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 id="2147483662" r:id="rId2"/>
    <p:sldMasterId id="2147483675" r:id="rId3"/>
  </p:sldMasterIdLst>
  <p:notesMasterIdLst>
    <p:notesMasterId r:id="rId82"/>
  </p:notesMasterIdLst>
  <p:handoutMasterIdLst>
    <p:handoutMasterId r:id="rId83"/>
  </p:handoutMasterIdLst>
  <p:sldIdLst>
    <p:sldId id="2024" r:id="rId4"/>
    <p:sldId id="2290" r:id="rId5"/>
    <p:sldId id="4318" r:id="rId6"/>
    <p:sldId id="646" r:id="rId7"/>
    <p:sldId id="677" r:id="rId8"/>
    <p:sldId id="598" r:id="rId9"/>
    <p:sldId id="688" r:id="rId10"/>
    <p:sldId id="4334" r:id="rId11"/>
    <p:sldId id="607" r:id="rId12"/>
    <p:sldId id="608" r:id="rId13"/>
    <p:sldId id="609" r:id="rId14"/>
    <p:sldId id="687" r:id="rId15"/>
    <p:sldId id="611" r:id="rId16"/>
    <p:sldId id="612" r:id="rId17"/>
    <p:sldId id="616" r:id="rId18"/>
    <p:sldId id="617" r:id="rId19"/>
    <p:sldId id="662" r:id="rId20"/>
    <p:sldId id="4317" r:id="rId21"/>
    <p:sldId id="619" r:id="rId22"/>
    <p:sldId id="657" r:id="rId23"/>
    <p:sldId id="658" r:id="rId24"/>
    <p:sldId id="620" r:id="rId25"/>
    <p:sldId id="659" r:id="rId26"/>
    <p:sldId id="660" r:id="rId27"/>
    <p:sldId id="621" r:id="rId28"/>
    <p:sldId id="655" r:id="rId29"/>
    <p:sldId id="686" r:id="rId30"/>
    <p:sldId id="685" r:id="rId31"/>
    <p:sldId id="666" r:id="rId32"/>
    <p:sldId id="668" r:id="rId33"/>
    <p:sldId id="669" r:id="rId34"/>
    <p:sldId id="670" r:id="rId35"/>
    <p:sldId id="622" r:id="rId36"/>
    <p:sldId id="630" r:id="rId37"/>
    <p:sldId id="4311" r:id="rId38"/>
    <p:sldId id="627" r:id="rId39"/>
    <p:sldId id="628" r:id="rId40"/>
    <p:sldId id="623" r:id="rId41"/>
    <p:sldId id="624" r:id="rId42"/>
    <p:sldId id="625" r:id="rId43"/>
    <p:sldId id="4330" r:id="rId44"/>
    <p:sldId id="4329" r:id="rId45"/>
    <p:sldId id="4328" r:id="rId46"/>
    <p:sldId id="4327" r:id="rId47"/>
    <p:sldId id="4326" r:id="rId48"/>
    <p:sldId id="4333" r:id="rId49"/>
    <p:sldId id="4332" r:id="rId50"/>
    <p:sldId id="4331" r:id="rId51"/>
    <p:sldId id="4335" r:id="rId52"/>
    <p:sldId id="592" r:id="rId53"/>
    <p:sldId id="671" r:id="rId54"/>
    <p:sldId id="672" r:id="rId55"/>
    <p:sldId id="593" r:id="rId56"/>
    <p:sldId id="690" r:id="rId57"/>
    <p:sldId id="591" r:id="rId58"/>
    <p:sldId id="689" r:id="rId59"/>
    <p:sldId id="589" r:id="rId60"/>
    <p:sldId id="590" r:id="rId61"/>
    <p:sldId id="691" r:id="rId62"/>
    <p:sldId id="477" r:id="rId63"/>
    <p:sldId id="480" r:id="rId64"/>
    <p:sldId id="474" r:id="rId65"/>
    <p:sldId id="493" r:id="rId66"/>
    <p:sldId id="4322" r:id="rId67"/>
    <p:sldId id="4324" r:id="rId68"/>
    <p:sldId id="743" r:id="rId69"/>
    <p:sldId id="4325" r:id="rId70"/>
    <p:sldId id="4323" r:id="rId71"/>
    <p:sldId id="532" r:id="rId72"/>
    <p:sldId id="738" r:id="rId73"/>
    <p:sldId id="578" r:id="rId74"/>
    <p:sldId id="579" r:id="rId75"/>
    <p:sldId id="4336" r:id="rId76"/>
    <p:sldId id="580" r:id="rId77"/>
    <p:sldId id="558" r:id="rId78"/>
    <p:sldId id="4337" r:id="rId79"/>
    <p:sldId id="439" r:id="rId80"/>
    <p:sldId id="2258" r:id="rId81"/>
  </p:sldIdLst>
  <p:sldSz cx="9144000" cy="6858000" type="screen4x3"/>
  <p:notesSz cx="6807200" cy="9939338"/>
  <p:defaultTextStyle>
    <a:defPPr>
      <a:defRPr lang="zh-TW"/>
    </a:defPPr>
    <a:lvl1pPr algn="l" rtl="0" fontAlgn="base">
      <a:spcBef>
        <a:spcPct val="0"/>
      </a:spcBef>
      <a:spcAft>
        <a:spcPct val="0"/>
      </a:spcAft>
      <a:defRPr kumimoji="1" kern="1200">
        <a:solidFill>
          <a:schemeClr val="tx1"/>
        </a:solidFill>
        <a:latin typeface="Arial" panose="020B0604020202020204" pitchFamily="34" charset="0"/>
        <a:ea typeface="新細明體" panose="02020500000000000000" charset="-120"/>
        <a:cs typeface="+mn-cs"/>
      </a:defRPr>
    </a:lvl1pPr>
    <a:lvl2pPr marL="457200" algn="l" rtl="0" fontAlgn="base">
      <a:spcBef>
        <a:spcPct val="0"/>
      </a:spcBef>
      <a:spcAft>
        <a:spcPct val="0"/>
      </a:spcAft>
      <a:defRPr kumimoji="1" kern="1200">
        <a:solidFill>
          <a:schemeClr val="tx1"/>
        </a:solidFill>
        <a:latin typeface="Arial" panose="020B0604020202020204" pitchFamily="34" charset="0"/>
        <a:ea typeface="新細明體" panose="02020500000000000000" charset="-120"/>
        <a:cs typeface="+mn-cs"/>
      </a:defRPr>
    </a:lvl2pPr>
    <a:lvl3pPr marL="914400" algn="l" rtl="0" fontAlgn="base">
      <a:spcBef>
        <a:spcPct val="0"/>
      </a:spcBef>
      <a:spcAft>
        <a:spcPct val="0"/>
      </a:spcAft>
      <a:defRPr kumimoji="1" kern="1200">
        <a:solidFill>
          <a:schemeClr val="tx1"/>
        </a:solidFill>
        <a:latin typeface="Arial" panose="020B0604020202020204" pitchFamily="34" charset="0"/>
        <a:ea typeface="新細明體" panose="02020500000000000000" charset="-120"/>
        <a:cs typeface="+mn-cs"/>
      </a:defRPr>
    </a:lvl3pPr>
    <a:lvl4pPr marL="1371600" algn="l" rtl="0" fontAlgn="base">
      <a:spcBef>
        <a:spcPct val="0"/>
      </a:spcBef>
      <a:spcAft>
        <a:spcPct val="0"/>
      </a:spcAft>
      <a:defRPr kumimoji="1" kern="1200">
        <a:solidFill>
          <a:schemeClr val="tx1"/>
        </a:solidFill>
        <a:latin typeface="Arial" panose="020B0604020202020204" pitchFamily="34" charset="0"/>
        <a:ea typeface="新細明體" panose="02020500000000000000" charset="-120"/>
        <a:cs typeface="+mn-cs"/>
      </a:defRPr>
    </a:lvl4pPr>
    <a:lvl5pPr marL="1828800" algn="l" rtl="0" fontAlgn="base">
      <a:spcBef>
        <a:spcPct val="0"/>
      </a:spcBef>
      <a:spcAft>
        <a:spcPct val="0"/>
      </a:spcAft>
      <a:defRPr kumimoji="1" kern="1200">
        <a:solidFill>
          <a:schemeClr val="tx1"/>
        </a:solidFill>
        <a:latin typeface="Arial" panose="020B0604020202020204" pitchFamily="34" charset="0"/>
        <a:ea typeface="新細明體" panose="02020500000000000000" charset="-120"/>
        <a:cs typeface="+mn-cs"/>
      </a:defRPr>
    </a:lvl5pPr>
    <a:lvl6pPr marL="2286000" algn="l" defTabSz="914400" rtl="0" eaLnBrk="1" latinLnBrk="0" hangingPunct="1">
      <a:defRPr kumimoji="1" kern="1200">
        <a:solidFill>
          <a:schemeClr val="tx1"/>
        </a:solidFill>
        <a:latin typeface="Arial" panose="020B0604020202020204" pitchFamily="34" charset="0"/>
        <a:ea typeface="新細明體" panose="02020500000000000000" charset="-120"/>
        <a:cs typeface="+mn-cs"/>
      </a:defRPr>
    </a:lvl6pPr>
    <a:lvl7pPr marL="2743200" algn="l" defTabSz="914400" rtl="0" eaLnBrk="1" latinLnBrk="0" hangingPunct="1">
      <a:defRPr kumimoji="1" kern="1200">
        <a:solidFill>
          <a:schemeClr val="tx1"/>
        </a:solidFill>
        <a:latin typeface="Arial" panose="020B0604020202020204" pitchFamily="34" charset="0"/>
        <a:ea typeface="新細明體" panose="02020500000000000000" charset="-120"/>
        <a:cs typeface="+mn-cs"/>
      </a:defRPr>
    </a:lvl7pPr>
    <a:lvl8pPr marL="3200400" algn="l" defTabSz="914400" rtl="0" eaLnBrk="1" latinLnBrk="0" hangingPunct="1">
      <a:defRPr kumimoji="1" kern="1200">
        <a:solidFill>
          <a:schemeClr val="tx1"/>
        </a:solidFill>
        <a:latin typeface="Arial" panose="020B0604020202020204" pitchFamily="34" charset="0"/>
        <a:ea typeface="新細明體" panose="02020500000000000000" charset="-120"/>
        <a:cs typeface="+mn-cs"/>
      </a:defRPr>
    </a:lvl8pPr>
    <a:lvl9pPr marL="3657600" algn="l" defTabSz="914400" rtl="0" eaLnBrk="1" latinLnBrk="0" hangingPunct="1">
      <a:defRPr kumimoji="1" kern="1200">
        <a:solidFill>
          <a:schemeClr val="tx1"/>
        </a:solidFill>
        <a:latin typeface="Arial" panose="020B0604020202020204" pitchFamily="34" charset="0"/>
        <a:ea typeface="新細明體" panose="02020500000000000000" charset="-120"/>
        <a:cs typeface="+mn-cs"/>
      </a:defRPr>
    </a:lvl9pPr>
  </p:defaultTextStyle>
  <p:extLst>
    <p:ext uri="{521415D9-36F7-43E2-AB2F-B90AF26B5E84}">
      <p14:sectionLst xmlns:p14="http://schemas.microsoft.com/office/powerpoint/2010/main">
        <p14:section name="預設章節" id="{46395543-9C6A-48A4-8F8C-1D728537F0C9}">
          <p14:sldIdLst>
            <p14:sldId id="2024"/>
            <p14:sldId id="2290"/>
            <p14:sldId id="4318"/>
            <p14:sldId id="646"/>
            <p14:sldId id="677"/>
            <p14:sldId id="598"/>
            <p14:sldId id="688"/>
            <p14:sldId id="4334"/>
            <p14:sldId id="607"/>
            <p14:sldId id="608"/>
            <p14:sldId id="609"/>
            <p14:sldId id="687"/>
            <p14:sldId id="611"/>
            <p14:sldId id="612"/>
            <p14:sldId id="616"/>
            <p14:sldId id="617"/>
            <p14:sldId id="662"/>
            <p14:sldId id="4317"/>
            <p14:sldId id="619"/>
            <p14:sldId id="657"/>
            <p14:sldId id="658"/>
            <p14:sldId id="620"/>
            <p14:sldId id="659"/>
            <p14:sldId id="660"/>
            <p14:sldId id="621"/>
            <p14:sldId id="655"/>
            <p14:sldId id="686"/>
            <p14:sldId id="685"/>
            <p14:sldId id="666"/>
            <p14:sldId id="668"/>
            <p14:sldId id="669"/>
            <p14:sldId id="670"/>
            <p14:sldId id="622"/>
            <p14:sldId id="630"/>
            <p14:sldId id="4311"/>
            <p14:sldId id="627"/>
            <p14:sldId id="628"/>
            <p14:sldId id="623"/>
            <p14:sldId id="624"/>
            <p14:sldId id="625"/>
            <p14:sldId id="4330"/>
            <p14:sldId id="4329"/>
            <p14:sldId id="4328"/>
            <p14:sldId id="4327"/>
            <p14:sldId id="4326"/>
            <p14:sldId id="4333"/>
            <p14:sldId id="4332"/>
            <p14:sldId id="4331"/>
            <p14:sldId id="4335"/>
            <p14:sldId id="592"/>
            <p14:sldId id="671"/>
            <p14:sldId id="672"/>
            <p14:sldId id="593"/>
            <p14:sldId id="690"/>
            <p14:sldId id="591"/>
            <p14:sldId id="689"/>
            <p14:sldId id="589"/>
            <p14:sldId id="590"/>
            <p14:sldId id="691"/>
            <p14:sldId id="477"/>
            <p14:sldId id="480"/>
            <p14:sldId id="474"/>
            <p14:sldId id="493"/>
            <p14:sldId id="4322"/>
            <p14:sldId id="4324"/>
            <p14:sldId id="743"/>
            <p14:sldId id="4325"/>
            <p14:sldId id="4323"/>
            <p14:sldId id="532"/>
            <p14:sldId id="738"/>
            <p14:sldId id="578"/>
            <p14:sldId id="579"/>
            <p14:sldId id="4336"/>
            <p14:sldId id="580"/>
            <p14:sldId id="558"/>
            <p14:sldId id="4337"/>
            <p14:sldId id="439"/>
            <p14:sldId id="2258"/>
          </p14:sldIdLst>
        </p14:section>
      </p14:sectionLst>
    </p:ext>
    <p:ext uri="{EFAFB233-063F-42B5-8137-9DF3F51BA10A}">
      <p15:sldGuideLst xmlns:p15="http://schemas.microsoft.com/office/powerpoint/2012/main">
        <p15:guide id="1" orient="horz" pos="732">
          <p15:clr>
            <a:srgbClr val="A4A3A4"/>
          </p15:clr>
        </p15:guide>
        <p15:guide id="2" pos="287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3735"/>
    <a:srgbClr val="006600"/>
    <a:srgbClr val="FFFFCC"/>
    <a:srgbClr val="CC99FF"/>
    <a:srgbClr val="5BB37C"/>
    <a:srgbClr val="99FFCC"/>
    <a:srgbClr val="E1AC15"/>
    <a:srgbClr val="0000FF"/>
    <a:srgbClr val="CCFFCC"/>
    <a:srgbClr val="FFFF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F606853-7671-496A-8E4F-DF71F8EC918B}" styleName="深色样式 1 - 强调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696" autoAdjust="0"/>
    <p:restoredTop sz="94087" autoAdjust="0"/>
  </p:normalViewPr>
  <p:slideViewPr>
    <p:cSldViewPr>
      <p:cViewPr varScale="1">
        <p:scale>
          <a:sx n="64" d="100"/>
          <a:sy n="64" d="100"/>
        </p:scale>
        <p:origin x="1380" y="32"/>
      </p:cViewPr>
      <p:guideLst>
        <p:guide orient="horz" pos="732"/>
        <p:guide pos="287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presProps" Target="presProps.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tableStyles" Target="tableStyles.xml"/><Relationship Id="rId61" Type="http://schemas.openxmlformats.org/officeDocument/2006/relationships/slide" Target="slides/slide58.xml"/><Relationship Id="rId8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2">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E274E344-01A8-45F0-A87D-E304344057C8}" type="doc">
      <dgm:prSet loTypeId="urn:microsoft.com/office/officeart/2005/8/layout/cycle4#1" loCatId="cycle" qsTypeId="urn:microsoft.com/office/officeart/2005/8/quickstyle/simple1#1" qsCatId="simple" csTypeId="urn:microsoft.com/office/officeart/2005/8/colors/accent1_2#1" csCatId="accent1" phldr="1"/>
      <dgm:spPr/>
      <dgm:t>
        <a:bodyPr/>
        <a:lstStyle/>
        <a:p>
          <a:endParaRPr lang="zh-TW" altLang="en-US"/>
        </a:p>
      </dgm:t>
    </dgm:pt>
    <dgm:pt modelId="{211235F2-F43D-4135-AB60-A3B7877EE511}">
      <dgm:prSet phldrT="[文字]" custT="1"/>
      <dgm:spPr>
        <a:solidFill>
          <a:srgbClr val="FF9130"/>
        </a:solidFill>
      </dgm:spPr>
      <dgm:t>
        <a:bodyPr lIns="0" tIns="0" rIns="72000" bIns="0"/>
        <a:lstStyle/>
        <a:p>
          <a:pPr marL="0" lvl="0" indent="0" algn="ctr" defTabSz="577850">
            <a:lnSpc>
              <a:spcPct val="75000"/>
            </a:lnSpc>
            <a:spcBef>
              <a:spcPct val="0"/>
            </a:spcBef>
            <a:spcAft>
              <a:spcPts val="0"/>
            </a:spcAft>
            <a:buNone/>
          </a:pPr>
          <a:r>
            <a:rPr lang="zh-TW" altLang="en-US" sz="1300" b="1" kern="1200" spc="-150" dirty="0">
              <a:solidFill>
                <a:schemeClr val="bg1"/>
              </a:solidFill>
              <a:latin typeface="微軟正黑體" panose="020B0604030504040204" pitchFamily="34" charset="-120"/>
              <a:ea typeface="微軟正黑體" panose="020B0604030504040204" pitchFamily="34" charset="-120"/>
              <a:cs typeface="+mn-cs"/>
            </a:rPr>
            <a:t>高雄本洲工業區淨水廠</a:t>
          </a:r>
        </a:p>
      </dgm:t>
    </dgm:pt>
    <dgm:pt modelId="{BD2AA722-3CED-4443-B352-CEBE993ABBB9}" type="parTrans" cxnId="{6437EC18-FE47-48E5-A2AF-1C701448764A}">
      <dgm:prSet/>
      <dgm:spPr/>
      <dgm:t>
        <a:bodyPr/>
        <a:lstStyle/>
        <a:p>
          <a:endParaRPr lang="zh-TW" altLang="en-US">
            <a:latin typeface="Microsoft YaHei" panose="020B0503020204020204" pitchFamily="34" charset="-122"/>
            <a:ea typeface="Microsoft YaHei" panose="020B0503020204020204" pitchFamily="34" charset="-122"/>
          </a:endParaRPr>
        </a:p>
      </dgm:t>
    </dgm:pt>
    <dgm:pt modelId="{C79F1806-01D9-4362-8C16-AE1614725D67}" type="sibTrans" cxnId="{6437EC18-FE47-48E5-A2AF-1C701448764A}">
      <dgm:prSet/>
      <dgm:spPr/>
      <dgm:t>
        <a:bodyPr/>
        <a:lstStyle/>
        <a:p>
          <a:endParaRPr lang="zh-TW" altLang="en-US">
            <a:latin typeface="Microsoft YaHei" panose="020B0503020204020204" pitchFamily="34" charset="-122"/>
            <a:ea typeface="Microsoft YaHei" panose="020B0503020204020204" pitchFamily="34" charset="-122"/>
          </a:endParaRPr>
        </a:p>
      </dgm:t>
    </dgm:pt>
    <dgm:pt modelId="{AB268F4B-CC53-4618-A64A-54DB99DBCA56}">
      <dgm:prSet phldrT="[文字]" custT="1"/>
      <dgm:spPr>
        <a:solidFill>
          <a:srgbClr val="FFC000"/>
        </a:solidFill>
      </dgm:spPr>
      <dgm:t>
        <a:bodyPr lIns="72000" tIns="0" rIns="0" bIns="0"/>
        <a:lstStyle/>
        <a:p>
          <a:pPr>
            <a:lnSpc>
              <a:spcPct val="75000"/>
            </a:lnSpc>
            <a:spcAft>
              <a:spcPts val="0"/>
            </a:spcAft>
          </a:pPr>
          <a:r>
            <a:rPr lang="zh-TW" altLang="en-US" sz="1300" b="1" spc="-150" dirty="0">
              <a:solidFill>
                <a:schemeClr val="tx1"/>
              </a:solidFill>
              <a:latin typeface="微軟正黑體" panose="020B0604030504040204" pitchFamily="34" charset="-120"/>
              <a:ea typeface="微軟正黑體" panose="020B0604030504040204" pitchFamily="34" charset="-120"/>
            </a:rPr>
            <a:t>宜蘭蘇澳台灣港務公司</a:t>
          </a:r>
          <a:endParaRPr lang="zh-TW" altLang="en-US" sz="1300" dirty="0">
            <a:solidFill>
              <a:schemeClr val="tx1"/>
            </a:solidFill>
            <a:latin typeface="微軟正黑體" panose="020B0604030504040204" pitchFamily="34" charset="-120"/>
            <a:ea typeface="微軟正黑體" panose="020B0604030504040204" pitchFamily="34" charset="-120"/>
          </a:endParaRPr>
        </a:p>
      </dgm:t>
    </dgm:pt>
    <dgm:pt modelId="{7475614E-D644-48AD-950B-122AC901D5DB}" type="parTrans" cxnId="{C5524A2C-E751-43BF-A082-CB52C581418B}">
      <dgm:prSet/>
      <dgm:spPr/>
      <dgm:t>
        <a:bodyPr/>
        <a:lstStyle/>
        <a:p>
          <a:endParaRPr lang="zh-TW" altLang="en-US">
            <a:latin typeface="Microsoft YaHei" panose="020B0503020204020204" pitchFamily="34" charset="-122"/>
            <a:ea typeface="Microsoft YaHei" panose="020B0503020204020204" pitchFamily="34" charset="-122"/>
          </a:endParaRPr>
        </a:p>
      </dgm:t>
    </dgm:pt>
    <dgm:pt modelId="{F01450AE-C60E-4B66-BC73-2591F3CDF5E8}" type="sibTrans" cxnId="{C5524A2C-E751-43BF-A082-CB52C581418B}">
      <dgm:prSet/>
      <dgm:spPr/>
      <dgm:t>
        <a:bodyPr/>
        <a:lstStyle/>
        <a:p>
          <a:endParaRPr lang="zh-TW" altLang="en-US">
            <a:latin typeface="Microsoft YaHei" panose="020B0503020204020204" pitchFamily="34" charset="-122"/>
            <a:ea typeface="Microsoft YaHei" panose="020B0503020204020204" pitchFamily="34" charset="-122"/>
          </a:endParaRPr>
        </a:p>
      </dgm:t>
    </dgm:pt>
    <dgm:pt modelId="{8086DD81-8BF6-457A-AC9E-F7AE8E45F137}">
      <dgm:prSet phldrT="[文字]" custT="1"/>
      <dgm:spPr>
        <a:solidFill>
          <a:srgbClr val="FF9130"/>
        </a:solidFill>
      </dgm:spPr>
      <dgm:t>
        <a:bodyPr/>
        <a:lstStyle/>
        <a:p>
          <a:pPr marL="0" lvl="0" indent="0" algn="ctr" defTabSz="577850">
            <a:lnSpc>
              <a:spcPct val="75000"/>
            </a:lnSpc>
            <a:spcBef>
              <a:spcPct val="0"/>
            </a:spcBef>
            <a:spcAft>
              <a:spcPts val="0"/>
            </a:spcAft>
            <a:buNone/>
          </a:pPr>
          <a:endParaRPr lang="en-US" altLang="zh-TW" sz="1300" b="1" kern="1200" spc="-150" dirty="0">
            <a:solidFill>
              <a:schemeClr val="bg1"/>
            </a:solidFill>
            <a:latin typeface="微軟正黑體" panose="020B0604030504040204" pitchFamily="34" charset="-120"/>
            <a:ea typeface="微軟正黑體" panose="020B0604030504040204" pitchFamily="34" charset="-120"/>
            <a:cs typeface="+mn-cs"/>
          </a:endParaRPr>
        </a:p>
        <a:p>
          <a:pPr marL="0" lvl="0" indent="0" algn="ctr" defTabSz="577850">
            <a:lnSpc>
              <a:spcPct val="75000"/>
            </a:lnSpc>
            <a:spcBef>
              <a:spcPct val="0"/>
            </a:spcBef>
            <a:spcAft>
              <a:spcPts val="0"/>
            </a:spcAft>
            <a:buNone/>
          </a:pPr>
          <a:r>
            <a:rPr lang="zh-TW" altLang="en-US" sz="1300" b="1" kern="1200" spc="-150" dirty="0">
              <a:solidFill>
                <a:schemeClr val="bg1"/>
              </a:solidFill>
              <a:latin typeface="微軟正黑體" panose="020B0604030504040204" pitchFamily="34" charset="-120"/>
              <a:ea typeface="微軟正黑體" panose="020B0604030504040204" pitchFamily="34" charset="-120"/>
              <a:cs typeface="+mn-cs"/>
            </a:rPr>
            <a:t>國立彰化師範大學</a:t>
          </a:r>
        </a:p>
      </dgm:t>
    </dgm:pt>
    <dgm:pt modelId="{B6F44DEF-3DB8-4649-A887-7872C1207963}" type="parTrans" cxnId="{42F27722-EFC0-4252-B2B2-4DAB6C23C77C}">
      <dgm:prSet/>
      <dgm:spPr/>
      <dgm:t>
        <a:bodyPr/>
        <a:lstStyle/>
        <a:p>
          <a:endParaRPr lang="zh-TW" altLang="en-US">
            <a:latin typeface="Microsoft YaHei" panose="020B0503020204020204" pitchFamily="34" charset="-122"/>
            <a:ea typeface="Microsoft YaHei" panose="020B0503020204020204" pitchFamily="34" charset="-122"/>
          </a:endParaRPr>
        </a:p>
      </dgm:t>
    </dgm:pt>
    <dgm:pt modelId="{AC5DFC3A-86C1-4212-B98D-568441988296}" type="sibTrans" cxnId="{42F27722-EFC0-4252-B2B2-4DAB6C23C77C}">
      <dgm:prSet/>
      <dgm:spPr/>
      <dgm:t>
        <a:bodyPr/>
        <a:lstStyle/>
        <a:p>
          <a:endParaRPr lang="zh-TW" altLang="en-US">
            <a:latin typeface="Microsoft YaHei" panose="020B0503020204020204" pitchFamily="34" charset="-122"/>
            <a:ea typeface="Microsoft YaHei" panose="020B0503020204020204" pitchFamily="34" charset="-122"/>
          </a:endParaRPr>
        </a:p>
      </dgm:t>
    </dgm:pt>
    <dgm:pt modelId="{4B449604-C0D3-4946-A889-48AA4A025B5B}">
      <dgm:prSet phldrT="[文字]" custT="1"/>
      <dgm:spPr>
        <a:solidFill>
          <a:srgbClr val="FFC000"/>
        </a:solidFill>
      </dgm:spPr>
      <dgm:t>
        <a:bodyPr/>
        <a:lstStyle/>
        <a:p>
          <a:pPr marL="0" lvl="0" indent="0" algn="ctr" defTabSz="577850">
            <a:lnSpc>
              <a:spcPct val="75000"/>
            </a:lnSpc>
            <a:spcBef>
              <a:spcPct val="0"/>
            </a:spcBef>
            <a:spcAft>
              <a:spcPts val="0"/>
            </a:spcAft>
            <a:buNone/>
          </a:pPr>
          <a:endParaRPr lang="en-US" altLang="zh-TW" sz="1300" b="1" kern="1200" spc="-150" dirty="0">
            <a:solidFill>
              <a:prstClr val="black"/>
            </a:solidFill>
            <a:latin typeface="微軟正黑體" panose="020B0604030504040204" pitchFamily="34" charset="-120"/>
            <a:ea typeface="微軟正黑體" panose="020B0604030504040204" pitchFamily="34" charset="-120"/>
            <a:cs typeface="+mn-cs"/>
          </a:endParaRPr>
        </a:p>
        <a:p>
          <a:pPr marL="0" lvl="0" indent="0" algn="ctr" defTabSz="577850">
            <a:lnSpc>
              <a:spcPct val="75000"/>
            </a:lnSpc>
            <a:spcBef>
              <a:spcPct val="0"/>
            </a:spcBef>
            <a:spcAft>
              <a:spcPts val="0"/>
            </a:spcAft>
            <a:buNone/>
          </a:pPr>
          <a:r>
            <a:rPr lang="zh-TW" altLang="en-US" sz="1300" b="1" kern="1200" spc="-150" dirty="0">
              <a:solidFill>
                <a:prstClr val="black"/>
              </a:solidFill>
              <a:latin typeface="微軟正黑體" panose="020B0604030504040204" pitchFamily="34" charset="-120"/>
              <a:ea typeface="微軟正黑體" panose="020B0604030504040204" pitchFamily="34" charset="-120"/>
              <a:cs typeface="+mn-cs"/>
            </a:rPr>
            <a:t>桃園長庚國小</a:t>
          </a:r>
        </a:p>
      </dgm:t>
    </dgm:pt>
    <dgm:pt modelId="{9B3D07E9-6BA4-4FA8-86B6-AE36F8A8A933}" type="parTrans" cxnId="{2A0A0FC9-10DF-495E-9485-5072804D65D9}">
      <dgm:prSet/>
      <dgm:spPr/>
      <dgm:t>
        <a:bodyPr/>
        <a:lstStyle/>
        <a:p>
          <a:endParaRPr lang="zh-TW" altLang="en-US">
            <a:latin typeface="Microsoft YaHei" panose="020B0503020204020204" pitchFamily="34" charset="-122"/>
            <a:ea typeface="Microsoft YaHei" panose="020B0503020204020204" pitchFamily="34" charset="-122"/>
          </a:endParaRPr>
        </a:p>
      </dgm:t>
    </dgm:pt>
    <dgm:pt modelId="{72A03360-A3A0-42E5-981E-6B39498CEF4F}" type="sibTrans" cxnId="{2A0A0FC9-10DF-495E-9485-5072804D65D9}">
      <dgm:prSet/>
      <dgm:spPr/>
      <dgm:t>
        <a:bodyPr/>
        <a:lstStyle/>
        <a:p>
          <a:endParaRPr lang="zh-TW" altLang="en-US">
            <a:latin typeface="Microsoft YaHei" panose="020B0503020204020204" pitchFamily="34" charset="-122"/>
            <a:ea typeface="Microsoft YaHei" panose="020B0503020204020204" pitchFamily="34" charset="-122"/>
          </a:endParaRPr>
        </a:p>
      </dgm:t>
    </dgm:pt>
    <dgm:pt modelId="{CD7CD1A8-B852-4472-8FF5-B0C5FBEC7C67}" type="pres">
      <dgm:prSet presAssocID="{E274E344-01A8-45F0-A87D-E304344057C8}" presName="cycleMatrixDiagram" presStyleCnt="0">
        <dgm:presLayoutVars>
          <dgm:chMax val="1"/>
          <dgm:dir/>
          <dgm:animLvl val="lvl"/>
          <dgm:resizeHandles val="exact"/>
        </dgm:presLayoutVars>
      </dgm:prSet>
      <dgm:spPr/>
    </dgm:pt>
    <dgm:pt modelId="{66D3F08D-A643-4194-B429-D810CA305FE6}" type="pres">
      <dgm:prSet presAssocID="{E274E344-01A8-45F0-A87D-E304344057C8}" presName="children" presStyleCnt="0"/>
      <dgm:spPr/>
    </dgm:pt>
    <dgm:pt modelId="{85AD4EDC-1490-4D2A-A023-F69617792C70}" type="pres">
      <dgm:prSet presAssocID="{E274E344-01A8-45F0-A87D-E304344057C8}" presName="childPlaceholder" presStyleCnt="0"/>
      <dgm:spPr/>
    </dgm:pt>
    <dgm:pt modelId="{69E1DC98-D433-417E-BBAE-CA345B06B66F}" type="pres">
      <dgm:prSet presAssocID="{E274E344-01A8-45F0-A87D-E304344057C8}" presName="circle" presStyleCnt="0"/>
      <dgm:spPr/>
    </dgm:pt>
    <dgm:pt modelId="{973AE81D-A1FD-462E-B50A-35A532013C42}" type="pres">
      <dgm:prSet presAssocID="{E274E344-01A8-45F0-A87D-E304344057C8}" presName="quadrant1" presStyleLbl="node1" presStyleIdx="0" presStyleCnt="4">
        <dgm:presLayoutVars>
          <dgm:chMax val="1"/>
          <dgm:bulletEnabled val="1"/>
        </dgm:presLayoutVars>
      </dgm:prSet>
      <dgm:spPr/>
    </dgm:pt>
    <dgm:pt modelId="{D07DE175-E1E4-4917-8EC8-3B973330974D}" type="pres">
      <dgm:prSet presAssocID="{E274E344-01A8-45F0-A87D-E304344057C8}" presName="quadrant2" presStyleLbl="node1" presStyleIdx="1" presStyleCnt="4">
        <dgm:presLayoutVars>
          <dgm:chMax val="1"/>
          <dgm:bulletEnabled val="1"/>
        </dgm:presLayoutVars>
      </dgm:prSet>
      <dgm:spPr/>
    </dgm:pt>
    <dgm:pt modelId="{9B90BD37-D16F-4CAB-99DA-98739EC50510}" type="pres">
      <dgm:prSet presAssocID="{E274E344-01A8-45F0-A87D-E304344057C8}" presName="quadrant3" presStyleLbl="node1" presStyleIdx="2" presStyleCnt="4">
        <dgm:presLayoutVars>
          <dgm:chMax val="1"/>
          <dgm:bulletEnabled val="1"/>
        </dgm:presLayoutVars>
      </dgm:prSet>
      <dgm:spPr/>
    </dgm:pt>
    <dgm:pt modelId="{0E4F9050-8C14-4ADC-9207-7CA81618DFDD}" type="pres">
      <dgm:prSet presAssocID="{E274E344-01A8-45F0-A87D-E304344057C8}" presName="quadrant4" presStyleLbl="node1" presStyleIdx="3" presStyleCnt="4">
        <dgm:presLayoutVars>
          <dgm:chMax val="1"/>
          <dgm:bulletEnabled val="1"/>
        </dgm:presLayoutVars>
      </dgm:prSet>
      <dgm:spPr/>
    </dgm:pt>
    <dgm:pt modelId="{E37E761D-3FD8-468E-B898-549694CD8E82}" type="pres">
      <dgm:prSet presAssocID="{E274E344-01A8-45F0-A87D-E304344057C8}" presName="quadrantPlaceholder" presStyleCnt="0"/>
      <dgm:spPr/>
    </dgm:pt>
    <dgm:pt modelId="{9801FA3A-49DB-41F4-AB22-A6E86DE96BAF}" type="pres">
      <dgm:prSet presAssocID="{E274E344-01A8-45F0-A87D-E304344057C8}" presName="center1" presStyleLbl="fgShp" presStyleIdx="0" presStyleCnt="2">
        <dgm:style>
          <a:lnRef idx="2">
            <a:schemeClr val="accent6"/>
          </a:lnRef>
          <a:fillRef idx="1">
            <a:schemeClr val="lt1"/>
          </a:fillRef>
          <a:effectRef idx="0">
            <a:schemeClr val="accent6"/>
          </a:effectRef>
          <a:fontRef idx="minor">
            <a:schemeClr val="dk1"/>
          </a:fontRef>
        </dgm:style>
      </dgm:prSet>
      <dgm:spPr>
        <a:noFill/>
        <a:ln>
          <a:noFill/>
        </a:ln>
      </dgm:spPr>
    </dgm:pt>
    <dgm:pt modelId="{3A56332A-D7CB-48BE-871C-5E9B55C8AFEB}" type="pres">
      <dgm:prSet presAssocID="{E274E344-01A8-45F0-A87D-E304344057C8}" presName="center2" presStyleLbl="fgShp" presStyleIdx="1" presStyleCnt="2">
        <dgm:style>
          <a:lnRef idx="2">
            <a:schemeClr val="accent6"/>
          </a:lnRef>
          <a:fillRef idx="1">
            <a:schemeClr val="lt1"/>
          </a:fillRef>
          <a:effectRef idx="0">
            <a:schemeClr val="accent6"/>
          </a:effectRef>
          <a:fontRef idx="minor">
            <a:schemeClr val="dk1"/>
          </a:fontRef>
        </dgm:style>
      </dgm:prSet>
      <dgm:spPr>
        <a:noFill/>
        <a:ln>
          <a:noFill/>
        </a:ln>
      </dgm:spPr>
    </dgm:pt>
  </dgm:ptLst>
  <dgm:cxnLst>
    <dgm:cxn modelId="{6437EC18-FE47-48E5-A2AF-1C701448764A}" srcId="{E274E344-01A8-45F0-A87D-E304344057C8}" destId="{211235F2-F43D-4135-AB60-A3B7877EE511}" srcOrd="0" destOrd="0" parTransId="{BD2AA722-3CED-4443-B352-CEBE993ABBB9}" sibTransId="{C79F1806-01D9-4362-8C16-AE1614725D67}"/>
    <dgm:cxn modelId="{BCA30222-C01E-4DAB-A407-04A3ED2105A7}" type="presOf" srcId="{AB268F4B-CC53-4618-A64A-54DB99DBCA56}" destId="{D07DE175-E1E4-4917-8EC8-3B973330974D}" srcOrd="0" destOrd="0" presId="urn:microsoft.com/office/officeart/2005/8/layout/cycle4#1"/>
    <dgm:cxn modelId="{42F27722-EFC0-4252-B2B2-4DAB6C23C77C}" srcId="{E274E344-01A8-45F0-A87D-E304344057C8}" destId="{8086DD81-8BF6-457A-AC9E-F7AE8E45F137}" srcOrd="2" destOrd="0" parTransId="{B6F44DEF-3DB8-4649-A887-7872C1207963}" sibTransId="{AC5DFC3A-86C1-4212-B98D-568441988296}"/>
    <dgm:cxn modelId="{C5524A2C-E751-43BF-A082-CB52C581418B}" srcId="{E274E344-01A8-45F0-A87D-E304344057C8}" destId="{AB268F4B-CC53-4618-A64A-54DB99DBCA56}" srcOrd="1" destOrd="0" parTransId="{7475614E-D644-48AD-950B-122AC901D5DB}" sibTransId="{F01450AE-C60E-4B66-BC73-2591F3CDF5E8}"/>
    <dgm:cxn modelId="{58E74332-1680-4263-8068-0F0E9AEADFAE}" type="presOf" srcId="{E274E344-01A8-45F0-A87D-E304344057C8}" destId="{CD7CD1A8-B852-4472-8FF5-B0C5FBEC7C67}" srcOrd="0" destOrd="0" presId="urn:microsoft.com/office/officeart/2005/8/layout/cycle4#1"/>
    <dgm:cxn modelId="{89137A6D-09C4-4CCE-8022-0277CD851131}" type="presOf" srcId="{8086DD81-8BF6-457A-AC9E-F7AE8E45F137}" destId="{9B90BD37-D16F-4CAB-99DA-98739EC50510}" srcOrd="0" destOrd="0" presId="urn:microsoft.com/office/officeart/2005/8/layout/cycle4#1"/>
    <dgm:cxn modelId="{630A01A9-1335-490E-89EA-33BE1D2C3FD7}" type="presOf" srcId="{4B449604-C0D3-4946-A889-48AA4A025B5B}" destId="{0E4F9050-8C14-4ADC-9207-7CA81618DFDD}" srcOrd="0" destOrd="0" presId="urn:microsoft.com/office/officeart/2005/8/layout/cycle4#1"/>
    <dgm:cxn modelId="{2A0A0FC9-10DF-495E-9485-5072804D65D9}" srcId="{E274E344-01A8-45F0-A87D-E304344057C8}" destId="{4B449604-C0D3-4946-A889-48AA4A025B5B}" srcOrd="3" destOrd="0" parTransId="{9B3D07E9-6BA4-4FA8-86B6-AE36F8A8A933}" sibTransId="{72A03360-A3A0-42E5-981E-6B39498CEF4F}"/>
    <dgm:cxn modelId="{F9483BF2-32CA-45E8-A222-9F8DF091FE62}" type="presOf" srcId="{211235F2-F43D-4135-AB60-A3B7877EE511}" destId="{973AE81D-A1FD-462E-B50A-35A532013C42}" srcOrd="0" destOrd="0" presId="urn:microsoft.com/office/officeart/2005/8/layout/cycle4#1"/>
    <dgm:cxn modelId="{F7CA4A86-FBE8-494F-A30F-BCBB601FCF07}" type="presParOf" srcId="{CD7CD1A8-B852-4472-8FF5-B0C5FBEC7C67}" destId="{66D3F08D-A643-4194-B429-D810CA305FE6}" srcOrd="0" destOrd="0" presId="urn:microsoft.com/office/officeart/2005/8/layout/cycle4#1"/>
    <dgm:cxn modelId="{2137921D-9D98-4C12-B717-E5D593E23330}" type="presParOf" srcId="{66D3F08D-A643-4194-B429-D810CA305FE6}" destId="{85AD4EDC-1490-4D2A-A023-F69617792C70}" srcOrd="0" destOrd="0" presId="urn:microsoft.com/office/officeart/2005/8/layout/cycle4#1"/>
    <dgm:cxn modelId="{EF6DE29C-9E1F-4EC5-9B22-A6FC5D61D0E8}" type="presParOf" srcId="{CD7CD1A8-B852-4472-8FF5-B0C5FBEC7C67}" destId="{69E1DC98-D433-417E-BBAE-CA345B06B66F}" srcOrd="1" destOrd="0" presId="urn:microsoft.com/office/officeart/2005/8/layout/cycle4#1"/>
    <dgm:cxn modelId="{3E3E6EF5-372B-4467-A897-B49F399864D5}" type="presParOf" srcId="{69E1DC98-D433-417E-BBAE-CA345B06B66F}" destId="{973AE81D-A1FD-462E-B50A-35A532013C42}" srcOrd="0" destOrd="0" presId="urn:microsoft.com/office/officeart/2005/8/layout/cycle4#1"/>
    <dgm:cxn modelId="{6BFB5FDF-6CDC-4E5A-A6F5-2BDF620E597B}" type="presParOf" srcId="{69E1DC98-D433-417E-BBAE-CA345B06B66F}" destId="{D07DE175-E1E4-4917-8EC8-3B973330974D}" srcOrd="1" destOrd="0" presId="urn:microsoft.com/office/officeart/2005/8/layout/cycle4#1"/>
    <dgm:cxn modelId="{705B47B4-E2A1-40FD-ABBB-0A7AFB39F344}" type="presParOf" srcId="{69E1DC98-D433-417E-BBAE-CA345B06B66F}" destId="{9B90BD37-D16F-4CAB-99DA-98739EC50510}" srcOrd="2" destOrd="0" presId="urn:microsoft.com/office/officeart/2005/8/layout/cycle4#1"/>
    <dgm:cxn modelId="{9AC57695-A6EB-4445-94DF-C0F7C14069F5}" type="presParOf" srcId="{69E1DC98-D433-417E-BBAE-CA345B06B66F}" destId="{0E4F9050-8C14-4ADC-9207-7CA81618DFDD}" srcOrd="3" destOrd="0" presId="urn:microsoft.com/office/officeart/2005/8/layout/cycle4#1"/>
    <dgm:cxn modelId="{56432682-06AB-4C4D-8827-0F1CDEA6934C}" type="presParOf" srcId="{69E1DC98-D433-417E-BBAE-CA345B06B66F}" destId="{E37E761D-3FD8-468E-B898-549694CD8E82}" srcOrd="4" destOrd="0" presId="urn:microsoft.com/office/officeart/2005/8/layout/cycle4#1"/>
    <dgm:cxn modelId="{315109F3-A490-48F5-882F-84419D9690B9}" type="presParOf" srcId="{CD7CD1A8-B852-4472-8FF5-B0C5FBEC7C67}" destId="{9801FA3A-49DB-41F4-AB22-A6E86DE96BAF}" srcOrd="2" destOrd="0" presId="urn:microsoft.com/office/officeart/2005/8/layout/cycle4#1"/>
    <dgm:cxn modelId="{09C3E8D6-B0BA-4156-8B32-B10D8CCC70F9}" type="presParOf" srcId="{CD7CD1A8-B852-4472-8FF5-B0C5FBEC7C67}" destId="{3A56332A-D7CB-48BE-871C-5E9B55C8AFEB}" srcOrd="3" destOrd="0" presId="urn:microsoft.com/office/officeart/2005/8/layout/cycle4#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0A0612E-8227-4157-9175-548847B67F77}" type="doc">
      <dgm:prSet loTypeId="urn:microsoft.com/office/officeart/2009/3/layout/StepUpProcess#1" loCatId="process" qsTypeId="urn:microsoft.com/office/officeart/2005/8/quickstyle/simple1#2" qsCatId="simple" csTypeId="urn:microsoft.com/office/officeart/2005/8/colors/colorful1#1" csCatId="colorful" phldr="1"/>
      <dgm:spPr/>
      <dgm:t>
        <a:bodyPr/>
        <a:lstStyle/>
        <a:p>
          <a:endParaRPr lang="zh-TW" altLang="en-US"/>
        </a:p>
      </dgm:t>
    </dgm:pt>
    <dgm:pt modelId="{9FEFD334-982C-410C-88B2-FF7D2FD3406B}">
      <dgm:prSet phldrT="[文字]"/>
      <dgm:spPr/>
      <dgm:t>
        <a:bodyPr/>
        <a:lstStyle/>
        <a:p>
          <a:pPr rtl="0"/>
          <a:r>
            <a:rPr lang="zh-TW" altLang="en-US" b="1" dirty="0">
              <a:latin typeface="微軟正黑體" panose="020B0604030504040204" pitchFamily="34" charset="-120"/>
              <a:ea typeface="微軟正黑體" panose="020B0604030504040204" pitchFamily="34" charset="-120"/>
            </a:rPr>
            <a:t>整合魚塭場域</a:t>
          </a:r>
        </a:p>
      </dgm:t>
    </dgm:pt>
    <dgm:pt modelId="{AF7ED47C-7358-4667-9CE1-663A6619DE11}" type="parTrans" cxnId="{DDF43E1C-2A66-4037-8B19-07E7C40F7D9D}">
      <dgm:prSet/>
      <dgm:spPr/>
      <dgm:t>
        <a:bodyPr/>
        <a:lstStyle/>
        <a:p>
          <a:endParaRPr lang="zh-TW" altLang="en-US"/>
        </a:p>
      </dgm:t>
    </dgm:pt>
    <dgm:pt modelId="{72ED4941-9B0D-4127-AA3F-71BA71ADE227}" type="sibTrans" cxnId="{DDF43E1C-2A66-4037-8B19-07E7C40F7D9D}">
      <dgm:prSet/>
      <dgm:spPr/>
      <dgm:t>
        <a:bodyPr/>
        <a:lstStyle/>
        <a:p>
          <a:endParaRPr lang="zh-TW" altLang="en-US"/>
        </a:p>
      </dgm:t>
    </dgm:pt>
    <dgm:pt modelId="{195E44D1-CE17-46C6-9CF8-2401C1B28493}">
      <dgm:prSet phldrT="[文字]"/>
      <dgm:spPr/>
      <dgm:t>
        <a:bodyPr/>
        <a:lstStyle/>
        <a:p>
          <a:r>
            <a:rPr lang="zh-TW" altLang="en-US" b="1" dirty="0">
              <a:latin typeface="微軟正黑體" panose="020B0604030504040204" pitchFamily="34" charset="-120"/>
              <a:ea typeface="微軟正黑體" panose="020B0604030504040204" pitchFamily="34" charset="-120"/>
            </a:rPr>
            <a:t>申請綠能</a:t>
          </a:r>
          <a:r>
            <a:rPr lang="en-US" altLang="zh-TW" b="1" dirty="0">
              <a:latin typeface="微軟正黑體" panose="020B0604030504040204" pitchFamily="34" charset="-120"/>
              <a:ea typeface="微軟正黑體" panose="020B0604030504040204" pitchFamily="34" charset="-120"/>
            </a:rPr>
            <a:t>/</a:t>
          </a:r>
          <a:r>
            <a:rPr kumimoji="0" lang="zh-TW" altLang="en-US" b="1" i="0" u="none" strike="noStrike" cap="none" normalizeH="0" baseline="0" dirty="0">
              <a:effectLst/>
              <a:latin typeface="微軟正黑體" panose="020B0604030504040204" pitchFamily="34" charset="-120"/>
              <a:ea typeface="微軟正黑體" panose="020B0604030504040204" pitchFamily="34" charset="-120"/>
            </a:rPr>
            <a:t>施工</a:t>
          </a:r>
          <a:r>
            <a:rPr lang="zh-TW" altLang="en-US" b="1" dirty="0">
              <a:latin typeface="微軟正黑體" panose="020B0604030504040204" pitchFamily="34" charset="-120"/>
              <a:ea typeface="微軟正黑體" panose="020B0604030504040204" pitchFamily="34" charset="-120"/>
            </a:rPr>
            <a:t>容許</a:t>
          </a:r>
          <a:endParaRPr lang="zh-TW" altLang="en-US" dirty="0">
            <a:latin typeface="微軟正黑體" panose="020B0604030504040204" pitchFamily="34" charset="-120"/>
            <a:ea typeface="微軟正黑體" panose="020B0604030504040204" pitchFamily="34" charset="-120"/>
          </a:endParaRPr>
        </a:p>
      </dgm:t>
    </dgm:pt>
    <dgm:pt modelId="{535C06B4-D8A4-456B-A2D0-3C7423B931CC}" type="parTrans" cxnId="{F1FAFAE1-E27D-41A3-8B18-67546D2A78A0}">
      <dgm:prSet/>
      <dgm:spPr/>
      <dgm:t>
        <a:bodyPr/>
        <a:lstStyle/>
        <a:p>
          <a:endParaRPr lang="zh-TW" altLang="en-US"/>
        </a:p>
      </dgm:t>
    </dgm:pt>
    <dgm:pt modelId="{1E3BCE8D-B07E-403C-BD51-893B1043DD6B}" type="sibTrans" cxnId="{F1FAFAE1-E27D-41A3-8B18-67546D2A78A0}">
      <dgm:prSet/>
      <dgm:spPr/>
      <dgm:t>
        <a:bodyPr/>
        <a:lstStyle/>
        <a:p>
          <a:endParaRPr lang="zh-TW" altLang="en-US"/>
        </a:p>
      </dgm:t>
    </dgm:pt>
    <dgm:pt modelId="{B802B1BE-5A7B-452B-A67B-3B0AA00CCBE9}">
      <dgm:prSet phldrT="[文字]"/>
      <dgm:spPr/>
      <dgm:t>
        <a:bodyPr/>
        <a:lstStyle/>
        <a:p>
          <a:pPr rtl="0"/>
          <a:r>
            <a:rPr lang="zh-TW" altLang="en-US" b="1" dirty="0">
              <a:latin typeface="微軟正黑體" panose="020B0604030504040204" pitchFamily="34" charset="-120"/>
              <a:ea typeface="微軟正黑體" panose="020B0604030504040204" pitchFamily="34" charset="-120"/>
            </a:rPr>
            <a:t>申請電業籌設</a:t>
          </a:r>
          <a:endParaRPr lang="zh-TW" altLang="en-US" dirty="0">
            <a:latin typeface="微軟正黑體" panose="020B0604030504040204" pitchFamily="34" charset="-120"/>
            <a:ea typeface="微軟正黑體" panose="020B0604030504040204" pitchFamily="34" charset="-120"/>
          </a:endParaRPr>
        </a:p>
      </dgm:t>
    </dgm:pt>
    <dgm:pt modelId="{04B91D04-0209-44CB-A47D-4D391A58BFA9}" type="parTrans" cxnId="{7A93D36D-830D-46AC-BA6A-F0EA7A7BDCBC}">
      <dgm:prSet/>
      <dgm:spPr/>
      <dgm:t>
        <a:bodyPr/>
        <a:lstStyle/>
        <a:p>
          <a:endParaRPr lang="zh-TW" altLang="en-US"/>
        </a:p>
      </dgm:t>
    </dgm:pt>
    <dgm:pt modelId="{08624BFE-0A06-4681-B062-C0CF8A2B9360}" type="sibTrans" cxnId="{7A93D36D-830D-46AC-BA6A-F0EA7A7BDCBC}">
      <dgm:prSet/>
      <dgm:spPr/>
      <dgm:t>
        <a:bodyPr/>
        <a:lstStyle/>
        <a:p>
          <a:endParaRPr lang="zh-TW" altLang="en-US"/>
        </a:p>
      </dgm:t>
    </dgm:pt>
    <dgm:pt modelId="{DD1AA095-05D6-4AA1-A825-3A82794E08B6}">
      <dgm:prSet phldrT="[文字]"/>
      <dgm:spPr/>
      <dgm:t>
        <a:bodyPr/>
        <a:lstStyle/>
        <a:p>
          <a:r>
            <a:rPr kumimoji="0" lang="zh-TW" altLang="en-US" b="1" i="0" u="none" strike="noStrike" cap="none" normalizeH="0" baseline="0" dirty="0">
              <a:effectLst/>
              <a:latin typeface="微軟正黑體" panose="020B0604030504040204" pitchFamily="34" charset="-120"/>
              <a:ea typeface="微軟正黑體" panose="020B0604030504040204" pitchFamily="34" charset="-120"/>
            </a:rPr>
            <a:t>施工及完工</a:t>
          </a:r>
          <a:r>
            <a:rPr lang="zh-TW" altLang="en-US" b="1" dirty="0">
              <a:latin typeface="微軟正黑體" panose="020B0604030504040204" pitchFamily="34" charset="-120"/>
              <a:ea typeface="微軟正黑體" panose="020B0604030504040204" pitchFamily="34" charset="-120"/>
            </a:rPr>
            <a:t>營運</a:t>
          </a:r>
          <a:endParaRPr lang="zh-TW" altLang="en-US" dirty="0">
            <a:latin typeface="微軟正黑體" panose="020B0604030504040204" pitchFamily="34" charset="-120"/>
            <a:ea typeface="微軟正黑體" panose="020B0604030504040204" pitchFamily="34" charset="-120"/>
          </a:endParaRPr>
        </a:p>
      </dgm:t>
    </dgm:pt>
    <dgm:pt modelId="{CD669640-2515-495A-9A4F-FE5AC62FD78C}" type="parTrans" cxnId="{E7548F7C-2627-4042-ACFA-905F5C199345}">
      <dgm:prSet/>
      <dgm:spPr/>
      <dgm:t>
        <a:bodyPr/>
        <a:lstStyle/>
        <a:p>
          <a:endParaRPr lang="zh-TW" altLang="en-US"/>
        </a:p>
      </dgm:t>
    </dgm:pt>
    <dgm:pt modelId="{4B3C5431-5B99-479E-A112-E913C382621E}" type="sibTrans" cxnId="{E7548F7C-2627-4042-ACFA-905F5C199345}">
      <dgm:prSet/>
      <dgm:spPr/>
      <dgm:t>
        <a:bodyPr/>
        <a:lstStyle/>
        <a:p>
          <a:endParaRPr lang="zh-TW" altLang="en-US"/>
        </a:p>
      </dgm:t>
    </dgm:pt>
    <dgm:pt modelId="{CF42CEB1-BBCC-4B90-97AA-15A6E4648D96}">
      <dgm:prSet phldrT="[文字]"/>
      <dgm:spPr/>
      <dgm:t>
        <a:bodyPr/>
        <a:lstStyle/>
        <a:p>
          <a:pPr rtl="0"/>
          <a:r>
            <a:rPr kumimoji="0" lang="zh-TW" altLang="en-US" b="1" i="0" u="none" strike="noStrike" cap="none" normalizeH="0" baseline="0" dirty="0">
              <a:effectLst/>
              <a:latin typeface="微軟正黑體" panose="020B0604030504040204" pitchFamily="34" charset="-120"/>
              <a:ea typeface="微軟正黑體" panose="020B0604030504040204" pitchFamily="34" charset="-120"/>
            </a:rPr>
            <a:t>完善法規落實監督</a:t>
          </a:r>
          <a:endParaRPr lang="zh-TW" altLang="en-US" dirty="0">
            <a:latin typeface="微軟正黑體" panose="020B0604030504040204" pitchFamily="34" charset="-120"/>
            <a:ea typeface="微軟正黑體" panose="020B0604030504040204" pitchFamily="34" charset="-120"/>
          </a:endParaRPr>
        </a:p>
      </dgm:t>
    </dgm:pt>
    <dgm:pt modelId="{A9F2F66A-239B-4BB4-8F78-B0F12C4126C0}" type="parTrans" cxnId="{7DC39953-AA0D-45AC-BC3F-E1CE9A93F8FE}">
      <dgm:prSet/>
      <dgm:spPr/>
      <dgm:t>
        <a:bodyPr/>
        <a:lstStyle/>
        <a:p>
          <a:endParaRPr lang="zh-TW" altLang="en-US"/>
        </a:p>
      </dgm:t>
    </dgm:pt>
    <dgm:pt modelId="{7C955F64-FD1B-4643-BD68-86E307C06119}" type="sibTrans" cxnId="{7DC39953-AA0D-45AC-BC3F-E1CE9A93F8FE}">
      <dgm:prSet/>
      <dgm:spPr/>
      <dgm:t>
        <a:bodyPr/>
        <a:lstStyle/>
        <a:p>
          <a:endParaRPr lang="zh-TW" altLang="en-US"/>
        </a:p>
      </dgm:t>
    </dgm:pt>
    <dgm:pt modelId="{A1090567-30FE-47C0-8505-D6F2FA36E153}" type="pres">
      <dgm:prSet presAssocID="{C0A0612E-8227-4157-9175-548847B67F77}" presName="rootnode" presStyleCnt="0">
        <dgm:presLayoutVars>
          <dgm:chMax/>
          <dgm:chPref/>
          <dgm:dir/>
          <dgm:animLvl val="lvl"/>
        </dgm:presLayoutVars>
      </dgm:prSet>
      <dgm:spPr/>
    </dgm:pt>
    <dgm:pt modelId="{0C6C2EC5-C3CF-48EA-9B20-CAF7FF54153B}" type="pres">
      <dgm:prSet presAssocID="{9FEFD334-982C-410C-88B2-FF7D2FD3406B}" presName="composite" presStyleCnt="0"/>
      <dgm:spPr/>
    </dgm:pt>
    <dgm:pt modelId="{232397A1-E5FE-4EEE-863C-74D4D5497D61}" type="pres">
      <dgm:prSet presAssocID="{9FEFD334-982C-410C-88B2-FF7D2FD3406B}" presName="LShape" presStyleLbl="alignNode1" presStyleIdx="0" presStyleCnt="9"/>
      <dgm:spPr/>
    </dgm:pt>
    <dgm:pt modelId="{62F193B5-B561-41DC-94F0-A762019F4EEE}" type="pres">
      <dgm:prSet presAssocID="{9FEFD334-982C-410C-88B2-FF7D2FD3406B}" presName="ParentText" presStyleLbl="revTx" presStyleIdx="0" presStyleCnt="5">
        <dgm:presLayoutVars>
          <dgm:chMax val="0"/>
          <dgm:chPref val="0"/>
          <dgm:bulletEnabled val="1"/>
        </dgm:presLayoutVars>
      </dgm:prSet>
      <dgm:spPr/>
    </dgm:pt>
    <dgm:pt modelId="{9BF72356-1A92-47B0-BB81-790854B7E46B}" type="pres">
      <dgm:prSet presAssocID="{9FEFD334-982C-410C-88B2-FF7D2FD3406B}" presName="Triangle" presStyleLbl="alignNode1" presStyleIdx="1" presStyleCnt="9"/>
      <dgm:spPr/>
    </dgm:pt>
    <dgm:pt modelId="{F25C3C2E-EB1E-4829-8613-048ADA613D46}" type="pres">
      <dgm:prSet presAssocID="{72ED4941-9B0D-4127-AA3F-71BA71ADE227}" presName="sibTrans" presStyleCnt="0"/>
      <dgm:spPr/>
    </dgm:pt>
    <dgm:pt modelId="{48E1C2CA-CDB3-48BF-B0D1-C78C2EF9BE73}" type="pres">
      <dgm:prSet presAssocID="{72ED4941-9B0D-4127-AA3F-71BA71ADE227}" presName="space" presStyleCnt="0"/>
      <dgm:spPr/>
    </dgm:pt>
    <dgm:pt modelId="{52155098-FDC8-43A5-AA6E-8B8139F8D2A5}" type="pres">
      <dgm:prSet presAssocID="{195E44D1-CE17-46C6-9CF8-2401C1B28493}" presName="composite" presStyleCnt="0"/>
      <dgm:spPr/>
    </dgm:pt>
    <dgm:pt modelId="{8D13803A-D74B-4CF4-B58A-025803A85083}" type="pres">
      <dgm:prSet presAssocID="{195E44D1-CE17-46C6-9CF8-2401C1B28493}" presName="LShape" presStyleLbl="alignNode1" presStyleIdx="2" presStyleCnt="9"/>
      <dgm:spPr/>
    </dgm:pt>
    <dgm:pt modelId="{0B8C50A9-D5DA-4615-BA55-EEE12D083966}" type="pres">
      <dgm:prSet presAssocID="{195E44D1-CE17-46C6-9CF8-2401C1B28493}" presName="ParentText" presStyleLbl="revTx" presStyleIdx="1" presStyleCnt="5" custLinFactX="27386" custLinFactNeighborX="100000" custLinFactNeighborY="-37244">
        <dgm:presLayoutVars>
          <dgm:chMax val="0"/>
          <dgm:chPref val="0"/>
          <dgm:bulletEnabled val="1"/>
        </dgm:presLayoutVars>
      </dgm:prSet>
      <dgm:spPr/>
    </dgm:pt>
    <dgm:pt modelId="{214FD8A4-6DA0-43D7-8513-8985F6F003BF}" type="pres">
      <dgm:prSet presAssocID="{195E44D1-CE17-46C6-9CF8-2401C1B28493}" presName="Triangle" presStyleLbl="alignNode1" presStyleIdx="3" presStyleCnt="9"/>
      <dgm:spPr/>
    </dgm:pt>
    <dgm:pt modelId="{F9BF1CBB-201D-4774-9E40-6ADF6D7E831D}" type="pres">
      <dgm:prSet presAssocID="{1E3BCE8D-B07E-403C-BD51-893B1043DD6B}" presName="sibTrans" presStyleCnt="0"/>
      <dgm:spPr/>
    </dgm:pt>
    <dgm:pt modelId="{1F3635BB-48EE-4E8E-A814-659626EAD5EE}" type="pres">
      <dgm:prSet presAssocID="{1E3BCE8D-B07E-403C-BD51-893B1043DD6B}" presName="space" presStyleCnt="0"/>
      <dgm:spPr/>
    </dgm:pt>
    <dgm:pt modelId="{8B3AC2DE-2C2F-40A1-91EE-345C9ABBA3AD}" type="pres">
      <dgm:prSet presAssocID="{B802B1BE-5A7B-452B-A67B-3B0AA00CCBE9}" presName="composite" presStyleCnt="0"/>
      <dgm:spPr/>
    </dgm:pt>
    <dgm:pt modelId="{A1829BEC-DC3E-49EF-8AA2-39F604B76947}" type="pres">
      <dgm:prSet presAssocID="{B802B1BE-5A7B-452B-A67B-3B0AA00CCBE9}" presName="LShape" presStyleLbl="alignNode1" presStyleIdx="4" presStyleCnt="9"/>
      <dgm:spPr/>
    </dgm:pt>
    <dgm:pt modelId="{2357BCDF-6DD5-419F-B961-2E17C1B07D7F}" type="pres">
      <dgm:prSet presAssocID="{B802B1BE-5A7B-452B-A67B-3B0AA00CCBE9}" presName="ParentText" presStyleLbl="revTx" presStyleIdx="2" presStyleCnt="5" custLinFactX="-20715" custLinFactNeighborX="-100000" custLinFactNeighborY="30756">
        <dgm:presLayoutVars>
          <dgm:chMax val="0"/>
          <dgm:chPref val="0"/>
          <dgm:bulletEnabled val="1"/>
        </dgm:presLayoutVars>
      </dgm:prSet>
      <dgm:spPr/>
    </dgm:pt>
    <dgm:pt modelId="{4FFF44AC-2573-4C82-BFF6-5BCAF3700C27}" type="pres">
      <dgm:prSet presAssocID="{B802B1BE-5A7B-452B-A67B-3B0AA00CCBE9}" presName="Triangle" presStyleLbl="alignNode1" presStyleIdx="5" presStyleCnt="9"/>
      <dgm:spPr/>
    </dgm:pt>
    <dgm:pt modelId="{3D808D6A-04DF-41C3-8CF2-23E5D191903B}" type="pres">
      <dgm:prSet presAssocID="{08624BFE-0A06-4681-B062-C0CF8A2B9360}" presName="sibTrans" presStyleCnt="0"/>
      <dgm:spPr/>
    </dgm:pt>
    <dgm:pt modelId="{3A6FE635-015E-4372-B092-3E83FD0608D6}" type="pres">
      <dgm:prSet presAssocID="{08624BFE-0A06-4681-B062-C0CF8A2B9360}" presName="space" presStyleCnt="0"/>
      <dgm:spPr/>
    </dgm:pt>
    <dgm:pt modelId="{8C801F9B-430F-47A1-BCA2-7314845E0710}" type="pres">
      <dgm:prSet presAssocID="{DD1AA095-05D6-4AA1-A825-3A82794E08B6}" presName="composite" presStyleCnt="0"/>
      <dgm:spPr/>
    </dgm:pt>
    <dgm:pt modelId="{AA9831D6-0149-46BB-BC79-BA8D8EC31E26}" type="pres">
      <dgm:prSet presAssocID="{DD1AA095-05D6-4AA1-A825-3A82794E08B6}" presName="LShape" presStyleLbl="alignNode1" presStyleIdx="6" presStyleCnt="9"/>
      <dgm:spPr/>
    </dgm:pt>
    <dgm:pt modelId="{871127D9-4E3C-434D-8A9A-1566D60BDBD6}" type="pres">
      <dgm:prSet presAssocID="{DD1AA095-05D6-4AA1-A825-3A82794E08B6}" presName="ParentText" presStyleLbl="revTx" presStyleIdx="3" presStyleCnt="5">
        <dgm:presLayoutVars>
          <dgm:chMax val="0"/>
          <dgm:chPref val="0"/>
          <dgm:bulletEnabled val="1"/>
        </dgm:presLayoutVars>
      </dgm:prSet>
      <dgm:spPr/>
    </dgm:pt>
    <dgm:pt modelId="{1A971218-8B16-4FDE-9FDF-438D51958EE3}" type="pres">
      <dgm:prSet presAssocID="{DD1AA095-05D6-4AA1-A825-3A82794E08B6}" presName="Triangle" presStyleLbl="alignNode1" presStyleIdx="7" presStyleCnt="9"/>
      <dgm:spPr/>
    </dgm:pt>
    <dgm:pt modelId="{F1FBCAD3-315F-4C44-AF45-8C7690C1255C}" type="pres">
      <dgm:prSet presAssocID="{4B3C5431-5B99-479E-A112-E913C382621E}" presName="sibTrans" presStyleCnt="0"/>
      <dgm:spPr/>
    </dgm:pt>
    <dgm:pt modelId="{A6988C92-3EB9-45CC-9973-B792727ABB03}" type="pres">
      <dgm:prSet presAssocID="{4B3C5431-5B99-479E-A112-E913C382621E}" presName="space" presStyleCnt="0"/>
      <dgm:spPr/>
    </dgm:pt>
    <dgm:pt modelId="{187F75E1-DBC2-424B-8B63-47B8D798D18B}" type="pres">
      <dgm:prSet presAssocID="{CF42CEB1-BBCC-4B90-97AA-15A6E4648D96}" presName="composite" presStyleCnt="0"/>
      <dgm:spPr/>
    </dgm:pt>
    <dgm:pt modelId="{9471A673-E72D-4782-959C-FA50EA2CDAF6}" type="pres">
      <dgm:prSet presAssocID="{CF42CEB1-BBCC-4B90-97AA-15A6E4648D96}" presName="LShape" presStyleLbl="alignNode1" presStyleIdx="8" presStyleCnt="9"/>
      <dgm:spPr/>
    </dgm:pt>
    <dgm:pt modelId="{53E0D799-488D-4FDC-9D48-880D95C2F96E}" type="pres">
      <dgm:prSet presAssocID="{CF42CEB1-BBCC-4B90-97AA-15A6E4648D96}" presName="ParentText" presStyleLbl="revTx" presStyleIdx="4" presStyleCnt="5">
        <dgm:presLayoutVars>
          <dgm:chMax val="0"/>
          <dgm:chPref val="0"/>
          <dgm:bulletEnabled val="1"/>
        </dgm:presLayoutVars>
      </dgm:prSet>
      <dgm:spPr/>
    </dgm:pt>
  </dgm:ptLst>
  <dgm:cxnLst>
    <dgm:cxn modelId="{DDF43E1C-2A66-4037-8B19-07E7C40F7D9D}" srcId="{C0A0612E-8227-4157-9175-548847B67F77}" destId="{9FEFD334-982C-410C-88B2-FF7D2FD3406B}" srcOrd="0" destOrd="0" parTransId="{AF7ED47C-7358-4667-9CE1-663A6619DE11}" sibTransId="{72ED4941-9B0D-4127-AA3F-71BA71ADE227}"/>
    <dgm:cxn modelId="{5211952A-7A6B-4453-8F54-6757FD6333D7}" type="presOf" srcId="{195E44D1-CE17-46C6-9CF8-2401C1B28493}" destId="{0B8C50A9-D5DA-4615-BA55-EEE12D083966}" srcOrd="0" destOrd="0" presId="urn:microsoft.com/office/officeart/2009/3/layout/StepUpProcess#1"/>
    <dgm:cxn modelId="{7A93D36D-830D-46AC-BA6A-F0EA7A7BDCBC}" srcId="{C0A0612E-8227-4157-9175-548847B67F77}" destId="{B802B1BE-5A7B-452B-A67B-3B0AA00CCBE9}" srcOrd="2" destOrd="0" parTransId="{04B91D04-0209-44CB-A47D-4D391A58BFA9}" sibTransId="{08624BFE-0A06-4681-B062-C0CF8A2B9360}"/>
    <dgm:cxn modelId="{7DC39953-AA0D-45AC-BC3F-E1CE9A93F8FE}" srcId="{C0A0612E-8227-4157-9175-548847B67F77}" destId="{CF42CEB1-BBCC-4B90-97AA-15A6E4648D96}" srcOrd="4" destOrd="0" parTransId="{A9F2F66A-239B-4BB4-8F78-B0F12C4126C0}" sibTransId="{7C955F64-FD1B-4643-BD68-86E307C06119}"/>
    <dgm:cxn modelId="{06D90979-1000-4BB9-AAB3-22FB2E674C0A}" type="presOf" srcId="{B802B1BE-5A7B-452B-A67B-3B0AA00CCBE9}" destId="{2357BCDF-6DD5-419F-B961-2E17C1B07D7F}" srcOrd="0" destOrd="0" presId="urn:microsoft.com/office/officeart/2009/3/layout/StepUpProcess#1"/>
    <dgm:cxn modelId="{E7548F7C-2627-4042-ACFA-905F5C199345}" srcId="{C0A0612E-8227-4157-9175-548847B67F77}" destId="{DD1AA095-05D6-4AA1-A825-3A82794E08B6}" srcOrd="3" destOrd="0" parTransId="{CD669640-2515-495A-9A4F-FE5AC62FD78C}" sibTransId="{4B3C5431-5B99-479E-A112-E913C382621E}"/>
    <dgm:cxn modelId="{B2D6877D-D168-4045-873B-E4B07DC298DA}" type="presOf" srcId="{9FEFD334-982C-410C-88B2-FF7D2FD3406B}" destId="{62F193B5-B561-41DC-94F0-A762019F4EEE}" srcOrd="0" destOrd="0" presId="urn:microsoft.com/office/officeart/2009/3/layout/StepUpProcess#1"/>
    <dgm:cxn modelId="{1881C8B4-C8DF-42F2-A11A-88198C0FCEDA}" type="presOf" srcId="{C0A0612E-8227-4157-9175-548847B67F77}" destId="{A1090567-30FE-47C0-8505-D6F2FA36E153}" srcOrd="0" destOrd="0" presId="urn:microsoft.com/office/officeart/2009/3/layout/StepUpProcess#1"/>
    <dgm:cxn modelId="{6BB99EC5-8C9F-4C5E-A360-8A48E559919B}" type="presOf" srcId="{DD1AA095-05D6-4AA1-A825-3A82794E08B6}" destId="{871127D9-4E3C-434D-8A9A-1566D60BDBD6}" srcOrd="0" destOrd="0" presId="urn:microsoft.com/office/officeart/2009/3/layout/StepUpProcess#1"/>
    <dgm:cxn modelId="{F1FAFAE1-E27D-41A3-8B18-67546D2A78A0}" srcId="{C0A0612E-8227-4157-9175-548847B67F77}" destId="{195E44D1-CE17-46C6-9CF8-2401C1B28493}" srcOrd="1" destOrd="0" parTransId="{535C06B4-D8A4-456B-A2D0-3C7423B931CC}" sibTransId="{1E3BCE8D-B07E-403C-BD51-893B1043DD6B}"/>
    <dgm:cxn modelId="{635235F8-4612-4608-A9A2-E16B3E6240F1}" type="presOf" srcId="{CF42CEB1-BBCC-4B90-97AA-15A6E4648D96}" destId="{53E0D799-488D-4FDC-9D48-880D95C2F96E}" srcOrd="0" destOrd="0" presId="urn:microsoft.com/office/officeart/2009/3/layout/StepUpProcess#1"/>
    <dgm:cxn modelId="{22A409A0-7C0F-426B-AC25-67CC3442FC5B}" type="presParOf" srcId="{A1090567-30FE-47C0-8505-D6F2FA36E153}" destId="{0C6C2EC5-C3CF-48EA-9B20-CAF7FF54153B}" srcOrd="0" destOrd="0" presId="urn:microsoft.com/office/officeart/2009/3/layout/StepUpProcess#1"/>
    <dgm:cxn modelId="{ED2DA8BF-B736-42FB-B309-EF1F03831991}" type="presParOf" srcId="{0C6C2EC5-C3CF-48EA-9B20-CAF7FF54153B}" destId="{232397A1-E5FE-4EEE-863C-74D4D5497D61}" srcOrd="0" destOrd="0" presId="urn:microsoft.com/office/officeart/2009/3/layout/StepUpProcess#1"/>
    <dgm:cxn modelId="{5218859D-9077-4C06-8B8D-4A92A60242FF}" type="presParOf" srcId="{0C6C2EC5-C3CF-48EA-9B20-CAF7FF54153B}" destId="{62F193B5-B561-41DC-94F0-A762019F4EEE}" srcOrd="1" destOrd="0" presId="urn:microsoft.com/office/officeart/2009/3/layout/StepUpProcess#1"/>
    <dgm:cxn modelId="{6110D99D-B9CF-4856-B768-E786E5CC708F}" type="presParOf" srcId="{0C6C2EC5-C3CF-48EA-9B20-CAF7FF54153B}" destId="{9BF72356-1A92-47B0-BB81-790854B7E46B}" srcOrd="2" destOrd="0" presId="urn:microsoft.com/office/officeart/2009/3/layout/StepUpProcess#1"/>
    <dgm:cxn modelId="{8E3D2F74-76F4-46E1-96CE-8C88C13ACA60}" type="presParOf" srcId="{A1090567-30FE-47C0-8505-D6F2FA36E153}" destId="{F25C3C2E-EB1E-4829-8613-048ADA613D46}" srcOrd="1" destOrd="0" presId="urn:microsoft.com/office/officeart/2009/3/layout/StepUpProcess#1"/>
    <dgm:cxn modelId="{BC56C9DD-BED5-4A2E-ACE2-3DB8E6151B07}" type="presParOf" srcId="{F25C3C2E-EB1E-4829-8613-048ADA613D46}" destId="{48E1C2CA-CDB3-48BF-B0D1-C78C2EF9BE73}" srcOrd="0" destOrd="0" presId="urn:microsoft.com/office/officeart/2009/3/layout/StepUpProcess#1"/>
    <dgm:cxn modelId="{7B22BA80-CFE5-40FE-806B-8B5761FF71F0}" type="presParOf" srcId="{A1090567-30FE-47C0-8505-D6F2FA36E153}" destId="{52155098-FDC8-43A5-AA6E-8B8139F8D2A5}" srcOrd="2" destOrd="0" presId="urn:microsoft.com/office/officeart/2009/3/layout/StepUpProcess#1"/>
    <dgm:cxn modelId="{5CF4AC0F-B77B-41FE-93B0-74DF99E0FBB0}" type="presParOf" srcId="{52155098-FDC8-43A5-AA6E-8B8139F8D2A5}" destId="{8D13803A-D74B-4CF4-B58A-025803A85083}" srcOrd="0" destOrd="0" presId="urn:microsoft.com/office/officeart/2009/3/layout/StepUpProcess#1"/>
    <dgm:cxn modelId="{AFCD4D5B-D62D-45BE-827E-B8962C5707AE}" type="presParOf" srcId="{52155098-FDC8-43A5-AA6E-8B8139F8D2A5}" destId="{0B8C50A9-D5DA-4615-BA55-EEE12D083966}" srcOrd="1" destOrd="0" presId="urn:microsoft.com/office/officeart/2009/3/layout/StepUpProcess#1"/>
    <dgm:cxn modelId="{6876DE1F-6900-4B32-A55F-A2E3AEF7ADC6}" type="presParOf" srcId="{52155098-FDC8-43A5-AA6E-8B8139F8D2A5}" destId="{214FD8A4-6DA0-43D7-8513-8985F6F003BF}" srcOrd="2" destOrd="0" presId="urn:microsoft.com/office/officeart/2009/3/layout/StepUpProcess#1"/>
    <dgm:cxn modelId="{7E41EA37-3EB2-474C-9178-476237FEE4D9}" type="presParOf" srcId="{A1090567-30FE-47C0-8505-D6F2FA36E153}" destId="{F9BF1CBB-201D-4774-9E40-6ADF6D7E831D}" srcOrd="3" destOrd="0" presId="urn:microsoft.com/office/officeart/2009/3/layout/StepUpProcess#1"/>
    <dgm:cxn modelId="{E9B24F7F-813E-4C81-882E-8804241C53DC}" type="presParOf" srcId="{F9BF1CBB-201D-4774-9E40-6ADF6D7E831D}" destId="{1F3635BB-48EE-4E8E-A814-659626EAD5EE}" srcOrd="0" destOrd="0" presId="urn:microsoft.com/office/officeart/2009/3/layout/StepUpProcess#1"/>
    <dgm:cxn modelId="{9621CAC1-A08C-4DC7-B7CC-6B7DCF6E20BC}" type="presParOf" srcId="{A1090567-30FE-47C0-8505-D6F2FA36E153}" destId="{8B3AC2DE-2C2F-40A1-91EE-345C9ABBA3AD}" srcOrd="4" destOrd="0" presId="urn:microsoft.com/office/officeart/2009/3/layout/StepUpProcess#1"/>
    <dgm:cxn modelId="{72BA40D7-261C-4EFF-9E65-0204DCAD5F56}" type="presParOf" srcId="{8B3AC2DE-2C2F-40A1-91EE-345C9ABBA3AD}" destId="{A1829BEC-DC3E-49EF-8AA2-39F604B76947}" srcOrd="0" destOrd="0" presId="urn:microsoft.com/office/officeart/2009/3/layout/StepUpProcess#1"/>
    <dgm:cxn modelId="{6A4EC6D0-A2E5-43DA-93D8-E8B201225C88}" type="presParOf" srcId="{8B3AC2DE-2C2F-40A1-91EE-345C9ABBA3AD}" destId="{2357BCDF-6DD5-419F-B961-2E17C1B07D7F}" srcOrd="1" destOrd="0" presId="urn:microsoft.com/office/officeart/2009/3/layout/StepUpProcess#1"/>
    <dgm:cxn modelId="{9D6A2CB3-C1FA-43BC-B617-1010E626F02C}" type="presParOf" srcId="{8B3AC2DE-2C2F-40A1-91EE-345C9ABBA3AD}" destId="{4FFF44AC-2573-4C82-BFF6-5BCAF3700C27}" srcOrd="2" destOrd="0" presId="urn:microsoft.com/office/officeart/2009/3/layout/StepUpProcess#1"/>
    <dgm:cxn modelId="{A662403A-BCA9-421A-BB2F-1EED7ED03B17}" type="presParOf" srcId="{A1090567-30FE-47C0-8505-D6F2FA36E153}" destId="{3D808D6A-04DF-41C3-8CF2-23E5D191903B}" srcOrd="5" destOrd="0" presId="urn:microsoft.com/office/officeart/2009/3/layout/StepUpProcess#1"/>
    <dgm:cxn modelId="{E0636613-19FA-49C9-8D39-1BD209CC6976}" type="presParOf" srcId="{3D808D6A-04DF-41C3-8CF2-23E5D191903B}" destId="{3A6FE635-015E-4372-B092-3E83FD0608D6}" srcOrd="0" destOrd="0" presId="urn:microsoft.com/office/officeart/2009/3/layout/StepUpProcess#1"/>
    <dgm:cxn modelId="{98112A39-C0AA-420C-AD97-66E504E3B2B1}" type="presParOf" srcId="{A1090567-30FE-47C0-8505-D6F2FA36E153}" destId="{8C801F9B-430F-47A1-BCA2-7314845E0710}" srcOrd="6" destOrd="0" presId="urn:microsoft.com/office/officeart/2009/3/layout/StepUpProcess#1"/>
    <dgm:cxn modelId="{79D013C3-CB43-42EC-B31F-DE16BC1C8BFF}" type="presParOf" srcId="{8C801F9B-430F-47A1-BCA2-7314845E0710}" destId="{AA9831D6-0149-46BB-BC79-BA8D8EC31E26}" srcOrd="0" destOrd="0" presId="urn:microsoft.com/office/officeart/2009/3/layout/StepUpProcess#1"/>
    <dgm:cxn modelId="{16D9C7EA-AAE6-4FE5-9195-53BF2F85E07B}" type="presParOf" srcId="{8C801F9B-430F-47A1-BCA2-7314845E0710}" destId="{871127D9-4E3C-434D-8A9A-1566D60BDBD6}" srcOrd="1" destOrd="0" presId="urn:microsoft.com/office/officeart/2009/3/layout/StepUpProcess#1"/>
    <dgm:cxn modelId="{777E2FD2-CE17-4CCB-8FA1-900850F1BE8C}" type="presParOf" srcId="{8C801F9B-430F-47A1-BCA2-7314845E0710}" destId="{1A971218-8B16-4FDE-9FDF-438D51958EE3}" srcOrd="2" destOrd="0" presId="urn:microsoft.com/office/officeart/2009/3/layout/StepUpProcess#1"/>
    <dgm:cxn modelId="{FFCF2A1C-1D45-4DAF-8407-70B501664C48}" type="presParOf" srcId="{A1090567-30FE-47C0-8505-D6F2FA36E153}" destId="{F1FBCAD3-315F-4C44-AF45-8C7690C1255C}" srcOrd="7" destOrd="0" presId="urn:microsoft.com/office/officeart/2009/3/layout/StepUpProcess#1"/>
    <dgm:cxn modelId="{38680E1E-4F1C-45B8-9095-99A839535E0C}" type="presParOf" srcId="{F1FBCAD3-315F-4C44-AF45-8C7690C1255C}" destId="{A6988C92-3EB9-45CC-9973-B792727ABB03}" srcOrd="0" destOrd="0" presId="urn:microsoft.com/office/officeart/2009/3/layout/StepUpProcess#1"/>
    <dgm:cxn modelId="{50C13F91-E584-4C23-B74A-D3AD039C5605}" type="presParOf" srcId="{A1090567-30FE-47C0-8505-D6F2FA36E153}" destId="{187F75E1-DBC2-424B-8B63-47B8D798D18B}" srcOrd="8" destOrd="0" presId="urn:microsoft.com/office/officeart/2009/3/layout/StepUpProcess#1"/>
    <dgm:cxn modelId="{CD9DDCBC-3BF6-45C4-BF80-B807595E5019}" type="presParOf" srcId="{187F75E1-DBC2-424B-8B63-47B8D798D18B}" destId="{9471A673-E72D-4782-959C-FA50EA2CDAF6}" srcOrd="0" destOrd="0" presId="urn:microsoft.com/office/officeart/2009/3/layout/StepUpProcess#1"/>
    <dgm:cxn modelId="{CFC50C64-5CA7-47B2-98C2-1F5501CF638B}" type="presParOf" srcId="{187F75E1-DBC2-424B-8B63-47B8D798D18B}" destId="{53E0D799-488D-4FDC-9D48-880D95C2F96E}" srcOrd="1" destOrd="0" presId="urn:microsoft.com/office/officeart/2009/3/layout/StepUp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D563344-0C3E-410B-B745-DFB801E1C715}" type="doc">
      <dgm:prSet loTypeId="urn:microsoft.com/office/officeart/2005/8/layout/lProcess3#1" loCatId="process" qsTypeId="urn:microsoft.com/office/officeart/2005/8/quickstyle/simple1#3" qsCatId="simple" csTypeId="urn:microsoft.com/office/officeart/2005/8/colors/accent1_2#2" csCatId="accent1"/>
      <dgm:spPr/>
      <dgm:t>
        <a:bodyPr/>
        <a:lstStyle/>
        <a:p>
          <a:endParaRPr lang="zh-TW" altLang="en-US"/>
        </a:p>
      </dgm:t>
    </dgm:pt>
    <dgm:pt modelId="{52675B63-32D3-48CE-98AA-35822EFEF95B}">
      <dgm:prSet/>
      <dgm:spPr>
        <a:xfrm>
          <a:off x="0" y="77311"/>
          <a:ext cx="792162" cy="316864"/>
        </a:xfr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rtl="0"/>
          <a:r>
            <a:rPr kumimoji="1" lang="zh-TW" altLang="en-US" b="1" dirty="0">
              <a:solidFill>
                <a:sysClr val="window" lastClr="FFFFFF"/>
              </a:solidFill>
              <a:latin typeface="微軟正黑體" panose="020B0604030504040204" pitchFamily="34" charset="-120"/>
              <a:ea typeface="微軟正黑體" panose="020B0604030504040204" pitchFamily="34" charset="-120"/>
              <a:cs typeface="+mn-cs"/>
            </a:rPr>
            <a:t>電流</a:t>
          </a:r>
          <a:endParaRPr lang="zh-TW" altLang="en-US" dirty="0">
            <a:solidFill>
              <a:sysClr val="window" lastClr="FFFFFF"/>
            </a:solidFill>
            <a:latin typeface="微軟正黑體" panose="020B0604030504040204" pitchFamily="34" charset="-120"/>
            <a:ea typeface="微軟正黑體" panose="020B0604030504040204" pitchFamily="34" charset="-120"/>
            <a:cs typeface="+mn-cs"/>
          </a:endParaRPr>
        </a:p>
      </dgm:t>
    </dgm:pt>
    <dgm:pt modelId="{E0AE612D-AC46-4308-8761-F2F95C53A534}" type="parTrans" cxnId="{71CE9B0C-99AD-4417-8DE7-1B00DA6561C4}">
      <dgm:prSet/>
      <dgm:spPr/>
      <dgm:t>
        <a:bodyPr/>
        <a:lstStyle/>
        <a:p>
          <a:endParaRPr lang="zh-TW" altLang="en-US"/>
        </a:p>
      </dgm:t>
    </dgm:pt>
    <dgm:pt modelId="{D5AFAE76-73CA-43C9-A533-D022109C4CA9}" type="sibTrans" cxnId="{71CE9B0C-99AD-4417-8DE7-1B00DA6561C4}">
      <dgm:prSet/>
      <dgm:spPr/>
      <dgm:t>
        <a:bodyPr/>
        <a:lstStyle/>
        <a:p>
          <a:endParaRPr lang="zh-TW" altLang="en-US"/>
        </a:p>
      </dgm:t>
    </dgm:pt>
    <dgm:pt modelId="{8F926249-FCAA-438C-BC47-3CB465C16B1E}" type="pres">
      <dgm:prSet presAssocID="{2D563344-0C3E-410B-B745-DFB801E1C715}" presName="Name0" presStyleCnt="0">
        <dgm:presLayoutVars>
          <dgm:chPref val="3"/>
          <dgm:dir/>
          <dgm:animLvl val="lvl"/>
          <dgm:resizeHandles/>
        </dgm:presLayoutVars>
      </dgm:prSet>
      <dgm:spPr/>
    </dgm:pt>
    <dgm:pt modelId="{5527C35B-3430-434B-BD7C-43C98870D450}" type="pres">
      <dgm:prSet presAssocID="{52675B63-32D3-48CE-98AA-35822EFEF95B}" presName="horFlow" presStyleCnt="0"/>
      <dgm:spPr/>
    </dgm:pt>
    <dgm:pt modelId="{4FE6F1EE-F219-4621-BEAA-E646F9BA9F62}" type="pres">
      <dgm:prSet presAssocID="{52675B63-32D3-48CE-98AA-35822EFEF95B}" presName="bigChev" presStyleLbl="node1" presStyleIdx="0" presStyleCnt="1"/>
      <dgm:spPr>
        <a:prstGeom prst="chevron">
          <a:avLst/>
        </a:prstGeom>
      </dgm:spPr>
    </dgm:pt>
  </dgm:ptLst>
  <dgm:cxnLst>
    <dgm:cxn modelId="{71CE9B0C-99AD-4417-8DE7-1B00DA6561C4}" srcId="{2D563344-0C3E-410B-B745-DFB801E1C715}" destId="{52675B63-32D3-48CE-98AA-35822EFEF95B}" srcOrd="0" destOrd="0" parTransId="{E0AE612D-AC46-4308-8761-F2F95C53A534}" sibTransId="{D5AFAE76-73CA-43C9-A533-D022109C4CA9}"/>
    <dgm:cxn modelId="{E00F8333-153E-494C-817A-C3E1166F788D}" type="presOf" srcId="{52675B63-32D3-48CE-98AA-35822EFEF95B}" destId="{4FE6F1EE-F219-4621-BEAA-E646F9BA9F62}" srcOrd="0" destOrd="0" presId="urn:microsoft.com/office/officeart/2005/8/layout/lProcess3#1"/>
    <dgm:cxn modelId="{701F567A-32F5-4A3C-8E05-AC70FC258368}" type="presOf" srcId="{2D563344-0C3E-410B-B745-DFB801E1C715}" destId="{8F926249-FCAA-438C-BC47-3CB465C16B1E}" srcOrd="0" destOrd="0" presId="urn:microsoft.com/office/officeart/2005/8/layout/lProcess3#1"/>
    <dgm:cxn modelId="{0D90A6ED-72BC-41AF-8613-AA8E8FFEA95A}" type="presParOf" srcId="{8F926249-FCAA-438C-BC47-3CB465C16B1E}" destId="{5527C35B-3430-434B-BD7C-43C98870D450}" srcOrd="0" destOrd="0" presId="urn:microsoft.com/office/officeart/2005/8/layout/lProcess3#1"/>
    <dgm:cxn modelId="{AD9B1C53-C2C3-48BB-84BE-EA06D0A82837}" type="presParOf" srcId="{5527C35B-3430-434B-BD7C-43C98870D450}" destId="{4FE6F1EE-F219-4621-BEAA-E646F9BA9F62}" srcOrd="0" destOrd="0" presId="urn:microsoft.com/office/officeart/2005/8/layout/lProcess3#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87B341E-ABF9-4A20-BA33-08B44BAD9B28}" type="doc">
      <dgm:prSet loTypeId="urn:microsoft.com/office/officeart/2005/8/layout/lProcess3#2" loCatId="process" qsTypeId="urn:microsoft.com/office/officeart/2005/8/quickstyle/simple1#4" qsCatId="simple" csTypeId="urn:microsoft.com/office/officeart/2005/8/colors/colorful5#1" csCatId="colorful"/>
      <dgm:spPr/>
      <dgm:t>
        <a:bodyPr/>
        <a:lstStyle/>
        <a:p>
          <a:endParaRPr lang="zh-TW" altLang="en-US"/>
        </a:p>
      </dgm:t>
    </dgm:pt>
    <dgm:pt modelId="{67ADE3D7-76BA-4C43-8677-78105D1E396B}">
      <dgm:prSet/>
      <dgm:spPr>
        <a:xfrm rot="10800000">
          <a:off x="0" y="71119"/>
          <a:ext cx="827088" cy="330835"/>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rtl="0"/>
          <a:r>
            <a:rPr lang="zh-TW" altLang="en-US" dirty="0">
              <a:solidFill>
                <a:sysClr val="window" lastClr="FFFFFF"/>
              </a:solidFill>
              <a:latin typeface="微軟正黑體" panose="020B0604030504040204" pitchFamily="34" charset="-120"/>
              <a:ea typeface="微軟正黑體" panose="020B0604030504040204" pitchFamily="34" charset="-120"/>
              <a:cs typeface="+mn-cs"/>
            </a:rPr>
            <a:t>金流</a:t>
          </a:r>
        </a:p>
      </dgm:t>
    </dgm:pt>
    <dgm:pt modelId="{D224ED55-6DB1-43C9-96D0-867375D8B84E}" type="parTrans" cxnId="{5CA99297-E966-466E-B676-F6BF76A4D1D7}">
      <dgm:prSet/>
      <dgm:spPr/>
      <dgm:t>
        <a:bodyPr/>
        <a:lstStyle/>
        <a:p>
          <a:endParaRPr lang="zh-TW" altLang="en-US"/>
        </a:p>
      </dgm:t>
    </dgm:pt>
    <dgm:pt modelId="{72B89C8F-32D2-41EC-8D9E-873569DCCF49}" type="sibTrans" cxnId="{5CA99297-E966-466E-B676-F6BF76A4D1D7}">
      <dgm:prSet/>
      <dgm:spPr/>
      <dgm:t>
        <a:bodyPr/>
        <a:lstStyle/>
        <a:p>
          <a:endParaRPr lang="zh-TW" altLang="en-US"/>
        </a:p>
      </dgm:t>
    </dgm:pt>
    <dgm:pt modelId="{A570BDA3-25B3-4B47-BBCE-8ADD35AB7013}" type="pres">
      <dgm:prSet presAssocID="{B87B341E-ABF9-4A20-BA33-08B44BAD9B28}" presName="Name0" presStyleCnt="0">
        <dgm:presLayoutVars>
          <dgm:chPref val="3"/>
          <dgm:dir val="rev"/>
          <dgm:animLvl val="lvl"/>
          <dgm:resizeHandles/>
        </dgm:presLayoutVars>
      </dgm:prSet>
      <dgm:spPr/>
    </dgm:pt>
    <dgm:pt modelId="{5D2CCA30-5D04-45CA-9349-E1D5E8D255BD}" type="pres">
      <dgm:prSet presAssocID="{67ADE3D7-76BA-4C43-8677-78105D1E396B}" presName="horFlow" presStyleCnt="0"/>
      <dgm:spPr/>
    </dgm:pt>
    <dgm:pt modelId="{AB6FFF4F-A322-46A4-9B3A-A63CF1528525}" type="pres">
      <dgm:prSet presAssocID="{67ADE3D7-76BA-4C43-8677-78105D1E396B}" presName="bigChev" presStyleLbl="node1" presStyleIdx="0" presStyleCnt="1"/>
      <dgm:spPr>
        <a:prstGeom prst="chevron">
          <a:avLst/>
        </a:prstGeom>
      </dgm:spPr>
    </dgm:pt>
  </dgm:ptLst>
  <dgm:cxnLst>
    <dgm:cxn modelId="{E58D927A-463E-4ABD-A4EF-BA8F31BB9099}" type="presOf" srcId="{67ADE3D7-76BA-4C43-8677-78105D1E396B}" destId="{AB6FFF4F-A322-46A4-9B3A-A63CF1528525}" srcOrd="0" destOrd="0" presId="urn:microsoft.com/office/officeart/2005/8/layout/lProcess3#2"/>
    <dgm:cxn modelId="{5CA99297-E966-466E-B676-F6BF76A4D1D7}" srcId="{B87B341E-ABF9-4A20-BA33-08B44BAD9B28}" destId="{67ADE3D7-76BA-4C43-8677-78105D1E396B}" srcOrd="0" destOrd="0" parTransId="{D224ED55-6DB1-43C9-96D0-867375D8B84E}" sibTransId="{72B89C8F-32D2-41EC-8D9E-873569DCCF49}"/>
    <dgm:cxn modelId="{D9A6C7D0-B962-4AE4-8AC3-3FAB794E7385}" type="presOf" srcId="{B87B341E-ABF9-4A20-BA33-08B44BAD9B28}" destId="{A570BDA3-25B3-4B47-BBCE-8ADD35AB7013}" srcOrd="0" destOrd="0" presId="urn:microsoft.com/office/officeart/2005/8/layout/lProcess3#2"/>
    <dgm:cxn modelId="{BDFAFC46-D4CE-4224-A2BB-1C31824E1993}" type="presParOf" srcId="{A570BDA3-25B3-4B47-BBCE-8ADD35AB7013}" destId="{5D2CCA30-5D04-45CA-9349-E1D5E8D255BD}" srcOrd="0" destOrd="0" presId="urn:microsoft.com/office/officeart/2005/8/layout/lProcess3#2"/>
    <dgm:cxn modelId="{F07EE650-BC2A-49EB-B0A0-E07F67386C12}" type="presParOf" srcId="{5D2CCA30-5D04-45CA-9349-E1D5E8D255BD}" destId="{AB6FFF4F-A322-46A4-9B3A-A63CF1528525}" srcOrd="0" destOrd="0" presId="urn:microsoft.com/office/officeart/2005/8/layout/lProcess3#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D563344-0C3E-410B-B745-DFB801E1C715}" type="doc">
      <dgm:prSet loTypeId="urn:microsoft.com/office/officeart/2005/8/layout/lProcess3#3" loCatId="process" qsTypeId="urn:microsoft.com/office/officeart/2005/8/quickstyle/simple1#5" qsCatId="simple" csTypeId="urn:microsoft.com/office/officeart/2005/8/colors/accent1_2#3" csCatId="accent1"/>
      <dgm:spPr/>
      <dgm:t>
        <a:bodyPr/>
        <a:lstStyle/>
        <a:p>
          <a:endParaRPr lang="zh-TW" altLang="en-US"/>
        </a:p>
      </dgm:t>
    </dgm:pt>
    <dgm:pt modelId="{52675B63-32D3-48CE-98AA-35822EFEF95B}">
      <dgm:prSet/>
      <dgm:spPr>
        <a:xfrm>
          <a:off x="0" y="77311"/>
          <a:ext cx="792162" cy="316864"/>
        </a:xfr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rtl="0"/>
          <a:r>
            <a:rPr kumimoji="1" lang="zh-TW" altLang="en-US" b="1" dirty="0">
              <a:solidFill>
                <a:sysClr val="window" lastClr="FFFFFF"/>
              </a:solidFill>
              <a:latin typeface="微軟正黑體" panose="020B0604030504040204" pitchFamily="34" charset="-120"/>
              <a:ea typeface="微軟正黑體" panose="020B0604030504040204" pitchFamily="34" charset="-120"/>
              <a:cs typeface="+mn-cs"/>
            </a:rPr>
            <a:t>電流</a:t>
          </a:r>
          <a:endParaRPr lang="zh-TW" altLang="en-US" dirty="0">
            <a:solidFill>
              <a:sysClr val="window" lastClr="FFFFFF"/>
            </a:solidFill>
            <a:latin typeface="微軟正黑體" panose="020B0604030504040204" pitchFamily="34" charset="-120"/>
            <a:ea typeface="微軟正黑體" panose="020B0604030504040204" pitchFamily="34" charset="-120"/>
            <a:cs typeface="+mn-cs"/>
          </a:endParaRPr>
        </a:p>
      </dgm:t>
    </dgm:pt>
    <dgm:pt modelId="{E0AE612D-AC46-4308-8761-F2F95C53A534}" type="parTrans" cxnId="{71CE9B0C-99AD-4417-8DE7-1B00DA6561C4}">
      <dgm:prSet/>
      <dgm:spPr/>
      <dgm:t>
        <a:bodyPr/>
        <a:lstStyle/>
        <a:p>
          <a:endParaRPr lang="zh-TW" altLang="en-US"/>
        </a:p>
      </dgm:t>
    </dgm:pt>
    <dgm:pt modelId="{D5AFAE76-73CA-43C9-A533-D022109C4CA9}" type="sibTrans" cxnId="{71CE9B0C-99AD-4417-8DE7-1B00DA6561C4}">
      <dgm:prSet/>
      <dgm:spPr/>
      <dgm:t>
        <a:bodyPr/>
        <a:lstStyle/>
        <a:p>
          <a:endParaRPr lang="zh-TW" altLang="en-US"/>
        </a:p>
      </dgm:t>
    </dgm:pt>
    <dgm:pt modelId="{8F926249-FCAA-438C-BC47-3CB465C16B1E}" type="pres">
      <dgm:prSet presAssocID="{2D563344-0C3E-410B-B745-DFB801E1C715}" presName="Name0" presStyleCnt="0">
        <dgm:presLayoutVars>
          <dgm:chPref val="3"/>
          <dgm:dir/>
          <dgm:animLvl val="lvl"/>
          <dgm:resizeHandles/>
        </dgm:presLayoutVars>
      </dgm:prSet>
      <dgm:spPr/>
    </dgm:pt>
    <dgm:pt modelId="{5527C35B-3430-434B-BD7C-43C98870D450}" type="pres">
      <dgm:prSet presAssocID="{52675B63-32D3-48CE-98AA-35822EFEF95B}" presName="horFlow" presStyleCnt="0"/>
      <dgm:spPr/>
    </dgm:pt>
    <dgm:pt modelId="{4FE6F1EE-F219-4621-BEAA-E646F9BA9F62}" type="pres">
      <dgm:prSet presAssocID="{52675B63-32D3-48CE-98AA-35822EFEF95B}" presName="bigChev" presStyleLbl="node1" presStyleIdx="0" presStyleCnt="1"/>
      <dgm:spPr>
        <a:prstGeom prst="chevron">
          <a:avLst/>
        </a:prstGeom>
      </dgm:spPr>
    </dgm:pt>
  </dgm:ptLst>
  <dgm:cxnLst>
    <dgm:cxn modelId="{71CE9B0C-99AD-4417-8DE7-1B00DA6561C4}" srcId="{2D563344-0C3E-410B-B745-DFB801E1C715}" destId="{52675B63-32D3-48CE-98AA-35822EFEF95B}" srcOrd="0" destOrd="0" parTransId="{E0AE612D-AC46-4308-8761-F2F95C53A534}" sibTransId="{D5AFAE76-73CA-43C9-A533-D022109C4CA9}"/>
    <dgm:cxn modelId="{F5127510-B1CB-4CCC-9ABD-819553E5D0EB}" type="presOf" srcId="{2D563344-0C3E-410B-B745-DFB801E1C715}" destId="{8F926249-FCAA-438C-BC47-3CB465C16B1E}" srcOrd="0" destOrd="0" presId="urn:microsoft.com/office/officeart/2005/8/layout/lProcess3#3"/>
    <dgm:cxn modelId="{72C2F094-A22B-49A5-84C4-8A74953CA345}" type="presOf" srcId="{52675B63-32D3-48CE-98AA-35822EFEF95B}" destId="{4FE6F1EE-F219-4621-BEAA-E646F9BA9F62}" srcOrd="0" destOrd="0" presId="urn:microsoft.com/office/officeart/2005/8/layout/lProcess3#3"/>
    <dgm:cxn modelId="{AC42D758-DA0E-49F0-B263-5C48851FCCED}" type="presParOf" srcId="{8F926249-FCAA-438C-BC47-3CB465C16B1E}" destId="{5527C35B-3430-434B-BD7C-43C98870D450}" srcOrd="0" destOrd="0" presId="urn:microsoft.com/office/officeart/2005/8/layout/lProcess3#3"/>
    <dgm:cxn modelId="{75E1710E-08D2-4D54-BBC4-66BBA73E844D}" type="presParOf" srcId="{5527C35B-3430-434B-BD7C-43C98870D450}" destId="{4FE6F1EE-F219-4621-BEAA-E646F9BA9F62}" srcOrd="0" destOrd="0" presId="urn:microsoft.com/office/officeart/2005/8/layout/lProcess3#3"/>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87B341E-ABF9-4A20-BA33-08B44BAD9B28}" type="doc">
      <dgm:prSet loTypeId="urn:microsoft.com/office/officeart/2005/8/layout/lProcess3#4" loCatId="process" qsTypeId="urn:microsoft.com/office/officeart/2005/8/quickstyle/simple1#6" qsCatId="simple" csTypeId="urn:microsoft.com/office/officeart/2005/8/colors/colorful5#2" csCatId="colorful"/>
      <dgm:spPr/>
      <dgm:t>
        <a:bodyPr/>
        <a:lstStyle/>
        <a:p>
          <a:endParaRPr lang="zh-TW" altLang="en-US"/>
        </a:p>
      </dgm:t>
    </dgm:pt>
    <dgm:pt modelId="{67ADE3D7-76BA-4C43-8677-78105D1E396B}">
      <dgm:prSet/>
      <dgm:spPr>
        <a:xfrm rot="10800000">
          <a:off x="0" y="71119"/>
          <a:ext cx="827088" cy="330835"/>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rtl="0"/>
          <a:r>
            <a:rPr lang="zh-TW" altLang="en-US" dirty="0">
              <a:solidFill>
                <a:sysClr val="window" lastClr="FFFFFF"/>
              </a:solidFill>
              <a:latin typeface="微軟正黑體" panose="020B0604030504040204" pitchFamily="34" charset="-120"/>
              <a:ea typeface="微軟正黑體" panose="020B0604030504040204" pitchFamily="34" charset="-120"/>
              <a:cs typeface="+mn-cs"/>
            </a:rPr>
            <a:t>金流</a:t>
          </a:r>
        </a:p>
      </dgm:t>
    </dgm:pt>
    <dgm:pt modelId="{D224ED55-6DB1-43C9-96D0-867375D8B84E}" type="parTrans" cxnId="{5CA99297-E966-466E-B676-F6BF76A4D1D7}">
      <dgm:prSet/>
      <dgm:spPr/>
      <dgm:t>
        <a:bodyPr/>
        <a:lstStyle/>
        <a:p>
          <a:endParaRPr lang="zh-TW" altLang="en-US"/>
        </a:p>
      </dgm:t>
    </dgm:pt>
    <dgm:pt modelId="{72B89C8F-32D2-41EC-8D9E-873569DCCF49}" type="sibTrans" cxnId="{5CA99297-E966-466E-B676-F6BF76A4D1D7}">
      <dgm:prSet/>
      <dgm:spPr/>
      <dgm:t>
        <a:bodyPr/>
        <a:lstStyle/>
        <a:p>
          <a:endParaRPr lang="zh-TW" altLang="en-US"/>
        </a:p>
      </dgm:t>
    </dgm:pt>
    <dgm:pt modelId="{A570BDA3-25B3-4B47-BBCE-8ADD35AB7013}" type="pres">
      <dgm:prSet presAssocID="{B87B341E-ABF9-4A20-BA33-08B44BAD9B28}" presName="Name0" presStyleCnt="0">
        <dgm:presLayoutVars>
          <dgm:chPref val="3"/>
          <dgm:dir val="rev"/>
          <dgm:animLvl val="lvl"/>
          <dgm:resizeHandles/>
        </dgm:presLayoutVars>
      </dgm:prSet>
      <dgm:spPr/>
    </dgm:pt>
    <dgm:pt modelId="{5D2CCA30-5D04-45CA-9349-E1D5E8D255BD}" type="pres">
      <dgm:prSet presAssocID="{67ADE3D7-76BA-4C43-8677-78105D1E396B}" presName="horFlow" presStyleCnt="0"/>
      <dgm:spPr/>
    </dgm:pt>
    <dgm:pt modelId="{AB6FFF4F-A322-46A4-9B3A-A63CF1528525}" type="pres">
      <dgm:prSet presAssocID="{67ADE3D7-76BA-4C43-8677-78105D1E396B}" presName="bigChev" presStyleLbl="node1" presStyleIdx="0" presStyleCnt="1"/>
      <dgm:spPr>
        <a:prstGeom prst="chevron">
          <a:avLst/>
        </a:prstGeom>
      </dgm:spPr>
    </dgm:pt>
  </dgm:ptLst>
  <dgm:cxnLst>
    <dgm:cxn modelId="{7C5ECC6B-B2A9-4C73-B918-CEE32D2CEDA1}" type="presOf" srcId="{67ADE3D7-76BA-4C43-8677-78105D1E396B}" destId="{AB6FFF4F-A322-46A4-9B3A-A63CF1528525}" srcOrd="0" destOrd="0" presId="urn:microsoft.com/office/officeart/2005/8/layout/lProcess3#4"/>
    <dgm:cxn modelId="{5CA99297-E966-466E-B676-F6BF76A4D1D7}" srcId="{B87B341E-ABF9-4A20-BA33-08B44BAD9B28}" destId="{67ADE3D7-76BA-4C43-8677-78105D1E396B}" srcOrd="0" destOrd="0" parTransId="{D224ED55-6DB1-43C9-96D0-867375D8B84E}" sibTransId="{72B89C8F-32D2-41EC-8D9E-873569DCCF49}"/>
    <dgm:cxn modelId="{159FE9F5-91AC-44D1-872C-46EE22D15524}" type="presOf" srcId="{B87B341E-ABF9-4A20-BA33-08B44BAD9B28}" destId="{A570BDA3-25B3-4B47-BBCE-8ADD35AB7013}" srcOrd="0" destOrd="0" presId="urn:microsoft.com/office/officeart/2005/8/layout/lProcess3#4"/>
    <dgm:cxn modelId="{63CF4959-B177-4A81-817C-090E7B02204D}" type="presParOf" srcId="{A570BDA3-25B3-4B47-BBCE-8ADD35AB7013}" destId="{5D2CCA30-5D04-45CA-9349-E1D5E8D255BD}" srcOrd="0" destOrd="0" presId="urn:microsoft.com/office/officeart/2005/8/layout/lProcess3#4"/>
    <dgm:cxn modelId="{510E29EA-C950-4038-AB16-9A7B8007FAF7}" type="presParOf" srcId="{5D2CCA30-5D04-45CA-9349-E1D5E8D255BD}" destId="{AB6FFF4F-A322-46A4-9B3A-A63CF1528525}" srcOrd="0" destOrd="0" presId="urn:microsoft.com/office/officeart/2005/8/layout/lProcess3#4"/>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3AE81D-A1FD-462E-B50A-35A532013C42}">
      <dsp:nvSpPr>
        <dsp:cNvPr id="0" name=""/>
        <dsp:cNvSpPr/>
      </dsp:nvSpPr>
      <dsp:spPr>
        <a:xfrm>
          <a:off x="944604" y="136602"/>
          <a:ext cx="1037701" cy="1037701"/>
        </a:xfrm>
        <a:prstGeom prst="pieWedge">
          <a:avLst/>
        </a:prstGeom>
        <a:solidFill>
          <a:srgbClr val="FF913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72000" bIns="0" numCol="1" spcCol="1270" anchor="ctr" anchorCtr="0">
          <a:noAutofit/>
        </a:bodyPr>
        <a:lstStyle/>
        <a:p>
          <a:pPr marL="0" lvl="0" indent="0" algn="ctr" defTabSz="577850">
            <a:lnSpc>
              <a:spcPct val="75000"/>
            </a:lnSpc>
            <a:spcBef>
              <a:spcPct val="0"/>
            </a:spcBef>
            <a:spcAft>
              <a:spcPts val="0"/>
            </a:spcAft>
            <a:buNone/>
          </a:pPr>
          <a:r>
            <a:rPr lang="zh-TW" altLang="en-US" sz="1300" b="1" kern="1200" spc="-150" dirty="0">
              <a:solidFill>
                <a:schemeClr val="bg1"/>
              </a:solidFill>
              <a:latin typeface="微軟正黑體" panose="020B0604030504040204" pitchFamily="34" charset="-120"/>
              <a:ea typeface="微軟正黑體" panose="020B0604030504040204" pitchFamily="34" charset="-120"/>
              <a:cs typeface="+mn-cs"/>
            </a:rPr>
            <a:t>高雄本洲工業區淨水廠</a:t>
          </a:r>
        </a:p>
      </dsp:txBody>
      <dsp:txXfrm>
        <a:off x="1248540" y="440538"/>
        <a:ext cx="733765" cy="733765"/>
      </dsp:txXfrm>
    </dsp:sp>
    <dsp:sp modelId="{D07DE175-E1E4-4917-8EC8-3B973330974D}">
      <dsp:nvSpPr>
        <dsp:cNvPr id="0" name=""/>
        <dsp:cNvSpPr/>
      </dsp:nvSpPr>
      <dsp:spPr>
        <a:xfrm rot="5400000">
          <a:off x="2030237" y="136602"/>
          <a:ext cx="1037701" cy="1037701"/>
        </a:xfrm>
        <a:prstGeom prst="pieWedg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0" tIns="0" rIns="0" bIns="0" numCol="1" spcCol="1270" anchor="ctr" anchorCtr="0">
          <a:noAutofit/>
        </a:bodyPr>
        <a:lstStyle/>
        <a:p>
          <a:pPr marL="0" lvl="0" indent="0" algn="ctr" defTabSz="577850">
            <a:lnSpc>
              <a:spcPct val="75000"/>
            </a:lnSpc>
            <a:spcBef>
              <a:spcPct val="0"/>
            </a:spcBef>
            <a:spcAft>
              <a:spcPts val="0"/>
            </a:spcAft>
            <a:buNone/>
          </a:pPr>
          <a:r>
            <a:rPr lang="zh-TW" altLang="en-US" sz="1300" b="1" kern="1200" spc="-150" dirty="0">
              <a:solidFill>
                <a:schemeClr val="tx1"/>
              </a:solidFill>
              <a:latin typeface="微軟正黑體" panose="020B0604030504040204" pitchFamily="34" charset="-120"/>
              <a:ea typeface="微軟正黑體" panose="020B0604030504040204" pitchFamily="34" charset="-120"/>
            </a:rPr>
            <a:t>宜蘭蘇澳台灣港務公司</a:t>
          </a:r>
          <a:endParaRPr lang="zh-TW" altLang="en-US" sz="1300" kern="1200" dirty="0">
            <a:solidFill>
              <a:schemeClr val="tx1"/>
            </a:solidFill>
            <a:latin typeface="微軟正黑體" panose="020B0604030504040204" pitchFamily="34" charset="-120"/>
            <a:ea typeface="微軟正黑體" panose="020B0604030504040204" pitchFamily="34" charset="-120"/>
          </a:endParaRPr>
        </a:p>
      </dsp:txBody>
      <dsp:txXfrm rot="-5400000">
        <a:off x="2030237" y="440538"/>
        <a:ext cx="733765" cy="733765"/>
      </dsp:txXfrm>
    </dsp:sp>
    <dsp:sp modelId="{9B90BD37-D16F-4CAB-99DA-98739EC50510}">
      <dsp:nvSpPr>
        <dsp:cNvPr id="0" name=""/>
        <dsp:cNvSpPr/>
      </dsp:nvSpPr>
      <dsp:spPr>
        <a:xfrm rot="10800000">
          <a:off x="2030237" y="1222235"/>
          <a:ext cx="1037701" cy="1037701"/>
        </a:xfrm>
        <a:prstGeom prst="pieWedge">
          <a:avLst/>
        </a:prstGeom>
        <a:solidFill>
          <a:srgbClr val="FF913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75000"/>
            </a:lnSpc>
            <a:spcBef>
              <a:spcPct val="0"/>
            </a:spcBef>
            <a:spcAft>
              <a:spcPts val="0"/>
            </a:spcAft>
            <a:buNone/>
          </a:pPr>
          <a:endParaRPr lang="en-US" altLang="zh-TW" sz="1300" b="1" kern="1200" spc="-150" dirty="0">
            <a:solidFill>
              <a:schemeClr val="bg1"/>
            </a:solidFill>
            <a:latin typeface="微軟正黑體" panose="020B0604030504040204" pitchFamily="34" charset="-120"/>
            <a:ea typeface="微軟正黑體" panose="020B0604030504040204" pitchFamily="34" charset="-120"/>
            <a:cs typeface="+mn-cs"/>
          </a:endParaRPr>
        </a:p>
        <a:p>
          <a:pPr marL="0" lvl="0" indent="0" algn="ctr" defTabSz="577850">
            <a:lnSpc>
              <a:spcPct val="75000"/>
            </a:lnSpc>
            <a:spcBef>
              <a:spcPct val="0"/>
            </a:spcBef>
            <a:spcAft>
              <a:spcPts val="0"/>
            </a:spcAft>
            <a:buNone/>
          </a:pPr>
          <a:r>
            <a:rPr lang="zh-TW" altLang="en-US" sz="1300" b="1" kern="1200" spc="-150" dirty="0">
              <a:solidFill>
                <a:schemeClr val="bg1"/>
              </a:solidFill>
              <a:latin typeface="微軟正黑體" panose="020B0604030504040204" pitchFamily="34" charset="-120"/>
              <a:ea typeface="微軟正黑體" panose="020B0604030504040204" pitchFamily="34" charset="-120"/>
              <a:cs typeface="+mn-cs"/>
            </a:rPr>
            <a:t>國立彰化師範大學</a:t>
          </a:r>
        </a:p>
      </dsp:txBody>
      <dsp:txXfrm rot="10800000">
        <a:off x="2030237" y="1222235"/>
        <a:ext cx="733765" cy="733765"/>
      </dsp:txXfrm>
    </dsp:sp>
    <dsp:sp modelId="{0E4F9050-8C14-4ADC-9207-7CA81618DFDD}">
      <dsp:nvSpPr>
        <dsp:cNvPr id="0" name=""/>
        <dsp:cNvSpPr/>
      </dsp:nvSpPr>
      <dsp:spPr>
        <a:xfrm rot="16200000">
          <a:off x="944604" y="1222235"/>
          <a:ext cx="1037701" cy="1037701"/>
        </a:xfrm>
        <a:prstGeom prst="pieWedg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75000"/>
            </a:lnSpc>
            <a:spcBef>
              <a:spcPct val="0"/>
            </a:spcBef>
            <a:spcAft>
              <a:spcPts val="0"/>
            </a:spcAft>
            <a:buNone/>
          </a:pPr>
          <a:endParaRPr lang="en-US" altLang="zh-TW" sz="1300" b="1" kern="1200" spc="-150" dirty="0">
            <a:solidFill>
              <a:prstClr val="black"/>
            </a:solidFill>
            <a:latin typeface="微軟正黑體" panose="020B0604030504040204" pitchFamily="34" charset="-120"/>
            <a:ea typeface="微軟正黑體" panose="020B0604030504040204" pitchFamily="34" charset="-120"/>
            <a:cs typeface="+mn-cs"/>
          </a:endParaRPr>
        </a:p>
        <a:p>
          <a:pPr marL="0" lvl="0" indent="0" algn="ctr" defTabSz="577850">
            <a:lnSpc>
              <a:spcPct val="75000"/>
            </a:lnSpc>
            <a:spcBef>
              <a:spcPct val="0"/>
            </a:spcBef>
            <a:spcAft>
              <a:spcPts val="0"/>
            </a:spcAft>
            <a:buNone/>
          </a:pPr>
          <a:r>
            <a:rPr lang="zh-TW" altLang="en-US" sz="1300" b="1" kern="1200" spc="-150" dirty="0">
              <a:solidFill>
                <a:prstClr val="black"/>
              </a:solidFill>
              <a:latin typeface="微軟正黑體" panose="020B0604030504040204" pitchFamily="34" charset="-120"/>
              <a:ea typeface="微軟正黑體" panose="020B0604030504040204" pitchFamily="34" charset="-120"/>
              <a:cs typeface="+mn-cs"/>
            </a:rPr>
            <a:t>桃園長庚國小</a:t>
          </a:r>
        </a:p>
      </dsp:txBody>
      <dsp:txXfrm rot="5400000">
        <a:off x="1248540" y="1222235"/>
        <a:ext cx="733765" cy="733765"/>
      </dsp:txXfrm>
    </dsp:sp>
    <dsp:sp modelId="{9801FA3A-49DB-41F4-AB22-A6E86DE96BAF}">
      <dsp:nvSpPr>
        <dsp:cNvPr id="0" name=""/>
        <dsp:cNvSpPr/>
      </dsp:nvSpPr>
      <dsp:spPr>
        <a:xfrm>
          <a:off x="1827130" y="982581"/>
          <a:ext cx="358282" cy="311550"/>
        </a:xfrm>
        <a:prstGeom prst="circularArrow">
          <a:avLst/>
        </a:prstGeom>
        <a:noFill/>
        <a:ln w="12700" cap="flat" cmpd="sng" algn="ctr">
          <a:noFill/>
          <a:prstDash val="solid"/>
          <a:miter lim="800000"/>
        </a:ln>
        <a:effectLst/>
      </dsp:spPr>
      <dsp:style>
        <a:lnRef idx="2">
          <a:schemeClr val="accent6"/>
        </a:lnRef>
        <a:fillRef idx="1">
          <a:schemeClr val="lt1"/>
        </a:fillRef>
        <a:effectRef idx="0">
          <a:schemeClr val="accent6"/>
        </a:effectRef>
        <a:fontRef idx="minor">
          <a:schemeClr val="dk1"/>
        </a:fontRef>
      </dsp:style>
    </dsp:sp>
    <dsp:sp modelId="{3A56332A-D7CB-48BE-871C-5E9B55C8AFEB}">
      <dsp:nvSpPr>
        <dsp:cNvPr id="0" name=""/>
        <dsp:cNvSpPr/>
      </dsp:nvSpPr>
      <dsp:spPr>
        <a:xfrm rot="10800000">
          <a:off x="1827130" y="1102408"/>
          <a:ext cx="358282" cy="311550"/>
        </a:xfrm>
        <a:prstGeom prst="circularArrow">
          <a:avLst/>
        </a:prstGeom>
        <a:noFill/>
        <a:ln w="12700" cap="flat" cmpd="sng" algn="ctr">
          <a:noFill/>
          <a:prstDash val="solid"/>
          <a:miter lim="800000"/>
        </a:ln>
        <a:effectLst/>
      </dsp:spPr>
      <dsp:style>
        <a:lnRef idx="2">
          <a:schemeClr val="accent6"/>
        </a:lnRef>
        <a:fillRef idx="1">
          <a:schemeClr val="lt1"/>
        </a:fillRef>
        <a:effectRef idx="0">
          <a:schemeClr val="accent6"/>
        </a:effectRef>
        <a:fontRef idx="minor">
          <a:schemeClr val="dk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2397A1-E5FE-4EEE-863C-74D4D5497D61}">
      <dsp:nvSpPr>
        <dsp:cNvPr id="0" name=""/>
        <dsp:cNvSpPr/>
      </dsp:nvSpPr>
      <dsp:spPr>
        <a:xfrm rot="5400000">
          <a:off x="308404" y="2432578"/>
          <a:ext cx="919381" cy="1529829"/>
        </a:xfrm>
        <a:prstGeom prst="corner">
          <a:avLst>
            <a:gd name="adj1" fmla="val 16120"/>
            <a:gd name="adj2" fmla="val 1611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F193B5-B561-41DC-94F0-A762019F4EEE}">
      <dsp:nvSpPr>
        <dsp:cNvPr id="0" name=""/>
        <dsp:cNvSpPr/>
      </dsp:nvSpPr>
      <dsp:spPr>
        <a:xfrm>
          <a:off x="154936" y="2889667"/>
          <a:ext cx="1381138" cy="12106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rtl="0">
            <a:lnSpc>
              <a:spcPct val="90000"/>
            </a:lnSpc>
            <a:spcBef>
              <a:spcPct val="0"/>
            </a:spcBef>
            <a:spcAft>
              <a:spcPct val="35000"/>
            </a:spcAft>
            <a:buNone/>
          </a:pPr>
          <a:r>
            <a:rPr lang="zh-TW" altLang="en-US" sz="2100" b="1" kern="1200" dirty="0">
              <a:latin typeface="微軟正黑體" panose="020B0604030504040204" pitchFamily="34" charset="-120"/>
              <a:ea typeface="微軟正黑體" panose="020B0604030504040204" pitchFamily="34" charset="-120"/>
            </a:rPr>
            <a:t>整合魚塭場域</a:t>
          </a:r>
        </a:p>
      </dsp:txBody>
      <dsp:txXfrm>
        <a:off x="154936" y="2889667"/>
        <a:ext cx="1381138" cy="1210649"/>
      </dsp:txXfrm>
    </dsp:sp>
    <dsp:sp modelId="{9BF72356-1A92-47B0-BB81-790854B7E46B}">
      <dsp:nvSpPr>
        <dsp:cNvPr id="0" name=""/>
        <dsp:cNvSpPr/>
      </dsp:nvSpPr>
      <dsp:spPr>
        <a:xfrm>
          <a:off x="1275482" y="2319950"/>
          <a:ext cx="260592" cy="260592"/>
        </a:xfrm>
        <a:prstGeom prst="triangle">
          <a:avLst>
            <a:gd name="adj" fmla="val 100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13803A-D74B-4CF4-B58A-025803A85083}">
      <dsp:nvSpPr>
        <dsp:cNvPr id="0" name=""/>
        <dsp:cNvSpPr/>
      </dsp:nvSpPr>
      <dsp:spPr>
        <a:xfrm rot="5400000">
          <a:off x="1999187" y="2014192"/>
          <a:ext cx="919381" cy="1529829"/>
        </a:xfrm>
        <a:prstGeom prst="corner">
          <a:avLst>
            <a:gd name="adj1" fmla="val 16120"/>
            <a:gd name="adj2" fmla="val 1611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8C50A9-D5DA-4615-BA55-EEE12D083966}">
      <dsp:nvSpPr>
        <dsp:cNvPr id="0" name=""/>
        <dsp:cNvSpPr/>
      </dsp:nvSpPr>
      <dsp:spPr>
        <a:xfrm>
          <a:off x="3605097" y="2020387"/>
          <a:ext cx="1381138" cy="12106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zh-TW" altLang="en-US" sz="2100" b="1" kern="1200" dirty="0">
              <a:latin typeface="微軟正黑體" panose="020B0604030504040204" pitchFamily="34" charset="-120"/>
              <a:ea typeface="微軟正黑體" panose="020B0604030504040204" pitchFamily="34" charset="-120"/>
            </a:rPr>
            <a:t>申請綠能</a:t>
          </a:r>
          <a:r>
            <a:rPr lang="en-US" altLang="zh-TW" sz="2100" b="1" kern="1200" dirty="0">
              <a:latin typeface="微軟正黑體" panose="020B0604030504040204" pitchFamily="34" charset="-120"/>
              <a:ea typeface="微軟正黑體" panose="020B0604030504040204" pitchFamily="34" charset="-120"/>
            </a:rPr>
            <a:t>/</a:t>
          </a:r>
          <a:r>
            <a:rPr kumimoji="0" lang="zh-TW" altLang="en-US" sz="2100" b="1" i="0" u="none" strike="noStrike" kern="1200" cap="none" normalizeH="0" baseline="0" dirty="0">
              <a:effectLst/>
              <a:latin typeface="微軟正黑體" panose="020B0604030504040204" pitchFamily="34" charset="-120"/>
              <a:ea typeface="微軟正黑體" panose="020B0604030504040204" pitchFamily="34" charset="-120"/>
            </a:rPr>
            <a:t>施工</a:t>
          </a:r>
          <a:r>
            <a:rPr lang="zh-TW" altLang="en-US" sz="2100" b="1" kern="1200" dirty="0">
              <a:latin typeface="微軟正黑體" panose="020B0604030504040204" pitchFamily="34" charset="-120"/>
              <a:ea typeface="微軟正黑體" panose="020B0604030504040204" pitchFamily="34" charset="-120"/>
            </a:rPr>
            <a:t>容許</a:t>
          </a:r>
          <a:endParaRPr lang="zh-TW" altLang="en-US" sz="2100" kern="1200" dirty="0">
            <a:latin typeface="微軟正黑體" panose="020B0604030504040204" pitchFamily="34" charset="-120"/>
            <a:ea typeface="微軟正黑體" panose="020B0604030504040204" pitchFamily="34" charset="-120"/>
          </a:endParaRPr>
        </a:p>
      </dsp:txBody>
      <dsp:txXfrm>
        <a:off x="3605097" y="2020387"/>
        <a:ext cx="1381138" cy="1210649"/>
      </dsp:txXfrm>
    </dsp:sp>
    <dsp:sp modelId="{214FD8A4-6DA0-43D7-8513-8985F6F003BF}">
      <dsp:nvSpPr>
        <dsp:cNvPr id="0" name=""/>
        <dsp:cNvSpPr/>
      </dsp:nvSpPr>
      <dsp:spPr>
        <a:xfrm>
          <a:off x="2966266" y="1901564"/>
          <a:ext cx="260592" cy="260592"/>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829BEC-DC3E-49EF-8AA2-39F604B76947}">
      <dsp:nvSpPr>
        <dsp:cNvPr id="0" name=""/>
        <dsp:cNvSpPr/>
      </dsp:nvSpPr>
      <dsp:spPr>
        <a:xfrm rot="5400000">
          <a:off x="3689971" y="1595806"/>
          <a:ext cx="919381" cy="1529829"/>
        </a:xfrm>
        <a:prstGeom prst="corner">
          <a:avLst>
            <a:gd name="adj1" fmla="val 16120"/>
            <a:gd name="adj2" fmla="val 161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57BCDF-6DD5-419F-B961-2E17C1B07D7F}">
      <dsp:nvSpPr>
        <dsp:cNvPr id="0" name=""/>
        <dsp:cNvSpPr/>
      </dsp:nvSpPr>
      <dsp:spPr>
        <a:xfrm>
          <a:off x="1869261" y="2425242"/>
          <a:ext cx="1381138" cy="12106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rtl="0">
            <a:lnSpc>
              <a:spcPct val="90000"/>
            </a:lnSpc>
            <a:spcBef>
              <a:spcPct val="0"/>
            </a:spcBef>
            <a:spcAft>
              <a:spcPct val="35000"/>
            </a:spcAft>
            <a:buNone/>
          </a:pPr>
          <a:r>
            <a:rPr lang="zh-TW" altLang="en-US" sz="2100" b="1" kern="1200" dirty="0">
              <a:latin typeface="微軟正黑體" panose="020B0604030504040204" pitchFamily="34" charset="-120"/>
              <a:ea typeface="微軟正黑體" panose="020B0604030504040204" pitchFamily="34" charset="-120"/>
            </a:rPr>
            <a:t>申請電業籌設</a:t>
          </a:r>
          <a:endParaRPr lang="zh-TW" altLang="en-US" sz="2100" kern="1200" dirty="0">
            <a:latin typeface="微軟正黑體" panose="020B0604030504040204" pitchFamily="34" charset="-120"/>
            <a:ea typeface="微軟正黑體" panose="020B0604030504040204" pitchFamily="34" charset="-120"/>
          </a:endParaRPr>
        </a:p>
      </dsp:txBody>
      <dsp:txXfrm>
        <a:off x="1869261" y="2425242"/>
        <a:ext cx="1381138" cy="1210649"/>
      </dsp:txXfrm>
    </dsp:sp>
    <dsp:sp modelId="{4FFF44AC-2573-4C82-BFF6-5BCAF3700C27}">
      <dsp:nvSpPr>
        <dsp:cNvPr id="0" name=""/>
        <dsp:cNvSpPr/>
      </dsp:nvSpPr>
      <dsp:spPr>
        <a:xfrm>
          <a:off x="4657049" y="1483178"/>
          <a:ext cx="260592" cy="260592"/>
        </a:xfrm>
        <a:prstGeom prst="triangle">
          <a:avLst>
            <a:gd name="adj" fmla="val 10000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9831D6-0149-46BB-BC79-BA8D8EC31E26}">
      <dsp:nvSpPr>
        <dsp:cNvPr id="0" name=""/>
        <dsp:cNvSpPr/>
      </dsp:nvSpPr>
      <dsp:spPr>
        <a:xfrm rot="5400000">
          <a:off x="5380754" y="1177420"/>
          <a:ext cx="919381" cy="1529829"/>
        </a:xfrm>
        <a:prstGeom prst="corner">
          <a:avLst>
            <a:gd name="adj1" fmla="val 16120"/>
            <a:gd name="adj2" fmla="val 161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1127D9-4E3C-434D-8A9A-1566D60BDBD6}">
      <dsp:nvSpPr>
        <dsp:cNvPr id="0" name=""/>
        <dsp:cNvSpPr/>
      </dsp:nvSpPr>
      <dsp:spPr>
        <a:xfrm>
          <a:off x="5227286" y="1634509"/>
          <a:ext cx="1381138" cy="12106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kumimoji="0" lang="zh-TW" altLang="en-US" sz="2100" b="1" i="0" u="none" strike="noStrike" kern="1200" cap="none" normalizeH="0" baseline="0" dirty="0">
              <a:effectLst/>
              <a:latin typeface="微軟正黑體" panose="020B0604030504040204" pitchFamily="34" charset="-120"/>
              <a:ea typeface="微軟正黑體" panose="020B0604030504040204" pitchFamily="34" charset="-120"/>
            </a:rPr>
            <a:t>施工及完工</a:t>
          </a:r>
          <a:r>
            <a:rPr lang="zh-TW" altLang="en-US" sz="2100" b="1" kern="1200" dirty="0">
              <a:latin typeface="微軟正黑體" panose="020B0604030504040204" pitchFamily="34" charset="-120"/>
              <a:ea typeface="微軟正黑體" panose="020B0604030504040204" pitchFamily="34" charset="-120"/>
            </a:rPr>
            <a:t>營運</a:t>
          </a:r>
          <a:endParaRPr lang="zh-TW" altLang="en-US" sz="2100" kern="1200" dirty="0">
            <a:latin typeface="微軟正黑體" panose="020B0604030504040204" pitchFamily="34" charset="-120"/>
            <a:ea typeface="微軟正黑體" panose="020B0604030504040204" pitchFamily="34" charset="-120"/>
          </a:endParaRPr>
        </a:p>
      </dsp:txBody>
      <dsp:txXfrm>
        <a:off x="5227286" y="1634509"/>
        <a:ext cx="1381138" cy="1210649"/>
      </dsp:txXfrm>
    </dsp:sp>
    <dsp:sp modelId="{1A971218-8B16-4FDE-9FDF-438D51958EE3}">
      <dsp:nvSpPr>
        <dsp:cNvPr id="0" name=""/>
        <dsp:cNvSpPr/>
      </dsp:nvSpPr>
      <dsp:spPr>
        <a:xfrm>
          <a:off x="6347833" y="1064792"/>
          <a:ext cx="260592" cy="260592"/>
        </a:xfrm>
        <a:prstGeom prst="triangle">
          <a:avLst>
            <a:gd name="adj" fmla="val 10000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71A673-E72D-4782-959C-FA50EA2CDAF6}">
      <dsp:nvSpPr>
        <dsp:cNvPr id="0" name=""/>
        <dsp:cNvSpPr/>
      </dsp:nvSpPr>
      <dsp:spPr>
        <a:xfrm rot="5400000">
          <a:off x="7071538" y="759034"/>
          <a:ext cx="919381" cy="1529829"/>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E0D799-488D-4FDC-9D48-880D95C2F96E}">
      <dsp:nvSpPr>
        <dsp:cNvPr id="0" name=""/>
        <dsp:cNvSpPr/>
      </dsp:nvSpPr>
      <dsp:spPr>
        <a:xfrm>
          <a:off x="6918070" y="1216123"/>
          <a:ext cx="1381138" cy="12106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rtl="0">
            <a:lnSpc>
              <a:spcPct val="90000"/>
            </a:lnSpc>
            <a:spcBef>
              <a:spcPct val="0"/>
            </a:spcBef>
            <a:spcAft>
              <a:spcPct val="35000"/>
            </a:spcAft>
            <a:buNone/>
          </a:pPr>
          <a:r>
            <a:rPr kumimoji="0" lang="zh-TW" altLang="en-US" sz="2100" b="1" i="0" u="none" strike="noStrike" kern="1200" cap="none" normalizeH="0" baseline="0" dirty="0">
              <a:effectLst/>
              <a:latin typeface="微軟正黑體" panose="020B0604030504040204" pitchFamily="34" charset="-120"/>
              <a:ea typeface="微軟正黑體" panose="020B0604030504040204" pitchFamily="34" charset="-120"/>
            </a:rPr>
            <a:t>完善法規落實監督</a:t>
          </a:r>
          <a:endParaRPr lang="zh-TW" altLang="en-US" sz="2100" kern="1200" dirty="0">
            <a:latin typeface="微軟正黑體" panose="020B0604030504040204" pitchFamily="34" charset="-120"/>
            <a:ea typeface="微軟正黑體" panose="020B0604030504040204" pitchFamily="34" charset="-120"/>
          </a:endParaRPr>
        </a:p>
      </dsp:txBody>
      <dsp:txXfrm>
        <a:off x="6918070" y="1216123"/>
        <a:ext cx="1381138" cy="121064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E6F1EE-F219-4621-BEAA-E646F9BA9F62}">
      <dsp:nvSpPr>
        <dsp:cNvPr id="0" name=""/>
        <dsp:cNvSpPr/>
      </dsp:nvSpPr>
      <dsp:spPr>
        <a:xfrm>
          <a:off x="0" y="77367"/>
          <a:ext cx="792162" cy="316864"/>
        </a:xfrm>
        <a:prstGeom prst="chevron">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8890" rIns="0" bIns="8890" numCol="1" spcCol="1270" anchor="ctr" anchorCtr="0">
          <a:noAutofit/>
        </a:bodyPr>
        <a:lstStyle/>
        <a:p>
          <a:pPr marL="0" lvl="0" indent="0" algn="ctr" defTabSz="622300" rtl="0">
            <a:lnSpc>
              <a:spcPct val="90000"/>
            </a:lnSpc>
            <a:spcBef>
              <a:spcPct val="0"/>
            </a:spcBef>
            <a:spcAft>
              <a:spcPct val="35000"/>
            </a:spcAft>
            <a:buNone/>
          </a:pPr>
          <a:r>
            <a:rPr kumimoji="1" lang="zh-TW" altLang="en-US" sz="1400" b="1" kern="1200" dirty="0">
              <a:solidFill>
                <a:sysClr val="window" lastClr="FFFFFF"/>
              </a:solidFill>
              <a:latin typeface="微軟正黑體" panose="020B0604030504040204" pitchFamily="34" charset="-120"/>
              <a:ea typeface="微軟正黑體" panose="020B0604030504040204" pitchFamily="34" charset="-120"/>
              <a:cs typeface="+mn-cs"/>
            </a:rPr>
            <a:t>電流</a:t>
          </a:r>
          <a:endParaRPr lang="zh-TW" altLang="en-US" sz="1400" kern="1200" dirty="0">
            <a:solidFill>
              <a:sysClr val="window" lastClr="FFFFFF"/>
            </a:solidFill>
            <a:latin typeface="微軟正黑體" panose="020B0604030504040204" pitchFamily="34" charset="-120"/>
            <a:ea typeface="微軟正黑體" panose="020B0604030504040204" pitchFamily="34" charset="-120"/>
            <a:cs typeface="+mn-cs"/>
          </a:endParaRPr>
        </a:p>
      </dsp:txBody>
      <dsp:txXfrm>
        <a:off x="158432" y="77367"/>
        <a:ext cx="475298" cy="3168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6FFF4F-A322-46A4-9B3A-A63CF1528525}">
      <dsp:nvSpPr>
        <dsp:cNvPr id="0" name=""/>
        <dsp:cNvSpPr/>
      </dsp:nvSpPr>
      <dsp:spPr>
        <a:xfrm rot="10800000">
          <a:off x="0" y="71176"/>
          <a:ext cx="827088" cy="330835"/>
        </a:xfrm>
        <a:prstGeom prst="chevron">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525" rIns="19050" bIns="9525" numCol="1" spcCol="1270" anchor="ctr" anchorCtr="0">
          <a:noAutofit/>
        </a:bodyPr>
        <a:lstStyle/>
        <a:p>
          <a:pPr marL="0" lvl="0" indent="0" algn="ctr" defTabSz="666750" rtl="0">
            <a:lnSpc>
              <a:spcPct val="90000"/>
            </a:lnSpc>
            <a:spcBef>
              <a:spcPct val="0"/>
            </a:spcBef>
            <a:spcAft>
              <a:spcPct val="35000"/>
            </a:spcAft>
            <a:buNone/>
          </a:pPr>
          <a:r>
            <a:rPr lang="zh-TW" altLang="en-US" sz="1500" kern="1200" dirty="0">
              <a:solidFill>
                <a:sysClr val="window" lastClr="FFFFFF"/>
              </a:solidFill>
              <a:latin typeface="微軟正黑體" panose="020B0604030504040204" pitchFamily="34" charset="-120"/>
              <a:ea typeface="微軟正黑體" panose="020B0604030504040204" pitchFamily="34" charset="-120"/>
              <a:cs typeface="+mn-cs"/>
            </a:rPr>
            <a:t>金流</a:t>
          </a:r>
        </a:p>
      </dsp:txBody>
      <dsp:txXfrm rot="10800000">
        <a:off x="165417" y="71176"/>
        <a:ext cx="496253" cy="33083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E6F1EE-F219-4621-BEAA-E646F9BA9F62}">
      <dsp:nvSpPr>
        <dsp:cNvPr id="0" name=""/>
        <dsp:cNvSpPr/>
      </dsp:nvSpPr>
      <dsp:spPr>
        <a:xfrm>
          <a:off x="0" y="77367"/>
          <a:ext cx="792162" cy="316864"/>
        </a:xfrm>
        <a:prstGeom prst="chevron">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8890" rIns="0" bIns="8890" numCol="1" spcCol="1270" anchor="ctr" anchorCtr="0">
          <a:noAutofit/>
        </a:bodyPr>
        <a:lstStyle/>
        <a:p>
          <a:pPr marL="0" lvl="0" indent="0" algn="ctr" defTabSz="622300" rtl="0">
            <a:lnSpc>
              <a:spcPct val="90000"/>
            </a:lnSpc>
            <a:spcBef>
              <a:spcPct val="0"/>
            </a:spcBef>
            <a:spcAft>
              <a:spcPct val="35000"/>
            </a:spcAft>
            <a:buNone/>
          </a:pPr>
          <a:r>
            <a:rPr kumimoji="1" lang="zh-TW" altLang="en-US" sz="1400" b="1" kern="1200" dirty="0">
              <a:solidFill>
                <a:sysClr val="window" lastClr="FFFFFF"/>
              </a:solidFill>
              <a:latin typeface="微軟正黑體" panose="020B0604030504040204" pitchFamily="34" charset="-120"/>
              <a:ea typeface="微軟正黑體" panose="020B0604030504040204" pitchFamily="34" charset="-120"/>
              <a:cs typeface="+mn-cs"/>
            </a:rPr>
            <a:t>電流</a:t>
          </a:r>
          <a:endParaRPr lang="zh-TW" altLang="en-US" sz="1400" kern="1200" dirty="0">
            <a:solidFill>
              <a:sysClr val="window" lastClr="FFFFFF"/>
            </a:solidFill>
            <a:latin typeface="微軟正黑體" panose="020B0604030504040204" pitchFamily="34" charset="-120"/>
            <a:ea typeface="微軟正黑體" panose="020B0604030504040204" pitchFamily="34" charset="-120"/>
            <a:cs typeface="+mn-cs"/>
          </a:endParaRPr>
        </a:p>
      </dsp:txBody>
      <dsp:txXfrm>
        <a:off x="158432" y="77367"/>
        <a:ext cx="475298" cy="31686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6FFF4F-A322-46A4-9B3A-A63CF1528525}">
      <dsp:nvSpPr>
        <dsp:cNvPr id="0" name=""/>
        <dsp:cNvSpPr/>
      </dsp:nvSpPr>
      <dsp:spPr>
        <a:xfrm rot="10800000">
          <a:off x="0" y="71176"/>
          <a:ext cx="827088" cy="330835"/>
        </a:xfrm>
        <a:prstGeom prst="chevron">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525" rIns="19050" bIns="9525" numCol="1" spcCol="1270" anchor="ctr" anchorCtr="0">
          <a:noAutofit/>
        </a:bodyPr>
        <a:lstStyle/>
        <a:p>
          <a:pPr marL="0" lvl="0" indent="0" algn="ctr" defTabSz="666750" rtl="0">
            <a:lnSpc>
              <a:spcPct val="90000"/>
            </a:lnSpc>
            <a:spcBef>
              <a:spcPct val="0"/>
            </a:spcBef>
            <a:spcAft>
              <a:spcPct val="35000"/>
            </a:spcAft>
            <a:buNone/>
          </a:pPr>
          <a:r>
            <a:rPr lang="zh-TW" altLang="en-US" sz="1500" kern="1200" dirty="0">
              <a:solidFill>
                <a:sysClr val="window" lastClr="FFFFFF"/>
              </a:solidFill>
              <a:latin typeface="微軟正黑體" panose="020B0604030504040204" pitchFamily="34" charset="-120"/>
              <a:ea typeface="微軟正黑體" panose="020B0604030504040204" pitchFamily="34" charset="-120"/>
              <a:cs typeface="+mn-cs"/>
            </a:rPr>
            <a:t>金流</a:t>
          </a:r>
        </a:p>
      </dsp:txBody>
      <dsp:txXfrm rot="10800000">
        <a:off x="165417" y="71176"/>
        <a:ext cx="496253" cy="330835"/>
      </dsp:txXfrm>
    </dsp:sp>
  </dsp:spTree>
</dsp:drawing>
</file>

<file path=ppt/diagrams/layout1.xml><?xml version="1.0" encoding="utf-8"?>
<dgm:layoutDef xmlns:dgm="http://schemas.openxmlformats.org/drawingml/2006/diagram" xmlns:a="http://schemas.openxmlformats.org/drawingml/2006/main" uniqueId="urn:microsoft.com/office/officeart/2005/8/layout/cycle4#1">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vertAlign" val="none"/>
                  <dgm:param type="horz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vertAlign" val="none"/>
                  <dgm:param type="horz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vertAlign" val="none"/>
                  <dgm:param type="horz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2.xml><?xml version="1.0" encoding="utf-8"?>
<dgm:layoutDef xmlns:dgm="http://schemas.openxmlformats.org/drawingml/2006/diagram" xmlns:a="http://schemas.openxmlformats.org/drawingml/2006/main" uniqueId="urn:microsoft.com/office/officeart/2009/3/layout/StepUpProcess#1">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bkpt" val="fixed"/>
          <dgm:param type="bkPtFixedVal" val="1"/>
          <dgm:param type="off" val="off"/>
          <dgm:param type="grDir" val="bL"/>
          <dgm:param type="flowDir" val="row"/>
        </dgm:alg>
      </dgm:if>
      <dgm:else name="Name2">
        <dgm:alg type="snake">
          <dgm:param type="bkpt" val="fixed"/>
          <dgm:param type="bkPtFixedVal" val="1"/>
          <dgm:param type="off" val="off"/>
          <dgm:param type="grDir" val="bR"/>
          <dgm:param type="flowDir" val="row"/>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3#1">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nodeVertAlign" val="t"/>
          <dgm:param type="vertAlign" val="mid"/>
          <dgm:param type="nodeHorzAlign" val="l"/>
          <dgm:param type="fallback" val="2D"/>
        </dgm:alg>
      </dgm:if>
      <dgm:else name="Name3">
        <dgm:alg type="lin">
          <dgm:param type="linDir" val="fromT"/>
          <dgm:param type="nodeVertAlign" val="t"/>
          <dgm:param type="vertAlign" val="mid"/>
          <dgm:param type="nodeHorzAlign" val="r"/>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VertAlign" val="mid"/>
              <dgm:param type="nodeHorzAlign" val="l"/>
              <dgm:param type="fallback" val="2D"/>
            </dgm:alg>
          </dgm:if>
          <dgm:else name="Name7">
            <dgm:alg type="lin">
              <dgm:param type="linDir" val="fromR"/>
              <dgm:param type="nodeVertAlign" val="mid"/>
              <dgm:param type="nodeHorzAlign" val="r"/>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3#2">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nodeVertAlign" val="t"/>
          <dgm:param type="vertAlign" val="mid"/>
          <dgm:param type="nodeHorzAlign" val="l"/>
          <dgm:param type="fallback" val="2D"/>
        </dgm:alg>
      </dgm:if>
      <dgm:else name="Name3">
        <dgm:alg type="lin">
          <dgm:param type="linDir" val="fromT"/>
          <dgm:param type="nodeVertAlign" val="t"/>
          <dgm:param type="vertAlign" val="mid"/>
          <dgm:param type="nodeHorzAlign" val="r"/>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VertAlign" val="mid"/>
              <dgm:param type="nodeHorzAlign" val="l"/>
              <dgm:param type="fallback" val="2D"/>
            </dgm:alg>
          </dgm:if>
          <dgm:else name="Name7">
            <dgm:alg type="lin">
              <dgm:param type="linDir" val="fromR"/>
              <dgm:param type="nodeVertAlign" val="mid"/>
              <dgm:param type="nodeHorzAlign" val="r"/>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3#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nodeVertAlign" val="t"/>
          <dgm:param type="vertAlign" val="mid"/>
          <dgm:param type="nodeHorzAlign" val="l"/>
          <dgm:param type="fallback" val="2D"/>
        </dgm:alg>
      </dgm:if>
      <dgm:else name="Name3">
        <dgm:alg type="lin">
          <dgm:param type="linDir" val="fromT"/>
          <dgm:param type="nodeVertAlign" val="t"/>
          <dgm:param type="vertAlign" val="mid"/>
          <dgm:param type="nodeHorzAlign" val="r"/>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VertAlign" val="mid"/>
              <dgm:param type="nodeHorzAlign" val="l"/>
              <dgm:param type="fallback" val="2D"/>
            </dgm:alg>
          </dgm:if>
          <dgm:else name="Name7">
            <dgm:alg type="lin">
              <dgm:param type="linDir" val="fromR"/>
              <dgm:param type="nodeVertAlign" val="mid"/>
              <dgm:param type="nodeHorzAlign" val="r"/>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lProcess3#4">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nodeVertAlign" val="t"/>
          <dgm:param type="vertAlign" val="mid"/>
          <dgm:param type="nodeHorzAlign" val="l"/>
          <dgm:param type="fallback" val="2D"/>
        </dgm:alg>
      </dgm:if>
      <dgm:else name="Name3">
        <dgm:alg type="lin">
          <dgm:param type="linDir" val="fromT"/>
          <dgm:param type="nodeVertAlign" val="t"/>
          <dgm:param type="vertAlign" val="mid"/>
          <dgm:param type="nodeHorzAlign" val="r"/>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VertAlign" val="mid"/>
              <dgm:param type="nodeHorzAlign" val="l"/>
              <dgm:param type="fallback" val="2D"/>
            </dgm:alg>
          </dgm:if>
          <dgm:else name="Name7">
            <dgm:alg type="lin">
              <dgm:param type="linDir" val="fromR"/>
              <dgm:param type="nodeVertAlign" val="mid"/>
              <dgm:param type="nodeHorzAlign" val="r"/>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2" y="0"/>
            <a:ext cx="2950529" cy="497444"/>
          </a:xfrm>
          <a:prstGeom prst="rect">
            <a:avLst/>
          </a:prstGeom>
        </p:spPr>
        <p:txBody>
          <a:bodyPr vert="horz" lIns="91371" tIns="45685" rIns="91371" bIns="45685" rtlCol="0"/>
          <a:lstStyle>
            <a:lvl1pPr algn="l">
              <a:defRPr sz="1200"/>
            </a:lvl1pPr>
          </a:lstStyle>
          <a:p>
            <a:pPr>
              <a:defRPr/>
            </a:pPr>
            <a:endParaRPr lang="zh-TW" altLang="en-US"/>
          </a:p>
        </p:txBody>
      </p:sp>
      <p:sp>
        <p:nvSpPr>
          <p:cNvPr id="3" name="日期版面配置區 2"/>
          <p:cNvSpPr>
            <a:spLocks noGrp="1"/>
          </p:cNvSpPr>
          <p:nvPr>
            <p:ph type="dt" sz="quarter" idx="1"/>
          </p:nvPr>
        </p:nvSpPr>
        <p:spPr>
          <a:xfrm>
            <a:off x="3855082" y="0"/>
            <a:ext cx="2950529" cy="497444"/>
          </a:xfrm>
          <a:prstGeom prst="rect">
            <a:avLst/>
          </a:prstGeom>
        </p:spPr>
        <p:txBody>
          <a:bodyPr vert="horz" lIns="91371" tIns="45685" rIns="91371" bIns="45685" rtlCol="0"/>
          <a:lstStyle>
            <a:lvl1pPr algn="r">
              <a:defRPr sz="1200" smtClean="0"/>
            </a:lvl1pPr>
          </a:lstStyle>
          <a:p>
            <a:pPr>
              <a:defRPr/>
            </a:pPr>
            <a:fld id="{C917EB4C-413B-4000-A3D0-67511936F63A}" type="datetimeFigureOut">
              <a:rPr lang="zh-TW" altLang="en-US"/>
              <a:t>2022/10/28</a:t>
            </a:fld>
            <a:endParaRPr lang="zh-TW" altLang="en-US"/>
          </a:p>
        </p:txBody>
      </p:sp>
      <p:sp>
        <p:nvSpPr>
          <p:cNvPr id="4" name="頁尾版面配置區 3"/>
          <p:cNvSpPr>
            <a:spLocks noGrp="1"/>
          </p:cNvSpPr>
          <p:nvPr>
            <p:ph type="ftr" sz="quarter" idx="2"/>
          </p:nvPr>
        </p:nvSpPr>
        <p:spPr>
          <a:xfrm>
            <a:off x="2" y="9440305"/>
            <a:ext cx="2950529" cy="497444"/>
          </a:xfrm>
          <a:prstGeom prst="rect">
            <a:avLst/>
          </a:prstGeom>
        </p:spPr>
        <p:txBody>
          <a:bodyPr vert="horz" lIns="91371" tIns="45685" rIns="91371" bIns="45685" rtlCol="0" anchor="b"/>
          <a:lstStyle>
            <a:lvl1pPr algn="l">
              <a:defRPr sz="1200"/>
            </a:lvl1pPr>
          </a:lstStyle>
          <a:p>
            <a:pPr>
              <a:defRPr/>
            </a:pPr>
            <a:endParaRPr lang="zh-TW" altLang="en-US"/>
          </a:p>
        </p:txBody>
      </p:sp>
      <p:sp>
        <p:nvSpPr>
          <p:cNvPr id="5" name="投影片編號版面配置區 4"/>
          <p:cNvSpPr>
            <a:spLocks noGrp="1"/>
          </p:cNvSpPr>
          <p:nvPr>
            <p:ph type="sldNum" sz="quarter" idx="3"/>
          </p:nvPr>
        </p:nvSpPr>
        <p:spPr>
          <a:xfrm>
            <a:off x="3855082" y="9440305"/>
            <a:ext cx="2950529" cy="497444"/>
          </a:xfrm>
          <a:prstGeom prst="rect">
            <a:avLst/>
          </a:prstGeom>
        </p:spPr>
        <p:txBody>
          <a:bodyPr vert="horz" lIns="91371" tIns="45685" rIns="91371" bIns="45685" rtlCol="0" anchor="b"/>
          <a:lstStyle>
            <a:lvl1pPr algn="r">
              <a:defRPr sz="1200" smtClean="0"/>
            </a:lvl1pPr>
          </a:lstStyle>
          <a:p>
            <a:pPr>
              <a:defRPr/>
            </a:pPr>
            <a:fld id="{3354D4DC-109C-402A-A69B-B142267BDC84}" type="slidenum">
              <a:rPr lang="zh-TW" altLang="en-US"/>
              <a:t>‹#›</a:t>
            </a:fld>
            <a:endParaRPr lang="zh-TW"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2" y="0"/>
            <a:ext cx="2950529" cy="497444"/>
          </a:xfrm>
          <a:prstGeom prst="rect">
            <a:avLst/>
          </a:prstGeom>
          <a:noFill/>
          <a:ln>
            <a:noFill/>
          </a:ln>
          <a:effectLst/>
        </p:spPr>
        <p:txBody>
          <a:bodyPr vert="horz" wrap="square" lIns="91371" tIns="45685" rIns="91371" bIns="45685" numCol="1" anchor="t" anchorCtr="0" compatLnSpc="1"/>
          <a:lstStyle>
            <a:lvl1pPr eaLnBrk="1" hangingPunct="1">
              <a:defRPr sz="1200">
                <a:latin typeface="Arial" panose="020B0604020202020204" pitchFamily="34" charset="0"/>
                <a:ea typeface="新細明體" panose="02020500000000000000" charset="-120"/>
              </a:defRPr>
            </a:lvl1pPr>
          </a:lstStyle>
          <a:p>
            <a:pPr>
              <a:defRPr/>
            </a:pPr>
            <a:endParaRPr lang="en-US" altLang="zh-TW"/>
          </a:p>
        </p:txBody>
      </p:sp>
      <p:sp>
        <p:nvSpPr>
          <p:cNvPr id="7171" name="Rectangle 3"/>
          <p:cNvSpPr>
            <a:spLocks noGrp="1" noChangeArrowheads="1"/>
          </p:cNvSpPr>
          <p:nvPr>
            <p:ph type="dt" idx="1"/>
          </p:nvPr>
        </p:nvSpPr>
        <p:spPr bwMode="auto">
          <a:xfrm>
            <a:off x="3855082" y="0"/>
            <a:ext cx="2950529" cy="497444"/>
          </a:xfrm>
          <a:prstGeom prst="rect">
            <a:avLst/>
          </a:prstGeom>
          <a:noFill/>
          <a:ln>
            <a:noFill/>
          </a:ln>
          <a:effectLst/>
        </p:spPr>
        <p:txBody>
          <a:bodyPr vert="horz" wrap="square" lIns="91371" tIns="45685" rIns="91371" bIns="45685" numCol="1" anchor="t" anchorCtr="0" compatLnSpc="1"/>
          <a:lstStyle>
            <a:lvl1pPr algn="r" eaLnBrk="1" hangingPunct="1">
              <a:defRPr sz="1200">
                <a:latin typeface="Arial" panose="020B0604020202020204" pitchFamily="34" charset="0"/>
                <a:ea typeface="新細明體" panose="02020500000000000000" charset="-120"/>
              </a:defRPr>
            </a:lvl1pPr>
          </a:lstStyle>
          <a:p>
            <a:pPr>
              <a:defRPr/>
            </a:pPr>
            <a:endParaRPr lang="en-US" altLang="zh-TW"/>
          </a:p>
        </p:txBody>
      </p:sp>
      <p:sp>
        <p:nvSpPr>
          <p:cNvPr id="37892" name="Rectangle 4"/>
          <p:cNvSpPr>
            <a:spLocks noGrp="1" noRot="1" noChangeAspect="1" noChangeArrowheads="1" noTextEdit="1"/>
          </p:cNvSpPr>
          <p:nvPr>
            <p:ph type="sldImg" idx="2"/>
          </p:nvPr>
        </p:nvSpPr>
        <p:spPr bwMode="auto">
          <a:xfrm>
            <a:off x="920750" y="746125"/>
            <a:ext cx="4968875" cy="3725863"/>
          </a:xfrm>
          <a:prstGeom prst="rect">
            <a:avLst/>
          </a:prstGeom>
          <a:noFill/>
          <a:ln w="9525">
            <a:solidFill>
              <a:srgbClr val="000000"/>
            </a:solidFill>
            <a:miter lim="800000"/>
          </a:ln>
        </p:spPr>
      </p:sp>
      <p:sp>
        <p:nvSpPr>
          <p:cNvPr id="7173" name="Rectangle 5"/>
          <p:cNvSpPr>
            <a:spLocks noGrp="1" noChangeArrowheads="1"/>
          </p:cNvSpPr>
          <p:nvPr>
            <p:ph type="body" sz="quarter" idx="3"/>
          </p:nvPr>
        </p:nvSpPr>
        <p:spPr bwMode="auto">
          <a:xfrm>
            <a:off x="681995" y="4721746"/>
            <a:ext cx="5444805" cy="4472225"/>
          </a:xfrm>
          <a:prstGeom prst="rect">
            <a:avLst/>
          </a:prstGeom>
          <a:noFill/>
          <a:ln>
            <a:noFill/>
          </a:ln>
          <a:effectLst/>
        </p:spPr>
        <p:txBody>
          <a:bodyPr vert="horz" wrap="square" lIns="91371" tIns="45685" rIns="91371" bIns="45685" numCol="1" anchor="t" anchorCtr="0" compatLnSpc="1"/>
          <a:lstStyle/>
          <a:p>
            <a:pPr lvl="0"/>
            <a:r>
              <a:rPr lang="zh-TW" altLang="en-US" noProof="0"/>
              <a:t>按一下以編輯母片</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7174" name="Rectangle 6"/>
          <p:cNvSpPr>
            <a:spLocks noGrp="1" noChangeArrowheads="1"/>
          </p:cNvSpPr>
          <p:nvPr>
            <p:ph type="ftr" sz="quarter" idx="4"/>
          </p:nvPr>
        </p:nvSpPr>
        <p:spPr bwMode="auto">
          <a:xfrm>
            <a:off x="2" y="9440305"/>
            <a:ext cx="2950529" cy="497444"/>
          </a:xfrm>
          <a:prstGeom prst="rect">
            <a:avLst/>
          </a:prstGeom>
          <a:noFill/>
          <a:ln>
            <a:noFill/>
          </a:ln>
          <a:effectLst/>
        </p:spPr>
        <p:txBody>
          <a:bodyPr vert="horz" wrap="square" lIns="91371" tIns="45685" rIns="91371" bIns="45685" numCol="1" anchor="b" anchorCtr="0" compatLnSpc="1"/>
          <a:lstStyle>
            <a:lvl1pPr eaLnBrk="1" hangingPunct="1">
              <a:defRPr sz="1200">
                <a:latin typeface="Arial" panose="020B0604020202020204" pitchFamily="34" charset="0"/>
                <a:ea typeface="新細明體" panose="02020500000000000000" charset="-120"/>
              </a:defRPr>
            </a:lvl1pPr>
          </a:lstStyle>
          <a:p>
            <a:pPr>
              <a:defRPr/>
            </a:pPr>
            <a:endParaRPr lang="en-US" altLang="zh-TW"/>
          </a:p>
        </p:txBody>
      </p:sp>
      <p:sp>
        <p:nvSpPr>
          <p:cNvPr id="7175" name="Rectangle 7"/>
          <p:cNvSpPr>
            <a:spLocks noGrp="1" noChangeArrowheads="1"/>
          </p:cNvSpPr>
          <p:nvPr>
            <p:ph type="sldNum" sz="quarter" idx="5"/>
          </p:nvPr>
        </p:nvSpPr>
        <p:spPr bwMode="auto">
          <a:xfrm>
            <a:off x="3855082" y="9440305"/>
            <a:ext cx="2950529" cy="497444"/>
          </a:xfrm>
          <a:prstGeom prst="rect">
            <a:avLst/>
          </a:prstGeom>
          <a:noFill/>
          <a:ln>
            <a:noFill/>
          </a:ln>
          <a:effectLst/>
        </p:spPr>
        <p:txBody>
          <a:bodyPr vert="horz" wrap="square" lIns="91371" tIns="45685" rIns="91371" bIns="45685" numCol="1" anchor="b" anchorCtr="0" compatLnSpc="1"/>
          <a:lstStyle>
            <a:lvl1pPr algn="r" eaLnBrk="1" hangingPunct="1">
              <a:defRPr sz="1200">
                <a:latin typeface="Arial" panose="020B0604020202020204" pitchFamily="34" charset="0"/>
                <a:ea typeface="新細明體" panose="02020500000000000000" charset="-120"/>
              </a:defRPr>
            </a:lvl1pPr>
          </a:lstStyle>
          <a:p>
            <a:pPr>
              <a:defRPr/>
            </a:pPr>
            <a:fld id="{25FCF430-CA45-4523-A6B5-53FCBC059B4B}" type="slidenum">
              <a:rPr lang="en-US" altLang="zh-TW"/>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panose="020B0604020202020204" pitchFamily="34" charset="0"/>
        <a:ea typeface="新細明體" panose="02020500000000000000" charset="-120"/>
        <a:cs typeface="+mn-cs"/>
      </a:defRPr>
    </a:lvl1pPr>
    <a:lvl2pPr marL="457200" algn="l" rtl="0" eaLnBrk="0" fontAlgn="base" hangingPunct="0">
      <a:spcBef>
        <a:spcPct val="30000"/>
      </a:spcBef>
      <a:spcAft>
        <a:spcPct val="0"/>
      </a:spcAft>
      <a:defRPr kumimoji="1" sz="1200" kern="1200">
        <a:solidFill>
          <a:schemeClr val="tx1"/>
        </a:solidFill>
        <a:latin typeface="Arial" panose="020B0604020202020204" pitchFamily="34" charset="0"/>
        <a:ea typeface="新細明體" panose="02020500000000000000" charset="-120"/>
        <a:cs typeface="+mn-cs"/>
      </a:defRPr>
    </a:lvl2pPr>
    <a:lvl3pPr marL="914400" algn="l" rtl="0" eaLnBrk="0" fontAlgn="base" hangingPunct="0">
      <a:spcBef>
        <a:spcPct val="30000"/>
      </a:spcBef>
      <a:spcAft>
        <a:spcPct val="0"/>
      </a:spcAft>
      <a:defRPr kumimoji="1" sz="1200" kern="1200">
        <a:solidFill>
          <a:schemeClr val="tx1"/>
        </a:solidFill>
        <a:latin typeface="Arial" panose="020B0604020202020204" pitchFamily="34" charset="0"/>
        <a:ea typeface="新細明體" panose="02020500000000000000" charset="-120"/>
        <a:cs typeface="+mn-cs"/>
      </a:defRPr>
    </a:lvl3pPr>
    <a:lvl4pPr marL="1371600" algn="l" rtl="0" eaLnBrk="0" fontAlgn="base" hangingPunct="0">
      <a:spcBef>
        <a:spcPct val="30000"/>
      </a:spcBef>
      <a:spcAft>
        <a:spcPct val="0"/>
      </a:spcAft>
      <a:defRPr kumimoji="1" sz="1200" kern="1200">
        <a:solidFill>
          <a:schemeClr val="tx1"/>
        </a:solidFill>
        <a:latin typeface="Arial" panose="020B0604020202020204" pitchFamily="34" charset="0"/>
        <a:ea typeface="新細明體" panose="02020500000000000000" charset="-120"/>
        <a:cs typeface="+mn-cs"/>
      </a:defRPr>
    </a:lvl4pPr>
    <a:lvl5pPr marL="1828800" algn="l" rtl="0" eaLnBrk="0" fontAlgn="base" hangingPunct="0">
      <a:spcBef>
        <a:spcPct val="30000"/>
      </a:spcBef>
      <a:spcAft>
        <a:spcPct val="0"/>
      </a:spcAft>
      <a:defRPr kumimoji="1" sz="1200" kern="1200">
        <a:solidFill>
          <a:schemeClr val="tx1"/>
        </a:solidFill>
        <a:latin typeface="Arial" panose="020B0604020202020204" pitchFamily="34" charset="0"/>
        <a:ea typeface="新細明體" panose="02020500000000000000"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5B91249-64E8-42BC-8367-84637572B567}" type="slidenum">
              <a:rPr lang="zh-TW" altLang="en-US" smtClean="0"/>
              <a:t>1</a:t>
            </a:fld>
            <a:endParaRPr lang="zh-TW"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8CAD8C9D-123F-4E5F-B624-044509668D04}" type="slidenum">
              <a:rPr lang="zh-TW" altLang="en-US" smtClean="0"/>
              <a:t>4</a:t>
            </a:fld>
            <a:endParaRPr lang="zh-TW"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8CAD8C9D-123F-4E5F-B624-044509668D04}" type="slidenum">
              <a:rPr lang="zh-TW" altLang="en-US" smtClean="0"/>
              <a:t>5</a:t>
            </a:fld>
            <a:endParaRPr lang="zh-TW"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8CAD8C9D-123F-4E5F-B624-044509668D04}" type="slidenum">
              <a:rPr lang="zh-TW" altLang="en-US" smtClean="0"/>
              <a:t>6</a:t>
            </a:fld>
            <a:endParaRPr lang="zh-TW"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8CAD8C9D-123F-4E5F-B624-044509668D04}" type="slidenum">
              <a:rPr lang="zh-TW" altLang="en-US" smtClean="0"/>
              <a:t>7</a:t>
            </a:fld>
            <a:endParaRPr lang="zh-TW"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b="1" dirty="0"/>
          </a:p>
        </p:txBody>
      </p:sp>
      <p:sp>
        <p:nvSpPr>
          <p:cNvPr id="4" name="投影片編號版面配置區 3"/>
          <p:cNvSpPr>
            <a:spLocks noGrp="1"/>
          </p:cNvSpPr>
          <p:nvPr>
            <p:ph type="sldNum" sz="quarter" idx="10"/>
          </p:nvPr>
        </p:nvSpPr>
        <p:spPr/>
        <p:txBody>
          <a:bodyPr/>
          <a:lstStyle/>
          <a:p>
            <a:pPr>
              <a:defRPr/>
            </a:pPr>
            <a:fld id="{8CAD8C9D-123F-4E5F-B624-044509668D04}" type="slidenum">
              <a:rPr lang="zh-TW" altLang="en-US" smtClean="0"/>
              <a:t>9</a:t>
            </a:fld>
            <a:endParaRPr lang="zh-TW"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投影片圖像版面配置區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7891"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endParaRPr lang="en-US" altLang="zh-TW" b="1" dirty="0"/>
          </a:p>
          <a:p>
            <a:pPr marL="0" marR="0" lvl="0" indent="0" algn="l" defTabSz="914400" rtl="0" eaLnBrk="0" fontAlgn="base" latinLnBrk="0" hangingPunct="0">
              <a:lnSpc>
                <a:spcPct val="100000"/>
              </a:lnSpc>
              <a:spcBef>
                <a:spcPct val="30000"/>
              </a:spcBef>
              <a:spcAft>
                <a:spcPct val="0"/>
              </a:spcAft>
              <a:buClrTx/>
              <a:buSzTx/>
              <a:buFontTx/>
              <a:buNone/>
              <a:defRPr/>
            </a:pPr>
            <a:endParaRPr lang="en-US" altLang="zh-TW" b="1" dirty="0"/>
          </a:p>
          <a:p>
            <a:endParaRPr lang="zh-TW" altLang="en-US" dirty="0"/>
          </a:p>
        </p:txBody>
      </p:sp>
      <p:sp>
        <p:nvSpPr>
          <p:cNvPr id="37892" name="日期版面配置區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fontAlgn="base">
              <a:spcBef>
                <a:spcPct val="0"/>
              </a:spcBef>
              <a:spcAft>
                <a:spcPct val="0"/>
              </a:spcAft>
            </a:pPr>
            <a:fld id="{ED617F8E-47EF-448C-B7AC-A296A2612571}" type="datetime1">
              <a:rPr lang="zh-CN" altLang="en-US" smtClean="0">
                <a:solidFill>
                  <a:srgbClr val="000000"/>
                </a:solidFill>
                <a:ea typeface="SimSun" panose="02010600030101010101" pitchFamily="2" charset="-122"/>
              </a:rPr>
              <a:t>2022/10/28</a:t>
            </a:fld>
            <a:endParaRPr lang="zh-TW" altLang="zh-CN">
              <a:solidFill>
                <a:srgbClr val="000000"/>
              </a:solidFill>
            </a:endParaRPr>
          </a:p>
        </p:txBody>
      </p:sp>
      <p:sp>
        <p:nvSpPr>
          <p:cNvPr id="37893" name="投影片編號版面配置區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fontAlgn="base">
              <a:spcBef>
                <a:spcPct val="0"/>
              </a:spcBef>
              <a:spcAft>
                <a:spcPct val="0"/>
              </a:spcAft>
            </a:pPr>
            <a:fld id="{A5D9BDE8-2174-46B0-B7B7-2C56095B81C4}" type="slidenum">
              <a:rPr lang="zh-TW" altLang="zh-CN" smtClean="0">
                <a:solidFill>
                  <a:srgbClr val="000000"/>
                </a:solidFill>
              </a:rPr>
              <a:t>10</a:t>
            </a:fld>
            <a:endParaRPr lang="zh-TW" altLang="zh-CN">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投影片圖像版面配置區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TW" altLang="en-US"/>
          </a:p>
        </p:txBody>
      </p:sp>
      <p:sp>
        <p:nvSpPr>
          <p:cNvPr id="39940" name="日期版面配置區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fontAlgn="base">
              <a:spcBef>
                <a:spcPct val="0"/>
              </a:spcBef>
              <a:spcAft>
                <a:spcPct val="0"/>
              </a:spcAft>
            </a:pPr>
            <a:fld id="{DF6DFB8F-5C8B-46BB-B22F-06AB5C453E16}" type="datetime1">
              <a:rPr lang="zh-CN" altLang="en-US" smtClean="0">
                <a:solidFill>
                  <a:srgbClr val="000000"/>
                </a:solidFill>
                <a:ea typeface="SimSun" panose="02010600030101010101" pitchFamily="2" charset="-122"/>
              </a:rPr>
              <a:t>2022/10/28</a:t>
            </a:fld>
            <a:endParaRPr lang="zh-TW" altLang="zh-CN">
              <a:solidFill>
                <a:srgbClr val="000000"/>
              </a:solidFill>
            </a:endParaRPr>
          </a:p>
        </p:txBody>
      </p:sp>
      <p:sp>
        <p:nvSpPr>
          <p:cNvPr id="39941" name="投影片編號版面配置區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fontAlgn="base">
              <a:spcBef>
                <a:spcPct val="0"/>
              </a:spcBef>
              <a:spcAft>
                <a:spcPct val="0"/>
              </a:spcAft>
            </a:pPr>
            <a:fld id="{54B20407-48BA-46AB-8719-6059A1895C24}" type="slidenum">
              <a:rPr lang="zh-TW" altLang="zh-CN" smtClean="0">
                <a:solidFill>
                  <a:srgbClr val="000000"/>
                </a:solidFill>
              </a:rPr>
              <a:t>11</a:t>
            </a:fld>
            <a:endParaRPr lang="zh-TW" altLang="zh-CN">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投影片圖像版面配置區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TW" altLang="en-US"/>
          </a:p>
        </p:txBody>
      </p:sp>
      <p:sp>
        <p:nvSpPr>
          <p:cNvPr id="39940" name="日期版面配置區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marL="0" marR="0" lvl="0" indent="0" algn="r" defTabSz="914400" rtl="0" eaLnBrk="1" fontAlgn="base" latinLnBrk="0" hangingPunct="1">
              <a:lnSpc>
                <a:spcPct val="100000"/>
              </a:lnSpc>
              <a:spcBef>
                <a:spcPct val="0"/>
              </a:spcBef>
              <a:spcAft>
                <a:spcPct val="0"/>
              </a:spcAft>
              <a:buClrTx/>
              <a:buSzTx/>
              <a:buFontTx/>
              <a:buNone/>
              <a:defRPr/>
            </a:pPr>
            <a:fld id="{DF6DFB8F-5C8B-46BB-B22F-06AB5C453E16}" type="datetime1">
              <a:rPr kumimoji="0" lang="zh-CN" altLang="en-US" sz="1200" b="0" i="0" u="none" strike="noStrike" kern="1200" cap="none" spc="0" normalizeH="0" baseline="0" noProof="0" smtClean="0">
                <a:ln>
                  <a:noFill/>
                </a:ln>
                <a:solidFill>
                  <a:srgbClr val="000000"/>
                </a:solidFill>
                <a:effectLst/>
                <a:uLnTx/>
                <a:uFillTx/>
                <a:latin typeface="Calibri" panose="020F0502020204030204" pitchFamily="34" charset="0"/>
                <a:ea typeface="SimSun" panose="02010600030101010101" pitchFamily="2" charset="-122"/>
                <a:cs typeface="+mn-cs"/>
              </a:rPr>
              <a:t>2022/10/28</a:t>
            </a:fld>
            <a:endParaRPr kumimoji="0" lang="zh-TW" altLang="zh-CN" sz="1200" b="0" i="0" u="none" strike="noStrike" kern="1200" cap="none" spc="0" normalizeH="0" baseline="0" noProof="0">
              <a:ln>
                <a:noFill/>
              </a:ln>
              <a:solidFill>
                <a:srgbClr val="000000"/>
              </a:solidFill>
              <a:effectLst/>
              <a:uLnTx/>
              <a:uFillTx/>
              <a:latin typeface="Calibri" panose="020F0502020204030204" pitchFamily="34" charset="0"/>
              <a:ea typeface="新細明體" panose="02020500000000000000" charset="-120"/>
              <a:cs typeface="+mn-cs"/>
            </a:endParaRPr>
          </a:p>
        </p:txBody>
      </p:sp>
      <p:sp>
        <p:nvSpPr>
          <p:cNvPr id="39941" name="投影片編號版面配置區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marL="0" marR="0" lvl="0" indent="0" algn="r" defTabSz="914400" rtl="0" eaLnBrk="1" fontAlgn="base" latinLnBrk="0" hangingPunct="1">
              <a:lnSpc>
                <a:spcPct val="100000"/>
              </a:lnSpc>
              <a:spcBef>
                <a:spcPct val="0"/>
              </a:spcBef>
              <a:spcAft>
                <a:spcPct val="0"/>
              </a:spcAft>
              <a:buClrTx/>
              <a:buSzTx/>
              <a:buFontTx/>
              <a:buNone/>
              <a:defRPr/>
            </a:pPr>
            <a:fld id="{54B20407-48BA-46AB-8719-6059A1895C24}" type="slidenum">
              <a:rPr kumimoji="0" lang="zh-TW" altLang="zh-CN" sz="1200" b="0" i="0" u="none" strike="noStrike" kern="1200" cap="none" spc="0" normalizeH="0" baseline="0" noProof="0" smtClean="0">
                <a:ln>
                  <a:noFill/>
                </a:ln>
                <a:solidFill>
                  <a:srgbClr val="000000"/>
                </a:solidFill>
                <a:effectLst/>
                <a:uLnTx/>
                <a:uFillTx/>
                <a:latin typeface="Calibri" panose="020F0502020204030204" pitchFamily="34" charset="0"/>
                <a:ea typeface="新細明體" panose="02020500000000000000" charset="-120"/>
                <a:cs typeface="+mn-cs"/>
              </a:rPr>
              <a:t>12</a:t>
            </a:fld>
            <a:endParaRPr kumimoji="0" lang="zh-TW" altLang="zh-CN" sz="1200" b="0" i="0" u="none" strike="noStrike" kern="1200" cap="none" spc="0" normalizeH="0" baseline="0" noProof="0">
              <a:ln>
                <a:noFill/>
              </a:ln>
              <a:solidFill>
                <a:srgbClr val="000000"/>
              </a:solidFill>
              <a:effectLst/>
              <a:uLnTx/>
              <a:uFillTx/>
              <a:latin typeface="Calibri" panose="020F0502020204030204" pitchFamily="34" charset="0"/>
              <a:ea typeface="新細明體" panose="02020500000000000000" charset="-120"/>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投影片圖像版面配置區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4035"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TW" altLang="en-US"/>
          </a:p>
        </p:txBody>
      </p:sp>
      <p:sp>
        <p:nvSpPr>
          <p:cNvPr id="44036" name="日期版面配置區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fontAlgn="base">
              <a:spcBef>
                <a:spcPct val="0"/>
              </a:spcBef>
              <a:spcAft>
                <a:spcPct val="0"/>
              </a:spcAft>
            </a:pPr>
            <a:fld id="{0663412D-9EDB-485A-8890-FAD6F9D89B4A}" type="datetime1">
              <a:rPr lang="zh-CN" altLang="en-US" smtClean="0">
                <a:solidFill>
                  <a:srgbClr val="000000"/>
                </a:solidFill>
                <a:ea typeface="SimSun" panose="02010600030101010101" pitchFamily="2" charset="-122"/>
              </a:rPr>
              <a:t>2022/10/28</a:t>
            </a:fld>
            <a:endParaRPr lang="zh-TW" altLang="zh-CN">
              <a:solidFill>
                <a:srgbClr val="000000"/>
              </a:solidFill>
            </a:endParaRPr>
          </a:p>
        </p:txBody>
      </p:sp>
      <p:sp>
        <p:nvSpPr>
          <p:cNvPr id="44037" name="投影片編號版面配置區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fontAlgn="base">
              <a:spcBef>
                <a:spcPct val="0"/>
              </a:spcBef>
              <a:spcAft>
                <a:spcPct val="0"/>
              </a:spcAft>
            </a:pPr>
            <a:fld id="{357498F4-C2AE-4A64-B80B-2AC055C50A9B}" type="slidenum">
              <a:rPr lang="zh-TW" altLang="zh-CN" smtClean="0">
                <a:solidFill>
                  <a:srgbClr val="000000"/>
                </a:solidFill>
              </a:rPr>
              <a:t>13</a:t>
            </a:fld>
            <a:endParaRPr lang="zh-TW" altLang="zh-CN">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投影片圖像版面配置區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120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TW" altLang="en-US"/>
          </a:p>
        </p:txBody>
      </p:sp>
      <p:sp>
        <p:nvSpPr>
          <p:cNvPr id="51204" name="日期版面配置區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fontAlgn="base">
              <a:spcBef>
                <a:spcPct val="0"/>
              </a:spcBef>
              <a:spcAft>
                <a:spcPct val="0"/>
              </a:spcAft>
            </a:pPr>
            <a:fld id="{86D5A561-FE87-4CAB-9034-2D6F4FB0FD40}" type="datetime1">
              <a:rPr lang="zh-CN" altLang="en-US" smtClean="0">
                <a:solidFill>
                  <a:srgbClr val="000000"/>
                </a:solidFill>
                <a:ea typeface="SimSun" panose="02010600030101010101" pitchFamily="2" charset="-122"/>
              </a:rPr>
              <a:t>2022/10/28</a:t>
            </a:fld>
            <a:endParaRPr lang="zh-TW" altLang="zh-CN">
              <a:solidFill>
                <a:srgbClr val="000000"/>
              </a:solidFill>
            </a:endParaRPr>
          </a:p>
        </p:txBody>
      </p:sp>
      <p:sp>
        <p:nvSpPr>
          <p:cNvPr id="51205" name="投影片編號版面配置區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fontAlgn="base">
              <a:spcBef>
                <a:spcPct val="0"/>
              </a:spcBef>
              <a:spcAft>
                <a:spcPct val="0"/>
              </a:spcAft>
            </a:pPr>
            <a:fld id="{411E929C-9AC2-447C-83EE-FBDF21B289C0}" type="slidenum">
              <a:rPr lang="zh-TW" altLang="zh-CN" smtClean="0">
                <a:solidFill>
                  <a:srgbClr val="000000"/>
                </a:solidFill>
              </a:rPr>
              <a:t>15</a:t>
            </a:fld>
            <a:endParaRPr lang="zh-TW" altLang="zh-CN">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投影片圖像版面配置區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3251"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TW" altLang="en-US"/>
          </a:p>
        </p:txBody>
      </p:sp>
      <p:sp>
        <p:nvSpPr>
          <p:cNvPr id="53252" name="日期版面配置區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fontAlgn="base">
              <a:spcBef>
                <a:spcPct val="0"/>
              </a:spcBef>
              <a:spcAft>
                <a:spcPct val="0"/>
              </a:spcAft>
            </a:pPr>
            <a:fld id="{0D8CDD16-C894-4088-BBEB-A72EE0C7AC82}" type="datetime1">
              <a:rPr lang="zh-CN" altLang="en-US" smtClean="0">
                <a:solidFill>
                  <a:srgbClr val="000000"/>
                </a:solidFill>
                <a:ea typeface="SimSun" panose="02010600030101010101" pitchFamily="2" charset="-122"/>
              </a:rPr>
              <a:t>2022/10/28</a:t>
            </a:fld>
            <a:endParaRPr lang="zh-TW" altLang="zh-CN">
              <a:solidFill>
                <a:srgbClr val="000000"/>
              </a:solidFill>
            </a:endParaRPr>
          </a:p>
        </p:txBody>
      </p:sp>
      <p:sp>
        <p:nvSpPr>
          <p:cNvPr id="53253" name="投影片編號版面配置區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fontAlgn="base">
              <a:spcBef>
                <a:spcPct val="0"/>
              </a:spcBef>
              <a:spcAft>
                <a:spcPct val="0"/>
              </a:spcAft>
            </a:pPr>
            <a:fld id="{312CC93A-A8DB-47B9-B368-B9372986D44E}" type="slidenum">
              <a:rPr lang="zh-TW" altLang="zh-CN" smtClean="0">
                <a:solidFill>
                  <a:srgbClr val="000000"/>
                </a:solidFill>
              </a:rPr>
              <a:t>16</a:t>
            </a:fld>
            <a:endParaRPr lang="zh-TW" altLang="zh-CN">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投影片圖像版面配置區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 name="備忘稿版面配置區 2"/>
          <p:cNvSpPr>
            <a:spLocks noGrp="1"/>
          </p:cNvSpPr>
          <p:nvPr>
            <p:ph type="body" idx="1"/>
          </p:nvPr>
        </p:nvSpPr>
        <p:spPr/>
        <p:txBody>
          <a:bodyPr/>
          <a:lstStyle/>
          <a:p>
            <a:pPr>
              <a:defRPr/>
            </a:pPr>
            <a:endParaRPr lang="zh-TW" altLang="en-US" dirty="0"/>
          </a:p>
        </p:txBody>
      </p:sp>
      <p:sp>
        <p:nvSpPr>
          <p:cNvPr id="56324"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fontAlgn="base">
              <a:spcBef>
                <a:spcPct val="0"/>
              </a:spcBef>
              <a:spcAft>
                <a:spcPct val="0"/>
              </a:spcAft>
            </a:pPr>
            <a:fld id="{601F23C0-1DB5-4968-A7F7-D2E1B17892EE}" type="slidenum">
              <a:rPr lang="zh-TW" altLang="en-US" smtClean="0">
                <a:solidFill>
                  <a:srgbClr val="000000"/>
                </a:solidFill>
              </a:rPr>
              <a:t>19</a:t>
            </a:fld>
            <a:endParaRPr lang="zh-TW" altLang="en-US">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投影片圖像版面配置區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8371"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TW" altLang="en-US"/>
          </a:p>
        </p:txBody>
      </p:sp>
      <p:sp>
        <p:nvSpPr>
          <p:cNvPr id="58372"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fontAlgn="base">
              <a:spcBef>
                <a:spcPct val="0"/>
              </a:spcBef>
              <a:spcAft>
                <a:spcPct val="0"/>
              </a:spcAft>
            </a:pPr>
            <a:fld id="{473AE1B1-25D1-481E-AF87-BB919FAFD981}" type="slidenum">
              <a:rPr lang="zh-TW" altLang="en-US" smtClean="0">
                <a:solidFill>
                  <a:srgbClr val="000000"/>
                </a:solidFill>
              </a:rPr>
              <a:t>22</a:t>
            </a:fld>
            <a:endParaRPr lang="zh-TW" altLang="en-US">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投影片圖像版面配置區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0419"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TW" altLang="en-US"/>
          </a:p>
        </p:txBody>
      </p:sp>
      <p:sp>
        <p:nvSpPr>
          <p:cNvPr id="60420"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fontAlgn="base">
              <a:spcBef>
                <a:spcPct val="0"/>
              </a:spcBef>
              <a:spcAft>
                <a:spcPct val="0"/>
              </a:spcAft>
            </a:pPr>
            <a:fld id="{4FD3395C-0DDD-4BC8-BCEA-C11F820A7025}" type="slidenum">
              <a:rPr lang="zh-TW" altLang="en-US" smtClean="0">
                <a:solidFill>
                  <a:srgbClr val="000000"/>
                </a:solidFill>
              </a:rPr>
              <a:t>25</a:t>
            </a:fld>
            <a:endParaRPr lang="zh-TW" altLang="en-US">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圖像版面配置區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2467"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TW" altLang="en-US"/>
          </a:p>
        </p:txBody>
      </p:sp>
      <p:sp>
        <p:nvSpPr>
          <p:cNvPr id="62468"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fontAlgn="base">
              <a:spcBef>
                <a:spcPct val="0"/>
              </a:spcBef>
              <a:spcAft>
                <a:spcPct val="0"/>
              </a:spcAft>
            </a:pPr>
            <a:fld id="{B9D64B24-A256-414E-BC18-303BB25B972D}" type="slidenum">
              <a:rPr lang="zh-TW" altLang="en-US" smtClean="0">
                <a:solidFill>
                  <a:srgbClr val="000000"/>
                </a:solidFill>
              </a:rPr>
              <a:t>33</a:t>
            </a:fld>
            <a:endParaRPr lang="zh-TW" altLang="en-US">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投影片圖像版面配置區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4515"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TW" altLang="en-US"/>
          </a:p>
        </p:txBody>
      </p:sp>
      <p:sp>
        <p:nvSpPr>
          <p:cNvPr id="64516"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fontAlgn="base">
              <a:spcBef>
                <a:spcPct val="0"/>
              </a:spcBef>
              <a:spcAft>
                <a:spcPct val="0"/>
              </a:spcAft>
            </a:pPr>
            <a:fld id="{053ECAFD-A3E9-40D4-8A6B-CDA315E4D3D8}" type="slidenum">
              <a:rPr lang="zh-TW" altLang="en-US" smtClean="0">
                <a:solidFill>
                  <a:srgbClr val="000000"/>
                </a:solidFill>
              </a:rPr>
              <a:t>34</a:t>
            </a:fld>
            <a:endParaRPr lang="zh-TW" altLang="en-US">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投影片圖像版面配置區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79875"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TW" altLang="en-US"/>
          </a:p>
        </p:txBody>
      </p:sp>
      <p:sp>
        <p:nvSpPr>
          <p:cNvPr id="79876"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fontAlgn="base">
              <a:spcBef>
                <a:spcPct val="0"/>
              </a:spcBef>
              <a:spcAft>
                <a:spcPct val="0"/>
              </a:spcAft>
            </a:pPr>
            <a:fld id="{232FDD0C-E466-47BE-BB21-9B01A01E8DFF}" type="slidenum">
              <a:rPr lang="zh-TW" altLang="en-US" smtClean="0">
                <a:solidFill>
                  <a:srgbClr val="000000"/>
                </a:solidFill>
              </a:rPr>
              <a:t>35</a:t>
            </a:fld>
            <a:endParaRPr lang="zh-TW" altLang="en-US">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投影片圖像版面配置區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73731"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TW" altLang="en-US"/>
          </a:p>
        </p:txBody>
      </p:sp>
      <p:sp>
        <p:nvSpPr>
          <p:cNvPr id="73732"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fontAlgn="base">
              <a:spcBef>
                <a:spcPct val="0"/>
              </a:spcBef>
              <a:spcAft>
                <a:spcPct val="0"/>
              </a:spcAft>
            </a:pPr>
            <a:fld id="{C79C9354-8E05-4B3F-8503-016FBD030A37}" type="slidenum">
              <a:rPr lang="zh-TW" altLang="en-US" smtClean="0">
                <a:solidFill>
                  <a:srgbClr val="000000"/>
                </a:solidFill>
              </a:rPr>
              <a:t>36</a:t>
            </a:fld>
            <a:endParaRPr lang="zh-TW" altLang="en-US">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投影片圖像版面配置區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75779"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TW" altLang="en-US"/>
          </a:p>
        </p:txBody>
      </p:sp>
      <p:sp>
        <p:nvSpPr>
          <p:cNvPr id="75780"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fontAlgn="base">
              <a:spcBef>
                <a:spcPct val="0"/>
              </a:spcBef>
              <a:spcAft>
                <a:spcPct val="0"/>
              </a:spcAft>
            </a:pPr>
            <a:fld id="{FA3AC1BE-2A82-44B3-BADF-41FB9F775DF4}" type="slidenum">
              <a:rPr lang="zh-TW" altLang="en-US" smtClean="0">
                <a:solidFill>
                  <a:srgbClr val="000000"/>
                </a:solidFill>
              </a:rPr>
              <a:t>37</a:t>
            </a:fld>
            <a:endParaRPr lang="zh-TW" altLang="en-US">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投影片圖像版面配置區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656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TW" altLang="en-US"/>
          </a:p>
        </p:txBody>
      </p:sp>
      <p:sp>
        <p:nvSpPr>
          <p:cNvPr id="66564"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fontAlgn="base">
              <a:spcBef>
                <a:spcPct val="0"/>
              </a:spcBef>
              <a:spcAft>
                <a:spcPct val="0"/>
              </a:spcAft>
            </a:pPr>
            <a:fld id="{25301E83-60AB-453C-BB43-1821CBE87E24}" type="slidenum">
              <a:rPr lang="zh-TW" altLang="en-US" smtClean="0">
                <a:solidFill>
                  <a:srgbClr val="000000"/>
                </a:solidFill>
              </a:rPr>
              <a:t>38</a:t>
            </a:fld>
            <a:endParaRPr lang="zh-TW" altLang="en-US">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zh-TW" b="1" dirty="0">
                <a:solidFill>
                  <a:srgbClr val="000000"/>
                </a:solidFill>
                <a:latin typeface="Arial" panose="020B0604020202020204" pitchFamily="34" charset="0"/>
                <a:ea typeface="微軟正黑體" panose="020B0604030504040204" pitchFamily="34" charset="-120"/>
              </a:rPr>
              <a:t>生態多樣化之友善工法</a:t>
            </a:r>
            <a:r>
              <a:rPr lang="zh-TW" altLang="en-US" b="1" dirty="0">
                <a:solidFill>
                  <a:srgbClr val="000000"/>
                </a:solidFill>
                <a:latin typeface="Arial" panose="020B0604020202020204" pitchFamily="34" charset="0"/>
                <a:ea typeface="微軟正黑體" panose="020B0604030504040204" pitchFamily="34" charset="-120"/>
              </a:rPr>
              <a:t>  有哪些友善工法？</a:t>
            </a:r>
            <a:endParaRPr lang="en-US" altLang="zh-TW" b="1" dirty="0">
              <a:solidFill>
                <a:srgbClr val="000000"/>
              </a:solidFill>
              <a:latin typeface="Arial" panose="020B0604020202020204" pitchFamily="34" charset="0"/>
              <a:ea typeface="微軟正黑體" panose="020B0604030504040204" pitchFamily="34" charset="-120"/>
            </a:endParaRPr>
          </a:p>
          <a:p>
            <a:r>
              <a:rPr lang="zh-TW" altLang="en-US" sz="1200" b="0" i="0" kern="1200" dirty="0">
                <a:solidFill>
                  <a:schemeClr val="tx1"/>
                </a:solidFill>
                <a:effectLst/>
                <a:latin typeface="+mn-lt"/>
                <a:ea typeface="+mn-ea"/>
                <a:cs typeface="+mn-cs"/>
              </a:rPr>
              <a:t>如設計鳥踏讓鳥類棲息、設置緩衝綠帶做為生態廊道營造多樣生物棲地，及留設生態保育區。</a:t>
            </a:r>
            <a:endParaRPr lang="en-US" altLang="zh-TW" b="1" dirty="0">
              <a:solidFill>
                <a:srgbClr val="000000"/>
              </a:solidFill>
              <a:latin typeface="Arial" panose="020B0604020202020204" pitchFamily="34" charset="0"/>
              <a:ea typeface="微軟正黑體" panose="020B0604030504040204" pitchFamily="34" charset="-120"/>
            </a:endParaRPr>
          </a:p>
          <a:p>
            <a:endParaRPr lang="en-US" altLang="zh-TW" b="1" dirty="0">
              <a:solidFill>
                <a:srgbClr val="000000"/>
              </a:solidFill>
              <a:latin typeface="Arial" panose="020B0604020202020204" pitchFamily="34" charset="0"/>
              <a:ea typeface="微軟正黑體" panose="020B0604030504040204" pitchFamily="34" charset="-120"/>
            </a:endParaRPr>
          </a:p>
        </p:txBody>
      </p:sp>
      <p:sp>
        <p:nvSpPr>
          <p:cNvPr id="4" name="投影片編號版面配置區 3"/>
          <p:cNvSpPr>
            <a:spLocks noGrp="1"/>
          </p:cNvSpPr>
          <p:nvPr>
            <p:ph type="sldNum" sz="quarter" idx="10"/>
          </p:nvPr>
        </p:nvSpPr>
        <p:spPr/>
        <p:txBody>
          <a:bodyPr/>
          <a:lstStyle/>
          <a:p>
            <a:pPr>
              <a:defRPr/>
            </a:pPr>
            <a:fld id="{8CAD8C9D-123F-4E5F-B624-044509668D04}" type="slidenum">
              <a:rPr lang="zh-TW" altLang="en-US" smtClean="0"/>
              <a:t>39</a:t>
            </a:fld>
            <a:endParaRPr lang="zh-TW"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投影片圖像版面配置區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9635"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TW" altLang="en-US"/>
          </a:p>
        </p:txBody>
      </p:sp>
      <p:sp>
        <p:nvSpPr>
          <p:cNvPr id="69636"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fontAlgn="base">
              <a:spcBef>
                <a:spcPct val="0"/>
              </a:spcBef>
              <a:spcAft>
                <a:spcPct val="0"/>
              </a:spcAft>
            </a:pPr>
            <a:fld id="{90E0D9A6-7960-44BF-A4AB-3F8DA2C75574}" type="slidenum">
              <a:rPr lang="zh-TW" altLang="en-US" smtClean="0">
                <a:solidFill>
                  <a:srgbClr val="000000"/>
                </a:solidFill>
              </a:rPr>
              <a:t>40</a:t>
            </a:fld>
            <a:endParaRPr lang="zh-TW" altLang="en-US">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投影片圖像版面配置區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86019"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TW" altLang="en-US"/>
          </a:p>
        </p:txBody>
      </p:sp>
      <p:sp>
        <p:nvSpPr>
          <p:cNvPr id="86020"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marL="0" marR="0" lvl="0" indent="0" algn="r" defTabSz="914400" rtl="0" eaLnBrk="1" fontAlgn="base" latinLnBrk="0" hangingPunct="1">
              <a:lnSpc>
                <a:spcPct val="100000"/>
              </a:lnSpc>
              <a:spcBef>
                <a:spcPct val="0"/>
              </a:spcBef>
              <a:spcAft>
                <a:spcPct val="0"/>
              </a:spcAft>
              <a:buClrTx/>
              <a:buSzTx/>
              <a:buFontTx/>
              <a:buNone/>
              <a:defRPr/>
            </a:pPr>
            <a:fld id="{18C6727F-A656-4DE8-AE59-6E7D4ABE50CD}" type="slidenum">
              <a:rPr kumimoji="0" lang="zh-TW" altLang="en-US" sz="1200" b="0" i="0" u="none" strike="noStrike" kern="1200" cap="none" spc="0" normalizeH="0" baseline="0" noProof="0" smtClean="0">
                <a:ln>
                  <a:noFill/>
                </a:ln>
                <a:solidFill>
                  <a:srgbClr val="000000"/>
                </a:solidFill>
                <a:effectLst/>
                <a:uLnTx/>
                <a:uFillTx/>
                <a:latin typeface="Calibri" panose="020F0502020204030204" pitchFamily="34" charset="0"/>
                <a:ea typeface="華康中圓體"/>
                <a:cs typeface="華康中圓體"/>
              </a:rPr>
              <a:t>53</a:t>
            </a:fld>
            <a:endParaRPr kumimoji="0" lang="zh-TW" altLang="en-US" sz="1200" b="0" i="0" u="none" strike="noStrike" kern="1200" cap="none" spc="0" normalizeH="0" baseline="0" noProof="0">
              <a:ln>
                <a:noFill/>
              </a:ln>
              <a:solidFill>
                <a:srgbClr val="000000"/>
              </a:solidFill>
              <a:effectLst/>
              <a:uLnTx/>
              <a:uFillTx/>
              <a:latin typeface="Calibri" panose="020F0502020204030204" pitchFamily="34" charset="0"/>
              <a:ea typeface="華康中圓體"/>
              <a:cs typeface="華康中圓體"/>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投影片圖像版面配置區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88067"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TW" altLang="en-US"/>
          </a:p>
        </p:txBody>
      </p:sp>
      <p:sp>
        <p:nvSpPr>
          <p:cNvPr id="88068"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marL="0" marR="0" lvl="0" indent="0" algn="r" defTabSz="914400" rtl="0" eaLnBrk="1" fontAlgn="base" latinLnBrk="0" hangingPunct="1">
              <a:lnSpc>
                <a:spcPct val="100000"/>
              </a:lnSpc>
              <a:spcBef>
                <a:spcPct val="0"/>
              </a:spcBef>
              <a:spcAft>
                <a:spcPct val="0"/>
              </a:spcAft>
              <a:buClrTx/>
              <a:buSzTx/>
              <a:buFontTx/>
              <a:buNone/>
              <a:defRPr/>
            </a:pPr>
            <a:fld id="{C357CF79-293F-4B85-93BE-1D2C515A06AF}" type="slidenum">
              <a:rPr kumimoji="0" lang="zh-TW" altLang="en-US" sz="1200" b="0" i="0" u="none" strike="noStrike" kern="1200" cap="none" spc="0" normalizeH="0" baseline="0" noProof="0" smtClean="0">
                <a:ln>
                  <a:noFill/>
                </a:ln>
                <a:solidFill>
                  <a:srgbClr val="000000"/>
                </a:solidFill>
                <a:effectLst/>
                <a:uLnTx/>
                <a:uFillTx/>
                <a:latin typeface="Calibri" panose="020F0502020204030204" pitchFamily="34" charset="0"/>
                <a:ea typeface="華康中圓體"/>
                <a:cs typeface="華康中圓體"/>
              </a:rPr>
              <a:t>54</a:t>
            </a:fld>
            <a:endParaRPr kumimoji="0" lang="zh-TW" altLang="en-US" sz="1200" b="0" i="0" u="none" strike="noStrike" kern="1200" cap="none" spc="0" normalizeH="0" baseline="0" noProof="0">
              <a:ln>
                <a:noFill/>
              </a:ln>
              <a:solidFill>
                <a:srgbClr val="000000"/>
              </a:solidFill>
              <a:effectLst/>
              <a:uLnTx/>
              <a:uFillTx/>
              <a:latin typeface="Calibri" panose="020F0502020204030204" pitchFamily="34" charset="0"/>
              <a:ea typeface="華康中圓體"/>
              <a:cs typeface="華康中圓體"/>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CAD8C9D-123F-4E5F-B624-044509668D04}"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charset="-120"/>
                <a:cs typeface="+mn-cs"/>
              </a:rPr>
              <a:t>59</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charset="-120"/>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投影片圖像版面配置區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01379"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TW" altLang="en-US"/>
          </a:p>
        </p:txBody>
      </p:sp>
      <p:sp>
        <p:nvSpPr>
          <p:cNvPr id="101380"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marL="0" marR="0" lvl="0" indent="0" algn="r" defTabSz="914400" rtl="0" eaLnBrk="1" fontAlgn="base" latinLnBrk="0" hangingPunct="1">
              <a:lnSpc>
                <a:spcPct val="100000"/>
              </a:lnSpc>
              <a:spcBef>
                <a:spcPct val="0"/>
              </a:spcBef>
              <a:spcAft>
                <a:spcPct val="0"/>
              </a:spcAft>
              <a:buClrTx/>
              <a:buSzTx/>
              <a:buFontTx/>
              <a:buNone/>
              <a:defRPr/>
            </a:pPr>
            <a:fld id="{EE20D36B-D677-4FE8-919A-21CAB36F7247}" type="slidenum">
              <a:rPr kumimoji="0" lang="zh-TW" altLang="en-US" sz="1200" b="0" i="0" u="none" strike="noStrike" kern="1200" cap="none" spc="0" normalizeH="0" baseline="0" noProof="0" smtClean="0">
                <a:ln>
                  <a:noFill/>
                </a:ln>
                <a:solidFill>
                  <a:srgbClr val="000000"/>
                </a:solidFill>
                <a:effectLst/>
                <a:uLnTx/>
                <a:uFillTx/>
                <a:latin typeface="Calibri" panose="020F0502020204030204" pitchFamily="34" charset="0"/>
                <a:ea typeface="新細明體" panose="02020500000000000000" charset="-120"/>
                <a:cs typeface="+mn-cs"/>
              </a:rPr>
              <a:t>77</a:t>
            </a:fld>
            <a:endParaRPr kumimoji="0" lang="zh-TW" altLang="en-US" sz="1200" b="0" i="0" u="none" strike="noStrike" kern="1200" cap="none" spc="0" normalizeH="0" baseline="0" noProof="0">
              <a:ln>
                <a:noFill/>
              </a:ln>
              <a:solidFill>
                <a:srgbClr val="000000"/>
              </a:solidFill>
              <a:effectLst/>
              <a:uLnTx/>
              <a:uFillTx/>
              <a:latin typeface="Calibri" panose="020F0502020204030204" pitchFamily="34" charset="0"/>
              <a:ea typeface="新細明體" panose="02020500000000000000" charset="-120"/>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923925" y="746125"/>
            <a:ext cx="4967288" cy="3725863"/>
          </a:xfrm>
        </p:spPr>
      </p:sp>
      <p:sp>
        <p:nvSpPr>
          <p:cNvPr id="41987" name="Rectangle 3"/>
          <p:cNvSpPr>
            <a:spLocks noGrp="1" noChangeArrowheads="1"/>
          </p:cNvSpPr>
          <p:nvPr>
            <p:ph type="body" idx="1"/>
          </p:nvPr>
        </p:nvSpPr>
        <p:spPr>
          <a:xfrm>
            <a:off x="682944" y="4719640"/>
            <a:ext cx="5442901" cy="4473575"/>
          </a:xfrm>
          <a:noFill/>
        </p:spPr>
        <p:txBody>
          <a:bodyPr lIns="91530" tIns="45764" rIns="91530" bIns="45764"/>
          <a:lstStyle/>
          <a:p>
            <a:endParaRPr lang="zh-TW"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143000" y="1122363"/>
            <a:ext cx="6858000" cy="2387600"/>
          </a:xfrm>
        </p:spPr>
        <p:txBody>
          <a:bodyPr anchor="b"/>
          <a:lstStyle>
            <a:lvl1pPr algn="ctr">
              <a:defRPr sz="6000"/>
            </a:lvl1pPr>
          </a:lstStyle>
          <a:p>
            <a:r>
              <a:rPr lang="zh-TW" altLang="en-US"/>
              <a:t>按一下以編輯母片標題樣式</a:t>
            </a:r>
          </a:p>
        </p:txBody>
      </p:sp>
      <p:sp>
        <p:nvSpPr>
          <p:cNvPr id="3" name="副標題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p>
        </p:txBody>
      </p:sp>
      <p:sp>
        <p:nvSpPr>
          <p:cNvPr id="4" name="投影片編號版面配置區 5"/>
          <p:cNvSpPr>
            <a:spLocks noGrp="1"/>
          </p:cNvSpPr>
          <p:nvPr>
            <p:ph type="sldNum" sz="quarter" idx="10"/>
          </p:nvPr>
        </p:nvSpPr>
        <p:spPr/>
        <p:txBody>
          <a:bodyPr/>
          <a:lstStyle>
            <a:lvl1pPr>
              <a:defRPr/>
            </a:lvl1pPr>
          </a:lstStyle>
          <a:p>
            <a:pPr>
              <a:defRPr/>
            </a:pPr>
            <a:fld id="{02480A73-9D41-4EC7-BA50-20F3D6C66EA8}" type="slidenum">
              <a:rPr lang="en-US" altLang="zh-TW"/>
              <a:t>‹#›</a:t>
            </a:fld>
            <a:endParaRPr lang="en-US" altLang="zh-TW"/>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lvl1pPr>
              <a:defRPr sz="2000"/>
            </a:lvl1pPr>
            <a:lvl2pPr>
              <a:defRPr sz="1800"/>
            </a:lvl2pPr>
            <a:lvl3pPr>
              <a:defRPr sz="1600"/>
            </a:lvl3pPr>
            <a:lvl4pPr>
              <a:defRPr sz="1400"/>
            </a:lvl4pPr>
            <a:lvl5pPr>
              <a:defRPr sz="1200"/>
            </a:lvl5p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4" name="投影片編號版面配置區 5"/>
          <p:cNvSpPr>
            <a:spLocks noGrp="1"/>
          </p:cNvSpPr>
          <p:nvPr>
            <p:ph type="sldNum" sz="quarter" idx="10"/>
          </p:nvPr>
        </p:nvSpPr>
        <p:spPr/>
        <p:txBody>
          <a:bodyPr/>
          <a:lstStyle>
            <a:lvl1pPr>
              <a:defRPr/>
            </a:lvl1pPr>
          </a:lstStyle>
          <a:p>
            <a:pPr>
              <a:defRPr/>
            </a:pPr>
            <a:fld id="{02A4DD89-A6A6-4862-B154-6736CFBA3C5B}" type="slidenum">
              <a:rPr lang="en-US" altLang="zh-TW"/>
              <a:t>‹#›</a:t>
            </a:fld>
            <a:endParaRPr lang="en-US" altLang="zh-TW"/>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623888" y="1709738"/>
            <a:ext cx="7886700" cy="2852737"/>
          </a:xfrm>
        </p:spPr>
        <p:txBody>
          <a:bodyPr anchor="b"/>
          <a:lstStyle>
            <a:lvl1pPr>
              <a:defRPr sz="6000"/>
            </a:lvl1pPr>
          </a:lstStyle>
          <a:p>
            <a:r>
              <a:rPr lang="zh-TW" altLang="en-US"/>
              <a:t>按一下以編輯母片標題樣式</a:t>
            </a:r>
          </a:p>
        </p:txBody>
      </p:sp>
      <p:sp>
        <p:nvSpPr>
          <p:cNvPr id="3" name="文字版面配置區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TW" altLang="en-US"/>
              <a:t>按一下以編輯母片文字樣式</a:t>
            </a:r>
          </a:p>
        </p:txBody>
      </p:sp>
      <p:sp>
        <p:nvSpPr>
          <p:cNvPr id="4" name="投影片編號版面配置區 5"/>
          <p:cNvSpPr>
            <a:spLocks noGrp="1"/>
          </p:cNvSpPr>
          <p:nvPr>
            <p:ph type="sldNum" sz="quarter" idx="10"/>
          </p:nvPr>
        </p:nvSpPr>
        <p:spPr/>
        <p:txBody>
          <a:bodyPr/>
          <a:lstStyle>
            <a:lvl1pPr>
              <a:defRPr/>
            </a:lvl1pPr>
          </a:lstStyle>
          <a:p>
            <a:pPr>
              <a:defRPr/>
            </a:pPr>
            <a:fld id="{EBD7B9D2-A093-4435-ADFE-311552307B39}" type="slidenum">
              <a:rPr lang="en-US" altLang="zh-TW"/>
              <a:t>‹#›</a:t>
            </a:fld>
            <a:endParaRPr lang="en-US" altLang="zh-TW"/>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250825" y="804863"/>
            <a:ext cx="4221163" cy="5000625"/>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24388" y="804863"/>
            <a:ext cx="4222750" cy="5000625"/>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投影片編號版面配置區 5"/>
          <p:cNvSpPr>
            <a:spLocks noGrp="1"/>
          </p:cNvSpPr>
          <p:nvPr>
            <p:ph type="sldNum" sz="quarter" idx="10"/>
          </p:nvPr>
        </p:nvSpPr>
        <p:spPr/>
        <p:txBody>
          <a:bodyPr/>
          <a:lstStyle>
            <a:lvl1pPr>
              <a:defRPr/>
            </a:lvl1pPr>
          </a:lstStyle>
          <a:p>
            <a:pPr>
              <a:defRPr/>
            </a:pPr>
            <a:fld id="{B7FDDC84-CDE6-4D24-AF54-0835227406B3}" type="slidenum">
              <a:rPr lang="en-US" altLang="zh-TW"/>
              <a:t>‹#›</a:t>
            </a:fld>
            <a:endParaRPr lang="en-US" altLang="zh-TW"/>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30238" y="365125"/>
            <a:ext cx="7886700" cy="1325563"/>
          </a:xfrm>
        </p:spPr>
        <p:txBody>
          <a:bodyPr/>
          <a:lstStyle/>
          <a:p>
            <a:r>
              <a:rPr lang="zh-TW" altLang="en-US"/>
              <a:t>按一下以編輯母片標題樣式</a:t>
            </a:r>
          </a:p>
        </p:txBody>
      </p:sp>
      <p:sp>
        <p:nvSpPr>
          <p:cNvPr id="3" name="文字版面配置區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30238" y="2505075"/>
            <a:ext cx="3868737"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29150" y="2505075"/>
            <a:ext cx="3887788"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投影片編號版面配置區 5"/>
          <p:cNvSpPr>
            <a:spLocks noGrp="1"/>
          </p:cNvSpPr>
          <p:nvPr>
            <p:ph type="sldNum" sz="quarter" idx="10"/>
          </p:nvPr>
        </p:nvSpPr>
        <p:spPr/>
        <p:txBody>
          <a:bodyPr/>
          <a:lstStyle>
            <a:lvl1pPr>
              <a:defRPr/>
            </a:lvl1pPr>
          </a:lstStyle>
          <a:p>
            <a:pPr>
              <a:defRPr/>
            </a:pPr>
            <a:fld id="{E0FEB644-F4BB-4316-A3D8-7D32B68D7622}" type="slidenum">
              <a:rPr lang="en-US" altLang="zh-TW"/>
              <a:t>‹#›</a:t>
            </a:fld>
            <a:endParaRPr lang="en-US" altLang="zh-TW"/>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投影片編號版面配置區 5"/>
          <p:cNvSpPr>
            <a:spLocks noGrp="1"/>
          </p:cNvSpPr>
          <p:nvPr>
            <p:ph type="sldNum" sz="quarter" idx="10"/>
          </p:nvPr>
        </p:nvSpPr>
        <p:spPr/>
        <p:txBody>
          <a:bodyPr/>
          <a:lstStyle>
            <a:lvl1pPr>
              <a:defRPr/>
            </a:lvl1pPr>
          </a:lstStyle>
          <a:p>
            <a:pPr>
              <a:defRPr/>
            </a:pPr>
            <a:fld id="{47ECF5A3-0E01-4462-88CA-2018B9BBC388}" type="slidenum">
              <a:rPr lang="en-US" altLang="zh-TW"/>
              <a:t>‹#›</a:t>
            </a:fld>
            <a:endParaRPr lang="en-US" altLang="zh-TW"/>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投影片編號版面配置區 5"/>
          <p:cNvSpPr>
            <a:spLocks noGrp="1"/>
          </p:cNvSpPr>
          <p:nvPr>
            <p:ph type="sldNum" sz="quarter" idx="10"/>
          </p:nvPr>
        </p:nvSpPr>
        <p:spPr/>
        <p:txBody>
          <a:bodyPr/>
          <a:lstStyle>
            <a:lvl1pPr>
              <a:defRPr/>
            </a:lvl1pPr>
          </a:lstStyle>
          <a:p>
            <a:pPr>
              <a:defRPr/>
            </a:pPr>
            <a:fld id="{4DDCBD9B-A1B5-459F-AC8A-25003C402013}" type="slidenum">
              <a:rPr lang="en-US" altLang="zh-TW"/>
              <a:t>‹#›</a:t>
            </a:fld>
            <a:endParaRPr lang="en-US" altLang="zh-TW"/>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30238" y="457200"/>
            <a:ext cx="2949575" cy="1600200"/>
          </a:xfrm>
        </p:spPr>
        <p:txBody>
          <a:bodyPr anchor="b"/>
          <a:lstStyle>
            <a:lvl1pPr>
              <a:defRPr sz="3200"/>
            </a:lvl1pPr>
          </a:lstStyle>
          <a:p>
            <a:r>
              <a:rPr lang="zh-TW" altLang="en-US"/>
              <a:t>按一下以編輯母片標題樣式</a:t>
            </a:r>
          </a:p>
        </p:txBody>
      </p:sp>
      <p:sp>
        <p:nvSpPr>
          <p:cNvPr id="3" name="內容版面配置區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投影片編號版面配置區 5"/>
          <p:cNvSpPr>
            <a:spLocks noGrp="1"/>
          </p:cNvSpPr>
          <p:nvPr>
            <p:ph type="sldNum" sz="quarter" idx="10"/>
          </p:nvPr>
        </p:nvSpPr>
        <p:spPr/>
        <p:txBody>
          <a:bodyPr/>
          <a:lstStyle>
            <a:lvl1pPr>
              <a:defRPr/>
            </a:lvl1pPr>
          </a:lstStyle>
          <a:p>
            <a:pPr>
              <a:defRPr/>
            </a:pPr>
            <a:fld id="{C350EA4F-AC41-48DB-B63A-A0E39F77D1E3}" type="slidenum">
              <a:rPr lang="en-US" altLang="zh-TW"/>
              <a:t>‹#›</a:t>
            </a:fld>
            <a:endParaRPr lang="en-US" altLang="zh-TW"/>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630238" y="457200"/>
            <a:ext cx="2949575" cy="1600200"/>
          </a:xfrm>
        </p:spPr>
        <p:txBody>
          <a:bodyPr anchor="b"/>
          <a:lstStyle>
            <a:lvl1pPr>
              <a:defRPr sz="3200"/>
            </a:lvl1pPr>
          </a:lstStyle>
          <a:p>
            <a:r>
              <a:rPr lang="zh-TW" altLang="en-US"/>
              <a:t>按一下以編輯母片標題樣式</a:t>
            </a:r>
          </a:p>
        </p:txBody>
      </p:sp>
      <p:sp>
        <p:nvSpPr>
          <p:cNvPr id="3" name="圖片版面配置區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投影片編號版面配置區 5"/>
          <p:cNvSpPr>
            <a:spLocks noGrp="1"/>
          </p:cNvSpPr>
          <p:nvPr>
            <p:ph type="sldNum" sz="quarter" idx="10"/>
          </p:nvPr>
        </p:nvSpPr>
        <p:spPr/>
        <p:txBody>
          <a:bodyPr/>
          <a:lstStyle>
            <a:lvl1pPr>
              <a:defRPr/>
            </a:lvl1pPr>
          </a:lstStyle>
          <a:p>
            <a:pPr>
              <a:defRPr/>
            </a:pPr>
            <a:fld id="{99C66B3E-BB00-46D9-A8FE-A93CAF462A55}" type="slidenum">
              <a:rPr lang="en-US" altLang="zh-TW"/>
              <a:t>‹#›</a:t>
            </a:fld>
            <a:endParaRPr lang="en-US" altLang="zh-TW"/>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投影片編號版面配置區 5"/>
          <p:cNvSpPr>
            <a:spLocks noGrp="1"/>
          </p:cNvSpPr>
          <p:nvPr>
            <p:ph type="sldNum" sz="quarter" idx="10"/>
          </p:nvPr>
        </p:nvSpPr>
        <p:spPr/>
        <p:txBody>
          <a:bodyPr/>
          <a:lstStyle>
            <a:lvl1pPr>
              <a:defRPr/>
            </a:lvl1pPr>
          </a:lstStyle>
          <a:p>
            <a:pPr>
              <a:defRPr/>
            </a:pPr>
            <a:fld id="{A5B3DFC9-19C4-4E0B-82FE-CBC5387C0F15}" type="slidenum">
              <a:rPr lang="en-US" altLang="zh-TW"/>
              <a:t>‹#›</a:t>
            </a:fld>
            <a:endParaRPr lang="en-US" altLang="zh-TW"/>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921500" y="0"/>
            <a:ext cx="2222500" cy="5805488"/>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250825" y="0"/>
            <a:ext cx="6518275" cy="580548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投影片編號版面配置區 5"/>
          <p:cNvSpPr>
            <a:spLocks noGrp="1"/>
          </p:cNvSpPr>
          <p:nvPr>
            <p:ph type="sldNum" sz="quarter" idx="10"/>
          </p:nvPr>
        </p:nvSpPr>
        <p:spPr/>
        <p:txBody>
          <a:bodyPr/>
          <a:lstStyle>
            <a:lvl1pPr>
              <a:defRPr/>
            </a:lvl1pPr>
          </a:lstStyle>
          <a:p>
            <a:pPr>
              <a:defRPr/>
            </a:pPr>
            <a:fld id="{7E352513-D832-4CBD-8243-B8F71E5B7703}" type="slidenum">
              <a:rPr lang="en-US" altLang="zh-TW"/>
              <a:t>‹#›</a:t>
            </a:fld>
            <a:endParaRPr lang="en-US" altLang="zh-TW"/>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自訂版面配置">
    <p:spTree>
      <p:nvGrpSpPr>
        <p:cNvPr id="1" name=""/>
        <p:cNvGrpSpPr/>
        <p:nvPr/>
      </p:nvGrpSpPr>
      <p:grpSpPr>
        <a:xfrm>
          <a:off x="0" y="0"/>
          <a:ext cx="0" cy="0"/>
          <a:chOff x="0" y="0"/>
          <a:chExt cx="0" cy="0"/>
        </a:xfrm>
      </p:grpSpPr>
      <p:sp>
        <p:nvSpPr>
          <p:cNvPr id="2" name="標題 1"/>
          <p:cNvSpPr>
            <a:spLocks noGrp="1"/>
          </p:cNvSpPr>
          <p:nvPr>
            <p:ph type="title"/>
          </p:nvPr>
        </p:nvSpPr>
        <p:spPr>
          <a:xfrm>
            <a:off x="1397000" y="100013"/>
            <a:ext cx="7442200" cy="587375"/>
          </a:xfrm>
          <a:prstGeom prst="rect">
            <a:avLst/>
          </a:prstGeom>
        </p:spPr>
        <p:txBody>
          <a:bodyPr/>
          <a:lstStyle/>
          <a:p>
            <a:r>
              <a:rPr lang="zh-TW" altLang="en-US"/>
              <a:t>按一下以編輯母片標題樣式</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章節標題">
  <p:cSld name="1_章節標題">
    <p:spTree>
      <p:nvGrpSpPr>
        <p:cNvPr id="1" name="Shape 125"/>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pic>
        <p:nvPicPr>
          <p:cNvPr id="4" name="圖片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060950"/>
            <a:ext cx="9144000"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1137308"/>
            <a:ext cx="7772400" cy="1573193"/>
          </a:xfrm>
          <a:prstGeom prst="rect">
            <a:avLst/>
          </a:prstGeom>
        </p:spPr>
        <p:txBody>
          <a:bodyPr anchor="b"/>
          <a:lstStyle>
            <a:lvl1pPr algn="ctr">
              <a:defRPr sz="5400">
                <a:solidFill>
                  <a:srgbClr val="04518C"/>
                </a:solidFill>
                <a:latin typeface="Microsoft YaHei UI" panose="020B0503020204020204" pitchFamily="34" charset="-122"/>
                <a:ea typeface="Microsoft YaHei UI" panose="020B0503020204020204" pitchFamily="34" charset="-122"/>
              </a:defRPr>
            </a:lvl1pPr>
          </a:lstStyle>
          <a:p>
            <a:r>
              <a:rPr lang="zh-TW" altLang="en-US" dirty="0"/>
              <a:t>按一下以編輯母片標題樣式</a:t>
            </a:r>
            <a:endParaRPr lang="en-US" dirty="0"/>
          </a:p>
        </p:txBody>
      </p:sp>
      <p:sp>
        <p:nvSpPr>
          <p:cNvPr id="3" name="Subtitle 2"/>
          <p:cNvSpPr>
            <a:spLocks noGrp="1"/>
          </p:cNvSpPr>
          <p:nvPr>
            <p:ph type="subTitle" idx="1"/>
          </p:nvPr>
        </p:nvSpPr>
        <p:spPr>
          <a:xfrm>
            <a:off x="685800" y="3855436"/>
            <a:ext cx="7772400" cy="488305"/>
          </a:xfrm>
          <a:prstGeom prst="rect">
            <a:avLst/>
          </a:prstGeom>
        </p:spPr>
        <p:txBody>
          <a:bodyPr>
            <a:normAutofit/>
          </a:bodyPr>
          <a:lstStyle>
            <a:lvl1pPr marL="0" indent="0" algn="ctr">
              <a:buNone/>
              <a:defRPr sz="2800">
                <a:solidFill>
                  <a:srgbClr val="00A1D9"/>
                </a:solidFill>
                <a:latin typeface="Microsoft YaHei UI" panose="020B0503020204020204" pitchFamily="34" charset="-122"/>
                <a:ea typeface="Microsoft YaHei UI"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dirty="0"/>
              <a:t>按一下以編輯母片副標題樣式</a:t>
            </a:r>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標題及物件">
    <p:spTree>
      <p:nvGrpSpPr>
        <p:cNvPr id="1" name=""/>
        <p:cNvGrpSpPr/>
        <p:nvPr/>
      </p:nvGrpSpPr>
      <p:grpSpPr>
        <a:xfrm>
          <a:off x="0" y="0"/>
          <a:ext cx="0" cy="0"/>
          <a:chOff x="0" y="0"/>
          <a:chExt cx="0" cy="0"/>
        </a:xfrm>
      </p:grpSpPr>
      <p:sp>
        <p:nvSpPr>
          <p:cNvPr id="2" name="Shape 10"/>
          <p:cNvSpPr>
            <a:spLocks noChangeArrowheads="1"/>
          </p:cNvSpPr>
          <p:nvPr userDrawn="1"/>
        </p:nvSpPr>
        <p:spPr bwMode="auto">
          <a:xfrm>
            <a:off x="0" y="692150"/>
            <a:ext cx="9144000" cy="73025"/>
          </a:xfrm>
          <a:prstGeom prst="rect">
            <a:avLst/>
          </a:prstGeom>
          <a:gradFill rotWithShape="0">
            <a:gsLst>
              <a:gs pos="0">
                <a:srgbClr val="FF3399"/>
              </a:gs>
              <a:gs pos="25000">
                <a:srgbClr val="FF6633"/>
              </a:gs>
              <a:gs pos="50000">
                <a:srgbClr val="FFFF00"/>
              </a:gs>
              <a:gs pos="75000">
                <a:srgbClr val="01A78F"/>
              </a:gs>
              <a:gs pos="100000">
                <a:srgbClr val="3366FF"/>
              </a:gs>
            </a:gsLst>
            <a:lin ang="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fontAlgn="base">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fontAlgn="base">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fontAlgn="base">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fontAlgn="base">
              <a:spcBef>
                <a:spcPct val="0"/>
              </a:spcBef>
              <a:spcAft>
                <a:spcPct val="0"/>
              </a:spcAft>
              <a:defRPr>
                <a:solidFill>
                  <a:schemeClr val="tx1"/>
                </a:solidFill>
                <a:latin typeface="Calibri" panose="020F0502020204030204" pitchFamily="34" charset="0"/>
                <a:ea typeface="新細明體" panose="02020500000000000000" charset="-120"/>
              </a:defRPr>
            </a:lvl9pPr>
          </a:lstStyle>
          <a:p>
            <a:pPr eaLnBrk="1" hangingPunct="1">
              <a:defRPr/>
            </a:pPr>
            <a:endParaRPr lang="zh-TW" altLang="zh-TW" sz="2400">
              <a:solidFill>
                <a:srgbClr val="000000"/>
              </a:solidFill>
              <a:latin typeface="Times New Roman" panose="02020603050405020304" pitchFamily="18" charset="0"/>
              <a:cs typeface="Times New Roman" panose="02020603050405020304" pitchFamily="18" charset="0"/>
              <a:sym typeface="Times New Roman" panose="02020603050405020304" pitchFamily="18"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標題及物件">
    <p:spTree>
      <p:nvGrpSpPr>
        <p:cNvPr id="1" name=""/>
        <p:cNvGrpSpPr/>
        <p:nvPr/>
      </p:nvGrpSpPr>
      <p:grpSpPr>
        <a:xfrm>
          <a:off x="0" y="0"/>
          <a:ext cx="0" cy="0"/>
          <a:chOff x="0" y="0"/>
          <a:chExt cx="0" cy="0"/>
        </a:xfrm>
      </p:grpSpPr>
      <p:pic>
        <p:nvPicPr>
          <p:cNvPr id="2" name="圖片 3"/>
          <p:cNvPicPr>
            <a:picLocks noChangeAspect="1"/>
          </p:cNvPicPr>
          <p:nvPr userDrawn="1"/>
        </p:nvPicPr>
        <p:blipFill>
          <a:blip r:embed="rId2">
            <a:extLst>
              <a:ext uri="{28A0092B-C50C-407E-A947-70E740481C1C}">
                <a14:useLocalDpi xmlns:a14="http://schemas.microsoft.com/office/drawing/2010/main" val="0"/>
              </a:ext>
            </a:extLst>
          </a:blip>
          <a:srcRect b="15266"/>
          <a:stretch>
            <a:fillRect/>
          </a:stretch>
        </p:blipFill>
        <p:spPr bwMode="auto">
          <a:xfrm>
            <a:off x="0" y="5319713"/>
            <a:ext cx="5373688" cy="153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hape 10"/>
          <p:cNvSpPr>
            <a:spLocks noChangeArrowheads="1"/>
          </p:cNvSpPr>
          <p:nvPr userDrawn="1"/>
        </p:nvSpPr>
        <p:spPr bwMode="auto">
          <a:xfrm>
            <a:off x="0" y="692150"/>
            <a:ext cx="9144000" cy="73025"/>
          </a:xfrm>
          <a:prstGeom prst="rect">
            <a:avLst/>
          </a:prstGeom>
          <a:gradFill rotWithShape="0">
            <a:gsLst>
              <a:gs pos="0">
                <a:srgbClr val="FF3399"/>
              </a:gs>
              <a:gs pos="25000">
                <a:srgbClr val="FF6633"/>
              </a:gs>
              <a:gs pos="50000">
                <a:srgbClr val="FFFF00"/>
              </a:gs>
              <a:gs pos="75000">
                <a:srgbClr val="01A78F"/>
              </a:gs>
              <a:gs pos="100000">
                <a:srgbClr val="3366FF"/>
              </a:gs>
            </a:gsLst>
            <a:lin ang="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fontAlgn="base">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fontAlgn="base">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fontAlgn="base">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fontAlgn="base">
              <a:spcBef>
                <a:spcPct val="0"/>
              </a:spcBef>
              <a:spcAft>
                <a:spcPct val="0"/>
              </a:spcAft>
              <a:defRPr>
                <a:solidFill>
                  <a:schemeClr val="tx1"/>
                </a:solidFill>
                <a:latin typeface="Calibri" panose="020F0502020204030204" pitchFamily="34" charset="0"/>
                <a:ea typeface="新細明體" panose="02020500000000000000" charset="-120"/>
              </a:defRPr>
            </a:lvl9pPr>
          </a:lstStyle>
          <a:p>
            <a:pPr eaLnBrk="1" hangingPunct="1">
              <a:defRPr/>
            </a:pPr>
            <a:endParaRPr lang="zh-TW" altLang="zh-TW" sz="2400">
              <a:solidFill>
                <a:srgbClr val="000000"/>
              </a:solidFill>
              <a:latin typeface="Times New Roman" panose="02020603050405020304" pitchFamily="18" charset="0"/>
              <a:cs typeface="Times New Roman" panose="02020603050405020304" pitchFamily="18" charset="0"/>
              <a:sym typeface="Times New Roman" panose="02020603050405020304" pitchFamily="18"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標題及物件">
    <p:spTree>
      <p:nvGrpSpPr>
        <p:cNvPr id="1" name=""/>
        <p:cNvGrpSpPr/>
        <p:nvPr/>
      </p:nvGrpSpPr>
      <p:grpSpPr>
        <a:xfrm>
          <a:off x="0" y="0"/>
          <a:ext cx="0" cy="0"/>
          <a:chOff x="0" y="0"/>
          <a:chExt cx="0" cy="0"/>
        </a:xfrm>
      </p:grpSpPr>
      <p:pic>
        <p:nvPicPr>
          <p:cNvPr id="2" name="圖片 3"/>
          <p:cNvPicPr>
            <a:picLocks noChangeAspect="1"/>
          </p:cNvPicPr>
          <p:nvPr userDrawn="1"/>
        </p:nvPicPr>
        <p:blipFill>
          <a:blip r:embed="rId2">
            <a:extLst>
              <a:ext uri="{28A0092B-C50C-407E-A947-70E740481C1C}">
                <a14:useLocalDpi xmlns:a14="http://schemas.microsoft.com/office/drawing/2010/main" val="0"/>
              </a:ext>
            </a:extLst>
          </a:blip>
          <a:srcRect b="15266"/>
          <a:stretch>
            <a:fillRect/>
          </a:stretch>
        </p:blipFill>
        <p:spPr bwMode="auto">
          <a:xfrm>
            <a:off x="0" y="5319713"/>
            <a:ext cx="5373688" cy="153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標題及物件">
    <p:spTree>
      <p:nvGrpSpPr>
        <p:cNvPr id="1" name=""/>
        <p:cNvGrpSpPr/>
        <p:nvPr/>
      </p:nvGrpSpPr>
      <p:grpSpPr>
        <a:xfrm>
          <a:off x="0" y="0"/>
          <a:ext cx="0" cy="0"/>
          <a:chOff x="0" y="0"/>
          <a:chExt cx="0" cy="0"/>
        </a:xfrm>
      </p:grpSpPr>
      <p:pic>
        <p:nvPicPr>
          <p:cNvPr id="2" name="圖片 3"/>
          <p:cNvPicPr>
            <a:picLocks noChangeAspect="1"/>
          </p:cNvPicPr>
          <p:nvPr userDrawn="1"/>
        </p:nvPicPr>
        <p:blipFill>
          <a:blip r:embed="rId2">
            <a:extLst>
              <a:ext uri="{28A0092B-C50C-407E-A947-70E740481C1C}">
                <a14:useLocalDpi xmlns:a14="http://schemas.microsoft.com/office/drawing/2010/main" val="0"/>
              </a:ext>
            </a:extLst>
          </a:blip>
          <a:srcRect b="15266"/>
          <a:stretch>
            <a:fillRect/>
          </a:stretch>
        </p:blipFill>
        <p:spPr bwMode="auto">
          <a:xfrm>
            <a:off x="0" y="5319713"/>
            <a:ext cx="5373688" cy="153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圖片 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091488" y="0"/>
            <a:ext cx="1052512"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章節標題">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1_空白">
    <p:spTree>
      <p:nvGrpSpPr>
        <p:cNvPr id="1" name=""/>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投影片編號版面配置區 2"/>
          <p:cNvSpPr>
            <a:spLocks noGrp="1"/>
          </p:cNvSpPr>
          <p:nvPr>
            <p:ph type="sldNum" sz="quarter" idx="10"/>
          </p:nvPr>
        </p:nvSpPr>
        <p:spPr>
          <a:xfrm>
            <a:off x="0" y="0"/>
            <a:ext cx="0" cy="0"/>
          </a:xfrm>
        </p:spPr>
        <p:txBody>
          <a:bodyPr/>
          <a:lstStyle>
            <a:lvl1pPr algn="r" eaLnBrk="1" fontAlgn="auto" hangingPunct="1">
              <a:spcBef>
                <a:spcPts val="0"/>
              </a:spcBef>
              <a:spcAft>
                <a:spcPts val="0"/>
              </a:spcAft>
              <a:buFont typeface="Arial" panose="020B0604020202020204" pitchFamily="34" charset="0"/>
              <a:buNone/>
              <a:defRPr sz="1200">
                <a:solidFill>
                  <a:srgbClr val="898989"/>
                </a:solidFill>
                <a:latin typeface="微軟正黑體" panose="020B0604030504040204" pitchFamily="34" charset="-120"/>
                <a:ea typeface="微軟正黑體" panose="020B0604030504040204" pitchFamily="34" charset="-120"/>
                <a:sym typeface="微軟正黑體" panose="020B0604030504040204" pitchFamily="34" charset="-120"/>
              </a:defRPr>
            </a:lvl1pPr>
          </a:lstStyle>
          <a:p>
            <a:pPr>
              <a:defRPr/>
            </a:pPr>
            <a:fld id="{9F609307-CB61-4AD2-ACFA-9A811CDED928}" type="slidenum">
              <a:rPr lang="zh-TW" altLang="zh-CN"/>
              <a:t>‹#›</a:t>
            </a:fld>
            <a:endParaRPr lang="zh-TW" altLang="zh-CN" sz="1800">
              <a:latin typeface="Arial" panose="020B0604020202020204"/>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1_章節標題">
  <p:cSld name="1_章節標題">
    <p:spTree>
      <p:nvGrpSpPr>
        <p:cNvPr id="1" name="Shape 125"/>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標題及內容">
    <p:spTree>
      <p:nvGrpSpPr>
        <p:cNvPr id="1" name=""/>
        <p:cNvGrpSpPr/>
        <p:nvPr/>
      </p:nvGrpSpPr>
      <p:grpSpPr>
        <a:xfrm>
          <a:off x="0" y="0"/>
          <a:ext cx="0" cy="0"/>
          <a:chOff x="0" y="0"/>
          <a:chExt cx="0" cy="0"/>
        </a:xfrm>
      </p:grpSpPr>
      <p:sp>
        <p:nvSpPr>
          <p:cNvPr id="2" name="標題 1"/>
          <p:cNvSpPr>
            <a:spLocks noGrp="1"/>
          </p:cNvSpPr>
          <p:nvPr>
            <p:ph type="title"/>
          </p:nvPr>
        </p:nvSpPr>
        <p:spPr/>
        <p:txBody>
          <a:bodyPr rtlCol="0" anchor="t"/>
          <a:lstStyle>
            <a:lvl1pPr>
              <a:defRPr>
                <a:latin typeface="Microsoft JhengHei UI" panose="020B0604030504040204" pitchFamily="34" charset="-120"/>
                <a:ea typeface="Microsoft JhengHei UI" panose="020B0604030504040204" pitchFamily="34" charset="-120"/>
              </a:defRPr>
            </a:lvl1pPr>
          </a:lstStyle>
          <a:p>
            <a:pPr rtl="0"/>
            <a:r>
              <a:rPr lang="zh-TW" altLang="en-US" noProof="0"/>
              <a:t>按一下以編輯母片標題樣式</a:t>
            </a:r>
            <a:endParaRPr lang="zh-TW" altLang="en-US" noProof="0" dirty="0"/>
          </a:p>
        </p:txBody>
      </p:sp>
      <p:sp>
        <p:nvSpPr>
          <p:cNvPr id="4" name="日期預留位置 3"/>
          <p:cNvSpPr>
            <a:spLocks noGrp="1"/>
          </p:cNvSpPr>
          <p:nvPr>
            <p:ph type="dt" sz="half" idx="10"/>
          </p:nvPr>
        </p:nvSpPr>
        <p:spPr/>
        <p:txBody>
          <a:bodyPr rtlCol="0"/>
          <a:lstStyle>
            <a:lvl1pPr>
              <a:defRPr>
                <a:latin typeface="Microsoft JhengHei UI" panose="020B0604030504040204" pitchFamily="34" charset="-120"/>
                <a:ea typeface="Microsoft JhengHei UI" panose="020B0604030504040204" pitchFamily="34" charset="-120"/>
              </a:defRPr>
            </a:lvl1pPr>
          </a:lstStyle>
          <a:p>
            <a:endParaRPr lang="zh-TW" altLang="en-US">
              <a:solidFill>
                <a:prstClr val="white"/>
              </a:solidFill>
            </a:endParaRPr>
          </a:p>
        </p:txBody>
      </p:sp>
      <p:sp>
        <p:nvSpPr>
          <p:cNvPr id="5" name="頁尾預留位置 4"/>
          <p:cNvSpPr>
            <a:spLocks noGrp="1"/>
          </p:cNvSpPr>
          <p:nvPr>
            <p:ph type="ftr" sz="quarter" idx="11"/>
          </p:nvPr>
        </p:nvSpPr>
        <p:spPr/>
        <p:txBody>
          <a:bodyPr rtlCol="0"/>
          <a:lstStyle>
            <a:lvl1pPr>
              <a:defRPr>
                <a:latin typeface="Microsoft JhengHei UI" panose="020B0604030504040204" pitchFamily="34" charset="-120"/>
                <a:ea typeface="Microsoft JhengHei UI" panose="020B0604030504040204" pitchFamily="34" charset="-120"/>
              </a:defRPr>
            </a:lvl1pPr>
          </a:lstStyle>
          <a:p>
            <a:endParaRPr lang="zh-TW" altLang="en-US">
              <a:solidFill>
                <a:prstClr val="white"/>
              </a:solidFill>
            </a:endParaRPr>
          </a:p>
        </p:txBody>
      </p:sp>
      <p:sp>
        <p:nvSpPr>
          <p:cNvPr id="6" name="投影片編號預留位置 5"/>
          <p:cNvSpPr>
            <a:spLocks noGrp="1"/>
          </p:cNvSpPr>
          <p:nvPr>
            <p:ph type="sldNum" sz="quarter" idx="12"/>
          </p:nvPr>
        </p:nvSpPr>
        <p:spPr/>
        <p:txBody>
          <a:bodyPr rtlCol="0"/>
          <a:lstStyle>
            <a:lvl1pPr>
              <a:defRPr>
                <a:latin typeface="Microsoft JhengHei UI" panose="020B0604030504040204" pitchFamily="34" charset="-120"/>
                <a:ea typeface="Microsoft JhengHei UI" panose="020B0604030504040204" pitchFamily="34" charset="-120"/>
              </a:defRPr>
            </a:lvl1pPr>
          </a:lstStyle>
          <a:p>
            <a:fld id="{2CC30166-E28E-4F0A-A330-2865AF5CBB5A}" type="slidenum">
              <a:rPr lang="zh-TW" altLang="en-US" smtClean="0">
                <a:solidFill>
                  <a:prstClr val="white"/>
                </a:solidFill>
              </a:rPr>
              <a:t>‹#›</a:t>
            </a:fld>
            <a:endParaRPr lang="zh-TW" altLang="en-US">
              <a:solidFill>
                <a:prstClr val="white"/>
              </a:solidFill>
            </a:endParaRPr>
          </a:p>
        </p:txBody>
      </p:sp>
      <p:sp>
        <p:nvSpPr>
          <p:cNvPr id="8" name="文字預留位置 2"/>
          <p:cNvSpPr>
            <a:spLocks noGrp="1"/>
          </p:cNvSpPr>
          <p:nvPr>
            <p:ph idx="1" hasCustomPrompt="1"/>
          </p:nvPr>
        </p:nvSpPr>
        <p:spPr>
          <a:xfrm>
            <a:off x="179513" y="1523999"/>
            <a:ext cx="8784976" cy="4920336"/>
          </a:xfrm>
          <a:prstGeom prst="rect">
            <a:avLst/>
          </a:prstGeom>
        </p:spPr>
        <p:txBody>
          <a:bodyPr vert="horz" lIns="91440" tIns="45720" rIns="91440" bIns="45720" rtlCol="0">
            <a:normAutofit/>
          </a:bodyPr>
          <a:lstStyle/>
          <a:p>
            <a:pPr lvl="0" rtl="0"/>
            <a:r>
              <a:rPr lang="zh-TW" altLang="en-US" noProof="0"/>
              <a:t>編輯母片文字樣式</a:t>
            </a:r>
          </a:p>
          <a:p>
            <a:pPr lvl="1" rtl="0"/>
            <a:r>
              <a:rPr lang="zh-TW" altLang="en-US" noProof="0"/>
              <a:t>第二層</a:t>
            </a:r>
          </a:p>
          <a:p>
            <a:pPr lvl="2" rtl="0"/>
            <a:r>
              <a:rPr lang="zh-TW" altLang="en-US" noProof="0"/>
              <a:t>第三層</a:t>
            </a:r>
          </a:p>
          <a:p>
            <a:pPr lvl="3" rtl="0"/>
            <a:r>
              <a:rPr lang="zh-TW" altLang="en-US" noProof="0"/>
              <a:t>第四層</a:t>
            </a:r>
          </a:p>
          <a:p>
            <a:pPr lvl="4" rtl="0"/>
            <a:r>
              <a:rPr lang="zh-TW" altLang="en-US" noProof="0"/>
              <a:t>第五層</a:t>
            </a:r>
            <a:endParaRPr lang="zh-TW" altLang="en-US" noProof="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a:xfrm>
            <a:off x="3108960" y="6377940"/>
            <a:ext cx="2926080" cy="342900"/>
          </a:xfrm>
          <a:prstGeom prst="rect">
            <a:avLst/>
          </a:prstGeom>
        </p:spPr>
        <p:txBody>
          <a:bodyPr lIns="0" tIns="0" rIns="0" bIns="0"/>
          <a:lstStyle>
            <a:lvl1pPr algn="ctr">
              <a:defRPr>
                <a:solidFill>
                  <a:schemeClr val="tx1">
                    <a:tint val="75000"/>
                  </a:schemeClr>
                </a:solidFill>
              </a:defRPr>
            </a:lvl1pPr>
          </a:lstStyle>
          <a:p>
            <a:endParaRPr>
              <a:solidFill>
                <a:srgbClr val="000000">
                  <a:tint val="75000"/>
                </a:srgbClr>
              </a:solidFill>
            </a:endParaRPr>
          </a:p>
        </p:txBody>
      </p:sp>
      <p:sp>
        <p:nvSpPr>
          <p:cNvPr id="3" name="Holder 3"/>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endParaRPr lang="en-US">
              <a:solidFill>
                <a:srgbClr val="000000">
                  <a:tint val="75000"/>
                </a:srgbClr>
              </a:solidFill>
            </a:endParaRPr>
          </a:p>
        </p:txBody>
      </p:sp>
      <p:sp>
        <p:nvSpPr>
          <p:cNvPr id="4" name="Holder 4"/>
          <p:cNvSpPr>
            <a:spLocks noGrp="1"/>
          </p:cNvSpPr>
          <p:nvPr>
            <p:ph type="sldNum" sz="quarter" idx="7"/>
          </p:nvPr>
        </p:nvSpPr>
        <p:spPr>
          <a:xfrm>
            <a:off x="8593614" y="6536466"/>
            <a:ext cx="508760" cy="215444"/>
          </a:xfrm>
          <a:prstGeom prst="rect">
            <a:avLst/>
          </a:prstGeom>
        </p:spPr>
        <p:txBody>
          <a:bodyPr lIns="0" tIns="0" rIns="0" bIns="0"/>
          <a:lstStyle>
            <a:lvl1pPr>
              <a:defRPr sz="1400" b="1" i="0">
                <a:solidFill>
                  <a:schemeClr val="tx1"/>
                </a:solidFill>
                <a:latin typeface="微軟正黑體" panose="020B0604030504040204" pitchFamily="34" charset="-120"/>
                <a:cs typeface="微軟正黑體" panose="020B0604030504040204" pitchFamily="34" charset="-120"/>
              </a:defRPr>
            </a:lvl1pPr>
          </a:lstStyle>
          <a:p>
            <a:pPr marL="144145">
              <a:spcBef>
                <a:spcPts val="210"/>
              </a:spcBef>
            </a:pPr>
            <a:fld id="{81D60167-4931-47E6-BA6A-407CBD079E47}" type="slidenum">
              <a:rPr dirty="0">
                <a:solidFill>
                  <a:srgbClr val="000000"/>
                </a:solidFill>
              </a:rPr>
              <a:t>‹#›</a:t>
            </a:fld>
            <a:endParaRPr dirty="0">
              <a:solidFill>
                <a:srgbClr val="000000"/>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cSld name="2_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623888" y="1709738"/>
            <a:ext cx="7886700" cy="2852737"/>
          </a:xfrm>
        </p:spPr>
        <p:txBody>
          <a:bodyPr anchor="b"/>
          <a:lstStyle>
            <a:lvl1pPr>
              <a:defRPr sz="6000"/>
            </a:lvl1pPr>
          </a:lstStyle>
          <a:p>
            <a:r>
              <a:rPr lang="zh-TW" altLang="en-US"/>
              <a:t>按一下以編輯母片標題樣式</a:t>
            </a:r>
          </a:p>
        </p:txBody>
      </p:sp>
      <p:sp>
        <p:nvSpPr>
          <p:cNvPr id="3" name="文字版面配置區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TW" altLang="en-US"/>
              <a:t>按一下以編輯母片文字樣式</a:t>
            </a:r>
          </a:p>
        </p:txBody>
      </p:sp>
      <p:sp>
        <p:nvSpPr>
          <p:cNvPr id="4" name="投影片編號版面配置區 5"/>
          <p:cNvSpPr>
            <a:spLocks noGrp="1"/>
          </p:cNvSpPr>
          <p:nvPr>
            <p:ph type="sldNum" sz="quarter" idx="10"/>
          </p:nvPr>
        </p:nvSpPr>
        <p:spPr/>
        <p:txBody>
          <a:bodyPr/>
          <a:lstStyle>
            <a:lvl1pPr>
              <a:defRPr/>
            </a:lvl1pPr>
          </a:lstStyle>
          <a:p>
            <a:pPr>
              <a:defRPr/>
            </a:pPr>
            <a:fld id="{EBD7B9D2-A093-4435-ADFE-311552307B39}" type="slidenum">
              <a:rPr lang="en-US" altLang="zh-TW"/>
              <a:t>‹#›</a:t>
            </a:fld>
            <a:endParaRPr lang="en-US" altLang="zh-TW"/>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pic>
        <p:nvPicPr>
          <p:cNvPr id="4" name="圖片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060950"/>
            <a:ext cx="9144000"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1137308"/>
            <a:ext cx="7772400" cy="1573193"/>
          </a:xfrm>
          <a:prstGeom prst="rect">
            <a:avLst/>
          </a:prstGeom>
        </p:spPr>
        <p:txBody>
          <a:bodyPr anchor="b"/>
          <a:lstStyle>
            <a:lvl1pPr algn="ctr">
              <a:defRPr sz="5400">
                <a:solidFill>
                  <a:srgbClr val="04518C"/>
                </a:solidFill>
                <a:latin typeface="Microsoft YaHei UI" panose="020B0503020204020204" pitchFamily="34" charset="-122"/>
                <a:ea typeface="Microsoft YaHei UI" panose="020B0503020204020204" pitchFamily="34" charset="-122"/>
              </a:defRPr>
            </a:lvl1pPr>
          </a:lstStyle>
          <a:p>
            <a:r>
              <a:rPr lang="zh-TW" altLang="en-US" dirty="0"/>
              <a:t>按一下以編輯母片標題樣式</a:t>
            </a:r>
            <a:endParaRPr lang="en-US" dirty="0"/>
          </a:p>
        </p:txBody>
      </p:sp>
      <p:sp>
        <p:nvSpPr>
          <p:cNvPr id="3" name="Subtitle 2"/>
          <p:cNvSpPr>
            <a:spLocks noGrp="1"/>
          </p:cNvSpPr>
          <p:nvPr>
            <p:ph type="subTitle" idx="1"/>
          </p:nvPr>
        </p:nvSpPr>
        <p:spPr>
          <a:xfrm>
            <a:off x="685800" y="3855436"/>
            <a:ext cx="7772400" cy="488305"/>
          </a:xfrm>
          <a:prstGeom prst="rect">
            <a:avLst/>
          </a:prstGeom>
        </p:spPr>
        <p:txBody>
          <a:bodyPr>
            <a:normAutofit/>
          </a:bodyPr>
          <a:lstStyle>
            <a:lvl1pPr marL="0" indent="0" algn="ctr">
              <a:buNone/>
              <a:defRPr sz="2800">
                <a:solidFill>
                  <a:srgbClr val="00A1D9"/>
                </a:solidFill>
                <a:latin typeface="Microsoft YaHei UI" panose="020B0503020204020204" pitchFamily="34" charset="-122"/>
                <a:ea typeface="Microsoft YaHei UI"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dirty="0"/>
              <a:t>按一下以編輯母片副標題樣式</a:t>
            </a:r>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標題及物件">
    <p:spTree>
      <p:nvGrpSpPr>
        <p:cNvPr id="1" name=""/>
        <p:cNvGrpSpPr/>
        <p:nvPr/>
      </p:nvGrpSpPr>
      <p:grpSpPr>
        <a:xfrm>
          <a:off x="0" y="0"/>
          <a:ext cx="0" cy="0"/>
          <a:chOff x="0" y="0"/>
          <a:chExt cx="0" cy="0"/>
        </a:xfrm>
      </p:grpSpPr>
      <p:sp>
        <p:nvSpPr>
          <p:cNvPr id="2" name="Shape 10"/>
          <p:cNvSpPr>
            <a:spLocks noChangeArrowheads="1"/>
          </p:cNvSpPr>
          <p:nvPr userDrawn="1"/>
        </p:nvSpPr>
        <p:spPr bwMode="auto">
          <a:xfrm>
            <a:off x="0" y="692150"/>
            <a:ext cx="9144000" cy="73025"/>
          </a:xfrm>
          <a:prstGeom prst="rect">
            <a:avLst/>
          </a:prstGeom>
          <a:gradFill rotWithShape="0">
            <a:gsLst>
              <a:gs pos="0">
                <a:srgbClr val="FF3399"/>
              </a:gs>
              <a:gs pos="25000">
                <a:srgbClr val="FF6633"/>
              </a:gs>
              <a:gs pos="50000">
                <a:srgbClr val="FFFF00"/>
              </a:gs>
              <a:gs pos="75000">
                <a:srgbClr val="01A78F"/>
              </a:gs>
              <a:gs pos="100000">
                <a:srgbClr val="3366FF"/>
              </a:gs>
            </a:gsLst>
            <a:lin ang="0"/>
          </a:gradFill>
          <a:ln>
            <a:noFill/>
          </a:ln>
        </p:spPr>
        <p:txBody>
          <a:bodyPr lIns="91425" tIns="45700" rIns="91425" bIns="45700" anchor="ct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fontAlgn="base">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fontAlgn="base">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fontAlgn="base">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fontAlgn="base">
              <a:spcBef>
                <a:spcPct val="0"/>
              </a:spcBef>
              <a:spcAft>
                <a:spcPct val="0"/>
              </a:spcAft>
              <a:defRPr>
                <a:solidFill>
                  <a:schemeClr val="tx1"/>
                </a:solidFill>
                <a:latin typeface="Calibri" panose="020F0502020204030204" pitchFamily="34" charset="0"/>
                <a:ea typeface="新細明體" panose="02020500000000000000" charset="-120"/>
              </a:defRPr>
            </a:lvl9pPr>
          </a:lstStyle>
          <a:p>
            <a:pPr eaLnBrk="1" hangingPunct="1">
              <a:defRPr/>
            </a:pPr>
            <a:endParaRPr lang="zh-TW" altLang="zh-TW" sz="2400">
              <a:solidFill>
                <a:srgbClr val="000000"/>
              </a:solidFill>
              <a:latin typeface="Times New Roman" panose="02020603050405020304" pitchFamily="18" charset="0"/>
              <a:cs typeface="Times New Roman" panose="02020603050405020304" pitchFamily="18" charset="0"/>
              <a:sym typeface="Times New Roman" panose="02020603050405020304" pitchFamily="18" charset="0"/>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標題及物件">
    <p:spTree>
      <p:nvGrpSpPr>
        <p:cNvPr id="1" name=""/>
        <p:cNvGrpSpPr/>
        <p:nvPr/>
      </p:nvGrpSpPr>
      <p:grpSpPr>
        <a:xfrm>
          <a:off x="0" y="0"/>
          <a:ext cx="0" cy="0"/>
          <a:chOff x="0" y="0"/>
          <a:chExt cx="0" cy="0"/>
        </a:xfrm>
      </p:grpSpPr>
      <p:pic>
        <p:nvPicPr>
          <p:cNvPr id="2" name="圖片 3"/>
          <p:cNvPicPr>
            <a:picLocks noChangeAspect="1"/>
          </p:cNvPicPr>
          <p:nvPr userDrawn="1"/>
        </p:nvPicPr>
        <p:blipFill>
          <a:blip r:embed="rId2">
            <a:extLst>
              <a:ext uri="{28A0092B-C50C-407E-A947-70E740481C1C}">
                <a14:useLocalDpi xmlns:a14="http://schemas.microsoft.com/office/drawing/2010/main" val="0"/>
              </a:ext>
            </a:extLst>
          </a:blip>
          <a:srcRect b="15266"/>
          <a:stretch>
            <a:fillRect/>
          </a:stretch>
        </p:blipFill>
        <p:spPr bwMode="auto">
          <a:xfrm>
            <a:off x="0" y="5319713"/>
            <a:ext cx="5373688" cy="153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hape 10"/>
          <p:cNvSpPr>
            <a:spLocks noChangeArrowheads="1"/>
          </p:cNvSpPr>
          <p:nvPr userDrawn="1"/>
        </p:nvSpPr>
        <p:spPr bwMode="auto">
          <a:xfrm>
            <a:off x="0" y="692150"/>
            <a:ext cx="9144000" cy="73025"/>
          </a:xfrm>
          <a:prstGeom prst="rect">
            <a:avLst/>
          </a:prstGeom>
          <a:gradFill rotWithShape="0">
            <a:gsLst>
              <a:gs pos="0">
                <a:srgbClr val="FF3399"/>
              </a:gs>
              <a:gs pos="25000">
                <a:srgbClr val="FF6633"/>
              </a:gs>
              <a:gs pos="50000">
                <a:srgbClr val="FFFF00"/>
              </a:gs>
              <a:gs pos="75000">
                <a:srgbClr val="01A78F"/>
              </a:gs>
              <a:gs pos="100000">
                <a:srgbClr val="3366FF"/>
              </a:gs>
            </a:gsLst>
            <a:lin ang="0"/>
          </a:gradFill>
          <a:ln>
            <a:noFill/>
          </a:ln>
        </p:spPr>
        <p:txBody>
          <a:bodyPr lIns="91425" tIns="45700" rIns="91425" bIns="45700" anchor="ct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fontAlgn="base">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fontAlgn="base">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fontAlgn="base">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fontAlgn="base">
              <a:spcBef>
                <a:spcPct val="0"/>
              </a:spcBef>
              <a:spcAft>
                <a:spcPct val="0"/>
              </a:spcAft>
              <a:defRPr>
                <a:solidFill>
                  <a:schemeClr val="tx1"/>
                </a:solidFill>
                <a:latin typeface="Calibri" panose="020F0502020204030204" pitchFamily="34" charset="0"/>
                <a:ea typeface="新細明體" panose="02020500000000000000" charset="-120"/>
              </a:defRPr>
            </a:lvl9pPr>
          </a:lstStyle>
          <a:p>
            <a:pPr eaLnBrk="1" hangingPunct="1">
              <a:defRPr/>
            </a:pPr>
            <a:endParaRPr lang="zh-TW" altLang="zh-TW" sz="2400">
              <a:solidFill>
                <a:srgbClr val="000000"/>
              </a:solidFill>
              <a:latin typeface="Times New Roman" panose="02020603050405020304" pitchFamily="18" charset="0"/>
              <a:cs typeface="Times New Roman" panose="02020603050405020304" pitchFamily="18" charset="0"/>
              <a:sym typeface="Times New Roman" panose="02020603050405020304" pitchFamily="18" charset="0"/>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標題及物件">
    <p:spTree>
      <p:nvGrpSpPr>
        <p:cNvPr id="1" name=""/>
        <p:cNvGrpSpPr/>
        <p:nvPr/>
      </p:nvGrpSpPr>
      <p:grpSpPr>
        <a:xfrm>
          <a:off x="0" y="0"/>
          <a:ext cx="0" cy="0"/>
          <a:chOff x="0" y="0"/>
          <a:chExt cx="0" cy="0"/>
        </a:xfrm>
      </p:grpSpPr>
      <p:pic>
        <p:nvPicPr>
          <p:cNvPr id="2" name="圖片 3"/>
          <p:cNvPicPr>
            <a:picLocks noChangeAspect="1"/>
          </p:cNvPicPr>
          <p:nvPr userDrawn="1"/>
        </p:nvPicPr>
        <p:blipFill>
          <a:blip r:embed="rId2">
            <a:extLst>
              <a:ext uri="{28A0092B-C50C-407E-A947-70E740481C1C}">
                <a14:useLocalDpi xmlns:a14="http://schemas.microsoft.com/office/drawing/2010/main" val="0"/>
              </a:ext>
            </a:extLst>
          </a:blip>
          <a:srcRect b="15266"/>
          <a:stretch>
            <a:fillRect/>
          </a:stretch>
        </p:blipFill>
        <p:spPr bwMode="auto">
          <a:xfrm>
            <a:off x="0" y="5319713"/>
            <a:ext cx="5373688" cy="153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標題及物件">
    <p:spTree>
      <p:nvGrpSpPr>
        <p:cNvPr id="1" name=""/>
        <p:cNvGrpSpPr/>
        <p:nvPr/>
      </p:nvGrpSpPr>
      <p:grpSpPr>
        <a:xfrm>
          <a:off x="0" y="0"/>
          <a:ext cx="0" cy="0"/>
          <a:chOff x="0" y="0"/>
          <a:chExt cx="0" cy="0"/>
        </a:xfrm>
      </p:grpSpPr>
      <p:pic>
        <p:nvPicPr>
          <p:cNvPr id="2" name="圖片 3"/>
          <p:cNvPicPr>
            <a:picLocks noChangeAspect="1"/>
          </p:cNvPicPr>
          <p:nvPr userDrawn="1"/>
        </p:nvPicPr>
        <p:blipFill>
          <a:blip r:embed="rId2">
            <a:extLst>
              <a:ext uri="{28A0092B-C50C-407E-A947-70E740481C1C}">
                <a14:useLocalDpi xmlns:a14="http://schemas.microsoft.com/office/drawing/2010/main" val="0"/>
              </a:ext>
            </a:extLst>
          </a:blip>
          <a:srcRect b="15266"/>
          <a:stretch>
            <a:fillRect/>
          </a:stretch>
        </p:blipFill>
        <p:spPr bwMode="auto">
          <a:xfrm>
            <a:off x="0" y="5319713"/>
            <a:ext cx="5373688" cy="153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圖片 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091488" y="0"/>
            <a:ext cx="1052512"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章節標題">
    <p:spTree>
      <p:nvGrpSpPr>
        <p:cNvPr id="1" name=""/>
        <p:cNvGrpSpPr/>
        <p:nvPr/>
      </p:nvGrpSpPr>
      <p:grpSpPr>
        <a:xfrm>
          <a:off x="0" y="0"/>
          <a:ext cx="0" cy="0"/>
          <a:chOff x="0" y="0"/>
          <a:chExt cx="0" cy="0"/>
        </a:xfrm>
      </p:grpSpPr>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cSld name="1_空白">
    <p:spTree>
      <p:nvGrpSpPr>
        <p:cNvPr id="1" name=""/>
        <p:cNvGrpSpPr/>
        <p:nvPr/>
      </p:nvGrpSpPr>
      <p:grpSpPr>
        <a:xfrm>
          <a:off x="0" y="0"/>
          <a:ext cx="0" cy="0"/>
          <a:chOff x="0" y="0"/>
          <a:chExt cx="0" cy="0"/>
        </a:xfrm>
      </p:grpSpPr>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cSld name="1_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1396546" y="100208"/>
            <a:ext cx="7442654" cy="587179"/>
          </a:xfrm>
          <a:prstGeom prst="rect">
            <a:avLst/>
          </a:prstGeom>
        </p:spPr>
        <p:txBody>
          <a:bodyPr/>
          <a:lstStyle>
            <a:lvl1pPr>
              <a:defRPr>
                <a:latin typeface="微軟正黑體" panose="020B0604030504040204" pitchFamily="34" charset="-120"/>
                <a:ea typeface="微軟正黑體" panose="020B0604030504040204" pitchFamily="34" charset="-120"/>
              </a:defRPr>
            </a:lvl1pPr>
          </a:lstStyle>
          <a:p>
            <a:r>
              <a:rPr lang="zh-TW" altLang="en-US" dirty="0"/>
              <a:t>按一下以編輯母片標題樣式</a:t>
            </a:r>
          </a:p>
        </p:txBody>
      </p:sp>
      <p:sp>
        <p:nvSpPr>
          <p:cNvPr id="3" name="內容版面配置區 2"/>
          <p:cNvSpPr>
            <a:spLocks noGrp="1"/>
          </p:cNvSpPr>
          <p:nvPr>
            <p:ph idx="1"/>
          </p:nvPr>
        </p:nvSpPr>
        <p:spPr>
          <a:xfrm>
            <a:off x="288099" y="942974"/>
            <a:ext cx="8551101" cy="5233989"/>
          </a:xfrm>
          <a:prstGeom prst="rect">
            <a:avLst/>
          </a:prstGeom>
        </p:spPr>
        <p:txBody>
          <a:bodyPr/>
          <a:lstStyle>
            <a:lvl1pPr>
              <a:defRPr>
                <a:latin typeface="微軟正黑體" panose="020B0604030504040204" pitchFamily="34" charset="-120"/>
                <a:ea typeface="微軟正黑體" panose="020B0604030504040204" pitchFamily="34" charset="-120"/>
              </a:defRPr>
            </a:lvl1pPr>
            <a:lvl2pPr>
              <a:defRPr>
                <a:latin typeface="微軟正黑體" panose="020B0604030504040204" pitchFamily="34" charset="-120"/>
                <a:ea typeface="微軟正黑體" panose="020B0604030504040204" pitchFamily="34" charset="-120"/>
              </a:defRPr>
            </a:lvl2pPr>
            <a:lvl3pPr>
              <a:defRPr>
                <a:latin typeface="微軟正黑體" panose="020B0604030504040204" pitchFamily="34" charset="-120"/>
                <a:ea typeface="微軟正黑體" panose="020B0604030504040204" pitchFamily="34" charset="-120"/>
              </a:defRPr>
            </a:lvl3pPr>
            <a:lvl4pPr>
              <a:defRPr>
                <a:latin typeface="微軟正黑體" panose="020B0604030504040204" pitchFamily="34" charset="-120"/>
                <a:ea typeface="微軟正黑體" panose="020B0604030504040204" pitchFamily="34" charset="-120"/>
              </a:defRPr>
            </a:lvl4pPr>
            <a:lvl5pPr>
              <a:defRPr>
                <a:latin typeface="微軟正黑體" panose="020B0604030504040204" pitchFamily="34" charset="-120"/>
                <a:ea typeface="微軟正黑體" panose="020B0604030504040204" pitchFamily="34" charset="-120"/>
              </a:defRPr>
            </a:lvl5p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4" name="日期版面配置區 3"/>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solidFill>
                  <a:prstClr val="black"/>
                </a:solidFill>
                <a:latin typeface="微軟正黑體" panose="020B0604030504040204" pitchFamily="34" charset="-120"/>
                <a:ea typeface="微軟正黑體" panose="020B0604030504040204" pitchFamily="34" charset="-120"/>
              </a:defRPr>
            </a:lvl1pPr>
          </a:lstStyle>
          <a:p>
            <a:pPr>
              <a:defRPr/>
            </a:pPr>
            <a:fld id="{A0459F99-C647-4387-ACFF-E74647C99931}" type="datetimeFigureOut">
              <a:rPr lang="zh-TW" altLang="en-US"/>
              <a:t>2022/10/28</a:t>
            </a:fld>
            <a:endParaRPr lang="zh-TW" altLang="en-US" dirty="0"/>
          </a:p>
        </p:txBody>
      </p:sp>
      <p:sp>
        <p:nvSpPr>
          <p:cNvPr id="5" name="頁尾版面配置區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solidFill>
                  <a:prstClr val="black"/>
                </a:solidFill>
                <a:latin typeface="微軟正黑體" panose="020B0604030504040204" pitchFamily="34" charset="-120"/>
                <a:ea typeface="微軟正黑體" panose="020B0604030504040204" pitchFamily="34" charset="-120"/>
              </a:defRPr>
            </a:lvl1pPr>
          </a:lstStyle>
          <a:p>
            <a:pPr>
              <a:defRPr/>
            </a:pPr>
            <a:endParaRPr lang="zh-TW" altLang="en-US"/>
          </a:p>
        </p:txBody>
      </p:sp>
      <p:sp>
        <p:nvSpPr>
          <p:cNvPr id="6" name="投影片編號版面配置區 5"/>
          <p:cNvSpPr>
            <a:spLocks noGrp="1"/>
          </p:cNvSpPr>
          <p:nvPr>
            <p:ph type="sldNum" sz="quarter" idx="12"/>
          </p:nvPr>
        </p:nvSpPr>
        <p:spPr>
          <a:xfrm>
            <a:off x="8599488" y="19050"/>
            <a:ext cx="538162" cy="365125"/>
          </a:xfrm>
          <a:prstGeom prst="rect">
            <a:avLst/>
          </a:prstGeom>
        </p:spPr>
        <p:txBody>
          <a:bodyPr vert="horz" wrap="square" lIns="91440" tIns="45720" rIns="91440" bIns="45720" numCol="1" anchor="t" anchorCtr="0" compatLnSpc="1"/>
          <a:lstStyle>
            <a:lvl1pPr eaLnBrk="1" hangingPunct="1">
              <a:defRPr>
                <a:solidFill>
                  <a:srgbClr val="898989"/>
                </a:solidFill>
                <a:latin typeface="微軟正黑體" panose="020B0604030504040204" pitchFamily="34" charset="-120"/>
                <a:ea typeface="微軟正黑體" panose="020B0604030504040204" pitchFamily="34" charset="-120"/>
              </a:defRPr>
            </a:lvl1pPr>
          </a:lstStyle>
          <a:p>
            <a:pPr>
              <a:defRPr/>
            </a:pPr>
            <a:fld id="{466711BE-8156-4E4E-8A8B-C78830D5CD61}" type="slidenum">
              <a:rPr lang="zh-TW" altLang="en-US"/>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10" Type="http://schemas.openxmlformats.org/officeDocument/2006/relationships/image" Target="../media/image2.png"/><Relationship Id="rId4" Type="http://schemas.openxmlformats.org/officeDocument/2006/relationships/slideLayout" Target="../slideLayouts/slideLayout29.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標題版面配置區 1"/>
          <p:cNvSpPr>
            <a:spLocks noGrp="1"/>
          </p:cNvSpPr>
          <p:nvPr>
            <p:ph type="title"/>
          </p:nvPr>
        </p:nvSpPr>
        <p:spPr bwMode="auto">
          <a:xfrm>
            <a:off x="1692275" y="0"/>
            <a:ext cx="7451725" cy="692150"/>
          </a:xfrm>
          <a:prstGeom prst="rect">
            <a:avLst/>
          </a:prstGeom>
          <a:noFill/>
          <a:ln w="9525">
            <a:noFill/>
            <a:miter lim="800000"/>
          </a:ln>
        </p:spPr>
        <p:txBody>
          <a:bodyPr vert="horz" wrap="square" lIns="91440" tIns="45720" rIns="91440" bIns="45720" numCol="1" anchor="ctr" anchorCtr="0" compatLnSpc="1"/>
          <a:lstStyle/>
          <a:p>
            <a:pPr lvl="0"/>
            <a:endParaRPr lang="zh-TW" altLang="zh-TW"/>
          </a:p>
        </p:txBody>
      </p:sp>
      <p:sp>
        <p:nvSpPr>
          <p:cNvPr id="1028" name="文字版面配置區 2"/>
          <p:cNvSpPr>
            <a:spLocks noGrp="1"/>
          </p:cNvSpPr>
          <p:nvPr>
            <p:ph type="body" idx="1"/>
          </p:nvPr>
        </p:nvSpPr>
        <p:spPr bwMode="auto">
          <a:xfrm>
            <a:off x="250825" y="804863"/>
            <a:ext cx="8596313" cy="5000625"/>
          </a:xfrm>
          <a:prstGeom prst="rect">
            <a:avLst/>
          </a:prstGeom>
          <a:noFill/>
          <a:ln w="9525">
            <a:noFill/>
            <a:miter lim="800000"/>
          </a:ln>
        </p:spPr>
        <p:txBody>
          <a:bodyPr vert="horz" wrap="square" lIns="91440" tIns="45720" rIns="91440" bIns="45720" numCol="1" anchor="t" anchorCtr="0" compatLnSpc="1"/>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9" name="投影片編號版面配置區 5"/>
          <p:cNvSpPr>
            <a:spLocks noGrp="1"/>
          </p:cNvSpPr>
          <p:nvPr>
            <p:ph type="sldNum" sz="quarter" idx="4"/>
          </p:nvPr>
        </p:nvSpPr>
        <p:spPr>
          <a:xfrm>
            <a:off x="8532813" y="6597650"/>
            <a:ext cx="611187" cy="260350"/>
          </a:xfrm>
          <a:prstGeom prst="rect">
            <a:avLst/>
          </a:prstGeom>
        </p:spPr>
        <p:txBody>
          <a:bodyPr vert="horz" wrap="square" lIns="91440" tIns="45720" rIns="91440" bIns="45720" numCol="1" anchor="ctr" anchorCtr="0" compatLnSpc="1"/>
          <a:lstStyle>
            <a:lvl1pPr algn="r" eaLnBrk="1" hangingPunct="1">
              <a:defRPr kumimoji="0" sz="1200" b="1">
                <a:latin typeface="Arial" panose="020B0604020202020204" pitchFamily="34" charset="0"/>
                <a:ea typeface="微軟正黑體" panose="020B0604030504040204" pitchFamily="34" charset="-120"/>
                <a:cs typeface="Arial" panose="020B0604020202020204" pitchFamily="34" charset="0"/>
              </a:defRPr>
            </a:lvl1pPr>
          </a:lstStyle>
          <a:p>
            <a:pPr>
              <a:defRPr/>
            </a:pPr>
            <a:fld id="{BBD16C8F-11C0-49BE-9F79-B8649661EF3B}" type="slidenum">
              <a:rPr lang="en-US" altLang="zh-TW" smtClean="0"/>
              <a:t>‹#›</a:t>
            </a:fld>
            <a:endParaRPr lang="en-US" altLang="zh-TW"/>
          </a:p>
        </p:txBody>
      </p:sp>
      <p:sp>
        <p:nvSpPr>
          <p:cNvPr id="2" name="AutoShape 2" descr="data:image/jpeg;base64,/9j/4AAQSkZJRgABAQAAAQABAAD/2wCEAAkGBhESDxUQEBIVExUVFRIREBIYFxoSFhAUFRcXFRcTEhUYGyYiGhkpGRIVHzAhIykpLi0tFx4xNTIqNSY3LCkBCQoKDgwOGg8PGjEiHyUwLDAtKSw1NTUqNDAyNCwtMiktKikwLC8sMSktLyw2LCktLCwsLS8sKiwsLCwsLCwsLP/AABEIAIcBdAMBIgACEQEDEQH/xAAcAAEAAgMBAQEAAAAAAAAAAAAABgcEBQgDAgH/xABKEAABAwICBQgHBQUFBwUAAAABAAIDBBEFEgYHITFUExYiQVFhk9IUFzJCcYHTIzV0kbNSVZKhsRVDYoLRNGNzo6TD8CQmM3LC/8QAGwEBAAMBAQEBAAAAAAAAAAAAAAMEBQIBBgf/xAAzEQACAQICCAQGAgIDAAAAAAAAAQIDEQRREhMUITFBUpEVM2FxBSKBodHwMuFisSM0wf/aAAwDAQACEQMRAD8AvBEUE1x4nNBQRvglfE41DGlzHFhLTHKbEtI2XA2dwUlKm6k1BczmctGNyd3S65g55YhxtT40nmTnliHG1PjSeZafhU+pFTa1kdP3S65g55YhxtT40nmTnliHG1PjSeZPCp9SG1rI6ful1zBzyxDjanxpPMnPLEONqfGk8yeFT6kNrWR0/dLrmDnliHG1PjSeZOeWIcbU+NJ5k8Kn1IbWsjp+6XXMHPLEONqfGk8yc8sQ42p8aTzJ4VPqQ2tZHT90uuYOeWIcbU+NJ5k55YhxtT40nmTwqfUhtayOn7pdcwc8sQ42p8aTzJzyxDjanxpPMnhU+pDa1kdP3S65g55YhxtT40nmTnliHG1PjSeZPCp9SG1rI6ful1zBzyxDjanxpPMnPLEONqfGk8yeFT6kNrWR0/dLrmDnliHG1PjSeZOeWIcbU+NJ5k8Kn1IbWsjp+6XXMHPLEONqfGk8yc8sQ42p8aTzJ4VPqQ2tZHT90uuYOeWIcbU+NJ5k55YhxtT40nmTwqfUhtayOn7pdcwc8sQ42p8aTzJzyxDjanxpPMnhU+pDa1kdP3S65g55YhxtT40nmTnliHG1PjSeZPCp9SG1rI6ful1zBzyxDjanxpPMnPLEONqfGk8yeFT6kNrWR0/dLrmDnliHG1PjSeZOeWIcbU+NJ5k8Kn1IbWsjp+6XXMHPLEONqfGk8yc8sQ42p8aTzJ4VPqQ2tZHT90uuYOeWIcbU+NJ5k55YhxtT40nmTwqfUhtayOn7pdcwc8sQ42p8aTzLJwzSHFKiZkEVZUufI4MYOXk3nrPS2AbyewI/hckruSPVi0+R0sixMIoTDBHE6R8rmNAdK9xe+R28ucSSdpJ2dWwdSy1kvjuLiCIi8AREQBERAFXevL7tj/Ex/pTKxFXevL7tj/Ex/pTK1g/Pj7kVby2UYiIvqzICIiAIiIAiIgCIiAIiIAiIgCIiAIiIAiIgCIiAIiIAiIgCIiAIiIAiIgCIiAIiIArj1LaI5WHEZW9J92UwI9lm58g7yRlHcD+0q40N0ZdX1jKcXDfbmePcjb7R+J2NHe4Lpemp2xsbGxoa1oDWNGwNaBYADsssn4liNGOqjxfH2/suYand6TPRERYBoBERAEREAREQBV3ry+7Y/wATH+lMrEVd68vu2P8AEx/pTK1g/Pj7kVby2UYiIvqzICIiAIiIAiIgCIiAIiIAiIgCIiAIiIAiIgCIiAIiIAiIgCIiAIiIAiIgCIiAIinGqjRH0us5aQXhpy17h1SSb2M+GzMfgB1qOrUVKDnLkdQi5OyLL1W6IehUYfI2084a+UEWMbfcj+QNz3k9imiJdfJVKjqSc5czYjFRVkES6XUZ0ES6XQBEuiAIiIAq715fdsf4mP8ASmViKu9eX3bH+Jj/AEplawfnx9yKt5bKMREX1ZkBERAEREAREQBERAEREAREQBERAEX5mHaF+oAiIgCIiAIl0QBERAEREAREQBERAEREB60tK+SRsUbcz3uaxjf2nONgPzK6W0YwOPDqFsOYWY0yTyHYHOtd7z3C2zsDR2KvNSuiFycRlGwZo6Yd+58n9Wj4u7lm66tLMkbcPiPSkAfUEHa2MHos/wAxFz3N71jYuTxFZUIcFx/fQu0UqcHUZCdI9ZdbPVSSQVEsMV7QxtdlAYNgJA947z8bbgtbz6xLjZ/4ytEi1I0KcVZRRVdSTd7m959Ylxs/8ZTn3iXGz/xlaJAOr5Dv+C91VPpXY805Zm959Ylxs/8AGU59Ylxs/wDGV84boViE9jFSTEEXDi3k2kXtse+wPyKkFJqXxJ98whitb2pL337uTa7s/moZSw8P5aP2O0qj4XNDz6xLjZ/4yr50Fw6piomGslklmk+0kzuLjFmAtEL7rDf3k9yhOiOpqWCqjnrJIntjOdsbMzszx7OYua3og2PeQBuVrrIx1enK0KVvVlzD05LfIIiLLLYVd68vu2P8TH+lMrEVd68vu2P8TH+lMrWD8+PuRVvLZRiIi+rMgIiIAs3CsHmqZWRQsLi97YwbHKHO/aduGwE/AFYSs/VhrIp6WMUdSxsTcxc2oaDYl20mcbTfcA4bLWuABdQV5zhC8FdndOMZStJ2Njp1h+HYdhcdG6Bs07muEL/ZeHn26hzgbgXIs3cSANw2V5o3g0Lq4U+IudTMs/lC4iFzCG3aCXg2ue5XRNoJTuxH+1ppzIwNErGuLckZYAWvDxs5NoBIB69tyq401x/+2MRipqRjcodyMUxbZ8l/ae47+TAu4DsBPXYZ+Fq3Tim+DcpZMs1YWd39EbnmVo7+8v8AqIfInMrR395f9RD5F96xMIpGmmwykpmOq3iNjJB0XRMFgHS5faLgHkl17AOcvzWFg9DTU9Nh8NMJax7WMikb0HgXtyj7e2XOzANdcbzforiM5S0fnlv9uGfsdOKV9y3ftjzk0L0dAJGI3NjYekRb/wCBVSFbul2C0GG4RFTzwMmqXBwY8XY7lCLvlzt2ljSWgA7+iO1VGruDk5Jyu2uV/wDwgrJJpWSCtfRCHBsQo20DovR523IcXDlHvIsXxS+/uBLCOzYQLqr6GhkmkbDCwve85WMaLkn/AE679VlmY7o3U0cnJ1UToyfZO9rwOtjxsdvG7aL7bKWvBVLR0rPirfjmcU5OO+10S/AdXVDMZxJiLQIp3QxvaWNbK0MY7OA833vLdlxdpsSNq2h1S4b+8x/FD/qvPRTQnBqqj5Z0kueGFklbZxa2JxYXOtdm0dB+6+5bnDMGwejpxXwNNRBLJHTuMoDw28nJ8o1r47jKSd1ri+/Ys6pXmpNKUr8LWX7vLUaatwXc32k1BR1lKKb02KFpLOUcx0RMgbtDTc7BmDTs7FDfVLh37zH8UP8Aqt3SaBYfQVMks4ZIKqVtPRQuYJAzlbEtsd9jfpdTW9pWHTaqsL9MMM9RmmcDP6Ky0DAwuv0W3c4N3j27qCnUVNWjN248O/YklHS4xVyv9OdGKeikjZT1HpAe1znG7DlIIAHQP9VGVKNPxh4qS2hikhcxzop4nNDWB0fRzM6RNzY3vv37ybxdbVBt0039yhUtpOxscD0eqayQx0sfKOa3O4Zmts24F7vcBvcFMtENW+JQ4hTyzUpbGyVrpHGSJwDRfbYPJPyCjehNfUx1jI6SdtO+a0PKPa17bEggEOa7e5oA2b7blOdPsexjDZIwK0yxyMuJDBA37RvttsIzbe0jad/XZVsROq56qLjvXO9/wS04x0dN33GVrT0MrKqoj9DpWOjEd3vbyUbjIXOuHOc4OIyhvdtKrfENE6mlnhirIjFyrmhvSY4luZrXEFjnW9rrUw0L0xxevrG03pZa0te+R4hgJY1o3/8AxftFo+a1mm7qtuJww1lUypdG+PI5rWxljXvacsjGtGV1g0227CNqjoOrSaoycdy5Xv8Ag6noSWmrkvxPVZg1Nl9Jq5Ic2bJnmjZmy2va8e22Yfmvyk1SYVUxOdSVcr7XaJGyRyta+wNiAwX3jZcb1j6+zspPjU/0hW2rKj+yNHmMA5Od7AwAHb6RKCXuv2tGY92UBVFOq6cJKb0pO1ibRhpNOO5FJ11MI5Xxh4eGPewPFwH5SRmAO2xsvBEW8jPCIiAIiIAtpozgL62rjpo9mc9J2/k2Da55+A/M2HWtWr41RaI+jUnpMrbTVADtu9kO9je4n2j8WjqVXF19TTvz5EtGnpysSevq4MNoC62WKCMNY3rdYZWMHa4usPibrmrFcTkqJ5KiU3fI4vd2beodwFgO4BTvXJpZy9SKON144DeS3vT2IP8ACDb4lyrpQfD6GhDTlxZJiKmk9FcEFkYfh0s8gigjdI87mtFz8T2DbvOxbfQ/QufEJskXRY2xlmIu2MHqt7zj1D+gXQGjWidNQxcnTssT7ch2ySHZtc75bhYDqC7xWNjQ+Vb5fvE8pUHPe+BW+jeo9xAfXy5f9zFYkdmaU3HyAPx7LIwXRGipB/6enYw/t2zvO7fI67uoda3Cx62vihYZJntjaN7nENH8+vuWBWxVWr/J7suRo06MU7RW/wC5kIoLjWtenju2mYZ3bRm9iMH4na4fAfPbdQTGdOq2puHSljD/AHcfQFuwkdI/MqjKtFepvYb4Jia2+S0V68e35sW1jOmdHS3EsoLx/ds6b99rED2f81tyjNDp3UV9U2mpI+RYelLKbPkZGD0nNHstJ2NHtbT8xVaurV3o0aWlzvFpZsr5AfcaL5GfIEk95KjjOVSVuCNDF4DDfDqGm/mm9yvwvnb09bkrCIitHygVd68vu2P8TH+lMrEVd68vu2P8TH+lMrWD8+PuRVvLZRiIi+rMgIiIAploTq4qKudhnikip7CR8jmmPlGHa1sRI6RPaNw29l4arX0L0nxeTD2R4fT08jab7F5eTnf7zcrczQLNcBv22Kq4qc4w+Sy9XyJaMYuXzG/00w6vqCyhpKTLRxmLlbyMhFQxhaeSZY3bGALbrkjsG2PaZYezBsRpa2jjyROBjljFyHZT0xdxJu5jh82XUoGkVVJo8+sc/JUZJjmaA3K5sz2DKNo2BoHWobpLX4g+Kjw3FI44xLJHeoLhJKA2QMMhIdlaQ1+3eCHdW1ZeHUr6LtZNprPN+pbqWtdcdzRtdYJdSVlNjlGA9sgayU72vBb0D3Zo9l+otb27f3T/AKJpdIaHbYMEl23BY4EMc8dWxxjPxbaxC+J9WlG9rWSYw97WDKxrpI3NYB1NBdYDuCyajVHCIGtkxOYQDbG1zmiIZuldgLsu3fs3r2M6UdG8t63cHvWR44zd7L788zX6ysKjrqGLGaW56DRO25No7kbjuLH5gbb7k9V1VCs7SLQanp8PlMWKPkbGDIym5RmR7r/sNdv29l1WK0cG1oNJ3Se72K1dfNdmZhOLzU0zZ6d5je3c4dYO9rgdhBtuKsTENaVPW4eaerp2GcljGl1+RaXXHpGYXczKCSQLnbsuL2q9SzV9oOcRklDiWRxxu+0AvaVwtGLddtriOxo7V1iKdK2sqcufM8pSnfRjzJvVwU2G4Y3DI6mMz1xAfP7jWS2Y6Y2vaPIMgPXe+65Gu1iMjocGgwpszZJc+eUCwOUZ3klt7tHKOaBfflPYohonhbTjENNNllaJ3RPHtseGBw2X3tu1WFpjqgM8zTQingjDOmDymZ7yTcuIDgRYNtu3lUZKFKrFTl/lf15FhOUotxXoZ+nf+34N/wAc/wBYF76SUNJBikeJ1FcyB0bGsEBaHue2z2u2XzbRKRsbsWgrdW+NTOjfLXxPdCc0LiXgxu2bWkRDb0R+S3WE6DMo8MqDWRU1TOG1E3KOZyhcBHdoc97Q/e07j17Cq70IxilO/FWXq3mSfM293rv9CKa38Cp8zMQgmj+3a0mK/Sm2ACaIDeMtr7t19pNlWiF1/wDzd3D80W3RpunBRbvYo1JKUrpWJ1oLq/irYPSXVno7mSlrW5Wn2AxwfcvHW7+StTS7AKfEKRtPLUMa5rmPbKMps4CzjlzbiC7ZfrHYqQ0G0XZX1gpnvMYMb35gA49G2zb8VOp9TVAxxa/EMrha7Xck0i4uLgnsIWbiktanKo01vW7gWqX8N0fuSnQbQ2mw0yubUtlfIGtzHKzK1tzlADjvJv8AIKGaXaCshf6ea3l5H1UJczK0XMkrQbWebAA7BbcAsuDUzQPdlZiGdx3NbyTibbdwKhWkGjjKHFW0rHF4a+ncHkBpOctd1fFeUEpVG41Lvnu5Hs90UnHd7lha5KpkU+HSyM5RjJZnvZuztaYCW/yX1rTw04hh8VfSScpFE10pjtbMx1s0g6w5uU3B3DNuI24WvvdR/Gp/7K+dRmLPPpFG7awATNv7pJyPbbsPRPyPao4RccPCvHjG/a563epKD5lSothpFQtgrKiBnsxzSxt/+rXkD+QWvW3F3V0UGrOwREXoCIvqOMucGtBc4kNa0C5cTsAA6zdASrVron6dWgPbeGK0k+zY79iM9XSI2jsDlcmsHSoUFC57SBK/7OnG/pne63Y0XPyA6196DaMNw+hbG63KH7WpffYXkbRc+60AN+V+tUprE0rNdWue03hjvHTjqy+8+3a4i/wDR1LE/wC5iP8AGP79/wDRf8mn6sjDnEkkm5JJJO0kneT3rOwLBZKupjpoR0pDa/Uwb3Pd/hAuSsBW/qJwgZKirI6Rc2BjuwAB7wPiXM/ILTxNbU0nMqUoackixtHtH4aKnbTwNs1u1x96R59p7z1uNv6AbAsPGdOKKmJbJKHPG+OP7R1+w22NOzrI3hbySMOBa4AgixBFwR2EHeqx0t1Xlt5qEFzd7qfe5u8kxEnb1dE7ewncvkKs5v5lvZ9R8Oo4apU0K8nFcsvq+X7vMXGtbFRJ0aZghbt6ZtI8j5jK38j1fOGVtfLM/lJnukd+045j8B2DuC8HNINiLEbCDsIPYQiz5TlLifoGHwdDDr/iil68+/EIi+4YXPc1jQS5xDWgb3OcbADvuQuS03Yk+rvRv0qrzvF4ocr39jnX6DO8XBJ7h3q6lp9FMAbR0rIdhf7Uzh70h3kHsGwDuAW4WhShoxPzn4pjdrruS/ity/P1CIikMsKu9eX3bH+Jj/SmViKu9eX3bH+Jj/SmVrB+fH3Iq3lsoxERfVmQEREAVw6LR+iaLzzusDM2d4uLe3aCMHtvYEH/ABBU8pJXae1M2Htw94ZybTHlc0FjssY2McAbOF7HdvHX1VcTSlVUYrhdX9iWlNRu3kWFQD/2g4f7mf8AXetRrJxqmqcJonctG6oAhe6MPDnNa+L7QOA3HOGb9uwrxpNNqNujpw8vdy5jlZlyOtd0rnjp2tuIUX0J0lioah000HLtdE6MM6OwlzHZukCNzCPmqlOhLSlOzupNr1JpTVlHNIjht3K5tY1ublL8KL9ErC9cVF+7R/y/IvaTXfTOaGOoHOaLWaXMIFt1gW2XtV1qkoy1fB34oQUIprS4lQXHcvpWq/XBREEf2aNoI/u/IqpAV6lOc76cdErzjFcHc9qWmfJI2ONpc97gxjRvc5xsB+ZV2Yq9mB4IIY3D0iS7Q4bC6Z46co7mtGz4N7bqpdFNIjQ1bKpsbZMtwWu/ZcLOyH3XZSQD3ntWx1haYf2hV8ozMIWNDIGOFiLgF7nAE7S7+TWqCvSnVqRi/wCK3v19CSnKMIN8zaam8EdNiInt0KdrnuJGzO4FjG/Ha53+XvU20v0Rw2rq3TVGI8k8BsZi5aECPILWyvuRtJNu0lRfRrWnDSYUaeODJUNu2MtHQlc6/wBvITfpCwuOvYBYezXE0rnuL3kuc4lznHe5xNyT33Ki1NWrWlNvRtuR3pwhBR4lq+rPB/3p/wA6n/0Urw7BaelwapipZ/SI+TqncpmY/pGI3bdmzqH5rnxWRodprR0+Dz0kz3CV/pORoY5wPKRhrbuAsNq4xGHq6K+Zy3rdY9p1I34WK2C/UCLVKhOtTH3sP+DN/wDlfus/AamTF6h8dNNI08jZ7YnvabQxg2cGkHaCPktbq2x+CjxAT1Di1nJyMuGl5u7LbY0X6ipZjuu6ZtQ9tGyF8Ay8m+Rkgeei3NmGce9mG7cAs2oqqxOnCN/l+nEtRcHStJ8zUarMCqYsVifJTTRtDZrvdE9jReNwF3OaAvnWV9//AOak/oxbrANd0rqhorWQxw2dnfGyRzwbHLYZ3ddupRTTXSCCpxb0qFxMV6c5i0tPQDc3RIv1FIKq67lONvlt6cQ3BU7RfMtTT/R+Ctq6OlnkfHnbWGIsy9J7RC7KcwPuhx+SAYVgUDi0/aOF8pdnnntezR2Nv8B1qB61dNKat9GNJI8mIzF5LXRlufk7WJA/YO5V6Tc3O09Z7VFRwc50oqcmlzj9WdTrKMnZb8zIxOvdPPJO+2aV75HAbgXkuIH5rGRFrpWVkU+IREQBWZqZ0R5WY18rbshOWAH3put/waD+Z/wqAYLhElVUR00Qu+RwaOxo63u7gASe4LpOGOnw2gAvkhp49pO823nvc5x3dZdZZvxCu4R1ceL/ANf2WcPTu9J8ERHXFpbyFMKOJ1pZx9pbeyDaD8Mx6PwDlRq2OkWOSVlVJUy73m4be4Y0bGsHcBYfmeta5WcLQ1NNR58yOrU05XCtrUXjjRy9G51nEieIdR2BrwO/Yw/D4KpV60lW+KRssTix7CHMeDYtI6wV1iKOupuBzTnoSudZIq60N1v087RFWlsEoAHKHZFKe2/uHuOzvViMeCLggg7iNoPwK+Wq0Z0naaNaM4zV0RjSzQKGsBkbaKbqkA2SG1gJR1jYNu8fyVQ4xgs1LKYp2Fp25T7rwPeY7rH/AIbLoZYWK4PDUxmKdge0/ItPa1w2g7OpVKlJS3rifQfDvjFTDWhU+aH3Xt+P9HPCsHVTo5nkNbIOiy7Ib9b7dJ/yBt8SexYeMar6iOdrILyxPcGiTZeK97mRvYAL3Gw7thNlauGYcyCFkMQsxjQ1vae0nvJJJ7yVDSpPSu+RrfFvitN4dRoSu5/Zf3+TKREVw+MCIiAKu9eX3bH+Jj/SmViKGa1dHqisomRUrOUeJ2SEZmss0MlaTd5A3uH5qzhZKNaLeZFWTcGkc9opf6psW4YeLD9RPVNi3DDxYfqL6baKPWu6MvVzyZEEUv8AVNi3DDxYfqJ6psW4YeLD9RNoo9a7oaueTIgil/qmxbhh4sP1E9U2LcMPFh+om0Uetd0NXPJkQRS/1TYtww8WH6ieqbFuGHiw/UTaKPWu6GrnkyIIpf6psW4YeLD9RPVNi3DDxYfqJtFHrXdDVzyZEEUv9U2LcMPFh+onqmxbhh4sP1E2ij1ruhq55MiCKX+qbFuGHiw/UT1TYtww8WH6ibRR613Q1c8mRBFL/VNi3DDxYfqJ6psW4YeLD9RNoo9a7oaueTIgil/qmxbhh4sP1E9U2LcMPFh+om0Uetd0NXPJkQRS/wBU2LcMPFh+onqmxbhh4sP1E2ij1ruhq55MiCKX+qbFuGHiw/UT1TYtww8WH6ibRR613Q1c8mRBFL/VNi3DDxYfqJ6psW4YeLD9RNoo9a7oaueTIgil/qmxbhh4sP1E9U2LcMPFh+om0Uetd0NXPJkQRS/1TYtww8WH6ieqbFuGHiw/UTaKPWu6GrnkyIIpf6psW4YeLD9RZ+A6oK59TGKuHk4c15ncpG45RtLQGuJubWvbZdcvE0Ur6S7nqpTbtYlupnRHkoTXyjpzDLCDvZDf2vi4gH4Adq0+unS7O8YfE7osIkqSOt+9kfyBzHvLexWrij5YqZ3osXKSNZlhiu1ozWs25c5oDRsvtvYbFRVRqvxiR7pH0+Zz3Oe9xmhu5zjck/adpKycNONWs61WSWSb/eBcqpwgoQRDEUv9U2LcMPFh+onqmxbhh4sP1FsbRR613RS1c8mRBFL/AFTYtww8WH6ieqbFuGHiw/UTaKPWu6GrnkyILaYPpPV0v+zVEkY35AbsO7ew3b7o22W79U2LcMPFh+ovun1R4o57WugDGlzQ55kicGAkAuID7mw22G3YuZV6DVpST+qPVConuTLG1V4/iNYySare0wg5Ijkaxz37M1i23RA7tpdv2WU/WFg2Ex0tPHTxCzI2ho7XdrnW94m5PeSs1fL1pxnNuKsjVhFxjZhERRHYREQBERAEREAREQBERAEREAREQBERAEREAREQBERAEREAREQBERAEREAREQBERAEREAREQBERAEREAREQBERAEREAREQBERAf/9k="/>
          <p:cNvSpPr>
            <a:spLocks noChangeAspect="1" noChangeArrowheads="1"/>
          </p:cNvSpPr>
          <p:nvPr userDrawn="1"/>
        </p:nvSpPr>
        <p:spPr bwMode="auto">
          <a:xfrm>
            <a:off x="0" y="-384175"/>
            <a:ext cx="304800" cy="304800"/>
          </a:xfrm>
          <a:prstGeom prst="rect">
            <a:avLst/>
          </a:prstGeom>
          <a:noFill/>
        </p:spPr>
        <p:txBody>
          <a:bodyPr/>
          <a:lstStyle/>
          <a:p>
            <a:pPr>
              <a:defRPr/>
            </a:pPr>
            <a:endParaRPr lang="zh-TW" altLang="en-US">
              <a:latin typeface="Arial" panose="020B0604020202020204" pitchFamily="34" charset="0"/>
              <a:ea typeface="微軟正黑體" panose="020B0604030504040204" pitchFamily="34" charset="-120"/>
              <a:cs typeface="Arial" panose="020B0604020202020204" pitchFamily="34" charset="0"/>
            </a:endParaRPr>
          </a:p>
        </p:txBody>
      </p:sp>
      <p:sp>
        <p:nvSpPr>
          <p:cNvPr id="3" name="AutoShape 4" descr="data:image/jpeg;base64,/9j/4AAQSkZJRgABAQAAAQABAAD/2wCEAAkGBhESDxUQEBIVExUVFRIREBIYFxoSFhAUFRcXFRcTEhUYGyYiGhkpGRIVHzAhIykpLi0tFx4xNTIqNSY3LCkBCQoKDgwOGg8PGjEiHyUwLDAtKSw1NTUqNDAyNCwtMiktKikwLC8sMSktLyw2LCktLCwsLS8sKiwsLCwsLCwsLP/AABEIAIcBdAMBIgACEQEDEQH/xAAcAAEAAgMBAQEAAAAAAAAAAAAABgcEBQgDAgH/xABKEAABAwICBQgHBQUFBwUAAAABAAIDBBEFEgYHITFUExYiQVFhk9IUFzJCcYHTIzV0kbNSVZKhsRVDYoLRNGNzo6TD8CQmM3LC/8QAGwEBAAMBAQEBAAAAAAAAAAAAAAMEBQIBBgf/xAAzEQACAQICCAQGAgIDAAAAAAAAAQIDEQRREhMUITFBUpEVM2FxBSKBodHwMuFisSM0wf/aAAwDAQACEQMRAD8AvBEUE1x4nNBQRvglfE41DGlzHFhLTHKbEtI2XA2dwUlKm6k1BczmctGNyd3S65g55YhxtT40nmTnliHG1PjSeZafhU+pFTa1kdP3S65g55YhxtT40nmTnliHG1PjSeZPCp9SG1rI6ful1zBzyxDjanxpPMnPLEONqfGk8yeFT6kNrWR0/dLrmDnliHG1PjSeZOeWIcbU+NJ5k8Kn1IbWsjp+6XXMHPLEONqfGk8yc8sQ42p8aTzJ4VPqQ2tZHT90uuYOeWIcbU+NJ5k55YhxtT40nmTwqfUhtayOn7pdcwc8sQ42p8aTzJzyxDjanxpPMnhU+pDa1kdP3S65g55YhxtT40nmTnliHG1PjSeZPCp9SG1rI6ful1zBzyxDjanxpPMnPLEONqfGk8yeFT6kNrWR0/dLrmDnliHG1PjSeZOeWIcbU+NJ5k8Kn1IbWsjp+6XXMHPLEONqfGk8yc8sQ42p8aTzJ4VPqQ2tZHT90uuYOeWIcbU+NJ5k55YhxtT40nmTwqfUhtayOn7pdcwc8sQ42p8aTzJzyxDjanxpPMnhU+pDa1kdP3S65g55YhxtT40nmTnliHG1PjSeZPCp9SG1rI6ful1zBzyxDjanxpPMnPLEONqfGk8yeFT6kNrWR0/dLrmDnliHG1PjSeZOeWIcbU+NJ5k8Kn1IbWsjp+6XXMHPLEONqfGk8yc8sQ42p8aTzJ4VPqQ2tZHT90uuYOeWIcbU+NJ5k55YhxtT40nmTwqfUhtayOn7pdcwc8sQ42p8aTzLJwzSHFKiZkEVZUufI4MYOXk3nrPS2AbyewI/hckruSPVi0+R0sixMIoTDBHE6R8rmNAdK9xe+R28ucSSdpJ2dWwdSy1kvjuLiCIi8AREQBERAFXevL7tj/Ex/pTKxFXevL7tj/Ex/pTK1g/Pj7kVby2UYiIvqzICIiAIiIAiIgCIiAIiIAiIgCIiAIiIAiIgCIiAIiIAiIgCIiAIiIAiIgCIiAIiIArj1LaI5WHEZW9J92UwI9lm58g7yRlHcD+0q40N0ZdX1jKcXDfbmePcjb7R+J2NHe4Lpemp2xsbGxoa1oDWNGwNaBYADsssn4liNGOqjxfH2/suYand6TPRERYBoBERAEREAREQBV3ry+7Y/wATH+lMrEVd68vu2P8AEx/pTK1g/Pj7kVby2UYiIvqzICIiAIiIAiIgCIiAIiIAiIgCIiAIiIAiIgCIiAIiIAiIgCIiAIiIAiIgCIiAIinGqjRH0us5aQXhpy17h1SSb2M+GzMfgB1qOrUVKDnLkdQi5OyLL1W6IehUYfI2084a+UEWMbfcj+QNz3k9imiJdfJVKjqSc5czYjFRVkES6XUZ0ES6XQBEuiAIiIAq715fdsf4mP8ASmViKu9eX3bH+Jj/AEplawfnx9yKt5bKMREX1ZkBERAEREAREQBERAEREAREQBERAEX5mHaF+oAiIgCIiAIl0QBERAEREAREQBERAEREB60tK+SRsUbcz3uaxjf2nONgPzK6W0YwOPDqFsOYWY0yTyHYHOtd7z3C2zsDR2KvNSuiFycRlGwZo6Yd+58n9Wj4u7lm66tLMkbcPiPSkAfUEHa2MHos/wAxFz3N71jYuTxFZUIcFx/fQu0UqcHUZCdI9ZdbPVSSQVEsMV7QxtdlAYNgJA947z8bbgtbz6xLjZ/4ytEi1I0KcVZRRVdSTd7m959Ylxs/8ZTn3iXGz/xlaJAOr5Dv+C91VPpXY805Zm959Ylxs/8AGU59Ylxs/wDGV84boViE9jFSTEEXDi3k2kXtse+wPyKkFJqXxJ98whitb2pL337uTa7s/moZSw8P5aP2O0qj4XNDz6xLjZ/4yr50Fw6piomGslklmk+0kzuLjFmAtEL7rDf3k9yhOiOpqWCqjnrJIntjOdsbMzszx7OYua3og2PeQBuVrrIx1enK0KVvVlzD05LfIIiLLLYVd68vu2P8TH+lMrEVd68vu2P8TH+lMrWD8+PuRVvLZRiIi+rMgIiIAs3CsHmqZWRQsLi97YwbHKHO/aduGwE/AFYSs/VhrIp6WMUdSxsTcxc2oaDYl20mcbTfcA4bLWuABdQV5zhC8FdndOMZStJ2Njp1h+HYdhcdG6Bs07muEL/ZeHn26hzgbgXIs3cSANw2V5o3g0Lq4U+IudTMs/lC4iFzCG3aCXg2ue5XRNoJTuxH+1ppzIwNErGuLckZYAWvDxs5NoBIB69tyq401x/+2MRipqRjcodyMUxbZ8l/ae47+TAu4DsBPXYZ+Fq3Tim+DcpZMs1YWd39EbnmVo7+8v8AqIfInMrR395f9RD5F96xMIpGmmwykpmOq3iNjJB0XRMFgHS5faLgHkl17AOcvzWFg9DTU9Nh8NMJax7WMikb0HgXtyj7e2XOzANdcbzforiM5S0fnlv9uGfsdOKV9y3ftjzk0L0dAJGI3NjYekRb/wCBVSFbul2C0GG4RFTzwMmqXBwY8XY7lCLvlzt2ljSWgA7+iO1VGruDk5Jyu2uV/wDwgrJJpWSCtfRCHBsQo20DovR523IcXDlHvIsXxS+/uBLCOzYQLqr6GhkmkbDCwve85WMaLkn/AE679VlmY7o3U0cnJ1UToyfZO9rwOtjxsdvG7aL7bKWvBVLR0rPirfjmcU5OO+10S/AdXVDMZxJiLQIp3QxvaWNbK0MY7OA833vLdlxdpsSNq2h1S4b+8x/FD/qvPRTQnBqqj5Z0kueGFklbZxa2JxYXOtdm0dB+6+5bnDMGwejpxXwNNRBLJHTuMoDw28nJ8o1r47jKSd1ri+/Ys6pXmpNKUr8LWX7vLUaatwXc32k1BR1lKKb02KFpLOUcx0RMgbtDTc7BmDTs7FDfVLh37zH8UP8Aqt3SaBYfQVMks4ZIKqVtPRQuYJAzlbEtsd9jfpdTW9pWHTaqsL9MMM9RmmcDP6Ky0DAwuv0W3c4N3j27qCnUVNWjN248O/YklHS4xVyv9OdGKeikjZT1HpAe1znG7DlIIAHQP9VGVKNPxh4qS2hikhcxzop4nNDWB0fRzM6RNzY3vv37ybxdbVBt0039yhUtpOxscD0eqayQx0sfKOa3O4Zmts24F7vcBvcFMtENW+JQ4hTyzUpbGyVrpHGSJwDRfbYPJPyCjehNfUx1jI6SdtO+a0PKPa17bEggEOa7e5oA2b7blOdPsexjDZIwK0yxyMuJDBA37RvttsIzbe0jad/XZVsROq56qLjvXO9/wS04x0dN33GVrT0MrKqoj9DpWOjEd3vbyUbjIXOuHOc4OIyhvdtKrfENE6mlnhirIjFyrmhvSY4luZrXEFjnW9rrUw0L0xxevrG03pZa0te+R4hgJY1o3/8AxftFo+a1mm7qtuJww1lUypdG+PI5rWxljXvacsjGtGV1g0227CNqjoOrSaoycdy5Xv8Ag6noSWmrkvxPVZg1Nl9Jq5Ic2bJnmjZmy2va8e22Yfmvyk1SYVUxOdSVcr7XaJGyRyta+wNiAwX3jZcb1j6+zspPjU/0hW2rKj+yNHmMA5Od7AwAHb6RKCXuv2tGY92UBVFOq6cJKb0pO1ibRhpNOO5FJ11MI5Xxh4eGPewPFwH5SRmAO2xsvBEW8jPCIiAIiIAtpozgL62rjpo9mc9J2/k2Da55+A/M2HWtWr41RaI+jUnpMrbTVADtu9kO9je4n2j8WjqVXF19TTvz5EtGnpysSevq4MNoC62WKCMNY3rdYZWMHa4usPibrmrFcTkqJ5KiU3fI4vd2beodwFgO4BTvXJpZy9SKON144DeS3vT2IP8ACDb4lyrpQfD6GhDTlxZJiKmk9FcEFkYfh0s8gigjdI87mtFz8T2DbvOxbfQ/QufEJskXRY2xlmIu2MHqt7zj1D+gXQGjWidNQxcnTssT7ch2ySHZtc75bhYDqC7xWNjQ+Vb5fvE8pUHPe+BW+jeo9xAfXy5f9zFYkdmaU3HyAPx7LIwXRGipB/6enYw/t2zvO7fI67uoda3Cx62vihYZJntjaN7nENH8+vuWBWxVWr/J7suRo06MU7RW/wC5kIoLjWtenju2mYZ3bRm9iMH4na4fAfPbdQTGdOq2puHSljD/AHcfQFuwkdI/MqjKtFepvYb4Jia2+S0V68e35sW1jOmdHS3EsoLx/ds6b99rED2f81tyjNDp3UV9U2mpI+RYelLKbPkZGD0nNHstJ2NHtbT8xVaurV3o0aWlzvFpZsr5AfcaL5GfIEk95KjjOVSVuCNDF4DDfDqGm/mm9yvwvnb09bkrCIitHygVd68vu2P8TH+lMrEVd68vu2P8TH+lMrWD8+PuRVvLZRiIi+rMgIiIAploTq4qKudhnikip7CR8jmmPlGHa1sRI6RPaNw29l4arX0L0nxeTD2R4fT08jab7F5eTnf7zcrczQLNcBv22Kq4qc4w+Sy9XyJaMYuXzG/00w6vqCyhpKTLRxmLlbyMhFQxhaeSZY3bGALbrkjsG2PaZYezBsRpa2jjyROBjljFyHZT0xdxJu5jh82XUoGkVVJo8+sc/JUZJjmaA3K5sz2DKNo2BoHWobpLX4g+Kjw3FI44xLJHeoLhJKA2QMMhIdlaQ1+3eCHdW1ZeHUr6LtZNprPN+pbqWtdcdzRtdYJdSVlNjlGA9sgayU72vBb0D3Zo9l+otb27f3T/AKJpdIaHbYMEl23BY4EMc8dWxxjPxbaxC+J9WlG9rWSYw97WDKxrpI3NYB1NBdYDuCyajVHCIGtkxOYQDbG1zmiIZuldgLsu3fs3r2M6UdG8t63cHvWR44zd7L788zX6ysKjrqGLGaW56DRO25No7kbjuLH5gbb7k9V1VCs7SLQanp8PlMWKPkbGDIym5RmR7r/sNdv29l1WK0cG1oNJ3Se72K1dfNdmZhOLzU0zZ6d5je3c4dYO9rgdhBtuKsTENaVPW4eaerp2GcljGl1+RaXXHpGYXczKCSQLnbsuL2q9SzV9oOcRklDiWRxxu+0AvaVwtGLddtriOxo7V1iKdK2sqcufM8pSnfRjzJvVwU2G4Y3DI6mMz1xAfP7jWS2Y6Y2vaPIMgPXe+65Gu1iMjocGgwpszZJc+eUCwOUZ3klt7tHKOaBfflPYohonhbTjENNNllaJ3RPHtseGBw2X3tu1WFpjqgM8zTQingjDOmDymZ7yTcuIDgRYNtu3lUZKFKrFTl/lf15FhOUotxXoZ+nf+34N/wAc/wBYF76SUNJBikeJ1FcyB0bGsEBaHue2z2u2XzbRKRsbsWgrdW+NTOjfLXxPdCc0LiXgxu2bWkRDb0R+S3WE6DMo8MqDWRU1TOG1E3KOZyhcBHdoc97Q/e07j17Cq70IxilO/FWXq3mSfM293rv9CKa38Cp8zMQgmj+3a0mK/Sm2ACaIDeMtr7t19pNlWiF1/wDzd3D80W3RpunBRbvYo1JKUrpWJ1oLq/irYPSXVno7mSlrW5Wn2AxwfcvHW7+StTS7AKfEKRtPLUMa5rmPbKMps4CzjlzbiC7ZfrHYqQ0G0XZX1gpnvMYMb35gA49G2zb8VOp9TVAxxa/EMrha7Xck0i4uLgnsIWbiktanKo01vW7gWqX8N0fuSnQbQ2mw0yubUtlfIGtzHKzK1tzlADjvJv8AIKGaXaCshf6ea3l5H1UJczK0XMkrQbWebAA7BbcAsuDUzQPdlZiGdx3NbyTibbdwKhWkGjjKHFW0rHF4a+ncHkBpOctd1fFeUEpVG41Lvnu5Hs90UnHd7lha5KpkU+HSyM5RjJZnvZuztaYCW/yX1rTw04hh8VfSScpFE10pjtbMx1s0g6w5uU3B3DNuI24WvvdR/Gp/7K+dRmLPPpFG7awATNv7pJyPbbsPRPyPao4RccPCvHjG/a563epKD5lSothpFQtgrKiBnsxzSxt/+rXkD+QWvW3F3V0UGrOwREXoCIvqOMucGtBc4kNa0C5cTsAA6zdASrVron6dWgPbeGK0k+zY79iM9XSI2jsDlcmsHSoUFC57SBK/7OnG/pne63Y0XPyA6196DaMNw+hbG63KH7WpffYXkbRc+60AN+V+tUprE0rNdWue03hjvHTjqy+8+3a4i/wDR1LE/wC5iP8AGP79/wDRf8mn6sjDnEkkm5JJJO0kneT3rOwLBZKupjpoR0pDa/Uwb3Pd/hAuSsBW/qJwgZKirI6Rc2BjuwAB7wPiXM/ILTxNbU0nMqUoackixtHtH4aKnbTwNs1u1x96R59p7z1uNv6AbAsPGdOKKmJbJKHPG+OP7R1+w22NOzrI3hbySMOBa4AgixBFwR2EHeqx0t1Xlt5qEFzd7qfe5u8kxEnb1dE7ewncvkKs5v5lvZ9R8Oo4apU0K8nFcsvq+X7vMXGtbFRJ0aZghbt6ZtI8j5jK38j1fOGVtfLM/lJnukd+045j8B2DuC8HNINiLEbCDsIPYQiz5TlLifoGHwdDDr/iil68+/EIi+4YXPc1jQS5xDWgb3OcbADvuQuS03Yk+rvRv0qrzvF4ocr39jnX6DO8XBJ7h3q6lp9FMAbR0rIdhf7Uzh70h3kHsGwDuAW4WhShoxPzn4pjdrruS/ity/P1CIikMsKu9eX3bH+Jj/SmViKu9eX3bH+Jj/SmVrB+fH3Iq3lsoxERfVmQEREAVw6LR+iaLzzusDM2d4uLe3aCMHtvYEH/ABBU8pJXae1M2Htw94ZybTHlc0FjssY2McAbOF7HdvHX1VcTSlVUYrhdX9iWlNRu3kWFQD/2g4f7mf8AXetRrJxqmqcJonctG6oAhe6MPDnNa+L7QOA3HOGb9uwrxpNNqNujpw8vdy5jlZlyOtd0rnjp2tuIUX0J0lioah000HLtdE6MM6OwlzHZukCNzCPmqlOhLSlOzupNr1JpTVlHNIjht3K5tY1ublL8KL9ErC9cVF+7R/y/IvaTXfTOaGOoHOaLWaXMIFt1gW2XtV1qkoy1fB34oQUIprS4lQXHcvpWq/XBREEf2aNoI/u/IqpAV6lOc76cdErzjFcHc9qWmfJI2ONpc97gxjRvc5xsB+ZV2Yq9mB4IIY3D0iS7Q4bC6Z46co7mtGz4N7bqpdFNIjQ1bKpsbZMtwWu/ZcLOyH3XZSQD3ntWx1haYf2hV8ozMIWNDIGOFiLgF7nAE7S7+TWqCvSnVqRi/wCK3v19CSnKMIN8zaam8EdNiInt0KdrnuJGzO4FjG/Ha53+XvU20v0Rw2rq3TVGI8k8BsZi5aECPILWyvuRtJNu0lRfRrWnDSYUaeODJUNu2MtHQlc6/wBvITfpCwuOvYBYezXE0rnuL3kuc4lznHe5xNyT33Ki1NWrWlNvRtuR3pwhBR4lq+rPB/3p/wA6n/0Urw7BaelwapipZ/SI+TqncpmY/pGI3bdmzqH5rnxWRodprR0+Dz0kz3CV/pORoY5wPKRhrbuAsNq4xGHq6K+Zy3rdY9p1I34WK2C/UCLVKhOtTH3sP+DN/wDlfus/AamTF6h8dNNI08jZ7YnvabQxg2cGkHaCPktbq2x+CjxAT1Di1nJyMuGl5u7LbY0X6ipZjuu6ZtQ9tGyF8Ay8m+Rkgeei3NmGce9mG7cAs2oqqxOnCN/l+nEtRcHStJ8zUarMCqYsVifJTTRtDZrvdE9jReNwF3OaAvnWV9//AOak/oxbrANd0rqhorWQxw2dnfGyRzwbHLYZ3ddupRTTXSCCpxb0qFxMV6c5i0tPQDc3RIv1FIKq67lONvlt6cQ3BU7RfMtTT/R+Ctq6OlnkfHnbWGIsy9J7RC7KcwPuhx+SAYVgUDi0/aOF8pdnnntezR2Nv8B1qB61dNKat9GNJI8mIzF5LXRlufk7WJA/YO5V6Tc3O09Z7VFRwc50oqcmlzj9WdTrKMnZb8zIxOvdPPJO+2aV75HAbgXkuIH5rGRFrpWVkU+IREQBWZqZ0R5WY18rbshOWAH3put/waD+Z/wqAYLhElVUR00Qu+RwaOxo63u7gASe4LpOGOnw2gAvkhp49pO823nvc5x3dZdZZvxCu4R1ceL/ANf2WcPTu9J8ERHXFpbyFMKOJ1pZx9pbeyDaD8Mx6PwDlRq2OkWOSVlVJUy73m4be4Y0bGsHcBYfmeta5WcLQ1NNR58yOrU05XCtrUXjjRy9G51nEieIdR2BrwO/Yw/D4KpV60lW+KRssTix7CHMeDYtI6wV1iKOupuBzTnoSudZIq60N1v087RFWlsEoAHKHZFKe2/uHuOzvViMeCLggg7iNoPwK+Wq0Z0naaNaM4zV0RjSzQKGsBkbaKbqkA2SG1gJR1jYNu8fyVQ4xgs1LKYp2Fp25T7rwPeY7rH/AIbLoZYWK4PDUxmKdge0/ItPa1w2g7OpVKlJS3rifQfDvjFTDWhU+aH3Xt+P9HPCsHVTo5nkNbIOiy7Ib9b7dJ/yBt8SexYeMar6iOdrILyxPcGiTZeK97mRvYAL3Gw7thNlauGYcyCFkMQsxjQ1vae0nvJJJ7yVDSpPSu+RrfFvitN4dRoSu5/Zf3+TKREVw+MCIiAKu9eX3bH+Jj/SmViKGa1dHqisomRUrOUeJ2SEZmss0MlaTd5A3uH5qzhZKNaLeZFWTcGkc9opf6psW4YeLD9RPVNi3DDxYfqL6baKPWu6MvVzyZEEUv8AVNi3DDxYfqJ6psW4YeLD9RNoo9a7oaueTIgil/qmxbhh4sP1E9U2LcMPFh+om0Uetd0NXPJkQRS/1TYtww8WH6ieqbFuGHiw/UTaKPWu6GrnkyIIpf6psW4YeLD9RPVNi3DDxYfqJtFHrXdDVzyZEEUv9U2LcMPFh+onqmxbhh4sP1E2ij1ruhq55MiCKX+qbFuGHiw/UT1TYtww8WH6ibRR613Q1c8mRBFL/VNi3DDxYfqJ6psW4YeLD9RNoo9a7oaueTIgil/qmxbhh4sP1E9U2LcMPFh+om0Uetd0NXPJkQRS/wBU2LcMPFh+onqmxbhh4sP1E2ij1ruhq55MiCKX+qbFuGHiw/UT1TYtww8WH6ibRR613Q1c8mRBFL/VNi3DDxYfqJ6psW4YeLD9RNoo9a7oaueTIgil/qmxbhh4sP1E9U2LcMPFh+om0Uetd0NXPJkQRS/1TYtww8WH6ieqbFuGHiw/UTaKPWu6GrnkyIIpf6psW4YeLD9RZ+A6oK59TGKuHk4c15ncpG45RtLQGuJubWvbZdcvE0Ur6S7nqpTbtYlupnRHkoTXyjpzDLCDvZDf2vi4gH4Adq0+unS7O8YfE7osIkqSOt+9kfyBzHvLexWrij5YqZ3osXKSNZlhiu1ozWs25c5oDRsvtvYbFRVRqvxiR7pH0+Zz3Oe9xmhu5zjck/adpKycNONWs61WSWSb/eBcqpwgoQRDEUv9U2LcMPFh+onqmxbhh4sP1FsbRR613RS1c8mRBFL/AFTYtww8WH6ieqbFuGHiw/UTaKPWu6GrnkyILaYPpPV0v+zVEkY35AbsO7ew3b7o22W79U2LcMPFh+ovun1R4o57WugDGlzQ55kicGAkAuID7mw22G3YuZV6DVpST+qPVConuTLG1V4/iNYySare0wg5Ijkaxz37M1i23RA7tpdv2WU/WFg2Ex0tPHTxCzI2ho7XdrnW94m5PeSs1fL1pxnNuKsjVhFxjZhERRHYREQBERAEREAREQBERAEREAREQBERAEREAREQBERAEREAREQBERAEREAREQBERAEREAREQBERAEREAREQBERAEREAREQBERAf/9k="/>
          <p:cNvSpPr>
            <a:spLocks noChangeAspect="1" noChangeArrowheads="1"/>
          </p:cNvSpPr>
          <p:nvPr userDrawn="1"/>
        </p:nvSpPr>
        <p:spPr bwMode="auto">
          <a:xfrm>
            <a:off x="152400" y="-231775"/>
            <a:ext cx="304800" cy="304800"/>
          </a:xfrm>
          <a:prstGeom prst="rect">
            <a:avLst/>
          </a:prstGeom>
          <a:noFill/>
        </p:spPr>
        <p:txBody>
          <a:bodyPr/>
          <a:lstStyle/>
          <a:p>
            <a:pPr>
              <a:defRPr/>
            </a:pPr>
            <a:endParaRPr lang="zh-TW" altLang="en-US">
              <a:latin typeface="Arial" panose="020B0604020202020204" pitchFamily="34" charset="0"/>
              <a:ea typeface="微軟正黑體" panose="020B0604030504040204" pitchFamily="34" charset="-120"/>
              <a:cs typeface="Arial" panose="020B0604020202020204" pitchFamily="34" charset="0"/>
            </a:endParaRPr>
          </a:p>
        </p:txBody>
      </p:sp>
      <p:pic>
        <p:nvPicPr>
          <p:cNvPr id="7" name="圖片 6"/>
          <p:cNvPicPr>
            <a:picLocks noChangeAspect="1"/>
          </p:cNvPicPr>
          <p:nvPr userDrawn="1"/>
        </p:nvPicPr>
        <p:blipFill>
          <a:blip r:embed="rId15" cstate="email"/>
          <a:stretch>
            <a:fillRect/>
          </a:stretch>
        </p:blipFill>
        <p:spPr>
          <a:xfrm>
            <a:off x="33496" y="33338"/>
            <a:ext cx="1536729" cy="45226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l" rtl="0" eaLnBrk="0" fontAlgn="base" hangingPunct="0">
        <a:spcBef>
          <a:spcPct val="0"/>
        </a:spcBef>
        <a:spcAft>
          <a:spcPct val="0"/>
        </a:spcAft>
        <a:defRPr kumimoji="1" sz="3200" b="1" kern="1200">
          <a:solidFill>
            <a:srgbClr val="CC0000"/>
          </a:solidFill>
          <a:latin typeface="+mn-lt"/>
          <a:ea typeface="+mn-ea"/>
          <a:cs typeface="Arial" panose="020B0604020202020204" pitchFamily="34" charset="0"/>
        </a:defRPr>
      </a:lvl1pPr>
      <a:lvl2pPr algn="l" rtl="0" eaLnBrk="0" fontAlgn="base" hangingPunct="0">
        <a:spcBef>
          <a:spcPct val="0"/>
        </a:spcBef>
        <a:spcAft>
          <a:spcPct val="0"/>
        </a:spcAft>
        <a:defRPr kumimoji="1" sz="3200" b="1">
          <a:solidFill>
            <a:srgbClr val="CC0000"/>
          </a:solidFill>
          <a:latin typeface="Times New Roman" panose="02020603050405020304" pitchFamily="18" charset="0"/>
          <a:ea typeface="標楷體" panose="03000509000000000000" pitchFamily="65" charset="-120"/>
        </a:defRPr>
      </a:lvl2pPr>
      <a:lvl3pPr algn="l" rtl="0" eaLnBrk="0" fontAlgn="base" hangingPunct="0">
        <a:spcBef>
          <a:spcPct val="0"/>
        </a:spcBef>
        <a:spcAft>
          <a:spcPct val="0"/>
        </a:spcAft>
        <a:defRPr kumimoji="1" sz="3200" b="1">
          <a:solidFill>
            <a:srgbClr val="CC0000"/>
          </a:solidFill>
          <a:latin typeface="Times New Roman" panose="02020603050405020304" pitchFamily="18" charset="0"/>
          <a:ea typeface="標楷體" panose="03000509000000000000" pitchFamily="65" charset="-120"/>
        </a:defRPr>
      </a:lvl3pPr>
      <a:lvl4pPr algn="l" rtl="0" eaLnBrk="0" fontAlgn="base" hangingPunct="0">
        <a:spcBef>
          <a:spcPct val="0"/>
        </a:spcBef>
        <a:spcAft>
          <a:spcPct val="0"/>
        </a:spcAft>
        <a:defRPr kumimoji="1" sz="3200" b="1">
          <a:solidFill>
            <a:srgbClr val="CC0000"/>
          </a:solidFill>
          <a:latin typeface="Times New Roman" panose="02020603050405020304" pitchFamily="18" charset="0"/>
          <a:ea typeface="標楷體" panose="03000509000000000000" pitchFamily="65" charset="-120"/>
        </a:defRPr>
      </a:lvl4pPr>
      <a:lvl5pPr algn="l" rtl="0" eaLnBrk="0" fontAlgn="base" hangingPunct="0">
        <a:spcBef>
          <a:spcPct val="0"/>
        </a:spcBef>
        <a:spcAft>
          <a:spcPct val="0"/>
        </a:spcAft>
        <a:defRPr kumimoji="1" sz="3200" b="1">
          <a:solidFill>
            <a:srgbClr val="CC0000"/>
          </a:solidFill>
          <a:latin typeface="Times New Roman" panose="02020603050405020304" pitchFamily="18" charset="0"/>
          <a:ea typeface="標楷體" panose="03000509000000000000" pitchFamily="65" charset="-120"/>
        </a:defRPr>
      </a:lvl5pPr>
      <a:lvl6pPr marL="457200" algn="l" rtl="0" eaLnBrk="0" fontAlgn="base" hangingPunct="0">
        <a:spcBef>
          <a:spcPct val="0"/>
        </a:spcBef>
        <a:spcAft>
          <a:spcPct val="0"/>
        </a:spcAft>
        <a:defRPr kumimoji="1" sz="3200" b="1">
          <a:solidFill>
            <a:srgbClr val="CC0000"/>
          </a:solidFill>
          <a:latin typeface="Times New Roman" panose="02020603050405020304" pitchFamily="18" charset="0"/>
          <a:ea typeface="標楷體" panose="03000509000000000000" pitchFamily="65" charset="-120"/>
        </a:defRPr>
      </a:lvl6pPr>
      <a:lvl7pPr marL="914400" algn="l" rtl="0" eaLnBrk="0" fontAlgn="base" hangingPunct="0">
        <a:spcBef>
          <a:spcPct val="0"/>
        </a:spcBef>
        <a:spcAft>
          <a:spcPct val="0"/>
        </a:spcAft>
        <a:defRPr kumimoji="1" sz="3200" b="1">
          <a:solidFill>
            <a:srgbClr val="CC0000"/>
          </a:solidFill>
          <a:latin typeface="Times New Roman" panose="02020603050405020304" pitchFamily="18" charset="0"/>
          <a:ea typeface="標楷體" panose="03000509000000000000" pitchFamily="65" charset="-120"/>
        </a:defRPr>
      </a:lvl7pPr>
      <a:lvl8pPr marL="1371600" algn="l" rtl="0" eaLnBrk="0" fontAlgn="base" hangingPunct="0">
        <a:spcBef>
          <a:spcPct val="0"/>
        </a:spcBef>
        <a:spcAft>
          <a:spcPct val="0"/>
        </a:spcAft>
        <a:defRPr kumimoji="1" sz="3200" b="1">
          <a:solidFill>
            <a:srgbClr val="CC0000"/>
          </a:solidFill>
          <a:latin typeface="Times New Roman" panose="02020603050405020304" pitchFamily="18" charset="0"/>
          <a:ea typeface="標楷體" panose="03000509000000000000" pitchFamily="65" charset="-120"/>
        </a:defRPr>
      </a:lvl8pPr>
      <a:lvl9pPr marL="1828800" algn="l" rtl="0" eaLnBrk="0" fontAlgn="base" hangingPunct="0">
        <a:spcBef>
          <a:spcPct val="0"/>
        </a:spcBef>
        <a:spcAft>
          <a:spcPct val="0"/>
        </a:spcAft>
        <a:defRPr kumimoji="1" sz="3200" b="1">
          <a:solidFill>
            <a:srgbClr val="CC0000"/>
          </a:solidFill>
          <a:latin typeface="Times New Roman" panose="02020603050405020304" pitchFamily="18" charset="0"/>
          <a:ea typeface="標楷體" panose="03000509000000000000" pitchFamily="65" charset="-120"/>
        </a:defRPr>
      </a:lvl9pPr>
    </p:titleStyle>
    <p:bodyStyle>
      <a:lvl1pPr marL="342900" indent="-342900" algn="l" rtl="0" eaLnBrk="0" fontAlgn="base" hangingPunct="0">
        <a:spcBef>
          <a:spcPts val="1200"/>
        </a:spcBef>
        <a:spcAft>
          <a:spcPct val="0"/>
        </a:spcAft>
        <a:buFont typeface="Arial" panose="020B0604020202020204" pitchFamily="34" charset="0"/>
        <a:buChar char="•"/>
        <a:defRPr kumimoji="1" sz="2400" b="1" kern="1200">
          <a:solidFill>
            <a:schemeClr val="tx1"/>
          </a:solidFill>
          <a:latin typeface="+mn-lt"/>
          <a:ea typeface="+mn-ea"/>
          <a:cs typeface="Arial" panose="020B060402020202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Arial" panose="020B0604020202020204" pitchFamily="34" charset="0"/>
        </a:defRPr>
      </a:lvl2pPr>
      <a:lvl3pPr marL="1143000" indent="-228600" algn="l" rtl="0" eaLnBrk="0" fontAlgn="base" hangingPunct="0">
        <a:spcBef>
          <a:spcPct val="20000"/>
        </a:spcBef>
        <a:spcAft>
          <a:spcPct val="0"/>
        </a:spcAft>
        <a:buFont typeface="Wingdings" panose="05000000000000000000" pitchFamily="2" charset="2"/>
        <a:buChar char="ü"/>
        <a:defRPr kumimoji="1" sz="1800" kern="1200">
          <a:solidFill>
            <a:schemeClr val="tx1"/>
          </a:solidFill>
          <a:latin typeface="+mn-lt"/>
          <a:ea typeface="+mn-ea"/>
          <a:cs typeface="Arial" panose="020B0604020202020204" pitchFamily="34" charset="0"/>
        </a:defRPr>
      </a:lvl3pPr>
      <a:lvl4pPr marL="1600200" indent="-228600" algn="l" rtl="0" eaLnBrk="0" fontAlgn="base" hangingPunct="0">
        <a:spcBef>
          <a:spcPct val="20000"/>
        </a:spcBef>
        <a:spcAft>
          <a:spcPct val="0"/>
        </a:spcAft>
        <a:buFont typeface="Wingdings" panose="05000000000000000000" pitchFamily="2" charset="2"/>
        <a:buChar char="Ø"/>
        <a:defRPr kumimoji="1" sz="1600" kern="1200">
          <a:solidFill>
            <a:schemeClr val="tx1"/>
          </a:solidFill>
          <a:latin typeface="+mn-lt"/>
          <a:ea typeface="+mn-ea"/>
          <a:cs typeface="Arial" panose="020B060402020202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kumimoji="1" sz="14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Slide Number Placeholder 5"/>
          <p:cNvSpPr txBox="1"/>
          <p:nvPr userDrawn="1"/>
        </p:nvSpPr>
        <p:spPr>
          <a:xfrm>
            <a:off x="8480425" y="6569075"/>
            <a:ext cx="696913" cy="365125"/>
          </a:xfrm>
          <a:prstGeom prst="rect">
            <a:avLst/>
          </a:prstGeom>
        </p:spPr>
        <p:txBody>
          <a:bodyPr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5F8A9427-0DE1-4D2B-AAF8-7A447D49DA89}" type="slidenum">
              <a:rPr lang="zh-TW" altLang="en-US" smtClean="0">
                <a:solidFill>
                  <a:schemeClr val="tx1">
                    <a:lumMod val="50000"/>
                    <a:lumOff val="50000"/>
                  </a:schemeClr>
                </a:solidFill>
                <a:latin typeface="Microsoft YaHei" panose="020B0503020204020204" pitchFamily="34" charset="-122"/>
                <a:ea typeface="Microsoft YaHei" panose="020B0503020204020204" pitchFamily="34" charset="-122"/>
              </a:rPr>
              <a:t>‹#›</a:t>
            </a:fld>
            <a:endParaRPr lang="zh-TW" altLang="en-US" sz="1600" dirty="0">
              <a:solidFill>
                <a:schemeClr val="tx1">
                  <a:lumMod val="50000"/>
                  <a:lumOff val="50000"/>
                </a:schemeClr>
              </a:solidFill>
              <a:latin typeface="Microsoft YaHei" panose="020B0503020204020204" pitchFamily="34" charset="-122"/>
              <a:ea typeface="Microsoft YaHei" panose="020B0503020204020204" pitchFamily="34" charset="-122"/>
            </a:endParaRPr>
          </a:p>
        </p:txBody>
      </p:sp>
      <p:pic>
        <p:nvPicPr>
          <p:cNvPr id="1027" name="Picture 15"/>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1913" y="44450"/>
            <a:ext cx="885825"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新細明體" panose="02020500000000000000" charset="-12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新細明體" panose="02020500000000000000" charset="-12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新細明體" panose="02020500000000000000" charset="-12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新細明體" panose="02020500000000000000" charset="-12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新細明體" panose="02020500000000000000" charset="-12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新細明體" panose="02020500000000000000" charset="-12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新細明體" panose="02020500000000000000" charset="-12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新細明體" panose="02020500000000000000" charset="-12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Slide Number Placeholder 5"/>
          <p:cNvSpPr txBox="1"/>
          <p:nvPr userDrawn="1"/>
        </p:nvSpPr>
        <p:spPr>
          <a:xfrm>
            <a:off x="8480425" y="6569075"/>
            <a:ext cx="696913" cy="365125"/>
          </a:xfrm>
          <a:prstGeom prst="rect">
            <a:avLst/>
          </a:prstGeom>
        </p:spPr>
        <p:txBody>
          <a:bodyPr anchor="ct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algn="r" eaLnBrk="1" hangingPunct="1">
              <a:defRPr/>
            </a:pPr>
            <a:fld id="{34A9BD75-5732-48B5-954E-518FF1C30494}" type="slidenum">
              <a:rPr lang="zh-TW" altLang="en-US" sz="1200" smtClean="0">
                <a:solidFill>
                  <a:srgbClr val="7F7F7F"/>
                </a:solidFill>
                <a:latin typeface="Microsoft YaHei" panose="020B0503020204020204" pitchFamily="34" charset="-122"/>
                <a:ea typeface="Microsoft YaHei" panose="020B0503020204020204" pitchFamily="34" charset="-122"/>
              </a:rPr>
              <a:t>‹#›</a:t>
            </a:fld>
            <a:endParaRPr lang="zh-TW" altLang="en-US" sz="1600">
              <a:solidFill>
                <a:srgbClr val="7F7F7F"/>
              </a:solidFill>
              <a:latin typeface="Microsoft YaHei" panose="020B0503020204020204" pitchFamily="34" charset="-122"/>
              <a:ea typeface="Microsoft YaHei" panose="020B0503020204020204" pitchFamily="34" charset="-122"/>
            </a:endParaRPr>
          </a:p>
        </p:txBody>
      </p:sp>
      <p:pic>
        <p:nvPicPr>
          <p:cNvPr id="2051" name="Picture 15"/>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61913" y="44450"/>
            <a:ext cx="885825"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新細明體" panose="02020500000000000000" charset="-12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新細明體" panose="02020500000000000000" charset="-12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新細明體" panose="02020500000000000000" charset="-12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新細明體" panose="02020500000000000000" charset="-12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新細明體" panose="02020500000000000000" charset="-12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新細明體" panose="02020500000000000000" charset="-12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新細明體" panose="02020500000000000000" charset="-12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新細明體" panose="02020500000000000000" charset="-12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19.png"/><Relationship Id="rId7" Type="http://schemas.openxmlformats.org/officeDocument/2006/relationships/diagramLayout" Target="../diagrams/layout1.xml"/><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21.png"/><Relationship Id="rId10" Type="http://schemas.microsoft.com/office/2007/relationships/diagramDrawing" Target="../diagrams/drawing1.xml"/><Relationship Id="rId4" Type="http://schemas.openxmlformats.org/officeDocument/2006/relationships/image" Target="../media/image20.png"/><Relationship Id="rId9" Type="http://schemas.openxmlformats.org/officeDocument/2006/relationships/diagramColors" Target="../diagrams/colors1.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7.jpeg"/><Relationship Id="rId4" Type="http://schemas.openxmlformats.org/officeDocument/2006/relationships/image" Target="../media/image36.jpeg"/></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34.png"/><Relationship Id="rId4" Type="http://schemas.openxmlformats.org/officeDocument/2006/relationships/diagramLayout" Target="../diagrams/layout2.xml"/><Relationship Id="rId9" Type="http://schemas.openxmlformats.org/officeDocument/2006/relationships/image" Target="../media/image38.png"/></Relationships>
</file>

<file path=ppt/slides/_rels/slide2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6.png"/><Relationship Id="rId3" Type="http://schemas.microsoft.com/office/2007/relationships/hdphoto" Target="../media/hdphoto1.wdp"/><Relationship Id="rId7" Type="http://schemas.microsoft.com/office/2007/relationships/hdphoto" Target="../media/hdphoto3.wdp"/><Relationship Id="rId12" Type="http://schemas.microsoft.com/office/2007/relationships/hdphoto" Target="../media/hdphoto5.wdp"/><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2.png"/><Relationship Id="rId11" Type="http://schemas.openxmlformats.org/officeDocument/2006/relationships/image" Target="../media/image45.png"/><Relationship Id="rId5" Type="http://schemas.microsoft.com/office/2007/relationships/hdphoto" Target="../media/hdphoto2.wdp"/><Relationship Id="rId10" Type="http://schemas.microsoft.com/office/2007/relationships/hdphoto" Target="../media/hdphoto4.wdp"/><Relationship Id="rId4" Type="http://schemas.openxmlformats.org/officeDocument/2006/relationships/image" Target="../media/image41.png"/><Relationship Id="rId9" Type="http://schemas.openxmlformats.org/officeDocument/2006/relationships/image" Target="../media/image44.png"/></Relationships>
</file>

<file path=ppt/slides/_rels/slide28.xml.rels><?xml version="1.0" encoding="UTF-8" standalone="yes"?>
<Relationships xmlns="http://schemas.openxmlformats.org/package/2006/relationships"><Relationship Id="rId8" Type="http://schemas.openxmlformats.org/officeDocument/2006/relationships/image" Target="../media/image52.png"/><Relationship Id="rId13" Type="http://schemas.microsoft.com/office/2007/relationships/hdphoto" Target="../media/hdphoto8.wdp"/><Relationship Id="rId18" Type="http://schemas.openxmlformats.org/officeDocument/2006/relationships/image" Target="../media/image60.png"/><Relationship Id="rId3" Type="http://schemas.openxmlformats.org/officeDocument/2006/relationships/image" Target="../media/image48.jpeg"/><Relationship Id="rId21" Type="http://schemas.openxmlformats.org/officeDocument/2006/relationships/image" Target="../media/image63.jpeg"/><Relationship Id="rId7" Type="http://schemas.microsoft.com/office/2007/relationships/hdphoto" Target="../media/hdphoto6.wdp"/><Relationship Id="rId12" Type="http://schemas.openxmlformats.org/officeDocument/2006/relationships/image" Target="../media/image55.png"/><Relationship Id="rId17" Type="http://schemas.openxmlformats.org/officeDocument/2006/relationships/image" Target="../media/image59.png"/><Relationship Id="rId25" Type="http://schemas.openxmlformats.org/officeDocument/2006/relationships/image" Target="../media/image67.png"/><Relationship Id="rId2" Type="http://schemas.openxmlformats.org/officeDocument/2006/relationships/image" Target="../media/image47.png"/><Relationship Id="rId16" Type="http://schemas.openxmlformats.org/officeDocument/2006/relationships/image" Target="../media/image58.png"/><Relationship Id="rId20"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51.png"/><Relationship Id="rId11" Type="http://schemas.openxmlformats.org/officeDocument/2006/relationships/image" Target="../media/image54.jpeg"/><Relationship Id="rId24" Type="http://schemas.openxmlformats.org/officeDocument/2006/relationships/image" Target="../media/image66.png"/><Relationship Id="rId5" Type="http://schemas.openxmlformats.org/officeDocument/2006/relationships/image" Target="../media/image50.png"/><Relationship Id="rId15" Type="http://schemas.openxmlformats.org/officeDocument/2006/relationships/image" Target="../media/image57.png"/><Relationship Id="rId23" Type="http://schemas.openxmlformats.org/officeDocument/2006/relationships/image" Target="../media/image65.png"/><Relationship Id="rId10" Type="http://schemas.openxmlformats.org/officeDocument/2006/relationships/image" Target="../media/image53.jpeg"/><Relationship Id="rId19" Type="http://schemas.openxmlformats.org/officeDocument/2006/relationships/image" Target="../media/image61.png"/><Relationship Id="rId4" Type="http://schemas.openxmlformats.org/officeDocument/2006/relationships/image" Target="../media/image49.png"/><Relationship Id="rId9" Type="http://schemas.microsoft.com/office/2007/relationships/hdphoto" Target="../media/hdphoto7.wdp"/><Relationship Id="rId14" Type="http://schemas.openxmlformats.org/officeDocument/2006/relationships/image" Target="../media/image56.png"/><Relationship Id="rId22" Type="http://schemas.openxmlformats.org/officeDocument/2006/relationships/image" Target="../media/image6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jpeg"/><Relationship Id="rId1" Type="http://schemas.openxmlformats.org/officeDocument/2006/relationships/slideLayout" Target="../slideLayouts/slideLayout2.xml"/><Relationship Id="rId5" Type="http://schemas.openxmlformats.org/officeDocument/2006/relationships/image" Target="../media/image72.png"/><Relationship Id="rId4" Type="http://schemas.openxmlformats.org/officeDocument/2006/relationships/image" Target="../media/image71.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74.jpeg"/></Relationships>
</file>

<file path=ppt/slides/_rels/slide3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76.jpeg"/></Relationships>
</file>

<file path=ppt/slides/_rels/slide3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78.jpeg"/></Relationships>
</file>

<file path=ppt/slides/_rels/slide3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80.jpeg"/></Relationships>
</file>

<file path=ppt/slides/_rels/slide3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83.png"/></Relationships>
</file>

<file path=ppt/slides/_rels/slide4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85.jpeg"/></Relationships>
</file>

<file path=ppt/slides/_rels/slide41.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51.xml.rels><?xml version="1.0" encoding="UTF-8" standalone="yes"?>
<Relationships xmlns="http://schemas.openxmlformats.org/package/2006/relationships"><Relationship Id="rId8" Type="http://schemas.openxmlformats.org/officeDocument/2006/relationships/diagramLayout" Target="../diagrams/layout4.xml"/><Relationship Id="rId13" Type="http://schemas.openxmlformats.org/officeDocument/2006/relationships/diagramLayout" Target="../diagrams/layout5.xml"/><Relationship Id="rId18" Type="http://schemas.openxmlformats.org/officeDocument/2006/relationships/diagramLayout" Target="../diagrams/layout6.xml"/><Relationship Id="rId3" Type="http://schemas.openxmlformats.org/officeDocument/2006/relationships/diagramLayout" Target="../diagrams/layout3.xml"/><Relationship Id="rId21" Type="http://schemas.microsoft.com/office/2007/relationships/diagramDrawing" Target="../diagrams/drawing6.xml"/><Relationship Id="rId7" Type="http://schemas.openxmlformats.org/officeDocument/2006/relationships/diagramData" Target="../diagrams/data4.xml"/><Relationship Id="rId12" Type="http://schemas.openxmlformats.org/officeDocument/2006/relationships/diagramData" Target="../diagrams/data5.xml"/><Relationship Id="rId17" Type="http://schemas.openxmlformats.org/officeDocument/2006/relationships/diagramData" Target="../diagrams/data6.xml"/><Relationship Id="rId2" Type="http://schemas.openxmlformats.org/officeDocument/2006/relationships/diagramData" Target="../diagrams/data3.xml"/><Relationship Id="rId16" Type="http://schemas.microsoft.com/office/2007/relationships/diagramDrawing" Target="../diagrams/drawing5.xml"/><Relationship Id="rId20" Type="http://schemas.openxmlformats.org/officeDocument/2006/relationships/diagramColors" Target="../diagrams/colors6.xml"/><Relationship Id="rId1" Type="http://schemas.openxmlformats.org/officeDocument/2006/relationships/slideLayout" Target="../slideLayouts/slideLayout33.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5" Type="http://schemas.openxmlformats.org/officeDocument/2006/relationships/diagramColors" Target="../diagrams/colors5.xml"/><Relationship Id="rId10" Type="http://schemas.openxmlformats.org/officeDocument/2006/relationships/diagramColors" Target="../diagrams/colors4.xml"/><Relationship Id="rId19" Type="http://schemas.openxmlformats.org/officeDocument/2006/relationships/diagramQuickStyle" Target="../diagrams/quickStyle6.xml"/><Relationship Id="rId4" Type="http://schemas.openxmlformats.org/officeDocument/2006/relationships/diagramQuickStyle" Target="../diagrams/quickStyle3.xml"/><Relationship Id="rId9" Type="http://schemas.openxmlformats.org/officeDocument/2006/relationships/diagramQuickStyle" Target="../diagrams/quickStyle4.xml"/><Relationship Id="rId14" Type="http://schemas.openxmlformats.org/officeDocument/2006/relationships/diagramQuickStyle" Target="../diagrams/quickStyle5.xml"/></Relationships>
</file>

<file path=ppt/slides/_rels/slide52.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3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2.xml"/></Relationships>
</file>

<file path=ppt/slides/_rels/slide55.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0.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7.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0.xml"/></Relationships>
</file>

<file path=ppt/slides/_rels/slide58.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0.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0.xml"/></Relationships>
</file>

<file path=ppt/slides/_rels/slide60.xml.rels><?xml version="1.0" encoding="UTF-8" standalone="yes"?>
<Relationships xmlns="http://schemas.openxmlformats.org/package/2006/relationships"><Relationship Id="rId8" Type="http://schemas.openxmlformats.org/officeDocument/2006/relationships/image" Target="../media/image100.jpeg"/><Relationship Id="rId13" Type="http://schemas.openxmlformats.org/officeDocument/2006/relationships/image" Target="../media/image104.png"/><Relationship Id="rId18" Type="http://schemas.openxmlformats.org/officeDocument/2006/relationships/image" Target="../media/image109.png"/><Relationship Id="rId26" Type="http://schemas.openxmlformats.org/officeDocument/2006/relationships/image" Target="../media/image117.jpeg"/><Relationship Id="rId3" Type="http://schemas.microsoft.com/office/2007/relationships/hdphoto" Target="../media/hdphoto9.wdp"/><Relationship Id="rId21" Type="http://schemas.openxmlformats.org/officeDocument/2006/relationships/image" Target="../media/image112.png"/><Relationship Id="rId7" Type="http://schemas.openxmlformats.org/officeDocument/2006/relationships/image" Target="../media/image99.png"/><Relationship Id="rId12" Type="http://schemas.microsoft.com/office/2007/relationships/hdphoto" Target="../media/hdphoto10.wdp"/><Relationship Id="rId17" Type="http://schemas.openxmlformats.org/officeDocument/2006/relationships/image" Target="../media/image108.png"/><Relationship Id="rId25" Type="http://schemas.openxmlformats.org/officeDocument/2006/relationships/image" Target="../media/image116.png"/><Relationship Id="rId2" Type="http://schemas.openxmlformats.org/officeDocument/2006/relationships/image" Target="../media/image95.png"/><Relationship Id="rId16" Type="http://schemas.openxmlformats.org/officeDocument/2006/relationships/image" Target="../media/image107.png"/><Relationship Id="rId20" Type="http://schemas.openxmlformats.org/officeDocument/2006/relationships/image" Target="../media/image111.png"/><Relationship Id="rId29" Type="http://schemas.openxmlformats.org/officeDocument/2006/relationships/image" Target="../media/image120.png"/><Relationship Id="rId1" Type="http://schemas.openxmlformats.org/officeDocument/2006/relationships/slideLayout" Target="../slideLayouts/slideLayout25.xml"/><Relationship Id="rId6" Type="http://schemas.openxmlformats.org/officeDocument/2006/relationships/image" Target="../media/image98.jpeg"/><Relationship Id="rId11" Type="http://schemas.openxmlformats.org/officeDocument/2006/relationships/image" Target="../media/image103.png"/><Relationship Id="rId24" Type="http://schemas.openxmlformats.org/officeDocument/2006/relationships/image" Target="../media/image115.png"/><Relationship Id="rId5" Type="http://schemas.openxmlformats.org/officeDocument/2006/relationships/image" Target="../media/image97.jpeg"/><Relationship Id="rId15" Type="http://schemas.openxmlformats.org/officeDocument/2006/relationships/image" Target="../media/image106.png"/><Relationship Id="rId23" Type="http://schemas.openxmlformats.org/officeDocument/2006/relationships/image" Target="../media/image114.png"/><Relationship Id="rId28" Type="http://schemas.openxmlformats.org/officeDocument/2006/relationships/image" Target="../media/image119.png"/><Relationship Id="rId10" Type="http://schemas.openxmlformats.org/officeDocument/2006/relationships/image" Target="../media/image102.png"/><Relationship Id="rId19" Type="http://schemas.openxmlformats.org/officeDocument/2006/relationships/image" Target="../media/image110.png"/><Relationship Id="rId31" Type="http://schemas.openxmlformats.org/officeDocument/2006/relationships/image" Target="../media/image122.png"/><Relationship Id="rId4" Type="http://schemas.openxmlformats.org/officeDocument/2006/relationships/image" Target="../media/image96.jpeg"/><Relationship Id="rId9" Type="http://schemas.openxmlformats.org/officeDocument/2006/relationships/image" Target="../media/image101.jpeg"/><Relationship Id="rId14" Type="http://schemas.openxmlformats.org/officeDocument/2006/relationships/image" Target="../media/image105.png"/><Relationship Id="rId22" Type="http://schemas.openxmlformats.org/officeDocument/2006/relationships/image" Target="../media/image113.png"/><Relationship Id="rId27" Type="http://schemas.openxmlformats.org/officeDocument/2006/relationships/image" Target="../media/image118.png"/><Relationship Id="rId30" Type="http://schemas.openxmlformats.org/officeDocument/2006/relationships/image" Target="../media/image121.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2.xml.rels><?xml version="1.0" encoding="UTF-8" standalone="yes"?>
<Relationships xmlns="http://schemas.openxmlformats.org/package/2006/relationships"><Relationship Id="rId3" Type="http://schemas.openxmlformats.org/officeDocument/2006/relationships/image" Target="../media/image124.png"/><Relationship Id="rId7" Type="http://schemas.openxmlformats.org/officeDocument/2006/relationships/image" Target="../media/image128.png"/><Relationship Id="rId2" Type="http://schemas.openxmlformats.org/officeDocument/2006/relationships/image" Target="../media/image123.png"/><Relationship Id="rId1" Type="http://schemas.openxmlformats.org/officeDocument/2006/relationships/slideLayout" Target="../slideLayouts/slideLayout25.xml"/><Relationship Id="rId6" Type="http://schemas.openxmlformats.org/officeDocument/2006/relationships/image" Target="../media/image127.png"/><Relationship Id="rId5" Type="http://schemas.openxmlformats.org/officeDocument/2006/relationships/image" Target="../media/image126.png"/><Relationship Id="rId4" Type="http://schemas.openxmlformats.org/officeDocument/2006/relationships/image" Target="../media/image125.png"/></Relationships>
</file>

<file path=ppt/slides/_rels/slide63.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25.xml"/></Relationships>
</file>

<file path=ppt/slides/_rels/slide64.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image" Target="../media/image130.png"/><Relationship Id="rId1" Type="http://schemas.openxmlformats.org/officeDocument/2006/relationships/slideLayout" Target="../slideLayouts/slideLayout2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6.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20.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9.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20.xml"/></Relationships>
</file>

<file path=ppt/slides/_rels/slide70.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20.xml"/></Relationships>
</file>

<file path=ppt/slides/_rels/slide71.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20.xml"/><Relationship Id="rId4" Type="http://schemas.openxmlformats.org/officeDocument/2006/relationships/image" Target="../media/image138.png"/></Relationships>
</file>

<file path=ppt/slides/_rels/slide72.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20.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40.png"/><Relationship Id="rId1" Type="http://schemas.openxmlformats.org/officeDocument/2006/relationships/slideLayout" Target="../slideLayouts/slideLayout20.xml"/></Relationships>
</file>

<file path=ppt/slides/_rels/slide75.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34.png"/><Relationship Id="rId1" Type="http://schemas.openxmlformats.org/officeDocument/2006/relationships/slideLayout" Target="../slideLayouts/slideLayout1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7.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27.xml"/><Relationship Id="rId1" Type="http://schemas.openxmlformats.org/officeDocument/2006/relationships/slideLayout" Target="../slideLayouts/slideLayout20.xml"/></Relationships>
</file>

<file path=ppt/slides/_rels/slide78.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28.xml"/><Relationship Id="rId1" Type="http://schemas.openxmlformats.org/officeDocument/2006/relationships/slideLayout" Target="../slideLayouts/slideLayout12.xml"/><Relationship Id="rId6" Type="http://schemas.openxmlformats.org/officeDocument/2006/relationships/image" Target="../media/image34.png"/><Relationship Id="rId5" Type="http://schemas.openxmlformats.org/officeDocument/2006/relationships/image" Target="../media/image145.jpeg"/><Relationship Id="rId4" Type="http://schemas.openxmlformats.org/officeDocument/2006/relationships/image" Target="../media/image14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8"/>
          <p:cNvGrpSpPr/>
          <p:nvPr/>
        </p:nvGrpSpPr>
        <p:grpSpPr bwMode="auto">
          <a:xfrm>
            <a:off x="-1588" y="-1191"/>
            <a:ext cx="9144000" cy="6858000"/>
            <a:chOff x="-23" y="0"/>
            <a:chExt cx="5896" cy="4320"/>
          </a:xfrm>
        </p:grpSpPr>
        <p:grpSp>
          <p:nvGrpSpPr>
            <p:cNvPr id="5" name="Group 19"/>
            <p:cNvGrpSpPr/>
            <p:nvPr/>
          </p:nvGrpSpPr>
          <p:grpSpPr bwMode="auto">
            <a:xfrm>
              <a:off x="-23" y="0"/>
              <a:ext cx="5896" cy="4320"/>
              <a:chOff x="-23" y="0"/>
              <a:chExt cx="5896" cy="4320"/>
            </a:xfrm>
          </p:grpSpPr>
          <p:pic>
            <p:nvPicPr>
              <p:cNvPr id="7" name="Picture 20" descr="A23oAEE-±-1"/>
              <p:cNvPicPr preferRelativeResize="0">
                <a:picLocks noChangeArrowheads="1"/>
              </p:cNvPicPr>
              <p:nvPr/>
            </p:nvPicPr>
            <p:blipFill>
              <a:blip r:embed="rId3" cstate="email"/>
              <a:srcRect/>
              <a:stretch>
                <a:fillRect/>
              </a:stretch>
            </p:blipFill>
            <p:spPr bwMode="auto">
              <a:xfrm>
                <a:off x="-23" y="1"/>
                <a:ext cx="5896" cy="4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1" descr="DSCN9764"/>
              <p:cNvPicPr preferRelativeResize="0">
                <a:picLocks noChangeArrowheads="1"/>
              </p:cNvPicPr>
              <p:nvPr/>
            </p:nvPicPr>
            <p:blipFill>
              <a:blip r:embed="rId4" cstate="email"/>
              <a:srcRect/>
              <a:stretch>
                <a:fillRect/>
              </a:stretch>
            </p:blipFill>
            <p:spPr bwMode="auto">
              <a:xfrm>
                <a:off x="-22" y="0"/>
                <a:ext cx="1814" cy="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 name="Picture 22" descr="02"/>
            <p:cNvPicPr>
              <a:picLocks noChangeArrowheads="1"/>
            </p:cNvPicPr>
            <p:nvPr/>
          </p:nvPicPr>
          <p:blipFill>
            <a:blip r:embed="rId5" cstate="email"/>
            <a:srcRect/>
            <a:stretch>
              <a:fillRect/>
            </a:stretch>
          </p:blipFill>
          <p:spPr bwMode="auto">
            <a:xfrm>
              <a:off x="3083" y="505"/>
              <a:ext cx="601" cy="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標題 1"/>
          <p:cNvSpPr txBox="1"/>
          <p:nvPr/>
        </p:nvSpPr>
        <p:spPr>
          <a:xfrm>
            <a:off x="-16997" y="1878255"/>
            <a:ext cx="9144000" cy="1584176"/>
          </a:xfrm>
          <a:prstGeom prst="rect">
            <a:avLst/>
          </a:prstGeom>
        </p:spPr>
        <p:txBody>
          <a:bodyPr anchor="ctr"/>
          <a:lstStyle>
            <a:lvl1pPr algn="ctr" defTabSz="914400" eaLnBrk="1" latinLnBrk="0" hangingPunct="1">
              <a:lnSpc>
                <a:spcPct val="110000"/>
              </a:lnSpc>
              <a:buNone/>
              <a:defRPr sz="4800" b="1">
                <a:solidFill>
                  <a:srgbClr val="246C3C"/>
                </a:solidFill>
                <a:latin typeface="Microsoft YaHei" panose="020B0503020204020204" pitchFamily="34" charset="-122"/>
                <a:ea typeface="Microsoft YaHei" panose="020B0503020204020204" pitchFamily="34" charset="-122"/>
                <a:cs typeface="Times New Roman" panose="02020603050405020304" pitchFamily="18" charset="0"/>
              </a:defRPr>
            </a:lvl1pPr>
          </a:lstStyle>
          <a:p>
            <a:r>
              <a:rPr lang="zh-TW" altLang="en-US"/>
              <a:t>太陽光電推動政策及相關法規</a:t>
            </a:r>
            <a:endParaRPr lang="en-US" altLang="zh-TW" dirty="0"/>
          </a:p>
        </p:txBody>
      </p:sp>
      <p:sp>
        <p:nvSpPr>
          <p:cNvPr id="9" name="Rectangle 3"/>
          <p:cNvSpPr txBox="1">
            <a:spLocks noChangeArrowheads="1"/>
          </p:cNvSpPr>
          <p:nvPr/>
        </p:nvSpPr>
        <p:spPr bwMode="auto">
          <a:xfrm>
            <a:off x="1321027" y="4554310"/>
            <a:ext cx="6480175" cy="1223963"/>
          </a:xfrm>
          <a:prstGeom prst="rect">
            <a:avLst/>
          </a:prstGeom>
          <a:noFill/>
          <a:ln w="9525">
            <a:noFill/>
            <a:miter lim="800000"/>
          </a:ln>
        </p:spPr>
        <p:txBody>
          <a:bodyPr vert="horz" wrap="square" lIns="91440" tIns="45720" rIns="91440" bIns="45720" numCol="1" anchor="t" anchorCtr="0" compatLnSpc="1"/>
          <a:lstStyle>
            <a:lvl1pPr marL="342900" indent="-342900" algn="l" rtl="0" eaLnBrk="0" fontAlgn="base" hangingPunct="0">
              <a:spcBef>
                <a:spcPts val="1200"/>
              </a:spcBef>
              <a:spcAft>
                <a:spcPct val="0"/>
              </a:spcAft>
              <a:buFont typeface="Arial" panose="020B0604020202020204" pitchFamily="34" charset="0"/>
              <a:buChar char="•"/>
              <a:defRPr kumimoji="1" sz="2400" b="1" kern="1200">
                <a:solidFill>
                  <a:schemeClr val="tx1"/>
                </a:solidFill>
                <a:latin typeface="+mn-lt"/>
                <a:ea typeface="+mn-ea"/>
                <a:cs typeface="Arial" panose="020B060402020202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Arial" panose="020B0604020202020204" pitchFamily="34" charset="0"/>
              </a:defRPr>
            </a:lvl2pPr>
            <a:lvl3pPr marL="1143000" indent="-228600" algn="l" rtl="0" eaLnBrk="0" fontAlgn="base" hangingPunct="0">
              <a:spcBef>
                <a:spcPct val="20000"/>
              </a:spcBef>
              <a:spcAft>
                <a:spcPct val="0"/>
              </a:spcAft>
              <a:buFont typeface="Wingdings" panose="05000000000000000000" pitchFamily="2" charset="2"/>
              <a:buChar char="ü"/>
              <a:defRPr kumimoji="1" sz="1800" kern="1200">
                <a:solidFill>
                  <a:schemeClr val="tx1"/>
                </a:solidFill>
                <a:latin typeface="+mn-lt"/>
                <a:ea typeface="+mn-ea"/>
                <a:cs typeface="Arial" panose="020B0604020202020204" pitchFamily="34" charset="0"/>
              </a:defRPr>
            </a:lvl3pPr>
            <a:lvl4pPr marL="1600200" indent="-228600" algn="l" rtl="0" eaLnBrk="0" fontAlgn="base" hangingPunct="0">
              <a:spcBef>
                <a:spcPct val="20000"/>
              </a:spcBef>
              <a:spcAft>
                <a:spcPct val="0"/>
              </a:spcAft>
              <a:buFont typeface="Wingdings" panose="05000000000000000000" pitchFamily="2" charset="2"/>
              <a:buChar char="Ø"/>
              <a:defRPr kumimoji="1" sz="1600" kern="1200">
                <a:solidFill>
                  <a:schemeClr val="tx1"/>
                </a:solidFill>
                <a:latin typeface="+mn-lt"/>
                <a:ea typeface="+mn-ea"/>
                <a:cs typeface="Arial" panose="020B060402020202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kumimoji="1" sz="14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eaLnBrk="1" hangingPunct="1">
              <a:lnSpc>
                <a:spcPct val="110000"/>
              </a:lnSpc>
              <a:spcBef>
                <a:spcPct val="0"/>
              </a:spcBef>
              <a:buFont typeface="Wingdings" panose="05000000000000000000" pitchFamily="2" charset="2"/>
              <a:buNone/>
              <a:defRPr/>
            </a:pPr>
            <a:r>
              <a:rPr lang="zh-TW" altLang="en-US" sz="3200" dirty="0">
                <a:solidFill>
                  <a:schemeClr val="bg2">
                    <a:lumMod val="25000"/>
                  </a:schemeClr>
                </a:solidFill>
                <a:latin typeface="Microsoft YaHei" panose="020B0503020204020204" pitchFamily="34" charset="-122"/>
                <a:ea typeface="Microsoft YaHei" panose="020B0503020204020204" pitchFamily="34" charset="-122"/>
                <a:cs typeface="Times New Roman" panose="02020603050405020304" pitchFamily="18" charset="0"/>
              </a:rPr>
              <a:t>經濟部能源局</a:t>
            </a:r>
            <a:endParaRPr lang="en-US" altLang="zh-TW" sz="3200" dirty="0">
              <a:solidFill>
                <a:schemeClr val="bg2">
                  <a:lumMod val="25000"/>
                </a:schemeClr>
              </a:solidFill>
              <a:latin typeface="Microsoft YaHei" panose="020B0503020204020204" pitchFamily="34" charset="-122"/>
              <a:ea typeface="Microsoft YaHei" panose="020B0503020204020204" pitchFamily="34" charset="-122"/>
              <a:cs typeface="Times New Roman" panose="02020603050405020304" pitchFamily="18" charset="0"/>
            </a:endParaRPr>
          </a:p>
          <a:p>
            <a:pPr marL="0" indent="0" algn="ctr">
              <a:lnSpc>
                <a:spcPct val="110000"/>
              </a:lnSpc>
              <a:spcBef>
                <a:spcPct val="0"/>
              </a:spcBef>
              <a:buFont typeface="Arial" panose="020B0604020202020204" pitchFamily="34" charset="0"/>
              <a:buNone/>
              <a:defRPr/>
            </a:pPr>
            <a:br>
              <a:rPr lang="en-US" altLang="zh-TW" sz="3200" dirty="0">
                <a:solidFill>
                  <a:schemeClr val="bg2">
                    <a:lumMod val="25000"/>
                  </a:schemeClr>
                </a:solidFill>
                <a:latin typeface="Microsoft YaHei" panose="020B0503020204020204" pitchFamily="34" charset="-122"/>
                <a:ea typeface="Microsoft YaHei" panose="020B0503020204020204" pitchFamily="34" charset="-122"/>
                <a:cs typeface="Times New Roman" panose="02020603050405020304" pitchFamily="18" charset="0"/>
              </a:rPr>
            </a:br>
            <a:r>
              <a:rPr lang="en-US" altLang="zh-TW" dirty="0">
                <a:solidFill>
                  <a:schemeClr val="bg2">
                    <a:lumMod val="25000"/>
                  </a:schemeClr>
                </a:solidFill>
                <a:latin typeface="Microsoft YaHei" panose="020B0503020204020204" pitchFamily="34" charset="-122"/>
                <a:ea typeface="Microsoft YaHei" panose="020B0503020204020204" pitchFamily="34" charset="-122"/>
                <a:cs typeface="Times New Roman" panose="02020603050405020304" pitchFamily="18" charset="0"/>
              </a:rPr>
              <a:t>2022</a:t>
            </a:r>
            <a:r>
              <a:rPr lang="zh-TW" altLang="en-US" dirty="0">
                <a:solidFill>
                  <a:schemeClr val="bg2">
                    <a:lumMod val="25000"/>
                  </a:schemeClr>
                </a:solidFill>
                <a:latin typeface="Microsoft YaHei" panose="020B0503020204020204" pitchFamily="34" charset="-122"/>
                <a:ea typeface="Microsoft YaHei" panose="020B0503020204020204" pitchFamily="34" charset="-122"/>
                <a:cs typeface="Times New Roman" panose="02020603050405020304" pitchFamily="18" charset="0"/>
              </a:rPr>
              <a:t>年 </a:t>
            </a:r>
            <a:r>
              <a:rPr lang="en-US" altLang="zh-TW" dirty="0">
                <a:solidFill>
                  <a:schemeClr val="bg2">
                    <a:lumMod val="25000"/>
                  </a:schemeClr>
                </a:solidFill>
                <a:latin typeface="Microsoft YaHei" panose="020B0503020204020204" pitchFamily="34" charset="-122"/>
                <a:ea typeface="Microsoft YaHei" panose="020B0503020204020204" pitchFamily="34" charset="-122"/>
                <a:cs typeface="Times New Roman" panose="02020603050405020304" pitchFamily="18" charset="0"/>
              </a:rPr>
              <a:t>11</a:t>
            </a:r>
            <a:r>
              <a:rPr lang="zh-TW" altLang="en-US" dirty="0">
                <a:solidFill>
                  <a:schemeClr val="bg2">
                    <a:lumMod val="25000"/>
                  </a:schemeClr>
                </a:solidFill>
                <a:latin typeface="Microsoft YaHei" panose="020B0503020204020204" pitchFamily="34" charset="-122"/>
                <a:ea typeface="Microsoft YaHei" panose="020B0503020204020204" pitchFamily="34" charset="-122"/>
                <a:cs typeface="Times New Roman" panose="02020603050405020304" pitchFamily="18" charset="0"/>
              </a:rPr>
              <a:t>月</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p:nvPr/>
        </p:nvSpPr>
        <p:spPr bwMode="auto">
          <a:xfrm>
            <a:off x="0" y="191297"/>
            <a:ext cx="9144000" cy="692150"/>
          </a:xfrm>
          <a:prstGeom prst="rect">
            <a:avLst/>
          </a:prstGeom>
          <a:noFill/>
          <a:ln w="9525">
            <a:noFill/>
            <a:miter lim="800000"/>
          </a:ln>
        </p:spPr>
        <p:txBody>
          <a:bodyPr vert="horz" wrap="square" lIns="91440" tIns="45720" rIns="91440" bIns="45720" numCol="1" anchor="ctr" anchorCtr="0" compatLnSpc="1">
            <a:normAutofit/>
          </a:bodyPr>
          <a:lstStyle>
            <a:lvl1pPr algn="l" rtl="0" eaLnBrk="0" fontAlgn="base" hangingPunct="0">
              <a:spcBef>
                <a:spcPct val="0"/>
              </a:spcBef>
              <a:spcAft>
                <a:spcPct val="0"/>
              </a:spcAft>
              <a:defRPr kumimoji="1" sz="3200" b="1" kern="1200">
                <a:solidFill>
                  <a:srgbClr val="CC0000"/>
                </a:solidFill>
                <a:latin typeface="+mn-lt"/>
                <a:ea typeface="+mn-ea"/>
                <a:cs typeface="Arial" panose="020B0604020202020204" pitchFamily="34" charset="0"/>
              </a:defRPr>
            </a:lvl1pPr>
            <a:lvl2pPr algn="l" rtl="0" eaLnBrk="0" fontAlgn="base" hangingPunct="0">
              <a:spcBef>
                <a:spcPct val="0"/>
              </a:spcBef>
              <a:spcAft>
                <a:spcPct val="0"/>
              </a:spcAft>
              <a:defRPr kumimoji="1" sz="3200" b="1">
                <a:solidFill>
                  <a:srgbClr val="CC0000"/>
                </a:solidFill>
                <a:latin typeface="Times New Roman" panose="02020603050405020304" pitchFamily="18" charset="0"/>
                <a:ea typeface="標楷體" panose="03000509000000000000" pitchFamily="65" charset="-120"/>
              </a:defRPr>
            </a:lvl2pPr>
            <a:lvl3pPr algn="l" rtl="0" eaLnBrk="0" fontAlgn="base" hangingPunct="0">
              <a:spcBef>
                <a:spcPct val="0"/>
              </a:spcBef>
              <a:spcAft>
                <a:spcPct val="0"/>
              </a:spcAft>
              <a:defRPr kumimoji="1" sz="3200" b="1">
                <a:solidFill>
                  <a:srgbClr val="CC0000"/>
                </a:solidFill>
                <a:latin typeface="Times New Roman" panose="02020603050405020304" pitchFamily="18" charset="0"/>
                <a:ea typeface="標楷體" panose="03000509000000000000" pitchFamily="65" charset="-120"/>
              </a:defRPr>
            </a:lvl3pPr>
            <a:lvl4pPr algn="l" rtl="0" eaLnBrk="0" fontAlgn="base" hangingPunct="0">
              <a:spcBef>
                <a:spcPct val="0"/>
              </a:spcBef>
              <a:spcAft>
                <a:spcPct val="0"/>
              </a:spcAft>
              <a:defRPr kumimoji="1" sz="3200" b="1">
                <a:solidFill>
                  <a:srgbClr val="CC0000"/>
                </a:solidFill>
                <a:latin typeface="Times New Roman" panose="02020603050405020304" pitchFamily="18" charset="0"/>
                <a:ea typeface="標楷體" panose="03000509000000000000" pitchFamily="65" charset="-120"/>
              </a:defRPr>
            </a:lvl4pPr>
            <a:lvl5pPr algn="l" rtl="0" eaLnBrk="0" fontAlgn="base" hangingPunct="0">
              <a:spcBef>
                <a:spcPct val="0"/>
              </a:spcBef>
              <a:spcAft>
                <a:spcPct val="0"/>
              </a:spcAft>
              <a:defRPr kumimoji="1" sz="3200" b="1">
                <a:solidFill>
                  <a:srgbClr val="CC0000"/>
                </a:solidFill>
                <a:latin typeface="Times New Roman" panose="02020603050405020304" pitchFamily="18" charset="0"/>
                <a:ea typeface="標楷體" panose="03000509000000000000" pitchFamily="65" charset="-120"/>
              </a:defRPr>
            </a:lvl5pPr>
            <a:lvl6pPr marL="457200" algn="l" rtl="0" eaLnBrk="0" fontAlgn="base" hangingPunct="0">
              <a:spcBef>
                <a:spcPct val="0"/>
              </a:spcBef>
              <a:spcAft>
                <a:spcPct val="0"/>
              </a:spcAft>
              <a:defRPr kumimoji="1" sz="3200" b="1">
                <a:solidFill>
                  <a:srgbClr val="CC0000"/>
                </a:solidFill>
                <a:latin typeface="Times New Roman" panose="02020603050405020304" pitchFamily="18" charset="0"/>
                <a:ea typeface="標楷體" panose="03000509000000000000" pitchFamily="65" charset="-120"/>
              </a:defRPr>
            </a:lvl6pPr>
            <a:lvl7pPr marL="914400" algn="l" rtl="0" eaLnBrk="0" fontAlgn="base" hangingPunct="0">
              <a:spcBef>
                <a:spcPct val="0"/>
              </a:spcBef>
              <a:spcAft>
                <a:spcPct val="0"/>
              </a:spcAft>
              <a:defRPr kumimoji="1" sz="3200" b="1">
                <a:solidFill>
                  <a:srgbClr val="CC0000"/>
                </a:solidFill>
                <a:latin typeface="Times New Roman" panose="02020603050405020304" pitchFamily="18" charset="0"/>
                <a:ea typeface="標楷體" panose="03000509000000000000" pitchFamily="65" charset="-120"/>
              </a:defRPr>
            </a:lvl7pPr>
            <a:lvl8pPr marL="1371600" algn="l" rtl="0" eaLnBrk="0" fontAlgn="base" hangingPunct="0">
              <a:spcBef>
                <a:spcPct val="0"/>
              </a:spcBef>
              <a:spcAft>
                <a:spcPct val="0"/>
              </a:spcAft>
              <a:defRPr kumimoji="1" sz="3200" b="1">
                <a:solidFill>
                  <a:srgbClr val="CC0000"/>
                </a:solidFill>
                <a:latin typeface="Times New Roman" panose="02020603050405020304" pitchFamily="18" charset="0"/>
                <a:ea typeface="標楷體" panose="03000509000000000000" pitchFamily="65" charset="-120"/>
              </a:defRPr>
            </a:lvl8pPr>
            <a:lvl9pPr marL="1828800" algn="l" rtl="0" eaLnBrk="0" fontAlgn="base" hangingPunct="0">
              <a:spcBef>
                <a:spcPct val="0"/>
              </a:spcBef>
              <a:spcAft>
                <a:spcPct val="0"/>
              </a:spcAft>
              <a:defRPr kumimoji="1" sz="3200" b="1">
                <a:solidFill>
                  <a:srgbClr val="CC0000"/>
                </a:solidFill>
                <a:latin typeface="Times New Roman" panose="02020603050405020304" pitchFamily="18" charset="0"/>
                <a:ea typeface="標楷體" panose="03000509000000000000" pitchFamily="65" charset="-120"/>
              </a:defRPr>
            </a:lvl9pPr>
          </a:lstStyle>
          <a:p>
            <a:pPr algn="ctr">
              <a:lnSpc>
                <a:spcPts val="4300"/>
              </a:lnSpc>
              <a:spcBef>
                <a:spcPct val="65000"/>
              </a:spcBef>
            </a:pPr>
            <a:r>
              <a:rPr lang="zh-TW" altLang="en-US" sz="4800" dirty="0">
                <a:solidFill>
                  <a:srgbClr val="000099"/>
                </a:solidFill>
                <a:latin typeface="微軟正黑體" panose="020B0604030504040204" pitchFamily="34" charset="-120"/>
                <a:ea typeface="微軟正黑體" panose="020B0604030504040204" pitchFamily="34" charset="-120"/>
              </a:rPr>
              <a:t>大    綱</a:t>
            </a:r>
            <a:endParaRPr lang="en-US" altLang="zh-TW" sz="4800" dirty="0">
              <a:solidFill>
                <a:srgbClr val="000099"/>
              </a:solidFill>
              <a:latin typeface="微軟正黑體" panose="020B0604030504040204" pitchFamily="34" charset="-120"/>
              <a:ea typeface="微軟正黑體" panose="020B0604030504040204" pitchFamily="34" charset="-120"/>
            </a:endParaRPr>
          </a:p>
        </p:txBody>
      </p:sp>
      <p:sp>
        <p:nvSpPr>
          <p:cNvPr id="2" name="投影片編號版面配置區 1"/>
          <p:cNvSpPr>
            <a:spLocks noGrp="1"/>
          </p:cNvSpPr>
          <p:nvPr>
            <p:ph type="sldNum" sz="quarter" idx="10"/>
          </p:nvPr>
        </p:nvSpPr>
        <p:spPr>
          <a:xfrm>
            <a:off x="8412290" y="6536528"/>
            <a:ext cx="611187" cy="260350"/>
          </a:xfrm>
        </p:spPr>
        <p:txBody>
          <a:bodyPr/>
          <a:lstStyle/>
          <a:p>
            <a:pPr>
              <a:defRPr/>
            </a:pPr>
            <a:fld id="{4DDCBD9B-A1B5-459F-AC8A-25003C402013}" type="slidenum">
              <a:rPr lang="en-US" altLang="zh-TW" smtClean="0"/>
              <a:t>2</a:t>
            </a:fld>
            <a:endParaRPr lang="en-US" altLang="zh-TW" dirty="0"/>
          </a:p>
        </p:txBody>
      </p:sp>
      <p:sp>
        <p:nvSpPr>
          <p:cNvPr id="5" name="文字方塊 4"/>
          <p:cNvSpPr txBox="1"/>
          <p:nvPr/>
        </p:nvSpPr>
        <p:spPr>
          <a:xfrm>
            <a:off x="2195736" y="883447"/>
            <a:ext cx="5495925" cy="5109091"/>
          </a:xfrm>
          <a:prstGeom prst="rect">
            <a:avLst/>
          </a:prstGeom>
          <a:noFill/>
        </p:spPr>
        <p:txBody>
          <a:bodyPr>
            <a:spAutoFit/>
          </a:bodyPr>
          <a:lstStyle/>
          <a:p>
            <a:pPr marL="0" marR="0" lvl="0" indent="0" algn="l" defTabSz="914400" rtl="0" eaLnBrk="1" fontAlgn="auto" latinLnBrk="0" hangingPunct="1">
              <a:lnSpc>
                <a:spcPct val="100000"/>
              </a:lnSpc>
              <a:spcBef>
                <a:spcPts val="1200"/>
              </a:spcBef>
              <a:spcAft>
                <a:spcPts val="0"/>
              </a:spcAft>
              <a:buClrTx/>
              <a:buSzTx/>
              <a:buFontTx/>
              <a:buNone/>
              <a:defRPr/>
            </a:pPr>
            <a:r>
              <a:rPr kumimoji="0" lang="zh-TW" altLang="en-US" sz="3200" b="1" i="0" u="none" strike="noStrike" kern="1200" cap="none" spc="-150" normalizeH="0" baseline="0" noProof="0" dirty="0">
                <a:ln>
                  <a:noFill/>
                </a:ln>
                <a:effectLst/>
                <a:uLnTx/>
                <a:uFillTx/>
                <a:latin typeface="Microsoft YaHei UI" panose="020B0503020204020204" pitchFamily="34" charset="-122"/>
                <a:ea typeface="Microsoft YaHei UI" panose="020B0503020204020204" pitchFamily="34" charset="-122"/>
                <a:cs typeface="+mn-cs"/>
                <a:sym typeface="Wingdings" panose="05000000000000000000" pitchFamily="2" charset="2"/>
              </a:rPr>
              <a:t>壹、我國再生能源政策</a:t>
            </a:r>
            <a:endParaRPr kumimoji="0" lang="en-US" altLang="zh-TW" sz="3200" b="1" i="0" u="none" strike="noStrike" kern="1200" cap="none" spc="-150" normalizeH="0" baseline="0" noProof="0" dirty="0">
              <a:ln>
                <a:noFill/>
              </a:ln>
              <a:effectLst/>
              <a:uLnTx/>
              <a:uFillTx/>
              <a:latin typeface="Microsoft YaHei UI" panose="020B0503020204020204" pitchFamily="34" charset="-122"/>
              <a:ea typeface="Microsoft YaHei UI" panose="020B0503020204020204" pitchFamily="34" charset="-122"/>
              <a:cs typeface="+mn-cs"/>
              <a:sym typeface="Wingdings" panose="05000000000000000000" pitchFamily="2" charset="2"/>
            </a:endParaRPr>
          </a:p>
          <a:p>
            <a:pPr marL="0" marR="0" lvl="0" indent="0" algn="l" defTabSz="914400" rtl="0" eaLnBrk="1" fontAlgn="auto" latinLnBrk="0" hangingPunct="1">
              <a:lnSpc>
                <a:spcPct val="100000"/>
              </a:lnSpc>
              <a:spcBef>
                <a:spcPts val="1200"/>
              </a:spcBef>
              <a:spcAft>
                <a:spcPts val="0"/>
              </a:spcAft>
              <a:buClrTx/>
              <a:buSzTx/>
              <a:buFontTx/>
              <a:buNone/>
              <a:defRPr/>
            </a:pPr>
            <a:r>
              <a:rPr kumimoji="0" lang="zh-TW" altLang="en-US" sz="3200" b="1" i="0" u="none" strike="noStrike" kern="1200" cap="none" spc="-150" normalizeH="0" baseline="0" noProof="0" dirty="0">
                <a:ln>
                  <a:noFill/>
                </a:ln>
                <a:effectLst/>
                <a:uLnTx/>
                <a:uFillTx/>
                <a:latin typeface="Microsoft YaHei UI" panose="020B0503020204020204" pitchFamily="34" charset="-122"/>
                <a:ea typeface="Microsoft YaHei UI" panose="020B0503020204020204" pitchFamily="34" charset="-122"/>
                <a:cs typeface="+mn-cs"/>
                <a:sym typeface="Wingdings" panose="05000000000000000000" pitchFamily="2" charset="2"/>
              </a:rPr>
              <a:t>貳、太陽光電政策及</a:t>
            </a:r>
            <a:r>
              <a:rPr kumimoji="0" lang="zh-TW" altLang="en-US" sz="3200" b="1" spc="-150" dirty="0">
                <a:latin typeface="Microsoft YaHei UI" panose="020B0503020204020204" pitchFamily="34" charset="-122"/>
                <a:ea typeface="Microsoft YaHei UI" panose="020B0503020204020204" pitchFamily="34" charset="-122"/>
                <a:sym typeface="Wingdings" panose="05000000000000000000" pitchFamily="2" charset="2"/>
              </a:rPr>
              <a:t>推展</a:t>
            </a:r>
            <a:endParaRPr kumimoji="0" lang="en-US" altLang="zh-TW" sz="3200" b="1" i="0" u="none" strike="noStrike" kern="1200" cap="none" spc="-150" normalizeH="0" baseline="0" noProof="0" dirty="0">
              <a:ln>
                <a:noFill/>
              </a:ln>
              <a:effectLst/>
              <a:uLnTx/>
              <a:uFillTx/>
              <a:latin typeface="Microsoft YaHei UI" panose="020B0503020204020204" pitchFamily="34" charset="-122"/>
              <a:ea typeface="Microsoft YaHei UI" panose="020B0503020204020204" pitchFamily="34" charset="-122"/>
              <a:cs typeface="+mn-cs"/>
              <a:sym typeface="Wingdings" panose="05000000000000000000" pitchFamily="2" charset="2"/>
            </a:endParaRPr>
          </a:p>
          <a:p>
            <a:pPr marL="269875" marR="0" lvl="1" indent="0" algn="l" defTabSz="914400" rtl="0" eaLnBrk="1" fontAlgn="auto" latinLnBrk="0" hangingPunct="1">
              <a:lnSpc>
                <a:spcPct val="100000"/>
              </a:lnSpc>
              <a:spcBef>
                <a:spcPts val="1200"/>
              </a:spcBef>
              <a:spcAft>
                <a:spcPts val="0"/>
              </a:spcAft>
              <a:buClrTx/>
              <a:buSzTx/>
              <a:buFontTx/>
              <a:buNone/>
              <a:defRPr/>
            </a:pPr>
            <a:r>
              <a:rPr kumimoji="0" lang="zh-TW" altLang="en-US" sz="3200" b="1" i="0" u="none" strike="noStrike" kern="1200" cap="none" spc="-150" normalizeH="0" baseline="0" noProof="0" dirty="0">
                <a:ln>
                  <a:noFill/>
                </a:ln>
                <a:effectLst/>
                <a:uLnTx/>
                <a:uFillTx/>
                <a:latin typeface="Microsoft YaHei UI" panose="020B0503020204020204" pitchFamily="34" charset="-122"/>
                <a:ea typeface="Microsoft YaHei UI" panose="020B0503020204020204" pitchFamily="34" charset="-122"/>
                <a:cs typeface="+mn-cs"/>
                <a:sym typeface="Wingdings" panose="05000000000000000000" pitchFamily="2" charset="2"/>
              </a:rPr>
              <a:t>一、屋頂型政策及</a:t>
            </a:r>
            <a:r>
              <a:rPr kumimoji="0" lang="zh-TW" altLang="en-US" sz="3200" b="1" spc="-150" dirty="0">
                <a:latin typeface="Microsoft YaHei UI" panose="020B0503020204020204" pitchFamily="34" charset="-122"/>
                <a:ea typeface="Microsoft YaHei UI" panose="020B0503020204020204" pitchFamily="34" charset="-122"/>
                <a:sym typeface="Wingdings" panose="05000000000000000000" pitchFamily="2" charset="2"/>
              </a:rPr>
              <a:t>推展</a:t>
            </a:r>
            <a:endParaRPr kumimoji="0" lang="en-US" altLang="zh-TW" sz="3200" b="1" i="0" u="none" strike="noStrike" kern="1200" cap="none" spc="-150" normalizeH="0" baseline="0" noProof="0" dirty="0">
              <a:ln>
                <a:noFill/>
              </a:ln>
              <a:effectLst/>
              <a:uLnTx/>
              <a:uFillTx/>
              <a:latin typeface="Microsoft YaHei UI" panose="020B0503020204020204" pitchFamily="34" charset="-122"/>
              <a:ea typeface="Microsoft YaHei UI" panose="020B0503020204020204" pitchFamily="34" charset="-122"/>
              <a:cs typeface="+mn-cs"/>
              <a:sym typeface="Wingdings" panose="05000000000000000000" pitchFamily="2" charset="2"/>
            </a:endParaRPr>
          </a:p>
          <a:p>
            <a:pPr marL="269875" marR="0" lvl="1" indent="0" algn="l" defTabSz="914400" rtl="0" eaLnBrk="1" fontAlgn="auto" latinLnBrk="0" hangingPunct="1">
              <a:lnSpc>
                <a:spcPct val="100000"/>
              </a:lnSpc>
              <a:spcBef>
                <a:spcPts val="1200"/>
              </a:spcBef>
              <a:spcAft>
                <a:spcPts val="0"/>
              </a:spcAft>
              <a:buClrTx/>
              <a:buSzTx/>
              <a:buFontTx/>
              <a:buNone/>
              <a:defRPr/>
            </a:pPr>
            <a:r>
              <a:rPr kumimoji="0" lang="zh-TW" altLang="en-US" sz="3200" b="1" i="0" u="none" strike="noStrike" kern="1200" cap="none" spc="-150" normalizeH="0" baseline="0" noProof="0" dirty="0">
                <a:ln>
                  <a:noFill/>
                </a:ln>
                <a:effectLst/>
                <a:uLnTx/>
                <a:uFillTx/>
                <a:latin typeface="Microsoft YaHei UI" panose="020B0503020204020204" pitchFamily="34" charset="-122"/>
                <a:ea typeface="Microsoft YaHei UI" panose="020B0503020204020204" pitchFamily="34" charset="-122"/>
                <a:cs typeface="+mn-cs"/>
                <a:sym typeface="Wingdings" panose="05000000000000000000" pitchFamily="2" charset="2"/>
              </a:rPr>
              <a:t>二、地面型政策及</a:t>
            </a:r>
            <a:r>
              <a:rPr kumimoji="0" lang="zh-TW" altLang="en-US" sz="3200" b="1" spc="-150" dirty="0">
                <a:latin typeface="Microsoft YaHei UI" panose="020B0503020204020204" pitchFamily="34" charset="-122"/>
                <a:ea typeface="Microsoft YaHei UI" panose="020B0503020204020204" pitchFamily="34" charset="-122"/>
                <a:sym typeface="Wingdings" panose="05000000000000000000" pitchFamily="2" charset="2"/>
              </a:rPr>
              <a:t>推展</a:t>
            </a:r>
            <a:endParaRPr kumimoji="0" lang="en-US" altLang="zh-TW" sz="3200" b="1" spc="-150" dirty="0">
              <a:latin typeface="Microsoft YaHei UI" panose="020B0503020204020204" pitchFamily="34" charset="-122"/>
              <a:ea typeface="Microsoft YaHei UI" panose="020B0503020204020204" pitchFamily="34" charset="-122"/>
              <a:sym typeface="Wingdings" panose="05000000000000000000" pitchFamily="2" charset="2"/>
            </a:endParaRPr>
          </a:p>
          <a:p>
            <a:pPr marL="269875" lvl="1" fontAlgn="auto">
              <a:spcBef>
                <a:spcPts val="1200"/>
              </a:spcBef>
              <a:spcAft>
                <a:spcPts val="0"/>
              </a:spcAft>
              <a:defRPr/>
            </a:pPr>
            <a:r>
              <a:rPr kumimoji="0" lang="zh-TW" altLang="en-US" sz="3200" b="1" spc="-150" dirty="0">
                <a:latin typeface="Microsoft YaHei UI" panose="020B0503020204020204" pitchFamily="34" charset="-122"/>
                <a:ea typeface="Microsoft YaHei UI" panose="020B0503020204020204" pitchFamily="34" charset="-122"/>
                <a:sym typeface="Wingdings" panose="05000000000000000000" pitchFamily="2" charset="2"/>
              </a:rPr>
              <a:t>三、共同升壓站政策及推展</a:t>
            </a:r>
            <a:endParaRPr kumimoji="0" lang="en-US" altLang="zh-TW" sz="3200" b="1" i="0" u="none" strike="noStrike" kern="1200" cap="none" spc="-150" normalizeH="0" baseline="0" noProof="0" dirty="0">
              <a:ln>
                <a:noFill/>
              </a:ln>
              <a:effectLst/>
              <a:uLnTx/>
              <a:uFillTx/>
              <a:latin typeface="Microsoft YaHei UI" panose="020B0503020204020204" pitchFamily="34" charset="-122"/>
              <a:ea typeface="Microsoft YaHei UI" panose="020B0503020204020204" pitchFamily="34" charset="-122"/>
              <a:cs typeface="+mn-cs"/>
              <a:sym typeface="Wingdings" panose="05000000000000000000" pitchFamily="2" charset="2"/>
            </a:endParaRPr>
          </a:p>
          <a:p>
            <a:pPr marL="0" marR="0" lvl="0" indent="0" algn="l" defTabSz="914400" rtl="0" eaLnBrk="1" fontAlgn="auto" latinLnBrk="0" hangingPunct="1">
              <a:lnSpc>
                <a:spcPct val="100000"/>
              </a:lnSpc>
              <a:spcBef>
                <a:spcPts val="1200"/>
              </a:spcBef>
              <a:spcAft>
                <a:spcPts val="0"/>
              </a:spcAft>
              <a:buClrTx/>
              <a:buSzTx/>
              <a:buFontTx/>
              <a:buNone/>
              <a:defRPr/>
            </a:pPr>
            <a:r>
              <a:rPr kumimoji="0" lang="zh-TW" altLang="en-US" sz="3200" b="1" spc="-150" dirty="0">
                <a:latin typeface="Microsoft YaHei UI" panose="020B0503020204020204" pitchFamily="34" charset="-122"/>
                <a:ea typeface="Microsoft YaHei UI" panose="020B0503020204020204" pitchFamily="34" charset="-122"/>
                <a:sym typeface="Wingdings" panose="05000000000000000000" pitchFamily="2" charset="2"/>
              </a:rPr>
              <a:t>參</a:t>
            </a:r>
            <a:r>
              <a:rPr kumimoji="0" lang="zh-TW" altLang="en-US" sz="3200" b="1" i="0" u="none" strike="noStrike" kern="1200" cap="none" spc="-150" normalizeH="0" baseline="0" noProof="0" dirty="0">
                <a:ln>
                  <a:noFill/>
                </a:ln>
                <a:effectLst/>
                <a:uLnTx/>
                <a:uFillTx/>
                <a:latin typeface="Microsoft YaHei UI" panose="020B0503020204020204" pitchFamily="34" charset="-122"/>
                <a:ea typeface="Microsoft YaHei UI" panose="020B0503020204020204" pitchFamily="34" charset="-122"/>
                <a:cs typeface="+mn-cs"/>
                <a:sym typeface="Wingdings" panose="05000000000000000000" pitchFamily="2" charset="2"/>
              </a:rPr>
              <a:t>、太陽光電法規及配套措施</a:t>
            </a:r>
            <a:endParaRPr kumimoji="0" lang="en-US" altLang="zh-TW" sz="3200" b="1" i="0" u="none" strike="noStrike" kern="1200" cap="none" spc="-150" normalizeH="0" baseline="0" noProof="0" dirty="0">
              <a:ln>
                <a:noFill/>
              </a:ln>
              <a:effectLst/>
              <a:uLnTx/>
              <a:uFillTx/>
              <a:latin typeface="Microsoft YaHei UI" panose="020B0503020204020204" pitchFamily="34" charset="-122"/>
              <a:ea typeface="Microsoft YaHei UI" panose="020B0503020204020204" pitchFamily="34" charset="-122"/>
              <a:cs typeface="+mn-cs"/>
              <a:sym typeface="Wingdings" panose="05000000000000000000" pitchFamily="2" charset="2"/>
            </a:endParaRPr>
          </a:p>
          <a:p>
            <a:pPr marL="0" marR="0" lvl="0" indent="0" algn="l" defTabSz="914400" rtl="0" eaLnBrk="1" fontAlgn="auto" latinLnBrk="0" hangingPunct="1">
              <a:lnSpc>
                <a:spcPct val="100000"/>
              </a:lnSpc>
              <a:spcBef>
                <a:spcPts val="1200"/>
              </a:spcBef>
              <a:spcAft>
                <a:spcPts val="0"/>
              </a:spcAft>
              <a:buClrTx/>
              <a:buSzTx/>
              <a:buFontTx/>
              <a:buNone/>
              <a:defRPr/>
            </a:pPr>
            <a:r>
              <a:rPr kumimoji="0" lang="zh-TW" altLang="en-US" sz="3200" b="1" i="0" u="none" strike="noStrike" kern="1200" cap="none" spc="-150" normalizeH="0" baseline="0" noProof="0" dirty="0">
                <a:ln>
                  <a:noFill/>
                </a:ln>
                <a:effectLst/>
                <a:uLnTx/>
                <a:uFillTx/>
                <a:latin typeface="Microsoft YaHei UI" panose="020B0503020204020204" pitchFamily="34" charset="-122"/>
                <a:ea typeface="Microsoft YaHei UI" panose="020B0503020204020204" pitchFamily="34" charset="-122"/>
                <a:cs typeface="+mn-cs"/>
                <a:sym typeface="Wingdings" panose="05000000000000000000" pitchFamily="2" charset="2"/>
              </a:rPr>
              <a:t>肆、太陽光電商業模式</a:t>
            </a:r>
            <a:endParaRPr kumimoji="0" lang="en-US" altLang="zh-TW" sz="3200" b="1" i="0" u="none" strike="noStrike" kern="1200" cap="none" spc="-150" normalizeH="0" baseline="0" noProof="0" dirty="0">
              <a:ln>
                <a:noFill/>
              </a:ln>
              <a:effectLst/>
              <a:uLnTx/>
              <a:uFillTx/>
              <a:latin typeface="Microsoft YaHei UI" panose="020B0503020204020204" pitchFamily="34" charset="-122"/>
              <a:ea typeface="Microsoft YaHei UI" panose="020B0503020204020204" pitchFamily="34" charset="-122"/>
              <a:cs typeface="+mn-cs"/>
              <a:sym typeface="Wingdings" panose="05000000000000000000" pitchFamily="2" charset="2"/>
            </a:endParaRPr>
          </a:p>
          <a:p>
            <a:pPr marL="0" marR="0" lvl="0" indent="0" algn="l" defTabSz="914400" rtl="0" eaLnBrk="1" fontAlgn="auto" latinLnBrk="0" hangingPunct="1">
              <a:lnSpc>
                <a:spcPct val="100000"/>
              </a:lnSpc>
              <a:spcBef>
                <a:spcPts val="1200"/>
              </a:spcBef>
              <a:spcAft>
                <a:spcPts val="0"/>
              </a:spcAft>
              <a:buClrTx/>
              <a:buSzTx/>
              <a:buFontTx/>
              <a:buNone/>
              <a:defRPr/>
            </a:pPr>
            <a:r>
              <a:rPr kumimoji="0" lang="zh-TW" altLang="en-US" sz="3200" b="1" spc="-150" dirty="0">
                <a:latin typeface="Microsoft YaHei UI" panose="020B0503020204020204" pitchFamily="34" charset="-122"/>
                <a:ea typeface="Microsoft YaHei UI" panose="020B0503020204020204" pitchFamily="34" charset="-122"/>
                <a:sym typeface="Wingdings" panose="05000000000000000000" pitchFamily="2" charset="2"/>
              </a:rPr>
              <a:t>伍</a:t>
            </a:r>
            <a:r>
              <a:rPr kumimoji="0" lang="zh-TW" altLang="en-US" sz="3200" b="1" i="0" u="none" strike="noStrike" kern="1200" cap="none" spc="-150" normalizeH="0" baseline="0" noProof="0" dirty="0">
                <a:ln>
                  <a:noFill/>
                </a:ln>
                <a:effectLst/>
                <a:uLnTx/>
                <a:uFillTx/>
                <a:latin typeface="Microsoft YaHei UI" panose="020B0503020204020204" pitchFamily="34" charset="-122"/>
                <a:ea typeface="Microsoft YaHei UI" panose="020B0503020204020204" pitchFamily="34" charset="-122"/>
                <a:cs typeface="+mn-cs"/>
                <a:sym typeface="Wingdings" panose="05000000000000000000" pitchFamily="2" charset="2"/>
              </a:rPr>
              <a:t>、結語</a:t>
            </a:r>
            <a:endParaRPr kumimoji="0" lang="en-US" altLang="zh-TW" sz="3200" b="1" i="0" u="none" strike="noStrike" kern="1200" cap="none" spc="-150" normalizeH="0" baseline="0" noProof="0" dirty="0">
              <a:ln>
                <a:noFill/>
              </a:ln>
              <a:effectLst/>
              <a:uLnTx/>
              <a:uFillTx/>
              <a:latin typeface="Microsoft YaHei UI" panose="020B0503020204020204" pitchFamily="34" charset="-122"/>
              <a:ea typeface="Microsoft YaHei UI" panose="020B0503020204020204" pitchFamily="34" charset="-122"/>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0"/>
          </p:nvPr>
        </p:nvSpPr>
        <p:spPr>
          <a:xfrm>
            <a:off x="8412290" y="6536528"/>
            <a:ext cx="611187" cy="260350"/>
          </a:xfrm>
        </p:spPr>
        <p:txBody>
          <a:bodyPr/>
          <a:lstStyle/>
          <a:p>
            <a:pPr>
              <a:defRPr/>
            </a:pPr>
            <a:fld id="{4DDCBD9B-A1B5-459F-AC8A-25003C402013}" type="slidenum">
              <a:rPr lang="en-US" altLang="zh-TW" smtClean="0"/>
              <a:t>3</a:t>
            </a:fld>
            <a:endParaRPr lang="en-US" altLang="zh-TW" dirty="0"/>
          </a:p>
        </p:txBody>
      </p:sp>
      <p:sp>
        <p:nvSpPr>
          <p:cNvPr id="5" name="文字方塊 4"/>
          <p:cNvSpPr txBox="1"/>
          <p:nvPr/>
        </p:nvSpPr>
        <p:spPr>
          <a:xfrm>
            <a:off x="2195736" y="620688"/>
            <a:ext cx="5495925" cy="5109091"/>
          </a:xfrm>
          <a:prstGeom prst="rect">
            <a:avLst/>
          </a:prstGeom>
          <a:noFill/>
        </p:spPr>
        <p:txBody>
          <a:bodyPr>
            <a:spAutoFit/>
          </a:bodyPr>
          <a:lstStyle/>
          <a:p>
            <a:pPr lvl="0" fontAlgn="auto">
              <a:spcBef>
                <a:spcPts val="1200"/>
              </a:spcBef>
              <a:spcAft>
                <a:spcPts val="0"/>
              </a:spcAft>
              <a:defRPr/>
            </a:pPr>
            <a:r>
              <a:rPr kumimoji="0" lang="zh-TW" altLang="en-US" sz="3200" b="1" spc="-150" dirty="0">
                <a:latin typeface="Microsoft YaHei UI" panose="020B0503020204020204" pitchFamily="34" charset="-122"/>
                <a:ea typeface="Microsoft YaHei UI" panose="020B0503020204020204" pitchFamily="34" charset="-122"/>
                <a:sym typeface="Wingdings" panose="05000000000000000000" pitchFamily="2" charset="2"/>
              </a:rPr>
              <a:t>壹、我國再生能源政策</a:t>
            </a:r>
            <a:endParaRPr kumimoji="0" lang="en-US" altLang="zh-TW" sz="3200" b="1" spc="-150" dirty="0">
              <a:latin typeface="Microsoft YaHei UI" panose="020B0503020204020204" pitchFamily="34" charset="-122"/>
              <a:ea typeface="Microsoft YaHei UI" panose="020B0503020204020204" pitchFamily="34" charset="-122"/>
              <a:sym typeface="Wingdings" panose="05000000000000000000" pitchFamily="2" charset="2"/>
            </a:endParaRPr>
          </a:p>
          <a:p>
            <a:pPr lvl="0" fontAlgn="auto">
              <a:spcBef>
                <a:spcPts val="1200"/>
              </a:spcBef>
              <a:spcAft>
                <a:spcPts val="0"/>
              </a:spcAft>
              <a:defRPr/>
            </a:pPr>
            <a:r>
              <a:rPr kumimoji="0" lang="zh-TW" altLang="en-US"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rPr>
              <a:t>貳、太陽光電政策及推展</a:t>
            </a:r>
            <a:endParaRPr kumimoji="0" lang="en-US" altLang="zh-TW"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endParaRPr>
          </a:p>
          <a:p>
            <a:pPr marL="269875" lvl="1" fontAlgn="auto">
              <a:spcBef>
                <a:spcPts val="1200"/>
              </a:spcBef>
              <a:spcAft>
                <a:spcPts val="0"/>
              </a:spcAft>
              <a:defRPr/>
            </a:pPr>
            <a:r>
              <a:rPr kumimoji="0" lang="zh-TW" altLang="en-US"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rPr>
              <a:t>一、屋頂型政策及推展</a:t>
            </a:r>
            <a:endParaRPr kumimoji="0" lang="en-US" altLang="zh-TW"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endParaRPr>
          </a:p>
          <a:p>
            <a:pPr marL="269875" lvl="1" fontAlgn="auto">
              <a:spcBef>
                <a:spcPts val="1200"/>
              </a:spcBef>
              <a:spcAft>
                <a:spcPts val="0"/>
              </a:spcAft>
              <a:defRPr/>
            </a:pPr>
            <a:r>
              <a:rPr kumimoji="0" lang="zh-TW" altLang="en-US"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rPr>
              <a:t>二、地面型政策及推展</a:t>
            </a:r>
            <a:endParaRPr kumimoji="0" lang="en-US" altLang="zh-TW"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endParaRPr>
          </a:p>
          <a:p>
            <a:pPr marL="269875" lvl="1" fontAlgn="auto">
              <a:spcBef>
                <a:spcPts val="1200"/>
              </a:spcBef>
              <a:spcAft>
                <a:spcPts val="0"/>
              </a:spcAft>
              <a:defRPr/>
            </a:pPr>
            <a:r>
              <a:rPr kumimoji="0" lang="zh-TW" altLang="en-US"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rPr>
              <a:t>三、共同升壓站政策及推展</a:t>
            </a:r>
            <a:endParaRPr kumimoji="0" lang="en-US" altLang="zh-TW"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endParaRPr>
          </a:p>
          <a:p>
            <a:pPr lvl="0" fontAlgn="auto">
              <a:spcBef>
                <a:spcPts val="1200"/>
              </a:spcBef>
              <a:spcAft>
                <a:spcPts val="0"/>
              </a:spcAft>
              <a:defRPr/>
            </a:pPr>
            <a:r>
              <a:rPr kumimoji="0" lang="zh-TW" altLang="en-US"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rPr>
              <a:t>參、太陽光電法規及配套措施</a:t>
            </a:r>
            <a:endParaRPr kumimoji="0" lang="en-US" altLang="zh-TW"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endParaRPr>
          </a:p>
          <a:p>
            <a:pPr lvl="0" fontAlgn="auto">
              <a:spcBef>
                <a:spcPts val="1200"/>
              </a:spcBef>
              <a:spcAft>
                <a:spcPts val="0"/>
              </a:spcAft>
              <a:defRPr/>
            </a:pPr>
            <a:r>
              <a:rPr kumimoji="0" lang="zh-TW" altLang="en-US"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rPr>
              <a:t>肆、太陽光電商業模式</a:t>
            </a:r>
            <a:endParaRPr kumimoji="0" lang="en-US" altLang="zh-TW"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endParaRPr>
          </a:p>
          <a:p>
            <a:pPr lvl="0" fontAlgn="auto">
              <a:spcBef>
                <a:spcPts val="1200"/>
              </a:spcBef>
              <a:spcAft>
                <a:spcPts val="0"/>
              </a:spcAft>
              <a:defRPr/>
            </a:pPr>
            <a:r>
              <a:rPr kumimoji="0" lang="zh-TW" altLang="en-US"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rPr>
              <a:t>伍、結語</a:t>
            </a:r>
            <a:endParaRPr kumimoji="0" lang="en-US" altLang="zh-TW" sz="3200" b="1" spc="-150" dirty="0">
              <a:solidFill>
                <a:schemeClr val="bg1">
                  <a:lumMod val="75000"/>
                </a:schemeClr>
              </a:solidFill>
              <a:latin typeface="Microsoft YaHei UI" panose="020B0503020204020204" pitchFamily="34" charset="-122"/>
              <a:ea typeface="Microsoft YaHei UI" panose="020B0503020204020204" pitchFamily="3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txBox="1"/>
          <p:nvPr/>
        </p:nvSpPr>
        <p:spPr>
          <a:xfrm>
            <a:off x="927100" y="61913"/>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kumimoji="1"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sym typeface="Wingdings" panose="05000000000000000000" pitchFamily="2" charset="2"/>
              </a:rPr>
              <a:t>壹、我國再生能源政策</a:t>
            </a:r>
            <a:r>
              <a:rPr kumimoji="1"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sym typeface="Wingdings" panose="05000000000000000000" pitchFamily="2" charset="2"/>
              </a:rPr>
              <a:t>-</a:t>
            </a:r>
            <a:r>
              <a:rPr kumimoji="1"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sym typeface="Wingdings" panose="05000000000000000000" pitchFamily="2" charset="2"/>
              </a:rPr>
              <a:t>情勢與挑戰</a:t>
            </a:r>
            <a:endParaRPr kumimoji="1"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sp>
        <p:nvSpPr>
          <p:cNvPr id="3" name="Rectangle 2"/>
          <p:cNvSpPr txBox="1">
            <a:spLocks noChangeArrowheads="1"/>
          </p:cNvSpPr>
          <p:nvPr/>
        </p:nvSpPr>
        <p:spPr bwMode="auto">
          <a:xfrm>
            <a:off x="362036" y="1192923"/>
            <a:ext cx="8015845" cy="151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a:defRPr kumimoji="1" b="1">
                <a:solidFill>
                  <a:schemeClr val="tx1"/>
                </a:solidFill>
                <a:latin typeface="Arial" panose="020B0604020202020204" pitchFamily="34" charset="0"/>
                <a:ea typeface="新細明體" panose="02020500000000000000" charset="-120"/>
              </a:defRPr>
            </a:lvl1pPr>
            <a:lvl2pPr marL="742950" indent="-285750">
              <a:defRPr kumimoji="1" b="1">
                <a:solidFill>
                  <a:schemeClr val="tx1"/>
                </a:solidFill>
                <a:latin typeface="Arial" panose="020B0604020202020204" pitchFamily="34" charset="0"/>
                <a:ea typeface="新細明體" panose="02020500000000000000" charset="-120"/>
              </a:defRPr>
            </a:lvl2pPr>
            <a:lvl3pPr marL="1143000" indent="-228600">
              <a:defRPr kumimoji="1" b="1">
                <a:solidFill>
                  <a:schemeClr val="tx1"/>
                </a:solidFill>
                <a:latin typeface="Arial" panose="020B0604020202020204" pitchFamily="34" charset="0"/>
                <a:ea typeface="新細明體" panose="02020500000000000000" charset="-120"/>
              </a:defRPr>
            </a:lvl3pPr>
            <a:lvl4pPr marL="1600200" indent="-228600">
              <a:defRPr kumimoji="1" b="1">
                <a:solidFill>
                  <a:schemeClr val="tx1"/>
                </a:solidFill>
                <a:latin typeface="Arial" panose="020B0604020202020204" pitchFamily="34" charset="0"/>
                <a:ea typeface="新細明體" panose="02020500000000000000" charset="-120"/>
              </a:defRPr>
            </a:lvl4pPr>
            <a:lvl5pPr marL="2057400" indent="-228600">
              <a:defRPr kumimoji="1" b="1">
                <a:solidFill>
                  <a:schemeClr val="tx1"/>
                </a:solidFill>
                <a:latin typeface="Arial" panose="020B0604020202020204" pitchFamily="34" charset="0"/>
                <a:ea typeface="新細明體" panose="02020500000000000000" charset="-120"/>
              </a:defRPr>
            </a:lvl5pPr>
            <a:lvl6pPr marL="2514600" indent="-228600" eaLnBrk="0" fontAlgn="base" hangingPunct="0">
              <a:spcBef>
                <a:spcPct val="0"/>
              </a:spcBef>
              <a:spcAft>
                <a:spcPct val="0"/>
              </a:spcAft>
              <a:defRPr kumimoji="1" b="1">
                <a:solidFill>
                  <a:schemeClr val="tx1"/>
                </a:solidFill>
                <a:latin typeface="Arial" panose="020B0604020202020204" pitchFamily="34" charset="0"/>
                <a:ea typeface="新細明體" panose="02020500000000000000" charset="-120"/>
              </a:defRPr>
            </a:lvl6pPr>
            <a:lvl7pPr marL="2971800" indent="-228600" eaLnBrk="0" fontAlgn="base" hangingPunct="0">
              <a:spcBef>
                <a:spcPct val="0"/>
              </a:spcBef>
              <a:spcAft>
                <a:spcPct val="0"/>
              </a:spcAft>
              <a:defRPr kumimoji="1" b="1">
                <a:solidFill>
                  <a:schemeClr val="tx1"/>
                </a:solidFill>
                <a:latin typeface="Arial" panose="020B0604020202020204" pitchFamily="34" charset="0"/>
                <a:ea typeface="新細明體" panose="02020500000000000000" charset="-120"/>
              </a:defRPr>
            </a:lvl7pPr>
            <a:lvl8pPr marL="3429000" indent="-228600" eaLnBrk="0" fontAlgn="base" hangingPunct="0">
              <a:spcBef>
                <a:spcPct val="0"/>
              </a:spcBef>
              <a:spcAft>
                <a:spcPct val="0"/>
              </a:spcAft>
              <a:defRPr kumimoji="1" b="1">
                <a:solidFill>
                  <a:schemeClr val="tx1"/>
                </a:solidFill>
                <a:latin typeface="Arial" panose="020B0604020202020204" pitchFamily="34" charset="0"/>
                <a:ea typeface="新細明體" panose="02020500000000000000" charset="-120"/>
              </a:defRPr>
            </a:lvl8pPr>
            <a:lvl9pPr marL="3886200" indent="-228600" eaLnBrk="0" fontAlgn="base" hangingPunct="0">
              <a:spcBef>
                <a:spcPct val="0"/>
              </a:spcBef>
              <a:spcAft>
                <a:spcPct val="0"/>
              </a:spcAft>
              <a:defRPr kumimoji="1" b="1">
                <a:solidFill>
                  <a:schemeClr val="tx1"/>
                </a:solidFill>
                <a:latin typeface="Arial" panose="020B0604020202020204" pitchFamily="34" charset="0"/>
                <a:ea typeface="新細明體" panose="02020500000000000000" charset="-120"/>
              </a:defRPr>
            </a:lvl9pPr>
          </a:lstStyle>
          <a:p>
            <a:pPr marL="342900" indent="-342900" defTabSz="913765" fontAlgn="auto">
              <a:lnSpc>
                <a:spcPts val="2400"/>
              </a:lnSpc>
              <a:spcBef>
                <a:spcPts val="0"/>
              </a:spcBef>
              <a:spcAft>
                <a:spcPts val="0"/>
              </a:spcAft>
              <a:buFont typeface="Wingdings" panose="05000000000000000000" pitchFamily="2" charset="2"/>
              <a:buChar char="n"/>
              <a:tabLst>
                <a:tab pos="3769995" algn="l"/>
              </a:tabLst>
              <a:defRPr/>
            </a:pPr>
            <a:r>
              <a:rPr lang="zh-TW" altLang="en-US" sz="2400" u="sng" kern="0" dirty="0">
                <a:solidFill>
                  <a:schemeClr val="accent3">
                    <a:lumMod val="50000"/>
                  </a:schemeClr>
                </a:solidFill>
                <a:latin typeface="Microsoft YaHei UI" panose="020B0503020204020204" pitchFamily="34" charset="-122"/>
                <a:ea typeface="Microsoft YaHei UI" panose="020B0503020204020204" pitchFamily="34" charset="-122"/>
              </a:rPr>
              <a:t>能源自主、多元為一國能源安全之重要指標</a:t>
            </a:r>
            <a:endParaRPr lang="en-US" altLang="zh-TW" sz="2400" u="sng" kern="0" dirty="0">
              <a:solidFill>
                <a:schemeClr val="accent3">
                  <a:lumMod val="50000"/>
                </a:schemeClr>
              </a:solidFill>
              <a:latin typeface="Microsoft YaHei UI" panose="020B0503020204020204" pitchFamily="34" charset="-122"/>
              <a:ea typeface="Microsoft YaHei UI" panose="020B0503020204020204" pitchFamily="34" charset="-122"/>
            </a:endParaRPr>
          </a:p>
          <a:p>
            <a:pPr marL="1104900" lvl="1" indent="-457200" fontAlgn="auto">
              <a:lnSpc>
                <a:spcPts val="2400"/>
              </a:lnSpc>
              <a:spcBef>
                <a:spcPts val="600"/>
              </a:spcBef>
              <a:spcAft>
                <a:spcPts val="0"/>
              </a:spcAft>
              <a:buFont typeface="+mj-ea"/>
              <a:buAutoNum type="ea1ChsPeriod"/>
              <a:defRPr/>
            </a:pPr>
            <a:r>
              <a:rPr lang="zh-TW" altLang="en-US" sz="2000" b="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不論煤炭、原油或天然氣，</a:t>
            </a:r>
            <a:r>
              <a:rPr lang="zh-TW" altLang="en-US" sz="2000" b="0" u="sng"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能源</a:t>
            </a:r>
            <a:r>
              <a:rPr lang="zh-TW" altLang="en-US" sz="2000" b="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資源皆集中在</a:t>
            </a:r>
            <a:r>
              <a:rPr lang="zh-TW" altLang="en-US" sz="2000" b="0" u="sng"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少數國家</a:t>
            </a:r>
            <a:r>
              <a:rPr lang="zh-TW" altLang="en-US" sz="2000" b="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sz="2000" b="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1104900" lvl="1" indent="-457200" fontAlgn="auto">
              <a:lnSpc>
                <a:spcPts val="2400"/>
              </a:lnSpc>
              <a:spcBef>
                <a:spcPts val="600"/>
              </a:spcBef>
              <a:spcAft>
                <a:spcPts val="0"/>
              </a:spcAft>
              <a:buFont typeface="+mj-ea"/>
              <a:buAutoNum type="ea1ChsPeriod"/>
              <a:defRPr/>
            </a:pPr>
            <a:r>
              <a:rPr lang="zh-TW" altLang="en-US" sz="2000" b="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地緣政治衝突嚴重影響</a:t>
            </a:r>
            <a:r>
              <a:rPr lang="zh-TW" altLang="en-US" sz="2000" b="0" u="sng"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能源進口國</a:t>
            </a:r>
            <a:r>
              <a:rPr lang="zh-TW" altLang="en-US" sz="2000" b="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之</a:t>
            </a:r>
            <a:r>
              <a:rPr lang="zh-TW" altLang="en-US" sz="2000" b="0" u="sng"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能源安全</a:t>
            </a:r>
            <a:r>
              <a:rPr lang="zh-TW" altLang="en-US" sz="2000" b="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sz="2000" b="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1104900" lvl="1" indent="-457200" fontAlgn="auto">
              <a:lnSpc>
                <a:spcPts val="2400"/>
              </a:lnSpc>
              <a:spcBef>
                <a:spcPts val="600"/>
              </a:spcBef>
              <a:spcAft>
                <a:spcPts val="0"/>
              </a:spcAft>
              <a:buFont typeface="+mj-ea"/>
              <a:buAutoNum type="ea1ChsPeriod"/>
              <a:defRPr/>
            </a:pPr>
            <a:r>
              <a:rPr lang="zh-TW" altLang="en-US" sz="2000" b="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能源</a:t>
            </a:r>
            <a:r>
              <a:rPr lang="zh-TW" altLang="en-US" sz="2000" b="0" u="sng"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自主</a:t>
            </a:r>
            <a:r>
              <a:rPr lang="zh-TW" altLang="en-US" sz="2000" b="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000" b="0" u="sng"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多元</a:t>
            </a:r>
            <a:r>
              <a:rPr lang="zh-TW" altLang="en-US" sz="2000" b="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為各國</a:t>
            </a:r>
            <a:r>
              <a:rPr lang="zh-TW" altLang="en-US" sz="2000" b="0" u="sng"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能源安全</a:t>
            </a:r>
            <a:r>
              <a:rPr lang="zh-TW" altLang="en-US" sz="2000" b="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之重要指標。</a:t>
            </a:r>
            <a:endParaRPr lang="en-US" altLang="zh-TW" sz="2000" b="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graphicFrame>
        <p:nvGraphicFramePr>
          <p:cNvPr id="7" name="Group 162"/>
          <p:cNvGraphicFramePr>
            <a:graphicFrameLocks noGrp="1"/>
          </p:cNvGraphicFramePr>
          <p:nvPr/>
        </p:nvGraphicFramePr>
        <p:xfrm>
          <a:off x="987234" y="3589054"/>
          <a:ext cx="6912766" cy="2781299"/>
        </p:xfrm>
        <a:graphic>
          <a:graphicData uri="http://schemas.openxmlformats.org/drawingml/2006/table">
            <a:tbl>
              <a:tblPr/>
              <a:tblGrid>
                <a:gridCol w="671893">
                  <a:extLst>
                    <a:ext uri="{9D8B030D-6E8A-4147-A177-3AD203B41FA5}">
                      <a16:colId xmlns:a16="http://schemas.microsoft.com/office/drawing/2014/main" val="20000"/>
                    </a:ext>
                  </a:extLst>
                </a:gridCol>
                <a:gridCol w="1175814">
                  <a:extLst>
                    <a:ext uri="{9D8B030D-6E8A-4147-A177-3AD203B41FA5}">
                      <a16:colId xmlns:a16="http://schemas.microsoft.com/office/drawing/2014/main" val="20001"/>
                    </a:ext>
                  </a:extLst>
                </a:gridCol>
                <a:gridCol w="848486">
                  <a:extLst>
                    <a:ext uri="{9D8B030D-6E8A-4147-A177-3AD203B41FA5}">
                      <a16:colId xmlns:a16="http://schemas.microsoft.com/office/drawing/2014/main" val="20002"/>
                    </a:ext>
                  </a:extLst>
                </a:gridCol>
                <a:gridCol w="1119823">
                  <a:extLst>
                    <a:ext uri="{9D8B030D-6E8A-4147-A177-3AD203B41FA5}">
                      <a16:colId xmlns:a16="http://schemas.microsoft.com/office/drawing/2014/main" val="20003"/>
                    </a:ext>
                  </a:extLst>
                </a:gridCol>
                <a:gridCol w="848486">
                  <a:extLst>
                    <a:ext uri="{9D8B030D-6E8A-4147-A177-3AD203B41FA5}">
                      <a16:colId xmlns:a16="http://schemas.microsoft.com/office/drawing/2014/main" val="20004"/>
                    </a:ext>
                  </a:extLst>
                </a:gridCol>
                <a:gridCol w="1399778">
                  <a:extLst>
                    <a:ext uri="{9D8B030D-6E8A-4147-A177-3AD203B41FA5}">
                      <a16:colId xmlns:a16="http://schemas.microsoft.com/office/drawing/2014/main" val="20005"/>
                    </a:ext>
                  </a:extLst>
                </a:gridCol>
                <a:gridCol w="848486">
                  <a:extLst>
                    <a:ext uri="{9D8B030D-6E8A-4147-A177-3AD203B41FA5}">
                      <a16:colId xmlns:a16="http://schemas.microsoft.com/office/drawing/2014/main" val="20006"/>
                    </a:ext>
                  </a:extLst>
                </a:gridCol>
              </a:tblGrid>
              <a:tr h="331923">
                <a:tc>
                  <a:txBody>
                    <a:bodyPr/>
                    <a:lstStyle>
                      <a:lvl1pPr marL="0" algn="l" defTabSz="914400" rtl="0" eaLnBrk="1" latinLnBrk="0" hangingPunct="1">
                        <a:defRPr sz="1800" kern="1200">
                          <a:solidFill>
                            <a:schemeClr val="tx1"/>
                          </a:solidFill>
                          <a:latin typeface="Calibri" panose="020F0502020204030204"/>
                          <a:ea typeface="標楷體" panose="03000509000000000000" pitchFamily="65" charset="-120"/>
                        </a:defRPr>
                      </a:lvl1pPr>
                      <a:lvl2pPr marL="457200" algn="l" defTabSz="914400" rtl="0" eaLnBrk="1" latinLnBrk="0" hangingPunct="1">
                        <a:defRPr sz="1800" kern="1200">
                          <a:solidFill>
                            <a:schemeClr val="tx1"/>
                          </a:solidFill>
                          <a:latin typeface="Calibri" panose="020F0502020204030204"/>
                          <a:ea typeface="標楷體" panose="03000509000000000000" pitchFamily="65" charset="-120"/>
                        </a:defRPr>
                      </a:lvl2pPr>
                      <a:lvl3pPr marL="914400" algn="l" defTabSz="914400" rtl="0" eaLnBrk="1" latinLnBrk="0" hangingPunct="1">
                        <a:defRPr sz="1800" kern="1200">
                          <a:solidFill>
                            <a:schemeClr val="tx1"/>
                          </a:solidFill>
                          <a:latin typeface="Calibri" panose="020F0502020204030204"/>
                          <a:ea typeface="標楷體" panose="03000509000000000000" pitchFamily="65" charset="-120"/>
                        </a:defRPr>
                      </a:lvl3pPr>
                      <a:lvl4pPr marL="1371600" algn="l" defTabSz="914400" rtl="0" eaLnBrk="1" latinLnBrk="0" hangingPunct="1">
                        <a:defRPr sz="1800" kern="1200">
                          <a:solidFill>
                            <a:schemeClr val="tx1"/>
                          </a:solidFill>
                          <a:latin typeface="Calibri" panose="020F0502020204030204"/>
                          <a:ea typeface="標楷體" panose="03000509000000000000" pitchFamily="65" charset="-120"/>
                        </a:defRPr>
                      </a:lvl4pPr>
                      <a:lvl5pPr marL="1828800" algn="l" defTabSz="914400" rtl="0" eaLnBrk="1" latinLnBrk="0" hangingPunct="1">
                        <a:defRPr sz="1800" kern="1200">
                          <a:solidFill>
                            <a:schemeClr val="tx1"/>
                          </a:solidFill>
                          <a:latin typeface="Calibri" panose="020F0502020204030204"/>
                          <a:ea typeface="標楷體" panose="03000509000000000000" pitchFamily="65" charset="-120"/>
                        </a:defRPr>
                      </a:lvl5pPr>
                      <a:lvl6pPr marL="2286000" algn="l" defTabSz="914400" rtl="0" eaLnBrk="1" latinLnBrk="0" hangingPunct="1">
                        <a:defRPr sz="1800" kern="1200">
                          <a:solidFill>
                            <a:schemeClr val="tx1"/>
                          </a:solidFill>
                          <a:latin typeface="Calibri" panose="020F0502020204030204"/>
                          <a:ea typeface="標楷體" panose="03000509000000000000" pitchFamily="65" charset="-120"/>
                        </a:defRPr>
                      </a:lvl6pPr>
                      <a:lvl7pPr marL="2743200" algn="l" defTabSz="914400" rtl="0" eaLnBrk="1" latinLnBrk="0" hangingPunct="1">
                        <a:defRPr sz="1800" kern="1200">
                          <a:solidFill>
                            <a:schemeClr val="tx1"/>
                          </a:solidFill>
                          <a:latin typeface="Calibri" panose="020F0502020204030204"/>
                          <a:ea typeface="標楷體" panose="03000509000000000000" pitchFamily="65" charset="-120"/>
                        </a:defRPr>
                      </a:lvl7pPr>
                      <a:lvl8pPr marL="3200400" algn="l" defTabSz="914400" rtl="0" eaLnBrk="1" latinLnBrk="0" hangingPunct="1">
                        <a:defRPr sz="1800" kern="1200">
                          <a:solidFill>
                            <a:schemeClr val="tx1"/>
                          </a:solidFill>
                          <a:latin typeface="Calibri" panose="020F0502020204030204"/>
                          <a:ea typeface="標楷體" panose="03000509000000000000" pitchFamily="65" charset="-120"/>
                        </a:defRPr>
                      </a:lvl8pPr>
                      <a:lvl9pPr marL="3657600" algn="l" defTabSz="914400" rtl="0" eaLnBrk="1" latinLnBrk="0" hangingPunct="1">
                        <a:defRPr sz="1800" kern="1200">
                          <a:solidFill>
                            <a:schemeClr val="tx1"/>
                          </a:solidFill>
                          <a:latin typeface="Calibri" panose="020F0502020204030204"/>
                          <a:ea typeface="標楷體" panose="03000509000000000000" pitchFamily="65" charset="-12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TW" altLang="en-US" sz="1800" b="1" i="0" u="none" strike="noStrike" cap="none" normalizeH="0" baseline="0" dirty="0">
                          <a:ln>
                            <a:noFill/>
                          </a:ln>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rPr>
                        <a:t>排名</a:t>
                      </a:r>
                      <a:endParaRPr kumimoji="0" lang="zh-TW" altLang="en-US" sz="1800" b="0" i="0" u="none" strike="noStrike" cap="none" normalizeH="0" baseline="0" dirty="0">
                        <a:ln>
                          <a:noFill/>
                        </a:ln>
                        <a:solidFill>
                          <a:schemeClr val="tx1"/>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17777" marR="177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gridSpan="2">
                  <a:txBody>
                    <a:bodyPr/>
                    <a:lstStyle>
                      <a:lvl1pPr marL="0" algn="l" defTabSz="914400" rtl="0" eaLnBrk="1" latinLnBrk="0" hangingPunct="1">
                        <a:defRPr sz="1800" kern="1200">
                          <a:solidFill>
                            <a:schemeClr val="tx1"/>
                          </a:solidFill>
                          <a:latin typeface="Calibri" panose="020F0502020204030204"/>
                          <a:ea typeface="標楷體" panose="03000509000000000000" pitchFamily="65" charset="-120"/>
                        </a:defRPr>
                      </a:lvl1pPr>
                      <a:lvl2pPr marL="457200" algn="l" defTabSz="914400" rtl="0" eaLnBrk="1" latinLnBrk="0" hangingPunct="1">
                        <a:defRPr sz="1800" kern="1200">
                          <a:solidFill>
                            <a:schemeClr val="tx1"/>
                          </a:solidFill>
                          <a:latin typeface="Calibri" panose="020F0502020204030204"/>
                          <a:ea typeface="標楷體" panose="03000509000000000000" pitchFamily="65" charset="-120"/>
                        </a:defRPr>
                      </a:lvl2pPr>
                      <a:lvl3pPr marL="914400" algn="l" defTabSz="914400" rtl="0" eaLnBrk="1" latinLnBrk="0" hangingPunct="1">
                        <a:defRPr sz="1800" kern="1200">
                          <a:solidFill>
                            <a:schemeClr val="tx1"/>
                          </a:solidFill>
                          <a:latin typeface="Calibri" panose="020F0502020204030204"/>
                          <a:ea typeface="標楷體" panose="03000509000000000000" pitchFamily="65" charset="-120"/>
                        </a:defRPr>
                      </a:lvl3pPr>
                      <a:lvl4pPr marL="1371600" algn="l" defTabSz="914400" rtl="0" eaLnBrk="1" latinLnBrk="0" hangingPunct="1">
                        <a:defRPr sz="1800" kern="1200">
                          <a:solidFill>
                            <a:schemeClr val="tx1"/>
                          </a:solidFill>
                          <a:latin typeface="Calibri" panose="020F0502020204030204"/>
                          <a:ea typeface="標楷體" panose="03000509000000000000" pitchFamily="65" charset="-120"/>
                        </a:defRPr>
                      </a:lvl4pPr>
                      <a:lvl5pPr marL="1828800" algn="l" defTabSz="914400" rtl="0" eaLnBrk="1" latinLnBrk="0" hangingPunct="1">
                        <a:defRPr sz="1800" kern="1200">
                          <a:solidFill>
                            <a:schemeClr val="tx1"/>
                          </a:solidFill>
                          <a:latin typeface="Calibri" panose="020F0502020204030204"/>
                          <a:ea typeface="標楷體" panose="03000509000000000000" pitchFamily="65" charset="-120"/>
                        </a:defRPr>
                      </a:lvl5pPr>
                      <a:lvl6pPr marL="2286000" algn="l" defTabSz="914400" rtl="0" eaLnBrk="1" latinLnBrk="0" hangingPunct="1">
                        <a:defRPr sz="1800" kern="1200">
                          <a:solidFill>
                            <a:schemeClr val="tx1"/>
                          </a:solidFill>
                          <a:latin typeface="Calibri" panose="020F0502020204030204"/>
                          <a:ea typeface="標楷體" panose="03000509000000000000" pitchFamily="65" charset="-120"/>
                        </a:defRPr>
                      </a:lvl6pPr>
                      <a:lvl7pPr marL="2743200" algn="l" defTabSz="914400" rtl="0" eaLnBrk="1" latinLnBrk="0" hangingPunct="1">
                        <a:defRPr sz="1800" kern="1200">
                          <a:solidFill>
                            <a:schemeClr val="tx1"/>
                          </a:solidFill>
                          <a:latin typeface="Calibri" panose="020F0502020204030204"/>
                          <a:ea typeface="標楷體" panose="03000509000000000000" pitchFamily="65" charset="-120"/>
                        </a:defRPr>
                      </a:lvl7pPr>
                      <a:lvl8pPr marL="3200400" algn="l" defTabSz="914400" rtl="0" eaLnBrk="1" latinLnBrk="0" hangingPunct="1">
                        <a:defRPr sz="1800" kern="1200">
                          <a:solidFill>
                            <a:schemeClr val="tx1"/>
                          </a:solidFill>
                          <a:latin typeface="Calibri" panose="020F0502020204030204"/>
                          <a:ea typeface="標楷體" panose="03000509000000000000" pitchFamily="65" charset="-120"/>
                        </a:defRPr>
                      </a:lvl8pPr>
                      <a:lvl9pPr marL="3657600" algn="l" defTabSz="914400" rtl="0" eaLnBrk="1" latinLnBrk="0" hangingPunct="1">
                        <a:defRPr sz="1800" kern="1200">
                          <a:solidFill>
                            <a:schemeClr val="tx1"/>
                          </a:solidFill>
                          <a:latin typeface="Calibri" panose="020F0502020204030204"/>
                          <a:ea typeface="標楷體" panose="03000509000000000000" pitchFamily="65" charset="-12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TW" altLang="en-US" sz="1800" b="1" i="0" u="none" strike="noStrike" cap="none" normalizeH="0" baseline="0" dirty="0">
                          <a:ln>
                            <a:noFill/>
                          </a:ln>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rPr>
                        <a:t>煤炭</a:t>
                      </a:r>
                      <a:endParaRPr kumimoji="0" lang="zh-TW" altLang="en-US" sz="1800" b="0" i="0" u="none" strike="noStrike" cap="none" normalizeH="0" baseline="0" dirty="0">
                        <a:ln>
                          <a:noFill/>
                        </a:ln>
                        <a:solidFill>
                          <a:schemeClr val="tx1"/>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17777" marR="177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hMerge="1">
                  <a:txBody>
                    <a:bodyPr/>
                    <a:lstStyle/>
                    <a:p>
                      <a:endParaRPr lang="zh-TW"/>
                    </a:p>
                  </a:txBody>
                  <a:tcPr/>
                </a:tc>
                <a:tc gridSpan="2">
                  <a:txBody>
                    <a:bodyPr/>
                    <a:lstStyle>
                      <a:lvl1pPr marL="0" algn="l" defTabSz="914400" rtl="0" eaLnBrk="1" latinLnBrk="0" hangingPunct="1">
                        <a:defRPr sz="1800" kern="1200">
                          <a:solidFill>
                            <a:schemeClr val="tx1"/>
                          </a:solidFill>
                          <a:latin typeface="Calibri" panose="020F0502020204030204"/>
                          <a:ea typeface="標楷體" panose="03000509000000000000" pitchFamily="65" charset="-120"/>
                        </a:defRPr>
                      </a:lvl1pPr>
                      <a:lvl2pPr marL="457200" algn="l" defTabSz="914400" rtl="0" eaLnBrk="1" latinLnBrk="0" hangingPunct="1">
                        <a:defRPr sz="1800" kern="1200">
                          <a:solidFill>
                            <a:schemeClr val="tx1"/>
                          </a:solidFill>
                          <a:latin typeface="Calibri" panose="020F0502020204030204"/>
                          <a:ea typeface="標楷體" panose="03000509000000000000" pitchFamily="65" charset="-120"/>
                        </a:defRPr>
                      </a:lvl2pPr>
                      <a:lvl3pPr marL="914400" algn="l" defTabSz="914400" rtl="0" eaLnBrk="1" latinLnBrk="0" hangingPunct="1">
                        <a:defRPr sz="1800" kern="1200">
                          <a:solidFill>
                            <a:schemeClr val="tx1"/>
                          </a:solidFill>
                          <a:latin typeface="Calibri" panose="020F0502020204030204"/>
                          <a:ea typeface="標楷體" panose="03000509000000000000" pitchFamily="65" charset="-120"/>
                        </a:defRPr>
                      </a:lvl3pPr>
                      <a:lvl4pPr marL="1371600" algn="l" defTabSz="914400" rtl="0" eaLnBrk="1" latinLnBrk="0" hangingPunct="1">
                        <a:defRPr sz="1800" kern="1200">
                          <a:solidFill>
                            <a:schemeClr val="tx1"/>
                          </a:solidFill>
                          <a:latin typeface="Calibri" panose="020F0502020204030204"/>
                          <a:ea typeface="標楷體" panose="03000509000000000000" pitchFamily="65" charset="-120"/>
                        </a:defRPr>
                      </a:lvl4pPr>
                      <a:lvl5pPr marL="1828800" algn="l" defTabSz="914400" rtl="0" eaLnBrk="1" latinLnBrk="0" hangingPunct="1">
                        <a:defRPr sz="1800" kern="1200">
                          <a:solidFill>
                            <a:schemeClr val="tx1"/>
                          </a:solidFill>
                          <a:latin typeface="Calibri" panose="020F0502020204030204"/>
                          <a:ea typeface="標楷體" panose="03000509000000000000" pitchFamily="65" charset="-120"/>
                        </a:defRPr>
                      </a:lvl5pPr>
                      <a:lvl6pPr marL="2286000" algn="l" defTabSz="914400" rtl="0" eaLnBrk="1" latinLnBrk="0" hangingPunct="1">
                        <a:defRPr sz="1800" kern="1200">
                          <a:solidFill>
                            <a:schemeClr val="tx1"/>
                          </a:solidFill>
                          <a:latin typeface="Calibri" panose="020F0502020204030204"/>
                          <a:ea typeface="標楷體" panose="03000509000000000000" pitchFamily="65" charset="-120"/>
                        </a:defRPr>
                      </a:lvl6pPr>
                      <a:lvl7pPr marL="2743200" algn="l" defTabSz="914400" rtl="0" eaLnBrk="1" latinLnBrk="0" hangingPunct="1">
                        <a:defRPr sz="1800" kern="1200">
                          <a:solidFill>
                            <a:schemeClr val="tx1"/>
                          </a:solidFill>
                          <a:latin typeface="Calibri" panose="020F0502020204030204"/>
                          <a:ea typeface="標楷體" panose="03000509000000000000" pitchFamily="65" charset="-120"/>
                        </a:defRPr>
                      </a:lvl7pPr>
                      <a:lvl8pPr marL="3200400" algn="l" defTabSz="914400" rtl="0" eaLnBrk="1" latinLnBrk="0" hangingPunct="1">
                        <a:defRPr sz="1800" kern="1200">
                          <a:solidFill>
                            <a:schemeClr val="tx1"/>
                          </a:solidFill>
                          <a:latin typeface="Calibri" panose="020F0502020204030204"/>
                          <a:ea typeface="標楷體" panose="03000509000000000000" pitchFamily="65" charset="-120"/>
                        </a:defRPr>
                      </a:lvl8pPr>
                      <a:lvl9pPr marL="3657600" algn="l" defTabSz="914400" rtl="0" eaLnBrk="1" latinLnBrk="0" hangingPunct="1">
                        <a:defRPr sz="1800" kern="1200">
                          <a:solidFill>
                            <a:schemeClr val="tx1"/>
                          </a:solidFill>
                          <a:latin typeface="Calibri" panose="020F0502020204030204"/>
                          <a:ea typeface="標楷體" panose="03000509000000000000" pitchFamily="65" charset="-12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TW" altLang="en-US" sz="1800" b="1" i="0" u="none" strike="noStrike" cap="none" normalizeH="0" baseline="0" dirty="0">
                          <a:ln>
                            <a:noFill/>
                          </a:ln>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rPr>
                        <a:t>原油</a:t>
                      </a:r>
                      <a:endParaRPr kumimoji="0" lang="zh-TW" altLang="en-US" sz="1800" b="0" i="0" u="none" strike="noStrike" cap="none" normalizeH="0" baseline="0" dirty="0">
                        <a:ln>
                          <a:noFill/>
                        </a:ln>
                        <a:solidFill>
                          <a:schemeClr val="tx1"/>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17777" marR="177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hMerge="1">
                  <a:txBody>
                    <a:bodyPr/>
                    <a:lstStyle/>
                    <a:p>
                      <a:endParaRPr lang="zh-TW"/>
                    </a:p>
                  </a:txBody>
                  <a:tcPr/>
                </a:tc>
                <a:tc gridSpan="2">
                  <a:txBody>
                    <a:bodyPr/>
                    <a:lstStyle>
                      <a:lvl1pPr marL="0" algn="l" defTabSz="914400" rtl="0" eaLnBrk="1" latinLnBrk="0" hangingPunct="1">
                        <a:defRPr sz="1800" kern="1200">
                          <a:solidFill>
                            <a:schemeClr val="tx1"/>
                          </a:solidFill>
                          <a:latin typeface="Calibri" panose="020F0502020204030204"/>
                          <a:ea typeface="標楷體" panose="03000509000000000000" pitchFamily="65" charset="-120"/>
                        </a:defRPr>
                      </a:lvl1pPr>
                      <a:lvl2pPr marL="457200" algn="l" defTabSz="914400" rtl="0" eaLnBrk="1" latinLnBrk="0" hangingPunct="1">
                        <a:defRPr sz="1800" kern="1200">
                          <a:solidFill>
                            <a:schemeClr val="tx1"/>
                          </a:solidFill>
                          <a:latin typeface="Calibri" panose="020F0502020204030204"/>
                          <a:ea typeface="標楷體" panose="03000509000000000000" pitchFamily="65" charset="-120"/>
                        </a:defRPr>
                      </a:lvl2pPr>
                      <a:lvl3pPr marL="914400" algn="l" defTabSz="914400" rtl="0" eaLnBrk="1" latinLnBrk="0" hangingPunct="1">
                        <a:defRPr sz="1800" kern="1200">
                          <a:solidFill>
                            <a:schemeClr val="tx1"/>
                          </a:solidFill>
                          <a:latin typeface="Calibri" panose="020F0502020204030204"/>
                          <a:ea typeface="標楷體" panose="03000509000000000000" pitchFamily="65" charset="-120"/>
                        </a:defRPr>
                      </a:lvl3pPr>
                      <a:lvl4pPr marL="1371600" algn="l" defTabSz="914400" rtl="0" eaLnBrk="1" latinLnBrk="0" hangingPunct="1">
                        <a:defRPr sz="1800" kern="1200">
                          <a:solidFill>
                            <a:schemeClr val="tx1"/>
                          </a:solidFill>
                          <a:latin typeface="Calibri" panose="020F0502020204030204"/>
                          <a:ea typeface="標楷體" panose="03000509000000000000" pitchFamily="65" charset="-120"/>
                        </a:defRPr>
                      </a:lvl4pPr>
                      <a:lvl5pPr marL="1828800" algn="l" defTabSz="914400" rtl="0" eaLnBrk="1" latinLnBrk="0" hangingPunct="1">
                        <a:defRPr sz="1800" kern="1200">
                          <a:solidFill>
                            <a:schemeClr val="tx1"/>
                          </a:solidFill>
                          <a:latin typeface="Calibri" panose="020F0502020204030204"/>
                          <a:ea typeface="標楷體" panose="03000509000000000000" pitchFamily="65" charset="-120"/>
                        </a:defRPr>
                      </a:lvl5pPr>
                      <a:lvl6pPr marL="2286000" algn="l" defTabSz="914400" rtl="0" eaLnBrk="1" latinLnBrk="0" hangingPunct="1">
                        <a:defRPr sz="1800" kern="1200">
                          <a:solidFill>
                            <a:schemeClr val="tx1"/>
                          </a:solidFill>
                          <a:latin typeface="Calibri" panose="020F0502020204030204"/>
                          <a:ea typeface="標楷體" panose="03000509000000000000" pitchFamily="65" charset="-120"/>
                        </a:defRPr>
                      </a:lvl6pPr>
                      <a:lvl7pPr marL="2743200" algn="l" defTabSz="914400" rtl="0" eaLnBrk="1" latinLnBrk="0" hangingPunct="1">
                        <a:defRPr sz="1800" kern="1200">
                          <a:solidFill>
                            <a:schemeClr val="tx1"/>
                          </a:solidFill>
                          <a:latin typeface="Calibri" panose="020F0502020204030204"/>
                          <a:ea typeface="標楷體" panose="03000509000000000000" pitchFamily="65" charset="-120"/>
                        </a:defRPr>
                      </a:lvl7pPr>
                      <a:lvl8pPr marL="3200400" algn="l" defTabSz="914400" rtl="0" eaLnBrk="1" latinLnBrk="0" hangingPunct="1">
                        <a:defRPr sz="1800" kern="1200">
                          <a:solidFill>
                            <a:schemeClr val="tx1"/>
                          </a:solidFill>
                          <a:latin typeface="Calibri" panose="020F0502020204030204"/>
                          <a:ea typeface="標楷體" panose="03000509000000000000" pitchFamily="65" charset="-120"/>
                        </a:defRPr>
                      </a:lvl8pPr>
                      <a:lvl9pPr marL="3657600" algn="l" defTabSz="914400" rtl="0" eaLnBrk="1" latinLnBrk="0" hangingPunct="1">
                        <a:defRPr sz="1800" kern="1200">
                          <a:solidFill>
                            <a:schemeClr val="tx1"/>
                          </a:solidFill>
                          <a:latin typeface="Calibri" panose="020F0502020204030204"/>
                          <a:ea typeface="標楷體" panose="03000509000000000000" pitchFamily="65" charset="-12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TW" altLang="en-US" sz="1800" b="1" i="0" u="none" strike="noStrike" cap="none" normalizeH="0" baseline="0" dirty="0">
                          <a:ln>
                            <a:noFill/>
                          </a:ln>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rPr>
                        <a:t>天然氣</a:t>
                      </a:r>
                      <a:endParaRPr kumimoji="0" lang="zh-TW" altLang="en-US" sz="1800" b="0" i="0" u="none" strike="noStrike" cap="none" normalizeH="0" baseline="0" dirty="0">
                        <a:ln>
                          <a:noFill/>
                        </a:ln>
                        <a:solidFill>
                          <a:schemeClr val="tx1"/>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17777" marR="177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hMerge="1">
                  <a:txBody>
                    <a:bodyPr/>
                    <a:lstStyle/>
                    <a:p>
                      <a:endParaRPr lang="zh-TW"/>
                    </a:p>
                  </a:txBody>
                  <a:tcPr>
                    <a:lnL w="1270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0000"/>
                  </a:ext>
                </a:extLst>
              </a:tr>
              <a:tr h="433081">
                <a:tc>
                  <a:txBody>
                    <a:bodyPr/>
                    <a:lstStyle>
                      <a:lvl1pPr marL="0" algn="l" defTabSz="914400" rtl="0" eaLnBrk="1" latinLnBrk="0" hangingPunct="1">
                        <a:defRPr sz="1800" kern="1200">
                          <a:solidFill>
                            <a:schemeClr val="tx1"/>
                          </a:solidFill>
                          <a:latin typeface="Calibri" panose="020F0502020204030204"/>
                          <a:ea typeface="標楷體" panose="03000509000000000000" pitchFamily="65" charset="-120"/>
                        </a:defRPr>
                      </a:lvl1pPr>
                      <a:lvl2pPr marL="457200" algn="l" defTabSz="914400" rtl="0" eaLnBrk="1" latinLnBrk="0" hangingPunct="1">
                        <a:defRPr sz="1800" kern="1200">
                          <a:solidFill>
                            <a:schemeClr val="tx1"/>
                          </a:solidFill>
                          <a:latin typeface="Calibri" panose="020F0502020204030204"/>
                          <a:ea typeface="標楷體" panose="03000509000000000000" pitchFamily="65" charset="-120"/>
                        </a:defRPr>
                      </a:lvl2pPr>
                      <a:lvl3pPr marL="914400" algn="l" defTabSz="914400" rtl="0" eaLnBrk="1" latinLnBrk="0" hangingPunct="1">
                        <a:defRPr sz="1800" kern="1200">
                          <a:solidFill>
                            <a:schemeClr val="tx1"/>
                          </a:solidFill>
                          <a:latin typeface="Calibri" panose="020F0502020204030204"/>
                          <a:ea typeface="標楷體" panose="03000509000000000000" pitchFamily="65" charset="-120"/>
                        </a:defRPr>
                      </a:lvl3pPr>
                      <a:lvl4pPr marL="1371600" algn="l" defTabSz="914400" rtl="0" eaLnBrk="1" latinLnBrk="0" hangingPunct="1">
                        <a:defRPr sz="1800" kern="1200">
                          <a:solidFill>
                            <a:schemeClr val="tx1"/>
                          </a:solidFill>
                          <a:latin typeface="Calibri" panose="020F0502020204030204"/>
                          <a:ea typeface="標楷體" panose="03000509000000000000" pitchFamily="65" charset="-120"/>
                        </a:defRPr>
                      </a:lvl4pPr>
                      <a:lvl5pPr marL="1828800" algn="l" defTabSz="914400" rtl="0" eaLnBrk="1" latinLnBrk="0" hangingPunct="1">
                        <a:defRPr sz="1800" kern="1200">
                          <a:solidFill>
                            <a:schemeClr val="tx1"/>
                          </a:solidFill>
                          <a:latin typeface="Calibri" panose="020F0502020204030204"/>
                          <a:ea typeface="標楷體" panose="03000509000000000000" pitchFamily="65" charset="-120"/>
                        </a:defRPr>
                      </a:lvl5pPr>
                      <a:lvl6pPr marL="2286000" algn="l" defTabSz="914400" rtl="0" eaLnBrk="1" latinLnBrk="0" hangingPunct="1">
                        <a:defRPr sz="1800" kern="1200">
                          <a:solidFill>
                            <a:schemeClr val="tx1"/>
                          </a:solidFill>
                          <a:latin typeface="Calibri" panose="020F0502020204030204"/>
                          <a:ea typeface="標楷體" panose="03000509000000000000" pitchFamily="65" charset="-120"/>
                        </a:defRPr>
                      </a:lvl6pPr>
                      <a:lvl7pPr marL="2743200" algn="l" defTabSz="914400" rtl="0" eaLnBrk="1" latinLnBrk="0" hangingPunct="1">
                        <a:defRPr sz="1800" kern="1200">
                          <a:solidFill>
                            <a:schemeClr val="tx1"/>
                          </a:solidFill>
                          <a:latin typeface="Calibri" panose="020F0502020204030204"/>
                          <a:ea typeface="標楷體" panose="03000509000000000000" pitchFamily="65" charset="-120"/>
                        </a:defRPr>
                      </a:lvl7pPr>
                      <a:lvl8pPr marL="3200400" algn="l" defTabSz="914400" rtl="0" eaLnBrk="1" latinLnBrk="0" hangingPunct="1">
                        <a:defRPr sz="1800" kern="1200">
                          <a:solidFill>
                            <a:schemeClr val="tx1"/>
                          </a:solidFill>
                          <a:latin typeface="Calibri" panose="020F0502020204030204"/>
                          <a:ea typeface="標楷體" panose="03000509000000000000" pitchFamily="65" charset="-120"/>
                        </a:defRPr>
                      </a:lvl8pPr>
                      <a:lvl9pPr marL="3657600" algn="l" defTabSz="914400" rtl="0" eaLnBrk="1" latinLnBrk="0" hangingPunct="1">
                        <a:defRPr sz="1800" kern="1200">
                          <a:solidFill>
                            <a:schemeClr val="tx1"/>
                          </a:solidFill>
                          <a:latin typeface="Calibri" panose="020F0502020204030204"/>
                          <a:ea typeface="標楷體" panose="03000509000000000000" pitchFamily="65" charset="-12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800" b="1" i="0" u="none" strike="noStrike" cap="none" normalizeH="0" baseline="0" dirty="0">
                          <a:ln>
                            <a:noFill/>
                          </a:ln>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rPr>
                        <a:t>1</a:t>
                      </a:r>
                      <a:endParaRPr kumimoji="0" lang="zh-TW" altLang="zh-TW" sz="1800" b="0" i="0" u="none" strike="noStrike" cap="none" normalizeH="0" baseline="0" dirty="0">
                        <a:ln>
                          <a:noFill/>
                        </a:ln>
                        <a:solidFill>
                          <a:schemeClr val="tx1"/>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tx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tx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tx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tx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tx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tx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tx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tx1"/>
                          </a:solidFill>
                          <a:latin typeface="Times New Roman" panose="02020603050405020304"/>
                          <a:ea typeface="標楷體" panose="03000509000000000000" pitchFamily="65" charset="-120"/>
                        </a:defRPr>
                      </a:lvl9pPr>
                    </a:lstStyle>
                    <a:p>
                      <a:pPr marL="88900" indent="-3175" algn="l" defTabSz="914400" rtl="0" eaLnBrk="1" fontAlgn="ctr" latinLnBrk="0" hangingPunct="1"/>
                      <a:r>
                        <a:rPr lang="zh-TW" altLang="en-US" sz="1800" b="0" i="0" u="none" strike="noStrike" kern="1200" dirty="0">
                          <a:solidFill>
                            <a:srgbClr val="000000"/>
                          </a:solidFill>
                          <a:effectLst/>
                          <a:latin typeface="微軟正黑體" panose="020B0604030504040204" pitchFamily="34" charset="-120"/>
                          <a:ea typeface="微軟正黑體" panose="020B0604030504040204" pitchFamily="34" charset="-120"/>
                          <a:cs typeface="+mn-cs"/>
                        </a:rPr>
                        <a:t>美國</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tx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tx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tx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tx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tx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tx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tx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tx1"/>
                          </a:solidFill>
                          <a:latin typeface="Times New Roman" panose="02020603050405020304"/>
                          <a:ea typeface="標楷體" panose="03000509000000000000" pitchFamily="65" charset="-120"/>
                        </a:defRPr>
                      </a:lvl9pPr>
                    </a:lstStyle>
                    <a:p>
                      <a:pPr algn="r" rtl="0" fontAlgn="ctr"/>
                      <a:r>
                        <a:rPr lang="en-US" altLang="zh-TW" sz="1800" b="0" i="0" u="none" strike="noStrike" dirty="0">
                          <a:solidFill>
                            <a:srgbClr val="000000"/>
                          </a:solidFill>
                          <a:effectLst/>
                          <a:latin typeface="Times New Roman" panose="02020603050405020304" pitchFamily="18" charset="0"/>
                          <a:ea typeface="新細明體" panose="02020500000000000000" charset="-120"/>
                        </a:rPr>
                        <a:t>23.3%</a:t>
                      </a: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tx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tx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tx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tx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tx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tx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tx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tx1"/>
                          </a:solidFill>
                          <a:latin typeface="Times New Roman" panose="02020603050405020304"/>
                          <a:ea typeface="標楷體" panose="03000509000000000000" pitchFamily="65" charset="-120"/>
                        </a:defRPr>
                      </a:lvl9pPr>
                    </a:lstStyle>
                    <a:p>
                      <a:pPr marL="85725" indent="0" algn="l" rtl="0" fontAlgn="ctr"/>
                      <a:r>
                        <a:rPr lang="zh-TW" altLang="en-US" sz="1800" b="0" i="0" u="none" strike="noStrike" dirty="0">
                          <a:solidFill>
                            <a:srgbClr val="000000"/>
                          </a:solidFill>
                          <a:effectLst/>
                          <a:latin typeface="微軟正黑體" panose="020B0604030504040204" pitchFamily="34" charset="-120"/>
                          <a:ea typeface="微軟正黑體" panose="020B0604030504040204" pitchFamily="34" charset="-120"/>
                        </a:rPr>
                        <a:t>委內瑞拉</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tx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tx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tx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tx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tx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tx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tx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tx1"/>
                          </a:solidFill>
                          <a:latin typeface="Times New Roman" panose="02020603050405020304"/>
                          <a:ea typeface="標楷體" panose="03000509000000000000" pitchFamily="65" charset="-120"/>
                        </a:defRPr>
                      </a:lvl9pPr>
                    </a:lstStyle>
                    <a:p>
                      <a:pPr algn="r" rtl="0" fontAlgn="ctr"/>
                      <a:r>
                        <a:rPr lang="en-US" altLang="zh-TW" sz="1800" b="0" i="0" u="none" strike="noStrike" dirty="0">
                          <a:solidFill>
                            <a:srgbClr val="000000"/>
                          </a:solidFill>
                          <a:effectLst/>
                          <a:latin typeface="Times New Roman" panose="02020603050405020304" pitchFamily="18" charset="0"/>
                          <a:ea typeface="新細明體" panose="02020500000000000000" charset="-120"/>
                        </a:rPr>
                        <a:t>17.5%</a:t>
                      </a: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tx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tx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tx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tx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tx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tx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tx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tx1"/>
                          </a:solidFill>
                          <a:latin typeface="Times New Roman" panose="02020603050405020304"/>
                          <a:ea typeface="標楷體" panose="03000509000000000000" pitchFamily="65" charset="-120"/>
                        </a:defRPr>
                      </a:lvl9pPr>
                    </a:lstStyle>
                    <a:p>
                      <a:pPr marL="85725" indent="0" algn="l" defTabSz="914400" rtl="0" eaLnBrk="1" fontAlgn="ctr" latinLnBrk="0" hangingPunct="1"/>
                      <a:r>
                        <a:rPr lang="zh-TW" altLang="en-US" sz="1800" b="0" i="0" u="none" strike="noStrike" kern="1200" dirty="0">
                          <a:solidFill>
                            <a:srgbClr val="000000"/>
                          </a:solidFill>
                          <a:effectLst/>
                          <a:latin typeface="微軟正黑體" panose="020B0604030504040204" pitchFamily="34" charset="-120"/>
                          <a:ea typeface="微軟正黑體" panose="020B0604030504040204" pitchFamily="34" charset="-120"/>
                          <a:cs typeface="+mn-cs"/>
                        </a:rPr>
                        <a:t>俄羅斯</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tx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tx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tx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tx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tx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tx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tx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tx1"/>
                          </a:solidFill>
                          <a:latin typeface="Times New Roman" panose="02020603050405020304"/>
                          <a:ea typeface="標楷體" panose="03000509000000000000" pitchFamily="65" charset="-120"/>
                        </a:defRPr>
                      </a:lvl9pPr>
                    </a:lstStyle>
                    <a:p>
                      <a:pPr algn="r" rtl="0" fontAlgn="ctr"/>
                      <a:r>
                        <a:rPr lang="en-US" altLang="zh-TW" sz="1800" b="0" i="0" u="none" strike="noStrike" dirty="0">
                          <a:solidFill>
                            <a:srgbClr val="000000"/>
                          </a:solidFill>
                          <a:effectLst/>
                          <a:latin typeface="Times New Roman" panose="02020603050405020304" pitchFamily="18" charset="0"/>
                          <a:ea typeface="新細明體" panose="02020500000000000000" charset="-120"/>
                        </a:rPr>
                        <a:t>19.1%</a:t>
                      </a: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solidFill>
                        <a:prstClr val="black"/>
                      </a:solidFill>
                      <a:prstDash val="soli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4066">
                <a:tc>
                  <a:txBody>
                    <a:bodyPr/>
                    <a:lstStyle>
                      <a:lvl1pPr marL="0" algn="l" defTabSz="914400" rtl="0" eaLnBrk="1" latinLnBrk="0" hangingPunct="1">
                        <a:defRPr sz="1800" kern="1200">
                          <a:solidFill>
                            <a:schemeClr val="tx1"/>
                          </a:solidFill>
                          <a:latin typeface="Calibri" panose="020F0502020204030204"/>
                          <a:ea typeface="標楷體" panose="03000509000000000000" pitchFamily="65" charset="-120"/>
                        </a:defRPr>
                      </a:lvl1pPr>
                      <a:lvl2pPr marL="457200" algn="l" defTabSz="914400" rtl="0" eaLnBrk="1" latinLnBrk="0" hangingPunct="1">
                        <a:defRPr sz="1800" kern="1200">
                          <a:solidFill>
                            <a:schemeClr val="tx1"/>
                          </a:solidFill>
                          <a:latin typeface="Calibri" panose="020F0502020204030204"/>
                          <a:ea typeface="標楷體" panose="03000509000000000000" pitchFamily="65" charset="-120"/>
                        </a:defRPr>
                      </a:lvl2pPr>
                      <a:lvl3pPr marL="914400" algn="l" defTabSz="914400" rtl="0" eaLnBrk="1" latinLnBrk="0" hangingPunct="1">
                        <a:defRPr sz="1800" kern="1200">
                          <a:solidFill>
                            <a:schemeClr val="tx1"/>
                          </a:solidFill>
                          <a:latin typeface="Calibri" panose="020F0502020204030204"/>
                          <a:ea typeface="標楷體" panose="03000509000000000000" pitchFamily="65" charset="-120"/>
                        </a:defRPr>
                      </a:lvl3pPr>
                      <a:lvl4pPr marL="1371600" algn="l" defTabSz="914400" rtl="0" eaLnBrk="1" latinLnBrk="0" hangingPunct="1">
                        <a:defRPr sz="1800" kern="1200">
                          <a:solidFill>
                            <a:schemeClr val="tx1"/>
                          </a:solidFill>
                          <a:latin typeface="Calibri" panose="020F0502020204030204"/>
                          <a:ea typeface="標楷體" panose="03000509000000000000" pitchFamily="65" charset="-120"/>
                        </a:defRPr>
                      </a:lvl4pPr>
                      <a:lvl5pPr marL="1828800" algn="l" defTabSz="914400" rtl="0" eaLnBrk="1" latinLnBrk="0" hangingPunct="1">
                        <a:defRPr sz="1800" kern="1200">
                          <a:solidFill>
                            <a:schemeClr val="tx1"/>
                          </a:solidFill>
                          <a:latin typeface="Calibri" panose="020F0502020204030204"/>
                          <a:ea typeface="標楷體" panose="03000509000000000000" pitchFamily="65" charset="-120"/>
                        </a:defRPr>
                      </a:lvl5pPr>
                      <a:lvl6pPr marL="2286000" algn="l" defTabSz="914400" rtl="0" eaLnBrk="1" latinLnBrk="0" hangingPunct="1">
                        <a:defRPr sz="1800" kern="1200">
                          <a:solidFill>
                            <a:schemeClr val="tx1"/>
                          </a:solidFill>
                          <a:latin typeface="Calibri" panose="020F0502020204030204"/>
                          <a:ea typeface="標楷體" panose="03000509000000000000" pitchFamily="65" charset="-120"/>
                        </a:defRPr>
                      </a:lvl6pPr>
                      <a:lvl7pPr marL="2743200" algn="l" defTabSz="914400" rtl="0" eaLnBrk="1" latinLnBrk="0" hangingPunct="1">
                        <a:defRPr sz="1800" kern="1200">
                          <a:solidFill>
                            <a:schemeClr val="tx1"/>
                          </a:solidFill>
                          <a:latin typeface="Calibri" panose="020F0502020204030204"/>
                          <a:ea typeface="標楷體" panose="03000509000000000000" pitchFamily="65" charset="-120"/>
                        </a:defRPr>
                      </a:lvl7pPr>
                      <a:lvl8pPr marL="3200400" algn="l" defTabSz="914400" rtl="0" eaLnBrk="1" latinLnBrk="0" hangingPunct="1">
                        <a:defRPr sz="1800" kern="1200">
                          <a:solidFill>
                            <a:schemeClr val="tx1"/>
                          </a:solidFill>
                          <a:latin typeface="Calibri" panose="020F0502020204030204"/>
                          <a:ea typeface="標楷體" panose="03000509000000000000" pitchFamily="65" charset="-120"/>
                        </a:defRPr>
                      </a:lvl8pPr>
                      <a:lvl9pPr marL="3657600" algn="l" defTabSz="914400" rtl="0" eaLnBrk="1" latinLnBrk="0" hangingPunct="1">
                        <a:defRPr sz="1800" kern="1200">
                          <a:solidFill>
                            <a:schemeClr val="tx1"/>
                          </a:solidFill>
                          <a:latin typeface="Calibri" panose="020F0502020204030204"/>
                          <a:ea typeface="標楷體" panose="03000509000000000000" pitchFamily="65" charset="-12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800" b="1" i="0" u="none" strike="noStrike" cap="none" normalizeH="0" baseline="0" dirty="0">
                          <a:ln>
                            <a:noFill/>
                          </a:ln>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rPr>
                        <a:t>2</a:t>
                      </a:r>
                      <a:endParaRPr kumimoji="0" lang="zh-TW" altLang="zh-TW" sz="1800" b="0" i="0" u="none" strike="noStrike" cap="none" normalizeH="0" baseline="0" dirty="0">
                        <a:ln>
                          <a:noFill/>
                        </a:ln>
                        <a:solidFill>
                          <a:schemeClr val="tx1"/>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tx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tx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tx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tx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tx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tx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tx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tx1"/>
                          </a:solidFill>
                          <a:latin typeface="Times New Roman" panose="02020603050405020304"/>
                          <a:ea typeface="標楷體" panose="03000509000000000000" pitchFamily="65" charset="-120"/>
                        </a:defRPr>
                      </a:lvl9pPr>
                    </a:lstStyle>
                    <a:p>
                      <a:pPr marL="85725" indent="0" algn="l" defTabSz="914400" rtl="0" eaLnBrk="1" fontAlgn="ctr" latinLnBrk="0" hangingPunct="1"/>
                      <a:r>
                        <a:rPr lang="zh-TW" altLang="en-US" sz="1800" b="0" i="0" u="none" strike="noStrike" kern="1200" dirty="0">
                          <a:solidFill>
                            <a:srgbClr val="000000"/>
                          </a:solidFill>
                          <a:effectLst/>
                          <a:latin typeface="微軟正黑體" panose="020B0604030504040204" pitchFamily="34" charset="-120"/>
                          <a:ea typeface="微軟正黑體" panose="020B0604030504040204" pitchFamily="34" charset="-120"/>
                          <a:cs typeface="+mn-cs"/>
                        </a:rPr>
                        <a:t>俄羅斯</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tx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tx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tx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tx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tx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tx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tx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tx1"/>
                          </a:solidFill>
                          <a:latin typeface="Times New Roman" panose="02020603050405020304"/>
                          <a:ea typeface="標楷體" panose="03000509000000000000" pitchFamily="65" charset="-120"/>
                        </a:defRPr>
                      </a:lvl9pPr>
                    </a:lstStyle>
                    <a:p>
                      <a:pPr algn="r" rtl="0" fontAlgn="ctr"/>
                      <a:r>
                        <a:rPr lang="en-US" altLang="zh-TW" sz="1800" b="0" i="0" u="none" strike="noStrike" dirty="0">
                          <a:solidFill>
                            <a:srgbClr val="000000"/>
                          </a:solidFill>
                          <a:effectLst/>
                          <a:latin typeface="Times New Roman" panose="02020603050405020304" pitchFamily="18" charset="0"/>
                          <a:ea typeface="新細明體" panose="02020500000000000000" charset="-120"/>
                        </a:rPr>
                        <a:t>15.2%</a:t>
                      </a: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tx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tx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tx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tx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tx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tx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tx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tx1"/>
                          </a:solidFill>
                          <a:latin typeface="Times New Roman" panose="02020603050405020304"/>
                          <a:ea typeface="標楷體" panose="03000509000000000000" pitchFamily="65" charset="-120"/>
                        </a:defRPr>
                      </a:lvl9pPr>
                    </a:lstStyle>
                    <a:p>
                      <a:pPr marL="85725" indent="0" algn="l" rtl="0" fontAlgn="ctr"/>
                      <a:r>
                        <a:rPr lang="zh-TW" altLang="en-US" sz="1800" b="0" i="0" u="none" strike="noStrike" dirty="0">
                          <a:solidFill>
                            <a:srgbClr val="000000"/>
                          </a:solidFill>
                          <a:effectLst/>
                          <a:latin typeface="微軟正黑體" panose="020B0604030504040204" pitchFamily="34" charset="-120"/>
                          <a:ea typeface="微軟正黑體" panose="020B0604030504040204" pitchFamily="34" charset="-120"/>
                        </a:rPr>
                        <a:t>沙烏地</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tx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tx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tx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tx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tx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tx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tx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tx1"/>
                          </a:solidFill>
                          <a:latin typeface="Times New Roman" panose="02020603050405020304"/>
                          <a:ea typeface="標楷體" panose="03000509000000000000" pitchFamily="65" charset="-120"/>
                        </a:defRPr>
                      </a:lvl9pPr>
                    </a:lstStyle>
                    <a:p>
                      <a:pPr algn="r" rtl="0" fontAlgn="ctr"/>
                      <a:r>
                        <a:rPr lang="en-US" altLang="zh-TW" sz="1800" b="0" i="0" u="none" strike="noStrike" dirty="0">
                          <a:solidFill>
                            <a:srgbClr val="000000"/>
                          </a:solidFill>
                          <a:effectLst/>
                          <a:latin typeface="Times New Roman" panose="02020603050405020304" pitchFamily="18" charset="0"/>
                          <a:ea typeface="新細明體" panose="02020500000000000000" charset="-120"/>
                        </a:rPr>
                        <a:t>17.2%</a:t>
                      </a: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tx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tx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tx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tx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tx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tx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tx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tx1"/>
                          </a:solidFill>
                          <a:latin typeface="Times New Roman" panose="02020603050405020304"/>
                          <a:ea typeface="標楷體" panose="03000509000000000000" pitchFamily="65" charset="-120"/>
                        </a:defRPr>
                      </a:lvl9pPr>
                    </a:lstStyle>
                    <a:p>
                      <a:pPr marL="85725" indent="0" algn="l" defTabSz="914400" rtl="0" eaLnBrk="1" fontAlgn="ctr" latinLnBrk="0" hangingPunct="1"/>
                      <a:r>
                        <a:rPr lang="zh-TW" altLang="en-US" sz="1800" b="0" i="0" u="none" strike="noStrike" kern="1200" dirty="0">
                          <a:solidFill>
                            <a:srgbClr val="000000"/>
                          </a:solidFill>
                          <a:effectLst/>
                          <a:latin typeface="微軟正黑體" panose="020B0604030504040204" pitchFamily="34" charset="-120"/>
                          <a:ea typeface="微軟正黑體" panose="020B0604030504040204" pitchFamily="34" charset="-120"/>
                          <a:cs typeface="+mn-cs"/>
                        </a:rPr>
                        <a:t>伊朗</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tx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tx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tx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tx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tx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tx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tx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tx1"/>
                          </a:solidFill>
                          <a:latin typeface="Times New Roman" panose="02020603050405020304"/>
                          <a:ea typeface="標楷體" panose="03000509000000000000" pitchFamily="65" charset="-120"/>
                        </a:defRPr>
                      </a:lvl9pPr>
                    </a:lstStyle>
                    <a:p>
                      <a:pPr algn="r" rtl="0" fontAlgn="ctr"/>
                      <a:r>
                        <a:rPr lang="en-US" altLang="zh-TW" sz="1800" b="0" i="0" u="none" strike="noStrike" dirty="0">
                          <a:solidFill>
                            <a:srgbClr val="000000"/>
                          </a:solidFill>
                          <a:effectLst/>
                          <a:latin typeface="Times New Roman" panose="02020603050405020304" pitchFamily="18" charset="0"/>
                          <a:ea typeface="新細明體" panose="02020500000000000000" charset="-120"/>
                        </a:rPr>
                        <a:t>16.1%</a:t>
                      </a: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457200">
                <a:tc>
                  <a:txBody>
                    <a:bodyPr/>
                    <a:lstStyle>
                      <a:lvl1pPr marL="0" algn="l" defTabSz="914400" rtl="0" eaLnBrk="1" latinLnBrk="0" hangingPunct="1">
                        <a:defRPr sz="1800" kern="1200">
                          <a:solidFill>
                            <a:schemeClr val="tx1"/>
                          </a:solidFill>
                          <a:latin typeface="Calibri" panose="020F0502020204030204"/>
                          <a:ea typeface="標楷體" panose="03000509000000000000" pitchFamily="65" charset="-120"/>
                        </a:defRPr>
                      </a:lvl1pPr>
                      <a:lvl2pPr marL="457200" algn="l" defTabSz="914400" rtl="0" eaLnBrk="1" latinLnBrk="0" hangingPunct="1">
                        <a:defRPr sz="1800" kern="1200">
                          <a:solidFill>
                            <a:schemeClr val="tx1"/>
                          </a:solidFill>
                          <a:latin typeface="Calibri" panose="020F0502020204030204"/>
                          <a:ea typeface="標楷體" panose="03000509000000000000" pitchFamily="65" charset="-120"/>
                        </a:defRPr>
                      </a:lvl2pPr>
                      <a:lvl3pPr marL="914400" algn="l" defTabSz="914400" rtl="0" eaLnBrk="1" latinLnBrk="0" hangingPunct="1">
                        <a:defRPr sz="1800" kern="1200">
                          <a:solidFill>
                            <a:schemeClr val="tx1"/>
                          </a:solidFill>
                          <a:latin typeface="Calibri" panose="020F0502020204030204"/>
                          <a:ea typeface="標楷體" panose="03000509000000000000" pitchFamily="65" charset="-120"/>
                        </a:defRPr>
                      </a:lvl3pPr>
                      <a:lvl4pPr marL="1371600" algn="l" defTabSz="914400" rtl="0" eaLnBrk="1" latinLnBrk="0" hangingPunct="1">
                        <a:defRPr sz="1800" kern="1200">
                          <a:solidFill>
                            <a:schemeClr val="tx1"/>
                          </a:solidFill>
                          <a:latin typeface="Calibri" panose="020F0502020204030204"/>
                          <a:ea typeface="標楷體" panose="03000509000000000000" pitchFamily="65" charset="-120"/>
                        </a:defRPr>
                      </a:lvl4pPr>
                      <a:lvl5pPr marL="1828800" algn="l" defTabSz="914400" rtl="0" eaLnBrk="1" latinLnBrk="0" hangingPunct="1">
                        <a:defRPr sz="1800" kern="1200">
                          <a:solidFill>
                            <a:schemeClr val="tx1"/>
                          </a:solidFill>
                          <a:latin typeface="Calibri" panose="020F0502020204030204"/>
                          <a:ea typeface="標楷體" panose="03000509000000000000" pitchFamily="65" charset="-120"/>
                        </a:defRPr>
                      </a:lvl5pPr>
                      <a:lvl6pPr marL="2286000" algn="l" defTabSz="914400" rtl="0" eaLnBrk="1" latinLnBrk="0" hangingPunct="1">
                        <a:defRPr sz="1800" kern="1200">
                          <a:solidFill>
                            <a:schemeClr val="tx1"/>
                          </a:solidFill>
                          <a:latin typeface="Calibri" panose="020F0502020204030204"/>
                          <a:ea typeface="標楷體" panose="03000509000000000000" pitchFamily="65" charset="-120"/>
                        </a:defRPr>
                      </a:lvl6pPr>
                      <a:lvl7pPr marL="2743200" algn="l" defTabSz="914400" rtl="0" eaLnBrk="1" latinLnBrk="0" hangingPunct="1">
                        <a:defRPr sz="1800" kern="1200">
                          <a:solidFill>
                            <a:schemeClr val="tx1"/>
                          </a:solidFill>
                          <a:latin typeface="Calibri" panose="020F0502020204030204"/>
                          <a:ea typeface="標楷體" panose="03000509000000000000" pitchFamily="65" charset="-120"/>
                        </a:defRPr>
                      </a:lvl7pPr>
                      <a:lvl8pPr marL="3200400" algn="l" defTabSz="914400" rtl="0" eaLnBrk="1" latinLnBrk="0" hangingPunct="1">
                        <a:defRPr sz="1800" kern="1200">
                          <a:solidFill>
                            <a:schemeClr val="tx1"/>
                          </a:solidFill>
                          <a:latin typeface="Calibri" panose="020F0502020204030204"/>
                          <a:ea typeface="標楷體" panose="03000509000000000000" pitchFamily="65" charset="-120"/>
                        </a:defRPr>
                      </a:lvl8pPr>
                      <a:lvl9pPr marL="3657600" algn="l" defTabSz="914400" rtl="0" eaLnBrk="1" latinLnBrk="0" hangingPunct="1">
                        <a:defRPr sz="1800" kern="1200">
                          <a:solidFill>
                            <a:schemeClr val="tx1"/>
                          </a:solidFill>
                          <a:latin typeface="Calibri" panose="020F0502020204030204"/>
                          <a:ea typeface="標楷體" panose="03000509000000000000" pitchFamily="65" charset="-12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800" b="1" i="0" u="none" strike="noStrike" cap="none" normalizeH="0" baseline="0" dirty="0">
                          <a:ln>
                            <a:noFill/>
                          </a:ln>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rPr>
                        <a:t>3</a:t>
                      </a:r>
                      <a:endParaRPr kumimoji="0" lang="zh-TW" altLang="zh-TW" sz="1800" b="0" i="0" u="none" strike="noStrike" cap="none" normalizeH="0" baseline="0" dirty="0">
                        <a:ln>
                          <a:noFill/>
                        </a:ln>
                        <a:solidFill>
                          <a:schemeClr val="tx1"/>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tx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tx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tx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tx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tx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tx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tx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tx1"/>
                          </a:solidFill>
                          <a:latin typeface="Times New Roman" panose="02020603050405020304"/>
                          <a:ea typeface="標楷體" panose="03000509000000000000" pitchFamily="65" charset="-120"/>
                        </a:defRPr>
                      </a:lvl9pPr>
                    </a:lstStyle>
                    <a:p>
                      <a:pPr marL="85725" indent="0" algn="l" defTabSz="914400" rtl="0" eaLnBrk="1" fontAlgn="ctr" latinLnBrk="0" hangingPunct="1"/>
                      <a:r>
                        <a:rPr lang="zh-TW" altLang="en-US" sz="1800" b="0" i="0" u="none" strike="noStrike" kern="1200" dirty="0">
                          <a:solidFill>
                            <a:srgbClr val="000000"/>
                          </a:solidFill>
                          <a:effectLst/>
                          <a:latin typeface="微軟正黑體" panose="020B0604030504040204" pitchFamily="34" charset="-120"/>
                          <a:ea typeface="微軟正黑體" panose="020B0604030504040204" pitchFamily="34" charset="-120"/>
                          <a:cs typeface="+mn-cs"/>
                        </a:rPr>
                        <a:t>澳洲</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tx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tx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tx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tx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tx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tx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tx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tx1"/>
                          </a:solidFill>
                          <a:latin typeface="Times New Roman" panose="02020603050405020304"/>
                          <a:ea typeface="標楷體" panose="03000509000000000000" pitchFamily="65" charset="-120"/>
                        </a:defRPr>
                      </a:lvl9pPr>
                    </a:lstStyle>
                    <a:p>
                      <a:pPr algn="r" rtl="0" fontAlgn="ctr"/>
                      <a:r>
                        <a:rPr lang="en-US" altLang="zh-TW" sz="1800" b="0" i="0" u="none" strike="noStrike" dirty="0">
                          <a:solidFill>
                            <a:srgbClr val="000000"/>
                          </a:solidFill>
                          <a:effectLst/>
                          <a:latin typeface="Times New Roman" panose="02020603050405020304" pitchFamily="18" charset="0"/>
                          <a:ea typeface="新細明體" panose="02020500000000000000" charset="-120"/>
                        </a:rPr>
                        <a:t>13.9%</a:t>
                      </a: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tx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tx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tx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tx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tx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tx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tx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tx1"/>
                          </a:solidFill>
                          <a:latin typeface="Times New Roman" panose="02020603050405020304"/>
                          <a:ea typeface="標楷體" panose="03000509000000000000" pitchFamily="65" charset="-120"/>
                        </a:defRPr>
                      </a:lvl9pPr>
                    </a:lstStyle>
                    <a:p>
                      <a:pPr marL="85725" indent="0" algn="l" rtl="0" fontAlgn="ctr"/>
                      <a:r>
                        <a:rPr lang="zh-TW" altLang="en-US" sz="1800" b="0" i="0" u="none" strike="noStrike" dirty="0">
                          <a:solidFill>
                            <a:srgbClr val="000000"/>
                          </a:solidFill>
                          <a:effectLst/>
                          <a:latin typeface="微軟正黑體" panose="020B0604030504040204" pitchFamily="34" charset="-120"/>
                          <a:ea typeface="微軟正黑體" panose="020B0604030504040204" pitchFamily="34" charset="-120"/>
                        </a:rPr>
                        <a:t>加拿大</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tx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tx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tx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tx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tx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tx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tx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tx1"/>
                          </a:solidFill>
                          <a:latin typeface="Times New Roman" panose="02020603050405020304"/>
                          <a:ea typeface="標楷體" panose="03000509000000000000" pitchFamily="65" charset="-120"/>
                        </a:defRPr>
                      </a:lvl9pPr>
                    </a:lstStyle>
                    <a:p>
                      <a:pPr algn="r" rtl="0" fontAlgn="ctr"/>
                      <a:r>
                        <a:rPr lang="en-US" altLang="zh-TW" sz="1800" b="0" i="0" u="none" strike="noStrike" dirty="0">
                          <a:solidFill>
                            <a:srgbClr val="000000"/>
                          </a:solidFill>
                          <a:effectLst/>
                          <a:latin typeface="Times New Roman" panose="02020603050405020304" pitchFamily="18" charset="0"/>
                          <a:ea typeface="新細明體" panose="02020500000000000000" charset="-120"/>
                        </a:rPr>
                        <a:t>9.8%</a:t>
                      </a: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tx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tx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tx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tx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tx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tx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tx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tx1"/>
                          </a:solidFill>
                          <a:latin typeface="Times New Roman" panose="02020603050405020304"/>
                          <a:ea typeface="標楷體" panose="03000509000000000000" pitchFamily="65" charset="-120"/>
                        </a:defRPr>
                      </a:lvl9pPr>
                    </a:lstStyle>
                    <a:p>
                      <a:pPr marL="85725" indent="0" algn="l" defTabSz="914400" rtl="0" eaLnBrk="1" fontAlgn="ctr" latinLnBrk="0" hangingPunct="1"/>
                      <a:r>
                        <a:rPr lang="zh-TW" altLang="en-US" sz="1800" b="0" i="0" u="none" strike="noStrike" kern="1200" dirty="0">
                          <a:solidFill>
                            <a:srgbClr val="000000"/>
                          </a:solidFill>
                          <a:effectLst/>
                          <a:latin typeface="微軟正黑體" panose="020B0604030504040204" pitchFamily="34" charset="-120"/>
                          <a:ea typeface="微軟正黑體" panose="020B0604030504040204" pitchFamily="34" charset="-120"/>
                          <a:cs typeface="+mn-cs"/>
                        </a:rPr>
                        <a:t>卡達</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tx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tx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tx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tx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tx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tx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tx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tx1"/>
                          </a:solidFill>
                          <a:latin typeface="Times New Roman" panose="02020603050405020304"/>
                          <a:ea typeface="標楷體" panose="03000509000000000000" pitchFamily="65" charset="-120"/>
                        </a:defRPr>
                      </a:lvl9pPr>
                    </a:lstStyle>
                    <a:p>
                      <a:pPr algn="r" rtl="0" fontAlgn="ctr"/>
                      <a:r>
                        <a:rPr lang="en-US" altLang="zh-TW" sz="1800" b="0" i="0" u="none" strike="noStrike" dirty="0">
                          <a:solidFill>
                            <a:srgbClr val="000000"/>
                          </a:solidFill>
                          <a:effectLst/>
                          <a:latin typeface="Times New Roman" panose="02020603050405020304" pitchFamily="18" charset="0"/>
                          <a:ea typeface="新細明體" panose="02020500000000000000" charset="-120"/>
                        </a:rPr>
                        <a:t>12.4%</a:t>
                      </a: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72913">
                <a:tc>
                  <a:txBody>
                    <a:bodyPr/>
                    <a:lstStyle>
                      <a:lvl1pPr marL="0" algn="l" defTabSz="914400" rtl="0" eaLnBrk="1" latinLnBrk="0" hangingPunct="1">
                        <a:defRPr sz="1800" kern="1200">
                          <a:solidFill>
                            <a:schemeClr val="tx1"/>
                          </a:solidFill>
                          <a:latin typeface="Calibri" panose="020F0502020204030204"/>
                          <a:ea typeface="標楷體" panose="03000509000000000000" pitchFamily="65" charset="-120"/>
                        </a:defRPr>
                      </a:lvl1pPr>
                      <a:lvl2pPr marL="457200" algn="l" defTabSz="914400" rtl="0" eaLnBrk="1" latinLnBrk="0" hangingPunct="1">
                        <a:defRPr sz="1800" kern="1200">
                          <a:solidFill>
                            <a:schemeClr val="tx1"/>
                          </a:solidFill>
                          <a:latin typeface="Calibri" panose="020F0502020204030204"/>
                          <a:ea typeface="標楷體" panose="03000509000000000000" pitchFamily="65" charset="-120"/>
                        </a:defRPr>
                      </a:lvl2pPr>
                      <a:lvl3pPr marL="914400" algn="l" defTabSz="914400" rtl="0" eaLnBrk="1" latinLnBrk="0" hangingPunct="1">
                        <a:defRPr sz="1800" kern="1200">
                          <a:solidFill>
                            <a:schemeClr val="tx1"/>
                          </a:solidFill>
                          <a:latin typeface="Calibri" panose="020F0502020204030204"/>
                          <a:ea typeface="標楷體" panose="03000509000000000000" pitchFamily="65" charset="-120"/>
                        </a:defRPr>
                      </a:lvl3pPr>
                      <a:lvl4pPr marL="1371600" algn="l" defTabSz="914400" rtl="0" eaLnBrk="1" latinLnBrk="0" hangingPunct="1">
                        <a:defRPr sz="1800" kern="1200">
                          <a:solidFill>
                            <a:schemeClr val="tx1"/>
                          </a:solidFill>
                          <a:latin typeface="Calibri" panose="020F0502020204030204"/>
                          <a:ea typeface="標楷體" panose="03000509000000000000" pitchFamily="65" charset="-120"/>
                        </a:defRPr>
                      </a:lvl4pPr>
                      <a:lvl5pPr marL="1828800" algn="l" defTabSz="914400" rtl="0" eaLnBrk="1" latinLnBrk="0" hangingPunct="1">
                        <a:defRPr sz="1800" kern="1200">
                          <a:solidFill>
                            <a:schemeClr val="tx1"/>
                          </a:solidFill>
                          <a:latin typeface="Calibri" panose="020F0502020204030204"/>
                          <a:ea typeface="標楷體" panose="03000509000000000000" pitchFamily="65" charset="-120"/>
                        </a:defRPr>
                      </a:lvl5pPr>
                      <a:lvl6pPr marL="2286000" algn="l" defTabSz="914400" rtl="0" eaLnBrk="1" latinLnBrk="0" hangingPunct="1">
                        <a:defRPr sz="1800" kern="1200">
                          <a:solidFill>
                            <a:schemeClr val="tx1"/>
                          </a:solidFill>
                          <a:latin typeface="Calibri" panose="020F0502020204030204"/>
                          <a:ea typeface="標楷體" panose="03000509000000000000" pitchFamily="65" charset="-120"/>
                        </a:defRPr>
                      </a:lvl6pPr>
                      <a:lvl7pPr marL="2743200" algn="l" defTabSz="914400" rtl="0" eaLnBrk="1" latinLnBrk="0" hangingPunct="1">
                        <a:defRPr sz="1800" kern="1200">
                          <a:solidFill>
                            <a:schemeClr val="tx1"/>
                          </a:solidFill>
                          <a:latin typeface="Calibri" panose="020F0502020204030204"/>
                          <a:ea typeface="標楷體" panose="03000509000000000000" pitchFamily="65" charset="-120"/>
                        </a:defRPr>
                      </a:lvl7pPr>
                      <a:lvl8pPr marL="3200400" algn="l" defTabSz="914400" rtl="0" eaLnBrk="1" latinLnBrk="0" hangingPunct="1">
                        <a:defRPr sz="1800" kern="1200">
                          <a:solidFill>
                            <a:schemeClr val="tx1"/>
                          </a:solidFill>
                          <a:latin typeface="Calibri" panose="020F0502020204030204"/>
                          <a:ea typeface="標楷體" panose="03000509000000000000" pitchFamily="65" charset="-120"/>
                        </a:defRPr>
                      </a:lvl8pPr>
                      <a:lvl9pPr marL="3657600" algn="l" defTabSz="914400" rtl="0" eaLnBrk="1" latinLnBrk="0" hangingPunct="1">
                        <a:defRPr sz="1800" kern="1200">
                          <a:solidFill>
                            <a:schemeClr val="tx1"/>
                          </a:solidFill>
                          <a:latin typeface="Calibri" panose="020F0502020204030204"/>
                          <a:ea typeface="標楷體" panose="03000509000000000000" pitchFamily="65" charset="-12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800" b="1" i="0" u="none" strike="noStrike" cap="none" normalizeH="0" baseline="0" dirty="0">
                          <a:ln>
                            <a:noFill/>
                          </a:ln>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rPr>
                        <a:t>4</a:t>
                      </a:r>
                      <a:endParaRPr kumimoji="0" lang="zh-TW" altLang="zh-TW" sz="1800" b="0" i="0" u="none" strike="noStrike" cap="none" normalizeH="0" baseline="0" dirty="0">
                        <a:ln>
                          <a:noFill/>
                        </a:ln>
                        <a:solidFill>
                          <a:schemeClr val="tx1"/>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tx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tx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tx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tx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tx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tx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tx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tx1"/>
                          </a:solidFill>
                          <a:latin typeface="Times New Roman" panose="02020603050405020304"/>
                          <a:ea typeface="標楷體" panose="03000509000000000000" pitchFamily="65" charset="-120"/>
                        </a:defRPr>
                      </a:lvl9pPr>
                    </a:lstStyle>
                    <a:p>
                      <a:pPr marL="85725" indent="0" algn="l" defTabSz="914400" rtl="0" eaLnBrk="1" fontAlgn="ctr" latinLnBrk="0" hangingPunct="1"/>
                      <a:r>
                        <a:rPr lang="zh-TW" altLang="en-US" sz="1800" b="0" i="0" u="none" strike="noStrike" kern="1200" dirty="0">
                          <a:solidFill>
                            <a:srgbClr val="000000"/>
                          </a:solidFill>
                          <a:effectLst/>
                          <a:latin typeface="微軟正黑體" panose="020B0604030504040204" pitchFamily="34" charset="-120"/>
                          <a:ea typeface="微軟正黑體" panose="020B0604030504040204" pitchFamily="34" charset="-120"/>
                          <a:cs typeface="+mn-cs"/>
                        </a:rPr>
                        <a:t>中國大陸</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tx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tx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tx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tx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tx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tx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tx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tx1"/>
                          </a:solidFill>
                          <a:latin typeface="Times New Roman" panose="02020603050405020304"/>
                          <a:ea typeface="標楷體" panose="03000509000000000000" pitchFamily="65" charset="-120"/>
                        </a:defRPr>
                      </a:lvl9pPr>
                    </a:lstStyle>
                    <a:p>
                      <a:pPr algn="r" rtl="0" fontAlgn="ctr"/>
                      <a:r>
                        <a:rPr lang="en-US" altLang="zh-TW" sz="1800" b="0" i="0" u="none" strike="noStrike" dirty="0">
                          <a:solidFill>
                            <a:srgbClr val="000000"/>
                          </a:solidFill>
                          <a:effectLst/>
                          <a:latin typeface="Times New Roman" panose="02020603050405020304" pitchFamily="18" charset="0"/>
                          <a:ea typeface="新細明體" panose="02020500000000000000" charset="-120"/>
                        </a:rPr>
                        <a:t>13.2%</a:t>
                      </a: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tx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tx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tx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tx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tx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tx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tx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tx1"/>
                          </a:solidFill>
                          <a:latin typeface="Times New Roman" panose="02020603050405020304"/>
                          <a:ea typeface="標楷體" panose="03000509000000000000" pitchFamily="65" charset="-120"/>
                        </a:defRPr>
                      </a:lvl9pPr>
                    </a:lstStyle>
                    <a:p>
                      <a:pPr marL="85725" indent="0" algn="l" defTabSz="914400" rtl="0" eaLnBrk="1" fontAlgn="ctr" latinLnBrk="0" hangingPunct="1"/>
                      <a:r>
                        <a:rPr lang="zh-TW" altLang="en-US" sz="1800" b="0" i="0" u="none" strike="noStrike" kern="1200" dirty="0">
                          <a:solidFill>
                            <a:srgbClr val="000000"/>
                          </a:solidFill>
                          <a:effectLst/>
                          <a:latin typeface="微軟正黑體" panose="020B0604030504040204" pitchFamily="34" charset="-120"/>
                          <a:ea typeface="微軟正黑體" panose="020B0604030504040204" pitchFamily="34" charset="-120"/>
                          <a:cs typeface="+mn-cs"/>
                        </a:rPr>
                        <a:t>伊朗</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tx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tx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tx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tx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tx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tx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tx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tx1"/>
                          </a:solidFill>
                          <a:latin typeface="Times New Roman" panose="02020603050405020304"/>
                          <a:ea typeface="標楷體" panose="03000509000000000000" pitchFamily="65" charset="-120"/>
                        </a:defRPr>
                      </a:lvl9pPr>
                    </a:lstStyle>
                    <a:p>
                      <a:pPr algn="r" rtl="0" fontAlgn="ctr"/>
                      <a:r>
                        <a:rPr lang="en-US" altLang="zh-TW" sz="1800" b="0" i="0" u="none" strike="noStrike" dirty="0">
                          <a:solidFill>
                            <a:srgbClr val="000000"/>
                          </a:solidFill>
                          <a:effectLst/>
                          <a:latin typeface="Times New Roman" panose="02020603050405020304" pitchFamily="18" charset="0"/>
                          <a:ea typeface="新細明體" panose="02020500000000000000" charset="-120"/>
                        </a:rPr>
                        <a:t>9.0%</a:t>
                      </a: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tx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tx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tx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tx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tx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tx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tx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tx1"/>
                          </a:solidFill>
                          <a:latin typeface="Times New Roman" panose="02020603050405020304"/>
                          <a:ea typeface="標楷體" panose="03000509000000000000" pitchFamily="65" charset="-120"/>
                        </a:defRPr>
                      </a:lvl9pPr>
                    </a:lstStyle>
                    <a:p>
                      <a:pPr marL="85725" indent="0" algn="l" defTabSz="914400" rtl="0" eaLnBrk="1" fontAlgn="ctr" latinLnBrk="0" hangingPunct="1"/>
                      <a:r>
                        <a:rPr lang="zh-TW" altLang="en-US" sz="1800" b="0" i="0" u="none" strike="noStrike" kern="1200" dirty="0">
                          <a:solidFill>
                            <a:srgbClr val="000000"/>
                          </a:solidFill>
                          <a:effectLst/>
                          <a:latin typeface="微軟正黑體" panose="020B0604030504040204" pitchFamily="34" charset="-120"/>
                          <a:ea typeface="微軟正黑體" panose="020B0604030504040204" pitchFamily="34" charset="-120"/>
                          <a:cs typeface="+mn-cs"/>
                        </a:rPr>
                        <a:t>土庫曼斯坦</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tx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tx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tx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tx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tx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tx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tx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tx1"/>
                          </a:solidFill>
                          <a:latin typeface="Times New Roman" panose="02020603050405020304"/>
                          <a:ea typeface="標楷體" panose="03000509000000000000" pitchFamily="65" charset="-120"/>
                        </a:defRPr>
                      </a:lvl9pPr>
                    </a:lstStyle>
                    <a:p>
                      <a:pPr algn="r" rtl="0" fontAlgn="ctr"/>
                      <a:r>
                        <a:rPr lang="en-US" altLang="zh-TW" sz="1800" b="0" i="0" u="none" strike="noStrike" dirty="0">
                          <a:solidFill>
                            <a:srgbClr val="000000"/>
                          </a:solidFill>
                          <a:effectLst/>
                          <a:latin typeface="Times New Roman" panose="02020603050405020304" pitchFamily="18" charset="0"/>
                          <a:ea typeface="新細明體" panose="02020500000000000000" charset="-120"/>
                        </a:rPr>
                        <a:t>9.8%</a:t>
                      </a: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4"/>
                  </a:ext>
                </a:extLst>
              </a:tr>
              <a:tr h="368498">
                <a:tc>
                  <a:txBody>
                    <a:bodyPr/>
                    <a:lstStyle>
                      <a:lvl1pPr marL="0" algn="l" defTabSz="914400" rtl="0" eaLnBrk="1" latinLnBrk="0" hangingPunct="1">
                        <a:defRPr sz="1800" kern="1200">
                          <a:solidFill>
                            <a:schemeClr val="tx1"/>
                          </a:solidFill>
                          <a:latin typeface="Calibri" panose="020F0502020204030204"/>
                          <a:ea typeface="標楷體" panose="03000509000000000000" pitchFamily="65" charset="-120"/>
                        </a:defRPr>
                      </a:lvl1pPr>
                      <a:lvl2pPr marL="457200" algn="l" defTabSz="914400" rtl="0" eaLnBrk="1" latinLnBrk="0" hangingPunct="1">
                        <a:defRPr sz="1800" kern="1200">
                          <a:solidFill>
                            <a:schemeClr val="tx1"/>
                          </a:solidFill>
                          <a:latin typeface="Calibri" panose="020F0502020204030204"/>
                          <a:ea typeface="標楷體" panose="03000509000000000000" pitchFamily="65" charset="-120"/>
                        </a:defRPr>
                      </a:lvl2pPr>
                      <a:lvl3pPr marL="914400" algn="l" defTabSz="914400" rtl="0" eaLnBrk="1" latinLnBrk="0" hangingPunct="1">
                        <a:defRPr sz="1800" kern="1200">
                          <a:solidFill>
                            <a:schemeClr val="tx1"/>
                          </a:solidFill>
                          <a:latin typeface="Calibri" panose="020F0502020204030204"/>
                          <a:ea typeface="標楷體" panose="03000509000000000000" pitchFamily="65" charset="-120"/>
                        </a:defRPr>
                      </a:lvl3pPr>
                      <a:lvl4pPr marL="1371600" algn="l" defTabSz="914400" rtl="0" eaLnBrk="1" latinLnBrk="0" hangingPunct="1">
                        <a:defRPr sz="1800" kern="1200">
                          <a:solidFill>
                            <a:schemeClr val="tx1"/>
                          </a:solidFill>
                          <a:latin typeface="Calibri" panose="020F0502020204030204"/>
                          <a:ea typeface="標楷體" panose="03000509000000000000" pitchFamily="65" charset="-120"/>
                        </a:defRPr>
                      </a:lvl4pPr>
                      <a:lvl5pPr marL="1828800" algn="l" defTabSz="914400" rtl="0" eaLnBrk="1" latinLnBrk="0" hangingPunct="1">
                        <a:defRPr sz="1800" kern="1200">
                          <a:solidFill>
                            <a:schemeClr val="tx1"/>
                          </a:solidFill>
                          <a:latin typeface="Calibri" panose="020F0502020204030204"/>
                          <a:ea typeface="標楷體" panose="03000509000000000000" pitchFamily="65" charset="-120"/>
                        </a:defRPr>
                      </a:lvl5pPr>
                      <a:lvl6pPr marL="2286000" algn="l" defTabSz="914400" rtl="0" eaLnBrk="1" latinLnBrk="0" hangingPunct="1">
                        <a:defRPr sz="1800" kern="1200">
                          <a:solidFill>
                            <a:schemeClr val="tx1"/>
                          </a:solidFill>
                          <a:latin typeface="Calibri" panose="020F0502020204030204"/>
                          <a:ea typeface="標楷體" panose="03000509000000000000" pitchFamily="65" charset="-120"/>
                        </a:defRPr>
                      </a:lvl6pPr>
                      <a:lvl7pPr marL="2743200" algn="l" defTabSz="914400" rtl="0" eaLnBrk="1" latinLnBrk="0" hangingPunct="1">
                        <a:defRPr sz="1800" kern="1200">
                          <a:solidFill>
                            <a:schemeClr val="tx1"/>
                          </a:solidFill>
                          <a:latin typeface="Calibri" panose="020F0502020204030204"/>
                          <a:ea typeface="標楷體" panose="03000509000000000000" pitchFamily="65" charset="-120"/>
                        </a:defRPr>
                      </a:lvl7pPr>
                      <a:lvl8pPr marL="3200400" algn="l" defTabSz="914400" rtl="0" eaLnBrk="1" latinLnBrk="0" hangingPunct="1">
                        <a:defRPr sz="1800" kern="1200">
                          <a:solidFill>
                            <a:schemeClr val="tx1"/>
                          </a:solidFill>
                          <a:latin typeface="Calibri" panose="020F0502020204030204"/>
                          <a:ea typeface="標楷體" panose="03000509000000000000" pitchFamily="65" charset="-120"/>
                        </a:defRPr>
                      </a:lvl8pPr>
                      <a:lvl9pPr marL="3657600" algn="l" defTabSz="914400" rtl="0" eaLnBrk="1" latinLnBrk="0" hangingPunct="1">
                        <a:defRPr sz="1800" kern="1200">
                          <a:solidFill>
                            <a:schemeClr val="tx1"/>
                          </a:solidFill>
                          <a:latin typeface="Calibri" panose="020F0502020204030204"/>
                          <a:ea typeface="標楷體" panose="03000509000000000000" pitchFamily="65" charset="-12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800" b="1" i="0" u="none" strike="noStrike" cap="none" normalizeH="0" baseline="0" dirty="0">
                          <a:ln>
                            <a:noFill/>
                          </a:ln>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rPr>
                        <a:t>5</a:t>
                      </a:r>
                      <a:endParaRPr kumimoji="0" lang="zh-TW" altLang="zh-TW" sz="1800" b="0" i="0" u="none" strike="noStrike" cap="none" normalizeH="0" baseline="0" dirty="0">
                        <a:ln>
                          <a:noFill/>
                        </a:ln>
                        <a:solidFill>
                          <a:schemeClr val="tx1"/>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tx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tx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tx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tx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tx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tx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tx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tx1"/>
                          </a:solidFill>
                          <a:latin typeface="Times New Roman" panose="02020603050405020304"/>
                          <a:ea typeface="標楷體" panose="03000509000000000000" pitchFamily="65" charset="-120"/>
                        </a:defRPr>
                      </a:lvl9pPr>
                    </a:lstStyle>
                    <a:p>
                      <a:pPr marL="85725" indent="0" algn="l" defTabSz="914400" rtl="0" eaLnBrk="1" fontAlgn="ctr" latinLnBrk="0" hangingPunct="1"/>
                      <a:r>
                        <a:rPr lang="zh-TW" altLang="en-US" sz="1800" b="0" i="0" u="none" strike="noStrike" kern="1200" dirty="0">
                          <a:solidFill>
                            <a:srgbClr val="000000"/>
                          </a:solidFill>
                          <a:effectLst/>
                          <a:latin typeface="微軟正黑體" panose="020B0604030504040204" pitchFamily="34" charset="-120"/>
                          <a:ea typeface="微軟正黑體" panose="020B0604030504040204" pitchFamily="34" charset="-120"/>
                          <a:cs typeface="+mn-cs"/>
                        </a:rPr>
                        <a:t>印度</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tx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tx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tx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tx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tx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tx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tx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tx1"/>
                          </a:solidFill>
                          <a:latin typeface="Times New Roman" panose="02020603050405020304"/>
                          <a:ea typeface="標楷體" panose="03000509000000000000" pitchFamily="65" charset="-120"/>
                        </a:defRPr>
                      </a:lvl9pPr>
                    </a:lstStyle>
                    <a:p>
                      <a:pPr algn="r" rtl="0" fontAlgn="ctr"/>
                      <a:r>
                        <a:rPr lang="en-US" altLang="zh-TW" sz="1800" b="0" i="0" u="none" strike="noStrike" dirty="0">
                          <a:solidFill>
                            <a:srgbClr val="000000"/>
                          </a:solidFill>
                          <a:effectLst/>
                          <a:latin typeface="Times New Roman" panose="02020603050405020304" pitchFamily="18" charset="0"/>
                          <a:ea typeface="新細明體" panose="02020500000000000000" charset="-120"/>
                        </a:rPr>
                        <a:t>9.9%</a:t>
                      </a: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tx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tx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tx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tx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tx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tx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tx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tx1"/>
                          </a:solidFill>
                          <a:latin typeface="Times New Roman" panose="02020603050405020304"/>
                          <a:ea typeface="標楷體" panose="03000509000000000000" pitchFamily="65" charset="-120"/>
                        </a:defRPr>
                      </a:lvl9pPr>
                    </a:lstStyle>
                    <a:p>
                      <a:pPr marL="85725" indent="0" algn="l" defTabSz="914400" rtl="0" eaLnBrk="1" fontAlgn="ctr" latinLnBrk="0" hangingPunct="1"/>
                      <a:r>
                        <a:rPr lang="zh-TW" altLang="en-US" sz="1800" b="0" i="0" u="none" strike="noStrike" kern="1200" dirty="0">
                          <a:solidFill>
                            <a:srgbClr val="000000"/>
                          </a:solidFill>
                          <a:effectLst/>
                          <a:latin typeface="微軟正黑體" panose="020B0604030504040204" pitchFamily="34" charset="-120"/>
                          <a:ea typeface="微軟正黑體" panose="020B0604030504040204" pitchFamily="34" charset="-120"/>
                          <a:cs typeface="+mn-cs"/>
                        </a:rPr>
                        <a:t>伊拉克</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tx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tx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tx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tx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tx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tx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tx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tx1"/>
                          </a:solidFill>
                          <a:latin typeface="Times New Roman" panose="02020603050405020304"/>
                          <a:ea typeface="標楷體" panose="03000509000000000000" pitchFamily="65" charset="-120"/>
                        </a:defRPr>
                      </a:lvl9pPr>
                    </a:lstStyle>
                    <a:p>
                      <a:pPr algn="r" rtl="0" fontAlgn="ctr"/>
                      <a:r>
                        <a:rPr lang="en-US" altLang="zh-TW" sz="1800" b="0" i="0" u="none" strike="noStrike" dirty="0">
                          <a:solidFill>
                            <a:srgbClr val="000000"/>
                          </a:solidFill>
                          <a:effectLst/>
                          <a:latin typeface="Times New Roman" panose="02020603050405020304" pitchFamily="18" charset="0"/>
                          <a:ea typeface="新細明體" panose="02020500000000000000" charset="-120"/>
                        </a:rPr>
                        <a:t>8.4%</a:t>
                      </a: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tx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tx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tx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tx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tx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tx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tx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tx1"/>
                          </a:solidFill>
                          <a:latin typeface="Times New Roman" panose="02020603050405020304"/>
                          <a:ea typeface="標楷體" panose="03000509000000000000" pitchFamily="65" charset="-120"/>
                        </a:defRPr>
                      </a:lvl9pPr>
                    </a:lstStyle>
                    <a:p>
                      <a:pPr marL="85725" indent="0" algn="l" defTabSz="914400" rtl="0" eaLnBrk="1" fontAlgn="ctr" latinLnBrk="0" hangingPunct="1"/>
                      <a:r>
                        <a:rPr lang="zh-TW" altLang="en-US" sz="1800" b="0" i="0" u="none" strike="noStrike" kern="1200" dirty="0">
                          <a:solidFill>
                            <a:srgbClr val="000000"/>
                          </a:solidFill>
                          <a:effectLst/>
                          <a:latin typeface="微軟正黑體" panose="020B0604030504040204" pitchFamily="34" charset="-120"/>
                          <a:ea typeface="微軟正黑體" panose="020B0604030504040204" pitchFamily="34" charset="-120"/>
                          <a:cs typeface="+mn-cs"/>
                        </a:rPr>
                        <a:t>美國</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tx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tx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tx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tx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tx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tx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tx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tx1"/>
                          </a:solidFill>
                          <a:latin typeface="Times New Roman" panose="02020603050405020304"/>
                          <a:ea typeface="標楷體" panose="03000509000000000000" pitchFamily="65" charset="-120"/>
                        </a:defRPr>
                      </a:lvl9pPr>
                    </a:lstStyle>
                    <a:p>
                      <a:pPr algn="r" rtl="0" fontAlgn="ctr"/>
                      <a:r>
                        <a:rPr lang="en-US" altLang="zh-TW" sz="1800" b="0" i="0" u="none" strike="noStrike" dirty="0">
                          <a:solidFill>
                            <a:srgbClr val="000000"/>
                          </a:solidFill>
                          <a:effectLst/>
                          <a:latin typeface="Times New Roman" panose="02020603050405020304" pitchFamily="18" charset="0"/>
                          <a:ea typeface="新細明體" panose="02020500000000000000" charset="-120"/>
                        </a:rPr>
                        <a:t>6.5%</a:t>
                      </a: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23618">
                <a:tc>
                  <a:txBody>
                    <a:bodyPr/>
                    <a:lstStyle>
                      <a:lvl1pPr marL="0" algn="l" defTabSz="914400" rtl="0" eaLnBrk="1" latinLnBrk="0" hangingPunct="1">
                        <a:defRPr sz="1800" kern="1200">
                          <a:solidFill>
                            <a:schemeClr val="tx1"/>
                          </a:solidFill>
                          <a:latin typeface="Calibri" panose="020F0502020204030204"/>
                          <a:ea typeface="標楷體" panose="03000509000000000000" pitchFamily="65" charset="-120"/>
                        </a:defRPr>
                      </a:lvl1pPr>
                      <a:lvl2pPr marL="457200" algn="l" defTabSz="914400" rtl="0" eaLnBrk="1" latinLnBrk="0" hangingPunct="1">
                        <a:defRPr sz="1800" kern="1200">
                          <a:solidFill>
                            <a:schemeClr val="tx1"/>
                          </a:solidFill>
                          <a:latin typeface="Calibri" panose="020F0502020204030204"/>
                          <a:ea typeface="標楷體" panose="03000509000000000000" pitchFamily="65" charset="-120"/>
                        </a:defRPr>
                      </a:lvl2pPr>
                      <a:lvl3pPr marL="914400" algn="l" defTabSz="914400" rtl="0" eaLnBrk="1" latinLnBrk="0" hangingPunct="1">
                        <a:defRPr sz="1800" kern="1200">
                          <a:solidFill>
                            <a:schemeClr val="tx1"/>
                          </a:solidFill>
                          <a:latin typeface="Calibri" panose="020F0502020204030204"/>
                          <a:ea typeface="標楷體" panose="03000509000000000000" pitchFamily="65" charset="-120"/>
                        </a:defRPr>
                      </a:lvl3pPr>
                      <a:lvl4pPr marL="1371600" algn="l" defTabSz="914400" rtl="0" eaLnBrk="1" latinLnBrk="0" hangingPunct="1">
                        <a:defRPr sz="1800" kern="1200">
                          <a:solidFill>
                            <a:schemeClr val="tx1"/>
                          </a:solidFill>
                          <a:latin typeface="Calibri" panose="020F0502020204030204"/>
                          <a:ea typeface="標楷體" panose="03000509000000000000" pitchFamily="65" charset="-120"/>
                        </a:defRPr>
                      </a:lvl4pPr>
                      <a:lvl5pPr marL="1828800" algn="l" defTabSz="914400" rtl="0" eaLnBrk="1" latinLnBrk="0" hangingPunct="1">
                        <a:defRPr sz="1800" kern="1200">
                          <a:solidFill>
                            <a:schemeClr val="tx1"/>
                          </a:solidFill>
                          <a:latin typeface="Calibri" panose="020F0502020204030204"/>
                          <a:ea typeface="標楷體" panose="03000509000000000000" pitchFamily="65" charset="-120"/>
                        </a:defRPr>
                      </a:lvl5pPr>
                      <a:lvl6pPr marL="2286000" algn="l" defTabSz="914400" rtl="0" eaLnBrk="1" latinLnBrk="0" hangingPunct="1">
                        <a:defRPr sz="1800" kern="1200">
                          <a:solidFill>
                            <a:schemeClr val="tx1"/>
                          </a:solidFill>
                          <a:latin typeface="Calibri" panose="020F0502020204030204"/>
                          <a:ea typeface="標楷體" panose="03000509000000000000" pitchFamily="65" charset="-120"/>
                        </a:defRPr>
                      </a:lvl6pPr>
                      <a:lvl7pPr marL="2743200" algn="l" defTabSz="914400" rtl="0" eaLnBrk="1" latinLnBrk="0" hangingPunct="1">
                        <a:defRPr sz="1800" kern="1200">
                          <a:solidFill>
                            <a:schemeClr val="tx1"/>
                          </a:solidFill>
                          <a:latin typeface="Calibri" panose="020F0502020204030204"/>
                          <a:ea typeface="標楷體" panose="03000509000000000000" pitchFamily="65" charset="-120"/>
                        </a:defRPr>
                      </a:lvl7pPr>
                      <a:lvl8pPr marL="3200400" algn="l" defTabSz="914400" rtl="0" eaLnBrk="1" latinLnBrk="0" hangingPunct="1">
                        <a:defRPr sz="1800" kern="1200">
                          <a:solidFill>
                            <a:schemeClr val="tx1"/>
                          </a:solidFill>
                          <a:latin typeface="Calibri" panose="020F0502020204030204"/>
                          <a:ea typeface="標楷體" panose="03000509000000000000" pitchFamily="65" charset="-120"/>
                        </a:defRPr>
                      </a:lvl8pPr>
                      <a:lvl9pPr marL="3657600" algn="l" defTabSz="914400" rtl="0" eaLnBrk="1" latinLnBrk="0" hangingPunct="1">
                        <a:defRPr sz="1800" kern="1200">
                          <a:solidFill>
                            <a:schemeClr val="tx1"/>
                          </a:solidFill>
                          <a:latin typeface="Calibri" panose="020F0502020204030204"/>
                          <a:ea typeface="標楷體" panose="03000509000000000000" pitchFamily="65" charset="-12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TW" altLang="en-US" sz="1800" b="1" i="0" u="none" strike="noStrike" cap="none" normalizeH="0" baseline="0" dirty="0">
                          <a:ln>
                            <a:noFill/>
                          </a:ln>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rPr>
                        <a:t>合計</a:t>
                      </a:r>
                      <a:endParaRPr kumimoji="0" lang="zh-TW" altLang="en-US" sz="1800" b="0" i="0" u="none" strike="noStrike" cap="none" normalizeH="0" baseline="0" dirty="0">
                        <a:ln>
                          <a:noFill/>
                        </a:ln>
                        <a:solidFill>
                          <a:schemeClr val="tx1"/>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17777" marR="177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alpha val="50000"/>
                      </a:srgbClr>
                    </a:solidFill>
                  </a:tcPr>
                </a:tc>
                <a:tc gridSpan="2">
                  <a:txBody>
                    <a:bodyPr/>
                    <a:lstStyle>
                      <a:lvl1pPr marL="0" algn="l" defTabSz="914400" rtl="0" eaLnBrk="1" latinLnBrk="0" hangingPunct="1">
                        <a:defRPr sz="1800" kern="1200">
                          <a:solidFill>
                            <a:schemeClr val="tx1"/>
                          </a:solidFill>
                          <a:latin typeface="Calibri" panose="020F0502020204030204"/>
                          <a:ea typeface="標楷體" panose="03000509000000000000" pitchFamily="65" charset="-120"/>
                        </a:defRPr>
                      </a:lvl1pPr>
                      <a:lvl2pPr marL="457200" algn="l" defTabSz="914400" rtl="0" eaLnBrk="1" latinLnBrk="0" hangingPunct="1">
                        <a:defRPr sz="1800" kern="1200">
                          <a:solidFill>
                            <a:schemeClr val="tx1"/>
                          </a:solidFill>
                          <a:latin typeface="Calibri" panose="020F0502020204030204"/>
                          <a:ea typeface="標楷體" panose="03000509000000000000" pitchFamily="65" charset="-120"/>
                        </a:defRPr>
                      </a:lvl2pPr>
                      <a:lvl3pPr marL="914400" algn="l" defTabSz="914400" rtl="0" eaLnBrk="1" latinLnBrk="0" hangingPunct="1">
                        <a:defRPr sz="1800" kern="1200">
                          <a:solidFill>
                            <a:schemeClr val="tx1"/>
                          </a:solidFill>
                          <a:latin typeface="Calibri" panose="020F0502020204030204"/>
                          <a:ea typeface="標楷體" panose="03000509000000000000" pitchFamily="65" charset="-120"/>
                        </a:defRPr>
                      </a:lvl3pPr>
                      <a:lvl4pPr marL="1371600" algn="l" defTabSz="914400" rtl="0" eaLnBrk="1" latinLnBrk="0" hangingPunct="1">
                        <a:defRPr sz="1800" kern="1200">
                          <a:solidFill>
                            <a:schemeClr val="tx1"/>
                          </a:solidFill>
                          <a:latin typeface="Calibri" panose="020F0502020204030204"/>
                          <a:ea typeface="標楷體" panose="03000509000000000000" pitchFamily="65" charset="-120"/>
                        </a:defRPr>
                      </a:lvl4pPr>
                      <a:lvl5pPr marL="1828800" algn="l" defTabSz="914400" rtl="0" eaLnBrk="1" latinLnBrk="0" hangingPunct="1">
                        <a:defRPr sz="1800" kern="1200">
                          <a:solidFill>
                            <a:schemeClr val="tx1"/>
                          </a:solidFill>
                          <a:latin typeface="Calibri" panose="020F0502020204030204"/>
                          <a:ea typeface="標楷體" panose="03000509000000000000" pitchFamily="65" charset="-120"/>
                        </a:defRPr>
                      </a:lvl5pPr>
                      <a:lvl6pPr marL="2286000" algn="l" defTabSz="914400" rtl="0" eaLnBrk="1" latinLnBrk="0" hangingPunct="1">
                        <a:defRPr sz="1800" kern="1200">
                          <a:solidFill>
                            <a:schemeClr val="tx1"/>
                          </a:solidFill>
                          <a:latin typeface="Calibri" panose="020F0502020204030204"/>
                          <a:ea typeface="標楷體" panose="03000509000000000000" pitchFamily="65" charset="-120"/>
                        </a:defRPr>
                      </a:lvl6pPr>
                      <a:lvl7pPr marL="2743200" algn="l" defTabSz="914400" rtl="0" eaLnBrk="1" latinLnBrk="0" hangingPunct="1">
                        <a:defRPr sz="1800" kern="1200">
                          <a:solidFill>
                            <a:schemeClr val="tx1"/>
                          </a:solidFill>
                          <a:latin typeface="Calibri" panose="020F0502020204030204"/>
                          <a:ea typeface="標楷體" panose="03000509000000000000" pitchFamily="65" charset="-120"/>
                        </a:defRPr>
                      </a:lvl7pPr>
                      <a:lvl8pPr marL="3200400" algn="l" defTabSz="914400" rtl="0" eaLnBrk="1" latinLnBrk="0" hangingPunct="1">
                        <a:defRPr sz="1800" kern="1200">
                          <a:solidFill>
                            <a:schemeClr val="tx1"/>
                          </a:solidFill>
                          <a:latin typeface="Calibri" panose="020F0502020204030204"/>
                          <a:ea typeface="標楷體" panose="03000509000000000000" pitchFamily="65" charset="-120"/>
                        </a:defRPr>
                      </a:lvl8pPr>
                      <a:lvl9pPr marL="3657600" algn="l" defTabSz="914400" rtl="0" eaLnBrk="1" latinLnBrk="0" hangingPunct="1">
                        <a:defRPr sz="1800" kern="1200">
                          <a:solidFill>
                            <a:schemeClr val="tx1"/>
                          </a:solidFill>
                          <a:latin typeface="Calibri" panose="020F0502020204030204"/>
                          <a:ea typeface="標楷體" panose="03000509000000000000" pitchFamily="65" charset="-12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800" b="1" i="0" u="none" strike="noStrike" cap="none" normalizeH="0" baseline="0" dirty="0">
                          <a:ln>
                            <a:noFill/>
                          </a:ln>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rPr>
                        <a:t>75.5%</a:t>
                      </a:r>
                      <a:endParaRPr kumimoji="0" lang="zh-TW" altLang="zh-TW" sz="1800" b="0" i="0" u="none" strike="noStrike" cap="none" normalizeH="0" baseline="0" dirty="0">
                        <a:ln>
                          <a:noFill/>
                        </a:ln>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17777" marR="177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alpha val="50000"/>
                      </a:srgbClr>
                    </a:solidFill>
                  </a:tcPr>
                </a:tc>
                <a:tc hMerge="1">
                  <a:txBody>
                    <a:bodyPr/>
                    <a:lstStyle/>
                    <a:p>
                      <a:endParaRPr lang="zh-TW"/>
                    </a:p>
                  </a:txBody>
                  <a:tcPr/>
                </a:tc>
                <a:tc gridSpan="2">
                  <a:txBody>
                    <a:bodyPr/>
                    <a:lstStyle>
                      <a:lvl1pPr marL="0" algn="l" defTabSz="914400" rtl="0" eaLnBrk="1" latinLnBrk="0" hangingPunct="1">
                        <a:defRPr sz="1800" kern="1200">
                          <a:solidFill>
                            <a:schemeClr val="tx1"/>
                          </a:solidFill>
                          <a:latin typeface="Calibri" panose="020F0502020204030204"/>
                          <a:ea typeface="標楷體" panose="03000509000000000000" pitchFamily="65" charset="-120"/>
                        </a:defRPr>
                      </a:lvl1pPr>
                      <a:lvl2pPr marL="457200" algn="l" defTabSz="914400" rtl="0" eaLnBrk="1" latinLnBrk="0" hangingPunct="1">
                        <a:defRPr sz="1800" kern="1200">
                          <a:solidFill>
                            <a:schemeClr val="tx1"/>
                          </a:solidFill>
                          <a:latin typeface="Calibri" panose="020F0502020204030204"/>
                          <a:ea typeface="標楷體" panose="03000509000000000000" pitchFamily="65" charset="-120"/>
                        </a:defRPr>
                      </a:lvl2pPr>
                      <a:lvl3pPr marL="914400" algn="l" defTabSz="914400" rtl="0" eaLnBrk="1" latinLnBrk="0" hangingPunct="1">
                        <a:defRPr sz="1800" kern="1200">
                          <a:solidFill>
                            <a:schemeClr val="tx1"/>
                          </a:solidFill>
                          <a:latin typeface="Calibri" panose="020F0502020204030204"/>
                          <a:ea typeface="標楷體" panose="03000509000000000000" pitchFamily="65" charset="-120"/>
                        </a:defRPr>
                      </a:lvl3pPr>
                      <a:lvl4pPr marL="1371600" algn="l" defTabSz="914400" rtl="0" eaLnBrk="1" latinLnBrk="0" hangingPunct="1">
                        <a:defRPr sz="1800" kern="1200">
                          <a:solidFill>
                            <a:schemeClr val="tx1"/>
                          </a:solidFill>
                          <a:latin typeface="Calibri" panose="020F0502020204030204"/>
                          <a:ea typeface="標楷體" panose="03000509000000000000" pitchFamily="65" charset="-120"/>
                        </a:defRPr>
                      </a:lvl4pPr>
                      <a:lvl5pPr marL="1828800" algn="l" defTabSz="914400" rtl="0" eaLnBrk="1" latinLnBrk="0" hangingPunct="1">
                        <a:defRPr sz="1800" kern="1200">
                          <a:solidFill>
                            <a:schemeClr val="tx1"/>
                          </a:solidFill>
                          <a:latin typeface="Calibri" panose="020F0502020204030204"/>
                          <a:ea typeface="標楷體" panose="03000509000000000000" pitchFamily="65" charset="-120"/>
                        </a:defRPr>
                      </a:lvl5pPr>
                      <a:lvl6pPr marL="2286000" algn="l" defTabSz="914400" rtl="0" eaLnBrk="1" latinLnBrk="0" hangingPunct="1">
                        <a:defRPr sz="1800" kern="1200">
                          <a:solidFill>
                            <a:schemeClr val="tx1"/>
                          </a:solidFill>
                          <a:latin typeface="Calibri" panose="020F0502020204030204"/>
                          <a:ea typeface="標楷體" panose="03000509000000000000" pitchFamily="65" charset="-120"/>
                        </a:defRPr>
                      </a:lvl6pPr>
                      <a:lvl7pPr marL="2743200" algn="l" defTabSz="914400" rtl="0" eaLnBrk="1" latinLnBrk="0" hangingPunct="1">
                        <a:defRPr sz="1800" kern="1200">
                          <a:solidFill>
                            <a:schemeClr val="tx1"/>
                          </a:solidFill>
                          <a:latin typeface="Calibri" panose="020F0502020204030204"/>
                          <a:ea typeface="標楷體" panose="03000509000000000000" pitchFamily="65" charset="-120"/>
                        </a:defRPr>
                      </a:lvl7pPr>
                      <a:lvl8pPr marL="3200400" algn="l" defTabSz="914400" rtl="0" eaLnBrk="1" latinLnBrk="0" hangingPunct="1">
                        <a:defRPr sz="1800" kern="1200">
                          <a:solidFill>
                            <a:schemeClr val="tx1"/>
                          </a:solidFill>
                          <a:latin typeface="Calibri" panose="020F0502020204030204"/>
                          <a:ea typeface="標楷體" panose="03000509000000000000" pitchFamily="65" charset="-120"/>
                        </a:defRPr>
                      </a:lvl8pPr>
                      <a:lvl9pPr marL="3657600" algn="l" defTabSz="914400" rtl="0" eaLnBrk="1" latinLnBrk="0" hangingPunct="1">
                        <a:defRPr sz="1800" kern="1200">
                          <a:solidFill>
                            <a:schemeClr val="tx1"/>
                          </a:solidFill>
                          <a:latin typeface="Calibri" panose="020F0502020204030204"/>
                          <a:ea typeface="標楷體" panose="03000509000000000000" pitchFamily="65" charset="-12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800" b="1" i="0" u="none" strike="noStrike" cap="none" normalizeH="0" baseline="0" dirty="0">
                          <a:ln>
                            <a:noFill/>
                          </a:ln>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rPr>
                        <a:t>61.9%</a:t>
                      </a:r>
                      <a:endParaRPr kumimoji="0" lang="zh-TW" altLang="zh-TW" sz="1800" b="0" i="0" u="none" strike="noStrike" cap="none" normalizeH="0" baseline="0" dirty="0">
                        <a:ln>
                          <a:noFill/>
                        </a:ln>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17777" marR="177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alpha val="50000"/>
                      </a:srgbClr>
                    </a:solidFill>
                  </a:tcPr>
                </a:tc>
                <a:tc hMerge="1">
                  <a:txBody>
                    <a:bodyPr/>
                    <a:lstStyle/>
                    <a:p>
                      <a:endParaRPr lang="zh-TW"/>
                    </a:p>
                  </a:txBody>
                  <a:tcPr/>
                </a:tc>
                <a:tc gridSpan="2">
                  <a:txBody>
                    <a:bodyPr/>
                    <a:lstStyle>
                      <a:lvl1pPr marL="0" algn="l" defTabSz="914400" rtl="0" eaLnBrk="1" latinLnBrk="0" hangingPunct="1">
                        <a:defRPr sz="1800" kern="1200">
                          <a:solidFill>
                            <a:schemeClr val="tx1"/>
                          </a:solidFill>
                          <a:latin typeface="Calibri" panose="020F0502020204030204"/>
                          <a:ea typeface="標楷體" panose="03000509000000000000" pitchFamily="65" charset="-120"/>
                        </a:defRPr>
                      </a:lvl1pPr>
                      <a:lvl2pPr marL="457200" algn="l" defTabSz="914400" rtl="0" eaLnBrk="1" latinLnBrk="0" hangingPunct="1">
                        <a:defRPr sz="1800" kern="1200">
                          <a:solidFill>
                            <a:schemeClr val="tx1"/>
                          </a:solidFill>
                          <a:latin typeface="Calibri" panose="020F0502020204030204"/>
                          <a:ea typeface="標楷體" panose="03000509000000000000" pitchFamily="65" charset="-120"/>
                        </a:defRPr>
                      </a:lvl2pPr>
                      <a:lvl3pPr marL="914400" algn="l" defTabSz="914400" rtl="0" eaLnBrk="1" latinLnBrk="0" hangingPunct="1">
                        <a:defRPr sz="1800" kern="1200">
                          <a:solidFill>
                            <a:schemeClr val="tx1"/>
                          </a:solidFill>
                          <a:latin typeface="Calibri" panose="020F0502020204030204"/>
                          <a:ea typeface="標楷體" panose="03000509000000000000" pitchFamily="65" charset="-120"/>
                        </a:defRPr>
                      </a:lvl3pPr>
                      <a:lvl4pPr marL="1371600" algn="l" defTabSz="914400" rtl="0" eaLnBrk="1" latinLnBrk="0" hangingPunct="1">
                        <a:defRPr sz="1800" kern="1200">
                          <a:solidFill>
                            <a:schemeClr val="tx1"/>
                          </a:solidFill>
                          <a:latin typeface="Calibri" panose="020F0502020204030204"/>
                          <a:ea typeface="標楷體" panose="03000509000000000000" pitchFamily="65" charset="-120"/>
                        </a:defRPr>
                      </a:lvl4pPr>
                      <a:lvl5pPr marL="1828800" algn="l" defTabSz="914400" rtl="0" eaLnBrk="1" latinLnBrk="0" hangingPunct="1">
                        <a:defRPr sz="1800" kern="1200">
                          <a:solidFill>
                            <a:schemeClr val="tx1"/>
                          </a:solidFill>
                          <a:latin typeface="Calibri" panose="020F0502020204030204"/>
                          <a:ea typeface="標楷體" panose="03000509000000000000" pitchFamily="65" charset="-120"/>
                        </a:defRPr>
                      </a:lvl5pPr>
                      <a:lvl6pPr marL="2286000" algn="l" defTabSz="914400" rtl="0" eaLnBrk="1" latinLnBrk="0" hangingPunct="1">
                        <a:defRPr sz="1800" kern="1200">
                          <a:solidFill>
                            <a:schemeClr val="tx1"/>
                          </a:solidFill>
                          <a:latin typeface="Calibri" panose="020F0502020204030204"/>
                          <a:ea typeface="標楷體" panose="03000509000000000000" pitchFamily="65" charset="-120"/>
                        </a:defRPr>
                      </a:lvl6pPr>
                      <a:lvl7pPr marL="2743200" algn="l" defTabSz="914400" rtl="0" eaLnBrk="1" latinLnBrk="0" hangingPunct="1">
                        <a:defRPr sz="1800" kern="1200">
                          <a:solidFill>
                            <a:schemeClr val="tx1"/>
                          </a:solidFill>
                          <a:latin typeface="Calibri" panose="020F0502020204030204"/>
                          <a:ea typeface="標楷體" panose="03000509000000000000" pitchFamily="65" charset="-120"/>
                        </a:defRPr>
                      </a:lvl7pPr>
                      <a:lvl8pPr marL="3200400" algn="l" defTabSz="914400" rtl="0" eaLnBrk="1" latinLnBrk="0" hangingPunct="1">
                        <a:defRPr sz="1800" kern="1200">
                          <a:solidFill>
                            <a:schemeClr val="tx1"/>
                          </a:solidFill>
                          <a:latin typeface="Calibri" panose="020F0502020204030204"/>
                          <a:ea typeface="標楷體" panose="03000509000000000000" pitchFamily="65" charset="-120"/>
                        </a:defRPr>
                      </a:lvl8pPr>
                      <a:lvl9pPr marL="3657600" algn="l" defTabSz="914400" rtl="0" eaLnBrk="1" latinLnBrk="0" hangingPunct="1">
                        <a:defRPr sz="1800" kern="1200">
                          <a:solidFill>
                            <a:schemeClr val="tx1"/>
                          </a:solidFill>
                          <a:latin typeface="Calibri" panose="020F0502020204030204"/>
                          <a:ea typeface="標楷體" panose="03000509000000000000" pitchFamily="65" charset="-12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800" b="1" i="0" u="none" strike="noStrike" cap="none" normalizeH="0" baseline="0" dirty="0">
                          <a:ln>
                            <a:noFill/>
                          </a:ln>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rPr>
                        <a:t>63.9%</a:t>
                      </a:r>
                      <a:endParaRPr kumimoji="0" lang="zh-TW" altLang="zh-TW" sz="1800" b="0" i="0" u="none" strike="noStrike" cap="none" normalizeH="0" baseline="0" dirty="0">
                        <a:ln>
                          <a:noFill/>
                        </a:ln>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17777" marR="177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alpha val="50000"/>
                      </a:srgbClr>
                    </a:solidFill>
                  </a:tcPr>
                </a:tc>
                <a:tc hMerge="1">
                  <a:txBody>
                    <a:bodyPr/>
                    <a:lstStyle/>
                    <a:p>
                      <a:endParaRPr lang="zh-TW"/>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10006"/>
                  </a:ext>
                </a:extLst>
              </a:tr>
            </a:tbl>
          </a:graphicData>
        </a:graphic>
      </p:graphicFrame>
      <p:sp>
        <p:nvSpPr>
          <p:cNvPr id="8" name="Text Box 40"/>
          <p:cNvSpPr txBox="1">
            <a:spLocks noChangeArrowheads="1"/>
          </p:cNvSpPr>
          <p:nvPr/>
        </p:nvSpPr>
        <p:spPr bwMode="auto">
          <a:xfrm>
            <a:off x="899592" y="6424799"/>
            <a:ext cx="4480130" cy="276999"/>
          </a:xfrm>
          <a:prstGeom prst="rect">
            <a:avLst/>
          </a:prstGeom>
          <a:noFill/>
          <a:ln>
            <a:noFill/>
          </a:ln>
          <a:effectLst>
            <a:prstShdw prst="shdw17" dist="17961" dir="2700000">
              <a:srgbClr val="BBE0E3">
                <a:gamma/>
                <a:shade val="60000"/>
                <a:invGamma/>
                <a:alpha val="50000"/>
              </a:srgbClr>
            </a:prstShdw>
          </a:effectLst>
        </p:spPr>
        <p:txBody>
          <a:bodyPr wrap="square">
            <a:spAutoFit/>
          </a:bodyPr>
          <a:lstStyle/>
          <a:p>
            <a:pPr eaLnBrk="1" hangingPunct="1">
              <a:spcBef>
                <a:spcPts val="300"/>
              </a:spcBef>
              <a:defRPr/>
            </a:pPr>
            <a:r>
              <a:rPr kumimoji="1" lang="zh-TW" altLang="en-US" sz="1200" kern="0" dirty="0">
                <a:solidFill>
                  <a:srgbClr val="000000"/>
                </a:solidFill>
                <a:latin typeface="Arial" panose="020B0604020202020204" pitchFamily="34" charset="0"/>
                <a:ea typeface="微軟正黑體" panose="020B0604030504040204" pitchFamily="34" charset="-120"/>
                <a:cs typeface="Arial" panose="020B0604020202020204" pitchFamily="34" charset="0"/>
              </a:rPr>
              <a:t>資料來源：</a:t>
            </a:r>
            <a:r>
              <a:rPr kumimoji="1" lang="en-US" altLang="zh-TW" sz="1200" kern="0" dirty="0">
                <a:solidFill>
                  <a:srgbClr val="000000"/>
                </a:solidFill>
                <a:latin typeface="Arial" panose="020B0604020202020204" pitchFamily="34" charset="0"/>
                <a:ea typeface="微軟正黑體" panose="020B0604030504040204" pitchFamily="34" charset="-120"/>
                <a:cs typeface="Arial" panose="020B0604020202020204" pitchFamily="34" charset="0"/>
              </a:rPr>
              <a:t>BP</a:t>
            </a:r>
            <a:r>
              <a:rPr kumimoji="1" lang="zh-TW" altLang="en-US" sz="1200" kern="0" dirty="0">
                <a:solidFill>
                  <a:srgbClr val="000000"/>
                </a:solidFill>
                <a:latin typeface="Arial" panose="020B0604020202020204" pitchFamily="34" charset="0"/>
                <a:ea typeface="微軟正黑體" panose="020B0604030504040204" pitchFamily="34" charset="-120"/>
                <a:cs typeface="Arial" panose="020B0604020202020204" pitchFamily="34" charset="0"/>
              </a:rPr>
              <a:t> </a:t>
            </a:r>
            <a:r>
              <a:rPr kumimoji="1" lang="en-US" altLang="zh-TW" sz="1200" kern="0" dirty="0">
                <a:solidFill>
                  <a:srgbClr val="000000"/>
                </a:solidFill>
                <a:latin typeface="Arial" panose="020B0604020202020204" pitchFamily="34" charset="0"/>
                <a:ea typeface="微軟正黑體" panose="020B0604030504040204" pitchFamily="34" charset="-120"/>
                <a:cs typeface="Arial" panose="020B0604020202020204" pitchFamily="34" charset="0"/>
              </a:rPr>
              <a:t>(2020), Statistical Review of World Energy 2020.</a:t>
            </a:r>
          </a:p>
        </p:txBody>
      </p:sp>
      <p:sp>
        <p:nvSpPr>
          <p:cNvPr id="9" name="文字方塊 8"/>
          <p:cNvSpPr txBox="1"/>
          <p:nvPr/>
        </p:nvSpPr>
        <p:spPr>
          <a:xfrm>
            <a:off x="1899860" y="2968415"/>
            <a:ext cx="4824536" cy="400110"/>
          </a:xfrm>
          <a:prstGeom prst="rect">
            <a:avLst/>
          </a:prstGeom>
          <a:solidFill>
            <a:srgbClr val="000099"/>
          </a:solidFill>
        </p:spPr>
        <p:txBody>
          <a:bodyPr wrap="square" rtlCol="0">
            <a:spAutoFit/>
          </a:bodyPr>
          <a:lstStyle/>
          <a:p>
            <a:pPr algn="ctr" eaLnBrk="1" hangingPunct="1">
              <a:defRPr/>
            </a:pPr>
            <a:r>
              <a:rPr kumimoji="1" lang="en-US" altLang="zh-TW" sz="2000" b="1" kern="0" dirty="0">
                <a:solidFill>
                  <a:srgbClr val="FFFFFF"/>
                </a:solidFill>
                <a:latin typeface="Times New Roman" panose="02020603050405020304" pitchFamily="18" charset="0"/>
                <a:ea typeface="微軟正黑體" panose="020B0604030504040204" pitchFamily="34" charset="-120"/>
                <a:cs typeface="Times New Roman" panose="02020603050405020304" pitchFamily="18" charset="0"/>
              </a:rPr>
              <a:t>2019</a:t>
            </a:r>
            <a:r>
              <a:rPr kumimoji="1" lang="zh-TW" altLang="en-US" sz="2000" b="1" kern="0" dirty="0">
                <a:solidFill>
                  <a:srgbClr val="FFFFFF"/>
                </a:solidFill>
                <a:latin typeface="Times New Roman" panose="02020603050405020304" pitchFamily="18" charset="0"/>
                <a:ea typeface="微軟正黑體" panose="020B0604030504040204" pitchFamily="34" charset="-120"/>
                <a:cs typeface="Times New Roman" panose="02020603050405020304" pitchFamily="18" charset="0"/>
              </a:rPr>
              <a:t>年能礦資源蘊藏量占比前</a:t>
            </a:r>
            <a:r>
              <a:rPr kumimoji="1" lang="en-US" altLang="zh-TW" sz="2000" b="1" kern="0" dirty="0">
                <a:solidFill>
                  <a:srgbClr val="FFFFFF"/>
                </a:solidFill>
                <a:latin typeface="Times New Roman" panose="02020603050405020304" pitchFamily="18" charset="0"/>
                <a:ea typeface="微軟正黑體" panose="020B0604030504040204" pitchFamily="34" charset="-120"/>
                <a:cs typeface="Times New Roman" panose="02020603050405020304" pitchFamily="18" charset="0"/>
              </a:rPr>
              <a:t>5</a:t>
            </a:r>
            <a:r>
              <a:rPr kumimoji="1" lang="zh-TW" altLang="en-US" sz="2000" b="1" kern="0" dirty="0">
                <a:solidFill>
                  <a:srgbClr val="FFFFFF"/>
                </a:solidFill>
                <a:latin typeface="Times New Roman" panose="02020603050405020304" pitchFamily="18" charset="0"/>
                <a:ea typeface="微軟正黑體" panose="020B0604030504040204" pitchFamily="34" charset="-120"/>
                <a:cs typeface="Times New Roman" panose="02020603050405020304" pitchFamily="18" charset="0"/>
              </a:rPr>
              <a:t>大國家</a:t>
            </a:r>
          </a:p>
        </p:txBody>
      </p:sp>
      <p:sp>
        <p:nvSpPr>
          <p:cNvPr id="4" name="投影片編號版面配置區 3"/>
          <p:cNvSpPr>
            <a:spLocks noGrp="1"/>
          </p:cNvSpPr>
          <p:nvPr>
            <p:ph type="sldNum" sz="quarter" idx="10"/>
          </p:nvPr>
        </p:nvSpPr>
        <p:spPr/>
        <p:txBody>
          <a:bodyPr/>
          <a:lstStyle/>
          <a:p>
            <a:pPr>
              <a:defRPr/>
            </a:pPr>
            <a:fld id="{4DDCBD9B-A1B5-459F-AC8A-25003C402013}" type="slidenum">
              <a:rPr lang="en-US" altLang="zh-TW" smtClean="0"/>
              <a:t>4</a:t>
            </a:fld>
            <a:endParaRPr lang="en-US" altLang="zh-TW"/>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txBox="1"/>
          <p:nvPr/>
        </p:nvSpPr>
        <p:spPr>
          <a:xfrm>
            <a:off x="927100" y="61913"/>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kumimoji="1"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sym typeface="Wingdings" panose="05000000000000000000" pitchFamily="2" charset="2"/>
              </a:rPr>
              <a:t>壹、我國再生能源政策</a:t>
            </a:r>
            <a:r>
              <a:rPr kumimoji="1"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sym typeface="Wingdings" panose="05000000000000000000" pitchFamily="2" charset="2"/>
              </a:rPr>
              <a:t>-</a:t>
            </a:r>
            <a:r>
              <a:rPr kumimoji="1"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sym typeface="Wingdings" panose="05000000000000000000" pitchFamily="2" charset="2"/>
              </a:rPr>
              <a:t>台灣發電結構</a:t>
            </a:r>
            <a:endParaRPr kumimoji="1"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sp>
        <p:nvSpPr>
          <p:cNvPr id="32" name="圓角矩形 31"/>
          <p:cNvSpPr/>
          <p:nvPr/>
        </p:nvSpPr>
        <p:spPr bwMode="auto">
          <a:xfrm>
            <a:off x="381000" y="1015617"/>
            <a:ext cx="8999537" cy="614362"/>
          </a:xfrm>
          <a:prstGeom prst="roundRect">
            <a:avLst/>
          </a:prstGeom>
          <a:noFill/>
          <a:ln w="12700" cap="flat" cmpd="sng" algn="ctr">
            <a:noFill/>
            <a:prstDash val="solid"/>
            <a:miter lim="800000"/>
          </a:ln>
          <a:effectLst/>
        </p:spPr>
        <p:txBody>
          <a:bodyPr anchor="ctr"/>
          <a:lstStyle/>
          <a:p>
            <a:pPr marL="342900" indent="-342900" defTabSz="913765" eaLnBrk="1" fontAlgn="auto" hangingPunct="1">
              <a:spcBef>
                <a:spcPts val="0"/>
              </a:spcBef>
              <a:spcAft>
                <a:spcPts val="0"/>
              </a:spcAft>
              <a:buFont typeface="Wingdings" panose="05000000000000000000" pitchFamily="2" charset="2"/>
              <a:buChar char="n"/>
              <a:tabLst>
                <a:tab pos="3769995" algn="l"/>
              </a:tabLst>
              <a:defRPr/>
            </a:pPr>
            <a:r>
              <a:rPr lang="zh-TW" altLang="en-US" sz="2400" b="1" u="sng" kern="0" dirty="0">
                <a:solidFill>
                  <a:schemeClr val="accent3">
                    <a:lumMod val="50000"/>
                  </a:schemeClr>
                </a:solidFill>
                <a:latin typeface="Microsoft YaHei UI" panose="020B0503020204020204" pitchFamily="34" charset="-122"/>
                <a:ea typeface="Microsoft YaHei UI" panose="020B0503020204020204" pitchFamily="34" charset="-122"/>
              </a:rPr>
              <a:t>台灣發電結構概況</a:t>
            </a:r>
          </a:p>
        </p:txBody>
      </p:sp>
      <p:sp>
        <p:nvSpPr>
          <p:cNvPr id="33" name="文字方塊 69"/>
          <p:cNvSpPr txBox="1"/>
          <p:nvPr/>
        </p:nvSpPr>
        <p:spPr>
          <a:xfrm>
            <a:off x="910008" y="1730514"/>
            <a:ext cx="7695607" cy="707886"/>
          </a:xfrm>
          <a:prstGeom prst="rect">
            <a:avLst/>
          </a:prstGeom>
          <a:noFill/>
        </p:spPr>
        <p:txBody>
          <a:bodyPr wrap="square" rtlCol="0">
            <a:spAutoFit/>
          </a:bodyPr>
          <a:lstStyle>
            <a:defPPr>
              <a:defRPr lang="zh-TW"/>
            </a:defPPr>
            <a:lvl1pPr defTabSz="-635">
              <a:tabLst>
                <a:tab pos="1439545" algn="l"/>
              </a:tabLst>
              <a:defRPr sz="2800" b="1">
                <a:solidFill>
                  <a:schemeClr val="tx1">
                    <a:lumMod val="85000"/>
                    <a:lumOff val="15000"/>
                  </a:schemeClr>
                </a:solidFill>
                <a:latin typeface="微軟正黑體" panose="020B0604030504040204" pitchFamily="34" charset="-120"/>
                <a:ea typeface="微軟正黑體" panose="020B0604030504040204" pitchFamily="34" charset="-120"/>
              </a:defRPr>
            </a:lvl1pPr>
          </a:lstStyle>
          <a:p>
            <a:pPr marL="342900" indent="-342900">
              <a:buFont typeface="Wingdings" panose="05000000000000000000" pitchFamily="2" charset="2"/>
              <a:buChar char="l"/>
            </a:pPr>
            <a:r>
              <a:rPr lang="zh-TW" altLang="en-US" sz="2000" dirty="0">
                <a:solidFill>
                  <a:schemeClr val="tx1"/>
                </a:solidFill>
                <a:cs typeface="Times New Roman" panose="02020603050405020304" pitchFamily="18" charset="0"/>
              </a:rPr>
              <a:t>台灣</a:t>
            </a:r>
            <a:r>
              <a:rPr lang="zh-TW" altLang="en-US" sz="2000" dirty="0">
                <a:solidFill>
                  <a:srgbClr val="FF0000"/>
                </a:solidFill>
                <a:cs typeface="Times New Roman" panose="02020603050405020304" pitchFamily="18" charset="0"/>
              </a:rPr>
              <a:t>發電能源</a:t>
            </a:r>
            <a:r>
              <a:rPr lang="zh-TW" altLang="en-US" sz="2000" dirty="0">
                <a:solidFill>
                  <a:schemeClr val="tx1"/>
                </a:solidFill>
                <a:cs typeface="Times New Roman" panose="02020603050405020304" pitchFamily="18" charset="0"/>
              </a:rPr>
              <a:t>的</a:t>
            </a:r>
            <a:r>
              <a:rPr lang="zh-TW" altLang="en-US" sz="2000" dirty="0">
                <a:solidFill>
                  <a:srgbClr val="FF0000"/>
                </a:solidFill>
                <a:cs typeface="Times New Roman" panose="02020603050405020304" pitchFamily="18" charset="0"/>
              </a:rPr>
              <a:t>使用</a:t>
            </a:r>
            <a:r>
              <a:rPr lang="zh-TW" altLang="en-US" sz="2000" dirty="0">
                <a:solidFill>
                  <a:schemeClr val="tx1"/>
                </a:solidFill>
                <a:cs typeface="Times New Roman" panose="02020603050405020304" pitchFamily="18" charset="0"/>
              </a:rPr>
              <a:t>，仍然是以</a:t>
            </a:r>
            <a:r>
              <a:rPr lang="zh-TW" altLang="en-US" sz="2000" dirty="0">
                <a:solidFill>
                  <a:schemeClr val="tx1"/>
                </a:solidFill>
                <a:latin typeface="Times New Roman" panose="02020603050405020304" pitchFamily="18" charset="0"/>
                <a:cs typeface="Times New Roman" panose="02020603050405020304" pitchFamily="18" charset="0"/>
              </a:rPr>
              <a:t>煤炭及天然氣等</a:t>
            </a:r>
            <a:r>
              <a:rPr lang="zh-TW" altLang="en-US" sz="2000" dirty="0">
                <a:solidFill>
                  <a:srgbClr val="FF0000"/>
                </a:solidFill>
                <a:latin typeface="Times New Roman" panose="02020603050405020304" pitchFamily="18" charset="0"/>
                <a:cs typeface="Times New Roman" panose="02020603050405020304" pitchFamily="18" charset="0"/>
              </a:rPr>
              <a:t>化石能源為主</a:t>
            </a:r>
            <a:r>
              <a:rPr lang="zh-TW" altLang="en-US" sz="2000" dirty="0">
                <a:solidFill>
                  <a:schemeClr val="tx1"/>
                </a:solidFill>
                <a:latin typeface="Times New Roman" panose="02020603050405020304" pitchFamily="18" charset="0"/>
                <a:cs typeface="Times New Roman" panose="02020603050405020304" pitchFamily="18" charset="0"/>
              </a:rPr>
              <a:t>，面對全球</a:t>
            </a:r>
            <a:r>
              <a:rPr lang="zh-TW" altLang="en-US" sz="2000" dirty="0">
                <a:solidFill>
                  <a:srgbClr val="FF0000"/>
                </a:solidFill>
                <a:latin typeface="Times New Roman" panose="02020603050405020304" pitchFamily="18" charset="0"/>
                <a:cs typeface="Times New Roman" panose="02020603050405020304" pitchFamily="18" charset="0"/>
              </a:rPr>
              <a:t>減碳</a:t>
            </a:r>
            <a:r>
              <a:rPr lang="zh-TW" altLang="en-US" sz="2000" dirty="0">
                <a:solidFill>
                  <a:schemeClr val="tx1"/>
                </a:solidFill>
                <a:latin typeface="Times New Roman" panose="02020603050405020304" pitchFamily="18" charset="0"/>
                <a:cs typeface="Times New Roman" panose="02020603050405020304" pitchFamily="18" charset="0"/>
              </a:rPr>
              <a:t>趨勢極具挑戰，必須加速發展</a:t>
            </a:r>
            <a:r>
              <a:rPr lang="zh-TW" altLang="en-US" sz="2000" dirty="0">
                <a:solidFill>
                  <a:srgbClr val="FF0000"/>
                </a:solidFill>
                <a:latin typeface="Times New Roman" panose="02020603050405020304" pitchFamily="18" charset="0"/>
                <a:cs typeface="Times New Roman" panose="02020603050405020304" pitchFamily="18" charset="0"/>
              </a:rPr>
              <a:t>無碳</a:t>
            </a:r>
            <a:r>
              <a:rPr lang="zh-TW" altLang="en-US" sz="2000" dirty="0">
                <a:solidFill>
                  <a:schemeClr val="tx1"/>
                </a:solidFill>
                <a:latin typeface="Times New Roman" panose="02020603050405020304" pitchFamily="18" charset="0"/>
                <a:cs typeface="Times New Roman" panose="02020603050405020304" pitchFamily="18" charset="0"/>
              </a:rPr>
              <a:t>及</a:t>
            </a:r>
            <a:r>
              <a:rPr lang="zh-TW" altLang="en-US" sz="2000" dirty="0">
                <a:solidFill>
                  <a:srgbClr val="FF0000"/>
                </a:solidFill>
                <a:latin typeface="Times New Roman" panose="02020603050405020304" pitchFamily="18" charset="0"/>
                <a:cs typeface="Times New Roman" panose="02020603050405020304" pitchFamily="18" charset="0"/>
              </a:rPr>
              <a:t>低碳</a:t>
            </a:r>
            <a:r>
              <a:rPr lang="zh-TW" altLang="en-US" sz="2000" dirty="0">
                <a:solidFill>
                  <a:schemeClr val="tx1"/>
                </a:solidFill>
                <a:latin typeface="Times New Roman" panose="02020603050405020304" pitchFamily="18" charset="0"/>
                <a:cs typeface="Times New Roman" panose="02020603050405020304" pitchFamily="18" charset="0"/>
              </a:rPr>
              <a:t>能源。</a:t>
            </a:r>
          </a:p>
        </p:txBody>
      </p:sp>
      <p:pic>
        <p:nvPicPr>
          <p:cNvPr id="34" name="圖片 33" descr="畫面剪輯"/>
          <p:cNvPicPr>
            <a:picLocks noChangeAspect="1"/>
          </p:cNvPicPr>
          <p:nvPr/>
        </p:nvPicPr>
        <p:blipFill>
          <a:blip r:embed="rId3" cstate="email"/>
          <a:stretch>
            <a:fillRect/>
          </a:stretch>
        </p:blipFill>
        <p:spPr>
          <a:xfrm>
            <a:off x="190500" y="2472540"/>
            <a:ext cx="8763000" cy="4202783"/>
          </a:xfrm>
          <a:prstGeom prst="rect">
            <a:avLst/>
          </a:prstGeom>
        </p:spPr>
      </p:pic>
      <p:sp>
        <p:nvSpPr>
          <p:cNvPr id="3" name="投影片編號版面配置區 2"/>
          <p:cNvSpPr>
            <a:spLocks noGrp="1"/>
          </p:cNvSpPr>
          <p:nvPr>
            <p:ph type="sldNum" sz="quarter" idx="10"/>
          </p:nvPr>
        </p:nvSpPr>
        <p:spPr/>
        <p:txBody>
          <a:bodyPr/>
          <a:lstStyle/>
          <a:p>
            <a:pPr>
              <a:defRPr/>
            </a:pPr>
            <a:fld id="{4DDCBD9B-A1B5-459F-AC8A-25003C402013}" type="slidenum">
              <a:rPr lang="en-US" altLang="zh-TW" smtClean="0"/>
              <a:t>5</a:t>
            </a:fld>
            <a:endParaRPr lang="en-US" altLang="zh-TW"/>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4" name="群組 1"/>
          <p:cNvGrpSpPr/>
          <p:nvPr/>
        </p:nvGrpSpPr>
        <p:grpSpPr bwMode="auto">
          <a:xfrm>
            <a:off x="1330325" y="2419350"/>
            <a:ext cx="6483350" cy="3605213"/>
            <a:chOff x="1177715" y="3027721"/>
            <a:chExt cx="6483003" cy="3605884"/>
          </a:xfrm>
        </p:grpSpPr>
        <p:grpSp>
          <p:nvGrpSpPr>
            <p:cNvPr id="23557" name="群組 3"/>
            <p:cNvGrpSpPr/>
            <p:nvPr/>
          </p:nvGrpSpPr>
          <p:grpSpPr bwMode="auto">
            <a:xfrm>
              <a:off x="2623851" y="3032485"/>
              <a:ext cx="3600257" cy="3601120"/>
              <a:chOff x="2623851" y="3032485"/>
              <a:chExt cx="3600257" cy="3601120"/>
            </a:xfrm>
          </p:grpSpPr>
          <p:sp>
            <p:nvSpPr>
              <p:cNvPr id="9" name="手繪多邊形 15"/>
              <p:cNvSpPr/>
              <p:nvPr/>
            </p:nvSpPr>
            <p:spPr>
              <a:xfrm>
                <a:off x="2623851" y="3032485"/>
                <a:ext cx="1758856" cy="1759277"/>
              </a:xfrm>
              <a:custGeom>
                <a:avLst/>
                <a:gdLst>
                  <a:gd name="connsiteX0" fmla="*/ 0 w 1759712"/>
                  <a:gd name="connsiteY0" fmla="*/ 1759712 h 1759712"/>
                  <a:gd name="connsiteX1" fmla="*/ 1759712 w 1759712"/>
                  <a:gd name="connsiteY1" fmla="*/ 0 h 1759712"/>
                  <a:gd name="connsiteX2" fmla="*/ 1759712 w 1759712"/>
                  <a:gd name="connsiteY2" fmla="*/ 1759712 h 1759712"/>
                  <a:gd name="connsiteX3" fmla="*/ 0 w 1759712"/>
                  <a:gd name="connsiteY3" fmla="*/ 1759712 h 1759712"/>
                </a:gdLst>
                <a:ahLst/>
                <a:cxnLst>
                  <a:cxn ang="0">
                    <a:pos x="connsiteX0" y="connsiteY0"/>
                  </a:cxn>
                  <a:cxn ang="0">
                    <a:pos x="connsiteX1" y="connsiteY1"/>
                  </a:cxn>
                  <a:cxn ang="0">
                    <a:pos x="connsiteX2" y="connsiteY2"/>
                  </a:cxn>
                  <a:cxn ang="0">
                    <a:pos x="connsiteX3" y="connsiteY3"/>
                  </a:cxn>
                </a:cxnLst>
                <a:rect l="l" t="t" r="r" b="b"/>
                <a:pathLst>
                  <a:path w="1759712" h="1759712">
                    <a:moveTo>
                      <a:pt x="0" y="1759712"/>
                    </a:moveTo>
                    <a:cubicBezTo>
                      <a:pt x="0" y="787850"/>
                      <a:pt x="787850" y="0"/>
                      <a:pt x="1759712" y="0"/>
                    </a:cubicBezTo>
                    <a:lnTo>
                      <a:pt x="1759712" y="1759712"/>
                    </a:lnTo>
                    <a:lnTo>
                      <a:pt x="0" y="1759712"/>
                    </a:lnTo>
                    <a:close/>
                  </a:path>
                </a:pathLst>
              </a:custGeom>
              <a:solidFill>
                <a:srgbClr val="C00000"/>
              </a:solidFill>
              <a:ln w="12700" cap="flat" cmpd="sng" algn="ctr">
                <a:solidFill>
                  <a:sysClr val="window" lastClr="FFFFFF">
                    <a:hueOff val="0"/>
                    <a:satOff val="0"/>
                    <a:lumOff val="0"/>
                    <a:alphaOff val="0"/>
                  </a:sysClr>
                </a:solidFill>
                <a:prstDash val="solid"/>
                <a:miter lim="800000"/>
              </a:ln>
              <a:effectLst/>
            </p:spPr>
            <p:txBody>
              <a:bodyPr lIns="515408" tIns="671872" rIns="0" bIns="156464" spcCol="127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977900" fontAlgn="auto">
                  <a:lnSpc>
                    <a:spcPct val="90000"/>
                  </a:lnSpc>
                  <a:spcBef>
                    <a:spcPts val="0"/>
                  </a:spcBef>
                  <a:spcAft>
                    <a:spcPct val="35000"/>
                  </a:spcAft>
                  <a:defRPr/>
                </a:pPr>
                <a:r>
                  <a:rPr lang="zh-TW" altLang="en-US" sz="2200" b="1" spc="-150" dirty="0">
                    <a:solidFill>
                      <a:sysClr val="window" lastClr="FFFFFF"/>
                    </a:solidFill>
                    <a:latin typeface="Microsoft YaHei UI" panose="020B0503020204020204" pitchFamily="34" charset="-122"/>
                    <a:ea typeface="Microsoft YaHei UI" panose="020B0503020204020204" pitchFamily="34" charset="-122"/>
                  </a:rPr>
                  <a:t>能源安全</a:t>
                </a:r>
              </a:p>
            </p:txBody>
          </p:sp>
          <p:sp>
            <p:nvSpPr>
              <p:cNvPr id="10" name="手繪多邊形 16"/>
              <p:cNvSpPr/>
              <p:nvPr/>
            </p:nvSpPr>
            <p:spPr>
              <a:xfrm>
                <a:off x="4465252" y="3032485"/>
                <a:ext cx="1758856" cy="1759277"/>
              </a:xfrm>
              <a:custGeom>
                <a:avLst/>
                <a:gdLst>
                  <a:gd name="connsiteX0" fmla="*/ 0 w 1759712"/>
                  <a:gd name="connsiteY0" fmla="*/ 1759712 h 1759712"/>
                  <a:gd name="connsiteX1" fmla="*/ 1759712 w 1759712"/>
                  <a:gd name="connsiteY1" fmla="*/ 0 h 1759712"/>
                  <a:gd name="connsiteX2" fmla="*/ 1759712 w 1759712"/>
                  <a:gd name="connsiteY2" fmla="*/ 1759712 h 1759712"/>
                  <a:gd name="connsiteX3" fmla="*/ 0 w 1759712"/>
                  <a:gd name="connsiteY3" fmla="*/ 1759712 h 1759712"/>
                </a:gdLst>
                <a:ahLst/>
                <a:cxnLst>
                  <a:cxn ang="0">
                    <a:pos x="connsiteX0" y="connsiteY0"/>
                  </a:cxn>
                  <a:cxn ang="0">
                    <a:pos x="connsiteX1" y="connsiteY1"/>
                  </a:cxn>
                  <a:cxn ang="0">
                    <a:pos x="connsiteX2" y="connsiteY2"/>
                  </a:cxn>
                  <a:cxn ang="0">
                    <a:pos x="connsiteX3" y="connsiteY3"/>
                  </a:cxn>
                </a:cxnLst>
                <a:rect l="l" t="t" r="r" b="b"/>
                <a:pathLst>
                  <a:path w="1759712" h="1759712">
                    <a:moveTo>
                      <a:pt x="0" y="0"/>
                    </a:moveTo>
                    <a:cubicBezTo>
                      <a:pt x="971862" y="0"/>
                      <a:pt x="1759712" y="787850"/>
                      <a:pt x="1759712" y="1759712"/>
                    </a:cubicBezTo>
                    <a:lnTo>
                      <a:pt x="0" y="1759712"/>
                    </a:lnTo>
                    <a:lnTo>
                      <a:pt x="0" y="0"/>
                    </a:lnTo>
                    <a:close/>
                  </a:path>
                </a:pathLst>
              </a:custGeom>
              <a:solidFill>
                <a:srgbClr val="00B050"/>
              </a:solidFill>
              <a:ln w="12700" cap="flat" cmpd="sng" algn="ctr">
                <a:solidFill>
                  <a:sysClr val="window" lastClr="FFFFFF">
                    <a:hueOff val="0"/>
                    <a:satOff val="0"/>
                    <a:lumOff val="0"/>
                    <a:alphaOff val="0"/>
                  </a:sysClr>
                </a:solidFill>
                <a:prstDash val="solid"/>
                <a:miter lim="800000"/>
              </a:ln>
              <a:effectLst/>
            </p:spPr>
            <p:txBody>
              <a:bodyPr lIns="36000" tIns="671872" rIns="515408" bIns="156464" spcCol="127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977900" fontAlgn="auto">
                  <a:lnSpc>
                    <a:spcPct val="90000"/>
                  </a:lnSpc>
                  <a:spcBef>
                    <a:spcPts val="0"/>
                  </a:spcBef>
                  <a:spcAft>
                    <a:spcPct val="35000"/>
                  </a:spcAft>
                  <a:defRPr/>
                </a:pPr>
                <a:r>
                  <a:rPr lang="zh-TW" altLang="en-US" sz="2200" b="1" spc="-150" dirty="0">
                    <a:solidFill>
                      <a:sysClr val="window" lastClr="FFFFFF"/>
                    </a:solidFill>
                    <a:latin typeface="Microsoft YaHei UI" panose="020B0503020204020204" pitchFamily="34" charset="-122"/>
                    <a:ea typeface="Microsoft YaHei UI" panose="020B0503020204020204" pitchFamily="34" charset="-122"/>
                  </a:rPr>
                  <a:t>綠色經濟</a:t>
                </a:r>
              </a:p>
            </p:txBody>
          </p:sp>
          <p:sp>
            <p:nvSpPr>
              <p:cNvPr id="11" name="手繪多邊形 17"/>
              <p:cNvSpPr/>
              <p:nvPr/>
            </p:nvSpPr>
            <p:spPr>
              <a:xfrm>
                <a:off x="4465252" y="4874328"/>
                <a:ext cx="1758856" cy="1759277"/>
              </a:xfrm>
              <a:custGeom>
                <a:avLst/>
                <a:gdLst>
                  <a:gd name="connsiteX0" fmla="*/ 0 w 1759712"/>
                  <a:gd name="connsiteY0" fmla="*/ 1759712 h 1759712"/>
                  <a:gd name="connsiteX1" fmla="*/ 1759712 w 1759712"/>
                  <a:gd name="connsiteY1" fmla="*/ 0 h 1759712"/>
                  <a:gd name="connsiteX2" fmla="*/ 1759712 w 1759712"/>
                  <a:gd name="connsiteY2" fmla="*/ 1759712 h 1759712"/>
                  <a:gd name="connsiteX3" fmla="*/ 0 w 1759712"/>
                  <a:gd name="connsiteY3" fmla="*/ 1759712 h 1759712"/>
                </a:gdLst>
                <a:ahLst/>
                <a:cxnLst>
                  <a:cxn ang="0">
                    <a:pos x="connsiteX0" y="connsiteY0"/>
                  </a:cxn>
                  <a:cxn ang="0">
                    <a:pos x="connsiteX1" y="connsiteY1"/>
                  </a:cxn>
                  <a:cxn ang="0">
                    <a:pos x="connsiteX2" y="connsiteY2"/>
                  </a:cxn>
                  <a:cxn ang="0">
                    <a:pos x="connsiteX3" y="connsiteY3"/>
                  </a:cxn>
                </a:cxnLst>
                <a:rect l="l" t="t" r="r" b="b"/>
                <a:pathLst>
                  <a:path w="1759712" h="1759712">
                    <a:moveTo>
                      <a:pt x="1759712" y="0"/>
                    </a:moveTo>
                    <a:cubicBezTo>
                      <a:pt x="1759712" y="971862"/>
                      <a:pt x="971862" y="1759712"/>
                      <a:pt x="0" y="1759712"/>
                    </a:cubicBezTo>
                    <a:lnTo>
                      <a:pt x="0" y="0"/>
                    </a:lnTo>
                    <a:lnTo>
                      <a:pt x="1759712" y="0"/>
                    </a:lnTo>
                    <a:close/>
                  </a:path>
                </a:pathLst>
              </a:custGeom>
              <a:solidFill>
                <a:srgbClr val="00B0F0"/>
              </a:solidFill>
              <a:ln w="12700" cap="flat" cmpd="sng" algn="ctr">
                <a:solidFill>
                  <a:sysClr val="window" lastClr="FFFFFF">
                    <a:hueOff val="0"/>
                    <a:satOff val="0"/>
                    <a:lumOff val="0"/>
                    <a:alphaOff val="0"/>
                  </a:sysClr>
                </a:solidFill>
                <a:prstDash val="solid"/>
                <a:miter lim="800000"/>
              </a:ln>
              <a:effectLst/>
            </p:spPr>
            <p:txBody>
              <a:bodyPr lIns="36000" tIns="156465" rIns="515408" bIns="671872" spcCol="127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977900" fontAlgn="auto">
                  <a:lnSpc>
                    <a:spcPct val="90000"/>
                  </a:lnSpc>
                  <a:spcBef>
                    <a:spcPts val="0"/>
                  </a:spcBef>
                  <a:spcAft>
                    <a:spcPct val="35000"/>
                  </a:spcAft>
                  <a:defRPr/>
                </a:pPr>
                <a:r>
                  <a:rPr lang="zh-TW" altLang="en-US" sz="2200" b="1" spc="-150" dirty="0">
                    <a:solidFill>
                      <a:sysClr val="window" lastClr="FFFFFF"/>
                    </a:solidFill>
                    <a:latin typeface="Microsoft YaHei UI" panose="020B0503020204020204" pitchFamily="34" charset="-122"/>
                    <a:ea typeface="Microsoft YaHei UI" panose="020B0503020204020204" pitchFamily="34" charset="-122"/>
                  </a:rPr>
                  <a:t>社會公平</a:t>
                </a:r>
              </a:p>
            </p:txBody>
          </p:sp>
          <p:sp>
            <p:nvSpPr>
              <p:cNvPr id="23565" name="手繪多邊形 18"/>
              <p:cNvSpPr/>
              <p:nvPr/>
            </p:nvSpPr>
            <p:spPr bwMode="auto">
              <a:xfrm>
                <a:off x="2623851" y="4874328"/>
                <a:ext cx="1758856" cy="1759277"/>
              </a:xfrm>
              <a:custGeom>
                <a:avLst/>
                <a:gdLst>
                  <a:gd name="T0" fmla="*/ 0 w 1759712"/>
                  <a:gd name="T1" fmla="*/ 1758407 h 1759712"/>
                  <a:gd name="T2" fmla="*/ 1757145 w 1759712"/>
                  <a:gd name="T3" fmla="*/ 0 h 1759712"/>
                  <a:gd name="T4" fmla="*/ 1757145 w 1759712"/>
                  <a:gd name="T5" fmla="*/ 1758407 h 1759712"/>
                  <a:gd name="T6" fmla="*/ 0 w 1759712"/>
                  <a:gd name="T7" fmla="*/ 1758407 h 1759712"/>
                  <a:gd name="T8" fmla="*/ 0 60000 65536"/>
                  <a:gd name="T9" fmla="*/ 0 60000 65536"/>
                  <a:gd name="T10" fmla="*/ 0 60000 65536"/>
                  <a:gd name="T11" fmla="*/ 0 60000 65536"/>
                  <a:gd name="T12" fmla="*/ 0 w 1759712"/>
                  <a:gd name="T13" fmla="*/ 0 h 1759712"/>
                  <a:gd name="T14" fmla="*/ 1759712 w 1759712"/>
                  <a:gd name="T15" fmla="*/ 1759712 h 1759712"/>
                </a:gdLst>
                <a:ahLst/>
                <a:cxnLst>
                  <a:cxn ang="T8">
                    <a:pos x="T0" y="T1"/>
                  </a:cxn>
                  <a:cxn ang="T9">
                    <a:pos x="T2" y="T3"/>
                  </a:cxn>
                  <a:cxn ang="T10">
                    <a:pos x="T4" y="T5"/>
                  </a:cxn>
                  <a:cxn ang="T11">
                    <a:pos x="T6" y="T7"/>
                  </a:cxn>
                </a:cxnLst>
                <a:rect l="T12" t="T13" r="T14" b="T15"/>
                <a:pathLst>
                  <a:path w="1759712" h="1759712">
                    <a:moveTo>
                      <a:pt x="1759712" y="1759712"/>
                    </a:moveTo>
                    <a:cubicBezTo>
                      <a:pt x="787850" y="1759712"/>
                      <a:pt x="0" y="971862"/>
                      <a:pt x="0" y="0"/>
                    </a:cubicBezTo>
                    <a:lnTo>
                      <a:pt x="1759712" y="0"/>
                    </a:lnTo>
                    <a:lnTo>
                      <a:pt x="1759712" y="1759712"/>
                    </a:lnTo>
                    <a:close/>
                  </a:path>
                </a:pathLst>
              </a:custGeom>
              <a:solidFill>
                <a:srgbClr val="FFC000"/>
              </a:solidFill>
              <a:ln w="12700" algn="ctr">
                <a:solidFill>
                  <a:srgbClr val="FFFFFF"/>
                </a:solidFill>
                <a:miter lim="800000"/>
              </a:ln>
            </p:spPr>
            <p:txBody>
              <a:bodyPr lIns="515408" tIns="156464" rIns="35999" bIns="671872" anchor="ctr"/>
              <a:lstStyle>
                <a:lvl1pPr defTabSz="977900">
                  <a:defRPr>
                    <a:solidFill>
                      <a:schemeClr val="tx1"/>
                    </a:solidFill>
                    <a:latin typeface="Calibri" panose="020F0502020204030204" pitchFamily="34" charset="0"/>
                    <a:ea typeface="新細明體" panose="02020500000000000000" charset="-120"/>
                  </a:defRPr>
                </a:lvl1pPr>
                <a:lvl2pPr marL="742950" indent="-285750" defTabSz="977900">
                  <a:defRPr>
                    <a:solidFill>
                      <a:schemeClr val="tx1"/>
                    </a:solidFill>
                    <a:latin typeface="Calibri" panose="020F0502020204030204" pitchFamily="34" charset="0"/>
                    <a:ea typeface="新細明體" panose="02020500000000000000" charset="-120"/>
                  </a:defRPr>
                </a:lvl2pPr>
                <a:lvl3pPr marL="1143000" indent="-228600" defTabSz="977900">
                  <a:defRPr>
                    <a:solidFill>
                      <a:schemeClr val="tx1"/>
                    </a:solidFill>
                    <a:latin typeface="Calibri" panose="020F0502020204030204" pitchFamily="34" charset="0"/>
                    <a:ea typeface="新細明體" panose="02020500000000000000" charset="-120"/>
                  </a:defRPr>
                </a:lvl3pPr>
                <a:lvl4pPr marL="1600200" indent="-228600" defTabSz="977900">
                  <a:defRPr>
                    <a:solidFill>
                      <a:schemeClr val="tx1"/>
                    </a:solidFill>
                    <a:latin typeface="Calibri" panose="020F0502020204030204" pitchFamily="34" charset="0"/>
                    <a:ea typeface="新細明體" panose="02020500000000000000" charset="-120"/>
                  </a:defRPr>
                </a:lvl4pPr>
                <a:lvl5pPr marL="2057400" indent="-228600" defTabSz="977900">
                  <a:defRPr>
                    <a:solidFill>
                      <a:schemeClr val="tx1"/>
                    </a:solidFill>
                    <a:latin typeface="Calibri" panose="020F0502020204030204" pitchFamily="34" charset="0"/>
                    <a:ea typeface="新細明體" panose="02020500000000000000" charset="-120"/>
                  </a:defRPr>
                </a:lvl5pPr>
                <a:lvl6pPr marL="2514600" indent="-228600" defTabSz="9779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defTabSz="9779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defTabSz="9779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defTabSz="9779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algn="ctr" eaLnBrk="1" hangingPunct="1">
                  <a:lnSpc>
                    <a:spcPct val="90000"/>
                  </a:lnSpc>
                  <a:spcAft>
                    <a:spcPct val="35000"/>
                  </a:spcAft>
                </a:pPr>
                <a:r>
                  <a:rPr lang="zh-TW" altLang="en-US" sz="2200" b="1">
                    <a:solidFill>
                      <a:srgbClr val="FFFFFF"/>
                    </a:solidFill>
                    <a:latin typeface="Microsoft YaHei UI" panose="020B0503020204020204" pitchFamily="34" charset="-122"/>
                    <a:ea typeface="Microsoft YaHei UI" panose="020B0503020204020204" pitchFamily="34" charset="-122"/>
                  </a:rPr>
                  <a:t>環境永續</a:t>
                </a:r>
              </a:p>
            </p:txBody>
          </p:sp>
          <p:sp>
            <p:nvSpPr>
              <p:cNvPr id="13" name="圓形箭號 19"/>
              <p:cNvSpPr/>
              <p:nvPr/>
            </p:nvSpPr>
            <p:spPr>
              <a:xfrm>
                <a:off x="4111258" y="4498020"/>
                <a:ext cx="606392" cy="527148"/>
              </a:xfrm>
              <a:prstGeom prst="circularArrow">
                <a:avLst/>
              </a:prstGeom>
              <a:solidFill>
                <a:srgbClr val="4472C4">
                  <a:tint val="60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txBody>
              <a:bodyPr/>
              <a:lstStyle/>
              <a:p>
                <a:pPr eaLnBrk="1" fontAlgn="auto" hangingPunct="1">
                  <a:spcBef>
                    <a:spcPts val="0"/>
                  </a:spcBef>
                  <a:spcAft>
                    <a:spcPts val="0"/>
                  </a:spcAft>
                  <a:defRPr/>
                </a:pPr>
                <a:endParaRPr lang="zh-TW" altLang="en-US" kern="0">
                  <a:solidFill>
                    <a:sysClr val="windowText" lastClr="000000">
                      <a:hueOff val="0"/>
                      <a:satOff val="0"/>
                      <a:lumOff val="0"/>
                      <a:alphaOff val="0"/>
                    </a:sysClr>
                  </a:solidFill>
                  <a:latin typeface="Calibri" panose="020F0502020204030204"/>
                </a:endParaRPr>
              </a:p>
            </p:txBody>
          </p:sp>
          <p:sp>
            <p:nvSpPr>
              <p:cNvPr id="14" name="圓形箭號 20"/>
              <p:cNvSpPr/>
              <p:nvPr/>
            </p:nvSpPr>
            <p:spPr>
              <a:xfrm rot="10800000">
                <a:off x="4130307" y="4661563"/>
                <a:ext cx="606392" cy="527148"/>
              </a:xfrm>
              <a:prstGeom prst="circularArrow">
                <a:avLst/>
              </a:prstGeom>
              <a:solidFill>
                <a:srgbClr val="4472C4">
                  <a:tint val="60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txBody>
              <a:bodyPr/>
              <a:lstStyle/>
              <a:p>
                <a:pPr eaLnBrk="1" fontAlgn="auto" hangingPunct="1">
                  <a:spcBef>
                    <a:spcPts val="0"/>
                  </a:spcBef>
                  <a:spcAft>
                    <a:spcPts val="0"/>
                  </a:spcAft>
                  <a:defRPr/>
                </a:pPr>
                <a:endParaRPr lang="zh-TW" altLang="en-US" kern="0">
                  <a:solidFill>
                    <a:sysClr val="windowText" lastClr="000000">
                      <a:hueOff val="0"/>
                      <a:satOff val="0"/>
                      <a:lumOff val="0"/>
                      <a:alphaOff val="0"/>
                    </a:sysClr>
                  </a:solidFill>
                  <a:latin typeface="Calibri" panose="020F0502020204030204"/>
                </a:endParaRPr>
              </a:p>
            </p:txBody>
          </p:sp>
        </p:grpSp>
        <p:sp>
          <p:nvSpPr>
            <p:cNvPr id="23558" name="圓角矩形 4"/>
            <p:cNvSpPr>
              <a:spLocks noChangeArrowheads="1"/>
            </p:cNvSpPr>
            <p:nvPr/>
          </p:nvSpPr>
          <p:spPr bwMode="auto">
            <a:xfrm>
              <a:off x="1184065" y="3032485"/>
              <a:ext cx="1708059" cy="914570"/>
            </a:xfrm>
            <a:prstGeom prst="rect">
              <a:avLst/>
            </a:prstGeom>
            <a:solidFill>
              <a:srgbClr val="C0000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0960" tIns="60960" rIns="60960" bIns="60960" anchor="ctr"/>
            <a:lstStyle>
              <a:lvl1pPr marL="342900" indent="-342900" defTabSz="711200">
                <a:defRPr>
                  <a:solidFill>
                    <a:schemeClr val="tx1"/>
                  </a:solidFill>
                  <a:latin typeface="Calibri" panose="020F0502020204030204" pitchFamily="34" charset="0"/>
                  <a:ea typeface="新細明體" panose="02020500000000000000" charset="-120"/>
                </a:defRPr>
              </a:lvl1pPr>
              <a:lvl2pPr marL="285750" indent="-285750" defTabSz="711200">
                <a:defRPr>
                  <a:solidFill>
                    <a:schemeClr val="tx1"/>
                  </a:solidFill>
                  <a:latin typeface="Calibri" panose="020F0502020204030204" pitchFamily="34" charset="0"/>
                  <a:ea typeface="新細明體" panose="02020500000000000000" charset="-120"/>
                </a:defRPr>
              </a:lvl2pPr>
              <a:lvl3pPr marL="1143000" indent="-228600" defTabSz="711200">
                <a:defRPr>
                  <a:solidFill>
                    <a:schemeClr val="tx1"/>
                  </a:solidFill>
                  <a:latin typeface="Calibri" panose="020F0502020204030204" pitchFamily="34" charset="0"/>
                  <a:ea typeface="新細明體" panose="02020500000000000000" charset="-120"/>
                </a:defRPr>
              </a:lvl3pPr>
              <a:lvl4pPr marL="1600200" indent="-228600" defTabSz="711200">
                <a:defRPr>
                  <a:solidFill>
                    <a:schemeClr val="tx1"/>
                  </a:solidFill>
                  <a:latin typeface="Calibri" panose="020F0502020204030204" pitchFamily="34" charset="0"/>
                  <a:ea typeface="新細明體" panose="02020500000000000000" charset="-120"/>
                </a:defRPr>
              </a:lvl4pPr>
              <a:lvl5pPr marL="2057400" indent="-228600" defTabSz="711200">
                <a:defRPr>
                  <a:solidFill>
                    <a:schemeClr val="tx1"/>
                  </a:solidFill>
                  <a:latin typeface="Calibri" panose="020F0502020204030204" pitchFamily="34" charset="0"/>
                  <a:ea typeface="新細明體" panose="02020500000000000000" charset="-120"/>
                </a:defRPr>
              </a:lvl5pPr>
              <a:lvl6pPr marL="2514600" indent="-228600" defTabSz="711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defTabSz="711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defTabSz="711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defTabSz="711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lvl="1" eaLnBrk="1" hangingPunct="1">
                <a:lnSpc>
                  <a:spcPct val="90000"/>
                </a:lnSpc>
                <a:buClr>
                  <a:srgbClr val="FF3300"/>
                </a:buClr>
                <a:buFont typeface="Wingdings" panose="05000000000000000000" pitchFamily="2" charset="2"/>
                <a:buChar char="ü"/>
              </a:pPr>
              <a:r>
                <a:rPr lang="zh-TW" altLang="en-US" sz="1600" b="1">
                  <a:solidFill>
                    <a:srgbClr val="181717"/>
                  </a:solidFill>
                  <a:latin typeface="Microsoft YaHei UI" panose="020B0503020204020204" pitchFamily="34" charset="-122"/>
                  <a:ea typeface="Microsoft YaHei UI" panose="020B0503020204020204" pitchFamily="34" charset="-122"/>
                </a:rPr>
                <a:t>穩定</a:t>
              </a:r>
            </a:p>
            <a:p>
              <a:pPr lvl="1" eaLnBrk="1" hangingPunct="1">
                <a:lnSpc>
                  <a:spcPct val="90000"/>
                </a:lnSpc>
                <a:buClr>
                  <a:srgbClr val="FF3300"/>
                </a:buClr>
                <a:buFont typeface="Wingdings" panose="05000000000000000000" pitchFamily="2" charset="2"/>
                <a:buChar char="ü"/>
              </a:pPr>
              <a:r>
                <a:rPr lang="zh-TW" altLang="en-US" sz="1600" b="1">
                  <a:solidFill>
                    <a:srgbClr val="181717"/>
                  </a:solidFill>
                  <a:latin typeface="Microsoft YaHei UI" panose="020B0503020204020204" pitchFamily="34" charset="-122"/>
                  <a:ea typeface="Microsoft YaHei UI" panose="020B0503020204020204" pitchFamily="34" charset="-122"/>
                </a:rPr>
                <a:t>可負擔</a:t>
              </a:r>
            </a:p>
            <a:p>
              <a:pPr lvl="1" eaLnBrk="1" hangingPunct="1">
                <a:lnSpc>
                  <a:spcPct val="90000"/>
                </a:lnSpc>
                <a:buClr>
                  <a:srgbClr val="FF3300"/>
                </a:buClr>
                <a:buFont typeface="Wingdings" panose="05000000000000000000" pitchFamily="2" charset="2"/>
                <a:buChar char="ü"/>
              </a:pPr>
              <a:r>
                <a:rPr lang="zh-TW" altLang="en-US" sz="1600" b="1">
                  <a:solidFill>
                    <a:srgbClr val="181717"/>
                  </a:solidFill>
                  <a:latin typeface="Microsoft YaHei UI" panose="020B0503020204020204" pitchFamily="34" charset="-122"/>
                  <a:ea typeface="Microsoft YaHei UI" panose="020B0503020204020204" pitchFamily="34" charset="-122"/>
                </a:rPr>
                <a:t>低風險</a:t>
              </a:r>
            </a:p>
          </p:txBody>
        </p:sp>
        <p:sp>
          <p:nvSpPr>
            <p:cNvPr id="23559" name="圓角矩形 4"/>
            <p:cNvSpPr>
              <a:spLocks noChangeArrowheads="1"/>
            </p:cNvSpPr>
            <p:nvPr/>
          </p:nvSpPr>
          <p:spPr bwMode="auto">
            <a:xfrm>
              <a:off x="5952659" y="3027721"/>
              <a:ext cx="1708059" cy="914570"/>
            </a:xfrm>
            <a:prstGeom prst="rect">
              <a:avLst/>
            </a:prstGeom>
            <a:solidFill>
              <a:srgbClr val="00B05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0960" tIns="60960" rIns="60960" bIns="60960" anchor="ctr"/>
            <a:lstStyle>
              <a:lvl1pPr marL="342900" indent="-342900" defTabSz="711200">
                <a:defRPr>
                  <a:solidFill>
                    <a:schemeClr val="tx1"/>
                  </a:solidFill>
                  <a:latin typeface="Calibri" panose="020F0502020204030204" pitchFamily="34" charset="0"/>
                  <a:ea typeface="新細明體" panose="02020500000000000000" charset="-120"/>
                </a:defRPr>
              </a:lvl1pPr>
              <a:lvl2pPr marL="285750" indent="-285750" defTabSz="711200">
                <a:defRPr>
                  <a:solidFill>
                    <a:schemeClr val="tx1"/>
                  </a:solidFill>
                  <a:latin typeface="Calibri" panose="020F0502020204030204" pitchFamily="34" charset="0"/>
                  <a:ea typeface="新細明體" panose="02020500000000000000" charset="-120"/>
                </a:defRPr>
              </a:lvl2pPr>
              <a:lvl3pPr marL="1143000" indent="-228600" defTabSz="711200">
                <a:defRPr>
                  <a:solidFill>
                    <a:schemeClr val="tx1"/>
                  </a:solidFill>
                  <a:latin typeface="Calibri" panose="020F0502020204030204" pitchFamily="34" charset="0"/>
                  <a:ea typeface="新細明體" panose="02020500000000000000" charset="-120"/>
                </a:defRPr>
              </a:lvl3pPr>
              <a:lvl4pPr marL="1600200" indent="-228600" defTabSz="711200">
                <a:defRPr>
                  <a:solidFill>
                    <a:schemeClr val="tx1"/>
                  </a:solidFill>
                  <a:latin typeface="Calibri" panose="020F0502020204030204" pitchFamily="34" charset="0"/>
                  <a:ea typeface="新細明體" panose="02020500000000000000" charset="-120"/>
                </a:defRPr>
              </a:lvl4pPr>
              <a:lvl5pPr marL="2057400" indent="-228600" defTabSz="711200">
                <a:defRPr>
                  <a:solidFill>
                    <a:schemeClr val="tx1"/>
                  </a:solidFill>
                  <a:latin typeface="Calibri" panose="020F0502020204030204" pitchFamily="34" charset="0"/>
                  <a:ea typeface="新細明體" panose="02020500000000000000" charset="-120"/>
                </a:defRPr>
              </a:lvl5pPr>
              <a:lvl6pPr marL="2514600" indent="-228600" defTabSz="711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defTabSz="711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defTabSz="711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defTabSz="711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lvl="1" eaLnBrk="1" hangingPunct="1">
                <a:lnSpc>
                  <a:spcPct val="90000"/>
                </a:lnSpc>
                <a:buClr>
                  <a:srgbClr val="FF3300"/>
                </a:buClr>
                <a:buFont typeface="Wingdings" panose="05000000000000000000" pitchFamily="2" charset="2"/>
                <a:buChar char="ü"/>
              </a:pPr>
              <a:r>
                <a:rPr lang="zh-TW" altLang="en-US" sz="1600" b="1">
                  <a:solidFill>
                    <a:srgbClr val="181717"/>
                  </a:solidFill>
                  <a:latin typeface="Microsoft YaHei UI" panose="020B0503020204020204" pitchFamily="34" charset="-122"/>
                  <a:ea typeface="Microsoft YaHei UI" panose="020B0503020204020204" pitchFamily="34" charset="-122"/>
                </a:rPr>
                <a:t>就業機會</a:t>
              </a:r>
            </a:p>
            <a:p>
              <a:pPr lvl="1" eaLnBrk="1" hangingPunct="1">
                <a:lnSpc>
                  <a:spcPct val="90000"/>
                </a:lnSpc>
                <a:buClr>
                  <a:srgbClr val="FF3300"/>
                </a:buClr>
                <a:buFont typeface="Wingdings" panose="05000000000000000000" pitchFamily="2" charset="2"/>
                <a:buChar char="ü"/>
              </a:pPr>
              <a:r>
                <a:rPr lang="zh-TW" altLang="en-US" sz="1600" b="1">
                  <a:solidFill>
                    <a:srgbClr val="181717"/>
                  </a:solidFill>
                  <a:latin typeface="Microsoft YaHei UI" panose="020B0503020204020204" pitchFamily="34" charset="-122"/>
                  <a:ea typeface="Microsoft YaHei UI" panose="020B0503020204020204" pitchFamily="34" charset="-122"/>
                </a:rPr>
                <a:t>科技創新研發</a:t>
              </a:r>
            </a:p>
            <a:p>
              <a:pPr lvl="1" eaLnBrk="1" hangingPunct="1">
                <a:lnSpc>
                  <a:spcPct val="90000"/>
                </a:lnSpc>
                <a:buClr>
                  <a:srgbClr val="FF3300"/>
                </a:buClr>
                <a:buFont typeface="Wingdings" panose="05000000000000000000" pitchFamily="2" charset="2"/>
                <a:buChar char="ü"/>
              </a:pPr>
              <a:r>
                <a:rPr lang="zh-TW" altLang="en-US" sz="1600" b="1">
                  <a:solidFill>
                    <a:srgbClr val="181717"/>
                  </a:solidFill>
                  <a:latin typeface="Microsoft YaHei UI" panose="020B0503020204020204" pitchFamily="34" charset="-122"/>
                  <a:ea typeface="Microsoft YaHei UI" panose="020B0503020204020204" pitchFamily="34" charset="-122"/>
                </a:rPr>
                <a:t>綠色成長動能</a:t>
              </a:r>
            </a:p>
          </p:txBody>
        </p:sp>
        <p:sp>
          <p:nvSpPr>
            <p:cNvPr id="23560" name="圓角矩形 4"/>
            <p:cNvSpPr>
              <a:spLocks noChangeArrowheads="1"/>
            </p:cNvSpPr>
            <p:nvPr/>
          </p:nvSpPr>
          <p:spPr bwMode="auto">
            <a:xfrm>
              <a:off x="5949485" y="5707920"/>
              <a:ext cx="1708059" cy="916158"/>
            </a:xfrm>
            <a:prstGeom prst="rect">
              <a:avLst/>
            </a:prstGeom>
            <a:solidFill>
              <a:srgbClr val="00B0F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0960" tIns="60960" rIns="60960" bIns="60960" anchor="ctr"/>
            <a:lstStyle>
              <a:lvl1pPr marL="342900" indent="-342900" defTabSz="711200">
                <a:defRPr>
                  <a:solidFill>
                    <a:schemeClr val="tx1"/>
                  </a:solidFill>
                  <a:latin typeface="Calibri" panose="020F0502020204030204" pitchFamily="34" charset="0"/>
                  <a:ea typeface="新細明體" panose="02020500000000000000" charset="-120"/>
                </a:defRPr>
              </a:lvl1pPr>
              <a:lvl2pPr marL="285750" indent="-285750" defTabSz="711200">
                <a:defRPr>
                  <a:solidFill>
                    <a:schemeClr val="tx1"/>
                  </a:solidFill>
                  <a:latin typeface="Calibri" panose="020F0502020204030204" pitchFamily="34" charset="0"/>
                  <a:ea typeface="新細明體" panose="02020500000000000000" charset="-120"/>
                </a:defRPr>
              </a:lvl2pPr>
              <a:lvl3pPr marL="1143000" indent="-228600" defTabSz="711200">
                <a:defRPr>
                  <a:solidFill>
                    <a:schemeClr val="tx1"/>
                  </a:solidFill>
                  <a:latin typeface="Calibri" panose="020F0502020204030204" pitchFamily="34" charset="0"/>
                  <a:ea typeface="新細明體" panose="02020500000000000000" charset="-120"/>
                </a:defRPr>
              </a:lvl3pPr>
              <a:lvl4pPr marL="1600200" indent="-228600" defTabSz="711200">
                <a:defRPr>
                  <a:solidFill>
                    <a:schemeClr val="tx1"/>
                  </a:solidFill>
                  <a:latin typeface="Calibri" panose="020F0502020204030204" pitchFamily="34" charset="0"/>
                  <a:ea typeface="新細明體" panose="02020500000000000000" charset="-120"/>
                </a:defRPr>
              </a:lvl4pPr>
              <a:lvl5pPr marL="2057400" indent="-228600" defTabSz="711200">
                <a:defRPr>
                  <a:solidFill>
                    <a:schemeClr val="tx1"/>
                  </a:solidFill>
                  <a:latin typeface="Calibri" panose="020F0502020204030204" pitchFamily="34" charset="0"/>
                  <a:ea typeface="新細明體" panose="02020500000000000000" charset="-120"/>
                </a:defRPr>
              </a:lvl5pPr>
              <a:lvl6pPr marL="2514600" indent="-228600" defTabSz="711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defTabSz="711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defTabSz="711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defTabSz="711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lvl="1" eaLnBrk="1" hangingPunct="1">
                <a:lnSpc>
                  <a:spcPct val="90000"/>
                </a:lnSpc>
                <a:buClr>
                  <a:srgbClr val="FF3300"/>
                </a:buClr>
                <a:buFont typeface="Wingdings" panose="05000000000000000000" pitchFamily="2" charset="2"/>
                <a:buChar char="ü"/>
              </a:pPr>
              <a:r>
                <a:rPr lang="zh-TW" altLang="en-US" sz="1600" b="1">
                  <a:solidFill>
                    <a:srgbClr val="181717"/>
                  </a:solidFill>
                  <a:latin typeface="Microsoft YaHei UI" panose="020B0503020204020204" pitchFamily="34" charset="-122"/>
                  <a:ea typeface="Microsoft YaHei UI" panose="020B0503020204020204" pitchFamily="34" charset="-122"/>
                </a:rPr>
                <a:t>公民參與</a:t>
              </a:r>
            </a:p>
            <a:p>
              <a:pPr lvl="1" eaLnBrk="1" hangingPunct="1">
                <a:lnSpc>
                  <a:spcPct val="90000"/>
                </a:lnSpc>
                <a:buClr>
                  <a:srgbClr val="FF3300"/>
                </a:buClr>
                <a:buFont typeface="Wingdings" panose="05000000000000000000" pitchFamily="2" charset="2"/>
                <a:buChar char="ü"/>
              </a:pPr>
              <a:r>
                <a:rPr lang="zh-TW" altLang="en-US" sz="1600" b="1">
                  <a:solidFill>
                    <a:srgbClr val="181717"/>
                  </a:solidFill>
                  <a:latin typeface="Microsoft YaHei UI" panose="020B0503020204020204" pitchFamily="34" charset="-122"/>
                  <a:ea typeface="Microsoft YaHei UI" panose="020B0503020204020204" pitchFamily="34" charset="-122"/>
                </a:rPr>
                <a:t>市場革新</a:t>
              </a:r>
            </a:p>
            <a:p>
              <a:pPr lvl="1" eaLnBrk="1" hangingPunct="1">
                <a:lnSpc>
                  <a:spcPct val="90000"/>
                </a:lnSpc>
                <a:buClr>
                  <a:srgbClr val="FF3300"/>
                </a:buClr>
                <a:buFont typeface="Wingdings" panose="05000000000000000000" pitchFamily="2" charset="2"/>
                <a:buChar char="ü"/>
              </a:pPr>
              <a:r>
                <a:rPr lang="zh-TW" altLang="en-US" sz="1600" b="1">
                  <a:solidFill>
                    <a:srgbClr val="181717"/>
                  </a:solidFill>
                  <a:latin typeface="Microsoft YaHei UI" panose="020B0503020204020204" pitchFamily="34" charset="-122"/>
                  <a:ea typeface="Microsoft YaHei UI" panose="020B0503020204020204" pitchFamily="34" charset="-122"/>
                </a:rPr>
                <a:t>政策風險溝通</a:t>
              </a:r>
            </a:p>
          </p:txBody>
        </p:sp>
        <p:sp>
          <p:nvSpPr>
            <p:cNvPr id="23561" name="圓角矩形 4"/>
            <p:cNvSpPr>
              <a:spLocks noChangeArrowheads="1"/>
            </p:cNvSpPr>
            <p:nvPr/>
          </p:nvSpPr>
          <p:spPr bwMode="auto">
            <a:xfrm>
              <a:off x="1177715" y="5707920"/>
              <a:ext cx="1706472" cy="919334"/>
            </a:xfrm>
            <a:prstGeom prst="rect">
              <a:avLst/>
            </a:prstGeom>
            <a:solidFill>
              <a:srgbClr val="FFC00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0960" tIns="60960" rIns="60960" bIns="60960" anchor="ctr"/>
            <a:lstStyle>
              <a:lvl1pPr marL="342900" indent="-342900" defTabSz="711200">
                <a:defRPr>
                  <a:solidFill>
                    <a:schemeClr val="tx1"/>
                  </a:solidFill>
                  <a:latin typeface="Calibri" panose="020F0502020204030204" pitchFamily="34" charset="0"/>
                  <a:ea typeface="新細明體" panose="02020500000000000000" charset="-120"/>
                </a:defRPr>
              </a:lvl1pPr>
              <a:lvl2pPr marL="285750" indent="-285750" defTabSz="711200">
                <a:defRPr>
                  <a:solidFill>
                    <a:schemeClr val="tx1"/>
                  </a:solidFill>
                  <a:latin typeface="Calibri" panose="020F0502020204030204" pitchFamily="34" charset="0"/>
                  <a:ea typeface="新細明體" panose="02020500000000000000" charset="-120"/>
                </a:defRPr>
              </a:lvl2pPr>
              <a:lvl3pPr marL="1143000" indent="-228600" defTabSz="711200">
                <a:defRPr>
                  <a:solidFill>
                    <a:schemeClr val="tx1"/>
                  </a:solidFill>
                  <a:latin typeface="Calibri" panose="020F0502020204030204" pitchFamily="34" charset="0"/>
                  <a:ea typeface="新細明體" panose="02020500000000000000" charset="-120"/>
                </a:defRPr>
              </a:lvl3pPr>
              <a:lvl4pPr marL="1600200" indent="-228600" defTabSz="711200">
                <a:defRPr>
                  <a:solidFill>
                    <a:schemeClr val="tx1"/>
                  </a:solidFill>
                  <a:latin typeface="Calibri" panose="020F0502020204030204" pitchFamily="34" charset="0"/>
                  <a:ea typeface="新細明體" panose="02020500000000000000" charset="-120"/>
                </a:defRPr>
              </a:lvl4pPr>
              <a:lvl5pPr marL="2057400" indent="-228600" defTabSz="711200">
                <a:defRPr>
                  <a:solidFill>
                    <a:schemeClr val="tx1"/>
                  </a:solidFill>
                  <a:latin typeface="Calibri" panose="020F0502020204030204" pitchFamily="34" charset="0"/>
                  <a:ea typeface="新細明體" panose="02020500000000000000" charset="-120"/>
                </a:defRPr>
              </a:lvl5pPr>
              <a:lvl6pPr marL="2514600" indent="-228600" defTabSz="711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defTabSz="711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defTabSz="711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defTabSz="711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lvl="1" eaLnBrk="1" hangingPunct="1">
                <a:lnSpc>
                  <a:spcPct val="90000"/>
                </a:lnSpc>
                <a:buClr>
                  <a:srgbClr val="FF3300"/>
                </a:buClr>
                <a:buFont typeface="Wingdings" panose="05000000000000000000" pitchFamily="2" charset="2"/>
                <a:buChar char="ü"/>
              </a:pPr>
              <a:r>
                <a:rPr lang="zh-TW" altLang="en-US" sz="1600" b="1" dirty="0">
                  <a:solidFill>
                    <a:srgbClr val="181717"/>
                  </a:solidFill>
                  <a:latin typeface="Microsoft YaHei UI" panose="020B0503020204020204" pitchFamily="34" charset="-122"/>
                  <a:ea typeface="Microsoft YaHei UI" panose="020B0503020204020204" pitchFamily="34" charset="-122"/>
                </a:rPr>
                <a:t>潔淨能源體系</a:t>
              </a:r>
            </a:p>
            <a:p>
              <a:pPr lvl="1" eaLnBrk="1" hangingPunct="1">
                <a:lnSpc>
                  <a:spcPct val="90000"/>
                </a:lnSpc>
                <a:buClr>
                  <a:srgbClr val="FF3300"/>
                </a:buClr>
                <a:buFont typeface="Wingdings" panose="05000000000000000000" pitchFamily="2" charset="2"/>
                <a:buChar char="ü"/>
              </a:pPr>
              <a:r>
                <a:rPr lang="zh-TW" altLang="en-US" sz="1600" b="1" dirty="0">
                  <a:solidFill>
                    <a:srgbClr val="181717"/>
                  </a:solidFill>
                  <a:latin typeface="Microsoft YaHei UI" panose="020B0503020204020204" pitchFamily="34" charset="-122"/>
                  <a:ea typeface="Microsoft YaHei UI" panose="020B0503020204020204" pitchFamily="34" charset="-122"/>
                </a:rPr>
                <a:t>健康生活環境</a:t>
              </a:r>
            </a:p>
          </p:txBody>
        </p:sp>
      </p:grpSp>
      <p:sp>
        <p:nvSpPr>
          <p:cNvPr id="17" name="標題 1"/>
          <p:cNvSpPr txBox="1"/>
          <p:nvPr/>
        </p:nvSpPr>
        <p:spPr>
          <a:xfrm>
            <a:off x="927100" y="61913"/>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kumimoji="1"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sym typeface="Wingdings" panose="05000000000000000000" pitchFamily="2" charset="2"/>
              </a:rPr>
              <a:t>壹、我國再生能源政策</a:t>
            </a:r>
            <a:r>
              <a:rPr kumimoji="1"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sym typeface="Wingdings" panose="05000000000000000000" pitchFamily="2" charset="2"/>
              </a:rPr>
              <a:t>-</a:t>
            </a:r>
            <a:r>
              <a:rPr kumimoji="1"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sym typeface="Wingdings" panose="05000000000000000000" pitchFamily="2" charset="2"/>
              </a:rPr>
              <a:t>願景</a:t>
            </a:r>
            <a:endParaRPr kumimoji="1"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sp>
        <p:nvSpPr>
          <p:cNvPr id="16" name="object 22"/>
          <p:cNvSpPr txBox="1"/>
          <p:nvPr/>
        </p:nvSpPr>
        <p:spPr>
          <a:xfrm>
            <a:off x="452437" y="944008"/>
            <a:ext cx="8229600" cy="1058623"/>
          </a:xfrm>
          <a:prstGeom prst="rect">
            <a:avLst/>
          </a:prstGeom>
        </p:spPr>
        <p:txBody>
          <a:bodyPr vert="horz" wrap="square" lIns="0" tIns="12065" rIns="0" bIns="0" rtlCol="0">
            <a:spAutoFit/>
          </a:bodyPr>
          <a:lstStyle/>
          <a:p>
            <a:pPr marL="375285" marR="5080" indent="-363220" algn="just" defTabSz="-635">
              <a:spcBef>
                <a:spcPts val="95"/>
              </a:spcBef>
              <a:buClr>
                <a:schemeClr val="accent3">
                  <a:lumMod val="50000"/>
                </a:schemeClr>
              </a:buClr>
              <a:buFont typeface="Wingdings" panose="05000000000000000000" pitchFamily="2" charset="2"/>
              <a:buChar char="n"/>
              <a:tabLst>
                <a:tab pos="375920" algn="l"/>
              </a:tabLst>
            </a:pPr>
            <a:r>
              <a:rPr sz="2200" b="1" spc="40" dirty="0" err="1">
                <a:latin typeface="微軟正黑體" panose="020B0604030504040204" pitchFamily="34" charset="-120"/>
                <a:ea typeface="微軟正黑體" panose="020B0604030504040204" pitchFamily="34" charset="-120"/>
                <a:cs typeface="微軟正黑體" panose="020B0604030504040204" pitchFamily="34" charset="-120"/>
              </a:rPr>
              <a:t>政</a:t>
            </a:r>
            <a:r>
              <a:rPr sz="2200" b="1" spc="25" dirty="0" err="1">
                <a:latin typeface="微軟正黑體" panose="020B0604030504040204" pitchFamily="34" charset="-120"/>
                <a:ea typeface="微軟正黑體" panose="020B0604030504040204" pitchFamily="34" charset="-120"/>
                <a:cs typeface="微軟正黑體" panose="020B0604030504040204" pitchFamily="34" charset="-120"/>
              </a:rPr>
              <a:t>府</a:t>
            </a:r>
            <a:r>
              <a:rPr sz="2200" b="1" spc="40" dirty="0" err="1">
                <a:latin typeface="微軟正黑體" panose="020B0604030504040204" pitchFamily="34" charset="-120"/>
                <a:ea typeface="微軟正黑體" panose="020B0604030504040204" pitchFamily="34" charset="-120"/>
                <a:cs typeface="微軟正黑體" panose="020B0604030504040204" pitchFamily="34" charset="-120"/>
              </a:rPr>
              <a:t>積極發展</a:t>
            </a:r>
            <a:r>
              <a:rPr sz="2200" b="1" spc="25" dirty="0" err="1">
                <a:latin typeface="微軟正黑體" panose="020B0604030504040204" pitchFamily="34" charset="-120"/>
                <a:ea typeface="微軟正黑體" panose="020B0604030504040204" pitchFamily="34" charset="-120"/>
                <a:cs typeface="微軟正黑體" panose="020B0604030504040204" pitchFamily="34" charset="-120"/>
              </a:rPr>
              <a:t>再</a:t>
            </a:r>
            <a:r>
              <a:rPr sz="2200" b="1" spc="40" dirty="0" err="1">
                <a:latin typeface="微軟正黑體" panose="020B0604030504040204" pitchFamily="34" charset="-120"/>
                <a:ea typeface="微軟正黑體" panose="020B0604030504040204" pitchFamily="34" charset="-120"/>
                <a:cs typeface="微軟正黑體" panose="020B0604030504040204" pitchFamily="34" charset="-120"/>
              </a:rPr>
              <a:t>生能</a:t>
            </a:r>
            <a:r>
              <a:rPr sz="2200" b="1" spc="75" dirty="0" err="1">
                <a:latin typeface="微軟正黑體" panose="020B0604030504040204" pitchFamily="34" charset="-120"/>
                <a:ea typeface="微軟正黑體" panose="020B0604030504040204" pitchFamily="34" charset="-120"/>
                <a:cs typeface="微軟正黑體" panose="020B0604030504040204" pitchFamily="34" charset="-120"/>
              </a:rPr>
              <a:t>源</a:t>
            </a:r>
            <a:r>
              <a:rPr sz="2200" b="1" spc="40" dirty="0">
                <a:latin typeface="微軟正黑體" panose="020B0604030504040204" pitchFamily="34" charset="-120"/>
                <a:ea typeface="微軟正黑體" panose="020B0604030504040204" pitchFamily="34" charset="-120"/>
                <a:cs typeface="微軟正黑體" panose="020B0604030504040204" pitchFamily="34" charset="-120"/>
              </a:rPr>
              <a:t>，</a:t>
            </a:r>
            <a:r>
              <a:rPr lang="zh-TW" altLang="zh-TW" sz="2200" b="1" spc="-5" dirty="0">
                <a:latin typeface="微軟正黑體" panose="020B0604030504040204" pitchFamily="34" charset="-120"/>
                <a:ea typeface="微軟正黑體" panose="020B0604030504040204" pitchFamily="34" charset="-120"/>
                <a:cs typeface="微軟正黑體" panose="020B0604030504040204" pitchFamily="34" charset="-120"/>
              </a:rPr>
              <a:t>各種再生能源中又以太陽光電為推動主軸，</a:t>
            </a:r>
            <a:r>
              <a:rPr lang="zh-TW" altLang="en-US" sz="2200" b="1" spc="-5" dirty="0">
                <a:latin typeface="微軟正黑體" panose="020B0604030504040204" pitchFamily="34" charset="-120"/>
                <a:ea typeface="微軟正黑體" panose="020B0604030504040204" pitchFamily="34" charset="-120"/>
                <a:cs typeface="微軟正黑體" panose="020B0604030504040204" pitchFamily="34" charset="-120"/>
              </a:rPr>
              <a:t>規劃</a:t>
            </a:r>
            <a:r>
              <a:rPr lang="en-US" altLang="zh-TW" sz="2400" b="1" spc="-5" dirty="0">
                <a:solidFill>
                  <a:srgbClr val="FF0000"/>
                </a:solidFill>
                <a:latin typeface="微軟正黑體" panose="020B0604030504040204" pitchFamily="34" charset="-120"/>
                <a:ea typeface="微軟正黑體" panose="020B0604030504040204" pitchFamily="34" charset="-120"/>
                <a:cs typeface="微軟正黑體" panose="020B0604030504040204" pitchFamily="34" charset="-120"/>
              </a:rPr>
              <a:t>114</a:t>
            </a:r>
            <a:r>
              <a:rPr lang="zh-TW" altLang="zh-TW" sz="2400" b="1" spc="-5" dirty="0">
                <a:solidFill>
                  <a:srgbClr val="FF0000"/>
                </a:solidFill>
                <a:latin typeface="微軟正黑體" panose="020B0604030504040204" pitchFamily="34" charset="-120"/>
                <a:ea typeface="微軟正黑體" panose="020B0604030504040204" pitchFamily="34" charset="-120"/>
                <a:cs typeface="微軟正黑體" panose="020B0604030504040204" pitchFamily="34" charset="-120"/>
              </a:rPr>
              <a:t>年達成累計</a:t>
            </a:r>
            <a:r>
              <a:rPr lang="en-US" altLang="zh-TW" sz="2400" b="1" spc="-5" dirty="0">
                <a:solidFill>
                  <a:srgbClr val="FF0000"/>
                </a:solidFill>
                <a:latin typeface="微軟正黑體" panose="020B0604030504040204" pitchFamily="34" charset="-120"/>
                <a:ea typeface="微軟正黑體" panose="020B0604030504040204" pitchFamily="34" charset="-120"/>
                <a:cs typeface="微軟正黑體" panose="020B0604030504040204" pitchFamily="34" charset="-120"/>
              </a:rPr>
              <a:t>20GW</a:t>
            </a:r>
            <a:r>
              <a:rPr lang="zh-TW" altLang="zh-TW" sz="2200" b="1" spc="-5" dirty="0">
                <a:latin typeface="微軟正黑體" panose="020B0604030504040204" pitchFamily="34" charset="-120"/>
                <a:ea typeface="微軟正黑體" panose="020B0604030504040204" pitchFamily="34" charset="-120"/>
                <a:cs typeface="微軟正黑體" panose="020B0604030504040204" pitchFamily="34" charset="-120"/>
              </a:rPr>
              <a:t>設置目標</a:t>
            </a:r>
            <a:r>
              <a:rPr sz="2200" b="1" spc="5" dirty="0">
                <a:latin typeface="微軟正黑體" panose="020B0604030504040204" pitchFamily="34" charset="-120"/>
                <a:ea typeface="微軟正黑體" panose="020B0604030504040204" pitchFamily="34" charset="-120"/>
                <a:cs typeface="微軟正黑體" panose="020B0604030504040204" pitchFamily="34" charset="-120"/>
              </a:rPr>
              <a:t>，</a:t>
            </a:r>
            <a:r>
              <a:rPr sz="2200" b="1" spc="15" dirty="0" err="1">
                <a:latin typeface="微軟正黑體" panose="020B0604030504040204" pitchFamily="34" charset="-120"/>
                <a:ea typeface="微軟正黑體" panose="020B0604030504040204" pitchFamily="34" charset="-120"/>
                <a:cs typeface="微軟正黑體" panose="020B0604030504040204" pitchFamily="34" charset="-120"/>
              </a:rPr>
              <a:t>逐</a:t>
            </a:r>
            <a:r>
              <a:rPr sz="2200" b="1" dirty="0" err="1">
                <a:latin typeface="微軟正黑體" panose="020B0604030504040204" pitchFamily="34" charset="-120"/>
                <a:ea typeface="微軟正黑體" panose="020B0604030504040204" pitchFamily="34" charset="-120"/>
                <a:cs typeface="微軟正黑體" panose="020B0604030504040204" pitchFamily="34" charset="-120"/>
              </a:rPr>
              <a:t>步</a:t>
            </a:r>
            <a:r>
              <a:rPr sz="2200" b="1" spc="15" dirty="0" err="1">
                <a:latin typeface="微軟正黑體" panose="020B0604030504040204" pitchFamily="34" charset="-120"/>
                <a:ea typeface="微軟正黑體" panose="020B0604030504040204" pitchFamily="34" charset="-120"/>
                <a:cs typeface="微軟正黑體" panose="020B0604030504040204" pitchFamily="34" charset="-120"/>
              </a:rPr>
              <a:t>達成</a:t>
            </a:r>
            <a:r>
              <a:rPr sz="2200" b="1" u="heavy" dirty="0" err="1">
                <a:solidFill>
                  <a:srgbClr val="5891BA"/>
                </a:solidFill>
                <a:uFill>
                  <a:solidFill>
                    <a:srgbClr val="5891BA"/>
                  </a:solidFill>
                </a:uFill>
                <a:latin typeface="微軟正黑體" panose="020B0604030504040204" pitchFamily="34" charset="-120"/>
                <a:ea typeface="微軟正黑體" panose="020B0604030504040204" pitchFamily="34" charset="-120"/>
                <a:cs typeface="微軟正黑體" panose="020B0604030504040204" pitchFamily="34" charset="-120"/>
              </a:rPr>
              <a:t>能</a:t>
            </a:r>
            <a:r>
              <a:rPr sz="2200" b="1" u="heavy" spc="10" dirty="0" err="1">
                <a:solidFill>
                  <a:srgbClr val="5891BA"/>
                </a:solidFill>
                <a:uFill>
                  <a:solidFill>
                    <a:srgbClr val="5891BA"/>
                  </a:solidFill>
                </a:uFill>
                <a:latin typeface="微軟正黑體" panose="020B0604030504040204" pitchFamily="34" charset="-120"/>
                <a:ea typeface="微軟正黑體" panose="020B0604030504040204" pitchFamily="34" charset="-120"/>
                <a:cs typeface="微軟正黑體" panose="020B0604030504040204" pitchFamily="34" charset="-120"/>
              </a:rPr>
              <a:t>源</a:t>
            </a:r>
            <a:r>
              <a:rPr sz="2200" b="1" u="heavy" dirty="0" err="1">
                <a:solidFill>
                  <a:srgbClr val="5891BA"/>
                </a:solidFill>
                <a:uFill>
                  <a:solidFill>
                    <a:srgbClr val="5891BA"/>
                  </a:solidFill>
                </a:uFill>
                <a:latin typeface="微軟正黑體" panose="020B0604030504040204" pitchFamily="34" charset="-120"/>
                <a:ea typeface="微軟正黑體" panose="020B0604030504040204" pitchFamily="34" charset="-120"/>
                <a:cs typeface="微軟正黑體" panose="020B0604030504040204" pitchFamily="34" charset="-120"/>
              </a:rPr>
              <a:t>安</a:t>
            </a:r>
            <a:r>
              <a:rPr sz="2200" b="1" u="heavy" spc="25" dirty="0" err="1">
                <a:solidFill>
                  <a:srgbClr val="5891BA"/>
                </a:solidFill>
                <a:uFill>
                  <a:solidFill>
                    <a:srgbClr val="5891BA"/>
                  </a:solidFill>
                </a:uFill>
                <a:latin typeface="微軟正黑體" panose="020B0604030504040204" pitchFamily="34" charset="-120"/>
                <a:ea typeface="微軟正黑體" panose="020B0604030504040204" pitchFamily="34" charset="-120"/>
                <a:cs typeface="微軟正黑體" panose="020B0604030504040204" pitchFamily="34" charset="-120"/>
              </a:rPr>
              <a:t>全</a:t>
            </a:r>
            <a:r>
              <a:rPr sz="2200" b="1" u="heavy" spc="15" dirty="0" err="1">
                <a:solidFill>
                  <a:srgbClr val="5891BA"/>
                </a:solidFill>
                <a:uFill>
                  <a:solidFill>
                    <a:srgbClr val="5891BA"/>
                  </a:solidFill>
                </a:uFill>
                <a:latin typeface="微軟正黑體" panose="020B0604030504040204" pitchFamily="34" charset="-120"/>
                <a:ea typeface="微軟正黑體" panose="020B0604030504040204" pitchFamily="34" charset="-120"/>
                <a:cs typeface="微軟正黑體" panose="020B0604030504040204" pitchFamily="34" charset="-120"/>
              </a:rPr>
              <a:t>、</a:t>
            </a:r>
            <a:r>
              <a:rPr sz="2200" b="1" u="heavy" dirty="0" err="1">
                <a:solidFill>
                  <a:srgbClr val="5891BA"/>
                </a:solidFill>
                <a:uFill>
                  <a:solidFill>
                    <a:srgbClr val="5891BA"/>
                  </a:solidFill>
                </a:uFill>
                <a:latin typeface="微軟正黑體" panose="020B0604030504040204" pitchFamily="34" charset="-120"/>
                <a:ea typeface="微軟正黑體" panose="020B0604030504040204" pitchFamily="34" charset="-120"/>
                <a:cs typeface="微軟正黑體" panose="020B0604030504040204" pitchFamily="34" charset="-120"/>
              </a:rPr>
              <a:t>綠</a:t>
            </a:r>
            <a:r>
              <a:rPr sz="2200" b="1" u="heavy" spc="10" dirty="0" err="1">
                <a:solidFill>
                  <a:srgbClr val="5891BA"/>
                </a:solidFill>
                <a:uFill>
                  <a:solidFill>
                    <a:srgbClr val="5891BA"/>
                  </a:solidFill>
                </a:uFill>
                <a:latin typeface="微軟正黑體" panose="020B0604030504040204" pitchFamily="34" charset="-120"/>
                <a:ea typeface="微軟正黑體" panose="020B0604030504040204" pitchFamily="34" charset="-120"/>
                <a:cs typeface="微軟正黑體" panose="020B0604030504040204" pitchFamily="34" charset="-120"/>
              </a:rPr>
              <a:t>色</a:t>
            </a:r>
            <a:r>
              <a:rPr sz="2200" b="1" u="heavy" dirty="0" err="1">
                <a:solidFill>
                  <a:srgbClr val="5891BA"/>
                </a:solidFill>
                <a:uFill>
                  <a:solidFill>
                    <a:srgbClr val="5891BA"/>
                  </a:solidFill>
                </a:uFill>
                <a:latin typeface="微軟正黑體" panose="020B0604030504040204" pitchFamily="34" charset="-120"/>
                <a:ea typeface="微軟正黑體" panose="020B0604030504040204" pitchFamily="34" charset="-120"/>
                <a:cs typeface="微軟正黑體" panose="020B0604030504040204" pitchFamily="34" charset="-120"/>
              </a:rPr>
              <a:t>經</a:t>
            </a:r>
            <a:r>
              <a:rPr sz="2200" b="1" u="heavy" spc="25" dirty="0" err="1">
                <a:solidFill>
                  <a:srgbClr val="5891BA"/>
                </a:solidFill>
                <a:uFill>
                  <a:solidFill>
                    <a:srgbClr val="5891BA"/>
                  </a:solidFill>
                </a:uFill>
                <a:latin typeface="微軟正黑體" panose="020B0604030504040204" pitchFamily="34" charset="-120"/>
                <a:ea typeface="微軟正黑體" panose="020B0604030504040204" pitchFamily="34" charset="-120"/>
                <a:cs typeface="微軟正黑體" panose="020B0604030504040204" pitchFamily="34" charset="-120"/>
              </a:rPr>
              <a:t>濟</a:t>
            </a:r>
            <a:r>
              <a:rPr sz="2200" b="1" u="heavy" spc="15" dirty="0" err="1">
                <a:solidFill>
                  <a:srgbClr val="5891BA"/>
                </a:solidFill>
                <a:uFill>
                  <a:solidFill>
                    <a:srgbClr val="5891BA"/>
                  </a:solidFill>
                </a:uFill>
                <a:latin typeface="微軟正黑體" panose="020B0604030504040204" pitchFamily="34" charset="-120"/>
                <a:ea typeface="微軟正黑體" panose="020B0604030504040204" pitchFamily="34" charset="-120"/>
                <a:cs typeface="微軟正黑體" panose="020B0604030504040204" pitchFamily="34" charset="-120"/>
              </a:rPr>
              <a:t>、</a:t>
            </a:r>
            <a:r>
              <a:rPr sz="2200" b="1" u="heavy" spc="10" dirty="0" err="1">
                <a:solidFill>
                  <a:srgbClr val="5891BA"/>
                </a:solidFill>
                <a:uFill>
                  <a:solidFill>
                    <a:srgbClr val="5891BA"/>
                  </a:solidFill>
                </a:uFill>
                <a:latin typeface="微軟正黑體" panose="020B0604030504040204" pitchFamily="34" charset="-120"/>
                <a:ea typeface="微軟正黑體" panose="020B0604030504040204" pitchFamily="34" charset="-120"/>
                <a:cs typeface="微軟正黑體" panose="020B0604030504040204" pitchFamily="34" charset="-120"/>
              </a:rPr>
              <a:t>環境</a:t>
            </a:r>
            <a:r>
              <a:rPr lang="zh-TW" altLang="en-US" sz="2200" b="1" u="heavy" spc="10" dirty="0">
                <a:solidFill>
                  <a:srgbClr val="5891BA"/>
                </a:solidFill>
                <a:uFill>
                  <a:solidFill>
                    <a:srgbClr val="5891BA"/>
                  </a:solidFill>
                </a:uFill>
                <a:latin typeface="微軟正黑體" panose="020B0604030504040204" pitchFamily="34" charset="-120"/>
                <a:ea typeface="微軟正黑體" panose="020B0604030504040204" pitchFamily="34" charset="-120"/>
                <a:cs typeface="微軟正黑體" panose="020B0604030504040204" pitchFamily="34" charset="-120"/>
              </a:rPr>
              <a:t>永續</a:t>
            </a:r>
            <a:r>
              <a:rPr lang="zh-TW" altLang="en-US" sz="2200" b="1" u="heavy" spc="15" dirty="0">
                <a:solidFill>
                  <a:srgbClr val="5891BA"/>
                </a:solidFill>
                <a:uFill>
                  <a:solidFill>
                    <a:srgbClr val="5891BA"/>
                  </a:solidFill>
                </a:uFill>
                <a:latin typeface="微軟正黑體" panose="020B0604030504040204" pitchFamily="34" charset="-120"/>
                <a:ea typeface="微軟正黑體" panose="020B0604030504040204" pitchFamily="34" charset="-120"/>
                <a:cs typeface="微軟正黑體" panose="020B0604030504040204" pitchFamily="34" charset="-120"/>
              </a:rPr>
              <a:t>、</a:t>
            </a:r>
            <a:r>
              <a:rPr sz="2200" b="1" u="heavy" spc="-5" dirty="0" err="1">
                <a:solidFill>
                  <a:srgbClr val="5891BA"/>
                </a:solidFill>
                <a:uFill>
                  <a:solidFill>
                    <a:srgbClr val="5891BA"/>
                  </a:solidFill>
                </a:uFill>
                <a:latin typeface="微軟正黑體" panose="020B0604030504040204" pitchFamily="34" charset="-120"/>
                <a:ea typeface="微軟正黑體" panose="020B0604030504040204" pitchFamily="34" charset="-120"/>
                <a:cs typeface="微軟正黑體" panose="020B0604030504040204" pitchFamily="34" charset="-120"/>
              </a:rPr>
              <a:t>社會公平</a:t>
            </a:r>
            <a:r>
              <a:rPr sz="2200" b="1" spc="-5" dirty="0" err="1">
                <a:latin typeface="微軟正黑體" panose="020B0604030504040204" pitchFamily="34" charset="-120"/>
                <a:ea typeface="微軟正黑體" panose="020B0604030504040204" pitchFamily="34" charset="-120"/>
                <a:cs typeface="微軟正黑體" panose="020B0604030504040204" pitchFamily="34" charset="-120"/>
              </a:rPr>
              <a:t>等核心價值</a:t>
            </a:r>
            <a:r>
              <a:rPr sz="2200" b="1" spc="-5" dirty="0">
                <a:latin typeface="微軟正黑體" panose="020B0604030504040204" pitchFamily="34" charset="-120"/>
                <a:ea typeface="微軟正黑體" panose="020B0604030504040204" pitchFamily="34" charset="-120"/>
                <a:cs typeface="微軟正黑體" panose="020B0604030504040204" pitchFamily="34" charset="-120"/>
              </a:rPr>
              <a:t>。</a:t>
            </a:r>
            <a:endParaRPr lang="zh-TW" altLang="zh-TW" sz="2200" b="1" spc="-5" dirty="0">
              <a:latin typeface="微軟正黑體" panose="020B0604030504040204" pitchFamily="34" charset="-120"/>
              <a:ea typeface="微軟正黑體" panose="020B0604030504040204" pitchFamily="34" charset="-120"/>
              <a:cs typeface="微軟正黑體" panose="020B0604030504040204" pitchFamily="34" charset="-120"/>
            </a:endParaRPr>
          </a:p>
        </p:txBody>
      </p:sp>
      <p:sp>
        <p:nvSpPr>
          <p:cNvPr id="2" name="投影片編號版面配置區 1"/>
          <p:cNvSpPr>
            <a:spLocks noGrp="1"/>
          </p:cNvSpPr>
          <p:nvPr>
            <p:ph type="sldNum" sz="quarter" idx="10"/>
          </p:nvPr>
        </p:nvSpPr>
        <p:spPr/>
        <p:txBody>
          <a:bodyPr/>
          <a:lstStyle/>
          <a:p>
            <a:pPr>
              <a:defRPr/>
            </a:pPr>
            <a:fld id="{4DDCBD9B-A1B5-459F-AC8A-25003C402013}" type="slidenum">
              <a:rPr lang="en-US" altLang="zh-TW" smtClean="0"/>
              <a:t>6</a:t>
            </a:fld>
            <a:endParaRPr lang="en-US" altLang="zh-TW"/>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p:cNvSpPr txBox="1"/>
          <p:nvPr/>
        </p:nvSpPr>
        <p:spPr>
          <a:xfrm>
            <a:off x="7067550" y="6105835"/>
            <a:ext cx="1862138" cy="257175"/>
          </a:xfrm>
          <a:prstGeom prst="rect">
            <a:avLst/>
          </a:prstGeom>
          <a:noFill/>
        </p:spPr>
        <p:txBody>
          <a:bodyPr wrap="none">
            <a:spAutoFit/>
          </a:bodyPr>
          <a:lstStyle/>
          <a:p>
            <a:pPr eaLnBrk="1" fontAlgn="auto" hangingPunct="1">
              <a:lnSpc>
                <a:spcPts val="1400"/>
              </a:lnSpc>
              <a:spcBef>
                <a:spcPts val="0"/>
              </a:spcBef>
              <a:spcAft>
                <a:spcPts val="0"/>
              </a:spcAft>
              <a:defRPr/>
            </a:pPr>
            <a:r>
              <a:rPr lang="zh-TW" altLang="en-US" sz="1050" dirty="0">
                <a:solidFill>
                  <a:prstClr val="black">
                    <a:lumMod val="50000"/>
                    <a:lumOff val="50000"/>
                  </a:prstClr>
                </a:solidFill>
                <a:latin typeface="微軟正黑體" panose="020B0604030504040204" pitchFamily="34" charset="-120"/>
                <a:ea typeface="微軟正黑體" panose="020B0604030504040204" pitchFamily="34" charset="-120"/>
              </a:rPr>
              <a:t>*生質能部分包含廢棄物發電</a:t>
            </a:r>
          </a:p>
        </p:txBody>
      </p:sp>
      <p:graphicFrame>
        <p:nvGraphicFramePr>
          <p:cNvPr id="5" name="表格 4"/>
          <p:cNvGraphicFramePr>
            <a:graphicFrameLocks noGrp="1"/>
          </p:cNvGraphicFramePr>
          <p:nvPr/>
        </p:nvGraphicFramePr>
        <p:xfrm>
          <a:off x="214315" y="2414896"/>
          <a:ext cx="8715373" cy="3690939"/>
        </p:xfrm>
        <a:graphic>
          <a:graphicData uri="http://schemas.openxmlformats.org/drawingml/2006/table">
            <a:tbl>
              <a:tblPr>
                <a:tableStyleId>{5C22544A-7EE6-4342-B048-85BDC9FD1C3A}</a:tableStyleId>
              </a:tblPr>
              <a:tblGrid>
                <a:gridCol w="1192321">
                  <a:extLst>
                    <a:ext uri="{9D8B030D-6E8A-4147-A177-3AD203B41FA5}">
                      <a16:colId xmlns:a16="http://schemas.microsoft.com/office/drawing/2014/main" val="20000"/>
                    </a:ext>
                  </a:extLst>
                </a:gridCol>
                <a:gridCol w="1253842">
                  <a:extLst>
                    <a:ext uri="{9D8B030D-6E8A-4147-A177-3AD203B41FA5}">
                      <a16:colId xmlns:a16="http://schemas.microsoft.com/office/drawing/2014/main" val="20001"/>
                    </a:ext>
                  </a:extLst>
                </a:gridCol>
                <a:gridCol w="1253842">
                  <a:extLst>
                    <a:ext uri="{9D8B030D-6E8A-4147-A177-3AD203B41FA5}">
                      <a16:colId xmlns:a16="http://schemas.microsoft.com/office/drawing/2014/main" val="20002"/>
                    </a:ext>
                  </a:extLst>
                </a:gridCol>
                <a:gridCol w="1253842">
                  <a:extLst>
                    <a:ext uri="{9D8B030D-6E8A-4147-A177-3AD203B41FA5}">
                      <a16:colId xmlns:a16="http://schemas.microsoft.com/office/drawing/2014/main" val="20003"/>
                    </a:ext>
                  </a:extLst>
                </a:gridCol>
                <a:gridCol w="1253842">
                  <a:extLst>
                    <a:ext uri="{9D8B030D-6E8A-4147-A177-3AD203B41FA5}">
                      <a16:colId xmlns:a16="http://schemas.microsoft.com/office/drawing/2014/main" val="20004"/>
                    </a:ext>
                  </a:extLst>
                </a:gridCol>
                <a:gridCol w="1253842">
                  <a:extLst>
                    <a:ext uri="{9D8B030D-6E8A-4147-A177-3AD203B41FA5}">
                      <a16:colId xmlns:a16="http://schemas.microsoft.com/office/drawing/2014/main" val="20005"/>
                    </a:ext>
                  </a:extLst>
                </a:gridCol>
                <a:gridCol w="1253842">
                  <a:extLst>
                    <a:ext uri="{9D8B030D-6E8A-4147-A177-3AD203B41FA5}">
                      <a16:colId xmlns:a16="http://schemas.microsoft.com/office/drawing/2014/main" val="20006"/>
                    </a:ext>
                  </a:extLst>
                </a:gridCol>
              </a:tblGrid>
              <a:tr h="608265">
                <a:tc rowSpan="2">
                  <a:txBody>
                    <a:bodyPr/>
                    <a:lstStyle/>
                    <a:p>
                      <a:pPr algn="ctr" fontAlgn="ctr">
                        <a:lnSpc>
                          <a:spcPts val="1700"/>
                        </a:lnSpc>
                      </a:pPr>
                      <a:r>
                        <a:rPr lang="zh-TW" altLang="en-US" sz="15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rPr>
                        <a:t>項目</a:t>
                      </a:r>
                    </a:p>
                  </a:txBody>
                  <a:tcPr marL="8935" marR="8935" marT="8935" marB="0" anchor="ctr">
                    <a:solidFill>
                      <a:srgbClr val="FFDE75"/>
                    </a:solidFill>
                  </a:tcPr>
                </a:tc>
                <a:tc gridSpan="3">
                  <a:txBody>
                    <a:bodyPr/>
                    <a:lstStyle>
                      <a:lvl1pPr marL="0" algn="l" defTabSz="914400" rtl="0" eaLnBrk="1" latinLnBrk="0" hangingPunct="1">
                        <a:defRPr sz="1800" kern="1200">
                          <a:solidFill>
                            <a:schemeClr val="dk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dk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dk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dk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dk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dk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dk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dk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dk1"/>
                          </a:solidFill>
                          <a:latin typeface="Times New Roman" panose="02020603050405020304"/>
                          <a:ea typeface="標楷體" panose="03000509000000000000" pitchFamily="65" charset="-120"/>
                        </a:defRPr>
                      </a:lvl9pPr>
                    </a:lstStyle>
                    <a:p>
                      <a:pPr marL="0" algn="ctr" defTabSz="914400" rtl="0" eaLnBrk="1" latinLnBrk="0" hangingPunct="1">
                        <a:lnSpc>
                          <a:spcPts val="2000"/>
                        </a:lnSpc>
                        <a:spcAft>
                          <a:spcPts val="0"/>
                        </a:spcAft>
                      </a:pPr>
                      <a:r>
                        <a:rPr lang="zh-TW" altLang="en-US" sz="1500" b="1"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再生能源推廣目標</a:t>
                      </a:r>
                      <a:endParaRPr lang="en-US" altLang="zh-TW" sz="1500" b="1"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endParaRPr>
                    </a:p>
                    <a:p>
                      <a:pPr marL="0" algn="ctr" defTabSz="914400" rtl="0" eaLnBrk="1" latinLnBrk="0" hangingPunct="1">
                        <a:lnSpc>
                          <a:spcPts val="2000"/>
                        </a:lnSpc>
                        <a:spcAft>
                          <a:spcPts val="0"/>
                        </a:spcAft>
                      </a:pPr>
                      <a:r>
                        <a:rPr lang="zh-TW" altLang="en-US" sz="1500" b="1"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累計裝置容量 </a:t>
                      </a:r>
                      <a:r>
                        <a:rPr lang="en-US" altLang="zh-TW" sz="1500" b="1"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(MW)</a:t>
                      </a:r>
                      <a:endParaRPr lang="zh-TW" altLang="en-US" sz="1500" b="1"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endParaRPr>
                    </a:p>
                  </a:txBody>
                  <a:tcPr marL="8247" marR="8247" marT="8934" marB="0" anchor="ctr">
                    <a:solidFill>
                      <a:schemeClr val="accent3">
                        <a:lumMod val="60000"/>
                        <a:lumOff val="40000"/>
                      </a:schemeClr>
                    </a:solidFill>
                  </a:tcPr>
                </a:tc>
                <a:tc hMerge="1">
                  <a:txBody>
                    <a:bodyPr/>
                    <a:lstStyle/>
                    <a:p>
                      <a:endParaRPr lang="zh-TW"/>
                    </a:p>
                  </a:txBody>
                  <a:tcPr marL="8932" marR="8932" marT="8932" marB="0" anchor="ctr">
                    <a:solidFill>
                      <a:srgbClr val="92D050"/>
                    </a:solidFill>
                  </a:tcPr>
                </a:tc>
                <a:tc hMerge="1">
                  <a:txBody>
                    <a:bodyPr/>
                    <a:lstStyle/>
                    <a:p>
                      <a:endParaRPr lang="zh-TW"/>
                    </a:p>
                  </a:txBody>
                  <a:tcPr marL="8932" marR="8932" marT="8932" marB="0" anchor="ctr">
                    <a:solidFill>
                      <a:srgbClr val="92D050"/>
                    </a:solidFill>
                  </a:tcPr>
                </a:tc>
                <a:tc gridSpan="3">
                  <a:txBody>
                    <a:bodyPr/>
                    <a:lstStyle>
                      <a:lvl1pPr marL="0" algn="l" defTabSz="914400" rtl="0" eaLnBrk="1" latinLnBrk="0" hangingPunct="1">
                        <a:defRPr sz="1800" kern="1200">
                          <a:solidFill>
                            <a:schemeClr val="dk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dk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dk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dk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dk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dk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dk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dk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dk1"/>
                          </a:solidFill>
                          <a:latin typeface="Times New Roman" panose="02020603050405020304"/>
                          <a:ea typeface="標楷體" panose="03000509000000000000" pitchFamily="65" charset="-120"/>
                        </a:defRPr>
                      </a:lvl9pPr>
                    </a:lstStyle>
                    <a:p>
                      <a:pPr marL="0" marR="0" indent="0" algn="ctr" defTabSz="914400" rtl="0" eaLnBrk="1" fontAlgn="auto" latinLnBrk="0" hangingPunct="1">
                        <a:lnSpc>
                          <a:spcPts val="2000"/>
                        </a:lnSpc>
                        <a:spcBef>
                          <a:spcPts val="0"/>
                        </a:spcBef>
                        <a:spcAft>
                          <a:spcPts val="0"/>
                        </a:spcAft>
                        <a:buClrTx/>
                        <a:buSzTx/>
                        <a:buFontTx/>
                        <a:buNone/>
                        <a:defRPr/>
                      </a:pPr>
                      <a:r>
                        <a:rPr lang="zh-TW" altLang="en-US" sz="1500" b="1"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各類別再生能源</a:t>
                      </a:r>
                      <a:endParaRPr lang="en-US" altLang="zh-TW" sz="1500" b="1"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endParaRPr>
                    </a:p>
                    <a:p>
                      <a:pPr marL="0" marR="0" indent="0" algn="ctr" defTabSz="914400" rtl="0" eaLnBrk="1" fontAlgn="auto" latinLnBrk="0" hangingPunct="1">
                        <a:lnSpc>
                          <a:spcPts val="2000"/>
                        </a:lnSpc>
                        <a:spcBef>
                          <a:spcPts val="0"/>
                        </a:spcBef>
                        <a:spcAft>
                          <a:spcPts val="0"/>
                        </a:spcAft>
                        <a:buClrTx/>
                        <a:buSzTx/>
                        <a:buFontTx/>
                        <a:buNone/>
                        <a:defRPr/>
                      </a:pPr>
                      <a:r>
                        <a:rPr lang="zh-TW" altLang="en-US" sz="1500" b="1"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所占比例 </a:t>
                      </a:r>
                      <a:r>
                        <a:rPr lang="en-US" altLang="zh-TW" sz="1500" b="1"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a:t>
                      </a:r>
                      <a:endParaRPr lang="zh-TW" altLang="en-US" sz="1500" b="1"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endParaRPr>
                    </a:p>
                  </a:txBody>
                  <a:tcPr marL="8247" marR="8247" marT="8934" marB="0" anchor="ctr">
                    <a:solidFill>
                      <a:schemeClr val="accent2">
                        <a:lumMod val="40000"/>
                        <a:lumOff val="60000"/>
                      </a:schemeClr>
                    </a:solidFill>
                  </a:tcPr>
                </a:tc>
                <a:tc hMerge="1">
                  <a:txBody>
                    <a:bodyPr/>
                    <a:lstStyle/>
                    <a:p>
                      <a:endParaRPr lang="zh-TW"/>
                    </a:p>
                  </a:txBody>
                  <a:tcPr marL="8932" marR="8932" marT="8932" marB="0" anchor="ctr">
                    <a:solidFill>
                      <a:srgbClr val="92D050"/>
                    </a:solidFill>
                  </a:tcPr>
                </a:tc>
                <a:tc hMerge="1">
                  <a:txBody>
                    <a:bodyPr/>
                    <a:lstStyle/>
                    <a:p>
                      <a:endParaRPr lang="zh-TW"/>
                    </a:p>
                  </a:txBody>
                  <a:tcPr marL="8932" marR="8932" marT="8932" marB="0" anchor="ctr">
                    <a:solidFill>
                      <a:srgbClr val="92D050"/>
                    </a:solidFill>
                  </a:tcPr>
                </a:tc>
                <a:extLst>
                  <a:ext uri="{0D108BD9-81ED-4DB2-BD59-A6C34878D82A}">
                    <a16:rowId xmlns:a16="http://schemas.microsoft.com/office/drawing/2014/main" val="10000"/>
                  </a:ext>
                </a:extLst>
              </a:tr>
              <a:tr h="320322">
                <a:tc vMerge="1">
                  <a:txBody>
                    <a:bodyPr/>
                    <a:lstStyle/>
                    <a:p>
                      <a:endParaRPr lang="zh-TW"/>
                    </a:p>
                  </a:txBody>
                  <a:tcPr marL="8932" marR="8932" marT="8932" marB="0" anchor="ctr">
                    <a:solidFill>
                      <a:srgbClr val="FFC000"/>
                    </a:solidFill>
                  </a:tcPr>
                </a:tc>
                <a:tc>
                  <a:txBody>
                    <a:bodyPr/>
                    <a:lstStyle/>
                    <a:p>
                      <a:pPr algn="ctr" fontAlgn="ctr">
                        <a:lnSpc>
                          <a:spcPts val="1700"/>
                        </a:lnSpc>
                      </a:pPr>
                      <a:r>
                        <a:rPr lang="en-US" altLang="zh-TW" sz="1500" b="1" u="none" strike="noStrike" dirty="0">
                          <a:effectLst/>
                          <a:latin typeface="微軟正黑體" panose="020B0604030504040204" pitchFamily="34" charset="-120"/>
                          <a:ea typeface="微軟正黑體" panose="020B0604030504040204" pitchFamily="34" charset="-120"/>
                          <a:cs typeface="Times New Roman" panose="02020603050405020304" pitchFamily="18" charset="0"/>
                        </a:rPr>
                        <a:t>2020</a:t>
                      </a:r>
                      <a:r>
                        <a:rPr lang="zh-TW" altLang="en-US" sz="1500" b="1" u="none" strike="noStrike" dirty="0">
                          <a:effectLst/>
                          <a:latin typeface="微軟正黑體" panose="020B0604030504040204" pitchFamily="34" charset="-120"/>
                          <a:ea typeface="微軟正黑體" panose="020B0604030504040204" pitchFamily="34" charset="-120"/>
                          <a:cs typeface="Times New Roman" panose="02020603050405020304" pitchFamily="18" charset="0"/>
                        </a:rPr>
                        <a:t>年</a:t>
                      </a:r>
                      <a:endParaRPr lang="en-US" altLang="zh-TW" sz="15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8935" marR="8935" marT="8935" marB="0" anchor="ctr">
                    <a:solidFill>
                      <a:schemeClr val="accent3">
                        <a:lumMod val="60000"/>
                        <a:lumOff val="40000"/>
                      </a:schemeClr>
                    </a:solidFill>
                  </a:tcPr>
                </a:tc>
                <a:tc>
                  <a:txBody>
                    <a:bodyPr/>
                    <a:lstStyle/>
                    <a:p>
                      <a:pPr algn="ctr" fontAlgn="ctr">
                        <a:lnSpc>
                          <a:spcPts val="1700"/>
                        </a:lnSpc>
                      </a:pPr>
                      <a:r>
                        <a:rPr lang="en-US" altLang="zh-TW" sz="15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rPr>
                        <a:t>2021</a:t>
                      </a:r>
                      <a:r>
                        <a:rPr lang="zh-TW" altLang="en-US" sz="15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rPr>
                        <a:t>年</a:t>
                      </a:r>
                      <a:endParaRPr lang="en-US" altLang="zh-TW" sz="15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8935" marR="8935" marT="8935" marB="0" anchor="ctr">
                    <a:solidFill>
                      <a:schemeClr val="accent3">
                        <a:lumMod val="60000"/>
                        <a:lumOff val="40000"/>
                      </a:schemeClr>
                    </a:solidFill>
                  </a:tcPr>
                </a:tc>
                <a:tc>
                  <a:txBody>
                    <a:bodyPr/>
                    <a:lstStyle/>
                    <a:p>
                      <a:pPr algn="ctr" fontAlgn="ctr">
                        <a:lnSpc>
                          <a:spcPts val="1700"/>
                        </a:lnSpc>
                      </a:pPr>
                      <a:r>
                        <a:rPr lang="en-US" altLang="zh-TW" sz="15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rPr>
                        <a:t>2025</a:t>
                      </a:r>
                      <a:r>
                        <a:rPr lang="zh-TW" altLang="en-US" sz="15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rPr>
                        <a:t>年</a:t>
                      </a:r>
                      <a:endParaRPr lang="en-US" altLang="zh-TW" sz="15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8935" marR="8935" marT="8935" marB="0" anchor="ctr">
                    <a:solidFill>
                      <a:schemeClr val="accent3">
                        <a:lumMod val="60000"/>
                        <a:lumOff val="40000"/>
                      </a:schemeClr>
                    </a:solidFill>
                  </a:tcPr>
                </a:tc>
                <a:tc>
                  <a:txBody>
                    <a:bodyPr/>
                    <a:lstStyle/>
                    <a:p>
                      <a:pPr algn="ctr" fontAlgn="ctr">
                        <a:lnSpc>
                          <a:spcPts val="1700"/>
                        </a:lnSpc>
                      </a:pPr>
                      <a:r>
                        <a:rPr lang="en-US" altLang="zh-TW" sz="1500" b="1" u="none" strike="noStrike" dirty="0">
                          <a:effectLst/>
                          <a:latin typeface="微軟正黑體" panose="020B0604030504040204" pitchFamily="34" charset="-120"/>
                          <a:ea typeface="微軟正黑體" panose="020B0604030504040204" pitchFamily="34" charset="-120"/>
                          <a:cs typeface="Times New Roman" panose="02020603050405020304" pitchFamily="18" charset="0"/>
                        </a:rPr>
                        <a:t>2020</a:t>
                      </a:r>
                      <a:r>
                        <a:rPr lang="zh-TW" altLang="en-US" sz="1500" b="1" u="none" strike="noStrike" dirty="0">
                          <a:effectLst/>
                          <a:latin typeface="微軟正黑體" panose="020B0604030504040204" pitchFamily="34" charset="-120"/>
                          <a:ea typeface="微軟正黑體" panose="020B0604030504040204" pitchFamily="34" charset="-120"/>
                          <a:cs typeface="Times New Roman" panose="02020603050405020304" pitchFamily="18" charset="0"/>
                        </a:rPr>
                        <a:t>年</a:t>
                      </a:r>
                      <a:endParaRPr lang="en-US" altLang="zh-TW" sz="15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8935" marR="8935" marT="8935" marB="0" anchor="ctr">
                    <a:solidFill>
                      <a:schemeClr val="accent2">
                        <a:lumMod val="40000"/>
                        <a:lumOff val="60000"/>
                      </a:schemeClr>
                    </a:solidFill>
                  </a:tcPr>
                </a:tc>
                <a:tc>
                  <a:txBody>
                    <a:bodyPr/>
                    <a:lstStyle/>
                    <a:p>
                      <a:pPr algn="ctr" fontAlgn="ctr">
                        <a:lnSpc>
                          <a:spcPts val="1700"/>
                        </a:lnSpc>
                      </a:pPr>
                      <a:r>
                        <a:rPr lang="en-US" altLang="zh-TW" sz="15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rPr>
                        <a:t>2021</a:t>
                      </a:r>
                      <a:r>
                        <a:rPr lang="zh-TW" altLang="en-US" sz="15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rPr>
                        <a:t>年</a:t>
                      </a:r>
                      <a:endParaRPr lang="en-US" altLang="zh-TW" sz="15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8935" marR="8935" marT="8935" marB="0" anchor="ctr">
                    <a:solidFill>
                      <a:schemeClr val="accent2">
                        <a:lumMod val="40000"/>
                        <a:lumOff val="60000"/>
                      </a:schemeClr>
                    </a:solidFill>
                  </a:tcPr>
                </a:tc>
                <a:tc>
                  <a:txBody>
                    <a:bodyPr/>
                    <a:lstStyle/>
                    <a:p>
                      <a:pPr algn="ctr" fontAlgn="ctr">
                        <a:lnSpc>
                          <a:spcPts val="1700"/>
                        </a:lnSpc>
                      </a:pPr>
                      <a:r>
                        <a:rPr lang="en-US" altLang="zh-TW" sz="15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rPr>
                        <a:t>2025</a:t>
                      </a:r>
                      <a:r>
                        <a:rPr lang="zh-TW" altLang="en-US" sz="15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rPr>
                        <a:t>年</a:t>
                      </a:r>
                      <a:endParaRPr lang="en-US" altLang="zh-TW" sz="15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8935" marR="8935" marT="8935" marB="0" anchor="ctr">
                    <a:solidFill>
                      <a:schemeClr val="accent2">
                        <a:lumMod val="40000"/>
                        <a:lumOff val="60000"/>
                      </a:schemeClr>
                    </a:solidFill>
                  </a:tcPr>
                </a:tc>
                <a:extLst>
                  <a:ext uri="{0D108BD9-81ED-4DB2-BD59-A6C34878D82A}">
                    <a16:rowId xmlns:a16="http://schemas.microsoft.com/office/drawing/2014/main" val="10001"/>
                  </a:ext>
                </a:extLst>
              </a:tr>
              <a:tr h="345294">
                <a:tc>
                  <a:txBody>
                    <a:bodyPr/>
                    <a:lstStyle/>
                    <a:p>
                      <a:pPr algn="ctr" fontAlgn="ctr">
                        <a:lnSpc>
                          <a:spcPts val="1700"/>
                        </a:lnSpc>
                      </a:pPr>
                      <a:r>
                        <a:rPr lang="zh-TW" altLang="en-US" sz="1500" b="1" u="none" strike="noStrike" dirty="0">
                          <a:effectLst/>
                          <a:latin typeface="微軟正黑體" panose="020B0604030504040204" pitchFamily="34" charset="-120"/>
                          <a:ea typeface="微軟正黑體" panose="020B0604030504040204" pitchFamily="34" charset="-120"/>
                          <a:cs typeface="Times New Roman" panose="02020603050405020304" pitchFamily="18" charset="0"/>
                        </a:rPr>
                        <a:t>太陽光電</a:t>
                      </a:r>
                      <a:endParaRPr lang="zh-TW" altLang="en-US" sz="15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8935" marR="8935" marT="8935" marB="0" anchor="ctr">
                    <a:solidFill>
                      <a:srgbClr val="FFDE75"/>
                    </a:solidFill>
                  </a:tcP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marL="0" algn="ctr" defTabSz="914400" rtl="0" eaLnBrk="1" fontAlgn="ctr" latinLnBrk="1" hangingPunct="1">
                        <a:lnSpc>
                          <a:spcPts val="1700"/>
                        </a:lnSpc>
                      </a:pPr>
                      <a:r>
                        <a:rPr lang="en-US" altLang="zh-TW" sz="1500" b="1" u="none" strike="noStrike" kern="1200" dirty="0">
                          <a:solidFill>
                            <a:srgbClr val="0000FF"/>
                          </a:solidFill>
                          <a:effectLst/>
                          <a:latin typeface="微軟正黑體" panose="020B0604030504040204" pitchFamily="34" charset="-120"/>
                          <a:ea typeface="微軟正黑體" panose="020B0604030504040204" pitchFamily="34" charset="-120"/>
                          <a:cs typeface="Times New Roman" panose="02020603050405020304" pitchFamily="18" charset="0"/>
                        </a:rPr>
                        <a:t>5,817.2</a:t>
                      </a:r>
                      <a:endParaRPr lang="en-GB" sz="1500" b="1" u="none" strike="noStrike" kern="1200" dirty="0">
                        <a:solidFill>
                          <a:srgbClr val="0000FF"/>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0" marB="0" anchor="ctr">
                    <a:solidFill>
                      <a:schemeClr val="bg2"/>
                    </a:solidFill>
                  </a:tcPr>
                </a:tc>
                <a:tc>
                  <a:txBody>
                    <a:bodyPr/>
                    <a:lstStyle>
                      <a:lvl1pPr marL="0" algn="l" defTabSz="914400" rtl="0" eaLnBrk="1" latinLnBrk="0" hangingPunct="1">
                        <a:defRPr sz="1800" kern="1200">
                          <a:solidFill>
                            <a:schemeClr val="dk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dk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dk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dk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dk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dk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dk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dk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dk1"/>
                          </a:solidFill>
                          <a:latin typeface="Times New Roman" panose="02020603050405020304"/>
                          <a:ea typeface="標楷體" panose="03000509000000000000" pitchFamily="65" charset="-120"/>
                        </a:defRPr>
                      </a:lvl9pPr>
                    </a:lstStyle>
                    <a:p>
                      <a:pPr marL="0" algn="ctr" defTabSz="914400" rtl="0" eaLnBrk="1" fontAlgn="ctr" latinLnBrk="1" hangingPunct="1">
                        <a:lnSpc>
                          <a:spcPts val="1700"/>
                        </a:lnSpc>
                      </a:pPr>
                      <a:r>
                        <a:rPr lang="en-US" altLang="zh-TW" sz="1500" b="1" u="none" strike="noStrike" kern="1200" dirty="0">
                          <a:solidFill>
                            <a:srgbClr val="0000FF"/>
                          </a:solidFill>
                          <a:effectLst/>
                          <a:latin typeface="微軟正黑體" panose="020B0604030504040204" pitchFamily="34" charset="-120"/>
                          <a:ea typeface="微軟正黑體" panose="020B0604030504040204" pitchFamily="34" charset="-120"/>
                          <a:cs typeface="Times New Roman" panose="02020603050405020304" pitchFamily="18" charset="0"/>
                        </a:rPr>
                        <a:t>8,750</a:t>
                      </a:r>
                      <a:endParaRPr lang="en-GB" sz="1500" b="1" u="none" strike="noStrike" kern="1200" dirty="0">
                        <a:solidFill>
                          <a:srgbClr val="0000FF"/>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0" marB="0" anchor="ctr">
                    <a:solidFill>
                      <a:schemeClr val="bg2"/>
                    </a:solidFill>
                  </a:tcPr>
                </a:tc>
                <a:tc>
                  <a:txBody>
                    <a:bodyPr/>
                    <a:lstStyle>
                      <a:lvl1pPr marL="0" algn="l" defTabSz="914400" rtl="0" eaLnBrk="1" latinLnBrk="0" hangingPunct="1">
                        <a:defRPr sz="1800" kern="1200">
                          <a:solidFill>
                            <a:schemeClr val="dk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dk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dk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dk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dk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dk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dk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dk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dk1"/>
                          </a:solidFill>
                          <a:latin typeface="Times New Roman" panose="02020603050405020304"/>
                          <a:ea typeface="標楷體" panose="03000509000000000000" pitchFamily="65" charset="-120"/>
                        </a:defRPr>
                      </a:lvl9pPr>
                    </a:lstStyle>
                    <a:p>
                      <a:pPr marL="0" algn="ctr" defTabSz="914400" rtl="0" eaLnBrk="1" fontAlgn="ctr" latinLnBrk="1" hangingPunct="1">
                        <a:lnSpc>
                          <a:spcPts val="1700"/>
                        </a:lnSpc>
                      </a:pPr>
                      <a:r>
                        <a:rPr lang="en-GB" sz="1500" b="1" u="none" strike="noStrike" kern="1200" dirty="0">
                          <a:solidFill>
                            <a:srgbClr val="0000FF"/>
                          </a:solidFill>
                          <a:effectLst/>
                          <a:latin typeface="微軟正黑體" panose="020B0604030504040204" pitchFamily="34" charset="-120"/>
                          <a:ea typeface="微軟正黑體" panose="020B0604030504040204" pitchFamily="34" charset="-120"/>
                          <a:cs typeface="Times New Roman" panose="02020603050405020304" pitchFamily="18" charset="0"/>
                        </a:rPr>
                        <a:t>20,000</a:t>
                      </a:r>
                    </a:p>
                  </a:txBody>
                  <a:tcPr marL="0" marR="0" marT="0" marB="0" anchor="ctr">
                    <a:solidFill>
                      <a:schemeClr val="bg2"/>
                    </a:solidFill>
                  </a:tcPr>
                </a:tc>
                <a:tc>
                  <a:txBody>
                    <a:bodyPr/>
                    <a:lstStyle>
                      <a:lvl1pPr marL="0" algn="l" defTabSz="914400" rtl="0" eaLnBrk="1" latinLnBrk="0" hangingPunct="1">
                        <a:defRPr sz="1800" kern="1200">
                          <a:solidFill>
                            <a:schemeClr val="dk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dk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dk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dk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dk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dk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dk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dk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dk1"/>
                          </a:solidFill>
                          <a:latin typeface="Times New Roman" panose="02020603050405020304"/>
                          <a:ea typeface="標楷體" panose="03000509000000000000" pitchFamily="65" charset="-120"/>
                        </a:defRPr>
                      </a:lvl9pPr>
                    </a:lstStyle>
                    <a:p>
                      <a:pPr marL="0" algn="ctr" defTabSz="914400" rtl="0" eaLnBrk="1" fontAlgn="ctr" latinLnBrk="1" hangingPunct="1">
                        <a:lnSpc>
                          <a:spcPts val="1700"/>
                        </a:lnSpc>
                      </a:pPr>
                      <a:r>
                        <a:rPr lang="en-US" sz="1500" b="1" u="none" strike="noStrike" kern="1200" dirty="0">
                          <a:solidFill>
                            <a:srgbClr val="0000FF"/>
                          </a:solidFill>
                          <a:effectLst/>
                          <a:latin typeface="微軟正黑體" panose="020B0604030504040204" pitchFamily="34" charset="-120"/>
                          <a:ea typeface="微軟正黑體" panose="020B0604030504040204" pitchFamily="34" charset="-120"/>
                          <a:cs typeface="Times New Roman" panose="02020603050405020304" pitchFamily="18" charset="0"/>
                        </a:rPr>
                        <a:t>61.3</a:t>
                      </a:r>
                      <a:endParaRPr lang="en-GB" sz="1500" b="1" u="none" strike="noStrike" kern="1200" dirty="0">
                        <a:solidFill>
                          <a:srgbClr val="0000FF"/>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0" marB="0" anchor="ctr">
                    <a:solidFill>
                      <a:schemeClr val="bg2"/>
                    </a:solidFill>
                  </a:tcPr>
                </a:tc>
                <a:tc>
                  <a:txBody>
                    <a:bodyPr/>
                    <a:lstStyle>
                      <a:lvl1pPr marL="0" algn="l" defTabSz="914400" rtl="0" eaLnBrk="1" latinLnBrk="0" hangingPunct="1">
                        <a:defRPr sz="1800" kern="1200">
                          <a:solidFill>
                            <a:schemeClr val="dk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dk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dk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dk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dk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dk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dk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dk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dk1"/>
                          </a:solidFill>
                          <a:latin typeface="Times New Roman" panose="02020603050405020304"/>
                          <a:ea typeface="標楷體" panose="03000509000000000000" pitchFamily="65" charset="-120"/>
                        </a:defRPr>
                      </a:lvl9pPr>
                    </a:lstStyle>
                    <a:p>
                      <a:pPr marL="0" algn="ctr" defTabSz="914400" rtl="0" eaLnBrk="1" fontAlgn="ctr" latinLnBrk="1" hangingPunct="1">
                        <a:lnSpc>
                          <a:spcPts val="1700"/>
                        </a:lnSpc>
                      </a:pPr>
                      <a:r>
                        <a:rPr lang="en-GB" sz="1500" b="1" u="none" strike="noStrike" kern="1200" dirty="0">
                          <a:solidFill>
                            <a:srgbClr val="0000FF"/>
                          </a:solidFill>
                          <a:effectLst/>
                          <a:latin typeface="微軟正黑體" panose="020B0604030504040204" pitchFamily="34" charset="-120"/>
                          <a:ea typeface="微軟正黑體" panose="020B0604030504040204" pitchFamily="34" charset="-120"/>
                          <a:cs typeface="Times New Roman" panose="02020603050405020304" pitchFamily="18" charset="0"/>
                        </a:rPr>
                        <a:t>57.1</a:t>
                      </a:r>
                    </a:p>
                  </a:txBody>
                  <a:tcPr marL="0" marR="0" marT="0" marB="0" anchor="ctr">
                    <a:solidFill>
                      <a:schemeClr val="bg2"/>
                    </a:solidFill>
                  </a:tcPr>
                </a:tc>
                <a:tc>
                  <a:txBody>
                    <a:bodyPr/>
                    <a:lstStyle>
                      <a:lvl1pPr marL="0" algn="l" defTabSz="914400" rtl="0" eaLnBrk="1" latinLnBrk="0" hangingPunct="1">
                        <a:defRPr sz="1800" kern="1200">
                          <a:solidFill>
                            <a:schemeClr val="dk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dk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dk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dk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dk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dk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dk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dk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dk1"/>
                          </a:solidFill>
                          <a:latin typeface="Times New Roman" panose="02020603050405020304"/>
                          <a:ea typeface="標楷體" panose="03000509000000000000" pitchFamily="65" charset="-120"/>
                        </a:defRPr>
                      </a:lvl9pPr>
                    </a:lstStyle>
                    <a:p>
                      <a:pPr marL="0" algn="ctr" defTabSz="914400" rtl="0" eaLnBrk="1" fontAlgn="ctr" latinLnBrk="1" hangingPunct="1">
                        <a:lnSpc>
                          <a:spcPts val="1700"/>
                        </a:lnSpc>
                      </a:pPr>
                      <a:r>
                        <a:rPr lang="en-US" sz="1500" b="1" u="none" strike="noStrike" kern="1200" dirty="0">
                          <a:solidFill>
                            <a:srgbClr val="0000FF"/>
                          </a:solidFill>
                          <a:effectLst/>
                          <a:latin typeface="微軟正黑體" panose="020B0604030504040204" pitchFamily="34" charset="-120"/>
                          <a:ea typeface="微軟正黑體" panose="020B0604030504040204" pitchFamily="34" charset="-120"/>
                          <a:cs typeface="Times New Roman" panose="02020603050405020304" pitchFamily="18" charset="0"/>
                        </a:rPr>
                        <a:t>66.3</a:t>
                      </a:r>
                      <a:endParaRPr lang="en-GB" sz="1500" b="1" u="none" strike="noStrike" kern="1200" dirty="0">
                        <a:solidFill>
                          <a:srgbClr val="0000FF"/>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0" marB="0" anchor="ctr">
                    <a:solidFill>
                      <a:schemeClr val="bg2"/>
                    </a:solidFill>
                  </a:tcPr>
                </a:tc>
                <a:extLst>
                  <a:ext uri="{0D108BD9-81ED-4DB2-BD59-A6C34878D82A}">
                    <a16:rowId xmlns:a16="http://schemas.microsoft.com/office/drawing/2014/main" val="10002"/>
                  </a:ext>
                </a:extLst>
              </a:tr>
              <a:tr h="345294">
                <a:tc>
                  <a:txBody>
                    <a:bodyPr/>
                    <a:lstStyle/>
                    <a:p>
                      <a:pPr algn="ctr" fontAlgn="ctr">
                        <a:lnSpc>
                          <a:spcPts val="1700"/>
                        </a:lnSpc>
                      </a:pPr>
                      <a:r>
                        <a:rPr lang="zh-TW" altLang="en-US" sz="1500" b="1" u="none" strike="noStrike" dirty="0">
                          <a:effectLst/>
                          <a:latin typeface="微軟正黑體" panose="020B0604030504040204" pitchFamily="34" charset="-120"/>
                          <a:ea typeface="微軟正黑體" panose="020B0604030504040204" pitchFamily="34" charset="-120"/>
                          <a:cs typeface="Times New Roman" panose="02020603050405020304" pitchFamily="18" charset="0"/>
                        </a:rPr>
                        <a:t>陸域風力</a:t>
                      </a:r>
                      <a:endParaRPr lang="zh-TW" altLang="en-US" sz="15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8935" marR="8935" marT="8935" marB="0" anchor="ctr">
                    <a:solidFill>
                      <a:srgbClr val="FFDE75"/>
                    </a:solidFill>
                  </a:tcP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marL="0" algn="ctr" defTabSz="914400" rtl="0" eaLnBrk="1" fontAlgn="ctr" latinLnBrk="1" hangingPunct="1">
                        <a:lnSpc>
                          <a:spcPts val="1700"/>
                        </a:lnSpc>
                      </a:pPr>
                      <a:r>
                        <a:rPr lang="en-US" altLang="zh-TW"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725.7</a:t>
                      </a:r>
                      <a:endPar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0" marB="0" anchor="ctr">
                    <a:solidFill>
                      <a:schemeClr val="bg2"/>
                    </a:solidFill>
                  </a:tcPr>
                </a:tc>
                <a:tc>
                  <a:txBody>
                    <a:bodyPr/>
                    <a:lstStyle>
                      <a:lvl1pPr marL="0" algn="l" defTabSz="914400" rtl="0" eaLnBrk="1" latinLnBrk="0" hangingPunct="1">
                        <a:defRPr sz="1800" kern="1200">
                          <a:solidFill>
                            <a:schemeClr val="dk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dk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dk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dk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dk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dk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dk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dk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dk1"/>
                          </a:solidFill>
                          <a:latin typeface="Times New Roman" panose="02020603050405020304"/>
                          <a:ea typeface="標楷體" panose="03000509000000000000" pitchFamily="65" charset="-120"/>
                        </a:defRPr>
                      </a:lvl9pPr>
                    </a:lstStyle>
                    <a:p>
                      <a:pPr marL="0" algn="ctr" defTabSz="914400" rtl="0" eaLnBrk="1" fontAlgn="ctr" latinLnBrk="1" hangingPunct="1">
                        <a:lnSpc>
                          <a:spcPts val="1700"/>
                        </a:lnSpc>
                      </a:pPr>
                      <a:r>
                        <a:rPr lang="en-US"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835</a:t>
                      </a:r>
                      <a:endPar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0" marB="0" anchor="ctr">
                    <a:solidFill>
                      <a:schemeClr val="bg2"/>
                    </a:solidFill>
                  </a:tcPr>
                </a:tc>
                <a:tc>
                  <a:txBody>
                    <a:bodyPr/>
                    <a:lstStyle>
                      <a:lvl1pPr marL="0" algn="l" defTabSz="914400" rtl="0" eaLnBrk="1" latinLnBrk="0" hangingPunct="1">
                        <a:defRPr sz="1800" kern="1200">
                          <a:solidFill>
                            <a:schemeClr val="dk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dk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dk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dk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dk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dk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dk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dk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dk1"/>
                          </a:solidFill>
                          <a:latin typeface="Times New Roman" panose="02020603050405020304"/>
                          <a:ea typeface="標楷體" panose="03000509000000000000" pitchFamily="65" charset="-120"/>
                        </a:defRPr>
                      </a:lvl9pPr>
                    </a:lstStyle>
                    <a:p>
                      <a:pPr marL="0" algn="ctr" defTabSz="914400" rtl="0" eaLnBrk="1" fontAlgn="ctr" latinLnBrk="1" hangingPunct="1">
                        <a:lnSpc>
                          <a:spcPts val="1700"/>
                        </a:lnSpc>
                      </a:pPr>
                      <a:r>
                        <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1,200</a:t>
                      </a:r>
                    </a:p>
                  </a:txBody>
                  <a:tcPr marL="0" marR="0" marT="0" marB="0" anchor="ctr">
                    <a:solidFill>
                      <a:schemeClr val="bg2"/>
                    </a:solidFill>
                  </a:tcPr>
                </a:tc>
                <a:tc>
                  <a:txBody>
                    <a:bodyPr/>
                    <a:lstStyle>
                      <a:lvl1pPr marL="0" algn="l" defTabSz="914400" rtl="0" eaLnBrk="1" latinLnBrk="0" hangingPunct="1">
                        <a:defRPr sz="1800" kern="1200">
                          <a:solidFill>
                            <a:schemeClr val="dk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dk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dk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dk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dk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dk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dk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dk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dk1"/>
                          </a:solidFill>
                          <a:latin typeface="Times New Roman" panose="02020603050405020304"/>
                          <a:ea typeface="標楷體" panose="03000509000000000000" pitchFamily="65" charset="-120"/>
                        </a:defRPr>
                      </a:lvl9pPr>
                    </a:lstStyle>
                    <a:p>
                      <a:pPr marL="0" algn="ctr" defTabSz="914400" rtl="0" eaLnBrk="1" fontAlgn="ctr" latinLnBrk="1" hangingPunct="1">
                        <a:lnSpc>
                          <a:spcPts val="1700"/>
                        </a:lnSpc>
                      </a:pPr>
                      <a:r>
                        <a:rPr lang="en-US"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7.7</a:t>
                      </a:r>
                      <a:endPar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0" marB="0" anchor="ctr">
                    <a:solidFill>
                      <a:schemeClr val="bg2"/>
                    </a:solidFill>
                  </a:tcPr>
                </a:tc>
                <a:tc>
                  <a:txBody>
                    <a:bodyPr/>
                    <a:lstStyle>
                      <a:lvl1pPr marL="0" algn="l" defTabSz="914400" rtl="0" eaLnBrk="1" latinLnBrk="0" hangingPunct="1">
                        <a:defRPr sz="1800" kern="1200">
                          <a:solidFill>
                            <a:schemeClr val="dk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dk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dk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dk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dk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dk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dk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dk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dk1"/>
                          </a:solidFill>
                          <a:latin typeface="Times New Roman" panose="02020603050405020304"/>
                          <a:ea typeface="標楷體" panose="03000509000000000000" pitchFamily="65" charset="-120"/>
                        </a:defRPr>
                      </a:lvl9pPr>
                    </a:lstStyle>
                    <a:p>
                      <a:pPr marL="0" algn="ctr" defTabSz="914400" rtl="0" eaLnBrk="1" fontAlgn="ctr" latinLnBrk="1" hangingPunct="1">
                        <a:lnSpc>
                          <a:spcPts val="1700"/>
                        </a:lnSpc>
                      </a:pPr>
                      <a:r>
                        <a:rPr lang="en-US" altLang="zh-TW"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5.5</a:t>
                      </a:r>
                      <a:endPar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0" marB="0" anchor="ctr">
                    <a:solidFill>
                      <a:schemeClr val="bg2"/>
                    </a:solidFill>
                  </a:tcPr>
                </a:tc>
                <a:tc>
                  <a:txBody>
                    <a:bodyPr/>
                    <a:lstStyle>
                      <a:lvl1pPr marL="0" algn="l" defTabSz="914400" rtl="0" eaLnBrk="1" latinLnBrk="0" hangingPunct="1">
                        <a:defRPr sz="1800" kern="1200">
                          <a:solidFill>
                            <a:schemeClr val="dk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dk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dk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dk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dk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dk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dk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dk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dk1"/>
                          </a:solidFill>
                          <a:latin typeface="Times New Roman" panose="02020603050405020304"/>
                          <a:ea typeface="標楷體" panose="03000509000000000000" pitchFamily="65" charset="-120"/>
                        </a:defRPr>
                      </a:lvl9pPr>
                    </a:lstStyle>
                    <a:p>
                      <a:pPr marL="0" algn="ctr" defTabSz="914400" rtl="0" eaLnBrk="1" fontAlgn="ctr" latinLnBrk="1" hangingPunct="1">
                        <a:lnSpc>
                          <a:spcPts val="1700"/>
                        </a:lnSpc>
                      </a:pPr>
                      <a:r>
                        <a:rPr lang="en-US"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4.0</a:t>
                      </a:r>
                      <a:endPar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0" marB="0" anchor="ctr">
                    <a:solidFill>
                      <a:schemeClr val="bg2"/>
                    </a:solidFill>
                  </a:tcPr>
                </a:tc>
                <a:extLst>
                  <a:ext uri="{0D108BD9-81ED-4DB2-BD59-A6C34878D82A}">
                    <a16:rowId xmlns:a16="http://schemas.microsoft.com/office/drawing/2014/main" val="10003"/>
                  </a:ext>
                </a:extLst>
              </a:tr>
              <a:tr h="345294">
                <a:tc>
                  <a:txBody>
                    <a:bodyPr/>
                    <a:lstStyle/>
                    <a:p>
                      <a:pPr algn="ctr" fontAlgn="ctr">
                        <a:lnSpc>
                          <a:spcPts val="1700"/>
                        </a:lnSpc>
                      </a:pPr>
                      <a:r>
                        <a:rPr lang="zh-TW" altLang="en-US" sz="1500" b="1" u="none" strike="noStrike" dirty="0">
                          <a:effectLst/>
                          <a:latin typeface="微軟正黑體" panose="020B0604030504040204" pitchFamily="34" charset="-120"/>
                          <a:ea typeface="微軟正黑體" panose="020B0604030504040204" pitchFamily="34" charset="-120"/>
                          <a:cs typeface="Times New Roman" panose="02020603050405020304" pitchFamily="18" charset="0"/>
                        </a:rPr>
                        <a:t>離岸風力</a:t>
                      </a:r>
                      <a:endParaRPr lang="zh-TW" altLang="en-US" sz="15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8935" marR="8935" marT="8935" marB="0" anchor="ctr">
                    <a:solidFill>
                      <a:srgbClr val="FFDE75"/>
                    </a:solidFill>
                  </a:tcP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marL="0" algn="ctr" defTabSz="914400" rtl="0" eaLnBrk="1" fontAlgn="ctr" latinLnBrk="1" hangingPunct="1">
                        <a:lnSpc>
                          <a:spcPts val="1700"/>
                        </a:lnSpc>
                      </a:pPr>
                      <a:r>
                        <a:rPr lang="en-US" altLang="zh-TW"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128</a:t>
                      </a:r>
                      <a:endPar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0" marB="0" anchor="ctr">
                    <a:solidFill>
                      <a:schemeClr val="bg2"/>
                    </a:solidFill>
                  </a:tcPr>
                </a:tc>
                <a:tc>
                  <a:txBody>
                    <a:bodyPr/>
                    <a:lstStyle>
                      <a:lvl1pPr marL="0" algn="l" defTabSz="914400" rtl="0" eaLnBrk="1" latinLnBrk="0" hangingPunct="1">
                        <a:defRPr sz="1800" kern="1200">
                          <a:solidFill>
                            <a:schemeClr val="dk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dk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dk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dk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dk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dk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dk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dk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dk1"/>
                          </a:solidFill>
                          <a:latin typeface="Times New Roman" panose="02020603050405020304"/>
                          <a:ea typeface="標楷體" panose="03000509000000000000" pitchFamily="65" charset="-120"/>
                        </a:defRPr>
                      </a:lvl9pPr>
                    </a:lstStyle>
                    <a:p>
                      <a:pPr marL="0" algn="ctr" defTabSz="914400" rtl="0" eaLnBrk="1" fontAlgn="ctr" latinLnBrk="1" hangingPunct="1">
                        <a:lnSpc>
                          <a:spcPts val="1700"/>
                        </a:lnSpc>
                      </a:pPr>
                      <a:r>
                        <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2,674</a:t>
                      </a:r>
                    </a:p>
                  </a:txBody>
                  <a:tcPr marL="0" marR="0" marT="0" marB="0" anchor="ctr">
                    <a:solidFill>
                      <a:schemeClr val="bg2"/>
                    </a:solidFill>
                  </a:tcPr>
                </a:tc>
                <a:tc>
                  <a:txBody>
                    <a:bodyPr/>
                    <a:lstStyle>
                      <a:lvl1pPr marL="0" algn="l" defTabSz="914400" rtl="0" eaLnBrk="1" latinLnBrk="0" hangingPunct="1">
                        <a:defRPr sz="1800" kern="1200">
                          <a:solidFill>
                            <a:schemeClr val="dk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dk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dk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dk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dk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dk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dk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dk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dk1"/>
                          </a:solidFill>
                          <a:latin typeface="Times New Roman" panose="02020603050405020304"/>
                          <a:ea typeface="標楷體" panose="03000509000000000000" pitchFamily="65" charset="-120"/>
                        </a:defRPr>
                      </a:lvl9pPr>
                    </a:lstStyle>
                    <a:p>
                      <a:pPr marL="0" algn="ctr" defTabSz="914400" rtl="0" eaLnBrk="1" fontAlgn="ctr" latinLnBrk="1" hangingPunct="1">
                        <a:lnSpc>
                          <a:spcPts val="1700"/>
                        </a:lnSpc>
                      </a:pPr>
                      <a:r>
                        <a:rPr lang="en-US" altLang="zh-TW"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5,738</a:t>
                      </a:r>
                      <a:endPar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0" marB="0" anchor="ctr">
                    <a:solidFill>
                      <a:schemeClr val="bg2"/>
                    </a:solidFill>
                  </a:tcPr>
                </a:tc>
                <a:tc>
                  <a:txBody>
                    <a:bodyPr/>
                    <a:lstStyle>
                      <a:lvl1pPr marL="0" algn="l" defTabSz="914400" rtl="0" eaLnBrk="1" latinLnBrk="0" hangingPunct="1">
                        <a:defRPr sz="1800" kern="1200">
                          <a:solidFill>
                            <a:schemeClr val="dk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dk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dk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dk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dk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dk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dk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dk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dk1"/>
                          </a:solidFill>
                          <a:latin typeface="Times New Roman" panose="02020603050405020304"/>
                          <a:ea typeface="標楷體" panose="03000509000000000000" pitchFamily="65" charset="-120"/>
                        </a:defRPr>
                      </a:lvl9pPr>
                    </a:lstStyle>
                    <a:p>
                      <a:pPr marL="0" algn="ctr" defTabSz="914400" rtl="0" eaLnBrk="1" fontAlgn="ctr" latinLnBrk="1" hangingPunct="1">
                        <a:lnSpc>
                          <a:spcPts val="1700"/>
                        </a:lnSpc>
                      </a:pPr>
                      <a:r>
                        <a:rPr lang="en-US" altLang="zh-TW"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1.3</a:t>
                      </a:r>
                      <a:endPar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0" marB="0" anchor="ctr">
                    <a:solidFill>
                      <a:schemeClr val="bg2"/>
                    </a:solidFill>
                  </a:tcPr>
                </a:tc>
                <a:tc>
                  <a:txBody>
                    <a:bodyPr/>
                    <a:lstStyle>
                      <a:lvl1pPr marL="0" algn="l" defTabSz="914400" rtl="0" eaLnBrk="1" latinLnBrk="0" hangingPunct="1">
                        <a:defRPr sz="1800" kern="1200">
                          <a:solidFill>
                            <a:schemeClr val="dk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dk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dk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dk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dk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dk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dk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dk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dk1"/>
                          </a:solidFill>
                          <a:latin typeface="Times New Roman" panose="02020603050405020304"/>
                          <a:ea typeface="標楷體" panose="03000509000000000000" pitchFamily="65" charset="-120"/>
                        </a:defRPr>
                      </a:lvl9pPr>
                    </a:lstStyle>
                    <a:p>
                      <a:pPr marL="0" algn="ctr" defTabSz="914400" rtl="0" eaLnBrk="1" fontAlgn="ctr" latinLnBrk="1" hangingPunct="1">
                        <a:lnSpc>
                          <a:spcPts val="1700"/>
                        </a:lnSpc>
                      </a:pPr>
                      <a:r>
                        <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17.5</a:t>
                      </a:r>
                    </a:p>
                  </a:txBody>
                  <a:tcPr marL="0" marR="0" marT="0" marB="0" anchor="ctr">
                    <a:solidFill>
                      <a:schemeClr val="bg2"/>
                    </a:solidFill>
                  </a:tcPr>
                </a:tc>
                <a:tc>
                  <a:txBody>
                    <a:bodyPr/>
                    <a:lstStyle>
                      <a:lvl1pPr marL="0" algn="l" defTabSz="914400" rtl="0" eaLnBrk="1" latinLnBrk="0" hangingPunct="1">
                        <a:defRPr sz="1800" kern="1200">
                          <a:solidFill>
                            <a:schemeClr val="dk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dk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dk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dk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dk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dk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dk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dk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dk1"/>
                          </a:solidFill>
                          <a:latin typeface="Times New Roman" panose="02020603050405020304"/>
                          <a:ea typeface="標楷體" panose="03000509000000000000" pitchFamily="65" charset="-120"/>
                        </a:defRPr>
                      </a:lvl9pPr>
                    </a:lstStyle>
                    <a:p>
                      <a:pPr marL="0" algn="ctr" defTabSz="914400" rtl="0" eaLnBrk="1" fontAlgn="ctr" latinLnBrk="1" hangingPunct="1">
                        <a:lnSpc>
                          <a:spcPts val="1700"/>
                        </a:lnSpc>
                      </a:pPr>
                      <a:r>
                        <a:rPr lang="en-US"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19.0</a:t>
                      </a:r>
                      <a:endPar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0" marB="0" anchor="ctr">
                    <a:solidFill>
                      <a:schemeClr val="bg2"/>
                    </a:solidFill>
                  </a:tcPr>
                </a:tc>
                <a:extLst>
                  <a:ext uri="{0D108BD9-81ED-4DB2-BD59-A6C34878D82A}">
                    <a16:rowId xmlns:a16="http://schemas.microsoft.com/office/drawing/2014/main" val="10004"/>
                  </a:ext>
                </a:extLst>
              </a:tr>
              <a:tr h="345294">
                <a:tc>
                  <a:txBody>
                    <a:bodyPr/>
                    <a:lstStyle/>
                    <a:p>
                      <a:pPr algn="ctr" fontAlgn="ctr">
                        <a:lnSpc>
                          <a:spcPts val="1700"/>
                        </a:lnSpc>
                      </a:pPr>
                      <a:r>
                        <a:rPr lang="zh-TW" altLang="en-US" sz="1500" b="1" u="none" strike="noStrike" dirty="0">
                          <a:effectLst/>
                          <a:latin typeface="微軟正黑體" panose="020B0604030504040204" pitchFamily="34" charset="-120"/>
                          <a:ea typeface="微軟正黑體" panose="020B0604030504040204" pitchFamily="34" charset="-120"/>
                          <a:cs typeface="Times New Roman" panose="02020603050405020304" pitchFamily="18" charset="0"/>
                        </a:rPr>
                        <a:t>地熱能</a:t>
                      </a:r>
                      <a:endParaRPr lang="zh-TW" altLang="en-US" sz="15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8935" marR="8935" marT="8935" marB="0" anchor="ctr">
                    <a:solidFill>
                      <a:srgbClr val="FFDE75"/>
                    </a:solidFill>
                  </a:tcP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marL="0" algn="ctr" defTabSz="914400" rtl="0" eaLnBrk="1" fontAlgn="ctr" latinLnBrk="1" hangingPunct="1">
                        <a:lnSpc>
                          <a:spcPts val="1700"/>
                        </a:lnSpc>
                      </a:pPr>
                      <a:r>
                        <a:rPr lang="en-US" altLang="zh-TW"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0.3</a:t>
                      </a:r>
                      <a:endPar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0" marB="0" anchor="ctr">
                    <a:solidFill>
                      <a:schemeClr val="bg2"/>
                    </a:solidFill>
                  </a:tcPr>
                </a:tc>
                <a:tc>
                  <a:txBody>
                    <a:bodyPr/>
                    <a:lstStyle>
                      <a:lvl1pPr marL="0" algn="l" defTabSz="914400" rtl="0" eaLnBrk="1" latinLnBrk="0" hangingPunct="1">
                        <a:defRPr sz="1800" kern="1200">
                          <a:solidFill>
                            <a:schemeClr val="dk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dk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dk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dk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dk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dk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dk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dk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dk1"/>
                          </a:solidFill>
                          <a:latin typeface="Times New Roman" panose="02020603050405020304"/>
                          <a:ea typeface="標楷體" panose="03000509000000000000" pitchFamily="65" charset="-120"/>
                        </a:defRPr>
                      </a:lvl9pPr>
                    </a:lstStyle>
                    <a:p>
                      <a:pPr marL="0" algn="ctr" defTabSz="914400" rtl="0" eaLnBrk="1" fontAlgn="ctr" latinLnBrk="1" hangingPunct="1">
                        <a:lnSpc>
                          <a:spcPts val="1700"/>
                        </a:lnSpc>
                      </a:pPr>
                      <a:r>
                        <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160</a:t>
                      </a:r>
                    </a:p>
                  </a:txBody>
                  <a:tcPr marL="0" marR="0" marT="0" marB="0" anchor="ctr">
                    <a:solidFill>
                      <a:schemeClr val="bg2"/>
                    </a:solidFill>
                  </a:tcPr>
                </a:tc>
                <a:tc>
                  <a:txBody>
                    <a:bodyPr/>
                    <a:lstStyle>
                      <a:lvl1pPr marL="0" algn="l" defTabSz="914400" rtl="0" eaLnBrk="1" latinLnBrk="0" hangingPunct="1">
                        <a:defRPr sz="1800" kern="1200">
                          <a:solidFill>
                            <a:schemeClr val="dk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dk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dk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dk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dk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dk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dk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dk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dk1"/>
                          </a:solidFill>
                          <a:latin typeface="Times New Roman" panose="02020603050405020304"/>
                          <a:ea typeface="標楷體" panose="03000509000000000000" pitchFamily="65" charset="-120"/>
                        </a:defRPr>
                      </a:lvl9pPr>
                    </a:lstStyle>
                    <a:p>
                      <a:pPr marL="0" algn="ctr" defTabSz="914400" rtl="0" eaLnBrk="1" fontAlgn="ctr" latinLnBrk="1" hangingPunct="1">
                        <a:lnSpc>
                          <a:spcPts val="1700"/>
                        </a:lnSpc>
                      </a:pPr>
                      <a:r>
                        <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200</a:t>
                      </a:r>
                    </a:p>
                  </a:txBody>
                  <a:tcPr marL="0" marR="0" marT="0" marB="0" anchor="ctr">
                    <a:solidFill>
                      <a:schemeClr val="bg2"/>
                    </a:solidFill>
                  </a:tcPr>
                </a:tc>
                <a:tc>
                  <a:txBody>
                    <a:bodyPr/>
                    <a:lstStyle>
                      <a:lvl1pPr marL="0" algn="l" defTabSz="914400" rtl="0" eaLnBrk="1" latinLnBrk="0" hangingPunct="1">
                        <a:defRPr sz="1800" kern="1200">
                          <a:solidFill>
                            <a:schemeClr val="dk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dk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dk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dk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dk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dk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dk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dk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dk1"/>
                          </a:solidFill>
                          <a:latin typeface="Times New Roman" panose="02020603050405020304"/>
                          <a:ea typeface="標楷體" panose="03000509000000000000" pitchFamily="65" charset="-120"/>
                        </a:defRPr>
                      </a:lvl9pPr>
                    </a:lstStyle>
                    <a:p>
                      <a:pPr marL="0" algn="ctr" defTabSz="914400" rtl="0" eaLnBrk="1" fontAlgn="ctr" latinLnBrk="1" hangingPunct="1">
                        <a:lnSpc>
                          <a:spcPts val="1700"/>
                        </a:lnSpc>
                      </a:pPr>
                      <a:r>
                        <a:rPr lang="en-US" altLang="zh-TW"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0.0</a:t>
                      </a:r>
                      <a:endPar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0" marB="0" anchor="ctr">
                    <a:solidFill>
                      <a:schemeClr val="bg2"/>
                    </a:solidFill>
                  </a:tcPr>
                </a:tc>
                <a:tc>
                  <a:txBody>
                    <a:bodyPr/>
                    <a:lstStyle>
                      <a:lvl1pPr marL="0" algn="l" defTabSz="914400" rtl="0" eaLnBrk="1" latinLnBrk="0" hangingPunct="1">
                        <a:defRPr sz="1800" kern="1200">
                          <a:solidFill>
                            <a:schemeClr val="dk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dk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dk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dk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dk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dk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dk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dk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dk1"/>
                          </a:solidFill>
                          <a:latin typeface="Times New Roman" panose="02020603050405020304"/>
                          <a:ea typeface="標楷體" panose="03000509000000000000" pitchFamily="65" charset="-120"/>
                        </a:defRPr>
                      </a:lvl9pPr>
                    </a:lstStyle>
                    <a:p>
                      <a:pPr marL="0" algn="ctr" defTabSz="914400" rtl="0" eaLnBrk="1" fontAlgn="ctr" latinLnBrk="1" hangingPunct="1">
                        <a:lnSpc>
                          <a:spcPts val="1700"/>
                        </a:lnSpc>
                      </a:pPr>
                      <a:r>
                        <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1.0 </a:t>
                      </a:r>
                    </a:p>
                  </a:txBody>
                  <a:tcPr marL="0" marR="0" marT="0" marB="0" anchor="ctr">
                    <a:solidFill>
                      <a:schemeClr val="bg2"/>
                    </a:solidFill>
                  </a:tcPr>
                </a:tc>
                <a:tc>
                  <a:txBody>
                    <a:bodyPr/>
                    <a:lstStyle>
                      <a:lvl1pPr marL="0" algn="l" defTabSz="914400" rtl="0" eaLnBrk="1" latinLnBrk="0" hangingPunct="1">
                        <a:defRPr sz="1800" kern="1200">
                          <a:solidFill>
                            <a:schemeClr val="dk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dk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dk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dk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dk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dk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dk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dk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dk1"/>
                          </a:solidFill>
                          <a:latin typeface="Times New Roman" panose="02020603050405020304"/>
                          <a:ea typeface="標楷體" panose="03000509000000000000" pitchFamily="65" charset="-120"/>
                        </a:defRPr>
                      </a:lvl9pPr>
                    </a:lstStyle>
                    <a:p>
                      <a:pPr marL="0" algn="ctr" defTabSz="914400" rtl="0" eaLnBrk="1" fontAlgn="ctr" latinLnBrk="1" hangingPunct="1">
                        <a:lnSpc>
                          <a:spcPts val="1700"/>
                        </a:lnSpc>
                      </a:pPr>
                      <a:r>
                        <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0.7</a:t>
                      </a:r>
                    </a:p>
                  </a:txBody>
                  <a:tcPr marL="0" marR="0" marT="0" marB="0" anchor="ctr">
                    <a:solidFill>
                      <a:schemeClr val="bg2"/>
                    </a:solidFill>
                  </a:tcPr>
                </a:tc>
                <a:extLst>
                  <a:ext uri="{0D108BD9-81ED-4DB2-BD59-A6C34878D82A}">
                    <a16:rowId xmlns:a16="http://schemas.microsoft.com/office/drawing/2014/main" val="10005"/>
                  </a:ext>
                </a:extLst>
              </a:tr>
              <a:tr h="345294">
                <a:tc>
                  <a:txBody>
                    <a:bodyPr/>
                    <a:lstStyle/>
                    <a:p>
                      <a:pPr algn="ctr" fontAlgn="ctr">
                        <a:lnSpc>
                          <a:spcPts val="1700"/>
                        </a:lnSpc>
                      </a:pPr>
                      <a:r>
                        <a:rPr lang="zh-TW" altLang="en-US" sz="1500" b="1" u="none" strike="noStrike" dirty="0">
                          <a:effectLst/>
                          <a:latin typeface="微軟正黑體" panose="020B0604030504040204" pitchFamily="34" charset="-120"/>
                          <a:ea typeface="微軟正黑體" panose="020B0604030504040204" pitchFamily="34" charset="-120"/>
                          <a:cs typeface="Times New Roman" panose="02020603050405020304" pitchFamily="18" charset="0"/>
                        </a:rPr>
                        <a:t>生質能*</a:t>
                      </a:r>
                      <a:endParaRPr lang="zh-TW" altLang="en-US" sz="15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8935" marR="8935" marT="8935" marB="0" anchor="ctr">
                    <a:solidFill>
                      <a:srgbClr val="FFDE75"/>
                    </a:solidFill>
                  </a:tcP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marL="0" algn="ctr" defTabSz="914400" rtl="0" eaLnBrk="1" fontAlgn="ctr" latinLnBrk="1" hangingPunct="1">
                        <a:lnSpc>
                          <a:spcPts val="1700"/>
                        </a:lnSpc>
                      </a:pPr>
                      <a:r>
                        <a:rPr lang="en-US" altLang="zh-TW"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717.6</a:t>
                      </a:r>
                      <a:endPar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0" marB="0" anchor="ctr">
                    <a:solidFill>
                      <a:schemeClr val="bg2"/>
                    </a:solidFill>
                  </a:tcPr>
                </a:tc>
                <a:tc>
                  <a:txBody>
                    <a:bodyPr/>
                    <a:lstStyle>
                      <a:lvl1pPr marL="0" algn="l" defTabSz="914400" rtl="0" eaLnBrk="1" latinLnBrk="0" hangingPunct="1">
                        <a:defRPr sz="1800" kern="1200">
                          <a:solidFill>
                            <a:schemeClr val="dk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dk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dk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dk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dk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dk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dk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dk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dk1"/>
                          </a:solidFill>
                          <a:latin typeface="Times New Roman" panose="02020603050405020304"/>
                          <a:ea typeface="標楷體" panose="03000509000000000000" pitchFamily="65" charset="-120"/>
                        </a:defRPr>
                      </a:lvl9pPr>
                    </a:lstStyle>
                    <a:p>
                      <a:pPr marL="0" algn="ctr" defTabSz="914400" rtl="0" eaLnBrk="1" fontAlgn="ctr" latinLnBrk="1" hangingPunct="1">
                        <a:lnSpc>
                          <a:spcPts val="1700"/>
                        </a:lnSpc>
                      </a:pPr>
                      <a:r>
                        <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775</a:t>
                      </a:r>
                    </a:p>
                  </a:txBody>
                  <a:tcPr marL="0" marR="0" marT="0" marB="0" anchor="ctr">
                    <a:solidFill>
                      <a:schemeClr val="bg2"/>
                    </a:solidFill>
                  </a:tcPr>
                </a:tc>
                <a:tc>
                  <a:txBody>
                    <a:bodyPr/>
                    <a:lstStyle>
                      <a:lvl1pPr marL="0" algn="l" defTabSz="914400" rtl="0" eaLnBrk="1" latinLnBrk="0" hangingPunct="1">
                        <a:defRPr sz="1800" kern="1200">
                          <a:solidFill>
                            <a:schemeClr val="dk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dk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dk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dk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dk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dk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dk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dk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dk1"/>
                          </a:solidFill>
                          <a:latin typeface="Times New Roman" panose="02020603050405020304"/>
                          <a:ea typeface="標楷體" panose="03000509000000000000" pitchFamily="65" charset="-120"/>
                        </a:defRPr>
                      </a:lvl9pPr>
                    </a:lstStyle>
                    <a:p>
                      <a:pPr marL="0" algn="ctr" defTabSz="914400" rtl="0" eaLnBrk="1" fontAlgn="ctr" latinLnBrk="1" hangingPunct="1">
                        <a:lnSpc>
                          <a:spcPts val="1700"/>
                        </a:lnSpc>
                      </a:pPr>
                      <a:r>
                        <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813 </a:t>
                      </a:r>
                    </a:p>
                  </a:txBody>
                  <a:tcPr marL="0" marR="0" marT="0" marB="0" anchor="ctr">
                    <a:solidFill>
                      <a:schemeClr val="bg2"/>
                    </a:solidFill>
                  </a:tcPr>
                </a:tc>
                <a:tc>
                  <a:txBody>
                    <a:bodyPr/>
                    <a:lstStyle>
                      <a:lvl1pPr marL="0" algn="l" defTabSz="914400" rtl="0" eaLnBrk="1" latinLnBrk="0" hangingPunct="1">
                        <a:defRPr sz="1800" kern="1200">
                          <a:solidFill>
                            <a:schemeClr val="dk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dk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dk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dk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dk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dk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dk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dk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dk1"/>
                          </a:solidFill>
                          <a:latin typeface="Times New Roman" panose="02020603050405020304"/>
                          <a:ea typeface="標楷體" panose="03000509000000000000" pitchFamily="65" charset="-120"/>
                        </a:defRPr>
                      </a:lvl9pPr>
                    </a:lstStyle>
                    <a:p>
                      <a:pPr marL="0" algn="ctr" defTabSz="914400" rtl="0" eaLnBrk="1" fontAlgn="ctr" latinLnBrk="1" hangingPunct="1">
                        <a:lnSpc>
                          <a:spcPts val="1700"/>
                        </a:lnSpc>
                      </a:pPr>
                      <a:r>
                        <a:rPr lang="en-US" altLang="zh-TW"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7.6</a:t>
                      </a:r>
                      <a:endPar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0" marB="0" anchor="ctr">
                    <a:solidFill>
                      <a:schemeClr val="bg2"/>
                    </a:solidFill>
                  </a:tcPr>
                </a:tc>
                <a:tc>
                  <a:txBody>
                    <a:bodyPr/>
                    <a:lstStyle>
                      <a:lvl1pPr marL="0" algn="l" defTabSz="914400" rtl="0" eaLnBrk="1" latinLnBrk="0" hangingPunct="1">
                        <a:defRPr sz="1800" kern="1200">
                          <a:solidFill>
                            <a:schemeClr val="dk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dk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dk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dk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dk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dk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dk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dk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dk1"/>
                          </a:solidFill>
                          <a:latin typeface="Times New Roman" panose="02020603050405020304"/>
                          <a:ea typeface="標楷體" panose="03000509000000000000" pitchFamily="65" charset="-120"/>
                        </a:defRPr>
                      </a:lvl9pPr>
                    </a:lstStyle>
                    <a:p>
                      <a:pPr marL="0" algn="ctr" defTabSz="914400" rtl="0" eaLnBrk="1" fontAlgn="ctr" latinLnBrk="1" hangingPunct="1">
                        <a:lnSpc>
                          <a:spcPts val="1700"/>
                        </a:lnSpc>
                      </a:pPr>
                      <a:r>
                        <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5.1</a:t>
                      </a:r>
                    </a:p>
                  </a:txBody>
                  <a:tcPr marL="0" marR="0" marT="0" marB="0" anchor="ctr">
                    <a:solidFill>
                      <a:schemeClr val="bg2"/>
                    </a:solidFill>
                  </a:tcPr>
                </a:tc>
                <a:tc>
                  <a:txBody>
                    <a:bodyPr/>
                    <a:lstStyle>
                      <a:lvl1pPr marL="0" algn="l" defTabSz="914400" rtl="0" eaLnBrk="1" latinLnBrk="0" hangingPunct="1">
                        <a:defRPr sz="1800" kern="1200">
                          <a:solidFill>
                            <a:schemeClr val="dk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dk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dk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dk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dk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dk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dk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dk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dk1"/>
                          </a:solidFill>
                          <a:latin typeface="Times New Roman" panose="02020603050405020304"/>
                          <a:ea typeface="標楷體" panose="03000509000000000000" pitchFamily="65" charset="-120"/>
                        </a:defRPr>
                      </a:lvl9pPr>
                    </a:lstStyle>
                    <a:p>
                      <a:pPr marL="0" algn="ctr" defTabSz="914400" rtl="0" eaLnBrk="1" fontAlgn="ctr" latinLnBrk="1" hangingPunct="1">
                        <a:lnSpc>
                          <a:spcPts val="1700"/>
                        </a:lnSpc>
                      </a:pPr>
                      <a:r>
                        <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2.7</a:t>
                      </a:r>
                    </a:p>
                  </a:txBody>
                  <a:tcPr marL="0" marR="0" marT="0" marB="0" anchor="ctr">
                    <a:solidFill>
                      <a:schemeClr val="bg2"/>
                    </a:solidFill>
                  </a:tcPr>
                </a:tc>
                <a:extLst>
                  <a:ext uri="{0D108BD9-81ED-4DB2-BD59-A6C34878D82A}">
                    <a16:rowId xmlns:a16="http://schemas.microsoft.com/office/drawing/2014/main" val="10006"/>
                  </a:ext>
                </a:extLst>
              </a:tr>
              <a:tr h="345294">
                <a:tc>
                  <a:txBody>
                    <a:bodyPr/>
                    <a:lstStyle/>
                    <a:p>
                      <a:pPr algn="ctr" fontAlgn="ctr">
                        <a:lnSpc>
                          <a:spcPts val="1700"/>
                        </a:lnSpc>
                      </a:pPr>
                      <a:r>
                        <a:rPr lang="zh-TW" altLang="en-US" sz="1500" b="1" u="none" strike="noStrike" dirty="0">
                          <a:effectLst/>
                          <a:latin typeface="微軟正黑體" panose="020B0604030504040204" pitchFamily="34" charset="-120"/>
                          <a:ea typeface="微軟正黑體" panose="020B0604030504040204" pitchFamily="34" charset="-120"/>
                          <a:cs typeface="Times New Roman" panose="02020603050405020304" pitchFamily="18" charset="0"/>
                        </a:rPr>
                        <a:t>水力</a:t>
                      </a:r>
                      <a:endParaRPr lang="zh-TW" altLang="en-US" sz="15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8935" marR="8935" marT="8935" marB="0" anchor="ctr">
                    <a:solidFill>
                      <a:srgbClr val="FFDE75"/>
                    </a:solidFill>
                  </a:tcP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marL="0" algn="ctr" defTabSz="914400" rtl="0" eaLnBrk="1" fontAlgn="ctr" latinLnBrk="1" hangingPunct="1">
                        <a:lnSpc>
                          <a:spcPts val="1700"/>
                        </a:lnSpc>
                      </a:pPr>
                      <a:r>
                        <a:rPr lang="en-US" altLang="zh-TW"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2,093.4</a:t>
                      </a:r>
                      <a:endPar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0" marB="0" anchor="ctr">
                    <a:solidFill>
                      <a:schemeClr val="bg2"/>
                    </a:solidFill>
                  </a:tcPr>
                </a:tc>
                <a:tc>
                  <a:txBody>
                    <a:bodyPr/>
                    <a:lstStyle>
                      <a:lvl1pPr marL="0" algn="l" defTabSz="914400" rtl="0" eaLnBrk="1" latinLnBrk="0" hangingPunct="1">
                        <a:defRPr sz="1800" kern="1200">
                          <a:solidFill>
                            <a:schemeClr val="dk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dk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dk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dk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dk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dk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dk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dk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dk1"/>
                          </a:solidFill>
                          <a:latin typeface="Times New Roman" panose="02020603050405020304"/>
                          <a:ea typeface="標楷體" panose="03000509000000000000" pitchFamily="65" charset="-120"/>
                        </a:defRPr>
                      </a:lvl9pPr>
                    </a:lstStyle>
                    <a:p>
                      <a:pPr marL="0" algn="ctr" defTabSz="914400" rtl="0" eaLnBrk="1" fontAlgn="ctr" latinLnBrk="1" hangingPunct="1">
                        <a:lnSpc>
                          <a:spcPts val="1700"/>
                        </a:lnSpc>
                      </a:pPr>
                      <a:r>
                        <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2,100</a:t>
                      </a:r>
                    </a:p>
                  </a:txBody>
                  <a:tcPr marL="0" marR="0" marT="0" marB="0" anchor="ctr">
                    <a:solidFill>
                      <a:schemeClr val="bg2"/>
                    </a:solidFill>
                  </a:tcPr>
                </a:tc>
                <a:tc>
                  <a:txBody>
                    <a:bodyPr/>
                    <a:lstStyle>
                      <a:lvl1pPr marL="0" algn="l" defTabSz="914400" rtl="0" eaLnBrk="1" latinLnBrk="0" hangingPunct="1">
                        <a:defRPr sz="1800" kern="1200">
                          <a:solidFill>
                            <a:schemeClr val="dk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dk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dk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dk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dk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dk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dk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dk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dk1"/>
                          </a:solidFill>
                          <a:latin typeface="Times New Roman" panose="02020603050405020304"/>
                          <a:ea typeface="標楷體" panose="03000509000000000000" pitchFamily="65" charset="-120"/>
                        </a:defRPr>
                      </a:lvl9pPr>
                    </a:lstStyle>
                    <a:p>
                      <a:pPr marL="0" algn="ctr" defTabSz="914400" rtl="0" eaLnBrk="1" fontAlgn="ctr" latinLnBrk="1" hangingPunct="1">
                        <a:lnSpc>
                          <a:spcPts val="1700"/>
                        </a:lnSpc>
                      </a:pPr>
                      <a:r>
                        <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2,150</a:t>
                      </a:r>
                    </a:p>
                  </a:txBody>
                  <a:tcPr marL="0" marR="0" marT="0" marB="0" anchor="ctr">
                    <a:solidFill>
                      <a:schemeClr val="bg2"/>
                    </a:solidFill>
                  </a:tcPr>
                </a:tc>
                <a:tc>
                  <a:txBody>
                    <a:bodyPr/>
                    <a:lstStyle>
                      <a:lvl1pPr marL="0" algn="l" defTabSz="914400" rtl="0" eaLnBrk="1" latinLnBrk="0" hangingPunct="1">
                        <a:defRPr sz="1800" kern="1200">
                          <a:solidFill>
                            <a:schemeClr val="dk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dk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dk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dk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dk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dk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dk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dk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dk1"/>
                          </a:solidFill>
                          <a:latin typeface="Times New Roman" panose="02020603050405020304"/>
                          <a:ea typeface="標楷體" panose="03000509000000000000" pitchFamily="65" charset="-120"/>
                        </a:defRPr>
                      </a:lvl9pPr>
                    </a:lstStyle>
                    <a:p>
                      <a:pPr marL="0" algn="ctr" defTabSz="914400" rtl="0" eaLnBrk="1" fontAlgn="ctr" latinLnBrk="1" hangingPunct="1">
                        <a:lnSpc>
                          <a:spcPts val="1700"/>
                        </a:lnSpc>
                      </a:pPr>
                      <a:r>
                        <a:rPr lang="en-US" altLang="zh-TW"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22.1</a:t>
                      </a:r>
                      <a:endPar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0" marB="0" anchor="ctr">
                    <a:solidFill>
                      <a:schemeClr val="bg2"/>
                    </a:solidFill>
                  </a:tcPr>
                </a:tc>
                <a:tc>
                  <a:txBody>
                    <a:bodyPr/>
                    <a:lstStyle>
                      <a:lvl1pPr marL="0" algn="l" defTabSz="914400" rtl="0" eaLnBrk="1" latinLnBrk="0" hangingPunct="1">
                        <a:defRPr sz="1800" kern="1200">
                          <a:solidFill>
                            <a:schemeClr val="dk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dk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dk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dk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dk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dk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dk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dk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dk1"/>
                          </a:solidFill>
                          <a:latin typeface="Times New Roman" panose="02020603050405020304"/>
                          <a:ea typeface="標楷體" panose="03000509000000000000" pitchFamily="65" charset="-120"/>
                        </a:defRPr>
                      </a:lvl9pPr>
                    </a:lstStyle>
                    <a:p>
                      <a:pPr marL="0" algn="ctr" defTabSz="914400" rtl="0" eaLnBrk="1" fontAlgn="ctr" latinLnBrk="1" hangingPunct="1">
                        <a:lnSpc>
                          <a:spcPts val="1700"/>
                        </a:lnSpc>
                      </a:pPr>
                      <a:r>
                        <a:rPr lang="en-US" altLang="zh-TW"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13.7</a:t>
                      </a:r>
                      <a:endPar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0" marB="0" anchor="ctr">
                    <a:solidFill>
                      <a:schemeClr val="bg2"/>
                    </a:solidFill>
                  </a:tcPr>
                </a:tc>
                <a:tc>
                  <a:txBody>
                    <a:bodyPr/>
                    <a:lstStyle>
                      <a:lvl1pPr marL="0" algn="l" defTabSz="914400" rtl="0" eaLnBrk="1" latinLnBrk="0" hangingPunct="1">
                        <a:defRPr sz="1800" kern="1200">
                          <a:solidFill>
                            <a:schemeClr val="dk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dk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dk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dk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dk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dk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dk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dk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dk1"/>
                          </a:solidFill>
                          <a:latin typeface="Times New Roman" panose="02020603050405020304"/>
                          <a:ea typeface="標楷體" panose="03000509000000000000" pitchFamily="65" charset="-120"/>
                        </a:defRPr>
                      </a:lvl9pPr>
                    </a:lstStyle>
                    <a:p>
                      <a:pPr marL="0" algn="ctr" defTabSz="914400" rtl="0" eaLnBrk="1" fontAlgn="ctr" latinLnBrk="1" hangingPunct="1">
                        <a:lnSpc>
                          <a:spcPts val="1700"/>
                        </a:lnSpc>
                      </a:pPr>
                      <a:r>
                        <a:rPr lang="en-US" altLang="zh-TW"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7.1</a:t>
                      </a:r>
                      <a:endPar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0" marB="0" anchor="ctr">
                    <a:solidFill>
                      <a:schemeClr val="bg2"/>
                    </a:solidFill>
                  </a:tcPr>
                </a:tc>
                <a:extLst>
                  <a:ext uri="{0D108BD9-81ED-4DB2-BD59-A6C34878D82A}">
                    <a16:rowId xmlns:a16="http://schemas.microsoft.com/office/drawing/2014/main" val="10007"/>
                  </a:ext>
                </a:extLst>
              </a:tr>
              <a:tr h="345294">
                <a:tc>
                  <a:txBody>
                    <a:bodyPr/>
                    <a:lstStyle/>
                    <a:p>
                      <a:pPr algn="ctr" fontAlgn="ctr">
                        <a:lnSpc>
                          <a:spcPts val="1700"/>
                        </a:lnSpc>
                      </a:pPr>
                      <a:r>
                        <a:rPr lang="zh-TW" altLang="en-US" sz="1500" b="1" u="none" strike="noStrike" dirty="0">
                          <a:effectLst/>
                          <a:latin typeface="微軟正黑體" panose="020B0604030504040204" pitchFamily="34" charset="-120"/>
                          <a:ea typeface="微軟正黑體" panose="020B0604030504040204" pitchFamily="34" charset="-120"/>
                          <a:cs typeface="Times New Roman" panose="02020603050405020304" pitchFamily="18" charset="0"/>
                        </a:rPr>
                        <a:t>燃料電池</a:t>
                      </a:r>
                      <a:endParaRPr lang="zh-TW" altLang="en-US" sz="15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8935" marR="8935" marT="8935" marB="0" anchor="ctr">
                    <a:solidFill>
                      <a:srgbClr val="FFDE75"/>
                    </a:solidFill>
                  </a:tcP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marL="0" algn="ctr" defTabSz="914400" rtl="0" eaLnBrk="1" fontAlgn="ctr" latinLnBrk="1" hangingPunct="1">
                        <a:lnSpc>
                          <a:spcPts val="1700"/>
                        </a:lnSpc>
                      </a:pPr>
                      <a:r>
                        <a:rPr lang="en-US" altLang="zh-TW"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0" marB="0" anchor="ctr">
                    <a:solidFill>
                      <a:schemeClr val="bg2"/>
                    </a:solidFill>
                  </a:tcPr>
                </a:tc>
                <a:tc>
                  <a:txBody>
                    <a:bodyPr/>
                    <a:lstStyle>
                      <a:lvl1pPr marL="0" algn="l" defTabSz="914400" rtl="0" eaLnBrk="1" latinLnBrk="0" hangingPunct="1">
                        <a:defRPr sz="1800" kern="1200">
                          <a:solidFill>
                            <a:schemeClr val="dk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dk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dk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dk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dk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dk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dk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dk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dk1"/>
                          </a:solidFill>
                          <a:latin typeface="Times New Roman" panose="02020603050405020304"/>
                          <a:ea typeface="標楷體" panose="03000509000000000000" pitchFamily="65" charset="-120"/>
                        </a:defRPr>
                      </a:lvl9pPr>
                    </a:lstStyle>
                    <a:p>
                      <a:pPr marL="0" algn="ctr" defTabSz="914400" rtl="0" eaLnBrk="1" fontAlgn="ctr" latinLnBrk="1" hangingPunct="1">
                        <a:lnSpc>
                          <a:spcPts val="1700"/>
                        </a:lnSpc>
                      </a:pPr>
                      <a:r>
                        <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25</a:t>
                      </a:r>
                    </a:p>
                  </a:txBody>
                  <a:tcPr marL="0" marR="0" marT="0" marB="0" anchor="ctr">
                    <a:solidFill>
                      <a:schemeClr val="bg2"/>
                    </a:solidFill>
                  </a:tcPr>
                </a:tc>
                <a:tc>
                  <a:txBody>
                    <a:bodyPr/>
                    <a:lstStyle>
                      <a:lvl1pPr marL="0" algn="l" defTabSz="914400" rtl="0" eaLnBrk="1" latinLnBrk="0" hangingPunct="1">
                        <a:defRPr sz="1800" kern="1200">
                          <a:solidFill>
                            <a:schemeClr val="dk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dk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dk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dk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dk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dk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dk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dk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dk1"/>
                          </a:solidFill>
                          <a:latin typeface="Times New Roman" panose="02020603050405020304"/>
                          <a:ea typeface="標楷體" panose="03000509000000000000" pitchFamily="65" charset="-120"/>
                        </a:defRPr>
                      </a:lvl9pPr>
                    </a:lstStyle>
                    <a:p>
                      <a:pPr marL="0" algn="ctr" defTabSz="914400" rtl="0" eaLnBrk="1" fontAlgn="ctr" latinLnBrk="1" hangingPunct="1">
                        <a:lnSpc>
                          <a:spcPts val="1700"/>
                        </a:lnSpc>
                      </a:pPr>
                      <a:r>
                        <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60</a:t>
                      </a:r>
                    </a:p>
                  </a:txBody>
                  <a:tcPr marL="0" marR="0" marT="0" marB="0" anchor="ctr">
                    <a:solidFill>
                      <a:schemeClr val="bg2"/>
                    </a:solidFill>
                  </a:tcPr>
                </a:tc>
                <a:tc>
                  <a:txBody>
                    <a:bodyPr/>
                    <a:lstStyle>
                      <a:lvl1pPr marL="0" algn="l" defTabSz="914400" rtl="0" eaLnBrk="1" latinLnBrk="0" hangingPunct="1">
                        <a:defRPr sz="1800" kern="1200">
                          <a:solidFill>
                            <a:schemeClr val="dk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dk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dk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dk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dk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dk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dk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dk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dk1"/>
                          </a:solidFill>
                          <a:latin typeface="Times New Roman" panose="02020603050405020304"/>
                          <a:ea typeface="標楷體" panose="03000509000000000000" pitchFamily="65" charset="-120"/>
                        </a:defRPr>
                      </a:lvl9pPr>
                    </a:lstStyle>
                    <a:p>
                      <a:pPr marL="0" algn="ctr" defTabSz="914400" rtl="0" eaLnBrk="1" fontAlgn="ctr" latinLnBrk="1" hangingPunct="1">
                        <a:lnSpc>
                          <a:spcPts val="1700"/>
                        </a:lnSpc>
                      </a:pPr>
                      <a:r>
                        <a:rPr lang="en-US" altLang="zh-TW"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0.0</a:t>
                      </a:r>
                      <a:endPar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0" marB="0" anchor="ctr">
                    <a:solidFill>
                      <a:schemeClr val="bg2"/>
                    </a:solidFill>
                  </a:tcPr>
                </a:tc>
                <a:tc>
                  <a:txBody>
                    <a:bodyPr/>
                    <a:lstStyle>
                      <a:lvl1pPr marL="0" algn="l" defTabSz="914400" rtl="0" eaLnBrk="1" latinLnBrk="0" hangingPunct="1">
                        <a:defRPr sz="1800" kern="1200">
                          <a:solidFill>
                            <a:schemeClr val="dk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dk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dk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dk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dk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dk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dk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dk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dk1"/>
                          </a:solidFill>
                          <a:latin typeface="Times New Roman" panose="02020603050405020304"/>
                          <a:ea typeface="標楷體" panose="03000509000000000000" pitchFamily="65" charset="-120"/>
                        </a:defRPr>
                      </a:lvl9pPr>
                    </a:lstStyle>
                    <a:p>
                      <a:pPr marL="0" algn="ctr" defTabSz="914400" rtl="0" eaLnBrk="1" fontAlgn="ctr" latinLnBrk="1" hangingPunct="1">
                        <a:lnSpc>
                          <a:spcPts val="1700"/>
                        </a:lnSpc>
                      </a:pPr>
                      <a:r>
                        <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0.2 </a:t>
                      </a:r>
                    </a:p>
                  </a:txBody>
                  <a:tcPr marL="0" marR="0" marT="0" marB="0" anchor="ctr">
                    <a:solidFill>
                      <a:schemeClr val="bg2"/>
                    </a:solidFill>
                  </a:tcPr>
                </a:tc>
                <a:tc>
                  <a:txBody>
                    <a:bodyPr/>
                    <a:lstStyle>
                      <a:lvl1pPr marL="0" algn="l" defTabSz="914400" rtl="0" eaLnBrk="1" latinLnBrk="0" hangingPunct="1">
                        <a:defRPr sz="1800" kern="1200">
                          <a:solidFill>
                            <a:schemeClr val="dk1"/>
                          </a:solidFill>
                          <a:latin typeface="Times New Roman" panose="02020603050405020304"/>
                          <a:ea typeface="標楷體" panose="03000509000000000000" pitchFamily="65" charset="-120"/>
                        </a:defRPr>
                      </a:lvl1pPr>
                      <a:lvl2pPr marL="457200" algn="l" defTabSz="914400" rtl="0" eaLnBrk="1" latinLnBrk="0" hangingPunct="1">
                        <a:defRPr sz="1800" kern="1200">
                          <a:solidFill>
                            <a:schemeClr val="dk1"/>
                          </a:solidFill>
                          <a:latin typeface="Times New Roman" panose="02020603050405020304"/>
                          <a:ea typeface="標楷體" panose="03000509000000000000" pitchFamily="65" charset="-120"/>
                        </a:defRPr>
                      </a:lvl2pPr>
                      <a:lvl3pPr marL="914400" algn="l" defTabSz="914400" rtl="0" eaLnBrk="1" latinLnBrk="0" hangingPunct="1">
                        <a:defRPr sz="1800" kern="1200">
                          <a:solidFill>
                            <a:schemeClr val="dk1"/>
                          </a:solidFill>
                          <a:latin typeface="Times New Roman" panose="02020603050405020304"/>
                          <a:ea typeface="標楷體" panose="03000509000000000000" pitchFamily="65" charset="-120"/>
                        </a:defRPr>
                      </a:lvl3pPr>
                      <a:lvl4pPr marL="1371600" algn="l" defTabSz="914400" rtl="0" eaLnBrk="1" latinLnBrk="0" hangingPunct="1">
                        <a:defRPr sz="1800" kern="1200">
                          <a:solidFill>
                            <a:schemeClr val="dk1"/>
                          </a:solidFill>
                          <a:latin typeface="Times New Roman" panose="02020603050405020304"/>
                          <a:ea typeface="標楷體" panose="03000509000000000000" pitchFamily="65" charset="-120"/>
                        </a:defRPr>
                      </a:lvl4pPr>
                      <a:lvl5pPr marL="1828800" algn="l" defTabSz="914400" rtl="0" eaLnBrk="1" latinLnBrk="0" hangingPunct="1">
                        <a:defRPr sz="1800" kern="1200">
                          <a:solidFill>
                            <a:schemeClr val="dk1"/>
                          </a:solidFill>
                          <a:latin typeface="Times New Roman" panose="02020603050405020304"/>
                          <a:ea typeface="標楷體" panose="03000509000000000000" pitchFamily="65" charset="-120"/>
                        </a:defRPr>
                      </a:lvl5pPr>
                      <a:lvl6pPr marL="2286000" algn="l" defTabSz="914400" rtl="0" eaLnBrk="1" latinLnBrk="0" hangingPunct="1">
                        <a:defRPr sz="1800" kern="1200">
                          <a:solidFill>
                            <a:schemeClr val="dk1"/>
                          </a:solidFill>
                          <a:latin typeface="Times New Roman" panose="02020603050405020304"/>
                          <a:ea typeface="標楷體" panose="03000509000000000000" pitchFamily="65" charset="-120"/>
                        </a:defRPr>
                      </a:lvl6pPr>
                      <a:lvl7pPr marL="2743200" algn="l" defTabSz="914400" rtl="0" eaLnBrk="1" latinLnBrk="0" hangingPunct="1">
                        <a:defRPr sz="1800" kern="1200">
                          <a:solidFill>
                            <a:schemeClr val="dk1"/>
                          </a:solidFill>
                          <a:latin typeface="Times New Roman" panose="02020603050405020304"/>
                          <a:ea typeface="標楷體" panose="03000509000000000000" pitchFamily="65" charset="-120"/>
                        </a:defRPr>
                      </a:lvl7pPr>
                      <a:lvl8pPr marL="3200400" algn="l" defTabSz="914400" rtl="0" eaLnBrk="1" latinLnBrk="0" hangingPunct="1">
                        <a:defRPr sz="1800" kern="1200">
                          <a:solidFill>
                            <a:schemeClr val="dk1"/>
                          </a:solidFill>
                          <a:latin typeface="Times New Roman" panose="02020603050405020304"/>
                          <a:ea typeface="標楷體" panose="03000509000000000000" pitchFamily="65" charset="-120"/>
                        </a:defRPr>
                      </a:lvl8pPr>
                      <a:lvl9pPr marL="3657600" algn="l" defTabSz="914400" rtl="0" eaLnBrk="1" latinLnBrk="0" hangingPunct="1">
                        <a:defRPr sz="1800" kern="1200">
                          <a:solidFill>
                            <a:schemeClr val="dk1"/>
                          </a:solidFill>
                          <a:latin typeface="Times New Roman" panose="02020603050405020304"/>
                          <a:ea typeface="標楷體" panose="03000509000000000000" pitchFamily="65" charset="-120"/>
                        </a:defRPr>
                      </a:lvl9pPr>
                    </a:lstStyle>
                    <a:p>
                      <a:pPr marL="0" algn="ctr" defTabSz="914400" rtl="0" eaLnBrk="1" fontAlgn="ctr" latinLnBrk="1" hangingPunct="1">
                        <a:lnSpc>
                          <a:spcPts val="1700"/>
                        </a:lnSpc>
                      </a:pPr>
                      <a:r>
                        <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0.2</a:t>
                      </a:r>
                    </a:p>
                  </a:txBody>
                  <a:tcPr marL="0" marR="0" marT="0" marB="0" anchor="ctr">
                    <a:solidFill>
                      <a:schemeClr val="bg2"/>
                    </a:solidFill>
                  </a:tcPr>
                </a:tc>
                <a:extLst>
                  <a:ext uri="{0D108BD9-81ED-4DB2-BD59-A6C34878D82A}">
                    <a16:rowId xmlns:a16="http://schemas.microsoft.com/office/drawing/2014/main" val="10008"/>
                  </a:ext>
                </a:extLst>
              </a:tr>
              <a:tr h="345294">
                <a:tc>
                  <a:txBody>
                    <a:bodyPr/>
                    <a:lstStyle/>
                    <a:p>
                      <a:pPr algn="ctr" fontAlgn="ctr">
                        <a:lnSpc>
                          <a:spcPts val="1700"/>
                        </a:lnSpc>
                      </a:pPr>
                      <a:r>
                        <a:rPr lang="zh-TW" altLang="en-US" sz="1500" b="1" u="none" strike="noStrike" dirty="0">
                          <a:effectLst/>
                          <a:latin typeface="微軟正黑體" panose="020B0604030504040204" pitchFamily="34" charset="-120"/>
                          <a:ea typeface="微軟正黑體" panose="020B0604030504040204" pitchFamily="34" charset="-120"/>
                          <a:cs typeface="Times New Roman" panose="02020603050405020304" pitchFamily="18" charset="0"/>
                        </a:rPr>
                        <a:t>合計</a:t>
                      </a:r>
                      <a:endParaRPr lang="zh-TW" altLang="en-US" sz="15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8935" marR="8935" marT="8935" marB="0" anchor="ctr">
                    <a:solidFill>
                      <a:srgbClr val="FFDE75"/>
                    </a:solidFill>
                  </a:tcPr>
                </a:tc>
                <a:tc>
                  <a:txBody>
                    <a:bodyPr/>
                    <a:lstStyle/>
                    <a:p>
                      <a:pPr algn="ctr" rtl="0" fontAlgn="ctr">
                        <a:lnSpc>
                          <a:spcPts val="1700"/>
                        </a:lnSpc>
                      </a:pPr>
                      <a:r>
                        <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9,482.2</a:t>
                      </a:r>
                    </a:p>
                  </a:txBody>
                  <a:tcPr marL="0" marR="0" marT="0" marB="0" anchor="ctr">
                    <a:solidFill>
                      <a:schemeClr val="accent3">
                        <a:lumMod val="60000"/>
                        <a:lumOff val="40000"/>
                      </a:schemeClr>
                    </a:solidFill>
                  </a:tcPr>
                </a:tc>
                <a:tc>
                  <a:txBody>
                    <a:bodyPr/>
                    <a:lstStyle/>
                    <a:p>
                      <a:pPr algn="ctr" rtl="0" fontAlgn="ctr">
                        <a:lnSpc>
                          <a:spcPts val="1700"/>
                        </a:lnSpc>
                      </a:pPr>
                      <a:r>
                        <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15,319</a:t>
                      </a:r>
                    </a:p>
                  </a:txBody>
                  <a:tcPr marL="0" marR="0" marT="0" marB="0" anchor="ctr">
                    <a:solidFill>
                      <a:schemeClr val="accent3">
                        <a:lumMod val="60000"/>
                        <a:lumOff val="40000"/>
                      </a:schemeClr>
                    </a:solidFill>
                  </a:tcPr>
                </a:tc>
                <a:tc>
                  <a:txBody>
                    <a:bodyPr/>
                    <a:lstStyle/>
                    <a:p>
                      <a:pPr algn="ctr" rtl="0" fontAlgn="ctr">
                        <a:lnSpc>
                          <a:spcPts val="1700"/>
                        </a:lnSpc>
                      </a:pPr>
                      <a:r>
                        <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30,161</a:t>
                      </a:r>
                    </a:p>
                  </a:txBody>
                  <a:tcPr marL="0" marR="0" marT="0" marB="0" anchor="ctr">
                    <a:solidFill>
                      <a:schemeClr val="accent3">
                        <a:lumMod val="60000"/>
                        <a:lumOff val="40000"/>
                      </a:schemeClr>
                    </a:solidFill>
                  </a:tcPr>
                </a:tc>
                <a:tc gridSpan="3">
                  <a:txBody>
                    <a:bodyPr/>
                    <a:lstStyle/>
                    <a:p>
                      <a:pPr algn="ctr" fontAlgn="ctr">
                        <a:lnSpc>
                          <a:spcPts val="1700"/>
                        </a:lnSpc>
                      </a:pPr>
                      <a:r>
                        <a:rPr lang="en-GB" sz="1500" b="1" u="none" strike="noStrike" kern="12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100</a:t>
                      </a:r>
                    </a:p>
                  </a:txBody>
                  <a:tcPr marL="0" marR="0" marT="0" marB="0" anchor="ctr">
                    <a:solidFill>
                      <a:schemeClr val="accent2">
                        <a:lumMod val="40000"/>
                        <a:lumOff val="60000"/>
                      </a:schemeClr>
                    </a:solidFill>
                  </a:tcPr>
                </a:tc>
                <a:tc hMerge="1">
                  <a:txBody>
                    <a:bodyPr/>
                    <a:lstStyle/>
                    <a:p>
                      <a:endParaRPr lang="zh-TW"/>
                    </a:p>
                  </a:txBody>
                  <a:tcPr marL="0" marR="0" marT="0" marB="0" anchor="ctr">
                    <a:solidFill>
                      <a:schemeClr val="accent2">
                        <a:lumMod val="40000"/>
                        <a:lumOff val="60000"/>
                      </a:schemeClr>
                    </a:solidFill>
                  </a:tcPr>
                </a:tc>
                <a:tc hMerge="1">
                  <a:txBody>
                    <a:bodyPr/>
                    <a:lstStyle/>
                    <a:p>
                      <a:endParaRPr lang="zh-TW"/>
                    </a:p>
                  </a:txBody>
                  <a:tcPr marL="0" marR="0" marT="0" marB="0" anchor="ctr">
                    <a:solidFill>
                      <a:schemeClr val="accent2">
                        <a:lumMod val="40000"/>
                        <a:lumOff val="60000"/>
                      </a:schemeClr>
                    </a:solidFill>
                  </a:tcPr>
                </a:tc>
                <a:extLst>
                  <a:ext uri="{0D108BD9-81ED-4DB2-BD59-A6C34878D82A}">
                    <a16:rowId xmlns:a16="http://schemas.microsoft.com/office/drawing/2014/main" val="10009"/>
                  </a:ext>
                </a:extLst>
              </a:tr>
            </a:tbl>
          </a:graphicData>
        </a:graphic>
      </p:graphicFrame>
      <p:sp>
        <p:nvSpPr>
          <p:cNvPr id="6" name="矩形 5"/>
          <p:cNvSpPr/>
          <p:nvPr/>
        </p:nvSpPr>
        <p:spPr>
          <a:xfrm>
            <a:off x="214313" y="989013"/>
            <a:ext cx="8566150" cy="1246495"/>
          </a:xfrm>
          <a:prstGeom prst="rect">
            <a:avLst/>
          </a:prstGeom>
        </p:spPr>
        <p:txBody>
          <a:bodyPr>
            <a:spAutoFit/>
          </a:bodyPr>
          <a:lstStyle/>
          <a:p>
            <a:pPr marL="342900" indent="-342900" eaLnBrk="1" fontAlgn="auto" latinLnBrk="1" hangingPunct="1">
              <a:lnSpc>
                <a:spcPts val="3000"/>
              </a:lnSpc>
              <a:spcBef>
                <a:spcPts val="0"/>
              </a:spcBef>
              <a:spcAft>
                <a:spcPts val="0"/>
              </a:spcAft>
              <a:buFont typeface="Wingdings" panose="05000000000000000000" pitchFamily="2" charset="2"/>
              <a:buChar char="n"/>
              <a:defRPr/>
            </a:pPr>
            <a:r>
              <a:rPr lang="zh-TW" altLang="en-US" sz="2000" b="1" dirty="0">
                <a:solidFill>
                  <a:prstClr val="black"/>
                </a:solidFill>
                <a:latin typeface="微軟正黑體" panose="020B0604030504040204" pitchFamily="34" charset="-120"/>
                <a:ea typeface="微軟正黑體" panose="020B0604030504040204" pitchFamily="34" charset="-120"/>
              </a:rPr>
              <a:t>至</a:t>
            </a:r>
            <a:r>
              <a:rPr lang="en-US" altLang="zh-TW" sz="2000" b="1" dirty="0">
                <a:solidFill>
                  <a:prstClr val="black"/>
                </a:solidFill>
                <a:latin typeface="微軟正黑體" panose="020B0604030504040204" pitchFamily="34" charset="-120"/>
                <a:ea typeface="微軟正黑體" panose="020B0604030504040204" pitchFamily="34" charset="-120"/>
              </a:rPr>
              <a:t>2021</a:t>
            </a:r>
            <a:r>
              <a:rPr lang="en-US" altLang="zh-TW" sz="1400" b="1" dirty="0">
                <a:solidFill>
                  <a:srgbClr val="EEECE1">
                    <a:lumMod val="50000"/>
                  </a:srgbClr>
                </a:solidFill>
                <a:latin typeface="微軟正黑體" panose="020B0604030504040204" pitchFamily="34" charset="-120"/>
                <a:ea typeface="微軟正黑體" panose="020B0604030504040204" pitchFamily="34" charset="-120"/>
              </a:rPr>
              <a:t>(110)</a:t>
            </a:r>
            <a:r>
              <a:rPr lang="zh-TW" altLang="en-US" sz="2000" b="1" dirty="0">
                <a:solidFill>
                  <a:prstClr val="black"/>
                </a:solidFill>
                <a:latin typeface="微軟正黑體" panose="020B0604030504040204" pitchFamily="34" charset="-120"/>
                <a:ea typeface="微軟正黑體" panose="020B0604030504040204" pitchFamily="34" charset="-120"/>
              </a:rPr>
              <a:t>年底，我國再生能源設置容量達</a:t>
            </a:r>
            <a:r>
              <a:rPr lang="en-US" altLang="zh-TW" sz="2000" b="1" u="sng" dirty="0">
                <a:solidFill>
                  <a:srgbClr val="5991BB"/>
                </a:solidFill>
                <a:latin typeface="微軟正黑體" panose="020B0604030504040204" pitchFamily="34" charset="-120"/>
                <a:ea typeface="微軟正黑體" panose="020B0604030504040204" pitchFamily="34" charset="-120"/>
              </a:rPr>
              <a:t>11,585MW</a:t>
            </a:r>
            <a:endParaRPr lang="zh-TW" altLang="en-US" sz="2000" b="1" dirty="0">
              <a:solidFill>
                <a:prstClr val="black"/>
              </a:solidFill>
              <a:latin typeface="微軟正黑體" panose="020B0604030504040204" pitchFamily="34" charset="-120"/>
              <a:ea typeface="微軟正黑體" panose="020B0604030504040204" pitchFamily="34" charset="-120"/>
            </a:endParaRPr>
          </a:p>
          <a:p>
            <a:pPr marL="342900" indent="-342900" eaLnBrk="1" fontAlgn="auto" latinLnBrk="1" hangingPunct="1">
              <a:lnSpc>
                <a:spcPts val="3000"/>
              </a:lnSpc>
              <a:spcBef>
                <a:spcPts val="0"/>
              </a:spcBef>
              <a:spcAft>
                <a:spcPts val="0"/>
              </a:spcAft>
              <a:buFont typeface="Wingdings" panose="05000000000000000000" pitchFamily="2" charset="2"/>
              <a:buChar char="n"/>
              <a:defRPr/>
            </a:pPr>
            <a:r>
              <a:rPr kumimoji="1" lang="zh-TW" altLang="en-US" sz="2000" b="1" kern="0" dirty="0">
                <a:solidFill>
                  <a:prstClr val="black">
                    <a:lumMod val="95000"/>
                    <a:lumOff val="5000"/>
                  </a:prstClr>
                </a:solidFill>
                <a:latin typeface="微軟正黑體" panose="020B0604030504040204" pitchFamily="34" charset="-120"/>
                <a:ea typeface="微軟正黑體" panose="020B0604030504040204" pitchFamily="34" charset="-120"/>
              </a:rPr>
              <a:t>政府全力發展再生能源，</a:t>
            </a:r>
            <a:r>
              <a:rPr lang="zh-TW" altLang="en-US" sz="2000" b="1" u="sng" dirty="0">
                <a:solidFill>
                  <a:srgbClr val="5991BB"/>
                </a:solidFill>
                <a:latin typeface="微軟正黑體" panose="020B0604030504040204" pitchFamily="34" charset="-120"/>
                <a:ea typeface="微軟正黑體" panose="020B0604030504040204" pitchFamily="34" charset="-120"/>
              </a:rPr>
              <a:t>其中規劃於</a:t>
            </a:r>
            <a:r>
              <a:rPr lang="en-US" altLang="zh-TW" sz="2000" b="1" u="sng" dirty="0">
                <a:solidFill>
                  <a:srgbClr val="5991BB"/>
                </a:solidFill>
                <a:latin typeface="微軟正黑體" panose="020B0604030504040204" pitchFamily="34" charset="-120"/>
                <a:ea typeface="微軟正黑體" panose="020B0604030504040204" pitchFamily="34" charset="-120"/>
              </a:rPr>
              <a:t>2025</a:t>
            </a:r>
            <a:r>
              <a:rPr lang="zh-TW" altLang="en-US" sz="2000" b="1" u="sng" dirty="0">
                <a:solidFill>
                  <a:srgbClr val="5991BB"/>
                </a:solidFill>
                <a:latin typeface="微軟正黑體" panose="020B0604030504040204" pitchFamily="34" charset="-120"/>
                <a:ea typeface="微軟正黑體" panose="020B0604030504040204" pitchFamily="34" charset="-120"/>
              </a:rPr>
              <a:t>年達成太陽光電</a:t>
            </a:r>
            <a:r>
              <a:rPr lang="en-US" altLang="zh-TW" sz="2000" b="1" u="sng" dirty="0">
                <a:solidFill>
                  <a:srgbClr val="5991BB"/>
                </a:solidFill>
                <a:latin typeface="微軟正黑體" panose="020B0604030504040204" pitchFamily="34" charset="-120"/>
                <a:ea typeface="微軟正黑體" panose="020B0604030504040204" pitchFamily="34" charset="-120"/>
              </a:rPr>
              <a:t>20GW</a:t>
            </a:r>
            <a:r>
              <a:rPr lang="zh-TW" altLang="en-US" sz="2000" b="1" u="sng" dirty="0">
                <a:solidFill>
                  <a:srgbClr val="5991BB"/>
                </a:solidFill>
                <a:latin typeface="微軟正黑體" panose="020B0604030504040204" pitchFamily="34" charset="-120"/>
                <a:ea typeface="微軟正黑體" panose="020B0604030504040204" pitchFamily="34" charset="-120"/>
              </a:rPr>
              <a:t>及離岸</a:t>
            </a:r>
            <a:r>
              <a:rPr lang="en-US" altLang="zh-TW" sz="2000" b="1" u="sng" dirty="0">
                <a:solidFill>
                  <a:srgbClr val="5991BB"/>
                </a:solidFill>
                <a:latin typeface="微軟正黑體" panose="020B0604030504040204" pitchFamily="34" charset="-120"/>
                <a:ea typeface="微軟正黑體" panose="020B0604030504040204" pitchFamily="34" charset="-120"/>
              </a:rPr>
              <a:t>5.6GW</a:t>
            </a:r>
            <a:r>
              <a:rPr lang="zh-TW" altLang="en-US" sz="2000" b="1" dirty="0">
                <a:solidFill>
                  <a:prstClr val="black"/>
                </a:solidFill>
                <a:latin typeface="微軟正黑體" panose="020B0604030504040204" pitchFamily="34" charset="-120"/>
                <a:ea typeface="微軟正黑體" panose="020B0604030504040204" pitchFamily="34" charset="-120"/>
              </a:rPr>
              <a:t>，並推動產業升級，增加就業及促進在地發展。</a:t>
            </a:r>
            <a:endParaRPr lang="en-US" altLang="zh-TW" sz="2000" b="1" dirty="0">
              <a:solidFill>
                <a:prstClr val="black"/>
              </a:solidFill>
              <a:latin typeface="微軟正黑體" panose="020B0604030504040204" pitchFamily="34" charset="-120"/>
              <a:ea typeface="微軟正黑體" panose="020B0604030504040204" pitchFamily="34" charset="-120"/>
            </a:endParaRPr>
          </a:p>
        </p:txBody>
      </p:sp>
      <p:sp>
        <p:nvSpPr>
          <p:cNvPr id="7" name="標題 1"/>
          <p:cNvSpPr txBox="1"/>
          <p:nvPr/>
        </p:nvSpPr>
        <p:spPr>
          <a:xfrm>
            <a:off x="927100" y="61913"/>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kumimoji="1"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sym typeface="Wingdings" panose="05000000000000000000" pitchFamily="2" charset="2"/>
              </a:rPr>
              <a:t>壹、我國再生能源政策</a:t>
            </a:r>
            <a:r>
              <a:rPr kumimoji="1"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sym typeface="Wingdings" panose="05000000000000000000" pitchFamily="2" charset="2"/>
              </a:rPr>
              <a:t>-</a:t>
            </a:r>
            <a:r>
              <a:rPr kumimoji="1"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sym typeface="Wingdings" panose="05000000000000000000" pitchFamily="2" charset="2"/>
              </a:rPr>
              <a:t>再生能源配比</a:t>
            </a:r>
            <a:endParaRPr kumimoji="1"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0"/>
          </p:nvPr>
        </p:nvSpPr>
        <p:spPr>
          <a:xfrm>
            <a:off x="8412290" y="6536528"/>
            <a:ext cx="611187" cy="260350"/>
          </a:xfrm>
        </p:spPr>
        <p:txBody>
          <a:bodyPr/>
          <a:lstStyle/>
          <a:p>
            <a:pPr>
              <a:defRPr/>
            </a:pPr>
            <a:fld id="{4DDCBD9B-A1B5-459F-AC8A-25003C402013}" type="slidenum">
              <a:rPr lang="en-US" altLang="zh-TW" smtClean="0"/>
              <a:t>8</a:t>
            </a:fld>
            <a:endParaRPr lang="en-US" altLang="zh-TW" dirty="0"/>
          </a:p>
        </p:txBody>
      </p:sp>
      <p:sp>
        <p:nvSpPr>
          <p:cNvPr id="5" name="文字方塊 4"/>
          <p:cNvSpPr txBox="1"/>
          <p:nvPr/>
        </p:nvSpPr>
        <p:spPr>
          <a:xfrm>
            <a:off x="2195736" y="620688"/>
            <a:ext cx="5495925" cy="5109091"/>
          </a:xfrm>
          <a:prstGeom prst="rect">
            <a:avLst/>
          </a:prstGeom>
          <a:noFill/>
        </p:spPr>
        <p:txBody>
          <a:bodyPr>
            <a:spAutoFit/>
          </a:bodyPr>
          <a:lstStyle/>
          <a:p>
            <a:pPr lvl="0" fontAlgn="auto">
              <a:spcBef>
                <a:spcPts val="1200"/>
              </a:spcBef>
              <a:spcAft>
                <a:spcPts val="0"/>
              </a:spcAft>
              <a:defRPr/>
            </a:pPr>
            <a:r>
              <a:rPr kumimoji="0" lang="zh-TW" altLang="en-US"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rPr>
              <a:t>壹、我國再生能源政策</a:t>
            </a:r>
            <a:endParaRPr kumimoji="0" lang="en-US" altLang="zh-TW"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endParaRPr>
          </a:p>
          <a:p>
            <a:pPr lvl="0" fontAlgn="auto">
              <a:spcBef>
                <a:spcPts val="1200"/>
              </a:spcBef>
              <a:spcAft>
                <a:spcPts val="0"/>
              </a:spcAft>
              <a:defRPr/>
            </a:pPr>
            <a:r>
              <a:rPr kumimoji="0" lang="zh-TW" altLang="en-US" sz="3200" b="1" spc="-150" dirty="0">
                <a:latin typeface="Microsoft YaHei UI" panose="020B0503020204020204" pitchFamily="34" charset="-122"/>
                <a:ea typeface="Microsoft YaHei UI" panose="020B0503020204020204" pitchFamily="34" charset="-122"/>
                <a:sym typeface="Wingdings" panose="05000000000000000000" pitchFamily="2" charset="2"/>
              </a:rPr>
              <a:t>貳、太陽光電政策及推展</a:t>
            </a:r>
            <a:endParaRPr kumimoji="0" lang="en-US" altLang="zh-TW" sz="3200" b="1" spc="-150" dirty="0">
              <a:latin typeface="Microsoft YaHei UI" panose="020B0503020204020204" pitchFamily="34" charset="-122"/>
              <a:ea typeface="Microsoft YaHei UI" panose="020B0503020204020204" pitchFamily="34" charset="-122"/>
              <a:sym typeface="Wingdings" panose="05000000000000000000" pitchFamily="2" charset="2"/>
            </a:endParaRPr>
          </a:p>
          <a:p>
            <a:pPr marL="269875" lvl="1" fontAlgn="auto">
              <a:spcBef>
                <a:spcPts val="1200"/>
              </a:spcBef>
              <a:spcAft>
                <a:spcPts val="0"/>
              </a:spcAft>
              <a:defRPr/>
            </a:pPr>
            <a:r>
              <a:rPr kumimoji="0" lang="zh-TW" altLang="en-US" sz="3200" b="1" spc="-150" dirty="0">
                <a:latin typeface="Microsoft YaHei UI" panose="020B0503020204020204" pitchFamily="34" charset="-122"/>
                <a:ea typeface="Microsoft YaHei UI" panose="020B0503020204020204" pitchFamily="34" charset="-122"/>
                <a:sym typeface="Wingdings" panose="05000000000000000000" pitchFamily="2" charset="2"/>
              </a:rPr>
              <a:t>一、屋頂型政策及推展</a:t>
            </a:r>
            <a:endParaRPr kumimoji="0" lang="en-US" altLang="zh-TW" sz="3200" b="1" spc="-150" dirty="0">
              <a:latin typeface="Microsoft YaHei UI" panose="020B0503020204020204" pitchFamily="34" charset="-122"/>
              <a:ea typeface="Microsoft YaHei UI" panose="020B0503020204020204" pitchFamily="34" charset="-122"/>
              <a:sym typeface="Wingdings" panose="05000000000000000000" pitchFamily="2" charset="2"/>
            </a:endParaRPr>
          </a:p>
          <a:p>
            <a:pPr marL="269875" lvl="1" fontAlgn="auto">
              <a:spcBef>
                <a:spcPts val="1200"/>
              </a:spcBef>
              <a:spcAft>
                <a:spcPts val="0"/>
              </a:spcAft>
              <a:defRPr/>
            </a:pPr>
            <a:r>
              <a:rPr kumimoji="0" lang="zh-TW" altLang="en-US" sz="3200" b="1" spc="-150" dirty="0">
                <a:latin typeface="Microsoft YaHei UI" panose="020B0503020204020204" pitchFamily="34" charset="-122"/>
                <a:ea typeface="Microsoft YaHei UI" panose="020B0503020204020204" pitchFamily="34" charset="-122"/>
                <a:sym typeface="Wingdings" panose="05000000000000000000" pitchFamily="2" charset="2"/>
              </a:rPr>
              <a:t>二、地面型政策及推展</a:t>
            </a:r>
            <a:endParaRPr kumimoji="0" lang="en-US" altLang="zh-TW" sz="3200" b="1" spc="-150" dirty="0">
              <a:latin typeface="Microsoft YaHei UI" panose="020B0503020204020204" pitchFamily="34" charset="-122"/>
              <a:ea typeface="Microsoft YaHei UI" panose="020B0503020204020204" pitchFamily="34" charset="-122"/>
              <a:sym typeface="Wingdings" panose="05000000000000000000" pitchFamily="2" charset="2"/>
            </a:endParaRPr>
          </a:p>
          <a:p>
            <a:pPr marL="269875" lvl="1" fontAlgn="auto">
              <a:spcBef>
                <a:spcPts val="1200"/>
              </a:spcBef>
              <a:spcAft>
                <a:spcPts val="0"/>
              </a:spcAft>
              <a:defRPr/>
            </a:pPr>
            <a:r>
              <a:rPr kumimoji="0" lang="zh-TW" altLang="en-US" sz="3200" b="1" spc="-150" dirty="0">
                <a:latin typeface="Microsoft YaHei UI" panose="020B0503020204020204" pitchFamily="34" charset="-122"/>
                <a:ea typeface="Microsoft YaHei UI" panose="020B0503020204020204" pitchFamily="34" charset="-122"/>
                <a:sym typeface="Wingdings" panose="05000000000000000000" pitchFamily="2" charset="2"/>
              </a:rPr>
              <a:t>三、共同升壓站政策及推展</a:t>
            </a:r>
            <a:endParaRPr kumimoji="0" lang="en-US" altLang="zh-TW" sz="3200" b="1" spc="-150" dirty="0">
              <a:latin typeface="Microsoft YaHei UI" panose="020B0503020204020204" pitchFamily="34" charset="-122"/>
              <a:ea typeface="Microsoft YaHei UI" panose="020B0503020204020204" pitchFamily="34" charset="-122"/>
              <a:sym typeface="Wingdings" panose="05000000000000000000" pitchFamily="2" charset="2"/>
            </a:endParaRPr>
          </a:p>
          <a:p>
            <a:pPr lvl="0" fontAlgn="auto">
              <a:spcBef>
                <a:spcPts val="1200"/>
              </a:spcBef>
              <a:spcAft>
                <a:spcPts val="0"/>
              </a:spcAft>
              <a:defRPr/>
            </a:pPr>
            <a:r>
              <a:rPr kumimoji="0" lang="zh-TW" altLang="en-US"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rPr>
              <a:t>參、太陽光電法規及配套措施</a:t>
            </a:r>
            <a:endParaRPr kumimoji="0" lang="en-US" altLang="zh-TW"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endParaRPr>
          </a:p>
          <a:p>
            <a:pPr lvl="0" fontAlgn="auto">
              <a:spcBef>
                <a:spcPts val="1200"/>
              </a:spcBef>
              <a:spcAft>
                <a:spcPts val="0"/>
              </a:spcAft>
              <a:defRPr/>
            </a:pPr>
            <a:r>
              <a:rPr kumimoji="0" lang="zh-TW" altLang="en-US"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rPr>
              <a:t>肆、太陽光電商業模式</a:t>
            </a:r>
            <a:endParaRPr kumimoji="0" lang="en-US" altLang="zh-TW"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endParaRPr>
          </a:p>
          <a:p>
            <a:pPr lvl="0" fontAlgn="auto">
              <a:spcBef>
                <a:spcPts val="1200"/>
              </a:spcBef>
              <a:spcAft>
                <a:spcPts val="0"/>
              </a:spcAft>
              <a:defRPr/>
            </a:pPr>
            <a:r>
              <a:rPr kumimoji="0" lang="zh-TW" altLang="en-US"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rPr>
              <a:t>伍、結語</a:t>
            </a:r>
            <a:endParaRPr kumimoji="0" lang="en-US" altLang="zh-TW" sz="3200" b="1" spc="-150" dirty="0">
              <a:solidFill>
                <a:schemeClr val="bg1">
                  <a:lumMod val="75000"/>
                </a:schemeClr>
              </a:solidFill>
              <a:latin typeface="Microsoft YaHei UI" panose="020B0503020204020204" pitchFamily="34" charset="-122"/>
              <a:ea typeface="Microsoft YaHei UI" panose="020B0503020204020204" pitchFamily="3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標題 1"/>
          <p:cNvSpPr txBox="1"/>
          <p:nvPr/>
        </p:nvSpPr>
        <p:spPr>
          <a:xfrm>
            <a:off x="927100" y="61913"/>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kumimoji="1"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貳、太陽光電政策及推展</a:t>
            </a:r>
            <a:r>
              <a:rPr kumimoji="1"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kumimoji="1"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目標配比</a:t>
            </a:r>
          </a:p>
        </p:txBody>
      </p:sp>
      <p:sp>
        <p:nvSpPr>
          <p:cNvPr id="35" name="Content Placeholder 5"/>
          <p:cNvSpPr txBox="1"/>
          <p:nvPr/>
        </p:nvSpPr>
        <p:spPr bwMode="auto">
          <a:xfrm>
            <a:off x="221300" y="1090880"/>
            <a:ext cx="8743950" cy="541337"/>
          </a:xfrm>
          <a:prstGeom prst="rect">
            <a:avLst/>
          </a:prstGeom>
          <a:solidFill>
            <a:srgbClr val="DDD9C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algn="ctr" eaLnBrk="1" latinLnBrk="1" hangingPunct="1">
              <a:lnSpc>
                <a:spcPts val="3000"/>
              </a:lnSpc>
              <a:buFont typeface="Arial" panose="020B0604020202020204" pitchFamily="34" charset="0"/>
              <a:buNone/>
            </a:pPr>
            <a:r>
              <a:rPr lang="zh-TW" altLang="en-US" sz="2400" b="1" dirty="0">
                <a:solidFill>
                  <a:srgbClr val="404040"/>
                </a:solidFill>
                <a:latin typeface="Microsoft YaHei" panose="020B0503020204020204" pitchFamily="34" charset="-122"/>
                <a:ea typeface="Microsoft YaHei" panose="020B0503020204020204" pitchFamily="34" charset="-122"/>
                <a:cs typeface="Arial" panose="020B0604020202020204" pitchFamily="34" charset="0"/>
              </a:rPr>
              <a:t>政府檢視推動現況，務實調整配比，以如期達成 </a:t>
            </a:r>
            <a:r>
              <a:rPr lang="en-US" altLang="zh-TW" sz="2400" b="1" dirty="0">
                <a:solidFill>
                  <a:srgbClr val="404040"/>
                </a:solidFill>
                <a:latin typeface="Microsoft YaHei" panose="020B0503020204020204" pitchFamily="34" charset="-122"/>
                <a:ea typeface="Microsoft YaHei" panose="020B0503020204020204" pitchFamily="34" charset="-122"/>
                <a:cs typeface="Arial" panose="020B0604020202020204" pitchFamily="34" charset="0"/>
              </a:rPr>
              <a:t>20GW</a:t>
            </a:r>
            <a:r>
              <a:rPr lang="zh-TW" altLang="en-US" sz="2400" b="1" dirty="0">
                <a:solidFill>
                  <a:srgbClr val="404040"/>
                </a:solidFill>
                <a:latin typeface="Microsoft YaHei" panose="020B0503020204020204" pitchFamily="34" charset="-122"/>
                <a:ea typeface="Microsoft YaHei" panose="020B0503020204020204" pitchFamily="34" charset="-122"/>
                <a:cs typeface="Arial" panose="020B0604020202020204" pitchFamily="34" charset="0"/>
              </a:rPr>
              <a:t>目標</a:t>
            </a:r>
          </a:p>
        </p:txBody>
      </p:sp>
      <p:sp>
        <p:nvSpPr>
          <p:cNvPr id="45" name="Google Shape;146;p38"/>
          <p:cNvSpPr txBox="1"/>
          <p:nvPr/>
        </p:nvSpPr>
        <p:spPr>
          <a:xfrm>
            <a:off x="4757183" y="4240287"/>
            <a:ext cx="4192588" cy="1447726"/>
          </a:xfrm>
          <a:prstGeom prst="rect">
            <a:avLst/>
          </a:prstGeom>
          <a:noFill/>
          <a:ln>
            <a:noFill/>
          </a:ln>
        </p:spPr>
        <p:txBody>
          <a:bodyPr spcFirstLastPara="1" lIns="91425" tIns="45700" rIns="91425" bIns="45700"/>
          <a:lstStyle/>
          <a:p>
            <a:pPr marL="285750" indent="-285750">
              <a:lnSpc>
                <a:spcPct val="120000"/>
              </a:lnSpc>
              <a:spcBef>
                <a:spcPts val="600"/>
              </a:spcBef>
              <a:buClr>
                <a:srgbClr val="003399"/>
              </a:buClr>
              <a:buSzPts val="1800"/>
              <a:buFont typeface="Noto Sans Symbols"/>
              <a:buChar char="■"/>
              <a:defRPr/>
            </a:pPr>
            <a:r>
              <a:rPr lang="zh-TW" altLang="en-US" sz="2000" b="1" kern="0" dirty="0">
                <a:solidFill>
                  <a:srgbClr val="02329A"/>
                </a:solidFill>
                <a:latin typeface="Microsoft YaHei" panose="020B0503020204020204" pitchFamily="34" charset="-122"/>
                <a:ea typeface="Microsoft YaHei" panose="020B0503020204020204" pitchFamily="34" charset="-122"/>
              </a:rPr>
              <a:t>提高土地利用價值</a:t>
            </a:r>
            <a:r>
              <a:rPr lang="zh-TW" altLang="en-US" sz="2000" b="1" kern="0" dirty="0">
                <a:solidFill>
                  <a:srgbClr val="02329A"/>
                </a:solidFill>
                <a:latin typeface="Microsoft YaHei" panose="020B0503020204020204" pitchFamily="34" charset="-122"/>
                <a:ea typeface="Microsoft YaHei" panose="020B0503020204020204" pitchFamily="34" charset="-122"/>
                <a:sym typeface="Microsoft YaHei" panose="020B0503020204020204" pitchFamily="34" charset="-122"/>
              </a:rPr>
              <a:t>：</a:t>
            </a:r>
            <a:endParaRPr lang="en-US" altLang="zh-TW" sz="2000" b="1" kern="0" dirty="0">
              <a:solidFill>
                <a:srgbClr val="02329A"/>
              </a:solidFill>
              <a:latin typeface="Microsoft YaHei" panose="020B0503020204020204" pitchFamily="34" charset="-122"/>
              <a:ea typeface="Microsoft YaHei" panose="020B0503020204020204" pitchFamily="34" charset="-122"/>
              <a:sym typeface="Microsoft YaHei" panose="020B0503020204020204" pitchFamily="34" charset="-122"/>
            </a:endParaRPr>
          </a:p>
          <a:p>
            <a:pPr>
              <a:spcBef>
                <a:spcPts val="600"/>
              </a:spcBef>
              <a:buClr>
                <a:srgbClr val="003399"/>
              </a:buClr>
              <a:buSzPts val="1800"/>
              <a:defRPr/>
            </a:pPr>
            <a:r>
              <a:rPr lang="zh-TW" altLang="en-US" sz="2000" kern="0" dirty="0">
                <a:solidFill>
                  <a:srgbClr val="E7E6E6">
                    <a:lumMod val="25000"/>
                  </a:srgbClr>
                </a:solidFill>
                <a:latin typeface="Microsoft YaHei" panose="020B0503020204020204" pitchFamily="34" charset="-122"/>
                <a:ea typeface="Microsoft YaHei" panose="020B0503020204020204" pitchFamily="34" charset="-122"/>
                <a:sym typeface="Microsoft YaHei" panose="020B0503020204020204" pitchFamily="34" charset="-122"/>
              </a:rPr>
              <a:t>具社會共識</a:t>
            </a:r>
            <a:r>
              <a:rPr lang="en-US" altLang="zh-TW" sz="2000" kern="0" dirty="0">
                <a:solidFill>
                  <a:srgbClr val="E7E6E6">
                    <a:lumMod val="25000"/>
                  </a:srgbClr>
                </a:solidFill>
                <a:latin typeface="Microsoft YaHei" panose="020B0503020204020204" pitchFamily="34" charset="-122"/>
                <a:ea typeface="Microsoft YaHei" panose="020B0503020204020204" pitchFamily="34" charset="-122"/>
                <a:sym typeface="Microsoft YaHei" panose="020B0503020204020204" pitchFamily="34" charset="-122"/>
              </a:rPr>
              <a:t>+</a:t>
            </a:r>
            <a:r>
              <a:rPr lang="zh-TW" altLang="en-US" sz="2000" kern="0" dirty="0">
                <a:solidFill>
                  <a:srgbClr val="E7E6E6">
                    <a:lumMod val="25000"/>
                  </a:srgbClr>
                </a:solidFill>
                <a:latin typeface="Microsoft YaHei" panose="020B0503020204020204" pitchFamily="34" charset="-122"/>
                <a:ea typeface="Microsoft YaHei" panose="020B0503020204020204" pitchFamily="34" charset="-122"/>
                <a:sym typeface="Microsoft YaHei" panose="020B0503020204020204" pitchFamily="34" charset="-122"/>
              </a:rPr>
              <a:t>無環境生態爭議場域，土地一地多用為原則。</a:t>
            </a:r>
            <a:endParaRPr sz="1600" kern="0" dirty="0">
              <a:solidFill>
                <a:srgbClr val="E7E6E6">
                  <a:lumMod val="25000"/>
                </a:srgbClr>
              </a:solidFill>
              <a:latin typeface="Microsoft YaHei" panose="020B0503020204020204" pitchFamily="34" charset="-122"/>
              <a:ea typeface="Microsoft YaHei" panose="020B0503020204020204" pitchFamily="34" charset="-122"/>
              <a:cs typeface="Arial" panose="020B0604020202020204"/>
              <a:sym typeface="Arial" panose="020B0604020202020204"/>
            </a:endParaRPr>
          </a:p>
        </p:txBody>
      </p:sp>
      <p:grpSp>
        <p:nvGrpSpPr>
          <p:cNvPr id="46" name="Google Shape;147;p38"/>
          <p:cNvGrpSpPr/>
          <p:nvPr/>
        </p:nvGrpSpPr>
        <p:grpSpPr bwMode="auto">
          <a:xfrm>
            <a:off x="448050" y="1804905"/>
            <a:ext cx="3671565" cy="2539663"/>
            <a:chOff x="654449" y="1307546"/>
            <a:chExt cx="3672910" cy="2539475"/>
          </a:xfrm>
        </p:grpSpPr>
        <p:pic>
          <p:nvPicPr>
            <p:cNvPr id="47" name="Google Shape;148;p38"/>
            <p:cNvPicPr preferRelativeResize="0">
              <a:picLocks noChangeAspect="1" noChangeArrowheads="1"/>
            </p:cNvPicPr>
            <p:nvPr/>
          </p:nvPicPr>
          <p:blipFill>
            <a:blip r:embed="rId3" cstate="email"/>
            <a:srcRect/>
            <a:stretch>
              <a:fillRect/>
            </a:stretch>
          </p:blipFill>
          <p:spPr bwMode="auto">
            <a:xfrm>
              <a:off x="1891947" y="1307546"/>
              <a:ext cx="1152000" cy="11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Google Shape;149;p38"/>
            <p:cNvSpPr/>
            <p:nvPr/>
          </p:nvSpPr>
          <p:spPr>
            <a:xfrm>
              <a:off x="654449" y="2523144"/>
              <a:ext cx="3672910" cy="1323877"/>
            </a:xfrm>
            <a:prstGeom prst="rect">
              <a:avLst/>
            </a:prstGeom>
            <a:noFill/>
            <a:ln>
              <a:noFill/>
            </a:ln>
          </p:spPr>
          <p:txBody>
            <a:bodyPr spcFirstLastPara="1" lIns="91425" tIns="45700" rIns="91425" bIns="45700"/>
            <a:lstStyle/>
            <a:p>
              <a:pPr algn="ctr">
                <a:buClr>
                  <a:srgbClr val="000000"/>
                </a:buClr>
                <a:buFont typeface="Arial" panose="020B0604020202020204"/>
                <a:buNone/>
                <a:defRPr/>
              </a:pPr>
              <a:r>
                <a:rPr lang="zh-TW" altLang="en-US" sz="3600" b="1" kern="0" dirty="0">
                  <a:solidFill>
                    <a:srgbClr val="000000"/>
                  </a:solidFill>
                  <a:latin typeface="微軟正黑體" panose="020B0604030504040204" pitchFamily="34" charset="-120"/>
                  <a:ea typeface="微軟正黑體" panose="020B0604030504040204" pitchFamily="34" charset="-120"/>
                  <a:cs typeface="Microsoft YaHei" panose="020B0503020204020204" pitchFamily="34" charset="-122"/>
                  <a:sym typeface="Microsoft YaHei" panose="020B0503020204020204" pitchFamily="34" charset="-122"/>
                </a:rPr>
                <a:t>屋頂型</a:t>
              </a:r>
              <a:endParaRPr sz="3600" b="1" kern="0" dirty="0">
                <a:solidFill>
                  <a:srgbClr val="000000"/>
                </a:solidFill>
                <a:latin typeface="微軟正黑體" panose="020B0604030504040204" pitchFamily="34" charset="-120"/>
                <a:ea typeface="微軟正黑體" panose="020B0604030504040204" pitchFamily="34" charset="-120"/>
                <a:cs typeface="Microsoft YaHei" panose="020B0503020204020204" pitchFamily="34" charset="-122"/>
                <a:sym typeface="Microsoft YaHei" panose="020B0503020204020204" pitchFamily="34" charset="-122"/>
              </a:endParaRPr>
            </a:p>
            <a:p>
              <a:pPr algn="ctr">
                <a:buClr>
                  <a:srgbClr val="000000"/>
                </a:buClr>
                <a:defRPr/>
              </a:pPr>
              <a:r>
                <a:rPr lang="en-US" altLang="zh-TW" b="1" kern="0" dirty="0">
                  <a:solidFill>
                    <a:prstClr val="black">
                      <a:lumMod val="65000"/>
                      <a:lumOff val="35000"/>
                    </a:prstClr>
                  </a:solidFill>
                  <a:latin typeface="Microsoft YaHei UI" panose="020B0503020204020204" pitchFamily="34" charset="-122"/>
                  <a:ea typeface="Microsoft YaHei UI" panose="020B0503020204020204" pitchFamily="34" charset="-122"/>
                </a:rPr>
                <a:t>3GW</a:t>
              </a:r>
              <a:r>
                <a:rPr lang="en-US" altLang="zh-TW" b="1" kern="0" dirty="0">
                  <a:solidFill>
                    <a:prstClr val="black">
                      <a:lumMod val="65000"/>
                      <a:lumOff val="35000"/>
                    </a:prstClr>
                  </a:solidFill>
                  <a:latin typeface="Microsoft YaHei UI" panose="020B0503020204020204" pitchFamily="34" charset="-122"/>
                  <a:ea typeface="Microsoft YaHei UI" panose="020B0503020204020204" pitchFamily="34" charset="-122"/>
                  <a:cs typeface="Microsoft YaHei" panose="020B0503020204020204" pitchFamily="34" charset="-122"/>
                  <a:sym typeface="Microsoft YaHei" panose="020B0503020204020204" pitchFamily="34" charset="-122"/>
                </a:rPr>
                <a:t>→</a:t>
              </a:r>
              <a:r>
                <a:rPr lang="en-US" altLang="zh-TW" b="1" kern="0" dirty="0">
                  <a:solidFill>
                    <a:prstClr val="black">
                      <a:lumMod val="65000"/>
                      <a:lumOff val="35000"/>
                    </a:prstClr>
                  </a:solidFill>
                  <a:latin typeface="Microsoft YaHei UI" panose="020B0503020204020204" pitchFamily="34" charset="-122"/>
                  <a:ea typeface="Microsoft YaHei UI" panose="020B0503020204020204" pitchFamily="34" charset="-122"/>
                </a:rPr>
                <a:t>6GW</a:t>
              </a:r>
              <a:r>
                <a:rPr lang="en-US" altLang="zh-TW" b="1" kern="0" dirty="0">
                  <a:solidFill>
                    <a:prstClr val="black">
                      <a:lumMod val="65000"/>
                      <a:lumOff val="35000"/>
                    </a:prstClr>
                  </a:solidFill>
                  <a:latin typeface="Microsoft YaHei UI" panose="020B0503020204020204" pitchFamily="34" charset="-122"/>
                  <a:ea typeface="Microsoft YaHei UI" panose="020B0503020204020204" pitchFamily="34" charset="-122"/>
                  <a:cs typeface="Microsoft YaHei" panose="020B0503020204020204" pitchFamily="34" charset="-122"/>
                  <a:sym typeface="Microsoft YaHei" panose="020B0503020204020204" pitchFamily="34" charset="-122"/>
                </a:rPr>
                <a:t>→</a:t>
              </a:r>
              <a:r>
                <a:rPr lang="en-US" altLang="zh-TW" sz="4400" b="1" kern="0" dirty="0">
                  <a:solidFill>
                    <a:srgbClr val="C00000"/>
                  </a:solidFill>
                  <a:latin typeface="Microsoft YaHei UI" panose="020B0503020204020204" pitchFamily="34" charset="-122"/>
                  <a:ea typeface="Microsoft YaHei UI" panose="020B0503020204020204" pitchFamily="34" charset="-122"/>
                  <a:cs typeface="Microsoft YaHei" panose="020B0503020204020204" pitchFamily="34" charset="-122"/>
                  <a:sym typeface="Microsoft YaHei" panose="020B0503020204020204" pitchFamily="34" charset="-122"/>
                </a:rPr>
                <a:t>8</a:t>
              </a:r>
              <a:r>
                <a:rPr lang="en-US" altLang="zh-TW" sz="2400" b="1" kern="0" dirty="0">
                  <a:solidFill>
                    <a:srgbClr val="000000"/>
                  </a:solidFill>
                  <a:latin typeface="Microsoft YaHei UI" panose="020B0503020204020204" pitchFamily="34" charset="-122"/>
                  <a:ea typeface="Microsoft YaHei UI" panose="020B0503020204020204" pitchFamily="34" charset="-122"/>
                  <a:cs typeface="Microsoft YaHei" panose="020B0503020204020204" pitchFamily="34" charset="-122"/>
                  <a:sym typeface="Microsoft YaHei" panose="020B0503020204020204" pitchFamily="34" charset="-122"/>
                </a:rPr>
                <a:t>GW</a:t>
              </a:r>
              <a:endParaRPr sz="3200" b="1" kern="0" dirty="0">
                <a:solidFill>
                  <a:srgbClr val="000000"/>
                </a:solidFill>
                <a:latin typeface="Microsoft YaHei UI" panose="020B0503020204020204" pitchFamily="34" charset="-122"/>
                <a:ea typeface="Microsoft YaHei UI" panose="020B0503020204020204" pitchFamily="34" charset="-122"/>
                <a:cs typeface="Twentieth Century"/>
                <a:sym typeface="Twentieth Century"/>
              </a:endParaRPr>
            </a:p>
          </p:txBody>
        </p:sp>
      </p:grpSp>
      <p:grpSp>
        <p:nvGrpSpPr>
          <p:cNvPr id="49" name="Google Shape;150;p38"/>
          <p:cNvGrpSpPr/>
          <p:nvPr/>
        </p:nvGrpSpPr>
        <p:grpSpPr bwMode="auto">
          <a:xfrm>
            <a:off x="5099387" y="1804905"/>
            <a:ext cx="3529099" cy="2556865"/>
            <a:chOff x="5099065" y="1307546"/>
            <a:chExt cx="3528480" cy="2556676"/>
          </a:xfrm>
        </p:grpSpPr>
        <p:pic>
          <p:nvPicPr>
            <p:cNvPr id="50" name="Google Shape;151;p38"/>
            <p:cNvPicPr preferRelativeResize="0">
              <a:picLocks noChangeAspect="1" noChangeArrowheads="1"/>
            </p:cNvPicPr>
            <p:nvPr/>
          </p:nvPicPr>
          <p:blipFill>
            <a:blip r:embed="rId4" cstate="email"/>
            <a:srcRect/>
            <a:stretch>
              <a:fillRect/>
            </a:stretch>
          </p:blipFill>
          <p:spPr bwMode="auto">
            <a:xfrm>
              <a:off x="6260228" y="1307546"/>
              <a:ext cx="1152000" cy="11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Google Shape;152;p38"/>
            <p:cNvSpPr/>
            <p:nvPr/>
          </p:nvSpPr>
          <p:spPr>
            <a:xfrm>
              <a:off x="5099065" y="2540345"/>
              <a:ext cx="3528480" cy="1323877"/>
            </a:xfrm>
            <a:prstGeom prst="rect">
              <a:avLst/>
            </a:prstGeom>
            <a:noFill/>
            <a:ln>
              <a:noFill/>
            </a:ln>
          </p:spPr>
          <p:txBody>
            <a:bodyPr spcFirstLastPara="1" lIns="91425" tIns="45700" rIns="91425" bIns="45700"/>
            <a:lstStyle/>
            <a:p>
              <a:pPr algn="ctr">
                <a:buClr>
                  <a:srgbClr val="000000"/>
                </a:buClr>
                <a:buFont typeface="Arial" panose="020B0604020202020204"/>
                <a:buNone/>
                <a:defRPr/>
              </a:pPr>
              <a:r>
                <a:rPr lang="zh-TW" altLang="en-US" sz="3600" b="1" kern="0" dirty="0">
                  <a:solidFill>
                    <a:srgbClr val="000000"/>
                  </a:solidFill>
                  <a:latin typeface="微軟正黑體" panose="020B0604030504040204" pitchFamily="34" charset="-120"/>
                  <a:ea typeface="微軟正黑體" panose="020B0604030504040204" pitchFamily="34" charset="-120"/>
                  <a:cs typeface="Microsoft YaHei" panose="020B0503020204020204" pitchFamily="34" charset="-122"/>
                  <a:sym typeface="Microsoft YaHei" panose="020B0503020204020204" pitchFamily="34" charset="-122"/>
                </a:rPr>
                <a:t>地面型</a:t>
              </a:r>
              <a:endParaRPr sz="3600" b="1" kern="0" dirty="0">
                <a:solidFill>
                  <a:srgbClr val="000000"/>
                </a:solidFill>
                <a:latin typeface="微軟正黑體" panose="020B0604030504040204" pitchFamily="34" charset="-120"/>
                <a:ea typeface="微軟正黑體" panose="020B0604030504040204" pitchFamily="34" charset="-120"/>
                <a:cs typeface="Microsoft YaHei" panose="020B0503020204020204" pitchFamily="34" charset="-122"/>
                <a:sym typeface="Microsoft YaHei" panose="020B0503020204020204" pitchFamily="34" charset="-122"/>
              </a:endParaRPr>
            </a:p>
            <a:p>
              <a:pPr algn="ctr">
                <a:buClr>
                  <a:srgbClr val="000000"/>
                </a:buClr>
                <a:defRPr/>
              </a:pPr>
              <a:r>
                <a:rPr lang="en-US" altLang="zh-TW" b="1" kern="0" dirty="0">
                  <a:solidFill>
                    <a:prstClr val="black">
                      <a:lumMod val="65000"/>
                      <a:lumOff val="35000"/>
                    </a:prstClr>
                  </a:solidFill>
                  <a:latin typeface="Microsoft YaHei UI" panose="020B0503020204020204" pitchFamily="34" charset="-122"/>
                  <a:ea typeface="Microsoft YaHei UI" panose="020B0503020204020204" pitchFamily="34" charset="-122"/>
                  <a:cs typeface="Microsoft YaHei" panose="020B0503020204020204" pitchFamily="34" charset="-122"/>
                </a:rPr>
                <a:t>17GW</a:t>
              </a:r>
              <a:r>
                <a:rPr lang="en-US" altLang="zh-TW" b="1" kern="0" dirty="0">
                  <a:solidFill>
                    <a:prstClr val="black">
                      <a:lumMod val="65000"/>
                      <a:lumOff val="35000"/>
                    </a:prstClr>
                  </a:solidFill>
                  <a:latin typeface="Microsoft YaHei UI" panose="020B0503020204020204" pitchFamily="34" charset="-122"/>
                  <a:ea typeface="Microsoft YaHei UI" panose="020B0503020204020204" pitchFamily="34" charset="-122"/>
                  <a:cs typeface="Microsoft YaHei" panose="020B0503020204020204" pitchFamily="34" charset="-122"/>
                  <a:sym typeface="Microsoft YaHei" panose="020B0503020204020204" pitchFamily="34" charset="-122"/>
                </a:rPr>
                <a:t>→14GW→</a:t>
              </a:r>
              <a:r>
                <a:rPr lang="en-US" altLang="zh-TW" sz="4400" b="1" kern="0" dirty="0">
                  <a:solidFill>
                    <a:srgbClr val="C00000"/>
                  </a:solidFill>
                  <a:latin typeface="Microsoft YaHei UI" panose="020B0503020204020204" pitchFamily="34" charset="-122"/>
                  <a:ea typeface="Microsoft YaHei UI" panose="020B0503020204020204" pitchFamily="34" charset="-122"/>
                  <a:cs typeface="Microsoft YaHei" panose="020B0503020204020204" pitchFamily="34" charset="-122"/>
                  <a:sym typeface="Microsoft YaHei" panose="020B0503020204020204" pitchFamily="34" charset="-122"/>
                </a:rPr>
                <a:t>12</a:t>
              </a:r>
              <a:r>
                <a:rPr lang="en-US" altLang="zh-TW" sz="2400" b="1" kern="0" dirty="0">
                  <a:solidFill>
                    <a:srgbClr val="000000"/>
                  </a:solidFill>
                  <a:latin typeface="Microsoft YaHei UI" panose="020B0503020204020204" pitchFamily="34" charset="-122"/>
                  <a:ea typeface="Microsoft YaHei UI" panose="020B0503020204020204" pitchFamily="34" charset="-122"/>
                  <a:cs typeface="Microsoft YaHei" panose="020B0503020204020204" pitchFamily="34" charset="-122"/>
                  <a:sym typeface="Microsoft YaHei" panose="020B0503020204020204" pitchFamily="34" charset="-122"/>
                </a:rPr>
                <a:t>GW</a:t>
              </a:r>
              <a:endParaRPr sz="3200" b="1" kern="0" dirty="0">
                <a:solidFill>
                  <a:srgbClr val="000000"/>
                </a:solidFill>
                <a:latin typeface="Microsoft YaHei UI" panose="020B0503020204020204" pitchFamily="34" charset="-122"/>
                <a:ea typeface="Microsoft YaHei UI" panose="020B0503020204020204" pitchFamily="34" charset="-122"/>
                <a:cs typeface="Twentieth Century"/>
                <a:sym typeface="Twentieth Century"/>
              </a:endParaRPr>
            </a:p>
          </p:txBody>
        </p:sp>
      </p:grpSp>
      <p:sp>
        <p:nvSpPr>
          <p:cNvPr id="52" name="Google Shape;153;p38"/>
          <p:cNvSpPr/>
          <p:nvPr/>
        </p:nvSpPr>
        <p:spPr>
          <a:xfrm>
            <a:off x="191582" y="4237017"/>
            <a:ext cx="4143375" cy="2124075"/>
          </a:xfrm>
          <a:prstGeom prst="rect">
            <a:avLst/>
          </a:prstGeom>
          <a:noFill/>
          <a:ln>
            <a:noFill/>
          </a:ln>
        </p:spPr>
        <p:txBody>
          <a:bodyPr spcFirstLastPara="1" lIns="91425" tIns="45700" rIns="91425" bIns="45700"/>
          <a:lstStyle/>
          <a:p>
            <a:pPr marL="285750" lvl="2" indent="-285750">
              <a:lnSpc>
                <a:spcPct val="120000"/>
              </a:lnSpc>
              <a:spcBef>
                <a:spcPts val="300"/>
              </a:spcBef>
              <a:buClr>
                <a:srgbClr val="003399"/>
              </a:buClr>
              <a:buSzPts val="1800"/>
              <a:buFont typeface="Noto Sans Symbols"/>
              <a:buChar char="■"/>
              <a:defRPr/>
            </a:pPr>
            <a:r>
              <a:rPr lang="zh-TW" altLang="en-US" sz="2000" b="1" kern="0" dirty="0">
                <a:solidFill>
                  <a:srgbClr val="02329A"/>
                </a:solidFill>
                <a:latin typeface="Microsoft YaHei" panose="020B0503020204020204" pitchFamily="34" charset="-122"/>
                <a:ea typeface="Microsoft YaHei" panose="020B0503020204020204" pitchFamily="34" charset="-122"/>
                <a:cs typeface="Microsoft YaHei" panose="020B0503020204020204" pitchFamily="34" charset="-122"/>
                <a:sym typeface="Microsoft YaHei" panose="020B0503020204020204" pitchFamily="34" charset="-122"/>
              </a:rPr>
              <a:t>優先推動屋頂型四大主軸：</a:t>
            </a:r>
            <a:br>
              <a:rPr lang="en-US" altLang="zh-TW" sz="2000" b="1" kern="0" dirty="0">
                <a:solidFill>
                  <a:srgbClr val="02329A"/>
                </a:solidFill>
                <a:latin typeface="Microsoft YaHei" panose="020B0503020204020204" pitchFamily="34" charset="-122"/>
                <a:ea typeface="Microsoft YaHei" panose="020B0503020204020204" pitchFamily="34" charset="-122"/>
                <a:cs typeface="Microsoft YaHei" panose="020B0503020204020204" pitchFamily="34" charset="-122"/>
                <a:sym typeface="Microsoft YaHei" panose="020B0503020204020204" pitchFamily="34" charset="-122"/>
              </a:rPr>
            </a:br>
            <a:r>
              <a:rPr lang="zh-TW" altLang="en-US" sz="2000" kern="0" dirty="0">
                <a:solidFill>
                  <a:srgbClr val="E7E6E6">
                    <a:lumMod val="25000"/>
                  </a:srgbClr>
                </a:solidFill>
                <a:latin typeface="Microsoft YaHei UI" panose="020B0503020204020204" pitchFamily="34" charset="-122"/>
                <a:ea typeface="Microsoft YaHei UI" panose="020B0503020204020204" pitchFamily="34" charset="-122"/>
                <a:cs typeface="Microsoft YaHei" panose="020B0503020204020204" pitchFamily="34" charset="-122"/>
                <a:sym typeface="Microsoft YaHei" panose="020B0503020204020204" pitchFamily="34" charset="-122"/>
              </a:rPr>
              <a:t>提前達成原訂</a:t>
            </a:r>
            <a:r>
              <a:rPr lang="en-US" altLang="zh-TW" sz="2000" kern="0" dirty="0">
                <a:solidFill>
                  <a:srgbClr val="E7E6E6">
                    <a:lumMod val="25000"/>
                  </a:srgbClr>
                </a:solidFill>
                <a:latin typeface="Microsoft YaHei UI" panose="020B0503020204020204" pitchFamily="34" charset="-122"/>
                <a:ea typeface="Microsoft YaHei UI" panose="020B0503020204020204" pitchFamily="34" charset="-122"/>
                <a:cs typeface="Microsoft YaHei" panose="020B0503020204020204" pitchFamily="34" charset="-122"/>
                <a:sym typeface="Microsoft YaHei" panose="020B0503020204020204" pitchFamily="34" charset="-122"/>
              </a:rPr>
              <a:t>3GW</a:t>
            </a:r>
            <a:r>
              <a:rPr lang="zh-TW" altLang="en-US" sz="2000" kern="0" dirty="0">
                <a:solidFill>
                  <a:srgbClr val="E7E6E6">
                    <a:lumMod val="25000"/>
                  </a:srgbClr>
                </a:solidFill>
                <a:latin typeface="Microsoft YaHei UI" panose="020B0503020204020204" pitchFamily="34" charset="-122"/>
                <a:ea typeface="Microsoft YaHei UI" panose="020B0503020204020204" pitchFamily="34" charset="-122"/>
                <a:cs typeface="Microsoft YaHei" panose="020B0503020204020204" pitchFamily="34" charset="-122"/>
                <a:sym typeface="Microsoft YaHei" panose="020B0503020204020204" pitchFamily="34" charset="-122"/>
              </a:rPr>
              <a:t>目標。</a:t>
            </a:r>
            <a:r>
              <a:rPr lang="zh-TW" altLang="en-US" sz="2000" kern="0" dirty="0">
                <a:solidFill>
                  <a:srgbClr val="E7E6E6">
                    <a:lumMod val="25000"/>
                  </a:srgbClr>
                </a:solidFill>
                <a:latin typeface="Microsoft YaHei" panose="020B0503020204020204" pitchFamily="34" charset="-122"/>
                <a:ea typeface="Microsoft YaHei" panose="020B0503020204020204" pitchFamily="34" charset="-122"/>
                <a:cs typeface="Microsoft YaHei" panose="020B0503020204020204" pitchFamily="34" charset="-122"/>
                <a:sym typeface="Microsoft YaHei" panose="020B0503020204020204" pitchFamily="34" charset="-122"/>
              </a:rPr>
              <a:t>推動工廠屋頂、公有屋頂、農業設施、其他屋頂四大主軸。</a:t>
            </a:r>
            <a:endParaRPr sz="2000" b="1" kern="0" dirty="0">
              <a:solidFill>
                <a:srgbClr val="E7E6E6">
                  <a:lumMod val="25000"/>
                </a:srgbClr>
              </a:solidFill>
              <a:latin typeface="Microsoft YaHei" panose="020B0503020204020204" pitchFamily="34" charset="-122"/>
              <a:ea typeface="Microsoft YaHei" panose="020B0503020204020204" pitchFamily="34" charset="-122"/>
              <a:cs typeface="Microsoft YaHei" panose="020B0503020204020204" pitchFamily="34" charset="-122"/>
              <a:sym typeface="Microsoft YaHei" panose="020B0503020204020204" pitchFamily="34" charset="-122"/>
            </a:endParaRPr>
          </a:p>
        </p:txBody>
      </p:sp>
      <p:cxnSp>
        <p:nvCxnSpPr>
          <p:cNvPr id="53" name="Google Shape;154;p38"/>
          <p:cNvCxnSpPr>
            <a:cxnSpLocks noChangeShapeType="1"/>
          </p:cNvCxnSpPr>
          <p:nvPr/>
        </p:nvCxnSpPr>
        <p:spPr bwMode="auto">
          <a:xfrm>
            <a:off x="4538157" y="4327442"/>
            <a:ext cx="0" cy="2124075"/>
          </a:xfrm>
          <a:prstGeom prst="straightConnector1">
            <a:avLst/>
          </a:prstGeom>
          <a:noFill/>
          <a:ln w="28575">
            <a:solidFill>
              <a:srgbClr val="D8D8D8"/>
            </a:solidFill>
            <a:miter lim="800000"/>
            <a:headEnd type="none" w="sm" len="sm"/>
            <a:tailEnd type="none" w="sm" len="sm"/>
          </a:ln>
          <a:extLst>
            <a:ext uri="{909E8E84-426E-40DD-AFC4-6F175D3DCCD1}">
              <a14:hiddenFill xmlns:a14="http://schemas.microsoft.com/office/drawing/2010/main">
                <a:noFill/>
              </a14:hiddenFill>
            </a:ext>
          </a:extLst>
        </p:spPr>
      </p:cxnSp>
      <p:sp>
        <p:nvSpPr>
          <p:cNvPr id="54" name="圓角矩形 1"/>
          <p:cNvSpPr/>
          <p:nvPr/>
        </p:nvSpPr>
        <p:spPr bwMode="auto">
          <a:xfrm flipH="1">
            <a:off x="2356093" y="5842582"/>
            <a:ext cx="972000" cy="715266"/>
          </a:xfrm>
          <a:prstGeom prst="round2DiagRect">
            <a:avLst/>
          </a:prstGeom>
          <a:solidFill>
            <a:srgbClr val="B0D5F7"/>
          </a:solidFill>
          <a:ln w="9525" cap="flat" cmpd="sng" algn="ctr">
            <a:noFill/>
            <a:prstDash val="solid"/>
            <a:round/>
            <a:headEnd type="none" w="med" len="med"/>
            <a:tailEnd type="none" w="med" len="med"/>
          </a:ln>
          <a:effectLst/>
        </p:spPr>
        <p:txBody>
          <a:bodyPr anchor="ctr"/>
          <a:lstStyle/>
          <a:p>
            <a:pPr algn="ctr">
              <a:lnSpc>
                <a:spcPct val="95000"/>
              </a:lnSpc>
              <a:spcBef>
                <a:spcPct val="20000"/>
              </a:spcBef>
              <a:buClr>
                <a:srgbClr val="0000FF"/>
              </a:buClr>
              <a:buSzPct val="55000"/>
            </a:pPr>
            <a:br>
              <a:rPr kumimoji="1" lang="en-US" altLang="zh-TW" sz="2000" b="1" dirty="0">
                <a:solidFill>
                  <a:srgbClr val="000000">
                    <a:lumMod val="75000"/>
                    <a:lumOff val="25000"/>
                  </a:srgbClr>
                </a:solidFill>
                <a:latin typeface="微軟正黑體" panose="020B0604030504040204" pitchFamily="34" charset="-120"/>
                <a:ea typeface="微軟正黑體" panose="020B0604030504040204" pitchFamily="34" charset="-120"/>
              </a:rPr>
            </a:br>
            <a:r>
              <a:rPr kumimoji="1" lang="zh-TW" altLang="en-US" sz="2000" b="1" dirty="0">
                <a:solidFill>
                  <a:srgbClr val="000000">
                    <a:lumMod val="75000"/>
                    <a:lumOff val="25000"/>
                  </a:srgbClr>
                </a:solidFill>
                <a:latin typeface="微軟正黑體" panose="020B0604030504040204" pitchFamily="34" charset="-120"/>
                <a:ea typeface="微軟正黑體" panose="020B0604030504040204" pitchFamily="34" charset="-120"/>
              </a:rPr>
              <a:t>農業</a:t>
            </a:r>
            <a:br>
              <a:rPr kumimoji="1" lang="en-US" altLang="zh-TW" sz="2000" b="1" dirty="0">
                <a:solidFill>
                  <a:srgbClr val="000000">
                    <a:lumMod val="75000"/>
                    <a:lumOff val="25000"/>
                  </a:srgbClr>
                </a:solidFill>
                <a:latin typeface="微軟正黑體" panose="020B0604030504040204" pitchFamily="34" charset="-120"/>
                <a:ea typeface="微軟正黑體" panose="020B0604030504040204" pitchFamily="34" charset="-120"/>
              </a:rPr>
            </a:br>
            <a:r>
              <a:rPr kumimoji="1" lang="zh-TW" altLang="en-US" sz="2000" b="1" dirty="0">
                <a:solidFill>
                  <a:srgbClr val="000000">
                    <a:lumMod val="75000"/>
                    <a:lumOff val="25000"/>
                  </a:srgbClr>
                </a:solidFill>
                <a:latin typeface="微軟正黑體" panose="020B0604030504040204" pitchFamily="34" charset="-120"/>
                <a:ea typeface="微軟正黑體" panose="020B0604030504040204" pitchFamily="34" charset="-120"/>
              </a:rPr>
              <a:t>設施</a:t>
            </a:r>
          </a:p>
          <a:p>
            <a:pPr algn="ctr">
              <a:lnSpc>
                <a:spcPct val="95000"/>
              </a:lnSpc>
              <a:spcBef>
                <a:spcPct val="20000"/>
              </a:spcBef>
              <a:buClr>
                <a:srgbClr val="0000FF"/>
              </a:buClr>
              <a:buSzPct val="55000"/>
            </a:pPr>
            <a:endParaRPr kumimoji="1" lang="zh-TW" altLang="en-US" sz="2000" b="1" dirty="0">
              <a:solidFill>
                <a:srgbClr val="000000">
                  <a:lumMod val="75000"/>
                  <a:lumOff val="25000"/>
                </a:srgbClr>
              </a:solidFill>
              <a:latin typeface="微軟正黑體" panose="020B0604030504040204" pitchFamily="34" charset="-120"/>
              <a:ea typeface="微軟正黑體" panose="020B0604030504040204" pitchFamily="34" charset="-120"/>
            </a:endParaRPr>
          </a:p>
        </p:txBody>
      </p:sp>
      <p:sp>
        <p:nvSpPr>
          <p:cNvPr id="55" name="圓角矩形 1"/>
          <p:cNvSpPr/>
          <p:nvPr/>
        </p:nvSpPr>
        <p:spPr bwMode="auto">
          <a:xfrm>
            <a:off x="1212773" y="5842582"/>
            <a:ext cx="972000" cy="720000"/>
          </a:xfrm>
          <a:prstGeom prst="round2DiagRect">
            <a:avLst/>
          </a:prstGeom>
          <a:solidFill>
            <a:srgbClr val="ABD2E1"/>
          </a:solidFill>
          <a:ln w="9525" cap="flat" cmpd="sng" algn="ctr">
            <a:noFill/>
            <a:prstDash val="solid"/>
            <a:round/>
            <a:headEnd type="none" w="med" len="med"/>
            <a:tailEnd type="none" w="med" len="med"/>
          </a:ln>
          <a:effectLst/>
        </p:spPr>
        <p:txBody>
          <a:bodyPr anchor="ctr"/>
          <a:lstStyle/>
          <a:p>
            <a:pPr algn="ctr">
              <a:lnSpc>
                <a:spcPct val="95000"/>
              </a:lnSpc>
              <a:spcBef>
                <a:spcPct val="20000"/>
              </a:spcBef>
              <a:buClr>
                <a:srgbClr val="0000FF"/>
              </a:buClr>
              <a:buSzPct val="55000"/>
            </a:pPr>
            <a:r>
              <a:rPr kumimoji="1" lang="zh-TW" altLang="en-US" sz="2000" b="1" dirty="0">
                <a:solidFill>
                  <a:srgbClr val="000000">
                    <a:lumMod val="75000"/>
                    <a:lumOff val="25000"/>
                  </a:srgbClr>
                </a:solidFill>
                <a:latin typeface="微軟正黑體" panose="020B0604030504040204" pitchFamily="34" charset="-120"/>
                <a:ea typeface="微軟正黑體" panose="020B0604030504040204" pitchFamily="34" charset="-120"/>
              </a:rPr>
              <a:t>工廠</a:t>
            </a:r>
            <a:endParaRPr kumimoji="1" lang="en-US" altLang="zh-TW" sz="2000" b="1" dirty="0">
              <a:solidFill>
                <a:srgbClr val="000000">
                  <a:lumMod val="75000"/>
                  <a:lumOff val="25000"/>
                </a:srgbClr>
              </a:solidFill>
              <a:latin typeface="微軟正黑體" panose="020B0604030504040204" pitchFamily="34" charset="-120"/>
              <a:ea typeface="微軟正黑體" panose="020B0604030504040204" pitchFamily="34" charset="-120"/>
            </a:endParaRPr>
          </a:p>
          <a:p>
            <a:pPr algn="ctr">
              <a:lnSpc>
                <a:spcPct val="95000"/>
              </a:lnSpc>
              <a:spcBef>
                <a:spcPct val="20000"/>
              </a:spcBef>
              <a:buClr>
                <a:srgbClr val="0000FF"/>
              </a:buClr>
              <a:buSzPct val="55000"/>
            </a:pPr>
            <a:r>
              <a:rPr kumimoji="1" lang="zh-TW" altLang="en-US" sz="2000" b="1" dirty="0">
                <a:solidFill>
                  <a:srgbClr val="000000">
                    <a:lumMod val="75000"/>
                    <a:lumOff val="25000"/>
                  </a:srgbClr>
                </a:solidFill>
                <a:latin typeface="微軟正黑體" panose="020B0604030504040204" pitchFamily="34" charset="-120"/>
                <a:ea typeface="微軟正黑體" panose="020B0604030504040204" pitchFamily="34" charset="-120"/>
              </a:rPr>
              <a:t>屋頂</a:t>
            </a:r>
          </a:p>
        </p:txBody>
      </p:sp>
      <p:sp>
        <p:nvSpPr>
          <p:cNvPr id="56" name="圓角矩形 1"/>
          <p:cNvSpPr/>
          <p:nvPr/>
        </p:nvSpPr>
        <p:spPr bwMode="auto">
          <a:xfrm flipH="1">
            <a:off x="97475" y="5842582"/>
            <a:ext cx="972000" cy="720000"/>
          </a:xfrm>
          <a:prstGeom prst="round2DiagRect">
            <a:avLst/>
          </a:prstGeom>
          <a:solidFill>
            <a:srgbClr val="ACCBF9">
              <a:lumMod val="90000"/>
            </a:srgbClr>
          </a:solidFill>
          <a:ln w="9525" cap="flat" cmpd="sng" algn="ctr">
            <a:noFill/>
            <a:prstDash val="solid"/>
            <a:round/>
            <a:headEnd type="none" w="med" len="med"/>
            <a:tailEnd type="none" w="med" len="med"/>
          </a:ln>
          <a:effectLst/>
        </p:spPr>
        <p:txBody>
          <a:bodyPr anchor="ctr"/>
          <a:lstStyle/>
          <a:p>
            <a:pPr algn="ctr">
              <a:lnSpc>
                <a:spcPct val="95000"/>
              </a:lnSpc>
              <a:spcBef>
                <a:spcPct val="20000"/>
              </a:spcBef>
              <a:buClr>
                <a:srgbClr val="0000FF"/>
              </a:buClr>
              <a:buSzPct val="55000"/>
              <a:defRPr/>
            </a:pPr>
            <a:r>
              <a:rPr kumimoji="1" lang="zh-TW" altLang="en-US" sz="2000" b="1" kern="0" dirty="0">
                <a:solidFill>
                  <a:srgbClr val="000000">
                    <a:lumMod val="75000"/>
                    <a:lumOff val="25000"/>
                  </a:srgbClr>
                </a:solidFill>
                <a:latin typeface="微軟正黑體" panose="020B0604030504040204" pitchFamily="34" charset="-120"/>
                <a:ea typeface="微軟正黑體" panose="020B0604030504040204" pitchFamily="34" charset="-120"/>
              </a:rPr>
              <a:t>公有</a:t>
            </a:r>
            <a:endParaRPr kumimoji="1" lang="en-US" altLang="zh-TW" sz="2000" b="1" kern="0" dirty="0">
              <a:solidFill>
                <a:srgbClr val="000000">
                  <a:lumMod val="75000"/>
                  <a:lumOff val="25000"/>
                </a:srgbClr>
              </a:solidFill>
              <a:latin typeface="微軟正黑體" panose="020B0604030504040204" pitchFamily="34" charset="-120"/>
              <a:ea typeface="微軟正黑體" panose="020B0604030504040204" pitchFamily="34" charset="-120"/>
            </a:endParaRPr>
          </a:p>
          <a:p>
            <a:pPr algn="ctr">
              <a:lnSpc>
                <a:spcPct val="95000"/>
              </a:lnSpc>
              <a:spcBef>
                <a:spcPct val="20000"/>
              </a:spcBef>
              <a:buClr>
                <a:srgbClr val="0000FF"/>
              </a:buClr>
              <a:buSzPct val="55000"/>
              <a:defRPr/>
            </a:pPr>
            <a:r>
              <a:rPr kumimoji="1" lang="zh-TW" altLang="en-US" sz="2000" b="1" kern="0" dirty="0">
                <a:solidFill>
                  <a:srgbClr val="000000">
                    <a:lumMod val="75000"/>
                    <a:lumOff val="25000"/>
                  </a:srgbClr>
                </a:solidFill>
                <a:latin typeface="微軟正黑體" panose="020B0604030504040204" pitchFamily="34" charset="-120"/>
                <a:ea typeface="微軟正黑體" panose="020B0604030504040204" pitchFamily="34" charset="-120"/>
              </a:rPr>
              <a:t>屋頂</a:t>
            </a:r>
          </a:p>
        </p:txBody>
      </p:sp>
      <p:sp>
        <p:nvSpPr>
          <p:cNvPr id="57" name="圓角矩形 1"/>
          <p:cNvSpPr/>
          <p:nvPr/>
        </p:nvSpPr>
        <p:spPr bwMode="auto">
          <a:xfrm>
            <a:off x="3499413" y="5841334"/>
            <a:ext cx="972000" cy="720000"/>
          </a:xfrm>
          <a:prstGeom prst="round2DiagRect">
            <a:avLst/>
          </a:prstGeom>
          <a:solidFill>
            <a:srgbClr val="CFDEFF"/>
          </a:solidFill>
          <a:ln w="9525" cap="flat" cmpd="sng" algn="ctr">
            <a:noFill/>
            <a:prstDash val="solid"/>
            <a:round/>
            <a:headEnd type="none" w="med" len="med"/>
            <a:tailEnd type="none" w="med" len="med"/>
          </a:ln>
          <a:effectLst/>
        </p:spPr>
        <p:txBody>
          <a:bodyPr anchor="ctr"/>
          <a:lstStyle/>
          <a:p>
            <a:pPr algn="ctr">
              <a:lnSpc>
                <a:spcPct val="95000"/>
              </a:lnSpc>
              <a:spcBef>
                <a:spcPct val="20000"/>
              </a:spcBef>
              <a:buClr>
                <a:srgbClr val="0000FF"/>
              </a:buClr>
              <a:buSzPct val="55000"/>
              <a:defRPr/>
            </a:pPr>
            <a:r>
              <a:rPr kumimoji="1" lang="zh-TW" altLang="en-US" sz="2000" b="1" dirty="0">
                <a:solidFill>
                  <a:srgbClr val="000000">
                    <a:lumMod val="75000"/>
                    <a:lumOff val="25000"/>
                  </a:srgbClr>
                </a:solidFill>
                <a:latin typeface="微軟正黑體" panose="020B0604030504040204" pitchFamily="34" charset="-120"/>
                <a:ea typeface="微軟正黑體" panose="020B0604030504040204" pitchFamily="34" charset="-120"/>
              </a:rPr>
              <a:t>其他</a:t>
            </a:r>
            <a:endParaRPr kumimoji="1" lang="en-US" altLang="zh-TW" sz="2000" b="1" dirty="0">
              <a:solidFill>
                <a:srgbClr val="000000">
                  <a:lumMod val="75000"/>
                  <a:lumOff val="25000"/>
                </a:srgbClr>
              </a:solidFill>
              <a:latin typeface="微軟正黑體" panose="020B0604030504040204" pitchFamily="34" charset="-120"/>
              <a:ea typeface="微軟正黑體" panose="020B0604030504040204" pitchFamily="34" charset="-120"/>
            </a:endParaRPr>
          </a:p>
          <a:p>
            <a:pPr algn="ctr">
              <a:lnSpc>
                <a:spcPct val="95000"/>
              </a:lnSpc>
              <a:spcBef>
                <a:spcPct val="20000"/>
              </a:spcBef>
              <a:buClr>
                <a:srgbClr val="0000FF"/>
              </a:buClr>
              <a:buSzPct val="55000"/>
              <a:defRPr/>
            </a:pPr>
            <a:r>
              <a:rPr kumimoji="1" lang="zh-TW" altLang="en-US" sz="2000" b="1" dirty="0">
                <a:solidFill>
                  <a:srgbClr val="000000">
                    <a:lumMod val="75000"/>
                    <a:lumOff val="25000"/>
                  </a:srgbClr>
                </a:solidFill>
                <a:latin typeface="微軟正黑體" panose="020B0604030504040204" pitchFamily="34" charset="-120"/>
                <a:ea typeface="微軟正黑體" panose="020B0604030504040204" pitchFamily="34" charset="-120"/>
              </a:rPr>
              <a:t>屋頂</a:t>
            </a:r>
          </a:p>
        </p:txBody>
      </p:sp>
      <p:grpSp>
        <p:nvGrpSpPr>
          <p:cNvPr id="58" name="群組 57"/>
          <p:cNvGrpSpPr/>
          <p:nvPr/>
        </p:nvGrpSpPr>
        <p:grpSpPr>
          <a:xfrm>
            <a:off x="974954" y="6015382"/>
            <a:ext cx="360362" cy="360362"/>
            <a:chOff x="3733230" y="2249440"/>
            <a:chExt cx="360362" cy="360362"/>
          </a:xfrm>
        </p:grpSpPr>
        <p:sp>
          <p:nvSpPr>
            <p:cNvPr id="59" name="橢圓 14"/>
            <p:cNvSpPr>
              <a:spLocks noChangeArrowheads="1"/>
            </p:cNvSpPr>
            <p:nvPr/>
          </p:nvSpPr>
          <p:spPr bwMode="auto">
            <a:xfrm>
              <a:off x="3733230" y="2249440"/>
              <a:ext cx="360362" cy="36036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marL="878205" indent="-533400">
                <a:defRPr kumimoji="1">
                  <a:solidFill>
                    <a:schemeClr val="tx1"/>
                  </a:solidFill>
                  <a:latin typeface="Arial" panose="020B0604020202020204" pitchFamily="34" charset="0"/>
                  <a:ea typeface="華康中圓體" panose="020F0509000000000000" pitchFamily="49" charset="-120"/>
                </a:defRPr>
              </a:lvl1pPr>
              <a:lvl2pPr marL="742950" indent="-285750">
                <a:defRPr kumimoji="1">
                  <a:solidFill>
                    <a:schemeClr val="tx1"/>
                  </a:solidFill>
                  <a:latin typeface="Arial" panose="020B0604020202020204" pitchFamily="34" charset="0"/>
                  <a:ea typeface="華康中圓體" panose="020F0509000000000000" pitchFamily="49" charset="-120"/>
                </a:defRPr>
              </a:lvl2pPr>
              <a:lvl3pPr marL="1143000" indent="-228600">
                <a:defRPr kumimoji="1">
                  <a:solidFill>
                    <a:schemeClr val="tx1"/>
                  </a:solidFill>
                  <a:latin typeface="Arial" panose="020B0604020202020204" pitchFamily="34" charset="0"/>
                  <a:ea typeface="華康中圓體" panose="020F0509000000000000" pitchFamily="49" charset="-120"/>
                </a:defRPr>
              </a:lvl3pPr>
              <a:lvl4pPr marL="1600200" indent="-228600">
                <a:defRPr kumimoji="1">
                  <a:solidFill>
                    <a:schemeClr val="tx1"/>
                  </a:solidFill>
                  <a:latin typeface="Arial" panose="020B0604020202020204" pitchFamily="34" charset="0"/>
                  <a:ea typeface="華康中圓體" panose="020F0509000000000000" pitchFamily="49" charset="-120"/>
                </a:defRPr>
              </a:lvl4pPr>
              <a:lvl5pPr marL="2057400" indent="-228600">
                <a:defRPr kumimoji="1">
                  <a:solidFill>
                    <a:schemeClr val="tx1"/>
                  </a:solidFill>
                  <a:latin typeface="Arial" panose="020B0604020202020204" pitchFamily="34" charset="0"/>
                  <a:ea typeface="華康中圓體" panose="020F0509000000000000" pitchFamily="49"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華康中圓體" panose="020F0509000000000000" pitchFamily="49"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華康中圓體" panose="020F0509000000000000" pitchFamily="49"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華康中圓體" panose="020F0509000000000000" pitchFamily="49"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華康中圓體" panose="020F0509000000000000" pitchFamily="49" charset="-120"/>
                </a:defRPr>
              </a:lvl9pPr>
            </a:lstStyle>
            <a:p>
              <a:pPr>
                <a:lnSpc>
                  <a:spcPct val="95000"/>
                </a:lnSpc>
                <a:spcBef>
                  <a:spcPct val="20000"/>
                </a:spcBef>
                <a:buClr>
                  <a:srgbClr val="0000FF"/>
                </a:buClr>
                <a:buSzPct val="55000"/>
                <a:buFont typeface="Wingdings" panose="05000000000000000000" pitchFamily="2" charset="2"/>
                <a:buAutoNum type="arabicPeriod"/>
                <a:defRPr/>
              </a:pPr>
              <a:endParaRPr lang="zh-TW" altLang="en-US" kern="0">
                <a:solidFill>
                  <a:srgbClr val="000000">
                    <a:lumMod val="75000"/>
                    <a:lumOff val="25000"/>
                  </a:srgbClr>
                </a:solidFill>
                <a:latin typeface="Tahoma" panose="020B0604030504040204" pitchFamily="34" charset="0"/>
                <a:ea typeface="標楷體" panose="03000509000000000000" pitchFamily="65" charset="-120"/>
              </a:endParaRPr>
            </a:p>
          </p:txBody>
        </p:sp>
        <p:sp>
          <p:nvSpPr>
            <p:cNvPr id="60" name="加號 59"/>
            <p:cNvSpPr/>
            <p:nvPr/>
          </p:nvSpPr>
          <p:spPr bwMode="auto">
            <a:xfrm>
              <a:off x="3772917" y="2285952"/>
              <a:ext cx="287338" cy="288925"/>
            </a:xfrm>
            <a:prstGeom prst="mathPlus">
              <a:avLst/>
            </a:prstGeom>
            <a:solidFill>
              <a:srgbClr val="B0D5F7"/>
            </a:solidFill>
            <a:ln w="9525" cap="flat" cmpd="sng" algn="ctr">
              <a:noFill/>
              <a:prstDash val="solid"/>
              <a:round/>
              <a:headEnd type="none" w="med" len="med"/>
              <a:tailEnd type="none" w="med" len="med"/>
            </a:ln>
            <a:effectLst/>
          </p:spPr>
          <p:txBody>
            <a:bodyPr/>
            <a:lstStyle/>
            <a:p>
              <a:pPr marL="878205" indent="-533400">
                <a:lnSpc>
                  <a:spcPct val="95000"/>
                </a:lnSpc>
                <a:spcBef>
                  <a:spcPct val="20000"/>
                </a:spcBef>
                <a:buClr>
                  <a:srgbClr val="0000FF"/>
                </a:buClr>
                <a:buSzPct val="55000"/>
                <a:buFont typeface="Wingdings" panose="05000000000000000000" pitchFamily="2" charset="2"/>
                <a:buAutoNum type="arabicPeriod"/>
                <a:defRPr/>
              </a:pPr>
              <a:endParaRPr kumimoji="1" lang="zh-TW" altLang="en-US" sz="2000" b="1">
                <a:solidFill>
                  <a:srgbClr val="000000">
                    <a:lumMod val="75000"/>
                    <a:lumOff val="25000"/>
                  </a:srgbClr>
                </a:solidFill>
                <a:latin typeface="Tahoma" panose="020B0604030504040204" pitchFamily="34" charset="0"/>
                <a:ea typeface="標楷體" panose="03000509000000000000" pitchFamily="65" charset="-120"/>
              </a:endParaRPr>
            </a:p>
          </p:txBody>
        </p:sp>
      </p:grpSp>
      <p:grpSp>
        <p:nvGrpSpPr>
          <p:cNvPr id="61" name="群組 60"/>
          <p:cNvGrpSpPr/>
          <p:nvPr/>
        </p:nvGrpSpPr>
        <p:grpSpPr>
          <a:xfrm>
            <a:off x="2103652" y="6015382"/>
            <a:ext cx="360362" cy="360362"/>
            <a:chOff x="3733230" y="2249440"/>
            <a:chExt cx="360362" cy="360362"/>
          </a:xfrm>
        </p:grpSpPr>
        <p:sp>
          <p:nvSpPr>
            <p:cNvPr id="62" name="橢圓 14"/>
            <p:cNvSpPr>
              <a:spLocks noChangeArrowheads="1"/>
            </p:cNvSpPr>
            <p:nvPr/>
          </p:nvSpPr>
          <p:spPr bwMode="auto">
            <a:xfrm>
              <a:off x="3733230" y="2249440"/>
              <a:ext cx="360362" cy="36036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marL="878205" indent="-533400">
                <a:defRPr kumimoji="1">
                  <a:solidFill>
                    <a:schemeClr val="tx1"/>
                  </a:solidFill>
                  <a:latin typeface="Arial" panose="020B0604020202020204" pitchFamily="34" charset="0"/>
                  <a:ea typeface="華康中圓體" panose="020F0509000000000000" pitchFamily="49" charset="-120"/>
                </a:defRPr>
              </a:lvl1pPr>
              <a:lvl2pPr marL="742950" indent="-285750">
                <a:defRPr kumimoji="1">
                  <a:solidFill>
                    <a:schemeClr val="tx1"/>
                  </a:solidFill>
                  <a:latin typeface="Arial" panose="020B0604020202020204" pitchFamily="34" charset="0"/>
                  <a:ea typeface="華康中圓體" panose="020F0509000000000000" pitchFamily="49" charset="-120"/>
                </a:defRPr>
              </a:lvl2pPr>
              <a:lvl3pPr marL="1143000" indent="-228600">
                <a:defRPr kumimoji="1">
                  <a:solidFill>
                    <a:schemeClr val="tx1"/>
                  </a:solidFill>
                  <a:latin typeface="Arial" panose="020B0604020202020204" pitchFamily="34" charset="0"/>
                  <a:ea typeface="華康中圓體" panose="020F0509000000000000" pitchFamily="49" charset="-120"/>
                </a:defRPr>
              </a:lvl3pPr>
              <a:lvl4pPr marL="1600200" indent="-228600">
                <a:defRPr kumimoji="1">
                  <a:solidFill>
                    <a:schemeClr val="tx1"/>
                  </a:solidFill>
                  <a:latin typeface="Arial" panose="020B0604020202020204" pitchFamily="34" charset="0"/>
                  <a:ea typeface="華康中圓體" panose="020F0509000000000000" pitchFamily="49" charset="-120"/>
                </a:defRPr>
              </a:lvl4pPr>
              <a:lvl5pPr marL="2057400" indent="-228600">
                <a:defRPr kumimoji="1">
                  <a:solidFill>
                    <a:schemeClr val="tx1"/>
                  </a:solidFill>
                  <a:latin typeface="Arial" panose="020B0604020202020204" pitchFamily="34" charset="0"/>
                  <a:ea typeface="華康中圓體" panose="020F0509000000000000" pitchFamily="49"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華康中圓體" panose="020F0509000000000000" pitchFamily="49"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華康中圓體" panose="020F0509000000000000" pitchFamily="49"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華康中圓體" panose="020F0509000000000000" pitchFamily="49"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華康中圓體" panose="020F0509000000000000" pitchFamily="49" charset="-120"/>
                </a:defRPr>
              </a:lvl9pPr>
            </a:lstStyle>
            <a:p>
              <a:pPr>
                <a:lnSpc>
                  <a:spcPct val="95000"/>
                </a:lnSpc>
                <a:spcBef>
                  <a:spcPct val="20000"/>
                </a:spcBef>
                <a:buClr>
                  <a:srgbClr val="0000FF"/>
                </a:buClr>
                <a:buSzPct val="55000"/>
                <a:buFont typeface="Wingdings" panose="05000000000000000000" pitchFamily="2" charset="2"/>
                <a:buAutoNum type="arabicPeriod"/>
                <a:defRPr/>
              </a:pPr>
              <a:endParaRPr lang="zh-TW" altLang="en-US" kern="0">
                <a:solidFill>
                  <a:srgbClr val="000000">
                    <a:lumMod val="75000"/>
                    <a:lumOff val="25000"/>
                  </a:srgbClr>
                </a:solidFill>
                <a:latin typeface="Tahoma" panose="020B0604030504040204" pitchFamily="34" charset="0"/>
                <a:ea typeface="標楷體" panose="03000509000000000000" pitchFamily="65" charset="-120"/>
              </a:endParaRPr>
            </a:p>
          </p:txBody>
        </p:sp>
        <p:sp>
          <p:nvSpPr>
            <p:cNvPr id="63" name="加號 62"/>
            <p:cNvSpPr/>
            <p:nvPr/>
          </p:nvSpPr>
          <p:spPr bwMode="auto">
            <a:xfrm>
              <a:off x="3772917" y="2285952"/>
              <a:ext cx="287338" cy="288925"/>
            </a:xfrm>
            <a:prstGeom prst="mathPlus">
              <a:avLst/>
            </a:prstGeom>
            <a:solidFill>
              <a:srgbClr val="B0D5F7"/>
            </a:solidFill>
            <a:ln w="9525" cap="flat" cmpd="sng" algn="ctr">
              <a:noFill/>
              <a:prstDash val="solid"/>
              <a:round/>
              <a:headEnd type="none" w="med" len="med"/>
              <a:tailEnd type="none" w="med" len="med"/>
            </a:ln>
            <a:effectLst/>
          </p:spPr>
          <p:txBody>
            <a:bodyPr/>
            <a:lstStyle/>
            <a:p>
              <a:pPr marL="878205" indent="-533400">
                <a:lnSpc>
                  <a:spcPct val="95000"/>
                </a:lnSpc>
                <a:spcBef>
                  <a:spcPct val="20000"/>
                </a:spcBef>
                <a:buClr>
                  <a:srgbClr val="0000FF"/>
                </a:buClr>
                <a:buSzPct val="55000"/>
                <a:buFont typeface="Wingdings" panose="05000000000000000000" pitchFamily="2" charset="2"/>
                <a:buAutoNum type="arabicPeriod"/>
                <a:defRPr/>
              </a:pPr>
              <a:endParaRPr kumimoji="1" lang="zh-TW" altLang="en-US" sz="2000" b="1">
                <a:solidFill>
                  <a:srgbClr val="000000">
                    <a:lumMod val="75000"/>
                    <a:lumOff val="25000"/>
                  </a:srgbClr>
                </a:solidFill>
                <a:latin typeface="Tahoma" panose="020B0604030504040204" pitchFamily="34" charset="0"/>
                <a:ea typeface="標楷體" panose="03000509000000000000" pitchFamily="65" charset="-120"/>
              </a:endParaRPr>
            </a:p>
          </p:txBody>
        </p:sp>
      </p:grpSp>
      <p:grpSp>
        <p:nvGrpSpPr>
          <p:cNvPr id="64" name="群組 63"/>
          <p:cNvGrpSpPr/>
          <p:nvPr/>
        </p:nvGrpSpPr>
        <p:grpSpPr>
          <a:xfrm>
            <a:off x="3230554" y="6015382"/>
            <a:ext cx="360362" cy="360362"/>
            <a:chOff x="3733230" y="2249440"/>
            <a:chExt cx="360362" cy="360362"/>
          </a:xfrm>
        </p:grpSpPr>
        <p:sp>
          <p:nvSpPr>
            <p:cNvPr id="65" name="橢圓 14"/>
            <p:cNvSpPr>
              <a:spLocks noChangeArrowheads="1"/>
            </p:cNvSpPr>
            <p:nvPr/>
          </p:nvSpPr>
          <p:spPr bwMode="auto">
            <a:xfrm>
              <a:off x="3733230" y="2249440"/>
              <a:ext cx="360362" cy="36036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marL="878205" indent="-533400">
                <a:defRPr kumimoji="1">
                  <a:solidFill>
                    <a:schemeClr val="tx1"/>
                  </a:solidFill>
                  <a:latin typeface="Arial" panose="020B0604020202020204" pitchFamily="34" charset="0"/>
                  <a:ea typeface="華康中圓體" panose="020F0509000000000000" pitchFamily="49" charset="-120"/>
                </a:defRPr>
              </a:lvl1pPr>
              <a:lvl2pPr marL="742950" indent="-285750">
                <a:defRPr kumimoji="1">
                  <a:solidFill>
                    <a:schemeClr val="tx1"/>
                  </a:solidFill>
                  <a:latin typeface="Arial" panose="020B0604020202020204" pitchFamily="34" charset="0"/>
                  <a:ea typeface="華康中圓體" panose="020F0509000000000000" pitchFamily="49" charset="-120"/>
                </a:defRPr>
              </a:lvl2pPr>
              <a:lvl3pPr marL="1143000" indent="-228600">
                <a:defRPr kumimoji="1">
                  <a:solidFill>
                    <a:schemeClr val="tx1"/>
                  </a:solidFill>
                  <a:latin typeface="Arial" panose="020B0604020202020204" pitchFamily="34" charset="0"/>
                  <a:ea typeface="華康中圓體" panose="020F0509000000000000" pitchFamily="49" charset="-120"/>
                </a:defRPr>
              </a:lvl3pPr>
              <a:lvl4pPr marL="1600200" indent="-228600">
                <a:defRPr kumimoji="1">
                  <a:solidFill>
                    <a:schemeClr val="tx1"/>
                  </a:solidFill>
                  <a:latin typeface="Arial" panose="020B0604020202020204" pitchFamily="34" charset="0"/>
                  <a:ea typeface="華康中圓體" panose="020F0509000000000000" pitchFamily="49" charset="-120"/>
                </a:defRPr>
              </a:lvl4pPr>
              <a:lvl5pPr marL="2057400" indent="-228600">
                <a:defRPr kumimoji="1">
                  <a:solidFill>
                    <a:schemeClr val="tx1"/>
                  </a:solidFill>
                  <a:latin typeface="Arial" panose="020B0604020202020204" pitchFamily="34" charset="0"/>
                  <a:ea typeface="華康中圓體" panose="020F0509000000000000" pitchFamily="49"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華康中圓體" panose="020F0509000000000000" pitchFamily="49"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華康中圓體" panose="020F0509000000000000" pitchFamily="49"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華康中圓體" panose="020F0509000000000000" pitchFamily="49"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華康中圓體" panose="020F0509000000000000" pitchFamily="49" charset="-120"/>
                </a:defRPr>
              </a:lvl9pPr>
            </a:lstStyle>
            <a:p>
              <a:pPr>
                <a:lnSpc>
                  <a:spcPct val="95000"/>
                </a:lnSpc>
                <a:spcBef>
                  <a:spcPct val="20000"/>
                </a:spcBef>
                <a:buClr>
                  <a:srgbClr val="0000FF"/>
                </a:buClr>
                <a:buSzPct val="55000"/>
                <a:buFont typeface="Wingdings" panose="05000000000000000000" pitchFamily="2" charset="2"/>
                <a:buAutoNum type="arabicPeriod"/>
                <a:defRPr/>
              </a:pPr>
              <a:endParaRPr lang="zh-TW" altLang="en-US" kern="0">
                <a:solidFill>
                  <a:srgbClr val="000000">
                    <a:lumMod val="75000"/>
                    <a:lumOff val="25000"/>
                  </a:srgbClr>
                </a:solidFill>
                <a:latin typeface="Tahoma" panose="020B0604030504040204" pitchFamily="34" charset="0"/>
                <a:ea typeface="標楷體" panose="03000509000000000000" pitchFamily="65" charset="-120"/>
              </a:endParaRPr>
            </a:p>
          </p:txBody>
        </p:sp>
        <p:sp>
          <p:nvSpPr>
            <p:cNvPr id="66" name="加號 65"/>
            <p:cNvSpPr/>
            <p:nvPr/>
          </p:nvSpPr>
          <p:spPr bwMode="auto">
            <a:xfrm>
              <a:off x="3772917" y="2285952"/>
              <a:ext cx="287338" cy="288925"/>
            </a:xfrm>
            <a:prstGeom prst="mathPlus">
              <a:avLst/>
            </a:prstGeom>
            <a:solidFill>
              <a:srgbClr val="B0D5F7"/>
            </a:solidFill>
            <a:ln w="9525" cap="flat" cmpd="sng" algn="ctr">
              <a:noFill/>
              <a:prstDash val="solid"/>
              <a:round/>
              <a:headEnd type="none" w="med" len="med"/>
              <a:tailEnd type="none" w="med" len="med"/>
            </a:ln>
            <a:effectLst/>
          </p:spPr>
          <p:txBody>
            <a:bodyPr/>
            <a:lstStyle/>
            <a:p>
              <a:pPr marL="878205" indent="-533400">
                <a:lnSpc>
                  <a:spcPct val="95000"/>
                </a:lnSpc>
                <a:spcBef>
                  <a:spcPct val="20000"/>
                </a:spcBef>
                <a:buClr>
                  <a:srgbClr val="0000FF"/>
                </a:buClr>
                <a:buSzPct val="55000"/>
                <a:buFont typeface="Wingdings" panose="05000000000000000000" pitchFamily="2" charset="2"/>
                <a:buAutoNum type="arabicPeriod"/>
                <a:defRPr/>
              </a:pPr>
              <a:endParaRPr kumimoji="1" lang="zh-TW" altLang="en-US" sz="2000" b="1">
                <a:solidFill>
                  <a:srgbClr val="000000">
                    <a:lumMod val="75000"/>
                    <a:lumOff val="25000"/>
                  </a:srgbClr>
                </a:solidFill>
                <a:latin typeface="Tahoma" panose="020B0604030504040204" pitchFamily="34" charset="0"/>
                <a:ea typeface="標楷體" panose="03000509000000000000" pitchFamily="65" charset="-120"/>
              </a:endParaRPr>
            </a:p>
          </p:txBody>
        </p:sp>
      </p:grpSp>
      <p:sp>
        <p:nvSpPr>
          <p:cNvPr id="67" name="圓角矩形 1"/>
          <p:cNvSpPr/>
          <p:nvPr/>
        </p:nvSpPr>
        <p:spPr bwMode="auto">
          <a:xfrm flipH="1">
            <a:off x="4775043" y="5835563"/>
            <a:ext cx="1180800" cy="720000"/>
          </a:xfrm>
          <a:prstGeom prst="round2DiagRect">
            <a:avLst/>
          </a:prstGeom>
          <a:solidFill>
            <a:srgbClr val="99DAB9"/>
          </a:solidFill>
          <a:ln w="9525" cap="flat" cmpd="sng" algn="ctr">
            <a:noFill/>
            <a:prstDash val="solid"/>
            <a:round/>
            <a:headEnd type="none" w="med" len="med"/>
            <a:tailEnd type="none" w="med" len="med"/>
          </a:ln>
          <a:effectLst/>
        </p:spPr>
        <p:txBody>
          <a:bodyPr anchor="ctr"/>
          <a:lstStyle/>
          <a:p>
            <a:pPr algn="ctr">
              <a:lnSpc>
                <a:spcPct val="95000"/>
              </a:lnSpc>
              <a:spcBef>
                <a:spcPct val="20000"/>
              </a:spcBef>
              <a:buClr>
                <a:srgbClr val="0000FF"/>
              </a:buClr>
              <a:buSzPct val="55000"/>
              <a:defRPr/>
            </a:pPr>
            <a:r>
              <a:rPr kumimoji="1" lang="zh-TW" altLang="en-US" b="1" dirty="0">
                <a:solidFill>
                  <a:srgbClr val="000000">
                    <a:lumMod val="75000"/>
                    <a:lumOff val="25000"/>
                  </a:srgbClr>
                </a:solidFill>
                <a:latin typeface="微軟正黑體" panose="020B0604030504040204" pitchFamily="34" charset="-120"/>
                <a:ea typeface="微軟正黑體" panose="020B0604030504040204" pitchFamily="34" charset="-120"/>
              </a:rPr>
              <a:t>土地複合利用</a:t>
            </a:r>
            <a:endParaRPr kumimoji="1" lang="en-US" altLang="zh-TW" b="1" dirty="0">
              <a:solidFill>
                <a:srgbClr val="000000">
                  <a:lumMod val="75000"/>
                  <a:lumOff val="25000"/>
                </a:srgbClr>
              </a:solidFill>
              <a:latin typeface="微軟正黑體" panose="020B0604030504040204" pitchFamily="34" charset="-120"/>
              <a:ea typeface="微軟正黑體" panose="020B0604030504040204" pitchFamily="34" charset="-120"/>
            </a:endParaRPr>
          </a:p>
        </p:txBody>
      </p:sp>
      <p:sp>
        <p:nvSpPr>
          <p:cNvPr id="68" name="圓角矩形 1"/>
          <p:cNvSpPr/>
          <p:nvPr/>
        </p:nvSpPr>
        <p:spPr bwMode="auto">
          <a:xfrm>
            <a:off x="6143195" y="5835563"/>
            <a:ext cx="1180800" cy="720000"/>
          </a:xfrm>
          <a:prstGeom prst="round2DiagRect">
            <a:avLst/>
          </a:prstGeom>
          <a:solidFill>
            <a:srgbClr val="9CF0AE"/>
          </a:solidFill>
          <a:ln w="9525" cap="flat" cmpd="sng" algn="ctr">
            <a:noFill/>
            <a:prstDash val="solid"/>
            <a:round/>
            <a:headEnd type="none" w="med" len="med"/>
            <a:tailEnd type="none" w="med" len="med"/>
          </a:ln>
          <a:effectLst/>
        </p:spPr>
        <p:txBody>
          <a:bodyPr anchor="ctr"/>
          <a:lstStyle/>
          <a:p>
            <a:pPr algn="ctr">
              <a:lnSpc>
                <a:spcPct val="95000"/>
              </a:lnSpc>
              <a:spcBef>
                <a:spcPct val="20000"/>
              </a:spcBef>
              <a:buClr>
                <a:srgbClr val="0000FF"/>
              </a:buClr>
              <a:buSzPct val="55000"/>
              <a:defRPr/>
            </a:pPr>
            <a:r>
              <a:rPr kumimoji="1" lang="zh-TW" altLang="en-US" b="1" dirty="0">
                <a:solidFill>
                  <a:srgbClr val="000000">
                    <a:lumMod val="75000"/>
                    <a:lumOff val="25000"/>
                  </a:srgbClr>
                </a:solidFill>
                <a:latin typeface="微軟正黑體" panose="020B0604030504040204" pitchFamily="34" charset="-120"/>
                <a:ea typeface="微軟正黑體" panose="020B0604030504040204" pitchFamily="34" charset="-120"/>
              </a:rPr>
              <a:t>不利農用土地</a:t>
            </a:r>
            <a:endParaRPr kumimoji="1" lang="en-US" altLang="zh-TW" b="1" dirty="0">
              <a:solidFill>
                <a:srgbClr val="000000">
                  <a:lumMod val="75000"/>
                  <a:lumOff val="25000"/>
                </a:srgbClr>
              </a:solidFill>
              <a:latin typeface="微軟正黑體" panose="020B0604030504040204" pitchFamily="34" charset="-120"/>
              <a:ea typeface="微軟正黑體" panose="020B0604030504040204" pitchFamily="34" charset="-120"/>
            </a:endParaRPr>
          </a:p>
        </p:txBody>
      </p:sp>
      <p:sp>
        <p:nvSpPr>
          <p:cNvPr id="69" name="圓角矩形 1"/>
          <p:cNvSpPr/>
          <p:nvPr/>
        </p:nvSpPr>
        <p:spPr bwMode="auto">
          <a:xfrm flipH="1">
            <a:off x="7520867" y="5827935"/>
            <a:ext cx="1293196" cy="720000"/>
          </a:xfrm>
          <a:prstGeom prst="round2DiagRect">
            <a:avLst/>
          </a:prstGeom>
          <a:solidFill>
            <a:srgbClr val="9CE695"/>
          </a:solidFill>
          <a:ln w="9525" cap="flat" cmpd="sng" algn="ctr">
            <a:noFill/>
            <a:prstDash val="solid"/>
            <a:round/>
            <a:headEnd type="none" w="med" len="med"/>
            <a:tailEnd type="none" w="med" len="med"/>
          </a:ln>
          <a:effectLst/>
        </p:spPr>
        <p:txBody>
          <a:bodyPr anchor="ctr"/>
          <a:lstStyle/>
          <a:p>
            <a:pPr algn="ctr">
              <a:lnSpc>
                <a:spcPct val="95000"/>
              </a:lnSpc>
              <a:spcBef>
                <a:spcPct val="20000"/>
              </a:spcBef>
              <a:buClr>
                <a:srgbClr val="0000FF"/>
              </a:buClr>
              <a:buSzPct val="55000"/>
              <a:defRPr/>
            </a:pPr>
            <a:r>
              <a:rPr kumimoji="1" lang="zh-TW" altLang="en-US" b="1" dirty="0">
                <a:solidFill>
                  <a:srgbClr val="000000">
                    <a:lumMod val="75000"/>
                    <a:lumOff val="25000"/>
                  </a:srgbClr>
                </a:solidFill>
                <a:latin typeface="微軟正黑體" panose="020B0604030504040204" pitchFamily="34" charset="-120"/>
                <a:ea typeface="微軟正黑體" panose="020B0604030504040204" pitchFamily="34" charset="-120"/>
              </a:rPr>
              <a:t>公有</a:t>
            </a:r>
            <a:r>
              <a:rPr kumimoji="1" lang="en-US" altLang="zh-TW" b="1" dirty="0">
                <a:solidFill>
                  <a:srgbClr val="000000">
                    <a:lumMod val="75000"/>
                    <a:lumOff val="25000"/>
                  </a:srgbClr>
                </a:solidFill>
                <a:latin typeface="微軟正黑體" panose="020B0604030504040204" pitchFamily="34" charset="-120"/>
                <a:ea typeface="微軟正黑體" panose="020B0604030504040204" pitchFamily="34" charset="-120"/>
              </a:rPr>
              <a:t>/</a:t>
            </a:r>
            <a:r>
              <a:rPr kumimoji="1" lang="zh-TW" altLang="en-US" b="1" dirty="0">
                <a:solidFill>
                  <a:srgbClr val="000000">
                    <a:lumMod val="75000"/>
                    <a:lumOff val="25000"/>
                  </a:srgbClr>
                </a:solidFill>
                <a:latin typeface="微軟正黑體" panose="020B0604030504040204" pitchFamily="34" charset="-120"/>
                <a:ea typeface="微軟正黑體" panose="020B0604030504040204" pitchFamily="34" charset="-120"/>
              </a:rPr>
              <a:t>閒置土地活化</a:t>
            </a:r>
            <a:endParaRPr kumimoji="1" lang="en-US" altLang="zh-TW" b="1" dirty="0">
              <a:solidFill>
                <a:srgbClr val="000000">
                  <a:lumMod val="75000"/>
                  <a:lumOff val="25000"/>
                </a:srgbClr>
              </a:solidFill>
              <a:latin typeface="微軟正黑體" panose="020B0604030504040204" pitchFamily="34" charset="-120"/>
              <a:ea typeface="微軟正黑體" panose="020B0604030504040204" pitchFamily="34" charset="-120"/>
            </a:endParaRPr>
          </a:p>
        </p:txBody>
      </p:sp>
      <p:grpSp>
        <p:nvGrpSpPr>
          <p:cNvPr id="70" name="群組 69"/>
          <p:cNvGrpSpPr/>
          <p:nvPr/>
        </p:nvGrpSpPr>
        <p:grpSpPr>
          <a:xfrm>
            <a:off x="5865304" y="6008363"/>
            <a:ext cx="360362" cy="360362"/>
            <a:chOff x="3733230" y="4882106"/>
            <a:chExt cx="360362" cy="360362"/>
          </a:xfrm>
        </p:grpSpPr>
        <p:sp>
          <p:nvSpPr>
            <p:cNvPr id="71" name="橢圓 14"/>
            <p:cNvSpPr>
              <a:spLocks noChangeArrowheads="1"/>
            </p:cNvSpPr>
            <p:nvPr/>
          </p:nvSpPr>
          <p:spPr bwMode="auto">
            <a:xfrm>
              <a:off x="3733230" y="4882106"/>
              <a:ext cx="360362" cy="36036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marL="878205" indent="-533400">
                <a:defRPr kumimoji="1">
                  <a:solidFill>
                    <a:schemeClr val="tx1"/>
                  </a:solidFill>
                  <a:latin typeface="Arial" panose="020B0604020202020204" pitchFamily="34" charset="0"/>
                  <a:ea typeface="華康中圓體" panose="020F0509000000000000" pitchFamily="49" charset="-120"/>
                </a:defRPr>
              </a:lvl1pPr>
              <a:lvl2pPr marL="742950" indent="-285750">
                <a:defRPr kumimoji="1">
                  <a:solidFill>
                    <a:schemeClr val="tx1"/>
                  </a:solidFill>
                  <a:latin typeface="Arial" panose="020B0604020202020204" pitchFamily="34" charset="0"/>
                  <a:ea typeface="華康中圓體" panose="020F0509000000000000" pitchFamily="49" charset="-120"/>
                </a:defRPr>
              </a:lvl2pPr>
              <a:lvl3pPr marL="1143000" indent="-228600">
                <a:defRPr kumimoji="1">
                  <a:solidFill>
                    <a:schemeClr val="tx1"/>
                  </a:solidFill>
                  <a:latin typeface="Arial" panose="020B0604020202020204" pitchFamily="34" charset="0"/>
                  <a:ea typeface="華康中圓體" panose="020F0509000000000000" pitchFamily="49" charset="-120"/>
                </a:defRPr>
              </a:lvl3pPr>
              <a:lvl4pPr marL="1600200" indent="-228600">
                <a:defRPr kumimoji="1">
                  <a:solidFill>
                    <a:schemeClr val="tx1"/>
                  </a:solidFill>
                  <a:latin typeface="Arial" panose="020B0604020202020204" pitchFamily="34" charset="0"/>
                  <a:ea typeface="華康中圓體" panose="020F0509000000000000" pitchFamily="49" charset="-120"/>
                </a:defRPr>
              </a:lvl4pPr>
              <a:lvl5pPr marL="2057400" indent="-228600">
                <a:defRPr kumimoji="1">
                  <a:solidFill>
                    <a:schemeClr val="tx1"/>
                  </a:solidFill>
                  <a:latin typeface="Arial" panose="020B0604020202020204" pitchFamily="34" charset="0"/>
                  <a:ea typeface="華康中圓體" panose="020F0509000000000000" pitchFamily="49"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華康中圓體" panose="020F0509000000000000" pitchFamily="49"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華康中圓體" panose="020F0509000000000000" pitchFamily="49"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華康中圓體" panose="020F0509000000000000" pitchFamily="49"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華康中圓體" panose="020F0509000000000000" pitchFamily="49" charset="-120"/>
                </a:defRPr>
              </a:lvl9pPr>
            </a:lstStyle>
            <a:p>
              <a:pPr>
                <a:lnSpc>
                  <a:spcPct val="95000"/>
                </a:lnSpc>
                <a:spcBef>
                  <a:spcPct val="20000"/>
                </a:spcBef>
                <a:buClr>
                  <a:srgbClr val="0000FF"/>
                </a:buClr>
                <a:buSzPct val="55000"/>
                <a:buFont typeface="Wingdings" panose="05000000000000000000" pitchFamily="2" charset="2"/>
                <a:buAutoNum type="arabicPeriod"/>
                <a:defRPr/>
              </a:pPr>
              <a:endParaRPr lang="zh-TW" altLang="en-US" kern="0">
                <a:solidFill>
                  <a:srgbClr val="000000">
                    <a:lumMod val="75000"/>
                    <a:lumOff val="25000"/>
                  </a:srgbClr>
                </a:solidFill>
                <a:latin typeface="Tahoma" panose="020B0604030504040204" pitchFamily="34" charset="0"/>
                <a:ea typeface="標楷體" panose="03000509000000000000" pitchFamily="65" charset="-120"/>
              </a:endParaRPr>
            </a:p>
          </p:txBody>
        </p:sp>
        <p:sp>
          <p:nvSpPr>
            <p:cNvPr id="72" name="加號 71"/>
            <p:cNvSpPr/>
            <p:nvPr/>
          </p:nvSpPr>
          <p:spPr bwMode="auto">
            <a:xfrm>
              <a:off x="3772917" y="4918618"/>
              <a:ext cx="287338" cy="288925"/>
            </a:xfrm>
            <a:prstGeom prst="mathPlus">
              <a:avLst/>
            </a:prstGeom>
            <a:solidFill>
              <a:srgbClr val="9CF0AE"/>
            </a:solidFill>
            <a:ln w="9525" cap="flat" cmpd="sng" algn="ctr">
              <a:noFill/>
              <a:prstDash val="solid"/>
              <a:round/>
              <a:headEnd type="none" w="med" len="med"/>
              <a:tailEnd type="none" w="med" len="med"/>
            </a:ln>
            <a:effectLst/>
          </p:spPr>
          <p:txBody>
            <a:bodyPr/>
            <a:lstStyle/>
            <a:p>
              <a:pPr marL="878205" indent="-533400">
                <a:lnSpc>
                  <a:spcPct val="95000"/>
                </a:lnSpc>
                <a:spcBef>
                  <a:spcPct val="20000"/>
                </a:spcBef>
                <a:buClr>
                  <a:srgbClr val="0000FF"/>
                </a:buClr>
                <a:buSzPct val="55000"/>
                <a:buFont typeface="Wingdings" panose="05000000000000000000" pitchFamily="2" charset="2"/>
                <a:buAutoNum type="arabicPeriod"/>
                <a:defRPr/>
              </a:pPr>
              <a:endParaRPr kumimoji="1" lang="zh-TW" altLang="en-US" sz="2000" b="1">
                <a:solidFill>
                  <a:srgbClr val="000000">
                    <a:lumMod val="75000"/>
                    <a:lumOff val="25000"/>
                  </a:srgbClr>
                </a:solidFill>
                <a:latin typeface="Tahoma" panose="020B0604030504040204" pitchFamily="34" charset="0"/>
                <a:ea typeface="標楷體" panose="03000509000000000000" pitchFamily="65" charset="-120"/>
              </a:endParaRPr>
            </a:p>
          </p:txBody>
        </p:sp>
      </p:grpSp>
      <p:grpSp>
        <p:nvGrpSpPr>
          <p:cNvPr id="73" name="群組 72"/>
          <p:cNvGrpSpPr/>
          <p:nvPr/>
        </p:nvGrpSpPr>
        <p:grpSpPr>
          <a:xfrm>
            <a:off x="7242877" y="6008363"/>
            <a:ext cx="360362" cy="360362"/>
            <a:chOff x="3733230" y="4882106"/>
            <a:chExt cx="360362" cy="360362"/>
          </a:xfrm>
        </p:grpSpPr>
        <p:sp>
          <p:nvSpPr>
            <p:cNvPr id="74" name="橢圓 14"/>
            <p:cNvSpPr>
              <a:spLocks noChangeArrowheads="1"/>
            </p:cNvSpPr>
            <p:nvPr/>
          </p:nvSpPr>
          <p:spPr bwMode="auto">
            <a:xfrm>
              <a:off x="3733230" y="4882106"/>
              <a:ext cx="360362" cy="36036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marL="878205" indent="-533400">
                <a:defRPr kumimoji="1">
                  <a:solidFill>
                    <a:schemeClr val="tx1"/>
                  </a:solidFill>
                  <a:latin typeface="Arial" panose="020B0604020202020204" pitchFamily="34" charset="0"/>
                  <a:ea typeface="華康中圓體" panose="020F0509000000000000" pitchFamily="49" charset="-120"/>
                </a:defRPr>
              </a:lvl1pPr>
              <a:lvl2pPr marL="742950" indent="-285750">
                <a:defRPr kumimoji="1">
                  <a:solidFill>
                    <a:schemeClr val="tx1"/>
                  </a:solidFill>
                  <a:latin typeface="Arial" panose="020B0604020202020204" pitchFamily="34" charset="0"/>
                  <a:ea typeface="華康中圓體" panose="020F0509000000000000" pitchFamily="49" charset="-120"/>
                </a:defRPr>
              </a:lvl2pPr>
              <a:lvl3pPr marL="1143000" indent="-228600">
                <a:defRPr kumimoji="1">
                  <a:solidFill>
                    <a:schemeClr val="tx1"/>
                  </a:solidFill>
                  <a:latin typeface="Arial" panose="020B0604020202020204" pitchFamily="34" charset="0"/>
                  <a:ea typeface="華康中圓體" panose="020F0509000000000000" pitchFamily="49" charset="-120"/>
                </a:defRPr>
              </a:lvl3pPr>
              <a:lvl4pPr marL="1600200" indent="-228600">
                <a:defRPr kumimoji="1">
                  <a:solidFill>
                    <a:schemeClr val="tx1"/>
                  </a:solidFill>
                  <a:latin typeface="Arial" panose="020B0604020202020204" pitchFamily="34" charset="0"/>
                  <a:ea typeface="華康中圓體" panose="020F0509000000000000" pitchFamily="49" charset="-120"/>
                </a:defRPr>
              </a:lvl4pPr>
              <a:lvl5pPr marL="2057400" indent="-228600">
                <a:defRPr kumimoji="1">
                  <a:solidFill>
                    <a:schemeClr val="tx1"/>
                  </a:solidFill>
                  <a:latin typeface="Arial" panose="020B0604020202020204" pitchFamily="34" charset="0"/>
                  <a:ea typeface="華康中圓體" panose="020F0509000000000000" pitchFamily="49"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華康中圓體" panose="020F0509000000000000" pitchFamily="49"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華康中圓體" panose="020F0509000000000000" pitchFamily="49"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華康中圓體" panose="020F0509000000000000" pitchFamily="49"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華康中圓體" panose="020F0509000000000000" pitchFamily="49" charset="-120"/>
                </a:defRPr>
              </a:lvl9pPr>
            </a:lstStyle>
            <a:p>
              <a:pPr>
                <a:lnSpc>
                  <a:spcPct val="95000"/>
                </a:lnSpc>
                <a:spcBef>
                  <a:spcPct val="20000"/>
                </a:spcBef>
                <a:buClr>
                  <a:srgbClr val="0000FF"/>
                </a:buClr>
                <a:buSzPct val="55000"/>
                <a:buFont typeface="Wingdings" panose="05000000000000000000" pitchFamily="2" charset="2"/>
                <a:buAutoNum type="arabicPeriod"/>
                <a:defRPr/>
              </a:pPr>
              <a:endParaRPr lang="zh-TW" altLang="en-US" kern="0">
                <a:solidFill>
                  <a:srgbClr val="000000">
                    <a:lumMod val="75000"/>
                    <a:lumOff val="25000"/>
                  </a:srgbClr>
                </a:solidFill>
                <a:latin typeface="Tahoma" panose="020B0604030504040204" pitchFamily="34" charset="0"/>
                <a:ea typeface="標楷體" panose="03000509000000000000" pitchFamily="65" charset="-120"/>
              </a:endParaRPr>
            </a:p>
          </p:txBody>
        </p:sp>
        <p:sp>
          <p:nvSpPr>
            <p:cNvPr id="75" name="加號 74"/>
            <p:cNvSpPr/>
            <p:nvPr/>
          </p:nvSpPr>
          <p:spPr bwMode="auto">
            <a:xfrm>
              <a:off x="3772917" y="4918618"/>
              <a:ext cx="287338" cy="288925"/>
            </a:xfrm>
            <a:prstGeom prst="mathPlus">
              <a:avLst/>
            </a:prstGeom>
            <a:solidFill>
              <a:srgbClr val="9CF0AE"/>
            </a:solidFill>
            <a:ln w="9525" cap="flat" cmpd="sng" algn="ctr">
              <a:noFill/>
              <a:prstDash val="solid"/>
              <a:round/>
              <a:headEnd type="none" w="med" len="med"/>
              <a:tailEnd type="none" w="med" len="med"/>
            </a:ln>
            <a:effectLst/>
          </p:spPr>
          <p:txBody>
            <a:bodyPr/>
            <a:lstStyle/>
            <a:p>
              <a:pPr marL="878205" indent="-533400">
                <a:lnSpc>
                  <a:spcPct val="95000"/>
                </a:lnSpc>
                <a:spcBef>
                  <a:spcPct val="20000"/>
                </a:spcBef>
                <a:buClr>
                  <a:srgbClr val="0000FF"/>
                </a:buClr>
                <a:buSzPct val="55000"/>
                <a:buFont typeface="Wingdings" panose="05000000000000000000" pitchFamily="2" charset="2"/>
                <a:buAutoNum type="arabicPeriod"/>
                <a:defRPr/>
              </a:pPr>
              <a:endParaRPr kumimoji="1" lang="zh-TW" altLang="en-US" sz="2000" b="1">
                <a:solidFill>
                  <a:srgbClr val="000000">
                    <a:lumMod val="75000"/>
                    <a:lumOff val="25000"/>
                  </a:srgbClr>
                </a:solidFill>
                <a:latin typeface="Tahoma" panose="020B0604030504040204" pitchFamily="34" charset="0"/>
                <a:ea typeface="標楷體" panose="03000509000000000000" pitchFamily="65" charset="-120"/>
              </a:endParaRPr>
            </a:p>
          </p:txBody>
        </p:sp>
      </p:grpSp>
      <p:sp>
        <p:nvSpPr>
          <p:cNvPr id="2" name="投影片編號版面配置區 1"/>
          <p:cNvSpPr>
            <a:spLocks noGrp="1"/>
          </p:cNvSpPr>
          <p:nvPr>
            <p:ph type="sldNum" sz="quarter" idx="10"/>
          </p:nvPr>
        </p:nvSpPr>
        <p:spPr/>
        <p:txBody>
          <a:bodyPr/>
          <a:lstStyle/>
          <a:p>
            <a:pPr>
              <a:defRPr/>
            </a:pPr>
            <a:fld id="{02A4DD89-A6A6-4862-B154-6736CFBA3C5B}" type="slidenum">
              <a:rPr lang="en-US" altLang="zh-TW" smtClean="0"/>
              <a:t>9</a:t>
            </a:fld>
            <a:endParaRPr lang="en-US" altLang="zh-TW"/>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圓角矩形 57"/>
          <p:cNvSpPr/>
          <p:nvPr/>
        </p:nvSpPr>
        <p:spPr>
          <a:xfrm>
            <a:off x="6265863" y="1363663"/>
            <a:ext cx="2717800" cy="5367337"/>
          </a:xfrm>
          <a:prstGeom prst="roundRect">
            <a:avLst/>
          </a:prstGeom>
          <a:solidFill>
            <a:srgbClr val="FFDE75">
              <a:alpha val="20000"/>
            </a:srgbClr>
          </a:solidFill>
          <a:ln w="12700" cap="flat" cmpd="sng" algn="ctr">
            <a:noFill/>
            <a:prstDash val="solid"/>
            <a:miter lim="800000"/>
          </a:ln>
          <a:effectLst/>
        </p:spPr>
        <p:txBody>
          <a:bodyPr anchor="ctr"/>
          <a:lstStyle/>
          <a:p>
            <a:pPr algn="ctr" defTabSz="913765" eaLnBrk="1" fontAlgn="auto" hangingPunct="1">
              <a:spcBef>
                <a:spcPts val="0"/>
              </a:spcBef>
              <a:spcAft>
                <a:spcPts val="0"/>
              </a:spcAft>
              <a:defRPr/>
            </a:pPr>
            <a:endParaRPr lang="zh-TW" altLang="en-US" kern="0">
              <a:solidFill>
                <a:prstClr val="white"/>
              </a:solidFill>
              <a:latin typeface="Arial" panose="020B0604020202020204"/>
              <a:ea typeface="微軟正黑體" panose="020B0604030504040204" pitchFamily="34" charset="-120"/>
            </a:endParaRPr>
          </a:p>
        </p:txBody>
      </p:sp>
      <p:sp>
        <p:nvSpPr>
          <p:cNvPr id="59" name="圓角矩形 58"/>
          <p:cNvSpPr/>
          <p:nvPr/>
        </p:nvSpPr>
        <p:spPr>
          <a:xfrm>
            <a:off x="171450" y="1609725"/>
            <a:ext cx="5969000" cy="5121275"/>
          </a:xfrm>
          <a:prstGeom prst="roundRect">
            <a:avLst/>
          </a:prstGeom>
          <a:solidFill>
            <a:srgbClr val="ACE7E6">
              <a:alpha val="20000"/>
            </a:srgbClr>
          </a:solidFill>
          <a:ln w="12700" cap="flat" cmpd="sng" algn="ctr">
            <a:noFill/>
            <a:prstDash val="solid"/>
            <a:miter lim="800000"/>
          </a:ln>
          <a:effectLst/>
        </p:spPr>
        <p:txBody>
          <a:bodyPr anchor="ctr"/>
          <a:lstStyle/>
          <a:p>
            <a:pPr algn="ctr" defTabSz="913765" eaLnBrk="1" fontAlgn="auto" hangingPunct="1">
              <a:spcBef>
                <a:spcPts val="0"/>
              </a:spcBef>
              <a:spcAft>
                <a:spcPts val="0"/>
              </a:spcAft>
              <a:defRPr/>
            </a:pPr>
            <a:endParaRPr lang="zh-TW" altLang="en-US" kern="0">
              <a:solidFill>
                <a:prstClr val="white"/>
              </a:solidFill>
              <a:latin typeface="Arial" panose="020B0604020202020204"/>
              <a:ea typeface="微軟正黑體" panose="020B0604030504040204" pitchFamily="34" charset="-120"/>
            </a:endParaRPr>
          </a:p>
        </p:txBody>
      </p:sp>
      <p:grpSp>
        <p:nvGrpSpPr>
          <p:cNvPr id="36868" name="群組 59"/>
          <p:cNvGrpSpPr/>
          <p:nvPr/>
        </p:nvGrpSpPr>
        <p:grpSpPr bwMode="auto">
          <a:xfrm>
            <a:off x="144463" y="887413"/>
            <a:ext cx="8999537" cy="614362"/>
            <a:chOff x="2583272" y="4233223"/>
            <a:chExt cx="11058317" cy="614321"/>
          </a:xfrm>
        </p:grpSpPr>
        <p:sp>
          <p:nvSpPr>
            <p:cNvPr id="68" name="圓角矩形 67"/>
            <p:cNvSpPr/>
            <p:nvPr/>
          </p:nvSpPr>
          <p:spPr>
            <a:xfrm>
              <a:off x="2583272" y="4233223"/>
              <a:ext cx="11058317" cy="614321"/>
            </a:xfrm>
            <a:prstGeom prst="roundRect">
              <a:avLst/>
            </a:prstGeom>
            <a:noFill/>
            <a:ln w="12700" cap="flat" cmpd="sng" algn="ctr">
              <a:noFill/>
              <a:prstDash val="solid"/>
              <a:miter lim="800000"/>
            </a:ln>
            <a:effectLst/>
          </p:spPr>
          <p:txBody>
            <a:bodyPr anchor="ctr"/>
            <a:lstStyle/>
            <a:p>
              <a:pPr defTabSz="913765" eaLnBrk="1" fontAlgn="auto" hangingPunct="1">
                <a:spcBef>
                  <a:spcPts val="0"/>
                </a:spcBef>
                <a:spcAft>
                  <a:spcPts val="0"/>
                </a:spcAft>
                <a:tabLst>
                  <a:tab pos="3769995" algn="l"/>
                </a:tabLst>
                <a:defRPr/>
              </a:pPr>
              <a:r>
                <a:rPr lang="zh-TW" altLang="en-US" sz="3000" b="1" kern="0" dirty="0">
                  <a:solidFill>
                    <a:prstClr val="black">
                      <a:lumMod val="65000"/>
                      <a:lumOff val="35000"/>
                    </a:prstClr>
                  </a:solidFill>
                  <a:latin typeface="Microsoft YaHei UI" panose="020B0503020204020204" pitchFamily="34" charset="-122"/>
                  <a:ea typeface="Microsoft YaHei UI" panose="020B0503020204020204" pitchFamily="34" charset="-122"/>
                </a:rPr>
                <a:t>屋頂型優先：提高目標全面設置 </a:t>
              </a:r>
              <a:r>
                <a:rPr lang="en-US" altLang="zh-TW" sz="2400" b="1" kern="0" dirty="0">
                  <a:solidFill>
                    <a:prstClr val="black">
                      <a:lumMod val="65000"/>
                      <a:lumOff val="35000"/>
                    </a:prstClr>
                  </a:solidFill>
                  <a:latin typeface="Microsoft YaHei UI" panose="020B0503020204020204" pitchFamily="34" charset="-122"/>
                  <a:ea typeface="Microsoft YaHei UI" panose="020B0503020204020204" pitchFamily="34" charset="-122"/>
                </a:rPr>
                <a:t>3GW</a:t>
              </a:r>
              <a:r>
                <a:rPr lang="en-US" altLang="zh-TW" sz="2400" b="1" kern="0" dirty="0">
                  <a:solidFill>
                    <a:prstClr val="black">
                      <a:lumMod val="65000"/>
                      <a:lumOff val="35000"/>
                    </a:prstClr>
                  </a:solidFill>
                  <a:latin typeface="Microsoft YaHei UI" panose="020B0503020204020204" pitchFamily="34" charset="-122"/>
                  <a:ea typeface="Microsoft YaHei UI" panose="020B0503020204020204" pitchFamily="34" charset="-122"/>
                  <a:cs typeface="Microsoft YaHei" panose="020B0503020204020204" pitchFamily="34" charset="-122"/>
                  <a:sym typeface="Microsoft YaHei" panose="020B0503020204020204" pitchFamily="34" charset="-122"/>
                </a:rPr>
                <a:t>→</a:t>
              </a:r>
              <a:r>
                <a:rPr lang="en-US" altLang="zh-TW" sz="2400" b="1" kern="0" dirty="0">
                  <a:solidFill>
                    <a:prstClr val="black">
                      <a:lumMod val="65000"/>
                      <a:lumOff val="35000"/>
                    </a:prstClr>
                  </a:solidFill>
                  <a:latin typeface="Microsoft YaHei UI" panose="020B0503020204020204" pitchFamily="34" charset="-122"/>
                  <a:ea typeface="Microsoft YaHei UI" panose="020B0503020204020204" pitchFamily="34" charset="-122"/>
                </a:rPr>
                <a:t>6GW</a:t>
              </a:r>
              <a:r>
                <a:rPr lang="en-US" altLang="zh-TW" sz="2400" b="1" kern="0" dirty="0">
                  <a:solidFill>
                    <a:prstClr val="black">
                      <a:lumMod val="65000"/>
                      <a:lumOff val="35000"/>
                    </a:prstClr>
                  </a:solidFill>
                  <a:latin typeface="Microsoft YaHei UI" panose="020B0503020204020204" pitchFamily="34" charset="-122"/>
                  <a:ea typeface="Microsoft YaHei UI" panose="020B0503020204020204" pitchFamily="34" charset="-122"/>
                  <a:cs typeface="Microsoft YaHei" panose="020B0503020204020204" pitchFamily="34" charset="-122"/>
                  <a:sym typeface="Microsoft YaHei" panose="020B0503020204020204" pitchFamily="34" charset="-122"/>
                </a:rPr>
                <a:t>→</a:t>
              </a:r>
              <a:endParaRPr lang="zh-TW" altLang="en-US" sz="3200" b="1" kern="0" dirty="0">
                <a:solidFill>
                  <a:srgbClr val="FF0000"/>
                </a:solidFill>
                <a:latin typeface="Microsoft YaHei UI" panose="020B0503020204020204" pitchFamily="34" charset="-122"/>
                <a:ea typeface="Microsoft YaHei UI" panose="020B0503020204020204" pitchFamily="34" charset="-122"/>
              </a:endParaRPr>
            </a:p>
          </p:txBody>
        </p:sp>
        <p:sp>
          <p:nvSpPr>
            <p:cNvPr id="69" name="矩形 68"/>
            <p:cNvSpPr/>
            <p:nvPr/>
          </p:nvSpPr>
          <p:spPr>
            <a:xfrm>
              <a:off x="2749078" y="4788811"/>
              <a:ext cx="5561345" cy="50797"/>
            </a:xfrm>
            <a:prstGeom prst="rect">
              <a:avLst/>
            </a:prstGeom>
            <a:solidFill>
              <a:sysClr val="windowText" lastClr="000000">
                <a:lumMod val="50000"/>
                <a:lumOff val="50000"/>
              </a:sysClr>
            </a:solidFill>
            <a:ln w="25400" cap="flat" cmpd="sng" algn="ctr">
              <a:noFill/>
              <a:prstDash val="solid"/>
            </a:ln>
            <a:effectLst/>
          </p:spPr>
          <p:txBody>
            <a:bodyPr anchor="ctr"/>
            <a:lstStyle/>
            <a:p>
              <a:pPr algn="ctr" eaLnBrk="1" fontAlgn="auto" hangingPunct="1">
                <a:spcBef>
                  <a:spcPts val="0"/>
                </a:spcBef>
                <a:spcAft>
                  <a:spcPts val="0"/>
                </a:spcAft>
                <a:defRPr/>
              </a:pPr>
              <a:endParaRPr lang="zh-TW" altLang="en-US" kern="0">
                <a:solidFill>
                  <a:prstClr val="white"/>
                </a:solidFill>
                <a:latin typeface="Arial" panose="020B0604020202020204"/>
                <a:ea typeface="微軟正黑體" panose="020B0604030504040204" pitchFamily="34" charset="-120"/>
              </a:endParaRPr>
            </a:p>
          </p:txBody>
        </p:sp>
      </p:grpSp>
      <p:sp>
        <p:nvSpPr>
          <p:cNvPr id="70" name="圓角矩形 69"/>
          <p:cNvSpPr/>
          <p:nvPr/>
        </p:nvSpPr>
        <p:spPr>
          <a:xfrm>
            <a:off x="376238" y="2171700"/>
            <a:ext cx="2519362" cy="639763"/>
          </a:xfrm>
          <a:prstGeom prst="roundRect">
            <a:avLst/>
          </a:prstGeom>
          <a:solidFill>
            <a:srgbClr val="ED7D31">
              <a:lumMod val="60000"/>
              <a:lumOff val="40000"/>
            </a:srgbClr>
          </a:solidFill>
          <a:ln w="12700" cap="flat" cmpd="sng" algn="ctr">
            <a:noFill/>
            <a:prstDash val="solid"/>
            <a:miter lim="800000"/>
          </a:ln>
          <a:effectLst/>
        </p:spPr>
        <p:txBody>
          <a:bodyPr anchor="ctr"/>
          <a:lstStyle/>
          <a:p>
            <a:pPr algn="ctr" eaLnBrk="1" hangingPunct="1">
              <a:defRPr/>
            </a:pPr>
            <a:r>
              <a:rPr lang="zh-TW" altLang="en-US" sz="2800" b="1" kern="0" dirty="0">
                <a:solidFill>
                  <a:prstClr val="black">
                    <a:lumMod val="65000"/>
                    <a:lumOff val="35000"/>
                  </a:prstClr>
                </a:solidFill>
                <a:latin typeface="Arial" panose="020B0604020202020204"/>
                <a:ea typeface="Microsoft YaHei UI" panose="020B0503020204020204" pitchFamily="34" charset="-122"/>
                <a:cs typeface="Microsoft YaHei" panose="020B0503020204020204" pitchFamily="34" charset="-122"/>
              </a:rPr>
              <a:t>公有</a:t>
            </a:r>
            <a:r>
              <a:rPr lang="zh-TW" altLang="en-US" sz="2000" b="1" kern="0" dirty="0">
                <a:solidFill>
                  <a:prstClr val="black">
                    <a:lumMod val="65000"/>
                    <a:lumOff val="35000"/>
                  </a:prstClr>
                </a:solidFill>
                <a:latin typeface="Arial" panose="020B0604020202020204"/>
                <a:ea typeface="Microsoft YaHei UI" panose="020B0503020204020204" pitchFamily="34" charset="-122"/>
                <a:cs typeface="Microsoft YaHei" panose="020B0503020204020204" pitchFamily="34" charset="-122"/>
              </a:rPr>
              <a:t>屋頂</a:t>
            </a:r>
            <a:r>
              <a:rPr lang="zh-TW" altLang="en-US" sz="2800" b="1" kern="0" dirty="0">
                <a:solidFill>
                  <a:srgbClr val="FF0000"/>
                </a:solidFill>
                <a:latin typeface="Arial" panose="020B0604020202020204"/>
                <a:ea typeface="Microsoft YaHei UI" panose="020B0503020204020204" pitchFamily="34" charset="-122"/>
                <a:cs typeface="Microsoft YaHei" panose="020B0503020204020204" pitchFamily="34" charset="-122"/>
              </a:rPr>
              <a:t>先行</a:t>
            </a:r>
          </a:p>
        </p:txBody>
      </p:sp>
      <p:sp>
        <p:nvSpPr>
          <p:cNvPr id="71" name="圓角矩形 70"/>
          <p:cNvSpPr/>
          <p:nvPr/>
        </p:nvSpPr>
        <p:spPr>
          <a:xfrm>
            <a:off x="3322638" y="2171700"/>
            <a:ext cx="2520950" cy="639763"/>
          </a:xfrm>
          <a:prstGeom prst="roundRect">
            <a:avLst/>
          </a:prstGeom>
          <a:solidFill>
            <a:srgbClr val="5B9BD5">
              <a:lumMod val="60000"/>
              <a:lumOff val="40000"/>
            </a:srgbClr>
          </a:solidFill>
          <a:ln w="12700" cap="flat" cmpd="sng" algn="ctr">
            <a:noFill/>
            <a:prstDash val="solid"/>
            <a:miter lim="800000"/>
          </a:ln>
          <a:effectLst/>
        </p:spPr>
        <p:txBody>
          <a:bodyPr anchor="ctr"/>
          <a:lstStyle/>
          <a:p>
            <a:pPr algn="ctr" eaLnBrk="1" hangingPunct="1">
              <a:defRPr/>
            </a:pPr>
            <a:r>
              <a:rPr lang="zh-TW" altLang="en-US" sz="2800" b="1" kern="0" dirty="0">
                <a:solidFill>
                  <a:prstClr val="black">
                    <a:lumMod val="65000"/>
                    <a:lumOff val="35000"/>
                  </a:prstClr>
                </a:solidFill>
                <a:latin typeface="Arial" panose="020B0604020202020204"/>
                <a:ea typeface="Microsoft YaHei UI" panose="020B0503020204020204" pitchFamily="34" charset="-122"/>
                <a:cs typeface="Microsoft YaHei" panose="020B0503020204020204" pitchFamily="34" charset="-122"/>
              </a:rPr>
              <a:t>工廠</a:t>
            </a:r>
            <a:r>
              <a:rPr lang="zh-TW" altLang="en-US" sz="2000" b="1" kern="0" dirty="0">
                <a:solidFill>
                  <a:prstClr val="black">
                    <a:lumMod val="65000"/>
                    <a:lumOff val="35000"/>
                  </a:prstClr>
                </a:solidFill>
                <a:latin typeface="Arial" panose="020B0604020202020204"/>
                <a:ea typeface="Microsoft YaHei UI" panose="020B0503020204020204" pitchFamily="34" charset="-122"/>
                <a:cs typeface="Microsoft YaHei" panose="020B0503020204020204" pitchFamily="34" charset="-122"/>
              </a:rPr>
              <a:t>屋頂</a:t>
            </a:r>
            <a:r>
              <a:rPr lang="zh-TW" altLang="en-US" sz="2800" b="1" kern="0" dirty="0">
                <a:solidFill>
                  <a:srgbClr val="FF0000"/>
                </a:solidFill>
                <a:latin typeface="Arial" panose="020B0604020202020204"/>
                <a:ea typeface="Microsoft YaHei UI" panose="020B0503020204020204" pitchFamily="34" charset="-122"/>
                <a:cs typeface="Microsoft YaHei" panose="020B0503020204020204" pitchFamily="34" charset="-122"/>
              </a:rPr>
              <a:t>隨行</a:t>
            </a:r>
          </a:p>
        </p:txBody>
      </p:sp>
      <p:sp>
        <p:nvSpPr>
          <p:cNvPr id="72" name="圓角矩形 71"/>
          <p:cNvSpPr/>
          <p:nvPr/>
        </p:nvSpPr>
        <p:spPr>
          <a:xfrm>
            <a:off x="6364288" y="2171700"/>
            <a:ext cx="2520950" cy="639763"/>
          </a:xfrm>
          <a:prstGeom prst="roundRect">
            <a:avLst/>
          </a:prstGeom>
          <a:solidFill>
            <a:srgbClr val="D5D7DD"/>
          </a:solidFill>
          <a:ln w="12700" cap="flat" cmpd="sng" algn="ctr">
            <a:noFill/>
            <a:prstDash val="solid"/>
            <a:miter lim="800000"/>
          </a:ln>
          <a:effectLst/>
        </p:spPr>
        <p:txBody>
          <a:bodyPr anchor="ctr"/>
          <a:lstStyle/>
          <a:p>
            <a:pPr algn="ctr" eaLnBrk="1" hangingPunct="1">
              <a:defRPr/>
            </a:pPr>
            <a:r>
              <a:rPr lang="zh-TW" altLang="en-US" sz="2800" b="1" kern="0" dirty="0">
                <a:solidFill>
                  <a:prstClr val="black">
                    <a:lumMod val="65000"/>
                    <a:lumOff val="35000"/>
                  </a:prstClr>
                </a:solidFill>
                <a:latin typeface="Arial" panose="020B0604020202020204"/>
                <a:ea typeface="Microsoft YaHei UI" panose="020B0503020204020204" pitchFamily="34" charset="-122"/>
                <a:cs typeface="Microsoft YaHei" panose="020B0503020204020204" pitchFamily="34" charset="-122"/>
              </a:rPr>
              <a:t>民間</a:t>
            </a:r>
            <a:r>
              <a:rPr lang="zh-TW" altLang="en-US" sz="2000" b="1" kern="0" dirty="0">
                <a:solidFill>
                  <a:prstClr val="black">
                    <a:lumMod val="65000"/>
                    <a:lumOff val="35000"/>
                  </a:prstClr>
                </a:solidFill>
                <a:latin typeface="Arial" panose="020B0604020202020204"/>
                <a:ea typeface="Microsoft YaHei UI" panose="020B0503020204020204" pitchFamily="34" charset="-122"/>
                <a:cs typeface="Microsoft YaHei" panose="020B0503020204020204" pitchFamily="34" charset="-122"/>
              </a:rPr>
              <a:t>屋頂</a:t>
            </a:r>
            <a:r>
              <a:rPr lang="zh-TW" altLang="en-US" sz="2800" b="1" kern="0" dirty="0">
                <a:solidFill>
                  <a:srgbClr val="FF0000"/>
                </a:solidFill>
                <a:latin typeface="Arial" panose="020B0604020202020204"/>
                <a:ea typeface="Microsoft YaHei UI" panose="020B0503020204020204" pitchFamily="34" charset="-122"/>
                <a:cs typeface="Microsoft YaHei" panose="020B0503020204020204" pitchFamily="34" charset="-122"/>
              </a:rPr>
              <a:t>風行</a:t>
            </a:r>
          </a:p>
        </p:txBody>
      </p:sp>
      <p:graphicFrame>
        <p:nvGraphicFramePr>
          <p:cNvPr id="73" name="表格 72"/>
          <p:cNvGraphicFramePr>
            <a:graphicFrameLocks noGrp="1"/>
          </p:cNvGraphicFramePr>
          <p:nvPr/>
        </p:nvGraphicFramePr>
        <p:xfrm>
          <a:off x="50800" y="4678363"/>
          <a:ext cx="3033713" cy="844708"/>
        </p:xfrm>
        <a:graphic>
          <a:graphicData uri="http://schemas.openxmlformats.org/drawingml/2006/table">
            <a:tbl>
              <a:tblPr firstRow="1" bandRow="1"/>
              <a:tblGrid>
                <a:gridCol w="3033713">
                  <a:extLst>
                    <a:ext uri="{9D8B030D-6E8A-4147-A177-3AD203B41FA5}">
                      <a16:colId xmlns:a16="http://schemas.microsoft.com/office/drawing/2014/main" val="20000"/>
                    </a:ext>
                  </a:extLst>
                </a:gridCol>
              </a:tblGrid>
              <a:tr h="467984">
                <a:tc>
                  <a:txBody>
                    <a:bodyPr/>
                    <a:lstStyle>
                      <a:lvl1pPr marL="0" algn="l" defTabSz="914400" rtl="0" eaLnBrk="1" latinLnBrk="0" hangingPunct="1">
                        <a:defRPr sz="1800" b="1" kern="1200">
                          <a:solidFill>
                            <a:schemeClr val="lt1"/>
                          </a:solidFill>
                          <a:latin typeface="Arial" panose="020B0604020202020204"/>
                          <a:ea typeface="微軟正黑體" panose="020B0604030504040204" pitchFamily="34" charset="-120"/>
                        </a:defRPr>
                      </a:lvl1pPr>
                      <a:lvl2pPr marL="457200" algn="l" defTabSz="914400" rtl="0" eaLnBrk="1" latinLnBrk="0" hangingPunct="1">
                        <a:defRPr sz="1800" b="1" kern="1200">
                          <a:solidFill>
                            <a:schemeClr val="lt1"/>
                          </a:solidFill>
                          <a:latin typeface="Arial" panose="020B0604020202020204"/>
                          <a:ea typeface="微軟正黑體" panose="020B0604030504040204" pitchFamily="34" charset="-120"/>
                        </a:defRPr>
                      </a:lvl2pPr>
                      <a:lvl3pPr marL="914400" algn="l" defTabSz="914400" rtl="0" eaLnBrk="1" latinLnBrk="0" hangingPunct="1">
                        <a:defRPr sz="1800" b="1" kern="1200">
                          <a:solidFill>
                            <a:schemeClr val="lt1"/>
                          </a:solidFill>
                          <a:latin typeface="Arial" panose="020B0604020202020204"/>
                          <a:ea typeface="微軟正黑體" panose="020B0604030504040204" pitchFamily="34" charset="-120"/>
                        </a:defRPr>
                      </a:lvl3pPr>
                      <a:lvl4pPr marL="1371600" algn="l" defTabSz="914400" rtl="0" eaLnBrk="1" latinLnBrk="0" hangingPunct="1">
                        <a:defRPr sz="1800" b="1" kern="1200">
                          <a:solidFill>
                            <a:schemeClr val="lt1"/>
                          </a:solidFill>
                          <a:latin typeface="Arial" panose="020B0604020202020204"/>
                          <a:ea typeface="微軟正黑體" panose="020B0604030504040204" pitchFamily="34" charset="-120"/>
                        </a:defRPr>
                      </a:lvl4pPr>
                      <a:lvl5pPr marL="1828800" algn="l" defTabSz="914400" rtl="0" eaLnBrk="1" latinLnBrk="0" hangingPunct="1">
                        <a:defRPr sz="1800" b="1" kern="1200">
                          <a:solidFill>
                            <a:schemeClr val="lt1"/>
                          </a:solidFill>
                          <a:latin typeface="Arial" panose="020B0604020202020204"/>
                          <a:ea typeface="微軟正黑體" panose="020B0604030504040204" pitchFamily="34" charset="-120"/>
                        </a:defRPr>
                      </a:lvl5pPr>
                      <a:lvl6pPr marL="2286000" algn="l" defTabSz="914400" rtl="0" eaLnBrk="1" latinLnBrk="0" hangingPunct="1">
                        <a:defRPr sz="1800" b="1" kern="1200">
                          <a:solidFill>
                            <a:schemeClr val="lt1"/>
                          </a:solidFill>
                          <a:latin typeface="Arial" panose="020B0604020202020204"/>
                          <a:ea typeface="微軟正黑體" panose="020B0604030504040204" pitchFamily="34" charset="-120"/>
                        </a:defRPr>
                      </a:lvl6pPr>
                      <a:lvl7pPr marL="2743200" algn="l" defTabSz="914400" rtl="0" eaLnBrk="1" latinLnBrk="0" hangingPunct="1">
                        <a:defRPr sz="1800" b="1" kern="1200">
                          <a:solidFill>
                            <a:schemeClr val="lt1"/>
                          </a:solidFill>
                          <a:latin typeface="Arial" panose="020B0604020202020204"/>
                          <a:ea typeface="微軟正黑體" panose="020B0604030504040204" pitchFamily="34" charset="-120"/>
                        </a:defRPr>
                      </a:lvl7pPr>
                      <a:lvl8pPr marL="3200400" algn="l" defTabSz="914400" rtl="0" eaLnBrk="1" latinLnBrk="0" hangingPunct="1">
                        <a:defRPr sz="1800" b="1" kern="1200">
                          <a:solidFill>
                            <a:schemeClr val="lt1"/>
                          </a:solidFill>
                          <a:latin typeface="Arial" panose="020B0604020202020204"/>
                          <a:ea typeface="微軟正黑體" panose="020B0604030504040204" pitchFamily="34" charset="-120"/>
                        </a:defRPr>
                      </a:lvl8pPr>
                      <a:lvl9pPr marL="3657600" algn="l" defTabSz="914400" rtl="0" eaLnBrk="1" latinLnBrk="0" hangingPunct="1">
                        <a:defRPr sz="1800" b="1" kern="1200">
                          <a:solidFill>
                            <a:schemeClr val="lt1"/>
                          </a:solidFill>
                          <a:latin typeface="Arial" panose="020B0604020202020204"/>
                          <a:ea typeface="微軟正黑體" panose="020B0604030504040204" pitchFamily="34" charset="-120"/>
                        </a:defRPr>
                      </a:lvl9pPr>
                    </a:lstStyle>
                    <a:p>
                      <a:pPr marL="0" marR="0" lvl="0" indent="0" algn="ctr" defTabSz="914400" rtl="0" eaLnBrk="1" fontAlgn="base" latinLnBrk="0" hangingPunct="1">
                        <a:spcBef>
                          <a:spcPct val="0"/>
                        </a:spcBef>
                        <a:spcAft>
                          <a:spcPct val="0"/>
                        </a:spcAft>
                        <a:buClr>
                          <a:srgbClr val="F5C636"/>
                        </a:buClr>
                        <a:buSzTx/>
                        <a:buFontTx/>
                        <a:buNone/>
                        <a:defRPr/>
                      </a:pPr>
                      <a:r>
                        <a:rPr kumimoji="1" lang="zh-TW" altLang="en-US" sz="2400" b="1" u="sng" noProof="0" dirty="0">
                          <a:solidFill>
                            <a:schemeClr val="accent2">
                              <a:lumMod val="75000"/>
                            </a:schemeClr>
                          </a:solidFill>
                          <a:latin typeface="微軟正黑體" panose="020B0604030504040204" pitchFamily="34" charset="-120"/>
                          <a:ea typeface="微軟正黑體" panose="020B0604030504040204" pitchFamily="34" charset="-120"/>
                        </a:rPr>
                        <a:t>校園屋頂</a:t>
                      </a:r>
                      <a:endParaRPr kumimoji="1" lang="en-US" altLang="zh-TW" sz="2400" b="1" i="0" u="sng" strike="noStrike" kern="1200" cap="none" spc="0" normalizeH="0" baseline="0" noProof="0" dirty="0">
                        <a:ln>
                          <a:noFill/>
                        </a:ln>
                        <a:solidFill>
                          <a:schemeClr val="accent2">
                            <a:lumMod val="75000"/>
                          </a:schemeClr>
                        </a:solidFill>
                        <a:effectLst/>
                        <a:uLnTx/>
                        <a:uFillTx/>
                        <a:latin typeface="微軟正黑體" panose="020B0604030504040204" pitchFamily="34" charset="-120"/>
                        <a:ea typeface="微軟正黑體" panose="020B0604030504040204" pitchFamily="34" charset="-120"/>
                        <a:cs typeface="+mn-cs"/>
                      </a:endParaRPr>
                    </a:p>
                  </a:txBody>
                  <a:tcPr marL="102432" marR="102432" marT="51157" marB="5115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6566">
                <a:tc>
                  <a:txBody>
                    <a:bodyPr/>
                    <a:lstStyle>
                      <a:lvl1pPr marL="0" algn="l" defTabSz="914400" rtl="0" eaLnBrk="1" latinLnBrk="0" hangingPunct="1">
                        <a:defRPr sz="1800" kern="1200">
                          <a:solidFill>
                            <a:schemeClr val="dk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dk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dk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dk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dk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dk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dk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dk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dk1"/>
                          </a:solidFill>
                          <a:latin typeface="Arial" panose="020B0604020202020204"/>
                          <a:ea typeface="微軟正黑體" panose="020B0604030504040204" pitchFamily="34" charset="-120"/>
                        </a:defRPr>
                      </a:lvl9pPr>
                    </a:lstStyle>
                    <a:p>
                      <a:pPr algn="ctr"/>
                      <a:r>
                        <a:rPr lang="zh-TW" altLang="en-US" sz="1800" b="1" kern="1200" dirty="0">
                          <a:solidFill>
                            <a:srgbClr val="FF0000"/>
                          </a:solidFill>
                          <a:latin typeface="微軟正黑體" panose="020B0604030504040204" pitchFamily="34" charset="-120"/>
                          <a:ea typeface="微軟正黑體" panose="020B0604030504040204" pitchFamily="34" charset="-120"/>
                          <a:cs typeface="+mn-cs"/>
                        </a:rPr>
                        <a:t>班班</a:t>
                      </a:r>
                      <a:r>
                        <a:rPr lang="zh-TW" altLang="en-US" sz="1800" b="1" dirty="0">
                          <a:solidFill>
                            <a:schemeClr val="tx1">
                              <a:lumMod val="65000"/>
                              <a:lumOff val="35000"/>
                            </a:schemeClr>
                          </a:solidFill>
                          <a:latin typeface="微軟正黑體" panose="020B0604030504040204" pitchFamily="34" charset="-120"/>
                          <a:ea typeface="微軟正黑體" panose="020B0604030504040204" pitchFamily="34" charset="-120"/>
                        </a:rPr>
                        <a:t>有</a:t>
                      </a:r>
                      <a:r>
                        <a:rPr lang="zh-TW" altLang="en-US" sz="1800" b="1" kern="1200" dirty="0">
                          <a:solidFill>
                            <a:srgbClr val="FF0000"/>
                          </a:solidFill>
                          <a:latin typeface="微軟正黑體" panose="020B0604030504040204" pitchFamily="34" charset="-120"/>
                          <a:ea typeface="微軟正黑體" panose="020B0604030504040204" pitchFamily="34" charset="-120"/>
                          <a:cs typeface="+mn-cs"/>
                        </a:rPr>
                        <a:t>冷</a:t>
                      </a:r>
                      <a:r>
                        <a:rPr lang="zh-TW" altLang="en-US" sz="1800" b="1" dirty="0">
                          <a:solidFill>
                            <a:srgbClr val="FF0000"/>
                          </a:solidFill>
                          <a:latin typeface="微軟正黑體" panose="020B0604030504040204" pitchFamily="34" charset="-120"/>
                          <a:ea typeface="微軟正黑體" panose="020B0604030504040204" pitchFamily="34" charset="-120"/>
                        </a:rPr>
                        <a:t>氣</a:t>
                      </a:r>
                      <a:r>
                        <a:rPr lang="zh-TW" altLang="en-US" sz="1800" b="1" dirty="0">
                          <a:solidFill>
                            <a:schemeClr val="tx1">
                              <a:lumMod val="65000"/>
                              <a:lumOff val="35000"/>
                            </a:schemeClr>
                          </a:solidFill>
                          <a:latin typeface="微軟正黑體" panose="020B0604030504040204" pitchFamily="34" charset="-120"/>
                          <a:ea typeface="微軟正黑體" panose="020B0604030504040204" pitchFamily="34" charset="-120"/>
                        </a:rPr>
                        <a:t>、</a:t>
                      </a:r>
                      <a:r>
                        <a:rPr lang="zh-TW" altLang="en-US" sz="1800" b="1" dirty="0">
                          <a:solidFill>
                            <a:srgbClr val="FF0000"/>
                          </a:solidFill>
                          <a:latin typeface="微軟正黑體" panose="020B0604030504040204" pitchFamily="34" charset="-120"/>
                          <a:ea typeface="微軟正黑體" panose="020B0604030504040204" pitchFamily="34" charset="-120"/>
                        </a:rPr>
                        <a:t>校校</a:t>
                      </a:r>
                      <a:r>
                        <a:rPr lang="zh-TW" altLang="en-US" sz="1800" b="1" dirty="0">
                          <a:solidFill>
                            <a:schemeClr val="tx1">
                              <a:lumMod val="65000"/>
                              <a:lumOff val="35000"/>
                            </a:schemeClr>
                          </a:solidFill>
                          <a:latin typeface="微軟正黑體" panose="020B0604030504040204" pitchFamily="34" charset="-120"/>
                          <a:ea typeface="微軟正黑體" panose="020B0604030504040204" pitchFamily="34" charset="-120"/>
                        </a:rPr>
                        <a:t>有</a:t>
                      </a:r>
                      <a:r>
                        <a:rPr lang="zh-TW" altLang="en-US" sz="1800" b="1" dirty="0">
                          <a:solidFill>
                            <a:srgbClr val="FF0000"/>
                          </a:solidFill>
                          <a:latin typeface="微軟正黑體" panose="020B0604030504040204" pitchFamily="34" charset="-120"/>
                          <a:ea typeface="微軟正黑體" panose="020B0604030504040204" pitchFamily="34" charset="-120"/>
                        </a:rPr>
                        <a:t>光電</a:t>
                      </a:r>
                      <a:endParaRPr lang="en-US" altLang="zh-TW" sz="1800" b="1" dirty="0">
                        <a:solidFill>
                          <a:srgbClr val="FF0000"/>
                        </a:solidFill>
                        <a:latin typeface="微軟正黑體" panose="020B0604030504040204" pitchFamily="34" charset="-120"/>
                        <a:ea typeface="微軟正黑體" panose="020B0604030504040204" pitchFamily="34" charset="-120"/>
                      </a:endParaRPr>
                    </a:p>
                  </a:txBody>
                  <a:tcPr marL="102432" marR="102432" marT="51157" marB="5115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graphicFrame>
        <p:nvGraphicFramePr>
          <p:cNvPr id="74" name="表格 73"/>
          <p:cNvGraphicFramePr>
            <a:graphicFrameLocks noGrp="1"/>
          </p:cNvGraphicFramePr>
          <p:nvPr/>
        </p:nvGraphicFramePr>
        <p:xfrm>
          <a:off x="2703513" y="5097463"/>
          <a:ext cx="3678237" cy="1963936"/>
        </p:xfrm>
        <a:graphic>
          <a:graphicData uri="http://schemas.openxmlformats.org/drawingml/2006/table">
            <a:tbl>
              <a:tblPr firstRow="1" bandRow="1"/>
              <a:tblGrid>
                <a:gridCol w="3678237">
                  <a:extLst>
                    <a:ext uri="{9D8B030D-6E8A-4147-A177-3AD203B41FA5}">
                      <a16:colId xmlns:a16="http://schemas.microsoft.com/office/drawing/2014/main" val="20000"/>
                    </a:ext>
                  </a:extLst>
                </a:gridCol>
              </a:tblGrid>
              <a:tr h="468077">
                <a:tc>
                  <a:txBody>
                    <a:bodyPr/>
                    <a:lstStyle>
                      <a:lvl1pPr marL="0" algn="l" defTabSz="914400" rtl="0" eaLnBrk="1" latinLnBrk="0" hangingPunct="1">
                        <a:defRPr sz="1800" b="1" kern="1200">
                          <a:solidFill>
                            <a:schemeClr val="lt1"/>
                          </a:solidFill>
                          <a:latin typeface="Arial" panose="020B0604020202020204"/>
                          <a:ea typeface="微軟正黑體" panose="020B0604030504040204" pitchFamily="34" charset="-120"/>
                        </a:defRPr>
                      </a:lvl1pPr>
                      <a:lvl2pPr marL="457200" algn="l" defTabSz="914400" rtl="0" eaLnBrk="1" latinLnBrk="0" hangingPunct="1">
                        <a:defRPr sz="1800" b="1" kern="1200">
                          <a:solidFill>
                            <a:schemeClr val="lt1"/>
                          </a:solidFill>
                          <a:latin typeface="Arial" panose="020B0604020202020204"/>
                          <a:ea typeface="微軟正黑體" panose="020B0604030504040204" pitchFamily="34" charset="-120"/>
                        </a:defRPr>
                      </a:lvl2pPr>
                      <a:lvl3pPr marL="914400" algn="l" defTabSz="914400" rtl="0" eaLnBrk="1" latinLnBrk="0" hangingPunct="1">
                        <a:defRPr sz="1800" b="1" kern="1200">
                          <a:solidFill>
                            <a:schemeClr val="lt1"/>
                          </a:solidFill>
                          <a:latin typeface="Arial" panose="020B0604020202020204"/>
                          <a:ea typeface="微軟正黑體" panose="020B0604030504040204" pitchFamily="34" charset="-120"/>
                        </a:defRPr>
                      </a:lvl3pPr>
                      <a:lvl4pPr marL="1371600" algn="l" defTabSz="914400" rtl="0" eaLnBrk="1" latinLnBrk="0" hangingPunct="1">
                        <a:defRPr sz="1800" b="1" kern="1200">
                          <a:solidFill>
                            <a:schemeClr val="lt1"/>
                          </a:solidFill>
                          <a:latin typeface="Arial" panose="020B0604020202020204"/>
                          <a:ea typeface="微軟正黑體" panose="020B0604030504040204" pitchFamily="34" charset="-120"/>
                        </a:defRPr>
                      </a:lvl4pPr>
                      <a:lvl5pPr marL="1828800" algn="l" defTabSz="914400" rtl="0" eaLnBrk="1" latinLnBrk="0" hangingPunct="1">
                        <a:defRPr sz="1800" b="1" kern="1200">
                          <a:solidFill>
                            <a:schemeClr val="lt1"/>
                          </a:solidFill>
                          <a:latin typeface="Arial" panose="020B0604020202020204"/>
                          <a:ea typeface="微軟正黑體" panose="020B0604030504040204" pitchFamily="34" charset="-120"/>
                        </a:defRPr>
                      </a:lvl5pPr>
                      <a:lvl6pPr marL="2286000" algn="l" defTabSz="914400" rtl="0" eaLnBrk="1" latinLnBrk="0" hangingPunct="1">
                        <a:defRPr sz="1800" b="1" kern="1200">
                          <a:solidFill>
                            <a:schemeClr val="lt1"/>
                          </a:solidFill>
                          <a:latin typeface="Arial" panose="020B0604020202020204"/>
                          <a:ea typeface="微軟正黑體" panose="020B0604030504040204" pitchFamily="34" charset="-120"/>
                        </a:defRPr>
                      </a:lvl6pPr>
                      <a:lvl7pPr marL="2743200" algn="l" defTabSz="914400" rtl="0" eaLnBrk="1" latinLnBrk="0" hangingPunct="1">
                        <a:defRPr sz="1800" b="1" kern="1200">
                          <a:solidFill>
                            <a:schemeClr val="lt1"/>
                          </a:solidFill>
                          <a:latin typeface="Arial" panose="020B0604020202020204"/>
                          <a:ea typeface="微軟正黑體" panose="020B0604030504040204" pitchFamily="34" charset="-120"/>
                        </a:defRPr>
                      </a:lvl7pPr>
                      <a:lvl8pPr marL="3200400" algn="l" defTabSz="914400" rtl="0" eaLnBrk="1" latinLnBrk="0" hangingPunct="1">
                        <a:defRPr sz="1800" b="1" kern="1200">
                          <a:solidFill>
                            <a:schemeClr val="lt1"/>
                          </a:solidFill>
                          <a:latin typeface="Arial" panose="020B0604020202020204"/>
                          <a:ea typeface="微軟正黑體" panose="020B0604030504040204" pitchFamily="34" charset="-120"/>
                        </a:defRPr>
                      </a:lvl8pPr>
                      <a:lvl9pPr marL="3657600" algn="l" defTabSz="914400" rtl="0" eaLnBrk="1" latinLnBrk="0" hangingPunct="1">
                        <a:defRPr sz="1800" b="1" kern="1200">
                          <a:solidFill>
                            <a:schemeClr val="lt1"/>
                          </a:solidFill>
                          <a:latin typeface="Arial" panose="020B0604020202020204"/>
                          <a:ea typeface="微軟正黑體" panose="020B0604030504040204" pitchFamily="34" charset="-120"/>
                        </a:defRPr>
                      </a:lvl9pPr>
                    </a:lstStyle>
                    <a:p>
                      <a:pPr marL="0" marR="0" lvl="0" indent="0" algn="ctr" defTabSz="914400" rtl="0" eaLnBrk="1" fontAlgn="base" latinLnBrk="0" hangingPunct="1">
                        <a:spcBef>
                          <a:spcPct val="0"/>
                        </a:spcBef>
                        <a:spcAft>
                          <a:spcPct val="0"/>
                        </a:spcAft>
                        <a:buClr>
                          <a:srgbClr val="F5C636"/>
                        </a:buClr>
                        <a:buSzTx/>
                        <a:buFontTx/>
                        <a:buNone/>
                        <a:defRPr/>
                      </a:pPr>
                      <a:r>
                        <a:rPr kumimoji="1" lang="zh-TW" altLang="en-US" sz="2400" b="1" u="sng" noProof="0" dirty="0">
                          <a:solidFill>
                            <a:schemeClr val="accent1">
                              <a:lumMod val="75000"/>
                            </a:schemeClr>
                          </a:solidFill>
                          <a:latin typeface="微軟正黑體" panose="020B0604030504040204" pitchFamily="34" charset="-120"/>
                          <a:ea typeface="微軟正黑體" panose="020B0604030504040204" pitchFamily="34" charset="-120"/>
                        </a:rPr>
                        <a:t>園區廠房</a:t>
                      </a:r>
                      <a:endParaRPr kumimoji="1" lang="en-US" altLang="zh-TW" sz="2400" b="1" i="0" u="sng" strike="noStrike" kern="1200" cap="none" spc="0" normalizeH="0" baseline="0" noProof="0" dirty="0">
                        <a:ln>
                          <a:noFill/>
                        </a:ln>
                        <a:solidFill>
                          <a:schemeClr val="accent1">
                            <a:lumMod val="75000"/>
                          </a:schemeClr>
                        </a:solidFill>
                        <a:effectLst/>
                        <a:uLnTx/>
                        <a:uFillTx/>
                        <a:latin typeface="微軟正黑體" panose="020B0604030504040204" pitchFamily="34" charset="-120"/>
                        <a:ea typeface="微軟正黑體" panose="020B0604030504040204" pitchFamily="34" charset="-120"/>
                        <a:cs typeface="+mn-cs"/>
                      </a:endParaRPr>
                    </a:p>
                  </a:txBody>
                  <a:tcPr marL="102384" marR="102384" marT="51182" marB="511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50934">
                <a:tc>
                  <a:txBody>
                    <a:bodyPr/>
                    <a:lstStyle>
                      <a:lvl1pPr marL="0" algn="l" defTabSz="914400" rtl="0" eaLnBrk="1" latinLnBrk="0" hangingPunct="1">
                        <a:defRPr sz="1800" kern="1200">
                          <a:solidFill>
                            <a:schemeClr val="dk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dk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dk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dk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dk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dk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dk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dk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dk1"/>
                          </a:solidFill>
                          <a:latin typeface="Arial" panose="020B0604020202020204"/>
                          <a:ea typeface="微軟正黑體" panose="020B0604030504040204" pitchFamily="34" charset="-120"/>
                        </a:defRPr>
                      </a:lvl9pPr>
                    </a:lstStyle>
                    <a:p>
                      <a:pPr marL="0" algn="ctr" defTabSz="914400" rtl="0" eaLnBrk="1" latinLnBrk="0" hangingPunct="1"/>
                      <a:r>
                        <a:rPr lang="zh-TW" altLang="en-US" sz="1600" b="1" kern="1200" dirty="0">
                          <a:solidFill>
                            <a:schemeClr val="tx1">
                              <a:lumMod val="65000"/>
                              <a:lumOff val="35000"/>
                            </a:schemeClr>
                          </a:solidFill>
                          <a:latin typeface="微軟正黑體" panose="020B0604030504040204" pitchFamily="34" charset="-120"/>
                          <a:ea typeface="微軟正黑體" panose="020B0604030504040204" pitchFamily="34" charset="-120"/>
                          <a:cs typeface="+mn-cs"/>
                        </a:rPr>
                        <a:t>北</a:t>
                      </a:r>
                      <a:r>
                        <a:rPr lang="zh-TW" altLang="en-US" sz="1400" b="1" kern="1200" dirty="0">
                          <a:solidFill>
                            <a:schemeClr val="tx1">
                              <a:lumMod val="65000"/>
                              <a:lumOff val="35000"/>
                            </a:schemeClr>
                          </a:solidFill>
                          <a:latin typeface="微軟正黑體" panose="020B0604030504040204" pitchFamily="34" charset="-120"/>
                          <a:ea typeface="微軟正黑體" panose="020B0604030504040204" pitchFamily="34" charset="-120"/>
                          <a:cs typeface="+mn-cs"/>
                        </a:rPr>
                        <a:t>區</a:t>
                      </a:r>
                      <a:r>
                        <a:rPr lang="en-US" altLang="zh-TW" sz="1800" b="1" kern="1200" dirty="0">
                          <a:solidFill>
                            <a:srgbClr val="FF0000"/>
                          </a:solidFill>
                          <a:latin typeface="微軟正黑體" panose="020B0604030504040204" pitchFamily="34" charset="-120"/>
                          <a:ea typeface="微軟正黑體" panose="020B0604030504040204" pitchFamily="34" charset="-120"/>
                          <a:cs typeface="+mn-cs"/>
                        </a:rPr>
                        <a:t>40%</a:t>
                      </a:r>
                      <a:r>
                        <a:rPr lang="zh-TW" altLang="en-US" sz="1600" b="1" kern="1200" dirty="0">
                          <a:solidFill>
                            <a:schemeClr val="tx1">
                              <a:lumMod val="65000"/>
                              <a:lumOff val="35000"/>
                            </a:schemeClr>
                          </a:solidFill>
                          <a:latin typeface="微軟正黑體" panose="020B0604030504040204" pitchFamily="34" charset="-120"/>
                          <a:ea typeface="微軟正黑體" panose="020B0604030504040204" pitchFamily="34" charset="-120"/>
                          <a:cs typeface="+mn-cs"/>
                        </a:rPr>
                        <a:t>、中南</a:t>
                      </a:r>
                      <a:r>
                        <a:rPr lang="zh-TW" altLang="en-US" sz="1400" b="1" kern="1200" dirty="0">
                          <a:solidFill>
                            <a:schemeClr val="tx1">
                              <a:lumMod val="65000"/>
                              <a:lumOff val="35000"/>
                            </a:schemeClr>
                          </a:solidFill>
                          <a:latin typeface="微軟正黑體" panose="020B0604030504040204" pitchFamily="34" charset="-120"/>
                          <a:ea typeface="微軟正黑體" panose="020B0604030504040204" pitchFamily="34" charset="-120"/>
                          <a:cs typeface="+mn-cs"/>
                        </a:rPr>
                        <a:t>區</a:t>
                      </a:r>
                      <a:r>
                        <a:rPr lang="en-US" altLang="zh-TW" sz="1800" b="1" kern="1200" dirty="0">
                          <a:solidFill>
                            <a:srgbClr val="FF0000"/>
                          </a:solidFill>
                          <a:latin typeface="微軟正黑體" panose="020B0604030504040204" pitchFamily="34" charset="-120"/>
                          <a:ea typeface="微軟正黑體" panose="020B0604030504040204" pitchFamily="34" charset="-120"/>
                          <a:cs typeface="+mn-cs"/>
                        </a:rPr>
                        <a:t>50%</a:t>
                      </a:r>
                      <a:r>
                        <a:rPr lang="zh-TW" altLang="en-US" sz="1400" b="1" kern="1200" dirty="0">
                          <a:solidFill>
                            <a:schemeClr val="tx1">
                              <a:lumMod val="65000"/>
                              <a:lumOff val="35000"/>
                            </a:schemeClr>
                          </a:solidFill>
                          <a:latin typeface="微軟正黑體" panose="020B0604030504040204" pitchFamily="34" charset="-120"/>
                          <a:ea typeface="微軟正黑體" panose="020B0604030504040204" pitchFamily="34" charset="-120"/>
                          <a:cs typeface="+mn-cs"/>
                        </a:rPr>
                        <a:t>面積</a:t>
                      </a:r>
                      <a:r>
                        <a:rPr lang="zh-TW" altLang="en-US" sz="1600" b="1" kern="1200" dirty="0">
                          <a:solidFill>
                            <a:schemeClr val="tx1">
                              <a:lumMod val="65000"/>
                              <a:lumOff val="35000"/>
                            </a:schemeClr>
                          </a:solidFill>
                          <a:latin typeface="微軟正黑體" panose="020B0604030504040204" pitchFamily="34" charset="-120"/>
                          <a:ea typeface="微軟正黑體" panose="020B0604030504040204" pitchFamily="34" charset="-120"/>
                          <a:cs typeface="+mn-cs"/>
                        </a:rPr>
                        <a:t>推動</a:t>
                      </a:r>
                    </a:p>
                    <a:p>
                      <a:pPr marL="0" algn="ctr" defTabSz="914400" rtl="0" eaLnBrk="1" latinLnBrk="0" hangingPunct="1"/>
                      <a:r>
                        <a:rPr lang="zh-TW" altLang="en-US" sz="1800" b="1" kern="1200" dirty="0">
                          <a:solidFill>
                            <a:srgbClr val="FF0000"/>
                          </a:solidFill>
                          <a:latin typeface="微軟正黑體" panose="020B0604030504040204" pitchFamily="34" charset="-120"/>
                          <a:ea typeface="微軟正黑體" panose="020B0604030504040204" pitchFamily="34" charset="-120"/>
                          <a:cs typeface="+mn-cs"/>
                        </a:rPr>
                        <a:t>用電大戶</a:t>
                      </a:r>
                      <a:r>
                        <a:rPr lang="zh-TW" altLang="en-US" sz="1800" b="1" kern="1200" dirty="0">
                          <a:solidFill>
                            <a:schemeClr val="tx1">
                              <a:lumMod val="65000"/>
                              <a:lumOff val="35000"/>
                            </a:schemeClr>
                          </a:solidFill>
                          <a:latin typeface="微軟正黑體" panose="020B0604030504040204" pitchFamily="34" charset="-120"/>
                          <a:ea typeface="微軟正黑體" panose="020B0604030504040204" pitchFamily="34" charset="-120"/>
                          <a:cs typeface="+mn-cs"/>
                        </a:rPr>
                        <a:t>、強制</a:t>
                      </a:r>
                      <a:r>
                        <a:rPr lang="en-US" altLang="zh-TW" sz="1800" b="1" kern="1200" dirty="0">
                          <a:solidFill>
                            <a:srgbClr val="FF0000"/>
                          </a:solidFill>
                          <a:latin typeface="微軟正黑體" panose="020B0604030504040204" pitchFamily="34" charset="-120"/>
                          <a:ea typeface="微軟正黑體" panose="020B0604030504040204" pitchFamily="34" charset="-120"/>
                          <a:cs typeface="+mn-cs"/>
                        </a:rPr>
                        <a:t>10%</a:t>
                      </a:r>
                      <a:r>
                        <a:rPr lang="zh-TW" altLang="en-US" sz="1800" b="1" kern="1200" dirty="0">
                          <a:solidFill>
                            <a:srgbClr val="FF0000"/>
                          </a:solidFill>
                          <a:latin typeface="微軟正黑體" panose="020B0604030504040204" pitchFamily="34" charset="-120"/>
                          <a:ea typeface="微軟正黑體" panose="020B0604030504040204" pitchFamily="34" charset="-120"/>
                          <a:cs typeface="+mn-cs"/>
                        </a:rPr>
                        <a:t>綠電</a:t>
                      </a:r>
                      <a:endParaRPr lang="en-US" altLang="zh-TW" sz="1800" b="1" kern="1200" dirty="0">
                        <a:solidFill>
                          <a:srgbClr val="FF0000"/>
                        </a:solidFill>
                        <a:latin typeface="微軟正黑體" panose="020B0604030504040204" pitchFamily="34" charset="-120"/>
                        <a:ea typeface="微軟正黑體" panose="020B0604030504040204" pitchFamily="34" charset="-120"/>
                        <a:cs typeface="+mn-cs"/>
                      </a:endParaRPr>
                    </a:p>
                  </a:txBody>
                  <a:tcPr marL="102384" marR="102384" marT="51182" marB="511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68077">
                <a:tc>
                  <a:txBody>
                    <a:bodyPr/>
                    <a:lstStyle>
                      <a:lvl1pPr marL="0" algn="l" defTabSz="914400" rtl="0" eaLnBrk="1" latinLnBrk="0" hangingPunct="1">
                        <a:defRPr sz="1800" kern="1200">
                          <a:solidFill>
                            <a:schemeClr val="dk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dk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dk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dk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dk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dk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dk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dk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dk1"/>
                          </a:solidFill>
                          <a:latin typeface="Arial" panose="020B0604020202020204"/>
                          <a:ea typeface="微軟正黑體" panose="020B0604030504040204" pitchFamily="34" charset="-120"/>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en-US" altLang="zh-TW" sz="2400" b="1" i="0" u="sng" strike="noStrike" kern="1200" cap="none" spc="0" normalizeH="0" baseline="0" noProof="0" dirty="0">
                        <a:ln>
                          <a:noFill/>
                        </a:ln>
                        <a:solidFill>
                          <a:schemeClr val="accent1">
                            <a:lumMod val="75000"/>
                          </a:schemeClr>
                        </a:solidFill>
                        <a:effectLst/>
                        <a:uLnTx/>
                        <a:uFillTx/>
                        <a:latin typeface="微軟正黑體" panose="020B0604030504040204" pitchFamily="34" charset="-120"/>
                        <a:ea typeface="微軟正黑體" panose="020B0604030504040204" pitchFamily="34" charset="-120"/>
                        <a:cs typeface="+mn-cs"/>
                      </a:endParaRPr>
                    </a:p>
                  </a:txBody>
                  <a:tcPr marL="102384" marR="102384" marT="51182" marB="511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6649">
                <a:tc>
                  <a:txBody>
                    <a:bodyPr/>
                    <a:lstStyle>
                      <a:lvl1pPr marL="0" algn="l" defTabSz="914400" rtl="0" eaLnBrk="1" latinLnBrk="0" hangingPunct="1">
                        <a:defRPr sz="1800" kern="1200">
                          <a:solidFill>
                            <a:schemeClr val="dk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dk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dk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dk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dk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dk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dk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dk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dk1"/>
                          </a:solidFill>
                          <a:latin typeface="Arial" panose="020B0604020202020204"/>
                          <a:ea typeface="微軟正黑體" panose="020B0604030504040204" pitchFamily="34" charset="-120"/>
                        </a:defRPr>
                      </a:lvl9pPr>
                    </a:lstStyle>
                    <a:p>
                      <a:pPr algn="ctr"/>
                      <a:endParaRPr lang="zh-TW" altLang="en-US" sz="1800" b="1" dirty="0">
                        <a:solidFill>
                          <a:srgbClr val="FF0000"/>
                        </a:solidFill>
                        <a:latin typeface="微軟正黑體" panose="020B0604030504040204" pitchFamily="34" charset="-120"/>
                        <a:ea typeface="微軟正黑體" panose="020B0604030504040204" pitchFamily="34" charset="-120"/>
                      </a:endParaRPr>
                    </a:p>
                  </a:txBody>
                  <a:tcPr marL="102384" marR="102384" marT="51182" marB="511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graphicFrame>
        <p:nvGraphicFramePr>
          <p:cNvPr id="75" name="表格 74"/>
          <p:cNvGraphicFramePr>
            <a:graphicFrameLocks noGrp="1"/>
          </p:cNvGraphicFramePr>
          <p:nvPr/>
        </p:nvGraphicFramePr>
        <p:xfrm>
          <a:off x="6140450" y="4679950"/>
          <a:ext cx="2968625" cy="1963936"/>
        </p:xfrm>
        <a:graphic>
          <a:graphicData uri="http://schemas.openxmlformats.org/drawingml/2006/table">
            <a:tbl>
              <a:tblPr firstRow="1" bandRow="1"/>
              <a:tblGrid>
                <a:gridCol w="2968625">
                  <a:extLst>
                    <a:ext uri="{9D8B030D-6E8A-4147-A177-3AD203B41FA5}">
                      <a16:colId xmlns:a16="http://schemas.microsoft.com/office/drawing/2014/main" val="20000"/>
                    </a:ext>
                  </a:extLst>
                </a:gridCol>
              </a:tblGrid>
              <a:tr h="468077">
                <a:tc>
                  <a:txBody>
                    <a:bodyPr/>
                    <a:lstStyle>
                      <a:lvl1pPr marL="0" algn="l" defTabSz="914400" rtl="0" eaLnBrk="1" latinLnBrk="0" hangingPunct="1">
                        <a:defRPr sz="1800" b="1" kern="1200">
                          <a:solidFill>
                            <a:schemeClr val="lt1"/>
                          </a:solidFill>
                          <a:latin typeface="Arial" panose="020B0604020202020204"/>
                          <a:ea typeface="微軟正黑體" panose="020B0604030504040204" pitchFamily="34" charset="-120"/>
                        </a:defRPr>
                      </a:lvl1pPr>
                      <a:lvl2pPr marL="457200" algn="l" defTabSz="914400" rtl="0" eaLnBrk="1" latinLnBrk="0" hangingPunct="1">
                        <a:defRPr sz="1800" b="1" kern="1200">
                          <a:solidFill>
                            <a:schemeClr val="lt1"/>
                          </a:solidFill>
                          <a:latin typeface="Arial" panose="020B0604020202020204"/>
                          <a:ea typeface="微軟正黑體" panose="020B0604030504040204" pitchFamily="34" charset="-120"/>
                        </a:defRPr>
                      </a:lvl2pPr>
                      <a:lvl3pPr marL="914400" algn="l" defTabSz="914400" rtl="0" eaLnBrk="1" latinLnBrk="0" hangingPunct="1">
                        <a:defRPr sz="1800" b="1" kern="1200">
                          <a:solidFill>
                            <a:schemeClr val="lt1"/>
                          </a:solidFill>
                          <a:latin typeface="Arial" panose="020B0604020202020204"/>
                          <a:ea typeface="微軟正黑體" panose="020B0604030504040204" pitchFamily="34" charset="-120"/>
                        </a:defRPr>
                      </a:lvl3pPr>
                      <a:lvl4pPr marL="1371600" algn="l" defTabSz="914400" rtl="0" eaLnBrk="1" latinLnBrk="0" hangingPunct="1">
                        <a:defRPr sz="1800" b="1" kern="1200">
                          <a:solidFill>
                            <a:schemeClr val="lt1"/>
                          </a:solidFill>
                          <a:latin typeface="Arial" panose="020B0604020202020204"/>
                          <a:ea typeface="微軟正黑體" panose="020B0604030504040204" pitchFamily="34" charset="-120"/>
                        </a:defRPr>
                      </a:lvl4pPr>
                      <a:lvl5pPr marL="1828800" algn="l" defTabSz="914400" rtl="0" eaLnBrk="1" latinLnBrk="0" hangingPunct="1">
                        <a:defRPr sz="1800" b="1" kern="1200">
                          <a:solidFill>
                            <a:schemeClr val="lt1"/>
                          </a:solidFill>
                          <a:latin typeface="Arial" panose="020B0604020202020204"/>
                          <a:ea typeface="微軟正黑體" panose="020B0604030504040204" pitchFamily="34" charset="-120"/>
                        </a:defRPr>
                      </a:lvl5pPr>
                      <a:lvl6pPr marL="2286000" algn="l" defTabSz="914400" rtl="0" eaLnBrk="1" latinLnBrk="0" hangingPunct="1">
                        <a:defRPr sz="1800" b="1" kern="1200">
                          <a:solidFill>
                            <a:schemeClr val="lt1"/>
                          </a:solidFill>
                          <a:latin typeface="Arial" panose="020B0604020202020204"/>
                          <a:ea typeface="微軟正黑體" panose="020B0604030504040204" pitchFamily="34" charset="-120"/>
                        </a:defRPr>
                      </a:lvl6pPr>
                      <a:lvl7pPr marL="2743200" algn="l" defTabSz="914400" rtl="0" eaLnBrk="1" latinLnBrk="0" hangingPunct="1">
                        <a:defRPr sz="1800" b="1" kern="1200">
                          <a:solidFill>
                            <a:schemeClr val="lt1"/>
                          </a:solidFill>
                          <a:latin typeface="Arial" panose="020B0604020202020204"/>
                          <a:ea typeface="微軟正黑體" panose="020B0604030504040204" pitchFamily="34" charset="-120"/>
                        </a:defRPr>
                      </a:lvl7pPr>
                      <a:lvl8pPr marL="3200400" algn="l" defTabSz="914400" rtl="0" eaLnBrk="1" latinLnBrk="0" hangingPunct="1">
                        <a:defRPr sz="1800" b="1" kern="1200">
                          <a:solidFill>
                            <a:schemeClr val="lt1"/>
                          </a:solidFill>
                          <a:latin typeface="Arial" panose="020B0604020202020204"/>
                          <a:ea typeface="微軟正黑體" panose="020B0604030504040204" pitchFamily="34" charset="-120"/>
                        </a:defRPr>
                      </a:lvl8pPr>
                      <a:lvl9pPr marL="3657600" algn="l" defTabSz="914400" rtl="0" eaLnBrk="1" latinLnBrk="0" hangingPunct="1">
                        <a:defRPr sz="1800" b="1" kern="1200">
                          <a:solidFill>
                            <a:schemeClr val="lt1"/>
                          </a:solidFill>
                          <a:latin typeface="Arial" panose="020B0604020202020204"/>
                          <a:ea typeface="微軟正黑體" panose="020B0604030504040204" pitchFamily="34" charset="-120"/>
                        </a:defRPr>
                      </a:lvl9pPr>
                    </a:lstStyle>
                    <a:p>
                      <a:pPr marL="0" marR="0" lvl="0" indent="0" algn="ctr" defTabSz="914400" rtl="0" eaLnBrk="1" fontAlgn="base" latinLnBrk="0" hangingPunct="1">
                        <a:spcBef>
                          <a:spcPct val="0"/>
                        </a:spcBef>
                        <a:spcAft>
                          <a:spcPct val="0"/>
                        </a:spcAft>
                        <a:buClr>
                          <a:srgbClr val="F5C636"/>
                        </a:buClr>
                        <a:buSzTx/>
                        <a:buFontTx/>
                        <a:buNone/>
                        <a:defRPr/>
                      </a:pPr>
                      <a:r>
                        <a:rPr kumimoji="1" lang="zh-TW" altLang="en-US" sz="2400" b="1" u="sng" noProof="0" dirty="0">
                          <a:solidFill>
                            <a:schemeClr val="accent5"/>
                          </a:solidFill>
                          <a:latin typeface="微軟正黑體" panose="020B0604030504040204" pitchFamily="34" charset="-120"/>
                          <a:ea typeface="微軟正黑體" panose="020B0604030504040204" pitchFamily="34" charset="-120"/>
                        </a:rPr>
                        <a:t>社區屋頂</a:t>
                      </a:r>
                      <a:endParaRPr kumimoji="1" lang="en-US" altLang="zh-TW" sz="2400" b="1" u="sng" noProof="0" dirty="0">
                        <a:solidFill>
                          <a:schemeClr val="accent5"/>
                        </a:solidFill>
                        <a:latin typeface="微軟正黑體" panose="020B0604030504040204" pitchFamily="34" charset="-120"/>
                        <a:ea typeface="微軟正黑體" panose="020B0604030504040204" pitchFamily="34" charset="-120"/>
                      </a:endParaRPr>
                    </a:p>
                  </a:txBody>
                  <a:tcPr marL="102440" marR="102440" marT="51182" marB="511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50934">
                <a:tc>
                  <a:txBody>
                    <a:bodyPr/>
                    <a:lstStyle>
                      <a:lvl1pPr marL="0" algn="l" defTabSz="914400" rtl="0" eaLnBrk="1" latinLnBrk="0" hangingPunct="1">
                        <a:defRPr sz="1800" kern="1200">
                          <a:solidFill>
                            <a:schemeClr val="dk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dk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dk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dk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dk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dk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dk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dk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dk1"/>
                          </a:solidFill>
                          <a:latin typeface="Arial" panose="020B0604020202020204"/>
                          <a:ea typeface="微軟正黑體" panose="020B0604030504040204" pitchFamily="34" charset="-120"/>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lang="zh-TW" altLang="en-US" sz="1800" b="1" kern="1200" dirty="0">
                          <a:solidFill>
                            <a:srgbClr val="FF0000"/>
                          </a:solidFill>
                          <a:latin typeface="微軟正黑體" panose="020B0604030504040204" pitchFamily="34" charset="-120"/>
                          <a:ea typeface="微軟正黑體" panose="020B0604030504040204" pitchFamily="34" charset="-120"/>
                          <a:cs typeface="+mn-cs"/>
                        </a:rPr>
                        <a:t>社</a:t>
                      </a:r>
                      <a:r>
                        <a:rPr lang="zh-TW" altLang="en-US" sz="1800" b="1" kern="1200" dirty="0">
                          <a:solidFill>
                            <a:schemeClr val="tx1">
                              <a:lumMod val="65000"/>
                              <a:lumOff val="35000"/>
                            </a:schemeClr>
                          </a:solidFill>
                          <a:latin typeface="微軟正黑體" panose="020B0604030504040204" pitchFamily="34" charset="-120"/>
                          <a:ea typeface="微軟正黑體" panose="020B0604030504040204" pitchFamily="34" charset="-120"/>
                          <a:cs typeface="+mn-cs"/>
                        </a:rPr>
                        <a:t>區</a:t>
                      </a:r>
                      <a:r>
                        <a:rPr lang="zh-TW" altLang="en-US" sz="1800" b="1" kern="1200" dirty="0">
                          <a:solidFill>
                            <a:srgbClr val="FF0000"/>
                          </a:solidFill>
                          <a:latin typeface="微軟正黑體" panose="020B0604030504040204" pitchFamily="34" charset="-120"/>
                          <a:ea typeface="微軟正黑體" panose="020B0604030504040204" pitchFamily="34" charset="-120"/>
                          <a:cs typeface="+mn-cs"/>
                        </a:rPr>
                        <a:t>營</a:t>
                      </a:r>
                      <a:r>
                        <a:rPr lang="zh-TW" altLang="en-US" sz="1800" b="1" kern="1200" dirty="0">
                          <a:solidFill>
                            <a:schemeClr val="tx1">
                              <a:lumMod val="65000"/>
                              <a:lumOff val="35000"/>
                            </a:schemeClr>
                          </a:solidFill>
                          <a:latin typeface="微軟正黑體" panose="020B0604030504040204" pitchFamily="34" charset="-120"/>
                          <a:ea typeface="微軟正黑體" panose="020B0604030504040204" pitchFamily="34" charset="-120"/>
                          <a:cs typeface="+mn-cs"/>
                        </a:rPr>
                        <a:t>造、</a:t>
                      </a:r>
                      <a:r>
                        <a:rPr lang="zh-TW" altLang="en-US" sz="1800" b="1" kern="1200" dirty="0">
                          <a:solidFill>
                            <a:srgbClr val="FF0000"/>
                          </a:solidFill>
                          <a:latin typeface="微軟正黑體" panose="020B0604030504040204" pitchFamily="34" charset="-120"/>
                          <a:ea typeface="微軟正黑體" panose="020B0604030504040204" pitchFamily="34" charset="-120"/>
                          <a:cs typeface="+mn-cs"/>
                        </a:rPr>
                        <a:t>社</a:t>
                      </a:r>
                      <a:r>
                        <a:rPr lang="zh-TW" altLang="en-US" sz="1800" b="1" kern="1200" dirty="0">
                          <a:solidFill>
                            <a:schemeClr val="tx1">
                              <a:lumMod val="65000"/>
                              <a:lumOff val="35000"/>
                            </a:schemeClr>
                          </a:solidFill>
                          <a:latin typeface="微軟正黑體" panose="020B0604030504040204" pitchFamily="34" charset="-120"/>
                          <a:ea typeface="微軟正黑體" panose="020B0604030504040204" pitchFamily="34" charset="-120"/>
                          <a:cs typeface="+mn-cs"/>
                        </a:rPr>
                        <a:t>區</a:t>
                      </a:r>
                      <a:r>
                        <a:rPr lang="zh-TW" altLang="en-US" sz="1800" b="1" kern="1200" dirty="0">
                          <a:solidFill>
                            <a:srgbClr val="FF0000"/>
                          </a:solidFill>
                          <a:latin typeface="微軟正黑體" panose="020B0604030504040204" pitchFamily="34" charset="-120"/>
                          <a:ea typeface="微軟正黑體" panose="020B0604030504040204" pitchFamily="34" charset="-120"/>
                          <a:cs typeface="+mn-cs"/>
                        </a:rPr>
                        <a:t>大</a:t>
                      </a:r>
                      <a:r>
                        <a:rPr lang="zh-TW" altLang="en-US" sz="1800" b="1" kern="1200" dirty="0">
                          <a:solidFill>
                            <a:schemeClr val="tx1">
                              <a:lumMod val="65000"/>
                              <a:lumOff val="35000"/>
                            </a:schemeClr>
                          </a:solidFill>
                          <a:latin typeface="微軟正黑體" panose="020B0604030504040204" pitchFamily="34" charset="-120"/>
                          <a:ea typeface="微軟正黑體" panose="020B0604030504040204" pitchFamily="34" charset="-120"/>
                          <a:cs typeface="+mn-cs"/>
                        </a:rPr>
                        <a:t>學</a:t>
                      </a:r>
                      <a:endParaRPr lang="en-US" altLang="zh-TW" sz="1800" b="1" kern="1200" dirty="0">
                        <a:solidFill>
                          <a:schemeClr val="tx1">
                            <a:lumMod val="65000"/>
                            <a:lumOff val="35000"/>
                          </a:schemeClr>
                        </a:solidFill>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lang="zh-TW" altLang="en-US" sz="1800" b="1" kern="1200" dirty="0">
                          <a:solidFill>
                            <a:srgbClr val="FF0000"/>
                          </a:solidFill>
                          <a:latin typeface="微軟正黑體" panose="020B0604030504040204" pitchFamily="34" charset="-120"/>
                          <a:ea typeface="微軟正黑體" panose="020B0604030504040204" pitchFamily="34" charset="-120"/>
                          <a:cs typeface="+mn-cs"/>
                        </a:rPr>
                        <a:t>在地參與</a:t>
                      </a:r>
                      <a:endParaRPr kumimoji="1" lang="en-US" altLang="zh-TW" sz="1800" b="1" i="0" u="sng"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a:txBody>
                  <a:tcPr marL="102440" marR="102440" marT="51182" marB="511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68077">
                <a:tc>
                  <a:txBody>
                    <a:bodyPr/>
                    <a:lstStyle>
                      <a:lvl1pPr marL="0" algn="l" defTabSz="914400" rtl="0" eaLnBrk="1" latinLnBrk="0" hangingPunct="1">
                        <a:defRPr sz="1800" kern="1200">
                          <a:solidFill>
                            <a:schemeClr val="dk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dk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dk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dk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dk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dk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dk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dk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dk1"/>
                          </a:solidFill>
                          <a:latin typeface="Arial" panose="020B0604020202020204"/>
                          <a:ea typeface="微軟正黑體" panose="020B0604030504040204" pitchFamily="34" charset="-120"/>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TW" altLang="en-US" sz="2400" b="1" u="sng" noProof="0" dirty="0">
                          <a:solidFill>
                            <a:schemeClr val="accent5"/>
                          </a:solidFill>
                          <a:latin typeface="微軟正黑體" panose="020B0604030504040204" pitchFamily="34" charset="-120"/>
                          <a:ea typeface="微軟正黑體" panose="020B0604030504040204" pitchFamily="34" charset="-120"/>
                        </a:rPr>
                        <a:t>公民電廠</a:t>
                      </a:r>
                      <a:endParaRPr kumimoji="1" lang="en-US" altLang="zh-TW" sz="2400" b="1" i="0" u="sng" strike="noStrike" kern="1200" cap="none" spc="0" normalizeH="0" baseline="0" noProof="0" dirty="0">
                        <a:ln>
                          <a:noFill/>
                        </a:ln>
                        <a:solidFill>
                          <a:schemeClr val="accent5"/>
                        </a:solidFill>
                        <a:effectLst/>
                        <a:uLnTx/>
                        <a:uFillTx/>
                        <a:latin typeface="微軟正黑體" panose="020B0604030504040204" pitchFamily="34" charset="-120"/>
                        <a:ea typeface="微軟正黑體" panose="020B0604030504040204" pitchFamily="34" charset="-120"/>
                        <a:cs typeface="+mn-cs"/>
                      </a:endParaRPr>
                    </a:p>
                  </a:txBody>
                  <a:tcPr marL="102440" marR="102440" marT="51182" marB="511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6649">
                <a:tc>
                  <a:txBody>
                    <a:bodyPr/>
                    <a:lstStyle>
                      <a:lvl1pPr marL="0" algn="l" defTabSz="914400" rtl="0" eaLnBrk="1" latinLnBrk="0" hangingPunct="1">
                        <a:defRPr sz="1800" kern="1200">
                          <a:solidFill>
                            <a:schemeClr val="dk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dk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dk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dk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dk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dk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dk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dk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dk1"/>
                          </a:solidFill>
                          <a:latin typeface="Arial" panose="020B0604020202020204"/>
                          <a:ea typeface="微軟正黑體" panose="020B0604030504040204" pitchFamily="34" charset="-120"/>
                        </a:defRPr>
                      </a:lvl9pPr>
                    </a:lstStyle>
                    <a:p>
                      <a:pPr algn="ctr"/>
                      <a:r>
                        <a:rPr lang="zh-TW" altLang="en-US" sz="1800" b="1" dirty="0">
                          <a:solidFill>
                            <a:schemeClr val="tx1">
                              <a:lumMod val="65000"/>
                              <a:lumOff val="35000"/>
                            </a:schemeClr>
                          </a:solidFill>
                          <a:latin typeface="微軟正黑體" panose="020B0604030504040204" pitchFamily="34" charset="-120"/>
                          <a:ea typeface="微軟正黑體" panose="020B0604030504040204" pitchFamily="34" charset="-120"/>
                        </a:rPr>
                        <a:t>引導</a:t>
                      </a:r>
                      <a:r>
                        <a:rPr lang="zh-TW" altLang="en-US" sz="1800" b="1" dirty="0">
                          <a:solidFill>
                            <a:srgbClr val="FF0000"/>
                          </a:solidFill>
                          <a:latin typeface="微軟正黑體" panose="020B0604030504040204" pitchFamily="34" charset="-120"/>
                          <a:ea typeface="微軟正黑體" panose="020B0604030504040204" pitchFamily="34" charset="-120"/>
                        </a:rPr>
                        <a:t>全民設置</a:t>
                      </a:r>
                    </a:p>
                  </a:txBody>
                  <a:tcPr marL="102440" marR="102440" marT="51182" marB="511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graphicFrame>
        <p:nvGraphicFramePr>
          <p:cNvPr id="76" name="表格 75"/>
          <p:cNvGraphicFramePr>
            <a:graphicFrameLocks noGrp="1"/>
          </p:cNvGraphicFramePr>
          <p:nvPr/>
        </p:nvGraphicFramePr>
        <p:xfrm>
          <a:off x="130175" y="5738972"/>
          <a:ext cx="3032125" cy="844708"/>
        </p:xfrm>
        <a:graphic>
          <a:graphicData uri="http://schemas.openxmlformats.org/drawingml/2006/table">
            <a:tbl>
              <a:tblPr firstRow="1" bandRow="1"/>
              <a:tblGrid>
                <a:gridCol w="3032125">
                  <a:extLst>
                    <a:ext uri="{9D8B030D-6E8A-4147-A177-3AD203B41FA5}">
                      <a16:colId xmlns:a16="http://schemas.microsoft.com/office/drawing/2014/main" val="20000"/>
                    </a:ext>
                  </a:extLst>
                </a:gridCol>
              </a:tblGrid>
              <a:tr h="467984">
                <a:tc>
                  <a:txBody>
                    <a:bodyPr/>
                    <a:lstStyle>
                      <a:lvl1pPr marL="0" algn="l" defTabSz="914400" rtl="0" eaLnBrk="1" latinLnBrk="0" hangingPunct="1">
                        <a:defRPr sz="1800" b="1" kern="1200">
                          <a:solidFill>
                            <a:schemeClr val="lt1"/>
                          </a:solidFill>
                          <a:latin typeface="Arial" panose="020B0604020202020204"/>
                          <a:ea typeface="微軟正黑體" panose="020B0604030504040204" pitchFamily="34" charset="-120"/>
                        </a:defRPr>
                      </a:lvl1pPr>
                      <a:lvl2pPr marL="457200" algn="l" defTabSz="914400" rtl="0" eaLnBrk="1" latinLnBrk="0" hangingPunct="1">
                        <a:defRPr sz="1800" b="1" kern="1200">
                          <a:solidFill>
                            <a:schemeClr val="lt1"/>
                          </a:solidFill>
                          <a:latin typeface="Arial" panose="020B0604020202020204"/>
                          <a:ea typeface="微軟正黑體" panose="020B0604030504040204" pitchFamily="34" charset="-120"/>
                        </a:defRPr>
                      </a:lvl2pPr>
                      <a:lvl3pPr marL="914400" algn="l" defTabSz="914400" rtl="0" eaLnBrk="1" latinLnBrk="0" hangingPunct="1">
                        <a:defRPr sz="1800" b="1" kern="1200">
                          <a:solidFill>
                            <a:schemeClr val="lt1"/>
                          </a:solidFill>
                          <a:latin typeface="Arial" panose="020B0604020202020204"/>
                          <a:ea typeface="微軟正黑體" panose="020B0604030504040204" pitchFamily="34" charset="-120"/>
                        </a:defRPr>
                      </a:lvl3pPr>
                      <a:lvl4pPr marL="1371600" algn="l" defTabSz="914400" rtl="0" eaLnBrk="1" latinLnBrk="0" hangingPunct="1">
                        <a:defRPr sz="1800" b="1" kern="1200">
                          <a:solidFill>
                            <a:schemeClr val="lt1"/>
                          </a:solidFill>
                          <a:latin typeface="Arial" panose="020B0604020202020204"/>
                          <a:ea typeface="微軟正黑體" panose="020B0604030504040204" pitchFamily="34" charset="-120"/>
                        </a:defRPr>
                      </a:lvl4pPr>
                      <a:lvl5pPr marL="1828800" algn="l" defTabSz="914400" rtl="0" eaLnBrk="1" latinLnBrk="0" hangingPunct="1">
                        <a:defRPr sz="1800" b="1" kern="1200">
                          <a:solidFill>
                            <a:schemeClr val="lt1"/>
                          </a:solidFill>
                          <a:latin typeface="Arial" panose="020B0604020202020204"/>
                          <a:ea typeface="微軟正黑體" panose="020B0604030504040204" pitchFamily="34" charset="-120"/>
                        </a:defRPr>
                      </a:lvl5pPr>
                      <a:lvl6pPr marL="2286000" algn="l" defTabSz="914400" rtl="0" eaLnBrk="1" latinLnBrk="0" hangingPunct="1">
                        <a:defRPr sz="1800" b="1" kern="1200">
                          <a:solidFill>
                            <a:schemeClr val="lt1"/>
                          </a:solidFill>
                          <a:latin typeface="Arial" panose="020B0604020202020204"/>
                          <a:ea typeface="微軟正黑體" panose="020B0604030504040204" pitchFamily="34" charset="-120"/>
                        </a:defRPr>
                      </a:lvl6pPr>
                      <a:lvl7pPr marL="2743200" algn="l" defTabSz="914400" rtl="0" eaLnBrk="1" latinLnBrk="0" hangingPunct="1">
                        <a:defRPr sz="1800" b="1" kern="1200">
                          <a:solidFill>
                            <a:schemeClr val="lt1"/>
                          </a:solidFill>
                          <a:latin typeface="Arial" panose="020B0604020202020204"/>
                          <a:ea typeface="微軟正黑體" panose="020B0604030504040204" pitchFamily="34" charset="-120"/>
                        </a:defRPr>
                      </a:lvl7pPr>
                      <a:lvl8pPr marL="3200400" algn="l" defTabSz="914400" rtl="0" eaLnBrk="1" latinLnBrk="0" hangingPunct="1">
                        <a:defRPr sz="1800" b="1" kern="1200">
                          <a:solidFill>
                            <a:schemeClr val="lt1"/>
                          </a:solidFill>
                          <a:latin typeface="Arial" panose="020B0604020202020204"/>
                          <a:ea typeface="微軟正黑體" panose="020B0604030504040204" pitchFamily="34" charset="-120"/>
                        </a:defRPr>
                      </a:lvl8pPr>
                      <a:lvl9pPr marL="3657600" algn="l" defTabSz="914400" rtl="0" eaLnBrk="1" latinLnBrk="0" hangingPunct="1">
                        <a:defRPr sz="1800" b="1" kern="1200">
                          <a:solidFill>
                            <a:schemeClr val="lt1"/>
                          </a:solidFill>
                          <a:latin typeface="Arial" panose="020B0604020202020204"/>
                          <a:ea typeface="微軟正黑體" panose="020B0604030504040204" pitchFamily="34" charset="-120"/>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TW" altLang="en-US" sz="2400" b="1" u="sng" noProof="0" dirty="0">
                          <a:solidFill>
                            <a:schemeClr val="accent2">
                              <a:lumMod val="75000"/>
                            </a:schemeClr>
                          </a:solidFill>
                          <a:latin typeface="微軟正黑體" panose="020B0604030504040204" pitchFamily="34" charset="-120"/>
                          <a:ea typeface="微軟正黑體" panose="020B0604030504040204" pitchFamily="34" charset="-120"/>
                        </a:rPr>
                        <a:t>公有房舍</a:t>
                      </a:r>
                      <a:endParaRPr kumimoji="1" lang="en-US" altLang="zh-TW" sz="2400" b="1" i="0" u="sng" strike="noStrike" kern="1200" cap="none" spc="0" normalizeH="0" baseline="0" noProof="0" dirty="0">
                        <a:ln>
                          <a:noFill/>
                        </a:ln>
                        <a:solidFill>
                          <a:schemeClr val="accent2">
                            <a:lumMod val="75000"/>
                          </a:schemeClr>
                        </a:solidFill>
                        <a:effectLst/>
                        <a:uLnTx/>
                        <a:uFillTx/>
                        <a:latin typeface="微軟正黑體" panose="020B0604030504040204" pitchFamily="34" charset="-120"/>
                        <a:ea typeface="微軟正黑體" panose="020B0604030504040204" pitchFamily="34" charset="-120"/>
                        <a:cs typeface="+mn-cs"/>
                      </a:endParaRPr>
                    </a:p>
                  </a:txBody>
                  <a:tcPr marL="102379" marR="102379" marT="51157" marB="5115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6566">
                <a:tc>
                  <a:txBody>
                    <a:bodyPr/>
                    <a:lstStyle>
                      <a:lvl1pPr marL="0" algn="l" defTabSz="914400" rtl="0" eaLnBrk="1" latinLnBrk="0" hangingPunct="1">
                        <a:defRPr sz="1800" kern="1200">
                          <a:solidFill>
                            <a:schemeClr val="dk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dk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dk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dk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dk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dk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dk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dk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dk1"/>
                          </a:solidFill>
                          <a:latin typeface="Arial" panose="020B0604020202020204"/>
                          <a:ea typeface="微軟正黑體" panose="020B0604030504040204" pitchFamily="34" charset="-120"/>
                        </a:defRPr>
                      </a:lvl9pPr>
                    </a:lstStyle>
                    <a:p>
                      <a:pPr algn="ctr"/>
                      <a:r>
                        <a:rPr lang="zh-TW" altLang="en-US" sz="1800" b="1" kern="1200" dirty="0">
                          <a:solidFill>
                            <a:srgbClr val="FF0000"/>
                          </a:solidFill>
                          <a:latin typeface="微軟正黑體" panose="020B0604030504040204" pitchFamily="34" charset="-120"/>
                          <a:ea typeface="微軟正黑體" panose="020B0604030504040204" pitchFamily="34" charset="-120"/>
                          <a:cs typeface="+mn-cs"/>
                        </a:rPr>
                        <a:t>全面盤點</a:t>
                      </a:r>
                      <a:r>
                        <a:rPr lang="zh-TW" altLang="en-US" sz="1800" b="1" dirty="0">
                          <a:solidFill>
                            <a:schemeClr val="tx1">
                              <a:lumMod val="65000"/>
                              <a:lumOff val="35000"/>
                            </a:schemeClr>
                          </a:solidFill>
                          <a:latin typeface="微軟正黑體" panose="020B0604030504040204" pitchFamily="34" charset="-120"/>
                          <a:ea typeface="微軟正黑體" panose="020B0604030504040204" pitchFamily="34" charset="-120"/>
                        </a:rPr>
                        <a:t>、</a:t>
                      </a:r>
                      <a:r>
                        <a:rPr lang="zh-TW" altLang="en-US" sz="1800" b="1" kern="1200" dirty="0">
                          <a:solidFill>
                            <a:srgbClr val="FF0000"/>
                          </a:solidFill>
                          <a:latin typeface="微軟正黑體" panose="020B0604030504040204" pitchFamily="34" charset="-120"/>
                          <a:ea typeface="微軟正黑體" panose="020B0604030504040204" pitchFamily="34" charset="-120"/>
                          <a:cs typeface="+mn-cs"/>
                        </a:rPr>
                        <a:t>聯合標租</a:t>
                      </a:r>
                      <a:endParaRPr lang="en-US" altLang="zh-TW" sz="1800" b="1" kern="1200" dirty="0">
                        <a:solidFill>
                          <a:srgbClr val="FF0000"/>
                        </a:solidFill>
                        <a:latin typeface="微軟正黑體" panose="020B0604030504040204" pitchFamily="34" charset="-120"/>
                        <a:ea typeface="微軟正黑體" panose="020B0604030504040204" pitchFamily="34" charset="-120"/>
                        <a:cs typeface="+mn-cs"/>
                      </a:endParaRPr>
                    </a:p>
                  </a:txBody>
                  <a:tcPr marL="102379" marR="102379" marT="51157" marB="5115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pic>
        <p:nvPicPr>
          <p:cNvPr id="77" name="圖片 76"/>
          <p:cNvPicPr>
            <a:picLocks noChangeAspect="1"/>
          </p:cNvPicPr>
          <p:nvPr/>
        </p:nvPicPr>
        <p:blipFill>
          <a:blip r:embed="rId3" cstate="email"/>
          <a:stretch>
            <a:fillRect/>
          </a:stretch>
        </p:blipFill>
        <p:spPr>
          <a:xfrm>
            <a:off x="344319" y="2826605"/>
            <a:ext cx="2633640" cy="1638024"/>
          </a:xfrm>
          <a:prstGeom prst="rect">
            <a:avLst/>
          </a:prstGeom>
          <a:ln>
            <a:noFill/>
          </a:ln>
          <a:effectLst>
            <a:softEdge rad="112500"/>
          </a:effectLst>
        </p:spPr>
      </p:pic>
      <p:sp>
        <p:nvSpPr>
          <p:cNvPr id="36889" name="文字方塊 77"/>
          <p:cNvSpPr txBox="1">
            <a:spLocks noChangeArrowheads="1"/>
          </p:cNvSpPr>
          <p:nvPr/>
        </p:nvSpPr>
        <p:spPr bwMode="auto">
          <a:xfrm>
            <a:off x="301625" y="4375150"/>
            <a:ext cx="2782888"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12495">
              <a:defRPr>
                <a:solidFill>
                  <a:schemeClr val="tx1"/>
                </a:solidFill>
                <a:latin typeface="Calibri" panose="020F0502020204030204" pitchFamily="34" charset="0"/>
                <a:ea typeface="新細明體" panose="02020500000000000000" charset="-120"/>
              </a:defRPr>
            </a:lvl1pPr>
            <a:lvl2pPr marL="742950" indent="-285750" defTabSz="912495">
              <a:defRPr>
                <a:solidFill>
                  <a:schemeClr val="tx1"/>
                </a:solidFill>
                <a:latin typeface="Calibri" panose="020F0502020204030204" pitchFamily="34" charset="0"/>
                <a:ea typeface="新細明體" panose="02020500000000000000" charset="-120"/>
              </a:defRPr>
            </a:lvl2pPr>
            <a:lvl3pPr marL="1143000" indent="-228600" defTabSz="912495">
              <a:defRPr>
                <a:solidFill>
                  <a:schemeClr val="tx1"/>
                </a:solidFill>
                <a:latin typeface="Calibri" panose="020F0502020204030204" pitchFamily="34" charset="0"/>
                <a:ea typeface="新細明體" panose="02020500000000000000" charset="-120"/>
              </a:defRPr>
            </a:lvl3pPr>
            <a:lvl4pPr marL="1600200" indent="-228600" defTabSz="912495">
              <a:defRPr>
                <a:solidFill>
                  <a:schemeClr val="tx1"/>
                </a:solidFill>
                <a:latin typeface="Calibri" panose="020F0502020204030204" pitchFamily="34" charset="0"/>
                <a:ea typeface="新細明體" panose="02020500000000000000" charset="-120"/>
              </a:defRPr>
            </a:lvl4pPr>
            <a:lvl5pPr marL="2057400" indent="-228600" defTabSz="912495">
              <a:defRPr>
                <a:solidFill>
                  <a:schemeClr val="tx1"/>
                </a:solidFill>
                <a:latin typeface="Calibri" panose="020F0502020204030204" pitchFamily="34" charset="0"/>
                <a:ea typeface="新細明體" panose="02020500000000000000" charset="-120"/>
              </a:defRPr>
            </a:lvl5pPr>
            <a:lvl6pPr marL="2514600" indent="-228600" defTabSz="912495"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defTabSz="912495"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defTabSz="912495"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defTabSz="912495"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eaLnBrk="1" hangingPunct="1"/>
            <a:r>
              <a:rPr lang="zh-TW" altLang="en-US" sz="1400" b="1">
                <a:solidFill>
                  <a:srgbClr val="595959"/>
                </a:solidFill>
                <a:latin typeface="微軟正黑體" panose="020B0604030504040204" pitchFamily="34" charset="-120"/>
                <a:ea typeface="微軟正黑體" panose="020B0604030504040204" pitchFamily="34" charset="-120"/>
              </a:rPr>
              <a:t>高雄市本洲工業區淨水廠</a:t>
            </a:r>
            <a:r>
              <a:rPr lang="en-US" altLang="zh-TW" sz="1400" b="1">
                <a:solidFill>
                  <a:srgbClr val="595959"/>
                </a:solidFill>
                <a:latin typeface="微軟正黑體" panose="020B0604030504040204" pitchFamily="34" charset="-120"/>
                <a:ea typeface="微軟正黑體" panose="020B0604030504040204" pitchFamily="34" charset="-120"/>
              </a:rPr>
              <a:t>1.4MW</a:t>
            </a:r>
            <a:endParaRPr lang="zh-TW" altLang="en-US" sz="1400" b="1">
              <a:solidFill>
                <a:srgbClr val="595959"/>
              </a:solidFill>
              <a:latin typeface="微軟正黑體" panose="020B0604030504040204" pitchFamily="34" charset="-120"/>
              <a:ea typeface="微軟正黑體" panose="020B0604030504040204" pitchFamily="34" charset="-120"/>
            </a:endParaRPr>
          </a:p>
        </p:txBody>
      </p:sp>
      <p:pic>
        <p:nvPicPr>
          <p:cNvPr id="79" name="圖片 78"/>
          <p:cNvPicPr>
            <a:picLocks noChangeAspect="1"/>
          </p:cNvPicPr>
          <p:nvPr/>
        </p:nvPicPr>
        <p:blipFill rotWithShape="1">
          <a:blip r:embed="rId4" cstate="email"/>
          <a:srcRect/>
          <a:stretch>
            <a:fillRect/>
          </a:stretch>
        </p:blipFill>
        <p:spPr>
          <a:xfrm>
            <a:off x="3281147" y="2826529"/>
            <a:ext cx="2659478" cy="1639384"/>
          </a:xfrm>
          <a:prstGeom prst="rect">
            <a:avLst/>
          </a:prstGeom>
          <a:ln>
            <a:noFill/>
          </a:ln>
          <a:effectLst>
            <a:softEdge rad="112500"/>
          </a:effectLst>
        </p:spPr>
      </p:pic>
      <p:sp>
        <p:nvSpPr>
          <p:cNvPr id="36891" name="文字方塊 79"/>
          <p:cNvSpPr txBox="1">
            <a:spLocks noChangeArrowheads="1"/>
          </p:cNvSpPr>
          <p:nvPr/>
        </p:nvSpPr>
        <p:spPr bwMode="auto">
          <a:xfrm>
            <a:off x="6473825" y="4354513"/>
            <a:ext cx="23018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12495">
              <a:defRPr>
                <a:solidFill>
                  <a:schemeClr val="tx1"/>
                </a:solidFill>
                <a:latin typeface="Calibri" panose="020F0502020204030204" pitchFamily="34" charset="0"/>
                <a:ea typeface="新細明體" panose="02020500000000000000" charset="-120"/>
              </a:defRPr>
            </a:lvl1pPr>
            <a:lvl2pPr marL="742950" indent="-285750" defTabSz="912495">
              <a:defRPr>
                <a:solidFill>
                  <a:schemeClr val="tx1"/>
                </a:solidFill>
                <a:latin typeface="Calibri" panose="020F0502020204030204" pitchFamily="34" charset="0"/>
                <a:ea typeface="新細明體" panose="02020500000000000000" charset="-120"/>
              </a:defRPr>
            </a:lvl2pPr>
            <a:lvl3pPr marL="1143000" indent="-228600" defTabSz="912495">
              <a:defRPr>
                <a:solidFill>
                  <a:schemeClr val="tx1"/>
                </a:solidFill>
                <a:latin typeface="Calibri" panose="020F0502020204030204" pitchFamily="34" charset="0"/>
                <a:ea typeface="新細明體" panose="02020500000000000000" charset="-120"/>
              </a:defRPr>
            </a:lvl3pPr>
            <a:lvl4pPr marL="1600200" indent="-228600" defTabSz="912495">
              <a:defRPr>
                <a:solidFill>
                  <a:schemeClr val="tx1"/>
                </a:solidFill>
                <a:latin typeface="Calibri" panose="020F0502020204030204" pitchFamily="34" charset="0"/>
                <a:ea typeface="新細明體" panose="02020500000000000000" charset="-120"/>
              </a:defRPr>
            </a:lvl4pPr>
            <a:lvl5pPr marL="2057400" indent="-228600" defTabSz="912495">
              <a:defRPr>
                <a:solidFill>
                  <a:schemeClr val="tx1"/>
                </a:solidFill>
                <a:latin typeface="Calibri" panose="020F0502020204030204" pitchFamily="34" charset="0"/>
                <a:ea typeface="新細明體" panose="02020500000000000000" charset="-120"/>
              </a:defRPr>
            </a:lvl5pPr>
            <a:lvl6pPr marL="2514600" indent="-228600" defTabSz="912495"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defTabSz="912495"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defTabSz="912495"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defTabSz="912495"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eaLnBrk="1" hangingPunct="1"/>
            <a:r>
              <a:rPr lang="zh-TW" altLang="en-US" sz="1400" b="1">
                <a:solidFill>
                  <a:srgbClr val="595959"/>
                </a:solidFill>
                <a:latin typeface="微軟正黑體" panose="020B0604030504040204" pitchFamily="34" charset="-120"/>
                <a:ea typeface="微軟正黑體" panose="020B0604030504040204" pitchFamily="34" charset="-120"/>
              </a:rPr>
              <a:t>新北市林口社區民宅</a:t>
            </a:r>
            <a:r>
              <a:rPr lang="en-US" altLang="zh-TW" sz="1400" b="1">
                <a:solidFill>
                  <a:srgbClr val="595959"/>
                </a:solidFill>
                <a:latin typeface="微軟正黑體" panose="020B0604030504040204" pitchFamily="34" charset="-120"/>
                <a:ea typeface="微軟正黑體" panose="020B0604030504040204" pitchFamily="34" charset="-120"/>
              </a:rPr>
              <a:t>17kW</a:t>
            </a:r>
            <a:endParaRPr lang="zh-TW" altLang="en-US" sz="1400" b="1">
              <a:solidFill>
                <a:srgbClr val="595959"/>
              </a:solidFill>
              <a:latin typeface="微軟正黑體" panose="020B0604030504040204" pitchFamily="34" charset="-120"/>
              <a:ea typeface="微軟正黑體" panose="020B0604030504040204" pitchFamily="34" charset="-120"/>
            </a:endParaRPr>
          </a:p>
        </p:txBody>
      </p:sp>
      <p:sp>
        <p:nvSpPr>
          <p:cNvPr id="36892" name="文字方塊 80"/>
          <p:cNvSpPr txBox="1">
            <a:spLocks noChangeArrowheads="1"/>
          </p:cNvSpPr>
          <p:nvPr/>
        </p:nvSpPr>
        <p:spPr bwMode="auto">
          <a:xfrm>
            <a:off x="3556000" y="4384675"/>
            <a:ext cx="2065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12495">
              <a:defRPr>
                <a:solidFill>
                  <a:schemeClr val="tx1"/>
                </a:solidFill>
                <a:latin typeface="Calibri" panose="020F0502020204030204" pitchFamily="34" charset="0"/>
                <a:ea typeface="新細明體" panose="02020500000000000000" charset="-120"/>
              </a:defRPr>
            </a:lvl1pPr>
            <a:lvl2pPr marL="742950" indent="-285750" defTabSz="912495">
              <a:defRPr>
                <a:solidFill>
                  <a:schemeClr val="tx1"/>
                </a:solidFill>
                <a:latin typeface="Calibri" panose="020F0502020204030204" pitchFamily="34" charset="0"/>
                <a:ea typeface="新細明體" panose="02020500000000000000" charset="-120"/>
              </a:defRPr>
            </a:lvl2pPr>
            <a:lvl3pPr marL="1143000" indent="-228600" defTabSz="912495">
              <a:defRPr>
                <a:solidFill>
                  <a:schemeClr val="tx1"/>
                </a:solidFill>
                <a:latin typeface="Calibri" panose="020F0502020204030204" pitchFamily="34" charset="0"/>
                <a:ea typeface="新細明體" panose="02020500000000000000" charset="-120"/>
              </a:defRPr>
            </a:lvl3pPr>
            <a:lvl4pPr marL="1600200" indent="-228600" defTabSz="912495">
              <a:defRPr>
                <a:solidFill>
                  <a:schemeClr val="tx1"/>
                </a:solidFill>
                <a:latin typeface="Calibri" panose="020F0502020204030204" pitchFamily="34" charset="0"/>
                <a:ea typeface="新細明體" panose="02020500000000000000" charset="-120"/>
              </a:defRPr>
            </a:lvl4pPr>
            <a:lvl5pPr marL="2057400" indent="-228600" defTabSz="912495">
              <a:defRPr>
                <a:solidFill>
                  <a:schemeClr val="tx1"/>
                </a:solidFill>
                <a:latin typeface="Calibri" panose="020F0502020204030204" pitchFamily="34" charset="0"/>
                <a:ea typeface="新細明體" panose="02020500000000000000" charset="-120"/>
              </a:defRPr>
            </a:lvl5pPr>
            <a:lvl6pPr marL="2514600" indent="-228600" defTabSz="912495"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defTabSz="912495"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defTabSz="912495"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defTabSz="912495"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eaLnBrk="1" hangingPunct="1"/>
            <a:r>
              <a:rPr lang="zh-TW" altLang="en-US" sz="1400" b="1">
                <a:solidFill>
                  <a:srgbClr val="595959"/>
                </a:solidFill>
                <a:latin typeface="微軟正黑體" panose="020B0604030504040204" pitchFamily="34" charset="-120"/>
                <a:ea typeface="微軟正黑體" panose="020B0604030504040204" pitchFamily="34" charset="-120"/>
              </a:rPr>
              <a:t>桃園市鋼鐵工廠</a:t>
            </a:r>
            <a:r>
              <a:rPr lang="en-US" altLang="zh-TW" sz="1400" b="1">
                <a:solidFill>
                  <a:srgbClr val="595959"/>
                </a:solidFill>
                <a:latin typeface="微軟正黑體" panose="020B0604030504040204" pitchFamily="34" charset="-120"/>
                <a:ea typeface="微軟正黑體" panose="020B0604030504040204" pitchFamily="34" charset="-120"/>
              </a:rPr>
              <a:t>1.8MW</a:t>
            </a:r>
            <a:endParaRPr lang="zh-TW" altLang="en-US" sz="1400" b="1">
              <a:solidFill>
                <a:srgbClr val="595959"/>
              </a:solidFill>
              <a:latin typeface="微軟正黑體" panose="020B0604030504040204" pitchFamily="34" charset="-120"/>
              <a:ea typeface="微軟正黑體" panose="020B0604030504040204" pitchFamily="34" charset="-120"/>
            </a:endParaRPr>
          </a:p>
        </p:txBody>
      </p:sp>
      <p:pic>
        <p:nvPicPr>
          <p:cNvPr id="82" name="Picture 2" descr="林口公民電廠"/>
          <p:cNvPicPr>
            <a:picLocks noChangeAspect="1" noChangeArrowheads="1"/>
          </p:cNvPicPr>
          <p:nvPr/>
        </p:nvPicPr>
        <p:blipFill>
          <a:blip r:embed="rId5" cstate="email"/>
          <a:srcRect/>
          <a:stretch>
            <a:fillRect/>
          </a:stretch>
        </p:blipFill>
        <p:spPr bwMode="auto">
          <a:xfrm>
            <a:off x="6382281" y="2826605"/>
            <a:ext cx="2484608" cy="156110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 name="矩形 82"/>
          <p:cNvSpPr/>
          <p:nvPr/>
        </p:nvSpPr>
        <p:spPr>
          <a:xfrm>
            <a:off x="684213" y="1609725"/>
            <a:ext cx="4824412" cy="584200"/>
          </a:xfrm>
          <a:prstGeom prst="rect">
            <a:avLst/>
          </a:prstGeom>
        </p:spPr>
        <p:txBody>
          <a:bodyPr>
            <a:spAutoFit/>
          </a:bodyPr>
          <a:lstStyle/>
          <a:p>
            <a:pPr marL="0" lvl="2" algn="ctr" defTabSz="913765" eaLnBrk="1" fontAlgn="auto" hangingPunct="1">
              <a:spcBef>
                <a:spcPts val="0"/>
              </a:spcBef>
              <a:spcAft>
                <a:spcPts val="0"/>
              </a:spcAft>
              <a:buClr>
                <a:srgbClr val="003399"/>
              </a:buClr>
              <a:buSzPts val="1800"/>
              <a:defRPr/>
            </a:pPr>
            <a:r>
              <a:rPr lang="zh-TW" altLang="en-US" sz="1600" kern="0" dirty="0">
                <a:solidFill>
                  <a:prstClr val="black">
                    <a:lumMod val="65000"/>
                    <a:lumOff val="35000"/>
                  </a:prstClr>
                </a:solidFill>
                <a:latin typeface="Microsoft YaHei UI" panose="020B0503020204020204" pitchFamily="34" charset="-122"/>
                <a:ea typeface="Microsoft YaHei UI" panose="020B0503020204020204" pitchFamily="34" charset="-122"/>
                <a:sym typeface="Microsoft YaHei" panose="020B0503020204020204" pitchFamily="34" charset="-122"/>
              </a:rPr>
              <a:t>為加速屋頂擴大推動，已務實盤點</a:t>
            </a:r>
            <a:endParaRPr lang="en-US" altLang="zh-TW" sz="1600" kern="0" dirty="0">
              <a:solidFill>
                <a:prstClr val="black">
                  <a:lumMod val="65000"/>
                  <a:lumOff val="35000"/>
                </a:prstClr>
              </a:solidFill>
              <a:latin typeface="Microsoft YaHei UI" panose="020B0503020204020204" pitchFamily="34" charset="-122"/>
              <a:ea typeface="Microsoft YaHei UI" panose="020B0503020204020204" pitchFamily="34" charset="-122"/>
              <a:sym typeface="Microsoft YaHei" panose="020B0503020204020204" pitchFamily="34" charset="-122"/>
            </a:endParaRPr>
          </a:p>
          <a:p>
            <a:pPr marL="0" lvl="2" algn="ctr" defTabSz="913765" eaLnBrk="1" fontAlgn="auto" hangingPunct="1">
              <a:spcBef>
                <a:spcPts val="0"/>
              </a:spcBef>
              <a:spcAft>
                <a:spcPts val="0"/>
              </a:spcAft>
              <a:buClr>
                <a:srgbClr val="003399"/>
              </a:buClr>
              <a:buSzPts val="1800"/>
              <a:defRPr/>
            </a:pPr>
            <a:r>
              <a:rPr lang="zh-TW" altLang="en-US" sz="1600" kern="0" dirty="0">
                <a:solidFill>
                  <a:prstClr val="black">
                    <a:lumMod val="65000"/>
                    <a:lumOff val="35000"/>
                  </a:prstClr>
                </a:solidFill>
                <a:latin typeface="Microsoft YaHei UI" panose="020B0503020204020204" pitchFamily="34" charset="-122"/>
                <a:ea typeface="Microsoft YaHei UI" panose="020B0503020204020204" pitchFamily="34" charset="-122"/>
                <a:cs typeface="Microsoft YaHei" panose="020B0503020204020204" pitchFamily="34" charset="-122"/>
                <a:sym typeface="Microsoft YaHei" panose="020B0503020204020204" pitchFamily="34" charset="-122"/>
              </a:rPr>
              <a:t>公有房舍、校園及工廠等屋頂擴大推動</a:t>
            </a:r>
            <a:endParaRPr lang="en-US" altLang="zh-TW" sz="1600" kern="0" dirty="0">
              <a:solidFill>
                <a:prstClr val="black">
                  <a:lumMod val="65000"/>
                  <a:lumOff val="35000"/>
                </a:prstClr>
              </a:solidFill>
              <a:latin typeface="Microsoft YaHei UI" panose="020B0503020204020204" pitchFamily="34" charset="-122"/>
              <a:ea typeface="Microsoft YaHei UI" panose="020B0503020204020204" pitchFamily="34" charset="-122"/>
              <a:sym typeface="Microsoft YaHei" panose="020B0503020204020204" pitchFamily="34" charset="-122"/>
            </a:endParaRPr>
          </a:p>
        </p:txBody>
      </p:sp>
      <p:sp>
        <p:nvSpPr>
          <p:cNvPr id="84" name="矩形 83"/>
          <p:cNvSpPr/>
          <p:nvPr/>
        </p:nvSpPr>
        <p:spPr>
          <a:xfrm>
            <a:off x="6224588" y="1363663"/>
            <a:ext cx="2800350" cy="830262"/>
          </a:xfrm>
          <a:prstGeom prst="rect">
            <a:avLst/>
          </a:prstGeom>
        </p:spPr>
        <p:txBody>
          <a:bodyPr>
            <a:spAutoFit/>
          </a:bodyPr>
          <a:lstStyle/>
          <a:p>
            <a:pPr marL="0" lvl="2" algn="ctr" defTabSz="913765" eaLnBrk="1" fontAlgn="auto" hangingPunct="1">
              <a:spcBef>
                <a:spcPts val="0"/>
              </a:spcBef>
              <a:spcAft>
                <a:spcPts val="0"/>
              </a:spcAft>
              <a:buClr>
                <a:srgbClr val="003399"/>
              </a:buClr>
              <a:buSzPts val="1800"/>
              <a:defRPr/>
            </a:pPr>
            <a:r>
              <a:rPr lang="zh-TW" altLang="en-US" sz="1600" kern="0" dirty="0">
                <a:solidFill>
                  <a:prstClr val="black">
                    <a:lumMod val="65000"/>
                    <a:lumOff val="35000"/>
                  </a:prstClr>
                </a:solidFill>
                <a:latin typeface="Microsoft YaHei UI" panose="020B0503020204020204" pitchFamily="34" charset="-122"/>
                <a:ea typeface="Microsoft YaHei UI" panose="020B0503020204020204" pitchFamily="34" charset="-122"/>
                <a:sym typeface="Microsoft YaHei" panose="020B0503020204020204" pitchFamily="34" charset="-122"/>
              </a:rPr>
              <a:t>為加速小型屋頂推動，</a:t>
            </a:r>
            <a:endParaRPr lang="en-US" altLang="zh-TW" sz="1600" kern="0" dirty="0">
              <a:solidFill>
                <a:prstClr val="black">
                  <a:lumMod val="65000"/>
                  <a:lumOff val="35000"/>
                </a:prstClr>
              </a:solidFill>
              <a:latin typeface="Microsoft YaHei UI" panose="020B0503020204020204" pitchFamily="34" charset="-122"/>
              <a:ea typeface="Microsoft YaHei UI" panose="020B0503020204020204" pitchFamily="34" charset="-122"/>
              <a:sym typeface="Microsoft YaHei" panose="020B0503020204020204" pitchFamily="34" charset="-122"/>
            </a:endParaRPr>
          </a:p>
          <a:p>
            <a:pPr marL="0" lvl="2" algn="ctr" defTabSz="913765" eaLnBrk="1" fontAlgn="auto" hangingPunct="1">
              <a:spcBef>
                <a:spcPts val="0"/>
              </a:spcBef>
              <a:spcAft>
                <a:spcPts val="0"/>
              </a:spcAft>
              <a:buClr>
                <a:srgbClr val="003399"/>
              </a:buClr>
              <a:buSzPts val="1800"/>
              <a:defRPr/>
            </a:pPr>
            <a:r>
              <a:rPr lang="zh-TW" altLang="en-US" sz="1600" kern="0" dirty="0">
                <a:solidFill>
                  <a:prstClr val="black">
                    <a:lumMod val="65000"/>
                    <a:lumOff val="35000"/>
                  </a:prstClr>
                </a:solidFill>
                <a:latin typeface="Microsoft YaHei UI" panose="020B0503020204020204" pitchFamily="34" charset="-122"/>
                <a:ea typeface="Microsoft YaHei UI" panose="020B0503020204020204" pitchFamily="34" charset="-122"/>
                <a:sym typeface="Microsoft YaHei" panose="020B0503020204020204" pitchFamily="34" charset="-122"/>
              </a:rPr>
              <a:t>透過社區屋頂及公民電廠</a:t>
            </a:r>
            <a:endParaRPr lang="en-US" altLang="zh-TW" sz="1600" kern="0" dirty="0">
              <a:solidFill>
                <a:prstClr val="black">
                  <a:lumMod val="65000"/>
                  <a:lumOff val="35000"/>
                </a:prstClr>
              </a:solidFill>
              <a:latin typeface="Microsoft YaHei UI" panose="020B0503020204020204" pitchFamily="34" charset="-122"/>
              <a:ea typeface="Microsoft YaHei UI" panose="020B0503020204020204" pitchFamily="34" charset="-122"/>
              <a:sym typeface="Microsoft YaHei" panose="020B0503020204020204" pitchFamily="34" charset="-122"/>
            </a:endParaRPr>
          </a:p>
          <a:p>
            <a:pPr marL="0" lvl="2" algn="ctr" defTabSz="913765" eaLnBrk="1" fontAlgn="auto" hangingPunct="1">
              <a:spcBef>
                <a:spcPts val="0"/>
              </a:spcBef>
              <a:spcAft>
                <a:spcPts val="0"/>
              </a:spcAft>
              <a:buClr>
                <a:srgbClr val="003399"/>
              </a:buClr>
              <a:buSzPts val="1800"/>
              <a:defRPr/>
            </a:pPr>
            <a:r>
              <a:rPr lang="zh-TW" altLang="en-US" sz="1600" kern="0" dirty="0">
                <a:solidFill>
                  <a:prstClr val="black">
                    <a:lumMod val="65000"/>
                    <a:lumOff val="35000"/>
                  </a:prstClr>
                </a:solidFill>
                <a:latin typeface="Microsoft YaHei UI" panose="020B0503020204020204" pitchFamily="34" charset="-122"/>
                <a:ea typeface="Microsoft YaHei UI" panose="020B0503020204020204" pitchFamily="34" charset="-122"/>
                <a:sym typeface="Microsoft YaHei" panose="020B0503020204020204" pitchFamily="34" charset="-122"/>
              </a:rPr>
              <a:t>示範，引導全民設置</a:t>
            </a:r>
          </a:p>
        </p:txBody>
      </p:sp>
      <p:sp>
        <p:nvSpPr>
          <p:cNvPr id="2" name="矩形 1"/>
          <p:cNvSpPr/>
          <p:nvPr/>
        </p:nvSpPr>
        <p:spPr>
          <a:xfrm>
            <a:off x="7748273" y="827088"/>
            <a:ext cx="1038225" cy="647700"/>
          </a:xfrm>
          <a:prstGeom prst="rect">
            <a:avLst/>
          </a:prstGeom>
        </p:spPr>
        <p:txBody>
          <a:bodyPr wrap="none">
            <a:spAutoFit/>
          </a:bodyPr>
          <a:lstStyle/>
          <a:p>
            <a:pPr defTabSz="913765" eaLnBrk="1" fontAlgn="auto" hangingPunct="1">
              <a:spcBef>
                <a:spcPts val="0"/>
              </a:spcBef>
              <a:spcAft>
                <a:spcPts val="0"/>
              </a:spcAft>
              <a:defRPr/>
            </a:pPr>
            <a:r>
              <a:rPr lang="en-US" altLang="zh-TW" sz="3600" b="1" kern="0" dirty="0">
                <a:solidFill>
                  <a:srgbClr val="FF0000"/>
                </a:solidFill>
                <a:latin typeface="Microsoft YaHei UI" panose="020B0503020204020204" pitchFamily="34" charset="-122"/>
                <a:ea typeface="Microsoft YaHei UI" panose="020B0503020204020204" pitchFamily="34" charset="-122"/>
              </a:rPr>
              <a:t>8</a:t>
            </a:r>
            <a:r>
              <a:rPr lang="en-US" altLang="zh-TW" sz="2400" b="1" kern="0" dirty="0">
                <a:solidFill>
                  <a:srgbClr val="FF0000"/>
                </a:solidFill>
                <a:latin typeface="Microsoft YaHei UI" panose="020B0503020204020204" pitchFamily="34" charset="-122"/>
                <a:ea typeface="Microsoft YaHei UI" panose="020B0503020204020204" pitchFamily="34" charset="-122"/>
              </a:rPr>
              <a:t>GW</a:t>
            </a:r>
            <a:endParaRPr lang="zh-TW" altLang="en-US" sz="3200" b="1" kern="0" dirty="0">
              <a:solidFill>
                <a:srgbClr val="FF0000"/>
              </a:solidFill>
              <a:latin typeface="Microsoft YaHei UI" panose="020B0503020204020204" pitchFamily="34" charset="-122"/>
              <a:ea typeface="Microsoft YaHei UI" panose="020B0503020204020204" pitchFamily="34" charset="-122"/>
            </a:endParaRPr>
          </a:p>
        </p:txBody>
      </p:sp>
      <p:sp>
        <p:nvSpPr>
          <p:cNvPr id="26" name="標題 1"/>
          <p:cNvSpPr txBox="1"/>
          <p:nvPr/>
        </p:nvSpPr>
        <p:spPr>
          <a:xfrm>
            <a:off x="927100" y="61913"/>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一、屋頂型光電政策及推展</a:t>
            </a:r>
            <a:r>
              <a:rPr kumimoji="1"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kumimoji="1"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目標及策略</a:t>
            </a:r>
          </a:p>
        </p:txBody>
      </p:sp>
      <p:sp>
        <p:nvSpPr>
          <p:cNvPr id="3" name="投影片編號版面配置區 2"/>
          <p:cNvSpPr>
            <a:spLocks noGrp="1"/>
          </p:cNvSpPr>
          <p:nvPr>
            <p:ph type="sldNum" sz="quarter" idx="10"/>
          </p:nvPr>
        </p:nvSpPr>
        <p:spPr/>
        <p:txBody>
          <a:bodyPr/>
          <a:lstStyle/>
          <a:p>
            <a:pPr>
              <a:defRPr/>
            </a:pPr>
            <a:fld id="{02A4DD89-A6A6-4862-B154-6736CFBA3C5B}" type="slidenum">
              <a:rPr lang="en-US" altLang="zh-TW" smtClean="0"/>
              <a:t>10</a:t>
            </a:fld>
            <a:endParaRPr lang="en-US" altLang="zh-TW"/>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標題 1"/>
          <p:cNvSpPr txBox="1"/>
          <p:nvPr/>
        </p:nvSpPr>
        <p:spPr>
          <a:xfrm>
            <a:off x="927100" y="61913"/>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一、屋頂型光電政策及推展</a:t>
            </a:r>
            <a:r>
              <a:rPr kumimoji="1"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kumimoji="1"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多元利用</a:t>
            </a:r>
          </a:p>
        </p:txBody>
      </p:sp>
      <p:graphicFrame>
        <p:nvGraphicFramePr>
          <p:cNvPr id="31" name="表格 30"/>
          <p:cNvGraphicFramePr>
            <a:graphicFrameLocks noGrp="1"/>
          </p:cNvGraphicFramePr>
          <p:nvPr/>
        </p:nvGraphicFramePr>
        <p:xfrm>
          <a:off x="169457" y="1068377"/>
          <a:ext cx="8799741" cy="3622456"/>
        </p:xfrm>
        <a:graphic>
          <a:graphicData uri="http://schemas.openxmlformats.org/drawingml/2006/table">
            <a:tbl>
              <a:tblPr firstRow="1" bandRow="1"/>
              <a:tblGrid>
                <a:gridCol w="8799741">
                  <a:extLst>
                    <a:ext uri="{9D8B030D-6E8A-4147-A177-3AD203B41FA5}">
                      <a16:colId xmlns:a16="http://schemas.microsoft.com/office/drawing/2014/main" val="20000"/>
                    </a:ext>
                  </a:extLst>
                </a:gridCol>
              </a:tblGrid>
              <a:tr h="657226">
                <a:tc>
                  <a:txBody>
                    <a:bodyPr/>
                    <a:lstStyle>
                      <a:lvl1pPr marL="0" algn="l" defTabSz="914400" rtl="0" eaLnBrk="1" latinLnBrk="0" hangingPunct="1">
                        <a:defRPr sz="1800" b="1" kern="1200">
                          <a:solidFill>
                            <a:schemeClr val="lt1"/>
                          </a:solidFill>
                          <a:latin typeface="Arial" panose="020B0604020202020204"/>
                          <a:ea typeface="微軟正黑體" panose="020B0604030504040204" pitchFamily="34" charset="-120"/>
                        </a:defRPr>
                      </a:lvl1pPr>
                      <a:lvl2pPr marL="457200" algn="l" defTabSz="914400" rtl="0" eaLnBrk="1" latinLnBrk="0" hangingPunct="1">
                        <a:defRPr sz="1800" b="1" kern="1200">
                          <a:solidFill>
                            <a:schemeClr val="lt1"/>
                          </a:solidFill>
                          <a:latin typeface="Arial" panose="020B0604020202020204"/>
                          <a:ea typeface="微軟正黑體" panose="020B0604030504040204" pitchFamily="34" charset="-120"/>
                        </a:defRPr>
                      </a:lvl2pPr>
                      <a:lvl3pPr marL="914400" algn="l" defTabSz="914400" rtl="0" eaLnBrk="1" latinLnBrk="0" hangingPunct="1">
                        <a:defRPr sz="1800" b="1" kern="1200">
                          <a:solidFill>
                            <a:schemeClr val="lt1"/>
                          </a:solidFill>
                          <a:latin typeface="Arial" panose="020B0604020202020204"/>
                          <a:ea typeface="微軟正黑體" panose="020B0604030504040204" pitchFamily="34" charset="-120"/>
                        </a:defRPr>
                      </a:lvl3pPr>
                      <a:lvl4pPr marL="1371600" algn="l" defTabSz="914400" rtl="0" eaLnBrk="1" latinLnBrk="0" hangingPunct="1">
                        <a:defRPr sz="1800" b="1" kern="1200">
                          <a:solidFill>
                            <a:schemeClr val="lt1"/>
                          </a:solidFill>
                          <a:latin typeface="Arial" panose="020B0604020202020204"/>
                          <a:ea typeface="微軟正黑體" panose="020B0604030504040204" pitchFamily="34" charset="-120"/>
                        </a:defRPr>
                      </a:lvl4pPr>
                      <a:lvl5pPr marL="1828800" algn="l" defTabSz="914400" rtl="0" eaLnBrk="1" latinLnBrk="0" hangingPunct="1">
                        <a:defRPr sz="1800" b="1" kern="1200">
                          <a:solidFill>
                            <a:schemeClr val="lt1"/>
                          </a:solidFill>
                          <a:latin typeface="Arial" panose="020B0604020202020204"/>
                          <a:ea typeface="微軟正黑體" panose="020B0604030504040204" pitchFamily="34" charset="-120"/>
                        </a:defRPr>
                      </a:lvl5pPr>
                      <a:lvl6pPr marL="2286000" algn="l" defTabSz="914400" rtl="0" eaLnBrk="1" latinLnBrk="0" hangingPunct="1">
                        <a:defRPr sz="1800" b="1" kern="1200">
                          <a:solidFill>
                            <a:schemeClr val="lt1"/>
                          </a:solidFill>
                          <a:latin typeface="Arial" panose="020B0604020202020204"/>
                          <a:ea typeface="微軟正黑體" panose="020B0604030504040204" pitchFamily="34" charset="-120"/>
                        </a:defRPr>
                      </a:lvl6pPr>
                      <a:lvl7pPr marL="2743200" algn="l" defTabSz="914400" rtl="0" eaLnBrk="1" latinLnBrk="0" hangingPunct="1">
                        <a:defRPr sz="1800" b="1" kern="1200">
                          <a:solidFill>
                            <a:schemeClr val="lt1"/>
                          </a:solidFill>
                          <a:latin typeface="Arial" panose="020B0604020202020204"/>
                          <a:ea typeface="微軟正黑體" panose="020B0604030504040204" pitchFamily="34" charset="-120"/>
                        </a:defRPr>
                      </a:lvl7pPr>
                      <a:lvl8pPr marL="3200400" algn="l" defTabSz="914400" rtl="0" eaLnBrk="1" latinLnBrk="0" hangingPunct="1">
                        <a:defRPr sz="1800" b="1" kern="1200">
                          <a:solidFill>
                            <a:schemeClr val="lt1"/>
                          </a:solidFill>
                          <a:latin typeface="Arial" panose="020B0604020202020204"/>
                          <a:ea typeface="微軟正黑體" panose="020B0604030504040204" pitchFamily="34" charset="-120"/>
                        </a:defRPr>
                      </a:lvl8pPr>
                      <a:lvl9pPr marL="3657600" algn="l" defTabSz="914400" rtl="0" eaLnBrk="1" latinLnBrk="0" hangingPunct="1">
                        <a:defRPr sz="1800" b="1" kern="1200">
                          <a:solidFill>
                            <a:schemeClr val="lt1"/>
                          </a:solidFill>
                          <a:latin typeface="Arial" panose="020B0604020202020204"/>
                          <a:ea typeface="微軟正黑體" panose="020B0604030504040204" pitchFamily="34" charset="-120"/>
                        </a:defRPr>
                      </a:lvl9pPr>
                    </a:lstStyle>
                    <a:p>
                      <a:pPr marL="0" marR="0" lvl="0" indent="0" algn="ctr" defTabSz="914400" eaLnBrk="1" fontAlgn="base" latinLnBrk="0" hangingPunct="1">
                        <a:lnSpc>
                          <a:spcPct val="100000"/>
                        </a:lnSpc>
                        <a:spcBef>
                          <a:spcPct val="0"/>
                        </a:spcBef>
                        <a:spcAft>
                          <a:spcPct val="0"/>
                        </a:spcAft>
                        <a:buClrTx/>
                        <a:buSzTx/>
                        <a:buFontTx/>
                        <a:buNone/>
                        <a:defRPr/>
                      </a:pPr>
                      <a:r>
                        <a:rPr kumimoji="1" lang="zh-TW" altLang="en-US" sz="2800" b="1" kern="0" dirty="0">
                          <a:solidFill>
                            <a:srgbClr val="FF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畜、農、漁電共生 </a:t>
                      </a:r>
                      <a:r>
                        <a:rPr kumimoji="1" lang="en-US" altLang="zh-TW" sz="2800" b="1" kern="0" dirty="0">
                          <a:solidFill>
                            <a:srgbClr val="FF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 </a:t>
                      </a:r>
                      <a:r>
                        <a:rPr kumimoji="1" lang="zh-TW" altLang="en-US" sz="2800" b="1" kern="0" dirty="0">
                          <a:solidFill>
                            <a:srgbClr val="FF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多元利用創造附加價值</a:t>
                      </a:r>
                      <a:endParaRPr kumimoji="1" lang="zh-TW" altLang="en-US" sz="28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endParaRPr>
                    </a:p>
                  </a:txBody>
                  <a:tcPr anchor="ctr">
                    <a:lnL w="12700" cap="flat" cmpd="sng" algn="ctr">
                      <a:solidFill>
                        <a:srgbClr val="336254"/>
                      </a:solidFill>
                      <a:prstDash val="solid"/>
                      <a:round/>
                      <a:headEnd type="none" w="med" len="med"/>
                      <a:tailEnd type="none" w="med" len="med"/>
                    </a:lnL>
                    <a:lnR w="12700" cap="flat" cmpd="sng" algn="ctr">
                      <a:solidFill>
                        <a:srgbClr val="336254"/>
                      </a:solidFill>
                      <a:prstDash val="solid"/>
                      <a:round/>
                      <a:headEnd type="none" w="med" len="med"/>
                      <a:tailEnd type="none" w="med" len="med"/>
                    </a:lnR>
                    <a:lnT w="12700" cap="flat" cmpd="sng" algn="ctr">
                      <a:solidFill>
                        <a:srgbClr val="336254"/>
                      </a:solidFill>
                      <a:prstDash val="solid"/>
                      <a:round/>
                      <a:headEnd type="none" w="med" len="med"/>
                      <a:tailEnd type="none" w="med" len="med"/>
                    </a:lnT>
                    <a:lnB w="12700" cap="flat" cmpd="sng" algn="ctr">
                      <a:solidFill>
                        <a:srgbClr val="336254"/>
                      </a:solidFill>
                      <a:prstDash val="solid"/>
                      <a:round/>
                      <a:headEnd type="none" w="med" len="med"/>
                      <a:tailEnd type="none" w="med" len="med"/>
                    </a:lnB>
                    <a:lnTlToBr w="12700" cmpd="sng">
                      <a:noFill/>
                      <a:prstDash val="solid"/>
                    </a:lnTlToBr>
                    <a:lnBlToTr w="12700" cmpd="sng">
                      <a:noFill/>
                      <a:prstDash val="solid"/>
                    </a:lnBlToTr>
                    <a:solidFill>
                      <a:srgbClr val="336254"/>
                    </a:solidFill>
                  </a:tcPr>
                </a:tc>
                <a:extLst>
                  <a:ext uri="{0D108BD9-81ED-4DB2-BD59-A6C34878D82A}">
                    <a16:rowId xmlns:a16="http://schemas.microsoft.com/office/drawing/2014/main" val="10000"/>
                  </a:ext>
                </a:extLst>
              </a:tr>
              <a:tr h="2965230">
                <a:tc>
                  <a:txBody>
                    <a:bodyPr/>
                    <a:lstStyle>
                      <a:lvl1pPr marL="0" algn="l" defTabSz="914400" rtl="0" eaLnBrk="1" latinLnBrk="0" hangingPunct="1">
                        <a:defRPr sz="1800" kern="1200">
                          <a:solidFill>
                            <a:schemeClr val="dk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dk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dk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dk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dk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dk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dk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dk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dk1"/>
                          </a:solidFill>
                          <a:latin typeface="Arial" panose="020B0604020202020204"/>
                          <a:ea typeface="微軟正黑體" panose="020B0604030504040204" pitchFamily="34" charset="-120"/>
                        </a:defRPr>
                      </a:lvl9pPr>
                    </a:lstStyle>
                    <a:p>
                      <a:endParaRPr lang="zh-TW" altLang="en-US" dirty="0"/>
                    </a:p>
                  </a:txBody>
                  <a:tcPr>
                    <a:lnL w="12700" cap="flat" cmpd="sng" algn="ctr">
                      <a:solidFill>
                        <a:srgbClr val="336254"/>
                      </a:solidFill>
                      <a:prstDash val="solid"/>
                      <a:round/>
                      <a:headEnd type="none" w="med" len="med"/>
                      <a:tailEnd type="none" w="med" len="med"/>
                    </a:lnL>
                    <a:lnR w="12700" cap="flat" cmpd="sng" algn="ctr">
                      <a:solidFill>
                        <a:srgbClr val="336254"/>
                      </a:solidFill>
                      <a:prstDash val="solid"/>
                      <a:round/>
                      <a:headEnd type="none" w="med" len="med"/>
                      <a:tailEnd type="none" w="med" len="med"/>
                    </a:lnR>
                    <a:lnT w="12700" cap="flat" cmpd="sng" algn="ctr">
                      <a:solidFill>
                        <a:srgbClr val="336254"/>
                      </a:solidFill>
                      <a:prstDash val="solid"/>
                      <a:round/>
                      <a:headEnd type="none" w="med" len="med"/>
                      <a:tailEnd type="none" w="med" len="med"/>
                    </a:lnT>
                    <a:lnB w="12700" cap="flat" cmpd="sng" algn="ctr">
                      <a:solidFill>
                        <a:srgbClr val="336254"/>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
        <p:nvSpPr>
          <p:cNvPr id="32" name="文字方塊 31"/>
          <p:cNvSpPr txBox="1"/>
          <p:nvPr/>
        </p:nvSpPr>
        <p:spPr>
          <a:xfrm>
            <a:off x="134257" y="4206195"/>
            <a:ext cx="2870328" cy="470642"/>
          </a:xfrm>
          <a:prstGeom prst="rect">
            <a:avLst/>
          </a:prstGeom>
          <a:noFill/>
        </p:spPr>
        <p:txBody>
          <a:bodyPr wrap="square" rtlCol="0">
            <a:spAutoFit/>
          </a:bodyPr>
          <a:lstStyle/>
          <a:p>
            <a:pPr fontAlgn="auto">
              <a:lnSpc>
                <a:spcPts val="3200"/>
              </a:lnSpc>
              <a:spcBef>
                <a:spcPts val="600"/>
              </a:spcBef>
              <a:spcAft>
                <a:spcPts val="0"/>
              </a:spcAft>
            </a:pPr>
            <a:r>
              <a:rPr kumimoji="0" lang="zh-TW" altLang="en-US" sz="2400" b="1" dirty="0">
                <a:solidFill>
                  <a:srgbClr val="8A3500"/>
                </a:solidFill>
                <a:latin typeface="Microsoft YaHei" panose="020B0503020204020204" pitchFamily="34" charset="-122"/>
                <a:ea typeface="Microsoft YaHei" panose="020B0503020204020204" pitchFamily="34" charset="-122"/>
              </a:rPr>
              <a:t>畜禽舍光電屋頂</a:t>
            </a:r>
            <a:endParaRPr kumimoji="0" lang="en-US" altLang="zh-TW" sz="2400" b="1" dirty="0">
              <a:solidFill>
                <a:srgbClr val="8A3500"/>
              </a:solidFill>
              <a:latin typeface="Microsoft YaHei" panose="020B0503020204020204" pitchFamily="34" charset="-122"/>
              <a:ea typeface="Microsoft YaHei" panose="020B0503020204020204" pitchFamily="34" charset="-122"/>
            </a:endParaRPr>
          </a:p>
        </p:txBody>
      </p:sp>
      <p:cxnSp>
        <p:nvCxnSpPr>
          <p:cNvPr id="33" name="直線接點 32"/>
          <p:cNvCxnSpPr/>
          <p:nvPr/>
        </p:nvCxnSpPr>
        <p:spPr>
          <a:xfrm>
            <a:off x="3032981" y="1735936"/>
            <a:ext cx="20494" cy="2940901"/>
          </a:xfrm>
          <a:prstGeom prst="line">
            <a:avLst/>
          </a:prstGeom>
          <a:noFill/>
          <a:ln w="19050" cap="flat" cmpd="sng" algn="ctr">
            <a:solidFill>
              <a:sysClr val="window" lastClr="FFFFFF">
                <a:lumMod val="85000"/>
              </a:sysClr>
            </a:solidFill>
            <a:prstDash val="sysDash"/>
            <a:miter lim="800000"/>
          </a:ln>
          <a:effectLst/>
        </p:spPr>
      </p:cxnSp>
      <p:pic>
        <p:nvPicPr>
          <p:cNvPr id="35" name="圖片 34"/>
          <p:cNvPicPr>
            <a:picLocks noChangeAspect="1"/>
          </p:cNvPicPr>
          <p:nvPr/>
        </p:nvPicPr>
        <p:blipFill>
          <a:blip r:embed="rId3" cstate="email"/>
          <a:stretch>
            <a:fillRect/>
          </a:stretch>
        </p:blipFill>
        <p:spPr>
          <a:xfrm>
            <a:off x="134257" y="1777032"/>
            <a:ext cx="9149973" cy="2633221"/>
          </a:xfrm>
          <a:prstGeom prst="rect">
            <a:avLst/>
          </a:prstGeom>
        </p:spPr>
      </p:pic>
      <p:cxnSp>
        <p:nvCxnSpPr>
          <p:cNvPr id="36" name="直線接點 35"/>
          <p:cNvCxnSpPr/>
          <p:nvPr/>
        </p:nvCxnSpPr>
        <p:spPr>
          <a:xfrm>
            <a:off x="6094836" y="1740803"/>
            <a:ext cx="50907" cy="2950030"/>
          </a:xfrm>
          <a:prstGeom prst="line">
            <a:avLst/>
          </a:prstGeom>
          <a:noFill/>
          <a:ln w="19050" cap="flat" cmpd="sng" algn="ctr">
            <a:solidFill>
              <a:sysClr val="window" lastClr="FFFFFF">
                <a:lumMod val="85000"/>
              </a:sysClr>
            </a:solidFill>
            <a:prstDash val="sysDash"/>
            <a:miter lim="800000"/>
          </a:ln>
          <a:effectLst/>
        </p:spPr>
      </p:cxnSp>
      <p:sp>
        <p:nvSpPr>
          <p:cNvPr id="37" name="文字方塊 36"/>
          <p:cNvSpPr txBox="1"/>
          <p:nvPr/>
        </p:nvSpPr>
        <p:spPr>
          <a:xfrm>
            <a:off x="3130761" y="4206195"/>
            <a:ext cx="2870328" cy="470642"/>
          </a:xfrm>
          <a:prstGeom prst="rect">
            <a:avLst/>
          </a:prstGeom>
          <a:noFill/>
        </p:spPr>
        <p:txBody>
          <a:bodyPr wrap="square" rtlCol="0">
            <a:spAutoFit/>
          </a:bodyPr>
          <a:lstStyle/>
          <a:p>
            <a:pPr fontAlgn="auto">
              <a:lnSpc>
                <a:spcPts val="3200"/>
              </a:lnSpc>
              <a:spcBef>
                <a:spcPts val="600"/>
              </a:spcBef>
              <a:spcAft>
                <a:spcPts val="0"/>
              </a:spcAft>
            </a:pPr>
            <a:r>
              <a:rPr kumimoji="0" lang="zh-TW" altLang="en-US" sz="2400" b="1" dirty="0">
                <a:solidFill>
                  <a:srgbClr val="8A3500"/>
                </a:solidFill>
                <a:latin typeface="Microsoft YaHei" panose="020B0503020204020204" pitchFamily="34" charset="-122"/>
                <a:ea typeface="Microsoft YaHei" panose="020B0503020204020204" pitchFamily="34" charset="-122"/>
              </a:rPr>
              <a:t>農電共生</a:t>
            </a:r>
            <a:endParaRPr kumimoji="0" lang="en-US" altLang="zh-TW" sz="2400" b="1" dirty="0">
              <a:solidFill>
                <a:srgbClr val="8A3500"/>
              </a:solidFill>
              <a:latin typeface="Microsoft YaHei" panose="020B0503020204020204" pitchFamily="34" charset="-122"/>
              <a:ea typeface="Microsoft YaHei" panose="020B0503020204020204" pitchFamily="34" charset="-122"/>
            </a:endParaRPr>
          </a:p>
        </p:txBody>
      </p:sp>
      <p:sp>
        <p:nvSpPr>
          <p:cNvPr id="39" name="文字方塊 38"/>
          <p:cNvSpPr txBox="1"/>
          <p:nvPr/>
        </p:nvSpPr>
        <p:spPr>
          <a:xfrm>
            <a:off x="6145743" y="4206195"/>
            <a:ext cx="2870328" cy="470642"/>
          </a:xfrm>
          <a:prstGeom prst="rect">
            <a:avLst/>
          </a:prstGeom>
          <a:noFill/>
        </p:spPr>
        <p:txBody>
          <a:bodyPr wrap="square" rtlCol="0">
            <a:spAutoFit/>
          </a:bodyPr>
          <a:lstStyle/>
          <a:p>
            <a:pPr fontAlgn="auto">
              <a:lnSpc>
                <a:spcPts val="3200"/>
              </a:lnSpc>
              <a:spcBef>
                <a:spcPts val="600"/>
              </a:spcBef>
              <a:spcAft>
                <a:spcPts val="0"/>
              </a:spcAft>
            </a:pPr>
            <a:r>
              <a:rPr kumimoji="0" lang="zh-TW" altLang="en-US" sz="2400" b="1" dirty="0">
                <a:solidFill>
                  <a:srgbClr val="8A3500"/>
                </a:solidFill>
                <a:latin typeface="Microsoft YaHei" panose="020B0503020204020204" pitchFamily="34" charset="-122"/>
                <a:ea typeface="Microsoft YaHei" panose="020B0503020204020204" pitchFamily="34" charset="-122"/>
              </a:rPr>
              <a:t>室內型漁電</a:t>
            </a:r>
            <a:endParaRPr kumimoji="0" lang="en-US" altLang="zh-TW" sz="2400" b="1" dirty="0">
              <a:solidFill>
                <a:srgbClr val="8A3500"/>
              </a:solidFill>
              <a:latin typeface="Microsoft YaHei" panose="020B0503020204020204" pitchFamily="34" charset="-122"/>
              <a:ea typeface="Microsoft YaHei" panose="020B0503020204020204" pitchFamily="34" charset="-122"/>
            </a:endParaRPr>
          </a:p>
        </p:txBody>
      </p:sp>
      <p:sp>
        <p:nvSpPr>
          <p:cNvPr id="41" name="矩形 40"/>
          <p:cNvSpPr/>
          <p:nvPr/>
        </p:nvSpPr>
        <p:spPr>
          <a:xfrm>
            <a:off x="437617" y="4903562"/>
            <a:ext cx="8846613" cy="1668149"/>
          </a:xfrm>
          <a:prstGeom prst="rect">
            <a:avLst/>
          </a:prstGeom>
        </p:spPr>
        <p:txBody>
          <a:bodyPr wrap="square">
            <a:spAutoFit/>
          </a:bodyPr>
          <a:lstStyle/>
          <a:p>
            <a:pPr marL="342900" indent="-342900" algn="l" fontAlgn="auto">
              <a:lnSpc>
                <a:spcPct val="110000"/>
              </a:lnSpc>
              <a:spcBef>
                <a:spcPts val="600"/>
              </a:spcBef>
              <a:spcAft>
                <a:spcPts val="0"/>
              </a:spcAft>
              <a:buClr>
                <a:srgbClr val="2FCB9E"/>
              </a:buClr>
              <a:buFont typeface="Wingdings" panose="05000000000000000000" pitchFamily="2" charset="2"/>
              <a:buChar char="l"/>
              <a:defRPr/>
            </a:pPr>
            <a:r>
              <a:rPr kumimoji="0" lang="zh-TW" altLang="en-US" sz="2800" b="1" dirty="0">
                <a:solidFill>
                  <a:srgbClr val="8A3500"/>
                </a:solidFill>
                <a:latin typeface="Microsoft YaHei" panose="020B0503020204020204" pitchFamily="34" charset="-122"/>
                <a:ea typeface="Microsoft YaHei" panose="020B0503020204020204" pitchFamily="34" charset="-122"/>
              </a:rPr>
              <a:t>多元複合利用：</a:t>
            </a:r>
            <a:r>
              <a:rPr lang="zh-TW" altLang="en-US" sz="2000" kern="0" dirty="0">
                <a:solidFill>
                  <a:prstClr val="black"/>
                </a:solidFill>
                <a:latin typeface="Microsoft YaHei" panose="020B0503020204020204" pitchFamily="34" charset="-122"/>
                <a:ea typeface="Microsoft YaHei" panose="020B0503020204020204" pitchFamily="34" charset="-122"/>
              </a:rPr>
              <a:t>光電開發以</a:t>
            </a:r>
            <a:r>
              <a:rPr lang="zh-TW" altLang="en-US" sz="2000" b="1" kern="0" dirty="0">
                <a:solidFill>
                  <a:srgbClr val="FF0000"/>
                </a:solidFill>
                <a:latin typeface="Microsoft YaHei" panose="020B0503020204020204" pitchFamily="34" charset="-122"/>
                <a:ea typeface="Microsoft YaHei" panose="020B0503020204020204" pitchFamily="34" charset="-122"/>
              </a:rPr>
              <a:t>多元利用</a:t>
            </a:r>
            <a:r>
              <a:rPr lang="zh-TW" altLang="en-US" sz="2000" kern="0" dirty="0">
                <a:solidFill>
                  <a:prstClr val="black"/>
                </a:solidFill>
                <a:latin typeface="Microsoft YaHei" panose="020B0503020204020204" pitchFamily="34" charset="-122"/>
                <a:ea typeface="Microsoft YaHei" panose="020B0503020204020204" pitchFamily="34" charset="-122"/>
              </a:rPr>
              <a:t>為優先</a:t>
            </a:r>
            <a:endParaRPr lang="en-US" altLang="zh-TW" sz="2000" kern="0" dirty="0">
              <a:solidFill>
                <a:prstClr val="black"/>
              </a:solidFill>
              <a:latin typeface="Microsoft YaHei" panose="020B0503020204020204" pitchFamily="34" charset="-122"/>
              <a:ea typeface="Microsoft YaHei" panose="020B0503020204020204" pitchFamily="34" charset="-122"/>
            </a:endParaRPr>
          </a:p>
          <a:p>
            <a:pPr marL="342900" indent="-342900" algn="l" fontAlgn="auto">
              <a:lnSpc>
                <a:spcPct val="110000"/>
              </a:lnSpc>
              <a:spcBef>
                <a:spcPts val="600"/>
              </a:spcBef>
              <a:spcAft>
                <a:spcPts val="0"/>
              </a:spcAft>
              <a:buClr>
                <a:srgbClr val="2FCB9E"/>
              </a:buClr>
              <a:buFont typeface="Wingdings" panose="05000000000000000000" pitchFamily="2" charset="2"/>
              <a:buChar char="l"/>
              <a:defRPr/>
            </a:pPr>
            <a:r>
              <a:rPr kumimoji="0" lang="zh-TW" altLang="en-US" sz="2800" b="1" dirty="0">
                <a:solidFill>
                  <a:srgbClr val="8A3500"/>
                </a:solidFill>
                <a:latin typeface="Microsoft YaHei" panose="020B0503020204020204" pitchFamily="34" charset="-122"/>
                <a:ea typeface="Microsoft YaHei" panose="020B0503020204020204" pitchFamily="34" charset="-122"/>
              </a:rPr>
              <a:t>提升養殖環境及品質：</a:t>
            </a:r>
            <a:r>
              <a:rPr lang="zh-TW" altLang="en-US" sz="2000" kern="0" dirty="0">
                <a:solidFill>
                  <a:prstClr val="black"/>
                </a:solidFill>
                <a:latin typeface="Microsoft YaHei" panose="020B0503020204020204" pitchFamily="34" charset="-122"/>
                <a:ea typeface="Microsoft YaHei" panose="020B0503020204020204" pitchFamily="34" charset="-122"/>
              </a:rPr>
              <a:t>畜舍降溫及養殖池塩度穩定</a:t>
            </a:r>
            <a:r>
              <a:rPr lang="zh-TW" altLang="en-US" sz="2000" b="1" kern="0" dirty="0">
                <a:solidFill>
                  <a:srgbClr val="FF0000"/>
                </a:solidFill>
                <a:latin typeface="Microsoft YaHei" panose="020B0503020204020204" pitchFamily="34" charset="-122"/>
                <a:ea typeface="Microsoft YaHei" panose="020B0503020204020204" pitchFamily="34" charset="-122"/>
              </a:rPr>
              <a:t>增加收益</a:t>
            </a:r>
            <a:endParaRPr lang="zh-TW" altLang="en-US" sz="2800" b="1" kern="0" dirty="0">
              <a:solidFill>
                <a:srgbClr val="FF0000"/>
              </a:solidFill>
              <a:latin typeface="Microsoft YaHei" panose="020B0503020204020204" pitchFamily="34" charset="-122"/>
              <a:ea typeface="Microsoft YaHei" panose="020B0503020204020204" pitchFamily="34" charset="-122"/>
            </a:endParaRPr>
          </a:p>
          <a:p>
            <a:pPr marL="342900" indent="-342900" algn="l" fontAlgn="auto">
              <a:lnSpc>
                <a:spcPct val="110000"/>
              </a:lnSpc>
              <a:spcBef>
                <a:spcPts val="600"/>
              </a:spcBef>
              <a:spcAft>
                <a:spcPts val="0"/>
              </a:spcAft>
              <a:buClr>
                <a:srgbClr val="2FCB9E"/>
              </a:buClr>
              <a:buFont typeface="Wingdings" panose="05000000000000000000" pitchFamily="2" charset="2"/>
              <a:buChar char="l"/>
              <a:defRPr/>
            </a:pPr>
            <a:r>
              <a:rPr kumimoji="0" lang="zh-TW" altLang="en-US" sz="2800" b="1" dirty="0">
                <a:solidFill>
                  <a:srgbClr val="8A3500"/>
                </a:solidFill>
                <a:latin typeface="Microsoft YaHei" panose="020B0503020204020204" pitchFamily="34" charset="-122"/>
                <a:ea typeface="Microsoft YaHei" panose="020B0503020204020204" pitchFamily="34" charset="-122"/>
              </a:rPr>
              <a:t>保障農漁民權益：</a:t>
            </a:r>
            <a:r>
              <a:rPr lang="zh-TW" altLang="en-US" sz="2000" kern="0" dirty="0">
                <a:solidFill>
                  <a:prstClr val="black"/>
                </a:solidFill>
                <a:latin typeface="Microsoft YaHei" panose="020B0503020204020204" pitchFamily="34" charset="-122"/>
                <a:ea typeface="Microsoft YaHei" panose="020B0503020204020204" pitchFamily="34" charset="-122"/>
              </a:rPr>
              <a:t>保障</a:t>
            </a:r>
            <a:r>
              <a:rPr lang="zh-TW" altLang="en-US" sz="2000" b="1" kern="0" dirty="0">
                <a:solidFill>
                  <a:srgbClr val="FF0000"/>
                </a:solidFill>
                <a:latin typeface="Microsoft YaHei" panose="020B0503020204020204" pitchFamily="34" charset="-122"/>
                <a:ea typeface="Microsoft YaHei" panose="020B0503020204020204" pitchFamily="34" charset="-122"/>
              </a:rPr>
              <a:t>生產</a:t>
            </a:r>
            <a:r>
              <a:rPr lang="zh-TW" altLang="en-US" sz="2000" kern="0" dirty="0">
                <a:solidFill>
                  <a:prstClr val="black"/>
                </a:solidFill>
                <a:latin typeface="Microsoft YaHei" panose="020B0503020204020204" pitchFamily="34" charset="-122"/>
                <a:ea typeface="Microsoft YaHei" panose="020B0503020204020204" pitchFamily="34" charset="-122"/>
              </a:rPr>
              <a:t>及農</a:t>
            </a:r>
            <a:r>
              <a:rPr lang="zh-TW" altLang="en-US" sz="2000" b="1" kern="0" dirty="0">
                <a:solidFill>
                  <a:srgbClr val="FF0000"/>
                </a:solidFill>
                <a:latin typeface="Microsoft YaHei" panose="020B0503020204020204" pitchFamily="34" charset="-122"/>
                <a:ea typeface="Microsoft YaHei" panose="020B0503020204020204" pitchFamily="34" charset="-122"/>
              </a:rPr>
              <a:t>漁民權益</a:t>
            </a:r>
            <a:r>
              <a:rPr lang="zh-TW" altLang="en-US" sz="2000" kern="0" dirty="0">
                <a:solidFill>
                  <a:prstClr val="black"/>
                </a:solidFill>
                <a:latin typeface="Microsoft YaHei" panose="020B0503020204020204" pitchFamily="34" charset="-122"/>
                <a:ea typeface="Microsoft YaHei" panose="020B0503020204020204" pitchFamily="34" charset="-122"/>
              </a:rPr>
              <a:t>，穩健推動能源轉型</a:t>
            </a:r>
            <a:endParaRPr lang="en-US" altLang="zh-TW" sz="2000" kern="0" dirty="0">
              <a:solidFill>
                <a:prstClr val="black"/>
              </a:solidFill>
              <a:latin typeface="Microsoft YaHei" panose="020B0503020204020204" pitchFamily="34" charset="-122"/>
              <a:ea typeface="Microsoft YaHei" panose="020B0503020204020204" pitchFamily="34" charset="-122"/>
            </a:endParaRPr>
          </a:p>
        </p:txBody>
      </p:sp>
      <p:sp>
        <p:nvSpPr>
          <p:cNvPr id="2" name="投影片編號版面配置區 1"/>
          <p:cNvSpPr>
            <a:spLocks noGrp="1"/>
          </p:cNvSpPr>
          <p:nvPr>
            <p:ph type="sldNum" sz="quarter" idx="10"/>
          </p:nvPr>
        </p:nvSpPr>
        <p:spPr/>
        <p:txBody>
          <a:bodyPr/>
          <a:lstStyle/>
          <a:p>
            <a:pPr>
              <a:defRPr/>
            </a:pPr>
            <a:fld id="{02A4DD89-A6A6-4862-B154-6736CFBA3C5B}" type="slidenum">
              <a:rPr lang="en-US" altLang="zh-TW" smtClean="0"/>
              <a:t>11</a:t>
            </a:fld>
            <a:endParaRPr lang="en-US" altLang="zh-TW"/>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矩形 24"/>
          <p:cNvSpPr>
            <a:spLocks noChangeArrowheads="1"/>
          </p:cNvSpPr>
          <p:nvPr/>
        </p:nvSpPr>
        <p:spPr bwMode="auto">
          <a:xfrm>
            <a:off x="554155" y="885648"/>
            <a:ext cx="82169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5600" indent="-355600">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marL="355600" marR="0" lvl="0" indent="-355600" algn="just" defTabSz="914400" rtl="0" eaLnBrk="0" fontAlgn="base" latinLnBrk="0" hangingPunct="0">
              <a:lnSpc>
                <a:spcPct val="100000"/>
              </a:lnSpc>
              <a:spcBef>
                <a:spcPts val="600"/>
              </a:spcBef>
              <a:spcAft>
                <a:spcPct val="0"/>
              </a:spcAft>
              <a:buClr>
                <a:schemeClr val="accent3">
                  <a:lumMod val="50000"/>
                </a:schemeClr>
              </a:buClr>
              <a:buSzTx/>
              <a:buFont typeface="Wingdings" panose="05000000000000000000" pitchFamily="2" charset="2"/>
              <a:buChar char="n"/>
              <a:defRPr/>
            </a:pPr>
            <a:r>
              <a:rPr kumimoji="0" lang="zh-TW" altLang="en-US" sz="2000" b="1"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sym typeface="Arial" panose="020B0604020202020204" pitchFamily="34" charset="0"/>
              </a:rPr>
              <a:t>配合班班有冷氣專案，於</a:t>
            </a:r>
            <a:r>
              <a:rPr kumimoji="0" lang="en-US" altLang="zh-TW" sz="2000" b="1" i="0" u="none" strike="noStrike" kern="1200" cap="none" spc="0" normalizeH="0" baseline="0" noProof="0" dirty="0">
                <a:ln>
                  <a:noFill/>
                </a:ln>
                <a:effectLst/>
                <a:uLnTx/>
                <a:uFillTx/>
                <a:latin typeface="微軟正黑體" panose="020B0604030504040204" pitchFamily="34" charset="-120"/>
                <a:ea typeface="微軟正黑體" panose="020B0604030504040204" pitchFamily="34" charset="-120"/>
                <a:cs typeface="+mn-cs"/>
                <a:sym typeface="Arial" panose="020B0604020202020204" pitchFamily="34" charset="0"/>
              </a:rPr>
              <a:t>111</a:t>
            </a:r>
            <a:r>
              <a:rPr kumimoji="0" lang="zh-TW" altLang="en-US" sz="2000" b="1" i="0" u="none" strike="noStrike" kern="1200" cap="none" spc="0" normalizeH="0" baseline="0" noProof="0" dirty="0">
                <a:ln>
                  <a:noFill/>
                </a:ln>
                <a:effectLst/>
                <a:uLnTx/>
                <a:uFillTx/>
                <a:latin typeface="微軟正黑體" panose="020B0604030504040204" pitchFamily="34" charset="-120"/>
                <a:ea typeface="微軟正黑體" panose="020B0604030504040204" pitchFamily="34" charset="-120"/>
                <a:cs typeface="+mn-cs"/>
                <a:sym typeface="Arial" panose="020B0604020202020204" pitchFamily="34" charset="0"/>
              </a:rPr>
              <a:t>年</a:t>
            </a:r>
            <a:r>
              <a:rPr lang="en-US" altLang="zh-TW" sz="2000" b="1" dirty="0">
                <a:latin typeface="微軟正黑體" panose="020B0604030504040204" pitchFamily="34" charset="-120"/>
                <a:ea typeface="微軟正黑體" panose="020B0604030504040204" pitchFamily="34" charset="-120"/>
                <a:sym typeface="Arial" panose="020B0604020202020204" pitchFamily="34" charset="0"/>
              </a:rPr>
              <a:t>7</a:t>
            </a:r>
            <a:r>
              <a:rPr kumimoji="0" lang="zh-TW" altLang="en-US" sz="2000" b="1" i="0" u="none" strike="noStrike" kern="1200" cap="none" spc="0" normalizeH="0" baseline="0" noProof="0" dirty="0">
                <a:ln>
                  <a:noFill/>
                </a:ln>
                <a:effectLst/>
                <a:uLnTx/>
                <a:uFillTx/>
                <a:latin typeface="微軟正黑體" panose="020B0604030504040204" pitchFamily="34" charset="-120"/>
                <a:ea typeface="微軟正黑體" panose="020B0604030504040204" pitchFamily="34" charset="-120"/>
                <a:cs typeface="+mn-cs"/>
                <a:sym typeface="Arial" panose="020B0604020202020204" pitchFamily="34" charset="0"/>
              </a:rPr>
              <a:t>月</a:t>
            </a:r>
            <a:r>
              <a:rPr kumimoji="0" lang="zh-TW" altLang="en-US" sz="2000" b="1"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sym typeface="Arial" panose="020B0604020202020204" pitchFamily="34" charset="0"/>
              </a:rPr>
              <a:t>設置完成校園光電</a:t>
            </a:r>
            <a:r>
              <a:rPr kumimoji="0" lang="en-US" altLang="zh-TW" sz="20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sym typeface="Arial" panose="020B0604020202020204" pitchFamily="34" charset="0"/>
              </a:rPr>
              <a:t>324MW</a:t>
            </a:r>
            <a:r>
              <a:rPr kumimoji="0" lang="zh-TW" altLang="en-US" sz="2000" b="1"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sym typeface="Arial" panose="020B0604020202020204" pitchFamily="34" charset="0"/>
              </a:rPr>
              <a:t>。</a:t>
            </a:r>
            <a:endParaRPr kumimoji="0" lang="en-US" altLang="zh-TW" sz="2000" b="1" i="0" u="none" strike="noStrike" kern="1200" cap="none" spc="0" normalizeH="0" baseline="0" noProof="0" dirty="0">
              <a:ln>
                <a:noFill/>
              </a:ln>
              <a:solidFill>
                <a:srgbClr val="002060"/>
              </a:solidFill>
              <a:effectLst/>
              <a:uLnTx/>
              <a:uFillTx/>
              <a:latin typeface="微軟正黑體" panose="020B0604030504040204" pitchFamily="34" charset="-120"/>
              <a:ea typeface="微軟正黑體" panose="020B0604030504040204" pitchFamily="34" charset="-120"/>
              <a:cs typeface="+mn-cs"/>
              <a:sym typeface="Arial" panose="020B0604020202020204" pitchFamily="34" charset="0"/>
            </a:endParaRPr>
          </a:p>
        </p:txBody>
      </p:sp>
      <p:sp>
        <p:nvSpPr>
          <p:cNvPr id="44" name="標題 1"/>
          <p:cNvSpPr txBox="1"/>
          <p:nvPr/>
        </p:nvSpPr>
        <p:spPr>
          <a:xfrm>
            <a:off x="927100" y="61913"/>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一、屋頂型光電政策及推展</a:t>
            </a:r>
            <a:r>
              <a:rPr kumimoji="1" lang="en-US" altLang="zh-TW" sz="32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rPr>
              <a:t>-</a:t>
            </a:r>
            <a:r>
              <a:rPr kumimoji="1" lang="zh-TW" altLang="en-US"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rPr>
              <a:t>校校有光電</a:t>
            </a:r>
          </a:p>
        </p:txBody>
      </p:sp>
      <p:sp>
        <p:nvSpPr>
          <p:cNvPr id="31" name="Teardrop 1"/>
          <p:cNvSpPr/>
          <p:nvPr/>
        </p:nvSpPr>
        <p:spPr>
          <a:xfrm rot="21068837" flipH="1">
            <a:off x="4221255" y="5187268"/>
            <a:ext cx="1008102" cy="885512"/>
          </a:xfrm>
          <a:custGeom>
            <a:avLst/>
            <a:gdLst/>
            <a:ahLst/>
            <a:cxnLst/>
            <a:rect l="l" t="t" r="r" b="b"/>
            <a:pathLst>
              <a:path w="914401" h="914400">
                <a:moveTo>
                  <a:pt x="457200" y="0"/>
                </a:moveTo>
                <a:lnTo>
                  <a:pt x="457201" y="0"/>
                </a:lnTo>
                <a:lnTo>
                  <a:pt x="914400" y="0"/>
                </a:lnTo>
                <a:lnTo>
                  <a:pt x="914400" y="457190"/>
                </a:lnTo>
                <a:lnTo>
                  <a:pt x="914401" y="457200"/>
                </a:lnTo>
                <a:cubicBezTo>
                  <a:pt x="914401" y="709705"/>
                  <a:pt x="709706" y="914400"/>
                  <a:pt x="457201" y="914400"/>
                </a:cubicBezTo>
                <a:lnTo>
                  <a:pt x="457200" y="914400"/>
                </a:lnTo>
                <a:lnTo>
                  <a:pt x="1" y="914400"/>
                </a:lnTo>
                <a:lnTo>
                  <a:pt x="1" y="457210"/>
                </a:lnTo>
                <a:cubicBezTo>
                  <a:pt x="0" y="457207"/>
                  <a:pt x="0" y="457203"/>
                  <a:pt x="0" y="457200"/>
                </a:cubicBezTo>
                <a:cubicBezTo>
                  <a:pt x="0" y="204695"/>
                  <a:pt x="204695" y="0"/>
                  <a:pt x="457200" y="0"/>
                </a:cubicBezTo>
                <a:close/>
              </a:path>
            </a:pathLst>
          </a:custGeom>
          <a:solidFill>
            <a:srgbClr val="B0D66C"/>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2000" b="0" i="0" u="none" strike="noStrike" kern="0" cap="none" spc="0" normalizeH="0" baseline="0" noProof="0">
              <a:ln>
                <a:noFill/>
              </a:ln>
              <a:solidFill>
                <a:prstClr val="white"/>
              </a:solidFill>
              <a:effectLst/>
              <a:uLnTx/>
              <a:uFillTx/>
              <a:latin typeface="微軟正黑體" panose="020B0604030504040204" pitchFamily="34" charset="-120"/>
              <a:ea typeface="Malgun Gothic" panose="020B0503020000020004" pitchFamily="34" charset="-127"/>
              <a:cs typeface="+mn-cs"/>
            </a:endParaRPr>
          </a:p>
        </p:txBody>
      </p:sp>
      <p:sp>
        <p:nvSpPr>
          <p:cNvPr id="32" name="Teardrop 1"/>
          <p:cNvSpPr/>
          <p:nvPr/>
        </p:nvSpPr>
        <p:spPr>
          <a:xfrm rot="21068837" flipH="1">
            <a:off x="4896865" y="3975671"/>
            <a:ext cx="1008102" cy="885512"/>
          </a:xfrm>
          <a:custGeom>
            <a:avLst/>
            <a:gdLst/>
            <a:ahLst/>
            <a:cxnLst/>
            <a:rect l="l" t="t" r="r" b="b"/>
            <a:pathLst>
              <a:path w="914401" h="914400">
                <a:moveTo>
                  <a:pt x="457200" y="0"/>
                </a:moveTo>
                <a:lnTo>
                  <a:pt x="457201" y="0"/>
                </a:lnTo>
                <a:lnTo>
                  <a:pt x="914400" y="0"/>
                </a:lnTo>
                <a:lnTo>
                  <a:pt x="914400" y="457190"/>
                </a:lnTo>
                <a:lnTo>
                  <a:pt x="914401" y="457200"/>
                </a:lnTo>
                <a:cubicBezTo>
                  <a:pt x="914401" y="709705"/>
                  <a:pt x="709706" y="914400"/>
                  <a:pt x="457201" y="914400"/>
                </a:cubicBezTo>
                <a:lnTo>
                  <a:pt x="457200" y="914400"/>
                </a:lnTo>
                <a:lnTo>
                  <a:pt x="1" y="914400"/>
                </a:lnTo>
                <a:lnTo>
                  <a:pt x="1" y="457210"/>
                </a:lnTo>
                <a:cubicBezTo>
                  <a:pt x="0" y="457207"/>
                  <a:pt x="0" y="457203"/>
                  <a:pt x="0" y="457200"/>
                </a:cubicBezTo>
                <a:cubicBezTo>
                  <a:pt x="0" y="204695"/>
                  <a:pt x="204695" y="0"/>
                  <a:pt x="457200" y="0"/>
                </a:cubicBezTo>
                <a:close/>
              </a:path>
            </a:pathLst>
          </a:custGeom>
          <a:solidFill>
            <a:srgbClr val="FDF0A1"/>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2000" b="0" i="0" u="none" strike="noStrike" kern="0" cap="none" spc="0" normalizeH="0" baseline="0" noProof="0">
              <a:ln>
                <a:noFill/>
              </a:ln>
              <a:solidFill>
                <a:prstClr val="white"/>
              </a:solidFill>
              <a:effectLst/>
              <a:uLnTx/>
              <a:uFillTx/>
              <a:latin typeface="微軟正黑體" panose="020B0604030504040204" pitchFamily="34" charset="-120"/>
              <a:ea typeface="Malgun Gothic" panose="020B0503020000020004" pitchFamily="34" charset="-127"/>
              <a:cs typeface="+mn-cs"/>
            </a:endParaRPr>
          </a:p>
        </p:txBody>
      </p:sp>
      <p:sp>
        <p:nvSpPr>
          <p:cNvPr id="33" name="Teardrop 1"/>
          <p:cNvSpPr/>
          <p:nvPr/>
        </p:nvSpPr>
        <p:spPr>
          <a:xfrm flipH="1">
            <a:off x="2286667" y="4529774"/>
            <a:ext cx="1008102" cy="885512"/>
          </a:xfrm>
          <a:custGeom>
            <a:avLst/>
            <a:gdLst/>
            <a:ahLst/>
            <a:cxnLst/>
            <a:rect l="l" t="t" r="r" b="b"/>
            <a:pathLst>
              <a:path w="914401" h="914400">
                <a:moveTo>
                  <a:pt x="457200" y="0"/>
                </a:moveTo>
                <a:lnTo>
                  <a:pt x="457201" y="0"/>
                </a:lnTo>
                <a:lnTo>
                  <a:pt x="914400" y="0"/>
                </a:lnTo>
                <a:lnTo>
                  <a:pt x="914400" y="457190"/>
                </a:lnTo>
                <a:lnTo>
                  <a:pt x="914401" y="457200"/>
                </a:lnTo>
                <a:cubicBezTo>
                  <a:pt x="914401" y="709705"/>
                  <a:pt x="709706" y="914400"/>
                  <a:pt x="457201" y="914400"/>
                </a:cubicBezTo>
                <a:lnTo>
                  <a:pt x="457200" y="914400"/>
                </a:lnTo>
                <a:lnTo>
                  <a:pt x="1" y="914400"/>
                </a:lnTo>
                <a:lnTo>
                  <a:pt x="1" y="457210"/>
                </a:lnTo>
                <a:cubicBezTo>
                  <a:pt x="0" y="457207"/>
                  <a:pt x="0" y="457203"/>
                  <a:pt x="0" y="457200"/>
                </a:cubicBezTo>
                <a:cubicBezTo>
                  <a:pt x="0" y="204695"/>
                  <a:pt x="204695" y="0"/>
                  <a:pt x="457200" y="0"/>
                </a:cubicBezTo>
                <a:close/>
              </a:path>
            </a:pathLst>
          </a:custGeom>
          <a:solidFill>
            <a:srgbClr val="C5C5C5"/>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2000" b="0" i="0" u="none" strike="noStrike" kern="0" cap="none" spc="0" normalizeH="0" baseline="0" noProof="0">
              <a:ln>
                <a:noFill/>
              </a:ln>
              <a:solidFill>
                <a:prstClr val="white"/>
              </a:solidFill>
              <a:effectLst/>
              <a:uLnTx/>
              <a:uFillTx/>
              <a:latin typeface="微軟正黑體" panose="020B0604030504040204" pitchFamily="34" charset="-120"/>
              <a:ea typeface="Malgun Gothic" panose="020B0503020000020004" pitchFamily="34" charset="-127"/>
              <a:cs typeface="+mn-cs"/>
            </a:endParaRPr>
          </a:p>
        </p:txBody>
      </p:sp>
      <p:sp>
        <p:nvSpPr>
          <p:cNvPr id="35" name="Teardrop 1"/>
          <p:cNvSpPr/>
          <p:nvPr/>
        </p:nvSpPr>
        <p:spPr>
          <a:xfrm flipH="1">
            <a:off x="2988651" y="3424267"/>
            <a:ext cx="1008102" cy="885512"/>
          </a:xfrm>
          <a:custGeom>
            <a:avLst/>
            <a:gdLst/>
            <a:ahLst/>
            <a:cxnLst/>
            <a:rect l="l" t="t" r="r" b="b"/>
            <a:pathLst>
              <a:path w="914401" h="914400">
                <a:moveTo>
                  <a:pt x="457200" y="0"/>
                </a:moveTo>
                <a:lnTo>
                  <a:pt x="457201" y="0"/>
                </a:lnTo>
                <a:lnTo>
                  <a:pt x="914400" y="0"/>
                </a:lnTo>
                <a:lnTo>
                  <a:pt x="914400" y="457190"/>
                </a:lnTo>
                <a:lnTo>
                  <a:pt x="914401" y="457200"/>
                </a:lnTo>
                <a:cubicBezTo>
                  <a:pt x="914401" y="709705"/>
                  <a:pt x="709706" y="914400"/>
                  <a:pt x="457201" y="914400"/>
                </a:cubicBezTo>
                <a:lnTo>
                  <a:pt x="457200" y="914400"/>
                </a:lnTo>
                <a:lnTo>
                  <a:pt x="1" y="914400"/>
                </a:lnTo>
                <a:lnTo>
                  <a:pt x="1" y="457210"/>
                </a:lnTo>
                <a:cubicBezTo>
                  <a:pt x="0" y="457207"/>
                  <a:pt x="0" y="457203"/>
                  <a:pt x="0" y="457200"/>
                </a:cubicBezTo>
                <a:cubicBezTo>
                  <a:pt x="0" y="204695"/>
                  <a:pt x="204695" y="0"/>
                  <a:pt x="457200" y="0"/>
                </a:cubicBezTo>
                <a:close/>
              </a:path>
            </a:pathLst>
          </a:custGeom>
          <a:solidFill>
            <a:srgbClr val="96C8E9"/>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2700" b="0" i="0" u="none" strike="noStrike" kern="0" cap="none" spc="0" normalizeH="0" baseline="0" noProof="0">
              <a:ln>
                <a:noFill/>
              </a:ln>
              <a:solidFill>
                <a:prstClr val="white"/>
              </a:solidFill>
              <a:effectLst/>
              <a:uLnTx/>
              <a:uFillTx/>
              <a:latin typeface="微軟正黑體" panose="020B0604030504040204" pitchFamily="34" charset="-120"/>
              <a:ea typeface="Malgun Gothic" panose="020B0503020000020004" pitchFamily="34" charset="-127"/>
              <a:cs typeface="+mn-cs"/>
            </a:endParaRPr>
          </a:p>
        </p:txBody>
      </p:sp>
      <p:sp>
        <p:nvSpPr>
          <p:cNvPr id="36" name="Teardrop 1"/>
          <p:cNvSpPr/>
          <p:nvPr/>
        </p:nvSpPr>
        <p:spPr>
          <a:xfrm flipH="1">
            <a:off x="3740397" y="2309269"/>
            <a:ext cx="1008102" cy="885512"/>
          </a:xfrm>
          <a:custGeom>
            <a:avLst/>
            <a:gdLst/>
            <a:ahLst/>
            <a:cxnLst/>
            <a:rect l="l" t="t" r="r" b="b"/>
            <a:pathLst>
              <a:path w="914401" h="914400">
                <a:moveTo>
                  <a:pt x="457200" y="0"/>
                </a:moveTo>
                <a:lnTo>
                  <a:pt x="457201" y="0"/>
                </a:lnTo>
                <a:lnTo>
                  <a:pt x="914400" y="0"/>
                </a:lnTo>
                <a:lnTo>
                  <a:pt x="914400" y="457190"/>
                </a:lnTo>
                <a:lnTo>
                  <a:pt x="914401" y="457200"/>
                </a:lnTo>
                <a:cubicBezTo>
                  <a:pt x="914401" y="709705"/>
                  <a:pt x="709706" y="914400"/>
                  <a:pt x="457201" y="914400"/>
                </a:cubicBezTo>
                <a:lnTo>
                  <a:pt x="457200" y="914400"/>
                </a:lnTo>
                <a:lnTo>
                  <a:pt x="1" y="914400"/>
                </a:lnTo>
                <a:lnTo>
                  <a:pt x="1" y="457210"/>
                </a:lnTo>
                <a:cubicBezTo>
                  <a:pt x="0" y="457207"/>
                  <a:pt x="0" y="457203"/>
                  <a:pt x="0" y="457200"/>
                </a:cubicBezTo>
                <a:cubicBezTo>
                  <a:pt x="0" y="204695"/>
                  <a:pt x="204695" y="0"/>
                  <a:pt x="457200" y="0"/>
                </a:cubicBezTo>
                <a:close/>
              </a:path>
            </a:pathLst>
          </a:custGeom>
          <a:solidFill>
            <a:srgbClr val="FFCF9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2700" b="0" i="0" u="none" strike="noStrike" kern="0" cap="none" spc="0" normalizeH="0" baseline="0" noProof="0">
              <a:ln>
                <a:noFill/>
              </a:ln>
              <a:solidFill>
                <a:prstClr val="white"/>
              </a:solidFill>
              <a:effectLst/>
              <a:uLnTx/>
              <a:uFillTx/>
              <a:latin typeface="微軟正黑體" panose="020B0604030504040204" pitchFamily="34" charset="-120"/>
              <a:ea typeface="Malgun Gothic" panose="020B0503020000020004" pitchFamily="34" charset="-127"/>
              <a:cs typeface="+mn-cs"/>
            </a:endParaRPr>
          </a:p>
        </p:txBody>
      </p:sp>
      <p:sp>
        <p:nvSpPr>
          <p:cNvPr id="37" name="Freeform 7"/>
          <p:cNvSpPr/>
          <p:nvPr/>
        </p:nvSpPr>
        <p:spPr>
          <a:xfrm rot="20874138">
            <a:off x="2856499" y="2352340"/>
            <a:ext cx="3013976" cy="3783258"/>
          </a:xfrm>
          <a:custGeom>
            <a:avLst/>
            <a:gdLst>
              <a:gd name="connsiteX0" fmla="*/ 0 w 4953000"/>
              <a:gd name="connsiteY0" fmla="*/ 6877050 h 6877050"/>
              <a:gd name="connsiteX1" fmla="*/ 657225 w 4953000"/>
              <a:gd name="connsiteY1" fmla="*/ 5372100 h 6877050"/>
              <a:gd name="connsiteX2" fmla="*/ 2152650 w 4953000"/>
              <a:gd name="connsiteY2" fmla="*/ 4133850 h 6877050"/>
              <a:gd name="connsiteX3" fmla="*/ 3467100 w 4953000"/>
              <a:gd name="connsiteY3" fmla="*/ 2847975 h 6877050"/>
              <a:gd name="connsiteX4" fmla="*/ 4953000 w 4953000"/>
              <a:gd name="connsiteY4" fmla="*/ 0 h 6877050"/>
              <a:gd name="connsiteX0-1" fmla="*/ 0 w 4953000"/>
              <a:gd name="connsiteY0-2" fmla="*/ 6877050 h 6877050"/>
              <a:gd name="connsiteX1-3" fmla="*/ 657225 w 4953000"/>
              <a:gd name="connsiteY1-4" fmla="*/ 5372100 h 6877050"/>
              <a:gd name="connsiteX2-5" fmla="*/ 2152650 w 4953000"/>
              <a:gd name="connsiteY2-6" fmla="*/ 4133850 h 6877050"/>
              <a:gd name="connsiteX3-7" fmla="*/ 3467100 w 4953000"/>
              <a:gd name="connsiteY3-8" fmla="*/ 2847975 h 6877050"/>
              <a:gd name="connsiteX4-9" fmla="*/ 4953000 w 4953000"/>
              <a:gd name="connsiteY4-10" fmla="*/ 0 h 6877050"/>
              <a:gd name="connsiteX0-11" fmla="*/ 0 w 4953000"/>
              <a:gd name="connsiteY0-12" fmla="*/ 6877050 h 6877050"/>
              <a:gd name="connsiteX1-13" fmla="*/ 657225 w 4953000"/>
              <a:gd name="connsiteY1-14" fmla="*/ 5372100 h 6877050"/>
              <a:gd name="connsiteX2-15" fmla="*/ 2152650 w 4953000"/>
              <a:gd name="connsiteY2-16" fmla="*/ 4133850 h 6877050"/>
              <a:gd name="connsiteX3-17" fmla="*/ 3467100 w 4953000"/>
              <a:gd name="connsiteY3-18" fmla="*/ 2847975 h 6877050"/>
              <a:gd name="connsiteX4-19" fmla="*/ 4953000 w 4953000"/>
              <a:gd name="connsiteY4-20" fmla="*/ 0 h 6877050"/>
              <a:gd name="connsiteX0-21" fmla="*/ 0 w 4953000"/>
              <a:gd name="connsiteY0-22" fmla="*/ 6877050 h 6877050"/>
              <a:gd name="connsiteX1-23" fmla="*/ 657225 w 4953000"/>
              <a:gd name="connsiteY1-24" fmla="*/ 5372100 h 6877050"/>
              <a:gd name="connsiteX2-25" fmla="*/ 2152650 w 4953000"/>
              <a:gd name="connsiteY2-26" fmla="*/ 4133850 h 6877050"/>
              <a:gd name="connsiteX3-27" fmla="*/ 3467100 w 4953000"/>
              <a:gd name="connsiteY3-28" fmla="*/ 2847975 h 6877050"/>
              <a:gd name="connsiteX4-29" fmla="*/ 4953000 w 4953000"/>
              <a:gd name="connsiteY4-30" fmla="*/ 0 h 6877050"/>
              <a:gd name="connsiteX0-31" fmla="*/ 0 w 4953000"/>
              <a:gd name="connsiteY0-32" fmla="*/ 6877050 h 6877050"/>
              <a:gd name="connsiteX1-33" fmla="*/ 590550 w 4953000"/>
              <a:gd name="connsiteY1-34" fmla="*/ 5343525 h 6877050"/>
              <a:gd name="connsiteX2-35" fmla="*/ 2152650 w 4953000"/>
              <a:gd name="connsiteY2-36" fmla="*/ 4133850 h 6877050"/>
              <a:gd name="connsiteX3-37" fmla="*/ 3467100 w 4953000"/>
              <a:gd name="connsiteY3-38" fmla="*/ 2847975 h 6877050"/>
              <a:gd name="connsiteX4-39" fmla="*/ 4953000 w 4953000"/>
              <a:gd name="connsiteY4-40" fmla="*/ 0 h 6877050"/>
              <a:gd name="connsiteX0-41" fmla="*/ 0 w 4953000"/>
              <a:gd name="connsiteY0-42" fmla="*/ 6877050 h 6877050"/>
              <a:gd name="connsiteX1-43" fmla="*/ 590550 w 4953000"/>
              <a:gd name="connsiteY1-44" fmla="*/ 5343525 h 6877050"/>
              <a:gd name="connsiteX2-45" fmla="*/ 2152650 w 4953000"/>
              <a:gd name="connsiteY2-46" fmla="*/ 4133850 h 6877050"/>
              <a:gd name="connsiteX3-47" fmla="*/ 3467100 w 4953000"/>
              <a:gd name="connsiteY3-48" fmla="*/ 2847975 h 6877050"/>
              <a:gd name="connsiteX4-49" fmla="*/ 4953000 w 4953000"/>
              <a:gd name="connsiteY4-50" fmla="*/ 0 h 6877050"/>
              <a:gd name="connsiteX0-51" fmla="*/ 0 w 4953000"/>
              <a:gd name="connsiteY0-52" fmla="*/ 6877050 h 6877050"/>
              <a:gd name="connsiteX1-53" fmla="*/ 542925 w 4953000"/>
              <a:gd name="connsiteY1-54" fmla="*/ 5314950 h 6877050"/>
              <a:gd name="connsiteX2-55" fmla="*/ 2152650 w 4953000"/>
              <a:gd name="connsiteY2-56" fmla="*/ 4133850 h 6877050"/>
              <a:gd name="connsiteX3-57" fmla="*/ 3467100 w 4953000"/>
              <a:gd name="connsiteY3-58" fmla="*/ 2847975 h 6877050"/>
              <a:gd name="connsiteX4-59" fmla="*/ 4953000 w 4953000"/>
              <a:gd name="connsiteY4-60" fmla="*/ 0 h 6877050"/>
              <a:gd name="connsiteX0-61" fmla="*/ 0 w 4953000"/>
              <a:gd name="connsiteY0-62" fmla="*/ 6877050 h 6877050"/>
              <a:gd name="connsiteX1-63" fmla="*/ 542925 w 4953000"/>
              <a:gd name="connsiteY1-64" fmla="*/ 5314950 h 6877050"/>
              <a:gd name="connsiteX2-65" fmla="*/ 2152650 w 4953000"/>
              <a:gd name="connsiteY2-66" fmla="*/ 4133850 h 6877050"/>
              <a:gd name="connsiteX3-67" fmla="*/ 3467100 w 4953000"/>
              <a:gd name="connsiteY3-68" fmla="*/ 2847975 h 6877050"/>
              <a:gd name="connsiteX4-69" fmla="*/ 4953000 w 4953000"/>
              <a:gd name="connsiteY4-70" fmla="*/ 0 h 6877050"/>
              <a:gd name="connsiteX0-71" fmla="*/ 0 w 4953000"/>
              <a:gd name="connsiteY0-72" fmla="*/ 6877050 h 6877050"/>
              <a:gd name="connsiteX1-73" fmla="*/ 542925 w 4953000"/>
              <a:gd name="connsiteY1-74" fmla="*/ 5314950 h 6877050"/>
              <a:gd name="connsiteX2-75" fmla="*/ 2152650 w 4953000"/>
              <a:gd name="connsiteY2-76" fmla="*/ 4133850 h 6877050"/>
              <a:gd name="connsiteX3-77" fmla="*/ 3467100 w 4953000"/>
              <a:gd name="connsiteY3-78" fmla="*/ 2847975 h 6877050"/>
              <a:gd name="connsiteX4-79" fmla="*/ 4953000 w 4953000"/>
              <a:gd name="connsiteY4-80" fmla="*/ 0 h 6877050"/>
              <a:gd name="connsiteX0-81" fmla="*/ 0 w 4953000"/>
              <a:gd name="connsiteY0-82" fmla="*/ 6877050 h 6877050"/>
              <a:gd name="connsiteX1-83" fmla="*/ 542925 w 4953000"/>
              <a:gd name="connsiteY1-84" fmla="*/ 5314950 h 6877050"/>
              <a:gd name="connsiteX2-85" fmla="*/ 2066925 w 4953000"/>
              <a:gd name="connsiteY2-86" fmla="*/ 4057650 h 6877050"/>
              <a:gd name="connsiteX3-87" fmla="*/ 3467100 w 4953000"/>
              <a:gd name="connsiteY3-88" fmla="*/ 2847975 h 6877050"/>
              <a:gd name="connsiteX4-89" fmla="*/ 4953000 w 4953000"/>
              <a:gd name="connsiteY4-90" fmla="*/ 0 h 6877050"/>
              <a:gd name="connsiteX0-91" fmla="*/ 0 w 4953000"/>
              <a:gd name="connsiteY0-92" fmla="*/ 6877050 h 6877050"/>
              <a:gd name="connsiteX1-93" fmla="*/ 542925 w 4953000"/>
              <a:gd name="connsiteY1-94" fmla="*/ 5314950 h 6877050"/>
              <a:gd name="connsiteX2-95" fmla="*/ 2066925 w 4953000"/>
              <a:gd name="connsiteY2-96" fmla="*/ 4057650 h 6877050"/>
              <a:gd name="connsiteX3-97" fmla="*/ 3467100 w 4953000"/>
              <a:gd name="connsiteY3-98" fmla="*/ 2847975 h 6877050"/>
              <a:gd name="connsiteX4-99" fmla="*/ 4953000 w 4953000"/>
              <a:gd name="connsiteY4-100" fmla="*/ 0 h 6877050"/>
              <a:gd name="connsiteX0-101" fmla="*/ 0 w 4953000"/>
              <a:gd name="connsiteY0-102" fmla="*/ 6877050 h 6877050"/>
              <a:gd name="connsiteX1-103" fmla="*/ 542925 w 4953000"/>
              <a:gd name="connsiteY1-104" fmla="*/ 5314950 h 6877050"/>
              <a:gd name="connsiteX2-105" fmla="*/ 2066925 w 4953000"/>
              <a:gd name="connsiteY2-106" fmla="*/ 4057650 h 6877050"/>
              <a:gd name="connsiteX3-107" fmla="*/ 3467100 w 4953000"/>
              <a:gd name="connsiteY3-108" fmla="*/ 2847975 h 6877050"/>
              <a:gd name="connsiteX4-109" fmla="*/ 4953000 w 4953000"/>
              <a:gd name="connsiteY4-110" fmla="*/ 0 h 6877050"/>
              <a:gd name="connsiteX0-111" fmla="*/ 0 w 4953000"/>
              <a:gd name="connsiteY0-112" fmla="*/ 6877050 h 6877050"/>
              <a:gd name="connsiteX1-113" fmla="*/ 514350 w 4953000"/>
              <a:gd name="connsiteY1-114" fmla="*/ 5305425 h 6877050"/>
              <a:gd name="connsiteX2-115" fmla="*/ 2066925 w 4953000"/>
              <a:gd name="connsiteY2-116" fmla="*/ 4057650 h 6877050"/>
              <a:gd name="connsiteX3-117" fmla="*/ 3467100 w 4953000"/>
              <a:gd name="connsiteY3-118" fmla="*/ 2847975 h 6877050"/>
              <a:gd name="connsiteX4-119" fmla="*/ 4953000 w 4953000"/>
              <a:gd name="connsiteY4-120" fmla="*/ 0 h 6877050"/>
              <a:gd name="connsiteX0-121" fmla="*/ 0 w 4953000"/>
              <a:gd name="connsiteY0-122" fmla="*/ 6877050 h 6877050"/>
              <a:gd name="connsiteX1-123" fmla="*/ 514350 w 4953000"/>
              <a:gd name="connsiteY1-124" fmla="*/ 5305425 h 6877050"/>
              <a:gd name="connsiteX2-125" fmla="*/ 2066925 w 4953000"/>
              <a:gd name="connsiteY2-126" fmla="*/ 4057650 h 6877050"/>
              <a:gd name="connsiteX3-127" fmla="*/ 3467100 w 4953000"/>
              <a:gd name="connsiteY3-128" fmla="*/ 2847975 h 6877050"/>
              <a:gd name="connsiteX4-129" fmla="*/ 4953000 w 4953000"/>
              <a:gd name="connsiteY4-130" fmla="*/ 0 h 6877050"/>
              <a:gd name="connsiteX0-131" fmla="*/ 0 w 4953000"/>
              <a:gd name="connsiteY0-132" fmla="*/ 6877050 h 6877050"/>
              <a:gd name="connsiteX1-133" fmla="*/ 514350 w 4953000"/>
              <a:gd name="connsiteY1-134" fmla="*/ 5305425 h 6877050"/>
              <a:gd name="connsiteX2-135" fmla="*/ 2095500 w 4953000"/>
              <a:gd name="connsiteY2-136" fmla="*/ 3990975 h 6877050"/>
              <a:gd name="connsiteX3-137" fmla="*/ 3467100 w 4953000"/>
              <a:gd name="connsiteY3-138" fmla="*/ 2847975 h 6877050"/>
              <a:gd name="connsiteX4-139" fmla="*/ 4953000 w 4953000"/>
              <a:gd name="connsiteY4-140" fmla="*/ 0 h 6877050"/>
              <a:gd name="connsiteX0-141" fmla="*/ 0 w 4953000"/>
              <a:gd name="connsiteY0-142" fmla="*/ 6877050 h 6877050"/>
              <a:gd name="connsiteX1-143" fmla="*/ 514350 w 4953000"/>
              <a:gd name="connsiteY1-144" fmla="*/ 5305425 h 6877050"/>
              <a:gd name="connsiteX2-145" fmla="*/ 2095500 w 4953000"/>
              <a:gd name="connsiteY2-146" fmla="*/ 3990975 h 6877050"/>
              <a:gd name="connsiteX3-147" fmla="*/ 3467100 w 4953000"/>
              <a:gd name="connsiteY3-148" fmla="*/ 2847975 h 6877050"/>
              <a:gd name="connsiteX4-149" fmla="*/ 4953000 w 4953000"/>
              <a:gd name="connsiteY4-150" fmla="*/ 0 h 6877050"/>
              <a:gd name="connsiteX0-151" fmla="*/ 0 w 4953000"/>
              <a:gd name="connsiteY0-152" fmla="*/ 6877050 h 6877050"/>
              <a:gd name="connsiteX1-153" fmla="*/ 514350 w 4953000"/>
              <a:gd name="connsiteY1-154" fmla="*/ 5305425 h 6877050"/>
              <a:gd name="connsiteX2-155" fmla="*/ 2095500 w 4953000"/>
              <a:gd name="connsiteY2-156" fmla="*/ 3990975 h 6877050"/>
              <a:gd name="connsiteX3-157" fmla="*/ 3467100 w 4953000"/>
              <a:gd name="connsiteY3-158" fmla="*/ 2847975 h 6877050"/>
              <a:gd name="connsiteX4-159" fmla="*/ 4953000 w 4953000"/>
              <a:gd name="connsiteY4-160" fmla="*/ 0 h 6877050"/>
              <a:gd name="connsiteX0-161" fmla="*/ 0 w 4953000"/>
              <a:gd name="connsiteY0-162" fmla="*/ 6877050 h 6877050"/>
              <a:gd name="connsiteX1-163" fmla="*/ 514350 w 4953000"/>
              <a:gd name="connsiteY1-164" fmla="*/ 5305425 h 6877050"/>
              <a:gd name="connsiteX2-165" fmla="*/ 2095500 w 4953000"/>
              <a:gd name="connsiteY2-166" fmla="*/ 3990975 h 6877050"/>
              <a:gd name="connsiteX3-167" fmla="*/ 3467100 w 4953000"/>
              <a:gd name="connsiteY3-168" fmla="*/ 2847975 h 6877050"/>
              <a:gd name="connsiteX4-169" fmla="*/ 4953000 w 4953000"/>
              <a:gd name="connsiteY4-170" fmla="*/ 0 h 6877050"/>
              <a:gd name="connsiteX0-171" fmla="*/ 0 w 4953000"/>
              <a:gd name="connsiteY0-172" fmla="*/ 6877050 h 6877050"/>
              <a:gd name="connsiteX1-173" fmla="*/ 514350 w 4953000"/>
              <a:gd name="connsiteY1-174" fmla="*/ 5305425 h 6877050"/>
              <a:gd name="connsiteX2-175" fmla="*/ 2095500 w 4953000"/>
              <a:gd name="connsiteY2-176" fmla="*/ 3990975 h 6877050"/>
              <a:gd name="connsiteX3-177" fmla="*/ 3448050 w 4953000"/>
              <a:gd name="connsiteY3-178" fmla="*/ 2743200 h 6877050"/>
              <a:gd name="connsiteX4-179" fmla="*/ 4953000 w 4953000"/>
              <a:gd name="connsiteY4-180" fmla="*/ 0 h 6877050"/>
              <a:gd name="connsiteX0-181" fmla="*/ 0 w 4953000"/>
              <a:gd name="connsiteY0-182" fmla="*/ 6877050 h 6877050"/>
              <a:gd name="connsiteX1-183" fmla="*/ 514350 w 4953000"/>
              <a:gd name="connsiteY1-184" fmla="*/ 5305425 h 6877050"/>
              <a:gd name="connsiteX2-185" fmla="*/ 2095500 w 4953000"/>
              <a:gd name="connsiteY2-186" fmla="*/ 3990975 h 6877050"/>
              <a:gd name="connsiteX3-187" fmla="*/ 3448050 w 4953000"/>
              <a:gd name="connsiteY3-188" fmla="*/ 2743200 h 6877050"/>
              <a:gd name="connsiteX4-189" fmla="*/ 4953000 w 4953000"/>
              <a:gd name="connsiteY4-190" fmla="*/ 0 h 6877050"/>
              <a:gd name="connsiteX0-191" fmla="*/ 0 w 4953000"/>
              <a:gd name="connsiteY0-192" fmla="*/ 6877050 h 6877050"/>
              <a:gd name="connsiteX1-193" fmla="*/ 514350 w 4953000"/>
              <a:gd name="connsiteY1-194" fmla="*/ 5305425 h 6877050"/>
              <a:gd name="connsiteX2-195" fmla="*/ 2095500 w 4953000"/>
              <a:gd name="connsiteY2-196" fmla="*/ 3990975 h 6877050"/>
              <a:gd name="connsiteX3-197" fmla="*/ 3495675 w 4953000"/>
              <a:gd name="connsiteY3-198" fmla="*/ 2819400 h 6877050"/>
              <a:gd name="connsiteX4-199" fmla="*/ 4953000 w 4953000"/>
              <a:gd name="connsiteY4-200" fmla="*/ 0 h 6877050"/>
              <a:gd name="connsiteX0-201" fmla="*/ 0 w 4953000"/>
              <a:gd name="connsiteY0-202" fmla="*/ 6877050 h 6877050"/>
              <a:gd name="connsiteX1-203" fmla="*/ 514350 w 4953000"/>
              <a:gd name="connsiteY1-204" fmla="*/ 5305425 h 6877050"/>
              <a:gd name="connsiteX2-205" fmla="*/ 2095500 w 4953000"/>
              <a:gd name="connsiteY2-206" fmla="*/ 3990975 h 6877050"/>
              <a:gd name="connsiteX3-207" fmla="*/ 3495675 w 4953000"/>
              <a:gd name="connsiteY3-208" fmla="*/ 2819400 h 6877050"/>
              <a:gd name="connsiteX4-209" fmla="*/ 4953000 w 4953000"/>
              <a:gd name="connsiteY4-210" fmla="*/ 0 h 6877050"/>
              <a:gd name="connsiteX0-211" fmla="*/ 0 w 4953000"/>
              <a:gd name="connsiteY0-212" fmla="*/ 6877050 h 6877050"/>
              <a:gd name="connsiteX1-213" fmla="*/ 514350 w 4953000"/>
              <a:gd name="connsiteY1-214" fmla="*/ 5305425 h 6877050"/>
              <a:gd name="connsiteX2-215" fmla="*/ 2095500 w 4953000"/>
              <a:gd name="connsiteY2-216" fmla="*/ 3990975 h 6877050"/>
              <a:gd name="connsiteX3-217" fmla="*/ 3495675 w 4953000"/>
              <a:gd name="connsiteY3-218" fmla="*/ 2819400 h 6877050"/>
              <a:gd name="connsiteX4-219" fmla="*/ 4953000 w 4953000"/>
              <a:gd name="connsiteY4-220" fmla="*/ 0 h 6877050"/>
              <a:gd name="connsiteX0-221" fmla="*/ 0 w 4953000"/>
              <a:gd name="connsiteY0-222" fmla="*/ 6877050 h 6877050"/>
              <a:gd name="connsiteX1-223" fmla="*/ 447675 w 4953000"/>
              <a:gd name="connsiteY1-224" fmla="*/ 5324475 h 6877050"/>
              <a:gd name="connsiteX2-225" fmla="*/ 2095500 w 4953000"/>
              <a:gd name="connsiteY2-226" fmla="*/ 3990975 h 6877050"/>
              <a:gd name="connsiteX3-227" fmla="*/ 3495675 w 4953000"/>
              <a:gd name="connsiteY3-228" fmla="*/ 2819400 h 6877050"/>
              <a:gd name="connsiteX4-229" fmla="*/ 4953000 w 4953000"/>
              <a:gd name="connsiteY4-230" fmla="*/ 0 h 6877050"/>
              <a:gd name="connsiteX0-231" fmla="*/ 0 w 4953000"/>
              <a:gd name="connsiteY0-232" fmla="*/ 6877050 h 6877050"/>
              <a:gd name="connsiteX1-233" fmla="*/ 447675 w 4953000"/>
              <a:gd name="connsiteY1-234" fmla="*/ 5324475 h 6877050"/>
              <a:gd name="connsiteX2-235" fmla="*/ 2095500 w 4953000"/>
              <a:gd name="connsiteY2-236" fmla="*/ 3990975 h 6877050"/>
              <a:gd name="connsiteX3-237" fmla="*/ 3495675 w 4953000"/>
              <a:gd name="connsiteY3-238" fmla="*/ 2819400 h 6877050"/>
              <a:gd name="connsiteX4-239" fmla="*/ 4953000 w 4953000"/>
              <a:gd name="connsiteY4-240" fmla="*/ 0 h 6877050"/>
              <a:gd name="connsiteX0-241" fmla="*/ 0 w 4953000"/>
              <a:gd name="connsiteY0-242" fmla="*/ 6877050 h 6877050"/>
              <a:gd name="connsiteX1-243" fmla="*/ 447675 w 4953000"/>
              <a:gd name="connsiteY1-244" fmla="*/ 5324475 h 6877050"/>
              <a:gd name="connsiteX2-245" fmla="*/ 2095500 w 4953000"/>
              <a:gd name="connsiteY2-246" fmla="*/ 3990975 h 6877050"/>
              <a:gd name="connsiteX3-247" fmla="*/ 3495675 w 4953000"/>
              <a:gd name="connsiteY3-248" fmla="*/ 2819400 h 6877050"/>
              <a:gd name="connsiteX4-249" fmla="*/ 4953000 w 4953000"/>
              <a:gd name="connsiteY4-250" fmla="*/ 0 h 6877050"/>
              <a:gd name="connsiteX0-251" fmla="*/ 0 w 4953000"/>
              <a:gd name="connsiteY0-252" fmla="*/ 6877050 h 6877050"/>
              <a:gd name="connsiteX1-253" fmla="*/ 447675 w 4953000"/>
              <a:gd name="connsiteY1-254" fmla="*/ 5324475 h 6877050"/>
              <a:gd name="connsiteX2-255" fmla="*/ 2095500 w 4953000"/>
              <a:gd name="connsiteY2-256" fmla="*/ 3990975 h 6877050"/>
              <a:gd name="connsiteX3-257" fmla="*/ 3495675 w 4953000"/>
              <a:gd name="connsiteY3-258" fmla="*/ 2819400 h 6877050"/>
              <a:gd name="connsiteX4-259" fmla="*/ 4953000 w 4953000"/>
              <a:gd name="connsiteY4-260" fmla="*/ 0 h 6877050"/>
              <a:gd name="connsiteX0-261" fmla="*/ 0 w 4953000"/>
              <a:gd name="connsiteY0-262" fmla="*/ 6877050 h 6877050"/>
              <a:gd name="connsiteX1-263" fmla="*/ 447675 w 4953000"/>
              <a:gd name="connsiteY1-264" fmla="*/ 5324475 h 6877050"/>
              <a:gd name="connsiteX2-265" fmla="*/ 2095500 w 4953000"/>
              <a:gd name="connsiteY2-266" fmla="*/ 3990975 h 6877050"/>
              <a:gd name="connsiteX3-267" fmla="*/ 3495675 w 4953000"/>
              <a:gd name="connsiteY3-268" fmla="*/ 2819400 h 6877050"/>
              <a:gd name="connsiteX4-269" fmla="*/ 4953000 w 4953000"/>
              <a:gd name="connsiteY4-270" fmla="*/ 0 h 6877050"/>
              <a:gd name="connsiteX0-271" fmla="*/ 0 w 4953000"/>
              <a:gd name="connsiteY0-272" fmla="*/ 6877050 h 6877050"/>
              <a:gd name="connsiteX1-273" fmla="*/ 447675 w 4953000"/>
              <a:gd name="connsiteY1-274" fmla="*/ 5324475 h 6877050"/>
              <a:gd name="connsiteX2-275" fmla="*/ 2095500 w 4953000"/>
              <a:gd name="connsiteY2-276" fmla="*/ 3990975 h 6877050"/>
              <a:gd name="connsiteX3-277" fmla="*/ 3495675 w 4953000"/>
              <a:gd name="connsiteY3-278" fmla="*/ 2819400 h 6877050"/>
              <a:gd name="connsiteX4-279" fmla="*/ 4953000 w 4953000"/>
              <a:gd name="connsiteY4-280" fmla="*/ 0 h 6877050"/>
              <a:gd name="connsiteX0-281" fmla="*/ 0 w 4953000"/>
              <a:gd name="connsiteY0-282" fmla="*/ 6877050 h 6877050"/>
              <a:gd name="connsiteX1-283" fmla="*/ 447675 w 4953000"/>
              <a:gd name="connsiteY1-284" fmla="*/ 5324475 h 6877050"/>
              <a:gd name="connsiteX2-285" fmla="*/ 2095500 w 4953000"/>
              <a:gd name="connsiteY2-286" fmla="*/ 3990975 h 6877050"/>
              <a:gd name="connsiteX3-287" fmla="*/ 3495675 w 4953000"/>
              <a:gd name="connsiteY3-288" fmla="*/ 2819400 h 6877050"/>
              <a:gd name="connsiteX4-289" fmla="*/ 4953000 w 4953000"/>
              <a:gd name="connsiteY4-290" fmla="*/ 0 h 6877050"/>
              <a:gd name="connsiteX0-291" fmla="*/ 13836 w 4966836"/>
              <a:gd name="connsiteY0-292" fmla="*/ 6877050 h 6877050"/>
              <a:gd name="connsiteX1-293" fmla="*/ 461511 w 4966836"/>
              <a:gd name="connsiteY1-294" fmla="*/ 5324475 h 6877050"/>
              <a:gd name="connsiteX2-295" fmla="*/ 2109336 w 4966836"/>
              <a:gd name="connsiteY2-296" fmla="*/ 3990975 h 6877050"/>
              <a:gd name="connsiteX3-297" fmla="*/ 3509511 w 4966836"/>
              <a:gd name="connsiteY3-298" fmla="*/ 2819400 h 6877050"/>
              <a:gd name="connsiteX4-299" fmla="*/ 4966836 w 4966836"/>
              <a:gd name="connsiteY4-300" fmla="*/ 0 h 6877050"/>
              <a:gd name="connsiteX0-301" fmla="*/ 13836 w 4966836"/>
              <a:gd name="connsiteY0-302" fmla="*/ 6877050 h 6877050"/>
              <a:gd name="connsiteX1-303" fmla="*/ 461511 w 4966836"/>
              <a:gd name="connsiteY1-304" fmla="*/ 5324475 h 6877050"/>
              <a:gd name="connsiteX2-305" fmla="*/ 2109336 w 4966836"/>
              <a:gd name="connsiteY2-306" fmla="*/ 3990975 h 6877050"/>
              <a:gd name="connsiteX3-307" fmla="*/ 3557136 w 4966836"/>
              <a:gd name="connsiteY3-308" fmla="*/ 2609850 h 6877050"/>
              <a:gd name="connsiteX4-309" fmla="*/ 4966836 w 4966836"/>
              <a:gd name="connsiteY4-310" fmla="*/ 0 h 6877050"/>
              <a:gd name="connsiteX0-311" fmla="*/ 13836 w 4966836"/>
              <a:gd name="connsiteY0-312" fmla="*/ 6877050 h 6877050"/>
              <a:gd name="connsiteX1-313" fmla="*/ 461511 w 4966836"/>
              <a:gd name="connsiteY1-314" fmla="*/ 5324475 h 6877050"/>
              <a:gd name="connsiteX2-315" fmla="*/ 2109336 w 4966836"/>
              <a:gd name="connsiteY2-316" fmla="*/ 3990975 h 6877050"/>
              <a:gd name="connsiteX3-317" fmla="*/ 3557136 w 4966836"/>
              <a:gd name="connsiteY3-318" fmla="*/ 2609850 h 6877050"/>
              <a:gd name="connsiteX4-319" fmla="*/ 4966836 w 4966836"/>
              <a:gd name="connsiteY4-320" fmla="*/ 0 h 6877050"/>
              <a:gd name="connsiteX0-321" fmla="*/ 13836 w 4966836"/>
              <a:gd name="connsiteY0-322" fmla="*/ 6877050 h 6877050"/>
              <a:gd name="connsiteX1-323" fmla="*/ 461511 w 4966836"/>
              <a:gd name="connsiteY1-324" fmla="*/ 5324475 h 6877050"/>
              <a:gd name="connsiteX2-325" fmla="*/ 2080761 w 4966836"/>
              <a:gd name="connsiteY2-326" fmla="*/ 3981450 h 6877050"/>
              <a:gd name="connsiteX3-327" fmla="*/ 3557136 w 4966836"/>
              <a:gd name="connsiteY3-328" fmla="*/ 2609850 h 6877050"/>
              <a:gd name="connsiteX4-329" fmla="*/ 4966836 w 4966836"/>
              <a:gd name="connsiteY4-330" fmla="*/ 0 h 6877050"/>
              <a:gd name="connsiteX0-331" fmla="*/ 13836 w 4966836"/>
              <a:gd name="connsiteY0-332" fmla="*/ 6877050 h 6877050"/>
              <a:gd name="connsiteX1-333" fmla="*/ 461511 w 4966836"/>
              <a:gd name="connsiteY1-334" fmla="*/ 5324475 h 6877050"/>
              <a:gd name="connsiteX2-335" fmla="*/ 2080761 w 4966836"/>
              <a:gd name="connsiteY2-336" fmla="*/ 3981450 h 6877050"/>
              <a:gd name="connsiteX3-337" fmla="*/ 3557136 w 4966836"/>
              <a:gd name="connsiteY3-338" fmla="*/ 2609850 h 6877050"/>
              <a:gd name="connsiteX4-339" fmla="*/ 4966836 w 4966836"/>
              <a:gd name="connsiteY4-340" fmla="*/ 0 h 6877050"/>
              <a:gd name="connsiteX0-341" fmla="*/ 13836 w 4681086"/>
              <a:gd name="connsiteY0-342" fmla="*/ 6829425 h 6829425"/>
              <a:gd name="connsiteX1-343" fmla="*/ 461511 w 4681086"/>
              <a:gd name="connsiteY1-344" fmla="*/ 5276850 h 6829425"/>
              <a:gd name="connsiteX2-345" fmla="*/ 2080761 w 4681086"/>
              <a:gd name="connsiteY2-346" fmla="*/ 3933825 h 6829425"/>
              <a:gd name="connsiteX3-347" fmla="*/ 3557136 w 4681086"/>
              <a:gd name="connsiteY3-348" fmla="*/ 2562225 h 6829425"/>
              <a:gd name="connsiteX4-349" fmla="*/ 4681086 w 4681086"/>
              <a:gd name="connsiteY4-350" fmla="*/ 0 h 6829425"/>
              <a:gd name="connsiteX0-351" fmla="*/ 13836 w 4681086"/>
              <a:gd name="connsiteY0-352" fmla="*/ 6829425 h 6829425"/>
              <a:gd name="connsiteX1-353" fmla="*/ 461511 w 4681086"/>
              <a:gd name="connsiteY1-354" fmla="*/ 5276850 h 6829425"/>
              <a:gd name="connsiteX2-355" fmla="*/ 2080761 w 4681086"/>
              <a:gd name="connsiteY2-356" fmla="*/ 3933825 h 6829425"/>
              <a:gd name="connsiteX3-357" fmla="*/ 3557136 w 4681086"/>
              <a:gd name="connsiteY3-358" fmla="*/ 2562225 h 6829425"/>
              <a:gd name="connsiteX4-359" fmla="*/ 4681086 w 4681086"/>
              <a:gd name="connsiteY4-360" fmla="*/ 0 h 6829425"/>
              <a:gd name="connsiteX0-361" fmla="*/ 13836 w 4681086"/>
              <a:gd name="connsiteY0-362" fmla="*/ 6829425 h 6829425"/>
              <a:gd name="connsiteX1-363" fmla="*/ 461511 w 4681086"/>
              <a:gd name="connsiteY1-364" fmla="*/ 5276850 h 6829425"/>
              <a:gd name="connsiteX2-365" fmla="*/ 2080761 w 4681086"/>
              <a:gd name="connsiteY2-366" fmla="*/ 3933825 h 6829425"/>
              <a:gd name="connsiteX3-367" fmla="*/ 3557136 w 4681086"/>
              <a:gd name="connsiteY3-368" fmla="*/ 2562225 h 6829425"/>
              <a:gd name="connsiteX4-369" fmla="*/ 4681086 w 4681086"/>
              <a:gd name="connsiteY4-370" fmla="*/ 0 h 6829425"/>
              <a:gd name="connsiteX0-371" fmla="*/ 13836 w 4681086"/>
              <a:gd name="connsiteY0-372" fmla="*/ 6829425 h 6829425"/>
              <a:gd name="connsiteX1-373" fmla="*/ 461511 w 4681086"/>
              <a:gd name="connsiteY1-374" fmla="*/ 5276850 h 6829425"/>
              <a:gd name="connsiteX2-375" fmla="*/ 2080761 w 4681086"/>
              <a:gd name="connsiteY2-376" fmla="*/ 3933825 h 6829425"/>
              <a:gd name="connsiteX3-377" fmla="*/ 3557136 w 4681086"/>
              <a:gd name="connsiteY3-378" fmla="*/ 2562225 h 6829425"/>
              <a:gd name="connsiteX4-379" fmla="*/ 4681086 w 4681086"/>
              <a:gd name="connsiteY4-380" fmla="*/ 0 h 6829425"/>
              <a:gd name="connsiteX0-381" fmla="*/ 13836 w 4681086"/>
              <a:gd name="connsiteY0-382" fmla="*/ 6829425 h 6829425"/>
              <a:gd name="connsiteX1-383" fmla="*/ 461511 w 4681086"/>
              <a:gd name="connsiteY1-384" fmla="*/ 5276850 h 6829425"/>
              <a:gd name="connsiteX2-385" fmla="*/ 2080761 w 4681086"/>
              <a:gd name="connsiteY2-386" fmla="*/ 3933825 h 6829425"/>
              <a:gd name="connsiteX3-387" fmla="*/ 3557136 w 4681086"/>
              <a:gd name="connsiteY3-388" fmla="*/ 2562225 h 6829425"/>
              <a:gd name="connsiteX4-389" fmla="*/ 4681086 w 4681086"/>
              <a:gd name="connsiteY4-390" fmla="*/ 0 h 6829425"/>
              <a:gd name="connsiteX0-391" fmla="*/ 8988 w 4676238"/>
              <a:gd name="connsiteY0-392" fmla="*/ 6829425 h 6829425"/>
              <a:gd name="connsiteX1-393" fmla="*/ 561438 w 4676238"/>
              <a:gd name="connsiteY1-394" fmla="*/ 5257800 h 6829425"/>
              <a:gd name="connsiteX2-395" fmla="*/ 2075913 w 4676238"/>
              <a:gd name="connsiteY2-396" fmla="*/ 3933825 h 6829425"/>
              <a:gd name="connsiteX3-397" fmla="*/ 3552288 w 4676238"/>
              <a:gd name="connsiteY3-398" fmla="*/ 2562225 h 6829425"/>
              <a:gd name="connsiteX4-399" fmla="*/ 4676238 w 4676238"/>
              <a:gd name="connsiteY4-400" fmla="*/ 0 h 6829425"/>
              <a:gd name="connsiteX0-401" fmla="*/ 7744 w 4674994"/>
              <a:gd name="connsiteY0-402" fmla="*/ 6829425 h 6829425"/>
              <a:gd name="connsiteX1-403" fmla="*/ 560194 w 4674994"/>
              <a:gd name="connsiteY1-404" fmla="*/ 5257800 h 6829425"/>
              <a:gd name="connsiteX2-405" fmla="*/ 2074669 w 4674994"/>
              <a:gd name="connsiteY2-406" fmla="*/ 3933825 h 6829425"/>
              <a:gd name="connsiteX3-407" fmla="*/ 3551044 w 4674994"/>
              <a:gd name="connsiteY3-408" fmla="*/ 2562225 h 6829425"/>
              <a:gd name="connsiteX4-409" fmla="*/ 4674994 w 4674994"/>
              <a:gd name="connsiteY4-410" fmla="*/ 0 h 6829425"/>
              <a:gd name="connsiteX0-411" fmla="*/ 5269 w 4824919"/>
              <a:gd name="connsiteY0-412" fmla="*/ 6848475 h 6848475"/>
              <a:gd name="connsiteX1-413" fmla="*/ 710119 w 4824919"/>
              <a:gd name="connsiteY1-414" fmla="*/ 5257800 h 6848475"/>
              <a:gd name="connsiteX2-415" fmla="*/ 2224594 w 4824919"/>
              <a:gd name="connsiteY2-416" fmla="*/ 3933825 h 6848475"/>
              <a:gd name="connsiteX3-417" fmla="*/ 3700969 w 4824919"/>
              <a:gd name="connsiteY3-418" fmla="*/ 2562225 h 6848475"/>
              <a:gd name="connsiteX4-419" fmla="*/ 4824919 w 4824919"/>
              <a:gd name="connsiteY4-420" fmla="*/ 0 h 6848475"/>
              <a:gd name="connsiteX0-421" fmla="*/ 0 w 4819650"/>
              <a:gd name="connsiteY0-422" fmla="*/ 6848475 h 6848475"/>
              <a:gd name="connsiteX1-423" fmla="*/ 704850 w 4819650"/>
              <a:gd name="connsiteY1-424" fmla="*/ 5257800 h 6848475"/>
              <a:gd name="connsiteX2-425" fmla="*/ 2219325 w 4819650"/>
              <a:gd name="connsiteY2-426" fmla="*/ 3933825 h 6848475"/>
              <a:gd name="connsiteX3-427" fmla="*/ 3695700 w 4819650"/>
              <a:gd name="connsiteY3-428" fmla="*/ 2562225 h 6848475"/>
              <a:gd name="connsiteX4-429" fmla="*/ 4819650 w 4819650"/>
              <a:gd name="connsiteY4-430" fmla="*/ 0 h 6848475"/>
              <a:gd name="connsiteX0-431" fmla="*/ 0 w 4819650"/>
              <a:gd name="connsiteY0-432" fmla="*/ 6848475 h 6848475"/>
              <a:gd name="connsiteX1-433" fmla="*/ 704850 w 4819650"/>
              <a:gd name="connsiteY1-434" fmla="*/ 5257800 h 6848475"/>
              <a:gd name="connsiteX2-435" fmla="*/ 2219325 w 4819650"/>
              <a:gd name="connsiteY2-436" fmla="*/ 3933825 h 6848475"/>
              <a:gd name="connsiteX3-437" fmla="*/ 3695700 w 4819650"/>
              <a:gd name="connsiteY3-438" fmla="*/ 2562225 h 6848475"/>
              <a:gd name="connsiteX4-439" fmla="*/ 4819650 w 4819650"/>
              <a:gd name="connsiteY4-440" fmla="*/ 0 h 6848475"/>
              <a:gd name="connsiteX0-441" fmla="*/ 0 w 4819650"/>
              <a:gd name="connsiteY0-442" fmla="*/ 6848475 h 6848475"/>
              <a:gd name="connsiteX1-443" fmla="*/ 704850 w 4819650"/>
              <a:gd name="connsiteY1-444" fmla="*/ 5257800 h 6848475"/>
              <a:gd name="connsiteX2-445" fmla="*/ 2219325 w 4819650"/>
              <a:gd name="connsiteY2-446" fmla="*/ 3933825 h 6848475"/>
              <a:gd name="connsiteX3-447" fmla="*/ 3695700 w 4819650"/>
              <a:gd name="connsiteY3-448" fmla="*/ 2562225 h 6848475"/>
              <a:gd name="connsiteX4-449" fmla="*/ 4819650 w 4819650"/>
              <a:gd name="connsiteY4-450" fmla="*/ 0 h 6848475"/>
              <a:gd name="connsiteX0-451" fmla="*/ 0 w 4819650"/>
              <a:gd name="connsiteY0-452" fmla="*/ 6848475 h 6848475"/>
              <a:gd name="connsiteX1-453" fmla="*/ 781050 w 4819650"/>
              <a:gd name="connsiteY1-454" fmla="*/ 5276850 h 6848475"/>
              <a:gd name="connsiteX2-455" fmla="*/ 2219325 w 4819650"/>
              <a:gd name="connsiteY2-456" fmla="*/ 3933825 h 6848475"/>
              <a:gd name="connsiteX3-457" fmla="*/ 3695700 w 4819650"/>
              <a:gd name="connsiteY3-458" fmla="*/ 2562225 h 6848475"/>
              <a:gd name="connsiteX4-459" fmla="*/ 4819650 w 4819650"/>
              <a:gd name="connsiteY4-460" fmla="*/ 0 h 6848475"/>
              <a:gd name="connsiteX0-461" fmla="*/ 0 w 4819650"/>
              <a:gd name="connsiteY0-462" fmla="*/ 6848475 h 6848475"/>
              <a:gd name="connsiteX1-463" fmla="*/ 781050 w 4819650"/>
              <a:gd name="connsiteY1-464" fmla="*/ 5276850 h 6848475"/>
              <a:gd name="connsiteX2-465" fmla="*/ 2219325 w 4819650"/>
              <a:gd name="connsiteY2-466" fmla="*/ 3933825 h 6848475"/>
              <a:gd name="connsiteX3-467" fmla="*/ 3695700 w 4819650"/>
              <a:gd name="connsiteY3-468" fmla="*/ 2562225 h 6848475"/>
              <a:gd name="connsiteX4-469" fmla="*/ 4819650 w 4819650"/>
              <a:gd name="connsiteY4-470" fmla="*/ 0 h 6848475"/>
              <a:gd name="connsiteX0-471" fmla="*/ 0 w 4819650"/>
              <a:gd name="connsiteY0-472" fmla="*/ 6848475 h 6848475"/>
              <a:gd name="connsiteX1-473" fmla="*/ 781050 w 4819650"/>
              <a:gd name="connsiteY1-474" fmla="*/ 5276850 h 6848475"/>
              <a:gd name="connsiteX2-475" fmla="*/ 2219325 w 4819650"/>
              <a:gd name="connsiteY2-476" fmla="*/ 3933825 h 6848475"/>
              <a:gd name="connsiteX3-477" fmla="*/ 3695700 w 4819650"/>
              <a:gd name="connsiteY3-478" fmla="*/ 2562225 h 6848475"/>
              <a:gd name="connsiteX4-479" fmla="*/ 4819650 w 4819650"/>
              <a:gd name="connsiteY4-480" fmla="*/ 0 h 6848475"/>
              <a:gd name="connsiteX0-481" fmla="*/ 0 w 4819650"/>
              <a:gd name="connsiteY0-482" fmla="*/ 6848475 h 6848475"/>
              <a:gd name="connsiteX1-483" fmla="*/ 781050 w 4819650"/>
              <a:gd name="connsiteY1-484" fmla="*/ 5276850 h 6848475"/>
              <a:gd name="connsiteX2-485" fmla="*/ 2219325 w 4819650"/>
              <a:gd name="connsiteY2-486" fmla="*/ 3933825 h 6848475"/>
              <a:gd name="connsiteX3-487" fmla="*/ 3695700 w 4819650"/>
              <a:gd name="connsiteY3-488" fmla="*/ 2562225 h 6848475"/>
              <a:gd name="connsiteX4-489" fmla="*/ 4819650 w 4819650"/>
              <a:gd name="connsiteY4-490" fmla="*/ 0 h 6848475"/>
              <a:gd name="connsiteX0-491" fmla="*/ 0 w 4819650"/>
              <a:gd name="connsiteY0-492" fmla="*/ 6848475 h 6848475"/>
              <a:gd name="connsiteX1-493" fmla="*/ 781050 w 4819650"/>
              <a:gd name="connsiteY1-494" fmla="*/ 5276850 h 6848475"/>
              <a:gd name="connsiteX2-495" fmla="*/ 2219325 w 4819650"/>
              <a:gd name="connsiteY2-496" fmla="*/ 3933825 h 6848475"/>
              <a:gd name="connsiteX3-497" fmla="*/ 3695700 w 4819650"/>
              <a:gd name="connsiteY3-498" fmla="*/ 2562225 h 6848475"/>
              <a:gd name="connsiteX4-499" fmla="*/ 4819650 w 4819650"/>
              <a:gd name="connsiteY4-500" fmla="*/ 0 h 6848475"/>
              <a:gd name="connsiteX0-501" fmla="*/ 0 w 4819650"/>
              <a:gd name="connsiteY0-502" fmla="*/ 6848475 h 6848475"/>
              <a:gd name="connsiteX1-503" fmla="*/ 781050 w 4819650"/>
              <a:gd name="connsiteY1-504" fmla="*/ 5276850 h 6848475"/>
              <a:gd name="connsiteX2-505" fmla="*/ 2219325 w 4819650"/>
              <a:gd name="connsiteY2-506" fmla="*/ 3933825 h 6848475"/>
              <a:gd name="connsiteX3-507" fmla="*/ 3695700 w 4819650"/>
              <a:gd name="connsiteY3-508" fmla="*/ 2562225 h 6848475"/>
              <a:gd name="connsiteX4-509" fmla="*/ 4819650 w 4819650"/>
              <a:gd name="connsiteY4-510" fmla="*/ 0 h 6848475"/>
              <a:gd name="connsiteX0-511" fmla="*/ 0 w 4819650"/>
              <a:gd name="connsiteY0-512" fmla="*/ 6848475 h 6848475"/>
              <a:gd name="connsiteX1-513" fmla="*/ 781050 w 4819650"/>
              <a:gd name="connsiteY1-514" fmla="*/ 5276850 h 6848475"/>
              <a:gd name="connsiteX2-515" fmla="*/ 2219325 w 4819650"/>
              <a:gd name="connsiteY2-516" fmla="*/ 3914775 h 6848475"/>
              <a:gd name="connsiteX3-517" fmla="*/ 3695700 w 4819650"/>
              <a:gd name="connsiteY3-518" fmla="*/ 2562225 h 6848475"/>
              <a:gd name="connsiteX4-519" fmla="*/ 4819650 w 4819650"/>
              <a:gd name="connsiteY4-520" fmla="*/ 0 h 6848475"/>
              <a:gd name="connsiteX0-521" fmla="*/ 0 w 4819650"/>
              <a:gd name="connsiteY0-522" fmla="*/ 6848475 h 6848475"/>
              <a:gd name="connsiteX1-523" fmla="*/ 781050 w 4819650"/>
              <a:gd name="connsiteY1-524" fmla="*/ 5276850 h 6848475"/>
              <a:gd name="connsiteX2-525" fmla="*/ 2219325 w 4819650"/>
              <a:gd name="connsiteY2-526" fmla="*/ 3914775 h 6848475"/>
              <a:gd name="connsiteX3-527" fmla="*/ 3695700 w 4819650"/>
              <a:gd name="connsiteY3-528" fmla="*/ 2562225 h 6848475"/>
              <a:gd name="connsiteX4-529" fmla="*/ 4819650 w 4819650"/>
              <a:gd name="connsiteY4-530" fmla="*/ 0 h 6848475"/>
              <a:gd name="connsiteX0-531" fmla="*/ 0 w 4819650"/>
              <a:gd name="connsiteY0-532" fmla="*/ 6848475 h 6848475"/>
              <a:gd name="connsiteX1-533" fmla="*/ 781050 w 4819650"/>
              <a:gd name="connsiteY1-534" fmla="*/ 5276850 h 6848475"/>
              <a:gd name="connsiteX2-535" fmla="*/ 2219325 w 4819650"/>
              <a:gd name="connsiteY2-536" fmla="*/ 3914775 h 6848475"/>
              <a:gd name="connsiteX3-537" fmla="*/ 3695700 w 4819650"/>
              <a:gd name="connsiteY3-538" fmla="*/ 2562225 h 6848475"/>
              <a:gd name="connsiteX4-539" fmla="*/ 4819650 w 4819650"/>
              <a:gd name="connsiteY4-540" fmla="*/ 0 h 6848475"/>
              <a:gd name="connsiteX0-541" fmla="*/ 0 w 4819650"/>
              <a:gd name="connsiteY0-542" fmla="*/ 6848475 h 6848475"/>
              <a:gd name="connsiteX1-543" fmla="*/ 781050 w 4819650"/>
              <a:gd name="connsiteY1-544" fmla="*/ 5276850 h 6848475"/>
              <a:gd name="connsiteX2-545" fmla="*/ 2219325 w 4819650"/>
              <a:gd name="connsiteY2-546" fmla="*/ 3914775 h 6848475"/>
              <a:gd name="connsiteX3-547" fmla="*/ 3695700 w 4819650"/>
              <a:gd name="connsiteY3-548" fmla="*/ 2562225 h 6848475"/>
              <a:gd name="connsiteX4-549" fmla="*/ 4819650 w 4819650"/>
              <a:gd name="connsiteY4-550" fmla="*/ 0 h 6848475"/>
              <a:gd name="connsiteX0-551" fmla="*/ 0 w 4819650"/>
              <a:gd name="connsiteY0-552" fmla="*/ 6848475 h 6848475"/>
              <a:gd name="connsiteX1-553" fmla="*/ 781050 w 4819650"/>
              <a:gd name="connsiteY1-554" fmla="*/ 5276850 h 6848475"/>
              <a:gd name="connsiteX2-555" fmla="*/ 2219325 w 4819650"/>
              <a:gd name="connsiteY2-556" fmla="*/ 3914775 h 6848475"/>
              <a:gd name="connsiteX3-557" fmla="*/ 3695700 w 4819650"/>
              <a:gd name="connsiteY3-558" fmla="*/ 2562225 h 6848475"/>
              <a:gd name="connsiteX4-559" fmla="*/ 4819650 w 4819650"/>
              <a:gd name="connsiteY4-560" fmla="*/ 0 h 6848475"/>
              <a:gd name="connsiteX0-561" fmla="*/ 0 w 4819650"/>
              <a:gd name="connsiteY0-562" fmla="*/ 6848475 h 6848475"/>
              <a:gd name="connsiteX1-563" fmla="*/ 781050 w 4819650"/>
              <a:gd name="connsiteY1-564" fmla="*/ 5276850 h 6848475"/>
              <a:gd name="connsiteX2-565" fmla="*/ 2219325 w 4819650"/>
              <a:gd name="connsiteY2-566" fmla="*/ 3914775 h 6848475"/>
              <a:gd name="connsiteX3-567" fmla="*/ 3695700 w 4819650"/>
              <a:gd name="connsiteY3-568" fmla="*/ 2562225 h 6848475"/>
              <a:gd name="connsiteX4-569" fmla="*/ 4819650 w 4819650"/>
              <a:gd name="connsiteY4-570" fmla="*/ 0 h 6848475"/>
              <a:gd name="connsiteX0-571" fmla="*/ 0 w 4819650"/>
              <a:gd name="connsiteY0-572" fmla="*/ 6848475 h 6848475"/>
              <a:gd name="connsiteX1-573" fmla="*/ 781050 w 4819650"/>
              <a:gd name="connsiteY1-574" fmla="*/ 5276850 h 6848475"/>
              <a:gd name="connsiteX2-575" fmla="*/ 2219325 w 4819650"/>
              <a:gd name="connsiteY2-576" fmla="*/ 3914775 h 6848475"/>
              <a:gd name="connsiteX3-577" fmla="*/ 3695700 w 4819650"/>
              <a:gd name="connsiteY3-578" fmla="*/ 2562225 h 6848475"/>
              <a:gd name="connsiteX4-579" fmla="*/ 4819650 w 4819650"/>
              <a:gd name="connsiteY4-580" fmla="*/ 0 h 6848475"/>
              <a:gd name="connsiteX0-581" fmla="*/ 0 w 4819650"/>
              <a:gd name="connsiteY0-582" fmla="*/ 6848475 h 6848475"/>
              <a:gd name="connsiteX1-583" fmla="*/ 781050 w 4819650"/>
              <a:gd name="connsiteY1-584" fmla="*/ 5276850 h 6848475"/>
              <a:gd name="connsiteX2-585" fmla="*/ 2219325 w 4819650"/>
              <a:gd name="connsiteY2-586" fmla="*/ 3914775 h 6848475"/>
              <a:gd name="connsiteX3-587" fmla="*/ 3695700 w 4819650"/>
              <a:gd name="connsiteY3-588" fmla="*/ 2562225 h 6848475"/>
              <a:gd name="connsiteX4-589" fmla="*/ 4819650 w 4819650"/>
              <a:gd name="connsiteY4-590" fmla="*/ 0 h 6848475"/>
              <a:gd name="connsiteX0-591" fmla="*/ 0 w 4819650"/>
              <a:gd name="connsiteY0-592" fmla="*/ 6848475 h 6848475"/>
              <a:gd name="connsiteX1-593" fmla="*/ 781050 w 4819650"/>
              <a:gd name="connsiteY1-594" fmla="*/ 5276850 h 6848475"/>
              <a:gd name="connsiteX2-595" fmla="*/ 2219325 w 4819650"/>
              <a:gd name="connsiteY2-596" fmla="*/ 3914775 h 6848475"/>
              <a:gd name="connsiteX3-597" fmla="*/ 3695700 w 4819650"/>
              <a:gd name="connsiteY3-598" fmla="*/ 2562225 h 6848475"/>
              <a:gd name="connsiteX4-599" fmla="*/ 4819650 w 4819650"/>
              <a:gd name="connsiteY4-600" fmla="*/ 0 h 6848475"/>
              <a:gd name="connsiteX0-601" fmla="*/ 0 w 4819650"/>
              <a:gd name="connsiteY0-602" fmla="*/ 6848475 h 6848475"/>
              <a:gd name="connsiteX1-603" fmla="*/ 781050 w 4819650"/>
              <a:gd name="connsiteY1-604" fmla="*/ 5276850 h 6848475"/>
              <a:gd name="connsiteX2-605" fmla="*/ 2219325 w 4819650"/>
              <a:gd name="connsiteY2-606" fmla="*/ 3914775 h 6848475"/>
              <a:gd name="connsiteX3-607" fmla="*/ 3695700 w 4819650"/>
              <a:gd name="connsiteY3-608" fmla="*/ 2562225 h 6848475"/>
              <a:gd name="connsiteX4-609" fmla="*/ 4819650 w 4819650"/>
              <a:gd name="connsiteY4-610" fmla="*/ 0 h 6848475"/>
              <a:gd name="connsiteX0-611" fmla="*/ 0 w 4819650"/>
              <a:gd name="connsiteY0-612" fmla="*/ 6848475 h 6848475"/>
              <a:gd name="connsiteX1-613" fmla="*/ 781050 w 4819650"/>
              <a:gd name="connsiteY1-614" fmla="*/ 5276850 h 6848475"/>
              <a:gd name="connsiteX2-615" fmla="*/ 2219325 w 4819650"/>
              <a:gd name="connsiteY2-616" fmla="*/ 3914775 h 6848475"/>
              <a:gd name="connsiteX3-617" fmla="*/ 3800475 w 4819650"/>
              <a:gd name="connsiteY3-618" fmla="*/ 2600167 h 6848475"/>
              <a:gd name="connsiteX4-619" fmla="*/ 4819650 w 4819650"/>
              <a:gd name="connsiteY4-620" fmla="*/ 0 h 6848475"/>
              <a:gd name="connsiteX0-621" fmla="*/ 0 w 4819650"/>
              <a:gd name="connsiteY0-622" fmla="*/ 6848475 h 6848475"/>
              <a:gd name="connsiteX1-623" fmla="*/ 781050 w 4819650"/>
              <a:gd name="connsiteY1-624" fmla="*/ 5276850 h 6848475"/>
              <a:gd name="connsiteX2-625" fmla="*/ 2219325 w 4819650"/>
              <a:gd name="connsiteY2-626" fmla="*/ 3914775 h 6848475"/>
              <a:gd name="connsiteX3-627" fmla="*/ 3800475 w 4819650"/>
              <a:gd name="connsiteY3-628" fmla="*/ 2600167 h 6848475"/>
              <a:gd name="connsiteX4-629" fmla="*/ 4819650 w 4819650"/>
              <a:gd name="connsiteY4-630" fmla="*/ 0 h 6848475"/>
              <a:gd name="connsiteX0-631" fmla="*/ 0 w 4819650"/>
              <a:gd name="connsiteY0-632" fmla="*/ 6848475 h 6848475"/>
              <a:gd name="connsiteX1-633" fmla="*/ 781050 w 4819650"/>
              <a:gd name="connsiteY1-634" fmla="*/ 5276850 h 6848475"/>
              <a:gd name="connsiteX2-635" fmla="*/ 2219325 w 4819650"/>
              <a:gd name="connsiteY2-636" fmla="*/ 3914775 h 6848475"/>
              <a:gd name="connsiteX3-637" fmla="*/ 3752850 w 4819650"/>
              <a:gd name="connsiteY3-638" fmla="*/ 2600167 h 6848475"/>
              <a:gd name="connsiteX4-639" fmla="*/ 4819650 w 4819650"/>
              <a:gd name="connsiteY4-640" fmla="*/ 0 h 6848475"/>
              <a:gd name="connsiteX0-641" fmla="*/ 0 w 4819650"/>
              <a:gd name="connsiteY0-642" fmla="*/ 6848475 h 6848475"/>
              <a:gd name="connsiteX1-643" fmla="*/ 781050 w 4819650"/>
              <a:gd name="connsiteY1-644" fmla="*/ 5276850 h 6848475"/>
              <a:gd name="connsiteX2-645" fmla="*/ 2219325 w 4819650"/>
              <a:gd name="connsiteY2-646" fmla="*/ 3914775 h 6848475"/>
              <a:gd name="connsiteX3-647" fmla="*/ 3752850 w 4819650"/>
              <a:gd name="connsiteY3-648" fmla="*/ 2600167 h 6848475"/>
              <a:gd name="connsiteX4-649" fmla="*/ 4819650 w 4819650"/>
              <a:gd name="connsiteY4-650" fmla="*/ 0 h 6848475"/>
              <a:gd name="connsiteX0-651" fmla="*/ 0 w 4819650"/>
              <a:gd name="connsiteY0-652" fmla="*/ 6848475 h 6848475"/>
              <a:gd name="connsiteX1-653" fmla="*/ 781050 w 4819650"/>
              <a:gd name="connsiteY1-654" fmla="*/ 5276850 h 6848475"/>
              <a:gd name="connsiteX2-655" fmla="*/ 2219325 w 4819650"/>
              <a:gd name="connsiteY2-656" fmla="*/ 3914775 h 6848475"/>
              <a:gd name="connsiteX3-657" fmla="*/ 3752850 w 4819650"/>
              <a:gd name="connsiteY3-658" fmla="*/ 2600167 h 6848475"/>
              <a:gd name="connsiteX4-659" fmla="*/ 4819650 w 4819650"/>
              <a:gd name="connsiteY4-660" fmla="*/ 0 h 6848475"/>
              <a:gd name="connsiteX0-661" fmla="*/ 0 w 4819650"/>
              <a:gd name="connsiteY0-662" fmla="*/ 6848475 h 6848475"/>
              <a:gd name="connsiteX1-663" fmla="*/ 781050 w 4819650"/>
              <a:gd name="connsiteY1-664" fmla="*/ 5276850 h 6848475"/>
              <a:gd name="connsiteX2-665" fmla="*/ 2219325 w 4819650"/>
              <a:gd name="connsiteY2-666" fmla="*/ 3914775 h 6848475"/>
              <a:gd name="connsiteX3-667" fmla="*/ 3752850 w 4819650"/>
              <a:gd name="connsiteY3-668" fmla="*/ 2600167 h 6848475"/>
              <a:gd name="connsiteX4-669" fmla="*/ 4819650 w 4819650"/>
              <a:gd name="connsiteY4-670" fmla="*/ 0 h 6848475"/>
              <a:gd name="connsiteX0-671" fmla="*/ 0 w 4819650"/>
              <a:gd name="connsiteY0-672" fmla="*/ 6848475 h 6848475"/>
              <a:gd name="connsiteX1-673" fmla="*/ 781050 w 4819650"/>
              <a:gd name="connsiteY1-674" fmla="*/ 5276850 h 6848475"/>
              <a:gd name="connsiteX2-675" fmla="*/ 2219325 w 4819650"/>
              <a:gd name="connsiteY2-676" fmla="*/ 3914775 h 6848475"/>
              <a:gd name="connsiteX3-677" fmla="*/ 3752850 w 4819650"/>
              <a:gd name="connsiteY3-678" fmla="*/ 2600167 h 6848475"/>
              <a:gd name="connsiteX4-679" fmla="*/ 4819650 w 4819650"/>
              <a:gd name="connsiteY4-680" fmla="*/ 0 h 6848475"/>
              <a:gd name="connsiteX0-681" fmla="*/ 0 w 6086475"/>
              <a:gd name="connsiteY0-682" fmla="*/ 6810533 h 6810533"/>
              <a:gd name="connsiteX1-683" fmla="*/ 781050 w 6086475"/>
              <a:gd name="connsiteY1-684" fmla="*/ 5238908 h 6810533"/>
              <a:gd name="connsiteX2-685" fmla="*/ 2219325 w 6086475"/>
              <a:gd name="connsiteY2-686" fmla="*/ 3876833 h 6810533"/>
              <a:gd name="connsiteX3-687" fmla="*/ 3752850 w 6086475"/>
              <a:gd name="connsiteY3-688" fmla="*/ 2562225 h 6810533"/>
              <a:gd name="connsiteX4-689" fmla="*/ 6086475 w 6086475"/>
              <a:gd name="connsiteY4-690" fmla="*/ 0 h 6810533"/>
              <a:gd name="connsiteX0-691" fmla="*/ 0 w 6086475"/>
              <a:gd name="connsiteY0-692" fmla="*/ 6810533 h 6810533"/>
              <a:gd name="connsiteX1-693" fmla="*/ 781050 w 6086475"/>
              <a:gd name="connsiteY1-694" fmla="*/ 5238908 h 6810533"/>
              <a:gd name="connsiteX2-695" fmla="*/ 2219325 w 6086475"/>
              <a:gd name="connsiteY2-696" fmla="*/ 3876833 h 6810533"/>
              <a:gd name="connsiteX3-697" fmla="*/ 3752850 w 6086475"/>
              <a:gd name="connsiteY3-698" fmla="*/ 2562225 h 6810533"/>
              <a:gd name="connsiteX4-699" fmla="*/ 6086475 w 6086475"/>
              <a:gd name="connsiteY4-700" fmla="*/ 0 h 6810533"/>
              <a:gd name="connsiteX0-701" fmla="*/ 0 w 6086475"/>
              <a:gd name="connsiteY0-702" fmla="*/ 6810533 h 6810533"/>
              <a:gd name="connsiteX1-703" fmla="*/ 781050 w 6086475"/>
              <a:gd name="connsiteY1-704" fmla="*/ 5238908 h 6810533"/>
              <a:gd name="connsiteX2-705" fmla="*/ 2219325 w 6086475"/>
              <a:gd name="connsiteY2-706" fmla="*/ 3876833 h 6810533"/>
              <a:gd name="connsiteX3-707" fmla="*/ 3752850 w 6086475"/>
              <a:gd name="connsiteY3-708" fmla="*/ 2562225 h 6810533"/>
              <a:gd name="connsiteX4-709" fmla="*/ 6086475 w 6086475"/>
              <a:gd name="connsiteY4-710" fmla="*/ 0 h 6810533"/>
              <a:gd name="connsiteX0-711" fmla="*/ 0 w 6086475"/>
              <a:gd name="connsiteY0-712" fmla="*/ 6810533 h 6810533"/>
              <a:gd name="connsiteX1-713" fmla="*/ 781050 w 6086475"/>
              <a:gd name="connsiteY1-714" fmla="*/ 5238908 h 6810533"/>
              <a:gd name="connsiteX2-715" fmla="*/ 2219325 w 6086475"/>
              <a:gd name="connsiteY2-716" fmla="*/ 3876833 h 6810533"/>
              <a:gd name="connsiteX3-717" fmla="*/ 3752850 w 6086475"/>
              <a:gd name="connsiteY3-718" fmla="*/ 2562225 h 6810533"/>
              <a:gd name="connsiteX4-719" fmla="*/ 6086475 w 6086475"/>
              <a:gd name="connsiteY4-720" fmla="*/ 0 h 6810533"/>
              <a:gd name="connsiteX0-721" fmla="*/ 0 w 6086475"/>
              <a:gd name="connsiteY0-722" fmla="*/ 6810533 h 6810533"/>
              <a:gd name="connsiteX1-723" fmla="*/ 781050 w 6086475"/>
              <a:gd name="connsiteY1-724" fmla="*/ 5238908 h 6810533"/>
              <a:gd name="connsiteX2-725" fmla="*/ 2219325 w 6086475"/>
              <a:gd name="connsiteY2-726" fmla="*/ 3876833 h 6810533"/>
              <a:gd name="connsiteX3-727" fmla="*/ 3752850 w 6086475"/>
              <a:gd name="connsiteY3-728" fmla="*/ 2562225 h 6810533"/>
              <a:gd name="connsiteX4-729" fmla="*/ 6086475 w 6086475"/>
              <a:gd name="connsiteY4-730" fmla="*/ 0 h 6810533"/>
              <a:gd name="connsiteX0-731" fmla="*/ 0 w 6172200"/>
              <a:gd name="connsiteY0-732" fmla="*/ 6857960 h 6857960"/>
              <a:gd name="connsiteX1-733" fmla="*/ 781050 w 6172200"/>
              <a:gd name="connsiteY1-734" fmla="*/ 5286335 h 6857960"/>
              <a:gd name="connsiteX2-735" fmla="*/ 2219325 w 6172200"/>
              <a:gd name="connsiteY2-736" fmla="*/ 3924260 h 6857960"/>
              <a:gd name="connsiteX3-737" fmla="*/ 3752850 w 6172200"/>
              <a:gd name="connsiteY3-738" fmla="*/ 2609652 h 6857960"/>
              <a:gd name="connsiteX4-739" fmla="*/ 6172200 w 6172200"/>
              <a:gd name="connsiteY4-740" fmla="*/ 0 h 6857960"/>
              <a:gd name="connsiteX0-741" fmla="*/ 0 w 6172200"/>
              <a:gd name="connsiteY0-742" fmla="*/ 6857960 h 6857960"/>
              <a:gd name="connsiteX1-743" fmla="*/ 781050 w 6172200"/>
              <a:gd name="connsiteY1-744" fmla="*/ 5286335 h 6857960"/>
              <a:gd name="connsiteX2-745" fmla="*/ 2219325 w 6172200"/>
              <a:gd name="connsiteY2-746" fmla="*/ 3924260 h 6857960"/>
              <a:gd name="connsiteX3-747" fmla="*/ 3752850 w 6172200"/>
              <a:gd name="connsiteY3-748" fmla="*/ 2609652 h 6857960"/>
              <a:gd name="connsiteX4-749" fmla="*/ 6172200 w 6172200"/>
              <a:gd name="connsiteY4-750" fmla="*/ 0 h 6857960"/>
              <a:gd name="connsiteX0-751" fmla="*/ 0 w 6172200"/>
              <a:gd name="connsiteY0-752" fmla="*/ 6857960 h 6857960"/>
              <a:gd name="connsiteX1-753" fmla="*/ 781050 w 6172200"/>
              <a:gd name="connsiteY1-754" fmla="*/ 5286335 h 6857960"/>
              <a:gd name="connsiteX2-755" fmla="*/ 3752850 w 6172200"/>
              <a:gd name="connsiteY2-756" fmla="*/ 2609652 h 6857960"/>
              <a:gd name="connsiteX3-757" fmla="*/ 6172200 w 6172200"/>
              <a:gd name="connsiteY3-758" fmla="*/ 0 h 6857960"/>
              <a:gd name="connsiteX0-759" fmla="*/ 0 w 6172200"/>
              <a:gd name="connsiteY0-760" fmla="*/ 6857960 h 6857960"/>
              <a:gd name="connsiteX1-761" fmla="*/ 781050 w 6172200"/>
              <a:gd name="connsiteY1-762" fmla="*/ 5286335 h 6857960"/>
              <a:gd name="connsiteX2-763" fmla="*/ 6172200 w 6172200"/>
              <a:gd name="connsiteY2-764" fmla="*/ 0 h 6857960"/>
              <a:gd name="connsiteX0-765" fmla="*/ 0 w 6172200"/>
              <a:gd name="connsiteY0-766" fmla="*/ 6857960 h 6857960"/>
              <a:gd name="connsiteX1-767" fmla="*/ 6172200 w 6172200"/>
              <a:gd name="connsiteY1-768" fmla="*/ 0 h 6857960"/>
              <a:gd name="connsiteX0-769" fmla="*/ 0 w 6172200"/>
              <a:gd name="connsiteY0-770" fmla="*/ 6857960 h 6857960"/>
              <a:gd name="connsiteX1-771" fmla="*/ 6172200 w 6172200"/>
              <a:gd name="connsiteY1-772" fmla="*/ 0 h 6857960"/>
              <a:gd name="connsiteX0-773" fmla="*/ 0 w 6172200"/>
              <a:gd name="connsiteY0-774" fmla="*/ 6857960 h 6857960"/>
              <a:gd name="connsiteX1-775" fmla="*/ 6172200 w 6172200"/>
              <a:gd name="connsiteY1-776" fmla="*/ 0 h 6857960"/>
              <a:gd name="connsiteX0-777" fmla="*/ 0 w 6172200"/>
              <a:gd name="connsiteY0-778" fmla="*/ 6857960 h 6857960"/>
              <a:gd name="connsiteX1-779" fmla="*/ 6172200 w 6172200"/>
              <a:gd name="connsiteY1-780" fmla="*/ 0 h 6857960"/>
              <a:gd name="connsiteX0-781" fmla="*/ 0 w 6172200"/>
              <a:gd name="connsiteY0-782" fmla="*/ 6857960 h 6857960"/>
              <a:gd name="connsiteX1-783" fmla="*/ 6172200 w 6172200"/>
              <a:gd name="connsiteY1-784" fmla="*/ 0 h 6857960"/>
              <a:gd name="connsiteX0-785" fmla="*/ 0 w 6172200"/>
              <a:gd name="connsiteY0-786" fmla="*/ 6857960 h 6857960"/>
              <a:gd name="connsiteX1-787" fmla="*/ 6172200 w 6172200"/>
              <a:gd name="connsiteY1-788" fmla="*/ 0 h 6857960"/>
              <a:gd name="connsiteX0-789" fmla="*/ 0 w 6172200"/>
              <a:gd name="connsiteY0-790" fmla="*/ 6857960 h 6857960"/>
              <a:gd name="connsiteX1-791" fmla="*/ 6172200 w 6172200"/>
              <a:gd name="connsiteY1-792" fmla="*/ 0 h 6857960"/>
              <a:gd name="connsiteX0-793" fmla="*/ 0 w 6172200"/>
              <a:gd name="connsiteY0-794" fmla="*/ 6857960 h 6857960"/>
              <a:gd name="connsiteX1-795" fmla="*/ 6172200 w 6172200"/>
              <a:gd name="connsiteY1-796" fmla="*/ 0 h 6857960"/>
              <a:gd name="connsiteX0-797" fmla="*/ 0 w 6122363"/>
              <a:gd name="connsiteY0-798" fmla="*/ 6785388 h 6785388"/>
              <a:gd name="connsiteX1-799" fmla="*/ 6122363 w 6122363"/>
              <a:gd name="connsiteY1-800" fmla="*/ 0 h 6785388"/>
              <a:gd name="connsiteX0-801" fmla="*/ 0 w 6122363"/>
              <a:gd name="connsiteY0-802" fmla="*/ 6785388 h 6785388"/>
              <a:gd name="connsiteX1-803" fmla="*/ 6122363 w 6122363"/>
              <a:gd name="connsiteY1-804" fmla="*/ 0 h 6785388"/>
              <a:gd name="connsiteX0-805" fmla="*/ 0 w 6122363"/>
              <a:gd name="connsiteY0-806" fmla="*/ 6785388 h 6785388"/>
              <a:gd name="connsiteX1-807" fmla="*/ 6122363 w 6122363"/>
              <a:gd name="connsiteY1-808" fmla="*/ 0 h 6785388"/>
              <a:gd name="connsiteX0-809" fmla="*/ 0 w 5849989"/>
              <a:gd name="connsiteY0-810" fmla="*/ 6279540 h 6279540"/>
              <a:gd name="connsiteX1-811" fmla="*/ 5849989 w 5849989"/>
              <a:gd name="connsiteY1-812" fmla="*/ 0 h 6279540"/>
              <a:gd name="connsiteX0-813" fmla="*/ 0 w 5849989"/>
              <a:gd name="connsiteY0-814" fmla="*/ 6279540 h 6279540"/>
              <a:gd name="connsiteX1-815" fmla="*/ 5849989 w 5849989"/>
              <a:gd name="connsiteY1-816" fmla="*/ 0 h 6279540"/>
              <a:gd name="connsiteX0-817" fmla="*/ 0 w 5849989"/>
              <a:gd name="connsiteY0-818" fmla="*/ 6279540 h 6279540"/>
              <a:gd name="connsiteX1-819" fmla="*/ 5849989 w 5849989"/>
              <a:gd name="connsiteY1-820" fmla="*/ 0 h 6279540"/>
              <a:gd name="connsiteX0-821" fmla="*/ 0 w 5849989"/>
              <a:gd name="connsiteY0-822" fmla="*/ 6279540 h 6279540"/>
              <a:gd name="connsiteX1-823" fmla="*/ 5849989 w 5849989"/>
              <a:gd name="connsiteY1-824" fmla="*/ 0 h 6279540"/>
              <a:gd name="connsiteX0-825" fmla="*/ 0 w 5849989"/>
              <a:gd name="connsiteY0-826" fmla="*/ 6279540 h 6279540"/>
              <a:gd name="connsiteX1-827" fmla="*/ 5849989 w 5849989"/>
              <a:gd name="connsiteY1-828" fmla="*/ 0 h 6279540"/>
              <a:gd name="connsiteX0-829" fmla="*/ 0 w 5755249"/>
              <a:gd name="connsiteY0-830" fmla="*/ 6348520 h 6348520"/>
              <a:gd name="connsiteX1-831" fmla="*/ 5755249 w 5755249"/>
              <a:gd name="connsiteY1-832" fmla="*/ 0 h 6348520"/>
              <a:gd name="connsiteX0-833" fmla="*/ 0 w 5684194"/>
              <a:gd name="connsiteY0-834" fmla="*/ 6130085 h 6130085"/>
              <a:gd name="connsiteX1-835" fmla="*/ 5684194 w 5684194"/>
              <a:gd name="connsiteY1-836" fmla="*/ 0 h 6130085"/>
            </a:gdLst>
            <a:ahLst/>
            <a:cxnLst>
              <a:cxn ang="0">
                <a:pos x="connsiteX0-1" y="connsiteY0-2"/>
              </a:cxn>
              <a:cxn ang="0">
                <a:pos x="connsiteX1-3" y="connsiteY1-4"/>
              </a:cxn>
            </a:cxnLst>
            <a:rect l="l" t="t" r="r" b="b"/>
            <a:pathLst>
              <a:path w="5684194" h="6130085">
                <a:moveTo>
                  <a:pt x="0" y="6130085"/>
                </a:moveTo>
                <a:cubicBezTo>
                  <a:pt x="2366425" y="2121069"/>
                  <a:pt x="4153604" y="3601206"/>
                  <a:pt x="5684194" y="0"/>
                </a:cubicBezTo>
              </a:path>
            </a:pathLst>
          </a:custGeom>
          <a:solidFill>
            <a:srgbClr val="00B0F0"/>
          </a:solidFill>
          <a:ln w="889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2700" b="0" i="0" u="none" strike="noStrike" kern="0" cap="none" spc="0" normalizeH="0" baseline="0" noProof="0">
              <a:ln>
                <a:noFill/>
              </a:ln>
              <a:solidFill>
                <a:prstClr val="black"/>
              </a:solidFill>
              <a:effectLst/>
              <a:uLnTx/>
              <a:uFillTx/>
              <a:latin typeface="微軟正黑體" panose="020B0604030504040204" pitchFamily="34" charset="-120"/>
              <a:ea typeface="Malgun Gothic" panose="020B0503020000020004" pitchFamily="34" charset="-127"/>
              <a:cs typeface="+mn-cs"/>
            </a:endParaRPr>
          </a:p>
        </p:txBody>
      </p:sp>
      <p:sp>
        <p:nvSpPr>
          <p:cNvPr id="39" name="TextBox 9"/>
          <p:cNvSpPr txBox="1"/>
          <p:nvPr/>
        </p:nvSpPr>
        <p:spPr>
          <a:xfrm>
            <a:off x="3725430" y="2428859"/>
            <a:ext cx="1023069" cy="646331"/>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TW" altLang="en-US"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Arial" panose="020B0604020202020204" pitchFamily="34" charset="0"/>
              </a:rPr>
              <a:t>務實</a:t>
            </a:r>
            <a:endParaRPr kumimoji="0" lang="en-US" altLang="zh-TW"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TW" altLang="en-US"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Arial" panose="020B0604020202020204" pitchFamily="34" charset="0"/>
              </a:rPr>
              <a:t>管考</a:t>
            </a:r>
          </a:p>
        </p:txBody>
      </p:sp>
      <p:sp>
        <p:nvSpPr>
          <p:cNvPr id="41" name="TextBox 23"/>
          <p:cNvSpPr txBox="1"/>
          <p:nvPr/>
        </p:nvSpPr>
        <p:spPr>
          <a:xfrm>
            <a:off x="1247711" y="2360431"/>
            <a:ext cx="2271965" cy="52322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TW" altLang="en-US" sz="1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Arial" panose="020B0604020202020204" pitchFamily="34" charset="0"/>
              </a:rPr>
              <a:t>每周召開進度會議，</a:t>
            </a:r>
            <a:r>
              <a:rPr kumimoji="0" lang="zh-TW" altLang="en-US" sz="14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Arial" panose="020B0604020202020204" pitchFamily="34" charset="0"/>
              </a:rPr>
              <a:t>解決</a:t>
            </a:r>
            <a:r>
              <a:rPr kumimoji="0" lang="zh-TW" altLang="en-US" sz="1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Arial" panose="020B0604020202020204" pitchFamily="34" charset="0"/>
              </a:rPr>
              <a:t>設置</a:t>
            </a:r>
            <a:r>
              <a:rPr lang="zh-TW" altLang="en-US" sz="1400" b="1" dirty="0">
                <a:solidFill>
                  <a:srgbClr val="FF0000"/>
                </a:solidFill>
                <a:latin typeface="微軟正黑體" panose="020B0604030504040204" pitchFamily="34" charset="-120"/>
                <a:ea typeface="微軟正黑體" panose="020B0604030504040204" pitchFamily="34" charset="-120"/>
                <a:cs typeface="Arial" panose="020B0604020202020204" pitchFamily="34" charset="0"/>
              </a:rPr>
              <a:t>障礙</a:t>
            </a:r>
            <a:endParaRPr lang="en-US" altLang="ko-KR" sz="1400" b="1" dirty="0">
              <a:solidFill>
                <a:srgbClr val="FF0000"/>
              </a:solidFill>
              <a:latin typeface="微軟正黑體" panose="020B0604030504040204" pitchFamily="34" charset="-120"/>
              <a:ea typeface="微軟正黑體" panose="020B0604030504040204" pitchFamily="34" charset="-120"/>
              <a:cs typeface="Arial" panose="020B0604020202020204" pitchFamily="34" charset="0"/>
            </a:endParaRPr>
          </a:p>
        </p:txBody>
      </p:sp>
      <p:sp>
        <p:nvSpPr>
          <p:cNvPr id="42" name="Isosceles Triangle 28"/>
          <p:cNvSpPr/>
          <p:nvPr/>
        </p:nvSpPr>
        <p:spPr>
          <a:xfrm rot="1371778">
            <a:off x="5214166" y="1589921"/>
            <a:ext cx="613288" cy="528697"/>
          </a:xfrm>
          <a:prstGeom prst="triangle">
            <a:avLst/>
          </a:prstGeom>
          <a:solidFill>
            <a:srgbClr val="00B0F0"/>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2700" b="0" i="0" u="none" strike="noStrike" kern="0" cap="none" spc="0" normalizeH="0" baseline="0" noProof="0" dirty="0">
              <a:ln>
                <a:noFill/>
              </a:ln>
              <a:solidFill>
                <a:prstClr val="white"/>
              </a:solidFill>
              <a:effectLst/>
              <a:uLnTx/>
              <a:uFillTx/>
              <a:latin typeface="微軟正黑體" panose="020B0604030504040204" pitchFamily="34" charset="-120"/>
              <a:ea typeface="Malgun Gothic" panose="020B0503020000020004" pitchFamily="34" charset="-127"/>
              <a:cs typeface="+mn-cs"/>
            </a:endParaRPr>
          </a:p>
        </p:txBody>
      </p:sp>
      <p:sp>
        <p:nvSpPr>
          <p:cNvPr id="43" name="Teardrop 1"/>
          <p:cNvSpPr/>
          <p:nvPr/>
        </p:nvSpPr>
        <p:spPr>
          <a:xfrm rot="21068837" flipH="1">
            <a:off x="5614242" y="2729031"/>
            <a:ext cx="1008102" cy="885512"/>
          </a:xfrm>
          <a:custGeom>
            <a:avLst/>
            <a:gdLst/>
            <a:ahLst/>
            <a:cxnLst/>
            <a:rect l="l" t="t" r="r" b="b"/>
            <a:pathLst>
              <a:path w="914401" h="914400">
                <a:moveTo>
                  <a:pt x="457200" y="0"/>
                </a:moveTo>
                <a:lnTo>
                  <a:pt x="457201" y="0"/>
                </a:lnTo>
                <a:lnTo>
                  <a:pt x="914400" y="0"/>
                </a:lnTo>
                <a:lnTo>
                  <a:pt x="914400" y="457190"/>
                </a:lnTo>
                <a:lnTo>
                  <a:pt x="914401" y="457200"/>
                </a:lnTo>
                <a:cubicBezTo>
                  <a:pt x="914401" y="709705"/>
                  <a:pt x="709706" y="914400"/>
                  <a:pt x="457201" y="914400"/>
                </a:cubicBezTo>
                <a:lnTo>
                  <a:pt x="457200" y="914400"/>
                </a:lnTo>
                <a:lnTo>
                  <a:pt x="1" y="914400"/>
                </a:lnTo>
                <a:lnTo>
                  <a:pt x="1" y="457210"/>
                </a:lnTo>
                <a:cubicBezTo>
                  <a:pt x="0" y="457207"/>
                  <a:pt x="0" y="457203"/>
                  <a:pt x="0" y="457200"/>
                </a:cubicBezTo>
                <a:cubicBezTo>
                  <a:pt x="0" y="204695"/>
                  <a:pt x="204695" y="0"/>
                  <a:pt x="457200" y="0"/>
                </a:cubicBezTo>
                <a:close/>
              </a:path>
            </a:pathLst>
          </a:custGeom>
          <a:solidFill>
            <a:srgbClr val="DAC2EC"/>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2700" b="0" i="0" u="none" strike="noStrike" kern="0" cap="none" spc="0" normalizeH="0" baseline="0" noProof="0">
              <a:ln>
                <a:noFill/>
              </a:ln>
              <a:solidFill>
                <a:prstClr val="white"/>
              </a:solidFill>
              <a:effectLst/>
              <a:uLnTx/>
              <a:uFillTx/>
              <a:latin typeface="微軟正黑體" panose="020B0604030504040204" pitchFamily="34" charset="-120"/>
              <a:ea typeface="Malgun Gothic" panose="020B0503020000020004" pitchFamily="34" charset="-127"/>
              <a:cs typeface="+mn-cs"/>
            </a:endParaRPr>
          </a:p>
        </p:txBody>
      </p:sp>
      <p:sp>
        <p:nvSpPr>
          <p:cNvPr id="45" name="TextBox 9"/>
          <p:cNvSpPr txBox="1"/>
          <p:nvPr/>
        </p:nvSpPr>
        <p:spPr>
          <a:xfrm>
            <a:off x="3047096" y="3535036"/>
            <a:ext cx="846160" cy="646331"/>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TW" altLang="en-US"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Arial" panose="020B0604020202020204" pitchFamily="34" charset="0"/>
              </a:rPr>
              <a:t>加速核發</a:t>
            </a:r>
          </a:p>
        </p:txBody>
      </p:sp>
      <p:sp>
        <p:nvSpPr>
          <p:cNvPr id="46" name="TextBox 9"/>
          <p:cNvSpPr txBox="1"/>
          <p:nvPr/>
        </p:nvSpPr>
        <p:spPr>
          <a:xfrm>
            <a:off x="2380131" y="4669446"/>
            <a:ext cx="801956" cy="646331"/>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TW" altLang="en-US"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Arial" panose="020B0604020202020204" pitchFamily="34" charset="0"/>
              </a:rPr>
              <a:t>物料協調</a:t>
            </a:r>
          </a:p>
        </p:txBody>
      </p:sp>
      <p:sp>
        <p:nvSpPr>
          <p:cNvPr id="48" name="矩形 47"/>
          <p:cNvSpPr/>
          <p:nvPr/>
        </p:nvSpPr>
        <p:spPr>
          <a:xfrm>
            <a:off x="1393712" y="1605378"/>
            <a:ext cx="1415772"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TW" altLang="en-US" sz="2400" b="1" i="0" u="none" strike="noStrike" kern="1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進度管理</a:t>
            </a:r>
            <a:endParaRPr kumimoji="0" lang="zh-TW" altLang="en-US" sz="1400" b="0"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endParaRPr>
          </a:p>
        </p:txBody>
      </p:sp>
      <p:sp>
        <p:nvSpPr>
          <p:cNvPr id="49" name="TextBox 23"/>
          <p:cNvSpPr txBox="1"/>
          <p:nvPr/>
        </p:nvSpPr>
        <p:spPr>
          <a:xfrm>
            <a:off x="576559" y="3401943"/>
            <a:ext cx="2271965" cy="73866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TW" altLang="en-US" sz="1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Arial" panose="020B0604020202020204" pitchFamily="34" charset="0"/>
              </a:rPr>
              <a:t>經濟部協助地方政府同意備案、併聯審查優先辦理</a:t>
            </a:r>
            <a:r>
              <a:rPr kumimoji="0" lang="en-US" altLang="zh-TW" sz="1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Arial" panose="020B0604020202020204" pitchFamily="34" charset="0"/>
              </a:rPr>
              <a:t>(</a:t>
            </a:r>
            <a:r>
              <a:rPr lang="en-US" altLang="zh-TW" sz="1400" b="1" dirty="0">
                <a:solidFill>
                  <a:srgbClr val="FF0000"/>
                </a:solidFill>
                <a:latin typeface="微軟正黑體" panose="020B0604030504040204" pitchFamily="34" charset="-120"/>
                <a:ea typeface="微軟正黑體" panose="020B0604030504040204" pitchFamily="34" charset="-120"/>
                <a:cs typeface="Arial" panose="020B0604020202020204" pitchFamily="34" charset="0"/>
              </a:rPr>
              <a:t>10</a:t>
            </a:r>
            <a:r>
              <a:rPr lang="zh-TW" altLang="en-US" sz="1400" b="1" dirty="0">
                <a:solidFill>
                  <a:srgbClr val="FF0000"/>
                </a:solidFill>
                <a:latin typeface="微軟正黑體" panose="020B0604030504040204" pitchFamily="34" charset="-120"/>
                <a:ea typeface="微軟正黑體" panose="020B0604030504040204" pitchFamily="34" charset="-120"/>
                <a:cs typeface="Arial" panose="020B0604020202020204" pitchFamily="34" charset="0"/>
              </a:rPr>
              <a:t>日內</a:t>
            </a:r>
            <a:r>
              <a:rPr kumimoji="0" lang="en-US" altLang="zh-TW" sz="1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Arial" panose="020B0604020202020204" pitchFamily="34" charset="0"/>
              </a:rPr>
              <a:t>)</a:t>
            </a:r>
          </a:p>
        </p:txBody>
      </p:sp>
      <p:sp>
        <p:nvSpPr>
          <p:cNvPr id="50" name="TextBox 23"/>
          <p:cNvSpPr txBox="1"/>
          <p:nvPr/>
        </p:nvSpPr>
        <p:spPr>
          <a:xfrm>
            <a:off x="300736" y="4484335"/>
            <a:ext cx="1893949" cy="999120"/>
          </a:xfrm>
          <a:prstGeom prst="rect">
            <a:avLst/>
          </a:prstGeom>
          <a:noFill/>
        </p:spPr>
        <p:txBody>
          <a:bodyPr wrap="square" rtlCol="0">
            <a:spAutoFit/>
          </a:bodyPr>
          <a:lstStyle/>
          <a:p>
            <a:pPr marL="285750" marR="0" lvl="0" indent="-285750" algn="just" defTabSz="718185" rtl="0" eaLnBrk="1" fontAlgn="auto" latinLnBrk="0" hangingPunct="1">
              <a:lnSpc>
                <a:spcPts val="1800"/>
              </a:lnSpc>
              <a:spcBef>
                <a:spcPts val="0"/>
              </a:spcBef>
              <a:spcAft>
                <a:spcPts val="0"/>
              </a:spcAft>
              <a:buClrTx/>
              <a:buSzTx/>
              <a:buFont typeface="Arial" panose="020B0604020202020204" pitchFamily="34" charset="0"/>
              <a:buChar char="•"/>
              <a:defRPr/>
            </a:pPr>
            <a:r>
              <a:rPr kumimoji="0" lang="zh-TW" altLang="en-US" sz="14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ea"/>
                <a:sym typeface="+mn-lt"/>
              </a:rPr>
              <a:t>經濟部能源局及工業局協調供應商</a:t>
            </a:r>
            <a:r>
              <a:rPr lang="zh-TW" altLang="en-US" sz="1400" b="1" dirty="0">
                <a:solidFill>
                  <a:srgbClr val="FF0000"/>
                </a:solidFill>
                <a:latin typeface="微軟正黑體" panose="020B0604030504040204" pitchFamily="34" charset="-120"/>
                <a:ea typeface="微軟正黑體" panose="020B0604030504040204" pitchFamily="34" charset="-120"/>
                <a:cs typeface="Arial" panose="020B0604020202020204" pitchFamily="34" charset="0"/>
                <a:sym typeface="+mn-lt"/>
              </a:rPr>
              <a:t>調貨</a:t>
            </a:r>
            <a:r>
              <a:rPr kumimoji="0" lang="en-US" altLang="zh-TW" sz="14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ea"/>
                <a:sym typeface="+mn-lt"/>
              </a:rPr>
              <a:t>(</a:t>
            </a:r>
            <a:r>
              <a:rPr kumimoji="0" lang="zh-TW" altLang="en-US" sz="14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ea"/>
                <a:sym typeface="+mn-lt"/>
              </a:rPr>
              <a:t>模組、支撐架等</a:t>
            </a:r>
            <a:r>
              <a:rPr kumimoji="0" lang="en-US" altLang="zh-TW" sz="14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ea"/>
                <a:sym typeface="+mn-lt"/>
              </a:rPr>
              <a:t>)</a:t>
            </a:r>
          </a:p>
        </p:txBody>
      </p:sp>
      <p:sp>
        <p:nvSpPr>
          <p:cNvPr id="51" name="TextBox 23"/>
          <p:cNvSpPr txBox="1"/>
          <p:nvPr/>
        </p:nvSpPr>
        <p:spPr>
          <a:xfrm>
            <a:off x="6720343" y="2995772"/>
            <a:ext cx="2017900" cy="768287"/>
          </a:xfrm>
          <a:prstGeom prst="rect">
            <a:avLst/>
          </a:prstGeom>
          <a:noFill/>
        </p:spPr>
        <p:txBody>
          <a:bodyPr wrap="square" rtlCol="0">
            <a:spAutoFit/>
          </a:bodyPr>
          <a:lstStyle/>
          <a:p>
            <a:pPr marL="285750" marR="0" lvl="0" indent="-285750" algn="l" defTabSz="718185" rtl="0" eaLnBrk="1" fontAlgn="auto" latinLnBrk="0" hangingPunct="1">
              <a:lnSpc>
                <a:spcPts val="1800"/>
              </a:lnSpc>
              <a:spcBef>
                <a:spcPts val="0"/>
              </a:spcBef>
              <a:spcAft>
                <a:spcPts val="0"/>
              </a:spcAft>
              <a:buClrTx/>
              <a:buSzTx/>
              <a:buFont typeface="Arial" panose="020B0604020202020204" pitchFamily="34" charset="0"/>
              <a:buChar char="•"/>
              <a:defRPr/>
            </a:pPr>
            <a:r>
              <a:rPr kumimoji="0" lang="zh-TW" altLang="en-US" sz="14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ea"/>
                <a:sym typeface="+mn-lt"/>
              </a:rPr>
              <a:t>可</a:t>
            </a:r>
            <a:r>
              <a:rPr lang="zh-TW" altLang="en-US" sz="1400" b="1" dirty="0">
                <a:solidFill>
                  <a:srgbClr val="FF0000"/>
                </a:solidFill>
                <a:latin typeface="微軟正黑體" panose="020B0604030504040204" pitchFamily="34" charset="-120"/>
                <a:ea typeface="微軟正黑體" panose="020B0604030504040204" pitchFamily="34" charset="-120"/>
                <a:cs typeface="Arial" panose="020B0604020202020204" pitchFamily="34" charset="0"/>
                <a:sym typeface="+mn-lt"/>
              </a:rPr>
              <a:t>降低室溫</a:t>
            </a:r>
            <a:r>
              <a:rPr kumimoji="0" lang="en-US" altLang="zh-TW" sz="14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ea"/>
                <a:sym typeface="+mn-lt"/>
              </a:rPr>
              <a:t>2~3℃</a:t>
            </a:r>
            <a:r>
              <a:rPr kumimoji="0" lang="zh-TW" altLang="en-US" sz="14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ea"/>
                <a:sym typeface="+mn-lt"/>
              </a:rPr>
              <a:t>，減少冷氣用電約</a:t>
            </a:r>
            <a:r>
              <a:rPr kumimoji="0" lang="en-US" altLang="zh-TW" sz="14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ea"/>
                <a:sym typeface="+mn-lt"/>
              </a:rPr>
              <a:t>12~18%</a:t>
            </a:r>
            <a:endParaRPr kumimoji="0" lang="zh-TW" altLang="en-US" sz="14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ea"/>
              <a:sym typeface="+mn-lt"/>
            </a:endParaRPr>
          </a:p>
        </p:txBody>
      </p:sp>
      <p:sp>
        <p:nvSpPr>
          <p:cNvPr id="52" name="TextBox 9"/>
          <p:cNvSpPr txBox="1"/>
          <p:nvPr/>
        </p:nvSpPr>
        <p:spPr>
          <a:xfrm>
            <a:off x="5762408" y="2828355"/>
            <a:ext cx="733316" cy="646331"/>
          </a:xfrm>
          <a:prstGeom prst="rect">
            <a:avLst/>
          </a:prstGeom>
          <a:noFill/>
        </p:spPr>
        <p:txBody>
          <a:bodyPr wrap="square" rtlCol="0" anchor="ctr">
            <a:spAutoFit/>
          </a:bodyPr>
          <a:lstStyle/>
          <a:p>
            <a:pPr marL="0" marR="0" lvl="0" indent="0" algn="ctr" defTabSz="966470" rtl="0" eaLnBrk="1" fontAlgn="auto" latinLnBrk="0" hangingPunct="1">
              <a:lnSpc>
                <a:spcPct val="100000"/>
              </a:lnSpc>
              <a:spcBef>
                <a:spcPts val="0"/>
              </a:spcBef>
              <a:spcAft>
                <a:spcPts val="0"/>
              </a:spcAft>
              <a:buClrTx/>
              <a:buSzTx/>
              <a:buFontTx/>
              <a:buNone/>
              <a:defRPr/>
            </a:pPr>
            <a:r>
              <a:rPr kumimoji="0" lang="zh-TW" altLang="en-US"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隔熱降溫</a:t>
            </a:r>
            <a:endParaRPr kumimoji="0" lang="zh-CN" altLang="en-US"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53" name="TextBox 9"/>
          <p:cNvSpPr txBox="1"/>
          <p:nvPr/>
        </p:nvSpPr>
        <p:spPr>
          <a:xfrm>
            <a:off x="5012740" y="4124211"/>
            <a:ext cx="765689" cy="646331"/>
          </a:xfrm>
          <a:prstGeom prst="rect">
            <a:avLst/>
          </a:prstGeom>
          <a:noFill/>
        </p:spPr>
        <p:txBody>
          <a:bodyPr wrap="square" rtlCol="0" anchor="ctr">
            <a:spAutoFit/>
          </a:bodyPr>
          <a:lstStyle/>
          <a:p>
            <a:pPr marL="0" marR="0" lvl="0" indent="0" algn="ctr" defTabSz="966470" rtl="0" eaLnBrk="1" fontAlgn="auto" latinLnBrk="0" hangingPunct="1">
              <a:lnSpc>
                <a:spcPct val="100000"/>
              </a:lnSpc>
              <a:spcBef>
                <a:spcPts val="0"/>
              </a:spcBef>
              <a:spcAft>
                <a:spcPts val="0"/>
              </a:spcAft>
              <a:buClrTx/>
              <a:buSzTx/>
              <a:buFontTx/>
              <a:buNone/>
              <a:defRPr/>
            </a:pPr>
            <a:r>
              <a:rPr kumimoji="0" lang="zh-TW" altLang="en-US"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售電收益</a:t>
            </a:r>
            <a:endParaRPr kumimoji="0" lang="zh-CN" altLang="en-US"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54" name="TextBox 9"/>
          <p:cNvSpPr txBox="1"/>
          <p:nvPr/>
        </p:nvSpPr>
        <p:spPr>
          <a:xfrm>
            <a:off x="4384346" y="5306858"/>
            <a:ext cx="820469" cy="646331"/>
          </a:xfrm>
          <a:prstGeom prst="rect">
            <a:avLst/>
          </a:prstGeom>
          <a:noFill/>
        </p:spPr>
        <p:txBody>
          <a:bodyPr wrap="square" rtlCol="0" anchor="ctr">
            <a:spAutoFit/>
          </a:bodyPr>
          <a:lstStyle/>
          <a:p>
            <a:pPr marL="0" marR="0" lvl="0" indent="0" algn="ctr" defTabSz="966470" rtl="0" eaLnBrk="1" fontAlgn="auto" latinLnBrk="0" hangingPunct="1">
              <a:lnSpc>
                <a:spcPct val="100000"/>
              </a:lnSpc>
              <a:spcBef>
                <a:spcPts val="0"/>
              </a:spcBef>
              <a:spcAft>
                <a:spcPts val="0"/>
              </a:spcAft>
              <a:buClrTx/>
              <a:buSzTx/>
              <a:buFontTx/>
              <a:buNone/>
              <a:defRPr/>
            </a:pPr>
            <a:r>
              <a:rPr kumimoji="0" lang="zh-TW" altLang="en-US"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創能減碳</a:t>
            </a:r>
            <a:endParaRPr kumimoji="0" lang="zh-CN" altLang="en-US"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55" name="矩形 54"/>
          <p:cNvSpPr/>
          <p:nvPr/>
        </p:nvSpPr>
        <p:spPr>
          <a:xfrm>
            <a:off x="6495724" y="1605378"/>
            <a:ext cx="1415772"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TW" altLang="en-US" sz="2400" b="1" i="0" u="none" strike="noStrike" kern="1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創造效益</a:t>
            </a:r>
            <a:endParaRPr kumimoji="0" lang="zh-TW" altLang="en-US" sz="1400" b="0"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endParaRPr>
          </a:p>
        </p:txBody>
      </p:sp>
      <p:sp>
        <p:nvSpPr>
          <p:cNvPr id="56" name="TextBox 23"/>
          <p:cNvSpPr txBox="1"/>
          <p:nvPr/>
        </p:nvSpPr>
        <p:spPr>
          <a:xfrm>
            <a:off x="6048484" y="4099164"/>
            <a:ext cx="2613838" cy="1137556"/>
          </a:xfrm>
          <a:prstGeom prst="rect">
            <a:avLst/>
          </a:prstGeom>
          <a:noFill/>
        </p:spPr>
        <p:txBody>
          <a:bodyPr wrap="square" rtlCol="0">
            <a:spAutoFit/>
          </a:bodyPr>
          <a:lstStyle/>
          <a:p>
            <a:pPr marL="285750" marR="0" lvl="0" indent="-285750" algn="just" defTabSz="914400" rtl="0" eaLnBrk="1" fontAlgn="auto" latinLnBrk="0" hangingPunct="1">
              <a:lnSpc>
                <a:spcPts val="2100"/>
              </a:lnSpc>
              <a:spcBef>
                <a:spcPts val="0"/>
              </a:spcBef>
              <a:spcAft>
                <a:spcPts val="0"/>
              </a:spcAft>
              <a:buClrTx/>
              <a:buSzTx/>
              <a:buFont typeface="Arial" panose="020B0604020202020204" pitchFamily="34" charset="0"/>
              <a:buChar char="•"/>
              <a:defRPr/>
            </a:pPr>
            <a:r>
              <a:rPr kumimoji="0" lang="zh-TW" altLang="en-US" sz="1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回饋金</a:t>
            </a:r>
            <a:r>
              <a:rPr lang="zh-TW" altLang="en-US" sz="1400" b="1" dirty="0">
                <a:solidFill>
                  <a:srgbClr val="FF0000"/>
                </a:solidFill>
                <a:latin typeface="微軟正黑體" panose="020B0604030504040204" pitchFamily="34" charset="-120"/>
                <a:ea typeface="微軟正黑體" panose="020B0604030504040204" pitchFamily="34" charset="-120"/>
                <a:cs typeface="Arial" panose="020B0604020202020204" pitchFamily="34" charset="0"/>
              </a:rPr>
              <a:t>全額回饋</a:t>
            </a:r>
            <a:r>
              <a:rPr kumimoji="0" lang="zh-TW" altLang="en-US" sz="1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學校</a:t>
            </a:r>
            <a:endParaRPr kumimoji="0" lang="en-US" altLang="zh-TW" sz="1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R="0" lvl="0" algn="just" defTabSz="914400" rtl="0" eaLnBrk="1" fontAlgn="auto" latinLnBrk="0" hangingPunct="1">
              <a:lnSpc>
                <a:spcPts val="2100"/>
              </a:lnSpc>
              <a:spcBef>
                <a:spcPts val="0"/>
              </a:spcBef>
              <a:spcAft>
                <a:spcPts val="0"/>
              </a:spcAft>
              <a:buClrTx/>
              <a:buSzTx/>
              <a:defRPr/>
            </a:pPr>
            <a:r>
              <a:rPr lang="en-US" altLang="zh-TW" sz="1400" b="1" dirty="0">
                <a:solidFill>
                  <a:prstClr val="black"/>
                </a:solidFill>
                <a:latin typeface="微軟正黑體" panose="020B0604030504040204" pitchFamily="34" charset="-120"/>
                <a:ea typeface="微軟正黑體" panose="020B0604030504040204" pitchFamily="34" charset="-120"/>
              </a:rPr>
              <a:t>       </a:t>
            </a:r>
            <a:r>
              <a:rPr kumimoji="0" lang="en-US" altLang="zh-TW" sz="105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(6</a:t>
            </a:r>
            <a:r>
              <a:rPr kumimoji="0" lang="zh-TW" altLang="en-US" sz="105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萬</a:t>
            </a:r>
            <a:r>
              <a:rPr kumimoji="0" lang="en-US" altLang="zh-TW" sz="105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/100kW)</a:t>
            </a:r>
            <a:endParaRPr kumimoji="0" lang="zh-TW" altLang="en-US" sz="105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285750" marR="0" lvl="0" indent="-285750" algn="just" defTabSz="914400" rtl="0" eaLnBrk="1" fontAlgn="auto" latinLnBrk="0" hangingPunct="1">
              <a:lnSpc>
                <a:spcPts val="2100"/>
              </a:lnSpc>
              <a:spcBef>
                <a:spcPts val="0"/>
              </a:spcBef>
              <a:spcAft>
                <a:spcPts val="0"/>
              </a:spcAft>
              <a:buClrTx/>
              <a:buSzTx/>
              <a:buFont typeface="Arial" panose="020B0604020202020204" pitchFamily="34" charset="0"/>
              <a:buChar char="•"/>
              <a:defRPr/>
            </a:pPr>
            <a:r>
              <a:rPr kumimoji="0" lang="zh-TW" altLang="en-US" sz="1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用於校園環境改善、冷氣維運、電費</a:t>
            </a:r>
          </a:p>
        </p:txBody>
      </p:sp>
      <p:sp>
        <p:nvSpPr>
          <p:cNvPr id="57" name="TextBox 23"/>
          <p:cNvSpPr txBox="1"/>
          <p:nvPr/>
        </p:nvSpPr>
        <p:spPr>
          <a:xfrm>
            <a:off x="5576302" y="5386831"/>
            <a:ext cx="3086019" cy="999120"/>
          </a:xfrm>
          <a:prstGeom prst="rect">
            <a:avLst/>
          </a:prstGeom>
          <a:noFill/>
        </p:spPr>
        <p:txBody>
          <a:bodyPr wrap="square" rtlCol="0">
            <a:spAutoFit/>
          </a:bodyPr>
          <a:lstStyle/>
          <a:p>
            <a:pPr marL="285750" marR="0" lvl="0" indent="-285750" algn="just" defTabSz="718185" rtl="0" eaLnBrk="1" fontAlgn="auto" latinLnBrk="0" hangingPunct="1">
              <a:lnSpc>
                <a:spcPts val="1800"/>
              </a:lnSpc>
              <a:spcBef>
                <a:spcPts val="0"/>
              </a:spcBef>
              <a:spcAft>
                <a:spcPts val="0"/>
              </a:spcAft>
              <a:buClrTx/>
              <a:buSzTx/>
              <a:buFont typeface="Arial" panose="020B0604020202020204" pitchFamily="34" charset="0"/>
              <a:buChar char="•"/>
              <a:defRPr/>
            </a:pPr>
            <a:r>
              <a:rPr kumimoji="0" lang="zh-TW" altLang="en-US" sz="14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ea"/>
                <a:sym typeface="+mn-lt"/>
              </a:rPr>
              <a:t>至</a:t>
            </a:r>
            <a:r>
              <a:rPr kumimoji="0" lang="en-US" altLang="zh-TW" sz="14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ea"/>
                <a:sym typeface="+mn-lt"/>
              </a:rPr>
              <a:t>111</a:t>
            </a:r>
            <a:r>
              <a:rPr kumimoji="0" lang="zh-TW" altLang="en-US" sz="14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ea"/>
                <a:sym typeface="+mn-lt"/>
              </a:rPr>
              <a:t>年</a:t>
            </a:r>
            <a:r>
              <a:rPr kumimoji="0" lang="en-US" altLang="zh-TW" sz="14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ea"/>
                <a:sym typeface="+mn-lt"/>
              </a:rPr>
              <a:t>7</a:t>
            </a:r>
            <a:r>
              <a:rPr kumimoji="0" lang="zh-TW" altLang="en-US" sz="14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ea"/>
                <a:sym typeface="+mn-lt"/>
              </a:rPr>
              <a:t>月設置</a:t>
            </a:r>
            <a:r>
              <a:rPr kumimoji="0" lang="en-US" altLang="zh-TW" sz="14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ea"/>
                <a:sym typeface="+mn-lt"/>
              </a:rPr>
              <a:t>324MW</a:t>
            </a:r>
            <a:r>
              <a:rPr kumimoji="0" lang="zh-TW" altLang="en-US" sz="14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ea"/>
                <a:sym typeface="+mn-lt"/>
              </a:rPr>
              <a:t>，年發電達</a:t>
            </a:r>
            <a:r>
              <a:rPr kumimoji="0" lang="en-US" altLang="zh-TW" sz="14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ea"/>
                <a:sym typeface="+mn-lt"/>
              </a:rPr>
              <a:t>4.1</a:t>
            </a:r>
            <a:r>
              <a:rPr kumimoji="0" lang="zh-TW" altLang="en-US" sz="14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ea"/>
                <a:sym typeface="+mn-lt"/>
              </a:rPr>
              <a:t>億度</a:t>
            </a:r>
            <a:r>
              <a:rPr kumimoji="0" lang="en-US" altLang="zh-TW" sz="14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ea"/>
                <a:sym typeface="+mn-lt"/>
              </a:rPr>
              <a:t>(</a:t>
            </a:r>
            <a:r>
              <a:rPr kumimoji="0" lang="zh-TW" altLang="en-US" sz="14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ea"/>
                <a:sym typeface="+mn-lt"/>
              </a:rPr>
              <a:t>冷氣耗電</a:t>
            </a:r>
            <a:r>
              <a:rPr kumimoji="0" lang="en-US" altLang="zh-TW" sz="14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ea"/>
                <a:sym typeface="+mn-lt"/>
              </a:rPr>
              <a:t>1.5</a:t>
            </a:r>
            <a:r>
              <a:rPr kumimoji="0" lang="zh-TW" altLang="en-US" sz="14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ea"/>
                <a:sym typeface="+mn-lt"/>
              </a:rPr>
              <a:t>倍</a:t>
            </a:r>
            <a:r>
              <a:rPr kumimoji="0" lang="en-US" altLang="zh-TW" sz="14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ea"/>
                <a:sym typeface="+mn-lt"/>
              </a:rPr>
              <a:t>)</a:t>
            </a:r>
            <a:r>
              <a:rPr kumimoji="0" lang="zh-TW" altLang="en-US" sz="14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ea"/>
                <a:sym typeface="+mn-lt"/>
              </a:rPr>
              <a:t>。減碳達</a:t>
            </a:r>
            <a:r>
              <a:rPr kumimoji="0" lang="en-US" altLang="zh-TW" sz="14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ea"/>
                <a:sym typeface="+mn-lt"/>
              </a:rPr>
              <a:t>20</a:t>
            </a:r>
            <a:r>
              <a:rPr kumimoji="0" lang="zh-TW" altLang="en-US" sz="14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ea"/>
                <a:sym typeface="+mn-lt"/>
              </a:rPr>
              <a:t>萬公噸、相當於種植</a:t>
            </a:r>
            <a:r>
              <a:rPr kumimoji="0" lang="en-US" altLang="zh-TW" sz="14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ea"/>
                <a:sym typeface="+mn-lt"/>
              </a:rPr>
              <a:t>1,715</a:t>
            </a:r>
            <a:r>
              <a:rPr kumimoji="0" lang="zh-TW" altLang="en-US" sz="14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ea"/>
                <a:sym typeface="+mn-lt"/>
              </a:rPr>
              <a:t>萬棵樹</a:t>
            </a:r>
          </a:p>
        </p:txBody>
      </p:sp>
      <p:sp>
        <p:nvSpPr>
          <p:cNvPr id="2" name="投影片編號版面配置區 1"/>
          <p:cNvSpPr>
            <a:spLocks noGrp="1"/>
          </p:cNvSpPr>
          <p:nvPr>
            <p:ph type="sldNum" sz="quarter" idx="10"/>
          </p:nvPr>
        </p:nvSpPr>
        <p:spPr/>
        <p:txBody>
          <a:bodyPr/>
          <a:lstStyle/>
          <a:p>
            <a:pPr>
              <a:defRPr/>
            </a:pPr>
            <a:fld id="{02A4DD89-A6A6-4862-B154-6736CFBA3C5B}" type="slidenum">
              <a:rPr lang="en-US" altLang="zh-TW" smtClean="0"/>
              <a:t>12</a:t>
            </a:fld>
            <a:endParaRPr lang="en-US" altLang="zh-TW"/>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nvGraphicFramePr>
        <p:xfrm>
          <a:off x="682625" y="1054100"/>
          <a:ext cx="7778750" cy="5419725"/>
        </p:xfrm>
        <a:graphic>
          <a:graphicData uri="http://schemas.openxmlformats.org/drawingml/2006/table">
            <a:tbl>
              <a:tblPr firstRow="1" bandRow="1">
                <a:tableStyleId>{5C22544A-7EE6-4342-B048-85BDC9FD1C3A}</a:tableStyleId>
              </a:tblPr>
              <a:tblGrid>
                <a:gridCol w="7778750">
                  <a:extLst>
                    <a:ext uri="{9D8B030D-6E8A-4147-A177-3AD203B41FA5}">
                      <a16:colId xmlns:a16="http://schemas.microsoft.com/office/drawing/2014/main" val="20000"/>
                    </a:ext>
                  </a:extLst>
                </a:gridCol>
              </a:tblGrid>
              <a:tr h="946374">
                <a:tc>
                  <a:txBody>
                    <a:bodyPr/>
                    <a:lstStyle/>
                    <a:p>
                      <a:pPr marL="266700" marR="0" lvl="0" indent="0" algn="l" defTabSz="914400" rtl="0" eaLnBrk="1" fontAlgn="auto" latinLnBrk="0" hangingPunct="1">
                        <a:lnSpc>
                          <a:spcPct val="100000"/>
                        </a:lnSpc>
                        <a:spcBef>
                          <a:spcPts val="0"/>
                        </a:spcBef>
                        <a:spcAft>
                          <a:spcPts val="0"/>
                        </a:spcAft>
                        <a:buClrTx/>
                        <a:buSzTx/>
                        <a:buFontTx/>
                        <a:buNone/>
                        <a:defRPr/>
                      </a:pPr>
                      <a:r>
                        <a:rPr lang="zh-TW" altLang="en-US" sz="2800" b="1" dirty="0">
                          <a:solidFill>
                            <a:schemeClr val="bg1"/>
                          </a:solidFill>
                          <a:latin typeface="微軟正黑體" panose="020B0604030504040204" pitchFamily="34" charset="-120"/>
                          <a:ea typeface="微軟正黑體" panose="020B0604030504040204" pitchFamily="34" charset="-120"/>
                        </a:rPr>
                        <a:t>產業園區 </a:t>
                      </a:r>
                      <a:r>
                        <a:rPr lang="en-US" altLang="zh-TW" sz="2400" b="1" dirty="0">
                          <a:solidFill>
                            <a:schemeClr val="bg1"/>
                          </a:solidFill>
                          <a:latin typeface="微軟正黑體" panose="020B0604030504040204" pitchFamily="34" charset="-120"/>
                          <a:ea typeface="微軟正黑體" panose="020B0604030504040204" pitchFamily="34" charset="-120"/>
                        </a:rPr>
                        <a:t>-</a:t>
                      </a:r>
                      <a:r>
                        <a:rPr lang="zh-TW" altLang="en-US" sz="2400" b="1" dirty="0">
                          <a:solidFill>
                            <a:schemeClr val="bg1"/>
                          </a:solidFill>
                          <a:latin typeface="微軟正黑體" panose="020B0604030504040204" pitchFamily="34" charset="-120"/>
                          <a:ea typeface="微軟正黑體" panose="020B0604030504040204" pitchFamily="34" charset="-120"/>
                        </a:rPr>
                        <a:t> 工業局、加工出口處及科技部媒合推動</a:t>
                      </a:r>
                    </a:p>
                  </a:txBody>
                  <a:tcPr marL="91458" marR="91458" marT="45719" marB="45719" anchor="ctr">
                    <a:lnL w="12700" cap="flat" cmpd="sng" algn="ctr">
                      <a:solidFill>
                        <a:srgbClr val="336254"/>
                      </a:solidFill>
                      <a:prstDash val="solid"/>
                      <a:round/>
                      <a:headEnd type="none" w="med" len="med"/>
                      <a:tailEnd type="none" w="med" len="med"/>
                    </a:lnL>
                    <a:lnR w="12700" cap="flat" cmpd="sng" algn="ctr">
                      <a:solidFill>
                        <a:srgbClr val="336254"/>
                      </a:solidFill>
                      <a:prstDash val="solid"/>
                      <a:round/>
                      <a:headEnd type="none" w="med" len="med"/>
                      <a:tailEnd type="none" w="med" len="med"/>
                    </a:lnR>
                    <a:lnT w="12700" cap="flat" cmpd="sng" algn="ctr">
                      <a:solidFill>
                        <a:srgbClr val="336254"/>
                      </a:solidFill>
                      <a:prstDash val="solid"/>
                      <a:round/>
                      <a:headEnd type="none" w="med" len="med"/>
                      <a:tailEnd type="none" w="med" len="med"/>
                    </a:lnT>
                    <a:lnB w="12700" cap="flat" cmpd="sng" algn="ctr">
                      <a:solidFill>
                        <a:srgbClr val="336254"/>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extLst>
                  <a:ext uri="{0D108BD9-81ED-4DB2-BD59-A6C34878D82A}">
                    <a16:rowId xmlns:a16="http://schemas.microsoft.com/office/drawing/2014/main" val="10000"/>
                  </a:ext>
                </a:extLst>
              </a:tr>
              <a:tr h="4473351">
                <a:tc>
                  <a:txBody>
                    <a:bodyPr/>
                    <a:lstStyle/>
                    <a:p>
                      <a:endParaRPr lang="zh-TW" altLang="en-US" sz="1800" dirty="0">
                        <a:latin typeface="微軟正黑體" panose="020B0604030504040204" pitchFamily="34" charset="-120"/>
                        <a:ea typeface="微軟正黑體" panose="020B0604030504040204" pitchFamily="34" charset="-120"/>
                      </a:endParaRPr>
                    </a:p>
                  </a:txBody>
                  <a:tcPr marL="91458" marR="91458" marT="45719" marB="45719">
                    <a:lnL w="12700" cap="flat" cmpd="sng" algn="ctr">
                      <a:solidFill>
                        <a:srgbClr val="336254"/>
                      </a:solidFill>
                      <a:prstDash val="solid"/>
                      <a:round/>
                      <a:headEnd type="none" w="med" len="med"/>
                      <a:tailEnd type="none" w="med" len="med"/>
                    </a:lnL>
                    <a:lnR w="12700" cap="flat" cmpd="sng" algn="ctr">
                      <a:solidFill>
                        <a:srgbClr val="336254"/>
                      </a:solidFill>
                      <a:prstDash val="solid"/>
                      <a:round/>
                      <a:headEnd type="none" w="med" len="med"/>
                      <a:tailEnd type="none" w="med" len="med"/>
                    </a:lnR>
                    <a:lnT w="12700" cap="flat" cmpd="sng" algn="ctr">
                      <a:solidFill>
                        <a:srgbClr val="336254"/>
                      </a:solidFill>
                      <a:prstDash val="solid"/>
                      <a:round/>
                      <a:headEnd type="none" w="med" len="med"/>
                      <a:tailEnd type="none" w="med" len="med"/>
                    </a:lnT>
                    <a:lnB w="12700" cap="flat" cmpd="sng" algn="ctr">
                      <a:solidFill>
                        <a:srgbClr val="336254"/>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
        <p:nvSpPr>
          <p:cNvPr id="4" name="文字方塊 3"/>
          <p:cNvSpPr txBox="1"/>
          <p:nvPr/>
        </p:nvSpPr>
        <p:spPr>
          <a:xfrm>
            <a:off x="1065213" y="4233863"/>
            <a:ext cx="3108325" cy="2011362"/>
          </a:xfrm>
          <a:prstGeom prst="rect">
            <a:avLst/>
          </a:prstGeom>
          <a:noFill/>
        </p:spPr>
        <p:txBody>
          <a:bodyPr>
            <a:spAutoFit/>
          </a:bodyPr>
          <a:lstStyle/>
          <a:p>
            <a:pPr algn="ctr" eaLnBrk="1" fontAlgn="auto" hangingPunct="1">
              <a:lnSpc>
                <a:spcPts val="3200"/>
              </a:lnSpc>
              <a:spcBef>
                <a:spcPts val="0"/>
              </a:spcBef>
              <a:spcAft>
                <a:spcPts val="0"/>
              </a:spcAft>
              <a:defRPr/>
            </a:pPr>
            <a:r>
              <a:rPr lang="zh-TW" altLang="en-US" sz="2400" b="1" dirty="0">
                <a:solidFill>
                  <a:srgbClr val="8A3500"/>
                </a:solidFill>
                <a:latin typeface="Arial" panose="020B0604020202020204"/>
                <a:ea typeface="微軟正黑體" panose="020B0604030504040204" pitchFamily="34" charset="-120"/>
              </a:rPr>
              <a:t>積極媒合、擴大推動</a:t>
            </a:r>
            <a:endParaRPr lang="en-US" altLang="zh-TW" sz="2400" b="1" dirty="0">
              <a:solidFill>
                <a:srgbClr val="8A3500"/>
              </a:solidFill>
              <a:latin typeface="Arial" panose="020B0604020202020204"/>
              <a:ea typeface="微軟正黑體" panose="020B0604030504040204" pitchFamily="34" charset="-120"/>
            </a:endParaRPr>
          </a:p>
          <a:p>
            <a:pPr marL="342900" indent="-342900" eaLnBrk="1" fontAlgn="auto" hangingPunct="1">
              <a:lnSpc>
                <a:spcPct val="110000"/>
              </a:lnSpc>
              <a:spcBef>
                <a:spcPts val="600"/>
              </a:spcBef>
              <a:spcAft>
                <a:spcPts val="0"/>
              </a:spcAft>
              <a:buClr>
                <a:srgbClr val="2FCB9E"/>
              </a:buClr>
              <a:buFont typeface="Wingdings" panose="05000000000000000000" pitchFamily="2" charset="2"/>
              <a:buChar char="l"/>
              <a:defRPr/>
            </a:pPr>
            <a:r>
              <a:rPr kumimoji="1" lang="zh-TW" altLang="en-US" sz="2000" kern="0" dirty="0">
                <a:solidFill>
                  <a:prstClr val="black"/>
                </a:solidFill>
                <a:latin typeface="微軟正黑體" panose="020B0604030504040204" pitchFamily="34" charset="-120"/>
                <a:ea typeface="微軟正黑體" panose="020B0604030504040204" pitchFamily="34" charset="-120"/>
              </a:rPr>
              <a:t>招商說明會、違建釋疑、設置輔導諮詢。</a:t>
            </a:r>
            <a:endParaRPr kumimoji="1" lang="en-US" altLang="zh-TW" sz="2000" kern="0" dirty="0">
              <a:solidFill>
                <a:prstClr val="black"/>
              </a:solidFill>
              <a:latin typeface="微軟正黑體" panose="020B0604030504040204" pitchFamily="34" charset="-120"/>
              <a:ea typeface="微軟正黑體" panose="020B0604030504040204" pitchFamily="34" charset="-120"/>
            </a:endParaRPr>
          </a:p>
          <a:p>
            <a:pPr marL="342900" indent="-342900" eaLnBrk="1" fontAlgn="auto" hangingPunct="1">
              <a:lnSpc>
                <a:spcPct val="110000"/>
              </a:lnSpc>
              <a:spcBef>
                <a:spcPts val="600"/>
              </a:spcBef>
              <a:spcAft>
                <a:spcPts val="0"/>
              </a:spcAft>
              <a:buClr>
                <a:srgbClr val="2FCB9E"/>
              </a:buClr>
              <a:buFont typeface="Wingdings" panose="05000000000000000000" pitchFamily="2" charset="2"/>
              <a:buChar char="l"/>
              <a:defRPr/>
            </a:pPr>
            <a:r>
              <a:rPr kumimoji="1" lang="zh-TW" altLang="en-US" sz="2000" kern="0" dirty="0">
                <a:solidFill>
                  <a:prstClr val="black"/>
                </a:solidFill>
                <a:latin typeface="微軟正黑體" panose="020B0604030504040204" pitchFamily="34" charset="-120"/>
                <a:ea typeface="微軟正黑體" panose="020B0604030504040204" pitchFamily="34" charset="-120"/>
              </a:rPr>
              <a:t>新設園區或新建廠房規範設置屋頂型光電。</a:t>
            </a:r>
          </a:p>
        </p:txBody>
      </p:sp>
      <p:cxnSp>
        <p:nvCxnSpPr>
          <p:cNvPr id="5" name="直線接點 4"/>
          <p:cNvCxnSpPr/>
          <p:nvPr/>
        </p:nvCxnSpPr>
        <p:spPr>
          <a:xfrm flipH="1">
            <a:off x="4554538" y="2009775"/>
            <a:ext cx="0" cy="4464050"/>
          </a:xfrm>
          <a:prstGeom prst="line">
            <a:avLst/>
          </a:prstGeom>
          <a:ln w="19050">
            <a:solidFill>
              <a:schemeClr val="bg1">
                <a:lumMod val="85000"/>
              </a:schemeClr>
            </a:solidFill>
            <a:prstDash val="sysDash"/>
          </a:ln>
        </p:spPr>
        <p:style>
          <a:lnRef idx="1">
            <a:schemeClr val="accent6"/>
          </a:lnRef>
          <a:fillRef idx="0">
            <a:schemeClr val="accent6"/>
          </a:fillRef>
          <a:effectRef idx="0">
            <a:schemeClr val="accent6"/>
          </a:effectRef>
          <a:fontRef idx="minor">
            <a:schemeClr val="tx1"/>
          </a:fontRef>
        </p:style>
      </p:cxnSp>
      <p:sp>
        <p:nvSpPr>
          <p:cNvPr id="6" name="文字方塊 5"/>
          <p:cNvSpPr txBox="1"/>
          <p:nvPr/>
        </p:nvSpPr>
        <p:spPr>
          <a:xfrm>
            <a:off x="4954588" y="4233863"/>
            <a:ext cx="3106737" cy="2011362"/>
          </a:xfrm>
          <a:prstGeom prst="rect">
            <a:avLst/>
          </a:prstGeom>
          <a:noFill/>
        </p:spPr>
        <p:txBody>
          <a:bodyPr>
            <a:spAutoFit/>
          </a:bodyPr>
          <a:lstStyle/>
          <a:p>
            <a:pPr algn="ctr" eaLnBrk="1" fontAlgn="auto" hangingPunct="1">
              <a:lnSpc>
                <a:spcPts val="3200"/>
              </a:lnSpc>
              <a:spcBef>
                <a:spcPts val="0"/>
              </a:spcBef>
              <a:spcAft>
                <a:spcPts val="0"/>
              </a:spcAft>
              <a:defRPr/>
            </a:pPr>
            <a:r>
              <a:rPr lang="zh-TW" altLang="en-US" sz="2400" b="1" dirty="0">
                <a:solidFill>
                  <a:srgbClr val="8A3500"/>
                </a:solidFill>
                <a:latin typeface="Arial" panose="020B0604020202020204"/>
                <a:ea typeface="微軟正黑體" panose="020B0604030504040204" pitchFamily="34" charset="-120"/>
              </a:rPr>
              <a:t>落實企業社會責任</a:t>
            </a:r>
            <a:endParaRPr lang="en-US" altLang="zh-TW" sz="2400" b="1" dirty="0">
              <a:solidFill>
                <a:srgbClr val="8A3500"/>
              </a:solidFill>
              <a:latin typeface="Arial" panose="020B0604020202020204"/>
              <a:ea typeface="微軟正黑體" panose="020B0604030504040204" pitchFamily="34" charset="-120"/>
            </a:endParaRPr>
          </a:p>
          <a:p>
            <a:pPr marL="342900" indent="-342900" eaLnBrk="1" fontAlgn="auto" hangingPunct="1">
              <a:lnSpc>
                <a:spcPct val="110000"/>
              </a:lnSpc>
              <a:spcBef>
                <a:spcPts val="600"/>
              </a:spcBef>
              <a:spcAft>
                <a:spcPts val="0"/>
              </a:spcAft>
              <a:buClr>
                <a:srgbClr val="2FCB9E"/>
              </a:buClr>
              <a:buFont typeface="Wingdings" panose="05000000000000000000" pitchFamily="2" charset="2"/>
              <a:buChar char="l"/>
              <a:defRPr/>
            </a:pPr>
            <a:r>
              <a:rPr kumimoji="1" lang="zh-TW" altLang="en-US" sz="2000" kern="0" dirty="0">
                <a:solidFill>
                  <a:prstClr val="black"/>
                </a:solidFill>
                <a:latin typeface="微軟正黑體" panose="020B0604030504040204" pitchFamily="34" charset="-120"/>
                <a:ea typeface="微軟正黑體" panose="020B0604030504040204" pitchFamily="34" charset="-120"/>
              </a:rPr>
              <a:t>促進區域自足、協助有效緩解電網調度壓力。</a:t>
            </a:r>
          </a:p>
          <a:p>
            <a:pPr marL="342900" indent="-342900" eaLnBrk="1" fontAlgn="auto" hangingPunct="1">
              <a:lnSpc>
                <a:spcPct val="110000"/>
              </a:lnSpc>
              <a:spcBef>
                <a:spcPts val="600"/>
              </a:spcBef>
              <a:spcAft>
                <a:spcPts val="0"/>
              </a:spcAft>
              <a:buClr>
                <a:srgbClr val="2FCB9E"/>
              </a:buClr>
              <a:buFont typeface="Wingdings" panose="05000000000000000000" pitchFamily="2" charset="2"/>
              <a:buChar char="l"/>
              <a:defRPr/>
            </a:pPr>
            <a:r>
              <a:rPr kumimoji="1" lang="zh-TW" altLang="en-US" sz="2000" kern="0" dirty="0">
                <a:solidFill>
                  <a:prstClr val="black"/>
                </a:solidFill>
                <a:latin typeface="微軟正黑體" panose="020B0604030504040204" pitchFamily="34" charset="-120"/>
                <a:ea typeface="微軟正黑體" panose="020B0604030504040204" pitchFamily="34" charset="-120"/>
              </a:rPr>
              <a:t>用電大戶善盡環境永續發展等企業社會責任。</a:t>
            </a:r>
          </a:p>
        </p:txBody>
      </p:sp>
      <p:pic>
        <p:nvPicPr>
          <p:cNvPr id="43021" name="圖片 7"/>
          <p:cNvPicPr>
            <a:picLocks noChangeAspect="1"/>
          </p:cNvPicPr>
          <p:nvPr/>
        </p:nvPicPr>
        <p:blipFill>
          <a:blip r:embed="rId3" cstate="email"/>
          <a:srcRect/>
          <a:stretch>
            <a:fillRect/>
          </a:stretch>
        </p:blipFill>
        <p:spPr bwMode="auto">
          <a:xfrm>
            <a:off x="695325" y="2009775"/>
            <a:ext cx="3867150" cy="199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2" name="圖片 8"/>
          <p:cNvPicPr>
            <a:picLocks noChangeAspect="1"/>
          </p:cNvPicPr>
          <p:nvPr/>
        </p:nvPicPr>
        <p:blipFill>
          <a:blip r:embed="rId4" cstate="email"/>
          <a:srcRect/>
          <a:stretch>
            <a:fillRect/>
          </a:stretch>
        </p:blipFill>
        <p:spPr bwMode="auto">
          <a:xfrm>
            <a:off x="4552950" y="2009775"/>
            <a:ext cx="3892550" cy="199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23" name="Google Shape;207;p31"/>
          <p:cNvSpPr txBox="1">
            <a:spLocks noChangeArrowheads="1"/>
          </p:cNvSpPr>
          <p:nvPr/>
        </p:nvSpPr>
        <p:spPr bwMode="auto">
          <a:xfrm>
            <a:off x="695325" y="3673475"/>
            <a:ext cx="3857625" cy="331788"/>
          </a:xfrm>
          <a:prstGeom prst="rect">
            <a:avLst/>
          </a:prstGeom>
          <a:gradFill rotWithShape="1">
            <a:gsLst>
              <a:gs pos="0">
                <a:schemeClr val="tx1">
                  <a:alpha val="84998"/>
                </a:schemeClr>
              </a:gs>
              <a:gs pos="100000">
                <a:schemeClr val="tx1">
                  <a:alpha val="17998"/>
                </a:scheme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00900" tIns="50450" rIns="100900" bIns="50450" anchor="ct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eaLnBrk="1" hangingPunct="1">
              <a:buClr>
                <a:srgbClr val="7F6000"/>
              </a:buClr>
              <a:buSzPts val="2600"/>
              <a:buFont typeface="Arial" panose="020B0604020202020204" pitchFamily="34" charset="0"/>
              <a:buNone/>
            </a:pPr>
            <a:r>
              <a:rPr lang="zh-TW" altLang="en-US" sz="1600">
                <a:solidFill>
                  <a:srgbClr val="FFFFFF"/>
                </a:solidFill>
                <a:latin typeface="Microsoft YaHei UI" panose="020B0503020204020204" pitchFamily="34" charset="-122"/>
                <a:ea typeface="Microsoft YaHei UI" panose="020B0503020204020204" pitchFamily="34" charset="-122"/>
                <a:cs typeface="Arial" panose="020B0604020202020204" pitchFamily="34" charset="0"/>
                <a:sym typeface="Arial" panose="020B0604020202020204" pitchFamily="34" charset="0"/>
              </a:rPr>
              <a:t>中國鋼鐵 </a:t>
            </a:r>
            <a:r>
              <a:rPr lang="en-US" altLang="zh-TW" sz="1600">
                <a:solidFill>
                  <a:srgbClr val="FFFFFF"/>
                </a:solidFill>
                <a:latin typeface="Microsoft YaHei UI" panose="020B0503020204020204" pitchFamily="34" charset="-122"/>
                <a:ea typeface="Microsoft YaHei UI" panose="020B0503020204020204" pitchFamily="34" charset="-122"/>
                <a:cs typeface="Arial" panose="020B0604020202020204" pitchFamily="34" charset="0"/>
                <a:sym typeface="Arial" panose="020B0604020202020204" pitchFamily="34" charset="0"/>
              </a:rPr>
              <a:t>45,252kW</a:t>
            </a:r>
            <a:endParaRPr lang="zh-TW" altLang="zh-TW" sz="1600">
              <a:solidFill>
                <a:srgbClr val="FFFFFF"/>
              </a:solidFill>
              <a:latin typeface="Microsoft YaHei UI" panose="020B0503020204020204" pitchFamily="34" charset="-122"/>
              <a:ea typeface="Microsoft YaHei UI" panose="020B0503020204020204" pitchFamily="34" charset="-122"/>
              <a:cs typeface="Arial" panose="020B0604020202020204" pitchFamily="34" charset="0"/>
            </a:endParaRPr>
          </a:p>
        </p:txBody>
      </p:sp>
      <p:sp>
        <p:nvSpPr>
          <p:cNvPr id="43024" name="Google Shape;207;p31"/>
          <p:cNvSpPr txBox="1">
            <a:spLocks noChangeArrowheads="1"/>
          </p:cNvSpPr>
          <p:nvPr/>
        </p:nvSpPr>
        <p:spPr bwMode="auto">
          <a:xfrm>
            <a:off x="4552950" y="3662363"/>
            <a:ext cx="3857625" cy="330200"/>
          </a:xfrm>
          <a:prstGeom prst="rect">
            <a:avLst/>
          </a:prstGeom>
          <a:gradFill rotWithShape="1">
            <a:gsLst>
              <a:gs pos="0">
                <a:schemeClr val="tx1">
                  <a:alpha val="84998"/>
                </a:schemeClr>
              </a:gs>
              <a:gs pos="100000">
                <a:schemeClr val="tx1">
                  <a:alpha val="17998"/>
                </a:scheme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00900" tIns="50450" rIns="100900" bIns="50450" anchor="ct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eaLnBrk="1" hangingPunct="1">
              <a:buClr>
                <a:srgbClr val="7F6000"/>
              </a:buClr>
              <a:buSzPts val="2600"/>
            </a:pPr>
            <a:r>
              <a:rPr lang="zh-TW" altLang="en-US" sz="1600">
                <a:solidFill>
                  <a:srgbClr val="FFFFFF"/>
                </a:solidFill>
                <a:latin typeface="Microsoft YaHei UI" panose="020B0503020204020204" pitchFamily="34" charset="-122"/>
                <a:ea typeface="Microsoft YaHei UI" panose="020B0503020204020204" pitchFamily="34" charset="-122"/>
                <a:cs typeface="Arial" panose="020B0604020202020204" pitchFamily="34" charset="0"/>
                <a:sym typeface="Arial" panose="020B0604020202020204" pitchFamily="34" charset="0"/>
              </a:rPr>
              <a:t>聚紡 </a:t>
            </a:r>
            <a:r>
              <a:rPr lang="en-US" altLang="zh-TW" sz="1600">
                <a:solidFill>
                  <a:srgbClr val="FFFFFF"/>
                </a:solidFill>
                <a:latin typeface="Microsoft YaHei UI" panose="020B0503020204020204" pitchFamily="34" charset="-122"/>
                <a:ea typeface="Microsoft YaHei UI" panose="020B0503020204020204" pitchFamily="34" charset="-122"/>
                <a:cs typeface="Arial" panose="020B0604020202020204" pitchFamily="34" charset="0"/>
                <a:sym typeface="Arial" panose="020B0604020202020204" pitchFamily="34" charset="0"/>
              </a:rPr>
              <a:t>1,447kW</a:t>
            </a:r>
          </a:p>
        </p:txBody>
      </p:sp>
      <p:sp>
        <p:nvSpPr>
          <p:cNvPr id="12" name="標題 1"/>
          <p:cNvSpPr txBox="1"/>
          <p:nvPr/>
        </p:nvSpPr>
        <p:spPr>
          <a:xfrm>
            <a:off x="927100" y="61913"/>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一、屋頂型光電政策及推展</a:t>
            </a:r>
            <a:r>
              <a:rPr kumimoji="1"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kumimoji="1"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產業園區</a:t>
            </a:r>
          </a:p>
        </p:txBody>
      </p:sp>
      <p:sp>
        <p:nvSpPr>
          <p:cNvPr id="2" name="投影片編號版面配置區 1"/>
          <p:cNvSpPr>
            <a:spLocks noGrp="1"/>
          </p:cNvSpPr>
          <p:nvPr>
            <p:ph type="sldNum" sz="quarter" idx="10"/>
          </p:nvPr>
        </p:nvSpPr>
        <p:spPr/>
        <p:txBody>
          <a:bodyPr/>
          <a:lstStyle/>
          <a:p>
            <a:pPr>
              <a:defRPr/>
            </a:pPr>
            <a:fld id="{02A4DD89-A6A6-4862-B154-6736CFBA3C5B}" type="slidenum">
              <a:rPr lang="en-US" altLang="zh-TW" smtClean="0"/>
              <a:t>13</a:t>
            </a:fld>
            <a:endParaRPr lang="en-US" altLang="zh-TW"/>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1"/>
          <p:cNvGrpSpPr/>
          <p:nvPr/>
        </p:nvGrpSpPr>
        <p:grpSpPr>
          <a:xfrm>
            <a:off x="251520" y="1268760"/>
            <a:ext cx="8568952" cy="4896544"/>
            <a:chOff x="385762" y="1702341"/>
            <a:chExt cx="8372475" cy="4724400"/>
          </a:xfrm>
        </p:grpSpPr>
        <p:grpSp>
          <p:nvGrpSpPr>
            <p:cNvPr id="45058" name="群組 3"/>
            <p:cNvGrpSpPr/>
            <p:nvPr/>
          </p:nvGrpSpPr>
          <p:grpSpPr bwMode="auto">
            <a:xfrm>
              <a:off x="385762" y="1702341"/>
              <a:ext cx="8372475" cy="4724400"/>
              <a:chOff x="412750" y="1692275"/>
              <a:chExt cx="8372475" cy="4724400"/>
            </a:xfrm>
          </p:grpSpPr>
          <p:pic>
            <p:nvPicPr>
              <p:cNvPr id="45062" name="圖片 12"/>
              <p:cNvPicPr>
                <a:picLocks noChangeAspect="1"/>
              </p:cNvPicPr>
              <p:nvPr/>
            </p:nvPicPr>
            <p:blipFill>
              <a:blip r:embed="rId2" cstate="email"/>
              <a:srcRect/>
              <a:stretch>
                <a:fillRect/>
              </a:stretch>
            </p:blipFill>
            <p:spPr bwMode="auto">
              <a:xfrm>
                <a:off x="412750" y="1692275"/>
                <a:ext cx="4084638"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3" name="圖片 13"/>
              <p:cNvPicPr>
                <a:picLocks noChangeAspect="1"/>
              </p:cNvPicPr>
              <p:nvPr/>
            </p:nvPicPr>
            <p:blipFill>
              <a:blip r:embed="rId3" cstate="email"/>
              <a:srcRect/>
              <a:stretch>
                <a:fillRect/>
              </a:stretch>
            </p:blipFill>
            <p:spPr bwMode="auto">
              <a:xfrm>
                <a:off x="4681538" y="1692275"/>
                <a:ext cx="4103687" cy="228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4" name="圖片 14"/>
              <p:cNvPicPr>
                <a:picLocks noChangeAspect="1"/>
              </p:cNvPicPr>
              <p:nvPr/>
            </p:nvPicPr>
            <p:blipFill>
              <a:blip r:embed="rId4" cstate="email"/>
              <a:srcRect/>
              <a:stretch>
                <a:fillRect/>
              </a:stretch>
            </p:blipFill>
            <p:spPr bwMode="auto">
              <a:xfrm>
                <a:off x="412750" y="4117975"/>
                <a:ext cx="4084638"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5" name="圖片 15"/>
              <p:cNvPicPr>
                <a:picLocks noChangeAspect="1"/>
              </p:cNvPicPr>
              <p:nvPr/>
            </p:nvPicPr>
            <p:blipFill>
              <a:blip r:embed="rId5" cstate="email"/>
              <a:srcRect/>
              <a:stretch>
                <a:fillRect/>
              </a:stretch>
            </p:blipFill>
            <p:spPr bwMode="auto">
              <a:xfrm>
                <a:off x="4681538" y="4108450"/>
                <a:ext cx="4103687"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9" name="資料庫圖表 8"/>
            <p:cNvGraphicFramePr/>
            <p:nvPr/>
          </p:nvGraphicFramePr>
          <p:xfrm>
            <a:off x="2600100" y="2890979"/>
            <a:ext cx="3920541" cy="231228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pSp>
      <p:sp>
        <p:nvSpPr>
          <p:cNvPr id="11" name="標題 1"/>
          <p:cNvSpPr txBox="1"/>
          <p:nvPr/>
        </p:nvSpPr>
        <p:spPr>
          <a:xfrm>
            <a:off x="927100" y="61913"/>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一、屋頂型光電政策及推展</a:t>
            </a:r>
            <a:r>
              <a:rPr kumimoji="1"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kumimoji="1"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公有屋頂</a:t>
            </a:r>
          </a:p>
        </p:txBody>
      </p:sp>
      <p:sp>
        <p:nvSpPr>
          <p:cNvPr id="3" name="投影片編號版面配置區 2"/>
          <p:cNvSpPr>
            <a:spLocks noGrp="1"/>
          </p:cNvSpPr>
          <p:nvPr>
            <p:ph type="sldNum" sz="quarter" idx="10"/>
          </p:nvPr>
        </p:nvSpPr>
        <p:spPr/>
        <p:txBody>
          <a:bodyPr/>
          <a:lstStyle/>
          <a:p>
            <a:pPr>
              <a:defRPr/>
            </a:pPr>
            <a:fld id="{02A4DD89-A6A6-4862-B154-6736CFBA3C5B}" type="slidenum">
              <a:rPr lang="en-US" altLang="zh-TW" smtClean="0"/>
              <a:t>14</a:t>
            </a:fld>
            <a:endParaRPr lang="en-US" altLang="zh-TW"/>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圓角矩形 22"/>
          <p:cNvSpPr/>
          <p:nvPr/>
        </p:nvSpPr>
        <p:spPr>
          <a:xfrm>
            <a:off x="3241675" y="2917825"/>
            <a:ext cx="2736850" cy="504825"/>
          </a:xfrm>
          <a:prstGeom prst="roundRect">
            <a:avLst/>
          </a:prstGeom>
          <a:solidFill>
            <a:srgbClr val="ED7D31">
              <a:lumMod val="60000"/>
              <a:lumOff val="40000"/>
            </a:srgbClr>
          </a:solidFill>
          <a:ln w="12700" cap="flat" cmpd="sng" algn="ctr">
            <a:noFill/>
            <a:prstDash val="solid"/>
            <a:miter lim="800000"/>
          </a:ln>
          <a:effectLst/>
        </p:spPr>
        <p:txBody>
          <a:bodyPr anchor="ctr"/>
          <a:lstStyle/>
          <a:p>
            <a:pPr algn="ctr" eaLnBrk="1" hangingPunct="1">
              <a:defRPr/>
            </a:pPr>
            <a:r>
              <a:rPr lang="zh-TW" altLang="en-US" sz="2400" b="1" kern="0" dirty="0">
                <a:solidFill>
                  <a:prstClr val="black">
                    <a:lumMod val="65000"/>
                    <a:lumOff val="35000"/>
                  </a:prstClr>
                </a:solidFill>
                <a:latin typeface="Arial" panose="020B0604020202020204"/>
                <a:ea typeface="Microsoft YaHei UI" panose="020B0503020204020204" pitchFamily="34" charset="-122"/>
                <a:cs typeface="Microsoft YaHei" panose="020B0503020204020204" pitchFamily="34" charset="-122"/>
              </a:rPr>
              <a:t>使用不利農用土地</a:t>
            </a:r>
          </a:p>
        </p:txBody>
      </p:sp>
      <p:sp>
        <p:nvSpPr>
          <p:cNvPr id="24" name="圓角矩形 23"/>
          <p:cNvSpPr/>
          <p:nvPr/>
        </p:nvSpPr>
        <p:spPr>
          <a:xfrm>
            <a:off x="196850" y="2917825"/>
            <a:ext cx="2879725" cy="504825"/>
          </a:xfrm>
          <a:prstGeom prst="roundRect">
            <a:avLst/>
          </a:prstGeom>
          <a:solidFill>
            <a:srgbClr val="5B9BD5">
              <a:lumMod val="60000"/>
              <a:lumOff val="40000"/>
            </a:srgbClr>
          </a:solidFill>
          <a:ln w="12700" cap="flat" cmpd="sng" algn="ctr">
            <a:noFill/>
            <a:prstDash val="solid"/>
            <a:miter lim="800000"/>
          </a:ln>
          <a:effectLst/>
        </p:spPr>
        <p:txBody>
          <a:bodyPr anchor="ctr"/>
          <a:lstStyle/>
          <a:p>
            <a:pPr algn="ctr" eaLnBrk="1" hangingPunct="1">
              <a:defRPr/>
            </a:pPr>
            <a:r>
              <a:rPr lang="zh-TW" altLang="en-US" sz="2400" b="1" kern="0" dirty="0">
                <a:solidFill>
                  <a:prstClr val="black">
                    <a:lumMod val="65000"/>
                    <a:lumOff val="35000"/>
                  </a:prstClr>
                </a:solidFill>
                <a:latin typeface="Arial" panose="020B0604020202020204"/>
                <a:ea typeface="Microsoft YaHei UI" panose="020B0503020204020204" pitchFamily="34" charset="-122"/>
                <a:cs typeface="Microsoft YaHei" panose="020B0503020204020204" pitchFamily="34" charset="-122"/>
              </a:rPr>
              <a:t>土地複合利用</a:t>
            </a:r>
          </a:p>
        </p:txBody>
      </p:sp>
      <p:sp>
        <p:nvSpPr>
          <p:cNvPr id="25" name="圓角矩形 24"/>
          <p:cNvSpPr/>
          <p:nvPr/>
        </p:nvSpPr>
        <p:spPr>
          <a:xfrm>
            <a:off x="6156325" y="2917825"/>
            <a:ext cx="2843213" cy="504825"/>
          </a:xfrm>
          <a:prstGeom prst="roundRect">
            <a:avLst/>
          </a:prstGeom>
          <a:solidFill>
            <a:srgbClr val="4472C4">
              <a:lumMod val="60000"/>
              <a:lumOff val="40000"/>
            </a:srgbClr>
          </a:solidFill>
          <a:ln w="12700" cap="flat" cmpd="sng" algn="ctr">
            <a:noFill/>
            <a:prstDash val="solid"/>
            <a:miter lim="800000"/>
          </a:ln>
          <a:effectLst/>
        </p:spPr>
        <p:txBody>
          <a:bodyPr anchor="ctr"/>
          <a:lstStyle/>
          <a:p>
            <a:pPr algn="ctr" eaLnBrk="1" hangingPunct="1">
              <a:defRPr/>
            </a:pPr>
            <a:r>
              <a:rPr lang="zh-TW" altLang="en-US" sz="2400" b="1" kern="0" dirty="0">
                <a:solidFill>
                  <a:prstClr val="black">
                    <a:lumMod val="65000"/>
                    <a:lumOff val="35000"/>
                  </a:prstClr>
                </a:solidFill>
                <a:latin typeface="Arial" panose="020B0604020202020204"/>
                <a:ea typeface="Microsoft YaHei UI" panose="020B0503020204020204" pitchFamily="34" charset="-122"/>
                <a:cs typeface="Microsoft YaHei" panose="020B0503020204020204" pitchFamily="34" charset="-122"/>
              </a:rPr>
              <a:t>公有</a:t>
            </a:r>
            <a:r>
              <a:rPr lang="en-US" altLang="zh-TW" sz="2400" b="1" kern="0" dirty="0">
                <a:solidFill>
                  <a:prstClr val="black">
                    <a:lumMod val="65000"/>
                    <a:lumOff val="35000"/>
                  </a:prstClr>
                </a:solidFill>
                <a:latin typeface="Arial" panose="020B0604020202020204"/>
                <a:ea typeface="Microsoft YaHei UI" panose="020B0503020204020204" pitchFamily="34" charset="-122"/>
                <a:cs typeface="Microsoft YaHei" panose="020B0503020204020204" pitchFamily="34" charset="-122"/>
              </a:rPr>
              <a:t>/</a:t>
            </a:r>
            <a:r>
              <a:rPr lang="zh-TW" altLang="en-US" sz="2400" b="1" kern="0" dirty="0">
                <a:solidFill>
                  <a:prstClr val="black">
                    <a:lumMod val="65000"/>
                    <a:lumOff val="35000"/>
                  </a:prstClr>
                </a:solidFill>
                <a:latin typeface="Arial" panose="020B0604020202020204"/>
                <a:ea typeface="Microsoft YaHei UI" panose="020B0503020204020204" pitchFamily="34" charset="-122"/>
                <a:cs typeface="Microsoft YaHei" panose="020B0503020204020204" pitchFamily="34" charset="-122"/>
              </a:rPr>
              <a:t>閒置用地活化</a:t>
            </a:r>
          </a:p>
        </p:txBody>
      </p:sp>
      <p:graphicFrame>
        <p:nvGraphicFramePr>
          <p:cNvPr id="26" name="表格 25"/>
          <p:cNvGraphicFramePr>
            <a:graphicFrameLocks noGrp="1"/>
          </p:cNvGraphicFramePr>
          <p:nvPr/>
        </p:nvGraphicFramePr>
        <p:xfrm>
          <a:off x="5201920" y="956310"/>
          <a:ext cx="4148138" cy="620713"/>
        </p:xfrm>
        <a:graphic>
          <a:graphicData uri="http://schemas.openxmlformats.org/drawingml/2006/table">
            <a:tbl>
              <a:tblPr firstRow="1" bandRow="1"/>
              <a:tblGrid>
                <a:gridCol w="287875">
                  <a:extLst>
                    <a:ext uri="{9D8B030D-6E8A-4147-A177-3AD203B41FA5}">
                      <a16:colId xmlns:a16="http://schemas.microsoft.com/office/drawing/2014/main" val="20000"/>
                    </a:ext>
                  </a:extLst>
                </a:gridCol>
                <a:gridCol w="3860263">
                  <a:extLst>
                    <a:ext uri="{9D8B030D-6E8A-4147-A177-3AD203B41FA5}">
                      <a16:colId xmlns:a16="http://schemas.microsoft.com/office/drawing/2014/main" val="20001"/>
                    </a:ext>
                  </a:extLst>
                </a:gridCol>
              </a:tblGrid>
              <a:tr h="620713">
                <a:tc>
                  <a:txBody>
                    <a:bodyPr/>
                    <a:lstStyle>
                      <a:lvl1pPr marL="0" algn="l" defTabSz="914400" rtl="0" eaLnBrk="1" latinLnBrk="0" hangingPunct="1">
                        <a:defRPr sz="1800" b="1" kern="1200">
                          <a:solidFill>
                            <a:schemeClr val="lt1"/>
                          </a:solidFill>
                          <a:latin typeface="Arial" panose="020B0604020202020204"/>
                          <a:ea typeface="微軟正黑體" panose="020B0604030504040204" pitchFamily="34" charset="-120"/>
                        </a:defRPr>
                      </a:lvl1pPr>
                      <a:lvl2pPr marL="457200" algn="l" defTabSz="914400" rtl="0" eaLnBrk="1" latinLnBrk="0" hangingPunct="1">
                        <a:defRPr sz="1800" b="1" kern="1200">
                          <a:solidFill>
                            <a:schemeClr val="lt1"/>
                          </a:solidFill>
                          <a:latin typeface="Arial" panose="020B0604020202020204"/>
                          <a:ea typeface="微軟正黑體" panose="020B0604030504040204" pitchFamily="34" charset="-120"/>
                        </a:defRPr>
                      </a:lvl2pPr>
                      <a:lvl3pPr marL="914400" algn="l" defTabSz="914400" rtl="0" eaLnBrk="1" latinLnBrk="0" hangingPunct="1">
                        <a:defRPr sz="1800" b="1" kern="1200">
                          <a:solidFill>
                            <a:schemeClr val="lt1"/>
                          </a:solidFill>
                          <a:latin typeface="Arial" panose="020B0604020202020204"/>
                          <a:ea typeface="微軟正黑體" panose="020B0604030504040204" pitchFamily="34" charset="-120"/>
                        </a:defRPr>
                      </a:lvl3pPr>
                      <a:lvl4pPr marL="1371600" algn="l" defTabSz="914400" rtl="0" eaLnBrk="1" latinLnBrk="0" hangingPunct="1">
                        <a:defRPr sz="1800" b="1" kern="1200">
                          <a:solidFill>
                            <a:schemeClr val="lt1"/>
                          </a:solidFill>
                          <a:latin typeface="Arial" panose="020B0604020202020204"/>
                          <a:ea typeface="微軟正黑體" panose="020B0604030504040204" pitchFamily="34" charset="-120"/>
                        </a:defRPr>
                      </a:lvl4pPr>
                      <a:lvl5pPr marL="1828800" algn="l" defTabSz="914400" rtl="0" eaLnBrk="1" latinLnBrk="0" hangingPunct="1">
                        <a:defRPr sz="1800" b="1" kern="1200">
                          <a:solidFill>
                            <a:schemeClr val="lt1"/>
                          </a:solidFill>
                          <a:latin typeface="Arial" panose="020B0604020202020204"/>
                          <a:ea typeface="微軟正黑體" panose="020B0604030504040204" pitchFamily="34" charset="-120"/>
                        </a:defRPr>
                      </a:lvl5pPr>
                      <a:lvl6pPr marL="2286000" algn="l" defTabSz="914400" rtl="0" eaLnBrk="1" latinLnBrk="0" hangingPunct="1">
                        <a:defRPr sz="1800" b="1" kern="1200">
                          <a:solidFill>
                            <a:schemeClr val="lt1"/>
                          </a:solidFill>
                          <a:latin typeface="Arial" panose="020B0604020202020204"/>
                          <a:ea typeface="微軟正黑體" panose="020B0604030504040204" pitchFamily="34" charset="-120"/>
                        </a:defRPr>
                      </a:lvl6pPr>
                      <a:lvl7pPr marL="2743200" algn="l" defTabSz="914400" rtl="0" eaLnBrk="1" latinLnBrk="0" hangingPunct="1">
                        <a:defRPr sz="1800" b="1" kern="1200">
                          <a:solidFill>
                            <a:schemeClr val="lt1"/>
                          </a:solidFill>
                          <a:latin typeface="Arial" panose="020B0604020202020204"/>
                          <a:ea typeface="微軟正黑體" panose="020B0604030504040204" pitchFamily="34" charset="-120"/>
                        </a:defRPr>
                      </a:lvl7pPr>
                      <a:lvl8pPr marL="3200400" algn="l" defTabSz="914400" rtl="0" eaLnBrk="1" latinLnBrk="0" hangingPunct="1">
                        <a:defRPr sz="1800" b="1" kern="1200">
                          <a:solidFill>
                            <a:schemeClr val="lt1"/>
                          </a:solidFill>
                          <a:latin typeface="Arial" panose="020B0604020202020204"/>
                          <a:ea typeface="微軟正黑體" panose="020B0604030504040204" pitchFamily="34" charset="-120"/>
                        </a:defRPr>
                      </a:lvl8pPr>
                      <a:lvl9pPr marL="3657600" algn="l" defTabSz="914400" rtl="0" eaLnBrk="1" latinLnBrk="0" hangingPunct="1">
                        <a:defRPr sz="1800" b="1" kern="1200">
                          <a:solidFill>
                            <a:schemeClr val="lt1"/>
                          </a:solidFill>
                          <a:latin typeface="Arial" panose="020B0604020202020204"/>
                          <a:ea typeface="微軟正黑體" panose="020B0604030504040204" pitchFamily="34" charset="-120"/>
                        </a:defRPr>
                      </a:lvl9pPr>
                    </a:lstStyle>
                    <a:p>
                      <a:r>
                        <a:rPr lang="en-US" altLang="zh-TW" sz="1800" dirty="0"/>
                        <a:t> </a:t>
                      </a:r>
                      <a:endParaRPr lang="zh-TW" altLang="en-US" sz="1800" dirty="0"/>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Arial" panose="020B0604020202020204"/>
                          <a:ea typeface="微軟正黑體" panose="020B0604030504040204" pitchFamily="34" charset="-120"/>
                        </a:defRPr>
                      </a:lvl1pPr>
                      <a:lvl2pPr marL="457200" algn="l" defTabSz="914400" rtl="0" eaLnBrk="1" latinLnBrk="0" hangingPunct="1">
                        <a:defRPr sz="1800" b="1" kern="1200">
                          <a:solidFill>
                            <a:schemeClr val="lt1"/>
                          </a:solidFill>
                          <a:latin typeface="Arial" panose="020B0604020202020204"/>
                          <a:ea typeface="微軟正黑體" panose="020B0604030504040204" pitchFamily="34" charset="-120"/>
                        </a:defRPr>
                      </a:lvl2pPr>
                      <a:lvl3pPr marL="914400" algn="l" defTabSz="914400" rtl="0" eaLnBrk="1" latinLnBrk="0" hangingPunct="1">
                        <a:defRPr sz="1800" b="1" kern="1200">
                          <a:solidFill>
                            <a:schemeClr val="lt1"/>
                          </a:solidFill>
                          <a:latin typeface="Arial" panose="020B0604020202020204"/>
                          <a:ea typeface="微軟正黑體" panose="020B0604030504040204" pitchFamily="34" charset="-120"/>
                        </a:defRPr>
                      </a:lvl3pPr>
                      <a:lvl4pPr marL="1371600" algn="l" defTabSz="914400" rtl="0" eaLnBrk="1" latinLnBrk="0" hangingPunct="1">
                        <a:defRPr sz="1800" b="1" kern="1200">
                          <a:solidFill>
                            <a:schemeClr val="lt1"/>
                          </a:solidFill>
                          <a:latin typeface="Arial" panose="020B0604020202020204"/>
                          <a:ea typeface="微軟正黑體" panose="020B0604030504040204" pitchFamily="34" charset="-120"/>
                        </a:defRPr>
                      </a:lvl4pPr>
                      <a:lvl5pPr marL="1828800" algn="l" defTabSz="914400" rtl="0" eaLnBrk="1" latinLnBrk="0" hangingPunct="1">
                        <a:defRPr sz="1800" b="1" kern="1200">
                          <a:solidFill>
                            <a:schemeClr val="lt1"/>
                          </a:solidFill>
                          <a:latin typeface="Arial" panose="020B0604020202020204"/>
                          <a:ea typeface="微軟正黑體" panose="020B0604030504040204" pitchFamily="34" charset="-120"/>
                        </a:defRPr>
                      </a:lvl5pPr>
                      <a:lvl6pPr marL="2286000" algn="l" defTabSz="914400" rtl="0" eaLnBrk="1" latinLnBrk="0" hangingPunct="1">
                        <a:defRPr sz="1800" b="1" kern="1200">
                          <a:solidFill>
                            <a:schemeClr val="lt1"/>
                          </a:solidFill>
                          <a:latin typeface="Arial" panose="020B0604020202020204"/>
                          <a:ea typeface="微軟正黑體" panose="020B0604030504040204" pitchFamily="34" charset="-120"/>
                        </a:defRPr>
                      </a:lvl6pPr>
                      <a:lvl7pPr marL="2743200" algn="l" defTabSz="914400" rtl="0" eaLnBrk="1" latinLnBrk="0" hangingPunct="1">
                        <a:defRPr sz="1800" b="1" kern="1200">
                          <a:solidFill>
                            <a:schemeClr val="lt1"/>
                          </a:solidFill>
                          <a:latin typeface="Arial" panose="020B0604020202020204"/>
                          <a:ea typeface="微軟正黑體" panose="020B0604030504040204" pitchFamily="34" charset="-120"/>
                        </a:defRPr>
                      </a:lvl7pPr>
                      <a:lvl8pPr marL="3200400" algn="l" defTabSz="914400" rtl="0" eaLnBrk="1" latinLnBrk="0" hangingPunct="1">
                        <a:defRPr sz="1800" b="1" kern="1200">
                          <a:solidFill>
                            <a:schemeClr val="lt1"/>
                          </a:solidFill>
                          <a:latin typeface="Arial" panose="020B0604020202020204"/>
                          <a:ea typeface="微軟正黑體" panose="020B0604030504040204" pitchFamily="34" charset="-120"/>
                        </a:defRPr>
                      </a:lvl8pPr>
                      <a:lvl9pPr marL="3657600" algn="l" defTabSz="914400" rtl="0" eaLnBrk="1" latinLnBrk="0" hangingPunct="1">
                        <a:defRPr sz="1800" b="1" kern="1200">
                          <a:solidFill>
                            <a:schemeClr val="lt1"/>
                          </a:solidFill>
                          <a:latin typeface="Arial" panose="020B0604020202020204"/>
                          <a:ea typeface="微軟正黑體" panose="020B0604030504040204" pitchFamily="34" charset="-120"/>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lang="zh-TW" altLang="en-US" sz="2400" b="1" u="none" kern="0" dirty="0">
                        <a:solidFill>
                          <a:srgbClr val="FF0000"/>
                        </a:solidFill>
                        <a:latin typeface="Microsoft YaHei UI" panose="020B0503020204020204" pitchFamily="34" charset="-122"/>
                        <a:ea typeface="Microsoft YaHei UI" panose="020B0503020204020204" pitchFamily="34" charset="-122"/>
                        <a:cs typeface="Microsoft YaHei" panose="020B0503020204020204" pitchFamily="34" charset="-122"/>
                      </a:endParaRPr>
                    </a:p>
                  </a:txBody>
                  <a:tcPr marL="0" marR="0" marT="0" marB="72008"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29" name="矩形 28"/>
          <p:cNvSpPr/>
          <p:nvPr/>
        </p:nvSpPr>
        <p:spPr>
          <a:xfrm>
            <a:off x="361950" y="1603375"/>
            <a:ext cx="8589963" cy="1108075"/>
          </a:xfrm>
          <a:prstGeom prst="rect">
            <a:avLst/>
          </a:prstGeom>
          <a:ln w="19050">
            <a:solidFill>
              <a:srgbClr val="0000FF"/>
            </a:solidFill>
          </a:ln>
        </p:spPr>
        <p:txBody>
          <a:bodyPr>
            <a:spAutoFit/>
          </a:bodyPr>
          <a:lstStyle/>
          <a:p>
            <a:pPr marL="342900" indent="-342900" eaLnBrk="1" hangingPunct="1">
              <a:buFont typeface="Wingdings" panose="05000000000000000000" pitchFamily="2" charset="2"/>
              <a:buChar char="p"/>
              <a:defRPr/>
            </a:pPr>
            <a:r>
              <a:rPr lang="zh-TW" altLang="en-US" sz="2200" b="1" kern="0" dirty="0">
                <a:solidFill>
                  <a:srgbClr val="FF0000"/>
                </a:solidFill>
                <a:latin typeface="Microsoft YaHei UI" panose="020B0503020204020204" pitchFamily="34" charset="-122"/>
                <a:ea typeface="Microsoft YaHei UI" panose="020B0503020204020204" pitchFamily="34" charset="-122"/>
                <a:cs typeface="Microsoft YaHei" panose="020B0503020204020204" pitchFamily="34" charset="-122"/>
                <a:sym typeface="Microsoft YaHei" panose="020B0503020204020204" pitchFamily="34" charset="-122"/>
              </a:rPr>
              <a:t>優先推動</a:t>
            </a:r>
            <a:r>
              <a:rPr lang="zh-TW" altLang="en-US" sz="2200" b="1" kern="0" dirty="0">
                <a:solidFill>
                  <a:prstClr val="black"/>
                </a:solidFill>
                <a:latin typeface="Microsoft YaHei UI" panose="020B0503020204020204" pitchFamily="34" charset="-122"/>
                <a:ea typeface="Microsoft YaHei UI" panose="020B0503020204020204" pitchFamily="34" charset="-122"/>
                <a:cs typeface="Microsoft YaHei" panose="020B0503020204020204" pitchFamily="34" charset="-122"/>
                <a:sym typeface="Microsoft YaHei" panose="020B0503020204020204" pitchFamily="34" charset="-122"/>
              </a:rPr>
              <a:t>場域：具社會共識</a:t>
            </a:r>
            <a:r>
              <a:rPr lang="en-US" altLang="zh-TW" sz="2200" b="1" kern="0" dirty="0">
                <a:solidFill>
                  <a:prstClr val="black"/>
                </a:solidFill>
                <a:latin typeface="Microsoft YaHei UI" panose="020B0503020204020204" pitchFamily="34" charset="-122"/>
                <a:ea typeface="Microsoft YaHei UI" panose="020B0503020204020204" pitchFamily="34" charset="-122"/>
                <a:cs typeface="Microsoft YaHei" panose="020B0503020204020204" pitchFamily="34" charset="-122"/>
                <a:sym typeface="Microsoft YaHei" panose="020B0503020204020204" pitchFamily="34" charset="-122"/>
              </a:rPr>
              <a:t>+</a:t>
            </a:r>
            <a:r>
              <a:rPr lang="zh-TW" altLang="en-US" sz="2200" b="1" kern="0" dirty="0">
                <a:solidFill>
                  <a:prstClr val="black"/>
                </a:solidFill>
                <a:latin typeface="Microsoft YaHei UI" panose="020B0503020204020204" pitchFamily="34" charset="-122"/>
                <a:ea typeface="Microsoft YaHei UI" panose="020B0503020204020204" pitchFamily="34" charset="-122"/>
                <a:cs typeface="Microsoft YaHei" panose="020B0503020204020204" pitchFamily="34" charset="-122"/>
                <a:sym typeface="Microsoft YaHei" panose="020B0503020204020204" pitchFamily="34" charset="-122"/>
              </a:rPr>
              <a:t>無環境生態爭議場域，土地充分利用</a:t>
            </a:r>
            <a:endParaRPr lang="en-US" altLang="zh-TW" sz="2200" kern="0" dirty="0">
              <a:solidFill>
                <a:prstClr val="black">
                  <a:lumMod val="65000"/>
                  <a:lumOff val="35000"/>
                </a:prstClr>
              </a:solidFill>
              <a:latin typeface="Microsoft YaHei UI" panose="020B0503020204020204" pitchFamily="34" charset="-122"/>
              <a:ea typeface="Microsoft YaHei UI" panose="020B0503020204020204" pitchFamily="34" charset="-122"/>
              <a:cs typeface="Microsoft YaHei" panose="020B0503020204020204" pitchFamily="34" charset="-122"/>
            </a:endParaRPr>
          </a:p>
          <a:p>
            <a:pPr marL="342900" indent="-342900" eaLnBrk="1" hangingPunct="1">
              <a:buFont typeface="Wingdings" panose="05000000000000000000" pitchFamily="2" charset="2"/>
              <a:buChar char="p"/>
              <a:defRPr/>
            </a:pPr>
            <a:r>
              <a:rPr lang="zh-TW" altLang="en-US" sz="2200" kern="0" dirty="0">
                <a:solidFill>
                  <a:prstClr val="black">
                    <a:lumMod val="65000"/>
                    <a:lumOff val="35000"/>
                  </a:prstClr>
                </a:solidFill>
                <a:latin typeface="Microsoft YaHei UI" panose="020B0503020204020204" pitchFamily="34" charset="-122"/>
                <a:ea typeface="Microsoft YaHei UI" panose="020B0503020204020204" pitchFamily="34" charset="-122"/>
                <a:cs typeface="Microsoft YaHei" panose="020B0503020204020204" pitchFamily="34" charset="-122"/>
              </a:rPr>
              <a:t>跨部會</a:t>
            </a:r>
            <a:r>
              <a:rPr lang="zh-TW" altLang="en-US" sz="2200" b="1" kern="0" dirty="0">
                <a:solidFill>
                  <a:srgbClr val="FF0000"/>
                </a:solidFill>
                <a:latin typeface="Microsoft YaHei UI" panose="020B0503020204020204" pitchFamily="34" charset="-122"/>
                <a:ea typeface="Microsoft YaHei UI" panose="020B0503020204020204" pitchFamily="34" charset="-122"/>
                <a:cs typeface="Microsoft YaHei" panose="020B0503020204020204" pitchFamily="34" charset="-122"/>
              </a:rPr>
              <a:t>協調整合</a:t>
            </a:r>
            <a:r>
              <a:rPr lang="zh-TW" altLang="en-US" sz="2200" kern="0" dirty="0">
                <a:solidFill>
                  <a:prstClr val="black">
                    <a:lumMod val="65000"/>
                    <a:lumOff val="35000"/>
                  </a:prstClr>
                </a:solidFill>
                <a:latin typeface="Microsoft YaHei UI" panose="020B0503020204020204" pitchFamily="34" charset="-122"/>
                <a:ea typeface="Microsoft YaHei UI" panose="020B0503020204020204" pitchFamily="34" charset="-122"/>
                <a:cs typeface="Microsoft YaHei" panose="020B0503020204020204" pitchFamily="34" charset="-122"/>
              </a:rPr>
              <a:t>、</a:t>
            </a:r>
            <a:r>
              <a:rPr lang="zh-TW" altLang="en-US" sz="2200" b="1" kern="0" dirty="0">
                <a:solidFill>
                  <a:srgbClr val="FF0000"/>
                </a:solidFill>
                <a:latin typeface="Microsoft YaHei UI" panose="020B0503020204020204" pitchFamily="34" charset="-122"/>
                <a:ea typeface="Microsoft YaHei UI" panose="020B0503020204020204" pitchFamily="34" charset="-122"/>
                <a:cs typeface="Microsoft YaHei" panose="020B0503020204020204" pitchFamily="34" charset="-122"/>
              </a:rPr>
              <a:t>強化宣導</a:t>
            </a:r>
            <a:endParaRPr lang="en-US" altLang="zh-TW" sz="2200" kern="0" dirty="0">
              <a:solidFill>
                <a:prstClr val="black">
                  <a:lumMod val="65000"/>
                  <a:lumOff val="35000"/>
                </a:prstClr>
              </a:solidFill>
              <a:latin typeface="Microsoft YaHei UI" panose="020B0503020204020204" pitchFamily="34" charset="-122"/>
              <a:ea typeface="Microsoft YaHei UI" panose="020B0503020204020204" pitchFamily="34" charset="-122"/>
              <a:cs typeface="Microsoft YaHei" panose="020B0503020204020204" pitchFamily="34" charset="-122"/>
            </a:endParaRPr>
          </a:p>
          <a:p>
            <a:pPr marL="342900" indent="-342900" eaLnBrk="1" hangingPunct="1">
              <a:buFont typeface="Wingdings" panose="05000000000000000000" pitchFamily="2" charset="2"/>
              <a:buChar char="p"/>
              <a:defRPr/>
            </a:pPr>
            <a:r>
              <a:rPr lang="zh-TW" altLang="en-US" sz="2200" kern="0" dirty="0">
                <a:solidFill>
                  <a:prstClr val="black">
                    <a:lumMod val="65000"/>
                    <a:lumOff val="35000"/>
                  </a:prstClr>
                </a:solidFill>
                <a:latin typeface="Microsoft YaHei UI" panose="020B0503020204020204" pitchFamily="34" charset="-122"/>
                <a:ea typeface="Microsoft YaHei UI" panose="020B0503020204020204" pitchFamily="34" charset="-122"/>
                <a:cs typeface="Microsoft YaHei" panose="020B0503020204020204" pitchFamily="34" charset="-122"/>
              </a:rPr>
              <a:t>熱區</a:t>
            </a:r>
            <a:r>
              <a:rPr lang="zh-TW" altLang="en-US" sz="2200" b="1" kern="0" dirty="0">
                <a:solidFill>
                  <a:srgbClr val="FF0000"/>
                </a:solidFill>
                <a:latin typeface="Microsoft YaHei UI" panose="020B0503020204020204" pitchFamily="34" charset="-122"/>
                <a:ea typeface="Microsoft YaHei UI" panose="020B0503020204020204" pitchFamily="34" charset="-122"/>
                <a:cs typeface="Microsoft YaHei" panose="020B0503020204020204" pitchFamily="34" charset="-122"/>
              </a:rPr>
              <a:t>強化電網</a:t>
            </a:r>
            <a:r>
              <a:rPr lang="zh-TW" altLang="en-US" sz="2200" kern="0" dirty="0">
                <a:solidFill>
                  <a:prstClr val="black">
                    <a:lumMod val="65000"/>
                    <a:lumOff val="35000"/>
                  </a:prstClr>
                </a:solidFill>
                <a:latin typeface="Microsoft YaHei UI" panose="020B0503020204020204" pitchFamily="34" charset="-122"/>
                <a:ea typeface="Microsoft YaHei UI" panose="020B0503020204020204" pitchFamily="34" charset="-122"/>
                <a:cs typeface="Microsoft YaHei" panose="020B0503020204020204" pitchFamily="34" charset="-122"/>
              </a:rPr>
              <a:t>、友善併網環境</a:t>
            </a:r>
            <a:r>
              <a:rPr lang="zh-TW" altLang="en-US" sz="2200" kern="0" dirty="0">
                <a:solidFill>
                  <a:prstClr val="black">
                    <a:lumMod val="65000"/>
                    <a:lumOff val="35000"/>
                  </a:prstClr>
                </a:solidFill>
                <a:latin typeface="Microsoft YaHei UI" panose="020B0503020204020204" pitchFamily="34" charset="-122"/>
                <a:ea typeface="Microsoft YaHei UI" panose="020B0503020204020204" pitchFamily="34" charset="-122"/>
                <a:cs typeface="Microsoft YaHei" panose="020B0503020204020204" pitchFamily="34" charset="-122"/>
                <a:sym typeface="Microsoft YaHei" panose="020B0503020204020204" pitchFamily="34" charset="-122"/>
              </a:rPr>
              <a:t>。</a:t>
            </a:r>
            <a:endParaRPr lang="zh-TW" altLang="en-US" sz="2200" kern="0" dirty="0">
              <a:solidFill>
                <a:prstClr val="black">
                  <a:lumMod val="65000"/>
                  <a:lumOff val="35000"/>
                </a:prstClr>
              </a:solidFill>
              <a:latin typeface="Microsoft YaHei UI" panose="020B0503020204020204" pitchFamily="34" charset="-122"/>
              <a:ea typeface="Microsoft YaHei UI" panose="020B0503020204020204" pitchFamily="34" charset="-122"/>
              <a:cs typeface="Microsoft YaHei" panose="020B0503020204020204" pitchFamily="34" charset="-122"/>
            </a:endParaRPr>
          </a:p>
        </p:txBody>
      </p:sp>
      <p:sp>
        <p:nvSpPr>
          <p:cNvPr id="30" name="矩形 29"/>
          <p:cNvSpPr/>
          <p:nvPr/>
        </p:nvSpPr>
        <p:spPr>
          <a:xfrm>
            <a:off x="3187700" y="3422650"/>
            <a:ext cx="3513138" cy="461963"/>
          </a:xfrm>
          <a:prstGeom prst="rect">
            <a:avLst/>
          </a:prstGeom>
        </p:spPr>
        <p:txBody>
          <a:bodyPr>
            <a:spAutoFit/>
          </a:bodyPr>
          <a:lstStyle/>
          <a:p>
            <a:pPr eaLnBrk="1" hangingPunct="1">
              <a:buClr>
                <a:srgbClr val="F5C636"/>
              </a:buClr>
              <a:defRPr/>
            </a:pPr>
            <a:r>
              <a:rPr kumimoji="1" lang="zh-TW" altLang="en-US" sz="2400" b="1" u="sng" kern="0" dirty="0">
                <a:solidFill>
                  <a:srgbClr val="F79646">
                    <a:lumMod val="75000"/>
                  </a:srgbClr>
                </a:solidFill>
                <a:latin typeface="Arial" panose="020B0604020202020204"/>
                <a:ea typeface="微軟正黑體" panose="020B0604030504040204" pitchFamily="34" charset="-120"/>
              </a:rPr>
              <a:t>不利農業經營用地</a:t>
            </a:r>
            <a:endParaRPr kumimoji="1" lang="en-US" altLang="zh-TW" sz="2000" b="1" kern="0" dirty="0">
              <a:solidFill>
                <a:srgbClr val="F79646">
                  <a:lumMod val="75000"/>
                </a:srgbClr>
              </a:solidFill>
              <a:latin typeface="Arial" panose="020B0604020202020204"/>
              <a:ea typeface="微軟正黑體" panose="020B0604030504040204" pitchFamily="34" charset="-120"/>
            </a:endParaRPr>
          </a:p>
        </p:txBody>
      </p:sp>
      <p:sp>
        <p:nvSpPr>
          <p:cNvPr id="31" name="矩形 30"/>
          <p:cNvSpPr/>
          <p:nvPr/>
        </p:nvSpPr>
        <p:spPr>
          <a:xfrm>
            <a:off x="3289300" y="3856038"/>
            <a:ext cx="3109913" cy="369887"/>
          </a:xfrm>
          <a:prstGeom prst="rect">
            <a:avLst/>
          </a:prstGeom>
        </p:spPr>
        <p:txBody>
          <a:bodyPr lIns="0" tIns="0" rIns="0" bIns="0">
            <a:spAutoFit/>
          </a:bodyPr>
          <a:lstStyle/>
          <a:p>
            <a:pPr eaLnBrk="1" hangingPunct="1">
              <a:buClr>
                <a:srgbClr val="6BCBC5"/>
              </a:buClr>
              <a:defRPr/>
            </a:pPr>
            <a:r>
              <a:rPr kumimoji="1" lang="zh-TW" altLang="en-US" sz="2400" b="1" u="sng" kern="0" dirty="0">
                <a:solidFill>
                  <a:srgbClr val="F79646">
                    <a:lumMod val="75000"/>
                  </a:srgbClr>
                </a:solidFill>
                <a:latin typeface="Arial" panose="020B0604020202020204"/>
                <a:ea typeface="微軟正黑體" panose="020B0604030504040204" pitchFamily="34" charset="-120"/>
              </a:rPr>
              <a:t>汙染土地</a:t>
            </a:r>
            <a:r>
              <a:rPr kumimoji="1" lang="en-US" altLang="zh-TW" sz="2400" b="1" u="sng" kern="0" dirty="0">
                <a:solidFill>
                  <a:srgbClr val="F79646">
                    <a:lumMod val="75000"/>
                  </a:srgbClr>
                </a:solidFill>
                <a:latin typeface="Arial" panose="020B0604020202020204"/>
                <a:ea typeface="微軟正黑體" panose="020B0604030504040204" pitchFamily="34" charset="-120"/>
              </a:rPr>
              <a:t>/</a:t>
            </a:r>
            <a:r>
              <a:rPr kumimoji="1" lang="zh-TW" altLang="en-US" sz="2400" b="1" u="sng" kern="0" dirty="0">
                <a:solidFill>
                  <a:srgbClr val="F79646">
                    <a:lumMod val="75000"/>
                  </a:srgbClr>
                </a:solidFill>
                <a:latin typeface="Arial" panose="020B0604020202020204"/>
                <a:ea typeface="微軟正黑體" panose="020B0604030504040204" pitchFamily="34" charset="-120"/>
              </a:rPr>
              <a:t>掩埋場</a:t>
            </a:r>
            <a:endParaRPr kumimoji="1" lang="en-US" altLang="zh-TW" sz="2000" b="1" kern="0" dirty="0">
              <a:solidFill>
                <a:srgbClr val="F79646">
                  <a:lumMod val="75000"/>
                </a:srgbClr>
              </a:solidFill>
              <a:latin typeface="Arial" panose="020B0604020202020204"/>
              <a:ea typeface="微軟正黑體" panose="020B0604030504040204" pitchFamily="34" charset="-120"/>
            </a:endParaRPr>
          </a:p>
        </p:txBody>
      </p:sp>
      <p:sp>
        <p:nvSpPr>
          <p:cNvPr id="32" name="矩形 31"/>
          <p:cNvSpPr/>
          <p:nvPr/>
        </p:nvSpPr>
        <p:spPr>
          <a:xfrm>
            <a:off x="6175375" y="3848100"/>
            <a:ext cx="3175000" cy="461963"/>
          </a:xfrm>
          <a:prstGeom prst="rect">
            <a:avLst/>
          </a:prstGeom>
        </p:spPr>
        <p:txBody>
          <a:bodyPr>
            <a:spAutoFit/>
          </a:bodyPr>
          <a:lstStyle/>
          <a:p>
            <a:pPr eaLnBrk="1" hangingPunct="1">
              <a:buClr>
                <a:srgbClr val="6BCBC5"/>
              </a:buClr>
              <a:defRPr/>
            </a:pPr>
            <a:r>
              <a:rPr kumimoji="1" lang="zh-TW" altLang="en-US" sz="2400" b="1" u="sng" kern="0" dirty="0">
                <a:solidFill>
                  <a:prstClr val="black">
                    <a:lumMod val="65000"/>
                    <a:lumOff val="35000"/>
                  </a:prstClr>
                </a:solidFill>
                <a:latin typeface="Arial" panose="020B0604020202020204"/>
                <a:ea typeface="微軟正黑體" panose="020B0604030504040204" pitchFamily="34" charset="-120"/>
              </a:rPr>
              <a:t>公有</a:t>
            </a:r>
            <a:r>
              <a:rPr kumimoji="1" lang="en-US" altLang="zh-TW" sz="2400" b="1" u="sng" kern="0" dirty="0">
                <a:solidFill>
                  <a:prstClr val="black">
                    <a:lumMod val="65000"/>
                    <a:lumOff val="35000"/>
                  </a:prstClr>
                </a:solidFill>
                <a:latin typeface="Arial" panose="020B0604020202020204"/>
                <a:ea typeface="微軟正黑體" panose="020B0604030504040204" pitchFamily="34" charset="-120"/>
              </a:rPr>
              <a:t>/</a:t>
            </a:r>
            <a:r>
              <a:rPr kumimoji="1" lang="zh-TW" altLang="en-US" sz="2400" b="1" u="sng" kern="0" dirty="0">
                <a:solidFill>
                  <a:prstClr val="black">
                    <a:lumMod val="65000"/>
                    <a:lumOff val="35000"/>
                  </a:prstClr>
                </a:solidFill>
                <a:latin typeface="Arial" panose="020B0604020202020204"/>
                <a:ea typeface="微軟正黑體" panose="020B0604030504040204" pitchFamily="34" charset="-120"/>
              </a:rPr>
              <a:t>國營土地</a:t>
            </a:r>
            <a:endParaRPr kumimoji="1" lang="en-US" altLang="zh-TW" sz="2000" b="1" kern="0" dirty="0">
              <a:solidFill>
                <a:srgbClr val="FF0000"/>
              </a:solidFill>
              <a:latin typeface="Arial" panose="020B0604020202020204"/>
              <a:ea typeface="微軟正黑體" panose="020B0604030504040204" pitchFamily="34" charset="-120"/>
            </a:endParaRPr>
          </a:p>
        </p:txBody>
      </p:sp>
      <p:sp>
        <p:nvSpPr>
          <p:cNvPr id="33" name="矩形 32"/>
          <p:cNvSpPr/>
          <p:nvPr/>
        </p:nvSpPr>
        <p:spPr>
          <a:xfrm>
            <a:off x="6175375" y="3422650"/>
            <a:ext cx="2660650" cy="461963"/>
          </a:xfrm>
          <a:prstGeom prst="rect">
            <a:avLst/>
          </a:prstGeom>
        </p:spPr>
        <p:txBody>
          <a:bodyPr>
            <a:spAutoFit/>
          </a:bodyPr>
          <a:lstStyle/>
          <a:p>
            <a:pPr eaLnBrk="1" hangingPunct="1">
              <a:buClr>
                <a:srgbClr val="6BCBC5"/>
              </a:buClr>
              <a:defRPr/>
            </a:pPr>
            <a:r>
              <a:rPr kumimoji="1" lang="zh-TW" altLang="en-US" sz="2400" b="1" u="sng" kern="0" dirty="0">
                <a:solidFill>
                  <a:srgbClr val="4BACC6">
                    <a:lumMod val="75000"/>
                  </a:srgbClr>
                </a:solidFill>
                <a:latin typeface="Arial" panose="020B0604020202020204"/>
                <a:ea typeface="微軟正黑體" panose="020B0604030504040204" pitchFamily="34" charset="-120"/>
              </a:rPr>
              <a:t>工業區土地</a:t>
            </a:r>
            <a:endParaRPr kumimoji="1" lang="en-US" altLang="zh-TW" sz="2000" b="1" kern="0" dirty="0">
              <a:solidFill>
                <a:srgbClr val="4BACC6">
                  <a:lumMod val="75000"/>
                </a:srgbClr>
              </a:solidFill>
              <a:latin typeface="Arial" panose="020B0604020202020204"/>
              <a:ea typeface="微軟正黑體" panose="020B0604030504040204" pitchFamily="34" charset="-120"/>
            </a:endParaRPr>
          </a:p>
        </p:txBody>
      </p:sp>
      <p:sp>
        <p:nvSpPr>
          <p:cNvPr id="34" name="矩形 33"/>
          <p:cNvSpPr/>
          <p:nvPr/>
        </p:nvSpPr>
        <p:spPr>
          <a:xfrm>
            <a:off x="76200" y="3406775"/>
            <a:ext cx="3000375" cy="908050"/>
          </a:xfrm>
          <a:prstGeom prst="rect">
            <a:avLst/>
          </a:prstGeom>
        </p:spPr>
        <p:txBody>
          <a:bodyPr>
            <a:spAutoFit/>
          </a:bodyPr>
          <a:lstStyle/>
          <a:p>
            <a:pPr eaLnBrk="1" hangingPunct="1">
              <a:buClr>
                <a:srgbClr val="F5C636"/>
              </a:buClr>
              <a:defRPr/>
            </a:pPr>
            <a:r>
              <a:rPr kumimoji="1" lang="zh-TW" altLang="en-US" sz="2400" b="1" u="sng" dirty="0">
                <a:solidFill>
                  <a:srgbClr val="9BBB59">
                    <a:lumMod val="75000"/>
                  </a:srgbClr>
                </a:solidFill>
                <a:latin typeface="微軟正黑體" panose="020B0604030504040204" pitchFamily="34" charset="-120"/>
                <a:ea typeface="微軟正黑體" panose="020B0604030504040204" pitchFamily="34" charset="-120"/>
              </a:rPr>
              <a:t>漁電共生</a:t>
            </a:r>
          </a:p>
          <a:p>
            <a:pPr eaLnBrk="1" hangingPunct="1">
              <a:spcBef>
                <a:spcPts val="600"/>
              </a:spcBef>
              <a:buClr>
                <a:srgbClr val="6BCBC5"/>
              </a:buClr>
              <a:defRPr/>
            </a:pPr>
            <a:r>
              <a:rPr kumimoji="1" lang="zh-TW" altLang="en-US" sz="2400" b="1" u="sng" kern="0" dirty="0">
                <a:solidFill>
                  <a:prstClr val="black">
                    <a:lumMod val="65000"/>
                    <a:lumOff val="35000"/>
                  </a:prstClr>
                </a:solidFill>
                <a:latin typeface="Arial" panose="020B0604020202020204"/>
                <a:ea typeface="微軟正黑體" panose="020B0604030504040204" pitchFamily="34" charset="-120"/>
              </a:rPr>
              <a:t>滯洪池、水庫</a:t>
            </a:r>
            <a:endParaRPr kumimoji="1" lang="en-US" altLang="zh-TW" sz="2000" b="1" kern="0" dirty="0">
              <a:solidFill>
                <a:srgbClr val="FF0000"/>
              </a:solidFill>
              <a:latin typeface="Arial" panose="020B0604020202020204"/>
              <a:ea typeface="微軟正黑體" panose="020B0604030504040204" pitchFamily="34" charset="-120"/>
            </a:endParaRPr>
          </a:p>
        </p:txBody>
      </p:sp>
      <p:sp>
        <p:nvSpPr>
          <p:cNvPr id="36" name="矩形 35"/>
          <p:cNvSpPr/>
          <p:nvPr/>
        </p:nvSpPr>
        <p:spPr>
          <a:xfrm>
            <a:off x="3187700" y="4252913"/>
            <a:ext cx="2032000" cy="461962"/>
          </a:xfrm>
          <a:prstGeom prst="rect">
            <a:avLst/>
          </a:prstGeom>
        </p:spPr>
        <p:txBody>
          <a:bodyPr wrap="none">
            <a:spAutoFit/>
          </a:bodyPr>
          <a:lstStyle/>
          <a:p>
            <a:pPr defTabSz="913765" eaLnBrk="1" fontAlgn="auto" hangingPunct="1">
              <a:spcBef>
                <a:spcPts val="0"/>
              </a:spcBef>
              <a:spcAft>
                <a:spcPts val="0"/>
              </a:spcAft>
              <a:defRPr/>
            </a:pPr>
            <a:r>
              <a:rPr kumimoji="1" lang="zh-TW" altLang="en-US" sz="2400" b="1" u="sng" kern="0" dirty="0">
                <a:solidFill>
                  <a:prstClr val="black">
                    <a:lumMod val="65000"/>
                    <a:lumOff val="35000"/>
                  </a:prstClr>
                </a:solidFill>
                <a:latin typeface="Arial" panose="020B0604020202020204"/>
                <a:ea typeface="微軟正黑體" panose="020B0604030504040204" pitchFamily="34" charset="-120"/>
              </a:rPr>
              <a:t>屏東循線找地</a:t>
            </a:r>
            <a:endParaRPr kumimoji="1" lang="zh-TW" altLang="en-US" sz="2000" b="1" kern="0" dirty="0">
              <a:solidFill>
                <a:srgbClr val="FF0000"/>
              </a:solidFill>
              <a:latin typeface="Arial" panose="020B0604020202020204"/>
              <a:ea typeface="微軟正黑體" panose="020B0604030504040204" pitchFamily="34" charset="-120"/>
            </a:endParaRPr>
          </a:p>
        </p:txBody>
      </p:sp>
      <p:sp>
        <p:nvSpPr>
          <p:cNvPr id="43" name="圓角矩形 42"/>
          <p:cNvSpPr/>
          <p:nvPr/>
        </p:nvSpPr>
        <p:spPr>
          <a:xfrm>
            <a:off x="144463" y="919163"/>
            <a:ext cx="8999537" cy="614362"/>
          </a:xfrm>
          <a:prstGeom prst="roundRect">
            <a:avLst/>
          </a:prstGeom>
          <a:noFill/>
          <a:ln w="12700" cap="flat" cmpd="sng" algn="ctr">
            <a:noFill/>
            <a:prstDash val="solid"/>
            <a:miter lim="800000"/>
          </a:ln>
          <a:effectLst/>
        </p:spPr>
        <p:txBody>
          <a:bodyPr anchor="ctr"/>
          <a:lstStyle/>
          <a:p>
            <a:pPr defTabSz="913765" eaLnBrk="1" fontAlgn="auto" hangingPunct="1">
              <a:spcBef>
                <a:spcPts val="0"/>
              </a:spcBef>
              <a:spcAft>
                <a:spcPts val="0"/>
              </a:spcAft>
              <a:defRPr/>
            </a:pPr>
            <a:r>
              <a:rPr lang="zh-TW" altLang="en-US" sz="3000" b="1" kern="0" dirty="0">
                <a:solidFill>
                  <a:prstClr val="black">
                    <a:lumMod val="65000"/>
                    <a:lumOff val="35000"/>
                  </a:prstClr>
                </a:solidFill>
                <a:latin typeface="Microsoft YaHei UI" panose="020B0503020204020204" pitchFamily="34" charset="-122"/>
                <a:ea typeface="Microsoft YaHei UI" panose="020B0503020204020204" pitchFamily="34" charset="-122"/>
              </a:rPr>
              <a:t>地面型：提高土地利用價值</a:t>
            </a:r>
            <a:r>
              <a:rPr lang="en-US" altLang="zh-TW" sz="2400" b="1" kern="0" dirty="0">
                <a:solidFill>
                  <a:prstClr val="black">
                    <a:lumMod val="65000"/>
                    <a:lumOff val="35000"/>
                  </a:prstClr>
                </a:solidFill>
                <a:latin typeface="Microsoft YaHei UI" panose="020B0503020204020204" pitchFamily="34" charset="-122"/>
                <a:ea typeface="Microsoft YaHei UI" panose="020B0503020204020204" pitchFamily="34" charset="-122"/>
              </a:rPr>
              <a:t>17</a:t>
            </a:r>
            <a:r>
              <a:rPr lang="en-US" altLang="zh-TW" sz="2400" b="1" kern="0" dirty="0">
                <a:solidFill>
                  <a:prstClr val="black">
                    <a:lumMod val="65000"/>
                    <a:lumOff val="35000"/>
                  </a:prstClr>
                </a:solidFill>
                <a:latin typeface="Microsoft YaHei UI" panose="020B0503020204020204" pitchFamily="34" charset="-122"/>
                <a:ea typeface="Microsoft YaHei UI" panose="020B0503020204020204" pitchFamily="34" charset="-122"/>
                <a:sym typeface="+mn-ea"/>
              </a:rPr>
              <a:t>GW</a:t>
            </a:r>
            <a:r>
              <a:rPr lang="en-US" altLang="zh-TW" sz="2400" b="1" kern="0" dirty="0">
                <a:solidFill>
                  <a:prstClr val="black">
                    <a:lumMod val="65000"/>
                    <a:lumOff val="35000"/>
                  </a:prstClr>
                </a:solidFill>
                <a:latin typeface="Microsoft YaHei UI" panose="020B0503020204020204" pitchFamily="34" charset="-122"/>
                <a:ea typeface="Microsoft YaHei UI" panose="020B0503020204020204" pitchFamily="34" charset="-122"/>
                <a:cs typeface="Microsoft YaHei" panose="020B0503020204020204" pitchFamily="34" charset="-122"/>
                <a:sym typeface="Microsoft YaHei" panose="020B0503020204020204" pitchFamily="34" charset="-122"/>
              </a:rPr>
              <a:t>→14</a:t>
            </a:r>
            <a:r>
              <a:rPr lang="en-US" altLang="zh-TW" sz="2400" b="1" kern="0" dirty="0">
                <a:solidFill>
                  <a:prstClr val="black">
                    <a:lumMod val="65000"/>
                    <a:lumOff val="35000"/>
                  </a:prstClr>
                </a:solidFill>
                <a:latin typeface="Microsoft YaHei UI" panose="020B0503020204020204" pitchFamily="34" charset="-122"/>
                <a:ea typeface="Microsoft YaHei UI" panose="020B0503020204020204" pitchFamily="34" charset="-122"/>
                <a:sym typeface="+mn-ea"/>
              </a:rPr>
              <a:t>GW</a:t>
            </a:r>
            <a:r>
              <a:rPr lang="en-US" altLang="zh-TW" sz="2400" b="1" kern="0" dirty="0">
                <a:solidFill>
                  <a:prstClr val="black">
                    <a:lumMod val="65000"/>
                    <a:lumOff val="35000"/>
                  </a:prstClr>
                </a:solidFill>
                <a:latin typeface="Microsoft YaHei UI" panose="020B0503020204020204" pitchFamily="34" charset="-122"/>
                <a:ea typeface="Microsoft YaHei UI" panose="020B0503020204020204" pitchFamily="34" charset="-122"/>
                <a:cs typeface="Microsoft YaHei" panose="020B0503020204020204" pitchFamily="34" charset="-122"/>
                <a:sym typeface="Microsoft YaHei" panose="020B0503020204020204" pitchFamily="34" charset="-122"/>
              </a:rPr>
              <a:t>→</a:t>
            </a:r>
            <a:r>
              <a:rPr lang="en-US" altLang="zh-TW" sz="3200" b="1" kern="0" dirty="0">
                <a:solidFill>
                  <a:srgbClr val="FF0000"/>
                </a:solidFill>
                <a:latin typeface="Microsoft YaHei UI" panose="020B0503020204020204" pitchFamily="34" charset="-122"/>
                <a:ea typeface="Microsoft YaHei UI" panose="020B0503020204020204" pitchFamily="34" charset="-122"/>
                <a:cs typeface="Microsoft YaHei" panose="020B0503020204020204" pitchFamily="34" charset="-122"/>
                <a:sym typeface="Microsoft YaHei" panose="020B0503020204020204" pitchFamily="34" charset="-122"/>
              </a:rPr>
              <a:t>12</a:t>
            </a:r>
            <a:r>
              <a:rPr lang="en-US" altLang="zh-TW" sz="2400" b="1" kern="0" dirty="0">
                <a:solidFill>
                  <a:srgbClr val="FF0000"/>
                </a:solidFill>
                <a:latin typeface="Microsoft YaHei UI" panose="020B0503020204020204" pitchFamily="34" charset="-122"/>
                <a:ea typeface="Microsoft YaHei UI" panose="020B0503020204020204" pitchFamily="34" charset="-122"/>
                <a:cs typeface="Microsoft YaHei" panose="020B0503020204020204" pitchFamily="34" charset="-122"/>
                <a:sym typeface="Microsoft YaHei" panose="020B0503020204020204" pitchFamily="34" charset="-122"/>
              </a:rPr>
              <a:t>GW</a:t>
            </a:r>
          </a:p>
        </p:txBody>
      </p:sp>
      <p:pic>
        <p:nvPicPr>
          <p:cNvPr id="44" name="圖片 43"/>
          <p:cNvPicPr>
            <a:picLocks noChangeAspect="1"/>
          </p:cNvPicPr>
          <p:nvPr/>
        </p:nvPicPr>
        <p:blipFill>
          <a:blip r:embed="rId3" cstate="email"/>
          <a:stretch>
            <a:fillRect/>
          </a:stretch>
        </p:blipFill>
        <p:spPr>
          <a:xfrm>
            <a:off x="428625" y="4778375"/>
            <a:ext cx="2570163" cy="1512888"/>
          </a:xfrm>
          <a:prstGeom prst="rect">
            <a:avLst/>
          </a:prstGeom>
          <a:effectLst>
            <a:outerShdw blurRad="50800" dist="38100" dir="2700000" algn="tl" rotWithShape="0">
              <a:prstClr val="black">
                <a:alpha val="40000"/>
              </a:prstClr>
            </a:outerShdw>
          </a:effectLst>
        </p:spPr>
      </p:pic>
      <p:sp>
        <p:nvSpPr>
          <p:cNvPr id="50193" name="矩形 44"/>
          <p:cNvSpPr>
            <a:spLocks noChangeArrowheads="1"/>
          </p:cNvSpPr>
          <p:nvPr/>
        </p:nvSpPr>
        <p:spPr bwMode="auto">
          <a:xfrm>
            <a:off x="354013" y="6291263"/>
            <a:ext cx="27574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algn="ctr" eaLnBrk="1" hangingPunct="1"/>
            <a:r>
              <a:rPr lang="zh-TW" altLang="en-US" sz="1600" b="1" u="sng">
                <a:solidFill>
                  <a:srgbClr val="404040"/>
                </a:solidFill>
                <a:latin typeface="Arial" panose="020B0604020202020204" pitchFamily="34" charset="0"/>
                <a:ea typeface="微軟正黑體" panose="020B0604030504040204" pitchFamily="34" charset="-120"/>
              </a:rPr>
              <a:t>嘉義滯洪池</a:t>
            </a:r>
            <a:endParaRPr lang="en-US" altLang="zh-TW" sz="1600" b="1" u="sng">
              <a:solidFill>
                <a:srgbClr val="404040"/>
              </a:solidFill>
              <a:latin typeface="Arial" panose="020B0604020202020204" pitchFamily="34" charset="0"/>
              <a:ea typeface="微軟正黑體" panose="020B0604030504040204" pitchFamily="34" charset="-120"/>
            </a:endParaRPr>
          </a:p>
          <a:p>
            <a:pPr algn="ctr" eaLnBrk="1" hangingPunct="1"/>
            <a:r>
              <a:rPr lang="zh-TW" altLang="en-US" sz="1200" b="1">
                <a:solidFill>
                  <a:srgbClr val="404040"/>
                </a:solidFill>
                <a:latin typeface="Arial" panose="020B0604020202020204" pitchFamily="34" charset="0"/>
                <a:ea typeface="微軟正黑體" panose="020B0604030504040204" pitchFamily="34" charset="-120"/>
              </a:rPr>
              <a:t>嘉義縣中埔鄉台糖公館滯洪池</a:t>
            </a:r>
            <a:r>
              <a:rPr lang="en-US" altLang="zh-TW" sz="1200" b="1">
                <a:solidFill>
                  <a:srgbClr val="404040"/>
                </a:solidFill>
                <a:latin typeface="Arial" panose="020B0604020202020204" pitchFamily="34" charset="0"/>
                <a:ea typeface="微軟正黑體" panose="020B0604030504040204" pitchFamily="34" charset="-120"/>
              </a:rPr>
              <a:t>4.36MW</a:t>
            </a:r>
            <a:endParaRPr lang="zh-TW" altLang="en-US" sz="1200" b="1">
              <a:solidFill>
                <a:srgbClr val="404040"/>
              </a:solidFill>
              <a:latin typeface="Arial" panose="020B0604020202020204" pitchFamily="34" charset="0"/>
              <a:ea typeface="微軟正黑體" panose="020B0604030504040204" pitchFamily="34" charset="-120"/>
            </a:endParaRPr>
          </a:p>
        </p:txBody>
      </p:sp>
      <p:sp>
        <p:nvSpPr>
          <p:cNvPr id="50194" name="矩形 45"/>
          <p:cNvSpPr>
            <a:spLocks noChangeArrowheads="1"/>
          </p:cNvSpPr>
          <p:nvPr/>
        </p:nvSpPr>
        <p:spPr bwMode="auto">
          <a:xfrm>
            <a:off x="3656013" y="6307138"/>
            <a:ext cx="2082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algn="ctr" eaLnBrk="1" hangingPunct="1"/>
            <a:r>
              <a:rPr lang="zh-TW" altLang="en-US" sz="1600" b="1" u="sng" dirty="0">
                <a:solidFill>
                  <a:srgbClr val="404040"/>
                </a:solidFill>
                <a:latin typeface="Arial" panose="020B0604020202020204" pitchFamily="34" charset="0"/>
                <a:ea typeface="微軟正黑體" panose="020B0604030504040204" pitchFamily="34" charset="-120"/>
              </a:rPr>
              <a:t>新北市掩埋場</a:t>
            </a:r>
            <a:endParaRPr lang="en-US" altLang="zh-TW" sz="1600" b="1" u="sng" dirty="0">
              <a:solidFill>
                <a:srgbClr val="404040"/>
              </a:solidFill>
              <a:latin typeface="Arial" panose="020B0604020202020204" pitchFamily="34" charset="0"/>
              <a:ea typeface="微軟正黑體" panose="020B0604030504040204" pitchFamily="34" charset="-120"/>
            </a:endParaRPr>
          </a:p>
          <a:p>
            <a:pPr algn="ctr" eaLnBrk="1" hangingPunct="1"/>
            <a:r>
              <a:rPr lang="zh-TW" altLang="en-US" sz="1200" b="1" dirty="0">
                <a:solidFill>
                  <a:srgbClr val="404040"/>
                </a:solidFill>
                <a:latin typeface="Arial" panose="020B0604020202020204" pitchFamily="34" charset="0"/>
                <a:ea typeface="微軟正黑體" panose="020B0604030504040204" pitchFamily="34" charset="-120"/>
              </a:rPr>
              <a:t>新北市三峽碳中和樂園</a:t>
            </a:r>
            <a:r>
              <a:rPr lang="en-US" altLang="zh-TW" sz="1200" b="1" dirty="0">
                <a:solidFill>
                  <a:srgbClr val="404040"/>
                </a:solidFill>
                <a:latin typeface="Arial" panose="020B0604020202020204" pitchFamily="34" charset="0"/>
                <a:ea typeface="微軟正黑體" panose="020B0604030504040204" pitchFamily="34" charset="-120"/>
              </a:rPr>
              <a:t>2MW</a:t>
            </a:r>
            <a:endParaRPr lang="zh-TW" altLang="en-US" sz="1200" b="1" dirty="0">
              <a:solidFill>
                <a:srgbClr val="404040"/>
              </a:solidFill>
              <a:latin typeface="Arial" panose="020B0604020202020204" pitchFamily="34" charset="0"/>
              <a:ea typeface="微軟正黑體" panose="020B0604030504040204" pitchFamily="34" charset="-120"/>
            </a:endParaRPr>
          </a:p>
        </p:txBody>
      </p:sp>
      <p:pic>
        <p:nvPicPr>
          <p:cNvPr id="47" name="圖片 46"/>
          <p:cNvPicPr/>
          <p:nvPr/>
        </p:nvPicPr>
        <p:blipFill>
          <a:blip r:embed="rId4" cstate="email"/>
          <a:stretch>
            <a:fillRect/>
          </a:stretch>
        </p:blipFill>
        <p:spPr>
          <a:xfrm>
            <a:off x="3357563" y="4778375"/>
            <a:ext cx="2571750" cy="1514475"/>
          </a:xfrm>
          <a:prstGeom prst="rect">
            <a:avLst/>
          </a:prstGeom>
          <a:noFill/>
          <a:ln>
            <a:noFill/>
          </a:ln>
          <a:effectLst>
            <a:outerShdw blurRad="50800" dist="38100" dir="2700000" algn="tl" rotWithShape="0">
              <a:prstClr val="black">
                <a:alpha val="40000"/>
              </a:prstClr>
            </a:outerShdw>
          </a:effectLst>
        </p:spPr>
      </p:pic>
      <p:sp>
        <p:nvSpPr>
          <p:cNvPr id="50196" name="矩形 47"/>
          <p:cNvSpPr>
            <a:spLocks noChangeArrowheads="1"/>
          </p:cNvSpPr>
          <p:nvPr/>
        </p:nvSpPr>
        <p:spPr bwMode="auto">
          <a:xfrm>
            <a:off x="5202238" y="6311900"/>
            <a:ext cx="45370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algn="ctr" eaLnBrk="1" hangingPunct="1"/>
            <a:r>
              <a:rPr lang="zh-TW" altLang="en-US" sz="1600" b="1" u="sng">
                <a:solidFill>
                  <a:srgbClr val="404040"/>
                </a:solidFill>
                <a:latin typeface="Arial" panose="020B0604020202020204" pitchFamily="34" charset="0"/>
                <a:ea typeface="微軟正黑體" panose="020B0604030504040204" pitchFamily="34" charset="-120"/>
              </a:rPr>
              <a:t>彰化彰濱工業區</a:t>
            </a:r>
            <a:endParaRPr lang="en-US" altLang="zh-TW" sz="1600" b="1" u="sng">
              <a:solidFill>
                <a:srgbClr val="404040"/>
              </a:solidFill>
              <a:latin typeface="Arial" panose="020B0604020202020204" pitchFamily="34" charset="0"/>
              <a:ea typeface="微軟正黑體" panose="020B0604030504040204" pitchFamily="34" charset="-120"/>
            </a:endParaRPr>
          </a:p>
          <a:p>
            <a:pPr algn="ctr" eaLnBrk="1" hangingPunct="1"/>
            <a:r>
              <a:rPr lang="zh-TW" altLang="en-US" sz="1200" b="1">
                <a:solidFill>
                  <a:srgbClr val="404040"/>
                </a:solidFill>
                <a:latin typeface="Arial" panose="020B0604020202020204" pitchFamily="34" charset="0"/>
                <a:ea typeface="微軟正黑體" panose="020B0604030504040204" pitchFamily="34" charset="-120"/>
              </a:rPr>
              <a:t>彰化彰濱工業區崙尾西區</a:t>
            </a:r>
            <a:r>
              <a:rPr lang="en-US" altLang="zh-TW" sz="1200" b="1">
                <a:solidFill>
                  <a:srgbClr val="404040"/>
                </a:solidFill>
                <a:latin typeface="Arial" panose="020B0604020202020204" pitchFamily="34" charset="0"/>
                <a:ea typeface="微軟正黑體" panose="020B0604030504040204" pitchFamily="34" charset="-120"/>
              </a:rPr>
              <a:t>100MW</a:t>
            </a:r>
            <a:endParaRPr lang="zh-TW" altLang="en-US" sz="1200" b="1">
              <a:solidFill>
                <a:srgbClr val="404040"/>
              </a:solidFill>
              <a:latin typeface="Arial" panose="020B0604020202020204" pitchFamily="34" charset="0"/>
              <a:ea typeface="微軟正黑體" panose="020B0604030504040204" pitchFamily="34" charset="-120"/>
            </a:endParaRPr>
          </a:p>
        </p:txBody>
      </p:sp>
      <p:pic>
        <p:nvPicPr>
          <p:cNvPr id="49" name="圖片 13" descr="https://tpcjournal.taipower.com.tw/uploads/article/15d0fcd1325de1c8afb20831cd1136a8.jpg"/>
          <p:cNvPicPr>
            <a:picLocks noChangeAspect="1" noChangeArrowheads="1"/>
          </p:cNvPicPr>
          <p:nvPr/>
        </p:nvPicPr>
        <p:blipFill rotWithShape="1">
          <a:blip r:embed="rId5" cstate="email"/>
          <a:srcRect/>
          <a:stretch>
            <a:fillRect/>
          </a:stretch>
        </p:blipFill>
        <p:spPr bwMode="auto">
          <a:xfrm>
            <a:off x="6257925" y="4759325"/>
            <a:ext cx="2570163" cy="15049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0" name="矩形 49"/>
          <p:cNvSpPr/>
          <p:nvPr/>
        </p:nvSpPr>
        <p:spPr>
          <a:xfrm>
            <a:off x="279400" y="1474788"/>
            <a:ext cx="4525963" cy="49212"/>
          </a:xfrm>
          <a:prstGeom prst="rect">
            <a:avLst/>
          </a:prstGeom>
          <a:solidFill>
            <a:sysClr val="windowText" lastClr="000000">
              <a:lumMod val="50000"/>
              <a:lumOff val="50000"/>
            </a:sysClr>
          </a:solidFill>
          <a:ln w="25400" cap="flat" cmpd="sng" algn="ctr">
            <a:noFill/>
            <a:prstDash val="solid"/>
          </a:ln>
          <a:effectLst/>
        </p:spPr>
        <p:txBody>
          <a:bodyPr anchor="ctr"/>
          <a:lstStyle/>
          <a:p>
            <a:pPr algn="ctr" eaLnBrk="1" fontAlgn="auto" hangingPunct="1">
              <a:spcBef>
                <a:spcPts val="0"/>
              </a:spcBef>
              <a:spcAft>
                <a:spcPts val="0"/>
              </a:spcAft>
              <a:defRPr/>
            </a:pPr>
            <a:endParaRPr lang="zh-TW" altLang="en-US" kern="0">
              <a:solidFill>
                <a:prstClr val="white"/>
              </a:solidFill>
              <a:latin typeface="Arial" panose="020B0604020202020204"/>
              <a:ea typeface="微軟正黑體" panose="020B0604030504040204" pitchFamily="34" charset="-120"/>
            </a:endParaRPr>
          </a:p>
        </p:txBody>
      </p:sp>
      <p:sp>
        <p:nvSpPr>
          <p:cNvPr id="27" name="標題 1"/>
          <p:cNvSpPr txBox="1"/>
          <p:nvPr/>
        </p:nvSpPr>
        <p:spPr>
          <a:xfrm>
            <a:off x="927100" y="61913"/>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二、地面型光電政策及推展</a:t>
            </a:r>
            <a:r>
              <a:rPr kumimoji="1"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提高利用價值</a:t>
            </a:r>
            <a:endParaRPr kumimoji="1"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sp>
        <p:nvSpPr>
          <p:cNvPr id="2" name="投影片編號版面配置區 1"/>
          <p:cNvSpPr>
            <a:spLocks noGrp="1"/>
          </p:cNvSpPr>
          <p:nvPr>
            <p:ph type="sldNum" sz="quarter" idx="10"/>
          </p:nvPr>
        </p:nvSpPr>
        <p:spPr/>
        <p:txBody>
          <a:bodyPr/>
          <a:lstStyle/>
          <a:p>
            <a:pPr>
              <a:defRPr/>
            </a:pPr>
            <a:fld id="{02A4DD89-A6A6-4862-B154-6736CFBA3C5B}" type="slidenum">
              <a:rPr lang="en-US" altLang="zh-TW" smtClean="0"/>
              <a:t>15</a:t>
            </a:fld>
            <a:endParaRPr lang="en-US" altLang="zh-TW"/>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圓角矩形 16"/>
          <p:cNvSpPr/>
          <p:nvPr/>
        </p:nvSpPr>
        <p:spPr>
          <a:xfrm>
            <a:off x="1866492" y="1809083"/>
            <a:ext cx="6299678" cy="1211537"/>
          </a:xfrm>
          <a:prstGeom prst="roundRect">
            <a:avLst>
              <a:gd name="adj" fmla="val 26762"/>
            </a:avLst>
          </a:prstGeom>
          <a:gradFill>
            <a:gsLst>
              <a:gs pos="0">
                <a:sysClr val="window" lastClr="FFFFFF"/>
              </a:gs>
              <a:gs pos="100000">
                <a:sysClr val="window" lastClr="FFFFFF">
                  <a:lumMod val="85000"/>
                </a:sysClr>
              </a:gs>
            </a:gsLst>
            <a:lin ang="5400000" scaled="0"/>
          </a:gradFill>
          <a:ln w="38100" cap="flat" cmpd="sng" algn="ctr">
            <a:gradFill>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prstDash val="solid"/>
          </a:ln>
          <a:effectLst>
            <a:reflection blurRad="6350" stA="52000" endA="300" endPos="12000" dir="5400000" sy="-100000" algn="bl" rotWithShape="0"/>
          </a:effectLst>
        </p:spPr>
        <p:txBody>
          <a:bodyPr anchor="ctr"/>
          <a:lstStyle/>
          <a:p>
            <a:pPr algn="ctr" eaLnBrk="1" fontAlgn="auto" hangingPunct="1">
              <a:spcBef>
                <a:spcPts val="0"/>
              </a:spcBef>
              <a:spcAft>
                <a:spcPts val="0"/>
              </a:spcAft>
              <a:defRPr/>
            </a:pPr>
            <a:endParaRPr lang="zh-TW" altLang="en-US" kern="0">
              <a:solidFill>
                <a:prstClr val="white"/>
              </a:solidFill>
              <a:latin typeface="Arial" panose="020B0604020202020204"/>
              <a:ea typeface="微軟正黑體" panose="020B0604030504040204" pitchFamily="34" charset="-120"/>
            </a:endParaRPr>
          </a:p>
        </p:txBody>
      </p:sp>
      <p:sp>
        <p:nvSpPr>
          <p:cNvPr id="19" name="文字方塊 18"/>
          <p:cNvSpPr txBox="1"/>
          <p:nvPr/>
        </p:nvSpPr>
        <p:spPr>
          <a:xfrm>
            <a:off x="2549525" y="1814513"/>
            <a:ext cx="5573713" cy="1200150"/>
          </a:xfrm>
          <a:prstGeom prst="rect">
            <a:avLst/>
          </a:prstGeom>
          <a:noFill/>
        </p:spPr>
        <p:txBody>
          <a:bodyPr>
            <a:spAutoFit/>
          </a:bodyPr>
          <a:lstStyle/>
          <a:p>
            <a:pPr marL="342900" lvl="1" indent="-342900" eaLnBrk="1" fontAlgn="auto" hangingPunct="1">
              <a:spcBef>
                <a:spcPts val="0"/>
              </a:spcBef>
              <a:spcAft>
                <a:spcPts val="0"/>
              </a:spcAft>
              <a:buClr>
                <a:srgbClr val="4F81BD"/>
              </a:buClr>
              <a:buFont typeface="Arial" panose="020B0604020202020204" pitchFamily="34" charset="0"/>
              <a:buChar char="•"/>
              <a:defRPr/>
            </a:pPr>
            <a:r>
              <a:rPr lang="zh-TW" altLang="en-US" sz="2400" b="1" kern="100" dirty="0">
                <a:solidFill>
                  <a:prstClr val="black">
                    <a:lumMod val="65000"/>
                    <a:lumOff val="35000"/>
                  </a:prstClr>
                </a:solidFill>
                <a:latin typeface="微軟正黑體" panose="020B0604030504040204" pitchFamily="34" charset="-120"/>
                <a:ea typeface="微軟正黑體" panose="020B0604030504040204" pitchFamily="34" charset="-120"/>
                <a:cs typeface="Times New Roman" panose="02020603050405020304" pitchFamily="18" charset="0"/>
              </a:rPr>
              <a:t>建立</a:t>
            </a:r>
            <a:r>
              <a:rPr lang="zh-TW" altLang="en-US" sz="2400" b="1" kern="1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事前審查</a:t>
            </a:r>
            <a:r>
              <a:rPr lang="zh-TW" altLang="en-US" sz="2400" b="1" kern="100" dirty="0">
                <a:solidFill>
                  <a:prstClr val="black">
                    <a:lumMod val="65000"/>
                    <a:lumOff val="35000"/>
                  </a:prstClr>
                </a:solidFill>
                <a:latin typeface="微軟正黑體" panose="020B0604030504040204" pitchFamily="34" charset="-120"/>
                <a:ea typeface="微軟正黑體" panose="020B0604030504040204" pitchFamily="34" charset="-120"/>
                <a:cs typeface="Times New Roman" panose="02020603050405020304" pitchFamily="18" charset="0"/>
              </a:rPr>
              <a:t>機制，排除不適地</a:t>
            </a:r>
            <a:endParaRPr lang="en-US" altLang="zh-TW" sz="2400" b="1" kern="100" dirty="0">
              <a:solidFill>
                <a:prstClr val="black">
                  <a:lumMod val="65000"/>
                  <a:lumOff val="35000"/>
                </a:prstClr>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342900" lvl="1" indent="-342900" eaLnBrk="1" fontAlgn="auto" hangingPunct="1">
              <a:spcBef>
                <a:spcPts val="0"/>
              </a:spcBef>
              <a:spcAft>
                <a:spcPts val="0"/>
              </a:spcAft>
              <a:buClr>
                <a:srgbClr val="4F81BD"/>
              </a:buClr>
              <a:buFont typeface="Arial" panose="020B0604020202020204" pitchFamily="34" charset="0"/>
              <a:buChar char="•"/>
              <a:defRPr/>
            </a:pPr>
            <a:r>
              <a:rPr lang="zh-TW" altLang="en-US" sz="2400" b="1" kern="100" dirty="0">
                <a:solidFill>
                  <a:prstClr val="black">
                    <a:lumMod val="65000"/>
                    <a:lumOff val="35000"/>
                  </a:prstClr>
                </a:solidFill>
                <a:latin typeface="微軟正黑體" panose="020B0604030504040204" pitchFamily="34" charset="-120"/>
                <a:ea typeface="微軟正黑體" panose="020B0604030504040204" pitchFamily="34" charset="-120"/>
                <a:cs typeface="Times New Roman" panose="02020603050405020304" pitchFamily="18" charset="0"/>
              </a:rPr>
              <a:t>與農委會建立</a:t>
            </a:r>
            <a:r>
              <a:rPr lang="zh-TW" altLang="en-US" sz="2400" b="1" kern="1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環社</a:t>
            </a:r>
            <a:r>
              <a:rPr lang="zh-TW" altLang="en-US" sz="2400" b="1" kern="100" dirty="0">
                <a:solidFill>
                  <a:prstClr val="black">
                    <a:lumMod val="65000"/>
                    <a:lumOff val="35000"/>
                  </a:prstClr>
                </a:solidFill>
                <a:latin typeface="微軟正黑體" panose="020B0604030504040204" pitchFamily="34" charset="-120"/>
                <a:ea typeface="微軟正黑體" panose="020B0604030504040204" pitchFamily="34" charset="-120"/>
                <a:cs typeface="Times New Roman" panose="02020603050405020304" pitchFamily="18" charset="0"/>
              </a:rPr>
              <a:t>檢核</a:t>
            </a:r>
            <a:r>
              <a:rPr lang="zh-TW" altLang="en-US" sz="2400" b="1" kern="1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把關</a:t>
            </a:r>
            <a:endParaRPr lang="en-US" altLang="zh-TW" sz="2400" b="1" kern="1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342900" lvl="1" indent="-342900" eaLnBrk="1" fontAlgn="auto" hangingPunct="1">
              <a:spcBef>
                <a:spcPts val="0"/>
              </a:spcBef>
              <a:spcAft>
                <a:spcPts val="0"/>
              </a:spcAft>
              <a:buClr>
                <a:srgbClr val="4F81BD"/>
              </a:buClr>
              <a:buFont typeface="Arial" panose="020B0604020202020204" pitchFamily="34" charset="0"/>
              <a:buChar char="•"/>
              <a:defRPr/>
            </a:pPr>
            <a:r>
              <a:rPr lang="zh-TW" altLang="en-US" sz="2400" b="1" kern="1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漁電</a:t>
            </a:r>
            <a:r>
              <a:rPr lang="zh-TW" altLang="en-US" sz="2400" b="1" kern="100" dirty="0">
                <a:solidFill>
                  <a:prstClr val="black">
                    <a:lumMod val="65000"/>
                    <a:lumOff val="35000"/>
                  </a:prstClr>
                </a:solidFill>
                <a:latin typeface="微軟正黑體" panose="020B0604030504040204" pitchFamily="34" charset="-120"/>
                <a:ea typeface="微軟正黑體" panose="020B0604030504040204" pitchFamily="34" charset="-120"/>
                <a:cs typeface="Times New Roman" panose="02020603050405020304" pitchFamily="18" charset="0"/>
              </a:rPr>
              <a:t>共生</a:t>
            </a:r>
            <a:r>
              <a:rPr lang="zh-TW" altLang="en-US" sz="2400" b="1" kern="1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優先</a:t>
            </a:r>
            <a:r>
              <a:rPr lang="zh-TW" altLang="en-US" sz="2400" b="1" kern="100" dirty="0">
                <a:solidFill>
                  <a:prstClr val="black">
                    <a:lumMod val="65000"/>
                    <a:lumOff val="35000"/>
                  </a:prstClr>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400" b="1" kern="1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階段</a:t>
            </a:r>
            <a:r>
              <a:rPr lang="zh-TW" altLang="en-US" sz="2400" b="1" kern="100" dirty="0">
                <a:solidFill>
                  <a:prstClr val="black">
                    <a:lumMod val="65000"/>
                    <a:lumOff val="35000"/>
                  </a:prstClr>
                </a:solidFill>
                <a:latin typeface="微軟正黑體" panose="020B0604030504040204" pitchFamily="34" charset="-120"/>
                <a:ea typeface="微軟正黑體" panose="020B0604030504040204" pitchFamily="34" charset="-120"/>
                <a:cs typeface="Times New Roman" panose="02020603050405020304" pitchFamily="18" charset="0"/>
              </a:rPr>
              <a:t>性</a:t>
            </a:r>
            <a:r>
              <a:rPr lang="zh-TW" altLang="en-US" sz="2400" b="1" kern="1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公告</a:t>
            </a:r>
          </a:p>
        </p:txBody>
      </p:sp>
      <p:sp>
        <p:nvSpPr>
          <p:cNvPr id="20" name="矩形 19"/>
          <p:cNvSpPr/>
          <p:nvPr/>
        </p:nvSpPr>
        <p:spPr>
          <a:xfrm>
            <a:off x="5432425" y="2170113"/>
            <a:ext cx="173038" cy="490537"/>
          </a:xfrm>
          <a:prstGeom prst="rect">
            <a:avLst/>
          </a:prstGeom>
        </p:spPr>
        <p:txBody>
          <a:bodyPr wrap="none">
            <a:spAutoFit/>
          </a:bodyPr>
          <a:lstStyle/>
          <a:p>
            <a:pPr eaLnBrk="1" fontAlgn="auto" hangingPunct="1">
              <a:spcBef>
                <a:spcPts val="0"/>
              </a:spcBef>
              <a:spcAft>
                <a:spcPts val="0"/>
              </a:spcAft>
              <a:defRPr/>
            </a:pPr>
            <a:endParaRPr lang="zh-TW" altLang="en-US" sz="2800" kern="0" dirty="0">
              <a:solidFill>
                <a:prstClr val="white"/>
              </a:solidFill>
              <a:latin typeface="Arial" panose="020B0604020202020204"/>
              <a:ea typeface="微軟正黑體" panose="020B0604030504040204" pitchFamily="34" charset="-120"/>
            </a:endParaRPr>
          </a:p>
        </p:txBody>
      </p:sp>
      <p:sp>
        <p:nvSpPr>
          <p:cNvPr id="21" name="橢圓 20"/>
          <p:cNvSpPr>
            <a:spLocks noChangeAspect="1"/>
          </p:cNvSpPr>
          <p:nvPr/>
        </p:nvSpPr>
        <p:spPr>
          <a:xfrm>
            <a:off x="1015547" y="1700808"/>
            <a:ext cx="1428086" cy="1428086"/>
          </a:xfrm>
          <a:prstGeom prst="ellipse">
            <a:avLst/>
          </a:prstGeom>
          <a:gradFill flip="none" rotWithShape="1">
            <a:gsLst>
              <a:gs pos="0">
                <a:srgbClr val="9BBB59">
                  <a:lumMod val="0"/>
                  <a:lumOff val="100000"/>
                </a:srgbClr>
              </a:gs>
              <a:gs pos="35000">
                <a:srgbClr val="9BBB59">
                  <a:lumMod val="0"/>
                  <a:lumOff val="100000"/>
                </a:srgbClr>
              </a:gs>
              <a:gs pos="100000">
                <a:srgbClr val="0070C0">
                  <a:alpha val="88000"/>
                </a:srgbClr>
              </a:gs>
            </a:gsLst>
            <a:path path="circle">
              <a:fillToRect l="50000" t="-80000" r="50000" b="180000"/>
            </a:path>
            <a:tileRect/>
          </a:gradFill>
          <a:ln w="25400" cap="flat" cmpd="sng" algn="ctr">
            <a:noFill/>
            <a:prstDash val="solid"/>
          </a:ln>
          <a:effectLst/>
        </p:spPr>
        <p:txBody>
          <a:bodyPr anchor="ctr"/>
          <a:lstStyle/>
          <a:p>
            <a:pPr algn="ctr" eaLnBrk="1" fontAlgn="auto" hangingPunct="1">
              <a:spcBef>
                <a:spcPts val="0"/>
              </a:spcBef>
              <a:spcAft>
                <a:spcPts val="0"/>
              </a:spcAft>
              <a:defRPr/>
            </a:pPr>
            <a:endParaRPr lang="zh-TW" altLang="en-US" sz="3200" b="1" kern="0" dirty="0">
              <a:solidFill>
                <a:prstClr val="black"/>
              </a:solidFill>
              <a:latin typeface="Arial" panose="020B0604020202020204"/>
              <a:ea typeface="微軟正黑體" panose="020B0604030504040204" pitchFamily="34" charset="-120"/>
            </a:endParaRPr>
          </a:p>
        </p:txBody>
      </p:sp>
      <p:sp>
        <p:nvSpPr>
          <p:cNvPr id="22" name="矩形 21"/>
          <p:cNvSpPr/>
          <p:nvPr/>
        </p:nvSpPr>
        <p:spPr>
          <a:xfrm>
            <a:off x="981075" y="1844675"/>
            <a:ext cx="1506538" cy="1139825"/>
          </a:xfrm>
          <a:prstGeom prst="rect">
            <a:avLst/>
          </a:prstGeom>
          <a:effectLst>
            <a:outerShdw blurRad="50800" dist="38100" dir="2700000" algn="tl" rotWithShape="0">
              <a:prstClr val="black">
                <a:alpha val="70000"/>
              </a:prstClr>
            </a:outerShdw>
          </a:effectLst>
        </p:spPr>
        <p:txBody>
          <a:bodyPr>
            <a:spAutoFit/>
          </a:bodyPr>
          <a:lstStyle/>
          <a:p>
            <a:pPr algn="ctr" eaLnBrk="1" fontAlgn="auto" hangingPunct="1">
              <a:spcBef>
                <a:spcPts val="0"/>
              </a:spcBef>
              <a:spcAft>
                <a:spcPts val="0"/>
              </a:spcAft>
              <a:defRPr/>
            </a:pPr>
            <a:r>
              <a:rPr lang="zh-TW" altLang="en-US" sz="34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Calibri" panose="020F0502020204030204"/>
                <a:sym typeface="Calibri" panose="020F0502020204030204"/>
              </a:rPr>
              <a:t>降低</a:t>
            </a:r>
            <a:endParaRPr lang="en-US" altLang="zh-TW" sz="34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Calibri" panose="020F0502020204030204"/>
              <a:sym typeface="Calibri" panose="020F0502020204030204"/>
            </a:endParaRPr>
          </a:p>
          <a:p>
            <a:pPr algn="ctr" eaLnBrk="1" fontAlgn="auto" hangingPunct="1">
              <a:spcBef>
                <a:spcPts val="0"/>
              </a:spcBef>
              <a:spcAft>
                <a:spcPts val="0"/>
              </a:spcAft>
              <a:defRPr/>
            </a:pPr>
            <a:r>
              <a:rPr lang="zh-TW" altLang="en-US" sz="34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Calibri" panose="020F0502020204030204"/>
                <a:sym typeface="Calibri" panose="020F0502020204030204"/>
              </a:rPr>
              <a:t>爭議</a:t>
            </a:r>
          </a:p>
        </p:txBody>
      </p:sp>
      <p:sp>
        <p:nvSpPr>
          <p:cNvPr id="23" name="圓角矩形 22"/>
          <p:cNvSpPr/>
          <p:nvPr/>
        </p:nvSpPr>
        <p:spPr>
          <a:xfrm>
            <a:off x="1871279" y="3395773"/>
            <a:ext cx="6294891" cy="1492098"/>
          </a:xfrm>
          <a:prstGeom prst="roundRect">
            <a:avLst>
              <a:gd name="adj" fmla="val 26762"/>
            </a:avLst>
          </a:prstGeom>
          <a:gradFill>
            <a:gsLst>
              <a:gs pos="0">
                <a:sysClr val="window" lastClr="FFFFFF"/>
              </a:gs>
              <a:gs pos="100000">
                <a:sysClr val="window" lastClr="FFFFFF">
                  <a:lumMod val="85000"/>
                </a:sysClr>
              </a:gs>
            </a:gsLst>
            <a:lin ang="5400000" scaled="0"/>
          </a:gradFill>
          <a:ln w="25400" cap="flat" cmpd="sng" algn="ctr">
            <a:gradFill>
              <a:gsLst>
                <a:gs pos="0">
                  <a:srgbClr val="B2F0F0">
                    <a:alpha val="36000"/>
                  </a:srgbClr>
                </a:gs>
                <a:gs pos="100000">
                  <a:srgbClr val="00B2B3">
                    <a:alpha val="56000"/>
                  </a:srgbClr>
                </a:gs>
              </a:gsLst>
              <a:lin ang="5400000" scaled="1"/>
            </a:gradFill>
            <a:prstDash val="solid"/>
          </a:ln>
          <a:effectLst>
            <a:reflection blurRad="6350" stA="52000" endA="300" endPos="12000" dir="5400000" sy="-100000" algn="bl" rotWithShape="0"/>
          </a:effectLst>
        </p:spPr>
        <p:txBody>
          <a:bodyPr anchor="ctr"/>
          <a:lstStyle/>
          <a:p>
            <a:pPr algn="ctr" eaLnBrk="1" fontAlgn="auto" hangingPunct="1">
              <a:spcBef>
                <a:spcPts val="0"/>
              </a:spcBef>
              <a:spcAft>
                <a:spcPts val="0"/>
              </a:spcAft>
              <a:defRPr/>
            </a:pPr>
            <a:endParaRPr lang="zh-TW" altLang="en-US" kern="0">
              <a:solidFill>
                <a:prstClr val="white"/>
              </a:solidFill>
              <a:latin typeface="Arial" panose="020B0604020202020204"/>
              <a:ea typeface="微軟正黑體" panose="020B0604030504040204" pitchFamily="34" charset="-120"/>
            </a:endParaRPr>
          </a:p>
        </p:txBody>
      </p:sp>
      <p:sp>
        <p:nvSpPr>
          <p:cNvPr id="24" name="橢圓 23"/>
          <p:cNvSpPr>
            <a:spLocks noChangeAspect="1"/>
          </p:cNvSpPr>
          <p:nvPr/>
        </p:nvSpPr>
        <p:spPr>
          <a:xfrm>
            <a:off x="971600" y="3388875"/>
            <a:ext cx="1505894" cy="1505895"/>
          </a:xfrm>
          <a:prstGeom prst="ellipse">
            <a:avLst/>
          </a:prstGeom>
          <a:gradFill flip="none" rotWithShape="1">
            <a:gsLst>
              <a:gs pos="0">
                <a:srgbClr val="9BBB59">
                  <a:lumMod val="0"/>
                  <a:lumOff val="100000"/>
                </a:srgbClr>
              </a:gs>
              <a:gs pos="35000">
                <a:srgbClr val="9BBB59">
                  <a:lumMod val="0"/>
                  <a:lumOff val="100000"/>
                </a:srgbClr>
              </a:gs>
              <a:gs pos="100000">
                <a:srgbClr val="0BB5B6">
                  <a:alpha val="90000"/>
                </a:srgbClr>
              </a:gs>
            </a:gsLst>
            <a:path path="circle">
              <a:fillToRect l="50000" t="-80000" r="50000" b="180000"/>
            </a:path>
            <a:tileRect/>
          </a:gradFill>
          <a:ln w="25400" cap="flat" cmpd="sng" algn="ctr">
            <a:noFill/>
            <a:prstDash val="solid"/>
          </a:ln>
          <a:effectLst/>
        </p:spPr>
        <p:txBody>
          <a:bodyPr anchor="ctr"/>
          <a:lstStyle/>
          <a:p>
            <a:pPr algn="ctr" eaLnBrk="1" fontAlgn="auto" hangingPunct="1">
              <a:spcBef>
                <a:spcPts val="0"/>
              </a:spcBef>
              <a:spcAft>
                <a:spcPts val="0"/>
              </a:spcAft>
              <a:defRPr/>
            </a:pPr>
            <a:endParaRPr lang="zh-TW" altLang="en-US" sz="3200" b="1" kern="0" dirty="0">
              <a:solidFill>
                <a:prstClr val="black"/>
              </a:solidFill>
              <a:latin typeface="Arial" panose="020B0604020202020204"/>
              <a:ea typeface="微軟正黑體" panose="020B0604030504040204" pitchFamily="34" charset="-120"/>
            </a:endParaRPr>
          </a:p>
        </p:txBody>
      </p:sp>
      <p:sp>
        <p:nvSpPr>
          <p:cNvPr id="25" name="矩形 24"/>
          <p:cNvSpPr/>
          <p:nvPr/>
        </p:nvSpPr>
        <p:spPr>
          <a:xfrm>
            <a:off x="1116013" y="3571875"/>
            <a:ext cx="1216025" cy="1139825"/>
          </a:xfrm>
          <a:prstGeom prst="rect">
            <a:avLst/>
          </a:prstGeom>
          <a:effectLst>
            <a:outerShdw blurRad="50800" dist="38100" dir="2700000" algn="tl" rotWithShape="0">
              <a:prstClr val="black">
                <a:alpha val="70000"/>
              </a:prstClr>
            </a:outerShdw>
          </a:effectLst>
        </p:spPr>
        <p:txBody>
          <a:bodyPr>
            <a:spAutoFit/>
          </a:bodyPr>
          <a:lstStyle/>
          <a:p>
            <a:pPr algn="ctr" eaLnBrk="1" fontAlgn="auto" hangingPunct="1">
              <a:spcBef>
                <a:spcPts val="0"/>
              </a:spcBef>
              <a:spcAft>
                <a:spcPts val="0"/>
              </a:spcAft>
              <a:defRPr/>
            </a:pPr>
            <a:r>
              <a:rPr lang="zh-TW" altLang="en-US" sz="34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Calibri" panose="020F0502020204030204"/>
                <a:sym typeface="Calibri" panose="020F0502020204030204"/>
              </a:rPr>
              <a:t>農光共榮</a:t>
            </a:r>
          </a:p>
        </p:txBody>
      </p:sp>
      <p:sp>
        <p:nvSpPr>
          <p:cNvPr id="27" name="文字方塊 26"/>
          <p:cNvSpPr txBox="1"/>
          <p:nvPr/>
        </p:nvSpPr>
        <p:spPr>
          <a:xfrm>
            <a:off x="2560638" y="3367088"/>
            <a:ext cx="3962400" cy="1568450"/>
          </a:xfrm>
          <a:prstGeom prst="rect">
            <a:avLst/>
          </a:prstGeom>
          <a:noFill/>
        </p:spPr>
        <p:txBody>
          <a:bodyPr>
            <a:spAutoFit/>
          </a:bodyPr>
          <a:lstStyle/>
          <a:p>
            <a:pPr marL="266700" indent="-266700" eaLnBrk="1" fontAlgn="auto" hangingPunct="1">
              <a:spcBef>
                <a:spcPts val="0"/>
              </a:spcBef>
              <a:spcAft>
                <a:spcPts val="0"/>
              </a:spcAft>
              <a:buClr>
                <a:srgbClr val="6ED3D4"/>
              </a:buClr>
              <a:buFont typeface="Arial" panose="020B0604020202020204" pitchFamily="34" charset="0"/>
              <a:buChar char="•"/>
              <a:defRPr/>
            </a:pPr>
            <a:r>
              <a:rPr lang="zh-TW" altLang="en-US" sz="2400" b="1" kern="100" dirty="0">
                <a:solidFill>
                  <a:prstClr val="black">
                    <a:lumMod val="65000"/>
                    <a:lumOff val="35000"/>
                  </a:prstClr>
                </a:solidFill>
                <a:latin typeface="微軟正黑體" panose="020B0604030504040204" pitchFamily="34" charset="-120"/>
                <a:ea typeface="微軟正黑體" panose="020B0604030504040204" pitchFamily="34" charset="-120"/>
                <a:cs typeface="Times New Roman" panose="02020603050405020304" pitchFamily="18" charset="0"/>
              </a:rPr>
              <a:t>智慧養殖，</a:t>
            </a:r>
            <a:r>
              <a:rPr lang="zh-TW" altLang="en-US" sz="2400" b="1" kern="0" dirty="0">
                <a:solidFill>
                  <a:srgbClr val="FF0000"/>
                </a:solidFill>
                <a:latin typeface="微軟正黑體" panose="020B0604030504040204" pitchFamily="34" charset="-120"/>
                <a:ea typeface="微軟正黑體" panose="020B0604030504040204" pitchFamily="34" charset="-120"/>
              </a:rPr>
              <a:t>產業升級</a:t>
            </a:r>
          </a:p>
          <a:p>
            <a:pPr marL="266700" indent="-266700" eaLnBrk="1" fontAlgn="auto" hangingPunct="1">
              <a:spcBef>
                <a:spcPts val="0"/>
              </a:spcBef>
              <a:spcAft>
                <a:spcPts val="0"/>
              </a:spcAft>
              <a:buClr>
                <a:srgbClr val="6ED3D4"/>
              </a:buClr>
              <a:buFont typeface="Arial" panose="020B0604020202020204" pitchFamily="34" charset="0"/>
              <a:buChar char="•"/>
              <a:defRPr/>
            </a:pPr>
            <a:r>
              <a:rPr lang="zh-TW" altLang="en-US" sz="2400" b="1" kern="100" dirty="0">
                <a:solidFill>
                  <a:prstClr val="black">
                    <a:lumMod val="65000"/>
                    <a:lumOff val="35000"/>
                  </a:prstClr>
                </a:solidFill>
                <a:latin typeface="微軟正黑體" panose="020B0604030504040204" pitchFamily="34" charset="-120"/>
                <a:ea typeface="微軟正黑體" panose="020B0604030504040204" pitchFamily="34" charset="-120"/>
                <a:cs typeface="Times New Roman" panose="02020603050405020304" pitchFamily="18" charset="0"/>
              </a:rPr>
              <a:t>漁青返鄉，</a:t>
            </a:r>
            <a:r>
              <a:rPr lang="zh-TW" altLang="en-US" sz="2400" b="1" kern="0" dirty="0">
                <a:solidFill>
                  <a:srgbClr val="FF0000"/>
                </a:solidFill>
                <a:latin typeface="微軟正黑體" panose="020B0604030504040204" pitchFamily="34" charset="-120"/>
                <a:ea typeface="微軟正黑體" panose="020B0604030504040204" pitchFamily="34" charset="-120"/>
              </a:rPr>
              <a:t>農村改造</a:t>
            </a:r>
            <a:endParaRPr lang="en-US" altLang="zh-TW" sz="2400" b="1" kern="0" dirty="0">
              <a:solidFill>
                <a:srgbClr val="FF0000"/>
              </a:solidFill>
              <a:latin typeface="微軟正黑體" panose="020B0604030504040204" pitchFamily="34" charset="-120"/>
              <a:ea typeface="微軟正黑體" panose="020B0604030504040204" pitchFamily="34" charset="-120"/>
            </a:endParaRPr>
          </a:p>
          <a:p>
            <a:pPr marL="266700" indent="-266700" eaLnBrk="1" fontAlgn="auto" hangingPunct="1">
              <a:spcBef>
                <a:spcPts val="0"/>
              </a:spcBef>
              <a:spcAft>
                <a:spcPts val="0"/>
              </a:spcAft>
              <a:buClr>
                <a:srgbClr val="6ED3D4"/>
              </a:buClr>
              <a:buFont typeface="Arial" panose="020B0604020202020204" pitchFamily="34" charset="0"/>
              <a:buChar char="•"/>
              <a:defRPr/>
            </a:pPr>
            <a:r>
              <a:rPr lang="zh-TW" altLang="en-US" sz="2400" b="1" kern="100" dirty="0">
                <a:solidFill>
                  <a:prstClr val="black">
                    <a:lumMod val="65000"/>
                    <a:lumOff val="35000"/>
                  </a:prstClr>
                </a:solidFill>
                <a:latin typeface="微軟正黑體" panose="020B0604030504040204" pitchFamily="34" charset="-120"/>
                <a:ea typeface="微軟正黑體" panose="020B0604030504040204" pitchFamily="34" charset="-120"/>
                <a:cs typeface="Times New Roman" panose="02020603050405020304" pitchFamily="18" charset="0"/>
              </a:rPr>
              <a:t>仿效漁電，</a:t>
            </a:r>
            <a:r>
              <a:rPr lang="zh-TW" altLang="en-US" sz="2400" b="1" kern="1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農電試驗</a:t>
            </a:r>
            <a:r>
              <a:rPr lang="zh-TW" altLang="en-US" sz="2400" b="1" kern="100" dirty="0">
                <a:solidFill>
                  <a:prstClr val="black">
                    <a:lumMod val="65000"/>
                    <a:lumOff val="35000"/>
                  </a:prstClr>
                </a:solidFill>
                <a:latin typeface="微軟正黑體" panose="020B0604030504040204" pitchFamily="34" charset="-120"/>
                <a:ea typeface="微軟正黑體" panose="020B0604030504040204" pitchFamily="34" charset="-120"/>
                <a:cs typeface="Times New Roman" panose="02020603050405020304" pitchFamily="18" charset="0"/>
              </a:rPr>
              <a:t>先行</a:t>
            </a:r>
            <a:endParaRPr lang="en-US" altLang="zh-TW" sz="2400" b="1" kern="100" dirty="0">
              <a:solidFill>
                <a:prstClr val="black">
                  <a:lumMod val="65000"/>
                  <a:lumOff val="35000"/>
                </a:prstClr>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266700" indent="-266700" eaLnBrk="1" fontAlgn="auto" hangingPunct="1">
              <a:spcBef>
                <a:spcPts val="0"/>
              </a:spcBef>
              <a:spcAft>
                <a:spcPts val="0"/>
              </a:spcAft>
              <a:buClr>
                <a:srgbClr val="6ED3D4"/>
              </a:buClr>
              <a:buFont typeface="Arial" panose="020B0604020202020204" pitchFamily="34" charset="0"/>
              <a:buChar char="•"/>
              <a:defRPr/>
            </a:pPr>
            <a:r>
              <a:rPr lang="zh-TW" altLang="en-US" sz="2400" b="1" kern="1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漁民</a:t>
            </a:r>
            <a:r>
              <a:rPr lang="zh-TW" altLang="en-US" sz="2400" b="1" kern="100" dirty="0">
                <a:solidFill>
                  <a:srgbClr val="FF0000"/>
                </a:solidFill>
                <a:latin typeface="細明體" panose="02020509000000000000" pitchFamily="49" charset="-120"/>
                <a:ea typeface="細明體" panose="02020509000000000000" pitchFamily="49" charset="-120"/>
                <a:cs typeface="Times New Roman" panose="02020603050405020304" pitchFamily="18" charset="0"/>
              </a:rPr>
              <a:t>、</a:t>
            </a:r>
            <a:r>
              <a:rPr lang="zh-TW" altLang="en-US" sz="2400" b="1" kern="1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農民</a:t>
            </a:r>
            <a:r>
              <a:rPr lang="zh-TW" altLang="en-US" sz="2400" b="1" kern="100" dirty="0">
                <a:solidFill>
                  <a:prstClr val="black">
                    <a:lumMod val="65000"/>
                    <a:lumOff val="35000"/>
                  </a:prstClr>
                </a:solidFill>
                <a:latin typeface="微軟正黑體" panose="020B0604030504040204" pitchFamily="34" charset="-120"/>
                <a:ea typeface="微軟正黑體" panose="020B0604030504040204" pitchFamily="34" charset="-120"/>
                <a:cs typeface="Times New Roman" panose="02020603050405020304" pitchFamily="18" charset="0"/>
              </a:rPr>
              <a:t>皆可參與</a:t>
            </a:r>
            <a:endParaRPr lang="en-US" altLang="zh-TW" sz="2400" b="1" kern="0" dirty="0">
              <a:solidFill>
                <a:srgbClr val="FF0000"/>
              </a:solidFill>
              <a:latin typeface="微軟正黑體" panose="020B0604030504040204" pitchFamily="34" charset="-120"/>
              <a:ea typeface="微軟正黑體" panose="020B0604030504040204" pitchFamily="34" charset="-120"/>
            </a:endParaRPr>
          </a:p>
        </p:txBody>
      </p:sp>
      <p:sp>
        <p:nvSpPr>
          <p:cNvPr id="28" name="圓角矩形 27"/>
          <p:cNvSpPr/>
          <p:nvPr/>
        </p:nvSpPr>
        <p:spPr>
          <a:xfrm>
            <a:off x="1930101" y="5201298"/>
            <a:ext cx="6236069" cy="1220007"/>
          </a:xfrm>
          <a:prstGeom prst="roundRect">
            <a:avLst>
              <a:gd name="adj" fmla="val 26762"/>
            </a:avLst>
          </a:prstGeom>
          <a:gradFill>
            <a:gsLst>
              <a:gs pos="0">
                <a:sysClr val="window" lastClr="FFFFFF"/>
              </a:gs>
              <a:gs pos="100000">
                <a:sysClr val="window" lastClr="FFFFFF">
                  <a:lumMod val="85000"/>
                </a:sysClr>
              </a:gs>
            </a:gsLst>
            <a:lin ang="5400000" scaled="0"/>
          </a:gradFill>
          <a:ln w="25400" cap="flat" cmpd="sng" algn="ctr">
            <a:gradFill>
              <a:gsLst>
                <a:gs pos="5000">
                  <a:srgbClr val="FFDFDB">
                    <a:alpha val="69804"/>
                  </a:srgbClr>
                </a:gs>
                <a:gs pos="100000">
                  <a:schemeClr val="accent3">
                    <a:lumMod val="60000"/>
                    <a:lumOff val="40000"/>
                  </a:schemeClr>
                </a:gs>
              </a:gsLst>
              <a:lin ang="5400000" scaled="1"/>
            </a:gradFill>
            <a:prstDash val="solid"/>
          </a:ln>
          <a:effectLst>
            <a:reflection blurRad="6350" stA="52000" endA="300" endPos="12000" dir="5400000" sy="-100000" algn="bl" rotWithShape="0"/>
          </a:effectLst>
        </p:spPr>
        <p:txBody>
          <a:bodyPr anchor="ctr"/>
          <a:lstStyle/>
          <a:p>
            <a:pPr algn="ctr" eaLnBrk="1" fontAlgn="auto" hangingPunct="1">
              <a:spcBef>
                <a:spcPts val="0"/>
              </a:spcBef>
              <a:spcAft>
                <a:spcPts val="0"/>
              </a:spcAft>
              <a:defRPr/>
            </a:pPr>
            <a:endParaRPr lang="zh-TW" altLang="en-US" kern="0">
              <a:solidFill>
                <a:prstClr val="white"/>
              </a:solidFill>
              <a:latin typeface="Arial" panose="020B0604020202020204"/>
              <a:ea typeface="微軟正黑體" panose="020B0604030504040204" pitchFamily="34" charset="-120"/>
            </a:endParaRPr>
          </a:p>
        </p:txBody>
      </p:sp>
      <p:sp>
        <p:nvSpPr>
          <p:cNvPr id="36" name="橢圓 35"/>
          <p:cNvSpPr>
            <a:spLocks noChangeAspect="1"/>
          </p:cNvSpPr>
          <p:nvPr/>
        </p:nvSpPr>
        <p:spPr>
          <a:xfrm>
            <a:off x="1049408" y="5097258"/>
            <a:ext cx="1428085" cy="1428086"/>
          </a:xfrm>
          <a:prstGeom prst="ellipse">
            <a:avLst/>
          </a:prstGeom>
          <a:gradFill flip="none" rotWithShape="1">
            <a:gsLst>
              <a:gs pos="0">
                <a:srgbClr val="9BBB59">
                  <a:lumMod val="0"/>
                  <a:lumOff val="100000"/>
                </a:srgbClr>
              </a:gs>
              <a:gs pos="35000">
                <a:srgbClr val="9BBB59">
                  <a:lumMod val="0"/>
                  <a:lumOff val="100000"/>
                </a:srgbClr>
              </a:gs>
              <a:gs pos="100000">
                <a:schemeClr val="accent3"/>
              </a:gs>
            </a:gsLst>
            <a:path path="circle">
              <a:fillToRect l="50000" t="-80000" r="50000" b="180000"/>
            </a:path>
            <a:tileRect/>
          </a:gradFill>
          <a:ln w="25400" cap="flat" cmpd="sng" algn="ctr">
            <a:noFill/>
            <a:prstDash val="solid"/>
          </a:ln>
          <a:effectLst/>
        </p:spPr>
        <p:txBody>
          <a:bodyPr anchor="ctr"/>
          <a:lstStyle/>
          <a:p>
            <a:pPr algn="ctr" eaLnBrk="1" fontAlgn="auto" hangingPunct="1">
              <a:spcBef>
                <a:spcPts val="0"/>
              </a:spcBef>
              <a:spcAft>
                <a:spcPts val="0"/>
              </a:spcAft>
              <a:defRPr/>
            </a:pPr>
            <a:endParaRPr lang="zh-TW" altLang="en-US" sz="3200" b="1" kern="0" dirty="0">
              <a:solidFill>
                <a:prstClr val="black"/>
              </a:solidFill>
              <a:latin typeface="Arial" panose="020B0604020202020204"/>
              <a:ea typeface="微軟正黑體" panose="020B0604030504040204" pitchFamily="34" charset="-120"/>
            </a:endParaRPr>
          </a:p>
        </p:txBody>
      </p:sp>
      <p:sp>
        <p:nvSpPr>
          <p:cNvPr id="37" name="矩形 36"/>
          <p:cNvSpPr/>
          <p:nvPr/>
        </p:nvSpPr>
        <p:spPr>
          <a:xfrm>
            <a:off x="1144588" y="5241925"/>
            <a:ext cx="1216025" cy="1138238"/>
          </a:xfrm>
          <a:prstGeom prst="rect">
            <a:avLst/>
          </a:prstGeom>
          <a:effectLst>
            <a:outerShdw blurRad="50800" dist="38100" dir="2700000" algn="tl" rotWithShape="0">
              <a:prstClr val="black">
                <a:alpha val="70000"/>
              </a:prstClr>
            </a:outerShdw>
          </a:effectLst>
        </p:spPr>
        <p:txBody>
          <a:bodyPr>
            <a:spAutoFit/>
          </a:bodyPr>
          <a:lstStyle/>
          <a:p>
            <a:pPr algn="ctr" eaLnBrk="1" fontAlgn="auto" hangingPunct="1">
              <a:spcBef>
                <a:spcPts val="0"/>
              </a:spcBef>
              <a:spcAft>
                <a:spcPts val="0"/>
              </a:spcAft>
              <a:defRPr/>
            </a:pPr>
            <a:r>
              <a:rPr lang="zh-TW" altLang="en-US" sz="34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Calibri" panose="020F0502020204030204"/>
                <a:sym typeface="Calibri" panose="020F0502020204030204"/>
              </a:rPr>
              <a:t>一地</a:t>
            </a:r>
            <a:endParaRPr lang="en-US" altLang="zh-TW" sz="34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Calibri" panose="020F0502020204030204"/>
              <a:sym typeface="Calibri" panose="020F0502020204030204"/>
            </a:endParaRPr>
          </a:p>
          <a:p>
            <a:pPr algn="ctr" eaLnBrk="1" fontAlgn="auto" hangingPunct="1">
              <a:spcBef>
                <a:spcPts val="0"/>
              </a:spcBef>
              <a:spcAft>
                <a:spcPts val="0"/>
              </a:spcAft>
              <a:defRPr/>
            </a:pPr>
            <a:r>
              <a:rPr lang="zh-TW" altLang="en-US" sz="34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Calibri" panose="020F0502020204030204"/>
                <a:sym typeface="Calibri" panose="020F0502020204030204"/>
              </a:rPr>
              <a:t>多用</a:t>
            </a:r>
          </a:p>
        </p:txBody>
      </p:sp>
      <p:sp>
        <p:nvSpPr>
          <p:cNvPr id="52244" name="文字方塊 37"/>
          <p:cNvSpPr txBox="1">
            <a:spLocks noChangeArrowheads="1"/>
          </p:cNvSpPr>
          <p:nvPr/>
        </p:nvSpPr>
        <p:spPr bwMode="auto">
          <a:xfrm>
            <a:off x="2808288" y="5211763"/>
            <a:ext cx="47101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eaLnBrk="1" hangingPunct="1"/>
            <a:r>
              <a:rPr lang="zh-TW" altLang="en-US" sz="2400" b="1">
                <a:solidFill>
                  <a:srgbClr val="FF0000"/>
                </a:solidFill>
                <a:latin typeface="微軟正黑體" panose="020B0604030504040204" pitchFamily="34" charset="-120"/>
                <a:ea typeface="微軟正黑體" panose="020B0604030504040204" pitchFamily="34" charset="-120"/>
              </a:rPr>
              <a:t>各部會</a:t>
            </a:r>
            <a:r>
              <a:rPr lang="zh-TW" altLang="en-US" sz="2400" b="1">
                <a:solidFill>
                  <a:srgbClr val="595959"/>
                </a:solidFill>
                <a:latin typeface="微軟正黑體" panose="020B0604030504040204" pitchFamily="34" charset="-120"/>
                <a:ea typeface="微軟正黑體" panose="020B0604030504040204" pitchFamily="34" charset="-120"/>
                <a:cs typeface="Times New Roman" panose="02020603050405020304" pitchFamily="18" charset="0"/>
              </a:rPr>
              <a:t>攜手</a:t>
            </a:r>
            <a:r>
              <a:rPr lang="zh-TW" altLang="en-US" sz="2400" b="1">
                <a:solidFill>
                  <a:srgbClr val="FF0000"/>
                </a:solidFill>
                <a:latin typeface="微軟正黑體" panose="020B0604030504040204" pitchFamily="34" charset="-120"/>
                <a:ea typeface="微軟正黑體" panose="020B0604030504040204" pitchFamily="34" charset="-120"/>
              </a:rPr>
              <a:t>合作</a:t>
            </a:r>
            <a:r>
              <a:rPr lang="zh-TW" altLang="en-US" sz="2400" b="1">
                <a:solidFill>
                  <a:srgbClr val="595959"/>
                </a:solidFill>
                <a:latin typeface="微軟正黑體" panose="020B0604030504040204" pitchFamily="34" charset="-120"/>
                <a:ea typeface="微軟正黑體" panose="020B0604030504040204" pitchFamily="34" charset="-120"/>
              </a:rPr>
              <a:t>推動</a:t>
            </a:r>
            <a:r>
              <a:rPr lang="zh-TW" altLang="en-US" sz="2400" b="1">
                <a:solidFill>
                  <a:srgbClr val="FF0000"/>
                </a:solidFill>
                <a:latin typeface="微軟正黑體" panose="020B0604030504040204" pitchFamily="34" charset="-120"/>
                <a:ea typeface="微軟正黑體" panose="020B0604030504040204" pitchFamily="34" charset="-120"/>
              </a:rPr>
              <a:t>一地多用</a:t>
            </a:r>
            <a:r>
              <a:rPr lang="zh-TW" altLang="en-US" sz="2400" b="1">
                <a:solidFill>
                  <a:srgbClr val="595959"/>
                </a:solidFill>
                <a:latin typeface="微軟正黑體" panose="020B0604030504040204" pitchFamily="34" charset="-120"/>
                <a:ea typeface="微軟正黑體" panose="020B0604030504040204" pitchFamily="34" charset="-120"/>
              </a:rPr>
              <a:t>，</a:t>
            </a:r>
            <a:r>
              <a:rPr lang="zh-TW" altLang="en-US" sz="2400" b="1">
                <a:solidFill>
                  <a:srgbClr val="FF0000"/>
                </a:solidFill>
                <a:latin typeface="微軟正黑體" panose="020B0604030504040204" pitchFamily="34" charset="-120"/>
                <a:ea typeface="微軟正黑體" panose="020B0604030504040204" pitchFamily="34" charset="-120"/>
              </a:rPr>
              <a:t>活用</a:t>
            </a:r>
            <a:r>
              <a:rPr lang="zh-TW" altLang="en-US" sz="2400" b="1">
                <a:solidFill>
                  <a:srgbClr val="595959"/>
                </a:solidFill>
                <a:latin typeface="微軟正黑體" panose="020B0604030504040204" pitchFamily="34" charset="-120"/>
                <a:ea typeface="微軟正黑體" panose="020B0604030504040204" pitchFamily="34" charset="-120"/>
              </a:rPr>
              <a:t>各部會既有</a:t>
            </a:r>
            <a:r>
              <a:rPr lang="zh-TW" altLang="en-US" sz="2400" b="1">
                <a:solidFill>
                  <a:srgbClr val="FF0000"/>
                </a:solidFill>
                <a:latin typeface="微軟正黑體" panose="020B0604030504040204" pitchFamily="34" charset="-120"/>
                <a:ea typeface="微軟正黑體" panose="020B0604030504040204" pitchFamily="34" charset="-120"/>
              </a:rPr>
              <a:t>場域</a:t>
            </a:r>
            <a:r>
              <a:rPr lang="zh-TW" altLang="en-US" sz="2400" b="1">
                <a:solidFill>
                  <a:srgbClr val="595959"/>
                </a:solidFill>
                <a:latin typeface="微軟正黑體" panose="020B0604030504040204" pitchFamily="34" charset="-120"/>
                <a:ea typeface="微軟正黑體" panose="020B0604030504040204" pitchFamily="34" charset="-120"/>
              </a:rPr>
              <a:t>結合光電：如區域排水、快速道路等。</a:t>
            </a:r>
            <a:endParaRPr lang="en-US" altLang="zh-TW" sz="2400" b="1">
              <a:solidFill>
                <a:srgbClr val="595959"/>
              </a:solidFill>
              <a:latin typeface="微軟正黑體" panose="020B0604030504040204" pitchFamily="34" charset="-120"/>
              <a:ea typeface="微軟正黑體" panose="020B0604030504040204" pitchFamily="34" charset="-120"/>
            </a:endParaRPr>
          </a:p>
        </p:txBody>
      </p:sp>
      <p:sp>
        <p:nvSpPr>
          <p:cNvPr id="57" name="圓角矩形 56"/>
          <p:cNvSpPr/>
          <p:nvPr/>
        </p:nvSpPr>
        <p:spPr>
          <a:xfrm>
            <a:off x="144463" y="919163"/>
            <a:ext cx="8999537" cy="614362"/>
          </a:xfrm>
          <a:prstGeom prst="roundRect">
            <a:avLst/>
          </a:prstGeom>
          <a:noFill/>
          <a:ln w="12700" cap="flat" cmpd="sng" algn="ctr">
            <a:noFill/>
            <a:prstDash val="solid"/>
            <a:miter lim="800000"/>
          </a:ln>
          <a:effectLst/>
        </p:spPr>
        <p:txBody>
          <a:bodyPr anchor="ctr"/>
          <a:lstStyle/>
          <a:p>
            <a:pPr defTabSz="913765" eaLnBrk="1" fontAlgn="auto" hangingPunct="1">
              <a:spcBef>
                <a:spcPts val="0"/>
              </a:spcBef>
              <a:spcAft>
                <a:spcPts val="0"/>
              </a:spcAft>
              <a:defRPr/>
            </a:pPr>
            <a:r>
              <a:rPr lang="zh-TW" altLang="en-US" sz="3000" b="1" kern="0" dirty="0">
                <a:solidFill>
                  <a:prstClr val="black">
                    <a:lumMod val="65000"/>
                    <a:lumOff val="35000"/>
                  </a:prstClr>
                </a:solidFill>
                <a:latin typeface="Microsoft YaHei UI" panose="020B0503020204020204" pitchFamily="34" charset="-122"/>
                <a:ea typeface="Microsoft YaHei UI" panose="020B0503020204020204" pitchFamily="34" charset="-122"/>
              </a:rPr>
              <a:t>地面型：提高土地利用價值</a:t>
            </a:r>
            <a:endParaRPr lang="zh-TW" altLang="en-US" sz="2400" b="1" kern="0" dirty="0">
              <a:solidFill>
                <a:srgbClr val="FF0000"/>
              </a:solidFill>
              <a:latin typeface="Microsoft YaHei UI" panose="020B0503020204020204" pitchFamily="34" charset="-122"/>
              <a:ea typeface="Microsoft YaHei UI" panose="020B0503020204020204" pitchFamily="34" charset="-122"/>
            </a:endParaRPr>
          </a:p>
        </p:txBody>
      </p:sp>
      <p:sp>
        <p:nvSpPr>
          <p:cNvPr id="58" name="矩形 57"/>
          <p:cNvSpPr/>
          <p:nvPr/>
        </p:nvSpPr>
        <p:spPr>
          <a:xfrm>
            <a:off x="279400" y="1474788"/>
            <a:ext cx="4525963" cy="49212"/>
          </a:xfrm>
          <a:prstGeom prst="rect">
            <a:avLst/>
          </a:prstGeom>
          <a:solidFill>
            <a:sysClr val="windowText" lastClr="000000">
              <a:lumMod val="50000"/>
              <a:lumOff val="50000"/>
            </a:sysClr>
          </a:solidFill>
          <a:ln w="25400" cap="flat" cmpd="sng" algn="ctr">
            <a:noFill/>
            <a:prstDash val="solid"/>
          </a:ln>
          <a:effectLst/>
        </p:spPr>
        <p:txBody>
          <a:bodyPr anchor="ctr"/>
          <a:lstStyle/>
          <a:p>
            <a:pPr algn="ctr" eaLnBrk="1" fontAlgn="auto" hangingPunct="1">
              <a:spcBef>
                <a:spcPts val="0"/>
              </a:spcBef>
              <a:spcAft>
                <a:spcPts val="0"/>
              </a:spcAft>
              <a:defRPr/>
            </a:pPr>
            <a:endParaRPr lang="zh-TW" altLang="en-US" kern="0">
              <a:solidFill>
                <a:prstClr val="white"/>
              </a:solidFill>
              <a:latin typeface="Arial" panose="020B0604020202020204"/>
              <a:ea typeface="微軟正黑體" panose="020B0604030504040204" pitchFamily="34" charset="-120"/>
            </a:endParaRPr>
          </a:p>
        </p:txBody>
      </p:sp>
      <p:sp>
        <p:nvSpPr>
          <p:cNvPr id="18" name="標題 1"/>
          <p:cNvSpPr txBox="1"/>
          <p:nvPr/>
        </p:nvSpPr>
        <p:spPr>
          <a:xfrm>
            <a:off x="419548" y="61913"/>
            <a:ext cx="8724452"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二、地面型光電政策及推展</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地面型策略</a:t>
            </a:r>
            <a:endParaRPr kumimoji="1"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sp>
        <p:nvSpPr>
          <p:cNvPr id="2" name="投影片編號版面配置區 1"/>
          <p:cNvSpPr>
            <a:spLocks noGrp="1"/>
          </p:cNvSpPr>
          <p:nvPr>
            <p:ph type="sldNum" sz="quarter" idx="10"/>
          </p:nvPr>
        </p:nvSpPr>
        <p:spPr/>
        <p:txBody>
          <a:bodyPr/>
          <a:lstStyle/>
          <a:p>
            <a:pPr>
              <a:defRPr/>
            </a:pPr>
            <a:fld id="{02A4DD89-A6A6-4862-B154-6736CFBA3C5B}" type="slidenum">
              <a:rPr lang="en-US" altLang="zh-TW" smtClean="0"/>
              <a:t>16</a:t>
            </a:fld>
            <a:endParaRPr lang="en-US" altLang="zh-TW"/>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2" cstate="email"/>
          <a:stretch>
            <a:fillRect/>
          </a:stretch>
        </p:blipFill>
        <p:spPr>
          <a:xfrm>
            <a:off x="3402933" y="3807399"/>
            <a:ext cx="4844676" cy="2593144"/>
          </a:xfrm>
          <a:prstGeom prst="rect">
            <a:avLst/>
          </a:prstGeom>
        </p:spPr>
      </p:pic>
      <p:sp>
        <p:nvSpPr>
          <p:cNvPr id="4" name="矩形 3"/>
          <p:cNvSpPr/>
          <p:nvPr/>
        </p:nvSpPr>
        <p:spPr>
          <a:xfrm>
            <a:off x="542081" y="1831733"/>
            <a:ext cx="8285584" cy="1882567"/>
          </a:xfrm>
          <a:prstGeom prst="rect">
            <a:avLst/>
          </a:prstGeom>
        </p:spPr>
        <p:txBody>
          <a:bodyPr wrap="square">
            <a:spAutoFit/>
          </a:bodyPr>
          <a:lstStyle/>
          <a:p>
            <a:pPr marL="342900" indent="-342900" defTabSz="342900">
              <a:spcBef>
                <a:spcPts val="450"/>
              </a:spcBef>
              <a:buFont typeface="+mj-ea"/>
              <a:buAutoNum type="ea1ChsPeriod"/>
              <a:defRPr/>
            </a:pPr>
            <a:r>
              <a:rPr lang="zh-TW" altLang="en-US" b="1" dirty="0">
                <a:solidFill>
                  <a:prstClr val="black"/>
                </a:solidFill>
                <a:latin typeface="微軟正黑體" panose="020B0604030504040204" pitchFamily="34" charset="-120"/>
                <a:ea typeface="微軟正黑體" panose="020B0604030504040204" pitchFamily="34" charset="-120"/>
              </a:rPr>
              <a:t>一般戶外球場增建：由既有一般球場規劃，興建風雨球場主結構，以太陽光電模組作為屋頂裝設，</a:t>
            </a:r>
            <a:r>
              <a:rPr lang="zh-TW" altLang="en-US" b="1" dirty="0">
                <a:solidFill>
                  <a:srgbClr val="FF0000"/>
                </a:solidFill>
                <a:latin typeface="微軟正黑體" panose="020B0604030504040204" pitchFamily="34" charset="-120"/>
                <a:ea typeface="微軟正黑體" panose="020B0604030504040204" pitchFamily="34" charset="-120"/>
              </a:rPr>
              <a:t>結構柱高最少</a:t>
            </a:r>
            <a:r>
              <a:rPr lang="en-US" altLang="zh-TW" b="1" dirty="0">
                <a:solidFill>
                  <a:srgbClr val="FF0000"/>
                </a:solidFill>
                <a:latin typeface="微軟正黑體" panose="020B0604030504040204" pitchFamily="34" charset="-120"/>
                <a:ea typeface="微軟正黑體" panose="020B0604030504040204" pitchFamily="34" charset="-120"/>
              </a:rPr>
              <a:t>7</a:t>
            </a:r>
            <a:r>
              <a:rPr lang="zh-TW" altLang="en-US" b="1" dirty="0">
                <a:solidFill>
                  <a:srgbClr val="FF0000"/>
                </a:solidFill>
                <a:latin typeface="微軟正黑體" panose="020B0604030504040204" pitchFamily="34" charset="-120"/>
                <a:ea typeface="微軟正黑體" panose="020B0604030504040204" pitchFamily="34" charset="-120"/>
              </a:rPr>
              <a:t>公尺</a:t>
            </a:r>
            <a:r>
              <a:rPr lang="zh-TW" altLang="en-US" b="1" dirty="0">
                <a:solidFill>
                  <a:prstClr val="black"/>
                </a:solidFill>
                <a:latin typeface="微軟正黑體" panose="020B0604030504040204" pitchFamily="34" charset="-120"/>
                <a:ea typeface="微軟正黑體" panose="020B0604030504040204" pitchFamily="34" charset="-120"/>
              </a:rPr>
              <a:t>。 </a:t>
            </a:r>
            <a:endParaRPr lang="en-US" altLang="zh-TW" b="1" dirty="0">
              <a:solidFill>
                <a:prstClr val="black"/>
              </a:solidFill>
              <a:latin typeface="微軟正黑體" panose="020B0604030504040204" pitchFamily="34" charset="-120"/>
              <a:ea typeface="微軟正黑體" panose="020B0604030504040204" pitchFamily="34" charset="-120"/>
            </a:endParaRPr>
          </a:p>
          <a:p>
            <a:pPr marL="342900" indent="-342900" defTabSz="342900">
              <a:spcBef>
                <a:spcPts val="450"/>
              </a:spcBef>
              <a:buFont typeface="+mj-ea"/>
              <a:buAutoNum type="ea1ChsPeriod"/>
              <a:defRPr/>
            </a:pPr>
            <a:r>
              <a:rPr lang="zh-TW" altLang="en-US" b="1" dirty="0">
                <a:solidFill>
                  <a:prstClr val="black"/>
                </a:solidFill>
                <a:latin typeface="微軟正黑體" panose="020B0604030504040204" pitchFamily="34" charset="-120"/>
                <a:ea typeface="微軟正黑體" panose="020B0604030504040204" pitchFamily="34" charset="-120"/>
              </a:rPr>
              <a:t>空地興建：空地規劃為球場，興建風雨球場主結構，以太陽光電模組作為屋頂裝設，</a:t>
            </a:r>
            <a:r>
              <a:rPr lang="zh-TW" altLang="en-US" b="1" dirty="0">
                <a:solidFill>
                  <a:srgbClr val="FF0000"/>
                </a:solidFill>
                <a:latin typeface="微軟正黑體" panose="020B0604030504040204" pitchFamily="34" charset="-120"/>
                <a:ea typeface="微軟正黑體" panose="020B0604030504040204" pitchFamily="34" charset="-120"/>
              </a:rPr>
              <a:t>結構柱高最少</a:t>
            </a:r>
            <a:r>
              <a:rPr lang="en-US" altLang="zh-TW" b="1" dirty="0">
                <a:solidFill>
                  <a:srgbClr val="FF0000"/>
                </a:solidFill>
                <a:latin typeface="微軟正黑體" panose="020B0604030504040204" pitchFamily="34" charset="-120"/>
                <a:ea typeface="微軟正黑體" panose="020B0604030504040204" pitchFamily="34" charset="-120"/>
              </a:rPr>
              <a:t>7</a:t>
            </a:r>
            <a:r>
              <a:rPr lang="zh-TW" altLang="en-US" b="1" dirty="0">
                <a:solidFill>
                  <a:srgbClr val="FF0000"/>
                </a:solidFill>
                <a:latin typeface="微軟正黑體" panose="020B0604030504040204" pitchFamily="34" charset="-120"/>
                <a:ea typeface="微軟正黑體" panose="020B0604030504040204" pitchFamily="34" charset="-120"/>
              </a:rPr>
              <a:t>公尺</a:t>
            </a:r>
            <a:r>
              <a:rPr lang="zh-TW" altLang="en-US" b="1" dirty="0">
                <a:solidFill>
                  <a:prstClr val="black"/>
                </a:solidFill>
                <a:latin typeface="微軟正黑體" panose="020B0604030504040204" pitchFamily="34" charset="-120"/>
                <a:ea typeface="微軟正黑體" panose="020B0604030504040204" pitchFamily="34" charset="-120"/>
              </a:rPr>
              <a:t>。</a:t>
            </a:r>
            <a:endParaRPr lang="en-US" altLang="zh-TW" b="1" dirty="0">
              <a:solidFill>
                <a:prstClr val="black"/>
              </a:solidFill>
              <a:latin typeface="微軟正黑體" panose="020B0604030504040204" pitchFamily="34" charset="-120"/>
              <a:ea typeface="微軟正黑體" panose="020B0604030504040204" pitchFamily="34" charset="-120"/>
            </a:endParaRPr>
          </a:p>
          <a:p>
            <a:pPr marL="342900" indent="-342900" defTabSz="342900">
              <a:spcBef>
                <a:spcPts val="450"/>
              </a:spcBef>
              <a:buFont typeface="+mj-ea"/>
              <a:buAutoNum type="ea1ChsPeriod"/>
              <a:defRPr/>
            </a:pPr>
            <a:r>
              <a:rPr lang="zh-TW" altLang="en-US" b="1" dirty="0">
                <a:solidFill>
                  <a:prstClr val="black"/>
                </a:solidFill>
                <a:latin typeface="微軟正黑體" panose="020B0604030504040204" pitchFamily="34" charset="-120"/>
                <a:ea typeface="微軟正黑體" panose="020B0604030504040204" pitchFamily="34" charset="-120"/>
              </a:rPr>
              <a:t>現有風雨球場增設：於現有風雨球場屋頂上方加裝太陽能光電系統，往上</a:t>
            </a:r>
            <a:r>
              <a:rPr lang="zh-TW" altLang="en-US" b="1" dirty="0">
                <a:solidFill>
                  <a:srgbClr val="FF0000"/>
                </a:solidFill>
                <a:latin typeface="微軟正黑體" panose="020B0604030504040204" pitchFamily="34" charset="-120"/>
                <a:ea typeface="微軟正黑體" panose="020B0604030504040204" pitchFamily="34" charset="-120"/>
              </a:rPr>
              <a:t>延伸高度不超過 </a:t>
            </a:r>
            <a:r>
              <a:rPr lang="en-US" altLang="zh-TW" b="1" dirty="0">
                <a:solidFill>
                  <a:srgbClr val="FF0000"/>
                </a:solidFill>
                <a:latin typeface="微軟正黑體" panose="020B0604030504040204" pitchFamily="34" charset="-120"/>
                <a:ea typeface="微軟正黑體" panose="020B0604030504040204" pitchFamily="34" charset="-120"/>
              </a:rPr>
              <a:t>4.5</a:t>
            </a:r>
            <a:r>
              <a:rPr lang="zh-TW" altLang="en-US" b="1" dirty="0">
                <a:solidFill>
                  <a:srgbClr val="FF0000"/>
                </a:solidFill>
                <a:latin typeface="微軟正黑體" panose="020B0604030504040204" pitchFamily="34" charset="-120"/>
                <a:ea typeface="微軟正黑體" panose="020B0604030504040204" pitchFamily="34" charset="-120"/>
              </a:rPr>
              <a:t>公尺</a:t>
            </a:r>
            <a:r>
              <a:rPr lang="zh-TW" altLang="en-US" b="1" dirty="0">
                <a:solidFill>
                  <a:prstClr val="black"/>
                </a:solidFill>
                <a:latin typeface="微軟正黑體" panose="020B0604030504040204" pitchFamily="34" charset="-120"/>
                <a:ea typeface="微軟正黑體" panose="020B0604030504040204" pitchFamily="34" charset="-120"/>
              </a:rPr>
              <a:t>。</a:t>
            </a:r>
          </a:p>
        </p:txBody>
      </p:sp>
      <p:grpSp>
        <p:nvGrpSpPr>
          <p:cNvPr id="5" name="群組 4"/>
          <p:cNvGrpSpPr/>
          <p:nvPr/>
        </p:nvGrpSpPr>
        <p:grpSpPr>
          <a:xfrm>
            <a:off x="1064058" y="4457640"/>
            <a:ext cx="1998980" cy="1348302"/>
            <a:chOff x="74359" y="4087456"/>
            <a:chExt cx="2665307" cy="1797736"/>
          </a:xfrm>
        </p:grpSpPr>
        <p:grpSp>
          <p:nvGrpSpPr>
            <p:cNvPr id="6" name="群組 5"/>
            <p:cNvGrpSpPr/>
            <p:nvPr/>
          </p:nvGrpSpPr>
          <p:grpSpPr>
            <a:xfrm>
              <a:off x="353571" y="4087456"/>
              <a:ext cx="2386095" cy="1489960"/>
              <a:chOff x="480723" y="4231121"/>
              <a:chExt cx="2105025" cy="1314450"/>
            </a:xfrm>
          </p:grpSpPr>
          <p:pic>
            <p:nvPicPr>
              <p:cNvPr id="9" name="圖片 8"/>
              <p:cNvPicPr>
                <a:picLocks noChangeAspect="1"/>
              </p:cNvPicPr>
              <p:nvPr/>
            </p:nvPicPr>
            <p:blipFill>
              <a:blip r:embed="rId3" cstate="email">
                <a:clrChange>
                  <a:clrFrom>
                    <a:srgbClr val="FFFFFF"/>
                  </a:clrFrom>
                  <a:clrTo>
                    <a:srgbClr val="FFFFFF">
                      <a:alpha val="0"/>
                    </a:srgbClr>
                  </a:clrTo>
                </a:clrChange>
              </a:blip>
              <a:stretch>
                <a:fillRect/>
              </a:stretch>
            </p:blipFill>
            <p:spPr>
              <a:xfrm>
                <a:off x="480723" y="4231121"/>
                <a:ext cx="2105025" cy="1314450"/>
              </a:xfrm>
              <a:prstGeom prst="rect">
                <a:avLst/>
              </a:prstGeom>
            </p:spPr>
          </p:pic>
          <p:sp>
            <p:nvSpPr>
              <p:cNvPr id="10" name="橢圓 9"/>
              <p:cNvSpPr/>
              <p:nvPr/>
            </p:nvSpPr>
            <p:spPr>
              <a:xfrm>
                <a:off x="880533" y="4919133"/>
                <a:ext cx="321734" cy="567267"/>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7" name="文字方塊 6"/>
            <p:cNvSpPr txBox="1"/>
            <p:nvPr/>
          </p:nvSpPr>
          <p:spPr>
            <a:xfrm>
              <a:off x="74359" y="4087456"/>
              <a:ext cx="1110917" cy="861775"/>
            </a:xfrm>
            <a:prstGeom prst="rect">
              <a:avLst/>
            </a:prstGeom>
            <a:noFill/>
          </p:spPr>
          <p:txBody>
            <a:bodyPr wrap="square" rtlCol="0">
              <a:spAutoFit/>
            </a:bodyPr>
            <a:lstStyle/>
            <a:p>
              <a:r>
                <a:rPr lang="zh-TW" altLang="en-US" sz="900" b="1" dirty="0">
                  <a:solidFill>
                    <a:srgbClr val="FF0000"/>
                  </a:solidFill>
                  <a:latin typeface="微軟正黑體" panose="020B0604030504040204" pitchFamily="34" charset="-120"/>
                  <a:ea typeface="微軟正黑體" panose="020B0604030504040204" pitchFamily="34" charset="-120"/>
                </a:rPr>
                <a:t>主結構柱</a:t>
              </a:r>
              <a:r>
                <a:rPr lang="zh-TW" altLang="en-US" sz="900" b="1" dirty="0">
                  <a:latin typeface="微軟正黑體" panose="020B0604030504040204" pitchFamily="34" charset="-120"/>
                  <a:ea typeface="微軟正黑體" panose="020B0604030504040204" pitchFamily="34" charset="-120"/>
                </a:rPr>
                <a:t>高起算點為屋頂下緣起算</a:t>
              </a:r>
              <a:r>
                <a:rPr lang="en-US" altLang="zh-TW" sz="900" b="1" dirty="0">
                  <a:solidFill>
                    <a:srgbClr val="FF0000"/>
                  </a:solidFill>
                  <a:latin typeface="微軟正黑體" panose="020B0604030504040204" pitchFamily="34" charset="-120"/>
                  <a:ea typeface="微軟正黑體" panose="020B0604030504040204" pitchFamily="34" charset="-120"/>
                </a:rPr>
                <a:t>7</a:t>
              </a:r>
              <a:r>
                <a:rPr lang="zh-TW" altLang="en-US" sz="900" b="1" dirty="0">
                  <a:solidFill>
                    <a:srgbClr val="FF0000"/>
                  </a:solidFill>
                  <a:latin typeface="微軟正黑體" panose="020B0604030504040204" pitchFamily="34" charset="-120"/>
                  <a:ea typeface="微軟正黑體" panose="020B0604030504040204" pitchFamily="34" charset="-120"/>
                </a:rPr>
                <a:t>公尺</a:t>
              </a:r>
            </a:p>
          </p:txBody>
        </p:sp>
        <p:sp>
          <p:nvSpPr>
            <p:cNvPr id="8" name="文字方塊 7"/>
            <p:cNvSpPr txBox="1"/>
            <p:nvPr/>
          </p:nvSpPr>
          <p:spPr>
            <a:xfrm>
              <a:off x="729872" y="5577416"/>
              <a:ext cx="1624392" cy="307776"/>
            </a:xfrm>
            <a:prstGeom prst="rect">
              <a:avLst/>
            </a:prstGeom>
            <a:noFill/>
          </p:spPr>
          <p:txBody>
            <a:bodyPr wrap="square" rtlCol="0">
              <a:spAutoFit/>
            </a:bodyPr>
            <a:lstStyle/>
            <a:p>
              <a:r>
                <a:rPr lang="zh-TW" altLang="en-US" sz="900" b="1" dirty="0">
                  <a:latin typeface="微軟正黑體" panose="020B0604030504040204" pitchFamily="34" charset="-120"/>
                  <a:ea typeface="微軟正黑體" panose="020B0604030504040204" pitchFamily="34" charset="-120"/>
                </a:rPr>
                <a:t>太陽能光電風雨球場</a:t>
              </a:r>
              <a:endParaRPr lang="zh-TW" altLang="en-US" sz="900" b="1" dirty="0">
                <a:solidFill>
                  <a:srgbClr val="FF0000"/>
                </a:solidFill>
                <a:latin typeface="微軟正黑體" panose="020B0604030504040204" pitchFamily="34" charset="-120"/>
                <a:ea typeface="微軟正黑體" panose="020B0604030504040204" pitchFamily="34" charset="-120"/>
              </a:endParaRPr>
            </a:p>
          </p:txBody>
        </p:sp>
      </p:grpSp>
      <p:sp>
        <p:nvSpPr>
          <p:cNvPr id="11" name="標題 1"/>
          <p:cNvSpPr txBox="1"/>
          <p:nvPr/>
        </p:nvSpPr>
        <p:spPr>
          <a:xfrm>
            <a:off x="927100" y="61913"/>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二、地面型光電政策及推展</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風雨球場</a:t>
            </a:r>
          </a:p>
        </p:txBody>
      </p:sp>
      <p:sp>
        <p:nvSpPr>
          <p:cNvPr id="12" name="矩形 24"/>
          <p:cNvSpPr>
            <a:spLocks noChangeArrowheads="1"/>
          </p:cNvSpPr>
          <p:nvPr/>
        </p:nvSpPr>
        <p:spPr bwMode="auto">
          <a:xfrm>
            <a:off x="485775" y="1090613"/>
            <a:ext cx="82732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5600" indent="-355600">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algn="just">
              <a:spcBef>
                <a:spcPts val="600"/>
              </a:spcBef>
              <a:buClr>
                <a:schemeClr val="accent3">
                  <a:lumMod val="50000"/>
                </a:schemeClr>
              </a:buClr>
              <a:buFont typeface="Wingdings" panose="05000000000000000000" pitchFamily="2" charset="2"/>
              <a:buChar char="n"/>
            </a:pPr>
            <a:r>
              <a:rPr lang="zh-TW" altLang="en-US" sz="2800" b="1" dirty="0">
                <a:solidFill>
                  <a:srgbClr val="000000"/>
                </a:solidFill>
                <a:latin typeface="微軟正黑體" panose="020B0604030504040204" pitchFamily="34" charset="-120"/>
                <a:ea typeface="微軟正黑體" panose="020B0604030504040204" pitchFamily="34" charset="-120"/>
                <a:sym typeface="Arial" panose="020B0604020202020204" pitchFamily="34" charset="0"/>
              </a:rPr>
              <a:t>風雨球場施作三種型態</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0"/>
          </p:nvPr>
        </p:nvSpPr>
        <p:spPr/>
        <p:txBody>
          <a:bodyPr/>
          <a:lstStyle/>
          <a:p>
            <a:pPr>
              <a:defRPr/>
            </a:pPr>
            <a:fld id="{02A4DD89-A6A6-4862-B154-6736CFBA3C5B}" type="slidenum">
              <a:rPr lang="en-US" altLang="zh-TW" smtClean="0"/>
              <a:t>18</a:t>
            </a:fld>
            <a:endParaRPr lang="en-US" altLang="zh-TW"/>
          </a:p>
        </p:txBody>
      </p:sp>
      <p:sp>
        <p:nvSpPr>
          <p:cNvPr id="5" name="矩形 4"/>
          <p:cNvSpPr/>
          <p:nvPr/>
        </p:nvSpPr>
        <p:spPr>
          <a:xfrm>
            <a:off x="7519089" y="936254"/>
            <a:ext cx="1522315" cy="1077218"/>
          </a:xfrm>
          <a:prstGeom prst="rect">
            <a:avLst/>
          </a:prstGeom>
          <a:ln w="19050">
            <a:solidFill>
              <a:srgbClr val="3D7543"/>
            </a:solidFill>
          </a:ln>
        </p:spPr>
        <p:txBody>
          <a:bodyPr wrap="square">
            <a:spAutoFit/>
          </a:bodyPr>
          <a:lstStyle/>
          <a:p>
            <a:pPr algn="ctr">
              <a:defRPr/>
            </a:pPr>
            <a:r>
              <a:rPr lang="zh-TW" altLang="en-US" sz="1600" b="1" dirty="0">
                <a:solidFill>
                  <a:sysClr val="windowText" lastClr="000000"/>
                </a:solidFill>
                <a:latin typeface="微軟正黑體" panose="020B0604030504040204" pitchFamily="34" charset="-120"/>
                <a:ea typeface="微軟正黑體" panose="020B0604030504040204" pitchFamily="34" charset="-120"/>
              </a:rPr>
              <a:t>建物建蔽率</a:t>
            </a:r>
            <a:endParaRPr lang="en-US" altLang="zh-TW" sz="1600" b="1" dirty="0">
              <a:solidFill>
                <a:sysClr val="windowText" lastClr="000000"/>
              </a:solidFill>
              <a:latin typeface="微軟正黑體" panose="020B0604030504040204" pitchFamily="34" charset="-120"/>
              <a:ea typeface="微軟正黑體" panose="020B0604030504040204" pitchFamily="34" charset="-120"/>
            </a:endParaRPr>
          </a:p>
          <a:p>
            <a:pPr algn="ctr">
              <a:defRPr/>
            </a:pPr>
            <a:r>
              <a:rPr lang="en-US" altLang="zh-TW" sz="1600" b="1" dirty="0">
                <a:solidFill>
                  <a:srgbClr val="FF0000"/>
                </a:solidFill>
                <a:latin typeface="微軟正黑體" panose="020B0604030504040204" pitchFamily="34" charset="-120"/>
                <a:ea typeface="微軟正黑體" panose="020B0604030504040204" pitchFamily="34" charset="-120"/>
              </a:rPr>
              <a:t>80%</a:t>
            </a:r>
          </a:p>
          <a:p>
            <a:pPr algn="ctr">
              <a:defRPr/>
            </a:pPr>
            <a:r>
              <a:rPr lang="zh-TW" altLang="en-US" sz="1600" b="1" dirty="0">
                <a:solidFill>
                  <a:sysClr val="windowText" lastClr="000000"/>
                </a:solidFill>
                <a:latin typeface="微軟正黑體" panose="020B0604030504040204" pitchFamily="34" charset="-120"/>
                <a:ea typeface="微軟正黑體" panose="020B0604030504040204" pitchFamily="34" charset="-120"/>
              </a:rPr>
              <a:t>農業設施鋪設</a:t>
            </a:r>
            <a:endParaRPr lang="en-US" altLang="zh-TW" sz="1600" b="1" dirty="0">
              <a:solidFill>
                <a:sysClr val="windowText" lastClr="000000"/>
              </a:solidFill>
              <a:latin typeface="微軟正黑體" panose="020B0604030504040204" pitchFamily="34" charset="-120"/>
              <a:ea typeface="微軟正黑體" panose="020B0604030504040204" pitchFamily="34" charset="-120"/>
            </a:endParaRPr>
          </a:p>
          <a:p>
            <a:pPr algn="ctr">
              <a:defRPr/>
            </a:pPr>
            <a:r>
              <a:rPr lang="en-US" altLang="zh-TW" sz="1600" b="1" dirty="0">
                <a:solidFill>
                  <a:srgbClr val="FF0000"/>
                </a:solidFill>
                <a:latin typeface="微軟正黑體" panose="020B0604030504040204" pitchFamily="34" charset="-120"/>
                <a:ea typeface="微軟正黑體" panose="020B0604030504040204" pitchFamily="34" charset="-120"/>
              </a:rPr>
              <a:t>100%</a:t>
            </a:r>
          </a:p>
        </p:txBody>
      </p:sp>
      <p:sp>
        <p:nvSpPr>
          <p:cNvPr id="6" name="標題 1"/>
          <p:cNvSpPr txBox="1"/>
          <p:nvPr/>
        </p:nvSpPr>
        <p:spPr>
          <a:xfrm>
            <a:off x="927100" y="0"/>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二、地面型光電政策及推展</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漁電共生推展</a:t>
            </a:r>
          </a:p>
        </p:txBody>
      </p:sp>
      <p:sp>
        <p:nvSpPr>
          <p:cNvPr id="7" name="矩形 6"/>
          <p:cNvSpPr/>
          <p:nvPr/>
        </p:nvSpPr>
        <p:spPr>
          <a:xfrm>
            <a:off x="26302" y="3505552"/>
            <a:ext cx="9070382" cy="3298101"/>
          </a:xfrm>
          <a:prstGeom prst="rect">
            <a:avLst/>
          </a:prstGeom>
          <a:solidFill>
            <a:srgbClr val="F5C636">
              <a:lumMod val="20000"/>
              <a:lumOff val="80000"/>
            </a:srgbClr>
          </a:solidFill>
          <a:ln w="381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TW" altLang="en-US" sz="1800" b="0" i="0" u="none" strike="noStrike" kern="0" cap="none" spc="0" normalizeH="0" baseline="0" noProof="0" dirty="0">
              <a:ln>
                <a:noFill/>
              </a:ln>
              <a:solidFill>
                <a:prstClr val="white"/>
              </a:solidFill>
              <a:effectLst/>
              <a:uLnTx/>
              <a:uFillTx/>
              <a:latin typeface="Arial" panose="020B0604020202020204"/>
              <a:ea typeface="微軟正黑體" panose="020B0604030504040204" pitchFamily="34" charset="-120"/>
              <a:cs typeface="+mn-cs"/>
            </a:endParaRPr>
          </a:p>
        </p:txBody>
      </p:sp>
      <p:sp>
        <p:nvSpPr>
          <p:cNvPr id="8" name="文字方塊 7"/>
          <p:cNvSpPr txBox="1"/>
          <p:nvPr/>
        </p:nvSpPr>
        <p:spPr>
          <a:xfrm>
            <a:off x="214491" y="946296"/>
            <a:ext cx="5116224" cy="2400657"/>
          </a:xfrm>
          <a:prstGeom prst="roundRect">
            <a:avLst/>
          </a:prstGeom>
          <a:solidFill>
            <a:sysClr val="window" lastClr="FFFFFF"/>
          </a:solidFill>
          <a:ln w="28575" cap="flat" cmpd="sng" algn="ctr">
            <a:solidFill>
              <a:srgbClr val="6BCBC5">
                <a:lumMod val="75000"/>
              </a:srgbClr>
            </a:solidFill>
            <a:prstDash val="solid"/>
            <a:miter lim="800000"/>
          </a:ln>
          <a:effectLst/>
        </p:spPr>
        <p:txBody>
          <a:bodyPr wrap="square" rtlCol="0">
            <a:spAutoFit/>
          </a:bodyPr>
          <a:lstStyle/>
          <a:p>
            <a:pPr marL="556895" marR="0" lvl="0" indent="-285750" algn="just" defTabSz="914400" eaLnBrk="1" fontAlgn="auto" latinLnBrk="0" hangingPunct="1">
              <a:lnSpc>
                <a:spcPct val="150000"/>
              </a:lnSpc>
              <a:spcBef>
                <a:spcPts val="0"/>
              </a:spcBef>
              <a:spcAft>
                <a:spcPts val="0"/>
              </a:spcAft>
              <a:buClr>
                <a:srgbClr val="1F497D"/>
              </a:buClr>
              <a:buSzTx/>
              <a:buFont typeface="Wingdings" panose="05000000000000000000" pitchFamily="2" charset="2"/>
              <a:buChar char="n"/>
              <a:defRPr/>
            </a:pPr>
            <a:r>
              <a:rPr kumimoji="0" lang="zh-TW" altLang="en-US" sz="1800" b="1" i="0" u="none" strike="noStrike" kern="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cs typeface="+mn-cs"/>
              </a:rPr>
              <a:t>漁電共生專區已分年公告</a:t>
            </a:r>
            <a:r>
              <a:rPr kumimoji="0" lang="zh-TW" altLang="en-US" sz="1800" b="1" i="0" u="none" strike="noStrike" kern="0" cap="none" spc="0" normalizeH="0" baseline="0" noProof="0" dirty="0">
                <a:ln>
                  <a:noFill/>
                </a:ln>
                <a:solidFill>
                  <a:srgbClr val="FF614C">
                    <a:lumMod val="75000"/>
                  </a:srgbClr>
                </a:solidFill>
                <a:effectLst/>
                <a:uLnTx/>
                <a:uFillTx/>
                <a:latin typeface="Arial" panose="020B0604020202020204"/>
                <a:ea typeface="微軟正黑體" panose="020B0604030504040204" pitchFamily="34" charset="-120"/>
                <a:cs typeface="+mn-cs"/>
              </a:rPr>
              <a:t>專區計畫</a:t>
            </a:r>
            <a:r>
              <a:rPr kumimoji="0" lang="zh-TW" altLang="en-US" sz="1800" b="1" i="0" u="none" strike="noStrike" kern="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cs typeface="+mn-cs"/>
              </a:rPr>
              <a:t>、</a:t>
            </a:r>
            <a:r>
              <a:rPr kumimoji="0" lang="zh-TW" altLang="en-US" sz="1800" b="1" i="0" u="none" strike="noStrike" kern="0" cap="none" spc="0" normalizeH="0" baseline="0" noProof="0" dirty="0">
                <a:ln>
                  <a:noFill/>
                </a:ln>
                <a:solidFill>
                  <a:srgbClr val="FF614C">
                    <a:lumMod val="75000"/>
                  </a:srgbClr>
                </a:solidFill>
                <a:effectLst/>
                <a:uLnTx/>
                <a:uFillTx/>
                <a:latin typeface="Arial" panose="020B0604020202020204"/>
                <a:ea typeface="微軟正黑體" panose="020B0604030504040204" pitchFamily="34" charset="-120"/>
                <a:cs typeface="+mn-cs"/>
              </a:rPr>
              <a:t>先行區</a:t>
            </a:r>
            <a:r>
              <a:rPr kumimoji="0" lang="zh-TW" altLang="en-US" sz="1800" b="1" i="0" u="none" strike="noStrike" kern="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cs typeface="+mn-cs"/>
              </a:rPr>
              <a:t>及</a:t>
            </a:r>
            <a:r>
              <a:rPr kumimoji="0" lang="zh-TW" altLang="en-US" sz="1800" b="1" i="0" u="none" strike="noStrike" kern="0" cap="none" spc="0" normalizeH="0" baseline="0" noProof="0" dirty="0">
                <a:ln>
                  <a:noFill/>
                </a:ln>
                <a:solidFill>
                  <a:srgbClr val="FF614C">
                    <a:lumMod val="75000"/>
                  </a:srgbClr>
                </a:solidFill>
                <a:effectLst/>
                <a:uLnTx/>
                <a:uFillTx/>
                <a:latin typeface="Arial" panose="020B0604020202020204"/>
                <a:ea typeface="微軟正黑體" panose="020B0604030504040204" pitchFamily="34" charset="-120"/>
                <a:cs typeface="+mn-cs"/>
              </a:rPr>
              <a:t>非先行區</a:t>
            </a:r>
            <a:r>
              <a:rPr kumimoji="0" lang="en-US" altLang="zh-TW" sz="1800" b="1" i="0" u="none" strike="noStrike" kern="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a:t>
            </a:r>
            <a:r>
              <a:rPr kumimoji="0" lang="zh-TW" altLang="en-US" sz="1800" b="1" i="0" u="none" strike="noStrike" kern="0" cap="none" spc="0" normalizeH="0" baseline="0" noProof="0" dirty="0">
                <a:ln>
                  <a:noFill/>
                </a:ln>
                <a:solidFill>
                  <a:srgbClr val="FF614C">
                    <a:lumMod val="75000"/>
                  </a:srgbClr>
                </a:solidFill>
                <a:effectLst/>
                <a:uLnTx/>
                <a:uFillTx/>
                <a:latin typeface="Arial" panose="020B0604020202020204"/>
                <a:ea typeface="微軟正黑體" panose="020B0604030504040204" pitchFamily="34" charset="-120"/>
                <a:cs typeface="+mn-cs"/>
              </a:rPr>
              <a:t>優先區及關注減緩區</a:t>
            </a:r>
            <a:r>
              <a:rPr kumimoji="0" lang="en-US" altLang="zh-TW" sz="1800" b="1" i="0" u="none" strike="noStrike" kern="0" cap="none" spc="0" normalizeH="0" baseline="0" noProof="0" dirty="0">
                <a:ln>
                  <a:noFill/>
                </a:ln>
                <a:solidFill>
                  <a:prstClr val="black"/>
                </a:solidFill>
                <a:effectLst/>
                <a:uLnTx/>
                <a:uFillTx/>
                <a:latin typeface="Arial" panose="020B0604020202020204"/>
                <a:ea typeface="微軟正黑體" panose="020B0604030504040204" pitchFamily="34" charset="-120"/>
                <a:cs typeface="+mn-cs"/>
              </a:rPr>
              <a:t>)</a:t>
            </a:r>
            <a:r>
              <a:rPr kumimoji="0" lang="zh-TW" altLang="en-US" sz="1800" b="1" i="0" u="none" strike="noStrike" kern="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cs typeface="+mn-cs"/>
              </a:rPr>
              <a:t>等</a:t>
            </a:r>
            <a:r>
              <a:rPr lang="zh-TW" altLang="en-US" b="1" kern="0" dirty="0">
                <a:solidFill>
                  <a:prstClr val="black">
                    <a:lumMod val="75000"/>
                    <a:lumOff val="25000"/>
                  </a:prstClr>
                </a:solidFill>
                <a:latin typeface="Arial" panose="020B0604020202020204"/>
                <a:ea typeface="微軟正黑體" panose="020B0604030504040204" pitchFamily="34" charset="-120"/>
              </a:rPr>
              <a:t>，總計</a:t>
            </a:r>
            <a:r>
              <a:rPr kumimoji="0" lang="zh-TW" altLang="en-US" sz="1800" b="1" i="0" u="none" strike="noStrike" kern="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cs typeface="+mn-cs"/>
              </a:rPr>
              <a:t>約</a:t>
            </a:r>
            <a:r>
              <a:rPr kumimoji="0" lang="en-US" altLang="zh-TW" sz="1800" b="1" i="0" u="none" strike="noStrike" kern="0" cap="none" spc="0" normalizeH="0" baseline="0" noProof="0" dirty="0">
                <a:ln>
                  <a:noFill/>
                </a:ln>
                <a:solidFill>
                  <a:srgbClr val="FF614C">
                    <a:lumMod val="75000"/>
                  </a:srgbClr>
                </a:solidFill>
                <a:effectLst/>
                <a:uLnTx/>
                <a:uFillTx/>
                <a:latin typeface="Arial" panose="020B0604020202020204"/>
                <a:ea typeface="微軟正黑體" panose="020B0604030504040204" pitchFamily="34" charset="-120"/>
                <a:cs typeface="+mn-cs"/>
              </a:rPr>
              <a:t>18,612</a:t>
            </a:r>
            <a:r>
              <a:rPr kumimoji="0" lang="zh-TW" altLang="en-US" sz="1800" b="1" i="0" u="none" strike="noStrike" kern="0" cap="none" spc="0" normalizeH="0" baseline="0" noProof="0" dirty="0">
                <a:ln>
                  <a:noFill/>
                </a:ln>
                <a:solidFill>
                  <a:srgbClr val="FF614C">
                    <a:lumMod val="75000"/>
                  </a:srgbClr>
                </a:solidFill>
                <a:effectLst/>
                <a:uLnTx/>
                <a:uFillTx/>
                <a:latin typeface="Arial" panose="020B0604020202020204"/>
                <a:ea typeface="微軟正黑體" panose="020B0604030504040204" pitchFamily="34" charset="-120"/>
                <a:cs typeface="+mn-cs"/>
              </a:rPr>
              <a:t>公頃</a:t>
            </a:r>
            <a:r>
              <a:rPr kumimoji="0" lang="zh-TW" altLang="en-US" sz="1800" b="1" i="0" u="none" strike="noStrike" kern="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cs typeface="+mn-cs"/>
              </a:rPr>
              <a:t>可設置面積。</a:t>
            </a:r>
            <a:endParaRPr kumimoji="0" lang="en-US" altLang="zh-TW" sz="1800" b="1" i="0" u="none" strike="noStrike" kern="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cs typeface="+mn-cs"/>
            </a:endParaRPr>
          </a:p>
          <a:p>
            <a:pPr marL="556895" indent="-285750" algn="just" eaLnBrk="1" fontAlgn="auto" hangingPunct="1">
              <a:lnSpc>
                <a:spcPct val="150000"/>
              </a:lnSpc>
              <a:spcBef>
                <a:spcPts val="0"/>
              </a:spcBef>
              <a:spcAft>
                <a:spcPts val="0"/>
              </a:spcAft>
              <a:buClr>
                <a:srgbClr val="1F497D"/>
              </a:buClr>
              <a:buFont typeface="Wingdings" panose="05000000000000000000" pitchFamily="2" charset="2"/>
              <a:buChar char="n"/>
              <a:defRPr/>
            </a:pPr>
            <a:r>
              <a:rPr lang="zh-TW" altLang="en-US" b="1" kern="0" dirty="0">
                <a:solidFill>
                  <a:prstClr val="black">
                    <a:lumMod val="75000"/>
                    <a:lumOff val="25000"/>
                  </a:prstClr>
                </a:solidFill>
                <a:uFill>
                  <a:solidFill>
                    <a:prstClr val="white"/>
                  </a:solidFill>
                </a:uFill>
                <a:latin typeface="微軟正黑體" panose="020B0604030504040204" pitchFamily="34" charset="-120"/>
                <a:ea typeface="微軟正黑體" panose="020B0604030504040204" pitchFamily="34" charset="-120"/>
              </a:rPr>
              <a:t>優先推動具社會共識及無環境生態爭議場域，並規劃漁電共生</a:t>
            </a:r>
            <a:r>
              <a:rPr lang="en-US" altLang="zh-TW" b="1" kern="0" dirty="0">
                <a:solidFill>
                  <a:srgbClr val="FF614C">
                    <a:lumMod val="75000"/>
                  </a:srgbClr>
                </a:solidFill>
                <a:uFill>
                  <a:solidFill>
                    <a:prstClr val="white"/>
                  </a:solidFill>
                </a:uFill>
                <a:latin typeface="微軟正黑體" panose="020B0604030504040204" pitchFamily="34" charset="-120"/>
                <a:ea typeface="微軟正黑體" panose="020B0604030504040204" pitchFamily="34" charset="-120"/>
              </a:rPr>
              <a:t>4.4GW</a:t>
            </a:r>
            <a:r>
              <a:rPr lang="zh-TW" altLang="en-US" b="1" kern="0" dirty="0">
                <a:solidFill>
                  <a:prstClr val="black">
                    <a:lumMod val="75000"/>
                    <a:lumOff val="25000"/>
                  </a:prstClr>
                </a:solidFill>
                <a:uFill>
                  <a:solidFill>
                    <a:prstClr val="white"/>
                  </a:solidFill>
                </a:uFill>
                <a:latin typeface="微軟正黑體" panose="020B0604030504040204" pitchFamily="34" charset="-120"/>
                <a:ea typeface="微軟正黑體" panose="020B0604030504040204" pitchFamily="34" charset="-120"/>
              </a:rPr>
              <a:t>推動目標。</a:t>
            </a:r>
            <a:endParaRPr lang="en-US" altLang="zh-TW" b="1" kern="0" dirty="0">
              <a:solidFill>
                <a:prstClr val="black">
                  <a:lumMod val="75000"/>
                  <a:lumOff val="25000"/>
                </a:prstClr>
              </a:solidFill>
              <a:uFill>
                <a:solidFill>
                  <a:prstClr val="white"/>
                </a:solidFill>
              </a:uFill>
              <a:latin typeface="微軟正黑體" panose="020B0604030504040204" pitchFamily="34" charset="-120"/>
              <a:ea typeface="微軟正黑體" panose="020B0604030504040204" pitchFamily="34" charset="-120"/>
            </a:endParaRPr>
          </a:p>
        </p:txBody>
      </p:sp>
      <p:grpSp>
        <p:nvGrpSpPr>
          <p:cNvPr id="9" name="群組 8"/>
          <p:cNvGrpSpPr/>
          <p:nvPr/>
        </p:nvGrpSpPr>
        <p:grpSpPr>
          <a:xfrm>
            <a:off x="3610045" y="3721042"/>
            <a:ext cx="5461473" cy="2762034"/>
            <a:chOff x="673559" y="2403665"/>
            <a:chExt cx="7714232" cy="4026677"/>
          </a:xfrm>
        </p:grpSpPr>
        <p:cxnSp>
          <p:nvCxnSpPr>
            <p:cNvPr id="10" name="直線接點 9"/>
            <p:cNvCxnSpPr/>
            <p:nvPr/>
          </p:nvCxnSpPr>
          <p:spPr>
            <a:xfrm>
              <a:off x="5302281" y="2403665"/>
              <a:ext cx="0" cy="3448614"/>
            </a:xfrm>
            <a:prstGeom prst="line">
              <a:avLst/>
            </a:prstGeom>
            <a:noFill/>
            <a:ln w="57150" cap="flat" cmpd="sng" algn="ctr">
              <a:solidFill>
                <a:srgbClr val="70758C">
                  <a:lumMod val="40000"/>
                  <a:lumOff val="60000"/>
                </a:srgbClr>
              </a:solidFill>
              <a:prstDash val="dash"/>
              <a:miter lim="800000"/>
            </a:ln>
            <a:effectLst/>
          </p:spPr>
        </p:cxnSp>
        <p:cxnSp>
          <p:nvCxnSpPr>
            <p:cNvPr id="11" name="直線接點 10"/>
            <p:cNvCxnSpPr/>
            <p:nvPr/>
          </p:nvCxnSpPr>
          <p:spPr>
            <a:xfrm>
              <a:off x="1175823" y="2427384"/>
              <a:ext cx="0" cy="3600000"/>
            </a:xfrm>
            <a:prstGeom prst="line">
              <a:avLst/>
            </a:prstGeom>
            <a:noFill/>
            <a:ln w="57150" cap="flat" cmpd="sng" algn="ctr">
              <a:solidFill>
                <a:srgbClr val="70758C">
                  <a:lumMod val="40000"/>
                  <a:lumOff val="60000"/>
                </a:srgbClr>
              </a:solidFill>
              <a:prstDash val="dash"/>
              <a:miter lim="800000"/>
            </a:ln>
            <a:effectLst/>
          </p:spPr>
        </p:cxnSp>
        <p:grpSp>
          <p:nvGrpSpPr>
            <p:cNvPr id="12" name="组合 2"/>
            <p:cNvGrpSpPr/>
            <p:nvPr/>
          </p:nvGrpSpPr>
          <p:grpSpPr>
            <a:xfrm>
              <a:off x="1342822" y="2403666"/>
              <a:ext cx="2402143" cy="1612674"/>
              <a:chOff x="908626" y="1869953"/>
              <a:chExt cx="2524133" cy="1665047"/>
            </a:xfrm>
          </p:grpSpPr>
          <p:sp>
            <p:nvSpPr>
              <p:cNvPr id="31" name="矩形: 圆角 35"/>
              <p:cNvSpPr/>
              <p:nvPr/>
            </p:nvSpPr>
            <p:spPr>
              <a:xfrm>
                <a:off x="908627" y="1869953"/>
                <a:ext cx="2474010" cy="1665047"/>
              </a:xfrm>
              <a:prstGeom prst="roundRect">
                <a:avLst>
                  <a:gd name="adj" fmla="val 9905"/>
                </a:avLst>
              </a:prstGeom>
              <a:solidFill>
                <a:srgbClr val="E1F5F3"/>
              </a:solidFill>
              <a:ln w="19050" cap="flat" cmpd="sng" algn="ctr">
                <a:solidFill>
                  <a:srgbClr val="795145"/>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endParaRPr>
              </a:p>
            </p:txBody>
          </p:sp>
          <p:sp>
            <p:nvSpPr>
              <p:cNvPr id="32" name="文本框 39" descr="e7d195523061f1c0600ade85ab8d19863d296bbd6d3c8047FB0A4867354E4F1E3A7DEAE3C4C4B5C9777EC9E9D7F78045DB0296A4194571101A21F67FC7D6C39966CE50B69116E2EE84E571E25F3C0CCEADD1E9BCC604229604EF9EB2ED458F6291A3AC4FCE2A74BE0932CE18EC714A7E2A87B71E7ACF352085E1982922B907B05CDE409235A6873B8CE32A586BD2F5D8"/>
              <p:cNvSpPr txBox="1"/>
              <p:nvPr/>
            </p:nvSpPr>
            <p:spPr>
              <a:xfrm>
                <a:off x="1000426" y="2855138"/>
                <a:ext cx="2352396" cy="416942"/>
              </a:xfrm>
              <a:prstGeom prst="rect">
                <a:avLst/>
              </a:prstGeom>
              <a:noFill/>
            </p:spPr>
            <p:txBody>
              <a:bodyPr wrap="square">
                <a:spAutoFit/>
              </a:bodyPr>
              <a:lstStyle/>
              <a:p>
                <a:pPr marL="128905" marR="0" lvl="0" indent="-128905" defTabSz="685800" eaLnBrk="1" fontAlgn="auto" latinLnBrk="0" hangingPunct="1">
                  <a:lnSpc>
                    <a:spcPct val="100000"/>
                  </a:lnSpc>
                  <a:spcBef>
                    <a:spcPts val="0"/>
                  </a:spcBef>
                  <a:spcAft>
                    <a:spcPts val="0"/>
                  </a:spcAft>
                  <a:buClrTx/>
                  <a:buSzTx/>
                  <a:buFont typeface="Wingdings" panose="05000000000000000000" pitchFamily="2" charset="2"/>
                  <a:buChar char="n"/>
                  <a:defRPr/>
                </a:pPr>
                <a:r>
                  <a:rPr kumimoji="0" lang="zh-TW" altLang="en-US" sz="1200" b="0" i="0" u="none" strike="noStrike" kern="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rPr>
                  <a:t>面積：</a:t>
                </a:r>
                <a:r>
                  <a:rPr kumimoji="0" lang="en-US" altLang="zh-TW" sz="1200" b="0" i="0" u="none" strike="noStrike" kern="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rPr>
                  <a:t>649</a:t>
                </a:r>
                <a:r>
                  <a:rPr kumimoji="0" lang="zh-TW" altLang="en-US" sz="1200" b="0" i="0" u="none" strike="noStrike" kern="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rPr>
                  <a:t>公頃</a:t>
                </a:r>
                <a:endParaRPr kumimoji="0" lang="en-US" altLang="zh-TW" sz="1200" b="0" i="0" u="none" strike="noStrike" kern="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endParaRPr>
              </a:p>
            </p:txBody>
          </p:sp>
          <p:sp>
            <p:nvSpPr>
              <p:cNvPr id="33" name="文本框 40" descr="e7d195523061f1c0600ade85ab8d19863d296bbd6d3c8047FB0A4867354E4F1E3A7DEAE3C4C4B5C9777EC9E9D7F78045DB0296A4194571101A21F67FC7D6C39966CE50B69116E2EE84E571E25F3C0CCEADD1E9BCC604229604EF9EB2ED458F6291A3AC4FCE2A74BE0932CE18EC714A7E2A87B71E7ACF352085E1982922B907B05CDE409235A6873B8CE32A586BD2F5D8"/>
              <p:cNvSpPr txBox="1"/>
              <p:nvPr/>
            </p:nvSpPr>
            <p:spPr>
              <a:xfrm>
                <a:off x="908626" y="2021252"/>
                <a:ext cx="2524133" cy="83388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defRPr/>
                </a:pPr>
                <a:r>
                  <a:rPr kumimoji="0" lang="zh-TW" altLang="en-US" sz="1500" b="1" i="0" u="none" strike="noStrike" kern="0" cap="none" spc="225"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rPr>
                  <a:t>核定七個漁電</a:t>
                </a:r>
                <a:br>
                  <a:rPr kumimoji="0" lang="en-US" altLang="zh-TW" sz="1500" b="1" i="0" u="none" strike="noStrike" kern="0" cap="none" spc="225"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rPr>
                </a:br>
                <a:r>
                  <a:rPr kumimoji="0" lang="zh-TW" altLang="en-US" sz="1500" b="1" i="0" u="none" strike="noStrike" kern="0" cap="none" spc="225"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rPr>
                  <a:t>共生</a:t>
                </a:r>
                <a:r>
                  <a:rPr kumimoji="0" lang="zh-TW" altLang="en-US" sz="1500" b="1" i="0" u="none" strike="noStrike" kern="0" cap="none" spc="225" normalizeH="0" baseline="0" noProof="0" dirty="0">
                    <a:ln>
                      <a:noFill/>
                    </a:ln>
                    <a:solidFill>
                      <a:srgbClr val="FF614C">
                        <a:lumMod val="75000"/>
                      </a:srgbClr>
                    </a:solidFill>
                    <a:effectLst/>
                    <a:uLnTx/>
                    <a:uFillTx/>
                    <a:latin typeface="微軟正黑體" panose="020B0604030504040204" pitchFamily="34" charset="-120"/>
                    <a:ea typeface="微軟正黑體" panose="020B0604030504040204" pitchFamily="34" charset="-120"/>
                  </a:rPr>
                  <a:t>專區</a:t>
                </a:r>
                <a:r>
                  <a:rPr kumimoji="0" lang="zh-TW" altLang="en-US" sz="1500" b="0" i="0" u="none" strike="noStrike" kern="0" cap="none" spc="225"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計畫</a:t>
                </a:r>
              </a:p>
            </p:txBody>
          </p:sp>
        </p:grpSp>
        <p:sp>
          <p:nvSpPr>
            <p:cNvPr id="13" name="向右箭號 4"/>
            <p:cNvSpPr/>
            <p:nvPr/>
          </p:nvSpPr>
          <p:spPr>
            <a:xfrm>
              <a:off x="770154" y="4227383"/>
              <a:ext cx="7569657" cy="237745"/>
            </a:xfrm>
            <a:prstGeom prst="rightArrow">
              <a:avLst>
                <a:gd name="adj1" fmla="val 50000"/>
                <a:gd name="adj2" fmla="val 138461"/>
              </a:avLst>
            </a:prstGeom>
            <a:solidFill>
              <a:srgbClr val="FF614C">
                <a:lumMod val="60000"/>
                <a:lumOff val="40000"/>
              </a:srgbClr>
            </a:solidFill>
            <a:ln w="38100" cap="flat" cmpd="sng" algn="ctr">
              <a:solidFill>
                <a:srgbClr val="FF614C">
                  <a:lumMod val="60000"/>
                  <a:lumOff val="40000"/>
                  <a:alpha val="50000"/>
                </a:srgbClr>
              </a:solidFill>
              <a:prstDash val="solid"/>
              <a:miter lim="800000"/>
            </a:ln>
            <a:effectLst/>
          </p:spPr>
          <p:txBody>
            <a:bodyPr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TW" altLang="en-US" sz="1350" b="0" i="0" u="none" strike="noStrike" kern="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cs typeface="+mn-cs"/>
              </a:endParaRPr>
            </a:p>
          </p:txBody>
        </p:sp>
        <p:sp>
          <p:nvSpPr>
            <p:cNvPr id="14" name="文字方塊 13"/>
            <p:cNvSpPr txBox="1"/>
            <p:nvPr/>
          </p:nvSpPr>
          <p:spPr>
            <a:xfrm>
              <a:off x="673559" y="4420134"/>
              <a:ext cx="1513254" cy="605741"/>
            </a:xfrm>
            <a:prstGeom prst="rect">
              <a:avLst/>
            </a:prstGeom>
            <a:noFill/>
            <a:ln w="38100">
              <a:noFill/>
            </a:ln>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TW" sz="2100" b="1" i="0" u="none" strike="noStrike" kern="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rPr>
                <a:t>109</a:t>
              </a:r>
              <a:r>
                <a:rPr kumimoji="0" lang="zh-TW" altLang="en-US" sz="2100" b="1" i="0" u="none" strike="noStrike" kern="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rPr>
                <a:t>年</a:t>
              </a:r>
            </a:p>
          </p:txBody>
        </p:sp>
        <p:sp>
          <p:nvSpPr>
            <p:cNvPr id="15" name="文字方塊 14"/>
            <p:cNvSpPr txBox="1"/>
            <p:nvPr/>
          </p:nvSpPr>
          <p:spPr>
            <a:xfrm>
              <a:off x="4812004" y="4378554"/>
              <a:ext cx="1365679" cy="605741"/>
            </a:xfrm>
            <a:prstGeom prst="rect">
              <a:avLst/>
            </a:prstGeom>
            <a:noFill/>
            <a:ln w="38100">
              <a:noFill/>
            </a:ln>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TW" sz="2100" b="1" i="0" u="none" strike="noStrike" kern="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rPr>
                <a:t>110</a:t>
              </a:r>
              <a:r>
                <a:rPr kumimoji="0" lang="zh-TW" altLang="en-US" sz="2100" b="1" i="0" u="none" strike="noStrike" kern="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rPr>
                <a:t>年</a:t>
              </a:r>
            </a:p>
          </p:txBody>
        </p:sp>
        <p:grpSp>
          <p:nvGrpSpPr>
            <p:cNvPr id="16" name="组合 2"/>
            <p:cNvGrpSpPr/>
            <p:nvPr/>
          </p:nvGrpSpPr>
          <p:grpSpPr>
            <a:xfrm>
              <a:off x="2781092" y="4893345"/>
              <a:ext cx="2569687" cy="1536997"/>
              <a:chOff x="626610" y="1644526"/>
              <a:chExt cx="2700187" cy="1586913"/>
            </a:xfrm>
          </p:grpSpPr>
          <p:sp>
            <p:nvSpPr>
              <p:cNvPr id="28" name="矩形: 圆角 35"/>
              <p:cNvSpPr/>
              <p:nvPr/>
            </p:nvSpPr>
            <p:spPr>
              <a:xfrm>
                <a:off x="626610" y="1644526"/>
                <a:ext cx="2431142" cy="1586913"/>
              </a:xfrm>
              <a:prstGeom prst="roundRect">
                <a:avLst>
                  <a:gd name="adj" fmla="val 9905"/>
                </a:avLst>
              </a:prstGeom>
              <a:solidFill>
                <a:srgbClr val="DAC6E0">
                  <a:alpha val="90980"/>
                </a:srgbClr>
              </a:solidFill>
              <a:ln w="19050" cap="flat" cmpd="sng" algn="ctr">
                <a:solidFill>
                  <a:srgbClr val="795145"/>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endParaRPr>
              </a:p>
            </p:txBody>
          </p:sp>
          <p:sp>
            <p:nvSpPr>
              <p:cNvPr id="29" name="文本框 39" descr="e7d195523061f1c0600ade85ab8d19863d296bbd6d3c8047FB0A4867354E4F1E3A7DEAE3C4C4B5C9777EC9E9D7F78045DB0296A4194571101A21F67FC7D6C39966CE50B69116E2EE84E571E25F3C0CCEADD1E9BCC604229604EF9EB2ED458F6291A3AC4FCE2A74BE0932CE18EC714A7E2A87B71E7ACF352085E1982922B907B05CDE409235A6873B8CE32A586BD2F5D8"/>
              <p:cNvSpPr txBox="1"/>
              <p:nvPr/>
            </p:nvSpPr>
            <p:spPr>
              <a:xfrm>
                <a:off x="691731" y="2572207"/>
                <a:ext cx="2296269" cy="416943"/>
              </a:xfrm>
              <a:prstGeom prst="rect">
                <a:avLst/>
              </a:prstGeom>
              <a:noFill/>
            </p:spPr>
            <p:txBody>
              <a:bodyPr wrap="square">
                <a:spAutoFit/>
              </a:bodyPr>
              <a:lstStyle/>
              <a:p>
                <a:pPr marL="128905" marR="0" lvl="0" indent="-128905" defTabSz="685800" eaLnBrk="1" fontAlgn="auto" latinLnBrk="0" hangingPunct="1">
                  <a:lnSpc>
                    <a:spcPct val="100000"/>
                  </a:lnSpc>
                  <a:spcBef>
                    <a:spcPts val="0"/>
                  </a:spcBef>
                  <a:spcAft>
                    <a:spcPts val="0"/>
                  </a:spcAft>
                  <a:buClrTx/>
                  <a:buSzTx/>
                  <a:buFont typeface="Wingdings" panose="05000000000000000000" pitchFamily="2" charset="2"/>
                  <a:buChar char="n"/>
                  <a:defRPr/>
                </a:pPr>
                <a:r>
                  <a:rPr kumimoji="0" lang="zh-TW" altLang="en-US" sz="1200" b="0" i="0" u="none" strike="noStrike" kern="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rPr>
                  <a:t>面積：</a:t>
                </a:r>
                <a:r>
                  <a:rPr kumimoji="0" lang="en-US" altLang="zh-TW" sz="1200" b="0" i="0" u="none" strike="noStrike" kern="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rPr>
                  <a:t>4,702</a:t>
                </a:r>
                <a:r>
                  <a:rPr kumimoji="0" lang="zh-TW" altLang="en-US" sz="1200" b="0" i="0" u="none" strike="noStrike" kern="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rPr>
                  <a:t>公頃</a:t>
                </a:r>
              </a:p>
            </p:txBody>
          </p:sp>
          <p:sp>
            <p:nvSpPr>
              <p:cNvPr id="30" name="文本框 40" descr="e7d195523061f1c0600ade85ab8d19863d296bbd6d3c8047FB0A4867354E4F1E3A7DEAE3C4C4B5C9777EC9E9D7F78045DB0296A4194571101A21F67FC7D6C39966CE50B69116E2EE84E571E25F3C0CCEADD1E9BCC604229604EF9EB2ED458F6291A3AC4FCE2A74BE0932CE18EC714A7E2A87B71E7ACF352085E1982922B907B05CDE409235A6873B8CE32A586BD2F5D8"/>
              <p:cNvSpPr txBox="1"/>
              <p:nvPr/>
            </p:nvSpPr>
            <p:spPr>
              <a:xfrm>
                <a:off x="626610" y="1763611"/>
                <a:ext cx="2700187" cy="833885"/>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zh-TW" altLang="en-US" sz="1500" b="1" i="0" u="none" strike="noStrike" kern="0" cap="none" spc="225"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rPr>
                  <a:t>分期公告六縣市</a:t>
                </a:r>
                <a:r>
                  <a:rPr kumimoji="0" lang="zh-TW" altLang="en-US" sz="1500" b="1" i="0" u="none" strike="noStrike" kern="0" cap="none" spc="225" normalizeH="0" baseline="0" noProof="0" dirty="0">
                    <a:ln>
                      <a:noFill/>
                    </a:ln>
                    <a:solidFill>
                      <a:srgbClr val="FF614C">
                        <a:lumMod val="75000"/>
                      </a:srgbClr>
                    </a:solidFill>
                    <a:effectLst/>
                    <a:uLnTx/>
                    <a:uFillTx/>
                    <a:latin typeface="微軟正黑體" panose="020B0604030504040204" pitchFamily="34" charset="-120"/>
                    <a:ea typeface="微軟正黑體" panose="020B0604030504040204" pitchFamily="34" charset="-120"/>
                  </a:rPr>
                  <a:t>先行區</a:t>
                </a:r>
                <a:r>
                  <a:rPr kumimoji="0" lang="zh-TW" altLang="en-US" sz="1500" b="1" i="0" u="none" strike="noStrike" kern="0" cap="none" spc="225"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rPr>
                  <a:t>之區位</a:t>
                </a:r>
              </a:p>
            </p:txBody>
          </p:sp>
        </p:grpSp>
        <p:grpSp>
          <p:nvGrpSpPr>
            <p:cNvPr id="17" name="组合 2"/>
            <p:cNvGrpSpPr/>
            <p:nvPr/>
          </p:nvGrpSpPr>
          <p:grpSpPr>
            <a:xfrm>
              <a:off x="5379564" y="2419435"/>
              <a:ext cx="2854584" cy="1611476"/>
              <a:chOff x="496230" y="1828011"/>
              <a:chExt cx="2999552" cy="1663810"/>
            </a:xfrm>
          </p:grpSpPr>
          <p:sp>
            <p:nvSpPr>
              <p:cNvPr id="25" name="矩形: 圆角 35"/>
              <p:cNvSpPr/>
              <p:nvPr/>
            </p:nvSpPr>
            <p:spPr>
              <a:xfrm>
                <a:off x="568473" y="1828011"/>
                <a:ext cx="2927309" cy="1663810"/>
              </a:xfrm>
              <a:prstGeom prst="roundRect">
                <a:avLst>
                  <a:gd name="adj" fmla="val 9905"/>
                </a:avLst>
              </a:prstGeom>
              <a:solidFill>
                <a:srgbClr val="FFDFDB">
                  <a:alpha val="70980"/>
                </a:srgbClr>
              </a:solidFill>
              <a:ln w="19050" cap="flat" cmpd="sng" algn="ctr">
                <a:solidFill>
                  <a:srgbClr val="795145"/>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endParaRPr>
              </a:p>
            </p:txBody>
          </p:sp>
          <p:sp>
            <p:nvSpPr>
              <p:cNvPr id="26" name="文本框 39" descr="e7d195523061f1c0600ade85ab8d19863d296bbd6d3c8047FB0A4867354E4F1E3A7DEAE3C4C4B5C9777EC9E9D7F78045DB0296A4194571101A21F67FC7D6C39966CE50B69116E2EE84E571E25F3C0CCEADD1E9BCC604229604EF9EB2ED458F6291A3AC4FCE2A74BE0932CE18EC714A7E2A87B71E7ACF352085E1982922B907B05CDE409235A6873B8CE32A586BD2F5D8"/>
              <p:cNvSpPr txBox="1"/>
              <p:nvPr/>
            </p:nvSpPr>
            <p:spPr>
              <a:xfrm>
                <a:off x="868461" y="3068811"/>
                <a:ext cx="2350520" cy="416942"/>
              </a:xfrm>
              <a:prstGeom prst="rect">
                <a:avLst/>
              </a:prstGeom>
              <a:noFill/>
            </p:spPr>
            <p:txBody>
              <a:bodyPr wrap="square">
                <a:spAutoFit/>
              </a:bodyPr>
              <a:lstStyle/>
              <a:p>
                <a:pPr marL="128905" marR="0" lvl="0" indent="-128905" defTabSz="685800" eaLnBrk="1" fontAlgn="auto" latinLnBrk="0" hangingPunct="1">
                  <a:lnSpc>
                    <a:spcPct val="100000"/>
                  </a:lnSpc>
                  <a:spcBef>
                    <a:spcPts val="0"/>
                  </a:spcBef>
                  <a:spcAft>
                    <a:spcPts val="0"/>
                  </a:spcAft>
                  <a:buClrTx/>
                  <a:buSzTx/>
                  <a:buFont typeface="Wingdings" panose="05000000000000000000" pitchFamily="2" charset="2"/>
                  <a:buChar char="n"/>
                  <a:defRPr/>
                </a:pPr>
                <a:r>
                  <a:rPr kumimoji="0" lang="zh-TW" altLang="en-US" sz="1200" b="0" i="0" u="none" strike="noStrike" kern="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rPr>
                  <a:t>面積：</a:t>
                </a:r>
                <a:r>
                  <a:rPr kumimoji="0" lang="en-US" altLang="zh-TW" sz="1200" b="0" i="0" u="none" strike="noStrike" kern="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rPr>
                  <a:t>13,261</a:t>
                </a:r>
                <a:r>
                  <a:rPr kumimoji="0" lang="zh-TW" altLang="en-US" sz="1200" b="0" i="0" u="none" strike="noStrike" kern="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rPr>
                  <a:t>公頃</a:t>
                </a:r>
                <a:endParaRPr kumimoji="0" lang="en-US" altLang="zh-TW" sz="1200" b="0" i="0" u="none" strike="noStrike" kern="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endParaRPr>
              </a:p>
            </p:txBody>
          </p:sp>
          <p:sp>
            <p:nvSpPr>
              <p:cNvPr id="27" name="文本框 40" descr="e7d195523061f1c0600ade85ab8d19863d296bbd6d3c8047FB0A4867354E4F1E3A7DEAE3C4C4B5C9777EC9E9D7F78045DB0296A4194571101A21F67FC7D6C39966CE50B69116E2EE84E571E25F3C0CCEADD1E9BCC604229604EF9EB2ED458F6291A3AC4FCE2A74BE0932CE18EC714A7E2A87B71E7ACF352085E1982922B907B05CDE409235A6873B8CE32A586BD2F5D8"/>
              <p:cNvSpPr txBox="1"/>
              <p:nvPr/>
            </p:nvSpPr>
            <p:spPr>
              <a:xfrm>
                <a:off x="496230" y="1887476"/>
                <a:ext cx="2947337" cy="1181335"/>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defRPr/>
                </a:pPr>
                <a:r>
                  <a:rPr kumimoji="0" lang="zh-TW" altLang="en-US" sz="1500" b="1" i="0" u="none" strike="noStrike" kern="0" cap="none" spc="225"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rPr>
                  <a:t>完成公告六縣市</a:t>
                </a:r>
                <a:endParaRPr kumimoji="0" lang="en-US" altLang="zh-TW" sz="1500" b="1" i="0" u="none" strike="noStrike" kern="0" cap="none" spc="225"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endParaRPr>
              </a:p>
              <a:p>
                <a:pPr marL="0" marR="0" lvl="0" indent="0" algn="ctr" defTabSz="685800" eaLnBrk="1" fontAlgn="auto" latinLnBrk="0" hangingPunct="1">
                  <a:lnSpc>
                    <a:spcPct val="100000"/>
                  </a:lnSpc>
                  <a:spcBef>
                    <a:spcPts val="0"/>
                  </a:spcBef>
                  <a:spcAft>
                    <a:spcPts val="0"/>
                  </a:spcAft>
                  <a:buClrTx/>
                  <a:buSzTx/>
                  <a:buFontTx/>
                  <a:buNone/>
                  <a:defRPr/>
                </a:pPr>
                <a:r>
                  <a:rPr kumimoji="0" lang="zh-TW" altLang="en-US" sz="1500" b="1" i="0" u="none" strike="noStrike" kern="0" cap="none" spc="225" normalizeH="0" baseline="0" noProof="0" dirty="0">
                    <a:ln>
                      <a:noFill/>
                    </a:ln>
                    <a:solidFill>
                      <a:srgbClr val="FF614C">
                        <a:lumMod val="75000"/>
                      </a:srgbClr>
                    </a:solidFill>
                    <a:effectLst/>
                    <a:uLnTx/>
                    <a:uFillTx/>
                    <a:latin typeface="微軟正黑體" panose="020B0604030504040204" pitchFamily="34" charset="-120"/>
                    <a:ea typeface="微軟正黑體" panose="020B0604030504040204" pitchFamily="34" charset="-120"/>
                  </a:rPr>
                  <a:t>非先行區</a:t>
                </a:r>
                <a:r>
                  <a:rPr kumimoji="0" lang="en-US" altLang="zh-TW" sz="1200" b="1" i="0" u="none" strike="noStrike" kern="0" cap="none" spc="225"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a:t>
                </a:r>
                <a:r>
                  <a:rPr kumimoji="0" lang="zh-TW" altLang="en-US" sz="1400" b="1" i="0" u="none" strike="noStrike" kern="0" cap="none" spc="225" normalizeH="0" baseline="0" noProof="0" dirty="0">
                    <a:ln>
                      <a:noFill/>
                    </a:ln>
                    <a:solidFill>
                      <a:srgbClr val="FF614C">
                        <a:lumMod val="75000"/>
                      </a:srgbClr>
                    </a:solidFill>
                    <a:effectLst/>
                    <a:uLnTx/>
                    <a:uFillTx/>
                    <a:latin typeface="微軟正黑體" panose="020B0604030504040204" pitchFamily="34" charset="-120"/>
                    <a:ea typeface="微軟正黑體" panose="020B0604030504040204" pitchFamily="34" charset="-120"/>
                  </a:rPr>
                  <a:t>優先區及關注減緩區</a:t>
                </a:r>
                <a:r>
                  <a:rPr kumimoji="0" lang="en-US" altLang="zh-TW" sz="1200" b="1" i="0" u="none" strike="noStrike" kern="0" cap="none" spc="225"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a:t>
                </a:r>
                <a:r>
                  <a:rPr kumimoji="0" lang="zh-TW" altLang="en-US" sz="1500" b="1" i="0" u="none" strike="noStrike" kern="0" cap="none" spc="225"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rPr>
                  <a:t>之區位</a:t>
                </a:r>
              </a:p>
            </p:txBody>
          </p:sp>
        </p:grpSp>
        <p:cxnSp>
          <p:nvCxnSpPr>
            <p:cNvPr id="18" name="直線單箭頭接點 17"/>
            <p:cNvCxnSpPr/>
            <p:nvPr/>
          </p:nvCxnSpPr>
          <p:spPr>
            <a:xfrm>
              <a:off x="4420312" y="4278857"/>
              <a:ext cx="0" cy="546826"/>
            </a:xfrm>
            <a:prstGeom prst="straightConnector1">
              <a:avLst/>
            </a:prstGeom>
            <a:noFill/>
            <a:ln w="28575" cap="flat" cmpd="sng" algn="ctr">
              <a:solidFill>
                <a:srgbClr val="1F497D">
                  <a:lumMod val="75000"/>
                </a:srgbClr>
              </a:solidFill>
              <a:prstDash val="solid"/>
              <a:miter lim="800000"/>
              <a:tailEnd type="triangle"/>
            </a:ln>
            <a:effectLst/>
          </p:spPr>
        </p:cxnSp>
        <p:pic>
          <p:nvPicPr>
            <p:cNvPr id="19" name="圖片 18"/>
            <p:cNvPicPr>
              <a:picLocks noChangeAspect="1"/>
            </p:cNvPicPr>
            <p:nvPr/>
          </p:nvPicPr>
          <p:blipFill rotWithShape="1">
            <a:blip r:embed="rId2" cstate="email"/>
            <a:srcRect l="66264" t="2131" b="-1"/>
            <a:stretch>
              <a:fillRect/>
            </a:stretch>
          </p:blipFill>
          <p:spPr>
            <a:xfrm>
              <a:off x="5576206" y="4207874"/>
              <a:ext cx="2811585" cy="292366"/>
            </a:xfrm>
            <a:prstGeom prst="rect">
              <a:avLst/>
            </a:prstGeom>
            <a:ln>
              <a:noFill/>
            </a:ln>
          </p:spPr>
        </p:pic>
        <p:cxnSp>
          <p:nvCxnSpPr>
            <p:cNvPr id="20" name="直線單箭頭接點 19"/>
            <p:cNvCxnSpPr/>
            <p:nvPr/>
          </p:nvCxnSpPr>
          <p:spPr>
            <a:xfrm flipV="1">
              <a:off x="2597127" y="4052279"/>
              <a:ext cx="0" cy="344452"/>
            </a:xfrm>
            <a:prstGeom prst="straightConnector1">
              <a:avLst/>
            </a:prstGeom>
            <a:noFill/>
            <a:ln w="28575" cap="flat" cmpd="sng" algn="ctr">
              <a:solidFill>
                <a:srgbClr val="1F497D">
                  <a:lumMod val="75000"/>
                </a:srgbClr>
              </a:solidFill>
              <a:prstDash val="solid"/>
              <a:miter lim="800000"/>
              <a:tailEnd type="triangle"/>
            </a:ln>
            <a:effectLst/>
          </p:spPr>
        </p:cxnSp>
        <p:cxnSp>
          <p:nvCxnSpPr>
            <p:cNvPr id="21" name="直線單箭頭接點 20"/>
            <p:cNvCxnSpPr/>
            <p:nvPr/>
          </p:nvCxnSpPr>
          <p:spPr>
            <a:xfrm flipV="1">
              <a:off x="6947444" y="4097458"/>
              <a:ext cx="0" cy="344452"/>
            </a:xfrm>
            <a:prstGeom prst="straightConnector1">
              <a:avLst/>
            </a:prstGeom>
            <a:noFill/>
            <a:ln w="28575" cap="flat" cmpd="sng" algn="ctr">
              <a:solidFill>
                <a:srgbClr val="1F497D">
                  <a:lumMod val="75000"/>
                </a:srgbClr>
              </a:solidFill>
              <a:prstDash val="solid"/>
              <a:miter lim="800000"/>
              <a:tailEnd type="triangle"/>
            </a:ln>
            <a:effectLst/>
          </p:spPr>
        </p:cxnSp>
        <p:pic>
          <p:nvPicPr>
            <p:cNvPr id="22" name="圖片 21"/>
            <p:cNvPicPr>
              <a:picLocks noChangeAspect="1"/>
            </p:cNvPicPr>
            <p:nvPr/>
          </p:nvPicPr>
          <p:blipFill rotWithShape="1">
            <a:blip r:embed="rId3" cstate="email"/>
            <a:srcRect t="1" r="86855" b="4340"/>
            <a:stretch>
              <a:fillRect/>
            </a:stretch>
          </p:blipFill>
          <p:spPr>
            <a:xfrm>
              <a:off x="770155" y="4196425"/>
              <a:ext cx="377742" cy="285766"/>
            </a:xfrm>
            <a:prstGeom prst="rect">
              <a:avLst/>
            </a:prstGeom>
          </p:spPr>
        </p:pic>
        <p:cxnSp>
          <p:nvCxnSpPr>
            <p:cNvPr id="23" name="直線接點 22"/>
            <p:cNvCxnSpPr/>
            <p:nvPr/>
          </p:nvCxnSpPr>
          <p:spPr>
            <a:xfrm>
              <a:off x="1175823" y="4271208"/>
              <a:ext cx="0" cy="144000"/>
            </a:xfrm>
            <a:prstGeom prst="line">
              <a:avLst/>
            </a:prstGeom>
            <a:noFill/>
            <a:ln w="57150" cap="flat" cmpd="sng" algn="ctr">
              <a:solidFill>
                <a:srgbClr val="FF614C">
                  <a:lumMod val="75000"/>
                </a:srgbClr>
              </a:solidFill>
              <a:prstDash val="solid"/>
              <a:miter lim="800000"/>
            </a:ln>
            <a:effectLst/>
          </p:spPr>
        </p:cxnSp>
        <p:cxnSp>
          <p:nvCxnSpPr>
            <p:cNvPr id="24" name="直線接點 23"/>
            <p:cNvCxnSpPr/>
            <p:nvPr/>
          </p:nvCxnSpPr>
          <p:spPr>
            <a:xfrm>
              <a:off x="5302281" y="4260108"/>
              <a:ext cx="0" cy="144000"/>
            </a:xfrm>
            <a:prstGeom prst="line">
              <a:avLst/>
            </a:prstGeom>
            <a:noFill/>
            <a:ln w="57150" cap="flat" cmpd="sng" algn="ctr">
              <a:solidFill>
                <a:srgbClr val="FF614C">
                  <a:lumMod val="75000"/>
                </a:srgbClr>
              </a:solidFill>
              <a:prstDash val="solid"/>
              <a:miter lim="800000"/>
            </a:ln>
            <a:effectLst/>
          </p:spPr>
        </p:cxnSp>
      </p:grpSp>
      <p:pic>
        <p:nvPicPr>
          <p:cNvPr id="34" name="圖片 33"/>
          <p:cNvPicPr>
            <a:picLocks noChangeAspect="1"/>
          </p:cNvPicPr>
          <p:nvPr/>
        </p:nvPicPr>
        <p:blipFill>
          <a:blip r:embed="rId4" cstate="email"/>
          <a:stretch>
            <a:fillRect/>
          </a:stretch>
        </p:blipFill>
        <p:spPr>
          <a:xfrm>
            <a:off x="0" y="3852827"/>
            <a:ext cx="4071494" cy="2564484"/>
          </a:xfrm>
          <a:prstGeom prst="rect">
            <a:avLst/>
          </a:prstGeom>
        </p:spPr>
      </p:pic>
      <p:sp>
        <p:nvSpPr>
          <p:cNvPr id="35" name="文字方塊 34"/>
          <p:cNvSpPr txBox="1"/>
          <p:nvPr/>
        </p:nvSpPr>
        <p:spPr>
          <a:xfrm>
            <a:off x="1480448" y="708307"/>
            <a:ext cx="2304256" cy="400110"/>
          </a:xfrm>
          <a:prstGeom prst="rect">
            <a:avLst/>
          </a:prstGeom>
          <a:solidFill>
            <a:srgbClr val="FFFFFF"/>
          </a:solidFill>
        </p:spPr>
        <p:txBody>
          <a:bodyPr wrap="square" rtlCol="0">
            <a:spAutoFit/>
          </a:bodyPr>
          <a:lstStyle/>
          <a:p>
            <a:pPr eaLnBrk="1" fontAlgn="auto" hangingPunct="1">
              <a:spcBef>
                <a:spcPts val="0"/>
              </a:spcBef>
              <a:spcAft>
                <a:spcPts val="0"/>
              </a:spcAft>
            </a:pPr>
            <a:r>
              <a:rPr lang="zh-TW" altLang="en-US" sz="2000" b="1" dirty="0">
                <a:solidFill>
                  <a:prstClr val="black">
                    <a:lumMod val="85000"/>
                    <a:lumOff val="15000"/>
                  </a:prstClr>
                </a:solidFill>
                <a:latin typeface="Microsoft YaHei" panose="020B0503020204020204" pitchFamily="34" charset="-122"/>
                <a:ea typeface="Microsoft YaHei" panose="020B0503020204020204" pitchFamily="34" charset="-122"/>
              </a:rPr>
              <a:t>養殖為本 綠電加值</a:t>
            </a:r>
          </a:p>
        </p:txBody>
      </p:sp>
      <p:pic>
        <p:nvPicPr>
          <p:cNvPr id="36" name="圖片 35"/>
          <p:cNvPicPr>
            <a:picLocks noChangeAspect="1"/>
          </p:cNvPicPr>
          <p:nvPr/>
        </p:nvPicPr>
        <p:blipFill>
          <a:blip r:embed="rId5" cstate="email">
            <a:duotone>
              <a:srgbClr val="4BACC6">
                <a:shade val="45000"/>
                <a:satMod val="135000"/>
              </a:srgbClr>
              <a:prstClr val="white"/>
            </a:duotone>
          </a:blip>
          <a:stretch>
            <a:fillRect/>
          </a:stretch>
        </p:blipFill>
        <p:spPr>
          <a:xfrm>
            <a:off x="86304" y="3711003"/>
            <a:ext cx="854521" cy="533480"/>
          </a:xfrm>
          <a:prstGeom prst="rect">
            <a:avLst/>
          </a:prstGeom>
        </p:spPr>
      </p:pic>
      <p:grpSp>
        <p:nvGrpSpPr>
          <p:cNvPr id="37" name="群組 36"/>
          <p:cNvGrpSpPr/>
          <p:nvPr/>
        </p:nvGrpSpPr>
        <p:grpSpPr>
          <a:xfrm>
            <a:off x="5941822" y="997675"/>
            <a:ext cx="1349024" cy="901547"/>
            <a:chOff x="6867460" y="2717788"/>
            <a:chExt cx="1798699" cy="1828366"/>
          </a:xfrm>
        </p:grpSpPr>
        <p:sp>
          <p:nvSpPr>
            <p:cNvPr id="38" name="矩形 37"/>
            <p:cNvSpPr/>
            <p:nvPr/>
          </p:nvSpPr>
          <p:spPr bwMode="auto">
            <a:xfrm>
              <a:off x="6867460" y="2717788"/>
              <a:ext cx="1782340" cy="1828366"/>
            </a:xfrm>
            <a:prstGeom prst="rect">
              <a:avLst/>
            </a:prstGeom>
            <a:solidFill>
              <a:srgbClr val="9ACA9F">
                <a:lumMod val="50000"/>
              </a:srgbClr>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lstStyle/>
            <a:p>
              <a:pPr fontAlgn="base">
                <a:spcBef>
                  <a:spcPct val="0"/>
                </a:spcBef>
                <a:spcAft>
                  <a:spcPct val="0"/>
                </a:spcAft>
                <a:defRPr/>
              </a:pPr>
              <a:endParaRPr lang="zh-TW" altLang="en-US" kern="0">
                <a:solidFill>
                  <a:prstClr val="black"/>
                </a:solidFill>
                <a:latin typeface="Arial" panose="020B0604020202020204" pitchFamily="34" charset="0"/>
                <a:ea typeface="SimSun" panose="02010600030101010101" pitchFamily="2" charset="-122"/>
              </a:endParaRPr>
            </a:p>
          </p:txBody>
        </p:sp>
        <p:sp>
          <p:nvSpPr>
            <p:cNvPr id="39" name="矩形 38"/>
            <p:cNvSpPr/>
            <p:nvPr/>
          </p:nvSpPr>
          <p:spPr>
            <a:xfrm>
              <a:off x="6881055" y="2848353"/>
              <a:ext cx="1785104" cy="1591660"/>
            </a:xfrm>
            <a:prstGeom prst="rect">
              <a:avLst/>
            </a:prstGeom>
          </p:spPr>
          <p:txBody>
            <a:bodyPr wrap="none">
              <a:spAutoFit/>
            </a:bodyPr>
            <a:lstStyle/>
            <a:p>
              <a:pPr>
                <a:defRPr/>
              </a:pPr>
              <a:r>
                <a:rPr lang="zh-TW" altLang="en-US" sz="4500" b="1" kern="0" dirty="0">
                  <a:solidFill>
                    <a:prstClr val="white"/>
                  </a:solidFill>
                  <a:latin typeface="Arial Black" panose="020B0A04020102020204" pitchFamily="34" charset="0"/>
                  <a:ea typeface="微軟正黑體" panose="020B0604030504040204" pitchFamily="34" charset="-120"/>
                </a:rPr>
                <a:t>屋頂</a:t>
              </a:r>
              <a:endParaRPr lang="zh-TW" altLang="en-US" sz="4500" kern="0" dirty="0">
                <a:solidFill>
                  <a:prstClr val="white"/>
                </a:solidFill>
                <a:latin typeface="Noto Sans Symbols"/>
                <a:ea typeface="微軟正黑體" panose="020B0604030504040204" pitchFamily="34" charset="-120"/>
              </a:endParaRPr>
            </a:p>
          </p:txBody>
        </p:sp>
      </p:grpSp>
      <p:grpSp>
        <p:nvGrpSpPr>
          <p:cNvPr id="40" name="群組 39"/>
          <p:cNvGrpSpPr/>
          <p:nvPr/>
        </p:nvGrpSpPr>
        <p:grpSpPr>
          <a:xfrm>
            <a:off x="5954126" y="2367557"/>
            <a:ext cx="1336755" cy="901546"/>
            <a:chOff x="6867460" y="2717788"/>
            <a:chExt cx="1782340" cy="1828366"/>
          </a:xfrm>
          <a:solidFill>
            <a:srgbClr val="0070C0"/>
          </a:solidFill>
        </p:grpSpPr>
        <p:sp>
          <p:nvSpPr>
            <p:cNvPr id="41" name="矩形 40"/>
            <p:cNvSpPr/>
            <p:nvPr/>
          </p:nvSpPr>
          <p:spPr bwMode="auto">
            <a:xfrm>
              <a:off x="6867460" y="2717788"/>
              <a:ext cx="1782340" cy="1828366"/>
            </a:xfrm>
            <a:prstGeom prst="rect">
              <a:avLst/>
            </a:prstGeom>
            <a:grpFill/>
            <a:ln w="9525" cap="flat" cmpd="sng" algn="ctr">
              <a:noFill/>
              <a:prstDash val="solid"/>
              <a:round/>
              <a:headEnd type="none" w="med" len="med"/>
              <a:tailEnd type="none" w="med" len="med"/>
            </a:ln>
            <a:effectLst/>
          </p:spPr>
          <p:txBody>
            <a:bodyPr vert="horz" wrap="square" lIns="68580" tIns="34290" rIns="68580" bIns="34290" numCol="1" rtlCol="0" anchor="t" anchorCtr="0" compatLnSpc="1"/>
            <a:lstStyle/>
            <a:p>
              <a:pPr fontAlgn="base">
                <a:spcBef>
                  <a:spcPct val="0"/>
                </a:spcBef>
                <a:spcAft>
                  <a:spcPct val="0"/>
                </a:spcAft>
                <a:buFont typeface="Arial" panose="020B0604020202020204" pitchFamily="34" charset="0"/>
                <a:buNone/>
                <a:defRPr/>
              </a:pPr>
              <a:endParaRPr lang="zh-TW" altLang="en-US">
                <a:solidFill>
                  <a:prstClr val="black"/>
                </a:solidFill>
                <a:latin typeface="Arial" panose="020B0604020202020204" pitchFamily="34" charset="0"/>
                <a:ea typeface="SimSun" panose="02010600030101010101" pitchFamily="2" charset="-122"/>
              </a:endParaRPr>
            </a:p>
          </p:txBody>
        </p:sp>
        <p:sp>
          <p:nvSpPr>
            <p:cNvPr id="42" name="矩形 41"/>
            <p:cNvSpPr/>
            <p:nvPr/>
          </p:nvSpPr>
          <p:spPr>
            <a:xfrm>
              <a:off x="7033591" y="3184203"/>
              <a:ext cx="1477328" cy="1331587"/>
            </a:xfrm>
            <a:prstGeom prst="rect">
              <a:avLst/>
            </a:prstGeom>
            <a:grpFill/>
          </p:spPr>
          <p:txBody>
            <a:bodyPr wrap="none">
              <a:spAutoFit/>
            </a:bodyPr>
            <a:lstStyle/>
            <a:p>
              <a:pPr algn="ctr">
                <a:lnSpc>
                  <a:spcPts val="2200"/>
                </a:lnSpc>
                <a:defRPr/>
              </a:pPr>
              <a:r>
                <a:rPr lang="zh-TW" altLang="en-US" sz="3600" b="1" dirty="0">
                  <a:solidFill>
                    <a:prstClr val="white"/>
                  </a:solidFill>
                  <a:latin typeface="Arial Black" panose="020B0A04020102020204" pitchFamily="34" charset="0"/>
                  <a:ea typeface="微軟正黑體" panose="020B0604030504040204" pitchFamily="34" charset="-120"/>
                </a:rPr>
                <a:t>地面</a:t>
              </a:r>
              <a:endParaRPr lang="en-US" altLang="zh-TW" sz="3600" b="1" dirty="0">
                <a:solidFill>
                  <a:prstClr val="white"/>
                </a:solidFill>
                <a:latin typeface="Arial Black" panose="020B0A04020102020204" pitchFamily="34" charset="0"/>
                <a:ea typeface="微軟正黑體" panose="020B0604030504040204" pitchFamily="34" charset="-120"/>
              </a:endParaRPr>
            </a:p>
            <a:p>
              <a:pPr algn="ctr">
                <a:lnSpc>
                  <a:spcPts val="2200"/>
                </a:lnSpc>
                <a:defRPr/>
              </a:pPr>
              <a:r>
                <a:rPr lang="zh-TW" altLang="en-US" b="1" dirty="0">
                  <a:solidFill>
                    <a:prstClr val="white"/>
                  </a:solidFill>
                  <a:latin typeface="Noto Sans Symbols"/>
                  <a:ea typeface="微軟正黑體" panose="020B0604030504040204" pitchFamily="34" charset="-120"/>
                </a:rPr>
                <a:t>或水面</a:t>
              </a:r>
              <a:endParaRPr lang="zh-TW" altLang="en-US" sz="4500" b="1" dirty="0">
                <a:solidFill>
                  <a:prstClr val="white"/>
                </a:solidFill>
                <a:latin typeface="Noto Sans Symbols"/>
                <a:ea typeface="微軟正黑體" panose="020B0604030504040204" pitchFamily="34" charset="-120"/>
              </a:endParaRPr>
            </a:p>
          </p:txBody>
        </p:sp>
      </p:grpSp>
      <p:sp>
        <p:nvSpPr>
          <p:cNvPr id="43" name="矩形 42"/>
          <p:cNvSpPr/>
          <p:nvPr/>
        </p:nvSpPr>
        <p:spPr>
          <a:xfrm>
            <a:off x="7494551" y="2548452"/>
            <a:ext cx="1555737" cy="584775"/>
          </a:xfrm>
          <a:prstGeom prst="rect">
            <a:avLst/>
          </a:prstGeom>
          <a:ln w="19050">
            <a:solidFill>
              <a:srgbClr val="0070C0"/>
            </a:solidFill>
          </a:ln>
        </p:spPr>
        <p:txBody>
          <a:bodyPr wrap="square">
            <a:spAutoFit/>
          </a:bodyPr>
          <a:lstStyle/>
          <a:p>
            <a:pPr algn="ctr">
              <a:defRPr/>
            </a:pPr>
            <a:r>
              <a:rPr lang="zh-TW" altLang="en-US" sz="1600" b="1" dirty="0">
                <a:solidFill>
                  <a:sysClr val="windowText" lastClr="000000"/>
                </a:solidFill>
                <a:latin typeface="微軟正黑體" panose="020B0604030504040204" pitchFamily="34" charset="-120"/>
                <a:ea typeface="微軟正黑體" panose="020B0604030504040204" pitchFamily="34" charset="-120"/>
              </a:rPr>
              <a:t>綠能設施遮蔽率</a:t>
            </a:r>
            <a:r>
              <a:rPr lang="en-US" altLang="zh-TW" sz="1600" b="1" dirty="0">
                <a:solidFill>
                  <a:srgbClr val="FF0000"/>
                </a:solidFill>
                <a:latin typeface="微軟正黑體" panose="020B0604030504040204" pitchFamily="34" charset="-120"/>
                <a:ea typeface="微軟正黑體" panose="020B0604030504040204" pitchFamily="34" charset="-120"/>
              </a:rPr>
              <a:t>40%</a:t>
            </a:r>
          </a:p>
        </p:txBody>
      </p:sp>
      <p:cxnSp>
        <p:nvCxnSpPr>
          <p:cNvPr id="44" name="肘形接點 25"/>
          <p:cNvCxnSpPr/>
          <p:nvPr/>
        </p:nvCxnSpPr>
        <p:spPr>
          <a:xfrm flipV="1">
            <a:off x="5321461" y="1539073"/>
            <a:ext cx="537904" cy="535517"/>
          </a:xfrm>
          <a:prstGeom prst="bentConnector3">
            <a:avLst/>
          </a:prstGeom>
          <a:noFill/>
          <a:ln w="57150" cap="flat" cmpd="sng" algn="ctr">
            <a:solidFill>
              <a:srgbClr val="6BCBC5"/>
            </a:solidFill>
            <a:prstDash val="solid"/>
            <a:miter lim="800000"/>
            <a:tailEnd type="triangle"/>
          </a:ln>
          <a:effectLst/>
        </p:spPr>
      </p:cxnSp>
      <p:cxnSp>
        <p:nvCxnSpPr>
          <p:cNvPr id="45" name="肘形接點 27"/>
          <p:cNvCxnSpPr/>
          <p:nvPr/>
        </p:nvCxnSpPr>
        <p:spPr>
          <a:xfrm>
            <a:off x="5345682" y="2090638"/>
            <a:ext cx="505849" cy="655065"/>
          </a:xfrm>
          <a:prstGeom prst="bentConnector3">
            <a:avLst/>
          </a:prstGeom>
          <a:noFill/>
          <a:ln w="57150" cap="flat" cmpd="sng" algn="ctr">
            <a:solidFill>
              <a:srgbClr val="6BCBC5"/>
            </a:solidFill>
            <a:prstDash val="solid"/>
            <a:miter lim="800000"/>
            <a:tailEnd type="triangle"/>
          </a:ln>
          <a:effectLst/>
        </p:spPr>
      </p:cxnSp>
      <p:sp>
        <p:nvSpPr>
          <p:cNvPr id="46" name="矩形 45"/>
          <p:cNvSpPr/>
          <p:nvPr/>
        </p:nvSpPr>
        <p:spPr>
          <a:xfrm>
            <a:off x="6343760" y="783485"/>
            <a:ext cx="577926" cy="212822"/>
          </a:xfrm>
          <a:prstGeom prst="rect">
            <a:avLst/>
          </a:prstGeom>
          <a:solidFill>
            <a:sysClr val="window" lastClr="FFFFFF"/>
          </a:solidFill>
          <a:ln w="19050" cap="flat" cmpd="sng" algn="ctr">
            <a:solidFill>
              <a:srgbClr val="3D7543"/>
            </a:solidFill>
            <a:prstDash val="solid"/>
            <a:miter lim="800000"/>
          </a:ln>
          <a:effectLst/>
        </p:spPr>
        <p:txBody>
          <a:bodyPr lIns="0" tIns="0" rIns="0" bIns="0" rtlCol="0" anchor="ctr"/>
          <a:lstStyle/>
          <a:p>
            <a:pPr algn="ctr">
              <a:defRPr/>
            </a:pPr>
            <a:r>
              <a:rPr lang="zh-TW" altLang="en-US" b="1" kern="0" dirty="0">
                <a:solidFill>
                  <a:prstClr val="black"/>
                </a:solidFill>
                <a:latin typeface="Arial" panose="020B0604020202020204"/>
                <a:ea typeface="微軟正黑體" panose="020B0604030504040204" pitchFamily="34" charset="-120"/>
              </a:rPr>
              <a:t>室內</a:t>
            </a:r>
          </a:p>
        </p:txBody>
      </p:sp>
      <p:sp>
        <p:nvSpPr>
          <p:cNvPr id="47" name="矩形 46"/>
          <p:cNvSpPr/>
          <p:nvPr/>
        </p:nvSpPr>
        <p:spPr>
          <a:xfrm>
            <a:off x="6343760" y="2150112"/>
            <a:ext cx="577926" cy="212822"/>
          </a:xfrm>
          <a:prstGeom prst="rect">
            <a:avLst/>
          </a:prstGeom>
          <a:solidFill>
            <a:sysClr val="window" lastClr="FFFFFF"/>
          </a:solidFill>
          <a:ln w="19050" cap="flat" cmpd="sng" algn="ctr">
            <a:solidFill>
              <a:srgbClr val="0070C0"/>
            </a:solidFill>
            <a:prstDash val="solid"/>
            <a:miter lim="800000"/>
          </a:ln>
          <a:effectLst/>
        </p:spPr>
        <p:txBody>
          <a:bodyPr lIns="0" tIns="0" rIns="0" bIns="0" rtlCol="0" anchor="ctr"/>
          <a:lstStyle/>
          <a:p>
            <a:pPr algn="ctr">
              <a:defRPr/>
            </a:pPr>
            <a:r>
              <a:rPr lang="zh-TW" altLang="en-US" b="1" kern="0" dirty="0">
                <a:solidFill>
                  <a:prstClr val="black"/>
                </a:solidFill>
                <a:latin typeface="Arial" panose="020B0604020202020204"/>
                <a:ea typeface="微軟正黑體" panose="020B0604030504040204" pitchFamily="34" charset="-120"/>
              </a:rPr>
              <a:t>室外</a:t>
            </a:r>
          </a:p>
        </p:txBody>
      </p:sp>
      <p:cxnSp>
        <p:nvCxnSpPr>
          <p:cNvPr id="48" name="直線接點 47"/>
          <p:cNvCxnSpPr>
            <a:stCxn id="39" idx="3"/>
          </p:cNvCxnSpPr>
          <p:nvPr/>
        </p:nvCxnSpPr>
        <p:spPr>
          <a:xfrm>
            <a:off x="7290846" y="1454470"/>
            <a:ext cx="215974" cy="0"/>
          </a:xfrm>
          <a:prstGeom prst="line">
            <a:avLst/>
          </a:prstGeom>
          <a:ln w="19050">
            <a:solidFill>
              <a:srgbClr val="3D7543"/>
            </a:solidFill>
          </a:ln>
        </p:spPr>
        <p:style>
          <a:lnRef idx="1">
            <a:schemeClr val="accent1"/>
          </a:lnRef>
          <a:fillRef idx="0">
            <a:schemeClr val="accent1"/>
          </a:fillRef>
          <a:effectRef idx="0">
            <a:schemeClr val="accent1"/>
          </a:effectRef>
          <a:fontRef idx="minor">
            <a:schemeClr val="tx1"/>
          </a:fontRef>
        </p:style>
      </p:cxnSp>
      <p:cxnSp>
        <p:nvCxnSpPr>
          <p:cNvPr id="49" name="直線接點 48"/>
          <p:cNvCxnSpPr/>
          <p:nvPr/>
        </p:nvCxnSpPr>
        <p:spPr>
          <a:xfrm>
            <a:off x="7278577" y="2842818"/>
            <a:ext cx="21597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298" name="群組 18"/>
          <p:cNvGrpSpPr/>
          <p:nvPr/>
        </p:nvGrpSpPr>
        <p:grpSpPr bwMode="auto">
          <a:xfrm>
            <a:off x="133350" y="865188"/>
            <a:ext cx="9142413" cy="5842000"/>
            <a:chOff x="132585" y="864700"/>
            <a:chExt cx="9143198" cy="5841949"/>
          </a:xfrm>
        </p:grpSpPr>
        <p:sp>
          <p:nvSpPr>
            <p:cNvPr id="55300" name="圓角矩形 8"/>
            <p:cNvSpPr>
              <a:spLocks noChangeArrowheads="1"/>
            </p:cNvSpPr>
            <p:nvPr/>
          </p:nvSpPr>
          <p:spPr bwMode="auto">
            <a:xfrm>
              <a:off x="266421" y="913419"/>
              <a:ext cx="3806930" cy="471108"/>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marL="342900" indent="-342900" eaLnBrk="1" hangingPunct="1">
                <a:buClr>
                  <a:schemeClr val="accent3">
                    <a:lumMod val="50000"/>
                  </a:schemeClr>
                </a:buClr>
                <a:buFont typeface="Wingdings" panose="05000000000000000000" pitchFamily="2" charset="2"/>
                <a:buChar char="n"/>
              </a:pPr>
              <a:r>
                <a:rPr lang="zh-TW" altLang="en-US" sz="2400" b="1" dirty="0">
                  <a:solidFill>
                    <a:schemeClr val="accent3">
                      <a:lumMod val="50000"/>
                    </a:schemeClr>
                  </a:solidFill>
                  <a:latin typeface="微軟正黑體" panose="020B0604030504040204" pitchFamily="34" charset="-120"/>
                  <a:ea typeface="微軟正黑體" panose="020B0604030504040204" pitchFamily="34" charset="-120"/>
                </a:rPr>
                <a:t>營運模式</a:t>
              </a:r>
            </a:p>
          </p:txBody>
        </p:sp>
        <p:sp>
          <p:nvSpPr>
            <p:cNvPr id="55301" name="圓角矩形 20"/>
            <p:cNvSpPr>
              <a:spLocks noChangeArrowheads="1"/>
            </p:cNvSpPr>
            <p:nvPr/>
          </p:nvSpPr>
          <p:spPr bwMode="auto">
            <a:xfrm>
              <a:off x="6848732" y="864700"/>
              <a:ext cx="2427051" cy="823365"/>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eaLnBrk="1" hangingPunct="1"/>
              <a:r>
                <a:rPr lang="zh-TW" altLang="en-US" b="1">
                  <a:solidFill>
                    <a:srgbClr val="000000"/>
                  </a:solidFill>
                  <a:latin typeface="微軟正黑體" panose="020B0604030504040204" pitchFamily="34" charset="-120"/>
                  <a:ea typeface="微軟正黑體" panose="020B0604030504040204" pitchFamily="34" charset="-120"/>
                </a:rPr>
                <a:t>維持既有魚塭利用</a:t>
              </a:r>
            </a:p>
            <a:p>
              <a:pPr eaLnBrk="1" hangingPunct="1">
                <a:buFont typeface="Arial" panose="020B0604020202020204" pitchFamily="34" charset="0"/>
                <a:buNone/>
              </a:pPr>
              <a:r>
                <a:rPr lang="zh-TW" altLang="en-US" b="1">
                  <a:solidFill>
                    <a:srgbClr val="000000"/>
                  </a:solidFill>
                  <a:latin typeface="微軟正黑體" panose="020B0604030504040204" pitchFamily="34" charset="-120"/>
                  <a:ea typeface="微軟正黑體" panose="020B0604030504040204" pitchFamily="34" charset="-120"/>
                </a:rPr>
                <a:t>獲得租金</a:t>
              </a:r>
              <a:endParaRPr lang="en-US" altLang="zh-TW" b="1">
                <a:solidFill>
                  <a:srgbClr val="000000"/>
                </a:solidFill>
                <a:latin typeface="微軟正黑體" panose="020B0604030504040204" pitchFamily="34" charset="-120"/>
                <a:ea typeface="微軟正黑體" panose="020B0604030504040204" pitchFamily="34" charset="-120"/>
              </a:endParaRPr>
            </a:p>
          </p:txBody>
        </p:sp>
        <p:sp>
          <p:nvSpPr>
            <p:cNvPr id="55302" name="矩形 23"/>
            <p:cNvSpPr>
              <a:spLocks noChangeArrowheads="1"/>
            </p:cNvSpPr>
            <p:nvPr/>
          </p:nvSpPr>
          <p:spPr bwMode="auto">
            <a:xfrm>
              <a:off x="132585" y="1389304"/>
              <a:ext cx="4572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eaLnBrk="1" hangingPunct="1">
                <a:buFont typeface="Wingdings" panose="05000000000000000000" pitchFamily="2" charset="2"/>
                <a:buChar char="ü"/>
              </a:pPr>
              <a:r>
                <a:rPr lang="zh-TW" altLang="en-US" b="1">
                  <a:solidFill>
                    <a:srgbClr val="E46C0A"/>
                  </a:solidFill>
                  <a:latin typeface="微軟正黑體" panose="020B0604030504040204" pitchFamily="34" charset="-120"/>
                  <a:ea typeface="微軟正黑體" panose="020B0604030504040204" pitchFamily="34" charset="-120"/>
                </a:rPr>
                <a:t>原來養殖戶優先使用</a:t>
              </a:r>
              <a:endParaRPr lang="en-US" altLang="zh-TW" b="1">
                <a:solidFill>
                  <a:srgbClr val="E46C0A"/>
                </a:solidFill>
                <a:latin typeface="微軟正黑體" panose="020B0604030504040204" pitchFamily="34" charset="-120"/>
                <a:ea typeface="微軟正黑體" panose="020B0604030504040204" pitchFamily="34" charset="-120"/>
              </a:endParaRPr>
            </a:p>
            <a:p>
              <a:pPr eaLnBrk="1" hangingPunct="1">
                <a:buFont typeface="Wingdings" panose="05000000000000000000" pitchFamily="2" charset="2"/>
                <a:buChar char="ü"/>
              </a:pPr>
              <a:r>
                <a:rPr lang="zh-TW" altLang="en-US" b="1">
                  <a:solidFill>
                    <a:srgbClr val="E46C0A"/>
                  </a:solidFill>
                  <a:latin typeface="微軟正黑體" panose="020B0604030504040204" pitchFamily="34" charset="-120"/>
                  <a:ea typeface="微軟正黑體" panose="020B0604030504040204" pitchFamily="34" charset="-120"/>
                </a:rPr>
                <a:t>場域設計與漁民溝通</a:t>
              </a:r>
              <a:endParaRPr lang="en-US" altLang="zh-TW" b="1">
                <a:solidFill>
                  <a:srgbClr val="E46C0A"/>
                </a:solidFill>
                <a:latin typeface="微軟正黑體" panose="020B0604030504040204" pitchFamily="34" charset="-120"/>
                <a:ea typeface="微軟正黑體" panose="020B0604030504040204" pitchFamily="34" charset="-120"/>
              </a:endParaRPr>
            </a:p>
            <a:p>
              <a:pPr eaLnBrk="1" hangingPunct="1">
                <a:buFont typeface="Wingdings" panose="05000000000000000000" pitchFamily="2" charset="2"/>
                <a:buChar char="ü"/>
              </a:pPr>
              <a:r>
                <a:rPr lang="zh-TW" altLang="en-US" b="1">
                  <a:solidFill>
                    <a:srgbClr val="E46C0A"/>
                  </a:solidFill>
                  <a:latin typeface="微軟正黑體" panose="020B0604030504040204" pitchFamily="34" charset="-120"/>
                  <a:ea typeface="微軟正黑體" panose="020B0604030504040204" pitchFamily="34" charset="-120"/>
                </a:rPr>
                <a:t>養殖物種不變</a:t>
              </a:r>
              <a:endParaRPr lang="en-US" altLang="zh-TW" b="1">
                <a:solidFill>
                  <a:srgbClr val="E46C0A"/>
                </a:solidFill>
                <a:latin typeface="微軟正黑體" panose="020B0604030504040204" pitchFamily="34" charset="-120"/>
                <a:ea typeface="微軟正黑體" panose="020B0604030504040204" pitchFamily="34" charset="-120"/>
              </a:endParaRPr>
            </a:p>
          </p:txBody>
        </p:sp>
        <p:sp>
          <p:nvSpPr>
            <p:cNvPr id="55303" name="矩形 28"/>
            <p:cNvSpPr>
              <a:spLocks noChangeArrowheads="1"/>
            </p:cNvSpPr>
            <p:nvPr/>
          </p:nvSpPr>
          <p:spPr bwMode="auto">
            <a:xfrm>
              <a:off x="2781148" y="1270261"/>
              <a:ext cx="342735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eaLnBrk="1" hangingPunct="1">
                <a:buFont typeface="Wingdings" panose="05000000000000000000" pitchFamily="2" charset="2"/>
                <a:buChar char="ü"/>
              </a:pPr>
              <a:r>
                <a:rPr lang="zh-TW" altLang="en-US" b="1">
                  <a:solidFill>
                    <a:srgbClr val="E46C0A"/>
                  </a:solidFill>
                  <a:latin typeface="微軟正黑體" panose="020B0604030504040204" pitchFamily="34" charset="-120"/>
                  <a:ea typeface="微軟正黑體" panose="020B0604030504040204" pitchFamily="34" charset="-120"/>
                </a:rPr>
                <a:t>地主與養殖戶皆同意才設置</a:t>
              </a:r>
              <a:endParaRPr lang="en-US" altLang="zh-TW" b="1">
                <a:solidFill>
                  <a:srgbClr val="E46C0A"/>
                </a:solidFill>
                <a:latin typeface="微軟正黑體" panose="020B0604030504040204" pitchFamily="34" charset="-120"/>
                <a:ea typeface="微軟正黑體" panose="020B0604030504040204" pitchFamily="34" charset="-120"/>
              </a:endParaRPr>
            </a:p>
            <a:p>
              <a:pPr eaLnBrk="1" hangingPunct="1">
                <a:buFont typeface="Wingdings" panose="05000000000000000000" pitchFamily="2" charset="2"/>
                <a:buChar char="ü"/>
              </a:pPr>
              <a:r>
                <a:rPr lang="zh-TW" altLang="en-US" b="1">
                  <a:solidFill>
                    <a:srgbClr val="E46C0A"/>
                  </a:solidFill>
                  <a:latin typeface="微軟正黑體" panose="020B0604030504040204" pitchFamily="34" charset="-120"/>
                  <a:ea typeface="微軟正黑體" panose="020B0604030504040204" pitchFamily="34" charset="-120"/>
                </a:rPr>
                <a:t>只用清水清洗</a:t>
              </a:r>
            </a:p>
          </p:txBody>
        </p:sp>
        <p:sp>
          <p:nvSpPr>
            <p:cNvPr id="55304" name="向下箭號 9"/>
            <p:cNvSpPr>
              <a:spLocks noChangeArrowheads="1"/>
            </p:cNvSpPr>
            <p:nvPr/>
          </p:nvSpPr>
          <p:spPr bwMode="auto">
            <a:xfrm rot="-6300000">
              <a:off x="4388788" y="2104651"/>
              <a:ext cx="290945" cy="1330730"/>
            </a:xfrm>
            <a:prstGeom prst="downArrow">
              <a:avLst>
                <a:gd name="adj1" fmla="val 50000"/>
                <a:gd name="adj2" fmla="val 49994"/>
              </a:avLst>
            </a:pr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eaLnBrk="1" hangingPunct="1">
                <a:buFont typeface="Arial" panose="020B0604020202020204" pitchFamily="34" charset="0"/>
                <a:buNone/>
              </a:pPr>
              <a:endParaRPr lang="zh-TW" altLang="en-US">
                <a:solidFill>
                  <a:srgbClr val="000000"/>
                </a:solidFill>
                <a:latin typeface="Arial" panose="020B0604020202020204" pitchFamily="34" charset="0"/>
                <a:ea typeface="SimSun" panose="02010600030101010101" pitchFamily="2" charset="-122"/>
              </a:endParaRPr>
            </a:p>
          </p:txBody>
        </p:sp>
        <p:sp>
          <p:nvSpPr>
            <p:cNvPr id="14" name="向下箭號 13"/>
            <p:cNvSpPr/>
            <p:nvPr/>
          </p:nvSpPr>
          <p:spPr bwMode="auto">
            <a:xfrm rot="4500000">
              <a:off x="4662126" y="2382273"/>
              <a:ext cx="292097" cy="1330439"/>
            </a:xfrm>
            <a:prstGeom prst="downArrow">
              <a:avLst/>
            </a:prstGeom>
            <a:solidFill>
              <a:schemeClr val="accent3">
                <a:lumMod val="75000"/>
              </a:schemeClr>
            </a:solidFill>
            <a:ln w="9525" cap="flat" cmpd="sng" algn="ctr">
              <a:noFill/>
              <a:prstDash val="solid"/>
              <a:round/>
              <a:headEnd type="none" w="med" len="med"/>
              <a:tailEnd type="none" w="med" len="med"/>
            </a:ln>
          </p:spPr>
          <p:txBody>
            <a:bodyPr/>
            <a:lstStyle/>
            <a:p>
              <a:pPr eaLnBrk="1" hangingPunct="1">
                <a:buFont typeface="Arial" panose="020B0604020202020204" pitchFamily="34" charset="0"/>
                <a:buNone/>
                <a:defRPr/>
              </a:pPr>
              <a:endParaRPr lang="zh-TW" altLang="en-US">
                <a:solidFill>
                  <a:srgbClr val="9BBB59">
                    <a:lumMod val="75000"/>
                  </a:srgbClr>
                </a:solidFill>
                <a:latin typeface="Arial" panose="020B0604020202020204" pitchFamily="34" charset="0"/>
                <a:ea typeface="SimSun" panose="02010600030101010101" pitchFamily="2" charset="-122"/>
              </a:endParaRPr>
            </a:p>
          </p:txBody>
        </p:sp>
        <p:sp>
          <p:nvSpPr>
            <p:cNvPr id="55306" name="向下箭號 14"/>
            <p:cNvSpPr>
              <a:spLocks noChangeArrowheads="1"/>
            </p:cNvSpPr>
            <p:nvPr/>
          </p:nvSpPr>
          <p:spPr bwMode="auto">
            <a:xfrm rot="-3600000">
              <a:off x="4388254" y="3851194"/>
              <a:ext cx="308500" cy="1434481"/>
            </a:xfrm>
            <a:prstGeom prst="downArrow">
              <a:avLst>
                <a:gd name="adj1" fmla="val 50000"/>
                <a:gd name="adj2" fmla="val 50007"/>
              </a:avLst>
            </a:pr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eaLnBrk="1" hangingPunct="1">
                <a:buFont typeface="Arial" panose="020B0604020202020204" pitchFamily="34" charset="0"/>
                <a:buNone/>
              </a:pPr>
              <a:endParaRPr lang="zh-TW" altLang="en-US">
                <a:solidFill>
                  <a:srgbClr val="000000"/>
                </a:solidFill>
                <a:latin typeface="Arial" panose="020B0604020202020204" pitchFamily="34" charset="0"/>
                <a:ea typeface="SimSun" panose="02010600030101010101" pitchFamily="2" charset="-122"/>
              </a:endParaRPr>
            </a:p>
          </p:txBody>
        </p:sp>
        <p:sp>
          <p:nvSpPr>
            <p:cNvPr id="16" name="向下箭號 15"/>
            <p:cNvSpPr/>
            <p:nvPr/>
          </p:nvSpPr>
          <p:spPr bwMode="auto">
            <a:xfrm rot="7200000">
              <a:off x="4505746" y="3592735"/>
              <a:ext cx="346072" cy="1255821"/>
            </a:xfrm>
            <a:prstGeom prst="downArrow">
              <a:avLst/>
            </a:prstGeom>
            <a:solidFill>
              <a:schemeClr val="accent3">
                <a:lumMod val="75000"/>
              </a:schemeClr>
            </a:solidFill>
            <a:ln w="9525" cap="flat" cmpd="sng" algn="ctr">
              <a:noFill/>
              <a:prstDash val="solid"/>
              <a:round/>
              <a:headEnd type="none" w="med" len="med"/>
              <a:tailEnd type="none" w="med" len="med"/>
            </a:ln>
          </p:spPr>
          <p:txBody>
            <a:bodyPr/>
            <a:lstStyle/>
            <a:p>
              <a:pPr eaLnBrk="1" hangingPunct="1">
                <a:buFont typeface="Arial" panose="020B0604020202020204" pitchFamily="34" charset="0"/>
                <a:buNone/>
                <a:defRPr/>
              </a:pPr>
              <a:endParaRPr lang="zh-TW" altLang="en-US">
                <a:solidFill>
                  <a:srgbClr val="9BBB59">
                    <a:lumMod val="75000"/>
                  </a:srgbClr>
                </a:solidFill>
                <a:latin typeface="Arial" panose="020B0604020202020204" pitchFamily="34" charset="0"/>
                <a:ea typeface="SimSun" panose="02010600030101010101" pitchFamily="2" charset="-122"/>
              </a:endParaRPr>
            </a:p>
          </p:txBody>
        </p:sp>
        <p:sp>
          <p:nvSpPr>
            <p:cNvPr id="55308" name="圓角矩形 19"/>
            <p:cNvSpPr>
              <a:spLocks noChangeArrowheads="1"/>
            </p:cNvSpPr>
            <p:nvPr/>
          </p:nvSpPr>
          <p:spPr bwMode="auto">
            <a:xfrm>
              <a:off x="576173" y="4914630"/>
              <a:ext cx="3269673" cy="540327"/>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eaLnBrk="1" hangingPunct="1">
                <a:buFont typeface="Arial" panose="020B0604020202020204" pitchFamily="34" charset="0"/>
                <a:buNone/>
              </a:pPr>
              <a:r>
                <a:rPr lang="zh-TW" altLang="en-US" b="1">
                  <a:solidFill>
                    <a:srgbClr val="000000"/>
                  </a:solidFill>
                  <a:latin typeface="微軟正黑體" panose="020B0604030504040204" pitchFamily="34" charset="-120"/>
                  <a:ea typeface="微軟正黑體" panose="020B0604030504040204" pitchFamily="34" charset="-120"/>
                </a:rPr>
                <a:t>提供資金整理魚塭周邊環境 </a:t>
              </a:r>
              <a:br>
                <a:rPr lang="en-US" altLang="zh-TW" b="1">
                  <a:solidFill>
                    <a:srgbClr val="000000"/>
                  </a:solidFill>
                  <a:latin typeface="微軟正黑體" panose="020B0604030504040204" pitchFamily="34" charset="-120"/>
                  <a:ea typeface="微軟正黑體" panose="020B0604030504040204" pitchFamily="34" charset="-120"/>
                </a:rPr>
              </a:br>
              <a:r>
                <a:rPr lang="zh-TW" altLang="en-US" b="1">
                  <a:solidFill>
                    <a:srgbClr val="000000"/>
                  </a:solidFill>
                  <a:latin typeface="微軟正黑體" panose="020B0604030504040204" pitchFamily="34" charset="-120"/>
                  <a:ea typeface="微軟正黑體" panose="020B0604030504040204" pitchFamily="34" charset="-120"/>
                </a:rPr>
                <a:t>獲得可以用之太陽能場域</a:t>
              </a:r>
            </a:p>
          </p:txBody>
        </p:sp>
        <p:sp>
          <p:nvSpPr>
            <p:cNvPr id="55309" name="圓角矩形 22"/>
            <p:cNvSpPr>
              <a:spLocks noChangeArrowheads="1"/>
            </p:cNvSpPr>
            <p:nvPr/>
          </p:nvSpPr>
          <p:spPr bwMode="auto">
            <a:xfrm>
              <a:off x="3715820" y="4910639"/>
              <a:ext cx="3269673" cy="814008"/>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eaLnBrk="1" hangingPunct="1">
                <a:buFont typeface="Arial" panose="020B0604020202020204" pitchFamily="34" charset="0"/>
                <a:buNone/>
              </a:pPr>
              <a:r>
                <a:rPr lang="zh-TW" altLang="en-US" sz="1600" b="1">
                  <a:solidFill>
                    <a:srgbClr val="FFC000"/>
                  </a:solidFill>
                  <a:latin typeface="微軟正黑體" panose="020B0604030504040204" pitchFamily="34" charset="-120"/>
                  <a:ea typeface="微軟正黑體" panose="020B0604030504040204" pitchFamily="34" charset="-120"/>
                </a:rPr>
                <a:t>降低養殖成本</a:t>
              </a:r>
              <a:endParaRPr lang="en-US" altLang="zh-TW" sz="1600" b="1">
                <a:solidFill>
                  <a:srgbClr val="FFC000"/>
                </a:solidFill>
                <a:latin typeface="微軟正黑體" panose="020B0604030504040204" pitchFamily="34" charset="-120"/>
                <a:ea typeface="微軟正黑體" panose="020B0604030504040204" pitchFamily="34" charset="-120"/>
              </a:endParaRPr>
            </a:p>
            <a:p>
              <a:pPr eaLnBrk="1" hangingPunct="1"/>
              <a:r>
                <a:rPr lang="zh-TW" altLang="en-US" sz="1600" b="1">
                  <a:solidFill>
                    <a:srgbClr val="FFC000"/>
                  </a:solidFill>
                  <a:latin typeface="微軟正黑體" panose="020B0604030504040204" pitchFamily="34" charset="-120"/>
                  <a:ea typeface="微軟正黑體" panose="020B0604030504040204" pitchFamily="34" charset="-120"/>
                </a:rPr>
                <a:t>引進智慧養殖</a:t>
              </a:r>
              <a:endParaRPr lang="en-US" altLang="zh-TW" sz="1600" b="1">
                <a:solidFill>
                  <a:srgbClr val="FFC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1600" b="1">
                  <a:solidFill>
                    <a:srgbClr val="FFC000"/>
                  </a:solidFill>
                  <a:latin typeface="微軟正黑體" panose="020B0604030504040204" pitchFamily="34" charset="-120"/>
                  <a:ea typeface="微軟正黑體" panose="020B0604030504040204" pitchFamily="34" charset="-120"/>
                </a:rPr>
                <a:t>提升養殖場域</a:t>
              </a:r>
              <a:endParaRPr lang="en-US" altLang="zh-TW" sz="1600" b="1">
                <a:solidFill>
                  <a:srgbClr val="FFC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endParaRPr lang="en-US" altLang="zh-TW" sz="1600" b="1">
                <a:solidFill>
                  <a:srgbClr val="FFC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endParaRPr lang="en-US" altLang="zh-TW" sz="1600" b="1">
                <a:solidFill>
                  <a:srgbClr val="FFC000"/>
                </a:solidFill>
                <a:latin typeface="微軟正黑體" panose="020B0604030504040204" pitchFamily="34" charset="-120"/>
                <a:ea typeface="微軟正黑體" panose="020B0604030504040204" pitchFamily="34" charset="-120"/>
              </a:endParaRPr>
            </a:p>
          </p:txBody>
        </p:sp>
        <p:grpSp>
          <p:nvGrpSpPr>
            <p:cNvPr id="55310" name="群組 11"/>
            <p:cNvGrpSpPr/>
            <p:nvPr/>
          </p:nvGrpSpPr>
          <p:grpSpPr bwMode="auto">
            <a:xfrm>
              <a:off x="1289440" y="2721288"/>
              <a:ext cx="2022762" cy="2022762"/>
              <a:chOff x="1289440" y="2721288"/>
              <a:chExt cx="2022762" cy="2022762"/>
            </a:xfrm>
          </p:grpSpPr>
          <p:sp>
            <p:nvSpPr>
              <p:cNvPr id="55325" name="橢圓 2"/>
              <p:cNvSpPr>
                <a:spLocks noChangeArrowheads="1"/>
              </p:cNvSpPr>
              <p:nvPr/>
            </p:nvSpPr>
            <p:spPr bwMode="auto">
              <a:xfrm>
                <a:off x="1289440" y="2721288"/>
                <a:ext cx="2022762" cy="2022762"/>
              </a:xfrm>
              <a:prstGeom prst="ellipse">
                <a:avLst/>
              </a:prstGeom>
              <a:noFill/>
              <a:ln w="57150" algn="ctr">
                <a:solidFill>
                  <a:srgbClr val="0070C0"/>
                </a:solidFill>
                <a:rou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eaLnBrk="1" hangingPunct="1">
                  <a:buFont typeface="Arial" panose="020B0604020202020204" pitchFamily="34" charset="0"/>
                  <a:buNone/>
                </a:pPr>
                <a:endParaRPr lang="zh-TW" altLang="en-US">
                  <a:solidFill>
                    <a:srgbClr val="000000"/>
                  </a:solidFill>
                  <a:latin typeface="Arial" panose="020B0604020202020204" pitchFamily="34" charset="0"/>
                  <a:ea typeface="SimSun" panose="02010600030101010101" pitchFamily="2" charset="-122"/>
                </a:endParaRPr>
              </a:p>
            </p:txBody>
          </p:sp>
          <p:sp>
            <p:nvSpPr>
              <p:cNvPr id="55326" name="圓角矩形 5"/>
              <p:cNvSpPr>
                <a:spLocks noChangeArrowheads="1"/>
              </p:cNvSpPr>
              <p:nvPr/>
            </p:nvSpPr>
            <p:spPr bwMode="auto">
              <a:xfrm>
                <a:off x="1760494" y="4148304"/>
                <a:ext cx="1316182" cy="540327"/>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eaLnBrk="1" hangingPunct="1">
                  <a:buFont typeface="Arial" panose="020B0604020202020204" pitchFamily="34" charset="0"/>
                  <a:buNone/>
                </a:pPr>
                <a:r>
                  <a:rPr lang="zh-TW" altLang="en-US" sz="2400" b="1">
                    <a:solidFill>
                      <a:srgbClr val="31859C"/>
                    </a:solidFill>
                    <a:latin typeface="微軟正黑體" panose="020B0604030504040204" pitchFamily="34" charset="-120"/>
                    <a:ea typeface="微軟正黑體" panose="020B0604030504040204" pitchFamily="34" charset="-120"/>
                  </a:rPr>
                  <a:t>電業商</a:t>
                </a:r>
              </a:p>
            </p:txBody>
          </p:sp>
          <p:pic>
            <p:nvPicPr>
              <p:cNvPr id="25" name="圖形 5" descr="太陽能板"/>
              <p:cNvPicPr>
                <a:picLocks noChangeAspect="1"/>
              </p:cNvPicPr>
              <p:nvPr/>
            </p:nvPicPr>
            <p:blipFill>
              <a:blip r:embed="rId3" cstate="email">
                <a:duotone>
                  <a:schemeClr val="accent6">
                    <a:shade val="45000"/>
                    <a:satMod val="135000"/>
                  </a:schemeClr>
                  <a:prstClr val="white"/>
                </a:duotone>
              </a:blip>
              <a:stretch>
                <a:fillRect/>
              </a:stretch>
            </p:blipFill>
            <p:spPr>
              <a:xfrm>
                <a:off x="1828648" y="3072824"/>
                <a:ext cx="914400" cy="914400"/>
              </a:xfrm>
              <a:prstGeom prst="rect">
                <a:avLst/>
              </a:prstGeom>
            </p:spPr>
          </p:pic>
        </p:grpSp>
        <p:grpSp>
          <p:nvGrpSpPr>
            <p:cNvPr id="55311" name="群組 12"/>
            <p:cNvGrpSpPr/>
            <p:nvPr/>
          </p:nvGrpSpPr>
          <p:grpSpPr bwMode="auto">
            <a:xfrm>
              <a:off x="5940708" y="1559808"/>
              <a:ext cx="2132985" cy="1863617"/>
              <a:chOff x="5974112" y="1426262"/>
              <a:chExt cx="2022762" cy="2022762"/>
            </a:xfrm>
          </p:grpSpPr>
          <p:sp>
            <p:nvSpPr>
              <p:cNvPr id="55322" name="橢圓 3"/>
              <p:cNvSpPr>
                <a:spLocks noChangeArrowheads="1"/>
              </p:cNvSpPr>
              <p:nvPr/>
            </p:nvSpPr>
            <p:spPr bwMode="auto">
              <a:xfrm>
                <a:off x="5974112" y="1426262"/>
                <a:ext cx="2022762" cy="2022762"/>
              </a:xfrm>
              <a:prstGeom prst="ellipse">
                <a:avLst/>
              </a:prstGeom>
              <a:noFill/>
              <a:ln w="57150" algn="ctr">
                <a:solidFill>
                  <a:srgbClr val="0070C0"/>
                </a:solidFill>
                <a:rou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eaLnBrk="1" hangingPunct="1">
                  <a:buFont typeface="Arial" panose="020B0604020202020204" pitchFamily="34" charset="0"/>
                  <a:buNone/>
                </a:pPr>
                <a:endParaRPr lang="zh-TW" altLang="en-US">
                  <a:solidFill>
                    <a:srgbClr val="000000"/>
                  </a:solidFill>
                  <a:latin typeface="Arial" panose="020B0604020202020204" pitchFamily="34" charset="0"/>
                  <a:ea typeface="SimSun" panose="02010600030101010101" pitchFamily="2" charset="-122"/>
                </a:endParaRPr>
              </a:p>
            </p:txBody>
          </p:sp>
          <p:sp>
            <p:nvSpPr>
              <p:cNvPr id="55323" name="圓角矩形 6"/>
              <p:cNvSpPr>
                <a:spLocks noChangeArrowheads="1"/>
              </p:cNvSpPr>
              <p:nvPr/>
            </p:nvSpPr>
            <p:spPr bwMode="auto">
              <a:xfrm>
                <a:off x="6164389" y="2424658"/>
                <a:ext cx="1627910" cy="540327"/>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algn="ctr" eaLnBrk="1" hangingPunct="1">
                  <a:buFont typeface="Arial" panose="020B0604020202020204" pitchFamily="34" charset="0"/>
                  <a:buNone/>
                </a:pPr>
                <a:r>
                  <a:rPr lang="zh-TW" altLang="en-US" sz="2400" b="1">
                    <a:solidFill>
                      <a:srgbClr val="31859C"/>
                    </a:solidFill>
                    <a:latin typeface="微軟正黑體" panose="020B0604030504040204" pitchFamily="34" charset="-120"/>
                    <a:ea typeface="微軟正黑體" panose="020B0604030504040204" pitchFamily="34" charset="-120"/>
                  </a:rPr>
                  <a:t>土地所有權人</a:t>
                </a:r>
              </a:p>
            </p:txBody>
          </p:sp>
          <p:pic>
            <p:nvPicPr>
              <p:cNvPr id="26" name="圖形 7" descr="文件"/>
              <p:cNvPicPr>
                <a:picLocks noChangeAspect="1"/>
              </p:cNvPicPr>
              <p:nvPr/>
            </p:nvPicPr>
            <p:blipFill>
              <a:blip r:embed="rId4" cstate="email">
                <a:duotone>
                  <a:schemeClr val="accent6">
                    <a:shade val="45000"/>
                    <a:satMod val="135000"/>
                  </a:schemeClr>
                  <a:prstClr val="white"/>
                </a:duotone>
              </a:blip>
              <a:stretch>
                <a:fillRect/>
              </a:stretch>
            </p:blipFill>
            <p:spPr>
              <a:xfrm>
                <a:off x="6550512" y="1566701"/>
                <a:ext cx="914400" cy="914400"/>
              </a:xfrm>
              <a:prstGeom prst="rect">
                <a:avLst/>
              </a:prstGeom>
            </p:spPr>
          </p:pic>
        </p:grpSp>
        <p:grpSp>
          <p:nvGrpSpPr>
            <p:cNvPr id="55312" name="群組 16"/>
            <p:cNvGrpSpPr/>
            <p:nvPr/>
          </p:nvGrpSpPr>
          <p:grpSpPr bwMode="auto">
            <a:xfrm>
              <a:off x="5996626" y="4213880"/>
              <a:ext cx="2006069" cy="1914126"/>
              <a:chOff x="6004592" y="3803702"/>
              <a:chExt cx="2022762" cy="2022762"/>
            </a:xfrm>
          </p:grpSpPr>
          <p:sp>
            <p:nvSpPr>
              <p:cNvPr id="55319" name="橢圓 4"/>
              <p:cNvSpPr>
                <a:spLocks noChangeArrowheads="1"/>
              </p:cNvSpPr>
              <p:nvPr/>
            </p:nvSpPr>
            <p:spPr bwMode="auto">
              <a:xfrm>
                <a:off x="6004592" y="3803702"/>
                <a:ext cx="2022762" cy="2022762"/>
              </a:xfrm>
              <a:prstGeom prst="ellipse">
                <a:avLst/>
              </a:prstGeom>
              <a:noFill/>
              <a:ln w="57150" algn="ctr">
                <a:solidFill>
                  <a:srgbClr val="0070C0"/>
                </a:solidFill>
                <a:rou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eaLnBrk="1" hangingPunct="1">
                  <a:buFont typeface="Arial" panose="020B0604020202020204" pitchFamily="34" charset="0"/>
                  <a:buNone/>
                </a:pPr>
                <a:endParaRPr lang="zh-TW" altLang="en-US">
                  <a:solidFill>
                    <a:srgbClr val="000000"/>
                  </a:solidFill>
                  <a:latin typeface="Arial" panose="020B0604020202020204" pitchFamily="34" charset="0"/>
                  <a:ea typeface="SimSun" panose="02010600030101010101" pitchFamily="2" charset="-122"/>
                </a:endParaRPr>
              </a:p>
            </p:txBody>
          </p:sp>
          <p:sp>
            <p:nvSpPr>
              <p:cNvPr id="55320" name="圓角矩形 7"/>
              <p:cNvSpPr>
                <a:spLocks noChangeArrowheads="1"/>
              </p:cNvSpPr>
              <p:nvPr/>
            </p:nvSpPr>
            <p:spPr bwMode="auto">
              <a:xfrm>
                <a:off x="6357882" y="5118496"/>
                <a:ext cx="1316182" cy="540327"/>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eaLnBrk="1" hangingPunct="1">
                  <a:buFont typeface="Arial" panose="020B0604020202020204" pitchFamily="34" charset="0"/>
                  <a:buNone/>
                </a:pPr>
                <a:r>
                  <a:rPr lang="zh-TW" altLang="en-US" sz="2400" b="1">
                    <a:solidFill>
                      <a:srgbClr val="31859C"/>
                    </a:solidFill>
                    <a:latin typeface="微軟正黑體" panose="020B0604030504040204" pitchFamily="34" charset="-120"/>
                    <a:ea typeface="微軟正黑體" panose="020B0604030504040204" pitchFamily="34" charset="-120"/>
                  </a:rPr>
                  <a:t>養殖戶</a:t>
                </a:r>
              </a:p>
            </p:txBody>
          </p:sp>
          <p:pic>
            <p:nvPicPr>
              <p:cNvPr id="27" name="圖形 9" descr="一群男人"/>
              <p:cNvPicPr>
                <a:picLocks noChangeAspect="1"/>
              </p:cNvPicPr>
              <p:nvPr/>
            </p:nvPicPr>
            <p:blipFill>
              <a:blip r:embed="rId5" cstate="email">
                <a:duotone>
                  <a:schemeClr val="accent6">
                    <a:shade val="45000"/>
                    <a:satMod val="135000"/>
                  </a:schemeClr>
                  <a:prstClr val="white"/>
                </a:duotone>
              </a:blip>
              <a:stretch>
                <a:fillRect/>
              </a:stretch>
            </p:blipFill>
            <p:spPr>
              <a:xfrm>
                <a:off x="6558773" y="4226594"/>
                <a:ext cx="914400" cy="914400"/>
              </a:xfrm>
              <a:prstGeom prst="rect">
                <a:avLst/>
              </a:prstGeom>
            </p:spPr>
          </p:pic>
        </p:grpSp>
        <p:sp>
          <p:nvSpPr>
            <p:cNvPr id="55313" name="圓角矩形 29"/>
            <p:cNvSpPr>
              <a:spLocks noChangeArrowheads="1"/>
            </p:cNvSpPr>
            <p:nvPr/>
          </p:nvSpPr>
          <p:spPr bwMode="auto">
            <a:xfrm>
              <a:off x="3011730" y="2316745"/>
              <a:ext cx="2202875" cy="540327"/>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eaLnBrk="1" hangingPunct="1">
                <a:buFont typeface="Arial" panose="020B0604020202020204" pitchFamily="34" charset="0"/>
                <a:buNone/>
              </a:pPr>
              <a:r>
                <a:rPr lang="zh-TW" altLang="en-US" sz="1600" b="1">
                  <a:solidFill>
                    <a:srgbClr val="FFC000"/>
                  </a:solidFill>
                  <a:latin typeface="微軟正黑體" panose="020B0604030504040204" pitchFamily="34" charset="-120"/>
                  <a:ea typeface="微軟正黑體" panose="020B0604030504040204" pitchFamily="34" charset="-120"/>
                </a:rPr>
                <a:t>提供土地管理服務</a:t>
              </a:r>
            </a:p>
          </p:txBody>
        </p:sp>
        <p:sp>
          <p:nvSpPr>
            <p:cNvPr id="55314" name="圓角矩形 30"/>
            <p:cNvSpPr>
              <a:spLocks noChangeArrowheads="1"/>
            </p:cNvSpPr>
            <p:nvPr/>
          </p:nvSpPr>
          <p:spPr bwMode="auto">
            <a:xfrm>
              <a:off x="4693632" y="3032833"/>
              <a:ext cx="2202875" cy="540327"/>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eaLnBrk="1" hangingPunct="1">
                <a:buFont typeface="Arial" panose="020B0604020202020204" pitchFamily="34" charset="0"/>
                <a:buNone/>
              </a:pPr>
              <a:r>
                <a:rPr lang="zh-TW" altLang="en-US" sz="1600" b="1">
                  <a:solidFill>
                    <a:srgbClr val="77933C"/>
                  </a:solidFill>
                  <a:latin typeface="微軟正黑體" panose="020B0604030504040204" pitchFamily="34" charset="-120"/>
                  <a:ea typeface="微軟正黑體" panose="020B0604030504040204" pitchFamily="34" charset="-120"/>
                </a:rPr>
                <a:t>提供土地</a:t>
              </a:r>
            </a:p>
          </p:txBody>
        </p:sp>
        <p:sp>
          <p:nvSpPr>
            <p:cNvPr id="55315" name="圓角矩形 27"/>
            <p:cNvSpPr>
              <a:spLocks noChangeArrowheads="1"/>
            </p:cNvSpPr>
            <p:nvPr/>
          </p:nvSpPr>
          <p:spPr bwMode="auto">
            <a:xfrm>
              <a:off x="4447387" y="3743107"/>
              <a:ext cx="2202875" cy="540327"/>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eaLnBrk="1" hangingPunct="1">
                <a:buFont typeface="Arial" panose="020B0604020202020204" pitchFamily="34" charset="0"/>
                <a:buNone/>
              </a:pPr>
              <a:r>
                <a:rPr lang="zh-TW" altLang="en-US" sz="1600" b="1">
                  <a:solidFill>
                    <a:srgbClr val="77933C"/>
                  </a:solidFill>
                  <a:latin typeface="微軟正黑體" panose="020B0604030504040204" pitchFamily="34" charset="-120"/>
                  <a:ea typeface="微軟正黑體" panose="020B0604030504040204" pitchFamily="34" charset="-120"/>
                </a:rPr>
                <a:t>提供養殖技術經驗</a:t>
              </a:r>
            </a:p>
          </p:txBody>
        </p:sp>
        <p:sp>
          <p:nvSpPr>
            <p:cNvPr id="55316" name="圓角矩形 31"/>
            <p:cNvSpPr>
              <a:spLocks noChangeArrowheads="1"/>
            </p:cNvSpPr>
            <p:nvPr/>
          </p:nvSpPr>
          <p:spPr bwMode="auto">
            <a:xfrm>
              <a:off x="4335928" y="5883284"/>
              <a:ext cx="4022143" cy="823365"/>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eaLnBrk="1" hangingPunct="1">
                <a:buFont typeface="Arial" panose="020B0604020202020204" pitchFamily="34" charset="0"/>
                <a:buNone/>
              </a:pPr>
              <a:r>
                <a:rPr lang="zh-TW" altLang="en-US" b="1">
                  <a:solidFill>
                    <a:srgbClr val="000000"/>
                  </a:solidFill>
                  <a:latin typeface="微軟正黑體" panose="020B0604030504040204" pitchFamily="34" charset="-120"/>
                  <a:ea typeface="微軟正黑體" panose="020B0604030504040204" pitchFamily="34" charset="-120"/>
                </a:rPr>
                <a:t>繳納較低廉之租金</a:t>
              </a:r>
              <a:endParaRPr lang="en-US" altLang="zh-TW"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b="1">
                  <a:solidFill>
                    <a:srgbClr val="000000"/>
                  </a:solidFill>
                  <a:latin typeface="微軟正黑體" panose="020B0604030504040204" pitchFamily="34" charset="-120"/>
                  <a:ea typeface="微軟正黑體" panose="020B0604030504040204" pitchFamily="34" charset="-120"/>
                </a:rPr>
                <a:t>持續養殖活動</a:t>
              </a:r>
              <a:endParaRPr lang="en-US" altLang="zh-TW"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b="1">
                  <a:solidFill>
                    <a:srgbClr val="000000"/>
                  </a:solidFill>
                  <a:latin typeface="微軟正黑體" panose="020B0604030504040204" pitchFamily="34" charset="-120"/>
                  <a:ea typeface="微軟正黑體" panose="020B0604030504040204" pitchFamily="34" charset="-120"/>
                </a:rPr>
                <a:t>獲得更佳養殖場域</a:t>
              </a:r>
            </a:p>
          </p:txBody>
        </p:sp>
        <p:sp>
          <p:nvSpPr>
            <p:cNvPr id="55317" name="左-右雙向箭號 17"/>
            <p:cNvSpPr>
              <a:spLocks noChangeArrowheads="1"/>
            </p:cNvSpPr>
            <p:nvPr/>
          </p:nvSpPr>
          <p:spPr bwMode="auto">
            <a:xfrm rot="-5400000">
              <a:off x="6755458" y="3631013"/>
              <a:ext cx="523109" cy="398161"/>
            </a:xfrm>
            <a:prstGeom prst="leftRightArrow">
              <a:avLst>
                <a:gd name="adj1" fmla="val 50000"/>
                <a:gd name="adj2" fmla="val 49998"/>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eaLnBrk="1" hangingPunct="1">
                <a:buFont typeface="Arial" panose="020B0604020202020204" pitchFamily="34" charset="0"/>
                <a:buNone/>
              </a:pPr>
              <a:endParaRPr lang="zh-TW" altLang="en-US">
                <a:solidFill>
                  <a:srgbClr val="000000"/>
                </a:solidFill>
                <a:latin typeface="Arial" panose="020B0604020202020204" pitchFamily="34" charset="0"/>
                <a:ea typeface="SimSun" panose="02010600030101010101" pitchFamily="2" charset="-122"/>
              </a:endParaRPr>
            </a:p>
          </p:txBody>
        </p:sp>
        <p:sp>
          <p:nvSpPr>
            <p:cNvPr id="55318" name="圓角矩形 32"/>
            <p:cNvSpPr>
              <a:spLocks noChangeArrowheads="1"/>
            </p:cNvSpPr>
            <p:nvPr/>
          </p:nvSpPr>
          <p:spPr bwMode="auto">
            <a:xfrm>
              <a:off x="7150271" y="3586909"/>
              <a:ext cx="1656407" cy="511834"/>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eaLnBrk="1" hangingPunct="1"/>
              <a:r>
                <a:rPr lang="zh-TW" altLang="en-US" b="1">
                  <a:solidFill>
                    <a:srgbClr val="000000"/>
                  </a:solidFill>
                  <a:latin typeface="微軟正黑體" panose="020B0604030504040204" pitchFamily="34" charset="-120"/>
                  <a:ea typeface="微軟正黑體" panose="020B0604030504040204" pitchFamily="34" charset="-120"/>
                </a:rPr>
                <a:t>維持良好互動</a:t>
              </a:r>
              <a:endParaRPr lang="en-US" altLang="zh-TW" b="1">
                <a:solidFill>
                  <a:srgbClr val="000000"/>
                </a:solidFill>
                <a:latin typeface="微軟正黑體" panose="020B0604030504040204" pitchFamily="34" charset="-120"/>
                <a:ea typeface="微軟正黑體" panose="020B0604030504040204" pitchFamily="34" charset="-120"/>
              </a:endParaRPr>
            </a:p>
          </p:txBody>
        </p:sp>
      </p:grpSp>
      <p:sp>
        <p:nvSpPr>
          <p:cNvPr id="33" name="標題 1"/>
          <p:cNvSpPr txBox="1"/>
          <p:nvPr/>
        </p:nvSpPr>
        <p:spPr>
          <a:xfrm>
            <a:off x="980235" y="16778"/>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二、地面型光電政策及推展</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漁電營運模式</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-1</a:t>
            </a:r>
            <a:endPar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sp>
        <p:nvSpPr>
          <p:cNvPr id="2" name="投影片編號版面配置區 1"/>
          <p:cNvSpPr>
            <a:spLocks noGrp="1"/>
          </p:cNvSpPr>
          <p:nvPr>
            <p:ph type="sldNum" sz="quarter" idx="10"/>
          </p:nvPr>
        </p:nvSpPr>
        <p:spPr/>
        <p:txBody>
          <a:bodyPr/>
          <a:lstStyle/>
          <a:p>
            <a:pPr>
              <a:defRPr/>
            </a:pPr>
            <a:fld id="{4DDCBD9B-A1B5-459F-AC8A-25003C402013}" type="slidenum">
              <a:rPr lang="en-US" altLang="zh-TW" smtClean="0"/>
              <a:t>19</a:t>
            </a:fld>
            <a:endParaRPr lang="en-US" altLang="zh-TW"/>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字方塊 7"/>
          <p:cNvSpPr txBox="1"/>
          <p:nvPr/>
        </p:nvSpPr>
        <p:spPr>
          <a:xfrm>
            <a:off x="7504045" y="4384362"/>
            <a:ext cx="1496944" cy="733663"/>
          </a:xfrm>
          <a:prstGeom prst="rightArrow">
            <a:avLst/>
          </a:prstGeom>
          <a:solidFill>
            <a:srgbClr val="F79646">
              <a:lumMod val="50000"/>
            </a:srgbClr>
          </a:solidFill>
          <a:ln>
            <a:noFill/>
          </a:ln>
          <a:effectLst>
            <a:outerShdw blurRad="57150" dist="19050" dir="5400000" algn="ctr" rotWithShape="0">
              <a:srgbClr val="000000">
                <a:alpha val="63000"/>
              </a:srgbClr>
            </a:outerShdw>
          </a:effectLst>
        </p:spPr>
        <p:txBody>
          <a:bodyPr wrap="square" rtlCol="0">
            <a:spAutoFit/>
          </a:bodyPr>
          <a:lstStyle/>
          <a:p>
            <a:pPr algn="ctr">
              <a:defRPr/>
            </a:pPr>
            <a:r>
              <a:rPr lang="en-US" altLang="zh-TW" b="1" kern="0" dirty="0">
                <a:solidFill>
                  <a:prstClr val="white"/>
                </a:solidFill>
                <a:latin typeface="Arial" panose="020B0604020202020204"/>
                <a:ea typeface="微軟正黑體" panose="020B0604030504040204" pitchFamily="34" charset="-120"/>
              </a:rPr>
              <a:t>30-40</a:t>
            </a:r>
            <a:r>
              <a:rPr lang="zh-TW" altLang="en-US" b="1" kern="0" dirty="0">
                <a:solidFill>
                  <a:prstClr val="white"/>
                </a:solidFill>
                <a:latin typeface="Arial" panose="020B0604020202020204"/>
                <a:ea typeface="微軟正黑體" panose="020B0604030504040204" pitchFamily="34" charset="-120"/>
              </a:rPr>
              <a:t>萬</a:t>
            </a:r>
          </a:p>
        </p:txBody>
      </p:sp>
      <p:grpSp>
        <p:nvGrpSpPr>
          <p:cNvPr id="4" name="群組 3"/>
          <p:cNvGrpSpPr/>
          <p:nvPr/>
        </p:nvGrpSpPr>
        <p:grpSpPr>
          <a:xfrm>
            <a:off x="6923927" y="5134312"/>
            <a:ext cx="1849102" cy="1003683"/>
            <a:chOff x="6911520" y="4675221"/>
            <a:chExt cx="1849102" cy="1003683"/>
          </a:xfrm>
        </p:grpSpPr>
        <p:sp>
          <p:nvSpPr>
            <p:cNvPr id="9" name="橢圓 8"/>
            <p:cNvSpPr/>
            <p:nvPr/>
          </p:nvSpPr>
          <p:spPr bwMode="auto">
            <a:xfrm>
              <a:off x="6911520" y="4675221"/>
              <a:ext cx="1019933" cy="1003683"/>
            </a:xfrm>
            <a:prstGeom prst="ellipse">
              <a:avLst/>
            </a:prstGeom>
            <a:solidFill>
              <a:srgbClr val="FF6B59"/>
            </a:solidFill>
            <a:ln>
              <a:noFill/>
              <a:headEnd type="none" w="med" len="med"/>
              <a:tailEnd type="none" w="med" len="med"/>
            </a:ln>
            <a:effectLst>
              <a:outerShdw blurRad="57150" dist="19050" dir="5400000" algn="ctr" rotWithShape="0">
                <a:srgbClr val="000000">
                  <a:alpha val="63000"/>
                </a:srgbClr>
              </a:outerShdw>
            </a:effectLst>
          </p:spPr>
          <p:txBody>
            <a:bodyPr vert="horz" wrap="square" lIns="68580" tIns="34290" rIns="68580" bIns="34290" numCol="1" rtlCol="0" anchor="ctr" anchorCtr="0" compatLnSpc="1"/>
            <a:lstStyle/>
            <a:p>
              <a:pPr algn="ctr" fontAlgn="base">
                <a:spcBef>
                  <a:spcPct val="0"/>
                </a:spcBef>
                <a:spcAft>
                  <a:spcPct val="0"/>
                </a:spcAft>
                <a:defRPr/>
              </a:pPr>
              <a:r>
                <a:rPr lang="zh-TW" altLang="en-US" b="1" kern="0" dirty="0">
                  <a:solidFill>
                    <a:prstClr val="white"/>
                  </a:solidFill>
                  <a:latin typeface="微軟正黑體" panose="020B0604030504040204" pitchFamily="34" charset="-120"/>
                  <a:ea typeface="微軟正黑體" panose="020B0604030504040204" pitchFamily="34" charset="-120"/>
                </a:rPr>
                <a:t>開始營運</a:t>
              </a:r>
            </a:p>
          </p:txBody>
        </p:sp>
        <p:cxnSp>
          <p:nvCxnSpPr>
            <p:cNvPr id="10" name="直線單箭頭接點 9"/>
            <p:cNvCxnSpPr>
              <a:stCxn id="9" idx="6"/>
            </p:cNvCxnSpPr>
            <p:nvPr/>
          </p:nvCxnSpPr>
          <p:spPr bwMode="auto">
            <a:xfrm>
              <a:off x="7931453" y="5177063"/>
              <a:ext cx="829169" cy="8548"/>
            </a:xfrm>
            <a:prstGeom prst="straightConnector1">
              <a:avLst/>
            </a:prstGeom>
            <a:noFill/>
            <a:ln w="76200" cap="flat" cmpd="sng" algn="ctr">
              <a:solidFill>
                <a:srgbClr val="FF614C"/>
              </a:solidFill>
              <a:prstDash val="solid"/>
              <a:miter lim="800000"/>
              <a:headEnd type="none" w="med" len="med"/>
              <a:tailEnd type="triangle"/>
            </a:ln>
            <a:effectLst/>
          </p:spPr>
        </p:cxnSp>
        <p:sp>
          <p:nvSpPr>
            <p:cNvPr id="11" name="文字方塊 10"/>
            <p:cNvSpPr txBox="1"/>
            <p:nvPr/>
          </p:nvSpPr>
          <p:spPr>
            <a:xfrm>
              <a:off x="7923968" y="5195655"/>
              <a:ext cx="671979" cy="369332"/>
            </a:xfrm>
            <a:prstGeom prst="rect">
              <a:avLst/>
            </a:prstGeom>
            <a:noFill/>
          </p:spPr>
          <p:txBody>
            <a:bodyPr wrap="none" rtlCol="0">
              <a:spAutoFit/>
            </a:bodyPr>
            <a:lstStyle/>
            <a:p>
              <a:r>
                <a:rPr lang="en-US" altLang="zh-TW" dirty="0">
                  <a:solidFill>
                    <a:srgbClr val="FF614C"/>
                  </a:solidFill>
                  <a:latin typeface="Arial" panose="020B0604020202020204"/>
                  <a:ea typeface="微軟正黑體" panose="020B0604030504040204" pitchFamily="34" charset="-120"/>
                </a:rPr>
                <a:t>20</a:t>
              </a:r>
              <a:r>
                <a:rPr lang="zh-TW" altLang="en-US" dirty="0">
                  <a:solidFill>
                    <a:srgbClr val="FF614C"/>
                  </a:solidFill>
                  <a:latin typeface="Arial" panose="020B0604020202020204"/>
                  <a:ea typeface="微軟正黑體" panose="020B0604030504040204" pitchFamily="34" charset="-120"/>
                </a:rPr>
                <a:t>年</a:t>
              </a:r>
            </a:p>
          </p:txBody>
        </p:sp>
      </p:grpSp>
      <p:sp>
        <p:nvSpPr>
          <p:cNvPr id="12" name="文字方塊 11"/>
          <p:cNvSpPr txBox="1"/>
          <p:nvPr/>
        </p:nvSpPr>
        <p:spPr>
          <a:xfrm>
            <a:off x="886400" y="4542185"/>
            <a:ext cx="6510443" cy="369332"/>
          </a:xfrm>
          <a:prstGeom prst="rect">
            <a:avLst/>
          </a:prstGeom>
          <a:solidFill>
            <a:srgbClr val="F79646">
              <a:lumMod val="75000"/>
            </a:srgbClr>
          </a:solidFill>
          <a:ln>
            <a:noFill/>
          </a:ln>
          <a:effectLst>
            <a:outerShdw blurRad="57150" dist="19050" dir="5400000" algn="ctr" rotWithShape="0">
              <a:srgbClr val="000000">
                <a:alpha val="63000"/>
              </a:srgbClr>
            </a:outerShdw>
          </a:effectLst>
        </p:spPr>
        <p:txBody>
          <a:bodyPr wrap="square" rtlCol="0">
            <a:spAutoFit/>
          </a:bodyPr>
          <a:lstStyle/>
          <a:p>
            <a:pPr algn="ctr">
              <a:defRPr/>
            </a:pPr>
            <a:r>
              <a:rPr lang="zh-TW" altLang="en-US" b="1" kern="0" dirty="0">
                <a:solidFill>
                  <a:prstClr val="white"/>
                </a:solidFill>
                <a:latin typeface="Arial" panose="020B0604020202020204"/>
                <a:ea typeface="微軟正黑體" panose="020B0604030504040204" pitchFamily="34" charset="-120"/>
              </a:rPr>
              <a:t>每年每公頃</a:t>
            </a:r>
            <a:r>
              <a:rPr lang="en-US" altLang="zh-TW" b="1" kern="0" dirty="0">
                <a:solidFill>
                  <a:prstClr val="white"/>
                </a:solidFill>
                <a:latin typeface="Arial" panose="020B0604020202020204"/>
                <a:ea typeface="微軟正黑體" panose="020B0604030504040204" pitchFamily="34" charset="-120"/>
              </a:rPr>
              <a:t>5</a:t>
            </a:r>
            <a:r>
              <a:rPr lang="zh-TW" altLang="en-US" b="1" kern="0" dirty="0">
                <a:solidFill>
                  <a:prstClr val="white"/>
                </a:solidFill>
                <a:latin typeface="Arial" panose="020B0604020202020204"/>
                <a:ea typeface="微軟正黑體" panose="020B0604030504040204" pitchFamily="34" charset="-120"/>
              </a:rPr>
              <a:t>萬</a:t>
            </a:r>
          </a:p>
        </p:txBody>
      </p:sp>
      <p:grpSp>
        <p:nvGrpSpPr>
          <p:cNvPr id="13" name="群組 12"/>
          <p:cNvGrpSpPr/>
          <p:nvPr/>
        </p:nvGrpSpPr>
        <p:grpSpPr>
          <a:xfrm>
            <a:off x="1318241" y="4957008"/>
            <a:ext cx="5080519" cy="1873142"/>
            <a:chOff x="1247812" y="5217588"/>
            <a:chExt cx="3197932" cy="1635013"/>
          </a:xfrm>
        </p:grpSpPr>
        <p:sp>
          <p:nvSpPr>
            <p:cNvPr id="14" name="圓角矩形 9"/>
            <p:cNvSpPr/>
            <p:nvPr/>
          </p:nvSpPr>
          <p:spPr>
            <a:xfrm>
              <a:off x="1260397" y="6458615"/>
              <a:ext cx="694085" cy="393985"/>
            </a:xfrm>
            <a:prstGeom prst="roundRect">
              <a:avLst/>
            </a:prstGeom>
            <a:noFill/>
            <a:ln w="19050" cap="flat" cmpd="sng" algn="ctr">
              <a:solidFill>
                <a:srgbClr val="6BCBC5"/>
              </a:solidFill>
              <a:prstDash val="solid"/>
              <a:miter lim="800000"/>
            </a:ln>
            <a:effectLst/>
          </p:spPr>
          <p:txBody>
            <a:bodyPr lIns="0" tIns="0" rIns="0" bIns="0" rtlCol="0" anchor="ctr"/>
            <a:lstStyle/>
            <a:p>
              <a:pPr algn="ctr">
                <a:defRPr/>
              </a:pPr>
              <a:r>
                <a:rPr lang="zh-TW" altLang="en-US" b="1" kern="0" dirty="0">
                  <a:solidFill>
                    <a:sysClr val="windowText" lastClr="000000"/>
                  </a:solidFill>
                  <a:latin typeface="Arial" panose="020B0604020202020204"/>
                  <a:ea typeface="微軟正黑體" panose="020B0604030504040204" pitchFamily="34" charset="-120"/>
                </a:rPr>
                <a:t>電業商</a:t>
              </a:r>
            </a:p>
          </p:txBody>
        </p:sp>
        <p:sp>
          <p:nvSpPr>
            <p:cNvPr id="15" name="圓角矩形 10"/>
            <p:cNvSpPr/>
            <p:nvPr/>
          </p:nvSpPr>
          <p:spPr>
            <a:xfrm>
              <a:off x="1337520" y="5217588"/>
              <a:ext cx="539839" cy="393985"/>
            </a:xfrm>
            <a:prstGeom prst="roundRect">
              <a:avLst/>
            </a:prstGeom>
            <a:noFill/>
            <a:ln w="19050" cap="flat" cmpd="sng" algn="ctr">
              <a:solidFill>
                <a:srgbClr val="6BCBC5"/>
              </a:solidFill>
              <a:prstDash val="solid"/>
              <a:miter lim="800000"/>
            </a:ln>
            <a:effectLst/>
          </p:spPr>
          <p:txBody>
            <a:bodyPr lIns="0" tIns="0" rIns="0" bIns="0" rtlCol="0" anchor="ctr"/>
            <a:lstStyle/>
            <a:p>
              <a:pPr algn="ctr">
                <a:defRPr/>
              </a:pPr>
              <a:r>
                <a:rPr lang="zh-TW" altLang="en-US" b="1" kern="0" dirty="0">
                  <a:solidFill>
                    <a:sysClr val="windowText" lastClr="000000"/>
                  </a:solidFill>
                  <a:latin typeface="Arial" panose="020B0604020202020204"/>
                  <a:ea typeface="微軟正黑體" panose="020B0604030504040204" pitchFamily="34" charset="-120"/>
                </a:rPr>
                <a:t>地主</a:t>
              </a:r>
            </a:p>
          </p:txBody>
        </p:sp>
        <p:cxnSp>
          <p:nvCxnSpPr>
            <p:cNvPr id="16" name="直線單箭頭接點 15"/>
            <p:cNvCxnSpPr>
              <a:stCxn id="15" idx="2"/>
              <a:endCxn id="14" idx="0"/>
            </p:cNvCxnSpPr>
            <p:nvPr/>
          </p:nvCxnSpPr>
          <p:spPr>
            <a:xfrm>
              <a:off x="1607439" y="5611573"/>
              <a:ext cx="1" cy="847043"/>
            </a:xfrm>
            <a:prstGeom prst="straightConnector1">
              <a:avLst/>
            </a:prstGeom>
            <a:noFill/>
            <a:ln w="28575" cap="flat" cmpd="sng" algn="ctr">
              <a:solidFill>
                <a:srgbClr val="6BCBC5"/>
              </a:solidFill>
              <a:prstDash val="solid"/>
              <a:miter lim="800000"/>
              <a:headEnd type="arrow"/>
              <a:tailEnd type="arrow"/>
            </a:ln>
            <a:effectLst/>
          </p:spPr>
        </p:cxnSp>
        <p:sp>
          <p:nvSpPr>
            <p:cNvPr id="17" name="文字方塊 16"/>
            <p:cNvSpPr txBox="1"/>
            <p:nvPr/>
          </p:nvSpPr>
          <p:spPr>
            <a:xfrm>
              <a:off x="1247812" y="5576425"/>
              <a:ext cx="290595" cy="1026669"/>
            </a:xfrm>
            <a:prstGeom prst="rect">
              <a:avLst/>
            </a:prstGeom>
            <a:noFill/>
            <a:ln w="38100">
              <a:noFill/>
            </a:ln>
          </p:spPr>
          <p:txBody>
            <a:bodyPr vert="eaVert" wrap="square" rtlCol="0">
              <a:spAutoFit/>
            </a:bodyPr>
            <a:lstStyle/>
            <a:p>
              <a:pPr defTabSz="-635">
                <a:tabLst>
                  <a:tab pos="264795" algn="l"/>
                </a:tabLst>
                <a:defRPr/>
              </a:pPr>
              <a:r>
                <a:rPr lang="zh-TW" altLang="en-US" kern="0" dirty="0">
                  <a:solidFill>
                    <a:prstClr val="black"/>
                  </a:solidFill>
                  <a:latin typeface="Arial" panose="020B0604020202020204"/>
                  <a:ea typeface="微軟正黑體" panose="020B0604030504040204" pitchFamily="34" charset="-120"/>
                </a:rPr>
                <a:t>土地租約</a:t>
              </a:r>
            </a:p>
          </p:txBody>
        </p:sp>
        <p:sp>
          <p:nvSpPr>
            <p:cNvPr id="18" name="圓角矩形 13"/>
            <p:cNvSpPr/>
            <p:nvPr/>
          </p:nvSpPr>
          <p:spPr>
            <a:xfrm>
              <a:off x="2189634" y="6458616"/>
              <a:ext cx="839719" cy="393985"/>
            </a:xfrm>
            <a:prstGeom prst="roundRect">
              <a:avLst/>
            </a:prstGeom>
            <a:noFill/>
            <a:ln w="19050" cap="flat" cmpd="sng" algn="ctr">
              <a:solidFill>
                <a:srgbClr val="6BCBC5"/>
              </a:solidFill>
              <a:prstDash val="solid"/>
              <a:miter lim="800000"/>
            </a:ln>
            <a:effectLst/>
          </p:spPr>
          <p:txBody>
            <a:bodyPr lIns="0" tIns="0" rIns="0" bIns="0" rtlCol="0" anchor="ctr"/>
            <a:lstStyle/>
            <a:p>
              <a:pPr algn="ctr">
                <a:defRPr/>
              </a:pPr>
              <a:r>
                <a:rPr lang="zh-TW" altLang="en-US" b="1" kern="0" dirty="0">
                  <a:solidFill>
                    <a:sysClr val="windowText" lastClr="000000"/>
                  </a:solidFill>
                  <a:latin typeface="Arial" panose="020B0604020202020204"/>
                  <a:ea typeface="微軟正黑體" panose="020B0604030504040204" pitchFamily="34" charset="-120"/>
                </a:rPr>
                <a:t>養殖公司</a:t>
              </a:r>
            </a:p>
          </p:txBody>
        </p:sp>
        <p:sp>
          <p:nvSpPr>
            <p:cNvPr id="19" name="圓角矩形 14"/>
            <p:cNvSpPr/>
            <p:nvPr/>
          </p:nvSpPr>
          <p:spPr>
            <a:xfrm>
              <a:off x="3814207" y="6458615"/>
              <a:ext cx="631537" cy="393985"/>
            </a:xfrm>
            <a:prstGeom prst="roundRect">
              <a:avLst/>
            </a:prstGeom>
            <a:noFill/>
            <a:ln w="19050" cap="flat" cmpd="sng" algn="ctr">
              <a:solidFill>
                <a:srgbClr val="6BCBC5"/>
              </a:solidFill>
              <a:prstDash val="solid"/>
              <a:miter lim="800000"/>
            </a:ln>
            <a:effectLst/>
          </p:spPr>
          <p:txBody>
            <a:bodyPr lIns="0" tIns="0" rIns="0" bIns="0" rtlCol="0" anchor="ctr"/>
            <a:lstStyle/>
            <a:p>
              <a:pPr algn="ctr">
                <a:defRPr/>
              </a:pPr>
              <a:r>
                <a:rPr lang="zh-TW" altLang="en-US" b="1" kern="0" dirty="0">
                  <a:solidFill>
                    <a:sysClr val="windowText" lastClr="000000"/>
                  </a:solidFill>
                  <a:latin typeface="Arial" panose="020B0604020202020204"/>
                  <a:ea typeface="微軟正黑體" panose="020B0604030504040204" pitchFamily="34" charset="-120"/>
                </a:rPr>
                <a:t>養殖戶</a:t>
              </a:r>
            </a:p>
          </p:txBody>
        </p:sp>
        <p:cxnSp>
          <p:nvCxnSpPr>
            <p:cNvPr id="20" name="直線接點 19"/>
            <p:cNvCxnSpPr>
              <a:stCxn id="14" idx="3"/>
              <a:endCxn id="18" idx="1"/>
            </p:cNvCxnSpPr>
            <p:nvPr/>
          </p:nvCxnSpPr>
          <p:spPr>
            <a:xfrm flipV="1">
              <a:off x="1954482" y="6655610"/>
              <a:ext cx="235152" cy="1"/>
            </a:xfrm>
            <a:prstGeom prst="line">
              <a:avLst/>
            </a:prstGeom>
            <a:noFill/>
            <a:ln w="28575" cap="flat" cmpd="sng" algn="ctr">
              <a:solidFill>
                <a:srgbClr val="6BCBC5"/>
              </a:solidFill>
              <a:prstDash val="solid"/>
              <a:miter lim="800000"/>
            </a:ln>
            <a:effectLst/>
          </p:spPr>
        </p:cxnSp>
        <p:cxnSp>
          <p:nvCxnSpPr>
            <p:cNvPr id="21" name="直線單箭頭接點 20"/>
            <p:cNvCxnSpPr>
              <a:stCxn id="18" idx="3"/>
              <a:endCxn id="19" idx="1"/>
            </p:cNvCxnSpPr>
            <p:nvPr/>
          </p:nvCxnSpPr>
          <p:spPr>
            <a:xfrm flipV="1">
              <a:off x="3029353" y="6655609"/>
              <a:ext cx="784854" cy="1"/>
            </a:xfrm>
            <a:prstGeom prst="straightConnector1">
              <a:avLst/>
            </a:prstGeom>
            <a:noFill/>
            <a:ln w="28575" cap="flat" cmpd="sng" algn="ctr">
              <a:solidFill>
                <a:srgbClr val="6BCBC5"/>
              </a:solidFill>
              <a:prstDash val="solid"/>
              <a:miter lim="800000"/>
              <a:headEnd type="arrow"/>
              <a:tailEnd type="arrow"/>
            </a:ln>
            <a:effectLst/>
          </p:spPr>
        </p:cxnSp>
        <p:sp>
          <p:nvSpPr>
            <p:cNvPr id="22" name="文字方塊 21"/>
            <p:cNvSpPr txBox="1"/>
            <p:nvPr/>
          </p:nvSpPr>
          <p:spPr>
            <a:xfrm>
              <a:off x="2480163" y="5280122"/>
              <a:ext cx="1895910" cy="886544"/>
            </a:xfrm>
            <a:prstGeom prst="rect">
              <a:avLst/>
            </a:prstGeom>
            <a:noFill/>
            <a:ln w="38100">
              <a:noFill/>
            </a:ln>
          </p:spPr>
          <p:txBody>
            <a:bodyPr wrap="square" rtlCol="0">
              <a:spAutoFit/>
            </a:bodyPr>
            <a:lstStyle/>
            <a:p>
              <a:pPr algn="ctr">
                <a:lnSpc>
                  <a:spcPts val="1800"/>
                </a:lnSpc>
                <a:defRPr/>
              </a:pPr>
              <a:r>
                <a:rPr lang="zh-TW" altLang="en-US" b="1" kern="0" dirty="0">
                  <a:solidFill>
                    <a:prstClr val="black"/>
                  </a:solidFill>
                  <a:latin typeface="Arial" panose="020B0604020202020204"/>
                  <a:ea typeface="微軟正黑體" panose="020B0604030504040204" pitchFamily="34" charset="-120"/>
                </a:rPr>
                <a:t>方案一：僱傭契約</a:t>
              </a:r>
              <a:endParaRPr lang="en-US" altLang="zh-TW" b="1" kern="0" dirty="0">
                <a:solidFill>
                  <a:prstClr val="black"/>
                </a:solidFill>
                <a:latin typeface="Arial" panose="020B0604020202020204"/>
                <a:ea typeface="微軟正黑體" panose="020B0604030504040204" pitchFamily="34" charset="-120"/>
              </a:endParaRPr>
            </a:p>
            <a:p>
              <a:pPr algn="ctr">
                <a:lnSpc>
                  <a:spcPts val="1800"/>
                </a:lnSpc>
                <a:defRPr/>
              </a:pPr>
              <a:r>
                <a:rPr lang="zh-TW" altLang="en-US" kern="0" dirty="0">
                  <a:solidFill>
                    <a:prstClr val="black"/>
                  </a:solidFill>
                  <a:latin typeface="Arial" panose="020B0604020202020204"/>
                  <a:ea typeface="微軟正黑體" panose="020B0604030504040204" pitchFamily="34" charset="-120"/>
                </a:rPr>
                <a:t>固定薪資</a:t>
              </a:r>
              <a:r>
                <a:rPr lang="en-US" altLang="zh-TW" kern="0" dirty="0">
                  <a:solidFill>
                    <a:prstClr val="black"/>
                  </a:solidFill>
                  <a:latin typeface="Arial" panose="020B0604020202020204"/>
                  <a:ea typeface="微軟正黑體" panose="020B0604030504040204" pitchFamily="34" charset="-120"/>
                </a:rPr>
                <a:t>+</a:t>
              </a:r>
              <a:r>
                <a:rPr lang="zh-TW" altLang="en-US" kern="0" dirty="0">
                  <a:solidFill>
                    <a:prstClr val="black"/>
                  </a:solidFill>
                  <a:latin typeface="Arial" panose="020B0604020202020204"/>
                  <a:ea typeface="微軟正黑體" panose="020B0604030504040204" pitchFamily="34" charset="-120"/>
                </a:rPr>
                <a:t>獎金抽成</a:t>
              </a:r>
              <a:endParaRPr lang="en-US" altLang="zh-TW" kern="0" dirty="0">
                <a:solidFill>
                  <a:prstClr val="black"/>
                </a:solidFill>
                <a:latin typeface="Arial" panose="020B0604020202020204"/>
                <a:ea typeface="微軟正黑體" panose="020B0604030504040204" pitchFamily="34" charset="-120"/>
              </a:endParaRPr>
            </a:p>
            <a:p>
              <a:pPr algn="ctr">
                <a:lnSpc>
                  <a:spcPts val="1800"/>
                </a:lnSpc>
                <a:defRPr/>
              </a:pPr>
              <a:r>
                <a:rPr lang="zh-TW" altLang="en-US" b="1" kern="0" dirty="0">
                  <a:solidFill>
                    <a:prstClr val="black"/>
                  </a:solidFill>
                  <a:latin typeface="Arial" panose="020B0604020202020204"/>
                  <a:ea typeface="微軟正黑體" panose="020B0604030504040204" pitchFamily="34" charset="-120"/>
                </a:rPr>
                <a:t>方案二：租賃契約</a:t>
              </a:r>
              <a:endParaRPr lang="en-US" altLang="zh-TW" b="1" kern="0" dirty="0">
                <a:solidFill>
                  <a:prstClr val="black"/>
                </a:solidFill>
                <a:latin typeface="Arial" panose="020B0604020202020204"/>
                <a:ea typeface="微軟正黑體" panose="020B0604030504040204" pitchFamily="34" charset="-120"/>
              </a:endParaRPr>
            </a:p>
            <a:p>
              <a:pPr algn="ctr">
                <a:lnSpc>
                  <a:spcPts val="1800"/>
                </a:lnSpc>
                <a:defRPr/>
              </a:pPr>
              <a:r>
                <a:rPr lang="zh-TW" altLang="en-US" kern="0" dirty="0">
                  <a:solidFill>
                    <a:prstClr val="black"/>
                  </a:solidFill>
                  <a:latin typeface="Arial" panose="020B0604020202020204"/>
                  <a:ea typeface="微軟正黑體" panose="020B0604030504040204" pitchFamily="34" charset="-120"/>
                </a:rPr>
                <a:t>提供養殖技術</a:t>
              </a:r>
              <a:r>
                <a:rPr lang="en-US" altLang="zh-TW" kern="0" dirty="0">
                  <a:solidFill>
                    <a:prstClr val="black"/>
                  </a:solidFill>
                  <a:latin typeface="Arial" panose="020B0604020202020204"/>
                  <a:ea typeface="微軟正黑體" panose="020B0604030504040204" pitchFamily="34" charset="-120"/>
                </a:rPr>
                <a:t>+</a:t>
              </a:r>
              <a:r>
                <a:rPr lang="zh-TW" altLang="en-US" kern="0" dirty="0">
                  <a:solidFill>
                    <a:prstClr val="black"/>
                  </a:solidFill>
                  <a:latin typeface="Arial" panose="020B0604020202020204"/>
                  <a:ea typeface="微軟正黑體" panose="020B0604030504040204" pitchFamily="34" charset="-120"/>
                </a:rPr>
                <a:t>出租場域</a:t>
              </a:r>
            </a:p>
          </p:txBody>
        </p:sp>
        <p:cxnSp>
          <p:nvCxnSpPr>
            <p:cNvPr id="23" name="直線單箭頭接點 22"/>
            <p:cNvCxnSpPr>
              <a:stCxn id="22" idx="2"/>
            </p:cNvCxnSpPr>
            <p:nvPr/>
          </p:nvCxnSpPr>
          <p:spPr>
            <a:xfrm flipH="1">
              <a:off x="3424636" y="6166666"/>
              <a:ext cx="3482" cy="488942"/>
            </a:xfrm>
            <a:prstGeom prst="straightConnector1">
              <a:avLst/>
            </a:prstGeom>
            <a:noFill/>
            <a:ln w="28575" cap="flat" cmpd="sng" algn="ctr">
              <a:solidFill>
                <a:srgbClr val="6BCBC5"/>
              </a:solidFill>
              <a:prstDash val="solid"/>
              <a:miter lim="800000"/>
              <a:tailEnd type="arrow"/>
            </a:ln>
            <a:effectLst/>
          </p:spPr>
        </p:cxnSp>
      </p:grpSp>
      <p:sp>
        <p:nvSpPr>
          <p:cNvPr id="24" name="文字方塊 23"/>
          <p:cNvSpPr txBox="1"/>
          <p:nvPr/>
        </p:nvSpPr>
        <p:spPr>
          <a:xfrm>
            <a:off x="431505" y="1526271"/>
            <a:ext cx="8329117" cy="2841804"/>
          </a:xfrm>
          <a:prstGeom prst="rect">
            <a:avLst/>
          </a:prstGeom>
          <a:noFill/>
          <a:ln w="38100">
            <a:noFill/>
          </a:ln>
        </p:spPr>
        <p:txBody>
          <a:bodyPr wrap="square" rtlCol="0">
            <a:spAutoFit/>
          </a:bodyPr>
          <a:lstStyle/>
          <a:p>
            <a:pPr>
              <a:spcBef>
                <a:spcPts val="450"/>
              </a:spcBef>
            </a:pPr>
            <a:r>
              <a:rPr lang="zh-TW" altLang="en-US" b="1" dirty="0">
                <a:solidFill>
                  <a:prstClr val="black"/>
                </a:solidFill>
                <a:latin typeface="微軟正黑體" panose="020B0604030504040204" pitchFamily="34" charset="-120"/>
                <a:ea typeface="微軟正黑體" panose="020B0604030504040204" pitchFamily="34" charset="-120"/>
              </a:rPr>
              <a:t>屋頂漁業設施主要為</a:t>
            </a:r>
            <a:r>
              <a:rPr lang="zh-TW" altLang="en-US" b="1" dirty="0">
                <a:solidFill>
                  <a:srgbClr val="FF0000"/>
                </a:solidFill>
                <a:latin typeface="微軟正黑體" panose="020B0604030504040204" pitchFamily="34" charset="-120"/>
                <a:ea typeface="微軟正黑體" panose="020B0604030504040204" pitchFamily="34" charset="-120"/>
              </a:rPr>
              <a:t>養殖公司自行營運模式</a:t>
            </a:r>
            <a:r>
              <a:rPr lang="zh-TW" altLang="en-US" b="1" dirty="0">
                <a:solidFill>
                  <a:prstClr val="black"/>
                </a:solidFill>
                <a:latin typeface="微軟正黑體" panose="020B0604030504040204" pitchFamily="34" charset="-120"/>
                <a:ea typeface="微軟正黑體" panose="020B0604030504040204" pitchFamily="34" charset="-120"/>
              </a:rPr>
              <a:t>：電業商自行成立養殖公司，電業商與地主簽約、養殖公司與養殖戶簽約。</a:t>
            </a:r>
            <a:endParaRPr lang="en-US" altLang="zh-TW" b="1" dirty="0">
              <a:solidFill>
                <a:prstClr val="black"/>
              </a:solidFill>
              <a:latin typeface="微軟正黑體" panose="020B0604030504040204" pitchFamily="34" charset="-120"/>
              <a:ea typeface="微軟正黑體" panose="020B0604030504040204" pitchFamily="34" charset="-120"/>
            </a:endParaRPr>
          </a:p>
          <a:p>
            <a:pPr marL="257175" indent="-257175">
              <a:spcBef>
                <a:spcPts val="450"/>
              </a:spcBef>
              <a:buFont typeface="Wingdings" panose="05000000000000000000" pitchFamily="2" charset="2"/>
              <a:buChar char="Ø"/>
            </a:pPr>
            <a:r>
              <a:rPr lang="zh-TW" altLang="en-US" b="1" dirty="0">
                <a:solidFill>
                  <a:prstClr val="black"/>
                </a:solidFill>
                <a:latin typeface="微軟正黑體" panose="020B0604030504040204" pitchFamily="34" charset="-120"/>
                <a:ea typeface="微軟正黑體" panose="020B0604030504040204" pitchFamily="34" charset="-120"/>
              </a:rPr>
              <a:t>提供土地租金：電業商提供土地租金每年每公頃</a:t>
            </a:r>
            <a:r>
              <a:rPr lang="en-US" altLang="zh-TW" b="1" dirty="0">
                <a:solidFill>
                  <a:srgbClr val="FF0000"/>
                </a:solidFill>
                <a:latin typeface="微軟正黑體" panose="020B0604030504040204" pitchFamily="34" charset="-120"/>
                <a:ea typeface="微軟正黑體" panose="020B0604030504040204" pitchFamily="34" charset="-120"/>
              </a:rPr>
              <a:t>5</a:t>
            </a:r>
            <a:r>
              <a:rPr lang="zh-TW" altLang="en-US" b="1" dirty="0">
                <a:solidFill>
                  <a:srgbClr val="FF0000"/>
                </a:solidFill>
                <a:latin typeface="微軟正黑體" panose="020B0604030504040204" pitchFamily="34" charset="-120"/>
                <a:ea typeface="微軟正黑體" panose="020B0604030504040204" pitchFamily="34" charset="-120"/>
              </a:rPr>
              <a:t>萬</a:t>
            </a:r>
            <a:r>
              <a:rPr lang="zh-TW" altLang="en-US" b="1" dirty="0">
                <a:solidFill>
                  <a:prstClr val="black"/>
                </a:solidFill>
                <a:latin typeface="微軟正黑體" panose="020B0604030504040204" pitchFamily="34" charset="-120"/>
                <a:ea typeface="微軟正黑體" panose="020B0604030504040204" pitchFamily="34" charset="-120"/>
              </a:rPr>
              <a:t>元</a:t>
            </a:r>
            <a:r>
              <a:rPr lang="en-US" altLang="zh-TW" b="1" dirty="0">
                <a:solidFill>
                  <a:prstClr val="black"/>
                </a:solidFill>
                <a:latin typeface="微軟正黑體" panose="020B0604030504040204" pitchFamily="34" charset="-120"/>
                <a:ea typeface="微軟正黑體" panose="020B0604030504040204" pitchFamily="34" charset="-120"/>
              </a:rPr>
              <a:t>(</a:t>
            </a:r>
            <a:r>
              <a:rPr lang="zh-TW" altLang="en-US" b="1" dirty="0">
                <a:solidFill>
                  <a:srgbClr val="FF0000"/>
                </a:solidFill>
                <a:latin typeface="微軟正黑體" panose="020B0604030504040204" pitchFamily="34" charset="-120"/>
                <a:ea typeface="微軟正黑體" panose="020B0604030504040204" pitchFamily="34" charset="-120"/>
              </a:rPr>
              <a:t>完成</a:t>
            </a:r>
            <a:r>
              <a:rPr lang="zh-TW" altLang="en-US" b="1" dirty="0">
                <a:solidFill>
                  <a:prstClr val="black"/>
                </a:solidFill>
                <a:latin typeface="微軟正黑體" panose="020B0604030504040204" pitchFamily="34" charset="-120"/>
                <a:ea typeface="微軟正黑體" panose="020B0604030504040204" pitchFamily="34" charset="-120"/>
              </a:rPr>
              <a:t>設置</a:t>
            </a:r>
            <a:r>
              <a:rPr lang="zh-TW" altLang="en-US" b="1" dirty="0">
                <a:solidFill>
                  <a:srgbClr val="FF0000"/>
                </a:solidFill>
                <a:latin typeface="微軟正黑體" panose="020B0604030504040204" pitchFamily="34" charset="-120"/>
                <a:ea typeface="微軟正黑體" panose="020B0604030504040204" pitchFamily="34" charset="-120"/>
              </a:rPr>
              <a:t>前</a:t>
            </a:r>
            <a:r>
              <a:rPr lang="en-US" altLang="zh-TW" b="1" dirty="0">
                <a:solidFill>
                  <a:prstClr val="black"/>
                </a:solidFill>
                <a:latin typeface="微軟正黑體" panose="020B0604030504040204" pitchFamily="34" charset="-120"/>
                <a:ea typeface="微軟正黑體" panose="020B0604030504040204" pitchFamily="34" charset="-120"/>
              </a:rPr>
              <a:t>)</a:t>
            </a:r>
            <a:r>
              <a:rPr lang="zh-TW" altLang="en-US" b="1" dirty="0">
                <a:solidFill>
                  <a:prstClr val="black"/>
                </a:solidFill>
                <a:latin typeface="微軟正黑體" panose="020B0604030504040204" pitchFamily="34" charset="-120"/>
                <a:ea typeface="微軟正黑體" panose="020B0604030504040204" pitchFamily="34" charset="-120"/>
              </a:rPr>
              <a:t>、</a:t>
            </a:r>
            <a:r>
              <a:rPr lang="en-US" altLang="zh-TW" b="1" dirty="0">
                <a:solidFill>
                  <a:srgbClr val="FF0000"/>
                </a:solidFill>
                <a:latin typeface="微軟正黑體" panose="020B0604030504040204" pitchFamily="34" charset="-120"/>
                <a:ea typeface="微軟正黑體" panose="020B0604030504040204" pitchFamily="34" charset="-120"/>
              </a:rPr>
              <a:t>30-40</a:t>
            </a:r>
            <a:r>
              <a:rPr lang="zh-TW" altLang="en-US" b="1" dirty="0">
                <a:solidFill>
                  <a:srgbClr val="FF0000"/>
                </a:solidFill>
                <a:latin typeface="微軟正黑體" panose="020B0604030504040204" pitchFamily="34" charset="-120"/>
                <a:ea typeface="微軟正黑體" panose="020B0604030504040204" pitchFamily="34" charset="-120"/>
              </a:rPr>
              <a:t>萬</a:t>
            </a:r>
            <a:r>
              <a:rPr lang="zh-TW" altLang="en-US" b="1" dirty="0">
                <a:solidFill>
                  <a:prstClr val="black"/>
                </a:solidFill>
                <a:latin typeface="微軟正黑體" panose="020B0604030504040204" pitchFamily="34" charset="-120"/>
                <a:ea typeface="微軟正黑體" panose="020B0604030504040204" pitchFamily="34" charset="-120"/>
              </a:rPr>
              <a:t>元</a:t>
            </a:r>
            <a:r>
              <a:rPr lang="en-US" altLang="zh-TW" b="1" dirty="0">
                <a:solidFill>
                  <a:prstClr val="black"/>
                </a:solidFill>
                <a:latin typeface="微軟正黑體" panose="020B0604030504040204" pitchFamily="34" charset="-120"/>
                <a:ea typeface="微軟正黑體" panose="020B0604030504040204" pitchFamily="34" charset="-120"/>
              </a:rPr>
              <a:t>(</a:t>
            </a:r>
            <a:r>
              <a:rPr lang="zh-TW" altLang="en-US" b="1" dirty="0">
                <a:solidFill>
                  <a:srgbClr val="FF0000"/>
                </a:solidFill>
                <a:latin typeface="微軟正黑體" panose="020B0604030504040204" pitchFamily="34" charset="-120"/>
                <a:ea typeface="微軟正黑體" panose="020B0604030504040204" pitchFamily="34" charset="-120"/>
              </a:rPr>
              <a:t>完成</a:t>
            </a:r>
            <a:r>
              <a:rPr lang="zh-TW" altLang="en-US" b="1" dirty="0">
                <a:solidFill>
                  <a:prstClr val="black"/>
                </a:solidFill>
                <a:latin typeface="微軟正黑體" panose="020B0604030504040204" pitchFamily="34" charset="-120"/>
                <a:ea typeface="微軟正黑體" panose="020B0604030504040204" pitchFamily="34" charset="-120"/>
              </a:rPr>
              <a:t>設置</a:t>
            </a:r>
            <a:r>
              <a:rPr lang="zh-TW" altLang="en-US" b="1" dirty="0">
                <a:solidFill>
                  <a:srgbClr val="FF0000"/>
                </a:solidFill>
                <a:latin typeface="微軟正黑體" panose="020B0604030504040204" pitchFamily="34" charset="-120"/>
                <a:ea typeface="微軟正黑體" panose="020B0604030504040204" pitchFamily="34" charset="-120"/>
              </a:rPr>
              <a:t>後</a:t>
            </a:r>
            <a:r>
              <a:rPr lang="en-US" altLang="zh-TW" b="1" dirty="0">
                <a:solidFill>
                  <a:prstClr val="black"/>
                </a:solidFill>
                <a:latin typeface="微軟正黑體" panose="020B0604030504040204" pitchFamily="34" charset="-120"/>
                <a:ea typeface="微軟正黑體" panose="020B0604030504040204" pitchFamily="34" charset="-120"/>
              </a:rPr>
              <a:t>)</a:t>
            </a:r>
            <a:r>
              <a:rPr lang="zh-TW" altLang="en-US" b="1" dirty="0">
                <a:solidFill>
                  <a:prstClr val="black"/>
                </a:solidFill>
                <a:latin typeface="微軟正黑體" panose="020B0604030504040204" pitchFamily="34" charset="-120"/>
                <a:ea typeface="微軟正黑體" panose="020B0604030504040204" pitchFamily="34" charset="-120"/>
              </a:rPr>
              <a:t>。</a:t>
            </a:r>
            <a:endParaRPr lang="en-US" altLang="zh-TW" b="1" dirty="0">
              <a:solidFill>
                <a:prstClr val="black"/>
              </a:solidFill>
              <a:latin typeface="微軟正黑體" panose="020B0604030504040204" pitchFamily="34" charset="-120"/>
              <a:ea typeface="微軟正黑體" panose="020B0604030504040204" pitchFamily="34" charset="-120"/>
            </a:endParaRPr>
          </a:p>
          <a:p>
            <a:pPr marL="257175" indent="-257175">
              <a:spcBef>
                <a:spcPts val="450"/>
              </a:spcBef>
              <a:buFont typeface="Wingdings" panose="05000000000000000000" pitchFamily="2" charset="2"/>
              <a:buChar char="Ø"/>
            </a:pPr>
            <a:r>
              <a:rPr lang="zh-TW" altLang="en-US" b="1" dirty="0">
                <a:solidFill>
                  <a:prstClr val="black"/>
                </a:solidFill>
                <a:latin typeface="微軟正黑體" panose="020B0604030504040204" pitchFamily="34" charset="-120"/>
                <a:ea typeface="微軟正黑體" panose="020B0604030504040204" pitchFamily="34" charset="-120"/>
              </a:rPr>
              <a:t>維持養殖機能、保障養殖戶工作權：養殖公司提供二種方案供養殖戶依自身需求選擇：</a:t>
            </a:r>
            <a:endParaRPr lang="en-US" altLang="zh-TW" b="1" dirty="0">
              <a:solidFill>
                <a:prstClr val="black"/>
              </a:solidFill>
              <a:latin typeface="微軟正黑體" panose="020B0604030504040204" pitchFamily="34" charset="-120"/>
              <a:ea typeface="微軟正黑體" panose="020B0604030504040204" pitchFamily="34" charset="-120"/>
            </a:endParaRPr>
          </a:p>
          <a:p>
            <a:pPr marL="974090" lvl="1" indent="-771525">
              <a:spcBef>
                <a:spcPts val="450"/>
              </a:spcBef>
            </a:pPr>
            <a:r>
              <a:rPr lang="zh-TW" altLang="en-US" b="1" dirty="0">
                <a:solidFill>
                  <a:prstClr val="black"/>
                </a:solidFill>
                <a:latin typeface="微軟正黑體" panose="020B0604030504040204" pitchFamily="34" charset="-120"/>
                <a:ea typeface="微軟正黑體" panose="020B0604030504040204" pitchFamily="34" charset="-120"/>
              </a:rPr>
              <a:t>方案一：養殖戶受雇於養殖公司，</a:t>
            </a:r>
            <a:r>
              <a:rPr lang="zh-TW" altLang="en-US" b="1" dirty="0">
                <a:solidFill>
                  <a:srgbClr val="FF0000"/>
                </a:solidFill>
                <a:latin typeface="微軟正黑體" panose="020B0604030504040204" pitchFamily="34" charset="-120"/>
                <a:ea typeface="微軟正黑體" panose="020B0604030504040204" pitchFamily="34" charset="-120"/>
              </a:rPr>
              <a:t>固定薪資</a:t>
            </a:r>
            <a:r>
              <a:rPr lang="zh-TW" altLang="en-US" b="1" dirty="0">
                <a:solidFill>
                  <a:prstClr val="black"/>
                </a:solidFill>
                <a:latin typeface="微軟正黑體" panose="020B0604030504040204" pitchFamily="34" charset="-120"/>
                <a:ea typeface="微軟正黑體" panose="020B0604030504040204" pitchFamily="34" charset="-120"/>
              </a:rPr>
              <a:t>及</a:t>
            </a:r>
            <a:r>
              <a:rPr lang="zh-TW" altLang="en-US" b="1" dirty="0">
                <a:solidFill>
                  <a:srgbClr val="FF0000"/>
                </a:solidFill>
                <a:latin typeface="微軟正黑體" panose="020B0604030504040204" pitchFamily="34" charset="-120"/>
                <a:ea typeface="微軟正黑體" panose="020B0604030504040204" pitchFamily="34" charset="-120"/>
              </a:rPr>
              <a:t>獎金抽成</a:t>
            </a:r>
            <a:r>
              <a:rPr lang="zh-TW" altLang="en-US" b="1" dirty="0">
                <a:solidFill>
                  <a:prstClr val="black"/>
                </a:solidFill>
                <a:latin typeface="微軟正黑體" panose="020B0604030504040204" pitchFamily="34" charset="-120"/>
                <a:ea typeface="微軟正黑體" panose="020B0604030504040204" pitchFamily="34" charset="-120"/>
              </a:rPr>
              <a:t>，因有固定收益，</a:t>
            </a:r>
            <a:r>
              <a:rPr lang="zh-TW" altLang="en-US" b="1" dirty="0">
                <a:solidFill>
                  <a:srgbClr val="FF0000"/>
                </a:solidFill>
                <a:latin typeface="微軟正黑體" panose="020B0604030504040204" pitchFamily="34" charset="-120"/>
                <a:ea typeface="微軟正黑體" panose="020B0604030504040204" pitchFamily="34" charset="-120"/>
              </a:rPr>
              <a:t>養殖戶多選擇此方案</a:t>
            </a:r>
            <a:r>
              <a:rPr lang="zh-TW" altLang="en-US" b="1" dirty="0">
                <a:solidFill>
                  <a:prstClr val="black"/>
                </a:solidFill>
                <a:latin typeface="微軟正黑體" panose="020B0604030504040204" pitchFamily="34" charset="-120"/>
                <a:ea typeface="微軟正黑體" panose="020B0604030504040204" pitchFamily="34" charset="-120"/>
              </a:rPr>
              <a:t>。</a:t>
            </a:r>
            <a:endParaRPr lang="en-US" altLang="zh-TW" b="1" dirty="0">
              <a:solidFill>
                <a:prstClr val="black"/>
              </a:solidFill>
              <a:latin typeface="微軟正黑體" panose="020B0604030504040204" pitchFamily="34" charset="-120"/>
              <a:ea typeface="微軟正黑體" panose="020B0604030504040204" pitchFamily="34" charset="-120"/>
            </a:endParaRPr>
          </a:p>
          <a:p>
            <a:pPr marL="974090" lvl="1" indent="-771525">
              <a:spcBef>
                <a:spcPts val="450"/>
              </a:spcBef>
            </a:pPr>
            <a:r>
              <a:rPr lang="zh-TW" altLang="en-US" b="1" dirty="0">
                <a:solidFill>
                  <a:prstClr val="black"/>
                </a:solidFill>
                <a:latin typeface="微軟正黑體" panose="020B0604030504040204" pitchFamily="34" charset="-120"/>
                <a:ea typeface="微軟正黑體" panose="020B0604030504040204" pitchFamily="34" charset="-120"/>
              </a:rPr>
              <a:t>方案二：養殖戶承租養殖場域，養殖公司提供養殖技術及場域。</a:t>
            </a:r>
            <a:endParaRPr lang="en-US" altLang="zh-TW" b="1" dirty="0">
              <a:solidFill>
                <a:prstClr val="black"/>
              </a:solidFill>
              <a:latin typeface="微軟正黑體" panose="020B0604030504040204" pitchFamily="34" charset="-120"/>
              <a:ea typeface="微軟正黑體" panose="020B0604030504040204" pitchFamily="34" charset="-120"/>
            </a:endParaRPr>
          </a:p>
        </p:txBody>
      </p:sp>
      <p:sp>
        <p:nvSpPr>
          <p:cNvPr id="26" name="內容版面配置區 2"/>
          <p:cNvSpPr txBox="1"/>
          <p:nvPr/>
        </p:nvSpPr>
        <p:spPr bwMode="auto">
          <a:xfrm>
            <a:off x="225425" y="973138"/>
            <a:ext cx="6511925" cy="563562"/>
          </a:xfrm>
          <a:prstGeom prst="rect">
            <a:avLst/>
          </a:prstGeom>
          <a:noFill/>
          <a:ln>
            <a:noFill/>
          </a:ln>
        </p:spPr>
        <p:txBody>
          <a:bodyPr/>
          <a:lstStyle>
            <a:lvl1pPr marL="342900" indent="-342900" algn="l" rtl="0" eaLnBrk="0" fontAlgn="base" hangingPunct="0">
              <a:spcBef>
                <a:spcPct val="20000"/>
              </a:spcBef>
              <a:spcAft>
                <a:spcPct val="0"/>
              </a:spcAft>
              <a:buBlip>
                <a:blip r:embed="rId2"/>
              </a:buBlip>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361950" lvl="1" indent="-361950">
              <a:lnSpc>
                <a:spcPct val="110000"/>
              </a:lnSpc>
              <a:spcBef>
                <a:spcPts val="0"/>
              </a:spcBef>
              <a:spcAft>
                <a:spcPts val="600"/>
              </a:spcAft>
              <a:buClr>
                <a:srgbClr val="003399"/>
              </a:buClr>
              <a:buFont typeface="Wingdings" panose="05000000000000000000" pitchFamily="2" charset="2"/>
              <a:buChar char="n"/>
              <a:defRPr/>
            </a:pPr>
            <a:r>
              <a:rPr lang="zh-TW" altLang="en-US" sz="2400" b="1" kern="0" dirty="0">
                <a:solidFill>
                  <a:srgbClr val="003399"/>
                </a:solidFill>
                <a:latin typeface="微軟正黑體" panose="020B0604030504040204" pitchFamily="34" charset="-120"/>
                <a:ea typeface="微軟正黑體" panose="020B0604030504040204" pitchFamily="34" charset="-120"/>
              </a:rPr>
              <a:t>屋頂型</a:t>
            </a:r>
            <a:endParaRPr lang="zh-TW" altLang="en-US" sz="2400" b="1" kern="0" dirty="0">
              <a:solidFill>
                <a:prstClr val="black"/>
              </a:solidFill>
              <a:latin typeface="微軟正黑體" panose="020B0604030504040204" pitchFamily="34" charset="-120"/>
              <a:ea typeface="微軟正黑體" panose="020B0604030504040204" pitchFamily="34" charset="-120"/>
            </a:endParaRPr>
          </a:p>
        </p:txBody>
      </p:sp>
      <p:sp>
        <p:nvSpPr>
          <p:cNvPr id="27" name="標題 1"/>
          <p:cNvSpPr txBox="1"/>
          <p:nvPr/>
        </p:nvSpPr>
        <p:spPr>
          <a:xfrm>
            <a:off x="980235" y="16778"/>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二、地面型光電政策及推展</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漁電營運模式</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-2</a:t>
            </a:r>
            <a:endPar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541421" y="1775302"/>
          <a:ext cx="8025063" cy="4985550"/>
        </p:xfrm>
        <a:graphic>
          <a:graphicData uri="http://schemas.openxmlformats.org/drawingml/2006/table">
            <a:tbl>
              <a:tblPr firstRow="1" bandRow="1"/>
              <a:tblGrid>
                <a:gridCol w="393628">
                  <a:extLst>
                    <a:ext uri="{9D8B030D-6E8A-4147-A177-3AD203B41FA5}">
                      <a16:colId xmlns:a16="http://schemas.microsoft.com/office/drawing/2014/main" val="20000"/>
                    </a:ext>
                  </a:extLst>
                </a:gridCol>
                <a:gridCol w="472646">
                  <a:extLst>
                    <a:ext uri="{9D8B030D-6E8A-4147-A177-3AD203B41FA5}">
                      <a16:colId xmlns:a16="http://schemas.microsoft.com/office/drawing/2014/main" val="20001"/>
                    </a:ext>
                  </a:extLst>
                </a:gridCol>
                <a:gridCol w="1926243">
                  <a:extLst>
                    <a:ext uri="{9D8B030D-6E8A-4147-A177-3AD203B41FA5}">
                      <a16:colId xmlns:a16="http://schemas.microsoft.com/office/drawing/2014/main" val="20002"/>
                    </a:ext>
                  </a:extLst>
                </a:gridCol>
                <a:gridCol w="1194435">
                  <a:extLst>
                    <a:ext uri="{9D8B030D-6E8A-4147-A177-3AD203B41FA5}">
                      <a16:colId xmlns:a16="http://schemas.microsoft.com/office/drawing/2014/main" val="20003"/>
                    </a:ext>
                  </a:extLst>
                </a:gridCol>
                <a:gridCol w="1346037">
                  <a:extLst>
                    <a:ext uri="{9D8B030D-6E8A-4147-A177-3AD203B41FA5}">
                      <a16:colId xmlns:a16="http://schemas.microsoft.com/office/drawing/2014/main" val="20004"/>
                    </a:ext>
                  </a:extLst>
                </a:gridCol>
                <a:gridCol w="1346037">
                  <a:extLst>
                    <a:ext uri="{9D8B030D-6E8A-4147-A177-3AD203B41FA5}">
                      <a16:colId xmlns:a16="http://schemas.microsoft.com/office/drawing/2014/main" val="20005"/>
                    </a:ext>
                  </a:extLst>
                </a:gridCol>
                <a:gridCol w="1346037">
                  <a:extLst>
                    <a:ext uri="{9D8B030D-6E8A-4147-A177-3AD203B41FA5}">
                      <a16:colId xmlns:a16="http://schemas.microsoft.com/office/drawing/2014/main" val="20006"/>
                    </a:ext>
                  </a:extLst>
                </a:gridCol>
              </a:tblGrid>
              <a:tr h="375367">
                <a:tc gridSpan="2">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algn="ctr">
                        <a:lnSpc>
                          <a:spcPct val="100000"/>
                        </a:lnSpc>
                      </a:pPr>
                      <a:r>
                        <a:rPr lang="zh-TW" altLang="en-US" sz="1800" b="1" dirty="0">
                          <a:solidFill>
                            <a:schemeClr val="bg1"/>
                          </a:solidFill>
                        </a:rPr>
                        <a:t>中央</a:t>
                      </a:r>
                    </a:p>
                  </a:txBody>
                  <a:tcPr marL="68580" marR="68580" marT="34290" marB="34290">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0758C"/>
                    </a:solidFill>
                  </a:tcPr>
                </a:tc>
                <a:tc hMerge="1">
                  <a:txBody>
                    <a:bodyPr/>
                    <a:lstStyle/>
                    <a:p>
                      <a:endParaRPr lang="zh-TW"/>
                    </a:p>
                  </a:txBody>
                  <a:tcPr/>
                </a:tc>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algn="ctr">
                        <a:lnSpc>
                          <a:spcPct val="100000"/>
                        </a:lnSpc>
                      </a:pPr>
                      <a:r>
                        <a:rPr lang="zh-TW" altLang="en-US" sz="1800" b="1" dirty="0">
                          <a:solidFill>
                            <a:schemeClr val="bg1"/>
                          </a:solidFill>
                        </a:rPr>
                        <a:t>內政部</a:t>
                      </a:r>
                    </a:p>
                  </a:txBody>
                  <a:tcPr marL="68580" marR="68580" marT="34290" marB="3429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lumMod val="75000"/>
                      </a:srgbClr>
                    </a:solidFill>
                  </a:tcPr>
                </a:tc>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algn="ctr">
                        <a:lnSpc>
                          <a:spcPct val="100000"/>
                        </a:lnSpc>
                      </a:pPr>
                      <a:r>
                        <a:rPr lang="zh-TW" altLang="en-US" sz="1800" b="1" dirty="0">
                          <a:solidFill>
                            <a:schemeClr val="bg1"/>
                          </a:solidFill>
                        </a:rPr>
                        <a:t>農委會</a:t>
                      </a:r>
                    </a:p>
                  </a:txBody>
                  <a:tcPr marL="68580" marR="68580" marT="34290" marB="3429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ACA9F">
                        <a:lumMod val="75000"/>
                      </a:srgbClr>
                    </a:solidFill>
                  </a:tcPr>
                </a:tc>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algn="ctr">
                        <a:lnSpc>
                          <a:spcPct val="100000"/>
                        </a:lnSpc>
                      </a:pPr>
                      <a:r>
                        <a:rPr lang="zh-TW" altLang="en-US" sz="1800" b="1" dirty="0">
                          <a:solidFill>
                            <a:schemeClr val="bg1"/>
                          </a:solidFill>
                        </a:rPr>
                        <a:t>水利署</a:t>
                      </a:r>
                    </a:p>
                  </a:txBody>
                  <a:tcPr marL="68580" marR="68580" marT="34290" marB="3429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2329A"/>
                    </a:solidFill>
                  </a:tcPr>
                </a:tc>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algn="ctr">
                        <a:lnSpc>
                          <a:spcPct val="100000"/>
                        </a:lnSpc>
                      </a:pPr>
                      <a:r>
                        <a:rPr lang="zh-TW" altLang="en-US" sz="1800" b="1" dirty="0">
                          <a:solidFill>
                            <a:schemeClr val="bg1"/>
                          </a:solidFill>
                        </a:rPr>
                        <a:t>內政部</a:t>
                      </a:r>
                    </a:p>
                  </a:txBody>
                  <a:tcPr marL="68580" marR="68580" marT="34290" marB="3429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F614C">
                        <a:lumMod val="75000"/>
                      </a:srgbClr>
                    </a:solidFill>
                  </a:tcPr>
                </a:tc>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algn="ctr">
                        <a:lnSpc>
                          <a:spcPct val="100000"/>
                        </a:lnSpc>
                      </a:pPr>
                      <a:r>
                        <a:rPr lang="zh-TW" altLang="en-US" sz="1800" b="1" dirty="0">
                          <a:solidFill>
                            <a:schemeClr val="bg1"/>
                          </a:solidFill>
                        </a:rPr>
                        <a:t>能源局</a:t>
                      </a:r>
                    </a:p>
                  </a:txBody>
                  <a:tcPr marL="68580" marR="68580" marT="34290" marB="3429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5C636">
                        <a:lumMod val="75000"/>
                      </a:srgbClr>
                    </a:solidFill>
                  </a:tcPr>
                </a:tc>
                <a:extLst>
                  <a:ext uri="{0D108BD9-81ED-4DB2-BD59-A6C34878D82A}">
                    <a16:rowId xmlns:a16="http://schemas.microsoft.com/office/drawing/2014/main" val="10000"/>
                  </a:ext>
                </a:extLst>
              </a:tr>
              <a:tr h="675661">
                <a:tc gridSpan="2">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marL="0" algn="ctr" defTabSz="914400" rtl="0" eaLnBrk="1" latinLnBrk="0" hangingPunct="1">
                        <a:lnSpc>
                          <a:spcPct val="100000"/>
                        </a:lnSpc>
                      </a:pPr>
                      <a:r>
                        <a:rPr lang="zh-TW" altLang="en-US" sz="1800" b="1" kern="1200" dirty="0">
                          <a:solidFill>
                            <a:schemeClr val="tx1">
                              <a:lumMod val="75000"/>
                              <a:lumOff val="25000"/>
                            </a:schemeClr>
                          </a:solidFill>
                          <a:latin typeface="Arial" panose="020B0604020202020204"/>
                          <a:ea typeface="微軟正黑體" panose="020B0604030504040204" pitchFamily="34" charset="-120"/>
                          <a:cs typeface="+mn-cs"/>
                        </a:rPr>
                        <a:t>地方</a:t>
                      </a:r>
                    </a:p>
                  </a:txBody>
                  <a:tcPr marL="68580" marR="68580" marT="34290" marB="3429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0758C">
                        <a:lumMod val="60000"/>
                        <a:lumOff val="40000"/>
                      </a:srgbClr>
                    </a:solidFill>
                  </a:tcPr>
                </a:tc>
                <a:tc hMerge="1">
                  <a:txBody>
                    <a:bodyPr/>
                    <a:lstStyle/>
                    <a:p>
                      <a:endParaRPr lang="zh-TW"/>
                    </a:p>
                  </a:txBody>
                  <a:tcPr/>
                </a:tc>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marL="0" algn="ctr" defTabSz="914400" rtl="0" eaLnBrk="1" latinLnBrk="0" hangingPunct="1">
                        <a:lnSpc>
                          <a:spcPct val="100000"/>
                        </a:lnSpc>
                      </a:pPr>
                      <a:r>
                        <a:rPr lang="zh-TW" altLang="en-US" sz="1800" b="1" kern="1200" dirty="0">
                          <a:solidFill>
                            <a:schemeClr val="tx1">
                              <a:lumMod val="75000"/>
                              <a:lumOff val="25000"/>
                            </a:schemeClr>
                          </a:solidFill>
                          <a:latin typeface="Arial" panose="020B0604020202020204"/>
                          <a:ea typeface="微軟正黑體" panose="020B0604030504040204" pitchFamily="34" charset="-120"/>
                          <a:cs typeface="+mn-cs"/>
                        </a:rPr>
                        <a:t>水利局、內政部</a:t>
                      </a:r>
                    </a:p>
                  </a:txBody>
                  <a:tcPr marL="68580" marR="68580" marT="34290" marB="3429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lumMod val="60000"/>
                        <a:lumOff val="40000"/>
                      </a:srgbClr>
                    </a:solidFill>
                  </a:tcPr>
                </a:tc>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marL="0" algn="ctr" defTabSz="914400" rtl="0" eaLnBrk="1" latinLnBrk="0" hangingPunct="1">
                        <a:lnSpc>
                          <a:spcPct val="100000"/>
                        </a:lnSpc>
                      </a:pPr>
                      <a:r>
                        <a:rPr lang="zh-TW" altLang="en-US" sz="1800" b="1" kern="1200" dirty="0">
                          <a:solidFill>
                            <a:schemeClr val="tx1">
                              <a:lumMod val="75000"/>
                              <a:lumOff val="25000"/>
                            </a:schemeClr>
                          </a:solidFill>
                          <a:latin typeface="Arial" panose="020B0604020202020204"/>
                          <a:ea typeface="微軟正黑體" panose="020B0604030504040204" pitchFamily="34" charset="-120"/>
                          <a:cs typeface="+mn-cs"/>
                        </a:rPr>
                        <a:t>農業局處</a:t>
                      </a:r>
                    </a:p>
                  </a:txBody>
                  <a:tcPr marL="68580" marR="68580" marT="34290" marB="3429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ACA9F">
                        <a:lumMod val="60000"/>
                        <a:lumOff val="40000"/>
                      </a:srgbClr>
                    </a:solidFill>
                  </a:tcPr>
                </a:tc>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marL="0" algn="ctr" defTabSz="914400" rtl="0" eaLnBrk="1" latinLnBrk="0" hangingPunct="1">
                        <a:lnSpc>
                          <a:spcPct val="100000"/>
                        </a:lnSpc>
                      </a:pPr>
                      <a:r>
                        <a:rPr lang="zh-TW" altLang="en-US" sz="1800" b="1" kern="1200" dirty="0">
                          <a:solidFill>
                            <a:schemeClr val="tx1">
                              <a:lumMod val="75000"/>
                              <a:lumOff val="25000"/>
                            </a:schemeClr>
                          </a:solidFill>
                          <a:latin typeface="Arial" panose="020B0604020202020204"/>
                          <a:ea typeface="微軟正黑體" panose="020B0604030504040204" pitchFamily="34" charset="-120"/>
                          <a:cs typeface="+mn-cs"/>
                        </a:rPr>
                        <a:t>水利局處</a:t>
                      </a:r>
                    </a:p>
                  </a:txBody>
                  <a:tcPr marL="68580" marR="68580" marT="34290" marB="3429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B0CBEB"/>
                    </a:solidFill>
                  </a:tcPr>
                </a:tc>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marL="0" algn="ctr" defTabSz="914400" rtl="0" eaLnBrk="1" latinLnBrk="0" hangingPunct="1">
                        <a:lnSpc>
                          <a:spcPct val="100000"/>
                        </a:lnSpc>
                      </a:pPr>
                      <a:r>
                        <a:rPr lang="zh-TW" altLang="en-US" sz="1800" b="1" kern="1200" dirty="0">
                          <a:solidFill>
                            <a:schemeClr val="tx1">
                              <a:lumMod val="75000"/>
                              <a:lumOff val="25000"/>
                            </a:schemeClr>
                          </a:solidFill>
                          <a:latin typeface="Arial" panose="020B0604020202020204"/>
                          <a:ea typeface="微軟正黑體" panose="020B0604030504040204" pitchFamily="34" charset="-120"/>
                          <a:cs typeface="+mn-cs"/>
                        </a:rPr>
                        <a:t>都發局處</a:t>
                      </a:r>
                    </a:p>
                  </a:txBody>
                  <a:tcPr marL="68580" marR="68580" marT="34290" marB="3429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F614C">
                        <a:lumMod val="60000"/>
                        <a:lumOff val="40000"/>
                      </a:srgbClr>
                    </a:solidFill>
                  </a:tcPr>
                </a:tc>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marL="0" algn="ctr" defTabSz="914400" rtl="0" eaLnBrk="1" latinLnBrk="0" hangingPunct="1">
                        <a:lnSpc>
                          <a:spcPct val="100000"/>
                        </a:lnSpc>
                      </a:pPr>
                      <a:r>
                        <a:rPr lang="zh-TW" altLang="en-US" sz="1800" b="1" kern="1200" dirty="0">
                          <a:solidFill>
                            <a:schemeClr val="tx1">
                              <a:lumMod val="75000"/>
                              <a:lumOff val="25000"/>
                            </a:schemeClr>
                          </a:solidFill>
                          <a:latin typeface="Arial" panose="020B0604020202020204"/>
                          <a:ea typeface="微軟正黑體" panose="020B0604030504040204" pitchFamily="34" charset="-120"/>
                          <a:cs typeface="+mn-cs"/>
                        </a:rPr>
                        <a:t>經發局</a:t>
                      </a:r>
                    </a:p>
                  </a:txBody>
                  <a:tcPr marL="68580" marR="68580" marT="34290" marB="3429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5C636">
                        <a:lumMod val="60000"/>
                        <a:lumOff val="40000"/>
                        <a:alpha val="69804"/>
                      </a:srgbClr>
                    </a:solidFill>
                  </a:tcPr>
                </a:tc>
                <a:extLst>
                  <a:ext uri="{0D108BD9-81ED-4DB2-BD59-A6C34878D82A}">
                    <a16:rowId xmlns:a16="http://schemas.microsoft.com/office/drawing/2014/main" val="10001"/>
                  </a:ext>
                </a:extLst>
              </a:tr>
              <a:tr h="3934522">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algn="ctr"/>
                      <a:r>
                        <a:rPr lang="zh-TW" altLang="en-US" sz="1800" b="1" dirty="0">
                          <a:solidFill>
                            <a:schemeClr val="tx1">
                              <a:lumMod val="75000"/>
                              <a:lumOff val="25000"/>
                            </a:schemeClr>
                          </a:solidFill>
                        </a:rPr>
                        <a:t>申</a:t>
                      </a:r>
                      <a:endParaRPr lang="en-US" altLang="zh-TW" sz="1800" b="1" dirty="0">
                        <a:solidFill>
                          <a:schemeClr val="tx1">
                            <a:lumMod val="75000"/>
                            <a:lumOff val="25000"/>
                          </a:schemeClr>
                        </a:solidFill>
                      </a:endParaRPr>
                    </a:p>
                    <a:p>
                      <a:pPr algn="ctr"/>
                      <a:r>
                        <a:rPr lang="zh-TW" altLang="en-US" sz="1800" b="1" dirty="0">
                          <a:solidFill>
                            <a:schemeClr val="tx1">
                              <a:lumMod val="75000"/>
                              <a:lumOff val="25000"/>
                            </a:schemeClr>
                          </a:solidFill>
                        </a:rPr>
                        <a:t>設</a:t>
                      </a:r>
                      <a:endParaRPr lang="en-US" altLang="zh-TW" sz="1800" b="1" dirty="0">
                        <a:solidFill>
                          <a:schemeClr val="tx1">
                            <a:lumMod val="75000"/>
                            <a:lumOff val="25000"/>
                          </a:schemeClr>
                        </a:solidFill>
                      </a:endParaRPr>
                    </a:p>
                    <a:p>
                      <a:pPr algn="ctr"/>
                      <a:r>
                        <a:rPr lang="zh-TW" altLang="en-US" sz="1800" b="1" dirty="0">
                          <a:solidFill>
                            <a:schemeClr val="tx1">
                              <a:lumMod val="75000"/>
                              <a:lumOff val="25000"/>
                            </a:schemeClr>
                          </a:solidFill>
                        </a:rPr>
                        <a:t>流</a:t>
                      </a:r>
                      <a:endParaRPr lang="en-US" altLang="zh-TW" sz="1800" b="1" dirty="0">
                        <a:solidFill>
                          <a:schemeClr val="tx1">
                            <a:lumMod val="75000"/>
                            <a:lumOff val="25000"/>
                          </a:schemeClr>
                        </a:solidFill>
                      </a:endParaRPr>
                    </a:p>
                    <a:p>
                      <a:pPr algn="ctr"/>
                      <a:r>
                        <a:rPr lang="zh-TW" altLang="en-US" sz="1800" b="1" dirty="0">
                          <a:solidFill>
                            <a:schemeClr val="tx1">
                              <a:lumMod val="75000"/>
                              <a:lumOff val="25000"/>
                            </a:schemeClr>
                          </a:solidFill>
                        </a:rPr>
                        <a:t>程</a:t>
                      </a:r>
                    </a:p>
                  </a:txBody>
                  <a:tcPr marL="68580" marR="68580" marT="34290" marB="3429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0758C">
                        <a:lumMod val="20000"/>
                        <a:lumOff val="80000"/>
                      </a:srgbClr>
                    </a:solidFill>
                  </a:tcPr>
                </a:tc>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algn="ctr"/>
                      <a:endParaRPr lang="zh-TW" altLang="en-US" sz="1800" b="1" dirty="0"/>
                    </a:p>
                  </a:txBody>
                  <a:tcPr marL="68580" marR="68580" marT="34290" marB="34290">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0758C">
                        <a:lumMod val="20000"/>
                        <a:lumOff val="80000"/>
                      </a:srgbClr>
                    </a:solidFill>
                  </a:tcPr>
                </a:tc>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endParaRPr lang="zh-TW" altLang="en-US" sz="1800" dirty="0"/>
                    </a:p>
                  </a:txBody>
                  <a:tcPr marL="68580" marR="68580" marT="34290" marB="34290">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lumMod val="20000"/>
                        <a:lumOff val="80000"/>
                      </a:srgbClr>
                    </a:solidFill>
                  </a:tcPr>
                </a:tc>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endParaRPr lang="zh-TW" altLang="en-US" sz="1800" dirty="0"/>
                    </a:p>
                  </a:txBody>
                  <a:tcPr marL="68580" marR="68580" marT="34290" marB="34290">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ACA9F">
                        <a:lumMod val="20000"/>
                        <a:lumOff val="80000"/>
                      </a:srgbClr>
                    </a:solidFill>
                  </a:tcPr>
                </a:tc>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endParaRPr lang="zh-TW" altLang="en-US" sz="1800" dirty="0"/>
                    </a:p>
                  </a:txBody>
                  <a:tcPr marL="68580" marR="68580" marT="34290" marB="34290">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DBF2FF"/>
                    </a:solidFill>
                  </a:tcPr>
                </a:tc>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endParaRPr lang="zh-TW" altLang="en-US" sz="1800" dirty="0"/>
                    </a:p>
                  </a:txBody>
                  <a:tcPr marL="68580" marR="68580" marT="34290" marB="34290">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F614C">
                        <a:lumMod val="20000"/>
                        <a:lumOff val="80000"/>
                      </a:srgbClr>
                    </a:solidFill>
                  </a:tcPr>
                </a:tc>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endParaRPr lang="zh-TW" altLang="en-US" sz="1800" dirty="0"/>
                    </a:p>
                  </a:txBody>
                  <a:tcPr marL="68580" marR="68580" marT="34290" marB="34290">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5C636">
                        <a:lumMod val="20000"/>
                        <a:lumOff val="80000"/>
                        <a:alpha val="69804"/>
                      </a:srgbClr>
                    </a:solidFill>
                  </a:tcPr>
                </a:tc>
                <a:extLst>
                  <a:ext uri="{0D108BD9-81ED-4DB2-BD59-A6C34878D82A}">
                    <a16:rowId xmlns:a16="http://schemas.microsoft.com/office/drawing/2014/main" val="10002"/>
                  </a:ext>
                </a:extLst>
              </a:tr>
            </a:tbl>
          </a:graphicData>
        </a:graphic>
      </p:graphicFrame>
      <p:sp>
        <p:nvSpPr>
          <p:cNvPr id="5" name="文字方塊 4"/>
          <p:cNvSpPr txBox="1"/>
          <p:nvPr/>
        </p:nvSpPr>
        <p:spPr>
          <a:xfrm>
            <a:off x="7272021" y="6188153"/>
            <a:ext cx="1052615" cy="369332"/>
          </a:xfrm>
          <a:prstGeom prst="rect">
            <a:avLst/>
          </a:prstGeom>
          <a:solidFill>
            <a:sysClr val="window" lastClr="FFFFFF"/>
          </a:solidFill>
          <a:ln>
            <a:noFill/>
          </a:ln>
          <a:effectLst>
            <a:outerShdw blurRad="57150" dist="19050" dir="5400000" algn="ctr" rotWithShape="0">
              <a:srgbClr val="000000">
                <a:alpha val="63000"/>
              </a:srgbClr>
            </a:outerShdw>
          </a:effectLst>
        </p:spPr>
        <p:txBody>
          <a:bodyPr wrap="square" lIns="13500" rIns="13500" rtlCol="0">
            <a:spAutoFit/>
          </a:bodyPr>
          <a:lstStyle>
            <a:defPPr>
              <a:defRPr lang="zh-TW"/>
            </a:defPPr>
            <a:lvl1pPr algn="ctr">
              <a:defRPr sz="1600" b="1"/>
            </a:lvl1pPr>
          </a:lstStyle>
          <a:p>
            <a:pPr>
              <a:spcAft>
                <a:spcPts val="375"/>
              </a:spcAft>
              <a:defRPr/>
            </a:pPr>
            <a:r>
              <a:rPr lang="zh-TW" altLang="en-US" sz="1800" u="sng" kern="0" dirty="0">
                <a:solidFill>
                  <a:prstClr val="black">
                    <a:lumMod val="75000"/>
                    <a:lumOff val="25000"/>
                  </a:prstClr>
                </a:solidFill>
                <a:latin typeface="Arial" panose="020B0604020202020204"/>
                <a:ea typeface="微軟正黑體" panose="020B0604030504040204" pitchFamily="34" charset="-120"/>
              </a:rPr>
              <a:t>電業執照</a:t>
            </a:r>
            <a:endParaRPr lang="en-US" altLang="zh-TW" sz="1800" u="sng" kern="0" dirty="0">
              <a:solidFill>
                <a:prstClr val="black">
                  <a:lumMod val="75000"/>
                  <a:lumOff val="25000"/>
                </a:prstClr>
              </a:solidFill>
              <a:latin typeface="Arial" panose="020B0604020202020204"/>
              <a:ea typeface="微軟正黑體" panose="020B0604030504040204" pitchFamily="34" charset="-120"/>
            </a:endParaRPr>
          </a:p>
        </p:txBody>
      </p:sp>
      <p:cxnSp>
        <p:nvCxnSpPr>
          <p:cNvPr id="6" name="直線單箭頭接點 5"/>
          <p:cNvCxnSpPr/>
          <p:nvPr/>
        </p:nvCxnSpPr>
        <p:spPr bwMode="auto">
          <a:xfrm flipV="1">
            <a:off x="3058156" y="2947510"/>
            <a:ext cx="2958722" cy="7366"/>
          </a:xfrm>
          <a:prstGeom prst="straightConnector1">
            <a:avLst/>
          </a:prstGeom>
          <a:solidFill>
            <a:srgbClr val="6BCBC5"/>
          </a:solidFill>
          <a:ln w="28575" cap="flat" cmpd="sng" algn="ctr">
            <a:solidFill>
              <a:srgbClr val="FF614C"/>
            </a:solidFill>
            <a:prstDash val="solid"/>
            <a:round/>
            <a:headEnd type="none" w="med" len="med"/>
            <a:tailEnd type="triangle"/>
          </a:ln>
        </p:spPr>
      </p:cxnSp>
      <p:sp>
        <p:nvSpPr>
          <p:cNvPr id="7" name="文字方塊 6"/>
          <p:cNvSpPr txBox="1"/>
          <p:nvPr/>
        </p:nvSpPr>
        <p:spPr>
          <a:xfrm>
            <a:off x="1729800" y="2869893"/>
            <a:ext cx="1265311" cy="789960"/>
          </a:xfrm>
          <a:prstGeom prst="rect">
            <a:avLst/>
          </a:prstGeom>
          <a:solidFill>
            <a:sysClr val="window" lastClr="FFFFFF"/>
          </a:solidFill>
          <a:ln>
            <a:noFill/>
          </a:ln>
          <a:effectLst>
            <a:outerShdw blurRad="57150" dist="19050" dir="5400000" algn="ctr" rotWithShape="0">
              <a:srgbClr val="000000">
                <a:alpha val="63000"/>
              </a:srgbClr>
            </a:outerShdw>
          </a:effectLst>
        </p:spPr>
        <p:txBody>
          <a:bodyPr wrap="square" lIns="13500" rIns="13500" rtlCol="0">
            <a:spAutoFit/>
          </a:bodyPr>
          <a:lstStyle>
            <a:defPPr>
              <a:defRPr lang="zh-TW"/>
            </a:defPPr>
            <a:lvl1pPr algn="ctr">
              <a:defRPr sz="1600" b="1"/>
            </a:lvl1pPr>
          </a:lstStyle>
          <a:p>
            <a:pPr>
              <a:spcAft>
                <a:spcPts val="375"/>
              </a:spcAft>
              <a:defRPr/>
            </a:pPr>
            <a:r>
              <a:rPr lang="zh-TW" altLang="en-US" sz="1800" u="sng" kern="0" dirty="0">
                <a:solidFill>
                  <a:prstClr val="black">
                    <a:lumMod val="75000"/>
                    <a:lumOff val="25000"/>
                  </a:prstClr>
                </a:solidFill>
                <a:latin typeface="Arial" panose="020B0604020202020204"/>
                <a:ea typeface="微軟正黑體" panose="020B0604030504040204" pitchFamily="34" charset="-120"/>
              </a:rPr>
              <a:t>海管審查</a:t>
            </a:r>
            <a:endParaRPr lang="en-US" altLang="zh-TW" sz="1800" u="sng" kern="0" dirty="0">
              <a:solidFill>
                <a:prstClr val="black">
                  <a:lumMod val="75000"/>
                  <a:lumOff val="25000"/>
                </a:prstClr>
              </a:solidFill>
              <a:latin typeface="Arial" panose="020B0604020202020204"/>
              <a:ea typeface="微軟正黑體" panose="020B0604030504040204" pitchFamily="34" charset="-120"/>
            </a:endParaRPr>
          </a:p>
          <a:p>
            <a:pPr>
              <a:spcAft>
                <a:spcPts val="375"/>
              </a:spcAft>
              <a:defRPr/>
            </a:pPr>
            <a:r>
              <a:rPr lang="zh-TW" altLang="en-US" sz="1200" u="sng" kern="0" dirty="0">
                <a:solidFill>
                  <a:srgbClr val="FF0000"/>
                </a:solidFill>
                <a:latin typeface="Arial" panose="020B0604020202020204"/>
                <a:ea typeface="微軟正黑體" panose="020B0604030504040204" pitchFamily="34" charset="-120"/>
              </a:rPr>
              <a:t>樓地板面積</a:t>
            </a:r>
            <a:r>
              <a:rPr lang="zh-TW" altLang="en-US" sz="1200" u="sng" kern="0" dirty="0">
                <a:latin typeface="Arial" panose="020B0604020202020204"/>
                <a:ea typeface="微軟正黑體" panose="020B0604030504040204" pitchFamily="34" charset="-120"/>
              </a:rPr>
              <a:t>超過</a:t>
            </a:r>
            <a:r>
              <a:rPr lang="en-US" altLang="zh-TW" sz="1200" u="sng" kern="0" dirty="0">
                <a:solidFill>
                  <a:srgbClr val="FF0000"/>
                </a:solidFill>
                <a:latin typeface="Arial" panose="020B0604020202020204"/>
                <a:ea typeface="微軟正黑體" panose="020B0604030504040204" pitchFamily="34" charset="-120"/>
              </a:rPr>
              <a:t>2,000M</a:t>
            </a:r>
            <a:r>
              <a:rPr lang="en-US" altLang="zh-TW" sz="1200" u="sng" kern="0" baseline="30000" dirty="0">
                <a:solidFill>
                  <a:srgbClr val="FF0000"/>
                </a:solidFill>
                <a:latin typeface="Arial" panose="020B0604020202020204"/>
                <a:ea typeface="微軟正黑體" panose="020B0604030504040204" pitchFamily="34" charset="-120"/>
              </a:rPr>
              <a:t>2</a:t>
            </a:r>
          </a:p>
        </p:txBody>
      </p:sp>
      <p:cxnSp>
        <p:nvCxnSpPr>
          <p:cNvPr id="8" name="直線單箭頭接點 7"/>
          <p:cNvCxnSpPr/>
          <p:nvPr/>
        </p:nvCxnSpPr>
        <p:spPr bwMode="auto">
          <a:xfrm>
            <a:off x="1416691" y="3157872"/>
            <a:ext cx="176041" cy="0"/>
          </a:xfrm>
          <a:prstGeom prst="straightConnector1">
            <a:avLst/>
          </a:prstGeom>
          <a:solidFill>
            <a:srgbClr val="6BCBC5"/>
          </a:solidFill>
          <a:ln w="28575" cap="flat" cmpd="sng" algn="ctr">
            <a:solidFill>
              <a:srgbClr val="FF614C"/>
            </a:solidFill>
            <a:prstDash val="solid"/>
            <a:round/>
            <a:headEnd type="none" w="med" len="med"/>
            <a:tailEnd type="triangle"/>
          </a:ln>
        </p:spPr>
      </p:cxnSp>
      <p:cxnSp>
        <p:nvCxnSpPr>
          <p:cNvPr id="9" name="直線單箭頭接點 8"/>
          <p:cNvCxnSpPr>
            <a:stCxn id="25" idx="2"/>
            <a:endCxn id="5" idx="0"/>
          </p:cNvCxnSpPr>
          <p:nvPr/>
        </p:nvCxnSpPr>
        <p:spPr bwMode="auto">
          <a:xfrm>
            <a:off x="7798329" y="5760405"/>
            <a:ext cx="0" cy="427748"/>
          </a:xfrm>
          <a:prstGeom prst="straightConnector1">
            <a:avLst/>
          </a:prstGeom>
          <a:solidFill>
            <a:srgbClr val="6BCBC5"/>
          </a:solidFill>
          <a:ln w="28575" cap="flat" cmpd="sng" algn="ctr">
            <a:solidFill>
              <a:srgbClr val="70758C"/>
            </a:solidFill>
            <a:prstDash val="solid"/>
            <a:round/>
            <a:headEnd type="none" w="med" len="med"/>
            <a:tailEnd type="triangle"/>
          </a:ln>
        </p:spPr>
      </p:cxnSp>
      <p:sp>
        <p:nvSpPr>
          <p:cNvPr id="10" name="文字方塊 9"/>
          <p:cNvSpPr txBox="1"/>
          <p:nvPr/>
        </p:nvSpPr>
        <p:spPr>
          <a:xfrm>
            <a:off x="927100" y="2954876"/>
            <a:ext cx="461665" cy="1015664"/>
          </a:xfrm>
          <a:prstGeom prst="rect">
            <a:avLst/>
          </a:prstGeom>
          <a:solidFill>
            <a:sysClr val="window" lastClr="FFFFFF"/>
          </a:solidFill>
          <a:ln w="28575" cap="flat" cmpd="sng" algn="ctr">
            <a:solidFill>
              <a:srgbClr val="FF614C"/>
            </a:solidFill>
            <a:prstDash val="solid"/>
            <a:miter lim="800000"/>
          </a:ln>
          <a:effectLst/>
        </p:spPr>
        <p:txBody>
          <a:bodyPr vert="eaVert" wrap="none" rtlCol="0">
            <a:spAutoFit/>
          </a:bodyPr>
          <a:lstStyle/>
          <a:p>
            <a:pPr algn="ctr">
              <a:defRPr/>
            </a:pPr>
            <a:r>
              <a:rPr lang="zh-TW" altLang="en-US" b="1" kern="0" dirty="0">
                <a:solidFill>
                  <a:srgbClr val="FF0000"/>
                </a:solidFill>
                <a:latin typeface="Arial" panose="020B0604020202020204"/>
                <a:ea typeface="微軟正黑體" panose="020B0604030504040204" pitchFamily="34" charset="-120"/>
              </a:rPr>
              <a:t>新設</a:t>
            </a:r>
            <a:r>
              <a:rPr lang="zh-TW" altLang="en-US" b="1" kern="0" dirty="0">
                <a:solidFill>
                  <a:prstClr val="black">
                    <a:lumMod val="65000"/>
                    <a:lumOff val="35000"/>
                  </a:prstClr>
                </a:solidFill>
                <a:latin typeface="Arial" panose="020B0604020202020204"/>
                <a:ea typeface="微軟正黑體" panose="020B0604030504040204" pitchFamily="34" charset="-120"/>
              </a:rPr>
              <a:t>建物</a:t>
            </a:r>
          </a:p>
        </p:txBody>
      </p:sp>
      <p:sp>
        <p:nvSpPr>
          <p:cNvPr id="11" name="文字方塊 10"/>
          <p:cNvSpPr txBox="1"/>
          <p:nvPr/>
        </p:nvSpPr>
        <p:spPr>
          <a:xfrm>
            <a:off x="3460443" y="5360010"/>
            <a:ext cx="945092" cy="369332"/>
          </a:xfrm>
          <a:prstGeom prst="rect">
            <a:avLst/>
          </a:prstGeom>
          <a:solidFill>
            <a:sysClr val="window" lastClr="FFFFFF"/>
          </a:solidFill>
          <a:ln>
            <a:noFill/>
          </a:ln>
          <a:effectLst>
            <a:outerShdw blurRad="57150" dist="19050" dir="5400000" algn="ctr" rotWithShape="0">
              <a:srgbClr val="000000">
                <a:alpha val="63000"/>
              </a:srgbClr>
            </a:outerShdw>
          </a:effectLst>
        </p:spPr>
        <p:txBody>
          <a:bodyPr wrap="square" lIns="13500" rIns="13500" rtlCol="0">
            <a:spAutoFit/>
          </a:bodyPr>
          <a:lstStyle/>
          <a:p>
            <a:pPr algn="ctr">
              <a:spcAft>
                <a:spcPts val="375"/>
              </a:spcAft>
              <a:defRPr/>
            </a:pPr>
            <a:r>
              <a:rPr lang="zh-TW" altLang="en-US" b="1" u="sng" kern="0" dirty="0">
                <a:solidFill>
                  <a:prstClr val="black">
                    <a:lumMod val="75000"/>
                    <a:lumOff val="25000"/>
                  </a:prstClr>
                </a:solidFill>
                <a:latin typeface="Arial" panose="020B0604020202020204"/>
                <a:ea typeface="微軟正黑體" panose="020B0604030504040204" pitchFamily="34" charset="-120"/>
              </a:rPr>
              <a:t>綠能容許</a:t>
            </a:r>
            <a:endParaRPr lang="en-US" altLang="zh-TW" b="1" u="sng" kern="0" dirty="0">
              <a:solidFill>
                <a:prstClr val="black">
                  <a:lumMod val="75000"/>
                  <a:lumOff val="25000"/>
                </a:prstClr>
              </a:solidFill>
              <a:latin typeface="Arial" panose="020B0604020202020204"/>
              <a:ea typeface="微軟正黑體" panose="020B0604030504040204" pitchFamily="34" charset="-120"/>
            </a:endParaRPr>
          </a:p>
        </p:txBody>
      </p:sp>
      <p:cxnSp>
        <p:nvCxnSpPr>
          <p:cNvPr id="12" name="直線接點 11"/>
          <p:cNvCxnSpPr/>
          <p:nvPr/>
        </p:nvCxnSpPr>
        <p:spPr>
          <a:xfrm>
            <a:off x="940401" y="4426894"/>
            <a:ext cx="7560000" cy="0"/>
          </a:xfrm>
          <a:prstGeom prst="line">
            <a:avLst/>
          </a:prstGeom>
          <a:noFill/>
          <a:ln w="19050" cap="flat" cmpd="sng" algn="ctr">
            <a:solidFill>
              <a:srgbClr val="70758C">
                <a:lumMod val="60000"/>
                <a:lumOff val="40000"/>
              </a:srgbClr>
            </a:solidFill>
            <a:prstDash val="sysDash"/>
            <a:miter lim="800000"/>
          </a:ln>
          <a:effectLst/>
        </p:spPr>
      </p:cxnSp>
      <p:sp>
        <p:nvSpPr>
          <p:cNvPr id="13" name="文字方塊 12"/>
          <p:cNvSpPr txBox="1"/>
          <p:nvPr/>
        </p:nvSpPr>
        <p:spPr>
          <a:xfrm>
            <a:off x="6023423" y="5391073"/>
            <a:ext cx="1016278" cy="369332"/>
          </a:xfrm>
          <a:prstGeom prst="rect">
            <a:avLst/>
          </a:prstGeom>
          <a:solidFill>
            <a:sysClr val="window" lastClr="FFFFFF"/>
          </a:solidFill>
          <a:ln>
            <a:noFill/>
          </a:ln>
          <a:effectLst>
            <a:outerShdw blurRad="57150" dist="19050" dir="5400000" algn="ctr" rotWithShape="0">
              <a:srgbClr val="000000">
                <a:alpha val="63000"/>
              </a:srgbClr>
            </a:outerShdw>
          </a:effectLst>
        </p:spPr>
        <p:txBody>
          <a:bodyPr wrap="square" lIns="2700" rIns="2700" rtlCol="0" anchor="ctr" anchorCtr="0">
            <a:spAutoFit/>
          </a:bodyPr>
          <a:lstStyle>
            <a:defPPr>
              <a:defRPr lang="zh-TW"/>
            </a:defPPr>
            <a:lvl1pPr algn="ctr">
              <a:defRPr sz="1600" b="1"/>
            </a:lvl1pPr>
          </a:lstStyle>
          <a:p>
            <a:pPr>
              <a:spcAft>
                <a:spcPts val="375"/>
              </a:spcAft>
              <a:defRPr/>
            </a:pPr>
            <a:r>
              <a:rPr lang="zh-TW" altLang="en-US" sz="1800" u="sng" kern="0" dirty="0">
                <a:solidFill>
                  <a:prstClr val="black">
                    <a:lumMod val="75000"/>
                    <a:lumOff val="25000"/>
                  </a:prstClr>
                </a:solidFill>
                <a:latin typeface="Arial" panose="020B0604020202020204"/>
                <a:ea typeface="微軟正黑體" panose="020B0604030504040204" pitchFamily="34" charset="-120"/>
              </a:rPr>
              <a:t>建物登記</a:t>
            </a:r>
            <a:endParaRPr lang="en-US" altLang="zh-TW" sz="1800" u="sng" kern="0" dirty="0">
              <a:solidFill>
                <a:prstClr val="black">
                  <a:lumMod val="75000"/>
                  <a:lumOff val="25000"/>
                </a:prstClr>
              </a:solidFill>
              <a:latin typeface="Arial" panose="020B0604020202020204"/>
              <a:ea typeface="微軟正黑體" panose="020B0604030504040204" pitchFamily="34" charset="-120"/>
            </a:endParaRPr>
          </a:p>
        </p:txBody>
      </p:sp>
      <p:sp>
        <p:nvSpPr>
          <p:cNvPr id="14" name="文字方塊 13"/>
          <p:cNvSpPr txBox="1"/>
          <p:nvPr/>
        </p:nvSpPr>
        <p:spPr>
          <a:xfrm>
            <a:off x="6041176" y="4667896"/>
            <a:ext cx="984210" cy="369332"/>
          </a:xfrm>
          <a:prstGeom prst="rect">
            <a:avLst/>
          </a:prstGeom>
          <a:solidFill>
            <a:sysClr val="window" lastClr="FFFFFF"/>
          </a:solidFill>
          <a:ln>
            <a:noFill/>
          </a:ln>
          <a:effectLst>
            <a:outerShdw blurRad="57150" dist="19050" dir="5400000" algn="ctr" rotWithShape="0">
              <a:srgbClr val="000000">
                <a:alpha val="63000"/>
              </a:srgbClr>
            </a:outerShdw>
          </a:effectLst>
        </p:spPr>
        <p:txBody>
          <a:bodyPr wrap="square" lIns="2700" rIns="2700" rtlCol="0">
            <a:spAutoFit/>
          </a:bodyPr>
          <a:lstStyle>
            <a:defPPr>
              <a:defRPr lang="zh-TW"/>
            </a:defPPr>
            <a:lvl1pPr algn="ctr">
              <a:defRPr sz="1600" b="1"/>
            </a:lvl1pPr>
          </a:lstStyle>
          <a:p>
            <a:pPr>
              <a:spcAft>
                <a:spcPts val="375"/>
              </a:spcAft>
              <a:defRPr/>
            </a:pPr>
            <a:r>
              <a:rPr lang="zh-TW" altLang="en-US" sz="1800" u="sng" kern="0" dirty="0">
                <a:solidFill>
                  <a:prstClr val="black">
                    <a:lumMod val="75000"/>
                    <a:lumOff val="25000"/>
                  </a:prstClr>
                </a:solidFill>
                <a:latin typeface="Arial" panose="020B0604020202020204"/>
                <a:ea typeface="微軟正黑體" panose="020B0604030504040204" pitchFamily="34" charset="-120"/>
              </a:rPr>
              <a:t>使用執照</a:t>
            </a:r>
            <a:endParaRPr lang="en-US" altLang="zh-TW" sz="1800" u="sng" kern="0" dirty="0">
              <a:solidFill>
                <a:prstClr val="black">
                  <a:lumMod val="75000"/>
                  <a:lumOff val="25000"/>
                </a:prstClr>
              </a:solidFill>
              <a:latin typeface="Arial" panose="020B0604020202020204"/>
              <a:ea typeface="微軟正黑體" panose="020B0604030504040204" pitchFamily="34" charset="-120"/>
            </a:endParaRPr>
          </a:p>
        </p:txBody>
      </p:sp>
      <p:cxnSp>
        <p:nvCxnSpPr>
          <p:cNvPr id="15" name="直線單箭頭接點 14"/>
          <p:cNvCxnSpPr>
            <a:stCxn id="16" idx="2"/>
            <a:endCxn id="14" idx="0"/>
          </p:cNvCxnSpPr>
          <p:nvPr/>
        </p:nvCxnSpPr>
        <p:spPr>
          <a:xfrm>
            <a:off x="6521132" y="3266396"/>
            <a:ext cx="12149" cy="1401500"/>
          </a:xfrm>
          <a:prstGeom prst="straightConnector1">
            <a:avLst/>
          </a:prstGeom>
          <a:noFill/>
          <a:ln w="28575" cap="flat" cmpd="sng" algn="ctr">
            <a:solidFill>
              <a:srgbClr val="FF614C"/>
            </a:solidFill>
            <a:prstDash val="solid"/>
            <a:miter lim="800000"/>
            <a:tailEnd type="triangle"/>
          </a:ln>
          <a:effectLst/>
        </p:spPr>
      </p:cxnSp>
      <p:sp>
        <p:nvSpPr>
          <p:cNvPr id="16" name="文字方塊 15"/>
          <p:cNvSpPr txBox="1"/>
          <p:nvPr/>
        </p:nvSpPr>
        <p:spPr>
          <a:xfrm>
            <a:off x="6016878" y="2897064"/>
            <a:ext cx="1008508" cy="369332"/>
          </a:xfrm>
          <a:prstGeom prst="rect">
            <a:avLst/>
          </a:prstGeom>
          <a:solidFill>
            <a:sysClr val="window" lastClr="FFFFFF"/>
          </a:solidFill>
          <a:ln>
            <a:noFill/>
          </a:ln>
          <a:effectLst>
            <a:outerShdw blurRad="57150" dist="19050" dir="5400000" algn="ctr" rotWithShape="0">
              <a:srgbClr val="000000">
                <a:alpha val="63000"/>
              </a:srgbClr>
            </a:outerShdw>
          </a:effectLst>
        </p:spPr>
        <p:txBody>
          <a:bodyPr wrap="square" lIns="2700" rIns="2700" rtlCol="0" anchor="ctr" anchorCtr="0">
            <a:spAutoFit/>
          </a:bodyPr>
          <a:lstStyle>
            <a:defPPr>
              <a:defRPr lang="zh-TW"/>
            </a:defPPr>
            <a:lvl1pPr algn="ctr">
              <a:defRPr sz="1600" b="1"/>
            </a:lvl1pPr>
          </a:lstStyle>
          <a:p>
            <a:pPr>
              <a:spcAft>
                <a:spcPts val="375"/>
              </a:spcAft>
              <a:defRPr/>
            </a:pPr>
            <a:r>
              <a:rPr lang="zh-TW" altLang="en-US" sz="1800" u="sng" kern="0" dirty="0">
                <a:solidFill>
                  <a:prstClr val="black">
                    <a:lumMod val="75000"/>
                    <a:lumOff val="25000"/>
                  </a:prstClr>
                </a:solidFill>
                <a:latin typeface="Arial" panose="020B0604020202020204"/>
                <a:ea typeface="微軟正黑體" panose="020B0604030504040204" pitchFamily="34" charset="-120"/>
              </a:rPr>
              <a:t>建築執照</a:t>
            </a:r>
            <a:endParaRPr lang="en-US" altLang="zh-TW" sz="1800" u="sng" kern="0" dirty="0">
              <a:solidFill>
                <a:prstClr val="black">
                  <a:lumMod val="75000"/>
                  <a:lumOff val="25000"/>
                </a:prstClr>
              </a:solidFill>
              <a:latin typeface="Arial" panose="020B0604020202020204"/>
              <a:ea typeface="微軟正黑體" panose="020B0604030504040204" pitchFamily="34" charset="-120"/>
            </a:endParaRPr>
          </a:p>
        </p:txBody>
      </p:sp>
      <p:cxnSp>
        <p:nvCxnSpPr>
          <p:cNvPr id="17" name="肘形接點 20"/>
          <p:cNvCxnSpPr>
            <a:endCxn id="22" idx="0"/>
          </p:cNvCxnSpPr>
          <p:nvPr/>
        </p:nvCxnSpPr>
        <p:spPr>
          <a:xfrm>
            <a:off x="1402066" y="4504533"/>
            <a:ext cx="6392177" cy="124945"/>
          </a:xfrm>
          <a:prstGeom prst="bentConnector2">
            <a:avLst/>
          </a:prstGeom>
          <a:noFill/>
          <a:ln w="28575" cap="flat" cmpd="sng" algn="ctr">
            <a:solidFill>
              <a:srgbClr val="70758C"/>
            </a:solidFill>
            <a:prstDash val="solid"/>
            <a:miter lim="800000"/>
            <a:tailEnd type="triangle"/>
          </a:ln>
          <a:effectLst/>
        </p:spPr>
      </p:cxnSp>
      <p:sp>
        <p:nvSpPr>
          <p:cNvPr id="18" name="文字方塊 17"/>
          <p:cNvSpPr txBox="1"/>
          <p:nvPr/>
        </p:nvSpPr>
        <p:spPr>
          <a:xfrm>
            <a:off x="940401" y="4502625"/>
            <a:ext cx="461665" cy="1015664"/>
          </a:xfrm>
          <a:prstGeom prst="rect">
            <a:avLst/>
          </a:prstGeom>
          <a:solidFill>
            <a:sysClr val="window" lastClr="FFFFFF"/>
          </a:solidFill>
          <a:ln w="28575" cap="flat" cmpd="sng" algn="ctr">
            <a:solidFill>
              <a:srgbClr val="70758C"/>
            </a:solidFill>
            <a:prstDash val="solid"/>
            <a:miter lim="800000"/>
          </a:ln>
          <a:effectLst/>
        </p:spPr>
        <p:txBody>
          <a:bodyPr vert="eaVert" wrap="none" rtlCol="0">
            <a:spAutoFit/>
          </a:bodyPr>
          <a:lstStyle/>
          <a:p>
            <a:pPr algn="ctr">
              <a:defRPr/>
            </a:pPr>
            <a:r>
              <a:rPr lang="zh-TW" altLang="en-US" b="1" kern="0" dirty="0">
                <a:solidFill>
                  <a:srgbClr val="FF0000"/>
                </a:solidFill>
                <a:latin typeface="Arial" panose="020B0604020202020204"/>
                <a:ea typeface="微軟正黑體" panose="020B0604030504040204" pitchFamily="34" charset="-120"/>
              </a:rPr>
              <a:t>既有</a:t>
            </a:r>
            <a:r>
              <a:rPr lang="zh-TW" altLang="en-US" b="1" kern="0" dirty="0">
                <a:solidFill>
                  <a:prstClr val="black">
                    <a:lumMod val="65000"/>
                    <a:lumOff val="35000"/>
                  </a:prstClr>
                </a:solidFill>
                <a:latin typeface="Arial" panose="020B0604020202020204"/>
                <a:ea typeface="微軟正黑體" panose="020B0604030504040204" pitchFamily="34" charset="-120"/>
              </a:rPr>
              <a:t>建物</a:t>
            </a:r>
          </a:p>
        </p:txBody>
      </p:sp>
      <p:cxnSp>
        <p:nvCxnSpPr>
          <p:cNvPr id="19" name="直線單箭頭接點 18"/>
          <p:cNvCxnSpPr/>
          <p:nvPr/>
        </p:nvCxnSpPr>
        <p:spPr>
          <a:xfrm flipV="1">
            <a:off x="1416691" y="3834745"/>
            <a:ext cx="1987112" cy="6445"/>
          </a:xfrm>
          <a:prstGeom prst="straightConnector1">
            <a:avLst/>
          </a:prstGeom>
          <a:noFill/>
          <a:ln w="28575" cap="flat" cmpd="sng" algn="ctr">
            <a:solidFill>
              <a:srgbClr val="FF614C"/>
            </a:solidFill>
            <a:prstDash val="solid"/>
            <a:miter lim="800000"/>
            <a:tailEnd type="triangle"/>
          </a:ln>
          <a:effectLst/>
        </p:spPr>
      </p:cxnSp>
      <p:cxnSp>
        <p:nvCxnSpPr>
          <p:cNvPr id="20" name="直線單箭頭接點 19"/>
          <p:cNvCxnSpPr/>
          <p:nvPr/>
        </p:nvCxnSpPr>
        <p:spPr bwMode="auto">
          <a:xfrm flipV="1">
            <a:off x="4476088" y="3512501"/>
            <a:ext cx="216404" cy="0"/>
          </a:xfrm>
          <a:prstGeom prst="straightConnector1">
            <a:avLst/>
          </a:prstGeom>
          <a:solidFill>
            <a:srgbClr val="6BCBC5"/>
          </a:solidFill>
          <a:ln w="28575" cap="flat" cmpd="sng" algn="ctr">
            <a:solidFill>
              <a:srgbClr val="FF614C"/>
            </a:solidFill>
            <a:prstDash val="solid"/>
            <a:round/>
            <a:headEnd type="none" w="med" len="med"/>
            <a:tailEnd type="triangle"/>
          </a:ln>
        </p:spPr>
      </p:cxnSp>
      <p:sp>
        <p:nvSpPr>
          <p:cNvPr id="21" name="文字方塊 20"/>
          <p:cNvSpPr txBox="1"/>
          <p:nvPr/>
        </p:nvSpPr>
        <p:spPr>
          <a:xfrm>
            <a:off x="3403803" y="3373646"/>
            <a:ext cx="1075965" cy="646331"/>
          </a:xfrm>
          <a:prstGeom prst="rect">
            <a:avLst/>
          </a:prstGeom>
          <a:solidFill>
            <a:sysClr val="window" lastClr="FFFFFF"/>
          </a:solidFill>
          <a:ln>
            <a:noFill/>
          </a:ln>
          <a:effectLst>
            <a:outerShdw blurRad="57150" dist="19050" dir="5400000" algn="ctr" rotWithShape="0">
              <a:srgbClr val="000000">
                <a:alpha val="63000"/>
              </a:srgbClr>
            </a:outerShdw>
          </a:effectLst>
        </p:spPr>
        <p:txBody>
          <a:bodyPr wrap="square" lIns="13500" rIns="13500" rtlCol="0">
            <a:spAutoFit/>
          </a:bodyPr>
          <a:lstStyle/>
          <a:p>
            <a:pPr algn="ctr">
              <a:spcAft>
                <a:spcPts val="375"/>
              </a:spcAft>
              <a:defRPr/>
            </a:pPr>
            <a:r>
              <a:rPr lang="zh-TW" altLang="en-US" b="1" u="sng" kern="0" dirty="0">
                <a:solidFill>
                  <a:prstClr val="black">
                    <a:lumMod val="75000"/>
                    <a:lumOff val="25000"/>
                  </a:prstClr>
                </a:solidFill>
                <a:latin typeface="Arial" panose="020B0604020202020204"/>
                <a:ea typeface="微軟正黑體" panose="020B0604030504040204" pitchFamily="34" charset="-120"/>
              </a:rPr>
              <a:t>農業設施容許</a:t>
            </a:r>
          </a:p>
        </p:txBody>
      </p:sp>
      <p:sp>
        <p:nvSpPr>
          <p:cNvPr id="22" name="文字方塊 21"/>
          <p:cNvSpPr txBox="1"/>
          <p:nvPr/>
        </p:nvSpPr>
        <p:spPr>
          <a:xfrm>
            <a:off x="7301436" y="4629478"/>
            <a:ext cx="985613" cy="369332"/>
          </a:xfrm>
          <a:prstGeom prst="rect">
            <a:avLst/>
          </a:prstGeom>
          <a:solidFill>
            <a:sysClr val="window" lastClr="FFFFFF"/>
          </a:solidFill>
          <a:ln>
            <a:noFill/>
          </a:ln>
          <a:effectLst>
            <a:outerShdw blurRad="57150" dist="19050" dir="5400000" algn="ctr" rotWithShape="0">
              <a:srgbClr val="000000">
                <a:alpha val="63000"/>
              </a:srgbClr>
            </a:outerShdw>
          </a:effectLst>
        </p:spPr>
        <p:txBody>
          <a:bodyPr wrap="square" lIns="13500" rIns="13500" rtlCol="0">
            <a:spAutoFit/>
          </a:bodyPr>
          <a:lstStyle/>
          <a:p>
            <a:pPr algn="ctr">
              <a:spcAft>
                <a:spcPts val="375"/>
              </a:spcAft>
              <a:defRPr/>
            </a:pPr>
            <a:r>
              <a:rPr lang="zh-TW" altLang="en-US" b="1" u="sng" kern="0" dirty="0">
                <a:solidFill>
                  <a:prstClr val="black">
                    <a:lumMod val="75000"/>
                    <a:lumOff val="25000"/>
                  </a:prstClr>
                </a:solidFill>
                <a:latin typeface="Arial" panose="020B0604020202020204"/>
                <a:ea typeface="微軟正黑體" panose="020B0604030504040204" pitchFamily="34" charset="-120"/>
              </a:rPr>
              <a:t>電業籌設</a:t>
            </a:r>
            <a:endParaRPr lang="en-US" altLang="zh-TW" b="1" u="sng" kern="0" dirty="0">
              <a:solidFill>
                <a:prstClr val="black">
                  <a:lumMod val="75000"/>
                  <a:lumOff val="25000"/>
                </a:prstClr>
              </a:solidFill>
              <a:latin typeface="Arial" panose="020B0604020202020204"/>
              <a:ea typeface="微軟正黑體" panose="020B0604030504040204" pitchFamily="34" charset="-120"/>
            </a:endParaRPr>
          </a:p>
        </p:txBody>
      </p:sp>
      <p:sp>
        <p:nvSpPr>
          <p:cNvPr id="23" name="矩形 22"/>
          <p:cNvSpPr/>
          <p:nvPr/>
        </p:nvSpPr>
        <p:spPr>
          <a:xfrm>
            <a:off x="526216" y="1347554"/>
            <a:ext cx="8485437" cy="430887"/>
          </a:xfrm>
          <a:prstGeom prst="rect">
            <a:avLst/>
          </a:prstGeom>
        </p:spPr>
        <p:txBody>
          <a:bodyPr wrap="square">
            <a:spAutoFit/>
          </a:bodyPr>
          <a:lstStyle/>
          <a:p>
            <a:pPr marL="0" lvl="1">
              <a:lnSpc>
                <a:spcPct val="110000"/>
              </a:lnSpc>
              <a:spcAft>
                <a:spcPts val="450"/>
              </a:spcAft>
              <a:buClr>
                <a:srgbClr val="003399"/>
              </a:buClr>
              <a:defRPr/>
            </a:pPr>
            <a:r>
              <a:rPr lang="zh-TW" altLang="en-US" sz="2000" b="1" kern="0" dirty="0">
                <a:solidFill>
                  <a:srgbClr val="003399"/>
                </a:solidFill>
                <a:latin typeface="Microsoft YaHei UI" panose="020B0503020204020204" pitchFamily="34" charset="-122"/>
                <a:ea typeface="Microsoft YaHei UI" panose="020B0503020204020204" pitchFamily="34" charset="-122"/>
              </a:rPr>
              <a:t>根據「申請農業用地作農業設施容許使用審查辦法」第</a:t>
            </a:r>
            <a:r>
              <a:rPr lang="en-US" altLang="zh-TW" sz="2000" b="1" kern="0" dirty="0">
                <a:solidFill>
                  <a:srgbClr val="003399"/>
                </a:solidFill>
                <a:latin typeface="Microsoft YaHei UI" panose="020B0503020204020204" pitchFamily="34" charset="-122"/>
                <a:ea typeface="Microsoft YaHei UI" panose="020B0503020204020204" pitchFamily="34" charset="-122"/>
              </a:rPr>
              <a:t>28</a:t>
            </a:r>
            <a:r>
              <a:rPr lang="zh-TW" altLang="en-US" sz="2000" b="1" kern="0" dirty="0">
                <a:solidFill>
                  <a:srgbClr val="003399"/>
                </a:solidFill>
                <a:latin typeface="Microsoft YaHei UI" panose="020B0503020204020204" pitchFamily="34" charset="-122"/>
                <a:ea typeface="Microsoft YaHei UI" panose="020B0503020204020204" pitchFamily="34" charset="-122"/>
              </a:rPr>
              <a:t>條之</a:t>
            </a:r>
            <a:r>
              <a:rPr lang="zh-TW" altLang="en-US" sz="2000" b="1" kern="0" dirty="0">
                <a:solidFill>
                  <a:srgbClr val="FF0000"/>
                </a:solidFill>
                <a:latin typeface="Microsoft YaHei UI" panose="020B0503020204020204" pitchFamily="34" charset="-122"/>
                <a:ea typeface="Microsoft YaHei UI" panose="020B0503020204020204" pitchFamily="34" charset="-122"/>
              </a:rPr>
              <a:t>屋頂型</a:t>
            </a:r>
            <a:r>
              <a:rPr lang="zh-TW" altLang="en-US" sz="2000" b="1" kern="0" dirty="0">
                <a:solidFill>
                  <a:srgbClr val="003399"/>
                </a:solidFill>
                <a:latin typeface="Microsoft YaHei UI" panose="020B0503020204020204" pitchFamily="34" charset="-122"/>
                <a:ea typeface="Microsoft YaHei UI" panose="020B0503020204020204" pitchFamily="34" charset="-122"/>
              </a:rPr>
              <a:t>設置</a:t>
            </a:r>
            <a:endParaRPr lang="en-US" altLang="zh-TW" sz="2000" b="1" kern="0" dirty="0">
              <a:solidFill>
                <a:srgbClr val="003399"/>
              </a:solidFill>
              <a:latin typeface="Microsoft YaHei UI" panose="020B0503020204020204" pitchFamily="34" charset="-122"/>
              <a:ea typeface="Microsoft YaHei UI" panose="020B0503020204020204" pitchFamily="34" charset="-122"/>
            </a:endParaRPr>
          </a:p>
        </p:txBody>
      </p:sp>
      <p:sp>
        <p:nvSpPr>
          <p:cNvPr id="24" name="文字方塊 23"/>
          <p:cNvSpPr txBox="1"/>
          <p:nvPr/>
        </p:nvSpPr>
        <p:spPr>
          <a:xfrm>
            <a:off x="4692492" y="3157872"/>
            <a:ext cx="976078" cy="928459"/>
          </a:xfrm>
          <a:prstGeom prst="rect">
            <a:avLst/>
          </a:prstGeom>
          <a:solidFill>
            <a:sysClr val="window" lastClr="FFFFFF"/>
          </a:solidFill>
          <a:ln>
            <a:noFill/>
          </a:ln>
          <a:effectLst>
            <a:outerShdw blurRad="57150" dist="19050" dir="5400000" algn="ctr" rotWithShape="0">
              <a:srgbClr val="000000">
                <a:alpha val="63000"/>
              </a:srgbClr>
            </a:outerShdw>
          </a:effectLst>
        </p:spPr>
        <p:txBody>
          <a:bodyPr wrap="square" lIns="13500" rIns="13500" rtlCol="0">
            <a:spAutoFit/>
          </a:bodyPr>
          <a:lstStyle/>
          <a:p>
            <a:pPr algn="ctr">
              <a:spcAft>
                <a:spcPts val="375"/>
              </a:spcAft>
              <a:defRPr/>
            </a:pPr>
            <a:r>
              <a:rPr lang="zh-TW" altLang="en-US" b="1" u="sng" kern="0" dirty="0">
                <a:solidFill>
                  <a:prstClr val="black">
                    <a:lumMod val="75000"/>
                    <a:lumOff val="25000"/>
                  </a:prstClr>
                </a:solidFill>
                <a:latin typeface="Arial" panose="020B0604020202020204"/>
                <a:ea typeface="微軟正黑體" panose="020B0604030504040204" pitchFamily="34" charset="-120"/>
              </a:rPr>
              <a:t>出流管制</a:t>
            </a:r>
            <a:endParaRPr lang="en-US" altLang="zh-TW" b="1" u="sng" kern="0" dirty="0">
              <a:solidFill>
                <a:prstClr val="black">
                  <a:lumMod val="75000"/>
                  <a:lumOff val="25000"/>
                </a:prstClr>
              </a:solidFill>
              <a:latin typeface="Arial" panose="020B0604020202020204"/>
              <a:ea typeface="微軟正黑體" panose="020B0604030504040204" pitchFamily="34" charset="-120"/>
            </a:endParaRPr>
          </a:p>
          <a:p>
            <a:pPr>
              <a:defRPr/>
            </a:pPr>
            <a:r>
              <a:rPr lang="zh-TW" altLang="en-US" sz="1100" b="1" kern="0" dirty="0">
                <a:solidFill>
                  <a:prstClr val="black">
                    <a:lumMod val="75000"/>
                    <a:lumOff val="25000"/>
                  </a:prstClr>
                </a:solidFill>
                <a:latin typeface="Arial" panose="020B0604020202020204"/>
                <a:ea typeface="微軟正黑體" panose="020B0604030504040204" pitchFamily="34" charset="-120"/>
              </a:rPr>
              <a:t>應辦標準：</a:t>
            </a:r>
          </a:p>
          <a:p>
            <a:pPr algn="ctr">
              <a:buClr>
                <a:srgbClr val="0070C0"/>
              </a:buClr>
              <a:defRPr/>
            </a:pPr>
            <a:r>
              <a:rPr lang="zh-TW" altLang="en-US" sz="1100" b="1" kern="0" dirty="0">
                <a:solidFill>
                  <a:prstClr val="black">
                    <a:lumMod val="75000"/>
                    <a:lumOff val="25000"/>
                  </a:prstClr>
                </a:solidFill>
                <a:latin typeface="Arial" panose="020B0604020202020204"/>
                <a:ea typeface="微軟正黑體" panose="020B0604030504040204" pitchFamily="34" charset="-120"/>
              </a:rPr>
              <a:t>單一農業容許面積達</a:t>
            </a:r>
            <a:r>
              <a:rPr lang="en-US" altLang="zh-TW" sz="1100" b="1" kern="0" dirty="0">
                <a:solidFill>
                  <a:srgbClr val="FF0000"/>
                </a:solidFill>
                <a:latin typeface="Arial" panose="020B0604020202020204"/>
                <a:ea typeface="微軟正黑體" panose="020B0604030504040204" pitchFamily="34" charset="-120"/>
              </a:rPr>
              <a:t>2</a:t>
            </a:r>
            <a:r>
              <a:rPr lang="zh-TW" altLang="en-US" sz="1100" b="1" kern="0" dirty="0">
                <a:solidFill>
                  <a:srgbClr val="FF0000"/>
                </a:solidFill>
                <a:latin typeface="Arial" panose="020B0604020202020204"/>
                <a:ea typeface="微軟正黑體" panose="020B0604030504040204" pitchFamily="34" charset="-120"/>
              </a:rPr>
              <a:t>公頃</a:t>
            </a:r>
            <a:endParaRPr lang="en-US" altLang="zh-TW" sz="1100" b="1" kern="0" dirty="0">
              <a:solidFill>
                <a:srgbClr val="FF0000"/>
              </a:solidFill>
              <a:latin typeface="Arial" panose="020B0604020202020204"/>
              <a:ea typeface="微軟正黑體" panose="020B0604030504040204" pitchFamily="34" charset="-120"/>
            </a:endParaRPr>
          </a:p>
        </p:txBody>
      </p:sp>
      <p:sp>
        <p:nvSpPr>
          <p:cNvPr id="25" name="文字方塊 24"/>
          <p:cNvSpPr txBox="1"/>
          <p:nvPr/>
        </p:nvSpPr>
        <p:spPr>
          <a:xfrm>
            <a:off x="7305522" y="5391073"/>
            <a:ext cx="985613" cy="369332"/>
          </a:xfrm>
          <a:prstGeom prst="rect">
            <a:avLst/>
          </a:prstGeom>
          <a:solidFill>
            <a:sysClr val="window" lastClr="FFFFFF"/>
          </a:solidFill>
          <a:ln>
            <a:noFill/>
          </a:ln>
          <a:effectLst>
            <a:outerShdw blurRad="57150" dist="19050" dir="5400000" algn="ctr" rotWithShape="0">
              <a:srgbClr val="000000">
                <a:alpha val="63000"/>
              </a:srgbClr>
            </a:outerShdw>
          </a:effectLst>
        </p:spPr>
        <p:txBody>
          <a:bodyPr wrap="square" lIns="13500" rIns="13500" rtlCol="0">
            <a:spAutoFit/>
          </a:bodyPr>
          <a:lstStyle/>
          <a:p>
            <a:pPr algn="ctr">
              <a:spcAft>
                <a:spcPts val="375"/>
              </a:spcAft>
              <a:defRPr/>
            </a:pPr>
            <a:r>
              <a:rPr lang="zh-TW" altLang="en-US" b="1" u="sng" kern="0" dirty="0">
                <a:solidFill>
                  <a:prstClr val="black">
                    <a:lumMod val="75000"/>
                    <a:lumOff val="25000"/>
                  </a:prstClr>
                </a:solidFill>
                <a:latin typeface="Arial" panose="020B0604020202020204"/>
                <a:ea typeface="微軟正黑體" panose="020B0604030504040204" pitchFamily="34" charset="-120"/>
              </a:rPr>
              <a:t>施工許可</a:t>
            </a:r>
            <a:endParaRPr lang="en-US" altLang="zh-TW" b="1" u="sng" kern="0" dirty="0">
              <a:solidFill>
                <a:prstClr val="black">
                  <a:lumMod val="75000"/>
                  <a:lumOff val="25000"/>
                </a:prstClr>
              </a:solidFill>
              <a:latin typeface="Arial" panose="020B0604020202020204"/>
              <a:ea typeface="微軟正黑體" panose="020B0604030504040204" pitchFamily="34" charset="-120"/>
            </a:endParaRPr>
          </a:p>
        </p:txBody>
      </p:sp>
      <p:cxnSp>
        <p:nvCxnSpPr>
          <p:cNvPr id="26" name="直線單箭頭接點 25"/>
          <p:cNvCxnSpPr>
            <a:stCxn id="22" idx="2"/>
            <a:endCxn id="25" idx="0"/>
          </p:cNvCxnSpPr>
          <p:nvPr/>
        </p:nvCxnSpPr>
        <p:spPr bwMode="auto">
          <a:xfrm>
            <a:off x="7794243" y="4998810"/>
            <a:ext cx="4086" cy="392263"/>
          </a:xfrm>
          <a:prstGeom prst="straightConnector1">
            <a:avLst/>
          </a:prstGeom>
          <a:solidFill>
            <a:srgbClr val="6BCBC5"/>
          </a:solidFill>
          <a:ln w="28575" cap="flat" cmpd="sng" algn="ctr">
            <a:solidFill>
              <a:srgbClr val="70758C"/>
            </a:solidFill>
            <a:prstDash val="solid"/>
            <a:round/>
            <a:headEnd type="none" w="med" len="med"/>
            <a:tailEnd type="triangle"/>
          </a:ln>
        </p:spPr>
      </p:cxnSp>
      <p:cxnSp>
        <p:nvCxnSpPr>
          <p:cNvPr id="27" name="肘形接點 55"/>
          <p:cNvCxnSpPr>
            <a:stCxn id="14" idx="2"/>
            <a:endCxn id="13" idx="0"/>
          </p:cNvCxnSpPr>
          <p:nvPr/>
        </p:nvCxnSpPr>
        <p:spPr>
          <a:xfrm rot="5400000">
            <a:off x="6355500" y="5213291"/>
            <a:ext cx="353845" cy="1719"/>
          </a:xfrm>
          <a:prstGeom prst="bentConnector3">
            <a:avLst/>
          </a:prstGeom>
          <a:noFill/>
          <a:ln w="28575" cap="flat" cmpd="sng" algn="ctr">
            <a:solidFill>
              <a:srgbClr val="70758C"/>
            </a:solidFill>
            <a:prstDash val="solid"/>
            <a:miter lim="800000"/>
            <a:tailEnd type="triangle"/>
          </a:ln>
          <a:effectLst/>
        </p:spPr>
      </p:cxnSp>
      <p:cxnSp>
        <p:nvCxnSpPr>
          <p:cNvPr id="28" name="肘形接點 57"/>
          <p:cNvCxnSpPr>
            <a:stCxn id="14" idx="2"/>
            <a:endCxn id="11" idx="0"/>
          </p:cNvCxnSpPr>
          <p:nvPr/>
        </p:nvCxnSpPr>
        <p:spPr>
          <a:xfrm rot="5400000">
            <a:off x="5071744" y="3898473"/>
            <a:ext cx="322782" cy="2600292"/>
          </a:xfrm>
          <a:prstGeom prst="bentConnector3">
            <a:avLst/>
          </a:prstGeom>
          <a:noFill/>
          <a:ln w="28575" cap="flat" cmpd="sng" algn="ctr">
            <a:solidFill>
              <a:srgbClr val="70758C"/>
            </a:solidFill>
            <a:prstDash val="solid"/>
            <a:miter lim="800000"/>
            <a:tailEnd type="triangle"/>
          </a:ln>
          <a:effectLst/>
        </p:spPr>
      </p:cxnSp>
      <p:cxnSp>
        <p:nvCxnSpPr>
          <p:cNvPr id="29" name="肘形接點 59"/>
          <p:cNvCxnSpPr>
            <a:stCxn id="11" idx="2"/>
            <a:endCxn id="5" idx="1"/>
          </p:cNvCxnSpPr>
          <p:nvPr/>
        </p:nvCxnSpPr>
        <p:spPr>
          <a:xfrm rot="16200000" flipH="1">
            <a:off x="5280767" y="4381564"/>
            <a:ext cx="643477" cy="3339032"/>
          </a:xfrm>
          <a:prstGeom prst="bentConnector2">
            <a:avLst/>
          </a:prstGeom>
          <a:noFill/>
          <a:ln w="28575" cap="flat" cmpd="sng" algn="ctr">
            <a:solidFill>
              <a:srgbClr val="70758C"/>
            </a:solidFill>
            <a:prstDash val="solid"/>
            <a:miter lim="800000"/>
            <a:tailEnd type="triangle"/>
          </a:ln>
          <a:effectLst/>
        </p:spPr>
      </p:cxnSp>
      <p:cxnSp>
        <p:nvCxnSpPr>
          <p:cNvPr id="30" name="肘形接點 61"/>
          <p:cNvCxnSpPr>
            <a:stCxn id="13" idx="2"/>
            <a:endCxn id="5" idx="1"/>
          </p:cNvCxnSpPr>
          <p:nvPr/>
        </p:nvCxnSpPr>
        <p:spPr>
          <a:xfrm rot="16200000" flipH="1">
            <a:off x="6595584" y="5696382"/>
            <a:ext cx="612414" cy="740459"/>
          </a:xfrm>
          <a:prstGeom prst="bentConnector2">
            <a:avLst/>
          </a:prstGeom>
          <a:noFill/>
          <a:ln w="28575" cap="flat" cmpd="sng" algn="ctr">
            <a:solidFill>
              <a:srgbClr val="70758C"/>
            </a:solidFill>
            <a:prstDash val="solid"/>
            <a:miter lim="800000"/>
            <a:tailEnd type="triangle"/>
          </a:ln>
          <a:effectLst/>
        </p:spPr>
      </p:cxnSp>
      <p:cxnSp>
        <p:nvCxnSpPr>
          <p:cNvPr id="31" name="肘形接點 74"/>
          <p:cNvCxnSpPr>
            <a:stCxn id="10" idx="2"/>
            <a:endCxn id="22" idx="0"/>
          </p:cNvCxnSpPr>
          <p:nvPr/>
        </p:nvCxnSpPr>
        <p:spPr>
          <a:xfrm rot="16200000" flipH="1">
            <a:off x="4146619" y="981854"/>
            <a:ext cx="658938" cy="6636310"/>
          </a:xfrm>
          <a:prstGeom prst="bentConnector3">
            <a:avLst>
              <a:gd name="adj1" fmla="val 50000"/>
            </a:avLst>
          </a:prstGeom>
          <a:noFill/>
          <a:ln w="28575" cap="flat" cmpd="sng" algn="ctr">
            <a:solidFill>
              <a:srgbClr val="70758C"/>
            </a:solidFill>
            <a:prstDash val="solid"/>
            <a:miter lim="800000"/>
            <a:tailEnd type="triangle"/>
          </a:ln>
          <a:effectLst/>
        </p:spPr>
      </p:cxnSp>
      <p:sp>
        <p:nvSpPr>
          <p:cNvPr id="68" name="內容版面配置區 2"/>
          <p:cNvSpPr txBox="1"/>
          <p:nvPr/>
        </p:nvSpPr>
        <p:spPr bwMode="auto">
          <a:xfrm>
            <a:off x="225425" y="973138"/>
            <a:ext cx="6511925" cy="563562"/>
          </a:xfrm>
          <a:prstGeom prst="rect">
            <a:avLst/>
          </a:prstGeom>
          <a:noFill/>
          <a:ln>
            <a:noFill/>
          </a:ln>
        </p:spPr>
        <p:txBody>
          <a:bodyPr/>
          <a:lstStyle>
            <a:lvl1pPr marL="342900" indent="-342900" algn="l" rtl="0" eaLnBrk="0" fontAlgn="base" hangingPunct="0">
              <a:spcBef>
                <a:spcPct val="20000"/>
              </a:spcBef>
              <a:spcAft>
                <a:spcPct val="0"/>
              </a:spcAft>
              <a:buBlip>
                <a:blip r:embed="rId2"/>
              </a:buBlip>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361950" lvl="1" indent="-361950">
              <a:lnSpc>
                <a:spcPct val="110000"/>
              </a:lnSpc>
              <a:spcBef>
                <a:spcPts val="0"/>
              </a:spcBef>
              <a:spcAft>
                <a:spcPts val="600"/>
              </a:spcAft>
              <a:buClr>
                <a:srgbClr val="003399"/>
              </a:buClr>
              <a:buFont typeface="Wingdings" panose="05000000000000000000" pitchFamily="2" charset="2"/>
              <a:buChar char="n"/>
              <a:defRPr/>
            </a:pPr>
            <a:r>
              <a:rPr lang="zh-TW" altLang="en-US" sz="2400" b="1" kern="0" dirty="0">
                <a:solidFill>
                  <a:srgbClr val="003399"/>
                </a:solidFill>
                <a:latin typeface="微軟正黑體" panose="020B0604030504040204" pitchFamily="34" charset="-120"/>
                <a:ea typeface="微軟正黑體" panose="020B0604030504040204" pitchFamily="34" charset="-120"/>
              </a:rPr>
              <a:t>屋頂型</a:t>
            </a:r>
            <a:endParaRPr lang="zh-TW" altLang="en-US" sz="2400" b="1" kern="0" dirty="0">
              <a:solidFill>
                <a:prstClr val="black"/>
              </a:solidFill>
              <a:latin typeface="微軟正黑體" panose="020B0604030504040204" pitchFamily="34" charset="-120"/>
              <a:ea typeface="微軟正黑體" panose="020B0604030504040204" pitchFamily="34" charset="-120"/>
            </a:endParaRPr>
          </a:p>
        </p:txBody>
      </p:sp>
      <p:sp>
        <p:nvSpPr>
          <p:cNvPr id="32" name="標題 1"/>
          <p:cNvSpPr txBox="1"/>
          <p:nvPr/>
        </p:nvSpPr>
        <p:spPr>
          <a:xfrm>
            <a:off x="980235" y="16778"/>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二、地面型光電政策及推展</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漁電營運模式</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-3</a:t>
            </a:r>
            <a:endPar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內容版面配置區 2"/>
          <p:cNvSpPr txBox="1">
            <a:spLocks noChangeArrowheads="1"/>
          </p:cNvSpPr>
          <p:nvPr/>
        </p:nvSpPr>
        <p:spPr bwMode="auto">
          <a:xfrm>
            <a:off x="760495" y="1755762"/>
            <a:ext cx="7919812" cy="448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a:solidFill>
                  <a:schemeClr val="tx1"/>
                </a:solidFill>
                <a:latin typeface="Calibri" panose="020F0502020204030204" pitchFamily="34" charset="0"/>
                <a:ea typeface="新細明體" panose="02020500000000000000" charset="-120"/>
              </a:defRPr>
            </a:lvl1pPr>
            <a:lvl2pPr marL="361950" indent="-3619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a:spcBef>
                <a:spcPts val="1200"/>
              </a:spcBef>
              <a:buFontTx/>
              <a:buAutoNum type="ea1ChsPeriod"/>
            </a:pPr>
            <a:r>
              <a:rPr kumimoji="1" lang="zh-TW" altLang="en-US" sz="2000" b="1" dirty="0">
                <a:solidFill>
                  <a:srgbClr val="000000"/>
                </a:solidFill>
                <a:latin typeface="微軟正黑體" panose="020B0604030504040204" pitchFamily="34" charset="-120"/>
                <a:ea typeface="微軟正黑體" panose="020B0604030504040204" pitchFamily="34" charset="-120"/>
              </a:rPr>
              <a:t>立柱型：由既有魚塭土地著手規劃，以設置在</a:t>
            </a:r>
            <a:r>
              <a:rPr kumimoji="1" lang="zh-TW" altLang="en-US" sz="2000" b="1" dirty="0">
                <a:solidFill>
                  <a:srgbClr val="FF0000"/>
                </a:solidFill>
                <a:latin typeface="微軟正黑體" panose="020B0604030504040204" pitchFamily="34" charset="-120"/>
                <a:ea typeface="微軟正黑體" panose="020B0604030504040204" pitchFamily="34" charset="-120"/>
              </a:rPr>
              <a:t>蓄水池</a:t>
            </a:r>
            <a:r>
              <a:rPr kumimoji="1" lang="zh-TW" altLang="en-US" sz="2000" b="1" dirty="0">
                <a:solidFill>
                  <a:srgbClr val="000000"/>
                </a:solidFill>
                <a:latin typeface="微軟正黑體" panose="020B0604030504040204" pitchFamily="34" charset="-120"/>
                <a:ea typeface="微軟正黑體" panose="020B0604030504040204" pitchFamily="34" charset="-120"/>
              </a:rPr>
              <a:t>為原則。考量蓄水池後續也可能改作養殖之用，應考量允許機具進入進行捕撈作業，考量整地機械作業空間，道路面起算高度</a:t>
            </a:r>
            <a:r>
              <a:rPr kumimoji="1" lang="zh-TW" altLang="en-US" sz="2000" b="1" dirty="0">
                <a:solidFill>
                  <a:srgbClr val="FF0000"/>
                </a:solidFill>
                <a:latin typeface="微軟正黑體" panose="020B0604030504040204" pitchFamily="34" charset="-120"/>
                <a:ea typeface="微軟正黑體" panose="020B0604030504040204" pitchFamily="34" charset="-120"/>
              </a:rPr>
              <a:t>建議</a:t>
            </a:r>
            <a:r>
              <a:rPr kumimoji="1" lang="zh-TW" altLang="en-US" sz="2000" b="1" dirty="0">
                <a:solidFill>
                  <a:srgbClr val="000000"/>
                </a:solidFill>
                <a:latin typeface="微軟正黑體" panose="020B0604030504040204" pitchFamily="34" charset="-120"/>
                <a:ea typeface="微軟正黑體" panose="020B0604030504040204" pitchFamily="34" charset="-120"/>
              </a:rPr>
              <a:t>須至少</a:t>
            </a:r>
            <a:r>
              <a:rPr kumimoji="1" lang="en-US" altLang="zh-TW" sz="2000" b="1" dirty="0">
                <a:solidFill>
                  <a:srgbClr val="000000"/>
                </a:solidFill>
                <a:latin typeface="微軟正黑體" panose="020B0604030504040204" pitchFamily="34" charset="-120"/>
                <a:ea typeface="微軟正黑體" panose="020B0604030504040204" pitchFamily="34" charset="-120"/>
              </a:rPr>
              <a:t>3</a:t>
            </a:r>
            <a:r>
              <a:rPr kumimoji="1" lang="zh-TW" altLang="en-US" sz="2000" b="1" dirty="0">
                <a:solidFill>
                  <a:srgbClr val="000000"/>
                </a:solidFill>
                <a:latin typeface="微軟正黑體" panose="020B0604030504040204" pitchFamily="34" charset="-120"/>
                <a:ea typeface="微軟正黑體" panose="020B0604030504040204" pitchFamily="34" charset="-120"/>
              </a:rPr>
              <a:t> 公尺。 </a:t>
            </a:r>
            <a:endParaRPr kumimoji="1" lang="en-US" altLang="zh-TW" sz="2000" b="1" dirty="0">
              <a:solidFill>
                <a:srgbClr val="000000"/>
              </a:solidFill>
              <a:latin typeface="微軟正黑體" panose="020B0604030504040204" pitchFamily="34" charset="-120"/>
              <a:ea typeface="微軟正黑體" panose="020B0604030504040204" pitchFamily="34" charset="-120"/>
            </a:endParaRPr>
          </a:p>
          <a:p>
            <a:pPr>
              <a:spcBef>
                <a:spcPts val="1200"/>
              </a:spcBef>
              <a:buFontTx/>
              <a:buAutoNum type="ea1ChsPeriod"/>
            </a:pPr>
            <a:r>
              <a:rPr kumimoji="1" lang="zh-TW" altLang="en-US" sz="2000" b="1" dirty="0">
                <a:solidFill>
                  <a:srgbClr val="000000"/>
                </a:solidFill>
                <a:latin typeface="微軟正黑體" panose="020B0604030504040204" pitchFamily="34" charset="-120"/>
                <a:ea typeface="微軟正黑體" panose="020B0604030504040204" pitchFamily="34" charset="-120"/>
              </a:rPr>
              <a:t>浮台型：</a:t>
            </a:r>
            <a:r>
              <a:rPr kumimoji="1" lang="zh-TW" altLang="en-US" sz="2000" b="1" dirty="0">
                <a:solidFill>
                  <a:srgbClr val="FF0000"/>
                </a:solidFill>
                <a:latin typeface="微軟正黑體" panose="020B0604030504040204" pitchFamily="34" charset="-120"/>
                <a:ea typeface="微軟正黑體" panose="020B0604030504040204" pitchFamily="34" charset="-120"/>
              </a:rPr>
              <a:t>此類型與傳統水面型系統相同，但須規劃捕魚方案，避開水下突出物及錨定系統</a:t>
            </a:r>
            <a:r>
              <a:rPr kumimoji="1" lang="zh-TW" altLang="en-US" sz="2000" b="1" dirty="0">
                <a:solidFill>
                  <a:srgbClr val="000000"/>
                </a:solidFill>
                <a:latin typeface="微軟正黑體" panose="020B0604030504040204" pitchFamily="34" charset="-120"/>
                <a:ea typeface="微軟正黑體" panose="020B0604030504040204" pitchFamily="34" charset="-120"/>
              </a:rPr>
              <a:t>。</a:t>
            </a:r>
            <a:endParaRPr kumimoji="1" lang="en-US" altLang="zh-TW" sz="2000" b="1" dirty="0">
              <a:solidFill>
                <a:srgbClr val="000000"/>
              </a:solidFill>
              <a:latin typeface="微軟正黑體" panose="020B0604030504040204" pitchFamily="34" charset="-120"/>
              <a:ea typeface="微軟正黑體" panose="020B0604030504040204" pitchFamily="34" charset="-120"/>
            </a:endParaRPr>
          </a:p>
          <a:p>
            <a:pPr>
              <a:spcBef>
                <a:spcPts val="1200"/>
              </a:spcBef>
              <a:buFontTx/>
              <a:buAutoNum type="ea1ChsPeriod"/>
            </a:pPr>
            <a:r>
              <a:rPr kumimoji="1" lang="zh-TW" altLang="en-US" sz="2000" b="1" dirty="0">
                <a:solidFill>
                  <a:srgbClr val="000000"/>
                </a:solidFill>
                <a:latin typeface="微軟正黑體" panose="020B0604030504040204" pitchFamily="34" charset="-120"/>
                <a:ea typeface="微軟正黑體" panose="020B0604030504040204" pitchFamily="34" charset="-120"/>
              </a:rPr>
              <a:t>塭堤型：於既有土堤道路空間設置，設置方式與一般地面型相同，考量養殖實務， </a:t>
            </a:r>
            <a:r>
              <a:rPr kumimoji="1" lang="zh-TW" altLang="en-US" sz="2000" b="1" dirty="0">
                <a:solidFill>
                  <a:srgbClr val="FF0000"/>
                </a:solidFill>
                <a:latin typeface="微軟正黑體" panose="020B0604030504040204" pitchFamily="34" charset="-120"/>
                <a:ea typeface="微軟正黑體" panose="020B0604030504040204" pitchFamily="34" charset="-120"/>
              </a:rPr>
              <a:t>結構跨距建議至少</a:t>
            </a:r>
            <a:r>
              <a:rPr kumimoji="1" lang="en-US" altLang="zh-TW" sz="2000" b="1" dirty="0">
                <a:solidFill>
                  <a:srgbClr val="FF0000"/>
                </a:solidFill>
                <a:latin typeface="微軟正黑體" panose="020B0604030504040204" pitchFamily="34" charset="-120"/>
                <a:ea typeface="微軟正黑體" panose="020B0604030504040204" pitchFamily="34" charset="-120"/>
              </a:rPr>
              <a:t>6</a:t>
            </a:r>
            <a:r>
              <a:rPr kumimoji="1" lang="zh-TW" altLang="en-US" sz="2000" b="1" dirty="0">
                <a:solidFill>
                  <a:srgbClr val="FF0000"/>
                </a:solidFill>
                <a:latin typeface="微軟正黑體" panose="020B0604030504040204" pitchFamily="34" charset="-120"/>
                <a:ea typeface="微軟正黑體" panose="020B0604030504040204" pitchFamily="34" charset="-120"/>
              </a:rPr>
              <a:t>公尺，結構柱高建議最少</a:t>
            </a:r>
            <a:r>
              <a:rPr kumimoji="1" lang="en-US" altLang="zh-TW" sz="2000" b="1" dirty="0">
                <a:solidFill>
                  <a:srgbClr val="FF0000"/>
                </a:solidFill>
                <a:latin typeface="微軟正黑體" panose="020B0604030504040204" pitchFamily="34" charset="-120"/>
                <a:ea typeface="微軟正黑體" panose="020B0604030504040204" pitchFamily="34" charset="-120"/>
              </a:rPr>
              <a:t>3</a:t>
            </a:r>
            <a:r>
              <a:rPr kumimoji="1" lang="zh-TW" altLang="en-US" sz="2000" b="1" dirty="0">
                <a:solidFill>
                  <a:srgbClr val="FF0000"/>
                </a:solidFill>
                <a:latin typeface="微軟正黑體" panose="020B0604030504040204" pitchFamily="34" charset="-120"/>
                <a:ea typeface="微軟正黑體" panose="020B0604030504040204" pitchFamily="34" charset="-120"/>
              </a:rPr>
              <a:t>公尺</a:t>
            </a:r>
            <a:r>
              <a:rPr kumimoji="1" lang="zh-TW" altLang="en-US" sz="2000" b="1" dirty="0">
                <a:solidFill>
                  <a:srgbClr val="000000"/>
                </a:solidFill>
                <a:latin typeface="微軟正黑體" panose="020B0604030504040204" pitchFamily="34" charset="-120"/>
                <a:ea typeface="微軟正黑體" panose="020B0604030504040204" pitchFamily="34" charset="-120"/>
              </a:rPr>
              <a:t>。</a:t>
            </a:r>
            <a:endParaRPr kumimoji="1" lang="en-US" altLang="zh-TW" sz="2000" b="1" dirty="0">
              <a:solidFill>
                <a:srgbClr val="000000"/>
              </a:solidFill>
              <a:latin typeface="微軟正黑體" panose="020B0604030504040204" pitchFamily="34" charset="-120"/>
              <a:ea typeface="微軟正黑體" panose="020B0604030504040204" pitchFamily="34" charset="-120"/>
            </a:endParaRPr>
          </a:p>
          <a:p>
            <a:pPr lvl="1">
              <a:lnSpc>
                <a:spcPct val="110000"/>
              </a:lnSpc>
              <a:spcAft>
                <a:spcPts val="500"/>
              </a:spcAft>
              <a:buClr>
                <a:srgbClr val="003399"/>
              </a:buClr>
            </a:pPr>
            <a:endParaRPr kumimoji="1" lang="en-US" altLang="zh-TW" sz="2000" b="1" dirty="0">
              <a:solidFill>
                <a:srgbClr val="000000"/>
              </a:solidFill>
              <a:latin typeface="微軟正黑體" panose="020B0604030504040204" pitchFamily="34" charset="-120"/>
              <a:ea typeface="微軟正黑體" panose="020B0604030504040204" pitchFamily="34" charset="-120"/>
            </a:endParaRPr>
          </a:p>
          <a:p>
            <a:pPr lvl="1">
              <a:lnSpc>
                <a:spcPct val="110000"/>
              </a:lnSpc>
              <a:spcAft>
                <a:spcPts val="600"/>
              </a:spcAft>
              <a:buClr>
                <a:srgbClr val="003399"/>
              </a:buClr>
            </a:pPr>
            <a:endParaRPr kumimoji="1" lang="zh-TW" altLang="en-US" sz="2000" b="1" dirty="0">
              <a:solidFill>
                <a:srgbClr val="000000"/>
              </a:solidFill>
              <a:latin typeface="微軟正黑體" panose="020B0604030504040204" pitchFamily="34" charset="-120"/>
              <a:ea typeface="微軟正黑體" panose="020B0604030504040204" pitchFamily="34" charset="-120"/>
            </a:endParaRPr>
          </a:p>
        </p:txBody>
      </p:sp>
      <p:pic>
        <p:nvPicPr>
          <p:cNvPr id="57347" name="圖片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71850" y="5162552"/>
            <a:ext cx="2606675" cy="120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8" name="圖片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1650" y="4973640"/>
            <a:ext cx="2481263" cy="141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9" name="圖片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051550" y="5105402"/>
            <a:ext cx="2782888" cy="128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0" name="矩形 8"/>
          <p:cNvSpPr>
            <a:spLocks noChangeArrowheads="1"/>
          </p:cNvSpPr>
          <p:nvPr/>
        </p:nvSpPr>
        <p:spPr bwMode="auto">
          <a:xfrm>
            <a:off x="1303338" y="6496052"/>
            <a:ext cx="8778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eaLnBrk="1" hangingPunct="1"/>
            <a:r>
              <a:rPr lang="zh-TW" altLang="en-US" b="1">
                <a:solidFill>
                  <a:srgbClr val="000000"/>
                </a:solidFill>
                <a:latin typeface="微軟正黑體" panose="020B0604030504040204" pitchFamily="34" charset="-120"/>
                <a:ea typeface="微軟正黑體" panose="020B0604030504040204" pitchFamily="34" charset="-120"/>
              </a:rPr>
              <a:t>立柱型</a:t>
            </a:r>
            <a:endParaRPr lang="zh-TW" altLang="en-US">
              <a:solidFill>
                <a:srgbClr val="000000"/>
              </a:solidFill>
              <a:latin typeface="Arial" panose="020B0604020202020204" pitchFamily="34" charset="0"/>
              <a:ea typeface="微軟正黑體" panose="020B0604030504040204" pitchFamily="34" charset="-120"/>
            </a:endParaRPr>
          </a:p>
        </p:txBody>
      </p:sp>
      <p:sp>
        <p:nvSpPr>
          <p:cNvPr id="57351" name="矩形 10"/>
          <p:cNvSpPr>
            <a:spLocks noChangeArrowheads="1"/>
          </p:cNvSpPr>
          <p:nvPr/>
        </p:nvSpPr>
        <p:spPr bwMode="auto">
          <a:xfrm>
            <a:off x="4394200" y="6494465"/>
            <a:ext cx="876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eaLnBrk="1" hangingPunct="1"/>
            <a:r>
              <a:rPr lang="zh-TW" altLang="en-US" b="1">
                <a:solidFill>
                  <a:srgbClr val="000000"/>
                </a:solidFill>
                <a:latin typeface="微軟正黑體" panose="020B0604030504040204" pitchFamily="34" charset="-120"/>
                <a:ea typeface="微軟正黑體" panose="020B0604030504040204" pitchFamily="34" charset="-120"/>
              </a:rPr>
              <a:t>浮台型</a:t>
            </a:r>
            <a:endParaRPr lang="zh-TW" altLang="en-US">
              <a:solidFill>
                <a:srgbClr val="000000"/>
              </a:solidFill>
              <a:latin typeface="Arial" panose="020B0604020202020204" pitchFamily="34" charset="0"/>
              <a:ea typeface="微軟正黑體" panose="020B0604030504040204" pitchFamily="34" charset="-120"/>
            </a:endParaRPr>
          </a:p>
        </p:txBody>
      </p:sp>
      <p:sp>
        <p:nvSpPr>
          <p:cNvPr id="57352" name="矩形 11"/>
          <p:cNvSpPr>
            <a:spLocks noChangeArrowheads="1"/>
          </p:cNvSpPr>
          <p:nvPr/>
        </p:nvSpPr>
        <p:spPr bwMode="auto">
          <a:xfrm>
            <a:off x="7194550" y="6494465"/>
            <a:ext cx="8778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eaLnBrk="1" hangingPunct="1"/>
            <a:r>
              <a:rPr lang="zh-TW" altLang="en-US" b="1">
                <a:solidFill>
                  <a:srgbClr val="000000"/>
                </a:solidFill>
                <a:latin typeface="微軟正黑體" panose="020B0604030504040204" pitchFamily="34" charset="-120"/>
                <a:ea typeface="微軟正黑體" panose="020B0604030504040204" pitchFamily="34" charset="-120"/>
              </a:rPr>
              <a:t>塭堤型</a:t>
            </a:r>
            <a:endParaRPr lang="zh-TW" altLang="en-US">
              <a:solidFill>
                <a:srgbClr val="000000"/>
              </a:solidFill>
              <a:latin typeface="Arial" panose="020B0604020202020204" pitchFamily="34" charset="0"/>
              <a:ea typeface="微軟正黑體" panose="020B0604030504040204" pitchFamily="34" charset="-120"/>
            </a:endParaRPr>
          </a:p>
        </p:txBody>
      </p:sp>
      <p:sp>
        <p:nvSpPr>
          <p:cNvPr id="13" name="內容版面配置區 2"/>
          <p:cNvSpPr txBox="1"/>
          <p:nvPr/>
        </p:nvSpPr>
        <p:spPr bwMode="auto">
          <a:xfrm>
            <a:off x="225425" y="973138"/>
            <a:ext cx="6511925" cy="563562"/>
          </a:xfrm>
          <a:prstGeom prst="rect">
            <a:avLst/>
          </a:prstGeom>
          <a:noFill/>
          <a:ln>
            <a:noFill/>
          </a:ln>
        </p:spPr>
        <p:txBody>
          <a:bodyPr/>
          <a:lstStyle>
            <a:lvl1pPr marL="342900" indent="-342900" algn="l" rtl="0" eaLnBrk="0" fontAlgn="base" hangingPunct="0">
              <a:spcBef>
                <a:spcPct val="20000"/>
              </a:spcBef>
              <a:spcAft>
                <a:spcPct val="0"/>
              </a:spcAft>
              <a:buBlip>
                <a:blip r:embed="rId6"/>
              </a:buBlip>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361950" lvl="1" indent="-361950">
              <a:lnSpc>
                <a:spcPct val="110000"/>
              </a:lnSpc>
              <a:spcBef>
                <a:spcPts val="0"/>
              </a:spcBef>
              <a:spcAft>
                <a:spcPts val="600"/>
              </a:spcAft>
              <a:buClr>
                <a:srgbClr val="003399"/>
              </a:buClr>
              <a:buFont typeface="Wingdings" panose="05000000000000000000" pitchFamily="2" charset="2"/>
              <a:buChar char="n"/>
              <a:defRPr/>
            </a:pPr>
            <a:r>
              <a:rPr lang="zh-TW" altLang="en-US" sz="2400" b="1" kern="0" dirty="0">
                <a:solidFill>
                  <a:srgbClr val="003399"/>
                </a:solidFill>
                <a:latin typeface="微軟正黑體" panose="020B0604030504040204" pitchFamily="34" charset="-120"/>
                <a:ea typeface="微軟正黑體" panose="020B0604030504040204" pitchFamily="34" charset="-120"/>
              </a:rPr>
              <a:t>地面型</a:t>
            </a:r>
            <a:endParaRPr lang="zh-TW" altLang="en-US" sz="2400" b="1" kern="0" dirty="0">
              <a:solidFill>
                <a:prstClr val="black"/>
              </a:solidFill>
              <a:latin typeface="微軟正黑體" panose="020B0604030504040204" pitchFamily="34" charset="-120"/>
              <a:ea typeface="微軟正黑體" panose="020B0604030504040204" pitchFamily="34" charset="-120"/>
            </a:endParaRPr>
          </a:p>
        </p:txBody>
      </p:sp>
      <p:sp>
        <p:nvSpPr>
          <p:cNvPr id="14" name="矩形 13"/>
          <p:cNvSpPr/>
          <p:nvPr/>
        </p:nvSpPr>
        <p:spPr>
          <a:xfrm>
            <a:off x="585875" y="1350367"/>
            <a:ext cx="7546724" cy="430887"/>
          </a:xfrm>
          <a:prstGeom prst="rect">
            <a:avLst/>
          </a:prstGeom>
        </p:spPr>
        <p:txBody>
          <a:bodyPr wrap="square">
            <a:spAutoFit/>
          </a:bodyPr>
          <a:lstStyle/>
          <a:p>
            <a:pPr marL="0" lvl="1">
              <a:lnSpc>
                <a:spcPct val="110000"/>
              </a:lnSpc>
              <a:spcAft>
                <a:spcPts val="450"/>
              </a:spcAft>
              <a:buClr>
                <a:srgbClr val="003399"/>
              </a:buClr>
              <a:defRPr/>
            </a:pPr>
            <a:r>
              <a:rPr lang="zh-TW" altLang="en-US" sz="2000" b="1" kern="0" dirty="0">
                <a:solidFill>
                  <a:srgbClr val="003399"/>
                </a:solidFill>
                <a:latin typeface="Microsoft YaHei UI" panose="020B0503020204020204" pitchFamily="34" charset="-122"/>
                <a:ea typeface="Microsoft YaHei UI" panose="020B0503020204020204" pitchFamily="34" charset="-122"/>
              </a:rPr>
              <a:t>施作類型依照基礎結構分為三種類：</a:t>
            </a:r>
            <a:endParaRPr lang="en-US" altLang="zh-TW" sz="2000" b="1" kern="0" dirty="0">
              <a:solidFill>
                <a:srgbClr val="003399"/>
              </a:solidFill>
              <a:latin typeface="Microsoft YaHei UI" panose="020B0503020204020204" pitchFamily="34" charset="-122"/>
              <a:ea typeface="Microsoft YaHei UI" panose="020B0503020204020204" pitchFamily="34" charset="-122"/>
            </a:endParaRPr>
          </a:p>
        </p:txBody>
      </p:sp>
      <p:sp>
        <p:nvSpPr>
          <p:cNvPr id="15" name="標題 1"/>
          <p:cNvSpPr txBox="1"/>
          <p:nvPr/>
        </p:nvSpPr>
        <p:spPr>
          <a:xfrm>
            <a:off x="980235" y="16778"/>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二、地面型光電政策及推展</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漁電營運模式</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-4</a:t>
            </a:r>
            <a:endPar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圓角矩形 16"/>
          <p:cNvSpPr/>
          <p:nvPr/>
        </p:nvSpPr>
        <p:spPr>
          <a:xfrm>
            <a:off x="1323214" y="6020712"/>
            <a:ext cx="842804" cy="497966"/>
          </a:xfrm>
          <a:prstGeom prst="roundRect">
            <a:avLst/>
          </a:prstGeom>
          <a:noFill/>
          <a:ln w="19050" cap="flat" cmpd="sng" algn="ctr">
            <a:solidFill>
              <a:srgbClr val="90D8D4"/>
            </a:solidFill>
            <a:prstDash val="solid"/>
            <a:miter lim="800000"/>
          </a:ln>
          <a:effectLst/>
        </p:spPr>
        <p:txBody>
          <a:bodyPr lIns="0" tIns="0" rIns="0" bIns="0" rtlCol="0" anchor="ctr"/>
          <a:lstStyle/>
          <a:p>
            <a:pPr algn="ctr">
              <a:defRPr/>
            </a:pPr>
            <a:r>
              <a:rPr lang="zh-TW" altLang="en-US" b="1" kern="0" dirty="0">
                <a:solidFill>
                  <a:sysClr val="windowText" lastClr="000000"/>
                </a:solidFill>
                <a:latin typeface="Arial" panose="020B0604020202020204"/>
                <a:ea typeface="微軟正黑體" panose="020B0604030504040204" pitchFamily="34" charset="-120"/>
              </a:rPr>
              <a:t>電業商</a:t>
            </a:r>
          </a:p>
        </p:txBody>
      </p:sp>
      <p:sp>
        <p:nvSpPr>
          <p:cNvPr id="3" name="文字方塊 2"/>
          <p:cNvSpPr txBox="1"/>
          <p:nvPr/>
        </p:nvSpPr>
        <p:spPr>
          <a:xfrm>
            <a:off x="1755505" y="4924160"/>
            <a:ext cx="699494" cy="307777"/>
          </a:xfrm>
          <a:prstGeom prst="rect">
            <a:avLst/>
          </a:prstGeom>
          <a:noFill/>
          <a:ln w="38100">
            <a:noFill/>
          </a:ln>
        </p:spPr>
        <p:txBody>
          <a:bodyPr wrap="square" rtlCol="0">
            <a:spAutoFit/>
          </a:bodyPr>
          <a:lstStyle/>
          <a:p>
            <a:r>
              <a:rPr lang="zh-TW" altLang="en-US" sz="1400" dirty="0">
                <a:solidFill>
                  <a:prstClr val="black"/>
                </a:solidFill>
                <a:latin typeface="Arial" panose="020B0604020202020204"/>
                <a:ea typeface="微軟正黑體" panose="020B0604030504040204" pitchFamily="34" charset="-120"/>
              </a:rPr>
              <a:t>仲介</a:t>
            </a:r>
          </a:p>
        </p:txBody>
      </p:sp>
      <p:sp>
        <p:nvSpPr>
          <p:cNvPr id="4" name="圓角矩形 18"/>
          <p:cNvSpPr/>
          <p:nvPr/>
        </p:nvSpPr>
        <p:spPr>
          <a:xfrm>
            <a:off x="1416862" y="4289733"/>
            <a:ext cx="655508" cy="497966"/>
          </a:xfrm>
          <a:prstGeom prst="roundRect">
            <a:avLst/>
          </a:prstGeom>
          <a:noFill/>
          <a:ln w="19050" cap="flat" cmpd="sng" algn="ctr">
            <a:solidFill>
              <a:srgbClr val="90D8D4"/>
            </a:solidFill>
            <a:prstDash val="solid"/>
            <a:miter lim="800000"/>
          </a:ln>
          <a:effectLst/>
        </p:spPr>
        <p:txBody>
          <a:bodyPr lIns="0" tIns="0" rIns="0" bIns="0" rtlCol="0" anchor="ctr"/>
          <a:lstStyle/>
          <a:p>
            <a:pPr algn="ctr">
              <a:defRPr/>
            </a:pPr>
            <a:r>
              <a:rPr lang="zh-TW" altLang="en-US" b="1" kern="0" dirty="0">
                <a:solidFill>
                  <a:sysClr val="windowText" lastClr="000000"/>
                </a:solidFill>
                <a:latin typeface="Arial" panose="020B0604020202020204"/>
                <a:ea typeface="微軟正黑體" panose="020B0604030504040204" pitchFamily="34" charset="-120"/>
              </a:rPr>
              <a:t>地主</a:t>
            </a:r>
          </a:p>
        </p:txBody>
      </p:sp>
      <p:sp>
        <p:nvSpPr>
          <p:cNvPr id="5" name="圓角矩形 19"/>
          <p:cNvSpPr/>
          <p:nvPr/>
        </p:nvSpPr>
        <p:spPr>
          <a:xfrm>
            <a:off x="2851912" y="5219539"/>
            <a:ext cx="572440" cy="497966"/>
          </a:xfrm>
          <a:prstGeom prst="roundRect">
            <a:avLst/>
          </a:prstGeom>
          <a:noFill/>
          <a:ln w="19050" cap="flat" cmpd="sng" algn="ctr">
            <a:solidFill>
              <a:srgbClr val="90D8D4"/>
            </a:solidFill>
            <a:prstDash val="solid"/>
            <a:miter lim="800000"/>
          </a:ln>
          <a:effectLst/>
        </p:spPr>
        <p:txBody>
          <a:bodyPr lIns="0" tIns="0" rIns="0" bIns="0" rtlCol="0" anchor="ctr"/>
          <a:lstStyle/>
          <a:p>
            <a:pPr algn="ctr">
              <a:defRPr/>
            </a:pPr>
            <a:r>
              <a:rPr lang="zh-TW" altLang="en-US" b="1" kern="0" dirty="0">
                <a:solidFill>
                  <a:sysClr val="windowText" lastClr="000000"/>
                </a:solidFill>
                <a:latin typeface="Arial" panose="020B0604020202020204"/>
                <a:ea typeface="微軟正黑體" panose="020B0604030504040204" pitchFamily="34" charset="-120"/>
              </a:rPr>
              <a:t>平台</a:t>
            </a:r>
          </a:p>
        </p:txBody>
      </p:sp>
      <p:sp>
        <p:nvSpPr>
          <p:cNvPr id="6" name="圓角矩形 20"/>
          <p:cNvSpPr/>
          <p:nvPr/>
        </p:nvSpPr>
        <p:spPr>
          <a:xfrm>
            <a:off x="4817969" y="5227798"/>
            <a:ext cx="766853" cy="497966"/>
          </a:xfrm>
          <a:prstGeom prst="roundRect">
            <a:avLst/>
          </a:prstGeom>
          <a:noFill/>
          <a:ln w="19050" cap="flat" cmpd="sng" algn="ctr">
            <a:solidFill>
              <a:srgbClr val="90D8D4"/>
            </a:solidFill>
            <a:prstDash val="solid"/>
            <a:miter lim="800000"/>
          </a:ln>
          <a:effectLst/>
        </p:spPr>
        <p:txBody>
          <a:bodyPr lIns="0" tIns="0" rIns="0" bIns="0" rtlCol="0" anchor="ctr"/>
          <a:lstStyle/>
          <a:p>
            <a:pPr algn="ctr">
              <a:defRPr/>
            </a:pPr>
            <a:r>
              <a:rPr lang="zh-TW" altLang="en-US" b="1" kern="0" dirty="0">
                <a:solidFill>
                  <a:sysClr val="windowText" lastClr="000000"/>
                </a:solidFill>
                <a:latin typeface="Arial" panose="020B0604020202020204"/>
                <a:ea typeface="微軟正黑體" panose="020B0604030504040204" pitchFamily="34" charset="-120"/>
              </a:rPr>
              <a:t>養殖戶</a:t>
            </a:r>
          </a:p>
        </p:txBody>
      </p:sp>
      <p:cxnSp>
        <p:nvCxnSpPr>
          <p:cNvPr id="7" name="直線單箭頭接點 6"/>
          <p:cNvCxnSpPr>
            <a:stCxn id="4" idx="2"/>
            <a:endCxn id="2" idx="0"/>
          </p:cNvCxnSpPr>
          <p:nvPr/>
        </p:nvCxnSpPr>
        <p:spPr>
          <a:xfrm>
            <a:off x="1744616" y="4787699"/>
            <a:ext cx="0" cy="1233013"/>
          </a:xfrm>
          <a:prstGeom prst="straightConnector1">
            <a:avLst/>
          </a:prstGeom>
          <a:noFill/>
          <a:ln w="28575" cap="flat" cmpd="sng" algn="ctr">
            <a:solidFill>
              <a:srgbClr val="6BCBC5"/>
            </a:solidFill>
            <a:prstDash val="solid"/>
            <a:miter lim="800000"/>
            <a:headEnd type="arrow"/>
            <a:tailEnd type="arrow"/>
          </a:ln>
          <a:effectLst/>
        </p:spPr>
      </p:cxnSp>
      <p:sp>
        <p:nvSpPr>
          <p:cNvPr id="8" name="文字方塊 7"/>
          <p:cNvSpPr txBox="1"/>
          <p:nvPr/>
        </p:nvSpPr>
        <p:spPr>
          <a:xfrm>
            <a:off x="1260681" y="4851745"/>
            <a:ext cx="400110" cy="1048647"/>
          </a:xfrm>
          <a:prstGeom prst="rect">
            <a:avLst/>
          </a:prstGeom>
          <a:noFill/>
          <a:ln w="38100">
            <a:noFill/>
          </a:ln>
        </p:spPr>
        <p:txBody>
          <a:bodyPr vert="eaVert" wrap="square" rtlCol="0">
            <a:spAutoFit/>
          </a:bodyPr>
          <a:lstStyle/>
          <a:p>
            <a:r>
              <a:rPr lang="zh-TW" altLang="en-US" sz="1400" dirty="0">
                <a:solidFill>
                  <a:prstClr val="black"/>
                </a:solidFill>
                <a:latin typeface="Arial" panose="020B0604020202020204"/>
                <a:ea typeface="微軟正黑體" panose="020B0604030504040204" pitchFamily="34" charset="-120"/>
              </a:rPr>
              <a:t>土地租約</a:t>
            </a:r>
          </a:p>
        </p:txBody>
      </p:sp>
      <p:cxnSp>
        <p:nvCxnSpPr>
          <p:cNvPr id="9" name="直線單箭頭接點 8"/>
          <p:cNvCxnSpPr/>
          <p:nvPr/>
        </p:nvCxnSpPr>
        <p:spPr>
          <a:xfrm flipH="1" flipV="1">
            <a:off x="1906647" y="5458624"/>
            <a:ext cx="1004436" cy="9898"/>
          </a:xfrm>
          <a:prstGeom prst="straightConnector1">
            <a:avLst/>
          </a:prstGeom>
          <a:noFill/>
          <a:ln w="28575" cap="flat" cmpd="sng" algn="ctr">
            <a:solidFill>
              <a:srgbClr val="6BCBC5"/>
            </a:solidFill>
            <a:prstDash val="solid"/>
            <a:miter lim="800000"/>
            <a:tailEnd type="arrow"/>
          </a:ln>
          <a:effectLst/>
        </p:spPr>
      </p:cxnSp>
      <p:cxnSp>
        <p:nvCxnSpPr>
          <p:cNvPr id="10" name="直線單箭頭接點 9"/>
          <p:cNvCxnSpPr>
            <a:stCxn id="5" idx="3"/>
            <a:endCxn id="6" idx="1"/>
          </p:cNvCxnSpPr>
          <p:nvPr/>
        </p:nvCxnSpPr>
        <p:spPr>
          <a:xfrm>
            <a:off x="3424352" y="5468522"/>
            <a:ext cx="1393617" cy="8259"/>
          </a:xfrm>
          <a:prstGeom prst="straightConnector1">
            <a:avLst/>
          </a:prstGeom>
          <a:noFill/>
          <a:ln w="28575" cap="flat" cmpd="sng" algn="ctr">
            <a:solidFill>
              <a:srgbClr val="6BCBC5"/>
            </a:solidFill>
            <a:prstDash val="solid"/>
            <a:miter lim="800000"/>
            <a:headEnd type="arrow"/>
            <a:tailEnd type="arrow"/>
          </a:ln>
          <a:effectLst/>
        </p:spPr>
      </p:cxnSp>
      <p:cxnSp>
        <p:nvCxnSpPr>
          <p:cNvPr id="11" name="直線單箭頭接點 10"/>
          <p:cNvCxnSpPr>
            <a:stCxn id="2" idx="3"/>
            <a:endCxn id="5" idx="2"/>
          </p:cNvCxnSpPr>
          <p:nvPr/>
        </p:nvCxnSpPr>
        <p:spPr>
          <a:xfrm flipV="1">
            <a:off x="2166018" y="5717505"/>
            <a:ext cx="972114" cy="552190"/>
          </a:xfrm>
          <a:prstGeom prst="straightConnector1">
            <a:avLst/>
          </a:prstGeom>
          <a:noFill/>
          <a:ln w="28575" cap="flat" cmpd="sng" algn="ctr">
            <a:solidFill>
              <a:srgbClr val="6BCBC5"/>
            </a:solidFill>
            <a:prstDash val="solid"/>
            <a:miter lim="800000"/>
            <a:headEnd type="arrow"/>
            <a:tailEnd type="arrow"/>
          </a:ln>
          <a:effectLst/>
        </p:spPr>
      </p:cxnSp>
      <p:sp>
        <p:nvSpPr>
          <p:cNvPr id="12" name="文字方塊 11"/>
          <p:cNvSpPr txBox="1"/>
          <p:nvPr/>
        </p:nvSpPr>
        <p:spPr>
          <a:xfrm>
            <a:off x="2497712" y="5985401"/>
            <a:ext cx="1519341" cy="307777"/>
          </a:xfrm>
          <a:prstGeom prst="rect">
            <a:avLst/>
          </a:prstGeom>
          <a:noFill/>
          <a:ln w="38100">
            <a:noFill/>
          </a:ln>
        </p:spPr>
        <p:txBody>
          <a:bodyPr wrap="square" rtlCol="0">
            <a:spAutoFit/>
          </a:bodyPr>
          <a:lstStyle/>
          <a:p>
            <a:r>
              <a:rPr lang="zh-TW" altLang="en-US" sz="1400" dirty="0">
                <a:solidFill>
                  <a:prstClr val="black"/>
                </a:solidFill>
                <a:latin typeface="Arial" panose="020B0604020202020204"/>
                <a:ea typeface="微軟正黑體" panose="020B0604030504040204" pitchFamily="34" charset="-120"/>
              </a:rPr>
              <a:t>土地使用租約</a:t>
            </a:r>
          </a:p>
        </p:txBody>
      </p:sp>
      <p:sp>
        <p:nvSpPr>
          <p:cNvPr id="13" name="文字方塊 12"/>
          <p:cNvSpPr txBox="1"/>
          <p:nvPr/>
        </p:nvSpPr>
        <p:spPr>
          <a:xfrm>
            <a:off x="3531659" y="5150847"/>
            <a:ext cx="1519341" cy="307777"/>
          </a:xfrm>
          <a:prstGeom prst="rect">
            <a:avLst/>
          </a:prstGeom>
          <a:noFill/>
          <a:ln w="38100">
            <a:noFill/>
          </a:ln>
        </p:spPr>
        <p:txBody>
          <a:bodyPr wrap="square" rtlCol="0">
            <a:spAutoFit/>
          </a:bodyPr>
          <a:lstStyle/>
          <a:p>
            <a:r>
              <a:rPr lang="zh-TW" altLang="en-US" sz="1400" dirty="0">
                <a:solidFill>
                  <a:prstClr val="black"/>
                </a:solidFill>
                <a:latin typeface="Arial" panose="020B0604020202020204"/>
                <a:ea typeface="微軟正黑體" panose="020B0604030504040204" pitchFamily="34" charset="-120"/>
              </a:rPr>
              <a:t>土地使用租約</a:t>
            </a:r>
          </a:p>
        </p:txBody>
      </p:sp>
      <p:sp>
        <p:nvSpPr>
          <p:cNvPr id="14" name="文字方塊 13"/>
          <p:cNvSpPr txBox="1"/>
          <p:nvPr/>
        </p:nvSpPr>
        <p:spPr>
          <a:xfrm>
            <a:off x="3006479" y="4594288"/>
            <a:ext cx="2577450" cy="338554"/>
          </a:xfrm>
          <a:prstGeom prst="rect">
            <a:avLst/>
          </a:prstGeom>
          <a:noFill/>
          <a:ln w="38100">
            <a:noFill/>
          </a:ln>
        </p:spPr>
        <p:txBody>
          <a:bodyPr wrap="square" rtlCol="0">
            <a:spAutoFit/>
          </a:bodyPr>
          <a:lstStyle/>
          <a:p>
            <a:r>
              <a:rPr lang="zh-TW" altLang="en-US" sz="1600" b="1" dirty="0">
                <a:solidFill>
                  <a:prstClr val="black"/>
                </a:solidFill>
                <a:latin typeface="Arial" panose="020B0604020202020204"/>
                <a:ea typeface="微軟正黑體" panose="020B0604030504040204" pitchFamily="34" charset="-120"/>
              </a:rPr>
              <a:t>租金為原本租金之</a:t>
            </a:r>
            <a:r>
              <a:rPr lang="en-US" altLang="zh-TW" sz="1600" b="1" dirty="0">
                <a:solidFill>
                  <a:prstClr val="black"/>
                </a:solidFill>
                <a:latin typeface="Arial" panose="020B0604020202020204"/>
                <a:ea typeface="微軟正黑體" panose="020B0604030504040204" pitchFamily="34" charset="-120"/>
              </a:rPr>
              <a:t>6</a:t>
            </a:r>
            <a:r>
              <a:rPr lang="zh-TW" altLang="en-US" sz="1600" b="1" dirty="0">
                <a:solidFill>
                  <a:prstClr val="black"/>
                </a:solidFill>
                <a:latin typeface="Arial" panose="020B0604020202020204"/>
                <a:ea typeface="微軟正黑體" panose="020B0604030504040204" pitchFamily="34" charset="-120"/>
              </a:rPr>
              <a:t>成</a:t>
            </a:r>
          </a:p>
        </p:txBody>
      </p:sp>
      <p:sp>
        <p:nvSpPr>
          <p:cNvPr id="15" name="文字方塊 14"/>
          <p:cNvSpPr txBox="1"/>
          <p:nvPr/>
        </p:nvSpPr>
        <p:spPr>
          <a:xfrm>
            <a:off x="3008502" y="4031103"/>
            <a:ext cx="2545706" cy="338554"/>
          </a:xfrm>
          <a:prstGeom prst="rect">
            <a:avLst/>
          </a:prstGeom>
          <a:noFill/>
          <a:ln w="38100">
            <a:noFill/>
          </a:ln>
        </p:spPr>
        <p:txBody>
          <a:bodyPr wrap="square" rtlCol="0">
            <a:spAutoFit/>
          </a:bodyPr>
          <a:lstStyle/>
          <a:p>
            <a:r>
              <a:rPr lang="zh-TW" altLang="en-US" sz="1600" b="1" dirty="0">
                <a:solidFill>
                  <a:prstClr val="black"/>
                </a:solidFill>
                <a:latin typeface="Arial" panose="020B0604020202020204"/>
                <a:ea typeface="微軟正黑體" panose="020B0604030504040204" pitchFamily="34" charset="-120"/>
              </a:rPr>
              <a:t>租金成立場域管理基金</a:t>
            </a:r>
          </a:p>
        </p:txBody>
      </p:sp>
      <p:cxnSp>
        <p:nvCxnSpPr>
          <p:cNvPr id="16" name="直線單箭頭接點 15"/>
          <p:cNvCxnSpPr>
            <a:stCxn id="13" idx="0"/>
            <a:endCxn id="14" idx="2"/>
          </p:cNvCxnSpPr>
          <p:nvPr/>
        </p:nvCxnSpPr>
        <p:spPr>
          <a:xfrm flipV="1">
            <a:off x="4291330" y="4932842"/>
            <a:ext cx="3874" cy="218005"/>
          </a:xfrm>
          <a:prstGeom prst="straightConnector1">
            <a:avLst/>
          </a:prstGeom>
          <a:noFill/>
          <a:ln w="28575" cap="flat" cmpd="sng" algn="ctr">
            <a:solidFill>
              <a:srgbClr val="90D8D4"/>
            </a:solidFill>
            <a:prstDash val="solid"/>
            <a:miter lim="800000"/>
            <a:tailEnd type="arrow"/>
          </a:ln>
          <a:effectLst/>
        </p:spPr>
      </p:cxnSp>
      <p:cxnSp>
        <p:nvCxnSpPr>
          <p:cNvPr id="17" name="直線單箭頭接點 16"/>
          <p:cNvCxnSpPr>
            <a:stCxn id="14" idx="0"/>
            <a:endCxn id="15" idx="2"/>
          </p:cNvCxnSpPr>
          <p:nvPr/>
        </p:nvCxnSpPr>
        <p:spPr>
          <a:xfrm flipH="1" flipV="1">
            <a:off x="4281355" y="4369657"/>
            <a:ext cx="13849" cy="224631"/>
          </a:xfrm>
          <a:prstGeom prst="straightConnector1">
            <a:avLst/>
          </a:prstGeom>
          <a:noFill/>
          <a:ln w="28575" cap="flat" cmpd="sng" algn="ctr">
            <a:solidFill>
              <a:srgbClr val="90D8D4"/>
            </a:solidFill>
            <a:prstDash val="solid"/>
            <a:miter lim="800000"/>
            <a:tailEnd type="arrow"/>
          </a:ln>
          <a:effectLst/>
        </p:spPr>
      </p:cxnSp>
      <p:sp>
        <p:nvSpPr>
          <p:cNvPr id="18" name="文字方塊 17"/>
          <p:cNvSpPr txBox="1"/>
          <p:nvPr/>
        </p:nvSpPr>
        <p:spPr>
          <a:xfrm>
            <a:off x="6971926" y="3422212"/>
            <a:ext cx="1572328" cy="733663"/>
          </a:xfrm>
          <a:prstGeom prst="rightArrow">
            <a:avLst/>
          </a:prstGeom>
          <a:solidFill>
            <a:srgbClr val="F79646">
              <a:lumMod val="50000"/>
            </a:srgbClr>
          </a:solidFill>
          <a:ln>
            <a:noFill/>
          </a:ln>
          <a:effectLst>
            <a:outerShdw blurRad="57150" dist="19050" dir="5400000" algn="ctr" rotWithShape="0">
              <a:srgbClr val="000000">
                <a:alpha val="63000"/>
              </a:srgbClr>
            </a:outerShdw>
          </a:effectLst>
        </p:spPr>
        <p:txBody>
          <a:bodyPr wrap="square" rtlCol="0">
            <a:spAutoFit/>
          </a:bodyPr>
          <a:lstStyle/>
          <a:p>
            <a:pPr algn="ctr">
              <a:defRPr/>
            </a:pPr>
            <a:r>
              <a:rPr lang="en-US" altLang="zh-TW" b="1" kern="0" dirty="0">
                <a:solidFill>
                  <a:prstClr val="white"/>
                </a:solidFill>
                <a:latin typeface="Arial" panose="020B0604020202020204"/>
                <a:ea typeface="微軟正黑體" panose="020B0604030504040204" pitchFamily="34" charset="-120"/>
              </a:rPr>
              <a:t>30-40</a:t>
            </a:r>
            <a:r>
              <a:rPr lang="zh-TW" altLang="en-US" b="1" kern="0" dirty="0">
                <a:solidFill>
                  <a:prstClr val="white"/>
                </a:solidFill>
                <a:latin typeface="Arial" panose="020B0604020202020204"/>
                <a:ea typeface="微軟正黑體" panose="020B0604030504040204" pitchFamily="34" charset="-120"/>
              </a:rPr>
              <a:t>萬</a:t>
            </a:r>
          </a:p>
        </p:txBody>
      </p:sp>
      <p:sp>
        <p:nvSpPr>
          <p:cNvPr id="19" name="文字方塊 18"/>
          <p:cNvSpPr txBox="1"/>
          <p:nvPr/>
        </p:nvSpPr>
        <p:spPr>
          <a:xfrm>
            <a:off x="962526" y="3613522"/>
            <a:ext cx="5914873" cy="369332"/>
          </a:xfrm>
          <a:prstGeom prst="rect">
            <a:avLst/>
          </a:prstGeom>
          <a:solidFill>
            <a:srgbClr val="F79646">
              <a:lumMod val="75000"/>
            </a:srgbClr>
          </a:solidFill>
          <a:ln>
            <a:noFill/>
          </a:ln>
          <a:effectLst>
            <a:outerShdw blurRad="57150" dist="19050" dir="5400000" algn="ctr" rotWithShape="0">
              <a:srgbClr val="000000">
                <a:alpha val="63000"/>
              </a:srgbClr>
            </a:outerShdw>
          </a:effectLst>
        </p:spPr>
        <p:txBody>
          <a:bodyPr wrap="square" rtlCol="0">
            <a:spAutoFit/>
          </a:bodyPr>
          <a:lstStyle/>
          <a:p>
            <a:pPr algn="ctr">
              <a:defRPr/>
            </a:pPr>
            <a:r>
              <a:rPr lang="zh-TW" altLang="en-US" b="1" kern="0" dirty="0">
                <a:solidFill>
                  <a:prstClr val="white"/>
                </a:solidFill>
                <a:latin typeface="Arial" panose="020B0604020202020204"/>
                <a:ea typeface="微軟正黑體" panose="020B0604030504040204" pitchFamily="34" charset="-120"/>
              </a:rPr>
              <a:t>每年每公頃</a:t>
            </a:r>
            <a:r>
              <a:rPr lang="en-US" altLang="zh-TW" b="1" kern="0" dirty="0">
                <a:solidFill>
                  <a:prstClr val="white"/>
                </a:solidFill>
                <a:latin typeface="Arial" panose="020B0604020202020204"/>
                <a:ea typeface="微軟正黑體" panose="020B0604030504040204" pitchFamily="34" charset="-120"/>
              </a:rPr>
              <a:t>5</a:t>
            </a:r>
            <a:r>
              <a:rPr lang="zh-TW" altLang="en-US" b="1" kern="0" dirty="0">
                <a:solidFill>
                  <a:prstClr val="white"/>
                </a:solidFill>
                <a:latin typeface="Arial" panose="020B0604020202020204"/>
                <a:ea typeface="微軟正黑體" panose="020B0604030504040204" pitchFamily="34" charset="-120"/>
              </a:rPr>
              <a:t>萬</a:t>
            </a:r>
          </a:p>
        </p:txBody>
      </p:sp>
      <p:sp>
        <p:nvSpPr>
          <p:cNvPr id="20" name="文字方塊 19"/>
          <p:cNvSpPr txBox="1"/>
          <p:nvPr/>
        </p:nvSpPr>
        <p:spPr>
          <a:xfrm>
            <a:off x="471333" y="1387020"/>
            <a:ext cx="8335783" cy="2159566"/>
          </a:xfrm>
          <a:prstGeom prst="rect">
            <a:avLst/>
          </a:prstGeom>
          <a:noFill/>
          <a:ln w="38100">
            <a:noFill/>
          </a:ln>
        </p:spPr>
        <p:txBody>
          <a:bodyPr wrap="square" rtlCol="0">
            <a:spAutoFit/>
          </a:bodyPr>
          <a:lstStyle/>
          <a:p>
            <a:pPr>
              <a:spcBef>
                <a:spcPts val="450"/>
              </a:spcBef>
            </a:pPr>
            <a:r>
              <a:rPr lang="zh-TW" altLang="en-US" b="1" dirty="0">
                <a:solidFill>
                  <a:prstClr val="black"/>
                </a:solidFill>
                <a:latin typeface="Arial" panose="020B0604020202020204"/>
                <a:ea typeface="微軟正黑體" panose="020B0604030504040204" pitchFamily="34" charset="-120"/>
              </a:rPr>
              <a:t>地面漁電共生主要為</a:t>
            </a:r>
            <a:r>
              <a:rPr lang="zh-TW" altLang="en-US" b="1" dirty="0">
                <a:solidFill>
                  <a:srgbClr val="FF0000"/>
                </a:solidFill>
                <a:latin typeface="Arial" panose="020B0604020202020204"/>
                <a:ea typeface="微軟正黑體" panose="020B0604030504040204" pitchFamily="34" charset="-120"/>
              </a:rPr>
              <a:t>第三方協助媒合營運模式</a:t>
            </a:r>
            <a:r>
              <a:rPr lang="zh-TW" altLang="en-US" b="1" dirty="0">
                <a:solidFill>
                  <a:prstClr val="black"/>
                </a:solidFill>
                <a:latin typeface="Arial" panose="020B0604020202020204"/>
                <a:ea typeface="微軟正黑體" panose="020B0604030504040204" pitchFamily="34" charset="-120"/>
              </a:rPr>
              <a:t>：協助電業商、地主及養殖戶達成共識。</a:t>
            </a:r>
            <a:endParaRPr lang="en-US" altLang="zh-TW" b="1" dirty="0">
              <a:solidFill>
                <a:prstClr val="black"/>
              </a:solidFill>
              <a:latin typeface="Arial" panose="020B0604020202020204"/>
              <a:ea typeface="微軟正黑體" panose="020B0604030504040204" pitchFamily="34" charset="-120"/>
            </a:endParaRPr>
          </a:p>
          <a:p>
            <a:pPr marL="342900" indent="-342900">
              <a:spcBef>
                <a:spcPts val="450"/>
              </a:spcBef>
              <a:buFont typeface="Wingdings" panose="05000000000000000000" pitchFamily="2" charset="2"/>
              <a:buChar char="p"/>
            </a:pPr>
            <a:r>
              <a:rPr lang="zh-TW" altLang="en-US" b="1" dirty="0">
                <a:solidFill>
                  <a:prstClr val="black"/>
                </a:solidFill>
                <a:latin typeface="Arial" panose="020B0604020202020204"/>
                <a:ea typeface="微軟正黑體" panose="020B0604030504040204" pitchFamily="34" charset="-120"/>
              </a:rPr>
              <a:t>協助媒合土地、增加地主收益：媒合地主與電業商，土地租金每年每公頃</a:t>
            </a:r>
            <a:r>
              <a:rPr lang="en-US" altLang="zh-TW" b="1" dirty="0">
                <a:solidFill>
                  <a:srgbClr val="FF0000"/>
                </a:solidFill>
                <a:latin typeface="Arial" panose="020B0604020202020204"/>
                <a:ea typeface="微軟正黑體" panose="020B0604030504040204" pitchFamily="34" charset="-120"/>
              </a:rPr>
              <a:t>5</a:t>
            </a:r>
            <a:r>
              <a:rPr lang="zh-TW" altLang="en-US" b="1" dirty="0">
                <a:solidFill>
                  <a:srgbClr val="FF0000"/>
                </a:solidFill>
                <a:latin typeface="Arial" panose="020B0604020202020204"/>
                <a:ea typeface="微軟正黑體" panose="020B0604030504040204" pitchFamily="34" charset="-120"/>
              </a:rPr>
              <a:t>萬</a:t>
            </a:r>
            <a:r>
              <a:rPr lang="zh-TW" altLang="en-US" b="1" dirty="0">
                <a:solidFill>
                  <a:prstClr val="black"/>
                </a:solidFill>
                <a:latin typeface="Arial" panose="020B0604020202020204"/>
                <a:ea typeface="微軟正黑體" panose="020B0604030504040204" pitchFamily="34" charset="-120"/>
              </a:rPr>
              <a:t>元</a:t>
            </a:r>
            <a:r>
              <a:rPr lang="en-US" altLang="zh-TW" b="1" dirty="0">
                <a:solidFill>
                  <a:prstClr val="black"/>
                </a:solidFill>
                <a:latin typeface="Arial" panose="020B0604020202020204"/>
                <a:ea typeface="微軟正黑體" panose="020B0604030504040204" pitchFamily="34" charset="-120"/>
              </a:rPr>
              <a:t>(</a:t>
            </a:r>
            <a:r>
              <a:rPr lang="zh-TW" altLang="en-US" b="1" dirty="0">
                <a:solidFill>
                  <a:srgbClr val="FF0000"/>
                </a:solidFill>
                <a:latin typeface="Arial" panose="020B0604020202020204"/>
                <a:ea typeface="微軟正黑體" panose="020B0604030504040204" pitchFamily="34" charset="-120"/>
              </a:rPr>
              <a:t>完成</a:t>
            </a:r>
            <a:r>
              <a:rPr lang="zh-TW" altLang="en-US" b="1" dirty="0">
                <a:solidFill>
                  <a:prstClr val="black"/>
                </a:solidFill>
                <a:latin typeface="Arial" panose="020B0604020202020204"/>
                <a:ea typeface="微軟正黑體" panose="020B0604030504040204" pitchFamily="34" charset="-120"/>
              </a:rPr>
              <a:t>設置</a:t>
            </a:r>
            <a:r>
              <a:rPr lang="zh-TW" altLang="en-US" b="1" dirty="0">
                <a:solidFill>
                  <a:srgbClr val="FF0000"/>
                </a:solidFill>
                <a:latin typeface="Arial" panose="020B0604020202020204"/>
                <a:ea typeface="微軟正黑體" panose="020B0604030504040204" pitchFamily="34" charset="-120"/>
              </a:rPr>
              <a:t>前</a:t>
            </a:r>
            <a:r>
              <a:rPr lang="en-US" altLang="zh-TW" b="1" dirty="0">
                <a:solidFill>
                  <a:prstClr val="black"/>
                </a:solidFill>
                <a:latin typeface="Arial" panose="020B0604020202020204"/>
                <a:ea typeface="微軟正黑體" panose="020B0604030504040204" pitchFamily="34" charset="-120"/>
              </a:rPr>
              <a:t>)</a:t>
            </a:r>
            <a:r>
              <a:rPr lang="zh-TW" altLang="en-US" b="1" dirty="0">
                <a:solidFill>
                  <a:prstClr val="black"/>
                </a:solidFill>
                <a:latin typeface="Arial" panose="020B0604020202020204"/>
                <a:ea typeface="微軟正黑體" panose="020B0604030504040204" pitchFamily="34" charset="-120"/>
              </a:rPr>
              <a:t>、</a:t>
            </a:r>
            <a:r>
              <a:rPr lang="en-US" altLang="zh-TW" b="1" dirty="0">
                <a:solidFill>
                  <a:srgbClr val="FF0000"/>
                </a:solidFill>
                <a:latin typeface="Arial" panose="020B0604020202020204"/>
                <a:ea typeface="微軟正黑體" panose="020B0604030504040204" pitchFamily="34" charset="-120"/>
              </a:rPr>
              <a:t>30-40</a:t>
            </a:r>
            <a:r>
              <a:rPr lang="zh-TW" altLang="en-US" b="1" dirty="0">
                <a:solidFill>
                  <a:srgbClr val="FF0000"/>
                </a:solidFill>
                <a:latin typeface="Arial" panose="020B0604020202020204"/>
                <a:ea typeface="微軟正黑體" panose="020B0604030504040204" pitchFamily="34" charset="-120"/>
              </a:rPr>
              <a:t>萬</a:t>
            </a:r>
            <a:r>
              <a:rPr lang="zh-TW" altLang="en-US" b="1" dirty="0">
                <a:solidFill>
                  <a:prstClr val="black"/>
                </a:solidFill>
                <a:latin typeface="Arial" panose="020B0604020202020204"/>
                <a:ea typeface="微軟正黑體" panose="020B0604030504040204" pitchFamily="34" charset="-120"/>
              </a:rPr>
              <a:t>元</a:t>
            </a:r>
            <a:r>
              <a:rPr lang="en-US" altLang="zh-TW" b="1" dirty="0">
                <a:solidFill>
                  <a:prstClr val="black"/>
                </a:solidFill>
                <a:latin typeface="Arial" panose="020B0604020202020204"/>
                <a:ea typeface="微軟正黑體" panose="020B0604030504040204" pitchFamily="34" charset="-120"/>
              </a:rPr>
              <a:t>(</a:t>
            </a:r>
            <a:r>
              <a:rPr lang="zh-TW" altLang="en-US" b="1" dirty="0">
                <a:solidFill>
                  <a:srgbClr val="FF0000"/>
                </a:solidFill>
                <a:latin typeface="Arial" panose="020B0604020202020204"/>
                <a:ea typeface="微軟正黑體" panose="020B0604030504040204" pitchFamily="34" charset="-120"/>
              </a:rPr>
              <a:t>完成</a:t>
            </a:r>
            <a:r>
              <a:rPr lang="zh-TW" altLang="en-US" b="1" dirty="0">
                <a:solidFill>
                  <a:prstClr val="black"/>
                </a:solidFill>
                <a:latin typeface="Arial" panose="020B0604020202020204"/>
                <a:ea typeface="微軟正黑體" panose="020B0604030504040204" pitchFamily="34" charset="-120"/>
              </a:rPr>
              <a:t>設置</a:t>
            </a:r>
            <a:r>
              <a:rPr lang="zh-TW" altLang="en-US" b="1" dirty="0">
                <a:solidFill>
                  <a:srgbClr val="FF0000"/>
                </a:solidFill>
                <a:latin typeface="Arial" panose="020B0604020202020204"/>
                <a:ea typeface="微軟正黑體" panose="020B0604030504040204" pitchFamily="34" charset="-120"/>
              </a:rPr>
              <a:t>後</a:t>
            </a:r>
            <a:r>
              <a:rPr lang="en-US" altLang="zh-TW" b="1" dirty="0">
                <a:solidFill>
                  <a:prstClr val="black"/>
                </a:solidFill>
                <a:latin typeface="Arial" panose="020B0604020202020204"/>
                <a:ea typeface="微軟正黑體" panose="020B0604030504040204" pitchFamily="34" charset="-120"/>
              </a:rPr>
              <a:t>)</a:t>
            </a:r>
            <a:r>
              <a:rPr lang="zh-TW" altLang="en-US" b="1" dirty="0">
                <a:solidFill>
                  <a:prstClr val="black"/>
                </a:solidFill>
                <a:latin typeface="Arial" panose="020B0604020202020204"/>
                <a:ea typeface="微軟正黑體" panose="020B0604030504040204" pitchFamily="34" charset="-120"/>
              </a:rPr>
              <a:t>。</a:t>
            </a:r>
            <a:endParaRPr lang="en-US" altLang="zh-TW" b="1" dirty="0">
              <a:solidFill>
                <a:prstClr val="black"/>
              </a:solidFill>
              <a:latin typeface="Arial" panose="020B0604020202020204"/>
              <a:ea typeface="微軟正黑體" panose="020B0604030504040204" pitchFamily="34" charset="-120"/>
            </a:endParaRPr>
          </a:p>
          <a:p>
            <a:pPr marL="342900" indent="-342900">
              <a:spcBef>
                <a:spcPts val="450"/>
              </a:spcBef>
              <a:buFont typeface="Wingdings" panose="05000000000000000000" pitchFamily="2" charset="2"/>
              <a:buChar char="p"/>
            </a:pPr>
            <a:r>
              <a:rPr lang="zh-TW" altLang="en-US" b="1" dirty="0">
                <a:solidFill>
                  <a:prstClr val="black"/>
                </a:solidFill>
                <a:latin typeface="Arial" panose="020B0604020202020204"/>
                <a:ea typeface="微軟正黑體" panose="020B0604030504040204" pitchFamily="34" charset="-120"/>
              </a:rPr>
              <a:t>維持養殖機能、保障養殖戶工作權：平台與養殖戶簽訂土地使用租約，提供養殖戶</a:t>
            </a:r>
            <a:r>
              <a:rPr lang="zh-TW" altLang="en-US" b="1" dirty="0">
                <a:solidFill>
                  <a:srgbClr val="FF0000"/>
                </a:solidFill>
                <a:latin typeface="Arial" panose="020B0604020202020204"/>
                <a:ea typeface="微軟正黑體" panose="020B0604030504040204" pitchFamily="34" charset="-120"/>
              </a:rPr>
              <a:t>低價之租金</a:t>
            </a:r>
            <a:r>
              <a:rPr lang="en-US" altLang="zh-TW" b="1" dirty="0">
                <a:solidFill>
                  <a:prstClr val="black"/>
                </a:solidFill>
                <a:latin typeface="Arial" panose="020B0604020202020204"/>
                <a:ea typeface="微軟正黑體" panose="020B0604030504040204" pitchFamily="34" charset="-120"/>
              </a:rPr>
              <a:t>(</a:t>
            </a:r>
            <a:r>
              <a:rPr lang="zh-TW" altLang="en-US" b="1" dirty="0">
                <a:solidFill>
                  <a:prstClr val="black"/>
                </a:solidFill>
                <a:latin typeface="Arial" panose="020B0604020202020204"/>
                <a:ea typeface="微軟正黑體" panose="020B0604030504040204" pitchFamily="34" charset="-120"/>
              </a:rPr>
              <a:t>原承租土地租金之</a:t>
            </a:r>
            <a:r>
              <a:rPr lang="en-US" altLang="zh-TW" b="1" dirty="0">
                <a:solidFill>
                  <a:prstClr val="black"/>
                </a:solidFill>
                <a:latin typeface="Arial" panose="020B0604020202020204"/>
                <a:ea typeface="微軟正黑體" panose="020B0604030504040204" pitchFamily="34" charset="-120"/>
              </a:rPr>
              <a:t>6</a:t>
            </a:r>
            <a:r>
              <a:rPr lang="zh-TW" altLang="en-US" b="1" dirty="0">
                <a:solidFill>
                  <a:prstClr val="black"/>
                </a:solidFill>
                <a:latin typeface="Arial" panose="020B0604020202020204"/>
                <a:ea typeface="微軟正黑體" panose="020B0604030504040204" pitchFamily="34" charset="-120"/>
              </a:rPr>
              <a:t>成</a:t>
            </a:r>
            <a:r>
              <a:rPr lang="en-US" altLang="zh-TW" b="1" dirty="0">
                <a:solidFill>
                  <a:prstClr val="black"/>
                </a:solidFill>
                <a:latin typeface="Arial" panose="020B0604020202020204"/>
                <a:ea typeface="微軟正黑體" panose="020B0604030504040204" pitchFamily="34" charset="-120"/>
              </a:rPr>
              <a:t>)</a:t>
            </a:r>
            <a:r>
              <a:rPr lang="zh-TW" altLang="en-US" b="1" dirty="0">
                <a:solidFill>
                  <a:prstClr val="black"/>
                </a:solidFill>
                <a:latin typeface="Arial" panose="020B0604020202020204"/>
                <a:ea typeface="微軟正黑體" panose="020B0604030504040204" pitchFamily="34" charset="-120"/>
              </a:rPr>
              <a:t>，並將</a:t>
            </a:r>
            <a:r>
              <a:rPr lang="zh-TW" altLang="en-US" b="1" dirty="0">
                <a:solidFill>
                  <a:srgbClr val="FF0000"/>
                </a:solidFill>
                <a:latin typeface="Arial" panose="020B0604020202020204"/>
                <a:ea typeface="微軟正黑體" panose="020B0604030504040204" pitchFamily="34" charset="-120"/>
              </a:rPr>
              <a:t>租金成立場域管理基金</a:t>
            </a:r>
            <a:r>
              <a:rPr lang="zh-TW" altLang="en-US" b="1" dirty="0">
                <a:solidFill>
                  <a:prstClr val="black"/>
                </a:solidFill>
                <a:latin typeface="Arial" panose="020B0604020202020204"/>
                <a:ea typeface="微軟正黑體" panose="020B0604030504040204" pitchFamily="34" charset="-120"/>
              </a:rPr>
              <a:t>，由養殖戶共同決定基金用途，如</a:t>
            </a:r>
            <a:r>
              <a:rPr lang="zh-TW" altLang="en-US" b="1" dirty="0">
                <a:solidFill>
                  <a:srgbClr val="FF0000"/>
                </a:solidFill>
                <a:latin typeface="Arial" panose="020B0604020202020204"/>
                <a:ea typeface="微軟正黑體" panose="020B0604030504040204" pitchFamily="34" charset="-120"/>
              </a:rPr>
              <a:t>維護及優化養殖場域</a:t>
            </a:r>
            <a:r>
              <a:rPr lang="zh-TW" altLang="en-US" b="1" dirty="0">
                <a:solidFill>
                  <a:prstClr val="black"/>
                </a:solidFill>
                <a:latin typeface="Arial" panose="020B0604020202020204"/>
                <a:ea typeface="微軟正黑體" panose="020B0604030504040204" pitchFamily="34" charset="-120"/>
              </a:rPr>
              <a:t>。</a:t>
            </a:r>
            <a:endParaRPr lang="en-US" altLang="zh-TW" b="1" dirty="0">
              <a:solidFill>
                <a:prstClr val="black"/>
              </a:solidFill>
              <a:latin typeface="Arial" panose="020B0604020202020204"/>
              <a:ea typeface="微軟正黑體" panose="020B0604030504040204" pitchFamily="34" charset="-120"/>
            </a:endParaRPr>
          </a:p>
        </p:txBody>
      </p:sp>
      <p:cxnSp>
        <p:nvCxnSpPr>
          <p:cNvPr id="21" name="直線接點 20"/>
          <p:cNvCxnSpPr/>
          <p:nvPr/>
        </p:nvCxnSpPr>
        <p:spPr bwMode="auto">
          <a:xfrm>
            <a:off x="6922191" y="3700075"/>
            <a:ext cx="3184" cy="3157925"/>
          </a:xfrm>
          <a:prstGeom prst="line">
            <a:avLst/>
          </a:prstGeom>
          <a:noFill/>
          <a:ln w="6350" cap="flat" cmpd="sng" algn="ctr">
            <a:solidFill>
              <a:srgbClr val="FF614C"/>
            </a:solidFill>
            <a:prstDash val="solid"/>
            <a:miter lim="800000"/>
            <a:headEnd type="none" w="med" len="med"/>
            <a:tailEnd type="none" w="med" len="med"/>
          </a:ln>
          <a:effectLst/>
        </p:spPr>
      </p:cxnSp>
      <p:sp>
        <p:nvSpPr>
          <p:cNvPr id="22" name="橢圓 21"/>
          <p:cNvSpPr/>
          <p:nvPr/>
        </p:nvSpPr>
        <p:spPr bwMode="auto">
          <a:xfrm>
            <a:off x="6474348" y="4654479"/>
            <a:ext cx="918503" cy="889479"/>
          </a:xfrm>
          <a:prstGeom prst="ellipse">
            <a:avLst/>
          </a:prstGeom>
          <a:gradFill rotWithShape="1">
            <a:gsLst>
              <a:gs pos="0">
                <a:srgbClr val="FF614C">
                  <a:satMod val="103000"/>
                  <a:lumMod val="102000"/>
                  <a:tint val="94000"/>
                </a:srgbClr>
              </a:gs>
              <a:gs pos="50000">
                <a:srgbClr val="FF614C">
                  <a:satMod val="110000"/>
                  <a:lumMod val="100000"/>
                  <a:shade val="100000"/>
                </a:srgbClr>
              </a:gs>
              <a:gs pos="100000">
                <a:srgbClr val="FF614C">
                  <a:lumMod val="99000"/>
                  <a:satMod val="120000"/>
                  <a:shade val="78000"/>
                </a:srgbClr>
              </a:gs>
            </a:gsLst>
            <a:lin ang="5400000" scaled="0"/>
          </a:gradFill>
          <a:ln>
            <a:noFill/>
            <a:headEnd type="none" w="med" len="med"/>
            <a:tailEnd type="none" w="med" len="med"/>
          </a:ln>
          <a:effectLst>
            <a:outerShdw blurRad="57150" dist="19050" dir="5400000" algn="ctr" rotWithShape="0">
              <a:srgbClr val="000000">
                <a:alpha val="63000"/>
              </a:srgbClr>
            </a:outerShdw>
          </a:effectLst>
        </p:spPr>
        <p:txBody>
          <a:bodyPr vert="horz" wrap="square" lIns="68580" tIns="34290" rIns="68580" bIns="34290" numCol="1" rtlCol="0" anchor="ctr" anchorCtr="0" compatLnSpc="1"/>
          <a:lstStyle/>
          <a:p>
            <a:pPr algn="ctr" fontAlgn="base">
              <a:spcBef>
                <a:spcPct val="0"/>
              </a:spcBef>
              <a:spcAft>
                <a:spcPct val="0"/>
              </a:spcAft>
              <a:defRPr/>
            </a:pPr>
            <a:r>
              <a:rPr lang="zh-TW" altLang="en-US" b="1" kern="0" dirty="0">
                <a:solidFill>
                  <a:prstClr val="white"/>
                </a:solidFill>
                <a:latin typeface="微軟正黑體" panose="020B0604030504040204" pitchFamily="34" charset="-120"/>
                <a:ea typeface="微軟正黑體" panose="020B0604030504040204" pitchFamily="34" charset="-120"/>
              </a:rPr>
              <a:t>開始營運</a:t>
            </a:r>
          </a:p>
        </p:txBody>
      </p:sp>
      <p:cxnSp>
        <p:nvCxnSpPr>
          <p:cNvPr id="23" name="肘形接點 37"/>
          <p:cNvCxnSpPr>
            <a:stCxn id="15" idx="3"/>
            <a:endCxn id="6" idx="3"/>
          </p:cNvCxnSpPr>
          <p:nvPr/>
        </p:nvCxnSpPr>
        <p:spPr>
          <a:xfrm>
            <a:off x="5554208" y="4200380"/>
            <a:ext cx="30614" cy="1276401"/>
          </a:xfrm>
          <a:prstGeom prst="bentConnector3">
            <a:avLst>
              <a:gd name="adj1" fmla="val 846717"/>
            </a:avLst>
          </a:prstGeom>
          <a:noFill/>
          <a:ln w="28575" cap="flat" cmpd="sng" algn="ctr">
            <a:solidFill>
              <a:srgbClr val="6BCBC5"/>
            </a:solidFill>
            <a:prstDash val="solid"/>
            <a:miter lim="800000"/>
            <a:tailEnd type="triangle"/>
          </a:ln>
          <a:effectLst/>
        </p:spPr>
      </p:cxnSp>
      <p:sp>
        <p:nvSpPr>
          <p:cNvPr id="24" name="文字方塊 23"/>
          <p:cNvSpPr txBox="1"/>
          <p:nvPr/>
        </p:nvSpPr>
        <p:spPr>
          <a:xfrm>
            <a:off x="5812603" y="4068317"/>
            <a:ext cx="281882" cy="2308324"/>
          </a:xfrm>
          <a:prstGeom prst="rect">
            <a:avLst/>
          </a:prstGeom>
          <a:noFill/>
          <a:ln w="38100">
            <a:noFill/>
          </a:ln>
        </p:spPr>
        <p:txBody>
          <a:bodyPr wrap="square" rtlCol="0">
            <a:spAutoFit/>
          </a:bodyPr>
          <a:lstStyle/>
          <a:p>
            <a:r>
              <a:rPr lang="zh-TW" altLang="en-US" sz="1600" b="1" dirty="0">
                <a:solidFill>
                  <a:prstClr val="black"/>
                </a:solidFill>
                <a:latin typeface="Arial" panose="020B0604020202020204"/>
                <a:ea typeface="微軟正黑體" panose="020B0604030504040204" pitchFamily="34" charset="-120"/>
              </a:rPr>
              <a:t>維護及優化養殖場域</a:t>
            </a:r>
          </a:p>
        </p:txBody>
      </p:sp>
      <p:sp>
        <p:nvSpPr>
          <p:cNvPr id="44" name="內容版面配置區 2"/>
          <p:cNvSpPr txBox="1"/>
          <p:nvPr/>
        </p:nvSpPr>
        <p:spPr bwMode="auto">
          <a:xfrm>
            <a:off x="225425" y="973138"/>
            <a:ext cx="6511925" cy="563562"/>
          </a:xfrm>
          <a:prstGeom prst="rect">
            <a:avLst/>
          </a:prstGeom>
          <a:noFill/>
          <a:ln>
            <a:noFill/>
          </a:ln>
        </p:spPr>
        <p:txBody>
          <a:bodyPr/>
          <a:lstStyle>
            <a:lvl1pPr marL="342900" indent="-342900" algn="l" rtl="0" eaLnBrk="0" fontAlgn="base" hangingPunct="0">
              <a:spcBef>
                <a:spcPct val="20000"/>
              </a:spcBef>
              <a:spcAft>
                <a:spcPct val="0"/>
              </a:spcAft>
              <a:buBlip>
                <a:blip r:embed="rId2"/>
              </a:buBlip>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361950" lvl="1" indent="-361950">
              <a:lnSpc>
                <a:spcPct val="110000"/>
              </a:lnSpc>
              <a:spcBef>
                <a:spcPts val="0"/>
              </a:spcBef>
              <a:spcAft>
                <a:spcPts val="600"/>
              </a:spcAft>
              <a:buClr>
                <a:srgbClr val="003399"/>
              </a:buClr>
              <a:buFont typeface="Wingdings" panose="05000000000000000000" pitchFamily="2" charset="2"/>
              <a:buChar char="n"/>
              <a:defRPr/>
            </a:pPr>
            <a:r>
              <a:rPr lang="zh-TW" altLang="en-US" sz="2400" b="1" kern="0" dirty="0">
                <a:solidFill>
                  <a:srgbClr val="003399"/>
                </a:solidFill>
                <a:latin typeface="微軟正黑體" panose="020B0604030504040204" pitchFamily="34" charset="-120"/>
                <a:ea typeface="微軟正黑體" panose="020B0604030504040204" pitchFamily="34" charset="-120"/>
              </a:rPr>
              <a:t>地面型</a:t>
            </a:r>
            <a:endParaRPr lang="zh-TW" altLang="en-US" sz="2400" b="1" kern="0" dirty="0">
              <a:solidFill>
                <a:prstClr val="black"/>
              </a:solidFill>
              <a:latin typeface="微軟正黑體" panose="020B0604030504040204" pitchFamily="34" charset="-120"/>
              <a:ea typeface="微軟正黑體" panose="020B0604030504040204" pitchFamily="34" charset="-120"/>
            </a:endParaRPr>
          </a:p>
        </p:txBody>
      </p:sp>
      <p:sp>
        <p:nvSpPr>
          <p:cNvPr id="27" name="標題 1"/>
          <p:cNvSpPr txBox="1"/>
          <p:nvPr/>
        </p:nvSpPr>
        <p:spPr>
          <a:xfrm>
            <a:off x="980235" y="16778"/>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二、地面型光電政策及推展</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漁電營運模式</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-5</a:t>
            </a:r>
            <a:endPar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 name="表格 32"/>
          <p:cNvGraphicFramePr>
            <a:graphicFrameLocks noGrp="1"/>
          </p:cNvGraphicFramePr>
          <p:nvPr/>
        </p:nvGraphicFramePr>
        <p:xfrm>
          <a:off x="927101" y="1700213"/>
          <a:ext cx="7639384" cy="5013408"/>
        </p:xfrm>
        <a:graphic>
          <a:graphicData uri="http://schemas.openxmlformats.org/drawingml/2006/table">
            <a:tbl>
              <a:tblPr firstRow="1" bandRow="1"/>
              <a:tblGrid>
                <a:gridCol w="388966">
                  <a:extLst>
                    <a:ext uri="{9D8B030D-6E8A-4147-A177-3AD203B41FA5}">
                      <a16:colId xmlns:a16="http://schemas.microsoft.com/office/drawing/2014/main" val="20000"/>
                    </a:ext>
                  </a:extLst>
                </a:gridCol>
                <a:gridCol w="559306">
                  <a:extLst>
                    <a:ext uri="{9D8B030D-6E8A-4147-A177-3AD203B41FA5}">
                      <a16:colId xmlns:a16="http://schemas.microsoft.com/office/drawing/2014/main" val="20001"/>
                    </a:ext>
                  </a:extLst>
                </a:gridCol>
                <a:gridCol w="1201949">
                  <a:extLst>
                    <a:ext uri="{9D8B030D-6E8A-4147-A177-3AD203B41FA5}">
                      <a16:colId xmlns:a16="http://schemas.microsoft.com/office/drawing/2014/main" val="20002"/>
                    </a:ext>
                  </a:extLst>
                </a:gridCol>
                <a:gridCol w="1372291">
                  <a:extLst>
                    <a:ext uri="{9D8B030D-6E8A-4147-A177-3AD203B41FA5}">
                      <a16:colId xmlns:a16="http://schemas.microsoft.com/office/drawing/2014/main" val="20003"/>
                    </a:ext>
                  </a:extLst>
                </a:gridCol>
                <a:gridCol w="1372291">
                  <a:extLst>
                    <a:ext uri="{9D8B030D-6E8A-4147-A177-3AD203B41FA5}">
                      <a16:colId xmlns:a16="http://schemas.microsoft.com/office/drawing/2014/main" val="20004"/>
                    </a:ext>
                  </a:extLst>
                </a:gridCol>
                <a:gridCol w="2744581">
                  <a:extLst>
                    <a:ext uri="{9D8B030D-6E8A-4147-A177-3AD203B41FA5}">
                      <a16:colId xmlns:a16="http://schemas.microsoft.com/office/drawing/2014/main" val="20005"/>
                    </a:ext>
                  </a:extLst>
                </a:gridCol>
              </a:tblGrid>
              <a:tr h="476434">
                <a:tc gridSpan="2">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algn="ctr">
                        <a:lnSpc>
                          <a:spcPct val="100000"/>
                        </a:lnSpc>
                      </a:pPr>
                      <a:r>
                        <a:rPr lang="zh-TW" altLang="en-US" sz="1800" b="1" dirty="0">
                          <a:solidFill>
                            <a:schemeClr val="bg1"/>
                          </a:solidFill>
                        </a:rPr>
                        <a:t>中央</a:t>
                      </a:r>
                    </a:p>
                  </a:txBody>
                  <a:tcPr marL="68580" marR="68580" marT="34290" marB="34290">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0758C"/>
                    </a:solidFill>
                  </a:tcPr>
                </a:tc>
                <a:tc hMerge="1">
                  <a:txBody>
                    <a:bodyPr/>
                    <a:lstStyle/>
                    <a:p>
                      <a:endParaRPr lang="zh-TW"/>
                    </a:p>
                  </a:txBody>
                  <a:tcPr/>
                </a:tc>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algn="ctr">
                        <a:lnSpc>
                          <a:spcPct val="100000"/>
                        </a:lnSpc>
                      </a:pPr>
                      <a:r>
                        <a:rPr lang="zh-TW" altLang="en-US" sz="1800" b="1" dirty="0">
                          <a:solidFill>
                            <a:schemeClr val="bg1"/>
                          </a:solidFill>
                        </a:rPr>
                        <a:t>農委會</a:t>
                      </a:r>
                    </a:p>
                  </a:txBody>
                  <a:tcPr marL="68580" marR="68580" marT="34290" marB="3429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ACA9F">
                        <a:lumMod val="75000"/>
                      </a:srgbClr>
                    </a:solidFill>
                  </a:tcPr>
                </a:tc>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algn="ctr">
                        <a:lnSpc>
                          <a:spcPct val="100000"/>
                        </a:lnSpc>
                      </a:pPr>
                      <a:r>
                        <a:rPr lang="zh-TW" altLang="en-US" sz="1800" b="1" dirty="0">
                          <a:solidFill>
                            <a:schemeClr val="bg1"/>
                          </a:solidFill>
                        </a:rPr>
                        <a:t>水利署</a:t>
                      </a:r>
                    </a:p>
                  </a:txBody>
                  <a:tcPr marL="68580" marR="68580" marT="34290" marB="3429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2329A"/>
                    </a:solidFill>
                  </a:tcPr>
                </a:tc>
                <a:tc gridSpan="2">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algn="ctr">
                        <a:lnSpc>
                          <a:spcPct val="100000"/>
                        </a:lnSpc>
                      </a:pPr>
                      <a:r>
                        <a:rPr lang="zh-TW" altLang="en-US" sz="1800" b="1" dirty="0">
                          <a:solidFill>
                            <a:schemeClr val="bg1"/>
                          </a:solidFill>
                        </a:rPr>
                        <a:t>能源局能源局</a:t>
                      </a:r>
                    </a:p>
                  </a:txBody>
                  <a:tcPr marL="68580" marR="68580" marT="34290" marB="3429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5C636">
                        <a:lumMod val="75000"/>
                      </a:srgbClr>
                    </a:solidFill>
                  </a:tcPr>
                </a:tc>
                <a:tc hMerge="1">
                  <a:txBody>
                    <a:bodyPr/>
                    <a:lstStyle/>
                    <a:p>
                      <a:endParaRPr lang="zh-TW"/>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C636">
                        <a:lumMod val="75000"/>
                      </a:srgbClr>
                    </a:solidFill>
                  </a:tcPr>
                </a:tc>
                <a:extLst>
                  <a:ext uri="{0D108BD9-81ED-4DB2-BD59-A6C34878D82A}">
                    <a16:rowId xmlns:a16="http://schemas.microsoft.com/office/drawing/2014/main" val="10000"/>
                  </a:ext>
                </a:extLst>
              </a:tr>
              <a:tr h="360289">
                <a:tc gridSpan="2">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algn="ctr">
                        <a:lnSpc>
                          <a:spcPct val="100000"/>
                        </a:lnSpc>
                      </a:pPr>
                      <a:r>
                        <a:rPr lang="zh-TW" altLang="en-US" sz="1800" b="1" dirty="0">
                          <a:solidFill>
                            <a:schemeClr val="tx1">
                              <a:lumMod val="75000"/>
                              <a:lumOff val="25000"/>
                            </a:schemeClr>
                          </a:solidFill>
                        </a:rPr>
                        <a:t>地方</a:t>
                      </a:r>
                    </a:p>
                  </a:txBody>
                  <a:tcPr marL="68580" marR="68580" marT="34290" marB="34290">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0758C">
                        <a:lumMod val="60000"/>
                        <a:lumOff val="40000"/>
                      </a:srgbClr>
                    </a:solidFill>
                  </a:tcPr>
                </a:tc>
                <a:tc hMerge="1">
                  <a:txBody>
                    <a:bodyPr/>
                    <a:lstStyle/>
                    <a:p>
                      <a:endParaRPr lang="zh-TW"/>
                    </a:p>
                  </a:txBody>
                  <a:tcPr/>
                </a:tc>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algn="ctr">
                        <a:lnSpc>
                          <a:spcPct val="100000"/>
                        </a:lnSpc>
                      </a:pPr>
                      <a:r>
                        <a:rPr lang="zh-TW" altLang="en-US" sz="1800" b="1" dirty="0">
                          <a:solidFill>
                            <a:schemeClr val="tx1">
                              <a:lumMod val="75000"/>
                              <a:lumOff val="25000"/>
                            </a:schemeClr>
                          </a:solidFill>
                        </a:rPr>
                        <a:t>農業局處</a:t>
                      </a:r>
                    </a:p>
                  </a:txBody>
                  <a:tcPr marL="68580" marR="68580" marT="34290" marB="3429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ACA9F">
                        <a:lumMod val="60000"/>
                        <a:lumOff val="40000"/>
                      </a:srgbClr>
                    </a:solidFill>
                  </a:tcPr>
                </a:tc>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algn="ctr">
                        <a:lnSpc>
                          <a:spcPct val="100000"/>
                        </a:lnSpc>
                      </a:pPr>
                      <a:r>
                        <a:rPr lang="zh-TW" altLang="en-US" sz="1800" b="1" dirty="0">
                          <a:solidFill>
                            <a:schemeClr val="tx1">
                              <a:lumMod val="75000"/>
                              <a:lumOff val="25000"/>
                            </a:schemeClr>
                          </a:solidFill>
                        </a:rPr>
                        <a:t>水利局處</a:t>
                      </a:r>
                    </a:p>
                  </a:txBody>
                  <a:tcPr marL="68580" marR="68580" marT="34290" marB="3429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B0CBEB"/>
                    </a:solidFill>
                  </a:tcPr>
                </a:tc>
                <a:tc gridSpan="2">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algn="ctr">
                        <a:lnSpc>
                          <a:spcPct val="100000"/>
                        </a:lnSpc>
                      </a:pPr>
                      <a:r>
                        <a:rPr lang="zh-TW" altLang="en-US" sz="1800" b="1" dirty="0">
                          <a:solidFill>
                            <a:schemeClr val="tx1">
                              <a:lumMod val="75000"/>
                              <a:lumOff val="25000"/>
                            </a:schemeClr>
                          </a:solidFill>
                        </a:rPr>
                        <a:t>經發局處</a:t>
                      </a:r>
                    </a:p>
                  </a:txBody>
                  <a:tcPr marL="68580" marR="68580" marT="34290" marB="3429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5C636">
                        <a:lumMod val="40000"/>
                        <a:lumOff val="60000"/>
                      </a:srgbClr>
                    </a:solidFill>
                  </a:tcPr>
                </a:tc>
                <a:tc hMerge="1">
                  <a:txBody>
                    <a:bodyPr/>
                    <a:lstStyle/>
                    <a:p>
                      <a:endParaRPr lang="zh-TW"/>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5C636">
                        <a:lumMod val="75000"/>
                      </a:srgbClr>
                    </a:solidFill>
                  </a:tcPr>
                </a:tc>
                <a:extLst>
                  <a:ext uri="{0D108BD9-81ED-4DB2-BD59-A6C34878D82A}">
                    <a16:rowId xmlns:a16="http://schemas.microsoft.com/office/drawing/2014/main" val="10001"/>
                  </a:ext>
                </a:extLst>
              </a:tr>
              <a:tr h="4176685">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algn="ctr"/>
                      <a:r>
                        <a:rPr lang="zh-TW" altLang="en-US" sz="1800" b="1" dirty="0">
                          <a:solidFill>
                            <a:schemeClr val="tx1">
                              <a:lumMod val="75000"/>
                              <a:lumOff val="25000"/>
                            </a:schemeClr>
                          </a:solidFill>
                        </a:rPr>
                        <a:t>申</a:t>
                      </a:r>
                      <a:endParaRPr lang="en-US" altLang="zh-TW" sz="1800" b="1" dirty="0">
                        <a:solidFill>
                          <a:schemeClr val="tx1">
                            <a:lumMod val="75000"/>
                            <a:lumOff val="25000"/>
                          </a:schemeClr>
                        </a:solidFill>
                      </a:endParaRPr>
                    </a:p>
                    <a:p>
                      <a:pPr algn="ctr"/>
                      <a:r>
                        <a:rPr lang="zh-TW" altLang="en-US" sz="1800" b="1" dirty="0">
                          <a:solidFill>
                            <a:schemeClr val="tx1">
                              <a:lumMod val="75000"/>
                              <a:lumOff val="25000"/>
                            </a:schemeClr>
                          </a:solidFill>
                        </a:rPr>
                        <a:t>設</a:t>
                      </a:r>
                      <a:endParaRPr lang="en-US" altLang="zh-TW" sz="1800" b="1" dirty="0">
                        <a:solidFill>
                          <a:schemeClr val="tx1">
                            <a:lumMod val="75000"/>
                            <a:lumOff val="25000"/>
                          </a:schemeClr>
                        </a:solidFill>
                      </a:endParaRPr>
                    </a:p>
                    <a:p>
                      <a:pPr algn="ctr"/>
                      <a:r>
                        <a:rPr lang="zh-TW" altLang="en-US" sz="1800" b="1" dirty="0">
                          <a:solidFill>
                            <a:schemeClr val="tx1">
                              <a:lumMod val="75000"/>
                              <a:lumOff val="25000"/>
                            </a:schemeClr>
                          </a:solidFill>
                        </a:rPr>
                        <a:t>流</a:t>
                      </a:r>
                      <a:endParaRPr lang="en-US" altLang="zh-TW" sz="1800" b="1" dirty="0">
                        <a:solidFill>
                          <a:schemeClr val="tx1">
                            <a:lumMod val="75000"/>
                            <a:lumOff val="25000"/>
                          </a:schemeClr>
                        </a:solidFill>
                      </a:endParaRPr>
                    </a:p>
                    <a:p>
                      <a:pPr algn="ctr"/>
                      <a:r>
                        <a:rPr lang="zh-TW" altLang="en-US" sz="1800" b="1" dirty="0">
                          <a:solidFill>
                            <a:schemeClr val="tx1">
                              <a:lumMod val="75000"/>
                              <a:lumOff val="25000"/>
                            </a:schemeClr>
                          </a:solidFill>
                        </a:rPr>
                        <a:t>程</a:t>
                      </a:r>
                    </a:p>
                  </a:txBody>
                  <a:tcPr marL="68580" marR="68580" marT="34290" marB="3429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0758C">
                        <a:lumMod val="20000"/>
                        <a:lumOff val="80000"/>
                      </a:srgbClr>
                    </a:solidFill>
                  </a:tcPr>
                </a:tc>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algn="ctr"/>
                      <a:endParaRPr lang="zh-TW" altLang="en-US" sz="1800" b="1" dirty="0"/>
                    </a:p>
                  </a:txBody>
                  <a:tcPr marL="68580" marR="68580" marT="34290" marB="34290">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0758C">
                        <a:lumMod val="20000"/>
                        <a:lumOff val="80000"/>
                      </a:srgbClr>
                    </a:solidFill>
                  </a:tcPr>
                </a:tc>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endParaRPr lang="zh-TW" altLang="en-US" sz="1800" dirty="0"/>
                    </a:p>
                  </a:txBody>
                  <a:tcPr marL="68580" marR="68580" marT="34290" marB="34290">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ACA9F">
                        <a:lumMod val="20000"/>
                        <a:lumOff val="80000"/>
                      </a:srgbClr>
                    </a:solidFill>
                  </a:tcPr>
                </a:tc>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endParaRPr lang="zh-TW" altLang="en-US" sz="1800" dirty="0"/>
                    </a:p>
                  </a:txBody>
                  <a:tcPr marL="68580" marR="68580" marT="34290" marB="34290">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DBF2FF"/>
                    </a:solidFill>
                  </a:tcPr>
                </a:tc>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endParaRPr lang="zh-TW" altLang="en-US" sz="1800" dirty="0"/>
                    </a:p>
                  </a:txBody>
                  <a:tcPr marL="68580" marR="68580" marT="34290" marB="34290">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5C636">
                        <a:lumMod val="20000"/>
                        <a:lumOff val="80000"/>
                      </a:srgbClr>
                    </a:solidFill>
                  </a:tcPr>
                </a:tc>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endParaRPr lang="zh-TW" altLang="en-US" sz="1800" dirty="0"/>
                    </a:p>
                  </a:txBody>
                  <a:tcPr marL="68580" marR="68580" marT="34290" marB="34290">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5C636">
                        <a:lumMod val="20000"/>
                        <a:lumOff val="80000"/>
                        <a:alpha val="69804"/>
                      </a:srgbClr>
                    </a:solidFill>
                  </a:tcPr>
                </a:tc>
                <a:extLst>
                  <a:ext uri="{0D108BD9-81ED-4DB2-BD59-A6C34878D82A}">
                    <a16:rowId xmlns:a16="http://schemas.microsoft.com/office/drawing/2014/main" val="10002"/>
                  </a:ext>
                </a:extLst>
              </a:tr>
            </a:tbl>
          </a:graphicData>
        </a:graphic>
      </p:graphicFrame>
      <p:cxnSp>
        <p:nvCxnSpPr>
          <p:cNvPr id="34" name="直線單箭頭接點 33"/>
          <p:cNvCxnSpPr/>
          <p:nvPr/>
        </p:nvCxnSpPr>
        <p:spPr>
          <a:xfrm>
            <a:off x="1814128" y="3586006"/>
            <a:ext cx="288000" cy="0"/>
          </a:xfrm>
          <a:prstGeom prst="straightConnector1">
            <a:avLst/>
          </a:prstGeom>
          <a:noFill/>
          <a:ln w="28575" cap="flat" cmpd="sng" algn="ctr">
            <a:solidFill>
              <a:srgbClr val="70758C"/>
            </a:solidFill>
            <a:prstDash val="solid"/>
            <a:miter lim="800000"/>
            <a:tailEnd type="triangle"/>
          </a:ln>
          <a:effectLst/>
        </p:spPr>
      </p:cxnSp>
      <p:cxnSp>
        <p:nvCxnSpPr>
          <p:cNvPr id="35" name="直線單箭頭接點 34"/>
          <p:cNvCxnSpPr/>
          <p:nvPr/>
        </p:nvCxnSpPr>
        <p:spPr>
          <a:xfrm>
            <a:off x="1813466" y="2923416"/>
            <a:ext cx="2952000" cy="0"/>
          </a:xfrm>
          <a:prstGeom prst="straightConnector1">
            <a:avLst/>
          </a:prstGeom>
          <a:noFill/>
          <a:ln w="28575" cap="flat" cmpd="sng" algn="ctr">
            <a:solidFill>
              <a:srgbClr val="70758C"/>
            </a:solidFill>
            <a:prstDash val="solid"/>
            <a:miter lim="800000"/>
            <a:tailEnd type="triangle"/>
          </a:ln>
          <a:effectLst/>
        </p:spPr>
      </p:cxnSp>
      <p:sp>
        <p:nvSpPr>
          <p:cNvPr id="36" name="文字方塊 35"/>
          <p:cNvSpPr txBox="1"/>
          <p:nvPr/>
        </p:nvSpPr>
        <p:spPr>
          <a:xfrm>
            <a:off x="5695187" y="5307347"/>
            <a:ext cx="2430269" cy="1267014"/>
          </a:xfrm>
          <a:prstGeom prst="rect">
            <a:avLst/>
          </a:prstGeom>
          <a:solidFill>
            <a:sysClr val="window" lastClr="FFFFFF"/>
          </a:solidFill>
          <a:ln>
            <a:noFill/>
          </a:ln>
          <a:effectLst>
            <a:outerShdw blurRad="57150" dist="19050" dir="5400000" algn="ctr" rotWithShape="0">
              <a:srgbClr val="000000">
                <a:alpha val="63000"/>
              </a:srgbClr>
            </a:outerShdw>
          </a:effectLst>
        </p:spPr>
        <p:txBody>
          <a:bodyPr wrap="square" lIns="13500" rIns="13500" rtlCol="0">
            <a:spAutoFit/>
          </a:bodyPr>
          <a:lstStyle/>
          <a:p>
            <a:pPr algn="ctr">
              <a:spcAft>
                <a:spcPts val="375"/>
              </a:spcAft>
              <a:defRPr/>
            </a:pPr>
            <a:r>
              <a:rPr lang="zh-TW" altLang="en-US" b="1" u="sng" kern="0" dirty="0">
                <a:solidFill>
                  <a:prstClr val="black">
                    <a:lumMod val="75000"/>
                    <a:lumOff val="25000"/>
                  </a:prstClr>
                </a:solidFill>
                <a:latin typeface="Arial" panose="020B0604020202020204"/>
                <a:ea typeface="微軟正黑體" panose="020B0604030504040204" pitchFamily="34" charset="-120"/>
              </a:rPr>
              <a:t>電業執照</a:t>
            </a:r>
            <a:endParaRPr lang="en-US" altLang="zh-TW" b="1" u="sng" kern="0" dirty="0">
              <a:solidFill>
                <a:prstClr val="black">
                  <a:lumMod val="75000"/>
                  <a:lumOff val="25000"/>
                </a:prstClr>
              </a:solidFill>
              <a:latin typeface="Arial" panose="020B0604020202020204"/>
              <a:ea typeface="微軟正黑體" panose="020B0604030504040204" pitchFamily="34" charset="-120"/>
            </a:endParaRPr>
          </a:p>
          <a:p>
            <a:pPr>
              <a:buClr>
                <a:srgbClr val="0070C0"/>
              </a:buClr>
              <a:defRPr/>
            </a:pPr>
            <a:r>
              <a:rPr lang="zh-TW" altLang="en-US" sz="1100" b="1" kern="0" dirty="0">
                <a:solidFill>
                  <a:prstClr val="black">
                    <a:lumMod val="75000"/>
                    <a:lumOff val="25000"/>
                  </a:prstClr>
                </a:solidFill>
                <a:latin typeface="Arial" panose="020B0604020202020204"/>
                <a:ea typeface="微軟正黑體" panose="020B0604030504040204" pitchFamily="34" charset="-120"/>
              </a:rPr>
              <a:t>審查標準：</a:t>
            </a:r>
            <a:endParaRPr lang="en-US" altLang="zh-TW" sz="1100" b="1" kern="0" dirty="0">
              <a:solidFill>
                <a:prstClr val="black">
                  <a:lumMod val="75000"/>
                  <a:lumOff val="25000"/>
                </a:prstClr>
              </a:solidFill>
              <a:latin typeface="Arial" panose="020B0604020202020204"/>
              <a:ea typeface="微軟正黑體" panose="020B0604030504040204" pitchFamily="34" charset="-120"/>
            </a:endParaRPr>
          </a:p>
          <a:p>
            <a:pPr marL="147955" indent="-147955">
              <a:buClr>
                <a:srgbClr val="0070C0"/>
              </a:buClr>
              <a:buFont typeface="Wingdings" panose="05000000000000000000" pitchFamily="2" charset="2"/>
              <a:buChar char="l"/>
              <a:defRPr/>
            </a:pPr>
            <a:r>
              <a:rPr lang="zh-TW" altLang="en-US" sz="1100" b="1" kern="0" dirty="0">
                <a:solidFill>
                  <a:prstClr val="black">
                    <a:lumMod val="75000"/>
                    <a:lumOff val="25000"/>
                  </a:prstClr>
                </a:solidFill>
                <a:latin typeface="Arial" panose="020B0604020202020204"/>
                <a:ea typeface="微軟正黑體" panose="020B0604030504040204" pitchFamily="34" charset="-120"/>
              </a:rPr>
              <a:t>「海岸利用可行性規劃書」竣工審查標準</a:t>
            </a:r>
            <a:endParaRPr lang="en-US" altLang="zh-TW" sz="1100" b="1" kern="0" dirty="0">
              <a:solidFill>
                <a:prstClr val="black">
                  <a:lumMod val="75000"/>
                  <a:lumOff val="25000"/>
                </a:prstClr>
              </a:solidFill>
              <a:latin typeface="Arial" panose="020B0604020202020204"/>
              <a:ea typeface="微軟正黑體" panose="020B0604030504040204" pitchFamily="34" charset="-120"/>
            </a:endParaRPr>
          </a:p>
          <a:p>
            <a:pPr marL="147955" indent="-147955">
              <a:buClr>
                <a:srgbClr val="0070C0"/>
              </a:buClr>
              <a:buFont typeface="Wingdings" panose="05000000000000000000" pitchFamily="2" charset="2"/>
              <a:buChar char="l"/>
              <a:defRPr/>
            </a:pPr>
            <a:r>
              <a:rPr lang="zh-TW" altLang="en-US" sz="1100" b="1" kern="0" dirty="0">
                <a:solidFill>
                  <a:prstClr val="black">
                    <a:lumMod val="75000"/>
                    <a:lumOff val="25000"/>
                  </a:prstClr>
                </a:solidFill>
                <a:latin typeface="Arial" panose="020B0604020202020204"/>
                <a:ea typeface="微軟正黑體" panose="020B0604030504040204" pitchFamily="34" charset="-120"/>
              </a:rPr>
              <a:t>環社檢核文件竣工審查標準</a:t>
            </a:r>
            <a:endParaRPr lang="en-US" altLang="zh-TW" sz="1100" b="1" kern="0" dirty="0">
              <a:solidFill>
                <a:prstClr val="black">
                  <a:lumMod val="75000"/>
                  <a:lumOff val="25000"/>
                </a:prstClr>
              </a:solidFill>
              <a:latin typeface="Arial" panose="020B0604020202020204"/>
              <a:ea typeface="微軟正黑體" panose="020B0604030504040204" pitchFamily="34" charset="-120"/>
            </a:endParaRPr>
          </a:p>
          <a:p>
            <a:pPr marL="147955" indent="-147955">
              <a:buClr>
                <a:srgbClr val="0070C0"/>
              </a:buClr>
              <a:buFont typeface="Wingdings" panose="05000000000000000000" pitchFamily="2" charset="2"/>
              <a:buChar char="l"/>
              <a:defRPr/>
            </a:pPr>
            <a:r>
              <a:rPr lang="zh-TW" altLang="en-US" sz="1100" b="1" kern="0" dirty="0">
                <a:solidFill>
                  <a:prstClr val="black">
                    <a:lumMod val="75000"/>
                    <a:lumOff val="25000"/>
                  </a:prstClr>
                </a:solidFill>
                <a:latin typeface="Arial" panose="020B0604020202020204"/>
                <a:ea typeface="微軟正黑體" panose="020B0604030504040204" pitchFamily="34" charset="-120"/>
              </a:rPr>
              <a:t>漁電共生設計型態之竣工審查標準</a:t>
            </a:r>
            <a:endParaRPr lang="en-US" altLang="zh-TW" sz="1100" b="1" kern="0" dirty="0">
              <a:solidFill>
                <a:prstClr val="black">
                  <a:lumMod val="75000"/>
                  <a:lumOff val="25000"/>
                </a:prstClr>
              </a:solidFill>
              <a:latin typeface="Arial" panose="020B0604020202020204"/>
              <a:ea typeface="微軟正黑體" panose="020B0604030504040204" pitchFamily="34" charset="-120"/>
            </a:endParaRPr>
          </a:p>
        </p:txBody>
      </p:sp>
      <p:cxnSp>
        <p:nvCxnSpPr>
          <p:cNvPr id="37" name="直線單箭頭接點 36"/>
          <p:cNvCxnSpPr>
            <a:stCxn id="42" idx="2"/>
            <a:endCxn id="36" idx="0"/>
          </p:cNvCxnSpPr>
          <p:nvPr/>
        </p:nvCxnSpPr>
        <p:spPr>
          <a:xfrm>
            <a:off x="6910321" y="5173067"/>
            <a:ext cx="1" cy="134280"/>
          </a:xfrm>
          <a:prstGeom prst="straightConnector1">
            <a:avLst/>
          </a:prstGeom>
          <a:noFill/>
          <a:ln w="28575" cap="flat" cmpd="sng" algn="ctr">
            <a:solidFill>
              <a:sysClr val="windowText" lastClr="000000">
                <a:lumMod val="50000"/>
                <a:lumOff val="50000"/>
              </a:sysClr>
            </a:solidFill>
            <a:prstDash val="solid"/>
            <a:miter lim="800000"/>
            <a:tailEnd type="triangle"/>
          </a:ln>
          <a:effectLst/>
        </p:spPr>
      </p:cxnSp>
      <p:cxnSp>
        <p:nvCxnSpPr>
          <p:cNvPr id="38" name="直線單箭頭接點 37"/>
          <p:cNvCxnSpPr/>
          <p:nvPr/>
        </p:nvCxnSpPr>
        <p:spPr>
          <a:xfrm>
            <a:off x="2963785" y="3586006"/>
            <a:ext cx="351000" cy="0"/>
          </a:xfrm>
          <a:prstGeom prst="straightConnector1">
            <a:avLst/>
          </a:prstGeom>
          <a:noFill/>
          <a:ln w="28575" cap="flat" cmpd="sng" algn="ctr">
            <a:solidFill>
              <a:srgbClr val="70758C"/>
            </a:solidFill>
            <a:prstDash val="solid"/>
            <a:miter lim="800000"/>
            <a:tailEnd type="triangle"/>
          </a:ln>
          <a:effectLst/>
        </p:spPr>
      </p:cxnSp>
      <p:cxnSp>
        <p:nvCxnSpPr>
          <p:cNvPr id="39" name="直線單箭頭接點 38"/>
          <p:cNvCxnSpPr/>
          <p:nvPr/>
        </p:nvCxnSpPr>
        <p:spPr>
          <a:xfrm>
            <a:off x="6872975" y="3915819"/>
            <a:ext cx="0" cy="144000"/>
          </a:xfrm>
          <a:prstGeom prst="straightConnector1">
            <a:avLst/>
          </a:prstGeom>
          <a:noFill/>
          <a:ln w="28575" cap="flat" cmpd="sng" algn="ctr">
            <a:solidFill>
              <a:sysClr val="windowText" lastClr="000000">
                <a:lumMod val="50000"/>
                <a:lumOff val="50000"/>
              </a:sysClr>
            </a:solidFill>
            <a:prstDash val="solid"/>
            <a:miter lim="800000"/>
            <a:tailEnd type="triangle"/>
          </a:ln>
          <a:effectLst/>
        </p:spPr>
      </p:cxnSp>
      <p:cxnSp>
        <p:nvCxnSpPr>
          <p:cNvPr id="40" name="直線接點 39"/>
          <p:cNvCxnSpPr/>
          <p:nvPr/>
        </p:nvCxnSpPr>
        <p:spPr>
          <a:xfrm>
            <a:off x="4172975" y="3930550"/>
            <a:ext cx="2700000" cy="0"/>
          </a:xfrm>
          <a:prstGeom prst="line">
            <a:avLst/>
          </a:prstGeom>
          <a:noFill/>
          <a:ln w="28575" cap="flat" cmpd="sng" algn="ctr">
            <a:solidFill>
              <a:srgbClr val="70758C"/>
            </a:solidFill>
            <a:prstDash val="solid"/>
            <a:miter lim="800000"/>
          </a:ln>
          <a:effectLst/>
        </p:spPr>
      </p:cxnSp>
      <p:sp>
        <p:nvSpPr>
          <p:cNvPr id="41" name="文字方塊 40"/>
          <p:cNvSpPr txBox="1"/>
          <p:nvPr/>
        </p:nvSpPr>
        <p:spPr>
          <a:xfrm>
            <a:off x="2081297" y="3313309"/>
            <a:ext cx="882488" cy="1605568"/>
          </a:xfrm>
          <a:prstGeom prst="rect">
            <a:avLst/>
          </a:prstGeom>
          <a:solidFill>
            <a:sysClr val="window" lastClr="FFFFFF"/>
          </a:solidFill>
          <a:ln>
            <a:noFill/>
          </a:ln>
          <a:effectLst>
            <a:outerShdw blurRad="57150" dist="19050" dir="5400000" algn="ctr" rotWithShape="0">
              <a:srgbClr val="000000">
                <a:alpha val="63000"/>
              </a:srgbClr>
            </a:outerShdw>
          </a:effectLst>
        </p:spPr>
        <p:txBody>
          <a:bodyPr wrap="square" lIns="13500" rIns="13500" rtlCol="0">
            <a:spAutoFit/>
          </a:bodyPr>
          <a:lstStyle/>
          <a:p>
            <a:pPr algn="ctr">
              <a:spcAft>
                <a:spcPts val="375"/>
              </a:spcAft>
              <a:defRPr/>
            </a:pPr>
            <a:r>
              <a:rPr lang="zh-TW" altLang="en-US" b="1" u="sng" kern="0" dirty="0">
                <a:solidFill>
                  <a:prstClr val="black">
                    <a:lumMod val="75000"/>
                    <a:lumOff val="25000"/>
                  </a:prstClr>
                </a:solidFill>
                <a:latin typeface="Arial" panose="020B0604020202020204"/>
                <a:ea typeface="微軟正黑體" panose="020B0604030504040204" pitchFamily="34" charset="-120"/>
              </a:rPr>
              <a:t>綠能</a:t>
            </a:r>
            <a:r>
              <a:rPr lang="zh-TW" altLang="en-US" sz="1100" b="1" u="sng" kern="0" dirty="0">
                <a:solidFill>
                  <a:prstClr val="black">
                    <a:lumMod val="75000"/>
                    <a:lumOff val="25000"/>
                  </a:prstClr>
                </a:solidFill>
                <a:latin typeface="Arial" panose="020B0604020202020204"/>
                <a:ea typeface="微軟正黑體" panose="020B0604030504040204" pitchFamily="34" charset="-120"/>
              </a:rPr>
              <a:t>容許</a:t>
            </a:r>
            <a:endParaRPr lang="en-US" altLang="zh-TW" sz="1100" b="1" u="sng" kern="0" dirty="0">
              <a:solidFill>
                <a:prstClr val="black">
                  <a:lumMod val="75000"/>
                  <a:lumOff val="25000"/>
                </a:prstClr>
              </a:solidFill>
              <a:latin typeface="Arial" panose="020B0604020202020204"/>
              <a:ea typeface="微軟正黑體" panose="020B0604030504040204" pitchFamily="34" charset="-120"/>
            </a:endParaRPr>
          </a:p>
          <a:p>
            <a:pPr>
              <a:defRPr/>
            </a:pPr>
            <a:r>
              <a:rPr lang="zh-TW" altLang="en-US" sz="1100" b="1" kern="0" dirty="0">
                <a:solidFill>
                  <a:prstClr val="black">
                    <a:lumMod val="75000"/>
                    <a:lumOff val="25000"/>
                  </a:prstClr>
                </a:solidFill>
                <a:latin typeface="Arial" panose="020B0604020202020204"/>
                <a:ea typeface="微軟正黑體" panose="020B0604030504040204" pitchFamily="34" charset="-120"/>
              </a:rPr>
              <a:t>審查標準：</a:t>
            </a:r>
            <a:endParaRPr lang="en-US" altLang="zh-TW" sz="1100" b="1" kern="0" dirty="0">
              <a:solidFill>
                <a:prstClr val="black">
                  <a:lumMod val="75000"/>
                  <a:lumOff val="25000"/>
                </a:prstClr>
              </a:solidFill>
              <a:latin typeface="Arial" panose="020B0604020202020204"/>
              <a:ea typeface="微軟正黑體" panose="020B0604030504040204" pitchFamily="34" charset="-120"/>
            </a:endParaRPr>
          </a:p>
          <a:p>
            <a:pPr marL="147955" indent="-147955">
              <a:buClr>
                <a:srgbClr val="0070C0"/>
              </a:buClr>
              <a:buFont typeface="Wingdings" panose="05000000000000000000" pitchFamily="2" charset="2"/>
              <a:buChar char="l"/>
              <a:defRPr/>
            </a:pPr>
            <a:r>
              <a:rPr lang="zh-TW" altLang="en-US" sz="1100" b="1" kern="0" dirty="0">
                <a:solidFill>
                  <a:prstClr val="black">
                    <a:lumMod val="75000"/>
                    <a:lumOff val="25000"/>
                  </a:prstClr>
                </a:solidFill>
                <a:latin typeface="Arial" panose="020B0604020202020204"/>
                <a:ea typeface="微軟正黑體" panose="020B0604030504040204" pitchFamily="34" charset="-120"/>
              </a:rPr>
              <a:t>綠能容許審查標準及流程</a:t>
            </a:r>
            <a:endParaRPr lang="en-US" altLang="zh-TW" sz="1100" b="1" kern="0" dirty="0">
              <a:solidFill>
                <a:prstClr val="black">
                  <a:lumMod val="75000"/>
                  <a:lumOff val="25000"/>
                </a:prstClr>
              </a:solidFill>
              <a:latin typeface="Arial" panose="020B0604020202020204"/>
              <a:ea typeface="微軟正黑體" panose="020B0604030504040204" pitchFamily="34" charset="-120"/>
            </a:endParaRPr>
          </a:p>
          <a:p>
            <a:pPr marL="147955" indent="-147955">
              <a:buClr>
                <a:srgbClr val="0070C0"/>
              </a:buClr>
              <a:buFont typeface="Wingdings" panose="05000000000000000000" pitchFamily="2" charset="2"/>
              <a:buChar char="l"/>
              <a:defRPr/>
            </a:pPr>
            <a:r>
              <a:rPr lang="zh-TW" altLang="en-US" sz="1100" b="1" kern="0" dirty="0">
                <a:solidFill>
                  <a:prstClr val="black">
                    <a:lumMod val="75000"/>
                    <a:lumOff val="25000"/>
                  </a:prstClr>
                </a:solidFill>
                <a:latin typeface="Arial" panose="020B0604020202020204"/>
                <a:ea typeface="微軟正黑體" panose="020B0604030504040204" pitchFamily="34" charset="-120"/>
              </a:rPr>
              <a:t>既有設施、墳墓、廟宇處理原則</a:t>
            </a:r>
          </a:p>
        </p:txBody>
      </p:sp>
      <p:sp>
        <p:nvSpPr>
          <p:cNvPr id="42" name="文字方塊 41"/>
          <p:cNvSpPr txBox="1"/>
          <p:nvPr/>
        </p:nvSpPr>
        <p:spPr>
          <a:xfrm>
            <a:off x="5695186" y="4075331"/>
            <a:ext cx="2430270" cy="1097736"/>
          </a:xfrm>
          <a:prstGeom prst="rect">
            <a:avLst/>
          </a:prstGeom>
          <a:solidFill>
            <a:sysClr val="window" lastClr="FFFFFF"/>
          </a:solidFill>
          <a:ln>
            <a:noFill/>
          </a:ln>
          <a:effectLst>
            <a:outerShdw blurRad="57150" dist="19050" dir="5400000" algn="ctr" rotWithShape="0">
              <a:srgbClr val="000000">
                <a:alpha val="63000"/>
              </a:srgbClr>
            </a:outerShdw>
          </a:effectLst>
        </p:spPr>
        <p:txBody>
          <a:bodyPr wrap="square" lIns="13500" rIns="13500" rtlCol="0">
            <a:spAutoFit/>
          </a:bodyPr>
          <a:lstStyle/>
          <a:p>
            <a:pPr algn="ctr">
              <a:spcAft>
                <a:spcPts val="375"/>
              </a:spcAft>
              <a:defRPr/>
            </a:pPr>
            <a:r>
              <a:rPr lang="zh-TW" altLang="en-US" b="1" u="sng" kern="0" dirty="0">
                <a:solidFill>
                  <a:prstClr val="black">
                    <a:lumMod val="75000"/>
                    <a:lumOff val="25000"/>
                  </a:prstClr>
                </a:solidFill>
                <a:latin typeface="Arial" panose="020B0604020202020204"/>
                <a:ea typeface="微軟正黑體" panose="020B0604030504040204" pitchFamily="34" charset="-120"/>
              </a:rPr>
              <a:t>施工許可</a:t>
            </a:r>
            <a:endParaRPr lang="en-US" altLang="zh-TW" b="1" u="sng" kern="0" dirty="0">
              <a:solidFill>
                <a:prstClr val="black">
                  <a:lumMod val="75000"/>
                  <a:lumOff val="25000"/>
                </a:prstClr>
              </a:solidFill>
              <a:latin typeface="Arial" panose="020B0604020202020204"/>
              <a:ea typeface="微軟正黑體" panose="020B0604030504040204" pitchFamily="34" charset="-120"/>
            </a:endParaRPr>
          </a:p>
          <a:p>
            <a:pPr>
              <a:buClr>
                <a:srgbClr val="0070C0"/>
              </a:buClr>
              <a:defRPr/>
            </a:pPr>
            <a:r>
              <a:rPr lang="zh-TW" altLang="en-US" sz="1100" b="1" kern="0" dirty="0">
                <a:solidFill>
                  <a:prstClr val="black">
                    <a:lumMod val="75000"/>
                    <a:lumOff val="25000"/>
                  </a:prstClr>
                </a:solidFill>
                <a:latin typeface="Arial" panose="020B0604020202020204"/>
                <a:ea typeface="微軟正黑體" panose="020B0604030504040204" pitchFamily="34" charset="-120"/>
              </a:rPr>
              <a:t>審查標準：</a:t>
            </a:r>
            <a:endParaRPr lang="en-US" altLang="zh-TW" sz="1100" b="1" kern="0" dirty="0">
              <a:solidFill>
                <a:prstClr val="black">
                  <a:lumMod val="75000"/>
                  <a:lumOff val="25000"/>
                </a:prstClr>
              </a:solidFill>
              <a:latin typeface="Arial" panose="020B0604020202020204"/>
              <a:ea typeface="微軟正黑體" panose="020B0604030504040204" pitchFamily="34" charset="-120"/>
            </a:endParaRPr>
          </a:p>
          <a:p>
            <a:pPr marL="147955" indent="-147955">
              <a:buClr>
                <a:srgbClr val="0070C0"/>
              </a:buClr>
              <a:buFont typeface="Wingdings" panose="05000000000000000000" pitchFamily="2" charset="2"/>
              <a:buChar char="l"/>
              <a:defRPr/>
            </a:pPr>
            <a:r>
              <a:rPr lang="zh-TW" altLang="en-US" sz="1100" b="1" kern="0" dirty="0">
                <a:solidFill>
                  <a:prstClr val="black">
                    <a:lumMod val="75000"/>
                    <a:lumOff val="25000"/>
                  </a:prstClr>
                </a:solidFill>
                <a:latin typeface="Arial" panose="020B0604020202020204"/>
                <a:ea typeface="微軟正黑體" panose="020B0604030504040204" pitchFamily="34" charset="-120"/>
              </a:rPr>
              <a:t>「海岸利用可行性規劃書」施工原則</a:t>
            </a:r>
            <a:endParaRPr lang="en-US" altLang="zh-TW" sz="1100" b="1" kern="0" dirty="0">
              <a:solidFill>
                <a:prstClr val="black">
                  <a:lumMod val="75000"/>
                  <a:lumOff val="25000"/>
                </a:prstClr>
              </a:solidFill>
              <a:latin typeface="Arial" panose="020B0604020202020204"/>
              <a:ea typeface="微軟正黑體" panose="020B0604030504040204" pitchFamily="34" charset="-120"/>
            </a:endParaRPr>
          </a:p>
          <a:p>
            <a:pPr marL="147955" indent="-147955">
              <a:buClr>
                <a:srgbClr val="0070C0"/>
              </a:buClr>
              <a:buFont typeface="Wingdings" panose="05000000000000000000" pitchFamily="2" charset="2"/>
              <a:buChar char="l"/>
              <a:defRPr/>
            </a:pPr>
            <a:r>
              <a:rPr lang="zh-TW" altLang="en-US" sz="1100" b="1" kern="0" dirty="0">
                <a:solidFill>
                  <a:prstClr val="black">
                    <a:lumMod val="75000"/>
                    <a:lumOff val="25000"/>
                  </a:prstClr>
                </a:solidFill>
                <a:latin typeface="Arial" panose="020B0604020202020204"/>
                <a:ea typeface="微軟正黑體" panose="020B0604030504040204" pitchFamily="34" charset="-120"/>
              </a:rPr>
              <a:t>環社檢核文件施工原則</a:t>
            </a:r>
            <a:endParaRPr lang="en-US" altLang="zh-TW" sz="1100" b="1" kern="0" dirty="0">
              <a:solidFill>
                <a:prstClr val="black">
                  <a:lumMod val="75000"/>
                  <a:lumOff val="25000"/>
                </a:prstClr>
              </a:solidFill>
              <a:latin typeface="Arial" panose="020B0604020202020204"/>
              <a:ea typeface="微軟正黑體" panose="020B0604030504040204" pitchFamily="34" charset="-120"/>
            </a:endParaRPr>
          </a:p>
          <a:p>
            <a:pPr marL="147955" indent="-147955">
              <a:buClr>
                <a:srgbClr val="0070C0"/>
              </a:buClr>
              <a:buFont typeface="Wingdings" panose="05000000000000000000" pitchFamily="2" charset="2"/>
              <a:buChar char="l"/>
              <a:defRPr/>
            </a:pPr>
            <a:r>
              <a:rPr lang="zh-TW" altLang="en-US" sz="1100" b="1" kern="0" dirty="0">
                <a:solidFill>
                  <a:prstClr val="black">
                    <a:lumMod val="75000"/>
                    <a:lumOff val="25000"/>
                  </a:prstClr>
                </a:solidFill>
                <a:latin typeface="Arial" panose="020B0604020202020204"/>
                <a:ea typeface="微軟正黑體" panose="020B0604030504040204" pitchFamily="34" charset="-120"/>
              </a:rPr>
              <a:t>漁電共生設計型態之施工原則</a:t>
            </a:r>
          </a:p>
        </p:txBody>
      </p:sp>
      <p:sp>
        <p:nvSpPr>
          <p:cNvPr id="43" name="文字方塊 42"/>
          <p:cNvSpPr txBox="1"/>
          <p:nvPr/>
        </p:nvSpPr>
        <p:spPr>
          <a:xfrm>
            <a:off x="4772398" y="2589677"/>
            <a:ext cx="3353058" cy="1267014"/>
          </a:xfrm>
          <a:prstGeom prst="rect">
            <a:avLst/>
          </a:prstGeom>
          <a:solidFill>
            <a:sysClr val="window" lastClr="FFFFFF"/>
          </a:solidFill>
          <a:ln>
            <a:noFill/>
          </a:ln>
          <a:effectLst>
            <a:outerShdw blurRad="57150" dist="19050" dir="5400000" algn="ctr" rotWithShape="0">
              <a:srgbClr val="000000">
                <a:alpha val="63000"/>
              </a:srgbClr>
            </a:outerShdw>
          </a:effectLst>
        </p:spPr>
        <p:txBody>
          <a:bodyPr wrap="square" lIns="13500" rIns="13500" rtlCol="0">
            <a:spAutoFit/>
          </a:bodyPr>
          <a:lstStyle/>
          <a:p>
            <a:pPr algn="ctr">
              <a:spcAft>
                <a:spcPts val="375"/>
              </a:spcAft>
              <a:defRPr/>
            </a:pPr>
            <a:r>
              <a:rPr lang="zh-TW" altLang="en-US" b="1" u="sng" kern="0" dirty="0">
                <a:solidFill>
                  <a:prstClr val="black">
                    <a:lumMod val="75000"/>
                    <a:lumOff val="25000"/>
                  </a:prstClr>
                </a:solidFill>
                <a:latin typeface="Arial" panose="020B0604020202020204"/>
                <a:ea typeface="微軟正黑體" panose="020B0604030504040204" pitchFamily="34" charset="-120"/>
              </a:rPr>
              <a:t>電業籌設</a:t>
            </a:r>
            <a:endParaRPr lang="en-US" altLang="zh-TW" b="1" u="sng" kern="0" dirty="0">
              <a:solidFill>
                <a:prstClr val="black">
                  <a:lumMod val="75000"/>
                  <a:lumOff val="25000"/>
                </a:prstClr>
              </a:solidFill>
              <a:latin typeface="Arial" panose="020B0604020202020204"/>
              <a:ea typeface="微軟正黑體" panose="020B0604030504040204" pitchFamily="34" charset="-120"/>
            </a:endParaRPr>
          </a:p>
          <a:p>
            <a:pPr>
              <a:defRPr/>
            </a:pPr>
            <a:r>
              <a:rPr lang="zh-TW" altLang="en-US" sz="1100" b="1" kern="0" dirty="0">
                <a:solidFill>
                  <a:prstClr val="black">
                    <a:lumMod val="75000"/>
                    <a:lumOff val="25000"/>
                  </a:prstClr>
                </a:solidFill>
                <a:latin typeface="Arial" panose="020B0604020202020204"/>
                <a:ea typeface="微軟正黑體" panose="020B0604030504040204" pitchFamily="34" charset="-120"/>
              </a:rPr>
              <a:t>審查標準：</a:t>
            </a:r>
            <a:endParaRPr lang="en-US" altLang="zh-TW" sz="1100" b="1" kern="0" dirty="0">
              <a:solidFill>
                <a:prstClr val="black">
                  <a:lumMod val="75000"/>
                  <a:lumOff val="25000"/>
                </a:prstClr>
              </a:solidFill>
              <a:latin typeface="Arial" panose="020B0604020202020204"/>
              <a:ea typeface="微軟正黑體" panose="020B0604030504040204" pitchFamily="34" charset="-120"/>
            </a:endParaRPr>
          </a:p>
          <a:p>
            <a:pPr marL="147955" indent="-147955">
              <a:buClr>
                <a:srgbClr val="0070C0"/>
              </a:buClr>
              <a:buFont typeface="Wingdings" panose="05000000000000000000" pitchFamily="2" charset="2"/>
              <a:buChar char="l"/>
              <a:defRPr/>
            </a:pPr>
            <a:r>
              <a:rPr lang="zh-TW" altLang="en-US" sz="1100" b="1" kern="0" dirty="0">
                <a:solidFill>
                  <a:prstClr val="black">
                    <a:lumMod val="75000"/>
                    <a:lumOff val="25000"/>
                  </a:prstClr>
                </a:solidFill>
                <a:latin typeface="Arial" panose="020B0604020202020204"/>
                <a:ea typeface="微軟正黑體" panose="020B0604030504040204" pitchFamily="34" charset="-120"/>
              </a:rPr>
              <a:t>養殖戶同意文件範本</a:t>
            </a:r>
            <a:endParaRPr lang="en-US" altLang="zh-TW" sz="1100" b="1" kern="0" dirty="0">
              <a:solidFill>
                <a:prstClr val="black">
                  <a:lumMod val="75000"/>
                  <a:lumOff val="25000"/>
                </a:prstClr>
              </a:solidFill>
              <a:latin typeface="Arial" panose="020B0604020202020204"/>
              <a:ea typeface="微軟正黑體" panose="020B0604030504040204" pitchFamily="34" charset="-120"/>
            </a:endParaRPr>
          </a:p>
          <a:p>
            <a:pPr marL="147955" indent="-147955">
              <a:buClr>
                <a:srgbClr val="0070C0"/>
              </a:buClr>
              <a:buFont typeface="Wingdings" panose="05000000000000000000" pitchFamily="2" charset="2"/>
              <a:buChar char="l"/>
              <a:defRPr/>
            </a:pPr>
            <a:r>
              <a:rPr lang="zh-TW" altLang="en-US" sz="1100" b="1" kern="0" dirty="0">
                <a:solidFill>
                  <a:prstClr val="black">
                    <a:lumMod val="75000"/>
                    <a:lumOff val="25000"/>
                  </a:prstClr>
                </a:solidFill>
                <a:latin typeface="Arial" panose="020B0604020202020204"/>
                <a:ea typeface="微軟正黑體" panose="020B0604030504040204" pitchFamily="34" charset="-120"/>
              </a:rPr>
              <a:t>「海岸利用可行性規劃書」應備內容及審認原則</a:t>
            </a:r>
            <a:endParaRPr lang="en-US" altLang="zh-TW" sz="1100" b="1" kern="0" dirty="0">
              <a:solidFill>
                <a:prstClr val="black">
                  <a:lumMod val="75000"/>
                  <a:lumOff val="25000"/>
                </a:prstClr>
              </a:solidFill>
              <a:latin typeface="Arial" panose="020B0604020202020204"/>
              <a:ea typeface="微軟正黑體" panose="020B0604030504040204" pitchFamily="34" charset="-120"/>
            </a:endParaRPr>
          </a:p>
          <a:p>
            <a:pPr marL="147955" indent="-147955">
              <a:buClr>
                <a:srgbClr val="0070C0"/>
              </a:buClr>
              <a:buFont typeface="Wingdings" panose="05000000000000000000" pitchFamily="2" charset="2"/>
              <a:buChar char="l"/>
              <a:defRPr/>
            </a:pPr>
            <a:r>
              <a:rPr lang="zh-TW" altLang="en-US" sz="1100" b="1" kern="0" dirty="0">
                <a:solidFill>
                  <a:prstClr val="black">
                    <a:lumMod val="75000"/>
                    <a:lumOff val="25000"/>
                  </a:prstClr>
                </a:solidFill>
                <a:latin typeface="Arial" panose="020B0604020202020204"/>
                <a:ea typeface="微軟正黑體" panose="020B0604030504040204" pitchFamily="34" charset="-120"/>
              </a:rPr>
              <a:t>環社檢核文件撰寫應備內容及審認原則</a:t>
            </a:r>
            <a:endParaRPr lang="en-US" altLang="zh-TW" sz="1100" b="1" kern="0" dirty="0">
              <a:solidFill>
                <a:prstClr val="black">
                  <a:lumMod val="75000"/>
                  <a:lumOff val="25000"/>
                </a:prstClr>
              </a:solidFill>
              <a:latin typeface="Arial" panose="020B0604020202020204"/>
              <a:ea typeface="微軟正黑體" panose="020B0604030504040204" pitchFamily="34" charset="-120"/>
            </a:endParaRPr>
          </a:p>
          <a:p>
            <a:pPr marL="147955" indent="-147955">
              <a:buClr>
                <a:srgbClr val="0070C0"/>
              </a:buClr>
              <a:buFont typeface="Wingdings" panose="05000000000000000000" pitchFamily="2" charset="2"/>
              <a:buChar char="l"/>
              <a:defRPr/>
            </a:pPr>
            <a:r>
              <a:rPr lang="zh-TW" altLang="en-US" sz="1100" b="1" kern="0" dirty="0">
                <a:solidFill>
                  <a:prstClr val="black">
                    <a:lumMod val="75000"/>
                    <a:lumOff val="25000"/>
                  </a:prstClr>
                </a:solidFill>
                <a:latin typeface="Arial" panose="020B0604020202020204"/>
                <a:ea typeface="微軟正黑體" panose="020B0604030504040204" pitchFamily="34" charset="-120"/>
              </a:rPr>
              <a:t>漁電共生設計型態之審認原則</a:t>
            </a:r>
          </a:p>
        </p:txBody>
      </p:sp>
      <p:sp>
        <p:nvSpPr>
          <p:cNvPr id="44" name="文字方塊 43"/>
          <p:cNvSpPr txBox="1"/>
          <p:nvPr/>
        </p:nvSpPr>
        <p:spPr>
          <a:xfrm>
            <a:off x="1372185" y="2731229"/>
            <a:ext cx="461665" cy="1029057"/>
          </a:xfrm>
          <a:prstGeom prst="rect">
            <a:avLst/>
          </a:prstGeom>
          <a:solidFill>
            <a:sysClr val="window" lastClr="FFFFFF"/>
          </a:solidFill>
          <a:ln w="28575" cap="flat" cmpd="sng" algn="ctr">
            <a:solidFill>
              <a:srgbClr val="70758C"/>
            </a:solidFill>
            <a:prstDash val="solid"/>
            <a:miter lim="800000"/>
          </a:ln>
          <a:effectLst/>
        </p:spPr>
        <p:txBody>
          <a:bodyPr vert="eaVert" wrap="square" rtlCol="0">
            <a:spAutoFit/>
          </a:bodyPr>
          <a:lstStyle/>
          <a:p>
            <a:pPr algn="ctr">
              <a:defRPr/>
            </a:pPr>
            <a:r>
              <a:rPr lang="zh-TW" altLang="en-US" b="1" kern="0" dirty="0">
                <a:solidFill>
                  <a:prstClr val="black">
                    <a:lumMod val="85000"/>
                    <a:lumOff val="15000"/>
                  </a:prstClr>
                </a:solidFill>
                <a:latin typeface="Arial" panose="020B0604020202020204"/>
                <a:ea typeface="微軟正黑體" panose="020B0604030504040204" pitchFamily="34" charset="-120"/>
              </a:rPr>
              <a:t>第</a:t>
            </a:r>
            <a:r>
              <a:rPr lang="zh-TW" altLang="en-US" b="1" kern="0" dirty="0">
                <a:solidFill>
                  <a:srgbClr val="FF0000"/>
                </a:solidFill>
                <a:latin typeface="Arial" panose="020B0604020202020204"/>
                <a:ea typeface="微軟正黑體" panose="020B0604030504040204" pitchFamily="34" charset="-120"/>
              </a:rPr>
              <a:t>一</a:t>
            </a:r>
            <a:r>
              <a:rPr lang="zh-TW" altLang="en-US" b="1" kern="0" dirty="0">
                <a:solidFill>
                  <a:prstClr val="black">
                    <a:lumMod val="85000"/>
                    <a:lumOff val="15000"/>
                  </a:prstClr>
                </a:solidFill>
                <a:latin typeface="Arial" panose="020B0604020202020204"/>
                <a:ea typeface="微軟正黑體" panose="020B0604030504040204" pitchFamily="34" charset="-120"/>
              </a:rPr>
              <a:t>型</a:t>
            </a:r>
          </a:p>
        </p:txBody>
      </p:sp>
      <p:sp>
        <p:nvSpPr>
          <p:cNvPr id="45" name="矩形 44"/>
          <p:cNvSpPr/>
          <p:nvPr/>
        </p:nvSpPr>
        <p:spPr>
          <a:xfrm>
            <a:off x="519859" y="1354918"/>
            <a:ext cx="8672263" cy="407932"/>
          </a:xfrm>
          <a:prstGeom prst="rect">
            <a:avLst/>
          </a:prstGeom>
        </p:spPr>
        <p:txBody>
          <a:bodyPr wrap="square">
            <a:spAutoFit/>
          </a:bodyPr>
          <a:lstStyle/>
          <a:p>
            <a:pPr marL="0" lvl="1">
              <a:lnSpc>
                <a:spcPct val="110000"/>
              </a:lnSpc>
              <a:spcAft>
                <a:spcPts val="450"/>
              </a:spcAft>
              <a:buClr>
                <a:srgbClr val="003399"/>
              </a:buClr>
              <a:defRPr/>
            </a:pPr>
            <a:r>
              <a:rPr lang="zh-TW" altLang="en-US" sz="2000" b="1" kern="0" dirty="0">
                <a:solidFill>
                  <a:srgbClr val="003399"/>
                </a:solidFill>
                <a:latin typeface="Microsoft YaHei UI" panose="020B0503020204020204" pitchFamily="34" charset="-122"/>
                <a:ea typeface="Microsoft YaHei UI" panose="020B0503020204020204" pitchFamily="34" charset="-122"/>
              </a:rPr>
              <a:t>根據「申請農業用地作農業設施容許使用審查辦法」第</a:t>
            </a:r>
            <a:r>
              <a:rPr lang="en-US" altLang="zh-TW" sz="2000" b="1" kern="0" dirty="0">
                <a:solidFill>
                  <a:srgbClr val="003399"/>
                </a:solidFill>
                <a:latin typeface="Microsoft YaHei UI" panose="020B0503020204020204" pitchFamily="34" charset="-122"/>
                <a:ea typeface="Microsoft YaHei UI" panose="020B0503020204020204" pitchFamily="34" charset="-122"/>
              </a:rPr>
              <a:t>29</a:t>
            </a:r>
            <a:r>
              <a:rPr lang="zh-TW" altLang="en-US" sz="2000" b="1" kern="0" dirty="0">
                <a:solidFill>
                  <a:srgbClr val="003399"/>
                </a:solidFill>
                <a:latin typeface="Microsoft YaHei UI" panose="020B0503020204020204" pitchFamily="34" charset="-122"/>
                <a:ea typeface="Microsoft YaHei UI" panose="020B0503020204020204" pitchFamily="34" charset="-122"/>
              </a:rPr>
              <a:t>條之</a:t>
            </a:r>
            <a:r>
              <a:rPr lang="zh-TW" altLang="en-US" sz="2000" b="1" kern="0" dirty="0">
                <a:solidFill>
                  <a:srgbClr val="FF0000"/>
                </a:solidFill>
                <a:latin typeface="Microsoft YaHei UI" panose="020B0503020204020204" pitchFamily="34" charset="-122"/>
                <a:ea typeface="Microsoft YaHei UI" panose="020B0503020204020204" pitchFamily="34" charset="-122"/>
              </a:rPr>
              <a:t>地面型</a:t>
            </a:r>
            <a:r>
              <a:rPr lang="zh-TW" altLang="en-US" sz="2000" b="1" kern="0" dirty="0">
                <a:solidFill>
                  <a:srgbClr val="003399"/>
                </a:solidFill>
                <a:latin typeface="Microsoft YaHei UI" panose="020B0503020204020204" pitchFamily="34" charset="-122"/>
                <a:ea typeface="Microsoft YaHei UI" panose="020B0503020204020204" pitchFamily="34" charset="-122"/>
              </a:rPr>
              <a:t>設置</a:t>
            </a:r>
            <a:endParaRPr lang="en-US" altLang="zh-TW" sz="2000" b="1" kern="0" dirty="0">
              <a:solidFill>
                <a:srgbClr val="003399"/>
              </a:solidFill>
              <a:latin typeface="Microsoft YaHei UI" panose="020B0503020204020204" pitchFamily="34" charset="-122"/>
              <a:ea typeface="Microsoft YaHei UI" panose="020B0503020204020204" pitchFamily="34" charset="-122"/>
            </a:endParaRPr>
          </a:p>
        </p:txBody>
      </p:sp>
      <p:sp>
        <p:nvSpPr>
          <p:cNvPr id="46" name="文字方塊 45"/>
          <p:cNvSpPr txBox="1"/>
          <p:nvPr/>
        </p:nvSpPr>
        <p:spPr>
          <a:xfrm>
            <a:off x="3290487" y="3317785"/>
            <a:ext cx="882488" cy="1713290"/>
          </a:xfrm>
          <a:prstGeom prst="rect">
            <a:avLst/>
          </a:prstGeom>
          <a:solidFill>
            <a:sysClr val="window" lastClr="FFFFFF"/>
          </a:solidFill>
          <a:ln>
            <a:noFill/>
          </a:ln>
          <a:effectLst>
            <a:outerShdw blurRad="57150" dist="19050" dir="5400000" algn="ctr" rotWithShape="0">
              <a:srgbClr val="000000">
                <a:alpha val="63000"/>
              </a:srgbClr>
            </a:outerShdw>
          </a:effectLst>
        </p:spPr>
        <p:txBody>
          <a:bodyPr wrap="square" lIns="13500" rIns="13500" rtlCol="0">
            <a:spAutoFit/>
          </a:bodyPr>
          <a:lstStyle/>
          <a:p>
            <a:pPr algn="ctr">
              <a:spcAft>
                <a:spcPts val="375"/>
              </a:spcAft>
              <a:defRPr/>
            </a:pPr>
            <a:r>
              <a:rPr lang="zh-TW" altLang="en-US" b="1" u="sng" kern="0" dirty="0">
                <a:solidFill>
                  <a:prstClr val="black">
                    <a:lumMod val="75000"/>
                    <a:lumOff val="25000"/>
                  </a:prstClr>
                </a:solidFill>
                <a:latin typeface="Arial" panose="020B0604020202020204"/>
                <a:ea typeface="微軟正黑體" panose="020B0604030504040204" pitchFamily="34" charset="-120"/>
              </a:rPr>
              <a:t>出流管制</a:t>
            </a:r>
            <a:endParaRPr lang="en-US" altLang="zh-TW" b="1" u="sng" kern="0" dirty="0">
              <a:solidFill>
                <a:prstClr val="black">
                  <a:lumMod val="75000"/>
                  <a:lumOff val="25000"/>
                </a:prstClr>
              </a:solidFill>
              <a:latin typeface="Arial" panose="020B0604020202020204"/>
              <a:ea typeface="微軟正黑體" panose="020B0604030504040204" pitchFamily="34" charset="-120"/>
            </a:endParaRPr>
          </a:p>
          <a:p>
            <a:pPr>
              <a:defRPr/>
            </a:pPr>
            <a:r>
              <a:rPr lang="zh-TW" altLang="en-US" sz="1100" b="1" kern="0" dirty="0">
                <a:solidFill>
                  <a:prstClr val="black">
                    <a:lumMod val="75000"/>
                    <a:lumOff val="25000"/>
                  </a:prstClr>
                </a:solidFill>
                <a:latin typeface="Arial" panose="020B0604020202020204"/>
                <a:ea typeface="微軟正黑體" panose="020B0604030504040204" pitchFamily="34" charset="-120"/>
              </a:rPr>
              <a:t>應辦標準：</a:t>
            </a:r>
          </a:p>
          <a:p>
            <a:pPr marL="147955" indent="-147955">
              <a:buClr>
                <a:srgbClr val="0070C0"/>
              </a:buClr>
              <a:buFont typeface="Wingdings" panose="05000000000000000000" pitchFamily="2" charset="2"/>
              <a:buChar char="l"/>
              <a:defRPr/>
            </a:pPr>
            <a:r>
              <a:rPr lang="zh-TW" altLang="en-US" sz="1100" b="1" kern="0" dirty="0">
                <a:solidFill>
                  <a:prstClr val="black">
                    <a:lumMod val="75000"/>
                    <a:lumOff val="25000"/>
                  </a:prstClr>
                </a:solidFill>
                <a:latin typeface="Arial" panose="020B0604020202020204"/>
                <a:ea typeface="微軟正黑體" panose="020B0604030504040204" pitchFamily="34" charset="-120"/>
              </a:rPr>
              <a:t>單一綠能容許扣除養殖池及塭堤後面積達</a:t>
            </a:r>
            <a:r>
              <a:rPr lang="en-US" altLang="zh-TW" sz="1100" b="1" kern="0" dirty="0">
                <a:solidFill>
                  <a:prstClr val="black">
                    <a:lumMod val="75000"/>
                    <a:lumOff val="25000"/>
                  </a:prstClr>
                </a:solidFill>
                <a:latin typeface="Arial" panose="020B0604020202020204"/>
                <a:ea typeface="微軟正黑體" panose="020B0604030504040204" pitchFamily="34" charset="-120"/>
              </a:rPr>
              <a:t>2</a:t>
            </a:r>
            <a:r>
              <a:rPr lang="zh-TW" altLang="en-US" sz="1100" b="1" kern="0" dirty="0">
                <a:solidFill>
                  <a:prstClr val="black">
                    <a:lumMod val="75000"/>
                    <a:lumOff val="25000"/>
                  </a:prstClr>
                </a:solidFill>
                <a:latin typeface="Arial" panose="020B0604020202020204"/>
                <a:ea typeface="微軟正黑體" panose="020B0604030504040204" pitchFamily="34" charset="-120"/>
              </a:rPr>
              <a:t>公頃</a:t>
            </a:r>
            <a:endParaRPr lang="en-US" altLang="zh-TW" sz="1100" b="1" kern="0" dirty="0">
              <a:solidFill>
                <a:prstClr val="black">
                  <a:lumMod val="75000"/>
                  <a:lumOff val="25000"/>
                </a:prstClr>
              </a:solidFill>
              <a:latin typeface="Arial" panose="020B0604020202020204"/>
              <a:ea typeface="微軟正黑體" panose="020B0604030504040204" pitchFamily="34" charset="-120"/>
            </a:endParaRPr>
          </a:p>
        </p:txBody>
      </p:sp>
      <p:sp>
        <p:nvSpPr>
          <p:cNvPr id="22" name="內容版面配置區 2"/>
          <p:cNvSpPr txBox="1"/>
          <p:nvPr/>
        </p:nvSpPr>
        <p:spPr bwMode="auto">
          <a:xfrm>
            <a:off x="225425" y="973138"/>
            <a:ext cx="6511925" cy="563562"/>
          </a:xfrm>
          <a:prstGeom prst="rect">
            <a:avLst/>
          </a:prstGeom>
          <a:noFill/>
          <a:ln>
            <a:noFill/>
          </a:ln>
        </p:spPr>
        <p:txBody>
          <a:bodyPr/>
          <a:lstStyle>
            <a:lvl1pPr marL="342900" indent="-342900" algn="l" rtl="0" eaLnBrk="0" fontAlgn="base" hangingPunct="0">
              <a:spcBef>
                <a:spcPct val="20000"/>
              </a:spcBef>
              <a:spcAft>
                <a:spcPct val="0"/>
              </a:spcAft>
              <a:buBlip>
                <a:blip r:embed="rId2"/>
              </a:buBlip>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361950" lvl="1" indent="-361950">
              <a:lnSpc>
                <a:spcPct val="110000"/>
              </a:lnSpc>
              <a:spcBef>
                <a:spcPts val="0"/>
              </a:spcBef>
              <a:spcAft>
                <a:spcPts val="600"/>
              </a:spcAft>
              <a:buClr>
                <a:srgbClr val="003399"/>
              </a:buClr>
              <a:buFont typeface="Wingdings" panose="05000000000000000000" pitchFamily="2" charset="2"/>
              <a:buChar char="n"/>
              <a:defRPr/>
            </a:pPr>
            <a:r>
              <a:rPr lang="zh-TW" altLang="en-US" sz="2400" b="1" kern="0" dirty="0">
                <a:solidFill>
                  <a:srgbClr val="003399"/>
                </a:solidFill>
                <a:latin typeface="微軟正黑體" panose="020B0604030504040204" pitchFamily="34" charset="-120"/>
                <a:ea typeface="微軟正黑體" panose="020B0604030504040204" pitchFamily="34" charset="-120"/>
              </a:rPr>
              <a:t>地面型</a:t>
            </a:r>
            <a:endParaRPr lang="zh-TW" altLang="en-US" sz="2400" b="1" kern="0" dirty="0">
              <a:solidFill>
                <a:prstClr val="black"/>
              </a:solidFill>
              <a:latin typeface="微軟正黑體" panose="020B0604030504040204" pitchFamily="34" charset="-120"/>
              <a:ea typeface="微軟正黑體" panose="020B0604030504040204" pitchFamily="34" charset="-120"/>
            </a:endParaRPr>
          </a:p>
        </p:txBody>
      </p:sp>
      <p:sp>
        <p:nvSpPr>
          <p:cNvPr id="18" name="標題 1"/>
          <p:cNvSpPr txBox="1"/>
          <p:nvPr/>
        </p:nvSpPr>
        <p:spPr>
          <a:xfrm>
            <a:off x="980235" y="16778"/>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二、地面型光電政策及推展</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漁電營運模式</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-6</a:t>
            </a:r>
            <a:endPar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庫圖表 3"/>
          <p:cNvGraphicFramePr/>
          <p:nvPr/>
        </p:nvGraphicFramePr>
        <p:xfrm>
          <a:off x="473451" y="1088157"/>
          <a:ext cx="8302389" cy="5164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圓角矩形 4"/>
          <p:cNvSpPr/>
          <p:nvPr/>
        </p:nvSpPr>
        <p:spPr bwMode="auto">
          <a:xfrm>
            <a:off x="123825" y="5602288"/>
            <a:ext cx="3152775" cy="971550"/>
          </a:xfrm>
          <a:prstGeom prst="roundRect">
            <a:avLst/>
          </a:prstGeom>
          <a:ln w="28575">
            <a:solidFill>
              <a:srgbClr val="ED7D31"/>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anchor="ctr"/>
          <a:lstStyle/>
          <a:p>
            <a:pPr marL="285750" indent="-285750" eaLnBrk="1" hangingPunct="1">
              <a:buFont typeface="Arial" panose="020B0604020202020204" pitchFamily="34" charset="0"/>
              <a:buChar char="•"/>
              <a:defRPr/>
            </a:pPr>
            <a:r>
              <a:rPr lang="zh-TW" altLang="en-US" sz="2000" b="1" dirty="0">
                <a:solidFill>
                  <a:prstClr val="black"/>
                </a:solidFill>
                <a:latin typeface="微軟正黑體" panose="020B0604030504040204" pitchFamily="34" charset="-120"/>
                <a:ea typeface="微軟正黑體" panose="020B0604030504040204" pitchFamily="34" charset="-120"/>
              </a:rPr>
              <a:t>民眾作伙整合開發</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marL="285750" indent="-285750" eaLnBrk="1" hangingPunct="1">
              <a:buFont typeface="Arial" panose="020B0604020202020204" pitchFamily="34" charset="0"/>
              <a:buChar char="•"/>
              <a:defRPr/>
            </a:pPr>
            <a:r>
              <a:rPr lang="zh-TW" altLang="en-US" sz="2000" b="1" dirty="0">
                <a:solidFill>
                  <a:prstClr val="black"/>
                </a:solidFill>
                <a:latin typeface="微軟正黑體" panose="020B0604030504040204" pitchFamily="34" charset="-120"/>
                <a:ea typeface="微軟正黑體" panose="020B0604030504040204" pitchFamily="34" charset="-120"/>
              </a:rPr>
              <a:t>契約條款保障各方權益</a:t>
            </a:r>
          </a:p>
        </p:txBody>
      </p:sp>
      <p:sp>
        <p:nvSpPr>
          <p:cNvPr id="8" name="圓角矩形 7"/>
          <p:cNvSpPr/>
          <p:nvPr/>
        </p:nvSpPr>
        <p:spPr bwMode="auto">
          <a:xfrm>
            <a:off x="1704975" y="4492625"/>
            <a:ext cx="2173288" cy="1185863"/>
          </a:xfrm>
          <a:prstGeom prst="roundRect">
            <a:avLst/>
          </a:prstGeom>
          <a:ln w="28575">
            <a:solidFill>
              <a:srgbClr val="7030A0"/>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a:lstStyle/>
          <a:p>
            <a:pPr marL="177800" indent="-177800" eaLnBrk="1" hangingPunct="1">
              <a:buFont typeface="Arial" panose="020B0604020202020204" pitchFamily="34" charset="0"/>
              <a:buChar char="•"/>
              <a:defRPr/>
            </a:pPr>
            <a:r>
              <a:rPr lang="zh-TW" altLang="en-US" b="1" dirty="0">
                <a:solidFill>
                  <a:prstClr val="black"/>
                </a:solidFill>
                <a:latin typeface="微軟正黑體" panose="020B0604030504040204" pitchFamily="34" charset="-120"/>
                <a:ea typeface="微軟正黑體" panose="020B0604030504040204" pitchFamily="34" charset="-120"/>
              </a:rPr>
              <a:t>全數地主及養殖戶同意才蓋 </a:t>
            </a:r>
            <a:endParaRPr lang="en-US" altLang="zh-TW" b="1" dirty="0">
              <a:solidFill>
                <a:prstClr val="black"/>
              </a:solidFill>
              <a:latin typeface="微軟正黑體" panose="020B0604030504040204" pitchFamily="34" charset="-120"/>
              <a:ea typeface="微軟正黑體" panose="020B0604030504040204" pitchFamily="34" charset="-120"/>
            </a:endParaRPr>
          </a:p>
          <a:p>
            <a:pPr marL="177800" indent="-177800" eaLnBrk="1" hangingPunct="1">
              <a:buFont typeface="Arial" panose="020B0604020202020204" pitchFamily="34" charset="0"/>
              <a:buChar char="•"/>
              <a:defRPr/>
            </a:pPr>
            <a:r>
              <a:rPr lang="zh-TW" altLang="en-US" b="1" dirty="0">
                <a:solidFill>
                  <a:prstClr val="black"/>
                </a:solidFill>
                <a:latin typeface="微軟正黑體" panose="020B0604030504040204" pitchFamily="34" charset="-120"/>
                <a:ea typeface="微軟正黑體" panose="020B0604030504040204" pitchFamily="34" charset="-120"/>
              </a:rPr>
              <a:t>環境社會友善措施保障生態</a:t>
            </a:r>
          </a:p>
        </p:txBody>
      </p:sp>
      <p:pic>
        <p:nvPicPr>
          <p:cNvPr id="23" name="圖形 5" descr="太陽能板"/>
          <p:cNvPicPr>
            <a:picLocks noChangeAspect="1"/>
          </p:cNvPicPr>
          <p:nvPr/>
        </p:nvPicPr>
        <p:blipFill>
          <a:blip r:embed="rId8" cstate="email">
            <a:duotone>
              <a:schemeClr val="accent6">
                <a:shade val="45000"/>
                <a:satMod val="135000"/>
              </a:schemeClr>
              <a:prstClr val="white"/>
            </a:duotone>
          </a:blip>
          <a:stretch>
            <a:fillRect/>
          </a:stretch>
        </p:blipFill>
        <p:spPr>
          <a:xfrm>
            <a:off x="5710855" y="1692105"/>
            <a:ext cx="914400" cy="914400"/>
          </a:xfrm>
          <a:prstGeom prst="rect">
            <a:avLst/>
          </a:prstGeom>
        </p:spPr>
      </p:pic>
      <p:sp>
        <p:nvSpPr>
          <p:cNvPr id="59398" name="文字方塊 1"/>
          <p:cNvSpPr txBox="1">
            <a:spLocks noChangeArrowheads="1"/>
          </p:cNvSpPr>
          <p:nvPr/>
        </p:nvSpPr>
        <p:spPr bwMode="auto">
          <a:xfrm>
            <a:off x="2144713" y="2217738"/>
            <a:ext cx="14160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algn="ctr" eaLnBrk="1" hangingPunct="1"/>
            <a:r>
              <a:rPr lang="zh-TW" altLang="en-US" sz="2400" b="1" u="sng">
                <a:solidFill>
                  <a:srgbClr val="002060"/>
                </a:solidFill>
                <a:latin typeface="微軟正黑體" panose="020B0604030504040204" pitchFamily="34" charset="-120"/>
                <a:ea typeface="微軟正黑體" panose="020B0604030504040204" pitchFamily="34" charset="-120"/>
              </a:rPr>
              <a:t>２</a:t>
            </a:r>
            <a:endParaRPr lang="en-US" altLang="zh-TW" sz="2400" b="1" u="sng">
              <a:solidFill>
                <a:srgbClr val="002060"/>
              </a:solidFill>
              <a:latin typeface="微軟正黑體" panose="020B0604030504040204" pitchFamily="34" charset="-120"/>
              <a:ea typeface="微軟正黑體" panose="020B0604030504040204" pitchFamily="34" charset="-120"/>
            </a:endParaRPr>
          </a:p>
          <a:p>
            <a:pPr algn="ctr" eaLnBrk="1" hangingPunct="1"/>
            <a:r>
              <a:rPr lang="zh-TW" altLang="en-US" sz="2400" b="1">
                <a:solidFill>
                  <a:srgbClr val="002060"/>
                </a:solidFill>
                <a:latin typeface="微軟正黑體" panose="020B0604030504040204" pitchFamily="34" charset="-120"/>
                <a:ea typeface="微軟正黑體" panose="020B0604030504040204" pitchFamily="34" charset="-120"/>
              </a:rPr>
              <a:t>確認意願</a:t>
            </a:r>
            <a:endParaRPr lang="en-US" altLang="zh-TW" sz="2400" b="1">
              <a:solidFill>
                <a:srgbClr val="002060"/>
              </a:solidFill>
              <a:latin typeface="微軟正黑體" panose="020B0604030504040204" pitchFamily="34" charset="-120"/>
              <a:ea typeface="微軟正黑體" panose="020B0604030504040204" pitchFamily="34" charset="-120"/>
            </a:endParaRPr>
          </a:p>
          <a:p>
            <a:pPr algn="ctr" eaLnBrk="1" hangingPunct="1"/>
            <a:r>
              <a:rPr lang="zh-TW" altLang="en-US" sz="2400" b="1">
                <a:solidFill>
                  <a:srgbClr val="002060"/>
                </a:solidFill>
                <a:latin typeface="微軟正黑體" panose="020B0604030504040204" pitchFamily="34" charset="-120"/>
                <a:ea typeface="微軟正黑體" panose="020B0604030504040204" pitchFamily="34" charset="-120"/>
              </a:rPr>
              <a:t>環境友善</a:t>
            </a:r>
          </a:p>
        </p:txBody>
      </p:sp>
      <p:sp>
        <p:nvSpPr>
          <p:cNvPr id="59399" name="文字方塊 23"/>
          <p:cNvSpPr txBox="1">
            <a:spLocks noChangeArrowheads="1"/>
          </p:cNvSpPr>
          <p:nvPr/>
        </p:nvSpPr>
        <p:spPr bwMode="auto">
          <a:xfrm>
            <a:off x="468313" y="2619375"/>
            <a:ext cx="14160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algn="ctr" eaLnBrk="1" hangingPunct="1"/>
            <a:r>
              <a:rPr lang="zh-TW" altLang="en-US" sz="2400" b="1" u="sng">
                <a:solidFill>
                  <a:srgbClr val="002060"/>
                </a:solidFill>
                <a:latin typeface="微軟正黑體" panose="020B0604030504040204" pitchFamily="34" charset="-120"/>
                <a:ea typeface="微軟正黑體" panose="020B0604030504040204" pitchFamily="34" charset="-120"/>
              </a:rPr>
              <a:t>１</a:t>
            </a:r>
            <a:endParaRPr lang="en-US" altLang="zh-TW" sz="2400" b="1" u="sng">
              <a:solidFill>
                <a:srgbClr val="002060"/>
              </a:solidFill>
              <a:latin typeface="微軟正黑體" panose="020B0604030504040204" pitchFamily="34" charset="-120"/>
              <a:ea typeface="微軟正黑體" panose="020B0604030504040204" pitchFamily="34" charset="-120"/>
            </a:endParaRPr>
          </a:p>
          <a:p>
            <a:pPr algn="ctr" eaLnBrk="1" hangingPunct="1"/>
            <a:r>
              <a:rPr lang="zh-TW" altLang="en-US" sz="2400" b="1">
                <a:solidFill>
                  <a:srgbClr val="002060"/>
                </a:solidFill>
                <a:latin typeface="微軟正黑體" panose="020B0604030504040204" pitchFamily="34" charset="-120"/>
                <a:ea typeface="微軟正黑體" panose="020B0604030504040204" pitchFamily="34" charset="-120"/>
              </a:rPr>
              <a:t>安心整合</a:t>
            </a:r>
            <a:endParaRPr lang="en-US" altLang="zh-TW" sz="2400" b="1">
              <a:solidFill>
                <a:srgbClr val="002060"/>
              </a:solidFill>
              <a:latin typeface="微軟正黑體" panose="020B0604030504040204" pitchFamily="34" charset="-120"/>
              <a:ea typeface="微軟正黑體" panose="020B0604030504040204" pitchFamily="34" charset="-120"/>
            </a:endParaRPr>
          </a:p>
          <a:p>
            <a:pPr algn="ctr" eaLnBrk="1" hangingPunct="1"/>
            <a:r>
              <a:rPr lang="zh-TW" altLang="en-US" sz="2400" b="1">
                <a:solidFill>
                  <a:srgbClr val="002060"/>
                </a:solidFill>
                <a:latin typeface="微軟正黑體" panose="020B0604030504040204" pitchFamily="34" charset="-120"/>
                <a:ea typeface="微軟正黑體" panose="020B0604030504040204" pitchFamily="34" charset="-120"/>
              </a:rPr>
              <a:t>權益保障</a:t>
            </a:r>
          </a:p>
        </p:txBody>
      </p:sp>
      <p:pic>
        <p:nvPicPr>
          <p:cNvPr id="27" name="圖片 26"/>
          <p:cNvPicPr>
            <a:picLocks noChangeAspect="1"/>
          </p:cNvPicPr>
          <p:nvPr/>
        </p:nvPicPr>
        <p:blipFill rotWithShape="1">
          <a:blip r:embed="rId9" cstate="email"/>
          <a:srcRect/>
          <a:stretch>
            <a:fillRect/>
          </a:stretch>
        </p:blipFill>
        <p:spPr>
          <a:xfrm>
            <a:off x="7004311" y="5317763"/>
            <a:ext cx="1973933" cy="1540237"/>
          </a:xfrm>
          <a:prstGeom prst="ellipse">
            <a:avLst/>
          </a:prstGeom>
          <a:ln>
            <a:noFill/>
          </a:ln>
          <a:effectLst>
            <a:softEdge rad="112500"/>
          </a:effectLst>
        </p:spPr>
      </p:pic>
      <p:sp>
        <p:nvSpPr>
          <p:cNvPr id="59401" name="文字方塊 25"/>
          <p:cNvSpPr txBox="1">
            <a:spLocks noChangeArrowheads="1"/>
          </p:cNvSpPr>
          <p:nvPr/>
        </p:nvSpPr>
        <p:spPr bwMode="auto">
          <a:xfrm>
            <a:off x="5959475" y="1417638"/>
            <a:ext cx="4921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algn="ctr" eaLnBrk="1" hangingPunct="1"/>
            <a:r>
              <a:rPr lang="zh-TW" altLang="en-US" sz="2400" b="1" u="sng">
                <a:solidFill>
                  <a:srgbClr val="002060"/>
                </a:solidFill>
                <a:latin typeface="微軟正黑體" panose="020B0604030504040204" pitchFamily="34" charset="-120"/>
                <a:ea typeface="微軟正黑體" panose="020B0604030504040204" pitchFamily="34" charset="-120"/>
              </a:rPr>
              <a:t>４</a:t>
            </a:r>
            <a:endParaRPr lang="en-US" altLang="zh-TW" sz="2400" b="1" u="sng">
              <a:solidFill>
                <a:srgbClr val="002060"/>
              </a:solidFill>
              <a:latin typeface="微軟正黑體" panose="020B0604030504040204" pitchFamily="34" charset="-120"/>
              <a:ea typeface="微軟正黑體" panose="020B0604030504040204" pitchFamily="34" charset="-120"/>
            </a:endParaRPr>
          </a:p>
        </p:txBody>
      </p:sp>
      <p:sp>
        <p:nvSpPr>
          <p:cNvPr id="28" name="內容版面配置區 2"/>
          <p:cNvSpPr txBox="1"/>
          <p:nvPr/>
        </p:nvSpPr>
        <p:spPr bwMode="auto">
          <a:xfrm>
            <a:off x="225425" y="973138"/>
            <a:ext cx="6511925" cy="563562"/>
          </a:xfrm>
          <a:prstGeom prst="rect">
            <a:avLst/>
          </a:prstGeom>
          <a:noFill/>
          <a:ln>
            <a:noFill/>
          </a:ln>
        </p:spPr>
        <p:txBody>
          <a:bodyPr/>
          <a:lstStyle>
            <a:lvl1pPr marL="342900" indent="-342900" algn="l" rtl="0" eaLnBrk="0" fontAlgn="base" hangingPunct="0">
              <a:spcBef>
                <a:spcPct val="20000"/>
              </a:spcBef>
              <a:spcAft>
                <a:spcPct val="0"/>
              </a:spcAft>
              <a:buBlip>
                <a:blip r:embed="rId10"/>
              </a:buBlip>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361950" lvl="1" indent="-361950">
              <a:lnSpc>
                <a:spcPct val="110000"/>
              </a:lnSpc>
              <a:spcBef>
                <a:spcPts val="0"/>
              </a:spcBef>
              <a:spcAft>
                <a:spcPts val="600"/>
              </a:spcAft>
              <a:buClr>
                <a:schemeClr val="accent3">
                  <a:lumMod val="50000"/>
                </a:schemeClr>
              </a:buClr>
              <a:buFont typeface="Wingdings" panose="05000000000000000000" pitchFamily="2" charset="2"/>
              <a:buChar char="n"/>
              <a:defRPr/>
            </a:pPr>
            <a:r>
              <a:rPr lang="zh-TW" altLang="en-US" sz="2400" b="1" kern="0" dirty="0">
                <a:solidFill>
                  <a:schemeClr val="accent3">
                    <a:lumMod val="50000"/>
                  </a:schemeClr>
                </a:solidFill>
                <a:latin typeface="微軟正黑體" panose="020B0604030504040204" pitchFamily="34" charset="-120"/>
                <a:ea typeface="微軟正黑體" panose="020B0604030504040204" pitchFamily="34" charset="-120"/>
              </a:rPr>
              <a:t>逐一階段審查把關，確保各參與者獲得保障</a:t>
            </a:r>
          </a:p>
        </p:txBody>
      </p:sp>
      <p:sp>
        <p:nvSpPr>
          <p:cNvPr id="59403" name="文字方塊 17"/>
          <p:cNvSpPr txBox="1">
            <a:spLocks noChangeArrowheads="1"/>
          </p:cNvSpPr>
          <p:nvPr/>
        </p:nvSpPr>
        <p:spPr bwMode="auto">
          <a:xfrm>
            <a:off x="3910013" y="1804988"/>
            <a:ext cx="14160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algn="ctr" eaLnBrk="1" hangingPunct="1"/>
            <a:r>
              <a:rPr lang="zh-TW" altLang="en-US" sz="2400" b="1" u="sng">
                <a:solidFill>
                  <a:srgbClr val="002060"/>
                </a:solidFill>
                <a:latin typeface="微軟正黑體" panose="020B0604030504040204" pitchFamily="34" charset="-120"/>
                <a:ea typeface="微軟正黑體" panose="020B0604030504040204" pitchFamily="34" charset="-120"/>
              </a:rPr>
              <a:t>３</a:t>
            </a:r>
            <a:endParaRPr lang="en-US" altLang="zh-TW" sz="2400" b="1" u="sng">
              <a:solidFill>
                <a:srgbClr val="002060"/>
              </a:solidFill>
              <a:latin typeface="微軟正黑體" panose="020B0604030504040204" pitchFamily="34" charset="-120"/>
              <a:ea typeface="微軟正黑體" panose="020B0604030504040204" pitchFamily="34" charset="-120"/>
            </a:endParaRPr>
          </a:p>
          <a:p>
            <a:pPr algn="ctr" eaLnBrk="1" hangingPunct="1"/>
            <a:r>
              <a:rPr lang="zh-TW" altLang="en-US" sz="2400" b="1">
                <a:solidFill>
                  <a:srgbClr val="002060"/>
                </a:solidFill>
                <a:latin typeface="微軟正黑體" panose="020B0604030504040204" pitchFamily="34" charset="-120"/>
                <a:ea typeface="微軟正黑體" panose="020B0604030504040204" pitchFamily="34" charset="-120"/>
              </a:rPr>
              <a:t>確保收益</a:t>
            </a:r>
            <a:endParaRPr lang="en-US" altLang="zh-TW" sz="2400" b="1">
              <a:solidFill>
                <a:srgbClr val="002060"/>
              </a:solidFill>
              <a:latin typeface="微軟正黑體" panose="020B0604030504040204" pitchFamily="34" charset="-120"/>
              <a:ea typeface="微軟正黑體" panose="020B0604030504040204" pitchFamily="34" charset="-120"/>
            </a:endParaRPr>
          </a:p>
          <a:p>
            <a:pPr algn="ctr" eaLnBrk="1" hangingPunct="1"/>
            <a:r>
              <a:rPr lang="zh-TW" altLang="en-US" sz="2400" b="1">
                <a:solidFill>
                  <a:srgbClr val="002060"/>
                </a:solidFill>
                <a:latin typeface="微軟正黑體" panose="020B0604030504040204" pitchFamily="34" charset="-120"/>
                <a:ea typeface="微軟正黑體" panose="020B0604030504040204" pitchFamily="34" charset="-120"/>
              </a:rPr>
              <a:t>合理設置</a:t>
            </a:r>
          </a:p>
        </p:txBody>
      </p:sp>
      <p:sp>
        <p:nvSpPr>
          <p:cNvPr id="7" name="圓角矩形 6"/>
          <p:cNvSpPr/>
          <p:nvPr/>
        </p:nvSpPr>
        <p:spPr bwMode="auto">
          <a:xfrm>
            <a:off x="3700463" y="4119563"/>
            <a:ext cx="2087562" cy="1920875"/>
          </a:xfrm>
          <a:prstGeom prst="roundRect">
            <a:avLst/>
          </a:prstGeom>
          <a:ln w="28575">
            <a:solidFill>
              <a:srgbClr val="F79646"/>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anchor="ctr"/>
          <a:lstStyle/>
          <a:p>
            <a:pPr marL="177800" indent="-177800" eaLnBrk="1" hangingPunct="1">
              <a:buFont typeface="Arial" panose="020B0604020202020204" pitchFamily="34" charset="0"/>
              <a:buChar char="•"/>
              <a:defRPr/>
            </a:pPr>
            <a:r>
              <a:rPr lang="zh-TW" altLang="en-US" b="1" dirty="0">
                <a:solidFill>
                  <a:prstClr val="black"/>
                </a:solidFill>
                <a:latin typeface="微軟正黑體" panose="020B0604030504040204" pitchFamily="34" charset="-120"/>
                <a:ea typeface="微軟正黑體" panose="020B0604030504040204" pitchFamily="34" charset="-120"/>
              </a:rPr>
              <a:t>確保收益</a:t>
            </a:r>
            <a:r>
              <a:rPr lang="en-US" altLang="zh-TW" b="1" dirty="0">
                <a:solidFill>
                  <a:prstClr val="black"/>
                </a:solidFill>
                <a:latin typeface="微軟正黑體" panose="020B0604030504040204" pitchFamily="34" charset="-120"/>
                <a:ea typeface="微軟正黑體" panose="020B0604030504040204" pitchFamily="34" charset="-120"/>
              </a:rPr>
              <a:t>-</a:t>
            </a:r>
            <a:r>
              <a:rPr lang="zh-TW" altLang="en-US" b="1" dirty="0">
                <a:solidFill>
                  <a:prstClr val="black"/>
                </a:solidFill>
                <a:latin typeface="微軟正黑體" panose="020B0604030504040204" pitchFamily="34" charset="-120"/>
                <a:ea typeface="微軟正黑體" panose="020B0604030504040204" pitchFamily="34" charset="-120"/>
              </a:rPr>
              <a:t>產量維持至少七成</a:t>
            </a:r>
            <a:endParaRPr lang="en-US" altLang="zh-TW" b="1" dirty="0">
              <a:solidFill>
                <a:prstClr val="black"/>
              </a:solidFill>
              <a:latin typeface="微軟正黑體" panose="020B0604030504040204" pitchFamily="34" charset="-120"/>
              <a:ea typeface="微軟正黑體" panose="020B0604030504040204" pitchFamily="34" charset="-120"/>
            </a:endParaRPr>
          </a:p>
          <a:p>
            <a:pPr marL="177800" indent="-177800" eaLnBrk="1" hangingPunct="1">
              <a:buFont typeface="Arial" panose="020B0604020202020204" pitchFamily="34" charset="0"/>
              <a:buChar char="•"/>
              <a:defRPr/>
            </a:pPr>
            <a:r>
              <a:rPr lang="zh-TW" altLang="en-US" b="1" dirty="0">
                <a:solidFill>
                  <a:prstClr val="black"/>
                </a:solidFill>
                <a:latin typeface="微軟正黑體" panose="020B0604030504040204" pitchFamily="34" charset="-120"/>
                <a:ea typeface="微軟正黑體" panose="020B0604030504040204" pitchFamily="34" charset="-120"/>
              </a:rPr>
              <a:t>良好設置</a:t>
            </a:r>
            <a:r>
              <a:rPr lang="en-US" altLang="zh-TW" b="1" dirty="0">
                <a:solidFill>
                  <a:prstClr val="black"/>
                </a:solidFill>
                <a:latin typeface="微軟正黑體" panose="020B0604030504040204" pitchFamily="34" charset="-120"/>
                <a:ea typeface="微軟正黑體" panose="020B0604030504040204" pitchFamily="34" charset="-120"/>
              </a:rPr>
              <a:t>-</a:t>
            </a:r>
            <a:r>
              <a:rPr lang="zh-TW" altLang="en-US" b="1" dirty="0">
                <a:solidFill>
                  <a:prstClr val="black"/>
                </a:solidFill>
                <a:latin typeface="微軟正黑體" panose="020B0604030504040204" pitchFamily="34" charset="-120"/>
                <a:ea typeface="微軟正黑體" panose="020B0604030504040204" pitchFamily="34" charset="-120"/>
              </a:rPr>
              <a:t>光電面積最多四成</a:t>
            </a:r>
            <a:endParaRPr lang="en-US" altLang="zh-TW" b="1" dirty="0">
              <a:solidFill>
                <a:prstClr val="black"/>
              </a:solidFill>
              <a:latin typeface="微軟正黑體" panose="020B0604030504040204" pitchFamily="34" charset="-120"/>
              <a:ea typeface="微軟正黑體" panose="020B0604030504040204" pitchFamily="34" charset="-120"/>
            </a:endParaRPr>
          </a:p>
          <a:p>
            <a:pPr marL="177800" indent="-177800" eaLnBrk="1" hangingPunct="1">
              <a:buFont typeface="Arial" panose="020B0604020202020204" pitchFamily="34" charset="0"/>
              <a:buChar char="•"/>
              <a:defRPr/>
            </a:pPr>
            <a:r>
              <a:rPr lang="zh-TW" altLang="en-US" b="1" dirty="0">
                <a:solidFill>
                  <a:prstClr val="black"/>
                </a:solidFill>
                <a:latin typeface="微軟正黑體" panose="020B0604030504040204" pitchFamily="34" charset="-120"/>
                <a:ea typeface="微軟正黑體" panose="020B0604030504040204" pitchFamily="34" charset="-120"/>
              </a:rPr>
              <a:t>設置類型標準化美觀好利用</a:t>
            </a:r>
          </a:p>
        </p:txBody>
      </p:sp>
      <p:sp>
        <p:nvSpPr>
          <p:cNvPr id="9" name="圓角矩形 8"/>
          <p:cNvSpPr/>
          <p:nvPr/>
        </p:nvSpPr>
        <p:spPr bwMode="auto">
          <a:xfrm>
            <a:off x="5611813" y="3663950"/>
            <a:ext cx="1670050" cy="1819275"/>
          </a:xfrm>
          <a:prstGeom prst="roundRect">
            <a:avLst/>
          </a:prstGeom>
          <a:ln w="28575">
            <a:solidFill>
              <a:srgbClr val="9BBB59"/>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anchor="ctr"/>
          <a:lstStyle/>
          <a:p>
            <a:pPr marL="177800" indent="-177800" eaLnBrk="1" hangingPunct="1">
              <a:buFont typeface="Arial" panose="020B0604020202020204" pitchFamily="34" charset="0"/>
              <a:buChar char="•"/>
              <a:defRPr/>
            </a:pPr>
            <a:r>
              <a:rPr lang="zh-TW" altLang="en-US" b="1" dirty="0">
                <a:solidFill>
                  <a:prstClr val="black"/>
                </a:solidFill>
                <a:latin typeface="微軟正黑體" panose="020B0604030504040204" pitchFamily="34" charset="-120"/>
                <a:ea typeface="微軟正黑體" panose="020B0604030504040204" pitchFamily="34" charset="-120"/>
              </a:rPr>
              <a:t>政府追蹤管理</a:t>
            </a:r>
            <a:r>
              <a:rPr lang="en-US" altLang="zh-TW" b="1" dirty="0">
                <a:solidFill>
                  <a:prstClr val="black"/>
                </a:solidFill>
                <a:latin typeface="微軟正黑體" panose="020B0604030504040204" pitchFamily="34" charset="-120"/>
                <a:ea typeface="微軟正黑體" panose="020B0604030504040204" pitchFamily="34" charset="-120"/>
              </a:rPr>
              <a:t>,</a:t>
            </a:r>
            <a:r>
              <a:rPr lang="zh-TW" altLang="en-US" b="1" dirty="0">
                <a:solidFill>
                  <a:prstClr val="black"/>
                </a:solidFill>
                <a:latin typeface="微軟正黑體" panose="020B0604030504040204" pitchFamily="34" charset="-120"/>
                <a:ea typeface="微軟正黑體" panose="020B0604030504040204" pitchFamily="34" charset="-120"/>
              </a:rPr>
              <a:t>保障環境無慮</a:t>
            </a:r>
            <a:endParaRPr lang="en-US" altLang="zh-TW" b="1" dirty="0">
              <a:solidFill>
                <a:prstClr val="black"/>
              </a:solidFill>
              <a:latin typeface="微軟正黑體" panose="020B0604030504040204" pitchFamily="34" charset="-120"/>
              <a:ea typeface="微軟正黑體" panose="020B0604030504040204" pitchFamily="34" charset="-120"/>
            </a:endParaRPr>
          </a:p>
          <a:p>
            <a:pPr marL="177800" indent="-177800" eaLnBrk="1" hangingPunct="1">
              <a:buFont typeface="Arial" panose="020B0604020202020204" pitchFamily="34" charset="0"/>
              <a:buChar char="•"/>
              <a:defRPr/>
            </a:pPr>
            <a:r>
              <a:rPr lang="zh-TW" altLang="en-US" b="1" dirty="0">
                <a:solidFill>
                  <a:prstClr val="black"/>
                </a:solidFill>
                <a:latin typeface="微軟正黑體" panose="020B0604030504040204" pitchFamily="34" charset="-120"/>
                <a:ea typeface="微軟正黑體" panose="020B0604030504040204" pitchFamily="34" charset="-120"/>
              </a:rPr>
              <a:t>台電依固定費率收購發電</a:t>
            </a:r>
            <a:r>
              <a:rPr lang="en-US" altLang="zh-TW" b="1" dirty="0">
                <a:solidFill>
                  <a:prstClr val="black"/>
                </a:solidFill>
                <a:latin typeface="微軟正黑體" panose="020B0604030504040204" pitchFamily="34" charset="-120"/>
                <a:ea typeface="微軟正黑體" panose="020B0604030504040204" pitchFamily="34" charset="-120"/>
              </a:rPr>
              <a:t>20</a:t>
            </a:r>
            <a:r>
              <a:rPr lang="zh-TW" altLang="en-US" b="1" dirty="0">
                <a:solidFill>
                  <a:prstClr val="black"/>
                </a:solidFill>
                <a:latin typeface="微軟正黑體" panose="020B0604030504040204" pitchFamily="34" charset="-120"/>
                <a:ea typeface="微軟正黑體" panose="020B0604030504040204" pitchFamily="34" charset="-120"/>
              </a:rPr>
              <a:t>年</a:t>
            </a:r>
          </a:p>
        </p:txBody>
      </p:sp>
      <p:sp>
        <p:nvSpPr>
          <p:cNvPr id="11" name="圓角矩形 10"/>
          <p:cNvSpPr/>
          <p:nvPr/>
        </p:nvSpPr>
        <p:spPr bwMode="auto">
          <a:xfrm>
            <a:off x="7223125" y="3219450"/>
            <a:ext cx="1681163" cy="1939925"/>
          </a:xfrm>
          <a:prstGeom prst="roundRect">
            <a:avLst/>
          </a:prstGeom>
          <a:ln w="28575">
            <a:solidFill>
              <a:srgbClr val="4BACC6"/>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anchor="ctr"/>
          <a:lstStyle/>
          <a:p>
            <a:pPr marL="177800" indent="-177800" eaLnBrk="1" hangingPunct="1">
              <a:buFont typeface="Arial" panose="020B0604020202020204" pitchFamily="34" charset="0"/>
              <a:buChar char="•"/>
              <a:defRPr/>
            </a:pPr>
            <a:r>
              <a:rPr lang="zh-TW" altLang="en-US" b="1" dirty="0">
                <a:solidFill>
                  <a:prstClr val="black"/>
                </a:solidFill>
                <a:latin typeface="微軟正黑體" panose="020B0604030504040204" pitchFamily="34" charset="-120"/>
                <a:ea typeface="微軟正黑體" panose="020B0604030504040204" pitchFamily="34" charset="-120"/>
              </a:rPr>
              <a:t>農業</a:t>
            </a:r>
            <a:r>
              <a:rPr lang="en-US" altLang="zh-TW" b="1" dirty="0">
                <a:solidFill>
                  <a:prstClr val="black"/>
                </a:solidFill>
                <a:latin typeface="微軟正黑體" panose="020B0604030504040204" pitchFamily="34" charset="-120"/>
                <a:ea typeface="微軟正黑體" panose="020B0604030504040204" pitchFamily="34" charset="-120"/>
              </a:rPr>
              <a:t>/</a:t>
            </a:r>
            <a:r>
              <a:rPr lang="zh-TW" altLang="en-US" b="1" dirty="0">
                <a:solidFill>
                  <a:prstClr val="black"/>
                </a:solidFill>
                <a:latin typeface="微軟正黑體" panose="020B0604030504040204" pitchFamily="34" charset="-120"/>
                <a:ea typeface="微軟正黑體" panose="020B0604030504040204" pitchFamily="34" charset="-120"/>
              </a:rPr>
              <a:t>電業法規規範</a:t>
            </a:r>
            <a:endParaRPr lang="en-US" altLang="zh-TW" b="1" dirty="0">
              <a:solidFill>
                <a:prstClr val="black"/>
              </a:solidFill>
              <a:latin typeface="微軟正黑體" panose="020B0604030504040204" pitchFamily="34" charset="-120"/>
              <a:ea typeface="微軟正黑體" panose="020B0604030504040204" pitchFamily="34" charset="-120"/>
            </a:endParaRPr>
          </a:p>
          <a:p>
            <a:pPr marL="177800" indent="-177800" eaLnBrk="1" hangingPunct="1">
              <a:buFont typeface="Arial" panose="020B0604020202020204" pitchFamily="34" charset="0"/>
              <a:buChar char="•"/>
              <a:defRPr/>
            </a:pPr>
            <a:r>
              <a:rPr lang="zh-TW" altLang="en-US" b="1" dirty="0">
                <a:solidFill>
                  <a:prstClr val="black"/>
                </a:solidFill>
                <a:latin typeface="微軟正黑體" panose="020B0604030504040204" pitchFamily="34" charset="-120"/>
                <a:ea typeface="微軟正黑體" panose="020B0604030504040204" pitchFamily="34" charset="-120"/>
              </a:rPr>
              <a:t>契約條款</a:t>
            </a:r>
            <a:endParaRPr lang="en-US" altLang="zh-TW"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b="1" dirty="0">
                <a:solidFill>
                  <a:prstClr val="black"/>
                </a:solidFill>
                <a:latin typeface="微軟正黑體" panose="020B0604030504040204" pitchFamily="34" charset="-120"/>
                <a:ea typeface="微軟正黑體" panose="020B0604030504040204" pitchFamily="34" charset="-120"/>
              </a:rPr>
              <a:t>   約束</a:t>
            </a:r>
            <a:endParaRPr lang="en-US" altLang="zh-TW" b="1" dirty="0">
              <a:solidFill>
                <a:prstClr val="black"/>
              </a:solidFill>
              <a:latin typeface="微軟正黑體" panose="020B0604030504040204" pitchFamily="34" charset="-120"/>
              <a:ea typeface="微軟正黑體" panose="020B0604030504040204" pitchFamily="34" charset="-120"/>
            </a:endParaRPr>
          </a:p>
          <a:p>
            <a:pPr marL="177800" indent="-177800" eaLnBrk="1" hangingPunct="1">
              <a:buFont typeface="Arial" panose="020B0604020202020204" pitchFamily="34" charset="0"/>
              <a:buChar char="•"/>
              <a:defRPr/>
            </a:pPr>
            <a:r>
              <a:rPr lang="zh-TW" altLang="en-US" b="1" dirty="0">
                <a:solidFill>
                  <a:prstClr val="black"/>
                </a:solidFill>
                <a:latin typeface="微軟正黑體" panose="020B0604030504040204" pitchFamily="34" charset="-120"/>
                <a:ea typeface="微軟正黑體" panose="020B0604030504040204" pitchFamily="34" charset="-120"/>
              </a:rPr>
              <a:t>持續</a:t>
            </a:r>
            <a:r>
              <a:rPr lang="zh-TW" altLang="zh-TW" b="1" dirty="0">
                <a:solidFill>
                  <a:prstClr val="black"/>
                </a:solidFill>
                <a:latin typeface="微軟正黑體" panose="020B0604030504040204" pitchFamily="34" charset="-120"/>
                <a:ea typeface="微軟正黑體" panose="020B0604030504040204" pitchFamily="34" charset="-120"/>
              </a:rPr>
              <a:t>生態</a:t>
            </a:r>
            <a:endParaRPr lang="en-US" altLang="zh-TW"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b="1" dirty="0">
                <a:solidFill>
                  <a:prstClr val="black"/>
                </a:solidFill>
                <a:latin typeface="微軟正黑體" panose="020B0604030504040204" pitchFamily="34" charset="-120"/>
                <a:ea typeface="微軟正黑體" panose="020B0604030504040204" pitchFamily="34" charset="-120"/>
              </a:rPr>
              <a:t>   </a:t>
            </a:r>
            <a:r>
              <a:rPr lang="zh-TW" altLang="zh-TW" b="1" dirty="0">
                <a:solidFill>
                  <a:prstClr val="black"/>
                </a:solidFill>
                <a:latin typeface="微軟正黑體" panose="020B0604030504040204" pitchFamily="34" charset="-120"/>
                <a:ea typeface="微軟正黑體" panose="020B0604030504040204" pitchFamily="34" charset="-120"/>
              </a:rPr>
              <a:t>監測</a:t>
            </a:r>
            <a:endParaRPr lang="en-US" altLang="zh-TW" b="1" dirty="0">
              <a:solidFill>
                <a:prstClr val="black"/>
              </a:solidFill>
              <a:latin typeface="微軟正黑體" panose="020B0604030504040204" pitchFamily="34" charset="-120"/>
              <a:ea typeface="微軟正黑體" panose="020B0604030504040204" pitchFamily="34" charset="-120"/>
            </a:endParaRPr>
          </a:p>
        </p:txBody>
      </p:sp>
      <p:sp>
        <p:nvSpPr>
          <p:cNvPr id="59407" name="文字方塊 18"/>
          <p:cNvSpPr txBox="1">
            <a:spLocks noChangeArrowheads="1"/>
          </p:cNvSpPr>
          <p:nvPr/>
        </p:nvSpPr>
        <p:spPr bwMode="auto">
          <a:xfrm>
            <a:off x="7346950" y="989013"/>
            <a:ext cx="1416050"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algn="ctr" eaLnBrk="1" hangingPunct="1"/>
            <a:r>
              <a:rPr lang="en-US" altLang="zh-TW" sz="2400" b="1" u="sng">
                <a:solidFill>
                  <a:srgbClr val="002060"/>
                </a:solidFill>
                <a:latin typeface="微軟正黑體" panose="020B0604030504040204" pitchFamily="34" charset="-120"/>
                <a:ea typeface="微軟正黑體" panose="020B0604030504040204" pitchFamily="34" charset="-120"/>
              </a:rPr>
              <a:t> 5 </a:t>
            </a:r>
          </a:p>
          <a:p>
            <a:pPr algn="ctr" eaLnBrk="1" hangingPunct="1"/>
            <a:r>
              <a:rPr lang="zh-TW" altLang="en-US" sz="2400" b="1">
                <a:solidFill>
                  <a:srgbClr val="002060"/>
                </a:solidFill>
                <a:latin typeface="微軟正黑體" panose="020B0604030504040204" pitchFamily="34" charset="-120"/>
                <a:ea typeface="微軟正黑體" panose="020B0604030504040204" pitchFamily="34" charset="-120"/>
              </a:rPr>
              <a:t>後續追蹤</a:t>
            </a:r>
          </a:p>
          <a:p>
            <a:pPr algn="ctr" eaLnBrk="1" hangingPunct="1"/>
            <a:r>
              <a:rPr lang="zh-TW" altLang="en-US" sz="2400" b="1">
                <a:solidFill>
                  <a:srgbClr val="002060"/>
                </a:solidFill>
                <a:latin typeface="微軟正黑體" panose="020B0604030504040204" pitchFamily="34" charset="-120"/>
                <a:ea typeface="微軟正黑體" panose="020B0604030504040204" pitchFamily="34" charset="-120"/>
              </a:rPr>
              <a:t>管理機制</a:t>
            </a:r>
          </a:p>
        </p:txBody>
      </p:sp>
      <p:sp>
        <p:nvSpPr>
          <p:cNvPr id="18" name="標題 1"/>
          <p:cNvSpPr txBox="1"/>
          <p:nvPr/>
        </p:nvSpPr>
        <p:spPr>
          <a:xfrm>
            <a:off x="980235" y="16778"/>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二、地面型光電政策及推展</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漁電裝設程序</a:t>
            </a:r>
          </a:p>
        </p:txBody>
      </p:sp>
      <p:sp>
        <p:nvSpPr>
          <p:cNvPr id="2" name="投影片編號版面配置區 1"/>
          <p:cNvSpPr>
            <a:spLocks noGrp="1"/>
          </p:cNvSpPr>
          <p:nvPr>
            <p:ph type="sldNum" sz="quarter" idx="10"/>
          </p:nvPr>
        </p:nvSpPr>
        <p:spPr/>
        <p:txBody>
          <a:bodyPr/>
          <a:lstStyle/>
          <a:p>
            <a:pPr>
              <a:defRPr/>
            </a:pPr>
            <a:fld id="{4DDCBD9B-A1B5-459F-AC8A-25003C402013}" type="slidenum">
              <a:rPr lang="en-US" altLang="zh-TW" smtClean="0"/>
              <a:t>25</a:t>
            </a:fld>
            <a:endParaRPr lang="en-US" altLang="zh-TW"/>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1"/>
          <p:cNvGrpSpPr/>
          <p:nvPr/>
        </p:nvGrpSpPr>
        <p:grpSpPr>
          <a:xfrm>
            <a:off x="467544" y="1124744"/>
            <a:ext cx="8372669" cy="5089287"/>
            <a:chOff x="542731" y="1055874"/>
            <a:chExt cx="8372669" cy="5089287"/>
          </a:xfrm>
        </p:grpSpPr>
        <p:sp>
          <p:nvSpPr>
            <p:cNvPr id="3" name="矩形 2"/>
            <p:cNvSpPr/>
            <p:nvPr/>
          </p:nvSpPr>
          <p:spPr>
            <a:xfrm>
              <a:off x="1153486" y="1055874"/>
              <a:ext cx="7761914" cy="18825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矩形 3"/>
            <p:cNvSpPr/>
            <p:nvPr/>
          </p:nvSpPr>
          <p:spPr>
            <a:xfrm>
              <a:off x="1056456" y="1055875"/>
              <a:ext cx="7716845" cy="1946687"/>
            </a:xfrm>
            <a:prstGeom prst="rect">
              <a:avLst/>
            </a:prstGeom>
          </p:spPr>
          <p:txBody>
            <a:bodyPr wrap="square">
              <a:spAutoFit/>
            </a:bodyPr>
            <a:lstStyle/>
            <a:p>
              <a:pPr marL="257175" lvl="2" indent="-257175" algn="just">
                <a:spcAft>
                  <a:spcPts val="450"/>
                </a:spcAft>
                <a:buFont typeface="Wingdings" panose="05000000000000000000" pitchFamily="2" charset="2"/>
                <a:buChar char="n"/>
                <a:defRPr/>
              </a:pPr>
              <a:r>
                <a:rPr lang="zh-TW" altLang="en-US" b="1" dirty="0">
                  <a:solidFill>
                    <a:schemeClr val="bg2">
                      <a:lumMod val="25000"/>
                    </a:schemeClr>
                  </a:solidFill>
                  <a:latin typeface="微軟正黑體" panose="020B0604030504040204" pitchFamily="34" charset="-120"/>
                  <a:ea typeface="微軟正黑體" panose="020B0604030504040204" pitchFamily="34" charset="-120"/>
                </a:rPr>
                <a:t>適用範圍：地面型漁電共生光電。辦理環境與社會衝擊的檢核程序</a:t>
              </a:r>
              <a:endParaRPr lang="en-US" altLang="zh-TW" b="1" dirty="0">
                <a:solidFill>
                  <a:schemeClr val="bg2">
                    <a:lumMod val="25000"/>
                  </a:schemeClr>
                </a:solidFill>
                <a:latin typeface="微軟正黑體" panose="020B0604030504040204" pitchFamily="34" charset="-120"/>
                <a:ea typeface="微軟正黑體" panose="020B0604030504040204" pitchFamily="34" charset="-120"/>
              </a:endParaRPr>
            </a:p>
            <a:p>
              <a:pPr marL="257175" lvl="2" indent="-257175" algn="just">
                <a:spcAft>
                  <a:spcPts val="450"/>
                </a:spcAft>
                <a:buFont typeface="Wingdings" panose="05000000000000000000" pitchFamily="2" charset="2"/>
                <a:buChar char="n"/>
                <a:defRPr/>
              </a:pPr>
              <a:r>
                <a:rPr lang="zh-TW" altLang="en-US" b="1" dirty="0">
                  <a:solidFill>
                    <a:schemeClr val="bg2">
                      <a:lumMod val="25000"/>
                    </a:schemeClr>
                  </a:solidFill>
                  <a:latin typeface="微軟正黑體" panose="020B0604030504040204" pitchFamily="34" charset="-120"/>
                  <a:ea typeface="微軟正黑體" panose="020B0604030504040204" pitchFamily="34" charset="-120"/>
                </a:rPr>
                <a:t>目的：</a:t>
              </a:r>
              <a:endParaRPr lang="en-US" altLang="zh-TW" b="1" dirty="0">
                <a:solidFill>
                  <a:schemeClr val="bg2">
                    <a:lumMod val="25000"/>
                  </a:schemeClr>
                </a:solidFill>
                <a:latin typeface="微軟正黑體" panose="020B0604030504040204" pitchFamily="34" charset="-120"/>
                <a:ea typeface="微軟正黑體" panose="020B0604030504040204" pitchFamily="34" charset="-120"/>
              </a:endParaRPr>
            </a:p>
            <a:p>
              <a:pPr marL="581025" lvl="3" indent="-257175" algn="just">
                <a:spcAft>
                  <a:spcPts val="450"/>
                </a:spcAft>
                <a:buFont typeface="Wingdings" panose="05000000000000000000" pitchFamily="2" charset="2"/>
                <a:buChar char="ü"/>
                <a:defRPr/>
              </a:pPr>
              <a:r>
                <a:rPr lang="zh-TW" altLang="en-US" b="1" dirty="0">
                  <a:solidFill>
                    <a:schemeClr val="bg2">
                      <a:lumMod val="25000"/>
                    </a:schemeClr>
                  </a:solidFill>
                  <a:latin typeface="微軟正黑體" panose="020B0604030504040204" pitchFamily="34" charset="-120"/>
                  <a:ea typeface="微軟正黑體" panose="020B0604030504040204" pitchFamily="34" charset="-120"/>
                </a:rPr>
                <a:t>建立環社檢核的</a:t>
              </a:r>
              <a:r>
                <a:rPr lang="zh-TW" altLang="en-US" b="1" dirty="0">
                  <a:solidFill>
                    <a:srgbClr val="FF0000"/>
                  </a:solidFill>
                  <a:latin typeface="微軟正黑體" panose="020B0604030504040204" pitchFamily="34" charset="-120"/>
                  <a:ea typeface="微軟正黑體" panose="020B0604030504040204" pitchFamily="34" charset="-120"/>
                </a:rPr>
                <a:t>選址快篩</a:t>
              </a:r>
              <a:r>
                <a:rPr lang="zh-TW" altLang="en-US" b="1" dirty="0">
                  <a:solidFill>
                    <a:schemeClr val="bg2">
                      <a:lumMod val="25000"/>
                    </a:schemeClr>
                  </a:solidFill>
                  <a:latin typeface="微軟正黑體" panose="020B0604030504040204" pitchFamily="34" charset="-120"/>
                  <a:ea typeface="微軟正黑體" panose="020B0604030504040204" pitchFamily="34" charset="-120"/>
                </a:rPr>
                <a:t>程序，</a:t>
              </a:r>
              <a:r>
                <a:rPr lang="zh-TW" altLang="en-US" b="1" dirty="0">
                  <a:solidFill>
                    <a:srgbClr val="FF0000"/>
                  </a:solidFill>
                  <a:latin typeface="微軟正黑體" panose="020B0604030504040204" pitchFamily="34" charset="-120"/>
                  <a:ea typeface="微軟正黑體" panose="020B0604030504040204" pitchFamily="34" charset="-120"/>
                </a:rPr>
                <a:t>加速</a:t>
              </a:r>
              <a:r>
                <a:rPr lang="zh-TW" altLang="en-US" b="1" dirty="0">
                  <a:solidFill>
                    <a:schemeClr val="bg2">
                      <a:lumMod val="25000"/>
                    </a:schemeClr>
                  </a:solidFill>
                  <a:latin typeface="微軟正黑體" panose="020B0604030504040204" pitchFamily="34" charset="-120"/>
                  <a:ea typeface="微軟正黑體" panose="020B0604030504040204" pitchFamily="34" charset="-120"/>
                </a:rPr>
                <a:t>不同態樣光電的設置</a:t>
              </a:r>
              <a:endParaRPr lang="en-US" altLang="zh-TW" b="1" dirty="0">
                <a:solidFill>
                  <a:schemeClr val="bg2">
                    <a:lumMod val="25000"/>
                  </a:schemeClr>
                </a:solidFill>
                <a:latin typeface="微軟正黑體" panose="020B0604030504040204" pitchFamily="34" charset="-120"/>
                <a:ea typeface="微軟正黑體" panose="020B0604030504040204" pitchFamily="34" charset="-120"/>
              </a:endParaRPr>
            </a:p>
            <a:p>
              <a:pPr marL="581025" lvl="3" indent="-257175" algn="just">
                <a:spcAft>
                  <a:spcPts val="450"/>
                </a:spcAft>
                <a:buFont typeface="Wingdings" panose="05000000000000000000" pitchFamily="2" charset="2"/>
                <a:buChar char="ü"/>
                <a:defRPr/>
              </a:pPr>
              <a:r>
                <a:rPr lang="zh-TW" altLang="en-US" b="1" dirty="0">
                  <a:solidFill>
                    <a:schemeClr val="bg2">
                      <a:lumMod val="25000"/>
                    </a:schemeClr>
                  </a:solidFill>
                  <a:latin typeface="微軟正黑體" panose="020B0604030504040204" pitchFamily="34" charset="-120"/>
                  <a:ea typeface="微軟正黑體" panose="020B0604030504040204" pitchFamily="34" charset="-120"/>
                </a:rPr>
                <a:t>透過</a:t>
              </a:r>
              <a:r>
                <a:rPr lang="zh-TW" altLang="en-US" b="1" dirty="0">
                  <a:solidFill>
                    <a:srgbClr val="FF0000"/>
                  </a:solidFill>
                  <a:latin typeface="微軟正黑體" panose="020B0604030504040204" pitchFamily="34" charset="-120"/>
                  <a:ea typeface="微軟正黑體" panose="020B0604030504040204" pitchFamily="34" charset="-120"/>
                </a:rPr>
                <a:t>可操作</a:t>
              </a:r>
              <a:r>
                <a:rPr lang="zh-TW" altLang="en-US" b="1" dirty="0">
                  <a:latin typeface="微軟正黑體" panose="020B0604030504040204" pitchFamily="34" charset="-120"/>
                  <a:ea typeface="微軟正黑體" panose="020B0604030504040204" pitchFamily="34" charset="-120"/>
                </a:rPr>
                <a:t>、</a:t>
              </a:r>
              <a:r>
                <a:rPr lang="zh-TW" altLang="en-US" b="1" dirty="0">
                  <a:solidFill>
                    <a:srgbClr val="FF0000"/>
                  </a:solidFill>
                  <a:latin typeface="微軟正黑體" panose="020B0604030504040204" pitchFamily="34" charset="-120"/>
                  <a:ea typeface="微軟正黑體" panose="020B0604030504040204" pitchFamily="34" charset="-120"/>
                </a:rPr>
                <a:t>有效率</a:t>
              </a:r>
              <a:r>
                <a:rPr lang="zh-TW" altLang="en-US" b="1" dirty="0">
                  <a:solidFill>
                    <a:schemeClr val="bg2">
                      <a:lumMod val="25000"/>
                    </a:schemeClr>
                  </a:solidFill>
                  <a:latin typeface="微軟正黑體" panose="020B0604030504040204" pitchFamily="34" charset="-120"/>
                  <a:ea typeface="微軟正黑體" panose="020B0604030504040204" pitchFamily="34" charset="-120"/>
                </a:rPr>
                <a:t>與</a:t>
              </a:r>
              <a:r>
                <a:rPr lang="zh-TW" altLang="en-US" b="1" dirty="0">
                  <a:solidFill>
                    <a:srgbClr val="FF0000"/>
                  </a:solidFill>
                  <a:latin typeface="微軟正黑體" panose="020B0604030504040204" pitchFamily="34" charset="-120"/>
                  <a:ea typeface="微軟正黑體" panose="020B0604030504040204" pitchFamily="34" charset="-120"/>
                </a:rPr>
                <a:t>透明公開</a:t>
              </a:r>
              <a:r>
                <a:rPr lang="zh-TW" altLang="en-US" b="1" dirty="0">
                  <a:solidFill>
                    <a:schemeClr val="bg2">
                      <a:lumMod val="25000"/>
                    </a:schemeClr>
                  </a:solidFill>
                  <a:latin typeface="微軟正黑體" panose="020B0604030504040204" pitchFamily="34" charset="-120"/>
                  <a:ea typeface="微軟正黑體" panose="020B0604030504040204" pitchFamily="34" charset="-120"/>
                </a:rPr>
                <a:t>的機制，導入不同</a:t>
              </a:r>
              <a:r>
                <a:rPr lang="zh-TW" altLang="en-US" b="1" dirty="0">
                  <a:solidFill>
                    <a:srgbClr val="FF0000"/>
                  </a:solidFill>
                  <a:latin typeface="微軟正黑體" panose="020B0604030504040204" pitchFamily="34" charset="-120"/>
                  <a:ea typeface="微軟正黑體" panose="020B0604030504040204" pitchFamily="34" charset="-120"/>
                </a:rPr>
                <a:t>利害關係人</a:t>
              </a:r>
              <a:r>
                <a:rPr lang="zh-TW" altLang="en-US" b="1" dirty="0">
                  <a:solidFill>
                    <a:schemeClr val="bg2">
                      <a:lumMod val="25000"/>
                    </a:schemeClr>
                  </a:solidFill>
                  <a:latin typeface="微軟正黑體" panose="020B0604030504040204" pitchFamily="34" charset="-120"/>
                  <a:ea typeface="微軟正黑體" panose="020B0604030504040204" pitchFamily="34" charset="-120"/>
                </a:rPr>
                <a:t>聲音，由開發廠商提出</a:t>
              </a:r>
              <a:r>
                <a:rPr lang="zh-TW" altLang="en-US" b="1" dirty="0">
                  <a:solidFill>
                    <a:srgbClr val="FF0000"/>
                  </a:solidFill>
                  <a:latin typeface="微軟正黑體" panose="020B0604030504040204" pitchFamily="34" charset="-120"/>
                  <a:ea typeface="微軟正黑體" panose="020B0604030504040204" pitchFamily="34" charset="-120"/>
                </a:rPr>
                <a:t>因應對策</a:t>
              </a:r>
              <a:r>
                <a:rPr lang="zh-TW" altLang="en-US" b="1" dirty="0">
                  <a:solidFill>
                    <a:schemeClr val="bg2">
                      <a:lumMod val="25000"/>
                    </a:schemeClr>
                  </a:solidFill>
                  <a:latin typeface="微軟正黑體" panose="020B0604030504040204" pitchFamily="34" charset="-120"/>
                  <a:ea typeface="微軟正黑體" panose="020B0604030504040204" pitchFamily="34" charset="-120"/>
                </a:rPr>
                <a:t>減少對環境與社會的衝擊，讓綠能與生態環境保護與地方照顧達到多贏</a:t>
              </a:r>
              <a:endParaRPr lang="en-US" altLang="zh-TW" b="1" dirty="0">
                <a:solidFill>
                  <a:schemeClr val="bg2">
                    <a:lumMod val="25000"/>
                  </a:schemeClr>
                </a:solidFill>
                <a:latin typeface="微軟正黑體" panose="020B0604030504040204" pitchFamily="34" charset="-120"/>
                <a:ea typeface="微軟正黑體" panose="020B0604030504040204" pitchFamily="34" charset="-120"/>
              </a:endParaRPr>
            </a:p>
          </p:txBody>
        </p:sp>
        <p:pic>
          <p:nvPicPr>
            <p:cNvPr id="9" name="圖片 8"/>
            <p:cNvPicPr>
              <a:picLocks noChangeAspect="1"/>
            </p:cNvPicPr>
            <p:nvPr/>
          </p:nvPicPr>
          <p:blipFill>
            <a:blip r:embed="rId2" cstate="email"/>
            <a:stretch>
              <a:fillRect/>
            </a:stretch>
          </p:blipFill>
          <p:spPr>
            <a:xfrm>
              <a:off x="1153485" y="3055485"/>
              <a:ext cx="7522789" cy="3089676"/>
            </a:xfrm>
            <a:prstGeom prst="rect">
              <a:avLst/>
            </a:prstGeom>
          </p:spPr>
        </p:pic>
        <p:sp>
          <p:nvSpPr>
            <p:cNvPr id="31" name="圓角矩形 30"/>
            <p:cNvSpPr/>
            <p:nvPr/>
          </p:nvSpPr>
          <p:spPr>
            <a:xfrm>
              <a:off x="542731" y="3520563"/>
              <a:ext cx="465210" cy="2402867"/>
            </a:xfrm>
            <a:prstGeom prst="roundRect">
              <a:avLst/>
            </a:prstGeom>
            <a:gradFill>
              <a:gsLst>
                <a:gs pos="0">
                  <a:schemeClr val="accent1">
                    <a:lumMod val="40000"/>
                    <a:lumOff val="60000"/>
                  </a:schemeClr>
                </a:gs>
                <a:gs pos="100000">
                  <a:schemeClr val="bg1"/>
                </a:gs>
                <a:gs pos="35000">
                  <a:srgbClr val="C2D5ED"/>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r>
                <a:rPr lang="zh-TW" altLang="en-US" sz="2000" b="1" dirty="0">
                  <a:solidFill>
                    <a:schemeClr val="tx1"/>
                  </a:solidFill>
                  <a:latin typeface="微軟正黑體" panose="020B0604030504040204" pitchFamily="34" charset="-120"/>
                  <a:ea typeface="微軟正黑體" panose="020B0604030504040204" pitchFamily="34" charset="-120"/>
                </a:rPr>
                <a:t>機  制</a:t>
              </a:r>
            </a:p>
          </p:txBody>
        </p:sp>
        <p:sp>
          <p:nvSpPr>
            <p:cNvPr id="32" name="圓角矩形 31"/>
            <p:cNvSpPr/>
            <p:nvPr/>
          </p:nvSpPr>
          <p:spPr>
            <a:xfrm>
              <a:off x="542731" y="1055875"/>
              <a:ext cx="465210" cy="1882566"/>
            </a:xfrm>
            <a:prstGeom prst="roundRect">
              <a:avLst/>
            </a:prstGeom>
            <a:gradFill>
              <a:gsLst>
                <a:gs pos="0">
                  <a:schemeClr val="accent1">
                    <a:lumMod val="40000"/>
                    <a:lumOff val="60000"/>
                  </a:schemeClr>
                </a:gs>
                <a:gs pos="100000">
                  <a:schemeClr val="bg1"/>
                </a:gs>
                <a:gs pos="35000">
                  <a:srgbClr val="C2D5ED"/>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r>
                <a:rPr lang="zh-TW" altLang="en-US" sz="2000" b="1" dirty="0">
                  <a:solidFill>
                    <a:schemeClr val="tx1"/>
                  </a:solidFill>
                  <a:latin typeface="微軟正黑體" panose="020B0604030504040204" pitchFamily="34" charset="-120"/>
                  <a:ea typeface="微軟正黑體" panose="020B0604030504040204" pitchFamily="34" charset="-120"/>
                </a:rPr>
                <a:t>目  的</a:t>
              </a:r>
            </a:p>
          </p:txBody>
        </p:sp>
      </p:grpSp>
      <p:sp>
        <p:nvSpPr>
          <p:cNvPr id="10" name="標題 1"/>
          <p:cNvSpPr txBox="1"/>
          <p:nvPr/>
        </p:nvSpPr>
        <p:spPr>
          <a:xfrm>
            <a:off x="980235" y="16778"/>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二、地面型光電政策及推展</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漁電環社檢核</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-1</a:t>
            </a:r>
            <a:endPar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群組 33"/>
          <p:cNvGrpSpPr/>
          <p:nvPr/>
        </p:nvGrpSpPr>
        <p:grpSpPr>
          <a:xfrm>
            <a:off x="151835" y="2481745"/>
            <a:ext cx="4011341" cy="4218813"/>
            <a:chOff x="683581" y="1351298"/>
            <a:chExt cx="3009530" cy="5093890"/>
          </a:xfrm>
        </p:grpSpPr>
        <p:sp>
          <p:nvSpPr>
            <p:cNvPr id="35" name="矩形: 圓角 6"/>
            <p:cNvSpPr/>
            <p:nvPr/>
          </p:nvSpPr>
          <p:spPr>
            <a:xfrm>
              <a:off x="683581" y="1740023"/>
              <a:ext cx="3009530" cy="4705165"/>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60">
                <a:solidFill>
                  <a:srgbClr val="92D050"/>
                </a:solidFill>
              </a:endParaRPr>
            </a:p>
          </p:txBody>
        </p:sp>
        <p:sp>
          <p:nvSpPr>
            <p:cNvPr id="37" name="文字方塊 36"/>
            <p:cNvSpPr txBox="1"/>
            <p:nvPr/>
          </p:nvSpPr>
          <p:spPr>
            <a:xfrm>
              <a:off x="795736" y="1351298"/>
              <a:ext cx="1896622" cy="591799"/>
            </a:xfrm>
            <a:prstGeom prst="rect">
              <a:avLst/>
            </a:prstGeom>
            <a:solidFill>
              <a:schemeClr val="bg1"/>
            </a:solidFill>
            <a:ln>
              <a:noFill/>
            </a:ln>
          </p:spPr>
          <p:txBody>
            <a:bodyPr wrap="square" rtlCol="0">
              <a:spAutoFit/>
            </a:bodyPr>
            <a:lstStyle/>
            <a:p>
              <a:r>
                <a:rPr lang="zh-TW" altLang="en-US" sz="2585" b="1" dirty="0">
                  <a:solidFill>
                    <a:srgbClr val="00B050"/>
                  </a:solidFill>
                  <a:latin typeface="Microsoft YaHei" panose="020B0503020204020204" pitchFamily="34" charset="-122"/>
                  <a:ea typeface="Microsoft YaHei" panose="020B0503020204020204" pitchFamily="34" charset="-122"/>
                </a:rPr>
                <a:t>先行區 </a:t>
              </a:r>
              <a:r>
                <a:rPr lang="en-US" altLang="zh-TW" sz="2585" b="1" dirty="0">
                  <a:solidFill>
                    <a:srgbClr val="00B050"/>
                  </a:solidFill>
                  <a:latin typeface="Microsoft YaHei" panose="020B0503020204020204" pitchFamily="34" charset="-122"/>
                  <a:ea typeface="Microsoft YaHei" panose="020B0503020204020204" pitchFamily="34" charset="-122"/>
                </a:rPr>
                <a:t>/</a:t>
              </a:r>
              <a:r>
                <a:rPr lang="zh-TW" altLang="en-US" sz="2585" b="1" dirty="0">
                  <a:solidFill>
                    <a:srgbClr val="00B050"/>
                  </a:solidFill>
                  <a:latin typeface="Microsoft YaHei" panose="020B0503020204020204" pitchFamily="34" charset="-122"/>
                  <a:ea typeface="Microsoft YaHei" panose="020B0503020204020204" pitchFamily="34" charset="-122"/>
                </a:rPr>
                <a:t> 優先區</a:t>
              </a:r>
            </a:p>
          </p:txBody>
        </p:sp>
      </p:grpSp>
      <p:grpSp>
        <p:nvGrpSpPr>
          <p:cNvPr id="38" name="群組 37"/>
          <p:cNvGrpSpPr/>
          <p:nvPr/>
        </p:nvGrpSpPr>
        <p:grpSpPr>
          <a:xfrm>
            <a:off x="4269045" y="2481744"/>
            <a:ext cx="4720852" cy="4199692"/>
            <a:chOff x="6702641" y="1351586"/>
            <a:chExt cx="3009530" cy="5072885"/>
          </a:xfrm>
        </p:grpSpPr>
        <p:sp>
          <p:nvSpPr>
            <p:cNvPr id="39" name="矩形: 圓角 8"/>
            <p:cNvSpPr/>
            <p:nvPr/>
          </p:nvSpPr>
          <p:spPr>
            <a:xfrm>
              <a:off x="6702641" y="1719306"/>
              <a:ext cx="3009530" cy="4705165"/>
            </a:xfrm>
            <a:prstGeom prst="roundRect">
              <a:avLst/>
            </a:prstGeom>
            <a:noFill/>
            <a:ln w="28575">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60">
                <a:solidFill>
                  <a:srgbClr val="F79646"/>
                </a:solidFill>
              </a:endParaRPr>
            </a:p>
          </p:txBody>
        </p:sp>
        <p:sp>
          <p:nvSpPr>
            <p:cNvPr id="40" name="矩形 39"/>
            <p:cNvSpPr/>
            <p:nvPr/>
          </p:nvSpPr>
          <p:spPr>
            <a:xfrm>
              <a:off x="6838456" y="1351586"/>
              <a:ext cx="1236222" cy="592042"/>
            </a:xfrm>
            <a:prstGeom prst="rect">
              <a:avLst/>
            </a:prstGeom>
            <a:solidFill>
              <a:schemeClr val="bg1"/>
            </a:solidFill>
          </p:spPr>
          <p:txBody>
            <a:bodyPr wrap="square">
              <a:spAutoFit/>
            </a:bodyPr>
            <a:lstStyle/>
            <a:p>
              <a:pPr algn="ctr"/>
              <a:r>
                <a:rPr lang="zh-TW" altLang="en-US" sz="2585" b="1" dirty="0">
                  <a:solidFill>
                    <a:srgbClr val="FF6600"/>
                  </a:solidFill>
                  <a:latin typeface="Microsoft YaHei" panose="020B0503020204020204" pitchFamily="34" charset="-122"/>
                  <a:ea typeface="Microsoft YaHei" panose="020B0503020204020204" pitchFamily="34" charset="-122"/>
                </a:rPr>
                <a:t>關注減緩區</a:t>
              </a:r>
            </a:p>
          </p:txBody>
        </p:sp>
      </p:grpSp>
      <p:pic>
        <p:nvPicPr>
          <p:cNvPr id="41" name="Picture 12" descr="Fisherman With Big Fish Vector Sketch Icon Isolated On Background. Hand  Drawn Fisherman With Big Fish Icon. Fisherman With Big Fish Sketch Icon For  Infographic, Website Or App. Royalty Free Cliparts, Vectors,"/>
          <p:cNvPicPr>
            <a:picLocks noChangeAspect="1" noChangeArrowheads="1"/>
          </p:cNvPicPr>
          <p:nvPr/>
        </p:nvPicPr>
        <p:blipFill rotWithShape="1">
          <a:blip r:embed="rId2" cstate="email">
            <a:duotone>
              <a:schemeClr val="accent6">
                <a:shade val="45000"/>
                <a:satMod val="135000"/>
              </a:schemeClr>
              <a:prstClr val="white"/>
            </a:duotone>
            <a:extLst>
              <a:ext uri="{BEBA8EAE-BF5A-486C-A8C5-ECC9F3942E4B}">
                <a14:imgProps xmlns:a14="http://schemas.microsoft.com/office/drawing/2010/main">
                  <a14:imgLayer r:embed="rId3">
                    <a14:imgEffect>
                      <a14:backgroundRemoval t="0" b="100000" l="0" r="100000">
                        <a14:foregroundMark x1="50741" y1="20270" x2="50741" y2="20270"/>
                        <a14:foregroundMark x1="13704" y1="75338" x2="13704" y2="75338"/>
                      </a14:backgroundRemoval>
                    </a14:imgEffect>
                  </a14:imgLayer>
                </a14:imgProps>
              </a:ext>
            </a:extLst>
          </a:blip>
          <a:srcRect/>
          <a:stretch>
            <a:fillRect/>
          </a:stretch>
        </p:blipFill>
        <p:spPr bwMode="auto">
          <a:xfrm>
            <a:off x="265126" y="4169006"/>
            <a:ext cx="1037593" cy="1138279"/>
          </a:xfrm>
          <a:prstGeom prst="rect">
            <a:avLst/>
          </a:prstGeom>
          <a:noFill/>
          <a:extLst>
            <a:ext uri="{909E8E84-426E-40DD-AFC4-6F175D3DCCD1}">
              <a14:hiddenFill xmlns:a14="http://schemas.microsoft.com/office/drawing/2010/main">
                <a:solidFill>
                  <a:srgbClr val="FFFFFF"/>
                </a:solidFill>
              </a14:hiddenFill>
            </a:ext>
          </a:extLst>
        </p:spPr>
      </p:pic>
      <p:sp>
        <p:nvSpPr>
          <p:cNvPr id="42" name="矩形 41"/>
          <p:cNvSpPr/>
          <p:nvPr/>
        </p:nvSpPr>
        <p:spPr>
          <a:xfrm>
            <a:off x="107973" y="1007761"/>
            <a:ext cx="8915849" cy="1323439"/>
          </a:xfrm>
          <a:prstGeom prst="rect">
            <a:avLst/>
          </a:prstGeom>
          <a:noFill/>
        </p:spPr>
        <p:txBody>
          <a:bodyPr wrap="square">
            <a:spAutoFit/>
          </a:bodyPr>
          <a:lstStyle/>
          <a:p>
            <a:pPr marL="457200" indent="-257175">
              <a:buClr>
                <a:srgbClr val="006600"/>
              </a:buClr>
              <a:buFont typeface="Wingdings" panose="05000000000000000000" pitchFamily="2" charset="2"/>
              <a:buChar char="n"/>
            </a:pPr>
            <a:r>
              <a:rPr lang="zh-TW" altLang="zh-TW" sz="2000" b="1" dirty="0">
                <a:solidFill>
                  <a:schemeClr val="tx1">
                    <a:lumMod val="75000"/>
                    <a:lumOff val="25000"/>
                  </a:schemeClr>
                </a:solidFill>
                <a:uFill>
                  <a:solidFill>
                    <a:schemeClr val="bg1"/>
                  </a:solidFill>
                </a:uFill>
                <a:latin typeface="微軟正黑體" panose="020B0604030504040204" pitchFamily="34" charset="-120"/>
                <a:ea typeface="微軟正黑體" panose="020B0604030504040204" pitchFamily="34" charset="-120"/>
              </a:rPr>
              <a:t>漁電共生透過環社檢核機制劃設</a:t>
            </a:r>
            <a:r>
              <a:rPr lang="zh-TW" altLang="en-US" sz="2000" b="1" dirty="0">
                <a:solidFill>
                  <a:schemeClr val="tx1">
                    <a:lumMod val="75000"/>
                    <a:lumOff val="25000"/>
                  </a:schemeClr>
                </a:solidFill>
                <a:uFill>
                  <a:solidFill>
                    <a:schemeClr val="bg1"/>
                  </a:solidFill>
                </a:uFill>
                <a:latin typeface="微軟正黑體" panose="020B0604030504040204" pitchFamily="34" charset="-120"/>
                <a:ea typeface="微軟正黑體" panose="020B0604030504040204" pitchFamily="34" charset="-120"/>
              </a:rPr>
              <a:t>，區分為先行區、非先行區之優先區及關注減緩區。</a:t>
            </a:r>
            <a:endParaRPr lang="en-US" altLang="zh-TW" sz="2000" b="1" dirty="0">
              <a:solidFill>
                <a:schemeClr val="tx1">
                  <a:lumMod val="75000"/>
                  <a:lumOff val="25000"/>
                </a:schemeClr>
              </a:solidFill>
              <a:uFill>
                <a:solidFill>
                  <a:schemeClr val="bg1"/>
                </a:solidFill>
              </a:uFill>
              <a:latin typeface="微軟正黑體" panose="020B0604030504040204" pitchFamily="34" charset="-120"/>
              <a:ea typeface="微軟正黑體" panose="020B0604030504040204" pitchFamily="34" charset="-120"/>
            </a:endParaRPr>
          </a:p>
          <a:p>
            <a:pPr marL="457200" indent="-257175">
              <a:buClr>
                <a:srgbClr val="006600"/>
              </a:buClr>
              <a:buFont typeface="Wingdings" panose="05000000000000000000" pitchFamily="2" charset="2"/>
              <a:buChar char="n"/>
            </a:pPr>
            <a:r>
              <a:rPr lang="zh-TW" altLang="en-US" sz="2000" b="1" dirty="0">
                <a:solidFill>
                  <a:schemeClr val="tx1">
                    <a:lumMod val="75000"/>
                    <a:lumOff val="25000"/>
                  </a:schemeClr>
                </a:solidFill>
                <a:uFill>
                  <a:solidFill>
                    <a:schemeClr val="bg1"/>
                  </a:solidFill>
                </a:uFill>
                <a:latin typeface="微軟正黑體" panose="020B0604030504040204" pitchFamily="34" charset="-120"/>
                <a:ea typeface="微軟正黑體" panose="020B0604030504040204" pitchFamily="34" charset="-120"/>
              </a:rPr>
              <a:t>不同區域開發，所面臨之開發複雜度各有差異，提供業者具體觀點向漁民協商租金。</a:t>
            </a:r>
            <a:endParaRPr lang="en-US" altLang="zh-TW" sz="2000" b="1" dirty="0">
              <a:solidFill>
                <a:schemeClr val="tx1">
                  <a:lumMod val="75000"/>
                  <a:lumOff val="25000"/>
                </a:schemeClr>
              </a:solidFill>
              <a:uFill>
                <a:solidFill>
                  <a:schemeClr val="bg1"/>
                </a:solidFill>
              </a:uFill>
              <a:latin typeface="微軟正黑體" panose="020B0604030504040204" pitchFamily="34" charset="-120"/>
              <a:ea typeface="微軟正黑體" panose="020B0604030504040204" pitchFamily="34" charset="-120"/>
            </a:endParaRPr>
          </a:p>
        </p:txBody>
      </p:sp>
      <p:pic>
        <p:nvPicPr>
          <p:cNvPr id="43" name="Picture 10" descr="太陽能發電板英文太陽能– MQTTK"/>
          <p:cNvPicPr>
            <a:picLocks noChangeAspect="1" noChangeArrowheads="1"/>
          </p:cNvPicPr>
          <p:nvPr/>
        </p:nvPicPr>
        <p:blipFill rotWithShape="1">
          <a:blip r:embed="rId4" cstate="email">
            <a:extLst>
              <a:ext uri="{BEBA8EAE-BF5A-486C-A8C5-ECC9F3942E4B}">
                <a14:imgProps xmlns:a14="http://schemas.microsoft.com/office/drawing/2010/main">
                  <a14:imgLayer r:embed="rId5">
                    <a14:imgEffect>
                      <a14:backgroundRemoval t="0" b="100000" l="0" r="96809">
                        <a14:foregroundMark x1="97163" y1="83700" x2="97163" y2="83700"/>
                      </a14:backgroundRemoval>
                    </a14:imgEffect>
                  </a14:imgLayer>
                </a14:imgProps>
              </a:ext>
            </a:extLst>
          </a:blip>
          <a:srcRect/>
          <a:stretch>
            <a:fillRect/>
          </a:stretch>
        </p:blipFill>
        <p:spPr bwMode="auto">
          <a:xfrm>
            <a:off x="176110" y="5172947"/>
            <a:ext cx="1080291" cy="871786"/>
          </a:xfrm>
          <a:prstGeom prst="rect">
            <a:avLst/>
          </a:prstGeom>
          <a:noFill/>
          <a:extLst>
            <a:ext uri="{909E8E84-426E-40DD-AFC4-6F175D3DCCD1}">
              <a14:hiddenFill xmlns:a14="http://schemas.microsoft.com/office/drawing/2010/main">
                <a:solidFill>
                  <a:srgbClr val="FFFFFF"/>
                </a:solidFill>
              </a14:hiddenFill>
            </a:ext>
          </a:extLst>
        </p:spPr>
      </p:pic>
      <p:grpSp>
        <p:nvGrpSpPr>
          <p:cNvPr id="44" name="群組 43"/>
          <p:cNvGrpSpPr/>
          <p:nvPr/>
        </p:nvGrpSpPr>
        <p:grpSpPr>
          <a:xfrm>
            <a:off x="901829" y="2951929"/>
            <a:ext cx="2646825" cy="832219"/>
            <a:chOff x="1808008" y="1988576"/>
            <a:chExt cx="2867394" cy="901571"/>
          </a:xfrm>
        </p:grpSpPr>
        <p:sp>
          <p:nvSpPr>
            <p:cNvPr id="45" name="文字方塊 44"/>
            <p:cNvSpPr txBox="1"/>
            <p:nvPr/>
          </p:nvSpPr>
          <p:spPr>
            <a:xfrm>
              <a:off x="2181119" y="2174674"/>
              <a:ext cx="2494283" cy="715473"/>
            </a:xfrm>
            <a:prstGeom prst="rect">
              <a:avLst/>
            </a:prstGeom>
            <a:noFill/>
            <a:ln>
              <a:noFill/>
            </a:ln>
          </p:spPr>
          <p:txBody>
            <a:bodyPr wrap="square" rtlCol="0">
              <a:spAutoFit/>
            </a:bodyPr>
            <a:lstStyle/>
            <a:p>
              <a:r>
                <a:rPr lang="zh-TW" altLang="en-US" sz="1845" b="1" dirty="0">
                  <a:solidFill>
                    <a:srgbClr val="00B050"/>
                  </a:solidFill>
                  <a:latin typeface="Microsoft YaHei" panose="020B0503020204020204" pitchFamily="34" charset="-122"/>
                  <a:ea typeface="Microsoft YaHei" panose="020B0503020204020204" pitchFamily="34" charset="-122"/>
                </a:rPr>
                <a:t>環境與社會議題</a:t>
              </a:r>
              <a:endParaRPr lang="en-US" altLang="zh-TW" sz="1845" b="1" dirty="0">
                <a:solidFill>
                  <a:srgbClr val="00B050"/>
                </a:solidFill>
                <a:latin typeface="Microsoft YaHei" panose="020B0503020204020204" pitchFamily="34" charset="-122"/>
                <a:ea typeface="Microsoft YaHei" panose="020B0503020204020204" pitchFamily="34" charset="-122"/>
              </a:endParaRPr>
            </a:p>
            <a:p>
              <a:r>
                <a:rPr lang="zh-TW" altLang="en-US" sz="1845" b="1" dirty="0">
                  <a:solidFill>
                    <a:srgbClr val="00B050"/>
                  </a:solidFill>
                  <a:latin typeface="Microsoft YaHei" panose="020B0503020204020204" pitchFamily="34" charset="-122"/>
                  <a:ea typeface="Microsoft YaHei" panose="020B0503020204020204" pitchFamily="34" charset="-122"/>
                </a:rPr>
                <a:t>       </a:t>
              </a:r>
              <a:r>
                <a:rPr lang="en-US" altLang="zh-TW" sz="1845" b="1" dirty="0">
                  <a:solidFill>
                    <a:srgbClr val="00B050"/>
                  </a:solidFill>
                  <a:latin typeface="Microsoft YaHei" panose="020B0503020204020204" pitchFamily="34" charset="-122"/>
                  <a:ea typeface="Microsoft YaHei" panose="020B0503020204020204" pitchFamily="34" charset="-122"/>
                </a:rPr>
                <a:t>–</a:t>
              </a:r>
              <a:r>
                <a:rPr lang="zh-TW" altLang="en-US" sz="1845" b="1" dirty="0">
                  <a:solidFill>
                    <a:srgbClr val="00B050"/>
                  </a:solidFill>
                  <a:latin typeface="Microsoft YaHei" panose="020B0503020204020204" pitchFamily="34" charset="-122"/>
                  <a:ea typeface="Microsoft YaHei" panose="020B0503020204020204" pitchFamily="34" charset="-122"/>
                </a:rPr>
                <a:t> 要做友善措施</a:t>
              </a:r>
              <a:endParaRPr lang="en-US" altLang="zh-TW" sz="970" b="1" dirty="0">
                <a:solidFill>
                  <a:srgbClr val="00B050"/>
                </a:solidFill>
                <a:latin typeface="Microsoft YaHei" panose="020B0503020204020204" pitchFamily="34" charset="-122"/>
                <a:ea typeface="Microsoft YaHei" panose="020B0503020204020204" pitchFamily="34" charset="-122"/>
              </a:endParaRPr>
            </a:p>
          </p:txBody>
        </p:sp>
        <p:sp>
          <p:nvSpPr>
            <p:cNvPr id="46" name="矩形 45"/>
            <p:cNvSpPr/>
            <p:nvPr/>
          </p:nvSpPr>
          <p:spPr>
            <a:xfrm>
              <a:off x="1808008" y="1988576"/>
              <a:ext cx="559529" cy="530979"/>
            </a:xfrm>
            <a:prstGeom prst="rect">
              <a:avLst/>
            </a:prstGeom>
          </p:spPr>
          <p:txBody>
            <a:bodyPr wrap="none">
              <a:spAutoFit/>
            </a:bodyPr>
            <a:lstStyle/>
            <a:p>
              <a:r>
                <a:rPr lang="zh-TW" altLang="en-US" sz="2585" b="1" dirty="0">
                  <a:solidFill>
                    <a:srgbClr val="FF0000"/>
                  </a:solidFill>
                  <a:latin typeface="Microsoft YaHei" panose="020B0503020204020204" pitchFamily="34" charset="-122"/>
                  <a:ea typeface="Microsoft YaHei" panose="020B0503020204020204" pitchFamily="34" charset="-122"/>
                </a:rPr>
                <a:t>無</a:t>
              </a:r>
              <a:endParaRPr lang="zh-TW" altLang="en-US" sz="2585" dirty="0"/>
            </a:p>
          </p:txBody>
        </p:sp>
      </p:grpSp>
      <p:sp>
        <p:nvSpPr>
          <p:cNvPr id="47" name="文字方塊 46"/>
          <p:cNvSpPr txBox="1"/>
          <p:nvPr/>
        </p:nvSpPr>
        <p:spPr>
          <a:xfrm>
            <a:off x="5270426" y="2994768"/>
            <a:ext cx="3245694" cy="774186"/>
          </a:xfrm>
          <a:prstGeom prst="rect">
            <a:avLst/>
          </a:prstGeom>
          <a:noFill/>
          <a:ln>
            <a:noFill/>
          </a:ln>
        </p:spPr>
        <p:txBody>
          <a:bodyPr wrap="square" rtlCol="0">
            <a:spAutoFit/>
          </a:bodyPr>
          <a:lstStyle/>
          <a:p>
            <a:r>
              <a:rPr lang="zh-TW" altLang="en-US" sz="2585" b="1" dirty="0">
                <a:solidFill>
                  <a:srgbClr val="FF0000"/>
                </a:solidFill>
                <a:latin typeface="Microsoft YaHei" panose="020B0503020204020204" pitchFamily="34" charset="-122"/>
                <a:ea typeface="Microsoft YaHei" panose="020B0503020204020204" pitchFamily="34" charset="-122"/>
              </a:rPr>
              <a:t>稍</a:t>
            </a:r>
            <a:r>
              <a:rPr lang="zh-TW" altLang="en-US" sz="1845" b="1" dirty="0">
                <a:solidFill>
                  <a:srgbClr val="FF6600"/>
                </a:solidFill>
                <a:latin typeface="Microsoft YaHei" panose="020B0503020204020204" pitchFamily="34" charset="-122"/>
                <a:ea typeface="Microsoft YaHei" panose="020B0503020204020204" pitchFamily="34" charset="-122"/>
              </a:rPr>
              <a:t>具環境與社會議題</a:t>
            </a:r>
            <a:endParaRPr lang="en-US" altLang="zh-TW" sz="1845" b="1" dirty="0">
              <a:solidFill>
                <a:srgbClr val="FF6600"/>
              </a:solidFill>
              <a:latin typeface="Microsoft YaHei" panose="020B0503020204020204" pitchFamily="34" charset="-122"/>
              <a:ea typeface="Microsoft YaHei" panose="020B0503020204020204" pitchFamily="34" charset="-122"/>
            </a:endParaRPr>
          </a:p>
          <a:p>
            <a:r>
              <a:rPr lang="zh-TW" altLang="en-US" sz="1845" b="1" dirty="0">
                <a:solidFill>
                  <a:srgbClr val="FF6600"/>
                </a:solidFill>
                <a:latin typeface="Microsoft YaHei" panose="020B0503020204020204" pitchFamily="34" charset="-122"/>
                <a:ea typeface="Microsoft YaHei" panose="020B0503020204020204" pitchFamily="34" charset="-122"/>
              </a:rPr>
              <a:t>              </a:t>
            </a:r>
            <a:r>
              <a:rPr lang="en-US" altLang="zh-TW" sz="1845" b="1" dirty="0">
                <a:solidFill>
                  <a:srgbClr val="FF6600"/>
                </a:solidFill>
                <a:latin typeface="Microsoft YaHei" panose="020B0503020204020204" pitchFamily="34" charset="-122"/>
                <a:ea typeface="Microsoft YaHei" panose="020B0503020204020204" pitchFamily="34" charset="-122"/>
              </a:rPr>
              <a:t>–</a:t>
            </a:r>
            <a:r>
              <a:rPr lang="zh-TW" altLang="en-US" sz="1845" b="1" dirty="0">
                <a:solidFill>
                  <a:srgbClr val="FF6600"/>
                </a:solidFill>
                <a:latin typeface="Microsoft YaHei" panose="020B0503020204020204" pitchFamily="34" charset="-122"/>
                <a:ea typeface="Microsoft YaHei" panose="020B0503020204020204" pitchFamily="34" charset="-122"/>
              </a:rPr>
              <a:t> 要做因應對策 </a:t>
            </a:r>
          </a:p>
        </p:txBody>
      </p:sp>
      <p:sp>
        <p:nvSpPr>
          <p:cNvPr id="48" name="矩形 47"/>
          <p:cNvSpPr/>
          <p:nvPr/>
        </p:nvSpPr>
        <p:spPr>
          <a:xfrm>
            <a:off x="2451328" y="4957839"/>
            <a:ext cx="1769715" cy="348109"/>
          </a:xfrm>
          <a:prstGeom prst="rect">
            <a:avLst/>
          </a:prstGeom>
        </p:spPr>
        <p:txBody>
          <a:bodyPr wrap="square">
            <a:spAutoFit/>
          </a:bodyPr>
          <a:lstStyle/>
          <a:p>
            <a:r>
              <a:rPr lang="zh-TW" altLang="en-US" sz="1660" b="1" dirty="0">
                <a:solidFill>
                  <a:srgbClr val="FF0000"/>
                </a:solidFill>
                <a:latin typeface="Microsoft YaHei" panose="020B0503020204020204" pitchFamily="34" charset="-122"/>
                <a:ea typeface="Microsoft YaHei" panose="020B0503020204020204" pitchFamily="34" charset="-122"/>
              </a:rPr>
              <a:t>表格確認可行性</a:t>
            </a:r>
            <a:endParaRPr lang="zh-TW" altLang="en-US" sz="1660" dirty="0">
              <a:solidFill>
                <a:srgbClr val="FF0000"/>
              </a:solidFill>
            </a:endParaRPr>
          </a:p>
        </p:txBody>
      </p:sp>
      <p:pic>
        <p:nvPicPr>
          <p:cNvPr id="49" name="Picture 2" descr="Dna Test Report Icon, Outline Style Royalty Free Cliparts, Vectors, And  Stock Illustration. Image 149771996."/>
          <p:cNvPicPr>
            <a:picLocks noChangeAspect="1" noChangeArrowheads="1"/>
          </p:cNvPicPr>
          <p:nvPr/>
        </p:nvPicPr>
        <p:blipFill>
          <a:blip r:embed="rId6" cstate="email">
            <a:duotone>
              <a:schemeClr val="accent1">
                <a:shade val="45000"/>
                <a:satMod val="135000"/>
              </a:schemeClr>
              <a:prstClr val="white"/>
            </a:duotone>
            <a:extLst>
              <a:ext uri="{BEBA8EAE-BF5A-486C-A8C5-ECC9F3942E4B}">
                <a14:imgProps xmlns:a14="http://schemas.microsoft.com/office/drawing/2010/main">
                  <a14:imgLayer r:embed="rId7">
                    <a14:imgEffect>
                      <a14:backgroundRemoval t="6308" b="94077" l="10000" r="90000">
                        <a14:foregroundMark x1="24769" y1="6308" x2="24769" y2="6308"/>
                        <a14:foregroundMark x1="35769" y1="14385" x2="35769" y2="14385"/>
                        <a14:foregroundMark x1="42538" y1="21769" x2="42538" y2="21769"/>
                        <a14:foregroundMark x1="48615" y1="29769" x2="48615" y2="29769"/>
                        <a14:foregroundMark x1="50692" y1="38538" x2="50692" y2="38538"/>
                        <a14:foregroundMark x1="49769" y1="49462" x2="49769" y2="49462"/>
                        <a14:foregroundMark x1="64923" y1="64077" x2="64923" y2="64077"/>
                        <a14:foregroundMark x1="75231" y1="94077" x2="75231" y2="94077"/>
                      </a14:backgroundRemoval>
                    </a14:imgEffect>
                    <a14:imgEffect>
                      <a14:colorTemperature colorTemp="11200"/>
                    </a14:imgEffect>
                  </a14:imgLayer>
                </a14:imgProps>
              </a:ext>
            </a:extLst>
          </a:blip>
          <a:srcRect/>
          <a:stretch>
            <a:fillRect/>
          </a:stretch>
        </p:blipFill>
        <p:spPr bwMode="auto">
          <a:xfrm rot="21600000">
            <a:off x="6526347" y="5063088"/>
            <a:ext cx="580284" cy="580284"/>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6" descr="開業規劃∣ 上匡設計火鍋桌"/>
          <p:cNvPicPr>
            <a:picLocks noChangeAspect="1" noChangeArrowheads="1"/>
          </p:cNvPicPr>
          <p:nvPr/>
        </p:nvPicPr>
        <p:blipFill>
          <a:blip r:embed="rId8" cstate="email">
            <a:duotone>
              <a:prstClr val="black"/>
              <a:schemeClr val="accent2">
                <a:tint val="45000"/>
                <a:satMod val="400000"/>
              </a:schemeClr>
            </a:duotone>
          </a:blip>
          <a:srcRect/>
          <a:stretch>
            <a:fillRect/>
          </a:stretch>
        </p:blipFill>
        <p:spPr bwMode="auto">
          <a:xfrm>
            <a:off x="5879465" y="5010948"/>
            <a:ext cx="652578" cy="652578"/>
          </a:xfrm>
          <a:prstGeom prst="rect">
            <a:avLst/>
          </a:prstGeom>
          <a:noFill/>
          <a:extLst>
            <a:ext uri="{909E8E84-426E-40DD-AFC4-6F175D3DCCD1}">
              <a14:hiddenFill xmlns:a14="http://schemas.microsoft.com/office/drawing/2010/main">
                <a:solidFill>
                  <a:srgbClr val="FFFFFF"/>
                </a:solidFill>
              </a14:hiddenFill>
            </a:ext>
          </a:extLst>
        </p:spPr>
      </p:pic>
      <p:sp>
        <p:nvSpPr>
          <p:cNvPr id="51" name="矩形 50"/>
          <p:cNvSpPr/>
          <p:nvPr/>
        </p:nvSpPr>
        <p:spPr>
          <a:xfrm>
            <a:off x="6979993" y="4784437"/>
            <a:ext cx="1904328" cy="603883"/>
          </a:xfrm>
          <a:prstGeom prst="rect">
            <a:avLst/>
          </a:prstGeom>
        </p:spPr>
        <p:txBody>
          <a:bodyPr wrap="square">
            <a:spAutoFit/>
          </a:bodyPr>
          <a:lstStyle/>
          <a:p>
            <a:pPr algn="ctr"/>
            <a:r>
              <a:rPr lang="zh-TW" altLang="en-US" sz="1660" b="1" dirty="0">
                <a:solidFill>
                  <a:schemeClr val="tx1">
                    <a:lumMod val="65000"/>
                    <a:lumOff val="35000"/>
                  </a:schemeClr>
                </a:solidFill>
                <a:latin typeface="Microsoft YaHei" panose="020B0503020204020204" pitchFamily="34" charset="-122"/>
                <a:ea typeface="Microsoft YaHei" panose="020B0503020204020204" pitchFamily="34" charset="-122"/>
              </a:rPr>
              <a:t>業者對養殖魚塭</a:t>
            </a:r>
            <a:endParaRPr lang="en-US" altLang="zh-TW" sz="1660" b="1" dirty="0">
              <a:solidFill>
                <a:schemeClr val="tx1">
                  <a:lumMod val="65000"/>
                  <a:lumOff val="35000"/>
                </a:schemeClr>
              </a:solidFill>
              <a:latin typeface="Microsoft YaHei" panose="020B0503020204020204" pitchFamily="34" charset="-122"/>
              <a:ea typeface="Microsoft YaHei" panose="020B0503020204020204" pitchFamily="34" charset="-122"/>
            </a:endParaRPr>
          </a:p>
          <a:p>
            <a:pPr algn="ctr"/>
            <a:r>
              <a:rPr lang="zh-TW" altLang="en-US" sz="1660" b="1" dirty="0">
                <a:solidFill>
                  <a:srgbClr val="FF0000"/>
                </a:solidFill>
                <a:latin typeface="Microsoft YaHei" panose="020B0503020204020204" pitchFamily="34" charset="-122"/>
                <a:ea typeface="Microsoft YaHei" panose="020B0503020204020204" pitchFamily="34" charset="-122"/>
              </a:rPr>
              <a:t>量身打造</a:t>
            </a:r>
            <a:r>
              <a:rPr lang="zh-TW" altLang="en-US" sz="1660" b="1" dirty="0">
                <a:solidFill>
                  <a:schemeClr val="tx1">
                    <a:lumMod val="65000"/>
                    <a:lumOff val="35000"/>
                  </a:schemeClr>
                </a:solidFill>
                <a:latin typeface="Microsoft YaHei" panose="020B0503020204020204" pitchFamily="34" charset="-122"/>
                <a:ea typeface="Microsoft YaHei" panose="020B0503020204020204" pitchFamily="34" charset="-122"/>
              </a:rPr>
              <a:t>共生計畫</a:t>
            </a:r>
          </a:p>
        </p:txBody>
      </p:sp>
      <p:sp>
        <p:nvSpPr>
          <p:cNvPr id="52" name="文字方塊 51"/>
          <p:cNvSpPr txBox="1"/>
          <p:nvPr/>
        </p:nvSpPr>
        <p:spPr>
          <a:xfrm>
            <a:off x="1089368" y="4520238"/>
            <a:ext cx="704039" cy="1342355"/>
          </a:xfrm>
          <a:prstGeom prst="rect">
            <a:avLst/>
          </a:prstGeom>
          <a:noFill/>
          <a:ln>
            <a:noFill/>
          </a:ln>
        </p:spPr>
        <p:txBody>
          <a:bodyPr wrap="none" rtlCol="0">
            <a:spAutoFit/>
          </a:bodyPr>
          <a:lstStyle/>
          <a:p>
            <a:r>
              <a:rPr lang="en-US" altLang="zh-TW" sz="8125" dirty="0">
                <a:solidFill>
                  <a:srgbClr val="FF0000"/>
                </a:solidFill>
                <a:effectLst>
                  <a:outerShdw blurRad="50800" dist="38100" dir="2700000" algn="tl" rotWithShape="0">
                    <a:prstClr val="black">
                      <a:alpha val="40000"/>
                    </a:prstClr>
                  </a:outerShdw>
                </a:effectLst>
              </a:rPr>
              <a:t>+</a:t>
            </a:r>
            <a:endParaRPr lang="zh-TW" altLang="en-US" sz="8125" dirty="0">
              <a:solidFill>
                <a:srgbClr val="FF0000"/>
              </a:solidFill>
              <a:effectLst>
                <a:outerShdw blurRad="50800" dist="38100" dir="2700000" algn="tl" rotWithShape="0">
                  <a:prstClr val="black">
                    <a:alpha val="40000"/>
                  </a:prstClr>
                </a:outerShdw>
              </a:effectLst>
            </a:endParaRPr>
          </a:p>
        </p:txBody>
      </p:sp>
      <p:sp>
        <p:nvSpPr>
          <p:cNvPr id="53" name="文字方塊 52"/>
          <p:cNvSpPr txBox="1"/>
          <p:nvPr/>
        </p:nvSpPr>
        <p:spPr>
          <a:xfrm>
            <a:off x="5230270" y="4395634"/>
            <a:ext cx="704039" cy="1342355"/>
          </a:xfrm>
          <a:prstGeom prst="rect">
            <a:avLst/>
          </a:prstGeom>
          <a:noFill/>
          <a:ln>
            <a:noFill/>
          </a:ln>
        </p:spPr>
        <p:txBody>
          <a:bodyPr wrap="none" rtlCol="0">
            <a:spAutoFit/>
          </a:bodyPr>
          <a:lstStyle/>
          <a:p>
            <a:r>
              <a:rPr lang="en-US" altLang="zh-TW" sz="8125" dirty="0">
                <a:solidFill>
                  <a:srgbClr val="FF0000"/>
                </a:solidFill>
                <a:effectLst>
                  <a:outerShdw blurRad="50800" dist="38100" dir="2700000" algn="tl" rotWithShape="0">
                    <a:prstClr val="black">
                      <a:alpha val="40000"/>
                    </a:prstClr>
                  </a:outerShdw>
                </a:effectLst>
              </a:rPr>
              <a:t>+</a:t>
            </a:r>
            <a:endParaRPr lang="zh-TW" altLang="en-US" sz="8125" dirty="0">
              <a:solidFill>
                <a:srgbClr val="FF0000"/>
              </a:solidFill>
              <a:effectLst>
                <a:outerShdw blurRad="50800" dist="38100" dir="2700000" algn="tl" rotWithShape="0">
                  <a:prstClr val="black">
                    <a:alpha val="40000"/>
                  </a:prstClr>
                </a:outerShdw>
              </a:effectLst>
            </a:endParaRPr>
          </a:p>
        </p:txBody>
      </p:sp>
      <p:pic>
        <p:nvPicPr>
          <p:cNvPr id="54" name="Picture 12" descr="Fisherman With Big Fish Vector Sketch Icon Isolated On Background. Hand  Drawn Fisherman With Big Fish Icon. Fisherman With Big Fish Sketch Icon For  Infographic, Website Or App. Royalty Free Cliparts, Vectors,"/>
          <p:cNvPicPr>
            <a:picLocks noChangeAspect="1" noChangeArrowheads="1"/>
          </p:cNvPicPr>
          <p:nvPr/>
        </p:nvPicPr>
        <p:blipFill rotWithShape="1">
          <a:blip r:embed="rId2" cstate="email">
            <a:duotone>
              <a:schemeClr val="accent6">
                <a:shade val="45000"/>
                <a:satMod val="135000"/>
              </a:schemeClr>
              <a:prstClr val="white"/>
            </a:duotone>
            <a:extLst>
              <a:ext uri="{BEBA8EAE-BF5A-486C-A8C5-ECC9F3942E4B}">
                <a14:imgProps xmlns:a14="http://schemas.microsoft.com/office/drawing/2010/main">
                  <a14:imgLayer r:embed="rId3">
                    <a14:imgEffect>
                      <a14:backgroundRemoval t="0" b="100000" l="0" r="100000">
                        <a14:foregroundMark x1="50741" y1="20270" x2="50741" y2="20270"/>
                        <a14:foregroundMark x1="13704" y1="75338" x2="13704" y2="75338"/>
                      </a14:backgroundRemoval>
                    </a14:imgEffect>
                  </a14:imgLayer>
                </a14:imgProps>
              </a:ext>
            </a:extLst>
          </a:blip>
          <a:srcRect/>
          <a:stretch>
            <a:fillRect/>
          </a:stretch>
        </p:blipFill>
        <p:spPr bwMode="auto">
          <a:xfrm>
            <a:off x="4415928" y="4040436"/>
            <a:ext cx="1037593" cy="1138279"/>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10" descr="太陽能發電板英文太陽能– MQTTK"/>
          <p:cNvPicPr>
            <a:picLocks noChangeAspect="1" noChangeArrowheads="1"/>
          </p:cNvPicPr>
          <p:nvPr/>
        </p:nvPicPr>
        <p:blipFill rotWithShape="1">
          <a:blip r:embed="rId4" cstate="email">
            <a:extLst>
              <a:ext uri="{BEBA8EAE-BF5A-486C-A8C5-ECC9F3942E4B}">
                <a14:imgProps xmlns:a14="http://schemas.microsoft.com/office/drawing/2010/main">
                  <a14:imgLayer r:embed="rId5">
                    <a14:imgEffect>
                      <a14:backgroundRemoval t="0" b="100000" l="0" r="96809">
                        <a14:foregroundMark x1="97163" y1="83700" x2="97163" y2="83700"/>
                      </a14:backgroundRemoval>
                    </a14:imgEffect>
                  </a14:imgLayer>
                </a14:imgProps>
              </a:ext>
            </a:extLst>
          </a:blip>
          <a:srcRect/>
          <a:stretch>
            <a:fillRect/>
          </a:stretch>
        </p:blipFill>
        <p:spPr bwMode="auto">
          <a:xfrm>
            <a:off x="4326912" y="5044377"/>
            <a:ext cx="1080291" cy="871786"/>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4" descr="自然环境生态可持续性电脑图示-成长PNG图片素材免费下载_图片编号1291953-PNG素材网"/>
          <p:cNvPicPr>
            <a:picLocks noChangeAspect="1" noChangeArrowheads="1"/>
          </p:cNvPicPr>
          <p:nvPr/>
        </p:nvPicPr>
        <p:blipFill rotWithShape="1">
          <a:blip r:embed="rId9" cstate="email">
            <a:extLst>
              <a:ext uri="{BEBA8EAE-BF5A-486C-A8C5-ECC9F3942E4B}">
                <a14:imgProps xmlns:a14="http://schemas.microsoft.com/office/drawing/2010/main">
                  <a14:imgLayer r:embed="rId10">
                    <a14:imgEffect>
                      <a14:backgroundRemoval t="0" b="100000" l="0" r="100000"/>
                    </a14:imgEffect>
                  </a14:imgLayer>
                </a14:imgProps>
              </a:ext>
            </a:extLst>
          </a:blip>
          <a:srcRect/>
          <a:stretch>
            <a:fillRect/>
          </a:stretch>
        </p:blipFill>
        <p:spPr bwMode="auto">
          <a:xfrm>
            <a:off x="5907752" y="4451557"/>
            <a:ext cx="535396" cy="558408"/>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4" descr="全球金融市場報告– 專業觀點| 元大基金理財網"/>
          <p:cNvPicPr>
            <a:picLocks noChangeAspect="1" noChangeArrowheads="1"/>
          </p:cNvPicPr>
          <p:nvPr/>
        </p:nvPicPr>
        <p:blipFill>
          <a:blip r:embed="rId11" cstate="email">
            <a:duotone>
              <a:prstClr val="black"/>
              <a:schemeClr val="accent6">
                <a:tint val="45000"/>
                <a:satMod val="400000"/>
              </a:schemeClr>
            </a:duotone>
            <a:extLst>
              <a:ext uri="{BEBA8EAE-BF5A-486C-A8C5-ECC9F3942E4B}">
                <a14:imgProps xmlns:a14="http://schemas.microsoft.com/office/drawing/2010/main">
                  <a14:imgLayer r:embed="rId12">
                    <a14:imgEffect>
                      <a14:backgroundRemoval t="4889" b="94667" l="4000" r="97778">
                        <a14:foregroundMark x1="68444" y1="9333" x2="68444" y2="9333"/>
                        <a14:foregroundMark x1="68444" y1="5333" x2="68444" y2="5333"/>
                        <a14:foregroundMark x1="4000" y1="7556" x2="4000" y2="7556"/>
                        <a14:foregroundMark x1="20444" y1="72000" x2="20444" y2="72000"/>
                        <a14:foregroundMark x1="23111" y1="57778" x2="23111" y2="57778"/>
                        <a14:foregroundMark x1="24000" y1="44000" x2="24000" y2="44000"/>
                        <a14:foregroundMark x1="30667" y1="31556" x2="30667" y2="31556"/>
                        <a14:foregroundMark x1="38222" y1="16444" x2="38222" y2="16444"/>
                        <a14:foregroundMark x1="95111" y1="50667" x2="95111" y2="50667"/>
                        <a14:foregroundMark x1="98222" y1="64444" x2="98222" y2="64444"/>
                        <a14:foregroundMark x1="78667" y1="94667" x2="78667" y2="94667"/>
                      </a14:backgroundRemoval>
                    </a14:imgEffect>
                  </a14:imgLayer>
                </a14:imgProps>
              </a:ext>
            </a:extLst>
          </a:blip>
          <a:srcRect/>
          <a:stretch>
            <a:fillRect/>
          </a:stretch>
        </p:blipFill>
        <p:spPr bwMode="auto">
          <a:xfrm rot="21600000">
            <a:off x="6429931" y="4446910"/>
            <a:ext cx="595996" cy="595996"/>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4" descr="Evaluate, list, document, digital, device, checklist, tablet icon -  Download on Iconfinder"/>
          <p:cNvPicPr>
            <a:picLocks noChangeAspect="1" noChangeArrowheads="1"/>
          </p:cNvPicPr>
          <p:nvPr/>
        </p:nvPicPr>
        <p:blipFill>
          <a:blip r:embed="rId13" cstate="email"/>
          <a:srcRect/>
          <a:stretch>
            <a:fillRect/>
          </a:stretch>
        </p:blipFill>
        <p:spPr bwMode="auto">
          <a:xfrm>
            <a:off x="1622324" y="4778037"/>
            <a:ext cx="902670" cy="902670"/>
          </a:xfrm>
          <a:prstGeom prst="rect">
            <a:avLst/>
          </a:prstGeom>
          <a:noFill/>
          <a:extLst>
            <a:ext uri="{909E8E84-426E-40DD-AFC4-6F175D3DCCD1}">
              <a14:hiddenFill xmlns:a14="http://schemas.microsoft.com/office/drawing/2010/main">
                <a:solidFill>
                  <a:srgbClr val="FFFFFF"/>
                </a:solidFill>
              </a14:hiddenFill>
            </a:ext>
          </a:extLst>
        </p:spPr>
      </p:pic>
      <p:sp>
        <p:nvSpPr>
          <p:cNvPr id="27" name="標題 1"/>
          <p:cNvSpPr txBox="1"/>
          <p:nvPr/>
        </p:nvSpPr>
        <p:spPr>
          <a:xfrm>
            <a:off x="980235" y="16778"/>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二、地面型光電政策及推展</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漁電環社檢核</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-2</a:t>
            </a:r>
            <a:endPar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sp>
        <p:nvSpPr>
          <p:cNvPr id="2" name="投影片編號版面配置區 1"/>
          <p:cNvSpPr>
            <a:spLocks noGrp="1"/>
          </p:cNvSpPr>
          <p:nvPr>
            <p:ph type="sldNum" sz="quarter" idx="10"/>
          </p:nvPr>
        </p:nvSpPr>
        <p:spPr/>
        <p:txBody>
          <a:bodyPr/>
          <a:lstStyle/>
          <a:p>
            <a:pPr>
              <a:defRPr/>
            </a:pPr>
            <a:fld id="{02A4DD89-A6A6-4862-B154-6736CFBA3C5B}" type="slidenum">
              <a:rPr lang="en-US" altLang="zh-TW" smtClean="0"/>
              <a:t>27</a:t>
            </a:fld>
            <a:endParaRPr lang="en-US" altLang="zh-TW"/>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圓角 30"/>
          <p:cNvSpPr/>
          <p:nvPr/>
        </p:nvSpPr>
        <p:spPr>
          <a:xfrm flipH="1">
            <a:off x="4809442" y="1136978"/>
            <a:ext cx="4253778" cy="5687139"/>
          </a:xfrm>
          <a:prstGeom prst="roundRect">
            <a:avLst/>
          </a:prstGeom>
          <a:solidFill>
            <a:schemeClr val="bg1"/>
          </a:solidFill>
          <a:ln w="508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60"/>
          </a:p>
        </p:txBody>
      </p:sp>
      <p:pic>
        <p:nvPicPr>
          <p:cNvPr id="35" name="Picture 6" descr="卡通太阳能板设计矢量图免抠素材免费下载_觅元素51yuansu.com"/>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4875" b="18499"/>
          <a:stretch>
            <a:fillRect/>
          </a:stretch>
        </p:blipFill>
        <p:spPr bwMode="auto">
          <a:xfrm>
            <a:off x="6618603" y="6159774"/>
            <a:ext cx="870920" cy="580260"/>
          </a:xfrm>
          <a:prstGeom prst="rect">
            <a:avLst/>
          </a:prstGeom>
          <a:noFill/>
          <a:extLst>
            <a:ext uri="{909E8E84-426E-40DD-AFC4-6F175D3DCCD1}">
              <a14:hiddenFill xmlns:a14="http://schemas.microsoft.com/office/drawing/2010/main">
                <a:solidFill>
                  <a:srgbClr val="FFFFFF"/>
                </a:solidFill>
              </a14:hiddenFill>
            </a:ext>
          </a:extLst>
        </p:spPr>
      </p:pic>
      <p:sp>
        <p:nvSpPr>
          <p:cNvPr id="37" name="矩形: 圓角 22"/>
          <p:cNvSpPr/>
          <p:nvPr/>
        </p:nvSpPr>
        <p:spPr>
          <a:xfrm>
            <a:off x="5065247" y="2634742"/>
            <a:ext cx="3768726" cy="1024297"/>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60"/>
          </a:p>
        </p:txBody>
      </p:sp>
      <p:sp>
        <p:nvSpPr>
          <p:cNvPr id="38" name="矩形: 圓角 18"/>
          <p:cNvSpPr/>
          <p:nvPr/>
        </p:nvSpPr>
        <p:spPr>
          <a:xfrm>
            <a:off x="5346916" y="1431653"/>
            <a:ext cx="2831030" cy="1148974"/>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60"/>
          </a:p>
        </p:txBody>
      </p:sp>
      <p:sp>
        <p:nvSpPr>
          <p:cNvPr id="39" name="矩形: 圓角 4"/>
          <p:cNvSpPr/>
          <p:nvPr/>
        </p:nvSpPr>
        <p:spPr>
          <a:xfrm>
            <a:off x="285140" y="1931722"/>
            <a:ext cx="4187528" cy="4650531"/>
          </a:xfrm>
          <a:prstGeom prst="roundRect">
            <a:avLst/>
          </a:prstGeom>
          <a:solidFill>
            <a:schemeClr val="bg1"/>
          </a:solidFill>
          <a:ln w="508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60"/>
          </a:p>
        </p:txBody>
      </p:sp>
      <p:sp>
        <p:nvSpPr>
          <p:cNvPr id="40" name="語音泡泡: 圓角矩形 17"/>
          <p:cNvSpPr/>
          <p:nvPr/>
        </p:nvSpPr>
        <p:spPr>
          <a:xfrm>
            <a:off x="5506193" y="3888073"/>
            <a:ext cx="3191173" cy="2162550"/>
          </a:xfrm>
          <a:prstGeom prst="wedgeRoundRectCallout">
            <a:avLst>
              <a:gd name="adj1" fmla="val -90574"/>
              <a:gd name="adj2" fmla="val 14069"/>
              <a:gd name="adj3" fmla="val 16667"/>
            </a:avLst>
          </a:prstGeom>
          <a:solidFill>
            <a:srgbClr val="DAF0CC"/>
          </a:solidFill>
          <a:ln w="349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60" dirty="0"/>
          </a:p>
        </p:txBody>
      </p:sp>
      <p:pic>
        <p:nvPicPr>
          <p:cNvPr id="41" name="Picture 2" descr="工程團隊圖示向量圖形及更多工地安全帽圖片- iStock"/>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0850" t="73257" r="28885" b="6819"/>
          <a:stretch>
            <a:fillRect/>
          </a:stretch>
        </p:blipFill>
        <p:spPr bwMode="auto">
          <a:xfrm>
            <a:off x="2515439" y="2648851"/>
            <a:ext cx="588510" cy="578590"/>
          </a:xfrm>
          <a:prstGeom prst="rect">
            <a:avLst/>
          </a:prstGeom>
          <a:noFill/>
          <a:extLst>
            <a:ext uri="{909E8E84-426E-40DD-AFC4-6F175D3DCCD1}">
              <a14:hiddenFill xmlns:a14="http://schemas.microsoft.com/office/drawing/2010/main">
                <a:solidFill>
                  <a:srgbClr val="FFFFFF"/>
                </a:solidFill>
              </a14:hiddenFill>
            </a:ext>
          </a:extLst>
        </p:spPr>
      </p:pic>
      <p:sp>
        <p:nvSpPr>
          <p:cNvPr id="42" name="橢圓 41"/>
          <p:cNvSpPr/>
          <p:nvPr/>
        </p:nvSpPr>
        <p:spPr>
          <a:xfrm>
            <a:off x="5634252" y="1521134"/>
            <a:ext cx="674413" cy="607893"/>
          </a:xfrm>
          <a:prstGeom prst="ellipse">
            <a:avLst/>
          </a:prstGeom>
          <a:noFill/>
          <a:ln w="22225">
            <a:solidFill>
              <a:schemeClr val="accent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60"/>
          </a:p>
        </p:txBody>
      </p:sp>
      <p:pic>
        <p:nvPicPr>
          <p:cNvPr id="43" name="Picture 6" descr="卡通太阳能板设计矢量图免抠素材免费下载_觅元素51yuansu.com"/>
          <p:cNvPicPr>
            <a:picLocks noChangeAspect="1" noChangeArrowheads="1"/>
          </p:cNvPicPr>
          <p:nvPr/>
        </p:nvPicPr>
        <p:blipFill rotWithShape="1">
          <a:blip r:embed="rId2">
            <a:extLst>
              <a:ext uri="{28A0092B-C50C-407E-A947-70E740481C1C}">
                <a14:useLocalDpi xmlns:a14="http://schemas.microsoft.com/office/drawing/2010/main" val="0"/>
              </a:ext>
            </a:extLst>
          </a:blip>
          <a:srcRect t="14875" b="18499"/>
          <a:stretch>
            <a:fillRect/>
          </a:stretch>
        </p:blipFill>
        <p:spPr bwMode="auto">
          <a:xfrm>
            <a:off x="1431179" y="5309878"/>
            <a:ext cx="1795602" cy="1196340"/>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8" descr="Hombre de negocios en una presentación con un gráfico en un tablero -  Iconos gratis de personas"/>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732975" y="1603389"/>
            <a:ext cx="470175" cy="470175"/>
          </a:xfrm>
          <a:prstGeom prst="rect">
            <a:avLst/>
          </a:prstGeom>
          <a:noFill/>
          <a:extLst>
            <a:ext uri="{909E8E84-426E-40DD-AFC4-6F175D3DCCD1}">
              <a14:hiddenFill xmlns:a14="http://schemas.microsoft.com/office/drawing/2010/main">
                <a:solidFill>
                  <a:srgbClr val="FFFFFF"/>
                </a:solidFill>
              </a14:hiddenFill>
            </a:ext>
          </a:extLst>
        </p:spPr>
      </p:pic>
      <p:pic>
        <p:nvPicPr>
          <p:cNvPr id="45" name="圖片 4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72236" y="1566856"/>
            <a:ext cx="592512" cy="454530"/>
          </a:xfrm>
          <a:prstGeom prst="rect">
            <a:avLst/>
          </a:prstGeom>
        </p:spPr>
      </p:pic>
      <p:pic>
        <p:nvPicPr>
          <p:cNvPr id="46" name="圖片 45"/>
          <p:cNvPicPr>
            <a:picLocks noChangeAspect="1"/>
          </p:cNvPicPr>
          <p:nvPr/>
        </p:nvPicPr>
        <p:blipFill rotWithShape="1">
          <a:blip r:embed="rId6">
            <a:extLst>
              <a:ext uri="{BEBA8EAE-BF5A-486C-A8C5-ECC9F3942E4B}">
                <a14:imgProps xmlns:a14="http://schemas.microsoft.com/office/drawing/2010/main">
                  <a14:imgLayer r:embed="rId7">
                    <a14:imgEffect>
                      <a14:backgroundRemoval t="8008" b="87891" l="3404" r="85251">
                        <a14:foregroundMark x1="65964" y1="26367" x2="65964" y2="26367"/>
                        <a14:foregroundMark x1="64506" y1="25000" x2="64506" y2="25000"/>
                        <a14:foregroundMark x1="57861" y1="21680" x2="57861" y2="21680"/>
                        <a14:foregroundMark x1="53160" y1="17969" x2="53160" y2="17969"/>
                        <a14:foregroundMark x1="45219" y1="15625" x2="45219" y2="15625"/>
                        <a14:foregroundMark x1="40357" y1="13477" x2="40357" y2="13477"/>
                        <a14:foregroundMark x1="31118" y1="12109" x2="31118" y2="12109"/>
                        <a14:foregroundMark x1="22366" y1="10547" x2="22366" y2="10547"/>
                        <a14:foregroundMark x1="16532" y1="15820" x2="16532" y2="15820"/>
                        <a14:foregroundMark x1="18639" y1="24609" x2="18639" y2="24609"/>
                        <a14:foregroundMark x1="4862" y1="46289" x2="5835" y2="46289"/>
                        <a14:foregroundMark x1="12642" y1="55664" x2="12642" y2="55664"/>
                        <a14:foregroundMark x1="21718" y1="60742" x2="21718" y2="60742"/>
                        <a14:foregroundMark x1="31929" y1="66016" x2="31929" y2="66016"/>
                        <a14:foregroundMark x1="36467" y1="77344" x2="36467" y2="77344"/>
                        <a14:foregroundMark x1="47812" y1="84766" x2="49109" y2="84961"/>
                        <a14:foregroundMark x1="62885" y1="86523" x2="62885" y2="86523"/>
                        <a14:foregroundMark x1="64019" y1="85156" x2="64506" y2="85156"/>
                        <a14:foregroundMark x1="66126" y1="84570" x2="66613" y2="83984"/>
                        <a14:foregroundMark x1="67261" y1="83789" x2="67261" y2="83789"/>
                        <a14:foregroundMark x1="67747" y1="83594" x2="68558" y2="83398"/>
                        <a14:foregroundMark x1="71151" y1="82813" x2="71151" y2="82813"/>
                        <a14:foregroundMark x1="71637" y1="82422" x2="72123" y2="82227"/>
                        <a14:foregroundMark x1="74716" y1="81445" x2="75365" y2="81250"/>
                        <a14:foregroundMark x1="75851" y1="80664" x2="75851" y2="80664"/>
                        <a14:foregroundMark x1="76823" y1="78906" x2="77147" y2="78125"/>
                        <a14:foregroundMark x1="77796" y1="77148" x2="77796" y2="77148"/>
                        <a14:foregroundMark x1="78282" y1="76172" x2="78282" y2="76172"/>
                        <a14:foregroundMark x1="79092" y1="75586" x2="79092" y2="75586"/>
                        <a14:foregroundMark x1="79254" y1="74805" x2="79254" y2="74805"/>
                        <a14:foregroundMark x1="79903" y1="74023" x2="79903" y2="74023"/>
                        <a14:foregroundMark x1="81848" y1="70703" x2="81848" y2="70703"/>
                        <a14:foregroundMark x1="82334" y1="69531" x2="82334" y2="69531"/>
                        <a14:foregroundMark x1="82172" y1="66797" x2="82172" y2="66797"/>
                        <a14:foregroundMark x1="82010" y1="64648" x2="82010" y2="64648"/>
                        <a14:foregroundMark x1="81037" y1="61719" x2="81037" y2="61719"/>
                        <a14:foregroundMark x1="76985" y1="47266" x2="76985" y2="47266"/>
                        <a14:foregroundMark x1="74068" y1="44727" x2="74068" y2="44727"/>
                        <a14:foregroundMark x1="72447" y1="41602" x2="72447" y2="41602"/>
                        <a14:foregroundMark x1="70665" y1="40430" x2="70665" y2="40430"/>
                        <a14:foregroundMark x1="69368" y1="37891" x2="69368" y2="37891"/>
                        <a14:foregroundMark x1="68233" y1="36523" x2="68233" y2="36523"/>
                        <a14:foregroundMark x1="67099" y1="32617" x2="67099" y2="32617"/>
                        <a14:foregroundMark x1="65478" y1="25195" x2="65478" y2="25195"/>
                        <a14:foregroundMark x1="64019" y1="21484" x2="64019" y2="21484"/>
                        <a14:foregroundMark x1="63857" y1="22852" x2="63857" y2="22852"/>
                        <a14:foregroundMark x1="61588" y1="21484" x2="61588" y2="21484"/>
                        <a14:foregroundMark x1="61102" y1="21289" x2="61102" y2="21289"/>
                        <a14:foregroundMark x1="56402" y1="18945" x2="56402" y2="18945"/>
                        <a14:foregroundMark x1="49271" y1="18164" x2="49271" y2="18164"/>
                        <a14:foregroundMark x1="35494" y1="14258" x2="35494" y2="14258"/>
                        <a14:foregroundMark x1="28201" y1="12500" x2="28201" y2="12500"/>
                        <a14:foregroundMark x1="23987" y1="11523" x2="23987" y2="11523"/>
                        <a14:foregroundMark x1="24311" y1="10156" x2="24311" y2="10156"/>
                        <a14:foregroundMark x1="25770" y1="10938" x2="25770" y2="10938"/>
                        <a14:foregroundMark x1="25122" y1="9570" x2="25122" y2="9570"/>
                        <a14:foregroundMark x1="23825" y1="8008" x2="23825" y2="8008"/>
                        <a14:foregroundMark x1="21070" y1="8789" x2="21070" y2="8789"/>
                        <a14:foregroundMark x1="18314" y1="11133" x2="18314" y2="11133"/>
                        <a14:foregroundMark x1="12480" y1="32227" x2="12480" y2="32227"/>
                        <a14:foregroundMark x1="9562" y1="35156" x2="9562" y2="35156"/>
                        <a14:foregroundMark x1="7942" y1="39648" x2="7942" y2="39648"/>
                        <a14:foregroundMark x1="6807" y1="50391" x2="6807" y2="50391"/>
                        <a14:foregroundMark x1="7780" y1="50391" x2="7780" y2="50391"/>
                        <a14:foregroundMark x1="9076" y1="55273" x2="9076" y2="55273"/>
                        <a14:foregroundMark x1="8428" y1="53711" x2="8428" y2="53711"/>
                        <a14:foregroundMark x1="7780" y1="53320" x2="7780" y2="53320"/>
                        <a14:foregroundMark x1="6645" y1="53711" x2="6645" y2="53711"/>
                        <a14:foregroundMark x1="10697" y1="57422" x2="10697" y2="57422"/>
                        <a14:foregroundMark x1="11183" y1="58203" x2="11183" y2="58203"/>
                        <a14:foregroundMark x1="14100" y1="60742" x2="14100" y2="60742"/>
                        <a14:foregroundMark x1="12642" y1="60742" x2="12642" y2="60742"/>
                        <a14:foregroundMark x1="25932" y1="62695" x2="25932" y2="62695"/>
                        <a14:foregroundMark x1="27553" y1="62695" x2="27553" y2="62695"/>
                        <a14:foregroundMark x1="32577" y1="68750" x2="32577" y2="68750"/>
                        <a14:foregroundMark x1="35332" y1="72656" x2="35332" y2="72656"/>
                        <a14:foregroundMark x1="36305" y1="76563" x2="36305" y2="76563"/>
                        <a14:foregroundMark x1="36467" y1="76758" x2="36467" y2="76758"/>
                        <a14:foregroundMark x1="37763" y1="76953" x2="37763" y2="76953"/>
                        <a14:foregroundMark x1="37601" y1="75586" x2="37601" y2="75586"/>
                        <a14:foregroundMark x1="39546" y1="79492" x2="39546" y2="79492"/>
                        <a14:foregroundMark x1="40681" y1="80859" x2="40681" y2="80859"/>
                        <a14:foregroundMark x1="51540" y1="87891" x2="51540" y2="87891"/>
                        <a14:foregroundMark x1="54295" y1="87500" x2="54295" y2="87500"/>
                        <a14:foregroundMark x1="55429" y1="86719" x2="55429" y2="86719"/>
                        <a14:foregroundMark x1="55105" y1="85352" x2="55105" y2="85352"/>
                        <a14:foregroundMark x1="46677" y1="84375" x2="46677" y2="84375"/>
                        <a14:foregroundMark x1="43436" y1="84180" x2="43436" y2="84180"/>
                        <a14:foregroundMark x1="39708" y1="80469" x2="39708" y2="80469"/>
                        <a14:foregroundMark x1="58995" y1="83789" x2="58995" y2="83789"/>
                        <a14:foregroundMark x1="57861" y1="86328" x2="57861" y2="86328"/>
                        <a14:foregroundMark x1="53323" y1="85547" x2="53323" y2="85547"/>
                        <a14:foregroundMark x1="49595" y1="84961" x2="49595" y2="84961"/>
                        <a14:foregroundMark x1="42139" y1="82227" x2="42139" y2="82227"/>
                        <a14:foregroundMark x1="82496" y1="64453" x2="82496" y2="64453"/>
                        <a14:foregroundMark x1="67099" y1="29492" x2="67099" y2="29492"/>
                        <a14:foregroundMark x1="66126" y1="31055" x2="66126" y2="31055"/>
                        <a14:foregroundMark x1="65640" y1="26953" x2="65640" y2="26953"/>
                        <a14:foregroundMark x1="64344" y1="23242" x2="64344" y2="23242"/>
                        <a14:foregroundMark x1="63209" y1="18164" x2="63209" y2="18164"/>
                        <a14:foregroundMark x1="64344" y1="16406" x2="64344" y2="16406"/>
                        <a14:foregroundMark x1="54943" y1="16602" x2="54943" y2="16602"/>
                        <a14:foregroundMark x1="62885" y1="16797" x2="63533" y2="16992"/>
                        <a14:foregroundMark x1="57699" y1="17383" x2="57699" y2="17383"/>
                        <a14:foregroundMark x1="53809" y1="17383" x2="54295" y2="16992"/>
                        <a14:foregroundMark x1="52188" y1="15430" x2="52188" y2="15430"/>
                        <a14:foregroundMark x1="49109" y1="14648" x2="49109" y2="14648"/>
                        <a14:foregroundMark x1="51540" y1="13867" x2="51540" y2="13867"/>
                        <a14:foregroundMark x1="43598" y1="12891" x2="43598" y2="12891"/>
                        <a14:foregroundMark x1="47164" y1="13086" x2="47164" y2="13086"/>
                        <a14:foregroundMark x1="45219" y1="12305" x2="45219" y2="12305"/>
                        <a14:foregroundMark x1="39546" y1="15234" x2="39546" y2="15234"/>
                        <a14:foregroundMark x1="20097" y1="12695" x2="20097" y2="12695"/>
                        <a14:foregroundMark x1="16856" y1="13672" x2="16856" y2="13672"/>
                        <a14:foregroundMark x1="16694" y1="10938" x2="16694" y2="10938"/>
                        <a14:foregroundMark x1="14911" y1="10352" x2="14911" y2="10352"/>
                        <a14:foregroundMark x1="16532" y1="16797" x2="16532" y2="16797"/>
                        <a14:foregroundMark x1="17018" y1="20703" x2="17018" y2="20703"/>
                        <a14:foregroundMark x1="17828" y1="25586" x2="17828" y2="25586"/>
                        <a14:foregroundMark x1="17180" y1="30078" x2="17180" y2="30078"/>
                        <a14:foregroundMark x1="9238" y1="36328" x2="9238" y2="36328"/>
                        <a14:foregroundMark x1="34522" y1="73047" x2="34522" y2="73047"/>
                        <a14:foregroundMark x1="32415" y1="70313" x2="32415" y2="70313"/>
                        <a14:foregroundMark x1="31118" y1="66016" x2="31118" y2="66016"/>
                        <a14:foregroundMark x1="29822" y1="62500" x2="29822" y2="62500"/>
                        <a14:foregroundMark x1="30308" y1="61328" x2="30308" y2="61328"/>
                        <a14:foregroundMark x1="31442" y1="60547" x2="31442" y2="60547"/>
                        <a14:foregroundMark x1="30470" y1="59766" x2="30470" y2="59766"/>
                        <a14:foregroundMark x1="28849" y1="58984" x2="28849" y2="58984"/>
                        <a14:foregroundMark x1="26580" y1="60742" x2="26580" y2="60742"/>
                        <a14:foregroundMark x1="25932" y1="59180" x2="25932" y2="59180"/>
                        <a14:foregroundMark x1="23177" y1="60938" x2="23177" y2="60938"/>
                        <a14:foregroundMark x1="85413" y1="68359" x2="85413" y2="68359"/>
                        <a14:foregroundMark x1="3404" y1="45703" x2="3404" y2="45703"/>
                      </a14:backgroundRemoval>
                    </a14:imgEffect>
                  </a14:imgLayer>
                </a14:imgProps>
              </a:ext>
            </a:extLst>
          </a:blip>
          <a:srcRect t="3353" r="13431" b="8905"/>
          <a:stretch>
            <a:fillRect/>
          </a:stretch>
        </p:blipFill>
        <p:spPr>
          <a:xfrm>
            <a:off x="7487651" y="1562270"/>
            <a:ext cx="594779" cy="500252"/>
          </a:xfrm>
          <a:prstGeom prst="rect">
            <a:avLst/>
          </a:prstGeom>
        </p:spPr>
      </p:pic>
      <p:pic>
        <p:nvPicPr>
          <p:cNvPr id="47" name="Picture 18" descr="使命图标2305个热门icon图标批量下载-有SVG,PNG,EPS格式-寻图标"/>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3516" b="96875" l="2344" r="96875">
                        <a14:foregroundMark x1="2734" y1="12109" x2="2734" y2="12109"/>
                        <a14:foregroundMark x1="3125" y1="4297" x2="3125" y2="4297"/>
                        <a14:foregroundMark x1="56641" y1="3906" x2="56641" y2="3906"/>
                        <a14:foregroundMark x1="94531" y1="4297" x2="94531" y2="4297"/>
                        <a14:foregroundMark x1="96875" y1="17188" x2="96875" y2="17188"/>
                        <a14:foregroundMark x1="61328" y1="96875" x2="61328" y2="96875"/>
                        <a14:foregroundMark x1="90625" y1="52734" x2="90625" y2="52734"/>
                      </a14:backgroundRemoval>
                    </a14:imgEffect>
                  </a14:imgLayer>
                </a14:imgProps>
              </a:ext>
              <a:ext uri="{28A0092B-C50C-407E-A947-70E740481C1C}">
                <a14:useLocalDpi xmlns:a14="http://schemas.microsoft.com/office/drawing/2010/main" val="0"/>
              </a:ext>
            </a:extLst>
          </a:blip>
          <a:srcRect/>
          <a:stretch>
            <a:fillRect/>
          </a:stretch>
        </p:blipFill>
        <p:spPr bwMode="auto">
          <a:xfrm>
            <a:off x="5624745" y="2798879"/>
            <a:ext cx="454070" cy="454070"/>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4" descr="比较图标1914个热门icon图标批量下载-有SVG,PNG,EPS格式-寻图标"/>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483197" y="2805309"/>
            <a:ext cx="480494" cy="480494"/>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6" descr="填写表格图标-有SVG,PNG,EPS格式-寻图标"/>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415258" y="2773061"/>
            <a:ext cx="436045" cy="436045"/>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8" descr="金融购车资质评估icon图标免费下载-图标0JPqgWPka-新图网"/>
          <p:cNvPicPr>
            <a:picLocks noChangeAspect="1" noChangeArrowheads="1"/>
          </p:cNvPicPr>
          <p:nvPr/>
        </p:nvPicPr>
        <p:blipFill rotWithShape="1">
          <a:blip r:embed="rId12" cstate="print">
            <a:duotone>
              <a:schemeClr val="accent6">
                <a:shade val="45000"/>
                <a:satMod val="135000"/>
              </a:schemeClr>
              <a:prstClr val="white"/>
            </a:duotone>
            <a:extLst>
              <a:ext uri="{BEBA8EAE-BF5A-486C-A8C5-ECC9F3942E4B}">
                <a14:imgProps xmlns:a14="http://schemas.microsoft.com/office/drawing/2010/main">
                  <a14:imgLayer r:embed="rId13">
                    <a14:imgEffect>
                      <a14:backgroundRemoval t="10000" b="90000" l="10000" r="90000">
                        <a14:foregroundMark x1="55263" y1="46053" x2="55263" y2="46053"/>
                        <a14:foregroundMark x1="38947" y1="48684" x2="38947" y2="48684"/>
                        <a14:foregroundMark x1="41579" y1="58684" x2="41579" y2="58684"/>
                        <a14:foregroundMark x1="39211" y1="66053" x2="39211" y2="66053"/>
                        <a14:foregroundMark x1="38684" y1="77632" x2="38684" y2="77632"/>
                        <a14:foregroundMark x1="62105" y1="71053" x2="62105" y2="71053"/>
                      </a14:backgroundRemoval>
                    </a14:imgEffect>
                  </a14:imgLayer>
                </a14:imgProps>
              </a:ext>
              <a:ext uri="{28A0092B-C50C-407E-A947-70E740481C1C}">
                <a14:useLocalDpi xmlns:a14="http://schemas.microsoft.com/office/drawing/2010/main" val="0"/>
              </a:ext>
            </a:extLst>
          </a:blip>
          <a:srcRect l="11387" t="14617" r="12205" b="16511"/>
          <a:stretch>
            <a:fillRect/>
          </a:stretch>
        </p:blipFill>
        <p:spPr bwMode="auto">
          <a:xfrm>
            <a:off x="8184328" y="2790513"/>
            <a:ext cx="513039" cy="462436"/>
          </a:xfrm>
          <a:prstGeom prst="rect">
            <a:avLst/>
          </a:prstGeom>
          <a:noFill/>
          <a:extLst>
            <a:ext uri="{909E8E84-426E-40DD-AFC4-6F175D3DCCD1}">
              <a14:hiddenFill xmlns:a14="http://schemas.microsoft.com/office/drawing/2010/main">
                <a:solidFill>
                  <a:srgbClr val="FFFFFF"/>
                </a:solidFill>
              </a14:hiddenFill>
            </a:ext>
          </a:extLst>
        </p:spPr>
      </p:pic>
      <p:sp>
        <p:nvSpPr>
          <p:cNvPr id="51" name="橢圓 50"/>
          <p:cNvSpPr/>
          <p:nvPr/>
        </p:nvSpPr>
        <p:spPr>
          <a:xfrm>
            <a:off x="6527399" y="1521134"/>
            <a:ext cx="674413" cy="607893"/>
          </a:xfrm>
          <a:prstGeom prst="ellipse">
            <a:avLst/>
          </a:prstGeom>
          <a:noFill/>
          <a:ln w="22225">
            <a:solidFill>
              <a:schemeClr val="accent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4406" tIns="42203" rIns="84406" bIns="42203" numCol="1" spcCol="0" rtlCol="0" fromWordArt="0" anchor="ctr" anchorCtr="0" forceAA="0" compatLnSpc="1">
            <a:noAutofit/>
          </a:bodyPr>
          <a:lstStyle/>
          <a:p>
            <a:pPr algn="ctr"/>
            <a:endParaRPr lang="zh-TW" altLang="en-US" sz="1660"/>
          </a:p>
        </p:txBody>
      </p:sp>
      <p:sp>
        <p:nvSpPr>
          <p:cNvPr id="52" name="橢圓 51"/>
          <p:cNvSpPr/>
          <p:nvPr/>
        </p:nvSpPr>
        <p:spPr>
          <a:xfrm>
            <a:off x="7424058" y="1531310"/>
            <a:ext cx="674413" cy="607893"/>
          </a:xfrm>
          <a:prstGeom prst="ellipse">
            <a:avLst/>
          </a:prstGeom>
          <a:noFill/>
          <a:ln w="22225">
            <a:solidFill>
              <a:schemeClr val="accent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4406" tIns="42203" rIns="84406" bIns="42203" numCol="1" spcCol="0" rtlCol="0" fromWordArt="0" anchor="ctr" anchorCtr="0" forceAA="0" compatLnSpc="1">
            <a:noAutofit/>
          </a:bodyPr>
          <a:lstStyle/>
          <a:p>
            <a:pPr algn="ctr"/>
            <a:endParaRPr lang="zh-TW" altLang="en-US" sz="1660"/>
          </a:p>
        </p:txBody>
      </p:sp>
      <p:sp>
        <p:nvSpPr>
          <p:cNvPr id="53" name="橢圓 52"/>
          <p:cNvSpPr/>
          <p:nvPr/>
        </p:nvSpPr>
        <p:spPr>
          <a:xfrm>
            <a:off x="5488274" y="2671480"/>
            <a:ext cx="674413" cy="607893"/>
          </a:xfrm>
          <a:prstGeom prst="ellipse">
            <a:avLst/>
          </a:prstGeom>
          <a:noFill/>
          <a:ln w="22225">
            <a:solidFill>
              <a:schemeClr val="accent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4406" tIns="42203" rIns="84406" bIns="42203" numCol="1" spcCol="0" rtlCol="0" fromWordArt="0" anchor="ctr" anchorCtr="0" forceAA="0" compatLnSpc="1">
            <a:noAutofit/>
          </a:bodyPr>
          <a:lstStyle/>
          <a:p>
            <a:pPr algn="ctr"/>
            <a:endParaRPr lang="zh-TW" altLang="en-US" sz="1660"/>
          </a:p>
        </p:txBody>
      </p:sp>
      <p:sp>
        <p:nvSpPr>
          <p:cNvPr id="54" name="橢圓 53"/>
          <p:cNvSpPr/>
          <p:nvPr/>
        </p:nvSpPr>
        <p:spPr>
          <a:xfrm>
            <a:off x="6374855" y="2704732"/>
            <a:ext cx="674413" cy="607893"/>
          </a:xfrm>
          <a:prstGeom prst="ellipse">
            <a:avLst/>
          </a:prstGeom>
          <a:noFill/>
          <a:ln w="22225">
            <a:solidFill>
              <a:schemeClr val="accent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4406" tIns="42203" rIns="84406" bIns="42203" numCol="1" spcCol="0" rtlCol="0" fromWordArt="0" anchor="ctr" anchorCtr="0" forceAA="0" compatLnSpc="1">
            <a:noAutofit/>
          </a:bodyPr>
          <a:lstStyle/>
          <a:p>
            <a:pPr algn="ctr"/>
            <a:endParaRPr lang="zh-TW" altLang="en-US" sz="1660"/>
          </a:p>
        </p:txBody>
      </p:sp>
      <p:sp>
        <p:nvSpPr>
          <p:cNvPr id="55" name="橢圓 54"/>
          <p:cNvSpPr/>
          <p:nvPr/>
        </p:nvSpPr>
        <p:spPr>
          <a:xfrm>
            <a:off x="7246968" y="2677910"/>
            <a:ext cx="674413" cy="607893"/>
          </a:xfrm>
          <a:prstGeom prst="ellipse">
            <a:avLst/>
          </a:prstGeom>
          <a:noFill/>
          <a:ln w="22225">
            <a:solidFill>
              <a:schemeClr val="accent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4406" tIns="42203" rIns="84406" bIns="42203" numCol="1" spcCol="0" rtlCol="0" fromWordArt="0" anchor="ctr" anchorCtr="0" forceAA="0" compatLnSpc="1">
            <a:noAutofit/>
          </a:bodyPr>
          <a:lstStyle/>
          <a:p>
            <a:pPr algn="ctr"/>
            <a:endParaRPr lang="zh-TW" altLang="en-US" sz="1660"/>
          </a:p>
        </p:txBody>
      </p:sp>
      <p:sp>
        <p:nvSpPr>
          <p:cNvPr id="56" name="橢圓 55"/>
          <p:cNvSpPr/>
          <p:nvPr/>
        </p:nvSpPr>
        <p:spPr>
          <a:xfrm>
            <a:off x="8099401" y="2721967"/>
            <a:ext cx="674413" cy="607893"/>
          </a:xfrm>
          <a:prstGeom prst="ellipse">
            <a:avLst/>
          </a:prstGeom>
          <a:noFill/>
          <a:ln w="22225">
            <a:solidFill>
              <a:schemeClr val="accent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4406" tIns="42203" rIns="84406" bIns="42203" numCol="1" spcCol="0" rtlCol="0" fromWordArt="0" anchor="ctr" anchorCtr="0" forceAA="0" compatLnSpc="1">
            <a:noAutofit/>
          </a:bodyPr>
          <a:lstStyle/>
          <a:p>
            <a:pPr algn="ctr"/>
            <a:endParaRPr lang="zh-TW" altLang="en-US" sz="1660"/>
          </a:p>
        </p:txBody>
      </p:sp>
      <p:pic>
        <p:nvPicPr>
          <p:cNvPr id="57" name="圖片 56"/>
          <p:cNvPicPr>
            <a:picLocks noChangeAspect="1"/>
          </p:cNvPicPr>
          <p:nvPr/>
        </p:nvPicPr>
        <p:blipFill>
          <a:blip r:embed="rId14"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96219" y="3145465"/>
            <a:ext cx="478986" cy="455665"/>
          </a:xfrm>
          <a:prstGeom prst="rect">
            <a:avLst/>
          </a:prstGeom>
        </p:spPr>
      </p:pic>
      <p:pic>
        <p:nvPicPr>
          <p:cNvPr id="58" name="圖片 57" descr="畫面剪輯"/>
          <p:cNvPicPr>
            <a:picLocks noChangeAspect="1"/>
          </p:cNvPicPr>
          <p:nvPr/>
        </p:nvPicPr>
        <p:blipFill>
          <a:blip r:embed="rId15">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074569" y="3884510"/>
            <a:ext cx="754824" cy="637519"/>
          </a:xfrm>
          <a:prstGeom prst="rect">
            <a:avLst/>
          </a:prstGeom>
        </p:spPr>
      </p:pic>
      <p:pic>
        <p:nvPicPr>
          <p:cNvPr id="59" name="圖片 58"/>
          <p:cNvPicPr>
            <a:picLocks noChangeAspect="1"/>
          </p:cNvPicPr>
          <p:nvPr/>
        </p:nvPicPr>
        <p:blipFill>
          <a:blip r:embed="rId16"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358760" y="4256987"/>
            <a:ext cx="413717" cy="481379"/>
          </a:xfrm>
          <a:prstGeom prst="rect">
            <a:avLst/>
          </a:prstGeom>
        </p:spPr>
      </p:pic>
      <p:pic>
        <p:nvPicPr>
          <p:cNvPr id="60" name="圖片 59"/>
          <p:cNvPicPr>
            <a:picLocks noChangeAspect="1"/>
          </p:cNvPicPr>
          <p:nvPr/>
        </p:nvPicPr>
        <p:blipFill>
          <a:blip r:embed="rId17"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1050725" y="4213647"/>
            <a:ext cx="570115" cy="578267"/>
          </a:xfrm>
          <a:prstGeom prst="rect">
            <a:avLst/>
          </a:prstGeom>
        </p:spPr>
      </p:pic>
      <p:pic>
        <p:nvPicPr>
          <p:cNvPr id="61" name="圖片 60"/>
          <p:cNvPicPr>
            <a:picLocks noChangeAspect="1"/>
          </p:cNvPicPr>
          <p:nvPr/>
        </p:nvPicPr>
        <p:blipFill>
          <a:blip r:embed="rId18"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446589" y="2698515"/>
            <a:ext cx="522403" cy="522403"/>
          </a:xfrm>
          <a:prstGeom prst="rect">
            <a:avLst/>
          </a:prstGeom>
        </p:spPr>
      </p:pic>
      <p:pic>
        <p:nvPicPr>
          <p:cNvPr id="62" name="圖片 61" descr="畫面剪輯"/>
          <p:cNvPicPr>
            <a:picLocks noChangeAspect="1"/>
          </p:cNvPicPr>
          <p:nvPr/>
        </p:nvPicPr>
        <p:blipFill>
          <a:blip r:embed="rId19"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3472014" y="3026527"/>
            <a:ext cx="540174" cy="542334"/>
          </a:xfrm>
          <a:prstGeom prst="rect">
            <a:avLst/>
          </a:prstGeom>
        </p:spPr>
      </p:pic>
      <p:sp>
        <p:nvSpPr>
          <p:cNvPr id="63" name="橢圓 62"/>
          <p:cNvSpPr/>
          <p:nvPr/>
        </p:nvSpPr>
        <p:spPr>
          <a:xfrm>
            <a:off x="982978" y="4176486"/>
            <a:ext cx="674413" cy="607893"/>
          </a:xfrm>
          <a:prstGeom prst="ellipse">
            <a:avLst/>
          </a:prstGeom>
          <a:noFill/>
          <a:ln w="22225">
            <a:solidFill>
              <a:schemeClr val="accent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60"/>
          </a:p>
        </p:txBody>
      </p:sp>
      <p:sp>
        <p:nvSpPr>
          <p:cNvPr id="64" name="橢圓 63"/>
          <p:cNvSpPr/>
          <p:nvPr/>
        </p:nvSpPr>
        <p:spPr>
          <a:xfrm>
            <a:off x="2100736" y="3872539"/>
            <a:ext cx="674413" cy="607893"/>
          </a:xfrm>
          <a:prstGeom prst="ellipse">
            <a:avLst/>
          </a:prstGeom>
          <a:noFill/>
          <a:ln w="22225">
            <a:solidFill>
              <a:schemeClr val="accent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60"/>
          </a:p>
        </p:txBody>
      </p:sp>
      <p:sp>
        <p:nvSpPr>
          <p:cNvPr id="65" name="橢圓 64"/>
          <p:cNvSpPr/>
          <p:nvPr/>
        </p:nvSpPr>
        <p:spPr>
          <a:xfrm>
            <a:off x="3213327" y="4203014"/>
            <a:ext cx="674413" cy="607893"/>
          </a:xfrm>
          <a:prstGeom prst="ellipse">
            <a:avLst/>
          </a:prstGeom>
          <a:noFill/>
          <a:ln w="22225">
            <a:solidFill>
              <a:schemeClr val="accent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60"/>
          </a:p>
        </p:txBody>
      </p:sp>
      <p:sp>
        <p:nvSpPr>
          <p:cNvPr id="66" name="橢圓 65"/>
          <p:cNvSpPr/>
          <p:nvPr/>
        </p:nvSpPr>
        <p:spPr>
          <a:xfrm>
            <a:off x="2467058" y="2626004"/>
            <a:ext cx="674413" cy="607893"/>
          </a:xfrm>
          <a:prstGeom prst="ellipse">
            <a:avLst/>
          </a:prstGeom>
          <a:noFill/>
          <a:ln w="22225">
            <a:solidFill>
              <a:schemeClr val="accent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60"/>
          </a:p>
        </p:txBody>
      </p:sp>
      <p:sp>
        <p:nvSpPr>
          <p:cNvPr id="67" name="橢圓 66"/>
          <p:cNvSpPr/>
          <p:nvPr/>
        </p:nvSpPr>
        <p:spPr>
          <a:xfrm>
            <a:off x="3379120" y="2991953"/>
            <a:ext cx="674413" cy="607893"/>
          </a:xfrm>
          <a:prstGeom prst="ellipse">
            <a:avLst/>
          </a:prstGeom>
          <a:noFill/>
          <a:ln w="22225">
            <a:solidFill>
              <a:schemeClr val="accent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60"/>
          </a:p>
        </p:txBody>
      </p:sp>
      <p:sp>
        <p:nvSpPr>
          <p:cNvPr id="68" name="橢圓 67"/>
          <p:cNvSpPr/>
          <p:nvPr/>
        </p:nvSpPr>
        <p:spPr>
          <a:xfrm>
            <a:off x="1343381" y="2698516"/>
            <a:ext cx="674413" cy="607893"/>
          </a:xfrm>
          <a:prstGeom prst="ellipse">
            <a:avLst/>
          </a:prstGeom>
          <a:noFill/>
          <a:ln w="22225">
            <a:solidFill>
              <a:schemeClr val="accent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60"/>
          </a:p>
        </p:txBody>
      </p:sp>
      <p:sp>
        <p:nvSpPr>
          <p:cNvPr id="69" name="橢圓 68"/>
          <p:cNvSpPr/>
          <p:nvPr/>
        </p:nvSpPr>
        <p:spPr>
          <a:xfrm>
            <a:off x="397424" y="3065565"/>
            <a:ext cx="674413" cy="607893"/>
          </a:xfrm>
          <a:prstGeom prst="ellipse">
            <a:avLst/>
          </a:prstGeom>
          <a:noFill/>
          <a:ln w="22225">
            <a:solidFill>
              <a:schemeClr val="accent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60"/>
          </a:p>
        </p:txBody>
      </p:sp>
      <p:sp>
        <p:nvSpPr>
          <p:cNvPr id="101" name="文字方塊 100"/>
          <p:cNvSpPr txBox="1"/>
          <p:nvPr/>
        </p:nvSpPr>
        <p:spPr>
          <a:xfrm>
            <a:off x="913230" y="1649437"/>
            <a:ext cx="2527968" cy="490134"/>
          </a:xfrm>
          <a:prstGeom prst="rect">
            <a:avLst/>
          </a:prstGeom>
          <a:solidFill>
            <a:schemeClr val="bg1"/>
          </a:solidFill>
        </p:spPr>
        <p:txBody>
          <a:bodyPr wrap="square" rtlCol="0">
            <a:spAutoFit/>
          </a:bodyPr>
          <a:lstStyle/>
          <a:p>
            <a:r>
              <a:rPr lang="zh-TW" altLang="en-US" sz="2585" b="1" dirty="0">
                <a:solidFill>
                  <a:srgbClr val="00B050"/>
                </a:solidFill>
                <a:latin typeface="Microsoft YaHei" panose="020B0503020204020204" pitchFamily="34" charset="-122"/>
                <a:ea typeface="Microsoft YaHei" panose="020B0503020204020204" pitchFamily="34" charset="-122"/>
              </a:rPr>
              <a:t>先行區 </a:t>
            </a:r>
            <a:r>
              <a:rPr lang="en-US" altLang="zh-TW" sz="2585" b="1" dirty="0">
                <a:solidFill>
                  <a:srgbClr val="00B050"/>
                </a:solidFill>
                <a:latin typeface="Microsoft YaHei" panose="020B0503020204020204" pitchFamily="34" charset="-122"/>
                <a:ea typeface="Microsoft YaHei" panose="020B0503020204020204" pitchFamily="34" charset="-122"/>
              </a:rPr>
              <a:t>/</a:t>
            </a:r>
            <a:r>
              <a:rPr lang="zh-TW" altLang="en-US" sz="2585" b="1" dirty="0">
                <a:solidFill>
                  <a:srgbClr val="00B050"/>
                </a:solidFill>
                <a:latin typeface="Microsoft YaHei" panose="020B0503020204020204" pitchFamily="34" charset="-122"/>
                <a:ea typeface="Microsoft YaHei" panose="020B0503020204020204" pitchFamily="34" charset="-122"/>
              </a:rPr>
              <a:t> 優先區</a:t>
            </a:r>
          </a:p>
        </p:txBody>
      </p:sp>
      <p:sp>
        <p:nvSpPr>
          <p:cNvPr id="102" name="矩形 101"/>
          <p:cNvSpPr/>
          <p:nvPr/>
        </p:nvSpPr>
        <p:spPr>
          <a:xfrm>
            <a:off x="5716061" y="919169"/>
            <a:ext cx="1939180" cy="490134"/>
          </a:xfrm>
          <a:prstGeom prst="rect">
            <a:avLst/>
          </a:prstGeom>
          <a:solidFill>
            <a:schemeClr val="bg1"/>
          </a:solidFill>
        </p:spPr>
        <p:txBody>
          <a:bodyPr wrap="square">
            <a:spAutoFit/>
          </a:bodyPr>
          <a:lstStyle/>
          <a:p>
            <a:pPr algn="ctr"/>
            <a:r>
              <a:rPr lang="zh-TW" altLang="en-US" sz="2585" b="1" dirty="0">
                <a:solidFill>
                  <a:srgbClr val="FF6600"/>
                </a:solidFill>
                <a:latin typeface="Microsoft YaHei" panose="020B0503020204020204" pitchFamily="34" charset="-122"/>
                <a:ea typeface="Microsoft YaHei" panose="020B0503020204020204" pitchFamily="34" charset="-122"/>
              </a:rPr>
              <a:t>關注減緩區</a:t>
            </a:r>
          </a:p>
        </p:txBody>
      </p:sp>
      <p:sp>
        <p:nvSpPr>
          <p:cNvPr id="103" name="矩形 102"/>
          <p:cNvSpPr/>
          <p:nvPr/>
        </p:nvSpPr>
        <p:spPr>
          <a:xfrm>
            <a:off x="327833" y="3702586"/>
            <a:ext cx="845103" cy="490006"/>
          </a:xfrm>
          <a:prstGeom prst="rect">
            <a:avLst/>
          </a:prstGeom>
        </p:spPr>
        <p:txBody>
          <a:bodyPr wrap="none">
            <a:spAutoFit/>
          </a:bodyPr>
          <a:lstStyle/>
          <a:p>
            <a:r>
              <a:rPr lang="zh-TW" altLang="en-US" sz="1290" b="1" dirty="0">
                <a:solidFill>
                  <a:schemeClr val="tx1">
                    <a:lumMod val="75000"/>
                    <a:lumOff val="25000"/>
                  </a:schemeClr>
                </a:solidFill>
                <a:latin typeface="Microsoft YaHei" panose="020B0503020204020204" pitchFamily="34" charset="-122"/>
                <a:ea typeface="Microsoft YaHei" panose="020B0503020204020204" pitchFamily="34" charset="-122"/>
              </a:rPr>
              <a:t>溝通討論</a:t>
            </a:r>
            <a:endParaRPr lang="en-US" altLang="zh-TW" sz="1290" b="1" dirty="0">
              <a:solidFill>
                <a:schemeClr val="tx1">
                  <a:lumMod val="75000"/>
                  <a:lumOff val="25000"/>
                </a:schemeClr>
              </a:solidFill>
              <a:latin typeface="Microsoft YaHei" panose="020B0503020204020204" pitchFamily="34" charset="-122"/>
              <a:ea typeface="Microsoft YaHei" panose="020B0503020204020204" pitchFamily="34" charset="-122"/>
            </a:endParaRPr>
          </a:p>
          <a:p>
            <a:r>
              <a:rPr lang="zh-TW" altLang="en-US" sz="1290" b="1" dirty="0">
                <a:solidFill>
                  <a:schemeClr val="tx1">
                    <a:lumMod val="75000"/>
                    <a:lumOff val="25000"/>
                  </a:schemeClr>
                </a:solidFill>
                <a:latin typeface="Microsoft YaHei" panose="020B0503020204020204" pitchFamily="34" charset="-122"/>
                <a:ea typeface="Microsoft YaHei" panose="020B0503020204020204" pitchFamily="34" charset="-122"/>
              </a:rPr>
              <a:t>公開資訊</a:t>
            </a:r>
          </a:p>
        </p:txBody>
      </p:sp>
      <p:sp>
        <p:nvSpPr>
          <p:cNvPr id="104" name="矩形 103"/>
          <p:cNvSpPr/>
          <p:nvPr/>
        </p:nvSpPr>
        <p:spPr>
          <a:xfrm>
            <a:off x="1258036" y="3315269"/>
            <a:ext cx="845103" cy="490006"/>
          </a:xfrm>
          <a:prstGeom prst="rect">
            <a:avLst/>
          </a:prstGeom>
        </p:spPr>
        <p:txBody>
          <a:bodyPr wrap="none">
            <a:spAutoFit/>
          </a:bodyPr>
          <a:lstStyle/>
          <a:p>
            <a:pPr algn="ctr"/>
            <a:r>
              <a:rPr lang="zh-TW" altLang="en-US" sz="1290" b="1" dirty="0">
                <a:solidFill>
                  <a:schemeClr val="tx1">
                    <a:lumMod val="75000"/>
                    <a:lumOff val="25000"/>
                  </a:schemeClr>
                </a:solidFill>
                <a:latin typeface="Microsoft YaHei" panose="020B0503020204020204" pitchFamily="34" charset="-122"/>
                <a:ea typeface="Microsoft YaHei" panose="020B0503020204020204" pitchFamily="34" charset="-122"/>
              </a:rPr>
              <a:t>規劃</a:t>
            </a:r>
            <a:r>
              <a:rPr lang="zh-TW" altLang="zh-TW" sz="1290" b="1" dirty="0">
                <a:solidFill>
                  <a:schemeClr val="tx1">
                    <a:lumMod val="75000"/>
                    <a:lumOff val="25000"/>
                  </a:schemeClr>
                </a:solidFill>
                <a:latin typeface="Microsoft YaHei" panose="020B0503020204020204" pitchFamily="34" charset="-122"/>
                <a:ea typeface="Microsoft YaHei" panose="020B0503020204020204" pitchFamily="34" charset="-122"/>
              </a:rPr>
              <a:t>兼顧</a:t>
            </a:r>
            <a:endParaRPr lang="en-US" altLang="zh-TW" sz="1290" b="1" dirty="0">
              <a:solidFill>
                <a:schemeClr val="tx1">
                  <a:lumMod val="75000"/>
                  <a:lumOff val="25000"/>
                </a:schemeClr>
              </a:solidFill>
              <a:latin typeface="Microsoft YaHei" panose="020B0503020204020204" pitchFamily="34" charset="-122"/>
              <a:ea typeface="Microsoft YaHei" panose="020B0503020204020204" pitchFamily="34" charset="-122"/>
            </a:endParaRPr>
          </a:p>
          <a:p>
            <a:pPr algn="ctr"/>
            <a:r>
              <a:rPr lang="zh-TW" altLang="en-US" sz="1290" b="1" dirty="0">
                <a:solidFill>
                  <a:schemeClr val="tx1">
                    <a:lumMod val="75000"/>
                    <a:lumOff val="25000"/>
                  </a:schemeClr>
                </a:solidFill>
                <a:latin typeface="Microsoft YaHei" panose="020B0503020204020204" pitchFamily="34" charset="-122"/>
                <a:ea typeface="Microsoft YaHei" panose="020B0503020204020204" pitchFamily="34" charset="-122"/>
              </a:rPr>
              <a:t>養殖生態</a:t>
            </a:r>
            <a:endParaRPr lang="en-US" altLang="zh-TW" sz="1290" b="1"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sp>
        <p:nvSpPr>
          <p:cNvPr id="105" name="矩形 104"/>
          <p:cNvSpPr/>
          <p:nvPr/>
        </p:nvSpPr>
        <p:spPr>
          <a:xfrm>
            <a:off x="2342171" y="3268865"/>
            <a:ext cx="845103" cy="490006"/>
          </a:xfrm>
          <a:prstGeom prst="rect">
            <a:avLst/>
          </a:prstGeom>
        </p:spPr>
        <p:txBody>
          <a:bodyPr wrap="none">
            <a:spAutoFit/>
          </a:bodyPr>
          <a:lstStyle/>
          <a:p>
            <a:r>
              <a:rPr lang="zh-TW" altLang="en-US" sz="1290" b="1" dirty="0">
                <a:solidFill>
                  <a:schemeClr val="tx1">
                    <a:lumMod val="75000"/>
                    <a:lumOff val="25000"/>
                  </a:schemeClr>
                </a:solidFill>
                <a:latin typeface="Microsoft YaHei" panose="020B0503020204020204" pitchFamily="34" charset="-122"/>
                <a:ea typeface="Microsoft YaHei" panose="020B0503020204020204" pitchFamily="34" charset="-122"/>
              </a:rPr>
              <a:t>遵守規範</a:t>
            </a:r>
            <a:endParaRPr lang="en-US" altLang="zh-TW" sz="1290" b="1" dirty="0">
              <a:solidFill>
                <a:schemeClr val="tx1">
                  <a:lumMod val="75000"/>
                  <a:lumOff val="25000"/>
                </a:schemeClr>
              </a:solidFill>
              <a:latin typeface="Microsoft YaHei" panose="020B0503020204020204" pitchFamily="34" charset="-122"/>
              <a:ea typeface="Microsoft YaHei" panose="020B0503020204020204" pitchFamily="34" charset="-122"/>
            </a:endParaRPr>
          </a:p>
          <a:p>
            <a:r>
              <a:rPr lang="zh-TW" altLang="en-US" sz="1290" b="1" dirty="0">
                <a:solidFill>
                  <a:schemeClr val="tx1">
                    <a:lumMod val="75000"/>
                    <a:lumOff val="25000"/>
                  </a:schemeClr>
                </a:solidFill>
                <a:latin typeface="Microsoft YaHei" panose="020B0503020204020204" pitchFamily="34" charset="-122"/>
                <a:ea typeface="Microsoft YaHei" panose="020B0503020204020204" pitchFamily="34" charset="-122"/>
              </a:rPr>
              <a:t>養殖</a:t>
            </a:r>
            <a:r>
              <a:rPr lang="zh-TW" altLang="zh-TW" sz="1290" b="1" dirty="0">
                <a:solidFill>
                  <a:schemeClr val="tx1">
                    <a:lumMod val="75000"/>
                    <a:lumOff val="25000"/>
                  </a:schemeClr>
                </a:solidFill>
                <a:latin typeface="Microsoft YaHei" panose="020B0503020204020204" pitchFamily="34" charset="-122"/>
                <a:ea typeface="Microsoft YaHei" panose="020B0503020204020204" pitchFamily="34" charset="-122"/>
              </a:rPr>
              <a:t>安全</a:t>
            </a:r>
            <a:endParaRPr lang="zh-TW" altLang="en-US" sz="1290" b="1"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sp>
        <p:nvSpPr>
          <p:cNvPr id="106" name="矩形 105"/>
          <p:cNvSpPr/>
          <p:nvPr/>
        </p:nvSpPr>
        <p:spPr>
          <a:xfrm>
            <a:off x="3150128" y="3608046"/>
            <a:ext cx="1175322" cy="490006"/>
          </a:xfrm>
          <a:prstGeom prst="rect">
            <a:avLst/>
          </a:prstGeom>
        </p:spPr>
        <p:txBody>
          <a:bodyPr wrap="none">
            <a:spAutoFit/>
          </a:bodyPr>
          <a:lstStyle/>
          <a:p>
            <a:r>
              <a:rPr lang="zh-TW" altLang="en-US" sz="1290" b="1" dirty="0">
                <a:solidFill>
                  <a:schemeClr val="tx1">
                    <a:lumMod val="75000"/>
                    <a:lumOff val="25000"/>
                  </a:schemeClr>
                </a:solidFill>
                <a:latin typeface="Microsoft YaHei" panose="020B0503020204020204" pitchFamily="34" charset="-122"/>
                <a:ea typeface="Microsoft YaHei" panose="020B0503020204020204" pitchFamily="34" charset="-122"/>
              </a:rPr>
              <a:t>確保施工安全</a:t>
            </a:r>
            <a:endParaRPr lang="en-US" altLang="zh-TW" sz="1290" b="1" dirty="0">
              <a:solidFill>
                <a:schemeClr val="tx1">
                  <a:lumMod val="75000"/>
                  <a:lumOff val="25000"/>
                </a:schemeClr>
              </a:solidFill>
              <a:latin typeface="Microsoft YaHei" panose="020B0503020204020204" pitchFamily="34" charset="-122"/>
              <a:ea typeface="Microsoft YaHei" panose="020B0503020204020204" pitchFamily="34" charset="-122"/>
            </a:endParaRPr>
          </a:p>
          <a:p>
            <a:r>
              <a:rPr lang="zh-TW" altLang="en-US" sz="1290" b="1" dirty="0">
                <a:solidFill>
                  <a:schemeClr val="tx1">
                    <a:lumMod val="75000"/>
                    <a:lumOff val="25000"/>
                  </a:schemeClr>
                </a:solidFill>
                <a:latin typeface="Microsoft YaHei" panose="020B0503020204020204" pitchFamily="34" charset="-122"/>
                <a:ea typeface="Microsoft YaHei" panose="020B0503020204020204" pitchFamily="34" charset="-122"/>
              </a:rPr>
              <a:t>降低環境影響</a:t>
            </a:r>
          </a:p>
        </p:txBody>
      </p:sp>
      <p:sp>
        <p:nvSpPr>
          <p:cNvPr id="107" name="矩形 106"/>
          <p:cNvSpPr/>
          <p:nvPr/>
        </p:nvSpPr>
        <p:spPr>
          <a:xfrm>
            <a:off x="913230" y="4816134"/>
            <a:ext cx="845103" cy="291170"/>
          </a:xfrm>
          <a:prstGeom prst="rect">
            <a:avLst/>
          </a:prstGeom>
        </p:spPr>
        <p:txBody>
          <a:bodyPr wrap="none">
            <a:spAutoFit/>
          </a:bodyPr>
          <a:lstStyle/>
          <a:p>
            <a:pPr algn="ctr"/>
            <a:r>
              <a:rPr lang="zh-TW" altLang="en-US" sz="1290" b="1" dirty="0">
                <a:solidFill>
                  <a:schemeClr val="tx1">
                    <a:lumMod val="75000"/>
                    <a:lumOff val="25000"/>
                  </a:schemeClr>
                </a:solidFill>
                <a:latin typeface="Microsoft YaHei" panose="020B0503020204020204" pitchFamily="34" charset="-122"/>
                <a:ea typeface="Microsoft YaHei" panose="020B0503020204020204" pitchFamily="34" charset="-122"/>
              </a:rPr>
              <a:t>案場</a:t>
            </a:r>
            <a:r>
              <a:rPr lang="zh-TW" altLang="zh-TW" sz="1290" b="1" dirty="0">
                <a:solidFill>
                  <a:schemeClr val="tx1">
                    <a:lumMod val="75000"/>
                    <a:lumOff val="25000"/>
                  </a:schemeClr>
                </a:solidFill>
                <a:latin typeface="Microsoft YaHei" panose="020B0503020204020204" pitchFamily="34" charset="-122"/>
                <a:ea typeface="Microsoft YaHei" panose="020B0503020204020204" pitchFamily="34" charset="-122"/>
              </a:rPr>
              <a:t>維</a:t>
            </a:r>
            <a:r>
              <a:rPr lang="zh-TW" altLang="en-US" sz="1290" b="1" dirty="0">
                <a:solidFill>
                  <a:schemeClr val="tx1">
                    <a:lumMod val="75000"/>
                    <a:lumOff val="25000"/>
                  </a:schemeClr>
                </a:solidFill>
                <a:latin typeface="Microsoft YaHei" panose="020B0503020204020204" pitchFamily="34" charset="-122"/>
                <a:ea typeface="Microsoft YaHei" panose="020B0503020204020204" pitchFamily="34" charset="-122"/>
              </a:rPr>
              <a:t>護</a:t>
            </a:r>
            <a:endParaRPr lang="en-US" altLang="zh-TW" sz="1290" b="1"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sp>
        <p:nvSpPr>
          <p:cNvPr id="108" name="矩形 107"/>
          <p:cNvSpPr/>
          <p:nvPr/>
        </p:nvSpPr>
        <p:spPr>
          <a:xfrm>
            <a:off x="2050376" y="4523853"/>
            <a:ext cx="845103" cy="291170"/>
          </a:xfrm>
          <a:prstGeom prst="rect">
            <a:avLst/>
          </a:prstGeom>
        </p:spPr>
        <p:txBody>
          <a:bodyPr wrap="none">
            <a:spAutoFit/>
          </a:bodyPr>
          <a:lstStyle/>
          <a:p>
            <a:r>
              <a:rPr lang="zh-TW" altLang="en-US" sz="1290" b="1" dirty="0">
                <a:solidFill>
                  <a:schemeClr val="tx1">
                    <a:lumMod val="75000"/>
                    <a:lumOff val="25000"/>
                  </a:schemeClr>
                </a:solidFill>
                <a:latin typeface="Microsoft YaHei" panose="020B0503020204020204" pitchFamily="34" charset="-122"/>
                <a:ea typeface="Microsoft YaHei" panose="020B0503020204020204" pitchFamily="34" charset="-122"/>
              </a:rPr>
              <a:t>環境</a:t>
            </a:r>
            <a:r>
              <a:rPr lang="zh-TW" altLang="zh-TW" sz="1290" b="1" dirty="0">
                <a:solidFill>
                  <a:schemeClr val="tx1">
                    <a:lumMod val="75000"/>
                    <a:lumOff val="25000"/>
                  </a:schemeClr>
                </a:solidFill>
                <a:latin typeface="Microsoft YaHei" panose="020B0503020204020204" pitchFamily="34" charset="-122"/>
                <a:ea typeface="Microsoft YaHei" panose="020B0503020204020204" pitchFamily="34" charset="-122"/>
              </a:rPr>
              <a:t>監測</a:t>
            </a:r>
            <a:endParaRPr lang="zh-TW" altLang="en-US" sz="1290" b="1"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sp>
        <p:nvSpPr>
          <p:cNvPr id="109" name="矩形 108"/>
          <p:cNvSpPr/>
          <p:nvPr/>
        </p:nvSpPr>
        <p:spPr>
          <a:xfrm>
            <a:off x="3160130" y="4829552"/>
            <a:ext cx="845103" cy="490006"/>
          </a:xfrm>
          <a:prstGeom prst="rect">
            <a:avLst/>
          </a:prstGeom>
        </p:spPr>
        <p:txBody>
          <a:bodyPr wrap="none">
            <a:spAutoFit/>
          </a:bodyPr>
          <a:lstStyle/>
          <a:p>
            <a:r>
              <a:rPr lang="zh-TW" altLang="en-US" sz="1290" b="1" dirty="0">
                <a:solidFill>
                  <a:schemeClr val="tx1">
                    <a:lumMod val="75000"/>
                    <a:lumOff val="25000"/>
                  </a:schemeClr>
                </a:solidFill>
                <a:latin typeface="Microsoft YaHei" panose="020B0503020204020204" pitchFamily="34" charset="-122"/>
                <a:ea typeface="Microsoft YaHei" panose="020B0503020204020204" pitchFamily="34" charset="-122"/>
              </a:rPr>
              <a:t>確保除役</a:t>
            </a:r>
            <a:endParaRPr lang="en-US" altLang="zh-TW" sz="1290" b="1" dirty="0">
              <a:solidFill>
                <a:schemeClr val="tx1">
                  <a:lumMod val="75000"/>
                  <a:lumOff val="25000"/>
                </a:schemeClr>
              </a:solidFill>
              <a:latin typeface="Microsoft YaHei" panose="020B0503020204020204" pitchFamily="34" charset="-122"/>
              <a:ea typeface="Microsoft YaHei" panose="020B0503020204020204" pitchFamily="34" charset="-122"/>
            </a:endParaRPr>
          </a:p>
          <a:p>
            <a:r>
              <a:rPr lang="zh-TW" altLang="en-US" sz="1290" b="1" dirty="0">
                <a:solidFill>
                  <a:schemeClr val="tx1">
                    <a:lumMod val="75000"/>
                    <a:lumOff val="25000"/>
                  </a:schemeClr>
                </a:solidFill>
                <a:latin typeface="Microsoft YaHei" panose="020B0503020204020204" pitchFamily="34" charset="-122"/>
                <a:ea typeface="Microsoft YaHei" panose="020B0503020204020204" pitchFamily="34" charset="-122"/>
              </a:rPr>
              <a:t>案場</a:t>
            </a:r>
            <a:r>
              <a:rPr lang="zh-TW" altLang="zh-TW" sz="1290" b="1" dirty="0">
                <a:solidFill>
                  <a:schemeClr val="tx1">
                    <a:lumMod val="75000"/>
                    <a:lumOff val="25000"/>
                  </a:schemeClr>
                </a:solidFill>
                <a:latin typeface="Microsoft YaHei" panose="020B0503020204020204" pitchFamily="34" charset="-122"/>
                <a:ea typeface="Microsoft YaHei" panose="020B0503020204020204" pitchFamily="34" charset="-122"/>
              </a:rPr>
              <a:t>回復</a:t>
            </a:r>
            <a:endParaRPr lang="zh-TW" altLang="en-US" sz="1290" b="1"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grpSp>
        <p:nvGrpSpPr>
          <p:cNvPr id="110" name="群組 109"/>
          <p:cNvGrpSpPr/>
          <p:nvPr/>
        </p:nvGrpSpPr>
        <p:grpSpPr>
          <a:xfrm>
            <a:off x="5553040" y="4027524"/>
            <a:ext cx="3240407" cy="1962850"/>
            <a:chOff x="5812301" y="2816576"/>
            <a:chExt cx="4235485" cy="2431256"/>
          </a:xfrm>
        </p:grpSpPr>
        <p:pic>
          <p:nvPicPr>
            <p:cNvPr id="111" name="圖片 110"/>
            <p:cNvPicPr>
              <a:picLocks noChangeAspect="1"/>
            </p:cNvPicPr>
            <p:nvPr/>
          </p:nvPicPr>
          <p:blipFill>
            <a:blip r:embed="rId20"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025789" y="2915861"/>
              <a:ext cx="518901" cy="493637"/>
            </a:xfrm>
            <a:prstGeom prst="rect">
              <a:avLst/>
            </a:prstGeom>
          </p:spPr>
        </p:pic>
        <p:sp>
          <p:nvSpPr>
            <p:cNvPr id="112" name="橢圓 111"/>
            <p:cNvSpPr/>
            <p:nvPr/>
          </p:nvSpPr>
          <p:spPr>
            <a:xfrm>
              <a:off x="5900125" y="2838494"/>
              <a:ext cx="730614" cy="658551"/>
            </a:xfrm>
            <a:prstGeom prst="ellipse">
              <a:avLst/>
            </a:prstGeom>
            <a:noFill/>
            <a:ln w="22225">
              <a:solidFill>
                <a:schemeClr val="accent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60"/>
            </a:p>
          </p:txBody>
        </p:sp>
        <p:pic>
          <p:nvPicPr>
            <p:cNvPr id="113" name="圖片 112" descr="畫面剪輯"/>
            <p:cNvPicPr>
              <a:picLocks noChangeAspect="1"/>
            </p:cNvPicPr>
            <p:nvPr/>
          </p:nvPicPr>
          <p:blipFill>
            <a:blip r:embed="rId15">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443773" y="4048668"/>
              <a:ext cx="775178" cy="654712"/>
            </a:xfrm>
            <a:prstGeom prst="ellipse">
              <a:avLst/>
            </a:prstGeom>
          </p:spPr>
        </p:pic>
        <p:pic>
          <p:nvPicPr>
            <p:cNvPr id="114" name="Picture 2" descr="工程團隊圖示向量圖形及更多工地安全帽圖片- iStock"/>
            <p:cNvPicPr>
              <a:picLocks noChangeAspect="1" noChangeArrowheads="1"/>
            </p:cNvPicPr>
            <p:nvPr/>
          </p:nvPicPr>
          <p:blipFill rotWithShape="1">
            <a:blip r:embed="rId21" cstate="print">
              <a:extLst>
                <a:ext uri="{28A0092B-C50C-407E-A947-70E740481C1C}">
                  <a14:useLocalDpi xmlns:a14="http://schemas.microsoft.com/office/drawing/2010/main" val="0"/>
                </a:ext>
              </a:extLst>
            </a:blip>
            <a:srcRect l="50850" t="73257" r="28885" b="6819"/>
            <a:stretch>
              <a:fillRect/>
            </a:stretch>
          </p:blipFill>
          <p:spPr bwMode="auto">
            <a:xfrm>
              <a:off x="7809656" y="2888321"/>
              <a:ext cx="637552" cy="626806"/>
            </a:xfrm>
            <a:prstGeom prst="ellipse">
              <a:avLst/>
            </a:prstGeom>
            <a:noFill/>
            <a:extLst>
              <a:ext uri="{909E8E84-426E-40DD-AFC4-6F175D3DCCD1}">
                <a14:hiddenFill xmlns:a14="http://schemas.microsoft.com/office/drawing/2010/main">
                  <a:solidFill>
                    <a:srgbClr val="FFFFFF"/>
                  </a:solidFill>
                </a14:hiddenFill>
              </a:ext>
            </a:extLst>
          </p:spPr>
        </p:pic>
        <p:pic>
          <p:nvPicPr>
            <p:cNvPr id="115" name="圖片 114"/>
            <p:cNvPicPr>
              <a:picLocks noChangeAspect="1"/>
            </p:cNvPicPr>
            <p:nvPr/>
          </p:nvPicPr>
          <p:blipFill>
            <a:blip r:embed="rId2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8497526" y="4133034"/>
              <a:ext cx="448193" cy="521495"/>
            </a:xfrm>
            <a:prstGeom prst="rect">
              <a:avLst/>
            </a:prstGeom>
          </p:spPr>
        </p:pic>
        <p:pic>
          <p:nvPicPr>
            <p:cNvPr id="116" name="圖片 115"/>
            <p:cNvPicPr>
              <a:picLocks noChangeAspect="1"/>
            </p:cNvPicPr>
            <p:nvPr/>
          </p:nvPicPr>
          <p:blipFill>
            <a:blip r:embed="rId2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6641234" y="4084651"/>
              <a:ext cx="617625" cy="626458"/>
            </a:xfrm>
            <a:prstGeom prst="rect">
              <a:avLst/>
            </a:prstGeom>
          </p:spPr>
        </p:pic>
        <p:pic>
          <p:nvPicPr>
            <p:cNvPr id="117" name="圖片 116"/>
            <p:cNvPicPr>
              <a:picLocks noChangeAspect="1"/>
            </p:cNvPicPr>
            <p:nvPr/>
          </p:nvPicPr>
          <p:blipFill>
            <a:blip r:embed="rId24"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6995307" y="2838494"/>
              <a:ext cx="565937" cy="565937"/>
            </a:xfrm>
            <a:prstGeom prst="rect">
              <a:avLst/>
            </a:prstGeom>
          </p:spPr>
        </p:pic>
        <p:pic>
          <p:nvPicPr>
            <p:cNvPr id="118" name="圖片 117" descr="畫面剪輯"/>
            <p:cNvPicPr>
              <a:picLocks noChangeAspect="1"/>
            </p:cNvPicPr>
            <p:nvPr/>
          </p:nvPicPr>
          <p:blipFill>
            <a:blip r:embed="rId25"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8843543" y="2846024"/>
              <a:ext cx="585189" cy="587529"/>
            </a:xfrm>
            <a:prstGeom prst="ellipse">
              <a:avLst/>
            </a:prstGeom>
          </p:spPr>
        </p:pic>
        <p:sp>
          <p:nvSpPr>
            <p:cNvPr id="119" name="橢圓 118"/>
            <p:cNvSpPr/>
            <p:nvPr/>
          </p:nvSpPr>
          <p:spPr>
            <a:xfrm>
              <a:off x="6567841" y="4044392"/>
              <a:ext cx="730614" cy="658552"/>
            </a:xfrm>
            <a:prstGeom prst="ellipse">
              <a:avLst/>
            </a:prstGeom>
            <a:noFill/>
            <a:ln w="22225">
              <a:solidFill>
                <a:schemeClr val="accent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60"/>
            </a:p>
          </p:txBody>
        </p:sp>
        <p:sp>
          <p:nvSpPr>
            <p:cNvPr id="120" name="橢圓 119"/>
            <p:cNvSpPr/>
            <p:nvPr/>
          </p:nvSpPr>
          <p:spPr>
            <a:xfrm>
              <a:off x="7467351" y="4039587"/>
              <a:ext cx="730614" cy="658552"/>
            </a:xfrm>
            <a:prstGeom prst="ellipse">
              <a:avLst/>
            </a:prstGeom>
            <a:noFill/>
            <a:ln w="22225">
              <a:solidFill>
                <a:schemeClr val="accent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60"/>
            </a:p>
          </p:txBody>
        </p:sp>
        <p:sp>
          <p:nvSpPr>
            <p:cNvPr id="121" name="橢圓 120"/>
            <p:cNvSpPr/>
            <p:nvPr/>
          </p:nvSpPr>
          <p:spPr>
            <a:xfrm>
              <a:off x="8361536" y="4076462"/>
              <a:ext cx="730614" cy="658552"/>
            </a:xfrm>
            <a:prstGeom prst="ellipse">
              <a:avLst/>
            </a:prstGeom>
            <a:noFill/>
            <a:ln w="22225">
              <a:solidFill>
                <a:schemeClr val="accent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60"/>
            </a:p>
          </p:txBody>
        </p:sp>
        <p:sp>
          <p:nvSpPr>
            <p:cNvPr id="122" name="橢圓 121"/>
            <p:cNvSpPr/>
            <p:nvPr/>
          </p:nvSpPr>
          <p:spPr>
            <a:xfrm>
              <a:off x="7704001" y="2824265"/>
              <a:ext cx="730614" cy="658552"/>
            </a:xfrm>
            <a:prstGeom prst="ellipse">
              <a:avLst/>
            </a:prstGeom>
            <a:noFill/>
            <a:ln w="22225">
              <a:solidFill>
                <a:schemeClr val="accent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60"/>
            </a:p>
          </p:txBody>
        </p:sp>
        <p:sp>
          <p:nvSpPr>
            <p:cNvPr id="123" name="橢圓 122"/>
            <p:cNvSpPr/>
            <p:nvPr/>
          </p:nvSpPr>
          <p:spPr>
            <a:xfrm>
              <a:off x="8756178" y="2816576"/>
              <a:ext cx="730614" cy="658551"/>
            </a:xfrm>
            <a:prstGeom prst="ellipse">
              <a:avLst/>
            </a:prstGeom>
            <a:noFill/>
            <a:ln w="22225">
              <a:solidFill>
                <a:schemeClr val="accent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60"/>
            </a:p>
          </p:txBody>
        </p:sp>
        <p:sp>
          <p:nvSpPr>
            <p:cNvPr id="124" name="橢圓 123"/>
            <p:cNvSpPr/>
            <p:nvPr/>
          </p:nvSpPr>
          <p:spPr>
            <a:xfrm>
              <a:off x="6811954" y="2816576"/>
              <a:ext cx="730614" cy="658552"/>
            </a:xfrm>
            <a:prstGeom prst="ellipse">
              <a:avLst/>
            </a:prstGeom>
            <a:noFill/>
            <a:ln w="22225">
              <a:solidFill>
                <a:schemeClr val="accent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60"/>
            </a:p>
          </p:txBody>
        </p:sp>
        <p:sp>
          <p:nvSpPr>
            <p:cNvPr id="125" name="矩形 124"/>
            <p:cNvSpPr/>
            <p:nvPr/>
          </p:nvSpPr>
          <p:spPr>
            <a:xfrm>
              <a:off x="5812301" y="3537391"/>
              <a:ext cx="987287" cy="536731"/>
            </a:xfrm>
            <a:prstGeom prst="rect">
              <a:avLst/>
            </a:prstGeom>
          </p:spPr>
          <p:txBody>
            <a:bodyPr wrap="none">
              <a:spAutoFit/>
            </a:bodyPr>
            <a:lstStyle/>
            <a:p>
              <a:r>
                <a:rPr lang="zh-TW" altLang="en-US" sz="1110" b="1" dirty="0">
                  <a:solidFill>
                    <a:schemeClr val="dk1"/>
                  </a:solidFill>
                  <a:latin typeface="微軟正黑體" panose="020B0604030504040204" pitchFamily="34" charset="-120"/>
                  <a:ea typeface="微軟正黑體" panose="020B0604030504040204" pitchFamily="34" charset="-120"/>
                </a:rPr>
                <a:t>溝通討論</a:t>
              </a:r>
            </a:p>
            <a:p>
              <a:r>
                <a:rPr lang="zh-TW" altLang="en-US" sz="1110" b="1" dirty="0">
                  <a:solidFill>
                    <a:schemeClr val="dk1"/>
                  </a:solidFill>
                  <a:latin typeface="微軟正黑體" panose="020B0604030504040204" pitchFamily="34" charset="-120"/>
                  <a:ea typeface="微軟正黑體" panose="020B0604030504040204" pitchFamily="34" charset="-120"/>
                </a:rPr>
                <a:t>公開資訊</a:t>
              </a:r>
            </a:p>
          </p:txBody>
        </p:sp>
        <p:sp>
          <p:nvSpPr>
            <p:cNvPr id="126" name="矩形 125"/>
            <p:cNvSpPr/>
            <p:nvPr/>
          </p:nvSpPr>
          <p:spPr>
            <a:xfrm>
              <a:off x="6670314" y="3544708"/>
              <a:ext cx="987287" cy="536731"/>
            </a:xfrm>
            <a:prstGeom prst="rect">
              <a:avLst/>
            </a:prstGeom>
          </p:spPr>
          <p:txBody>
            <a:bodyPr wrap="none">
              <a:spAutoFit/>
            </a:bodyPr>
            <a:lstStyle/>
            <a:p>
              <a:pPr algn="ctr"/>
              <a:r>
                <a:rPr lang="zh-TW" altLang="en-US" sz="1110" b="1" dirty="0">
                  <a:solidFill>
                    <a:schemeClr val="dk1"/>
                  </a:solidFill>
                  <a:latin typeface="微軟正黑體" panose="020B0604030504040204" pitchFamily="34" charset="-120"/>
                  <a:ea typeface="微軟正黑體" panose="020B0604030504040204" pitchFamily="34" charset="-120"/>
                </a:rPr>
                <a:t>規劃</a:t>
              </a:r>
              <a:r>
                <a:rPr lang="zh-TW" altLang="zh-TW" sz="1110" b="1" dirty="0">
                  <a:solidFill>
                    <a:schemeClr val="dk1"/>
                  </a:solidFill>
                  <a:latin typeface="微軟正黑體" panose="020B0604030504040204" pitchFamily="34" charset="-120"/>
                  <a:ea typeface="微軟正黑體" panose="020B0604030504040204" pitchFamily="34" charset="-120"/>
                </a:rPr>
                <a:t>兼顧</a:t>
              </a:r>
              <a:endParaRPr lang="en-US" altLang="zh-TW" sz="1110" b="1" dirty="0">
                <a:solidFill>
                  <a:schemeClr val="dk1"/>
                </a:solidFill>
                <a:latin typeface="微軟正黑體" panose="020B0604030504040204" pitchFamily="34" charset="-120"/>
                <a:ea typeface="微軟正黑體" panose="020B0604030504040204" pitchFamily="34" charset="-120"/>
              </a:endParaRPr>
            </a:p>
            <a:p>
              <a:pPr algn="ctr"/>
              <a:r>
                <a:rPr lang="zh-TW" altLang="en-US" sz="1110" b="1" dirty="0">
                  <a:solidFill>
                    <a:schemeClr val="dk1"/>
                  </a:solidFill>
                  <a:latin typeface="微軟正黑體" panose="020B0604030504040204" pitchFamily="34" charset="-120"/>
                  <a:ea typeface="微軟正黑體" panose="020B0604030504040204" pitchFamily="34" charset="-120"/>
                </a:rPr>
                <a:t>養殖生態</a:t>
              </a:r>
              <a:endParaRPr lang="en-US" altLang="zh-TW" sz="1110" b="1" dirty="0">
                <a:solidFill>
                  <a:schemeClr val="dk1"/>
                </a:solidFill>
                <a:latin typeface="微軟正黑體" panose="020B0604030504040204" pitchFamily="34" charset="-120"/>
                <a:ea typeface="微軟正黑體" panose="020B0604030504040204" pitchFamily="34" charset="-120"/>
              </a:endParaRPr>
            </a:p>
          </p:txBody>
        </p:sp>
        <p:sp>
          <p:nvSpPr>
            <p:cNvPr id="127" name="矩形 126"/>
            <p:cNvSpPr/>
            <p:nvPr/>
          </p:nvSpPr>
          <p:spPr>
            <a:xfrm>
              <a:off x="7590930" y="3507625"/>
              <a:ext cx="987287" cy="536731"/>
            </a:xfrm>
            <a:prstGeom prst="rect">
              <a:avLst/>
            </a:prstGeom>
          </p:spPr>
          <p:txBody>
            <a:bodyPr wrap="none">
              <a:spAutoFit/>
            </a:bodyPr>
            <a:lstStyle/>
            <a:p>
              <a:r>
                <a:rPr lang="zh-TW" altLang="en-US" sz="1110" b="1" dirty="0">
                  <a:solidFill>
                    <a:schemeClr val="dk1"/>
                  </a:solidFill>
                  <a:latin typeface="微軟正黑體" panose="020B0604030504040204" pitchFamily="34" charset="-120"/>
                  <a:ea typeface="微軟正黑體" panose="020B0604030504040204" pitchFamily="34" charset="-120"/>
                </a:rPr>
                <a:t>遵守規範</a:t>
              </a:r>
              <a:endParaRPr lang="en-US" altLang="zh-TW" sz="1110" b="1" dirty="0">
                <a:solidFill>
                  <a:schemeClr val="dk1"/>
                </a:solidFill>
                <a:latin typeface="微軟正黑體" panose="020B0604030504040204" pitchFamily="34" charset="-120"/>
                <a:ea typeface="微軟正黑體" panose="020B0604030504040204" pitchFamily="34" charset="-120"/>
              </a:endParaRPr>
            </a:p>
            <a:p>
              <a:r>
                <a:rPr lang="zh-TW" altLang="en-US" sz="1110" b="1" dirty="0">
                  <a:solidFill>
                    <a:schemeClr val="dk1"/>
                  </a:solidFill>
                  <a:latin typeface="微軟正黑體" panose="020B0604030504040204" pitchFamily="34" charset="-120"/>
                  <a:ea typeface="微軟正黑體" panose="020B0604030504040204" pitchFamily="34" charset="-120"/>
                </a:rPr>
                <a:t>養殖</a:t>
              </a:r>
              <a:r>
                <a:rPr lang="zh-TW" altLang="zh-TW" sz="1110" b="1" dirty="0">
                  <a:solidFill>
                    <a:schemeClr val="dk1"/>
                  </a:solidFill>
                  <a:latin typeface="微軟正黑體" panose="020B0604030504040204" pitchFamily="34" charset="-120"/>
                  <a:ea typeface="微軟正黑體" panose="020B0604030504040204" pitchFamily="34" charset="-120"/>
                </a:rPr>
                <a:t>安全</a:t>
              </a:r>
              <a:endParaRPr lang="zh-TW" altLang="en-US" sz="1110" b="1" dirty="0">
                <a:solidFill>
                  <a:schemeClr val="dk1"/>
                </a:solidFill>
                <a:latin typeface="微軟正黑體" panose="020B0604030504040204" pitchFamily="34" charset="-120"/>
                <a:ea typeface="微軟正黑體" panose="020B0604030504040204" pitchFamily="34" charset="-120"/>
              </a:endParaRPr>
            </a:p>
          </p:txBody>
        </p:sp>
        <p:sp>
          <p:nvSpPr>
            <p:cNvPr id="128" name="矩形 127"/>
            <p:cNvSpPr/>
            <p:nvPr/>
          </p:nvSpPr>
          <p:spPr>
            <a:xfrm>
              <a:off x="8497527" y="3518640"/>
              <a:ext cx="1550259" cy="536731"/>
            </a:xfrm>
            <a:prstGeom prst="rect">
              <a:avLst/>
            </a:prstGeom>
          </p:spPr>
          <p:txBody>
            <a:bodyPr wrap="square">
              <a:spAutoFit/>
            </a:bodyPr>
            <a:lstStyle/>
            <a:p>
              <a:r>
                <a:rPr lang="zh-TW" altLang="en-US" sz="1110" b="1" dirty="0">
                  <a:solidFill>
                    <a:schemeClr val="dk1"/>
                  </a:solidFill>
                  <a:latin typeface="微軟正黑體" panose="020B0604030504040204" pitchFamily="34" charset="-120"/>
                  <a:ea typeface="微軟正黑體" panose="020B0604030504040204" pitchFamily="34" charset="-120"/>
                </a:rPr>
                <a:t>確保施工安全</a:t>
              </a:r>
            </a:p>
            <a:p>
              <a:r>
                <a:rPr lang="zh-TW" altLang="en-US" sz="1110" b="1" dirty="0">
                  <a:solidFill>
                    <a:schemeClr val="dk1"/>
                  </a:solidFill>
                  <a:latin typeface="微軟正黑體" panose="020B0604030504040204" pitchFamily="34" charset="-120"/>
                  <a:ea typeface="微軟正黑體" panose="020B0604030504040204" pitchFamily="34" charset="-120"/>
                </a:rPr>
                <a:t>降低環境影響</a:t>
              </a:r>
            </a:p>
          </p:txBody>
        </p:sp>
        <p:sp>
          <p:nvSpPr>
            <p:cNvPr id="129" name="矩形 128"/>
            <p:cNvSpPr/>
            <p:nvPr/>
          </p:nvSpPr>
          <p:spPr>
            <a:xfrm>
              <a:off x="6450399" y="4707155"/>
              <a:ext cx="987287" cy="325549"/>
            </a:xfrm>
            <a:prstGeom prst="rect">
              <a:avLst/>
            </a:prstGeom>
          </p:spPr>
          <p:txBody>
            <a:bodyPr wrap="none">
              <a:spAutoFit/>
            </a:bodyPr>
            <a:lstStyle/>
            <a:p>
              <a:r>
                <a:rPr lang="zh-TW" altLang="en-US" sz="1110" b="1" dirty="0">
                  <a:solidFill>
                    <a:schemeClr val="dk1"/>
                  </a:solidFill>
                  <a:latin typeface="微軟正黑體" panose="020B0604030504040204" pitchFamily="34" charset="-120"/>
                  <a:ea typeface="微軟正黑體" panose="020B0604030504040204" pitchFamily="34" charset="-120"/>
                </a:rPr>
                <a:t>案場維護</a:t>
              </a:r>
              <a:endParaRPr lang="en-US" altLang="zh-TW" sz="1110" b="1" dirty="0">
                <a:solidFill>
                  <a:schemeClr val="dk1"/>
                </a:solidFill>
                <a:latin typeface="微軟正黑體" panose="020B0604030504040204" pitchFamily="34" charset="-120"/>
                <a:ea typeface="微軟正黑體" panose="020B0604030504040204" pitchFamily="34" charset="-120"/>
              </a:endParaRPr>
            </a:p>
          </p:txBody>
        </p:sp>
        <p:sp>
          <p:nvSpPr>
            <p:cNvPr id="130" name="矩形 129"/>
            <p:cNvSpPr/>
            <p:nvPr/>
          </p:nvSpPr>
          <p:spPr>
            <a:xfrm>
              <a:off x="7370316" y="4697829"/>
              <a:ext cx="987287" cy="325549"/>
            </a:xfrm>
            <a:prstGeom prst="rect">
              <a:avLst/>
            </a:prstGeom>
          </p:spPr>
          <p:txBody>
            <a:bodyPr wrap="none">
              <a:spAutoFit/>
            </a:bodyPr>
            <a:lstStyle/>
            <a:p>
              <a:r>
                <a:rPr lang="zh-TW" altLang="en-US" sz="1110" b="1" dirty="0">
                  <a:solidFill>
                    <a:schemeClr val="dk1"/>
                  </a:solidFill>
                  <a:latin typeface="微軟正黑體" panose="020B0604030504040204" pitchFamily="34" charset="-120"/>
                  <a:ea typeface="微軟正黑體" panose="020B0604030504040204" pitchFamily="34" charset="-120"/>
                </a:rPr>
                <a:t>環境監測</a:t>
              </a:r>
            </a:p>
          </p:txBody>
        </p:sp>
        <p:sp>
          <p:nvSpPr>
            <p:cNvPr id="131" name="矩形 130"/>
            <p:cNvSpPr/>
            <p:nvPr/>
          </p:nvSpPr>
          <p:spPr>
            <a:xfrm>
              <a:off x="8273127" y="4711101"/>
              <a:ext cx="987287" cy="536731"/>
            </a:xfrm>
            <a:prstGeom prst="rect">
              <a:avLst/>
            </a:prstGeom>
          </p:spPr>
          <p:txBody>
            <a:bodyPr wrap="none">
              <a:spAutoFit/>
            </a:bodyPr>
            <a:lstStyle/>
            <a:p>
              <a:r>
                <a:rPr lang="zh-TW" altLang="en-US" sz="1110" b="1" dirty="0">
                  <a:solidFill>
                    <a:schemeClr val="dk1"/>
                  </a:solidFill>
                  <a:latin typeface="微軟正黑體" panose="020B0604030504040204" pitchFamily="34" charset="-120"/>
                  <a:ea typeface="微軟正黑體" panose="020B0604030504040204" pitchFamily="34" charset="-120"/>
                </a:rPr>
                <a:t>確保除役</a:t>
              </a:r>
            </a:p>
            <a:p>
              <a:r>
                <a:rPr lang="zh-TW" altLang="en-US" sz="1110" b="1" dirty="0">
                  <a:solidFill>
                    <a:schemeClr val="dk1"/>
                  </a:solidFill>
                  <a:latin typeface="微軟正黑體" panose="020B0604030504040204" pitchFamily="34" charset="-120"/>
                  <a:ea typeface="微軟正黑體" panose="020B0604030504040204" pitchFamily="34" charset="-120"/>
                </a:rPr>
                <a:t>案場回復</a:t>
              </a:r>
            </a:p>
          </p:txBody>
        </p:sp>
      </p:grpSp>
      <p:sp>
        <p:nvSpPr>
          <p:cNvPr id="132" name="矩形 131"/>
          <p:cNvSpPr/>
          <p:nvPr/>
        </p:nvSpPr>
        <p:spPr>
          <a:xfrm>
            <a:off x="5620165" y="2165735"/>
            <a:ext cx="755335" cy="433324"/>
          </a:xfrm>
          <a:prstGeom prst="rect">
            <a:avLst/>
          </a:prstGeom>
        </p:spPr>
        <p:txBody>
          <a:bodyPr wrap="none">
            <a:spAutoFit/>
          </a:bodyPr>
          <a:lstStyle/>
          <a:p>
            <a:pPr algn="ctr"/>
            <a:r>
              <a:rPr lang="zh-TW" altLang="en-US" sz="1110" b="1" dirty="0">
                <a:solidFill>
                  <a:schemeClr val="tx1">
                    <a:lumMod val="75000"/>
                    <a:lumOff val="25000"/>
                  </a:schemeClr>
                </a:solidFill>
                <a:latin typeface="Microsoft YaHei" panose="020B0503020204020204" pitchFamily="34" charset="-122"/>
                <a:ea typeface="Microsoft YaHei" panose="020B0503020204020204" pitchFamily="34" charset="-122"/>
              </a:rPr>
              <a:t>案場資料</a:t>
            </a:r>
            <a:endParaRPr lang="en-US" altLang="zh-TW" sz="1110" b="1" dirty="0">
              <a:solidFill>
                <a:schemeClr val="tx1">
                  <a:lumMod val="75000"/>
                  <a:lumOff val="25000"/>
                </a:schemeClr>
              </a:solidFill>
              <a:latin typeface="Microsoft YaHei" panose="020B0503020204020204" pitchFamily="34" charset="-122"/>
              <a:ea typeface="Microsoft YaHei" panose="020B0503020204020204" pitchFamily="34" charset="-122"/>
            </a:endParaRPr>
          </a:p>
          <a:p>
            <a:pPr algn="ctr"/>
            <a:r>
              <a:rPr lang="zh-TW" altLang="en-US" sz="1110" b="1" dirty="0">
                <a:solidFill>
                  <a:schemeClr val="tx1">
                    <a:lumMod val="75000"/>
                    <a:lumOff val="25000"/>
                  </a:schemeClr>
                </a:solidFill>
                <a:latin typeface="Microsoft YaHei" panose="020B0503020204020204" pitchFamily="34" charset="-122"/>
                <a:ea typeface="Microsoft YaHei" panose="020B0503020204020204" pitchFamily="34" charset="-122"/>
              </a:rPr>
              <a:t>收集 </a:t>
            </a:r>
          </a:p>
        </p:txBody>
      </p:sp>
      <p:sp>
        <p:nvSpPr>
          <p:cNvPr id="133" name="矩形 132"/>
          <p:cNvSpPr/>
          <p:nvPr/>
        </p:nvSpPr>
        <p:spPr>
          <a:xfrm>
            <a:off x="6509645" y="2158851"/>
            <a:ext cx="755335" cy="433324"/>
          </a:xfrm>
          <a:prstGeom prst="rect">
            <a:avLst/>
          </a:prstGeom>
        </p:spPr>
        <p:txBody>
          <a:bodyPr wrap="none">
            <a:spAutoFit/>
          </a:bodyPr>
          <a:lstStyle/>
          <a:p>
            <a:pPr algn="ctr"/>
            <a:r>
              <a:rPr lang="zh-TW" altLang="en-US" sz="1110" b="1" dirty="0">
                <a:solidFill>
                  <a:schemeClr val="tx1">
                    <a:lumMod val="75000"/>
                    <a:lumOff val="25000"/>
                  </a:schemeClr>
                </a:solidFill>
                <a:latin typeface="Microsoft YaHei" panose="020B0503020204020204" pitchFamily="34" charset="-122"/>
                <a:ea typeface="Microsoft YaHei" panose="020B0503020204020204" pitchFamily="34" charset="-122"/>
              </a:rPr>
              <a:t>周遭環境</a:t>
            </a:r>
            <a:endParaRPr lang="en-US" altLang="zh-TW" sz="1110" b="1" dirty="0">
              <a:solidFill>
                <a:schemeClr val="tx1">
                  <a:lumMod val="75000"/>
                  <a:lumOff val="25000"/>
                </a:schemeClr>
              </a:solidFill>
              <a:latin typeface="Microsoft YaHei" panose="020B0503020204020204" pitchFamily="34" charset="-122"/>
              <a:ea typeface="Microsoft YaHei" panose="020B0503020204020204" pitchFamily="34" charset="-122"/>
            </a:endParaRPr>
          </a:p>
          <a:p>
            <a:pPr algn="ctr"/>
            <a:r>
              <a:rPr lang="zh-TW" altLang="en-US" sz="1110" b="1" dirty="0">
                <a:solidFill>
                  <a:schemeClr val="tx1">
                    <a:lumMod val="75000"/>
                    <a:lumOff val="25000"/>
                  </a:schemeClr>
                </a:solidFill>
                <a:latin typeface="Microsoft YaHei" panose="020B0503020204020204" pitchFamily="34" charset="-122"/>
                <a:ea typeface="Microsoft YaHei" panose="020B0503020204020204" pitchFamily="34" charset="-122"/>
              </a:rPr>
              <a:t>確認</a:t>
            </a:r>
          </a:p>
        </p:txBody>
      </p:sp>
      <p:sp>
        <p:nvSpPr>
          <p:cNvPr id="134" name="矩形 133"/>
          <p:cNvSpPr/>
          <p:nvPr/>
        </p:nvSpPr>
        <p:spPr>
          <a:xfrm>
            <a:off x="7336247" y="2152415"/>
            <a:ext cx="755335" cy="433324"/>
          </a:xfrm>
          <a:prstGeom prst="rect">
            <a:avLst/>
          </a:prstGeom>
        </p:spPr>
        <p:txBody>
          <a:bodyPr wrap="none">
            <a:spAutoFit/>
          </a:bodyPr>
          <a:lstStyle/>
          <a:p>
            <a:pPr algn="ctr"/>
            <a:r>
              <a:rPr lang="zh-TW" altLang="en-US" sz="1110" b="1" dirty="0">
                <a:solidFill>
                  <a:schemeClr val="tx1">
                    <a:lumMod val="75000"/>
                    <a:lumOff val="25000"/>
                  </a:schemeClr>
                </a:solidFill>
                <a:latin typeface="Microsoft YaHei" panose="020B0503020204020204" pitchFamily="34" charset="-122"/>
                <a:ea typeface="Microsoft YaHei" panose="020B0503020204020204" pitchFamily="34" charset="-122"/>
              </a:rPr>
              <a:t>養殖現況</a:t>
            </a:r>
            <a:endParaRPr lang="en-US" altLang="zh-TW" sz="1110" b="1" dirty="0">
              <a:solidFill>
                <a:schemeClr val="tx1">
                  <a:lumMod val="75000"/>
                  <a:lumOff val="25000"/>
                </a:schemeClr>
              </a:solidFill>
              <a:latin typeface="Microsoft YaHei" panose="020B0503020204020204" pitchFamily="34" charset="-122"/>
              <a:ea typeface="Microsoft YaHei" panose="020B0503020204020204" pitchFamily="34" charset="-122"/>
            </a:endParaRPr>
          </a:p>
          <a:p>
            <a:pPr algn="ctr"/>
            <a:r>
              <a:rPr lang="zh-TW" altLang="en-US" sz="1110" b="1" dirty="0">
                <a:solidFill>
                  <a:schemeClr val="tx1">
                    <a:lumMod val="75000"/>
                    <a:lumOff val="25000"/>
                  </a:schemeClr>
                </a:solidFill>
                <a:latin typeface="Microsoft YaHei" panose="020B0503020204020204" pitchFamily="34" charset="-122"/>
                <a:ea typeface="Microsoft YaHei" panose="020B0503020204020204" pitchFamily="34" charset="-122"/>
              </a:rPr>
              <a:t>了解</a:t>
            </a:r>
          </a:p>
        </p:txBody>
      </p:sp>
      <p:sp>
        <p:nvSpPr>
          <p:cNvPr id="135" name="矩形 134"/>
          <p:cNvSpPr/>
          <p:nvPr/>
        </p:nvSpPr>
        <p:spPr>
          <a:xfrm>
            <a:off x="5307279" y="3272690"/>
            <a:ext cx="1040670" cy="433324"/>
          </a:xfrm>
          <a:prstGeom prst="rect">
            <a:avLst/>
          </a:prstGeom>
        </p:spPr>
        <p:txBody>
          <a:bodyPr wrap="none">
            <a:spAutoFit/>
          </a:bodyPr>
          <a:lstStyle/>
          <a:p>
            <a:pPr algn="ctr"/>
            <a:r>
              <a:rPr lang="zh-TW" altLang="en-US" sz="1110" b="1" dirty="0">
                <a:solidFill>
                  <a:schemeClr val="tx1">
                    <a:lumMod val="75000"/>
                    <a:lumOff val="25000"/>
                  </a:schemeClr>
                </a:solidFill>
                <a:latin typeface="Microsoft YaHei" panose="020B0503020204020204" pitchFamily="34" charset="-122"/>
                <a:ea typeface="Microsoft YaHei" panose="020B0503020204020204" pitchFamily="34" charset="-122"/>
              </a:rPr>
              <a:t>環境社會議題</a:t>
            </a:r>
            <a:endParaRPr lang="en-US" altLang="zh-TW" sz="1110" b="1" dirty="0">
              <a:solidFill>
                <a:schemeClr val="tx1">
                  <a:lumMod val="75000"/>
                  <a:lumOff val="25000"/>
                </a:schemeClr>
              </a:solidFill>
              <a:latin typeface="Microsoft YaHei" panose="020B0503020204020204" pitchFamily="34" charset="-122"/>
              <a:ea typeface="Microsoft YaHei" panose="020B0503020204020204" pitchFamily="34" charset="-122"/>
            </a:endParaRPr>
          </a:p>
          <a:p>
            <a:pPr algn="ctr"/>
            <a:r>
              <a:rPr lang="zh-TW" altLang="en-US" sz="1110" b="1" dirty="0">
                <a:solidFill>
                  <a:schemeClr val="tx1">
                    <a:lumMod val="75000"/>
                    <a:lumOff val="25000"/>
                  </a:schemeClr>
                </a:solidFill>
                <a:latin typeface="Microsoft YaHei" panose="020B0503020204020204" pitchFamily="34" charset="-122"/>
                <a:ea typeface="Microsoft YaHei" panose="020B0503020204020204" pitchFamily="34" charset="-122"/>
              </a:rPr>
              <a:t>收集彙整</a:t>
            </a:r>
          </a:p>
        </p:txBody>
      </p:sp>
      <p:sp>
        <p:nvSpPr>
          <p:cNvPr id="136" name="矩形 135"/>
          <p:cNvSpPr/>
          <p:nvPr/>
        </p:nvSpPr>
        <p:spPr>
          <a:xfrm>
            <a:off x="6346062" y="3297418"/>
            <a:ext cx="755335" cy="433324"/>
          </a:xfrm>
          <a:prstGeom prst="rect">
            <a:avLst/>
          </a:prstGeom>
        </p:spPr>
        <p:txBody>
          <a:bodyPr wrap="none">
            <a:spAutoFit/>
          </a:bodyPr>
          <a:lstStyle/>
          <a:p>
            <a:pPr algn="ctr"/>
            <a:r>
              <a:rPr lang="zh-TW" altLang="en-US" sz="1110" b="1" dirty="0">
                <a:solidFill>
                  <a:schemeClr val="tx1">
                    <a:lumMod val="75000"/>
                    <a:lumOff val="25000"/>
                  </a:schemeClr>
                </a:solidFill>
                <a:latin typeface="Microsoft YaHei" panose="020B0503020204020204" pitchFamily="34" charset="-122"/>
                <a:ea typeface="Microsoft YaHei" panose="020B0503020204020204" pitchFamily="34" charset="-122"/>
              </a:rPr>
              <a:t>案場現況</a:t>
            </a:r>
            <a:endParaRPr lang="en-US" altLang="zh-TW" sz="1110" b="1" dirty="0">
              <a:solidFill>
                <a:schemeClr val="tx1">
                  <a:lumMod val="75000"/>
                  <a:lumOff val="25000"/>
                </a:schemeClr>
              </a:solidFill>
              <a:latin typeface="Microsoft YaHei" panose="020B0503020204020204" pitchFamily="34" charset="-122"/>
              <a:ea typeface="Microsoft YaHei" panose="020B0503020204020204" pitchFamily="34" charset="-122"/>
            </a:endParaRPr>
          </a:p>
          <a:p>
            <a:pPr algn="ctr"/>
            <a:r>
              <a:rPr lang="zh-TW" altLang="en-US" sz="1110" b="1" dirty="0">
                <a:solidFill>
                  <a:schemeClr val="tx1">
                    <a:lumMod val="75000"/>
                    <a:lumOff val="25000"/>
                  </a:schemeClr>
                </a:solidFill>
                <a:latin typeface="Microsoft YaHei" panose="020B0503020204020204" pitchFamily="34" charset="-122"/>
                <a:ea typeface="Microsoft YaHei" panose="020B0503020204020204" pitchFamily="34" charset="-122"/>
              </a:rPr>
              <a:t>比對 </a:t>
            </a:r>
          </a:p>
        </p:txBody>
      </p:sp>
      <p:sp>
        <p:nvSpPr>
          <p:cNvPr id="137" name="矩形 136"/>
          <p:cNvSpPr/>
          <p:nvPr/>
        </p:nvSpPr>
        <p:spPr>
          <a:xfrm>
            <a:off x="7206508" y="3289820"/>
            <a:ext cx="755335" cy="433324"/>
          </a:xfrm>
          <a:prstGeom prst="rect">
            <a:avLst/>
          </a:prstGeom>
        </p:spPr>
        <p:txBody>
          <a:bodyPr wrap="none">
            <a:spAutoFit/>
          </a:bodyPr>
          <a:lstStyle/>
          <a:p>
            <a:pPr algn="ctr"/>
            <a:r>
              <a:rPr lang="zh-TW" altLang="en-US" sz="1110" b="1" dirty="0">
                <a:solidFill>
                  <a:schemeClr val="tx1">
                    <a:lumMod val="75000"/>
                    <a:lumOff val="25000"/>
                  </a:schemeClr>
                </a:solidFill>
                <a:latin typeface="Microsoft YaHei" panose="020B0503020204020204" pitchFamily="34" charset="-122"/>
                <a:ea typeface="Microsoft YaHei" panose="020B0503020204020204" pitchFamily="34" charset="-122"/>
              </a:rPr>
              <a:t>比對結果</a:t>
            </a:r>
            <a:endParaRPr lang="en-US" altLang="zh-TW" sz="1110" b="1" dirty="0">
              <a:solidFill>
                <a:schemeClr val="tx1">
                  <a:lumMod val="75000"/>
                  <a:lumOff val="25000"/>
                </a:schemeClr>
              </a:solidFill>
              <a:latin typeface="Microsoft YaHei" panose="020B0503020204020204" pitchFamily="34" charset="-122"/>
              <a:ea typeface="Microsoft YaHei" panose="020B0503020204020204" pitchFamily="34" charset="-122"/>
            </a:endParaRPr>
          </a:p>
          <a:p>
            <a:pPr algn="ctr"/>
            <a:r>
              <a:rPr lang="zh-TW" altLang="en-US" sz="1110" b="1" dirty="0">
                <a:solidFill>
                  <a:schemeClr val="tx1">
                    <a:lumMod val="75000"/>
                    <a:lumOff val="25000"/>
                  </a:schemeClr>
                </a:solidFill>
                <a:latin typeface="Microsoft YaHei" panose="020B0503020204020204" pitchFamily="34" charset="-122"/>
                <a:ea typeface="Microsoft YaHei" panose="020B0503020204020204" pitchFamily="34" charset="-122"/>
              </a:rPr>
              <a:t>校正</a:t>
            </a:r>
          </a:p>
        </p:txBody>
      </p:sp>
      <p:sp>
        <p:nvSpPr>
          <p:cNvPr id="138" name="矩形 137"/>
          <p:cNvSpPr/>
          <p:nvPr/>
        </p:nvSpPr>
        <p:spPr>
          <a:xfrm>
            <a:off x="8063181" y="3297420"/>
            <a:ext cx="755335" cy="433324"/>
          </a:xfrm>
          <a:prstGeom prst="rect">
            <a:avLst/>
          </a:prstGeom>
        </p:spPr>
        <p:txBody>
          <a:bodyPr wrap="none">
            <a:spAutoFit/>
          </a:bodyPr>
          <a:lstStyle/>
          <a:p>
            <a:pPr algn="ctr"/>
            <a:r>
              <a:rPr lang="zh-TW" altLang="en-US" sz="1110" b="1" dirty="0">
                <a:solidFill>
                  <a:schemeClr val="tx1">
                    <a:lumMod val="75000"/>
                    <a:lumOff val="25000"/>
                  </a:schemeClr>
                </a:solidFill>
                <a:latin typeface="Microsoft YaHei" panose="020B0503020204020204" pitchFamily="34" charset="-122"/>
                <a:ea typeface="Microsoft YaHei" panose="020B0503020204020204" pitchFamily="34" charset="-122"/>
              </a:rPr>
              <a:t>選擇合適</a:t>
            </a:r>
            <a:endParaRPr lang="en-US" altLang="zh-TW" sz="1110" b="1" dirty="0">
              <a:solidFill>
                <a:schemeClr val="tx1">
                  <a:lumMod val="75000"/>
                  <a:lumOff val="25000"/>
                </a:schemeClr>
              </a:solidFill>
              <a:latin typeface="Microsoft YaHei" panose="020B0503020204020204" pitchFamily="34" charset="-122"/>
              <a:ea typeface="Microsoft YaHei" panose="020B0503020204020204" pitchFamily="34" charset="-122"/>
            </a:endParaRPr>
          </a:p>
          <a:p>
            <a:pPr algn="ctr"/>
            <a:r>
              <a:rPr lang="zh-TW" altLang="en-US" sz="1110" b="1" dirty="0">
                <a:solidFill>
                  <a:schemeClr val="tx1">
                    <a:lumMod val="75000"/>
                    <a:lumOff val="25000"/>
                  </a:schemeClr>
                </a:solidFill>
                <a:latin typeface="Microsoft YaHei" panose="020B0503020204020204" pitchFamily="34" charset="-122"/>
                <a:ea typeface="Microsoft YaHei" panose="020B0503020204020204" pitchFamily="34" charset="-122"/>
              </a:rPr>
              <a:t>開發區域</a:t>
            </a:r>
            <a:endParaRPr lang="en-US" altLang="zh-TW" sz="1110" b="1"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sp>
        <p:nvSpPr>
          <p:cNvPr id="139" name="矩形 138"/>
          <p:cNvSpPr/>
          <p:nvPr/>
        </p:nvSpPr>
        <p:spPr>
          <a:xfrm>
            <a:off x="662456" y="938910"/>
            <a:ext cx="3550972" cy="490134"/>
          </a:xfrm>
          <a:prstGeom prst="rect">
            <a:avLst/>
          </a:prstGeom>
        </p:spPr>
        <p:style>
          <a:lnRef idx="2">
            <a:schemeClr val="accent6"/>
          </a:lnRef>
          <a:fillRef idx="1">
            <a:schemeClr val="lt1"/>
          </a:fillRef>
          <a:effectRef idx="0">
            <a:schemeClr val="accent6"/>
          </a:effectRef>
          <a:fontRef idx="minor">
            <a:schemeClr val="dk1"/>
          </a:fontRef>
        </p:style>
        <p:txBody>
          <a:bodyPr wrap="none">
            <a:spAutoFit/>
          </a:bodyPr>
          <a:lstStyle/>
          <a:p>
            <a:r>
              <a:rPr lang="zh-TW" altLang="en-US" sz="2585" b="1" u="sng" dirty="0">
                <a:solidFill>
                  <a:schemeClr val="tx1"/>
                </a:solidFill>
                <a:latin typeface="Microsoft YaHei" panose="020B0503020204020204" pitchFamily="34" charset="-122"/>
                <a:ea typeface="Microsoft YaHei" panose="020B0503020204020204" pitchFamily="34" charset="-122"/>
                <a:cs typeface="Times New Roman" panose="02020603050405020304" pitchFamily="18" charset="0"/>
              </a:rPr>
              <a:t>友善措施</a:t>
            </a:r>
            <a:r>
              <a:rPr lang="zh-TW" altLang="en-US" sz="1845" b="1" u="sng" dirty="0">
                <a:solidFill>
                  <a:schemeClr val="tx1"/>
                </a:solidFill>
                <a:latin typeface="Microsoft YaHei" panose="020B0503020204020204" pitchFamily="34" charset="-122"/>
                <a:ea typeface="Microsoft YaHei" panose="020B0503020204020204" pitchFamily="34" charset="-122"/>
                <a:cs typeface="Times New Roman" panose="02020603050405020304" pitchFamily="18" charset="0"/>
              </a:rPr>
              <a:t>與</a:t>
            </a:r>
            <a:r>
              <a:rPr lang="zh-TW" altLang="en-US" sz="2585" b="1" u="sng" dirty="0">
                <a:solidFill>
                  <a:schemeClr val="tx1"/>
                </a:solidFill>
                <a:latin typeface="Microsoft YaHei" panose="020B0503020204020204" pitchFamily="34" charset="-122"/>
                <a:ea typeface="Microsoft YaHei" panose="020B0503020204020204" pitchFamily="34" charset="-122"/>
                <a:cs typeface="Times New Roman" panose="02020603050405020304" pitchFamily="18" charset="0"/>
              </a:rPr>
              <a:t>因應對策</a:t>
            </a:r>
            <a:r>
              <a:rPr lang="zh-TW" altLang="en-US" sz="1845" b="1" u="sng" dirty="0">
                <a:solidFill>
                  <a:schemeClr val="tx1"/>
                </a:solidFill>
                <a:latin typeface="Microsoft YaHei" panose="020B0503020204020204" pitchFamily="34" charset="-122"/>
                <a:ea typeface="Microsoft YaHei" panose="020B0503020204020204" pitchFamily="34" charset="-122"/>
                <a:cs typeface="Times New Roman" panose="02020603050405020304" pitchFamily="18" charset="0"/>
              </a:rPr>
              <a:t>差異</a:t>
            </a:r>
          </a:p>
        </p:txBody>
      </p:sp>
      <p:sp>
        <p:nvSpPr>
          <p:cNvPr id="140" name="矩形 139"/>
          <p:cNvSpPr/>
          <p:nvPr/>
        </p:nvSpPr>
        <p:spPr>
          <a:xfrm>
            <a:off x="5332676" y="1521133"/>
            <a:ext cx="355162" cy="948337"/>
          </a:xfrm>
          <a:prstGeom prst="rect">
            <a:avLst/>
          </a:prstGeom>
        </p:spPr>
        <p:txBody>
          <a:bodyPr vert="eaVert" wrap="none">
            <a:spAutoFit/>
          </a:bodyPr>
          <a:lstStyle/>
          <a:p>
            <a:r>
              <a:rPr lang="zh-TW" altLang="zh-TW" sz="1110" b="1" dirty="0">
                <a:solidFill>
                  <a:schemeClr val="tx1">
                    <a:lumMod val="75000"/>
                    <a:lumOff val="25000"/>
                  </a:schemeClr>
                </a:solidFill>
                <a:latin typeface="Microsoft YaHei" panose="020B0503020204020204" pitchFamily="34" charset="-122"/>
                <a:ea typeface="Microsoft YaHei" panose="020B0503020204020204" pitchFamily="34" charset="-122"/>
              </a:rPr>
              <a:t>案場概況</a:t>
            </a:r>
            <a:r>
              <a:rPr lang="zh-TW" altLang="en-US" sz="1110" b="1" dirty="0">
                <a:solidFill>
                  <a:schemeClr val="tx1">
                    <a:lumMod val="75000"/>
                    <a:lumOff val="25000"/>
                  </a:schemeClr>
                </a:solidFill>
                <a:latin typeface="Microsoft YaHei" panose="020B0503020204020204" pitchFamily="34" charset="-122"/>
                <a:ea typeface="Microsoft YaHei" panose="020B0503020204020204" pitchFamily="34" charset="-122"/>
              </a:rPr>
              <a:t>調查</a:t>
            </a:r>
          </a:p>
        </p:txBody>
      </p:sp>
      <p:sp>
        <p:nvSpPr>
          <p:cNvPr id="141" name="矩形 140"/>
          <p:cNvSpPr/>
          <p:nvPr/>
        </p:nvSpPr>
        <p:spPr>
          <a:xfrm>
            <a:off x="4880511" y="2704732"/>
            <a:ext cx="525657" cy="917103"/>
          </a:xfrm>
          <a:prstGeom prst="rect">
            <a:avLst/>
          </a:prstGeom>
        </p:spPr>
        <p:txBody>
          <a:bodyPr vert="eaVert" wrap="square">
            <a:spAutoFit/>
          </a:bodyPr>
          <a:lstStyle/>
          <a:p>
            <a:r>
              <a:rPr lang="zh-TW" altLang="zh-TW" sz="1110" b="1" dirty="0">
                <a:solidFill>
                  <a:schemeClr val="tx1">
                    <a:lumMod val="75000"/>
                    <a:lumOff val="25000"/>
                  </a:schemeClr>
                </a:solidFill>
                <a:latin typeface="Microsoft YaHei" panose="020B0503020204020204" pitchFamily="34" charset="-122"/>
                <a:ea typeface="Microsoft YaHei" panose="020B0503020204020204" pitchFamily="34" charset="-122"/>
              </a:rPr>
              <a:t>環社議題</a:t>
            </a:r>
            <a:r>
              <a:rPr lang="zh-TW" altLang="en-US" sz="1110" b="1" dirty="0">
                <a:solidFill>
                  <a:schemeClr val="tx1">
                    <a:lumMod val="75000"/>
                    <a:lumOff val="25000"/>
                  </a:schemeClr>
                </a:solidFill>
                <a:latin typeface="Microsoft YaHei" panose="020B0503020204020204" pitchFamily="34" charset="-122"/>
                <a:ea typeface="Microsoft YaHei" panose="020B0503020204020204" pitchFamily="34" charset="-122"/>
              </a:rPr>
              <a:t>確認</a:t>
            </a:r>
          </a:p>
        </p:txBody>
      </p:sp>
      <p:sp>
        <p:nvSpPr>
          <p:cNvPr id="142" name="向右箭號 141"/>
          <p:cNvSpPr/>
          <p:nvPr/>
        </p:nvSpPr>
        <p:spPr>
          <a:xfrm>
            <a:off x="6203150" y="2907199"/>
            <a:ext cx="145966" cy="21802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60"/>
          </a:p>
        </p:txBody>
      </p:sp>
      <p:sp>
        <p:nvSpPr>
          <p:cNvPr id="143" name="向右箭號 142"/>
          <p:cNvSpPr/>
          <p:nvPr/>
        </p:nvSpPr>
        <p:spPr>
          <a:xfrm>
            <a:off x="7088184" y="2907199"/>
            <a:ext cx="145966" cy="21802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60"/>
          </a:p>
        </p:txBody>
      </p:sp>
      <p:sp>
        <p:nvSpPr>
          <p:cNvPr id="144" name="向右箭號 143"/>
          <p:cNvSpPr/>
          <p:nvPr/>
        </p:nvSpPr>
        <p:spPr>
          <a:xfrm>
            <a:off x="7937280" y="2884352"/>
            <a:ext cx="145966" cy="21802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60"/>
          </a:p>
        </p:txBody>
      </p:sp>
      <p:sp>
        <p:nvSpPr>
          <p:cNvPr id="145" name="矩形: 圓角 10"/>
          <p:cNvSpPr/>
          <p:nvPr/>
        </p:nvSpPr>
        <p:spPr>
          <a:xfrm>
            <a:off x="4996077" y="3813227"/>
            <a:ext cx="3919584" cy="2307786"/>
          </a:xfrm>
          <a:prstGeom prst="roundRect">
            <a:avLst/>
          </a:prstGeom>
          <a:noFill/>
          <a:ln w="28575">
            <a:solidFill>
              <a:srgbClr val="92D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60"/>
          </a:p>
        </p:txBody>
      </p:sp>
      <p:sp>
        <p:nvSpPr>
          <p:cNvPr id="146" name="矩形 145"/>
          <p:cNvSpPr/>
          <p:nvPr/>
        </p:nvSpPr>
        <p:spPr>
          <a:xfrm>
            <a:off x="5131127" y="4102877"/>
            <a:ext cx="383503" cy="1082989"/>
          </a:xfrm>
          <a:prstGeom prst="rect">
            <a:avLst/>
          </a:prstGeom>
          <a:solidFill>
            <a:srgbClr val="92D050"/>
          </a:solidFill>
        </p:spPr>
        <p:txBody>
          <a:bodyPr vert="eaVert" wrap="none">
            <a:spAutoFit/>
          </a:bodyPr>
          <a:lstStyle/>
          <a:p>
            <a:r>
              <a:rPr lang="zh-TW" altLang="en-US" sz="1290" b="1" dirty="0">
                <a:solidFill>
                  <a:schemeClr val="tx1">
                    <a:lumMod val="75000"/>
                    <a:lumOff val="25000"/>
                  </a:schemeClr>
                </a:solidFill>
                <a:latin typeface="Microsoft YaHei" panose="020B0503020204020204" pitchFamily="34" charset="-122"/>
                <a:ea typeface="Microsoft YaHei" panose="020B0503020204020204" pitchFamily="34" charset="-122"/>
              </a:rPr>
              <a:t>共同辦理項目</a:t>
            </a:r>
          </a:p>
        </p:txBody>
      </p:sp>
      <p:sp>
        <p:nvSpPr>
          <p:cNvPr id="147" name="矩形: 圓角 110"/>
          <p:cNvSpPr/>
          <p:nvPr/>
        </p:nvSpPr>
        <p:spPr>
          <a:xfrm>
            <a:off x="4996077" y="1402142"/>
            <a:ext cx="3928714" cy="2343093"/>
          </a:xfrm>
          <a:prstGeom prst="roundRect">
            <a:avLst/>
          </a:prstGeom>
          <a:noFill/>
          <a:ln w="28575">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60"/>
          </a:p>
        </p:txBody>
      </p:sp>
      <p:sp>
        <p:nvSpPr>
          <p:cNvPr id="148" name="矩形 147"/>
          <p:cNvSpPr/>
          <p:nvPr/>
        </p:nvSpPr>
        <p:spPr>
          <a:xfrm>
            <a:off x="4751899" y="1961174"/>
            <a:ext cx="383503" cy="1413207"/>
          </a:xfrm>
          <a:prstGeom prst="rect">
            <a:avLst/>
          </a:prstGeom>
          <a:solidFill>
            <a:schemeClr val="accent2"/>
          </a:solidFill>
        </p:spPr>
        <p:txBody>
          <a:bodyPr vert="eaVert" wrap="none">
            <a:spAutoFit/>
          </a:bodyPr>
          <a:lstStyle/>
          <a:p>
            <a:r>
              <a:rPr lang="zh-TW" altLang="en-US" sz="1290" b="1" dirty="0">
                <a:solidFill>
                  <a:schemeClr val="tx1">
                    <a:lumMod val="75000"/>
                    <a:lumOff val="25000"/>
                  </a:schemeClr>
                </a:solidFill>
                <a:latin typeface="Microsoft YaHei" panose="020B0503020204020204" pitchFamily="34" charset="-122"/>
                <a:ea typeface="Microsoft YaHei" panose="020B0503020204020204" pitchFamily="34" charset="-122"/>
              </a:rPr>
              <a:t>額外增加辦理項目</a:t>
            </a:r>
          </a:p>
        </p:txBody>
      </p:sp>
      <p:sp>
        <p:nvSpPr>
          <p:cNvPr id="87" name="標題 1"/>
          <p:cNvSpPr txBox="1"/>
          <p:nvPr/>
        </p:nvSpPr>
        <p:spPr>
          <a:xfrm>
            <a:off x="980235" y="16778"/>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二、地面型光電政策及推展</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漁電環社檢核</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-3</a:t>
            </a:r>
            <a:endPar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81678" y="1128474"/>
            <a:ext cx="8245754" cy="1018227"/>
          </a:xfrm>
          <a:prstGeom prst="rect">
            <a:avLst/>
          </a:prstGeom>
        </p:spPr>
        <p:txBody>
          <a:bodyPr wrap="square">
            <a:spAutoFit/>
          </a:bodyPr>
          <a:lstStyle/>
          <a:p>
            <a:pPr>
              <a:spcBef>
                <a:spcPts val="450"/>
              </a:spcBef>
              <a:defRPr/>
            </a:pPr>
            <a:r>
              <a:rPr lang="en-US" altLang="zh-TW" sz="2800" b="1" dirty="0">
                <a:solidFill>
                  <a:prstClr val="black"/>
                </a:solidFill>
                <a:latin typeface="Arial" panose="020B0604020202020204"/>
                <a:ea typeface="微軟正黑體" panose="020B0604030504040204" pitchFamily="34" charset="-120"/>
              </a:rPr>
              <a:t>(</a:t>
            </a:r>
            <a:r>
              <a:rPr lang="zh-TW" altLang="en-US" sz="2800" b="1" dirty="0">
                <a:solidFill>
                  <a:prstClr val="black"/>
                </a:solidFill>
                <a:latin typeface="Arial" panose="020B0604020202020204"/>
                <a:ea typeface="微軟正黑體" panose="020B0604030504040204" pitchFamily="34" charset="-120"/>
              </a:rPr>
              <a:t>一</a:t>
            </a:r>
            <a:r>
              <a:rPr lang="en-US" altLang="zh-TW" sz="2800" b="1" dirty="0">
                <a:solidFill>
                  <a:prstClr val="black"/>
                </a:solidFill>
                <a:latin typeface="Arial" panose="020B0604020202020204"/>
                <a:ea typeface="微軟正黑體" panose="020B0604030504040204" pitchFamily="34" charset="-120"/>
              </a:rPr>
              <a:t>)</a:t>
            </a:r>
            <a:r>
              <a:rPr lang="zh-TW" altLang="en-US" sz="2800" b="1" dirty="0">
                <a:solidFill>
                  <a:prstClr val="black"/>
                </a:solidFill>
                <a:latin typeface="Arial" panose="020B0604020202020204"/>
                <a:ea typeface="微軟正黑體" panose="020B0604030504040204" pitchFamily="34" charset="-120"/>
              </a:rPr>
              <a:t>漁電共生躉購費率加成如何認定？</a:t>
            </a:r>
            <a:endParaRPr lang="en-US" altLang="zh-TW" sz="2800" b="1" dirty="0">
              <a:solidFill>
                <a:prstClr val="black"/>
              </a:solidFill>
              <a:latin typeface="Arial" panose="020B0604020202020204"/>
              <a:ea typeface="微軟正黑體" panose="020B0604030504040204" pitchFamily="34" charset="-120"/>
            </a:endParaRPr>
          </a:p>
          <a:p>
            <a:pPr>
              <a:spcBef>
                <a:spcPts val="450"/>
              </a:spcBef>
              <a:defRPr/>
            </a:pPr>
            <a:r>
              <a:rPr lang="zh-TW" altLang="en-US" sz="2800" b="1" dirty="0">
                <a:solidFill>
                  <a:prstClr val="black"/>
                </a:solidFill>
                <a:latin typeface="Arial" panose="020B0604020202020204"/>
                <a:ea typeface="微軟正黑體" panose="020B0604030504040204" pitchFamily="34" charset="-120"/>
              </a:rPr>
              <a:t>      費率之認定文件為何？</a:t>
            </a:r>
          </a:p>
        </p:txBody>
      </p:sp>
      <p:sp>
        <p:nvSpPr>
          <p:cNvPr id="19" name="圓角矩形 8"/>
          <p:cNvSpPr/>
          <p:nvPr/>
        </p:nvSpPr>
        <p:spPr>
          <a:xfrm>
            <a:off x="951164" y="2909830"/>
            <a:ext cx="7663225" cy="2376264"/>
          </a:xfrm>
          <a:prstGeom prst="roundRect">
            <a:avLst/>
          </a:prstGeom>
          <a:noFill/>
          <a:ln w="38100" cap="flat" cmpd="sng" algn="ctr">
            <a:solidFill>
              <a:srgbClr val="DE8175"/>
            </a:solidFill>
            <a:prstDash val="solid"/>
            <a:miter lim="800000"/>
          </a:ln>
          <a:effectLst/>
        </p:spPr>
        <p:txBody>
          <a:bodyPr lIns="0" tIns="0" rIns="0" bIns="0" rtlCol="0" anchor="ctr"/>
          <a:lstStyle/>
          <a:p>
            <a:pPr algn="ctr">
              <a:defRPr/>
            </a:pPr>
            <a:endParaRPr lang="zh-TW" altLang="en-US" kern="0">
              <a:solidFill>
                <a:prstClr val="white"/>
              </a:solidFill>
              <a:latin typeface="Arial" panose="020B0604020202020204"/>
              <a:ea typeface="微軟正黑體" panose="020B0604030504040204" pitchFamily="34" charset="-120"/>
            </a:endParaRPr>
          </a:p>
        </p:txBody>
      </p:sp>
      <p:sp>
        <p:nvSpPr>
          <p:cNvPr id="20" name="文字方塊 19"/>
          <p:cNvSpPr txBox="1"/>
          <p:nvPr/>
        </p:nvSpPr>
        <p:spPr>
          <a:xfrm>
            <a:off x="1594055" y="2915011"/>
            <a:ext cx="6684374" cy="2308324"/>
          </a:xfrm>
          <a:prstGeom prst="rect">
            <a:avLst/>
          </a:prstGeom>
          <a:noFill/>
          <a:ln w="38100">
            <a:noFill/>
          </a:ln>
        </p:spPr>
        <p:txBody>
          <a:bodyPr wrap="square" rtlCol="0">
            <a:spAutoFit/>
          </a:bodyPr>
          <a:lstStyle/>
          <a:p>
            <a:pPr>
              <a:lnSpc>
                <a:spcPct val="150000"/>
              </a:lnSpc>
            </a:pPr>
            <a:r>
              <a:rPr lang="zh-TW" altLang="en-US" sz="2400" dirty="0">
                <a:solidFill>
                  <a:prstClr val="black"/>
                </a:solidFill>
                <a:latin typeface="Arial" panose="020B0604020202020204"/>
                <a:ea typeface="微軟正黑體" panose="020B0604030504040204" pitchFamily="34" charset="-120"/>
              </a:rPr>
              <a:t>回歸到主責主管機關認定，漁電共生係農業為主，綠電加值之設置概念，主管機關為農委會，即取得</a:t>
            </a:r>
            <a:r>
              <a:rPr lang="zh-TW" altLang="en-US" sz="2400" dirty="0">
                <a:solidFill>
                  <a:srgbClr val="FF0000"/>
                </a:solidFill>
                <a:latin typeface="Arial" panose="020B0604020202020204"/>
                <a:ea typeface="微軟正黑體" panose="020B0604030504040204" pitchFamily="34" charset="-120"/>
              </a:rPr>
              <a:t>費率公告</a:t>
            </a:r>
            <a:r>
              <a:rPr lang="zh-TW" altLang="en-US" sz="2400" dirty="0">
                <a:solidFill>
                  <a:prstClr val="black"/>
                </a:solidFill>
                <a:latin typeface="Arial" panose="020B0604020202020204"/>
                <a:ea typeface="微軟正黑體" panose="020B0604030504040204" pitchFamily="34" charset="-120"/>
              </a:rPr>
              <a:t>之適用</a:t>
            </a:r>
            <a:r>
              <a:rPr lang="zh-TW" altLang="en-US" sz="2400" dirty="0">
                <a:solidFill>
                  <a:srgbClr val="FF0000"/>
                </a:solidFill>
                <a:latin typeface="Arial" panose="020B0604020202020204"/>
                <a:ea typeface="微軟正黑體" panose="020B0604030504040204" pitchFamily="34" charset="-120"/>
              </a:rPr>
              <a:t>對象</a:t>
            </a:r>
            <a:r>
              <a:rPr lang="zh-TW" altLang="en-US" sz="2400" dirty="0">
                <a:solidFill>
                  <a:prstClr val="black"/>
                </a:solidFill>
                <a:latin typeface="Arial" panose="020B0604020202020204"/>
                <a:ea typeface="微軟正黑體" panose="020B0604030504040204" pitchFamily="34" charset="-120"/>
              </a:rPr>
              <a:t>，即可享有費率加成。</a:t>
            </a:r>
            <a:r>
              <a:rPr lang="zh-TW" altLang="en-US" sz="2400" dirty="0">
                <a:solidFill>
                  <a:srgbClr val="FF0000"/>
                </a:solidFill>
                <a:latin typeface="Arial" panose="020B0604020202020204"/>
                <a:ea typeface="微軟正黑體" panose="020B0604030504040204" pitchFamily="34" charset="-120"/>
              </a:rPr>
              <a:t>農業</a:t>
            </a:r>
            <a:r>
              <a:rPr lang="en-US" altLang="zh-TW" sz="2400" dirty="0">
                <a:solidFill>
                  <a:srgbClr val="FF0000"/>
                </a:solidFill>
                <a:latin typeface="Arial" panose="020B0604020202020204"/>
                <a:ea typeface="微軟正黑體" panose="020B0604030504040204" pitchFamily="34" charset="-120"/>
              </a:rPr>
              <a:t>/</a:t>
            </a:r>
            <a:r>
              <a:rPr lang="zh-TW" altLang="en-US" sz="2400" dirty="0">
                <a:solidFill>
                  <a:srgbClr val="FF0000"/>
                </a:solidFill>
                <a:latin typeface="Arial" panose="020B0604020202020204"/>
                <a:ea typeface="微軟正黑體" panose="020B0604030504040204" pitchFamily="34" charset="-120"/>
              </a:rPr>
              <a:t>綠能容許</a:t>
            </a:r>
            <a:r>
              <a:rPr lang="zh-TW" altLang="en-US" sz="2400" dirty="0">
                <a:solidFill>
                  <a:prstClr val="black"/>
                </a:solidFill>
                <a:latin typeface="Arial" panose="020B0604020202020204"/>
                <a:ea typeface="微軟正黑體" panose="020B0604030504040204" pitchFamily="34" charset="-120"/>
              </a:rPr>
              <a:t>且符合</a:t>
            </a:r>
          </a:p>
        </p:txBody>
      </p:sp>
      <p:sp>
        <p:nvSpPr>
          <p:cNvPr id="21" name="矩形 20"/>
          <p:cNvSpPr/>
          <p:nvPr/>
        </p:nvSpPr>
        <p:spPr>
          <a:xfrm>
            <a:off x="328040" y="2528302"/>
            <a:ext cx="1074333" cy="1569660"/>
          </a:xfrm>
          <a:prstGeom prst="rect">
            <a:avLst/>
          </a:prstGeom>
          <a:solidFill>
            <a:sysClr val="window" lastClr="FFFFFF"/>
          </a:solidFill>
        </p:spPr>
        <p:txBody>
          <a:bodyPr wrap="none" lIns="91440" tIns="45720" rIns="91440" bIns="45720">
            <a:spAutoFit/>
          </a:bodyPr>
          <a:lstStyle/>
          <a:p>
            <a:pPr algn="ctr">
              <a:defRPr/>
            </a:pPr>
            <a:r>
              <a:rPr lang="en-US" altLang="zh-TW" sz="9600" b="1" kern="0" dirty="0">
                <a:ln w="12700">
                  <a:solidFill>
                    <a:srgbClr val="FF614C">
                      <a:lumMod val="50000"/>
                    </a:srgbClr>
                  </a:solidFill>
                  <a:prstDash val="solid"/>
                </a:ln>
                <a:pattFill prst="narHorz">
                  <a:fgClr>
                    <a:srgbClr val="FF614C"/>
                  </a:fgClr>
                  <a:bgClr>
                    <a:srgbClr val="FF614C">
                      <a:lumMod val="40000"/>
                      <a:lumOff val="60000"/>
                    </a:srgbClr>
                  </a:bgClr>
                </a:pattFill>
                <a:effectLst>
                  <a:innerShdw blurRad="177800">
                    <a:srgbClr val="FF614C">
                      <a:lumMod val="50000"/>
                    </a:srgbClr>
                  </a:innerShdw>
                </a:effectLst>
                <a:latin typeface="Arial" panose="020B0604020202020204"/>
                <a:ea typeface="微軟正黑體" panose="020B0604030504040204" pitchFamily="34" charset="-120"/>
              </a:rPr>
              <a:t>A</a:t>
            </a:r>
            <a:endParaRPr lang="zh-TW" altLang="en-US" sz="9600" b="1" kern="0" dirty="0">
              <a:ln w="12700">
                <a:solidFill>
                  <a:srgbClr val="FF614C">
                    <a:lumMod val="50000"/>
                  </a:srgbClr>
                </a:solidFill>
                <a:prstDash val="solid"/>
              </a:ln>
              <a:pattFill prst="narHorz">
                <a:fgClr>
                  <a:srgbClr val="FF614C"/>
                </a:fgClr>
                <a:bgClr>
                  <a:srgbClr val="FF614C">
                    <a:lumMod val="40000"/>
                    <a:lumOff val="60000"/>
                  </a:srgbClr>
                </a:bgClr>
              </a:pattFill>
              <a:effectLst>
                <a:innerShdw blurRad="177800">
                  <a:srgbClr val="FF614C">
                    <a:lumMod val="50000"/>
                  </a:srgbClr>
                </a:innerShdw>
              </a:effectLst>
              <a:latin typeface="Arial" panose="020B0604020202020204"/>
              <a:ea typeface="微軟正黑體" panose="020B0604030504040204" pitchFamily="34" charset="-120"/>
            </a:endParaRPr>
          </a:p>
        </p:txBody>
      </p:sp>
      <p:sp>
        <p:nvSpPr>
          <p:cNvPr id="8" name="標題 1"/>
          <p:cNvSpPr txBox="1"/>
          <p:nvPr/>
        </p:nvSpPr>
        <p:spPr>
          <a:xfrm>
            <a:off x="980235" y="16778"/>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二、地面型光電政策及推展</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漁電共生注意事項</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-1</a:t>
            </a:r>
            <a:endPar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81678" y="1152538"/>
            <a:ext cx="8245754" cy="523220"/>
          </a:xfrm>
          <a:prstGeom prst="rect">
            <a:avLst/>
          </a:prstGeom>
        </p:spPr>
        <p:txBody>
          <a:bodyPr wrap="square">
            <a:spAutoFit/>
          </a:bodyPr>
          <a:lstStyle/>
          <a:p>
            <a:pPr>
              <a:spcBef>
                <a:spcPts val="450"/>
              </a:spcBef>
              <a:defRPr/>
            </a:pPr>
            <a:r>
              <a:rPr lang="en-US" altLang="zh-TW" sz="2800" b="1" dirty="0">
                <a:solidFill>
                  <a:prstClr val="black"/>
                </a:solidFill>
                <a:latin typeface="Arial" panose="020B0604020202020204"/>
                <a:ea typeface="微軟正黑體" panose="020B0604030504040204" pitchFamily="34" charset="-120"/>
              </a:rPr>
              <a:t>(</a:t>
            </a:r>
            <a:r>
              <a:rPr lang="zh-TW" altLang="en-US" sz="2800" b="1" dirty="0">
                <a:solidFill>
                  <a:prstClr val="black"/>
                </a:solidFill>
                <a:latin typeface="Arial" panose="020B0604020202020204"/>
                <a:ea typeface="微軟正黑體" panose="020B0604030504040204" pitchFamily="34" charset="-120"/>
              </a:rPr>
              <a:t>二</a:t>
            </a:r>
            <a:r>
              <a:rPr lang="en-US" altLang="zh-TW" sz="2800" b="1" dirty="0">
                <a:solidFill>
                  <a:prstClr val="black"/>
                </a:solidFill>
                <a:latin typeface="Arial" panose="020B0604020202020204"/>
                <a:ea typeface="微軟正黑體" panose="020B0604030504040204" pitchFamily="34" charset="-120"/>
              </a:rPr>
              <a:t>)</a:t>
            </a:r>
            <a:r>
              <a:rPr lang="zh-TW" altLang="en-US" sz="2800" b="1" dirty="0">
                <a:solidFill>
                  <a:prstClr val="black"/>
                </a:solidFill>
                <a:latin typeface="Arial" panose="020B0604020202020204"/>
                <a:ea typeface="微軟正黑體" panose="020B0604030504040204" pitchFamily="34" charset="-120"/>
              </a:rPr>
              <a:t>養殖經營事實如何認定？</a:t>
            </a:r>
          </a:p>
        </p:txBody>
      </p:sp>
      <p:grpSp>
        <p:nvGrpSpPr>
          <p:cNvPr id="14" name="群組 13"/>
          <p:cNvGrpSpPr/>
          <p:nvPr/>
        </p:nvGrpSpPr>
        <p:grpSpPr>
          <a:xfrm>
            <a:off x="1118937" y="2383571"/>
            <a:ext cx="7808495" cy="4345590"/>
            <a:chOff x="1341120" y="104775"/>
            <a:chExt cx="10757154" cy="6648450"/>
          </a:xfrm>
        </p:grpSpPr>
        <p:pic>
          <p:nvPicPr>
            <p:cNvPr id="17" name="圖片 16"/>
            <p:cNvPicPr>
              <a:picLocks noChangeAspect="1"/>
            </p:cNvPicPr>
            <p:nvPr/>
          </p:nvPicPr>
          <p:blipFill>
            <a:blip r:embed="rId2"/>
            <a:stretch>
              <a:fillRect/>
            </a:stretch>
          </p:blipFill>
          <p:spPr>
            <a:xfrm>
              <a:off x="1341120" y="104775"/>
              <a:ext cx="10757154" cy="6648450"/>
            </a:xfrm>
            <a:prstGeom prst="rect">
              <a:avLst/>
            </a:prstGeom>
          </p:spPr>
        </p:pic>
        <p:cxnSp>
          <p:nvCxnSpPr>
            <p:cNvPr id="19" name="直線接點 18"/>
            <p:cNvCxnSpPr/>
            <p:nvPr/>
          </p:nvCxnSpPr>
          <p:spPr>
            <a:xfrm>
              <a:off x="9834465" y="570315"/>
              <a:ext cx="1460085" cy="0"/>
            </a:xfrm>
            <a:prstGeom prst="line">
              <a:avLst/>
            </a:prstGeom>
            <a:ln w="38100">
              <a:solidFill>
                <a:srgbClr val="FF0000"/>
              </a:solidFill>
            </a:ln>
          </p:spPr>
          <p:style>
            <a:lnRef idx="3">
              <a:schemeClr val="dk1"/>
            </a:lnRef>
            <a:fillRef idx="0">
              <a:schemeClr val="dk1"/>
            </a:fillRef>
            <a:effectRef idx="2">
              <a:schemeClr val="dk1"/>
            </a:effectRef>
            <a:fontRef idx="minor">
              <a:schemeClr val="tx1"/>
            </a:fontRef>
          </p:style>
        </p:cxnSp>
        <p:cxnSp>
          <p:nvCxnSpPr>
            <p:cNvPr id="20" name="直線接點 19"/>
            <p:cNvCxnSpPr/>
            <p:nvPr/>
          </p:nvCxnSpPr>
          <p:spPr>
            <a:xfrm>
              <a:off x="6755363" y="1167474"/>
              <a:ext cx="4434005" cy="0"/>
            </a:xfrm>
            <a:prstGeom prst="line">
              <a:avLst/>
            </a:prstGeom>
            <a:ln w="38100">
              <a:solidFill>
                <a:srgbClr val="FF0000"/>
              </a:solidFill>
            </a:ln>
          </p:spPr>
          <p:style>
            <a:lnRef idx="3">
              <a:schemeClr val="dk1"/>
            </a:lnRef>
            <a:fillRef idx="0">
              <a:schemeClr val="dk1"/>
            </a:fillRef>
            <a:effectRef idx="2">
              <a:schemeClr val="dk1"/>
            </a:effectRef>
            <a:fontRef idx="minor">
              <a:schemeClr val="tx1"/>
            </a:fontRef>
          </p:style>
        </p:cxnSp>
        <p:cxnSp>
          <p:nvCxnSpPr>
            <p:cNvPr id="21" name="直線接點 20"/>
            <p:cNvCxnSpPr/>
            <p:nvPr/>
          </p:nvCxnSpPr>
          <p:spPr>
            <a:xfrm>
              <a:off x="2311700" y="1833221"/>
              <a:ext cx="3455437" cy="0"/>
            </a:xfrm>
            <a:prstGeom prst="line">
              <a:avLst/>
            </a:prstGeom>
            <a:ln w="38100">
              <a:solidFill>
                <a:srgbClr val="FF0000"/>
              </a:solidFill>
            </a:ln>
          </p:spPr>
          <p:style>
            <a:lnRef idx="3">
              <a:schemeClr val="dk1"/>
            </a:lnRef>
            <a:fillRef idx="0">
              <a:schemeClr val="dk1"/>
            </a:fillRef>
            <a:effectRef idx="2">
              <a:schemeClr val="dk1"/>
            </a:effectRef>
            <a:fontRef idx="minor">
              <a:schemeClr val="tx1"/>
            </a:fontRef>
          </p:style>
        </p:cxnSp>
        <p:cxnSp>
          <p:nvCxnSpPr>
            <p:cNvPr id="22" name="直線接點 21"/>
            <p:cNvCxnSpPr/>
            <p:nvPr/>
          </p:nvCxnSpPr>
          <p:spPr>
            <a:xfrm>
              <a:off x="4037863" y="2378653"/>
              <a:ext cx="5796602" cy="0"/>
            </a:xfrm>
            <a:prstGeom prst="line">
              <a:avLst/>
            </a:prstGeom>
            <a:ln w="38100">
              <a:solidFill>
                <a:srgbClr val="FF0000"/>
              </a:solidFill>
            </a:ln>
          </p:spPr>
          <p:style>
            <a:lnRef idx="3">
              <a:schemeClr val="dk1"/>
            </a:lnRef>
            <a:fillRef idx="0">
              <a:schemeClr val="dk1"/>
            </a:fillRef>
            <a:effectRef idx="2">
              <a:schemeClr val="dk1"/>
            </a:effectRef>
            <a:fontRef idx="minor">
              <a:schemeClr val="tx1"/>
            </a:fontRef>
          </p:style>
        </p:cxnSp>
        <p:cxnSp>
          <p:nvCxnSpPr>
            <p:cNvPr id="23" name="直線接點 22"/>
            <p:cNvCxnSpPr/>
            <p:nvPr/>
          </p:nvCxnSpPr>
          <p:spPr>
            <a:xfrm>
              <a:off x="5922810" y="3654001"/>
              <a:ext cx="1392390" cy="0"/>
            </a:xfrm>
            <a:prstGeom prst="line">
              <a:avLst/>
            </a:prstGeom>
            <a:ln w="38100">
              <a:solidFill>
                <a:srgbClr val="FF0000"/>
              </a:solidFill>
            </a:ln>
          </p:spPr>
          <p:style>
            <a:lnRef idx="3">
              <a:schemeClr val="dk1"/>
            </a:lnRef>
            <a:fillRef idx="0">
              <a:schemeClr val="dk1"/>
            </a:fillRef>
            <a:effectRef idx="2">
              <a:schemeClr val="dk1"/>
            </a:effectRef>
            <a:fontRef idx="minor">
              <a:schemeClr val="tx1"/>
            </a:fontRef>
          </p:style>
        </p:cxnSp>
        <p:cxnSp>
          <p:nvCxnSpPr>
            <p:cNvPr id="24" name="直線接點 23"/>
            <p:cNvCxnSpPr/>
            <p:nvPr/>
          </p:nvCxnSpPr>
          <p:spPr>
            <a:xfrm>
              <a:off x="7735568" y="3637959"/>
              <a:ext cx="1953864" cy="0"/>
            </a:xfrm>
            <a:prstGeom prst="line">
              <a:avLst/>
            </a:prstGeom>
            <a:ln w="38100">
              <a:solidFill>
                <a:srgbClr val="FF0000"/>
              </a:solidFill>
            </a:ln>
          </p:spPr>
          <p:style>
            <a:lnRef idx="3">
              <a:schemeClr val="dk1"/>
            </a:lnRef>
            <a:fillRef idx="0">
              <a:schemeClr val="dk1"/>
            </a:fillRef>
            <a:effectRef idx="2">
              <a:schemeClr val="dk1"/>
            </a:effectRef>
            <a:fontRef idx="minor">
              <a:schemeClr val="tx1"/>
            </a:fontRef>
          </p:style>
        </p:cxnSp>
        <p:cxnSp>
          <p:nvCxnSpPr>
            <p:cNvPr id="25" name="直線接點 24"/>
            <p:cNvCxnSpPr/>
            <p:nvPr/>
          </p:nvCxnSpPr>
          <p:spPr>
            <a:xfrm>
              <a:off x="5601968" y="4247559"/>
              <a:ext cx="2691800" cy="0"/>
            </a:xfrm>
            <a:prstGeom prst="line">
              <a:avLst/>
            </a:prstGeom>
            <a:ln w="38100">
              <a:solidFill>
                <a:srgbClr val="FF0000"/>
              </a:solidFill>
            </a:ln>
          </p:spPr>
          <p:style>
            <a:lnRef idx="3">
              <a:schemeClr val="dk1"/>
            </a:lnRef>
            <a:fillRef idx="0">
              <a:schemeClr val="dk1"/>
            </a:fillRef>
            <a:effectRef idx="2">
              <a:schemeClr val="dk1"/>
            </a:effectRef>
            <a:fontRef idx="minor">
              <a:schemeClr val="tx1"/>
            </a:fontRef>
          </p:style>
        </p:cxnSp>
        <p:cxnSp>
          <p:nvCxnSpPr>
            <p:cNvPr id="26" name="直線接點 25"/>
            <p:cNvCxnSpPr/>
            <p:nvPr/>
          </p:nvCxnSpPr>
          <p:spPr>
            <a:xfrm>
              <a:off x="2311700" y="4231517"/>
              <a:ext cx="2691800" cy="0"/>
            </a:xfrm>
            <a:prstGeom prst="line">
              <a:avLst/>
            </a:prstGeom>
            <a:ln w="38100">
              <a:solidFill>
                <a:srgbClr val="FF0000"/>
              </a:solidFill>
            </a:ln>
          </p:spPr>
          <p:style>
            <a:lnRef idx="3">
              <a:schemeClr val="dk1"/>
            </a:lnRef>
            <a:fillRef idx="0">
              <a:schemeClr val="dk1"/>
            </a:fillRef>
            <a:effectRef idx="2">
              <a:schemeClr val="dk1"/>
            </a:effectRef>
            <a:fontRef idx="minor">
              <a:schemeClr val="tx1"/>
            </a:fontRef>
          </p:style>
        </p:cxnSp>
        <p:cxnSp>
          <p:nvCxnSpPr>
            <p:cNvPr id="27" name="直線接點 26"/>
            <p:cNvCxnSpPr/>
            <p:nvPr/>
          </p:nvCxnSpPr>
          <p:spPr>
            <a:xfrm>
              <a:off x="10829403" y="3637959"/>
              <a:ext cx="359965" cy="0"/>
            </a:xfrm>
            <a:prstGeom prst="line">
              <a:avLst/>
            </a:prstGeom>
            <a:ln w="38100">
              <a:solidFill>
                <a:srgbClr val="FF0000"/>
              </a:solidFill>
            </a:ln>
          </p:spPr>
          <p:style>
            <a:lnRef idx="3">
              <a:schemeClr val="dk1"/>
            </a:lnRef>
            <a:fillRef idx="0">
              <a:schemeClr val="dk1"/>
            </a:fillRef>
            <a:effectRef idx="2">
              <a:schemeClr val="dk1"/>
            </a:effectRef>
            <a:fontRef idx="minor">
              <a:schemeClr val="tx1"/>
            </a:fontRef>
          </p:style>
        </p:cxnSp>
      </p:grpSp>
      <p:sp>
        <p:nvSpPr>
          <p:cNvPr id="28" name="圓角矩形 8"/>
          <p:cNvSpPr/>
          <p:nvPr/>
        </p:nvSpPr>
        <p:spPr>
          <a:xfrm>
            <a:off x="951164" y="2155566"/>
            <a:ext cx="7663225" cy="4524198"/>
          </a:xfrm>
          <a:prstGeom prst="roundRect">
            <a:avLst/>
          </a:prstGeom>
          <a:noFill/>
          <a:ln w="38100" cap="flat" cmpd="sng" algn="ctr">
            <a:solidFill>
              <a:srgbClr val="DE8175"/>
            </a:solidFill>
            <a:prstDash val="solid"/>
            <a:miter lim="800000"/>
          </a:ln>
          <a:effectLst/>
        </p:spPr>
        <p:txBody>
          <a:bodyPr lIns="0" tIns="0" rIns="0" bIns="0" rtlCol="0" anchor="ctr"/>
          <a:lstStyle/>
          <a:p>
            <a:pPr algn="ctr">
              <a:defRPr/>
            </a:pPr>
            <a:endParaRPr lang="zh-TW" altLang="en-US" kern="0">
              <a:solidFill>
                <a:prstClr val="white"/>
              </a:solidFill>
              <a:latin typeface="Arial" panose="020B0604020202020204"/>
              <a:ea typeface="微軟正黑體" panose="020B0604030504040204" pitchFamily="34" charset="-120"/>
            </a:endParaRPr>
          </a:p>
        </p:txBody>
      </p:sp>
      <p:sp>
        <p:nvSpPr>
          <p:cNvPr id="29" name="文字方塊 28"/>
          <p:cNvSpPr txBox="1"/>
          <p:nvPr/>
        </p:nvSpPr>
        <p:spPr>
          <a:xfrm>
            <a:off x="1358007" y="1921906"/>
            <a:ext cx="3061593" cy="461665"/>
          </a:xfrm>
          <a:prstGeom prst="rect">
            <a:avLst/>
          </a:prstGeom>
          <a:solidFill>
            <a:schemeClr val="bg1"/>
          </a:solidFill>
        </p:spPr>
        <p:txBody>
          <a:bodyPr vert="horz" wrap="square">
            <a:spAutoFit/>
          </a:bodyPr>
          <a:lstStyle/>
          <a:p>
            <a:pPr algn="ctr"/>
            <a:r>
              <a:rPr lang="zh-TW" altLang="en-US" sz="2400" b="1" kern="0" dirty="0">
                <a:solidFill>
                  <a:srgbClr val="FF0000"/>
                </a:solidFill>
                <a:latin typeface="Arial" panose="020B0604020202020204"/>
                <a:ea typeface="微軟正黑體" panose="020B0604030504040204" pitchFamily="34" charset="-120"/>
              </a:rPr>
              <a:t>養殖事實認定原則</a:t>
            </a:r>
            <a:endParaRPr lang="zh-TW" altLang="en-US" sz="2400" dirty="0">
              <a:solidFill>
                <a:srgbClr val="FF0000"/>
              </a:solidFill>
            </a:endParaRPr>
          </a:p>
        </p:txBody>
      </p:sp>
      <p:sp>
        <p:nvSpPr>
          <p:cNvPr id="18" name="標題 1"/>
          <p:cNvSpPr txBox="1"/>
          <p:nvPr/>
        </p:nvSpPr>
        <p:spPr>
          <a:xfrm>
            <a:off x="980235" y="16778"/>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二、地面型光電政策及推展</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漁電共生注意事項</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-2</a:t>
            </a:r>
            <a:endPar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85425" y="851749"/>
            <a:ext cx="8245754" cy="523220"/>
          </a:xfrm>
          <a:prstGeom prst="rect">
            <a:avLst/>
          </a:prstGeom>
        </p:spPr>
        <p:txBody>
          <a:bodyPr wrap="square">
            <a:spAutoFit/>
          </a:bodyPr>
          <a:lstStyle/>
          <a:p>
            <a:pPr>
              <a:spcBef>
                <a:spcPts val="450"/>
              </a:spcBef>
              <a:defRPr/>
            </a:pPr>
            <a:r>
              <a:rPr lang="en-US" altLang="zh-TW" sz="2800" b="1" dirty="0">
                <a:solidFill>
                  <a:prstClr val="black"/>
                </a:solidFill>
                <a:latin typeface="Arial" panose="020B0604020202020204"/>
                <a:ea typeface="微軟正黑體" panose="020B0604030504040204" pitchFamily="34" charset="-120"/>
              </a:rPr>
              <a:t>(</a:t>
            </a:r>
            <a:r>
              <a:rPr lang="zh-TW" altLang="en-US" sz="2800" b="1" dirty="0">
                <a:solidFill>
                  <a:prstClr val="black"/>
                </a:solidFill>
                <a:latin typeface="Arial" panose="020B0604020202020204"/>
                <a:ea typeface="微軟正黑體" panose="020B0604030504040204" pitchFamily="34" charset="-120"/>
              </a:rPr>
              <a:t>二</a:t>
            </a:r>
            <a:r>
              <a:rPr lang="en-US" altLang="zh-TW" sz="2800" b="1" dirty="0">
                <a:solidFill>
                  <a:prstClr val="black"/>
                </a:solidFill>
                <a:latin typeface="Arial" panose="020B0604020202020204"/>
                <a:ea typeface="微軟正黑體" panose="020B0604030504040204" pitchFamily="34" charset="-120"/>
              </a:rPr>
              <a:t>)</a:t>
            </a:r>
            <a:r>
              <a:rPr lang="zh-TW" altLang="en-US" sz="2800" b="1" dirty="0">
                <a:solidFill>
                  <a:prstClr val="black"/>
                </a:solidFill>
                <a:latin typeface="Arial" panose="020B0604020202020204"/>
                <a:ea typeface="微軟正黑體" panose="020B0604030504040204" pitchFamily="34" charset="-120"/>
              </a:rPr>
              <a:t>養殖經營事實如何認定？</a:t>
            </a:r>
            <a:r>
              <a:rPr lang="en-US" altLang="zh-TW" sz="2800" b="1" dirty="0">
                <a:solidFill>
                  <a:prstClr val="black"/>
                </a:solidFill>
                <a:latin typeface="Arial" panose="020B0604020202020204"/>
                <a:ea typeface="微軟正黑體" panose="020B0604030504040204" pitchFamily="34" charset="-120"/>
              </a:rPr>
              <a:t>(</a:t>
            </a:r>
            <a:r>
              <a:rPr lang="zh-TW" altLang="en-US" sz="2800" b="1" dirty="0">
                <a:solidFill>
                  <a:prstClr val="black"/>
                </a:solidFill>
                <a:latin typeface="Arial" panose="020B0604020202020204"/>
                <a:ea typeface="微軟正黑體" panose="020B0604030504040204" pitchFamily="34" charset="-120"/>
              </a:rPr>
              <a:t>續</a:t>
            </a:r>
            <a:r>
              <a:rPr lang="en-US" altLang="zh-TW" sz="2800" b="1" dirty="0">
                <a:solidFill>
                  <a:prstClr val="black"/>
                </a:solidFill>
                <a:latin typeface="Arial" panose="020B0604020202020204"/>
                <a:ea typeface="微軟正黑體" panose="020B0604030504040204" pitchFamily="34" charset="-120"/>
              </a:rPr>
              <a:t>)</a:t>
            </a:r>
            <a:endParaRPr lang="zh-TW" altLang="en-US" sz="2800" b="1" dirty="0">
              <a:solidFill>
                <a:prstClr val="black"/>
              </a:solidFill>
              <a:latin typeface="Arial" panose="020B0604020202020204"/>
              <a:ea typeface="微軟正黑體" panose="020B0604030504040204" pitchFamily="34" charset="-120"/>
            </a:endParaRPr>
          </a:p>
        </p:txBody>
      </p:sp>
      <p:sp>
        <p:nvSpPr>
          <p:cNvPr id="30" name="矩形 29"/>
          <p:cNvSpPr/>
          <p:nvPr/>
        </p:nvSpPr>
        <p:spPr>
          <a:xfrm>
            <a:off x="536061" y="2499673"/>
            <a:ext cx="2689339" cy="1008112"/>
          </a:xfrm>
          <a:prstGeom prst="rect">
            <a:avLst/>
          </a:prstGeom>
          <a:solidFill>
            <a:srgbClr val="6BCBC5">
              <a:lumMod val="20000"/>
              <a:lumOff val="80000"/>
            </a:srgbClr>
          </a:solidFill>
          <a:ln w="38100" cap="flat" cmpd="sng" algn="ctr">
            <a:noFill/>
            <a:prstDash val="solid"/>
            <a:miter lim="800000"/>
          </a:ln>
          <a:effectLst/>
        </p:spPr>
        <p:txBody>
          <a:bodyPr lIns="0" tIns="0" rIns="0" bIns="0" rtlCol="0" anchor="ctr"/>
          <a:lstStyle/>
          <a:p>
            <a:pPr algn="ctr">
              <a:defRPr/>
            </a:pPr>
            <a:r>
              <a:rPr lang="zh-TW" altLang="en-US" sz="1600" b="1" kern="0" dirty="0">
                <a:solidFill>
                  <a:srgbClr val="F79646">
                    <a:lumMod val="50000"/>
                  </a:srgbClr>
                </a:solidFill>
                <a:latin typeface="Arial" panose="020B0604020202020204"/>
                <a:ea typeface="微軟正黑體" panose="020B0604030504040204" pitchFamily="34" charset="-120"/>
              </a:rPr>
              <a:t>漁產物具產銷履歷</a:t>
            </a:r>
            <a:endParaRPr lang="en-US" altLang="zh-TW" sz="1600" b="1" kern="0" dirty="0">
              <a:solidFill>
                <a:srgbClr val="F79646">
                  <a:lumMod val="50000"/>
                </a:srgbClr>
              </a:solidFill>
              <a:latin typeface="Arial" panose="020B0604020202020204"/>
              <a:ea typeface="微軟正黑體" panose="020B0604030504040204" pitchFamily="34" charset="-120"/>
            </a:endParaRPr>
          </a:p>
          <a:p>
            <a:pPr algn="ctr">
              <a:defRPr/>
            </a:pPr>
            <a:r>
              <a:rPr lang="en-US" altLang="zh-TW" sz="1600" b="1" kern="0" dirty="0">
                <a:solidFill>
                  <a:srgbClr val="F79646">
                    <a:lumMod val="50000"/>
                  </a:srgbClr>
                </a:solidFill>
                <a:latin typeface="Arial" panose="020B0604020202020204"/>
                <a:ea typeface="微軟正黑體" panose="020B0604030504040204" pitchFamily="34" charset="-120"/>
              </a:rPr>
              <a:t>(ASC</a:t>
            </a:r>
            <a:r>
              <a:rPr lang="zh-TW" altLang="en-US" sz="1600" b="1" kern="0" dirty="0">
                <a:solidFill>
                  <a:srgbClr val="F79646">
                    <a:lumMod val="50000"/>
                  </a:srgbClr>
                </a:solidFill>
                <a:latin typeface="Arial" panose="020B0604020202020204"/>
                <a:ea typeface="微軟正黑體" panose="020B0604030504040204" pitchFamily="34" charset="-120"/>
              </a:rPr>
              <a:t>等國際相關認驗證</a:t>
            </a:r>
            <a:r>
              <a:rPr lang="en-US" altLang="zh-TW" sz="1600" b="1" kern="0" dirty="0">
                <a:solidFill>
                  <a:srgbClr val="F79646">
                    <a:lumMod val="50000"/>
                  </a:srgbClr>
                </a:solidFill>
                <a:latin typeface="Arial" panose="020B0604020202020204"/>
                <a:ea typeface="微軟正黑體" panose="020B0604030504040204" pitchFamily="34" charset="-120"/>
              </a:rPr>
              <a:t>)</a:t>
            </a:r>
            <a:endParaRPr lang="zh-TW" altLang="en-US" sz="1600" b="1" kern="0" dirty="0">
              <a:solidFill>
                <a:srgbClr val="F79646">
                  <a:lumMod val="50000"/>
                </a:srgbClr>
              </a:solidFill>
              <a:latin typeface="Arial" panose="020B0604020202020204"/>
              <a:ea typeface="微軟正黑體" panose="020B0604030504040204" pitchFamily="34" charset="-120"/>
            </a:endParaRPr>
          </a:p>
        </p:txBody>
      </p:sp>
      <p:sp>
        <p:nvSpPr>
          <p:cNvPr id="31" name="矩形 30"/>
          <p:cNvSpPr/>
          <p:nvPr/>
        </p:nvSpPr>
        <p:spPr>
          <a:xfrm>
            <a:off x="4746153" y="2502374"/>
            <a:ext cx="1354762" cy="1008112"/>
          </a:xfrm>
          <a:prstGeom prst="rect">
            <a:avLst/>
          </a:prstGeom>
          <a:solidFill>
            <a:srgbClr val="6BCBC5">
              <a:lumMod val="20000"/>
              <a:lumOff val="80000"/>
            </a:srgbClr>
          </a:solidFill>
          <a:ln w="38100" cap="flat" cmpd="sng" algn="ctr">
            <a:noFill/>
            <a:prstDash val="solid"/>
            <a:miter lim="800000"/>
          </a:ln>
          <a:effectLst/>
        </p:spPr>
        <p:txBody>
          <a:bodyPr lIns="0" tIns="0" rIns="0" bIns="0" rtlCol="0" anchor="ctr"/>
          <a:lstStyle/>
          <a:p>
            <a:pPr algn="ctr">
              <a:defRPr/>
            </a:pPr>
            <a:r>
              <a:rPr lang="zh-TW" altLang="en-US" sz="1600" b="1" kern="0" dirty="0">
                <a:solidFill>
                  <a:srgbClr val="F79646">
                    <a:lumMod val="50000"/>
                  </a:srgbClr>
                </a:solidFill>
                <a:latin typeface="Arial" panose="020B0604020202020204"/>
                <a:ea typeface="微軟正黑體" panose="020B0604030504040204" pitchFamily="34" charset="-120"/>
              </a:rPr>
              <a:t>購買魚苗及</a:t>
            </a:r>
            <a:endParaRPr lang="en-US" altLang="zh-TW" sz="1600" b="1" kern="0" dirty="0">
              <a:solidFill>
                <a:srgbClr val="F79646">
                  <a:lumMod val="50000"/>
                </a:srgbClr>
              </a:solidFill>
              <a:latin typeface="Arial" panose="020B0604020202020204"/>
              <a:ea typeface="微軟正黑體" panose="020B0604030504040204" pitchFamily="34" charset="-120"/>
            </a:endParaRPr>
          </a:p>
          <a:p>
            <a:pPr algn="ctr">
              <a:defRPr/>
            </a:pPr>
            <a:r>
              <a:rPr lang="zh-TW" altLang="en-US" sz="1600" b="1" kern="0" dirty="0">
                <a:solidFill>
                  <a:srgbClr val="F79646">
                    <a:lumMod val="50000"/>
                  </a:srgbClr>
                </a:solidFill>
                <a:latin typeface="Arial" panose="020B0604020202020204"/>
                <a:ea typeface="微軟正黑體" panose="020B0604030504040204" pitchFamily="34" charset="-120"/>
              </a:rPr>
              <a:t>飼料單據</a:t>
            </a:r>
          </a:p>
        </p:txBody>
      </p:sp>
      <p:sp>
        <p:nvSpPr>
          <p:cNvPr id="32" name="矩形 31"/>
          <p:cNvSpPr/>
          <p:nvPr/>
        </p:nvSpPr>
        <p:spPr>
          <a:xfrm>
            <a:off x="7386201" y="2489044"/>
            <a:ext cx="1290780" cy="1008112"/>
          </a:xfrm>
          <a:prstGeom prst="rect">
            <a:avLst/>
          </a:prstGeom>
          <a:solidFill>
            <a:srgbClr val="6BCBC5">
              <a:lumMod val="20000"/>
              <a:lumOff val="80000"/>
            </a:srgbClr>
          </a:solidFill>
          <a:ln w="38100" cap="flat" cmpd="sng" algn="ctr">
            <a:noFill/>
            <a:prstDash val="solid"/>
            <a:miter lim="800000"/>
          </a:ln>
          <a:effectLst/>
        </p:spPr>
        <p:txBody>
          <a:bodyPr lIns="0" tIns="0" rIns="0" bIns="0" rtlCol="0" anchor="ctr"/>
          <a:lstStyle/>
          <a:p>
            <a:pPr algn="ctr">
              <a:defRPr/>
            </a:pPr>
            <a:r>
              <a:rPr lang="zh-TW" altLang="en-US" sz="1600" b="1" kern="0" dirty="0">
                <a:solidFill>
                  <a:srgbClr val="F79646">
                    <a:lumMod val="50000"/>
                  </a:srgbClr>
                </a:solidFill>
                <a:latin typeface="Arial" panose="020B0604020202020204"/>
                <a:ea typeface="微軟正黑體" panose="020B0604030504040204" pitchFamily="34" charset="-120"/>
              </a:rPr>
              <a:t>放養量申報及魚貨交易</a:t>
            </a:r>
          </a:p>
        </p:txBody>
      </p:sp>
      <p:sp>
        <p:nvSpPr>
          <p:cNvPr id="33" name="矩形 32"/>
          <p:cNvSpPr/>
          <p:nvPr/>
        </p:nvSpPr>
        <p:spPr>
          <a:xfrm>
            <a:off x="3498271" y="5726939"/>
            <a:ext cx="4428543" cy="758075"/>
          </a:xfrm>
          <a:prstGeom prst="rect">
            <a:avLst/>
          </a:prstGeom>
          <a:solidFill>
            <a:srgbClr val="FF614C">
              <a:lumMod val="60000"/>
              <a:lumOff val="40000"/>
            </a:srgbClr>
          </a:solidFill>
          <a:ln w="38100" cap="flat" cmpd="sng" algn="ctr">
            <a:noFill/>
            <a:prstDash val="solid"/>
            <a:miter lim="800000"/>
          </a:ln>
          <a:effectLst/>
        </p:spPr>
        <p:txBody>
          <a:bodyPr lIns="0" tIns="0" rIns="0" bIns="0" rtlCol="0" anchor="ctr"/>
          <a:lstStyle/>
          <a:p>
            <a:pPr algn="ctr">
              <a:defRPr/>
            </a:pPr>
            <a:r>
              <a:rPr lang="zh-TW" altLang="en-US" sz="1600" b="1" kern="0" dirty="0">
                <a:solidFill>
                  <a:prstClr val="white"/>
                </a:solidFill>
                <a:latin typeface="Arial" panose="020B0604020202020204"/>
                <a:ea typeface="微軟正黑體" panose="020B0604030504040204" pitchFamily="34" charset="-120"/>
              </a:rPr>
              <a:t>以所提經營養殖物種於漁業統計年報</a:t>
            </a:r>
            <a:r>
              <a:rPr lang="zh-TW" altLang="en-US" b="1" kern="0" dirty="0">
                <a:solidFill>
                  <a:prstClr val="white"/>
                </a:solidFill>
                <a:latin typeface="Arial" panose="020B0604020202020204"/>
                <a:ea typeface="微軟正黑體" panose="020B0604030504040204" pitchFamily="34" charset="-120"/>
              </a:rPr>
              <a:t>近三年</a:t>
            </a:r>
            <a:r>
              <a:rPr lang="zh-TW" altLang="en-US" sz="1600" b="1" kern="0" dirty="0">
                <a:solidFill>
                  <a:prstClr val="white"/>
                </a:solidFill>
                <a:latin typeface="Arial" panose="020B0604020202020204"/>
                <a:ea typeface="微軟正黑體" panose="020B0604030504040204" pitchFamily="34" charset="-120"/>
              </a:rPr>
              <a:t>產量平均值</a:t>
            </a:r>
            <a:r>
              <a:rPr lang="en-US" altLang="zh-TW" sz="2000" b="1" kern="0" dirty="0">
                <a:solidFill>
                  <a:prstClr val="white"/>
                </a:solidFill>
                <a:latin typeface="Arial" panose="020B0604020202020204"/>
                <a:ea typeface="微軟正黑體" panose="020B0604030504040204" pitchFamily="34" charset="-120"/>
              </a:rPr>
              <a:t>7</a:t>
            </a:r>
            <a:r>
              <a:rPr lang="zh-TW" altLang="en-US" sz="2000" b="1" kern="0" dirty="0">
                <a:solidFill>
                  <a:prstClr val="white"/>
                </a:solidFill>
                <a:latin typeface="Arial" panose="020B0604020202020204"/>
                <a:ea typeface="微軟正黑體" panose="020B0604030504040204" pitchFamily="34" charset="-120"/>
              </a:rPr>
              <a:t>成</a:t>
            </a:r>
            <a:r>
              <a:rPr lang="zh-TW" altLang="en-US" sz="1600" b="1" kern="0" dirty="0">
                <a:solidFill>
                  <a:prstClr val="white"/>
                </a:solidFill>
                <a:latin typeface="Arial" panose="020B0604020202020204"/>
                <a:ea typeface="微軟正黑體" panose="020B0604030504040204" pitchFamily="34" charset="-120"/>
              </a:rPr>
              <a:t>作為養殖經營事實之判定</a:t>
            </a:r>
          </a:p>
        </p:txBody>
      </p:sp>
      <p:sp>
        <p:nvSpPr>
          <p:cNvPr id="34" name="矩形 33"/>
          <p:cNvSpPr/>
          <p:nvPr/>
        </p:nvSpPr>
        <p:spPr>
          <a:xfrm>
            <a:off x="538497" y="4205480"/>
            <a:ext cx="3666245" cy="697713"/>
          </a:xfrm>
          <a:prstGeom prst="rect">
            <a:avLst/>
          </a:prstGeom>
          <a:solidFill>
            <a:srgbClr val="FF614C">
              <a:lumMod val="60000"/>
              <a:lumOff val="40000"/>
            </a:srgbClr>
          </a:solidFill>
          <a:ln w="38100" cap="flat" cmpd="sng" algn="ctr">
            <a:noFill/>
            <a:prstDash val="solid"/>
            <a:miter lim="800000"/>
          </a:ln>
          <a:effectLst/>
        </p:spPr>
        <p:txBody>
          <a:bodyPr lIns="0" tIns="0" rIns="0" bIns="0" rtlCol="0" anchor="ctr"/>
          <a:lstStyle/>
          <a:p>
            <a:pPr algn="ctr">
              <a:defRPr/>
            </a:pPr>
            <a:r>
              <a:rPr lang="zh-TW" altLang="en-US" sz="1600" b="1" kern="0" dirty="0">
                <a:solidFill>
                  <a:prstClr val="white"/>
                </a:solidFill>
                <a:latin typeface="Arial" panose="020B0604020202020204"/>
                <a:ea typeface="微軟正黑體" panose="020B0604030504040204" pitchFamily="34" charset="-120"/>
              </a:rPr>
              <a:t>以申請農業容許之養殖經營計畫書內放養量為基準，落實每年放養量申報</a:t>
            </a:r>
          </a:p>
        </p:txBody>
      </p:sp>
      <p:sp>
        <p:nvSpPr>
          <p:cNvPr id="35" name="文字方塊 34"/>
          <p:cNvSpPr txBox="1"/>
          <p:nvPr/>
        </p:nvSpPr>
        <p:spPr>
          <a:xfrm>
            <a:off x="2160313" y="5112351"/>
            <a:ext cx="3210025" cy="338554"/>
          </a:xfrm>
          <a:prstGeom prst="rect">
            <a:avLst/>
          </a:prstGeom>
          <a:solidFill>
            <a:srgbClr val="FF614C">
              <a:lumMod val="60000"/>
              <a:lumOff val="40000"/>
            </a:srgbClr>
          </a:solidFill>
          <a:ln w="38100">
            <a:noFill/>
          </a:ln>
        </p:spPr>
        <p:txBody>
          <a:bodyPr wrap="square" rtlCol="0">
            <a:spAutoFit/>
          </a:bodyPr>
          <a:lstStyle/>
          <a:p>
            <a:pPr>
              <a:defRPr/>
            </a:pPr>
            <a:r>
              <a:rPr lang="zh-TW" altLang="en-US" sz="1600" b="1" kern="0" dirty="0">
                <a:solidFill>
                  <a:prstClr val="white"/>
                </a:solidFill>
                <a:latin typeface="Arial" panose="020B0604020202020204"/>
                <a:ea typeface="微軟正黑體" panose="020B0604030504040204" pitchFamily="34" charset="-120"/>
              </a:rPr>
              <a:t>發生天然災害或不可抗力事實？</a:t>
            </a:r>
            <a:endParaRPr lang="en-US" altLang="zh-TW" sz="1600" b="1" kern="0" dirty="0">
              <a:solidFill>
                <a:prstClr val="white"/>
              </a:solidFill>
              <a:latin typeface="Arial" panose="020B0604020202020204"/>
              <a:ea typeface="微軟正黑體" panose="020B0604030504040204" pitchFamily="34" charset="-120"/>
            </a:endParaRPr>
          </a:p>
        </p:txBody>
      </p:sp>
      <p:cxnSp>
        <p:nvCxnSpPr>
          <p:cNvPr id="36" name="肘形接點 20"/>
          <p:cNvCxnSpPr>
            <a:endCxn id="35" idx="1"/>
          </p:cNvCxnSpPr>
          <p:nvPr/>
        </p:nvCxnSpPr>
        <p:spPr>
          <a:xfrm>
            <a:off x="928179" y="4818969"/>
            <a:ext cx="1232134" cy="462659"/>
          </a:xfrm>
          <a:prstGeom prst="bentConnector3">
            <a:avLst>
              <a:gd name="adj1" fmla="val 50000"/>
            </a:avLst>
          </a:prstGeom>
          <a:noFill/>
          <a:ln w="28575" cap="flat" cmpd="sng" algn="ctr">
            <a:solidFill>
              <a:srgbClr val="FF614C">
                <a:lumMod val="60000"/>
                <a:lumOff val="40000"/>
              </a:srgbClr>
            </a:solidFill>
            <a:prstDash val="solid"/>
            <a:miter lim="800000"/>
            <a:tailEnd type="triangle"/>
          </a:ln>
          <a:effectLst/>
        </p:spPr>
      </p:cxnSp>
      <p:cxnSp>
        <p:nvCxnSpPr>
          <p:cNvPr id="37" name="肘形接點 23"/>
          <p:cNvCxnSpPr>
            <a:endCxn id="33" idx="1"/>
          </p:cNvCxnSpPr>
          <p:nvPr/>
        </p:nvCxnSpPr>
        <p:spPr>
          <a:xfrm>
            <a:off x="2584364" y="5433556"/>
            <a:ext cx="913907" cy="672421"/>
          </a:xfrm>
          <a:prstGeom prst="bentConnector3">
            <a:avLst>
              <a:gd name="adj1" fmla="val 50000"/>
            </a:avLst>
          </a:prstGeom>
          <a:noFill/>
          <a:ln w="28575" cap="flat" cmpd="sng" algn="ctr">
            <a:solidFill>
              <a:srgbClr val="FF614C">
                <a:lumMod val="60000"/>
                <a:lumOff val="40000"/>
              </a:srgbClr>
            </a:solidFill>
            <a:prstDash val="solid"/>
            <a:miter lim="800000"/>
            <a:tailEnd type="triangle"/>
          </a:ln>
          <a:effectLst/>
        </p:spPr>
      </p:cxnSp>
      <p:sp>
        <p:nvSpPr>
          <p:cNvPr id="38" name="文字方塊 37"/>
          <p:cNvSpPr txBox="1"/>
          <p:nvPr/>
        </p:nvSpPr>
        <p:spPr>
          <a:xfrm>
            <a:off x="558033" y="5140331"/>
            <a:ext cx="720900" cy="276999"/>
          </a:xfrm>
          <a:prstGeom prst="rect">
            <a:avLst/>
          </a:prstGeom>
          <a:solidFill>
            <a:sysClr val="window" lastClr="FFFFFF"/>
          </a:solidFill>
          <a:ln w="38100">
            <a:noFill/>
          </a:ln>
        </p:spPr>
        <p:txBody>
          <a:bodyPr wrap="square" rtlCol="0">
            <a:spAutoFit/>
          </a:bodyPr>
          <a:lstStyle/>
          <a:p>
            <a:pPr>
              <a:defRPr/>
            </a:pPr>
            <a:r>
              <a:rPr lang="zh-TW" altLang="en-US" sz="1200" b="1" kern="0">
                <a:solidFill>
                  <a:prstClr val="black"/>
                </a:solidFill>
                <a:latin typeface="Arial" panose="020B0604020202020204"/>
                <a:ea typeface="微軟正黑體" panose="020B0604030504040204" pitchFamily="34" charset="-120"/>
              </a:rPr>
              <a:t>未落實</a:t>
            </a:r>
            <a:endParaRPr lang="zh-TW" altLang="en-US" sz="1200" b="1" kern="0" dirty="0">
              <a:solidFill>
                <a:prstClr val="black"/>
              </a:solidFill>
              <a:latin typeface="Arial" panose="020B0604020202020204"/>
              <a:ea typeface="微軟正黑體" panose="020B0604030504040204" pitchFamily="34" charset="-120"/>
            </a:endParaRPr>
          </a:p>
        </p:txBody>
      </p:sp>
      <p:sp>
        <p:nvSpPr>
          <p:cNvPr id="39" name="文字方塊 38"/>
          <p:cNvSpPr txBox="1"/>
          <p:nvPr/>
        </p:nvSpPr>
        <p:spPr>
          <a:xfrm>
            <a:off x="2214217" y="5913660"/>
            <a:ext cx="720900" cy="276999"/>
          </a:xfrm>
          <a:prstGeom prst="rect">
            <a:avLst/>
          </a:prstGeom>
          <a:solidFill>
            <a:sysClr val="window" lastClr="FFFFFF"/>
          </a:solidFill>
          <a:ln w="38100">
            <a:noFill/>
          </a:ln>
        </p:spPr>
        <p:txBody>
          <a:bodyPr wrap="square" rtlCol="0">
            <a:spAutoFit/>
          </a:bodyPr>
          <a:lstStyle/>
          <a:p>
            <a:pPr>
              <a:defRPr/>
            </a:pPr>
            <a:r>
              <a:rPr lang="zh-TW" altLang="en-US" sz="1200" b="1" kern="0" dirty="0">
                <a:solidFill>
                  <a:prstClr val="black"/>
                </a:solidFill>
                <a:latin typeface="Arial" panose="020B0604020202020204"/>
                <a:ea typeface="微軟正黑體" panose="020B0604030504040204" pitchFamily="34" charset="-120"/>
              </a:rPr>
              <a:t>未發生</a:t>
            </a:r>
          </a:p>
        </p:txBody>
      </p:sp>
      <p:sp>
        <p:nvSpPr>
          <p:cNvPr id="40" name="矩形 39"/>
          <p:cNvSpPr/>
          <p:nvPr/>
        </p:nvSpPr>
        <p:spPr>
          <a:xfrm>
            <a:off x="514798" y="6546022"/>
            <a:ext cx="7823950" cy="338554"/>
          </a:xfrm>
          <a:prstGeom prst="rect">
            <a:avLst/>
          </a:prstGeom>
        </p:spPr>
        <p:txBody>
          <a:bodyPr wrap="square">
            <a:spAutoFit/>
          </a:bodyPr>
          <a:lstStyle/>
          <a:p>
            <a:r>
              <a:rPr lang="en-US" altLang="zh-TW" sz="1600" b="1" dirty="0">
                <a:solidFill>
                  <a:prstClr val="black"/>
                </a:solidFill>
                <a:latin typeface="Arial" panose="020B0604020202020204"/>
                <a:ea typeface="微軟正黑體" panose="020B0604030504040204" pitchFamily="34" charset="-120"/>
              </a:rPr>
              <a:t>※20</a:t>
            </a:r>
            <a:r>
              <a:rPr lang="zh-TW" altLang="en-US" sz="1600" b="1" dirty="0">
                <a:solidFill>
                  <a:prstClr val="black"/>
                </a:solidFill>
                <a:latin typeface="Arial" panose="020B0604020202020204"/>
                <a:ea typeface="微軟正黑體" panose="020B0604030504040204" pitchFamily="34" charset="-120"/>
              </a:rPr>
              <a:t>年期間，擬變更養殖物種，可向地方農業主管機關申請變更養殖經營計畫。</a:t>
            </a:r>
          </a:p>
        </p:txBody>
      </p:sp>
      <p:sp>
        <p:nvSpPr>
          <p:cNvPr id="41" name="圓角矩形 32"/>
          <p:cNvSpPr/>
          <p:nvPr/>
        </p:nvSpPr>
        <p:spPr>
          <a:xfrm>
            <a:off x="372979" y="2211641"/>
            <a:ext cx="8373979" cy="1438526"/>
          </a:xfrm>
          <a:prstGeom prst="roundRect">
            <a:avLst/>
          </a:prstGeom>
          <a:noFill/>
          <a:ln w="38100" cap="flat" cmpd="sng" algn="ctr">
            <a:solidFill>
              <a:srgbClr val="1F497D">
                <a:lumMod val="60000"/>
                <a:lumOff val="40000"/>
                <a:alpha val="50000"/>
              </a:srgbClr>
            </a:solidFill>
            <a:prstDash val="dash"/>
            <a:miter lim="800000"/>
          </a:ln>
          <a:effectLst/>
        </p:spPr>
        <p:txBody>
          <a:bodyPr lIns="0" tIns="0" rIns="0" bIns="0" rtlCol="0" anchor="ctr"/>
          <a:lstStyle/>
          <a:p>
            <a:pPr algn="ctr">
              <a:defRPr/>
            </a:pPr>
            <a:endParaRPr lang="zh-TW" altLang="en-US" sz="1600" kern="0">
              <a:solidFill>
                <a:prstClr val="white"/>
              </a:solidFill>
              <a:latin typeface="Arial" panose="020B0604020202020204"/>
              <a:ea typeface="微軟正黑體" panose="020B0604030504040204" pitchFamily="34" charset="-120"/>
            </a:endParaRPr>
          </a:p>
        </p:txBody>
      </p:sp>
      <p:sp>
        <p:nvSpPr>
          <p:cNvPr id="42" name="文字方塊 41"/>
          <p:cNvSpPr txBox="1"/>
          <p:nvPr/>
        </p:nvSpPr>
        <p:spPr>
          <a:xfrm>
            <a:off x="680599" y="1979306"/>
            <a:ext cx="2898690" cy="369332"/>
          </a:xfrm>
          <a:prstGeom prst="rect">
            <a:avLst/>
          </a:prstGeom>
          <a:solidFill>
            <a:sysClr val="window" lastClr="FFFFFF"/>
          </a:solidFill>
          <a:ln w="38100">
            <a:noFill/>
          </a:ln>
        </p:spPr>
        <p:txBody>
          <a:bodyPr wrap="square" rtlCol="0">
            <a:spAutoFit/>
          </a:bodyPr>
          <a:lstStyle/>
          <a:p>
            <a:pPr>
              <a:defRPr/>
            </a:pPr>
            <a:r>
              <a:rPr lang="zh-TW" altLang="en-US" b="1" kern="0" dirty="0">
                <a:solidFill>
                  <a:prstClr val="black"/>
                </a:solidFill>
                <a:latin typeface="Arial" panose="020B0604020202020204"/>
                <a:ea typeface="微軟正黑體" panose="020B0604030504040204" pitchFamily="34" charset="-120"/>
              </a:rPr>
              <a:t>養殖經營事實之參據項目</a:t>
            </a:r>
            <a:endParaRPr lang="en-US" altLang="zh-TW" b="1" kern="0" dirty="0">
              <a:solidFill>
                <a:prstClr val="black"/>
              </a:solidFill>
              <a:latin typeface="Arial" panose="020B0604020202020204"/>
              <a:ea typeface="微軟正黑體" panose="020B0604030504040204" pitchFamily="34" charset="-120"/>
            </a:endParaRPr>
          </a:p>
        </p:txBody>
      </p:sp>
      <p:sp>
        <p:nvSpPr>
          <p:cNvPr id="43" name="圓角矩形 34"/>
          <p:cNvSpPr/>
          <p:nvPr/>
        </p:nvSpPr>
        <p:spPr>
          <a:xfrm>
            <a:off x="372979" y="3988604"/>
            <a:ext cx="8373979" cy="2522612"/>
          </a:xfrm>
          <a:prstGeom prst="roundRect">
            <a:avLst/>
          </a:prstGeom>
          <a:noFill/>
          <a:ln w="38100" cap="flat" cmpd="sng" algn="ctr">
            <a:solidFill>
              <a:srgbClr val="FF614C">
                <a:alpha val="50000"/>
              </a:srgbClr>
            </a:solidFill>
            <a:prstDash val="dash"/>
            <a:miter lim="800000"/>
          </a:ln>
          <a:effectLst/>
        </p:spPr>
        <p:txBody>
          <a:bodyPr lIns="0" tIns="0" rIns="0" bIns="0" rtlCol="0" anchor="ctr"/>
          <a:lstStyle/>
          <a:p>
            <a:pPr algn="ctr">
              <a:defRPr/>
            </a:pPr>
            <a:endParaRPr lang="zh-TW" altLang="en-US" sz="1600" kern="0">
              <a:solidFill>
                <a:prstClr val="white"/>
              </a:solidFill>
              <a:latin typeface="Arial" panose="020B0604020202020204"/>
              <a:ea typeface="微軟正黑體" panose="020B0604030504040204" pitchFamily="34" charset="-120"/>
            </a:endParaRPr>
          </a:p>
        </p:txBody>
      </p:sp>
      <p:sp>
        <p:nvSpPr>
          <p:cNvPr id="44" name="文字方塊 43"/>
          <p:cNvSpPr txBox="1"/>
          <p:nvPr/>
        </p:nvSpPr>
        <p:spPr>
          <a:xfrm>
            <a:off x="908701" y="3757082"/>
            <a:ext cx="2162055" cy="369332"/>
          </a:xfrm>
          <a:prstGeom prst="rect">
            <a:avLst/>
          </a:prstGeom>
          <a:solidFill>
            <a:sysClr val="window" lastClr="FFFFFF"/>
          </a:solidFill>
          <a:ln w="38100">
            <a:noFill/>
          </a:ln>
        </p:spPr>
        <p:txBody>
          <a:bodyPr wrap="square" rtlCol="0">
            <a:spAutoFit/>
          </a:bodyPr>
          <a:lstStyle/>
          <a:p>
            <a:pPr>
              <a:defRPr/>
            </a:pPr>
            <a:r>
              <a:rPr lang="zh-TW" altLang="en-US" b="1" kern="0" dirty="0">
                <a:solidFill>
                  <a:prstClr val="black"/>
                </a:solidFill>
                <a:latin typeface="Arial" panose="020B0604020202020204"/>
                <a:ea typeface="微軟正黑體" panose="020B0604030504040204" pitchFamily="34" charset="-120"/>
              </a:rPr>
              <a:t>地方政府查核參據</a:t>
            </a:r>
            <a:endParaRPr lang="en-US" altLang="zh-TW" b="1" kern="0" dirty="0">
              <a:solidFill>
                <a:prstClr val="black"/>
              </a:solidFill>
              <a:latin typeface="Arial" panose="020B0604020202020204"/>
              <a:ea typeface="微軟正黑體" panose="020B0604030504040204" pitchFamily="34" charset="-120"/>
            </a:endParaRPr>
          </a:p>
        </p:txBody>
      </p:sp>
      <p:sp>
        <p:nvSpPr>
          <p:cNvPr id="45" name="文字方塊 44"/>
          <p:cNvSpPr txBox="1"/>
          <p:nvPr/>
        </p:nvSpPr>
        <p:spPr>
          <a:xfrm>
            <a:off x="4048964" y="3753871"/>
            <a:ext cx="1007099" cy="369332"/>
          </a:xfrm>
          <a:prstGeom prst="rect">
            <a:avLst/>
          </a:prstGeom>
          <a:solidFill>
            <a:sysClr val="window" lastClr="FFFFFF"/>
          </a:solidFill>
          <a:ln w="38100">
            <a:noFill/>
          </a:ln>
        </p:spPr>
        <p:txBody>
          <a:bodyPr wrap="square" rtlCol="0">
            <a:spAutoFit/>
          </a:bodyPr>
          <a:lstStyle/>
          <a:p>
            <a:pPr>
              <a:defRPr/>
            </a:pPr>
            <a:r>
              <a:rPr lang="zh-TW" altLang="en-US" b="1" kern="0" dirty="0">
                <a:solidFill>
                  <a:prstClr val="black"/>
                </a:solidFill>
                <a:latin typeface="Arial" panose="020B0604020202020204"/>
                <a:ea typeface="微軟正黑體" panose="020B0604030504040204" pitchFamily="34" charset="-120"/>
              </a:rPr>
              <a:t>未符合</a:t>
            </a:r>
            <a:endParaRPr lang="en-US" altLang="zh-TW" b="1" kern="0" dirty="0">
              <a:solidFill>
                <a:prstClr val="black"/>
              </a:solidFill>
              <a:latin typeface="Arial" panose="020B0604020202020204"/>
              <a:ea typeface="微軟正黑體" panose="020B0604030504040204" pitchFamily="34" charset="-120"/>
            </a:endParaRPr>
          </a:p>
        </p:txBody>
      </p:sp>
      <p:sp>
        <p:nvSpPr>
          <p:cNvPr id="46" name="文字方塊 45"/>
          <p:cNvSpPr txBox="1"/>
          <p:nvPr/>
        </p:nvSpPr>
        <p:spPr>
          <a:xfrm>
            <a:off x="6218501" y="3763100"/>
            <a:ext cx="1305511" cy="369332"/>
          </a:xfrm>
          <a:prstGeom prst="rect">
            <a:avLst/>
          </a:prstGeom>
          <a:solidFill>
            <a:sysClr val="window" lastClr="FFFFFF"/>
          </a:solidFill>
          <a:ln w="38100">
            <a:noFill/>
          </a:ln>
        </p:spPr>
        <p:txBody>
          <a:bodyPr wrap="square" rtlCol="0">
            <a:spAutoFit/>
          </a:bodyPr>
          <a:lstStyle/>
          <a:p>
            <a:pPr>
              <a:defRPr/>
            </a:pPr>
            <a:r>
              <a:rPr lang="zh-TW" altLang="en-US" b="1" kern="0" dirty="0">
                <a:solidFill>
                  <a:prstClr val="black"/>
                </a:solidFill>
                <a:latin typeface="Arial" panose="020B0604020202020204"/>
                <a:ea typeface="微軟正黑體" panose="020B0604030504040204" pitchFamily="34" charset="-120"/>
              </a:rPr>
              <a:t>限期改善</a:t>
            </a:r>
            <a:endParaRPr lang="en-US" altLang="zh-TW" b="1" kern="0" dirty="0">
              <a:solidFill>
                <a:prstClr val="black"/>
              </a:solidFill>
              <a:latin typeface="Arial" panose="020B0604020202020204"/>
              <a:ea typeface="微軟正黑體" panose="020B0604030504040204" pitchFamily="34" charset="-120"/>
            </a:endParaRPr>
          </a:p>
        </p:txBody>
      </p:sp>
      <p:sp>
        <p:nvSpPr>
          <p:cNvPr id="47" name="向右箭號 39"/>
          <p:cNvSpPr/>
          <p:nvPr/>
        </p:nvSpPr>
        <p:spPr>
          <a:xfrm>
            <a:off x="3331197" y="3835217"/>
            <a:ext cx="463673" cy="302801"/>
          </a:xfrm>
          <a:prstGeom prst="rightArrow">
            <a:avLst/>
          </a:prstGeom>
          <a:solidFill>
            <a:srgbClr val="FF614C">
              <a:lumMod val="60000"/>
              <a:lumOff val="40000"/>
            </a:srgbClr>
          </a:solidFill>
          <a:ln w="38100" cap="flat" cmpd="sng" algn="ctr">
            <a:noFill/>
            <a:prstDash val="solid"/>
            <a:miter lim="800000"/>
          </a:ln>
          <a:effectLst/>
        </p:spPr>
        <p:txBody>
          <a:bodyPr lIns="0" tIns="0" rIns="0" bIns="0" rtlCol="0" anchor="ctr"/>
          <a:lstStyle/>
          <a:p>
            <a:pPr algn="ctr">
              <a:defRPr/>
            </a:pPr>
            <a:endParaRPr lang="zh-TW" altLang="en-US" sz="1600" kern="0">
              <a:solidFill>
                <a:prstClr val="white"/>
              </a:solidFill>
              <a:latin typeface="Arial" panose="020B0604020202020204"/>
              <a:ea typeface="微軟正黑體" panose="020B0604030504040204" pitchFamily="34" charset="-120"/>
            </a:endParaRPr>
          </a:p>
        </p:txBody>
      </p:sp>
      <p:sp>
        <p:nvSpPr>
          <p:cNvPr id="48" name="向右箭號 40"/>
          <p:cNvSpPr/>
          <p:nvPr/>
        </p:nvSpPr>
        <p:spPr>
          <a:xfrm>
            <a:off x="5395817" y="3835216"/>
            <a:ext cx="463673" cy="302801"/>
          </a:xfrm>
          <a:prstGeom prst="rightArrow">
            <a:avLst/>
          </a:prstGeom>
          <a:solidFill>
            <a:srgbClr val="FF614C">
              <a:lumMod val="60000"/>
              <a:lumOff val="40000"/>
            </a:srgbClr>
          </a:solidFill>
          <a:ln w="38100" cap="flat" cmpd="sng" algn="ctr">
            <a:noFill/>
            <a:prstDash val="solid"/>
            <a:miter lim="800000"/>
          </a:ln>
          <a:effectLst/>
        </p:spPr>
        <p:txBody>
          <a:bodyPr lIns="0" tIns="0" rIns="0" bIns="0" rtlCol="0" anchor="ctr"/>
          <a:lstStyle/>
          <a:p>
            <a:pPr algn="ctr">
              <a:defRPr/>
            </a:pPr>
            <a:endParaRPr lang="zh-TW" altLang="en-US" sz="1600" kern="0">
              <a:solidFill>
                <a:prstClr val="white"/>
              </a:solidFill>
              <a:latin typeface="Arial" panose="020B0604020202020204"/>
              <a:ea typeface="微軟正黑體" panose="020B0604030504040204" pitchFamily="34" charset="-120"/>
            </a:endParaRPr>
          </a:p>
        </p:txBody>
      </p:sp>
      <p:sp>
        <p:nvSpPr>
          <p:cNvPr id="49" name="文字方塊 48"/>
          <p:cNvSpPr txBox="1"/>
          <p:nvPr/>
        </p:nvSpPr>
        <p:spPr>
          <a:xfrm>
            <a:off x="3834230" y="2849840"/>
            <a:ext cx="488482" cy="276999"/>
          </a:xfrm>
          <a:prstGeom prst="rect">
            <a:avLst/>
          </a:prstGeom>
          <a:noFill/>
          <a:ln w="38100">
            <a:noFill/>
          </a:ln>
        </p:spPr>
        <p:txBody>
          <a:bodyPr wrap="square" rtlCol="0">
            <a:spAutoFit/>
          </a:bodyPr>
          <a:lstStyle/>
          <a:p>
            <a:r>
              <a:rPr lang="en-US" altLang="zh-TW" sz="1200" b="1" dirty="0">
                <a:solidFill>
                  <a:prstClr val="black"/>
                </a:solidFill>
                <a:latin typeface="Arial" panose="020B0604020202020204"/>
                <a:ea typeface="微軟正黑體" panose="020B0604030504040204" pitchFamily="34" charset="-120"/>
              </a:rPr>
              <a:t>OR</a:t>
            </a:r>
            <a:endParaRPr lang="zh-TW" altLang="en-US" sz="1200" b="1" dirty="0">
              <a:solidFill>
                <a:prstClr val="black"/>
              </a:solidFill>
              <a:latin typeface="Arial" panose="020B0604020202020204"/>
              <a:ea typeface="微軟正黑體" panose="020B0604030504040204" pitchFamily="34" charset="-120"/>
            </a:endParaRPr>
          </a:p>
        </p:txBody>
      </p:sp>
      <p:sp>
        <p:nvSpPr>
          <p:cNvPr id="50" name="文字方塊 49"/>
          <p:cNvSpPr txBox="1"/>
          <p:nvPr/>
        </p:nvSpPr>
        <p:spPr>
          <a:xfrm>
            <a:off x="6638005" y="2839211"/>
            <a:ext cx="488482" cy="276999"/>
          </a:xfrm>
          <a:prstGeom prst="rect">
            <a:avLst/>
          </a:prstGeom>
          <a:noFill/>
          <a:ln w="38100">
            <a:noFill/>
          </a:ln>
        </p:spPr>
        <p:txBody>
          <a:bodyPr wrap="square" rtlCol="0">
            <a:spAutoFit/>
          </a:bodyPr>
          <a:lstStyle/>
          <a:p>
            <a:r>
              <a:rPr lang="en-US" altLang="zh-TW" sz="1200" b="1" dirty="0">
                <a:solidFill>
                  <a:prstClr val="black"/>
                </a:solidFill>
                <a:latin typeface="Arial" panose="020B0604020202020204"/>
                <a:ea typeface="微軟正黑體" panose="020B0604030504040204" pitchFamily="34" charset="-120"/>
              </a:rPr>
              <a:t>+</a:t>
            </a:r>
            <a:endParaRPr lang="zh-TW" altLang="en-US" sz="1200" b="1" dirty="0">
              <a:solidFill>
                <a:prstClr val="black"/>
              </a:solidFill>
              <a:latin typeface="Arial" panose="020B0604020202020204"/>
              <a:ea typeface="微軟正黑體" panose="020B0604030504040204" pitchFamily="34" charset="-120"/>
            </a:endParaRPr>
          </a:p>
        </p:txBody>
      </p:sp>
      <p:sp>
        <p:nvSpPr>
          <p:cNvPr id="51" name="矩形 50"/>
          <p:cNvSpPr/>
          <p:nvPr/>
        </p:nvSpPr>
        <p:spPr>
          <a:xfrm>
            <a:off x="673377" y="1466396"/>
            <a:ext cx="8866666" cy="407932"/>
          </a:xfrm>
          <a:prstGeom prst="rect">
            <a:avLst/>
          </a:prstGeom>
        </p:spPr>
        <p:txBody>
          <a:bodyPr wrap="square">
            <a:spAutoFit/>
          </a:bodyPr>
          <a:lstStyle/>
          <a:p>
            <a:pPr marL="361950" lvl="1" indent="-361950">
              <a:lnSpc>
                <a:spcPct val="110000"/>
              </a:lnSpc>
              <a:spcAft>
                <a:spcPts val="600"/>
              </a:spcAft>
              <a:buClr>
                <a:srgbClr val="003399"/>
              </a:buClr>
              <a:buFont typeface="Wingdings" panose="05000000000000000000" pitchFamily="2" charset="2"/>
              <a:buChar char="n"/>
              <a:defRPr/>
            </a:pPr>
            <a:r>
              <a:rPr lang="zh-TW" altLang="en-US" sz="2000" b="1" kern="0" dirty="0">
                <a:solidFill>
                  <a:srgbClr val="003399"/>
                </a:solidFill>
                <a:latin typeface="Microsoft YaHei UI" panose="020B0503020204020204" pitchFamily="34" charset="-122"/>
                <a:ea typeface="Microsoft YaHei UI" panose="020B0503020204020204" pitchFamily="34" charset="-122"/>
              </a:rPr>
              <a:t>根據</a:t>
            </a:r>
            <a:r>
              <a:rPr lang="en-US" altLang="zh-TW" sz="2000" b="1" kern="0" dirty="0">
                <a:solidFill>
                  <a:srgbClr val="003399"/>
                </a:solidFill>
                <a:latin typeface="Microsoft YaHei UI" panose="020B0503020204020204" pitchFamily="34" charset="-122"/>
                <a:ea typeface="Microsoft YaHei UI" panose="020B0503020204020204" pitchFamily="34" charset="-122"/>
              </a:rPr>
              <a:t>110</a:t>
            </a:r>
            <a:r>
              <a:rPr lang="zh-TW" altLang="en-US" sz="2000" b="1" kern="0" dirty="0">
                <a:solidFill>
                  <a:srgbClr val="003399"/>
                </a:solidFill>
                <a:latin typeface="Microsoft YaHei UI" panose="020B0503020204020204" pitchFamily="34" charset="-122"/>
                <a:ea typeface="Microsoft YaHei UI" panose="020B0503020204020204" pitchFamily="34" charset="-122"/>
              </a:rPr>
              <a:t>年</a:t>
            </a:r>
            <a:r>
              <a:rPr lang="en-US" altLang="zh-TW" sz="2000" b="1" kern="0" dirty="0">
                <a:solidFill>
                  <a:srgbClr val="003399"/>
                </a:solidFill>
                <a:latin typeface="Microsoft YaHei UI" panose="020B0503020204020204" pitchFamily="34" charset="-122"/>
                <a:ea typeface="Microsoft YaHei UI" panose="020B0503020204020204" pitchFamily="34" charset="-122"/>
              </a:rPr>
              <a:t>3</a:t>
            </a:r>
            <a:r>
              <a:rPr lang="zh-TW" altLang="en-US" sz="2000" b="1" kern="0" dirty="0">
                <a:solidFill>
                  <a:srgbClr val="003399"/>
                </a:solidFill>
                <a:latin typeface="Microsoft YaHei UI" panose="020B0503020204020204" pitchFamily="34" charset="-122"/>
                <a:ea typeface="Microsoft YaHei UI" panose="020B0503020204020204" pitchFamily="34" charset="-122"/>
              </a:rPr>
              <a:t>月</a:t>
            </a:r>
            <a:r>
              <a:rPr lang="en-US" altLang="zh-TW" sz="2000" b="1" kern="0" dirty="0">
                <a:solidFill>
                  <a:srgbClr val="003399"/>
                </a:solidFill>
                <a:latin typeface="Microsoft YaHei UI" panose="020B0503020204020204" pitchFamily="34" charset="-122"/>
                <a:ea typeface="Microsoft YaHei UI" panose="020B0503020204020204" pitchFamily="34" charset="-122"/>
              </a:rPr>
              <a:t>18</a:t>
            </a:r>
            <a:r>
              <a:rPr lang="zh-TW" altLang="en-US" sz="2000" b="1" kern="0" dirty="0">
                <a:solidFill>
                  <a:srgbClr val="003399"/>
                </a:solidFill>
                <a:latin typeface="Microsoft YaHei UI" panose="020B0503020204020204" pitchFamily="34" charset="-122"/>
                <a:ea typeface="Microsoft YaHei UI" panose="020B0503020204020204" pitchFamily="34" charset="-122"/>
              </a:rPr>
              <a:t>日行政院農委會農漁字第</a:t>
            </a:r>
            <a:r>
              <a:rPr lang="en-US" altLang="zh-TW" sz="2000" b="1" kern="0" dirty="0">
                <a:solidFill>
                  <a:srgbClr val="003399"/>
                </a:solidFill>
                <a:latin typeface="Microsoft YaHei UI" panose="020B0503020204020204" pitchFamily="34" charset="-122"/>
                <a:ea typeface="Microsoft YaHei UI" panose="020B0503020204020204" pitchFamily="34" charset="-122"/>
              </a:rPr>
              <a:t>1101346676</a:t>
            </a:r>
            <a:r>
              <a:rPr lang="zh-TW" altLang="en-US" sz="2000" b="1" kern="0" dirty="0">
                <a:solidFill>
                  <a:srgbClr val="003399"/>
                </a:solidFill>
                <a:latin typeface="Microsoft YaHei UI" panose="020B0503020204020204" pitchFamily="34" charset="-122"/>
                <a:ea typeface="Microsoft YaHei UI" panose="020B0503020204020204" pitchFamily="34" charset="-122"/>
              </a:rPr>
              <a:t>號函釋</a:t>
            </a:r>
            <a:endParaRPr lang="en-US" altLang="zh-TW" sz="2000" b="1" kern="0" dirty="0">
              <a:solidFill>
                <a:srgbClr val="003399"/>
              </a:solidFill>
              <a:latin typeface="Microsoft YaHei UI" panose="020B0503020204020204" pitchFamily="34" charset="-122"/>
              <a:ea typeface="Microsoft YaHei UI" panose="020B0503020204020204" pitchFamily="34" charset="-122"/>
            </a:endParaRPr>
          </a:p>
        </p:txBody>
      </p:sp>
      <p:sp>
        <p:nvSpPr>
          <p:cNvPr id="26" name="標題 1"/>
          <p:cNvSpPr txBox="1"/>
          <p:nvPr/>
        </p:nvSpPr>
        <p:spPr>
          <a:xfrm>
            <a:off x="980235" y="16778"/>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二、地面型光電政策及推展</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漁電共生注意事項</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-3</a:t>
            </a:r>
            <a:endPar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85425" y="851749"/>
            <a:ext cx="8245754" cy="523220"/>
          </a:xfrm>
          <a:prstGeom prst="rect">
            <a:avLst/>
          </a:prstGeom>
        </p:spPr>
        <p:txBody>
          <a:bodyPr wrap="square">
            <a:spAutoFit/>
          </a:bodyPr>
          <a:lstStyle/>
          <a:p>
            <a:pPr>
              <a:spcBef>
                <a:spcPts val="450"/>
              </a:spcBef>
              <a:defRPr/>
            </a:pPr>
            <a:r>
              <a:rPr lang="en-US" altLang="zh-TW" sz="2800" b="1" dirty="0">
                <a:solidFill>
                  <a:prstClr val="black"/>
                </a:solidFill>
                <a:latin typeface="Arial" panose="020B0604020202020204"/>
                <a:ea typeface="微軟正黑體" panose="020B0604030504040204" pitchFamily="34" charset="-120"/>
              </a:rPr>
              <a:t>(</a:t>
            </a:r>
            <a:r>
              <a:rPr lang="zh-TW" altLang="en-US" sz="2800" b="1" dirty="0">
                <a:solidFill>
                  <a:prstClr val="black"/>
                </a:solidFill>
                <a:latin typeface="Arial" panose="020B0604020202020204"/>
                <a:ea typeface="微軟正黑體" panose="020B0604030504040204" pitchFamily="34" charset="-120"/>
              </a:rPr>
              <a:t>二</a:t>
            </a:r>
            <a:r>
              <a:rPr lang="en-US" altLang="zh-TW" sz="2800" b="1" dirty="0">
                <a:solidFill>
                  <a:prstClr val="black"/>
                </a:solidFill>
                <a:latin typeface="Arial" panose="020B0604020202020204"/>
                <a:ea typeface="微軟正黑體" panose="020B0604030504040204" pitchFamily="34" charset="-120"/>
              </a:rPr>
              <a:t>)</a:t>
            </a:r>
            <a:r>
              <a:rPr lang="zh-TW" altLang="en-US" sz="2800" b="1" dirty="0">
                <a:solidFill>
                  <a:prstClr val="black"/>
                </a:solidFill>
                <a:latin typeface="Arial" panose="020B0604020202020204"/>
                <a:ea typeface="微軟正黑體" panose="020B0604030504040204" pitchFamily="34" charset="-120"/>
              </a:rPr>
              <a:t>養殖經營事實如何認定？</a:t>
            </a:r>
            <a:r>
              <a:rPr lang="en-US" altLang="zh-TW" sz="2800" b="1" dirty="0">
                <a:solidFill>
                  <a:prstClr val="black"/>
                </a:solidFill>
                <a:latin typeface="Arial" panose="020B0604020202020204"/>
                <a:ea typeface="微軟正黑體" panose="020B0604030504040204" pitchFamily="34" charset="-120"/>
              </a:rPr>
              <a:t>(</a:t>
            </a:r>
            <a:r>
              <a:rPr lang="zh-TW" altLang="en-US" sz="2800" b="1" dirty="0">
                <a:solidFill>
                  <a:prstClr val="black"/>
                </a:solidFill>
                <a:latin typeface="Arial" panose="020B0604020202020204"/>
                <a:ea typeface="微軟正黑體" panose="020B0604030504040204" pitchFamily="34" charset="-120"/>
              </a:rPr>
              <a:t>續</a:t>
            </a:r>
            <a:r>
              <a:rPr lang="en-US" altLang="zh-TW" sz="2800" b="1" dirty="0">
                <a:solidFill>
                  <a:prstClr val="black"/>
                </a:solidFill>
                <a:latin typeface="Arial" panose="020B0604020202020204"/>
                <a:ea typeface="微軟正黑體" panose="020B0604030504040204" pitchFamily="34" charset="-120"/>
              </a:rPr>
              <a:t>)</a:t>
            </a:r>
            <a:endParaRPr lang="zh-TW" altLang="en-US" sz="2800" b="1" dirty="0">
              <a:solidFill>
                <a:prstClr val="black"/>
              </a:solidFill>
              <a:latin typeface="Arial" panose="020B0604020202020204"/>
              <a:ea typeface="微軟正黑體" panose="020B0604030504040204" pitchFamily="34" charset="-120"/>
            </a:endParaRPr>
          </a:p>
        </p:txBody>
      </p:sp>
      <p:sp>
        <p:nvSpPr>
          <p:cNvPr id="26" name="矩形 25"/>
          <p:cNvSpPr/>
          <p:nvPr/>
        </p:nvSpPr>
        <p:spPr>
          <a:xfrm>
            <a:off x="380767" y="6239928"/>
            <a:ext cx="5748690" cy="584775"/>
          </a:xfrm>
          <a:prstGeom prst="rect">
            <a:avLst/>
          </a:prstGeom>
        </p:spPr>
        <p:txBody>
          <a:bodyPr wrap="none">
            <a:spAutoFit/>
          </a:bodyPr>
          <a:lstStyle/>
          <a:p>
            <a:r>
              <a:rPr lang="en-US" altLang="zh-TW" sz="800" dirty="0">
                <a:solidFill>
                  <a:prstClr val="black"/>
                </a:solidFill>
                <a:latin typeface="Arial" panose="020B0604020202020204"/>
                <a:ea typeface="微軟正黑體" panose="020B0604030504040204" pitchFamily="34" charset="-120"/>
              </a:rPr>
              <a:t>https://tsf-fishery.com.tw/ch/20190221-4</a:t>
            </a:r>
          </a:p>
          <a:p>
            <a:r>
              <a:rPr lang="en-US" altLang="zh-TW" sz="800" dirty="0">
                <a:solidFill>
                  <a:prstClr val="black"/>
                </a:solidFill>
                <a:latin typeface="Arial" panose="020B0604020202020204"/>
                <a:ea typeface="微軟正黑體" panose="020B0604030504040204" pitchFamily="34" charset="-120"/>
              </a:rPr>
              <a:t>https://www.fubon.com/insurance/b2c/content/farm_insurance/index.html</a:t>
            </a:r>
            <a:endParaRPr lang="zh-TW" altLang="en-US" sz="800" dirty="0">
              <a:solidFill>
                <a:prstClr val="black"/>
              </a:solidFill>
              <a:latin typeface="Arial" panose="020B0604020202020204"/>
              <a:ea typeface="微軟正黑體" panose="020B0604030504040204" pitchFamily="34" charset="-120"/>
            </a:endParaRPr>
          </a:p>
          <a:p>
            <a:r>
              <a:rPr lang="en-US" altLang="zh-TW" sz="800" dirty="0">
                <a:solidFill>
                  <a:prstClr val="black"/>
                </a:solidFill>
                <a:latin typeface="Arial" panose="020B0604020202020204"/>
                <a:ea typeface="微軟正黑體" panose="020B0604030504040204" pitchFamily="34" charset="-120"/>
              </a:rPr>
              <a:t>https://www.fa.gov.tw/cht/LawsRuleFisheries/content.aspx?id=288&amp;chk=13f9e59b-bb24-4b22-ac89-a6ff140ad3ff&amp;param=</a:t>
            </a:r>
            <a:endParaRPr lang="zh-TW" altLang="en-US" sz="800" dirty="0">
              <a:solidFill>
                <a:prstClr val="black"/>
              </a:solidFill>
              <a:latin typeface="Arial" panose="020B0604020202020204"/>
              <a:ea typeface="微軟正黑體" panose="020B0604030504040204" pitchFamily="34" charset="-120"/>
            </a:endParaRPr>
          </a:p>
          <a:p>
            <a:r>
              <a:rPr lang="en-US" altLang="zh-TW" sz="800" dirty="0">
                <a:solidFill>
                  <a:prstClr val="black"/>
                </a:solidFill>
                <a:latin typeface="Arial" panose="020B0604020202020204"/>
                <a:ea typeface="微軟正黑體" panose="020B0604030504040204" pitchFamily="34" charset="-120"/>
              </a:rPr>
              <a:t>http://www.tkfisher.org.tw/News/NewsDetail.aspx?EpfJdId9UuAY0i8krjIpIoUyAgNwWa5b5%2FmV5BlhheQ%3D</a:t>
            </a:r>
          </a:p>
        </p:txBody>
      </p:sp>
      <p:grpSp>
        <p:nvGrpSpPr>
          <p:cNvPr id="27" name="群組 26"/>
          <p:cNvGrpSpPr/>
          <p:nvPr/>
        </p:nvGrpSpPr>
        <p:grpSpPr>
          <a:xfrm>
            <a:off x="508864" y="1421312"/>
            <a:ext cx="8260501" cy="4815149"/>
            <a:chOff x="735430" y="1072188"/>
            <a:chExt cx="8260501" cy="4815149"/>
          </a:xfrm>
        </p:grpSpPr>
        <p:pic>
          <p:nvPicPr>
            <p:cNvPr id="28" name="圖片 27"/>
            <p:cNvPicPr>
              <a:picLocks noChangeAspect="1"/>
            </p:cNvPicPr>
            <p:nvPr/>
          </p:nvPicPr>
          <p:blipFill rotWithShape="1">
            <a:blip r:embed="rId2" cstate="print"/>
            <a:srcRect/>
            <a:stretch>
              <a:fillRect/>
            </a:stretch>
          </p:blipFill>
          <p:spPr>
            <a:xfrm>
              <a:off x="766224" y="1077726"/>
              <a:ext cx="3849239" cy="1893731"/>
            </a:xfrm>
            <a:prstGeom prst="rect">
              <a:avLst/>
            </a:prstGeom>
          </p:spPr>
        </p:pic>
        <p:grpSp>
          <p:nvGrpSpPr>
            <p:cNvPr id="29" name="群組 28"/>
            <p:cNvGrpSpPr/>
            <p:nvPr/>
          </p:nvGrpSpPr>
          <p:grpSpPr>
            <a:xfrm>
              <a:off x="735430" y="1072188"/>
              <a:ext cx="8260501" cy="4815149"/>
              <a:chOff x="-4371494" y="955147"/>
              <a:chExt cx="8260501" cy="4815149"/>
            </a:xfrm>
          </p:grpSpPr>
          <p:pic>
            <p:nvPicPr>
              <p:cNvPr id="52" name="圖片 51"/>
              <p:cNvPicPr>
                <a:picLocks noChangeAspect="1"/>
              </p:cNvPicPr>
              <p:nvPr/>
            </p:nvPicPr>
            <p:blipFill rotWithShape="1">
              <a:blip r:embed="rId3" cstate="print"/>
              <a:srcRect/>
              <a:stretch>
                <a:fillRect/>
              </a:stretch>
            </p:blipFill>
            <p:spPr>
              <a:xfrm>
                <a:off x="37451" y="3317294"/>
                <a:ext cx="3851556" cy="1978132"/>
              </a:xfrm>
              <a:prstGeom prst="rect">
                <a:avLst/>
              </a:prstGeom>
            </p:spPr>
          </p:pic>
          <p:grpSp>
            <p:nvGrpSpPr>
              <p:cNvPr id="53" name="群組 52"/>
              <p:cNvGrpSpPr/>
              <p:nvPr/>
            </p:nvGrpSpPr>
            <p:grpSpPr>
              <a:xfrm>
                <a:off x="-4371494" y="955147"/>
                <a:ext cx="8133848" cy="4815149"/>
                <a:chOff x="2746251" y="1079986"/>
                <a:chExt cx="4063007" cy="3693224"/>
              </a:xfrm>
            </p:grpSpPr>
            <p:sp>
              <p:nvSpPr>
                <p:cNvPr id="54" name="手繪多邊形 18"/>
                <p:cNvSpPr/>
                <p:nvPr/>
              </p:nvSpPr>
              <p:spPr>
                <a:xfrm>
                  <a:off x="3148759" y="2496395"/>
                  <a:ext cx="1384665" cy="358956"/>
                </a:xfrm>
                <a:custGeom>
                  <a:avLst/>
                  <a:gdLst>
                    <a:gd name="connsiteX0" fmla="*/ 0 w 1721941"/>
                    <a:gd name="connsiteY0" fmla="*/ 0 h 541734"/>
                    <a:gd name="connsiteX1" fmla="*/ 1004466 w 1721941"/>
                    <a:gd name="connsiteY1" fmla="*/ 0 h 541734"/>
                    <a:gd name="connsiteX2" fmla="*/ 1209664 w 1721941"/>
                    <a:gd name="connsiteY2" fmla="*/ -57966 h 541734"/>
                    <a:gd name="connsiteX3" fmla="*/ 1434951 w 1721941"/>
                    <a:gd name="connsiteY3" fmla="*/ 0 h 541734"/>
                    <a:gd name="connsiteX4" fmla="*/ 1721941 w 1721941"/>
                    <a:gd name="connsiteY4" fmla="*/ 0 h 541734"/>
                    <a:gd name="connsiteX5" fmla="*/ 1721941 w 1721941"/>
                    <a:gd name="connsiteY5" fmla="*/ 90289 h 541734"/>
                    <a:gd name="connsiteX6" fmla="*/ 1721941 w 1721941"/>
                    <a:gd name="connsiteY6" fmla="*/ 90289 h 541734"/>
                    <a:gd name="connsiteX7" fmla="*/ 1721941 w 1721941"/>
                    <a:gd name="connsiteY7" fmla="*/ 225723 h 541734"/>
                    <a:gd name="connsiteX8" fmla="*/ 1721941 w 1721941"/>
                    <a:gd name="connsiteY8" fmla="*/ 541734 h 541734"/>
                    <a:gd name="connsiteX9" fmla="*/ 1434951 w 1721941"/>
                    <a:gd name="connsiteY9" fmla="*/ 541734 h 541734"/>
                    <a:gd name="connsiteX10" fmla="*/ 1004466 w 1721941"/>
                    <a:gd name="connsiteY10" fmla="*/ 541734 h 541734"/>
                    <a:gd name="connsiteX11" fmla="*/ 1004466 w 1721941"/>
                    <a:gd name="connsiteY11" fmla="*/ 541734 h 541734"/>
                    <a:gd name="connsiteX12" fmla="*/ 0 w 1721941"/>
                    <a:gd name="connsiteY12" fmla="*/ 541734 h 541734"/>
                    <a:gd name="connsiteX13" fmla="*/ 0 w 1721941"/>
                    <a:gd name="connsiteY13" fmla="*/ 225723 h 541734"/>
                    <a:gd name="connsiteX14" fmla="*/ 0 w 1721941"/>
                    <a:gd name="connsiteY14" fmla="*/ 90289 h 541734"/>
                    <a:gd name="connsiteX15" fmla="*/ 0 w 1721941"/>
                    <a:gd name="connsiteY15" fmla="*/ 90289 h 541734"/>
                    <a:gd name="connsiteX16" fmla="*/ 0 w 1721941"/>
                    <a:gd name="connsiteY16" fmla="*/ 0 h 541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1941" h="541734">
                      <a:moveTo>
                        <a:pt x="0" y="0"/>
                      </a:moveTo>
                      <a:lnTo>
                        <a:pt x="1004466" y="0"/>
                      </a:lnTo>
                      <a:lnTo>
                        <a:pt x="1209664" y="-57966"/>
                      </a:lnTo>
                      <a:lnTo>
                        <a:pt x="1434951" y="0"/>
                      </a:lnTo>
                      <a:lnTo>
                        <a:pt x="1721941" y="0"/>
                      </a:lnTo>
                      <a:lnTo>
                        <a:pt x="1721941" y="90289"/>
                      </a:lnTo>
                      <a:lnTo>
                        <a:pt x="1721941" y="90289"/>
                      </a:lnTo>
                      <a:lnTo>
                        <a:pt x="1721941" y="225723"/>
                      </a:lnTo>
                      <a:lnTo>
                        <a:pt x="1721941" y="541734"/>
                      </a:lnTo>
                      <a:lnTo>
                        <a:pt x="1434951" y="541734"/>
                      </a:lnTo>
                      <a:lnTo>
                        <a:pt x="1004466" y="541734"/>
                      </a:lnTo>
                      <a:lnTo>
                        <a:pt x="1004466" y="541734"/>
                      </a:lnTo>
                      <a:lnTo>
                        <a:pt x="0" y="541734"/>
                      </a:lnTo>
                      <a:lnTo>
                        <a:pt x="0" y="225723"/>
                      </a:lnTo>
                      <a:lnTo>
                        <a:pt x="0" y="90289"/>
                      </a:lnTo>
                      <a:lnTo>
                        <a:pt x="0" y="90289"/>
                      </a:lnTo>
                      <a:lnTo>
                        <a:pt x="0" y="0"/>
                      </a:lnTo>
                      <a:close/>
                    </a:path>
                  </a:pathLst>
                </a:custGeom>
                <a:solidFill>
                  <a:srgbClr val="6BCBC5">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txBody>
                <a:bodyPr spcFirstLastPara="0" vert="horz" wrap="square" lIns="45720" tIns="45720" rIns="45720" bIns="45720" numCol="1" spcCol="1270" anchor="ctr" anchorCtr="0">
                  <a:noAutofit/>
                </a:bodyPr>
                <a:lstStyle/>
                <a:p>
                  <a:pPr algn="ctr" defTabSz="533400">
                    <a:lnSpc>
                      <a:spcPct val="90000"/>
                    </a:lnSpc>
                    <a:spcBef>
                      <a:spcPct val="0"/>
                    </a:spcBef>
                    <a:spcAft>
                      <a:spcPct val="35000"/>
                    </a:spcAft>
                    <a:defRPr/>
                  </a:pPr>
                  <a:r>
                    <a:rPr lang="zh-TW" altLang="en-US" sz="2000" kern="0" dirty="0">
                      <a:solidFill>
                        <a:prstClr val="white"/>
                      </a:solidFill>
                      <a:latin typeface="Arial" panose="020B0604020202020204"/>
                      <a:ea typeface="微軟正黑體" panose="020B0604030504040204" pitchFamily="34" charset="-120"/>
                    </a:rPr>
                    <a:t>漁產物具產銷履歷</a:t>
                  </a:r>
                </a:p>
              </p:txBody>
            </p:sp>
            <p:sp>
              <p:nvSpPr>
                <p:cNvPr id="55" name="矩形 54"/>
                <p:cNvSpPr/>
                <p:nvPr/>
              </p:nvSpPr>
              <p:spPr>
                <a:xfrm>
                  <a:off x="4874493" y="1079986"/>
                  <a:ext cx="1934765" cy="1547812"/>
                </a:xfrm>
                <a:prstGeom prst="rect">
                  <a:avLst/>
                </a:prstGeom>
                <a:blipFill>
                  <a:blip r:embed="rId4" cstate="print"/>
                  <a:srcRect/>
                  <a:stretch>
                    <a:fillRect/>
                  </a:stretch>
                </a:blipFill>
                <a:ln w="12700" cap="flat" cmpd="sng" algn="ctr">
                  <a:solidFill>
                    <a:sysClr val="window" lastClr="FFFFFF">
                      <a:hueOff val="0"/>
                      <a:satOff val="0"/>
                      <a:lumOff val="0"/>
                      <a:alphaOff val="0"/>
                    </a:sysClr>
                  </a:solidFill>
                  <a:prstDash val="solid"/>
                  <a:miter lim="800000"/>
                </a:ln>
                <a:effectLst/>
              </p:spPr>
            </p:sp>
            <p:sp>
              <p:nvSpPr>
                <p:cNvPr id="56" name="手繪多邊形 20"/>
                <p:cNvSpPr/>
                <p:nvPr/>
              </p:nvSpPr>
              <p:spPr>
                <a:xfrm>
                  <a:off x="5276998" y="2496395"/>
                  <a:ext cx="1384665" cy="358956"/>
                </a:xfrm>
                <a:custGeom>
                  <a:avLst/>
                  <a:gdLst>
                    <a:gd name="connsiteX0" fmla="*/ 0 w 1721941"/>
                    <a:gd name="connsiteY0" fmla="*/ 0 h 541734"/>
                    <a:gd name="connsiteX1" fmla="*/ 1004466 w 1721941"/>
                    <a:gd name="connsiteY1" fmla="*/ 0 h 541734"/>
                    <a:gd name="connsiteX2" fmla="*/ 1209664 w 1721941"/>
                    <a:gd name="connsiteY2" fmla="*/ -57966 h 541734"/>
                    <a:gd name="connsiteX3" fmla="*/ 1434951 w 1721941"/>
                    <a:gd name="connsiteY3" fmla="*/ 0 h 541734"/>
                    <a:gd name="connsiteX4" fmla="*/ 1721941 w 1721941"/>
                    <a:gd name="connsiteY4" fmla="*/ 0 h 541734"/>
                    <a:gd name="connsiteX5" fmla="*/ 1721941 w 1721941"/>
                    <a:gd name="connsiteY5" fmla="*/ 90289 h 541734"/>
                    <a:gd name="connsiteX6" fmla="*/ 1721941 w 1721941"/>
                    <a:gd name="connsiteY6" fmla="*/ 90289 h 541734"/>
                    <a:gd name="connsiteX7" fmla="*/ 1721941 w 1721941"/>
                    <a:gd name="connsiteY7" fmla="*/ 225723 h 541734"/>
                    <a:gd name="connsiteX8" fmla="*/ 1721941 w 1721941"/>
                    <a:gd name="connsiteY8" fmla="*/ 541734 h 541734"/>
                    <a:gd name="connsiteX9" fmla="*/ 1434951 w 1721941"/>
                    <a:gd name="connsiteY9" fmla="*/ 541734 h 541734"/>
                    <a:gd name="connsiteX10" fmla="*/ 1004466 w 1721941"/>
                    <a:gd name="connsiteY10" fmla="*/ 541734 h 541734"/>
                    <a:gd name="connsiteX11" fmla="*/ 1004466 w 1721941"/>
                    <a:gd name="connsiteY11" fmla="*/ 541734 h 541734"/>
                    <a:gd name="connsiteX12" fmla="*/ 0 w 1721941"/>
                    <a:gd name="connsiteY12" fmla="*/ 541734 h 541734"/>
                    <a:gd name="connsiteX13" fmla="*/ 0 w 1721941"/>
                    <a:gd name="connsiteY13" fmla="*/ 225723 h 541734"/>
                    <a:gd name="connsiteX14" fmla="*/ 0 w 1721941"/>
                    <a:gd name="connsiteY14" fmla="*/ 90289 h 541734"/>
                    <a:gd name="connsiteX15" fmla="*/ 0 w 1721941"/>
                    <a:gd name="connsiteY15" fmla="*/ 90289 h 541734"/>
                    <a:gd name="connsiteX16" fmla="*/ 0 w 1721941"/>
                    <a:gd name="connsiteY16" fmla="*/ 0 h 541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1941" h="541734">
                      <a:moveTo>
                        <a:pt x="0" y="0"/>
                      </a:moveTo>
                      <a:lnTo>
                        <a:pt x="1004466" y="0"/>
                      </a:lnTo>
                      <a:lnTo>
                        <a:pt x="1209664" y="-57966"/>
                      </a:lnTo>
                      <a:lnTo>
                        <a:pt x="1434951" y="0"/>
                      </a:lnTo>
                      <a:lnTo>
                        <a:pt x="1721941" y="0"/>
                      </a:lnTo>
                      <a:lnTo>
                        <a:pt x="1721941" y="90289"/>
                      </a:lnTo>
                      <a:lnTo>
                        <a:pt x="1721941" y="90289"/>
                      </a:lnTo>
                      <a:lnTo>
                        <a:pt x="1721941" y="225723"/>
                      </a:lnTo>
                      <a:lnTo>
                        <a:pt x="1721941" y="541734"/>
                      </a:lnTo>
                      <a:lnTo>
                        <a:pt x="1434951" y="541734"/>
                      </a:lnTo>
                      <a:lnTo>
                        <a:pt x="1004466" y="541734"/>
                      </a:lnTo>
                      <a:lnTo>
                        <a:pt x="1004466" y="541734"/>
                      </a:lnTo>
                      <a:lnTo>
                        <a:pt x="0" y="541734"/>
                      </a:lnTo>
                      <a:lnTo>
                        <a:pt x="0" y="225723"/>
                      </a:lnTo>
                      <a:lnTo>
                        <a:pt x="0" y="90289"/>
                      </a:lnTo>
                      <a:lnTo>
                        <a:pt x="0" y="90289"/>
                      </a:lnTo>
                      <a:lnTo>
                        <a:pt x="0" y="0"/>
                      </a:lnTo>
                      <a:close/>
                    </a:path>
                  </a:pathLst>
                </a:custGeom>
                <a:solidFill>
                  <a:srgbClr val="6BCBC5">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txBody>
                <a:bodyPr spcFirstLastPara="0" vert="horz" wrap="square" lIns="45720" tIns="45720" rIns="45720" bIns="45720" numCol="1" spcCol="1270" anchor="ctr" anchorCtr="0">
                  <a:noAutofit/>
                </a:bodyPr>
                <a:lstStyle/>
                <a:p>
                  <a:pPr algn="ctr" defTabSz="533400">
                    <a:lnSpc>
                      <a:spcPct val="90000"/>
                    </a:lnSpc>
                    <a:spcBef>
                      <a:spcPct val="0"/>
                    </a:spcBef>
                    <a:spcAft>
                      <a:spcPct val="35000"/>
                    </a:spcAft>
                    <a:defRPr/>
                  </a:pPr>
                  <a:r>
                    <a:rPr lang="zh-TW" altLang="en-US" sz="2000" kern="0" dirty="0">
                      <a:solidFill>
                        <a:prstClr val="white"/>
                      </a:solidFill>
                      <a:latin typeface="Arial" panose="020B0604020202020204"/>
                      <a:ea typeface="微軟正黑體" panose="020B0604030504040204" pitchFamily="34" charset="-120"/>
                    </a:rPr>
                    <a:t>養殖漁業保險投保證明</a:t>
                  </a:r>
                </a:p>
              </p:txBody>
            </p:sp>
            <p:sp>
              <p:nvSpPr>
                <p:cNvPr id="57" name="矩形 56"/>
                <p:cNvSpPr/>
                <p:nvPr/>
              </p:nvSpPr>
              <p:spPr>
                <a:xfrm>
                  <a:off x="2746251" y="2997829"/>
                  <a:ext cx="1934765" cy="1547812"/>
                </a:xfrm>
                <a:prstGeom prst="rect">
                  <a:avLst/>
                </a:prstGeom>
                <a:blipFill>
                  <a:blip r:embed="rId5" cstate="print"/>
                  <a:srcRect/>
                  <a:stretch>
                    <a:fillRect/>
                  </a:stretch>
                </a:blipFill>
                <a:ln w="12700" cap="flat" cmpd="sng" algn="ctr">
                  <a:solidFill>
                    <a:sysClr val="window" lastClr="FFFFFF">
                      <a:hueOff val="0"/>
                      <a:satOff val="0"/>
                      <a:lumOff val="0"/>
                      <a:alphaOff val="0"/>
                    </a:sysClr>
                  </a:solidFill>
                  <a:prstDash val="solid"/>
                  <a:miter lim="800000"/>
                </a:ln>
                <a:effectLst/>
              </p:spPr>
            </p:sp>
            <p:sp>
              <p:nvSpPr>
                <p:cNvPr id="58" name="手繪多邊形 22"/>
                <p:cNvSpPr/>
                <p:nvPr/>
              </p:nvSpPr>
              <p:spPr>
                <a:xfrm>
                  <a:off x="3148759" y="4414254"/>
                  <a:ext cx="1384665" cy="358956"/>
                </a:xfrm>
                <a:custGeom>
                  <a:avLst/>
                  <a:gdLst>
                    <a:gd name="connsiteX0" fmla="*/ 0 w 1721941"/>
                    <a:gd name="connsiteY0" fmla="*/ 0 h 541734"/>
                    <a:gd name="connsiteX1" fmla="*/ 1004466 w 1721941"/>
                    <a:gd name="connsiteY1" fmla="*/ 0 h 541734"/>
                    <a:gd name="connsiteX2" fmla="*/ 1209664 w 1721941"/>
                    <a:gd name="connsiteY2" fmla="*/ -57966 h 541734"/>
                    <a:gd name="connsiteX3" fmla="*/ 1434951 w 1721941"/>
                    <a:gd name="connsiteY3" fmla="*/ 0 h 541734"/>
                    <a:gd name="connsiteX4" fmla="*/ 1721941 w 1721941"/>
                    <a:gd name="connsiteY4" fmla="*/ 0 h 541734"/>
                    <a:gd name="connsiteX5" fmla="*/ 1721941 w 1721941"/>
                    <a:gd name="connsiteY5" fmla="*/ 90289 h 541734"/>
                    <a:gd name="connsiteX6" fmla="*/ 1721941 w 1721941"/>
                    <a:gd name="connsiteY6" fmla="*/ 90289 h 541734"/>
                    <a:gd name="connsiteX7" fmla="*/ 1721941 w 1721941"/>
                    <a:gd name="connsiteY7" fmla="*/ 225723 h 541734"/>
                    <a:gd name="connsiteX8" fmla="*/ 1721941 w 1721941"/>
                    <a:gd name="connsiteY8" fmla="*/ 541734 h 541734"/>
                    <a:gd name="connsiteX9" fmla="*/ 1434951 w 1721941"/>
                    <a:gd name="connsiteY9" fmla="*/ 541734 h 541734"/>
                    <a:gd name="connsiteX10" fmla="*/ 1004466 w 1721941"/>
                    <a:gd name="connsiteY10" fmla="*/ 541734 h 541734"/>
                    <a:gd name="connsiteX11" fmla="*/ 1004466 w 1721941"/>
                    <a:gd name="connsiteY11" fmla="*/ 541734 h 541734"/>
                    <a:gd name="connsiteX12" fmla="*/ 0 w 1721941"/>
                    <a:gd name="connsiteY12" fmla="*/ 541734 h 541734"/>
                    <a:gd name="connsiteX13" fmla="*/ 0 w 1721941"/>
                    <a:gd name="connsiteY13" fmla="*/ 225723 h 541734"/>
                    <a:gd name="connsiteX14" fmla="*/ 0 w 1721941"/>
                    <a:gd name="connsiteY14" fmla="*/ 90289 h 541734"/>
                    <a:gd name="connsiteX15" fmla="*/ 0 w 1721941"/>
                    <a:gd name="connsiteY15" fmla="*/ 90289 h 541734"/>
                    <a:gd name="connsiteX16" fmla="*/ 0 w 1721941"/>
                    <a:gd name="connsiteY16" fmla="*/ 0 h 541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1941" h="541734">
                      <a:moveTo>
                        <a:pt x="0" y="0"/>
                      </a:moveTo>
                      <a:lnTo>
                        <a:pt x="1004466" y="0"/>
                      </a:lnTo>
                      <a:lnTo>
                        <a:pt x="1209664" y="-57966"/>
                      </a:lnTo>
                      <a:lnTo>
                        <a:pt x="1434951" y="0"/>
                      </a:lnTo>
                      <a:lnTo>
                        <a:pt x="1721941" y="0"/>
                      </a:lnTo>
                      <a:lnTo>
                        <a:pt x="1721941" y="90289"/>
                      </a:lnTo>
                      <a:lnTo>
                        <a:pt x="1721941" y="90289"/>
                      </a:lnTo>
                      <a:lnTo>
                        <a:pt x="1721941" y="225723"/>
                      </a:lnTo>
                      <a:lnTo>
                        <a:pt x="1721941" y="541734"/>
                      </a:lnTo>
                      <a:lnTo>
                        <a:pt x="1434951" y="541734"/>
                      </a:lnTo>
                      <a:lnTo>
                        <a:pt x="1004466" y="541734"/>
                      </a:lnTo>
                      <a:lnTo>
                        <a:pt x="1004466" y="541734"/>
                      </a:lnTo>
                      <a:lnTo>
                        <a:pt x="0" y="541734"/>
                      </a:lnTo>
                      <a:lnTo>
                        <a:pt x="0" y="225723"/>
                      </a:lnTo>
                      <a:lnTo>
                        <a:pt x="0" y="90289"/>
                      </a:lnTo>
                      <a:lnTo>
                        <a:pt x="0" y="90289"/>
                      </a:lnTo>
                      <a:lnTo>
                        <a:pt x="0" y="0"/>
                      </a:lnTo>
                      <a:close/>
                    </a:path>
                  </a:pathLst>
                </a:custGeom>
                <a:solidFill>
                  <a:srgbClr val="6BCBC5">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txBody>
                <a:bodyPr spcFirstLastPara="0" vert="horz" wrap="square" lIns="45720" tIns="45720" rIns="45720" bIns="45720" numCol="1" spcCol="1270" anchor="ctr" anchorCtr="0">
                  <a:noAutofit/>
                </a:bodyPr>
                <a:lstStyle/>
                <a:p>
                  <a:pPr algn="ctr" defTabSz="533400">
                    <a:lnSpc>
                      <a:spcPct val="90000"/>
                    </a:lnSpc>
                    <a:spcBef>
                      <a:spcPct val="0"/>
                    </a:spcBef>
                    <a:spcAft>
                      <a:spcPct val="35000"/>
                    </a:spcAft>
                    <a:defRPr/>
                  </a:pPr>
                  <a:r>
                    <a:rPr lang="zh-TW" altLang="en-US" sz="2000" kern="0" dirty="0">
                      <a:solidFill>
                        <a:prstClr val="white"/>
                      </a:solidFill>
                      <a:latin typeface="Arial" panose="020B0604020202020204"/>
                      <a:ea typeface="微軟正黑體" panose="020B0604030504040204" pitchFamily="34" charset="-120"/>
                    </a:rPr>
                    <a:t>放養量申報</a:t>
                  </a:r>
                </a:p>
              </p:txBody>
            </p:sp>
            <p:sp>
              <p:nvSpPr>
                <p:cNvPr id="59" name="手繪多邊形 24"/>
                <p:cNvSpPr/>
                <p:nvPr/>
              </p:nvSpPr>
              <p:spPr>
                <a:xfrm>
                  <a:off x="5276998" y="4414254"/>
                  <a:ext cx="1384665" cy="358956"/>
                </a:xfrm>
                <a:custGeom>
                  <a:avLst/>
                  <a:gdLst>
                    <a:gd name="connsiteX0" fmla="*/ 0 w 1721941"/>
                    <a:gd name="connsiteY0" fmla="*/ 0 h 541734"/>
                    <a:gd name="connsiteX1" fmla="*/ 1004466 w 1721941"/>
                    <a:gd name="connsiteY1" fmla="*/ 0 h 541734"/>
                    <a:gd name="connsiteX2" fmla="*/ 1209664 w 1721941"/>
                    <a:gd name="connsiteY2" fmla="*/ -57966 h 541734"/>
                    <a:gd name="connsiteX3" fmla="*/ 1434951 w 1721941"/>
                    <a:gd name="connsiteY3" fmla="*/ 0 h 541734"/>
                    <a:gd name="connsiteX4" fmla="*/ 1721941 w 1721941"/>
                    <a:gd name="connsiteY4" fmla="*/ 0 h 541734"/>
                    <a:gd name="connsiteX5" fmla="*/ 1721941 w 1721941"/>
                    <a:gd name="connsiteY5" fmla="*/ 90289 h 541734"/>
                    <a:gd name="connsiteX6" fmla="*/ 1721941 w 1721941"/>
                    <a:gd name="connsiteY6" fmla="*/ 90289 h 541734"/>
                    <a:gd name="connsiteX7" fmla="*/ 1721941 w 1721941"/>
                    <a:gd name="connsiteY7" fmla="*/ 225723 h 541734"/>
                    <a:gd name="connsiteX8" fmla="*/ 1721941 w 1721941"/>
                    <a:gd name="connsiteY8" fmla="*/ 541734 h 541734"/>
                    <a:gd name="connsiteX9" fmla="*/ 1434951 w 1721941"/>
                    <a:gd name="connsiteY9" fmla="*/ 541734 h 541734"/>
                    <a:gd name="connsiteX10" fmla="*/ 1004466 w 1721941"/>
                    <a:gd name="connsiteY10" fmla="*/ 541734 h 541734"/>
                    <a:gd name="connsiteX11" fmla="*/ 1004466 w 1721941"/>
                    <a:gd name="connsiteY11" fmla="*/ 541734 h 541734"/>
                    <a:gd name="connsiteX12" fmla="*/ 0 w 1721941"/>
                    <a:gd name="connsiteY12" fmla="*/ 541734 h 541734"/>
                    <a:gd name="connsiteX13" fmla="*/ 0 w 1721941"/>
                    <a:gd name="connsiteY13" fmla="*/ 225723 h 541734"/>
                    <a:gd name="connsiteX14" fmla="*/ 0 w 1721941"/>
                    <a:gd name="connsiteY14" fmla="*/ 90289 h 541734"/>
                    <a:gd name="connsiteX15" fmla="*/ 0 w 1721941"/>
                    <a:gd name="connsiteY15" fmla="*/ 90289 h 541734"/>
                    <a:gd name="connsiteX16" fmla="*/ 0 w 1721941"/>
                    <a:gd name="connsiteY16" fmla="*/ 0 h 541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1941" h="541734">
                      <a:moveTo>
                        <a:pt x="0" y="0"/>
                      </a:moveTo>
                      <a:lnTo>
                        <a:pt x="1004466" y="0"/>
                      </a:lnTo>
                      <a:lnTo>
                        <a:pt x="1209664" y="-57966"/>
                      </a:lnTo>
                      <a:lnTo>
                        <a:pt x="1434951" y="0"/>
                      </a:lnTo>
                      <a:lnTo>
                        <a:pt x="1721941" y="0"/>
                      </a:lnTo>
                      <a:lnTo>
                        <a:pt x="1721941" y="90289"/>
                      </a:lnTo>
                      <a:lnTo>
                        <a:pt x="1721941" y="90289"/>
                      </a:lnTo>
                      <a:lnTo>
                        <a:pt x="1721941" y="225723"/>
                      </a:lnTo>
                      <a:lnTo>
                        <a:pt x="1721941" y="541734"/>
                      </a:lnTo>
                      <a:lnTo>
                        <a:pt x="1434951" y="541734"/>
                      </a:lnTo>
                      <a:lnTo>
                        <a:pt x="1004466" y="541734"/>
                      </a:lnTo>
                      <a:lnTo>
                        <a:pt x="1004466" y="541734"/>
                      </a:lnTo>
                      <a:lnTo>
                        <a:pt x="0" y="541734"/>
                      </a:lnTo>
                      <a:lnTo>
                        <a:pt x="0" y="225723"/>
                      </a:lnTo>
                      <a:lnTo>
                        <a:pt x="0" y="90289"/>
                      </a:lnTo>
                      <a:lnTo>
                        <a:pt x="0" y="90289"/>
                      </a:lnTo>
                      <a:lnTo>
                        <a:pt x="0" y="0"/>
                      </a:lnTo>
                      <a:close/>
                    </a:path>
                  </a:pathLst>
                </a:custGeom>
                <a:solidFill>
                  <a:srgbClr val="6BCBC5">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txBody>
                <a:bodyPr spcFirstLastPara="0" vert="horz" wrap="square" lIns="45720" tIns="45720" rIns="45720" bIns="45720" numCol="1" spcCol="1270" anchor="ctr" anchorCtr="0">
                  <a:noAutofit/>
                </a:bodyPr>
                <a:lstStyle/>
                <a:p>
                  <a:pPr algn="ctr" defTabSz="533400">
                    <a:lnSpc>
                      <a:spcPct val="90000"/>
                    </a:lnSpc>
                    <a:spcBef>
                      <a:spcPct val="0"/>
                    </a:spcBef>
                    <a:spcAft>
                      <a:spcPct val="35000"/>
                    </a:spcAft>
                    <a:defRPr/>
                  </a:pPr>
                  <a:r>
                    <a:rPr lang="zh-TW" altLang="en-US" sz="2000" kern="0" dirty="0">
                      <a:solidFill>
                        <a:prstClr val="white"/>
                      </a:solidFill>
                      <a:latin typeface="Arial" panose="020B0604020202020204"/>
                      <a:ea typeface="微軟正黑體" panose="020B0604030504040204" pitchFamily="34" charset="-120"/>
                    </a:rPr>
                    <a:t>魚貨交易</a:t>
                  </a:r>
                </a:p>
              </p:txBody>
            </p:sp>
          </p:grpSp>
        </p:grpSp>
      </p:grpSp>
      <p:sp>
        <p:nvSpPr>
          <p:cNvPr id="16" name="標題 1"/>
          <p:cNvSpPr txBox="1"/>
          <p:nvPr/>
        </p:nvSpPr>
        <p:spPr>
          <a:xfrm>
            <a:off x="980235" y="16778"/>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二、地面型光電政策及推展</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漁電共生注意事項</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-4</a:t>
            </a:r>
            <a:endPar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矩形 24"/>
          <p:cNvSpPr>
            <a:spLocks noChangeArrowheads="1"/>
          </p:cNvSpPr>
          <p:nvPr/>
        </p:nvSpPr>
        <p:spPr bwMode="auto">
          <a:xfrm>
            <a:off x="511175" y="1146175"/>
            <a:ext cx="8047038" cy="454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452755" indent="-452755">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lvl="2" algn="just" eaLnBrk="1" hangingPunct="1">
              <a:lnSpc>
                <a:spcPct val="120000"/>
              </a:lnSpc>
              <a:spcAft>
                <a:spcPts val="1800"/>
              </a:spcAft>
              <a:buClr>
                <a:srgbClr val="0070C0"/>
              </a:buClr>
              <a:buFont typeface="Wingdings" panose="05000000000000000000" pitchFamily="2" charset="2"/>
              <a:buChar char="n"/>
            </a:pPr>
            <a:r>
              <a:rPr lang="zh-TW" altLang="en-US" sz="2400" b="1">
                <a:solidFill>
                  <a:srgbClr val="000000"/>
                </a:solidFill>
                <a:latin typeface="Arial" panose="020B0604020202020204" pitchFamily="34" charset="0"/>
                <a:ea typeface="微軟正黑體" panose="020B0604030504040204" pitchFamily="34" charset="-120"/>
              </a:rPr>
              <a:t>推動漁電共生，可</a:t>
            </a:r>
            <a:r>
              <a:rPr lang="zh-TW" altLang="en-US" sz="2400" b="1">
                <a:solidFill>
                  <a:srgbClr val="FF0000"/>
                </a:solidFill>
                <a:latin typeface="Arial" panose="020B0604020202020204" pitchFamily="34" charset="0"/>
                <a:ea typeface="微軟正黑體" panose="020B0604030504040204" pitchFamily="34" charset="-120"/>
              </a:rPr>
              <a:t>確保漁業生產</a:t>
            </a:r>
            <a:r>
              <a:rPr lang="zh-TW" altLang="en-US" sz="2400" b="1">
                <a:solidFill>
                  <a:srgbClr val="000000"/>
                </a:solidFill>
                <a:latin typeface="Arial" panose="020B0604020202020204" pitchFamily="34" charset="0"/>
                <a:ea typeface="微軟正黑體" panose="020B0604030504040204" pitchFamily="34" charset="-120"/>
              </a:rPr>
              <a:t>、保障</a:t>
            </a:r>
            <a:r>
              <a:rPr lang="zh-TW" altLang="en-US" sz="2400" b="1">
                <a:solidFill>
                  <a:srgbClr val="FF0000"/>
                </a:solidFill>
                <a:latin typeface="Arial" panose="020B0604020202020204" pitchFamily="34" charset="0"/>
                <a:ea typeface="微軟正黑體" panose="020B0604030504040204" pitchFamily="34" charset="-120"/>
              </a:rPr>
              <a:t>漁民權益及達環境共存共榮</a:t>
            </a:r>
            <a:r>
              <a:rPr lang="zh-TW" altLang="en-US" sz="2400" b="1">
                <a:solidFill>
                  <a:srgbClr val="000000"/>
                </a:solidFill>
                <a:latin typeface="Arial" panose="020B0604020202020204" pitchFamily="34" charset="0"/>
                <a:ea typeface="微軟正黑體" panose="020B0604030504040204" pitchFamily="34" charset="-120"/>
              </a:rPr>
              <a:t>等多贏局面。</a:t>
            </a:r>
          </a:p>
          <a:p>
            <a:pPr lvl="2" algn="just" eaLnBrk="1" hangingPunct="1">
              <a:lnSpc>
                <a:spcPct val="120000"/>
              </a:lnSpc>
              <a:spcAft>
                <a:spcPts val="1800"/>
              </a:spcAft>
              <a:buClr>
                <a:srgbClr val="0070C0"/>
              </a:buClr>
              <a:buFont typeface="Wingdings" panose="05000000000000000000" pitchFamily="2" charset="2"/>
              <a:buChar char="n"/>
            </a:pPr>
            <a:r>
              <a:rPr lang="zh-TW" altLang="en-US" sz="2400" b="1">
                <a:solidFill>
                  <a:srgbClr val="000000"/>
                </a:solidFill>
                <a:latin typeface="Arial" panose="020B0604020202020204" pitchFamily="34" charset="0"/>
                <a:ea typeface="微軟正黑體" panose="020B0604030504040204" pitchFamily="34" charset="-120"/>
              </a:rPr>
              <a:t>漁電共生推動策略，</a:t>
            </a:r>
            <a:r>
              <a:rPr lang="zh-TW" altLang="en-US" sz="2400" b="1">
                <a:solidFill>
                  <a:srgbClr val="000000"/>
                </a:solidFill>
                <a:latin typeface="微軟正黑體" panose="020B0604030504040204" pitchFamily="34" charset="-120"/>
                <a:ea typeface="微軟正黑體" panose="020B0604030504040204" pitchFamily="34" charset="-120"/>
                <a:sym typeface="Arial" panose="020B0604020202020204" pitchFamily="34" charset="0"/>
              </a:rPr>
              <a:t>透過科學證據</a:t>
            </a:r>
            <a:r>
              <a:rPr lang="zh-TW" altLang="en-US" sz="2400" b="1">
                <a:solidFill>
                  <a:srgbClr val="FF0000"/>
                </a:solidFill>
                <a:latin typeface="微軟正黑體" panose="020B0604030504040204" pitchFamily="34" charset="-120"/>
                <a:ea typeface="微軟正黑體" panose="020B0604030504040204" pitchFamily="34" charset="-120"/>
                <a:sym typeface="Arial" panose="020B0604020202020204" pitchFamily="34" charset="0"/>
              </a:rPr>
              <a:t>嚴篩分流</a:t>
            </a:r>
            <a:r>
              <a:rPr lang="zh-TW" altLang="en-US" sz="2400" b="1">
                <a:solidFill>
                  <a:srgbClr val="000000"/>
                </a:solidFill>
                <a:latin typeface="微軟正黑體" panose="020B0604030504040204" pitchFamily="34" charset="-120"/>
                <a:ea typeface="微軟正黑體" panose="020B0604030504040204" pitchFamily="34" charset="-120"/>
                <a:sym typeface="Arial" panose="020B0604020202020204" pitchFamily="34" charset="0"/>
              </a:rPr>
              <a:t>，分依</a:t>
            </a:r>
            <a:r>
              <a:rPr lang="zh-TW" altLang="en-US" sz="2400" b="1">
                <a:solidFill>
                  <a:srgbClr val="FF0000"/>
                </a:solidFill>
                <a:latin typeface="微軟正黑體" panose="020B0604030504040204" pitchFamily="34" charset="-120"/>
                <a:ea typeface="微軟正黑體" panose="020B0604030504040204" pitchFamily="34" charset="-120"/>
                <a:sym typeface="Arial" panose="020B0604020202020204" pitchFamily="34" charset="0"/>
              </a:rPr>
              <a:t>生態議題程度不同</a:t>
            </a:r>
            <a:r>
              <a:rPr lang="zh-TW" altLang="en-US" sz="2400" b="1">
                <a:solidFill>
                  <a:srgbClr val="000000"/>
                </a:solidFill>
                <a:latin typeface="微軟正黑體" panose="020B0604030504040204" pitchFamily="34" charset="-120"/>
                <a:ea typeface="微軟正黑體" panose="020B0604030504040204" pitchFamily="34" charset="-120"/>
                <a:sym typeface="Arial" panose="020B0604020202020204" pitchFamily="34" charset="0"/>
              </a:rPr>
              <a:t>導入</a:t>
            </a:r>
            <a:r>
              <a:rPr lang="zh-TW" altLang="en-US" sz="2400" b="1">
                <a:solidFill>
                  <a:srgbClr val="FF0000"/>
                </a:solidFill>
                <a:latin typeface="微軟正黑體" panose="020B0604030504040204" pitchFamily="34" charset="-120"/>
                <a:ea typeface="微軟正黑體" panose="020B0604030504040204" pitchFamily="34" charset="-120"/>
                <a:sym typeface="Arial" panose="020B0604020202020204" pitchFamily="34" charset="0"/>
              </a:rPr>
              <a:t>不同強度</a:t>
            </a:r>
            <a:r>
              <a:rPr lang="zh-TW" altLang="en-US" sz="2400" b="1">
                <a:solidFill>
                  <a:srgbClr val="000000"/>
                </a:solidFill>
                <a:latin typeface="微軟正黑體" panose="020B0604030504040204" pitchFamily="34" charset="-120"/>
                <a:ea typeface="微軟正黑體" panose="020B0604030504040204" pitchFamily="34" charset="-120"/>
                <a:sym typeface="Arial" panose="020B0604020202020204" pitchFamily="34" charset="0"/>
              </a:rPr>
              <a:t>之環社檢核機制，並就</a:t>
            </a:r>
            <a:r>
              <a:rPr lang="zh-TW" altLang="en-US" sz="2400" b="1">
                <a:solidFill>
                  <a:srgbClr val="FF0000"/>
                </a:solidFill>
                <a:latin typeface="微軟正黑體" panose="020B0604030504040204" pitchFamily="34" charset="-120"/>
                <a:ea typeface="微軟正黑體" panose="020B0604030504040204" pitchFamily="34" charset="-120"/>
                <a:sym typeface="Arial" panose="020B0604020202020204" pitchFamily="34" charset="0"/>
              </a:rPr>
              <a:t>議題辨認結果</a:t>
            </a:r>
            <a:r>
              <a:rPr lang="zh-TW" altLang="en-US" sz="2400" b="1">
                <a:solidFill>
                  <a:srgbClr val="000000"/>
                </a:solidFill>
                <a:latin typeface="微軟正黑體" panose="020B0604030504040204" pitchFamily="34" charset="-120"/>
                <a:ea typeface="微軟正黑體" panose="020B0604030504040204" pitchFamily="34" charset="-120"/>
                <a:sym typeface="Arial" panose="020B0604020202020204" pitchFamily="34" charset="0"/>
              </a:rPr>
              <a:t>提出</a:t>
            </a:r>
            <a:r>
              <a:rPr lang="zh-TW" altLang="en-US" sz="2400" b="1">
                <a:solidFill>
                  <a:srgbClr val="FF0000"/>
                </a:solidFill>
                <a:latin typeface="微軟正黑體" panose="020B0604030504040204" pitchFamily="34" charset="-120"/>
                <a:ea typeface="微軟正黑體" panose="020B0604030504040204" pitchFamily="34" charset="-120"/>
                <a:sym typeface="Arial" panose="020B0604020202020204" pitchFamily="34" charset="0"/>
              </a:rPr>
              <a:t>不同程度之對策方案</a:t>
            </a:r>
            <a:r>
              <a:rPr lang="zh-TW" altLang="en-US" sz="2400" b="1">
                <a:solidFill>
                  <a:srgbClr val="000000"/>
                </a:solidFill>
                <a:latin typeface="微軟正黑體" panose="020B0604030504040204" pitchFamily="34" charset="-120"/>
                <a:ea typeface="微軟正黑體" panose="020B0604030504040204" pitchFamily="34" charset="-120"/>
                <a:sym typeface="Arial" panose="020B0604020202020204" pitchFamily="34" charset="0"/>
              </a:rPr>
              <a:t>，以有效率推動漁電共生。</a:t>
            </a:r>
            <a:endParaRPr lang="en-US" altLang="zh-TW" sz="2400" b="1">
              <a:solidFill>
                <a:srgbClr val="000000"/>
              </a:solidFill>
              <a:latin typeface="微軟正黑體" panose="020B0604030504040204" pitchFamily="34" charset="-120"/>
              <a:ea typeface="微軟正黑體" panose="020B0604030504040204" pitchFamily="34" charset="-120"/>
              <a:sym typeface="Arial" panose="020B0604020202020204" pitchFamily="34" charset="0"/>
            </a:endParaRPr>
          </a:p>
          <a:p>
            <a:pPr lvl="2" algn="just" eaLnBrk="1" hangingPunct="1">
              <a:lnSpc>
                <a:spcPct val="120000"/>
              </a:lnSpc>
              <a:spcAft>
                <a:spcPts val="1800"/>
              </a:spcAft>
              <a:buClr>
                <a:srgbClr val="0070C0"/>
              </a:buClr>
              <a:buFont typeface="Wingdings" panose="05000000000000000000" pitchFamily="2" charset="2"/>
              <a:buChar char="n"/>
            </a:pPr>
            <a:r>
              <a:rPr lang="zh-TW" altLang="en-US" sz="2400" b="1">
                <a:solidFill>
                  <a:srgbClr val="000000"/>
                </a:solidFill>
                <a:latin typeface="Arial" panose="020B0604020202020204" pitchFamily="34" charset="0"/>
                <a:ea typeface="微軟正黑體" panose="020B0604030504040204" pitchFamily="34" charset="-120"/>
              </a:rPr>
              <a:t>經濟部、農委會、內政部與地方政府，將持續辦理漁民及民眾溝通，</a:t>
            </a:r>
            <a:r>
              <a:rPr lang="zh-TW" altLang="en-US" sz="2400" b="1">
                <a:solidFill>
                  <a:srgbClr val="FF0000"/>
                </a:solidFill>
                <a:latin typeface="Arial" panose="020B0604020202020204" pitchFamily="34" charset="0"/>
                <a:ea typeface="微軟正黑體" panose="020B0604030504040204" pitchFamily="34" charset="-120"/>
              </a:rPr>
              <a:t>強化地方推展</a:t>
            </a:r>
            <a:r>
              <a:rPr lang="zh-TW" altLang="en-US" sz="2400" b="1">
                <a:solidFill>
                  <a:srgbClr val="000000"/>
                </a:solidFill>
                <a:latin typeface="Arial" panose="020B0604020202020204" pitchFamily="34" charset="0"/>
                <a:ea typeface="微軟正黑體" panose="020B0604030504040204" pitchFamily="34" charset="-120"/>
              </a:rPr>
              <a:t>漁電共生能量，</a:t>
            </a:r>
            <a:r>
              <a:rPr lang="zh-TW" altLang="en-US" sz="2400" b="1">
                <a:solidFill>
                  <a:srgbClr val="FF0000"/>
                </a:solidFill>
                <a:latin typeface="Arial" panose="020B0604020202020204" pitchFamily="34" charset="0"/>
                <a:ea typeface="微軟正黑體" panose="020B0604030504040204" pitchFamily="34" charset="-120"/>
              </a:rPr>
              <a:t>增進地方多元發展</a:t>
            </a:r>
            <a:r>
              <a:rPr lang="zh-TW" altLang="en-US" sz="2400" b="1">
                <a:solidFill>
                  <a:srgbClr val="000000"/>
                </a:solidFill>
                <a:latin typeface="Arial" panose="020B0604020202020204" pitchFamily="34" charset="0"/>
                <a:ea typeface="微軟正黑體" panose="020B0604030504040204" pitchFamily="34" charset="-120"/>
              </a:rPr>
              <a:t>。</a:t>
            </a:r>
          </a:p>
        </p:txBody>
      </p:sp>
      <p:sp>
        <p:nvSpPr>
          <p:cNvPr id="4" name="標題 1"/>
          <p:cNvSpPr txBox="1"/>
          <p:nvPr/>
        </p:nvSpPr>
        <p:spPr>
          <a:xfrm>
            <a:off x="980235" y="16778"/>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二、地面型光電政策及推展</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漁電共生效益</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39750" y="1028700"/>
            <a:ext cx="5307013" cy="431800"/>
          </a:xfrm>
          <a:prstGeom prst="rect">
            <a:avLst/>
          </a:prstGeom>
          <a:solidFill>
            <a:schemeClr val="accent6">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zh-TW" altLang="en-US" b="1" dirty="0">
                <a:solidFill>
                  <a:prstClr val="white"/>
                </a:solidFill>
                <a:latin typeface="Microsoft YaHei" panose="020B0503020204020204" pitchFamily="34" charset="-122"/>
                <a:ea typeface="Microsoft YaHei" panose="020B0503020204020204" pitchFamily="34" charset="-122"/>
              </a:rPr>
              <a:t>臺南將軍漁電共生案</a:t>
            </a:r>
            <a:endParaRPr lang="zh-TW" altLang="en-US" sz="1400" b="1" dirty="0">
              <a:solidFill>
                <a:prstClr val="white"/>
              </a:solidFill>
              <a:latin typeface="Microsoft YaHei" panose="020B0503020204020204" pitchFamily="34" charset="-122"/>
              <a:ea typeface="Microsoft YaHei" panose="020B0503020204020204" pitchFamily="34" charset="-122"/>
            </a:endParaRPr>
          </a:p>
        </p:txBody>
      </p:sp>
      <p:sp>
        <p:nvSpPr>
          <p:cNvPr id="63491" name="文字方塊 11"/>
          <p:cNvSpPr txBox="1">
            <a:spLocks noChangeArrowheads="1"/>
          </p:cNvSpPr>
          <p:nvPr/>
        </p:nvSpPr>
        <p:spPr bwMode="auto">
          <a:xfrm>
            <a:off x="539750" y="1735138"/>
            <a:ext cx="7888288" cy="155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3525" indent="-263525">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eaLnBrk="1" hangingPunct="1">
              <a:spcAft>
                <a:spcPts val="600"/>
              </a:spcAft>
              <a:buClr>
                <a:srgbClr val="953735"/>
              </a:buClr>
              <a:buFont typeface="Wingdings" panose="05000000000000000000" pitchFamily="2" charset="2"/>
              <a:buChar char="l"/>
            </a:pPr>
            <a:r>
              <a:rPr lang="zh-TW" altLang="en-US" b="1">
                <a:solidFill>
                  <a:srgbClr val="000000"/>
                </a:solidFill>
                <a:latin typeface="Arial" panose="020B0604020202020204" pitchFamily="34" charset="0"/>
                <a:ea typeface="微軟正黑體" panose="020B0604030504040204" pitchFamily="34" charset="-120"/>
              </a:rPr>
              <a:t>為全國第⼀場取得漁電綠能設施許可，在塭堤上建置太陽能設施，不同於業界架設基樁⾄漁池。目前主要養殖漁種為</a:t>
            </a:r>
            <a:r>
              <a:rPr lang="zh-TW" altLang="zh-TW" b="1">
                <a:solidFill>
                  <a:srgbClr val="000000"/>
                </a:solidFill>
                <a:latin typeface="Arial" panose="020B0604020202020204" pitchFamily="34" charset="0"/>
                <a:ea typeface="微軟正黑體" panose="020B0604030504040204" pitchFamily="34" charset="-120"/>
              </a:rPr>
              <a:t>虱目魚</a:t>
            </a:r>
            <a:r>
              <a:rPr lang="zh-TW" altLang="en-US" b="1">
                <a:solidFill>
                  <a:srgbClr val="000000"/>
                </a:solidFill>
                <a:latin typeface="Arial" panose="020B0604020202020204" pitchFamily="34" charset="0"/>
                <a:ea typeface="微軟正黑體" panose="020B0604030504040204" pitchFamily="34" charset="-120"/>
              </a:rPr>
              <a:t>、</a:t>
            </a:r>
            <a:r>
              <a:rPr lang="zh-TW" altLang="zh-TW" b="1">
                <a:solidFill>
                  <a:srgbClr val="000000"/>
                </a:solidFill>
                <a:latin typeface="Arial" panose="020B0604020202020204" pitchFamily="34" charset="0"/>
                <a:ea typeface="微軟正黑體" panose="020B0604030504040204" pitchFamily="34" charset="-120"/>
              </a:rPr>
              <a:t>白蝦</a:t>
            </a:r>
            <a:r>
              <a:rPr lang="zh-TW" altLang="en-US" b="1">
                <a:solidFill>
                  <a:srgbClr val="000000"/>
                </a:solidFill>
                <a:latin typeface="Arial" panose="020B0604020202020204" pitchFamily="34" charset="0"/>
                <a:ea typeface="微軟正黑體" panose="020B0604030504040204" pitchFamily="34" charset="-120"/>
              </a:rPr>
              <a:t>。</a:t>
            </a:r>
            <a:endParaRPr lang="en-US" altLang="zh-TW" b="1">
              <a:solidFill>
                <a:srgbClr val="000000"/>
              </a:solidFill>
              <a:latin typeface="Arial" panose="020B0604020202020204" pitchFamily="34" charset="0"/>
              <a:ea typeface="微軟正黑體" panose="020B0604030504040204" pitchFamily="34" charset="-120"/>
            </a:endParaRPr>
          </a:p>
          <a:p>
            <a:pPr eaLnBrk="1" hangingPunct="1">
              <a:spcAft>
                <a:spcPts val="600"/>
              </a:spcAft>
              <a:buClr>
                <a:srgbClr val="953735"/>
              </a:buClr>
              <a:buFont typeface="Wingdings" panose="05000000000000000000" pitchFamily="2" charset="2"/>
              <a:buChar char="l"/>
            </a:pPr>
            <a:r>
              <a:rPr lang="zh-TW" altLang="en-US" b="1">
                <a:solidFill>
                  <a:srgbClr val="000000"/>
                </a:solidFill>
                <a:latin typeface="Arial" panose="020B0604020202020204" pitchFamily="34" charset="0"/>
                <a:ea typeface="微軟正黑體" panose="020B0604030504040204" pitchFamily="34" charset="-120"/>
              </a:rPr>
              <a:t>總</a:t>
            </a:r>
            <a:r>
              <a:rPr lang="zh-TW" altLang="zh-TW" b="1">
                <a:solidFill>
                  <a:srgbClr val="000000"/>
                </a:solidFill>
                <a:latin typeface="Arial" panose="020B0604020202020204" pitchFamily="34" charset="0"/>
                <a:ea typeface="微軟正黑體" panose="020B0604030504040204" pitchFamily="34" charset="-120"/>
              </a:rPr>
              <a:t>建置容量</a:t>
            </a:r>
            <a:r>
              <a:rPr lang="zh-TW" altLang="en-US" b="1">
                <a:solidFill>
                  <a:srgbClr val="000000"/>
                </a:solidFill>
                <a:latin typeface="Arial" panose="020B0604020202020204" pitchFamily="34" charset="0"/>
                <a:ea typeface="微軟正黑體" panose="020B0604030504040204" pitchFamily="34" charset="-120"/>
              </a:rPr>
              <a:t>約</a:t>
            </a:r>
            <a:r>
              <a:rPr lang="en-US" altLang="zh-TW" b="1">
                <a:solidFill>
                  <a:srgbClr val="000000"/>
                </a:solidFill>
                <a:latin typeface="Arial" panose="020B0604020202020204" pitchFamily="34" charset="0"/>
                <a:ea typeface="微軟正黑體" panose="020B0604030504040204" pitchFamily="34" charset="-120"/>
              </a:rPr>
              <a:t>3.3MW</a:t>
            </a:r>
            <a:r>
              <a:rPr lang="zh-TW" altLang="en-US" b="1">
                <a:solidFill>
                  <a:srgbClr val="000000"/>
                </a:solidFill>
                <a:latin typeface="Arial" panose="020B0604020202020204" pitchFamily="34" charset="0"/>
                <a:ea typeface="微軟正黑體" panose="020B0604030504040204" pitchFamily="34" charset="-120"/>
              </a:rPr>
              <a:t>，年發電量為</a:t>
            </a:r>
            <a:r>
              <a:rPr lang="en-US" altLang="zh-TW" b="1">
                <a:solidFill>
                  <a:srgbClr val="000000"/>
                </a:solidFill>
                <a:latin typeface="Arial" panose="020B0604020202020204" pitchFamily="34" charset="0"/>
                <a:ea typeface="微軟正黑體" panose="020B0604030504040204" pitchFamily="34" charset="-120"/>
              </a:rPr>
              <a:t>500</a:t>
            </a:r>
            <a:r>
              <a:rPr lang="zh-TW" altLang="en-US" b="1">
                <a:solidFill>
                  <a:srgbClr val="000000"/>
                </a:solidFill>
                <a:latin typeface="Arial" panose="020B0604020202020204" pitchFamily="34" charset="0"/>
                <a:ea typeface="微軟正黑體" panose="020B0604030504040204" pitchFamily="34" charset="-120"/>
              </a:rPr>
              <a:t>萬度，減少碳排放約</a:t>
            </a:r>
            <a:r>
              <a:rPr lang="en-US" altLang="zh-TW" b="1">
                <a:solidFill>
                  <a:srgbClr val="000000"/>
                </a:solidFill>
                <a:latin typeface="Arial" panose="020B0604020202020204" pitchFamily="34" charset="0"/>
                <a:ea typeface="微軟正黑體" panose="020B0604030504040204" pitchFamily="34" charset="-120"/>
              </a:rPr>
              <a:t>2,800</a:t>
            </a:r>
            <a:r>
              <a:rPr lang="zh-TW" altLang="en-US" b="1">
                <a:solidFill>
                  <a:srgbClr val="000000"/>
                </a:solidFill>
                <a:latin typeface="Arial" panose="020B0604020202020204" pitchFamily="34" charset="0"/>
                <a:ea typeface="微軟正黑體" panose="020B0604030504040204" pitchFamily="34" charset="-120"/>
              </a:rPr>
              <a:t>公噸。秉持「農地農⽤」及「⼀地多⽤」為原則，透過⿂塭養殖，屋頂發電，兼顧養殖及綠能的發展。</a:t>
            </a:r>
            <a:endParaRPr lang="en-US" altLang="zh-TW" b="1">
              <a:solidFill>
                <a:srgbClr val="000000"/>
              </a:solidFill>
              <a:latin typeface="Arial" panose="020B0604020202020204" pitchFamily="34" charset="0"/>
              <a:ea typeface="微軟正黑體" panose="020B0604030504040204" pitchFamily="34" charset="-120"/>
            </a:endParaRPr>
          </a:p>
        </p:txBody>
      </p:sp>
      <p:pic>
        <p:nvPicPr>
          <p:cNvPr id="63492" name="圖片 1"/>
          <p:cNvPicPr>
            <a:picLocks noChangeAspect="1" noChangeArrowheads="1"/>
          </p:cNvPicPr>
          <p:nvPr/>
        </p:nvPicPr>
        <p:blipFill>
          <a:blip r:embed="rId3" cstate="email"/>
          <a:srcRect/>
          <a:stretch>
            <a:fillRect/>
          </a:stretch>
        </p:blipFill>
        <p:spPr bwMode="auto">
          <a:xfrm>
            <a:off x="1325563" y="4325938"/>
            <a:ext cx="3030537"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3" name="圖片 15"/>
          <p:cNvPicPr>
            <a:picLocks noChangeAspect="1"/>
          </p:cNvPicPr>
          <p:nvPr/>
        </p:nvPicPr>
        <p:blipFill>
          <a:blip r:embed="rId4" cstate="email"/>
          <a:srcRect/>
          <a:stretch>
            <a:fillRect/>
          </a:stretch>
        </p:blipFill>
        <p:spPr bwMode="auto">
          <a:xfrm>
            <a:off x="4356100" y="4325938"/>
            <a:ext cx="3602038" cy="227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標題 1"/>
          <p:cNvSpPr txBox="1"/>
          <p:nvPr/>
        </p:nvSpPr>
        <p:spPr>
          <a:xfrm>
            <a:off x="980235" y="16778"/>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二、地面型光電政策及推展</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設置案例</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-1</a:t>
            </a:r>
            <a:endPar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sp>
        <p:nvSpPr>
          <p:cNvPr id="2" name="投影片編號版面配置區 1"/>
          <p:cNvSpPr>
            <a:spLocks noGrp="1"/>
          </p:cNvSpPr>
          <p:nvPr>
            <p:ph type="sldNum" sz="quarter" idx="10"/>
          </p:nvPr>
        </p:nvSpPr>
        <p:spPr/>
        <p:txBody>
          <a:bodyPr/>
          <a:lstStyle/>
          <a:p>
            <a:pPr>
              <a:defRPr/>
            </a:pPr>
            <a:fld id="{4DDCBD9B-A1B5-459F-AC8A-25003C402013}" type="slidenum">
              <a:rPr lang="en-US" altLang="zh-TW" smtClean="0"/>
              <a:t>34</a:t>
            </a:fld>
            <a:endParaRPr lang="en-US" altLang="zh-TW"/>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39750" y="1028700"/>
            <a:ext cx="5307013" cy="431800"/>
          </a:xfrm>
          <a:prstGeom prst="rect">
            <a:avLst/>
          </a:prstGeom>
          <a:solidFill>
            <a:schemeClr val="accent6">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zh-TW" altLang="en-US" b="1" dirty="0">
                <a:solidFill>
                  <a:prstClr val="white"/>
                </a:solidFill>
                <a:latin typeface="Microsoft YaHei" panose="020B0503020204020204" pitchFamily="34" charset="-122"/>
                <a:ea typeface="Microsoft YaHei" panose="020B0503020204020204" pitchFamily="34" charset="-122"/>
              </a:rPr>
              <a:t>高雄國訓中心</a:t>
            </a:r>
            <a:endParaRPr lang="zh-TW" altLang="en-US" sz="1400" b="1" dirty="0">
              <a:solidFill>
                <a:prstClr val="white"/>
              </a:solidFill>
              <a:latin typeface="Microsoft YaHei" panose="020B0503020204020204" pitchFamily="34" charset="-122"/>
              <a:ea typeface="Microsoft YaHei" panose="020B0503020204020204" pitchFamily="34" charset="-122"/>
            </a:endParaRPr>
          </a:p>
        </p:txBody>
      </p:sp>
      <p:pic>
        <p:nvPicPr>
          <p:cNvPr id="8" name="圖片 11"/>
          <p:cNvPicPr>
            <a:picLocks noChangeAspect="1"/>
          </p:cNvPicPr>
          <p:nvPr/>
        </p:nvPicPr>
        <p:blipFill>
          <a:blip r:embed="rId3" cstate="email"/>
          <a:srcRect/>
          <a:stretch>
            <a:fillRect/>
          </a:stretch>
        </p:blipFill>
        <p:spPr bwMode="auto">
          <a:xfrm>
            <a:off x="4539762" y="3562961"/>
            <a:ext cx="4604238" cy="3041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圖片 12"/>
          <p:cNvPicPr>
            <a:picLocks noChangeAspect="1"/>
          </p:cNvPicPr>
          <p:nvPr/>
        </p:nvPicPr>
        <p:blipFill>
          <a:blip r:embed="rId4" cstate="email"/>
          <a:srcRect/>
          <a:stretch>
            <a:fillRect/>
          </a:stretch>
        </p:blipFill>
        <p:spPr bwMode="auto">
          <a:xfrm>
            <a:off x="0" y="3562961"/>
            <a:ext cx="4569619" cy="3042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方塊 13"/>
          <p:cNvSpPr txBox="1">
            <a:spLocks noChangeArrowheads="1"/>
          </p:cNvSpPr>
          <p:nvPr/>
        </p:nvSpPr>
        <p:spPr bwMode="auto">
          <a:xfrm>
            <a:off x="539750" y="1747838"/>
            <a:ext cx="8059738" cy="155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3525" indent="-263525">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eaLnBrk="1" hangingPunct="1">
              <a:spcAft>
                <a:spcPts val="600"/>
              </a:spcAft>
              <a:buClr>
                <a:srgbClr val="953735"/>
              </a:buClr>
              <a:buFont typeface="Wingdings" panose="05000000000000000000" pitchFamily="2" charset="2"/>
              <a:buChar char="l"/>
            </a:pPr>
            <a:r>
              <a:rPr lang="zh-TW" altLang="en-US" b="1" dirty="0">
                <a:solidFill>
                  <a:srgbClr val="000000"/>
                </a:solidFill>
                <a:latin typeface="Arial" panose="020B0604020202020204" pitchFamily="34" charset="0"/>
                <a:ea typeface="微軟正黑體" panose="020B0604030504040204" pitchFamily="34" charset="-120"/>
              </a:rPr>
              <a:t>全國首座太陽能發電的直線風雨跑道，跑道全長</a:t>
            </a:r>
            <a:r>
              <a:rPr lang="en-US" altLang="zh-TW" b="1" dirty="0">
                <a:solidFill>
                  <a:srgbClr val="000000"/>
                </a:solidFill>
                <a:latin typeface="Arial" panose="020B0604020202020204" pitchFamily="34" charset="0"/>
                <a:ea typeface="微軟正黑體" panose="020B0604030504040204" pitchFamily="34" charset="-120"/>
              </a:rPr>
              <a:t>193</a:t>
            </a:r>
            <a:r>
              <a:rPr lang="zh-TW" altLang="en-US" b="1" dirty="0">
                <a:solidFill>
                  <a:srgbClr val="000000"/>
                </a:solidFill>
                <a:latin typeface="Arial" panose="020B0604020202020204" pitchFamily="34" charset="0"/>
                <a:ea typeface="微軟正黑體" panose="020B0604030504040204" pitchFamily="34" charset="-120"/>
              </a:rPr>
              <a:t>公尺，裝置容量共</a:t>
            </a:r>
            <a:r>
              <a:rPr lang="en-US" altLang="zh-TW" b="1" dirty="0">
                <a:solidFill>
                  <a:srgbClr val="000000"/>
                </a:solidFill>
                <a:latin typeface="Arial" panose="020B0604020202020204" pitchFamily="34" charset="0"/>
                <a:ea typeface="微軟正黑體" panose="020B0604030504040204" pitchFamily="34" charset="-120"/>
              </a:rPr>
              <a:t>918.84KW</a:t>
            </a:r>
            <a:r>
              <a:rPr lang="zh-TW" altLang="en-US" b="1" dirty="0">
                <a:solidFill>
                  <a:srgbClr val="000000"/>
                </a:solidFill>
                <a:latin typeface="Arial" panose="020B0604020202020204" pitchFamily="34" charset="0"/>
                <a:ea typeface="微軟正黑體" panose="020B0604030504040204" pitchFamily="34" charset="-120"/>
              </a:rPr>
              <a:t> 。讓選手免於日晒雨淋同時滿足夜間訓練的需求。</a:t>
            </a:r>
            <a:endParaRPr lang="en-US" altLang="zh-TW" b="1" dirty="0">
              <a:solidFill>
                <a:srgbClr val="000000"/>
              </a:solidFill>
              <a:latin typeface="Arial" panose="020B0604020202020204" pitchFamily="34" charset="0"/>
              <a:ea typeface="微軟正黑體" panose="020B0604030504040204" pitchFamily="34" charset="-120"/>
            </a:endParaRPr>
          </a:p>
          <a:p>
            <a:pPr eaLnBrk="1" hangingPunct="1">
              <a:spcAft>
                <a:spcPts val="600"/>
              </a:spcAft>
              <a:buClr>
                <a:srgbClr val="953735"/>
              </a:buClr>
              <a:buFont typeface="Wingdings" panose="05000000000000000000" pitchFamily="2" charset="2"/>
              <a:buChar char="l"/>
            </a:pPr>
            <a:r>
              <a:rPr lang="zh-TW" altLang="en-US" b="1" dirty="0">
                <a:solidFill>
                  <a:srgbClr val="000000"/>
                </a:solidFill>
                <a:latin typeface="Arial" panose="020B0604020202020204" pitchFamily="34" charset="0"/>
                <a:ea typeface="微軟正黑體" panose="020B0604030504040204" pitchFamily="34" charset="-120"/>
              </a:rPr>
              <a:t>屋頂部分規劃設置地面型棚架式太陽光電發電系統，跑道全線僅落柱於兩側，最高點之太陽能模組板距離地面高度達</a:t>
            </a:r>
            <a:r>
              <a:rPr lang="en-US" altLang="zh-TW" b="1" dirty="0">
                <a:solidFill>
                  <a:srgbClr val="000000"/>
                </a:solidFill>
                <a:latin typeface="Arial" panose="020B0604020202020204" pitchFamily="34" charset="0"/>
                <a:ea typeface="微軟正黑體" panose="020B0604030504040204" pitchFamily="34" charset="-120"/>
              </a:rPr>
              <a:t>7.5</a:t>
            </a:r>
            <a:r>
              <a:rPr lang="zh-TW" altLang="en-US" b="1" dirty="0">
                <a:solidFill>
                  <a:srgbClr val="000000"/>
                </a:solidFill>
                <a:latin typeface="Arial" panose="020B0604020202020204" pitchFamily="34" charset="0"/>
                <a:ea typeface="微軟正黑體" panose="020B0604030504040204" pitchFamily="34" charset="-120"/>
              </a:rPr>
              <a:t>公尺以上，太陽能板共</a:t>
            </a:r>
            <a:r>
              <a:rPr lang="en-US" altLang="zh-TW" b="1" dirty="0">
                <a:solidFill>
                  <a:srgbClr val="000000"/>
                </a:solidFill>
                <a:latin typeface="Arial" panose="020B0604020202020204" pitchFamily="34" charset="0"/>
                <a:ea typeface="微軟正黑體" panose="020B0604030504040204" pitchFamily="34" charset="-120"/>
              </a:rPr>
              <a:t>2,964</a:t>
            </a:r>
            <a:r>
              <a:rPr lang="zh-TW" altLang="en-US" b="1" dirty="0">
                <a:solidFill>
                  <a:srgbClr val="000000"/>
                </a:solidFill>
                <a:latin typeface="Arial" panose="020B0604020202020204" pitchFamily="34" charset="0"/>
                <a:ea typeface="微軟正黑體" panose="020B0604030504040204" pitchFamily="34" charset="-120"/>
              </a:rPr>
              <a:t>片，每年售電收入約可達</a:t>
            </a:r>
            <a:r>
              <a:rPr lang="en-US" altLang="zh-TW" b="1" dirty="0">
                <a:solidFill>
                  <a:srgbClr val="000000"/>
                </a:solidFill>
                <a:latin typeface="Arial" panose="020B0604020202020204" pitchFamily="34" charset="0"/>
                <a:ea typeface="微軟正黑體" panose="020B0604030504040204" pitchFamily="34" charset="-120"/>
              </a:rPr>
              <a:t>42</a:t>
            </a:r>
            <a:r>
              <a:rPr lang="zh-TW" altLang="en-US" b="1" dirty="0">
                <a:solidFill>
                  <a:srgbClr val="000000"/>
                </a:solidFill>
                <a:latin typeface="Arial" panose="020B0604020202020204" pitchFamily="34" charset="0"/>
                <a:ea typeface="微軟正黑體" panose="020B0604030504040204" pitchFamily="34" charset="-120"/>
              </a:rPr>
              <a:t>萬。</a:t>
            </a:r>
            <a:endParaRPr lang="en-US" altLang="zh-TW" b="1" dirty="0">
              <a:solidFill>
                <a:srgbClr val="000000"/>
              </a:solidFill>
              <a:latin typeface="Arial" panose="020B0604020202020204" pitchFamily="34" charset="0"/>
              <a:ea typeface="微軟正黑體" panose="020B0604030504040204" pitchFamily="34" charset="-120"/>
            </a:endParaRPr>
          </a:p>
        </p:txBody>
      </p:sp>
      <p:sp>
        <p:nvSpPr>
          <p:cNvPr id="11" name="標題 1"/>
          <p:cNvSpPr txBox="1"/>
          <p:nvPr/>
        </p:nvSpPr>
        <p:spPr>
          <a:xfrm>
            <a:off x="980235" y="16778"/>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二、地面型光電政策及推展</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設置案例</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-2</a:t>
            </a:r>
            <a:endPar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sp>
        <p:nvSpPr>
          <p:cNvPr id="2" name="投影片編號版面配置區 1"/>
          <p:cNvSpPr>
            <a:spLocks noGrp="1"/>
          </p:cNvSpPr>
          <p:nvPr>
            <p:ph type="sldNum" sz="quarter" idx="10"/>
          </p:nvPr>
        </p:nvSpPr>
        <p:spPr/>
        <p:txBody>
          <a:bodyPr/>
          <a:lstStyle/>
          <a:p>
            <a:pPr>
              <a:defRPr/>
            </a:pPr>
            <a:fld id="{4DDCBD9B-A1B5-459F-AC8A-25003C402013}" type="slidenum">
              <a:rPr lang="en-US" altLang="zh-TW" smtClean="0"/>
              <a:t>35</a:t>
            </a:fld>
            <a:endParaRPr lang="en-US" altLang="zh-TW"/>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39750" y="1028700"/>
            <a:ext cx="5353050" cy="431800"/>
          </a:xfrm>
          <a:prstGeom prst="rect">
            <a:avLst/>
          </a:prstGeom>
          <a:solidFill>
            <a:schemeClr val="accent6">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zh-TW" altLang="en-US" b="1" dirty="0">
                <a:solidFill>
                  <a:prstClr val="white"/>
                </a:solidFill>
                <a:latin typeface="Microsoft YaHei" panose="020B0503020204020204" pitchFamily="34" charset="-122"/>
                <a:ea typeface="Microsoft YaHei" panose="020B0503020204020204" pitchFamily="34" charset="-122"/>
              </a:rPr>
              <a:t>彰濱崙尾東區</a:t>
            </a:r>
            <a:endParaRPr lang="zh-TW" altLang="en-US" sz="1400" b="1" dirty="0">
              <a:solidFill>
                <a:prstClr val="white"/>
              </a:solidFill>
              <a:latin typeface="Microsoft YaHei" panose="020B0503020204020204" pitchFamily="34" charset="-122"/>
              <a:ea typeface="Microsoft YaHei" panose="020B0503020204020204" pitchFamily="34" charset="-122"/>
            </a:endParaRPr>
          </a:p>
        </p:txBody>
      </p:sp>
      <p:pic>
        <p:nvPicPr>
          <p:cNvPr id="7" name="圖片 3"/>
          <p:cNvPicPr>
            <a:picLocks noChangeAspect="1" noChangeArrowheads="1"/>
          </p:cNvPicPr>
          <p:nvPr/>
        </p:nvPicPr>
        <p:blipFill>
          <a:blip r:embed="rId3" cstate="email"/>
          <a:srcRect/>
          <a:stretch>
            <a:fillRect/>
          </a:stretch>
        </p:blipFill>
        <p:spPr bwMode="auto">
          <a:xfrm>
            <a:off x="0" y="3657600"/>
            <a:ext cx="3810000" cy="2996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p:cNvSpPr>
            <a:spLocks noChangeArrowheads="1"/>
          </p:cNvSpPr>
          <p:nvPr/>
        </p:nvSpPr>
        <p:spPr bwMode="auto">
          <a:xfrm>
            <a:off x="457200" y="1755591"/>
            <a:ext cx="8059738" cy="155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263525" indent="-263525">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eaLnBrk="1" hangingPunct="1">
              <a:spcAft>
                <a:spcPts val="600"/>
              </a:spcAft>
              <a:buClr>
                <a:srgbClr val="953735"/>
              </a:buClr>
              <a:buFont typeface="Wingdings" panose="05000000000000000000" pitchFamily="2" charset="2"/>
              <a:buChar char="l"/>
            </a:pPr>
            <a:r>
              <a:rPr lang="zh-TW" altLang="zh-TW" b="1" dirty="0">
                <a:solidFill>
                  <a:srgbClr val="000000"/>
                </a:solidFill>
                <a:latin typeface="Arial" panose="020B0604020202020204" pitchFamily="34" charset="0"/>
                <a:ea typeface="微軟正黑體" panose="020B0604030504040204" pitchFamily="34" charset="-120"/>
              </a:rPr>
              <a:t>彰濱崙尾東區為未填造海地面積共</a:t>
            </a:r>
            <a:r>
              <a:rPr lang="en-US" altLang="zh-TW" b="1" dirty="0">
                <a:solidFill>
                  <a:srgbClr val="000000"/>
                </a:solidFill>
                <a:latin typeface="Arial" panose="020B0604020202020204" pitchFamily="34" charset="0"/>
                <a:ea typeface="微軟正黑體" panose="020B0604030504040204" pitchFamily="34" charset="-120"/>
              </a:rPr>
              <a:t>599</a:t>
            </a:r>
            <a:r>
              <a:rPr lang="zh-TW" altLang="en-US" b="1" dirty="0">
                <a:solidFill>
                  <a:srgbClr val="000000"/>
                </a:solidFill>
                <a:latin typeface="Arial" panose="020B0604020202020204" pitchFamily="34" charset="0"/>
                <a:ea typeface="微軟正黑體" panose="020B0604030504040204" pitchFamily="34" charset="-120"/>
              </a:rPr>
              <a:t>公頃，為國內目前最大水面型發電廠，由經濟部工業局規劃招商，臨</a:t>
            </a:r>
            <a:r>
              <a:rPr lang="en-US" altLang="zh-TW" b="1" dirty="0">
                <a:solidFill>
                  <a:srgbClr val="000000"/>
                </a:solidFill>
                <a:latin typeface="Arial" panose="020B0604020202020204" pitchFamily="34" charset="0"/>
                <a:ea typeface="微軟正黑體" panose="020B0604030504040204" pitchFamily="34" charset="-120"/>
              </a:rPr>
              <a:t>1</a:t>
            </a:r>
            <a:r>
              <a:rPr lang="zh-TW" altLang="en-US" b="1" dirty="0">
                <a:solidFill>
                  <a:srgbClr val="000000"/>
                </a:solidFill>
                <a:latin typeface="Arial" panose="020B0604020202020204" pitchFamily="34" charset="0"/>
                <a:ea typeface="微軟正黑體" panose="020B0604030504040204" pitchFamily="34" charset="-120"/>
              </a:rPr>
              <a:t>區塊由辰亞電力（</a:t>
            </a:r>
            <a:r>
              <a:rPr lang="en-US" altLang="zh-TW" b="1" dirty="0">
                <a:solidFill>
                  <a:srgbClr val="000000"/>
                </a:solidFill>
                <a:latin typeface="Arial" panose="020B0604020202020204" pitchFamily="34" charset="0"/>
                <a:ea typeface="微軟正黑體" panose="020B0604030504040204" pitchFamily="34" charset="-120"/>
              </a:rPr>
              <a:t>88MW</a:t>
            </a:r>
            <a:r>
              <a:rPr lang="zh-TW" altLang="en-US" b="1" dirty="0">
                <a:solidFill>
                  <a:srgbClr val="000000"/>
                </a:solidFill>
                <a:latin typeface="Arial" panose="020B0604020202020204" pitchFamily="34" charset="0"/>
                <a:ea typeface="微軟正黑體" panose="020B0604030504040204" pitchFamily="34" charset="-120"/>
              </a:rPr>
              <a:t>）；臨</a:t>
            </a:r>
            <a:r>
              <a:rPr lang="en-US" altLang="zh-TW" b="1" dirty="0">
                <a:solidFill>
                  <a:srgbClr val="000000"/>
                </a:solidFill>
                <a:latin typeface="Arial" panose="020B0604020202020204" pitchFamily="34" charset="0"/>
                <a:ea typeface="微軟正黑體" panose="020B0604030504040204" pitchFamily="34" charset="-120"/>
              </a:rPr>
              <a:t>2</a:t>
            </a:r>
            <a:r>
              <a:rPr lang="zh-TW" altLang="en-US" b="1" dirty="0">
                <a:solidFill>
                  <a:srgbClr val="000000"/>
                </a:solidFill>
                <a:latin typeface="Arial" panose="020B0604020202020204" pitchFamily="34" charset="0"/>
                <a:ea typeface="微軟正黑體" panose="020B0604030504040204" pitchFamily="34" charset="-120"/>
              </a:rPr>
              <a:t>區塊由厚固</a:t>
            </a:r>
            <a:r>
              <a:rPr lang="en-US" altLang="zh-TW" b="1" dirty="0">
                <a:solidFill>
                  <a:srgbClr val="000000"/>
                </a:solidFill>
                <a:latin typeface="Arial" panose="020B0604020202020204" pitchFamily="34" charset="0"/>
                <a:ea typeface="微軟正黑體" panose="020B0604030504040204" pitchFamily="34" charset="-120"/>
              </a:rPr>
              <a:t>(</a:t>
            </a:r>
            <a:r>
              <a:rPr lang="zh-TW" altLang="en-US" b="1" dirty="0">
                <a:solidFill>
                  <a:srgbClr val="000000"/>
                </a:solidFill>
                <a:latin typeface="Arial" panose="020B0604020202020204" pitchFamily="34" charset="0"/>
                <a:ea typeface="微軟正黑體" panose="020B0604030504040204" pitchFamily="34" charset="-120"/>
              </a:rPr>
              <a:t>後由辰亞收購</a:t>
            </a:r>
            <a:r>
              <a:rPr lang="en-US" altLang="zh-TW" b="1" dirty="0">
                <a:solidFill>
                  <a:srgbClr val="000000"/>
                </a:solidFill>
                <a:latin typeface="Arial" panose="020B0604020202020204" pitchFamily="34" charset="0"/>
                <a:ea typeface="微軟正黑體" panose="020B0604030504040204" pitchFamily="34" charset="-120"/>
              </a:rPr>
              <a:t>)</a:t>
            </a:r>
            <a:r>
              <a:rPr lang="zh-TW" altLang="en-US" b="1" dirty="0">
                <a:solidFill>
                  <a:srgbClr val="000000"/>
                </a:solidFill>
                <a:latin typeface="Arial" panose="020B0604020202020204" pitchFamily="34" charset="0"/>
                <a:ea typeface="微軟正黑體" panose="020B0604030504040204" pitchFamily="34" charset="-120"/>
              </a:rPr>
              <a:t>得標（</a:t>
            </a:r>
            <a:r>
              <a:rPr lang="en-US" altLang="zh-TW" b="1" dirty="0">
                <a:solidFill>
                  <a:srgbClr val="000000"/>
                </a:solidFill>
                <a:latin typeface="Arial" panose="020B0604020202020204" pitchFamily="34" charset="0"/>
                <a:ea typeface="微軟正黑體" panose="020B0604030504040204" pitchFamily="34" charset="-120"/>
              </a:rPr>
              <a:t>93MW</a:t>
            </a:r>
            <a:r>
              <a:rPr lang="zh-TW" altLang="en-US" b="1" dirty="0">
                <a:solidFill>
                  <a:srgbClr val="000000"/>
                </a:solidFill>
                <a:latin typeface="Arial" panose="020B0604020202020204" pitchFamily="34" charset="0"/>
                <a:ea typeface="微軟正黑體" panose="020B0604030504040204" pitchFamily="34" charset="-120"/>
              </a:rPr>
              <a:t>）。</a:t>
            </a:r>
          </a:p>
          <a:p>
            <a:pPr eaLnBrk="1" hangingPunct="1">
              <a:spcAft>
                <a:spcPts val="600"/>
              </a:spcAft>
              <a:buClr>
                <a:srgbClr val="953735"/>
              </a:buClr>
              <a:buFont typeface="Wingdings" panose="05000000000000000000" pitchFamily="2" charset="2"/>
              <a:buChar char="l"/>
            </a:pPr>
            <a:r>
              <a:rPr lang="zh-TW" altLang="en-US" b="1" dirty="0">
                <a:solidFill>
                  <a:srgbClr val="000000"/>
                </a:solidFill>
                <a:latin typeface="Arial" panose="020B0604020202020204" pitchFamily="34" charset="0"/>
                <a:ea typeface="微軟正黑體" panose="020B0604030504040204" pitchFamily="34" charset="-120"/>
              </a:rPr>
              <a:t>彰濱崙尾東區設置太陽光電共</a:t>
            </a:r>
            <a:r>
              <a:rPr lang="en-US" altLang="zh-TW" b="1" dirty="0">
                <a:solidFill>
                  <a:srgbClr val="000000"/>
                </a:solidFill>
                <a:latin typeface="Arial" panose="020B0604020202020204" pitchFamily="34" charset="0"/>
                <a:ea typeface="微軟正黑體" panose="020B0604030504040204" pitchFamily="34" charset="-120"/>
              </a:rPr>
              <a:t>181MW</a:t>
            </a:r>
            <a:r>
              <a:rPr lang="zh-TW" altLang="en-US" b="1" dirty="0">
                <a:solidFill>
                  <a:srgbClr val="000000"/>
                </a:solidFill>
                <a:latin typeface="Arial" panose="020B0604020202020204" pitchFamily="34" charset="0"/>
                <a:ea typeface="微軟正黑體" panose="020B0604030504040204" pitchFamily="34" charset="-120"/>
              </a:rPr>
              <a:t>，年發電量達</a:t>
            </a:r>
            <a:r>
              <a:rPr lang="en-US" altLang="zh-TW" b="1" dirty="0">
                <a:solidFill>
                  <a:srgbClr val="000000"/>
                </a:solidFill>
                <a:latin typeface="Arial" panose="020B0604020202020204" pitchFamily="34" charset="0"/>
                <a:ea typeface="微軟正黑體" panose="020B0604030504040204" pitchFamily="34" charset="-120"/>
              </a:rPr>
              <a:t>2.3</a:t>
            </a:r>
            <a:r>
              <a:rPr lang="zh-TW" altLang="en-US" b="1" dirty="0">
                <a:solidFill>
                  <a:srgbClr val="000000"/>
                </a:solidFill>
                <a:latin typeface="Arial" panose="020B0604020202020204" pitchFamily="34" charset="0"/>
                <a:ea typeface="微軟正黑體" panose="020B0604030504040204" pitchFamily="34" charset="-120"/>
              </a:rPr>
              <a:t>億度，可減碳達</a:t>
            </a:r>
            <a:r>
              <a:rPr lang="en-US" altLang="zh-TW" b="1" dirty="0">
                <a:solidFill>
                  <a:srgbClr val="000000"/>
                </a:solidFill>
                <a:latin typeface="Arial" panose="020B0604020202020204" pitchFamily="34" charset="0"/>
                <a:ea typeface="微軟正黑體" panose="020B0604030504040204" pitchFamily="34" charset="-120"/>
              </a:rPr>
              <a:t>11.5</a:t>
            </a:r>
            <a:r>
              <a:rPr lang="zh-TW" altLang="en-US" b="1" dirty="0">
                <a:solidFill>
                  <a:srgbClr val="000000"/>
                </a:solidFill>
                <a:latin typeface="Arial" panose="020B0604020202020204" pitchFamily="34" charset="0"/>
                <a:ea typeface="微軟正黑體" panose="020B0604030504040204" pitchFamily="34" charset="-120"/>
              </a:rPr>
              <a:t>萬公噸，預計可帶動</a:t>
            </a:r>
            <a:r>
              <a:rPr lang="en-US" altLang="zh-TW" b="1" dirty="0">
                <a:solidFill>
                  <a:srgbClr val="000000"/>
                </a:solidFill>
                <a:latin typeface="Arial" panose="020B0604020202020204" pitchFamily="34" charset="0"/>
                <a:ea typeface="微軟正黑體" panose="020B0604030504040204" pitchFamily="34" charset="-120"/>
              </a:rPr>
              <a:t>1,080</a:t>
            </a:r>
            <a:r>
              <a:rPr lang="zh-TW" altLang="en-US" b="1" dirty="0">
                <a:solidFill>
                  <a:srgbClr val="000000"/>
                </a:solidFill>
                <a:latin typeface="Arial" panose="020B0604020202020204" pitchFamily="34" charset="0"/>
                <a:ea typeface="微軟正黑體" panose="020B0604030504040204" pitchFamily="34" charset="-120"/>
              </a:rPr>
              <a:t>人就業，更帶動</a:t>
            </a:r>
            <a:r>
              <a:rPr lang="en-US" altLang="zh-TW" b="1" dirty="0">
                <a:solidFill>
                  <a:srgbClr val="000000"/>
                </a:solidFill>
                <a:latin typeface="Arial" panose="020B0604020202020204" pitchFamily="34" charset="0"/>
                <a:ea typeface="微軟正黑體" panose="020B0604030504040204" pitchFamily="34" charset="-120"/>
              </a:rPr>
              <a:t>108</a:t>
            </a:r>
            <a:r>
              <a:rPr lang="zh-TW" altLang="en-US" b="1" dirty="0">
                <a:solidFill>
                  <a:srgbClr val="000000"/>
                </a:solidFill>
                <a:latin typeface="Arial" panose="020B0604020202020204" pitchFamily="34" charset="0"/>
                <a:ea typeface="微軟正黑體" panose="020B0604030504040204" pitchFamily="34" charset="-120"/>
              </a:rPr>
              <a:t>億投資額。</a:t>
            </a:r>
          </a:p>
        </p:txBody>
      </p:sp>
      <p:pic>
        <p:nvPicPr>
          <p:cNvPr id="10" name="圖片 3"/>
          <p:cNvPicPr>
            <a:picLocks noChangeAspect="1"/>
          </p:cNvPicPr>
          <p:nvPr/>
        </p:nvPicPr>
        <p:blipFill>
          <a:blip r:embed="rId4" cstate="email"/>
          <a:srcRect/>
          <a:stretch>
            <a:fillRect/>
          </a:stretch>
        </p:blipFill>
        <p:spPr bwMode="auto">
          <a:xfrm>
            <a:off x="3810000" y="3657600"/>
            <a:ext cx="5334000" cy="2996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標題 1"/>
          <p:cNvSpPr txBox="1"/>
          <p:nvPr/>
        </p:nvSpPr>
        <p:spPr>
          <a:xfrm>
            <a:off x="980235" y="16778"/>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二、地面型光電政策及推展</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設置案例</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-3</a:t>
            </a:r>
            <a:endPar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sp>
        <p:nvSpPr>
          <p:cNvPr id="2" name="投影片編號版面配置區 1"/>
          <p:cNvSpPr>
            <a:spLocks noGrp="1"/>
          </p:cNvSpPr>
          <p:nvPr>
            <p:ph type="sldNum" sz="quarter" idx="10"/>
          </p:nvPr>
        </p:nvSpPr>
        <p:spPr/>
        <p:txBody>
          <a:bodyPr/>
          <a:lstStyle/>
          <a:p>
            <a:pPr>
              <a:defRPr/>
            </a:pPr>
            <a:fld id="{4DDCBD9B-A1B5-459F-AC8A-25003C402013}" type="slidenum">
              <a:rPr lang="en-US" altLang="zh-TW" smtClean="0"/>
              <a:t>36</a:t>
            </a:fld>
            <a:endParaRPr lang="en-US" altLang="zh-TW"/>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39750" y="1028700"/>
            <a:ext cx="5327650" cy="431800"/>
          </a:xfrm>
          <a:prstGeom prst="rect">
            <a:avLst/>
          </a:prstGeom>
          <a:solidFill>
            <a:schemeClr val="accent6">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zh-TW" altLang="en-US" b="1" dirty="0">
                <a:solidFill>
                  <a:prstClr val="white"/>
                </a:solidFill>
                <a:latin typeface="Microsoft YaHei" panose="020B0503020204020204" pitchFamily="34" charset="-122"/>
                <a:ea typeface="Microsoft YaHei" panose="020B0503020204020204" pitchFamily="34" charset="-122"/>
              </a:rPr>
              <a:t>台糖嘉義公館滯洪池</a:t>
            </a:r>
          </a:p>
        </p:txBody>
      </p:sp>
      <p:sp>
        <p:nvSpPr>
          <p:cNvPr id="8" name="文字方塊 15"/>
          <p:cNvSpPr txBox="1">
            <a:spLocks noChangeArrowheads="1"/>
          </p:cNvSpPr>
          <p:nvPr/>
        </p:nvSpPr>
        <p:spPr bwMode="auto">
          <a:xfrm>
            <a:off x="552450" y="1751013"/>
            <a:ext cx="7548563"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3525" indent="-263525">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eaLnBrk="1" hangingPunct="1">
              <a:spcAft>
                <a:spcPts val="600"/>
              </a:spcAft>
              <a:buClr>
                <a:srgbClr val="953735"/>
              </a:buClr>
              <a:buFont typeface="Wingdings" panose="05000000000000000000" pitchFamily="2" charset="2"/>
              <a:buChar char="l"/>
            </a:pPr>
            <a:r>
              <a:rPr lang="zh-TW" altLang="en-US" b="1" dirty="0">
                <a:solidFill>
                  <a:srgbClr val="000000"/>
                </a:solidFill>
                <a:latin typeface="Arial" panose="020B0604020202020204" pitchFamily="34" charset="0"/>
                <a:ea typeface="微軟正黑體" panose="020B0604030504040204" pitchFamily="34" charset="-120"/>
              </a:rPr>
              <a:t>為台糖同時也是嘉義縣首座正式啟運滯洪池水面光電電廠。滯洪池除了發揮治水功能，防堵豪大雨外，嘉義地區陽光充足特性，相當適合發展太陽能光電。</a:t>
            </a:r>
            <a:endParaRPr lang="en-US" altLang="zh-TW" b="1" dirty="0">
              <a:solidFill>
                <a:srgbClr val="000000"/>
              </a:solidFill>
              <a:latin typeface="Arial" panose="020B0604020202020204" pitchFamily="34" charset="0"/>
              <a:ea typeface="微軟正黑體" panose="020B0604030504040204" pitchFamily="34" charset="-120"/>
            </a:endParaRPr>
          </a:p>
          <a:p>
            <a:pPr>
              <a:spcAft>
                <a:spcPts val="600"/>
              </a:spcAft>
              <a:buClr>
                <a:srgbClr val="953735"/>
              </a:buClr>
              <a:buFont typeface="Wingdings" panose="05000000000000000000" pitchFamily="2" charset="2"/>
              <a:buChar char="l"/>
            </a:pPr>
            <a:r>
              <a:rPr lang="zh-TW" altLang="zh-TW" b="1" dirty="0">
                <a:solidFill>
                  <a:srgbClr val="000000"/>
                </a:solidFill>
                <a:latin typeface="Arial" panose="020B0604020202020204" pitchFamily="34" charset="0"/>
                <a:ea typeface="微軟正黑體" panose="020B0604030504040204" pitchFamily="34" charset="-120"/>
              </a:rPr>
              <a:t>建置容量</a:t>
            </a:r>
            <a:r>
              <a:rPr lang="en-US" altLang="zh-TW" b="1" dirty="0">
                <a:solidFill>
                  <a:srgbClr val="000000"/>
                </a:solidFill>
                <a:latin typeface="Arial" panose="020B0604020202020204" pitchFamily="34" charset="0"/>
                <a:ea typeface="微軟正黑體" panose="020B0604030504040204" pitchFamily="34" charset="-120"/>
              </a:rPr>
              <a:t>4.36MW</a:t>
            </a:r>
            <a:r>
              <a:rPr lang="zh-TW" altLang="en-US" b="1" dirty="0">
                <a:solidFill>
                  <a:srgbClr val="000000"/>
                </a:solidFill>
                <a:latin typeface="Arial" panose="020B0604020202020204" pitchFamily="34" charset="0"/>
                <a:ea typeface="微軟正黑體" panose="020B0604030504040204" pitchFamily="34" charset="-120"/>
              </a:rPr>
              <a:t>，年發電量約</a:t>
            </a:r>
            <a:r>
              <a:rPr lang="en-US" altLang="zh-TW" b="1" dirty="0">
                <a:solidFill>
                  <a:srgbClr val="000000"/>
                </a:solidFill>
                <a:latin typeface="Arial" panose="020B0604020202020204" pitchFamily="34" charset="0"/>
                <a:ea typeface="微軟正黑體" panose="020B0604030504040204" pitchFamily="34" charset="-120"/>
              </a:rPr>
              <a:t>627</a:t>
            </a:r>
            <a:r>
              <a:rPr lang="zh-TW" altLang="en-US" b="1" dirty="0">
                <a:solidFill>
                  <a:srgbClr val="000000"/>
                </a:solidFill>
                <a:latin typeface="Arial" panose="020B0604020202020204" pitchFamily="34" charset="0"/>
                <a:ea typeface="微軟正黑體" panose="020B0604030504040204" pitchFamily="34" charset="-120"/>
              </a:rPr>
              <a:t>萬度，可減碳量達</a:t>
            </a:r>
            <a:r>
              <a:rPr lang="en-US" altLang="zh-TW" b="1" dirty="0">
                <a:solidFill>
                  <a:srgbClr val="000000"/>
                </a:solidFill>
                <a:latin typeface="Arial" panose="020B0604020202020204" pitchFamily="34" charset="0"/>
                <a:ea typeface="微軟正黑體" panose="020B0604030504040204" pitchFamily="34" charset="-120"/>
              </a:rPr>
              <a:t>3,320</a:t>
            </a:r>
            <a:r>
              <a:rPr lang="zh-TW" altLang="en-US" b="1" dirty="0">
                <a:solidFill>
                  <a:srgbClr val="000000"/>
                </a:solidFill>
                <a:latin typeface="Arial" panose="020B0604020202020204" pitchFamily="34" charset="0"/>
                <a:ea typeface="微軟正黑體" panose="020B0604030504040204" pitchFamily="34" charset="-120"/>
              </a:rPr>
              <a:t>頓，可供應約每年</a:t>
            </a:r>
            <a:r>
              <a:rPr lang="en-US" altLang="zh-TW" b="1" dirty="0">
                <a:solidFill>
                  <a:srgbClr val="000000"/>
                </a:solidFill>
                <a:latin typeface="Arial" panose="020B0604020202020204" pitchFamily="34" charset="0"/>
                <a:ea typeface="微軟正黑體" panose="020B0604030504040204" pitchFamily="34" charset="-120"/>
              </a:rPr>
              <a:t>1,800</a:t>
            </a:r>
            <a:r>
              <a:rPr lang="zh-TW" altLang="en-US" b="1" dirty="0">
                <a:solidFill>
                  <a:srgbClr val="000000"/>
                </a:solidFill>
                <a:latin typeface="Arial" panose="020B0604020202020204" pitchFamily="34" charset="0"/>
                <a:ea typeface="微軟正黑體" panose="020B0604030504040204" pitchFamily="34" charset="-120"/>
              </a:rPr>
              <a:t>戶用電。</a:t>
            </a:r>
            <a:endParaRPr lang="en-US" altLang="zh-TW" b="1" dirty="0">
              <a:solidFill>
                <a:srgbClr val="000000"/>
              </a:solidFill>
              <a:latin typeface="Arial" panose="020B0604020202020204" pitchFamily="34" charset="0"/>
              <a:ea typeface="微軟正黑體" panose="020B0604030504040204" pitchFamily="34" charset="-120"/>
            </a:endParaRPr>
          </a:p>
        </p:txBody>
      </p:sp>
      <p:pic>
        <p:nvPicPr>
          <p:cNvPr id="9" name="圖片 14"/>
          <p:cNvPicPr>
            <a:picLocks noChangeAspect="1" noChangeArrowheads="1"/>
          </p:cNvPicPr>
          <p:nvPr/>
        </p:nvPicPr>
        <p:blipFill>
          <a:blip r:embed="rId3" cstate="email"/>
          <a:srcRect/>
          <a:stretch>
            <a:fillRect/>
          </a:stretch>
        </p:blipFill>
        <p:spPr bwMode="auto">
          <a:xfrm>
            <a:off x="0" y="3566380"/>
            <a:ext cx="5178368" cy="3092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嘉義縣首座浮力式太陽光電廠今在中埔公舘滯洪池正式啟用。   圖：嘉義縣政府/提供"/>
          <p:cNvPicPr>
            <a:picLocks noChangeAspect="1" noChangeArrowheads="1"/>
          </p:cNvPicPr>
          <p:nvPr/>
        </p:nvPicPr>
        <p:blipFill>
          <a:blip r:embed="rId4" cstate="email"/>
          <a:srcRect/>
          <a:stretch>
            <a:fillRect/>
          </a:stretch>
        </p:blipFill>
        <p:spPr bwMode="auto">
          <a:xfrm>
            <a:off x="4561991" y="3566380"/>
            <a:ext cx="4573217" cy="3092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標題 1"/>
          <p:cNvSpPr txBox="1"/>
          <p:nvPr/>
        </p:nvSpPr>
        <p:spPr>
          <a:xfrm>
            <a:off x="980235" y="16778"/>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二、地面型光電政策及推展</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設置案例</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-4</a:t>
            </a:r>
            <a:endPar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sp>
        <p:nvSpPr>
          <p:cNvPr id="2" name="投影片編號版面配置區 1"/>
          <p:cNvSpPr>
            <a:spLocks noGrp="1"/>
          </p:cNvSpPr>
          <p:nvPr>
            <p:ph type="sldNum" sz="quarter" idx="10"/>
          </p:nvPr>
        </p:nvSpPr>
        <p:spPr/>
        <p:txBody>
          <a:bodyPr/>
          <a:lstStyle/>
          <a:p>
            <a:pPr>
              <a:defRPr/>
            </a:pPr>
            <a:fld id="{4DDCBD9B-A1B5-459F-AC8A-25003C402013}" type="slidenum">
              <a:rPr lang="en-US" altLang="zh-TW" smtClean="0"/>
              <a:t>37</a:t>
            </a:fld>
            <a:endParaRPr lang="en-US" altLang="zh-TW"/>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538" name="群組 2"/>
          <p:cNvGrpSpPr/>
          <p:nvPr/>
        </p:nvGrpSpPr>
        <p:grpSpPr bwMode="auto">
          <a:xfrm>
            <a:off x="467544" y="1630362"/>
            <a:ext cx="7600950" cy="5097463"/>
            <a:chOff x="185306" y="918164"/>
            <a:chExt cx="8775814" cy="5629042"/>
          </a:xfrm>
        </p:grpSpPr>
        <p:pic>
          <p:nvPicPr>
            <p:cNvPr id="65541" name="Google Shape;170;p21"/>
            <p:cNvPicPr preferRelativeResize="0">
              <a:picLocks noChangeAspect="1"/>
            </p:cNvPicPr>
            <p:nvPr/>
          </p:nvPicPr>
          <p:blipFill>
            <a:blip r:embed="rId3" cstate="email"/>
            <a:srcRect/>
            <a:stretch>
              <a:fillRect/>
            </a:stretch>
          </p:blipFill>
          <p:spPr bwMode="auto">
            <a:xfrm>
              <a:off x="185306" y="918164"/>
              <a:ext cx="8773388" cy="5629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8576216" y="6159782"/>
              <a:ext cx="384904" cy="3856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8" name="矩形 7"/>
          <p:cNvSpPr/>
          <p:nvPr/>
        </p:nvSpPr>
        <p:spPr>
          <a:xfrm>
            <a:off x="539750" y="1028700"/>
            <a:ext cx="5256213" cy="431800"/>
          </a:xfrm>
          <a:prstGeom prst="rect">
            <a:avLst/>
          </a:prstGeom>
          <a:solidFill>
            <a:schemeClr val="accent6">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zh-TW" altLang="en-US" b="1" dirty="0">
                <a:solidFill>
                  <a:prstClr val="white"/>
                </a:solidFill>
                <a:latin typeface="Microsoft YaHei" panose="020B0503020204020204" pitchFamily="34" charset="-122"/>
                <a:ea typeface="Microsoft YaHei" panose="020B0503020204020204" pitchFamily="34" charset="-122"/>
              </a:rPr>
              <a:t>嘉義鹽田</a:t>
            </a:r>
            <a:endParaRPr lang="zh-TW" altLang="en-US" sz="1400" b="1" dirty="0">
              <a:solidFill>
                <a:prstClr val="white"/>
              </a:solidFill>
              <a:latin typeface="Microsoft YaHei" panose="020B0503020204020204" pitchFamily="34" charset="-122"/>
              <a:ea typeface="Microsoft YaHei" panose="020B0503020204020204" pitchFamily="34" charset="-122"/>
            </a:endParaRPr>
          </a:p>
        </p:txBody>
      </p:sp>
      <p:sp>
        <p:nvSpPr>
          <p:cNvPr id="9" name="標題 1"/>
          <p:cNvSpPr txBox="1"/>
          <p:nvPr/>
        </p:nvSpPr>
        <p:spPr>
          <a:xfrm>
            <a:off x="980235" y="16778"/>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二、地面型光電政策及推展</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鹽田</a:t>
            </a:r>
          </a:p>
        </p:txBody>
      </p:sp>
      <p:sp>
        <p:nvSpPr>
          <p:cNvPr id="3" name="投影片編號版面配置區 2"/>
          <p:cNvSpPr>
            <a:spLocks noGrp="1"/>
          </p:cNvSpPr>
          <p:nvPr>
            <p:ph type="sldNum" sz="quarter" idx="10"/>
          </p:nvPr>
        </p:nvSpPr>
        <p:spPr/>
        <p:txBody>
          <a:bodyPr/>
          <a:lstStyle/>
          <a:p>
            <a:pPr>
              <a:defRPr/>
            </a:pPr>
            <a:fld id="{47ECF5A3-0E01-4462-88CA-2018B9BBC388}" type="slidenum">
              <a:rPr lang="en-US" altLang="zh-TW" smtClean="0"/>
              <a:t>38</a:t>
            </a:fld>
            <a:endParaRPr lang="en-US" altLang="zh-TW"/>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39750" y="1028700"/>
            <a:ext cx="5256213" cy="431800"/>
          </a:xfrm>
          <a:prstGeom prst="rect">
            <a:avLst/>
          </a:prstGeom>
          <a:solidFill>
            <a:schemeClr val="accent6">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zh-TW" altLang="en-US" b="1" dirty="0">
                <a:solidFill>
                  <a:prstClr val="white"/>
                </a:solidFill>
                <a:latin typeface="Microsoft YaHei" panose="020B0503020204020204" pitchFamily="34" charset="-122"/>
                <a:ea typeface="Microsoft YaHei" panose="020B0503020204020204" pitchFamily="34" charset="-122"/>
              </a:rPr>
              <a:t>嘉義鹽田</a:t>
            </a:r>
            <a:endParaRPr lang="zh-TW" altLang="en-US" sz="1400" b="1" dirty="0">
              <a:solidFill>
                <a:prstClr val="white"/>
              </a:solidFill>
              <a:latin typeface="Microsoft YaHei" panose="020B0503020204020204" pitchFamily="34" charset="-122"/>
              <a:ea typeface="Microsoft YaHei" panose="020B0503020204020204" pitchFamily="34" charset="-122"/>
            </a:endParaRPr>
          </a:p>
        </p:txBody>
      </p:sp>
      <p:pic>
        <p:nvPicPr>
          <p:cNvPr id="67587" name="圖片 6"/>
          <p:cNvPicPr>
            <a:picLocks noChangeAspect="1"/>
          </p:cNvPicPr>
          <p:nvPr/>
        </p:nvPicPr>
        <p:blipFill>
          <a:blip r:embed="rId3" cstate="email"/>
          <a:srcRect/>
          <a:stretch>
            <a:fillRect/>
          </a:stretch>
        </p:blipFill>
        <p:spPr bwMode="auto">
          <a:xfrm>
            <a:off x="19050" y="3876675"/>
            <a:ext cx="4310063" cy="267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8" name="文字方塊 7"/>
          <p:cNvSpPr txBox="1">
            <a:spLocks noChangeArrowheads="1"/>
          </p:cNvSpPr>
          <p:nvPr/>
        </p:nvSpPr>
        <p:spPr bwMode="auto">
          <a:xfrm>
            <a:off x="539750" y="1752600"/>
            <a:ext cx="8059738" cy="2185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3525" indent="-263525">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eaLnBrk="1" hangingPunct="1">
              <a:spcAft>
                <a:spcPts val="600"/>
              </a:spcAft>
              <a:buClr>
                <a:srgbClr val="953735"/>
              </a:buClr>
              <a:buFont typeface="Wingdings" panose="05000000000000000000" pitchFamily="2" charset="2"/>
              <a:buChar char="l"/>
            </a:pPr>
            <a:r>
              <a:rPr lang="zh-TW" altLang="en-US" b="1" dirty="0">
                <a:solidFill>
                  <a:srgbClr val="000000"/>
                </a:solidFill>
                <a:latin typeface="Arial" panose="020B0604020202020204" pitchFamily="34" charset="0"/>
                <a:ea typeface="微軟正黑體" panose="020B0604030504040204" pitchFamily="34" charset="-120"/>
              </a:rPr>
              <a:t>總裝置容量</a:t>
            </a:r>
            <a:r>
              <a:rPr lang="en-US" altLang="zh-TW" b="1" dirty="0">
                <a:solidFill>
                  <a:srgbClr val="000000"/>
                </a:solidFill>
                <a:latin typeface="Arial" panose="020B0604020202020204" pitchFamily="34" charset="0"/>
                <a:ea typeface="微軟正黑體" panose="020B0604030504040204" pitchFamily="34" charset="-120"/>
              </a:rPr>
              <a:t>90.2MW</a:t>
            </a:r>
            <a:r>
              <a:rPr lang="zh-TW" altLang="zh-TW" b="1" dirty="0">
                <a:solidFill>
                  <a:srgbClr val="000000"/>
                </a:solidFill>
                <a:latin typeface="Arial" panose="020B0604020202020204" pitchFamily="34" charset="0"/>
                <a:ea typeface="微軟正黑體" panose="020B0604030504040204" pitchFamily="34" charset="-120"/>
              </a:rPr>
              <a:t>，</a:t>
            </a:r>
            <a:r>
              <a:rPr lang="zh-TW" altLang="en-US" b="1" dirty="0">
                <a:solidFill>
                  <a:srgbClr val="000000"/>
                </a:solidFill>
                <a:latin typeface="Arial" panose="020B0604020202020204" pitchFamily="34" charset="0"/>
                <a:ea typeface="微軟正黑體" panose="020B0604030504040204" pitchFamily="34" charset="-120"/>
              </a:rPr>
              <a:t>案場落實</a:t>
            </a:r>
            <a:r>
              <a:rPr lang="zh-TW" altLang="zh-TW" b="1" dirty="0">
                <a:solidFill>
                  <a:srgbClr val="000000"/>
                </a:solidFill>
                <a:latin typeface="Arial" panose="020B0604020202020204" pitchFamily="34" charset="0"/>
                <a:ea typeface="微軟正黑體" panose="020B0604030504040204" pitchFamily="34" charset="-120"/>
              </a:rPr>
              <a:t>生態保育及在地溝通，包含建立綠能生態共榮區並定期監測與揭露資訊、採生態多樣化之友善工法</a:t>
            </a:r>
            <a:r>
              <a:rPr lang="zh-TW" altLang="en-US" b="1" dirty="0">
                <a:solidFill>
                  <a:srgbClr val="000000"/>
                </a:solidFill>
                <a:latin typeface="Arial" panose="020B0604020202020204" pitchFamily="34" charset="0"/>
                <a:ea typeface="微軟正黑體" panose="020B0604030504040204" pitchFamily="34" charset="-120"/>
              </a:rPr>
              <a:t>（如設計鳥踏讓鳥類棲息、設置緩衝綠帶做為生態廊道營造多樣生物棲地，及留設生態保育區。），</a:t>
            </a:r>
            <a:r>
              <a:rPr lang="zh-TW" altLang="zh-TW" b="1" dirty="0">
                <a:solidFill>
                  <a:srgbClr val="000000"/>
                </a:solidFill>
                <a:latin typeface="Arial" panose="020B0604020202020204" pitchFamily="34" charset="0"/>
                <a:ea typeface="微軟正黑體" panose="020B0604030504040204" pitchFamily="34" charset="-120"/>
              </a:rPr>
              <a:t>落實與在地政府及民眾團體溝通。</a:t>
            </a:r>
            <a:endParaRPr lang="en-US" altLang="zh-TW" b="1" dirty="0">
              <a:solidFill>
                <a:srgbClr val="000000"/>
              </a:solidFill>
              <a:latin typeface="Arial" panose="020B0604020202020204" pitchFamily="34" charset="0"/>
              <a:ea typeface="微軟正黑體" panose="020B0604030504040204" pitchFamily="34" charset="-120"/>
            </a:endParaRPr>
          </a:p>
          <a:p>
            <a:pPr eaLnBrk="1" hangingPunct="1">
              <a:spcAft>
                <a:spcPts val="600"/>
              </a:spcAft>
              <a:buClr>
                <a:srgbClr val="953735"/>
              </a:buClr>
              <a:buFont typeface="Wingdings" panose="05000000000000000000" pitchFamily="2" charset="2"/>
              <a:buChar char="l"/>
            </a:pPr>
            <a:r>
              <a:rPr lang="zh-TW" altLang="zh-TW" b="1" dirty="0">
                <a:solidFill>
                  <a:srgbClr val="000000"/>
                </a:solidFill>
                <a:latin typeface="Arial" panose="020B0604020202020204" pitchFamily="34" charset="0"/>
                <a:ea typeface="微軟正黑體" panose="020B0604030504040204" pitchFamily="34" charset="-120"/>
              </a:rPr>
              <a:t>首創全臺首座綠電業者與</a:t>
            </a:r>
            <a:r>
              <a:rPr lang="en-US" altLang="zh-TW" b="1" dirty="0">
                <a:solidFill>
                  <a:srgbClr val="000000"/>
                </a:solidFill>
                <a:latin typeface="Arial" panose="020B0604020202020204" pitchFamily="34" charset="0"/>
                <a:ea typeface="微軟正黑體" panose="020B0604030504040204" pitchFamily="34" charset="-120"/>
              </a:rPr>
              <a:t>NGO</a:t>
            </a:r>
            <a:r>
              <a:rPr lang="zh-TW" altLang="zh-TW" b="1" dirty="0">
                <a:solidFill>
                  <a:srgbClr val="000000"/>
                </a:solidFill>
                <a:latin typeface="Arial" panose="020B0604020202020204" pitchFamily="34" charset="0"/>
                <a:ea typeface="微軟正黑體" panose="020B0604030504040204" pitchFamily="34" charset="-120"/>
              </a:rPr>
              <a:t>合作的生態教育展示設施，館內常設展包括鹽田歷史人文、鳥類生態與光電知識介紹等豐富內容，並已正式對外開放，民眾僅需提早預約即可免費入場</a:t>
            </a:r>
            <a:r>
              <a:rPr lang="zh-TW" altLang="en-US" b="1" dirty="0">
                <a:solidFill>
                  <a:srgbClr val="000000"/>
                </a:solidFill>
                <a:latin typeface="Arial" panose="020B0604020202020204" pitchFamily="34" charset="0"/>
                <a:ea typeface="微軟正黑體" panose="020B0604030504040204" pitchFamily="34" charset="-120"/>
              </a:rPr>
              <a:t>。</a:t>
            </a:r>
            <a:endParaRPr lang="zh-TW" altLang="zh-TW" b="1" dirty="0">
              <a:solidFill>
                <a:srgbClr val="000000"/>
              </a:solidFill>
              <a:latin typeface="Arial" panose="020B0604020202020204" pitchFamily="34" charset="0"/>
              <a:ea typeface="微軟正黑體" panose="020B0604030504040204" pitchFamily="34" charset="-120"/>
            </a:endParaRPr>
          </a:p>
        </p:txBody>
      </p:sp>
      <p:pic>
        <p:nvPicPr>
          <p:cNvPr id="67589" name="圖片 11"/>
          <p:cNvPicPr>
            <a:picLocks noChangeAspect="1"/>
          </p:cNvPicPr>
          <p:nvPr/>
        </p:nvPicPr>
        <p:blipFill>
          <a:blip r:embed="rId4" cstate="email"/>
          <a:srcRect/>
          <a:stretch>
            <a:fillRect/>
          </a:stretch>
        </p:blipFill>
        <p:spPr bwMode="auto">
          <a:xfrm>
            <a:off x="4364038" y="3876675"/>
            <a:ext cx="4746625" cy="267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標題 1"/>
          <p:cNvSpPr txBox="1"/>
          <p:nvPr/>
        </p:nvSpPr>
        <p:spPr>
          <a:xfrm>
            <a:off x="980235" y="16778"/>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二、地面型光電政策及推展</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設置案例</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-1</a:t>
            </a:r>
            <a:endPar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sp>
        <p:nvSpPr>
          <p:cNvPr id="2" name="投影片編號版面配置區 1"/>
          <p:cNvSpPr>
            <a:spLocks noGrp="1"/>
          </p:cNvSpPr>
          <p:nvPr>
            <p:ph type="sldNum" sz="quarter" idx="10"/>
          </p:nvPr>
        </p:nvSpPr>
        <p:spPr/>
        <p:txBody>
          <a:bodyPr/>
          <a:lstStyle/>
          <a:p>
            <a:pPr>
              <a:defRPr/>
            </a:pPr>
            <a:fld id="{47ECF5A3-0E01-4462-88CA-2018B9BBC388}" type="slidenum">
              <a:rPr lang="en-US" altLang="zh-TW" smtClean="0"/>
              <a:t>39</a:t>
            </a:fld>
            <a:endParaRPr lang="en-US" altLang="zh-TW"/>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39750" y="1028700"/>
            <a:ext cx="5353050" cy="431800"/>
          </a:xfrm>
          <a:prstGeom prst="rect">
            <a:avLst/>
          </a:prstGeom>
          <a:solidFill>
            <a:schemeClr val="accent6">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zh-TW" altLang="en-US" b="1" dirty="0">
                <a:solidFill>
                  <a:prstClr val="white"/>
                </a:solidFill>
                <a:latin typeface="Microsoft YaHei" panose="020B0503020204020204" pitchFamily="34" charset="-122"/>
                <a:ea typeface="Microsoft YaHei" panose="020B0503020204020204" pitchFamily="34" charset="-122"/>
              </a:rPr>
              <a:t>台電臺南七股鹽田</a:t>
            </a:r>
            <a:endParaRPr lang="zh-TW" altLang="en-US" sz="1400" b="1" dirty="0">
              <a:solidFill>
                <a:prstClr val="white"/>
              </a:solidFill>
              <a:latin typeface="Microsoft YaHei" panose="020B0503020204020204" pitchFamily="34" charset="-122"/>
              <a:ea typeface="Microsoft YaHei" panose="020B0503020204020204" pitchFamily="34" charset="-122"/>
            </a:endParaRPr>
          </a:p>
        </p:txBody>
      </p:sp>
      <p:pic>
        <p:nvPicPr>
          <p:cNvPr id="7" name="圖片 17" descr="台電台南七股鹽田"/>
          <p:cNvPicPr>
            <a:picLocks noChangeAspect="1" noChangeArrowheads="1"/>
          </p:cNvPicPr>
          <p:nvPr/>
        </p:nvPicPr>
        <p:blipFill>
          <a:blip r:embed="rId3"/>
          <a:srcRect/>
          <a:stretch>
            <a:fillRect/>
          </a:stretch>
        </p:blipFill>
        <p:spPr bwMode="auto">
          <a:xfrm>
            <a:off x="0" y="3698630"/>
            <a:ext cx="4544126" cy="284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字方塊 19"/>
          <p:cNvSpPr txBox="1">
            <a:spLocks noChangeArrowheads="1"/>
          </p:cNvSpPr>
          <p:nvPr/>
        </p:nvSpPr>
        <p:spPr bwMode="auto">
          <a:xfrm>
            <a:off x="539750" y="1576265"/>
            <a:ext cx="8147050" cy="2108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63525" indent="-263525">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a:spcAft>
                <a:spcPts val="600"/>
              </a:spcAft>
              <a:buClr>
                <a:srgbClr val="953735"/>
              </a:buClr>
              <a:buFont typeface="Wingdings" panose="05000000000000000000" pitchFamily="2" charset="2"/>
              <a:buChar char="l"/>
            </a:pP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總面積約</a:t>
            </a:r>
            <a:r>
              <a:rPr lang="en-US" altLang="zh-TW"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213</a:t>
            </a: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公頃</a:t>
            </a:r>
            <a:r>
              <a:rPr lang="zh-TW" altLang="en-US" b="1" dirty="0">
                <a:latin typeface="微軟正黑體" panose="020B0604030504040204" pitchFamily="34" charset="-120"/>
                <a:ea typeface="微軟正黑體" panose="020B0604030504040204" pitchFamily="34" charset="-120"/>
                <a:cs typeface="Times New Roman" panose="02020603050405020304" pitchFamily="18" charset="0"/>
              </a:rPr>
              <a:t>等同近</a:t>
            </a:r>
            <a:r>
              <a:rPr lang="en-US" altLang="zh-TW" b="1" dirty="0">
                <a:latin typeface="微軟正黑體" panose="020B0604030504040204" pitchFamily="34" charset="-120"/>
                <a:ea typeface="微軟正黑體" panose="020B0604030504040204" pitchFamily="34" charset="-120"/>
                <a:cs typeface="Times New Roman" panose="02020603050405020304" pitchFamily="18" charset="0"/>
              </a:rPr>
              <a:t>300</a:t>
            </a:r>
            <a:r>
              <a:rPr lang="zh-TW" altLang="en-US" b="1" dirty="0">
                <a:latin typeface="微軟正黑體" panose="020B0604030504040204" pitchFamily="34" charset="-120"/>
                <a:ea typeface="微軟正黑體" panose="020B0604030504040204" pitchFamily="34" charset="-120"/>
                <a:cs typeface="Times New Roman" panose="02020603050405020304" pitchFamily="18" charset="0"/>
              </a:rPr>
              <a:t>座足球場</a:t>
            </a: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b="1" dirty="0">
                <a:latin typeface="微軟正黑體" panose="020B0604030504040204" pitchFamily="34" charset="-120"/>
                <a:ea typeface="微軟正黑體" panose="020B0604030504040204" pitchFamily="34" charset="-120"/>
                <a:cs typeface="Times New Roman" panose="02020603050405020304" pitchFamily="18" charset="0"/>
              </a:rPr>
              <a:t>曾列世界第</a:t>
            </a:r>
            <a:r>
              <a:rPr lang="en-US" altLang="zh-TW" b="1" dirty="0">
                <a:latin typeface="微軟正黑體" panose="020B0604030504040204" pitchFamily="34" charset="-120"/>
                <a:ea typeface="微軟正黑體" panose="020B0604030504040204" pitchFamily="34" charset="-120"/>
                <a:cs typeface="Times New Roman" panose="02020603050405020304" pitchFamily="18" charset="0"/>
              </a:rPr>
              <a:t>46</a:t>
            </a:r>
            <a:r>
              <a:rPr lang="zh-TW" altLang="en-US" b="1" dirty="0">
                <a:latin typeface="微軟正黑體" panose="020B0604030504040204" pitchFamily="34" charset="-120"/>
                <a:ea typeface="微軟正黑體" panose="020B0604030504040204" pitchFamily="34" charset="-120"/>
                <a:cs typeface="Times New Roman" panose="02020603050405020304" pitchFamily="18" charset="0"/>
              </a:rPr>
              <a:t>大的光電場</a:t>
            </a: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；年發電量為</a:t>
            </a:r>
            <a:r>
              <a:rPr lang="en-US" altLang="zh-TW"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2</a:t>
            </a: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億度</a:t>
            </a:r>
            <a:r>
              <a:rPr lang="zh-TW" altLang="en-US" b="1"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裝置容量共</a:t>
            </a:r>
            <a:r>
              <a:rPr lang="en-US" altLang="zh-TW"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150MW </a:t>
            </a: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，可供應約超過</a:t>
            </a:r>
            <a:r>
              <a:rPr lang="en-US" altLang="zh-TW"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5.5</a:t>
            </a: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萬戶用電，發電容量占目前全台太陽光電裝置容量</a:t>
            </a:r>
            <a:r>
              <a:rPr lang="en-US" altLang="zh-TW"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4</a:t>
            </a: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endParaRPr>
          </a:p>
          <a:p>
            <a:pPr>
              <a:spcAft>
                <a:spcPts val="600"/>
              </a:spcAft>
              <a:buClr>
                <a:srgbClr val="953735"/>
              </a:buClr>
              <a:buFont typeface="Wingdings" panose="05000000000000000000" pitchFamily="2" charset="2"/>
              <a:buChar char="l"/>
            </a:pP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案場配合在地環境，以地面和水面雙模式，將光電板架高</a:t>
            </a:r>
            <a:r>
              <a:rPr lang="en-US" altLang="zh-TW"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2.1</a:t>
            </a:r>
            <a:r>
              <a:rPr lang="zh-TW" altLang="en-US"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公尺，保持既有鹽灘地滯洪功能。</a:t>
            </a:r>
            <a:r>
              <a:rPr lang="zh-TW" altLang="en-US" b="1" dirty="0">
                <a:latin typeface="微軟正黑體" panose="020B0604030504040204" pitchFamily="34" charset="-120"/>
                <a:ea typeface="微軟正黑體" panose="020B0604030504040204" pitchFamily="34" charset="-120"/>
                <a:cs typeface="Times New Roman" panose="02020603050405020304" pitchFamily="18" charset="0"/>
              </a:rPr>
              <a:t>從高空俯瞰會出現鹽田、虱目魚及侯鳥的人文意象設計，並保留隔離綠帶空間來營造鳥類棲地，讓荒廢多年的鹽灘地因為光電場變成熱門的觀光景點。</a:t>
            </a:r>
            <a:endParaRPr lang="en-US" altLang="zh-TW"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pic>
        <p:nvPicPr>
          <p:cNvPr id="10" name="圖片 9"/>
          <p:cNvPicPr>
            <a:picLocks noChangeAspect="1"/>
          </p:cNvPicPr>
          <p:nvPr/>
        </p:nvPicPr>
        <p:blipFill>
          <a:blip r:embed="rId4" cstate="email"/>
          <a:stretch>
            <a:fillRect/>
          </a:stretch>
        </p:blipFill>
        <p:spPr>
          <a:xfrm>
            <a:off x="4544125" y="3698630"/>
            <a:ext cx="4599875" cy="2849563"/>
          </a:xfrm>
          <a:prstGeom prst="rect">
            <a:avLst/>
          </a:prstGeom>
        </p:spPr>
      </p:pic>
      <p:sp>
        <p:nvSpPr>
          <p:cNvPr id="11" name="標題 1"/>
          <p:cNvSpPr txBox="1"/>
          <p:nvPr/>
        </p:nvSpPr>
        <p:spPr>
          <a:xfrm>
            <a:off x="980235" y="16778"/>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二、地面型光電政策及推展</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設置案例</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-2</a:t>
            </a:r>
            <a:endPar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sp>
        <p:nvSpPr>
          <p:cNvPr id="2" name="投影片編號版面配置區 1"/>
          <p:cNvSpPr>
            <a:spLocks noGrp="1"/>
          </p:cNvSpPr>
          <p:nvPr>
            <p:ph type="sldNum" sz="quarter" idx="10"/>
          </p:nvPr>
        </p:nvSpPr>
        <p:spPr/>
        <p:txBody>
          <a:bodyPr/>
          <a:lstStyle/>
          <a:p>
            <a:pPr>
              <a:defRPr/>
            </a:pPr>
            <a:fld id="{4DDCBD9B-A1B5-459F-AC8A-25003C402013}" type="slidenum">
              <a:rPr lang="en-US" altLang="zh-TW" smtClean="0"/>
              <a:t>40</a:t>
            </a:fld>
            <a:endParaRPr lang="en-US" altLang="zh-TW"/>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0"/>
          </p:nvPr>
        </p:nvSpPr>
        <p:spPr/>
        <p:txBody>
          <a:bodyPr/>
          <a:lstStyle/>
          <a:p>
            <a:pPr>
              <a:defRPr/>
            </a:pPr>
            <a:fld id="{4DDCBD9B-A1B5-459F-AC8A-25003C402013}" type="slidenum">
              <a:rPr lang="en-US" altLang="zh-TW" smtClean="0"/>
              <a:t>41</a:t>
            </a:fld>
            <a:endParaRPr lang="en-US" altLang="zh-TW"/>
          </a:p>
        </p:txBody>
      </p:sp>
      <p:sp>
        <p:nvSpPr>
          <p:cNvPr id="3" name="標題 1"/>
          <p:cNvSpPr txBox="1"/>
          <p:nvPr/>
        </p:nvSpPr>
        <p:spPr>
          <a:xfrm>
            <a:off x="447520" y="40791"/>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三、共同升壓站政策及推展</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推動目的</a:t>
            </a:r>
          </a:p>
        </p:txBody>
      </p:sp>
      <p:pic>
        <p:nvPicPr>
          <p:cNvPr id="4" name="圖片 3"/>
          <p:cNvPicPr>
            <a:picLocks noChangeAspect="1"/>
          </p:cNvPicPr>
          <p:nvPr/>
        </p:nvPicPr>
        <p:blipFill>
          <a:blip r:embed="rId2"/>
          <a:stretch>
            <a:fillRect/>
          </a:stretch>
        </p:blipFill>
        <p:spPr>
          <a:xfrm>
            <a:off x="165500" y="4444494"/>
            <a:ext cx="8780940" cy="1894662"/>
          </a:xfrm>
          <a:prstGeom prst="rect">
            <a:avLst/>
          </a:prstGeom>
        </p:spPr>
      </p:pic>
      <p:sp>
        <p:nvSpPr>
          <p:cNvPr id="5" name="矩形 4"/>
          <p:cNvSpPr/>
          <p:nvPr/>
        </p:nvSpPr>
        <p:spPr>
          <a:xfrm>
            <a:off x="165500" y="1046997"/>
            <a:ext cx="8855210" cy="3291840"/>
          </a:xfrm>
          <a:prstGeom prst="rect">
            <a:avLst/>
          </a:prstGeom>
        </p:spPr>
        <p:txBody>
          <a:bodyPr wrap="square">
            <a:spAutoFit/>
          </a:bodyPr>
          <a:lstStyle/>
          <a:p>
            <a:pPr marL="342900" indent="-342900" eaLnBrk="0" hangingPunct="0">
              <a:lnSpc>
                <a:spcPts val="2800"/>
              </a:lnSpc>
              <a:buClr>
                <a:srgbClr val="7030A0"/>
              </a:buClr>
              <a:buFont typeface="Wingdings" panose="05000000000000000000" pitchFamily="2" charset="2"/>
              <a:buChar char="n"/>
            </a:pPr>
            <a:r>
              <a:rPr kumimoji="0" lang="zh-TW" altLang="en-US" b="1" dirty="0">
                <a:solidFill>
                  <a:srgbClr val="7030A0"/>
                </a:solidFill>
                <a:latin typeface="微軟正黑體" panose="020B0604030504040204" pitchFamily="34" charset="-120"/>
                <a:ea typeface="微軟正黑體" panose="020B0604030504040204" pitchFamily="34" charset="-120"/>
              </a:rPr>
              <a:t>推動目的：</a:t>
            </a:r>
            <a:br>
              <a:rPr kumimoji="0" lang="en-US" altLang="zh-TW" b="1" dirty="0">
                <a:solidFill>
                  <a:srgbClr val="7030A0"/>
                </a:solidFill>
                <a:latin typeface="微軟正黑體" panose="020B0604030504040204" pitchFamily="34" charset="-120"/>
                <a:ea typeface="微軟正黑體" panose="020B0604030504040204" pitchFamily="34" charset="-120"/>
              </a:rPr>
            </a:br>
            <a:r>
              <a:rPr kumimoji="0" lang="zh-TW" altLang="en-US" b="1" dirty="0">
                <a:solidFill>
                  <a:prstClr val="black"/>
                </a:solidFill>
                <a:latin typeface="微軟正黑體" panose="020B0604030504040204" pitchFamily="34" charset="-120"/>
                <a:ea typeface="微軟正黑體" panose="020B0604030504040204" pitchFamily="34" charset="-120"/>
              </a:rPr>
              <a:t>為解決併網熱區台電公司變電所</a:t>
            </a:r>
            <a:r>
              <a:rPr kumimoji="0" lang="zh-TW" altLang="en-US" b="1" dirty="0">
                <a:solidFill>
                  <a:srgbClr val="FF0000"/>
                </a:solidFill>
                <a:latin typeface="微軟正黑體" panose="020B0604030504040204" pitchFamily="34" charset="-120"/>
                <a:ea typeface="微軟正黑體" panose="020B0604030504040204" pitchFamily="34" charset="-120"/>
              </a:rPr>
              <a:t>拱位有限</a:t>
            </a:r>
            <a:r>
              <a:rPr kumimoji="0" lang="zh-TW" altLang="en-US" b="1" dirty="0">
                <a:solidFill>
                  <a:prstClr val="black"/>
                </a:solidFill>
                <a:latin typeface="微軟正黑體" panose="020B0604030504040204" pitchFamily="34" charset="-120"/>
                <a:ea typeface="微軟正黑體" panose="020B0604030504040204" pitchFamily="34" charset="-120"/>
              </a:rPr>
              <a:t>，並且</a:t>
            </a:r>
            <a:r>
              <a:rPr kumimoji="0" lang="zh-TW" altLang="en-US" b="1" dirty="0">
                <a:solidFill>
                  <a:srgbClr val="FF0000"/>
                </a:solidFill>
                <a:latin typeface="微軟正黑體" panose="020B0604030504040204" pitchFamily="34" charset="-120"/>
                <a:ea typeface="微軟正黑體" panose="020B0604030504040204" pitchFamily="34" charset="-120"/>
              </a:rPr>
              <a:t>最有效利用饋線容量</a:t>
            </a:r>
            <a:r>
              <a:rPr kumimoji="0" lang="zh-TW" altLang="en-US" b="1" dirty="0">
                <a:solidFill>
                  <a:prstClr val="black"/>
                </a:solidFill>
                <a:latin typeface="微軟正黑體" panose="020B0604030504040204" pitchFamily="34" charset="-120"/>
                <a:ea typeface="微軟正黑體" panose="020B0604030504040204" pitchFamily="34" charset="-120"/>
              </a:rPr>
              <a:t>，共同升壓站機制提供業者</a:t>
            </a:r>
            <a:r>
              <a:rPr kumimoji="0" lang="zh-TW" altLang="en-US" b="1" dirty="0">
                <a:solidFill>
                  <a:srgbClr val="FF0000"/>
                </a:solidFill>
                <a:latin typeface="微軟正黑體" panose="020B0604030504040204" pitchFamily="34" charset="-120"/>
                <a:ea typeface="微軟正黑體" panose="020B0604030504040204" pitchFamily="34" charset="-120"/>
              </a:rPr>
              <a:t>自有升壓站</a:t>
            </a:r>
            <a:r>
              <a:rPr kumimoji="0" lang="zh-TW" altLang="en-US" b="1" dirty="0">
                <a:solidFill>
                  <a:prstClr val="black"/>
                </a:solidFill>
                <a:latin typeface="微軟正黑體" panose="020B0604030504040204" pitchFamily="34" charset="-120"/>
                <a:ea typeface="微軟正黑體" panose="020B0604030504040204" pitchFamily="34" charset="-120"/>
              </a:rPr>
              <a:t>與</a:t>
            </a:r>
            <a:r>
              <a:rPr kumimoji="0" lang="zh-TW" altLang="en-US" b="1" dirty="0">
                <a:solidFill>
                  <a:srgbClr val="FF0000"/>
                </a:solidFill>
                <a:latin typeface="微軟正黑體" panose="020B0604030504040204" pitchFamily="34" charset="-120"/>
                <a:ea typeface="微軟正黑體" panose="020B0604030504040204" pitchFamily="34" charset="-120"/>
              </a:rPr>
              <a:t>他人共用</a:t>
            </a:r>
            <a:r>
              <a:rPr kumimoji="0" lang="zh-TW" altLang="en-US" b="1" dirty="0">
                <a:solidFill>
                  <a:prstClr val="black"/>
                </a:solidFill>
                <a:latin typeface="微軟正黑體" panose="020B0604030504040204" pitchFamily="34" charset="-120"/>
                <a:ea typeface="微軟正黑體" panose="020B0604030504040204" pitchFamily="34" charset="-120"/>
              </a:rPr>
              <a:t>之利用模式</a:t>
            </a:r>
            <a:endParaRPr kumimoji="0" lang="en-US" altLang="zh-TW" b="1" dirty="0">
              <a:solidFill>
                <a:srgbClr val="7030A0"/>
              </a:solidFill>
              <a:latin typeface="微軟正黑體" panose="020B0604030504040204" pitchFamily="34" charset="-120"/>
              <a:ea typeface="微軟正黑體" panose="020B0604030504040204" pitchFamily="34" charset="-120"/>
            </a:endParaRPr>
          </a:p>
          <a:p>
            <a:pPr marL="342900" indent="-342900" eaLnBrk="0" hangingPunct="0">
              <a:lnSpc>
                <a:spcPts val="2800"/>
              </a:lnSpc>
              <a:buClr>
                <a:srgbClr val="7030A0"/>
              </a:buClr>
              <a:buFont typeface="Wingdings" panose="05000000000000000000" pitchFamily="2" charset="2"/>
              <a:buChar char="n"/>
            </a:pPr>
            <a:r>
              <a:rPr kumimoji="0" lang="zh-TW" altLang="en-US" b="1" dirty="0">
                <a:solidFill>
                  <a:srgbClr val="7030A0"/>
                </a:solidFill>
                <a:latin typeface="微軟正黑體" panose="020B0604030504040204" pitchFamily="34" charset="-120"/>
                <a:ea typeface="微軟正黑體" panose="020B0604030504040204" pitchFamily="34" charset="-120"/>
              </a:rPr>
              <a:t>共用升壓站機制優點：</a:t>
            </a:r>
            <a:endParaRPr kumimoji="0" lang="en-US" altLang="zh-TW" b="1" dirty="0">
              <a:solidFill>
                <a:srgbClr val="7030A0"/>
              </a:solidFill>
              <a:latin typeface="微軟正黑體" panose="020B0604030504040204" pitchFamily="34" charset="-120"/>
              <a:ea typeface="微軟正黑體" panose="020B0604030504040204" pitchFamily="34" charset="-120"/>
            </a:endParaRPr>
          </a:p>
          <a:p>
            <a:pPr marL="799465" lvl="1" indent="-342265" eaLnBrk="0" hangingPunct="0">
              <a:lnSpc>
                <a:spcPts val="2800"/>
              </a:lnSpc>
              <a:buClr>
                <a:srgbClr val="003399"/>
              </a:buClr>
              <a:buFont typeface="Arial" panose="020B0604020202020204" pitchFamily="34" charset="0"/>
              <a:buChar char="•"/>
            </a:pPr>
            <a:r>
              <a:rPr kumimoji="0" lang="zh-TW" altLang="en-US" b="1" dirty="0">
                <a:solidFill>
                  <a:prstClr val="black"/>
                </a:solidFill>
                <a:latin typeface="微軟正黑體" panose="020B0604030504040204" pitchFamily="34" charset="-120"/>
                <a:ea typeface="微軟正黑體" panose="020B0604030504040204" pitchFamily="34" charset="-120"/>
              </a:rPr>
              <a:t>由於目前</a:t>
            </a:r>
            <a:r>
              <a:rPr kumimoji="0" lang="en-US" altLang="zh-TW" b="1" dirty="0">
                <a:solidFill>
                  <a:prstClr val="black"/>
                </a:solidFill>
                <a:latin typeface="微軟正黑體" panose="020B0604030504040204" pitchFamily="34" charset="-120"/>
                <a:ea typeface="微軟正黑體" panose="020B0604030504040204" pitchFamily="34" charset="-120"/>
              </a:rPr>
              <a:t>69kV</a:t>
            </a:r>
            <a:r>
              <a:rPr kumimoji="0" lang="zh-TW" altLang="en-US" b="1" dirty="0">
                <a:solidFill>
                  <a:prstClr val="black"/>
                </a:solidFill>
                <a:latin typeface="微軟正黑體" panose="020B0604030504040204" pitchFamily="34" charset="-120"/>
                <a:ea typeface="微軟正黑體" panose="020B0604030504040204" pitchFamily="34" charset="-120"/>
              </a:rPr>
              <a:t>開放</a:t>
            </a:r>
            <a:r>
              <a:rPr kumimoji="0" lang="en-US" altLang="zh-TW" b="1" dirty="0">
                <a:solidFill>
                  <a:prstClr val="black"/>
                </a:solidFill>
                <a:latin typeface="微軟正黑體" panose="020B0604030504040204" pitchFamily="34" charset="-120"/>
                <a:ea typeface="微軟正黑體" panose="020B0604030504040204" pitchFamily="34" charset="-120"/>
              </a:rPr>
              <a:t>3T</a:t>
            </a:r>
            <a:r>
              <a:rPr kumimoji="0" lang="zh-TW" altLang="en-US" b="1" dirty="0">
                <a:solidFill>
                  <a:prstClr val="black"/>
                </a:solidFill>
                <a:latin typeface="微軟正黑體" panose="020B0604030504040204" pitchFamily="34" charset="-120"/>
                <a:ea typeface="微軟正黑體" panose="020B0604030504040204" pitchFamily="34" charset="-120"/>
              </a:rPr>
              <a:t>、</a:t>
            </a:r>
            <a:r>
              <a:rPr kumimoji="0" lang="en-US" altLang="zh-TW" b="1" dirty="0">
                <a:solidFill>
                  <a:prstClr val="black"/>
                </a:solidFill>
                <a:latin typeface="微軟正黑體" panose="020B0604030504040204" pitchFamily="34" charset="-120"/>
                <a:ea typeface="微軟正黑體" panose="020B0604030504040204" pitchFamily="34" charset="-120"/>
              </a:rPr>
              <a:t>161kV</a:t>
            </a:r>
            <a:r>
              <a:rPr kumimoji="0" lang="zh-TW" altLang="en-US" b="1" dirty="0">
                <a:solidFill>
                  <a:prstClr val="black"/>
                </a:solidFill>
                <a:latin typeface="微軟正黑體" panose="020B0604030504040204" pitchFamily="34" charset="-120"/>
                <a:ea typeface="微軟正黑體" panose="020B0604030504040204" pitchFamily="34" charset="-120"/>
              </a:rPr>
              <a:t>開放</a:t>
            </a:r>
            <a:r>
              <a:rPr kumimoji="0" lang="en-US" altLang="zh-TW" b="1" dirty="0">
                <a:solidFill>
                  <a:prstClr val="black"/>
                </a:solidFill>
                <a:latin typeface="微軟正黑體" panose="020B0604030504040204" pitchFamily="34" charset="-120"/>
                <a:ea typeface="微軟正黑體" panose="020B0604030504040204" pitchFamily="34" charset="-120"/>
              </a:rPr>
              <a:t>2T</a:t>
            </a:r>
            <a:r>
              <a:rPr kumimoji="0" lang="zh-TW" altLang="en-US" b="1" dirty="0">
                <a:solidFill>
                  <a:prstClr val="black"/>
                </a:solidFill>
                <a:latin typeface="微軟正黑體" panose="020B0604030504040204" pitchFamily="34" charset="-120"/>
                <a:ea typeface="微軟正黑體" panose="020B0604030504040204" pitchFamily="34" charset="-120"/>
              </a:rPr>
              <a:t>，使部分設置熱區若尚有饋線容量，但會遭遇併接點不足的問題；而透過共用升壓站，可協助</a:t>
            </a:r>
            <a:r>
              <a:rPr kumimoji="0" lang="zh-TW" altLang="en-US" b="1" dirty="0">
                <a:solidFill>
                  <a:srgbClr val="FF0000"/>
                </a:solidFill>
                <a:latin typeface="微軟正黑體" panose="020B0604030504040204" pitchFamily="34" charset="-120"/>
                <a:ea typeface="微軟正黑體" panose="020B0604030504040204" pitchFamily="34" charset="-120"/>
              </a:rPr>
              <a:t>增加拱位</a:t>
            </a:r>
            <a:r>
              <a:rPr kumimoji="0" lang="zh-TW" altLang="en-US" b="1" dirty="0">
                <a:solidFill>
                  <a:prstClr val="black"/>
                </a:solidFill>
                <a:latin typeface="微軟正黑體" panose="020B0604030504040204" pitchFamily="34" charset="-120"/>
                <a:ea typeface="微軟正黑體" panose="020B0604030504040204" pitchFamily="34" charset="-120"/>
              </a:rPr>
              <a:t>及</a:t>
            </a:r>
            <a:r>
              <a:rPr kumimoji="0" lang="zh-TW" altLang="en-US" b="1" dirty="0">
                <a:solidFill>
                  <a:srgbClr val="FF0000"/>
                </a:solidFill>
                <a:latin typeface="微軟正黑體" panose="020B0604030504040204" pitchFamily="34" charset="-120"/>
                <a:ea typeface="微軟正黑體" panose="020B0604030504040204" pitchFamily="34" charset="-120"/>
              </a:rPr>
              <a:t>提高饋線容量利用率</a:t>
            </a:r>
            <a:r>
              <a:rPr kumimoji="0" lang="zh-TW" altLang="en-US" b="1" dirty="0">
                <a:solidFill>
                  <a:prstClr val="black"/>
                </a:solidFill>
                <a:latin typeface="微軟正黑體" panose="020B0604030504040204" pitchFamily="34" charset="-120"/>
                <a:ea typeface="微軟正黑體" panose="020B0604030504040204" pitchFamily="34" charset="-120"/>
              </a:rPr>
              <a:t>。</a:t>
            </a:r>
            <a:endParaRPr kumimoji="0" lang="en-US" altLang="zh-TW" b="1" dirty="0">
              <a:solidFill>
                <a:prstClr val="black"/>
              </a:solidFill>
              <a:latin typeface="微軟正黑體" panose="020B0604030504040204" pitchFamily="34" charset="-120"/>
              <a:ea typeface="微軟正黑體" panose="020B0604030504040204" pitchFamily="34" charset="-120"/>
            </a:endParaRPr>
          </a:p>
          <a:p>
            <a:pPr marL="799465" lvl="1" indent="-342265" eaLnBrk="0" hangingPunct="0">
              <a:lnSpc>
                <a:spcPts val="2800"/>
              </a:lnSpc>
              <a:buClr>
                <a:srgbClr val="003399"/>
              </a:buClr>
              <a:buFont typeface="Arial" panose="020B0604020202020204" pitchFamily="34" charset="0"/>
              <a:buChar char="•"/>
            </a:pPr>
            <a:r>
              <a:rPr kumimoji="0" lang="zh-TW" altLang="en-US" b="1" dirty="0">
                <a:solidFill>
                  <a:prstClr val="black"/>
                </a:solidFill>
                <a:latin typeface="微軟正黑體" panose="020B0604030504040204" pitchFamily="34" charset="-120"/>
                <a:ea typeface="微軟正黑體" panose="020B0604030504040204" pitchFamily="34" charset="-120"/>
              </a:rPr>
              <a:t>輔導</a:t>
            </a:r>
            <a:r>
              <a:rPr kumimoji="0" lang="zh-TW" altLang="en-US" b="1" dirty="0">
                <a:solidFill>
                  <a:srgbClr val="FF0000"/>
                </a:solidFill>
                <a:latin typeface="微軟正黑體" panose="020B0604030504040204" pitchFamily="34" charset="-120"/>
                <a:ea typeface="微軟正黑體" panose="020B0604030504040204" pitchFamily="34" charset="-120"/>
              </a:rPr>
              <a:t>小容量業者</a:t>
            </a:r>
            <a:r>
              <a:rPr kumimoji="0" lang="zh-TW" altLang="en-US" b="1" dirty="0">
                <a:solidFill>
                  <a:prstClr val="black"/>
                </a:solidFill>
                <a:latin typeface="微軟正黑體" panose="020B0604030504040204" pitchFamily="34" charset="-120"/>
                <a:ea typeface="微軟正黑體" panose="020B0604030504040204" pitchFamily="34" charset="-120"/>
              </a:rPr>
              <a:t>可以集結併聯升壓站。</a:t>
            </a:r>
          </a:p>
          <a:p>
            <a:pPr marL="800100" lvl="1" indent="-342900" eaLnBrk="0" hangingPunct="0">
              <a:lnSpc>
                <a:spcPts val="2800"/>
              </a:lnSpc>
              <a:buClr>
                <a:srgbClr val="003399"/>
              </a:buClr>
              <a:buFont typeface="Arial" panose="020B0604020202020204" pitchFamily="34" charset="0"/>
              <a:buChar char="•"/>
            </a:pPr>
            <a:r>
              <a:rPr kumimoji="0" lang="zh-TW" altLang="en-US" b="1" dirty="0">
                <a:solidFill>
                  <a:prstClr val="black"/>
                </a:solidFill>
                <a:latin typeface="微軟正黑體" panose="020B0604030504040204" pitchFamily="34" charset="-120"/>
                <a:ea typeface="微軟正黑體" panose="020B0604030504040204" pitchFamily="34" charset="-120"/>
              </a:rPr>
              <a:t>加速自建升壓站業者</a:t>
            </a:r>
            <a:r>
              <a:rPr kumimoji="0" lang="zh-TW" altLang="en-US" b="1" dirty="0">
                <a:solidFill>
                  <a:srgbClr val="FF0000"/>
                </a:solidFill>
                <a:latin typeface="微軟正黑體" panose="020B0604030504040204" pitchFamily="34" charset="-120"/>
                <a:ea typeface="微軟正黑體" panose="020B0604030504040204" pitchFamily="34" charset="-120"/>
              </a:rPr>
              <a:t>成本回收</a:t>
            </a:r>
            <a:r>
              <a:rPr kumimoji="0" lang="zh-TW" altLang="en-US" b="1" dirty="0">
                <a:solidFill>
                  <a:prstClr val="black"/>
                </a:solidFill>
                <a:latin typeface="微軟正黑體" panose="020B0604030504040204" pitchFamily="34" charset="-120"/>
                <a:ea typeface="微軟正黑體" panose="020B0604030504040204" pitchFamily="34" charset="-120"/>
              </a:rPr>
              <a:t>。</a:t>
            </a:r>
            <a:endParaRPr kumimoji="0" lang="en-US" altLang="zh-TW" b="1" dirty="0">
              <a:solidFill>
                <a:prstClr val="black"/>
              </a:solidFill>
              <a:latin typeface="微軟正黑體" panose="020B0604030504040204" pitchFamily="34" charset="-120"/>
              <a:ea typeface="微軟正黑體" panose="020B0604030504040204" pitchFamily="34" charset="-12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0"/>
          </p:nvPr>
        </p:nvSpPr>
        <p:spPr/>
        <p:txBody>
          <a:bodyPr/>
          <a:lstStyle/>
          <a:p>
            <a:pPr>
              <a:defRPr/>
            </a:pPr>
            <a:fld id="{4DDCBD9B-A1B5-459F-AC8A-25003C402013}" type="slidenum">
              <a:rPr lang="en-US" altLang="zh-TW" smtClean="0"/>
              <a:t>42</a:t>
            </a:fld>
            <a:endParaRPr lang="en-US" altLang="zh-TW"/>
          </a:p>
        </p:txBody>
      </p:sp>
      <p:sp>
        <p:nvSpPr>
          <p:cNvPr id="4" name="矩形: 圓角 22"/>
          <p:cNvSpPr/>
          <p:nvPr/>
        </p:nvSpPr>
        <p:spPr>
          <a:xfrm>
            <a:off x="52676" y="929822"/>
            <a:ext cx="3987406" cy="475360"/>
          </a:xfrm>
          <a:prstGeom prst="roundRect">
            <a:avLst/>
          </a:prstGeom>
          <a:solidFill>
            <a:srgbClr val="00B0F0"/>
          </a:solidFill>
          <a:ln w="12700" cap="flat" cmpd="sng" algn="ctr">
            <a:solidFill>
              <a:srgbClr val="FFC000">
                <a:lumMod val="60000"/>
                <a:lumOff val="40000"/>
              </a:srgbClr>
            </a:solidFill>
            <a:prstDash val="solid"/>
            <a:miter lim="800000"/>
          </a:ln>
          <a:effectLst/>
        </p:spPr>
        <p:txBody>
          <a:bodyPr rtlCol="0" anchor="ctr"/>
          <a:lstStyle/>
          <a:p>
            <a:pPr marL="0" marR="0" lvl="0" indent="0" algn="ctr" defTabSz="914400" eaLnBrk="0" fontAlgn="auto" latinLnBrk="0" hangingPunct="0">
              <a:lnSpc>
                <a:spcPct val="100000"/>
              </a:lnSpc>
              <a:spcBef>
                <a:spcPts val="0"/>
              </a:spcBef>
              <a:spcAft>
                <a:spcPts val="0"/>
              </a:spcAft>
              <a:buClrTx/>
              <a:buSzTx/>
              <a:buFontTx/>
              <a:buNone/>
              <a:defRPr/>
            </a:pPr>
            <a:r>
              <a:rPr kumimoji="0" lang="zh-TW" altLang="en-US" sz="2400" b="1" i="0" u="sng"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經濟部</a:t>
            </a:r>
            <a:endParaRPr kumimoji="0" lang="en-US" altLang="zh-TW" sz="2400" b="1" i="0" u="sng"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5" name="矩形: 圓角 27"/>
          <p:cNvSpPr/>
          <p:nvPr/>
        </p:nvSpPr>
        <p:spPr>
          <a:xfrm>
            <a:off x="88733" y="4118554"/>
            <a:ext cx="3951348" cy="484824"/>
          </a:xfrm>
          <a:prstGeom prst="roundRect">
            <a:avLst/>
          </a:prstGeom>
          <a:solidFill>
            <a:srgbClr val="548235"/>
          </a:solidFill>
          <a:ln w="12700" cap="flat" cmpd="sng" algn="ctr">
            <a:solidFill>
              <a:srgbClr val="FFC000">
                <a:lumMod val="60000"/>
                <a:lumOff val="40000"/>
              </a:srgbClr>
            </a:solidFill>
            <a:prstDash val="solid"/>
            <a:miter lim="800000"/>
          </a:ln>
          <a:effectLst/>
        </p:spPr>
        <p:txBody>
          <a:bodyPr rtlCol="0" anchor="ctr"/>
          <a:lstStyle/>
          <a:p>
            <a:pPr marL="0" marR="0" lvl="0" indent="0" algn="ctr" defTabSz="914400" eaLnBrk="0" fontAlgn="auto" latinLnBrk="0" hangingPunct="0">
              <a:lnSpc>
                <a:spcPct val="100000"/>
              </a:lnSpc>
              <a:spcBef>
                <a:spcPts val="0"/>
              </a:spcBef>
              <a:spcAft>
                <a:spcPts val="0"/>
              </a:spcAft>
              <a:buClrTx/>
              <a:buSzTx/>
              <a:buFontTx/>
              <a:buNone/>
              <a:defRPr/>
            </a:pPr>
            <a:r>
              <a:rPr kumimoji="0" lang="zh-TW" altLang="en-US" sz="2400" b="1" i="0" u="sng"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輸配電業</a:t>
            </a:r>
            <a:r>
              <a:rPr kumimoji="0" lang="en-US" altLang="zh-TW" sz="2400" b="1" i="0" u="sng"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a:t>
            </a:r>
            <a:r>
              <a:rPr kumimoji="0" lang="zh-TW" altLang="en-US" sz="2400" b="1" i="0" u="sng"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台電公司</a:t>
            </a:r>
            <a:r>
              <a:rPr kumimoji="0" lang="en-US" altLang="zh-TW" sz="2400" b="1" i="0" u="sng"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a:t>
            </a:r>
          </a:p>
        </p:txBody>
      </p:sp>
      <p:sp>
        <p:nvSpPr>
          <p:cNvPr id="6" name="文字方塊 5"/>
          <p:cNvSpPr txBox="1"/>
          <p:nvPr/>
        </p:nvSpPr>
        <p:spPr>
          <a:xfrm>
            <a:off x="107060" y="1671116"/>
            <a:ext cx="3848611" cy="1569660"/>
          </a:xfrm>
          <a:prstGeom prst="rect">
            <a:avLst/>
          </a:prstGeom>
          <a:noFill/>
        </p:spPr>
        <p:txBody>
          <a:bodyPr wrap="square">
            <a:spAutoFit/>
          </a:bodyPr>
          <a:lstStyle/>
          <a:p>
            <a:pPr marL="266700" indent="-266700" algn="just" eaLnBrk="0" hangingPunct="0">
              <a:buFont typeface="+mj-lt"/>
              <a:buAutoNum type="arabicPeriod"/>
            </a:pPr>
            <a:r>
              <a:rPr kumimoji="0" lang="zh-TW" altLang="en-US" sz="1600" b="1" dirty="0">
                <a:solidFill>
                  <a:prstClr val="black"/>
                </a:solidFill>
                <a:latin typeface="微軟正黑體" panose="020B0604030504040204" pitchFamily="34" charset="-120"/>
                <a:ea typeface="微軟正黑體" panose="020B0604030504040204" pitchFamily="34" charset="-120"/>
              </a:rPr>
              <a:t>訂定「太陽光電發電業設置共同升壓站及容量分配作業要點」，</a:t>
            </a:r>
            <a:r>
              <a:rPr kumimoji="0" lang="zh-TW" altLang="en-US" sz="1600" b="1" dirty="0">
                <a:solidFill>
                  <a:srgbClr val="FF0000"/>
                </a:solidFill>
                <a:latin typeface="微軟正黑體" panose="020B0604030504040204" pitchFamily="34" charset="-120"/>
                <a:ea typeface="微軟正黑體" panose="020B0604030504040204" pitchFamily="34" charset="-120"/>
              </a:rPr>
              <a:t>規定</a:t>
            </a:r>
            <a:r>
              <a:rPr kumimoji="0" lang="zh-TW" altLang="en-US" sz="1600" b="1" dirty="0">
                <a:solidFill>
                  <a:prstClr val="black"/>
                </a:solidFill>
                <a:latin typeface="微軟正黑體" panose="020B0604030504040204" pitchFamily="34" charset="-120"/>
                <a:ea typeface="微軟正黑體" panose="020B0604030504040204" pitchFamily="34" charset="-120"/>
              </a:rPr>
              <a:t>共同升壓站</a:t>
            </a:r>
            <a:r>
              <a:rPr kumimoji="0" lang="zh-TW" altLang="en-US" sz="1600" b="1" dirty="0">
                <a:solidFill>
                  <a:srgbClr val="FF0000"/>
                </a:solidFill>
                <a:latin typeface="微軟正黑體" panose="020B0604030504040204" pitchFamily="34" charset="-120"/>
                <a:ea typeface="微軟正黑體" panose="020B0604030504040204" pitchFamily="34" charset="-120"/>
              </a:rPr>
              <a:t>設置要求</a:t>
            </a:r>
            <a:r>
              <a:rPr kumimoji="0" lang="zh-TW" altLang="en-US" sz="1600" b="1" dirty="0">
                <a:solidFill>
                  <a:prstClr val="black"/>
                </a:solidFill>
                <a:latin typeface="微軟正黑體" panose="020B0604030504040204" pitchFamily="34" charset="-120"/>
                <a:ea typeface="微軟正黑體" panose="020B0604030504040204" pitchFamily="34" charset="-120"/>
              </a:rPr>
              <a:t>及</a:t>
            </a:r>
            <a:r>
              <a:rPr kumimoji="0" lang="zh-TW" altLang="en-US" sz="1600" b="1" dirty="0">
                <a:solidFill>
                  <a:srgbClr val="FF0000"/>
                </a:solidFill>
                <a:latin typeface="微軟正黑體" panose="020B0604030504040204" pitchFamily="34" charset="-120"/>
                <a:ea typeface="微軟正黑體" panose="020B0604030504040204" pitchFamily="34" charset="-120"/>
              </a:rPr>
              <a:t>權利義務</a:t>
            </a:r>
            <a:r>
              <a:rPr kumimoji="0" lang="zh-TW" altLang="en-US" sz="1600" b="1" dirty="0">
                <a:solidFill>
                  <a:prstClr val="black"/>
                </a:solidFill>
                <a:latin typeface="微軟正黑體" panose="020B0604030504040204" pitchFamily="34" charset="-120"/>
                <a:ea typeface="微軟正黑體" panose="020B0604030504040204" pitchFamily="34" charset="-120"/>
              </a:rPr>
              <a:t>。</a:t>
            </a:r>
            <a:endParaRPr kumimoji="0" lang="en-US" altLang="zh-TW" sz="1600" b="1" dirty="0">
              <a:solidFill>
                <a:srgbClr val="0000FF"/>
              </a:solidFill>
              <a:latin typeface="微軟正黑體" panose="020B0604030504040204" pitchFamily="34" charset="-120"/>
              <a:ea typeface="微軟正黑體" panose="020B0604030504040204" pitchFamily="34" charset="-120"/>
            </a:endParaRPr>
          </a:p>
          <a:p>
            <a:pPr marL="266700" indent="-266700" algn="just" eaLnBrk="0" hangingPunct="0">
              <a:buFont typeface="+mj-lt"/>
              <a:buAutoNum type="arabicPeriod"/>
            </a:pPr>
            <a:r>
              <a:rPr kumimoji="0" lang="zh-TW" altLang="en-US" sz="1600"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訂定</a:t>
            </a:r>
            <a:r>
              <a:rPr kumimoji="0" lang="zh-TW" altLang="en-US" sz="1600" b="1" dirty="0">
                <a:solidFill>
                  <a:prstClr val="black"/>
                </a:solidFill>
                <a:latin typeface="微軟正黑體" panose="020B0604030504040204" pitchFamily="34" charset="-120"/>
                <a:ea typeface="微軟正黑體" panose="020B0604030504040204" pitchFamily="34" charset="-120"/>
              </a:rPr>
              <a:t>「太陽光電發電業設置共同升壓站注意事項」</a:t>
            </a:r>
            <a:r>
              <a:rPr kumimoji="0" lang="zh-TW" altLang="en-US" sz="1600"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，說明共同升壓站</a:t>
            </a:r>
            <a:r>
              <a:rPr kumimoji="0" lang="zh-TW" altLang="zh-TW" sz="16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審查</a:t>
            </a:r>
            <a:r>
              <a:rPr kumimoji="0" lang="zh-TW" altLang="en-US" sz="16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原則</a:t>
            </a:r>
            <a:r>
              <a:rPr kumimoji="0" lang="zh-TW" altLang="en-US" sz="1600"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endParaRPr kumimoji="0" lang="en-US" altLang="zh-TW" sz="1600" b="1"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7" name="矩形: 圓角 31"/>
          <p:cNvSpPr/>
          <p:nvPr/>
        </p:nvSpPr>
        <p:spPr>
          <a:xfrm>
            <a:off x="41066" y="1573687"/>
            <a:ext cx="3999016" cy="1667089"/>
          </a:xfrm>
          <a:prstGeom prst="roundRect">
            <a:avLst/>
          </a:prstGeom>
          <a:noFill/>
          <a:ln w="12700" cap="flat" cmpd="sng" algn="ctr">
            <a:solidFill>
              <a:srgbClr val="00B050"/>
            </a:solidFill>
            <a:prstDash val="dash"/>
            <a:miter lim="800000"/>
          </a:ln>
          <a:effectLst/>
        </p:spPr>
        <p:txBody>
          <a:bodyPr rtlCol="0" anchor="ctr"/>
          <a:lstStyle/>
          <a:p>
            <a:pPr marL="0" marR="0" lvl="0" indent="0" algn="ctr" defTabSz="914400" eaLnBrk="0" fontAlgn="auto" latinLnBrk="0" hangingPunct="0">
              <a:lnSpc>
                <a:spcPct val="100000"/>
              </a:lnSpc>
              <a:spcBef>
                <a:spcPts val="0"/>
              </a:spcBef>
              <a:spcAft>
                <a:spcPts val="0"/>
              </a:spcAft>
              <a:buClrTx/>
              <a:buSzTx/>
              <a:buFontTx/>
              <a:buNone/>
              <a:defRPr/>
            </a:pPr>
            <a:endParaRPr kumimoji="0" lang="zh-TW" altLang="en-US" sz="1600" b="0" i="0" u="none" strike="noStrike" kern="0" cap="none" spc="0" normalizeH="0" baseline="0" noProof="0">
              <a:ln>
                <a:noFill/>
              </a:ln>
              <a:solidFill>
                <a:prstClr val="white"/>
              </a:solidFill>
              <a:effectLst/>
              <a:uLnTx/>
              <a:uFillTx/>
              <a:latin typeface="Calibri" panose="020F0502020204030204"/>
              <a:ea typeface="新細明體" panose="02020500000000000000" charset="-120"/>
              <a:cs typeface="+mn-cs"/>
            </a:endParaRPr>
          </a:p>
        </p:txBody>
      </p:sp>
      <p:sp>
        <p:nvSpPr>
          <p:cNvPr id="8" name="矩形: 圓角 32"/>
          <p:cNvSpPr/>
          <p:nvPr/>
        </p:nvSpPr>
        <p:spPr>
          <a:xfrm>
            <a:off x="77124" y="4668674"/>
            <a:ext cx="3962957" cy="2128754"/>
          </a:xfrm>
          <a:prstGeom prst="roundRect">
            <a:avLst/>
          </a:prstGeom>
          <a:noFill/>
          <a:ln w="12700" cap="flat" cmpd="sng" algn="ctr">
            <a:solidFill>
              <a:srgbClr val="70AD47">
                <a:lumMod val="75000"/>
              </a:srgbClr>
            </a:solidFill>
            <a:prstDash val="dash"/>
            <a:miter lim="800000"/>
          </a:ln>
          <a:effectLst/>
        </p:spPr>
        <p:txBody>
          <a:bodyPr rtlCol="0" anchor="ctr"/>
          <a:lstStyle/>
          <a:p>
            <a:pPr marL="0" marR="0" lvl="0" indent="0" algn="ctr" defTabSz="914400" eaLnBrk="0" fontAlgn="auto" latinLnBrk="0" hangingPunct="0">
              <a:lnSpc>
                <a:spcPct val="100000"/>
              </a:lnSpc>
              <a:spcBef>
                <a:spcPts val="0"/>
              </a:spcBef>
              <a:spcAft>
                <a:spcPts val="0"/>
              </a:spcAft>
              <a:buClrTx/>
              <a:buSzTx/>
              <a:buFontTx/>
              <a:buNone/>
              <a:defRPr/>
            </a:pPr>
            <a:endParaRPr kumimoji="0" lang="zh-TW" altLang="en-US" sz="1600" b="1" i="0" u="none" strike="noStrike" kern="0" cap="none" spc="0" normalizeH="0" baseline="0" noProof="0" dirty="0">
              <a:ln>
                <a:noFill/>
              </a:ln>
              <a:solidFill>
                <a:prstClr val="white"/>
              </a:solidFill>
              <a:effectLst/>
              <a:uLnTx/>
              <a:uFillTx/>
              <a:latin typeface="Calibri" panose="020F0502020204030204"/>
              <a:ea typeface="新細明體" panose="02020500000000000000" charset="-120"/>
              <a:cs typeface="+mn-cs"/>
            </a:endParaRPr>
          </a:p>
        </p:txBody>
      </p:sp>
      <p:sp>
        <p:nvSpPr>
          <p:cNvPr id="9" name="文字方塊 8"/>
          <p:cNvSpPr txBox="1"/>
          <p:nvPr/>
        </p:nvSpPr>
        <p:spPr>
          <a:xfrm>
            <a:off x="182064" y="4764671"/>
            <a:ext cx="3921115" cy="1979295"/>
          </a:xfrm>
          <a:prstGeom prst="rect">
            <a:avLst/>
          </a:prstGeom>
          <a:noFill/>
        </p:spPr>
        <p:txBody>
          <a:bodyPr wrap="square">
            <a:spAutoFit/>
          </a:bodyPr>
          <a:lstStyle/>
          <a:p>
            <a:pPr marL="266700" indent="-266700" algn="just" eaLnBrk="0" hangingPunct="0">
              <a:lnSpc>
                <a:spcPts val="1800"/>
              </a:lnSpc>
              <a:buFont typeface="+mj-lt"/>
              <a:buAutoNum type="arabicPeriod"/>
            </a:pPr>
            <a:r>
              <a:rPr kumimoji="0" lang="zh-TW" altLang="en-US" sz="1600" b="1" dirty="0">
                <a:solidFill>
                  <a:srgbClr val="FF0000"/>
                </a:solidFill>
                <a:latin typeface="微軟正黑體" panose="020B0604030504040204" pitchFamily="34" charset="-120"/>
                <a:ea typeface="微軟正黑體" panose="020B0604030504040204" pitchFamily="34" charset="-120"/>
              </a:rPr>
              <a:t>規劃</a:t>
            </a:r>
            <a:r>
              <a:rPr kumimoji="0" lang="zh-TW" altLang="zh-TW" sz="1600" b="1" dirty="0">
                <a:solidFill>
                  <a:prstClr val="black"/>
                </a:solidFill>
                <a:latin typeface="微軟正黑體" panose="020B0604030504040204" pitchFamily="34" charset="-120"/>
                <a:ea typeface="微軟正黑體" panose="020B0604030504040204" pitchFamily="34" charset="-120"/>
              </a:rPr>
              <a:t>線路併聯範圍</a:t>
            </a:r>
            <a:r>
              <a:rPr kumimoji="0" lang="zh-TW" altLang="en-US" sz="1600" b="1" dirty="0">
                <a:solidFill>
                  <a:srgbClr val="FF0000"/>
                </a:solidFill>
                <a:latin typeface="微軟正黑體" panose="020B0604030504040204" pitchFamily="34" charset="-120"/>
                <a:ea typeface="微軟正黑體" panose="020B0604030504040204" pitchFamily="34" charset="-120"/>
              </a:rPr>
              <a:t>並公告</a:t>
            </a:r>
            <a:r>
              <a:rPr kumimoji="0" lang="zh-TW" altLang="en-US" sz="1600" b="1" dirty="0">
                <a:solidFill>
                  <a:prstClr val="black"/>
                </a:solidFill>
                <a:latin typeface="微軟正黑體" panose="020B0604030504040204" pitchFamily="34" charset="-120"/>
                <a:ea typeface="微軟正黑體" panose="020B0604030504040204" pitchFamily="34" charset="-120"/>
              </a:rPr>
              <a:t>。</a:t>
            </a:r>
            <a:endParaRPr kumimoji="0" lang="en-US" altLang="zh-TW" sz="1600" b="1" dirty="0">
              <a:solidFill>
                <a:prstClr val="black"/>
              </a:solidFill>
              <a:latin typeface="微軟正黑體" panose="020B0604030504040204" pitchFamily="34" charset="-120"/>
              <a:ea typeface="微軟正黑體" panose="020B0604030504040204" pitchFamily="34" charset="-120"/>
            </a:endParaRPr>
          </a:p>
          <a:p>
            <a:pPr marL="266700" indent="-266700" algn="just" eaLnBrk="0" hangingPunct="0">
              <a:lnSpc>
                <a:spcPts val="1800"/>
              </a:lnSpc>
              <a:buFont typeface="+mj-lt"/>
              <a:buAutoNum type="arabicPeriod"/>
            </a:pPr>
            <a:r>
              <a:rPr kumimoji="0" lang="zh-TW" altLang="en-US" sz="1600" b="1" dirty="0">
                <a:solidFill>
                  <a:prstClr val="black"/>
                </a:solidFill>
                <a:latin typeface="微軟正黑體" panose="020B0604030504040204" pitchFamily="34" charset="-120"/>
                <a:ea typeface="微軟正黑體" panose="020B0604030504040204" pitchFamily="34" charset="-120"/>
              </a:rPr>
              <a:t>訂定</a:t>
            </a:r>
            <a:r>
              <a:rPr kumimoji="0" lang="zh-TW" altLang="en-US" sz="1600" b="1" dirty="0">
                <a:solidFill>
                  <a:srgbClr val="FF0000"/>
                </a:solidFill>
                <a:latin typeface="微軟正黑體" panose="020B0604030504040204" pitchFamily="34" charset="-120"/>
                <a:ea typeface="微軟正黑體" panose="020B0604030504040204" pitchFamily="34" charset="-120"/>
              </a:rPr>
              <a:t>容量分配及作業程序</a:t>
            </a:r>
            <a:r>
              <a:rPr kumimoji="0" lang="zh-TW" altLang="en-US" sz="1600" b="1" dirty="0">
                <a:solidFill>
                  <a:prstClr val="black"/>
                </a:solidFill>
                <a:latin typeface="微軟正黑體" panose="020B0604030504040204" pitchFamily="34" charset="-120"/>
                <a:ea typeface="微軟正黑體" panose="020B0604030504040204" pitchFamily="34" charset="-120"/>
              </a:rPr>
              <a:t>，規定共同升壓站</a:t>
            </a:r>
            <a:r>
              <a:rPr kumimoji="0" lang="zh-TW" altLang="en-US" sz="1600" b="1" dirty="0">
                <a:solidFill>
                  <a:srgbClr val="FF0000"/>
                </a:solidFill>
                <a:latin typeface="微軟正黑體" panose="020B0604030504040204" pitchFamily="34" charset="-120"/>
                <a:ea typeface="微軟正黑體" panose="020B0604030504040204" pitchFamily="34" charset="-120"/>
              </a:rPr>
              <a:t>執行細節</a:t>
            </a:r>
            <a:r>
              <a:rPr kumimoji="0" lang="en-US" altLang="zh-TW" sz="1600" b="1" dirty="0">
                <a:solidFill>
                  <a:prstClr val="black"/>
                </a:solidFill>
                <a:latin typeface="微軟正黑體" panose="020B0604030504040204" pitchFamily="34" charset="-120"/>
                <a:ea typeface="微軟正黑體" panose="020B0604030504040204" pitchFamily="34" charset="-120"/>
              </a:rPr>
              <a:t>:</a:t>
            </a:r>
          </a:p>
          <a:p>
            <a:pPr algn="just" eaLnBrk="0" hangingPunct="0">
              <a:lnSpc>
                <a:spcPts val="1800"/>
              </a:lnSpc>
              <a:buFont typeface="+mj-lt"/>
              <a:buNone/>
            </a:pPr>
            <a:r>
              <a:rPr kumimoji="0" lang="en-US" altLang="zh-TW" sz="1600" b="1" dirty="0">
                <a:solidFill>
                  <a:prstClr val="black"/>
                </a:solidFill>
                <a:latin typeface="微軟正黑體" panose="020B0604030504040204" pitchFamily="34" charset="-120"/>
                <a:ea typeface="微軟正黑體" panose="020B0604030504040204" pitchFamily="34" charset="-120"/>
              </a:rPr>
              <a:t>(1)</a:t>
            </a:r>
            <a:r>
              <a:rPr kumimoji="0" lang="zh-TW" altLang="en-US" sz="1600" b="1" dirty="0">
                <a:solidFill>
                  <a:prstClr val="black"/>
                </a:solidFill>
                <a:latin typeface="微軟正黑體" panose="020B0604030504040204" pitchFamily="34" charset="-120"/>
                <a:ea typeface="微軟正黑體" panose="020B0604030504040204" pitchFamily="34" charset="-120"/>
              </a:rPr>
              <a:t>訂定設置者及租用者之</a:t>
            </a:r>
            <a:r>
              <a:rPr kumimoji="0" lang="zh-TW" altLang="en-US" sz="1600" b="1" dirty="0">
                <a:solidFill>
                  <a:srgbClr val="FF0000"/>
                </a:solidFill>
                <a:latin typeface="微軟正黑體" panose="020B0604030504040204" pitchFamily="34" charset="-120"/>
                <a:ea typeface="微軟正黑體" panose="020B0604030504040204" pitchFamily="34" charset="-120"/>
              </a:rPr>
              <a:t>契約書範本</a:t>
            </a:r>
            <a:r>
              <a:rPr kumimoji="0" lang="zh-TW" altLang="en-US" sz="1600" b="1" dirty="0">
                <a:solidFill>
                  <a:prstClr val="black"/>
                </a:solidFill>
                <a:latin typeface="微軟正黑體" panose="020B0604030504040204" pitchFamily="34" charset="-120"/>
                <a:ea typeface="微軟正黑體" panose="020B0604030504040204" pitchFamily="34" charset="-120"/>
              </a:rPr>
              <a:t>。</a:t>
            </a:r>
            <a:endParaRPr kumimoji="0" lang="en-US" altLang="zh-TW" sz="1600" b="1" dirty="0">
              <a:solidFill>
                <a:srgbClr val="FF0000"/>
              </a:solidFill>
              <a:latin typeface="微軟正黑體" panose="020B0604030504040204" pitchFamily="34" charset="-120"/>
              <a:ea typeface="微軟正黑體" panose="020B0604030504040204" pitchFamily="34" charset="-120"/>
            </a:endParaRPr>
          </a:p>
          <a:p>
            <a:pPr marL="260350" indent="-260350" algn="just" eaLnBrk="0" hangingPunct="0">
              <a:lnSpc>
                <a:spcPts val="1800"/>
              </a:lnSpc>
              <a:buFont typeface="+mj-lt"/>
              <a:buNone/>
            </a:pPr>
            <a:r>
              <a:rPr kumimoji="0" lang="en-US" altLang="zh-TW" sz="1600" b="1" dirty="0">
                <a:solidFill>
                  <a:prstClr val="black"/>
                </a:solidFill>
                <a:latin typeface="微軟正黑體" panose="020B0604030504040204" pitchFamily="34" charset="-120"/>
                <a:ea typeface="微軟正黑體" panose="020B0604030504040204" pitchFamily="34" charset="-120"/>
              </a:rPr>
              <a:t>(2)</a:t>
            </a:r>
            <a:r>
              <a:rPr kumimoji="0" lang="zh-TW" altLang="en-US" sz="1600" b="1" dirty="0">
                <a:solidFill>
                  <a:prstClr val="black"/>
                </a:solidFill>
                <a:latin typeface="微軟正黑體" panose="020B0604030504040204" pitchFamily="34" charset="-120"/>
                <a:ea typeface="微軟正黑體" panose="020B0604030504040204" pitchFamily="34" charset="-120"/>
              </a:rPr>
              <a:t>給予升壓站設置者容量保障及分配容量予租用者。</a:t>
            </a:r>
            <a:endParaRPr kumimoji="0" lang="en-US" altLang="zh-TW" sz="1600" b="1" dirty="0">
              <a:solidFill>
                <a:prstClr val="black"/>
              </a:solidFill>
              <a:latin typeface="微軟正黑體" panose="020B0604030504040204" pitchFamily="34" charset="-120"/>
              <a:ea typeface="微軟正黑體" panose="020B0604030504040204" pitchFamily="34" charset="-120"/>
            </a:endParaRPr>
          </a:p>
          <a:p>
            <a:pPr marL="307975" indent="-307975" algn="just" eaLnBrk="0" hangingPunct="0">
              <a:lnSpc>
                <a:spcPts val="1800"/>
              </a:lnSpc>
              <a:buFont typeface="+mj-lt"/>
              <a:buNone/>
            </a:pPr>
            <a:r>
              <a:rPr kumimoji="0" lang="en-US" altLang="zh-TW" sz="1600" b="1"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(3)</a:t>
            </a:r>
            <a:r>
              <a:rPr kumimoji="0" lang="zh-TW" altLang="en-US" sz="16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保證金</a:t>
            </a:r>
            <a:r>
              <a:rPr kumimoji="0" lang="zh-TW" altLang="en-US" sz="1600" b="1"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或</a:t>
            </a:r>
            <a:r>
              <a:rPr kumimoji="0" lang="zh-TW" altLang="en-US" sz="16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保證品</a:t>
            </a:r>
            <a:r>
              <a:rPr kumimoji="0" lang="zh-TW" altLang="en-US" sz="1600" b="1"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之</a:t>
            </a:r>
            <a:r>
              <a:rPr kumimoji="0" lang="zh-TW" altLang="en-US" sz="16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收取</a:t>
            </a:r>
            <a:r>
              <a:rPr kumimoji="0" lang="zh-TW" altLang="en-US" sz="1600" b="1"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a:t>
            </a:r>
            <a:r>
              <a:rPr kumimoji="0" lang="zh-TW" altLang="en-US" sz="16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管理</a:t>
            </a:r>
            <a:r>
              <a:rPr kumimoji="0" lang="zh-TW" altLang="en-US" sz="1600" b="1"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a:t>
            </a:r>
            <a:r>
              <a:rPr kumimoji="0" lang="zh-TW" altLang="en-US" sz="16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退還</a:t>
            </a:r>
            <a:r>
              <a:rPr kumimoji="0" lang="zh-TW" altLang="en-US" sz="1600" b="1" dirty="0">
                <a:solidFill>
                  <a:prstClr val="black"/>
                </a:solidFill>
                <a:latin typeface="微軟正黑體" panose="020B0604030504040204" pitchFamily="34" charset="-120"/>
                <a:ea typeface="微軟正黑體" panose="020B0604030504040204" pitchFamily="34" charset="-120"/>
              </a:rPr>
              <a:t>。</a:t>
            </a:r>
            <a:endParaRPr kumimoji="0" lang="en-US" altLang="zh-TW" sz="1600" b="1"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endParaRPr>
          </a:p>
          <a:p>
            <a:pPr algn="just" eaLnBrk="0" hangingPunct="0">
              <a:lnSpc>
                <a:spcPts val="1800"/>
              </a:lnSpc>
              <a:buClr>
                <a:prstClr val="black"/>
              </a:buClr>
              <a:buFont typeface="+mj-lt"/>
              <a:buNone/>
            </a:pPr>
            <a:r>
              <a:rPr kumimoji="0" lang="en-US" altLang="zh-TW" sz="1600" b="1"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3.</a:t>
            </a:r>
            <a:r>
              <a:rPr kumimoji="0" lang="zh-TW" altLang="zh-TW" sz="1600" b="1"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每月定期公告各共同升壓站剩餘容量</a:t>
            </a:r>
            <a:r>
              <a:rPr kumimoji="0" lang="zh-TW" altLang="en-US" sz="1600" b="1"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a:t>
            </a:r>
          </a:p>
        </p:txBody>
      </p:sp>
      <p:sp>
        <p:nvSpPr>
          <p:cNvPr id="10" name="矩形: 圓角 39"/>
          <p:cNvSpPr/>
          <p:nvPr/>
        </p:nvSpPr>
        <p:spPr>
          <a:xfrm>
            <a:off x="5316734" y="4118554"/>
            <a:ext cx="3715007" cy="484823"/>
          </a:xfrm>
          <a:prstGeom prst="roundRect">
            <a:avLst/>
          </a:prstGeom>
          <a:solidFill>
            <a:srgbClr val="ED7D31">
              <a:lumMod val="75000"/>
            </a:srgbClr>
          </a:solidFill>
          <a:ln w="12700" cap="flat" cmpd="sng" algn="ctr">
            <a:solidFill>
              <a:srgbClr val="FFC000">
                <a:lumMod val="60000"/>
                <a:lumOff val="40000"/>
              </a:srgbClr>
            </a:solidFill>
            <a:prstDash val="solid"/>
            <a:miter lim="800000"/>
          </a:ln>
          <a:effectLst/>
        </p:spPr>
        <p:txBody>
          <a:bodyPr rtlCol="0" anchor="ctr"/>
          <a:lstStyle/>
          <a:p>
            <a:pPr marL="0" marR="0" lvl="0" indent="0" algn="ctr" defTabSz="914400" eaLnBrk="0" fontAlgn="auto" latinLnBrk="0" hangingPunct="0">
              <a:lnSpc>
                <a:spcPct val="100000"/>
              </a:lnSpc>
              <a:spcBef>
                <a:spcPts val="0"/>
              </a:spcBef>
              <a:spcAft>
                <a:spcPts val="0"/>
              </a:spcAft>
              <a:buClrTx/>
              <a:buSzTx/>
              <a:buFontTx/>
              <a:buNone/>
              <a:defRPr/>
            </a:pPr>
            <a:r>
              <a:rPr kumimoji="0" lang="zh-TW" altLang="en-US" sz="2400" b="1" i="0" u="sng"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共同升壓站租用者</a:t>
            </a:r>
            <a:endParaRPr kumimoji="0" lang="en-US" altLang="zh-TW" sz="2400" b="1" i="0" u="sng"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11" name="箭號: 上-下雙向 40"/>
          <p:cNvSpPr/>
          <p:nvPr/>
        </p:nvSpPr>
        <p:spPr>
          <a:xfrm>
            <a:off x="8274740" y="3530338"/>
            <a:ext cx="310651" cy="522919"/>
          </a:xfrm>
          <a:prstGeom prst="upDownArrow">
            <a:avLst/>
          </a:prstGeom>
          <a:solidFill>
            <a:srgbClr val="627CAB"/>
          </a:solidFill>
          <a:ln w="12700" cap="flat" cmpd="sng" algn="ctr">
            <a:solidFill>
              <a:srgbClr val="5B9BD5"/>
            </a:solidFill>
            <a:prstDash val="solid"/>
            <a:miter lim="800000"/>
          </a:ln>
          <a:effectLst/>
        </p:spPr>
        <p:txBody>
          <a:bodyPr rtlCol="0" anchor="ctr"/>
          <a:lstStyle/>
          <a:p>
            <a:pPr marL="0" marR="0" lvl="0" indent="0" algn="ctr" defTabSz="914400" eaLnBrk="0" fontAlgn="auto" latinLnBrk="0" hangingPunct="0">
              <a:lnSpc>
                <a:spcPct val="100000"/>
              </a:lnSpc>
              <a:spcBef>
                <a:spcPts val="0"/>
              </a:spcBef>
              <a:spcAft>
                <a:spcPts val="0"/>
              </a:spcAft>
              <a:buClrTx/>
              <a:buSzTx/>
              <a:buFontTx/>
              <a:buNone/>
              <a:defRPr/>
            </a:pPr>
            <a:endParaRPr kumimoji="0" lang="zh-TW" altLang="en-US" sz="1600" b="0" i="0" u="none" strike="noStrike" kern="0" cap="none" spc="0" normalizeH="0" baseline="0" noProof="0">
              <a:ln>
                <a:noFill/>
              </a:ln>
              <a:solidFill>
                <a:prstClr val="white"/>
              </a:solidFill>
              <a:effectLst/>
              <a:uLnTx/>
              <a:uFillTx/>
              <a:latin typeface="Calibri" panose="020F0502020204030204"/>
              <a:ea typeface="新細明體" panose="02020500000000000000" charset="-120"/>
              <a:cs typeface="+mn-cs"/>
            </a:endParaRPr>
          </a:p>
        </p:txBody>
      </p:sp>
      <p:sp>
        <p:nvSpPr>
          <p:cNvPr id="12" name="文字方塊 11"/>
          <p:cNvSpPr txBox="1"/>
          <p:nvPr/>
        </p:nvSpPr>
        <p:spPr>
          <a:xfrm>
            <a:off x="5550440" y="3626355"/>
            <a:ext cx="2879625" cy="338554"/>
          </a:xfrm>
          <a:prstGeom prst="rect">
            <a:avLst/>
          </a:prstGeom>
          <a:noFill/>
          <a:ln>
            <a:noFill/>
            <a:prstDash val="dash"/>
          </a:ln>
        </p:spPr>
        <p:txBody>
          <a:bodyPr wrap="square">
            <a:spAutoFit/>
          </a:bodyPr>
          <a:lstStyle/>
          <a:p>
            <a:pPr algn="ctr" eaLnBrk="0" hangingPunct="0"/>
            <a:r>
              <a:rPr kumimoji="0" lang="zh-TW" altLang="en-US" sz="1600" b="1" dirty="0">
                <a:solidFill>
                  <a:srgbClr val="3A5B95"/>
                </a:solidFill>
                <a:latin typeface="微軟正黑體" panose="020B0604030504040204" pitchFamily="34" charset="-120"/>
                <a:ea typeface="微軟正黑體" panose="020B0604030504040204" pitchFamily="34" charset="-120"/>
              </a:rPr>
              <a:t>雙方締約協議權利義務</a:t>
            </a:r>
          </a:p>
        </p:txBody>
      </p:sp>
      <p:sp>
        <p:nvSpPr>
          <p:cNvPr id="13" name="文字方塊 12"/>
          <p:cNvSpPr txBox="1"/>
          <p:nvPr/>
        </p:nvSpPr>
        <p:spPr>
          <a:xfrm>
            <a:off x="5324230" y="4790589"/>
            <a:ext cx="3622032" cy="1761636"/>
          </a:xfrm>
          <a:prstGeom prst="rect">
            <a:avLst/>
          </a:prstGeom>
          <a:noFill/>
        </p:spPr>
        <p:txBody>
          <a:bodyPr wrap="square">
            <a:spAutoFit/>
          </a:bodyPr>
          <a:lstStyle/>
          <a:p>
            <a:pPr marL="342900" indent="-342900" algn="just" eaLnBrk="0" hangingPunct="0">
              <a:lnSpc>
                <a:spcPts val="2200"/>
              </a:lnSpc>
              <a:buFont typeface="+mj-lt"/>
              <a:buAutoNum type="arabicPeriod"/>
            </a:pPr>
            <a:r>
              <a:rPr kumimoji="0" lang="zh-TW" altLang="en-US" sz="1600" b="1" dirty="0">
                <a:solidFill>
                  <a:prstClr val="black"/>
                </a:solidFill>
                <a:latin typeface="微軟正黑體" panose="020B0604030504040204" pitchFamily="34" charset="-120"/>
                <a:ea typeface="微軟正黑體" panose="020B0604030504040204" pitchFamily="34" charset="-120"/>
              </a:rPr>
              <a:t>提出共用需求之併網審查與電業籌設。</a:t>
            </a:r>
            <a:endParaRPr kumimoji="0" lang="en-US" altLang="zh-TW" sz="1600" b="1" dirty="0">
              <a:solidFill>
                <a:prstClr val="black"/>
              </a:solidFill>
              <a:latin typeface="微軟正黑體" panose="020B0604030504040204" pitchFamily="34" charset="-120"/>
              <a:ea typeface="微軟正黑體" panose="020B0604030504040204" pitchFamily="34" charset="-120"/>
            </a:endParaRPr>
          </a:p>
          <a:p>
            <a:pPr marL="342900" indent="-342900" algn="just" eaLnBrk="0" hangingPunct="0">
              <a:lnSpc>
                <a:spcPts val="2200"/>
              </a:lnSpc>
              <a:buClr>
                <a:prstClr val="black"/>
              </a:buClr>
              <a:buFont typeface="+mj-lt"/>
              <a:buAutoNum type="arabicPeriod"/>
            </a:pPr>
            <a:r>
              <a:rPr kumimoji="0" lang="zh-TW" altLang="en-US" sz="1600" b="1" dirty="0">
                <a:solidFill>
                  <a:srgbClr val="FF0000"/>
                </a:solidFill>
                <a:latin typeface="微軟正黑體" panose="020B0604030504040204" pitchFamily="34" charset="-120"/>
                <a:ea typeface="微軟正黑體" panose="020B0604030504040204" pitchFamily="34" charset="-120"/>
              </a:rPr>
              <a:t>期限內</a:t>
            </a:r>
            <a:r>
              <a:rPr kumimoji="0" lang="zh-TW" altLang="en-US" sz="1600" b="1" dirty="0">
                <a:solidFill>
                  <a:prstClr val="black"/>
                </a:solidFill>
                <a:latin typeface="微軟正黑體" panose="020B0604030504040204" pitchFamily="34" charset="-120"/>
                <a:ea typeface="微軟正黑體" panose="020B0604030504040204" pitchFamily="34" charset="-120"/>
              </a:rPr>
              <a:t>與設置者</a:t>
            </a:r>
            <a:r>
              <a:rPr kumimoji="0" lang="zh-TW" altLang="en-US" sz="1600" b="1" dirty="0">
                <a:solidFill>
                  <a:srgbClr val="FF0000"/>
                </a:solidFill>
                <a:latin typeface="微軟正黑體" panose="020B0604030504040204" pitchFamily="34" charset="-120"/>
                <a:ea typeface="微軟正黑體" panose="020B0604030504040204" pitchFamily="34" charset="-120"/>
              </a:rPr>
              <a:t>締約</a:t>
            </a:r>
            <a:r>
              <a:rPr kumimoji="0" lang="zh-TW" altLang="en-US" sz="1600" b="1" dirty="0">
                <a:solidFill>
                  <a:prstClr val="black"/>
                </a:solidFill>
                <a:latin typeface="微軟正黑體" panose="020B0604030504040204" pitchFamily="34" charset="-120"/>
                <a:ea typeface="微軟正黑體" panose="020B0604030504040204" pitchFamily="34" charset="-120"/>
              </a:rPr>
              <a:t>並</a:t>
            </a:r>
            <a:r>
              <a:rPr kumimoji="0" lang="zh-TW" altLang="en-US" sz="1600" b="1" dirty="0">
                <a:solidFill>
                  <a:srgbClr val="FF0000"/>
                </a:solidFill>
                <a:latin typeface="微軟正黑體" panose="020B0604030504040204" pitchFamily="34" charset="-120"/>
                <a:ea typeface="微軟正黑體" panose="020B0604030504040204" pitchFamily="34" charset="-120"/>
              </a:rPr>
              <a:t>取得電業籌設許可</a:t>
            </a:r>
            <a:r>
              <a:rPr kumimoji="0" lang="zh-TW" altLang="en-US" sz="1600" b="1" dirty="0">
                <a:solidFill>
                  <a:prstClr val="black"/>
                </a:solidFill>
                <a:latin typeface="微軟正黑體" panose="020B0604030504040204" pitchFamily="34" charset="-120"/>
                <a:ea typeface="微軟正黑體" panose="020B0604030504040204" pitchFamily="34" charset="-120"/>
              </a:rPr>
              <a:t>。</a:t>
            </a:r>
            <a:endParaRPr kumimoji="0" lang="en-US" altLang="zh-TW" sz="1600" b="1" dirty="0">
              <a:solidFill>
                <a:prstClr val="black"/>
              </a:solidFill>
              <a:latin typeface="微軟正黑體" panose="020B0604030504040204" pitchFamily="34" charset="-120"/>
              <a:ea typeface="微軟正黑體" panose="020B0604030504040204" pitchFamily="34" charset="-120"/>
            </a:endParaRPr>
          </a:p>
          <a:p>
            <a:pPr marL="342900" indent="-342900" algn="just" eaLnBrk="0" hangingPunct="0">
              <a:lnSpc>
                <a:spcPts val="2200"/>
              </a:lnSpc>
              <a:buClr>
                <a:prstClr val="black"/>
              </a:buClr>
              <a:buFont typeface="+mj-lt"/>
              <a:buAutoNum type="arabicPeriod"/>
            </a:pPr>
            <a:r>
              <a:rPr kumimoji="0" lang="zh-TW" altLang="en-US" sz="1600" b="1" dirty="0">
                <a:solidFill>
                  <a:srgbClr val="FF0000"/>
                </a:solidFill>
                <a:latin typeface="微軟正黑體" panose="020B0604030504040204" pitchFamily="34" charset="-120"/>
                <a:ea typeface="微軟正黑體" panose="020B0604030504040204" pitchFamily="34" charset="-120"/>
              </a:rPr>
              <a:t>自行</a:t>
            </a:r>
            <a:r>
              <a:rPr kumimoji="0" lang="zh-TW" altLang="en-US" sz="1600" b="1" dirty="0">
                <a:solidFill>
                  <a:prstClr val="black"/>
                </a:solidFill>
                <a:latin typeface="微軟正黑體" panose="020B0604030504040204" pitchFamily="34" charset="-120"/>
                <a:ea typeface="微軟正黑體" panose="020B0604030504040204" pitchFamily="34" charset="-120"/>
              </a:rPr>
              <a:t>或</a:t>
            </a:r>
            <a:r>
              <a:rPr kumimoji="0" lang="zh-TW" altLang="en-US" sz="1600" b="1" dirty="0">
                <a:solidFill>
                  <a:srgbClr val="FF0000"/>
                </a:solidFill>
                <a:latin typeface="微軟正黑體" panose="020B0604030504040204" pitchFamily="34" charset="-120"/>
                <a:ea typeface="微軟正黑體" panose="020B0604030504040204" pitchFamily="34" charset="-120"/>
              </a:rPr>
              <a:t>協助</a:t>
            </a:r>
            <a:r>
              <a:rPr kumimoji="0" lang="zh-TW" altLang="en-US" sz="1600" b="1" dirty="0">
                <a:solidFill>
                  <a:prstClr val="black"/>
                </a:solidFill>
                <a:latin typeface="微軟正黑體" panose="020B0604030504040204" pitchFamily="34" charset="-120"/>
                <a:ea typeface="微軟正黑體" panose="020B0604030504040204" pitchFamily="34" charset="-120"/>
              </a:rPr>
              <a:t>設置者</a:t>
            </a:r>
            <a:r>
              <a:rPr kumimoji="0" lang="zh-TW" altLang="en-US" sz="1600" b="1" dirty="0">
                <a:solidFill>
                  <a:srgbClr val="FF0000"/>
                </a:solidFill>
                <a:latin typeface="微軟正黑體" panose="020B0604030504040204" pitchFamily="34" charset="-120"/>
                <a:ea typeface="微軟正黑體" panose="020B0604030504040204" pitchFamily="34" charset="-120"/>
              </a:rPr>
              <a:t>設置引接線路</a:t>
            </a:r>
            <a:r>
              <a:rPr kumimoji="0" lang="zh-TW" altLang="en-US" sz="1600" b="1" dirty="0">
                <a:solidFill>
                  <a:prstClr val="black"/>
                </a:solidFill>
                <a:latin typeface="微軟正黑體" panose="020B0604030504040204" pitchFamily="34" charset="-120"/>
                <a:ea typeface="微軟正黑體" panose="020B0604030504040204" pitchFamily="34" charset="-120"/>
              </a:rPr>
              <a:t>。</a:t>
            </a:r>
            <a:endParaRPr kumimoji="0" lang="en-US" altLang="zh-TW" sz="1600" b="1" dirty="0">
              <a:solidFill>
                <a:prstClr val="black"/>
              </a:solidFill>
              <a:latin typeface="微軟正黑體" panose="020B0604030504040204" pitchFamily="34" charset="-120"/>
              <a:ea typeface="微軟正黑體" panose="020B0604030504040204" pitchFamily="34" charset="-120"/>
            </a:endParaRPr>
          </a:p>
          <a:p>
            <a:pPr marL="342900" indent="-342900" algn="just" eaLnBrk="0" hangingPunct="0">
              <a:lnSpc>
                <a:spcPts val="2200"/>
              </a:lnSpc>
              <a:buClr>
                <a:prstClr val="black"/>
              </a:buClr>
              <a:buFont typeface="+mj-lt"/>
              <a:buAutoNum type="arabicPeriod"/>
            </a:pPr>
            <a:r>
              <a:rPr kumimoji="0" lang="zh-TW" altLang="en-US" sz="1600" b="1" dirty="0">
                <a:solidFill>
                  <a:srgbClr val="FF0000"/>
                </a:solidFill>
                <a:latin typeface="微軟正黑體" panose="020B0604030504040204" pitchFamily="34" charset="-120"/>
                <a:ea typeface="微軟正黑體" panose="020B0604030504040204" pitchFamily="34" charset="-120"/>
              </a:rPr>
              <a:t>支付</a:t>
            </a:r>
            <a:r>
              <a:rPr kumimoji="0" lang="zh-TW" altLang="en-US" sz="1600" b="1" dirty="0">
                <a:solidFill>
                  <a:prstClr val="black"/>
                </a:solidFill>
                <a:latin typeface="微軟正黑體" panose="020B0604030504040204" pitchFamily="34" charset="-120"/>
                <a:ea typeface="微軟正黑體" panose="020B0604030504040204" pitchFamily="34" charset="-120"/>
              </a:rPr>
              <a:t>共用容量及線路之</a:t>
            </a:r>
            <a:r>
              <a:rPr kumimoji="0" lang="zh-TW" altLang="en-US" sz="1600" b="1" dirty="0">
                <a:solidFill>
                  <a:srgbClr val="FF0000"/>
                </a:solidFill>
                <a:latin typeface="微軟正黑體" panose="020B0604030504040204" pitchFamily="34" charset="-120"/>
                <a:ea typeface="微軟正黑體" panose="020B0604030504040204" pitchFamily="34" charset="-120"/>
              </a:rPr>
              <a:t>費用</a:t>
            </a:r>
            <a:r>
              <a:rPr kumimoji="0" lang="zh-TW" altLang="en-US" sz="1600" b="1" dirty="0">
                <a:solidFill>
                  <a:prstClr val="black"/>
                </a:solidFill>
                <a:latin typeface="微軟正黑體" panose="020B0604030504040204" pitchFamily="34" charset="-120"/>
                <a:ea typeface="微軟正黑體" panose="020B0604030504040204" pitchFamily="34" charset="-120"/>
              </a:rPr>
              <a:t>。</a:t>
            </a:r>
          </a:p>
        </p:txBody>
      </p:sp>
      <p:sp>
        <p:nvSpPr>
          <p:cNvPr id="14" name="矩形: 圓角 45"/>
          <p:cNvSpPr/>
          <p:nvPr/>
        </p:nvSpPr>
        <p:spPr>
          <a:xfrm>
            <a:off x="5300499" y="4668674"/>
            <a:ext cx="3742852" cy="1999254"/>
          </a:xfrm>
          <a:prstGeom prst="roundRect">
            <a:avLst/>
          </a:prstGeom>
          <a:noFill/>
          <a:ln w="12700" cap="flat" cmpd="sng" algn="ctr">
            <a:solidFill>
              <a:srgbClr val="00B0F0"/>
            </a:solidFill>
            <a:prstDash val="dash"/>
            <a:miter lim="800000"/>
          </a:ln>
          <a:effectLst/>
        </p:spPr>
        <p:txBody>
          <a:bodyPr rtlCol="0" anchor="ctr"/>
          <a:lstStyle/>
          <a:p>
            <a:pPr marL="0" marR="0" lvl="0" indent="0" algn="ctr" defTabSz="914400" eaLnBrk="0" fontAlgn="auto" latinLnBrk="0" hangingPunct="0">
              <a:lnSpc>
                <a:spcPct val="100000"/>
              </a:lnSpc>
              <a:spcBef>
                <a:spcPts val="0"/>
              </a:spcBef>
              <a:spcAft>
                <a:spcPts val="0"/>
              </a:spcAft>
              <a:buClrTx/>
              <a:buSzTx/>
              <a:buFontTx/>
              <a:buNone/>
              <a:defRPr/>
            </a:pPr>
            <a:endParaRPr kumimoji="0" lang="zh-TW" altLang="en-US" sz="1600" b="0" i="0" u="none" strike="noStrike" kern="0" cap="none" spc="0" normalizeH="0" baseline="0" noProof="0">
              <a:ln>
                <a:noFill/>
              </a:ln>
              <a:solidFill>
                <a:prstClr val="white"/>
              </a:solidFill>
              <a:effectLst/>
              <a:uLnTx/>
              <a:uFillTx/>
              <a:latin typeface="Calibri" panose="020F0502020204030204"/>
              <a:ea typeface="新細明體" panose="02020500000000000000" charset="-120"/>
              <a:cs typeface="+mn-cs"/>
            </a:endParaRPr>
          </a:p>
        </p:txBody>
      </p:sp>
      <p:sp>
        <p:nvSpPr>
          <p:cNvPr id="15" name="矩形: 圓角 38"/>
          <p:cNvSpPr/>
          <p:nvPr/>
        </p:nvSpPr>
        <p:spPr>
          <a:xfrm>
            <a:off x="5300499" y="930060"/>
            <a:ext cx="3645763" cy="465903"/>
          </a:xfrm>
          <a:prstGeom prst="roundRect">
            <a:avLst/>
          </a:prstGeom>
          <a:solidFill>
            <a:srgbClr val="92D050"/>
          </a:solidFill>
          <a:ln w="12700" cap="flat" cmpd="sng" algn="ctr">
            <a:solidFill>
              <a:srgbClr val="FFC000">
                <a:lumMod val="60000"/>
                <a:lumOff val="40000"/>
              </a:srgbClr>
            </a:solidFill>
            <a:prstDash val="solid"/>
            <a:miter lim="800000"/>
          </a:ln>
          <a:effectLst/>
        </p:spPr>
        <p:txBody>
          <a:bodyPr rtlCol="0" anchor="ctr"/>
          <a:lstStyle/>
          <a:p>
            <a:pPr marL="0" marR="0" lvl="0" indent="0" algn="ctr" defTabSz="914400" eaLnBrk="0" fontAlgn="auto" latinLnBrk="0" hangingPunct="0">
              <a:lnSpc>
                <a:spcPct val="100000"/>
              </a:lnSpc>
              <a:spcBef>
                <a:spcPts val="0"/>
              </a:spcBef>
              <a:spcAft>
                <a:spcPts val="0"/>
              </a:spcAft>
              <a:buClrTx/>
              <a:buSzTx/>
              <a:buFontTx/>
              <a:buNone/>
              <a:defRPr/>
            </a:pPr>
            <a:r>
              <a:rPr kumimoji="0" lang="zh-TW" altLang="en-US" sz="2400" b="1" i="0" u="sng"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共同升壓站設置者</a:t>
            </a:r>
            <a:endParaRPr kumimoji="0" lang="en-US" altLang="zh-TW" sz="2400" b="1" i="0" u="sng"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16" name="文字方塊 15"/>
          <p:cNvSpPr txBox="1"/>
          <p:nvPr/>
        </p:nvSpPr>
        <p:spPr>
          <a:xfrm>
            <a:off x="5300499" y="1584558"/>
            <a:ext cx="3742852" cy="1761636"/>
          </a:xfrm>
          <a:prstGeom prst="rect">
            <a:avLst/>
          </a:prstGeom>
          <a:noFill/>
        </p:spPr>
        <p:txBody>
          <a:bodyPr wrap="square" rtlCol="0">
            <a:spAutoFit/>
          </a:bodyPr>
          <a:lstStyle/>
          <a:p>
            <a:pPr marL="266700" indent="-266700" algn="just" eaLnBrk="0" hangingPunct="0">
              <a:lnSpc>
                <a:spcPts val="2200"/>
              </a:lnSpc>
              <a:buClr>
                <a:prstClr val="black"/>
              </a:buClr>
              <a:buFont typeface="+mj-lt"/>
              <a:buAutoNum type="arabicPeriod"/>
            </a:pPr>
            <a:r>
              <a:rPr kumimoji="0" lang="zh-TW" altLang="en-US" sz="1600" b="1" dirty="0">
                <a:solidFill>
                  <a:prstClr val="black"/>
                </a:solidFill>
                <a:latin typeface="微軟正黑體" panose="020B0604030504040204" pitchFamily="34" charset="-120"/>
                <a:ea typeface="微軟正黑體" panose="020B0604030504040204" pitchFamily="34" charset="-120"/>
              </a:rPr>
              <a:t>升壓站</a:t>
            </a:r>
            <a:r>
              <a:rPr kumimoji="0" lang="zh-TW" altLang="en-US" sz="1600" b="1" dirty="0">
                <a:solidFill>
                  <a:srgbClr val="FF0000"/>
                </a:solidFill>
                <a:latin typeface="微軟正黑體" panose="020B0604030504040204" pitchFamily="34" charset="-120"/>
                <a:ea typeface="微軟正黑體" panose="020B0604030504040204" pitchFamily="34" charset="-120"/>
              </a:rPr>
              <a:t>願意</a:t>
            </a:r>
            <a:r>
              <a:rPr kumimoji="0" lang="zh-TW" altLang="en-US" sz="1600" b="1" dirty="0">
                <a:solidFill>
                  <a:prstClr val="black"/>
                </a:solidFill>
                <a:latin typeface="微軟正黑體" panose="020B0604030504040204" pitchFamily="34" charset="-120"/>
                <a:ea typeface="微軟正黑體" panose="020B0604030504040204" pitchFamily="34" charset="-120"/>
              </a:rPr>
              <a:t>開放</a:t>
            </a:r>
            <a:r>
              <a:rPr kumimoji="0" lang="zh-TW" altLang="en-US" sz="1600" b="1" dirty="0">
                <a:solidFill>
                  <a:srgbClr val="FF0000"/>
                </a:solidFill>
                <a:latin typeface="微軟正黑體" panose="020B0604030504040204" pitchFamily="34" charset="-120"/>
                <a:ea typeface="微軟正黑體" panose="020B0604030504040204" pitchFamily="34" charset="-120"/>
              </a:rPr>
              <a:t>共用</a:t>
            </a:r>
            <a:r>
              <a:rPr kumimoji="0" lang="zh-TW" altLang="en-US" sz="1600" b="1" dirty="0">
                <a:solidFill>
                  <a:prstClr val="black"/>
                </a:solidFill>
                <a:latin typeface="微軟正黑體" panose="020B0604030504040204" pitchFamily="34" charset="-120"/>
                <a:ea typeface="微軟正黑體" panose="020B0604030504040204" pitchFamily="34" charset="-120"/>
              </a:rPr>
              <a:t>及</a:t>
            </a:r>
            <a:r>
              <a:rPr kumimoji="0" lang="zh-TW" altLang="en-US" sz="1600" b="1" dirty="0">
                <a:solidFill>
                  <a:srgbClr val="FF0000"/>
                </a:solidFill>
                <a:latin typeface="微軟正黑體" panose="020B0604030504040204" pitchFamily="34" charset="-120"/>
                <a:ea typeface="微軟正黑體" panose="020B0604030504040204" pitchFamily="34" charset="-120"/>
              </a:rPr>
              <a:t>承諾共用容量</a:t>
            </a:r>
            <a:endParaRPr kumimoji="0" lang="en-US" altLang="zh-TW" sz="1600" b="1" dirty="0">
              <a:solidFill>
                <a:prstClr val="black"/>
              </a:solidFill>
              <a:latin typeface="微軟正黑體" panose="020B0604030504040204" pitchFamily="34" charset="-120"/>
              <a:ea typeface="微軟正黑體" panose="020B0604030504040204" pitchFamily="34" charset="-120"/>
            </a:endParaRPr>
          </a:p>
          <a:p>
            <a:pPr marL="266700" indent="-266700" algn="just" eaLnBrk="0" hangingPunct="0">
              <a:lnSpc>
                <a:spcPts val="2200"/>
              </a:lnSpc>
              <a:buClr>
                <a:prstClr val="black"/>
              </a:buClr>
              <a:buFont typeface="+mj-lt"/>
              <a:buAutoNum type="arabicPeriod"/>
            </a:pPr>
            <a:r>
              <a:rPr kumimoji="0" lang="zh-TW" altLang="en-US" sz="1600" b="1" dirty="0">
                <a:solidFill>
                  <a:prstClr val="black"/>
                </a:solidFill>
                <a:latin typeface="微軟正黑體" panose="020B0604030504040204" pitchFamily="34" charset="-120"/>
                <a:ea typeface="微軟正黑體" panose="020B0604030504040204" pitchFamily="34" charset="-120"/>
              </a:rPr>
              <a:t>新設升壓站得</a:t>
            </a:r>
            <a:r>
              <a:rPr kumimoji="0" lang="zh-TW" altLang="en-US" sz="1600" b="1" dirty="0">
                <a:solidFill>
                  <a:srgbClr val="FF0000"/>
                </a:solidFill>
                <a:latin typeface="微軟正黑體" panose="020B0604030504040204" pitchFamily="34" charset="-120"/>
                <a:ea typeface="微軟正黑體" panose="020B0604030504040204" pitchFamily="34" charset="-120"/>
              </a:rPr>
              <a:t>保留共用容量</a:t>
            </a:r>
            <a:r>
              <a:rPr kumimoji="0" lang="en-US" altLang="zh-TW" sz="1600" b="1" dirty="0">
                <a:solidFill>
                  <a:srgbClr val="FF0000"/>
                </a:solidFill>
                <a:latin typeface="微軟正黑體" panose="020B0604030504040204" pitchFamily="34" charset="-120"/>
                <a:ea typeface="微軟正黑體" panose="020B0604030504040204" pitchFamily="34" charset="-120"/>
              </a:rPr>
              <a:t>30%</a:t>
            </a:r>
            <a:r>
              <a:rPr kumimoji="0" lang="zh-TW" altLang="en-US" sz="1600" b="1" dirty="0">
                <a:solidFill>
                  <a:srgbClr val="FF0000"/>
                </a:solidFill>
                <a:latin typeface="微軟正黑體" panose="020B0604030504040204" pitchFamily="34" charset="-120"/>
                <a:ea typeface="微軟正黑體" panose="020B0604030504040204" pitchFamily="34" charset="-120"/>
              </a:rPr>
              <a:t>優先自用</a:t>
            </a:r>
            <a:r>
              <a:rPr kumimoji="0" lang="zh-TW" altLang="en-US" sz="1600" b="1" dirty="0">
                <a:solidFill>
                  <a:prstClr val="black"/>
                </a:solidFill>
                <a:latin typeface="微軟正黑體" panose="020B0604030504040204" pitchFamily="34" charset="-120"/>
                <a:ea typeface="微軟正黑體" panose="020B0604030504040204" pitchFamily="34" charset="-120"/>
              </a:rPr>
              <a:t>。</a:t>
            </a:r>
            <a:endParaRPr kumimoji="0" lang="en-US" altLang="zh-TW" sz="1600" b="1" dirty="0">
              <a:solidFill>
                <a:prstClr val="black"/>
              </a:solidFill>
              <a:latin typeface="微軟正黑體" panose="020B0604030504040204" pitchFamily="34" charset="-120"/>
              <a:ea typeface="微軟正黑體" panose="020B0604030504040204" pitchFamily="34" charset="-120"/>
            </a:endParaRPr>
          </a:p>
          <a:p>
            <a:pPr marL="266700" indent="-266700" algn="just" eaLnBrk="0" hangingPunct="0">
              <a:lnSpc>
                <a:spcPts val="2200"/>
              </a:lnSpc>
              <a:buFont typeface="+mj-lt"/>
              <a:buAutoNum type="arabicPeriod"/>
            </a:pPr>
            <a:r>
              <a:rPr kumimoji="0" lang="zh-TW" altLang="en-US" sz="1600" b="1" dirty="0">
                <a:solidFill>
                  <a:prstClr val="black"/>
                </a:solidFill>
                <a:latin typeface="微軟正黑體" panose="020B0604030504040204" pitchFamily="34" charset="-120"/>
                <a:ea typeface="微軟正黑體" panose="020B0604030504040204" pitchFamily="34" charset="-120"/>
              </a:rPr>
              <a:t>依輸配電業分配結果與租用者</a:t>
            </a:r>
            <a:r>
              <a:rPr kumimoji="0" lang="zh-TW" altLang="en-US" sz="1600" b="1" dirty="0">
                <a:solidFill>
                  <a:srgbClr val="FF0000"/>
                </a:solidFill>
                <a:latin typeface="微軟正黑體" panose="020B0604030504040204" pitchFamily="34" charset="-120"/>
                <a:ea typeface="微軟正黑體" panose="020B0604030504040204" pitchFamily="34" charset="-120"/>
              </a:rPr>
              <a:t>締約</a:t>
            </a:r>
            <a:r>
              <a:rPr kumimoji="0" lang="zh-TW" altLang="en-US" sz="1600" b="1" dirty="0">
                <a:solidFill>
                  <a:prstClr val="black"/>
                </a:solidFill>
                <a:latin typeface="微軟正黑體" panose="020B0604030504040204" pitchFamily="34" charset="-120"/>
                <a:ea typeface="微軟正黑體" panose="020B0604030504040204" pitchFamily="34" charset="-120"/>
              </a:rPr>
              <a:t>，並</a:t>
            </a:r>
            <a:r>
              <a:rPr kumimoji="0" lang="zh-TW" altLang="en-US" sz="1600" b="1" dirty="0">
                <a:solidFill>
                  <a:srgbClr val="FF0000"/>
                </a:solidFill>
                <a:latin typeface="微軟正黑體" panose="020B0604030504040204" pitchFamily="34" charset="-120"/>
                <a:ea typeface="微軟正黑體" panose="020B0604030504040204" pitchFamily="34" charset="-120"/>
              </a:rPr>
              <a:t>設置線路</a:t>
            </a:r>
            <a:r>
              <a:rPr kumimoji="0" lang="zh-TW" altLang="en-US" sz="1600" b="1" dirty="0">
                <a:solidFill>
                  <a:prstClr val="black"/>
                </a:solidFill>
                <a:latin typeface="微軟正黑體" panose="020B0604030504040204" pitchFamily="34" charset="-120"/>
                <a:ea typeface="微軟正黑體" panose="020B0604030504040204" pitchFamily="34" charset="-120"/>
              </a:rPr>
              <a:t>引接。</a:t>
            </a:r>
            <a:endParaRPr kumimoji="0" lang="en-US" altLang="zh-TW" sz="1600" b="1" dirty="0">
              <a:solidFill>
                <a:prstClr val="black"/>
              </a:solidFill>
              <a:latin typeface="微軟正黑體" panose="020B0604030504040204" pitchFamily="34" charset="-120"/>
              <a:ea typeface="微軟正黑體" panose="020B0604030504040204" pitchFamily="34" charset="-120"/>
            </a:endParaRPr>
          </a:p>
          <a:p>
            <a:pPr marL="266700" indent="-266700" algn="just" eaLnBrk="0" hangingPunct="0">
              <a:lnSpc>
                <a:spcPts val="2200"/>
              </a:lnSpc>
              <a:buFont typeface="+mj-lt"/>
              <a:buAutoNum type="arabicPeriod"/>
            </a:pPr>
            <a:r>
              <a:rPr kumimoji="0" lang="zh-TW" altLang="en-US" sz="1600" b="1" dirty="0">
                <a:solidFill>
                  <a:prstClr val="black"/>
                </a:solidFill>
                <a:latin typeface="微軟正黑體" panose="020B0604030504040204" pitchFamily="34" charset="-120"/>
                <a:ea typeface="微軟正黑體" panose="020B0604030504040204" pitchFamily="34" charset="-120"/>
              </a:rPr>
              <a:t>向租用者收取</a:t>
            </a:r>
            <a:r>
              <a:rPr kumimoji="0" lang="zh-TW" altLang="en-US" sz="1600" b="1" dirty="0">
                <a:solidFill>
                  <a:srgbClr val="FF0000"/>
                </a:solidFill>
                <a:latin typeface="微軟正黑體" panose="020B0604030504040204" pitchFamily="34" charset="-120"/>
                <a:ea typeface="微軟正黑體" panose="020B0604030504040204" pitchFamily="34" charset="-120"/>
              </a:rPr>
              <a:t>共用容量</a:t>
            </a:r>
            <a:r>
              <a:rPr kumimoji="0" lang="zh-TW" altLang="en-US" sz="1600" b="1" dirty="0">
                <a:solidFill>
                  <a:prstClr val="black"/>
                </a:solidFill>
                <a:latin typeface="微軟正黑體" panose="020B0604030504040204" pitchFamily="34" charset="-120"/>
                <a:ea typeface="微軟正黑體" panose="020B0604030504040204" pitchFamily="34" charset="-120"/>
              </a:rPr>
              <a:t>及</a:t>
            </a:r>
            <a:r>
              <a:rPr kumimoji="0" lang="zh-TW" altLang="en-US" sz="1600" b="1" dirty="0">
                <a:solidFill>
                  <a:srgbClr val="FF0000"/>
                </a:solidFill>
                <a:latin typeface="微軟正黑體" panose="020B0604030504040204" pitchFamily="34" charset="-120"/>
                <a:ea typeface="微軟正黑體" panose="020B0604030504040204" pitchFamily="34" charset="-120"/>
              </a:rPr>
              <a:t>線路費用。</a:t>
            </a:r>
            <a:endParaRPr kumimoji="0" lang="zh-TW" altLang="en-US" sz="1600" b="1" dirty="0">
              <a:solidFill>
                <a:prstClr val="black"/>
              </a:solidFill>
              <a:latin typeface="微軟正黑體" panose="020B0604030504040204" pitchFamily="34" charset="-120"/>
              <a:ea typeface="微軟正黑體" panose="020B0604030504040204" pitchFamily="34" charset="-120"/>
            </a:endParaRPr>
          </a:p>
        </p:txBody>
      </p:sp>
      <p:sp>
        <p:nvSpPr>
          <p:cNvPr id="17" name="矩形: 圓角 43"/>
          <p:cNvSpPr/>
          <p:nvPr/>
        </p:nvSpPr>
        <p:spPr>
          <a:xfrm>
            <a:off x="5300499" y="1484251"/>
            <a:ext cx="3731242" cy="1988460"/>
          </a:xfrm>
          <a:prstGeom prst="roundRect">
            <a:avLst/>
          </a:prstGeom>
          <a:noFill/>
          <a:ln w="12700" cap="flat" cmpd="sng" algn="ctr">
            <a:solidFill>
              <a:srgbClr val="ED7D31">
                <a:lumMod val="75000"/>
              </a:srgbClr>
            </a:solidFill>
            <a:prstDash val="dash"/>
            <a:miter lim="800000"/>
          </a:ln>
          <a:effectLst/>
        </p:spPr>
        <p:txBody>
          <a:bodyPr rtlCol="0" anchor="ctr"/>
          <a:lstStyle/>
          <a:p>
            <a:pPr marL="0" marR="0" lvl="0" indent="0" algn="ctr" defTabSz="914400" eaLnBrk="0" fontAlgn="auto" latinLnBrk="0" hangingPunct="0">
              <a:lnSpc>
                <a:spcPct val="100000"/>
              </a:lnSpc>
              <a:spcBef>
                <a:spcPts val="0"/>
              </a:spcBef>
              <a:spcAft>
                <a:spcPts val="0"/>
              </a:spcAft>
              <a:buClrTx/>
              <a:buSzTx/>
              <a:buFontTx/>
              <a:buNone/>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charset="-120"/>
              <a:cs typeface="+mn-cs"/>
            </a:endParaRPr>
          </a:p>
        </p:txBody>
      </p:sp>
      <p:sp>
        <p:nvSpPr>
          <p:cNvPr id="18" name="箭號: 向下 34"/>
          <p:cNvSpPr/>
          <p:nvPr/>
        </p:nvSpPr>
        <p:spPr>
          <a:xfrm rot="13728827">
            <a:off x="4372934" y="3027171"/>
            <a:ext cx="338548" cy="1038193"/>
          </a:xfrm>
          <a:prstGeom prst="downArrow">
            <a:avLst/>
          </a:prstGeom>
          <a:solidFill>
            <a:srgbClr val="70AD47">
              <a:lumMod val="75000"/>
            </a:srgbClr>
          </a:solidFill>
          <a:ln w="12700" cap="flat" cmpd="sng" algn="ctr">
            <a:solidFill>
              <a:srgbClr val="70AD47">
                <a:lumMod val="75000"/>
              </a:srgbClr>
            </a:solidFill>
            <a:prstDash val="solid"/>
            <a:miter lim="800000"/>
          </a:ln>
          <a:effectLst/>
        </p:spPr>
        <p:txBody>
          <a:bodyPr rtlCol="0" anchor="ctr"/>
          <a:lstStyle/>
          <a:p>
            <a:pPr marL="0" marR="0" lvl="0" indent="0" algn="ctr" defTabSz="914400" eaLnBrk="0" fontAlgn="auto" latinLnBrk="0" hangingPunct="0">
              <a:lnSpc>
                <a:spcPct val="100000"/>
              </a:lnSpc>
              <a:spcBef>
                <a:spcPts val="0"/>
              </a:spcBef>
              <a:spcAft>
                <a:spcPts val="0"/>
              </a:spcAft>
              <a:buClrTx/>
              <a:buSzTx/>
              <a:buFontTx/>
              <a:buNone/>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charset="-120"/>
              <a:cs typeface="+mn-cs"/>
            </a:endParaRPr>
          </a:p>
        </p:txBody>
      </p:sp>
      <p:sp>
        <p:nvSpPr>
          <p:cNvPr id="19" name="文字方塊 18"/>
          <p:cNvSpPr txBox="1"/>
          <p:nvPr/>
        </p:nvSpPr>
        <p:spPr>
          <a:xfrm>
            <a:off x="2997890" y="3387323"/>
            <a:ext cx="1105289" cy="584775"/>
          </a:xfrm>
          <a:prstGeom prst="rect">
            <a:avLst/>
          </a:prstGeom>
          <a:noFill/>
        </p:spPr>
        <p:txBody>
          <a:bodyPr wrap="square" rtlCol="0">
            <a:spAutoFit/>
          </a:bodyPr>
          <a:lstStyle/>
          <a:p>
            <a:pPr algn="ctr" eaLnBrk="0" hangingPunct="0"/>
            <a:r>
              <a:rPr kumimoji="0" lang="zh-TW" altLang="en-US" sz="1600" b="1" dirty="0">
                <a:solidFill>
                  <a:srgbClr val="70AD47">
                    <a:lumMod val="75000"/>
                  </a:srgbClr>
                </a:solidFill>
                <a:latin typeface="微軟正黑體" panose="020B0604030504040204" pitchFamily="34" charset="-120"/>
                <a:ea typeface="微軟正黑體" panose="020B0604030504040204" pitchFamily="34" charset="-120"/>
              </a:rPr>
              <a:t>併接</a:t>
            </a:r>
            <a:endParaRPr kumimoji="0" lang="en-US" altLang="zh-TW" sz="1600" b="1" dirty="0">
              <a:solidFill>
                <a:srgbClr val="70AD47">
                  <a:lumMod val="75000"/>
                </a:srgbClr>
              </a:solidFill>
              <a:latin typeface="微軟正黑體" panose="020B0604030504040204" pitchFamily="34" charset="-120"/>
              <a:ea typeface="微軟正黑體" panose="020B0604030504040204" pitchFamily="34" charset="-120"/>
            </a:endParaRPr>
          </a:p>
          <a:p>
            <a:pPr algn="ctr" eaLnBrk="0" hangingPunct="0"/>
            <a:r>
              <a:rPr kumimoji="0" lang="zh-TW" altLang="en-US" sz="1600" b="1" dirty="0">
                <a:solidFill>
                  <a:srgbClr val="70AD47">
                    <a:lumMod val="75000"/>
                  </a:srgbClr>
                </a:solidFill>
                <a:latin typeface="微軟正黑體" panose="020B0604030504040204" pitchFamily="34" charset="-120"/>
                <a:ea typeface="微軟正黑體" panose="020B0604030504040204" pitchFamily="34" charset="-120"/>
              </a:rPr>
              <a:t>容量分配</a:t>
            </a:r>
          </a:p>
        </p:txBody>
      </p:sp>
      <p:sp>
        <p:nvSpPr>
          <p:cNvPr id="20" name="箭號: 向下 36"/>
          <p:cNvSpPr/>
          <p:nvPr/>
        </p:nvSpPr>
        <p:spPr>
          <a:xfrm rot="16200000" flipH="1">
            <a:off x="4519749" y="4868040"/>
            <a:ext cx="364179" cy="756667"/>
          </a:xfrm>
          <a:prstGeom prst="downArrow">
            <a:avLst/>
          </a:prstGeom>
          <a:solidFill>
            <a:srgbClr val="70AD47">
              <a:lumMod val="75000"/>
            </a:srgbClr>
          </a:solidFill>
          <a:ln w="12700" cap="flat" cmpd="sng" algn="ctr">
            <a:solidFill>
              <a:srgbClr val="70AD47">
                <a:lumMod val="75000"/>
              </a:srgbClr>
            </a:solidFill>
            <a:prstDash val="solid"/>
            <a:miter lim="800000"/>
          </a:ln>
          <a:effectLst/>
        </p:spPr>
        <p:txBody>
          <a:bodyPr rtlCol="0" anchor="ctr"/>
          <a:lstStyle/>
          <a:p>
            <a:pPr marL="0" marR="0" lvl="0" indent="0" algn="ctr" defTabSz="914400" eaLnBrk="0" fontAlgn="auto" latinLnBrk="0" hangingPunct="0">
              <a:lnSpc>
                <a:spcPct val="100000"/>
              </a:lnSpc>
              <a:spcBef>
                <a:spcPts val="0"/>
              </a:spcBef>
              <a:spcAft>
                <a:spcPts val="0"/>
              </a:spcAft>
              <a:buClrTx/>
              <a:buSzTx/>
              <a:buFontTx/>
              <a:buNone/>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charset="-120"/>
              <a:cs typeface="+mn-cs"/>
            </a:endParaRPr>
          </a:p>
        </p:txBody>
      </p:sp>
      <p:sp>
        <p:nvSpPr>
          <p:cNvPr id="21" name="文字方塊 20"/>
          <p:cNvSpPr txBox="1"/>
          <p:nvPr/>
        </p:nvSpPr>
        <p:spPr>
          <a:xfrm rot="21577161">
            <a:off x="4015549" y="5509041"/>
            <a:ext cx="1298144" cy="584775"/>
          </a:xfrm>
          <a:prstGeom prst="rect">
            <a:avLst/>
          </a:prstGeom>
          <a:noFill/>
        </p:spPr>
        <p:txBody>
          <a:bodyPr wrap="square" rtlCol="0">
            <a:spAutoFit/>
          </a:bodyPr>
          <a:lstStyle/>
          <a:p>
            <a:pPr algn="ctr" eaLnBrk="0" hangingPunct="0"/>
            <a:r>
              <a:rPr kumimoji="0" lang="zh-TW" altLang="en-US" sz="1600" b="1" dirty="0">
                <a:solidFill>
                  <a:srgbClr val="70AD47">
                    <a:lumMod val="75000"/>
                  </a:srgbClr>
                </a:solidFill>
                <a:latin typeface="微軟正黑體" panose="020B0604030504040204" pitchFamily="34" charset="-120"/>
                <a:ea typeface="微軟正黑體" panose="020B0604030504040204" pitchFamily="34" charset="-120"/>
              </a:rPr>
              <a:t>指定併聯</a:t>
            </a:r>
            <a:endParaRPr kumimoji="0" lang="en-US" altLang="zh-TW" sz="1600" b="1" dirty="0">
              <a:solidFill>
                <a:srgbClr val="70AD47">
                  <a:lumMod val="75000"/>
                </a:srgbClr>
              </a:solidFill>
              <a:latin typeface="微軟正黑體" panose="020B0604030504040204" pitchFamily="34" charset="-120"/>
              <a:ea typeface="微軟正黑體" panose="020B0604030504040204" pitchFamily="34" charset="-120"/>
            </a:endParaRPr>
          </a:p>
          <a:p>
            <a:pPr algn="ctr" eaLnBrk="0" hangingPunct="0"/>
            <a:r>
              <a:rPr kumimoji="0" lang="zh-TW" altLang="en-US" sz="1600" b="1" dirty="0">
                <a:solidFill>
                  <a:srgbClr val="70AD47">
                    <a:lumMod val="75000"/>
                  </a:srgbClr>
                </a:solidFill>
                <a:latin typeface="微軟正黑體" panose="020B0604030504040204" pitchFamily="34" charset="-120"/>
                <a:ea typeface="微軟正黑體" panose="020B0604030504040204" pitchFamily="34" charset="-120"/>
              </a:rPr>
              <a:t>升壓站位置</a:t>
            </a:r>
          </a:p>
        </p:txBody>
      </p:sp>
      <p:sp>
        <p:nvSpPr>
          <p:cNvPr id="22" name="箭號: 向下 28"/>
          <p:cNvSpPr/>
          <p:nvPr/>
        </p:nvSpPr>
        <p:spPr>
          <a:xfrm>
            <a:off x="594602" y="3387232"/>
            <a:ext cx="443176" cy="560532"/>
          </a:xfrm>
          <a:prstGeom prst="downArrow">
            <a:avLst/>
          </a:prstGeom>
          <a:gradFill rotWithShape="1">
            <a:gsLst>
              <a:gs pos="0">
                <a:srgbClr val="4472C4">
                  <a:lumMod val="110000"/>
                  <a:satMod val="105000"/>
                  <a:tint val="67000"/>
                </a:srgbClr>
              </a:gs>
              <a:gs pos="50000">
                <a:srgbClr val="4472C4">
                  <a:lumMod val="105000"/>
                  <a:satMod val="103000"/>
                  <a:tint val="73000"/>
                </a:srgbClr>
              </a:gs>
              <a:gs pos="100000">
                <a:srgbClr val="4472C4">
                  <a:lumMod val="105000"/>
                  <a:satMod val="109000"/>
                  <a:tint val="81000"/>
                </a:srgbClr>
              </a:gs>
            </a:gsLst>
            <a:lin ang="5400000" scaled="0"/>
          </a:gradFill>
          <a:ln w="6350" cap="flat" cmpd="sng" algn="ctr">
            <a:solidFill>
              <a:srgbClr val="4472C4"/>
            </a:solidFill>
            <a:prstDash val="solid"/>
            <a:miter lim="800000"/>
          </a:ln>
          <a:effectLst/>
        </p:spPr>
        <p:txBody>
          <a:bodyPr rtlCol="0" anchor="ctr"/>
          <a:lstStyle/>
          <a:p>
            <a:pPr marL="0" marR="0" lvl="0" indent="0" algn="ctr" defTabSz="914400" eaLnBrk="0" fontAlgn="auto" latinLnBrk="0" hangingPunct="0">
              <a:lnSpc>
                <a:spcPct val="100000"/>
              </a:lnSpc>
              <a:spcBef>
                <a:spcPts val="0"/>
              </a:spcBef>
              <a:spcAft>
                <a:spcPts val="0"/>
              </a:spcAft>
              <a:buClrTx/>
              <a:buSzTx/>
              <a:buFontTx/>
              <a:buNone/>
              <a:defRPr/>
            </a:pPr>
            <a:endParaRPr kumimoji="0" lang="zh-TW" altLang="en-US" sz="1800" b="0" i="0" u="none" strike="noStrike" kern="0" cap="none" spc="0" normalizeH="0" baseline="0" noProof="0" dirty="0">
              <a:ln>
                <a:noFill/>
              </a:ln>
              <a:solidFill>
                <a:prstClr val="black"/>
              </a:solidFill>
              <a:effectLst/>
              <a:uLnTx/>
              <a:uFillTx/>
              <a:latin typeface="Calibri" panose="020F0502020204030204"/>
              <a:ea typeface="新細明體" panose="02020500000000000000" charset="-120"/>
              <a:cs typeface="+mn-cs"/>
            </a:endParaRPr>
          </a:p>
        </p:txBody>
      </p:sp>
      <p:sp>
        <p:nvSpPr>
          <p:cNvPr id="23" name="文字方塊 22"/>
          <p:cNvSpPr txBox="1"/>
          <p:nvPr/>
        </p:nvSpPr>
        <p:spPr>
          <a:xfrm>
            <a:off x="1037741" y="3468463"/>
            <a:ext cx="811656" cy="338554"/>
          </a:xfrm>
          <a:prstGeom prst="rect">
            <a:avLst/>
          </a:prstGeom>
          <a:noFill/>
        </p:spPr>
        <p:txBody>
          <a:bodyPr wrap="square" rtlCol="0">
            <a:spAutoFit/>
          </a:bodyPr>
          <a:lstStyle/>
          <a:p>
            <a:pPr eaLnBrk="0" hangingPunct="0"/>
            <a:r>
              <a:rPr kumimoji="0" lang="zh-TW" altLang="en-US" sz="1600" b="1" dirty="0">
                <a:solidFill>
                  <a:srgbClr val="FF0000"/>
                </a:solidFill>
                <a:latin typeface="微軟正黑體" panose="020B0604030504040204" pitchFamily="34" charset="-120"/>
                <a:ea typeface="微軟正黑體" panose="020B0604030504040204" pitchFamily="34" charset="-120"/>
              </a:rPr>
              <a:t>授權</a:t>
            </a:r>
          </a:p>
        </p:txBody>
      </p:sp>
      <p:sp>
        <p:nvSpPr>
          <p:cNvPr id="24" name="箭號: 向下 28"/>
          <p:cNvSpPr/>
          <p:nvPr/>
        </p:nvSpPr>
        <p:spPr>
          <a:xfrm rot="16200000">
            <a:off x="4493647" y="1536298"/>
            <a:ext cx="416383" cy="783926"/>
          </a:xfrm>
          <a:prstGeom prst="downArrow">
            <a:avLst/>
          </a:prstGeom>
          <a:gradFill rotWithShape="1">
            <a:gsLst>
              <a:gs pos="0">
                <a:srgbClr val="4472C4">
                  <a:lumMod val="110000"/>
                  <a:satMod val="105000"/>
                  <a:tint val="67000"/>
                </a:srgbClr>
              </a:gs>
              <a:gs pos="50000">
                <a:srgbClr val="4472C4">
                  <a:lumMod val="105000"/>
                  <a:satMod val="103000"/>
                  <a:tint val="73000"/>
                </a:srgbClr>
              </a:gs>
              <a:gs pos="100000">
                <a:srgbClr val="4472C4">
                  <a:lumMod val="105000"/>
                  <a:satMod val="109000"/>
                  <a:tint val="81000"/>
                </a:srgbClr>
              </a:gs>
            </a:gsLst>
            <a:lin ang="5400000" scaled="0"/>
          </a:gradFill>
          <a:ln w="6350" cap="flat" cmpd="sng" algn="ctr">
            <a:solidFill>
              <a:srgbClr val="4472C4"/>
            </a:solidFill>
            <a:prstDash val="solid"/>
            <a:miter lim="800000"/>
          </a:ln>
          <a:effectLst/>
        </p:spPr>
        <p:txBody>
          <a:bodyPr rtlCol="0" anchor="ctr"/>
          <a:lstStyle/>
          <a:p>
            <a:pPr marL="0" marR="0" lvl="0" indent="0" algn="ctr" defTabSz="914400" eaLnBrk="0" fontAlgn="auto" latinLnBrk="0" hangingPunct="0">
              <a:lnSpc>
                <a:spcPct val="100000"/>
              </a:lnSpc>
              <a:spcBef>
                <a:spcPts val="0"/>
              </a:spcBef>
              <a:spcAft>
                <a:spcPts val="0"/>
              </a:spcAft>
              <a:buClrTx/>
              <a:buSzTx/>
              <a:buFontTx/>
              <a:buNone/>
              <a:defRPr/>
            </a:pPr>
            <a:endParaRPr kumimoji="0" lang="zh-TW" altLang="en-US" sz="1800" b="0" i="0" u="none" strike="noStrike" kern="0" cap="none" spc="0" normalizeH="0" baseline="0" noProof="0" dirty="0">
              <a:ln>
                <a:noFill/>
              </a:ln>
              <a:solidFill>
                <a:prstClr val="black"/>
              </a:solidFill>
              <a:effectLst/>
              <a:uLnTx/>
              <a:uFillTx/>
              <a:latin typeface="Calibri" panose="020F0502020204030204"/>
              <a:ea typeface="新細明體" panose="02020500000000000000" charset="-120"/>
              <a:cs typeface="+mn-cs"/>
            </a:endParaRPr>
          </a:p>
        </p:txBody>
      </p:sp>
      <p:sp>
        <p:nvSpPr>
          <p:cNvPr id="25" name="文字方塊 24"/>
          <p:cNvSpPr txBox="1"/>
          <p:nvPr/>
        </p:nvSpPr>
        <p:spPr>
          <a:xfrm>
            <a:off x="4296246" y="2237954"/>
            <a:ext cx="811656" cy="338554"/>
          </a:xfrm>
          <a:prstGeom prst="rect">
            <a:avLst/>
          </a:prstGeom>
          <a:noFill/>
        </p:spPr>
        <p:txBody>
          <a:bodyPr wrap="square" rtlCol="0">
            <a:spAutoFit/>
          </a:bodyPr>
          <a:lstStyle/>
          <a:p>
            <a:pPr algn="ctr" eaLnBrk="0" hangingPunct="0"/>
            <a:r>
              <a:rPr kumimoji="0" lang="zh-TW" altLang="en-US" sz="1600" b="1" dirty="0">
                <a:solidFill>
                  <a:srgbClr val="FF0000"/>
                </a:solidFill>
                <a:latin typeface="微軟正黑體" panose="020B0604030504040204" pitchFamily="34" charset="-120"/>
                <a:ea typeface="微軟正黑體" panose="020B0604030504040204" pitchFamily="34" charset="-120"/>
              </a:rPr>
              <a:t>審查</a:t>
            </a:r>
          </a:p>
        </p:txBody>
      </p:sp>
      <p:sp>
        <p:nvSpPr>
          <p:cNvPr id="27" name="標題 1"/>
          <p:cNvSpPr txBox="1"/>
          <p:nvPr/>
        </p:nvSpPr>
        <p:spPr>
          <a:xfrm>
            <a:off x="447520" y="40791"/>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三、共同升壓站政策及推展</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機制規劃</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7" name="直線單箭頭接點 36"/>
          <p:cNvCxnSpPr>
            <a:endCxn id="15" idx="1"/>
          </p:cNvCxnSpPr>
          <p:nvPr/>
        </p:nvCxnSpPr>
        <p:spPr>
          <a:xfrm flipV="1">
            <a:off x="4121785" y="2241550"/>
            <a:ext cx="1588770" cy="3175"/>
          </a:xfrm>
          <a:prstGeom prst="straightConnector1">
            <a:avLst/>
          </a:prstGeom>
          <a:noFill/>
          <a:ln w="38100" cap="flat" cmpd="sng" algn="ctr">
            <a:solidFill>
              <a:srgbClr val="5B9BD5"/>
            </a:solidFill>
            <a:prstDash val="solid"/>
            <a:miter lim="800000"/>
            <a:tailEnd type="arrow"/>
          </a:ln>
          <a:effectLst/>
        </p:spPr>
      </p:cxnSp>
      <p:cxnSp>
        <p:nvCxnSpPr>
          <p:cNvPr id="38" name="直線單箭頭接點 37"/>
          <p:cNvCxnSpPr/>
          <p:nvPr/>
        </p:nvCxnSpPr>
        <p:spPr>
          <a:xfrm flipV="1">
            <a:off x="4124325" y="3013075"/>
            <a:ext cx="1588770" cy="3175"/>
          </a:xfrm>
          <a:prstGeom prst="straightConnector1">
            <a:avLst/>
          </a:prstGeom>
          <a:noFill/>
          <a:ln w="38100" cap="flat" cmpd="sng" algn="ctr">
            <a:solidFill>
              <a:srgbClr val="5B9BD5"/>
            </a:solidFill>
            <a:prstDash val="solid"/>
            <a:miter lim="800000"/>
            <a:tailEnd type="arrow"/>
          </a:ln>
          <a:effectLst/>
        </p:spPr>
      </p:cxnSp>
      <p:sp>
        <p:nvSpPr>
          <p:cNvPr id="2" name="投影片編號版面配置區 1"/>
          <p:cNvSpPr>
            <a:spLocks noGrp="1"/>
          </p:cNvSpPr>
          <p:nvPr>
            <p:ph type="sldNum" sz="quarter" idx="10"/>
          </p:nvPr>
        </p:nvSpPr>
        <p:spPr/>
        <p:txBody>
          <a:bodyPr/>
          <a:lstStyle/>
          <a:p>
            <a:pPr>
              <a:defRPr/>
            </a:pPr>
            <a:fld id="{4DDCBD9B-A1B5-459F-AC8A-25003C402013}" type="slidenum">
              <a:rPr lang="en-US" altLang="zh-TW" smtClean="0"/>
              <a:t>43</a:t>
            </a:fld>
            <a:endParaRPr lang="en-US" altLang="zh-TW"/>
          </a:p>
        </p:txBody>
      </p:sp>
      <p:sp>
        <p:nvSpPr>
          <p:cNvPr id="5" name="圓角矩形 67"/>
          <p:cNvSpPr/>
          <p:nvPr/>
        </p:nvSpPr>
        <p:spPr>
          <a:xfrm>
            <a:off x="79442" y="2227720"/>
            <a:ext cx="881935" cy="788721"/>
          </a:xfrm>
          <a:prstGeom prst="roundRect">
            <a:avLst/>
          </a:prstGeom>
          <a:solidFill>
            <a:srgbClr val="FFC000"/>
          </a:solidFill>
          <a:ln w="12700" cap="flat" cmpd="sng" algn="ctr">
            <a:noFill/>
            <a:prstDash val="solid"/>
            <a:miter lim="800000"/>
          </a:ln>
          <a:effectLst/>
        </p:spPr>
        <p:txBody>
          <a:bodyPr rtlCol="0" anchor="ctr"/>
          <a:lstStyle/>
          <a:p>
            <a:pPr marL="0" marR="0" lvl="0" indent="0" algn="ctr" defTabSz="914400" eaLnBrk="0" fontAlgn="auto" latinLnBrk="0" hangingPunct="0">
              <a:lnSpc>
                <a:spcPct val="100000"/>
              </a:lnSpc>
              <a:spcBef>
                <a:spcPts val="0"/>
              </a:spcBef>
              <a:spcAft>
                <a:spcPts val="0"/>
              </a:spcAft>
              <a:buClrTx/>
              <a:buSzTx/>
              <a:buFontTx/>
              <a:buNone/>
              <a:defRPr/>
            </a:pPr>
            <a:r>
              <a:rPr kumimoji="0" lang="zh-TW" altLang="en-US" sz="16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升壓站設置者</a:t>
            </a:r>
          </a:p>
        </p:txBody>
      </p:sp>
      <p:sp>
        <p:nvSpPr>
          <p:cNvPr id="6" name="圓角矩形 67"/>
          <p:cNvSpPr/>
          <p:nvPr/>
        </p:nvSpPr>
        <p:spPr>
          <a:xfrm>
            <a:off x="79443" y="4963755"/>
            <a:ext cx="881934" cy="798792"/>
          </a:xfrm>
          <a:prstGeom prst="roundRect">
            <a:avLst/>
          </a:prstGeom>
          <a:solidFill>
            <a:srgbClr val="ED7D31">
              <a:lumMod val="20000"/>
              <a:lumOff val="80000"/>
            </a:srgbClr>
          </a:solidFill>
          <a:ln w="12700" cap="flat" cmpd="sng" algn="ctr">
            <a:noFill/>
            <a:prstDash val="solid"/>
            <a:miter lim="800000"/>
          </a:ln>
          <a:effectLst/>
        </p:spPr>
        <p:txBody>
          <a:bodyPr rtlCol="0" anchor="ctr"/>
          <a:lstStyle/>
          <a:p>
            <a:pPr marL="0" marR="0" lvl="0" indent="0" algn="ctr" defTabSz="914400" eaLnBrk="0" fontAlgn="auto" latinLnBrk="0" hangingPunct="0">
              <a:lnSpc>
                <a:spcPct val="100000"/>
              </a:lnSpc>
              <a:spcBef>
                <a:spcPts val="0"/>
              </a:spcBef>
              <a:spcAft>
                <a:spcPts val="0"/>
              </a:spcAft>
              <a:buClrTx/>
              <a:buSzTx/>
              <a:buFontTx/>
              <a:buNone/>
              <a:defRPr/>
            </a:pPr>
            <a:r>
              <a:rPr kumimoji="0" lang="zh-TW" altLang="en-US" sz="16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租用者</a:t>
            </a:r>
          </a:p>
        </p:txBody>
      </p:sp>
      <p:sp>
        <p:nvSpPr>
          <p:cNvPr id="7" name="圓角矩形 67"/>
          <p:cNvSpPr/>
          <p:nvPr/>
        </p:nvSpPr>
        <p:spPr>
          <a:xfrm>
            <a:off x="961377" y="1846603"/>
            <a:ext cx="1326265" cy="788721"/>
          </a:xfrm>
          <a:prstGeom prst="roundRect">
            <a:avLst/>
          </a:prstGeom>
          <a:solidFill>
            <a:srgbClr val="4472C4">
              <a:lumMod val="40000"/>
              <a:lumOff val="60000"/>
            </a:srgbClr>
          </a:solidFill>
          <a:ln w="12700" cap="flat" cmpd="sng" algn="ctr">
            <a:noFill/>
            <a:prstDash val="solid"/>
            <a:miter lim="800000"/>
          </a:ln>
          <a:effectLst/>
        </p:spPr>
        <p:txBody>
          <a:bodyPr rtlCol="0" anchor="ctr"/>
          <a:lstStyle/>
          <a:p>
            <a:pPr marL="0" marR="0" lvl="0" indent="0" algn="ctr" defTabSz="914400" eaLnBrk="0" fontAlgn="auto" latinLnBrk="0" hangingPunct="0">
              <a:lnSpc>
                <a:spcPct val="100000"/>
              </a:lnSpc>
              <a:spcBef>
                <a:spcPts val="0"/>
              </a:spcBef>
              <a:spcAft>
                <a:spcPts val="0"/>
              </a:spcAft>
              <a:buClrTx/>
              <a:buSzTx/>
              <a:buFontTx/>
              <a:buNone/>
              <a:defRPr/>
            </a:pPr>
            <a:r>
              <a:rPr kumimoji="0" lang="zh-TW" altLang="en-US" sz="16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既設升壓站</a:t>
            </a:r>
          </a:p>
        </p:txBody>
      </p:sp>
      <p:sp>
        <p:nvSpPr>
          <p:cNvPr id="8" name="圓角矩形 67"/>
          <p:cNvSpPr/>
          <p:nvPr/>
        </p:nvSpPr>
        <p:spPr>
          <a:xfrm>
            <a:off x="961377" y="2631001"/>
            <a:ext cx="1343277" cy="788721"/>
          </a:xfrm>
          <a:prstGeom prst="roundRect">
            <a:avLst/>
          </a:prstGeom>
          <a:solidFill>
            <a:srgbClr val="ED7D31">
              <a:lumMod val="20000"/>
              <a:lumOff val="80000"/>
            </a:srgbClr>
          </a:solidFill>
          <a:ln w="12700" cap="flat" cmpd="sng" algn="ctr">
            <a:noFill/>
            <a:prstDash val="solid"/>
            <a:miter lim="800000"/>
          </a:ln>
          <a:effectLst/>
        </p:spPr>
        <p:txBody>
          <a:bodyPr rtlCol="0" anchor="ctr"/>
          <a:lstStyle/>
          <a:p>
            <a:pPr marL="0" marR="0" lvl="0" indent="0" algn="ctr" defTabSz="914400" eaLnBrk="0" fontAlgn="auto" latinLnBrk="0" hangingPunct="0">
              <a:lnSpc>
                <a:spcPct val="100000"/>
              </a:lnSpc>
              <a:spcBef>
                <a:spcPts val="0"/>
              </a:spcBef>
              <a:spcAft>
                <a:spcPts val="0"/>
              </a:spcAft>
              <a:buClrTx/>
              <a:buSzTx/>
              <a:buFontTx/>
              <a:buNone/>
              <a:defRPr/>
            </a:pPr>
            <a:r>
              <a:rPr kumimoji="0" lang="zh-TW" altLang="en-US" sz="16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新設升壓站</a:t>
            </a:r>
          </a:p>
        </p:txBody>
      </p:sp>
      <p:cxnSp>
        <p:nvCxnSpPr>
          <p:cNvPr id="9" name="直線單箭頭接點 8"/>
          <p:cNvCxnSpPr>
            <a:stCxn id="8" idx="3"/>
            <a:endCxn id="11" idx="1"/>
          </p:cNvCxnSpPr>
          <p:nvPr/>
        </p:nvCxnSpPr>
        <p:spPr>
          <a:xfrm>
            <a:off x="2304654" y="3025362"/>
            <a:ext cx="707390" cy="6350"/>
          </a:xfrm>
          <a:prstGeom prst="straightConnector1">
            <a:avLst/>
          </a:prstGeom>
          <a:noFill/>
          <a:ln w="38100" cap="flat" cmpd="sng" algn="ctr">
            <a:solidFill>
              <a:srgbClr val="5B9BD5"/>
            </a:solidFill>
            <a:prstDash val="solid"/>
            <a:miter lim="800000"/>
            <a:tailEnd type="arrow"/>
          </a:ln>
          <a:effectLst/>
        </p:spPr>
      </p:cxnSp>
      <p:sp>
        <p:nvSpPr>
          <p:cNvPr id="11" name="圓角矩形 67"/>
          <p:cNvSpPr/>
          <p:nvPr/>
        </p:nvSpPr>
        <p:spPr>
          <a:xfrm>
            <a:off x="3011805" y="2643505"/>
            <a:ext cx="1311910" cy="775970"/>
          </a:xfrm>
          <a:prstGeom prst="roundRect">
            <a:avLst/>
          </a:prstGeom>
          <a:solidFill>
            <a:srgbClr val="ED7D31">
              <a:lumMod val="20000"/>
              <a:lumOff val="80000"/>
            </a:srgbClr>
          </a:solidFill>
          <a:ln w="12700" cap="flat" cmpd="sng" algn="ctr">
            <a:noFill/>
            <a:prstDash val="solid"/>
            <a:miter lim="800000"/>
          </a:ln>
          <a:effectLst/>
        </p:spPr>
        <p:txBody>
          <a:bodyPr rtlCol="0" anchor="ctr"/>
          <a:lstStyle/>
          <a:p>
            <a:pPr marL="0" marR="0" lvl="0" indent="0" algn="ctr" defTabSz="914400" eaLnBrk="0" fontAlgn="auto" latinLnBrk="0" hangingPunct="0">
              <a:lnSpc>
                <a:spcPct val="100000"/>
              </a:lnSpc>
              <a:spcBef>
                <a:spcPts val="0"/>
              </a:spcBef>
              <a:spcAft>
                <a:spcPts val="0"/>
              </a:spcAft>
              <a:buClrTx/>
              <a:buSzTx/>
              <a:buFontTx/>
              <a:buNone/>
              <a:defRPr/>
            </a:pPr>
            <a:r>
              <a:rPr kumimoji="0" lang="zh-TW" altLang="en-US" sz="16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電業籌設申請及核轉</a:t>
            </a:r>
          </a:p>
        </p:txBody>
      </p:sp>
      <p:sp>
        <p:nvSpPr>
          <p:cNvPr id="14" name="文字方塊 13"/>
          <p:cNvSpPr txBox="1"/>
          <p:nvPr/>
        </p:nvSpPr>
        <p:spPr>
          <a:xfrm>
            <a:off x="4584781" y="2582690"/>
            <a:ext cx="716863" cy="338554"/>
          </a:xfrm>
          <a:prstGeom prst="rect">
            <a:avLst/>
          </a:prstGeom>
          <a:noFill/>
        </p:spPr>
        <p:txBody>
          <a:bodyPr wrap="none" rtlCol="0">
            <a:spAutoFit/>
          </a:bodyPr>
          <a:lstStyle/>
          <a:p>
            <a:pPr eaLnBrk="0" hangingPunct="0"/>
            <a:r>
              <a:rPr kumimoji="0" lang="en-US" altLang="zh-TW" sz="1600" b="1" dirty="0">
                <a:solidFill>
                  <a:prstClr val="black"/>
                </a:solidFill>
                <a:latin typeface="微軟正黑體" panose="020B0604030504040204" pitchFamily="34" charset="-120"/>
                <a:ea typeface="微軟正黑體" panose="020B0604030504040204" pitchFamily="34" charset="-120"/>
              </a:rPr>
              <a:t>1</a:t>
            </a:r>
            <a:r>
              <a:rPr kumimoji="0" lang="zh-TW" altLang="en-US" sz="1600" b="1" dirty="0">
                <a:solidFill>
                  <a:prstClr val="black"/>
                </a:solidFill>
                <a:latin typeface="微軟正黑體" panose="020B0604030504040204" pitchFamily="34" charset="-120"/>
                <a:ea typeface="微軟正黑體" panose="020B0604030504040204" pitchFamily="34" charset="-120"/>
              </a:rPr>
              <a:t>個月</a:t>
            </a:r>
          </a:p>
        </p:txBody>
      </p:sp>
      <p:sp>
        <p:nvSpPr>
          <p:cNvPr id="15" name="圓角矩形 67"/>
          <p:cNvSpPr/>
          <p:nvPr/>
        </p:nvSpPr>
        <p:spPr>
          <a:xfrm>
            <a:off x="5710535" y="1935231"/>
            <a:ext cx="1698786" cy="611463"/>
          </a:xfrm>
          <a:prstGeom prst="roundRect">
            <a:avLst/>
          </a:prstGeom>
          <a:solidFill>
            <a:srgbClr val="FFC000"/>
          </a:solidFill>
          <a:ln w="12700" cap="flat" cmpd="sng" algn="ctr">
            <a:noFill/>
            <a:prstDash val="solid"/>
            <a:miter lim="800000"/>
          </a:ln>
          <a:effectLst/>
        </p:spPr>
        <p:txBody>
          <a:bodyPr rtlCol="0" anchor="ctr"/>
          <a:lstStyle/>
          <a:p>
            <a:pPr marL="0" marR="0" lvl="0" indent="0" defTabSz="914400" eaLnBrk="0" fontAlgn="auto" latinLnBrk="0" hangingPunct="0">
              <a:lnSpc>
                <a:spcPct val="100000"/>
              </a:lnSpc>
              <a:spcBef>
                <a:spcPts val="0"/>
              </a:spcBef>
              <a:spcAft>
                <a:spcPts val="0"/>
              </a:spcAft>
              <a:buClrTx/>
              <a:buSzTx/>
              <a:buFontTx/>
              <a:buNone/>
              <a:defRPr/>
            </a:pPr>
            <a:r>
              <a:rPr kumimoji="0" lang="zh-TW" altLang="en-US" sz="16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共用登記及繳交共用容量保證金</a:t>
            </a:r>
            <a:endParaRPr kumimoji="0" lang="en-US" altLang="zh-TW" sz="16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16" name="文字方塊 15"/>
          <p:cNvSpPr txBox="1"/>
          <p:nvPr/>
        </p:nvSpPr>
        <p:spPr>
          <a:xfrm>
            <a:off x="4557640" y="1854995"/>
            <a:ext cx="716863" cy="338554"/>
          </a:xfrm>
          <a:prstGeom prst="rect">
            <a:avLst/>
          </a:prstGeom>
          <a:noFill/>
        </p:spPr>
        <p:txBody>
          <a:bodyPr wrap="none" rtlCol="0">
            <a:spAutoFit/>
          </a:bodyPr>
          <a:lstStyle/>
          <a:p>
            <a:pPr eaLnBrk="0" hangingPunct="0"/>
            <a:r>
              <a:rPr kumimoji="0" lang="en-US" altLang="zh-TW" sz="1600" b="1" dirty="0">
                <a:solidFill>
                  <a:prstClr val="black"/>
                </a:solidFill>
                <a:latin typeface="微軟正黑體" panose="020B0604030504040204" pitchFamily="34" charset="-120"/>
                <a:ea typeface="微軟正黑體" panose="020B0604030504040204" pitchFamily="34" charset="-120"/>
              </a:rPr>
              <a:t>1</a:t>
            </a:r>
            <a:r>
              <a:rPr kumimoji="0" lang="zh-TW" altLang="en-US" sz="1600" b="1" dirty="0">
                <a:solidFill>
                  <a:prstClr val="black"/>
                </a:solidFill>
                <a:latin typeface="微軟正黑體" panose="020B0604030504040204" pitchFamily="34" charset="-120"/>
                <a:ea typeface="微軟正黑體" panose="020B0604030504040204" pitchFamily="34" charset="-120"/>
              </a:rPr>
              <a:t>個月</a:t>
            </a:r>
          </a:p>
        </p:txBody>
      </p:sp>
      <p:sp>
        <p:nvSpPr>
          <p:cNvPr id="17" name="圓角矩形 67"/>
          <p:cNvSpPr/>
          <p:nvPr/>
        </p:nvSpPr>
        <p:spPr>
          <a:xfrm>
            <a:off x="955420" y="4424262"/>
            <a:ext cx="1349234" cy="1827076"/>
          </a:xfrm>
          <a:prstGeom prst="roundRect">
            <a:avLst/>
          </a:prstGeom>
          <a:solidFill>
            <a:srgbClr val="ED7D31">
              <a:lumMod val="20000"/>
              <a:lumOff val="80000"/>
            </a:srgbClr>
          </a:solidFill>
          <a:ln w="12700" cap="flat" cmpd="sng" algn="ctr">
            <a:noFill/>
            <a:prstDash val="solid"/>
            <a:miter lim="800000"/>
          </a:ln>
          <a:effectLst/>
        </p:spPr>
        <p:txBody>
          <a:bodyPr rtlCol="0" anchor="ctr"/>
          <a:lstStyle/>
          <a:p>
            <a:pPr marL="0" marR="0" lvl="0" indent="0" algn="ctr" defTabSz="914400" eaLnBrk="0" fontAlgn="auto" latinLnBrk="0" hangingPunct="0">
              <a:lnSpc>
                <a:spcPct val="100000"/>
              </a:lnSpc>
              <a:spcBef>
                <a:spcPts val="0"/>
              </a:spcBef>
              <a:spcAft>
                <a:spcPts val="0"/>
              </a:spcAft>
              <a:buClrTx/>
              <a:buSzTx/>
              <a:buFontTx/>
              <a:buNone/>
              <a:defRPr/>
            </a:pPr>
            <a:r>
              <a:rPr kumimoji="0" lang="zh-TW" altLang="en-US" sz="16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申請併聯審查意見書</a:t>
            </a:r>
          </a:p>
        </p:txBody>
      </p:sp>
      <p:cxnSp>
        <p:nvCxnSpPr>
          <p:cNvPr id="18" name="直線單箭頭接點 17"/>
          <p:cNvCxnSpPr/>
          <p:nvPr/>
        </p:nvCxnSpPr>
        <p:spPr>
          <a:xfrm>
            <a:off x="2279128" y="4879611"/>
            <a:ext cx="1424392" cy="0"/>
          </a:xfrm>
          <a:prstGeom prst="straightConnector1">
            <a:avLst/>
          </a:prstGeom>
          <a:noFill/>
          <a:ln w="38100" cap="flat" cmpd="sng" algn="ctr">
            <a:solidFill>
              <a:srgbClr val="5B9BD5"/>
            </a:solidFill>
            <a:prstDash val="solid"/>
            <a:miter lim="800000"/>
            <a:tailEnd type="arrow"/>
          </a:ln>
          <a:effectLst/>
        </p:spPr>
      </p:cxnSp>
      <p:sp>
        <p:nvSpPr>
          <p:cNvPr id="19" name="文字方塊 18"/>
          <p:cNvSpPr txBox="1"/>
          <p:nvPr/>
        </p:nvSpPr>
        <p:spPr>
          <a:xfrm>
            <a:off x="2645039" y="4495686"/>
            <a:ext cx="716863" cy="338554"/>
          </a:xfrm>
          <a:prstGeom prst="rect">
            <a:avLst/>
          </a:prstGeom>
          <a:noFill/>
        </p:spPr>
        <p:txBody>
          <a:bodyPr wrap="none" rtlCol="0">
            <a:spAutoFit/>
          </a:bodyPr>
          <a:lstStyle/>
          <a:p>
            <a:pPr eaLnBrk="0" hangingPunct="0"/>
            <a:r>
              <a:rPr kumimoji="0" lang="en-US" altLang="zh-TW" sz="1600" b="1" dirty="0">
                <a:solidFill>
                  <a:prstClr val="black"/>
                </a:solidFill>
                <a:latin typeface="微軟正黑體" panose="020B0604030504040204" pitchFamily="34" charset="-120"/>
                <a:ea typeface="微軟正黑體" panose="020B0604030504040204" pitchFamily="34" charset="-120"/>
              </a:rPr>
              <a:t>3</a:t>
            </a:r>
            <a:r>
              <a:rPr kumimoji="0" lang="zh-TW" altLang="en-US" sz="1600" b="1" dirty="0">
                <a:solidFill>
                  <a:prstClr val="black"/>
                </a:solidFill>
                <a:latin typeface="微軟正黑體" panose="020B0604030504040204" pitchFamily="34" charset="-120"/>
                <a:ea typeface="微軟正黑體" panose="020B0604030504040204" pitchFamily="34" charset="-120"/>
              </a:rPr>
              <a:t>個月</a:t>
            </a:r>
          </a:p>
        </p:txBody>
      </p:sp>
      <p:sp>
        <p:nvSpPr>
          <p:cNvPr id="20" name="圓角矩形 67"/>
          <p:cNvSpPr/>
          <p:nvPr/>
        </p:nvSpPr>
        <p:spPr>
          <a:xfrm>
            <a:off x="3702050" y="4460240"/>
            <a:ext cx="1814195" cy="831215"/>
          </a:xfrm>
          <a:prstGeom prst="roundRect">
            <a:avLst/>
          </a:prstGeom>
          <a:solidFill>
            <a:srgbClr val="ED7D31">
              <a:lumMod val="20000"/>
              <a:lumOff val="80000"/>
            </a:srgbClr>
          </a:solidFill>
          <a:ln w="12700" cap="flat" cmpd="sng" algn="ctr">
            <a:noFill/>
            <a:prstDash val="solid"/>
            <a:miter lim="800000"/>
          </a:ln>
          <a:effectLst/>
        </p:spPr>
        <p:txBody>
          <a:bodyPr rtlCol="0" anchor="ctr"/>
          <a:lstStyle/>
          <a:p>
            <a:pPr marL="0" marR="0" lvl="0" indent="0" algn="ctr" defTabSz="914400" eaLnBrk="0" fontAlgn="auto" latinLnBrk="0" hangingPunct="0">
              <a:lnSpc>
                <a:spcPct val="100000"/>
              </a:lnSpc>
              <a:spcBef>
                <a:spcPts val="0"/>
              </a:spcBef>
              <a:spcAft>
                <a:spcPts val="0"/>
              </a:spcAft>
              <a:buClrTx/>
              <a:buSzTx/>
              <a:buFontTx/>
              <a:buNone/>
              <a:defRPr/>
            </a:pPr>
            <a:r>
              <a:rPr kumimoji="0" lang="zh-TW" altLang="en-US" sz="16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與設置者簽訂共用升壓站契約</a:t>
            </a:r>
          </a:p>
        </p:txBody>
      </p:sp>
      <p:cxnSp>
        <p:nvCxnSpPr>
          <p:cNvPr id="21" name="直線單箭頭接點 20"/>
          <p:cNvCxnSpPr/>
          <p:nvPr/>
        </p:nvCxnSpPr>
        <p:spPr>
          <a:xfrm>
            <a:off x="2279128" y="5902048"/>
            <a:ext cx="1424392" cy="0"/>
          </a:xfrm>
          <a:prstGeom prst="straightConnector1">
            <a:avLst/>
          </a:prstGeom>
          <a:noFill/>
          <a:ln w="38100" cap="flat" cmpd="sng" algn="ctr">
            <a:solidFill>
              <a:srgbClr val="5B9BD5"/>
            </a:solidFill>
            <a:prstDash val="solid"/>
            <a:miter lim="800000"/>
            <a:tailEnd type="arrow"/>
          </a:ln>
          <a:effectLst/>
        </p:spPr>
      </p:cxnSp>
      <p:sp>
        <p:nvSpPr>
          <p:cNvPr id="22" name="文字方塊 21"/>
          <p:cNvSpPr txBox="1"/>
          <p:nvPr/>
        </p:nvSpPr>
        <p:spPr>
          <a:xfrm>
            <a:off x="2632892" y="5535942"/>
            <a:ext cx="716863" cy="338554"/>
          </a:xfrm>
          <a:prstGeom prst="rect">
            <a:avLst/>
          </a:prstGeom>
          <a:noFill/>
        </p:spPr>
        <p:txBody>
          <a:bodyPr wrap="none" rtlCol="0">
            <a:spAutoFit/>
          </a:bodyPr>
          <a:lstStyle/>
          <a:p>
            <a:pPr eaLnBrk="0" hangingPunct="0"/>
            <a:r>
              <a:rPr kumimoji="0" lang="en-US" altLang="zh-TW" sz="1600" b="1" dirty="0">
                <a:solidFill>
                  <a:prstClr val="black"/>
                </a:solidFill>
                <a:latin typeface="微軟正黑體" panose="020B0604030504040204" pitchFamily="34" charset="-120"/>
                <a:ea typeface="微軟正黑體" panose="020B0604030504040204" pitchFamily="34" charset="-120"/>
              </a:rPr>
              <a:t>6</a:t>
            </a:r>
            <a:r>
              <a:rPr kumimoji="0" lang="zh-TW" altLang="en-US" sz="1600" b="1" dirty="0">
                <a:solidFill>
                  <a:prstClr val="black"/>
                </a:solidFill>
                <a:latin typeface="微軟正黑體" panose="020B0604030504040204" pitchFamily="34" charset="-120"/>
                <a:ea typeface="微軟正黑體" panose="020B0604030504040204" pitchFamily="34" charset="-120"/>
              </a:rPr>
              <a:t>個月</a:t>
            </a:r>
          </a:p>
        </p:txBody>
      </p:sp>
      <p:sp>
        <p:nvSpPr>
          <p:cNvPr id="23" name="圓角矩形 67"/>
          <p:cNvSpPr/>
          <p:nvPr/>
        </p:nvSpPr>
        <p:spPr>
          <a:xfrm>
            <a:off x="3702288" y="5465537"/>
            <a:ext cx="1499760" cy="830996"/>
          </a:xfrm>
          <a:prstGeom prst="roundRect">
            <a:avLst/>
          </a:prstGeom>
          <a:solidFill>
            <a:srgbClr val="ED7D31">
              <a:lumMod val="20000"/>
              <a:lumOff val="80000"/>
            </a:srgbClr>
          </a:solidFill>
          <a:ln w="12700" cap="flat" cmpd="sng" algn="ctr">
            <a:noFill/>
            <a:prstDash val="solid"/>
            <a:miter lim="800000"/>
          </a:ln>
          <a:effectLst/>
        </p:spPr>
        <p:txBody>
          <a:bodyPr rtlCol="0" anchor="ctr"/>
          <a:lstStyle/>
          <a:p>
            <a:pPr marL="0" marR="0" lvl="0" indent="0" algn="ctr" defTabSz="914400" eaLnBrk="0" fontAlgn="auto" latinLnBrk="0" hangingPunct="0">
              <a:lnSpc>
                <a:spcPct val="100000"/>
              </a:lnSpc>
              <a:spcBef>
                <a:spcPts val="0"/>
              </a:spcBef>
              <a:spcAft>
                <a:spcPts val="0"/>
              </a:spcAft>
              <a:buClrTx/>
              <a:buSzTx/>
              <a:buFontTx/>
              <a:buNone/>
              <a:defRPr/>
            </a:pPr>
            <a:r>
              <a:rPr kumimoji="0" lang="zh-TW" altLang="en-US" sz="16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取得電業籌設或同意備案</a:t>
            </a:r>
          </a:p>
        </p:txBody>
      </p:sp>
      <p:sp>
        <p:nvSpPr>
          <p:cNvPr id="26" name="圓角矩形 67"/>
          <p:cNvSpPr/>
          <p:nvPr/>
        </p:nvSpPr>
        <p:spPr>
          <a:xfrm>
            <a:off x="3780790" y="6321425"/>
            <a:ext cx="1343025" cy="535940"/>
          </a:xfrm>
          <a:prstGeom prst="roundRect">
            <a:avLst/>
          </a:prstGeom>
          <a:solidFill>
            <a:srgbClr val="70AD47">
              <a:lumMod val="40000"/>
              <a:lumOff val="60000"/>
            </a:srgbClr>
          </a:solidFill>
          <a:ln w="12700" cap="flat" cmpd="sng" algn="ctr">
            <a:noFill/>
            <a:prstDash val="solid"/>
            <a:miter lim="800000"/>
          </a:ln>
          <a:effectLst/>
        </p:spPr>
        <p:txBody>
          <a:bodyPr rtlCol="0" anchor="ctr"/>
          <a:lstStyle/>
          <a:p>
            <a:pPr marL="0" marR="0" lvl="0" indent="0" algn="ctr" defTabSz="914400" eaLnBrk="0" fontAlgn="auto" latinLnBrk="0" hangingPunct="0">
              <a:lnSpc>
                <a:spcPct val="100000"/>
              </a:lnSpc>
              <a:spcBef>
                <a:spcPts val="0"/>
              </a:spcBef>
              <a:spcAft>
                <a:spcPts val="0"/>
              </a:spcAft>
              <a:buClrTx/>
              <a:buSzTx/>
              <a:buFontTx/>
              <a:buNone/>
              <a:defRPr/>
            </a:pPr>
            <a:r>
              <a:rPr kumimoji="0" lang="zh-TW" altLang="en-US" sz="16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經濟部</a:t>
            </a:r>
          </a:p>
          <a:p>
            <a:pPr marL="0" marR="0" lvl="0" indent="0" algn="ctr" defTabSz="914400" eaLnBrk="0" fontAlgn="auto" latinLnBrk="0" hangingPunct="0">
              <a:lnSpc>
                <a:spcPct val="100000"/>
              </a:lnSpc>
              <a:spcBef>
                <a:spcPts val="0"/>
              </a:spcBef>
              <a:spcAft>
                <a:spcPts val="0"/>
              </a:spcAft>
              <a:buClrTx/>
              <a:buSzTx/>
              <a:buFontTx/>
              <a:buNone/>
              <a:defRPr/>
            </a:pPr>
            <a:r>
              <a:rPr kumimoji="0" lang="zh-TW" altLang="en-US" sz="1600" b="1" kern="0" noProof="0" dirty="0">
                <a:ln>
                  <a:noFill/>
                </a:ln>
                <a:solidFill>
                  <a:prstClr val="black"/>
                </a:solidFill>
                <a:effectLst/>
                <a:uLnTx/>
                <a:uFillTx/>
                <a:latin typeface="微軟正黑體" panose="020B0604030504040204" pitchFamily="34" charset="-120"/>
                <a:ea typeface="微軟正黑體" panose="020B0604030504040204" pitchFamily="34" charset="-120"/>
                <a:sym typeface="+mn-ea"/>
              </a:rPr>
              <a:t>地方政府</a:t>
            </a:r>
            <a:endParaRPr kumimoji="0" lang="zh-TW" altLang="en-US" sz="16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27" name="圓角矩形 67"/>
          <p:cNvSpPr/>
          <p:nvPr/>
        </p:nvSpPr>
        <p:spPr>
          <a:xfrm>
            <a:off x="2957830" y="3612515"/>
            <a:ext cx="1283335" cy="485775"/>
          </a:xfrm>
          <a:prstGeom prst="roundRect">
            <a:avLst/>
          </a:prstGeom>
          <a:solidFill>
            <a:srgbClr val="70AD47">
              <a:lumMod val="40000"/>
              <a:lumOff val="60000"/>
            </a:srgbClr>
          </a:solidFill>
          <a:ln w="12700" cap="flat" cmpd="sng" algn="ctr">
            <a:noFill/>
            <a:prstDash val="solid"/>
            <a:miter lim="800000"/>
          </a:ln>
          <a:effectLst/>
        </p:spPr>
        <p:txBody>
          <a:bodyPr rtlCol="0" anchor="ctr"/>
          <a:lstStyle/>
          <a:p>
            <a:pPr marL="0" marR="0" lvl="0" indent="0" algn="ctr" defTabSz="914400" eaLnBrk="0" fontAlgn="auto" latinLnBrk="0" hangingPunct="0">
              <a:lnSpc>
                <a:spcPct val="100000"/>
              </a:lnSpc>
              <a:spcBef>
                <a:spcPts val="0"/>
              </a:spcBef>
              <a:spcAft>
                <a:spcPts val="0"/>
              </a:spcAft>
              <a:buClrTx/>
              <a:buSzTx/>
              <a:buFontTx/>
              <a:buNone/>
              <a:defRPr/>
            </a:pPr>
            <a:r>
              <a:rPr kumimoji="0" lang="zh-TW" altLang="en-US" sz="16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地方政府</a:t>
            </a:r>
          </a:p>
          <a:p>
            <a:pPr marL="0" marR="0" lvl="0" indent="0" algn="ctr" defTabSz="914400" eaLnBrk="0" fontAlgn="auto" latinLnBrk="0" hangingPunct="0">
              <a:lnSpc>
                <a:spcPct val="100000"/>
              </a:lnSpc>
              <a:spcBef>
                <a:spcPts val="0"/>
              </a:spcBef>
              <a:spcAft>
                <a:spcPts val="0"/>
              </a:spcAft>
              <a:buClrTx/>
              <a:buSzTx/>
              <a:buFontTx/>
              <a:buNone/>
              <a:defRPr/>
            </a:pPr>
            <a:r>
              <a:rPr kumimoji="0" lang="zh-TW" altLang="en-US" sz="16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經濟部</a:t>
            </a:r>
          </a:p>
        </p:txBody>
      </p:sp>
      <p:sp>
        <p:nvSpPr>
          <p:cNvPr id="29" name="圓角矩形 67"/>
          <p:cNvSpPr/>
          <p:nvPr/>
        </p:nvSpPr>
        <p:spPr>
          <a:xfrm>
            <a:off x="6121657" y="3692715"/>
            <a:ext cx="1288059" cy="326504"/>
          </a:xfrm>
          <a:prstGeom prst="roundRect">
            <a:avLst/>
          </a:prstGeom>
          <a:solidFill>
            <a:srgbClr val="70AD47">
              <a:lumMod val="40000"/>
              <a:lumOff val="60000"/>
            </a:srgbClr>
          </a:solidFill>
          <a:ln w="12700" cap="flat" cmpd="sng" algn="ctr">
            <a:noFill/>
            <a:prstDash val="solid"/>
            <a:miter lim="800000"/>
          </a:ln>
          <a:effectLst/>
        </p:spPr>
        <p:txBody>
          <a:bodyPr rtlCol="0" anchor="ctr"/>
          <a:lstStyle/>
          <a:p>
            <a:pPr marL="0" marR="0" lvl="0" indent="0" algn="ctr" defTabSz="914400" eaLnBrk="0" fontAlgn="auto" latinLnBrk="0" hangingPunct="0">
              <a:lnSpc>
                <a:spcPct val="100000"/>
              </a:lnSpc>
              <a:spcBef>
                <a:spcPts val="0"/>
              </a:spcBef>
              <a:spcAft>
                <a:spcPts val="0"/>
              </a:spcAft>
              <a:buClrTx/>
              <a:buSzTx/>
              <a:buFontTx/>
              <a:buNone/>
              <a:defRPr/>
            </a:pPr>
            <a:r>
              <a:rPr kumimoji="0" lang="zh-TW" altLang="en-US" sz="16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台電公司</a:t>
            </a:r>
          </a:p>
        </p:txBody>
      </p:sp>
      <p:sp>
        <p:nvSpPr>
          <p:cNvPr id="30" name="圓角矩形 67"/>
          <p:cNvSpPr/>
          <p:nvPr/>
        </p:nvSpPr>
        <p:spPr>
          <a:xfrm>
            <a:off x="1025901" y="6330044"/>
            <a:ext cx="1214227" cy="360000"/>
          </a:xfrm>
          <a:prstGeom prst="roundRect">
            <a:avLst/>
          </a:prstGeom>
          <a:solidFill>
            <a:srgbClr val="70AD47">
              <a:lumMod val="40000"/>
              <a:lumOff val="60000"/>
            </a:srgbClr>
          </a:solidFill>
          <a:ln w="12700" cap="flat" cmpd="sng" algn="ctr">
            <a:noFill/>
            <a:prstDash val="solid"/>
            <a:miter lim="800000"/>
          </a:ln>
          <a:effectLst/>
        </p:spPr>
        <p:txBody>
          <a:bodyPr rtlCol="0" anchor="ctr"/>
          <a:lstStyle/>
          <a:p>
            <a:pPr marL="0" marR="0" lvl="0" indent="0" algn="ctr" defTabSz="914400" eaLnBrk="0" fontAlgn="auto" latinLnBrk="0" hangingPunct="0">
              <a:lnSpc>
                <a:spcPct val="100000"/>
              </a:lnSpc>
              <a:spcBef>
                <a:spcPts val="0"/>
              </a:spcBef>
              <a:spcAft>
                <a:spcPts val="0"/>
              </a:spcAft>
              <a:buClrTx/>
              <a:buSzTx/>
              <a:buFontTx/>
              <a:buNone/>
              <a:defRPr/>
            </a:pPr>
            <a:r>
              <a:rPr kumimoji="0" lang="zh-TW" altLang="en-US" sz="16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台電公司</a:t>
            </a:r>
          </a:p>
        </p:txBody>
      </p:sp>
      <p:sp>
        <p:nvSpPr>
          <p:cNvPr id="32" name="圓角矩形 67"/>
          <p:cNvSpPr/>
          <p:nvPr/>
        </p:nvSpPr>
        <p:spPr>
          <a:xfrm>
            <a:off x="5697855" y="2643505"/>
            <a:ext cx="2475865" cy="969010"/>
          </a:xfrm>
          <a:prstGeom prst="roundRect">
            <a:avLst/>
          </a:prstGeom>
          <a:solidFill>
            <a:srgbClr val="FFC000"/>
          </a:solidFill>
          <a:ln w="12700" cap="flat" cmpd="sng" algn="ctr">
            <a:noFill/>
            <a:prstDash val="solid"/>
            <a:miter lim="800000"/>
          </a:ln>
          <a:effectLst/>
        </p:spPr>
        <p:txBody>
          <a:bodyPr rtlCol="0" anchor="ctr"/>
          <a:lstStyle/>
          <a:p>
            <a:pPr marL="176530" marR="0" lvl="0" indent="-176530" defTabSz="914400" eaLnBrk="0" fontAlgn="auto" latinLnBrk="0" hangingPunct="0">
              <a:lnSpc>
                <a:spcPct val="100000"/>
              </a:lnSpc>
              <a:spcBef>
                <a:spcPts val="0"/>
              </a:spcBef>
              <a:spcAft>
                <a:spcPts val="0"/>
              </a:spcAft>
              <a:buClrTx/>
              <a:buSzTx/>
              <a:buFont typeface="+mj-lt"/>
              <a:buAutoNum type="arabicPeriod"/>
              <a:defRPr/>
            </a:pPr>
            <a:r>
              <a:rPr kumimoji="0" lang="zh-TW" altLang="en-US" sz="16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共用登記及繳交共用容量保證金</a:t>
            </a:r>
            <a:endParaRPr kumimoji="0" lang="en-US" altLang="zh-TW" sz="16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176530" marR="0" lvl="0" indent="-176530" defTabSz="914400" eaLnBrk="0" fontAlgn="auto" latinLnBrk="0" hangingPunct="0">
              <a:lnSpc>
                <a:spcPct val="100000"/>
              </a:lnSpc>
              <a:spcBef>
                <a:spcPts val="0"/>
              </a:spcBef>
              <a:spcAft>
                <a:spcPts val="0"/>
              </a:spcAft>
              <a:buClrTx/>
              <a:buSzTx/>
              <a:buFont typeface="+mj-lt"/>
              <a:buAutoNum type="arabicPeriod"/>
              <a:defRPr/>
            </a:pPr>
            <a:r>
              <a:rPr kumimoji="0" lang="zh-TW" altLang="en-US" sz="16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保留</a:t>
            </a:r>
            <a:r>
              <a:rPr kumimoji="0" lang="en-US" altLang="zh-TW" sz="16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30%</a:t>
            </a:r>
            <a:r>
              <a:rPr kumimoji="0" lang="zh-TW" altLang="en-US" sz="16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共用容量</a:t>
            </a:r>
            <a:r>
              <a:rPr kumimoji="0" lang="en-US" altLang="zh-TW" sz="16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1</a:t>
            </a:r>
            <a:r>
              <a:rPr kumimoji="0" lang="zh-TW" altLang="en-US" sz="16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年</a:t>
            </a:r>
          </a:p>
        </p:txBody>
      </p:sp>
      <p:sp>
        <p:nvSpPr>
          <p:cNvPr id="34" name="矩形 33"/>
          <p:cNvSpPr/>
          <p:nvPr/>
        </p:nvSpPr>
        <p:spPr>
          <a:xfrm>
            <a:off x="153082" y="1162385"/>
            <a:ext cx="6751715" cy="369332"/>
          </a:xfrm>
          <a:prstGeom prst="rect">
            <a:avLst/>
          </a:prstGeom>
        </p:spPr>
        <p:txBody>
          <a:bodyPr wrap="square">
            <a:spAutoFit/>
          </a:bodyPr>
          <a:lstStyle/>
          <a:p>
            <a:pPr marL="285750" indent="-285750" eaLnBrk="0" hangingPunct="0">
              <a:buFont typeface="Arial" panose="020B0604020202020204" pitchFamily="34" charset="0"/>
              <a:buChar char="•"/>
            </a:pPr>
            <a:r>
              <a:rPr kumimoji="0" lang="zh-TW" altLang="en-US" b="1" dirty="0">
                <a:solidFill>
                  <a:prstClr val="black"/>
                </a:solidFill>
                <a:latin typeface="微軟正黑體" panose="020B0604030504040204" pitchFamily="34" charset="-120"/>
                <a:ea typeface="微軟正黑體" panose="020B0604030504040204" pitchFamily="34" charset="-120"/>
              </a:rPr>
              <a:t>既</a:t>
            </a:r>
            <a:r>
              <a:rPr kumimoji="0" lang="en-US" altLang="zh-TW" b="1" dirty="0">
                <a:solidFill>
                  <a:prstClr val="black"/>
                </a:solidFill>
                <a:latin typeface="微軟正黑體" panose="020B0604030504040204" pitchFamily="34" charset="-120"/>
                <a:ea typeface="微軟正黑體" panose="020B0604030504040204" pitchFamily="34" charset="-120"/>
              </a:rPr>
              <a:t>/</a:t>
            </a:r>
            <a:r>
              <a:rPr kumimoji="0" lang="zh-TW" altLang="en-US" b="1" dirty="0">
                <a:solidFill>
                  <a:prstClr val="black"/>
                </a:solidFill>
                <a:latin typeface="微軟正黑體" panose="020B0604030504040204" pitchFamily="34" charset="-120"/>
                <a:ea typeface="微軟正黑體" panose="020B0604030504040204" pitchFamily="34" charset="-120"/>
              </a:rPr>
              <a:t>新設升壓站：</a:t>
            </a:r>
            <a:r>
              <a:rPr kumimoji="0" lang="en-US" altLang="zh-TW" b="1" dirty="0">
                <a:solidFill>
                  <a:prstClr val="black"/>
                </a:solidFill>
                <a:latin typeface="微軟正黑體" panose="020B0604030504040204" pitchFamily="34" charset="-120"/>
                <a:ea typeface="微軟正黑體" panose="020B0604030504040204" pitchFamily="34" charset="-120"/>
              </a:rPr>
              <a:t>110.5.10</a:t>
            </a:r>
            <a:r>
              <a:rPr kumimoji="0" lang="zh-TW" altLang="en-US" b="1" dirty="0">
                <a:solidFill>
                  <a:srgbClr val="FF0000"/>
                </a:solidFill>
                <a:latin typeface="微軟正黑體" panose="020B0604030504040204" pitchFamily="34" charset="-120"/>
                <a:ea typeface="微軟正黑體" panose="020B0604030504040204" pitchFamily="34" charset="-120"/>
              </a:rPr>
              <a:t>前</a:t>
            </a:r>
            <a:r>
              <a:rPr kumimoji="0" lang="en-US" altLang="zh-TW" b="1" dirty="0">
                <a:solidFill>
                  <a:srgbClr val="FF0000"/>
                </a:solidFill>
                <a:latin typeface="微軟正黑體" panose="020B0604030504040204" pitchFamily="34" charset="-120"/>
                <a:ea typeface="微軟正黑體" panose="020B0604030504040204" pitchFamily="34" charset="-120"/>
              </a:rPr>
              <a:t>/</a:t>
            </a:r>
            <a:r>
              <a:rPr kumimoji="0" lang="zh-TW" altLang="en-US" b="1" dirty="0">
                <a:solidFill>
                  <a:srgbClr val="FF0000"/>
                </a:solidFill>
                <a:latin typeface="微軟正黑體" panose="020B0604030504040204" pitchFamily="34" charset="-120"/>
                <a:ea typeface="微軟正黑體" panose="020B0604030504040204" pitchFamily="34" charset="-120"/>
              </a:rPr>
              <a:t>後</a:t>
            </a:r>
            <a:r>
              <a:rPr kumimoji="0" lang="zh-TW" altLang="en-US" b="1" dirty="0">
                <a:solidFill>
                  <a:prstClr val="black"/>
                </a:solidFill>
                <a:latin typeface="微軟正黑體" panose="020B0604030504040204" pitchFamily="34" charset="-120"/>
                <a:ea typeface="微軟正黑體" panose="020B0604030504040204" pitchFamily="34" charset="-120"/>
              </a:rPr>
              <a:t>取得電業籌設許可之升壓站</a:t>
            </a:r>
            <a:endParaRPr kumimoji="0" lang="en-US" altLang="zh-TW" b="1" dirty="0">
              <a:solidFill>
                <a:prstClr val="black"/>
              </a:solidFill>
              <a:latin typeface="微軟正黑體" panose="020B0604030504040204" pitchFamily="34" charset="-120"/>
              <a:ea typeface="微軟正黑體" panose="020B0604030504040204" pitchFamily="34" charset="-120"/>
            </a:endParaRPr>
          </a:p>
        </p:txBody>
      </p:sp>
      <p:sp>
        <p:nvSpPr>
          <p:cNvPr id="35" name="標題 1"/>
          <p:cNvSpPr txBox="1"/>
          <p:nvPr/>
        </p:nvSpPr>
        <p:spPr>
          <a:xfrm>
            <a:off x="447520" y="40791"/>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三、共同升壓站政策及推展</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推動流程</a:t>
            </a:r>
          </a:p>
        </p:txBody>
      </p:sp>
      <p:sp>
        <p:nvSpPr>
          <p:cNvPr id="33" name="圓角矩形 67"/>
          <p:cNvSpPr/>
          <p:nvPr/>
        </p:nvSpPr>
        <p:spPr>
          <a:xfrm>
            <a:off x="3011805" y="1854835"/>
            <a:ext cx="1311910" cy="775970"/>
          </a:xfrm>
          <a:prstGeom prst="roundRect">
            <a:avLst/>
          </a:prstGeom>
          <a:solidFill>
            <a:srgbClr val="ED7D31">
              <a:lumMod val="20000"/>
              <a:lumOff val="80000"/>
            </a:srgbClr>
          </a:solidFill>
          <a:ln w="12700" cap="flat" cmpd="sng" algn="ctr">
            <a:noFill/>
            <a:prstDash val="solid"/>
            <a:miter lim="800000"/>
          </a:ln>
          <a:effectLst/>
        </p:spPr>
        <p:txBody>
          <a:bodyPr rtlCol="0" anchor="ctr"/>
          <a:lstStyle/>
          <a:p>
            <a:pPr marL="0" marR="0" lvl="0" indent="0" algn="ctr" defTabSz="914400" eaLnBrk="0" fontAlgn="auto" latinLnBrk="0" hangingPunct="0">
              <a:lnSpc>
                <a:spcPct val="100000"/>
              </a:lnSpc>
              <a:spcBef>
                <a:spcPts val="0"/>
              </a:spcBef>
              <a:spcAft>
                <a:spcPts val="0"/>
              </a:spcAft>
              <a:buClrTx/>
              <a:buSzTx/>
              <a:buFontTx/>
              <a:buNone/>
              <a:defRPr/>
            </a:pPr>
            <a:r>
              <a:rPr kumimoji="0" lang="zh-TW" altLang="en-US" sz="16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電業籌設變更申請</a:t>
            </a:r>
          </a:p>
        </p:txBody>
      </p:sp>
      <p:cxnSp>
        <p:nvCxnSpPr>
          <p:cNvPr id="36" name="直線單箭頭接點 35"/>
          <p:cNvCxnSpPr/>
          <p:nvPr/>
        </p:nvCxnSpPr>
        <p:spPr>
          <a:xfrm>
            <a:off x="2262744" y="2238597"/>
            <a:ext cx="780963" cy="6257"/>
          </a:xfrm>
          <a:prstGeom prst="straightConnector1">
            <a:avLst/>
          </a:prstGeom>
          <a:noFill/>
          <a:ln w="38100" cap="flat" cmpd="sng" algn="ctr">
            <a:solidFill>
              <a:srgbClr val="5B9BD5"/>
            </a:solidFill>
            <a:prstDash val="solid"/>
            <a:miter lim="800000"/>
            <a:tailEnd type="arrow"/>
          </a:ln>
          <a:effectLst/>
        </p:spPr>
      </p:cxn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0"/>
          </p:nvPr>
        </p:nvSpPr>
        <p:spPr/>
        <p:txBody>
          <a:bodyPr/>
          <a:lstStyle/>
          <a:p>
            <a:pPr>
              <a:defRPr/>
            </a:pPr>
            <a:fld id="{4DDCBD9B-A1B5-459F-AC8A-25003C402013}" type="slidenum">
              <a:rPr lang="en-US" altLang="zh-TW" smtClean="0"/>
              <a:t>44</a:t>
            </a:fld>
            <a:endParaRPr lang="en-US" altLang="zh-TW"/>
          </a:p>
        </p:txBody>
      </p:sp>
      <p:graphicFrame>
        <p:nvGraphicFramePr>
          <p:cNvPr id="4" name="表格 3"/>
          <p:cNvGraphicFramePr>
            <a:graphicFrameLocks noGrp="1"/>
          </p:cNvGraphicFramePr>
          <p:nvPr/>
        </p:nvGraphicFramePr>
        <p:xfrm>
          <a:off x="10274" y="953463"/>
          <a:ext cx="9108000" cy="5742960"/>
        </p:xfrm>
        <a:graphic>
          <a:graphicData uri="http://schemas.openxmlformats.org/drawingml/2006/table">
            <a:tbl>
              <a:tblPr firstRow="1" bandRow="1"/>
              <a:tblGrid>
                <a:gridCol w="324000">
                  <a:extLst>
                    <a:ext uri="{9D8B030D-6E8A-4147-A177-3AD203B41FA5}">
                      <a16:colId xmlns:a16="http://schemas.microsoft.com/office/drawing/2014/main" val="20000"/>
                    </a:ext>
                  </a:extLst>
                </a:gridCol>
                <a:gridCol w="1044000">
                  <a:extLst>
                    <a:ext uri="{9D8B030D-6E8A-4147-A177-3AD203B41FA5}">
                      <a16:colId xmlns:a16="http://schemas.microsoft.com/office/drawing/2014/main" val="20001"/>
                    </a:ext>
                  </a:extLst>
                </a:gridCol>
                <a:gridCol w="2844000">
                  <a:extLst>
                    <a:ext uri="{9D8B030D-6E8A-4147-A177-3AD203B41FA5}">
                      <a16:colId xmlns:a16="http://schemas.microsoft.com/office/drawing/2014/main" val="20002"/>
                    </a:ext>
                  </a:extLst>
                </a:gridCol>
                <a:gridCol w="1692000">
                  <a:extLst>
                    <a:ext uri="{9D8B030D-6E8A-4147-A177-3AD203B41FA5}">
                      <a16:colId xmlns:a16="http://schemas.microsoft.com/office/drawing/2014/main" val="20003"/>
                    </a:ext>
                  </a:extLst>
                </a:gridCol>
                <a:gridCol w="1764000">
                  <a:extLst>
                    <a:ext uri="{9D8B030D-6E8A-4147-A177-3AD203B41FA5}">
                      <a16:colId xmlns:a16="http://schemas.microsoft.com/office/drawing/2014/main" val="20004"/>
                    </a:ext>
                  </a:extLst>
                </a:gridCol>
                <a:gridCol w="1440000">
                  <a:extLst>
                    <a:ext uri="{9D8B030D-6E8A-4147-A177-3AD203B41FA5}">
                      <a16:colId xmlns:a16="http://schemas.microsoft.com/office/drawing/2014/main" val="20005"/>
                    </a:ext>
                  </a:extLst>
                </a:gridCol>
              </a:tblGrid>
              <a:tr h="208386">
                <a:tc gridSpan="2">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zh-TW" altLang="en-US" sz="1600" b="1" dirty="0">
                          <a:latin typeface="微軟正黑體" panose="020B0604030504040204" pitchFamily="34" charset="-120"/>
                          <a:ea typeface="微軟正黑體" panose="020B0604030504040204" pitchFamily="34" charset="-120"/>
                        </a:rPr>
                        <a:t>種類</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472C4">
                        <a:lumMod val="75000"/>
                      </a:srgbClr>
                    </a:solidFill>
                  </a:tcPr>
                </a:tc>
                <a:tc hMerge="1">
                  <a:txBody>
                    <a:bodyPr/>
                    <a:lstStyle/>
                    <a:p>
                      <a:endParaRPr lang="zh-TW"/>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zh-TW" altLang="en-US" sz="1600" b="1" dirty="0">
                          <a:latin typeface="微軟正黑體" panose="020B0604030504040204" pitchFamily="34" charset="-120"/>
                          <a:ea typeface="微軟正黑體" panose="020B0604030504040204" pitchFamily="34" charset="-120"/>
                        </a:rPr>
                        <a:t>申請限制</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472C4">
                        <a:lumMod val="7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defRPr/>
                      </a:pPr>
                      <a:r>
                        <a:rPr lang="zh-TW" altLang="en-US" sz="1600" b="1" dirty="0">
                          <a:latin typeface="微軟正黑體" panose="020B0604030504040204" pitchFamily="34" charset="-120"/>
                          <a:ea typeface="微軟正黑體" panose="020B0604030504040204" pitchFamily="34" charset="-120"/>
                        </a:rPr>
                        <a:t>共用容量分配</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472C4">
                        <a:lumMod val="7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defRPr/>
                      </a:pPr>
                      <a:r>
                        <a:rPr lang="zh-TW" altLang="en-US" sz="1600" b="1" dirty="0">
                          <a:latin typeface="微軟正黑體" panose="020B0604030504040204" pitchFamily="34" charset="-120"/>
                          <a:ea typeface="微軟正黑體" panose="020B0604030504040204" pitchFamily="34" charset="-120"/>
                        </a:rPr>
                        <a:t>共用方式</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472C4">
                        <a:lumMod val="7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defRPr/>
                      </a:pPr>
                      <a:r>
                        <a:rPr lang="zh-TW" altLang="en-US" sz="1600" b="1" dirty="0">
                          <a:latin typeface="微軟正黑體" panose="020B0604030504040204" pitchFamily="34" charset="-120"/>
                          <a:ea typeface="微軟正黑體" panose="020B0604030504040204" pitchFamily="34" charset="-120"/>
                        </a:rPr>
                        <a:t>布建線路義務</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472C4">
                        <a:lumMod val="75000"/>
                      </a:srgbClr>
                    </a:solidFill>
                  </a:tcPr>
                </a:tc>
                <a:extLst>
                  <a:ext uri="{0D108BD9-81ED-4DB2-BD59-A6C34878D82A}">
                    <a16:rowId xmlns:a16="http://schemas.microsoft.com/office/drawing/2014/main" val="10000"/>
                  </a:ext>
                </a:extLst>
              </a:tr>
              <a:tr h="684000">
                <a:tc gridSpan="2">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zh-TW" altLang="en-US" sz="1600" b="1" dirty="0">
                          <a:latin typeface="微軟正黑體" panose="020B0604030504040204" pitchFamily="34" charset="-120"/>
                          <a:ea typeface="微軟正黑體" panose="020B0604030504040204" pitchFamily="34" charset="-120"/>
                        </a:rPr>
                        <a:t>既設</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TW"/>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lnSpc>
                          <a:spcPts val="2200"/>
                        </a:lnSpc>
                      </a:pPr>
                      <a:r>
                        <a:rPr lang="zh-TW" altLang="en-US" sz="1600" b="1" dirty="0">
                          <a:latin typeface="微軟正黑體" panose="020B0604030504040204" pitchFamily="34" charset="-120"/>
                          <a:ea typeface="微軟正黑體" panose="020B0604030504040204" pitchFamily="34" charset="-120"/>
                        </a:rPr>
                        <a:t>升壓站容量扣除自己已取得籌設容量後，</a:t>
                      </a:r>
                      <a:r>
                        <a:rPr lang="zh-TW" altLang="en-US" sz="1600" b="1" dirty="0">
                          <a:solidFill>
                            <a:srgbClr val="C00000"/>
                          </a:solidFill>
                          <a:latin typeface="微軟正黑體" panose="020B0604030504040204" pitchFamily="34" charset="-120"/>
                          <a:ea typeface="微軟正黑體" panose="020B0604030504040204" pitchFamily="34" charset="-120"/>
                        </a:rPr>
                        <a:t>全部</a:t>
                      </a:r>
                      <a:r>
                        <a:rPr lang="zh-TW" altLang="en-US" sz="1600" b="1" dirty="0">
                          <a:latin typeface="微軟正黑體" panose="020B0604030504040204" pitchFamily="34" charset="-120"/>
                          <a:ea typeface="微軟正黑體" panose="020B0604030504040204" pitchFamily="34" charset="-120"/>
                        </a:rPr>
                        <a:t>需提供共用</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1" indent="0" algn="l" defTabSz="914400" rtl="0" eaLnBrk="1" fontAlgn="auto" latinLnBrk="0" hangingPunct="1">
                        <a:lnSpc>
                          <a:spcPts val="2200"/>
                        </a:lnSpc>
                        <a:spcBef>
                          <a:spcPts val="0"/>
                        </a:spcBef>
                        <a:spcAft>
                          <a:spcPts val="0"/>
                        </a:spcAft>
                        <a:buClrTx/>
                        <a:buSzTx/>
                        <a:buFont typeface="Arial" panose="020B0604020202020204" pitchFamily="34" charset="0"/>
                        <a:buNone/>
                        <a:defRPr/>
                      </a:pPr>
                      <a:r>
                        <a:rPr lang="zh-TW" altLang="zh-TW" sz="1600" b="1" kern="1200" dirty="0">
                          <a:solidFill>
                            <a:srgbClr val="FF0000"/>
                          </a:solidFill>
                          <a:latin typeface="微軟正黑體" panose="020B0604030504040204" pitchFamily="34" charset="-120"/>
                          <a:ea typeface="微軟正黑體" panose="020B0604030504040204" pitchFamily="34" charset="-120"/>
                          <a:cs typeface="+mn-cs"/>
                        </a:rPr>
                        <a:t>全數</a:t>
                      </a:r>
                      <a:r>
                        <a:rPr lang="zh-TW" altLang="zh-TW" sz="1600" b="1" kern="1200" dirty="0">
                          <a:solidFill>
                            <a:schemeClr val="dk1"/>
                          </a:solidFill>
                          <a:latin typeface="微軟正黑體" panose="020B0604030504040204" pitchFamily="34" charset="-120"/>
                          <a:ea typeface="微軟正黑體" panose="020B0604030504040204" pitchFamily="34" charset="-120"/>
                          <a:cs typeface="+mn-cs"/>
                        </a:rPr>
                        <a:t>由台電公司進行分配</a:t>
                      </a:r>
                      <a:endParaRPr lang="en-US" altLang="zh-TW" sz="1600" b="1" kern="1200" dirty="0">
                        <a:solidFill>
                          <a:schemeClr val="dk1"/>
                        </a:solidFill>
                        <a:latin typeface="微軟正黑體" panose="020B0604030504040204" pitchFamily="34" charset="-120"/>
                        <a:ea typeface="微軟正黑體" panose="020B0604030504040204" pitchFamily="34" charset="-120"/>
                        <a:cs typeface="+mn-cs"/>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84455" indent="-84455" algn="l">
                        <a:lnSpc>
                          <a:spcPts val="2200"/>
                        </a:lnSpc>
                        <a:buFont typeface="Arial" panose="020B0604020202020204" pitchFamily="34" charset="0"/>
                        <a:buChar char="•"/>
                      </a:pPr>
                      <a:r>
                        <a:rPr lang="zh-TW" altLang="en-US" sz="1600" b="1" dirty="0">
                          <a:latin typeface="微軟正黑體" panose="020B0604030504040204" pitchFamily="34" charset="-120"/>
                          <a:ea typeface="微軟正黑體" panose="020B0604030504040204" pitchFamily="34" charset="-120"/>
                        </a:rPr>
                        <a:t>提供予</a:t>
                      </a:r>
                      <a:r>
                        <a:rPr lang="zh-TW" altLang="en-US" sz="1600" b="1" dirty="0">
                          <a:solidFill>
                            <a:srgbClr val="FF0000"/>
                          </a:solidFill>
                          <a:latin typeface="微軟正黑體" panose="020B0604030504040204" pitchFamily="34" charset="-120"/>
                          <a:ea typeface="微軟正黑體" panose="020B0604030504040204" pitchFamily="34" charset="-120"/>
                        </a:rPr>
                        <a:t>台電登記媒合</a:t>
                      </a:r>
                      <a:r>
                        <a:rPr lang="zh-TW" altLang="en-US" sz="1600" b="1" dirty="0">
                          <a:latin typeface="微軟正黑體" panose="020B0604030504040204" pitchFamily="34" charset="-120"/>
                          <a:ea typeface="微軟正黑體" panose="020B0604030504040204" pitchFamily="34" charset="-120"/>
                        </a:rPr>
                        <a:t>分配共用</a:t>
                      </a:r>
                      <a:endParaRPr lang="en-US" altLang="zh-TW" sz="1600" b="1" dirty="0">
                        <a:latin typeface="微軟正黑體" panose="020B0604030504040204" pitchFamily="34" charset="-120"/>
                        <a:ea typeface="微軟正黑體" panose="020B0604030504040204" pitchFamily="34" charset="-120"/>
                      </a:endParaRPr>
                    </a:p>
                    <a:p>
                      <a:pPr marL="84455" indent="-84455" algn="l">
                        <a:lnSpc>
                          <a:spcPts val="2200"/>
                        </a:lnSpc>
                        <a:buFont typeface="Arial" panose="020B0604020202020204" pitchFamily="34" charset="0"/>
                        <a:buChar char="•"/>
                      </a:pPr>
                      <a:r>
                        <a:rPr lang="zh-TW" altLang="en-US" sz="1600" b="1" dirty="0">
                          <a:latin typeface="微軟正黑體" panose="020B0604030504040204" pitchFamily="34" charset="-120"/>
                          <a:ea typeface="微軟正黑體" panose="020B0604030504040204" pitchFamily="34" charset="-120"/>
                        </a:rPr>
                        <a:t>自行與欲共用者</a:t>
                      </a:r>
                      <a:r>
                        <a:rPr lang="zh-TW" altLang="en-US" sz="1600" b="1" dirty="0">
                          <a:solidFill>
                            <a:srgbClr val="FF0000"/>
                          </a:solidFill>
                          <a:latin typeface="微軟正黑體" panose="020B0604030504040204" pitchFamily="34" charset="-120"/>
                          <a:ea typeface="微軟正黑體" panose="020B0604030504040204" pitchFamily="34" charset="-120"/>
                        </a:rPr>
                        <a:t>協商共用</a:t>
                      </a:r>
                      <a:r>
                        <a:rPr lang="en-US" altLang="zh-TW" sz="1600" b="1" dirty="0">
                          <a:latin typeface="微軟正黑體" panose="020B0604030504040204" pitchFamily="34" charset="-120"/>
                          <a:ea typeface="微軟正黑體" panose="020B0604030504040204" pitchFamily="34" charset="-120"/>
                        </a:rPr>
                        <a:t>(</a:t>
                      </a:r>
                      <a:r>
                        <a:rPr lang="zh-TW" altLang="en-US" sz="1600" b="1" dirty="0">
                          <a:latin typeface="微軟正黑體" panose="020B0604030504040204" pitchFamily="34" charset="-120"/>
                          <a:ea typeface="微軟正黑體" panose="020B0604030504040204" pitchFamily="34" charset="-120"/>
                        </a:rPr>
                        <a:t>協調好後向台電申請</a:t>
                      </a:r>
                      <a:r>
                        <a:rPr lang="en-US" altLang="zh-TW" sz="1600" b="1" dirty="0">
                          <a:latin typeface="微軟正黑體" panose="020B0604030504040204" pitchFamily="34" charset="-120"/>
                          <a:ea typeface="微軟正黑體" panose="020B0604030504040204" pitchFamily="34" charset="-120"/>
                        </a:rPr>
                        <a:t>)</a:t>
                      </a:r>
                      <a:endParaRPr lang="zh-TW" altLang="en-US" sz="1600" b="1" dirty="0">
                        <a:latin typeface="微軟正黑體" panose="020B0604030504040204" pitchFamily="34" charset="-120"/>
                        <a:ea typeface="微軟正黑體" panose="020B0604030504040204" pitchFamily="34" charset="-120"/>
                      </a:endParaRPr>
                    </a:p>
                    <a:p>
                      <a:pPr marL="92075" marR="0" indent="-92075" algn="l" defTabSz="914400" rtl="0" eaLnBrk="1" fontAlgn="auto" latinLnBrk="0" hangingPunct="1">
                        <a:lnSpc>
                          <a:spcPts val="2200"/>
                        </a:lnSpc>
                        <a:spcBef>
                          <a:spcPts val="0"/>
                        </a:spcBef>
                        <a:spcAft>
                          <a:spcPts val="0"/>
                        </a:spcAft>
                        <a:buClrTx/>
                        <a:buSzTx/>
                        <a:buFont typeface="Arial" panose="020B0604020202020204" pitchFamily="34" charset="0"/>
                        <a:buChar char="•"/>
                        <a:defRPr/>
                      </a:pPr>
                      <a:r>
                        <a:rPr lang="zh-TW" altLang="en-US" sz="1600" b="1" dirty="0">
                          <a:latin typeface="微軟正黑體" panose="020B0604030504040204" pitchFamily="34" charset="-120"/>
                          <a:ea typeface="微軟正黑體" panose="020B0604030504040204" pitchFamily="34" charset="-120"/>
                        </a:rPr>
                        <a:t>不得無故</a:t>
                      </a:r>
                      <a:r>
                        <a:rPr lang="zh-TW" altLang="en-US" sz="1600" b="1" dirty="0">
                          <a:solidFill>
                            <a:srgbClr val="FF0000"/>
                          </a:solidFill>
                          <a:latin typeface="微軟正黑體" panose="020B0604030504040204" pitchFamily="34" charset="-120"/>
                          <a:ea typeface="微軟正黑體" panose="020B0604030504040204" pitchFamily="34" charset="-120"/>
                        </a:rPr>
                        <a:t>拒絕</a:t>
                      </a:r>
                      <a:r>
                        <a:rPr lang="zh-TW" altLang="en-US" sz="1600" b="1" dirty="0">
                          <a:latin typeface="微軟正黑體" panose="020B0604030504040204" pitchFamily="34" charset="-120"/>
                          <a:ea typeface="微軟正黑體" panose="020B0604030504040204" pitchFamily="34" charset="-120"/>
                        </a:rPr>
                        <a:t>其他業者併網</a:t>
                      </a:r>
                      <a:endParaRPr lang="en-US" altLang="zh-TW" sz="1600" b="1" dirty="0">
                        <a:latin typeface="微軟正黑體" panose="020B0604030504040204" pitchFamily="34" charset="-120"/>
                        <a:ea typeface="微軟正黑體" panose="020B0604030504040204" pitchFamily="34" charset="-120"/>
                      </a:endParaRPr>
                    </a:p>
                    <a:p>
                      <a:pPr marL="0" indent="0" algn="l">
                        <a:buFont typeface="Arial" panose="020B0604020202020204" pitchFamily="34" charset="0"/>
                        <a:buNone/>
                      </a:pPr>
                      <a:endParaRPr lang="zh-TW" altLang="en-US" sz="1600" b="1" dirty="0">
                        <a:latin typeface="微軟正黑體" panose="020B0604030504040204" pitchFamily="34" charset="-120"/>
                        <a:ea typeface="微軟正黑體" panose="020B0604030504040204" pitchFamily="34" charset="-12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3">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400" rtl="0" eaLnBrk="1" fontAlgn="auto" latinLnBrk="0" hangingPunct="1">
                        <a:lnSpc>
                          <a:spcPts val="2200"/>
                        </a:lnSpc>
                        <a:spcBef>
                          <a:spcPts val="0"/>
                        </a:spcBef>
                        <a:spcAft>
                          <a:spcPts val="0"/>
                        </a:spcAft>
                        <a:buClrTx/>
                        <a:buSzTx/>
                        <a:buFont typeface="Arial" panose="020B0604020202020204" pitchFamily="34" charset="0"/>
                        <a:buNone/>
                        <a:defRPr/>
                      </a:pPr>
                      <a:r>
                        <a:rPr lang="zh-TW" altLang="en-US" sz="1600" b="1" kern="1200" dirty="0">
                          <a:solidFill>
                            <a:schemeClr val="dk1"/>
                          </a:solidFill>
                          <a:effectLst/>
                          <a:latin typeface="微軟正黑體" panose="020B0604030504040204" pitchFamily="34" charset="-120"/>
                          <a:ea typeface="微軟正黑體" panose="020B0604030504040204" pitchFamily="34" charset="-120"/>
                          <a:cs typeface="+mn-cs"/>
                        </a:rPr>
                        <a:t>未達</a:t>
                      </a:r>
                      <a:r>
                        <a:rPr lang="en-US" altLang="zh-TW" sz="1600" b="1" kern="1200" dirty="0">
                          <a:solidFill>
                            <a:schemeClr val="dk1"/>
                          </a:solidFill>
                          <a:effectLst/>
                          <a:latin typeface="微軟正黑體" panose="020B0604030504040204" pitchFamily="34" charset="-120"/>
                          <a:ea typeface="微軟正黑體" panose="020B0604030504040204" pitchFamily="34" charset="-120"/>
                          <a:cs typeface="+mn-cs"/>
                        </a:rPr>
                        <a:t>10MW</a:t>
                      </a:r>
                      <a:r>
                        <a:rPr lang="zh-TW" altLang="en-US" sz="1600" b="1" kern="1200" dirty="0">
                          <a:solidFill>
                            <a:schemeClr val="dk1"/>
                          </a:solidFill>
                          <a:effectLst/>
                          <a:latin typeface="微軟正黑體" panose="020B0604030504040204" pitchFamily="34" charset="-120"/>
                          <a:ea typeface="微軟正黑體" panose="020B0604030504040204" pitchFamily="34" charset="-120"/>
                          <a:cs typeface="+mn-cs"/>
                        </a:rPr>
                        <a:t>，</a:t>
                      </a:r>
                      <a:r>
                        <a:rPr lang="en-US" altLang="zh-TW" sz="1600" b="1" kern="1200" dirty="0">
                          <a:solidFill>
                            <a:srgbClr val="FF0000"/>
                          </a:solidFill>
                          <a:effectLst/>
                          <a:latin typeface="微軟正黑體" panose="020B0604030504040204" pitchFamily="34" charset="-120"/>
                          <a:ea typeface="微軟正黑體" panose="020B0604030504040204" pitchFamily="34" charset="-120"/>
                          <a:cs typeface="+mn-cs"/>
                        </a:rPr>
                        <a:t>2</a:t>
                      </a:r>
                      <a:r>
                        <a:rPr lang="zh-TW" altLang="en-US" sz="1600" b="1" kern="1200" dirty="0">
                          <a:solidFill>
                            <a:srgbClr val="FF0000"/>
                          </a:solidFill>
                          <a:effectLst/>
                          <a:latin typeface="微軟正黑體" panose="020B0604030504040204" pitchFamily="34" charset="-120"/>
                          <a:ea typeface="微軟正黑體" panose="020B0604030504040204" pitchFamily="34" charset="-120"/>
                          <a:cs typeface="+mn-cs"/>
                        </a:rPr>
                        <a:t>公里</a:t>
                      </a:r>
                      <a:r>
                        <a:rPr lang="zh-TW" altLang="en-US" sz="1600" b="1" kern="1200" dirty="0">
                          <a:solidFill>
                            <a:schemeClr val="dk1"/>
                          </a:solidFill>
                          <a:effectLst/>
                          <a:latin typeface="微軟正黑體" panose="020B0604030504040204" pitchFamily="34" charset="-120"/>
                          <a:ea typeface="微軟正黑體" panose="020B0604030504040204" pitchFamily="34" charset="-120"/>
                          <a:cs typeface="+mn-cs"/>
                        </a:rPr>
                        <a:t>以內由設置者設置線路引接</a:t>
                      </a:r>
                      <a:endParaRPr lang="en-US" altLang="zh-TW" sz="1600" b="1" kern="1200" dirty="0">
                        <a:solidFill>
                          <a:schemeClr val="dk1"/>
                        </a:solidFill>
                        <a:effectLst/>
                        <a:latin typeface="微軟正黑體" panose="020B0604030504040204" pitchFamily="34" charset="-120"/>
                        <a:ea typeface="微軟正黑體" panose="020B0604030504040204" pitchFamily="34" charset="-120"/>
                        <a:cs typeface="+mn-cs"/>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692000">
                <a:tc rowSpan="3">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zh-TW" altLang="en-US" sz="1600" b="1" dirty="0">
                          <a:latin typeface="微軟正黑體" panose="020B0604030504040204" pitchFamily="34" charset="-120"/>
                          <a:ea typeface="微軟正黑體" panose="020B0604030504040204" pitchFamily="34" charset="-120"/>
                        </a:rPr>
                        <a:t>新設</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zh-TW" altLang="en-US" sz="1600" b="1" dirty="0">
                          <a:latin typeface="微軟正黑體" panose="020B0604030504040204" pitchFamily="34" charset="-120"/>
                          <a:ea typeface="微軟正黑體" panose="020B0604030504040204" pitchFamily="34" charset="-120"/>
                        </a:rPr>
                        <a:t>一般申請</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174625" indent="-174625" algn="l">
                        <a:lnSpc>
                          <a:spcPts val="2200"/>
                        </a:lnSpc>
                        <a:buFont typeface="Arial" panose="020B0604020202020204" pitchFamily="34" charset="0"/>
                        <a:buChar char="•"/>
                      </a:pPr>
                      <a:r>
                        <a:rPr lang="zh-TW" altLang="en-US" sz="1600" b="1" dirty="0">
                          <a:latin typeface="微軟正黑體" panose="020B0604030504040204" pitchFamily="34" charset="-120"/>
                          <a:ea typeface="微軟正黑體" panose="020B0604030504040204" pitchFamily="34" charset="-120"/>
                        </a:rPr>
                        <a:t>自己最低籌設容量：</a:t>
                      </a:r>
                      <a:endParaRPr lang="en-US" altLang="zh-TW" sz="1600" b="1" dirty="0">
                        <a:latin typeface="微軟正黑體" panose="020B0604030504040204" pitchFamily="34" charset="-120"/>
                        <a:ea typeface="微軟正黑體" panose="020B0604030504040204" pitchFamily="34" charset="-120"/>
                      </a:endParaRPr>
                    </a:p>
                    <a:p>
                      <a:pPr marL="0" indent="174625" algn="l">
                        <a:lnSpc>
                          <a:spcPts val="2200"/>
                        </a:lnSpc>
                        <a:buFont typeface="Arial" panose="020B0604020202020204" pitchFamily="34" charset="0"/>
                        <a:buNone/>
                      </a:pPr>
                      <a:r>
                        <a:rPr lang="en-US" altLang="zh-TW" sz="1600" b="1" dirty="0">
                          <a:latin typeface="微軟正黑體" panose="020B0604030504040204" pitchFamily="34" charset="-120"/>
                          <a:ea typeface="微軟正黑體" panose="020B0604030504040204" pitchFamily="34" charset="-120"/>
                        </a:rPr>
                        <a:t>161kV:</a:t>
                      </a:r>
                      <a:r>
                        <a:rPr lang="zh-TW" altLang="en-US" sz="1600" b="1" dirty="0">
                          <a:latin typeface="微軟正黑體" panose="020B0604030504040204" pitchFamily="34" charset="-120"/>
                          <a:ea typeface="微軟正黑體" panose="020B0604030504040204" pitchFamily="34" charset="-120"/>
                        </a:rPr>
                        <a:t>至少</a:t>
                      </a:r>
                      <a:r>
                        <a:rPr lang="en-US" altLang="zh-TW" sz="1600" b="1" dirty="0">
                          <a:solidFill>
                            <a:srgbClr val="FF0000"/>
                          </a:solidFill>
                          <a:latin typeface="微軟正黑體" panose="020B0604030504040204" pitchFamily="34" charset="-120"/>
                          <a:ea typeface="微軟正黑體" panose="020B0604030504040204" pitchFamily="34" charset="-120"/>
                        </a:rPr>
                        <a:t>60</a:t>
                      </a:r>
                      <a:r>
                        <a:rPr lang="en-US" altLang="zh-TW" sz="1600" b="1" dirty="0">
                          <a:latin typeface="微軟正黑體" panose="020B0604030504040204" pitchFamily="34" charset="-120"/>
                          <a:ea typeface="微軟正黑體" panose="020B0604030504040204" pitchFamily="34" charset="-120"/>
                        </a:rPr>
                        <a:t>MW</a:t>
                      </a:r>
                    </a:p>
                    <a:p>
                      <a:pPr marL="0" indent="174625" algn="l">
                        <a:lnSpc>
                          <a:spcPts val="2200"/>
                        </a:lnSpc>
                        <a:buFont typeface="Arial" panose="020B0604020202020204" pitchFamily="34" charset="0"/>
                        <a:buNone/>
                      </a:pPr>
                      <a:r>
                        <a:rPr lang="en-US" altLang="zh-TW" sz="1600" b="1" dirty="0">
                          <a:latin typeface="微軟正黑體" panose="020B0604030504040204" pitchFamily="34" charset="-120"/>
                          <a:ea typeface="微軟正黑體" panose="020B0604030504040204" pitchFamily="34" charset="-120"/>
                        </a:rPr>
                        <a:t>69kV:</a:t>
                      </a:r>
                      <a:r>
                        <a:rPr lang="zh-TW" altLang="en-US" sz="1600" b="1" dirty="0">
                          <a:latin typeface="微軟正黑體" panose="020B0604030504040204" pitchFamily="34" charset="-120"/>
                          <a:ea typeface="微軟正黑體" panose="020B0604030504040204" pitchFamily="34" charset="-120"/>
                        </a:rPr>
                        <a:t>至少</a:t>
                      </a:r>
                      <a:r>
                        <a:rPr lang="en-US" altLang="zh-TW" sz="1600" b="1" dirty="0">
                          <a:solidFill>
                            <a:srgbClr val="FF0000"/>
                          </a:solidFill>
                          <a:latin typeface="微軟正黑體" panose="020B0604030504040204" pitchFamily="34" charset="-120"/>
                          <a:ea typeface="微軟正黑體" panose="020B0604030504040204" pitchFamily="34" charset="-120"/>
                        </a:rPr>
                        <a:t>10</a:t>
                      </a:r>
                      <a:r>
                        <a:rPr lang="en-US" altLang="zh-TW" sz="1600" b="1" dirty="0">
                          <a:latin typeface="微軟正黑體" panose="020B0604030504040204" pitchFamily="34" charset="-120"/>
                          <a:ea typeface="微軟正黑體" panose="020B0604030504040204" pitchFamily="34" charset="-120"/>
                        </a:rPr>
                        <a:t>MW</a:t>
                      </a:r>
                      <a:endParaRPr lang="zh-TW" altLang="en-US" sz="1600" b="1" dirty="0">
                        <a:latin typeface="微軟正黑體" panose="020B0604030504040204" pitchFamily="34" charset="-120"/>
                        <a:ea typeface="微軟正黑體" panose="020B0604030504040204" pitchFamily="34" charset="-120"/>
                      </a:endParaRPr>
                    </a:p>
                    <a:p>
                      <a:pPr marL="174625" indent="-174625" algn="l">
                        <a:lnSpc>
                          <a:spcPts val="2200"/>
                        </a:lnSpc>
                        <a:buFont typeface="Arial" panose="020B0604020202020204" pitchFamily="34" charset="0"/>
                        <a:buChar char="•"/>
                      </a:pPr>
                      <a:r>
                        <a:rPr lang="zh-TW" altLang="en-US" sz="1600" b="1" dirty="0">
                          <a:latin typeface="微軟正黑體" panose="020B0604030504040204" pitchFamily="34" charset="-120"/>
                          <a:ea typeface="微軟正黑體" panose="020B0604030504040204" pitchFamily="34" charset="-120"/>
                        </a:rPr>
                        <a:t>共用容量倍數限制：</a:t>
                      </a:r>
                    </a:p>
                    <a:p>
                      <a:pPr marL="0" indent="174625" algn="l">
                        <a:lnSpc>
                          <a:spcPts val="2200"/>
                        </a:lnSpc>
                        <a:buFont typeface="Arial" panose="020B0604020202020204" pitchFamily="34" charset="0"/>
                        <a:buNone/>
                      </a:pPr>
                      <a:r>
                        <a:rPr lang="en-US" altLang="zh-TW" sz="1600" b="1" dirty="0">
                          <a:latin typeface="微軟正黑體" panose="020B0604030504040204" pitchFamily="34" charset="-120"/>
                          <a:ea typeface="微軟正黑體" panose="020B0604030504040204" pitchFamily="34" charset="-120"/>
                        </a:rPr>
                        <a:t>161kV:</a:t>
                      </a:r>
                      <a:r>
                        <a:rPr lang="zh-TW" altLang="en-US" sz="1600" b="1" dirty="0">
                          <a:latin typeface="微軟正黑體" panose="020B0604030504040204" pitchFamily="34" charset="-120"/>
                          <a:ea typeface="微軟正黑體" panose="020B0604030504040204" pitchFamily="34" charset="-120"/>
                        </a:rPr>
                        <a:t>籌設容量的</a:t>
                      </a:r>
                      <a:r>
                        <a:rPr lang="en-US" altLang="zh-TW" sz="1600" b="1" dirty="0">
                          <a:solidFill>
                            <a:srgbClr val="FF0000"/>
                          </a:solidFill>
                          <a:latin typeface="微軟正黑體" panose="020B0604030504040204" pitchFamily="34" charset="-120"/>
                          <a:ea typeface="微軟正黑體" panose="020B0604030504040204" pitchFamily="34" charset="-120"/>
                        </a:rPr>
                        <a:t>1-3</a:t>
                      </a:r>
                      <a:r>
                        <a:rPr lang="zh-TW" altLang="en-US" sz="1600" b="1" dirty="0">
                          <a:latin typeface="微軟正黑體" panose="020B0604030504040204" pitchFamily="34" charset="-120"/>
                          <a:ea typeface="微軟正黑體" panose="020B0604030504040204" pitchFamily="34" charset="-120"/>
                        </a:rPr>
                        <a:t>倍</a:t>
                      </a:r>
                      <a:endParaRPr lang="en-US" altLang="zh-TW" sz="1600" b="1" dirty="0">
                        <a:latin typeface="微軟正黑體" panose="020B0604030504040204" pitchFamily="34" charset="-120"/>
                        <a:ea typeface="微軟正黑體" panose="020B0604030504040204" pitchFamily="34" charset="-120"/>
                      </a:endParaRPr>
                    </a:p>
                    <a:p>
                      <a:pPr marL="0" indent="174625" algn="l">
                        <a:lnSpc>
                          <a:spcPts val="2200"/>
                        </a:lnSpc>
                        <a:buFont typeface="Arial" panose="020B0604020202020204" pitchFamily="34" charset="0"/>
                        <a:buNone/>
                      </a:pPr>
                      <a:r>
                        <a:rPr lang="en-US" altLang="zh-TW" sz="1600" b="1" dirty="0">
                          <a:latin typeface="微軟正黑體" panose="020B0604030504040204" pitchFamily="34" charset="-120"/>
                          <a:ea typeface="微軟正黑體" panose="020B0604030504040204" pitchFamily="34" charset="-120"/>
                        </a:rPr>
                        <a:t>69kV:</a:t>
                      </a:r>
                      <a:r>
                        <a:rPr lang="zh-TW" altLang="en-US" sz="1600" b="1" dirty="0">
                          <a:latin typeface="微軟正黑體" panose="020B0604030504040204" pitchFamily="34" charset="-120"/>
                          <a:ea typeface="微軟正黑體" panose="020B0604030504040204" pitchFamily="34" charset="-120"/>
                        </a:rPr>
                        <a:t>籌設容量的</a:t>
                      </a:r>
                      <a:r>
                        <a:rPr lang="en-US" altLang="zh-TW" sz="1600" b="1" dirty="0">
                          <a:solidFill>
                            <a:srgbClr val="FF0000"/>
                          </a:solidFill>
                          <a:latin typeface="微軟正黑體" panose="020B0604030504040204" pitchFamily="34" charset="-120"/>
                          <a:ea typeface="微軟正黑體" panose="020B0604030504040204" pitchFamily="34" charset="-120"/>
                        </a:rPr>
                        <a:t>0.5-2</a:t>
                      </a:r>
                      <a:r>
                        <a:rPr lang="zh-TW" altLang="en-US" sz="1600" b="1" dirty="0">
                          <a:latin typeface="微軟正黑體" panose="020B0604030504040204" pitchFamily="34" charset="-120"/>
                          <a:ea typeface="微軟正黑體" panose="020B0604030504040204" pitchFamily="34" charset="-120"/>
                        </a:rPr>
                        <a:t>倍</a:t>
                      </a:r>
                      <a:endParaRPr lang="en-US" altLang="zh-TW" sz="1600" b="1" dirty="0">
                        <a:latin typeface="微軟正黑體" panose="020B0604030504040204" pitchFamily="34" charset="-120"/>
                        <a:ea typeface="微軟正黑體" panose="020B0604030504040204" pitchFamily="34" charset="-12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indent="0" algn="l">
                        <a:lnSpc>
                          <a:spcPts val="2200"/>
                        </a:lnSpc>
                        <a:buFont typeface="Arial" panose="020B0604020202020204" pitchFamily="34" charset="0"/>
                        <a:buNone/>
                      </a:pPr>
                      <a:r>
                        <a:rPr lang="zh-TW" altLang="en-US" sz="1600" b="1" dirty="0">
                          <a:latin typeface="微軟正黑體" panose="020B0604030504040204" pitchFamily="34" charset="-120"/>
                          <a:ea typeface="微軟正黑體" panose="020B0604030504040204" pitchFamily="34" charset="-120"/>
                        </a:rPr>
                        <a:t>可保留</a:t>
                      </a:r>
                      <a:r>
                        <a:rPr lang="zh-TW" altLang="en-US" sz="1600" b="1" dirty="0">
                          <a:solidFill>
                            <a:srgbClr val="C00000"/>
                          </a:solidFill>
                          <a:latin typeface="微軟正黑體" panose="020B0604030504040204" pitchFamily="34" charset="-120"/>
                          <a:ea typeface="微軟正黑體" panose="020B0604030504040204" pitchFamily="34" charset="-120"/>
                        </a:rPr>
                        <a:t>共用容量</a:t>
                      </a:r>
                      <a:r>
                        <a:rPr lang="en-US" altLang="zh-TW" sz="1600" b="1" dirty="0">
                          <a:solidFill>
                            <a:srgbClr val="C00000"/>
                          </a:solidFill>
                          <a:latin typeface="微軟正黑體" panose="020B0604030504040204" pitchFamily="34" charset="-120"/>
                          <a:ea typeface="微軟正黑體" panose="020B0604030504040204" pitchFamily="34" charset="-120"/>
                        </a:rPr>
                        <a:t>30%</a:t>
                      </a:r>
                      <a:r>
                        <a:rPr lang="zh-TW" altLang="en-US" sz="1600" b="1" dirty="0">
                          <a:latin typeface="微軟正黑體" panose="020B0604030504040204" pitchFamily="34" charset="-120"/>
                          <a:ea typeface="微軟正黑體" panose="020B0604030504040204" pitchFamily="34" charset="-120"/>
                        </a:rPr>
                        <a:t>自用，但</a:t>
                      </a:r>
                      <a:r>
                        <a:rPr lang="en-US" altLang="zh-TW" sz="1600" b="1" dirty="0">
                          <a:solidFill>
                            <a:srgbClr val="C00000"/>
                          </a:solidFill>
                          <a:latin typeface="微軟正黑體" panose="020B0604030504040204" pitchFamily="34" charset="-120"/>
                          <a:ea typeface="微軟正黑體" panose="020B0604030504040204" pitchFamily="34" charset="-120"/>
                        </a:rPr>
                        <a:t>12</a:t>
                      </a:r>
                      <a:r>
                        <a:rPr lang="zh-TW" altLang="en-US" sz="1600" b="1" dirty="0">
                          <a:solidFill>
                            <a:srgbClr val="C00000"/>
                          </a:solidFill>
                          <a:latin typeface="微軟正黑體" panose="020B0604030504040204" pitchFamily="34" charset="-120"/>
                          <a:ea typeface="微軟正黑體" panose="020B0604030504040204" pitchFamily="34" charset="-120"/>
                        </a:rPr>
                        <a:t>個月</a:t>
                      </a:r>
                      <a:r>
                        <a:rPr lang="zh-TW" altLang="en-US" sz="1600" b="1" dirty="0">
                          <a:latin typeface="微軟正黑體" panose="020B0604030504040204" pitchFamily="34" charset="-120"/>
                          <a:ea typeface="微軟正黑體" panose="020B0604030504040204" pitchFamily="34" charset="-120"/>
                        </a:rPr>
                        <a:t>內要用完</a:t>
                      </a:r>
                      <a:r>
                        <a:rPr lang="en-US" altLang="zh-TW" sz="1600" b="1" dirty="0">
                          <a:latin typeface="微軟正黑體" panose="020B0604030504040204" pitchFamily="34" charset="-120"/>
                          <a:ea typeface="微軟正黑體" panose="020B0604030504040204" pitchFamily="34" charset="-120"/>
                        </a:rPr>
                        <a:t>(</a:t>
                      </a:r>
                      <a:r>
                        <a:rPr lang="zh-TW" altLang="en-US" sz="1600" b="1" dirty="0">
                          <a:latin typeface="微軟正黑體" panose="020B0604030504040204" pitchFamily="34" charset="-120"/>
                          <a:ea typeface="微軟正黑體" panose="020B0604030504040204" pitchFamily="34" charset="-120"/>
                        </a:rPr>
                        <a:t>電籌許可需核轉至經濟部</a:t>
                      </a:r>
                      <a:r>
                        <a:rPr lang="en-US" altLang="zh-TW" sz="1600" b="1" dirty="0">
                          <a:latin typeface="微軟正黑體" panose="020B0604030504040204" pitchFamily="34" charset="-120"/>
                          <a:ea typeface="微軟正黑體" panose="020B0604030504040204" pitchFamily="34" charset="-120"/>
                        </a:rPr>
                        <a:t>)</a:t>
                      </a:r>
                      <a:endParaRPr lang="zh-TW" altLang="en-US" sz="1600" b="1" dirty="0">
                        <a:latin typeface="微軟正黑體" panose="020B0604030504040204" pitchFamily="34" charset="-120"/>
                        <a:ea typeface="微軟正黑體" panose="020B0604030504040204" pitchFamily="34" charset="-12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TW"/>
                    </a:p>
                  </a:txBody>
                  <a:tcPr/>
                </a:tc>
                <a:tc vMerge="1">
                  <a:txBody>
                    <a:bodyPr/>
                    <a:lstStyle/>
                    <a:p>
                      <a:endParaRPr lang="zh-TW"/>
                    </a:p>
                  </a:txBody>
                  <a:tcPr/>
                </a:tc>
                <a:extLst>
                  <a:ext uri="{0D108BD9-81ED-4DB2-BD59-A6C34878D82A}">
                    <a16:rowId xmlns:a16="http://schemas.microsoft.com/office/drawing/2014/main" val="10002"/>
                  </a:ext>
                </a:extLst>
              </a:tr>
              <a:tr h="1188000">
                <a:tc vMerge="1">
                  <a:txBody>
                    <a:bodyPr/>
                    <a:lstStyle/>
                    <a:p>
                      <a:endParaRPr lang="zh-TW"/>
                    </a:p>
                  </a:txBody>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lang="zh-TW" altLang="en-US" sz="1600" b="1" kern="1200" dirty="0">
                          <a:effectLst/>
                          <a:latin typeface="微軟正黑體" panose="020B0604030504040204" pitchFamily="34" charset="-120"/>
                          <a:ea typeface="微軟正黑體" panose="020B0604030504040204" pitchFamily="34" charset="-120"/>
                        </a:rPr>
                        <a:t>台電</a:t>
                      </a:r>
                      <a:r>
                        <a:rPr lang="zh-TW" altLang="zh-TW" sz="1600" b="1" kern="1200" dirty="0">
                          <a:solidFill>
                            <a:srgbClr val="FF0000"/>
                          </a:solidFill>
                          <a:effectLst/>
                          <a:latin typeface="微軟正黑體" panose="020B0604030504040204" pitchFamily="34" charset="-120"/>
                          <a:ea typeface="微軟正黑體" panose="020B0604030504040204" pitchFamily="34" charset="-120"/>
                        </a:rPr>
                        <a:t>饋線容量已不夠</a:t>
                      </a:r>
                      <a:r>
                        <a:rPr lang="zh-TW" altLang="zh-TW" sz="1600" b="1" kern="1200" dirty="0">
                          <a:effectLst/>
                          <a:latin typeface="微軟正黑體" panose="020B0604030504040204" pitchFamily="34" charset="-120"/>
                          <a:ea typeface="微軟正黑體" panose="020B0604030504040204" pitchFamily="34" charset="-120"/>
                        </a:rPr>
                        <a:t>最低</a:t>
                      </a:r>
                      <a:r>
                        <a:rPr lang="zh-TW" altLang="zh-TW" sz="1600" b="1" kern="1200" dirty="0">
                          <a:solidFill>
                            <a:srgbClr val="FF0000"/>
                          </a:solidFill>
                          <a:effectLst/>
                          <a:latin typeface="微軟正黑體" panose="020B0604030504040204" pitchFamily="34" charset="-120"/>
                          <a:ea typeface="微軟正黑體" panose="020B0604030504040204" pitchFamily="34" charset="-120"/>
                        </a:rPr>
                        <a:t>申請門檻</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174625" indent="-174625">
                        <a:lnSpc>
                          <a:spcPts val="2200"/>
                        </a:lnSpc>
                        <a:buFont typeface="Arial" panose="020B0604020202020204" pitchFamily="34" charset="0"/>
                        <a:buChar char="•"/>
                      </a:pPr>
                      <a:r>
                        <a:rPr lang="zh-TW" altLang="en-US" sz="1600" b="1" dirty="0">
                          <a:latin typeface="微軟正黑體" panose="020B0604030504040204" pitchFamily="34" charset="-120"/>
                          <a:ea typeface="微軟正黑體" panose="020B0604030504040204" pitchFamily="34" charset="-120"/>
                          <a:sym typeface="+mn-ea"/>
                        </a:rPr>
                        <a:t>要求</a:t>
                      </a:r>
                      <a:r>
                        <a:rPr lang="zh-TW" altLang="en-US" sz="1600" b="1" dirty="0">
                          <a:solidFill>
                            <a:srgbClr val="FF0000"/>
                          </a:solidFill>
                          <a:latin typeface="微軟正黑體" panose="020B0604030504040204" pitchFamily="34" charset="-120"/>
                          <a:ea typeface="微軟正黑體" panose="020B0604030504040204" pitchFamily="34" charset="-120"/>
                          <a:sym typeface="+mn-ea"/>
                        </a:rPr>
                        <a:t>申請</a:t>
                      </a:r>
                      <a:r>
                        <a:rPr lang="zh-TW" altLang="en-US" sz="1600" b="1" dirty="0">
                          <a:latin typeface="微軟正黑體" panose="020B0604030504040204" pitchFamily="34" charset="-120"/>
                          <a:ea typeface="微軟正黑體" panose="020B0604030504040204" pitchFamily="34" charset="-120"/>
                          <a:sym typeface="+mn-ea"/>
                        </a:rPr>
                        <a:t>台電</a:t>
                      </a:r>
                      <a:r>
                        <a:rPr lang="zh-TW" altLang="en-US" sz="1600" b="1" dirty="0">
                          <a:solidFill>
                            <a:srgbClr val="FF0000"/>
                          </a:solidFill>
                          <a:latin typeface="微軟正黑體" panose="020B0604030504040204" pitchFamily="34" charset="-120"/>
                          <a:ea typeface="微軟正黑體" panose="020B0604030504040204" pitchFamily="34" charset="-120"/>
                          <a:sym typeface="+mn-ea"/>
                        </a:rPr>
                        <a:t>饋線容量全數</a:t>
                      </a:r>
                      <a:endParaRPr lang="zh-TW" altLang="en-US" sz="1600" b="1" dirty="0">
                        <a:solidFill>
                          <a:srgbClr val="FF0000"/>
                        </a:solidFill>
                        <a:latin typeface="微軟正黑體" panose="020B0604030504040204" pitchFamily="34" charset="-120"/>
                        <a:ea typeface="微軟正黑體" panose="020B0604030504040204" pitchFamily="34" charset="-120"/>
                      </a:endParaRPr>
                    </a:p>
                    <a:p>
                      <a:pPr marL="174625" indent="-174625">
                        <a:lnSpc>
                          <a:spcPts val="2200"/>
                        </a:lnSpc>
                        <a:buFont typeface="Arial" panose="020B0604020202020204" pitchFamily="34" charset="0"/>
                        <a:buChar char="•"/>
                      </a:pPr>
                      <a:r>
                        <a:rPr lang="zh-TW" altLang="en-US" sz="1600" b="1" dirty="0">
                          <a:latin typeface="微軟正黑體" panose="020B0604030504040204" pitchFamily="34" charset="-120"/>
                          <a:ea typeface="微軟正黑體" panose="020B0604030504040204" pitchFamily="34" charset="-120"/>
                          <a:sym typeface="+mn-ea"/>
                        </a:rPr>
                        <a:t>不受電業籌設容量或共用容量最低門檻限制</a:t>
                      </a:r>
                      <a:endParaRPr lang="en-US" altLang="zh-TW" sz="1600" b="1" dirty="0">
                        <a:latin typeface="微軟正黑體" panose="020B0604030504040204" pitchFamily="34" charset="-120"/>
                        <a:ea typeface="微軟正黑體" panose="020B0604030504040204" pitchFamily="34" charset="-120"/>
                        <a:sym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TW"/>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zh-TW"/>
                    </a:p>
                  </a:txBody>
                  <a:tcPr/>
                </a:tc>
                <a:tc vMerge="1">
                  <a:txBody>
                    <a:bodyPr/>
                    <a:lstStyle/>
                    <a:p>
                      <a:endParaRPr lang="zh-TW"/>
                    </a:p>
                  </a:txBody>
                  <a:tcPr/>
                </a:tc>
                <a:extLst>
                  <a:ext uri="{0D108BD9-81ED-4DB2-BD59-A6C34878D82A}">
                    <a16:rowId xmlns:a16="http://schemas.microsoft.com/office/drawing/2014/main" val="10003"/>
                  </a:ext>
                </a:extLst>
              </a:tr>
              <a:tr h="1692000">
                <a:tc vMerge="1">
                  <a:txBody>
                    <a:bodyPr/>
                    <a:lstStyle/>
                    <a:p>
                      <a:endParaRPr lang="zh-TW"/>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zh-TW" altLang="zh-TW" sz="1600" b="1" kern="1200" dirty="0">
                          <a:solidFill>
                            <a:srgbClr val="FF0000"/>
                          </a:solidFill>
                          <a:effectLst/>
                          <a:latin typeface="微軟正黑體" panose="020B0604030504040204" pitchFamily="34" charset="-120"/>
                          <a:ea typeface="微軟正黑體" panose="020B0604030504040204" pitchFamily="34" charset="-120"/>
                        </a:rPr>
                        <a:t>有</a:t>
                      </a:r>
                      <a:r>
                        <a:rPr lang="zh-TW" altLang="en-US" sz="1600" b="1" kern="1200" dirty="0">
                          <a:solidFill>
                            <a:srgbClr val="FF0000"/>
                          </a:solidFill>
                          <a:effectLst/>
                          <a:latin typeface="微軟正黑體" panose="020B0604030504040204" pitchFamily="34" charset="-120"/>
                          <a:ea typeface="微軟正黑體" panose="020B0604030504040204" pitchFamily="34" charset="-120"/>
                        </a:rPr>
                        <a:t>經驗者</a:t>
                      </a:r>
                      <a:r>
                        <a:rPr lang="zh-TW" altLang="en-US" sz="1600" b="1" kern="1200" dirty="0">
                          <a:solidFill>
                            <a:schemeClr val="tx1"/>
                          </a:solidFill>
                          <a:effectLst/>
                          <a:latin typeface="微軟正黑體" panose="020B0604030504040204" pitchFamily="34" charset="-120"/>
                          <a:ea typeface="微軟正黑體" panose="020B0604030504040204" pitchFamily="34" charset="-120"/>
                        </a:rPr>
                        <a:t>加速升壓站設置</a:t>
                      </a:r>
                      <a:endParaRPr lang="zh-TW" altLang="en-US" sz="1600" b="1" dirty="0">
                        <a:solidFill>
                          <a:schemeClr val="tx1"/>
                        </a:solidFill>
                        <a:latin typeface="微軟正黑體" panose="020B0604030504040204" pitchFamily="34" charset="-120"/>
                        <a:ea typeface="微軟正黑體" panose="020B0604030504040204" pitchFamily="34" charset="-12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174625" lvl="1" indent="-174625">
                        <a:lnSpc>
                          <a:spcPts val="2200"/>
                        </a:lnSpc>
                        <a:buFont typeface="Arial" panose="020B0604020202020204" pitchFamily="34" charset="0"/>
                        <a:buChar char="•"/>
                      </a:pPr>
                      <a:r>
                        <a:rPr lang="zh-TW" altLang="en-US" sz="1600" b="1" dirty="0">
                          <a:latin typeface="微軟正黑體" panose="020B0604030504040204" pitchFamily="34" charset="-120"/>
                          <a:ea typeface="微軟正黑體" panose="020B0604030504040204" pitchFamily="34" charset="-120"/>
                        </a:rPr>
                        <a:t>具</a:t>
                      </a:r>
                      <a:r>
                        <a:rPr lang="zh-TW" altLang="en-US" sz="1600" b="1" dirty="0">
                          <a:solidFill>
                            <a:srgbClr val="FF0000"/>
                          </a:solidFill>
                          <a:latin typeface="微軟正黑體" panose="020B0604030504040204" pitchFamily="34" charset="-120"/>
                          <a:ea typeface="微軟正黑體" panose="020B0604030504040204" pitchFamily="34" charset="-120"/>
                        </a:rPr>
                        <a:t>工程實績</a:t>
                      </a:r>
                      <a:r>
                        <a:rPr lang="zh-TW" altLang="en-US" sz="1600" b="1" dirty="0">
                          <a:solidFill>
                            <a:schemeClr val="tx1"/>
                          </a:solidFill>
                          <a:latin typeface="微軟正黑體" panose="020B0604030504040204" pitchFamily="34" charset="-120"/>
                          <a:ea typeface="微軟正黑體" panose="020B0604030504040204" pitchFamily="34" charset="-120"/>
                        </a:rPr>
                        <a:t>且</a:t>
                      </a:r>
                      <a:r>
                        <a:rPr lang="zh-TW" altLang="en-US" sz="1600" b="1" dirty="0">
                          <a:solidFill>
                            <a:srgbClr val="FF0000"/>
                          </a:solidFill>
                          <a:latin typeface="微軟正黑體" panose="020B0604030504040204" pitchFamily="34" charset="-120"/>
                          <a:ea typeface="微軟正黑體" panose="020B0604030504040204" pitchFamily="34" charset="-120"/>
                        </a:rPr>
                        <a:t>達一定資本額</a:t>
                      </a:r>
                      <a:r>
                        <a:rPr lang="zh-TW" altLang="en-US" sz="1600" b="1" dirty="0">
                          <a:latin typeface="微軟正黑體" panose="020B0604030504040204" pitchFamily="34" charset="-120"/>
                          <a:ea typeface="微軟正黑體" panose="020B0604030504040204" pitchFamily="34" charset="-120"/>
                        </a:rPr>
                        <a:t>者得申請設置，不受最低電業籌設容量限制</a:t>
                      </a:r>
                      <a:endParaRPr lang="en-US" altLang="zh-TW" sz="1600" b="1" dirty="0">
                        <a:latin typeface="微軟正黑體" panose="020B0604030504040204" pitchFamily="34" charset="-120"/>
                        <a:ea typeface="微軟正黑體" panose="020B0604030504040204" pitchFamily="34" charset="-120"/>
                      </a:endParaRPr>
                    </a:p>
                    <a:p>
                      <a:pPr marL="174625" lvl="1" indent="-174625">
                        <a:lnSpc>
                          <a:spcPts val="2200"/>
                        </a:lnSpc>
                        <a:buFont typeface="Arial" panose="020B0604020202020204" pitchFamily="34" charset="0"/>
                        <a:buChar char="•"/>
                      </a:pPr>
                      <a:r>
                        <a:rPr lang="zh-TW" altLang="en-US" sz="1600" b="1" dirty="0">
                          <a:latin typeface="微軟正黑體" panose="020B0604030504040204" pitchFamily="34" charset="-120"/>
                          <a:ea typeface="微軟正黑體" panose="020B0604030504040204" pitchFamily="34" charset="-120"/>
                        </a:rPr>
                        <a:t>升壓站最低設置容量：</a:t>
                      </a:r>
                      <a:endParaRPr lang="en-US" altLang="zh-TW" sz="1600" b="1" dirty="0">
                        <a:latin typeface="微軟正黑體" panose="020B0604030504040204" pitchFamily="34" charset="-120"/>
                        <a:ea typeface="微軟正黑體" panose="020B0604030504040204" pitchFamily="34" charset="-120"/>
                      </a:endParaRPr>
                    </a:p>
                    <a:p>
                      <a:pPr marL="0" indent="174625" algn="l">
                        <a:lnSpc>
                          <a:spcPts val="2200"/>
                        </a:lnSpc>
                        <a:buFont typeface="Arial" panose="020B0604020202020204" pitchFamily="34" charset="0"/>
                        <a:buNone/>
                      </a:pPr>
                      <a:r>
                        <a:rPr lang="en-US" altLang="zh-TW" sz="1600" b="1" dirty="0">
                          <a:latin typeface="微軟正黑體" panose="020B0604030504040204" pitchFamily="34" charset="-120"/>
                          <a:ea typeface="微軟正黑體" panose="020B0604030504040204" pitchFamily="34" charset="-120"/>
                        </a:rPr>
                        <a:t>161kV:</a:t>
                      </a:r>
                      <a:r>
                        <a:rPr lang="en-US" altLang="zh-TW" sz="1600" b="1" dirty="0">
                          <a:solidFill>
                            <a:srgbClr val="FF0000"/>
                          </a:solidFill>
                          <a:latin typeface="微軟正黑體" panose="020B0604030504040204" pitchFamily="34" charset="-120"/>
                          <a:ea typeface="微軟正黑體" panose="020B0604030504040204" pitchFamily="34" charset="-120"/>
                        </a:rPr>
                        <a:t>120</a:t>
                      </a:r>
                      <a:r>
                        <a:rPr lang="en-US" altLang="zh-TW" sz="1600" b="1" dirty="0">
                          <a:latin typeface="微軟正黑體" panose="020B0604030504040204" pitchFamily="34" charset="-120"/>
                          <a:ea typeface="微軟正黑體" panose="020B0604030504040204" pitchFamily="34" charset="-120"/>
                        </a:rPr>
                        <a:t>MW</a:t>
                      </a:r>
                    </a:p>
                    <a:p>
                      <a:pPr marL="0" indent="174625" algn="l">
                        <a:lnSpc>
                          <a:spcPts val="2200"/>
                        </a:lnSpc>
                        <a:buFont typeface="Arial" panose="020B0604020202020204" pitchFamily="34" charset="0"/>
                        <a:buNone/>
                      </a:pPr>
                      <a:r>
                        <a:rPr lang="en-US" altLang="zh-TW" sz="1600" b="1" dirty="0">
                          <a:latin typeface="微軟正黑體" panose="020B0604030504040204" pitchFamily="34" charset="-120"/>
                          <a:ea typeface="微軟正黑體" panose="020B0604030504040204" pitchFamily="34" charset="-120"/>
                        </a:rPr>
                        <a:t>69kV:</a:t>
                      </a:r>
                      <a:r>
                        <a:rPr lang="en-US" altLang="zh-TW" sz="1600" b="1" dirty="0">
                          <a:solidFill>
                            <a:srgbClr val="FF0000"/>
                          </a:solidFill>
                          <a:latin typeface="微軟正黑體" panose="020B0604030504040204" pitchFamily="34" charset="-120"/>
                          <a:ea typeface="微軟正黑體" panose="020B0604030504040204" pitchFamily="34" charset="-120"/>
                        </a:rPr>
                        <a:t>15</a:t>
                      </a:r>
                      <a:r>
                        <a:rPr lang="en-US" altLang="zh-TW" sz="1600" b="1" dirty="0">
                          <a:latin typeface="微軟正黑體" panose="020B0604030504040204" pitchFamily="34" charset="-120"/>
                          <a:ea typeface="微軟正黑體" panose="020B0604030504040204" pitchFamily="34" charset="-120"/>
                        </a:rPr>
                        <a:t>MW</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1" indent="0" algn="l" defTabSz="914400" rtl="0" eaLnBrk="1" fontAlgn="auto" latinLnBrk="0" hangingPunct="1">
                        <a:lnSpc>
                          <a:spcPts val="2200"/>
                        </a:lnSpc>
                        <a:spcBef>
                          <a:spcPts val="0"/>
                        </a:spcBef>
                        <a:spcAft>
                          <a:spcPts val="0"/>
                        </a:spcAft>
                        <a:buClrTx/>
                        <a:buSzTx/>
                        <a:buFont typeface="Arial" panose="020B0604020202020204" pitchFamily="34" charset="0"/>
                        <a:buNone/>
                        <a:defRPr/>
                      </a:pPr>
                      <a:r>
                        <a:rPr lang="zh-TW" altLang="zh-TW" sz="1600" b="1" kern="1200" dirty="0">
                          <a:solidFill>
                            <a:srgbClr val="FF0000"/>
                          </a:solidFill>
                          <a:latin typeface="微軟正黑體" panose="020B0604030504040204" pitchFamily="34" charset="-120"/>
                          <a:ea typeface="微軟正黑體" panose="020B0604030504040204" pitchFamily="34" charset="-120"/>
                          <a:cs typeface="+mn-cs"/>
                        </a:rPr>
                        <a:t>全數</a:t>
                      </a:r>
                      <a:r>
                        <a:rPr lang="zh-TW" altLang="zh-TW" sz="1600" b="1" kern="1200" dirty="0">
                          <a:solidFill>
                            <a:schemeClr val="dk1"/>
                          </a:solidFill>
                          <a:latin typeface="微軟正黑體" panose="020B0604030504040204" pitchFamily="34" charset="-120"/>
                          <a:ea typeface="微軟正黑體" panose="020B0604030504040204" pitchFamily="34" charset="-120"/>
                          <a:cs typeface="+mn-cs"/>
                        </a:rPr>
                        <a:t>由台電公司進行分配</a:t>
                      </a:r>
                      <a:endParaRPr lang="en-US" altLang="zh-TW" sz="1600" b="1" kern="1200" dirty="0">
                        <a:solidFill>
                          <a:schemeClr val="dk1"/>
                        </a:solidFill>
                        <a:latin typeface="微軟正黑體" panose="020B0604030504040204" pitchFamily="34" charset="-120"/>
                        <a:ea typeface="微軟正黑體" panose="020B0604030504040204" pitchFamily="34" charset="-120"/>
                        <a:cs typeface="+mn-cs"/>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TW"/>
                    </a:p>
                  </a:txBody>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400" rtl="0" eaLnBrk="1" fontAlgn="auto" latinLnBrk="0" hangingPunct="1">
                        <a:lnSpc>
                          <a:spcPts val="2200"/>
                        </a:lnSpc>
                        <a:spcBef>
                          <a:spcPts val="0"/>
                        </a:spcBef>
                        <a:spcAft>
                          <a:spcPts val="0"/>
                        </a:spcAft>
                        <a:buClrTx/>
                        <a:buSzTx/>
                        <a:buFont typeface="Arial" panose="020B0604020202020204" pitchFamily="34" charset="0"/>
                        <a:buNone/>
                        <a:defRPr/>
                      </a:pPr>
                      <a:r>
                        <a:rPr lang="zh-TW" altLang="en-US" sz="1600" b="1" kern="1200" dirty="0">
                          <a:solidFill>
                            <a:schemeClr val="dk1"/>
                          </a:solidFill>
                          <a:effectLst/>
                          <a:latin typeface="微軟正黑體" panose="020B0604030504040204" pitchFamily="34" charset="-120"/>
                          <a:ea typeface="微軟正黑體" panose="020B0604030504040204" pitchFamily="34" charset="-120"/>
                          <a:cs typeface="+mn-cs"/>
                        </a:rPr>
                        <a:t>未達</a:t>
                      </a:r>
                      <a:r>
                        <a:rPr lang="en-US" altLang="zh-TW" sz="1600" b="1" kern="1200" dirty="0">
                          <a:solidFill>
                            <a:schemeClr val="dk1"/>
                          </a:solidFill>
                          <a:effectLst/>
                          <a:latin typeface="微軟正黑體" panose="020B0604030504040204" pitchFamily="34" charset="-120"/>
                          <a:ea typeface="微軟正黑體" panose="020B0604030504040204" pitchFamily="34" charset="-120"/>
                          <a:cs typeface="+mn-cs"/>
                        </a:rPr>
                        <a:t>10MW</a:t>
                      </a:r>
                      <a:r>
                        <a:rPr lang="zh-TW" altLang="en-US" sz="1600" b="1" kern="1200" dirty="0">
                          <a:solidFill>
                            <a:schemeClr val="dk1"/>
                          </a:solidFill>
                          <a:effectLst/>
                          <a:latin typeface="微軟正黑體" panose="020B0604030504040204" pitchFamily="34" charset="-120"/>
                          <a:ea typeface="微軟正黑體" panose="020B0604030504040204" pitchFamily="34" charset="-120"/>
                          <a:cs typeface="+mn-cs"/>
                        </a:rPr>
                        <a:t>，</a:t>
                      </a:r>
                      <a:r>
                        <a:rPr lang="en-US" altLang="zh-TW" sz="1600" b="1" kern="1200" dirty="0">
                          <a:solidFill>
                            <a:srgbClr val="FF0000"/>
                          </a:solidFill>
                          <a:effectLst/>
                          <a:latin typeface="微軟正黑體" panose="020B0604030504040204" pitchFamily="34" charset="-120"/>
                          <a:ea typeface="微軟正黑體" panose="020B0604030504040204" pitchFamily="34" charset="-120"/>
                          <a:cs typeface="+mn-cs"/>
                        </a:rPr>
                        <a:t>5</a:t>
                      </a:r>
                      <a:r>
                        <a:rPr lang="zh-TW" altLang="en-US" sz="1600" b="1" kern="1200" dirty="0">
                          <a:solidFill>
                            <a:srgbClr val="FF0000"/>
                          </a:solidFill>
                          <a:effectLst/>
                          <a:latin typeface="微軟正黑體" panose="020B0604030504040204" pitchFamily="34" charset="-120"/>
                          <a:ea typeface="微軟正黑體" panose="020B0604030504040204" pitchFamily="34" charset="-120"/>
                          <a:cs typeface="+mn-cs"/>
                        </a:rPr>
                        <a:t>公里</a:t>
                      </a:r>
                      <a:r>
                        <a:rPr lang="zh-TW" altLang="en-US" sz="1600" b="1" kern="1200" dirty="0">
                          <a:solidFill>
                            <a:schemeClr val="dk1"/>
                          </a:solidFill>
                          <a:effectLst/>
                          <a:latin typeface="微軟正黑體" panose="020B0604030504040204" pitchFamily="34" charset="-120"/>
                          <a:ea typeface="微軟正黑體" panose="020B0604030504040204" pitchFamily="34" charset="-120"/>
                          <a:cs typeface="+mn-cs"/>
                        </a:rPr>
                        <a:t>以內由設置者設置線路引接</a:t>
                      </a:r>
                      <a:endParaRPr lang="en-US" altLang="zh-TW" sz="1600" b="1" kern="1200" dirty="0">
                        <a:solidFill>
                          <a:schemeClr val="dk1"/>
                        </a:solidFill>
                        <a:effectLst/>
                        <a:latin typeface="微軟正黑體" panose="020B0604030504040204" pitchFamily="34" charset="-120"/>
                        <a:ea typeface="微軟正黑體" panose="020B0604030504040204" pitchFamily="34" charset="-120"/>
                        <a:cs typeface="+mn-cs"/>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
        <p:nvSpPr>
          <p:cNvPr id="5" name="標題 1"/>
          <p:cNvSpPr txBox="1"/>
          <p:nvPr/>
        </p:nvSpPr>
        <p:spPr>
          <a:xfrm>
            <a:off x="447520" y="40791"/>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三、共同升壓站政策及推展</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申請規定</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0"/>
          </p:nvPr>
        </p:nvSpPr>
        <p:spPr/>
        <p:txBody>
          <a:bodyPr/>
          <a:lstStyle/>
          <a:p>
            <a:pPr>
              <a:defRPr/>
            </a:pPr>
            <a:fld id="{4DDCBD9B-A1B5-459F-AC8A-25003C402013}" type="slidenum">
              <a:rPr lang="en-US" altLang="zh-TW" smtClean="0"/>
              <a:t>45</a:t>
            </a:fld>
            <a:endParaRPr lang="en-US" altLang="zh-TW"/>
          </a:p>
        </p:txBody>
      </p:sp>
      <p:sp>
        <p:nvSpPr>
          <p:cNvPr id="4" name="內容版面配置區 1"/>
          <p:cNvSpPr txBox="1"/>
          <p:nvPr/>
        </p:nvSpPr>
        <p:spPr>
          <a:xfrm>
            <a:off x="122368" y="939274"/>
            <a:ext cx="9021631" cy="2658843"/>
          </a:xfrm>
        </p:spPr>
        <p:txBody>
          <a:bodyPr/>
          <a:lstStyle>
            <a:lvl1pPr marL="228600" indent="-228600" algn="l" rtl="0" eaLnBrk="0" fontAlgn="base" hangingPunct="0">
              <a:spcBef>
                <a:spcPts val="600"/>
              </a:spcBef>
              <a:spcAft>
                <a:spcPct val="0"/>
              </a:spcAft>
              <a:buFont typeface="Wingdings" panose="05000000000000000000" pitchFamily="2" charset="2"/>
              <a:buChar char="n"/>
              <a:defRPr sz="2800" b="1" kern="1200">
                <a:solidFill>
                  <a:srgbClr val="003399"/>
                </a:solidFill>
                <a:latin typeface="+mn-lt"/>
                <a:ea typeface="+mn-ea"/>
                <a:cs typeface="+mn-cs"/>
              </a:defRPr>
            </a:lvl1pPr>
            <a:lvl2pPr marL="444500" indent="-228600" algn="l" rtl="0" eaLnBrk="0" fontAlgn="base" hangingPunct="0">
              <a:spcBef>
                <a:spcPts val="600"/>
              </a:spcBef>
              <a:spcAft>
                <a:spcPct val="0"/>
              </a:spcAft>
              <a:buFont typeface="Arial" panose="020B0604020202020204" pitchFamily="34" charset="0"/>
              <a:buChar char="•"/>
              <a:defRPr sz="2400" kern="1200">
                <a:solidFill>
                  <a:schemeClr val="tx1"/>
                </a:solidFill>
                <a:latin typeface="+mn-lt"/>
                <a:ea typeface="+mn-ea"/>
                <a:cs typeface="+mn-cs"/>
              </a:defRPr>
            </a:lvl2pPr>
            <a:lvl3pPr marL="622300" indent="-228600" algn="l" rtl="0" eaLnBrk="0" fontAlgn="base" hangingPunct="0">
              <a:spcBef>
                <a:spcPts val="600"/>
              </a:spcBef>
              <a:spcAft>
                <a:spcPct val="0"/>
              </a:spcAft>
              <a:buFont typeface="Wingdings" panose="05000000000000000000" pitchFamily="2" charset="2"/>
              <a:buChar char="Ø"/>
              <a:defRPr sz="2000" kern="1200">
                <a:solidFill>
                  <a:schemeClr val="tx1"/>
                </a:solidFill>
                <a:latin typeface="+mn-lt"/>
                <a:ea typeface="+mn-ea"/>
                <a:cs typeface="+mn-cs"/>
              </a:defRPr>
            </a:lvl3pPr>
            <a:lvl4pPr marL="812800" indent="-228600" algn="l" rtl="0" eaLnBrk="0" fontAlgn="base" hangingPunct="0">
              <a:spcBef>
                <a:spcPts val="600"/>
              </a:spcBef>
              <a:spcAft>
                <a:spcPct val="0"/>
              </a:spcAft>
              <a:buFont typeface="Arial" panose="020B0604020202020204" pitchFamily="34" charset="0"/>
              <a:buChar char="−"/>
              <a:defRPr kern="1200">
                <a:solidFill>
                  <a:schemeClr val="tx1"/>
                </a:solidFill>
                <a:latin typeface="+mn-lt"/>
                <a:ea typeface="+mn-ea"/>
                <a:cs typeface="+mn-cs"/>
              </a:defRPr>
            </a:lvl4pPr>
            <a:lvl5pPr marL="990600" indent="-228600" algn="l" rtl="0" eaLnBrk="0" fontAlgn="base" hangingPunct="0">
              <a:spcBef>
                <a:spcPts val="6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kumimoji="0" lang="zh-TW" altLang="en-US" sz="2000" dirty="0">
                <a:latin typeface="微軟正黑體" panose="020B0604030504040204" pitchFamily="34" charset="-120"/>
                <a:ea typeface="微軟正黑體" panose="020B0604030504040204" pitchFamily="34" charset="-120"/>
              </a:rPr>
              <a:t>一年內保障</a:t>
            </a:r>
            <a:r>
              <a:rPr kumimoji="0" lang="en-US" altLang="zh-TW" sz="2000" dirty="0">
                <a:latin typeface="微軟正黑體" panose="020B0604030504040204" pitchFamily="34" charset="-120"/>
                <a:ea typeface="微軟正黑體" panose="020B0604030504040204" pitchFamily="34" charset="-120"/>
              </a:rPr>
              <a:t>30%</a:t>
            </a:r>
            <a:r>
              <a:rPr kumimoji="0" lang="zh-TW" altLang="en-US" sz="2000" dirty="0">
                <a:latin typeface="微軟正黑體" panose="020B0604030504040204" pitchFamily="34" charset="-120"/>
                <a:ea typeface="微軟正黑體" panose="020B0604030504040204" pitchFamily="34" charset="-120"/>
              </a:rPr>
              <a:t>共用容量自用</a:t>
            </a:r>
            <a:endParaRPr kumimoji="0" lang="en-US" altLang="zh-TW" sz="2000" dirty="0">
              <a:latin typeface="微軟正黑體" panose="020B0604030504040204" pitchFamily="34" charset="-120"/>
              <a:ea typeface="微軟正黑體" panose="020B0604030504040204" pitchFamily="34" charset="-120"/>
            </a:endParaRPr>
          </a:p>
          <a:p>
            <a:pPr lvl="1">
              <a:lnSpc>
                <a:spcPct val="150000"/>
              </a:lnSpc>
              <a:spcBef>
                <a:spcPts val="0"/>
              </a:spcBef>
            </a:pPr>
            <a:r>
              <a:rPr kumimoji="0" lang="zh-TW" altLang="en-US" sz="1800" b="1" dirty="0">
                <a:solidFill>
                  <a:prstClr val="black"/>
                </a:solidFill>
                <a:latin typeface="微軟正黑體" panose="020B0604030504040204" pitchFamily="34" charset="-120"/>
                <a:ea typeface="微軟正黑體" panose="020B0604030504040204" pitchFamily="34" charset="-120"/>
              </a:rPr>
              <a:t>設置者於取得</a:t>
            </a:r>
            <a:r>
              <a:rPr kumimoji="0" lang="zh-TW" altLang="en-US" sz="1800" b="1" dirty="0">
                <a:solidFill>
                  <a:srgbClr val="FF0000"/>
                </a:solidFill>
                <a:latin typeface="微軟正黑體" panose="020B0604030504040204" pitchFamily="34" charset="-120"/>
                <a:ea typeface="微軟正黑體" panose="020B0604030504040204" pitchFamily="34" charset="-120"/>
              </a:rPr>
              <a:t>籌設許可</a:t>
            </a:r>
            <a:r>
              <a:rPr kumimoji="0" lang="zh-TW" altLang="en-US" sz="1800" b="1" dirty="0">
                <a:solidFill>
                  <a:prstClr val="black"/>
                </a:solidFill>
                <a:latin typeface="微軟正黑體" panose="020B0604030504040204" pitchFamily="34" charset="-120"/>
                <a:ea typeface="微軟正黑體" panose="020B0604030504040204" pitchFamily="34" charset="-120"/>
              </a:rPr>
              <a:t>後</a:t>
            </a:r>
            <a:r>
              <a:rPr kumimoji="0" lang="zh-TW" altLang="en-US" sz="1800" b="1" dirty="0">
                <a:solidFill>
                  <a:srgbClr val="FF0000"/>
                </a:solidFill>
                <a:latin typeface="微軟正黑體" panose="020B0604030504040204" pitchFamily="34" charset="-120"/>
                <a:ea typeface="微軟正黑體" panose="020B0604030504040204" pitchFamily="34" charset="-120"/>
              </a:rPr>
              <a:t>一個月內</a:t>
            </a:r>
            <a:r>
              <a:rPr kumimoji="0" lang="zh-TW" altLang="en-US" sz="1800" b="1" dirty="0">
                <a:solidFill>
                  <a:prstClr val="black"/>
                </a:solidFill>
                <a:latin typeface="微軟正黑體" panose="020B0604030504040204" pitchFamily="34" charset="-120"/>
                <a:ea typeface="微軟正黑體" panose="020B0604030504040204" pitchFamily="34" charset="-120"/>
              </a:rPr>
              <a:t>，得向輸配電業申請將</a:t>
            </a:r>
            <a:r>
              <a:rPr kumimoji="0" lang="zh-TW" altLang="en-US" sz="1800" b="1" dirty="0">
                <a:solidFill>
                  <a:srgbClr val="FF0000"/>
                </a:solidFill>
                <a:latin typeface="微軟正黑體" panose="020B0604030504040204" pitchFamily="34" charset="-120"/>
                <a:ea typeface="微軟正黑體" panose="020B0604030504040204" pitchFamily="34" charset="-120"/>
              </a:rPr>
              <a:t>共用容量</a:t>
            </a:r>
            <a:r>
              <a:rPr kumimoji="0" lang="en-US" altLang="zh-TW" sz="1800" b="1" dirty="0">
                <a:solidFill>
                  <a:srgbClr val="FF0000"/>
                </a:solidFill>
                <a:latin typeface="微軟正黑體" panose="020B0604030504040204" pitchFamily="34" charset="-120"/>
                <a:ea typeface="微軟正黑體" panose="020B0604030504040204" pitchFamily="34" charset="-120"/>
              </a:rPr>
              <a:t>30%</a:t>
            </a:r>
            <a:r>
              <a:rPr kumimoji="0" lang="zh-TW" altLang="en-US" sz="1800" b="1" dirty="0">
                <a:solidFill>
                  <a:prstClr val="black"/>
                </a:solidFill>
                <a:latin typeface="微軟正黑體" panose="020B0604030504040204" pitchFamily="34" charset="-120"/>
                <a:ea typeface="微軟正黑體" panose="020B0604030504040204" pitchFamily="34" charset="-120"/>
              </a:rPr>
              <a:t>以內之容量優先</a:t>
            </a:r>
            <a:r>
              <a:rPr kumimoji="0" lang="zh-TW" altLang="en-US" sz="1800" b="1" dirty="0">
                <a:solidFill>
                  <a:srgbClr val="FF0000"/>
                </a:solidFill>
                <a:latin typeface="微軟正黑體" panose="020B0604030504040204" pitchFamily="34" charset="-120"/>
                <a:ea typeface="微軟正黑體" panose="020B0604030504040204" pitchFamily="34" charset="-120"/>
              </a:rPr>
              <a:t>保留自用</a:t>
            </a:r>
            <a:r>
              <a:rPr kumimoji="0" lang="zh-TW" altLang="en-US" sz="1800" b="1" dirty="0">
                <a:solidFill>
                  <a:prstClr val="black"/>
                </a:solidFill>
                <a:latin typeface="微軟正黑體" panose="020B0604030504040204" pitchFamily="34" charset="-120"/>
                <a:ea typeface="微軟正黑體" panose="020B0604030504040204" pitchFamily="34" charset="-120"/>
              </a:rPr>
              <a:t>，保留期限為取得籌設許可後</a:t>
            </a:r>
            <a:r>
              <a:rPr kumimoji="0" lang="en-US" altLang="zh-TW" sz="1800" b="1" dirty="0">
                <a:solidFill>
                  <a:srgbClr val="FF0000"/>
                </a:solidFill>
                <a:latin typeface="微軟正黑體" panose="020B0604030504040204" pitchFamily="34" charset="-120"/>
                <a:ea typeface="微軟正黑體" panose="020B0604030504040204" pitchFamily="34" charset="-120"/>
              </a:rPr>
              <a:t>12</a:t>
            </a:r>
            <a:r>
              <a:rPr kumimoji="0" lang="zh-TW" altLang="en-US" sz="1800" b="1" dirty="0">
                <a:solidFill>
                  <a:srgbClr val="FF0000"/>
                </a:solidFill>
                <a:latin typeface="微軟正黑體" panose="020B0604030504040204" pitchFamily="34" charset="-120"/>
                <a:ea typeface="微軟正黑體" panose="020B0604030504040204" pitchFamily="34" charset="-120"/>
              </a:rPr>
              <a:t>個月</a:t>
            </a:r>
            <a:r>
              <a:rPr kumimoji="0" lang="zh-TW" altLang="en-US" sz="1800" b="1" dirty="0">
                <a:solidFill>
                  <a:prstClr val="black"/>
                </a:solidFill>
                <a:latin typeface="微軟正黑體" panose="020B0604030504040204" pitchFamily="34" charset="-120"/>
                <a:ea typeface="微軟正黑體" panose="020B0604030504040204" pitchFamily="34" charset="-120"/>
              </a:rPr>
              <a:t>。</a:t>
            </a:r>
            <a:endParaRPr kumimoji="0" lang="en-US" altLang="zh-TW" sz="1800" b="1" dirty="0">
              <a:solidFill>
                <a:prstClr val="black"/>
              </a:solidFill>
              <a:latin typeface="微軟正黑體" panose="020B0604030504040204" pitchFamily="34" charset="-120"/>
              <a:ea typeface="微軟正黑體" panose="020B0604030504040204" pitchFamily="34" charset="-120"/>
            </a:endParaRPr>
          </a:p>
          <a:p>
            <a:pPr lvl="1">
              <a:lnSpc>
                <a:spcPct val="150000"/>
              </a:lnSpc>
              <a:spcBef>
                <a:spcPts val="0"/>
              </a:spcBef>
            </a:pPr>
            <a:r>
              <a:rPr kumimoji="0" lang="zh-TW" altLang="en-US" sz="1800" b="1" dirty="0">
                <a:solidFill>
                  <a:prstClr val="black"/>
                </a:solidFill>
                <a:latin typeface="微軟正黑體" panose="020B0604030504040204" pitchFamily="34" charset="-120"/>
                <a:ea typeface="微軟正黑體" panose="020B0604030504040204" pitchFamily="34" charset="-120"/>
              </a:rPr>
              <a:t>假設業者申請共用容量</a:t>
            </a:r>
            <a:r>
              <a:rPr kumimoji="0" lang="en-US" altLang="zh-TW" sz="1800" b="1" dirty="0">
                <a:solidFill>
                  <a:prstClr val="black"/>
                </a:solidFill>
                <a:latin typeface="微軟正黑體" panose="020B0604030504040204" pitchFamily="34" charset="-120"/>
                <a:ea typeface="微軟正黑體" panose="020B0604030504040204" pitchFamily="34" charset="-120"/>
              </a:rPr>
              <a:t>150MW</a:t>
            </a:r>
            <a:r>
              <a:rPr kumimoji="0" lang="zh-TW" altLang="en-US" sz="1800" b="1" dirty="0">
                <a:solidFill>
                  <a:prstClr val="black"/>
                </a:solidFill>
                <a:latin typeface="微軟正黑體" panose="020B0604030504040204" pitchFamily="34" charset="-120"/>
                <a:ea typeface="微軟正黑體" panose="020B0604030504040204" pitchFamily="34" charset="-120"/>
              </a:rPr>
              <a:t>，則其中</a:t>
            </a:r>
            <a:r>
              <a:rPr kumimoji="0" lang="en-US" altLang="zh-TW" sz="1800" b="1" dirty="0">
                <a:solidFill>
                  <a:prstClr val="black"/>
                </a:solidFill>
                <a:latin typeface="微軟正黑體" panose="020B0604030504040204" pitchFamily="34" charset="-120"/>
                <a:ea typeface="微軟正黑體" panose="020B0604030504040204" pitchFamily="34" charset="-120"/>
              </a:rPr>
              <a:t>45MW</a:t>
            </a:r>
            <a:r>
              <a:rPr kumimoji="0" lang="zh-TW" altLang="en-US" sz="1800" b="1" dirty="0">
                <a:solidFill>
                  <a:prstClr val="black"/>
                </a:solidFill>
                <a:latin typeface="微軟正黑體" panose="020B0604030504040204" pitchFamily="34" charset="-120"/>
                <a:ea typeface="微軟正黑體" panose="020B0604030504040204" pitchFamily="34" charset="-120"/>
              </a:rPr>
              <a:t>得保留自用。</a:t>
            </a:r>
            <a:endParaRPr kumimoji="0" lang="en-US" altLang="zh-TW" sz="1800" b="1" dirty="0">
              <a:solidFill>
                <a:prstClr val="black"/>
              </a:solidFill>
              <a:latin typeface="微軟正黑體" panose="020B0604030504040204" pitchFamily="34" charset="-120"/>
              <a:ea typeface="微軟正黑體" panose="020B0604030504040204" pitchFamily="34" charset="-120"/>
            </a:endParaRPr>
          </a:p>
          <a:p>
            <a:pPr>
              <a:lnSpc>
                <a:spcPct val="150000"/>
              </a:lnSpc>
              <a:spcBef>
                <a:spcPts val="0"/>
              </a:spcBef>
            </a:pPr>
            <a:r>
              <a:rPr kumimoji="0" lang="zh-TW" altLang="en-US" sz="2000" dirty="0">
                <a:latin typeface="微軟正黑體" panose="020B0604030504040204" pitchFamily="34" charset="-120"/>
                <a:ea typeface="微軟正黑體" panose="020B0604030504040204" pitchFamily="34" charset="-120"/>
              </a:rPr>
              <a:t>共同升壓站租賃費用，</a:t>
            </a:r>
            <a:r>
              <a:rPr kumimoji="0" lang="zh-TW" altLang="en-US" sz="2000" dirty="0">
                <a:solidFill>
                  <a:srgbClr val="FF0000"/>
                </a:solidFill>
                <a:latin typeface="微軟正黑體" panose="020B0604030504040204" pitchFamily="34" charset="-120"/>
                <a:ea typeface="微軟正黑體" panose="020B0604030504040204" pitchFamily="34" charset="-120"/>
              </a:rPr>
              <a:t>由台電公司</a:t>
            </a:r>
            <a:r>
              <a:rPr kumimoji="0" lang="zh-TW" altLang="en-US" sz="2000" dirty="0">
                <a:latin typeface="微軟正黑體" panose="020B0604030504040204" pitchFamily="34" charset="-120"/>
                <a:ea typeface="微軟正黑體" panose="020B0604030504040204" pitchFamily="34" charset="-120"/>
              </a:rPr>
              <a:t>直接從租用者售電收入扣除</a:t>
            </a:r>
            <a:r>
              <a:rPr kumimoji="0" lang="zh-TW" altLang="en-US" sz="2000" dirty="0">
                <a:solidFill>
                  <a:srgbClr val="FF0000"/>
                </a:solidFill>
                <a:latin typeface="微軟正黑體" panose="020B0604030504040204" pitchFamily="34" charset="-120"/>
                <a:ea typeface="微軟正黑體" panose="020B0604030504040204" pitchFamily="34" charset="-120"/>
              </a:rPr>
              <a:t>撥付</a:t>
            </a:r>
            <a:r>
              <a:rPr kumimoji="0" lang="zh-TW" altLang="en-US" sz="2000" dirty="0">
                <a:latin typeface="微軟正黑體" panose="020B0604030504040204" pitchFamily="34" charset="-120"/>
                <a:ea typeface="微軟正黑體" panose="020B0604030504040204" pitchFamily="34" charset="-120"/>
              </a:rPr>
              <a:t>給</a:t>
            </a:r>
            <a:r>
              <a:rPr kumimoji="0" lang="zh-TW" altLang="en-US" sz="2000" dirty="0">
                <a:solidFill>
                  <a:srgbClr val="FF0000"/>
                </a:solidFill>
                <a:latin typeface="微軟正黑體" panose="020B0604030504040204" pitchFamily="34" charset="-120"/>
                <a:ea typeface="微軟正黑體" panose="020B0604030504040204" pitchFamily="34" charset="-120"/>
              </a:rPr>
              <a:t>設置者</a:t>
            </a:r>
            <a:endParaRPr kumimoji="0" lang="en-US" altLang="zh-TW" sz="2000" dirty="0">
              <a:latin typeface="微軟正黑體" panose="020B0604030504040204" pitchFamily="34" charset="-120"/>
              <a:ea typeface="微軟正黑體" panose="020B0604030504040204" pitchFamily="34" charset="-120"/>
            </a:endParaRPr>
          </a:p>
          <a:p>
            <a:pPr lvl="1">
              <a:lnSpc>
                <a:spcPct val="150000"/>
              </a:lnSpc>
              <a:spcBef>
                <a:spcPts val="0"/>
              </a:spcBef>
            </a:pPr>
            <a:r>
              <a:rPr kumimoji="0" lang="zh-TW" altLang="en-US" sz="1800" b="1" dirty="0">
                <a:solidFill>
                  <a:prstClr val="black"/>
                </a:solidFill>
                <a:latin typeface="微軟正黑體" panose="020B0604030504040204" pitchFamily="34" charset="-120"/>
                <a:ea typeface="微軟正黑體" panose="020B0604030504040204" pitchFamily="34" charset="-120"/>
              </a:rPr>
              <a:t>租用費用：</a:t>
            </a:r>
            <a:r>
              <a:rPr kumimoji="0" lang="en-US" altLang="zh-TW" sz="1800" b="1" dirty="0">
                <a:solidFill>
                  <a:prstClr val="black"/>
                </a:solidFill>
                <a:latin typeface="微軟正黑體" panose="020B0604030504040204" pitchFamily="34" charset="-120"/>
                <a:ea typeface="微軟正黑體" panose="020B0604030504040204" pitchFamily="34" charset="-120"/>
              </a:rPr>
              <a:t>111</a:t>
            </a:r>
            <a:r>
              <a:rPr kumimoji="0" lang="zh-TW" altLang="en-US" sz="1800" b="1" dirty="0">
                <a:solidFill>
                  <a:prstClr val="black"/>
                </a:solidFill>
                <a:latin typeface="微軟正黑體" panose="020B0604030504040204" pitchFamily="34" charset="-120"/>
                <a:ea typeface="微軟正黑體" panose="020B0604030504040204" pitchFamily="34" charset="-120"/>
              </a:rPr>
              <a:t>年「輸配電業特高壓供電線路額外費率」如下表</a:t>
            </a:r>
            <a:endParaRPr kumimoji="0" lang="en-US" altLang="zh-TW" sz="2000" b="1" dirty="0">
              <a:solidFill>
                <a:prstClr val="black"/>
              </a:solidFill>
              <a:latin typeface="微軟正黑體" panose="020B0604030504040204" pitchFamily="34" charset="-120"/>
              <a:ea typeface="微軟正黑體" panose="020B0604030504040204" pitchFamily="34" charset="-120"/>
            </a:endParaRPr>
          </a:p>
        </p:txBody>
      </p:sp>
      <p:graphicFrame>
        <p:nvGraphicFramePr>
          <p:cNvPr id="5" name="表格 4"/>
          <p:cNvGraphicFramePr>
            <a:graphicFrameLocks noGrp="1"/>
          </p:cNvGraphicFramePr>
          <p:nvPr/>
        </p:nvGraphicFramePr>
        <p:xfrm>
          <a:off x="122368" y="3933075"/>
          <a:ext cx="8877258" cy="1188720"/>
        </p:xfrm>
        <a:graphic>
          <a:graphicData uri="http://schemas.openxmlformats.org/drawingml/2006/table">
            <a:tbl>
              <a:tblPr firstRow="1" bandRow="1"/>
              <a:tblGrid>
                <a:gridCol w="1548000">
                  <a:extLst>
                    <a:ext uri="{9D8B030D-6E8A-4147-A177-3AD203B41FA5}">
                      <a16:colId xmlns:a16="http://schemas.microsoft.com/office/drawing/2014/main" val="20000"/>
                    </a:ext>
                  </a:extLst>
                </a:gridCol>
                <a:gridCol w="1548000">
                  <a:extLst>
                    <a:ext uri="{9D8B030D-6E8A-4147-A177-3AD203B41FA5}">
                      <a16:colId xmlns:a16="http://schemas.microsoft.com/office/drawing/2014/main" val="20001"/>
                    </a:ext>
                  </a:extLst>
                </a:gridCol>
                <a:gridCol w="1296000">
                  <a:extLst>
                    <a:ext uri="{9D8B030D-6E8A-4147-A177-3AD203B41FA5}">
                      <a16:colId xmlns:a16="http://schemas.microsoft.com/office/drawing/2014/main" val="20002"/>
                    </a:ext>
                  </a:extLst>
                </a:gridCol>
                <a:gridCol w="1296000">
                  <a:extLst>
                    <a:ext uri="{9D8B030D-6E8A-4147-A177-3AD203B41FA5}">
                      <a16:colId xmlns:a16="http://schemas.microsoft.com/office/drawing/2014/main" val="20003"/>
                    </a:ext>
                  </a:extLst>
                </a:gridCol>
                <a:gridCol w="1594629">
                  <a:extLst>
                    <a:ext uri="{9D8B030D-6E8A-4147-A177-3AD203B41FA5}">
                      <a16:colId xmlns:a16="http://schemas.microsoft.com/office/drawing/2014/main" val="20004"/>
                    </a:ext>
                  </a:extLst>
                </a:gridCol>
                <a:gridCol w="1594629">
                  <a:extLst>
                    <a:ext uri="{9D8B030D-6E8A-4147-A177-3AD203B41FA5}">
                      <a16:colId xmlns:a16="http://schemas.microsoft.com/office/drawing/2014/main" val="20005"/>
                    </a:ext>
                  </a:extLst>
                </a:gridCol>
              </a:tblGrid>
              <a:tr h="324973">
                <a:tc gridSpan="2">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algn="ctr"/>
                      <a:r>
                        <a:rPr lang="zh-TW" altLang="en-US" sz="1200" b="1" dirty="0">
                          <a:latin typeface="微軟正黑體" panose="020B0604030504040204" pitchFamily="34" charset="-120"/>
                          <a:ea typeface="微軟正黑體" panose="020B0604030504040204" pitchFamily="34" charset="-120"/>
                        </a:rPr>
                        <a:t>特高壓升壓站輸電線路</a:t>
                      </a:r>
                      <a:endParaRPr lang="en-US" altLang="zh-TW" sz="1200" b="1" dirty="0">
                        <a:latin typeface="微軟正黑體" panose="020B0604030504040204" pitchFamily="34" charset="-120"/>
                        <a:ea typeface="微軟正黑體" panose="020B0604030504040204" pitchFamily="34" charset="-120"/>
                      </a:endParaRPr>
                    </a:p>
                    <a:p>
                      <a:pPr algn="ctr"/>
                      <a:r>
                        <a:rPr lang="zh-TW" altLang="en-US" sz="1200" b="1" dirty="0">
                          <a:latin typeface="微軟正黑體" panose="020B0604030504040204" pitchFamily="34" charset="-120"/>
                          <a:ea typeface="微軟正黑體" panose="020B0604030504040204" pitchFamily="34" charset="-120"/>
                        </a:rPr>
                        <a:t>輸電線路長度公里數*額外費率</a:t>
                      </a:r>
                      <a:r>
                        <a:rPr lang="en-US" altLang="zh-TW" sz="1200" b="1" dirty="0">
                          <a:latin typeface="微軟正黑體" panose="020B0604030504040204" pitchFamily="34" charset="-120"/>
                          <a:ea typeface="微軟正黑體" panose="020B0604030504040204" pitchFamily="34" charset="-120"/>
                        </a:rPr>
                        <a:t>(</a:t>
                      </a:r>
                      <a:r>
                        <a:rPr lang="zh-TW" altLang="en-US" sz="1200" b="1" dirty="0">
                          <a:latin typeface="微軟正黑體" panose="020B0604030504040204" pitchFamily="34" charset="-120"/>
                          <a:ea typeface="微軟正黑體" panose="020B0604030504040204" pitchFamily="34" charset="-120"/>
                        </a:rPr>
                        <a:t>元</a:t>
                      </a:r>
                      <a:r>
                        <a:rPr lang="en-US" altLang="zh-TW" sz="1200" b="1" dirty="0">
                          <a:latin typeface="微軟正黑體" panose="020B0604030504040204" pitchFamily="34" charset="-120"/>
                          <a:ea typeface="微軟正黑體" panose="020B0604030504040204" pitchFamily="34" charset="-120"/>
                        </a:rPr>
                        <a:t>/</a:t>
                      </a:r>
                      <a:r>
                        <a:rPr lang="zh-TW" altLang="en-US" sz="1200" b="1" dirty="0">
                          <a:latin typeface="微軟正黑體" panose="020B0604030504040204" pitchFamily="34" charset="-120"/>
                          <a:ea typeface="微軟正黑體" panose="020B0604030504040204" pitchFamily="34" charset="-120"/>
                        </a:rPr>
                        <a:t>度</a:t>
                      </a:r>
                      <a:r>
                        <a:rPr lang="en-US" altLang="zh-TW" sz="1200" b="1" dirty="0">
                          <a:latin typeface="微軟正黑體" panose="020B0604030504040204" pitchFamily="34" charset="-120"/>
                          <a:ea typeface="微軟正黑體" panose="020B0604030504040204" pitchFamily="34" charset="-120"/>
                        </a:rPr>
                        <a:t>)</a:t>
                      </a:r>
                      <a:endParaRPr lang="zh-TW" altLang="en-US" sz="1200" b="1" dirty="0">
                        <a:latin typeface="微軟正黑體" panose="020B0604030504040204" pitchFamily="34" charset="-120"/>
                        <a:ea typeface="微軟正黑體" panose="020B0604030504040204" pitchFamily="34" charset="-120"/>
                      </a:endParaRP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C000">
                        <a:lumMod val="20000"/>
                        <a:lumOff val="80000"/>
                      </a:srgbClr>
                    </a:solidFill>
                  </a:tcPr>
                </a:tc>
                <a:tc hMerge="1">
                  <a:txBody>
                    <a:bodyPr/>
                    <a:lstStyle/>
                    <a:p>
                      <a:endParaRPr lang="zh-TW"/>
                    </a:p>
                  </a:txBody>
                  <a:tcPr/>
                </a:tc>
                <a:tc gridSpan="2">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marL="0" marR="0" indent="0" algn="ctr" defTabSz="913765" rtl="0" eaLnBrk="1" fontAlgn="auto" latinLnBrk="0" hangingPunct="1">
                        <a:lnSpc>
                          <a:spcPct val="100000"/>
                        </a:lnSpc>
                        <a:spcBef>
                          <a:spcPts val="0"/>
                        </a:spcBef>
                        <a:spcAft>
                          <a:spcPts val="0"/>
                        </a:spcAft>
                        <a:buClrTx/>
                        <a:buSzTx/>
                        <a:buFontTx/>
                        <a:buNone/>
                        <a:defRPr/>
                      </a:pPr>
                      <a:r>
                        <a:rPr lang="en-US" altLang="zh-TW" sz="1200" b="1" dirty="0">
                          <a:latin typeface="微軟正黑體" panose="020B0604030504040204" pitchFamily="34" charset="-120"/>
                          <a:ea typeface="微軟正黑體" panose="020B0604030504040204" pitchFamily="34" charset="-120"/>
                        </a:rPr>
                        <a:t>GIS</a:t>
                      </a:r>
                      <a:r>
                        <a:rPr lang="zh-TW" altLang="en-US" sz="1200" b="1" dirty="0">
                          <a:latin typeface="微軟正黑體" panose="020B0604030504040204" pitchFamily="34" charset="-120"/>
                          <a:ea typeface="微軟正黑體" panose="020B0604030504040204" pitchFamily="34" charset="-120"/>
                        </a:rPr>
                        <a:t>特高壓升壓站</a:t>
                      </a:r>
                      <a:r>
                        <a:rPr lang="en-US" altLang="zh-TW" sz="1200" b="1" dirty="0">
                          <a:latin typeface="微軟正黑體" panose="020B0604030504040204" pitchFamily="34" charset="-120"/>
                          <a:ea typeface="微軟正黑體" panose="020B0604030504040204" pitchFamily="34" charset="-120"/>
                        </a:rPr>
                        <a:t>(</a:t>
                      </a:r>
                      <a:r>
                        <a:rPr lang="zh-TW" altLang="en-US" sz="1200" b="1" dirty="0">
                          <a:latin typeface="微軟正黑體" panose="020B0604030504040204" pitchFamily="34" charset="-120"/>
                          <a:ea typeface="微軟正黑體" panose="020B0604030504040204" pitchFamily="34" charset="-120"/>
                        </a:rPr>
                        <a:t>元</a:t>
                      </a:r>
                      <a:r>
                        <a:rPr lang="en-US" altLang="zh-TW" sz="1200" b="1" dirty="0">
                          <a:latin typeface="微軟正黑體" panose="020B0604030504040204" pitchFamily="34" charset="-120"/>
                          <a:ea typeface="微軟正黑體" panose="020B0604030504040204" pitchFamily="34" charset="-120"/>
                        </a:rPr>
                        <a:t>/</a:t>
                      </a:r>
                      <a:r>
                        <a:rPr lang="zh-TW" altLang="en-US" sz="1200" b="1" dirty="0">
                          <a:latin typeface="微軟正黑體" panose="020B0604030504040204" pitchFamily="34" charset="-120"/>
                          <a:ea typeface="微軟正黑體" panose="020B0604030504040204" pitchFamily="34" charset="-120"/>
                        </a:rPr>
                        <a:t>度</a:t>
                      </a:r>
                      <a:r>
                        <a:rPr lang="en-US" altLang="zh-TW" sz="1200" b="1" dirty="0">
                          <a:latin typeface="微軟正黑體" panose="020B0604030504040204" pitchFamily="34" charset="-120"/>
                          <a:ea typeface="微軟正黑體" panose="020B0604030504040204" pitchFamily="34" charset="-120"/>
                        </a:rPr>
                        <a:t>)</a:t>
                      </a:r>
                      <a:endParaRPr lang="zh-TW" altLang="en-US" sz="1200" b="1" dirty="0">
                        <a:latin typeface="微軟正黑體" panose="020B0604030504040204" pitchFamily="34" charset="-120"/>
                        <a:ea typeface="微軟正黑體" panose="020B0604030504040204" pitchFamily="34" charset="-120"/>
                      </a:endParaRP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C000">
                        <a:lumMod val="20000"/>
                        <a:lumOff val="80000"/>
                      </a:srgbClr>
                    </a:solidFill>
                  </a:tcPr>
                </a:tc>
                <a:tc hMerge="1">
                  <a:txBody>
                    <a:bodyPr/>
                    <a:lstStyle/>
                    <a:p>
                      <a:endParaRPr lang="zh-TW"/>
                    </a:p>
                  </a:txBody>
                  <a:tcPr/>
                </a:tc>
                <a:tc gridSpan="2">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marL="0" marR="0" indent="0" algn="ctr" defTabSz="913765" rtl="0" eaLnBrk="1" fontAlgn="auto" latinLnBrk="0" hangingPunct="1">
                        <a:lnSpc>
                          <a:spcPct val="100000"/>
                        </a:lnSpc>
                        <a:spcBef>
                          <a:spcPts val="0"/>
                        </a:spcBef>
                        <a:spcAft>
                          <a:spcPts val="0"/>
                        </a:spcAft>
                        <a:buClrTx/>
                        <a:buSzTx/>
                        <a:buFontTx/>
                        <a:buNone/>
                        <a:defRPr/>
                      </a:pPr>
                      <a:r>
                        <a:rPr lang="en-US" altLang="zh-TW" sz="1200" b="1" dirty="0">
                          <a:latin typeface="微軟正黑體" panose="020B0604030504040204" pitchFamily="34" charset="-120"/>
                          <a:ea typeface="微軟正黑體" panose="020B0604030504040204" pitchFamily="34" charset="-120"/>
                        </a:rPr>
                        <a:t>GIS</a:t>
                      </a:r>
                      <a:r>
                        <a:rPr lang="zh-TW" altLang="en-US" sz="1200" b="1" dirty="0">
                          <a:latin typeface="微軟正黑體" panose="020B0604030504040204" pitchFamily="34" charset="-120"/>
                          <a:ea typeface="微軟正黑體" panose="020B0604030504040204" pitchFamily="34" charset="-120"/>
                        </a:rPr>
                        <a:t>以外特高壓升壓站</a:t>
                      </a:r>
                      <a:r>
                        <a:rPr lang="en-US" altLang="zh-TW" sz="1200" b="1" dirty="0">
                          <a:latin typeface="微軟正黑體" panose="020B0604030504040204" pitchFamily="34" charset="-120"/>
                          <a:ea typeface="微軟正黑體" panose="020B0604030504040204" pitchFamily="34" charset="-120"/>
                        </a:rPr>
                        <a:t>(</a:t>
                      </a:r>
                      <a:r>
                        <a:rPr lang="zh-TW" altLang="en-US" sz="1200" b="1" dirty="0">
                          <a:latin typeface="微軟正黑體" panose="020B0604030504040204" pitchFamily="34" charset="-120"/>
                          <a:ea typeface="微軟正黑體" panose="020B0604030504040204" pitchFamily="34" charset="-120"/>
                        </a:rPr>
                        <a:t>元</a:t>
                      </a:r>
                      <a:r>
                        <a:rPr lang="en-US" altLang="zh-TW" sz="1200" b="1" dirty="0">
                          <a:latin typeface="微軟正黑體" panose="020B0604030504040204" pitchFamily="34" charset="-120"/>
                          <a:ea typeface="微軟正黑體" panose="020B0604030504040204" pitchFamily="34" charset="-120"/>
                        </a:rPr>
                        <a:t>/</a:t>
                      </a:r>
                      <a:r>
                        <a:rPr lang="zh-TW" altLang="en-US" sz="1200" b="1" dirty="0">
                          <a:latin typeface="微軟正黑體" panose="020B0604030504040204" pitchFamily="34" charset="-120"/>
                          <a:ea typeface="微軟正黑體" panose="020B0604030504040204" pitchFamily="34" charset="-120"/>
                        </a:rPr>
                        <a:t>度</a:t>
                      </a:r>
                      <a:r>
                        <a:rPr lang="en-US" altLang="zh-TW" sz="1200" b="1" dirty="0">
                          <a:latin typeface="微軟正黑體" panose="020B0604030504040204" pitchFamily="34" charset="-120"/>
                          <a:ea typeface="微軟正黑體" panose="020B0604030504040204" pitchFamily="34" charset="-120"/>
                        </a:rPr>
                        <a:t>)</a:t>
                      </a:r>
                      <a:endParaRPr lang="zh-TW" altLang="en-US" sz="1200" b="1" dirty="0">
                        <a:latin typeface="微軟正黑體" panose="020B0604030504040204" pitchFamily="34" charset="-120"/>
                        <a:ea typeface="微軟正黑體" panose="020B0604030504040204" pitchFamily="34" charset="-120"/>
                      </a:endParaRP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C000">
                        <a:lumMod val="20000"/>
                        <a:lumOff val="80000"/>
                      </a:srgbClr>
                    </a:solidFill>
                  </a:tcPr>
                </a:tc>
                <a:tc hMerge="1">
                  <a:txBody>
                    <a:bodyPr/>
                    <a:lstStyle/>
                    <a:p>
                      <a:endParaRPr lang="zh-TW"/>
                    </a:p>
                  </a:txBody>
                  <a:tcPr/>
                </a:tc>
                <a:extLst>
                  <a:ext uri="{0D108BD9-81ED-4DB2-BD59-A6C34878D82A}">
                    <a16:rowId xmlns:a16="http://schemas.microsoft.com/office/drawing/2014/main" val="10000"/>
                  </a:ext>
                </a:extLst>
              </a:tr>
              <a:tr h="194984">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algn="ctr"/>
                      <a:r>
                        <a:rPr lang="en-US" altLang="zh-TW" sz="1200" b="1" dirty="0">
                          <a:latin typeface="微軟正黑體" panose="020B0604030504040204" pitchFamily="34" charset="-120"/>
                          <a:ea typeface="微軟正黑體" panose="020B0604030504040204" pitchFamily="34" charset="-120"/>
                        </a:rPr>
                        <a:t>69kV</a:t>
                      </a:r>
                      <a:endParaRPr lang="zh-TW" altLang="en-US" sz="1200" b="1" dirty="0">
                        <a:latin typeface="微軟正黑體" panose="020B0604030504040204" pitchFamily="34" charset="-120"/>
                        <a:ea typeface="微軟正黑體" panose="020B0604030504040204" pitchFamily="34" charset="-120"/>
                      </a:endParaRP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algn="ctr"/>
                      <a:r>
                        <a:rPr lang="en-US" altLang="zh-TW" sz="1200" b="1" dirty="0">
                          <a:latin typeface="微軟正黑體" panose="020B0604030504040204" pitchFamily="34" charset="-120"/>
                          <a:ea typeface="微軟正黑體" panose="020B0604030504040204" pitchFamily="34" charset="-120"/>
                        </a:rPr>
                        <a:t>161kV</a:t>
                      </a:r>
                      <a:r>
                        <a:rPr lang="zh-TW" altLang="en-US" sz="1200" b="1" dirty="0">
                          <a:latin typeface="微軟正黑體" panose="020B0604030504040204" pitchFamily="34" charset="-120"/>
                          <a:ea typeface="微軟正黑體" panose="020B0604030504040204" pitchFamily="34" charset="-120"/>
                        </a:rPr>
                        <a:t>以上</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algn="ctr"/>
                      <a:r>
                        <a:rPr lang="en-US" altLang="zh-TW" sz="1200" b="1" dirty="0">
                          <a:latin typeface="微軟正黑體" panose="020B0604030504040204" pitchFamily="34" charset="-120"/>
                          <a:ea typeface="微軟正黑體" panose="020B0604030504040204" pitchFamily="34" charset="-120"/>
                        </a:rPr>
                        <a:t>69kV</a:t>
                      </a:r>
                      <a:endParaRPr lang="zh-TW" altLang="en-US" sz="1200" b="1" dirty="0">
                        <a:latin typeface="微軟正黑體" panose="020B0604030504040204" pitchFamily="34" charset="-120"/>
                        <a:ea typeface="微軟正黑體" panose="020B0604030504040204" pitchFamily="34" charset="-120"/>
                      </a:endParaRP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algn="ctr"/>
                      <a:r>
                        <a:rPr lang="en-US" altLang="zh-TW" sz="1200" b="1" dirty="0">
                          <a:latin typeface="微軟正黑體" panose="020B0604030504040204" pitchFamily="34" charset="-120"/>
                          <a:ea typeface="微軟正黑體" panose="020B0604030504040204" pitchFamily="34" charset="-120"/>
                        </a:rPr>
                        <a:t>161kV</a:t>
                      </a:r>
                      <a:r>
                        <a:rPr lang="zh-TW" altLang="en-US" sz="1200" b="1" dirty="0">
                          <a:latin typeface="微軟正黑體" panose="020B0604030504040204" pitchFamily="34" charset="-120"/>
                          <a:ea typeface="微軟正黑體" panose="020B0604030504040204" pitchFamily="34" charset="-120"/>
                        </a:rPr>
                        <a:t>以上</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algn="ctr"/>
                      <a:r>
                        <a:rPr lang="en-US" altLang="zh-TW" sz="1200" b="1" dirty="0">
                          <a:latin typeface="微軟正黑體" panose="020B0604030504040204" pitchFamily="34" charset="-120"/>
                          <a:ea typeface="微軟正黑體" panose="020B0604030504040204" pitchFamily="34" charset="-120"/>
                        </a:rPr>
                        <a:t>69kV</a:t>
                      </a:r>
                      <a:endParaRPr lang="zh-TW" altLang="en-US" sz="1200" b="1" dirty="0">
                        <a:latin typeface="微軟正黑體" panose="020B0604030504040204" pitchFamily="34" charset="-120"/>
                        <a:ea typeface="微軟正黑體" panose="020B0604030504040204" pitchFamily="34" charset="-120"/>
                      </a:endParaRP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algn="ctr"/>
                      <a:r>
                        <a:rPr lang="en-US" altLang="zh-TW" sz="1200" b="1" dirty="0">
                          <a:latin typeface="微軟正黑體" panose="020B0604030504040204" pitchFamily="34" charset="-120"/>
                          <a:ea typeface="微軟正黑體" panose="020B0604030504040204" pitchFamily="34" charset="-120"/>
                        </a:rPr>
                        <a:t>161kV</a:t>
                      </a:r>
                      <a:r>
                        <a:rPr lang="zh-TW" altLang="en-US" sz="1200" b="1" dirty="0">
                          <a:latin typeface="微軟正黑體" panose="020B0604030504040204" pitchFamily="34" charset="-120"/>
                          <a:ea typeface="微軟正黑體" panose="020B0604030504040204" pitchFamily="34" charset="-120"/>
                        </a:rPr>
                        <a:t>以上</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24973">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algn="ctr"/>
                      <a:r>
                        <a:rPr lang="zh-TW" altLang="en-US" sz="1200" b="1" dirty="0">
                          <a:latin typeface="微軟正黑體" panose="020B0604030504040204" pitchFamily="34" charset="-120"/>
                          <a:ea typeface="微軟正黑體" panose="020B0604030504040204" pitchFamily="34" charset="-120"/>
                        </a:rPr>
                        <a:t>架空線：</a:t>
                      </a:r>
                      <a:r>
                        <a:rPr lang="en-US" altLang="zh-TW" sz="1200" b="1" dirty="0">
                          <a:latin typeface="微軟正黑體" panose="020B0604030504040204" pitchFamily="34" charset="-120"/>
                          <a:ea typeface="微軟正黑體" panose="020B0604030504040204" pitchFamily="34" charset="-120"/>
                        </a:rPr>
                        <a:t>0.0260</a:t>
                      </a:r>
                    </a:p>
                    <a:p>
                      <a:pPr algn="ctr"/>
                      <a:r>
                        <a:rPr lang="zh-TW" altLang="en-US" sz="1200" b="1" dirty="0">
                          <a:latin typeface="微軟正黑體" panose="020B0604030504040204" pitchFamily="34" charset="-120"/>
                          <a:ea typeface="微軟正黑體" panose="020B0604030504040204" pitchFamily="34" charset="-120"/>
                        </a:rPr>
                        <a:t>地下電纜：</a:t>
                      </a:r>
                      <a:r>
                        <a:rPr lang="en-US" altLang="zh-TW" sz="1200" b="1" dirty="0">
                          <a:latin typeface="微軟正黑體" panose="020B0604030504040204" pitchFamily="34" charset="-120"/>
                          <a:ea typeface="微軟正黑體" panose="020B0604030504040204" pitchFamily="34" charset="-120"/>
                        </a:rPr>
                        <a:t>0.0474</a:t>
                      </a:r>
                      <a:endParaRPr lang="zh-TW" altLang="en-US" sz="1200" b="1" dirty="0">
                        <a:latin typeface="微軟正黑體" panose="020B0604030504040204" pitchFamily="34" charset="-120"/>
                        <a:ea typeface="微軟正黑體" panose="020B0604030504040204" pitchFamily="34" charset="-120"/>
                      </a:endParaRP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algn="ctr"/>
                      <a:r>
                        <a:rPr lang="zh-TW" altLang="en-US" sz="1200" b="1" dirty="0">
                          <a:latin typeface="微軟正黑體" panose="020B0604030504040204" pitchFamily="34" charset="-120"/>
                          <a:ea typeface="微軟正黑體" panose="020B0604030504040204" pitchFamily="34" charset="-120"/>
                        </a:rPr>
                        <a:t>架空線：</a:t>
                      </a:r>
                      <a:r>
                        <a:rPr lang="en-US" altLang="zh-TW" sz="1200" b="1" dirty="0">
                          <a:latin typeface="微軟正黑體" panose="020B0604030504040204" pitchFamily="34" charset="-120"/>
                          <a:ea typeface="微軟正黑體" panose="020B0604030504040204" pitchFamily="34" charset="-120"/>
                        </a:rPr>
                        <a:t>0.0084</a:t>
                      </a:r>
                    </a:p>
                    <a:p>
                      <a:pPr algn="ctr"/>
                      <a:r>
                        <a:rPr lang="zh-TW" altLang="en-US" sz="1200" b="1" dirty="0">
                          <a:latin typeface="微軟正黑體" panose="020B0604030504040204" pitchFamily="34" charset="-120"/>
                          <a:ea typeface="微軟正黑體" panose="020B0604030504040204" pitchFamily="34" charset="-120"/>
                        </a:rPr>
                        <a:t>地下電纜：</a:t>
                      </a:r>
                      <a:r>
                        <a:rPr lang="en-US" altLang="zh-TW" sz="1200" b="1" dirty="0">
                          <a:latin typeface="微軟正黑體" panose="020B0604030504040204" pitchFamily="34" charset="-120"/>
                          <a:ea typeface="微軟正黑體" panose="020B0604030504040204" pitchFamily="34" charset="-120"/>
                        </a:rPr>
                        <a:t>0.0289</a:t>
                      </a:r>
                      <a:endParaRPr lang="zh-TW" altLang="en-US" sz="1200" b="1" dirty="0">
                        <a:latin typeface="微軟正黑體" panose="020B0604030504040204" pitchFamily="34" charset="-120"/>
                        <a:ea typeface="微軟正黑體" panose="020B0604030504040204" pitchFamily="34" charset="-120"/>
                      </a:endParaRP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algn="ctr"/>
                      <a:r>
                        <a:rPr lang="zh-TW" altLang="en-US" sz="1200" b="1" dirty="0">
                          <a:latin typeface="微軟正黑體" panose="020B0604030504040204" pitchFamily="34" charset="-120"/>
                          <a:ea typeface="微軟正黑體" panose="020B0604030504040204" pitchFamily="34" charset="-120"/>
                        </a:rPr>
                        <a:t>屋內型：</a:t>
                      </a:r>
                      <a:r>
                        <a:rPr lang="en-US" altLang="zh-TW" sz="1200" b="1" dirty="0">
                          <a:latin typeface="微軟正黑體" panose="020B0604030504040204" pitchFamily="34" charset="-120"/>
                          <a:ea typeface="微軟正黑體" panose="020B0604030504040204" pitchFamily="34" charset="-120"/>
                        </a:rPr>
                        <a:t>0.6566</a:t>
                      </a:r>
                    </a:p>
                    <a:p>
                      <a:pPr algn="ctr"/>
                      <a:r>
                        <a:rPr lang="zh-TW" altLang="en-US" sz="1200" b="1" dirty="0">
                          <a:latin typeface="微軟正黑體" panose="020B0604030504040204" pitchFamily="34" charset="-120"/>
                          <a:ea typeface="微軟正黑體" panose="020B0604030504040204" pitchFamily="34" charset="-120"/>
                        </a:rPr>
                        <a:t>戶外型：</a:t>
                      </a:r>
                      <a:r>
                        <a:rPr lang="en-US" altLang="zh-TW" sz="1200" b="1" dirty="0">
                          <a:latin typeface="微軟正黑體" panose="020B0604030504040204" pitchFamily="34" charset="-120"/>
                          <a:ea typeface="微軟正黑體" panose="020B0604030504040204" pitchFamily="34" charset="-120"/>
                        </a:rPr>
                        <a:t>0.4690</a:t>
                      </a:r>
                      <a:endParaRPr lang="zh-TW" altLang="en-US" sz="1200" b="1" dirty="0">
                        <a:latin typeface="微軟正黑體" panose="020B0604030504040204" pitchFamily="34" charset="-120"/>
                        <a:ea typeface="微軟正黑體" panose="020B0604030504040204" pitchFamily="34" charset="-120"/>
                      </a:endParaRP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algn="ctr"/>
                      <a:r>
                        <a:rPr lang="zh-TW" altLang="en-US" sz="1200" b="1" dirty="0">
                          <a:latin typeface="微軟正黑體" panose="020B0604030504040204" pitchFamily="34" charset="-120"/>
                          <a:ea typeface="微軟正黑體" panose="020B0604030504040204" pitchFamily="34" charset="-120"/>
                        </a:rPr>
                        <a:t>屋內型：</a:t>
                      </a:r>
                      <a:r>
                        <a:rPr lang="en-US" altLang="zh-TW" sz="1200" b="1" dirty="0">
                          <a:latin typeface="微軟正黑體" panose="020B0604030504040204" pitchFamily="34" charset="-120"/>
                          <a:ea typeface="微軟正黑體" panose="020B0604030504040204" pitchFamily="34" charset="-120"/>
                        </a:rPr>
                        <a:t>0.5159</a:t>
                      </a:r>
                    </a:p>
                    <a:p>
                      <a:pPr algn="ctr"/>
                      <a:r>
                        <a:rPr lang="zh-TW" altLang="en-US" sz="1200" b="1" dirty="0">
                          <a:latin typeface="微軟正黑體" panose="020B0604030504040204" pitchFamily="34" charset="-120"/>
                          <a:ea typeface="微軟正黑體" panose="020B0604030504040204" pitchFamily="34" charset="-120"/>
                        </a:rPr>
                        <a:t>戶外型：</a:t>
                      </a:r>
                      <a:r>
                        <a:rPr lang="en-US" altLang="zh-TW" sz="1200" b="1" dirty="0">
                          <a:latin typeface="微軟正黑體" panose="020B0604030504040204" pitchFamily="34" charset="-120"/>
                          <a:ea typeface="微軟正黑體" panose="020B0604030504040204" pitchFamily="34" charset="-120"/>
                        </a:rPr>
                        <a:t>0.3283</a:t>
                      </a:r>
                      <a:endParaRPr lang="zh-TW" altLang="en-US" sz="1200" b="1" dirty="0">
                        <a:latin typeface="微軟正黑體" panose="020B0604030504040204" pitchFamily="34" charset="-120"/>
                        <a:ea typeface="微軟正黑體" panose="020B0604030504040204" pitchFamily="34" charset="-120"/>
                      </a:endParaRP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algn="ctr"/>
                      <a:r>
                        <a:rPr lang="en-US" altLang="zh-TW" sz="1200" b="1" dirty="0">
                          <a:latin typeface="微軟正黑體" panose="020B0604030504040204" pitchFamily="34" charset="-120"/>
                          <a:ea typeface="微軟正黑體" panose="020B0604030504040204" pitchFamily="34" charset="-120"/>
                        </a:rPr>
                        <a:t>0.4690</a:t>
                      </a:r>
                      <a:endParaRPr lang="zh-TW" altLang="en-US" sz="1200" b="1" dirty="0">
                        <a:latin typeface="微軟正黑體" panose="020B0604030504040204" pitchFamily="34" charset="-120"/>
                        <a:ea typeface="微軟正黑體" panose="020B0604030504040204" pitchFamily="34" charset="-120"/>
                      </a:endParaRP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ea typeface="微軟正黑體" panose="020B0604030504040204" pitchFamily="34" charset="-120"/>
                        </a:defRPr>
                      </a:lvl1pPr>
                      <a:lvl2pPr marL="457200" algn="l" defTabSz="914400" rtl="0" eaLnBrk="1" latinLnBrk="0" hangingPunct="1">
                        <a:defRPr sz="1800" kern="1200">
                          <a:solidFill>
                            <a:schemeClr val="tx1"/>
                          </a:solidFill>
                          <a:latin typeface="Arial" panose="020B0604020202020204"/>
                          <a:ea typeface="微軟正黑體" panose="020B0604030504040204" pitchFamily="34" charset="-120"/>
                        </a:defRPr>
                      </a:lvl2pPr>
                      <a:lvl3pPr marL="914400" algn="l" defTabSz="914400" rtl="0" eaLnBrk="1" latinLnBrk="0" hangingPunct="1">
                        <a:defRPr sz="1800" kern="1200">
                          <a:solidFill>
                            <a:schemeClr val="tx1"/>
                          </a:solidFill>
                          <a:latin typeface="Arial" panose="020B0604020202020204"/>
                          <a:ea typeface="微軟正黑體" panose="020B0604030504040204" pitchFamily="34" charset="-120"/>
                        </a:defRPr>
                      </a:lvl3pPr>
                      <a:lvl4pPr marL="1371600" algn="l" defTabSz="914400" rtl="0" eaLnBrk="1" latinLnBrk="0" hangingPunct="1">
                        <a:defRPr sz="1800" kern="1200">
                          <a:solidFill>
                            <a:schemeClr val="tx1"/>
                          </a:solidFill>
                          <a:latin typeface="Arial" panose="020B0604020202020204"/>
                          <a:ea typeface="微軟正黑體" panose="020B0604030504040204" pitchFamily="34" charset="-120"/>
                        </a:defRPr>
                      </a:lvl4pPr>
                      <a:lvl5pPr marL="1828800" algn="l" defTabSz="914400" rtl="0" eaLnBrk="1" latinLnBrk="0" hangingPunct="1">
                        <a:defRPr sz="1800" kern="1200">
                          <a:solidFill>
                            <a:schemeClr val="tx1"/>
                          </a:solidFill>
                          <a:latin typeface="Arial" panose="020B0604020202020204"/>
                          <a:ea typeface="微軟正黑體" panose="020B0604030504040204" pitchFamily="34" charset="-120"/>
                        </a:defRPr>
                      </a:lvl5pPr>
                      <a:lvl6pPr marL="2286000" algn="l" defTabSz="914400" rtl="0" eaLnBrk="1" latinLnBrk="0" hangingPunct="1">
                        <a:defRPr sz="1800" kern="1200">
                          <a:solidFill>
                            <a:schemeClr val="tx1"/>
                          </a:solidFill>
                          <a:latin typeface="Arial" panose="020B0604020202020204"/>
                          <a:ea typeface="微軟正黑體" panose="020B0604030504040204" pitchFamily="34" charset="-120"/>
                        </a:defRPr>
                      </a:lvl6pPr>
                      <a:lvl7pPr marL="2743200" algn="l" defTabSz="914400" rtl="0" eaLnBrk="1" latinLnBrk="0" hangingPunct="1">
                        <a:defRPr sz="1800" kern="1200">
                          <a:solidFill>
                            <a:schemeClr val="tx1"/>
                          </a:solidFill>
                          <a:latin typeface="Arial" panose="020B0604020202020204"/>
                          <a:ea typeface="微軟正黑體" panose="020B0604030504040204" pitchFamily="34" charset="-120"/>
                        </a:defRPr>
                      </a:lvl7pPr>
                      <a:lvl8pPr marL="3200400" algn="l" defTabSz="914400" rtl="0" eaLnBrk="1" latinLnBrk="0" hangingPunct="1">
                        <a:defRPr sz="1800" kern="1200">
                          <a:solidFill>
                            <a:schemeClr val="tx1"/>
                          </a:solidFill>
                          <a:latin typeface="Arial" panose="020B0604020202020204"/>
                          <a:ea typeface="微軟正黑體" panose="020B0604030504040204" pitchFamily="34" charset="-120"/>
                        </a:defRPr>
                      </a:lvl8pPr>
                      <a:lvl9pPr marL="3657600" algn="l" defTabSz="914400" rtl="0" eaLnBrk="1" latinLnBrk="0" hangingPunct="1">
                        <a:defRPr sz="1800" kern="1200">
                          <a:solidFill>
                            <a:schemeClr val="tx1"/>
                          </a:solidFill>
                          <a:latin typeface="Arial" panose="020B0604020202020204"/>
                          <a:ea typeface="微軟正黑體" panose="020B0604030504040204" pitchFamily="34" charset="-120"/>
                        </a:defRPr>
                      </a:lvl9pPr>
                    </a:lstStyle>
                    <a:p>
                      <a:pPr algn="ctr"/>
                      <a:r>
                        <a:rPr lang="en-US" altLang="zh-TW" sz="1200" b="1" dirty="0">
                          <a:latin typeface="微軟正黑體" panose="020B0604030504040204" pitchFamily="34" charset="-120"/>
                          <a:ea typeface="微軟正黑體" panose="020B0604030504040204" pitchFamily="34" charset="-120"/>
                        </a:rPr>
                        <a:t>0.3283</a:t>
                      </a:r>
                      <a:endParaRPr lang="zh-TW" altLang="en-US" sz="1200" b="1" dirty="0">
                        <a:latin typeface="微軟正黑體" panose="020B0604030504040204" pitchFamily="34" charset="-120"/>
                        <a:ea typeface="微軟正黑體" panose="020B0604030504040204" pitchFamily="34" charset="-120"/>
                      </a:endParaRP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sp>
        <p:nvSpPr>
          <p:cNvPr id="7" name="標題 1"/>
          <p:cNvSpPr txBox="1"/>
          <p:nvPr/>
        </p:nvSpPr>
        <p:spPr>
          <a:xfrm>
            <a:off x="447520" y="40791"/>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三、共同升壓站政策及推展</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申請誘因</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0"/>
          </p:nvPr>
        </p:nvSpPr>
        <p:spPr/>
        <p:txBody>
          <a:bodyPr/>
          <a:lstStyle/>
          <a:p>
            <a:pPr>
              <a:defRPr/>
            </a:pPr>
            <a:fld id="{4DDCBD9B-A1B5-459F-AC8A-25003C402013}" type="slidenum">
              <a:rPr lang="en-US" altLang="zh-TW" smtClean="0"/>
              <a:t>46</a:t>
            </a:fld>
            <a:endParaRPr lang="en-US" altLang="zh-TW"/>
          </a:p>
        </p:txBody>
      </p:sp>
      <p:sp>
        <p:nvSpPr>
          <p:cNvPr id="4" name="矩形 3"/>
          <p:cNvSpPr/>
          <p:nvPr/>
        </p:nvSpPr>
        <p:spPr>
          <a:xfrm>
            <a:off x="452188" y="763048"/>
            <a:ext cx="8080625" cy="935355"/>
          </a:xfrm>
          <a:prstGeom prst="rect">
            <a:avLst/>
          </a:prstGeom>
        </p:spPr>
        <p:txBody>
          <a:bodyPr wrap="square">
            <a:spAutoFit/>
          </a:bodyPr>
          <a:lstStyle/>
          <a:p>
            <a:pPr marL="285750" indent="-285750" eaLnBrk="0" hangingPunct="0">
              <a:buFont typeface="Wingdings" panose="05000000000000000000" pitchFamily="2" charset="2"/>
              <a:buChar char="n"/>
            </a:pPr>
            <a:r>
              <a:rPr kumimoji="0" lang="zh-TW" altLang="en-US" b="1" dirty="0">
                <a:solidFill>
                  <a:prstClr val="black"/>
                </a:solidFill>
                <a:latin typeface="微軟正黑體" panose="020B0604030504040204" pitchFamily="34" charset="-120"/>
                <a:ea typeface="微軟正黑體" panose="020B0604030504040204" pitchFamily="34" charset="-120"/>
              </a:rPr>
              <a:t>至</a:t>
            </a:r>
            <a:r>
              <a:rPr kumimoji="0" lang="en-US" altLang="zh-TW" b="1" dirty="0">
                <a:solidFill>
                  <a:prstClr val="black"/>
                </a:solidFill>
                <a:latin typeface="微軟正黑體" panose="020B0604030504040204" pitchFamily="34" charset="-120"/>
                <a:ea typeface="微軟正黑體" panose="020B0604030504040204" pitchFamily="34" charset="-120"/>
              </a:rPr>
              <a:t>111/10/17</a:t>
            </a:r>
            <a:r>
              <a:rPr kumimoji="0" lang="zh-TW" altLang="en-US" b="1" dirty="0">
                <a:solidFill>
                  <a:prstClr val="black"/>
                </a:solidFill>
                <a:latin typeface="微軟正黑體" panose="020B0604030504040204" pitchFamily="34" charset="-120"/>
                <a:ea typeface="微軟正黑體" panose="020B0604030504040204" pitchFamily="34" charset="-120"/>
              </a:rPr>
              <a:t>已核定之共同升壓站共計</a:t>
            </a:r>
            <a:r>
              <a:rPr kumimoji="0" lang="en-US" altLang="zh-TW" b="1" dirty="0">
                <a:solidFill>
                  <a:prstClr val="black"/>
                </a:solidFill>
                <a:latin typeface="微軟正黑體" panose="020B0604030504040204" pitchFamily="34" charset="-120"/>
                <a:ea typeface="微軟正黑體" panose="020B0604030504040204" pitchFamily="34" charset="-120"/>
              </a:rPr>
              <a:t>15</a:t>
            </a:r>
            <a:r>
              <a:rPr kumimoji="0" lang="zh-TW" altLang="en-US" b="1" dirty="0">
                <a:solidFill>
                  <a:prstClr val="black"/>
                </a:solidFill>
                <a:latin typeface="微軟正黑體" panose="020B0604030504040204" pitchFamily="34" charset="-120"/>
                <a:ea typeface="微軟正黑體" panose="020B0604030504040204" pitchFamily="34" charset="-120"/>
              </a:rPr>
              <a:t>案。</a:t>
            </a:r>
            <a:endParaRPr kumimoji="0" lang="en-US" altLang="zh-TW" b="1" dirty="0">
              <a:solidFill>
                <a:prstClr val="black"/>
              </a:solidFill>
              <a:latin typeface="微軟正黑體" panose="020B0604030504040204" pitchFamily="34" charset="-120"/>
              <a:ea typeface="微軟正黑體" panose="020B0604030504040204" pitchFamily="34" charset="-120"/>
            </a:endParaRPr>
          </a:p>
          <a:p>
            <a:pPr marL="285750" indent="-285750" eaLnBrk="0" hangingPunct="0">
              <a:buFont typeface="Wingdings" panose="05000000000000000000" pitchFamily="2" charset="2"/>
              <a:buChar char="n"/>
            </a:pPr>
            <a:r>
              <a:rPr kumimoji="0" lang="zh-TW" altLang="en-US" b="1" dirty="0">
                <a:solidFill>
                  <a:prstClr val="black"/>
                </a:solidFill>
                <a:latin typeface="微軟正黑體" panose="020B0604030504040204" pitchFamily="34" charset="-120"/>
                <a:ea typeface="微軟正黑體" panose="020B0604030504040204" pitchFamily="34" charset="-120"/>
              </a:rPr>
              <a:t>共同升壓站總容量合計</a:t>
            </a:r>
            <a:r>
              <a:rPr kumimoji="0" lang="en-US" altLang="zh-TW" b="1" dirty="0">
                <a:solidFill>
                  <a:prstClr val="black"/>
                </a:solidFill>
                <a:latin typeface="微軟正黑體" panose="020B0604030504040204" pitchFamily="34" charset="-120"/>
                <a:ea typeface="微軟正黑體" panose="020B0604030504040204" pitchFamily="34" charset="-120"/>
              </a:rPr>
              <a:t>2,351.5MW</a:t>
            </a:r>
            <a:r>
              <a:rPr kumimoji="0" lang="zh-TW" altLang="en-US" b="1" dirty="0">
                <a:solidFill>
                  <a:prstClr val="black"/>
                </a:solidFill>
                <a:latin typeface="微軟正黑體" panose="020B0604030504040204" pitchFamily="34" charset="-120"/>
                <a:ea typeface="微軟正黑體" panose="020B0604030504040204" pitchFamily="34" charset="-120"/>
              </a:rPr>
              <a:t>，共用容量達</a:t>
            </a:r>
            <a:r>
              <a:rPr kumimoji="0" lang="en-US" altLang="zh-TW" b="1" dirty="0">
                <a:solidFill>
                  <a:prstClr val="black"/>
                </a:solidFill>
                <a:latin typeface="微軟正黑體" panose="020B0604030504040204" pitchFamily="34" charset="-120"/>
                <a:ea typeface="微軟正黑體" panose="020B0604030504040204" pitchFamily="34" charset="-120"/>
              </a:rPr>
              <a:t>1,335.7M</a:t>
            </a:r>
            <a:r>
              <a:rPr kumimoji="0" lang="zh-TW" altLang="en-US" b="1" dirty="0">
                <a:solidFill>
                  <a:prstClr val="black"/>
                </a:solidFill>
                <a:latin typeface="微軟正黑體" panose="020B0604030504040204" pitchFamily="34" charset="-120"/>
                <a:ea typeface="微軟正黑體" panose="020B0604030504040204" pitchFamily="34" charset="-120"/>
              </a:rPr>
              <a:t>Ｗ，其中</a:t>
            </a:r>
            <a:r>
              <a:rPr kumimoji="0" lang="zh-TW" altLang="en-US" b="1" dirty="0">
                <a:solidFill>
                  <a:srgbClr val="FF0000"/>
                </a:solidFill>
                <a:latin typeface="微軟正黑體" panose="020B0604030504040204" pitchFamily="34" charset="-120"/>
                <a:ea typeface="微軟正黑體" panose="020B0604030504040204" pitchFamily="34" charset="-120"/>
              </a:rPr>
              <a:t>雲林</a:t>
            </a:r>
            <a:r>
              <a:rPr kumimoji="0" lang="en-US" altLang="zh-TW" b="1" dirty="0">
                <a:solidFill>
                  <a:srgbClr val="FF0000"/>
                </a:solidFill>
                <a:latin typeface="微軟正黑體" panose="020B0604030504040204" pitchFamily="34" charset="-120"/>
                <a:ea typeface="微軟正黑體" panose="020B0604030504040204" pitchFamily="34" charset="-120"/>
              </a:rPr>
              <a:t>4</a:t>
            </a:r>
            <a:r>
              <a:rPr kumimoji="0" lang="zh-TW" altLang="en-US" b="1" dirty="0">
                <a:solidFill>
                  <a:srgbClr val="FF0000"/>
                </a:solidFill>
                <a:latin typeface="微軟正黑體" panose="020B0604030504040204" pitchFamily="34" charset="-120"/>
                <a:ea typeface="微軟正黑體" panose="020B0604030504040204" pitchFamily="34" charset="-120"/>
              </a:rPr>
              <a:t>案</a:t>
            </a:r>
            <a:r>
              <a:rPr kumimoji="0" lang="zh-TW" altLang="en-US" b="1" dirty="0">
                <a:solidFill>
                  <a:prstClr val="black"/>
                </a:solidFill>
                <a:latin typeface="微軟正黑體" panose="020B0604030504040204" pitchFamily="34" charset="-120"/>
                <a:ea typeface="微軟正黑體" panose="020B0604030504040204" pitchFamily="34" charset="-120"/>
              </a:rPr>
              <a:t>、</a:t>
            </a:r>
            <a:r>
              <a:rPr kumimoji="0" lang="zh-TW" altLang="en-US" b="1" dirty="0">
                <a:solidFill>
                  <a:srgbClr val="FF0000"/>
                </a:solidFill>
                <a:latin typeface="微軟正黑體" panose="020B0604030504040204" pitchFamily="34" charset="-120"/>
                <a:ea typeface="微軟正黑體" panose="020B0604030504040204" pitchFamily="34" charset="-120"/>
              </a:rPr>
              <a:t>嘉義</a:t>
            </a:r>
            <a:r>
              <a:rPr kumimoji="0" lang="en-US" altLang="zh-TW" b="1" dirty="0">
                <a:solidFill>
                  <a:srgbClr val="FF0000"/>
                </a:solidFill>
                <a:latin typeface="微軟正黑體" panose="020B0604030504040204" pitchFamily="34" charset="-120"/>
                <a:ea typeface="微軟正黑體" panose="020B0604030504040204" pitchFamily="34" charset="-120"/>
              </a:rPr>
              <a:t>3</a:t>
            </a:r>
            <a:r>
              <a:rPr kumimoji="0" lang="zh-TW" altLang="en-US" b="1" dirty="0">
                <a:solidFill>
                  <a:srgbClr val="FF0000"/>
                </a:solidFill>
                <a:latin typeface="微軟正黑體" panose="020B0604030504040204" pitchFamily="34" charset="-120"/>
                <a:ea typeface="微軟正黑體" panose="020B0604030504040204" pitchFamily="34" charset="-120"/>
              </a:rPr>
              <a:t>案</a:t>
            </a:r>
            <a:r>
              <a:rPr kumimoji="0" lang="zh-TW" altLang="en-US" b="1" dirty="0">
                <a:solidFill>
                  <a:prstClr val="black"/>
                </a:solidFill>
                <a:latin typeface="微軟正黑體" panose="020B0604030504040204" pitchFamily="34" charset="-120"/>
                <a:ea typeface="微軟正黑體" panose="020B0604030504040204" pitchFamily="34" charset="-120"/>
              </a:rPr>
              <a:t>、</a:t>
            </a:r>
            <a:r>
              <a:rPr kumimoji="0" lang="zh-TW" altLang="en-US" b="1" dirty="0">
                <a:solidFill>
                  <a:srgbClr val="FF0000"/>
                </a:solidFill>
                <a:latin typeface="微軟正黑體" panose="020B0604030504040204" pitchFamily="34" charset="-120"/>
                <a:ea typeface="微軟正黑體" panose="020B0604030504040204" pitchFamily="34" charset="-120"/>
              </a:rPr>
              <a:t>台南</a:t>
            </a:r>
            <a:r>
              <a:rPr kumimoji="0" lang="en-US" altLang="zh-TW" b="1" dirty="0">
                <a:solidFill>
                  <a:srgbClr val="FF0000"/>
                </a:solidFill>
                <a:latin typeface="微軟正黑體" panose="020B0604030504040204" pitchFamily="34" charset="-120"/>
                <a:ea typeface="微軟正黑體" panose="020B0604030504040204" pitchFamily="34" charset="-120"/>
              </a:rPr>
              <a:t>5</a:t>
            </a:r>
            <a:r>
              <a:rPr kumimoji="0" lang="zh-TW" altLang="en-US" b="1" dirty="0">
                <a:solidFill>
                  <a:srgbClr val="FF0000"/>
                </a:solidFill>
                <a:latin typeface="微軟正黑體" panose="020B0604030504040204" pitchFamily="34" charset="-120"/>
                <a:ea typeface="微軟正黑體" panose="020B0604030504040204" pitchFamily="34" charset="-120"/>
              </a:rPr>
              <a:t>案</a:t>
            </a:r>
            <a:r>
              <a:rPr kumimoji="0" lang="zh-TW" altLang="en-US" b="1" dirty="0">
                <a:solidFill>
                  <a:prstClr val="black"/>
                </a:solidFill>
                <a:latin typeface="微軟正黑體" panose="020B0604030504040204" pitchFamily="34" charset="-120"/>
                <a:ea typeface="微軟正黑體" panose="020B0604030504040204" pitchFamily="34" charset="-120"/>
              </a:rPr>
              <a:t>、</a:t>
            </a:r>
            <a:r>
              <a:rPr kumimoji="0" lang="zh-TW" altLang="en-US" b="1" dirty="0">
                <a:solidFill>
                  <a:srgbClr val="FF0000"/>
                </a:solidFill>
                <a:latin typeface="微軟正黑體" panose="020B0604030504040204" pitchFamily="34" charset="-120"/>
                <a:ea typeface="微軟正黑體" panose="020B0604030504040204" pitchFamily="34" charset="-120"/>
              </a:rPr>
              <a:t>高雄</a:t>
            </a:r>
            <a:r>
              <a:rPr kumimoji="0" lang="en-US" altLang="zh-TW" b="1" dirty="0">
                <a:solidFill>
                  <a:srgbClr val="FF0000"/>
                </a:solidFill>
                <a:latin typeface="微軟正黑體" panose="020B0604030504040204" pitchFamily="34" charset="-120"/>
                <a:ea typeface="微軟正黑體" panose="020B0604030504040204" pitchFamily="34" charset="-120"/>
              </a:rPr>
              <a:t>1</a:t>
            </a:r>
            <a:r>
              <a:rPr kumimoji="0" lang="zh-TW" altLang="en-US" b="1" dirty="0">
                <a:solidFill>
                  <a:srgbClr val="FF0000"/>
                </a:solidFill>
                <a:latin typeface="微軟正黑體" panose="020B0604030504040204" pitchFamily="34" charset="-120"/>
                <a:ea typeface="微軟正黑體" panose="020B0604030504040204" pitchFamily="34" charset="-120"/>
              </a:rPr>
              <a:t>案</a:t>
            </a:r>
            <a:r>
              <a:rPr kumimoji="0" lang="zh-TW" altLang="en-US" b="1" dirty="0">
                <a:solidFill>
                  <a:prstClr val="black"/>
                </a:solidFill>
                <a:latin typeface="微軟正黑體" panose="020B0604030504040204" pitchFamily="34" charset="-120"/>
                <a:ea typeface="微軟正黑體" panose="020B0604030504040204" pitchFamily="34" charset="-120"/>
              </a:rPr>
              <a:t>及</a:t>
            </a:r>
            <a:r>
              <a:rPr kumimoji="0" lang="zh-TW" altLang="en-US" b="1" dirty="0">
                <a:solidFill>
                  <a:srgbClr val="FF0000"/>
                </a:solidFill>
                <a:latin typeface="微軟正黑體" panose="020B0604030504040204" pitchFamily="34" charset="-120"/>
                <a:ea typeface="微軟正黑體" panose="020B0604030504040204" pitchFamily="34" charset="-120"/>
              </a:rPr>
              <a:t>屏東</a:t>
            </a:r>
            <a:r>
              <a:rPr kumimoji="0" lang="en-US" altLang="zh-TW" b="1" dirty="0">
                <a:solidFill>
                  <a:srgbClr val="FF0000"/>
                </a:solidFill>
                <a:latin typeface="微軟正黑體" panose="020B0604030504040204" pitchFamily="34" charset="-120"/>
                <a:ea typeface="微軟正黑體" panose="020B0604030504040204" pitchFamily="34" charset="-120"/>
              </a:rPr>
              <a:t>2</a:t>
            </a:r>
            <a:r>
              <a:rPr kumimoji="0" lang="zh-TW" altLang="en-US" b="1" dirty="0">
                <a:solidFill>
                  <a:srgbClr val="FF0000"/>
                </a:solidFill>
                <a:latin typeface="微軟正黑體" panose="020B0604030504040204" pitchFamily="34" charset="-120"/>
                <a:ea typeface="微軟正黑體" panose="020B0604030504040204" pitchFamily="34" charset="-120"/>
              </a:rPr>
              <a:t>案</a:t>
            </a:r>
            <a:r>
              <a:rPr kumimoji="0" lang="zh-TW" altLang="en-US" b="1" dirty="0">
                <a:solidFill>
                  <a:srgbClr val="4472C4">
                    <a:lumMod val="75000"/>
                  </a:srgbClr>
                </a:solidFill>
                <a:latin typeface="微軟正黑體" panose="020B0604030504040204" pitchFamily="34" charset="-120"/>
                <a:ea typeface="微軟正黑體" panose="020B0604030504040204" pitchFamily="34" charset="-120"/>
              </a:rPr>
              <a:t>。</a:t>
            </a:r>
            <a:endParaRPr kumimoji="0" lang="en-US" altLang="zh-TW" b="1" dirty="0">
              <a:solidFill>
                <a:srgbClr val="4472C4">
                  <a:lumMod val="75000"/>
                </a:srgbClr>
              </a:solidFill>
              <a:latin typeface="微軟正黑體" panose="020B0604030504040204" pitchFamily="34" charset="-120"/>
              <a:ea typeface="微軟正黑體" panose="020B0604030504040204" pitchFamily="34" charset="-120"/>
            </a:endParaRPr>
          </a:p>
        </p:txBody>
      </p:sp>
      <p:pic>
        <p:nvPicPr>
          <p:cNvPr id="5" name="圖片 4"/>
          <p:cNvPicPr>
            <a:picLocks noChangeAspect="1"/>
          </p:cNvPicPr>
          <p:nvPr/>
        </p:nvPicPr>
        <p:blipFill rotWithShape="1">
          <a:blip r:embed="rId2" cstate="print">
            <a:extLst>
              <a:ext uri="{28A0092B-C50C-407E-A947-70E740481C1C}">
                <a14:useLocalDpi xmlns:a14="http://schemas.microsoft.com/office/drawing/2010/main" val="0"/>
              </a:ext>
            </a:extLst>
          </a:blip>
          <a:srcRect l="-7250" t="-16697" r="-11023" b="-1577"/>
          <a:stretch>
            <a:fillRect/>
          </a:stretch>
        </p:blipFill>
        <p:spPr>
          <a:xfrm>
            <a:off x="803542" y="1161366"/>
            <a:ext cx="7864780" cy="5563069"/>
          </a:xfrm>
          <a:prstGeom prst="rect">
            <a:avLst/>
          </a:prstGeom>
        </p:spPr>
      </p:pic>
      <p:sp>
        <p:nvSpPr>
          <p:cNvPr id="6" name="文字方塊 5"/>
          <p:cNvSpPr txBox="1"/>
          <p:nvPr/>
        </p:nvSpPr>
        <p:spPr>
          <a:xfrm>
            <a:off x="5191210" y="3576353"/>
            <a:ext cx="2377675" cy="461665"/>
          </a:xfrm>
          <a:prstGeom prst="rect">
            <a:avLst/>
          </a:prstGeom>
          <a:solidFill>
            <a:sysClr val="window" lastClr="FFFFFF"/>
          </a:solidFill>
          <a:ln w="12700" cap="flat" cmpd="sng" algn="ctr">
            <a:solidFill>
              <a:srgbClr val="00B050"/>
            </a:solidFill>
            <a:prstDash val="solid"/>
            <a:miter lim="800000"/>
          </a:ln>
          <a:effectLst/>
        </p:spPr>
        <p:txBody>
          <a:bodyPr wrap="square" rtlCol="0">
            <a:spAutoFit/>
          </a:bodyPr>
          <a:lstStyle/>
          <a:p>
            <a:pPr fontAlgn="auto">
              <a:spcBef>
                <a:spcPts val="0"/>
              </a:spcBef>
              <a:spcAft>
                <a:spcPts val="0"/>
              </a:spcAft>
              <a:defRPr/>
            </a:pPr>
            <a:r>
              <a:rPr kumimoji="0" lang="zh-TW" altLang="en-US" sz="1200" b="1" kern="0" dirty="0">
                <a:solidFill>
                  <a:prstClr val="black"/>
                </a:solidFill>
                <a:latin typeface="微軟正黑體" panose="020B0604030504040204" pitchFamily="34" charset="-120"/>
                <a:ea typeface="微軟正黑體" panose="020B0604030504040204" pitchFamily="34" charset="-120"/>
              </a:rPr>
              <a:t>泰源：升壓站容量</a:t>
            </a:r>
            <a:r>
              <a:rPr kumimoji="0" lang="en-US" altLang="zh-TW" sz="1200" b="1" kern="0" dirty="0">
                <a:solidFill>
                  <a:prstClr val="black"/>
                </a:solidFill>
                <a:latin typeface="微軟正黑體" panose="020B0604030504040204" pitchFamily="34" charset="-120"/>
                <a:ea typeface="微軟正黑體" panose="020B0604030504040204" pitchFamily="34" charset="-120"/>
              </a:rPr>
              <a:t>204MW</a:t>
            </a:r>
            <a:r>
              <a:rPr kumimoji="0" lang="zh-TW" altLang="en-US" sz="1200" b="1" kern="0" dirty="0">
                <a:solidFill>
                  <a:prstClr val="black"/>
                </a:solidFill>
                <a:latin typeface="微軟正黑體" panose="020B0604030504040204" pitchFamily="34" charset="-120"/>
                <a:ea typeface="微軟正黑體" panose="020B0604030504040204" pitchFamily="34" charset="-120"/>
              </a:rPr>
              <a:t>，共用容量</a:t>
            </a:r>
            <a:r>
              <a:rPr kumimoji="0" lang="en-US" altLang="zh-TW" sz="1200" b="1" kern="0" dirty="0">
                <a:solidFill>
                  <a:prstClr val="black"/>
                </a:solidFill>
                <a:latin typeface="微軟正黑體" panose="020B0604030504040204" pitchFamily="34" charset="-120"/>
                <a:ea typeface="微軟正黑體" panose="020B0604030504040204" pitchFamily="34" charset="-120"/>
              </a:rPr>
              <a:t>140.4MW</a:t>
            </a:r>
            <a:r>
              <a:rPr kumimoji="0" lang="zh-TW" altLang="en-US" sz="1200" b="1" kern="0" dirty="0">
                <a:solidFill>
                  <a:prstClr val="black"/>
                </a:solidFill>
                <a:latin typeface="微軟正黑體" panose="020B0604030504040204" pitchFamily="34" charset="-120"/>
                <a:ea typeface="微軟正黑體" panose="020B0604030504040204" pitchFamily="34" charset="-120"/>
              </a:rPr>
              <a:t>，</a:t>
            </a:r>
            <a:r>
              <a:rPr kumimoji="0" lang="en-US" altLang="zh-TW" sz="1200" b="1" kern="0" dirty="0">
                <a:solidFill>
                  <a:prstClr val="black"/>
                </a:solidFill>
                <a:latin typeface="微軟正黑體" panose="020B0604030504040204" pitchFamily="34" charset="-120"/>
                <a:ea typeface="微軟正黑體" panose="020B0604030504040204" pitchFamily="34" charset="-120"/>
              </a:rPr>
              <a:t>111/12</a:t>
            </a:r>
            <a:r>
              <a:rPr kumimoji="0" lang="zh-TW" altLang="en-US" sz="1200" b="1" kern="0" dirty="0">
                <a:solidFill>
                  <a:prstClr val="black"/>
                </a:solidFill>
                <a:latin typeface="微軟正黑體" panose="020B0604030504040204" pitchFamily="34" charset="-120"/>
                <a:ea typeface="微軟正黑體" panose="020B0604030504040204" pitchFamily="34" charset="-120"/>
              </a:rPr>
              <a:t>完工</a:t>
            </a:r>
          </a:p>
        </p:txBody>
      </p:sp>
      <p:sp>
        <p:nvSpPr>
          <p:cNvPr id="7" name="文字方塊 6"/>
          <p:cNvSpPr txBox="1"/>
          <p:nvPr/>
        </p:nvSpPr>
        <p:spPr>
          <a:xfrm>
            <a:off x="4633347" y="4794434"/>
            <a:ext cx="2433140" cy="461665"/>
          </a:xfrm>
          <a:prstGeom prst="rect">
            <a:avLst/>
          </a:prstGeom>
          <a:solidFill>
            <a:sysClr val="window" lastClr="FFFFFF"/>
          </a:solidFill>
          <a:ln w="12700" cap="flat" cmpd="sng" algn="ctr">
            <a:solidFill>
              <a:srgbClr val="00B050"/>
            </a:solidFill>
            <a:prstDash val="solid"/>
            <a:miter lim="800000"/>
          </a:ln>
          <a:effectLst/>
        </p:spPr>
        <p:txBody>
          <a:bodyPr wrap="square" rtlCol="0">
            <a:spAutoFit/>
          </a:bodyPr>
          <a:lstStyle/>
          <a:p>
            <a:pPr fontAlgn="auto">
              <a:spcBef>
                <a:spcPts val="0"/>
              </a:spcBef>
              <a:spcAft>
                <a:spcPts val="0"/>
              </a:spcAft>
              <a:defRPr/>
            </a:pPr>
            <a:r>
              <a:rPr kumimoji="0" lang="zh-TW" altLang="en-US" sz="1200" b="1" kern="0" dirty="0">
                <a:solidFill>
                  <a:prstClr val="black"/>
                </a:solidFill>
                <a:latin typeface="微軟正黑體" panose="020B0604030504040204" pitchFamily="34" charset="-120"/>
                <a:ea typeface="微軟正黑體" panose="020B0604030504040204" pitchFamily="34" charset="-120"/>
              </a:rPr>
              <a:t>昱昶：升壓站容量</a:t>
            </a:r>
            <a:r>
              <a:rPr kumimoji="0" lang="en-US" altLang="zh-TW" sz="1200" b="1" kern="0" dirty="0">
                <a:solidFill>
                  <a:prstClr val="black"/>
                </a:solidFill>
                <a:latin typeface="微軟正黑體" panose="020B0604030504040204" pitchFamily="34" charset="-120"/>
                <a:ea typeface="微軟正黑體" panose="020B0604030504040204" pitchFamily="34" charset="-120"/>
              </a:rPr>
              <a:t>150MW</a:t>
            </a:r>
            <a:r>
              <a:rPr kumimoji="0" lang="zh-TW" altLang="en-US" sz="1200" b="1" kern="0" dirty="0">
                <a:solidFill>
                  <a:prstClr val="black"/>
                </a:solidFill>
                <a:latin typeface="微軟正黑體" panose="020B0604030504040204" pitchFamily="34" charset="-120"/>
                <a:ea typeface="微軟正黑體" panose="020B0604030504040204" pitchFamily="34" charset="-120"/>
              </a:rPr>
              <a:t>，共用容量</a:t>
            </a:r>
            <a:r>
              <a:rPr kumimoji="0" lang="en-US" altLang="zh-TW" sz="1200" b="1" kern="0" dirty="0">
                <a:solidFill>
                  <a:prstClr val="black"/>
                </a:solidFill>
                <a:latin typeface="微軟正黑體" panose="020B0604030504040204" pitchFamily="34" charset="-120"/>
                <a:ea typeface="微軟正黑體" panose="020B0604030504040204" pitchFamily="34" charset="-120"/>
              </a:rPr>
              <a:t>75.6MW</a:t>
            </a:r>
            <a:r>
              <a:rPr kumimoji="0" lang="zh-TW" altLang="en-US" sz="1200" b="1" kern="0" dirty="0">
                <a:solidFill>
                  <a:prstClr val="black"/>
                </a:solidFill>
                <a:latin typeface="微軟正黑體" panose="020B0604030504040204" pitchFamily="34" charset="-120"/>
                <a:ea typeface="微軟正黑體" panose="020B0604030504040204" pitchFamily="34" charset="-120"/>
              </a:rPr>
              <a:t>，</a:t>
            </a:r>
            <a:r>
              <a:rPr kumimoji="0" lang="en-US" altLang="zh-TW" sz="1200" b="1" kern="0" dirty="0">
                <a:solidFill>
                  <a:prstClr val="black"/>
                </a:solidFill>
                <a:latin typeface="微軟正黑體" panose="020B0604030504040204" pitchFamily="34" charset="-120"/>
                <a:ea typeface="微軟正黑體" panose="020B0604030504040204" pitchFamily="34" charset="-120"/>
              </a:rPr>
              <a:t>112/12</a:t>
            </a:r>
            <a:r>
              <a:rPr kumimoji="0" lang="zh-TW" altLang="en-US" sz="1200" b="1" kern="0" dirty="0">
                <a:solidFill>
                  <a:prstClr val="black"/>
                </a:solidFill>
                <a:latin typeface="微軟正黑體" panose="020B0604030504040204" pitchFamily="34" charset="-120"/>
                <a:ea typeface="微軟正黑體" panose="020B0604030504040204" pitchFamily="34" charset="-120"/>
              </a:rPr>
              <a:t>完工</a:t>
            </a:r>
          </a:p>
        </p:txBody>
      </p:sp>
      <p:sp>
        <p:nvSpPr>
          <p:cNvPr id="8" name="文字方塊 7"/>
          <p:cNvSpPr txBox="1"/>
          <p:nvPr/>
        </p:nvSpPr>
        <p:spPr>
          <a:xfrm>
            <a:off x="4409552" y="5952168"/>
            <a:ext cx="2441970" cy="461665"/>
          </a:xfrm>
          <a:prstGeom prst="rect">
            <a:avLst/>
          </a:prstGeom>
          <a:solidFill>
            <a:sysClr val="window" lastClr="FFFFFF"/>
          </a:solidFill>
          <a:ln w="12700" cap="flat" cmpd="sng" algn="ctr">
            <a:solidFill>
              <a:srgbClr val="00B050"/>
            </a:solidFill>
            <a:prstDash val="solid"/>
            <a:miter lim="800000"/>
          </a:ln>
          <a:effectLst/>
        </p:spPr>
        <p:txBody>
          <a:bodyPr wrap="square" rtlCol="0">
            <a:spAutoFit/>
          </a:bodyPr>
          <a:lstStyle/>
          <a:p>
            <a:pPr fontAlgn="auto">
              <a:spcBef>
                <a:spcPts val="0"/>
              </a:spcBef>
              <a:spcAft>
                <a:spcPts val="0"/>
              </a:spcAft>
              <a:defRPr/>
            </a:pPr>
            <a:r>
              <a:rPr kumimoji="0" lang="zh-TW" altLang="en-US" sz="1200" b="1" kern="0" dirty="0">
                <a:solidFill>
                  <a:prstClr val="black"/>
                </a:solidFill>
                <a:latin typeface="微軟正黑體" panose="020B0604030504040204" pitchFamily="34" charset="-120"/>
                <a:ea typeface="微軟正黑體" panose="020B0604030504040204" pitchFamily="34" charset="-120"/>
              </a:rPr>
              <a:t>睿日：升壓站容量</a:t>
            </a:r>
            <a:r>
              <a:rPr kumimoji="0" lang="en-US" altLang="zh-TW" sz="1200" b="1" kern="0" dirty="0">
                <a:solidFill>
                  <a:prstClr val="black"/>
                </a:solidFill>
                <a:latin typeface="微軟正黑體" panose="020B0604030504040204" pitchFamily="34" charset="-120"/>
                <a:ea typeface="微軟正黑體" panose="020B0604030504040204" pitchFamily="34" charset="-120"/>
              </a:rPr>
              <a:t>30MW</a:t>
            </a:r>
            <a:r>
              <a:rPr kumimoji="0" lang="zh-TW" altLang="en-US" sz="1200" b="1" kern="0" dirty="0">
                <a:solidFill>
                  <a:prstClr val="black"/>
                </a:solidFill>
                <a:latin typeface="微軟正黑體" panose="020B0604030504040204" pitchFamily="34" charset="-120"/>
                <a:ea typeface="微軟正黑體" panose="020B0604030504040204" pitchFamily="34" charset="-120"/>
              </a:rPr>
              <a:t>，共用容量</a:t>
            </a:r>
            <a:r>
              <a:rPr kumimoji="0" lang="en-US" altLang="zh-TW" sz="1200" b="1" kern="0" dirty="0">
                <a:solidFill>
                  <a:prstClr val="black"/>
                </a:solidFill>
                <a:latin typeface="微軟正黑體" panose="020B0604030504040204" pitchFamily="34" charset="-120"/>
                <a:ea typeface="微軟正黑體" panose="020B0604030504040204" pitchFamily="34" charset="-120"/>
              </a:rPr>
              <a:t>18.3MW</a:t>
            </a:r>
            <a:r>
              <a:rPr kumimoji="0" lang="zh-TW" altLang="en-US" sz="1200" b="1" kern="0" dirty="0">
                <a:solidFill>
                  <a:prstClr val="black"/>
                </a:solidFill>
                <a:latin typeface="微軟正黑體" panose="020B0604030504040204" pitchFamily="34" charset="-120"/>
                <a:ea typeface="微軟正黑體" panose="020B0604030504040204" pitchFamily="34" charset="-120"/>
              </a:rPr>
              <a:t>，</a:t>
            </a:r>
            <a:r>
              <a:rPr kumimoji="0" lang="en-US" altLang="zh-TW" sz="1200" b="1" kern="0" dirty="0">
                <a:solidFill>
                  <a:prstClr val="black"/>
                </a:solidFill>
                <a:latin typeface="微軟正黑體" panose="020B0604030504040204" pitchFamily="34" charset="-120"/>
                <a:ea typeface="微軟正黑體" panose="020B0604030504040204" pitchFamily="34" charset="-120"/>
              </a:rPr>
              <a:t>112/6</a:t>
            </a:r>
            <a:r>
              <a:rPr kumimoji="0" lang="zh-TW" altLang="en-US" sz="1200" b="1" kern="0" dirty="0">
                <a:solidFill>
                  <a:prstClr val="black"/>
                </a:solidFill>
                <a:latin typeface="微軟正黑體" panose="020B0604030504040204" pitchFamily="34" charset="-120"/>
                <a:ea typeface="微軟正黑體" panose="020B0604030504040204" pitchFamily="34" charset="-120"/>
              </a:rPr>
              <a:t>完工</a:t>
            </a:r>
          </a:p>
        </p:txBody>
      </p:sp>
      <p:sp>
        <p:nvSpPr>
          <p:cNvPr id="9" name="文字方塊 8"/>
          <p:cNvSpPr txBox="1"/>
          <p:nvPr/>
        </p:nvSpPr>
        <p:spPr>
          <a:xfrm>
            <a:off x="1305940" y="3807185"/>
            <a:ext cx="2341386" cy="461665"/>
          </a:xfrm>
          <a:prstGeom prst="rect">
            <a:avLst/>
          </a:prstGeom>
          <a:solidFill>
            <a:sysClr val="window" lastClr="FFFFFF"/>
          </a:solidFill>
          <a:ln w="12700" cap="flat" cmpd="sng" algn="ctr">
            <a:solidFill>
              <a:srgbClr val="00B050"/>
            </a:solidFill>
            <a:prstDash val="solid"/>
            <a:miter lim="800000"/>
          </a:ln>
          <a:effectLst/>
        </p:spPr>
        <p:txBody>
          <a:bodyPr wrap="square" rtlCol="0">
            <a:spAutoFit/>
          </a:bodyPr>
          <a:lstStyle/>
          <a:p>
            <a:pPr fontAlgn="auto">
              <a:spcBef>
                <a:spcPts val="0"/>
              </a:spcBef>
              <a:spcAft>
                <a:spcPts val="0"/>
              </a:spcAft>
              <a:defRPr/>
            </a:pPr>
            <a:r>
              <a:rPr kumimoji="0" lang="zh-TW" altLang="en-US" sz="1200" b="1" kern="0" dirty="0">
                <a:solidFill>
                  <a:prstClr val="black"/>
                </a:solidFill>
                <a:latin typeface="微軟正黑體" panose="020B0604030504040204" pitchFamily="34" charset="-120"/>
                <a:ea typeface="微軟正黑體" panose="020B0604030504040204" pitchFamily="34" charset="-120"/>
              </a:rPr>
              <a:t>國金：升壓站容量</a:t>
            </a:r>
            <a:r>
              <a:rPr kumimoji="0" lang="en-US" altLang="zh-TW" sz="1200" b="1" kern="0" dirty="0">
                <a:solidFill>
                  <a:prstClr val="black"/>
                </a:solidFill>
                <a:latin typeface="微軟正黑體" panose="020B0604030504040204" pitchFamily="34" charset="-120"/>
                <a:ea typeface="微軟正黑體" panose="020B0604030504040204" pitchFamily="34" charset="-120"/>
              </a:rPr>
              <a:t>75MW</a:t>
            </a:r>
            <a:r>
              <a:rPr kumimoji="0" lang="zh-TW" altLang="en-US" sz="1200" b="1" kern="0" dirty="0">
                <a:solidFill>
                  <a:prstClr val="black"/>
                </a:solidFill>
                <a:latin typeface="微軟正黑體" panose="020B0604030504040204" pitchFamily="34" charset="-120"/>
                <a:ea typeface="微軟正黑體" panose="020B0604030504040204" pitchFamily="34" charset="-120"/>
              </a:rPr>
              <a:t>，共用容量</a:t>
            </a:r>
            <a:r>
              <a:rPr kumimoji="0" lang="en-US" altLang="zh-TW" sz="1200" b="1" kern="0" dirty="0">
                <a:solidFill>
                  <a:prstClr val="black"/>
                </a:solidFill>
                <a:latin typeface="微軟正黑體" panose="020B0604030504040204" pitchFamily="34" charset="-120"/>
                <a:ea typeface="微軟正黑體" panose="020B0604030504040204" pitchFamily="34" charset="-120"/>
              </a:rPr>
              <a:t>66.7MW</a:t>
            </a:r>
            <a:r>
              <a:rPr kumimoji="0" lang="zh-TW" altLang="en-US" sz="1200" b="1" kern="0" dirty="0">
                <a:solidFill>
                  <a:prstClr val="black"/>
                </a:solidFill>
                <a:latin typeface="微軟正黑體" panose="020B0604030504040204" pitchFamily="34" charset="-120"/>
                <a:ea typeface="微軟正黑體" panose="020B0604030504040204" pitchFamily="34" charset="-120"/>
              </a:rPr>
              <a:t>，</a:t>
            </a:r>
            <a:r>
              <a:rPr kumimoji="0" lang="en-US" altLang="zh-TW" sz="1200" b="1" kern="0" dirty="0">
                <a:solidFill>
                  <a:prstClr val="black"/>
                </a:solidFill>
                <a:latin typeface="微軟正黑體" panose="020B0604030504040204" pitchFamily="34" charset="-120"/>
                <a:ea typeface="微軟正黑體" panose="020B0604030504040204" pitchFamily="34" charset="-120"/>
              </a:rPr>
              <a:t>112/12</a:t>
            </a:r>
            <a:r>
              <a:rPr kumimoji="0" lang="zh-TW" altLang="en-US" sz="1200" b="1" kern="0" dirty="0">
                <a:solidFill>
                  <a:prstClr val="black"/>
                </a:solidFill>
                <a:latin typeface="微軟正黑體" panose="020B0604030504040204" pitchFamily="34" charset="-120"/>
                <a:ea typeface="微軟正黑體" panose="020B0604030504040204" pitchFamily="34" charset="-120"/>
              </a:rPr>
              <a:t>完工</a:t>
            </a:r>
          </a:p>
        </p:txBody>
      </p:sp>
      <p:cxnSp>
        <p:nvCxnSpPr>
          <p:cNvPr id="10" name="直線接點 9"/>
          <p:cNvCxnSpPr>
            <a:stCxn id="6" idx="1"/>
          </p:cNvCxnSpPr>
          <p:nvPr/>
        </p:nvCxnSpPr>
        <p:spPr>
          <a:xfrm flipH="1">
            <a:off x="4149724" y="3807186"/>
            <a:ext cx="1041486" cy="375013"/>
          </a:xfrm>
          <a:prstGeom prst="line">
            <a:avLst/>
          </a:prstGeom>
          <a:noFill/>
          <a:ln w="19050" cap="flat" cmpd="sng" algn="ctr">
            <a:solidFill>
              <a:srgbClr val="00B050"/>
            </a:solidFill>
            <a:prstDash val="solid"/>
            <a:miter lim="800000"/>
          </a:ln>
          <a:effectLst/>
        </p:spPr>
      </p:cxnSp>
      <p:cxnSp>
        <p:nvCxnSpPr>
          <p:cNvPr id="11" name="直線接點 10"/>
          <p:cNvCxnSpPr>
            <a:endCxn id="9" idx="3"/>
          </p:cNvCxnSpPr>
          <p:nvPr/>
        </p:nvCxnSpPr>
        <p:spPr>
          <a:xfrm flipH="1" flipV="1">
            <a:off x="3647326" y="4038018"/>
            <a:ext cx="397714" cy="533982"/>
          </a:xfrm>
          <a:prstGeom prst="line">
            <a:avLst/>
          </a:prstGeom>
          <a:noFill/>
          <a:ln w="19050" cap="flat" cmpd="sng" algn="ctr">
            <a:solidFill>
              <a:srgbClr val="00B050"/>
            </a:solidFill>
            <a:prstDash val="solid"/>
            <a:miter lim="800000"/>
          </a:ln>
          <a:effectLst/>
        </p:spPr>
      </p:cxnSp>
      <p:cxnSp>
        <p:nvCxnSpPr>
          <p:cNvPr id="12" name="直線接點 11"/>
          <p:cNvCxnSpPr>
            <a:stCxn id="7" idx="1"/>
          </p:cNvCxnSpPr>
          <p:nvPr/>
        </p:nvCxnSpPr>
        <p:spPr>
          <a:xfrm flipH="1">
            <a:off x="3902663" y="5025267"/>
            <a:ext cx="730684" cy="3"/>
          </a:xfrm>
          <a:prstGeom prst="line">
            <a:avLst/>
          </a:prstGeom>
          <a:noFill/>
          <a:ln w="19050" cap="flat" cmpd="sng" algn="ctr">
            <a:solidFill>
              <a:srgbClr val="00B050"/>
            </a:solidFill>
            <a:prstDash val="solid"/>
            <a:miter lim="800000"/>
          </a:ln>
          <a:effectLst/>
        </p:spPr>
      </p:cxnSp>
      <p:cxnSp>
        <p:nvCxnSpPr>
          <p:cNvPr id="13" name="直線接點 12"/>
          <p:cNvCxnSpPr>
            <a:endCxn id="8" idx="1"/>
          </p:cNvCxnSpPr>
          <p:nvPr/>
        </p:nvCxnSpPr>
        <p:spPr>
          <a:xfrm>
            <a:off x="4085402" y="5638675"/>
            <a:ext cx="324150" cy="544326"/>
          </a:xfrm>
          <a:prstGeom prst="line">
            <a:avLst/>
          </a:prstGeom>
          <a:noFill/>
          <a:ln w="19050" cap="flat" cmpd="sng" algn="ctr">
            <a:solidFill>
              <a:srgbClr val="00B050"/>
            </a:solidFill>
            <a:prstDash val="solid"/>
            <a:miter lim="800000"/>
          </a:ln>
          <a:effectLst/>
        </p:spPr>
      </p:cxnSp>
      <p:pic>
        <p:nvPicPr>
          <p:cNvPr id="14" name="圖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1020" y="5623597"/>
            <a:ext cx="1211760" cy="908820"/>
          </a:xfrm>
          <a:prstGeom prst="rect">
            <a:avLst/>
          </a:prstGeom>
        </p:spPr>
      </p:pic>
      <p:sp>
        <p:nvSpPr>
          <p:cNvPr id="15" name="標題 1"/>
          <p:cNvSpPr txBox="1"/>
          <p:nvPr/>
        </p:nvSpPr>
        <p:spPr>
          <a:xfrm>
            <a:off x="258745" y="57123"/>
            <a:ext cx="8692578"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三、共同升壓站政策及推展</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推動現況</a:t>
            </a:r>
            <a:r>
              <a:rPr lang="en-US" altLang="zh-TW" sz="20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20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彰化、雲林</a:t>
            </a:r>
            <a:endParaRPr lang="zh-TW" altLang="en-US" sz="1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0"/>
          </p:nvPr>
        </p:nvSpPr>
        <p:spPr/>
        <p:txBody>
          <a:bodyPr/>
          <a:lstStyle/>
          <a:p>
            <a:pPr>
              <a:defRPr/>
            </a:pPr>
            <a:fld id="{4DDCBD9B-A1B5-459F-AC8A-25003C402013}" type="slidenum">
              <a:rPr lang="en-US" altLang="zh-TW" smtClean="0"/>
              <a:t>47</a:t>
            </a:fld>
            <a:endParaRPr lang="en-US" altLang="zh-TW"/>
          </a:p>
        </p:txBody>
      </p:sp>
      <p:sp>
        <p:nvSpPr>
          <p:cNvPr id="22" name="標題 1"/>
          <p:cNvSpPr txBox="1"/>
          <p:nvPr/>
        </p:nvSpPr>
        <p:spPr>
          <a:xfrm>
            <a:off x="258745" y="57123"/>
            <a:ext cx="8692578"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三、共同升壓站政策及推展</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推動現況</a:t>
            </a:r>
            <a:r>
              <a:rPr lang="en-US" altLang="zh-TW" sz="20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20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嘉義、台南</a:t>
            </a:r>
            <a:endParaRPr lang="zh-TW" altLang="en-US" sz="1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pic>
        <p:nvPicPr>
          <p:cNvPr id="23" name="圖片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8745" y="980728"/>
            <a:ext cx="7677509" cy="5755073"/>
          </a:xfrm>
          <a:prstGeom prst="rect">
            <a:avLst/>
          </a:prstGeom>
        </p:spPr>
      </p:pic>
      <p:sp>
        <p:nvSpPr>
          <p:cNvPr id="24" name="文字方塊 23"/>
          <p:cNvSpPr txBox="1"/>
          <p:nvPr/>
        </p:nvSpPr>
        <p:spPr>
          <a:xfrm>
            <a:off x="1334761" y="1254791"/>
            <a:ext cx="2308858" cy="461665"/>
          </a:xfrm>
          <a:prstGeom prst="rect">
            <a:avLst/>
          </a:prstGeom>
          <a:solidFill>
            <a:sysClr val="window" lastClr="FFFFFF"/>
          </a:solidFill>
          <a:ln w="12700" cap="flat" cmpd="sng" algn="ctr">
            <a:solidFill>
              <a:srgbClr val="00B050"/>
            </a:solidFill>
            <a:prstDash val="solid"/>
            <a:miter lim="800000"/>
          </a:ln>
          <a:effectLst/>
        </p:spPr>
        <p:txBody>
          <a:bodyPr wrap="square" rtlCol="0">
            <a:spAutoFit/>
          </a:bodyPr>
          <a:lstStyle/>
          <a:p>
            <a:pPr marL="0" marR="0" lvl="0" indent="0" defTabSz="914400" eaLnBrk="0" fontAlgn="auto" latinLnBrk="0" hangingPunct="0">
              <a:lnSpc>
                <a:spcPct val="100000"/>
              </a:lnSpc>
              <a:spcBef>
                <a:spcPts val="0"/>
              </a:spcBef>
              <a:spcAft>
                <a:spcPts val="0"/>
              </a:spcAft>
              <a:buClrTx/>
              <a:buSzTx/>
              <a:buFontTx/>
              <a:buNone/>
              <a:defRPr/>
            </a:pPr>
            <a:r>
              <a:rPr kumimoji="0" lang="zh-TW" altLang="en-US"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永麒：升壓站容量</a:t>
            </a:r>
            <a:r>
              <a:rPr kumimoji="0" lang="en-US" altLang="zh-TW"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20MW</a:t>
            </a:r>
            <a:r>
              <a:rPr kumimoji="0" lang="zh-TW" altLang="en-US"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，共用容量</a:t>
            </a:r>
            <a:r>
              <a:rPr kumimoji="0" lang="en-US" altLang="zh-TW"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6.7MW</a:t>
            </a:r>
            <a:r>
              <a:rPr kumimoji="0" lang="zh-TW" altLang="en-US"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a:t>
            </a:r>
            <a:r>
              <a:rPr kumimoji="0" lang="en-US" altLang="zh-TW"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111/12</a:t>
            </a:r>
            <a:r>
              <a:rPr kumimoji="0" lang="zh-TW" altLang="en-US"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完工</a:t>
            </a:r>
          </a:p>
        </p:txBody>
      </p:sp>
      <p:sp>
        <p:nvSpPr>
          <p:cNvPr id="25" name="文字方塊 24"/>
          <p:cNvSpPr txBox="1"/>
          <p:nvPr/>
        </p:nvSpPr>
        <p:spPr>
          <a:xfrm>
            <a:off x="5476569" y="1039786"/>
            <a:ext cx="2377864" cy="461665"/>
          </a:xfrm>
          <a:prstGeom prst="rect">
            <a:avLst/>
          </a:prstGeom>
          <a:solidFill>
            <a:sysClr val="window" lastClr="FFFFFF"/>
          </a:solidFill>
          <a:ln w="12700" cap="flat" cmpd="sng" algn="ctr">
            <a:solidFill>
              <a:srgbClr val="00B050"/>
            </a:solidFill>
            <a:prstDash val="solid"/>
            <a:miter lim="800000"/>
          </a:ln>
          <a:effectLst/>
        </p:spPr>
        <p:txBody>
          <a:bodyPr wrap="square" rtlCol="0">
            <a:spAutoFit/>
          </a:bodyPr>
          <a:lstStyle/>
          <a:p>
            <a:pPr marL="0" marR="0" lvl="0" indent="0" defTabSz="914400" eaLnBrk="0" fontAlgn="auto" latinLnBrk="0" hangingPunct="0">
              <a:lnSpc>
                <a:spcPct val="100000"/>
              </a:lnSpc>
              <a:spcBef>
                <a:spcPts val="0"/>
              </a:spcBef>
              <a:spcAft>
                <a:spcPts val="0"/>
              </a:spcAft>
              <a:buClrTx/>
              <a:buSzTx/>
              <a:buFontTx/>
              <a:buNone/>
              <a:defRPr/>
            </a:pPr>
            <a:r>
              <a:rPr kumimoji="0" lang="zh-TW" altLang="en-US"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廣宇：升壓站容量</a:t>
            </a:r>
            <a:r>
              <a:rPr kumimoji="0" lang="en-US" altLang="zh-TW"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77MW</a:t>
            </a:r>
            <a:r>
              <a:rPr kumimoji="0" lang="zh-TW" altLang="en-US"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，共用容量</a:t>
            </a:r>
            <a:r>
              <a:rPr kumimoji="0" lang="en-US" altLang="zh-TW"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27.9MW</a:t>
            </a:r>
            <a:r>
              <a:rPr kumimoji="0" lang="zh-TW" altLang="en-US"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，已完工</a:t>
            </a:r>
          </a:p>
        </p:txBody>
      </p:sp>
      <p:sp>
        <p:nvSpPr>
          <p:cNvPr id="26" name="文字方塊 25"/>
          <p:cNvSpPr txBox="1"/>
          <p:nvPr/>
        </p:nvSpPr>
        <p:spPr>
          <a:xfrm>
            <a:off x="5476569" y="1777135"/>
            <a:ext cx="2354578" cy="461665"/>
          </a:xfrm>
          <a:prstGeom prst="rect">
            <a:avLst/>
          </a:prstGeom>
          <a:solidFill>
            <a:sysClr val="window" lastClr="FFFFFF"/>
          </a:solidFill>
          <a:ln w="12700" cap="flat" cmpd="sng" algn="ctr">
            <a:solidFill>
              <a:srgbClr val="00B050"/>
            </a:solidFill>
            <a:prstDash val="solid"/>
            <a:miter lim="800000"/>
          </a:ln>
          <a:effectLst/>
        </p:spPr>
        <p:txBody>
          <a:bodyPr wrap="square" rtlCol="0">
            <a:spAutoFit/>
          </a:bodyPr>
          <a:lstStyle/>
          <a:p>
            <a:pPr marL="0" marR="0" lvl="0" indent="0" defTabSz="914400" eaLnBrk="0" fontAlgn="auto" latinLnBrk="0" hangingPunct="0">
              <a:lnSpc>
                <a:spcPct val="100000"/>
              </a:lnSpc>
              <a:spcBef>
                <a:spcPts val="0"/>
              </a:spcBef>
              <a:spcAft>
                <a:spcPts val="0"/>
              </a:spcAft>
              <a:buClrTx/>
              <a:buSzTx/>
              <a:buFontTx/>
              <a:buNone/>
              <a:defRPr/>
            </a:pPr>
            <a:r>
              <a:rPr kumimoji="0" lang="zh-TW" altLang="en-US"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台泥：升壓站容量</a:t>
            </a:r>
            <a:r>
              <a:rPr kumimoji="0" lang="en-US" altLang="zh-TW"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94.5MW</a:t>
            </a:r>
            <a:r>
              <a:rPr kumimoji="0" lang="zh-TW" altLang="en-US"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，共用容量</a:t>
            </a:r>
            <a:r>
              <a:rPr kumimoji="0" lang="en-US" altLang="zh-TW"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51.1MW</a:t>
            </a:r>
            <a:r>
              <a:rPr kumimoji="0" lang="zh-TW" altLang="en-US"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a:t>
            </a:r>
            <a:r>
              <a:rPr kumimoji="0" lang="en-US" altLang="zh-TW"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112/4</a:t>
            </a:r>
            <a:r>
              <a:rPr kumimoji="0" lang="zh-TW" altLang="en-US"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完工</a:t>
            </a:r>
          </a:p>
        </p:txBody>
      </p:sp>
      <p:cxnSp>
        <p:nvCxnSpPr>
          <p:cNvPr id="27" name="直線接點 26"/>
          <p:cNvCxnSpPr/>
          <p:nvPr/>
        </p:nvCxnSpPr>
        <p:spPr>
          <a:xfrm flipH="1">
            <a:off x="3643619" y="1325826"/>
            <a:ext cx="717808" cy="159797"/>
          </a:xfrm>
          <a:prstGeom prst="line">
            <a:avLst/>
          </a:prstGeom>
          <a:noFill/>
          <a:ln w="19050" cap="flat" cmpd="sng" algn="ctr">
            <a:solidFill>
              <a:srgbClr val="00B050"/>
            </a:solidFill>
            <a:prstDash val="solid"/>
            <a:miter lim="800000"/>
          </a:ln>
          <a:effectLst/>
        </p:spPr>
      </p:cxnSp>
      <p:cxnSp>
        <p:nvCxnSpPr>
          <p:cNvPr id="28" name="直線接點 27"/>
          <p:cNvCxnSpPr/>
          <p:nvPr/>
        </p:nvCxnSpPr>
        <p:spPr>
          <a:xfrm flipH="1">
            <a:off x="4577067" y="1270615"/>
            <a:ext cx="899502" cy="0"/>
          </a:xfrm>
          <a:prstGeom prst="line">
            <a:avLst/>
          </a:prstGeom>
          <a:noFill/>
          <a:ln w="19050" cap="flat" cmpd="sng" algn="ctr">
            <a:solidFill>
              <a:srgbClr val="00B050"/>
            </a:solidFill>
            <a:prstDash val="solid"/>
            <a:miter lim="800000"/>
          </a:ln>
          <a:effectLst/>
        </p:spPr>
      </p:cxnSp>
      <p:cxnSp>
        <p:nvCxnSpPr>
          <p:cNvPr id="29" name="直線接點 28"/>
          <p:cNvCxnSpPr/>
          <p:nvPr/>
        </p:nvCxnSpPr>
        <p:spPr>
          <a:xfrm flipH="1">
            <a:off x="4577067" y="2007967"/>
            <a:ext cx="899502" cy="254421"/>
          </a:xfrm>
          <a:prstGeom prst="line">
            <a:avLst/>
          </a:prstGeom>
          <a:noFill/>
          <a:ln w="19050" cap="flat" cmpd="sng" algn="ctr">
            <a:solidFill>
              <a:srgbClr val="00B050"/>
            </a:solidFill>
            <a:prstDash val="solid"/>
            <a:miter lim="800000"/>
          </a:ln>
          <a:effectLst/>
        </p:spPr>
      </p:cxnSp>
      <p:sp>
        <p:nvSpPr>
          <p:cNvPr id="30" name="文字方塊 29"/>
          <p:cNvSpPr txBox="1"/>
          <p:nvPr/>
        </p:nvSpPr>
        <p:spPr>
          <a:xfrm>
            <a:off x="308538" y="4591267"/>
            <a:ext cx="2446018" cy="469722"/>
          </a:xfrm>
          <a:prstGeom prst="rect">
            <a:avLst/>
          </a:prstGeom>
          <a:solidFill>
            <a:sysClr val="window" lastClr="FFFFFF"/>
          </a:solidFill>
          <a:ln w="12700" cap="flat" cmpd="sng" algn="ctr">
            <a:solidFill>
              <a:srgbClr val="00B050"/>
            </a:solidFill>
            <a:prstDash val="solid"/>
            <a:miter lim="800000"/>
          </a:ln>
          <a:effectLst/>
        </p:spPr>
        <p:txBody>
          <a:bodyPr wrap="square" rtlCol="0">
            <a:spAutoFit/>
          </a:bodyPr>
          <a:lstStyle/>
          <a:p>
            <a:pPr marL="0" marR="0" lvl="0" indent="0" defTabSz="914400" eaLnBrk="0" fontAlgn="auto" latinLnBrk="0" hangingPunct="0">
              <a:lnSpc>
                <a:spcPct val="100000"/>
              </a:lnSpc>
              <a:spcBef>
                <a:spcPts val="0"/>
              </a:spcBef>
              <a:spcAft>
                <a:spcPts val="0"/>
              </a:spcAft>
              <a:buClrTx/>
              <a:buSzTx/>
              <a:buFontTx/>
              <a:buNone/>
              <a:defRPr/>
            </a:pPr>
            <a:r>
              <a:rPr kumimoji="0" lang="zh-TW" altLang="en-US"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新和：升壓站容量</a:t>
            </a:r>
            <a:r>
              <a:rPr kumimoji="0" lang="en-US" altLang="zh-TW"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360MW</a:t>
            </a:r>
            <a:r>
              <a:rPr kumimoji="0" lang="zh-TW" altLang="en-US"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，共用容量</a:t>
            </a:r>
            <a:r>
              <a:rPr kumimoji="0" lang="en-US" altLang="zh-TW"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240MW</a:t>
            </a:r>
            <a:r>
              <a:rPr kumimoji="0" lang="zh-TW" altLang="en-US"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a:t>
            </a:r>
            <a:r>
              <a:rPr kumimoji="0" lang="en-US" altLang="zh-TW"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112/6</a:t>
            </a:r>
            <a:r>
              <a:rPr kumimoji="0" lang="zh-TW" altLang="en-US"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完工</a:t>
            </a:r>
          </a:p>
        </p:txBody>
      </p:sp>
      <p:sp>
        <p:nvSpPr>
          <p:cNvPr id="31" name="文字方塊 30"/>
          <p:cNvSpPr txBox="1"/>
          <p:nvPr/>
        </p:nvSpPr>
        <p:spPr>
          <a:xfrm>
            <a:off x="4107678" y="6274136"/>
            <a:ext cx="2574034" cy="461665"/>
          </a:xfrm>
          <a:prstGeom prst="rect">
            <a:avLst/>
          </a:prstGeom>
          <a:solidFill>
            <a:sysClr val="window" lastClr="FFFFFF"/>
          </a:solidFill>
          <a:ln w="12700" cap="flat" cmpd="sng" algn="ctr">
            <a:solidFill>
              <a:srgbClr val="00B050"/>
            </a:solidFill>
            <a:prstDash val="solid"/>
            <a:miter lim="800000"/>
          </a:ln>
          <a:effectLst/>
        </p:spPr>
        <p:txBody>
          <a:bodyPr wrap="square" rtlCol="0">
            <a:spAutoFit/>
          </a:bodyPr>
          <a:lstStyle/>
          <a:p>
            <a:pPr marL="0" marR="0" lvl="0" indent="0" defTabSz="914400" eaLnBrk="0" fontAlgn="auto" latinLnBrk="0" hangingPunct="0">
              <a:lnSpc>
                <a:spcPct val="100000"/>
              </a:lnSpc>
              <a:spcBef>
                <a:spcPts val="0"/>
              </a:spcBef>
              <a:spcAft>
                <a:spcPts val="0"/>
              </a:spcAft>
              <a:buClrTx/>
              <a:buSzTx/>
              <a:buFontTx/>
              <a:buNone/>
              <a:defRPr/>
            </a:pPr>
            <a:r>
              <a:rPr kumimoji="0" lang="zh-TW" altLang="en-US"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天英：升壓站容量</a:t>
            </a:r>
            <a:r>
              <a:rPr kumimoji="0" lang="en-US" altLang="zh-TW"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300MW</a:t>
            </a:r>
            <a:r>
              <a:rPr kumimoji="0" lang="zh-TW" altLang="en-US"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，共用容量</a:t>
            </a:r>
            <a:r>
              <a:rPr kumimoji="0" lang="en-US" altLang="zh-TW"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153.6MW</a:t>
            </a:r>
            <a:r>
              <a:rPr kumimoji="0" lang="zh-TW" altLang="en-US"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a:t>
            </a:r>
            <a:r>
              <a:rPr kumimoji="0" lang="en-US" altLang="zh-TW"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111/12</a:t>
            </a:r>
            <a:r>
              <a:rPr kumimoji="0" lang="zh-TW" altLang="en-US"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完工</a:t>
            </a:r>
          </a:p>
        </p:txBody>
      </p:sp>
      <p:sp>
        <p:nvSpPr>
          <p:cNvPr id="32" name="文字方塊 31"/>
          <p:cNvSpPr txBox="1"/>
          <p:nvPr/>
        </p:nvSpPr>
        <p:spPr>
          <a:xfrm>
            <a:off x="1334761" y="3286361"/>
            <a:ext cx="2528314" cy="461665"/>
          </a:xfrm>
          <a:prstGeom prst="rect">
            <a:avLst/>
          </a:prstGeom>
          <a:solidFill>
            <a:sysClr val="window" lastClr="FFFFFF"/>
          </a:solidFill>
          <a:ln w="12700" cap="flat" cmpd="sng" algn="ctr">
            <a:solidFill>
              <a:srgbClr val="00B050"/>
            </a:solidFill>
            <a:prstDash val="solid"/>
            <a:miter lim="800000"/>
          </a:ln>
          <a:effectLst/>
        </p:spPr>
        <p:txBody>
          <a:bodyPr wrap="square" rtlCol="0">
            <a:spAutoFit/>
          </a:bodyPr>
          <a:lstStyle/>
          <a:p>
            <a:pPr marL="0" marR="0" lvl="0" indent="0" defTabSz="914400" eaLnBrk="0" fontAlgn="auto" latinLnBrk="0" hangingPunct="0">
              <a:lnSpc>
                <a:spcPct val="100000"/>
              </a:lnSpc>
              <a:spcBef>
                <a:spcPts val="0"/>
              </a:spcBef>
              <a:spcAft>
                <a:spcPts val="0"/>
              </a:spcAft>
              <a:buClrTx/>
              <a:buSzTx/>
              <a:buFontTx/>
              <a:buNone/>
              <a:defRPr/>
            </a:pPr>
            <a:r>
              <a:rPr kumimoji="0" lang="zh-TW" altLang="en-US"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平誠：升壓站容量</a:t>
            </a:r>
            <a:r>
              <a:rPr kumimoji="0" lang="en-US" altLang="zh-TW"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360MW</a:t>
            </a:r>
            <a:r>
              <a:rPr kumimoji="0" lang="zh-TW" altLang="en-US"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，共用容量</a:t>
            </a:r>
            <a:r>
              <a:rPr kumimoji="0" lang="en-US" altLang="zh-TW"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240MW</a:t>
            </a:r>
            <a:r>
              <a:rPr kumimoji="0" lang="zh-TW" altLang="en-US"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a:t>
            </a:r>
            <a:r>
              <a:rPr kumimoji="0" lang="en-US" altLang="zh-TW"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111/12</a:t>
            </a:r>
            <a:r>
              <a:rPr kumimoji="0" lang="zh-TW" altLang="en-US"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完工</a:t>
            </a:r>
          </a:p>
        </p:txBody>
      </p:sp>
      <p:sp>
        <p:nvSpPr>
          <p:cNvPr id="33" name="文字方塊 32"/>
          <p:cNvSpPr txBox="1"/>
          <p:nvPr/>
        </p:nvSpPr>
        <p:spPr>
          <a:xfrm>
            <a:off x="4827769" y="5600825"/>
            <a:ext cx="2273923" cy="471170"/>
          </a:xfrm>
          <a:prstGeom prst="rect">
            <a:avLst/>
          </a:prstGeom>
          <a:solidFill>
            <a:sysClr val="window" lastClr="FFFFFF"/>
          </a:solidFill>
          <a:ln w="12700" cap="flat" cmpd="sng" algn="ctr">
            <a:solidFill>
              <a:srgbClr val="00B050"/>
            </a:solidFill>
            <a:prstDash val="solid"/>
            <a:miter lim="800000"/>
          </a:ln>
          <a:effectLst/>
        </p:spPr>
        <p:txBody>
          <a:bodyPr wrap="square" rtlCol="0">
            <a:spAutoFit/>
          </a:bodyPr>
          <a:lstStyle/>
          <a:p>
            <a:pPr marL="0" marR="0" lvl="0" indent="0" defTabSz="914400" eaLnBrk="0" fontAlgn="auto" latinLnBrk="0" hangingPunct="0">
              <a:lnSpc>
                <a:spcPct val="100000"/>
              </a:lnSpc>
              <a:spcBef>
                <a:spcPts val="0"/>
              </a:spcBef>
              <a:spcAft>
                <a:spcPts val="0"/>
              </a:spcAft>
              <a:buClrTx/>
              <a:buSzTx/>
              <a:buFontTx/>
              <a:buNone/>
              <a:defRPr/>
            </a:pPr>
            <a:r>
              <a:rPr kumimoji="0" lang="zh-TW" altLang="en-US"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禾迅：升壓站容量</a:t>
            </a:r>
            <a:r>
              <a:rPr kumimoji="0" lang="en-US" altLang="zh-TW"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72MW</a:t>
            </a:r>
            <a:r>
              <a:rPr kumimoji="0" lang="zh-TW" altLang="en-US"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，共用容量</a:t>
            </a:r>
            <a:r>
              <a:rPr kumimoji="0" lang="en-US" altLang="zh-TW"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14MW</a:t>
            </a:r>
            <a:r>
              <a:rPr kumimoji="0" lang="zh-TW" altLang="en-US"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，已完工</a:t>
            </a:r>
          </a:p>
        </p:txBody>
      </p:sp>
      <p:sp>
        <p:nvSpPr>
          <p:cNvPr id="34" name="文字方塊 33"/>
          <p:cNvSpPr txBox="1"/>
          <p:nvPr/>
        </p:nvSpPr>
        <p:spPr>
          <a:xfrm>
            <a:off x="5634089" y="3664322"/>
            <a:ext cx="2302167" cy="461665"/>
          </a:xfrm>
          <a:prstGeom prst="rect">
            <a:avLst/>
          </a:prstGeom>
          <a:solidFill>
            <a:sysClr val="window" lastClr="FFFFFF"/>
          </a:solidFill>
          <a:ln w="12700" cap="flat" cmpd="sng" algn="ctr">
            <a:solidFill>
              <a:srgbClr val="00B050"/>
            </a:solidFill>
            <a:prstDash val="solid"/>
            <a:miter lim="800000"/>
          </a:ln>
          <a:effectLst/>
        </p:spPr>
        <p:txBody>
          <a:bodyPr wrap="square" rtlCol="0">
            <a:spAutoFit/>
          </a:bodyPr>
          <a:lstStyle/>
          <a:p>
            <a:pPr marL="0" marR="0" lvl="0" indent="0" defTabSz="914400" eaLnBrk="0" fontAlgn="auto" latinLnBrk="0" hangingPunct="0">
              <a:lnSpc>
                <a:spcPct val="100000"/>
              </a:lnSpc>
              <a:spcBef>
                <a:spcPts val="0"/>
              </a:spcBef>
              <a:spcAft>
                <a:spcPts val="0"/>
              </a:spcAft>
              <a:buClrTx/>
              <a:buSzTx/>
              <a:buFontTx/>
              <a:buNone/>
              <a:defRPr/>
            </a:pPr>
            <a:r>
              <a:rPr kumimoji="0" lang="zh-TW" altLang="en-US"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廷捷：升壓站容量</a:t>
            </a:r>
            <a:r>
              <a:rPr kumimoji="0" lang="en-US" altLang="zh-TW"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300MW</a:t>
            </a:r>
            <a:r>
              <a:rPr kumimoji="0" lang="zh-TW" altLang="en-US"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，共用容量</a:t>
            </a:r>
            <a:r>
              <a:rPr kumimoji="0" lang="en-US" altLang="zh-TW"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179.1MW</a:t>
            </a:r>
            <a:r>
              <a:rPr kumimoji="0" lang="zh-TW" altLang="en-US"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a:t>
            </a:r>
            <a:r>
              <a:rPr kumimoji="0" lang="en-US" altLang="zh-TW"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112/3</a:t>
            </a:r>
            <a:r>
              <a:rPr kumimoji="0" lang="zh-TW" altLang="en-US" sz="1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完工</a:t>
            </a:r>
          </a:p>
        </p:txBody>
      </p:sp>
      <p:cxnSp>
        <p:nvCxnSpPr>
          <p:cNvPr id="35" name="直線接點 34"/>
          <p:cNvCxnSpPr/>
          <p:nvPr/>
        </p:nvCxnSpPr>
        <p:spPr>
          <a:xfrm flipH="1">
            <a:off x="4827769" y="3895154"/>
            <a:ext cx="806320" cy="501908"/>
          </a:xfrm>
          <a:prstGeom prst="line">
            <a:avLst/>
          </a:prstGeom>
          <a:noFill/>
          <a:ln w="19050" cap="flat" cmpd="sng" algn="ctr">
            <a:solidFill>
              <a:srgbClr val="00B050"/>
            </a:solidFill>
            <a:prstDash val="solid"/>
            <a:miter lim="800000"/>
          </a:ln>
          <a:effectLst/>
        </p:spPr>
      </p:cxnSp>
      <p:cxnSp>
        <p:nvCxnSpPr>
          <p:cNvPr id="36" name="直線接點 35"/>
          <p:cNvCxnSpPr/>
          <p:nvPr/>
        </p:nvCxnSpPr>
        <p:spPr>
          <a:xfrm flipH="1" flipV="1">
            <a:off x="3863077" y="3476951"/>
            <a:ext cx="244601" cy="541368"/>
          </a:xfrm>
          <a:prstGeom prst="line">
            <a:avLst/>
          </a:prstGeom>
          <a:noFill/>
          <a:ln w="19050" cap="flat" cmpd="sng" algn="ctr">
            <a:solidFill>
              <a:srgbClr val="00B050"/>
            </a:solidFill>
            <a:prstDash val="solid"/>
            <a:miter lim="800000"/>
          </a:ln>
          <a:effectLst/>
        </p:spPr>
      </p:cxnSp>
      <p:cxnSp>
        <p:nvCxnSpPr>
          <p:cNvPr id="37" name="直線接點 36"/>
          <p:cNvCxnSpPr>
            <a:endCxn id="33" idx="1"/>
          </p:cNvCxnSpPr>
          <p:nvPr/>
        </p:nvCxnSpPr>
        <p:spPr>
          <a:xfrm>
            <a:off x="4326365" y="4468735"/>
            <a:ext cx="501404" cy="1367368"/>
          </a:xfrm>
          <a:prstGeom prst="line">
            <a:avLst/>
          </a:prstGeom>
          <a:noFill/>
          <a:ln w="19050" cap="flat" cmpd="sng" algn="ctr">
            <a:solidFill>
              <a:srgbClr val="00B050"/>
            </a:solidFill>
            <a:prstDash val="solid"/>
            <a:miter lim="800000"/>
          </a:ln>
          <a:effectLst/>
        </p:spPr>
      </p:cxnSp>
      <p:cxnSp>
        <p:nvCxnSpPr>
          <p:cNvPr id="38" name="直線接點 37"/>
          <p:cNvCxnSpPr/>
          <p:nvPr/>
        </p:nvCxnSpPr>
        <p:spPr>
          <a:xfrm flipH="1" flipV="1">
            <a:off x="2743487" y="4790521"/>
            <a:ext cx="501404" cy="536474"/>
          </a:xfrm>
          <a:prstGeom prst="line">
            <a:avLst/>
          </a:prstGeom>
          <a:noFill/>
          <a:ln w="19050" cap="flat" cmpd="sng" algn="ctr">
            <a:solidFill>
              <a:srgbClr val="00B050"/>
            </a:solidFill>
            <a:prstDash val="solid"/>
            <a:miter lim="800000"/>
          </a:ln>
          <a:effectLst/>
        </p:spPr>
      </p:cxnSp>
      <p:cxnSp>
        <p:nvCxnSpPr>
          <p:cNvPr id="39" name="直線接點 38"/>
          <p:cNvCxnSpPr>
            <a:endCxn id="31" idx="1"/>
          </p:cNvCxnSpPr>
          <p:nvPr/>
        </p:nvCxnSpPr>
        <p:spPr>
          <a:xfrm>
            <a:off x="3392494" y="6439444"/>
            <a:ext cx="715184" cy="65525"/>
          </a:xfrm>
          <a:prstGeom prst="line">
            <a:avLst/>
          </a:prstGeom>
          <a:noFill/>
          <a:ln w="19050" cap="flat" cmpd="sng" algn="ctr">
            <a:solidFill>
              <a:srgbClr val="00B050"/>
            </a:solidFill>
            <a:prstDash val="solid"/>
            <a:miter lim="800000"/>
          </a:ln>
          <a:effectLst/>
        </p:spPr>
      </p:cxnSp>
      <p:pic>
        <p:nvPicPr>
          <p:cNvPr id="40" name="圖片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9484" y="5622649"/>
            <a:ext cx="1211760" cy="90882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0"/>
          </p:nvPr>
        </p:nvSpPr>
        <p:spPr/>
        <p:txBody>
          <a:bodyPr/>
          <a:lstStyle/>
          <a:p>
            <a:pPr>
              <a:defRPr/>
            </a:pPr>
            <a:fld id="{4DDCBD9B-A1B5-459F-AC8A-25003C402013}" type="slidenum">
              <a:rPr lang="en-US" altLang="zh-TW" smtClean="0"/>
              <a:t>48</a:t>
            </a:fld>
            <a:endParaRPr lang="en-US" altLang="zh-TW"/>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8258" y="920154"/>
            <a:ext cx="8170064" cy="5779008"/>
          </a:xfrm>
          <a:prstGeom prst="rect">
            <a:avLst/>
          </a:prstGeom>
        </p:spPr>
      </p:pic>
      <p:sp>
        <p:nvSpPr>
          <p:cNvPr id="5" name="文字方塊 4"/>
          <p:cNvSpPr txBox="1"/>
          <p:nvPr/>
        </p:nvSpPr>
        <p:spPr>
          <a:xfrm>
            <a:off x="3229768" y="2083999"/>
            <a:ext cx="2338351" cy="461665"/>
          </a:xfrm>
          <a:prstGeom prst="rect">
            <a:avLst/>
          </a:prstGeom>
          <a:solidFill>
            <a:sysClr val="window" lastClr="FFFFFF"/>
          </a:solidFill>
          <a:ln w="12700" cap="flat" cmpd="sng" algn="ctr">
            <a:solidFill>
              <a:srgbClr val="00B050"/>
            </a:solidFill>
            <a:prstDash val="solid"/>
            <a:miter lim="800000"/>
          </a:ln>
          <a:effectLst/>
        </p:spPr>
        <p:txBody>
          <a:bodyPr wrap="square" rtlCol="0">
            <a:spAutoFit/>
          </a:bodyPr>
          <a:lstStyle/>
          <a:p>
            <a:pPr fontAlgn="auto">
              <a:spcBef>
                <a:spcPts val="0"/>
              </a:spcBef>
              <a:spcAft>
                <a:spcPts val="0"/>
              </a:spcAft>
              <a:defRPr/>
            </a:pPr>
            <a:r>
              <a:rPr kumimoji="0" lang="zh-TW" altLang="en-US" sz="1200" b="1" kern="0" dirty="0">
                <a:solidFill>
                  <a:prstClr val="black"/>
                </a:solidFill>
                <a:latin typeface="微軟正黑體" panose="020B0604030504040204" pitchFamily="34" charset="-120"/>
                <a:ea typeface="微軟正黑體" panose="020B0604030504040204" pitchFamily="34" charset="-120"/>
              </a:rPr>
              <a:t>大創：升壓站容量</a:t>
            </a:r>
            <a:r>
              <a:rPr kumimoji="0" lang="en-US" altLang="zh-TW" sz="1200" b="1" kern="0" dirty="0">
                <a:solidFill>
                  <a:prstClr val="black"/>
                </a:solidFill>
                <a:latin typeface="微軟正黑體" panose="020B0604030504040204" pitchFamily="34" charset="-120"/>
                <a:ea typeface="微軟正黑體" panose="020B0604030504040204" pitchFamily="34" charset="-120"/>
              </a:rPr>
              <a:t>100MW</a:t>
            </a:r>
            <a:r>
              <a:rPr kumimoji="0" lang="zh-TW" altLang="en-US" sz="1200" b="1" kern="0" dirty="0">
                <a:solidFill>
                  <a:prstClr val="black"/>
                </a:solidFill>
                <a:latin typeface="微軟正黑體" panose="020B0604030504040204" pitchFamily="34" charset="-120"/>
                <a:ea typeface="微軟正黑體" panose="020B0604030504040204" pitchFamily="34" charset="-120"/>
              </a:rPr>
              <a:t>，共用容量</a:t>
            </a:r>
            <a:r>
              <a:rPr kumimoji="0" lang="en-US" altLang="zh-TW" sz="1200" b="1" kern="0" dirty="0">
                <a:solidFill>
                  <a:prstClr val="black"/>
                </a:solidFill>
                <a:latin typeface="微軟正黑體" panose="020B0604030504040204" pitchFamily="34" charset="-120"/>
                <a:ea typeface="微軟正黑體" panose="020B0604030504040204" pitchFamily="34" charset="-120"/>
              </a:rPr>
              <a:t>9.5MW</a:t>
            </a:r>
            <a:r>
              <a:rPr kumimoji="0" lang="zh-TW" altLang="en-US" sz="1200" b="1" kern="0" dirty="0">
                <a:solidFill>
                  <a:prstClr val="black"/>
                </a:solidFill>
                <a:latin typeface="微軟正黑體" panose="020B0604030504040204" pitchFamily="34" charset="-120"/>
                <a:ea typeface="微軟正黑體" panose="020B0604030504040204" pitchFamily="34" charset="-120"/>
              </a:rPr>
              <a:t>，</a:t>
            </a:r>
            <a:r>
              <a:rPr kumimoji="0" lang="en-US" altLang="zh-TW" sz="1200" b="1" kern="0" dirty="0">
                <a:solidFill>
                  <a:prstClr val="black"/>
                </a:solidFill>
                <a:latin typeface="微軟正黑體" panose="020B0604030504040204" pitchFamily="34" charset="-120"/>
                <a:ea typeface="微軟正黑體" panose="020B0604030504040204" pitchFamily="34" charset="-120"/>
              </a:rPr>
              <a:t>112/9</a:t>
            </a:r>
            <a:r>
              <a:rPr kumimoji="0" lang="zh-TW" altLang="en-US" sz="1200" b="1" kern="0" dirty="0">
                <a:solidFill>
                  <a:prstClr val="black"/>
                </a:solidFill>
                <a:latin typeface="微軟正黑體" panose="020B0604030504040204" pitchFamily="34" charset="-120"/>
                <a:ea typeface="微軟正黑體" panose="020B0604030504040204" pitchFamily="34" charset="-120"/>
              </a:rPr>
              <a:t>完工</a:t>
            </a:r>
          </a:p>
        </p:txBody>
      </p:sp>
      <p:sp>
        <p:nvSpPr>
          <p:cNvPr id="6" name="文字方塊 5"/>
          <p:cNvSpPr txBox="1"/>
          <p:nvPr/>
        </p:nvSpPr>
        <p:spPr>
          <a:xfrm>
            <a:off x="4601578" y="4324276"/>
            <a:ext cx="2373278" cy="461665"/>
          </a:xfrm>
          <a:prstGeom prst="rect">
            <a:avLst/>
          </a:prstGeom>
          <a:solidFill>
            <a:sysClr val="window" lastClr="FFFFFF"/>
          </a:solidFill>
          <a:ln w="12700" cap="flat" cmpd="sng" algn="ctr">
            <a:solidFill>
              <a:srgbClr val="00B050"/>
            </a:solidFill>
            <a:prstDash val="solid"/>
            <a:miter lim="800000"/>
          </a:ln>
          <a:effectLst/>
        </p:spPr>
        <p:txBody>
          <a:bodyPr wrap="square" rtlCol="0">
            <a:spAutoFit/>
          </a:bodyPr>
          <a:lstStyle/>
          <a:p>
            <a:pPr fontAlgn="auto">
              <a:spcBef>
                <a:spcPts val="0"/>
              </a:spcBef>
              <a:spcAft>
                <a:spcPts val="0"/>
              </a:spcAft>
              <a:defRPr/>
            </a:pPr>
            <a:r>
              <a:rPr kumimoji="0" lang="zh-TW" altLang="en-US" sz="1200" b="1" kern="0" dirty="0">
                <a:solidFill>
                  <a:prstClr val="black"/>
                </a:solidFill>
                <a:latin typeface="微軟正黑體" panose="020B0604030504040204" pitchFamily="34" charset="-120"/>
                <a:ea typeface="微軟正黑體" panose="020B0604030504040204" pitchFamily="34" charset="-120"/>
              </a:rPr>
              <a:t>義暘：升壓站容量</a:t>
            </a:r>
            <a:r>
              <a:rPr kumimoji="0" lang="en-US" altLang="zh-TW" sz="1200" b="1" kern="0" dirty="0">
                <a:solidFill>
                  <a:prstClr val="black"/>
                </a:solidFill>
                <a:latin typeface="微軟正黑體" panose="020B0604030504040204" pitchFamily="34" charset="-120"/>
                <a:ea typeface="微軟正黑體" panose="020B0604030504040204" pitchFamily="34" charset="-120"/>
              </a:rPr>
              <a:t>99MW</a:t>
            </a:r>
            <a:r>
              <a:rPr kumimoji="0" lang="zh-TW" altLang="en-US" sz="1200" b="1" kern="0" dirty="0">
                <a:solidFill>
                  <a:prstClr val="black"/>
                </a:solidFill>
                <a:latin typeface="微軟正黑體" panose="020B0604030504040204" pitchFamily="34" charset="-120"/>
                <a:ea typeface="微軟正黑體" panose="020B0604030504040204" pitchFamily="34" charset="-120"/>
              </a:rPr>
              <a:t>，共用容量</a:t>
            </a:r>
            <a:r>
              <a:rPr kumimoji="0" lang="en-US" altLang="zh-TW" sz="1200" b="1" kern="0" dirty="0">
                <a:solidFill>
                  <a:prstClr val="black"/>
                </a:solidFill>
                <a:latin typeface="微軟正黑體" panose="020B0604030504040204" pitchFamily="34" charset="-120"/>
                <a:ea typeface="微軟正黑體" panose="020B0604030504040204" pitchFamily="34" charset="-120"/>
              </a:rPr>
              <a:t>57.3MW</a:t>
            </a:r>
            <a:r>
              <a:rPr kumimoji="0" lang="zh-TW" altLang="en-US" sz="1200" b="1" kern="0" dirty="0">
                <a:solidFill>
                  <a:prstClr val="black"/>
                </a:solidFill>
                <a:latin typeface="微軟正黑體" panose="020B0604030504040204" pitchFamily="34" charset="-120"/>
                <a:ea typeface="微軟正黑體" panose="020B0604030504040204" pitchFamily="34" charset="-120"/>
              </a:rPr>
              <a:t>，</a:t>
            </a:r>
            <a:r>
              <a:rPr kumimoji="0" lang="en-US" altLang="zh-TW" sz="1200" b="1" kern="0" dirty="0">
                <a:solidFill>
                  <a:prstClr val="black"/>
                </a:solidFill>
                <a:latin typeface="微軟正黑體" panose="020B0604030504040204" pitchFamily="34" charset="-120"/>
                <a:ea typeface="微軟正黑體" panose="020B0604030504040204" pitchFamily="34" charset="-120"/>
              </a:rPr>
              <a:t>112/6</a:t>
            </a:r>
            <a:r>
              <a:rPr kumimoji="0" lang="zh-TW" altLang="en-US" sz="1200" b="1" kern="0" dirty="0">
                <a:solidFill>
                  <a:prstClr val="black"/>
                </a:solidFill>
                <a:latin typeface="微軟正黑體" panose="020B0604030504040204" pitchFamily="34" charset="-120"/>
                <a:ea typeface="微軟正黑體" panose="020B0604030504040204" pitchFamily="34" charset="-120"/>
              </a:rPr>
              <a:t>完工</a:t>
            </a:r>
          </a:p>
        </p:txBody>
      </p:sp>
      <p:sp>
        <p:nvSpPr>
          <p:cNvPr id="7" name="文字方塊 6"/>
          <p:cNvSpPr txBox="1"/>
          <p:nvPr/>
        </p:nvSpPr>
        <p:spPr>
          <a:xfrm>
            <a:off x="6375702" y="5034160"/>
            <a:ext cx="2292620" cy="461665"/>
          </a:xfrm>
          <a:prstGeom prst="rect">
            <a:avLst/>
          </a:prstGeom>
          <a:solidFill>
            <a:sysClr val="window" lastClr="FFFFFF"/>
          </a:solidFill>
          <a:ln w="12700" cap="flat" cmpd="sng" algn="ctr">
            <a:solidFill>
              <a:srgbClr val="00B050"/>
            </a:solidFill>
            <a:prstDash val="solid"/>
            <a:miter lim="800000"/>
          </a:ln>
          <a:effectLst/>
        </p:spPr>
        <p:txBody>
          <a:bodyPr wrap="square" rtlCol="0">
            <a:spAutoFit/>
          </a:bodyPr>
          <a:lstStyle/>
          <a:p>
            <a:pPr fontAlgn="auto">
              <a:spcBef>
                <a:spcPts val="0"/>
              </a:spcBef>
              <a:spcAft>
                <a:spcPts val="0"/>
              </a:spcAft>
              <a:defRPr/>
            </a:pPr>
            <a:r>
              <a:rPr kumimoji="0" lang="zh-TW" altLang="en-US" sz="1200" b="1" kern="0" dirty="0">
                <a:solidFill>
                  <a:prstClr val="black"/>
                </a:solidFill>
                <a:latin typeface="微軟正黑體" panose="020B0604030504040204" pitchFamily="34" charset="-120"/>
                <a:ea typeface="微軟正黑體" panose="020B0604030504040204" pitchFamily="34" charset="-120"/>
              </a:rPr>
              <a:t>生利：升壓站容量</a:t>
            </a:r>
            <a:r>
              <a:rPr kumimoji="0" lang="en-US" altLang="zh-TW" sz="1200" b="1" kern="0" dirty="0">
                <a:solidFill>
                  <a:prstClr val="black"/>
                </a:solidFill>
                <a:latin typeface="微軟正黑體" panose="020B0604030504040204" pitchFamily="34" charset="-120"/>
                <a:ea typeface="微軟正黑體" panose="020B0604030504040204" pitchFamily="34" charset="-120"/>
              </a:rPr>
              <a:t>110MW</a:t>
            </a:r>
            <a:r>
              <a:rPr kumimoji="0" lang="zh-TW" altLang="en-US" sz="1200" b="1" kern="0" dirty="0">
                <a:solidFill>
                  <a:prstClr val="black"/>
                </a:solidFill>
                <a:latin typeface="微軟正黑體" panose="020B0604030504040204" pitchFamily="34" charset="-120"/>
                <a:ea typeface="微軟正黑體" panose="020B0604030504040204" pitchFamily="34" charset="-120"/>
              </a:rPr>
              <a:t>，共用容量</a:t>
            </a:r>
            <a:r>
              <a:rPr kumimoji="0" lang="en-US" altLang="zh-TW" sz="1200" b="1" kern="0" dirty="0">
                <a:solidFill>
                  <a:prstClr val="black"/>
                </a:solidFill>
                <a:latin typeface="微軟正黑體" panose="020B0604030504040204" pitchFamily="34" charset="-120"/>
                <a:ea typeface="微軟正黑體" panose="020B0604030504040204" pitchFamily="34" charset="-120"/>
              </a:rPr>
              <a:t>55.5MW</a:t>
            </a:r>
            <a:r>
              <a:rPr kumimoji="0" lang="zh-TW" altLang="en-US" sz="1200" b="1" kern="0" dirty="0">
                <a:solidFill>
                  <a:prstClr val="black"/>
                </a:solidFill>
                <a:latin typeface="微軟正黑體" panose="020B0604030504040204" pitchFamily="34" charset="-120"/>
                <a:ea typeface="微軟正黑體" panose="020B0604030504040204" pitchFamily="34" charset="-120"/>
              </a:rPr>
              <a:t>，</a:t>
            </a:r>
            <a:r>
              <a:rPr kumimoji="0" lang="en-US" altLang="zh-TW" sz="1200" b="1" kern="0" dirty="0">
                <a:solidFill>
                  <a:prstClr val="black"/>
                </a:solidFill>
                <a:latin typeface="微軟正黑體" panose="020B0604030504040204" pitchFamily="34" charset="-120"/>
                <a:ea typeface="微軟正黑體" panose="020B0604030504040204" pitchFamily="34" charset="-120"/>
              </a:rPr>
              <a:t>112/12</a:t>
            </a:r>
            <a:r>
              <a:rPr kumimoji="0" lang="zh-TW" altLang="en-US" sz="1200" b="1" kern="0" dirty="0">
                <a:solidFill>
                  <a:prstClr val="black"/>
                </a:solidFill>
                <a:latin typeface="微軟正黑體" panose="020B0604030504040204" pitchFamily="34" charset="-120"/>
                <a:ea typeface="微軟正黑體" panose="020B0604030504040204" pitchFamily="34" charset="-120"/>
              </a:rPr>
              <a:t>完工</a:t>
            </a:r>
          </a:p>
        </p:txBody>
      </p:sp>
      <p:cxnSp>
        <p:nvCxnSpPr>
          <p:cNvPr id="8" name="直線接點 7"/>
          <p:cNvCxnSpPr>
            <a:stCxn id="5" idx="1"/>
          </p:cNvCxnSpPr>
          <p:nvPr/>
        </p:nvCxnSpPr>
        <p:spPr>
          <a:xfrm flipH="1">
            <a:off x="2322000" y="2314832"/>
            <a:ext cx="907768" cy="159802"/>
          </a:xfrm>
          <a:prstGeom prst="line">
            <a:avLst/>
          </a:prstGeom>
          <a:noFill/>
          <a:ln w="19050" cap="flat" cmpd="sng" algn="ctr">
            <a:solidFill>
              <a:srgbClr val="00B050"/>
            </a:solidFill>
            <a:prstDash val="solid"/>
            <a:miter lim="800000"/>
          </a:ln>
          <a:effectLst/>
        </p:spPr>
      </p:cxnSp>
      <p:cxnSp>
        <p:nvCxnSpPr>
          <p:cNvPr id="9" name="直線接點 8"/>
          <p:cNvCxnSpPr/>
          <p:nvPr/>
        </p:nvCxnSpPr>
        <p:spPr>
          <a:xfrm flipH="1">
            <a:off x="5385237" y="4785941"/>
            <a:ext cx="182882" cy="1163845"/>
          </a:xfrm>
          <a:prstGeom prst="line">
            <a:avLst/>
          </a:prstGeom>
          <a:noFill/>
          <a:ln w="19050" cap="flat" cmpd="sng" algn="ctr">
            <a:solidFill>
              <a:srgbClr val="00B050"/>
            </a:solidFill>
            <a:prstDash val="solid"/>
            <a:miter lim="800000"/>
          </a:ln>
          <a:effectLst/>
        </p:spPr>
      </p:cxnSp>
      <p:cxnSp>
        <p:nvCxnSpPr>
          <p:cNvPr id="10" name="直線接點 9"/>
          <p:cNvCxnSpPr>
            <a:stCxn id="7" idx="1"/>
          </p:cNvCxnSpPr>
          <p:nvPr/>
        </p:nvCxnSpPr>
        <p:spPr>
          <a:xfrm flipH="1">
            <a:off x="5642206" y="5264993"/>
            <a:ext cx="733496" cy="569315"/>
          </a:xfrm>
          <a:prstGeom prst="line">
            <a:avLst/>
          </a:prstGeom>
          <a:noFill/>
          <a:ln w="19050" cap="flat" cmpd="sng" algn="ctr">
            <a:solidFill>
              <a:srgbClr val="00B050"/>
            </a:solidFill>
            <a:prstDash val="solid"/>
            <a:miter lim="800000"/>
          </a:ln>
          <a:effectLst/>
        </p:spPr>
      </p:cxnSp>
      <p:pic>
        <p:nvPicPr>
          <p:cNvPr id="11" name="圖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6562" y="5790342"/>
            <a:ext cx="1211760" cy="908820"/>
          </a:xfrm>
          <a:prstGeom prst="rect">
            <a:avLst/>
          </a:prstGeom>
        </p:spPr>
      </p:pic>
      <p:sp>
        <p:nvSpPr>
          <p:cNvPr id="12" name="標題 1"/>
          <p:cNvSpPr txBox="1"/>
          <p:nvPr/>
        </p:nvSpPr>
        <p:spPr>
          <a:xfrm>
            <a:off x="258745" y="57123"/>
            <a:ext cx="8692578"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三、共同升壓站政策及推展</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推動現況</a:t>
            </a:r>
            <a:r>
              <a:rPr lang="en-US" altLang="zh-TW" sz="20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20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高雄、屏東</a:t>
            </a:r>
            <a:endParaRPr lang="zh-TW" altLang="en-US" sz="1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0"/>
          </p:nvPr>
        </p:nvSpPr>
        <p:spPr>
          <a:xfrm>
            <a:off x="8412290" y="6536528"/>
            <a:ext cx="611187" cy="260350"/>
          </a:xfrm>
        </p:spPr>
        <p:txBody>
          <a:bodyPr/>
          <a:lstStyle/>
          <a:p>
            <a:pPr>
              <a:defRPr/>
            </a:pPr>
            <a:fld id="{4DDCBD9B-A1B5-459F-AC8A-25003C402013}" type="slidenum">
              <a:rPr lang="en-US" altLang="zh-TW" smtClean="0"/>
              <a:t>49</a:t>
            </a:fld>
            <a:endParaRPr lang="en-US" altLang="zh-TW" dirty="0"/>
          </a:p>
        </p:txBody>
      </p:sp>
      <p:sp>
        <p:nvSpPr>
          <p:cNvPr id="5" name="文字方塊 4"/>
          <p:cNvSpPr txBox="1"/>
          <p:nvPr/>
        </p:nvSpPr>
        <p:spPr>
          <a:xfrm>
            <a:off x="2195736" y="620688"/>
            <a:ext cx="5495925" cy="5109091"/>
          </a:xfrm>
          <a:prstGeom prst="rect">
            <a:avLst/>
          </a:prstGeom>
          <a:noFill/>
        </p:spPr>
        <p:txBody>
          <a:bodyPr>
            <a:spAutoFit/>
          </a:bodyPr>
          <a:lstStyle/>
          <a:p>
            <a:pPr lvl="0" fontAlgn="auto">
              <a:spcBef>
                <a:spcPts val="1200"/>
              </a:spcBef>
              <a:spcAft>
                <a:spcPts val="0"/>
              </a:spcAft>
              <a:defRPr/>
            </a:pPr>
            <a:r>
              <a:rPr kumimoji="0" lang="zh-TW" altLang="en-US"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rPr>
              <a:t>壹、我國再生能源政策</a:t>
            </a:r>
            <a:endParaRPr kumimoji="0" lang="en-US" altLang="zh-TW"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endParaRPr>
          </a:p>
          <a:p>
            <a:pPr lvl="0" fontAlgn="auto">
              <a:spcBef>
                <a:spcPts val="1200"/>
              </a:spcBef>
              <a:spcAft>
                <a:spcPts val="0"/>
              </a:spcAft>
              <a:defRPr/>
            </a:pPr>
            <a:r>
              <a:rPr kumimoji="0" lang="zh-TW" altLang="en-US"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rPr>
              <a:t>貳、太陽光電政策及推展</a:t>
            </a:r>
            <a:endParaRPr kumimoji="0" lang="en-US" altLang="zh-TW"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endParaRPr>
          </a:p>
          <a:p>
            <a:pPr marL="269875" lvl="1" fontAlgn="auto">
              <a:spcBef>
                <a:spcPts val="1200"/>
              </a:spcBef>
              <a:spcAft>
                <a:spcPts val="0"/>
              </a:spcAft>
              <a:defRPr/>
            </a:pPr>
            <a:r>
              <a:rPr kumimoji="0" lang="zh-TW" altLang="en-US"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rPr>
              <a:t>一、屋頂型政策及推展</a:t>
            </a:r>
            <a:endParaRPr kumimoji="0" lang="en-US" altLang="zh-TW"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endParaRPr>
          </a:p>
          <a:p>
            <a:pPr marL="269875" lvl="1" fontAlgn="auto">
              <a:spcBef>
                <a:spcPts val="1200"/>
              </a:spcBef>
              <a:spcAft>
                <a:spcPts val="0"/>
              </a:spcAft>
              <a:defRPr/>
            </a:pPr>
            <a:r>
              <a:rPr kumimoji="0" lang="zh-TW" altLang="en-US"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rPr>
              <a:t>二、地面型政策及推展</a:t>
            </a:r>
            <a:endParaRPr kumimoji="0" lang="en-US" altLang="zh-TW"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endParaRPr>
          </a:p>
          <a:p>
            <a:pPr marL="269875" lvl="1" fontAlgn="auto">
              <a:spcBef>
                <a:spcPts val="1200"/>
              </a:spcBef>
              <a:spcAft>
                <a:spcPts val="0"/>
              </a:spcAft>
              <a:defRPr/>
            </a:pPr>
            <a:r>
              <a:rPr kumimoji="0" lang="zh-TW" altLang="en-US"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rPr>
              <a:t>三、共同升壓站政策及推展</a:t>
            </a:r>
            <a:endParaRPr kumimoji="0" lang="en-US" altLang="zh-TW"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endParaRPr>
          </a:p>
          <a:p>
            <a:pPr lvl="0" fontAlgn="auto">
              <a:spcBef>
                <a:spcPts val="1200"/>
              </a:spcBef>
              <a:spcAft>
                <a:spcPts val="0"/>
              </a:spcAft>
              <a:defRPr/>
            </a:pPr>
            <a:r>
              <a:rPr kumimoji="0" lang="zh-TW" altLang="en-US" sz="3200" b="1" spc="-150" dirty="0">
                <a:latin typeface="Microsoft YaHei UI" panose="020B0503020204020204" pitchFamily="34" charset="-122"/>
                <a:ea typeface="Microsoft YaHei UI" panose="020B0503020204020204" pitchFamily="34" charset="-122"/>
                <a:sym typeface="Wingdings" panose="05000000000000000000" pitchFamily="2" charset="2"/>
              </a:rPr>
              <a:t>參、太陽光電法規及配套措施</a:t>
            </a:r>
            <a:endParaRPr kumimoji="0" lang="en-US" altLang="zh-TW" sz="3200" b="1" spc="-150" dirty="0">
              <a:latin typeface="Microsoft YaHei UI" panose="020B0503020204020204" pitchFamily="34" charset="-122"/>
              <a:ea typeface="Microsoft YaHei UI" panose="020B0503020204020204" pitchFamily="34" charset="-122"/>
              <a:sym typeface="Wingdings" panose="05000000000000000000" pitchFamily="2" charset="2"/>
            </a:endParaRPr>
          </a:p>
          <a:p>
            <a:pPr lvl="0" fontAlgn="auto">
              <a:spcBef>
                <a:spcPts val="1200"/>
              </a:spcBef>
              <a:spcAft>
                <a:spcPts val="0"/>
              </a:spcAft>
              <a:defRPr/>
            </a:pPr>
            <a:r>
              <a:rPr kumimoji="0" lang="zh-TW" altLang="en-US"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rPr>
              <a:t>肆、太陽光電商業模式</a:t>
            </a:r>
            <a:endParaRPr kumimoji="0" lang="en-US" altLang="zh-TW"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endParaRPr>
          </a:p>
          <a:p>
            <a:pPr lvl="0" fontAlgn="auto">
              <a:spcBef>
                <a:spcPts val="1200"/>
              </a:spcBef>
              <a:spcAft>
                <a:spcPts val="0"/>
              </a:spcAft>
              <a:defRPr/>
            </a:pPr>
            <a:r>
              <a:rPr kumimoji="0" lang="zh-TW" altLang="en-US"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rPr>
              <a:t>伍、結語</a:t>
            </a:r>
            <a:endParaRPr kumimoji="0" lang="en-US" altLang="zh-TW" sz="3200" b="1" spc="-150" dirty="0">
              <a:solidFill>
                <a:schemeClr val="bg1">
                  <a:lumMod val="75000"/>
                </a:schemeClr>
              </a:solidFill>
              <a:latin typeface="Microsoft YaHei UI" panose="020B0503020204020204" pitchFamily="34" charset="-122"/>
              <a:ea typeface="Microsoft YaHei UI" panose="020B0503020204020204" pitchFamily="34" charset="-122"/>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內容版面配置區 2"/>
          <p:cNvSpPr txBox="1"/>
          <p:nvPr/>
        </p:nvSpPr>
        <p:spPr bwMode="auto">
          <a:xfrm>
            <a:off x="593725" y="960438"/>
            <a:ext cx="8207375"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Calibri" panose="020F0502020204030204" pitchFamily="34" charset="0"/>
                <a:ea typeface="新細明體" panose="02020500000000000000" charset="-120"/>
              </a:defRPr>
            </a:lvl1pPr>
            <a:lvl2pPr marL="274955" indent="-274955">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marL="342900" marR="63500" lvl="0" indent="-342900" algn="just" defTabSz="-635" rtl="0" eaLnBrk="0" fontAlgn="base" latinLnBrk="0" hangingPunct="0">
              <a:lnSpc>
                <a:spcPct val="100000"/>
              </a:lnSpc>
              <a:spcBef>
                <a:spcPct val="0"/>
              </a:spcBef>
              <a:spcAft>
                <a:spcPct val="0"/>
              </a:spcAft>
              <a:buClrTx/>
              <a:buSzTx/>
              <a:buFontTx/>
              <a:buNone/>
              <a:tabLst>
                <a:tab pos="1600200" algn="l"/>
              </a:tabLst>
              <a:defRPr/>
            </a:pPr>
            <a:r>
              <a:rPr kumimoji="1" lang="zh-TW" altLang="en-US" sz="24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躉購費率制度法源依據</a:t>
            </a:r>
            <a:r>
              <a:rPr kumimoji="0" lang="en-US" altLang="zh-TW" sz="16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a:t>
            </a:r>
            <a:r>
              <a:rPr kumimoji="0" lang="zh-TW" altLang="en-US" sz="16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條文</a:t>
            </a:r>
            <a:r>
              <a:rPr kumimoji="0" lang="en-US" altLang="zh-TW" sz="16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§12)</a:t>
            </a:r>
          </a:p>
        </p:txBody>
      </p:sp>
      <p:sp>
        <p:nvSpPr>
          <p:cNvPr id="22" name="標題 1"/>
          <p:cNvSpPr txBox="1"/>
          <p:nvPr/>
        </p:nvSpPr>
        <p:spPr>
          <a:xfrm>
            <a:off x="628650" y="61913"/>
            <a:ext cx="851535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sym typeface="Wingdings" panose="05000000000000000000" pitchFamily="2" charset="2"/>
              </a:rPr>
              <a:t>參</a:t>
            </a:r>
            <a:r>
              <a:rPr kumimoji="1" lang="zh-TW" altLang="en-US" sz="32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、太陽光電法規及配套措施</a:t>
            </a:r>
            <a:r>
              <a:rPr kumimoji="1" lang="en-US" altLang="zh-TW"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a:t>
            </a:r>
            <a:r>
              <a:rPr kumimoji="1" lang="zh-TW" altLang="en-US"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法規依據</a:t>
            </a:r>
            <a:r>
              <a:rPr kumimoji="1" lang="en-US" altLang="zh-TW"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-1</a:t>
            </a:r>
            <a:endParaRPr kumimoji="1" lang="zh-TW" altLang="en-US"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endParaRPr>
          </a:p>
        </p:txBody>
      </p:sp>
      <p:sp>
        <p:nvSpPr>
          <p:cNvPr id="19" name="矩形 18"/>
          <p:cNvSpPr/>
          <p:nvPr/>
        </p:nvSpPr>
        <p:spPr>
          <a:xfrm>
            <a:off x="762001" y="1429399"/>
            <a:ext cx="8195137" cy="3954929"/>
          </a:xfrm>
          <a:prstGeom prst="rect">
            <a:avLst/>
          </a:prstGeom>
        </p:spPr>
        <p:txBody>
          <a:bodyPr wrap="square">
            <a:spAutoFit/>
          </a:bodyPr>
          <a:lstStyle/>
          <a:p>
            <a:pPr marL="342900" marR="0" lvl="2" indent="-342900" algn="just" defTabSz="914400" rtl="0" eaLnBrk="0" fontAlgn="base" latinLnBrk="0" hangingPunct="0">
              <a:lnSpc>
                <a:spcPct val="100000"/>
              </a:lnSpc>
              <a:spcBef>
                <a:spcPts val="600"/>
              </a:spcBef>
              <a:spcAft>
                <a:spcPts val="600"/>
              </a:spcAft>
              <a:buClr>
                <a:srgbClr val="70AD47"/>
              </a:buClr>
              <a:buSzTx/>
              <a:buFont typeface="Wingdings" panose="05000000000000000000" pitchFamily="2" charset="2"/>
              <a:buChar char="n"/>
              <a:defRPr/>
            </a:pPr>
            <a:r>
              <a:rPr kumimoji="0" lang="zh-TW" altLang="zh-TW" sz="2000" b="1" i="0" u="sng" strike="noStrike" kern="120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cs typeface="+mn-cs"/>
              </a:rPr>
              <a:t>審定會</a:t>
            </a:r>
            <a:endParaRPr kumimoji="0" lang="en-US" altLang="zh-TW" sz="2000" b="1" i="0" u="sng" strike="noStrike" kern="120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cs typeface="+mn-cs"/>
            </a:endParaRPr>
          </a:p>
          <a:p>
            <a:pPr marL="355600" marR="0" lvl="3" indent="0" algn="just" defTabSz="914400" rtl="0" eaLnBrk="0" fontAlgn="base" latinLnBrk="0" hangingPunct="0">
              <a:lnSpc>
                <a:spcPct val="100000"/>
              </a:lnSpc>
              <a:spcBef>
                <a:spcPct val="0"/>
              </a:spcBef>
              <a:spcAft>
                <a:spcPts val="600"/>
              </a:spcAft>
              <a:buClr>
                <a:srgbClr val="70AD47"/>
              </a:buClr>
              <a:buSzTx/>
              <a:buFontTx/>
              <a:buNone/>
              <a:defRPr/>
            </a:pPr>
            <a:r>
              <a:rPr kumimoji="0" lang="zh-TW" altLang="zh-TW" sz="1800" b="0" i="0" u="none" strike="noStrike" kern="120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cs typeface="+mn-cs"/>
              </a:rPr>
              <a:t>經濟部</a:t>
            </a:r>
            <a:r>
              <a:rPr kumimoji="0" lang="zh-TW" altLang="zh-TW" sz="1800" b="1" i="0" u="none" strike="noStrike" kern="1200" cap="none" spc="0" normalizeH="0" baseline="0" noProof="0" dirty="0">
                <a:ln>
                  <a:noFill/>
                </a:ln>
                <a:solidFill>
                  <a:srgbClr val="FF0000"/>
                </a:solidFill>
                <a:effectLst/>
                <a:uLnTx/>
                <a:uFillTx/>
                <a:latin typeface="Calibri" panose="020F0502020204030204" pitchFamily="34" charset="0"/>
                <a:ea typeface="微軟正黑體" panose="020B0604030504040204" pitchFamily="34" charset="-120"/>
                <a:cs typeface="+mn-cs"/>
              </a:rPr>
              <a:t>每年</a:t>
            </a:r>
            <a:r>
              <a:rPr kumimoji="0" lang="zh-TW" altLang="zh-TW" sz="1800" b="0" i="0" u="none" strike="noStrike" kern="120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cs typeface="+mn-cs"/>
              </a:rPr>
              <a:t>邀集相關各部會、學者專家、團體組成審定會，審定再生能源發電設備生產電能之</a:t>
            </a:r>
            <a:r>
              <a:rPr kumimoji="0" lang="zh-TW" altLang="zh-TW" sz="1800" b="1" i="0" u="none" strike="noStrike" kern="1200" cap="none" spc="0" normalizeH="0" baseline="0" noProof="0" dirty="0">
                <a:ln>
                  <a:noFill/>
                </a:ln>
                <a:solidFill>
                  <a:srgbClr val="FF0000"/>
                </a:solidFill>
                <a:effectLst/>
                <a:uLnTx/>
                <a:uFillTx/>
                <a:latin typeface="Calibri" panose="020F0502020204030204" pitchFamily="34" charset="0"/>
                <a:ea typeface="微軟正黑體" panose="020B0604030504040204" pitchFamily="34" charset="-120"/>
                <a:cs typeface="+mn-cs"/>
              </a:rPr>
              <a:t>躉購費率</a:t>
            </a:r>
            <a:r>
              <a:rPr kumimoji="0" lang="zh-TW" altLang="zh-TW" sz="1800" b="0" i="0" u="none" strike="noStrike" kern="120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cs typeface="+mn-cs"/>
              </a:rPr>
              <a:t>及</a:t>
            </a:r>
            <a:r>
              <a:rPr kumimoji="0" lang="zh-TW" altLang="zh-TW" sz="1800" b="1" i="0" u="none" strike="noStrike" kern="1200" cap="none" spc="0" normalizeH="0" baseline="0" noProof="0" dirty="0">
                <a:ln>
                  <a:noFill/>
                </a:ln>
                <a:solidFill>
                  <a:srgbClr val="FF0000"/>
                </a:solidFill>
                <a:effectLst/>
                <a:uLnTx/>
                <a:uFillTx/>
                <a:latin typeface="Calibri" panose="020F0502020204030204" pitchFamily="34" charset="0"/>
                <a:ea typeface="微軟正黑體" panose="020B0604030504040204" pitchFamily="34" charset="-120"/>
                <a:cs typeface="+mn-cs"/>
              </a:rPr>
              <a:t>其計算公式</a:t>
            </a:r>
            <a:r>
              <a:rPr kumimoji="0" lang="zh-TW" altLang="en-US" sz="1800" b="0" i="0" u="none" strike="noStrike" kern="120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cs typeface="+mn-cs"/>
              </a:rPr>
              <a:t>。</a:t>
            </a:r>
            <a:endParaRPr kumimoji="0" lang="en-US" altLang="zh-TW" sz="1800" b="0" i="0" u="none" strike="noStrike" kern="120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cs typeface="+mn-cs"/>
            </a:endParaRPr>
          </a:p>
          <a:p>
            <a:pPr marL="342900" marR="0" lvl="2" indent="-342900" algn="just" defTabSz="914400" rtl="0" eaLnBrk="0" fontAlgn="base" latinLnBrk="0" hangingPunct="0">
              <a:lnSpc>
                <a:spcPct val="100000"/>
              </a:lnSpc>
              <a:spcBef>
                <a:spcPts val="600"/>
              </a:spcBef>
              <a:spcAft>
                <a:spcPts val="600"/>
              </a:spcAft>
              <a:buClr>
                <a:srgbClr val="70AD47"/>
              </a:buClr>
              <a:buSzTx/>
              <a:buFont typeface="Wingdings" panose="05000000000000000000" pitchFamily="2" charset="2"/>
              <a:buChar char="n"/>
              <a:defRPr/>
            </a:pPr>
            <a:r>
              <a:rPr kumimoji="0" lang="zh-TW" altLang="en-US" sz="2000" b="1" i="0" u="sng" strike="noStrike" kern="120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cs typeface="+mn-cs"/>
              </a:rPr>
              <a:t>審定</a:t>
            </a:r>
            <a:r>
              <a:rPr kumimoji="0" lang="zh-TW" altLang="zh-TW" sz="2000" b="1" i="0" u="sng" strike="noStrike" kern="120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cs typeface="+mn-cs"/>
              </a:rPr>
              <a:t>原則</a:t>
            </a:r>
            <a:endParaRPr kumimoji="0" lang="en-US" altLang="zh-TW" sz="2000" b="1" i="0" u="sng" strike="noStrike" kern="120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cs typeface="+mn-cs"/>
            </a:endParaRPr>
          </a:p>
          <a:p>
            <a:pPr marL="355600" marR="0" lvl="3" indent="0" algn="just" defTabSz="914400" rtl="0" eaLnBrk="0" fontAlgn="base" latinLnBrk="0" hangingPunct="0">
              <a:lnSpc>
                <a:spcPct val="100000"/>
              </a:lnSpc>
              <a:spcBef>
                <a:spcPct val="0"/>
              </a:spcBef>
              <a:spcAft>
                <a:spcPts val="600"/>
              </a:spcAft>
              <a:buClr>
                <a:srgbClr val="70AD47"/>
              </a:buClr>
              <a:buSzTx/>
              <a:buFontTx/>
              <a:buNone/>
              <a:defRPr/>
            </a:pPr>
            <a:r>
              <a:rPr kumimoji="0" lang="zh-TW" altLang="zh-TW" sz="1800" b="0" i="0" u="none" strike="noStrike" kern="120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cs typeface="+mn-cs"/>
              </a:rPr>
              <a:t>視各類再生能源發電技術進步、成本變動、目標達成等因素，檢討或修正之</a:t>
            </a:r>
            <a:endParaRPr kumimoji="0" lang="en-US" altLang="zh-TW" sz="1800" b="0" i="0" u="none" strike="noStrike" kern="120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cs typeface="+mn-cs"/>
            </a:endParaRPr>
          </a:p>
          <a:p>
            <a:pPr marL="342900" marR="0" lvl="2" indent="-342900" algn="just" defTabSz="914400" rtl="0" eaLnBrk="0" fontAlgn="base" latinLnBrk="0" hangingPunct="0">
              <a:lnSpc>
                <a:spcPct val="100000"/>
              </a:lnSpc>
              <a:spcBef>
                <a:spcPts val="600"/>
              </a:spcBef>
              <a:spcAft>
                <a:spcPts val="600"/>
              </a:spcAft>
              <a:buClr>
                <a:srgbClr val="70AD47"/>
              </a:buClr>
              <a:buSzTx/>
              <a:buFont typeface="Wingdings" panose="05000000000000000000" pitchFamily="2" charset="2"/>
              <a:buChar char="n"/>
              <a:defRPr/>
            </a:pPr>
            <a:r>
              <a:rPr kumimoji="0" lang="zh-TW" altLang="zh-TW" sz="2000" b="1" i="0" u="sng" strike="noStrike" kern="120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cs typeface="+mn-cs"/>
              </a:rPr>
              <a:t>計算公式</a:t>
            </a:r>
            <a:endParaRPr kumimoji="0" lang="en-US" altLang="zh-TW" sz="2000" b="1" i="0" u="sng" strike="noStrike" kern="120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cs typeface="+mn-cs"/>
            </a:endParaRPr>
          </a:p>
          <a:p>
            <a:pPr marL="355600" marR="0" lvl="3" indent="0" algn="just" defTabSz="914400" rtl="0" eaLnBrk="0" fontAlgn="base" latinLnBrk="0" hangingPunct="0">
              <a:lnSpc>
                <a:spcPct val="100000"/>
              </a:lnSpc>
              <a:spcBef>
                <a:spcPct val="0"/>
              </a:spcBef>
              <a:spcAft>
                <a:spcPts val="600"/>
              </a:spcAft>
              <a:buClr>
                <a:srgbClr val="70AD47"/>
              </a:buClr>
              <a:buSzTx/>
              <a:buFontTx/>
              <a:buNone/>
              <a:defRPr/>
            </a:pPr>
            <a:r>
              <a:rPr kumimoji="0" lang="zh-TW" altLang="zh-TW" sz="1800" b="0" i="0" u="none" strike="noStrike" kern="120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cs typeface="+mn-cs"/>
              </a:rPr>
              <a:t>綜合考量各類別再生能源發電設備之</a:t>
            </a:r>
            <a:r>
              <a:rPr kumimoji="0" lang="zh-TW" altLang="zh-TW" sz="1800" b="1" i="0" u="none" strike="noStrike" kern="1200" cap="none" spc="0" normalizeH="0" baseline="0" noProof="0" dirty="0">
                <a:ln>
                  <a:noFill/>
                </a:ln>
                <a:solidFill>
                  <a:srgbClr val="FF0000"/>
                </a:solidFill>
                <a:effectLst/>
                <a:uLnTx/>
                <a:uFillTx/>
                <a:latin typeface="Calibri" panose="020F0502020204030204" pitchFamily="34" charset="0"/>
                <a:ea typeface="微軟正黑體" panose="020B0604030504040204" pitchFamily="34" charset="-120"/>
                <a:cs typeface="+mn-cs"/>
              </a:rPr>
              <a:t>平均裝置成本</a:t>
            </a:r>
            <a:r>
              <a:rPr kumimoji="0" lang="zh-TW" altLang="zh-TW" sz="1800" b="0" i="0" u="none" strike="noStrike" kern="120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cs typeface="+mn-cs"/>
              </a:rPr>
              <a:t>、運轉年限、</a:t>
            </a:r>
            <a:r>
              <a:rPr kumimoji="0" lang="zh-TW" altLang="zh-TW" sz="1800" b="1" i="0" u="none" strike="noStrike" kern="1200" cap="none" spc="0" normalizeH="0" baseline="0" noProof="0" dirty="0">
                <a:ln>
                  <a:noFill/>
                </a:ln>
                <a:solidFill>
                  <a:srgbClr val="FF0000"/>
                </a:solidFill>
                <a:effectLst/>
                <a:uLnTx/>
                <a:uFillTx/>
                <a:latin typeface="Calibri" panose="020F0502020204030204" pitchFamily="34" charset="0"/>
                <a:ea typeface="微軟正黑體" panose="020B0604030504040204" pitchFamily="34" charset="-120"/>
                <a:cs typeface="+mn-cs"/>
              </a:rPr>
              <a:t>運轉維護費</a:t>
            </a:r>
            <a:r>
              <a:rPr kumimoji="0" lang="zh-TW" altLang="zh-TW" sz="1800" b="0" i="0" u="none" strike="noStrike" kern="120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cs typeface="+mn-cs"/>
              </a:rPr>
              <a:t>、</a:t>
            </a:r>
            <a:r>
              <a:rPr kumimoji="0" lang="zh-TW" altLang="zh-TW" sz="1800" b="1" i="0" u="none" strike="noStrike" kern="1200" cap="none" spc="0" normalizeH="0" baseline="0" noProof="0" dirty="0">
                <a:ln>
                  <a:noFill/>
                </a:ln>
                <a:solidFill>
                  <a:srgbClr val="FF0000"/>
                </a:solidFill>
                <a:effectLst/>
                <a:uLnTx/>
                <a:uFillTx/>
                <a:latin typeface="Calibri" panose="020F0502020204030204" pitchFamily="34" charset="0"/>
                <a:ea typeface="微軟正黑體" panose="020B0604030504040204" pitchFamily="34" charset="-120"/>
                <a:cs typeface="+mn-cs"/>
              </a:rPr>
              <a:t>年發電量</a:t>
            </a:r>
            <a:r>
              <a:rPr kumimoji="0" lang="zh-TW" altLang="en-US" sz="1800" b="0" i="0" u="none" strike="noStrike" kern="120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cs typeface="+mn-cs"/>
              </a:rPr>
              <a:t>、漁業補償、電力開發協助金、維護與除役成本、偏遠地區及相關因素</a:t>
            </a:r>
            <a:r>
              <a:rPr kumimoji="0" lang="zh-TW" altLang="zh-TW" sz="1800" b="0" i="0" u="none" strike="noStrike" kern="120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cs typeface="+mn-cs"/>
              </a:rPr>
              <a:t>，依再生能源類別分別定之</a:t>
            </a:r>
            <a:r>
              <a:rPr kumimoji="0" lang="zh-TW" altLang="en-US" sz="1800" b="0" i="0" u="none" strike="noStrike" kern="120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cs typeface="+mn-cs"/>
              </a:rPr>
              <a:t>。</a:t>
            </a:r>
            <a:endParaRPr kumimoji="0" lang="en-US" altLang="zh-TW" sz="1800" b="0" i="0" u="none" strike="noStrike" kern="120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cs typeface="+mn-cs"/>
            </a:endParaRPr>
          </a:p>
          <a:p>
            <a:pPr marL="342900" marR="0" lvl="1" indent="-342900" algn="just" defTabSz="914400" rtl="0" eaLnBrk="0" fontAlgn="base" latinLnBrk="0" hangingPunct="0">
              <a:lnSpc>
                <a:spcPct val="100000"/>
              </a:lnSpc>
              <a:spcBef>
                <a:spcPts val="600"/>
              </a:spcBef>
              <a:spcAft>
                <a:spcPct val="0"/>
              </a:spcAft>
              <a:buClr>
                <a:srgbClr val="70AD47"/>
              </a:buClr>
              <a:buSzTx/>
              <a:buFont typeface="Wingdings" panose="05000000000000000000" pitchFamily="2" charset="2"/>
              <a:buChar char="n"/>
              <a:defRPr/>
            </a:pPr>
            <a:r>
              <a:rPr kumimoji="0" lang="zh-TW" altLang="en-US" sz="20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躉購費率計算公式</a:t>
            </a:r>
          </a:p>
          <a:p>
            <a:pPr marL="266700" marR="0" lvl="3" indent="0" algn="just" defTabSz="914400" rtl="0" eaLnBrk="0" fontAlgn="base" latinLnBrk="0" hangingPunct="0">
              <a:lnSpc>
                <a:spcPct val="100000"/>
              </a:lnSpc>
              <a:spcBef>
                <a:spcPct val="0"/>
              </a:spcBef>
              <a:spcAft>
                <a:spcPts val="600"/>
              </a:spcAft>
              <a:buClr>
                <a:srgbClr val="70AD47"/>
              </a:buClr>
              <a:buSzTx/>
              <a:buFontTx/>
              <a:buNone/>
              <a:defRPr/>
            </a:pPr>
            <a:endParaRPr kumimoji="0" lang="en-US" altLang="zh-TW" sz="1800" b="0" i="0" u="none" strike="noStrike" kern="120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cs typeface="+mn-cs"/>
            </a:endParaRPr>
          </a:p>
        </p:txBody>
      </p:sp>
      <p:grpSp>
        <p:nvGrpSpPr>
          <p:cNvPr id="21" name="群組 20"/>
          <p:cNvGrpSpPr/>
          <p:nvPr/>
        </p:nvGrpSpPr>
        <p:grpSpPr>
          <a:xfrm>
            <a:off x="1055012" y="5215575"/>
            <a:ext cx="7902126" cy="1577054"/>
            <a:chOff x="611559" y="5020298"/>
            <a:chExt cx="7902126" cy="1577054"/>
          </a:xfrm>
        </p:grpSpPr>
        <p:sp>
          <p:nvSpPr>
            <p:cNvPr id="23" name="矩形 22"/>
            <p:cNvSpPr/>
            <p:nvPr/>
          </p:nvSpPr>
          <p:spPr>
            <a:xfrm>
              <a:off x="611559" y="5020298"/>
              <a:ext cx="7469451" cy="1573686"/>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lIns="228600" rtlCol="0" anchor="ctr"/>
            <a:lstStyle/>
            <a:p>
              <a:pPr marL="228600" marR="0" lvl="0" indent="-228600" algn="l" defTabSz="914400" rtl="0" eaLnBrk="0" fontAlgn="base" latinLnBrk="0" hangingPunct="0">
                <a:lnSpc>
                  <a:spcPct val="100000"/>
                </a:lnSpc>
                <a:spcBef>
                  <a:spcPct val="0"/>
                </a:spcBef>
                <a:spcAft>
                  <a:spcPct val="0"/>
                </a:spcAft>
                <a:buClrTx/>
                <a:buSzTx/>
                <a:buFont typeface="Wingdings" panose="05000000000000000000" pitchFamily="2" charset="2"/>
                <a:buChar char="v"/>
                <a:defRPr/>
              </a:pPr>
              <a:endParaRPr kumimoji="0" lang="zh-TW" altLang="en-US" sz="1300" b="0" i="0" u="none" strike="noStrike" kern="0" cap="none" spc="0" normalizeH="0" baseline="0" noProof="0">
                <a:ln>
                  <a:noFill/>
                </a:ln>
                <a:solidFill>
                  <a:srgbClr val="9BBB59">
                    <a:lumMod val="50000"/>
                  </a:srgbClr>
                </a:solidFill>
                <a:effectLst/>
                <a:uLnTx/>
                <a:uFillTx/>
                <a:latin typeface="Arial" panose="020B0604020202020204" pitchFamily="34" charset="0"/>
                <a:ea typeface="新細明體" panose="02020500000000000000" charset="-120"/>
                <a:cs typeface="Arial" panose="020B0604020202020204" pitchFamily="34" charset="0"/>
              </a:endParaRPr>
            </a:p>
          </p:txBody>
        </p:sp>
        <p:grpSp>
          <p:nvGrpSpPr>
            <p:cNvPr id="30" name="群組 29"/>
            <p:cNvGrpSpPr/>
            <p:nvPr/>
          </p:nvGrpSpPr>
          <p:grpSpPr>
            <a:xfrm>
              <a:off x="664813" y="5081815"/>
              <a:ext cx="7848872" cy="1515537"/>
              <a:chOff x="-468560" y="2276872"/>
              <a:chExt cx="7848872" cy="1515537"/>
            </a:xfrm>
          </p:grpSpPr>
          <p:sp>
            <p:nvSpPr>
              <p:cNvPr id="31" name="Text Box 6"/>
              <p:cNvSpPr txBox="1">
                <a:spLocks noChangeArrowheads="1"/>
              </p:cNvSpPr>
              <p:nvPr/>
            </p:nvSpPr>
            <p:spPr bwMode="auto">
              <a:xfrm>
                <a:off x="1233681" y="2276872"/>
                <a:ext cx="5713956" cy="338554"/>
              </a:xfrm>
              <a:prstGeom prst="rect">
                <a:avLst/>
              </a:prstGeom>
              <a:noFill/>
              <a:ln w="9525">
                <a:noFill/>
                <a:miter lim="800000"/>
              </a:ln>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defRPr/>
                </a:pPr>
                <a:r>
                  <a:rPr kumimoji="0" lang="zh-TW" altLang="en-US"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rPr>
                  <a:t>期初設置成本 </a:t>
                </a:r>
                <a:r>
                  <a:rPr kumimoji="0" lang="zh-TW" altLang="zh-TW"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rPr>
                  <a:t>× </a:t>
                </a:r>
                <a:r>
                  <a:rPr kumimoji="0" lang="zh-TW" altLang="en-US"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rPr>
                  <a:t>資本還原因子 </a:t>
                </a:r>
                <a:r>
                  <a:rPr kumimoji="0" lang="en-US" altLang="zh-TW"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rPr>
                  <a:t>+ </a:t>
                </a:r>
                <a:r>
                  <a:rPr kumimoji="0" lang="zh-TW" altLang="en-US"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rPr>
                  <a:t>年運轉維護費</a:t>
                </a:r>
              </a:p>
            </p:txBody>
          </p:sp>
          <p:sp>
            <p:nvSpPr>
              <p:cNvPr id="32" name="Text Box 3"/>
              <p:cNvSpPr txBox="1">
                <a:spLocks noChangeArrowheads="1"/>
              </p:cNvSpPr>
              <p:nvPr/>
            </p:nvSpPr>
            <p:spPr bwMode="auto">
              <a:xfrm>
                <a:off x="-379140" y="2460578"/>
                <a:ext cx="1527018" cy="338554"/>
              </a:xfrm>
              <a:prstGeom prst="rect">
                <a:avLst/>
              </a:prstGeom>
              <a:noFill/>
              <a:ln w="9525">
                <a:noFill/>
                <a:miter lim="800000"/>
              </a:ln>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defRPr/>
                </a:pPr>
                <a:r>
                  <a:rPr kumimoji="0" lang="zh-TW" altLang="en-US"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rPr>
                  <a:t>躉購費率</a:t>
                </a:r>
                <a:r>
                  <a:rPr kumimoji="0" lang="en-US" altLang="zh-TW"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rPr>
                  <a:t>=</a:t>
                </a:r>
              </a:p>
            </p:txBody>
          </p:sp>
          <p:sp>
            <p:nvSpPr>
              <p:cNvPr id="33" name="Line 4"/>
              <p:cNvSpPr>
                <a:spLocks noChangeShapeType="1"/>
              </p:cNvSpPr>
              <p:nvPr/>
            </p:nvSpPr>
            <p:spPr bwMode="auto">
              <a:xfrm>
                <a:off x="1043168" y="2676944"/>
                <a:ext cx="5328565" cy="0"/>
              </a:xfrm>
              <a:prstGeom prst="line">
                <a:avLst/>
              </a:prstGeom>
              <a:noFill/>
              <a:ln w="19050">
                <a:solidFill>
                  <a:srgbClr val="000000"/>
                </a:solid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TW" altLang="en-US" sz="1600" b="1" i="0" u="none" strike="noStrike" kern="0" cap="none" spc="0" normalizeH="0" baseline="-25000" noProof="0">
                  <a:ln>
                    <a:noFill/>
                  </a:ln>
                  <a:solidFill>
                    <a:srgbClr val="000000"/>
                  </a:solidFill>
                  <a:effectLst/>
                  <a:uLnTx/>
                  <a:uFillTx/>
                  <a:latin typeface="微軟正黑體" panose="020B0604030504040204" pitchFamily="34" charset="-120"/>
                  <a:ea typeface="微軟正黑體" panose="020B0604030504040204" pitchFamily="34" charset="-120"/>
                  <a:cs typeface="+mn-cs"/>
                </a:endParaRPr>
              </a:p>
            </p:txBody>
          </p:sp>
          <p:sp>
            <p:nvSpPr>
              <p:cNvPr id="37" name="Text Box 5"/>
              <p:cNvSpPr txBox="1">
                <a:spLocks noChangeArrowheads="1"/>
              </p:cNvSpPr>
              <p:nvPr/>
            </p:nvSpPr>
            <p:spPr bwMode="auto">
              <a:xfrm>
                <a:off x="1187144" y="2676944"/>
                <a:ext cx="4741027" cy="338554"/>
              </a:xfrm>
              <a:prstGeom prst="rect">
                <a:avLst/>
              </a:prstGeom>
              <a:noFill/>
              <a:ln w="9525">
                <a:noFill/>
                <a:miter lim="800000"/>
              </a:ln>
            </p:spPr>
            <p:txBody>
              <a:bodyPr>
                <a:spAutoFit/>
              </a:bodyPr>
              <a:lstStyle/>
              <a:p>
                <a:pPr marL="0" marR="0" lvl="0" indent="0" algn="ctr" defTabSz="914400" rtl="0" eaLnBrk="0" fontAlgn="base" latinLnBrk="0" hangingPunct="0">
                  <a:lnSpc>
                    <a:spcPct val="100000"/>
                  </a:lnSpc>
                  <a:spcBef>
                    <a:spcPct val="50000"/>
                  </a:spcBef>
                  <a:spcAft>
                    <a:spcPct val="0"/>
                  </a:spcAft>
                  <a:buClrTx/>
                  <a:buSzTx/>
                  <a:buFontTx/>
                  <a:buNone/>
                  <a:defRPr/>
                </a:pPr>
                <a:r>
                  <a:rPr kumimoji="0" lang="zh-TW" altLang="en-US"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rPr>
                  <a:t>年售電量</a:t>
                </a:r>
              </a:p>
            </p:txBody>
          </p:sp>
          <p:grpSp>
            <p:nvGrpSpPr>
              <p:cNvPr id="38" name="群組 37"/>
              <p:cNvGrpSpPr/>
              <p:nvPr/>
            </p:nvGrpSpPr>
            <p:grpSpPr>
              <a:xfrm>
                <a:off x="-468560" y="2949683"/>
                <a:ext cx="7848872" cy="842726"/>
                <a:chOff x="-540568" y="3293380"/>
                <a:chExt cx="7848872" cy="842726"/>
              </a:xfrm>
            </p:grpSpPr>
            <p:sp>
              <p:nvSpPr>
                <p:cNvPr id="39" name="Text Box 7"/>
                <p:cNvSpPr txBox="1">
                  <a:spLocks noChangeArrowheads="1"/>
                </p:cNvSpPr>
                <p:nvPr/>
              </p:nvSpPr>
              <p:spPr bwMode="auto">
                <a:xfrm>
                  <a:off x="-540568" y="3499540"/>
                  <a:ext cx="2175637" cy="338554"/>
                </a:xfrm>
                <a:prstGeom prst="rect">
                  <a:avLst/>
                </a:prstGeom>
                <a:noFill/>
                <a:ln w="9525">
                  <a:noFill/>
                  <a:miter lim="800000"/>
                </a:ln>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defRPr/>
                  </a:pPr>
                  <a:r>
                    <a:rPr kumimoji="0" lang="zh-TW" altLang="en-US"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rPr>
                    <a:t>資本還原因子</a:t>
                  </a:r>
                  <a:r>
                    <a:rPr kumimoji="0" lang="en-US" altLang="zh-TW"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rPr>
                    <a:t>=</a:t>
                  </a:r>
                </a:p>
              </p:txBody>
            </p:sp>
            <p:sp>
              <p:nvSpPr>
                <p:cNvPr id="40" name="Text Box 8"/>
                <p:cNvSpPr txBox="1">
                  <a:spLocks noChangeArrowheads="1"/>
                </p:cNvSpPr>
                <p:nvPr/>
              </p:nvSpPr>
              <p:spPr bwMode="auto">
                <a:xfrm>
                  <a:off x="1873575" y="3797552"/>
                  <a:ext cx="4354182" cy="338554"/>
                </a:xfrm>
                <a:prstGeom prst="rect">
                  <a:avLst/>
                </a:prstGeom>
                <a:noFill/>
                <a:ln w="9525">
                  <a:noFill/>
                  <a:miter lim="800000"/>
                </a:ln>
              </p:spPr>
              <p:txBody>
                <a:bodyPr>
                  <a:spAutoFit/>
                </a:bodyPr>
                <a:lstStyle/>
                <a:p>
                  <a:pPr marL="0" marR="0" lvl="0" indent="0" algn="ctr" defTabSz="914400" rtl="0" eaLnBrk="0" fontAlgn="base" latinLnBrk="0" hangingPunct="0">
                    <a:lnSpc>
                      <a:spcPct val="100000"/>
                    </a:lnSpc>
                    <a:spcBef>
                      <a:spcPct val="50000"/>
                    </a:spcBef>
                    <a:spcAft>
                      <a:spcPct val="0"/>
                    </a:spcAft>
                    <a:buClrTx/>
                    <a:buSzTx/>
                    <a:buFontTx/>
                    <a:buNone/>
                    <a:defRPr/>
                  </a:pPr>
                  <a:r>
                    <a:rPr kumimoji="0" lang="en-US" altLang="zh-TW"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rPr>
                    <a:t>(1+</a:t>
                  </a:r>
                  <a:r>
                    <a:rPr kumimoji="0" lang="zh-TW" altLang="en-US"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rPr>
                    <a:t>平均資金成本率</a:t>
                  </a:r>
                  <a:r>
                    <a:rPr kumimoji="0" lang="en-US" altLang="zh-TW"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rPr>
                    <a:t>)</a:t>
                  </a:r>
                  <a:r>
                    <a:rPr kumimoji="0" lang="zh-TW" altLang="en-US" sz="1600" b="1" i="0" u="none" strike="noStrike" kern="0" cap="none" spc="0" normalizeH="0" baseline="7000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rPr>
                    <a:t>躉購期間</a:t>
                  </a:r>
                  <a:r>
                    <a:rPr kumimoji="0" lang="en-US" altLang="zh-TW"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rPr>
                    <a:t>-1</a:t>
                  </a:r>
                </a:p>
              </p:txBody>
            </p:sp>
            <p:sp>
              <p:nvSpPr>
                <p:cNvPr id="41" name="Text Box 9"/>
                <p:cNvSpPr txBox="1">
                  <a:spLocks noChangeArrowheads="1"/>
                </p:cNvSpPr>
                <p:nvPr/>
              </p:nvSpPr>
              <p:spPr bwMode="auto">
                <a:xfrm>
                  <a:off x="1767410" y="3293380"/>
                  <a:ext cx="5540894" cy="338554"/>
                </a:xfrm>
                <a:prstGeom prst="rect">
                  <a:avLst/>
                </a:prstGeom>
                <a:noFill/>
                <a:ln w="9525">
                  <a:noFill/>
                  <a:miter lim="800000"/>
                </a:ln>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defRPr/>
                  </a:pPr>
                  <a:r>
                    <a:rPr kumimoji="0" lang="zh-TW" altLang="en-US"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rPr>
                    <a:t>平均資金成本率 </a:t>
                  </a:r>
                  <a:r>
                    <a:rPr kumimoji="0" lang="zh-TW" altLang="zh-TW"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rPr>
                    <a:t>×</a:t>
                  </a:r>
                  <a:r>
                    <a:rPr kumimoji="0" lang="en-US" altLang="zh-TW"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rPr>
                    <a:t>  (1+</a:t>
                  </a:r>
                  <a:r>
                    <a:rPr kumimoji="0" lang="zh-TW" altLang="en-US"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rPr>
                    <a:t>平均資金成本率</a:t>
                  </a:r>
                  <a:r>
                    <a:rPr kumimoji="0" lang="en-US" altLang="zh-TW"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rPr>
                    <a:t>)</a:t>
                  </a:r>
                  <a:r>
                    <a:rPr kumimoji="0" lang="zh-TW" altLang="en-US" sz="1600" b="1" i="0" u="none" strike="noStrike" kern="0" cap="none" spc="0" normalizeH="0" baseline="7000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rPr>
                    <a:t>躉購期間</a:t>
                  </a:r>
                </a:p>
              </p:txBody>
            </p:sp>
            <p:sp>
              <p:nvSpPr>
                <p:cNvPr id="42" name="Line 10"/>
                <p:cNvSpPr>
                  <a:spLocks noChangeShapeType="1"/>
                </p:cNvSpPr>
                <p:nvPr/>
              </p:nvSpPr>
              <p:spPr bwMode="auto">
                <a:xfrm flipV="1">
                  <a:off x="1373294" y="3726111"/>
                  <a:ext cx="5341654" cy="0"/>
                </a:xfrm>
                <a:prstGeom prst="line">
                  <a:avLst/>
                </a:prstGeom>
                <a:noFill/>
                <a:ln w="19050">
                  <a:solidFill>
                    <a:srgbClr val="000000"/>
                  </a:solid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TW" altLang="en-US" sz="1600" b="1" i="0" u="none" strike="noStrike" kern="0" cap="none" spc="0" normalizeH="0" baseline="-2500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endParaRPr>
                </a:p>
              </p:txBody>
            </p:sp>
          </p:grpSp>
        </p:grpSp>
      </p:gr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內容版面配置區 2"/>
          <p:cNvSpPr txBox="1"/>
          <p:nvPr/>
        </p:nvSpPr>
        <p:spPr>
          <a:xfrm>
            <a:off x="628650" y="5588000"/>
            <a:ext cx="7886700" cy="863600"/>
          </a:xfrm>
          <a:prstGeom prst="rect">
            <a:avLst/>
          </a:prstGeom>
          <a:solidFill>
            <a:sysClr val="window" lastClr="FFFFFF">
              <a:lumMod val="95000"/>
            </a:sysClr>
          </a:solidFill>
          <a:effectLst>
            <a:outerShdw blurRad="50800" dist="38100" dir="2700000" algn="tl" rotWithShape="0">
              <a:prstClr val="black">
                <a:alpha val="40000"/>
              </a:prstClr>
            </a:outerShdw>
          </a:effectLst>
        </p:spPr>
        <p:txBody>
          <a:bodyPr rIns="216000"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680" marR="0" lvl="0" indent="-268605" algn="just" defTabSz="914400" rtl="0" eaLnBrk="1" fontAlgn="auto" latinLnBrk="0" hangingPunct="1">
              <a:lnSpc>
                <a:spcPct val="110000"/>
              </a:lnSpc>
              <a:spcBef>
                <a:spcPts val="0"/>
              </a:spcBef>
              <a:spcAft>
                <a:spcPts val="0"/>
              </a:spcAft>
              <a:buClr>
                <a:srgbClr val="ED7523"/>
              </a:buClr>
              <a:buSzTx/>
              <a:buFont typeface="Wingdings" panose="05000000000000000000" pitchFamily="2" charset="2"/>
              <a:buChar char="ü"/>
              <a:defRPr/>
            </a:pPr>
            <a:r>
              <a:rPr kumimoji="0" lang="en-US" altLang="zh-TW" sz="1600" b="1" i="0" u="none" strike="noStrike" kern="1200" cap="none" spc="0" normalizeH="0" baseline="0" noProof="0" dirty="0">
                <a:ln>
                  <a:noFill/>
                </a:ln>
                <a:solidFill>
                  <a:srgbClr val="FF3300"/>
                </a:solidFill>
                <a:effectLst/>
                <a:uLnTx/>
                <a:uFillTx/>
                <a:latin typeface="微軟正黑體" panose="020B0604030504040204" pitchFamily="34" charset="-120"/>
                <a:ea typeface="微軟正黑體" panose="020B0604030504040204" pitchFamily="34" charset="-120"/>
                <a:cs typeface="+mn-cs"/>
              </a:rPr>
              <a:t>20 </a:t>
            </a:r>
            <a:r>
              <a:rPr kumimoji="0" lang="zh-TW" altLang="en-US" sz="1600" b="1" i="0" u="none" strike="noStrike" kern="1200" cap="none" spc="0" normalizeH="0" baseline="0" noProof="0" dirty="0">
                <a:ln>
                  <a:noFill/>
                </a:ln>
                <a:solidFill>
                  <a:srgbClr val="FF3300"/>
                </a:solidFill>
                <a:effectLst/>
                <a:uLnTx/>
                <a:uFillTx/>
                <a:latin typeface="微軟正黑體" panose="020B0604030504040204" pitchFamily="34" charset="-120"/>
                <a:ea typeface="微軟正黑體" panose="020B0604030504040204" pitchFamily="34" charset="-120"/>
                <a:cs typeface="+mn-cs"/>
              </a:rPr>
              <a:t>年固定費率</a:t>
            </a:r>
            <a:r>
              <a:rPr kumimoji="0" lang="zh-TW" altLang="en-US" sz="1600" b="0" i="0" u="none" strike="noStrike" kern="1200" cap="none" spc="0" normalizeH="0" baseline="0" noProof="0" dirty="0">
                <a:ln>
                  <a:noFill/>
                </a:ln>
                <a:solidFill>
                  <a:prstClr val="black">
                    <a:lumMod val="95000"/>
                    <a:lumOff val="5000"/>
                  </a:prstClr>
                </a:solidFill>
                <a:effectLst/>
                <a:uLnTx/>
                <a:uFillTx/>
                <a:latin typeface="微軟正黑體" panose="020B0604030504040204" pitchFamily="34" charset="-120"/>
                <a:ea typeface="微軟正黑體" panose="020B0604030504040204" pitchFamily="34" charset="-120"/>
                <a:cs typeface="+mn-cs"/>
              </a:rPr>
              <a:t>，讓設置者</a:t>
            </a:r>
            <a:r>
              <a:rPr kumimoji="0" lang="en-US" altLang="zh-TW" sz="1600" b="0" i="0" u="none" strike="noStrike" kern="1200" cap="none" spc="0" normalizeH="0" baseline="0" noProof="0" dirty="0">
                <a:ln>
                  <a:noFill/>
                </a:ln>
                <a:solidFill>
                  <a:prstClr val="black">
                    <a:lumMod val="95000"/>
                    <a:lumOff val="5000"/>
                  </a:prstClr>
                </a:solidFill>
                <a:effectLst/>
                <a:uLnTx/>
                <a:uFillTx/>
                <a:latin typeface="微軟正黑體" panose="020B0604030504040204" pitchFamily="34" charset="-120"/>
                <a:ea typeface="微軟正黑體" panose="020B0604030504040204" pitchFamily="34" charset="-120"/>
                <a:cs typeface="+mn-cs"/>
              </a:rPr>
              <a:t>/</a:t>
            </a:r>
            <a:r>
              <a:rPr kumimoji="0" lang="zh-TW" altLang="en-US" sz="1600" b="0" i="0" u="none" strike="noStrike" kern="1200" cap="none" spc="0" normalizeH="0" baseline="0" noProof="0" dirty="0">
                <a:ln>
                  <a:noFill/>
                </a:ln>
                <a:solidFill>
                  <a:prstClr val="black">
                    <a:lumMod val="95000"/>
                    <a:lumOff val="5000"/>
                  </a:prstClr>
                </a:solidFill>
                <a:effectLst/>
                <a:uLnTx/>
                <a:uFillTx/>
                <a:latin typeface="微軟正黑體" panose="020B0604030504040204" pitchFamily="34" charset="-120"/>
                <a:ea typeface="微軟正黑體" panose="020B0604030504040204" pitchFamily="34" charset="-120"/>
                <a:cs typeface="+mn-cs"/>
              </a:rPr>
              <a:t>業者可掌握每期現金流量，以利投資決策規劃，降低營運風險，符合國際主流 </a:t>
            </a:r>
            <a:r>
              <a:rPr kumimoji="0" lang="en-US" altLang="zh-TW" sz="1600" b="0" i="0" u="none" strike="noStrike" kern="1200" cap="none" spc="0" normalizeH="0" baseline="0" noProof="0" dirty="0">
                <a:ln>
                  <a:noFill/>
                </a:ln>
                <a:solidFill>
                  <a:prstClr val="black">
                    <a:lumMod val="95000"/>
                    <a:lumOff val="5000"/>
                  </a:prstClr>
                </a:solidFill>
                <a:effectLst/>
                <a:uLnTx/>
                <a:uFillTx/>
                <a:latin typeface="微軟正黑體" panose="020B0604030504040204" pitchFamily="34" charset="-120"/>
                <a:ea typeface="微軟正黑體" panose="020B0604030504040204" pitchFamily="34" charset="-120"/>
                <a:cs typeface="+mn-cs"/>
              </a:rPr>
              <a:t>Feed-in Tariff </a:t>
            </a:r>
            <a:r>
              <a:rPr kumimoji="0" lang="zh-TW" altLang="en-US" sz="1600" b="0" i="0" u="none" strike="noStrike" kern="1200" cap="none" spc="0" normalizeH="0" baseline="0" noProof="0" dirty="0">
                <a:ln>
                  <a:noFill/>
                </a:ln>
                <a:solidFill>
                  <a:prstClr val="black">
                    <a:lumMod val="95000"/>
                    <a:lumOff val="5000"/>
                  </a:prstClr>
                </a:solidFill>
                <a:effectLst/>
                <a:uLnTx/>
                <a:uFillTx/>
                <a:latin typeface="微軟正黑體" panose="020B0604030504040204" pitchFamily="34" charset="-120"/>
                <a:ea typeface="微軟正黑體" panose="020B0604030504040204" pitchFamily="34" charset="-120"/>
                <a:cs typeface="+mn-cs"/>
              </a:rPr>
              <a:t>精神。</a:t>
            </a:r>
          </a:p>
        </p:txBody>
      </p:sp>
      <p:sp>
        <p:nvSpPr>
          <p:cNvPr id="83971" name="內容版面配置區 2"/>
          <p:cNvSpPr txBox="1"/>
          <p:nvPr/>
        </p:nvSpPr>
        <p:spPr bwMode="auto">
          <a:xfrm>
            <a:off x="593725" y="1622174"/>
            <a:ext cx="8207375"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Calibri" panose="020F0502020204030204" pitchFamily="34" charset="0"/>
                <a:ea typeface="新細明體" panose="02020500000000000000" charset="-120"/>
              </a:defRPr>
            </a:lvl1pPr>
            <a:lvl2pPr marL="274955" indent="-274955">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marL="274955" marR="0" lvl="1" indent="-274955" algn="just" defTabSz="914400" rtl="0" eaLnBrk="1" fontAlgn="base" latinLnBrk="0" hangingPunct="1">
              <a:lnSpc>
                <a:spcPct val="100000"/>
              </a:lnSpc>
              <a:spcBef>
                <a:spcPct val="10000"/>
              </a:spcBef>
              <a:spcAft>
                <a:spcPct val="0"/>
              </a:spcAft>
              <a:buClrTx/>
              <a:buSzTx/>
              <a:buFont typeface="Wingdings" panose="05000000000000000000" pitchFamily="2" charset="2"/>
              <a:buChar char="n"/>
              <a:defRPr/>
            </a:pPr>
            <a:r>
              <a:rPr kumimoji="1" lang="zh-TW" altLang="en-US" sz="2000" b="0"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由經濟部邀集相關部會、學者專家、團體組成</a:t>
            </a:r>
            <a:r>
              <a:rPr kumimoji="1" lang="zh-TW" altLang="en-US" sz="2000" b="1" i="0" u="sng"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再生能源電能躉購費率審定會</a:t>
            </a:r>
            <a:r>
              <a:rPr kumimoji="1" lang="zh-TW" altLang="en-US" sz="2000" b="0"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，審定再生能源發電設備生產電能之躉購費率及其計算公式。</a:t>
            </a:r>
            <a:endParaRPr kumimoji="1" lang="en-US" altLang="zh-TW" sz="2000" b="0"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endParaRPr>
          </a:p>
          <a:p>
            <a:pPr marL="274955" marR="0" lvl="1" indent="-274955" algn="just" defTabSz="914400" rtl="0" eaLnBrk="1" fontAlgn="base" latinLnBrk="0" hangingPunct="1">
              <a:lnSpc>
                <a:spcPct val="100000"/>
              </a:lnSpc>
              <a:spcBef>
                <a:spcPts val="600"/>
              </a:spcBef>
              <a:spcAft>
                <a:spcPct val="0"/>
              </a:spcAft>
              <a:buClrTx/>
              <a:buSzTx/>
              <a:buFont typeface="Wingdings" panose="05000000000000000000" pitchFamily="2" charset="2"/>
              <a:buChar char="n"/>
              <a:defRPr/>
            </a:pPr>
            <a:r>
              <a:rPr kumimoji="1" lang="zh-TW" altLang="en-US" sz="2000" b="0"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綜合考量各類別再生能源發電設備之</a:t>
            </a:r>
            <a:r>
              <a:rPr kumimoji="1" lang="zh-TW" altLang="en-US" sz="2000" b="1" i="0" u="sng"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平均裝置成本</a:t>
            </a:r>
            <a:r>
              <a:rPr kumimoji="1" lang="zh-TW" altLang="en-US" sz="2000" b="0" i="0" u="none" strike="noStrike" kern="1200" cap="none" spc="0" normalizeH="0" baseline="0" noProof="0" dirty="0">
                <a:ln>
                  <a:noFill/>
                </a:ln>
                <a:solidFill>
                  <a:srgbClr val="0E0363"/>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a:t>
            </a:r>
            <a:r>
              <a:rPr kumimoji="1" lang="zh-TW" altLang="en-US" sz="2000" b="1" i="0" u="sng"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運轉年限</a:t>
            </a:r>
            <a:r>
              <a:rPr kumimoji="1" lang="zh-TW" altLang="en-US" sz="2000" b="0" i="0" u="none" strike="noStrike" kern="1200" cap="none" spc="0" normalizeH="0" baseline="0" noProof="0" dirty="0">
                <a:ln>
                  <a:noFill/>
                </a:ln>
                <a:solidFill>
                  <a:srgbClr val="0E0363"/>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a:t>
            </a:r>
            <a:r>
              <a:rPr kumimoji="1" lang="zh-TW" altLang="en-US" sz="2000" b="1" i="0" u="sng"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運轉維護費</a:t>
            </a:r>
            <a:r>
              <a:rPr kumimoji="1" lang="zh-TW" altLang="en-US" sz="2000" b="0" i="0" u="none" strike="noStrike" kern="1200" cap="none" spc="0" normalizeH="0" baseline="0" noProof="0" dirty="0">
                <a:ln>
                  <a:noFill/>
                </a:ln>
                <a:solidFill>
                  <a:srgbClr val="0E0363"/>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a:t>
            </a:r>
            <a:r>
              <a:rPr kumimoji="1" lang="zh-TW" altLang="en-US" sz="2000" b="1" i="0" u="sng"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年發電量</a:t>
            </a:r>
            <a:r>
              <a:rPr kumimoji="1" lang="zh-TW" altLang="en-US" sz="2000" b="0"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及相關因素，依再生能源類別分別定之。</a:t>
            </a:r>
            <a:endParaRPr kumimoji="1" lang="en-US" altLang="zh-TW" sz="2000" b="0"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endParaRPr>
          </a:p>
        </p:txBody>
      </p:sp>
      <p:grpSp>
        <p:nvGrpSpPr>
          <p:cNvPr id="83973" name="群組 14"/>
          <p:cNvGrpSpPr/>
          <p:nvPr/>
        </p:nvGrpSpPr>
        <p:grpSpPr bwMode="auto">
          <a:xfrm>
            <a:off x="384175" y="3262313"/>
            <a:ext cx="8220075" cy="2257425"/>
            <a:chOff x="458788" y="2852936"/>
            <a:chExt cx="8220075" cy="2256886"/>
          </a:xfrm>
        </p:grpSpPr>
        <p:sp>
          <p:nvSpPr>
            <p:cNvPr id="24" name="Rectangle 10"/>
            <p:cNvSpPr>
              <a:spLocks noChangeArrowheads="1"/>
            </p:cNvSpPr>
            <p:nvPr/>
          </p:nvSpPr>
          <p:spPr bwMode="auto">
            <a:xfrm>
              <a:off x="458788" y="3294156"/>
              <a:ext cx="2274888" cy="841174"/>
            </a:xfrm>
            <a:prstGeom prst="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TW" altLang="en-US" sz="2400" b="1" i="0" u="none" strike="noStrike" kern="0" cap="none" spc="0" normalizeH="0" baseline="0" noProof="0" dirty="0">
                  <a:ln>
                    <a:noFill/>
                  </a:ln>
                  <a:solidFill>
                    <a:srgbClr val="000099"/>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再生能源發電設備設置者</a:t>
              </a:r>
            </a:p>
          </p:txBody>
        </p:sp>
        <p:sp>
          <p:nvSpPr>
            <p:cNvPr id="25" name="Rectangle 11"/>
            <p:cNvSpPr>
              <a:spLocks noChangeArrowheads="1"/>
            </p:cNvSpPr>
            <p:nvPr/>
          </p:nvSpPr>
          <p:spPr bwMode="auto">
            <a:xfrm>
              <a:off x="3768726" y="3256065"/>
              <a:ext cx="1814512" cy="841174"/>
            </a:xfrm>
            <a:prstGeom prst="rect">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TW" altLang="en-US" sz="2400" b="1" i="0" u="none" strike="noStrike" kern="0" cap="none" spc="0" normalizeH="0" baseline="0" noProof="0" dirty="0">
                  <a:ln>
                    <a:noFill/>
                  </a:ln>
                  <a:solidFill>
                    <a:srgbClr val="000099"/>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台灣電力</a:t>
              </a:r>
            </a:p>
            <a:p>
              <a:pPr marL="0" marR="0" lvl="0" indent="0" algn="ctr" defTabSz="914400" rtl="0" eaLnBrk="1" fontAlgn="auto" latinLnBrk="0" hangingPunct="1">
                <a:lnSpc>
                  <a:spcPct val="100000"/>
                </a:lnSpc>
                <a:spcBef>
                  <a:spcPts val="0"/>
                </a:spcBef>
                <a:spcAft>
                  <a:spcPts val="0"/>
                </a:spcAft>
                <a:buClrTx/>
                <a:buSzTx/>
                <a:buFontTx/>
                <a:buNone/>
                <a:defRPr/>
              </a:pPr>
              <a:r>
                <a:rPr kumimoji="0" lang="zh-TW" altLang="en-US" sz="2400" b="1" i="0" u="none" strike="noStrike" kern="0" cap="none" spc="0" normalizeH="0" baseline="0" noProof="0" dirty="0">
                  <a:ln>
                    <a:noFill/>
                  </a:ln>
                  <a:solidFill>
                    <a:srgbClr val="000099"/>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公司</a:t>
              </a:r>
            </a:p>
          </p:txBody>
        </p:sp>
        <p:sp>
          <p:nvSpPr>
            <p:cNvPr id="26" name="Rectangle 12"/>
            <p:cNvSpPr>
              <a:spLocks noChangeArrowheads="1"/>
            </p:cNvSpPr>
            <p:nvPr/>
          </p:nvSpPr>
          <p:spPr bwMode="auto">
            <a:xfrm>
              <a:off x="6613526" y="3303678"/>
              <a:ext cx="2065337" cy="768167"/>
            </a:xfrm>
            <a:prstGeom prst="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TW" altLang="en-US" sz="2400" b="1" i="0" u="none" strike="noStrike" kern="0" cap="none" spc="0" normalizeH="0" baseline="0" noProof="0" dirty="0">
                  <a:ln>
                    <a:noFill/>
                  </a:ln>
                  <a:solidFill>
                    <a:srgbClr val="000099"/>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電力用戶</a:t>
              </a:r>
            </a:p>
          </p:txBody>
        </p:sp>
        <p:graphicFrame>
          <p:nvGraphicFramePr>
            <p:cNvPr id="27" name="資料庫圖表 26"/>
            <p:cNvGraphicFramePr/>
            <p:nvPr/>
          </p:nvGraphicFramePr>
          <p:xfrm>
            <a:off x="2862263" y="3240873"/>
            <a:ext cx="792162" cy="4714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8" name="資料庫圖表 27"/>
            <p:cNvGraphicFramePr/>
            <p:nvPr/>
          </p:nvGraphicFramePr>
          <p:xfrm>
            <a:off x="2844800" y="3791735"/>
            <a:ext cx="827088" cy="47307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29" name="Rectangle 26"/>
            <p:cNvSpPr>
              <a:spLocks noChangeArrowheads="1"/>
            </p:cNvSpPr>
            <p:nvPr/>
          </p:nvSpPr>
          <p:spPr bwMode="auto">
            <a:xfrm>
              <a:off x="3770313" y="4340068"/>
              <a:ext cx="1814513" cy="769754"/>
            </a:xfrm>
            <a:prstGeom prst="rect">
              <a:avLst/>
            </a:prstGeom>
            <a:gradFill rotWithShape="1">
              <a:gsLst>
                <a:gs pos="0">
                  <a:srgbClr val="FFC000">
                    <a:satMod val="103000"/>
                    <a:lumMod val="102000"/>
                    <a:tint val="94000"/>
                  </a:srgbClr>
                </a:gs>
                <a:gs pos="50000">
                  <a:srgbClr val="FFC000">
                    <a:satMod val="110000"/>
                    <a:lumMod val="100000"/>
                    <a:shade val="100000"/>
                  </a:srgbClr>
                </a:gs>
                <a:gs pos="100000">
                  <a:srgbClr val="FFC000">
                    <a:lumMod val="99000"/>
                    <a:satMod val="120000"/>
                    <a:shade val="78000"/>
                  </a:srgbClr>
                </a:gs>
              </a:gsLst>
              <a:lin ang="5400000" scaled="0"/>
            </a:gradFill>
            <a:ln w="6350" cap="flat" cmpd="sng" algn="ctr">
              <a:solidFill>
                <a:srgbClr val="FFC000"/>
              </a:solidFill>
              <a:prstDash val="solid"/>
              <a:miter lim="800000"/>
            </a:ln>
            <a:effectLst/>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TW" altLang="en-US" sz="22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電業法所定電價公式</a:t>
              </a:r>
            </a:p>
          </p:txBody>
        </p:sp>
        <p:cxnSp>
          <p:nvCxnSpPr>
            <p:cNvPr id="83980" name="AutoShape 27"/>
            <p:cNvCxnSpPr>
              <a:cxnSpLocks noChangeShapeType="1"/>
              <a:stCxn id="26" idx="2"/>
              <a:endCxn id="29" idx="3"/>
            </p:cNvCxnSpPr>
            <p:nvPr/>
          </p:nvCxnSpPr>
          <p:spPr bwMode="auto">
            <a:xfrm rot="5400000">
              <a:off x="6288961" y="3367869"/>
              <a:ext cx="653098" cy="2061369"/>
            </a:xfrm>
            <a:prstGeom prst="bentConnector2">
              <a:avLst/>
            </a:prstGeom>
            <a:noFill/>
            <a:ln w="19050">
              <a:solidFill>
                <a:srgbClr val="000080"/>
              </a:solidFill>
              <a:miter lim="800000"/>
              <a:tailEnd type="triangle" w="med" len="med"/>
            </a:ln>
            <a:extLst>
              <a:ext uri="{909E8E84-426E-40DD-AFC4-6F175D3DCCD1}">
                <a14:hiddenFill xmlns:a14="http://schemas.microsoft.com/office/drawing/2010/main">
                  <a:noFill/>
                </a14:hiddenFill>
              </a:ext>
            </a:extLst>
          </p:spPr>
        </p:cxnSp>
        <p:cxnSp>
          <p:nvCxnSpPr>
            <p:cNvPr id="83981" name="AutoShape 28"/>
            <p:cNvCxnSpPr>
              <a:cxnSpLocks noChangeShapeType="1"/>
              <a:stCxn id="29" idx="0"/>
              <a:endCxn id="25" idx="2"/>
            </p:cNvCxnSpPr>
            <p:nvPr/>
          </p:nvCxnSpPr>
          <p:spPr bwMode="auto">
            <a:xfrm rot="16200000" flipV="1">
              <a:off x="4555288" y="4218099"/>
              <a:ext cx="242977" cy="1587"/>
            </a:xfrm>
            <a:prstGeom prst="bentConnector3">
              <a:avLst>
                <a:gd name="adj1" fmla="val 50000"/>
              </a:avLst>
            </a:prstGeom>
            <a:noFill/>
            <a:ln w="19050">
              <a:solidFill>
                <a:srgbClr val="000080"/>
              </a:solidFill>
              <a:miter lim="800000"/>
              <a:tailEnd type="triangle" w="med" len="med"/>
            </a:ln>
            <a:extLst>
              <a:ext uri="{909E8E84-426E-40DD-AFC4-6F175D3DCCD1}">
                <a14:hiddenFill xmlns:a14="http://schemas.microsoft.com/office/drawing/2010/main">
                  <a:noFill/>
                </a14:hiddenFill>
              </a:ext>
            </a:extLst>
          </p:spPr>
        </p:cxnSp>
        <p:sp>
          <p:nvSpPr>
            <p:cNvPr id="83982" name="Text Box 29"/>
            <p:cNvSpPr txBox="1">
              <a:spLocks noChangeArrowheads="1"/>
            </p:cNvSpPr>
            <p:nvPr/>
          </p:nvSpPr>
          <p:spPr bwMode="auto">
            <a:xfrm>
              <a:off x="5654527" y="4531179"/>
              <a:ext cx="20613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marL="0" marR="0" lvl="0" indent="0" algn="ctr" defTabSz="914400" rtl="0" eaLnBrk="0" fontAlgn="base" latinLnBrk="0" hangingPunct="0">
                <a:lnSpc>
                  <a:spcPct val="100000"/>
                </a:lnSpc>
                <a:spcBef>
                  <a:spcPct val="50000"/>
                </a:spcBef>
                <a:spcAft>
                  <a:spcPct val="0"/>
                </a:spcAft>
                <a:buClrTx/>
                <a:buSzTx/>
                <a:buFontTx/>
                <a:buNone/>
                <a:defRPr/>
              </a:pPr>
              <a:r>
                <a:rPr kumimoji="0" lang="zh-TW" altLang="en-US" sz="2400" b="1" i="0" u="none" strike="noStrike" kern="1200" cap="none" spc="0" normalizeH="0" baseline="30000" noProof="0">
                  <a:ln>
                    <a:noFill/>
                  </a:ln>
                  <a:solidFill>
                    <a:srgbClr val="990000"/>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附加電費</a:t>
              </a:r>
              <a:r>
                <a:rPr kumimoji="0" lang="en-US" altLang="zh-TW" sz="2400" b="1" i="0" u="none" strike="noStrike" kern="1200" cap="none" spc="0" normalizeH="0" baseline="30000" noProof="0">
                  <a:ln>
                    <a:noFill/>
                  </a:ln>
                  <a:solidFill>
                    <a:srgbClr val="990000"/>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a:t>
              </a:r>
              <a:r>
                <a:rPr kumimoji="0" lang="zh-TW" altLang="en-US" sz="2400" b="1" i="0" u="none" strike="noStrike" kern="1200" cap="none" spc="0" normalizeH="0" baseline="30000" noProof="0">
                  <a:ln>
                    <a:noFill/>
                  </a:ln>
                  <a:solidFill>
                    <a:srgbClr val="990000"/>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電能補貼</a:t>
              </a:r>
              <a:r>
                <a:rPr kumimoji="0" lang="en-US" altLang="zh-TW" sz="2400" b="1" i="0" u="none" strike="noStrike" kern="1200" cap="none" spc="0" normalizeH="0" baseline="30000" noProof="0">
                  <a:ln>
                    <a:noFill/>
                  </a:ln>
                  <a:solidFill>
                    <a:srgbClr val="990000"/>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a:t>
              </a:r>
              <a:endParaRPr kumimoji="0" lang="zh-TW" altLang="en-US" sz="2400" b="1" i="0" u="none" strike="noStrike" kern="1200" cap="none" spc="0" normalizeH="0" baseline="30000" noProof="0">
                <a:ln>
                  <a:noFill/>
                </a:ln>
                <a:solidFill>
                  <a:srgbClr val="990000"/>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83983" name="Text Box 30"/>
            <p:cNvSpPr txBox="1">
              <a:spLocks noChangeArrowheads="1"/>
            </p:cNvSpPr>
            <p:nvPr/>
          </p:nvSpPr>
          <p:spPr bwMode="auto">
            <a:xfrm>
              <a:off x="4514542" y="4177213"/>
              <a:ext cx="1295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marL="0" marR="0" lvl="0" indent="0" algn="ctr" defTabSz="914400" rtl="0" eaLnBrk="0" fontAlgn="base" latinLnBrk="0" hangingPunct="0">
                <a:lnSpc>
                  <a:spcPct val="100000"/>
                </a:lnSpc>
                <a:spcBef>
                  <a:spcPct val="50000"/>
                </a:spcBef>
                <a:spcAft>
                  <a:spcPct val="0"/>
                </a:spcAft>
                <a:buClrTx/>
                <a:buSzTx/>
                <a:buFontTx/>
                <a:buNone/>
                <a:defRPr/>
              </a:pPr>
              <a:r>
                <a:rPr kumimoji="0" lang="zh-TW" altLang="en-US" sz="2400" b="1" i="0" u="none" strike="noStrike" kern="1200" cap="none" spc="0" normalizeH="0" baseline="30000" noProof="0">
                  <a:ln>
                    <a:noFill/>
                  </a:ln>
                  <a:solidFill>
                    <a:srgbClr val="990000"/>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差價補貼</a:t>
              </a:r>
            </a:p>
          </p:txBody>
        </p:sp>
        <p:graphicFrame>
          <p:nvGraphicFramePr>
            <p:cNvPr id="34" name="資料庫圖表 33"/>
            <p:cNvGraphicFramePr/>
            <p:nvPr/>
          </p:nvGraphicFramePr>
          <p:xfrm>
            <a:off x="5721322" y="3203492"/>
            <a:ext cx="792162" cy="471487"/>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35" name="資料庫圖表 34"/>
            <p:cNvGraphicFramePr/>
            <p:nvPr/>
          </p:nvGraphicFramePr>
          <p:xfrm>
            <a:off x="5703859" y="3754354"/>
            <a:ext cx="827088" cy="473075"/>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
          <p:nvSpPr>
            <p:cNvPr id="36" name="文字方塊 45"/>
            <p:cNvSpPr txBox="1">
              <a:spLocks noChangeArrowheads="1"/>
            </p:cNvSpPr>
            <p:nvPr/>
          </p:nvSpPr>
          <p:spPr bwMode="auto">
            <a:xfrm>
              <a:off x="1743076" y="2852936"/>
              <a:ext cx="5411787" cy="369799"/>
            </a:xfrm>
            <a:prstGeom prst="rect">
              <a:avLst/>
            </a:prstGeom>
            <a:noFill/>
            <a:ln>
              <a:noFill/>
            </a:ln>
          </p:spPr>
          <p:txBody>
            <a:bodyPr>
              <a:spAutoFit/>
            </a:bodyPr>
            <a:lstStyle>
              <a:lvl1pPr eaLnBrk="0" hangingPunct="0">
                <a:defRPr kumimoji="1">
                  <a:solidFill>
                    <a:srgbClr val="000000"/>
                  </a:solidFill>
                  <a:latin typeface="Times New Roman" panose="02020603050405020304" pitchFamily="18" charset="0"/>
                  <a:ea typeface="新細明體" panose="02020500000000000000" charset="-120"/>
                </a:defRPr>
              </a:lvl1pPr>
              <a:lvl2pPr marL="742950" indent="-285750" eaLnBrk="0" hangingPunct="0">
                <a:defRPr kumimoji="1">
                  <a:solidFill>
                    <a:srgbClr val="000000"/>
                  </a:solidFill>
                  <a:latin typeface="Times New Roman" panose="02020603050405020304" pitchFamily="18" charset="0"/>
                  <a:ea typeface="新細明體" panose="02020500000000000000" charset="-120"/>
                </a:defRPr>
              </a:lvl2pPr>
              <a:lvl3pPr marL="1143000" indent="-228600" eaLnBrk="0" hangingPunct="0">
                <a:defRPr kumimoji="1">
                  <a:solidFill>
                    <a:srgbClr val="000000"/>
                  </a:solidFill>
                  <a:latin typeface="Times New Roman" panose="02020603050405020304" pitchFamily="18" charset="0"/>
                  <a:ea typeface="新細明體" panose="02020500000000000000" charset="-120"/>
                </a:defRPr>
              </a:lvl3pPr>
              <a:lvl4pPr marL="1600200" indent="-228600" eaLnBrk="0" hangingPunct="0">
                <a:defRPr kumimoji="1">
                  <a:solidFill>
                    <a:srgbClr val="000000"/>
                  </a:solidFill>
                  <a:latin typeface="Times New Roman" panose="02020603050405020304" pitchFamily="18" charset="0"/>
                  <a:ea typeface="新細明體" panose="02020500000000000000" charset="-120"/>
                </a:defRPr>
              </a:lvl4pPr>
              <a:lvl5pPr marL="2057400" indent="-228600" eaLnBrk="0" hangingPunct="0">
                <a:defRPr kumimoji="1">
                  <a:solidFill>
                    <a:srgbClr val="000000"/>
                  </a:solidFill>
                  <a:latin typeface="Times New Roman" panose="02020603050405020304" pitchFamily="18" charset="0"/>
                  <a:ea typeface="新細明體" panose="02020500000000000000" charset="-120"/>
                </a:defRPr>
              </a:lvl5pPr>
              <a:lvl6pPr marL="2514600" indent="-228600" eaLnBrk="0" fontAlgn="base" hangingPunct="0">
                <a:spcBef>
                  <a:spcPct val="0"/>
                </a:spcBef>
                <a:spcAft>
                  <a:spcPct val="0"/>
                </a:spcAft>
                <a:defRPr kumimoji="1">
                  <a:solidFill>
                    <a:srgbClr val="000000"/>
                  </a:solidFill>
                  <a:latin typeface="Times New Roman" panose="02020603050405020304" pitchFamily="18" charset="0"/>
                  <a:ea typeface="新細明體" panose="02020500000000000000" charset="-120"/>
                </a:defRPr>
              </a:lvl6pPr>
              <a:lvl7pPr marL="2971800" indent="-228600" eaLnBrk="0" fontAlgn="base" hangingPunct="0">
                <a:spcBef>
                  <a:spcPct val="0"/>
                </a:spcBef>
                <a:spcAft>
                  <a:spcPct val="0"/>
                </a:spcAft>
                <a:defRPr kumimoji="1">
                  <a:solidFill>
                    <a:srgbClr val="000000"/>
                  </a:solidFill>
                  <a:latin typeface="Times New Roman" panose="02020603050405020304" pitchFamily="18" charset="0"/>
                  <a:ea typeface="新細明體" panose="02020500000000000000" charset="-120"/>
                </a:defRPr>
              </a:lvl7pPr>
              <a:lvl8pPr marL="3429000" indent="-228600" eaLnBrk="0" fontAlgn="base" hangingPunct="0">
                <a:spcBef>
                  <a:spcPct val="0"/>
                </a:spcBef>
                <a:spcAft>
                  <a:spcPct val="0"/>
                </a:spcAft>
                <a:defRPr kumimoji="1">
                  <a:solidFill>
                    <a:srgbClr val="000000"/>
                  </a:solidFill>
                  <a:latin typeface="Times New Roman" panose="02020603050405020304" pitchFamily="18" charset="0"/>
                  <a:ea typeface="新細明體" panose="02020500000000000000" charset="-120"/>
                </a:defRPr>
              </a:lvl8pPr>
              <a:lvl9pPr marL="3886200" indent="-228600" eaLnBrk="0" fontAlgn="base" hangingPunct="0">
                <a:spcBef>
                  <a:spcPct val="0"/>
                </a:spcBef>
                <a:spcAft>
                  <a:spcPct val="0"/>
                </a:spcAft>
                <a:defRPr kumimoji="1">
                  <a:solidFill>
                    <a:srgbClr val="000000"/>
                  </a:solidFill>
                  <a:latin typeface="Times New Roman" panose="02020603050405020304" pitchFamily="18" charset="0"/>
                  <a:ea typeface="新細明體" panose="02020500000000000000" charset="-120"/>
                </a:defRPr>
              </a:lvl9pPr>
            </a:lstStyle>
            <a:p>
              <a:pPr marL="0" marR="0" lvl="0" indent="0" algn="ctr" defTabSz="914400" rtl="0" eaLnBrk="1" fontAlgn="auto" latinLnBrk="0" hangingPunct="1">
                <a:lnSpc>
                  <a:spcPct val="100000"/>
                </a:lnSpc>
                <a:spcBef>
                  <a:spcPct val="0"/>
                </a:spcBef>
                <a:spcAft>
                  <a:spcPts val="0"/>
                </a:spcAft>
                <a:buClrTx/>
                <a:buSzTx/>
                <a:buFontTx/>
                <a:buNone/>
                <a:defRPr/>
              </a:pPr>
              <a:r>
                <a:rPr kumimoji="1" lang="zh-TW" altLang="en-US" sz="1800" b="1" i="0" u="none" strike="noStrike" kern="0" cap="none" spc="0" normalizeH="0" baseline="0" noProof="0" dirty="0">
                  <a:ln>
                    <a:noFill/>
                  </a:ln>
                  <a:solidFill>
                    <a:srgbClr val="3333FF"/>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再生能源電能躉購推動機制運作模式</a:t>
              </a:r>
            </a:p>
          </p:txBody>
        </p:sp>
      </p:grpSp>
      <p:sp>
        <p:nvSpPr>
          <p:cNvPr id="19" name="內容版面配置區 2"/>
          <p:cNvSpPr txBox="1"/>
          <p:nvPr/>
        </p:nvSpPr>
        <p:spPr bwMode="auto">
          <a:xfrm>
            <a:off x="746125" y="1124870"/>
            <a:ext cx="8207375"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Calibri" panose="020F0502020204030204" pitchFamily="34" charset="0"/>
                <a:ea typeface="新細明體" panose="02020500000000000000" charset="-120"/>
              </a:defRPr>
            </a:lvl1pPr>
            <a:lvl2pPr marL="274955" indent="-274955">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marL="342900" marR="63500" lvl="0" indent="-342900" algn="just" defTabSz="-635" rtl="0" eaLnBrk="0" fontAlgn="base" latinLnBrk="0" hangingPunct="0">
              <a:lnSpc>
                <a:spcPct val="100000"/>
              </a:lnSpc>
              <a:spcBef>
                <a:spcPct val="0"/>
              </a:spcBef>
              <a:spcAft>
                <a:spcPct val="0"/>
              </a:spcAft>
              <a:buClrTx/>
              <a:buSzTx/>
              <a:buFontTx/>
              <a:buNone/>
              <a:tabLst>
                <a:tab pos="1600200" algn="l"/>
              </a:tabLst>
              <a:defRPr/>
            </a:pPr>
            <a:r>
              <a:rPr kumimoji="1" lang="zh-TW" altLang="en-US" sz="24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躉購費率制度運作</a:t>
            </a:r>
            <a:endParaRPr kumimoji="0" lang="en-US" altLang="zh-TW" sz="16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21" name="標題 1"/>
          <p:cNvSpPr txBox="1"/>
          <p:nvPr/>
        </p:nvSpPr>
        <p:spPr>
          <a:xfrm>
            <a:off x="628650" y="61913"/>
            <a:ext cx="851535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sym typeface="Wingdings" panose="05000000000000000000" pitchFamily="2" charset="2"/>
              </a:rPr>
              <a:t>參</a:t>
            </a:r>
            <a:r>
              <a:rPr kumimoji="1" lang="zh-TW" altLang="en-US" sz="32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、太陽光電法規及配套措施</a:t>
            </a:r>
            <a:r>
              <a:rPr kumimoji="1" lang="en-US" altLang="zh-TW"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a:t>
            </a:r>
            <a:r>
              <a:rPr kumimoji="1" lang="zh-TW" altLang="en-US"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法規依據</a:t>
            </a:r>
            <a:r>
              <a:rPr kumimoji="1" lang="en-US" altLang="zh-TW"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-2</a:t>
            </a:r>
            <a:endParaRPr kumimoji="1" lang="zh-TW" altLang="en-US"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內容版面配置區 2"/>
          <p:cNvSpPr txBox="1"/>
          <p:nvPr/>
        </p:nvSpPr>
        <p:spPr bwMode="auto">
          <a:xfrm>
            <a:off x="517956" y="1193236"/>
            <a:ext cx="8207375" cy="490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Calibri" panose="020F0502020204030204" pitchFamily="34" charset="0"/>
                <a:ea typeface="新細明體" panose="02020500000000000000" charset="-120"/>
              </a:defRPr>
            </a:lvl1pPr>
            <a:lvl2pPr marL="274955" indent="-274955">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marL="342900" marR="63500" lvl="0" indent="-342900" algn="just" defTabSz="-635" rtl="0" eaLnBrk="0" fontAlgn="base" latinLnBrk="0" hangingPunct="0">
              <a:lnSpc>
                <a:spcPct val="100000"/>
              </a:lnSpc>
              <a:spcBef>
                <a:spcPct val="0"/>
              </a:spcBef>
              <a:spcAft>
                <a:spcPct val="0"/>
              </a:spcAft>
              <a:buClrTx/>
              <a:buSzTx/>
              <a:buFont typeface="Wingdings" panose="05000000000000000000" pitchFamily="2" charset="2"/>
              <a:buChar char="n"/>
              <a:tabLst>
                <a:tab pos="1600200" algn="l"/>
              </a:tabLst>
              <a:defRPr/>
            </a:pPr>
            <a:endParaRPr kumimoji="0" lang="en-US" altLang="zh-TW" sz="1600" b="1" i="0" u="none" strike="noStrike" kern="1200" cap="none" spc="0" normalizeH="0" baseline="0" noProof="0" dirty="0">
              <a:ln>
                <a:noFill/>
              </a:ln>
              <a:solidFill>
                <a:srgbClr val="0000FF"/>
              </a:solidFill>
              <a:effectLst/>
              <a:uLnTx/>
              <a:uFillTx/>
              <a:latin typeface="Microsoft YaHei UI" panose="020B0503020204020204" pitchFamily="34" charset="-122"/>
              <a:ea typeface="Microsoft YaHei UI" panose="020B0503020204020204" pitchFamily="34" charset="-122"/>
              <a:cs typeface="Times New Roman" panose="02020603050405020304" pitchFamily="18" charset="0"/>
            </a:endParaRPr>
          </a:p>
        </p:txBody>
      </p:sp>
      <p:pic>
        <p:nvPicPr>
          <p:cNvPr id="2" name="圖片 1" descr="畫面剪輯"/>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642" y="1615155"/>
            <a:ext cx="8362005" cy="4999290"/>
          </a:xfrm>
          <a:prstGeom prst="rect">
            <a:avLst/>
          </a:prstGeom>
        </p:spPr>
      </p:pic>
      <p:sp>
        <p:nvSpPr>
          <p:cNvPr id="6" name="Oval 39"/>
          <p:cNvSpPr/>
          <p:nvPr/>
        </p:nvSpPr>
        <p:spPr bwMode="auto">
          <a:xfrm>
            <a:off x="517956" y="1054262"/>
            <a:ext cx="6580036" cy="496800"/>
          </a:xfrm>
          <a:prstGeom prst="homePlate">
            <a:avLst/>
          </a:prstGeom>
          <a:solidFill>
            <a:srgbClr val="E1AC15"/>
          </a:solidFill>
          <a:ln w="9525" cap="flat" cmpd="sng" algn="ctr">
            <a:noFill/>
            <a:prstDash val="solid"/>
          </a:ln>
          <a:effectLst/>
        </p:spPr>
        <p:txBody>
          <a:bodyPr anchor="ctr"/>
          <a:lstStyle/>
          <a:p>
            <a:pPr marL="0" marR="63500" lvl="0" indent="0" algn="just" defTabSz="-635" rtl="0" eaLnBrk="0" fontAlgn="base" latinLnBrk="0" hangingPunct="0">
              <a:lnSpc>
                <a:spcPct val="100000"/>
              </a:lnSpc>
              <a:spcBef>
                <a:spcPct val="0"/>
              </a:spcBef>
              <a:spcAft>
                <a:spcPct val="0"/>
              </a:spcAft>
              <a:buClrTx/>
              <a:buSzTx/>
              <a:buFontTx/>
              <a:buNone/>
              <a:tabLst>
                <a:tab pos="1600200" algn="l"/>
              </a:tabLst>
              <a:defRPr/>
            </a:pPr>
            <a:r>
              <a:rPr kumimoji="1" lang="en-US" altLang="zh-TW" sz="2400" b="1" i="0" u="none" strike="noStrike" kern="1200" cap="none" spc="0" normalizeH="0" baseline="0" noProof="0" dirty="0">
                <a:ln>
                  <a:noFill/>
                </a:ln>
                <a:solidFill>
                  <a:prstClr val="white"/>
                </a:solidFill>
                <a:effectLst/>
                <a:uLnTx/>
                <a:uFillTx/>
                <a:latin typeface="Microsoft YaHei UI" panose="020B0503020204020204" pitchFamily="34" charset="-122"/>
                <a:ea typeface="Microsoft YaHei UI" panose="020B0503020204020204" pitchFamily="34" charset="-122"/>
                <a:cs typeface="Times New Roman" panose="02020603050405020304" pitchFamily="18" charset="0"/>
              </a:rPr>
              <a:t>111</a:t>
            </a:r>
            <a:r>
              <a:rPr kumimoji="1" lang="zh-TW" altLang="en-US" sz="2400" b="1" i="0" u="none" strike="noStrike" kern="1200" cap="none" spc="0" normalizeH="0" baseline="0" noProof="0" dirty="0">
                <a:ln>
                  <a:noFill/>
                </a:ln>
                <a:solidFill>
                  <a:prstClr val="white"/>
                </a:solidFill>
                <a:effectLst/>
                <a:uLnTx/>
                <a:uFillTx/>
                <a:latin typeface="Microsoft YaHei UI" panose="020B0503020204020204" pitchFamily="34" charset="-122"/>
                <a:ea typeface="Microsoft YaHei UI" panose="020B0503020204020204" pitchFamily="34" charset="-122"/>
                <a:cs typeface="Times New Roman" panose="02020603050405020304" pitchFamily="18" charset="0"/>
              </a:rPr>
              <a:t>年度太陽光電電能躉購費率使用參數彙整</a:t>
            </a:r>
            <a:endParaRPr kumimoji="0" lang="en-US" altLang="zh-TW" sz="1600" b="1" i="0" u="none" strike="noStrike" kern="1200" cap="none" spc="0" normalizeH="0" baseline="0" noProof="0" dirty="0">
              <a:ln>
                <a:noFill/>
              </a:ln>
              <a:solidFill>
                <a:prstClr val="white"/>
              </a:solidFill>
              <a:effectLst/>
              <a:uLnTx/>
              <a:uFillTx/>
              <a:latin typeface="Microsoft YaHei UI" panose="020B0503020204020204" pitchFamily="34" charset="-122"/>
              <a:ea typeface="Microsoft YaHei UI" panose="020B0503020204020204" pitchFamily="34" charset="-122"/>
              <a:cs typeface="Times New Roman" panose="02020603050405020304" pitchFamily="18" charset="0"/>
            </a:endParaRPr>
          </a:p>
        </p:txBody>
      </p:sp>
      <p:sp>
        <p:nvSpPr>
          <p:cNvPr id="7" name="標題 1"/>
          <p:cNvSpPr txBox="1"/>
          <p:nvPr/>
        </p:nvSpPr>
        <p:spPr>
          <a:xfrm>
            <a:off x="628650" y="61913"/>
            <a:ext cx="851535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sym typeface="Wingdings" panose="05000000000000000000" pitchFamily="2" charset="2"/>
              </a:rPr>
              <a:t>參</a:t>
            </a:r>
            <a:r>
              <a:rPr kumimoji="1" lang="zh-TW" altLang="en-US" sz="32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、太陽光電法規及配套措施</a:t>
            </a:r>
            <a:r>
              <a:rPr kumimoji="1" lang="en-US" altLang="zh-TW"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a:t>
            </a:r>
            <a:r>
              <a:rPr kumimoji="1" lang="zh-TW" altLang="en-US"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法規依據</a:t>
            </a:r>
            <a:r>
              <a:rPr kumimoji="1" lang="en-US" altLang="zh-TW"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-3</a:t>
            </a:r>
            <a:endParaRPr kumimoji="1" lang="zh-TW" altLang="en-US"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標題 1"/>
          <p:cNvSpPr txBox="1"/>
          <p:nvPr/>
        </p:nvSpPr>
        <p:spPr>
          <a:xfrm>
            <a:off x="516367" y="61913"/>
            <a:ext cx="8627633"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sym typeface="Wingdings" panose="05000000000000000000" pitchFamily="2" charset="2"/>
              </a:rPr>
              <a:t>參</a:t>
            </a:r>
            <a:r>
              <a:rPr kumimoji="1" lang="zh-TW" altLang="en-US" sz="32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、太陽光電法規及配套措施</a:t>
            </a:r>
            <a:r>
              <a:rPr kumimoji="1" lang="en-US" altLang="zh-TW"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-111</a:t>
            </a:r>
            <a:r>
              <a:rPr kumimoji="1" lang="zh-TW" altLang="en-US"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年躉購費率</a:t>
            </a:r>
            <a:r>
              <a:rPr kumimoji="1" lang="en-US" altLang="zh-TW"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-1</a:t>
            </a:r>
            <a:endParaRPr kumimoji="1" lang="zh-TW" altLang="en-US"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endParaRPr>
          </a:p>
        </p:txBody>
      </p:sp>
      <p:graphicFrame>
        <p:nvGraphicFramePr>
          <p:cNvPr id="5" name="內容版面配置區 3"/>
          <p:cNvGraphicFramePr/>
          <p:nvPr/>
        </p:nvGraphicFramePr>
        <p:xfrm>
          <a:off x="709527" y="3601634"/>
          <a:ext cx="7953743" cy="3124200"/>
        </p:xfrm>
        <a:graphic>
          <a:graphicData uri="http://schemas.openxmlformats.org/drawingml/2006/table">
            <a:tbl>
              <a:tblPr firstRow="1" bandRow="1">
                <a:tableStyleId>{5940675A-B579-460E-94D1-54222C63F5DA}</a:tableStyleId>
              </a:tblPr>
              <a:tblGrid>
                <a:gridCol w="1613339">
                  <a:extLst>
                    <a:ext uri="{9D8B030D-6E8A-4147-A177-3AD203B41FA5}">
                      <a16:colId xmlns:a16="http://schemas.microsoft.com/office/drawing/2014/main" val="20000"/>
                    </a:ext>
                  </a:extLst>
                </a:gridCol>
                <a:gridCol w="1728347">
                  <a:extLst>
                    <a:ext uri="{9D8B030D-6E8A-4147-A177-3AD203B41FA5}">
                      <a16:colId xmlns:a16="http://schemas.microsoft.com/office/drawing/2014/main" val="20001"/>
                    </a:ext>
                  </a:extLst>
                </a:gridCol>
                <a:gridCol w="1691703">
                  <a:extLst>
                    <a:ext uri="{9D8B030D-6E8A-4147-A177-3AD203B41FA5}">
                      <a16:colId xmlns:a16="http://schemas.microsoft.com/office/drawing/2014/main" val="20002"/>
                    </a:ext>
                  </a:extLst>
                </a:gridCol>
                <a:gridCol w="1460177">
                  <a:extLst>
                    <a:ext uri="{9D8B030D-6E8A-4147-A177-3AD203B41FA5}">
                      <a16:colId xmlns:a16="http://schemas.microsoft.com/office/drawing/2014/main" val="20003"/>
                    </a:ext>
                  </a:extLst>
                </a:gridCol>
                <a:gridCol w="1460177">
                  <a:extLst>
                    <a:ext uri="{9D8B030D-6E8A-4147-A177-3AD203B41FA5}">
                      <a16:colId xmlns:a16="http://schemas.microsoft.com/office/drawing/2014/main" val="20004"/>
                    </a:ext>
                  </a:extLst>
                </a:gridCol>
              </a:tblGrid>
              <a:tr h="222026">
                <a:tc rowSpan="2">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lnSpc>
                          <a:spcPct val="100000"/>
                        </a:lnSpc>
                        <a:spcBef>
                          <a:spcPts val="0"/>
                        </a:spcBef>
                        <a:spcAft>
                          <a:spcPts val="0"/>
                        </a:spcAft>
                      </a:pPr>
                      <a:r>
                        <a:rPr lang="zh-TW" altLang="en-US" sz="1600" b="1" kern="100" dirty="0">
                          <a:solidFill>
                            <a:schemeClr val="tx1"/>
                          </a:solidFill>
                          <a:effectLst/>
                          <a:latin typeface="微軟正黑體" panose="020B0604030504040204" pitchFamily="34" charset="-120"/>
                          <a:ea typeface="微軟正黑體" panose="020B0604030504040204" pitchFamily="34" charset="-120"/>
                        </a:rPr>
                        <a:t>分類</a:t>
                      </a:r>
                      <a:endParaRPr lang="zh-TW" altLang="zh-TW" sz="1600" b="1" kern="100" dirty="0">
                        <a:solidFill>
                          <a:schemeClr val="tx1"/>
                        </a:solidFill>
                        <a:effectLst/>
                        <a:latin typeface="微軟正黑體" panose="020B0604030504040204" pitchFamily="34" charset="-120"/>
                        <a:ea typeface="微軟正黑體" panose="020B0604030504040204" pitchFamily="34" charset="-120"/>
                      </a:endParaRPr>
                    </a:p>
                  </a:txBody>
                  <a:tcPr anchor="ctr">
                    <a:solidFill>
                      <a:schemeClr val="accent6">
                        <a:lumMod val="20000"/>
                        <a:lumOff val="80000"/>
                      </a:schemeClr>
                    </a:solidFill>
                  </a:tcPr>
                </a:tc>
                <a:tc rowSpan="2" gridSpan="2">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lnSpc>
                          <a:spcPct val="100000"/>
                        </a:lnSpc>
                        <a:spcBef>
                          <a:spcPts val="0"/>
                        </a:spcBef>
                        <a:spcAft>
                          <a:spcPts val="0"/>
                        </a:spcAft>
                      </a:pPr>
                      <a:r>
                        <a:rPr lang="zh-TW" altLang="en-US" sz="1600" b="1" kern="100" dirty="0">
                          <a:solidFill>
                            <a:schemeClr val="tx1"/>
                          </a:solidFill>
                          <a:effectLst/>
                          <a:latin typeface="微軟正黑體" panose="020B0604030504040204" pitchFamily="34" charset="-120"/>
                          <a:ea typeface="微軟正黑體" panose="020B0604030504040204" pitchFamily="34" charset="-120"/>
                        </a:rPr>
                        <a:t>裝置容量級距</a:t>
                      </a:r>
                      <a:endParaRPr lang="en-US" altLang="zh-TW" sz="1600" b="1" kern="100" dirty="0">
                        <a:solidFill>
                          <a:schemeClr val="tx1"/>
                        </a:solidFill>
                        <a:effectLst/>
                        <a:latin typeface="微軟正黑體" panose="020B0604030504040204" pitchFamily="34" charset="-120"/>
                        <a:ea typeface="微軟正黑體" panose="020B0604030504040204" pitchFamily="34" charset="-120"/>
                      </a:endParaRPr>
                    </a:p>
                    <a:p>
                      <a:pPr algn="ctr">
                        <a:lnSpc>
                          <a:spcPct val="100000"/>
                        </a:lnSpc>
                        <a:spcBef>
                          <a:spcPts val="0"/>
                        </a:spcBef>
                        <a:spcAft>
                          <a:spcPts val="0"/>
                        </a:spcAft>
                      </a:pPr>
                      <a:r>
                        <a:rPr lang="zh-TW" altLang="en-US" sz="1200" b="1" kern="100" dirty="0">
                          <a:solidFill>
                            <a:schemeClr val="tx1"/>
                          </a:solidFill>
                          <a:effectLst/>
                          <a:latin typeface="微軟正黑體" panose="020B0604030504040204" pitchFamily="34" charset="-120"/>
                          <a:ea typeface="微軟正黑體" panose="020B0604030504040204" pitchFamily="34" charset="-120"/>
                        </a:rPr>
                        <a:t>（瓩）</a:t>
                      </a:r>
                      <a:endParaRPr lang="zh-TW" altLang="zh-TW" sz="1200" b="1" kern="100" dirty="0">
                        <a:solidFill>
                          <a:schemeClr val="tx1"/>
                        </a:solidFill>
                        <a:effectLst/>
                        <a:latin typeface="微軟正黑體" panose="020B0604030504040204" pitchFamily="34" charset="-120"/>
                        <a:ea typeface="微軟正黑體" panose="020B0604030504040204" pitchFamily="34" charset="-120"/>
                      </a:endParaRPr>
                    </a:p>
                  </a:txBody>
                  <a:tcPr anchor="ctr">
                    <a:solidFill>
                      <a:schemeClr val="accent6">
                        <a:lumMod val="20000"/>
                        <a:lumOff val="80000"/>
                      </a:schemeClr>
                    </a:solidFill>
                  </a:tcPr>
                </a:tc>
                <a:tc rowSpan="2" hMerge="1">
                  <a:txBody>
                    <a:bodyPr/>
                    <a:lstStyle/>
                    <a:p>
                      <a:endParaRPr lang="zh-TW"/>
                    </a:p>
                  </a:txBody>
                  <a:tcPr/>
                </a:tc>
                <a:tc gridSpan="2">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lnSpc>
                          <a:spcPct val="100000"/>
                        </a:lnSpc>
                        <a:spcBef>
                          <a:spcPts val="0"/>
                        </a:spcBef>
                        <a:spcAft>
                          <a:spcPts val="0"/>
                        </a:spcAft>
                      </a:pPr>
                      <a:r>
                        <a:rPr lang="zh-TW" altLang="en-US" sz="1600" b="1" kern="100" dirty="0">
                          <a:solidFill>
                            <a:schemeClr val="tx1"/>
                          </a:solidFill>
                          <a:effectLst/>
                          <a:latin typeface="微軟正黑體" panose="020B0604030504040204" pitchFamily="34" charset="-120"/>
                          <a:ea typeface="微軟正黑體" panose="020B0604030504040204" pitchFamily="34" charset="-120"/>
                        </a:rPr>
                        <a:t>電能躉購費率</a:t>
                      </a:r>
                      <a:endParaRPr lang="en-US" altLang="zh-TW" sz="1600" b="1" kern="100" dirty="0">
                        <a:solidFill>
                          <a:schemeClr val="tx1"/>
                        </a:solidFill>
                        <a:effectLst/>
                        <a:latin typeface="微軟正黑體" panose="020B0604030504040204" pitchFamily="34" charset="-120"/>
                        <a:ea typeface="微軟正黑體" panose="020B0604030504040204" pitchFamily="34" charset="-120"/>
                      </a:endParaRPr>
                    </a:p>
                    <a:p>
                      <a:pPr marL="0" algn="ctr" defTabSz="914400" rtl="0" eaLnBrk="1" latinLnBrk="0" hangingPunct="1">
                        <a:lnSpc>
                          <a:spcPct val="100000"/>
                        </a:lnSpc>
                        <a:spcBef>
                          <a:spcPts val="0"/>
                        </a:spcBef>
                        <a:spcAft>
                          <a:spcPts val="0"/>
                        </a:spcAft>
                      </a:pPr>
                      <a:r>
                        <a:rPr lang="zh-TW" altLang="en-US" sz="1200" b="1" kern="100" dirty="0">
                          <a:solidFill>
                            <a:schemeClr val="tx1"/>
                          </a:solidFill>
                          <a:effectLst/>
                          <a:latin typeface="微軟正黑體" panose="020B0604030504040204" pitchFamily="34" charset="-120"/>
                          <a:ea typeface="微軟正黑體" panose="020B0604030504040204" pitchFamily="34" charset="-120"/>
                        </a:rPr>
                        <a:t>（元／度）</a:t>
                      </a:r>
                      <a:endParaRPr lang="zh-TW" altLang="zh-TW" sz="1200" b="1" kern="100" dirty="0">
                        <a:solidFill>
                          <a:schemeClr val="tx1"/>
                        </a:solidFill>
                        <a:effectLst/>
                        <a:latin typeface="微軟正黑體" panose="020B0604030504040204" pitchFamily="34" charset="-120"/>
                        <a:ea typeface="微軟正黑體" panose="020B0604030504040204" pitchFamily="34" charset="-120"/>
                        <a:cs typeface="+mn-cs"/>
                      </a:endParaRPr>
                    </a:p>
                  </a:txBody>
                  <a:tcPr anchor="ctr">
                    <a:solidFill>
                      <a:schemeClr val="accent6">
                        <a:lumMod val="20000"/>
                        <a:lumOff val="80000"/>
                      </a:schemeClr>
                    </a:solidFill>
                  </a:tcPr>
                </a:tc>
                <a:tc hMerge="1">
                  <a:txBody>
                    <a:bodyPr/>
                    <a:lstStyle/>
                    <a:p>
                      <a:endParaRPr lang="zh-TW"/>
                    </a:p>
                  </a:txBody>
                  <a:tcPr/>
                </a:tc>
                <a:extLst>
                  <a:ext uri="{0D108BD9-81ED-4DB2-BD59-A6C34878D82A}">
                    <a16:rowId xmlns:a16="http://schemas.microsoft.com/office/drawing/2014/main" val="10000"/>
                  </a:ext>
                </a:extLst>
              </a:tr>
              <a:tr h="0">
                <a:tc vMerge="1">
                  <a:txBody>
                    <a:bodyPr/>
                    <a:lstStyle/>
                    <a:p>
                      <a:endParaRPr lang="zh-TW"/>
                    </a:p>
                  </a:txBody>
                  <a:tcPr/>
                </a:tc>
                <a:tc gridSpan="2" vMerge="1">
                  <a:txBody>
                    <a:bodyPr/>
                    <a:lstStyle/>
                    <a:p>
                      <a:endParaRPr lang="zh-TW"/>
                    </a:p>
                  </a:txBody>
                  <a:tcPr/>
                </a:tc>
                <a:tc hMerge="1" vMerge="1">
                  <a:txBody>
                    <a:bodyPr/>
                    <a:lstStyle/>
                    <a:p>
                      <a:endParaRPr lang="zh-TW"/>
                    </a:p>
                  </a:txBody>
                  <a:tcPr/>
                </a:tc>
                <a:tc>
                  <a:txBody>
                    <a:bodyPr/>
                    <a:lstStyle>
                      <a:lvl1pPr marL="0" algn="l" defTabSz="914400" rtl="0" eaLnBrk="1" latinLnBrk="0" hangingPunct="1">
                        <a:defRPr sz="1800" kern="1200">
                          <a:solidFill>
                            <a:schemeClr val="dk1"/>
                          </a:solidFill>
                          <a:latin typeface="Calibri" panose="020F0502020204030204"/>
                          <a:ea typeface="微軟正黑體" panose="020B0604030504040204" pitchFamily="34" charset="-120"/>
                        </a:defRPr>
                      </a:lvl1pPr>
                      <a:lvl2pPr marL="457200" algn="l" defTabSz="914400" rtl="0" eaLnBrk="1" latinLnBrk="0" hangingPunct="1">
                        <a:defRPr sz="1800" kern="1200">
                          <a:solidFill>
                            <a:schemeClr val="dk1"/>
                          </a:solidFill>
                          <a:latin typeface="Calibri" panose="020F0502020204030204"/>
                          <a:ea typeface="微軟正黑體" panose="020B0604030504040204" pitchFamily="34" charset="-120"/>
                        </a:defRPr>
                      </a:lvl2pPr>
                      <a:lvl3pPr marL="914400" algn="l" defTabSz="914400" rtl="0" eaLnBrk="1" latinLnBrk="0" hangingPunct="1">
                        <a:defRPr sz="1800" kern="1200">
                          <a:solidFill>
                            <a:schemeClr val="dk1"/>
                          </a:solidFill>
                          <a:latin typeface="Calibri" panose="020F0502020204030204"/>
                          <a:ea typeface="微軟正黑體" panose="020B0604030504040204" pitchFamily="34" charset="-120"/>
                        </a:defRPr>
                      </a:lvl3pPr>
                      <a:lvl4pPr marL="1371600" algn="l" defTabSz="914400" rtl="0" eaLnBrk="1" latinLnBrk="0" hangingPunct="1">
                        <a:defRPr sz="1800" kern="1200">
                          <a:solidFill>
                            <a:schemeClr val="dk1"/>
                          </a:solidFill>
                          <a:latin typeface="Calibri" panose="020F0502020204030204"/>
                          <a:ea typeface="微軟正黑體" panose="020B0604030504040204" pitchFamily="34" charset="-120"/>
                        </a:defRPr>
                      </a:lvl4pPr>
                      <a:lvl5pPr marL="1828800" algn="l" defTabSz="914400" rtl="0" eaLnBrk="1" latinLnBrk="0" hangingPunct="1">
                        <a:defRPr sz="1800" kern="1200">
                          <a:solidFill>
                            <a:schemeClr val="dk1"/>
                          </a:solidFill>
                          <a:latin typeface="Calibri" panose="020F0502020204030204"/>
                          <a:ea typeface="微軟正黑體" panose="020B0604030504040204" pitchFamily="34" charset="-120"/>
                        </a:defRPr>
                      </a:lvl5pPr>
                      <a:lvl6pPr marL="2286000" algn="l" defTabSz="914400" rtl="0" eaLnBrk="1" latinLnBrk="0" hangingPunct="1">
                        <a:defRPr sz="1800" kern="1200">
                          <a:solidFill>
                            <a:schemeClr val="dk1"/>
                          </a:solidFill>
                          <a:latin typeface="Calibri" panose="020F0502020204030204"/>
                          <a:ea typeface="微軟正黑體" panose="020B0604030504040204" pitchFamily="34" charset="-120"/>
                        </a:defRPr>
                      </a:lvl6pPr>
                      <a:lvl7pPr marL="2743200" algn="l" defTabSz="914400" rtl="0" eaLnBrk="1" latinLnBrk="0" hangingPunct="1">
                        <a:defRPr sz="1800" kern="1200">
                          <a:solidFill>
                            <a:schemeClr val="dk1"/>
                          </a:solidFill>
                          <a:latin typeface="Calibri" panose="020F0502020204030204"/>
                          <a:ea typeface="微軟正黑體" panose="020B0604030504040204" pitchFamily="34" charset="-120"/>
                        </a:defRPr>
                      </a:lvl7pPr>
                      <a:lvl8pPr marL="3200400" algn="l" defTabSz="914400" rtl="0" eaLnBrk="1" latinLnBrk="0" hangingPunct="1">
                        <a:defRPr sz="1800" kern="1200">
                          <a:solidFill>
                            <a:schemeClr val="dk1"/>
                          </a:solidFill>
                          <a:latin typeface="Calibri" panose="020F0502020204030204"/>
                          <a:ea typeface="微軟正黑體" panose="020B0604030504040204" pitchFamily="34" charset="-120"/>
                        </a:defRPr>
                      </a:lvl8pPr>
                      <a:lvl9pPr marL="3657600" algn="l" defTabSz="914400" rtl="0" eaLnBrk="1" latinLnBrk="0" hangingPunct="1">
                        <a:defRPr sz="1800" kern="1200">
                          <a:solidFill>
                            <a:schemeClr val="dk1"/>
                          </a:solidFill>
                          <a:latin typeface="Calibri" panose="020F0502020204030204"/>
                          <a:ea typeface="微軟正黑體" panose="020B0604030504040204" pitchFamily="34" charset="-120"/>
                        </a:defRPr>
                      </a:lvl9pPr>
                    </a:lstStyle>
                    <a:p>
                      <a:pPr marL="0" algn="ctr" defTabSz="914400" rtl="0" eaLnBrk="1" latinLnBrk="0" hangingPunct="1">
                        <a:lnSpc>
                          <a:spcPct val="100000"/>
                        </a:lnSpc>
                        <a:spcAft>
                          <a:spcPts val="0"/>
                        </a:spcAft>
                      </a:pPr>
                      <a:r>
                        <a:rPr lang="zh-TW" sz="1600" b="1" kern="100" dirty="0">
                          <a:solidFill>
                            <a:schemeClr val="tx1"/>
                          </a:solidFill>
                          <a:effectLst/>
                          <a:latin typeface="微軟正黑體" panose="020B0604030504040204" pitchFamily="34" charset="-120"/>
                          <a:ea typeface="微軟正黑體" panose="020B0604030504040204" pitchFamily="34" charset="-120"/>
                        </a:rPr>
                        <a:t>第一期</a:t>
                      </a:r>
                      <a:endParaRPr lang="zh-TW" sz="1600" b="1" kern="100" dirty="0">
                        <a:solidFill>
                          <a:schemeClr val="tx1"/>
                        </a:solidFill>
                        <a:effectLst/>
                        <a:latin typeface="微軟正黑體" panose="020B0604030504040204" pitchFamily="34" charset="-120"/>
                        <a:ea typeface="微軟正黑體" panose="020B0604030504040204" pitchFamily="34" charset="-120"/>
                        <a:cs typeface="+mn-cs"/>
                      </a:endParaRPr>
                    </a:p>
                  </a:txBody>
                  <a:tcPr marL="0" marR="0" marT="0" marB="0" anchor="ctr">
                    <a:solidFill>
                      <a:schemeClr val="accent6">
                        <a:lumMod val="20000"/>
                        <a:lumOff val="80000"/>
                      </a:schemeClr>
                    </a:solidFill>
                  </a:tcPr>
                </a:tc>
                <a:tc>
                  <a:txBody>
                    <a:bodyPr/>
                    <a:lstStyle>
                      <a:lvl1pPr marL="0" algn="l" defTabSz="914400" rtl="0" eaLnBrk="1" latinLnBrk="0" hangingPunct="1">
                        <a:defRPr sz="1800" kern="1200">
                          <a:solidFill>
                            <a:schemeClr val="dk1"/>
                          </a:solidFill>
                          <a:latin typeface="Calibri" panose="020F0502020204030204"/>
                          <a:ea typeface="微軟正黑體" panose="020B0604030504040204" pitchFamily="34" charset="-120"/>
                        </a:defRPr>
                      </a:lvl1pPr>
                      <a:lvl2pPr marL="457200" algn="l" defTabSz="914400" rtl="0" eaLnBrk="1" latinLnBrk="0" hangingPunct="1">
                        <a:defRPr sz="1800" kern="1200">
                          <a:solidFill>
                            <a:schemeClr val="dk1"/>
                          </a:solidFill>
                          <a:latin typeface="Calibri" panose="020F0502020204030204"/>
                          <a:ea typeface="微軟正黑體" panose="020B0604030504040204" pitchFamily="34" charset="-120"/>
                        </a:defRPr>
                      </a:lvl2pPr>
                      <a:lvl3pPr marL="914400" algn="l" defTabSz="914400" rtl="0" eaLnBrk="1" latinLnBrk="0" hangingPunct="1">
                        <a:defRPr sz="1800" kern="1200">
                          <a:solidFill>
                            <a:schemeClr val="dk1"/>
                          </a:solidFill>
                          <a:latin typeface="Calibri" panose="020F0502020204030204"/>
                          <a:ea typeface="微軟正黑體" panose="020B0604030504040204" pitchFamily="34" charset="-120"/>
                        </a:defRPr>
                      </a:lvl3pPr>
                      <a:lvl4pPr marL="1371600" algn="l" defTabSz="914400" rtl="0" eaLnBrk="1" latinLnBrk="0" hangingPunct="1">
                        <a:defRPr sz="1800" kern="1200">
                          <a:solidFill>
                            <a:schemeClr val="dk1"/>
                          </a:solidFill>
                          <a:latin typeface="Calibri" panose="020F0502020204030204"/>
                          <a:ea typeface="微軟正黑體" panose="020B0604030504040204" pitchFamily="34" charset="-120"/>
                        </a:defRPr>
                      </a:lvl4pPr>
                      <a:lvl5pPr marL="1828800" algn="l" defTabSz="914400" rtl="0" eaLnBrk="1" latinLnBrk="0" hangingPunct="1">
                        <a:defRPr sz="1800" kern="1200">
                          <a:solidFill>
                            <a:schemeClr val="dk1"/>
                          </a:solidFill>
                          <a:latin typeface="Calibri" panose="020F0502020204030204"/>
                          <a:ea typeface="微軟正黑體" panose="020B0604030504040204" pitchFamily="34" charset="-120"/>
                        </a:defRPr>
                      </a:lvl5pPr>
                      <a:lvl6pPr marL="2286000" algn="l" defTabSz="914400" rtl="0" eaLnBrk="1" latinLnBrk="0" hangingPunct="1">
                        <a:defRPr sz="1800" kern="1200">
                          <a:solidFill>
                            <a:schemeClr val="dk1"/>
                          </a:solidFill>
                          <a:latin typeface="Calibri" panose="020F0502020204030204"/>
                          <a:ea typeface="微軟正黑體" panose="020B0604030504040204" pitchFamily="34" charset="-120"/>
                        </a:defRPr>
                      </a:lvl6pPr>
                      <a:lvl7pPr marL="2743200" algn="l" defTabSz="914400" rtl="0" eaLnBrk="1" latinLnBrk="0" hangingPunct="1">
                        <a:defRPr sz="1800" kern="1200">
                          <a:solidFill>
                            <a:schemeClr val="dk1"/>
                          </a:solidFill>
                          <a:latin typeface="Calibri" panose="020F0502020204030204"/>
                          <a:ea typeface="微軟正黑體" panose="020B0604030504040204" pitchFamily="34" charset="-120"/>
                        </a:defRPr>
                      </a:lvl7pPr>
                      <a:lvl8pPr marL="3200400" algn="l" defTabSz="914400" rtl="0" eaLnBrk="1" latinLnBrk="0" hangingPunct="1">
                        <a:defRPr sz="1800" kern="1200">
                          <a:solidFill>
                            <a:schemeClr val="dk1"/>
                          </a:solidFill>
                          <a:latin typeface="Calibri" panose="020F0502020204030204"/>
                          <a:ea typeface="微軟正黑體" panose="020B0604030504040204" pitchFamily="34" charset="-120"/>
                        </a:defRPr>
                      </a:lvl8pPr>
                      <a:lvl9pPr marL="3657600" algn="l" defTabSz="914400" rtl="0" eaLnBrk="1" latinLnBrk="0" hangingPunct="1">
                        <a:defRPr sz="1800" kern="1200">
                          <a:solidFill>
                            <a:schemeClr val="dk1"/>
                          </a:solidFill>
                          <a:latin typeface="Calibri" panose="020F0502020204030204"/>
                          <a:ea typeface="微軟正黑體" panose="020B0604030504040204" pitchFamily="34" charset="-120"/>
                        </a:defRPr>
                      </a:lvl9pPr>
                    </a:lstStyle>
                    <a:p>
                      <a:pPr marL="0" algn="ctr" defTabSz="914400" rtl="0" eaLnBrk="1" latinLnBrk="0" hangingPunct="1">
                        <a:lnSpc>
                          <a:spcPct val="100000"/>
                        </a:lnSpc>
                        <a:spcAft>
                          <a:spcPts val="0"/>
                        </a:spcAft>
                      </a:pPr>
                      <a:r>
                        <a:rPr lang="zh-TW" sz="1600" b="1" kern="100" dirty="0">
                          <a:solidFill>
                            <a:schemeClr val="tx1"/>
                          </a:solidFill>
                          <a:effectLst/>
                          <a:latin typeface="微軟正黑體" panose="020B0604030504040204" pitchFamily="34" charset="-120"/>
                          <a:ea typeface="微軟正黑體" panose="020B0604030504040204" pitchFamily="34" charset="-120"/>
                        </a:rPr>
                        <a:t>第二期</a:t>
                      </a:r>
                      <a:endParaRPr lang="zh-TW" sz="1600" b="1" kern="100" dirty="0">
                        <a:solidFill>
                          <a:schemeClr val="tx1"/>
                        </a:solidFill>
                        <a:effectLst/>
                        <a:latin typeface="微軟正黑體" panose="020B0604030504040204" pitchFamily="34" charset="-120"/>
                        <a:ea typeface="微軟正黑體" panose="020B0604030504040204" pitchFamily="34" charset="-120"/>
                        <a:cs typeface="+mn-cs"/>
                      </a:endParaRPr>
                    </a:p>
                  </a:txBody>
                  <a:tcPr marL="0" marR="0" marT="0" marB="0" anchor="ctr">
                    <a:solidFill>
                      <a:schemeClr val="accent6">
                        <a:lumMod val="20000"/>
                        <a:lumOff val="80000"/>
                      </a:schemeClr>
                    </a:solidFill>
                  </a:tcPr>
                </a:tc>
                <a:extLst>
                  <a:ext uri="{0D108BD9-81ED-4DB2-BD59-A6C34878D82A}">
                    <a16:rowId xmlns:a16="http://schemas.microsoft.com/office/drawing/2014/main" val="10001"/>
                  </a:ext>
                </a:extLst>
              </a:tr>
              <a:tr h="124074">
                <a:tc rowSpan="5">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Bef>
                          <a:spcPts val="300"/>
                        </a:spcBef>
                        <a:spcAft>
                          <a:spcPts val="300"/>
                        </a:spcAft>
                      </a:pPr>
                      <a:r>
                        <a:rPr lang="zh-TW" altLang="en-US" sz="1600" b="1" dirty="0">
                          <a:solidFill>
                            <a:schemeClr val="tx1"/>
                          </a:solidFill>
                          <a:latin typeface="微軟正黑體" panose="020B0604030504040204" pitchFamily="34" charset="-120"/>
                          <a:ea typeface="微軟正黑體" panose="020B0604030504040204" pitchFamily="34" charset="-120"/>
                        </a:rPr>
                        <a:t>屋頂型</a:t>
                      </a:r>
                    </a:p>
                  </a:txBody>
                  <a:tcPr anchor="ctr"/>
                </a:tc>
                <a:tc gridSpan="2">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Bef>
                          <a:spcPts val="0"/>
                        </a:spcBef>
                        <a:spcAft>
                          <a:spcPts val="0"/>
                        </a:spcAft>
                      </a:pPr>
                      <a:r>
                        <a:rPr lang="en-US" altLang="zh-TW" sz="1300" b="1" dirty="0">
                          <a:solidFill>
                            <a:schemeClr val="tx1"/>
                          </a:solidFill>
                          <a:latin typeface="微軟正黑體" panose="020B0604030504040204" pitchFamily="34" charset="-120"/>
                          <a:ea typeface="微軟正黑體" panose="020B0604030504040204" pitchFamily="34" charset="-120"/>
                        </a:rPr>
                        <a:t>1 </a:t>
                      </a:r>
                      <a:r>
                        <a:rPr lang="zh-TW" altLang="en-US" sz="1300" b="1" dirty="0">
                          <a:solidFill>
                            <a:schemeClr val="tx1"/>
                          </a:solidFill>
                          <a:latin typeface="微軟正黑體" panose="020B0604030504040204" pitchFamily="34" charset="-120"/>
                          <a:ea typeface="微軟正黑體" panose="020B0604030504040204" pitchFamily="34" charset="-120"/>
                        </a:rPr>
                        <a:t>瓩以上不及 </a:t>
                      </a:r>
                      <a:r>
                        <a:rPr lang="en-US" altLang="zh-TW" sz="1300" b="1" dirty="0">
                          <a:solidFill>
                            <a:schemeClr val="tx1"/>
                          </a:solidFill>
                          <a:latin typeface="微軟正黑體" panose="020B0604030504040204" pitchFamily="34" charset="-120"/>
                          <a:ea typeface="微軟正黑體" panose="020B0604030504040204" pitchFamily="34" charset="-120"/>
                        </a:rPr>
                        <a:t>20 </a:t>
                      </a:r>
                      <a:r>
                        <a:rPr lang="zh-TW" altLang="en-US" sz="1300" b="1" dirty="0">
                          <a:solidFill>
                            <a:schemeClr val="tx1"/>
                          </a:solidFill>
                          <a:latin typeface="微軟正黑體" panose="020B0604030504040204" pitchFamily="34" charset="-120"/>
                          <a:ea typeface="微軟正黑體" panose="020B0604030504040204" pitchFamily="34" charset="-120"/>
                        </a:rPr>
                        <a:t>瓩</a:t>
                      </a:r>
                    </a:p>
                  </a:txBody>
                  <a:tcPr anchor="ctr"/>
                </a:tc>
                <a:tc hMerge="1">
                  <a:txBody>
                    <a:bodyPr/>
                    <a:lstStyle/>
                    <a:p>
                      <a:endParaRPr lang="zh-TW"/>
                    </a:p>
                  </a:txBody>
                  <a:tcPr/>
                </a:tc>
                <a:tc>
                  <a:txBody>
                    <a:bodyPr/>
                    <a:lstStyle/>
                    <a:p>
                      <a:pPr algn="ctr" fontAlgn="ctr"/>
                      <a:r>
                        <a:rPr lang="en-US" sz="1300" b="1" u="none" strike="noStrike" dirty="0">
                          <a:solidFill>
                            <a:schemeClr val="tx1"/>
                          </a:solidFill>
                          <a:effectLst/>
                          <a:latin typeface="微軟正黑體" panose="020B0604030504040204" pitchFamily="34" charset="-120"/>
                          <a:ea typeface="微軟正黑體" panose="020B0604030504040204" pitchFamily="34" charset="-120"/>
                        </a:rPr>
                        <a:t>5.8952</a:t>
                      </a:r>
                      <a:endParaRPr lang="en-US" sz="1300" b="1" i="0" u="none" strike="noStrike" dirty="0">
                        <a:solidFill>
                          <a:schemeClr val="tx1"/>
                        </a:solidFill>
                        <a:effectLst/>
                        <a:latin typeface="微軟正黑體" panose="020B0604030504040204" pitchFamily="34" charset="-120"/>
                        <a:ea typeface="微軟正黑體" panose="020B0604030504040204" pitchFamily="34" charset="-120"/>
                      </a:endParaRPr>
                    </a:p>
                  </a:txBody>
                  <a:tcPr marL="9525" marR="9525" marT="9525" marB="0" anchor="ctr"/>
                </a:tc>
                <a:tc>
                  <a:txBody>
                    <a:bodyPr/>
                    <a:lstStyle/>
                    <a:p>
                      <a:pPr algn="ctr" fontAlgn="ctr"/>
                      <a:r>
                        <a:rPr lang="en-US" sz="1300" b="1" u="none" strike="noStrike" dirty="0">
                          <a:solidFill>
                            <a:schemeClr val="bg1">
                              <a:lumMod val="65000"/>
                            </a:schemeClr>
                          </a:solidFill>
                          <a:effectLst/>
                          <a:latin typeface="微軟正黑體" panose="020B0604030504040204" pitchFamily="34" charset="-120"/>
                          <a:ea typeface="微軟正黑體" panose="020B0604030504040204" pitchFamily="34" charset="-120"/>
                        </a:rPr>
                        <a:t>5.7848</a:t>
                      </a:r>
                      <a:endParaRPr lang="zh-TW" sz="1300" b="1" i="0" u="none" strike="noStrike" dirty="0">
                        <a:solidFill>
                          <a:schemeClr val="bg1">
                            <a:lumMod val="65000"/>
                          </a:schemeClr>
                        </a:solidFill>
                        <a:effectLst/>
                        <a:latin typeface="微軟正黑體" panose="020B0604030504040204" pitchFamily="34" charset="-120"/>
                        <a:ea typeface="微軟正黑體" panose="020B0604030504040204" pitchFamily="34" charset="-120"/>
                      </a:endParaRPr>
                    </a:p>
                  </a:txBody>
                  <a:tcPr marL="9525" marR="9525" marT="9525" marB="0" anchor="ctr"/>
                </a:tc>
                <a:extLst>
                  <a:ext uri="{0D108BD9-81ED-4DB2-BD59-A6C34878D82A}">
                    <a16:rowId xmlns:a16="http://schemas.microsoft.com/office/drawing/2014/main" val="10002"/>
                  </a:ext>
                </a:extLst>
              </a:tr>
              <a:tr h="243840">
                <a:tc vMerge="1">
                  <a:txBody>
                    <a:bodyPr/>
                    <a:lstStyle/>
                    <a:p>
                      <a:endParaRPr lang="zh-TW"/>
                    </a:p>
                  </a:txBody>
                  <a:tcPr/>
                </a:tc>
                <a:tc rowSpan="2">
                  <a:txBody>
                    <a:bodyPr/>
                    <a:lstStyle/>
                    <a:p>
                      <a:pPr algn="ctr">
                        <a:spcBef>
                          <a:spcPts val="0"/>
                        </a:spcBef>
                        <a:spcAft>
                          <a:spcPts val="0"/>
                        </a:spcAft>
                      </a:pPr>
                      <a:r>
                        <a:rPr lang="en-US" altLang="zh-TW" sz="1300" b="1" kern="1200" dirty="0">
                          <a:solidFill>
                            <a:schemeClr val="tx1"/>
                          </a:solidFill>
                          <a:effectLst/>
                          <a:latin typeface="微軟正黑體" panose="020B0604030504040204" pitchFamily="34" charset="-120"/>
                          <a:ea typeface="微軟正黑體" panose="020B0604030504040204" pitchFamily="34" charset="-120"/>
                        </a:rPr>
                        <a:t>20 </a:t>
                      </a:r>
                      <a:r>
                        <a:rPr lang="zh-TW" altLang="en-US" sz="1300" b="1" kern="1200" dirty="0">
                          <a:solidFill>
                            <a:schemeClr val="tx1"/>
                          </a:solidFill>
                          <a:effectLst/>
                          <a:latin typeface="微軟正黑體" panose="020B0604030504040204" pitchFamily="34" charset="-120"/>
                          <a:ea typeface="微軟正黑體" panose="020B0604030504040204" pitchFamily="34" charset="-120"/>
                        </a:rPr>
                        <a:t>瓩以上不及 </a:t>
                      </a:r>
                      <a:r>
                        <a:rPr lang="en-US" altLang="zh-TW" sz="1300" b="1" kern="1200" dirty="0">
                          <a:solidFill>
                            <a:schemeClr val="tx1"/>
                          </a:solidFill>
                          <a:effectLst/>
                          <a:latin typeface="微軟正黑體" panose="020B0604030504040204" pitchFamily="34" charset="-120"/>
                          <a:ea typeface="微軟正黑體" panose="020B0604030504040204" pitchFamily="34" charset="-120"/>
                        </a:rPr>
                        <a:t>100 </a:t>
                      </a:r>
                      <a:r>
                        <a:rPr lang="zh-TW" altLang="en-US" sz="1300" b="1" kern="1200" dirty="0">
                          <a:solidFill>
                            <a:schemeClr val="tx1"/>
                          </a:solidFill>
                          <a:effectLst/>
                          <a:latin typeface="微軟正黑體" panose="020B0604030504040204" pitchFamily="34" charset="-120"/>
                          <a:ea typeface="微軟正黑體" panose="020B0604030504040204" pitchFamily="34" charset="-120"/>
                        </a:rPr>
                        <a:t>瓩</a:t>
                      </a:r>
                      <a:endParaRPr lang="zh-TW" altLang="en-US" sz="1300" b="1" dirty="0">
                        <a:solidFill>
                          <a:schemeClr val="tx1"/>
                        </a:solidFill>
                        <a:latin typeface="微軟正黑體" panose="020B0604030504040204" pitchFamily="34" charset="-120"/>
                        <a:ea typeface="微軟正黑體" panose="020B0604030504040204" pitchFamily="34" charset="-120"/>
                      </a:endParaRPr>
                    </a:p>
                  </a:txBody>
                  <a:tcPr anchor="ctr"/>
                </a:tc>
                <a:tc>
                  <a:txBody>
                    <a:bodyPr/>
                    <a:lstStyle/>
                    <a:p>
                      <a:pPr algn="ctr">
                        <a:spcBef>
                          <a:spcPts val="0"/>
                        </a:spcBef>
                        <a:spcAft>
                          <a:spcPts val="0"/>
                        </a:spcAft>
                      </a:pPr>
                      <a:r>
                        <a:rPr lang="zh-TW" altLang="en-US" sz="1300" b="1" dirty="0">
                          <a:solidFill>
                            <a:schemeClr val="tx1"/>
                          </a:solidFill>
                          <a:latin typeface="微軟正黑體" panose="020B0604030504040204" pitchFamily="34" charset="-120"/>
                          <a:ea typeface="微軟正黑體" panose="020B0604030504040204" pitchFamily="34" charset="-120"/>
                        </a:rPr>
                        <a:t>無繳納併網工程費</a:t>
                      </a:r>
                    </a:p>
                  </a:txBody>
                  <a:tcPr anchor="ctr"/>
                </a:tc>
                <a:tc>
                  <a:txBody>
                    <a:bodyPr/>
                    <a:lstStyle/>
                    <a:p>
                      <a:pPr algn="ctr" fontAlgn="ctr"/>
                      <a:r>
                        <a:rPr lang="en-US" sz="1300" b="1" u="none" strike="noStrike" dirty="0">
                          <a:solidFill>
                            <a:schemeClr val="tx1"/>
                          </a:solidFill>
                          <a:effectLst/>
                          <a:latin typeface="微軟正黑體" panose="020B0604030504040204" pitchFamily="34" charset="-120"/>
                          <a:ea typeface="微軟正黑體" panose="020B0604030504040204" pitchFamily="34" charset="-120"/>
                        </a:rPr>
                        <a:t>4.5549</a:t>
                      </a:r>
                      <a:endParaRPr lang="en-US" sz="1300" b="1" i="0" u="none" strike="noStrike" dirty="0">
                        <a:solidFill>
                          <a:schemeClr val="tx1"/>
                        </a:solidFill>
                        <a:effectLst/>
                        <a:latin typeface="微軟正黑體" panose="020B0604030504040204" pitchFamily="34" charset="-120"/>
                        <a:ea typeface="微軟正黑體" panose="020B0604030504040204" pitchFamily="34" charset="-120"/>
                      </a:endParaRPr>
                    </a:p>
                  </a:txBody>
                  <a:tcPr marL="9525" marR="9525" marT="9525" marB="0" anchor="ctr"/>
                </a:tc>
                <a:tc>
                  <a:txBody>
                    <a:bodyPr/>
                    <a:lstStyle/>
                    <a:p>
                      <a:pPr algn="ctr" fontAlgn="ctr"/>
                      <a:r>
                        <a:rPr lang="en-US" sz="1300" b="1" u="none" strike="noStrike" dirty="0">
                          <a:solidFill>
                            <a:schemeClr val="bg1">
                              <a:lumMod val="65000"/>
                            </a:schemeClr>
                          </a:solidFill>
                          <a:effectLst/>
                          <a:latin typeface="微軟正黑體" panose="020B0604030504040204" pitchFamily="34" charset="-120"/>
                          <a:ea typeface="微軟正黑體" panose="020B0604030504040204" pitchFamily="34" charset="-120"/>
                        </a:rPr>
                        <a:t>4.4538</a:t>
                      </a:r>
                      <a:endParaRPr lang="zh-TW" sz="1300" b="1" i="0" u="none" strike="noStrike" dirty="0">
                        <a:solidFill>
                          <a:schemeClr val="bg1">
                            <a:lumMod val="65000"/>
                          </a:schemeClr>
                        </a:solidFill>
                        <a:effectLst/>
                        <a:latin typeface="微軟正黑體" panose="020B0604030504040204" pitchFamily="34" charset="-120"/>
                        <a:ea typeface="微軟正黑體" panose="020B0604030504040204" pitchFamily="34" charset="-120"/>
                      </a:endParaRPr>
                    </a:p>
                  </a:txBody>
                  <a:tcPr marL="9525" marR="9525" marT="9525" marB="0" anchor="ctr"/>
                </a:tc>
                <a:extLst>
                  <a:ext uri="{0D108BD9-81ED-4DB2-BD59-A6C34878D82A}">
                    <a16:rowId xmlns:a16="http://schemas.microsoft.com/office/drawing/2014/main" val="10003"/>
                  </a:ext>
                </a:extLst>
              </a:tr>
              <a:tr h="243840">
                <a:tc vMerge="1">
                  <a:txBody>
                    <a:bodyPr/>
                    <a:lstStyle/>
                    <a:p>
                      <a:endParaRPr lang="zh-TW"/>
                    </a:p>
                  </a:txBody>
                  <a:tcPr/>
                </a:tc>
                <a:tc vMerge="1">
                  <a:txBody>
                    <a:bodyPr/>
                    <a:lstStyle/>
                    <a:p>
                      <a:endParaRPr lang="zh-TW"/>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TW" altLang="en-US" sz="1300" b="1" dirty="0">
                          <a:solidFill>
                            <a:schemeClr val="tx1"/>
                          </a:solidFill>
                          <a:latin typeface="微軟正黑體" panose="020B0604030504040204" pitchFamily="34" charset="-120"/>
                          <a:ea typeface="微軟正黑體" panose="020B0604030504040204" pitchFamily="34" charset="-120"/>
                        </a:rPr>
                        <a:t>有繳納併網工程費</a:t>
                      </a:r>
                    </a:p>
                  </a:txBody>
                  <a:tcPr anchor="ctr"/>
                </a:tc>
                <a:tc>
                  <a:txBody>
                    <a:bodyPr/>
                    <a:lstStyle/>
                    <a:p>
                      <a:pPr algn="ctr" fontAlgn="ctr"/>
                      <a:r>
                        <a:rPr lang="en-US" sz="1300" b="1" u="none" strike="noStrike" dirty="0">
                          <a:solidFill>
                            <a:schemeClr val="tx1"/>
                          </a:solidFill>
                          <a:effectLst/>
                          <a:latin typeface="微軟正黑體" panose="020B0604030504040204" pitchFamily="34" charset="-120"/>
                          <a:ea typeface="微軟正黑體" panose="020B0604030504040204" pitchFamily="34" charset="-120"/>
                        </a:rPr>
                        <a:t>4.4861</a:t>
                      </a:r>
                      <a:endParaRPr lang="en-US" sz="1300" b="1" i="0" u="none" strike="noStrike" dirty="0">
                        <a:solidFill>
                          <a:schemeClr val="tx1"/>
                        </a:solidFill>
                        <a:effectLst/>
                        <a:latin typeface="微軟正黑體" panose="020B0604030504040204" pitchFamily="34" charset="-120"/>
                        <a:ea typeface="微軟正黑體" panose="020B0604030504040204" pitchFamily="34" charset="-120"/>
                      </a:endParaRPr>
                    </a:p>
                  </a:txBody>
                  <a:tcPr marL="9525" marR="9525" marT="9525" marB="0" anchor="ctr"/>
                </a:tc>
                <a:tc>
                  <a:txBody>
                    <a:bodyPr/>
                    <a:lstStyle/>
                    <a:p>
                      <a:pPr algn="ctr" fontAlgn="ctr"/>
                      <a:r>
                        <a:rPr lang="en-US" sz="1300" b="1" u="none" strike="noStrike" dirty="0">
                          <a:solidFill>
                            <a:schemeClr val="bg1">
                              <a:lumMod val="65000"/>
                            </a:schemeClr>
                          </a:solidFill>
                          <a:effectLst/>
                          <a:latin typeface="微軟正黑體" panose="020B0604030504040204" pitchFamily="34" charset="-120"/>
                          <a:ea typeface="微軟正黑體" panose="020B0604030504040204" pitchFamily="34" charset="-120"/>
                        </a:rPr>
                        <a:t>4.3864</a:t>
                      </a:r>
                      <a:endParaRPr lang="zh-TW" sz="1300" b="1" i="0" u="none" strike="noStrike" dirty="0">
                        <a:solidFill>
                          <a:schemeClr val="bg1">
                            <a:lumMod val="65000"/>
                          </a:schemeClr>
                        </a:solidFill>
                        <a:effectLst/>
                        <a:latin typeface="微軟正黑體" panose="020B0604030504040204" pitchFamily="34" charset="-120"/>
                        <a:ea typeface="微軟正黑體" panose="020B0604030504040204" pitchFamily="34" charset="-120"/>
                      </a:endParaRPr>
                    </a:p>
                  </a:txBody>
                  <a:tcPr marL="9525" marR="9525" marT="9525" marB="0" anchor="ctr"/>
                </a:tc>
                <a:extLst>
                  <a:ext uri="{0D108BD9-81ED-4DB2-BD59-A6C34878D82A}">
                    <a16:rowId xmlns:a16="http://schemas.microsoft.com/office/drawing/2014/main" val="10004"/>
                  </a:ext>
                </a:extLst>
              </a:tr>
              <a:tr h="124074">
                <a:tc vMerge="1">
                  <a:txBody>
                    <a:bodyPr/>
                    <a:lstStyle/>
                    <a:p>
                      <a:endParaRPr lang="zh-TW"/>
                    </a:p>
                  </a:txBody>
                  <a:tcPr/>
                </a:tc>
                <a:tc gridSpan="2">
                  <a:txBody>
                    <a:bodyPr/>
                    <a:lstStyle/>
                    <a:p>
                      <a:pPr algn="ctr">
                        <a:spcBef>
                          <a:spcPts val="0"/>
                        </a:spcBef>
                        <a:spcAft>
                          <a:spcPts val="0"/>
                        </a:spcAft>
                      </a:pPr>
                      <a:r>
                        <a:rPr lang="en-US" altLang="zh-TW" sz="1300" b="1" kern="1200" dirty="0">
                          <a:solidFill>
                            <a:schemeClr val="tx1"/>
                          </a:solidFill>
                          <a:effectLst/>
                          <a:latin typeface="微軟正黑體" panose="020B0604030504040204" pitchFamily="34" charset="-120"/>
                          <a:ea typeface="微軟正黑體" panose="020B0604030504040204" pitchFamily="34" charset="-120"/>
                        </a:rPr>
                        <a:t>100 </a:t>
                      </a:r>
                      <a:r>
                        <a:rPr lang="zh-TW" altLang="en-US" sz="1300" b="1" kern="1200" dirty="0">
                          <a:solidFill>
                            <a:schemeClr val="tx1"/>
                          </a:solidFill>
                          <a:effectLst/>
                          <a:latin typeface="微軟正黑體" panose="020B0604030504040204" pitchFamily="34" charset="-120"/>
                          <a:ea typeface="微軟正黑體" panose="020B0604030504040204" pitchFamily="34" charset="-120"/>
                        </a:rPr>
                        <a:t>瓩以上不及 </a:t>
                      </a:r>
                      <a:r>
                        <a:rPr lang="en-US" altLang="zh-TW" sz="1300" b="1" kern="1200" dirty="0">
                          <a:solidFill>
                            <a:schemeClr val="tx1"/>
                          </a:solidFill>
                          <a:effectLst/>
                          <a:latin typeface="微軟正黑體" panose="020B0604030504040204" pitchFamily="34" charset="-120"/>
                          <a:ea typeface="微軟正黑體" panose="020B0604030504040204" pitchFamily="34" charset="-120"/>
                        </a:rPr>
                        <a:t>500 </a:t>
                      </a:r>
                      <a:r>
                        <a:rPr lang="zh-TW" altLang="en-US" sz="1300" b="1" kern="1200" dirty="0">
                          <a:solidFill>
                            <a:schemeClr val="tx1"/>
                          </a:solidFill>
                          <a:effectLst/>
                          <a:latin typeface="微軟正黑體" panose="020B0604030504040204" pitchFamily="34" charset="-120"/>
                          <a:ea typeface="微軟正黑體" panose="020B0604030504040204" pitchFamily="34" charset="-120"/>
                        </a:rPr>
                        <a:t>瓩</a:t>
                      </a:r>
                      <a:endParaRPr lang="zh-TW" altLang="en-US" sz="1300" b="1" kern="1200" dirty="0">
                        <a:solidFill>
                          <a:schemeClr val="tx1"/>
                        </a:solidFill>
                        <a:latin typeface="微軟正黑體" panose="020B0604030504040204" pitchFamily="34" charset="-120"/>
                        <a:ea typeface="微軟正黑體" panose="020B0604030504040204" pitchFamily="34" charset="-120"/>
                        <a:cs typeface="+mn-cs"/>
                      </a:endParaRPr>
                    </a:p>
                  </a:txBody>
                  <a:tcPr anchor="ctr"/>
                </a:tc>
                <a:tc hMerge="1">
                  <a:txBody>
                    <a:bodyPr/>
                    <a:lstStyle/>
                    <a:p>
                      <a:endParaRPr lang="zh-TW"/>
                    </a:p>
                  </a:txBody>
                  <a:tcPr/>
                </a:tc>
                <a:tc>
                  <a:txBody>
                    <a:bodyPr/>
                    <a:lstStyle/>
                    <a:p>
                      <a:pPr algn="ctr" fontAlgn="ctr"/>
                      <a:r>
                        <a:rPr lang="en-US" sz="1300" b="1" u="none" strike="noStrike" dirty="0">
                          <a:solidFill>
                            <a:schemeClr val="tx1"/>
                          </a:solidFill>
                          <a:effectLst/>
                          <a:latin typeface="微軟正黑體" panose="020B0604030504040204" pitchFamily="34" charset="-120"/>
                          <a:ea typeface="微軟正黑體" panose="020B0604030504040204" pitchFamily="34" charset="-120"/>
                        </a:rPr>
                        <a:t>4.0970</a:t>
                      </a:r>
                      <a:endParaRPr lang="en-US" sz="1300" b="1" i="0" u="none" strike="noStrike" dirty="0">
                        <a:solidFill>
                          <a:schemeClr val="tx1"/>
                        </a:solidFill>
                        <a:effectLst/>
                        <a:latin typeface="微軟正黑體" panose="020B0604030504040204" pitchFamily="34" charset="-120"/>
                        <a:ea typeface="微軟正黑體" panose="020B0604030504040204" pitchFamily="34" charset="-120"/>
                      </a:endParaRPr>
                    </a:p>
                  </a:txBody>
                  <a:tcPr marL="9525" marR="9525" marT="9525" marB="0" anchor="ctr"/>
                </a:tc>
                <a:tc>
                  <a:txBody>
                    <a:bodyPr/>
                    <a:lstStyle/>
                    <a:p>
                      <a:pPr algn="ctr" fontAlgn="ctr"/>
                      <a:r>
                        <a:rPr lang="en-US" sz="1300" b="1" u="none" strike="noStrike" dirty="0">
                          <a:solidFill>
                            <a:schemeClr val="bg1">
                              <a:lumMod val="65000"/>
                            </a:schemeClr>
                          </a:solidFill>
                          <a:effectLst/>
                          <a:latin typeface="微軟正黑體" panose="020B0604030504040204" pitchFamily="34" charset="-120"/>
                          <a:ea typeface="微軟正黑體" panose="020B0604030504040204" pitchFamily="34" charset="-120"/>
                        </a:rPr>
                        <a:t>3.9666</a:t>
                      </a:r>
                      <a:endParaRPr lang="zh-TW" sz="1300" b="1" i="0" u="none" strike="noStrike" dirty="0">
                        <a:solidFill>
                          <a:schemeClr val="bg1">
                            <a:lumMod val="65000"/>
                          </a:schemeClr>
                        </a:solidFill>
                        <a:effectLst/>
                        <a:latin typeface="微軟正黑體" panose="020B0604030504040204" pitchFamily="34" charset="-120"/>
                        <a:ea typeface="微軟正黑體" panose="020B0604030504040204" pitchFamily="34" charset="-120"/>
                      </a:endParaRPr>
                    </a:p>
                  </a:txBody>
                  <a:tcPr marL="9525" marR="9525" marT="9525" marB="0" anchor="ctr"/>
                </a:tc>
                <a:extLst>
                  <a:ext uri="{0D108BD9-81ED-4DB2-BD59-A6C34878D82A}">
                    <a16:rowId xmlns:a16="http://schemas.microsoft.com/office/drawing/2014/main" val="10005"/>
                  </a:ext>
                </a:extLst>
              </a:tr>
              <a:tr h="0">
                <a:tc vMerge="1">
                  <a:txBody>
                    <a:bodyPr/>
                    <a:lstStyle/>
                    <a:p>
                      <a:endParaRPr lang="zh-TW"/>
                    </a:p>
                  </a:txBody>
                  <a:tcPr/>
                </a:tc>
                <a:tc gridSpan="2">
                  <a:txBody>
                    <a:bodyPr/>
                    <a:lstStyle/>
                    <a:p>
                      <a:pPr algn="ctr">
                        <a:spcBef>
                          <a:spcPts val="0"/>
                        </a:spcBef>
                        <a:spcAft>
                          <a:spcPts val="0"/>
                        </a:spcAft>
                      </a:pPr>
                      <a:r>
                        <a:rPr lang="en-US" altLang="zh-TW" sz="1300" b="1" kern="1200" dirty="0">
                          <a:solidFill>
                            <a:schemeClr val="tx1"/>
                          </a:solidFill>
                          <a:effectLst/>
                          <a:latin typeface="微軟正黑體" panose="020B0604030504040204" pitchFamily="34" charset="-120"/>
                          <a:ea typeface="微軟正黑體" panose="020B0604030504040204" pitchFamily="34" charset="-120"/>
                        </a:rPr>
                        <a:t>500 </a:t>
                      </a:r>
                      <a:r>
                        <a:rPr lang="zh-TW" altLang="en-US" sz="1300" b="1" kern="1200" dirty="0">
                          <a:solidFill>
                            <a:schemeClr val="tx1"/>
                          </a:solidFill>
                          <a:effectLst/>
                          <a:latin typeface="微軟正黑體" panose="020B0604030504040204" pitchFamily="34" charset="-120"/>
                          <a:ea typeface="微軟正黑體" panose="020B0604030504040204" pitchFamily="34" charset="-120"/>
                        </a:rPr>
                        <a:t>瓩以上</a:t>
                      </a:r>
                      <a:endParaRPr lang="zh-TW" altLang="en-US" sz="1300" b="1" kern="1200" dirty="0">
                        <a:solidFill>
                          <a:schemeClr val="tx1"/>
                        </a:solidFill>
                        <a:latin typeface="微軟正黑體" panose="020B0604030504040204" pitchFamily="34" charset="-120"/>
                        <a:ea typeface="微軟正黑體" panose="020B0604030504040204" pitchFamily="34" charset="-120"/>
                        <a:cs typeface="+mn-cs"/>
                      </a:endParaRPr>
                    </a:p>
                  </a:txBody>
                  <a:tcPr anchor="ctr"/>
                </a:tc>
                <a:tc hMerge="1">
                  <a:txBody>
                    <a:bodyPr/>
                    <a:lstStyle/>
                    <a:p>
                      <a:endParaRPr lang="zh-TW"/>
                    </a:p>
                  </a:txBody>
                  <a:tcPr/>
                </a:tc>
                <a:tc>
                  <a:txBody>
                    <a:bodyPr/>
                    <a:lstStyle/>
                    <a:p>
                      <a:pPr algn="ctr" fontAlgn="ctr"/>
                      <a:r>
                        <a:rPr lang="en-US" sz="1300" b="1" u="none" strike="noStrike" dirty="0">
                          <a:solidFill>
                            <a:schemeClr val="tx1"/>
                          </a:solidFill>
                          <a:effectLst/>
                          <a:latin typeface="微軟正黑體" panose="020B0604030504040204" pitchFamily="34" charset="-120"/>
                          <a:ea typeface="微軟正黑體" panose="020B0604030504040204" pitchFamily="34" charset="-120"/>
                        </a:rPr>
                        <a:t>4.1122</a:t>
                      </a:r>
                      <a:endParaRPr lang="en-US" sz="1300" b="1" i="0" u="none" strike="noStrike" dirty="0">
                        <a:solidFill>
                          <a:schemeClr val="tx1"/>
                        </a:solidFill>
                        <a:effectLst/>
                        <a:latin typeface="微軟正黑體" panose="020B0604030504040204" pitchFamily="34" charset="-120"/>
                        <a:ea typeface="微軟正黑體" panose="020B0604030504040204" pitchFamily="34" charset="-120"/>
                      </a:endParaRPr>
                    </a:p>
                  </a:txBody>
                  <a:tcPr marL="9525" marR="9525" marT="9525" marB="0" anchor="ctr"/>
                </a:tc>
                <a:tc>
                  <a:txBody>
                    <a:bodyPr/>
                    <a:lstStyle/>
                    <a:p>
                      <a:pPr algn="ctr" fontAlgn="ctr"/>
                      <a:r>
                        <a:rPr lang="en-US" sz="1300" b="1" u="none" strike="noStrike" dirty="0">
                          <a:solidFill>
                            <a:schemeClr val="bg1">
                              <a:lumMod val="65000"/>
                            </a:schemeClr>
                          </a:solidFill>
                          <a:effectLst/>
                          <a:latin typeface="微軟正黑體" panose="020B0604030504040204" pitchFamily="34" charset="-120"/>
                          <a:ea typeface="微軟正黑體" panose="020B0604030504040204" pitchFamily="34" charset="-120"/>
                        </a:rPr>
                        <a:t>3.9727</a:t>
                      </a:r>
                      <a:endParaRPr lang="zh-TW" sz="1300" b="1" i="0" u="none" strike="noStrike" dirty="0">
                        <a:solidFill>
                          <a:schemeClr val="bg1">
                            <a:lumMod val="65000"/>
                          </a:schemeClr>
                        </a:solidFill>
                        <a:effectLst/>
                        <a:latin typeface="微軟正黑體" panose="020B0604030504040204" pitchFamily="34" charset="-120"/>
                        <a:ea typeface="微軟正黑體" panose="020B0604030504040204" pitchFamily="34" charset="-120"/>
                      </a:endParaRPr>
                    </a:p>
                  </a:txBody>
                  <a:tcPr marL="9525" marR="9525" marT="9525" marB="0" anchor="ctr"/>
                </a:tc>
                <a:extLst>
                  <a:ext uri="{0D108BD9-81ED-4DB2-BD59-A6C34878D82A}">
                    <a16:rowId xmlns:a16="http://schemas.microsoft.com/office/drawing/2014/main" val="10006"/>
                  </a:ext>
                </a:extLst>
              </a:tr>
              <a:tr h="0">
                <a:tc>
                  <a:txBody>
                    <a:bodyPr/>
                    <a:lstStyle/>
                    <a:p>
                      <a:pPr marL="0" algn="ctr" defTabSz="914400" rtl="0" eaLnBrk="1" latinLnBrk="0" hangingPunct="1">
                        <a:spcBef>
                          <a:spcPts val="0"/>
                        </a:spcBef>
                        <a:spcAft>
                          <a:spcPts val="0"/>
                        </a:spcAft>
                      </a:pPr>
                      <a:r>
                        <a:rPr lang="zh-TW" altLang="en-US" sz="1600" b="1" kern="1200" dirty="0">
                          <a:solidFill>
                            <a:schemeClr val="tx1"/>
                          </a:solidFill>
                          <a:latin typeface="微軟正黑體" panose="020B0604030504040204" pitchFamily="34" charset="-120"/>
                          <a:ea typeface="微軟正黑體" panose="020B0604030504040204" pitchFamily="34" charset="-120"/>
                        </a:rPr>
                        <a:t>地面型</a:t>
                      </a:r>
                      <a:endParaRPr lang="zh-TW" altLang="en-US" sz="1600" b="1" kern="1200" dirty="0">
                        <a:solidFill>
                          <a:schemeClr val="tx1"/>
                        </a:solidFill>
                        <a:latin typeface="微軟正黑體" panose="020B0604030504040204" pitchFamily="34" charset="-120"/>
                        <a:ea typeface="微軟正黑體" panose="020B0604030504040204" pitchFamily="34" charset="-120"/>
                        <a:cs typeface="+mn-cs"/>
                      </a:endParaRPr>
                    </a:p>
                  </a:txBody>
                  <a:tcPr anchor="ct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TW" sz="1300" b="1" dirty="0">
                          <a:solidFill>
                            <a:schemeClr val="tx1"/>
                          </a:solidFill>
                          <a:latin typeface="微軟正黑體" panose="020B0604030504040204" pitchFamily="34" charset="-120"/>
                          <a:ea typeface="微軟正黑體" panose="020B0604030504040204" pitchFamily="34" charset="-120"/>
                        </a:rPr>
                        <a:t>1 </a:t>
                      </a:r>
                      <a:r>
                        <a:rPr lang="zh-TW" altLang="en-US" sz="1300" b="1" dirty="0">
                          <a:solidFill>
                            <a:schemeClr val="tx1"/>
                          </a:solidFill>
                          <a:latin typeface="微軟正黑體" panose="020B0604030504040204" pitchFamily="34" charset="-120"/>
                          <a:ea typeface="微軟正黑體" panose="020B0604030504040204" pitchFamily="34" charset="-120"/>
                        </a:rPr>
                        <a:t>瓩以上</a:t>
                      </a:r>
                      <a:endParaRPr lang="zh-TW" altLang="en-US" sz="1300" b="1" kern="1200" dirty="0">
                        <a:solidFill>
                          <a:schemeClr val="tx1"/>
                        </a:solidFill>
                        <a:latin typeface="微軟正黑體" panose="020B0604030504040204" pitchFamily="34" charset="-120"/>
                        <a:ea typeface="微軟正黑體" panose="020B0604030504040204" pitchFamily="34" charset="-120"/>
                        <a:cs typeface="+mn-cs"/>
                      </a:endParaRPr>
                    </a:p>
                  </a:txBody>
                  <a:tcPr anchor="ctr"/>
                </a:tc>
                <a:tc hMerge="1">
                  <a:txBody>
                    <a:bodyPr/>
                    <a:lstStyle/>
                    <a:p>
                      <a:endParaRPr lang="zh-TW"/>
                    </a:p>
                  </a:txBody>
                  <a:tcPr/>
                </a:tc>
                <a:tc>
                  <a:txBody>
                    <a:bodyPr/>
                    <a:lstStyle/>
                    <a:p>
                      <a:pPr algn="ctr" fontAlgn="ctr"/>
                      <a:r>
                        <a:rPr lang="en-US" sz="1300" b="1" u="none" strike="noStrike">
                          <a:solidFill>
                            <a:schemeClr val="tx1"/>
                          </a:solidFill>
                          <a:effectLst/>
                          <a:latin typeface="微軟正黑體" panose="020B0604030504040204" pitchFamily="34" charset="-120"/>
                          <a:ea typeface="微軟正黑體" panose="020B0604030504040204" pitchFamily="34" charset="-120"/>
                        </a:rPr>
                        <a:t>4.0031</a:t>
                      </a:r>
                      <a:endParaRPr lang="en-US" sz="1300" b="1" i="0" u="none" strike="noStrike">
                        <a:solidFill>
                          <a:schemeClr val="tx1"/>
                        </a:solidFill>
                        <a:effectLst/>
                        <a:latin typeface="微軟正黑體" panose="020B0604030504040204" pitchFamily="34" charset="-120"/>
                        <a:ea typeface="微軟正黑體" panose="020B0604030504040204" pitchFamily="34" charset="-120"/>
                      </a:endParaRPr>
                    </a:p>
                  </a:txBody>
                  <a:tcPr marL="9525" marR="9525" marT="9525" marB="0" anchor="ctr"/>
                </a:tc>
                <a:tc>
                  <a:txBody>
                    <a:bodyPr/>
                    <a:lstStyle/>
                    <a:p>
                      <a:pPr algn="ctr" fontAlgn="ctr"/>
                      <a:r>
                        <a:rPr lang="en-US" sz="1300" b="1" u="none" strike="noStrike" dirty="0">
                          <a:solidFill>
                            <a:schemeClr val="bg1">
                              <a:lumMod val="65000"/>
                            </a:schemeClr>
                          </a:solidFill>
                          <a:effectLst/>
                          <a:latin typeface="微軟正黑體" panose="020B0604030504040204" pitchFamily="34" charset="-120"/>
                          <a:ea typeface="微軟正黑體" panose="020B0604030504040204" pitchFamily="34" charset="-120"/>
                        </a:rPr>
                        <a:t>3.8680</a:t>
                      </a:r>
                      <a:endParaRPr lang="zh-TW" sz="1300" b="1" i="0" u="none" strike="noStrike" dirty="0">
                        <a:solidFill>
                          <a:schemeClr val="bg1">
                            <a:lumMod val="65000"/>
                          </a:schemeClr>
                        </a:solidFill>
                        <a:effectLst/>
                        <a:latin typeface="微軟正黑體" panose="020B0604030504040204" pitchFamily="34" charset="-120"/>
                        <a:ea typeface="微軟正黑體" panose="020B0604030504040204" pitchFamily="34" charset="-120"/>
                      </a:endParaRPr>
                    </a:p>
                  </a:txBody>
                  <a:tcPr marL="9525" marR="9525" marT="9525" marB="0" anchor="ctr"/>
                </a:tc>
                <a:extLst>
                  <a:ext uri="{0D108BD9-81ED-4DB2-BD59-A6C34878D82A}">
                    <a16:rowId xmlns:a16="http://schemas.microsoft.com/office/drawing/2014/main" val="10007"/>
                  </a:ext>
                </a:extLst>
              </a:tr>
              <a:tr h="0">
                <a:tc>
                  <a:txBody>
                    <a:bodyPr/>
                    <a:lstStyle/>
                    <a:p>
                      <a:pPr marL="0" algn="ctr" defTabSz="914400" rtl="0" eaLnBrk="1" latinLnBrk="0" hangingPunct="1">
                        <a:spcBef>
                          <a:spcPts val="0"/>
                        </a:spcBef>
                        <a:spcAft>
                          <a:spcPts val="0"/>
                        </a:spcAft>
                      </a:pPr>
                      <a:r>
                        <a:rPr lang="zh-TW" altLang="en-US" sz="1600" b="1" kern="1200" dirty="0">
                          <a:solidFill>
                            <a:schemeClr val="tx1"/>
                          </a:solidFill>
                          <a:latin typeface="微軟正黑體" panose="020B0604030504040204" pitchFamily="34" charset="-120"/>
                          <a:ea typeface="微軟正黑體" panose="020B0604030504040204" pitchFamily="34" charset="-120"/>
                        </a:rPr>
                        <a:t>水面型</a:t>
                      </a:r>
                      <a:endParaRPr lang="en-US" altLang="zh-TW" sz="1600" b="1" kern="1200" dirty="0">
                        <a:solidFill>
                          <a:schemeClr val="tx1"/>
                        </a:solidFill>
                        <a:latin typeface="微軟正黑體" panose="020B0604030504040204" pitchFamily="34" charset="-120"/>
                        <a:ea typeface="微軟正黑體" panose="020B0604030504040204" pitchFamily="34" charset="-120"/>
                      </a:endParaRPr>
                    </a:p>
                    <a:p>
                      <a:pPr marL="0" algn="ctr" defTabSz="914400" rtl="0" eaLnBrk="1" latinLnBrk="0" hangingPunct="1">
                        <a:spcBef>
                          <a:spcPts val="0"/>
                        </a:spcBef>
                        <a:spcAft>
                          <a:spcPts val="0"/>
                        </a:spcAft>
                      </a:pPr>
                      <a:r>
                        <a:rPr lang="zh-TW" altLang="en-US" sz="1600" b="1" kern="1200" dirty="0">
                          <a:solidFill>
                            <a:schemeClr val="tx1"/>
                          </a:solidFill>
                          <a:latin typeface="微軟正黑體" panose="020B0604030504040204" pitchFamily="34" charset="-120"/>
                          <a:ea typeface="微軟正黑體" panose="020B0604030504040204" pitchFamily="34" charset="-120"/>
                        </a:rPr>
                        <a:t>（浮力式）</a:t>
                      </a:r>
                      <a:endParaRPr lang="zh-TW" altLang="en-US" sz="1600" b="1" kern="1200" dirty="0">
                        <a:solidFill>
                          <a:schemeClr val="tx1"/>
                        </a:solidFill>
                        <a:latin typeface="微軟正黑體" panose="020B0604030504040204" pitchFamily="34" charset="-120"/>
                        <a:ea typeface="微軟正黑體" panose="020B0604030504040204" pitchFamily="34" charset="-120"/>
                        <a:cs typeface="+mn-cs"/>
                      </a:endParaRPr>
                    </a:p>
                  </a:txBody>
                  <a:tcPr anchor="ct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TW" sz="1300" b="1" dirty="0">
                          <a:solidFill>
                            <a:schemeClr val="tx1"/>
                          </a:solidFill>
                          <a:latin typeface="微軟正黑體" panose="020B0604030504040204" pitchFamily="34" charset="-120"/>
                          <a:ea typeface="微軟正黑體" panose="020B0604030504040204" pitchFamily="34" charset="-120"/>
                        </a:rPr>
                        <a:t>1 </a:t>
                      </a:r>
                      <a:r>
                        <a:rPr lang="zh-TW" altLang="en-US" sz="1300" b="1" dirty="0">
                          <a:solidFill>
                            <a:schemeClr val="tx1"/>
                          </a:solidFill>
                          <a:latin typeface="微軟正黑體" panose="020B0604030504040204" pitchFamily="34" charset="-120"/>
                          <a:ea typeface="微軟正黑體" panose="020B0604030504040204" pitchFamily="34" charset="-120"/>
                        </a:rPr>
                        <a:t>瓩以上</a:t>
                      </a:r>
                      <a:endParaRPr lang="zh-TW" altLang="en-US" sz="1300" b="1" kern="1200" dirty="0">
                        <a:solidFill>
                          <a:schemeClr val="tx1"/>
                        </a:solidFill>
                        <a:latin typeface="微軟正黑體" panose="020B0604030504040204" pitchFamily="34" charset="-120"/>
                        <a:ea typeface="微軟正黑體" panose="020B0604030504040204" pitchFamily="34" charset="-120"/>
                        <a:cs typeface="+mn-cs"/>
                      </a:endParaRPr>
                    </a:p>
                  </a:txBody>
                  <a:tcPr anchor="ctr"/>
                </a:tc>
                <a:tc hMerge="1">
                  <a:txBody>
                    <a:bodyPr/>
                    <a:lstStyle/>
                    <a:p>
                      <a:endParaRPr lang="zh-TW"/>
                    </a:p>
                  </a:txBody>
                  <a:tcPr/>
                </a:tc>
                <a:tc>
                  <a:txBody>
                    <a:bodyPr/>
                    <a:lstStyle/>
                    <a:p>
                      <a:pPr algn="ctr" fontAlgn="ctr"/>
                      <a:r>
                        <a:rPr lang="en-US" sz="1300" b="1" u="none" strike="noStrike" dirty="0">
                          <a:solidFill>
                            <a:schemeClr val="tx1"/>
                          </a:solidFill>
                          <a:effectLst/>
                          <a:latin typeface="微軟正黑體" panose="020B0604030504040204" pitchFamily="34" charset="-120"/>
                          <a:ea typeface="微軟正黑體" panose="020B0604030504040204" pitchFamily="34" charset="-120"/>
                        </a:rPr>
                        <a:t>4.3960</a:t>
                      </a:r>
                      <a:endParaRPr lang="en-US" sz="1300" b="1" i="0" u="none" strike="noStrike" dirty="0">
                        <a:solidFill>
                          <a:schemeClr val="tx1"/>
                        </a:solidFill>
                        <a:effectLst/>
                        <a:latin typeface="微軟正黑體" panose="020B0604030504040204" pitchFamily="34" charset="-120"/>
                        <a:ea typeface="微軟正黑體" panose="020B0604030504040204" pitchFamily="34" charset="-120"/>
                      </a:endParaRPr>
                    </a:p>
                  </a:txBody>
                  <a:tcPr marL="9525" marR="9525" marT="9525" marB="0" anchor="ctr"/>
                </a:tc>
                <a:tc>
                  <a:txBody>
                    <a:bodyPr/>
                    <a:lstStyle/>
                    <a:p>
                      <a:pPr algn="ctr" fontAlgn="ctr"/>
                      <a:r>
                        <a:rPr lang="en-US" sz="1300" b="1" u="none" strike="noStrike" dirty="0">
                          <a:solidFill>
                            <a:schemeClr val="bg1">
                              <a:lumMod val="65000"/>
                            </a:schemeClr>
                          </a:solidFill>
                          <a:effectLst/>
                          <a:latin typeface="微軟正黑體" panose="020B0604030504040204" pitchFamily="34" charset="-120"/>
                          <a:ea typeface="微軟正黑體" panose="020B0604030504040204" pitchFamily="34" charset="-120"/>
                        </a:rPr>
                        <a:t>4.2612</a:t>
                      </a:r>
                      <a:endParaRPr lang="zh-TW" sz="1300" b="1" i="0" u="none" strike="noStrike" dirty="0">
                        <a:solidFill>
                          <a:schemeClr val="bg1">
                            <a:lumMod val="65000"/>
                          </a:schemeClr>
                        </a:solidFill>
                        <a:effectLst/>
                        <a:latin typeface="微軟正黑體" panose="020B0604030504040204" pitchFamily="34" charset="-120"/>
                        <a:ea typeface="微軟正黑體" panose="020B0604030504040204" pitchFamily="34" charset="-120"/>
                      </a:endParaRPr>
                    </a:p>
                  </a:txBody>
                  <a:tcPr marL="9525" marR="9525" marT="9525" marB="0" anchor="ctr"/>
                </a:tc>
                <a:extLst>
                  <a:ext uri="{0D108BD9-81ED-4DB2-BD59-A6C34878D82A}">
                    <a16:rowId xmlns:a16="http://schemas.microsoft.com/office/drawing/2014/main" val="10008"/>
                  </a:ext>
                </a:extLst>
              </a:tr>
            </a:tbl>
          </a:graphicData>
        </a:graphic>
      </p:graphicFrame>
      <p:sp>
        <p:nvSpPr>
          <p:cNvPr id="6" name="Oval 39"/>
          <p:cNvSpPr/>
          <p:nvPr/>
        </p:nvSpPr>
        <p:spPr bwMode="auto">
          <a:xfrm>
            <a:off x="709527" y="731732"/>
            <a:ext cx="3428922" cy="496800"/>
          </a:xfrm>
          <a:prstGeom prst="homePlate">
            <a:avLst/>
          </a:prstGeom>
          <a:solidFill>
            <a:srgbClr val="E1AC15"/>
          </a:solidFill>
          <a:ln w="9525" cap="flat" cmpd="sng" algn="ctr">
            <a:noFill/>
            <a:prstDash val="solid"/>
          </a:ln>
          <a:effectLst/>
        </p:spPr>
        <p:txBody>
          <a:bodyPr anchor="ctr"/>
          <a:lstStyle/>
          <a:p>
            <a:pPr marL="0" marR="0" lvl="0" indent="0" algn="l" defTabSz="1088390" rtl="0" eaLnBrk="0" fontAlgn="base" latinLnBrk="0" hangingPunct="0">
              <a:lnSpc>
                <a:spcPct val="100000"/>
              </a:lnSpc>
              <a:spcBef>
                <a:spcPct val="0"/>
              </a:spcBef>
              <a:spcAft>
                <a:spcPct val="0"/>
              </a:spcAft>
              <a:buClrTx/>
              <a:buSzTx/>
              <a:buFontTx/>
              <a:buNone/>
              <a:defRPr/>
            </a:pPr>
            <a:r>
              <a:rPr kumimoji="0" lang="zh-TW" altLang="en-US" sz="2400" b="1" i="0" u="none" strike="noStrike" kern="0" cap="none" spc="0" normalizeH="0" baseline="0" noProof="0" dirty="0">
                <a:ln>
                  <a:noFill/>
                </a:ln>
                <a:solidFill>
                  <a:prstClr val="white"/>
                </a:solidFill>
                <a:effectLst/>
                <a:uLnTx/>
                <a:uFillTx/>
                <a:latin typeface="Microsoft YaHei UI" panose="020B0503020204020204" pitchFamily="34" charset="-122"/>
                <a:ea typeface="Microsoft YaHei UI" panose="020B0503020204020204" pitchFamily="34" charset="-122"/>
                <a:cs typeface="Open Sans Light"/>
              </a:rPr>
              <a:t>躉購費率計算公式特色</a:t>
            </a:r>
            <a:endParaRPr kumimoji="0" lang="en-US" sz="2400" b="1" i="0" u="none" strike="noStrike" kern="0" cap="none" spc="0" normalizeH="0" baseline="0" noProof="0" dirty="0">
              <a:ln>
                <a:noFill/>
              </a:ln>
              <a:solidFill>
                <a:prstClr val="white"/>
              </a:solidFill>
              <a:effectLst/>
              <a:uLnTx/>
              <a:uFillTx/>
              <a:latin typeface="Microsoft YaHei UI" panose="020B0503020204020204" pitchFamily="34" charset="-122"/>
              <a:ea typeface="Microsoft YaHei UI" panose="020B0503020204020204" pitchFamily="34" charset="-122"/>
              <a:cs typeface="Open Sans Light"/>
            </a:endParaRPr>
          </a:p>
        </p:txBody>
      </p:sp>
      <p:sp>
        <p:nvSpPr>
          <p:cNvPr id="7" name="矩形 6"/>
          <p:cNvSpPr/>
          <p:nvPr/>
        </p:nvSpPr>
        <p:spPr>
          <a:xfrm>
            <a:off x="648566" y="1258648"/>
            <a:ext cx="8642827" cy="1077218"/>
          </a:xfrm>
          <a:prstGeom prst="rect">
            <a:avLst/>
          </a:prstGeom>
        </p:spPr>
        <p:txBody>
          <a:bodyPr wrap="square">
            <a:spAutoFit/>
          </a:bodyPr>
          <a:lstStyle/>
          <a:p>
            <a:pPr marL="274955" marR="0" lvl="1" indent="-274955" algn="just" defTabSz="914400" rtl="0" eaLnBrk="0" fontAlgn="base" latinLnBrk="0" hangingPunct="0">
              <a:lnSpc>
                <a:spcPct val="100000"/>
              </a:lnSpc>
              <a:spcBef>
                <a:spcPct val="10000"/>
              </a:spcBef>
              <a:spcAft>
                <a:spcPct val="0"/>
              </a:spcAft>
              <a:buClrTx/>
              <a:buSzTx/>
              <a:buFont typeface="Wingdings" panose="05000000000000000000" pitchFamily="2" charset="2"/>
              <a:buChar char="n"/>
              <a:defRPr/>
            </a:pPr>
            <a:r>
              <a:rPr kumimoji="0" lang="zh-TW" altLang="en-US" sz="2000" b="1" i="0" u="none" strike="noStrike" kern="1200" cap="none" spc="-5" normalizeH="0" baseline="0" noProof="0" dirty="0">
                <a:ln>
                  <a:noFill/>
                </a:ln>
                <a:solidFill>
                  <a:srgbClr val="0D0D0D"/>
                </a:solidFill>
                <a:effectLst/>
                <a:uLnTx/>
                <a:uFillTx/>
                <a:latin typeface="Microsoft YaHei UI" panose="020B0503020204020204" pitchFamily="34" charset="-122"/>
                <a:ea typeface="Microsoft YaHei UI" panose="020B0503020204020204" pitchFamily="34" charset="-122"/>
                <a:cs typeface="微軟正黑體" panose="020B0604030504040204" pitchFamily="34" charset="-120"/>
              </a:rPr>
              <a:t>依經濟部公告之躉購費率，</a:t>
            </a:r>
            <a:r>
              <a:rPr kumimoji="0" lang="zh-TW" altLang="en-US" sz="2000" b="1" i="0" u="none" strike="noStrike" kern="1200" cap="none" spc="0" normalizeH="0" baseline="0" noProof="0" dirty="0">
                <a:ln>
                  <a:noFill/>
                </a:ln>
                <a:solidFill>
                  <a:srgbClr val="0D0D0D"/>
                </a:solidFill>
                <a:effectLst/>
                <a:uLnTx/>
                <a:uFillTx/>
                <a:latin typeface="Microsoft YaHei UI" panose="020B0503020204020204" pitchFamily="34" charset="-122"/>
                <a:ea typeface="Microsoft YaHei UI" panose="020B0503020204020204" pitchFamily="34" charset="-122"/>
                <a:cs typeface="微軟正黑體" panose="020B0604030504040204" pitchFamily="34" charset="-120"/>
              </a:rPr>
              <a:t>由</a:t>
            </a:r>
            <a:r>
              <a:rPr kumimoji="0" lang="zh-TW" altLang="en-US" sz="2000" b="1" i="0" u="heavy" strike="noStrike" kern="1200" cap="none" spc="-5" normalizeH="0" baseline="0" noProof="0" dirty="0">
                <a:ln>
                  <a:noFill/>
                </a:ln>
                <a:solidFill>
                  <a:prstClr val="black"/>
                </a:solidFill>
                <a:effectLst/>
                <a:uLnTx/>
                <a:uFill>
                  <a:solidFill>
                    <a:srgbClr val="FF3E3E"/>
                  </a:solidFill>
                </a:uFill>
                <a:latin typeface="Microsoft YaHei UI" panose="020B0503020204020204" pitchFamily="34" charset="-122"/>
                <a:ea typeface="Microsoft YaHei UI" panose="020B0503020204020204" pitchFamily="34" charset="-122"/>
                <a:cs typeface="微軟正黑體" panose="020B0604030504040204" pitchFamily="34" charset="-120"/>
              </a:rPr>
              <a:t>台電</a:t>
            </a:r>
            <a:r>
              <a:rPr kumimoji="0" lang="zh-TW" altLang="en-US" sz="2000" b="1" i="0" u="none" strike="noStrike" kern="1200" cap="none" spc="5"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微軟正黑體" panose="020B0604030504040204" pitchFamily="34" charset="-120"/>
              </a:rPr>
              <a:t>公</a:t>
            </a:r>
            <a:r>
              <a:rPr kumimoji="0" lang="zh-TW" altLang="en-US" sz="2000" b="1" i="0" u="none" strike="noStrike" kern="1200" cap="none" spc="-5"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微軟正黑體" panose="020B0604030504040204" pitchFamily="34" charset="-120"/>
              </a:rPr>
              <a:t>司收</a:t>
            </a:r>
            <a:r>
              <a:rPr kumimoji="0" lang="zh-TW" altLang="en-US" sz="2000" b="1" i="0" u="none" strike="noStrike" kern="1200" cap="none" spc="1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微軟正黑體" panose="020B0604030504040204" pitchFamily="34" charset="-120"/>
              </a:rPr>
              <a:t>購</a:t>
            </a:r>
            <a:r>
              <a:rPr kumimoji="0" lang="zh-TW" altLang="en-US" sz="2000" b="1" i="0" u="none" strike="noStrike" kern="1200" cap="none" spc="-5"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微軟正黑體" panose="020B0604030504040204" pitchFamily="34" charset="-120"/>
              </a:rPr>
              <a:t>再生</a:t>
            </a:r>
            <a:r>
              <a:rPr kumimoji="0" lang="zh-TW" altLang="en-US" sz="2000" b="1" i="0" u="none" strike="noStrike" kern="1200" cap="none" spc="1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微軟正黑體" panose="020B0604030504040204" pitchFamily="34" charset="-120"/>
              </a:rPr>
              <a:t>能</a:t>
            </a:r>
            <a:r>
              <a:rPr kumimoji="0" lang="zh-TW" altLang="en-US" sz="2000" b="1" i="0" u="none" strike="noStrike" kern="1200" cap="none" spc="-5"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微軟正黑體" panose="020B0604030504040204" pitchFamily="34" charset="-120"/>
              </a:rPr>
              <a:t>源電能</a:t>
            </a:r>
            <a:r>
              <a:rPr kumimoji="0" lang="en-US" altLang="zh-TW" sz="2000" b="1" i="0" u="heavy" strike="noStrike" kern="1200" cap="none" spc="-10" normalizeH="0" baseline="0" noProof="0" dirty="0">
                <a:ln>
                  <a:noFill/>
                </a:ln>
                <a:solidFill>
                  <a:prstClr val="black"/>
                </a:solidFill>
                <a:effectLst/>
                <a:uLnTx/>
                <a:uFill>
                  <a:solidFill>
                    <a:srgbClr val="FF3E3E"/>
                  </a:solidFill>
                </a:uFill>
                <a:latin typeface="Microsoft YaHei UI" panose="020B0503020204020204" pitchFamily="34" charset="-122"/>
                <a:ea typeface="Microsoft YaHei UI" panose="020B0503020204020204" pitchFamily="34" charset="-122"/>
                <a:cs typeface="微軟正黑體" panose="020B0604030504040204" pitchFamily="34" charset="-120"/>
              </a:rPr>
              <a:t>20</a:t>
            </a:r>
            <a:r>
              <a:rPr kumimoji="0" lang="zh-TW" altLang="en-US" sz="2000" b="1" i="0" u="heavy" strike="noStrike" kern="1200" cap="none" spc="-5" normalizeH="0" baseline="0" noProof="0" dirty="0">
                <a:ln>
                  <a:noFill/>
                </a:ln>
                <a:solidFill>
                  <a:prstClr val="black"/>
                </a:solidFill>
                <a:effectLst/>
                <a:uLnTx/>
                <a:uFill>
                  <a:solidFill>
                    <a:srgbClr val="FF3E3E"/>
                  </a:solidFill>
                </a:uFill>
                <a:latin typeface="Microsoft YaHei UI" panose="020B0503020204020204" pitchFamily="34" charset="-122"/>
                <a:ea typeface="Microsoft YaHei UI" panose="020B0503020204020204" pitchFamily="34" charset="-122"/>
                <a:cs typeface="微軟正黑體" panose="020B0604030504040204" pitchFamily="34" charset="-120"/>
              </a:rPr>
              <a:t>年</a:t>
            </a:r>
            <a:endParaRPr kumimoji="0" lang="en-US" altLang="zh-TW" sz="2000" b="0" i="0" u="none" strike="noStrike" kern="120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微軟正黑體" panose="020B0604030504040204" pitchFamily="34" charset="-120"/>
            </a:endParaRPr>
          </a:p>
          <a:p>
            <a:pPr marL="274955" marR="0" lvl="1" indent="-274955" algn="just" defTabSz="914400" rtl="0" eaLnBrk="0" fontAlgn="base" latinLnBrk="0" hangingPunct="0">
              <a:lnSpc>
                <a:spcPct val="100000"/>
              </a:lnSpc>
              <a:spcBef>
                <a:spcPct val="10000"/>
              </a:spcBef>
              <a:spcAft>
                <a:spcPct val="0"/>
              </a:spcAft>
              <a:buClrTx/>
              <a:buSzTx/>
              <a:buFont typeface="Wingdings" panose="05000000000000000000" pitchFamily="2" charset="2"/>
              <a:buChar char="n"/>
              <a:defRPr/>
            </a:pPr>
            <a:r>
              <a:rPr kumimoji="0" lang="zh-TW" altLang="en-US" sz="2000" b="1" i="0" u="none" strike="noStrike" kern="1200" cap="none" spc="-5" normalizeH="0" baseline="0" noProof="0" dirty="0">
                <a:ln>
                  <a:noFill/>
                </a:ln>
                <a:solidFill>
                  <a:srgbClr val="0D0D0D"/>
                </a:solidFill>
                <a:effectLst/>
                <a:uLnTx/>
                <a:uFillTx/>
                <a:latin typeface="Microsoft YaHei UI" panose="020B0503020204020204" pitchFamily="34" charset="-122"/>
                <a:ea typeface="Microsoft YaHei UI" panose="020B0503020204020204" pitchFamily="34" charset="-122"/>
                <a:cs typeface="微軟正黑體" panose="020B0604030504040204" pitchFamily="34" charset="-120"/>
              </a:rPr>
              <a:t>位於</a:t>
            </a:r>
            <a:r>
              <a:rPr kumimoji="0" lang="zh-TW" altLang="en-US" sz="2000" b="1" i="0" u="heavy" strike="noStrike" kern="1200" cap="none" spc="-5" normalizeH="0" baseline="0" noProof="0" dirty="0">
                <a:ln>
                  <a:noFill/>
                </a:ln>
                <a:solidFill>
                  <a:srgbClr val="FF0000"/>
                </a:solidFill>
                <a:effectLst/>
                <a:uLnTx/>
                <a:uFill>
                  <a:solidFill>
                    <a:srgbClr val="FF3E3E"/>
                  </a:solidFill>
                </a:uFill>
                <a:latin typeface="Microsoft YaHei UI" panose="020B0503020204020204" pitchFamily="34" charset="-122"/>
                <a:ea typeface="Microsoft YaHei UI" panose="020B0503020204020204" pitchFamily="34" charset="-122"/>
                <a:cs typeface="微軟正黑體" panose="020B0604030504040204" pitchFamily="34" charset="-120"/>
              </a:rPr>
              <a:t>離</a:t>
            </a:r>
            <a:r>
              <a:rPr kumimoji="0" lang="zh-TW" altLang="en-US" sz="2000" b="1" i="0" u="heavy" strike="noStrike" kern="1200" cap="none" spc="-10" normalizeH="0" baseline="0" noProof="0" dirty="0">
                <a:ln>
                  <a:noFill/>
                </a:ln>
                <a:solidFill>
                  <a:srgbClr val="FF0000"/>
                </a:solidFill>
                <a:effectLst/>
                <a:uLnTx/>
                <a:uFill>
                  <a:solidFill>
                    <a:srgbClr val="FF3E3E"/>
                  </a:solidFill>
                </a:uFill>
                <a:latin typeface="Microsoft YaHei UI" panose="020B0503020204020204" pitchFamily="34" charset="-122"/>
                <a:ea typeface="Microsoft YaHei UI" panose="020B0503020204020204" pitchFamily="34" charset="-122"/>
                <a:cs typeface="微軟正黑體" panose="020B0604030504040204" pitchFamily="34" charset="-120"/>
              </a:rPr>
              <a:t>島</a:t>
            </a:r>
            <a:r>
              <a:rPr kumimoji="0" lang="en-US" altLang="zh-TW" sz="1400" b="1" i="0" u="none" strike="noStrike" kern="1200" cap="none" spc="-5" normalizeH="0" baseline="0" noProof="0" dirty="0">
                <a:ln>
                  <a:noFill/>
                </a:ln>
                <a:solidFill>
                  <a:srgbClr val="0D0D0D"/>
                </a:solidFill>
                <a:effectLst/>
                <a:uLnTx/>
                <a:uFillTx/>
                <a:latin typeface="Microsoft YaHei UI" panose="020B0503020204020204" pitchFamily="34" charset="-122"/>
                <a:ea typeface="Microsoft YaHei UI" panose="020B0503020204020204" pitchFamily="34" charset="-122"/>
                <a:cs typeface="微軟正黑體" panose="020B0604030504040204" pitchFamily="34" charset="-120"/>
              </a:rPr>
              <a:t>(</a:t>
            </a:r>
            <a:r>
              <a:rPr kumimoji="0" lang="zh-TW" altLang="en-US" sz="1400" b="1" i="0" u="none" strike="noStrike" kern="1200" cap="none" spc="-5" normalizeH="0" baseline="0" noProof="0" dirty="0">
                <a:ln>
                  <a:noFill/>
                </a:ln>
                <a:solidFill>
                  <a:srgbClr val="0D0D0D"/>
                </a:solidFill>
                <a:effectLst/>
                <a:uLnTx/>
                <a:uFillTx/>
                <a:latin typeface="Microsoft YaHei UI" panose="020B0503020204020204" pitchFamily="34" charset="-122"/>
                <a:ea typeface="Microsoft YaHei UI" panose="020B0503020204020204" pitchFamily="34" charset="-122"/>
                <a:cs typeface="微軟正黑體" panose="020B0604030504040204" pitchFamily="34" charset="-120"/>
              </a:rPr>
              <a:t>未與本島電網連結</a:t>
            </a:r>
            <a:r>
              <a:rPr kumimoji="0" lang="en-US" altLang="zh-TW" sz="1400" b="1" i="0" u="none" strike="noStrike" kern="1200" cap="none" spc="-5" normalizeH="0" baseline="0" noProof="0" dirty="0">
                <a:ln>
                  <a:noFill/>
                </a:ln>
                <a:solidFill>
                  <a:srgbClr val="0D0D0D"/>
                </a:solidFill>
                <a:effectLst/>
                <a:uLnTx/>
                <a:uFillTx/>
                <a:latin typeface="Microsoft YaHei UI" panose="020B0503020204020204" pitchFamily="34" charset="-122"/>
                <a:ea typeface="Microsoft YaHei UI" panose="020B0503020204020204" pitchFamily="34" charset="-122"/>
                <a:cs typeface="微軟正黑體" panose="020B0604030504040204" pitchFamily="34" charset="-120"/>
              </a:rPr>
              <a:t>)</a:t>
            </a:r>
            <a:r>
              <a:rPr kumimoji="0" lang="zh-TW" altLang="en-US" sz="2000" b="1" i="0" u="none" strike="noStrike" kern="1200" cap="none" spc="-5" normalizeH="0" baseline="0" noProof="0" dirty="0">
                <a:ln>
                  <a:noFill/>
                </a:ln>
                <a:solidFill>
                  <a:srgbClr val="0D0D0D"/>
                </a:solidFill>
                <a:effectLst/>
                <a:uLnTx/>
                <a:uFillTx/>
                <a:latin typeface="Microsoft YaHei UI" panose="020B0503020204020204" pitchFamily="34" charset="-122"/>
                <a:ea typeface="Microsoft YaHei UI" panose="020B0503020204020204" pitchFamily="34" charset="-122"/>
                <a:cs typeface="微軟正黑體" panose="020B0604030504040204" pitchFamily="34" charset="-120"/>
              </a:rPr>
              <a:t>或</a:t>
            </a:r>
            <a:r>
              <a:rPr kumimoji="0" lang="zh-TW" altLang="en-US" sz="2000" b="1" i="0" u="heavy" strike="noStrike" kern="1200" cap="none" spc="-5" normalizeH="0" baseline="0" noProof="0" dirty="0">
                <a:ln>
                  <a:noFill/>
                </a:ln>
                <a:solidFill>
                  <a:srgbClr val="FF0000"/>
                </a:solidFill>
                <a:effectLst/>
                <a:uLnTx/>
                <a:uFill>
                  <a:solidFill>
                    <a:srgbClr val="FF3E3E"/>
                  </a:solidFill>
                </a:uFill>
                <a:latin typeface="Microsoft YaHei UI" panose="020B0503020204020204" pitchFamily="34" charset="-122"/>
                <a:ea typeface="Microsoft YaHei UI" panose="020B0503020204020204" pitchFamily="34" charset="-122"/>
                <a:cs typeface="微軟正黑體" panose="020B0604030504040204" pitchFamily="34" charset="-120"/>
              </a:rPr>
              <a:t>北部</a:t>
            </a:r>
            <a:r>
              <a:rPr kumimoji="0" lang="en-US" altLang="zh-TW" sz="1400" b="1" i="0" u="none" strike="noStrike" kern="1200" cap="none" spc="-5" normalizeH="0" baseline="0" noProof="0" dirty="0">
                <a:ln>
                  <a:noFill/>
                </a:ln>
                <a:solidFill>
                  <a:srgbClr val="767070"/>
                </a:solidFill>
                <a:effectLst/>
                <a:uLnTx/>
                <a:uFillTx/>
                <a:latin typeface="Microsoft YaHei UI" panose="020B0503020204020204" pitchFamily="34" charset="-122"/>
                <a:ea typeface="Microsoft YaHei UI" panose="020B0503020204020204" pitchFamily="34" charset="-122"/>
                <a:cs typeface="微軟正黑體" panose="020B0604030504040204" pitchFamily="34" charset="-120"/>
              </a:rPr>
              <a:t>(</a:t>
            </a:r>
            <a:r>
              <a:rPr kumimoji="0" lang="zh-TW" altLang="en-US" sz="1400" b="1" i="0" u="none" strike="noStrike" kern="1200" cap="none" spc="-5" normalizeH="0" baseline="0" noProof="0" dirty="0">
                <a:ln>
                  <a:noFill/>
                </a:ln>
                <a:solidFill>
                  <a:srgbClr val="767070"/>
                </a:solidFill>
                <a:effectLst/>
                <a:uLnTx/>
                <a:uFillTx/>
                <a:latin typeface="Microsoft YaHei UI" panose="020B0503020204020204" pitchFamily="34" charset="-122"/>
                <a:ea typeface="Microsoft YaHei UI" panose="020B0503020204020204" pitchFamily="34" charset="-122"/>
                <a:cs typeface="微軟正黑體" panose="020B0604030504040204" pitchFamily="34" charset="-120"/>
              </a:rPr>
              <a:t>苗栗以北到花蓮</a:t>
            </a:r>
            <a:r>
              <a:rPr kumimoji="0" lang="en-US" altLang="zh-TW" sz="1400" b="1" i="0" u="none" strike="noStrike" kern="1200" cap="none" spc="-5" normalizeH="0" baseline="0" noProof="0" dirty="0">
                <a:ln>
                  <a:noFill/>
                </a:ln>
                <a:solidFill>
                  <a:srgbClr val="767070"/>
                </a:solidFill>
                <a:effectLst/>
                <a:uLnTx/>
                <a:uFillTx/>
                <a:latin typeface="Microsoft YaHei UI" panose="020B0503020204020204" pitchFamily="34" charset="-122"/>
                <a:ea typeface="Microsoft YaHei UI" panose="020B0503020204020204" pitchFamily="34" charset="-122"/>
                <a:cs typeface="微軟正黑體" panose="020B0604030504040204" pitchFamily="34" charset="-120"/>
              </a:rPr>
              <a:t>)</a:t>
            </a:r>
            <a:r>
              <a:rPr kumimoji="0" lang="zh-TW" altLang="en-US" sz="2000" b="1" i="0" u="none" strike="noStrike" kern="1200" cap="none" spc="-5" normalizeH="0" baseline="0" noProof="0" dirty="0">
                <a:ln>
                  <a:noFill/>
                </a:ln>
                <a:solidFill>
                  <a:srgbClr val="0D0D0D"/>
                </a:solidFill>
                <a:effectLst/>
                <a:uLnTx/>
                <a:uFillTx/>
                <a:latin typeface="Microsoft YaHei UI" panose="020B0503020204020204" pitchFamily="34" charset="-122"/>
                <a:ea typeface="Microsoft YaHei UI" panose="020B0503020204020204" pitchFamily="34" charset="-122"/>
                <a:cs typeface="微軟正黑體" panose="020B0604030504040204" pitchFamily="34" charset="-120"/>
              </a:rPr>
              <a:t>，費</a:t>
            </a:r>
            <a:r>
              <a:rPr kumimoji="0" lang="zh-TW" altLang="en-US" sz="2000" b="1" i="0" u="none" strike="noStrike" kern="1200" cap="none" spc="0" normalizeH="0" baseline="0" noProof="0" dirty="0">
                <a:ln>
                  <a:noFill/>
                </a:ln>
                <a:solidFill>
                  <a:srgbClr val="0D0D0D"/>
                </a:solidFill>
                <a:effectLst/>
                <a:uLnTx/>
                <a:uFillTx/>
                <a:latin typeface="Microsoft YaHei UI" panose="020B0503020204020204" pitchFamily="34" charset="-122"/>
                <a:ea typeface="Microsoft YaHei UI" panose="020B0503020204020204" pitchFamily="34" charset="-122"/>
                <a:cs typeface="微軟正黑體" panose="020B0604030504040204" pitchFamily="34" charset="-120"/>
              </a:rPr>
              <a:t>率</a:t>
            </a:r>
            <a:r>
              <a:rPr kumimoji="0" lang="zh-TW" altLang="en-US" sz="2000" b="1" i="0" u="heavy" strike="noStrike" kern="1200" cap="none" spc="5" normalizeH="0" baseline="0" noProof="0" dirty="0">
                <a:ln>
                  <a:noFill/>
                </a:ln>
                <a:solidFill>
                  <a:srgbClr val="FF0000"/>
                </a:solidFill>
                <a:effectLst/>
                <a:uLnTx/>
                <a:uFill>
                  <a:solidFill>
                    <a:srgbClr val="FF3E3E"/>
                  </a:solidFill>
                </a:uFill>
                <a:latin typeface="Microsoft YaHei UI" panose="020B0503020204020204" pitchFamily="34" charset="-122"/>
                <a:ea typeface="Microsoft YaHei UI" panose="020B0503020204020204" pitchFamily="34" charset="-122"/>
                <a:cs typeface="微軟正黑體" panose="020B0604030504040204" pitchFamily="34" charset="-120"/>
              </a:rPr>
              <a:t>加</a:t>
            </a:r>
            <a:r>
              <a:rPr kumimoji="0" lang="zh-TW" altLang="en-US" sz="2000" b="1" i="0" u="heavy" strike="noStrike" kern="1200" cap="none" spc="-5" normalizeH="0" baseline="0" noProof="0" dirty="0">
                <a:ln>
                  <a:noFill/>
                </a:ln>
                <a:solidFill>
                  <a:srgbClr val="FF0000"/>
                </a:solidFill>
                <a:effectLst/>
                <a:uLnTx/>
                <a:uFill>
                  <a:solidFill>
                    <a:srgbClr val="FF3E3E"/>
                  </a:solidFill>
                </a:uFill>
                <a:latin typeface="Microsoft YaHei UI" panose="020B0503020204020204" pitchFamily="34" charset="-122"/>
                <a:ea typeface="Microsoft YaHei UI" panose="020B0503020204020204" pitchFamily="34" charset="-122"/>
                <a:cs typeface="微軟正黑體" panose="020B0604030504040204" pitchFamily="34" charset="-120"/>
              </a:rPr>
              <a:t>成</a:t>
            </a:r>
            <a:r>
              <a:rPr kumimoji="0" lang="en-US" altLang="zh-TW" sz="2000" b="1" i="0" u="heavy" strike="noStrike" kern="1200" cap="none" spc="0" normalizeH="0" baseline="0" noProof="0" dirty="0">
                <a:ln>
                  <a:noFill/>
                </a:ln>
                <a:solidFill>
                  <a:srgbClr val="FF0000"/>
                </a:solidFill>
                <a:effectLst/>
                <a:uLnTx/>
                <a:uFill>
                  <a:solidFill>
                    <a:srgbClr val="FF3E3E"/>
                  </a:solidFill>
                </a:uFill>
                <a:latin typeface="Microsoft YaHei UI" panose="020B0503020204020204" pitchFamily="34" charset="-122"/>
                <a:ea typeface="Microsoft YaHei UI" panose="020B0503020204020204" pitchFamily="34" charset="-122"/>
                <a:cs typeface="微軟正黑體" panose="020B0604030504040204" pitchFamily="34" charset="-120"/>
              </a:rPr>
              <a:t>1</a:t>
            </a:r>
            <a:r>
              <a:rPr kumimoji="0" lang="en-US" altLang="zh-TW" sz="2000" b="1" i="0" u="heavy" strike="noStrike" kern="1200" cap="none" spc="-5" normalizeH="0" baseline="0" noProof="0" dirty="0">
                <a:ln>
                  <a:noFill/>
                </a:ln>
                <a:solidFill>
                  <a:srgbClr val="FF0000"/>
                </a:solidFill>
                <a:effectLst/>
                <a:uLnTx/>
                <a:uFill>
                  <a:solidFill>
                    <a:srgbClr val="FF3E3E"/>
                  </a:solidFill>
                </a:uFill>
                <a:latin typeface="Microsoft YaHei UI" panose="020B0503020204020204" pitchFamily="34" charset="-122"/>
                <a:ea typeface="Microsoft YaHei UI" panose="020B0503020204020204" pitchFamily="34" charset="-122"/>
                <a:cs typeface="微軟正黑體" panose="020B0604030504040204" pitchFamily="34" charset="-120"/>
              </a:rPr>
              <a:t>5%</a:t>
            </a:r>
            <a:r>
              <a:rPr kumimoji="0" lang="zh-TW" altLang="en-US" sz="2000" b="1" i="0" u="none" strike="noStrike" kern="1200" cap="none" spc="-5" normalizeH="0" baseline="0" noProof="0" dirty="0">
                <a:ln>
                  <a:noFill/>
                </a:ln>
                <a:solidFill>
                  <a:srgbClr val="FF0000"/>
                </a:solidFill>
                <a:effectLst/>
                <a:uLnTx/>
                <a:uFillTx/>
                <a:latin typeface="Microsoft YaHei UI" panose="020B0503020204020204" pitchFamily="34" charset="-122"/>
                <a:ea typeface="Microsoft YaHei UI" panose="020B0503020204020204" pitchFamily="34" charset="-122"/>
                <a:cs typeface="微軟正黑體" panose="020B0604030504040204" pitchFamily="34" charset="-120"/>
              </a:rPr>
              <a:t> </a:t>
            </a:r>
            <a:r>
              <a:rPr kumimoji="0" lang="zh-TW" altLang="en-US" sz="2000" b="1" i="0" u="none" strike="noStrike" kern="1200" cap="none" spc="-5" normalizeH="0" baseline="0" noProof="0" dirty="0">
                <a:ln>
                  <a:noFill/>
                </a:ln>
                <a:solidFill>
                  <a:srgbClr val="0D0D0D"/>
                </a:solidFill>
                <a:effectLst/>
                <a:uLnTx/>
                <a:uFillTx/>
                <a:latin typeface="Microsoft YaHei UI" panose="020B0503020204020204" pitchFamily="34" charset="-122"/>
                <a:ea typeface="Microsoft YaHei UI" panose="020B0503020204020204" pitchFamily="34" charset="-122"/>
                <a:cs typeface="微軟正黑體" panose="020B0604030504040204" pitchFamily="34" charset="-120"/>
              </a:rPr>
              <a:t>。</a:t>
            </a:r>
            <a:endParaRPr kumimoji="0" lang="en-US" altLang="zh-TW" sz="2000" b="1" i="0" u="heavy" strike="noStrike" kern="1200" cap="none" spc="-5" normalizeH="0" baseline="0" noProof="0" dirty="0">
              <a:ln>
                <a:noFill/>
              </a:ln>
              <a:solidFill>
                <a:srgbClr val="FF3E3E"/>
              </a:solidFill>
              <a:effectLst/>
              <a:uLnTx/>
              <a:uFill>
                <a:solidFill>
                  <a:srgbClr val="FF3E3E"/>
                </a:solidFill>
              </a:uFill>
              <a:latin typeface="Microsoft YaHei UI" panose="020B0503020204020204" pitchFamily="34" charset="-122"/>
              <a:ea typeface="Microsoft YaHei UI" panose="020B0503020204020204" pitchFamily="34" charset="-122"/>
              <a:cs typeface="微軟正黑體" panose="020B0604030504040204" pitchFamily="34" charset="-120"/>
            </a:endParaRPr>
          </a:p>
          <a:p>
            <a:pPr marL="274955" marR="0" lvl="1" indent="-274955" algn="just" defTabSz="914400" rtl="0" eaLnBrk="0" fontAlgn="base" latinLnBrk="0" hangingPunct="0">
              <a:lnSpc>
                <a:spcPct val="100000"/>
              </a:lnSpc>
              <a:spcBef>
                <a:spcPct val="10000"/>
              </a:spcBef>
              <a:spcAft>
                <a:spcPct val="0"/>
              </a:spcAft>
              <a:buClrTx/>
              <a:buSzTx/>
              <a:buFont typeface="Wingdings" panose="05000000000000000000" pitchFamily="2" charset="2"/>
              <a:buChar char="n"/>
              <a:defRPr/>
            </a:pPr>
            <a:r>
              <a:rPr kumimoji="0" lang="zh-TW" altLang="en-US" sz="1800" b="1" i="0" u="none" strike="noStrike" kern="1200" cap="none" spc="-5" normalizeH="0" baseline="0" noProof="0" dirty="0">
                <a:ln>
                  <a:noFill/>
                </a:ln>
                <a:solidFill>
                  <a:srgbClr val="0D0D0D"/>
                </a:solidFill>
                <a:effectLst/>
                <a:uLnTx/>
                <a:uFillTx/>
                <a:latin typeface="Microsoft YaHei UI" panose="020B0503020204020204" pitchFamily="34" charset="-122"/>
                <a:ea typeface="Microsoft YaHei UI" panose="020B0503020204020204" pitchFamily="34" charset="-122"/>
                <a:cs typeface="微軟正黑體" panose="020B0604030504040204" pitchFamily="34" charset="-120"/>
              </a:rPr>
              <a:t>本年新增</a:t>
            </a:r>
            <a:r>
              <a:rPr kumimoji="0" lang="zh-TW" altLang="en-US" sz="2000" b="1" i="0" u="sng" strike="noStrike" kern="1200" cap="none" spc="-5" normalizeH="0" baseline="0" noProof="0" dirty="0">
                <a:ln>
                  <a:noFill/>
                </a:ln>
                <a:solidFill>
                  <a:srgbClr val="FF0000"/>
                </a:solidFill>
                <a:effectLst/>
                <a:uLnTx/>
                <a:uFillTx/>
                <a:latin typeface="Microsoft YaHei UI" panose="020B0503020204020204" pitchFamily="34" charset="-122"/>
                <a:ea typeface="Microsoft YaHei UI" panose="020B0503020204020204" pitchFamily="34" charset="-122"/>
                <a:cs typeface="微軟正黑體" panose="020B0604030504040204" pitchFamily="34" charset="-120"/>
              </a:rPr>
              <a:t>台東地區</a:t>
            </a:r>
            <a:r>
              <a:rPr kumimoji="0" lang="zh-TW" altLang="en-US" sz="1800" b="1" i="0" u="none" strike="noStrike" kern="1200" cap="none" spc="-5" normalizeH="0" baseline="0" noProof="0" dirty="0">
                <a:ln>
                  <a:noFill/>
                </a:ln>
                <a:solidFill>
                  <a:srgbClr val="0D0D0D"/>
                </a:solidFill>
                <a:effectLst/>
                <a:uLnTx/>
                <a:uFillTx/>
                <a:latin typeface="Microsoft YaHei UI" panose="020B0503020204020204" pitchFamily="34" charset="-122"/>
                <a:ea typeface="Microsoft YaHei UI" panose="020B0503020204020204" pitchFamily="34" charset="-122"/>
                <a:cs typeface="微軟正黑體" panose="020B0604030504040204" pitchFamily="34" charset="-120"/>
              </a:rPr>
              <a:t>納入區域加成對象，躉購費率</a:t>
            </a:r>
            <a:r>
              <a:rPr kumimoji="0" lang="zh-TW" altLang="en-US" sz="2000" b="1" i="0" u="sng" strike="noStrike" kern="1200" cap="none" spc="-5" normalizeH="0" baseline="0" noProof="0" dirty="0">
                <a:ln>
                  <a:noFill/>
                </a:ln>
                <a:solidFill>
                  <a:srgbClr val="FF0000"/>
                </a:solidFill>
                <a:effectLst/>
                <a:uLnTx/>
                <a:uFillTx/>
                <a:latin typeface="Microsoft YaHei UI" panose="020B0503020204020204" pitchFamily="34" charset="-122"/>
                <a:ea typeface="Microsoft YaHei UI" panose="020B0503020204020204" pitchFamily="34" charset="-122"/>
                <a:cs typeface="微軟正黑體" panose="020B0604030504040204" pitchFamily="34" charset="-120"/>
              </a:rPr>
              <a:t>加成</a:t>
            </a:r>
            <a:r>
              <a:rPr kumimoji="0" lang="en-US" altLang="zh-TW" sz="2000" b="1" i="0" u="sng" strike="noStrike" kern="1200" cap="none" spc="-5" normalizeH="0" baseline="0" noProof="0" dirty="0">
                <a:ln>
                  <a:noFill/>
                </a:ln>
                <a:solidFill>
                  <a:srgbClr val="FF0000"/>
                </a:solidFill>
                <a:effectLst/>
                <a:uLnTx/>
                <a:uFillTx/>
                <a:latin typeface="Microsoft YaHei UI" panose="020B0503020204020204" pitchFamily="34" charset="-122"/>
                <a:ea typeface="Microsoft YaHei UI" panose="020B0503020204020204" pitchFamily="34" charset="-122"/>
                <a:cs typeface="微軟正黑體" panose="020B0604030504040204" pitchFamily="34" charset="-120"/>
              </a:rPr>
              <a:t>8%</a:t>
            </a:r>
            <a:r>
              <a:rPr kumimoji="0" lang="zh-TW" altLang="en-US" sz="1800" b="1" i="0" u="none" strike="noStrike" kern="1200" cap="none" spc="-5" normalizeH="0" baseline="0" noProof="0" dirty="0">
                <a:ln>
                  <a:noFill/>
                </a:ln>
                <a:solidFill>
                  <a:srgbClr val="0D0D0D"/>
                </a:solidFill>
                <a:effectLst/>
                <a:uLnTx/>
                <a:uFillTx/>
                <a:latin typeface="Microsoft YaHei UI" panose="020B0503020204020204" pitchFamily="34" charset="-122"/>
                <a:ea typeface="Microsoft YaHei UI" panose="020B0503020204020204" pitchFamily="34" charset="-122"/>
                <a:cs typeface="微軟正黑體" panose="020B0604030504040204" pitchFamily="34" charset="-120"/>
              </a:rPr>
              <a:t>。</a:t>
            </a:r>
          </a:p>
        </p:txBody>
      </p:sp>
      <p:sp>
        <p:nvSpPr>
          <p:cNvPr id="9" name="Oval 39"/>
          <p:cNvSpPr/>
          <p:nvPr/>
        </p:nvSpPr>
        <p:spPr bwMode="auto">
          <a:xfrm>
            <a:off x="709527" y="2365982"/>
            <a:ext cx="6025699" cy="506952"/>
          </a:xfrm>
          <a:prstGeom prst="homePlate">
            <a:avLst/>
          </a:prstGeom>
          <a:solidFill>
            <a:srgbClr val="E1AC15"/>
          </a:solidFill>
          <a:ln w="9525" cap="flat" cmpd="sng" algn="ctr">
            <a:noFill/>
            <a:prstDash val="solid"/>
          </a:ln>
          <a:effectLst/>
        </p:spPr>
        <p:txBody>
          <a:bodyPr anchor="ctr"/>
          <a:lstStyle/>
          <a:p>
            <a:pPr marL="0" marR="0" lvl="0" indent="0" algn="l" defTabSz="1088390" rtl="0" eaLnBrk="0" fontAlgn="base" latinLnBrk="0" hangingPunct="0">
              <a:lnSpc>
                <a:spcPct val="100000"/>
              </a:lnSpc>
              <a:spcBef>
                <a:spcPct val="0"/>
              </a:spcBef>
              <a:spcAft>
                <a:spcPct val="0"/>
              </a:spcAft>
              <a:buClrTx/>
              <a:buSzTx/>
              <a:buFontTx/>
              <a:buNone/>
              <a:defRPr/>
            </a:pPr>
            <a:r>
              <a:rPr kumimoji="0" lang="en-US" altLang="zh-TW" sz="2400" b="1" i="0" u="none" strike="noStrike" kern="0" cap="none" spc="0" normalizeH="0" baseline="0" noProof="0" dirty="0">
                <a:ln>
                  <a:noFill/>
                </a:ln>
                <a:solidFill>
                  <a:prstClr val="white"/>
                </a:solidFill>
                <a:effectLst/>
                <a:uLnTx/>
                <a:uFillTx/>
                <a:latin typeface="Microsoft YaHei UI" panose="020B0503020204020204" pitchFamily="34" charset="-122"/>
                <a:ea typeface="Microsoft YaHei UI" panose="020B0503020204020204" pitchFamily="34" charset="-122"/>
                <a:cs typeface="Open Sans Light"/>
              </a:rPr>
              <a:t>111</a:t>
            </a:r>
            <a:r>
              <a:rPr kumimoji="0" lang="zh-TW" altLang="en-US" sz="2400" b="1" i="0" u="none" strike="noStrike" kern="0" cap="none" spc="0" normalizeH="0" baseline="0" noProof="0" dirty="0">
                <a:ln>
                  <a:noFill/>
                </a:ln>
                <a:solidFill>
                  <a:prstClr val="white"/>
                </a:solidFill>
                <a:effectLst/>
                <a:uLnTx/>
                <a:uFillTx/>
                <a:latin typeface="Microsoft YaHei UI" panose="020B0503020204020204" pitchFamily="34" charset="-122"/>
                <a:ea typeface="Microsoft YaHei UI" panose="020B0503020204020204" pitchFamily="34" charset="-122"/>
                <a:cs typeface="Open Sans Light"/>
              </a:rPr>
              <a:t>年度太陽光電發電設備電能躉購費率</a:t>
            </a:r>
            <a:endParaRPr kumimoji="0" lang="en-US" altLang="zh-TW" sz="2400" b="1" i="0" u="none" strike="noStrike" kern="0" cap="none" spc="0" normalizeH="0" baseline="0" noProof="0" dirty="0">
              <a:ln>
                <a:noFill/>
              </a:ln>
              <a:solidFill>
                <a:prstClr val="white"/>
              </a:solidFill>
              <a:effectLst/>
              <a:uLnTx/>
              <a:uFillTx/>
              <a:latin typeface="Microsoft YaHei UI" panose="020B0503020204020204" pitchFamily="34" charset="-122"/>
              <a:ea typeface="Microsoft YaHei UI" panose="020B0503020204020204" pitchFamily="34" charset="-122"/>
              <a:cs typeface="Open Sans Light"/>
            </a:endParaRPr>
          </a:p>
        </p:txBody>
      </p:sp>
      <p:sp>
        <p:nvSpPr>
          <p:cNvPr id="8" name="矩形 7"/>
          <p:cNvSpPr/>
          <p:nvPr/>
        </p:nvSpPr>
        <p:spPr>
          <a:xfrm>
            <a:off x="648566" y="2874082"/>
            <a:ext cx="7917101" cy="707886"/>
          </a:xfrm>
          <a:prstGeom prst="rect">
            <a:avLst/>
          </a:prstGeom>
        </p:spPr>
        <p:txBody>
          <a:bodyPr wrap="square">
            <a:spAutoFit/>
          </a:bodyPr>
          <a:lstStyle/>
          <a:p>
            <a:pPr marL="271780" marR="0" lvl="0" indent="-271780" algn="l" defTabSz="914400" rtl="0" eaLnBrk="0" fontAlgn="base" latinLnBrk="0" hangingPunct="0">
              <a:lnSpc>
                <a:spcPct val="100000"/>
              </a:lnSpc>
              <a:spcBef>
                <a:spcPct val="0"/>
              </a:spcBef>
              <a:spcAft>
                <a:spcPct val="0"/>
              </a:spcAft>
              <a:buClrTx/>
              <a:buSzTx/>
              <a:buFont typeface="Wingdings" panose="05000000000000000000" pitchFamily="2" charset="2"/>
              <a:buChar char="n"/>
              <a:defRPr/>
            </a:pPr>
            <a:r>
              <a:rPr kumimoji="0" lang="zh-TW" altLang="en-US" sz="2000" b="1" i="0" u="none" strike="noStrike" kern="1200" cap="none" spc="-5" normalizeH="0" baseline="0" noProof="0" dirty="0">
                <a:ln>
                  <a:noFill/>
                </a:ln>
                <a:solidFill>
                  <a:srgbClr val="0D0D0D"/>
                </a:solidFill>
                <a:effectLst/>
                <a:uLnTx/>
                <a:uFillTx/>
                <a:latin typeface="Microsoft YaHei UI" panose="020B0503020204020204" pitchFamily="34" charset="-122"/>
                <a:ea typeface="Microsoft YaHei UI" panose="020B0503020204020204" pitchFamily="34" charset="-122"/>
                <a:cs typeface="+mn-cs"/>
              </a:rPr>
              <a:t>原適用</a:t>
            </a:r>
            <a:r>
              <a:rPr kumimoji="0" lang="en-US" altLang="zh-TW" sz="2000" b="1" i="0" u="none" strike="noStrike" kern="1200" cap="none" spc="-5" normalizeH="0" baseline="0" noProof="0" dirty="0">
                <a:ln>
                  <a:noFill/>
                </a:ln>
                <a:solidFill>
                  <a:srgbClr val="FF0000"/>
                </a:solidFill>
                <a:effectLst/>
                <a:uLnTx/>
                <a:uFillTx/>
                <a:latin typeface="Microsoft YaHei UI" panose="020B0503020204020204" pitchFamily="34" charset="-122"/>
                <a:ea typeface="Microsoft YaHei UI" panose="020B0503020204020204" pitchFamily="34" charset="-122"/>
                <a:cs typeface="+mn-cs"/>
              </a:rPr>
              <a:t>111</a:t>
            </a:r>
            <a:r>
              <a:rPr kumimoji="0" lang="zh-TW" altLang="en-US" sz="2000" b="1" i="0" u="none" strike="noStrike" kern="1200" cap="none" spc="-5" normalizeH="0" baseline="0" noProof="0" dirty="0">
                <a:ln>
                  <a:noFill/>
                </a:ln>
                <a:solidFill>
                  <a:srgbClr val="FF0000"/>
                </a:solidFill>
                <a:effectLst/>
                <a:uLnTx/>
                <a:uFillTx/>
                <a:latin typeface="Microsoft YaHei UI" panose="020B0503020204020204" pitchFamily="34" charset="-122"/>
                <a:ea typeface="Microsoft YaHei UI" panose="020B0503020204020204" pitchFamily="34" charset="-122"/>
                <a:cs typeface="+mn-cs"/>
              </a:rPr>
              <a:t>年度第</a:t>
            </a:r>
            <a:r>
              <a:rPr kumimoji="0" lang="en-US" altLang="zh-TW" sz="2000" b="1" i="0" u="none" strike="noStrike" kern="1200" cap="none" spc="-5" normalizeH="0" baseline="0" noProof="0" dirty="0">
                <a:ln>
                  <a:noFill/>
                </a:ln>
                <a:solidFill>
                  <a:srgbClr val="FF0000"/>
                </a:solidFill>
                <a:effectLst/>
                <a:uLnTx/>
                <a:uFillTx/>
                <a:latin typeface="Microsoft YaHei UI" panose="020B0503020204020204" pitchFamily="34" charset="-122"/>
                <a:ea typeface="Microsoft YaHei UI" panose="020B0503020204020204" pitchFamily="34" charset="-122"/>
                <a:cs typeface="+mn-cs"/>
              </a:rPr>
              <a:t>2</a:t>
            </a:r>
            <a:r>
              <a:rPr kumimoji="0" lang="zh-TW" altLang="en-US" sz="2000" b="1" i="0" u="none" strike="noStrike" kern="1200" cap="none" spc="-5" normalizeH="0" baseline="0" noProof="0" dirty="0">
                <a:ln>
                  <a:noFill/>
                </a:ln>
                <a:solidFill>
                  <a:srgbClr val="FF0000"/>
                </a:solidFill>
                <a:effectLst/>
                <a:uLnTx/>
                <a:uFillTx/>
                <a:latin typeface="Microsoft YaHei UI" panose="020B0503020204020204" pitchFamily="34" charset="-122"/>
                <a:ea typeface="Microsoft YaHei UI" panose="020B0503020204020204" pitchFamily="34" charset="-122"/>
                <a:cs typeface="+mn-cs"/>
              </a:rPr>
              <a:t>期</a:t>
            </a:r>
            <a:r>
              <a:rPr kumimoji="0" lang="zh-TW" altLang="en-US" sz="2000" b="1" i="0" u="none" strike="noStrike" kern="1200" cap="none" spc="-5" normalizeH="0" baseline="0" noProof="0" dirty="0">
                <a:ln>
                  <a:noFill/>
                </a:ln>
                <a:solidFill>
                  <a:srgbClr val="0D0D0D"/>
                </a:solidFill>
                <a:effectLst/>
                <a:uLnTx/>
                <a:uFillTx/>
                <a:latin typeface="Microsoft YaHei UI" panose="020B0503020204020204" pitchFamily="34" charset="-122"/>
                <a:ea typeface="Microsoft YaHei UI" panose="020B0503020204020204" pitchFamily="34" charset="-122"/>
                <a:cs typeface="+mn-cs"/>
              </a:rPr>
              <a:t>上限費率之案件，改為</a:t>
            </a:r>
            <a:r>
              <a:rPr kumimoji="0" lang="zh-TW" altLang="en-US" sz="2000" b="1" i="0" u="none" strike="noStrike" kern="1200" cap="none" spc="-5" normalizeH="0" baseline="0" noProof="0" dirty="0">
                <a:ln>
                  <a:noFill/>
                </a:ln>
                <a:solidFill>
                  <a:srgbClr val="FF0000"/>
                </a:solidFill>
                <a:effectLst/>
                <a:uLnTx/>
                <a:uFillTx/>
                <a:latin typeface="Microsoft YaHei UI" panose="020B0503020204020204" pitchFamily="34" charset="-122"/>
                <a:ea typeface="Microsoft YaHei UI" panose="020B0503020204020204" pitchFamily="34" charset="-122"/>
                <a:cs typeface="+mn-cs"/>
              </a:rPr>
              <a:t>適用</a:t>
            </a:r>
            <a:r>
              <a:rPr kumimoji="0" lang="en-US" altLang="zh-TW" sz="2000" b="1" i="0" u="none" strike="noStrike" kern="1200" cap="none" spc="-5" normalizeH="0" baseline="0" noProof="0" dirty="0">
                <a:ln>
                  <a:noFill/>
                </a:ln>
                <a:solidFill>
                  <a:srgbClr val="FF0000"/>
                </a:solidFill>
                <a:effectLst/>
                <a:uLnTx/>
                <a:uFillTx/>
                <a:latin typeface="Microsoft YaHei UI" panose="020B0503020204020204" pitchFamily="34" charset="-122"/>
                <a:ea typeface="Microsoft YaHei UI" panose="020B0503020204020204" pitchFamily="34" charset="-122"/>
                <a:cs typeface="+mn-cs"/>
              </a:rPr>
              <a:t>111</a:t>
            </a:r>
            <a:r>
              <a:rPr kumimoji="0" lang="zh-TW" altLang="en-US" sz="2000" b="1" i="0" u="none" strike="noStrike" kern="1200" cap="none" spc="-5" normalizeH="0" baseline="0" noProof="0" dirty="0">
                <a:ln>
                  <a:noFill/>
                </a:ln>
                <a:solidFill>
                  <a:srgbClr val="FF0000"/>
                </a:solidFill>
                <a:effectLst/>
                <a:uLnTx/>
                <a:uFillTx/>
                <a:latin typeface="Microsoft YaHei UI" panose="020B0503020204020204" pitchFamily="34" charset="-122"/>
                <a:ea typeface="Microsoft YaHei UI" panose="020B0503020204020204" pitchFamily="34" charset="-122"/>
                <a:cs typeface="+mn-cs"/>
              </a:rPr>
              <a:t>年度第</a:t>
            </a:r>
            <a:r>
              <a:rPr kumimoji="0" lang="en-US" altLang="zh-TW" sz="2000" b="1" i="0" u="none" strike="noStrike" kern="1200" cap="none" spc="-5" normalizeH="0" baseline="0" noProof="0" dirty="0">
                <a:ln>
                  <a:noFill/>
                </a:ln>
                <a:solidFill>
                  <a:srgbClr val="FF0000"/>
                </a:solidFill>
                <a:effectLst/>
                <a:uLnTx/>
                <a:uFillTx/>
                <a:latin typeface="Microsoft YaHei UI" panose="020B0503020204020204" pitchFamily="34" charset="-122"/>
                <a:ea typeface="Microsoft YaHei UI" panose="020B0503020204020204" pitchFamily="34" charset="-122"/>
                <a:cs typeface="+mn-cs"/>
              </a:rPr>
              <a:t>1</a:t>
            </a:r>
            <a:r>
              <a:rPr kumimoji="0" lang="zh-TW" altLang="en-US" sz="2000" b="1" i="0" u="none" strike="noStrike" kern="1200" cap="none" spc="-5" normalizeH="0" baseline="0" noProof="0" dirty="0">
                <a:ln>
                  <a:noFill/>
                </a:ln>
                <a:solidFill>
                  <a:srgbClr val="FF0000"/>
                </a:solidFill>
                <a:effectLst/>
                <a:uLnTx/>
                <a:uFillTx/>
                <a:latin typeface="Microsoft YaHei UI" panose="020B0503020204020204" pitchFamily="34" charset="-122"/>
                <a:ea typeface="Microsoft YaHei UI" panose="020B0503020204020204" pitchFamily="34" charset="-122"/>
                <a:cs typeface="+mn-cs"/>
              </a:rPr>
              <a:t>期</a:t>
            </a:r>
            <a:r>
              <a:rPr kumimoji="0" lang="zh-TW" altLang="en-US" sz="2000" b="1" i="0" u="none" strike="noStrike" kern="1200" cap="none" spc="-5" normalizeH="0" baseline="0" noProof="0" dirty="0">
                <a:ln>
                  <a:noFill/>
                </a:ln>
                <a:solidFill>
                  <a:srgbClr val="0D0D0D"/>
                </a:solidFill>
                <a:effectLst/>
                <a:uLnTx/>
                <a:uFillTx/>
                <a:latin typeface="Microsoft YaHei UI" panose="020B0503020204020204" pitchFamily="34" charset="-122"/>
                <a:ea typeface="Microsoft YaHei UI" panose="020B0503020204020204" pitchFamily="34" charset="-122"/>
                <a:cs typeface="+mn-cs"/>
              </a:rPr>
              <a:t>上限費率，以鼓勵業者設置並減緩原物料上漲之不確定風險。</a:t>
            </a:r>
          </a:p>
        </p:txBody>
      </p:sp>
    </p:spTree>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39"/>
          <p:cNvSpPr/>
          <p:nvPr/>
        </p:nvSpPr>
        <p:spPr bwMode="auto">
          <a:xfrm>
            <a:off x="373607" y="953362"/>
            <a:ext cx="6615359" cy="506952"/>
          </a:xfrm>
          <a:prstGeom prst="homePlate">
            <a:avLst/>
          </a:prstGeom>
          <a:solidFill>
            <a:srgbClr val="E1AC15"/>
          </a:solidFill>
          <a:ln w="9525" cap="flat" cmpd="sng" algn="ctr">
            <a:noFill/>
            <a:prstDash val="solid"/>
          </a:ln>
          <a:effectLst/>
        </p:spPr>
        <p:txBody>
          <a:bodyPr anchor="ctr"/>
          <a:lstStyle/>
          <a:p>
            <a:pPr marL="0" marR="0" lvl="0" indent="0" algn="l" defTabSz="1088390" rtl="0" eaLnBrk="0" fontAlgn="base" latinLnBrk="0" hangingPunct="0">
              <a:lnSpc>
                <a:spcPct val="100000"/>
              </a:lnSpc>
              <a:spcBef>
                <a:spcPct val="0"/>
              </a:spcBef>
              <a:spcAft>
                <a:spcPct val="0"/>
              </a:spcAft>
              <a:buClrTx/>
              <a:buSzTx/>
              <a:buFontTx/>
              <a:buNone/>
              <a:defRPr/>
            </a:pPr>
            <a:r>
              <a:rPr kumimoji="0" lang="en-US" altLang="zh-TW" sz="24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Open Sans Light"/>
              </a:rPr>
              <a:t>111</a:t>
            </a:r>
            <a:r>
              <a:rPr kumimoji="0" lang="zh-TW" altLang="en-US" sz="24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Open Sans Light"/>
              </a:rPr>
              <a:t>年度太陽光電發電設備電能躉購</a:t>
            </a:r>
            <a:r>
              <a:rPr kumimoji="0" lang="zh-TW" altLang="en-US" sz="2400" b="1" i="0" u="none" strike="noStrike" kern="1200" cap="none" spc="-5" normalizeH="0" baseline="0" noProof="0" dirty="0">
                <a:ln>
                  <a:noFill/>
                </a:ln>
                <a:solidFill>
                  <a:srgbClr val="FFFF00"/>
                </a:solidFill>
                <a:effectLst/>
                <a:uLnTx/>
                <a:uFillTx/>
                <a:latin typeface="Microsoft YaHei UI" panose="020B0503020204020204" pitchFamily="34" charset="-122"/>
                <a:ea typeface="Microsoft YaHei UI" panose="020B0503020204020204" pitchFamily="34" charset="-122"/>
                <a:cs typeface="微軟正黑體" panose="020B0604030504040204" pitchFamily="34" charset="-120"/>
              </a:rPr>
              <a:t>外加</a:t>
            </a:r>
            <a:r>
              <a:rPr kumimoji="0" lang="zh-TW" altLang="en-US" sz="24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Open Sans Light"/>
              </a:rPr>
              <a:t>費率</a:t>
            </a:r>
            <a:endParaRPr kumimoji="0" lang="en-US" altLang="zh-TW" sz="24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Open Sans Light"/>
            </a:endParaRPr>
          </a:p>
        </p:txBody>
      </p:sp>
      <p:sp>
        <p:nvSpPr>
          <p:cNvPr id="3" name="矩形 2"/>
          <p:cNvSpPr/>
          <p:nvPr/>
        </p:nvSpPr>
        <p:spPr>
          <a:xfrm>
            <a:off x="202408" y="4890722"/>
            <a:ext cx="8688091" cy="1692771"/>
          </a:xfrm>
          <a:prstGeom prst="rect">
            <a:avLst/>
          </a:prstGeom>
        </p:spPr>
        <p:txBody>
          <a:bodyPr wrap="square">
            <a:spAutoFit/>
          </a:bodyPr>
          <a:lstStyle/>
          <a:p>
            <a:pPr marL="171450" marR="0" lvl="0" indent="-171450" algn="l" defTabSz="914400" rtl="0" eaLnBrk="0" fontAlgn="base" latinLnBrk="0" hangingPunct="0">
              <a:lnSpc>
                <a:spcPct val="100000"/>
              </a:lnSpc>
              <a:spcBef>
                <a:spcPts val="300"/>
              </a:spcBef>
              <a:spcAft>
                <a:spcPct val="0"/>
              </a:spcAft>
              <a:buClrTx/>
              <a:buSzTx/>
              <a:buFont typeface="Arial" panose="020B0604020202020204" pitchFamily="34" charset="0"/>
              <a:buChar char="•"/>
              <a:defRPr/>
            </a:pPr>
            <a:r>
              <a:rPr kumimoji="0" lang="zh-TW" altLang="en-US" sz="1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註</a:t>
            </a:r>
            <a:r>
              <a:rPr kumimoji="0" lang="en-US" altLang="zh-TW" sz="1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1</a:t>
            </a:r>
            <a:r>
              <a:rPr kumimoji="0" lang="zh-TW" altLang="en-US" sz="1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根據「再生能源加強電力網工程費用分攤原則及計費方式」繳納輸電級或配電級均化併網單價費用者，參照前述計費方式之電壓等級、容量級距劃分及累進計算方式，依本表加計加強電力網額外費率；同時根據「再生能源加強電力網工程費用分攤原則及計費方式」與「屋頂型太陽光電發電設備併網及再生能源發電設備代辦工程費計費方式」繳納配電級均化併網單價費用及併網工程費者，依所屬裝置容量乘以本表加強電力網額外費率後，再除以總裝置容量之平均值</a:t>
            </a:r>
            <a:r>
              <a:rPr kumimoji="0" lang="en-US" altLang="zh-TW" sz="1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1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以四捨五入取至小數點後第四位</a:t>
            </a:r>
            <a:r>
              <a:rPr kumimoji="0" lang="en-US" altLang="zh-TW" sz="1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1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，加計加強電力網額外費率。</a:t>
            </a:r>
          </a:p>
          <a:p>
            <a:pPr marL="171450" marR="0" lvl="0" indent="-171450" algn="l" defTabSz="914400" rtl="0" eaLnBrk="0" fontAlgn="base" latinLnBrk="0" hangingPunct="0">
              <a:lnSpc>
                <a:spcPct val="100000"/>
              </a:lnSpc>
              <a:spcBef>
                <a:spcPts val="300"/>
              </a:spcBef>
              <a:spcAft>
                <a:spcPct val="0"/>
              </a:spcAft>
              <a:buClrTx/>
              <a:buSzTx/>
              <a:buFont typeface="Arial" panose="020B0604020202020204" pitchFamily="34" charset="0"/>
              <a:buChar char="•"/>
              <a:defRPr/>
            </a:pPr>
            <a:r>
              <a:rPr kumimoji="0" lang="zh-TW" altLang="en-US" sz="1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註</a:t>
            </a:r>
            <a:r>
              <a:rPr kumimoji="0" lang="en-US" altLang="zh-TW" sz="1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2</a:t>
            </a:r>
            <a:r>
              <a:rPr kumimoji="0" lang="zh-TW" altLang="en-US" sz="1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根據「屋頂型太陽光電發電設備併網及再生能源發電設備代辦工程費計費方式」繳納併網工程費者，參照前述計費方式之電壓等級、容量級距及累進計算方式，依所屬裝置容量乘以本表屋頂型太陽光電發電設備併網工程費額外費率後，再除以總裝置容量之平均值</a:t>
            </a:r>
            <a:r>
              <a:rPr kumimoji="0" lang="en-US" altLang="zh-TW" sz="1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1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以四捨五入取至小數點後第四位</a:t>
            </a:r>
            <a:r>
              <a:rPr kumimoji="0" lang="en-US" altLang="zh-TW" sz="1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1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，加計屋頂型太陽光電發電設備併網工程費額外費率。</a:t>
            </a:r>
          </a:p>
          <a:p>
            <a:pPr marL="171450" marR="0" lvl="0" indent="-171450" algn="l" defTabSz="914400" rtl="0" eaLnBrk="0" fontAlgn="base" latinLnBrk="0" hangingPunct="0">
              <a:lnSpc>
                <a:spcPct val="100000"/>
              </a:lnSpc>
              <a:spcBef>
                <a:spcPts val="300"/>
              </a:spcBef>
              <a:spcAft>
                <a:spcPct val="0"/>
              </a:spcAft>
              <a:buClrTx/>
              <a:buSzTx/>
              <a:buFont typeface="Arial" panose="020B0604020202020204" pitchFamily="34" charset="0"/>
              <a:buChar char="•"/>
              <a:defRPr/>
            </a:pPr>
            <a:r>
              <a:rPr kumimoji="0" lang="zh-TW" altLang="en-US" sz="1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註</a:t>
            </a:r>
            <a:r>
              <a:rPr kumimoji="0" lang="en-US" altLang="zh-TW" sz="1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3</a:t>
            </a:r>
            <a:r>
              <a:rPr kumimoji="0" lang="zh-TW" altLang="en-US" sz="1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：經濟部得視再生能源發電技術進步、成本變動、目標達成及相關因素，或視實務需求及情勢變遷之必要，召開審定會檢討或修訂之。</a:t>
            </a:r>
          </a:p>
        </p:txBody>
      </p:sp>
      <p:graphicFrame>
        <p:nvGraphicFramePr>
          <p:cNvPr id="4" name="表格 3"/>
          <p:cNvGraphicFramePr>
            <a:graphicFrameLocks noGrp="1"/>
          </p:cNvGraphicFramePr>
          <p:nvPr/>
        </p:nvGraphicFramePr>
        <p:xfrm>
          <a:off x="202408" y="1604051"/>
          <a:ext cx="8688091" cy="3121855"/>
        </p:xfrm>
        <a:graphic>
          <a:graphicData uri="http://schemas.openxmlformats.org/drawingml/2006/table">
            <a:tbl>
              <a:tblPr/>
              <a:tblGrid>
                <a:gridCol w="453798">
                  <a:extLst>
                    <a:ext uri="{9D8B030D-6E8A-4147-A177-3AD203B41FA5}">
                      <a16:colId xmlns:a16="http://schemas.microsoft.com/office/drawing/2014/main" val="20000"/>
                    </a:ext>
                  </a:extLst>
                </a:gridCol>
                <a:gridCol w="704615">
                  <a:extLst>
                    <a:ext uri="{9D8B030D-6E8A-4147-A177-3AD203B41FA5}">
                      <a16:colId xmlns:a16="http://schemas.microsoft.com/office/drawing/2014/main" val="20001"/>
                    </a:ext>
                  </a:extLst>
                </a:gridCol>
                <a:gridCol w="579206">
                  <a:extLst>
                    <a:ext uri="{9D8B030D-6E8A-4147-A177-3AD203B41FA5}">
                      <a16:colId xmlns:a16="http://schemas.microsoft.com/office/drawing/2014/main" val="20002"/>
                    </a:ext>
                  </a:extLst>
                </a:gridCol>
                <a:gridCol w="579206">
                  <a:extLst>
                    <a:ext uri="{9D8B030D-6E8A-4147-A177-3AD203B41FA5}">
                      <a16:colId xmlns:a16="http://schemas.microsoft.com/office/drawing/2014/main" val="20003"/>
                    </a:ext>
                  </a:extLst>
                </a:gridCol>
                <a:gridCol w="579206">
                  <a:extLst>
                    <a:ext uri="{9D8B030D-6E8A-4147-A177-3AD203B41FA5}">
                      <a16:colId xmlns:a16="http://schemas.microsoft.com/office/drawing/2014/main" val="20004"/>
                    </a:ext>
                  </a:extLst>
                </a:gridCol>
                <a:gridCol w="579206">
                  <a:extLst>
                    <a:ext uri="{9D8B030D-6E8A-4147-A177-3AD203B41FA5}">
                      <a16:colId xmlns:a16="http://schemas.microsoft.com/office/drawing/2014/main" val="20005"/>
                    </a:ext>
                  </a:extLst>
                </a:gridCol>
                <a:gridCol w="579206">
                  <a:extLst>
                    <a:ext uri="{9D8B030D-6E8A-4147-A177-3AD203B41FA5}">
                      <a16:colId xmlns:a16="http://schemas.microsoft.com/office/drawing/2014/main" val="20006"/>
                    </a:ext>
                  </a:extLst>
                </a:gridCol>
                <a:gridCol w="579206">
                  <a:extLst>
                    <a:ext uri="{9D8B030D-6E8A-4147-A177-3AD203B41FA5}">
                      <a16:colId xmlns:a16="http://schemas.microsoft.com/office/drawing/2014/main" val="20007"/>
                    </a:ext>
                  </a:extLst>
                </a:gridCol>
                <a:gridCol w="579206">
                  <a:extLst>
                    <a:ext uri="{9D8B030D-6E8A-4147-A177-3AD203B41FA5}">
                      <a16:colId xmlns:a16="http://schemas.microsoft.com/office/drawing/2014/main" val="20008"/>
                    </a:ext>
                  </a:extLst>
                </a:gridCol>
                <a:gridCol w="579206">
                  <a:extLst>
                    <a:ext uri="{9D8B030D-6E8A-4147-A177-3AD203B41FA5}">
                      <a16:colId xmlns:a16="http://schemas.microsoft.com/office/drawing/2014/main" val="20009"/>
                    </a:ext>
                  </a:extLst>
                </a:gridCol>
                <a:gridCol w="579206">
                  <a:extLst>
                    <a:ext uri="{9D8B030D-6E8A-4147-A177-3AD203B41FA5}">
                      <a16:colId xmlns:a16="http://schemas.microsoft.com/office/drawing/2014/main" val="20010"/>
                    </a:ext>
                  </a:extLst>
                </a:gridCol>
                <a:gridCol w="579206">
                  <a:extLst>
                    <a:ext uri="{9D8B030D-6E8A-4147-A177-3AD203B41FA5}">
                      <a16:colId xmlns:a16="http://schemas.microsoft.com/office/drawing/2014/main" val="20011"/>
                    </a:ext>
                  </a:extLst>
                </a:gridCol>
                <a:gridCol w="579206">
                  <a:extLst>
                    <a:ext uri="{9D8B030D-6E8A-4147-A177-3AD203B41FA5}">
                      <a16:colId xmlns:a16="http://schemas.microsoft.com/office/drawing/2014/main" val="20012"/>
                    </a:ext>
                  </a:extLst>
                </a:gridCol>
                <a:gridCol w="579206">
                  <a:extLst>
                    <a:ext uri="{9D8B030D-6E8A-4147-A177-3AD203B41FA5}">
                      <a16:colId xmlns:a16="http://schemas.microsoft.com/office/drawing/2014/main" val="20013"/>
                    </a:ext>
                  </a:extLst>
                </a:gridCol>
                <a:gridCol w="579206">
                  <a:extLst>
                    <a:ext uri="{9D8B030D-6E8A-4147-A177-3AD203B41FA5}">
                      <a16:colId xmlns:a16="http://schemas.microsoft.com/office/drawing/2014/main" val="20014"/>
                    </a:ext>
                  </a:extLst>
                </a:gridCol>
              </a:tblGrid>
              <a:tr h="537922">
                <a:tc rowSpan="3">
                  <a:txBody>
                    <a:bodyPr/>
                    <a:lstStyle/>
                    <a:p>
                      <a:pPr algn="ctr" fontAlgn="ctr"/>
                      <a:r>
                        <a:rPr lang="zh-TW" sz="900" b="1" i="0" u="none" strike="noStrike" dirty="0">
                          <a:solidFill>
                            <a:srgbClr val="000000"/>
                          </a:solidFill>
                          <a:effectLst/>
                          <a:latin typeface="微軟正黑體" panose="020B0604030504040204" pitchFamily="34" charset="-120"/>
                          <a:ea typeface="微軟正黑體" panose="020B0604030504040204" pitchFamily="34" charset="-120"/>
                        </a:rPr>
                        <a:t>分類</a:t>
                      </a: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F0D9"/>
                    </a:solidFill>
                  </a:tcPr>
                </a:tc>
                <a:tc rowSpan="3">
                  <a:txBody>
                    <a:bodyPr/>
                    <a:lstStyle/>
                    <a:p>
                      <a:pPr algn="ctr" fontAlgn="ctr"/>
                      <a:r>
                        <a:rPr lang="en-US" sz="900" b="1" i="0" u="none" strike="noStrike" dirty="0">
                          <a:solidFill>
                            <a:srgbClr val="000000"/>
                          </a:solidFill>
                          <a:effectLst/>
                          <a:latin typeface="微軟正黑體" panose="020B0604030504040204" pitchFamily="34" charset="-120"/>
                          <a:ea typeface="微軟正黑體" panose="020B0604030504040204" pitchFamily="34" charset="-120"/>
                        </a:rPr>
                        <a:t> </a:t>
                      </a:r>
                      <a:r>
                        <a:rPr lang="en-US" sz="900" b="1" i="0" u="none" strike="noStrike" dirty="0" err="1">
                          <a:solidFill>
                            <a:srgbClr val="000000"/>
                          </a:solidFill>
                          <a:effectLst/>
                          <a:latin typeface="微軟正黑體" panose="020B0604030504040204" pitchFamily="34" charset="-120"/>
                          <a:ea typeface="微軟正黑體" panose="020B0604030504040204" pitchFamily="34" charset="-120"/>
                        </a:rPr>
                        <a:t>裝置容量級距</a:t>
                      </a:r>
                      <a:endParaRPr lang="zh-TW" sz="9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F0D9"/>
                    </a:solidFill>
                  </a:tcPr>
                </a:tc>
                <a:tc rowSpan="3">
                  <a:txBody>
                    <a:bodyPr/>
                    <a:lstStyle/>
                    <a:p>
                      <a:pPr algn="ctr" fontAlgn="ctr"/>
                      <a:r>
                        <a:rPr lang="en-US" sz="900" b="1" i="0" u="none" strike="noStrike" dirty="0">
                          <a:solidFill>
                            <a:srgbClr val="000000"/>
                          </a:solidFill>
                          <a:effectLst/>
                          <a:latin typeface="微軟正黑體" panose="020B0604030504040204" pitchFamily="34" charset="-120"/>
                          <a:ea typeface="微軟正黑體" panose="020B0604030504040204" pitchFamily="34" charset="-120"/>
                        </a:rPr>
                        <a:t> </a:t>
                      </a:r>
                      <a:r>
                        <a:rPr lang="en-US" sz="900" b="1" i="0" u="none" strike="noStrike" dirty="0" err="1">
                          <a:solidFill>
                            <a:srgbClr val="000000"/>
                          </a:solidFill>
                          <a:effectLst/>
                          <a:latin typeface="微軟正黑體" panose="020B0604030504040204" pitchFamily="34" charset="-120"/>
                          <a:ea typeface="微軟正黑體" panose="020B0604030504040204" pitchFamily="34" charset="-120"/>
                        </a:rPr>
                        <a:t>模組回收費</a:t>
                      </a:r>
                      <a:endParaRPr lang="zh-TW" sz="900" b="1" i="0" u="none" strike="noStrike" dirty="0">
                        <a:solidFill>
                          <a:srgbClr val="000000"/>
                        </a:solidFill>
                        <a:effectLst/>
                        <a:latin typeface="微軟正黑體" panose="020B0604030504040204" pitchFamily="34" charset="-120"/>
                        <a:ea typeface="微軟正黑體" panose="020B0604030504040204" pitchFamily="34" charset="-120"/>
                      </a:endParaRPr>
                    </a:p>
                    <a:p>
                      <a:pPr algn="ctr" fontAlgn="ctr"/>
                      <a:r>
                        <a:rPr lang="en-US" sz="900" b="1" i="0" u="none" strike="noStrike" dirty="0">
                          <a:solidFill>
                            <a:srgbClr val="000000"/>
                          </a:solidFill>
                          <a:effectLst/>
                          <a:latin typeface="微軟正黑體" panose="020B0604030504040204" pitchFamily="34" charset="-120"/>
                          <a:ea typeface="微軟正黑體" panose="020B0604030504040204" pitchFamily="34" charset="-120"/>
                        </a:rPr>
                        <a:t>(元/度)</a:t>
                      </a:r>
                      <a:endParaRPr lang="zh-TW" sz="9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F0D9"/>
                    </a:solidFill>
                  </a:tcPr>
                </a:tc>
                <a:tc gridSpan="2">
                  <a:txBody>
                    <a:bodyPr/>
                    <a:lstStyle/>
                    <a:p>
                      <a:pPr marL="0" marR="0" lvl="0" indent="0" algn="ctr" defTabSz="914400" rtl="0" eaLnBrk="1" fontAlgn="ctr" latinLnBrk="0" hangingPunct="1">
                        <a:lnSpc>
                          <a:spcPct val="100000"/>
                        </a:lnSpc>
                        <a:spcBef>
                          <a:spcPts val="0"/>
                        </a:spcBef>
                        <a:spcAft>
                          <a:spcPts val="0"/>
                        </a:spcAft>
                        <a:buClrTx/>
                        <a:buSzTx/>
                        <a:buFontTx/>
                        <a:buNone/>
                        <a:defRPr/>
                      </a:pPr>
                      <a:r>
                        <a:rPr lang="zh-TW" sz="900" b="1" i="0" u="none" strike="noStrike" dirty="0">
                          <a:solidFill>
                            <a:srgbClr val="000000"/>
                          </a:solidFill>
                          <a:effectLst/>
                          <a:latin typeface="微軟正黑體" panose="020B0604030504040204" pitchFamily="34" charset="-120"/>
                          <a:ea typeface="微軟正黑體" panose="020B0604030504040204" pitchFamily="34" charset="-120"/>
                        </a:rPr>
                        <a:t>加強電力網</a:t>
                      </a:r>
                      <a:r>
                        <a:rPr lang="en-US" altLang="zh-TW" sz="900" b="1" i="0" u="none" strike="noStrike" dirty="0">
                          <a:solidFill>
                            <a:srgbClr val="000000"/>
                          </a:solidFill>
                          <a:effectLst/>
                          <a:latin typeface="微軟正黑體" panose="020B0604030504040204" pitchFamily="34" charset="-120"/>
                          <a:ea typeface="微軟正黑體" panose="020B0604030504040204" pitchFamily="34" charset="-120"/>
                        </a:rPr>
                        <a:t>(元/度)</a:t>
                      </a:r>
                      <a:endParaRPr lang="zh-TW" altLang="zh-TW" sz="9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F0D9"/>
                    </a:solidFill>
                  </a:tcPr>
                </a:tc>
                <a:tc hMerge="1">
                  <a:txBody>
                    <a:bodyPr/>
                    <a:lstStyle/>
                    <a:p>
                      <a:endParaRPr lang="zh-TW"/>
                    </a:p>
                  </a:txBody>
                  <a:tcPr/>
                </a:tc>
                <a:tc gridSpan="3">
                  <a:txBody>
                    <a:bodyPr/>
                    <a:lstStyle/>
                    <a:p>
                      <a:pPr marL="0" marR="0" lvl="0" indent="0" algn="ctr" defTabSz="914400" rtl="0" eaLnBrk="1" fontAlgn="ctr" latinLnBrk="0" hangingPunct="1">
                        <a:lnSpc>
                          <a:spcPct val="100000"/>
                        </a:lnSpc>
                        <a:spcBef>
                          <a:spcPts val="0"/>
                        </a:spcBef>
                        <a:spcAft>
                          <a:spcPts val="0"/>
                        </a:spcAft>
                        <a:buClrTx/>
                        <a:buSzTx/>
                        <a:buFontTx/>
                        <a:buNone/>
                        <a:defRPr/>
                      </a:pPr>
                      <a:r>
                        <a:rPr lang="zh-TW" sz="900" b="1" i="0" u="none" strike="noStrike" dirty="0">
                          <a:solidFill>
                            <a:srgbClr val="000000"/>
                          </a:solidFill>
                          <a:effectLst/>
                          <a:latin typeface="微軟正黑體" panose="020B0604030504040204" pitchFamily="34" charset="-120"/>
                          <a:ea typeface="微軟正黑體" panose="020B0604030504040204" pitchFamily="34" charset="-120"/>
                        </a:rPr>
                        <a:t>屋頂型太陽光電發電設備併網工程費</a:t>
                      </a:r>
                      <a:r>
                        <a:rPr lang="en-US" altLang="zh-TW" sz="900" b="1" i="0" u="none" strike="noStrike" dirty="0">
                          <a:solidFill>
                            <a:srgbClr val="000000"/>
                          </a:solidFill>
                          <a:effectLst/>
                          <a:latin typeface="微軟正黑體" panose="020B0604030504040204" pitchFamily="34" charset="-120"/>
                          <a:ea typeface="微軟正黑體" panose="020B0604030504040204" pitchFamily="34" charset="-120"/>
                        </a:rPr>
                        <a:t>(元/度)</a:t>
                      </a:r>
                      <a:endParaRPr lang="zh-TW" altLang="zh-TW" sz="9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F0D9"/>
                    </a:solidFill>
                  </a:tcPr>
                </a:tc>
                <a:tc hMerge="1">
                  <a:txBody>
                    <a:bodyPr/>
                    <a:lstStyle/>
                    <a:p>
                      <a:endParaRPr lang="zh-TW"/>
                    </a:p>
                  </a:txBody>
                  <a:tcPr/>
                </a:tc>
                <a:tc hMerge="1">
                  <a:txBody>
                    <a:bodyPr/>
                    <a:lstStyle/>
                    <a:p>
                      <a:endParaRPr lang="zh-TW"/>
                    </a:p>
                  </a:txBody>
                  <a:tcPr/>
                </a:tc>
                <a:tc rowSpan="3">
                  <a:txBody>
                    <a:bodyPr/>
                    <a:lstStyle/>
                    <a:p>
                      <a:pPr algn="ctr" fontAlgn="ctr"/>
                      <a:r>
                        <a:rPr lang="en-US" sz="900" b="1" i="0" u="none" strike="noStrike" dirty="0">
                          <a:solidFill>
                            <a:srgbClr val="000000"/>
                          </a:solidFill>
                          <a:effectLst/>
                          <a:latin typeface="微軟正黑體" panose="020B0604030504040204" pitchFamily="34" charset="-120"/>
                          <a:ea typeface="微軟正黑體" panose="020B0604030504040204" pitchFamily="34" charset="-120"/>
                        </a:rPr>
                        <a:t> </a:t>
                      </a:r>
                      <a:r>
                        <a:rPr lang="en-US" sz="900" b="1" i="0" u="none" strike="noStrike" dirty="0" err="1">
                          <a:solidFill>
                            <a:srgbClr val="000000"/>
                          </a:solidFill>
                          <a:effectLst/>
                          <a:latin typeface="微軟正黑體" panose="020B0604030504040204" pitchFamily="34" charset="-120"/>
                          <a:ea typeface="微軟正黑體" panose="020B0604030504040204" pitchFamily="34" charset="-120"/>
                        </a:rPr>
                        <a:t>高效能模組</a:t>
                      </a:r>
                      <a:endParaRPr lang="zh-TW" sz="900" b="1" i="0" u="none" strike="noStrike" dirty="0">
                        <a:solidFill>
                          <a:srgbClr val="000000"/>
                        </a:solidFill>
                        <a:effectLst/>
                        <a:latin typeface="微軟正黑體" panose="020B0604030504040204" pitchFamily="34" charset="-120"/>
                        <a:ea typeface="微軟正黑體" panose="020B0604030504040204" pitchFamily="34" charset="-120"/>
                      </a:endParaRPr>
                    </a:p>
                    <a:p>
                      <a:pPr algn="ctr" fontAlgn="ctr"/>
                      <a:r>
                        <a:rPr lang="en-US" sz="900" b="1" i="0" u="none" strike="noStrike" dirty="0">
                          <a:solidFill>
                            <a:srgbClr val="000000"/>
                          </a:solidFill>
                          <a:effectLst/>
                          <a:latin typeface="微軟正黑體" panose="020B0604030504040204" pitchFamily="34" charset="-120"/>
                          <a:ea typeface="微軟正黑體" panose="020B0604030504040204" pitchFamily="34" charset="-120"/>
                        </a:rPr>
                        <a:t>(元/度)</a:t>
                      </a:r>
                      <a:endParaRPr lang="zh-TW" sz="9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F0D9"/>
                    </a:solidFill>
                  </a:tcPr>
                </a:tc>
                <a:tc rowSpan="3">
                  <a:txBody>
                    <a:bodyPr/>
                    <a:lstStyle/>
                    <a:p>
                      <a:pPr algn="ctr" fontAlgn="ctr"/>
                      <a:r>
                        <a:rPr lang="en-US" sz="900" b="1" i="0" u="none" strike="noStrike" dirty="0">
                          <a:solidFill>
                            <a:srgbClr val="000000"/>
                          </a:solidFill>
                          <a:effectLst/>
                          <a:latin typeface="微軟正黑體" panose="020B0604030504040204" pitchFamily="34" charset="-120"/>
                          <a:ea typeface="微軟正黑體" panose="020B0604030504040204" pitchFamily="34" charset="-120"/>
                        </a:rPr>
                        <a:t> </a:t>
                      </a:r>
                      <a:r>
                        <a:rPr lang="en-US" sz="900" b="1" i="0" u="none" strike="noStrike" dirty="0" err="1">
                          <a:solidFill>
                            <a:srgbClr val="000000"/>
                          </a:solidFill>
                          <a:effectLst/>
                          <a:latin typeface="微軟正黑體" panose="020B0604030504040204" pitchFamily="34" charset="-120"/>
                          <a:ea typeface="微軟正黑體" panose="020B0604030504040204" pitchFamily="34" charset="-120"/>
                        </a:rPr>
                        <a:t>原住民地區或偏遠地區</a:t>
                      </a:r>
                      <a:endParaRPr lang="zh-TW" sz="900" b="1" i="0" u="none" strike="noStrike" dirty="0">
                        <a:solidFill>
                          <a:srgbClr val="000000"/>
                        </a:solidFill>
                        <a:effectLst/>
                        <a:latin typeface="微軟正黑體" panose="020B0604030504040204" pitchFamily="34" charset="-120"/>
                        <a:ea typeface="微軟正黑體" panose="020B0604030504040204" pitchFamily="34" charset="-120"/>
                      </a:endParaRPr>
                    </a:p>
                    <a:p>
                      <a:pPr algn="ctr" fontAlgn="ctr"/>
                      <a:r>
                        <a:rPr lang="en-US" sz="900" b="1" i="0" u="none" strike="noStrike" dirty="0">
                          <a:solidFill>
                            <a:srgbClr val="000000"/>
                          </a:solidFill>
                          <a:effectLst/>
                          <a:latin typeface="微軟正黑體" panose="020B0604030504040204" pitchFamily="34" charset="-120"/>
                          <a:ea typeface="微軟正黑體" panose="020B0604030504040204" pitchFamily="34" charset="-120"/>
                        </a:rPr>
                        <a:t>(元/度)</a:t>
                      </a:r>
                      <a:endParaRPr lang="zh-TW" sz="9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F0D9"/>
                    </a:solidFill>
                  </a:tcPr>
                </a:tc>
                <a:tc rowSpan="3">
                  <a:txBody>
                    <a:bodyPr/>
                    <a:lstStyle/>
                    <a:p>
                      <a:pPr algn="ctr" fontAlgn="ctr"/>
                      <a:r>
                        <a:rPr lang="en-US" sz="900" b="1" i="0" u="none" strike="noStrike" dirty="0">
                          <a:solidFill>
                            <a:srgbClr val="000000"/>
                          </a:solidFill>
                          <a:effectLst/>
                          <a:latin typeface="微軟正黑體" panose="020B0604030504040204" pitchFamily="34" charset="-120"/>
                          <a:ea typeface="微軟正黑體" panose="020B0604030504040204" pitchFamily="34" charset="-120"/>
                        </a:rPr>
                        <a:t> </a:t>
                      </a:r>
                      <a:r>
                        <a:rPr lang="en-US" sz="900" b="1" i="0" u="none" strike="noStrike" dirty="0" err="1">
                          <a:solidFill>
                            <a:srgbClr val="000000"/>
                          </a:solidFill>
                          <a:effectLst/>
                          <a:latin typeface="微軟正黑體" panose="020B0604030504040204" pitchFamily="34" charset="-120"/>
                          <a:ea typeface="微軟正黑體" panose="020B0604030504040204" pitchFamily="34" charset="-120"/>
                        </a:rPr>
                        <a:t>漁業環境友善公積金</a:t>
                      </a:r>
                      <a:r>
                        <a:rPr lang="en-US" sz="900" b="1" i="0" u="none" strike="noStrike" dirty="0">
                          <a:solidFill>
                            <a:srgbClr val="000000"/>
                          </a:solidFill>
                          <a:effectLst/>
                          <a:latin typeface="微軟正黑體" panose="020B0604030504040204" pitchFamily="34" charset="-120"/>
                          <a:ea typeface="微軟正黑體" panose="020B0604030504040204" pitchFamily="34" charset="-120"/>
                        </a:rPr>
                        <a:t> (元/度)</a:t>
                      </a:r>
                      <a:endParaRPr lang="zh-TW" sz="9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F0D9"/>
                    </a:solidFill>
                  </a:tcPr>
                </a:tc>
                <a:tc gridSpan="4">
                  <a:txBody>
                    <a:bodyPr/>
                    <a:lstStyle/>
                    <a:p>
                      <a:pPr algn="ctr" fontAlgn="ctr"/>
                      <a:r>
                        <a:rPr lang="zh-TW" sz="900" b="1" i="0" u="none" strike="noStrike" dirty="0">
                          <a:solidFill>
                            <a:srgbClr val="000000"/>
                          </a:solidFill>
                          <a:effectLst/>
                          <a:latin typeface="微軟正黑體" panose="020B0604030504040204" pitchFamily="34" charset="-120"/>
                          <a:ea typeface="微軟正黑體" panose="020B0604030504040204" pitchFamily="34" charset="-120"/>
                        </a:rPr>
                        <a:t>一地兩用型態(元/度)</a:t>
                      </a: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F0D9"/>
                    </a:solidFill>
                  </a:tcPr>
                </a:tc>
                <a:tc hMerge="1">
                  <a:txBody>
                    <a:bodyPr/>
                    <a:lstStyle/>
                    <a:p>
                      <a:endParaRPr lang="zh-TW"/>
                    </a:p>
                  </a:txBody>
                  <a:tcPr/>
                </a:tc>
                <a:tc hMerge="1">
                  <a:txBody>
                    <a:bodyPr/>
                    <a:lstStyle/>
                    <a:p>
                      <a:endParaRPr lang="zh-TW"/>
                    </a:p>
                  </a:txBody>
                  <a:tcPr/>
                </a:tc>
                <a:tc hMerge="1">
                  <a:txBody>
                    <a:bodyPr/>
                    <a:lstStyle/>
                    <a:p>
                      <a:endParaRPr lang="zh-TW"/>
                    </a:p>
                  </a:txBody>
                  <a:tcPr/>
                </a:tc>
                <a:extLst>
                  <a:ext uri="{0D108BD9-81ED-4DB2-BD59-A6C34878D82A}">
                    <a16:rowId xmlns:a16="http://schemas.microsoft.com/office/drawing/2014/main" val="10000"/>
                  </a:ext>
                </a:extLst>
              </a:tr>
              <a:tr h="215576">
                <a:tc vMerge="1">
                  <a:txBody>
                    <a:bodyPr/>
                    <a:lstStyle/>
                    <a:p>
                      <a:endParaRPr lang="zh-TW"/>
                    </a:p>
                  </a:txBody>
                  <a:tcPr/>
                </a:tc>
                <a:tc vMerge="1">
                  <a:txBody>
                    <a:bodyPr/>
                    <a:lstStyle/>
                    <a:p>
                      <a:endParaRPr lang="zh-TW"/>
                    </a:p>
                  </a:txBody>
                  <a:tcPr/>
                </a:tc>
                <a:tc vMerge="1">
                  <a:txBody>
                    <a:bodyPr/>
                    <a:lstStyle/>
                    <a:p>
                      <a:endParaRPr lang="zh-TW"/>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E2F0D9"/>
                    </a:solidFill>
                  </a:tcPr>
                </a:tc>
                <a:tc rowSpan="2">
                  <a:txBody>
                    <a:bodyPr/>
                    <a:lstStyle/>
                    <a:p>
                      <a:pPr algn="ctr" fontAlgn="ctr"/>
                      <a:r>
                        <a:rPr lang="zh-TW" sz="900" b="1" i="0" u="none" strike="noStrike" dirty="0">
                          <a:solidFill>
                            <a:srgbClr val="000000"/>
                          </a:solidFill>
                          <a:effectLst/>
                          <a:latin typeface="微軟正黑體" panose="020B0604030504040204" pitchFamily="34" charset="-120"/>
                          <a:ea typeface="微軟正黑體" panose="020B0604030504040204" pitchFamily="34" charset="-120"/>
                        </a:rPr>
                        <a:t>輸電級</a:t>
                      </a: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F0D9"/>
                    </a:solidFill>
                  </a:tcPr>
                </a:tc>
                <a:tc rowSpan="2">
                  <a:txBody>
                    <a:bodyPr/>
                    <a:lstStyle/>
                    <a:p>
                      <a:pPr algn="ctr" fontAlgn="ctr"/>
                      <a:r>
                        <a:rPr lang="zh-TW" sz="900" b="1" i="0" u="none" strike="noStrike" dirty="0">
                          <a:solidFill>
                            <a:srgbClr val="000000"/>
                          </a:solidFill>
                          <a:effectLst/>
                          <a:latin typeface="微軟正黑體" panose="020B0604030504040204" pitchFamily="34" charset="-120"/>
                          <a:ea typeface="微軟正黑體" panose="020B0604030504040204" pitchFamily="34" charset="-120"/>
                        </a:rPr>
                        <a:t>配電級</a:t>
                      </a: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F0D9"/>
                    </a:solidFill>
                  </a:tcPr>
                </a:tc>
                <a:tc gridSpan="2">
                  <a:txBody>
                    <a:bodyPr/>
                    <a:lstStyle/>
                    <a:p>
                      <a:pPr algn="ctr" fontAlgn="ctr"/>
                      <a:r>
                        <a:rPr lang="zh-TW" sz="900" b="1" i="0" u="none" strike="noStrike">
                          <a:solidFill>
                            <a:srgbClr val="000000"/>
                          </a:solidFill>
                          <a:effectLst/>
                          <a:latin typeface="微軟正黑體" panose="020B0604030504040204" pitchFamily="34" charset="-120"/>
                          <a:ea typeface="微軟正黑體" panose="020B0604030504040204" pitchFamily="34" charset="-120"/>
                        </a:rPr>
                        <a:t>低壓</a:t>
                      </a: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F0D9"/>
                    </a:solidFill>
                  </a:tcPr>
                </a:tc>
                <a:tc hMerge="1">
                  <a:txBody>
                    <a:bodyPr/>
                    <a:lstStyle/>
                    <a:p>
                      <a:endParaRPr lang="zh-TW"/>
                    </a:p>
                  </a:txBody>
                  <a:tcPr/>
                </a:tc>
                <a:tc>
                  <a:txBody>
                    <a:bodyPr/>
                    <a:lstStyle/>
                    <a:p>
                      <a:pPr algn="ctr" fontAlgn="ctr"/>
                      <a:r>
                        <a:rPr lang="zh-TW" sz="900" b="1" i="0" u="none" strike="noStrike">
                          <a:solidFill>
                            <a:srgbClr val="000000"/>
                          </a:solidFill>
                          <a:effectLst/>
                          <a:latin typeface="微軟正黑體" panose="020B0604030504040204" pitchFamily="34" charset="-120"/>
                          <a:ea typeface="微軟正黑體" panose="020B0604030504040204" pitchFamily="34" charset="-120"/>
                        </a:rPr>
                        <a:t>高壓</a:t>
                      </a: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F0D9"/>
                    </a:solidFill>
                  </a:tcPr>
                </a:tc>
                <a:tc vMerge="1">
                  <a:txBody>
                    <a:bodyPr/>
                    <a:lstStyle/>
                    <a:p>
                      <a:endParaRPr lang="zh-TW"/>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E2F0D9"/>
                    </a:solidFill>
                  </a:tcPr>
                </a:tc>
                <a:tc vMerge="1">
                  <a:txBody>
                    <a:bodyPr/>
                    <a:lstStyle/>
                    <a:p>
                      <a:endParaRPr lang="zh-TW"/>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E2F0D9"/>
                    </a:solidFill>
                  </a:tcPr>
                </a:tc>
                <a:tc vMerge="1">
                  <a:txBody>
                    <a:bodyPr/>
                    <a:lstStyle/>
                    <a:p>
                      <a:endParaRPr lang="zh-TW"/>
                    </a:p>
                  </a:txBody>
                  <a:tcPr/>
                </a:tc>
                <a:tc rowSpan="2">
                  <a:txBody>
                    <a:bodyPr/>
                    <a:lstStyle/>
                    <a:p>
                      <a:pPr algn="ctr" fontAlgn="ctr"/>
                      <a:r>
                        <a:rPr lang="zh-TW" sz="900" b="1" i="0" u="none" strike="noStrike" dirty="0">
                          <a:solidFill>
                            <a:srgbClr val="000000"/>
                          </a:solidFill>
                          <a:effectLst/>
                          <a:latin typeface="微軟正黑體" panose="020B0604030504040204" pitchFamily="34" charset="-120"/>
                          <a:ea typeface="微軟正黑體" panose="020B0604030504040204" pitchFamily="34" charset="-120"/>
                        </a:rPr>
                        <a:t>以農業或漁業經營結合綠能設置</a:t>
                      </a: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F0D9"/>
                    </a:solidFill>
                  </a:tcPr>
                </a:tc>
                <a:tc rowSpan="2">
                  <a:txBody>
                    <a:bodyPr/>
                    <a:lstStyle/>
                    <a:p>
                      <a:pPr algn="ctr" fontAlgn="ctr"/>
                      <a:r>
                        <a:rPr lang="zh-TW" sz="900" b="1" i="0" u="none" strike="noStrike">
                          <a:solidFill>
                            <a:srgbClr val="000000"/>
                          </a:solidFill>
                          <a:effectLst/>
                          <a:latin typeface="微軟正黑體" panose="020B0604030504040204" pitchFamily="34" charset="-120"/>
                          <a:ea typeface="微軟正黑體" panose="020B0604030504040204" pitchFamily="34" charset="-120"/>
                        </a:rPr>
                        <a:t>高速公路服務區停車場土地設置</a:t>
                      </a: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F0D9"/>
                    </a:solidFill>
                  </a:tcPr>
                </a:tc>
                <a:tc rowSpan="2">
                  <a:txBody>
                    <a:bodyPr/>
                    <a:lstStyle/>
                    <a:p>
                      <a:pPr algn="ctr" fontAlgn="ctr"/>
                      <a:r>
                        <a:rPr lang="en-US" sz="900" b="1" i="0" u="none" strike="noStrike" dirty="0">
                          <a:solidFill>
                            <a:srgbClr val="000000"/>
                          </a:solidFill>
                          <a:effectLst/>
                          <a:latin typeface="微軟正黑體" panose="020B0604030504040204" pitchFamily="34" charset="-120"/>
                          <a:ea typeface="微軟正黑體" panose="020B0604030504040204" pitchFamily="34" charset="-120"/>
                        </a:rPr>
                        <a:t> </a:t>
                      </a:r>
                      <a:r>
                        <a:rPr lang="en-US" sz="900" b="1" i="0" u="none" strike="noStrike" dirty="0" err="1">
                          <a:solidFill>
                            <a:srgbClr val="000000"/>
                          </a:solidFill>
                          <a:effectLst/>
                          <a:latin typeface="微軟正黑體" panose="020B0604030504040204" pitchFamily="34" charset="-120"/>
                          <a:ea typeface="微軟正黑體" panose="020B0604030504040204" pitchFamily="34" charset="-120"/>
                        </a:rPr>
                        <a:t>學校光電運動場型態</a:t>
                      </a:r>
                      <a:endParaRPr lang="zh-TW" sz="9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F0D9"/>
                    </a:solidFill>
                  </a:tcPr>
                </a:tc>
                <a:tc rowSpan="2">
                  <a:txBody>
                    <a:bodyPr/>
                    <a:lstStyle/>
                    <a:p>
                      <a:pPr algn="ctr" fontAlgn="ctr"/>
                      <a:r>
                        <a:rPr lang="zh-TW" sz="900" b="1" i="0" u="none" strike="noStrike">
                          <a:solidFill>
                            <a:srgbClr val="000000"/>
                          </a:solidFill>
                          <a:effectLst/>
                          <a:latin typeface="微軟正黑體" panose="020B0604030504040204" pitchFamily="34" charset="-120"/>
                          <a:ea typeface="微軟正黑體" panose="020B0604030504040204" pitchFamily="34" charset="-120"/>
                        </a:rPr>
                        <a:t>學校光電運動場施作金屬浪板型態</a:t>
                      </a: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F0D9"/>
                    </a:solidFill>
                  </a:tcPr>
                </a:tc>
                <a:extLst>
                  <a:ext uri="{0D108BD9-81ED-4DB2-BD59-A6C34878D82A}">
                    <a16:rowId xmlns:a16="http://schemas.microsoft.com/office/drawing/2014/main" val="10001"/>
                  </a:ext>
                </a:extLst>
              </a:tr>
              <a:tr h="502223">
                <a:tc vMerge="1">
                  <a:txBody>
                    <a:bodyPr/>
                    <a:lstStyle/>
                    <a:p>
                      <a:endParaRPr lang="zh-TW"/>
                    </a:p>
                  </a:txBody>
                  <a:tcPr/>
                </a:tc>
                <a:tc vMerge="1">
                  <a:txBody>
                    <a:bodyPr/>
                    <a:lstStyle/>
                    <a:p>
                      <a:endParaRPr lang="zh-TW"/>
                    </a:p>
                  </a:txBody>
                  <a:tcPr/>
                </a:tc>
                <a:tc vMerge="1">
                  <a:txBody>
                    <a:bodyPr/>
                    <a:lstStyle/>
                    <a:p>
                      <a:endParaRPr lang="zh-TW"/>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2F0D9"/>
                    </a:solidFill>
                  </a:tcPr>
                </a:tc>
                <a:tc vMerge="1">
                  <a:txBody>
                    <a:bodyPr/>
                    <a:lstStyle/>
                    <a:p>
                      <a:endParaRPr lang="zh-TW"/>
                    </a:p>
                  </a:txBody>
                  <a:tcPr/>
                </a:tc>
                <a:tc vMerge="1">
                  <a:txBody>
                    <a:bodyPr/>
                    <a:lstStyle/>
                    <a:p>
                      <a:endParaRPr lang="zh-TW"/>
                    </a:p>
                  </a:txBody>
                  <a:tcPr/>
                </a:tc>
                <a:tc>
                  <a:txBody>
                    <a:bodyPr/>
                    <a:lstStyle/>
                    <a:p>
                      <a:pPr algn="ctr" fontAlgn="ctr"/>
                      <a:r>
                        <a:rPr lang="en-US" sz="900" b="1" i="0" u="none" strike="noStrike">
                          <a:solidFill>
                            <a:srgbClr val="000000"/>
                          </a:solidFill>
                          <a:effectLst/>
                          <a:latin typeface="微軟正黑體" panose="020B0604030504040204" pitchFamily="34" charset="-120"/>
                          <a:ea typeface="微軟正黑體" panose="020B0604030504040204" pitchFamily="34" charset="-120"/>
                        </a:rPr>
                        <a:t>50 瓩以上不及 100 瓩</a:t>
                      </a:r>
                      <a:endParaRPr lang="zh-TW" sz="900" b="1" i="0" u="none" strike="noStrike">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F0D9"/>
                    </a:solidFill>
                  </a:tcPr>
                </a:tc>
                <a:tc>
                  <a:txBody>
                    <a:bodyPr/>
                    <a:lstStyle/>
                    <a:p>
                      <a:pPr algn="ctr" fontAlgn="ctr"/>
                      <a:r>
                        <a:rPr lang="en-US" sz="900" b="1" i="0" u="none" strike="noStrike">
                          <a:solidFill>
                            <a:srgbClr val="000000"/>
                          </a:solidFill>
                          <a:effectLst/>
                          <a:latin typeface="微軟正黑體" panose="020B0604030504040204" pitchFamily="34" charset="-120"/>
                          <a:ea typeface="微軟正黑體" panose="020B0604030504040204" pitchFamily="34" charset="-120"/>
                        </a:rPr>
                        <a:t>100 瓩以上不及 500 瓩</a:t>
                      </a:r>
                      <a:endParaRPr lang="zh-TW" sz="900" b="1" i="0" u="none" strike="noStrike">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F0D9"/>
                    </a:solidFill>
                  </a:tcPr>
                </a:tc>
                <a:tc>
                  <a:txBody>
                    <a:bodyPr/>
                    <a:lstStyle/>
                    <a:p>
                      <a:pPr algn="ctr" fontAlgn="ctr"/>
                      <a:r>
                        <a:rPr lang="en-US" sz="900" b="1" i="0" u="none" strike="noStrike">
                          <a:solidFill>
                            <a:srgbClr val="000000"/>
                          </a:solidFill>
                          <a:effectLst/>
                          <a:latin typeface="微軟正黑體" panose="020B0604030504040204" pitchFamily="34" charset="-120"/>
                          <a:ea typeface="微軟正黑體" panose="020B0604030504040204" pitchFamily="34" charset="-120"/>
                        </a:rPr>
                        <a:t>50 瓩以上不及 2,000 瓩</a:t>
                      </a:r>
                      <a:endParaRPr lang="zh-TW" sz="900" b="1" i="0" u="none" strike="noStrike">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F0D9"/>
                    </a:solidFill>
                  </a:tcPr>
                </a:tc>
                <a:tc vMerge="1">
                  <a:txBody>
                    <a:bodyPr/>
                    <a:lstStyle/>
                    <a:p>
                      <a:endParaRPr lang="zh-TW"/>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2F0D9"/>
                    </a:solidFill>
                  </a:tcPr>
                </a:tc>
                <a:tc vMerge="1">
                  <a:txBody>
                    <a:bodyPr/>
                    <a:lstStyle/>
                    <a:p>
                      <a:endParaRPr lang="zh-TW"/>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2F0D9"/>
                    </a:solidFill>
                  </a:tcPr>
                </a:tc>
                <a:tc vMerge="1">
                  <a:txBody>
                    <a:bodyPr/>
                    <a:lstStyle/>
                    <a:p>
                      <a:endParaRPr lang="zh-TW"/>
                    </a:p>
                  </a:txBody>
                  <a:tcPr/>
                </a:tc>
                <a:tc vMerge="1">
                  <a:txBody>
                    <a:bodyPr/>
                    <a:lstStyle/>
                    <a:p>
                      <a:endParaRPr lang="zh-TW"/>
                    </a:p>
                  </a:txBody>
                  <a:tcPr/>
                </a:tc>
                <a:tc vMerge="1">
                  <a:txBody>
                    <a:bodyPr/>
                    <a:lstStyle/>
                    <a:p>
                      <a:endParaRPr lang="zh-TW"/>
                    </a:p>
                  </a:txBody>
                  <a:tcPr/>
                </a:tc>
                <a:tc vMerge="1">
                  <a:txBody>
                    <a:bodyPr/>
                    <a:lstStyle/>
                    <a:p>
                      <a:endParaRPr lang="zh-TW"/>
                    </a:p>
                  </a:txBody>
                  <a:tcPr/>
                </a:tc>
                <a:tc vMerge="1">
                  <a:txBody>
                    <a:bodyPr/>
                    <a:lstStyle/>
                    <a:p>
                      <a:endParaRPr lang="zh-TW"/>
                    </a:p>
                  </a:txBody>
                  <a:tcPr/>
                </a:tc>
                <a:extLst>
                  <a:ext uri="{0D108BD9-81ED-4DB2-BD59-A6C34878D82A}">
                    <a16:rowId xmlns:a16="http://schemas.microsoft.com/office/drawing/2014/main" val="10002"/>
                  </a:ext>
                </a:extLst>
              </a:tr>
              <a:tr h="337734">
                <a:tc rowSpan="4">
                  <a:txBody>
                    <a:bodyPr/>
                    <a:lstStyle/>
                    <a:p>
                      <a:pPr algn="ctr" fontAlgn="ctr"/>
                      <a:r>
                        <a:rPr lang="en-US" sz="900" b="1" i="0" u="none" strike="noStrike" dirty="0">
                          <a:solidFill>
                            <a:srgbClr val="000000"/>
                          </a:solidFill>
                          <a:effectLst/>
                          <a:latin typeface="微軟正黑體" panose="020B0604030504040204" pitchFamily="34" charset="-120"/>
                          <a:ea typeface="微軟正黑體" panose="020B0604030504040204" pitchFamily="34" charset="-120"/>
                        </a:rPr>
                        <a:t> </a:t>
                      </a:r>
                      <a:r>
                        <a:rPr lang="en-US" sz="900" b="1" i="0" u="none" strike="noStrike" dirty="0" err="1">
                          <a:solidFill>
                            <a:srgbClr val="000000"/>
                          </a:solidFill>
                          <a:effectLst/>
                          <a:latin typeface="微軟正黑體" panose="020B0604030504040204" pitchFamily="34" charset="-120"/>
                          <a:ea typeface="微軟正黑體" panose="020B0604030504040204" pitchFamily="34" charset="-120"/>
                        </a:rPr>
                        <a:t>屋頂型</a:t>
                      </a:r>
                      <a:endParaRPr lang="zh-TW" sz="9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effectLst/>
                          <a:latin typeface="微軟正黑體" panose="020B0604030504040204" pitchFamily="34" charset="-120"/>
                          <a:ea typeface="微軟正黑體" panose="020B0604030504040204" pitchFamily="34" charset="-120"/>
                        </a:rPr>
                        <a:t>1瓩以上不及20瓩</a:t>
                      </a:r>
                      <a:endParaRPr lang="zh-TW" sz="900" b="1" i="0" u="none" strike="noStrike">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7">
                  <a:txBody>
                    <a:bodyPr/>
                    <a:lstStyle/>
                    <a:p>
                      <a:pPr algn="ctr" fontAlgn="ctr"/>
                      <a:r>
                        <a:rPr lang="en-US" sz="900" b="1" i="0" u="none" strike="noStrike" dirty="0">
                          <a:solidFill>
                            <a:srgbClr val="000000"/>
                          </a:solidFill>
                          <a:effectLst/>
                          <a:latin typeface="微軟正黑體" panose="020B0604030504040204" pitchFamily="34" charset="-120"/>
                          <a:ea typeface="微軟正黑體" panose="020B0604030504040204" pitchFamily="34" charset="-120"/>
                        </a:rPr>
                        <a:t>0.0656</a:t>
                      </a:r>
                      <a:endParaRPr lang="zh-TW" sz="1050" b="0" i="0" u="none" strike="noStrike" dirty="0">
                        <a:solidFill>
                          <a:srgbClr val="000000"/>
                        </a:solidFill>
                        <a:effectLst/>
                        <a:latin typeface="新細明體" panose="02020500000000000000" charset="-120"/>
                        <a:ea typeface="新細明體" panose="02020500000000000000"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7">
                  <a:txBody>
                    <a:bodyPr/>
                    <a:lstStyle/>
                    <a:p>
                      <a:pPr algn="ctr" fontAlgn="ctr"/>
                      <a:r>
                        <a:rPr lang="en-US" sz="900" b="1" i="0" u="none" strike="noStrike" dirty="0">
                          <a:solidFill>
                            <a:srgbClr val="000000"/>
                          </a:solidFill>
                          <a:effectLst/>
                          <a:latin typeface="微軟正黑體" panose="020B0604030504040204" pitchFamily="34" charset="-120"/>
                          <a:ea typeface="微軟正黑體" panose="020B0604030504040204" pitchFamily="34" charset="-120"/>
                        </a:rPr>
                        <a:t>0.0866</a:t>
                      </a:r>
                      <a:endParaRPr lang="zh-TW" sz="1050" b="0" i="0" u="none" strike="noStrike" dirty="0">
                        <a:solidFill>
                          <a:srgbClr val="000000"/>
                        </a:solidFill>
                        <a:effectLst/>
                        <a:latin typeface="新細明體" panose="02020500000000000000" charset="-120"/>
                        <a:ea typeface="新細明體" panose="02020500000000000000"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7">
                  <a:txBody>
                    <a:bodyPr/>
                    <a:lstStyle/>
                    <a:p>
                      <a:pPr algn="ctr" fontAlgn="ctr"/>
                      <a:r>
                        <a:rPr lang="en-US" sz="900" b="1" i="0" u="none" strike="noStrike" dirty="0">
                          <a:solidFill>
                            <a:srgbClr val="000000"/>
                          </a:solidFill>
                          <a:effectLst/>
                          <a:latin typeface="微軟正黑體" panose="020B0604030504040204" pitchFamily="34" charset="-120"/>
                          <a:ea typeface="微軟正黑體" panose="020B0604030504040204" pitchFamily="34" charset="-120"/>
                        </a:rPr>
                        <a:t>0.1356</a:t>
                      </a:r>
                      <a:endParaRPr lang="zh-TW" sz="1050" b="0" i="0" u="none" strike="noStrike" dirty="0">
                        <a:solidFill>
                          <a:srgbClr val="000000"/>
                        </a:solidFill>
                        <a:effectLst/>
                        <a:latin typeface="新細明體" panose="02020500000000000000" charset="-120"/>
                        <a:ea typeface="新細明體" panose="02020500000000000000"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en-US" sz="900" b="1" i="0" u="none" strike="noStrike" dirty="0">
                          <a:solidFill>
                            <a:srgbClr val="000000"/>
                          </a:solidFill>
                          <a:effectLst/>
                          <a:latin typeface="微軟正黑體" panose="020B0604030504040204" pitchFamily="34" charset="-120"/>
                          <a:ea typeface="微軟正黑體" panose="020B0604030504040204" pitchFamily="34" charset="-120"/>
                        </a:rPr>
                        <a:t> 0.0688</a:t>
                      </a:r>
                      <a:endParaRPr lang="zh-TW" sz="9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en-US" sz="900" b="1" i="0" u="none" strike="noStrike" dirty="0">
                          <a:solidFill>
                            <a:srgbClr val="000000"/>
                          </a:solidFill>
                          <a:effectLst/>
                          <a:latin typeface="微軟正黑體" panose="020B0604030504040204" pitchFamily="34" charset="-120"/>
                          <a:ea typeface="微軟正黑體" panose="020B0604030504040204" pitchFamily="34" charset="-120"/>
                        </a:rPr>
                        <a:t> 0.0964</a:t>
                      </a:r>
                      <a:endParaRPr lang="zh-TW" sz="9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en-US" sz="900" b="1" i="0" u="none" strike="noStrike" dirty="0">
                          <a:solidFill>
                            <a:srgbClr val="000000"/>
                          </a:solidFill>
                          <a:effectLst/>
                          <a:latin typeface="微軟正黑體" panose="020B0604030504040204" pitchFamily="34" charset="-120"/>
                          <a:ea typeface="微軟正黑體" panose="020B0604030504040204" pitchFamily="34" charset="-120"/>
                        </a:rPr>
                        <a:t> 0.0413</a:t>
                      </a:r>
                      <a:endParaRPr lang="zh-TW" sz="9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effectLst/>
                          <a:latin typeface="微軟正黑體" panose="020B0604030504040204" pitchFamily="34" charset="-120"/>
                          <a:ea typeface="微軟正黑體" panose="020B0604030504040204" pitchFamily="34" charset="-120"/>
                        </a:rPr>
                        <a:t> 0.3471</a:t>
                      </a:r>
                      <a:endParaRPr lang="zh-TW" sz="900" b="1" i="0" u="none" strike="noStrike">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effectLst/>
                          <a:latin typeface="微軟正黑體" panose="020B0604030504040204" pitchFamily="34" charset="-120"/>
                          <a:ea typeface="微軟正黑體" panose="020B0604030504040204" pitchFamily="34" charset="-120"/>
                        </a:rPr>
                        <a:t> 0.0578</a:t>
                      </a:r>
                      <a:endParaRPr lang="zh-TW" sz="900" b="1" i="0" u="none" strike="noStrike">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7">
                  <a:txBody>
                    <a:bodyPr/>
                    <a:lstStyle/>
                    <a:p>
                      <a:pPr algn="ctr" fontAlgn="ctr"/>
                      <a:r>
                        <a:rPr lang="en-US" sz="900" b="1" i="0" u="none" strike="noStrike" dirty="0">
                          <a:solidFill>
                            <a:srgbClr val="000000"/>
                          </a:solidFill>
                          <a:effectLst/>
                          <a:latin typeface="微軟正黑體" panose="020B0604030504040204" pitchFamily="34" charset="-120"/>
                          <a:ea typeface="微軟正黑體" panose="020B0604030504040204" pitchFamily="34" charset="-120"/>
                        </a:rPr>
                        <a:t> 0.0387</a:t>
                      </a:r>
                      <a:endParaRPr lang="zh-TW" sz="9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fontAlgn="ctr"/>
                      <a:r>
                        <a:rPr lang="en-US" sz="900" b="1" i="0" u="none" strike="noStrike" dirty="0">
                          <a:solidFill>
                            <a:srgbClr val="000000"/>
                          </a:solidFill>
                          <a:effectLst/>
                          <a:latin typeface="微軟正黑體" panose="020B0604030504040204" pitchFamily="34" charset="-120"/>
                          <a:ea typeface="微軟正黑體" panose="020B0604030504040204" pitchFamily="34" charset="-120"/>
                        </a:rPr>
                        <a:t>0.1934</a:t>
                      </a:r>
                      <a:endParaRPr lang="zh-TW" sz="9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en-US" sz="900" b="1" i="0" u="none" strike="noStrike">
                          <a:solidFill>
                            <a:srgbClr val="000000"/>
                          </a:solidFill>
                          <a:effectLst/>
                          <a:latin typeface="微軟正黑體" panose="020B0604030504040204" pitchFamily="34" charset="-120"/>
                          <a:ea typeface="微軟正黑體" panose="020B0604030504040204" pitchFamily="34" charset="-120"/>
                        </a:rPr>
                        <a:t>--</a:t>
                      </a:r>
                      <a:endParaRPr lang="zh-TW" sz="900" b="1" i="0" u="none" strike="noStrike">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en-US" sz="900" b="1" i="0" u="none" strike="noStrike">
                          <a:solidFill>
                            <a:srgbClr val="000000"/>
                          </a:solidFill>
                          <a:effectLst/>
                          <a:latin typeface="微軟正黑體" panose="020B0604030504040204" pitchFamily="34" charset="-120"/>
                          <a:ea typeface="微軟正黑體" panose="020B0604030504040204" pitchFamily="34" charset="-120"/>
                        </a:rPr>
                        <a:t>--</a:t>
                      </a:r>
                      <a:endParaRPr lang="zh-TW" sz="900" b="1" i="0" u="none" strike="noStrike">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en-US" sz="900" b="1" i="0" u="none" strike="noStrike">
                          <a:solidFill>
                            <a:srgbClr val="000000"/>
                          </a:solidFill>
                          <a:effectLst/>
                          <a:latin typeface="微軟正黑體" panose="020B0604030504040204" pitchFamily="34" charset="-120"/>
                          <a:ea typeface="微軟正黑體" panose="020B0604030504040204" pitchFamily="34" charset="-120"/>
                        </a:rPr>
                        <a:t>--</a:t>
                      </a:r>
                      <a:endParaRPr lang="zh-TW" sz="900" b="1" i="0" u="none" strike="noStrike">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37734">
                <a:tc vMerge="1">
                  <a:txBody>
                    <a:bodyPr/>
                    <a:lstStyle/>
                    <a:p>
                      <a:endParaRPr lang="zh-TW"/>
                    </a:p>
                  </a:txBody>
                  <a:tcPr/>
                </a:tc>
                <a:tc>
                  <a:txBody>
                    <a:bodyPr/>
                    <a:lstStyle/>
                    <a:p>
                      <a:pPr algn="ctr" fontAlgn="ctr"/>
                      <a:r>
                        <a:rPr lang="en-US" sz="900" b="1" i="0" u="none" strike="noStrike">
                          <a:solidFill>
                            <a:srgbClr val="000000"/>
                          </a:solidFill>
                          <a:effectLst/>
                          <a:latin typeface="微軟正黑體" panose="020B0604030504040204" pitchFamily="34" charset="-120"/>
                          <a:ea typeface="微軟正黑體" panose="020B0604030504040204" pitchFamily="34" charset="-120"/>
                        </a:rPr>
                        <a:t>20 瓩以上不及 100 瓩</a:t>
                      </a:r>
                      <a:endParaRPr lang="zh-TW" sz="900" b="1" i="0" u="none" strike="noStrike">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TW"/>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endParaRPr lang="zh-TW"/>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endParaRPr lang="zh-TW"/>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endParaRPr lang="zh-TW"/>
                    </a:p>
                  </a:txBody>
                  <a:tcPr/>
                </a:tc>
                <a:tc vMerge="1">
                  <a:txBody>
                    <a:bodyPr/>
                    <a:lstStyle/>
                    <a:p>
                      <a:endParaRPr lang="zh-TW"/>
                    </a:p>
                  </a:txBody>
                  <a:tcPr/>
                </a:tc>
                <a:tc vMerge="1">
                  <a:txBody>
                    <a:bodyPr/>
                    <a:lstStyle/>
                    <a:p>
                      <a:endParaRPr lang="zh-TW"/>
                    </a:p>
                  </a:txBody>
                  <a:tcPr/>
                </a:tc>
                <a:tc>
                  <a:txBody>
                    <a:bodyPr/>
                    <a:lstStyle/>
                    <a:p>
                      <a:pPr algn="ctr" fontAlgn="ctr"/>
                      <a:r>
                        <a:rPr lang="en-US" sz="900" b="1" i="0" u="none" strike="noStrike">
                          <a:solidFill>
                            <a:srgbClr val="000000"/>
                          </a:solidFill>
                          <a:effectLst/>
                          <a:latin typeface="微軟正黑體" panose="020B0604030504040204" pitchFamily="34" charset="-120"/>
                          <a:ea typeface="微軟正黑體" panose="020B0604030504040204" pitchFamily="34" charset="-120"/>
                        </a:rPr>
                        <a:t>0.2672</a:t>
                      </a:r>
                      <a:endParaRPr lang="zh-TW" sz="900" b="1" i="0" u="none" strike="noStrike">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effectLst/>
                          <a:latin typeface="微軟正黑體" panose="020B0604030504040204" pitchFamily="34" charset="-120"/>
                          <a:ea typeface="微軟正黑體" panose="020B0604030504040204" pitchFamily="34" charset="-120"/>
                        </a:rPr>
                        <a:t>0.0445</a:t>
                      </a:r>
                      <a:endParaRPr lang="zh-TW" sz="900" b="1" i="0" u="none" strike="noStrike">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TW"/>
                    </a:p>
                  </a:txBody>
                  <a:tcPr/>
                </a:tc>
                <a:tc vMerge="1">
                  <a:txBody>
                    <a:bodyPr/>
                    <a:lstStyle/>
                    <a:p>
                      <a:endParaRPr lang="zh-TW"/>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endParaRPr lang="zh-TW"/>
                    </a:p>
                  </a:txBody>
                  <a:tcPr/>
                </a:tc>
                <a:tc vMerge="1">
                  <a:txBody>
                    <a:bodyPr/>
                    <a:lstStyle/>
                    <a:p>
                      <a:endParaRPr lang="zh-TW"/>
                    </a:p>
                  </a:txBody>
                  <a:tcPr/>
                </a:tc>
                <a:tc vMerge="1">
                  <a:txBody>
                    <a:bodyPr/>
                    <a:lstStyle/>
                    <a:p>
                      <a:endParaRPr lang="zh-TW"/>
                    </a:p>
                  </a:txBody>
                  <a:tcPr/>
                </a:tc>
                <a:extLst>
                  <a:ext uri="{0D108BD9-81ED-4DB2-BD59-A6C34878D82A}">
                    <a16:rowId xmlns:a16="http://schemas.microsoft.com/office/drawing/2014/main" val="10004"/>
                  </a:ext>
                </a:extLst>
              </a:tr>
              <a:tr h="337734">
                <a:tc vMerge="1">
                  <a:txBody>
                    <a:bodyPr/>
                    <a:lstStyle/>
                    <a:p>
                      <a:endParaRPr lang="zh-TW"/>
                    </a:p>
                  </a:txBody>
                  <a:tcPr/>
                </a:tc>
                <a:tc>
                  <a:txBody>
                    <a:bodyPr/>
                    <a:lstStyle/>
                    <a:p>
                      <a:pPr algn="ctr" fontAlgn="ctr"/>
                      <a:r>
                        <a:rPr lang="en-US" sz="900" b="1" i="0" u="none" strike="noStrike" dirty="0">
                          <a:solidFill>
                            <a:srgbClr val="000000"/>
                          </a:solidFill>
                          <a:effectLst/>
                          <a:latin typeface="微軟正黑體" panose="020B0604030504040204" pitchFamily="34" charset="-120"/>
                          <a:ea typeface="微軟正黑體" panose="020B0604030504040204" pitchFamily="34" charset="-120"/>
                        </a:rPr>
                        <a:t>100瓩以上不及500瓩</a:t>
                      </a:r>
                      <a:endParaRPr lang="zh-TW" sz="9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TW"/>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endParaRPr lang="zh-TW"/>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endParaRPr lang="zh-TW"/>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endParaRPr lang="zh-TW"/>
                    </a:p>
                  </a:txBody>
                  <a:tcPr/>
                </a:tc>
                <a:tc vMerge="1">
                  <a:txBody>
                    <a:bodyPr/>
                    <a:lstStyle/>
                    <a:p>
                      <a:endParaRPr lang="zh-TW"/>
                    </a:p>
                  </a:txBody>
                  <a:tcPr/>
                </a:tc>
                <a:tc vMerge="1">
                  <a:txBody>
                    <a:bodyPr/>
                    <a:lstStyle/>
                    <a:p>
                      <a:endParaRPr lang="zh-TW"/>
                    </a:p>
                  </a:txBody>
                  <a:tcPr/>
                </a:tc>
                <a:tc>
                  <a:txBody>
                    <a:bodyPr/>
                    <a:lstStyle/>
                    <a:p>
                      <a:pPr algn="ctr" fontAlgn="ctr"/>
                      <a:r>
                        <a:rPr lang="en-US" sz="900" b="1" i="0" u="none" strike="noStrike">
                          <a:solidFill>
                            <a:srgbClr val="000000"/>
                          </a:solidFill>
                          <a:effectLst/>
                          <a:latin typeface="微軟正黑體" panose="020B0604030504040204" pitchFamily="34" charset="-120"/>
                          <a:ea typeface="微軟正黑體" panose="020B0604030504040204" pitchFamily="34" charset="-120"/>
                        </a:rPr>
                        <a:t>0.238</a:t>
                      </a:r>
                      <a:endParaRPr lang="zh-TW" sz="900" b="1" i="0" u="none" strike="noStrike">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effectLst/>
                          <a:latin typeface="微軟正黑體" panose="020B0604030504040204" pitchFamily="34" charset="-120"/>
                          <a:ea typeface="微軟正黑體" panose="020B0604030504040204" pitchFamily="34" charset="-120"/>
                        </a:rPr>
                        <a:t>0.0397</a:t>
                      </a:r>
                      <a:endParaRPr lang="zh-TW" sz="900" b="1" i="0" u="none" strike="noStrike">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TW"/>
                    </a:p>
                  </a:txBody>
                  <a:tcPr/>
                </a:tc>
                <a:tc vMerge="1">
                  <a:txBody>
                    <a:bodyPr/>
                    <a:lstStyle/>
                    <a:p>
                      <a:endParaRPr lang="zh-TW"/>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endParaRPr lang="zh-TW"/>
                    </a:p>
                  </a:txBody>
                  <a:tcPr/>
                </a:tc>
                <a:tc vMerge="1">
                  <a:txBody>
                    <a:bodyPr/>
                    <a:lstStyle/>
                    <a:p>
                      <a:endParaRPr lang="zh-TW"/>
                    </a:p>
                  </a:txBody>
                  <a:tcPr/>
                </a:tc>
                <a:tc vMerge="1">
                  <a:txBody>
                    <a:bodyPr/>
                    <a:lstStyle/>
                    <a:p>
                      <a:endParaRPr lang="zh-TW"/>
                    </a:p>
                  </a:txBody>
                  <a:tcPr/>
                </a:tc>
                <a:extLst>
                  <a:ext uri="{0D108BD9-81ED-4DB2-BD59-A6C34878D82A}">
                    <a16:rowId xmlns:a16="http://schemas.microsoft.com/office/drawing/2014/main" val="10005"/>
                  </a:ext>
                </a:extLst>
              </a:tr>
              <a:tr h="215576">
                <a:tc vMerge="1">
                  <a:txBody>
                    <a:bodyPr/>
                    <a:lstStyle/>
                    <a:p>
                      <a:endParaRPr lang="zh-TW"/>
                    </a:p>
                  </a:txBody>
                  <a:tcPr/>
                </a:tc>
                <a:tc>
                  <a:txBody>
                    <a:bodyPr/>
                    <a:lstStyle/>
                    <a:p>
                      <a:pPr algn="ctr" fontAlgn="ctr"/>
                      <a:r>
                        <a:rPr lang="en-US" sz="900" b="1" i="0" u="none" strike="noStrike">
                          <a:solidFill>
                            <a:srgbClr val="000000"/>
                          </a:solidFill>
                          <a:effectLst/>
                          <a:latin typeface="微軟正黑體" panose="020B0604030504040204" pitchFamily="34" charset="-120"/>
                          <a:ea typeface="微軟正黑體" panose="020B0604030504040204" pitchFamily="34" charset="-120"/>
                        </a:rPr>
                        <a:t>500瓩以上</a:t>
                      </a:r>
                      <a:endParaRPr lang="zh-TW" sz="900" b="1" i="0" u="none" strike="noStrike">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TW"/>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endParaRPr lang="zh-TW"/>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endParaRPr lang="zh-TW"/>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endParaRPr lang="zh-TW"/>
                    </a:p>
                  </a:txBody>
                  <a:tcPr/>
                </a:tc>
                <a:tc vMerge="1">
                  <a:txBody>
                    <a:bodyPr/>
                    <a:lstStyle/>
                    <a:p>
                      <a:endParaRPr lang="zh-TW"/>
                    </a:p>
                  </a:txBody>
                  <a:tcPr/>
                </a:tc>
                <a:tc vMerge="1">
                  <a:txBody>
                    <a:bodyPr/>
                    <a:lstStyle/>
                    <a:p>
                      <a:endParaRPr lang="zh-TW"/>
                    </a:p>
                  </a:txBody>
                  <a:tcPr/>
                </a:tc>
                <a:tc>
                  <a:txBody>
                    <a:bodyPr/>
                    <a:lstStyle/>
                    <a:p>
                      <a:pPr algn="ctr" fontAlgn="ctr"/>
                      <a:r>
                        <a:rPr lang="en-US" sz="900" b="1" i="0" u="none" strike="noStrike">
                          <a:solidFill>
                            <a:srgbClr val="000000"/>
                          </a:solidFill>
                          <a:effectLst/>
                          <a:latin typeface="微軟正黑體" panose="020B0604030504040204" pitchFamily="34" charset="-120"/>
                          <a:ea typeface="微軟正黑體" panose="020B0604030504040204" pitchFamily="34" charset="-120"/>
                        </a:rPr>
                        <a:t>0.2384</a:t>
                      </a:r>
                      <a:endParaRPr lang="zh-TW" sz="900" b="1" i="0" u="none" strike="noStrike">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effectLst/>
                          <a:latin typeface="微軟正黑體" panose="020B0604030504040204" pitchFamily="34" charset="-120"/>
                          <a:ea typeface="微軟正黑體" panose="020B0604030504040204" pitchFamily="34" charset="-120"/>
                        </a:rPr>
                        <a:t>0.0397</a:t>
                      </a:r>
                      <a:endParaRPr lang="zh-TW" sz="900" b="1" i="0" u="none" strike="noStrike">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TW"/>
                    </a:p>
                  </a:txBody>
                  <a:tcPr/>
                </a:tc>
                <a:tc vMerge="1">
                  <a:txBody>
                    <a:bodyPr/>
                    <a:lstStyle/>
                    <a:p>
                      <a:endParaRPr lang="zh-TW"/>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endParaRPr lang="zh-TW"/>
                    </a:p>
                  </a:txBody>
                  <a:tcPr/>
                </a:tc>
                <a:tc vMerge="1">
                  <a:txBody>
                    <a:bodyPr/>
                    <a:lstStyle/>
                    <a:p>
                      <a:endParaRPr lang="zh-TW"/>
                    </a:p>
                  </a:txBody>
                  <a:tcPr/>
                </a:tc>
                <a:tc vMerge="1">
                  <a:txBody>
                    <a:bodyPr/>
                    <a:lstStyle/>
                    <a:p>
                      <a:endParaRPr lang="zh-TW"/>
                    </a:p>
                  </a:txBody>
                  <a:tcPr/>
                </a:tc>
                <a:extLst>
                  <a:ext uri="{0D108BD9-81ED-4DB2-BD59-A6C34878D82A}">
                    <a16:rowId xmlns:a16="http://schemas.microsoft.com/office/drawing/2014/main" val="10006"/>
                  </a:ext>
                </a:extLst>
              </a:tr>
              <a:tr h="215576">
                <a:tc>
                  <a:txBody>
                    <a:bodyPr/>
                    <a:lstStyle/>
                    <a:p>
                      <a:pPr algn="ctr" fontAlgn="ctr"/>
                      <a:r>
                        <a:rPr lang="zh-TW" sz="900" b="1" i="0" u="none" strike="noStrike">
                          <a:solidFill>
                            <a:srgbClr val="000000"/>
                          </a:solidFill>
                          <a:effectLst/>
                          <a:latin typeface="微軟正黑體" panose="020B0604030504040204" pitchFamily="34" charset="-120"/>
                          <a:ea typeface="微軟正黑體" panose="020B0604030504040204" pitchFamily="34" charset="-120"/>
                        </a:rPr>
                        <a:t>地面型</a:t>
                      </a: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effectLst/>
                          <a:latin typeface="微軟正黑體" panose="020B0604030504040204" pitchFamily="34" charset="-120"/>
                          <a:ea typeface="微軟正黑體" panose="020B0604030504040204" pitchFamily="34" charset="-120"/>
                        </a:rPr>
                        <a:t>1 瓩以上</a:t>
                      </a:r>
                      <a:endParaRPr lang="zh-TW" sz="900" b="1" i="0" u="none" strike="noStrike">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TW"/>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endParaRPr lang="zh-TW"/>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endParaRPr lang="zh-TW"/>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900" b="1" i="0" u="none" strike="noStrike">
                          <a:solidFill>
                            <a:srgbClr val="000000"/>
                          </a:solidFill>
                          <a:effectLst/>
                          <a:latin typeface="微軟正黑體" panose="020B0604030504040204" pitchFamily="34" charset="-120"/>
                          <a:ea typeface="微軟正黑體" panose="020B0604030504040204" pitchFamily="34" charset="-120"/>
                        </a:rPr>
                        <a:t>　</a:t>
                      </a:r>
                      <a:endParaRPr lang="zh-TW" sz="900" b="1" i="0" u="none" strike="noStrike">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zh-TW"/>
                    </a:p>
                  </a:txBody>
                  <a:tcPr/>
                </a:tc>
                <a:tc hMerge="1">
                  <a:txBody>
                    <a:bodyPr/>
                    <a:lstStyle/>
                    <a:p>
                      <a:endParaRPr lang="zh-TW"/>
                    </a:p>
                  </a:txBody>
                  <a:tcPr/>
                </a:tc>
                <a:tc>
                  <a:txBody>
                    <a:bodyPr/>
                    <a:lstStyle/>
                    <a:p>
                      <a:pPr algn="ctr" fontAlgn="ctr"/>
                      <a:r>
                        <a:rPr lang="en-US" sz="900" b="1" i="0" u="none" strike="noStrike">
                          <a:solidFill>
                            <a:srgbClr val="000000"/>
                          </a:solidFill>
                          <a:effectLst/>
                          <a:latin typeface="微軟正黑體" panose="020B0604030504040204" pitchFamily="34" charset="-120"/>
                          <a:ea typeface="微軟正黑體" panose="020B0604030504040204" pitchFamily="34" charset="-120"/>
                        </a:rPr>
                        <a:t>0.2321</a:t>
                      </a:r>
                      <a:endParaRPr lang="zh-TW" sz="900" b="1" i="0" u="none" strike="noStrike">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effectLst/>
                          <a:latin typeface="微軟正黑體" panose="020B0604030504040204" pitchFamily="34" charset="-120"/>
                          <a:ea typeface="微軟正黑體" panose="020B0604030504040204" pitchFamily="34" charset="-120"/>
                        </a:rPr>
                        <a:t>0.0387</a:t>
                      </a:r>
                      <a:endParaRPr lang="zh-TW" sz="900" b="1" i="0" u="none" strike="noStrike">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TW"/>
                    </a:p>
                  </a:txBody>
                  <a:tcPr/>
                </a:tc>
                <a:tc vMerge="1">
                  <a:txBody>
                    <a:bodyPr/>
                    <a:lstStyle/>
                    <a:p>
                      <a:endParaRPr lang="zh-TW"/>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effectLst/>
                          <a:latin typeface="微軟正黑體" panose="020B0604030504040204" pitchFamily="34" charset="-120"/>
                          <a:ea typeface="微軟正黑體" panose="020B0604030504040204" pitchFamily="34" charset="-120"/>
                        </a:rPr>
                        <a:t>0.2321</a:t>
                      </a:r>
                      <a:endParaRPr lang="zh-TW" sz="900" b="1" i="0" u="none" strike="noStrike">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effectLst/>
                          <a:latin typeface="微軟正黑體" panose="020B0604030504040204" pitchFamily="34" charset="-120"/>
                          <a:ea typeface="微軟正黑體" panose="020B0604030504040204" pitchFamily="34" charset="-120"/>
                        </a:rPr>
                        <a:t>0.3868</a:t>
                      </a:r>
                      <a:endParaRPr lang="zh-TW" sz="900" b="1" i="0" u="none" strike="noStrike">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effectLst/>
                          <a:latin typeface="微軟正黑體" panose="020B0604030504040204" pitchFamily="34" charset="-120"/>
                          <a:ea typeface="微軟正黑體" panose="020B0604030504040204" pitchFamily="34" charset="-120"/>
                        </a:rPr>
                        <a:t>0.1547</a:t>
                      </a:r>
                      <a:endParaRPr lang="zh-TW" sz="900" b="1" i="0" u="none" strike="noStrike">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06204">
                <a:tc rowSpan="2">
                  <a:txBody>
                    <a:bodyPr/>
                    <a:lstStyle/>
                    <a:p>
                      <a:pPr algn="ctr" fontAlgn="ctr"/>
                      <a:r>
                        <a:rPr lang="zh-TW" sz="900" b="1" i="0" u="none" strike="noStrike" dirty="0">
                          <a:solidFill>
                            <a:srgbClr val="000000"/>
                          </a:solidFill>
                          <a:effectLst/>
                          <a:latin typeface="微軟正黑體" panose="020B0604030504040204" pitchFamily="34" charset="-120"/>
                          <a:ea typeface="微軟正黑體" panose="020B0604030504040204" pitchFamily="34" charset="-120"/>
                        </a:rPr>
                        <a:t>水面型</a:t>
                      </a:r>
                    </a:p>
                    <a:p>
                      <a:pPr algn="ctr" fontAlgn="ctr"/>
                      <a:r>
                        <a:rPr lang="en-US" sz="900" b="1" i="0" u="none" strike="noStrike" dirty="0">
                          <a:solidFill>
                            <a:srgbClr val="000000"/>
                          </a:solidFill>
                          <a:effectLst/>
                          <a:latin typeface="微軟正黑體" panose="020B0604030504040204" pitchFamily="34" charset="-120"/>
                          <a:ea typeface="微軟正黑體" panose="020B0604030504040204" pitchFamily="34" charset="-120"/>
                        </a:rPr>
                        <a:t>(</a:t>
                      </a:r>
                      <a:r>
                        <a:rPr lang="en-US" sz="900" b="1" i="0" u="none" strike="noStrike" dirty="0" err="1">
                          <a:solidFill>
                            <a:srgbClr val="000000"/>
                          </a:solidFill>
                          <a:effectLst/>
                          <a:latin typeface="微軟正黑體" panose="020B0604030504040204" pitchFamily="34" charset="-120"/>
                          <a:ea typeface="微軟正黑體" panose="020B0604030504040204" pitchFamily="34" charset="-120"/>
                        </a:rPr>
                        <a:t>浮力式</a:t>
                      </a:r>
                      <a:r>
                        <a:rPr lang="en-US" sz="900" b="1" i="0" u="none" strike="noStrike" dirty="0">
                          <a:solidFill>
                            <a:srgbClr val="000000"/>
                          </a:solidFill>
                          <a:effectLst/>
                          <a:latin typeface="微軟正黑體" panose="020B0604030504040204" pitchFamily="34" charset="-120"/>
                          <a:ea typeface="微軟正黑體" panose="020B0604030504040204" pitchFamily="34" charset="-120"/>
                        </a:rPr>
                        <a:t>)</a:t>
                      </a:r>
                      <a:endParaRPr lang="zh-TW" sz="9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r>
                        <a:rPr lang="en-US" sz="900" b="1" i="0" u="none" strike="noStrike" dirty="0">
                          <a:solidFill>
                            <a:srgbClr val="000000"/>
                          </a:solidFill>
                          <a:effectLst/>
                          <a:latin typeface="微軟正黑體" panose="020B0604030504040204" pitchFamily="34" charset="-120"/>
                          <a:ea typeface="微軟正黑體" panose="020B0604030504040204" pitchFamily="34" charset="-120"/>
                        </a:rPr>
                        <a:t>1 </a:t>
                      </a:r>
                      <a:r>
                        <a:rPr lang="en-US" sz="900" b="1" i="0" u="none" strike="noStrike" dirty="0" err="1">
                          <a:solidFill>
                            <a:srgbClr val="000000"/>
                          </a:solidFill>
                          <a:effectLst/>
                          <a:latin typeface="微軟正黑體" panose="020B0604030504040204" pitchFamily="34" charset="-120"/>
                          <a:ea typeface="微軟正黑體" panose="020B0604030504040204" pitchFamily="34" charset="-120"/>
                        </a:rPr>
                        <a:t>瓩以上</a:t>
                      </a:r>
                      <a:endParaRPr lang="zh-TW" sz="9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TW"/>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endParaRPr lang="zh-TW"/>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endParaRPr lang="zh-TW"/>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900" b="1" i="0" u="none" strike="noStrike">
                          <a:solidFill>
                            <a:srgbClr val="000000"/>
                          </a:solidFill>
                          <a:effectLst/>
                          <a:latin typeface="微軟正黑體" panose="020B0604030504040204" pitchFamily="34" charset="-120"/>
                          <a:ea typeface="微軟正黑體" panose="020B0604030504040204" pitchFamily="34" charset="-120"/>
                        </a:rPr>
                        <a:t>--</a:t>
                      </a:r>
                      <a:endParaRPr lang="zh-TW" sz="900" b="1" i="0" u="none" strike="noStrike">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zh-TW"/>
                    </a:p>
                  </a:txBody>
                  <a:tcPr/>
                </a:tc>
                <a:tc hMerge="1">
                  <a:txBody>
                    <a:bodyPr/>
                    <a:lstStyle/>
                    <a:p>
                      <a:endParaRPr lang="zh-TW"/>
                    </a:p>
                  </a:txBody>
                  <a:tcPr/>
                </a:tc>
                <a:tc rowSpan="2">
                  <a:txBody>
                    <a:bodyPr/>
                    <a:lstStyle/>
                    <a:p>
                      <a:pPr algn="ctr" fontAlgn="ctr"/>
                      <a:r>
                        <a:rPr lang="en-US" sz="900" b="1" i="0" u="none" strike="noStrike">
                          <a:solidFill>
                            <a:srgbClr val="000000"/>
                          </a:solidFill>
                          <a:effectLst/>
                          <a:latin typeface="微軟正黑體" panose="020B0604030504040204" pitchFamily="34" charset="-120"/>
                          <a:ea typeface="微軟正黑體" panose="020B0604030504040204" pitchFamily="34" charset="-120"/>
                        </a:rPr>
                        <a:t>0.2557</a:t>
                      </a:r>
                      <a:endParaRPr lang="zh-TW" sz="900" b="1" i="0" u="none" strike="noStrike">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r>
                        <a:rPr lang="en-US" sz="900" b="1" i="0" u="none" strike="noStrike">
                          <a:solidFill>
                            <a:srgbClr val="000000"/>
                          </a:solidFill>
                          <a:effectLst/>
                          <a:latin typeface="微軟正黑體" panose="020B0604030504040204" pitchFamily="34" charset="-120"/>
                          <a:ea typeface="微軟正黑體" panose="020B0604030504040204" pitchFamily="34" charset="-120"/>
                        </a:rPr>
                        <a:t>0.0426</a:t>
                      </a:r>
                      <a:endParaRPr lang="zh-TW" sz="900" b="1" i="0" u="none" strike="noStrike">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TW"/>
                    </a:p>
                  </a:txBody>
                  <a:tcPr/>
                </a:tc>
                <a:tc rowSpan="2">
                  <a:txBody>
                    <a:bodyPr/>
                    <a:lstStyle/>
                    <a:p>
                      <a:pPr algn="ctr" fontAlgn="ctr"/>
                      <a:r>
                        <a:rPr lang="en-US" sz="900" b="1" i="0" u="none" strike="noStrike">
                          <a:solidFill>
                            <a:srgbClr val="000000"/>
                          </a:solidFill>
                          <a:effectLst/>
                          <a:latin typeface="微軟正黑體" panose="020B0604030504040204" pitchFamily="34" charset="-120"/>
                          <a:ea typeface="微軟正黑體" panose="020B0604030504040204" pitchFamily="34" charset="-120"/>
                        </a:rPr>
                        <a:t>--</a:t>
                      </a:r>
                      <a:endParaRPr lang="zh-TW" sz="900" b="1" i="0" u="none" strike="noStrike">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r>
                        <a:rPr lang="en-US" sz="900" b="1" i="0" u="none" strike="noStrike">
                          <a:solidFill>
                            <a:srgbClr val="000000"/>
                          </a:solidFill>
                          <a:effectLst/>
                          <a:latin typeface="微軟正黑體" panose="020B0604030504040204" pitchFamily="34" charset="-120"/>
                          <a:ea typeface="微軟正黑體" panose="020B0604030504040204" pitchFamily="34" charset="-120"/>
                        </a:rPr>
                        <a:t>--</a:t>
                      </a:r>
                      <a:endParaRPr lang="zh-TW" sz="900" b="1" i="0" u="none" strike="noStrike">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r>
                        <a:rPr lang="en-US" sz="900" b="1" i="0" u="none" strike="noStrike">
                          <a:solidFill>
                            <a:srgbClr val="000000"/>
                          </a:solidFill>
                          <a:effectLst/>
                          <a:latin typeface="微軟正黑體" panose="020B0604030504040204" pitchFamily="34" charset="-120"/>
                          <a:ea typeface="微軟正黑體" panose="020B0604030504040204" pitchFamily="34" charset="-120"/>
                        </a:rPr>
                        <a:t>--</a:t>
                      </a:r>
                      <a:endParaRPr lang="zh-TW" sz="900" b="1" i="0" u="none" strike="noStrike">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r>
                        <a:rPr lang="en-US" sz="900" b="1" i="0" u="none" strike="noStrike">
                          <a:solidFill>
                            <a:srgbClr val="000000"/>
                          </a:solidFill>
                          <a:effectLst/>
                          <a:latin typeface="微軟正黑體" panose="020B0604030504040204" pitchFamily="34" charset="-120"/>
                          <a:ea typeface="微軟正黑體" panose="020B0604030504040204" pitchFamily="34" charset="-120"/>
                        </a:rPr>
                        <a:t>--</a:t>
                      </a:r>
                      <a:endParaRPr lang="zh-TW" sz="900" b="1" i="0" u="none" strike="noStrike">
                        <a:solidFill>
                          <a:srgbClr val="000000"/>
                        </a:solidFill>
                        <a:effectLst/>
                        <a:latin typeface="微軟正黑體" panose="020B0604030504040204" pitchFamily="34" charset="-120"/>
                        <a:ea typeface="微軟正黑體" panose="020B0604030504040204" pitchFamily="34" charset="-120"/>
                      </a:endParaRP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15576">
                <a:tc vMerge="1">
                  <a:txBody>
                    <a:bodyPr/>
                    <a:lstStyle/>
                    <a:p>
                      <a:endParaRPr lang="zh-TW"/>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endParaRPr lang="zh-TW"/>
                    </a:p>
                  </a:txBody>
                  <a:tcPr/>
                </a:tc>
                <a:tc vMerge="1">
                  <a:txBody>
                    <a:bodyPr/>
                    <a:lstStyle/>
                    <a:p>
                      <a:endParaRPr lang="zh-TW"/>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endParaRPr lang="zh-TW"/>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endParaRPr lang="zh-TW"/>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3">
                  <a:txBody>
                    <a:bodyPr/>
                    <a:lstStyle/>
                    <a:p>
                      <a:pPr algn="ctr" fontAlgn="ctr"/>
                      <a:r>
                        <a:rPr lang="zh-TW" sz="1050" b="0" i="0" u="none" strike="noStrike" dirty="0">
                          <a:solidFill>
                            <a:srgbClr val="000000"/>
                          </a:solidFill>
                          <a:effectLst/>
                          <a:latin typeface="新細明體" panose="02020500000000000000" charset="-120"/>
                          <a:ea typeface="新細明體" panose="02020500000000000000" charset="-120"/>
                        </a:rPr>
                        <a:t>　</a:t>
                      </a:r>
                    </a:p>
                  </a:txBody>
                  <a:tcPr marL="7302" marR="7302" marT="73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zh-TW"/>
                    </a:p>
                  </a:txBody>
                  <a:tcPr/>
                </a:tc>
                <a:tc hMerge="1">
                  <a:txBody>
                    <a:bodyPr/>
                    <a:lstStyle/>
                    <a:p>
                      <a:endParaRPr lang="zh-TW"/>
                    </a:p>
                  </a:txBody>
                  <a:tcPr/>
                </a:tc>
                <a:tc vMerge="1">
                  <a:txBody>
                    <a:bodyPr/>
                    <a:lstStyle/>
                    <a:p>
                      <a:endParaRPr lang="zh-TW"/>
                    </a:p>
                  </a:txBody>
                  <a:tcPr/>
                </a:tc>
                <a:tc vMerge="1">
                  <a:txBody>
                    <a:bodyPr/>
                    <a:lstStyle/>
                    <a:p>
                      <a:endParaRPr lang="zh-TW"/>
                    </a:p>
                  </a:txBody>
                  <a:tcPr/>
                </a:tc>
                <a:tc vMerge="1">
                  <a:txBody>
                    <a:bodyPr/>
                    <a:lstStyle/>
                    <a:p>
                      <a:endParaRPr lang="zh-TW"/>
                    </a:p>
                  </a:txBody>
                  <a:tcPr/>
                </a:tc>
                <a:tc vMerge="1">
                  <a:txBody>
                    <a:bodyPr/>
                    <a:lstStyle/>
                    <a:p>
                      <a:endParaRPr lang="zh-TW"/>
                    </a:p>
                  </a:txBody>
                  <a:tcPr/>
                </a:tc>
                <a:tc vMerge="1">
                  <a:txBody>
                    <a:bodyPr/>
                    <a:lstStyle/>
                    <a:p>
                      <a:endParaRPr lang="zh-TW"/>
                    </a:p>
                  </a:txBody>
                  <a:tcPr/>
                </a:tc>
                <a:tc vMerge="1">
                  <a:txBody>
                    <a:bodyPr/>
                    <a:lstStyle/>
                    <a:p>
                      <a:endParaRPr lang="zh-TW"/>
                    </a:p>
                  </a:txBody>
                  <a:tcPr/>
                </a:tc>
                <a:tc vMerge="1">
                  <a:txBody>
                    <a:bodyPr/>
                    <a:lstStyle/>
                    <a:p>
                      <a:endParaRPr lang="zh-TW"/>
                    </a:p>
                  </a:txBody>
                  <a:tcPr/>
                </a:tc>
                <a:extLst>
                  <a:ext uri="{0D108BD9-81ED-4DB2-BD59-A6C34878D82A}">
                    <a16:rowId xmlns:a16="http://schemas.microsoft.com/office/drawing/2014/main" val="10009"/>
                  </a:ext>
                </a:extLst>
              </a:tr>
            </a:tbl>
          </a:graphicData>
        </a:graphic>
      </p:graphicFrame>
      <p:sp>
        <p:nvSpPr>
          <p:cNvPr id="7" name="標題 1"/>
          <p:cNvSpPr txBox="1"/>
          <p:nvPr/>
        </p:nvSpPr>
        <p:spPr>
          <a:xfrm>
            <a:off x="516367" y="61913"/>
            <a:ext cx="8627633"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sym typeface="Wingdings" panose="05000000000000000000" pitchFamily="2" charset="2"/>
              </a:rPr>
              <a:t>參</a:t>
            </a:r>
            <a:r>
              <a:rPr kumimoji="1" lang="zh-TW" altLang="en-US" sz="32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、太陽光電法規及配套措施</a:t>
            </a:r>
            <a:r>
              <a:rPr kumimoji="1" lang="en-US" altLang="zh-TW"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-111</a:t>
            </a:r>
            <a:r>
              <a:rPr kumimoji="1" lang="zh-TW" altLang="en-US"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年躉購費率</a:t>
            </a:r>
            <a:r>
              <a:rPr kumimoji="1" lang="en-US" altLang="zh-TW"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-2</a:t>
            </a:r>
            <a:endParaRPr kumimoji="1" lang="zh-TW" altLang="en-US"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endParaRPr>
          </a:p>
        </p:txBody>
      </p:sp>
    </p:spTree>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標題 1"/>
          <p:cNvSpPr txBox="1"/>
          <p:nvPr/>
        </p:nvSpPr>
        <p:spPr>
          <a:xfrm>
            <a:off x="927100" y="61913"/>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sym typeface="Wingdings" panose="05000000000000000000" pitchFamily="2" charset="2"/>
              </a:rPr>
              <a:t>參</a:t>
            </a:r>
            <a:r>
              <a:rPr kumimoji="1" lang="zh-TW" altLang="en-US" sz="32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、太陽光電法規及配套措施</a:t>
            </a:r>
            <a:r>
              <a:rPr kumimoji="1" lang="en-US" altLang="zh-TW"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a:t>
            </a:r>
            <a:r>
              <a:rPr kumimoji="1" lang="zh-TW" altLang="en-US"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申設流程</a:t>
            </a:r>
            <a:r>
              <a:rPr kumimoji="1" lang="en-US" altLang="zh-TW"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-1</a:t>
            </a:r>
            <a:endParaRPr kumimoji="1" lang="zh-TW" altLang="en-US"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endParaRPr>
          </a:p>
        </p:txBody>
      </p:sp>
      <p:grpSp>
        <p:nvGrpSpPr>
          <p:cNvPr id="91139" name="群組 3"/>
          <p:cNvGrpSpPr/>
          <p:nvPr/>
        </p:nvGrpSpPr>
        <p:grpSpPr bwMode="auto">
          <a:xfrm>
            <a:off x="149225" y="2468563"/>
            <a:ext cx="8845550" cy="2092325"/>
            <a:chOff x="148966" y="2469186"/>
            <a:chExt cx="8846063" cy="2091109"/>
          </a:xfrm>
        </p:grpSpPr>
        <p:pic>
          <p:nvPicPr>
            <p:cNvPr id="91143" name="圖片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8966" y="2469186"/>
              <a:ext cx="8846063" cy="2091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p:cNvSpPr/>
            <p:nvPr/>
          </p:nvSpPr>
          <p:spPr>
            <a:xfrm>
              <a:off x="4144936" y="3097471"/>
              <a:ext cx="854125" cy="209428"/>
            </a:xfrm>
            <a:prstGeom prst="rect">
              <a:avLst/>
            </a:prstGeom>
            <a:solidFill>
              <a:sysClr val="window" lastClr="FFFFFF"/>
            </a:solidFill>
            <a:ln w="12700" cap="flat" cmpd="sng" algn="ctr">
              <a:no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charset="-120"/>
                <a:cs typeface="+mn-cs"/>
              </a:endParaRPr>
            </a:p>
          </p:txBody>
        </p:sp>
      </p:grpSp>
      <p:sp>
        <p:nvSpPr>
          <p:cNvPr id="91140" name="文字方塊 6"/>
          <p:cNvSpPr txBox="1">
            <a:spLocks noChangeArrowheads="1"/>
          </p:cNvSpPr>
          <p:nvPr/>
        </p:nvSpPr>
        <p:spPr bwMode="auto">
          <a:xfrm>
            <a:off x="149225" y="4611688"/>
            <a:ext cx="8845550" cy="212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defTabSz="457200">
              <a:defRPr>
                <a:solidFill>
                  <a:schemeClr val="tx1"/>
                </a:solidFill>
                <a:latin typeface="Calibri" panose="020F0502020204030204" pitchFamily="34" charset="0"/>
                <a:ea typeface="新細明體" panose="02020500000000000000" charset="-120"/>
              </a:defRPr>
            </a:lvl1pPr>
            <a:lvl2pPr marL="742950" indent="-285750" defTabSz="457200">
              <a:defRPr>
                <a:solidFill>
                  <a:schemeClr val="tx1"/>
                </a:solidFill>
                <a:latin typeface="Calibri" panose="020F0502020204030204" pitchFamily="34" charset="0"/>
                <a:ea typeface="新細明體" panose="02020500000000000000" charset="-120"/>
              </a:defRPr>
            </a:lvl2pPr>
            <a:lvl3pPr marL="1143000" indent="-228600" defTabSz="457200">
              <a:defRPr>
                <a:solidFill>
                  <a:schemeClr val="tx1"/>
                </a:solidFill>
                <a:latin typeface="Calibri" panose="020F0502020204030204" pitchFamily="34" charset="0"/>
                <a:ea typeface="新細明體" panose="02020500000000000000" charset="-120"/>
              </a:defRPr>
            </a:lvl3pPr>
            <a:lvl4pPr marL="1600200" indent="-228600" defTabSz="457200">
              <a:defRPr>
                <a:solidFill>
                  <a:schemeClr val="tx1"/>
                </a:solidFill>
                <a:latin typeface="Calibri" panose="020F0502020204030204" pitchFamily="34" charset="0"/>
                <a:ea typeface="新細明體" panose="02020500000000000000" charset="-120"/>
              </a:defRPr>
            </a:lvl4pPr>
            <a:lvl5pPr marL="2057400" indent="-228600" defTabSz="457200">
              <a:defRPr>
                <a:solidFill>
                  <a:schemeClr val="tx1"/>
                </a:solidFill>
                <a:latin typeface="Calibri" panose="020F0502020204030204" pitchFamily="34" charset="0"/>
                <a:ea typeface="新細明體" panose="02020500000000000000" charset="-12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marL="285750" marR="0" lvl="0" indent="-285750" algn="l" defTabSz="457200" rtl="0" eaLnBrk="1" fontAlgn="base" latinLnBrk="0" hangingPunct="1">
              <a:lnSpc>
                <a:spcPts val="2000"/>
              </a:lnSpc>
              <a:spcBef>
                <a:spcPct val="0"/>
              </a:spcBef>
              <a:spcAft>
                <a:spcPct val="0"/>
              </a:spcAft>
              <a:buClrTx/>
              <a:buSzTx/>
              <a:buFont typeface="Wingdings" panose="05000000000000000000" pitchFamily="2" charset="2"/>
              <a:buChar char="l"/>
              <a:defRPr/>
            </a:pPr>
            <a:r>
              <a:rPr kumimoji="0" lang="zh-TW" altLang="en-US" sz="1400" b="1" i="0" u="none" strike="noStrike" kern="1200" cap="none" spc="0" normalizeH="0" baseline="0" noProof="0">
                <a:ln>
                  <a:noFill/>
                </a:ln>
                <a:solidFill>
                  <a:srgbClr val="7030A0"/>
                </a:solidFill>
                <a:effectLst/>
                <a:uLnTx/>
                <a:uFillTx/>
                <a:latin typeface="微軟正黑體" panose="020B0604030504040204" pitchFamily="34" charset="-120"/>
                <a:ea typeface="微軟正黑體" panose="020B0604030504040204" pitchFamily="34" charset="-120"/>
                <a:cs typeface="+mn-cs"/>
              </a:rPr>
              <a:t>定義</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：發電業依「電業法」及其相關規定，設置利用再生能源發電之發電設備。</a:t>
            </a:r>
            <a:endParaRPr kumimoji="0" lang="en-US" altLang="zh-TW"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endParaRPr>
          </a:p>
          <a:p>
            <a:pPr marL="285750" marR="0" lvl="0" indent="-285750" algn="l" defTabSz="457200" rtl="0" eaLnBrk="1" fontAlgn="base" latinLnBrk="0" hangingPunct="1">
              <a:lnSpc>
                <a:spcPts val="2000"/>
              </a:lnSpc>
              <a:spcBef>
                <a:spcPct val="0"/>
              </a:spcBef>
              <a:spcAft>
                <a:spcPct val="0"/>
              </a:spcAft>
              <a:buClrTx/>
              <a:buSzTx/>
              <a:buFont typeface="Wingdings" panose="05000000000000000000" pitchFamily="2" charset="2"/>
              <a:buChar char="l"/>
              <a:defRPr/>
            </a:pPr>
            <a:r>
              <a:rPr kumimoji="0" lang="zh-TW" altLang="en-US" sz="1400" b="1" i="0" u="none" strike="noStrike" kern="1200" cap="none" spc="0" normalizeH="0" baseline="0" noProof="0">
                <a:ln>
                  <a:noFill/>
                </a:ln>
                <a:solidFill>
                  <a:srgbClr val="7030A0"/>
                </a:solidFill>
                <a:effectLst/>
                <a:uLnTx/>
                <a:uFillTx/>
                <a:latin typeface="微軟正黑體" panose="020B0604030504040204" pitchFamily="34" charset="-120"/>
                <a:ea typeface="微軟正黑體" panose="020B0604030504040204" pitchFamily="34" charset="-120"/>
                <a:cs typeface="+mn-cs"/>
              </a:rPr>
              <a:t>申設流程</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a:t>
            </a:r>
            <a:endParaRPr kumimoji="0" lang="en-US" altLang="zh-TW"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endParaRPr>
          </a:p>
          <a:p>
            <a:pPr marL="742950" marR="0" lvl="1" indent="-285750" algn="l" defTabSz="457200" rtl="0" eaLnBrk="1" fontAlgn="base" latinLnBrk="0" hangingPunct="1">
              <a:lnSpc>
                <a:spcPts val="2000"/>
              </a:lnSpc>
              <a:spcBef>
                <a:spcPct val="0"/>
              </a:spcBef>
              <a:spcAft>
                <a:spcPct val="0"/>
              </a:spcAft>
              <a:buClrTx/>
              <a:buSzTx/>
              <a:buFont typeface="Arial" panose="020B0604020202020204" pitchFamily="34" charset="0"/>
              <a:buChar char="•"/>
              <a:defRPr/>
            </a:pP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依「電業登記規則」規定申請籌設許可、施工許可及發電業執照。</a:t>
            </a:r>
            <a:endParaRPr kumimoji="0" lang="en-US" altLang="zh-TW"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endParaRPr>
          </a:p>
          <a:p>
            <a:pPr marL="742950" marR="0" lvl="1" indent="-285750" algn="l" defTabSz="457200" rtl="0" eaLnBrk="1" fontAlgn="base" latinLnBrk="0" hangingPunct="1">
              <a:lnSpc>
                <a:spcPts val="2000"/>
              </a:lnSpc>
              <a:spcBef>
                <a:spcPct val="0"/>
              </a:spcBef>
              <a:spcAft>
                <a:spcPct val="0"/>
              </a:spcAft>
              <a:buClrTx/>
              <a:buSzTx/>
              <a:buFont typeface="Arial" panose="020B0604020202020204" pitchFamily="34" charset="0"/>
              <a:buChar char="•"/>
              <a:defRPr/>
            </a:pP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依「再生能源發電設備設置管理辦法」第</a:t>
            </a:r>
            <a:r>
              <a:rPr kumimoji="0" lang="en-US" altLang="zh-TW"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7</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條規定，申請</a:t>
            </a:r>
            <a:r>
              <a:rPr kumimoji="0" lang="zh-TW" altLang="en-US" sz="1400" b="1" i="0" u="sng"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同意備案</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a:t>
            </a:r>
            <a:r>
              <a:rPr kumimoji="0" lang="en-US" altLang="zh-TW" sz="1400" b="1" i="0" u="sng"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2MW</a:t>
            </a:r>
            <a:r>
              <a:rPr kumimoji="0" lang="zh-TW" altLang="en-US" sz="1400" b="1" i="0" u="sng"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以上</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由經濟部</a:t>
            </a:r>
            <a:r>
              <a:rPr kumimoji="0" lang="zh-TW" altLang="en-US" sz="1400" b="1" i="0" u="sng"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能源局</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受理審查，</a:t>
            </a:r>
            <a:r>
              <a:rPr kumimoji="0" lang="zh-TW" altLang="en-US" sz="1400" b="1" i="0" u="sng"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不及</a:t>
            </a:r>
            <a:r>
              <a:rPr kumimoji="0" lang="en-US" altLang="zh-TW" sz="1400" b="1" i="0" u="sng"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2MW</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由</a:t>
            </a:r>
            <a:r>
              <a:rPr kumimoji="0" lang="zh-TW" altLang="en-US" sz="1400" b="1" i="0" u="sng"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各縣市政府</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受理審查。</a:t>
            </a:r>
            <a:endParaRPr kumimoji="0" lang="en-US" altLang="zh-TW"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endParaRPr>
          </a:p>
          <a:p>
            <a:pPr marL="285750" marR="0" lvl="0" indent="-285750" algn="l" defTabSz="457200" rtl="0" eaLnBrk="1" fontAlgn="base" latinLnBrk="0" hangingPunct="1">
              <a:lnSpc>
                <a:spcPts val="2000"/>
              </a:lnSpc>
              <a:spcBef>
                <a:spcPct val="0"/>
              </a:spcBef>
              <a:spcAft>
                <a:spcPct val="0"/>
              </a:spcAft>
              <a:buClrTx/>
              <a:buSzTx/>
              <a:buFont typeface="Wingdings" panose="05000000000000000000" pitchFamily="2" charset="2"/>
              <a:buChar char="l"/>
              <a:defRPr/>
            </a:pPr>
            <a:r>
              <a:rPr kumimoji="0" lang="zh-TW" altLang="en-US" sz="1400" b="1" i="0" u="none" strike="noStrike" kern="1200" cap="none" spc="0" normalizeH="0" baseline="0" noProof="0">
                <a:ln>
                  <a:noFill/>
                </a:ln>
                <a:solidFill>
                  <a:srgbClr val="7030A0"/>
                </a:solidFill>
                <a:effectLst/>
                <a:uLnTx/>
                <a:uFillTx/>
                <a:latin typeface="微軟正黑體" panose="020B0604030504040204" pitchFamily="34" charset="-120"/>
                <a:ea typeface="微軟正黑體" panose="020B0604030504040204" pitchFamily="34" charset="-120"/>
                <a:cs typeface="+mn-cs"/>
              </a:rPr>
              <a:t>法定期限</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a:t>
            </a:r>
            <a:endParaRPr kumimoji="0" lang="en-US" altLang="zh-TW"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endParaRPr>
          </a:p>
          <a:p>
            <a:pPr marL="742950" marR="0" lvl="1" indent="-285750" algn="l" defTabSz="457200" rtl="0" eaLnBrk="1" fontAlgn="base" latinLnBrk="0" hangingPunct="1">
              <a:lnSpc>
                <a:spcPts val="2000"/>
              </a:lnSpc>
              <a:spcBef>
                <a:spcPct val="0"/>
              </a:spcBef>
              <a:spcAft>
                <a:spcPct val="0"/>
              </a:spcAft>
              <a:buClrTx/>
              <a:buSzTx/>
              <a:buFont typeface="Arial" panose="020B0604020202020204" pitchFamily="34" charset="0"/>
              <a:buChar char="•"/>
              <a:defRPr/>
            </a:pP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如屬</a:t>
            </a:r>
            <a:r>
              <a:rPr kumimoji="0" lang="zh-TW" altLang="en-US" sz="1400" b="1" i="0" u="sng"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太陽光電</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，須於取得同意備案後</a:t>
            </a:r>
            <a:r>
              <a:rPr kumimoji="0" lang="en-US" altLang="zh-TW" sz="1400" b="1" i="0" u="sng"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2</a:t>
            </a:r>
            <a:r>
              <a:rPr kumimoji="0" lang="zh-TW" altLang="en-US" sz="1400" b="1" i="0" u="sng"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個月</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內向台電公司辦理簽約。</a:t>
            </a:r>
            <a:endParaRPr kumimoji="0" lang="en-US" altLang="zh-TW"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endParaRPr>
          </a:p>
          <a:p>
            <a:pPr marL="742950" marR="0" lvl="1" indent="-285750" algn="l" defTabSz="457200" rtl="0" eaLnBrk="1" fontAlgn="base" latinLnBrk="0" hangingPunct="1">
              <a:lnSpc>
                <a:spcPts val="2000"/>
              </a:lnSpc>
              <a:spcBef>
                <a:spcPct val="0"/>
              </a:spcBef>
              <a:spcAft>
                <a:spcPct val="0"/>
              </a:spcAft>
              <a:buClrTx/>
              <a:buSzTx/>
              <a:buFont typeface="Arial" panose="020B0604020202020204" pitchFamily="34" charset="0"/>
              <a:buChar char="•"/>
              <a:defRPr/>
            </a:pP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如</a:t>
            </a:r>
            <a:r>
              <a:rPr kumimoji="0" lang="zh-TW" altLang="en-US" sz="1400" b="1" i="0" u="sng"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非太陽光電</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，須於取得同意備案後</a:t>
            </a:r>
            <a:r>
              <a:rPr kumimoji="0" lang="en-US" altLang="zh-TW" sz="1400" b="1" i="0" u="sng"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6</a:t>
            </a:r>
            <a:r>
              <a:rPr kumimoji="0" lang="zh-TW" altLang="en-US" sz="1400" b="1" i="0" u="sng"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個月</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內向台電公司辦理簽約。</a:t>
            </a:r>
            <a:endParaRPr kumimoji="0" lang="en-US" altLang="zh-TW"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endParaRPr>
          </a:p>
        </p:txBody>
      </p:sp>
      <p:sp>
        <p:nvSpPr>
          <p:cNvPr id="91141" name="文字方塊 7"/>
          <p:cNvSpPr txBox="1">
            <a:spLocks noChangeArrowheads="1"/>
          </p:cNvSpPr>
          <p:nvPr/>
        </p:nvSpPr>
        <p:spPr bwMode="auto">
          <a:xfrm>
            <a:off x="149225" y="1187450"/>
            <a:ext cx="884555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defTabSz="457200">
              <a:defRPr>
                <a:solidFill>
                  <a:schemeClr val="tx1"/>
                </a:solidFill>
                <a:latin typeface="Calibri" panose="020F0502020204030204" pitchFamily="34" charset="0"/>
                <a:ea typeface="新細明體" panose="02020500000000000000" charset="-120"/>
              </a:defRPr>
            </a:lvl1pPr>
            <a:lvl2pPr marL="742950" indent="-285750" defTabSz="457200">
              <a:defRPr>
                <a:solidFill>
                  <a:schemeClr val="tx1"/>
                </a:solidFill>
                <a:latin typeface="Calibri" panose="020F0502020204030204" pitchFamily="34" charset="0"/>
                <a:ea typeface="新細明體" panose="02020500000000000000" charset="-120"/>
              </a:defRPr>
            </a:lvl2pPr>
            <a:lvl3pPr marL="1143000" indent="-228600" defTabSz="457200">
              <a:defRPr>
                <a:solidFill>
                  <a:schemeClr val="tx1"/>
                </a:solidFill>
                <a:latin typeface="Calibri" panose="020F0502020204030204" pitchFamily="34" charset="0"/>
                <a:ea typeface="新細明體" panose="02020500000000000000" charset="-120"/>
              </a:defRPr>
            </a:lvl3pPr>
            <a:lvl4pPr marL="1600200" indent="-228600" defTabSz="457200">
              <a:defRPr>
                <a:solidFill>
                  <a:schemeClr val="tx1"/>
                </a:solidFill>
                <a:latin typeface="Calibri" panose="020F0502020204030204" pitchFamily="34" charset="0"/>
                <a:ea typeface="新細明體" panose="02020500000000000000" charset="-120"/>
              </a:defRPr>
            </a:lvl4pPr>
            <a:lvl5pPr marL="2057400" indent="-228600" defTabSz="457200">
              <a:defRPr>
                <a:solidFill>
                  <a:schemeClr val="tx1"/>
                </a:solidFill>
                <a:latin typeface="Calibri" panose="020F0502020204030204" pitchFamily="34" charset="0"/>
                <a:ea typeface="新細明體" panose="02020500000000000000" charset="-12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marL="285750" marR="0" lvl="0" indent="-285750" algn="just" defTabSz="457200" rtl="0" eaLnBrk="1" fontAlgn="base" latinLnBrk="0" hangingPunct="1">
              <a:lnSpc>
                <a:spcPts val="2400"/>
              </a:lnSpc>
              <a:spcBef>
                <a:spcPct val="0"/>
              </a:spcBef>
              <a:spcAft>
                <a:spcPct val="0"/>
              </a:spcAft>
              <a:buClrTx/>
              <a:buSzTx/>
              <a:buFont typeface="Wingdings" panose="05000000000000000000" pitchFamily="2" charset="2"/>
              <a:buChar char="Ø"/>
              <a:defRPr/>
            </a:pPr>
            <a:r>
              <a:rPr kumimoji="0" lang="zh-TW" altLang="en-US" sz="1800" b="1"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rPr>
              <a:t>再生能源發電設備分為：「第一型</a:t>
            </a:r>
            <a:r>
              <a:rPr kumimoji="0" lang="en-US" altLang="zh-TW" sz="1500" b="1" i="0" u="none" strike="noStrike" kern="1200" cap="none" spc="0" normalizeH="0" baseline="0" noProof="0" dirty="0">
                <a:ln>
                  <a:noFill/>
                </a:ln>
                <a:solidFill>
                  <a:srgbClr val="8497B0"/>
                </a:solidFill>
                <a:effectLst/>
                <a:uLnTx/>
                <a:uFillTx/>
                <a:latin typeface="微軟正黑體" panose="020B0604030504040204" pitchFamily="34" charset="-120"/>
                <a:ea typeface="微軟正黑體" panose="020B0604030504040204" pitchFamily="34" charset="-120"/>
                <a:cs typeface="+mn-cs"/>
              </a:rPr>
              <a:t>(</a:t>
            </a:r>
            <a:r>
              <a:rPr kumimoji="0" lang="zh-TW" altLang="en-US" sz="1500" b="1" i="0" u="none" strike="noStrike" kern="1200" cap="none" spc="0" normalizeH="0" baseline="0" noProof="0" dirty="0">
                <a:ln>
                  <a:noFill/>
                </a:ln>
                <a:solidFill>
                  <a:srgbClr val="8497B0"/>
                </a:solidFill>
                <a:effectLst/>
                <a:uLnTx/>
                <a:uFillTx/>
                <a:latin typeface="微軟正黑體" panose="020B0604030504040204" pitchFamily="34" charset="-120"/>
                <a:ea typeface="微軟正黑體" panose="020B0604030504040204" pitchFamily="34" charset="-120"/>
                <a:cs typeface="+mn-cs"/>
              </a:rPr>
              <a:t>再生能源發電業</a:t>
            </a:r>
            <a:r>
              <a:rPr kumimoji="0" lang="en-US" altLang="zh-TW" sz="1500" b="1" i="0" u="none" strike="noStrike" kern="1200" cap="none" spc="0" normalizeH="0" baseline="0" noProof="0" dirty="0">
                <a:ln>
                  <a:noFill/>
                </a:ln>
                <a:solidFill>
                  <a:srgbClr val="8497B0"/>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rPr>
              <a:t>」、「第二型</a:t>
            </a:r>
            <a:r>
              <a:rPr kumimoji="0" lang="en-US" altLang="zh-TW" sz="1500" b="1" i="0" u="none" strike="noStrike" kern="1200" cap="none" spc="0" normalizeH="0" baseline="0" noProof="0" dirty="0">
                <a:ln>
                  <a:noFill/>
                </a:ln>
                <a:solidFill>
                  <a:srgbClr val="8497B0"/>
                </a:solidFill>
                <a:effectLst/>
                <a:uLnTx/>
                <a:uFillTx/>
                <a:latin typeface="微軟正黑體" panose="020B0604030504040204" pitchFamily="34" charset="-120"/>
                <a:ea typeface="微軟正黑體" panose="020B0604030504040204" pitchFamily="34" charset="-120"/>
                <a:cs typeface="+mn-cs"/>
              </a:rPr>
              <a:t>(</a:t>
            </a:r>
            <a:r>
              <a:rPr kumimoji="0" lang="zh-TW" altLang="en-US" sz="1500" b="1" i="0" u="none" strike="noStrike" kern="1200" cap="none" spc="0" normalizeH="0" baseline="0" noProof="0" dirty="0">
                <a:ln>
                  <a:noFill/>
                </a:ln>
                <a:solidFill>
                  <a:srgbClr val="8497B0"/>
                </a:solidFill>
                <a:effectLst/>
                <a:uLnTx/>
                <a:uFillTx/>
                <a:latin typeface="微軟正黑體" panose="020B0604030504040204" pitchFamily="34" charset="-120"/>
                <a:ea typeface="微軟正黑體" panose="020B0604030504040204" pitchFamily="34" charset="-120"/>
                <a:cs typeface="+mn-cs"/>
              </a:rPr>
              <a:t>自用發電設備</a:t>
            </a:r>
            <a:r>
              <a:rPr kumimoji="0" lang="en-US" altLang="zh-TW" sz="1500" b="1" i="0" u="none" strike="noStrike" kern="1200" cap="none" spc="0" normalizeH="0" baseline="0" noProof="0" dirty="0">
                <a:ln>
                  <a:noFill/>
                </a:ln>
                <a:solidFill>
                  <a:srgbClr val="8497B0"/>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rPr>
              <a:t>」及「第三型</a:t>
            </a:r>
            <a:r>
              <a:rPr kumimoji="0" lang="en-US" altLang="zh-TW" sz="1500" b="1" i="0" u="none" strike="noStrike" kern="1200" cap="none" spc="0" normalizeH="0" baseline="0" noProof="0" dirty="0">
                <a:ln>
                  <a:noFill/>
                </a:ln>
                <a:solidFill>
                  <a:srgbClr val="8497B0"/>
                </a:solidFill>
                <a:effectLst/>
                <a:uLnTx/>
                <a:uFillTx/>
                <a:latin typeface="微軟正黑體" panose="020B0604030504040204" pitchFamily="34" charset="-120"/>
                <a:ea typeface="微軟正黑體" panose="020B0604030504040204" pitchFamily="34" charset="-120"/>
                <a:cs typeface="+mn-cs"/>
              </a:rPr>
              <a:t>(</a:t>
            </a:r>
            <a:r>
              <a:rPr kumimoji="0" lang="zh-TW" altLang="en-US" sz="1500" b="1" i="0" u="none" strike="noStrike" kern="1200" cap="none" spc="0" normalizeH="0" baseline="0" noProof="0" dirty="0">
                <a:ln>
                  <a:noFill/>
                </a:ln>
                <a:solidFill>
                  <a:srgbClr val="8497B0"/>
                </a:solidFill>
                <a:effectLst/>
                <a:uLnTx/>
                <a:uFillTx/>
                <a:latin typeface="微軟正黑體" panose="020B0604030504040204" pitchFamily="34" charset="-120"/>
                <a:ea typeface="微軟正黑體" panose="020B0604030504040204" pitchFamily="34" charset="-120"/>
                <a:cs typeface="+mn-cs"/>
              </a:rPr>
              <a:t>限＜</a:t>
            </a:r>
            <a:r>
              <a:rPr kumimoji="0" lang="en-US" altLang="zh-TW" sz="1500" b="1" i="0" u="none" strike="noStrike" kern="1200" cap="none" spc="0" normalizeH="0" baseline="0" noProof="0" dirty="0">
                <a:ln>
                  <a:noFill/>
                </a:ln>
                <a:solidFill>
                  <a:srgbClr val="8497B0"/>
                </a:solidFill>
                <a:effectLst/>
                <a:uLnTx/>
                <a:uFillTx/>
                <a:latin typeface="微軟正黑體" panose="020B0604030504040204" pitchFamily="34" charset="-120"/>
                <a:ea typeface="微軟正黑體" panose="020B0604030504040204" pitchFamily="34" charset="-120"/>
                <a:cs typeface="+mn-cs"/>
              </a:rPr>
              <a:t>2MW</a:t>
            </a:r>
            <a:r>
              <a:rPr kumimoji="0" lang="zh-TW" altLang="en-US" sz="1500" b="1" i="0" u="none" strike="noStrike" kern="1200" cap="none" spc="0" normalizeH="0" baseline="0" noProof="0" dirty="0">
                <a:ln>
                  <a:noFill/>
                </a:ln>
                <a:solidFill>
                  <a:srgbClr val="8497B0"/>
                </a:solidFill>
                <a:effectLst/>
                <a:uLnTx/>
                <a:uFillTx/>
                <a:latin typeface="微軟正黑體" panose="020B0604030504040204" pitchFamily="34" charset="-120"/>
                <a:ea typeface="微軟正黑體" panose="020B0604030504040204" pitchFamily="34" charset="-120"/>
                <a:cs typeface="+mn-cs"/>
              </a:rPr>
              <a:t>之自用發電設備</a:t>
            </a:r>
            <a:r>
              <a:rPr kumimoji="0" lang="en-US" altLang="zh-TW" sz="1500" b="1" i="0" u="none" strike="noStrike" kern="1200" cap="none" spc="0" normalizeH="0" baseline="0" noProof="0" dirty="0">
                <a:ln>
                  <a:noFill/>
                </a:ln>
                <a:solidFill>
                  <a:srgbClr val="8497B0"/>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rPr>
              <a:t>」，各型別之申請設置流程及受理機關</a:t>
            </a:r>
            <a:r>
              <a:rPr kumimoji="0" lang="en-US" altLang="zh-TW" sz="1800" b="1"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rPr>
              <a:t>單位</a:t>
            </a:r>
            <a:r>
              <a:rPr kumimoji="0" lang="en-US" altLang="zh-TW" sz="1800" b="1"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rPr>
              <a:t>有所不同，分述如下：</a:t>
            </a:r>
            <a:endParaRPr kumimoji="0" lang="en-US" altLang="zh-TW" sz="1800" b="1"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endParaRPr>
          </a:p>
        </p:txBody>
      </p:sp>
      <p:sp>
        <p:nvSpPr>
          <p:cNvPr id="10" name="箭號: 五邊形 1"/>
          <p:cNvSpPr/>
          <p:nvPr/>
        </p:nvSpPr>
        <p:spPr>
          <a:xfrm>
            <a:off x="0" y="2244725"/>
            <a:ext cx="1439863" cy="449263"/>
          </a:xfrm>
          <a:prstGeom prst="homePlate">
            <a:avLst/>
          </a:prstGeom>
          <a:gradFill flip="none" rotWithShape="1">
            <a:gsLst>
              <a:gs pos="0">
                <a:srgbClr val="5B9BD5">
                  <a:lumMod val="67000"/>
                </a:srgbClr>
              </a:gs>
              <a:gs pos="48000">
                <a:srgbClr val="5B9BD5">
                  <a:lumMod val="97000"/>
                  <a:lumOff val="3000"/>
                </a:srgbClr>
              </a:gs>
              <a:gs pos="100000">
                <a:srgbClr val="5B9BD5">
                  <a:lumMod val="60000"/>
                  <a:lumOff val="40000"/>
                </a:srgbClr>
              </a:gs>
            </a:gsLst>
            <a:lin ang="16200000" scaled="1"/>
            <a:tileRect/>
          </a:gradFill>
          <a:ln>
            <a:noFill/>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TW" altLang="en-US" sz="16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第一型</a:t>
            </a:r>
            <a:endParaRPr kumimoji="0" lang="en-US" altLang="zh-TW" sz="16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txBox="1"/>
          <p:nvPr/>
        </p:nvSpPr>
        <p:spPr>
          <a:xfrm>
            <a:off x="927100" y="61913"/>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sym typeface="Wingdings" panose="05000000000000000000" pitchFamily="2" charset="2"/>
              </a:rPr>
              <a:t>參</a:t>
            </a:r>
            <a:r>
              <a:rPr kumimoji="1" lang="zh-TW" altLang="en-US" sz="32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、太陽光電法規及配套措施</a:t>
            </a:r>
            <a:r>
              <a:rPr kumimoji="1" lang="en-US" altLang="zh-TW"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a:t>
            </a:r>
            <a:r>
              <a:rPr kumimoji="1" lang="zh-TW" altLang="en-US"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檢附文件</a:t>
            </a:r>
            <a:r>
              <a:rPr kumimoji="1" lang="en-US" altLang="zh-TW"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-1</a:t>
            </a:r>
            <a:endParaRPr kumimoji="1" lang="zh-TW" altLang="en-US"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endParaRPr>
          </a:p>
        </p:txBody>
      </p:sp>
      <p:sp>
        <p:nvSpPr>
          <p:cNvPr id="3" name="文字方塊 7"/>
          <p:cNvSpPr txBox="1">
            <a:spLocks noChangeArrowheads="1"/>
          </p:cNvSpPr>
          <p:nvPr/>
        </p:nvSpPr>
        <p:spPr bwMode="auto">
          <a:xfrm>
            <a:off x="518404" y="1122833"/>
            <a:ext cx="2421959" cy="376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defTabSz="457200">
              <a:defRPr>
                <a:solidFill>
                  <a:schemeClr val="tx1"/>
                </a:solidFill>
                <a:latin typeface="Calibri" panose="020F0502020204030204" pitchFamily="34" charset="0"/>
                <a:ea typeface="新細明體" panose="02020500000000000000" charset="-120"/>
              </a:defRPr>
            </a:lvl1pPr>
            <a:lvl2pPr marL="742950" indent="-285750" defTabSz="457200">
              <a:defRPr>
                <a:solidFill>
                  <a:schemeClr val="tx1"/>
                </a:solidFill>
                <a:latin typeface="Calibri" panose="020F0502020204030204" pitchFamily="34" charset="0"/>
                <a:ea typeface="新細明體" panose="02020500000000000000" charset="-120"/>
              </a:defRPr>
            </a:lvl2pPr>
            <a:lvl3pPr marL="1143000" indent="-228600" defTabSz="457200">
              <a:defRPr>
                <a:solidFill>
                  <a:schemeClr val="tx1"/>
                </a:solidFill>
                <a:latin typeface="Calibri" panose="020F0502020204030204" pitchFamily="34" charset="0"/>
                <a:ea typeface="新細明體" panose="02020500000000000000" charset="-120"/>
              </a:defRPr>
            </a:lvl3pPr>
            <a:lvl4pPr marL="1600200" indent="-228600" defTabSz="457200">
              <a:defRPr>
                <a:solidFill>
                  <a:schemeClr val="tx1"/>
                </a:solidFill>
                <a:latin typeface="Calibri" panose="020F0502020204030204" pitchFamily="34" charset="0"/>
                <a:ea typeface="新細明體" panose="02020500000000000000" charset="-120"/>
              </a:defRPr>
            </a:lvl4pPr>
            <a:lvl5pPr marL="2057400" indent="-228600" defTabSz="457200">
              <a:defRPr>
                <a:solidFill>
                  <a:schemeClr val="tx1"/>
                </a:solidFill>
                <a:latin typeface="Calibri" panose="020F0502020204030204" pitchFamily="34" charset="0"/>
                <a:ea typeface="新細明體" panose="02020500000000000000" charset="-12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marL="285750" marR="0" lvl="0" indent="-285750" algn="just" defTabSz="457200" rtl="0" eaLnBrk="1" fontAlgn="base" latinLnBrk="0" hangingPunct="1">
              <a:lnSpc>
                <a:spcPts val="2400"/>
              </a:lnSpc>
              <a:spcBef>
                <a:spcPct val="0"/>
              </a:spcBef>
              <a:spcAft>
                <a:spcPct val="0"/>
              </a:spcAft>
              <a:buClrTx/>
              <a:buSzTx/>
              <a:buFont typeface="Wingdings" panose="05000000000000000000" pitchFamily="2" charset="2"/>
              <a:buChar char="Ø"/>
              <a:defRPr/>
            </a:pPr>
            <a:r>
              <a:rPr kumimoji="0" lang="zh-TW" altLang="en-US" sz="1800" b="1"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rPr>
              <a:t>電業籌設要件：</a:t>
            </a:r>
            <a:endParaRPr kumimoji="0" lang="en-US" altLang="zh-TW" sz="1800" b="1"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endParaRPr>
          </a:p>
        </p:txBody>
      </p:sp>
      <p:graphicFrame>
        <p:nvGraphicFramePr>
          <p:cNvPr id="5" name="表格 4"/>
          <p:cNvGraphicFramePr>
            <a:graphicFrameLocks noGrp="1"/>
          </p:cNvGraphicFramePr>
          <p:nvPr/>
        </p:nvGraphicFramePr>
        <p:xfrm>
          <a:off x="699472" y="1640161"/>
          <a:ext cx="3492282" cy="4883552"/>
        </p:xfrm>
        <a:graphic>
          <a:graphicData uri="http://schemas.openxmlformats.org/drawingml/2006/table">
            <a:tbl>
              <a:tblPr firstRow="1" firstCol="1" bandRow="1">
                <a:tableStyleId>{5940675A-B579-460E-94D1-54222C63F5DA}</a:tableStyleId>
              </a:tblPr>
              <a:tblGrid>
                <a:gridCol w="450318">
                  <a:extLst>
                    <a:ext uri="{9D8B030D-6E8A-4147-A177-3AD203B41FA5}">
                      <a16:colId xmlns:a16="http://schemas.microsoft.com/office/drawing/2014/main" val="20000"/>
                    </a:ext>
                  </a:extLst>
                </a:gridCol>
                <a:gridCol w="3041964">
                  <a:extLst>
                    <a:ext uri="{9D8B030D-6E8A-4147-A177-3AD203B41FA5}">
                      <a16:colId xmlns:a16="http://schemas.microsoft.com/office/drawing/2014/main" val="20001"/>
                    </a:ext>
                  </a:extLst>
                </a:gridCol>
              </a:tblGrid>
              <a:tr h="245608">
                <a:tc>
                  <a:txBody>
                    <a:bodyPr/>
                    <a:lstStyle/>
                    <a:p>
                      <a:pPr algn="ctr">
                        <a:spcAft>
                          <a:spcPts val="0"/>
                        </a:spcAft>
                      </a:pPr>
                      <a:r>
                        <a:rPr lang="zh-TW" altLang="en-US"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項次</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algn="ctr">
                        <a:spcAft>
                          <a:spcPts val="0"/>
                        </a:spcAft>
                      </a:pPr>
                      <a:r>
                        <a:rPr lang="zh-TW" altLang="en-US"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要件名稱</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342" marR="60342" marT="0" marB="0" anchor="ctr">
                    <a:solidFill>
                      <a:schemeClr val="accent1">
                        <a:lumMod val="20000"/>
                        <a:lumOff val="80000"/>
                      </a:schemeClr>
                    </a:solidFill>
                  </a:tcPr>
                </a:tc>
                <a:extLst>
                  <a:ext uri="{0D108BD9-81ED-4DB2-BD59-A6C34878D82A}">
                    <a16:rowId xmlns:a16="http://schemas.microsoft.com/office/drawing/2014/main" val="10000"/>
                  </a:ext>
                </a:extLst>
              </a:tr>
              <a:tr h="522577">
                <a:tc>
                  <a:txBody>
                    <a:bodyPr/>
                    <a:lstStyle/>
                    <a:p>
                      <a:pPr algn="ctr">
                        <a:spcAft>
                          <a:spcPts val="0"/>
                        </a:spcAft>
                      </a:pPr>
                      <a:r>
                        <a:rPr lang="en-US" alt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1</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algn="just">
                        <a:spcAft>
                          <a:spcPts val="0"/>
                        </a:spcAft>
                      </a:pPr>
                      <a:r>
                        <a:rPr lang="zh-TW" sz="1200" b="1" kern="0" dirty="0">
                          <a:effectLst/>
                          <a:latin typeface="微軟正黑體" panose="020B0604030504040204" pitchFamily="34" charset="-120"/>
                          <a:ea typeface="微軟正黑體" panose="020B0604030504040204" pitchFamily="34" charset="-120"/>
                        </a:rPr>
                        <a:t>環境影響評估證明文件</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342" marR="60342" marT="0" marB="0" anchor="ctr"/>
                </a:tc>
                <a:extLst>
                  <a:ext uri="{0D108BD9-81ED-4DB2-BD59-A6C34878D82A}">
                    <a16:rowId xmlns:a16="http://schemas.microsoft.com/office/drawing/2014/main" val="10001"/>
                  </a:ext>
                </a:extLst>
              </a:tr>
              <a:tr h="504474">
                <a:tc>
                  <a:txBody>
                    <a:bodyPr/>
                    <a:lstStyle/>
                    <a:p>
                      <a:pPr marL="0" lvl="0" indent="0" algn="ctr">
                        <a:spcAft>
                          <a:spcPts val="0"/>
                        </a:spcAft>
                        <a:buFont typeface="Wingdings" panose="05000000000000000000" pitchFamily="2" charset="2"/>
                        <a:buNone/>
                      </a:pPr>
                      <a:r>
                        <a:rPr lang="en-US" alt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2</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algn="just">
                        <a:spcAft>
                          <a:spcPts val="0"/>
                        </a:spcAft>
                      </a:pPr>
                      <a:r>
                        <a:rPr lang="zh-TW" sz="1200" b="1" kern="0" dirty="0">
                          <a:effectLst/>
                          <a:latin typeface="微軟正黑體" panose="020B0604030504040204" pitchFamily="34" charset="-120"/>
                          <a:ea typeface="微軟正黑體" panose="020B0604030504040204" pitchFamily="34" charset="-120"/>
                        </a:rPr>
                        <a:t>地方主管機關同意函或事業所屬機關同意函</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342" marR="60342" marT="0" marB="0" anchor="ctr"/>
                </a:tc>
                <a:extLst>
                  <a:ext uri="{0D108BD9-81ED-4DB2-BD59-A6C34878D82A}">
                    <a16:rowId xmlns:a16="http://schemas.microsoft.com/office/drawing/2014/main" val="10002"/>
                  </a:ext>
                </a:extLst>
              </a:tr>
              <a:tr h="633532">
                <a:tc>
                  <a:txBody>
                    <a:bodyPr/>
                    <a:lstStyle/>
                    <a:p>
                      <a:pPr algn="ctr">
                        <a:spcAft>
                          <a:spcPts val="0"/>
                        </a:spcAft>
                      </a:pPr>
                      <a:r>
                        <a:rPr lang="en-US" alt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3</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algn="just">
                        <a:spcAft>
                          <a:spcPts val="0"/>
                        </a:spcAft>
                      </a:pPr>
                      <a:r>
                        <a:rPr lang="zh-TW" sz="1200" b="1" kern="0" dirty="0">
                          <a:effectLst/>
                          <a:latin typeface="微軟正黑體" panose="020B0604030504040204" pitchFamily="34" charset="-120"/>
                          <a:ea typeface="微軟正黑體" panose="020B0604030504040204" pitchFamily="34" charset="-120"/>
                        </a:rPr>
                        <a:t>發電廠廠址土地開發同意證明文件</a:t>
                      </a:r>
                      <a:endParaRPr lang="zh-TW" sz="1200" b="1" kern="100" dirty="0">
                        <a:effectLst/>
                        <a:latin typeface="微軟正黑體" panose="020B0604030504040204" pitchFamily="34" charset="-120"/>
                        <a:ea typeface="微軟正黑體" panose="020B0604030504040204" pitchFamily="34" charset="-120"/>
                      </a:endParaRPr>
                    </a:p>
                    <a:p>
                      <a:pPr marL="180975" lvl="0" indent="-90805" algn="just">
                        <a:spcAft>
                          <a:spcPts val="0"/>
                        </a:spcAft>
                        <a:buSzPts val="1400"/>
                        <a:buFont typeface="Wingdings" panose="05000000000000000000" pitchFamily="2" charset="2"/>
                        <a:buChar char=""/>
                      </a:pPr>
                      <a:r>
                        <a:rPr lang="zh-TW" sz="1200" b="1" kern="0" dirty="0">
                          <a:effectLst/>
                          <a:latin typeface="微軟正黑體" panose="020B0604030504040204" pitchFamily="34" charset="-120"/>
                          <a:ea typeface="微軟正黑體" panose="020B0604030504040204" pitchFamily="34" charset="-120"/>
                        </a:rPr>
                        <a:t>土地清冊、土地登記謄本及地籍圖謄本</a:t>
                      </a:r>
                      <a:endParaRPr lang="zh-TW" sz="1200" b="1" kern="100" dirty="0">
                        <a:effectLst/>
                        <a:latin typeface="微軟正黑體" panose="020B0604030504040204" pitchFamily="34" charset="-120"/>
                        <a:ea typeface="微軟正黑體" panose="020B0604030504040204" pitchFamily="34" charset="-120"/>
                      </a:endParaRPr>
                    </a:p>
                    <a:p>
                      <a:pPr marL="180975" lvl="0" indent="-90805" algn="just">
                        <a:spcAft>
                          <a:spcPts val="0"/>
                        </a:spcAft>
                        <a:buSzPts val="1400"/>
                        <a:buFont typeface="Wingdings" panose="05000000000000000000" pitchFamily="2" charset="2"/>
                        <a:buChar char=""/>
                      </a:pPr>
                      <a:r>
                        <a:rPr lang="zh-TW" sz="1200" b="1" kern="0" dirty="0">
                          <a:effectLst/>
                          <a:latin typeface="微軟正黑體" panose="020B0604030504040204" pitchFamily="34" charset="-120"/>
                          <a:ea typeface="微軟正黑體" panose="020B0604030504040204" pitchFamily="34" charset="-120"/>
                        </a:rPr>
                        <a:t>土地所有權人同意證明</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342" marR="60342" marT="0" marB="0" anchor="ctr"/>
                </a:tc>
                <a:extLst>
                  <a:ext uri="{0D108BD9-81ED-4DB2-BD59-A6C34878D82A}">
                    <a16:rowId xmlns:a16="http://schemas.microsoft.com/office/drawing/2014/main" val="10003"/>
                  </a:ext>
                </a:extLst>
              </a:tr>
              <a:tr h="1024034">
                <a:tc>
                  <a:txBody>
                    <a:bodyPr/>
                    <a:lstStyle/>
                    <a:p>
                      <a:pPr algn="ctr">
                        <a:spcAft>
                          <a:spcPts val="0"/>
                        </a:spcAft>
                      </a:pPr>
                      <a:r>
                        <a:rPr lang="en-US" alt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4</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algn="just">
                        <a:spcAft>
                          <a:spcPts val="0"/>
                        </a:spcAft>
                      </a:pPr>
                      <a:r>
                        <a:rPr lang="zh-TW" sz="1200" b="1" kern="0">
                          <a:effectLst/>
                          <a:latin typeface="微軟正黑體" panose="020B0604030504040204" pitchFamily="34" charset="-120"/>
                          <a:ea typeface="微軟正黑體" panose="020B0604030504040204" pitchFamily="34" charset="-120"/>
                        </a:rPr>
                        <a:t>地政機關意見書</a:t>
                      </a:r>
                      <a:r>
                        <a:rPr lang="en-US" sz="1200" b="1" kern="0">
                          <a:effectLst/>
                          <a:latin typeface="微軟正黑體" panose="020B0604030504040204" pitchFamily="34" charset="-120"/>
                          <a:ea typeface="微軟正黑體" panose="020B0604030504040204" pitchFamily="34" charset="-120"/>
                        </a:rPr>
                        <a:t>(</a:t>
                      </a:r>
                      <a:r>
                        <a:rPr lang="zh-TW" sz="1200" b="1" kern="0">
                          <a:effectLst/>
                          <a:latin typeface="微軟正黑體" panose="020B0604030504040204" pitchFamily="34" charset="-120"/>
                          <a:ea typeface="微軟正黑體" panose="020B0604030504040204" pitchFamily="34" charset="-120"/>
                        </a:rPr>
                        <a:t>屋頂型太陽光電得以該建築物所有權人同意證明文件及建築物使用執照代之</a:t>
                      </a:r>
                      <a:r>
                        <a:rPr lang="en-US" sz="1200" b="1" kern="0">
                          <a:effectLst/>
                          <a:latin typeface="微軟正黑體" panose="020B0604030504040204" pitchFamily="34" charset="-120"/>
                          <a:ea typeface="微軟正黑體" panose="020B0604030504040204" pitchFamily="34" charset="-120"/>
                        </a:rPr>
                        <a:t>)</a:t>
                      </a:r>
                      <a:r>
                        <a:rPr lang="zh-TW" sz="1200" b="1" kern="0">
                          <a:effectLst/>
                          <a:latin typeface="微軟正黑體" panose="020B0604030504040204" pitchFamily="34" charset="-120"/>
                          <a:ea typeface="微軟正黑體" panose="020B0604030504040204" pitchFamily="34" charset="-120"/>
                        </a:rPr>
                        <a:t>。</a:t>
                      </a:r>
                      <a:endParaRPr lang="zh-TW" sz="12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342" marR="60342" marT="0" marB="0" anchor="ctr"/>
                </a:tc>
                <a:extLst>
                  <a:ext uri="{0D108BD9-81ED-4DB2-BD59-A6C34878D82A}">
                    <a16:rowId xmlns:a16="http://schemas.microsoft.com/office/drawing/2014/main" val="10004"/>
                  </a:ext>
                </a:extLst>
              </a:tr>
              <a:tr h="508094">
                <a:tc>
                  <a:txBody>
                    <a:bodyPr/>
                    <a:lstStyle/>
                    <a:p>
                      <a:pPr algn="ctr">
                        <a:spcAft>
                          <a:spcPts val="0"/>
                        </a:spcAft>
                      </a:pPr>
                      <a:r>
                        <a:rPr lang="en-US" alt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5</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algn="just">
                        <a:spcAft>
                          <a:spcPts val="0"/>
                        </a:spcAft>
                      </a:pPr>
                      <a:r>
                        <a:rPr lang="zh-TW" sz="1200" b="1" kern="0">
                          <a:effectLst/>
                          <a:latin typeface="微軟正黑體" panose="020B0604030504040204" pitchFamily="34" charset="-120"/>
                          <a:ea typeface="微軟正黑體" panose="020B0604030504040204" pitchFamily="34" charset="-120"/>
                        </a:rPr>
                        <a:t>電源線引接同意證明文件</a:t>
                      </a:r>
                      <a:endParaRPr lang="zh-TW" sz="12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342" marR="60342" marT="0" marB="0" anchor="ctr"/>
                </a:tc>
                <a:extLst>
                  <a:ext uri="{0D108BD9-81ED-4DB2-BD59-A6C34878D82A}">
                    <a16:rowId xmlns:a16="http://schemas.microsoft.com/office/drawing/2014/main" val="10005"/>
                  </a:ext>
                </a:extLst>
              </a:tr>
              <a:tr h="754901">
                <a:tc>
                  <a:txBody>
                    <a:bodyPr/>
                    <a:lstStyle/>
                    <a:p>
                      <a:pPr algn="ctr">
                        <a:spcAft>
                          <a:spcPts val="0"/>
                        </a:spcAft>
                      </a:pPr>
                      <a:r>
                        <a:rPr lang="en-US" alt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6</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algn="just">
                        <a:spcAft>
                          <a:spcPts val="0"/>
                        </a:spcAft>
                      </a:pPr>
                      <a:r>
                        <a:rPr lang="zh-TW" sz="1200" b="1" kern="0" dirty="0">
                          <a:effectLst/>
                          <a:latin typeface="微軟正黑體" panose="020B0604030504040204" pitchFamily="34" charset="-120"/>
                          <a:ea typeface="微軟正黑體" panose="020B0604030504040204" pitchFamily="34" charset="-120"/>
                        </a:rPr>
                        <a:t>廠址位置及電源線路徑照片</a:t>
                      </a:r>
                      <a:r>
                        <a:rPr lang="en-US" sz="1200" b="1" kern="0" dirty="0">
                          <a:effectLst/>
                          <a:latin typeface="微軟正黑體" panose="020B0604030504040204" pitchFamily="34" charset="-120"/>
                          <a:ea typeface="微軟正黑體" panose="020B0604030504040204" pitchFamily="34" charset="-120"/>
                        </a:rPr>
                        <a:t>(</a:t>
                      </a:r>
                      <a:r>
                        <a:rPr lang="zh-TW" sz="1200" b="1" kern="0" dirty="0">
                          <a:effectLst/>
                          <a:latin typeface="微軟正黑體" panose="020B0604030504040204" pitchFamily="34" charset="-120"/>
                          <a:ea typeface="微軟正黑體" panose="020B0604030504040204" pitchFamily="34" charset="-120"/>
                        </a:rPr>
                        <a:t>須標示所在區域與比例尺）與照片</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342" marR="60342" marT="0" marB="0" anchor="ctr"/>
                </a:tc>
                <a:extLst>
                  <a:ext uri="{0D108BD9-81ED-4DB2-BD59-A6C34878D82A}">
                    <a16:rowId xmlns:a16="http://schemas.microsoft.com/office/drawing/2014/main" val="10006"/>
                  </a:ext>
                </a:extLst>
              </a:tr>
              <a:tr h="690332">
                <a:tc>
                  <a:txBody>
                    <a:bodyPr/>
                    <a:lstStyle/>
                    <a:p>
                      <a:pPr marL="0" lvl="0" indent="0" algn="ctr">
                        <a:spcAft>
                          <a:spcPts val="0"/>
                        </a:spcAft>
                        <a:buFont typeface="Wingdings" panose="05000000000000000000" pitchFamily="2" charset="2"/>
                        <a:buNone/>
                      </a:pPr>
                      <a:r>
                        <a:rPr lang="en-US" alt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7</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algn="just">
                        <a:spcAft>
                          <a:spcPts val="0"/>
                        </a:spcAft>
                      </a:pPr>
                      <a:r>
                        <a:rPr lang="zh-TW" sz="1200" b="1" kern="0" dirty="0">
                          <a:effectLst/>
                          <a:latin typeface="微軟正黑體" panose="020B0604030504040204" pitchFamily="34" charset="-120"/>
                          <a:ea typeface="微軟正黑體" panose="020B0604030504040204" pitchFamily="34" charset="-120"/>
                        </a:rPr>
                        <a:t>公司登記證明文件</a:t>
                      </a:r>
                      <a:r>
                        <a:rPr lang="en-US" sz="1200" b="1" kern="0" dirty="0">
                          <a:effectLst/>
                          <a:latin typeface="微軟正黑體" panose="020B0604030504040204" pitchFamily="34" charset="-120"/>
                          <a:ea typeface="微軟正黑體" panose="020B0604030504040204" pitchFamily="34" charset="-120"/>
                        </a:rPr>
                        <a:t>(</a:t>
                      </a:r>
                      <a:r>
                        <a:rPr lang="zh-TW" sz="1200" b="1" kern="0" dirty="0">
                          <a:effectLst/>
                          <a:latin typeface="微軟正黑體" panose="020B0604030504040204" pitchFamily="34" charset="-120"/>
                          <a:ea typeface="微軟正黑體" panose="020B0604030504040204" pitchFamily="34" charset="-120"/>
                        </a:rPr>
                        <a:t>請檢附近</a:t>
                      </a:r>
                      <a:r>
                        <a:rPr lang="en-US" sz="1200" b="1" kern="0" dirty="0">
                          <a:effectLst/>
                          <a:latin typeface="微軟正黑體" panose="020B0604030504040204" pitchFamily="34" charset="-120"/>
                          <a:ea typeface="微軟正黑體" panose="020B0604030504040204" pitchFamily="34" charset="-120"/>
                        </a:rPr>
                        <a:t>6</a:t>
                      </a:r>
                      <a:r>
                        <a:rPr lang="zh-TW" sz="1200" b="1" kern="0" dirty="0">
                          <a:effectLst/>
                          <a:latin typeface="微軟正黑體" panose="020B0604030504040204" pitchFamily="34" charset="-120"/>
                          <a:ea typeface="微軟正黑體" panose="020B0604030504040204" pitchFamily="34" charset="-120"/>
                        </a:rPr>
                        <a:t>個月內有效文件</a:t>
                      </a:r>
                      <a:r>
                        <a:rPr lang="en-US" sz="1200" b="1" kern="0" dirty="0">
                          <a:effectLst/>
                          <a:latin typeface="微軟正黑體" panose="020B0604030504040204" pitchFamily="34" charset="-120"/>
                          <a:ea typeface="微軟正黑體" panose="020B0604030504040204" pitchFamily="34" charset="-120"/>
                        </a:rPr>
                        <a:t>)</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342" marR="60342" marT="0" marB="0" anchor="ctr"/>
                </a:tc>
                <a:extLst>
                  <a:ext uri="{0D108BD9-81ED-4DB2-BD59-A6C34878D82A}">
                    <a16:rowId xmlns:a16="http://schemas.microsoft.com/office/drawing/2014/main" val="10007"/>
                  </a:ext>
                </a:extLst>
              </a:tr>
            </a:tbl>
          </a:graphicData>
        </a:graphic>
      </p:graphicFrame>
      <p:sp>
        <p:nvSpPr>
          <p:cNvPr id="6" name="文字方塊 7"/>
          <p:cNvSpPr txBox="1">
            <a:spLocks noChangeArrowheads="1"/>
          </p:cNvSpPr>
          <p:nvPr/>
        </p:nvSpPr>
        <p:spPr bwMode="auto">
          <a:xfrm>
            <a:off x="4493379" y="1122833"/>
            <a:ext cx="2421959" cy="376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defTabSz="457200">
              <a:defRPr>
                <a:solidFill>
                  <a:schemeClr val="tx1"/>
                </a:solidFill>
                <a:latin typeface="Calibri" panose="020F0502020204030204" pitchFamily="34" charset="0"/>
                <a:ea typeface="新細明體" panose="02020500000000000000" charset="-120"/>
              </a:defRPr>
            </a:lvl1pPr>
            <a:lvl2pPr marL="742950" indent="-285750" defTabSz="457200">
              <a:defRPr>
                <a:solidFill>
                  <a:schemeClr val="tx1"/>
                </a:solidFill>
                <a:latin typeface="Calibri" panose="020F0502020204030204" pitchFamily="34" charset="0"/>
                <a:ea typeface="新細明體" panose="02020500000000000000" charset="-120"/>
              </a:defRPr>
            </a:lvl2pPr>
            <a:lvl3pPr marL="1143000" indent="-228600" defTabSz="457200">
              <a:defRPr>
                <a:solidFill>
                  <a:schemeClr val="tx1"/>
                </a:solidFill>
                <a:latin typeface="Calibri" panose="020F0502020204030204" pitchFamily="34" charset="0"/>
                <a:ea typeface="新細明體" panose="02020500000000000000" charset="-120"/>
              </a:defRPr>
            </a:lvl3pPr>
            <a:lvl4pPr marL="1600200" indent="-228600" defTabSz="457200">
              <a:defRPr>
                <a:solidFill>
                  <a:schemeClr val="tx1"/>
                </a:solidFill>
                <a:latin typeface="Calibri" panose="020F0502020204030204" pitchFamily="34" charset="0"/>
                <a:ea typeface="新細明體" panose="02020500000000000000" charset="-120"/>
              </a:defRPr>
            </a:lvl4pPr>
            <a:lvl5pPr marL="2057400" indent="-228600" defTabSz="457200">
              <a:defRPr>
                <a:solidFill>
                  <a:schemeClr val="tx1"/>
                </a:solidFill>
                <a:latin typeface="Calibri" panose="020F0502020204030204" pitchFamily="34" charset="0"/>
                <a:ea typeface="新細明體" panose="02020500000000000000" charset="-12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marL="285750" marR="0" lvl="0" indent="-285750" algn="just" defTabSz="457200" rtl="0" eaLnBrk="1" fontAlgn="base" latinLnBrk="0" hangingPunct="1">
              <a:lnSpc>
                <a:spcPts val="2400"/>
              </a:lnSpc>
              <a:spcBef>
                <a:spcPct val="0"/>
              </a:spcBef>
              <a:spcAft>
                <a:spcPct val="0"/>
              </a:spcAft>
              <a:buClrTx/>
              <a:buSzTx/>
              <a:buFont typeface="Wingdings" panose="05000000000000000000" pitchFamily="2" charset="2"/>
              <a:buChar char="Ø"/>
              <a:defRPr/>
            </a:pPr>
            <a:r>
              <a:rPr kumimoji="0" lang="zh-TW" altLang="en-US" sz="1800" b="1"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rPr>
              <a:t>施工許可要件：</a:t>
            </a:r>
            <a:endParaRPr kumimoji="0" lang="en-US" altLang="zh-TW" sz="1800" b="1"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endParaRPr>
          </a:p>
        </p:txBody>
      </p:sp>
      <p:graphicFrame>
        <p:nvGraphicFramePr>
          <p:cNvPr id="7" name="表格 6"/>
          <p:cNvGraphicFramePr>
            <a:graphicFrameLocks noGrp="1"/>
          </p:cNvGraphicFramePr>
          <p:nvPr/>
        </p:nvGraphicFramePr>
        <p:xfrm>
          <a:off x="4572001" y="1640160"/>
          <a:ext cx="4345662" cy="4883553"/>
        </p:xfrm>
        <a:graphic>
          <a:graphicData uri="http://schemas.openxmlformats.org/drawingml/2006/table">
            <a:tbl>
              <a:tblPr firstRow="1" firstCol="1" bandRow="1">
                <a:tableStyleId>{5940675A-B579-460E-94D1-54222C63F5DA}</a:tableStyleId>
              </a:tblPr>
              <a:tblGrid>
                <a:gridCol w="452672">
                  <a:extLst>
                    <a:ext uri="{9D8B030D-6E8A-4147-A177-3AD203B41FA5}">
                      <a16:colId xmlns:a16="http://schemas.microsoft.com/office/drawing/2014/main" val="20000"/>
                    </a:ext>
                  </a:extLst>
                </a:gridCol>
                <a:gridCol w="3892990">
                  <a:extLst>
                    <a:ext uri="{9D8B030D-6E8A-4147-A177-3AD203B41FA5}">
                      <a16:colId xmlns:a16="http://schemas.microsoft.com/office/drawing/2014/main" val="20001"/>
                    </a:ext>
                  </a:extLst>
                </a:gridCol>
              </a:tblGrid>
              <a:tr h="263383">
                <a:tc>
                  <a:txBody>
                    <a:bodyPr/>
                    <a:lstStyle/>
                    <a:p>
                      <a:pPr algn="ctr">
                        <a:spcAft>
                          <a:spcPts val="0"/>
                        </a:spcAft>
                      </a:pPr>
                      <a:r>
                        <a:rPr lang="zh-TW" altLang="en-US"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項次</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algn="ctr">
                        <a:spcAft>
                          <a:spcPts val="0"/>
                        </a:spcAft>
                      </a:pPr>
                      <a:r>
                        <a:rPr lang="zh-TW" altLang="en-US"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要件名稱</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342" marR="60342" marT="0" marB="0" anchor="ctr">
                    <a:solidFill>
                      <a:schemeClr val="accent1">
                        <a:lumMod val="20000"/>
                        <a:lumOff val="80000"/>
                      </a:schemeClr>
                    </a:solidFill>
                  </a:tcPr>
                </a:tc>
                <a:extLst>
                  <a:ext uri="{0D108BD9-81ED-4DB2-BD59-A6C34878D82A}">
                    <a16:rowId xmlns:a16="http://schemas.microsoft.com/office/drawing/2014/main" val="10000"/>
                  </a:ext>
                </a:extLst>
              </a:tr>
              <a:tr h="211417">
                <a:tc>
                  <a:txBody>
                    <a:bodyPr/>
                    <a:lstStyle/>
                    <a:p>
                      <a:pPr algn="ctr">
                        <a:spcAft>
                          <a:spcPts val="0"/>
                        </a:spcAft>
                      </a:pPr>
                      <a:r>
                        <a:rPr lang="en-US" alt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1</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a:spcAft>
                          <a:spcPts val="0"/>
                        </a:spcAft>
                      </a:pPr>
                      <a:r>
                        <a:rPr lang="zh-TW" sz="1200" b="1" kern="0" dirty="0">
                          <a:effectLst/>
                          <a:latin typeface="微軟正黑體" panose="020B0604030504040204" pitchFamily="34" charset="-120"/>
                          <a:ea typeface="微軟正黑體" panose="020B0604030504040204" pitchFamily="34" charset="-120"/>
                        </a:rPr>
                        <a:t>籌設或擴建許可函</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0001"/>
                  </a:ext>
                </a:extLst>
              </a:tr>
              <a:tr h="1660335">
                <a:tc>
                  <a:txBody>
                    <a:bodyPr/>
                    <a:lstStyle/>
                    <a:p>
                      <a:pPr marL="0" lvl="0" indent="0" algn="ctr">
                        <a:spcAft>
                          <a:spcPts val="0"/>
                        </a:spcAft>
                        <a:buFont typeface="Wingdings" panose="05000000000000000000" pitchFamily="2" charset="2"/>
                        <a:buNone/>
                      </a:pPr>
                      <a:r>
                        <a:rPr lang="en-US" alt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2</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a:spcAft>
                          <a:spcPts val="0"/>
                        </a:spcAft>
                      </a:pPr>
                      <a:r>
                        <a:rPr lang="zh-TW" sz="1200" b="1" kern="0" dirty="0">
                          <a:effectLst/>
                          <a:latin typeface="微軟正黑體" panose="020B0604030504040204" pitchFamily="34" charset="-120"/>
                          <a:ea typeface="微軟正黑體" panose="020B0604030504040204" pitchFamily="34" charset="-120"/>
                        </a:rPr>
                        <a:t>工程計畫書</a:t>
                      </a:r>
                      <a:endParaRPr lang="zh-TW" sz="1200" b="1" kern="100" dirty="0">
                        <a:effectLst/>
                        <a:latin typeface="微軟正黑體" panose="020B0604030504040204" pitchFamily="34" charset="-120"/>
                        <a:ea typeface="微軟正黑體" panose="020B0604030504040204" pitchFamily="34" charset="-120"/>
                      </a:endParaRPr>
                    </a:p>
                    <a:p>
                      <a:pPr marL="271780" lvl="0" indent="-180975" algn="just">
                        <a:spcAft>
                          <a:spcPts val="0"/>
                        </a:spcAft>
                        <a:buFont typeface="Wingdings" panose="05000000000000000000" pitchFamily="2" charset="2"/>
                        <a:buChar char=""/>
                      </a:pPr>
                      <a:r>
                        <a:rPr lang="zh-TW" sz="1200" b="1" kern="0" dirty="0">
                          <a:effectLst/>
                          <a:latin typeface="微軟正黑體" panose="020B0604030504040204" pitchFamily="34" charset="-120"/>
                          <a:ea typeface="微軟正黑體" panose="020B0604030504040204" pitchFamily="34" charset="-120"/>
                        </a:rPr>
                        <a:t>初步圖樣</a:t>
                      </a:r>
                      <a:endParaRPr lang="zh-TW" sz="1200" b="1" kern="100" dirty="0">
                        <a:effectLst/>
                        <a:latin typeface="微軟正黑體" panose="020B0604030504040204" pitchFamily="34" charset="-120"/>
                        <a:ea typeface="微軟正黑體" panose="020B0604030504040204" pitchFamily="34" charset="-120"/>
                      </a:endParaRPr>
                    </a:p>
                    <a:p>
                      <a:pPr marL="443230" lvl="0" indent="-180975" algn="just">
                        <a:spcAft>
                          <a:spcPts val="0"/>
                        </a:spcAft>
                        <a:buFont typeface="Wingdings" panose="05000000000000000000" pitchFamily="2" charset="2"/>
                        <a:buAutoNum type="circleNumWdWhitePlain"/>
                      </a:pPr>
                      <a:r>
                        <a:rPr lang="zh-TW" sz="1200" b="0" kern="0" dirty="0">
                          <a:effectLst/>
                          <a:latin typeface="微軟正黑體" panose="020B0604030504040204" pitchFamily="34" charset="-120"/>
                          <a:ea typeface="微軟正黑體" panose="020B0604030504040204" pitchFamily="34" charset="-120"/>
                        </a:rPr>
                        <a:t>全區配置圖</a:t>
                      </a:r>
                      <a:r>
                        <a:rPr lang="en-US" sz="1200" b="0" kern="0" dirty="0">
                          <a:effectLst/>
                          <a:latin typeface="微軟正黑體" panose="020B0604030504040204" pitchFamily="34" charset="-120"/>
                          <a:ea typeface="微軟正黑體" panose="020B0604030504040204" pitchFamily="34" charset="-120"/>
                        </a:rPr>
                        <a:t>(</a:t>
                      </a:r>
                      <a:r>
                        <a:rPr lang="zh-TW" sz="1200" b="0" kern="0" dirty="0">
                          <a:effectLst/>
                          <a:latin typeface="微軟正黑體" panose="020B0604030504040204" pitchFamily="34" charset="-120"/>
                          <a:ea typeface="微軟正黑體" panose="020B0604030504040204" pitchFamily="34" charset="-120"/>
                        </a:rPr>
                        <a:t>含變電站、併聯路徑及引接點等</a:t>
                      </a:r>
                      <a:r>
                        <a:rPr lang="en-US" sz="1200" b="0" kern="0" dirty="0">
                          <a:effectLst/>
                          <a:latin typeface="微軟正黑體" panose="020B0604030504040204" pitchFamily="34" charset="-120"/>
                          <a:ea typeface="微軟正黑體" panose="020B0604030504040204" pitchFamily="34" charset="-120"/>
                        </a:rPr>
                        <a:t>) </a:t>
                      </a:r>
                      <a:endParaRPr lang="zh-TW" sz="1200" b="0" kern="100" dirty="0">
                        <a:effectLst/>
                        <a:latin typeface="微軟正黑體" panose="020B0604030504040204" pitchFamily="34" charset="-120"/>
                        <a:ea typeface="微軟正黑體" panose="020B0604030504040204" pitchFamily="34" charset="-120"/>
                      </a:endParaRPr>
                    </a:p>
                    <a:p>
                      <a:pPr marL="443230" lvl="0" indent="-180975" algn="just">
                        <a:spcAft>
                          <a:spcPts val="0"/>
                        </a:spcAft>
                        <a:buFont typeface="Wingdings" panose="05000000000000000000" pitchFamily="2" charset="2"/>
                        <a:buAutoNum type="circleNumWdWhitePlain"/>
                      </a:pPr>
                      <a:r>
                        <a:rPr lang="zh-TW" sz="1200" b="0" kern="0" dirty="0">
                          <a:effectLst/>
                          <a:latin typeface="微軟正黑體" panose="020B0604030504040204" pitchFamily="34" charset="-120"/>
                          <a:ea typeface="微軟正黑體" panose="020B0604030504040204" pitchFamily="34" charset="-120"/>
                        </a:rPr>
                        <a:t>電氣設備設置圖</a:t>
                      </a:r>
                      <a:r>
                        <a:rPr lang="en-US" sz="1200" b="0" kern="0" dirty="0">
                          <a:effectLst/>
                          <a:latin typeface="微軟正黑體" panose="020B0604030504040204" pitchFamily="34" charset="-120"/>
                          <a:ea typeface="微軟正黑體" panose="020B0604030504040204" pitchFamily="34" charset="-120"/>
                        </a:rPr>
                        <a:t>(</a:t>
                      </a:r>
                      <a:r>
                        <a:rPr lang="zh-TW" sz="1200" b="0" kern="0" dirty="0">
                          <a:effectLst/>
                          <a:latin typeface="微軟正黑體" panose="020B0604030504040204" pitchFamily="34" charset="-120"/>
                          <a:ea typeface="微軟正黑體" panose="020B0604030504040204" pitchFamily="34" charset="-120"/>
                        </a:rPr>
                        <a:t>含變流器、變壓器與併聯盤等</a:t>
                      </a:r>
                      <a:r>
                        <a:rPr lang="en-US" sz="1200" b="0" kern="0" dirty="0">
                          <a:effectLst/>
                          <a:latin typeface="微軟正黑體" panose="020B0604030504040204" pitchFamily="34" charset="-120"/>
                          <a:ea typeface="微軟正黑體" panose="020B0604030504040204" pitchFamily="34" charset="-120"/>
                        </a:rPr>
                        <a:t>)</a:t>
                      </a:r>
                      <a:endParaRPr lang="zh-TW" sz="1200" b="0" kern="100" dirty="0">
                        <a:effectLst/>
                        <a:latin typeface="微軟正黑體" panose="020B0604030504040204" pitchFamily="34" charset="-120"/>
                        <a:ea typeface="微軟正黑體" panose="020B0604030504040204" pitchFamily="34" charset="-120"/>
                      </a:endParaRPr>
                    </a:p>
                    <a:p>
                      <a:pPr marL="443230" lvl="0" indent="-180975" algn="just">
                        <a:spcAft>
                          <a:spcPts val="0"/>
                        </a:spcAft>
                        <a:buFont typeface="Wingdings" panose="05000000000000000000" pitchFamily="2" charset="2"/>
                        <a:buAutoNum type="circleNumWdWhitePlain"/>
                      </a:pPr>
                      <a:r>
                        <a:rPr lang="zh-TW" sz="1200" b="0" kern="0" dirty="0">
                          <a:effectLst/>
                          <a:latin typeface="微軟正黑體" panose="020B0604030504040204" pitchFamily="34" charset="-120"/>
                          <a:ea typeface="微軟正黑體" panose="020B0604030504040204" pitchFamily="34" charset="-120"/>
                        </a:rPr>
                        <a:t>系統單線圖</a:t>
                      </a:r>
                      <a:r>
                        <a:rPr lang="en-US" sz="1200" b="0" kern="0" dirty="0">
                          <a:effectLst/>
                          <a:latin typeface="微軟正黑體" panose="020B0604030504040204" pitchFamily="34" charset="-120"/>
                          <a:ea typeface="微軟正黑體" panose="020B0604030504040204" pitchFamily="34" charset="-120"/>
                        </a:rPr>
                        <a:t>(</a:t>
                      </a:r>
                      <a:r>
                        <a:rPr lang="zh-TW" sz="1200" b="0" kern="0" dirty="0">
                          <a:effectLst/>
                          <a:latin typeface="微軟正黑體" panose="020B0604030504040204" pitchFamily="34" charset="-120"/>
                          <a:ea typeface="微軟正黑體" panose="020B0604030504040204" pitchFamily="34" charset="-120"/>
                        </a:rPr>
                        <a:t>交流及直流系統</a:t>
                      </a:r>
                      <a:r>
                        <a:rPr lang="en-US" sz="1200" b="0" kern="0" dirty="0">
                          <a:effectLst/>
                          <a:latin typeface="微軟正黑體" panose="020B0604030504040204" pitchFamily="34" charset="-120"/>
                          <a:ea typeface="微軟正黑體" panose="020B0604030504040204" pitchFamily="34" charset="-120"/>
                        </a:rPr>
                        <a:t>)</a:t>
                      </a:r>
                      <a:endParaRPr lang="zh-TW" sz="1200" b="0" kern="100" dirty="0">
                        <a:effectLst/>
                        <a:latin typeface="微軟正黑體" panose="020B0604030504040204" pitchFamily="34" charset="-120"/>
                        <a:ea typeface="微軟正黑體" panose="020B0604030504040204" pitchFamily="34" charset="-120"/>
                      </a:endParaRPr>
                    </a:p>
                    <a:p>
                      <a:pPr marL="443230" lvl="0" indent="-180975" algn="just">
                        <a:spcAft>
                          <a:spcPts val="0"/>
                        </a:spcAft>
                        <a:buFont typeface="Wingdings" panose="05000000000000000000" pitchFamily="2" charset="2"/>
                        <a:buAutoNum type="circleNumWdWhitePlain"/>
                      </a:pPr>
                      <a:r>
                        <a:rPr lang="zh-TW" sz="1200" b="0" kern="0" dirty="0">
                          <a:effectLst/>
                          <a:latin typeface="微軟正黑體" panose="020B0604030504040204" pitchFamily="34" charset="-120"/>
                          <a:ea typeface="微軟正黑體" panose="020B0604030504040204" pitchFamily="34" charset="-120"/>
                        </a:rPr>
                        <a:t>系統昇位圖 </a:t>
                      </a:r>
                      <a:endParaRPr lang="zh-TW" sz="1200" b="0" kern="100" dirty="0">
                        <a:effectLst/>
                        <a:latin typeface="微軟正黑體" panose="020B0604030504040204" pitchFamily="34" charset="-120"/>
                        <a:ea typeface="微軟正黑體" panose="020B0604030504040204" pitchFamily="34" charset="-120"/>
                      </a:endParaRPr>
                    </a:p>
                    <a:p>
                      <a:pPr marL="443230" lvl="0" indent="-180975" algn="just">
                        <a:spcAft>
                          <a:spcPts val="0"/>
                        </a:spcAft>
                        <a:buFont typeface="Wingdings" panose="05000000000000000000" pitchFamily="2" charset="2"/>
                        <a:buAutoNum type="circleNumWdWhitePlain"/>
                      </a:pPr>
                      <a:r>
                        <a:rPr lang="zh-TW" sz="1200" b="0" kern="0" dirty="0">
                          <a:effectLst/>
                          <a:latin typeface="微軟正黑體" panose="020B0604030504040204" pitchFamily="34" charset="-120"/>
                          <a:ea typeface="微軟正黑體" panose="020B0604030504040204" pitchFamily="34" charset="-120"/>
                        </a:rPr>
                        <a:t>模組支架設計圖</a:t>
                      </a:r>
                      <a:endParaRPr lang="zh-TW" sz="1200" b="0" kern="100" dirty="0">
                        <a:effectLst/>
                        <a:latin typeface="微軟正黑體" panose="020B0604030504040204" pitchFamily="34" charset="-120"/>
                        <a:ea typeface="微軟正黑體" panose="020B0604030504040204" pitchFamily="34" charset="-120"/>
                      </a:endParaRPr>
                    </a:p>
                    <a:p>
                      <a:pPr marL="271780" lvl="0" indent="-180975">
                        <a:spcAft>
                          <a:spcPts val="0"/>
                        </a:spcAft>
                        <a:buFont typeface="Wingdings" panose="05000000000000000000" pitchFamily="2" charset="2"/>
                        <a:buChar char=""/>
                      </a:pPr>
                      <a:r>
                        <a:rPr lang="zh-TW" sz="1200" b="1" kern="0" dirty="0">
                          <a:effectLst/>
                          <a:latin typeface="微軟正黑體" panose="020B0604030504040204" pitchFamily="34" charset="-120"/>
                          <a:ea typeface="微軟正黑體" panose="020B0604030504040204" pitchFamily="34" charset="-120"/>
                        </a:rPr>
                        <a:t>工程規範書</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211417">
                <a:tc>
                  <a:txBody>
                    <a:bodyPr/>
                    <a:lstStyle/>
                    <a:p>
                      <a:pPr algn="ctr">
                        <a:spcAft>
                          <a:spcPts val="0"/>
                        </a:spcAft>
                      </a:pPr>
                      <a:r>
                        <a:rPr lang="en-US" alt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3</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a:spcAft>
                          <a:spcPts val="0"/>
                        </a:spcAft>
                      </a:pPr>
                      <a:r>
                        <a:rPr lang="zh-TW" sz="1200" b="1" kern="0">
                          <a:effectLst/>
                          <a:latin typeface="微軟正黑體" panose="020B0604030504040204" pitchFamily="34" charset="-120"/>
                          <a:ea typeface="微軟正黑體" panose="020B0604030504040204" pitchFamily="34" charset="-120"/>
                        </a:rPr>
                        <a:t>電機技師執業執照</a:t>
                      </a:r>
                      <a:r>
                        <a:rPr lang="en-US" sz="1200" b="1" kern="0">
                          <a:effectLst/>
                          <a:latin typeface="微軟正黑體" panose="020B0604030504040204" pitchFamily="34" charset="-120"/>
                          <a:ea typeface="微軟正黑體" panose="020B0604030504040204" pitchFamily="34" charset="-120"/>
                        </a:rPr>
                        <a:t>(</a:t>
                      </a:r>
                      <a:r>
                        <a:rPr lang="zh-TW" sz="1200" b="1" kern="0">
                          <a:effectLst/>
                          <a:latin typeface="微軟正黑體" panose="020B0604030504040204" pitchFamily="34" charset="-120"/>
                          <a:ea typeface="微軟正黑體" panose="020B0604030504040204" pitchFamily="34" charset="-120"/>
                        </a:rPr>
                        <a:t>有效日期：</a:t>
                      </a:r>
                      <a:r>
                        <a:rPr lang="en-US" sz="1200" b="1" kern="0">
                          <a:effectLst/>
                          <a:latin typeface="微軟正黑體" panose="020B0604030504040204" pitchFamily="34" charset="-120"/>
                          <a:ea typeface="微軟正黑體" panose="020B0604030504040204" pitchFamily="34" charset="-120"/>
                        </a:rPr>
                        <a:t> /  /  )</a:t>
                      </a:r>
                      <a:endParaRPr lang="zh-TW" sz="12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211417">
                <a:tc>
                  <a:txBody>
                    <a:bodyPr/>
                    <a:lstStyle/>
                    <a:p>
                      <a:pPr algn="ctr">
                        <a:spcAft>
                          <a:spcPts val="0"/>
                        </a:spcAft>
                      </a:pPr>
                      <a:r>
                        <a:rPr lang="en-US" alt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4</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a:spcAft>
                          <a:spcPts val="0"/>
                        </a:spcAft>
                      </a:pPr>
                      <a:r>
                        <a:rPr lang="zh-TW" sz="1200" b="1" kern="0">
                          <a:effectLst/>
                          <a:latin typeface="微軟正黑體" panose="020B0604030504040204" pitchFamily="34" charset="-120"/>
                          <a:ea typeface="微軟正黑體" panose="020B0604030504040204" pitchFamily="34" charset="-120"/>
                        </a:rPr>
                        <a:t>結構安全證明書及結構計算書</a:t>
                      </a:r>
                      <a:endParaRPr lang="zh-TW" sz="12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0004"/>
                  </a:ext>
                </a:extLst>
              </a:tr>
              <a:tr h="211417">
                <a:tc>
                  <a:txBody>
                    <a:bodyPr/>
                    <a:lstStyle/>
                    <a:p>
                      <a:pPr algn="ctr">
                        <a:spcAft>
                          <a:spcPts val="0"/>
                        </a:spcAft>
                      </a:pPr>
                      <a:r>
                        <a:rPr lang="en-US" alt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5</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a:spcAft>
                          <a:spcPts val="0"/>
                        </a:spcAft>
                      </a:pPr>
                      <a:r>
                        <a:rPr lang="zh-TW" sz="1200" b="1" kern="0">
                          <a:effectLst/>
                          <a:latin typeface="微軟正黑體" panose="020B0604030504040204" pitchFamily="34" charset="-120"/>
                          <a:ea typeface="微軟正黑體" panose="020B0604030504040204" pitchFamily="34" charset="-120"/>
                        </a:rPr>
                        <a:t>結構</a:t>
                      </a:r>
                      <a:r>
                        <a:rPr lang="en-US" sz="1200" b="1" kern="0">
                          <a:effectLst/>
                          <a:latin typeface="微軟正黑體" panose="020B0604030504040204" pitchFamily="34" charset="-120"/>
                          <a:ea typeface="微軟正黑體" panose="020B0604030504040204" pitchFamily="34" charset="-120"/>
                        </a:rPr>
                        <a:t>/</a:t>
                      </a:r>
                      <a:r>
                        <a:rPr lang="zh-TW" sz="1200" b="1" kern="0">
                          <a:effectLst/>
                          <a:latin typeface="微軟正黑體" panose="020B0604030504040204" pitchFamily="34" charset="-120"/>
                          <a:ea typeface="微軟正黑體" panose="020B0604030504040204" pitchFamily="34" charset="-120"/>
                        </a:rPr>
                        <a:t>土木技師執業執照</a:t>
                      </a:r>
                      <a:r>
                        <a:rPr lang="en-US" sz="1200" b="1" kern="0">
                          <a:effectLst/>
                          <a:latin typeface="微軟正黑體" panose="020B0604030504040204" pitchFamily="34" charset="-120"/>
                          <a:ea typeface="微軟正黑體" panose="020B0604030504040204" pitchFamily="34" charset="-120"/>
                        </a:rPr>
                        <a:t>(</a:t>
                      </a:r>
                      <a:r>
                        <a:rPr lang="zh-TW" sz="1200" b="1" kern="0">
                          <a:effectLst/>
                          <a:latin typeface="微軟正黑體" panose="020B0604030504040204" pitchFamily="34" charset="-120"/>
                          <a:ea typeface="微軟正黑體" panose="020B0604030504040204" pitchFamily="34" charset="-120"/>
                        </a:rPr>
                        <a:t>有效日期：</a:t>
                      </a:r>
                      <a:r>
                        <a:rPr lang="en-US" sz="1200" b="1" kern="0">
                          <a:effectLst/>
                          <a:latin typeface="微軟正黑體" panose="020B0604030504040204" pitchFamily="34" charset="-120"/>
                          <a:ea typeface="微軟正黑體" panose="020B0604030504040204" pitchFamily="34" charset="-120"/>
                        </a:rPr>
                        <a:t> /  /  )</a:t>
                      </a:r>
                      <a:endParaRPr lang="zh-TW" sz="12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0005"/>
                  </a:ext>
                </a:extLst>
              </a:tr>
              <a:tr h="211417">
                <a:tc>
                  <a:txBody>
                    <a:bodyPr/>
                    <a:lstStyle/>
                    <a:p>
                      <a:pPr algn="ctr">
                        <a:spcAft>
                          <a:spcPts val="0"/>
                        </a:spcAft>
                      </a:pPr>
                      <a:r>
                        <a:rPr lang="en-US" alt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6</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algn="just">
                        <a:spcAft>
                          <a:spcPts val="0"/>
                        </a:spcAft>
                      </a:pPr>
                      <a:r>
                        <a:rPr lang="zh-TW" sz="1200" b="1" kern="0">
                          <a:effectLst/>
                          <a:latin typeface="微軟正黑體" panose="020B0604030504040204" pitchFamily="34" charset="-120"/>
                          <a:ea typeface="微軟正黑體" panose="020B0604030504040204" pitchFamily="34" charset="-120"/>
                        </a:rPr>
                        <a:t>發電廠廠址土地完成變更或容許使用證明文件</a:t>
                      </a:r>
                      <a:endParaRPr lang="zh-TW" sz="12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0006"/>
                  </a:ext>
                </a:extLst>
              </a:tr>
              <a:tr h="634250">
                <a:tc>
                  <a:txBody>
                    <a:bodyPr/>
                    <a:lstStyle/>
                    <a:p>
                      <a:pPr marL="0" lvl="0" indent="0" algn="ctr">
                        <a:spcAft>
                          <a:spcPts val="0"/>
                        </a:spcAft>
                        <a:buFont typeface="Wingdings" panose="05000000000000000000" pitchFamily="2" charset="2"/>
                        <a:buNone/>
                      </a:pPr>
                      <a:r>
                        <a:rPr lang="en-US" alt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7</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algn="just">
                        <a:spcAft>
                          <a:spcPts val="0"/>
                        </a:spcAft>
                      </a:pPr>
                      <a:r>
                        <a:rPr lang="zh-TW" sz="1200" b="1" kern="0" dirty="0">
                          <a:effectLst/>
                          <a:latin typeface="微軟正黑體" panose="020B0604030504040204" pitchFamily="34" charset="-120"/>
                          <a:ea typeface="微軟正黑體" panose="020B0604030504040204" pitchFamily="34" charset="-120"/>
                        </a:rPr>
                        <a:t>發電廠廠址土地使用同意證明文件</a:t>
                      </a:r>
                      <a:endParaRPr lang="zh-TW" sz="1200" b="1" kern="100" dirty="0">
                        <a:effectLst/>
                        <a:latin typeface="微軟正黑體" panose="020B0604030504040204" pitchFamily="34" charset="-120"/>
                        <a:ea typeface="微軟正黑體" panose="020B0604030504040204" pitchFamily="34" charset="-120"/>
                      </a:endParaRPr>
                    </a:p>
                    <a:p>
                      <a:pPr marL="271780" lvl="0" indent="-180975" algn="just">
                        <a:spcAft>
                          <a:spcPts val="0"/>
                        </a:spcAft>
                        <a:buFont typeface="Wingdings" panose="05000000000000000000" pitchFamily="2" charset="2"/>
                        <a:buChar char=""/>
                      </a:pPr>
                      <a:r>
                        <a:rPr lang="zh-TW" sz="1200" b="1" kern="0" dirty="0">
                          <a:effectLst/>
                          <a:latin typeface="微軟正黑體" panose="020B0604030504040204" pitchFamily="34" charset="-120"/>
                          <a:ea typeface="微軟正黑體" panose="020B0604030504040204" pitchFamily="34" charset="-120"/>
                        </a:rPr>
                        <a:t>地籍圖謄本</a:t>
                      </a:r>
                      <a:endParaRPr lang="zh-TW" sz="1200" b="1" kern="100" dirty="0">
                        <a:effectLst/>
                        <a:latin typeface="微軟正黑體" panose="020B0604030504040204" pitchFamily="34" charset="-120"/>
                        <a:ea typeface="微軟正黑體" panose="020B0604030504040204" pitchFamily="34" charset="-120"/>
                      </a:endParaRPr>
                    </a:p>
                    <a:p>
                      <a:pPr marL="271780" lvl="0" indent="-180975" algn="just">
                        <a:spcAft>
                          <a:spcPts val="0"/>
                        </a:spcAft>
                        <a:buFont typeface="Wingdings" panose="05000000000000000000" pitchFamily="2" charset="2"/>
                        <a:buChar char=""/>
                      </a:pPr>
                      <a:r>
                        <a:rPr lang="zh-TW" sz="1200" b="1" kern="0" dirty="0">
                          <a:effectLst/>
                          <a:latin typeface="微軟正黑體" panose="020B0604030504040204" pitchFamily="34" charset="-120"/>
                          <a:ea typeface="微軟正黑體" panose="020B0604030504040204" pitchFamily="34" charset="-120"/>
                        </a:rPr>
                        <a:t>土地同意使用證明文件</a:t>
                      </a:r>
                      <a:r>
                        <a:rPr lang="en-US" sz="1200" b="1" kern="0" dirty="0">
                          <a:effectLst/>
                          <a:latin typeface="微軟正黑體" panose="020B0604030504040204" pitchFamily="34" charset="-120"/>
                          <a:ea typeface="微軟正黑體" panose="020B0604030504040204" pitchFamily="34" charset="-120"/>
                        </a:rPr>
                        <a:t>(</a:t>
                      </a:r>
                      <a:r>
                        <a:rPr lang="zh-TW" sz="1200" b="1" kern="0" dirty="0">
                          <a:effectLst/>
                          <a:latin typeface="微軟正黑體" panose="020B0604030504040204" pitchFamily="34" charset="-120"/>
                          <a:ea typeface="微軟正黑體" panose="020B0604030504040204" pitchFamily="34" charset="-120"/>
                        </a:rPr>
                        <a:t>如租約等，自有土地免附</a:t>
                      </a:r>
                      <a:r>
                        <a:rPr lang="en-US" sz="1200" b="1" kern="0" dirty="0">
                          <a:effectLst/>
                          <a:latin typeface="微軟正黑體" panose="020B0604030504040204" pitchFamily="34" charset="-120"/>
                          <a:ea typeface="微軟正黑體" panose="020B0604030504040204" pitchFamily="34" charset="-120"/>
                        </a:rPr>
                        <a:t>)</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0007"/>
                  </a:ext>
                </a:extLst>
              </a:tr>
              <a:tr h="634250">
                <a:tc>
                  <a:txBody>
                    <a:bodyPr/>
                    <a:lstStyle/>
                    <a:p>
                      <a:pPr marL="0" lvl="0" indent="0" algn="ctr">
                        <a:spcAft>
                          <a:spcPts val="0"/>
                        </a:spcAft>
                        <a:buFont typeface="Wingdings" panose="05000000000000000000" pitchFamily="2" charset="2"/>
                        <a:buNone/>
                      </a:pPr>
                      <a:r>
                        <a:rPr lang="en-US" alt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8</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algn="just">
                        <a:spcAft>
                          <a:spcPts val="0"/>
                        </a:spcAft>
                      </a:pPr>
                      <a:r>
                        <a:rPr lang="zh-TW" sz="1200" b="1" kern="0" dirty="0">
                          <a:effectLst/>
                          <a:latin typeface="微軟正黑體" panose="020B0604030504040204" pitchFamily="34" charset="-120"/>
                          <a:ea typeface="微軟正黑體" panose="020B0604030504040204" pitchFamily="34" charset="-120"/>
                        </a:rPr>
                        <a:t>發電廠廠址建物使用同意證明文件</a:t>
                      </a:r>
                      <a:r>
                        <a:rPr lang="en-US" sz="1200" b="1" kern="0" dirty="0">
                          <a:effectLst/>
                          <a:latin typeface="微軟正黑體" panose="020B0604030504040204" pitchFamily="34" charset="-120"/>
                          <a:ea typeface="微軟正黑體" panose="020B0604030504040204" pitchFamily="34" charset="-120"/>
                        </a:rPr>
                        <a:t>(</a:t>
                      </a:r>
                      <a:r>
                        <a:rPr lang="zh-TW" sz="1200" b="1" kern="0" dirty="0">
                          <a:effectLst/>
                          <a:latin typeface="微軟正黑體" panose="020B0604030504040204" pitchFamily="34" charset="-120"/>
                          <a:ea typeface="微軟正黑體" panose="020B0604030504040204" pitchFamily="34" charset="-120"/>
                        </a:rPr>
                        <a:t>地面型免附</a:t>
                      </a:r>
                      <a:r>
                        <a:rPr lang="en-US" sz="1200" b="1" kern="0" dirty="0">
                          <a:effectLst/>
                          <a:latin typeface="微軟正黑體" panose="020B0604030504040204" pitchFamily="34" charset="-120"/>
                          <a:ea typeface="微軟正黑體" panose="020B0604030504040204" pitchFamily="34" charset="-120"/>
                        </a:rPr>
                        <a:t>) </a:t>
                      </a:r>
                      <a:endParaRPr lang="zh-TW" sz="1200" b="1" kern="100" dirty="0">
                        <a:effectLst/>
                        <a:latin typeface="微軟正黑體" panose="020B0604030504040204" pitchFamily="34" charset="-120"/>
                        <a:ea typeface="微軟正黑體" panose="020B0604030504040204" pitchFamily="34" charset="-120"/>
                      </a:endParaRPr>
                    </a:p>
                    <a:p>
                      <a:pPr marL="271780" lvl="0" indent="-180975" algn="just">
                        <a:spcAft>
                          <a:spcPts val="0"/>
                        </a:spcAft>
                        <a:buFont typeface="Wingdings" panose="05000000000000000000" pitchFamily="2" charset="2"/>
                        <a:buChar char=""/>
                      </a:pPr>
                      <a:r>
                        <a:rPr lang="zh-TW" sz="1200" b="1" kern="0" dirty="0">
                          <a:effectLst/>
                          <a:latin typeface="微軟正黑體" panose="020B0604030504040204" pitchFamily="34" charset="-120"/>
                          <a:ea typeface="微軟正黑體" panose="020B0604030504040204" pitchFamily="34" charset="-120"/>
                        </a:rPr>
                        <a:t>建物謄本、使用執照</a:t>
                      </a:r>
                      <a:r>
                        <a:rPr lang="en-US" sz="1200" b="1" kern="0" dirty="0">
                          <a:effectLst/>
                          <a:latin typeface="微軟正黑體" panose="020B0604030504040204" pitchFamily="34" charset="-120"/>
                          <a:ea typeface="微軟正黑體" panose="020B0604030504040204" pitchFamily="34" charset="-120"/>
                        </a:rPr>
                        <a:t>/</a:t>
                      </a:r>
                      <a:r>
                        <a:rPr lang="zh-TW" sz="1200" b="1" kern="0" dirty="0">
                          <a:effectLst/>
                          <a:latin typeface="微軟正黑體" panose="020B0604030504040204" pitchFamily="34" charset="-120"/>
                          <a:ea typeface="微軟正黑體" panose="020B0604030504040204" pitchFamily="34" charset="-120"/>
                        </a:rPr>
                        <a:t>雜項執照</a:t>
                      </a:r>
                      <a:endParaRPr lang="zh-TW" sz="1200" b="1" kern="100" dirty="0">
                        <a:effectLst/>
                        <a:latin typeface="微軟正黑體" panose="020B0604030504040204" pitchFamily="34" charset="-120"/>
                        <a:ea typeface="微軟正黑體" panose="020B0604030504040204" pitchFamily="34" charset="-120"/>
                      </a:endParaRPr>
                    </a:p>
                    <a:p>
                      <a:pPr marL="271780" lvl="0" indent="-180975" algn="just">
                        <a:spcAft>
                          <a:spcPts val="0"/>
                        </a:spcAft>
                        <a:buFont typeface="Wingdings" panose="05000000000000000000" pitchFamily="2" charset="2"/>
                        <a:buChar char=""/>
                      </a:pPr>
                      <a:r>
                        <a:rPr lang="zh-TW" sz="1200" b="1" kern="0" dirty="0">
                          <a:effectLst/>
                          <a:latin typeface="微軟正黑體" panose="020B0604030504040204" pitchFamily="34" charset="-120"/>
                          <a:ea typeface="微軟正黑體" panose="020B0604030504040204" pitchFamily="34" charset="-120"/>
                        </a:rPr>
                        <a:t>建物同意使用證明文件</a:t>
                      </a:r>
                      <a:r>
                        <a:rPr lang="en-US" sz="1200" b="1" kern="0" dirty="0">
                          <a:effectLst/>
                          <a:latin typeface="微軟正黑體" panose="020B0604030504040204" pitchFamily="34" charset="-120"/>
                          <a:ea typeface="微軟正黑體" panose="020B0604030504040204" pitchFamily="34" charset="-120"/>
                        </a:rPr>
                        <a:t>(</a:t>
                      </a:r>
                      <a:r>
                        <a:rPr lang="zh-TW" sz="1200" b="1" kern="0" dirty="0">
                          <a:effectLst/>
                          <a:latin typeface="微軟正黑體" panose="020B0604030504040204" pitchFamily="34" charset="-120"/>
                          <a:ea typeface="微軟正黑體" panose="020B0604030504040204" pitchFamily="34" charset="-120"/>
                        </a:rPr>
                        <a:t>如租約等</a:t>
                      </a:r>
                      <a:r>
                        <a:rPr lang="en-US" sz="1200" b="1" kern="0" dirty="0">
                          <a:effectLst/>
                          <a:latin typeface="微軟正黑體" panose="020B0604030504040204" pitchFamily="34" charset="-120"/>
                          <a:ea typeface="微軟正黑體" panose="020B0604030504040204" pitchFamily="34" charset="-120"/>
                        </a:rPr>
                        <a:t>)</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0008"/>
                  </a:ext>
                </a:extLst>
              </a:tr>
              <a:tr h="422833">
                <a:tc>
                  <a:txBody>
                    <a:bodyPr/>
                    <a:lstStyle/>
                    <a:p>
                      <a:pPr algn="ctr">
                        <a:spcAft>
                          <a:spcPts val="0"/>
                        </a:spcAft>
                      </a:pPr>
                      <a:r>
                        <a:rPr lang="en-US" alt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9</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algn="just">
                        <a:spcAft>
                          <a:spcPts val="0"/>
                        </a:spcAft>
                      </a:pPr>
                      <a:r>
                        <a:rPr lang="zh-TW" sz="1200" b="1" kern="0">
                          <a:effectLst/>
                          <a:latin typeface="微軟正黑體" panose="020B0604030504040204" pitchFamily="34" charset="-120"/>
                          <a:ea typeface="微軟正黑體" panose="020B0604030504040204" pitchFamily="34" charset="-120"/>
                        </a:rPr>
                        <a:t>財力證明文件（自有資金至少應占總投資額百分之十五，公營發電業得免具）</a:t>
                      </a:r>
                      <a:endParaRPr lang="zh-TW" sz="12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0009"/>
                  </a:ext>
                </a:extLst>
              </a:tr>
              <a:tr h="211417">
                <a:tc>
                  <a:txBody>
                    <a:bodyPr/>
                    <a:lstStyle/>
                    <a:p>
                      <a:pPr algn="ctr">
                        <a:spcAft>
                          <a:spcPts val="0"/>
                        </a:spcAft>
                      </a:pPr>
                      <a:r>
                        <a:rPr lang="en-US" alt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10</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algn="just">
                        <a:spcAft>
                          <a:spcPts val="0"/>
                        </a:spcAft>
                      </a:pPr>
                      <a:r>
                        <a:rPr lang="zh-TW" sz="1200" b="1" kern="0" dirty="0">
                          <a:effectLst/>
                          <a:latin typeface="微軟正黑體" panose="020B0604030504040204" pitchFamily="34" charset="-120"/>
                          <a:ea typeface="微軟正黑體" panose="020B0604030504040204" pitchFamily="34" charset="-120"/>
                        </a:rPr>
                        <a:t>公司設立登記表</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0010"/>
                  </a:ext>
                </a:extLst>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62" name="群組 21"/>
          <p:cNvGrpSpPr/>
          <p:nvPr/>
        </p:nvGrpSpPr>
        <p:grpSpPr bwMode="auto">
          <a:xfrm>
            <a:off x="149225" y="1520825"/>
            <a:ext cx="8845550" cy="2286000"/>
            <a:chOff x="148966" y="1520285"/>
            <a:chExt cx="8846063" cy="2286198"/>
          </a:xfrm>
        </p:grpSpPr>
        <p:pic>
          <p:nvPicPr>
            <p:cNvPr id="92166" name="圖片 2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8966" y="1520285"/>
              <a:ext cx="8846063" cy="2286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矩形 23"/>
            <p:cNvSpPr/>
            <p:nvPr/>
          </p:nvSpPr>
          <p:spPr>
            <a:xfrm>
              <a:off x="4144936" y="2147402"/>
              <a:ext cx="854125" cy="211155"/>
            </a:xfrm>
            <a:prstGeom prst="rect">
              <a:avLst/>
            </a:prstGeom>
            <a:solidFill>
              <a:sysClr val="window" lastClr="FFFFFF"/>
            </a:solidFill>
            <a:ln w="12700" cap="flat" cmpd="sng" algn="ctr">
              <a:no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charset="-120"/>
                <a:cs typeface="+mn-cs"/>
              </a:endParaRPr>
            </a:p>
          </p:txBody>
        </p:sp>
      </p:grpSp>
      <p:sp>
        <p:nvSpPr>
          <p:cNvPr id="92163" name="文字方塊 24"/>
          <p:cNvSpPr txBox="1">
            <a:spLocks noChangeArrowheads="1"/>
          </p:cNvSpPr>
          <p:nvPr/>
        </p:nvSpPr>
        <p:spPr bwMode="auto">
          <a:xfrm>
            <a:off x="149225" y="3887788"/>
            <a:ext cx="8845550" cy="212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defTabSz="457200">
              <a:defRPr>
                <a:solidFill>
                  <a:schemeClr val="tx1"/>
                </a:solidFill>
                <a:latin typeface="Calibri" panose="020F0502020204030204" pitchFamily="34" charset="0"/>
                <a:ea typeface="新細明體" panose="02020500000000000000" charset="-120"/>
              </a:defRPr>
            </a:lvl1pPr>
            <a:lvl2pPr marL="742950" indent="-285750" defTabSz="457200">
              <a:defRPr>
                <a:solidFill>
                  <a:schemeClr val="tx1"/>
                </a:solidFill>
                <a:latin typeface="Calibri" panose="020F0502020204030204" pitchFamily="34" charset="0"/>
                <a:ea typeface="新細明體" panose="02020500000000000000" charset="-120"/>
              </a:defRPr>
            </a:lvl2pPr>
            <a:lvl3pPr marL="1143000" indent="-228600" defTabSz="457200">
              <a:defRPr>
                <a:solidFill>
                  <a:schemeClr val="tx1"/>
                </a:solidFill>
                <a:latin typeface="Calibri" panose="020F0502020204030204" pitchFamily="34" charset="0"/>
                <a:ea typeface="新細明體" panose="02020500000000000000" charset="-120"/>
              </a:defRPr>
            </a:lvl3pPr>
            <a:lvl4pPr marL="1600200" indent="-228600" defTabSz="457200">
              <a:defRPr>
                <a:solidFill>
                  <a:schemeClr val="tx1"/>
                </a:solidFill>
                <a:latin typeface="Calibri" panose="020F0502020204030204" pitchFamily="34" charset="0"/>
                <a:ea typeface="新細明體" panose="02020500000000000000" charset="-120"/>
              </a:defRPr>
            </a:lvl4pPr>
            <a:lvl5pPr marL="2057400" indent="-228600" defTabSz="457200">
              <a:defRPr>
                <a:solidFill>
                  <a:schemeClr val="tx1"/>
                </a:solidFill>
                <a:latin typeface="Calibri" panose="020F0502020204030204" pitchFamily="34" charset="0"/>
                <a:ea typeface="新細明體" panose="02020500000000000000" charset="-12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marL="285750" marR="0" lvl="0" indent="-285750" algn="l" defTabSz="457200" rtl="0" eaLnBrk="1" fontAlgn="base" latinLnBrk="0" hangingPunct="1">
              <a:lnSpc>
                <a:spcPts val="2000"/>
              </a:lnSpc>
              <a:spcBef>
                <a:spcPct val="0"/>
              </a:spcBef>
              <a:spcAft>
                <a:spcPct val="0"/>
              </a:spcAft>
              <a:buClrTx/>
              <a:buSzTx/>
              <a:buFont typeface="Wingdings" panose="05000000000000000000" pitchFamily="2" charset="2"/>
              <a:buChar char="l"/>
              <a:defRPr/>
            </a:pPr>
            <a:r>
              <a:rPr kumimoji="0" lang="zh-TW" altLang="en-US" sz="1400" b="1" i="0" u="none" strike="noStrike" kern="1200" cap="none" spc="0" normalizeH="0" baseline="0" noProof="0">
                <a:ln>
                  <a:noFill/>
                </a:ln>
                <a:solidFill>
                  <a:srgbClr val="7030A0"/>
                </a:solidFill>
                <a:effectLst/>
                <a:uLnTx/>
                <a:uFillTx/>
                <a:latin typeface="微軟正黑體" panose="020B0604030504040204" pitchFamily="34" charset="-120"/>
                <a:ea typeface="微軟正黑體" panose="020B0604030504040204" pitchFamily="34" charset="-120"/>
                <a:cs typeface="+mn-cs"/>
              </a:rPr>
              <a:t>定義</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：依「電業法」及其相關規定，設置利用再生能源發電之自用發電設備。</a:t>
            </a:r>
            <a:endParaRPr kumimoji="0" lang="en-US" altLang="zh-TW"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endParaRPr>
          </a:p>
          <a:p>
            <a:pPr marL="285750" marR="0" lvl="0" indent="-285750" algn="l" defTabSz="457200" rtl="0" eaLnBrk="1" fontAlgn="base" latinLnBrk="0" hangingPunct="1">
              <a:lnSpc>
                <a:spcPts val="2000"/>
              </a:lnSpc>
              <a:spcBef>
                <a:spcPct val="0"/>
              </a:spcBef>
              <a:spcAft>
                <a:spcPct val="0"/>
              </a:spcAft>
              <a:buClrTx/>
              <a:buSzTx/>
              <a:buFont typeface="Wingdings" panose="05000000000000000000" pitchFamily="2" charset="2"/>
              <a:buChar char="l"/>
              <a:defRPr/>
            </a:pPr>
            <a:r>
              <a:rPr kumimoji="0" lang="zh-TW" altLang="en-US" sz="1400" b="1" i="0" u="none" strike="noStrike" kern="1200" cap="none" spc="0" normalizeH="0" baseline="0" noProof="0">
                <a:ln>
                  <a:noFill/>
                </a:ln>
                <a:solidFill>
                  <a:srgbClr val="7030A0"/>
                </a:solidFill>
                <a:effectLst/>
                <a:uLnTx/>
                <a:uFillTx/>
                <a:latin typeface="微軟正黑體" panose="020B0604030504040204" pitchFamily="34" charset="-120"/>
                <a:ea typeface="微軟正黑體" panose="020B0604030504040204" pitchFamily="34" charset="-120"/>
                <a:cs typeface="+mn-cs"/>
              </a:rPr>
              <a:t>申設流程</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a:t>
            </a:r>
            <a:endParaRPr kumimoji="0" lang="en-US" altLang="zh-TW"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endParaRPr>
          </a:p>
          <a:p>
            <a:pPr marL="742950" marR="0" lvl="1" indent="-285750" algn="l" defTabSz="457200" rtl="0" eaLnBrk="1" fontAlgn="base" latinLnBrk="0" hangingPunct="1">
              <a:lnSpc>
                <a:spcPts val="2000"/>
              </a:lnSpc>
              <a:spcBef>
                <a:spcPct val="0"/>
              </a:spcBef>
              <a:spcAft>
                <a:spcPct val="0"/>
              </a:spcAft>
              <a:buClrTx/>
              <a:buSzTx/>
              <a:buFont typeface="Arial" panose="020B0604020202020204" pitchFamily="34" charset="0"/>
              <a:buChar char="•"/>
              <a:defRPr/>
            </a:pP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依「自用發電設備登記規則」規定申請自用發電設備工作許可函及自用發電設備登記證。</a:t>
            </a:r>
          </a:p>
          <a:p>
            <a:pPr marL="742950" marR="0" lvl="1" indent="-285750" algn="l" defTabSz="457200" rtl="0" eaLnBrk="1" fontAlgn="base" latinLnBrk="0" hangingPunct="1">
              <a:lnSpc>
                <a:spcPts val="2000"/>
              </a:lnSpc>
              <a:spcBef>
                <a:spcPct val="0"/>
              </a:spcBef>
              <a:spcAft>
                <a:spcPct val="0"/>
              </a:spcAft>
              <a:buClrTx/>
              <a:buSzTx/>
              <a:buFont typeface="Arial" panose="020B0604020202020204" pitchFamily="34" charset="0"/>
              <a:buChar char="•"/>
              <a:defRPr/>
            </a:pP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依「再生能源發電設備設置管理辦法」第</a:t>
            </a:r>
            <a:r>
              <a:rPr kumimoji="0" lang="en-US" altLang="zh-TW"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7</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條規定，申請</a:t>
            </a:r>
            <a:r>
              <a:rPr kumimoji="0" lang="zh-TW" altLang="en-US" sz="1400" b="1" i="0" u="sng"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同意備案</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a:t>
            </a:r>
            <a:r>
              <a:rPr kumimoji="0" lang="en-US" altLang="zh-TW" sz="1400" b="1" i="0" u="sng"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2MW</a:t>
            </a:r>
            <a:r>
              <a:rPr kumimoji="0" lang="zh-TW" altLang="en-US" sz="1400" b="1" i="0" u="sng"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以上</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由經濟部</a:t>
            </a:r>
            <a:r>
              <a:rPr kumimoji="0" lang="zh-TW" altLang="en-US" sz="1400" b="1" i="0" u="sng"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能源局</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受理審查，</a:t>
            </a:r>
            <a:r>
              <a:rPr kumimoji="0" lang="zh-TW" altLang="en-US" sz="1400" b="1" i="0" u="sng"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不及</a:t>
            </a:r>
            <a:r>
              <a:rPr kumimoji="0" lang="en-US" altLang="zh-TW" sz="1400" b="1" i="0" u="sng"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2MW</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由</a:t>
            </a:r>
            <a:r>
              <a:rPr kumimoji="0" lang="zh-TW" altLang="en-US" sz="1400" b="1" i="0" u="sng"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各縣市政府</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受理審查。</a:t>
            </a:r>
            <a:endParaRPr kumimoji="0" lang="en-US" altLang="zh-TW"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endParaRPr>
          </a:p>
          <a:p>
            <a:pPr marL="285750" marR="0" lvl="0" indent="-285750" algn="l" defTabSz="457200" rtl="0" eaLnBrk="1" fontAlgn="base" latinLnBrk="0" hangingPunct="1">
              <a:lnSpc>
                <a:spcPts val="2000"/>
              </a:lnSpc>
              <a:spcBef>
                <a:spcPct val="0"/>
              </a:spcBef>
              <a:spcAft>
                <a:spcPct val="0"/>
              </a:spcAft>
              <a:buClrTx/>
              <a:buSzTx/>
              <a:buFont typeface="Wingdings" panose="05000000000000000000" pitchFamily="2" charset="2"/>
              <a:buChar char="l"/>
              <a:defRPr/>
            </a:pPr>
            <a:r>
              <a:rPr kumimoji="0" lang="zh-TW" altLang="en-US" sz="1400" b="1" i="0" u="none" strike="noStrike" kern="1200" cap="none" spc="0" normalizeH="0" baseline="0" noProof="0">
                <a:ln>
                  <a:noFill/>
                </a:ln>
                <a:solidFill>
                  <a:srgbClr val="7030A0"/>
                </a:solidFill>
                <a:effectLst/>
                <a:uLnTx/>
                <a:uFillTx/>
                <a:latin typeface="微軟正黑體" panose="020B0604030504040204" pitchFamily="34" charset="-120"/>
                <a:ea typeface="微軟正黑體" panose="020B0604030504040204" pitchFamily="34" charset="-120"/>
                <a:cs typeface="+mn-cs"/>
              </a:rPr>
              <a:t>法定期限</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a:t>
            </a:r>
            <a:endParaRPr kumimoji="0" lang="en-US" altLang="zh-TW"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endParaRPr>
          </a:p>
          <a:p>
            <a:pPr marL="742950" marR="0" lvl="1" indent="-285750" algn="l" defTabSz="457200" rtl="0" eaLnBrk="1" fontAlgn="base" latinLnBrk="0" hangingPunct="1">
              <a:lnSpc>
                <a:spcPts val="2000"/>
              </a:lnSpc>
              <a:spcBef>
                <a:spcPct val="0"/>
              </a:spcBef>
              <a:spcAft>
                <a:spcPct val="0"/>
              </a:spcAft>
              <a:buClrTx/>
              <a:buSzTx/>
              <a:buFont typeface="Arial" panose="020B0604020202020204" pitchFamily="34" charset="0"/>
              <a:buChar char="•"/>
              <a:defRPr/>
            </a:pP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如屬</a:t>
            </a:r>
            <a:r>
              <a:rPr kumimoji="0" lang="zh-TW" altLang="en-US" sz="1400" b="1" i="0" u="sng"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太陽光電</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，須於取得同意備案後</a:t>
            </a:r>
            <a:r>
              <a:rPr kumimoji="0" lang="en-US" altLang="zh-TW" sz="1400" b="1" i="0" u="sng"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2</a:t>
            </a:r>
            <a:r>
              <a:rPr kumimoji="0" lang="zh-TW" altLang="en-US" sz="1400" b="1" i="0" u="sng"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個月</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內向台電公司辦理簽約。</a:t>
            </a:r>
            <a:endParaRPr kumimoji="0" lang="en-US" altLang="zh-TW"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endParaRPr>
          </a:p>
          <a:p>
            <a:pPr marL="742950" marR="0" lvl="1" indent="-285750" algn="l" defTabSz="457200" rtl="0" eaLnBrk="1" fontAlgn="base" latinLnBrk="0" hangingPunct="1">
              <a:lnSpc>
                <a:spcPts val="2000"/>
              </a:lnSpc>
              <a:spcBef>
                <a:spcPct val="0"/>
              </a:spcBef>
              <a:spcAft>
                <a:spcPct val="0"/>
              </a:spcAft>
              <a:buClrTx/>
              <a:buSzTx/>
              <a:buFont typeface="Arial" panose="020B0604020202020204" pitchFamily="34" charset="0"/>
              <a:buChar char="•"/>
              <a:defRPr/>
            </a:pP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如</a:t>
            </a:r>
            <a:r>
              <a:rPr kumimoji="0" lang="zh-TW" altLang="en-US" sz="1400" b="1" i="0" u="sng"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非太陽光電</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，須於取得同意備案後</a:t>
            </a:r>
            <a:r>
              <a:rPr kumimoji="0" lang="en-US" altLang="zh-TW" sz="1400" b="1" i="0" u="sng"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6</a:t>
            </a:r>
            <a:r>
              <a:rPr kumimoji="0" lang="zh-TW" altLang="en-US" sz="1400" b="1" i="0" u="sng"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個月</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內向台電公司辦理簽約。</a:t>
            </a:r>
            <a:endParaRPr kumimoji="0" lang="en-US" altLang="zh-TW"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endParaRPr>
          </a:p>
        </p:txBody>
      </p:sp>
      <p:sp>
        <p:nvSpPr>
          <p:cNvPr id="26" name="箭號: 五邊形 1"/>
          <p:cNvSpPr/>
          <p:nvPr/>
        </p:nvSpPr>
        <p:spPr>
          <a:xfrm>
            <a:off x="0" y="1295400"/>
            <a:ext cx="1439863" cy="449263"/>
          </a:xfrm>
          <a:prstGeom prst="homePlate">
            <a:avLst/>
          </a:prstGeom>
          <a:gradFill flip="none" rotWithShape="1">
            <a:gsLst>
              <a:gs pos="0">
                <a:srgbClr val="FFC000">
                  <a:lumMod val="67000"/>
                </a:srgbClr>
              </a:gs>
              <a:gs pos="48000">
                <a:srgbClr val="FFC000">
                  <a:lumMod val="97000"/>
                  <a:lumOff val="3000"/>
                </a:srgbClr>
              </a:gs>
              <a:gs pos="100000">
                <a:srgbClr val="FFC000">
                  <a:lumMod val="60000"/>
                  <a:lumOff val="40000"/>
                </a:srgbClr>
              </a:gs>
            </a:gsLst>
            <a:lin ang="16200000" scaled="1"/>
            <a:tileRect/>
          </a:gradFill>
          <a:ln>
            <a:noFill/>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TW" altLang="en-US" sz="16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第二型</a:t>
            </a:r>
            <a:endParaRPr kumimoji="0" lang="en-US" altLang="zh-TW" sz="16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10" name="標題 1"/>
          <p:cNvSpPr txBox="1"/>
          <p:nvPr/>
        </p:nvSpPr>
        <p:spPr>
          <a:xfrm>
            <a:off x="927100" y="61913"/>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sym typeface="Wingdings" panose="05000000000000000000" pitchFamily="2" charset="2"/>
              </a:rPr>
              <a:t>參</a:t>
            </a:r>
            <a:r>
              <a:rPr kumimoji="1" lang="zh-TW" altLang="en-US" sz="32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、太陽光電法規及配套措施</a:t>
            </a:r>
            <a:r>
              <a:rPr kumimoji="1" lang="en-US" altLang="zh-TW"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a:t>
            </a:r>
            <a:r>
              <a:rPr kumimoji="1" lang="zh-TW" altLang="en-US"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申設流程</a:t>
            </a:r>
            <a:r>
              <a:rPr kumimoji="1" lang="en-US" altLang="zh-TW"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-2</a:t>
            </a:r>
            <a:endParaRPr kumimoji="1" lang="zh-TW" altLang="en-US"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圖片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9225" y="1556792"/>
            <a:ext cx="8845550"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7" name="文字方塊 7"/>
          <p:cNvSpPr txBox="1">
            <a:spLocks noChangeArrowheads="1"/>
          </p:cNvSpPr>
          <p:nvPr/>
        </p:nvSpPr>
        <p:spPr bwMode="auto">
          <a:xfrm>
            <a:off x="149225" y="3576638"/>
            <a:ext cx="8845550" cy="212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defTabSz="457200">
              <a:defRPr>
                <a:solidFill>
                  <a:schemeClr val="tx1"/>
                </a:solidFill>
                <a:latin typeface="Calibri" panose="020F0502020204030204" pitchFamily="34" charset="0"/>
                <a:ea typeface="新細明體" panose="02020500000000000000" charset="-120"/>
              </a:defRPr>
            </a:lvl1pPr>
            <a:lvl2pPr marL="742950" indent="-285750" defTabSz="457200">
              <a:defRPr>
                <a:solidFill>
                  <a:schemeClr val="tx1"/>
                </a:solidFill>
                <a:latin typeface="Calibri" panose="020F0502020204030204" pitchFamily="34" charset="0"/>
                <a:ea typeface="新細明體" panose="02020500000000000000" charset="-120"/>
              </a:defRPr>
            </a:lvl2pPr>
            <a:lvl3pPr marL="1143000" indent="-228600" defTabSz="457200">
              <a:defRPr>
                <a:solidFill>
                  <a:schemeClr val="tx1"/>
                </a:solidFill>
                <a:latin typeface="Calibri" panose="020F0502020204030204" pitchFamily="34" charset="0"/>
                <a:ea typeface="新細明體" panose="02020500000000000000" charset="-120"/>
              </a:defRPr>
            </a:lvl3pPr>
            <a:lvl4pPr marL="1600200" indent="-228600" defTabSz="457200">
              <a:defRPr>
                <a:solidFill>
                  <a:schemeClr val="tx1"/>
                </a:solidFill>
                <a:latin typeface="Calibri" panose="020F0502020204030204" pitchFamily="34" charset="0"/>
                <a:ea typeface="新細明體" panose="02020500000000000000" charset="-120"/>
              </a:defRPr>
            </a:lvl4pPr>
            <a:lvl5pPr marL="2057400" indent="-228600" defTabSz="457200">
              <a:defRPr>
                <a:solidFill>
                  <a:schemeClr val="tx1"/>
                </a:solidFill>
                <a:latin typeface="Calibri" panose="020F0502020204030204" pitchFamily="34" charset="0"/>
                <a:ea typeface="新細明體" panose="02020500000000000000" charset="-12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marL="285750" marR="0" lvl="0" indent="-285750" algn="l" defTabSz="457200" rtl="0" eaLnBrk="1" fontAlgn="base" latinLnBrk="0" hangingPunct="1">
              <a:lnSpc>
                <a:spcPts val="2000"/>
              </a:lnSpc>
              <a:spcBef>
                <a:spcPct val="0"/>
              </a:spcBef>
              <a:spcAft>
                <a:spcPct val="0"/>
              </a:spcAft>
              <a:buClrTx/>
              <a:buSzTx/>
              <a:buFont typeface="Wingdings" panose="05000000000000000000" pitchFamily="2" charset="2"/>
              <a:buChar char="l"/>
              <a:defRPr/>
            </a:pPr>
            <a:r>
              <a:rPr kumimoji="0" lang="zh-TW" altLang="en-US" sz="1400" b="1" i="0" u="none" strike="noStrike" kern="1200" cap="none" spc="0" normalizeH="0" baseline="0" noProof="0">
                <a:ln>
                  <a:noFill/>
                </a:ln>
                <a:solidFill>
                  <a:srgbClr val="7030A0"/>
                </a:solidFill>
                <a:effectLst/>
                <a:uLnTx/>
                <a:uFillTx/>
                <a:latin typeface="微軟正黑體" panose="020B0604030504040204" pitchFamily="34" charset="-120"/>
                <a:ea typeface="微軟正黑體" panose="020B0604030504040204" pitchFamily="34" charset="-120"/>
                <a:cs typeface="+mn-cs"/>
              </a:rPr>
              <a:t>定義</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：裝置容量未達</a:t>
            </a:r>
            <a:r>
              <a:rPr kumimoji="0" lang="en-US" altLang="zh-TW"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2,000kW</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並利用再生能源發電之自用發電設備。</a:t>
            </a:r>
            <a:endParaRPr kumimoji="0" lang="en-US" altLang="zh-TW"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endParaRPr>
          </a:p>
          <a:p>
            <a:pPr marL="285750" marR="0" lvl="0" indent="-285750" algn="l" defTabSz="457200" rtl="0" eaLnBrk="1" fontAlgn="base" latinLnBrk="0" hangingPunct="1">
              <a:lnSpc>
                <a:spcPts val="2000"/>
              </a:lnSpc>
              <a:spcBef>
                <a:spcPct val="0"/>
              </a:spcBef>
              <a:spcAft>
                <a:spcPct val="0"/>
              </a:spcAft>
              <a:buClrTx/>
              <a:buSzTx/>
              <a:buFont typeface="Wingdings" panose="05000000000000000000" pitchFamily="2" charset="2"/>
              <a:buChar char="l"/>
              <a:defRPr/>
            </a:pPr>
            <a:r>
              <a:rPr kumimoji="0" lang="zh-TW" altLang="en-US" sz="1400" b="1" i="0" u="none" strike="noStrike" kern="1200" cap="none" spc="0" normalizeH="0" baseline="0" noProof="0">
                <a:ln>
                  <a:noFill/>
                </a:ln>
                <a:solidFill>
                  <a:srgbClr val="7030A0"/>
                </a:solidFill>
                <a:effectLst/>
                <a:uLnTx/>
                <a:uFillTx/>
                <a:latin typeface="微軟正黑體" panose="020B0604030504040204" pitchFamily="34" charset="-120"/>
                <a:ea typeface="微軟正黑體" panose="020B0604030504040204" pitchFamily="34" charset="-120"/>
                <a:cs typeface="+mn-cs"/>
              </a:rPr>
              <a:t>申設流程</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a:t>
            </a:r>
            <a:endParaRPr kumimoji="0" lang="en-US" altLang="zh-TW"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endParaRPr>
          </a:p>
          <a:p>
            <a:pPr marL="742950" marR="0" lvl="1" indent="-285750" algn="l" defTabSz="457200" rtl="0" eaLnBrk="1" fontAlgn="base" latinLnBrk="0" hangingPunct="1">
              <a:lnSpc>
                <a:spcPts val="2000"/>
              </a:lnSpc>
              <a:spcBef>
                <a:spcPct val="0"/>
              </a:spcBef>
              <a:spcAft>
                <a:spcPct val="0"/>
              </a:spcAft>
              <a:buClrTx/>
              <a:buSzTx/>
              <a:buFont typeface="Arial" panose="020B0604020202020204" pitchFamily="34" charset="0"/>
              <a:buChar char="•"/>
              <a:defRPr/>
            </a:pP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依「再生能源發電設備設置管理辦法」第</a:t>
            </a:r>
            <a:r>
              <a:rPr kumimoji="0" lang="en-US" altLang="zh-TW"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7</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條規定，申請</a:t>
            </a:r>
            <a:r>
              <a:rPr kumimoji="0" lang="zh-TW" altLang="en-US" sz="1400" b="1" i="0" u="sng"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同意備案</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，由</a:t>
            </a:r>
            <a:r>
              <a:rPr kumimoji="0" lang="zh-TW" altLang="en-US" sz="1400" b="1" i="0" u="sng"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各縣市政府</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受理審查。</a:t>
            </a:r>
          </a:p>
          <a:p>
            <a:pPr marL="742950" marR="0" lvl="1" indent="-285750" algn="l" defTabSz="457200" rtl="0" eaLnBrk="1" fontAlgn="base" latinLnBrk="0" hangingPunct="1">
              <a:lnSpc>
                <a:spcPts val="2000"/>
              </a:lnSpc>
              <a:spcBef>
                <a:spcPct val="0"/>
              </a:spcBef>
              <a:spcAft>
                <a:spcPct val="0"/>
              </a:spcAft>
              <a:buClrTx/>
              <a:buSzTx/>
              <a:buFont typeface="Arial" panose="020B0604020202020204" pitchFamily="34" charset="0"/>
              <a:buChar char="•"/>
              <a:defRPr/>
            </a:pP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依「再生能源發電設備設置管理辦法」第</a:t>
            </a:r>
            <a:r>
              <a:rPr kumimoji="0" lang="en-US" altLang="zh-TW"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11</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條規定，申請</a:t>
            </a:r>
            <a:r>
              <a:rPr kumimoji="0" lang="zh-TW" altLang="en-US" sz="1400" b="1" i="0" u="sng"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設備登記</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，由</a:t>
            </a:r>
            <a:r>
              <a:rPr kumimoji="0" lang="zh-TW" altLang="en-US" sz="1400" b="1" i="0" u="sng"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各縣市政府</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受理審查。</a:t>
            </a:r>
            <a:endParaRPr kumimoji="0" lang="en-US" altLang="zh-TW"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endParaRPr>
          </a:p>
          <a:p>
            <a:pPr marL="285750" marR="0" lvl="0" indent="-285750" algn="l" defTabSz="457200" rtl="0" eaLnBrk="1" fontAlgn="base" latinLnBrk="0" hangingPunct="1">
              <a:lnSpc>
                <a:spcPts val="2000"/>
              </a:lnSpc>
              <a:spcBef>
                <a:spcPct val="0"/>
              </a:spcBef>
              <a:spcAft>
                <a:spcPct val="0"/>
              </a:spcAft>
              <a:buClrTx/>
              <a:buSzTx/>
              <a:buFont typeface="Wingdings" panose="05000000000000000000" pitchFamily="2" charset="2"/>
              <a:buChar char="l"/>
              <a:defRPr/>
            </a:pPr>
            <a:r>
              <a:rPr kumimoji="0" lang="zh-TW" altLang="en-US" sz="1400" b="1" i="0" u="none" strike="noStrike" kern="1200" cap="none" spc="0" normalizeH="0" baseline="0" noProof="0">
                <a:ln>
                  <a:noFill/>
                </a:ln>
                <a:solidFill>
                  <a:srgbClr val="7030A0"/>
                </a:solidFill>
                <a:effectLst/>
                <a:uLnTx/>
                <a:uFillTx/>
                <a:latin typeface="微軟正黑體" panose="020B0604030504040204" pitchFamily="34" charset="-120"/>
                <a:ea typeface="微軟正黑體" panose="020B0604030504040204" pitchFamily="34" charset="-120"/>
                <a:cs typeface="+mn-cs"/>
              </a:rPr>
              <a:t>法定期限</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a:t>
            </a:r>
            <a:endParaRPr kumimoji="0" lang="en-US" altLang="zh-TW"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endParaRPr>
          </a:p>
          <a:p>
            <a:pPr marL="742950" marR="0" lvl="1" indent="-285750" algn="l" defTabSz="457200" rtl="0" eaLnBrk="1" fontAlgn="base" latinLnBrk="0" hangingPunct="1">
              <a:lnSpc>
                <a:spcPts val="2000"/>
              </a:lnSpc>
              <a:spcBef>
                <a:spcPct val="0"/>
              </a:spcBef>
              <a:spcAft>
                <a:spcPct val="0"/>
              </a:spcAft>
              <a:buClrTx/>
              <a:buSzTx/>
              <a:buFont typeface="Arial" panose="020B0604020202020204" pitchFamily="34" charset="0"/>
              <a:buChar char="•"/>
              <a:defRPr/>
            </a:pP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如屬</a:t>
            </a:r>
            <a:r>
              <a:rPr kumimoji="0" lang="zh-TW" altLang="en-US" sz="1400" b="1" i="0" u="sng"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太陽光電</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，須於取得同意備案後</a:t>
            </a:r>
            <a:r>
              <a:rPr kumimoji="0" lang="en-US" altLang="zh-TW" sz="1400" b="1" i="0" u="sng"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2</a:t>
            </a:r>
            <a:r>
              <a:rPr kumimoji="0" lang="zh-TW" altLang="en-US" sz="1400" b="1" i="0" u="sng"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個月</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內向台電公司辦理簽約。</a:t>
            </a:r>
            <a:endParaRPr kumimoji="0" lang="en-US" altLang="zh-TW"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endParaRPr>
          </a:p>
          <a:p>
            <a:pPr marL="742950" marR="0" lvl="1" indent="-285750" algn="l" defTabSz="457200" rtl="0" eaLnBrk="1" fontAlgn="base" latinLnBrk="0" hangingPunct="1">
              <a:lnSpc>
                <a:spcPts val="2000"/>
              </a:lnSpc>
              <a:spcBef>
                <a:spcPct val="0"/>
              </a:spcBef>
              <a:spcAft>
                <a:spcPct val="0"/>
              </a:spcAft>
              <a:buClrTx/>
              <a:buSzTx/>
              <a:buFont typeface="Arial" panose="020B0604020202020204" pitchFamily="34" charset="0"/>
              <a:buChar char="•"/>
              <a:defRPr/>
            </a:pP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如</a:t>
            </a:r>
            <a:r>
              <a:rPr kumimoji="0" lang="zh-TW" altLang="en-US" sz="1400" b="1" i="0" u="sng"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非太陽光電</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，須於取得同意備案後</a:t>
            </a:r>
            <a:r>
              <a:rPr kumimoji="0" lang="en-US" altLang="zh-TW" sz="1400" b="1" i="0" u="sng"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6</a:t>
            </a:r>
            <a:r>
              <a:rPr kumimoji="0" lang="zh-TW" altLang="en-US" sz="1400" b="1" i="0" u="sng"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個月</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內向台電公司辦理簽約。</a:t>
            </a:r>
            <a:endParaRPr kumimoji="0" lang="en-US" altLang="zh-TW"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endParaRPr>
          </a:p>
          <a:p>
            <a:pPr marL="742950" marR="0" lvl="1" indent="-285750" algn="l" defTabSz="457200" rtl="0" eaLnBrk="1" fontAlgn="base" latinLnBrk="0" hangingPunct="1">
              <a:lnSpc>
                <a:spcPts val="2000"/>
              </a:lnSpc>
              <a:spcBef>
                <a:spcPct val="0"/>
              </a:spcBef>
              <a:spcAft>
                <a:spcPct val="0"/>
              </a:spcAft>
              <a:buClrTx/>
              <a:buSzTx/>
              <a:buFont typeface="Arial" panose="020B0604020202020204" pitchFamily="34" charset="0"/>
              <a:buChar char="•"/>
              <a:defRPr/>
            </a:pP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須於完成簽約之日起</a:t>
            </a:r>
            <a:r>
              <a:rPr kumimoji="0" lang="en-US" altLang="zh-TW"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1</a:t>
            </a:r>
            <a:r>
              <a:rPr kumimoji="0" lang="zh-TW" altLang="en-US" sz="14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rPr>
              <a:t>年內完工併網並申請設備登記，可展延。</a:t>
            </a:r>
          </a:p>
        </p:txBody>
      </p:sp>
      <p:sp>
        <p:nvSpPr>
          <p:cNvPr id="10" name="箭號: 五邊形 1"/>
          <p:cNvSpPr/>
          <p:nvPr/>
        </p:nvSpPr>
        <p:spPr>
          <a:xfrm>
            <a:off x="0" y="1295400"/>
            <a:ext cx="1439863" cy="449263"/>
          </a:xfrm>
          <a:prstGeom prst="homePlate">
            <a:avLst/>
          </a:prstGeom>
          <a:gradFill flip="none" rotWithShape="1">
            <a:gsLst>
              <a:gs pos="0">
                <a:srgbClr val="70AD47">
                  <a:lumMod val="67000"/>
                </a:srgbClr>
              </a:gs>
              <a:gs pos="48000">
                <a:srgbClr val="70AD47">
                  <a:lumMod val="97000"/>
                  <a:lumOff val="3000"/>
                </a:srgbClr>
              </a:gs>
              <a:gs pos="100000">
                <a:srgbClr val="70AD47">
                  <a:lumMod val="60000"/>
                  <a:lumOff val="40000"/>
                </a:srgbClr>
              </a:gs>
            </a:gsLst>
            <a:lin ang="16200000" scaled="1"/>
            <a:tileRect/>
          </a:gradFill>
          <a:ln>
            <a:noFill/>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TW" altLang="en-US" sz="16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第三型</a:t>
            </a:r>
            <a:endParaRPr kumimoji="0" lang="en-US" altLang="zh-TW" sz="16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7" name="標題 1"/>
          <p:cNvSpPr txBox="1"/>
          <p:nvPr/>
        </p:nvSpPr>
        <p:spPr>
          <a:xfrm>
            <a:off x="927100" y="61913"/>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sym typeface="Wingdings" panose="05000000000000000000" pitchFamily="2" charset="2"/>
              </a:rPr>
              <a:t>參</a:t>
            </a:r>
            <a:r>
              <a:rPr kumimoji="1" lang="zh-TW" altLang="en-US" sz="32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、太陽光電法規及配套措施</a:t>
            </a:r>
            <a:r>
              <a:rPr kumimoji="1" lang="en-US" altLang="zh-TW"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a:t>
            </a:r>
            <a:r>
              <a:rPr kumimoji="1" lang="zh-TW" altLang="en-US"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申設流程</a:t>
            </a:r>
            <a:r>
              <a:rPr kumimoji="1" lang="en-US" altLang="zh-TW"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-3</a:t>
            </a:r>
            <a:endParaRPr kumimoji="1" lang="zh-TW" altLang="en-US"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txBox="1"/>
          <p:nvPr/>
        </p:nvSpPr>
        <p:spPr>
          <a:xfrm>
            <a:off x="927100" y="61913"/>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sym typeface="Wingdings" panose="05000000000000000000" pitchFamily="2" charset="2"/>
              </a:rPr>
              <a:t>參</a:t>
            </a:r>
            <a:r>
              <a:rPr kumimoji="1" lang="zh-TW" altLang="en-US" sz="32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、太陽光電法規及配套措施</a:t>
            </a:r>
            <a:r>
              <a:rPr kumimoji="1" lang="en-US" altLang="zh-TW"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a:t>
            </a:r>
            <a:r>
              <a:rPr kumimoji="1" lang="zh-TW" altLang="en-US"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檢附文件</a:t>
            </a:r>
            <a:r>
              <a:rPr kumimoji="1" lang="en-US" altLang="zh-TW"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-2</a:t>
            </a:r>
            <a:endParaRPr kumimoji="1" lang="zh-TW" altLang="en-US"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endParaRPr>
          </a:p>
        </p:txBody>
      </p:sp>
      <p:sp>
        <p:nvSpPr>
          <p:cNvPr id="3" name="文字方塊 7"/>
          <p:cNvSpPr txBox="1">
            <a:spLocks noChangeArrowheads="1"/>
          </p:cNvSpPr>
          <p:nvPr/>
        </p:nvSpPr>
        <p:spPr bwMode="auto">
          <a:xfrm>
            <a:off x="418815" y="1086619"/>
            <a:ext cx="2421959" cy="376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defTabSz="457200">
              <a:defRPr>
                <a:solidFill>
                  <a:schemeClr val="tx1"/>
                </a:solidFill>
                <a:latin typeface="Calibri" panose="020F0502020204030204" pitchFamily="34" charset="0"/>
                <a:ea typeface="新細明體" panose="02020500000000000000" charset="-120"/>
              </a:defRPr>
            </a:lvl1pPr>
            <a:lvl2pPr marL="742950" indent="-285750" defTabSz="457200">
              <a:defRPr>
                <a:solidFill>
                  <a:schemeClr val="tx1"/>
                </a:solidFill>
                <a:latin typeface="Calibri" panose="020F0502020204030204" pitchFamily="34" charset="0"/>
                <a:ea typeface="新細明體" panose="02020500000000000000" charset="-120"/>
              </a:defRPr>
            </a:lvl2pPr>
            <a:lvl3pPr marL="1143000" indent="-228600" defTabSz="457200">
              <a:defRPr>
                <a:solidFill>
                  <a:schemeClr val="tx1"/>
                </a:solidFill>
                <a:latin typeface="Calibri" panose="020F0502020204030204" pitchFamily="34" charset="0"/>
                <a:ea typeface="新細明體" panose="02020500000000000000" charset="-120"/>
              </a:defRPr>
            </a:lvl3pPr>
            <a:lvl4pPr marL="1600200" indent="-228600" defTabSz="457200">
              <a:defRPr>
                <a:solidFill>
                  <a:schemeClr val="tx1"/>
                </a:solidFill>
                <a:latin typeface="Calibri" panose="020F0502020204030204" pitchFamily="34" charset="0"/>
                <a:ea typeface="新細明體" panose="02020500000000000000" charset="-120"/>
              </a:defRPr>
            </a:lvl4pPr>
            <a:lvl5pPr marL="2057400" indent="-228600" defTabSz="457200">
              <a:defRPr>
                <a:solidFill>
                  <a:schemeClr val="tx1"/>
                </a:solidFill>
                <a:latin typeface="Calibri" panose="020F0502020204030204" pitchFamily="34" charset="0"/>
                <a:ea typeface="新細明體" panose="02020500000000000000" charset="-12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marL="285750" marR="0" lvl="0" indent="-285750" algn="just" defTabSz="457200" rtl="0" eaLnBrk="1" fontAlgn="base" latinLnBrk="0" hangingPunct="1">
              <a:lnSpc>
                <a:spcPts val="2400"/>
              </a:lnSpc>
              <a:spcBef>
                <a:spcPct val="0"/>
              </a:spcBef>
              <a:spcAft>
                <a:spcPct val="0"/>
              </a:spcAft>
              <a:buClrTx/>
              <a:buSzTx/>
              <a:buFont typeface="Wingdings" panose="05000000000000000000" pitchFamily="2" charset="2"/>
              <a:buChar char="Ø"/>
              <a:defRPr/>
            </a:pPr>
            <a:r>
              <a:rPr kumimoji="0" lang="zh-TW" altLang="en-US" sz="1800" b="1"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rPr>
              <a:t>同意備案要件：</a:t>
            </a:r>
            <a:endParaRPr kumimoji="0" lang="en-US" altLang="zh-TW" sz="1800" b="1"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endParaRPr>
          </a:p>
        </p:txBody>
      </p:sp>
      <p:graphicFrame>
        <p:nvGraphicFramePr>
          <p:cNvPr id="5" name="表格 4"/>
          <p:cNvGraphicFramePr>
            <a:graphicFrameLocks noGrp="1"/>
          </p:cNvGraphicFramePr>
          <p:nvPr/>
        </p:nvGraphicFramePr>
        <p:xfrm>
          <a:off x="627043" y="1540362"/>
          <a:ext cx="3944957" cy="4674351"/>
        </p:xfrm>
        <a:graphic>
          <a:graphicData uri="http://schemas.openxmlformats.org/drawingml/2006/table">
            <a:tbl>
              <a:tblPr firstRow="1" firstCol="1" bandRow="1">
                <a:tableStyleId>{5940675A-B579-460E-94D1-54222C63F5DA}</a:tableStyleId>
              </a:tblPr>
              <a:tblGrid>
                <a:gridCol w="508689">
                  <a:extLst>
                    <a:ext uri="{9D8B030D-6E8A-4147-A177-3AD203B41FA5}">
                      <a16:colId xmlns:a16="http://schemas.microsoft.com/office/drawing/2014/main" val="20000"/>
                    </a:ext>
                  </a:extLst>
                </a:gridCol>
                <a:gridCol w="3436268">
                  <a:extLst>
                    <a:ext uri="{9D8B030D-6E8A-4147-A177-3AD203B41FA5}">
                      <a16:colId xmlns:a16="http://schemas.microsoft.com/office/drawing/2014/main" val="20001"/>
                    </a:ext>
                  </a:extLst>
                </a:gridCol>
              </a:tblGrid>
              <a:tr h="221140">
                <a:tc>
                  <a:txBody>
                    <a:bodyPr/>
                    <a:lstStyle/>
                    <a:p>
                      <a:pPr algn="ctr">
                        <a:spcAft>
                          <a:spcPts val="0"/>
                        </a:spcAft>
                      </a:pPr>
                      <a:r>
                        <a:rPr lang="zh-TW" altLang="en-US"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項次</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algn="ctr">
                        <a:spcAft>
                          <a:spcPts val="0"/>
                        </a:spcAft>
                      </a:pPr>
                      <a:r>
                        <a:rPr lang="zh-TW" altLang="en-US"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要件名稱</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342" marR="60342" marT="0" marB="0" anchor="ctr">
                    <a:solidFill>
                      <a:schemeClr val="accent1">
                        <a:lumMod val="20000"/>
                        <a:lumOff val="80000"/>
                      </a:schemeClr>
                    </a:solidFill>
                  </a:tcPr>
                </a:tc>
                <a:extLst>
                  <a:ext uri="{0D108BD9-81ED-4DB2-BD59-A6C34878D82A}">
                    <a16:rowId xmlns:a16="http://schemas.microsoft.com/office/drawing/2014/main" val="10000"/>
                  </a:ext>
                </a:extLst>
              </a:tr>
              <a:tr h="544393">
                <a:tc>
                  <a:txBody>
                    <a:bodyPr/>
                    <a:lstStyle/>
                    <a:p>
                      <a:pPr algn="ctr">
                        <a:spcAft>
                          <a:spcPts val="0"/>
                        </a:spcAft>
                      </a:pPr>
                      <a:r>
                        <a:rPr lang="en-US" alt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1</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hangingPunct="0"/>
                      <a:r>
                        <a:rPr lang="zh-TW" altLang="zh-TW" sz="1200" b="1" kern="1200" dirty="0">
                          <a:solidFill>
                            <a:schemeClr val="tx1"/>
                          </a:solidFill>
                          <a:effectLst/>
                          <a:latin typeface="微軟正黑體" panose="020B0604030504040204" pitchFamily="34" charset="-120"/>
                          <a:ea typeface="微軟正黑體" panose="020B0604030504040204" pitchFamily="34" charset="-120"/>
                          <a:cs typeface="+mn-cs"/>
                        </a:rPr>
                        <a:t>申請人身分證明文件</a:t>
                      </a:r>
                    </a:p>
                  </a:txBody>
                  <a:tcPr marL="60342" marR="60342" marT="0" marB="0" anchor="ctr"/>
                </a:tc>
                <a:extLst>
                  <a:ext uri="{0D108BD9-81ED-4DB2-BD59-A6C34878D82A}">
                    <a16:rowId xmlns:a16="http://schemas.microsoft.com/office/drawing/2014/main" val="10001"/>
                  </a:ext>
                </a:extLst>
              </a:tr>
              <a:tr h="544393">
                <a:tc>
                  <a:txBody>
                    <a:bodyPr/>
                    <a:lstStyle/>
                    <a:p>
                      <a:pPr marL="0" lvl="0" indent="0" algn="ctr">
                        <a:spcAft>
                          <a:spcPts val="0"/>
                        </a:spcAft>
                        <a:buFont typeface="Wingdings" panose="05000000000000000000" pitchFamily="2" charset="2"/>
                        <a:buNone/>
                      </a:pPr>
                      <a:r>
                        <a:rPr lang="en-US" alt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2</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hangingPunct="0"/>
                      <a:r>
                        <a:rPr lang="zh-TW" altLang="zh-TW" sz="1200" b="1" kern="1200" dirty="0">
                          <a:solidFill>
                            <a:schemeClr val="tx1"/>
                          </a:solidFill>
                          <a:effectLst/>
                          <a:latin typeface="微軟正黑體" panose="020B0604030504040204" pitchFamily="34" charset="-120"/>
                          <a:ea typeface="微軟正黑體" panose="020B0604030504040204" pitchFamily="34" charset="-120"/>
                          <a:cs typeface="+mn-cs"/>
                        </a:rPr>
                        <a:t>設置場址使用說明</a:t>
                      </a:r>
                    </a:p>
                  </a:txBody>
                  <a:tcPr marL="60342" marR="60342" marT="0" marB="0" anchor="ctr"/>
                </a:tc>
                <a:extLst>
                  <a:ext uri="{0D108BD9-81ED-4DB2-BD59-A6C34878D82A}">
                    <a16:rowId xmlns:a16="http://schemas.microsoft.com/office/drawing/2014/main" val="10002"/>
                  </a:ext>
                </a:extLst>
              </a:tr>
              <a:tr h="544393">
                <a:tc>
                  <a:txBody>
                    <a:bodyPr/>
                    <a:lstStyle/>
                    <a:p>
                      <a:pPr algn="ctr">
                        <a:spcAft>
                          <a:spcPts val="0"/>
                        </a:spcAft>
                      </a:pPr>
                      <a:r>
                        <a:rPr lang="en-US" alt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3</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hangingPunct="0"/>
                      <a:r>
                        <a:rPr lang="zh-TW" altLang="zh-TW" sz="1200" b="1" kern="1200" dirty="0">
                          <a:solidFill>
                            <a:schemeClr val="tx1"/>
                          </a:solidFill>
                          <a:effectLst/>
                          <a:latin typeface="微軟正黑體" panose="020B0604030504040204" pitchFamily="34" charset="-120"/>
                          <a:ea typeface="微軟正黑體" panose="020B0604030504040204" pitchFamily="34" charset="-120"/>
                          <a:cs typeface="+mn-cs"/>
                        </a:rPr>
                        <a:t>設置場址之電費單據（</a:t>
                      </a:r>
                      <a:r>
                        <a:rPr lang="en-US" altLang="zh-TW" sz="1200" b="1" kern="1200" dirty="0">
                          <a:solidFill>
                            <a:schemeClr val="tx1"/>
                          </a:solidFill>
                          <a:effectLst/>
                          <a:latin typeface="微軟正黑體" panose="020B0604030504040204" pitchFamily="34" charset="-120"/>
                          <a:ea typeface="微軟正黑體" panose="020B0604030504040204" pitchFamily="34" charset="-120"/>
                          <a:cs typeface="+mn-cs"/>
                        </a:rPr>
                        <a:t>□</a:t>
                      </a:r>
                      <a:r>
                        <a:rPr lang="zh-TW" altLang="zh-TW" sz="1200" b="1" kern="1200" dirty="0">
                          <a:solidFill>
                            <a:schemeClr val="tx1"/>
                          </a:solidFill>
                          <a:effectLst/>
                          <a:latin typeface="微軟正黑體" panose="020B0604030504040204" pitchFamily="34" charset="-120"/>
                          <a:ea typeface="微軟正黑體" panose="020B0604030504040204" pitchFamily="34" charset="-120"/>
                          <a:cs typeface="+mn-cs"/>
                        </a:rPr>
                        <a:t>未供電者，免附）</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342" marR="60342" marT="0" marB="0" anchor="ctr"/>
                </a:tc>
                <a:extLst>
                  <a:ext uri="{0D108BD9-81ED-4DB2-BD59-A6C34878D82A}">
                    <a16:rowId xmlns:a16="http://schemas.microsoft.com/office/drawing/2014/main" val="10003"/>
                  </a:ext>
                </a:extLst>
              </a:tr>
              <a:tr h="544393">
                <a:tc>
                  <a:txBody>
                    <a:bodyPr/>
                    <a:lstStyle/>
                    <a:p>
                      <a:pPr algn="ctr">
                        <a:spcAft>
                          <a:spcPts val="0"/>
                        </a:spcAft>
                      </a:pPr>
                      <a:r>
                        <a:rPr lang="en-US" alt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4</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hangingPunct="0"/>
                      <a:r>
                        <a:rPr lang="zh-TW" altLang="zh-TW" sz="1200" b="1" kern="1200" dirty="0">
                          <a:solidFill>
                            <a:schemeClr val="tx1"/>
                          </a:solidFill>
                          <a:effectLst/>
                          <a:latin typeface="微軟正黑體" panose="020B0604030504040204" pitchFamily="34" charset="-120"/>
                          <a:ea typeface="微軟正黑體" panose="020B0604030504040204" pitchFamily="34" charset="-120"/>
                          <a:cs typeface="+mn-cs"/>
                        </a:rPr>
                        <a:t>足資辨識設置場址與位置照片</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342" marR="60342" marT="0" marB="0" anchor="ctr"/>
                </a:tc>
                <a:extLst>
                  <a:ext uri="{0D108BD9-81ED-4DB2-BD59-A6C34878D82A}">
                    <a16:rowId xmlns:a16="http://schemas.microsoft.com/office/drawing/2014/main" val="10004"/>
                  </a:ext>
                </a:extLst>
              </a:tr>
              <a:tr h="544393">
                <a:tc>
                  <a:txBody>
                    <a:bodyPr/>
                    <a:lstStyle/>
                    <a:p>
                      <a:pPr algn="ctr">
                        <a:spcAft>
                          <a:spcPts val="0"/>
                        </a:spcAft>
                      </a:pPr>
                      <a:r>
                        <a:rPr lang="en-US" alt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5</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hangingPunct="0"/>
                      <a:r>
                        <a:rPr lang="zh-TW" altLang="zh-TW" sz="1200" b="1" kern="1200" dirty="0">
                          <a:solidFill>
                            <a:schemeClr val="tx1"/>
                          </a:solidFill>
                          <a:effectLst/>
                          <a:latin typeface="微軟正黑體" panose="020B0604030504040204" pitchFamily="34" charset="-120"/>
                          <a:ea typeface="微軟正黑體" panose="020B0604030504040204" pitchFamily="34" charset="-120"/>
                          <a:cs typeface="+mn-cs"/>
                        </a:rPr>
                        <a:t>輸配電業核發之併網審查意見書（</a:t>
                      </a:r>
                      <a:r>
                        <a:rPr lang="en-US" altLang="zh-TW" sz="1200" b="1" kern="1200" dirty="0">
                          <a:solidFill>
                            <a:schemeClr val="tx1"/>
                          </a:solidFill>
                          <a:effectLst/>
                          <a:latin typeface="微軟正黑體" panose="020B0604030504040204" pitchFamily="34" charset="-120"/>
                          <a:ea typeface="微軟正黑體" panose="020B0604030504040204" pitchFamily="34" charset="-120"/>
                          <a:cs typeface="+mn-cs"/>
                        </a:rPr>
                        <a:t>□</a:t>
                      </a:r>
                      <a:r>
                        <a:rPr lang="zh-TW" altLang="zh-TW" sz="1200" b="1" kern="1200" dirty="0">
                          <a:solidFill>
                            <a:schemeClr val="tx1"/>
                          </a:solidFill>
                          <a:effectLst/>
                          <a:latin typeface="微軟正黑體" panose="020B0604030504040204" pitchFamily="34" charset="-120"/>
                          <a:ea typeface="微軟正黑體" panose="020B0604030504040204" pitchFamily="34" charset="-120"/>
                          <a:cs typeface="+mn-cs"/>
                        </a:rPr>
                        <a:t>經輸配電業報請中央主管機關核定，並公告符合一定容量及條件者，免附）</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342" marR="60342" marT="0" marB="0" anchor="ctr"/>
                </a:tc>
                <a:extLst>
                  <a:ext uri="{0D108BD9-81ED-4DB2-BD59-A6C34878D82A}">
                    <a16:rowId xmlns:a16="http://schemas.microsoft.com/office/drawing/2014/main" val="10005"/>
                  </a:ext>
                </a:extLst>
              </a:tr>
              <a:tr h="1154267">
                <a:tc>
                  <a:txBody>
                    <a:bodyPr/>
                    <a:lstStyle/>
                    <a:p>
                      <a:pPr algn="ctr">
                        <a:spcAft>
                          <a:spcPts val="0"/>
                        </a:spcAft>
                      </a:pPr>
                      <a:r>
                        <a:rPr lang="en-US" alt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6</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hangingPunct="0"/>
                      <a:r>
                        <a:rPr lang="zh-TW" altLang="zh-TW" sz="1200" b="1" kern="1200" dirty="0">
                          <a:solidFill>
                            <a:schemeClr val="tx1"/>
                          </a:solidFill>
                          <a:effectLst/>
                          <a:latin typeface="微軟正黑體" panose="020B0604030504040204" pitchFamily="34" charset="-120"/>
                          <a:ea typeface="微軟正黑體" panose="020B0604030504040204" pitchFamily="34" charset="-120"/>
                          <a:cs typeface="+mn-cs"/>
                        </a:rPr>
                        <a:t>地政機關意見書（</a:t>
                      </a:r>
                      <a:r>
                        <a:rPr lang="en-US" altLang="zh-TW" sz="1200" b="1" kern="1200" dirty="0">
                          <a:solidFill>
                            <a:schemeClr val="tx1"/>
                          </a:solidFill>
                          <a:effectLst/>
                          <a:latin typeface="微軟正黑體" panose="020B0604030504040204" pitchFamily="34" charset="-120"/>
                          <a:ea typeface="微軟正黑體" panose="020B0604030504040204" pitchFamily="34" charset="-120"/>
                          <a:cs typeface="+mn-cs"/>
                        </a:rPr>
                        <a:t>□</a:t>
                      </a:r>
                      <a:r>
                        <a:rPr lang="zh-TW" altLang="zh-TW" sz="1200" b="1" kern="1200" dirty="0">
                          <a:solidFill>
                            <a:schemeClr val="tx1"/>
                          </a:solidFill>
                          <a:effectLst/>
                          <a:latin typeface="微軟正黑體" panose="020B0604030504040204" pitchFamily="34" charset="-120"/>
                          <a:ea typeface="微軟正黑體" panose="020B0604030504040204" pitchFamily="34" charset="-120"/>
                          <a:cs typeface="+mn-cs"/>
                        </a:rPr>
                        <a:t>設置於屋頂者或符合申請表填寫及檢附文書說明第五點者，免附）</a:t>
                      </a:r>
                    </a:p>
                    <a:p>
                      <a:pPr hangingPunct="0"/>
                      <a:r>
                        <a:rPr lang="zh-TW" altLang="zh-TW" sz="1200" b="1" kern="1200" dirty="0">
                          <a:solidFill>
                            <a:schemeClr val="tx1"/>
                          </a:solidFill>
                          <a:effectLst/>
                          <a:latin typeface="微軟正黑體" panose="020B0604030504040204" pitchFamily="34" charset="-120"/>
                          <a:ea typeface="微軟正黑體" panose="020B0604030504040204" pitchFamily="34" charset="-120"/>
                          <a:cs typeface="+mn-cs"/>
                        </a:rPr>
                        <a:t>（太陽光電發電設備或風力發電設備設置於地面之</a:t>
                      </a:r>
                      <a:r>
                        <a:rPr lang="en-US" altLang="zh-TW" sz="1200" b="1" kern="1200" dirty="0">
                          <a:solidFill>
                            <a:schemeClr val="tx1"/>
                          </a:solidFill>
                          <a:effectLst/>
                          <a:latin typeface="微軟正黑體" panose="020B0604030504040204" pitchFamily="34" charset="-120"/>
                          <a:ea typeface="微軟正黑體" panose="020B0604030504040204" pitchFamily="34" charset="-120"/>
                          <a:cs typeface="+mn-cs"/>
                        </a:rPr>
                        <a:t>□</a:t>
                      </a:r>
                      <a:r>
                        <a:rPr lang="zh-TW" altLang="zh-TW" sz="1200" b="1" kern="1200" dirty="0">
                          <a:solidFill>
                            <a:schemeClr val="tx1"/>
                          </a:solidFill>
                          <a:effectLst/>
                          <a:latin typeface="微軟正黑體" panose="020B0604030504040204" pitchFamily="34" charset="-120"/>
                          <a:ea typeface="微軟正黑體" panose="020B0604030504040204" pitchFamily="34" charset="-120"/>
                          <a:cs typeface="+mn-cs"/>
                        </a:rPr>
                        <a:t>同意容許使用相關證明文件、</a:t>
                      </a:r>
                      <a:r>
                        <a:rPr lang="en-US" altLang="zh-TW" sz="1200" b="1" kern="1200" dirty="0">
                          <a:solidFill>
                            <a:schemeClr val="tx1"/>
                          </a:solidFill>
                          <a:effectLst/>
                          <a:latin typeface="微軟正黑體" panose="020B0604030504040204" pitchFamily="34" charset="-120"/>
                          <a:ea typeface="微軟正黑體" panose="020B0604030504040204" pitchFamily="34" charset="-120"/>
                          <a:cs typeface="+mn-cs"/>
                        </a:rPr>
                        <a:t>□</a:t>
                      </a:r>
                      <a:r>
                        <a:rPr lang="zh-TW" altLang="zh-TW" sz="1200" b="1" kern="1200" dirty="0">
                          <a:solidFill>
                            <a:schemeClr val="tx1"/>
                          </a:solidFill>
                          <a:effectLst/>
                          <a:latin typeface="微軟正黑體" panose="020B0604030504040204" pitchFamily="34" charset="-120"/>
                          <a:ea typeface="微軟正黑體" panose="020B0604030504040204" pitchFamily="34" charset="-120"/>
                          <a:cs typeface="+mn-cs"/>
                        </a:rPr>
                        <a:t>完成變更編定相關證明文件、</a:t>
                      </a:r>
                      <a:r>
                        <a:rPr lang="en-US" altLang="zh-TW" sz="1200" b="1" kern="1200" dirty="0">
                          <a:solidFill>
                            <a:schemeClr val="tx1"/>
                          </a:solidFill>
                          <a:effectLst/>
                          <a:latin typeface="微軟正黑體" panose="020B0604030504040204" pitchFamily="34" charset="-120"/>
                          <a:ea typeface="微軟正黑體" panose="020B0604030504040204" pitchFamily="34" charset="-120"/>
                          <a:cs typeface="+mn-cs"/>
                        </a:rPr>
                        <a:t>□</a:t>
                      </a:r>
                      <a:r>
                        <a:rPr lang="zh-TW" altLang="zh-TW" sz="1200" b="1" kern="1200" dirty="0">
                          <a:solidFill>
                            <a:schemeClr val="tx1"/>
                          </a:solidFill>
                          <a:effectLst/>
                          <a:latin typeface="微軟正黑體" panose="020B0604030504040204" pitchFamily="34" charset="-120"/>
                          <a:ea typeface="微軟正黑體" panose="020B0604030504040204" pitchFamily="34" charset="-120"/>
                          <a:cs typeface="+mn-cs"/>
                        </a:rPr>
                        <a:t>完成興辦事業計畫內容變更相關證明文件）</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342" marR="60342" marT="0" marB="0" anchor="ctr"/>
                </a:tc>
                <a:extLst>
                  <a:ext uri="{0D108BD9-81ED-4DB2-BD59-A6C34878D82A}">
                    <a16:rowId xmlns:a16="http://schemas.microsoft.com/office/drawing/2014/main" val="10006"/>
                  </a:ext>
                </a:extLst>
              </a:tr>
              <a:tr h="572732">
                <a:tc>
                  <a:txBody>
                    <a:bodyPr/>
                    <a:lstStyle/>
                    <a:p>
                      <a:pPr marL="0" lvl="0" indent="0" algn="ctr">
                        <a:spcAft>
                          <a:spcPts val="0"/>
                        </a:spcAft>
                        <a:buFont typeface="Wingdings" panose="05000000000000000000" pitchFamily="2" charset="2"/>
                        <a:buNone/>
                      </a:pPr>
                      <a:r>
                        <a:rPr lang="en-US" alt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7</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defRPr/>
                      </a:pPr>
                      <a:r>
                        <a:rPr lang="zh-TW" altLang="zh-TW" sz="1200" b="1" kern="1200" dirty="0">
                          <a:solidFill>
                            <a:schemeClr val="tx1"/>
                          </a:solidFill>
                          <a:effectLst/>
                          <a:latin typeface="微軟正黑體" panose="020B0604030504040204" pitchFamily="34" charset="-120"/>
                          <a:ea typeface="微軟正黑體" panose="020B0604030504040204" pitchFamily="34" charset="-120"/>
                          <a:cs typeface="+mn-cs"/>
                        </a:rPr>
                        <a:t>其他經主管機關指定之文件</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342" marR="60342" marT="0" marB="0" anchor="ctr"/>
                </a:tc>
                <a:extLst>
                  <a:ext uri="{0D108BD9-81ED-4DB2-BD59-A6C34878D82A}">
                    <a16:rowId xmlns:a16="http://schemas.microsoft.com/office/drawing/2014/main" val="10007"/>
                  </a:ext>
                </a:extLst>
              </a:tr>
            </a:tbl>
          </a:graphicData>
        </a:graphic>
      </p:graphicFrame>
      <p:sp>
        <p:nvSpPr>
          <p:cNvPr id="8" name="文字方塊 7"/>
          <p:cNvSpPr txBox="1">
            <a:spLocks noChangeArrowheads="1"/>
          </p:cNvSpPr>
          <p:nvPr/>
        </p:nvSpPr>
        <p:spPr bwMode="auto">
          <a:xfrm>
            <a:off x="4572000" y="1086619"/>
            <a:ext cx="2421959" cy="376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defTabSz="457200">
              <a:defRPr>
                <a:solidFill>
                  <a:schemeClr val="tx1"/>
                </a:solidFill>
                <a:latin typeface="Calibri" panose="020F0502020204030204" pitchFamily="34" charset="0"/>
                <a:ea typeface="新細明體" panose="02020500000000000000" charset="-120"/>
              </a:defRPr>
            </a:lvl1pPr>
            <a:lvl2pPr marL="742950" indent="-285750" defTabSz="457200">
              <a:defRPr>
                <a:solidFill>
                  <a:schemeClr val="tx1"/>
                </a:solidFill>
                <a:latin typeface="Calibri" panose="020F0502020204030204" pitchFamily="34" charset="0"/>
                <a:ea typeface="新細明體" panose="02020500000000000000" charset="-120"/>
              </a:defRPr>
            </a:lvl2pPr>
            <a:lvl3pPr marL="1143000" indent="-228600" defTabSz="457200">
              <a:defRPr>
                <a:solidFill>
                  <a:schemeClr val="tx1"/>
                </a:solidFill>
                <a:latin typeface="Calibri" panose="020F0502020204030204" pitchFamily="34" charset="0"/>
                <a:ea typeface="新細明體" panose="02020500000000000000" charset="-120"/>
              </a:defRPr>
            </a:lvl3pPr>
            <a:lvl4pPr marL="1600200" indent="-228600" defTabSz="457200">
              <a:defRPr>
                <a:solidFill>
                  <a:schemeClr val="tx1"/>
                </a:solidFill>
                <a:latin typeface="Calibri" panose="020F0502020204030204" pitchFamily="34" charset="0"/>
                <a:ea typeface="新細明體" panose="02020500000000000000" charset="-120"/>
              </a:defRPr>
            </a:lvl4pPr>
            <a:lvl5pPr marL="2057400" indent="-228600" defTabSz="457200">
              <a:defRPr>
                <a:solidFill>
                  <a:schemeClr val="tx1"/>
                </a:solidFill>
                <a:latin typeface="Calibri" panose="020F0502020204030204" pitchFamily="34" charset="0"/>
                <a:ea typeface="新細明體" panose="02020500000000000000" charset="-12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marL="285750" marR="0" lvl="0" indent="-285750" algn="just" defTabSz="457200" rtl="0" eaLnBrk="1" fontAlgn="base" latinLnBrk="0" hangingPunct="1">
              <a:lnSpc>
                <a:spcPts val="2400"/>
              </a:lnSpc>
              <a:spcBef>
                <a:spcPct val="0"/>
              </a:spcBef>
              <a:spcAft>
                <a:spcPct val="0"/>
              </a:spcAft>
              <a:buClrTx/>
              <a:buSzTx/>
              <a:buFont typeface="Wingdings" panose="05000000000000000000" pitchFamily="2" charset="2"/>
              <a:buChar char="Ø"/>
              <a:defRPr/>
            </a:pPr>
            <a:r>
              <a:rPr kumimoji="0" lang="zh-TW" altLang="en-US" sz="1800" b="1"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rPr>
              <a:t>設備登記要件：</a:t>
            </a:r>
            <a:endParaRPr kumimoji="0" lang="en-US" altLang="zh-TW" sz="1800" b="1"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endParaRPr>
          </a:p>
        </p:txBody>
      </p:sp>
      <p:graphicFrame>
        <p:nvGraphicFramePr>
          <p:cNvPr id="9" name="表格 8"/>
          <p:cNvGraphicFramePr>
            <a:graphicFrameLocks noGrp="1"/>
          </p:cNvGraphicFramePr>
          <p:nvPr/>
        </p:nvGraphicFramePr>
        <p:xfrm>
          <a:off x="4780228" y="1540363"/>
          <a:ext cx="3944957" cy="4936660"/>
        </p:xfrm>
        <a:graphic>
          <a:graphicData uri="http://schemas.openxmlformats.org/drawingml/2006/table">
            <a:tbl>
              <a:tblPr firstRow="1" firstCol="1" bandRow="1">
                <a:tableStyleId>{5940675A-B579-460E-94D1-54222C63F5DA}</a:tableStyleId>
              </a:tblPr>
              <a:tblGrid>
                <a:gridCol w="508689">
                  <a:extLst>
                    <a:ext uri="{9D8B030D-6E8A-4147-A177-3AD203B41FA5}">
                      <a16:colId xmlns:a16="http://schemas.microsoft.com/office/drawing/2014/main" val="20000"/>
                    </a:ext>
                  </a:extLst>
                </a:gridCol>
                <a:gridCol w="3436268">
                  <a:extLst>
                    <a:ext uri="{9D8B030D-6E8A-4147-A177-3AD203B41FA5}">
                      <a16:colId xmlns:a16="http://schemas.microsoft.com/office/drawing/2014/main" val="20001"/>
                    </a:ext>
                  </a:extLst>
                </a:gridCol>
              </a:tblGrid>
              <a:tr h="168848">
                <a:tc>
                  <a:txBody>
                    <a:bodyPr/>
                    <a:lstStyle/>
                    <a:p>
                      <a:pPr algn="ctr">
                        <a:spcAft>
                          <a:spcPts val="0"/>
                        </a:spcAft>
                      </a:pPr>
                      <a:r>
                        <a:rPr lang="zh-TW" altLang="en-US"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項次</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algn="ctr">
                        <a:spcAft>
                          <a:spcPts val="0"/>
                        </a:spcAft>
                      </a:pPr>
                      <a:r>
                        <a:rPr lang="zh-TW" altLang="en-US"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要件名稱</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342" marR="60342" marT="0" marB="0" anchor="ctr">
                    <a:solidFill>
                      <a:schemeClr val="accent1">
                        <a:lumMod val="20000"/>
                        <a:lumOff val="80000"/>
                      </a:schemeClr>
                    </a:solidFill>
                  </a:tcPr>
                </a:tc>
                <a:extLst>
                  <a:ext uri="{0D108BD9-81ED-4DB2-BD59-A6C34878D82A}">
                    <a16:rowId xmlns:a16="http://schemas.microsoft.com/office/drawing/2014/main" val="10000"/>
                  </a:ext>
                </a:extLst>
              </a:tr>
              <a:tr h="420514">
                <a:tc>
                  <a:txBody>
                    <a:bodyPr/>
                    <a:lstStyle/>
                    <a:p>
                      <a:pPr algn="ctr">
                        <a:spcAft>
                          <a:spcPts val="0"/>
                        </a:spcAft>
                      </a:pPr>
                      <a:r>
                        <a:rPr lang="en-US" alt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1</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hangingPunct="0"/>
                      <a:r>
                        <a:rPr lang="zh-TW" altLang="en-US" sz="1200" b="1" kern="1200" dirty="0">
                          <a:solidFill>
                            <a:schemeClr val="tx1"/>
                          </a:solidFill>
                          <a:effectLst/>
                          <a:latin typeface="微軟正黑體" panose="020B0604030504040204" pitchFamily="34" charset="-120"/>
                          <a:ea typeface="微軟正黑體" panose="020B0604030504040204" pitchFamily="34" charset="-120"/>
                          <a:cs typeface="+mn-cs"/>
                        </a:rPr>
                        <a:t>再生能源發電設備設置聲明書</a:t>
                      </a:r>
                    </a:p>
                  </a:txBody>
                  <a:tcPr marL="60342" marR="60342" marT="0" marB="0" anchor="ctr"/>
                </a:tc>
                <a:extLst>
                  <a:ext uri="{0D108BD9-81ED-4DB2-BD59-A6C34878D82A}">
                    <a16:rowId xmlns:a16="http://schemas.microsoft.com/office/drawing/2014/main" val="10001"/>
                  </a:ext>
                </a:extLst>
              </a:tr>
              <a:tr h="420514">
                <a:tc>
                  <a:txBody>
                    <a:bodyPr/>
                    <a:lstStyle/>
                    <a:p>
                      <a:pPr marL="0" lvl="0" indent="0" algn="ctr">
                        <a:spcAft>
                          <a:spcPts val="0"/>
                        </a:spcAft>
                        <a:buFont typeface="Wingdings" panose="05000000000000000000" pitchFamily="2" charset="2"/>
                        <a:buNone/>
                      </a:pPr>
                      <a:r>
                        <a:rPr lang="en-US" alt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2</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hangingPunct="0"/>
                      <a:r>
                        <a:rPr lang="zh-TW" altLang="en-US" sz="1200" b="1" kern="1200" dirty="0">
                          <a:solidFill>
                            <a:schemeClr val="tx1"/>
                          </a:solidFill>
                          <a:effectLst/>
                          <a:latin typeface="微軟正黑體" panose="020B0604030504040204" pitchFamily="34" charset="-120"/>
                          <a:ea typeface="微軟正黑體" panose="020B0604030504040204" pitchFamily="34" charset="-120"/>
                          <a:cs typeface="+mn-cs"/>
                        </a:rPr>
                        <a:t>主管機關原核發之再生能源發電設備同意備案文件影本</a:t>
                      </a:r>
                    </a:p>
                  </a:txBody>
                  <a:tcPr marL="60342" marR="60342" marT="0" marB="0" anchor="ctr"/>
                </a:tc>
                <a:extLst>
                  <a:ext uri="{0D108BD9-81ED-4DB2-BD59-A6C34878D82A}">
                    <a16:rowId xmlns:a16="http://schemas.microsoft.com/office/drawing/2014/main" val="10002"/>
                  </a:ext>
                </a:extLst>
              </a:tr>
              <a:tr h="420514">
                <a:tc>
                  <a:txBody>
                    <a:bodyPr/>
                    <a:lstStyle/>
                    <a:p>
                      <a:pPr algn="ctr">
                        <a:spcAft>
                          <a:spcPts val="0"/>
                        </a:spcAft>
                      </a:pPr>
                      <a:r>
                        <a:rPr lang="en-US" alt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3</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hangingPunct="0"/>
                      <a:r>
                        <a:rPr lang="zh-TW" altLang="en-US" sz="1200" b="1" kern="1200" dirty="0">
                          <a:solidFill>
                            <a:schemeClr val="tx1"/>
                          </a:solidFill>
                          <a:effectLst/>
                          <a:latin typeface="微軟正黑體" panose="020B0604030504040204" pitchFamily="34" charset="-120"/>
                          <a:ea typeface="微軟正黑體" panose="020B0604030504040204" pitchFamily="34" charset="-120"/>
                          <a:cs typeface="+mn-cs"/>
                        </a:rPr>
                        <a:t>再生能源發電設備完工照片及平面配置圖</a:t>
                      </a:r>
                    </a:p>
                  </a:txBody>
                  <a:tcPr marL="60342" marR="60342" marT="0" marB="0" anchor="ctr"/>
                </a:tc>
                <a:extLst>
                  <a:ext uri="{0D108BD9-81ED-4DB2-BD59-A6C34878D82A}">
                    <a16:rowId xmlns:a16="http://schemas.microsoft.com/office/drawing/2014/main" val="10003"/>
                  </a:ext>
                </a:extLst>
              </a:tr>
              <a:tr h="420514">
                <a:tc>
                  <a:txBody>
                    <a:bodyPr/>
                    <a:lstStyle/>
                    <a:p>
                      <a:pPr algn="ctr">
                        <a:spcAft>
                          <a:spcPts val="0"/>
                        </a:spcAft>
                      </a:pPr>
                      <a:r>
                        <a:rPr lang="en-US" alt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4</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hangingPunct="0"/>
                      <a:r>
                        <a:rPr lang="zh-TW" altLang="en-US" sz="1200" b="1" kern="1200" dirty="0">
                          <a:solidFill>
                            <a:schemeClr val="tx1"/>
                          </a:solidFill>
                          <a:effectLst/>
                          <a:latin typeface="微軟正黑體" panose="020B0604030504040204" pitchFamily="34" charset="-120"/>
                          <a:ea typeface="微軟正黑體" panose="020B0604030504040204" pitchFamily="34" charset="-120"/>
                          <a:cs typeface="+mn-cs"/>
                        </a:rPr>
                        <a:t>再生能源發電設備支出憑證</a:t>
                      </a:r>
                    </a:p>
                  </a:txBody>
                  <a:tcPr marL="60342" marR="60342" marT="0" marB="0" anchor="ctr"/>
                </a:tc>
                <a:extLst>
                  <a:ext uri="{0D108BD9-81ED-4DB2-BD59-A6C34878D82A}">
                    <a16:rowId xmlns:a16="http://schemas.microsoft.com/office/drawing/2014/main" val="10004"/>
                  </a:ext>
                </a:extLst>
              </a:tr>
              <a:tr h="420514">
                <a:tc>
                  <a:txBody>
                    <a:bodyPr/>
                    <a:lstStyle/>
                    <a:p>
                      <a:pPr algn="ctr">
                        <a:spcAft>
                          <a:spcPts val="0"/>
                        </a:spcAft>
                      </a:pPr>
                      <a:r>
                        <a:rPr lang="en-US" alt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5</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hangingPunct="0"/>
                      <a:r>
                        <a:rPr lang="zh-TW" altLang="en-US" sz="1200" b="1" kern="1200" dirty="0">
                          <a:solidFill>
                            <a:schemeClr val="tx1"/>
                          </a:solidFill>
                          <a:effectLst/>
                          <a:latin typeface="微軟正黑體" panose="020B0604030504040204" pitchFamily="34" charset="-120"/>
                          <a:ea typeface="微軟正黑體" panose="020B0604030504040204" pitchFamily="34" charset="-120"/>
                          <a:cs typeface="+mn-cs"/>
                        </a:rPr>
                        <a:t>再生能源發電設備安裝廠商出具之裝置容量證明文件、產品型錄與設備序號電子檔案</a:t>
                      </a:r>
                    </a:p>
                  </a:txBody>
                  <a:tcPr marL="60342" marR="60342" marT="0" marB="0" anchor="ctr"/>
                </a:tc>
                <a:extLst>
                  <a:ext uri="{0D108BD9-81ED-4DB2-BD59-A6C34878D82A}">
                    <a16:rowId xmlns:a16="http://schemas.microsoft.com/office/drawing/2014/main" val="10005"/>
                  </a:ext>
                </a:extLst>
              </a:tr>
              <a:tr h="506544">
                <a:tc>
                  <a:txBody>
                    <a:bodyPr/>
                    <a:lstStyle/>
                    <a:p>
                      <a:pPr algn="ctr">
                        <a:spcAft>
                          <a:spcPts val="0"/>
                        </a:spcAft>
                      </a:pPr>
                      <a:r>
                        <a:rPr lang="en-US" alt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6</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hangingPunct="0"/>
                      <a:r>
                        <a:rPr lang="zh-TW" altLang="en-US" sz="1200" b="1" kern="1200" dirty="0">
                          <a:solidFill>
                            <a:schemeClr val="tx1"/>
                          </a:solidFill>
                          <a:effectLst/>
                          <a:latin typeface="微軟正黑體" panose="020B0604030504040204" pitchFamily="34" charset="-120"/>
                          <a:ea typeface="微軟正黑體" panose="020B0604030504040204" pitchFamily="34" charset="-120"/>
                          <a:cs typeface="+mn-cs"/>
                        </a:rPr>
                        <a:t>國內商品檢驗主管機關認可之國內外檢驗機構或製造場所出具之證明文件。國外商品以製造廠出具之測試報告替代</a:t>
                      </a:r>
                    </a:p>
                  </a:txBody>
                  <a:tcPr marL="60342" marR="60342" marT="0" marB="0" anchor="ctr"/>
                </a:tc>
                <a:extLst>
                  <a:ext uri="{0D108BD9-81ED-4DB2-BD59-A6C34878D82A}">
                    <a16:rowId xmlns:a16="http://schemas.microsoft.com/office/drawing/2014/main" val="10006"/>
                  </a:ext>
                </a:extLst>
              </a:tr>
              <a:tr h="420514">
                <a:tc>
                  <a:txBody>
                    <a:bodyPr/>
                    <a:lstStyle/>
                    <a:p>
                      <a:pPr marL="0" lvl="0" indent="0" algn="ctr">
                        <a:spcAft>
                          <a:spcPts val="0"/>
                        </a:spcAft>
                        <a:buFont typeface="Wingdings" panose="05000000000000000000" pitchFamily="2" charset="2"/>
                        <a:buNone/>
                      </a:pPr>
                      <a:r>
                        <a:rPr lang="en-US" alt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7</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hangingPunct="0"/>
                      <a:r>
                        <a:rPr lang="zh-TW" altLang="en-US" sz="1200" b="1" kern="1200" dirty="0">
                          <a:solidFill>
                            <a:schemeClr val="tx1"/>
                          </a:solidFill>
                          <a:effectLst/>
                          <a:latin typeface="微軟正黑體" panose="020B0604030504040204" pitchFamily="34" charset="-120"/>
                          <a:ea typeface="微軟正黑體" panose="020B0604030504040204" pitchFamily="34" charset="-120"/>
                          <a:cs typeface="+mn-cs"/>
                        </a:rPr>
                        <a:t>依電業法及其相關規定有關承裝及施作之竣工試驗報告</a:t>
                      </a:r>
                    </a:p>
                  </a:txBody>
                  <a:tcPr marL="60342" marR="60342" marT="0" marB="0" anchor="ctr"/>
                </a:tc>
                <a:extLst>
                  <a:ext uri="{0D108BD9-81ED-4DB2-BD59-A6C34878D82A}">
                    <a16:rowId xmlns:a16="http://schemas.microsoft.com/office/drawing/2014/main" val="10007"/>
                  </a:ext>
                </a:extLst>
              </a:tr>
              <a:tr h="420514">
                <a:tc>
                  <a:txBody>
                    <a:bodyPr/>
                    <a:lstStyle/>
                    <a:p>
                      <a:pPr marL="0" lvl="0" indent="0" algn="ctr">
                        <a:spcAft>
                          <a:spcPts val="0"/>
                        </a:spcAft>
                        <a:buFont typeface="Wingdings" panose="05000000000000000000" pitchFamily="2" charset="2"/>
                        <a:buNone/>
                      </a:pPr>
                      <a:r>
                        <a:rPr lang="en-US" alt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8</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hangingPunct="0"/>
                      <a:r>
                        <a:rPr lang="zh-TW" altLang="en-US" sz="1200" b="1" kern="1200" dirty="0">
                          <a:solidFill>
                            <a:schemeClr val="tx1"/>
                          </a:solidFill>
                          <a:effectLst/>
                          <a:latin typeface="微軟正黑體" panose="020B0604030504040204" pitchFamily="34" charset="-120"/>
                          <a:ea typeface="微軟正黑體" panose="020B0604030504040204" pitchFamily="34" charset="-120"/>
                          <a:cs typeface="+mn-cs"/>
                        </a:rPr>
                        <a:t>再生能源發電設備依建築法規定應取得之使用執照或特種建築物證明文件影本</a:t>
                      </a:r>
                    </a:p>
                  </a:txBody>
                  <a:tcPr marL="60342" marR="60342" marT="0" marB="0" anchor="ctr"/>
                </a:tc>
                <a:extLst>
                  <a:ext uri="{0D108BD9-81ED-4DB2-BD59-A6C34878D82A}">
                    <a16:rowId xmlns:a16="http://schemas.microsoft.com/office/drawing/2014/main" val="10008"/>
                  </a:ext>
                </a:extLst>
              </a:tr>
              <a:tr h="420514">
                <a:tc>
                  <a:txBody>
                    <a:bodyPr/>
                    <a:lstStyle/>
                    <a:p>
                      <a:pPr marL="0" lvl="0" indent="0" algn="ctr">
                        <a:spcAft>
                          <a:spcPts val="0"/>
                        </a:spcAft>
                        <a:buFont typeface="Wingdings" panose="05000000000000000000" pitchFamily="2" charset="2"/>
                        <a:buNone/>
                      </a:pPr>
                      <a:r>
                        <a:rPr lang="en-US" alt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9</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hangingPunct="0"/>
                      <a:r>
                        <a:rPr lang="zh-TW" altLang="en-US" sz="1200" b="1" kern="1200" dirty="0">
                          <a:solidFill>
                            <a:schemeClr val="tx1"/>
                          </a:solidFill>
                          <a:effectLst/>
                          <a:latin typeface="微軟正黑體" panose="020B0604030504040204" pitchFamily="34" charset="-120"/>
                          <a:ea typeface="微軟正黑體" panose="020B0604030504040204" pitchFamily="34" charset="-120"/>
                          <a:cs typeface="+mn-cs"/>
                        </a:rPr>
                        <a:t>□與公用售電業簽訂之購售電合約及□輸配電業核發之完成併網通知函或□無併網證明文件</a:t>
                      </a:r>
                    </a:p>
                  </a:txBody>
                  <a:tcPr marL="60342" marR="60342" marT="0" marB="0" anchor="ctr"/>
                </a:tc>
                <a:extLst>
                  <a:ext uri="{0D108BD9-81ED-4DB2-BD59-A6C34878D82A}">
                    <a16:rowId xmlns:a16="http://schemas.microsoft.com/office/drawing/2014/main" val="10009"/>
                  </a:ext>
                </a:extLst>
              </a:tr>
              <a:tr h="420514">
                <a:tc>
                  <a:txBody>
                    <a:bodyPr/>
                    <a:lstStyle/>
                    <a:p>
                      <a:pPr marL="0" lvl="0" indent="0" algn="ctr">
                        <a:spcAft>
                          <a:spcPts val="0"/>
                        </a:spcAft>
                        <a:buFont typeface="Wingdings" panose="05000000000000000000" pitchFamily="2" charset="2"/>
                        <a:buNone/>
                      </a:pPr>
                      <a:r>
                        <a:rPr lang="en-US" alt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10</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hangingPunct="0"/>
                      <a:r>
                        <a:rPr lang="zh-TW" altLang="en-US" sz="1200" b="1" kern="1200" dirty="0">
                          <a:solidFill>
                            <a:schemeClr val="tx1"/>
                          </a:solidFill>
                          <a:effectLst/>
                          <a:latin typeface="微軟正黑體" panose="020B0604030504040204" pitchFamily="34" charset="-120"/>
                          <a:ea typeface="微軟正黑體" panose="020B0604030504040204" pitchFamily="34" charset="-120"/>
                          <a:cs typeface="+mn-cs"/>
                        </a:rPr>
                        <a:t>任用主任技術員相關證明文件</a:t>
                      </a:r>
                    </a:p>
                  </a:txBody>
                  <a:tcPr marL="60342" marR="60342" marT="0" marB="0" anchor="ctr"/>
                </a:tc>
                <a:extLst>
                  <a:ext uri="{0D108BD9-81ED-4DB2-BD59-A6C34878D82A}">
                    <a16:rowId xmlns:a16="http://schemas.microsoft.com/office/drawing/2014/main" val="10010"/>
                  </a:ext>
                </a:extLst>
              </a:tr>
              <a:tr h="420514">
                <a:tc>
                  <a:txBody>
                    <a:bodyPr/>
                    <a:lstStyle/>
                    <a:p>
                      <a:pPr marL="0" lvl="0" indent="0" algn="ctr">
                        <a:spcAft>
                          <a:spcPts val="0"/>
                        </a:spcAft>
                        <a:buFont typeface="Wingdings" panose="05000000000000000000" pitchFamily="2" charset="2"/>
                        <a:buNone/>
                      </a:pPr>
                      <a:r>
                        <a:rPr lang="en-US" alt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11</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marL="0" marR="0" lvl="0" indent="0" algn="l" defTabSz="914400" rtl="0" eaLnBrk="1" fontAlgn="auto" latinLnBrk="0" hangingPunct="0">
                        <a:lnSpc>
                          <a:spcPct val="100000"/>
                        </a:lnSpc>
                        <a:spcBef>
                          <a:spcPts val="0"/>
                        </a:spcBef>
                        <a:spcAft>
                          <a:spcPts val="0"/>
                        </a:spcAft>
                        <a:buClrTx/>
                        <a:buSzTx/>
                        <a:buFontTx/>
                        <a:buNone/>
                        <a:defRPr/>
                      </a:pPr>
                      <a:r>
                        <a:rPr lang="zh-TW" altLang="en-US" sz="1200" b="1" kern="1200" dirty="0">
                          <a:solidFill>
                            <a:schemeClr val="tx1"/>
                          </a:solidFill>
                          <a:effectLst/>
                          <a:latin typeface="微軟正黑體" panose="020B0604030504040204" pitchFamily="34" charset="-120"/>
                          <a:ea typeface="微軟正黑體" panose="020B0604030504040204" pitchFamily="34" charset="-120"/>
                          <a:cs typeface="+mn-cs"/>
                        </a:rPr>
                        <a:t>其他經主管機關指定之文件</a:t>
                      </a:r>
                    </a:p>
                  </a:txBody>
                  <a:tcPr marL="60342" marR="60342" marT="0" marB="0" anchor="ctr"/>
                </a:tc>
                <a:extLst>
                  <a:ext uri="{0D108BD9-81ED-4DB2-BD59-A6C34878D82A}">
                    <a16:rowId xmlns:a16="http://schemas.microsoft.com/office/drawing/2014/main" val="10011"/>
                  </a:ext>
                </a:extLst>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0" y="5646343"/>
            <a:ext cx="9144001" cy="1222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sp>
        <p:nvSpPr>
          <p:cNvPr id="3" name="投影片編號版面配置區 2"/>
          <p:cNvSpPr>
            <a:spLocks noGrp="1"/>
          </p:cNvSpPr>
          <p:nvPr>
            <p:ph type="sldNum" sz="quarter" idx="12"/>
          </p:nvPr>
        </p:nvSpPr>
        <p:spPr/>
        <p:txBody>
          <a:bodyPr/>
          <a:lstStyle/>
          <a:p>
            <a:endParaRPr lang="zh-TW" altLang="en-US" dirty="0">
              <a:latin typeface="微軟正黑體" panose="020B0604030504040204" pitchFamily="34" charset="-120"/>
              <a:ea typeface="微軟正黑體" panose="020B0604030504040204" pitchFamily="34" charset="-120"/>
            </a:endParaRPr>
          </a:p>
        </p:txBody>
      </p:sp>
      <p:sp>
        <p:nvSpPr>
          <p:cNvPr id="9" name="矩形: 圓角 8"/>
          <p:cNvSpPr/>
          <p:nvPr/>
        </p:nvSpPr>
        <p:spPr>
          <a:xfrm>
            <a:off x="274442" y="1795288"/>
            <a:ext cx="2007236" cy="2986750"/>
          </a:xfrm>
          <a:prstGeom prst="roundRect">
            <a:avLst>
              <a:gd name="adj" fmla="val 0"/>
            </a:avLst>
          </a:prstGeom>
          <a:solidFill>
            <a:srgbClr val="FF4B4B"/>
          </a:solidFill>
          <a:ln>
            <a:solidFill>
              <a:srgbClr val="E21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sp>
        <p:nvSpPr>
          <p:cNvPr id="12" name="直角三角形 11"/>
          <p:cNvSpPr/>
          <p:nvPr/>
        </p:nvSpPr>
        <p:spPr>
          <a:xfrm>
            <a:off x="266445" y="1770303"/>
            <a:ext cx="2013123" cy="3024017"/>
          </a:xfrm>
          <a:prstGeom prst="rtTriangl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pic>
        <p:nvPicPr>
          <p:cNvPr id="14" name="圖片 13"/>
          <p:cNvPicPr>
            <a:picLocks noChangeAspect="1"/>
          </p:cNvPicPr>
          <p:nvPr/>
        </p:nvPicPr>
        <p:blipFill>
          <a:blip r:embed="rId2" cstate="print">
            <a:extLst>
              <a:ext uri="{BEBA8EAE-BF5A-486C-A8C5-ECC9F3942E4B}">
                <a14:imgProps xmlns:a14="http://schemas.microsoft.com/office/drawing/2010/main">
                  <a14:imgLayer r:embed="rId3">
                    <a14:imgEffect>
                      <a14:artisticPaintStrokes/>
                    </a14:imgEffect>
                  </a14:imgLayer>
                </a14:imgProps>
              </a:ext>
              <a:ext uri="{28A0092B-C50C-407E-A947-70E740481C1C}">
                <a14:useLocalDpi xmlns:a14="http://schemas.microsoft.com/office/drawing/2010/main" val="0"/>
              </a:ext>
            </a:extLst>
          </a:blip>
          <a:stretch>
            <a:fillRect/>
          </a:stretch>
        </p:blipFill>
        <p:spPr>
          <a:xfrm>
            <a:off x="1016868" y="1911931"/>
            <a:ext cx="519024" cy="519024"/>
          </a:xfrm>
          <a:prstGeom prst="rect">
            <a:avLst/>
          </a:prstGeom>
        </p:spPr>
      </p:pic>
      <p:cxnSp>
        <p:nvCxnSpPr>
          <p:cNvPr id="16" name="直線接點 15"/>
          <p:cNvCxnSpPr/>
          <p:nvPr/>
        </p:nvCxnSpPr>
        <p:spPr>
          <a:xfrm>
            <a:off x="545770" y="2558022"/>
            <a:ext cx="1454472" cy="0"/>
          </a:xfrm>
          <a:prstGeom prst="line">
            <a:avLst/>
          </a:prstGeom>
          <a:ln w="44450"/>
        </p:spPr>
        <p:style>
          <a:lnRef idx="3">
            <a:schemeClr val="dk1"/>
          </a:lnRef>
          <a:fillRef idx="0">
            <a:schemeClr val="dk1"/>
          </a:fillRef>
          <a:effectRef idx="2">
            <a:schemeClr val="dk1"/>
          </a:effectRef>
          <a:fontRef idx="minor">
            <a:schemeClr val="tx1"/>
          </a:fontRef>
        </p:style>
      </p:cxnSp>
      <p:sp>
        <p:nvSpPr>
          <p:cNvPr id="17" name="文字方塊 16"/>
          <p:cNvSpPr txBox="1"/>
          <p:nvPr/>
        </p:nvSpPr>
        <p:spPr>
          <a:xfrm>
            <a:off x="372759" y="2701493"/>
            <a:ext cx="1800493" cy="646331"/>
          </a:xfrm>
          <a:prstGeom prst="rect">
            <a:avLst/>
          </a:prstGeom>
          <a:noFill/>
        </p:spPr>
        <p:txBody>
          <a:bodyPr wrap="none" rtlCol="0">
            <a:spAutoFit/>
          </a:bodyPr>
          <a:lstStyle/>
          <a:p>
            <a:pPr algn="ctr"/>
            <a:r>
              <a:rPr lang="zh-TW" altLang="en-US" b="1" dirty="0">
                <a:solidFill>
                  <a:schemeClr val="bg1"/>
                </a:solidFill>
                <a:latin typeface="微軟正黑體" panose="020B0604030504040204" pitchFamily="34" charset="-120"/>
                <a:ea typeface="微軟正黑體" panose="020B0604030504040204" pitchFamily="34" charset="-120"/>
              </a:rPr>
              <a:t>第</a:t>
            </a:r>
            <a:r>
              <a:rPr lang="en-US" altLang="zh-TW" b="1" dirty="0">
                <a:solidFill>
                  <a:schemeClr val="bg1"/>
                </a:solidFill>
                <a:latin typeface="微軟正黑體" panose="020B0604030504040204" pitchFamily="34" charset="-120"/>
                <a:ea typeface="微軟正黑體" panose="020B0604030504040204" pitchFamily="34" charset="-120"/>
              </a:rPr>
              <a:t>2</a:t>
            </a:r>
            <a:r>
              <a:rPr lang="zh-TW" altLang="en-US" b="1" dirty="0">
                <a:solidFill>
                  <a:schemeClr val="bg1"/>
                </a:solidFill>
                <a:latin typeface="微軟正黑體" panose="020B0604030504040204" pitchFamily="34" charset="-120"/>
                <a:ea typeface="微軟正黑體" panose="020B0604030504040204" pitchFamily="34" charset="-120"/>
              </a:rPr>
              <a:t>條</a:t>
            </a:r>
            <a:endParaRPr lang="en-US" altLang="zh-TW" b="1" dirty="0">
              <a:solidFill>
                <a:schemeClr val="bg1"/>
              </a:solidFill>
              <a:latin typeface="微軟正黑體" panose="020B0604030504040204" pitchFamily="34" charset="-120"/>
              <a:ea typeface="微軟正黑體" panose="020B0604030504040204" pitchFamily="34" charset="-120"/>
            </a:endParaRPr>
          </a:p>
          <a:p>
            <a:pPr algn="ctr"/>
            <a:r>
              <a:rPr lang="zh-TW" altLang="en-US" b="1" dirty="0">
                <a:solidFill>
                  <a:schemeClr val="bg1"/>
                </a:solidFill>
                <a:latin typeface="微軟正黑體" panose="020B0604030504040204" pitchFamily="34" charset="-120"/>
                <a:ea typeface="微軟正黑體" panose="020B0604030504040204" pitchFamily="34" charset="-120"/>
              </a:rPr>
              <a:t>主管機關之認定</a:t>
            </a:r>
          </a:p>
        </p:txBody>
      </p:sp>
      <p:sp>
        <p:nvSpPr>
          <p:cNvPr id="33" name="文字方塊 32"/>
          <p:cNvSpPr txBox="1"/>
          <p:nvPr/>
        </p:nvSpPr>
        <p:spPr>
          <a:xfrm>
            <a:off x="731831" y="3884697"/>
            <a:ext cx="1082348" cy="738664"/>
          </a:xfrm>
          <a:prstGeom prst="rect">
            <a:avLst/>
          </a:prstGeom>
          <a:noFill/>
        </p:spPr>
        <p:txBody>
          <a:bodyPr wrap="none" rtlCol="0">
            <a:spAutoFit/>
          </a:bodyPr>
          <a:lstStyle/>
          <a:p>
            <a:pPr algn="ctr"/>
            <a:r>
              <a:rPr lang="zh-TW" altLang="en-US" sz="1400" b="1" dirty="0">
                <a:solidFill>
                  <a:schemeClr val="bg1"/>
                </a:solidFill>
                <a:latin typeface="微軟正黑體" panose="020B0604030504040204" pitchFamily="34" charset="-120"/>
                <a:ea typeface="微軟正黑體" panose="020B0604030504040204" pitchFamily="34" charset="-120"/>
              </a:rPr>
              <a:t>經濟部</a:t>
            </a:r>
            <a:endParaRPr lang="en-US" altLang="zh-TW" sz="1400" b="1" dirty="0">
              <a:solidFill>
                <a:schemeClr val="bg1"/>
              </a:solidFill>
              <a:latin typeface="微軟正黑體" panose="020B0604030504040204" pitchFamily="34" charset="-120"/>
              <a:ea typeface="微軟正黑體" panose="020B0604030504040204" pitchFamily="34" charset="-120"/>
            </a:endParaRPr>
          </a:p>
          <a:p>
            <a:pPr algn="ctr"/>
            <a:r>
              <a:rPr lang="zh-TW" altLang="en-US" sz="1400" b="1" dirty="0">
                <a:solidFill>
                  <a:schemeClr val="bg1"/>
                </a:solidFill>
                <a:latin typeface="微軟正黑體" panose="020B0604030504040204" pitchFamily="34" charset="-120"/>
                <a:ea typeface="微軟正黑體" panose="020B0604030504040204" pitchFamily="34" charset="-120"/>
              </a:rPr>
              <a:t>直轄市政府</a:t>
            </a:r>
            <a:endParaRPr lang="en-US" altLang="zh-TW" sz="1400" b="1" dirty="0">
              <a:solidFill>
                <a:schemeClr val="bg1"/>
              </a:solidFill>
              <a:latin typeface="微軟正黑體" panose="020B0604030504040204" pitchFamily="34" charset="-120"/>
              <a:ea typeface="微軟正黑體" panose="020B0604030504040204" pitchFamily="34" charset="-120"/>
            </a:endParaRPr>
          </a:p>
          <a:p>
            <a:pPr algn="ctr"/>
            <a:r>
              <a:rPr lang="zh-TW" altLang="en-US" sz="1400" b="1" dirty="0">
                <a:solidFill>
                  <a:schemeClr val="bg1"/>
                </a:solidFill>
                <a:latin typeface="微軟正黑體" panose="020B0604030504040204" pitchFamily="34" charset="-120"/>
                <a:ea typeface="微軟正黑體" panose="020B0604030504040204" pitchFamily="34" charset="-120"/>
              </a:rPr>
              <a:t>縣市政府</a:t>
            </a:r>
          </a:p>
        </p:txBody>
      </p:sp>
      <p:sp>
        <p:nvSpPr>
          <p:cNvPr id="25601" name="矩形: 圓角 25600"/>
          <p:cNvSpPr/>
          <p:nvPr/>
        </p:nvSpPr>
        <p:spPr>
          <a:xfrm>
            <a:off x="164014" y="1678144"/>
            <a:ext cx="2213244" cy="3210002"/>
          </a:xfrm>
          <a:prstGeom prst="roundRect">
            <a:avLst/>
          </a:prstGeom>
          <a:noFill/>
          <a:ln w="203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graphicFrame>
        <p:nvGraphicFramePr>
          <p:cNvPr id="2" name="表格 1"/>
          <p:cNvGraphicFramePr>
            <a:graphicFrameLocks noGrp="1"/>
          </p:cNvGraphicFramePr>
          <p:nvPr/>
        </p:nvGraphicFramePr>
        <p:xfrm>
          <a:off x="255204" y="5293092"/>
          <a:ext cx="4030357" cy="1063227"/>
        </p:xfrm>
        <a:graphic>
          <a:graphicData uri="http://schemas.openxmlformats.org/drawingml/2006/table">
            <a:tbl>
              <a:tblPr firstRow="1" bandRow="1">
                <a:tableStyleId>{5C22544A-7EE6-4342-B048-85BDC9FD1C3A}</a:tableStyleId>
              </a:tblPr>
              <a:tblGrid>
                <a:gridCol w="4030357">
                  <a:extLst>
                    <a:ext uri="{9D8B030D-6E8A-4147-A177-3AD203B41FA5}">
                      <a16:colId xmlns:a16="http://schemas.microsoft.com/office/drawing/2014/main" val="20000"/>
                    </a:ext>
                  </a:extLst>
                </a:gridCol>
              </a:tblGrid>
              <a:tr h="1063227">
                <a:tc>
                  <a:txBody>
                    <a:bodyPr/>
                    <a:lstStyle/>
                    <a:p>
                      <a:pPr algn="l"/>
                      <a:r>
                        <a:rPr lang="zh-TW" altLang="en-US" sz="2000" dirty="0">
                          <a:solidFill>
                            <a:schemeClr val="bg2">
                              <a:lumMod val="25000"/>
                            </a:schemeClr>
                          </a:solidFill>
                          <a:latin typeface="微軟正黑體" panose="020B0604030504040204" pitchFamily="34" charset="-120"/>
                          <a:ea typeface="微軟正黑體" panose="020B0604030504040204" pitchFamily="34" charset="-120"/>
                        </a:rPr>
                        <a:t>本條例所稱主管機關：在</a:t>
                      </a:r>
                      <a:r>
                        <a:rPr lang="zh-TW" altLang="en-US" sz="2000" dirty="0">
                          <a:solidFill>
                            <a:srgbClr val="FF0000"/>
                          </a:solidFill>
                          <a:latin typeface="微軟正黑體" panose="020B0604030504040204" pitchFamily="34" charset="-120"/>
                          <a:ea typeface="微軟正黑體" panose="020B0604030504040204" pitchFamily="34" charset="-120"/>
                        </a:rPr>
                        <a:t>中央</a:t>
                      </a:r>
                      <a:r>
                        <a:rPr lang="zh-TW" altLang="en-US" sz="2000" dirty="0">
                          <a:solidFill>
                            <a:schemeClr val="bg2">
                              <a:lumMod val="25000"/>
                            </a:schemeClr>
                          </a:solidFill>
                          <a:latin typeface="微軟正黑體" panose="020B0604030504040204" pitchFamily="34" charset="-120"/>
                          <a:ea typeface="微軟正黑體" panose="020B0604030504040204" pitchFamily="34" charset="-120"/>
                        </a:rPr>
                        <a:t>為</a:t>
                      </a:r>
                      <a:r>
                        <a:rPr lang="zh-TW" altLang="en-US" sz="2000" dirty="0">
                          <a:solidFill>
                            <a:srgbClr val="FF0000"/>
                          </a:solidFill>
                          <a:latin typeface="微軟正黑體" panose="020B0604030504040204" pitchFamily="34" charset="-120"/>
                          <a:ea typeface="微軟正黑體" panose="020B0604030504040204" pitchFamily="34" charset="-120"/>
                        </a:rPr>
                        <a:t>經濟部</a:t>
                      </a:r>
                      <a:r>
                        <a:rPr lang="zh-TW" altLang="en-US" sz="2000" dirty="0">
                          <a:solidFill>
                            <a:schemeClr val="bg2">
                              <a:lumMod val="25000"/>
                            </a:schemeClr>
                          </a:solidFill>
                          <a:latin typeface="微軟正黑體" panose="020B0604030504040204" pitchFamily="34" charset="-120"/>
                          <a:ea typeface="微軟正黑體" panose="020B0604030504040204" pitchFamily="34" charset="-120"/>
                        </a:rPr>
                        <a:t>；在</a:t>
                      </a:r>
                      <a:r>
                        <a:rPr lang="zh-TW" altLang="en-US" sz="2000" dirty="0">
                          <a:solidFill>
                            <a:srgbClr val="FF0000"/>
                          </a:solidFill>
                          <a:latin typeface="微軟正黑體" panose="020B0604030504040204" pitchFamily="34" charset="-120"/>
                          <a:ea typeface="微軟正黑體" panose="020B0604030504040204" pitchFamily="34" charset="-120"/>
                        </a:rPr>
                        <a:t>直轄市</a:t>
                      </a:r>
                      <a:r>
                        <a:rPr lang="zh-TW" altLang="en-US" sz="2000" dirty="0">
                          <a:solidFill>
                            <a:schemeClr val="bg2">
                              <a:lumMod val="25000"/>
                            </a:schemeClr>
                          </a:solidFill>
                          <a:latin typeface="微軟正黑體" panose="020B0604030504040204" pitchFamily="34" charset="-120"/>
                          <a:ea typeface="微軟正黑體" panose="020B0604030504040204" pitchFamily="34" charset="-120"/>
                        </a:rPr>
                        <a:t>為</a:t>
                      </a:r>
                      <a:r>
                        <a:rPr lang="zh-TW" altLang="en-US" sz="2000" dirty="0">
                          <a:solidFill>
                            <a:srgbClr val="FF0000"/>
                          </a:solidFill>
                          <a:latin typeface="微軟正黑體" panose="020B0604030504040204" pitchFamily="34" charset="-120"/>
                          <a:ea typeface="微軟正黑體" panose="020B0604030504040204" pitchFamily="34" charset="-120"/>
                        </a:rPr>
                        <a:t>直轄市政府</a:t>
                      </a:r>
                      <a:r>
                        <a:rPr lang="zh-TW" altLang="en-US" sz="2000" dirty="0">
                          <a:solidFill>
                            <a:schemeClr val="bg2">
                              <a:lumMod val="25000"/>
                            </a:schemeClr>
                          </a:solidFill>
                          <a:latin typeface="微軟正黑體" panose="020B0604030504040204" pitchFamily="34" charset="-120"/>
                          <a:ea typeface="微軟正黑體" panose="020B0604030504040204" pitchFamily="34" charset="-120"/>
                        </a:rPr>
                        <a:t>；在</a:t>
                      </a:r>
                      <a:r>
                        <a:rPr lang="zh-TW" altLang="en-US" sz="2000" dirty="0">
                          <a:solidFill>
                            <a:srgbClr val="FF0000"/>
                          </a:solidFill>
                          <a:latin typeface="微軟正黑體" panose="020B0604030504040204" pitchFamily="34" charset="-120"/>
                          <a:ea typeface="微軟正黑體" panose="020B0604030504040204" pitchFamily="34" charset="-120"/>
                        </a:rPr>
                        <a:t>縣（市）</a:t>
                      </a:r>
                      <a:r>
                        <a:rPr lang="zh-TW" altLang="en-US" sz="2000" dirty="0">
                          <a:solidFill>
                            <a:schemeClr val="bg2">
                              <a:lumMod val="25000"/>
                            </a:schemeClr>
                          </a:solidFill>
                          <a:latin typeface="微軟正黑體" panose="020B0604030504040204" pitchFamily="34" charset="-120"/>
                          <a:ea typeface="微軟正黑體" panose="020B0604030504040204" pitchFamily="34" charset="-120"/>
                        </a:rPr>
                        <a:t>為</a:t>
                      </a:r>
                      <a:r>
                        <a:rPr lang="zh-TW" altLang="en-US" sz="2000" dirty="0">
                          <a:solidFill>
                            <a:srgbClr val="FF0000"/>
                          </a:solidFill>
                          <a:latin typeface="微軟正黑體" panose="020B0604030504040204" pitchFamily="34" charset="-120"/>
                          <a:ea typeface="微軟正黑體" panose="020B0604030504040204" pitchFamily="34" charset="-120"/>
                        </a:rPr>
                        <a:t>縣（市）政府</a:t>
                      </a:r>
                      <a:r>
                        <a:rPr lang="zh-TW" altLang="en-US" sz="2000" dirty="0">
                          <a:solidFill>
                            <a:schemeClr val="bg2">
                              <a:lumMod val="25000"/>
                            </a:schemeClr>
                          </a:solidFill>
                          <a:latin typeface="微軟正黑體" panose="020B0604030504040204" pitchFamily="34" charset="-120"/>
                          <a:ea typeface="微軟正黑體" panose="020B0604030504040204" pitchFamily="34" charset="-120"/>
                        </a:rPr>
                        <a:t>。</a:t>
                      </a:r>
                    </a:p>
                  </a:txBody>
                  <a:tcPr anchor="ctr">
                    <a:solidFill>
                      <a:srgbClr val="FFC9C9"/>
                    </a:solidFill>
                  </a:tcPr>
                </a:tc>
                <a:extLst>
                  <a:ext uri="{0D108BD9-81ED-4DB2-BD59-A6C34878D82A}">
                    <a16:rowId xmlns:a16="http://schemas.microsoft.com/office/drawing/2014/main" val="10000"/>
                  </a:ext>
                </a:extLst>
              </a:tr>
            </a:tbl>
          </a:graphicData>
        </a:graphic>
      </p:graphicFrame>
      <p:grpSp>
        <p:nvGrpSpPr>
          <p:cNvPr id="4" name="群組 3"/>
          <p:cNvGrpSpPr/>
          <p:nvPr/>
        </p:nvGrpSpPr>
        <p:grpSpPr>
          <a:xfrm>
            <a:off x="2131315" y="1467875"/>
            <a:ext cx="2150372" cy="2616827"/>
            <a:chOff x="5128113" y="980920"/>
            <a:chExt cx="2150372" cy="2616827"/>
          </a:xfrm>
        </p:grpSpPr>
        <p:pic>
          <p:nvPicPr>
            <p:cNvPr id="38" name="Picture 2" descr="ãç¶æ¿é¨ãçåçæå°çµæ"/>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723" t="14982" r="11001" b="7767"/>
            <a:stretch>
              <a:fillRect/>
            </a:stretch>
          </p:blipFill>
          <p:spPr bwMode="auto">
            <a:xfrm>
              <a:off x="5738584" y="980920"/>
              <a:ext cx="983394" cy="923330"/>
            </a:xfrm>
            <a:prstGeom prst="rect">
              <a:avLst/>
            </a:prstGeom>
            <a:noFill/>
            <a:extLst>
              <a:ext uri="{909E8E84-426E-40DD-AFC4-6F175D3DCCD1}">
                <a14:hiddenFill xmlns:a14="http://schemas.microsoft.com/office/drawing/2010/main">
                  <a:solidFill>
                    <a:srgbClr val="FFFFFF"/>
                  </a:solidFill>
                </a14:hiddenFill>
              </a:ext>
            </a:extLst>
          </p:spPr>
        </p:pic>
        <p:sp>
          <p:nvSpPr>
            <p:cNvPr id="40" name="流程圖: 接點 39"/>
            <p:cNvSpPr/>
            <p:nvPr/>
          </p:nvSpPr>
          <p:spPr>
            <a:xfrm>
              <a:off x="5128113" y="2882872"/>
              <a:ext cx="733330" cy="714875"/>
            </a:xfrm>
            <a:prstGeom prst="flowChartConnector">
              <a:avLst/>
            </a:prstGeom>
            <a:blipFill>
              <a:blip r:embed="rId5"/>
              <a:tile tx="0" ty="0" sx="100000" sy="100000" flip="none" algn="tl"/>
            </a:blipFill>
          </p:spPr>
          <p:style>
            <a:lnRef idx="0">
              <a:schemeClr val="accent5"/>
            </a:lnRef>
            <a:fillRef idx="3">
              <a:schemeClr val="accent5"/>
            </a:fillRef>
            <a:effectRef idx="3">
              <a:schemeClr val="accent5"/>
            </a:effectRef>
            <a:fontRef idx="minor">
              <a:schemeClr val="lt1"/>
            </a:fontRef>
          </p:style>
          <p:txBody>
            <a:bodyPr rtlCol="0" anchor="ctr"/>
            <a:lstStyle/>
            <a:p>
              <a:pPr algn="ctr"/>
              <a:r>
                <a:rPr lang="zh-TW" altLang="en-US" b="1" dirty="0">
                  <a:latin typeface="微軟正黑體" panose="020B0604030504040204" pitchFamily="34" charset="-120"/>
                  <a:ea typeface="微軟正黑體" panose="020B0604030504040204" pitchFamily="34" charset="-120"/>
                </a:rPr>
                <a:t>地方</a:t>
              </a:r>
            </a:p>
          </p:txBody>
        </p:sp>
        <p:sp>
          <p:nvSpPr>
            <p:cNvPr id="39" name="流程圖: 接點 38"/>
            <p:cNvSpPr/>
            <p:nvPr/>
          </p:nvSpPr>
          <p:spPr>
            <a:xfrm>
              <a:off x="5132773" y="1412000"/>
              <a:ext cx="733330" cy="714875"/>
            </a:xfrm>
            <a:prstGeom prst="flowChartConnector">
              <a:avLst/>
            </a:prstGeom>
            <a:blipFill>
              <a:blip r:embed="rId6"/>
              <a:tile tx="0" ty="0" sx="100000" sy="100000" flip="none" algn="tl"/>
            </a:blipFill>
          </p:spPr>
          <p:style>
            <a:lnRef idx="0">
              <a:schemeClr val="accent2"/>
            </a:lnRef>
            <a:fillRef idx="3">
              <a:schemeClr val="accent2"/>
            </a:fillRef>
            <a:effectRef idx="3">
              <a:schemeClr val="accent2"/>
            </a:effectRef>
            <a:fontRef idx="minor">
              <a:schemeClr val="lt1"/>
            </a:fontRef>
          </p:style>
          <p:txBody>
            <a:bodyPr rtlCol="0" anchor="ctr"/>
            <a:lstStyle/>
            <a:p>
              <a:pPr algn="ctr"/>
              <a:r>
                <a:rPr lang="zh-TW" altLang="en-US" b="1" dirty="0">
                  <a:solidFill>
                    <a:schemeClr val="tx1"/>
                  </a:solidFill>
                  <a:latin typeface="微軟正黑體" panose="020B0604030504040204" pitchFamily="34" charset="-120"/>
                  <a:ea typeface="微軟正黑體" panose="020B0604030504040204" pitchFamily="34" charset="-120"/>
                </a:rPr>
                <a:t>中央</a:t>
              </a:r>
            </a:p>
          </p:txBody>
        </p:sp>
        <p:sp>
          <p:nvSpPr>
            <p:cNvPr id="35" name="矩形: 按鈕形 34"/>
            <p:cNvSpPr/>
            <p:nvPr/>
          </p:nvSpPr>
          <p:spPr>
            <a:xfrm>
              <a:off x="5592468" y="1959542"/>
              <a:ext cx="1686017" cy="1195241"/>
            </a:xfrm>
            <a:prstGeom prst="beve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TW" altLang="en-US" b="1" dirty="0">
                  <a:solidFill>
                    <a:srgbClr val="002060"/>
                  </a:solidFill>
                  <a:latin typeface="微軟正黑體" panose="020B0604030504040204" pitchFamily="34" charset="-120"/>
                  <a:ea typeface="微軟正黑體" panose="020B0604030504040204" pitchFamily="34" charset="-120"/>
                </a:rPr>
                <a:t>主管機關</a:t>
              </a:r>
            </a:p>
          </p:txBody>
        </p:sp>
      </p:grpSp>
      <p:grpSp>
        <p:nvGrpSpPr>
          <p:cNvPr id="22" name="群組 21"/>
          <p:cNvGrpSpPr/>
          <p:nvPr/>
        </p:nvGrpSpPr>
        <p:grpSpPr>
          <a:xfrm>
            <a:off x="4668201" y="1775821"/>
            <a:ext cx="2076209" cy="3024017"/>
            <a:chOff x="3174735" y="1322882"/>
            <a:chExt cx="2076209" cy="3024017"/>
          </a:xfrm>
        </p:grpSpPr>
        <p:pic>
          <p:nvPicPr>
            <p:cNvPr id="24" name="圖片 23"/>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4015182" y="1397334"/>
              <a:ext cx="506134" cy="506134"/>
            </a:xfrm>
            <a:prstGeom prst="rect">
              <a:avLst/>
            </a:prstGeom>
          </p:spPr>
        </p:pic>
        <p:sp>
          <p:nvSpPr>
            <p:cNvPr id="25" name="矩形: 圓角 24"/>
            <p:cNvSpPr/>
            <p:nvPr/>
          </p:nvSpPr>
          <p:spPr>
            <a:xfrm>
              <a:off x="3214275" y="1347867"/>
              <a:ext cx="2007236" cy="2986750"/>
            </a:xfrm>
            <a:prstGeom prst="roundRect">
              <a:avLst>
                <a:gd name="adj" fmla="val 0"/>
              </a:avLst>
            </a:prstGeom>
            <a:solidFill>
              <a:srgbClr val="FF4B4B"/>
            </a:solidFill>
            <a:ln>
              <a:solidFill>
                <a:srgbClr val="E21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sp>
          <p:nvSpPr>
            <p:cNvPr id="26" name="直角三角形 25"/>
            <p:cNvSpPr/>
            <p:nvPr/>
          </p:nvSpPr>
          <p:spPr>
            <a:xfrm>
              <a:off x="3206278" y="1322882"/>
              <a:ext cx="2013123" cy="3024017"/>
            </a:xfrm>
            <a:prstGeom prst="rtTriangle">
              <a:avLst/>
            </a:prstGeom>
            <a:solidFill>
              <a:srgbClr val="F664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sp>
          <p:nvSpPr>
            <p:cNvPr id="27" name="文字方塊 26"/>
            <p:cNvSpPr txBox="1"/>
            <p:nvPr/>
          </p:nvSpPr>
          <p:spPr>
            <a:xfrm>
              <a:off x="3174735" y="2254072"/>
              <a:ext cx="2076209" cy="923330"/>
            </a:xfrm>
            <a:prstGeom prst="rect">
              <a:avLst/>
            </a:prstGeom>
            <a:noFill/>
          </p:spPr>
          <p:txBody>
            <a:bodyPr wrap="none" rtlCol="0">
              <a:spAutoFit/>
            </a:bodyPr>
            <a:lstStyle/>
            <a:p>
              <a:pPr algn="ctr"/>
              <a:r>
                <a:rPr lang="zh-TW" altLang="en-US" b="1" dirty="0">
                  <a:solidFill>
                    <a:schemeClr val="bg1"/>
                  </a:solidFill>
                  <a:latin typeface="微軟正黑體" panose="020B0604030504040204" pitchFamily="34" charset="-120"/>
                  <a:ea typeface="微軟正黑體" panose="020B0604030504040204" pitchFamily="34" charset="-120"/>
                </a:rPr>
                <a:t>第</a:t>
              </a:r>
              <a:r>
                <a:rPr lang="en-US" altLang="zh-TW" b="1" dirty="0">
                  <a:solidFill>
                    <a:schemeClr val="bg1"/>
                  </a:solidFill>
                  <a:latin typeface="微軟正黑體" panose="020B0604030504040204" pitchFamily="34" charset="-120"/>
                  <a:ea typeface="微軟正黑體" panose="020B0604030504040204" pitchFamily="34" charset="-120"/>
                </a:rPr>
                <a:t>4</a:t>
              </a:r>
              <a:r>
                <a:rPr lang="zh-TW" altLang="en-US" b="1" dirty="0">
                  <a:solidFill>
                    <a:schemeClr val="bg1"/>
                  </a:solidFill>
                  <a:latin typeface="微軟正黑體" panose="020B0604030504040204" pitchFamily="34" charset="-120"/>
                  <a:ea typeface="微軟正黑體" panose="020B0604030504040204" pitchFamily="34" charset="-120"/>
                </a:rPr>
                <a:t>條 </a:t>
              </a:r>
              <a:r>
                <a:rPr lang="en-US" altLang="zh-TW" b="1" dirty="0">
                  <a:solidFill>
                    <a:schemeClr val="bg1"/>
                  </a:solidFill>
                  <a:latin typeface="微軟正黑體" panose="020B0604030504040204" pitchFamily="34" charset="-120"/>
                  <a:ea typeface="微軟正黑體" panose="020B0604030504040204" pitchFamily="34" charset="-120"/>
                </a:rPr>
                <a:t>II</a:t>
              </a:r>
            </a:p>
            <a:p>
              <a:pPr algn="ctr"/>
              <a:r>
                <a:rPr lang="zh-TW" altLang="en-US" b="1" dirty="0">
                  <a:solidFill>
                    <a:schemeClr val="bg1"/>
                  </a:solidFill>
                  <a:latin typeface="微軟正黑體" panose="020B0604030504040204" pitchFamily="34" charset="-120"/>
                  <a:ea typeface="微軟正黑體" panose="020B0604030504040204" pitchFamily="34" charset="-120"/>
                </a:rPr>
                <a:t>再生能源發電設備</a:t>
              </a:r>
              <a:endParaRPr lang="en-US" altLang="zh-TW" b="1" dirty="0">
                <a:solidFill>
                  <a:schemeClr val="bg1"/>
                </a:solidFill>
                <a:latin typeface="微軟正黑體" panose="020B0604030504040204" pitchFamily="34" charset="-120"/>
                <a:ea typeface="微軟正黑體" panose="020B0604030504040204" pitchFamily="34" charset="-120"/>
              </a:endParaRPr>
            </a:p>
            <a:p>
              <a:pPr algn="ctr"/>
              <a:r>
                <a:rPr lang="zh-TW" altLang="en-US" b="1" dirty="0">
                  <a:solidFill>
                    <a:schemeClr val="bg1"/>
                  </a:solidFill>
                  <a:latin typeface="微軟正黑體" panose="020B0604030504040204" pitchFamily="34" charset="-120"/>
                  <a:ea typeface="微軟正黑體" panose="020B0604030504040204" pitchFamily="34" charset="-120"/>
                </a:rPr>
                <a:t>認定機關</a:t>
              </a:r>
            </a:p>
          </p:txBody>
        </p:sp>
        <p:cxnSp>
          <p:nvCxnSpPr>
            <p:cNvPr id="28" name="直線接點 27"/>
            <p:cNvCxnSpPr/>
            <p:nvPr/>
          </p:nvCxnSpPr>
          <p:spPr>
            <a:xfrm>
              <a:off x="3469676" y="2110601"/>
              <a:ext cx="1454472" cy="0"/>
            </a:xfrm>
            <a:prstGeom prst="line">
              <a:avLst/>
            </a:prstGeom>
            <a:ln w="44450"/>
          </p:spPr>
          <p:style>
            <a:lnRef idx="3">
              <a:schemeClr val="dk1"/>
            </a:lnRef>
            <a:fillRef idx="0">
              <a:schemeClr val="dk1"/>
            </a:fillRef>
            <a:effectRef idx="2">
              <a:schemeClr val="dk1"/>
            </a:effectRef>
            <a:fontRef idx="minor">
              <a:schemeClr val="tx1"/>
            </a:fontRef>
          </p:style>
        </p:cxnSp>
        <p:pic>
          <p:nvPicPr>
            <p:cNvPr id="29" name="圖片 28"/>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3965202" y="1478474"/>
              <a:ext cx="506134" cy="506134"/>
            </a:xfrm>
            <a:prstGeom prst="rect">
              <a:avLst/>
            </a:prstGeom>
          </p:spPr>
        </p:pic>
        <p:sp>
          <p:nvSpPr>
            <p:cNvPr id="30" name="文字方塊 29"/>
            <p:cNvSpPr txBox="1"/>
            <p:nvPr/>
          </p:nvSpPr>
          <p:spPr>
            <a:xfrm>
              <a:off x="3565970" y="3544998"/>
              <a:ext cx="1261884" cy="523220"/>
            </a:xfrm>
            <a:prstGeom prst="rect">
              <a:avLst/>
            </a:prstGeom>
            <a:noFill/>
          </p:spPr>
          <p:txBody>
            <a:bodyPr wrap="none" rtlCol="0">
              <a:spAutoFit/>
            </a:bodyPr>
            <a:lstStyle/>
            <a:p>
              <a:pPr algn="ctr"/>
              <a:r>
                <a:rPr lang="zh-TW" altLang="en-US" sz="1400" b="1" dirty="0">
                  <a:solidFill>
                    <a:schemeClr val="bg1"/>
                  </a:solidFill>
                  <a:latin typeface="微軟正黑體" panose="020B0604030504040204" pitchFamily="34" charset="-120"/>
                  <a:ea typeface="微軟正黑體" panose="020B0604030504040204" pitchFamily="34" charset="-120"/>
                </a:rPr>
                <a:t>中央主管機關</a:t>
              </a:r>
              <a:endParaRPr lang="en-US" altLang="zh-TW" sz="1400" b="1" dirty="0">
                <a:solidFill>
                  <a:schemeClr val="bg1"/>
                </a:solidFill>
                <a:latin typeface="微軟正黑體" panose="020B0604030504040204" pitchFamily="34" charset="-120"/>
                <a:ea typeface="微軟正黑體" panose="020B0604030504040204" pitchFamily="34" charset="-120"/>
              </a:endParaRPr>
            </a:p>
            <a:p>
              <a:pPr algn="ctr"/>
              <a:r>
                <a:rPr lang="zh-TW" altLang="en-US" sz="1400" b="1" dirty="0">
                  <a:solidFill>
                    <a:schemeClr val="bg1"/>
                  </a:solidFill>
                  <a:latin typeface="微軟正黑體" panose="020B0604030504040204" pitchFamily="34" charset="-120"/>
                  <a:ea typeface="微軟正黑體" panose="020B0604030504040204" pitchFamily="34" charset="-120"/>
                </a:rPr>
                <a:t>地方主管機關</a:t>
              </a:r>
            </a:p>
          </p:txBody>
        </p:sp>
      </p:grpSp>
      <p:sp>
        <p:nvSpPr>
          <p:cNvPr id="23" name="矩形: 圓角 22"/>
          <p:cNvSpPr/>
          <p:nvPr/>
        </p:nvSpPr>
        <p:spPr>
          <a:xfrm>
            <a:off x="4606217" y="1683661"/>
            <a:ext cx="2213244" cy="3210003"/>
          </a:xfrm>
          <a:prstGeom prst="roundRect">
            <a:avLst/>
          </a:prstGeom>
          <a:noFill/>
          <a:ln w="203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pic>
        <p:nvPicPr>
          <p:cNvPr id="32" name="Picture 2" descr="ãç¶æ¿é¨ãçåçæå°çµæ"/>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6723" t="14982" r="11001" b="7767"/>
          <a:stretch>
            <a:fillRect/>
          </a:stretch>
        </p:blipFill>
        <p:spPr bwMode="auto">
          <a:xfrm>
            <a:off x="7514626" y="1148313"/>
            <a:ext cx="753869" cy="853656"/>
          </a:xfrm>
          <a:prstGeom prst="rect">
            <a:avLst/>
          </a:prstGeom>
          <a:noFill/>
          <a:extLst>
            <a:ext uri="{909E8E84-426E-40DD-AFC4-6F175D3DCCD1}">
              <a14:hiddenFill xmlns:a14="http://schemas.microsoft.com/office/drawing/2010/main">
                <a:solidFill>
                  <a:srgbClr val="FFFFFF"/>
                </a:solidFill>
              </a14:hiddenFill>
            </a:ext>
          </a:extLst>
        </p:spPr>
      </p:pic>
      <p:sp>
        <p:nvSpPr>
          <p:cNvPr id="34" name="流程圖: 接點 33"/>
          <p:cNvSpPr/>
          <p:nvPr/>
        </p:nvSpPr>
        <p:spPr>
          <a:xfrm>
            <a:off x="6819461" y="1112381"/>
            <a:ext cx="733330" cy="714875"/>
          </a:xfrm>
          <a:prstGeom prst="flowChartConnector">
            <a:avLst/>
          </a:prstGeom>
          <a:blipFill>
            <a:blip r:embed="rId6"/>
            <a:tile tx="0" ty="0" sx="100000" sy="100000" flip="none" algn="tl"/>
          </a:blipFill>
        </p:spPr>
        <p:style>
          <a:lnRef idx="0">
            <a:schemeClr val="accent2"/>
          </a:lnRef>
          <a:fillRef idx="3">
            <a:schemeClr val="accent2"/>
          </a:fillRef>
          <a:effectRef idx="3">
            <a:schemeClr val="accent2"/>
          </a:effectRef>
          <a:fontRef idx="minor">
            <a:schemeClr val="lt1"/>
          </a:fontRef>
        </p:style>
        <p:txBody>
          <a:bodyPr rtlCol="0" anchor="ctr"/>
          <a:lstStyle/>
          <a:p>
            <a:pPr algn="ctr"/>
            <a:r>
              <a:rPr lang="zh-TW" altLang="en-US" b="1" dirty="0">
                <a:solidFill>
                  <a:schemeClr val="tx1"/>
                </a:solidFill>
                <a:latin typeface="微軟正黑體" panose="020B0604030504040204" pitchFamily="34" charset="-120"/>
                <a:ea typeface="微軟正黑體" panose="020B0604030504040204" pitchFamily="34" charset="-120"/>
              </a:rPr>
              <a:t>中央</a:t>
            </a:r>
          </a:p>
        </p:txBody>
      </p:sp>
      <p:pic>
        <p:nvPicPr>
          <p:cNvPr id="37" name="Picture 12" descr="ãå°æ±ç¸£æ¿åºãçåçæå°çµæ"/>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31119" t="-1861" r="31548" b="35948"/>
          <a:stretch>
            <a:fillRect/>
          </a:stretch>
        </p:blipFill>
        <p:spPr bwMode="auto">
          <a:xfrm>
            <a:off x="8130312" y="3304553"/>
            <a:ext cx="446405" cy="436292"/>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30" descr="ãæ°ç«¹ç¸£æ¿åºãçåçæå°çµæ"/>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2033" t="-982" r="64098" b="4213"/>
          <a:stretch>
            <a:fillRect/>
          </a:stretch>
        </p:blipFill>
        <p:spPr bwMode="auto">
          <a:xfrm>
            <a:off x="8226645" y="2304710"/>
            <a:ext cx="294440" cy="509438"/>
          </a:xfrm>
          <a:prstGeom prst="flowChartConnector">
            <a:avLst/>
          </a:prstGeom>
          <a:noFill/>
          <a:extLst>
            <a:ext uri="{909E8E84-426E-40DD-AFC4-6F175D3DCCD1}">
              <a14:hiddenFill xmlns:a14="http://schemas.microsoft.com/office/drawing/2010/main">
                <a:solidFill>
                  <a:srgbClr val="FFFFFF"/>
                </a:solidFill>
              </a14:hiddenFill>
            </a:ext>
          </a:extLst>
        </p:spPr>
      </p:pic>
      <p:pic>
        <p:nvPicPr>
          <p:cNvPr id="42" name="圖片 41"/>
          <p:cNvPicPr>
            <a:picLocks noChangeAspect="1"/>
          </p:cNvPicPr>
          <p:nvPr/>
        </p:nvPicPr>
        <p:blipFill rotWithShape="1">
          <a:blip r:embed="rId11" cstate="print">
            <a:extLst>
              <a:ext uri="{BEBA8EAE-BF5A-486C-A8C5-ECC9F3942E4B}">
                <a14:imgProps xmlns:a14="http://schemas.microsoft.com/office/drawing/2010/main">
                  <a14:imgLayer r:embed="rId12">
                    <a14:imgEffect>
                      <a14:backgroundRemoval t="0" b="100000" l="0" r="99051">
                        <a14:foregroundMark x1="949" y1="5000" x2="98418" y2="3000"/>
                        <a14:backgroundMark x1="29430" y1="52000" x2="98734" y2="53000"/>
                        <a14:backgroundMark x1="28797" y1="53000" x2="28481" y2="98000"/>
                        <a14:backgroundMark x1="27848" y1="97000" x2="98101" y2="99000"/>
                      </a14:backgroundRemoval>
                    </a14:imgEffect>
                  </a14:imgLayer>
                </a14:imgProps>
              </a:ext>
              <a:ext uri="{28A0092B-C50C-407E-A947-70E740481C1C}">
                <a14:useLocalDpi xmlns:a14="http://schemas.microsoft.com/office/drawing/2010/main" val="0"/>
              </a:ext>
            </a:extLst>
          </a:blip>
          <a:srcRect r="73540"/>
          <a:stretch>
            <a:fillRect/>
          </a:stretch>
        </p:blipFill>
        <p:spPr>
          <a:xfrm>
            <a:off x="8252304" y="2869147"/>
            <a:ext cx="277747" cy="284941"/>
          </a:xfrm>
          <a:prstGeom prst="rect">
            <a:avLst/>
          </a:prstGeom>
        </p:spPr>
      </p:pic>
      <p:pic>
        <p:nvPicPr>
          <p:cNvPr id="43" name="Picture 4" descr="ãå°åå¸æ¿åºãçåçæå°çµæ"/>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9860" t="23915" r="57909" b="29580"/>
          <a:stretch>
            <a:fillRect/>
          </a:stretch>
        </p:blipFill>
        <p:spPr bwMode="auto">
          <a:xfrm>
            <a:off x="7721979" y="3334606"/>
            <a:ext cx="352279" cy="392627"/>
          </a:xfrm>
          <a:prstGeom prst="rect">
            <a:avLst/>
          </a:prstGeom>
          <a:noFill/>
          <a:extLst>
            <a:ext uri="{909E8E84-426E-40DD-AFC4-6F175D3DCCD1}">
              <a14:hiddenFill xmlns:a14="http://schemas.microsoft.com/office/drawing/2010/main">
                <a:solidFill>
                  <a:srgbClr val="FFFFFF"/>
                </a:solidFill>
              </a14:hiddenFill>
            </a:ext>
          </a:extLst>
        </p:spPr>
      </p:pic>
      <p:pic>
        <p:nvPicPr>
          <p:cNvPr id="44" name="圖片 43"/>
          <p:cNvPicPr>
            <a:picLocks noChangeAspect="1"/>
          </p:cNvPicPr>
          <p:nvPr/>
        </p:nvPicPr>
        <p:blipFill rotWithShape="1">
          <a:blip r:embed="rId14" cstate="print">
            <a:extLst>
              <a:ext uri="{28A0092B-C50C-407E-A947-70E740481C1C}">
                <a14:useLocalDpi xmlns:a14="http://schemas.microsoft.com/office/drawing/2010/main" val="0"/>
              </a:ext>
            </a:extLst>
          </a:blip>
          <a:srcRect r="72185"/>
          <a:stretch>
            <a:fillRect/>
          </a:stretch>
        </p:blipFill>
        <p:spPr>
          <a:xfrm>
            <a:off x="6946869" y="3116553"/>
            <a:ext cx="310809" cy="309068"/>
          </a:xfrm>
          <a:prstGeom prst="rect">
            <a:avLst/>
          </a:prstGeom>
        </p:spPr>
      </p:pic>
      <p:pic>
        <p:nvPicPr>
          <p:cNvPr id="45" name="Picture 24" descr="ãåæå¸æ¿åºãçåçæå°çµæ"/>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l="-1555" t="-5541" r="33850" b="32140"/>
          <a:stretch>
            <a:fillRect/>
          </a:stretch>
        </p:blipFill>
        <p:spPr bwMode="auto">
          <a:xfrm>
            <a:off x="7291845" y="4380988"/>
            <a:ext cx="359052" cy="223485"/>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26" descr="ãééæ¿åºãçåçæå°çµæ"/>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918396" y="3632571"/>
            <a:ext cx="365366" cy="365366"/>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10" descr="ãå®è­æ¿åºãçåçæå°çµæ"/>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l="4398" t="14705" r="70750" b="18023"/>
          <a:stretch>
            <a:fillRect/>
          </a:stretch>
        </p:blipFill>
        <p:spPr bwMode="auto">
          <a:xfrm>
            <a:off x="7748059" y="3876326"/>
            <a:ext cx="362901" cy="369880"/>
          </a:xfrm>
          <a:prstGeom prst="rect">
            <a:avLst/>
          </a:prstGeom>
          <a:noFill/>
          <a:extLst>
            <a:ext uri="{909E8E84-426E-40DD-AFC4-6F175D3DCCD1}">
              <a14:hiddenFill xmlns:a14="http://schemas.microsoft.com/office/drawing/2010/main">
                <a:solidFill>
                  <a:srgbClr val="FFFFFF"/>
                </a:solidFill>
              </a14:hiddenFill>
            </a:ext>
          </a:extLst>
        </p:spPr>
      </p:pic>
      <p:pic>
        <p:nvPicPr>
          <p:cNvPr id="48" name="圖片 47"/>
          <p:cNvPicPr>
            <a:picLocks noChangeAspect="1"/>
          </p:cNvPicPr>
          <p:nvPr/>
        </p:nvPicPr>
        <p:blipFill rotWithShape="1">
          <a:blip r:embed="rId18" cstate="print">
            <a:extLst>
              <a:ext uri="{28A0092B-C50C-407E-A947-70E740481C1C}">
                <a14:useLocalDpi xmlns:a14="http://schemas.microsoft.com/office/drawing/2010/main" val="0"/>
              </a:ext>
            </a:extLst>
          </a:blip>
          <a:srcRect r="62620"/>
          <a:stretch>
            <a:fillRect/>
          </a:stretch>
        </p:blipFill>
        <p:spPr>
          <a:xfrm>
            <a:off x="8163966" y="3911378"/>
            <a:ext cx="419798" cy="309067"/>
          </a:xfrm>
          <a:prstGeom prst="rect">
            <a:avLst/>
          </a:prstGeom>
        </p:spPr>
      </p:pic>
      <p:pic>
        <p:nvPicPr>
          <p:cNvPr id="49" name="圖片 48"/>
          <p:cNvPicPr>
            <a:picLocks noChangeAspect="1"/>
          </p:cNvPicPr>
          <p:nvPr/>
        </p:nvPicPr>
        <p:blipFill rotWithShape="1">
          <a:blip r:embed="rId19" cstate="print">
            <a:extLst>
              <a:ext uri="{28A0092B-C50C-407E-A947-70E740481C1C}">
                <a14:useLocalDpi xmlns:a14="http://schemas.microsoft.com/office/drawing/2010/main" val="0"/>
              </a:ext>
            </a:extLst>
          </a:blip>
          <a:srcRect r="77168"/>
          <a:stretch>
            <a:fillRect/>
          </a:stretch>
        </p:blipFill>
        <p:spPr>
          <a:xfrm>
            <a:off x="6941499" y="4176038"/>
            <a:ext cx="336498" cy="307929"/>
          </a:xfrm>
          <a:prstGeom prst="rect">
            <a:avLst/>
          </a:prstGeom>
        </p:spPr>
      </p:pic>
      <p:pic>
        <p:nvPicPr>
          <p:cNvPr id="50" name="圖片 49"/>
          <p:cNvPicPr>
            <a:picLocks noChangeAspect="1"/>
          </p:cNvPicPr>
          <p:nvPr/>
        </p:nvPicPr>
        <p:blipFill rotWithShape="1">
          <a:blip r:embed="rId20" cstate="print">
            <a:extLst>
              <a:ext uri="{28A0092B-C50C-407E-A947-70E740481C1C}">
                <a14:useLocalDpi xmlns:a14="http://schemas.microsoft.com/office/drawing/2010/main" val="0"/>
              </a:ext>
            </a:extLst>
          </a:blip>
          <a:srcRect l="2379" r="73786"/>
          <a:stretch>
            <a:fillRect/>
          </a:stretch>
        </p:blipFill>
        <p:spPr>
          <a:xfrm>
            <a:off x="7757491" y="4345453"/>
            <a:ext cx="320344" cy="345757"/>
          </a:xfrm>
          <a:prstGeom prst="rect">
            <a:avLst/>
          </a:prstGeom>
        </p:spPr>
      </p:pic>
      <p:pic>
        <p:nvPicPr>
          <p:cNvPr id="51" name="圖片 50"/>
          <p:cNvPicPr>
            <a:picLocks noChangeAspect="1"/>
          </p:cNvPicPr>
          <p:nvPr/>
        </p:nvPicPr>
        <p:blipFill rotWithShape="1">
          <a:blip r:embed="rId21" cstate="print">
            <a:extLst>
              <a:ext uri="{28A0092B-C50C-407E-A947-70E740481C1C}">
                <a14:useLocalDpi xmlns:a14="http://schemas.microsoft.com/office/drawing/2010/main" val="0"/>
              </a:ext>
            </a:extLst>
          </a:blip>
          <a:srcRect r="76631"/>
          <a:stretch>
            <a:fillRect/>
          </a:stretch>
        </p:blipFill>
        <p:spPr>
          <a:xfrm>
            <a:off x="8612897" y="2387482"/>
            <a:ext cx="352279" cy="325262"/>
          </a:xfrm>
          <a:prstGeom prst="rect">
            <a:avLst/>
          </a:prstGeom>
        </p:spPr>
      </p:pic>
      <p:pic>
        <p:nvPicPr>
          <p:cNvPr id="52" name="Picture 6" descr="ãåºéå¸æ¿åºãçåçæå°çµæ"/>
          <p:cNvPicPr>
            <a:picLocks noChangeAspect="1" noChangeArrowheads="1"/>
          </p:cNvPicPr>
          <p:nvPr/>
        </p:nvPicPr>
        <p:blipFill rotWithShape="1">
          <a:blip r:embed="rId22">
            <a:extLst>
              <a:ext uri="{28A0092B-C50C-407E-A947-70E740481C1C}">
                <a14:useLocalDpi xmlns:a14="http://schemas.microsoft.com/office/drawing/2010/main" val="0"/>
              </a:ext>
            </a:extLst>
          </a:blip>
          <a:srcRect l="5886" t="15813" r="70330" b="15853"/>
          <a:stretch>
            <a:fillRect/>
          </a:stretch>
        </p:blipFill>
        <p:spPr bwMode="auto">
          <a:xfrm>
            <a:off x="8656150" y="4373400"/>
            <a:ext cx="378422" cy="322992"/>
          </a:xfrm>
          <a:prstGeom prst="rect">
            <a:avLst/>
          </a:prstGeom>
          <a:noFill/>
          <a:extLst>
            <a:ext uri="{909E8E84-426E-40DD-AFC4-6F175D3DCCD1}">
              <a14:hiddenFill xmlns:a14="http://schemas.microsoft.com/office/drawing/2010/main">
                <a:solidFill>
                  <a:srgbClr val="FFFFFF"/>
                </a:solidFill>
              </a14:hiddenFill>
            </a:ext>
          </a:extLst>
        </p:spPr>
      </p:pic>
      <p:pic>
        <p:nvPicPr>
          <p:cNvPr id="53" name="圖片 52"/>
          <p:cNvPicPr>
            <a:picLocks noChangeAspect="1"/>
          </p:cNvPicPr>
          <p:nvPr/>
        </p:nvPicPr>
        <p:blipFill rotWithShape="1">
          <a:blip r:embed="rId23" cstate="print">
            <a:extLst>
              <a:ext uri="{28A0092B-C50C-407E-A947-70E740481C1C}">
                <a14:useLocalDpi xmlns:a14="http://schemas.microsoft.com/office/drawing/2010/main" val="0"/>
              </a:ext>
            </a:extLst>
          </a:blip>
          <a:srcRect r="81551"/>
          <a:stretch>
            <a:fillRect/>
          </a:stretch>
        </p:blipFill>
        <p:spPr>
          <a:xfrm>
            <a:off x="8642796" y="2823783"/>
            <a:ext cx="298632" cy="392627"/>
          </a:xfrm>
          <a:prstGeom prst="rect">
            <a:avLst/>
          </a:prstGeom>
        </p:spPr>
      </p:pic>
      <p:pic>
        <p:nvPicPr>
          <p:cNvPr id="54" name="Picture 20" descr="ç¸éåç"/>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8231420" y="4361655"/>
            <a:ext cx="298631" cy="298631"/>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8" descr="ãé£æ±æ¿åºãçåçæå°çµæ"/>
          <p:cNvPicPr>
            <a:picLocks noChangeAspect="1" noChangeArrowheads="1"/>
          </p:cNvPicPr>
          <p:nvPr/>
        </p:nvPicPr>
        <p:blipFill rotWithShape="1">
          <a:blip r:embed="rId25" cstate="print">
            <a:extLst>
              <a:ext uri="{28A0092B-C50C-407E-A947-70E740481C1C}">
                <a14:useLocalDpi xmlns:a14="http://schemas.microsoft.com/office/drawing/2010/main" val="0"/>
              </a:ext>
            </a:extLst>
          </a:blip>
          <a:srcRect l="30831" r="29362" b="32739"/>
          <a:stretch>
            <a:fillRect/>
          </a:stretch>
        </p:blipFill>
        <p:spPr bwMode="auto">
          <a:xfrm>
            <a:off x="7740786" y="2348777"/>
            <a:ext cx="378422" cy="313338"/>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8" descr="ãè±è®æ¿åºãçåçæå°çµæ"/>
          <p:cNvPicPr>
            <a:picLocks noChangeAspect="1" noChangeArrowheads="1"/>
          </p:cNvPicPr>
          <p:nvPr/>
        </p:nvPicPr>
        <p:blipFill rotWithShape="1">
          <a:blip r:embed="rId26" cstate="print">
            <a:extLst>
              <a:ext uri="{28A0092B-C50C-407E-A947-70E740481C1C}">
                <a14:useLocalDpi xmlns:a14="http://schemas.microsoft.com/office/drawing/2010/main" val="0"/>
              </a:ext>
            </a:extLst>
          </a:blip>
          <a:srcRect l="34567" t="12763" r="31412" b="38132"/>
          <a:stretch>
            <a:fillRect/>
          </a:stretch>
        </p:blipFill>
        <p:spPr bwMode="auto">
          <a:xfrm>
            <a:off x="8645306" y="3901542"/>
            <a:ext cx="282985" cy="329391"/>
          </a:xfrm>
          <a:prstGeom prst="rect">
            <a:avLst/>
          </a:prstGeom>
          <a:noFill/>
          <a:extLst>
            <a:ext uri="{909E8E84-426E-40DD-AFC4-6F175D3DCCD1}">
              <a14:hiddenFill xmlns:a14="http://schemas.microsoft.com/office/drawing/2010/main">
                <a:solidFill>
                  <a:srgbClr val="FFFFFF"/>
                </a:solidFill>
              </a14:hiddenFill>
            </a:ext>
          </a:extLst>
        </p:spPr>
      </p:pic>
      <p:pic>
        <p:nvPicPr>
          <p:cNvPr id="57" name="圖片 56"/>
          <p:cNvPicPr>
            <a:picLocks noChangeAspect="1"/>
          </p:cNvPicPr>
          <p:nvPr/>
        </p:nvPicPr>
        <p:blipFill rotWithShape="1">
          <a:blip r:embed="rId27">
            <a:extLst>
              <a:ext uri="{28A0092B-C50C-407E-A947-70E740481C1C}">
                <a14:useLocalDpi xmlns:a14="http://schemas.microsoft.com/office/drawing/2010/main" val="0"/>
              </a:ext>
            </a:extLst>
          </a:blip>
          <a:srcRect t="25537" r="72744" b="20579"/>
          <a:stretch>
            <a:fillRect/>
          </a:stretch>
        </p:blipFill>
        <p:spPr>
          <a:xfrm>
            <a:off x="7339760" y="3946918"/>
            <a:ext cx="275194" cy="248973"/>
          </a:xfrm>
          <a:prstGeom prst="rect">
            <a:avLst/>
          </a:prstGeom>
        </p:spPr>
      </p:pic>
      <p:pic>
        <p:nvPicPr>
          <p:cNvPr id="58" name="Picture 14" descr="ãå½°åç¸£æ¿åºãçåçæå°çµæ"/>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7243509" y="3391733"/>
            <a:ext cx="450443" cy="318595"/>
          </a:xfrm>
          <a:prstGeom prst="rect">
            <a:avLst/>
          </a:prstGeom>
          <a:noFill/>
          <a:extLst>
            <a:ext uri="{909E8E84-426E-40DD-AFC4-6F175D3DCCD1}">
              <a14:hiddenFill xmlns:a14="http://schemas.microsoft.com/office/drawing/2010/main">
                <a:solidFill>
                  <a:srgbClr val="FFFFFF"/>
                </a:solidFill>
              </a14:hiddenFill>
            </a:ext>
          </a:extLst>
        </p:spPr>
      </p:pic>
      <p:pic>
        <p:nvPicPr>
          <p:cNvPr id="59" name="圖片 58"/>
          <p:cNvPicPr>
            <a:picLocks noChangeAspect="1"/>
          </p:cNvPicPr>
          <p:nvPr/>
        </p:nvPicPr>
        <p:blipFill rotWithShape="1">
          <a:blip r:embed="rId29" cstate="print">
            <a:extLst>
              <a:ext uri="{28A0092B-C50C-407E-A947-70E740481C1C}">
                <a14:useLocalDpi xmlns:a14="http://schemas.microsoft.com/office/drawing/2010/main" val="0"/>
              </a:ext>
            </a:extLst>
          </a:blip>
          <a:srcRect r="70326"/>
          <a:stretch>
            <a:fillRect/>
          </a:stretch>
        </p:blipFill>
        <p:spPr>
          <a:xfrm>
            <a:off x="8626679" y="3310532"/>
            <a:ext cx="291878" cy="385249"/>
          </a:xfrm>
          <a:prstGeom prst="rect">
            <a:avLst/>
          </a:prstGeom>
        </p:spPr>
      </p:pic>
      <p:pic>
        <p:nvPicPr>
          <p:cNvPr id="60" name="圖片 59"/>
          <p:cNvPicPr>
            <a:picLocks noChangeAspect="1"/>
          </p:cNvPicPr>
          <p:nvPr/>
        </p:nvPicPr>
        <p:blipFill rotWithShape="1">
          <a:blip r:embed="rId30">
            <a:extLst>
              <a:ext uri="{28A0092B-C50C-407E-A947-70E740481C1C}">
                <a14:useLocalDpi xmlns:a14="http://schemas.microsoft.com/office/drawing/2010/main" val="0"/>
              </a:ext>
            </a:extLst>
          </a:blip>
          <a:srcRect r="80404" b="37400"/>
          <a:stretch>
            <a:fillRect/>
          </a:stretch>
        </p:blipFill>
        <p:spPr>
          <a:xfrm flipH="1">
            <a:off x="7281946" y="2807895"/>
            <a:ext cx="359894" cy="406965"/>
          </a:xfrm>
          <a:prstGeom prst="rect">
            <a:avLst/>
          </a:prstGeom>
        </p:spPr>
      </p:pic>
      <p:pic>
        <p:nvPicPr>
          <p:cNvPr id="61" name="圖片 60"/>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7735569" y="2838314"/>
            <a:ext cx="345483" cy="330014"/>
          </a:xfrm>
          <a:prstGeom prst="rect">
            <a:avLst/>
          </a:prstGeom>
        </p:spPr>
      </p:pic>
      <p:sp>
        <p:nvSpPr>
          <p:cNvPr id="62" name="矩形: 圓角 61"/>
          <p:cNvSpPr/>
          <p:nvPr/>
        </p:nvSpPr>
        <p:spPr>
          <a:xfrm>
            <a:off x="6815689" y="2227111"/>
            <a:ext cx="2232731" cy="2554928"/>
          </a:xfrm>
          <a:prstGeom prst="roundRect">
            <a:avLst>
              <a:gd name="adj" fmla="val 12015"/>
            </a:avLst>
          </a:prstGeom>
          <a:noFill/>
          <a:ln w="28575">
            <a:solidFill>
              <a:srgbClr val="C919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sp>
        <p:nvSpPr>
          <p:cNvPr id="64" name="流程圖: 接點 63"/>
          <p:cNvSpPr/>
          <p:nvPr/>
        </p:nvSpPr>
        <p:spPr>
          <a:xfrm>
            <a:off x="6844255" y="1998565"/>
            <a:ext cx="733330" cy="714875"/>
          </a:xfrm>
          <a:prstGeom prst="flowChartConnector">
            <a:avLst/>
          </a:prstGeom>
          <a:blipFill>
            <a:blip r:embed="rId5"/>
            <a:tile tx="0" ty="0" sx="100000" sy="100000" flip="none" algn="tl"/>
          </a:blipFill>
        </p:spPr>
        <p:style>
          <a:lnRef idx="0">
            <a:schemeClr val="accent5"/>
          </a:lnRef>
          <a:fillRef idx="3">
            <a:schemeClr val="accent5"/>
          </a:fillRef>
          <a:effectRef idx="3">
            <a:schemeClr val="accent5"/>
          </a:effectRef>
          <a:fontRef idx="minor">
            <a:schemeClr val="lt1"/>
          </a:fontRef>
        </p:style>
        <p:txBody>
          <a:bodyPr rtlCol="0" anchor="ctr"/>
          <a:lstStyle/>
          <a:p>
            <a:pPr algn="ctr"/>
            <a:r>
              <a:rPr lang="zh-TW" altLang="en-US" b="1" dirty="0">
                <a:latin typeface="微軟正黑體" panose="020B0604030504040204" pitchFamily="34" charset="-120"/>
                <a:ea typeface="微軟正黑體" panose="020B0604030504040204" pitchFamily="34" charset="-120"/>
              </a:rPr>
              <a:t>地方</a:t>
            </a:r>
          </a:p>
        </p:txBody>
      </p:sp>
      <p:graphicFrame>
        <p:nvGraphicFramePr>
          <p:cNvPr id="6" name="表格 5"/>
          <p:cNvGraphicFramePr>
            <a:graphicFrameLocks noGrp="1"/>
          </p:cNvGraphicFramePr>
          <p:nvPr/>
        </p:nvGraphicFramePr>
        <p:xfrm>
          <a:off x="4784516" y="5118210"/>
          <a:ext cx="4104280" cy="1310640"/>
        </p:xfrm>
        <a:graphic>
          <a:graphicData uri="http://schemas.openxmlformats.org/drawingml/2006/table">
            <a:tbl>
              <a:tblPr firstRow="1" bandRow="1">
                <a:tableStyleId>{5C22544A-7EE6-4342-B048-85BDC9FD1C3A}</a:tableStyleId>
              </a:tblPr>
              <a:tblGrid>
                <a:gridCol w="4104280">
                  <a:extLst>
                    <a:ext uri="{9D8B030D-6E8A-4147-A177-3AD203B41FA5}">
                      <a16:colId xmlns:a16="http://schemas.microsoft.com/office/drawing/2014/main" val="20000"/>
                    </a:ext>
                  </a:extLst>
                </a:gridCol>
              </a:tblGrid>
              <a:tr h="1063227">
                <a:tc>
                  <a:txBody>
                    <a:bodyPr/>
                    <a:lstStyle/>
                    <a:p>
                      <a:pPr algn="just"/>
                      <a:r>
                        <a:rPr lang="zh-TW" altLang="en-US" sz="2000" b="1" kern="1200" dirty="0">
                          <a:solidFill>
                            <a:schemeClr val="bg2">
                              <a:lumMod val="25000"/>
                            </a:schemeClr>
                          </a:solidFill>
                          <a:latin typeface="微軟正黑體" panose="020B0604030504040204" pitchFamily="34" charset="-120"/>
                          <a:ea typeface="微軟正黑體" panose="020B0604030504040204" pitchFamily="34" charset="-120"/>
                          <a:cs typeface="+mn-cs"/>
                        </a:rPr>
                        <a:t>再生能源發電設備達</a:t>
                      </a:r>
                      <a:r>
                        <a:rPr lang="en-US" altLang="zh-TW" sz="2000" b="1" kern="1200" dirty="0">
                          <a:solidFill>
                            <a:srgbClr val="FF0000"/>
                          </a:solidFill>
                          <a:latin typeface="微軟正黑體" panose="020B0604030504040204" pitchFamily="34" charset="-120"/>
                          <a:ea typeface="微軟正黑體" panose="020B0604030504040204" pitchFamily="34" charset="-120"/>
                          <a:cs typeface="+mn-cs"/>
                        </a:rPr>
                        <a:t>2,000</a:t>
                      </a:r>
                      <a:r>
                        <a:rPr lang="zh-TW" altLang="en-US" sz="2000" b="1" kern="1200" dirty="0">
                          <a:solidFill>
                            <a:srgbClr val="FF0000"/>
                          </a:solidFill>
                          <a:latin typeface="微軟正黑體" panose="020B0604030504040204" pitchFamily="34" charset="-120"/>
                          <a:ea typeface="微軟正黑體" panose="020B0604030504040204" pitchFamily="34" charset="-120"/>
                          <a:cs typeface="+mn-cs"/>
                        </a:rPr>
                        <a:t>瓩以上</a:t>
                      </a:r>
                      <a:r>
                        <a:rPr lang="zh-TW" altLang="en-US" sz="2000" b="1" kern="1200" dirty="0">
                          <a:solidFill>
                            <a:schemeClr val="bg2">
                              <a:lumMod val="25000"/>
                            </a:schemeClr>
                          </a:solidFill>
                          <a:latin typeface="微軟正黑體" panose="020B0604030504040204" pitchFamily="34" charset="-120"/>
                          <a:ea typeface="微軟正黑體" panose="020B0604030504040204" pitchFamily="34" charset="-120"/>
                          <a:cs typeface="+mn-cs"/>
                        </a:rPr>
                        <a:t>者，由</a:t>
                      </a:r>
                      <a:r>
                        <a:rPr lang="zh-TW" altLang="en-US" sz="2000" b="1" kern="1200" dirty="0">
                          <a:solidFill>
                            <a:srgbClr val="FF0000"/>
                          </a:solidFill>
                          <a:latin typeface="微軟正黑體" panose="020B0604030504040204" pitchFamily="34" charset="-120"/>
                          <a:ea typeface="微軟正黑體" panose="020B0604030504040204" pitchFamily="34" charset="-120"/>
                          <a:cs typeface="+mn-cs"/>
                        </a:rPr>
                        <a:t>中央</a:t>
                      </a:r>
                      <a:r>
                        <a:rPr lang="zh-TW" altLang="en-US" sz="2000" b="1" kern="1200" dirty="0">
                          <a:solidFill>
                            <a:schemeClr val="bg2">
                              <a:lumMod val="25000"/>
                            </a:schemeClr>
                          </a:solidFill>
                          <a:latin typeface="微軟正黑體" panose="020B0604030504040204" pitchFamily="34" charset="-120"/>
                          <a:ea typeface="微軟正黑體" panose="020B0604030504040204" pitchFamily="34" charset="-120"/>
                          <a:cs typeface="+mn-cs"/>
                        </a:rPr>
                        <a:t>主管機關</a:t>
                      </a:r>
                      <a:r>
                        <a:rPr lang="zh-TW" altLang="en-US" sz="2000" b="1" kern="1200" dirty="0">
                          <a:solidFill>
                            <a:srgbClr val="FF0000"/>
                          </a:solidFill>
                          <a:latin typeface="微軟正黑體" panose="020B0604030504040204" pitchFamily="34" charset="-120"/>
                          <a:ea typeface="微軟正黑體" panose="020B0604030504040204" pitchFamily="34" charset="-120"/>
                          <a:cs typeface="+mn-cs"/>
                        </a:rPr>
                        <a:t>認定</a:t>
                      </a:r>
                      <a:r>
                        <a:rPr lang="zh-TW" altLang="en-US" sz="2000" b="1" kern="1200" dirty="0">
                          <a:solidFill>
                            <a:schemeClr val="bg2">
                              <a:lumMod val="25000"/>
                            </a:schemeClr>
                          </a:solidFill>
                          <a:latin typeface="微軟正黑體" panose="020B0604030504040204" pitchFamily="34" charset="-120"/>
                          <a:ea typeface="微軟正黑體" panose="020B0604030504040204" pitchFamily="34" charset="-120"/>
                          <a:cs typeface="+mn-cs"/>
                        </a:rPr>
                        <a:t>；</a:t>
                      </a:r>
                      <a:r>
                        <a:rPr lang="zh-TW" altLang="en-US" sz="2000" b="1" kern="1200" dirty="0">
                          <a:solidFill>
                            <a:srgbClr val="FF0000"/>
                          </a:solidFill>
                          <a:latin typeface="微軟正黑體" panose="020B0604030504040204" pitchFamily="34" charset="-120"/>
                          <a:ea typeface="微軟正黑體" panose="020B0604030504040204" pitchFamily="34" charset="-120"/>
                          <a:cs typeface="+mn-cs"/>
                        </a:rPr>
                        <a:t>未達</a:t>
                      </a:r>
                      <a:r>
                        <a:rPr lang="en-US" altLang="zh-TW" sz="2000" b="1" kern="1200" dirty="0">
                          <a:solidFill>
                            <a:srgbClr val="FF0000"/>
                          </a:solidFill>
                          <a:latin typeface="微軟正黑體" panose="020B0604030504040204" pitchFamily="34" charset="-120"/>
                          <a:ea typeface="微軟正黑體" panose="020B0604030504040204" pitchFamily="34" charset="-120"/>
                          <a:cs typeface="+mn-cs"/>
                        </a:rPr>
                        <a:t>2,000</a:t>
                      </a:r>
                      <a:r>
                        <a:rPr lang="zh-TW" altLang="en-US" sz="2000" b="1" kern="1200" dirty="0">
                          <a:solidFill>
                            <a:srgbClr val="FF0000"/>
                          </a:solidFill>
                          <a:latin typeface="微軟正黑體" panose="020B0604030504040204" pitchFamily="34" charset="-120"/>
                          <a:ea typeface="微軟正黑體" panose="020B0604030504040204" pitchFamily="34" charset="-120"/>
                          <a:cs typeface="+mn-cs"/>
                        </a:rPr>
                        <a:t>瓩</a:t>
                      </a:r>
                      <a:r>
                        <a:rPr lang="zh-TW" altLang="en-US" sz="2000" b="1" kern="1200" dirty="0">
                          <a:solidFill>
                            <a:schemeClr val="bg2">
                              <a:lumMod val="25000"/>
                            </a:schemeClr>
                          </a:solidFill>
                          <a:latin typeface="微軟正黑體" panose="020B0604030504040204" pitchFamily="34" charset="-120"/>
                          <a:ea typeface="微軟正黑體" panose="020B0604030504040204" pitchFamily="34" charset="-120"/>
                          <a:cs typeface="+mn-cs"/>
                        </a:rPr>
                        <a:t>者，由</a:t>
                      </a:r>
                      <a:r>
                        <a:rPr lang="zh-TW" altLang="en-US" sz="2000" b="1" kern="1200" dirty="0">
                          <a:solidFill>
                            <a:srgbClr val="FF0000"/>
                          </a:solidFill>
                          <a:latin typeface="微軟正黑體" panose="020B0604030504040204" pitchFamily="34" charset="-120"/>
                          <a:ea typeface="微軟正黑體" panose="020B0604030504040204" pitchFamily="34" charset="-120"/>
                          <a:cs typeface="+mn-cs"/>
                        </a:rPr>
                        <a:t>直轄市或縣（市）</a:t>
                      </a:r>
                      <a:r>
                        <a:rPr lang="zh-TW" altLang="en-US" sz="2000" b="1" kern="1200" dirty="0">
                          <a:solidFill>
                            <a:schemeClr val="bg2">
                              <a:lumMod val="25000"/>
                            </a:schemeClr>
                          </a:solidFill>
                          <a:latin typeface="微軟正黑體" panose="020B0604030504040204" pitchFamily="34" charset="-120"/>
                          <a:ea typeface="微軟正黑體" panose="020B0604030504040204" pitchFamily="34" charset="-120"/>
                          <a:cs typeface="+mn-cs"/>
                        </a:rPr>
                        <a:t>主管機關</a:t>
                      </a:r>
                      <a:r>
                        <a:rPr lang="zh-TW" altLang="en-US" sz="2000" b="1" kern="1200" dirty="0">
                          <a:solidFill>
                            <a:srgbClr val="FF0000"/>
                          </a:solidFill>
                          <a:latin typeface="微軟正黑體" panose="020B0604030504040204" pitchFamily="34" charset="-120"/>
                          <a:ea typeface="微軟正黑體" panose="020B0604030504040204" pitchFamily="34" charset="-120"/>
                          <a:cs typeface="+mn-cs"/>
                        </a:rPr>
                        <a:t>認定</a:t>
                      </a:r>
                      <a:r>
                        <a:rPr lang="zh-TW" altLang="en-US" sz="2000" b="1" kern="1200" dirty="0">
                          <a:solidFill>
                            <a:schemeClr val="bg2">
                              <a:lumMod val="25000"/>
                            </a:schemeClr>
                          </a:solidFill>
                          <a:latin typeface="微軟正黑體" panose="020B0604030504040204" pitchFamily="34" charset="-120"/>
                          <a:ea typeface="微軟正黑體" panose="020B0604030504040204" pitchFamily="34" charset="-120"/>
                          <a:cs typeface="+mn-cs"/>
                        </a:rPr>
                        <a:t>。</a:t>
                      </a:r>
                    </a:p>
                  </a:txBody>
                  <a:tcPr anchor="ctr">
                    <a:solidFill>
                      <a:srgbClr val="FFABAB"/>
                    </a:solidFill>
                  </a:tcPr>
                </a:tc>
                <a:extLst>
                  <a:ext uri="{0D108BD9-81ED-4DB2-BD59-A6C34878D82A}">
                    <a16:rowId xmlns:a16="http://schemas.microsoft.com/office/drawing/2014/main" val="10000"/>
                  </a:ext>
                </a:extLst>
              </a:tr>
            </a:tbl>
          </a:graphicData>
        </a:graphic>
      </p:graphicFrame>
      <p:sp>
        <p:nvSpPr>
          <p:cNvPr id="65" name="標題 1"/>
          <p:cNvSpPr txBox="1"/>
          <p:nvPr/>
        </p:nvSpPr>
        <p:spPr>
          <a:xfrm>
            <a:off x="927100" y="61913"/>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sym typeface="Wingdings" panose="05000000000000000000" pitchFamily="2" charset="2"/>
              </a:rPr>
              <a:t>參、太陽光電法規及配套措施</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sym typeface="Wingdings" panose="05000000000000000000" pitchFamily="2" charset="2"/>
              </a:rPr>
              <a:t>-</a:t>
            </a:r>
            <a:r>
              <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再生能源條例</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-1</a:t>
            </a:r>
            <a:endPar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0" y="5646343"/>
            <a:ext cx="9144001" cy="1222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投影片編號版面配置區 2"/>
          <p:cNvSpPr>
            <a:spLocks noGrp="1"/>
          </p:cNvSpPr>
          <p:nvPr>
            <p:ph type="sldNum" sz="quarter" idx="12"/>
          </p:nvPr>
        </p:nvSpPr>
        <p:spPr/>
        <p:txBody>
          <a:bodyPr/>
          <a:lstStyle/>
          <a:p>
            <a:endParaRPr lang="zh-TW" altLang="en-US" dirty="0"/>
          </a:p>
        </p:txBody>
      </p:sp>
      <p:grpSp>
        <p:nvGrpSpPr>
          <p:cNvPr id="2" name="群組 1"/>
          <p:cNvGrpSpPr/>
          <p:nvPr/>
        </p:nvGrpSpPr>
        <p:grpSpPr>
          <a:xfrm>
            <a:off x="4716016" y="1276216"/>
            <a:ext cx="3459944" cy="1789527"/>
            <a:chOff x="5100697" y="1023277"/>
            <a:chExt cx="3459944" cy="2540486"/>
          </a:xfrm>
        </p:grpSpPr>
        <p:sp>
          <p:nvSpPr>
            <p:cNvPr id="67" name="矩形: 圓角 66"/>
            <p:cNvSpPr/>
            <p:nvPr/>
          </p:nvSpPr>
          <p:spPr>
            <a:xfrm>
              <a:off x="5111728" y="1031666"/>
              <a:ext cx="3437882" cy="2516697"/>
            </a:xfrm>
            <a:prstGeom prst="roundRect">
              <a:avLst/>
            </a:prstGeom>
            <a:solidFill>
              <a:srgbClr val="E21CA9"/>
            </a:solidFill>
            <a:ln>
              <a:solidFill>
                <a:srgbClr val="E21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9" name="矩形: 圓角 68"/>
            <p:cNvSpPr/>
            <p:nvPr/>
          </p:nvSpPr>
          <p:spPr>
            <a:xfrm>
              <a:off x="5100697" y="1023277"/>
              <a:ext cx="2140229" cy="2540486"/>
            </a:xfrm>
            <a:prstGeom prst="roundRect">
              <a:avLst/>
            </a:prstGeom>
            <a:solidFill>
              <a:srgbClr val="F664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0" name="文字方塊 69"/>
            <p:cNvSpPr txBox="1"/>
            <p:nvPr/>
          </p:nvSpPr>
          <p:spPr>
            <a:xfrm>
              <a:off x="7143539" y="1152114"/>
              <a:ext cx="1297653" cy="2097275"/>
            </a:xfrm>
            <a:prstGeom prst="rect">
              <a:avLst/>
            </a:prstGeom>
            <a:noFill/>
          </p:spPr>
          <p:txBody>
            <a:bodyPr wrap="square" rtlCol="0">
              <a:spAutoFit/>
            </a:bodyPr>
            <a:lstStyle/>
            <a:p>
              <a:pPr algn="ctr"/>
              <a:r>
                <a:rPr lang="zh-TW" altLang="en-US" b="1" dirty="0">
                  <a:solidFill>
                    <a:schemeClr val="bg1"/>
                  </a:solidFill>
                  <a:latin typeface="微軟正黑體" panose="020B0604030504040204" pitchFamily="34" charset="-120"/>
                  <a:ea typeface="微軟正黑體" panose="020B0604030504040204" pitchFamily="34" charset="-120"/>
                </a:rPr>
                <a:t>第</a:t>
              </a:r>
              <a:r>
                <a:rPr lang="en-US" altLang="zh-TW" b="1" dirty="0">
                  <a:solidFill>
                    <a:schemeClr val="bg1"/>
                  </a:solidFill>
                  <a:latin typeface="微軟正黑體" panose="020B0604030504040204" pitchFamily="34" charset="-120"/>
                  <a:ea typeface="微軟正黑體" panose="020B0604030504040204" pitchFamily="34" charset="-120"/>
                </a:rPr>
                <a:t>9</a:t>
              </a:r>
              <a:r>
                <a:rPr lang="zh-TW" altLang="en-US" b="1" dirty="0">
                  <a:solidFill>
                    <a:schemeClr val="bg1"/>
                  </a:solidFill>
                  <a:latin typeface="微軟正黑體" panose="020B0604030504040204" pitchFamily="34" charset="-120"/>
                  <a:ea typeface="微軟正黑體" panose="020B0604030504040204" pitchFamily="34" charset="-120"/>
                </a:rPr>
                <a:t>條 </a:t>
              </a:r>
              <a:endParaRPr lang="en-US" altLang="zh-TW" b="1" dirty="0">
                <a:solidFill>
                  <a:schemeClr val="bg1"/>
                </a:solidFill>
                <a:latin typeface="微軟正黑體" panose="020B0604030504040204" pitchFamily="34" charset="-120"/>
                <a:ea typeface="微軟正黑體" panose="020B0604030504040204" pitchFamily="34" charset="-120"/>
              </a:endParaRPr>
            </a:p>
            <a:p>
              <a:pPr algn="ctr"/>
              <a:r>
                <a:rPr lang="en-US" altLang="zh-TW" b="1" dirty="0">
                  <a:solidFill>
                    <a:schemeClr val="bg1"/>
                  </a:solidFill>
                  <a:latin typeface="微軟正黑體" panose="020B0604030504040204" pitchFamily="34" charset="-120"/>
                  <a:ea typeface="微軟正黑體" panose="020B0604030504040204" pitchFamily="34" charset="-120"/>
                </a:rPr>
                <a:t>I</a:t>
              </a:r>
            </a:p>
            <a:p>
              <a:pPr algn="ctr"/>
              <a:r>
                <a:rPr lang="zh-TW" altLang="en-US" b="1" dirty="0">
                  <a:solidFill>
                    <a:schemeClr val="bg1"/>
                  </a:solidFill>
                  <a:latin typeface="微軟正黑體" panose="020B0604030504040204" pitchFamily="34" charset="-120"/>
                  <a:ea typeface="微軟正黑體" panose="020B0604030504040204" pitchFamily="34" charset="-120"/>
                </a:rPr>
                <a:t>認定程序及躉購</a:t>
              </a:r>
              <a:endParaRPr lang="en-US" altLang="zh-TW" b="1" dirty="0">
                <a:solidFill>
                  <a:schemeClr val="bg1"/>
                </a:solidFill>
                <a:latin typeface="微軟正黑體" panose="020B0604030504040204" pitchFamily="34" charset="-120"/>
                <a:ea typeface="微軟正黑體" panose="020B0604030504040204" pitchFamily="34" charset="-120"/>
              </a:endParaRPr>
            </a:p>
            <a:p>
              <a:pPr algn="ctr"/>
              <a:r>
                <a:rPr lang="zh-TW" altLang="en-US" b="1" dirty="0">
                  <a:solidFill>
                    <a:schemeClr val="bg1"/>
                  </a:solidFill>
                  <a:latin typeface="微軟正黑體" panose="020B0604030504040204" pitchFamily="34" charset="-120"/>
                  <a:ea typeface="微軟正黑體" panose="020B0604030504040204" pitchFamily="34" charset="-120"/>
                </a:rPr>
                <a:t>法源依據</a:t>
              </a:r>
            </a:p>
          </p:txBody>
        </p:sp>
        <p:sp>
          <p:nvSpPr>
            <p:cNvPr id="71" name="文字方塊 70"/>
            <p:cNvSpPr txBox="1"/>
            <p:nvPr/>
          </p:nvSpPr>
          <p:spPr>
            <a:xfrm>
              <a:off x="5341923" y="1398335"/>
              <a:ext cx="1783812" cy="1704036"/>
            </a:xfrm>
            <a:prstGeom prst="rect">
              <a:avLst/>
            </a:prstGeom>
            <a:noFill/>
          </p:spPr>
          <p:txBody>
            <a:bodyPr wrap="square" rtlCol="0">
              <a:spAutoFit/>
            </a:bodyPr>
            <a:lstStyle/>
            <a:p>
              <a:pPr algn="ctr"/>
              <a:r>
                <a:rPr lang="zh-TW" altLang="en-US" b="1" dirty="0">
                  <a:solidFill>
                    <a:srgbClr val="FFFF00"/>
                  </a:solidFill>
                  <a:latin typeface="微軟正黑體" panose="020B0604030504040204" pitchFamily="34" charset="-120"/>
                  <a:ea typeface="微軟正黑體" panose="020B0604030504040204" pitchFamily="34" charset="-120"/>
                </a:rPr>
                <a:t>再生能源電能躉購費率及其計算公式</a:t>
              </a:r>
              <a:endParaRPr lang="en-US" altLang="zh-TW" b="1" dirty="0">
                <a:solidFill>
                  <a:srgbClr val="FFFF00"/>
                </a:solidFill>
                <a:latin typeface="微軟正黑體" panose="020B0604030504040204" pitchFamily="34" charset="-120"/>
                <a:ea typeface="微軟正黑體" panose="020B0604030504040204" pitchFamily="34" charset="-120"/>
              </a:endParaRPr>
            </a:p>
            <a:p>
              <a:pPr algn="ctr"/>
              <a:r>
                <a:rPr lang="en-US" altLang="zh-TW" b="1" dirty="0">
                  <a:solidFill>
                    <a:schemeClr val="bg1"/>
                  </a:solidFill>
                  <a:latin typeface="微軟正黑體" panose="020B0604030504040204" pitchFamily="34" charset="-120"/>
                  <a:ea typeface="微軟正黑體" panose="020B0604030504040204" pitchFamily="34" charset="-120"/>
                </a:rPr>
                <a:t>(</a:t>
              </a:r>
              <a:r>
                <a:rPr lang="zh-TW" altLang="en-US" b="1" dirty="0">
                  <a:solidFill>
                    <a:schemeClr val="bg1"/>
                  </a:solidFill>
                  <a:latin typeface="微軟正黑體" panose="020B0604030504040204" pitchFamily="34" charset="-120"/>
                  <a:ea typeface="微軟正黑體" panose="020B0604030504040204" pitchFamily="34" charset="-120"/>
                </a:rPr>
                <a:t>各年度公告</a:t>
              </a:r>
              <a:r>
                <a:rPr lang="en-US" altLang="zh-TW" b="1" dirty="0">
                  <a:solidFill>
                    <a:schemeClr val="bg1"/>
                  </a:solidFill>
                  <a:latin typeface="微軟正黑體" panose="020B0604030504040204" pitchFamily="34" charset="-120"/>
                  <a:ea typeface="微軟正黑體" panose="020B0604030504040204" pitchFamily="34" charset="-120"/>
                </a:rPr>
                <a:t>)</a:t>
              </a:r>
            </a:p>
          </p:txBody>
        </p:sp>
        <p:sp>
          <p:nvSpPr>
            <p:cNvPr id="85" name="矩形: 圓角 84"/>
            <p:cNvSpPr/>
            <p:nvPr/>
          </p:nvSpPr>
          <p:spPr>
            <a:xfrm>
              <a:off x="5111728" y="1031666"/>
              <a:ext cx="3448913" cy="2516697"/>
            </a:xfrm>
            <a:prstGeom prst="roundRect">
              <a:avLst/>
            </a:prstGeom>
            <a:noFill/>
            <a:ln w="1016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aphicFrame>
        <p:nvGraphicFramePr>
          <p:cNvPr id="35" name="表格 34"/>
          <p:cNvGraphicFramePr>
            <a:graphicFrameLocks noGrp="1"/>
          </p:cNvGraphicFramePr>
          <p:nvPr/>
        </p:nvGraphicFramePr>
        <p:xfrm>
          <a:off x="483325" y="3098208"/>
          <a:ext cx="8177350" cy="2955403"/>
        </p:xfrm>
        <a:graphic>
          <a:graphicData uri="http://schemas.openxmlformats.org/drawingml/2006/table">
            <a:tbl>
              <a:tblPr firstRow="1" bandRow="1">
                <a:tableStyleId>{5C22544A-7EE6-4342-B048-85BDC9FD1C3A}</a:tableStyleId>
              </a:tblPr>
              <a:tblGrid>
                <a:gridCol w="4088675">
                  <a:extLst>
                    <a:ext uri="{9D8B030D-6E8A-4147-A177-3AD203B41FA5}">
                      <a16:colId xmlns:a16="http://schemas.microsoft.com/office/drawing/2014/main" val="20000"/>
                    </a:ext>
                  </a:extLst>
                </a:gridCol>
                <a:gridCol w="4088675">
                  <a:extLst>
                    <a:ext uri="{9D8B030D-6E8A-4147-A177-3AD203B41FA5}">
                      <a16:colId xmlns:a16="http://schemas.microsoft.com/office/drawing/2014/main" val="20001"/>
                    </a:ext>
                  </a:extLst>
                </a:gridCol>
              </a:tblGrid>
              <a:tr h="2955403">
                <a:tc>
                  <a:txBody>
                    <a:bodyPr/>
                    <a:lstStyle/>
                    <a:p>
                      <a:pPr algn="just"/>
                      <a:r>
                        <a:rPr lang="zh-TW" altLang="en-US" sz="2000" b="1" kern="1200" dirty="0">
                          <a:solidFill>
                            <a:schemeClr val="bg2">
                              <a:lumMod val="25000"/>
                            </a:schemeClr>
                          </a:solidFill>
                          <a:latin typeface="微軟正黑體" panose="020B0604030504040204" pitchFamily="34" charset="-120"/>
                          <a:ea typeface="微軟正黑體" panose="020B0604030504040204" pitchFamily="34" charset="-120"/>
                          <a:cs typeface="+mn-cs"/>
                        </a:rPr>
                        <a:t>經主管機關依前項規定認定之再生能源發電設備，適用本條例有關</a:t>
                      </a:r>
                      <a:r>
                        <a:rPr lang="zh-TW" altLang="en-US" sz="2000" b="1" kern="1200" dirty="0">
                          <a:solidFill>
                            <a:srgbClr val="FF0000"/>
                          </a:solidFill>
                          <a:latin typeface="微軟正黑體" panose="020B0604030504040204" pitchFamily="34" charset="-120"/>
                          <a:ea typeface="微軟正黑體" panose="020B0604030504040204" pitchFamily="34" charset="-120"/>
                          <a:cs typeface="+mn-cs"/>
                        </a:rPr>
                        <a:t>併網、躉購</a:t>
                      </a:r>
                      <a:r>
                        <a:rPr lang="zh-TW" altLang="en-US" sz="2000" b="1" kern="1200" dirty="0">
                          <a:solidFill>
                            <a:schemeClr val="bg2">
                              <a:lumMod val="25000"/>
                            </a:schemeClr>
                          </a:solidFill>
                          <a:latin typeface="微軟正黑體" panose="020B0604030504040204" pitchFamily="34" charset="-120"/>
                          <a:ea typeface="微軟正黑體" panose="020B0604030504040204" pitchFamily="34" charset="-120"/>
                          <a:cs typeface="+mn-cs"/>
                        </a:rPr>
                        <a:t>之規定。</a:t>
                      </a:r>
                      <a:endParaRPr lang="en-US" altLang="zh-TW" sz="2000" b="1" kern="1200" dirty="0">
                        <a:solidFill>
                          <a:schemeClr val="bg2">
                            <a:lumMod val="25000"/>
                          </a:schemeClr>
                        </a:solidFill>
                        <a:latin typeface="微軟正黑體" panose="020B0604030504040204" pitchFamily="34" charset="-120"/>
                        <a:ea typeface="微軟正黑體" panose="020B0604030504040204" pitchFamily="34" charset="-120"/>
                        <a:cs typeface="+mn-cs"/>
                      </a:endParaRPr>
                    </a:p>
                    <a:p>
                      <a:pPr algn="just"/>
                      <a:endParaRPr lang="en-US" altLang="zh-TW" sz="2000" b="1" kern="1200" dirty="0">
                        <a:solidFill>
                          <a:schemeClr val="bg2">
                            <a:lumMod val="25000"/>
                          </a:schemeClr>
                        </a:solidFill>
                        <a:latin typeface="微軟正黑體" panose="020B0604030504040204" pitchFamily="34" charset="-120"/>
                        <a:ea typeface="微軟正黑體" panose="020B0604030504040204" pitchFamily="34" charset="-120"/>
                        <a:cs typeface="+mn-cs"/>
                      </a:endParaRPr>
                    </a:p>
                    <a:p>
                      <a:pPr algn="just"/>
                      <a:r>
                        <a:rPr lang="zh-TW" altLang="en-US" sz="2000" b="1" kern="1200" dirty="0">
                          <a:solidFill>
                            <a:schemeClr val="bg2">
                              <a:lumMod val="25000"/>
                            </a:schemeClr>
                          </a:solidFill>
                          <a:latin typeface="微軟正黑體" panose="020B0604030504040204" pitchFamily="34" charset="-120"/>
                          <a:ea typeface="微軟正黑體" panose="020B0604030504040204" pitchFamily="34" charset="-120"/>
                          <a:cs typeface="+mn-cs"/>
                        </a:rPr>
                        <a:t>前項再生能源發電設備之能源類別、裝置容量、</a:t>
                      </a:r>
                      <a:r>
                        <a:rPr lang="zh-TW" altLang="en-US" sz="2000" b="1" kern="1200" dirty="0">
                          <a:solidFill>
                            <a:srgbClr val="FF0000"/>
                          </a:solidFill>
                          <a:latin typeface="微軟正黑體" panose="020B0604030504040204" pitchFamily="34" charset="-120"/>
                          <a:ea typeface="微軟正黑體" panose="020B0604030504040204" pitchFamily="34" charset="-120"/>
                          <a:cs typeface="+mn-cs"/>
                        </a:rPr>
                        <a:t>認定程序</a:t>
                      </a:r>
                      <a:r>
                        <a:rPr lang="zh-TW" altLang="en-US" sz="2000" b="1" kern="1200" dirty="0">
                          <a:solidFill>
                            <a:schemeClr val="bg2">
                              <a:lumMod val="25000"/>
                            </a:schemeClr>
                          </a:solidFill>
                          <a:latin typeface="微軟正黑體" panose="020B0604030504040204" pitchFamily="34" charset="-120"/>
                          <a:ea typeface="微軟正黑體" panose="020B0604030504040204" pitchFamily="34" charset="-120"/>
                          <a:cs typeface="+mn-cs"/>
                        </a:rPr>
                        <a:t>及其他相關事項之辦法，由中央主管機關定之。</a:t>
                      </a:r>
                    </a:p>
                  </a:txBody>
                  <a:tcPr anchor="ctr">
                    <a:solidFill>
                      <a:srgbClr val="FFC9C9"/>
                    </a:solidFill>
                  </a:tcPr>
                </a:tc>
                <a:tc>
                  <a:txBody>
                    <a:bodyPr/>
                    <a:lstStyle/>
                    <a:p>
                      <a:pPr algn="l"/>
                      <a:r>
                        <a:rPr lang="zh-TW" altLang="en-US" sz="2000" b="1" kern="1200" dirty="0">
                          <a:solidFill>
                            <a:schemeClr val="bg2">
                              <a:lumMod val="25000"/>
                            </a:schemeClr>
                          </a:solidFill>
                          <a:latin typeface="微軟正黑體" panose="020B0604030504040204" pitchFamily="34" charset="-120"/>
                          <a:ea typeface="微軟正黑體" panose="020B0604030504040204" pitchFamily="34" charset="-120"/>
                          <a:cs typeface="+mn-cs"/>
                        </a:rPr>
                        <a:t>中央主管機關應邀集相關各部會、學者專家、團體組成委員會，審定再生能源發電設備生產電能之</a:t>
                      </a:r>
                      <a:r>
                        <a:rPr lang="zh-TW" altLang="en-US" sz="2000" b="1" kern="1200" dirty="0">
                          <a:solidFill>
                            <a:srgbClr val="FF0000"/>
                          </a:solidFill>
                          <a:latin typeface="微軟正黑體" panose="020B0604030504040204" pitchFamily="34" charset="-120"/>
                          <a:ea typeface="微軟正黑體" panose="020B0604030504040204" pitchFamily="34" charset="-120"/>
                          <a:cs typeface="+mn-cs"/>
                        </a:rPr>
                        <a:t>躉購費率及其計算公式，必要時</a:t>
                      </a:r>
                      <a:r>
                        <a:rPr lang="zh-TW" altLang="en-US" sz="2000" b="1" kern="1200" dirty="0">
                          <a:solidFill>
                            <a:schemeClr val="bg2">
                              <a:lumMod val="25000"/>
                            </a:schemeClr>
                          </a:solidFill>
                          <a:latin typeface="微軟正黑體" panose="020B0604030504040204" pitchFamily="34" charset="-120"/>
                          <a:ea typeface="微軟正黑體" panose="020B0604030504040204" pitchFamily="34" charset="-120"/>
                          <a:cs typeface="+mn-cs"/>
                        </a:rPr>
                        <a:t>得依行政程序法舉辦聽證會後</a:t>
                      </a:r>
                      <a:r>
                        <a:rPr lang="zh-TW" altLang="en-US" sz="2000" b="1" kern="1200" dirty="0">
                          <a:solidFill>
                            <a:srgbClr val="FF0000"/>
                          </a:solidFill>
                          <a:latin typeface="微軟正黑體" panose="020B0604030504040204" pitchFamily="34" charset="-120"/>
                          <a:ea typeface="微軟正黑體" panose="020B0604030504040204" pitchFamily="34" charset="-120"/>
                          <a:cs typeface="+mn-cs"/>
                        </a:rPr>
                        <a:t>公告</a:t>
                      </a:r>
                      <a:r>
                        <a:rPr lang="zh-TW" altLang="en-US" sz="2000" b="1" kern="1200" dirty="0">
                          <a:solidFill>
                            <a:schemeClr val="bg2">
                              <a:lumMod val="25000"/>
                            </a:schemeClr>
                          </a:solidFill>
                          <a:latin typeface="微軟正黑體" panose="020B0604030504040204" pitchFamily="34" charset="-120"/>
                          <a:ea typeface="微軟正黑體" panose="020B0604030504040204" pitchFamily="34" charset="-120"/>
                          <a:cs typeface="+mn-cs"/>
                        </a:rPr>
                        <a:t>之，</a:t>
                      </a:r>
                      <a:r>
                        <a:rPr lang="zh-TW" altLang="en-US" sz="2000" b="1" kern="1200" dirty="0">
                          <a:solidFill>
                            <a:srgbClr val="FF0000"/>
                          </a:solidFill>
                          <a:latin typeface="微軟正黑體" panose="020B0604030504040204" pitchFamily="34" charset="-120"/>
                          <a:ea typeface="微軟正黑體" panose="020B0604030504040204" pitchFamily="34" charset="-120"/>
                          <a:cs typeface="+mn-cs"/>
                        </a:rPr>
                        <a:t>每年</a:t>
                      </a:r>
                      <a:r>
                        <a:rPr lang="zh-TW" altLang="en-US" sz="2000" b="1" kern="1200" dirty="0">
                          <a:solidFill>
                            <a:schemeClr val="bg2">
                              <a:lumMod val="25000"/>
                            </a:schemeClr>
                          </a:solidFill>
                          <a:latin typeface="微軟正黑體" panose="020B0604030504040204" pitchFamily="34" charset="-120"/>
                          <a:ea typeface="微軟正黑體" panose="020B0604030504040204" pitchFamily="34" charset="-120"/>
                          <a:cs typeface="+mn-cs"/>
                        </a:rPr>
                        <a:t>並應視各類別再生能源發電技術進步、成本變動、目標達成及相關因素，</a:t>
                      </a:r>
                      <a:r>
                        <a:rPr lang="zh-TW" altLang="en-US" sz="2000" b="1" kern="1200" dirty="0">
                          <a:solidFill>
                            <a:srgbClr val="FF0000"/>
                          </a:solidFill>
                          <a:latin typeface="微軟正黑體" panose="020B0604030504040204" pitchFamily="34" charset="-120"/>
                          <a:ea typeface="微軟正黑體" panose="020B0604030504040204" pitchFamily="34" charset="-120"/>
                          <a:cs typeface="+mn-cs"/>
                        </a:rPr>
                        <a:t>檢討或修正</a:t>
                      </a:r>
                      <a:r>
                        <a:rPr lang="zh-TW" altLang="en-US" sz="2000" b="1" kern="1200" dirty="0">
                          <a:solidFill>
                            <a:schemeClr val="bg2">
                              <a:lumMod val="25000"/>
                            </a:schemeClr>
                          </a:solidFill>
                          <a:latin typeface="微軟正黑體" panose="020B0604030504040204" pitchFamily="34" charset="-120"/>
                          <a:ea typeface="微軟正黑體" panose="020B0604030504040204" pitchFamily="34" charset="-120"/>
                          <a:cs typeface="+mn-cs"/>
                        </a:rPr>
                        <a:t>之。</a:t>
                      </a:r>
                    </a:p>
                  </a:txBody>
                  <a:tcPr anchor="ctr">
                    <a:solidFill>
                      <a:srgbClr val="FFC9C9"/>
                    </a:solidFill>
                  </a:tcPr>
                </a:tc>
                <a:extLst>
                  <a:ext uri="{0D108BD9-81ED-4DB2-BD59-A6C34878D82A}">
                    <a16:rowId xmlns:a16="http://schemas.microsoft.com/office/drawing/2014/main" val="10000"/>
                  </a:ext>
                </a:extLst>
              </a:tr>
            </a:tbl>
          </a:graphicData>
        </a:graphic>
      </p:graphicFrame>
      <p:grpSp>
        <p:nvGrpSpPr>
          <p:cNvPr id="24" name="群組 23"/>
          <p:cNvGrpSpPr/>
          <p:nvPr/>
        </p:nvGrpSpPr>
        <p:grpSpPr>
          <a:xfrm>
            <a:off x="827584" y="1519187"/>
            <a:ext cx="3459944" cy="1701089"/>
            <a:chOff x="5100697" y="1023277"/>
            <a:chExt cx="3459944" cy="3306008"/>
          </a:xfrm>
        </p:grpSpPr>
        <p:sp>
          <p:nvSpPr>
            <p:cNvPr id="25" name="矩形: 圓角 24"/>
            <p:cNvSpPr/>
            <p:nvPr/>
          </p:nvSpPr>
          <p:spPr>
            <a:xfrm>
              <a:off x="5111728" y="1031667"/>
              <a:ext cx="3437882" cy="2516697"/>
            </a:xfrm>
            <a:prstGeom prst="roundRect">
              <a:avLst/>
            </a:prstGeom>
            <a:solidFill>
              <a:srgbClr val="E21CA9"/>
            </a:solidFill>
            <a:ln>
              <a:solidFill>
                <a:srgbClr val="E21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矩形: 圓角 25"/>
            <p:cNvSpPr/>
            <p:nvPr/>
          </p:nvSpPr>
          <p:spPr>
            <a:xfrm>
              <a:off x="5100697" y="1023277"/>
              <a:ext cx="2140229" cy="2540486"/>
            </a:xfrm>
            <a:prstGeom prst="roundRect">
              <a:avLst/>
            </a:prstGeom>
            <a:solidFill>
              <a:srgbClr val="F664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7" name="文字方塊 26"/>
            <p:cNvSpPr txBox="1"/>
            <p:nvPr/>
          </p:nvSpPr>
          <p:spPr>
            <a:xfrm>
              <a:off x="7143539" y="1398335"/>
              <a:ext cx="1297653" cy="1794460"/>
            </a:xfrm>
            <a:prstGeom prst="rect">
              <a:avLst/>
            </a:prstGeom>
            <a:noFill/>
          </p:spPr>
          <p:txBody>
            <a:bodyPr wrap="square" rtlCol="0">
              <a:spAutoFit/>
            </a:bodyPr>
            <a:lstStyle/>
            <a:p>
              <a:pPr algn="ctr"/>
              <a:r>
                <a:rPr lang="zh-TW" altLang="en-US" b="1" dirty="0">
                  <a:solidFill>
                    <a:schemeClr val="bg1"/>
                  </a:solidFill>
                  <a:latin typeface="微軟正黑體" panose="020B0604030504040204" pitchFamily="34" charset="-120"/>
                  <a:ea typeface="微軟正黑體" panose="020B0604030504040204" pitchFamily="34" charset="-120"/>
                </a:rPr>
                <a:t>第</a:t>
              </a:r>
              <a:r>
                <a:rPr lang="en-US" altLang="zh-TW" b="1" dirty="0">
                  <a:solidFill>
                    <a:schemeClr val="bg1"/>
                  </a:solidFill>
                  <a:latin typeface="微軟正黑體" panose="020B0604030504040204" pitchFamily="34" charset="-120"/>
                  <a:ea typeface="微軟正黑體" panose="020B0604030504040204" pitchFamily="34" charset="-120"/>
                </a:rPr>
                <a:t>4</a:t>
              </a:r>
              <a:r>
                <a:rPr lang="zh-TW" altLang="en-US" b="1" dirty="0">
                  <a:solidFill>
                    <a:schemeClr val="bg1"/>
                  </a:solidFill>
                  <a:latin typeface="微軟正黑體" panose="020B0604030504040204" pitchFamily="34" charset="-120"/>
                  <a:ea typeface="微軟正黑體" panose="020B0604030504040204" pitchFamily="34" charset="-120"/>
                </a:rPr>
                <a:t>條</a:t>
              </a:r>
              <a:endParaRPr lang="en-US" altLang="zh-TW" b="1" dirty="0">
                <a:solidFill>
                  <a:schemeClr val="bg1"/>
                </a:solidFill>
                <a:latin typeface="微軟正黑體" panose="020B0604030504040204" pitchFamily="34" charset="-120"/>
                <a:ea typeface="微軟正黑體" panose="020B0604030504040204" pitchFamily="34" charset="-120"/>
              </a:endParaRPr>
            </a:p>
            <a:p>
              <a:pPr algn="ctr"/>
              <a:r>
                <a:rPr lang="en-US" altLang="zh-TW" b="1" dirty="0">
                  <a:solidFill>
                    <a:schemeClr val="bg1"/>
                  </a:solidFill>
                  <a:latin typeface="微軟正黑體" panose="020B0604030504040204" pitchFamily="34" charset="-120"/>
                  <a:ea typeface="微軟正黑體" panose="020B0604030504040204" pitchFamily="34" charset="-120"/>
                </a:rPr>
                <a:t>III &amp; IV</a:t>
              </a:r>
            </a:p>
            <a:p>
              <a:pPr algn="ctr"/>
              <a:endParaRPr lang="en-US" altLang="zh-TW" b="1" dirty="0">
                <a:solidFill>
                  <a:schemeClr val="bg1"/>
                </a:solidFill>
                <a:latin typeface="微軟正黑體" panose="020B0604030504040204" pitchFamily="34" charset="-120"/>
                <a:ea typeface="微軟正黑體" panose="020B0604030504040204" pitchFamily="34" charset="-120"/>
              </a:endParaRPr>
            </a:p>
          </p:txBody>
        </p:sp>
        <p:sp>
          <p:nvSpPr>
            <p:cNvPr id="28" name="文字方塊 27"/>
            <p:cNvSpPr txBox="1"/>
            <p:nvPr/>
          </p:nvSpPr>
          <p:spPr>
            <a:xfrm>
              <a:off x="5341923" y="1398335"/>
              <a:ext cx="1783812" cy="2930950"/>
            </a:xfrm>
            <a:prstGeom prst="rect">
              <a:avLst/>
            </a:prstGeom>
            <a:noFill/>
          </p:spPr>
          <p:txBody>
            <a:bodyPr wrap="square" rtlCol="0">
              <a:spAutoFit/>
            </a:bodyPr>
            <a:lstStyle/>
            <a:p>
              <a:pPr algn="ctr"/>
              <a:r>
                <a:rPr lang="zh-TW" altLang="en-US" b="1" dirty="0">
                  <a:solidFill>
                    <a:srgbClr val="FFFF00"/>
                  </a:solidFill>
                  <a:latin typeface="微軟正黑體" panose="020B0604030504040204" pitchFamily="34" charset="-120"/>
                  <a:ea typeface="微軟正黑體" panose="020B0604030504040204" pitchFamily="34" charset="-120"/>
                </a:rPr>
                <a:t>再生能源發電設備設置管理辦法</a:t>
              </a:r>
              <a:endParaRPr lang="en-US" altLang="zh-TW" b="1" dirty="0">
                <a:solidFill>
                  <a:srgbClr val="FFFF00"/>
                </a:solidFill>
                <a:latin typeface="微軟正黑體" panose="020B0604030504040204" pitchFamily="34" charset="-120"/>
                <a:ea typeface="微軟正黑體" panose="020B0604030504040204" pitchFamily="34" charset="-120"/>
              </a:endParaRPr>
            </a:p>
            <a:p>
              <a:pPr algn="ctr"/>
              <a:endParaRPr lang="en-US" altLang="zh-TW" sz="1400" b="1" dirty="0">
                <a:solidFill>
                  <a:schemeClr val="bg1"/>
                </a:solidFill>
                <a:latin typeface="微軟正黑體" panose="020B0604030504040204" pitchFamily="34" charset="-120"/>
                <a:ea typeface="微軟正黑體" panose="020B0604030504040204" pitchFamily="34" charset="-120"/>
              </a:endParaRPr>
            </a:p>
            <a:p>
              <a:pPr algn="ctr"/>
              <a:endParaRPr lang="en-US" altLang="zh-TW" sz="1400" b="1" dirty="0">
                <a:solidFill>
                  <a:schemeClr val="bg1"/>
                </a:solidFill>
                <a:latin typeface="微軟正黑體" panose="020B0604030504040204" pitchFamily="34" charset="-120"/>
                <a:ea typeface="微軟正黑體" panose="020B0604030504040204" pitchFamily="34" charset="-120"/>
              </a:endParaRPr>
            </a:p>
            <a:p>
              <a:pPr algn="ctr"/>
              <a:endParaRPr lang="zh-TW" altLang="en-US" sz="1400" b="1" dirty="0">
                <a:solidFill>
                  <a:schemeClr val="bg1"/>
                </a:solidFill>
                <a:latin typeface="微軟正黑體" panose="020B0604030504040204" pitchFamily="34" charset="-120"/>
                <a:ea typeface="微軟正黑體" panose="020B0604030504040204" pitchFamily="34" charset="-120"/>
              </a:endParaRPr>
            </a:p>
            <a:p>
              <a:pPr algn="ctr"/>
              <a:endParaRPr lang="en-US" altLang="zh-TW" sz="1400" b="1" dirty="0">
                <a:solidFill>
                  <a:schemeClr val="bg1"/>
                </a:solidFill>
                <a:latin typeface="微軟正黑體" panose="020B0604030504040204" pitchFamily="34" charset="-120"/>
                <a:ea typeface="微軟正黑體" panose="020B0604030504040204" pitchFamily="34" charset="-120"/>
              </a:endParaRPr>
            </a:p>
          </p:txBody>
        </p:sp>
        <p:sp>
          <p:nvSpPr>
            <p:cNvPr id="29" name="矩形: 圓角 28"/>
            <p:cNvSpPr/>
            <p:nvPr/>
          </p:nvSpPr>
          <p:spPr>
            <a:xfrm>
              <a:off x="5111728" y="1031666"/>
              <a:ext cx="3448913" cy="2516697"/>
            </a:xfrm>
            <a:prstGeom prst="roundRect">
              <a:avLst/>
            </a:prstGeom>
            <a:noFill/>
            <a:ln w="1016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19" name="標題 1"/>
          <p:cNvSpPr txBox="1"/>
          <p:nvPr/>
        </p:nvSpPr>
        <p:spPr>
          <a:xfrm>
            <a:off x="927100" y="61913"/>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sym typeface="Wingdings" panose="05000000000000000000" pitchFamily="2" charset="2"/>
              </a:rPr>
              <a:t>參、太陽光電法規及配套措施</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sym typeface="Wingdings" panose="05000000000000000000" pitchFamily="2" charset="2"/>
              </a:rPr>
              <a:t>-</a:t>
            </a:r>
            <a:r>
              <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再生能源條例</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-2</a:t>
            </a:r>
            <a:endPar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0" y="5685964"/>
            <a:ext cx="9144001" cy="1222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sp>
        <p:nvSpPr>
          <p:cNvPr id="3" name="投影片編號版面配置區 2"/>
          <p:cNvSpPr>
            <a:spLocks noGrp="1"/>
          </p:cNvSpPr>
          <p:nvPr>
            <p:ph type="sldNum" sz="quarter" idx="12"/>
          </p:nvPr>
        </p:nvSpPr>
        <p:spPr/>
        <p:txBody>
          <a:bodyPr/>
          <a:lstStyle/>
          <a:p>
            <a:endParaRPr lang="zh-TW" altLang="en-US" dirty="0">
              <a:latin typeface="微軟正黑體" panose="020B0604030504040204" pitchFamily="34" charset="-120"/>
              <a:ea typeface="微軟正黑體" panose="020B0604030504040204" pitchFamily="34" charset="-120"/>
            </a:endParaRPr>
          </a:p>
        </p:txBody>
      </p:sp>
      <p:grpSp>
        <p:nvGrpSpPr>
          <p:cNvPr id="6" name="群組 5"/>
          <p:cNvGrpSpPr/>
          <p:nvPr/>
        </p:nvGrpSpPr>
        <p:grpSpPr>
          <a:xfrm>
            <a:off x="839418" y="825103"/>
            <a:ext cx="3034817" cy="3465677"/>
            <a:chOff x="-53389" y="781695"/>
            <a:chExt cx="3034817" cy="3465677"/>
          </a:xfrm>
        </p:grpSpPr>
        <p:sp>
          <p:nvSpPr>
            <p:cNvPr id="4" name="流程圖: 人工輸入 3"/>
            <p:cNvSpPr/>
            <p:nvPr/>
          </p:nvSpPr>
          <p:spPr>
            <a:xfrm flipH="1">
              <a:off x="247319" y="921099"/>
              <a:ext cx="2405911" cy="3210002"/>
            </a:xfrm>
            <a:prstGeom prst="flowChartManualInput">
              <a:avLst/>
            </a:prstGeom>
            <a:solidFill>
              <a:srgbClr val="FF4B4B"/>
            </a:solidFill>
            <a:ln>
              <a:solidFill>
                <a:srgbClr val="E21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sp>
          <p:nvSpPr>
            <p:cNvPr id="8" name="直角三角形 7"/>
            <p:cNvSpPr/>
            <p:nvPr/>
          </p:nvSpPr>
          <p:spPr>
            <a:xfrm flipH="1">
              <a:off x="256404" y="1558470"/>
              <a:ext cx="2340665" cy="2575088"/>
            </a:xfrm>
            <a:prstGeom prst="rtTriangle">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sp>
          <p:nvSpPr>
            <p:cNvPr id="38" name="文字方塊 37"/>
            <p:cNvSpPr txBox="1"/>
            <p:nvPr/>
          </p:nvSpPr>
          <p:spPr>
            <a:xfrm>
              <a:off x="561098" y="1383143"/>
              <a:ext cx="1778351" cy="1754326"/>
            </a:xfrm>
            <a:prstGeom prst="rect">
              <a:avLst/>
            </a:prstGeom>
            <a:noFill/>
          </p:spPr>
          <p:txBody>
            <a:bodyPr wrap="square" rtlCol="0">
              <a:spAutoFit/>
            </a:bodyPr>
            <a:lstStyle/>
            <a:p>
              <a:pPr algn="ctr"/>
              <a:r>
                <a:rPr lang="zh-TW" altLang="en-US" b="1" dirty="0">
                  <a:solidFill>
                    <a:schemeClr val="bg1"/>
                  </a:solidFill>
                  <a:latin typeface="微軟正黑體" panose="020B0604030504040204" pitchFamily="34" charset="-120"/>
                  <a:ea typeface="微軟正黑體" panose="020B0604030504040204" pitchFamily="34" charset="-120"/>
                </a:rPr>
                <a:t>第</a:t>
              </a:r>
              <a:r>
                <a:rPr lang="en-US" altLang="zh-TW" b="1" dirty="0">
                  <a:solidFill>
                    <a:schemeClr val="bg1"/>
                  </a:solidFill>
                  <a:latin typeface="微軟正黑體" panose="020B0604030504040204" pitchFamily="34" charset="-120"/>
                  <a:ea typeface="微軟正黑體" panose="020B0604030504040204" pitchFamily="34" charset="-120"/>
                </a:rPr>
                <a:t>17</a:t>
              </a:r>
              <a:r>
                <a:rPr lang="zh-TW" altLang="en-US" b="1" dirty="0">
                  <a:solidFill>
                    <a:schemeClr val="bg1"/>
                  </a:solidFill>
                  <a:latin typeface="微軟正黑體" panose="020B0604030504040204" pitchFamily="34" charset="-120"/>
                  <a:ea typeface="微軟正黑體" panose="020B0604030504040204" pitchFamily="34" charset="-120"/>
                </a:rPr>
                <a:t>條</a:t>
              </a:r>
              <a:r>
                <a:rPr lang="en-US" altLang="zh-TW" b="1" dirty="0">
                  <a:solidFill>
                    <a:schemeClr val="bg1"/>
                  </a:solidFill>
                  <a:latin typeface="微軟正黑體" panose="020B0604030504040204" pitchFamily="34" charset="-120"/>
                  <a:ea typeface="微軟正黑體" panose="020B0604030504040204" pitchFamily="34" charset="-120"/>
                </a:rPr>
                <a:t> </a:t>
              </a:r>
            </a:p>
            <a:p>
              <a:pPr algn="ctr"/>
              <a:endParaRPr lang="en-US" altLang="zh-TW" b="1" dirty="0">
                <a:solidFill>
                  <a:schemeClr val="bg1"/>
                </a:solidFill>
                <a:latin typeface="微軟正黑體" panose="020B0604030504040204" pitchFamily="34" charset="-120"/>
                <a:ea typeface="微軟正黑體" panose="020B0604030504040204" pitchFamily="34" charset="-120"/>
              </a:endParaRPr>
            </a:p>
            <a:p>
              <a:pPr algn="ctr"/>
              <a:r>
                <a:rPr lang="zh-TW" altLang="en-US" b="1" dirty="0">
                  <a:solidFill>
                    <a:schemeClr val="bg1"/>
                  </a:solidFill>
                  <a:latin typeface="微軟正黑體" panose="020B0604030504040204" pitchFamily="34" charset="-120"/>
                  <a:ea typeface="微軟正黑體" panose="020B0604030504040204" pitchFamily="34" charset="-120"/>
                </a:rPr>
                <a:t>免依</a:t>
              </a:r>
              <a:endParaRPr lang="en-US" altLang="zh-TW" b="1" dirty="0">
                <a:solidFill>
                  <a:schemeClr val="bg1"/>
                </a:solidFill>
                <a:latin typeface="微軟正黑體" panose="020B0604030504040204" pitchFamily="34" charset="-120"/>
                <a:ea typeface="微軟正黑體" panose="020B0604030504040204" pitchFamily="34" charset="-120"/>
              </a:endParaRPr>
            </a:p>
            <a:p>
              <a:pPr algn="ctr"/>
              <a:r>
                <a:rPr lang="zh-TW" altLang="en-US" b="1" dirty="0">
                  <a:solidFill>
                    <a:schemeClr val="bg1"/>
                  </a:solidFill>
                  <a:latin typeface="微軟正黑體" panose="020B0604030504040204" pitchFamily="34" charset="-120"/>
                  <a:ea typeface="微軟正黑體" panose="020B0604030504040204" pitchFamily="34" charset="-120"/>
                </a:rPr>
                <a:t>建築法</a:t>
              </a:r>
              <a:endParaRPr lang="en-US" altLang="zh-TW" b="1" dirty="0">
                <a:solidFill>
                  <a:schemeClr val="bg1"/>
                </a:solidFill>
                <a:latin typeface="微軟正黑體" panose="020B0604030504040204" pitchFamily="34" charset="-120"/>
                <a:ea typeface="微軟正黑體" panose="020B0604030504040204" pitchFamily="34" charset="-120"/>
              </a:endParaRPr>
            </a:p>
            <a:p>
              <a:pPr algn="ctr"/>
              <a:r>
                <a:rPr lang="zh-TW" altLang="en-US" b="1" dirty="0">
                  <a:solidFill>
                    <a:schemeClr val="bg1"/>
                  </a:solidFill>
                  <a:latin typeface="微軟正黑體" panose="020B0604030504040204" pitchFamily="34" charset="-120"/>
                  <a:ea typeface="微軟正黑體" panose="020B0604030504040204" pitchFamily="34" charset="-120"/>
                </a:rPr>
                <a:t>請領雜項執照</a:t>
              </a:r>
              <a:endParaRPr lang="en-US" altLang="zh-TW" b="1" dirty="0">
                <a:solidFill>
                  <a:schemeClr val="bg1"/>
                </a:solidFill>
                <a:latin typeface="微軟正黑體" panose="020B0604030504040204" pitchFamily="34" charset="-120"/>
                <a:ea typeface="微軟正黑體" panose="020B0604030504040204" pitchFamily="34" charset="-120"/>
              </a:endParaRPr>
            </a:p>
            <a:p>
              <a:pPr algn="ctr"/>
              <a:endParaRPr lang="zh-TW" altLang="en-US" b="1" dirty="0">
                <a:solidFill>
                  <a:schemeClr val="bg1"/>
                </a:solidFill>
                <a:latin typeface="微軟正黑體" panose="020B0604030504040204" pitchFamily="34" charset="-120"/>
                <a:ea typeface="微軟正黑體" panose="020B0604030504040204" pitchFamily="34" charset="-120"/>
              </a:endParaRPr>
            </a:p>
          </p:txBody>
        </p:sp>
        <p:sp>
          <p:nvSpPr>
            <p:cNvPr id="13" name="直角三角形 12"/>
            <p:cNvSpPr/>
            <p:nvPr/>
          </p:nvSpPr>
          <p:spPr>
            <a:xfrm flipH="1">
              <a:off x="256405" y="3277700"/>
              <a:ext cx="2340664" cy="860925"/>
            </a:xfrm>
            <a:prstGeom prst="rtTriangle">
              <a:avLst/>
            </a:prstGeom>
            <a:solidFill>
              <a:srgbClr val="F664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sp>
          <p:nvSpPr>
            <p:cNvPr id="9" name="流程圖: 人工輸入 8"/>
            <p:cNvSpPr/>
            <p:nvPr/>
          </p:nvSpPr>
          <p:spPr>
            <a:xfrm flipH="1">
              <a:off x="228915" y="825623"/>
              <a:ext cx="2405913" cy="3313002"/>
            </a:xfrm>
            <a:prstGeom prst="flowChartManualInpu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sp>
          <p:nvSpPr>
            <p:cNvPr id="39" name="文字方塊 38"/>
            <p:cNvSpPr txBox="1"/>
            <p:nvPr/>
          </p:nvSpPr>
          <p:spPr>
            <a:xfrm>
              <a:off x="538546" y="2854523"/>
              <a:ext cx="1440868" cy="1200329"/>
            </a:xfrm>
            <a:prstGeom prst="rect">
              <a:avLst/>
            </a:prstGeom>
            <a:noFill/>
          </p:spPr>
          <p:txBody>
            <a:bodyPr wrap="square" rtlCol="0">
              <a:spAutoFit/>
            </a:bodyPr>
            <a:lstStyle/>
            <a:p>
              <a:pPr algn="ctr"/>
              <a:r>
                <a:rPr lang="zh-TW" altLang="en-US" b="1" dirty="0">
                  <a:solidFill>
                    <a:srgbClr val="FFFF00"/>
                  </a:solidFill>
                  <a:latin typeface="微軟正黑體" panose="020B0604030504040204" pitchFamily="34" charset="-120"/>
                  <a:ea typeface="微軟正黑體" panose="020B0604030504040204" pitchFamily="34" charset="-120"/>
                </a:rPr>
                <a:t>設置</a:t>
              </a:r>
              <a:endParaRPr lang="en-US" altLang="zh-TW" b="1" dirty="0">
                <a:solidFill>
                  <a:srgbClr val="FFFF00"/>
                </a:solidFill>
                <a:latin typeface="微軟正黑體" panose="020B0604030504040204" pitchFamily="34" charset="-120"/>
                <a:ea typeface="微軟正黑體" panose="020B0604030504040204" pitchFamily="34" charset="-120"/>
              </a:endParaRPr>
            </a:p>
            <a:p>
              <a:pPr algn="ctr"/>
              <a:r>
                <a:rPr lang="zh-TW" altLang="en-US" b="1" dirty="0">
                  <a:solidFill>
                    <a:srgbClr val="FFFF00"/>
                  </a:solidFill>
                  <a:latin typeface="微軟正黑體" panose="020B0604030504040204" pitchFamily="34" charset="-120"/>
                  <a:ea typeface="微軟正黑體" panose="020B0604030504040204" pitchFamily="34" charset="-120"/>
                </a:rPr>
                <a:t>再生能源設施免請領雜項執照標準</a:t>
              </a:r>
              <a:endParaRPr lang="en-US" altLang="zh-TW" b="1" dirty="0">
                <a:solidFill>
                  <a:srgbClr val="FFFF00"/>
                </a:solidFill>
                <a:latin typeface="微軟正黑體" panose="020B0604030504040204" pitchFamily="34" charset="-120"/>
                <a:ea typeface="微軟正黑體" panose="020B0604030504040204" pitchFamily="34" charset="-120"/>
              </a:endParaRPr>
            </a:p>
          </p:txBody>
        </p:sp>
        <p:grpSp>
          <p:nvGrpSpPr>
            <p:cNvPr id="36" name="群組 35"/>
            <p:cNvGrpSpPr/>
            <p:nvPr/>
          </p:nvGrpSpPr>
          <p:grpSpPr>
            <a:xfrm>
              <a:off x="1927748" y="3193692"/>
              <a:ext cx="1053680" cy="1053680"/>
              <a:chOff x="3858135" y="950267"/>
              <a:chExt cx="1538563" cy="1538563"/>
            </a:xfrm>
          </p:grpSpPr>
          <p:sp>
            <p:nvSpPr>
              <p:cNvPr id="34" name="矩形 33"/>
              <p:cNvSpPr/>
              <p:nvPr/>
            </p:nvSpPr>
            <p:spPr>
              <a:xfrm rot="1149694">
                <a:off x="4106902" y="1348484"/>
                <a:ext cx="738231" cy="952871"/>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sp>
            <p:nvSpPr>
              <p:cNvPr id="68" name="矩形 67"/>
              <p:cNvSpPr/>
              <p:nvPr/>
            </p:nvSpPr>
            <p:spPr>
              <a:xfrm rot="1930016">
                <a:off x="4036902" y="1334869"/>
                <a:ext cx="738231" cy="61617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sp>
            <p:nvSpPr>
              <p:cNvPr id="78" name="矩形 77"/>
              <p:cNvSpPr/>
              <p:nvPr/>
            </p:nvSpPr>
            <p:spPr>
              <a:xfrm rot="5684146">
                <a:off x="3984582" y="1522534"/>
                <a:ext cx="738231" cy="61617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sp>
            <p:nvSpPr>
              <p:cNvPr id="81" name="矩形 80"/>
              <p:cNvSpPr/>
              <p:nvPr/>
            </p:nvSpPr>
            <p:spPr>
              <a:xfrm rot="20278600">
                <a:off x="4605548" y="1648657"/>
                <a:ext cx="615776" cy="61617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sp>
            <p:nvSpPr>
              <p:cNvPr id="82" name="矩形 81"/>
              <p:cNvSpPr/>
              <p:nvPr/>
            </p:nvSpPr>
            <p:spPr>
              <a:xfrm>
                <a:off x="4683702" y="1552168"/>
                <a:ext cx="615776" cy="61617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pic>
            <p:nvPicPr>
              <p:cNvPr id="17" name="圖片 16"/>
              <p:cNvPicPr>
                <a:picLocks noChangeAspect="1"/>
              </p:cNvPicPr>
              <p:nvPr/>
            </p:nvPicPr>
            <p:blipFill>
              <a:blip r:embed="rId2"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858135" y="950267"/>
                <a:ext cx="1538563" cy="1538563"/>
              </a:xfrm>
              <a:prstGeom prst="rect">
                <a:avLst/>
              </a:prstGeom>
            </p:spPr>
          </p:pic>
        </p:grpSp>
        <p:grpSp>
          <p:nvGrpSpPr>
            <p:cNvPr id="50" name="群組 49"/>
            <p:cNvGrpSpPr/>
            <p:nvPr/>
          </p:nvGrpSpPr>
          <p:grpSpPr>
            <a:xfrm>
              <a:off x="-53389" y="781695"/>
              <a:ext cx="1056423" cy="1056423"/>
              <a:chOff x="77049" y="3961115"/>
              <a:chExt cx="1391930" cy="1391930"/>
            </a:xfrm>
          </p:grpSpPr>
          <p:sp>
            <p:nvSpPr>
              <p:cNvPr id="48" name="流程圖: 資料 47"/>
              <p:cNvSpPr/>
              <p:nvPr/>
            </p:nvSpPr>
            <p:spPr>
              <a:xfrm rot="10163598">
                <a:off x="161432" y="4093687"/>
                <a:ext cx="763064" cy="866240"/>
              </a:xfrm>
              <a:prstGeom prst="flowChartInputOutpu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sp>
            <p:nvSpPr>
              <p:cNvPr id="85" name="流程圖: 資料 84"/>
              <p:cNvSpPr/>
              <p:nvPr/>
            </p:nvSpPr>
            <p:spPr>
              <a:xfrm rot="10163598">
                <a:off x="419600" y="4092303"/>
                <a:ext cx="763064" cy="866240"/>
              </a:xfrm>
              <a:prstGeom prst="flowChartInputOutpu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sp>
            <p:nvSpPr>
              <p:cNvPr id="86" name="流程圖: 資料 85"/>
              <p:cNvSpPr/>
              <p:nvPr/>
            </p:nvSpPr>
            <p:spPr>
              <a:xfrm rot="16037161">
                <a:off x="166049" y="4639518"/>
                <a:ext cx="763064" cy="634786"/>
              </a:xfrm>
              <a:prstGeom prst="flowChartInputOutpu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pic>
            <p:nvPicPr>
              <p:cNvPr id="26" name="圖片 25"/>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77049" y="3961115"/>
                <a:ext cx="1391930" cy="1391930"/>
              </a:xfrm>
              <a:prstGeom prst="rect">
                <a:avLst/>
              </a:prstGeom>
            </p:spPr>
          </p:pic>
        </p:grpSp>
      </p:grpSp>
      <p:graphicFrame>
        <p:nvGraphicFramePr>
          <p:cNvPr id="41" name="表格 40"/>
          <p:cNvGraphicFramePr>
            <a:graphicFrameLocks noGrp="1"/>
          </p:cNvGraphicFramePr>
          <p:nvPr/>
        </p:nvGraphicFramePr>
        <p:xfrm>
          <a:off x="256404" y="4283103"/>
          <a:ext cx="4030357" cy="2529840"/>
        </p:xfrm>
        <a:graphic>
          <a:graphicData uri="http://schemas.openxmlformats.org/drawingml/2006/table">
            <a:tbl>
              <a:tblPr firstRow="1" bandRow="1">
                <a:tableStyleId>{5C22544A-7EE6-4342-B048-85BDC9FD1C3A}</a:tableStyleId>
              </a:tblPr>
              <a:tblGrid>
                <a:gridCol w="4030357">
                  <a:extLst>
                    <a:ext uri="{9D8B030D-6E8A-4147-A177-3AD203B41FA5}">
                      <a16:colId xmlns:a16="http://schemas.microsoft.com/office/drawing/2014/main" val="20000"/>
                    </a:ext>
                  </a:extLst>
                </a:gridCol>
              </a:tblGrid>
              <a:tr h="1063227">
                <a:tc>
                  <a:txBody>
                    <a:bodyPr/>
                    <a:lstStyle/>
                    <a:p>
                      <a:r>
                        <a:rPr lang="zh-TW" altLang="en-US" sz="2000" b="1" dirty="0">
                          <a:solidFill>
                            <a:schemeClr val="bg2">
                              <a:lumMod val="25000"/>
                            </a:schemeClr>
                          </a:solidFill>
                          <a:latin typeface="微軟正黑體" panose="020B0604030504040204" pitchFamily="34" charset="-120"/>
                          <a:ea typeface="微軟正黑體" panose="020B0604030504040204" pitchFamily="34" charset="-120"/>
                        </a:rPr>
                        <a:t>設置再生能源發電、利用系統及相關設施，依不同設施特性，就其</a:t>
                      </a:r>
                      <a:r>
                        <a:rPr lang="zh-TW" altLang="en-US" sz="2000" b="1" dirty="0">
                          <a:solidFill>
                            <a:srgbClr val="FF0000"/>
                          </a:solidFill>
                          <a:latin typeface="微軟正黑體" panose="020B0604030504040204" pitchFamily="34" charset="-120"/>
                          <a:ea typeface="微軟正黑體" panose="020B0604030504040204" pitchFamily="34" charset="-120"/>
                        </a:rPr>
                        <a:t>裝置容量、高度或面積未達一定規模者，免依建築法規定請領雜項執照</a:t>
                      </a:r>
                      <a:r>
                        <a:rPr lang="zh-TW" altLang="en-US" sz="2000" b="1" dirty="0">
                          <a:solidFill>
                            <a:schemeClr val="bg2">
                              <a:lumMod val="25000"/>
                            </a:schemeClr>
                          </a:solidFill>
                          <a:latin typeface="微軟正黑體" panose="020B0604030504040204" pitchFamily="34" charset="-120"/>
                          <a:ea typeface="微軟正黑體" panose="020B0604030504040204" pitchFamily="34" charset="-120"/>
                        </a:rPr>
                        <a:t>。</a:t>
                      </a:r>
                      <a:endParaRPr lang="en-US" altLang="zh-TW" sz="2000" b="1" dirty="0">
                        <a:solidFill>
                          <a:schemeClr val="bg2">
                            <a:lumMod val="25000"/>
                          </a:schemeClr>
                        </a:solidFill>
                        <a:latin typeface="微軟正黑體" panose="020B0604030504040204" pitchFamily="34" charset="-120"/>
                        <a:ea typeface="微軟正黑體" panose="020B0604030504040204" pitchFamily="34" charset="-120"/>
                      </a:endParaRPr>
                    </a:p>
                    <a:p>
                      <a:endParaRPr lang="zh-TW" altLang="en-US" sz="2000" b="1" dirty="0">
                        <a:solidFill>
                          <a:schemeClr val="bg2">
                            <a:lumMod val="25000"/>
                          </a:schemeClr>
                        </a:solidFill>
                        <a:latin typeface="微軟正黑體" panose="020B0604030504040204" pitchFamily="34" charset="-120"/>
                        <a:ea typeface="微軟正黑體" panose="020B0604030504040204" pitchFamily="34" charset="-120"/>
                      </a:endParaRPr>
                    </a:p>
                    <a:p>
                      <a:r>
                        <a:rPr lang="zh-TW" altLang="en-US" sz="2000" b="1" dirty="0">
                          <a:solidFill>
                            <a:schemeClr val="bg2">
                              <a:lumMod val="25000"/>
                            </a:schemeClr>
                          </a:solidFill>
                          <a:latin typeface="微軟正黑體" panose="020B0604030504040204" pitchFamily="34" charset="-120"/>
                          <a:ea typeface="微軟正黑體" panose="020B0604030504040204" pitchFamily="34" charset="-120"/>
                        </a:rPr>
                        <a:t>前項關於免請領雜項執照之設備容量、高度或面積標準，由中央主管機關會同中央建築主管機關定之。</a:t>
                      </a:r>
                    </a:p>
                  </a:txBody>
                  <a:tcPr anchor="ctr">
                    <a:solidFill>
                      <a:srgbClr val="FFC9C9"/>
                    </a:solidFill>
                  </a:tcPr>
                </a:tc>
                <a:extLst>
                  <a:ext uri="{0D108BD9-81ED-4DB2-BD59-A6C34878D82A}">
                    <a16:rowId xmlns:a16="http://schemas.microsoft.com/office/drawing/2014/main" val="10000"/>
                  </a:ext>
                </a:extLst>
              </a:tr>
            </a:tbl>
          </a:graphicData>
        </a:graphic>
      </p:graphicFrame>
      <p:grpSp>
        <p:nvGrpSpPr>
          <p:cNvPr id="42" name="群組 41"/>
          <p:cNvGrpSpPr/>
          <p:nvPr/>
        </p:nvGrpSpPr>
        <p:grpSpPr>
          <a:xfrm flipH="1">
            <a:off x="5859570" y="880597"/>
            <a:ext cx="2424315" cy="3313002"/>
            <a:chOff x="228915" y="825623"/>
            <a:chExt cx="2424315" cy="3313002"/>
          </a:xfrm>
        </p:grpSpPr>
        <p:sp>
          <p:nvSpPr>
            <p:cNvPr id="43" name="流程圖: 人工輸入 42"/>
            <p:cNvSpPr/>
            <p:nvPr/>
          </p:nvSpPr>
          <p:spPr>
            <a:xfrm flipH="1">
              <a:off x="247319" y="921099"/>
              <a:ext cx="2405911" cy="3210002"/>
            </a:xfrm>
            <a:prstGeom prst="flowChartManualInput">
              <a:avLst/>
            </a:prstGeom>
            <a:solidFill>
              <a:srgbClr val="FF4B4B"/>
            </a:solidFill>
            <a:ln>
              <a:solidFill>
                <a:srgbClr val="E21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sp>
          <p:nvSpPr>
            <p:cNvPr id="44" name="直角三角形 43"/>
            <p:cNvSpPr/>
            <p:nvPr/>
          </p:nvSpPr>
          <p:spPr>
            <a:xfrm flipH="1">
              <a:off x="256404" y="1558470"/>
              <a:ext cx="2340665" cy="2575088"/>
            </a:xfrm>
            <a:prstGeom prst="rtTriangle">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sp>
          <p:nvSpPr>
            <p:cNvPr id="45" name="文字方塊 44"/>
            <p:cNvSpPr txBox="1"/>
            <p:nvPr/>
          </p:nvSpPr>
          <p:spPr>
            <a:xfrm>
              <a:off x="561098" y="1383143"/>
              <a:ext cx="1778351" cy="1477328"/>
            </a:xfrm>
            <a:prstGeom prst="rect">
              <a:avLst/>
            </a:prstGeom>
            <a:noFill/>
          </p:spPr>
          <p:txBody>
            <a:bodyPr wrap="square" rtlCol="0">
              <a:spAutoFit/>
            </a:bodyPr>
            <a:lstStyle/>
            <a:p>
              <a:pPr algn="ctr"/>
              <a:r>
                <a:rPr lang="zh-TW" altLang="en-US" b="1" dirty="0">
                  <a:solidFill>
                    <a:schemeClr val="bg1"/>
                  </a:solidFill>
                  <a:latin typeface="微軟正黑體" panose="020B0604030504040204" pitchFamily="34" charset="-120"/>
                  <a:ea typeface="微軟正黑體" panose="020B0604030504040204" pitchFamily="34" charset="-120"/>
                </a:rPr>
                <a:t>第</a:t>
              </a:r>
              <a:r>
                <a:rPr lang="en-US" altLang="zh-TW" b="1" dirty="0">
                  <a:solidFill>
                    <a:schemeClr val="bg1"/>
                  </a:solidFill>
                  <a:latin typeface="微軟正黑體" panose="020B0604030504040204" pitchFamily="34" charset="-120"/>
                  <a:ea typeface="微軟正黑體" panose="020B0604030504040204" pitchFamily="34" charset="-120"/>
                </a:rPr>
                <a:t>18</a:t>
              </a:r>
              <a:r>
                <a:rPr lang="zh-TW" altLang="en-US" b="1" dirty="0">
                  <a:solidFill>
                    <a:schemeClr val="bg1"/>
                  </a:solidFill>
                  <a:latin typeface="微軟正黑體" panose="020B0604030504040204" pitchFamily="34" charset="-120"/>
                  <a:ea typeface="微軟正黑體" panose="020B0604030504040204" pitchFamily="34" charset="-120"/>
                </a:rPr>
                <a:t>條</a:t>
              </a:r>
              <a:r>
                <a:rPr lang="en-US" altLang="zh-TW" b="1" dirty="0">
                  <a:solidFill>
                    <a:schemeClr val="bg1"/>
                  </a:solidFill>
                  <a:latin typeface="微軟正黑體" panose="020B0604030504040204" pitchFamily="34" charset="-120"/>
                  <a:ea typeface="微軟正黑體" panose="020B0604030504040204" pitchFamily="34" charset="-120"/>
                </a:rPr>
                <a:t> </a:t>
              </a:r>
            </a:p>
            <a:p>
              <a:pPr algn="ctr"/>
              <a:endParaRPr lang="en-US" altLang="zh-TW" b="1" dirty="0">
                <a:solidFill>
                  <a:schemeClr val="bg1"/>
                </a:solidFill>
                <a:latin typeface="微軟正黑體" panose="020B0604030504040204" pitchFamily="34" charset="-120"/>
                <a:ea typeface="微軟正黑體" panose="020B0604030504040204" pitchFamily="34" charset="-120"/>
              </a:endParaRPr>
            </a:p>
            <a:p>
              <a:pPr algn="ctr"/>
              <a:r>
                <a:rPr lang="zh-TW" altLang="en-US" b="1" dirty="0">
                  <a:solidFill>
                    <a:schemeClr val="bg1"/>
                  </a:solidFill>
                  <a:latin typeface="微軟正黑體" panose="020B0604030504040204" pitchFamily="34" charset="-120"/>
                  <a:ea typeface="微軟正黑體" panose="020B0604030504040204" pitchFamily="34" charset="-120"/>
                </a:rPr>
                <a:t>再生能源</a:t>
              </a:r>
              <a:endParaRPr lang="en-US" altLang="zh-TW" b="1" dirty="0">
                <a:solidFill>
                  <a:schemeClr val="bg1"/>
                </a:solidFill>
                <a:latin typeface="微軟正黑體" panose="020B0604030504040204" pitchFamily="34" charset="-120"/>
                <a:ea typeface="微軟正黑體" panose="020B0604030504040204" pitchFamily="34" charset="-120"/>
              </a:endParaRPr>
            </a:p>
            <a:p>
              <a:pPr algn="ctr"/>
              <a:r>
                <a:rPr lang="zh-TW" altLang="en-US" b="1" dirty="0">
                  <a:solidFill>
                    <a:schemeClr val="bg1"/>
                  </a:solidFill>
                  <a:latin typeface="微軟正黑體" panose="020B0604030504040204" pitchFamily="34" charset="-120"/>
                  <a:ea typeface="微軟正黑體" panose="020B0604030504040204" pitchFamily="34" charset="-120"/>
                </a:rPr>
                <a:t>發電設備</a:t>
              </a:r>
              <a:endParaRPr lang="en-US" altLang="zh-TW" b="1" dirty="0">
                <a:solidFill>
                  <a:schemeClr val="bg1"/>
                </a:solidFill>
                <a:latin typeface="微軟正黑體" panose="020B0604030504040204" pitchFamily="34" charset="-120"/>
                <a:ea typeface="微軟正黑體" panose="020B0604030504040204" pitchFamily="34" charset="-120"/>
              </a:endParaRPr>
            </a:p>
            <a:p>
              <a:pPr algn="ctr"/>
              <a:r>
                <a:rPr lang="zh-TW" altLang="en-US" b="1" dirty="0">
                  <a:solidFill>
                    <a:schemeClr val="bg1"/>
                  </a:solidFill>
                  <a:latin typeface="微軟正黑體" panose="020B0604030504040204" pitchFamily="34" charset="-120"/>
                  <a:ea typeface="微軟正黑體" panose="020B0604030504040204" pitchFamily="34" charset="-120"/>
                </a:rPr>
                <a:t>查核執行依據</a:t>
              </a:r>
            </a:p>
          </p:txBody>
        </p:sp>
        <p:sp>
          <p:nvSpPr>
            <p:cNvPr id="46" name="直角三角形 45"/>
            <p:cNvSpPr/>
            <p:nvPr/>
          </p:nvSpPr>
          <p:spPr>
            <a:xfrm flipH="1">
              <a:off x="256405" y="3277700"/>
              <a:ext cx="2340664" cy="860925"/>
            </a:xfrm>
            <a:prstGeom prst="rtTriangle">
              <a:avLst/>
            </a:prstGeom>
            <a:solidFill>
              <a:srgbClr val="F664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sp>
          <p:nvSpPr>
            <p:cNvPr id="47" name="流程圖: 人工輸入 46"/>
            <p:cNvSpPr/>
            <p:nvPr/>
          </p:nvSpPr>
          <p:spPr>
            <a:xfrm flipH="1">
              <a:off x="228915" y="825623"/>
              <a:ext cx="2405913" cy="3313002"/>
            </a:xfrm>
            <a:prstGeom prst="flowChartManualInpu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sp>
          <p:nvSpPr>
            <p:cNvPr id="49" name="文字方塊 48"/>
            <p:cNvSpPr txBox="1"/>
            <p:nvPr/>
          </p:nvSpPr>
          <p:spPr>
            <a:xfrm>
              <a:off x="813537" y="3033271"/>
              <a:ext cx="1150840" cy="923330"/>
            </a:xfrm>
            <a:prstGeom prst="rect">
              <a:avLst/>
            </a:prstGeom>
            <a:noFill/>
          </p:spPr>
          <p:txBody>
            <a:bodyPr wrap="square" rtlCol="0">
              <a:spAutoFit/>
            </a:bodyPr>
            <a:lstStyle/>
            <a:p>
              <a:pPr algn="ctr"/>
              <a:r>
                <a:rPr lang="zh-TW" altLang="en-US" b="1" dirty="0">
                  <a:solidFill>
                    <a:srgbClr val="FFFF00"/>
                  </a:solidFill>
                  <a:latin typeface="微軟正黑體" panose="020B0604030504040204" pitchFamily="34" charset="-120"/>
                  <a:ea typeface="微軟正黑體" panose="020B0604030504040204" pitchFamily="34" charset="-120"/>
                </a:rPr>
                <a:t>再生能源</a:t>
              </a:r>
              <a:endParaRPr lang="en-US" altLang="zh-TW" b="1" dirty="0">
                <a:solidFill>
                  <a:srgbClr val="FFFF00"/>
                </a:solidFill>
                <a:latin typeface="微軟正黑體" panose="020B0604030504040204" pitchFamily="34" charset="-120"/>
                <a:ea typeface="微軟正黑體" panose="020B0604030504040204" pitchFamily="34" charset="-120"/>
              </a:endParaRPr>
            </a:p>
            <a:p>
              <a:pPr algn="ctr"/>
              <a:r>
                <a:rPr lang="zh-TW" altLang="en-US" b="1" dirty="0">
                  <a:solidFill>
                    <a:srgbClr val="FFFF00"/>
                  </a:solidFill>
                  <a:latin typeface="微軟正黑體" panose="020B0604030504040204" pitchFamily="34" charset="-120"/>
                  <a:ea typeface="微軟正黑體" panose="020B0604030504040204" pitchFamily="34" charset="-120"/>
                </a:rPr>
                <a:t>發電設備</a:t>
              </a:r>
              <a:endParaRPr lang="en-US" altLang="zh-TW" b="1" dirty="0">
                <a:solidFill>
                  <a:srgbClr val="FFFF00"/>
                </a:solidFill>
                <a:latin typeface="微軟正黑體" panose="020B0604030504040204" pitchFamily="34" charset="-120"/>
                <a:ea typeface="微軟正黑體" panose="020B0604030504040204" pitchFamily="34" charset="-120"/>
              </a:endParaRPr>
            </a:p>
            <a:p>
              <a:pPr algn="ctr"/>
              <a:r>
                <a:rPr lang="zh-TW" altLang="en-US" b="1" dirty="0">
                  <a:solidFill>
                    <a:srgbClr val="FFFF00"/>
                  </a:solidFill>
                  <a:latin typeface="微軟正黑體" panose="020B0604030504040204" pitchFamily="34" charset="-120"/>
                  <a:ea typeface="微軟正黑體" panose="020B0604030504040204" pitchFamily="34" charset="-120"/>
                </a:rPr>
                <a:t>查核準則</a:t>
              </a:r>
              <a:endParaRPr lang="en-US" altLang="zh-TW" b="1" dirty="0">
                <a:solidFill>
                  <a:srgbClr val="FFFF00"/>
                </a:solidFill>
                <a:latin typeface="微軟正黑體" panose="020B0604030504040204" pitchFamily="34" charset="-120"/>
                <a:ea typeface="微軟正黑體" panose="020B0604030504040204" pitchFamily="34" charset="-120"/>
              </a:endParaRPr>
            </a:p>
          </p:txBody>
        </p:sp>
      </p:grpSp>
      <p:pic>
        <p:nvPicPr>
          <p:cNvPr id="69" name="圖片 6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20468400">
            <a:off x="7824638" y="2200040"/>
            <a:ext cx="998208" cy="998208"/>
          </a:xfrm>
          <a:prstGeom prst="rect">
            <a:avLst/>
          </a:prstGeom>
        </p:spPr>
      </p:pic>
      <p:grpSp>
        <p:nvGrpSpPr>
          <p:cNvPr id="70" name="群組 69"/>
          <p:cNvGrpSpPr/>
          <p:nvPr/>
        </p:nvGrpSpPr>
        <p:grpSpPr>
          <a:xfrm rot="563049">
            <a:off x="5248246" y="1032561"/>
            <a:ext cx="1174879" cy="1222453"/>
            <a:chOff x="269439" y="4688324"/>
            <a:chExt cx="1159098" cy="1159098"/>
          </a:xfrm>
        </p:grpSpPr>
        <p:grpSp>
          <p:nvGrpSpPr>
            <p:cNvPr id="71" name="群組 70"/>
            <p:cNvGrpSpPr/>
            <p:nvPr/>
          </p:nvGrpSpPr>
          <p:grpSpPr>
            <a:xfrm>
              <a:off x="269439" y="4688324"/>
              <a:ext cx="1159098" cy="1159098"/>
              <a:chOff x="-61800" y="4003037"/>
              <a:chExt cx="1619632" cy="1619632"/>
            </a:xfrm>
          </p:grpSpPr>
          <p:sp>
            <p:nvSpPr>
              <p:cNvPr id="75" name="矩形 74"/>
              <p:cNvSpPr/>
              <p:nvPr/>
            </p:nvSpPr>
            <p:spPr>
              <a:xfrm>
                <a:off x="213388" y="4291794"/>
                <a:ext cx="1086906" cy="12638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pic>
            <p:nvPicPr>
              <p:cNvPr id="76" name="圖片 7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800" y="4003037"/>
                <a:ext cx="1619632" cy="1619632"/>
              </a:xfrm>
              <a:prstGeom prst="rect">
                <a:avLst/>
              </a:prstGeom>
            </p:spPr>
          </p:pic>
        </p:grpSp>
        <p:grpSp>
          <p:nvGrpSpPr>
            <p:cNvPr id="72" name="群組 71"/>
            <p:cNvGrpSpPr/>
            <p:nvPr/>
          </p:nvGrpSpPr>
          <p:grpSpPr>
            <a:xfrm>
              <a:off x="719745" y="5093173"/>
              <a:ext cx="509183" cy="509183"/>
              <a:chOff x="8218924" y="3837448"/>
              <a:chExt cx="509183" cy="509183"/>
            </a:xfrm>
          </p:grpSpPr>
          <p:sp>
            <p:nvSpPr>
              <p:cNvPr id="73" name="矩形 72"/>
              <p:cNvSpPr/>
              <p:nvPr/>
            </p:nvSpPr>
            <p:spPr>
              <a:xfrm rot="18095554">
                <a:off x="8334148" y="3920752"/>
                <a:ext cx="265307" cy="16626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pic>
            <p:nvPicPr>
              <p:cNvPr id="74" name="圖片 7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18924" y="3837448"/>
                <a:ext cx="509183" cy="509183"/>
              </a:xfrm>
              <a:prstGeom prst="rect">
                <a:avLst/>
              </a:prstGeom>
            </p:spPr>
          </p:pic>
        </p:grpSp>
      </p:grpSp>
      <p:graphicFrame>
        <p:nvGraphicFramePr>
          <p:cNvPr id="92" name="表格 91"/>
          <p:cNvGraphicFramePr>
            <a:graphicFrameLocks noGrp="1"/>
          </p:cNvGraphicFramePr>
          <p:nvPr/>
        </p:nvGraphicFramePr>
        <p:xfrm>
          <a:off x="4857239" y="4820278"/>
          <a:ext cx="4030357" cy="1615440"/>
        </p:xfrm>
        <a:graphic>
          <a:graphicData uri="http://schemas.openxmlformats.org/drawingml/2006/table">
            <a:tbl>
              <a:tblPr firstRow="1" bandRow="1">
                <a:tableStyleId>{5C22544A-7EE6-4342-B048-85BDC9FD1C3A}</a:tableStyleId>
              </a:tblPr>
              <a:tblGrid>
                <a:gridCol w="4030357">
                  <a:extLst>
                    <a:ext uri="{9D8B030D-6E8A-4147-A177-3AD203B41FA5}">
                      <a16:colId xmlns:a16="http://schemas.microsoft.com/office/drawing/2014/main" val="20000"/>
                    </a:ext>
                  </a:extLst>
                </a:gridCol>
              </a:tblGrid>
              <a:tr h="1063227">
                <a:tc>
                  <a:txBody>
                    <a:bodyPr/>
                    <a:lstStyle/>
                    <a:p>
                      <a:r>
                        <a:rPr lang="zh-TW" altLang="en-US" sz="2000" b="1" dirty="0">
                          <a:solidFill>
                            <a:schemeClr val="bg2">
                              <a:lumMod val="25000"/>
                            </a:schemeClr>
                          </a:solidFill>
                          <a:latin typeface="微軟正黑體" panose="020B0604030504040204" pitchFamily="34" charset="-120"/>
                          <a:ea typeface="微軟正黑體" panose="020B0604030504040204" pitchFamily="34" charset="-120"/>
                        </a:rPr>
                        <a:t>主管機關於</a:t>
                      </a:r>
                      <a:r>
                        <a:rPr lang="zh-TW" altLang="en-US" sz="2000" b="1" dirty="0">
                          <a:solidFill>
                            <a:srgbClr val="FF0000"/>
                          </a:solidFill>
                          <a:latin typeface="微軟正黑體" panose="020B0604030504040204" pitchFamily="34" charset="-120"/>
                          <a:ea typeface="微軟正黑體" panose="020B0604030504040204" pitchFamily="34" charset="-120"/>
                        </a:rPr>
                        <a:t>必要時，得</a:t>
                      </a:r>
                      <a:r>
                        <a:rPr lang="zh-TW" altLang="en-US" sz="2000" b="1" dirty="0">
                          <a:solidFill>
                            <a:schemeClr val="bg2">
                              <a:lumMod val="25000"/>
                            </a:schemeClr>
                          </a:solidFill>
                          <a:latin typeface="微軟正黑體" panose="020B0604030504040204" pitchFamily="34" charset="-120"/>
                          <a:ea typeface="微軟正黑體" panose="020B0604030504040204" pitchFamily="34" charset="-120"/>
                        </a:rPr>
                        <a:t>要求再生能源發電設備設置者提供再生能源運轉資料，並得派員或委託專業機構</a:t>
                      </a:r>
                      <a:r>
                        <a:rPr lang="zh-TW" altLang="en-US" sz="2000" b="1" dirty="0">
                          <a:solidFill>
                            <a:srgbClr val="FF0000"/>
                          </a:solidFill>
                          <a:latin typeface="微軟正黑體" panose="020B0604030504040204" pitchFamily="34" charset="-120"/>
                          <a:ea typeface="微軟正黑體" panose="020B0604030504040204" pitchFamily="34" charset="-120"/>
                        </a:rPr>
                        <a:t>查核</a:t>
                      </a:r>
                      <a:r>
                        <a:rPr lang="zh-TW" altLang="en-US" sz="2000" b="1" dirty="0">
                          <a:solidFill>
                            <a:schemeClr val="bg2">
                              <a:lumMod val="25000"/>
                            </a:schemeClr>
                          </a:solidFill>
                          <a:latin typeface="微軟正黑體" panose="020B0604030504040204" pitchFamily="34" charset="-120"/>
                          <a:ea typeface="微軟正黑體" panose="020B0604030504040204" pitchFamily="34" charset="-120"/>
                        </a:rPr>
                        <a:t>；再生能源發電設備設置者不得規避、妨礙或拒絕。</a:t>
                      </a:r>
                    </a:p>
                  </a:txBody>
                  <a:tcPr anchor="ctr">
                    <a:solidFill>
                      <a:srgbClr val="FFC9C9"/>
                    </a:solidFill>
                  </a:tcPr>
                </a:tc>
                <a:extLst>
                  <a:ext uri="{0D108BD9-81ED-4DB2-BD59-A6C34878D82A}">
                    <a16:rowId xmlns:a16="http://schemas.microsoft.com/office/drawing/2014/main" val="10000"/>
                  </a:ext>
                </a:extLst>
              </a:tr>
            </a:tbl>
          </a:graphicData>
        </a:graphic>
      </p:graphicFrame>
      <p:pic>
        <p:nvPicPr>
          <p:cNvPr id="67" name="圖片 66"/>
          <p:cNvPicPr>
            <a:picLocks noChangeAspect="1"/>
          </p:cNvPicPr>
          <p:nvPr/>
        </p:nvPicPr>
        <p:blipFill>
          <a:blip r:embed="rId7">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rot="16200000">
            <a:off x="5238053" y="3377489"/>
            <a:ext cx="1477327" cy="1477327"/>
          </a:xfrm>
          <a:prstGeom prst="rect">
            <a:avLst/>
          </a:prstGeom>
        </p:spPr>
      </p:pic>
      <p:sp>
        <p:nvSpPr>
          <p:cNvPr id="51" name="標題 1"/>
          <p:cNvSpPr txBox="1"/>
          <p:nvPr/>
        </p:nvSpPr>
        <p:spPr>
          <a:xfrm>
            <a:off x="927100" y="61913"/>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sym typeface="Wingdings" panose="05000000000000000000" pitchFamily="2" charset="2"/>
              </a:rPr>
              <a:t>參、太陽光電法規及配套措施</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sym typeface="Wingdings" panose="05000000000000000000" pitchFamily="2" charset="2"/>
              </a:rPr>
              <a:t>-</a:t>
            </a:r>
            <a:r>
              <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再生能源條例</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-3</a:t>
            </a:r>
            <a:endPar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3175" y="5642872"/>
            <a:ext cx="9144001" cy="1222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投影片編號版面配置區 2"/>
          <p:cNvSpPr>
            <a:spLocks noGrp="1"/>
          </p:cNvSpPr>
          <p:nvPr>
            <p:ph type="sldNum" sz="quarter" idx="12"/>
          </p:nvPr>
        </p:nvSpPr>
        <p:spPr/>
        <p:txBody>
          <a:bodyPr/>
          <a:lstStyle/>
          <a:p>
            <a:endParaRPr lang="zh-TW" altLang="en-US" dirty="0"/>
          </a:p>
        </p:txBody>
      </p:sp>
      <p:pic>
        <p:nvPicPr>
          <p:cNvPr id="2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6868" y="979432"/>
            <a:ext cx="6527092" cy="5765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16" name="表格 15"/>
          <p:cNvGraphicFramePr>
            <a:graphicFrameLocks noGrp="1"/>
          </p:cNvGraphicFramePr>
          <p:nvPr/>
        </p:nvGraphicFramePr>
        <p:xfrm>
          <a:off x="149902" y="1073338"/>
          <a:ext cx="2160239" cy="5577840"/>
        </p:xfrm>
        <a:graphic>
          <a:graphicData uri="http://schemas.openxmlformats.org/drawingml/2006/table">
            <a:tbl>
              <a:tblPr firstRow="1" bandRow="1">
                <a:tableStyleId>{5C22544A-7EE6-4342-B048-85BDC9FD1C3A}</a:tableStyleId>
              </a:tblPr>
              <a:tblGrid>
                <a:gridCol w="2160239">
                  <a:extLst>
                    <a:ext uri="{9D8B030D-6E8A-4147-A177-3AD203B41FA5}">
                      <a16:colId xmlns:a16="http://schemas.microsoft.com/office/drawing/2014/main" val="20000"/>
                    </a:ext>
                  </a:extLst>
                </a:gridCol>
              </a:tblGrid>
              <a:tr h="1063227">
                <a:tc>
                  <a:txBody>
                    <a:bodyPr/>
                    <a:lstStyle/>
                    <a:p>
                      <a:r>
                        <a:rPr lang="zh-TW" altLang="en-US" sz="2000" b="1" dirty="0">
                          <a:solidFill>
                            <a:schemeClr val="bg2">
                              <a:lumMod val="25000"/>
                            </a:schemeClr>
                          </a:solidFill>
                          <a:latin typeface="微軟正黑體" panose="020B0604030504040204" pitchFamily="34" charset="-120"/>
                          <a:ea typeface="微軟正黑體" panose="020B0604030504040204" pitchFamily="34" charset="-120"/>
                        </a:rPr>
                        <a:t>第</a:t>
                      </a:r>
                      <a:r>
                        <a:rPr lang="en-US" altLang="zh-TW" sz="2000" b="1" dirty="0">
                          <a:solidFill>
                            <a:schemeClr val="bg2">
                              <a:lumMod val="25000"/>
                            </a:schemeClr>
                          </a:solidFill>
                          <a:latin typeface="微軟正黑體" panose="020B0604030504040204" pitchFamily="34" charset="-120"/>
                          <a:ea typeface="微軟正黑體" panose="020B0604030504040204" pitchFamily="34" charset="-120"/>
                        </a:rPr>
                        <a:t>19</a:t>
                      </a:r>
                      <a:r>
                        <a:rPr lang="zh-TW" altLang="en-US" sz="2000" b="1" dirty="0">
                          <a:solidFill>
                            <a:schemeClr val="bg2">
                              <a:lumMod val="25000"/>
                            </a:schemeClr>
                          </a:solidFill>
                          <a:latin typeface="微軟正黑體" panose="020B0604030504040204" pitchFamily="34" charset="-120"/>
                          <a:ea typeface="微軟正黑體" panose="020B0604030504040204" pitchFamily="34" charset="-120"/>
                        </a:rPr>
                        <a:t>條 </a:t>
                      </a:r>
                      <a:r>
                        <a:rPr lang="en-US" altLang="zh-TW" sz="2000" b="1" dirty="0">
                          <a:solidFill>
                            <a:schemeClr val="bg2">
                              <a:lumMod val="25000"/>
                            </a:schemeClr>
                          </a:solidFill>
                          <a:latin typeface="微軟正黑體" panose="020B0604030504040204" pitchFamily="34" charset="-120"/>
                          <a:ea typeface="微軟正黑體" panose="020B0604030504040204" pitchFamily="34" charset="-120"/>
                        </a:rPr>
                        <a:t>I &amp; III</a:t>
                      </a:r>
                    </a:p>
                    <a:p>
                      <a:endParaRPr lang="zh-TW" altLang="en-US" sz="2000" b="1" dirty="0">
                        <a:solidFill>
                          <a:schemeClr val="bg2">
                            <a:lumMod val="25000"/>
                          </a:schemeClr>
                        </a:solidFill>
                        <a:latin typeface="微軟正黑體" panose="020B0604030504040204" pitchFamily="34" charset="-120"/>
                        <a:ea typeface="微軟正黑體" panose="020B0604030504040204" pitchFamily="34" charset="-120"/>
                      </a:endParaRPr>
                    </a:p>
                    <a:p>
                      <a:r>
                        <a:rPr lang="zh-TW" altLang="en-US" sz="2000" b="1" dirty="0">
                          <a:solidFill>
                            <a:schemeClr val="bg2">
                              <a:lumMod val="25000"/>
                            </a:schemeClr>
                          </a:solidFill>
                          <a:latin typeface="微軟正黑體" panose="020B0604030504040204" pitchFamily="34" charset="-120"/>
                          <a:ea typeface="微軟正黑體" panose="020B0604030504040204" pitchFamily="34" charset="-120"/>
                        </a:rPr>
                        <a:t>再生能源發電設備</a:t>
                      </a:r>
                      <a:r>
                        <a:rPr lang="zh-TW" altLang="en-US" sz="2000" b="1" dirty="0">
                          <a:solidFill>
                            <a:srgbClr val="FF0000"/>
                          </a:solidFill>
                          <a:latin typeface="微軟正黑體" panose="020B0604030504040204" pitchFamily="34" charset="-120"/>
                          <a:ea typeface="微軟正黑體" panose="020B0604030504040204" pitchFamily="34" charset="-120"/>
                        </a:rPr>
                        <a:t>設置者</a:t>
                      </a:r>
                      <a:r>
                        <a:rPr lang="zh-TW" altLang="en-US" sz="2000" b="1" dirty="0">
                          <a:solidFill>
                            <a:schemeClr val="bg2">
                              <a:lumMod val="25000"/>
                            </a:schemeClr>
                          </a:solidFill>
                          <a:latin typeface="微軟正黑體" panose="020B0604030504040204" pitchFamily="34" charset="-120"/>
                          <a:ea typeface="微軟正黑體" panose="020B0604030504040204" pitchFamily="34" charset="-120"/>
                        </a:rPr>
                        <a:t>與</a:t>
                      </a:r>
                      <a:r>
                        <a:rPr lang="zh-TW" altLang="en-US" sz="2000" b="1" dirty="0">
                          <a:solidFill>
                            <a:srgbClr val="FF0000"/>
                          </a:solidFill>
                          <a:latin typeface="微軟正黑體" panose="020B0604030504040204" pitchFamily="34" charset="-120"/>
                          <a:ea typeface="微軟正黑體" panose="020B0604030504040204" pitchFamily="34" charset="-120"/>
                        </a:rPr>
                        <a:t>電業</a:t>
                      </a:r>
                      <a:r>
                        <a:rPr lang="zh-TW" altLang="en-US" sz="2000" b="1" dirty="0">
                          <a:solidFill>
                            <a:schemeClr val="bg2">
                              <a:lumMod val="25000"/>
                            </a:schemeClr>
                          </a:solidFill>
                          <a:latin typeface="微軟正黑體" panose="020B0604030504040204" pitchFamily="34" charset="-120"/>
                          <a:ea typeface="微軟正黑體" panose="020B0604030504040204" pitchFamily="34" charset="-120"/>
                        </a:rPr>
                        <a:t>間因本條例所生之爭議，於任一方</a:t>
                      </a:r>
                      <a:r>
                        <a:rPr lang="zh-TW" altLang="en-US" sz="2000" b="1" dirty="0">
                          <a:solidFill>
                            <a:srgbClr val="FF0000"/>
                          </a:solidFill>
                          <a:latin typeface="微軟正黑體" panose="020B0604030504040204" pitchFamily="34" charset="-120"/>
                          <a:ea typeface="微軟正黑體" panose="020B0604030504040204" pitchFamily="34" charset="-120"/>
                        </a:rPr>
                        <a:t>提起訴訟前</a:t>
                      </a:r>
                      <a:r>
                        <a:rPr lang="zh-TW" altLang="en-US" sz="2000" b="1" dirty="0">
                          <a:solidFill>
                            <a:schemeClr val="bg2">
                              <a:lumMod val="25000"/>
                            </a:schemeClr>
                          </a:solidFill>
                          <a:latin typeface="微軟正黑體" panose="020B0604030504040204" pitchFamily="34" charset="-120"/>
                          <a:ea typeface="微軟正黑體" panose="020B0604030504040204" pitchFamily="34" charset="-120"/>
                        </a:rPr>
                        <a:t>，</a:t>
                      </a:r>
                      <a:r>
                        <a:rPr lang="zh-TW" altLang="en-US" sz="2000" b="1" dirty="0">
                          <a:solidFill>
                            <a:srgbClr val="FF0000"/>
                          </a:solidFill>
                          <a:latin typeface="微軟正黑體" panose="020B0604030504040204" pitchFamily="34" charset="-120"/>
                          <a:ea typeface="微軟正黑體" panose="020B0604030504040204" pitchFamily="34" charset="-120"/>
                        </a:rPr>
                        <a:t>應</a:t>
                      </a:r>
                      <a:r>
                        <a:rPr lang="zh-TW" altLang="en-US" sz="2000" b="1" dirty="0">
                          <a:solidFill>
                            <a:schemeClr val="bg2">
                              <a:lumMod val="25000"/>
                            </a:schemeClr>
                          </a:solidFill>
                          <a:latin typeface="微軟正黑體" panose="020B0604030504040204" pitchFamily="34" charset="-120"/>
                          <a:ea typeface="微軟正黑體" panose="020B0604030504040204" pitchFamily="34" charset="-120"/>
                        </a:rPr>
                        <a:t>向中央主管機關</a:t>
                      </a:r>
                      <a:r>
                        <a:rPr lang="zh-TW" altLang="en-US" sz="2000" b="1" dirty="0">
                          <a:solidFill>
                            <a:srgbClr val="FF0000"/>
                          </a:solidFill>
                          <a:latin typeface="微軟正黑體" panose="020B0604030504040204" pitchFamily="34" charset="-120"/>
                          <a:ea typeface="微軟正黑體" panose="020B0604030504040204" pitchFamily="34" charset="-120"/>
                        </a:rPr>
                        <a:t>申請調解</a:t>
                      </a:r>
                      <a:r>
                        <a:rPr lang="zh-TW" altLang="en-US" sz="2000" b="1" dirty="0">
                          <a:solidFill>
                            <a:schemeClr val="bg2">
                              <a:lumMod val="25000"/>
                            </a:schemeClr>
                          </a:solidFill>
                          <a:latin typeface="微軟正黑體" panose="020B0604030504040204" pitchFamily="34" charset="-120"/>
                          <a:ea typeface="微軟正黑體" panose="020B0604030504040204" pitchFamily="34" charset="-120"/>
                        </a:rPr>
                        <a:t>，他方不得拒絕。</a:t>
                      </a:r>
                    </a:p>
                    <a:p>
                      <a:endParaRPr lang="zh-TW" altLang="en-US" sz="2000" b="1" dirty="0">
                        <a:solidFill>
                          <a:schemeClr val="bg2">
                            <a:lumMod val="25000"/>
                          </a:schemeClr>
                        </a:solidFill>
                        <a:latin typeface="微軟正黑體" panose="020B0604030504040204" pitchFamily="34" charset="-120"/>
                        <a:ea typeface="微軟正黑體" panose="020B0604030504040204" pitchFamily="34" charset="-120"/>
                      </a:endParaRPr>
                    </a:p>
                    <a:p>
                      <a:r>
                        <a:rPr lang="zh-TW" altLang="en-US" sz="2000" b="1" dirty="0">
                          <a:solidFill>
                            <a:schemeClr val="bg2">
                              <a:lumMod val="25000"/>
                            </a:schemeClr>
                          </a:solidFill>
                          <a:latin typeface="微軟正黑體" panose="020B0604030504040204" pitchFamily="34" charset="-120"/>
                          <a:ea typeface="微軟正黑體" panose="020B0604030504040204" pitchFamily="34" charset="-120"/>
                        </a:rPr>
                        <a:t>調解成立者，與訴訟上之和解有同一之效力；調解不成立者，循仲裁或訴訟程序處理。</a:t>
                      </a:r>
                    </a:p>
                    <a:p>
                      <a:endParaRPr lang="zh-TW" altLang="en-US" sz="2000" b="1" dirty="0">
                        <a:solidFill>
                          <a:schemeClr val="bg2">
                            <a:lumMod val="25000"/>
                          </a:schemeClr>
                        </a:solidFill>
                        <a:latin typeface="微軟正黑體" panose="020B0604030504040204" pitchFamily="34" charset="-120"/>
                        <a:ea typeface="微軟正黑體" panose="020B0604030504040204" pitchFamily="34" charset="-120"/>
                      </a:endParaRPr>
                    </a:p>
                  </a:txBody>
                  <a:tcPr anchor="ctr">
                    <a:solidFill>
                      <a:srgbClr val="FFC9C9"/>
                    </a:solidFill>
                  </a:tcPr>
                </a:tc>
                <a:extLst>
                  <a:ext uri="{0D108BD9-81ED-4DB2-BD59-A6C34878D82A}">
                    <a16:rowId xmlns:a16="http://schemas.microsoft.com/office/drawing/2014/main" val="10000"/>
                  </a:ext>
                </a:extLst>
              </a:tr>
            </a:tbl>
          </a:graphicData>
        </a:graphic>
      </p:graphicFrame>
      <p:sp>
        <p:nvSpPr>
          <p:cNvPr id="7" name="標題 1"/>
          <p:cNvSpPr txBox="1"/>
          <p:nvPr/>
        </p:nvSpPr>
        <p:spPr>
          <a:xfrm>
            <a:off x="927100" y="61913"/>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sym typeface="Wingdings" panose="05000000000000000000" pitchFamily="2" charset="2"/>
              </a:rPr>
              <a:t>參</a:t>
            </a:r>
            <a:r>
              <a:rPr kumimoji="1" lang="zh-TW" altLang="en-US" sz="32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、太陽光電法規及配套措施</a:t>
            </a:r>
            <a:r>
              <a:rPr kumimoji="1" lang="en-US" altLang="zh-TW"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a:t>
            </a:r>
            <a:r>
              <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再生能源條例</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-4</a:t>
            </a:r>
            <a:endParaRPr kumimoji="1" lang="zh-TW" altLang="en-US"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848" y="5816030"/>
            <a:ext cx="9144000" cy="1067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 name="投影片編號版面配置區 2"/>
          <p:cNvSpPr>
            <a:spLocks noGrp="1"/>
          </p:cNvSpPr>
          <p:nvPr>
            <p:ph type="sldNum" sz="quarter" idx="12"/>
          </p:nvPr>
        </p:nvSpPr>
        <p:spPr/>
        <p:txBody>
          <a:bodyPr/>
          <a:lstStyle/>
          <a:p>
            <a:fld id="{E416F310-D828-4A30-90EE-BF328E5CC061}" type="slidenum">
              <a:rPr lang="zh-TW" altLang="en-US" smtClean="0"/>
              <a:t>64</a:t>
            </a:fld>
            <a:endParaRPr lang="zh-TW" altLang="en-US"/>
          </a:p>
        </p:txBody>
      </p:sp>
      <p:pic>
        <p:nvPicPr>
          <p:cNvPr id="11" name="圖片 10" descr="一張含有 標誌 的圖片&#10;&#10;自動產生的描述"/>
          <p:cNvPicPr>
            <a:picLocks noChangeAspect="1"/>
          </p:cNvPicPr>
          <p:nvPr/>
        </p:nvPicPr>
        <p:blipFill>
          <a:blip r:embed="rId2">
            <a:alphaModFix amt="31000"/>
            <a:extLst>
              <a:ext uri="{28A0092B-C50C-407E-A947-70E740481C1C}">
                <a14:useLocalDpi xmlns:a14="http://schemas.microsoft.com/office/drawing/2010/main" val="0"/>
              </a:ext>
            </a:extLst>
          </a:blip>
          <a:stretch>
            <a:fillRect/>
          </a:stretch>
        </p:blipFill>
        <p:spPr>
          <a:xfrm>
            <a:off x="952274" y="34960"/>
            <a:ext cx="7321216" cy="7321216"/>
          </a:xfrm>
          <a:prstGeom prst="rect">
            <a:avLst/>
          </a:prstGeom>
        </p:spPr>
      </p:pic>
      <p:sp>
        <p:nvSpPr>
          <p:cNvPr id="257" name="文字方塊 256"/>
          <p:cNvSpPr txBox="1"/>
          <p:nvPr/>
        </p:nvSpPr>
        <p:spPr>
          <a:xfrm>
            <a:off x="4263297" y="1243440"/>
            <a:ext cx="4185761" cy="830997"/>
          </a:xfrm>
          <a:prstGeom prst="rect">
            <a:avLst/>
          </a:prstGeom>
          <a:noFill/>
        </p:spPr>
        <p:txBody>
          <a:bodyPr wrap="none" rtlCol="0">
            <a:spAutoFit/>
          </a:bodyPr>
          <a:lstStyle/>
          <a:p>
            <a:pPr algn="ctr"/>
            <a:r>
              <a:rPr lang="zh-TW" altLang="en-US" sz="2400" b="1" dirty="0">
                <a:latin typeface="微軟正黑體" panose="020B0604030504040204" pitchFamily="34" charset="-120"/>
                <a:ea typeface="微軟正黑體" panose="020B0604030504040204" pitchFamily="34" charset="-120"/>
              </a:rPr>
              <a:t>環保署</a:t>
            </a:r>
            <a:endParaRPr lang="en-US" altLang="zh-TW" sz="2400" b="1" dirty="0">
              <a:latin typeface="微軟正黑體" panose="020B0604030504040204" pitchFamily="34" charset="-120"/>
              <a:ea typeface="微軟正黑體" panose="020B0604030504040204" pitchFamily="34" charset="-120"/>
            </a:endParaRPr>
          </a:p>
          <a:p>
            <a:pPr algn="ctr"/>
            <a:r>
              <a:rPr lang="zh-TW" altLang="en-US" sz="2400" b="1" dirty="0">
                <a:latin typeface="微軟正黑體" panose="020B0604030504040204" pitchFamily="34" charset="-120"/>
                <a:ea typeface="微軟正黑體" panose="020B0604030504040204" pitchFamily="34" charset="-120"/>
              </a:rPr>
              <a:t>廢太陽能光電板回收處理規劃</a:t>
            </a:r>
          </a:p>
        </p:txBody>
      </p:sp>
      <p:sp>
        <p:nvSpPr>
          <p:cNvPr id="260" name="矩形: 圓角 259"/>
          <p:cNvSpPr/>
          <p:nvPr/>
        </p:nvSpPr>
        <p:spPr>
          <a:xfrm>
            <a:off x="3761056" y="1192404"/>
            <a:ext cx="5190244" cy="5630636"/>
          </a:xfrm>
          <a:prstGeom prst="roundRect">
            <a:avLst>
              <a:gd name="adj" fmla="val 4368"/>
            </a:avLst>
          </a:prstGeom>
          <a:noFill/>
          <a:ln w="57150">
            <a:solidFill>
              <a:schemeClr val="accent3">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1" name="矩形: 圓角 260"/>
          <p:cNvSpPr/>
          <p:nvPr/>
        </p:nvSpPr>
        <p:spPr>
          <a:xfrm>
            <a:off x="274464" y="1186558"/>
            <a:ext cx="3213976" cy="5630636"/>
          </a:xfrm>
          <a:prstGeom prst="roundRect">
            <a:avLst>
              <a:gd name="adj" fmla="val 10769"/>
            </a:avLst>
          </a:prstGeom>
          <a:noFill/>
          <a:ln w="57150">
            <a:solidFill>
              <a:schemeClr val="accent3">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2" name="文字方塊 261"/>
          <p:cNvSpPr txBox="1"/>
          <p:nvPr/>
        </p:nvSpPr>
        <p:spPr>
          <a:xfrm>
            <a:off x="1048477" y="1230186"/>
            <a:ext cx="1723549" cy="830997"/>
          </a:xfrm>
          <a:prstGeom prst="rect">
            <a:avLst/>
          </a:prstGeom>
          <a:noFill/>
        </p:spPr>
        <p:txBody>
          <a:bodyPr wrap="none" rtlCol="0">
            <a:spAutoFit/>
          </a:bodyPr>
          <a:lstStyle/>
          <a:p>
            <a:pPr algn="ctr"/>
            <a:r>
              <a:rPr lang="zh-TW" altLang="en-US" sz="2400" b="1" dirty="0">
                <a:latin typeface="微軟正黑體" panose="020B0604030504040204" pitchFamily="34" charset="-120"/>
                <a:ea typeface="微軟正黑體" panose="020B0604030504040204" pitchFamily="34" charset="-120"/>
              </a:rPr>
              <a:t>能源局</a:t>
            </a:r>
            <a:endParaRPr lang="en-US" altLang="zh-TW" sz="2400" b="1" dirty="0">
              <a:latin typeface="微軟正黑體" panose="020B0604030504040204" pitchFamily="34" charset="-120"/>
              <a:ea typeface="微軟正黑體" panose="020B0604030504040204" pitchFamily="34" charset="-120"/>
            </a:endParaRPr>
          </a:p>
          <a:p>
            <a:pPr algn="ctr"/>
            <a:r>
              <a:rPr lang="zh-TW" altLang="en-US" sz="2400" b="1" dirty="0">
                <a:latin typeface="微軟正黑體" panose="020B0604030504040204" pitchFamily="34" charset="-120"/>
                <a:ea typeface="微軟正黑體" panose="020B0604030504040204" pitchFamily="34" charset="-120"/>
              </a:rPr>
              <a:t>回收費收取</a:t>
            </a:r>
          </a:p>
        </p:txBody>
      </p:sp>
      <p:grpSp>
        <p:nvGrpSpPr>
          <p:cNvPr id="265" name="群組 264"/>
          <p:cNvGrpSpPr/>
          <p:nvPr/>
        </p:nvGrpSpPr>
        <p:grpSpPr>
          <a:xfrm>
            <a:off x="78106" y="938209"/>
            <a:ext cx="1007263" cy="923220"/>
            <a:chOff x="600292" y="982695"/>
            <a:chExt cx="1007263" cy="923220"/>
          </a:xfrm>
        </p:grpSpPr>
        <p:sp>
          <p:nvSpPr>
            <p:cNvPr id="268" name="橢圓 267"/>
            <p:cNvSpPr/>
            <p:nvPr/>
          </p:nvSpPr>
          <p:spPr>
            <a:xfrm>
              <a:off x="754168" y="1103510"/>
              <a:ext cx="743251" cy="6815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9" name="圓形: 空心 268"/>
            <p:cNvSpPr/>
            <p:nvPr/>
          </p:nvSpPr>
          <p:spPr>
            <a:xfrm>
              <a:off x="600292" y="982695"/>
              <a:ext cx="1007263" cy="923220"/>
            </a:xfrm>
            <a:prstGeom prst="donut">
              <a:avLst>
                <a:gd name="adj" fmla="val 16160"/>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200" dirty="0">
                  <a:solidFill>
                    <a:schemeClr val="tx1"/>
                  </a:solidFill>
                </a:rPr>
                <a:t>第</a:t>
              </a:r>
              <a:r>
                <a:rPr lang="en-US" altLang="zh-TW" sz="1200" dirty="0">
                  <a:solidFill>
                    <a:schemeClr val="tx1"/>
                  </a:solidFill>
                </a:rPr>
                <a:t>17</a:t>
              </a:r>
              <a:r>
                <a:rPr lang="zh-TW" altLang="en-US" sz="1200" dirty="0">
                  <a:solidFill>
                    <a:schemeClr val="tx1"/>
                  </a:solidFill>
                </a:rPr>
                <a:t>條</a:t>
              </a:r>
            </a:p>
          </p:txBody>
        </p:sp>
      </p:grpSp>
      <p:sp>
        <p:nvSpPr>
          <p:cNvPr id="274" name="文字方塊 273"/>
          <p:cNvSpPr txBox="1"/>
          <p:nvPr/>
        </p:nvSpPr>
        <p:spPr>
          <a:xfrm>
            <a:off x="413567" y="2074437"/>
            <a:ext cx="2935603" cy="2031325"/>
          </a:xfrm>
          <a:prstGeom prst="rect">
            <a:avLst/>
          </a:prstGeom>
          <a:noFill/>
        </p:spPr>
        <p:txBody>
          <a:bodyPr wrap="square" rtlCol="0">
            <a:spAutoFit/>
          </a:bodyPr>
          <a:lstStyle/>
          <a:p>
            <a:r>
              <a:rPr lang="zh-TW" altLang="en-US" b="1" dirty="0">
                <a:latin typeface="微軟正黑體" panose="020B0604030504040204" pitchFamily="34" charset="-120"/>
                <a:ea typeface="微軟正黑體" panose="020B0604030504040204" pitchFamily="34" charset="-120"/>
              </a:rPr>
              <a:t>收取對象：</a:t>
            </a:r>
            <a:endParaRPr lang="en-US" altLang="zh-TW" b="1" dirty="0">
              <a:latin typeface="微軟正黑體" panose="020B0604030504040204" pitchFamily="34" charset="-120"/>
              <a:ea typeface="微軟正黑體" panose="020B0604030504040204" pitchFamily="34" charset="-120"/>
            </a:endParaRPr>
          </a:p>
          <a:p>
            <a:pPr marL="342900" indent="-342900" algn="just">
              <a:buFont typeface="+mj-lt"/>
              <a:buAutoNum type="arabicPeriod"/>
            </a:pPr>
            <a:r>
              <a:rPr lang="zh-TW" altLang="en-US" b="1" dirty="0">
                <a:latin typeface="微軟正黑體" panose="020B0604030504040204" pitchFamily="34" charset="-120"/>
                <a:ea typeface="微軟正黑體" panose="020B0604030504040204" pitchFamily="34" charset="-120"/>
              </a:rPr>
              <a:t>適用</a:t>
            </a:r>
            <a:r>
              <a:rPr lang="en-US" altLang="zh-TW" b="1" dirty="0">
                <a:solidFill>
                  <a:srgbClr val="FF0000"/>
                </a:solidFill>
                <a:latin typeface="微軟正黑體" panose="020B0604030504040204" pitchFamily="34" charset="-120"/>
                <a:ea typeface="微軟正黑體" panose="020B0604030504040204" pitchFamily="34" charset="-120"/>
              </a:rPr>
              <a:t>108</a:t>
            </a:r>
            <a:r>
              <a:rPr lang="zh-TW" altLang="en-US" b="1" dirty="0">
                <a:solidFill>
                  <a:srgbClr val="FF0000"/>
                </a:solidFill>
                <a:latin typeface="微軟正黑體" panose="020B0604030504040204" pitchFamily="34" charset="-120"/>
                <a:ea typeface="微軟正黑體" panose="020B0604030504040204" pitchFamily="34" charset="-120"/>
              </a:rPr>
              <a:t>年度起</a:t>
            </a:r>
            <a:r>
              <a:rPr lang="zh-TW" altLang="en-US" b="1" dirty="0">
                <a:latin typeface="微軟正黑體" panose="020B0604030504040204" pitchFamily="34" charset="-120"/>
                <a:ea typeface="微軟正黑體" panose="020B0604030504040204" pitchFamily="34" charset="-120"/>
              </a:rPr>
              <a:t>之</a:t>
            </a:r>
            <a:r>
              <a:rPr lang="zh-TW" altLang="en-US" b="1" dirty="0">
                <a:solidFill>
                  <a:srgbClr val="FF0000"/>
                </a:solidFill>
                <a:latin typeface="微軟正黑體" panose="020B0604030504040204" pitchFamily="34" charset="-120"/>
                <a:ea typeface="微軟正黑體" panose="020B0604030504040204" pitchFamily="34" charset="-120"/>
              </a:rPr>
              <a:t>費率</a:t>
            </a:r>
            <a:r>
              <a:rPr lang="zh-TW" altLang="en-US" b="1" dirty="0">
                <a:latin typeface="微軟正黑體" panose="020B0604030504040204" pitchFamily="34" charset="-120"/>
                <a:ea typeface="微軟正黑體" panose="020B0604030504040204" pitchFamily="34" charset="-120"/>
              </a:rPr>
              <a:t>者</a:t>
            </a:r>
            <a:endParaRPr lang="en-US" altLang="zh-TW" b="1" dirty="0">
              <a:latin typeface="微軟正黑體" panose="020B0604030504040204" pitchFamily="34" charset="-120"/>
              <a:ea typeface="微軟正黑體" panose="020B0604030504040204" pitchFamily="34" charset="-120"/>
            </a:endParaRPr>
          </a:p>
          <a:p>
            <a:pPr marL="342900" indent="-342900" algn="just">
              <a:buFont typeface="+mj-lt"/>
              <a:buAutoNum type="arabicPeriod"/>
            </a:pPr>
            <a:r>
              <a:rPr lang="zh-TW" altLang="en-US" b="1" dirty="0">
                <a:latin typeface="微軟正黑體" panose="020B0604030504040204" pitchFamily="34" charset="-120"/>
                <a:ea typeface="微軟正黑體" panose="020B0604030504040204" pitchFamily="34" charset="-120"/>
              </a:rPr>
              <a:t>本辦法</a:t>
            </a:r>
            <a:r>
              <a:rPr lang="en-US" altLang="zh-TW" b="1" dirty="0">
                <a:latin typeface="微軟正黑體" panose="020B0604030504040204" pitchFamily="34" charset="-120"/>
                <a:ea typeface="微軟正黑體" panose="020B0604030504040204" pitchFamily="34" charset="-120"/>
              </a:rPr>
              <a:t>108.12.20</a:t>
            </a:r>
            <a:r>
              <a:rPr lang="zh-TW" altLang="en-US" b="1" dirty="0">
                <a:latin typeface="微軟正黑體" panose="020B0604030504040204" pitchFamily="34" charset="-120"/>
                <a:ea typeface="微軟正黑體" panose="020B0604030504040204" pitchFamily="34" charset="-120"/>
              </a:rPr>
              <a:t>修正生效後</a:t>
            </a:r>
            <a:r>
              <a:rPr lang="zh-TW" altLang="en-US" b="1" dirty="0">
                <a:solidFill>
                  <a:srgbClr val="FF0000"/>
                </a:solidFill>
                <a:latin typeface="微軟正黑體" panose="020B0604030504040204" pitchFamily="34" charset="-120"/>
                <a:ea typeface="微軟正黑體" panose="020B0604030504040204" pitchFamily="34" charset="-120"/>
              </a:rPr>
              <a:t>取得同意備案</a:t>
            </a:r>
            <a:r>
              <a:rPr lang="zh-TW" altLang="en-US" b="1" dirty="0">
                <a:latin typeface="微軟正黑體" panose="020B0604030504040204" pitchFamily="34" charset="-120"/>
                <a:ea typeface="微軟正黑體" panose="020B0604030504040204" pitchFamily="34" charset="-120"/>
              </a:rPr>
              <a:t>者</a:t>
            </a:r>
            <a:endParaRPr lang="en-US" altLang="zh-TW" b="1" dirty="0">
              <a:latin typeface="微軟正黑體" panose="020B0604030504040204" pitchFamily="34" charset="-120"/>
              <a:ea typeface="微軟正黑體" panose="020B0604030504040204" pitchFamily="34" charset="-120"/>
            </a:endParaRPr>
          </a:p>
          <a:p>
            <a:pPr marL="342900" indent="-342900" algn="just">
              <a:buFont typeface="+mj-lt"/>
              <a:buAutoNum type="arabicPeriod"/>
            </a:pPr>
            <a:r>
              <a:rPr lang="zh-TW" altLang="en-US" b="1" dirty="0">
                <a:solidFill>
                  <a:srgbClr val="FF0000"/>
                </a:solidFill>
                <a:latin typeface="微軟正黑體" panose="020B0604030504040204" pitchFamily="34" charset="-120"/>
                <a:ea typeface="微軟正黑體" panose="020B0604030504040204" pitchFamily="34" charset="-120"/>
              </a:rPr>
              <a:t>更換模組</a:t>
            </a:r>
            <a:r>
              <a:rPr lang="zh-TW" altLang="en-US" b="1" dirty="0">
                <a:latin typeface="微軟正黑體" panose="020B0604030504040204" pitchFamily="34" charset="-120"/>
                <a:ea typeface="微軟正黑體" panose="020B0604030504040204" pitchFamily="34" charset="-120"/>
              </a:rPr>
              <a:t>者，如符合前</a:t>
            </a:r>
            <a:r>
              <a:rPr lang="en-US" altLang="zh-TW" b="1" dirty="0">
                <a:latin typeface="微軟正黑體" panose="020B0604030504040204" pitchFamily="34" charset="-120"/>
                <a:ea typeface="微軟正黑體" panose="020B0604030504040204" pitchFamily="34" charset="-120"/>
              </a:rPr>
              <a:t>2</a:t>
            </a:r>
            <a:r>
              <a:rPr lang="zh-TW" altLang="en-US" b="1" dirty="0">
                <a:latin typeface="微軟正黑體" panose="020B0604030504040204" pitchFamily="34" charset="-120"/>
                <a:ea typeface="微軟正黑體" panose="020B0604030504040204" pitchFamily="34" charset="-120"/>
              </a:rPr>
              <a:t>點者，亦應收取</a:t>
            </a:r>
          </a:p>
        </p:txBody>
      </p:sp>
      <p:sp>
        <p:nvSpPr>
          <p:cNvPr id="275" name="文字方塊 274"/>
          <p:cNvSpPr txBox="1"/>
          <p:nvPr/>
        </p:nvSpPr>
        <p:spPr>
          <a:xfrm>
            <a:off x="411651" y="4303916"/>
            <a:ext cx="2923875" cy="1754326"/>
          </a:xfrm>
          <a:prstGeom prst="rect">
            <a:avLst/>
          </a:prstGeom>
          <a:noFill/>
        </p:spPr>
        <p:txBody>
          <a:bodyPr wrap="square" rtlCol="0">
            <a:spAutoFit/>
          </a:bodyPr>
          <a:lstStyle/>
          <a:p>
            <a:pPr marL="285750" indent="-285750">
              <a:buFont typeface="Arial" panose="020B0604020202020204" pitchFamily="34" charset="0"/>
              <a:buChar char="•"/>
            </a:pPr>
            <a:r>
              <a:rPr lang="zh-TW" altLang="en-US" b="1" dirty="0">
                <a:latin typeface="微軟正黑體" panose="020B0604030504040204" pitchFamily="34" charset="-120"/>
                <a:ea typeface="微軟正黑體" panose="020B0604030504040204" pitchFamily="34" charset="-120"/>
              </a:rPr>
              <a:t>分</a:t>
            </a:r>
            <a:r>
              <a:rPr lang="en-US" altLang="zh-TW" b="1" dirty="0">
                <a:solidFill>
                  <a:srgbClr val="FF0000"/>
                </a:solidFill>
                <a:latin typeface="微軟正黑體" panose="020B0604030504040204" pitchFamily="34" charset="-120"/>
                <a:ea typeface="微軟正黑體" panose="020B0604030504040204" pitchFamily="34" charset="-120"/>
              </a:rPr>
              <a:t>10</a:t>
            </a:r>
            <a:r>
              <a:rPr lang="zh-TW" altLang="en-US" b="1" dirty="0">
                <a:solidFill>
                  <a:srgbClr val="FF0000"/>
                </a:solidFill>
                <a:latin typeface="微軟正黑體" panose="020B0604030504040204" pitchFamily="34" charset="-120"/>
                <a:ea typeface="微軟正黑體" panose="020B0604030504040204" pitchFamily="34" charset="-120"/>
              </a:rPr>
              <a:t>期</a:t>
            </a:r>
            <a:r>
              <a:rPr lang="zh-TW" altLang="en-US" b="1" dirty="0">
                <a:latin typeface="微軟正黑體" panose="020B0604030504040204" pitchFamily="34" charset="-120"/>
                <a:ea typeface="微軟正黑體" panose="020B0604030504040204" pitchFamily="34" charset="-120"/>
              </a:rPr>
              <a:t>繳納</a:t>
            </a:r>
            <a:endParaRPr lang="en-US" altLang="zh-TW" b="1" dirty="0">
              <a:latin typeface="微軟正黑體" panose="020B0604030504040204" pitchFamily="34" charset="-120"/>
              <a:ea typeface="微軟正黑體" panose="020B0604030504040204" pitchFamily="34" charset="-120"/>
            </a:endParaRPr>
          </a:p>
          <a:p>
            <a:pPr marL="285750" indent="-285750">
              <a:buFont typeface="Arial" panose="020B0604020202020204" pitchFamily="34" charset="0"/>
              <a:buChar char="•"/>
            </a:pPr>
            <a:r>
              <a:rPr lang="zh-TW" altLang="en-US" b="1" dirty="0">
                <a:latin typeface="微軟正黑體" panose="020B0604030504040204" pitchFamily="34" charset="-120"/>
                <a:ea typeface="微軟正黑體" panose="020B0604030504040204" pitchFamily="34" charset="-120"/>
              </a:rPr>
              <a:t>於分期繳納期間內更換模組者，得分攤於原剩餘期數內繳納</a:t>
            </a:r>
            <a:endParaRPr lang="en-US" altLang="zh-TW" b="1" dirty="0">
              <a:latin typeface="微軟正黑體" panose="020B0604030504040204" pitchFamily="34" charset="-120"/>
              <a:ea typeface="微軟正黑體" panose="020B0604030504040204" pitchFamily="34" charset="-120"/>
            </a:endParaRPr>
          </a:p>
          <a:p>
            <a:pPr marL="285750" indent="-285750">
              <a:buFont typeface="Arial" panose="020B0604020202020204" pitchFamily="34" charset="0"/>
              <a:buChar char="•"/>
            </a:pPr>
            <a:r>
              <a:rPr lang="zh-TW" altLang="en-US" b="1" dirty="0">
                <a:latin typeface="微軟正黑體" panose="020B0604030504040204" pitchFamily="34" charset="-120"/>
                <a:ea typeface="微軟正黑體" panose="020B0604030504040204" pitchFamily="34" charset="-120"/>
              </a:rPr>
              <a:t>於分期繳納期間後更換模組者，應一次繳納</a:t>
            </a:r>
          </a:p>
        </p:txBody>
      </p:sp>
      <p:sp>
        <p:nvSpPr>
          <p:cNvPr id="114" name="標題 1"/>
          <p:cNvSpPr txBox="1"/>
          <p:nvPr/>
        </p:nvSpPr>
        <p:spPr>
          <a:xfrm>
            <a:off x="927100" y="61913"/>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一</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 設置管理辦法</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回收</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-1</a:t>
            </a:r>
            <a:endParaRPr kumimoji="1"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pic>
        <p:nvPicPr>
          <p:cNvPr id="4" name="圖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8351" y="2447666"/>
            <a:ext cx="4795654" cy="3908938"/>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848" y="5816030"/>
            <a:ext cx="9144000" cy="1067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 name="投影片編號版面配置區 2"/>
          <p:cNvSpPr>
            <a:spLocks noGrp="1"/>
          </p:cNvSpPr>
          <p:nvPr>
            <p:ph type="sldNum" sz="quarter" idx="12"/>
          </p:nvPr>
        </p:nvSpPr>
        <p:spPr/>
        <p:txBody>
          <a:bodyPr/>
          <a:lstStyle/>
          <a:p>
            <a:fld id="{E416F310-D828-4A30-90EE-BF328E5CC061}" type="slidenum">
              <a:rPr lang="zh-TW" altLang="en-US" smtClean="0"/>
              <a:t>65</a:t>
            </a:fld>
            <a:endParaRPr lang="zh-TW" altLang="en-US"/>
          </a:p>
        </p:txBody>
      </p:sp>
      <p:sp>
        <p:nvSpPr>
          <p:cNvPr id="257" name="文字方塊 256"/>
          <p:cNvSpPr txBox="1"/>
          <p:nvPr/>
        </p:nvSpPr>
        <p:spPr>
          <a:xfrm>
            <a:off x="395537" y="1243440"/>
            <a:ext cx="8053522" cy="830997"/>
          </a:xfrm>
          <a:prstGeom prst="rect">
            <a:avLst/>
          </a:prstGeom>
          <a:noFill/>
        </p:spPr>
        <p:txBody>
          <a:bodyPr wrap="square" rtlCol="0">
            <a:spAutoFit/>
          </a:bodyPr>
          <a:lstStyle/>
          <a:p>
            <a:pPr algn="ctr"/>
            <a:r>
              <a:rPr lang="zh-TW" altLang="en-US" sz="2400" b="1" dirty="0">
                <a:latin typeface="微軟正黑體" panose="020B0604030504040204" pitchFamily="34" charset="-120"/>
                <a:ea typeface="微軟正黑體" panose="020B0604030504040204" pitchFamily="34" charset="-120"/>
              </a:rPr>
              <a:t>環保署</a:t>
            </a:r>
            <a:endParaRPr lang="en-US" altLang="zh-TW" sz="2400" b="1" dirty="0">
              <a:latin typeface="微軟正黑體" panose="020B0604030504040204" pitchFamily="34" charset="-120"/>
              <a:ea typeface="微軟正黑體" panose="020B0604030504040204" pitchFamily="34" charset="-120"/>
            </a:endParaRPr>
          </a:p>
          <a:p>
            <a:pPr algn="ctr"/>
            <a:r>
              <a:rPr lang="zh-TW" altLang="en-US" sz="2400" b="1" dirty="0">
                <a:latin typeface="微軟正黑體" panose="020B0604030504040204" pitchFamily="34" charset="-120"/>
                <a:ea typeface="微軟正黑體" panose="020B0604030504040204" pitchFamily="34" charset="-120"/>
              </a:rPr>
              <a:t>廢太陽能光電板回收處理規劃說明</a:t>
            </a:r>
          </a:p>
        </p:txBody>
      </p:sp>
      <p:sp>
        <p:nvSpPr>
          <p:cNvPr id="260" name="矩形: 圓角 259"/>
          <p:cNvSpPr/>
          <p:nvPr/>
        </p:nvSpPr>
        <p:spPr>
          <a:xfrm>
            <a:off x="179512" y="1192404"/>
            <a:ext cx="8771788" cy="5630636"/>
          </a:xfrm>
          <a:prstGeom prst="roundRect">
            <a:avLst>
              <a:gd name="adj" fmla="val 4368"/>
            </a:avLst>
          </a:prstGeom>
          <a:noFill/>
          <a:ln w="57150">
            <a:solidFill>
              <a:schemeClr val="accent3">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4" name="標題 1"/>
          <p:cNvSpPr txBox="1"/>
          <p:nvPr/>
        </p:nvSpPr>
        <p:spPr>
          <a:xfrm>
            <a:off x="927100" y="61913"/>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一</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 設置管理辦法</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回收</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-2</a:t>
            </a:r>
            <a:endParaRPr kumimoji="1"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sp>
        <p:nvSpPr>
          <p:cNvPr id="16" name="文字方塊 15"/>
          <p:cNvSpPr txBox="1"/>
          <p:nvPr/>
        </p:nvSpPr>
        <p:spPr>
          <a:xfrm>
            <a:off x="538645" y="2066332"/>
            <a:ext cx="8053522" cy="4524315"/>
          </a:xfrm>
          <a:prstGeom prst="rect">
            <a:avLst/>
          </a:prstGeom>
          <a:noFill/>
        </p:spPr>
        <p:txBody>
          <a:bodyPr wrap="square" rtlCol="0">
            <a:spAutoFit/>
          </a:bodyPr>
          <a:lstStyle/>
          <a:p>
            <a:pPr marL="457200" indent="-457200">
              <a:buFont typeface="Wingdings" panose="05000000000000000000" pitchFamily="2" charset="2"/>
              <a:buChar char="Ø"/>
            </a:pPr>
            <a:r>
              <a:rPr lang="zh-TW" altLang="en-US" b="1" u="sng" dirty="0">
                <a:solidFill>
                  <a:srgbClr val="0070C0"/>
                </a:solidFill>
                <a:latin typeface="微軟正黑體" panose="020B0604030504040204" pitchFamily="34" charset="-120"/>
                <a:ea typeface="微軟正黑體" panose="020B0604030504040204" pitchFamily="34" charset="-120"/>
              </a:rPr>
              <a:t>專案輔導</a:t>
            </a:r>
            <a:endParaRPr lang="en-US" altLang="zh-TW" b="1" u="sng" dirty="0">
              <a:solidFill>
                <a:srgbClr val="0070C0"/>
              </a:solidFill>
              <a:latin typeface="微軟正黑體" panose="020B0604030504040204" pitchFamily="34" charset="-120"/>
              <a:ea typeface="微軟正黑體" panose="020B0604030504040204" pitchFamily="34" charset="-120"/>
            </a:endParaRPr>
          </a:p>
          <a:p>
            <a:r>
              <a:rPr lang="zh-TW" altLang="en-US" b="1" dirty="0">
                <a:latin typeface="微軟正黑體" panose="020B0604030504040204" pitchFamily="34" charset="-120"/>
                <a:ea typeface="微軟正黑體" panose="020B0604030504040204" pitchFamily="34" charset="-120"/>
              </a:rPr>
              <a:t>初期將採專案方式，輔導國內太陽能光電板製造輸入業者成立</a:t>
            </a:r>
            <a:r>
              <a:rPr lang="zh-TW" altLang="en-US" b="1" dirty="0">
                <a:solidFill>
                  <a:srgbClr val="FF0000"/>
                </a:solidFill>
                <a:latin typeface="微軟正黑體" panose="020B0604030504040204" pitchFamily="34" charset="-120"/>
                <a:ea typeface="微軟正黑體" panose="020B0604030504040204" pitchFamily="34" charset="-120"/>
              </a:rPr>
              <a:t>回收清除處理組織或協會</a:t>
            </a:r>
            <a:r>
              <a:rPr lang="zh-TW" altLang="en-US" b="1" dirty="0">
                <a:latin typeface="微軟正黑體" panose="020B0604030504040204" pitchFamily="34" charset="-120"/>
                <a:ea typeface="微軟正黑體" panose="020B0604030504040204" pitchFamily="34" charset="-120"/>
              </a:rPr>
              <a:t>，負責回收清除處理工作。</a:t>
            </a:r>
            <a:endParaRPr lang="en-US" altLang="zh-TW" b="1" dirty="0">
              <a:latin typeface="微軟正黑體" panose="020B0604030504040204" pitchFamily="34" charset="-120"/>
              <a:ea typeface="微軟正黑體" panose="020B0604030504040204" pitchFamily="34" charset="-120"/>
            </a:endParaRPr>
          </a:p>
          <a:p>
            <a:pPr marL="342900" indent="-342900">
              <a:buFont typeface="Wingdings" panose="05000000000000000000" pitchFamily="2" charset="2"/>
              <a:buChar char="Ø"/>
            </a:pPr>
            <a:endParaRPr lang="en-US" altLang="zh-TW" b="1" dirty="0">
              <a:latin typeface="微軟正黑體" panose="020B0604030504040204" pitchFamily="34" charset="-120"/>
              <a:ea typeface="微軟正黑體" panose="020B0604030504040204" pitchFamily="34" charset="-120"/>
            </a:endParaRPr>
          </a:p>
          <a:p>
            <a:pPr marL="457200" indent="-457200">
              <a:buFont typeface="Wingdings" panose="05000000000000000000" pitchFamily="2" charset="2"/>
              <a:buChar char="Ø"/>
            </a:pPr>
            <a:r>
              <a:rPr lang="zh-TW" altLang="en-US" b="1" u="sng" dirty="0">
                <a:solidFill>
                  <a:srgbClr val="0070C0"/>
                </a:solidFill>
                <a:latin typeface="微軟正黑體" panose="020B0604030504040204" pitchFamily="34" charset="-120"/>
                <a:ea typeface="微軟正黑體" panose="020B0604030504040204" pitchFamily="34" charset="-120"/>
              </a:rPr>
              <a:t>排出登記</a:t>
            </a:r>
            <a:endParaRPr lang="en-US" altLang="zh-TW" b="1" u="sng" dirty="0">
              <a:solidFill>
                <a:srgbClr val="0070C0"/>
              </a:solidFill>
              <a:latin typeface="微軟正黑體" panose="020B0604030504040204" pitchFamily="34" charset="-120"/>
              <a:ea typeface="微軟正黑體" panose="020B0604030504040204" pitchFamily="34" charset="-120"/>
            </a:endParaRPr>
          </a:p>
          <a:p>
            <a:r>
              <a:rPr lang="zh-TW" altLang="en-US" b="1" dirty="0">
                <a:solidFill>
                  <a:srgbClr val="FF0000"/>
                </a:solidFill>
                <a:latin typeface="微軟正黑體" panose="020B0604030504040204" pitchFamily="34" charset="-120"/>
                <a:ea typeface="微軟正黑體" panose="020B0604030504040204" pitchFamily="34" charset="-120"/>
              </a:rPr>
              <a:t>業者</a:t>
            </a:r>
            <a:r>
              <a:rPr lang="zh-TW" altLang="en-US" b="1" dirty="0">
                <a:latin typeface="微軟正黑體" panose="020B0604030504040204" pitchFamily="34" charset="-120"/>
                <a:ea typeface="微軟正黑體" panose="020B0604030504040204" pitchFamily="34" charset="-120"/>
              </a:rPr>
              <a:t>應至環保署「廢太陽光電板</a:t>
            </a:r>
            <a:r>
              <a:rPr lang="zh-TW" altLang="en-US" b="1" dirty="0">
                <a:solidFill>
                  <a:srgbClr val="FF0000"/>
                </a:solidFill>
                <a:latin typeface="微軟正黑體" panose="020B0604030504040204" pitchFamily="34" charset="-120"/>
                <a:ea typeface="微軟正黑體" panose="020B0604030504040204" pitchFamily="34" charset="-120"/>
              </a:rPr>
              <a:t>回收</a:t>
            </a:r>
            <a:r>
              <a:rPr lang="zh-TW" altLang="en-US" b="1" dirty="0">
                <a:latin typeface="微軟正黑體" panose="020B0604030504040204" pitchFamily="34" charset="-120"/>
                <a:ea typeface="微軟正黑體" panose="020B0604030504040204" pitchFamily="34" charset="-120"/>
              </a:rPr>
              <a:t>服務</a:t>
            </a:r>
            <a:r>
              <a:rPr lang="zh-TW" altLang="en-US" b="1" dirty="0">
                <a:solidFill>
                  <a:srgbClr val="FF0000"/>
                </a:solidFill>
                <a:latin typeface="微軟正黑體" panose="020B0604030504040204" pitchFamily="34" charset="-120"/>
                <a:ea typeface="微軟正黑體" panose="020B0604030504040204" pitchFamily="34" charset="-120"/>
              </a:rPr>
              <a:t>管理</a:t>
            </a:r>
            <a:r>
              <a:rPr lang="zh-TW" altLang="en-US" b="1" dirty="0">
                <a:latin typeface="微軟正黑體" panose="020B0604030504040204" pitchFamily="34" charset="-120"/>
                <a:ea typeface="微軟正黑體" panose="020B0604030504040204" pitchFamily="34" charset="-120"/>
              </a:rPr>
              <a:t>資訊</a:t>
            </a:r>
            <a:r>
              <a:rPr lang="zh-TW" altLang="en-US" b="1" dirty="0">
                <a:solidFill>
                  <a:srgbClr val="FF0000"/>
                </a:solidFill>
                <a:latin typeface="微軟正黑體" panose="020B0604030504040204" pitchFamily="34" charset="-120"/>
                <a:ea typeface="微軟正黑體" panose="020B0604030504040204" pitchFamily="34" charset="-120"/>
              </a:rPr>
              <a:t>系統</a:t>
            </a:r>
            <a:r>
              <a:rPr lang="zh-TW" altLang="en-US" b="1" dirty="0">
                <a:latin typeface="微軟正黑體" panose="020B0604030504040204" pitchFamily="34" charset="-120"/>
                <a:ea typeface="微軟正黑體" panose="020B0604030504040204" pitchFamily="34" charset="-120"/>
              </a:rPr>
              <a:t>」</a:t>
            </a:r>
            <a:r>
              <a:rPr lang="zh-TW" altLang="en-US" b="1" dirty="0">
                <a:solidFill>
                  <a:srgbClr val="FF0000"/>
                </a:solidFill>
                <a:latin typeface="微軟正黑體" panose="020B0604030504040204" pitchFamily="34" charset="-120"/>
                <a:ea typeface="微軟正黑體" panose="020B0604030504040204" pitchFamily="34" charset="-120"/>
              </a:rPr>
              <a:t>申請帳號</a:t>
            </a:r>
            <a:r>
              <a:rPr lang="zh-TW" altLang="en-US" b="1" dirty="0">
                <a:latin typeface="微軟正黑體" panose="020B0604030504040204" pitchFamily="34" charset="-120"/>
                <a:ea typeface="微軟正黑體" panose="020B0604030504040204" pitchFamily="34" charset="-120"/>
              </a:rPr>
              <a:t>後，</a:t>
            </a:r>
            <a:r>
              <a:rPr lang="zh-TW" altLang="en-US" b="1" dirty="0">
                <a:solidFill>
                  <a:srgbClr val="FF0000"/>
                </a:solidFill>
                <a:latin typeface="微軟正黑體" panose="020B0604030504040204" pitchFamily="34" charset="-120"/>
                <a:ea typeface="微軟正黑體" panose="020B0604030504040204" pitchFamily="34" charset="-120"/>
              </a:rPr>
              <a:t>輸入案場資訊</a:t>
            </a:r>
            <a:r>
              <a:rPr lang="zh-TW" altLang="en-US" b="1" dirty="0">
                <a:latin typeface="微軟正黑體" panose="020B0604030504040204" pitchFamily="34" charset="-120"/>
                <a:ea typeface="微軟正黑體" panose="020B0604030504040204" pitchFamily="34" charset="-120"/>
              </a:rPr>
              <a:t>與太陽能光電板資訊，</a:t>
            </a:r>
            <a:r>
              <a:rPr lang="zh-TW" altLang="en-US" b="1" dirty="0">
                <a:solidFill>
                  <a:srgbClr val="FF0000"/>
                </a:solidFill>
                <a:latin typeface="微軟正黑體" panose="020B0604030504040204" pitchFamily="34" charset="-120"/>
                <a:ea typeface="微軟正黑體" panose="020B0604030504040204" pitchFamily="34" charset="-120"/>
              </a:rPr>
              <a:t>廢棄前</a:t>
            </a:r>
            <a:r>
              <a:rPr lang="zh-TW" altLang="en-US" b="1" dirty="0">
                <a:latin typeface="微軟正黑體" panose="020B0604030504040204" pitchFamily="34" charset="-120"/>
                <a:ea typeface="微軟正黑體" panose="020B0604030504040204" pitchFamily="34" charset="-120"/>
              </a:rPr>
              <a:t>進行</a:t>
            </a:r>
            <a:r>
              <a:rPr lang="zh-TW" altLang="en-US" b="1" dirty="0">
                <a:solidFill>
                  <a:srgbClr val="FF0000"/>
                </a:solidFill>
                <a:latin typeface="微軟正黑體" panose="020B0604030504040204" pitchFamily="34" charset="-120"/>
                <a:ea typeface="微軟正黑體" panose="020B0604030504040204" pitchFamily="34" charset="-120"/>
              </a:rPr>
              <a:t>排出登記</a:t>
            </a:r>
            <a:r>
              <a:rPr lang="zh-TW" altLang="en-US" b="1" dirty="0">
                <a:latin typeface="微軟正黑體" panose="020B0604030504040204" pitchFamily="34" charset="-120"/>
                <a:ea typeface="微軟正黑體" panose="020B0604030504040204" pitchFamily="34" charset="-120"/>
              </a:rPr>
              <a:t>，登記廢光電板排出資訊，包含模組序號、形式及數量。</a:t>
            </a:r>
            <a:endParaRPr lang="en-US" altLang="zh-TW" b="1" dirty="0">
              <a:latin typeface="微軟正黑體" panose="020B0604030504040204" pitchFamily="34" charset="-120"/>
              <a:ea typeface="微軟正黑體" panose="020B0604030504040204" pitchFamily="34" charset="-120"/>
            </a:endParaRPr>
          </a:p>
          <a:p>
            <a:endParaRPr lang="en-US" altLang="zh-TW" b="1" dirty="0">
              <a:latin typeface="微軟正黑體" panose="020B0604030504040204" pitchFamily="34" charset="-120"/>
              <a:ea typeface="微軟正黑體" panose="020B0604030504040204" pitchFamily="34" charset="-120"/>
            </a:endParaRPr>
          </a:p>
          <a:p>
            <a:pPr marL="457200" indent="-457200">
              <a:buFont typeface="Wingdings" panose="05000000000000000000" pitchFamily="2" charset="2"/>
              <a:buChar char="Ø"/>
            </a:pPr>
            <a:r>
              <a:rPr lang="zh-TW" altLang="en-US" b="1" u="sng" dirty="0">
                <a:solidFill>
                  <a:srgbClr val="0070C0"/>
                </a:solidFill>
                <a:latin typeface="微軟正黑體" panose="020B0604030504040204" pitchFamily="34" charset="-120"/>
                <a:ea typeface="微軟正黑體" panose="020B0604030504040204" pitchFamily="34" charset="-120"/>
              </a:rPr>
              <a:t>通知清除</a:t>
            </a:r>
            <a:endParaRPr lang="en-US" altLang="zh-TW" b="1" u="sng" dirty="0">
              <a:solidFill>
                <a:srgbClr val="0070C0"/>
              </a:solidFill>
              <a:latin typeface="微軟正黑體" panose="020B0604030504040204" pitchFamily="34" charset="-120"/>
              <a:ea typeface="微軟正黑體" panose="020B0604030504040204" pitchFamily="34" charset="-120"/>
            </a:endParaRPr>
          </a:p>
          <a:p>
            <a:r>
              <a:rPr lang="zh-TW" altLang="en-US" b="1" dirty="0">
                <a:latin typeface="微軟正黑體" panose="020B0604030504040204" pitchFamily="34" charset="-120"/>
                <a:ea typeface="微軟正黑體" panose="020B0604030504040204" pitchFamily="34" charset="-120"/>
              </a:rPr>
              <a:t>數量累計達</a:t>
            </a:r>
            <a:r>
              <a:rPr lang="en-US" altLang="zh-TW" b="1" dirty="0">
                <a:solidFill>
                  <a:srgbClr val="FF0000"/>
                </a:solidFill>
                <a:latin typeface="微軟正黑體" panose="020B0604030504040204" pitchFamily="34" charset="-120"/>
                <a:ea typeface="微軟正黑體" panose="020B0604030504040204" pitchFamily="34" charset="-120"/>
              </a:rPr>
              <a:t>50</a:t>
            </a:r>
            <a:r>
              <a:rPr lang="zh-TW" altLang="en-US" b="1" dirty="0">
                <a:solidFill>
                  <a:srgbClr val="FF0000"/>
                </a:solidFill>
                <a:latin typeface="微軟正黑體" panose="020B0604030504040204" pitchFamily="34" charset="-120"/>
                <a:ea typeface="微軟正黑體" panose="020B0604030504040204" pitchFamily="34" charset="-120"/>
              </a:rPr>
              <a:t>片</a:t>
            </a:r>
            <a:r>
              <a:rPr lang="zh-TW" altLang="en-US" b="1" dirty="0">
                <a:latin typeface="微軟正黑體" panose="020B0604030504040204" pitchFamily="34" charset="-120"/>
                <a:ea typeface="微軟正黑體" panose="020B0604030504040204" pitchFamily="34" charset="-120"/>
              </a:rPr>
              <a:t>，則通知廢棄物排出者於限定時間內，自行或由專案辦公室委託</a:t>
            </a:r>
            <a:r>
              <a:rPr lang="zh-TW" altLang="en-US" b="1" dirty="0">
                <a:solidFill>
                  <a:srgbClr val="FF0000"/>
                </a:solidFill>
                <a:latin typeface="微軟正黑體" panose="020B0604030504040204" pitchFamily="34" charset="-120"/>
                <a:ea typeface="微軟正黑體" panose="020B0604030504040204" pitchFamily="34" charset="-120"/>
              </a:rPr>
              <a:t>運送</a:t>
            </a:r>
            <a:r>
              <a:rPr lang="zh-TW" altLang="en-US" b="1" dirty="0">
                <a:latin typeface="微軟正黑體" panose="020B0604030504040204" pitchFamily="34" charset="-120"/>
                <a:ea typeface="微軟正黑體" panose="020B0604030504040204" pitchFamily="34" charset="-120"/>
              </a:rPr>
              <a:t>至指定</a:t>
            </a:r>
            <a:r>
              <a:rPr lang="zh-TW" altLang="en-US" b="1" dirty="0">
                <a:solidFill>
                  <a:srgbClr val="FF0000"/>
                </a:solidFill>
                <a:latin typeface="微軟正黑體" panose="020B0604030504040204" pitchFamily="34" charset="-120"/>
                <a:ea typeface="微軟正黑體" panose="020B0604030504040204" pitchFamily="34" charset="-120"/>
              </a:rPr>
              <a:t>暫存點</a:t>
            </a:r>
            <a:r>
              <a:rPr lang="zh-TW" altLang="en-US" b="1" dirty="0">
                <a:latin typeface="微軟正黑體" panose="020B0604030504040204" pitchFamily="34" charset="-120"/>
                <a:ea typeface="微軟正黑體" panose="020B0604030504040204" pitchFamily="34" charset="-120"/>
              </a:rPr>
              <a:t>或</a:t>
            </a:r>
            <a:r>
              <a:rPr lang="zh-TW" altLang="en-US" b="1" dirty="0">
                <a:solidFill>
                  <a:srgbClr val="FF0000"/>
                </a:solidFill>
                <a:latin typeface="微軟正黑體" panose="020B0604030504040204" pitchFamily="34" charset="-120"/>
                <a:ea typeface="微軟正黑體" panose="020B0604030504040204" pitchFamily="34" charset="-120"/>
              </a:rPr>
              <a:t>處理</a:t>
            </a:r>
            <a:r>
              <a:rPr lang="zh-TW" altLang="en-US" b="1" dirty="0">
                <a:latin typeface="微軟正黑體" panose="020B0604030504040204" pitchFamily="34" charset="-120"/>
                <a:ea typeface="微軟正黑體" panose="020B0604030504040204" pitchFamily="34" charset="-120"/>
              </a:rPr>
              <a:t>（模廠）</a:t>
            </a:r>
            <a:r>
              <a:rPr lang="zh-TW" altLang="en-US" b="1" dirty="0">
                <a:solidFill>
                  <a:srgbClr val="FF0000"/>
                </a:solidFill>
                <a:latin typeface="微軟正黑體" panose="020B0604030504040204" pitchFamily="34" charset="-120"/>
                <a:ea typeface="微軟正黑體" panose="020B0604030504040204" pitchFamily="34" charset="-120"/>
              </a:rPr>
              <a:t>業者</a:t>
            </a:r>
            <a:r>
              <a:rPr lang="zh-TW" altLang="en-US" b="1" dirty="0">
                <a:latin typeface="微軟正黑體" panose="020B0604030504040204" pitchFamily="34" charset="-120"/>
                <a:ea typeface="微軟正黑體" panose="020B0604030504040204" pitchFamily="34" charset="-120"/>
              </a:rPr>
              <a:t>。</a:t>
            </a:r>
            <a:endParaRPr lang="en-US" altLang="zh-TW" b="1" dirty="0">
              <a:latin typeface="微軟正黑體" panose="020B0604030504040204" pitchFamily="34" charset="-120"/>
              <a:ea typeface="微軟正黑體" panose="020B0604030504040204" pitchFamily="34" charset="-120"/>
            </a:endParaRPr>
          </a:p>
          <a:p>
            <a:endParaRPr lang="en-US" altLang="zh-TW" b="1" dirty="0">
              <a:latin typeface="微軟正黑體" panose="020B0604030504040204" pitchFamily="34" charset="-120"/>
              <a:ea typeface="微軟正黑體" panose="020B0604030504040204" pitchFamily="34" charset="-120"/>
            </a:endParaRPr>
          </a:p>
          <a:p>
            <a:pPr marL="457200" indent="-457200">
              <a:buFont typeface="Wingdings" panose="05000000000000000000" pitchFamily="2" charset="2"/>
              <a:buChar char="Ø"/>
            </a:pPr>
            <a:r>
              <a:rPr lang="zh-TW" altLang="en-US" b="1" u="sng" dirty="0">
                <a:solidFill>
                  <a:srgbClr val="0070C0"/>
                </a:solidFill>
                <a:latin typeface="微軟正黑體" panose="020B0604030504040204" pitchFamily="34" charset="-120"/>
                <a:ea typeface="微軟正黑體" panose="020B0604030504040204" pitchFamily="34" charset="-120"/>
              </a:rPr>
              <a:t>廢棄物處理</a:t>
            </a:r>
            <a:endParaRPr lang="en-US" altLang="zh-TW" b="1" u="sng" dirty="0">
              <a:solidFill>
                <a:srgbClr val="0070C0"/>
              </a:solidFill>
              <a:latin typeface="微軟正黑體" panose="020B0604030504040204" pitchFamily="34" charset="-120"/>
              <a:ea typeface="微軟正黑體" panose="020B0604030504040204" pitchFamily="34" charset="-120"/>
            </a:endParaRPr>
          </a:p>
          <a:p>
            <a:r>
              <a:rPr lang="zh-TW" altLang="en-US" b="1" dirty="0">
                <a:solidFill>
                  <a:srgbClr val="FF0000"/>
                </a:solidFill>
                <a:latin typeface="微軟正黑體" panose="020B0604030504040204" pitchFamily="34" charset="-120"/>
                <a:ea typeface="微軟正黑體" panose="020B0604030504040204" pitchFamily="34" charset="-120"/>
              </a:rPr>
              <a:t>優先</a:t>
            </a:r>
            <a:r>
              <a:rPr lang="zh-TW" altLang="en-US" b="1" dirty="0">
                <a:latin typeface="微軟正黑體" panose="020B0604030504040204" pitchFamily="34" charset="-120"/>
                <a:ea typeface="微軟正黑體" panose="020B0604030504040204" pitchFamily="34" charset="-120"/>
              </a:rPr>
              <a:t>於</a:t>
            </a:r>
            <a:r>
              <a:rPr lang="zh-TW" altLang="en-US" b="1" dirty="0">
                <a:solidFill>
                  <a:srgbClr val="FF0000"/>
                </a:solidFill>
                <a:latin typeface="微軟正黑體" panose="020B0604030504040204" pitchFamily="34" charset="-120"/>
                <a:ea typeface="微軟正黑體" panose="020B0604030504040204" pitchFamily="34" charset="-120"/>
              </a:rPr>
              <a:t>國內處</a:t>
            </a:r>
            <a:r>
              <a:rPr lang="zh-TW" altLang="en-US" b="1" dirty="0">
                <a:latin typeface="微軟正黑體" panose="020B0604030504040204" pitchFamily="34" charset="-120"/>
                <a:ea typeface="微軟正黑體" panose="020B0604030504040204" pitchFamily="34" charset="-120"/>
              </a:rPr>
              <a:t>理，並以高值化為處理目標，倘有大量廢棄物產生，為減少廢棄物對國內環境影響，可優先考慮採境外處理（如德國、日本）。</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內容版面配置區 2"/>
          <p:cNvSpPr txBox="1"/>
          <p:nvPr/>
        </p:nvSpPr>
        <p:spPr>
          <a:xfrm>
            <a:off x="88841" y="1598585"/>
            <a:ext cx="8803341" cy="2360128"/>
          </a:xfrm>
          <a:prstGeom prst="rect">
            <a:avLst/>
          </a:prstGeom>
          <a:solidFill>
            <a:schemeClr val="bg1"/>
          </a:solid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2075" indent="0" algn="just">
              <a:lnSpc>
                <a:spcPct val="100000"/>
              </a:lnSpc>
              <a:spcBef>
                <a:spcPts val="1200"/>
              </a:spcBef>
              <a:spcAft>
                <a:spcPts val="600"/>
              </a:spcAft>
              <a:buClr>
                <a:srgbClr val="ED7523"/>
              </a:buClr>
              <a:buNone/>
              <a:defRPr/>
            </a:pPr>
            <a:r>
              <a:rPr lang="zh-TW" altLang="en-US" sz="2000" b="1" dirty="0">
                <a:solidFill>
                  <a:prstClr val="black">
                    <a:lumMod val="75000"/>
                    <a:lumOff val="25000"/>
                  </a:prstClr>
                </a:solidFill>
                <a:latin typeface="微軟正黑體" panose="020B0604030504040204" pitchFamily="34" charset="-120"/>
                <a:ea typeface="微軟正黑體" panose="020B0604030504040204" pitchFamily="34" charset="-120"/>
              </a:rPr>
              <a:t>       設置太陽光電發電設備，符合下列條件之一者，得免依建築法規定申請雜項執照：</a:t>
            </a:r>
          </a:p>
          <a:p>
            <a:pPr marL="627380" indent="-174625" algn="just">
              <a:lnSpc>
                <a:spcPct val="100000"/>
              </a:lnSpc>
              <a:spcBef>
                <a:spcPts val="0"/>
              </a:spcBef>
              <a:spcAft>
                <a:spcPts val="600"/>
              </a:spcAft>
              <a:buClr>
                <a:srgbClr val="ED7523"/>
              </a:buClr>
              <a:buNone/>
              <a:defRPr/>
            </a:pPr>
            <a:r>
              <a:rPr lang="en-US" altLang="zh-TW" sz="2000" b="1" dirty="0">
                <a:solidFill>
                  <a:prstClr val="black">
                    <a:lumMod val="75000"/>
                    <a:lumOff val="25000"/>
                  </a:prstClr>
                </a:solidFill>
                <a:latin typeface="微軟正黑體" panose="020B0604030504040204" pitchFamily="34" charset="-120"/>
                <a:ea typeface="微軟正黑體" panose="020B0604030504040204" pitchFamily="34" charset="-120"/>
              </a:rPr>
              <a:t>1.</a:t>
            </a:r>
            <a:r>
              <a:rPr lang="zh-TW" altLang="en-US" sz="2000" b="1" dirty="0">
                <a:solidFill>
                  <a:prstClr val="black"/>
                </a:solidFill>
                <a:latin typeface="微軟正黑體" panose="020B0604030504040204" pitchFamily="34" charset="-120"/>
                <a:ea typeface="微軟正黑體" panose="020B0604030504040204" pitchFamily="34" charset="-120"/>
              </a:rPr>
              <a:t>設置於建築物屋頂或露臺，包含支撐架並</a:t>
            </a:r>
            <a:r>
              <a:rPr lang="zh-TW" altLang="en-US" sz="2000" b="1" dirty="0">
                <a:solidFill>
                  <a:srgbClr val="0070C0"/>
                </a:solidFill>
                <a:latin typeface="微軟正黑體" panose="020B0604030504040204" pitchFamily="34" charset="-120"/>
                <a:ea typeface="微軟正黑體" panose="020B0604030504040204" pitchFamily="34" charset="-120"/>
              </a:rPr>
              <a:t>得結合新設頂蓋</a:t>
            </a:r>
            <a:r>
              <a:rPr lang="zh-TW" altLang="en-US" sz="2000" b="1" dirty="0">
                <a:solidFill>
                  <a:prstClr val="black"/>
                </a:solidFill>
                <a:latin typeface="微軟正黑體" panose="020B0604030504040204" pitchFamily="34" charset="-120"/>
                <a:ea typeface="微軟正黑體" panose="020B0604030504040204" pitchFamily="34" charset="-120"/>
              </a:rPr>
              <a:t>，其高度</a:t>
            </a:r>
            <a:r>
              <a:rPr lang="zh-TW" altLang="en-US" sz="2000" b="1" dirty="0">
                <a:solidFill>
                  <a:srgbClr val="0070C0"/>
                </a:solidFill>
                <a:latin typeface="微軟正黑體" panose="020B0604030504040204" pitchFamily="34" charset="-120"/>
                <a:ea typeface="微軟正黑體" panose="020B0604030504040204" pitchFamily="34" charset="-120"/>
              </a:rPr>
              <a:t>自屋頂面</a:t>
            </a:r>
            <a:r>
              <a:rPr lang="zh-TW" altLang="en-US" sz="2000" b="1" dirty="0">
                <a:solidFill>
                  <a:prstClr val="black"/>
                </a:solidFill>
                <a:latin typeface="微軟正黑體" panose="020B0604030504040204" pitchFamily="34" charset="-120"/>
                <a:ea typeface="微軟正黑體" panose="020B0604030504040204" pitchFamily="34" charset="-120"/>
              </a:rPr>
              <a:t>或 </a:t>
            </a:r>
            <a:r>
              <a:rPr lang="zh-TW" altLang="en-US" sz="2000" b="1" dirty="0">
                <a:solidFill>
                  <a:srgbClr val="0070C0"/>
                </a:solidFill>
                <a:latin typeface="微軟正黑體" panose="020B0604030504040204" pitchFamily="34" charset="-120"/>
                <a:ea typeface="微軟正黑體" panose="020B0604030504040204" pitchFamily="34" charset="-120"/>
              </a:rPr>
              <a:t>露臺面</a:t>
            </a:r>
            <a:r>
              <a:rPr lang="zh-TW" altLang="en-US" sz="2000" b="1" dirty="0">
                <a:solidFill>
                  <a:prstClr val="black"/>
                </a:solidFill>
                <a:latin typeface="微軟正黑體" panose="020B0604030504040204" pitchFamily="34" charset="-120"/>
                <a:ea typeface="微軟正黑體" panose="020B0604030504040204" pitchFamily="34" charset="-120"/>
              </a:rPr>
              <a:t>起算</a:t>
            </a:r>
            <a:r>
              <a:rPr lang="en-US" altLang="zh-TW" sz="2000" b="1" dirty="0">
                <a:solidFill>
                  <a:srgbClr val="0070C0"/>
                </a:solidFill>
                <a:latin typeface="微軟正黑體" panose="020B0604030504040204" pitchFamily="34" charset="-120"/>
                <a:ea typeface="微軟正黑體" panose="020B0604030504040204" pitchFamily="34" charset="-120"/>
              </a:rPr>
              <a:t>4.5</a:t>
            </a:r>
            <a:r>
              <a:rPr lang="zh-TW" altLang="en-US" sz="2000" b="1" dirty="0">
                <a:solidFill>
                  <a:srgbClr val="0070C0"/>
                </a:solidFill>
                <a:latin typeface="微軟正黑體" panose="020B0604030504040204" pitchFamily="34" charset="-120"/>
                <a:ea typeface="微軟正黑體" panose="020B0604030504040204" pitchFamily="34" charset="-120"/>
              </a:rPr>
              <a:t>公尺以下</a:t>
            </a:r>
            <a:r>
              <a:rPr lang="zh-TW" altLang="en-US" sz="2000" b="1" dirty="0">
                <a:solidFill>
                  <a:prstClr val="black"/>
                </a:solidFill>
                <a:latin typeface="微軟正黑體" panose="020B0604030504040204" pitchFamily="34" charset="-120"/>
                <a:ea typeface="微軟正黑體" panose="020B0604030504040204" pitchFamily="34" charset="-120"/>
              </a:rPr>
              <a:t>。</a:t>
            </a:r>
          </a:p>
          <a:p>
            <a:pPr marL="627380" indent="-174625" algn="just">
              <a:lnSpc>
                <a:spcPct val="100000"/>
              </a:lnSpc>
              <a:spcBef>
                <a:spcPts val="0"/>
              </a:spcBef>
              <a:spcAft>
                <a:spcPts val="600"/>
              </a:spcAft>
              <a:buClr>
                <a:srgbClr val="ED7523"/>
              </a:buClr>
              <a:buNone/>
              <a:defRPr/>
            </a:pPr>
            <a:r>
              <a:rPr lang="en-US" altLang="zh-TW" sz="2000" b="1" dirty="0">
                <a:solidFill>
                  <a:srgbClr val="E7E6E6">
                    <a:lumMod val="25000"/>
                  </a:srgbClr>
                </a:solidFill>
                <a:latin typeface="微軟正黑體" panose="020B0604030504040204" pitchFamily="34" charset="-120"/>
                <a:ea typeface="微軟正黑體" panose="020B0604030504040204" pitchFamily="34" charset="-120"/>
              </a:rPr>
              <a:t>2.</a:t>
            </a:r>
            <a:r>
              <a:rPr lang="zh-TW" altLang="en-US" sz="2000" b="1" dirty="0">
                <a:solidFill>
                  <a:prstClr val="black"/>
                </a:solidFill>
                <a:latin typeface="微軟正黑體" panose="020B0604030504040204" pitchFamily="34" charset="-120"/>
                <a:ea typeface="微軟正黑體" panose="020B0604030504040204" pitchFamily="34" charset="-120"/>
              </a:rPr>
              <a:t>設置於屋頂突出物，包含支撐架並</a:t>
            </a:r>
            <a:r>
              <a:rPr lang="zh-TW" altLang="en-US" sz="2000" b="1" dirty="0">
                <a:solidFill>
                  <a:srgbClr val="0070C0"/>
                </a:solidFill>
                <a:latin typeface="微軟正黑體" panose="020B0604030504040204" pitchFamily="34" charset="-120"/>
                <a:ea typeface="微軟正黑體" panose="020B0604030504040204" pitchFamily="34" charset="-120"/>
              </a:rPr>
              <a:t>得結合新設頂蓋</a:t>
            </a:r>
            <a:r>
              <a:rPr lang="zh-TW" altLang="en-US" sz="2000" b="1" dirty="0">
                <a:solidFill>
                  <a:prstClr val="black"/>
                </a:solidFill>
                <a:latin typeface="微軟正黑體" panose="020B0604030504040204" pitchFamily="34" charset="-120"/>
                <a:ea typeface="微軟正黑體" panose="020B0604030504040204" pitchFamily="34" charset="-120"/>
              </a:rPr>
              <a:t>，其高度自</a:t>
            </a:r>
            <a:r>
              <a:rPr lang="zh-TW" altLang="en-US" sz="2000" b="1" dirty="0">
                <a:solidFill>
                  <a:srgbClr val="0070C0"/>
                </a:solidFill>
                <a:latin typeface="微軟正黑體" panose="020B0604030504040204" pitchFamily="34" charset="-120"/>
                <a:ea typeface="微軟正黑體" panose="020B0604030504040204" pitchFamily="34" charset="-120"/>
              </a:rPr>
              <a:t>屋頂突出物</a:t>
            </a:r>
            <a:r>
              <a:rPr lang="zh-TW" altLang="en-US" sz="2000" b="1" dirty="0">
                <a:solidFill>
                  <a:prstClr val="black"/>
                </a:solidFill>
                <a:latin typeface="微軟正黑體" panose="020B0604030504040204" pitchFamily="34" charset="-120"/>
                <a:ea typeface="微軟正黑體" panose="020B0604030504040204" pitchFamily="34" charset="-120"/>
              </a:rPr>
              <a:t>面起算</a:t>
            </a:r>
            <a:r>
              <a:rPr lang="en-US" altLang="zh-TW" sz="2000" b="1" dirty="0">
                <a:solidFill>
                  <a:srgbClr val="0070C0"/>
                </a:solidFill>
                <a:latin typeface="微軟正黑體" panose="020B0604030504040204" pitchFamily="34" charset="-120"/>
                <a:ea typeface="微軟正黑體" panose="020B0604030504040204" pitchFamily="34" charset="-120"/>
              </a:rPr>
              <a:t>1.5</a:t>
            </a:r>
            <a:r>
              <a:rPr lang="zh-TW" altLang="en-US" sz="2000" b="1" dirty="0">
                <a:solidFill>
                  <a:srgbClr val="0070C0"/>
                </a:solidFill>
                <a:latin typeface="微軟正黑體" panose="020B0604030504040204" pitchFamily="34" charset="-120"/>
                <a:ea typeface="微軟正黑體" panose="020B0604030504040204" pitchFamily="34" charset="-120"/>
              </a:rPr>
              <a:t>公尺以下</a:t>
            </a:r>
            <a:r>
              <a:rPr lang="zh-TW" altLang="en-US" sz="2000" b="1" dirty="0">
                <a:solidFill>
                  <a:prstClr val="black"/>
                </a:solidFill>
                <a:latin typeface="微軟正黑體" panose="020B0604030504040204" pitchFamily="34" charset="-120"/>
                <a:ea typeface="微軟正黑體" panose="020B0604030504040204" pitchFamily="34" charset="-120"/>
              </a:rPr>
              <a:t>。</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marL="627380" indent="-174625" algn="just">
              <a:lnSpc>
                <a:spcPct val="100000"/>
              </a:lnSpc>
              <a:spcBef>
                <a:spcPts val="0"/>
              </a:spcBef>
              <a:spcAft>
                <a:spcPts val="600"/>
              </a:spcAft>
              <a:buClr>
                <a:srgbClr val="ED7523"/>
              </a:buClr>
              <a:buNone/>
              <a:defRPr/>
            </a:pPr>
            <a:r>
              <a:rPr lang="en-US" altLang="zh-TW" sz="2000" b="1" u="sng" dirty="0">
                <a:solidFill>
                  <a:prstClr val="black"/>
                </a:solidFill>
                <a:latin typeface="微軟正黑體" panose="020B0604030504040204" pitchFamily="34" charset="-120"/>
                <a:ea typeface="微軟正黑體" panose="020B0604030504040204" pitchFamily="34" charset="-120"/>
              </a:rPr>
              <a:t>3.</a:t>
            </a:r>
            <a:r>
              <a:rPr lang="zh-TW" altLang="en-US" sz="2000" b="1" dirty="0">
                <a:solidFill>
                  <a:srgbClr val="0070C0"/>
                </a:solidFill>
                <a:latin typeface="微軟正黑體" panose="020B0604030504040204" pitchFamily="34" charset="-120"/>
                <a:ea typeface="微軟正黑體" panose="020B0604030504040204" pitchFamily="34" charset="-120"/>
              </a:rPr>
              <a:t>設置於地面</a:t>
            </a:r>
            <a:r>
              <a:rPr lang="zh-TW" altLang="en-US" sz="2000" b="1" dirty="0">
                <a:solidFill>
                  <a:srgbClr val="E7E6E6">
                    <a:lumMod val="25000"/>
                  </a:srgbClr>
                </a:solidFill>
                <a:latin typeface="微軟正黑體" panose="020B0604030504040204" pitchFamily="34" charset="-120"/>
                <a:ea typeface="微軟正黑體" panose="020B0604030504040204" pitchFamily="34" charset="-120"/>
              </a:rPr>
              <a:t>，其高度自</a:t>
            </a:r>
            <a:r>
              <a:rPr lang="zh-TW" altLang="en-US" sz="2000" b="1" dirty="0">
                <a:solidFill>
                  <a:srgbClr val="0070C0"/>
                </a:solidFill>
                <a:latin typeface="微軟正黑體" panose="020B0604030504040204" pitchFamily="34" charset="-120"/>
                <a:ea typeface="微軟正黑體" panose="020B0604030504040204" pitchFamily="34" charset="-120"/>
              </a:rPr>
              <a:t>地面起算</a:t>
            </a:r>
            <a:r>
              <a:rPr lang="en-US" altLang="zh-TW" sz="2000" b="1" dirty="0">
                <a:solidFill>
                  <a:srgbClr val="0070C0"/>
                </a:solidFill>
                <a:latin typeface="微軟正黑體" panose="020B0604030504040204" pitchFamily="34" charset="-120"/>
                <a:ea typeface="微軟正黑體" panose="020B0604030504040204" pitchFamily="34" charset="-120"/>
              </a:rPr>
              <a:t>4.5</a:t>
            </a:r>
            <a:r>
              <a:rPr lang="zh-TW" altLang="en-US" sz="2000" b="1" dirty="0">
                <a:solidFill>
                  <a:srgbClr val="0070C0"/>
                </a:solidFill>
                <a:latin typeface="微軟正黑體" panose="020B0604030504040204" pitchFamily="34" charset="-120"/>
                <a:ea typeface="微軟正黑體" panose="020B0604030504040204" pitchFamily="34" charset="-120"/>
              </a:rPr>
              <a:t>公尺以下</a:t>
            </a:r>
            <a:r>
              <a:rPr lang="zh-TW" altLang="en-US" sz="2000" b="1" dirty="0">
                <a:solidFill>
                  <a:srgbClr val="E7E6E6">
                    <a:lumMod val="25000"/>
                  </a:srgbClr>
                </a:solidFill>
                <a:latin typeface="微軟正黑體" panose="020B0604030504040204" pitchFamily="34" charset="-120"/>
                <a:ea typeface="微軟正黑體" panose="020B0604030504040204" pitchFamily="34" charset="-120"/>
              </a:rPr>
              <a:t>。</a:t>
            </a:r>
            <a:r>
              <a:rPr lang="zh-TW" altLang="en-US" sz="2000" b="1" u="sng" dirty="0">
                <a:solidFill>
                  <a:srgbClr val="E7E6E6">
                    <a:lumMod val="25000"/>
                  </a:srgbClr>
                </a:solidFill>
                <a:latin typeface="微軟正黑體" panose="020B0604030504040204" pitchFamily="34" charset="-120"/>
                <a:ea typeface="微軟正黑體" panose="020B0604030504040204" pitchFamily="34" charset="-120"/>
              </a:rPr>
              <a:t>但經</a:t>
            </a:r>
            <a:r>
              <a:rPr lang="zh-TW" altLang="en-US" sz="2000" b="1" u="sng" dirty="0">
                <a:solidFill>
                  <a:srgbClr val="0070C0"/>
                </a:solidFill>
                <a:latin typeface="微軟正黑體" panose="020B0604030504040204" pitchFamily="34" charset="-120"/>
                <a:ea typeface="微軟正黑體" panose="020B0604030504040204" pitchFamily="34" charset="-120"/>
              </a:rPr>
              <a:t>目的事業主管機關核准</a:t>
            </a:r>
            <a:r>
              <a:rPr lang="zh-TW" altLang="en-US" sz="2000" b="1" u="sng" dirty="0">
                <a:solidFill>
                  <a:srgbClr val="E7E6E6">
                    <a:lumMod val="25000"/>
                  </a:srgbClr>
                </a:solidFill>
                <a:latin typeface="微軟正黑體" panose="020B0604030504040204" pitchFamily="34" charset="-120"/>
                <a:ea typeface="微軟正黑體" panose="020B0604030504040204" pitchFamily="34" charset="-120"/>
              </a:rPr>
              <a:t>者，包含支撐架並得結合新設頂蓋，其高度自地面起算</a:t>
            </a:r>
            <a:r>
              <a:rPr lang="en-US" altLang="zh-TW" sz="2000" b="1" u="sng" dirty="0">
                <a:solidFill>
                  <a:srgbClr val="0070C0"/>
                </a:solidFill>
                <a:latin typeface="微軟正黑體" panose="020B0604030504040204" pitchFamily="34" charset="-120"/>
                <a:ea typeface="微軟正黑體" panose="020B0604030504040204" pitchFamily="34" charset="-120"/>
              </a:rPr>
              <a:t>9</a:t>
            </a:r>
            <a:r>
              <a:rPr lang="zh-TW" altLang="en-US" sz="2000" b="1" u="sng" dirty="0">
                <a:solidFill>
                  <a:srgbClr val="0070C0"/>
                </a:solidFill>
                <a:latin typeface="微軟正黑體" panose="020B0604030504040204" pitchFamily="34" charset="-120"/>
                <a:ea typeface="微軟正黑體" panose="020B0604030504040204" pitchFamily="34" charset="-120"/>
              </a:rPr>
              <a:t>公尺</a:t>
            </a:r>
            <a:r>
              <a:rPr lang="zh-TW" altLang="en-US" sz="2000" b="1" u="sng" dirty="0">
                <a:solidFill>
                  <a:srgbClr val="E7E6E6">
                    <a:lumMod val="25000"/>
                  </a:srgbClr>
                </a:solidFill>
                <a:latin typeface="微軟正黑體" panose="020B0604030504040204" pitchFamily="34" charset="-120"/>
                <a:ea typeface="微軟正黑體" panose="020B0604030504040204" pitchFamily="34" charset="-120"/>
              </a:rPr>
              <a:t>以下。</a:t>
            </a:r>
            <a:endParaRPr lang="en-US" altLang="zh-TW" sz="2000" b="1" u="sng" dirty="0">
              <a:solidFill>
                <a:srgbClr val="E7E6E6">
                  <a:lumMod val="25000"/>
                </a:srgbClr>
              </a:solidFill>
              <a:latin typeface="微軟正黑體" panose="020B0604030504040204" pitchFamily="34" charset="-120"/>
              <a:ea typeface="微軟正黑體" panose="020B0604030504040204" pitchFamily="34" charset="-120"/>
            </a:endParaRPr>
          </a:p>
        </p:txBody>
      </p:sp>
      <p:pic>
        <p:nvPicPr>
          <p:cNvPr id="34" name="圖片 33"/>
          <p:cNvPicPr>
            <a:picLocks noChangeAspect="1"/>
          </p:cNvPicPr>
          <p:nvPr/>
        </p:nvPicPr>
        <p:blipFill rotWithShape="1">
          <a:blip r:embed="rId2">
            <a:extLst>
              <a:ext uri="{28A0092B-C50C-407E-A947-70E740481C1C}">
                <a14:useLocalDpi xmlns:a14="http://schemas.microsoft.com/office/drawing/2010/main" val="0"/>
              </a:ext>
            </a:extLst>
          </a:blip>
          <a:srcRect l="-4316" t="-4916" r="69530" b="15046"/>
          <a:stretch>
            <a:fillRect/>
          </a:stretch>
        </p:blipFill>
        <p:spPr>
          <a:xfrm>
            <a:off x="1209793" y="4314368"/>
            <a:ext cx="2270137" cy="2173280"/>
          </a:xfrm>
          <a:prstGeom prst="rect">
            <a:avLst/>
          </a:prstGeom>
        </p:spPr>
      </p:pic>
      <p:pic>
        <p:nvPicPr>
          <p:cNvPr id="41" name="圖片 40"/>
          <p:cNvPicPr>
            <a:picLocks noChangeAspect="1"/>
          </p:cNvPicPr>
          <p:nvPr/>
        </p:nvPicPr>
        <p:blipFill rotWithShape="1">
          <a:blip r:embed="rId3">
            <a:extLst>
              <a:ext uri="{28A0092B-C50C-407E-A947-70E740481C1C}">
                <a14:useLocalDpi xmlns:a14="http://schemas.microsoft.com/office/drawing/2010/main" val="0"/>
              </a:ext>
            </a:extLst>
          </a:blip>
          <a:srcRect l="60734"/>
          <a:stretch>
            <a:fillRect/>
          </a:stretch>
        </p:blipFill>
        <p:spPr>
          <a:xfrm>
            <a:off x="4848131" y="4566488"/>
            <a:ext cx="2153304" cy="1610219"/>
          </a:xfrm>
          <a:prstGeom prst="rect">
            <a:avLst/>
          </a:prstGeom>
        </p:spPr>
      </p:pic>
      <p:sp>
        <p:nvSpPr>
          <p:cNvPr id="59" name="文字方塊 58"/>
          <p:cNvSpPr txBox="1"/>
          <p:nvPr/>
        </p:nvSpPr>
        <p:spPr>
          <a:xfrm>
            <a:off x="7001435" y="5466598"/>
            <a:ext cx="1826141" cy="338554"/>
          </a:xfrm>
          <a:prstGeom prst="rect">
            <a:avLst/>
          </a:prstGeom>
          <a:noFill/>
        </p:spPr>
        <p:txBody>
          <a:bodyPr wrap="none" rtlCol="0">
            <a:spAutoFit/>
          </a:bodyPr>
          <a:lstStyle/>
          <a:p>
            <a:pPr defTabSz="914400">
              <a:defRPr/>
            </a:pPr>
            <a:r>
              <a:rPr lang="zh-TW" altLang="en-US" sz="1600" b="1" dirty="0">
                <a:solidFill>
                  <a:schemeClr val="accent1">
                    <a:lumMod val="75000"/>
                  </a:schemeClr>
                </a:solidFill>
                <a:latin typeface="微軟正黑體" panose="020B0604030504040204" pitchFamily="34" charset="-120"/>
                <a:ea typeface="微軟正黑體" panose="020B0604030504040204" pitchFamily="34" charset="-120"/>
              </a:rPr>
              <a:t>設置型態：地面型</a:t>
            </a:r>
            <a:endParaRPr lang="en-US" altLang="zh-TW" sz="1600" b="1" dirty="0">
              <a:solidFill>
                <a:schemeClr val="accent1">
                  <a:lumMod val="75000"/>
                </a:schemeClr>
              </a:solidFill>
              <a:latin typeface="微軟正黑體" panose="020B0604030504040204" pitchFamily="34" charset="-120"/>
              <a:ea typeface="微軟正黑體" panose="020B0604030504040204" pitchFamily="34" charset="-120"/>
            </a:endParaRPr>
          </a:p>
        </p:txBody>
      </p:sp>
      <p:sp>
        <p:nvSpPr>
          <p:cNvPr id="61" name="文字版面配置區 4"/>
          <p:cNvSpPr txBox="1"/>
          <p:nvPr/>
        </p:nvSpPr>
        <p:spPr>
          <a:xfrm>
            <a:off x="15900" y="1207141"/>
            <a:ext cx="8544772" cy="391445"/>
          </a:xfrm>
          <a:prstGeom prst="rect">
            <a:avLst/>
          </a:prstGeom>
        </p:spPr>
        <p:txBody>
          <a:bodyPr vert="horz" lIns="91440" tIns="45720" rIns="91440" bIns="45720" rtlCol="0" anchor="ctr">
            <a:noAutofit/>
          </a:bodyPr>
          <a:lstStyle>
            <a:lvl1pPr marL="228600" indent="-228600" algn="l" defTabSz="914400" rtl="0" eaLnBrk="1" latinLnBrk="0" hangingPunct="1">
              <a:lnSpc>
                <a:spcPct val="100000"/>
              </a:lnSpc>
              <a:spcBef>
                <a:spcPts val="0"/>
              </a:spcBef>
              <a:buFont typeface="Arial" panose="020B0604020202020204" pitchFamily="34" charset="0"/>
              <a:buNone/>
              <a:defRPr lang="zh-TW" altLang="en-US" sz="2800" b="1" kern="1200" dirty="0">
                <a:solidFill>
                  <a:srgbClr val="40629E"/>
                </a:solidFill>
                <a:latin typeface="微軟正黑體" panose="020B0604030504040204" pitchFamily="34" charset="-120"/>
                <a:ea typeface="微軟正黑體" panose="020B0604030504040204" pitchFamily="34" charset="-12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None/>
              <a:defRPr/>
            </a:pPr>
            <a:r>
              <a:rPr lang="zh-TW" altLang="en-US" sz="2000" dirty="0"/>
              <a:t>設置再生能源設施免請領雜項執照標準第</a:t>
            </a:r>
            <a:r>
              <a:rPr lang="en-US" altLang="zh-TW" sz="2000" dirty="0"/>
              <a:t>5</a:t>
            </a:r>
            <a:r>
              <a:rPr lang="zh-TW" altLang="en-US" sz="2000" dirty="0"/>
              <a:t>條</a:t>
            </a:r>
            <a:r>
              <a:rPr lang="en-US" altLang="zh-TW" sz="2000" dirty="0"/>
              <a:t>1</a:t>
            </a:r>
            <a:r>
              <a:rPr lang="zh-TW" altLang="en-US" sz="2000" dirty="0"/>
              <a:t>項</a:t>
            </a:r>
            <a:endParaRPr kumimoji="0" lang="zh-TW" altLang="en-US" sz="2000" b="1" i="0" u="none" strike="noStrike" kern="1200" cap="none" spc="0" normalizeH="0" baseline="0" noProof="0" dirty="0">
              <a:ln>
                <a:noFill/>
              </a:ln>
              <a:solidFill>
                <a:srgbClr val="40629E"/>
              </a:solidFill>
              <a:effectLst/>
              <a:uLnTx/>
              <a:uFillTx/>
              <a:latin typeface="微軟正黑體" panose="020B0604030504040204" pitchFamily="34" charset="-120"/>
              <a:ea typeface="微軟正黑體" panose="020B0604030504040204" pitchFamily="34" charset="-120"/>
              <a:cs typeface="+mn-cs"/>
            </a:endParaRPr>
          </a:p>
        </p:txBody>
      </p:sp>
      <p:sp>
        <p:nvSpPr>
          <p:cNvPr id="63" name="文字方塊 62"/>
          <p:cNvSpPr txBox="1"/>
          <p:nvPr/>
        </p:nvSpPr>
        <p:spPr>
          <a:xfrm>
            <a:off x="2918232" y="5466598"/>
            <a:ext cx="1826141" cy="338554"/>
          </a:xfrm>
          <a:prstGeom prst="rect">
            <a:avLst/>
          </a:prstGeom>
          <a:noFill/>
        </p:spPr>
        <p:txBody>
          <a:bodyPr wrap="none" rtlCol="0">
            <a:spAutoFit/>
          </a:bodyPr>
          <a:lstStyle/>
          <a:p>
            <a:pPr defTabSz="914400">
              <a:defRPr/>
            </a:pPr>
            <a:r>
              <a:rPr lang="zh-TW" altLang="en-US" sz="1600" b="1" dirty="0">
                <a:solidFill>
                  <a:schemeClr val="accent1">
                    <a:lumMod val="75000"/>
                  </a:schemeClr>
                </a:solidFill>
                <a:latin typeface="微軟正黑體" panose="020B0604030504040204" pitchFamily="34" charset="-120"/>
                <a:ea typeface="微軟正黑體" panose="020B0604030504040204" pitchFamily="34" charset="-120"/>
              </a:rPr>
              <a:t>設置型態：屋頂型</a:t>
            </a:r>
            <a:endParaRPr lang="en-US" altLang="zh-TW" sz="1600" b="1" dirty="0">
              <a:solidFill>
                <a:schemeClr val="accent1">
                  <a:lumMod val="75000"/>
                </a:schemeClr>
              </a:solidFill>
              <a:latin typeface="微軟正黑體" panose="020B0604030504040204" pitchFamily="34" charset="-120"/>
              <a:ea typeface="微軟正黑體" panose="020B0604030504040204" pitchFamily="34" charset="-120"/>
            </a:endParaRPr>
          </a:p>
        </p:txBody>
      </p:sp>
      <p:sp>
        <p:nvSpPr>
          <p:cNvPr id="9" name="標題 1"/>
          <p:cNvSpPr txBox="1"/>
          <p:nvPr/>
        </p:nvSpPr>
        <p:spPr>
          <a:xfrm>
            <a:off x="927100" y="61913"/>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二</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免請領雜項執照標準</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規範</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-1</a:t>
            </a:r>
            <a:endParaRPr kumimoji="1"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內容版面配置區 2"/>
          <p:cNvSpPr txBox="1"/>
          <p:nvPr/>
        </p:nvSpPr>
        <p:spPr>
          <a:xfrm>
            <a:off x="152400" y="1999527"/>
            <a:ext cx="8803341" cy="3250390"/>
          </a:xfrm>
          <a:prstGeom prst="rect">
            <a:avLst/>
          </a:prstGeom>
          <a:solidFill>
            <a:schemeClr val="bg1"/>
          </a:solid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2075" indent="0" algn="just">
              <a:lnSpc>
                <a:spcPct val="100000"/>
              </a:lnSpc>
              <a:spcBef>
                <a:spcPts val="1200"/>
              </a:spcBef>
              <a:spcAft>
                <a:spcPts val="600"/>
              </a:spcAft>
              <a:buClr>
                <a:srgbClr val="ED7523"/>
              </a:buClr>
              <a:buNone/>
              <a:defRPr/>
            </a:pPr>
            <a:r>
              <a:rPr lang="zh-TW" altLang="en-US" sz="2000" b="1" u="sng" dirty="0">
                <a:solidFill>
                  <a:prstClr val="black">
                    <a:lumMod val="75000"/>
                    <a:lumOff val="25000"/>
                  </a:prstClr>
                </a:solidFill>
                <a:latin typeface="微軟正黑體" panose="020B0604030504040204" pitchFamily="34" charset="-120"/>
                <a:ea typeface="微軟正黑體" panose="020B0604030504040204" pitchFamily="34" charset="-120"/>
              </a:rPr>
              <a:t>前項設備屬</a:t>
            </a:r>
            <a:r>
              <a:rPr lang="zh-TW" altLang="en-US" sz="2000" b="1" u="sng" dirty="0">
                <a:solidFill>
                  <a:srgbClr val="0070C0"/>
                </a:solidFill>
                <a:latin typeface="微軟正黑體" panose="020B0604030504040204" pitchFamily="34" charset="-120"/>
                <a:ea typeface="微軟正黑體" panose="020B0604030504040204" pitchFamily="34" charset="-120"/>
              </a:rPr>
              <a:t>仰角非固定</a:t>
            </a:r>
            <a:r>
              <a:rPr lang="zh-TW" altLang="en-US" sz="2000" b="1" u="sng" dirty="0">
                <a:solidFill>
                  <a:prstClr val="black">
                    <a:lumMod val="75000"/>
                    <a:lumOff val="25000"/>
                  </a:prstClr>
                </a:solidFill>
                <a:latin typeface="微軟正黑體" panose="020B0604030504040204" pitchFamily="34" charset="-120"/>
                <a:ea typeface="微軟正黑體" panose="020B0604030504040204" pitchFamily="34" charset="-120"/>
              </a:rPr>
              <a:t>者，僅得設置於</a:t>
            </a:r>
            <a:r>
              <a:rPr lang="zh-TW" altLang="en-US" sz="2000" b="1" u="sng" dirty="0">
                <a:solidFill>
                  <a:srgbClr val="0070C0"/>
                </a:solidFill>
                <a:latin typeface="微軟正黑體" panose="020B0604030504040204" pitchFamily="34" charset="-120"/>
                <a:ea typeface="微軟正黑體" panose="020B0604030504040204" pitchFamily="34" charset="-120"/>
              </a:rPr>
              <a:t>地面</a:t>
            </a:r>
            <a:r>
              <a:rPr lang="zh-TW" altLang="en-US" sz="2000" b="1" u="sng" dirty="0">
                <a:solidFill>
                  <a:prstClr val="black">
                    <a:lumMod val="75000"/>
                    <a:lumOff val="25000"/>
                  </a:prstClr>
                </a:solidFill>
                <a:latin typeface="微軟正黑體" panose="020B0604030504040204" pitchFamily="34" charset="-120"/>
                <a:ea typeface="微軟正黑體" panose="020B0604030504040204" pitchFamily="34" charset="-120"/>
              </a:rPr>
              <a:t>，以固定仰角</a:t>
            </a:r>
            <a:r>
              <a:rPr lang="en-US" altLang="zh-TW" sz="2000" b="1" u="sng" dirty="0">
                <a:solidFill>
                  <a:prstClr val="black">
                    <a:lumMod val="75000"/>
                    <a:lumOff val="25000"/>
                  </a:prstClr>
                </a:solidFill>
                <a:latin typeface="微軟正黑體" panose="020B0604030504040204" pitchFamily="34" charset="-120"/>
                <a:ea typeface="微軟正黑體" panose="020B0604030504040204" pitchFamily="34" charset="-120"/>
              </a:rPr>
              <a:t>30</a:t>
            </a:r>
            <a:r>
              <a:rPr lang="zh-TW" altLang="en-US" sz="2000" b="1" u="sng" dirty="0">
                <a:solidFill>
                  <a:prstClr val="black">
                    <a:lumMod val="75000"/>
                    <a:lumOff val="25000"/>
                  </a:prstClr>
                </a:solidFill>
                <a:latin typeface="微軟正黑體" panose="020B0604030504040204" pitchFamily="34" charset="-120"/>
                <a:ea typeface="微軟正黑體" panose="020B0604030504040204" pitchFamily="34" charset="-120"/>
              </a:rPr>
              <a:t>度為計算標準，其高度自地面起算</a:t>
            </a:r>
            <a:r>
              <a:rPr lang="en-US" altLang="zh-TW" sz="2000" b="1" u="sng" dirty="0">
                <a:solidFill>
                  <a:srgbClr val="0070C0"/>
                </a:solidFill>
                <a:latin typeface="微軟正黑體" panose="020B0604030504040204" pitchFamily="34" charset="-120"/>
                <a:ea typeface="微軟正黑體" panose="020B0604030504040204" pitchFamily="34" charset="-120"/>
              </a:rPr>
              <a:t>4.5</a:t>
            </a:r>
            <a:r>
              <a:rPr lang="zh-TW" altLang="en-US" sz="2000" b="1" u="sng" dirty="0">
                <a:solidFill>
                  <a:srgbClr val="0070C0"/>
                </a:solidFill>
                <a:latin typeface="微軟正黑體" panose="020B0604030504040204" pitchFamily="34" charset="-120"/>
                <a:ea typeface="微軟正黑體" panose="020B0604030504040204" pitchFamily="34" charset="-120"/>
              </a:rPr>
              <a:t>公尺以下</a:t>
            </a:r>
            <a:r>
              <a:rPr lang="zh-TW" altLang="en-US" sz="2000" b="1" u="sng" dirty="0">
                <a:solidFill>
                  <a:prstClr val="black">
                    <a:lumMod val="75000"/>
                    <a:lumOff val="25000"/>
                  </a:prstClr>
                </a:solidFill>
                <a:latin typeface="微軟正黑體" panose="020B0604030504040204" pitchFamily="34" charset="-120"/>
                <a:ea typeface="微軟正黑體" panose="020B0604030504040204" pitchFamily="34" charset="-120"/>
              </a:rPr>
              <a:t>，</a:t>
            </a:r>
            <a:r>
              <a:rPr lang="zh-TW" altLang="en-US" sz="2000" b="1" u="sng" dirty="0">
                <a:solidFill>
                  <a:srgbClr val="0070C0"/>
                </a:solidFill>
                <a:latin typeface="微軟正黑體" panose="020B0604030504040204" pitchFamily="34" charset="-120"/>
                <a:ea typeface="微軟正黑體" panose="020B0604030504040204" pitchFamily="34" charset="-120"/>
              </a:rPr>
              <a:t>不適用前項第三款但書</a:t>
            </a:r>
            <a:r>
              <a:rPr lang="zh-TW" altLang="en-US" sz="2000" b="1" u="sng" dirty="0">
                <a:solidFill>
                  <a:prstClr val="black">
                    <a:lumMod val="75000"/>
                    <a:lumOff val="25000"/>
                  </a:prstClr>
                </a:solidFill>
                <a:latin typeface="微軟正黑體" panose="020B0604030504040204" pitchFamily="34" charset="-120"/>
                <a:ea typeface="微軟正黑體" panose="020B0604030504040204" pitchFamily="34" charset="-120"/>
              </a:rPr>
              <a:t>之規定。</a:t>
            </a:r>
          </a:p>
          <a:p>
            <a:pPr marL="92075" indent="0" algn="just">
              <a:lnSpc>
                <a:spcPct val="100000"/>
              </a:lnSpc>
              <a:spcBef>
                <a:spcPts val="1200"/>
              </a:spcBef>
              <a:spcAft>
                <a:spcPts val="600"/>
              </a:spcAft>
              <a:buClr>
                <a:srgbClr val="ED7523"/>
              </a:buClr>
              <a:buNone/>
              <a:defRPr/>
            </a:pPr>
            <a:r>
              <a:rPr lang="zh-TW" altLang="en-US" sz="2000" b="1" dirty="0">
                <a:solidFill>
                  <a:prstClr val="black">
                    <a:lumMod val="75000"/>
                    <a:lumOff val="25000"/>
                  </a:prstClr>
                </a:solidFill>
                <a:latin typeface="微軟正黑體" panose="020B0604030504040204" pitchFamily="34" charset="-120"/>
                <a:ea typeface="微軟正黑體" panose="020B0604030504040204" pitchFamily="34" charset="-120"/>
              </a:rPr>
              <a:t>第一項之設備設置</a:t>
            </a:r>
            <a:r>
              <a:rPr lang="zh-TW" altLang="en-US" sz="2000" b="1" dirty="0">
                <a:solidFill>
                  <a:srgbClr val="0070C0"/>
                </a:solidFill>
                <a:latin typeface="微軟正黑體" panose="020B0604030504040204" pitchFamily="34" charset="-120"/>
                <a:ea typeface="微軟正黑體" panose="020B0604030504040204" pitchFamily="34" charset="-120"/>
              </a:rPr>
              <a:t>新設頂蓋</a:t>
            </a:r>
            <a:r>
              <a:rPr lang="zh-TW" altLang="en-US" sz="2000" b="1" dirty="0">
                <a:solidFill>
                  <a:prstClr val="black">
                    <a:lumMod val="75000"/>
                    <a:lumOff val="25000"/>
                  </a:prstClr>
                </a:solidFill>
                <a:latin typeface="微軟正黑體" panose="020B0604030504040204" pitchFamily="34" charset="-120"/>
                <a:ea typeface="微軟正黑體" panose="020B0604030504040204" pitchFamily="34" charset="-120"/>
              </a:rPr>
              <a:t>者，該頂蓋最大設置面積</a:t>
            </a:r>
            <a:r>
              <a:rPr lang="zh-TW" altLang="en-US" sz="2000" b="1" dirty="0">
                <a:solidFill>
                  <a:srgbClr val="0070C0"/>
                </a:solidFill>
                <a:latin typeface="微軟正黑體" panose="020B0604030504040204" pitchFamily="34" charset="-120"/>
                <a:ea typeface="微軟正黑體" panose="020B0604030504040204" pitchFamily="34" charset="-120"/>
              </a:rPr>
              <a:t>不得超出</a:t>
            </a:r>
            <a:r>
              <a:rPr lang="zh-TW" altLang="en-US" sz="2000" b="1" dirty="0">
                <a:solidFill>
                  <a:prstClr val="black">
                    <a:lumMod val="75000"/>
                    <a:lumOff val="25000"/>
                  </a:prstClr>
                </a:solidFill>
                <a:latin typeface="微軟正黑體" panose="020B0604030504040204" pitchFamily="34" charset="-120"/>
                <a:ea typeface="微軟正黑體" panose="020B0604030504040204" pitchFamily="34" charset="-120"/>
              </a:rPr>
              <a:t>太陽</a:t>
            </a:r>
            <a:r>
              <a:rPr lang="zh-TW" altLang="en-US" sz="2000" b="1" dirty="0">
                <a:solidFill>
                  <a:srgbClr val="0070C0"/>
                </a:solidFill>
                <a:latin typeface="微軟正黑體" panose="020B0604030504040204" pitchFamily="34" charset="-120"/>
                <a:ea typeface="微軟正黑體" panose="020B0604030504040204" pitchFamily="34" charset="-120"/>
              </a:rPr>
              <a:t>光電</a:t>
            </a:r>
            <a:r>
              <a:rPr lang="zh-TW" altLang="en-US" sz="2000" b="1" dirty="0">
                <a:solidFill>
                  <a:prstClr val="black">
                    <a:lumMod val="75000"/>
                    <a:lumOff val="25000"/>
                  </a:prstClr>
                </a:solidFill>
                <a:latin typeface="微軟正黑體" panose="020B0604030504040204" pitchFamily="34" charset="-120"/>
                <a:ea typeface="微軟正黑體" panose="020B0604030504040204" pitchFamily="34" charset="-120"/>
              </a:rPr>
              <a:t>發電設備之</a:t>
            </a:r>
            <a:r>
              <a:rPr lang="zh-TW" altLang="en-US" sz="2000" b="1" dirty="0">
                <a:solidFill>
                  <a:srgbClr val="0070C0"/>
                </a:solidFill>
                <a:latin typeface="微軟正黑體" panose="020B0604030504040204" pitchFamily="34" charset="-120"/>
                <a:ea typeface="微軟正黑體" panose="020B0604030504040204" pitchFamily="34" charset="-120"/>
              </a:rPr>
              <a:t>範圍</a:t>
            </a:r>
            <a:r>
              <a:rPr lang="zh-TW" altLang="en-US" sz="2000" b="1" dirty="0">
                <a:solidFill>
                  <a:prstClr val="black">
                    <a:lumMod val="75000"/>
                    <a:lumOff val="25000"/>
                  </a:prstClr>
                </a:solidFill>
                <a:latin typeface="微軟正黑體" panose="020B0604030504040204" pitchFamily="34" charset="-120"/>
                <a:ea typeface="微軟正黑體" panose="020B0604030504040204" pitchFamily="34" charset="-120"/>
              </a:rPr>
              <a:t>。</a:t>
            </a:r>
          </a:p>
          <a:p>
            <a:pPr marL="92075" indent="0" algn="just">
              <a:lnSpc>
                <a:spcPct val="100000"/>
              </a:lnSpc>
              <a:spcBef>
                <a:spcPts val="1200"/>
              </a:spcBef>
              <a:spcAft>
                <a:spcPts val="600"/>
              </a:spcAft>
              <a:buClr>
                <a:srgbClr val="ED7523"/>
              </a:buClr>
              <a:buNone/>
              <a:defRPr/>
            </a:pPr>
            <a:r>
              <a:rPr lang="zh-TW" altLang="en-US" sz="2000" b="1" dirty="0">
                <a:solidFill>
                  <a:srgbClr val="0070C0"/>
                </a:solidFill>
                <a:latin typeface="微軟正黑體" panose="020B0604030504040204" pitchFamily="34" charset="-120"/>
                <a:ea typeface="微軟正黑體" panose="020B0604030504040204" pitchFamily="34" charset="-120"/>
              </a:rPr>
              <a:t>架高</a:t>
            </a:r>
            <a:r>
              <a:rPr lang="zh-TW" altLang="en-US" sz="2000" b="1" dirty="0">
                <a:solidFill>
                  <a:prstClr val="black">
                    <a:lumMod val="75000"/>
                    <a:lumOff val="25000"/>
                  </a:prstClr>
                </a:solidFill>
                <a:latin typeface="微軟正黑體" panose="020B0604030504040204" pitchFamily="34" charset="-120"/>
                <a:ea typeface="微軟正黑體" panose="020B0604030504040204" pitchFamily="34" charset="-120"/>
              </a:rPr>
              <a:t>於設置面之運轉維護孔道或通道設施，其</a:t>
            </a:r>
            <a:r>
              <a:rPr lang="zh-TW" altLang="en-US" sz="2000" b="1" dirty="0">
                <a:solidFill>
                  <a:srgbClr val="0070C0"/>
                </a:solidFill>
                <a:latin typeface="微軟正黑體" panose="020B0604030504040204" pitchFamily="34" charset="-120"/>
                <a:ea typeface="微軟正黑體" panose="020B0604030504040204" pitchFamily="34" charset="-120"/>
              </a:rPr>
              <a:t>水平投影面積</a:t>
            </a:r>
            <a:r>
              <a:rPr lang="zh-TW" altLang="en-US" sz="2000" b="1" dirty="0">
                <a:solidFill>
                  <a:prstClr val="black">
                    <a:lumMod val="75000"/>
                    <a:lumOff val="25000"/>
                  </a:prstClr>
                </a:solidFill>
                <a:latin typeface="微軟正黑體" panose="020B0604030504040204" pitchFamily="34" charset="-120"/>
                <a:ea typeface="微軟正黑體" panose="020B0604030504040204" pitchFamily="34" charset="-120"/>
              </a:rPr>
              <a:t>不得超過太陽</a:t>
            </a:r>
            <a:r>
              <a:rPr lang="zh-TW" altLang="en-US" sz="2000" b="1" dirty="0">
                <a:solidFill>
                  <a:srgbClr val="0070C0"/>
                </a:solidFill>
                <a:latin typeface="微軟正黑體" panose="020B0604030504040204" pitchFamily="34" charset="-120"/>
                <a:ea typeface="微軟正黑體" panose="020B0604030504040204" pitchFamily="34" charset="-120"/>
              </a:rPr>
              <a:t>光電</a:t>
            </a:r>
            <a:r>
              <a:rPr lang="zh-TW" altLang="en-US" sz="2000" b="1" dirty="0">
                <a:solidFill>
                  <a:prstClr val="black">
                    <a:lumMod val="75000"/>
                    <a:lumOff val="25000"/>
                  </a:prstClr>
                </a:solidFill>
                <a:latin typeface="微軟正黑體" panose="020B0604030504040204" pitchFamily="34" charset="-120"/>
                <a:ea typeface="微軟正黑體" panose="020B0604030504040204" pitchFamily="34" charset="-120"/>
              </a:rPr>
              <a:t>發電設備</a:t>
            </a:r>
            <a:r>
              <a:rPr lang="zh-TW" altLang="en-US" sz="2000" b="1" dirty="0">
                <a:solidFill>
                  <a:srgbClr val="0070C0"/>
                </a:solidFill>
                <a:latin typeface="微軟正黑體" panose="020B0604030504040204" pitchFamily="34" charset="-120"/>
                <a:ea typeface="微軟正黑體" panose="020B0604030504040204" pitchFamily="34" charset="-120"/>
              </a:rPr>
              <a:t>整體</a:t>
            </a:r>
            <a:r>
              <a:rPr lang="zh-TW" altLang="en-US" sz="2000" b="1" dirty="0">
                <a:solidFill>
                  <a:prstClr val="black">
                    <a:lumMod val="75000"/>
                    <a:lumOff val="25000"/>
                  </a:prstClr>
                </a:solidFill>
                <a:latin typeface="微軟正黑體" panose="020B0604030504040204" pitchFamily="34" charset="-120"/>
                <a:ea typeface="微軟正黑體" panose="020B0604030504040204" pitchFamily="34" charset="-120"/>
              </a:rPr>
              <a:t>水平投影面積</a:t>
            </a:r>
            <a:r>
              <a:rPr lang="en-US" altLang="zh-TW" sz="2000" b="1" dirty="0">
                <a:solidFill>
                  <a:srgbClr val="0070C0"/>
                </a:solidFill>
                <a:latin typeface="微軟正黑體" panose="020B0604030504040204" pitchFamily="34" charset="-120"/>
                <a:ea typeface="微軟正黑體" panose="020B0604030504040204" pitchFamily="34" charset="-120"/>
              </a:rPr>
              <a:t>30%</a:t>
            </a:r>
            <a:r>
              <a:rPr lang="zh-TW" altLang="en-US" sz="2000" b="1" dirty="0">
                <a:solidFill>
                  <a:prstClr val="black">
                    <a:lumMod val="75000"/>
                    <a:lumOff val="25000"/>
                  </a:prstClr>
                </a:solidFill>
                <a:latin typeface="微軟正黑體" panose="020B0604030504040204" pitchFamily="34" charset="-120"/>
                <a:ea typeface="微軟正黑體" panose="020B0604030504040204" pitchFamily="34" charset="-120"/>
              </a:rPr>
              <a:t>。</a:t>
            </a:r>
          </a:p>
          <a:p>
            <a:pPr marL="92075" indent="0" algn="just">
              <a:lnSpc>
                <a:spcPct val="100000"/>
              </a:lnSpc>
              <a:spcBef>
                <a:spcPts val="1200"/>
              </a:spcBef>
              <a:spcAft>
                <a:spcPts val="600"/>
              </a:spcAft>
              <a:buClr>
                <a:srgbClr val="ED7523"/>
              </a:buClr>
              <a:buNone/>
              <a:defRPr/>
            </a:pPr>
            <a:r>
              <a:rPr lang="zh-TW" altLang="en-US" sz="2000" b="1" dirty="0">
                <a:solidFill>
                  <a:prstClr val="black">
                    <a:lumMod val="75000"/>
                    <a:lumOff val="25000"/>
                  </a:prstClr>
                </a:solidFill>
                <a:latin typeface="微軟正黑體" panose="020B0604030504040204" pitchFamily="34" charset="-120"/>
                <a:ea typeface="微軟正黑體" panose="020B0604030504040204" pitchFamily="34" charset="-120"/>
              </a:rPr>
              <a:t>太陽光電發電設備設置於</a:t>
            </a:r>
            <a:r>
              <a:rPr lang="zh-TW" altLang="en-US" sz="2000" b="1" dirty="0">
                <a:solidFill>
                  <a:srgbClr val="0070C0"/>
                </a:solidFill>
                <a:latin typeface="微軟正黑體" panose="020B0604030504040204" pitchFamily="34" charset="-120"/>
                <a:ea typeface="微軟正黑體" panose="020B0604030504040204" pitchFamily="34" charset="-120"/>
              </a:rPr>
              <a:t>屋頂</a:t>
            </a:r>
            <a:r>
              <a:rPr lang="zh-TW" altLang="en-US" sz="2000" b="1" dirty="0">
                <a:solidFill>
                  <a:prstClr val="black">
                    <a:lumMod val="75000"/>
                    <a:lumOff val="25000"/>
                  </a:prstClr>
                </a:solidFill>
                <a:latin typeface="微軟正黑體" panose="020B0604030504040204" pitchFamily="34" charset="-120"/>
                <a:ea typeface="微軟正黑體" panose="020B0604030504040204" pitchFamily="34" charset="-120"/>
              </a:rPr>
              <a:t>、</a:t>
            </a:r>
            <a:r>
              <a:rPr lang="zh-TW" altLang="en-US" sz="2000" b="1" dirty="0">
                <a:solidFill>
                  <a:srgbClr val="0070C0"/>
                </a:solidFill>
                <a:latin typeface="微軟正黑體" panose="020B0604030504040204" pitchFamily="34" charset="-120"/>
                <a:ea typeface="微軟正黑體" panose="020B0604030504040204" pitchFamily="34" charset="-120"/>
              </a:rPr>
              <a:t>露臺</a:t>
            </a:r>
            <a:r>
              <a:rPr lang="zh-TW" altLang="en-US" sz="2000" b="1" dirty="0">
                <a:solidFill>
                  <a:prstClr val="black">
                    <a:lumMod val="75000"/>
                    <a:lumOff val="25000"/>
                  </a:prstClr>
                </a:solidFill>
                <a:latin typeface="微軟正黑體" panose="020B0604030504040204" pitchFamily="34" charset="-120"/>
                <a:ea typeface="微軟正黑體" panose="020B0604030504040204" pitchFamily="34" charset="-120"/>
              </a:rPr>
              <a:t>或</a:t>
            </a:r>
            <a:r>
              <a:rPr lang="zh-TW" altLang="en-US" sz="2000" b="1" dirty="0">
                <a:solidFill>
                  <a:srgbClr val="0070C0"/>
                </a:solidFill>
                <a:latin typeface="微軟正黑體" panose="020B0604030504040204" pitchFamily="34" charset="-120"/>
                <a:ea typeface="微軟正黑體" panose="020B0604030504040204" pitchFamily="34" charset="-120"/>
              </a:rPr>
              <a:t>屋頂突出物</a:t>
            </a:r>
            <a:r>
              <a:rPr lang="zh-TW" altLang="en-US" sz="2000" b="1" dirty="0">
                <a:solidFill>
                  <a:prstClr val="black">
                    <a:lumMod val="75000"/>
                    <a:lumOff val="25000"/>
                  </a:prstClr>
                </a:solidFill>
                <a:latin typeface="微軟正黑體" panose="020B0604030504040204" pitchFamily="34" charset="-120"/>
                <a:ea typeface="微軟正黑體" panose="020B0604030504040204" pitchFamily="34" charset="-120"/>
              </a:rPr>
              <a:t>者，得視為屋簷，其最大設置範圍以建築物外牆中心線或其代替柱中心線外</a:t>
            </a:r>
            <a:r>
              <a:rPr lang="en-US" altLang="zh-TW" sz="2000" b="1" dirty="0">
                <a:solidFill>
                  <a:srgbClr val="0070C0"/>
                </a:solidFill>
                <a:latin typeface="微軟正黑體" panose="020B0604030504040204" pitchFamily="34" charset="-120"/>
                <a:ea typeface="微軟正黑體" panose="020B0604030504040204" pitchFamily="34" charset="-120"/>
              </a:rPr>
              <a:t>1</a:t>
            </a:r>
            <a:r>
              <a:rPr lang="zh-TW" altLang="en-US" sz="2000" b="1" dirty="0">
                <a:solidFill>
                  <a:srgbClr val="0070C0"/>
                </a:solidFill>
                <a:latin typeface="微軟正黑體" panose="020B0604030504040204" pitchFamily="34" charset="-120"/>
                <a:ea typeface="微軟正黑體" panose="020B0604030504040204" pitchFamily="34" charset="-120"/>
              </a:rPr>
              <a:t>公尺</a:t>
            </a:r>
            <a:r>
              <a:rPr lang="zh-TW" altLang="en-US" sz="2000" b="1" dirty="0">
                <a:solidFill>
                  <a:prstClr val="black">
                    <a:lumMod val="75000"/>
                    <a:lumOff val="25000"/>
                  </a:prstClr>
                </a:solidFill>
                <a:latin typeface="微軟正黑體" panose="020B0604030504040204" pitchFamily="34" charset="-120"/>
                <a:ea typeface="微軟正黑體" panose="020B0604030504040204" pitchFamily="34" charset="-120"/>
              </a:rPr>
              <a:t>為限，且</a:t>
            </a:r>
            <a:r>
              <a:rPr lang="zh-TW" altLang="en-US" sz="2000" b="1" dirty="0">
                <a:solidFill>
                  <a:srgbClr val="0070C0"/>
                </a:solidFill>
                <a:latin typeface="微軟正黑體" panose="020B0604030504040204" pitchFamily="34" charset="-120"/>
                <a:ea typeface="微軟正黑體" panose="020B0604030504040204" pitchFamily="34" charset="-120"/>
              </a:rPr>
              <a:t>不得超過</a:t>
            </a:r>
            <a:r>
              <a:rPr lang="zh-TW" altLang="en-US" sz="2000" b="1" dirty="0">
                <a:solidFill>
                  <a:prstClr val="black">
                    <a:lumMod val="75000"/>
                    <a:lumOff val="25000"/>
                  </a:prstClr>
                </a:solidFill>
                <a:latin typeface="微軟正黑體" panose="020B0604030504040204" pitchFamily="34" charset="-120"/>
                <a:ea typeface="微軟正黑體" panose="020B0604030504040204" pitchFamily="34" charset="-120"/>
              </a:rPr>
              <a:t>建築</a:t>
            </a:r>
            <a:r>
              <a:rPr lang="zh-TW" altLang="en-US" sz="2000" b="1" dirty="0">
                <a:solidFill>
                  <a:srgbClr val="0070C0"/>
                </a:solidFill>
                <a:latin typeface="微軟正黑體" panose="020B0604030504040204" pitchFamily="34" charset="-120"/>
                <a:ea typeface="微軟正黑體" panose="020B0604030504040204" pitchFamily="34" charset="-120"/>
              </a:rPr>
              <a:t>基地</a:t>
            </a:r>
            <a:r>
              <a:rPr lang="zh-TW" altLang="en-US" sz="2000" b="1" dirty="0">
                <a:solidFill>
                  <a:prstClr val="black">
                    <a:lumMod val="75000"/>
                    <a:lumOff val="25000"/>
                  </a:prstClr>
                </a:solidFill>
                <a:latin typeface="微軟正黑體" panose="020B0604030504040204" pitchFamily="34" charset="-120"/>
                <a:ea typeface="微軟正黑體" panose="020B0604030504040204" pitchFamily="34" charset="-120"/>
              </a:rPr>
              <a:t>範圍。</a:t>
            </a:r>
            <a:endParaRPr lang="en-US" altLang="zh-TW" sz="2000" b="1" u="sng" dirty="0">
              <a:solidFill>
                <a:srgbClr val="E7E6E6">
                  <a:lumMod val="25000"/>
                </a:srgbClr>
              </a:solidFill>
              <a:latin typeface="微軟正黑體" panose="020B0604030504040204" pitchFamily="34" charset="-120"/>
              <a:ea typeface="微軟正黑體" panose="020B0604030504040204" pitchFamily="34" charset="-120"/>
            </a:endParaRPr>
          </a:p>
        </p:txBody>
      </p:sp>
      <p:sp>
        <p:nvSpPr>
          <p:cNvPr id="61" name="文字版面配置區 4"/>
          <p:cNvSpPr txBox="1"/>
          <p:nvPr/>
        </p:nvSpPr>
        <p:spPr>
          <a:xfrm>
            <a:off x="79459" y="1608083"/>
            <a:ext cx="8544772" cy="391445"/>
          </a:xfrm>
          <a:prstGeom prst="rect">
            <a:avLst/>
          </a:prstGeom>
        </p:spPr>
        <p:txBody>
          <a:bodyPr vert="horz" lIns="91440" tIns="45720" rIns="91440" bIns="45720" rtlCol="0" anchor="ctr">
            <a:noAutofit/>
          </a:bodyPr>
          <a:lstStyle>
            <a:lvl1pPr marL="228600" indent="-228600" algn="l" defTabSz="914400" rtl="0" eaLnBrk="1" latinLnBrk="0" hangingPunct="1">
              <a:lnSpc>
                <a:spcPct val="100000"/>
              </a:lnSpc>
              <a:spcBef>
                <a:spcPts val="0"/>
              </a:spcBef>
              <a:buFont typeface="Arial" panose="020B0604020202020204" pitchFamily="34" charset="0"/>
              <a:buNone/>
              <a:defRPr lang="zh-TW" altLang="en-US" sz="2800" b="1" kern="1200" dirty="0">
                <a:solidFill>
                  <a:srgbClr val="40629E"/>
                </a:solidFill>
                <a:latin typeface="微軟正黑體" panose="020B0604030504040204" pitchFamily="34" charset="-120"/>
                <a:ea typeface="微軟正黑體" panose="020B0604030504040204" pitchFamily="34" charset="-12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None/>
              <a:defRPr/>
            </a:pPr>
            <a:r>
              <a:rPr lang="zh-TW" altLang="en-US" sz="2000" dirty="0"/>
              <a:t>設置再生能源設施免請領雜項執照標準第</a:t>
            </a:r>
            <a:r>
              <a:rPr lang="en-US" altLang="zh-TW" sz="2000" dirty="0"/>
              <a:t>5</a:t>
            </a:r>
            <a:r>
              <a:rPr lang="zh-TW" altLang="en-US" sz="2000" dirty="0"/>
              <a:t>條</a:t>
            </a:r>
            <a:r>
              <a:rPr lang="en-US" altLang="zh-TW" sz="2000" dirty="0"/>
              <a:t>2</a:t>
            </a:r>
            <a:r>
              <a:rPr lang="zh-TW" altLang="en-US" sz="2000" dirty="0"/>
              <a:t>項</a:t>
            </a:r>
            <a:r>
              <a:rPr lang="en-US" altLang="zh-TW" sz="2000" dirty="0"/>
              <a:t>~5</a:t>
            </a:r>
            <a:r>
              <a:rPr lang="zh-TW" altLang="en-US" sz="2000" dirty="0"/>
              <a:t>項</a:t>
            </a:r>
            <a:endParaRPr kumimoji="0" lang="zh-TW" altLang="en-US" sz="2000" b="1" i="0" u="none" strike="noStrike" kern="1200" cap="none" spc="0" normalizeH="0" baseline="0" noProof="0" dirty="0">
              <a:ln>
                <a:noFill/>
              </a:ln>
              <a:solidFill>
                <a:srgbClr val="40629E"/>
              </a:solidFill>
              <a:effectLst/>
              <a:uLnTx/>
              <a:uFillTx/>
              <a:latin typeface="微軟正黑體" panose="020B0604030504040204" pitchFamily="34" charset="-120"/>
              <a:ea typeface="微軟正黑體" panose="020B0604030504040204" pitchFamily="34" charset="-120"/>
              <a:cs typeface="+mn-cs"/>
            </a:endParaRPr>
          </a:p>
        </p:txBody>
      </p:sp>
      <p:sp>
        <p:nvSpPr>
          <p:cNvPr id="9" name="標題 1"/>
          <p:cNvSpPr txBox="1"/>
          <p:nvPr/>
        </p:nvSpPr>
        <p:spPr>
          <a:xfrm>
            <a:off x="927100" y="61913"/>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二</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免請領雜項執照標準</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規範</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-2</a:t>
            </a:r>
            <a:endParaRPr kumimoji="1"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0" y="256327"/>
            <a:ext cx="9132833" cy="6596054"/>
            <a:chOff x="0" y="256327"/>
            <a:chExt cx="9132833" cy="6596054"/>
          </a:xfrm>
        </p:grpSpPr>
        <p:sp>
          <p:nvSpPr>
            <p:cNvPr id="7" name="직사각형 6"/>
            <p:cNvSpPr/>
            <p:nvPr/>
          </p:nvSpPr>
          <p:spPr>
            <a:xfrm>
              <a:off x="425716" y="256327"/>
              <a:ext cx="3084403" cy="1132361"/>
            </a:xfrm>
            <a:prstGeom prst="rect">
              <a:avLst/>
            </a:prstGeom>
          </p:spPr>
          <p:txBody>
            <a:bodyPr wrap="square">
              <a:spAutoFit/>
            </a:bodyPr>
            <a:lstStyle/>
            <a:p>
              <a:pPr algn="ctr">
                <a:lnSpc>
                  <a:spcPct val="150000"/>
                </a:lnSpc>
              </a:pPr>
              <a:r>
                <a:rPr lang="zh-TW" altLang="en-US" sz="2400" b="1" dirty="0">
                  <a:solidFill>
                    <a:prstClr val="white"/>
                  </a:solidFill>
                </a:rPr>
                <a:t>設置再生能源設施免請領雜項執照標準</a:t>
              </a:r>
              <a:endParaRPr lang="ko-KR" altLang="en-US" sz="2400" dirty="0">
                <a:solidFill>
                  <a:prstClr val="white"/>
                </a:solidFill>
              </a:endParaRPr>
            </a:p>
          </p:txBody>
        </p:sp>
        <p:sp>
          <p:nvSpPr>
            <p:cNvPr id="40" name="자유형 39"/>
            <p:cNvSpPr/>
            <p:nvPr/>
          </p:nvSpPr>
          <p:spPr bwMode="auto">
            <a:xfrm>
              <a:off x="2785678" y="2525209"/>
              <a:ext cx="818554" cy="913613"/>
            </a:xfrm>
            <a:custGeom>
              <a:avLst/>
              <a:gdLst>
                <a:gd name="connsiteX0" fmla="*/ 67939 w 1582473"/>
                <a:gd name="connsiteY0" fmla="*/ 0 h 1766244"/>
                <a:gd name="connsiteX1" fmla="*/ 75810 w 1582473"/>
                <a:gd name="connsiteY1" fmla="*/ 0 h 1766244"/>
                <a:gd name="connsiteX2" fmla="*/ 182715 w 1582473"/>
                <a:gd name="connsiteY2" fmla="*/ 0 h 1766244"/>
                <a:gd name="connsiteX3" fmla="*/ 182715 w 1582473"/>
                <a:gd name="connsiteY3" fmla="*/ 142940 h 1766244"/>
                <a:gd name="connsiteX4" fmla="*/ 142920 w 1582473"/>
                <a:gd name="connsiteY4" fmla="*/ 142940 h 1766244"/>
                <a:gd name="connsiteX5" fmla="*/ 142920 w 1582473"/>
                <a:gd name="connsiteY5" fmla="*/ 700200 h 1766244"/>
                <a:gd name="connsiteX6" fmla="*/ 1529862 w 1582473"/>
                <a:gd name="connsiteY6" fmla="*/ 1079717 h 1766244"/>
                <a:gd name="connsiteX7" fmla="*/ 1541047 w 1582473"/>
                <a:gd name="connsiteY7" fmla="*/ 1084274 h 1766244"/>
                <a:gd name="connsiteX8" fmla="*/ 1560103 w 1582473"/>
                <a:gd name="connsiteY8" fmla="*/ 1096704 h 1766244"/>
                <a:gd name="connsiteX9" fmla="*/ 1574602 w 1582473"/>
                <a:gd name="connsiteY9" fmla="*/ 1114934 h 1766244"/>
                <a:gd name="connsiteX10" fmla="*/ 1581644 w 1582473"/>
                <a:gd name="connsiteY10" fmla="*/ 1137307 h 1766244"/>
                <a:gd name="connsiteX11" fmla="*/ 1582473 w 1582473"/>
                <a:gd name="connsiteY11" fmla="*/ 1149322 h 1766244"/>
                <a:gd name="connsiteX12" fmla="*/ 1582473 w 1582473"/>
                <a:gd name="connsiteY12" fmla="*/ 1694567 h 1766244"/>
                <a:gd name="connsiteX13" fmla="*/ 1582473 w 1582473"/>
                <a:gd name="connsiteY13" fmla="*/ 1701610 h 1766244"/>
                <a:gd name="connsiteX14" fmla="*/ 1579573 w 1582473"/>
                <a:gd name="connsiteY14" fmla="*/ 1715283 h 1766244"/>
                <a:gd name="connsiteX15" fmla="*/ 1570459 w 1582473"/>
                <a:gd name="connsiteY15" fmla="*/ 1734342 h 1766244"/>
                <a:gd name="connsiteX16" fmla="*/ 1551403 w 1582473"/>
                <a:gd name="connsiteY16" fmla="*/ 1754229 h 1766244"/>
                <a:gd name="connsiteX17" fmla="*/ 1532347 w 1582473"/>
                <a:gd name="connsiteY17" fmla="*/ 1762515 h 1766244"/>
                <a:gd name="connsiteX18" fmla="*/ 1518677 w 1582473"/>
                <a:gd name="connsiteY18" fmla="*/ 1765416 h 1766244"/>
                <a:gd name="connsiteX19" fmla="*/ 1510806 w 1582473"/>
                <a:gd name="connsiteY19" fmla="*/ 1766244 h 1766244"/>
                <a:gd name="connsiteX20" fmla="*/ 1503763 w 1582473"/>
                <a:gd name="connsiteY20" fmla="*/ 1765416 h 1766244"/>
                <a:gd name="connsiteX21" fmla="*/ 1490093 w 1582473"/>
                <a:gd name="connsiteY21" fmla="*/ 1762515 h 1766244"/>
                <a:gd name="connsiteX22" fmla="*/ 1470622 w 1582473"/>
                <a:gd name="connsiteY22" fmla="*/ 1754229 h 1766244"/>
                <a:gd name="connsiteX23" fmla="*/ 1451152 w 1582473"/>
                <a:gd name="connsiteY23" fmla="*/ 1734342 h 1766244"/>
                <a:gd name="connsiteX24" fmla="*/ 1442867 w 1582473"/>
                <a:gd name="connsiteY24" fmla="*/ 1715283 h 1766244"/>
                <a:gd name="connsiteX25" fmla="*/ 1439967 w 1582473"/>
                <a:gd name="connsiteY25" fmla="*/ 1701610 h 1766244"/>
                <a:gd name="connsiteX26" fmla="*/ 1439139 w 1582473"/>
                <a:gd name="connsiteY26" fmla="*/ 1694567 h 1766244"/>
                <a:gd name="connsiteX27" fmla="*/ 1439139 w 1582473"/>
                <a:gd name="connsiteY27" fmla="*/ 1204013 h 1766244"/>
                <a:gd name="connsiteX28" fmla="*/ 52611 w 1582473"/>
                <a:gd name="connsiteY28" fmla="*/ 824496 h 1766244"/>
                <a:gd name="connsiteX29" fmla="*/ 41012 w 1582473"/>
                <a:gd name="connsiteY29" fmla="*/ 820353 h 1766244"/>
                <a:gd name="connsiteX30" fmla="*/ 21956 w 1582473"/>
                <a:gd name="connsiteY30" fmla="*/ 807095 h 1766244"/>
                <a:gd name="connsiteX31" fmla="*/ 8285 w 1582473"/>
                <a:gd name="connsiteY31" fmla="*/ 789279 h 1766244"/>
                <a:gd name="connsiteX32" fmla="*/ 414 w 1582473"/>
                <a:gd name="connsiteY32" fmla="*/ 767320 h 1766244"/>
                <a:gd name="connsiteX33" fmla="*/ 0 w 1582473"/>
                <a:gd name="connsiteY33" fmla="*/ 755305 h 1766244"/>
                <a:gd name="connsiteX34" fmla="*/ 0 w 1582473"/>
                <a:gd name="connsiteY34" fmla="*/ 71677 h 1766244"/>
                <a:gd name="connsiteX35" fmla="*/ 0 w 1582473"/>
                <a:gd name="connsiteY35" fmla="*/ 63805 h 1766244"/>
                <a:gd name="connsiteX36" fmla="*/ 3314 w 1582473"/>
                <a:gd name="connsiteY36" fmla="*/ 50133 h 1766244"/>
                <a:gd name="connsiteX37" fmla="*/ 13256 w 1582473"/>
                <a:gd name="connsiteY37" fmla="*/ 31074 h 1766244"/>
                <a:gd name="connsiteX38" fmla="*/ 33969 w 1582473"/>
                <a:gd name="connsiteY38" fmla="*/ 11601 h 1766244"/>
                <a:gd name="connsiteX39" fmla="*/ 53440 w 1582473"/>
                <a:gd name="connsiteY39" fmla="*/ 2900 h 1766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82473" h="1766244">
                  <a:moveTo>
                    <a:pt x="67939" y="0"/>
                  </a:moveTo>
                  <a:lnTo>
                    <a:pt x="75810" y="0"/>
                  </a:lnTo>
                  <a:lnTo>
                    <a:pt x="182715" y="0"/>
                  </a:lnTo>
                  <a:lnTo>
                    <a:pt x="182715" y="142940"/>
                  </a:lnTo>
                  <a:lnTo>
                    <a:pt x="142920" y="142940"/>
                  </a:lnTo>
                  <a:lnTo>
                    <a:pt x="142920" y="700200"/>
                  </a:lnTo>
                  <a:lnTo>
                    <a:pt x="1529862" y="1079717"/>
                  </a:lnTo>
                  <a:lnTo>
                    <a:pt x="1541047" y="1084274"/>
                  </a:lnTo>
                  <a:lnTo>
                    <a:pt x="1560103" y="1096704"/>
                  </a:lnTo>
                  <a:lnTo>
                    <a:pt x="1574602" y="1114934"/>
                  </a:lnTo>
                  <a:lnTo>
                    <a:pt x="1581644" y="1137307"/>
                  </a:lnTo>
                  <a:lnTo>
                    <a:pt x="1582473" y="1149322"/>
                  </a:lnTo>
                  <a:lnTo>
                    <a:pt x="1582473" y="1694567"/>
                  </a:lnTo>
                  <a:lnTo>
                    <a:pt x="1582473" y="1701610"/>
                  </a:lnTo>
                  <a:lnTo>
                    <a:pt x="1579573" y="1715283"/>
                  </a:lnTo>
                  <a:lnTo>
                    <a:pt x="1570459" y="1734342"/>
                  </a:lnTo>
                  <a:lnTo>
                    <a:pt x="1551403" y="1754229"/>
                  </a:lnTo>
                  <a:lnTo>
                    <a:pt x="1532347" y="1762515"/>
                  </a:lnTo>
                  <a:lnTo>
                    <a:pt x="1518677" y="1765416"/>
                  </a:lnTo>
                  <a:lnTo>
                    <a:pt x="1510806" y="1766244"/>
                  </a:lnTo>
                  <a:lnTo>
                    <a:pt x="1503763" y="1765416"/>
                  </a:lnTo>
                  <a:lnTo>
                    <a:pt x="1490093" y="1762515"/>
                  </a:lnTo>
                  <a:lnTo>
                    <a:pt x="1470622" y="1754229"/>
                  </a:lnTo>
                  <a:lnTo>
                    <a:pt x="1451152" y="1734342"/>
                  </a:lnTo>
                  <a:lnTo>
                    <a:pt x="1442867" y="1715283"/>
                  </a:lnTo>
                  <a:lnTo>
                    <a:pt x="1439967" y="1701610"/>
                  </a:lnTo>
                  <a:lnTo>
                    <a:pt x="1439139" y="1694567"/>
                  </a:lnTo>
                  <a:lnTo>
                    <a:pt x="1439139" y="1204013"/>
                  </a:lnTo>
                  <a:lnTo>
                    <a:pt x="52611" y="824496"/>
                  </a:lnTo>
                  <a:lnTo>
                    <a:pt x="41012" y="820353"/>
                  </a:lnTo>
                  <a:lnTo>
                    <a:pt x="21956" y="807095"/>
                  </a:lnTo>
                  <a:lnTo>
                    <a:pt x="8285" y="789279"/>
                  </a:lnTo>
                  <a:lnTo>
                    <a:pt x="414" y="767320"/>
                  </a:lnTo>
                  <a:lnTo>
                    <a:pt x="0" y="755305"/>
                  </a:lnTo>
                  <a:lnTo>
                    <a:pt x="0" y="71677"/>
                  </a:lnTo>
                  <a:lnTo>
                    <a:pt x="0" y="63805"/>
                  </a:lnTo>
                  <a:lnTo>
                    <a:pt x="3314" y="50133"/>
                  </a:lnTo>
                  <a:lnTo>
                    <a:pt x="13256" y="31074"/>
                  </a:lnTo>
                  <a:lnTo>
                    <a:pt x="33969" y="11601"/>
                  </a:lnTo>
                  <a:lnTo>
                    <a:pt x="53440" y="290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noAutofit/>
            </a:bodyPr>
            <a:lstStyle/>
            <a:p>
              <a:endParaRPr lang="ko-KR" altLang="en-US" sz="1350"/>
            </a:p>
          </p:txBody>
        </p:sp>
        <p:sp>
          <p:nvSpPr>
            <p:cNvPr id="13" name="Rectangle 10"/>
            <p:cNvSpPr>
              <a:spLocks noChangeArrowheads="1"/>
            </p:cNvSpPr>
            <p:nvPr/>
          </p:nvSpPr>
          <p:spPr bwMode="auto">
            <a:xfrm>
              <a:off x="3530198" y="3195792"/>
              <a:ext cx="73938" cy="140160"/>
            </a:xfrm>
            <a:prstGeom prst="rect">
              <a:avLst/>
            </a:prstGeom>
            <a:solidFill>
              <a:schemeClr val="tx2">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ko-KR" altLang="en-US" sz="1350"/>
            </a:p>
          </p:txBody>
        </p:sp>
        <p:sp>
          <p:nvSpPr>
            <p:cNvPr id="14" name="Freeform 11"/>
            <p:cNvSpPr/>
            <p:nvPr/>
          </p:nvSpPr>
          <p:spPr bwMode="auto">
            <a:xfrm>
              <a:off x="3489050" y="3249155"/>
              <a:ext cx="164591" cy="547782"/>
            </a:xfrm>
            <a:custGeom>
              <a:avLst/>
              <a:gdLst>
                <a:gd name="T0" fmla="*/ 586 w 767"/>
                <a:gd name="T1" fmla="*/ 0 h 2555"/>
                <a:gd name="T2" fmla="*/ 201 w 767"/>
                <a:gd name="T3" fmla="*/ 0 h 2555"/>
                <a:gd name="T4" fmla="*/ 181 w 767"/>
                <a:gd name="T5" fmla="*/ 2 h 2555"/>
                <a:gd name="T6" fmla="*/ 144 w 767"/>
                <a:gd name="T7" fmla="*/ 9 h 2555"/>
                <a:gd name="T8" fmla="*/ 108 w 767"/>
                <a:gd name="T9" fmla="*/ 23 h 2555"/>
                <a:gd name="T10" fmla="*/ 75 w 767"/>
                <a:gd name="T11" fmla="*/ 45 h 2555"/>
                <a:gd name="T12" fmla="*/ 47 w 767"/>
                <a:gd name="T13" fmla="*/ 71 h 2555"/>
                <a:gd name="T14" fmla="*/ 26 w 767"/>
                <a:gd name="T15" fmla="*/ 101 h 2555"/>
                <a:gd name="T16" fmla="*/ 8 w 767"/>
                <a:gd name="T17" fmla="*/ 136 h 2555"/>
                <a:gd name="T18" fmla="*/ 1 w 767"/>
                <a:gd name="T19" fmla="*/ 173 h 2555"/>
                <a:gd name="T20" fmla="*/ 0 w 767"/>
                <a:gd name="T21" fmla="*/ 193 h 2555"/>
                <a:gd name="T22" fmla="*/ 0 w 767"/>
                <a:gd name="T23" fmla="*/ 2362 h 2555"/>
                <a:gd name="T24" fmla="*/ 1 w 767"/>
                <a:gd name="T25" fmla="*/ 2383 h 2555"/>
                <a:gd name="T26" fmla="*/ 8 w 767"/>
                <a:gd name="T27" fmla="*/ 2420 h 2555"/>
                <a:gd name="T28" fmla="*/ 26 w 767"/>
                <a:gd name="T29" fmla="*/ 2455 h 2555"/>
                <a:gd name="T30" fmla="*/ 47 w 767"/>
                <a:gd name="T31" fmla="*/ 2485 h 2555"/>
                <a:gd name="T32" fmla="*/ 75 w 767"/>
                <a:gd name="T33" fmla="*/ 2511 h 2555"/>
                <a:gd name="T34" fmla="*/ 108 w 767"/>
                <a:gd name="T35" fmla="*/ 2532 h 2555"/>
                <a:gd name="T36" fmla="*/ 144 w 767"/>
                <a:gd name="T37" fmla="*/ 2547 h 2555"/>
                <a:gd name="T38" fmla="*/ 181 w 767"/>
                <a:gd name="T39" fmla="*/ 2554 h 2555"/>
                <a:gd name="T40" fmla="*/ 201 w 767"/>
                <a:gd name="T41" fmla="*/ 2555 h 2555"/>
                <a:gd name="T42" fmla="*/ 586 w 767"/>
                <a:gd name="T43" fmla="*/ 2555 h 2555"/>
                <a:gd name="T44" fmla="*/ 604 w 767"/>
                <a:gd name="T45" fmla="*/ 2554 h 2555"/>
                <a:gd name="T46" fmla="*/ 642 w 767"/>
                <a:gd name="T47" fmla="*/ 2547 h 2555"/>
                <a:gd name="T48" fmla="*/ 675 w 767"/>
                <a:gd name="T49" fmla="*/ 2532 h 2555"/>
                <a:gd name="T50" fmla="*/ 704 w 767"/>
                <a:gd name="T51" fmla="*/ 2511 h 2555"/>
                <a:gd name="T52" fmla="*/ 728 w 767"/>
                <a:gd name="T53" fmla="*/ 2485 h 2555"/>
                <a:gd name="T54" fmla="*/ 747 w 767"/>
                <a:gd name="T55" fmla="*/ 2455 h 2555"/>
                <a:gd name="T56" fmla="*/ 760 w 767"/>
                <a:gd name="T57" fmla="*/ 2420 h 2555"/>
                <a:gd name="T58" fmla="*/ 767 w 767"/>
                <a:gd name="T59" fmla="*/ 2383 h 2555"/>
                <a:gd name="T60" fmla="*/ 767 w 767"/>
                <a:gd name="T61" fmla="*/ 2362 h 2555"/>
                <a:gd name="T62" fmla="*/ 767 w 767"/>
                <a:gd name="T63" fmla="*/ 193 h 2555"/>
                <a:gd name="T64" fmla="*/ 767 w 767"/>
                <a:gd name="T65" fmla="*/ 173 h 2555"/>
                <a:gd name="T66" fmla="*/ 760 w 767"/>
                <a:gd name="T67" fmla="*/ 136 h 2555"/>
                <a:gd name="T68" fmla="*/ 747 w 767"/>
                <a:gd name="T69" fmla="*/ 101 h 2555"/>
                <a:gd name="T70" fmla="*/ 728 w 767"/>
                <a:gd name="T71" fmla="*/ 71 h 2555"/>
                <a:gd name="T72" fmla="*/ 704 w 767"/>
                <a:gd name="T73" fmla="*/ 45 h 2555"/>
                <a:gd name="T74" fmla="*/ 675 w 767"/>
                <a:gd name="T75" fmla="*/ 23 h 2555"/>
                <a:gd name="T76" fmla="*/ 642 w 767"/>
                <a:gd name="T77" fmla="*/ 9 h 2555"/>
                <a:gd name="T78" fmla="*/ 604 w 767"/>
                <a:gd name="T79" fmla="*/ 2 h 2555"/>
                <a:gd name="T80" fmla="*/ 586 w 767"/>
                <a:gd name="T81" fmla="*/ 0 h 2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67" h="2555">
                  <a:moveTo>
                    <a:pt x="586" y="0"/>
                  </a:moveTo>
                  <a:lnTo>
                    <a:pt x="201" y="0"/>
                  </a:lnTo>
                  <a:lnTo>
                    <a:pt x="181" y="2"/>
                  </a:lnTo>
                  <a:lnTo>
                    <a:pt x="144" y="9"/>
                  </a:lnTo>
                  <a:lnTo>
                    <a:pt x="108" y="23"/>
                  </a:lnTo>
                  <a:lnTo>
                    <a:pt x="75" y="45"/>
                  </a:lnTo>
                  <a:lnTo>
                    <a:pt x="47" y="71"/>
                  </a:lnTo>
                  <a:lnTo>
                    <a:pt x="26" y="101"/>
                  </a:lnTo>
                  <a:lnTo>
                    <a:pt x="8" y="136"/>
                  </a:lnTo>
                  <a:lnTo>
                    <a:pt x="1" y="173"/>
                  </a:lnTo>
                  <a:lnTo>
                    <a:pt x="0" y="193"/>
                  </a:lnTo>
                  <a:lnTo>
                    <a:pt x="0" y="2362"/>
                  </a:lnTo>
                  <a:lnTo>
                    <a:pt x="1" y="2383"/>
                  </a:lnTo>
                  <a:lnTo>
                    <a:pt x="8" y="2420"/>
                  </a:lnTo>
                  <a:lnTo>
                    <a:pt x="26" y="2455"/>
                  </a:lnTo>
                  <a:lnTo>
                    <a:pt x="47" y="2485"/>
                  </a:lnTo>
                  <a:lnTo>
                    <a:pt x="75" y="2511"/>
                  </a:lnTo>
                  <a:lnTo>
                    <a:pt x="108" y="2532"/>
                  </a:lnTo>
                  <a:lnTo>
                    <a:pt x="144" y="2547"/>
                  </a:lnTo>
                  <a:lnTo>
                    <a:pt x="181" y="2554"/>
                  </a:lnTo>
                  <a:lnTo>
                    <a:pt x="201" y="2555"/>
                  </a:lnTo>
                  <a:lnTo>
                    <a:pt x="586" y="2555"/>
                  </a:lnTo>
                  <a:lnTo>
                    <a:pt x="604" y="2554"/>
                  </a:lnTo>
                  <a:lnTo>
                    <a:pt x="642" y="2547"/>
                  </a:lnTo>
                  <a:lnTo>
                    <a:pt x="675" y="2532"/>
                  </a:lnTo>
                  <a:lnTo>
                    <a:pt x="704" y="2511"/>
                  </a:lnTo>
                  <a:lnTo>
                    <a:pt x="728" y="2485"/>
                  </a:lnTo>
                  <a:lnTo>
                    <a:pt x="747" y="2455"/>
                  </a:lnTo>
                  <a:lnTo>
                    <a:pt x="760" y="2420"/>
                  </a:lnTo>
                  <a:lnTo>
                    <a:pt x="767" y="2383"/>
                  </a:lnTo>
                  <a:lnTo>
                    <a:pt x="767" y="2362"/>
                  </a:lnTo>
                  <a:lnTo>
                    <a:pt x="767" y="193"/>
                  </a:lnTo>
                  <a:lnTo>
                    <a:pt x="767" y="173"/>
                  </a:lnTo>
                  <a:lnTo>
                    <a:pt x="760" y="136"/>
                  </a:lnTo>
                  <a:lnTo>
                    <a:pt x="747" y="101"/>
                  </a:lnTo>
                  <a:lnTo>
                    <a:pt x="728" y="71"/>
                  </a:lnTo>
                  <a:lnTo>
                    <a:pt x="704" y="45"/>
                  </a:lnTo>
                  <a:lnTo>
                    <a:pt x="675" y="23"/>
                  </a:lnTo>
                  <a:lnTo>
                    <a:pt x="642" y="9"/>
                  </a:lnTo>
                  <a:lnTo>
                    <a:pt x="604" y="2"/>
                  </a:lnTo>
                  <a:lnTo>
                    <a:pt x="586" y="0"/>
                  </a:lnTo>
                  <a:close/>
                </a:path>
              </a:pathLst>
            </a:custGeom>
            <a:solidFill>
              <a:srgbClr val="32495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350"/>
            </a:p>
          </p:txBody>
        </p:sp>
        <p:sp>
          <p:nvSpPr>
            <p:cNvPr id="15" name="Freeform 12"/>
            <p:cNvSpPr/>
            <p:nvPr/>
          </p:nvSpPr>
          <p:spPr bwMode="auto">
            <a:xfrm>
              <a:off x="3571346" y="3249155"/>
              <a:ext cx="82296" cy="547782"/>
            </a:xfrm>
            <a:custGeom>
              <a:avLst/>
              <a:gdLst>
                <a:gd name="T0" fmla="*/ 202 w 383"/>
                <a:gd name="T1" fmla="*/ 0 h 2555"/>
                <a:gd name="T2" fmla="*/ 0 w 383"/>
                <a:gd name="T3" fmla="*/ 0 h 2555"/>
                <a:gd name="T4" fmla="*/ 0 w 383"/>
                <a:gd name="T5" fmla="*/ 2555 h 2555"/>
                <a:gd name="T6" fmla="*/ 202 w 383"/>
                <a:gd name="T7" fmla="*/ 2555 h 2555"/>
                <a:gd name="T8" fmla="*/ 220 w 383"/>
                <a:gd name="T9" fmla="*/ 2554 h 2555"/>
                <a:gd name="T10" fmla="*/ 258 w 383"/>
                <a:gd name="T11" fmla="*/ 2547 h 2555"/>
                <a:gd name="T12" fmla="*/ 291 w 383"/>
                <a:gd name="T13" fmla="*/ 2532 h 2555"/>
                <a:gd name="T14" fmla="*/ 320 w 383"/>
                <a:gd name="T15" fmla="*/ 2511 h 2555"/>
                <a:gd name="T16" fmla="*/ 344 w 383"/>
                <a:gd name="T17" fmla="*/ 2485 h 2555"/>
                <a:gd name="T18" fmla="*/ 363 w 383"/>
                <a:gd name="T19" fmla="*/ 2455 h 2555"/>
                <a:gd name="T20" fmla="*/ 376 w 383"/>
                <a:gd name="T21" fmla="*/ 2420 h 2555"/>
                <a:gd name="T22" fmla="*/ 383 w 383"/>
                <a:gd name="T23" fmla="*/ 2383 h 2555"/>
                <a:gd name="T24" fmla="*/ 383 w 383"/>
                <a:gd name="T25" fmla="*/ 2362 h 2555"/>
                <a:gd name="T26" fmla="*/ 383 w 383"/>
                <a:gd name="T27" fmla="*/ 193 h 2555"/>
                <a:gd name="T28" fmla="*/ 383 w 383"/>
                <a:gd name="T29" fmla="*/ 173 h 2555"/>
                <a:gd name="T30" fmla="*/ 376 w 383"/>
                <a:gd name="T31" fmla="*/ 136 h 2555"/>
                <a:gd name="T32" fmla="*/ 363 w 383"/>
                <a:gd name="T33" fmla="*/ 101 h 2555"/>
                <a:gd name="T34" fmla="*/ 344 w 383"/>
                <a:gd name="T35" fmla="*/ 71 h 2555"/>
                <a:gd name="T36" fmla="*/ 320 w 383"/>
                <a:gd name="T37" fmla="*/ 45 h 2555"/>
                <a:gd name="T38" fmla="*/ 291 w 383"/>
                <a:gd name="T39" fmla="*/ 23 h 2555"/>
                <a:gd name="T40" fmla="*/ 258 w 383"/>
                <a:gd name="T41" fmla="*/ 9 h 2555"/>
                <a:gd name="T42" fmla="*/ 220 w 383"/>
                <a:gd name="T43" fmla="*/ 2 h 2555"/>
                <a:gd name="T44" fmla="*/ 202 w 383"/>
                <a:gd name="T45" fmla="*/ 0 h 2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3" h="2555">
                  <a:moveTo>
                    <a:pt x="202" y="0"/>
                  </a:moveTo>
                  <a:lnTo>
                    <a:pt x="0" y="0"/>
                  </a:lnTo>
                  <a:lnTo>
                    <a:pt x="0" y="2555"/>
                  </a:lnTo>
                  <a:lnTo>
                    <a:pt x="202" y="2555"/>
                  </a:lnTo>
                  <a:lnTo>
                    <a:pt x="220" y="2554"/>
                  </a:lnTo>
                  <a:lnTo>
                    <a:pt x="258" y="2547"/>
                  </a:lnTo>
                  <a:lnTo>
                    <a:pt x="291" y="2532"/>
                  </a:lnTo>
                  <a:lnTo>
                    <a:pt x="320" y="2511"/>
                  </a:lnTo>
                  <a:lnTo>
                    <a:pt x="344" y="2485"/>
                  </a:lnTo>
                  <a:lnTo>
                    <a:pt x="363" y="2455"/>
                  </a:lnTo>
                  <a:lnTo>
                    <a:pt x="376" y="2420"/>
                  </a:lnTo>
                  <a:lnTo>
                    <a:pt x="383" y="2383"/>
                  </a:lnTo>
                  <a:lnTo>
                    <a:pt x="383" y="2362"/>
                  </a:lnTo>
                  <a:lnTo>
                    <a:pt x="383" y="193"/>
                  </a:lnTo>
                  <a:lnTo>
                    <a:pt x="383" y="173"/>
                  </a:lnTo>
                  <a:lnTo>
                    <a:pt x="376" y="136"/>
                  </a:lnTo>
                  <a:lnTo>
                    <a:pt x="363" y="101"/>
                  </a:lnTo>
                  <a:lnTo>
                    <a:pt x="344" y="71"/>
                  </a:lnTo>
                  <a:lnTo>
                    <a:pt x="320" y="45"/>
                  </a:lnTo>
                  <a:lnTo>
                    <a:pt x="291" y="23"/>
                  </a:lnTo>
                  <a:lnTo>
                    <a:pt x="258" y="9"/>
                  </a:lnTo>
                  <a:lnTo>
                    <a:pt x="220" y="2"/>
                  </a:lnTo>
                  <a:lnTo>
                    <a:pt x="202" y="0"/>
                  </a:lnTo>
                  <a:close/>
                </a:path>
              </a:pathLst>
            </a:custGeom>
            <a:solidFill>
              <a:srgbClr val="2A3E4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350"/>
            </a:p>
          </p:txBody>
        </p:sp>
        <p:sp>
          <p:nvSpPr>
            <p:cNvPr id="16" name="Freeform 9"/>
            <p:cNvSpPr/>
            <p:nvPr/>
          </p:nvSpPr>
          <p:spPr bwMode="auto">
            <a:xfrm>
              <a:off x="2877882" y="2876973"/>
              <a:ext cx="1187645" cy="377112"/>
            </a:xfrm>
            <a:prstGeom prst="roundRect">
              <a:avLst>
                <a:gd name="adj" fmla="val 50000"/>
              </a:avLst>
            </a:prstGeom>
            <a:solidFill>
              <a:schemeClr val="accent2">
                <a:lumMod val="60000"/>
                <a:lumOff val="40000"/>
              </a:schemeClr>
            </a:solidFill>
            <a:ln>
              <a:noFill/>
            </a:ln>
          </p:spPr>
          <p:txBody>
            <a:bodyPr vert="horz" wrap="square" lIns="68580" tIns="34290" rIns="68580" bIns="34290" numCol="1" anchor="ctr" anchorCtr="0" compatLnSpc="1"/>
            <a:lstStyle/>
            <a:p>
              <a:pPr algn="r"/>
              <a:r>
                <a:rPr lang="zh-TW" altLang="en-US" b="1" dirty="0">
                  <a:solidFill>
                    <a:schemeClr val="bg1"/>
                  </a:solidFill>
                </a:rPr>
                <a:t>結構分立</a:t>
              </a:r>
              <a:endParaRPr lang="ko-KR" altLang="en-US" b="1" dirty="0">
                <a:solidFill>
                  <a:schemeClr val="bg1"/>
                </a:solidFill>
              </a:endParaRPr>
            </a:p>
          </p:txBody>
        </p:sp>
        <p:sp>
          <p:nvSpPr>
            <p:cNvPr id="39" name="자유형 38"/>
            <p:cNvSpPr/>
            <p:nvPr/>
          </p:nvSpPr>
          <p:spPr bwMode="auto">
            <a:xfrm>
              <a:off x="5023520" y="2504755"/>
              <a:ext cx="818554" cy="913613"/>
            </a:xfrm>
            <a:custGeom>
              <a:avLst/>
              <a:gdLst>
                <a:gd name="connsiteX0" fmla="*/ 67939 w 1582473"/>
                <a:gd name="connsiteY0" fmla="*/ 0 h 1766244"/>
                <a:gd name="connsiteX1" fmla="*/ 75810 w 1582473"/>
                <a:gd name="connsiteY1" fmla="*/ 0 h 1766244"/>
                <a:gd name="connsiteX2" fmla="*/ 161785 w 1582473"/>
                <a:gd name="connsiteY2" fmla="*/ 0 h 1766244"/>
                <a:gd name="connsiteX3" fmla="*/ 161785 w 1582473"/>
                <a:gd name="connsiteY3" fmla="*/ 142940 h 1766244"/>
                <a:gd name="connsiteX4" fmla="*/ 142920 w 1582473"/>
                <a:gd name="connsiteY4" fmla="*/ 142940 h 1766244"/>
                <a:gd name="connsiteX5" fmla="*/ 142920 w 1582473"/>
                <a:gd name="connsiteY5" fmla="*/ 700200 h 1766244"/>
                <a:gd name="connsiteX6" fmla="*/ 1529862 w 1582473"/>
                <a:gd name="connsiteY6" fmla="*/ 1079717 h 1766244"/>
                <a:gd name="connsiteX7" fmla="*/ 1541047 w 1582473"/>
                <a:gd name="connsiteY7" fmla="*/ 1084274 h 1766244"/>
                <a:gd name="connsiteX8" fmla="*/ 1560103 w 1582473"/>
                <a:gd name="connsiteY8" fmla="*/ 1096704 h 1766244"/>
                <a:gd name="connsiteX9" fmla="*/ 1574602 w 1582473"/>
                <a:gd name="connsiteY9" fmla="*/ 1114934 h 1766244"/>
                <a:gd name="connsiteX10" fmla="*/ 1581644 w 1582473"/>
                <a:gd name="connsiteY10" fmla="*/ 1137307 h 1766244"/>
                <a:gd name="connsiteX11" fmla="*/ 1582473 w 1582473"/>
                <a:gd name="connsiteY11" fmla="*/ 1149322 h 1766244"/>
                <a:gd name="connsiteX12" fmla="*/ 1582473 w 1582473"/>
                <a:gd name="connsiteY12" fmla="*/ 1694567 h 1766244"/>
                <a:gd name="connsiteX13" fmla="*/ 1582473 w 1582473"/>
                <a:gd name="connsiteY13" fmla="*/ 1701610 h 1766244"/>
                <a:gd name="connsiteX14" fmla="*/ 1579573 w 1582473"/>
                <a:gd name="connsiteY14" fmla="*/ 1715283 h 1766244"/>
                <a:gd name="connsiteX15" fmla="*/ 1570459 w 1582473"/>
                <a:gd name="connsiteY15" fmla="*/ 1734342 h 1766244"/>
                <a:gd name="connsiteX16" fmla="*/ 1551403 w 1582473"/>
                <a:gd name="connsiteY16" fmla="*/ 1754229 h 1766244"/>
                <a:gd name="connsiteX17" fmla="*/ 1532347 w 1582473"/>
                <a:gd name="connsiteY17" fmla="*/ 1762515 h 1766244"/>
                <a:gd name="connsiteX18" fmla="*/ 1518677 w 1582473"/>
                <a:gd name="connsiteY18" fmla="*/ 1765416 h 1766244"/>
                <a:gd name="connsiteX19" fmla="*/ 1510806 w 1582473"/>
                <a:gd name="connsiteY19" fmla="*/ 1766244 h 1766244"/>
                <a:gd name="connsiteX20" fmla="*/ 1503763 w 1582473"/>
                <a:gd name="connsiteY20" fmla="*/ 1765416 h 1766244"/>
                <a:gd name="connsiteX21" fmla="*/ 1490093 w 1582473"/>
                <a:gd name="connsiteY21" fmla="*/ 1762515 h 1766244"/>
                <a:gd name="connsiteX22" fmla="*/ 1470622 w 1582473"/>
                <a:gd name="connsiteY22" fmla="*/ 1754229 h 1766244"/>
                <a:gd name="connsiteX23" fmla="*/ 1451152 w 1582473"/>
                <a:gd name="connsiteY23" fmla="*/ 1734342 h 1766244"/>
                <a:gd name="connsiteX24" fmla="*/ 1442867 w 1582473"/>
                <a:gd name="connsiteY24" fmla="*/ 1715283 h 1766244"/>
                <a:gd name="connsiteX25" fmla="*/ 1439967 w 1582473"/>
                <a:gd name="connsiteY25" fmla="*/ 1701610 h 1766244"/>
                <a:gd name="connsiteX26" fmla="*/ 1439139 w 1582473"/>
                <a:gd name="connsiteY26" fmla="*/ 1694567 h 1766244"/>
                <a:gd name="connsiteX27" fmla="*/ 1439139 w 1582473"/>
                <a:gd name="connsiteY27" fmla="*/ 1204013 h 1766244"/>
                <a:gd name="connsiteX28" fmla="*/ 52611 w 1582473"/>
                <a:gd name="connsiteY28" fmla="*/ 824496 h 1766244"/>
                <a:gd name="connsiteX29" fmla="*/ 41012 w 1582473"/>
                <a:gd name="connsiteY29" fmla="*/ 820353 h 1766244"/>
                <a:gd name="connsiteX30" fmla="*/ 21956 w 1582473"/>
                <a:gd name="connsiteY30" fmla="*/ 807095 h 1766244"/>
                <a:gd name="connsiteX31" fmla="*/ 8285 w 1582473"/>
                <a:gd name="connsiteY31" fmla="*/ 789279 h 1766244"/>
                <a:gd name="connsiteX32" fmla="*/ 415 w 1582473"/>
                <a:gd name="connsiteY32" fmla="*/ 767320 h 1766244"/>
                <a:gd name="connsiteX33" fmla="*/ 0 w 1582473"/>
                <a:gd name="connsiteY33" fmla="*/ 755305 h 1766244"/>
                <a:gd name="connsiteX34" fmla="*/ 0 w 1582473"/>
                <a:gd name="connsiteY34" fmla="*/ 71677 h 1766244"/>
                <a:gd name="connsiteX35" fmla="*/ 0 w 1582473"/>
                <a:gd name="connsiteY35" fmla="*/ 63805 h 1766244"/>
                <a:gd name="connsiteX36" fmla="*/ 3314 w 1582473"/>
                <a:gd name="connsiteY36" fmla="*/ 50133 h 1766244"/>
                <a:gd name="connsiteX37" fmla="*/ 13257 w 1582473"/>
                <a:gd name="connsiteY37" fmla="*/ 31074 h 1766244"/>
                <a:gd name="connsiteX38" fmla="*/ 33970 w 1582473"/>
                <a:gd name="connsiteY38" fmla="*/ 11601 h 1766244"/>
                <a:gd name="connsiteX39" fmla="*/ 53440 w 1582473"/>
                <a:gd name="connsiteY39" fmla="*/ 2900 h 1766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82473" h="1766244">
                  <a:moveTo>
                    <a:pt x="67939" y="0"/>
                  </a:moveTo>
                  <a:lnTo>
                    <a:pt x="75810" y="0"/>
                  </a:lnTo>
                  <a:lnTo>
                    <a:pt x="161785" y="0"/>
                  </a:lnTo>
                  <a:lnTo>
                    <a:pt x="161785" y="142940"/>
                  </a:lnTo>
                  <a:lnTo>
                    <a:pt x="142920" y="142940"/>
                  </a:lnTo>
                  <a:lnTo>
                    <a:pt x="142920" y="700200"/>
                  </a:lnTo>
                  <a:lnTo>
                    <a:pt x="1529862" y="1079717"/>
                  </a:lnTo>
                  <a:lnTo>
                    <a:pt x="1541047" y="1084274"/>
                  </a:lnTo>
                  <a:lnTo>
                    <a:pt x="1560103" y="1096704"/>
                  </a:lnTo>
                  <a:lnTo>
                    <a:pt x="1574602" y="1114934"/>
                  </a:lnTo>
                  <a:lnTo>
                    <a:pt x="1581644" y="1137307"/>
                  </a:lnTo>
                  <a:lnTo>
                    <a:pt x="1582473" y="1149322"/>
                  </a:lnTo>
                  <a:lnTo>
                    <a:pt x="1582473" y="1694567"/>
                  </a:lnTo>
                  <a:lnTo>
                    <a:pt x="1582473" y="1701610"/>
                  </a:lnTo>
                  <a:lnTo>
                    <a:pt x="1579573" y="1715283"/>
                  </a:lnTo>
                  <a:lnTo>
                    <a:pt x="1570459" y="1734342"/>
                  </a:lnTo>
                  <a:lnTo>
                    <a:pt x="1551403" y="1754229"/>
                  </a:lnTo>
                  <a:lnTo>
                    <a:pt x="1532347" y="1762515"/>
                  </a:lnTo>
                  <a:lnTo>
                    <a:pt x="1518677" y="1765416"/>
                  </a:lnTo>
                  <a:lnTo>
                    <a:pt x="1510806" y="1766244"/>
                  </a:lnTo>
                  <a:lnTo>
                    <a:pt x="1503763" y="1765416"/>
                  </a:lnTo>
                  <a:lnTo>
                    <a:pt x="1490093" y="1762515"/>
                  </a:lnTo>
                  <a:lnTo>
                    <a:pt x="1470622" y="1754229"/>
                  </a:lnTo>
                  <a:lnTo>
                    <a:pt x="1451152" y="1734342"/>
                  </a:lnTo>
                  <a:lnTo>
                    <a:pt x="1442867" y="1715283"/>
                  </a:lnTo>
                  <a:lnTo>
                    <a:pt x="1439967" y="1701610"/>
                  </a:lnTo>
                  <a:lnTo>
                    <a:pt x="1439139" y="1694567"/>
                  </a:lnTo>
                  <a:lnTo>
                    <a:pt x="1439139" y="1204013"/>
                  </a:lnTo>
                  <a:lnTo>
                    <a:pt x="52611" y="824496"/>
                  </a:lnTo>
                  <a:lnTo>
                    <a:pt x="41012" y="820353"/>
                  </a:lnTo>
                  <a:lnTo>
                    <a:pt x="21956" y="807095"/>
                  </a:lnTo>
                  <a:lnTo>
                    <a:pt x="8285" y="789279"/>
                  </a:lnTo>
                  <a:lnTo>
                    <a:pt x="415" y="767320"/>
                  </a:lnTo>
                  <a:lnTo>
                    <a:pt x="0" y="755305"/>
                  </a:lnTo>
                  <a:lnTo>
                    <a:pt x="0" y="71677"/>
                  </a:lnTo>
                  <a:lnTo>
                    <a:pt x="0" y="63805"/>
                  </a:lnTo>
                  <a:lnTo>
                    <a:pt x="3314" y="50133"/>
                  </a:lnTo>
                  <a:lnTo>
                    <a:pt x="13257" y="31074"/>
                  </a:lnTo>
                  <a:lnTo>
                    <a:pt x="33970" y="11601"/>
                  </a:lnTo>
                  <a:lnTo>
                    <a:pt x="53440" y="290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noAutofit/>
            </a:bodyPr>
            <a:lstStyle/>
            <a:p>
              <a:endParaRPr lang="ko-KR" altLang="en-US" sz="1350"/>
            </a:p>
          </p:txBody>
        </p:sp>
        <p:sp>
          <p:nvSpPr>
            <p:cNvPr id="25" name="Rectangle 10"/>
            <p:cNvSpPr>
              <a:spLocks noChangeArrowheads="1"/>
            </p:cNvSpPr>
            <p:nvPr/>
          </p:nvSpPr>
          <p:spPr bwMode="auto">
            <a:xfrm>
              <a:off x="5768040" y="3175338"/>
              <a:ext cx="73938" cy="140160"/>
            </a:xfrm>
            <a:prstGeom prst="rect">
              <a:avLst/>
            </a:prstGeom>
            <a:solidFill>
              <a:schemeClr val="tx2">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ko-KR" altLang="en-US" sz="1350"/>
            </a:p>
          </p:txBody>
        </p:sp>
        <p:sp>
          <p:nvSpPr>
            <p:cNvPr id="26" name="Freeform 11"/>
            <p:cNvSpPr/>
            <p:nvPr/>
          </p:nvSpPr>
          <p:spPr bwMode="auto">
            <a:xfrm>
              <a:off x="5726892" y="3228701"/>
              <a:ext cx="164591" cy="547782"/>
            </a:xfrm>
            <a:custGeom>
              <a:avLst/>
              <a:gdLst>
                <a:gd name="T0" fmla="*/ 586 w 767"/>
                <a:gd name="T1" fmla="*/ 0 h 2555"/>
                <a:gd name="T2" fmla="*/ 201 w 767"/>
                <a:gd name="T3" fmla="*/ 0 h 2555"/>
                <a:gd name="T4" fmla="*/ 181 w 767"/>
                <a:gd name="T5" fmla="*/ 2 h 2555"/>
                <a:gd name="T6" fmla="*/ 144 w 767"/>
                <a:gd name="T7" fmla="*/ 9 h 2555"/>
                <a:gd name="T8" fmla="*/ 108 w 767"/>
                <a:gd name="T9" fmla="*/ 23 h 2555"/>
                <a:gd name="T10" fmla="*/ 75 w 767"/>
                <a:gd name="T11" fmla="*/ 45 h 2555"/>
                <a:gd name="T12" fmla="*/ 47 w 767"/>
                <a:gd name="T13" fmla="*/ 71 h 2555"/>
                <a:gd name="T14" fmla="*/ 26 w 767"/>
                <a:gd name="T15" fmla="*/ 101 h 2555"/>
                <a:gd name="T16" fmla="*/ 8 w 767"/>
                <a:gd name="T17" fmla="*/ 136 h 2555"/>
                <a:gd name="T18" fmla="*/ 1 w 767"/>
                <a:gd name="T19" fmla="*/ 173 h 2555"/>
                <a:gd name="T20" fmla="*/ 0 w 767"/>
                <a:gd name="T21" fmla="*/ 193 h 2555"/>
                <a:gd name="T22" fmla="*/ 0 w 767"/>
                <a:gd name="T23" fmla="*/ 2362 h 2555"/>
                <a:gd name="T24" fmla="*/ 1 w 767"/>
                <a:gd name="T25" fmla="*/ 2383 h 2555"/>
                <a:gd name="T26" fmla="*/ 8 w 767"/>
                <a:gd name="T27" fmla="*/ 2420 h 2555"/>
                <a:gd name="T28" fmla="*/ 26 w 767"/>
                <a:gd name="T29" fmla="*/ 2455 h 2555"/>
                <a:gd name="T30" fmla="*/ 47 w 767"/>
                <a:gd name="T31" fmla="*/ 2485 h 2555"/>
                <a:gd name="T32" fmla="*/ 75 w 767"/>
                <a:gd name="T33" fmla="*/ 2511 h 2555"/>
                <a:gd name="T34" fmla="*/ 108 w 767"/>
                <a:gd name="T35" fmla="*/ 2532 h 2555"/>
                <a:gd name="T36" fmla="*/ 144 w 767"/>
                <a:gd name="T37" fmla="*/ 2547 h 2555"/>
                <a:gd name="T38" fmla="*/ 181 w 767"/>
                <a:gd name="T39" fmla="*/ 2554 h 2555"/>
                <a:gd name="T40" fmla="*/ 201 w 767"/>
                <a:gd name="T41" fmla="*/ 2555 h 2555"/>
                <a:gd name="T42" fmla="*/ 586 w 767"/>
                <a:gd name="T43" fmla="*/ 2555 h 2555"/>
                <a:gd name="T44" fmla="*/ 604 w 767"/>
                <a:gd name="T45" fmla="*/ 2554 h 2555"/>
                <a:gd name="T46" fmla="*/ 642 w 767"/>
                <a:gd name="T47" fmla="*/ 2547 h 2555"/>
                <a:gd name="T48" fmla="*/ 675 w 767"/>
                <a:gd name="T49" fmla="*/ 2532 h 2555"/>
                <a:gd name="T50" fmla="*/ 704 w 767"/>
                <a:gd name="T51" fmla="*/ 2511 h 2555"/>
                <a:gd name="T52" fmla="*/ 728 w 767"/>
                <a:gd name="T53" fmla="*/ 2485 h 2555"/>
                <a:gd name="T54" fmla="*/ 747 w 767"/>
                <a:gd name="T55" fmla="*/ 2455 h 2555"/>
                <a:gd name="T56" fmla="*/ 760 w 767"/>
                <a:gd name="T57" fmla="*/ 2420 h 2555"/>
                <a:gd name="T58" fmla="*/ 767 w 767"/>
                <a:gd name="T59" fmla="*/ 2383 h 2555"/>
                <a:gd name="T60" fmla="*/ 767 w 767"/>
                <a:gd name="T61" fmla="*/ 2362 h 2555"/>
                <a:gd name="T62" fmla="*/ 767 w 767"/>
                <a:gd name="T63" fmla="*/ 193 h 2555"/>
                <a:gd name="T64" fmla="*/ 767 w 767"/>
                <a:gd name="T65" fmla="*/ 173 h 2555"/>
                <a:gd name="T66" fmla="*/ 760 w 767"/>
                <a:gd name="T67" fmla="*/ 136 h 2555"/>
                <a:gd name="T68" fmla="*/ 747 w 767"/>
                <a:gd name="T69" fmla="*/ 101 h 2555"/>
                <a:gd name="T70" fmla="*/ 728 w 767"/>
                <a:gd name="T71" fmla="*/ 71 h 2555"/>
                <a:gd name="T72" fmla="*/ 704 w 767"/>
                <a:gd name="T73" fmla="*/ 45 h 2555"/>
                <a:gd name="T74" fmla="*/ 675 w 767"/>
                <a:gd name="T75" fmla="*/ 23 h 2555"/>
                <a:gd name="T76" fmla="*/ 642 w 767"/>
                <a:gd name="T77" fmla="*/ 9 h 2555"/>
                <a:gd name="T78" fmla="*/ 604 w 767"/>
                <a:gd name="T79" fmla="*/ 2 h 2555"/>
                <a:gd name="T80" fmla="*/ 586 w 767"/>
                <a:gd name="T81" fmla="*/ 0 h 2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67" h="2555">
                  <a:moveTo>
                    <a:pt x="586" y="0"/>
                  </a:moveTo>
                  <a:lnTo>
                    <a:pt x="201" y="0"/>
                  </a:lnTo>
                  <a:lnTo>
                    <a:pt x="181" y="2"/>
                  </a:lnTo>
                  <a:lnTo>
                    <a:pt x="144" y="9"/>
                  </a:lnTo>
                  <a:lnTo>
                    <a:pt x="108" y="23"/>
                  </a:lnTo>
                  <a:lnTo>
                    <a:pt x="75" y="45"/>
                  </a:lnTo>
                  <a:lnTo>
                    <a:pt x="47" y="71"/>
                  </a:lnTo>
                  <a:lnTo>
                    <a:pt x="26" y="101"/>
                  </a:lnTo>
                  <a:lnTo>
                    <a:pt x="8" y="136"/>
                  </a:lnTo>
                  <a:lnTo>
                    <a:pt x="1" y="173"/>
                  </a:lnTo>
                  <a:lnTo>
                    <a:pt x="0" y="193"/>
                  </a:lnTo>
                  <a:lnTo>
                    <a:pt x="0" y="2362"/>
                  </a:lnTo>
                  <a:lnTo>
                    <a:pt x="1" y="2383"/>
                  </a:lnTo>
                  <a:lnTo>
                    <a:pt x="8" y="2420"/>
                  </a:lnTo>
                  <a:lnTo>
                    <a:pt x="26" y="2455"/>
                  </a:lnTo>
                  <a:lnTo>
                    <a:pt x="47" y="2485"/>
                  </a:lnTo>
                  <a:lnTo>
                    <a:pt x="75" y="2511"/>
                  </a:lnTo>
                  <a:lnTo>
                    <a:pt x="108" y="2532"/>
                  </a:lnTo>
                  <a:lnTo>
                    <a:pt x="144" y="2547"/>
                  </a:lnTo>
                  <a:lnTo>
                    <a:pt x="181" y="2554"/>
                  </a:lnTo>
                  <a:lnTo>
                    <a:pt x="201" y="2555"/>
                  </a:lnTo>
                  <a:lnTo>
                    <a:pt x="586" y="2555"/>
                  </a:lnTo>
                  <a:lnTo>
                    <a:pt x="604" y="2554"/>
                  </a:lnTo>
                  <a:lnTo>
                    <a:pt x="642" y="2547"/>
                  </a:lnTo>
                  <a:lnTo>
                    <a:pt x="675" y="2532"/>
                  </a:lnTo>
                  <a:lnTo>
                    <a:pt x="704" y="2511"/>
                  </a:lnTo>
                  <a:lnTo>
                    <a:pt x="728" y="2485"/>
                  </a:lnTo>
                  <a:lnTo>
                    <a:pt x="747" y="2455"/>
                  </a:lnTo>
                  <a:lnTo>
                    <a:pt x="760" y="2420"/>
                  </a:lnTo>
                  <a:lnTo>
                    <a:pt x="767" y="2383"/>
                  </a:lnTo>
                  <a:lnTo>
                    <a:pt x="767" y="2362"/>
                  </a:lnTo>
                  <a:lnTo>
                    <a:pt x="767" y="193"/>
                  </a:lnTo>
                  <a:lnTo>
                    <a:pt x="767" y="173"/>
                  </a:lnTo>
                  <a:lnTo>
                    <a:pt x="760" y="136"/>
                  </a:lnTo>
                  <a:lnTo>
                    <a:pt x="747" y="101"/>
                  </a:lnTo>
                  <a:lnTo>
                    <a:pt x="728" y="71"/>
                  </a:lnTo>
                  <a:lnTo>
                    <a:pt x="704" y="45"/>
                  </a:lnTo>
                  <a:lnTo>
                    <a:pt x="675" y="23"/>
                  </a:lnTo>
                  <a:lnTo>
                    <a:pt x="642" y="9"/>
                  </a:lnTo>
                  <a:lnTo>
                    <a:pt x="604" y="2"/>
                  </a:lnTo>
                  <a:lnTo>
                    <a:pt x="586" y="0"/>
                  </a:lnTo>
                  <a:close/>
                </a:path>
              </a:pathLst>
            </a:custGeom>
            <a:solidFill>
              <a:srgbClr val="32495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350"/>
            </a:p>
          </p:txBody>
        </p:sp>
        <p:sp>
          <p:nvSpPr>
            <p:cNvPr id="27" name="Freeform 12"/>
            <p:cNvSpPr/>
            <p:nvPr/>
          </p:nvSpPr>
          <p:spPr bwMode="auto">
            <a:xfrm>
              <a:off x="5809188" y="3228701"/>
              <a:ext cx="82296" cy="547782"/>
            </a:xfrm>
            <a:custGeom>
              <a:avLst/>
              <a:gdLst>
                <a:gd name="T0" fmla="*/ 202 w 383"/>
                <a:gd name="T1" fmla="*/ 0 h 2555"/>
                <a:gd name="T2" fmla="*/ 0 w 383"/>
                <a:gd name="T3" fmla="*/ 0 h 2555"/>
                <a:gd name="T4" fmla="*/ 0 w 383"/>
                <a:gd name="T5" fmla="*/ 2555 h 2555"/>
                <a:gd name="T6" fmla="*/ 202 w 383"/>
                <a:gd name="T7" fmla="*/ 2555 h 2555"/>
                <a:gd name="T8" fmla="*/ 220 w 383"/>
                <a:gd name="T9" fmla="*/ 2554 h 2555"/>
                <a:gd name="T10" fmla="*/ 258 w 383"/>
                <a:gd name="T11" fmla="*/ 2547 h 2555"/>
                <a:gd name="T12" fmla="*/ 291 w 383"/>
                <a:gd name="T13" fmla="*/ 2532 h 2555"/>
                <a:gd name="T14" fmla="*/ 320 w 383"/>
                <a:gd name="T15" fmla="*/ 2511 h 2555"/>
                <a:gd name="T16" fmla="*/ 344 w 383"/>
                <a:gd name="T17" fmla="*/ 2485 h 2555"/>
                <a:gd name="T18" fmla="*/ 363 w 383"/>
                <a:gd name="T19" fmla="*/ 2455 h 2555"/>
                <a:gd name="T20" fmla="*/ 376 w 383"/>
                <a:gd name="T21" fmla="*/ 2420 h 2555"/>
                <a:gd name="T22" fmla="*/ 383 w 383"/>
                <a:gd name="T23" fmla="*/ 2383 h 2555"/>
                <a:gd name="T24" fmla="*/ 383 w 383"/>
                <a:gd name="T25" fmla="*/ 2362 h 2555"/>
                <a:gd name="T26" fmla="*/ 383 w 383"/>
                <a:gd name="T27" fmla="*/ 193 h 2555"/>
                <a:gd name="T28" fmla="*/ 383 w 383"/>
                <a:gd name="T29" fmla="*/ 173 h 2555"/>
                <a:gd name="T30" fmla="*/ 376 w 383"/>
                <a:gd name="T31" fmla="*/ 136 h 2555"/>
                <a:gd name="T32" fmla="*/ 363 w 383"/>
                <a:gd name="T33" fmla="*/ 101 h 2555"/>
                <a:gd name="T34" fmla="*/ 344 w 383"/>
                <a:gd name="T35" fmla="*/ 71 h 2555"/>
                <a:gd name="T36" fmla="*/ 320 w 383"/>
                <a:gd name="T37" fmla="*/ 45 h 2555"/>
                <a:gd name="T38" fmla="*/ 291 w 383"/>
                <a:gd name="T39" fmla="*/ 23 h 2555"/>
                <a:gd name="T40" fmla="*/ 258 w 383"/>
                <a:gd name="T41" fmla="*/ 9 h 2555"/>
                <a:gd name="T42" fmla="*/ 220 w 383"/>
                <a:gd name="T43" fmla="*/ 2 h 2555"/>
                <a:gd name="T44" fmla="*/ 202 w 383"/>
                <a:gd name="T45" fmla="*/ 0 h 2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3" h="2555">
                  <a:moveTo>
                    <a:pt x="202" y="0"/>
                  </a:moveTo>
                  <a:lnTo>
                    <a:pt x="0" y="0"/>
                  </a:lnTo>
                  <a:lnTo>
                    <a:pt x="0" y="2555"/>
                  </a:lnTo>
                  <a:lnTo>
                    <a:pt x="202" y="2555"/>
                  </a:lnTo>
                  <a:lnTo>
                    <a:pt x="220" y="2554"/>
                  </a:lnTo>
                  <a:lnTo>
                    <a:pt x="258" y="2547"/>
                  </a:lnTo>
                  <a:lnTo>
                    <a:pt x="291" y="2532"/>
                  </a:lnTo>
                  <a:lnTo>
                    <a:pt x="320" y="2511"/>
                  </a:lnTo>
                  <a:lnTo>
                    <a:pt x="344" y="2485"/>
                  </a:lnTo>
                  <a:lnTo>
                    <a:pt x="363" y="2455"/>
                  </a:lnTo>
                  <a:lnTo>
                    <a:pt x="376" y="2420"/>
                  </a:lnTo>
                  <a:lnTo>
                    <a:pt x="383" y="2383"/>
                  </a:lnTo>
                  <a:lnTo>
                    <a:pt x="383" y="2362"/>
                  </a:lnTo>
                  <a:lnTo>
                    <a:pt x="383" y="193"/>
                  </a:lnTo>
                  <a:lnTo>
                    <a:pt x="383" y="173"/>
                  </a:lnTo>
                  <a:lnTo>
                    <a:pt x="376" y="136"/>
                  </a:lnTo>
                  <a:lnTo>
                    <a:pt x="363" y="101"/>
                  </a:lnTo>
                  <a:lnTo>
                    <a:pt x="344" y="71"/>
                  </a:lnTo>
                  <a:lnTo>
                    <a:pt x="320" y="45"/>
                  </a:lnTo>
                  <a:lnTo>
                    <a:pt x="291" y="23"/>
                  </a:lnTo>
                  <a:lnTo>
                    <a:pt x="258" y="9"/>
                  </a:lnTo>
                  <a:lnTo>
                    <a:pt x="220" y="2"/>
                  </a:lnTo>
                  <a:lnTo>
                    <a:pt x="202" y="0"/>
                  </a:lnTo>
                  <a:close/>
                </a:path>
              </a:pathLst>
            </a:custGeom>
            <a:solidFill>
              <a:srgbClr val="2A3E4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350"/>
            </a:p>
          </p:txBody>
        </p:sp>
        <p:sp>
          <p:nvSpPr>
            <p:cNvPr id="21" name="Freeform 9"/>
            <p:cNvSpPr/>
            <p:nvPr/>
          </p:nvSpPr>
          <p:spPr bwMode="auto">
            <a:xfrm>
              <a:off x="5115724" y="2856519"/>
              <a:ext cx="1187645" cy="391749"/>
            </a:xfrm>
            <a:prstGeom prst="roundRect">
              <a:avLst>
                <a:gd name="adj" fmla="val 50000"/>
              </a:avLst>
            </a:pr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ctr" anchorCtr="0" compatLnSpc="1"/>
            <a:lstStyle/>
            <a:p>
              <a:pPr algn="r"/>
              <a:r>
                <a:rPr lang="ko-KR" altLang="en-US" b="1" dirty="0">
                  <a:solidFill>
                    <a:schemeClr val="bg1"/>
                  </a:solidFill>
                </a:rPr>
                <a:t>結構共構</a:t>
              </a:r>
            </a:p>
          </p:txBody>
        </p:sp>
        <p:sp>
          <p:nvSpPr>
            <p:cNvPr id="41" name="자유형 40"/>
            <p:cNvSpPr/>
            <p:nvPr/>
          </p:nvSpPr>
          <p:spPr bwMode="auto">
            <a:xfrm>
              <a:off x="7261361" y="2504755"/>
              <a:ext cx="818554" cy="913613"/>
            </a:xfrm>
            <a:custGeom>
              <a:avLst/>
              <a:gdLst>
                <a:gd name="connsiteX0" fmla="*/ 67939 w 1582472"/>
                <a:gd name="connsiteY0" fmla="*/ 0 h 1766244"/>
                <a:gd name="connsiteX1" fmla="*/ 75810 w 1582472"/>
                <a:gd name="connsiteY1" fmla="*/ 0 h 1766244"/>
                <a:gd name="connsiteX2" fmla="*/ 182715 w 1582472"/>
                <a:gd name="connsiteY2" fmla="*/ 0 h 1766244"/>
                <a:gd name="connsiteX3" fmla="*/ 182715 w 1582472"/>
                <a:gd name="connsiteY3" fmla="*/ 142940 h 1766244"/>
                <a:gd name="connsiteX4" fmla="*/ 142920 w 1582472"/>
                <a:gd name="connsiteY4" fmla="*/ 142940 h 1766244"/>
                <a:gd name="connsiteX5" fmla="*/ 142920 w 1582472"/>
                <a:gd name="connsiteY5" fmla="*/ 700200 h 1766244"/>
                <a:gd name="connsiteX6" fmla="*/ 1529861 w 1582472"/>
                <a:gd name="connsiteY6" fmla="*/ 1079717 h 1766244"/>
                <a:gd name="connsiteX7" fmla="*/ 1541046 w 1582472"/>
                <a:gd name="connsiteY7" fmla="*/ 1084274 h 1766244"/>
                <a:gd name="connsiteX8" fmla="*/ 1560102 w 1582472"/>
                <a:gd name="connsiteY8" fmla="*/ 1096704 h 1766244"/>
                <a:gd name="connsiteX9" fmla="*/ 1574602 w 1582472"/>
                <a:gd name="connsiteY9" fmla="*/ 1114934 h 1766244"/>
                <a:gd name="connsiteX10" fmla="*/ 1581644 w 1582472"/>
                <a:gd name="connsiteY10" fmla="*/ 1137307 h 1766244"/>
                <a:gd name="connsiteX11" fmla="*/ 1582472 w 1582472"/>
                <a:gd name="connsiteY11" fmla="*/ 1149322 h 1766244"/>
                <a:gd name="connsiteX12" fmla="*/ 1582472 w 1582472"/>
                <a:gd name="connsiteY12" fmla="*/ 1694567 h 1766244"/>
                <a:gd name="connsiteX13" fmla="*/ 1582472 w 1582472"/>
                <a:gd name="connsiteY13" fmla="*/ 1701610 h 1766244"/>
                <a:gd name="connsiteX14" fmla="*/ 1579573 w 1582472"/>
                <a:gd name="connsiteY14" fmla="*/ 1715283 h 1766244"/>
                <a:gd name="connsiteX15" fmla="*/ 1570459 w 1582472"/>
                <a:gd name="connsiteY15" fmla="*/ 1734342 h 1766244"/>
                <a:gd name="connsiteX16" fmla="*/ 1551403 w 1582472"/>
                <a:gd name="connsiteY16" fmla="*/ 1754229 h 1766244"/>
                <a:gd name="connsiteX17" fmla="*/ 1532347 w 1582472"/>
                <a:gd name="connsiteY17" fmla="*/ 1762515 h 1766244"/>
                <a:gd name="connsiteX18" fmla="*/ 1518676 w 1582472"/>
                <a:gd name="connsiteY18" fmla="*/ 1765416 h 1766244"/>
                <a:gd name="connsiteX19" fmla="*/ 1510806 w 1582472"/>
                <a:gd name="connsiteY19" fmla="*/ 1766244 h 1766244"/>
                <a:gd name="connsiteX20" fmla="*/ 1503763 w 1582472"/>
                <a:gd name="connsiteY20" fmla="*/ 1765416 h 1766244"/>
                <a:gd name="connsiteX21" fmla="*/ 1490092 w 1582472"/>
                <a:gd name="connsiteY21" fmla="*/ 1762515 h 1766244"/>
                <a:gd name="connsiteX22" fmla="*/ 1470622 w 1582472"/>
                <a:gd name="connsiteY22" fmla="*/ 1754229 h 1766244"/>
                <a:gd name="connsiteX23" fmla="*/ 1451152 w 1582472"/>
                <a:gd name="connsiteY23" fmla="*/ 1734342 h 1766244"/>
                <a:gd name="connsiteX24" fmla="*/ 1442867 w 1582472"/>
                <a:gd name="connsiteY24" fmla="*/ 1715283 h 1766244"/>
                <a:gd name="connsiteX25" fmla="*/ 1439967 w 1582472"/>
                <a:gd name="connsiteY25" fmla="*/ 1701610 h 1766244"/>
                <a:gd name="connsiteX26" fmla="*/ 1439138 w 1582472"/>
                <a:gd name="connsiteY26" fmla="*/ 1694567 h 1766244"/>
                <a:gd name="connsiteX27" fmla="*/ 1439138 w 1582472"/>
                <a:gd name="connsiteY27" fmla="*/ 1204013 h 1766244"/>
                <a:gd name="connsiteX28" fmla="*/ 52611 w 1582472"/>
                <a:gd name="connsiteY28" fmla="*/ 824496 h 1766244"/>
                <a:gd name="connsiteX29" fmla="*/ 41012 w 1582472"/>
                <a:gd name="connsiteY29" fmla="*/ 820353 h 1766244"/>
                <a:gd name="connsiteX30" fmla="*/ 21956 w 1582472"/>
                <a:gd name="connsiteY30" fmla="*/ 807095 h 1766244"/>
                <a:gd name="connsiteX31" fmla="*/ 8285 w 1582472"/>
                <a:gd name="connsiteY31" fmla="*/ 789279 h 1766244"/>
                <a:gd name="connsiteX32" fmla="*/ 414 w 1582472"/>
                <a:gd name="connsiteY32" fmla="*/ 767320 h 1766244"/>
                <a:gd name="connsiteX33" fmla="*/ 0 w 1582472"/>
                <a:gd name="connsiteY33" fmla="*/ 755305 h 1766244"/>
                <a:gd name="connsiteX34" fmla="*/ 0 w 1582472"/>
                <a:gd name="connsiteY34" fmla="*/ 71677 h 1766244"/>
                <a:gd name="connsiteX35" fmla="*/ 0 w 1582472"/>
                <a:gd name="connsiteY35" fmla="*/ 63805 h 1766244"/>
                <a:gd name="connsiteX36" fmla="*/ 3314 w 1582472"/>
                <a:gd name="connsiteY36" fmla="*/ 50133 h 1766244"/>
                <a:gd name="connsiteX37" fmla="*/ 13256 w 1582472"/>
                <a:gd name="connsiteY37" fmla="*/ 31074 h 1766244"/>
                <a:gd name="connsiteX38" fmla="*/ 33969 w 1582472"/>
                <a:gd name="connsiteY38" fmla="*/ 11601 h 1766244"/>
                <a:gd name="connsiteX39" fmla="*/ 53440 w 1582472"/>
                <a:gd name="connsiteY39" fmla="*/ 2900 h 1766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82472" h="1766244">
                  <a:moveTo>
                    <a:pt x="67939" y="0"/>
                  </a:moveTo>
                  <a:lnTo>
                    <a:pt x="75810" y="0"/>
                  </a:lnTo>
                  <a:lnTo>
                    <a:pt x="182715" y="0"/>
                  </a:lnTo>
                  <a:lnTo>
                    <a:pt x="182715" y="142940"/>
                  </a:lnTo>
                  <a:lnTo>
                    <a:pt x="142920" y="142940"/>
                  </a:lnTo>
                  <a:lnTo>
                    <a:pt x="142920" y="700200"/>
                  </a:lnTo>
                  <a:lnTo>
                    <a:pt x="1529861" y="1079717"/>
                  </a:lnTo>
                  <a:lnTo>
                    <a:pt x="1541046" y="1084274"/>
                  </a:lnTo>
                  <a:lnTo>
                    <a:pt x="1560102" y="1096704"/>
                  </a:lnTo>
                  <a:lnTo>
                    <a:pt x="1574602" y="1114934"/>
                  </a:lnTo>
                  <a:lnTo>
                    <a:pt x="1581644" y="1137307"/>
                  </a:lnTo>
                  <a:lnTo>
                    <a:pt x="1582472" y="1149322"/>
                  </a:lnTo>
                  <a:lnTo>
                    <a:pt x="1582472" y="1694567"/>
                  </a:lnTo>
                  <a:lnTo>
                    <a:pt x="1582472" y="1701610"/>
                  </a:lnTo>
                  <a:lnTo>
                    <a:pt x="1579573" y="1715283"/>
                  </a:lnTo>
                  <a:lnTo>
                    <a:pt x="1570459" y="1734342"/>
                  </a:lnTo>
                  <a:lnTo>
                    <a:pt x="1551403" y="1754229"/>
                  </a:lnTo>
                  <a:lnTo>
                    <a:pt x="1532347" y="1762515"/>
                  </a:lnTo>
                  <a:lnTo>
                    <a:pt x="1518676" y="1765416"/>
                  </a:lnTo>
                  <a:lnTo>
                    <a:pt x="1510806" y="1766244"/>
                  </a:lnTo>
                  <a:lnTo>
                    <a:pt x="1503763" y="1765416"/>
                  </a:lnTo>
                  <a:lnTo>
                    <a:pt x="1490092" y="1762515"/>
                  </a:lnTo>
                  <a:lnTo>
                    <a:pt x="1470622" y="1754229"/>
                  </a:lnTo>
                  <a:lnTo>
                    <a:pt x="1451152" y="1734342"/>
                  </a:lnTo>
                  <a:lnTo>
                    <a:pt x="1442867" y="1715283"/>
                  </a:lnTo>
                  <a:lnTo>
                    <a:pt x="1439967" y="1701610"/>
                  </a:lnTo>
                  <a:lnTo>
                    <a:pt x="1439138" y="1694567"/>
                  </a:lnTo>
                  <a:lnTo>
                    <a:pt x="1439138" y="1204013"/>
                  </a:lnTo>
                  <a:lnTo>
                    <a:pt x="52611" y="824496"/>
                  </a:lnTo>
                  <a:lnTo>
                    <a:pt x="41012" y="820353"/>
                  </a:lnTo>
                  <a:lnTo>
                    <a:pt x="21956" y="807095"/>
                  </a:lnTo>
                  <a:lnTo>
                    <a:pt x="8285" y="789279"/>
                  </a:lnTo>
                  <a:lnTo>
                    <a:pt x="414" y="767320"/>
                  </a:lnTo>
                  <a:lnTo>
                    <a:pt x="0" y="755305"/>
                  </a:lnTo>
                  <a:lnTo>
                    <a:pt x="0" y="71677"/>
                  </a:lnTo>
                  <a:lnTo>
                    <a:pt x="0" y="63805"/>
                  </a:lnTo>
                  <a:lnTo>
                    <a:pt x="3314" y="50133"/>
                  </a:lnTo>
                  <a:lnTo>
                    <a:pt x="13256" y="31074"/>
                  </a:lnTo>
                  <a:lnTo>
                    <a:pt x="33969" y="11601"/>
                  </a:lnTo>
                  <a:lnTo>
                    <a:pt x="53440" y="290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noAutofit/>
            </a:bodyPr>
            <a:lstStyle/>
            <a:p>
              <a:endParaRPr lang="ko-KR" altLang="en-US" sz="1350" dirty="0">
                <a:highlight>
                  <a:srgbClr val="FFFF00"/>
                </a:highlight>
              </a:endParaRPr>
            </a:p>
          </p:txBody>
        </p:sp>
        <p:sp>
          <p:nvSpPr>
            <p:cNvPr id="35" name="Rectangle 10"/>
            <p:cNvSpPr>
              <a:spLocks noChangeArrowheads="1"/>
            </p:cNvSpPr>
            <p:nvPr/>
          </p:nvSpPr>
          <p:spPr bwMode="auto">
            <a:xfrm>
              <a:off x="8005881" y="3175338"/>
              <a:ext cx="73938" cy="140160"/>
            </a:xfrm>
            <a:prstGeom prst="rect">
              <a:avLst/>
            </a:prstGeom>
            <a:solidFill>
              <a:schemeClr val="tx2">
                <a:lumMod val="50000"/>
              </a:schemeClr>
            </a:solidFill>
            <a:ln>
              <a:noFill/>
            </a:ln>
          </p:spPr>
          <p:txBody>
            <a:bodyPr vert="horz" wrap="square" lIns="68580" tIns="34290" rIns="68580" bIns="34290" numCol="1" anchor="t" anchorCtr="0" compatLnSpc="1"/>
            <a:lstStyle/>
            <a:p>
              <a:endParaRPr lang="ko-KR" altLang="en-US" sz="1350"/>
            </a:p>
          </p:txBody>
        </p:sp>
        <p:sp>
          <p:nvSpPr>
            <p:cNvPr id="36" name="Freeform 11"/>
            <p:cNvSpPr/>
            <p:nvPr/>
          </p:nvSpPr>
          <p:spPr bwMode="auto">
            <a:xfrm>
              <a:off x="7964733" y="3228701"/>
              <a:ext cx="164591" cy="547782"/>
            </a:xfrm>
            <a:custGeom>
              <a:avLst/>
              <a:gdLst>
                <a:gd name="T0" fmla="*/ 586 w 767"/>
                <a:gd name="T1" fmla="*/ 0 h 2555"/>
                <a:gd name="T2" fmla="*/ 201 w 767"/>
                <a:gd name="T3" fmla="*/ 0 h 2555"/>
                <a:gd name="T4" fmla="*/ 181 w 767"/>
                <a:gd name="T5" fmla="*/ 2 h 2555"/>
                <a:gd name="T6" fmla="*/ 144 w 767"/>
                <a:gd name="T7" fmla="*/ 9 h 2555"/>
                <a:gd name="T8" fmla="*/ 108 w 767"/>
                <a:gd name="T9" fmla="*/ 23 h 2555"/>
                <a:gd name="T10" fmla="*/ 75 w 767"/>
                <a:gd name="T11" fmla="*/ 45 h 2555"/>
                <a:gd name="T12" fmla="*/ 47 w 767"/>
                <a:gd name="T13" fmla="*/ 71 h 2555"/>
                <a:gd name="T14" fmla="*/ 26 w 767"/>
                <a:gd name="T15" fmla="*/ 101 h 2555"/>
                <a:gd name="T16" fmla="*/ 8 w 767"/>
                <a:gd name="T17" fmla="*/ 136 h 2555"/>
                <a:gd name="T18" fmla="*/ 1 w 767"/>
                <a:gd name="T19" fmla="*/ 173 h 2555"/>
                <a:gd name="T20" fmla="*/ 0 w 767"/>
                <a:gd name="T21" fmla="*/ 193 h 2555"/>
                <a:gd name="T22" fmla="*/ 0 w 767"/>
                <a:gd name="T23" fmla="*/ 2362 h 2555"/>
                <a:gd name="T24" fmla="*/ 1 w 767"/>
                <a:gd name="T25" fmla="*/ 2383 h 2555"/>
                <a:gd name="T26" fmla="*/ 8 w 767"/>
                <a:gd name="T27" fmla="*/ 2420 h 2555"/>
                <a:gd name="T28" fmla="*/ 26 w 767"/>
                <a:gd name="T29" fmla="*/ 2455 h 2555"/>
                <a:gd name="T30" fmla="*/ 47 w 767"/>
                <a:gd name="T31" fmla="*/ 2485 h 2555"/>
                <a:gd name="T32" fmla="*/ 75 w 767"/>
                <a:gd name="T33" fmla="*/ 2511 h 2555"/>
                <a:gd name="T34" fmla="*/ 108 w 767"/>
                <a:gd name="T35" fmla="*/ 2532 h 2555"/>
                <a:gd name="T36" fmla="*/ 144 w 767"/>
                <a:gd name="T37" fmla="*/ 2547 h 2555"/>
                <a:gd name="T38" fmla="*/ 181 w 767"/>
                <a:gd name="T39" fmla="*/ 2554 h 2555"/>
                <a:gd name="T40" fmla="*/ 201 w 767"/>
                <a:gd name="T41" fmla="*/ 2555 h 2555"/>
                <a:gd name="T42" fmla="*/ 586 w 767"/>
                <a:gd name="T43" fmla="*/ 2555 h 2555"/>
                <a:gd name="T44" fmla="*/ 604 w 767"/>
                <a:gd name="T45" fmla="*/ 2554 h 2555"/>
                <a:gd name="T46" fmla="*/ 642 w 767"/>
                <a:gd name="T47" fmla="*/ 2547 h 2555"/>
                <a:gd name="T48" fmla="*/ 675 w 767"/>
                <a:gd name="T49" fmla="*/ 2532 h 2555"/>
                <a:gd name="T50" fmla="*/ 704 w 767"/>
                <a:gd name="T51" fmla="*/ 2511 h 2555"/>
                <a:gd name="T52" fmla="*/ 728 w 767"/>
                <a:gd name="T53" fmla="*/ 2485 h 2555"/>
                <a:gd name="T54" fmla="*/ 747 w 767"/>
                <a:gd name="T55" fmla="*/ 2455 h 2555"/>
                <a:gd name="T56" fmla="*/ 760 w 767"/>
                <a:gd name="T57" fmla="*/ 2420 h 2555"/>
                <a:gd name="T58" fmla="*/ 767 w 767"/>
                <a:gd name="T59" fmla="*/ 2383 h 2555"/>
                <a:gd name="T60" fmla="*/ 767 w 767"/>
                <a:gd name="T61" fmla="*/ 2362 h 2555"/>
                <a:gd name="T62" fmla="*/ 767 w 767"/>
                <a:gd name="T63" fmla="*/ 193 h 2555"/>
                <a:gd name="T64" fmla="*/ 767 w 767"/>
                <a:gd name="T65" fmla="*/ 173 h 2555"/>
                <a:gd name="T66" fmla="*/ 760 w 767"/>
                <a:gd name="T67" fmla="*/ 136 h 2555"/>
                <a:gd name="T68" fmla="*/ 747 w 767"/>
                <a:gd name="T69" fmla="*/ 101 h 2555"/>
                <a:gd name="T70" fmla="*/ 728 w 767"/>
                <a:gd name="T71" fmla="*/ 71 h 2555"/>
                <a:gd name="T72" fmla="*/ 704 w 767"/>
                <a:gd name="T73" fmla="*/ 45 h 2555"/>
                <a:gd name="T74" fmla="*/ 675 w 767"/>
                <a:gd name="T75" fmla="*/ 23 h 2555"/>
                <a:gd name="T76" fmla="*/ 642 w 767"/>
                <a:gd name="T77" fmla="*/ 9 h 2555"/>
                <a:gd name="T78" fmla="*/ 604 w 767"/>
                <a:gd name="T79" fmla="*/ 2 h 2555"/>
                <a:gd name="T80" fmla="*/ 586 w 767"/>
                <a:gd name="T81" fmla="*/ 0 h 2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67" h="2555">
                  <a:moveTo>
                    <a:pt x="586" y="0"/>
                  </a:moveTo>
                  <a:lnTo>
                    <a:pt x="201" y="0"/>
                  </a:lnTo>
                  <a:lnTo>
                    <a:pt x="181" y="2"/>
                  </a:lnTo>
                  <a:lnTo>
                    <a:pt x="144" y="9"/>
                  </a:lnTo>
                  <a:lnTo>
                    <a:pt x="108" y="23"/>
                  </a:lnTo>
                  <a:lnTo>
                    <a:pt x="75" y="45"/>
                  </a:lnTo>
                  <a:lnTo>
                    <a:pt x="47" y="71"/>
                  </a:lnTo>
                  <a:lnTo>
                    <a:pt x="26" y="101"/>
                  </a:lnTo>
                  <a:lnTo>
                    <a:pt x="8" y="136"/>
                  </a:lnTo>
                  <a:lnTo>
                    <a:pt x="1" y="173"/>
                  </a:lnTo>
                  <a:lnTo>
                    <a:pt x="0" y="193"/>
                  </a:lnTo>
                  <a:lnTo>
                    <a:pt x="0" y="2362"/>
                  </a:lnTo>
                  <a:lnTo>
                    <a:pt x="1" y="2383"/>
                  </a:lnTo>
                  <a:lnTo>
                    <a:pt x="8" y="2420"/>
                  </a:lnTo>
                  <a:lnTo>
                    <a:pt x="26" y="2455"/>
                  </a:lnTo>
                  <a:lnTo>
                    <a:pt x="47" y="2485"/>
                  </a:lnTo>
                  <a:lnTo>
                    <a:pt x="75" y="2511"/>
                  </a:lnTo>
                  <a:lnTo>
                    <a:pt x="108" y="2532"/>
                  </a:lnTo>
                  <a:lnTo>
                    <a:pt x="144" y="2547"/>
                  </a:lnTo>
                  <a:lnTo>
                    <a:pt x="181" y="2554"/>
                  </a:lnTo>
                  <a:lnTo>
                    <a:pt x="201" y="2555"/>
                  </a:lnTo>
                  <a:lnTo>
                    <a:pt x="586" y="2555"/>
                  </a:lnTo>
                  <a:lnTo>
                    <a:pt x="604" y="2554"/>
                  </a:lnTo>
                  <a:lnTo>
                    <a:pt x="642" y="2547"/>
                  </a:lnTo>
                  <a:lnTo>
                    <a:pt x="675" y="2532"/>
                  </a:lnTo>
                  <a:lnTo>
                    <a:pt x="704" y="2511"/>
                  </a:lnTo>
                  <a:lnTo>
                    <a:pt x="728" y="2485"/>
                  </a:lnTo>
                  <a:lnTo>
                    <a:pt x="747" y="2455"/>
                  </a:lnTo>
                  <a:lnTo>
                    <a:pt x="760" y="2420"/>
                  </a:lnTo>
                  <a:lnTo>
                    <a:pt x="767" y="2383"/>
                  </a:lnTo>
                  <a:lnTo>
                    <a:pt x="767" y="2362"/>
                  </a:lnTo>
                  <a:lnTo>
                    <a:pt x="767" y="193"/>
                  </a:lnTo>
                  <a:lnTo>
                    <a:pt x="767" y="173"/>
                  </a:lnTo>
                  <a:lnTo>
                    <a:pt x="760" y="136"/>
                  </a:lnTo>
                  <a:lnTo>
                    <a:pt x="747" y="101"/>
                  </a:lnTo>
                  <a:lnTo>
                    <a:pt x="728" y="71"/>
                  </a:lnTo>
                  <a:lnTo>
                    <a:pt x="704" y="45"/>
                  </a:lnTo>
                  <a:lnTo>
                    <a:pt x="675" y="23"/>
                  </a:lnTo>
                  <a:lnTo>
                    <a:pt x="642" y="9"/>
                  </a:lnTo>
                  <a:lnTo>
                    <a:pt x="604" y="2"/>
                  </a:lnTo>
                  <a:lnTo>
                    <a:pt x="586" y="0"/>
                  </a:lnTo>
                  <a:close/>
                </a:path>
              </a:pathLst>
            </a:custGeom>
            <a:solidFill>
              <a:srgbClr val="32495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350" dirty="0"/>
            </a:p>
          </p:txBody>
        </p:sp>
        <p:sp>
          <p:nvSpPr>
            <p:cNvPr id="37" name="Freeform 12"/>
            <p:cNvSpPr/>
            <p:nvPr/>
          </p:nvSpPr>
          <p:spPr bwMode="auto">
            <a:xfrm>
              <a:off x="8047029" y="3228701"/>
              <a:ext cx="82296" cy="547782"/>
            </a:xfrm>
            <a:custGeom>
              <a:avLst/>
              <a:gdLst>
                <a:gd name="T0" fmla="*/ 202 w 383"/>
                <a:gd name="T1" fmla="*/ 0 h 2555"/>
                <a:gd name="T2" fmla="*/ 0 w 383"/>
                <a:gd name="T3" fmla="*/ 0 h 2555"/>
                <a:gd name="T4" fmla="*/ 0 w 383"/>
                <a:gd name="T5" fmla="*/ 2555 h 2555"/>
                <a:gd name="T6" fmla="*/ 202 w 383"/>
                <a:gd name="T7" fmla="*/ 2555 h 2555"/>
                <a:gd name="T8" fmla="*/ 220 w 383"/>
                <a:gd name="T9" fmla="*/ 2554 h 2555"/>
                <a:gd name="T10" fmla="*/ 258 w 383"/>
                <a:gd name="T11" fmla="*/ 2547 h 2555"/>
                <a:gd name="T12" fmla="*/ 291 w 383"/>
                <a:gd name="T13" fmla="*/ 2532 h 2555"/>
                <a:gd name="T14" fmla="*/ 320 w 383"/>
                <a:gd name="T15" fmla="*/ 2511 h 2555"/>
                <a:gd name="T16" fmla="*/ 344 w 383"/>
                <a:gd name="T17" fmla="*/ 2485 h 2555"/>
                <a:gd name="T18" fmla="*/ 363 w 383"/>
                <a:gd name="T19" fmla="*/ 2455 h 2555"/>
                <a:gd name="T20" fmla="*/ 376 w 383"/>
                <a:gd name="T21" fmla="*/ 2420 h 2555"/>
                <a:gd name="T22" fmla="*/ 383 w 383"/>
                <a:gd name="T23" fmla="*/ 2383 h 2555"/>
                <a:gd name="T24" fmla="*/ 383 w 383"/>
                <a:gd name="T25" fmla="*/ 2362 h 2555"/>
                <a:gd name="T26" fmla="*/ 383 w 383"/>
                <a:gd name="T27" fmla="*/ 193 h 2555"/>
                <a:gd name="T28" fmla="*/ 383 w 383"/>
                <a:gd name="T29" fmla="*/ 173 h 2555"/>
                <a:gd name="T30" fmla="*/ 376 w 383"/>
                <a:gd name="T31" fmla="*/ 136 h 2555"/>
                <a:gd name="T32" fmla="*/ 363 w 383"/>
                <a:gd name="T33" fmla="*/ 101 h 2555"/>
                <a:gd name="T34" fmla="*/ 344 w 383"/>
                <a:gd name="T35" fmla="*/ 71 h 2555"/>
                <a:gd name="T36" fmla="*/ 320 w 383"/>
                <a:gd name="T37" fmla="*/ 45 h 2555"/>
                <a:gd name="T38" fmla="*/ 291 w 383"/>
                <a:gd name="T39" fmla="*/ 23 h 2555"/>
                <a:gd name="T40" fmla="*/ 258 w 383"/>
                <a:gd name="T41" fmla="*/ 9 h 2555"/>
                <a:gd name="T42" fmla="*/ 220 w 383"/>
                <a:gd name="T43" fmla="*/ 2 h 2555"/>
                <a:gd name="T44" fmla="*/ 202 w 383"/>
                <a:gd name="T45" fmla="*/ 0 h 2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3" h="2555">
                  <a:moveTo>
                    <a:pt x="202" y="0"/>
                  </a:moveTo>
                  <a:lnTo>
                    <a:pt x="0" y="0"/>
                  </a:lnTo>
                  <a:lnTo>
                    <a:pt x="0" y="2555"/>
                  </a:lnTo>
                  <a:lnTo>
                    <a:pt x="202" y="2555"/>
                  </a:lnTo>
                  <a:lnTo>
                    <a:pt x="220" y="2554"/>
                  </a:lnTo>
                  <a:lnTo>
                    <a:pt x="258" y="2547"/>
                  </a:lnTo>
                  <a:lnTo>
                    <a:pt x="291" y="2532"/>
                  </a:lnTo>
                  <a:lnTo>
                    <a:pt x="320" y="2511"/>
                  </a:lnTo>
                  <a:lnTo>
                    <a:pt x="344" y="2485"/>
                  </a:lnTo>
                  <a:lnTo>
                    <a:pt x="363" y="2455"/>
                  </a:lnTo>
                  <a:lnTo>
                    <a:pt x="376" y="2420"/>
                  </a:lnTo>
                  <a:lnTo>
                    <a:pt x="383" y="2383"/>
                  </a:lnTo>
                  <a:lnTo>
                    <a:pt x="383" y="2362"/>
                  </a:lnTo>
                  <a:lnTo>
                    <a:pt x="383" y="193"/>
                  </a:lnTo>
                  <a:lnTo>
                    <a:pt x="383" y="173"/>
                  </a:lnTo>
                  <a:lnTo>
                    <a:pt x="376" y="136"/>
                  </a:lnTo>
                  <a:lnTo>
                    <a:pt x="363" y="101"/>
                  </a:lnTo>
                  <a:lnTo>
                    <a:pt x="344" y="71"/>
                  </a:lnTo>
                  <a:lnTo>
                    <a:pt x="320" y="45"/>
                  </a:lnTo>
                  <a:lnTo>
                    <a:pt x="291" y="23"/>
                  </a:lnTo>
                  <a:lnTo>
                    <a:pt x="258" y="9"/>
                  </a:lnTo>
                  <a:lnTo>
                    <a:pt x="220" y="2"/>
                  </a:lnTo>
                  <a:lnTo>
                    <a:pt x="202" y="0"/>
                  </a:lnTo>
                  <a:close/>
                </a:path>
              </a:pathLst>
            </a:custGeom>
            <a:solidFill>
              <a:srgbClr val="2A3E4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350"/>
            </a:p>
          </p:txBody>
        </p:sp>
        <p:sp>
          <p:nvSpPr>
            <p:cNvPr id="31" name="Freeform 9"/>
            <p:cNvSpPr/>
            <p:nvPr/>
          </p:nvSpPr>
          <p:spPr bwMode="auto">
            <a:xfrm>
              <a:off x="7344857" y="2847886"/>
              <a:ext cx="1187645" cy="383298"/>
            </a:xfrm>
            <a:prstGeom prst="roundRect">
              <a:avLst>
                <a:gd name="adj" fmla="val 50000"/>
              </a:avLst>
            </a:prstGeom>
            <a:solidFill>
              <a:srgbClr val="692D97"/>
            </a:solidFill>
            <a:ln>
              <a:noFill/>
            </a:ln>
          </p:spPr>
          <p:txBody>
            <a:bodyPr vert="horz" wrap="square" lIns="68580" tIns="34290" rIns="68580" bIns="34290" numCol="1" anchor="ctr" anchorCtr="0" compatLnSpc="1"/>
            <a:lstStyle/>
            <a:p>
              <a:pPr algn="r"/>
              <a:r>
                <a:rPr lang="ko-KR" altLang="en-US" b="1" dirty="0">
                  <a:solidFill>
                    <a:schemeClr val="bg1"/>
                  </a:solidFill>
                </a:rPr>
                <a:t>設備安裝</a:t>
              </a:r>
            </a:p>
          </p:txBody>
        </p:sp>
        <p:sp>
          <p:nvSpPr>
            <p:cNvPr id="30" name="자유형 39"/>
            <p:cNvSpPr/>
            <p:nvPr/>
          </p:nvSpPr>
          <p:spPr bwMode="auto">
            <a:xfrm>
              <a:off x="547836" y="2525209"/>
              <a:ext cx="818554" cy="913613"/>
            </a:xfrm>
            <a:custGeom>
              <a:avLst/>
              <a:gdLst>
                <a:gd name="connsiteX0" fmla="*/ 67939 w 1582473"/>
                <a:gd name="connsiteY0" fmla="*/ 0 h 1766244"/>
                <a:gd name="connsiteX1" fmla="*/ 75810 w 1582473"/>
                <a:gd name="connsiteY1" fmla="*/ 0 h 1766244"/>
                <a:gd name="connsiteX2" fmla="*/ 182715 w 1582473"/>
                <a:gd name="connsiteY2" fmla="*/ 0 h 1766244"/>
                <a:gd name="connsiteX3" fmla="*/ 182715 w 1582473"/>
                <a:gd name="connsiteY3" fmla="*/ 142940 h 1766244"/>
                <a:gd name="connsiteX4" fmla="*/ 142920 w 1582473"/>
                <a:gd name="connsiteY4" fmla="*/ 142940 h 1766244"/>
                <a:gd name="connsiteX5" fmla="*/ 142920 w 1582473"/>
                <a:gd name="connsiteY5" fmla="*/ 700200 h 1766244"/>
                <a:gd name="connsiteX6" fmla="*/ 1529862 w 1582473"/>
                <a:gd name="connsiteY6" fmla="*/ 1079717 h 1766244"/>
                <a:gd name="connsiteX7" fmla="*/ 1541047 w 1582473"/>
                <a:gd name="connsiteY7" fmla="*/ 1084274 h 1766244"/>
                <a:gd name="connsiteX8" fmla="*/ 1560103 w 1582473"/>
                <a:gd name="connsiteY8" fmla="*/ 1096704 h 1766244"/>
                <a:gd name="connsiteX9" fmla="*/ 1574602 w 1582473"/>
                <a:gd name="connsiteY9" fmla="*/ 1114934 h 1766244"/>
                <a:gd name="connsiteX10" fmla="*/ 1581644 w 1582473"/>
                <a:gd name="connsiteY10" fmla="*/ 1137307 h 1766244"/>
                <a:gd name="connsiteX11" fmla="*/ 1582473 w 1582473"/>
                <a:gd name="connsiteY11" fmla="*/ 1149322 h 1766244"/>
                <a:gd name="connsiteX12" fmla="*/ 1582473 w 1582473"/>
                <a:gd name="connsiteY12" fmla="*/ 1694567 h 1766244"/>
                <a:gd name="connsiteX13" fmla="*/ 1582473 w 1582473"/>
                <a:gd name="connsiteY13" fmla="*/ 1701610 h 1766244"/>
                <a:gd name="connsiteX14" fmla="*/ 1579573 w 1582473"/>
                <a:gd name="connsiteY14" fmla="*/ 1715283 h 1766244"/>
                <a:gd name="connsiteX15" fmla="*/ 1570459 w 1582473"/>
                <a:gd name="connsiteY15" fmla="*/ 1734342 h 1766244"/>
                <a:gd name="connsiteX16" fmla="*/ 1551403 w 1582473"/>
                <a:gd name="connsiteY16" fmla="*/ 1754229 h 1766244"/>
                <a:gd name="connsiteX17" fmla="*/ 1532347 w 1582473"/>
                <a:gd name="connsiteY17" fmla="*/ 1762515 h 1766244"/>
                <a:gd name="connsiteX18" fmla="*/ 1518677 w 1582473"/>
                <a:gd name="connsiteY18" fmla="*/ 1765416 h 1766244"/>
                <a:gd name="connsiteX19" fmla="*/ 1510806 w 1582473"/>
                <a:gd name="connsiteY19" fmla="*/ 1766244 h 1766244"/>
                <a:gd name="connsiteX20" fmla="*/ 1503763 w 1582473"/>
                <a:gd name="connsiteY20" fmla="*/ 1765416 h 1766244"/>
                <a:gd name="connsiteX21" fmla="*/ 1490093 w 1582473"/>
                <a:gd name="connsiteY21" fmla="*/ 1762515 h 1766244"/>
                <a:gd name="connsiteX22" fmla="*/ 1470622 w 1582473"/>
                <a:gd name="connsiteY22" fmla="*/ 1754229 h 1766244"/>
                <a:gd name="connsiteX23" fmla="*/ 1451152 w 1582473"/>
                <a:gd name="connsiteY23" fmla="*/ 1734342 h 1766244"/>
                <a:gd name="connsiteX24" fmla="*/ 1442867 w 1582473"/>
                <a:gd name="connsiteY24" fmla="*/ 1715283 h 1766244"/>
                <a:gd name="connsiteX25" fmla="*/ 1439967 w 1582473"/>
                <a:gd name="connsiteY25" fmla="*/ 1701610 h 1766244"/>
                <a:gd name="connsiteX26" fmla="*/ 1439139 w 1582473"/>
                <a:gd name="connsiteY26" fmla="*/ 1694567 h 1766244"/>
                <a:gd name="connsiteX27" fmla="*/ 1439139 w 1582473"/>
                <a:gd name="connsiteY27" fmla="*/ 1204013 h 1766244"/>
                <a:gd name="connsiteX28" fmla="*/ 52611 w 1582473"/>
                <a:gd name="connsiteY28" fmla="*/ 824496 h 1766244"/>
                <a:gd name="connsiteX29" fmla="*/ 41012 w 1582473"/>
                <a:gd name="connsiteY29" fmla="*/ 820353 h 1766244"/>
                <a:gd name="connsiteX30" fmla="*/ 21956 w 1582473"/>
                <a:gd name="connsiteY30" fmla="*/ 807095 h 1766244"/>
                <a:gd name="connsiteX31" fmla="*/ 8285 w 1582473"/>
                <a:gd name="connsiteY31" fmla="*/ 789279 h 1766244"/>
                <a:gd name="connsiteX32" fmla="*/ 414 w 1582473"/>
                <a:gd name="connsiteY32" fmla="*/ 767320 h 1766244"/>
                <a:gd name="connsiteX33" fmla="*/ 0 w 1582473"/>
                <a:gd name="connsiteY33" fmla="*/ 755305 h 1766244"/>
                <a:gd name="connsiteX34" fmla="*/ 0 w 1582473"/>
                <a:gd name="connsiteY34" fmla="*/ 71677 h 1766244"/>
                <a:gd name="connsiteX35" fmla="*/ 0 w 1582473"/>
                <a:gd name="connsiteY35" fmla="*/ 63805 h 1766244"/>
                <a:gd name="connsiteX36" fmla="*/ 3314 w 1582473"/>
                <a:gd name="connsiteY36" fmla="*/ 50133 h 1766244"/>
                <a:gd name="connsiteX37" fmla="*/ 13256 w 1582473"/>
                <a:gd name="connsiteY37" fmla="*/ 31074 h 1766244"/>
                <a:gd name="connsiteX38" fmla="*/ 33969 w 1582473"/>
                <a:gd name="connsiteY38" fmla="*/ 11601 h 1766244"/>
                <a:gd name="connsiteX39" fmla="*/ 53440 w 1582473"/>
                <a:gd name="connsiteY39" fmla="*/ 2900 h 1766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82473" h="1766244">
                  <a:moveTo>
                    <a:pt x="67939" y="0"/>
                  </a:moveTo>
                  <a:lnTo>
                    <a:pt x="75810" y="0"/>
                  </a:lnTo>
                  <a:lnTo>
                    <a:pt x="182715" y="0"/>
                  </a:lnTo>
                  <a:lnTo>
                    <a:pt x="182715" y="142940"/>
                  </a:lnTo>
                  <a:lnTo>
                    <a:pt x="142920" y="142940"/>
                  </a:lnTo>
                  <a:lnTo>
                    <a:pt x="142920" y="700200"/>
                  </a:lnTo>
                  <a:lnTo>
                    <a:pt x="1529862" y="1079717"/>
                  </a:lnTo>
                  <a:lnTo>
                    <a:pt x="1541047" y="1084274"/>
                  </a:lnTo>
                  <a:lnTo>
                    <a:pt x="1560103" y="1096704"/>
                  </a:lnTo>
                  <a:lnTo>
                    <a:pt x="1574602" y="1114934"/>
                  </a:lnTo>
                  <a:lnTo>
                    <a:pt x="1581644" y="1137307"/>
                  </a:lnTo>
                  <a:lnTo>
                    <a:pt x="1582473" y="1149322"/>
                  </a:lnTo>
                  <a:lnTo>
                    <a:pt x="1582473" y="1694567"/>
                  </a:lnTo>
                  <a:lnTo>
                    <a:pt x="1582473" y="1701610"/>
                  </a:lnTo>
                  <a:lnTo>
                    <a:pt x="1579573" y="1715283"/>
                  </a:lnTo>
                  <a:lnTo>
                    <a:pt x="1570459" y="1734342"/>
                  </a:lnTo>
                  <a:lnTo>
                    <a:pt x="1551403" y="1754229"/>
                  </a:lnTo>
                  <a:lnTo>
                    <a:pt x="1532347" y="1762515"/>
                  </a:lnTo>
                  <a:lnTo>
                    <a:pt x="1518677" y="1765416"/>
                  </a:lnTo>
                  <a:lnTo>
                    <a:pt x="1510806" y="1766244"/>
                  </a:lnTo>
                  <a:lnTo>
                    <a:pt x="1503763" y="1765416"/>
                  </a:lnTo>
                  <a:lnTo>
                    <a:pt x="1490093" y="1762515"/>
                  </a:lnTo>
                  <a:lnTo>
                    <a:pt x="1470622" y="1754229"/>
                  </a:lnTo>
                  <a:lnTo>
                    <a:pt x="1451152" y="1734342"/>
                  </a:lnTo>
                  <a:lnTo>
                    <a:pt x="1442867" y="1715283"/>
                  </a:lnTo>
                  <a:lnTo>
                    <a:pt x="1439967" y="1701610"/>
                  </a:lnTo>
                  <a:lnTo>
                    <a:pt x="1439139" y="1694567"/>
                  </a:lnTo>
                  <a:lnTo>
                    <a:pt x="1439139" y="1204013"/>
                  </a:lnTo>
                  <a:lnTo>
                    <a:pt x="52611" y="824496"/>
                  </a:lnTo>
                  <a:lnTo>
                    <a:pt x="41012" y="820353"/>
                  </a:lnTo>
                  <a:lnTo>
                    <a:pt x="21956" y="807095"/>
                  </a:lnTo>
                  <a:lnTo>
                    <a:pt x="8285" y="789279"/>
                  </a:lnTo>
                  <a:lnTo>
                    <a:pt x="414" y="767320"/>
                  </a:lnTo>
                  <a:lnTo>
                    <a:pt x="0" y="755305"/>
                  </a:lnTo>
                  <a:lnTo>
                    <a:pt x="0" y="71677"/>
                  </a:lnTo>
                  <a:lnTo>
                    <a:pt x="0" y="63805"/>
                  </a:lnTo>
                  <a:lnTo>
                    <a:pt x="3314" y="50133"/>
                  </a:lnTo>
                  <a:lnTo>
                    <a:pt x="13256" y="31074"/>
                  </a:lnTo>
                  <a:lnTo>
                    <a:pt x="33969" y="11601"/>
                  </a:lnTo>
                  <a:lnTo>
                    <a:pt x="53440" y="290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noAutofit/>
            </a:bodyPr>
            <a:lstStyle/>
            <a:p>
              <a:endParaRPr lang="ko-KR" altLang="en-US" sz="1350"/>
            </a:p>
          </p:txBody>
        </p:sp>
        <p:sp>
          <p:nvSpPr>
            <p:cNvPr id="33" name="Rectangle 10"/>
            <p:cNvSpPr>
              <a:spLocks noChangeArrowheads="1"/>
            </p:cNvSpPr>
            <p:nvPr/>
          </p:nvSpPr>
          <p:spPr bwMode="auto">
            <a:xfrm>
              <a:off x="1292356" y="3195792"/>
              <a:ext cx="73938" cy="140160"/>
            </a:xfrm>
            <a:prstGeom prst="rect">
              <a:avLst/>
            </a:prstGeom>
            <a:solidFill>
              <a:schemeClr val="tx2">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ko-KR" altLang="en-US" sz="1350"/>
            </a:p>
          </p:txBody>
        </p:sp>
        <p:sp>
          <p:nvSpPr>
            <p:cNvPr id="44" name="Freeform 11"/>
            <p:cNvSpPr/>
            <p:nvPr/>
          </p:nvSpPr>
          <p:spPr bwMode="auto">
            <a:xfrm>
              <a:off x="1251208" y="3249155"/>
              <a:ext cx="164591" cy="547782"/>
            </a:xfrm>
            <a:custGeom>
              <a:avLst/>
              <a:gdLst>
                <a:gd name="T0" fmla="*/ 586 w 767"/>
                <a:gd name="T1" fmla="*/ 0 h 2555"/>
                <a:gd name="T2" fmla="*/ 201 w 767"/>
                <a:gd name="T3" fmla="*/ 0 h 2555"/>
                <a:gd name="T4" fmla="*/ 181 w 767"/>
                <a:gd name="T5" fmla="*/ 2 h 2555"/>
                <a:gd name="T6" fmla="*/ 144 w 767"/>
                <a:gd name="T7" fmla="*/ 9 h 2555"/>
                <a:gd name="T8" fmla="*/ 108 w 767"/>
                <a:gd name="T9" fmla="*/ 23 h 2555"/>
                <a:gd name="T10" fmla="*/ 75 w 767"/>
                <a:gd name="T11" fmla="*/ 45 h 2555"/>
                <a:gd name="T12" fmla="*/ 47 w 767"/>
                <a:gd name="T13" fmla="*/ 71 h 2555"/>
                <a:gd name="T14" fmla="*/ 26 w 767"/>
                <a:gd name="T15" fmla="*/ 101 h 2555"/>
                <a:gd name="T16" fmla="*/ 8 w 767"/>
                <a:gd name="T17" fmla="*/ 136 h 2555"/>
                <a:gd name="T18" fmla="*/ 1 w 767"/>
                <a:gd name="T19" fmla="*/ 173 h 2555"/>
                <a:gd name="T20" fmla="*/ 0 w 767"/>
                <a:gd name="T21" fmla="*/ 193 h 2555"/>
                <a:gd name="T22" fmla="*/ 0 w 767"/>
                <a:gd name="T23" fmla="*/ 2362 h 2555"/>
                <a:gd name="T24" fmla="*/ 1 w 767"/>
                <a:gd name="T25" fmla="*/ 2383 h 2555"/>
                <a:gd name="T26" fmla="*/ 8 w 767"/>
                <a:gd name="T27" fmla="*/ 2420 h 2555"/>
                <a:gd name="T28" fmla="*/ 26 w 767"/>
                <a:gd name="T29" fmla="*/ 2455 h 2555"/>
                <a:gd name="T30" fmla="*/ 47 w 767"/>
                <a:gd name="T31" fmla="*/ 2485 h 2555"/>
                <a:gd name="T32" fmla="*/ 75 w 767"/>
                <a:gd name="T33" fmla="*/ 2511 h 2555"/>
                <a:gd name="T34" fmla="*/ 108 w 767"/>
                <a:gd name="T35" fmla="*/ 2532 h 2555"/>
                <a:gd name="T36" fmla="*/ 144 w 767"/>
                <a:gd name="T37" fmla="*/ 2547 h 2555"/>
                <a:gd name="T38" fmla="*/ 181 w 767"/>
                <a:gd name="T39" fmla="*/ 2554 h 2555"/>
                <a:gd name="T40" fmla="*/ 201 w 767"/>
                <a:gd name="T41" fmla="*/ 2555 h 2555"/>
                <a:gd name="T42" fmla="*/ 586 w 767"/>
                <a:gd name="T43" fmla="*/ 2555 h 2555"/>
                <a:gd name="T44" fmla="*/ 604 w 767"/>
                <a:gd name="T45" fmla="*/ 2554 h 2555"/>
                <a:gd name="T46" fmla="*/ 642 w 767"/>
                <a:gd name="T47" fmla="*/ 2547 h 2555"/>
                <a:gd name="T48" fmla="*/ 675 w 767"/>
                <a:gd name="T49" fmla="*/ 2532 h 2555"/>
                <a:gd name="T50" fmla="*/ 704 w 767"/>
                <a:gd name="T51" fmla="*/ 2511 h 2555"/>
                <a:gd name="T52" fmla="*/ 728 w 767"/>
                <a:gd name="T53" fmla="*/ 2485 h 2555"/>
                <a:gd name="T54" fmla="*/ 747 w 767"/>
                <a:gd name="T55" fmla="*/ 2455 h 2555"/>
                <a:gd name="T56" fmla="*/ 760 w 767"/>
                <a:gd name="T57" fmla="*/ 2420 h 2555"/>
                <a:gd name="T58" fmla="*/ 767 w 767"/>
                <a:gd name="T59" fmla="*/ 2383 h 2555"/>
                <a:gd name="T60" fmla="*/ 767 w 767"/>
                <a:gd name="T61" fmla="*/ 2362 h 2555"/>
                <a:gd name="T62" fmla="*/ 767 w 767"/>
                <a:gd name="T63" fmla="*/ 193 h 2555"/>
                <a:gd name="T64" fmla="*/ 767 w 767"/>
                <a:gd name="T65" fmla="*/ 173 h 2555"/>
                <a:gd name="T66" fmla="*/ 760 w 767"/>
                <a:gd name="T67" fmla="*/ 136 h 2555"/>
                <a:gd name="T68" fmla="*/ 747 w 767"/>
                <a:gd name="T69" fmla="*/ 101 h 2555"/>
                <a:gd name="T70" fmla="*/ 728 w 767"/>
                <a:gd name="T71" fmla="*/ 71 h 2555"/>
                <a:gd name="T72" fmla="*/ 704 w 767"/>
                <a:gd name="T73" fmla="*/ 45 h 2555"/>
                <a:gd name="T74" fmla="*/ 675 w 767"/>
                <a:gd name="T75" fmla="*/ 23 h 2555"/>
                <a:gd name="T76" fmla="*/ 642 w 767"/>
                <a:gd name="T77" fmla="*/ 9 h 2555"/>
                <a:gd name="T78" fmla="*/ 604 w 767"/>
                <a:gd name="T79" fmla="*/ 2 h 2555"/>
                <a:gd name="T80" fmla="*/ 586 w 767"/>
                <a:gd name="T81" fmla="*/ 0 h 2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67" h="2555">
                  <a:moveTo>
                    <a:pt x="586" y="0"/>
                  </a:moveTo>
                  <a:lnTo>
                    <a:pt x="201" y="0"/>
                  </a:lnTo>
                  <a:lnTo>
                    <a:pt x="181" y="2"/>
                  </a:lnTo>
                  <a:lnTo>
                    <a:pt x="144" y="9"/>
                  </a:lnTo>
                  <a:lnTo>
                    <a:pt x="108" y="23"/>
                  </a:lnTo>
                  <a:lnTo>
                    <a:pt x="75" y="45"/>
                  </a:lnTo>
                  <a:lnTo>
                    <a:pt x="47" y="71"/>
                  </a:lnTo>
                  <a:lnTo>
                    <a:pt x="26" y="101"/>
                  </a:lnTo>
                  <a:lnTo>
                    <a:pt x="8" y="136"/>
                  </a:lnTo>
                  <a:lnTo>
                    <a:pt x="1" y="173"/>
                  </a:lnTo>
                  <a:lnTo>
                    <a:pt x="0" y="193"/>
                  </a:lnTo>
                  <a:lnTo>
                    <a:pt x="0" y="2362"/>
                  </a:lnTo>
                  <a:lnTo>
                    <a:pt x="1" y="2383"/>
                  </a:lnTo>
                  <a:lnTo>
                    <a:pt x="8" y="2420"/>
                  </a:lnTo>
                  <a:lnTo>
                    <a:pt x="26" y="2455"/>
                  </a:lnTo>
                  <a:lnTo>
                    <a:pt x="47" y="2485"/>
                  </a:lnTo>
                  <a:lnTo>
                    <a:pt x="75" y="2511"/>
                  </a:lnTo>
                  <a:lnTo>
                    <a:pt x="108" y="2532"/>
                  </a:lnTo>
                  <a:lnTo>
                    <a:pt x="144" y="2547"/>
                  </a:lnTo>
                  <a:lnTo>
                    <a:pt x="181" y="2554"/>
                  </a:lnTo>
                  <a:lnTo>
                    <a:pt x="201" y="2555"/>
                  </a:lnTo>
                  <a:lnTo>
                    <a:pt x="586" y="2555"/>
                  </a:lnTo>
                  <a:lnTo>
                    <a:pt x="604" y="2554"/>
                  </a:lnTo>
                  <a:lnTo>
                    <a:pt x="642" y="2547"/>
                  </a:lnTo>
                  <a:lnTo>
                    <a:pt x="675" y="2532"/>
                  </a:lnTo>
                  <a:lnTo>
                    <a:pt x="704" y="2511"/>
                  </a:lnTo>
                  <a:lnTo>
                    <a:pt x="728" y="2485"/>
                  </a:lnTo>
                  <a:lnTo>
                    <a:pt x="747" y="2455"/>
                  </a:lnTo>
                  <a:lnTo>
                    <a:pt x="760" y="2420"/>
                  </a:lnTo>
                  <a:lnTo>
                    <a:pt x="767" y="2383"/>
                  </a:lnTo>
                  <a:lnTo>
                    <a:pt x="767" y="2362"/>
                  </a:lnTo>
                  <a:lnTo>
                    <a:pt x="767" y="193"/>
                  </a:lnTo>
                  <a:lnTo>
                    <a:pt x="767" y="173"/>
                  </a:lnTo>
                  <a:lnTo>
                    <a:pt x="760" y="136"/>
                  </a:lnTo>
                  <a:lnTo>
                    <a:pt x="747" y="101"/>
                  </a:lnTo>
                  <a:lnTo>
                    <a:pt x="728" y="71"/>
                  </a:lnTo>
                  <a:lnTo>
                    <a:pt x="704" y="45"/>
                  </a:lnTo>
                  <a:lnTo>
                    <a:pt x="675" y="23"/>
                  </a:lnTo>
                  <a:lnTo>
                    <a:pt x="642" y="9"/>
                  </a:lnTo>
                  <a:lnTo>
                    <a:pt x="604" y="2"/>
                  </a:lnTo>
                  <a:lnTo>
                    <a:pt x="586" y="0"/>
                  </a:lnTo>
                  <a:close/>
                </a:path>
              </a:pathLst>
            </a:custGeom>
            <a:solidFill>
              <a:srgbClr val="32495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350"/>
            </a:p>
          </p:txBody>
        </p:sp>
        <p:sp>
          <p:nvSpPr>
            <p:cNvPr id="46" name="Freeform 9"/>
            <p:cNvSpPr/>
            <p:nvPr/>
          </p:nvSpPr>
          <p:spPr bwMode="auto">
            <a:xfrm>
              <a:off x="631332" y="2876974"/>
              <a:ext cx="1187645" cy="377112"/>
            </a:xfrm>
            <a:prstGeom prst="roundRect">
              <a:avLst>
                <a:gd name="adj" fmla="val 50000"/>
              </a:avLst>
            </a:prstGeom>
            <a:solidFill>
              <a:schemeClr val="accent2">
                <a:lumMod val="75000"/>
              </a:schemeClr>
            </a:solidFill>
            <a:ln>
              <a:noFill/>
            </a:ln>
          </p:spPr>
          <p:txBody>
            <a:bodyPr vert="horz" wrap="square" lIns="68580" tIns="34290" rIns="68580" bIns="34290" numCol="1" anchor="ctr" anchorCtr="0" compatLnSpc="1"/>
            <a:lstStyle/>
            <a:p>
              <a:pPr algn="r"/>
              <a:r>
                <a:rPr lang="zh-TW" altLang="en-US" b="1" dirty="0">
                  <a:solidFill>
                    <a:schemeClr val="bg1"/>
                  </a:solidFill>
                </a:rPr>
                <a:t>結構分立</a:t>
              </a:r>
              <a:endParaRPr lang="ko-KR" altLang="en-US" b="1" dirty="0">
                <a:solidFill>
                  <a:schemeClr val="bg1"/>
                </a:solidFill>
              </a:endParaRPr>
            </a:p>
          </p:txBody>
        </p:sp>
        <p:sp>
          <p:nvSpPr>
            <p:cNvPr id="3" name="矩形: 圓角化單一角落 2"/>
            <p:cNvSpPr/>
            <p:nvPr/>
          </p:nvSpPr>
          <p:spPr>
            <a:xfrm>
              <a:off x="0" y="5663661"/>
              <a:ext cx="9132833" cy="1188720"/>
            </a:xfrm>
            <a:prstGeom prst="round1Rect">
              <a:avLst>
                <a:gd name="adj" fmla="val 0"/>
              </a:avLst>
            </a:prstGeom>
            <a:solidFill>
              <a:srgbClr val="8DA4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8" name="群組 7"/>
            <p:cNvGrpSpPr/>
            <p:nvPr/>
          </p:nvGrpSpPr>
          <p:grpSpPr>
            <a:xfrm>
              <a:off x="492933" y="4074848"/>
              <a:ext cx="1672784" cy="2131038"/>
              <a:chOff x="-2091317" y="4215134"/>
              <a:chExt cx="1672784" cy="2131038"/>
            </a:xfrm>
          </p:grpSpPr>
          <p:sp>
            <p:nvSpPr>
              <p:cNvPr id="61" name="矩形 60"/>
              <p:cNvSpPr/>
              <p:nvPr/>
            </p:nvSpPr>
            <p:spPr>
              <a:xfrm>
                <a:off x="-1781338" y="4810655"/>
                <a:ext cx="59252" cy="145735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2" name="矩形 61"/>
              <p:cNvSpPr/>
              <p:nvPr/>
            </p:nvSpPr>
            <p:spPr>
              <a:xfrm>
                <a:off x="-687063" y="4810655"/>
                <a:ext cx="59252" cy="145735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3" name="矩形 62"/>
              <p:cNvSpPr/>
              <p:nvPr/>
            </p:nvSpPr>
            <p:spPr>
              <a:xfrm rot="16200000">
                <a:off x="-1243656" y="4692781"/>
                <a:ext cx="78163" cy="103502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4" name="矩形 63"/>
              <p:cNvSpPr/>
              <p:nvPr/>
            </p:nvSpPr>
            <p:spPr>
              <a:xfrm rot="16200000">
                <a:off x="-1243655" y="5071932"/>
                <a:ext cx="78163" cy="103502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5" name="矩形 64"/>
              <p:cNvSpPr/>
              <p:nvPr/>
            </p:nvSpPr>
            <p:spPr>
              <a:xfrm rot="16200000">
                <a:off x="-1243656" y="5451083"/>
                <a:ext cx="78163" cy="103502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6" name="矩形 65"/>
              <p:cNvSpPr/>
              <p:nvPr/>
            </p:nvSpPr>
            <p:spPr>
              <a:xfrm rot="16200000">
                <a:off x="-1250588" y="5514117"/>
                <a:ext cx="78164" cy="158594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7" name="箭號: 向右 66"/>
              <p:cNvSpPr/>
              <p:nvPr/>
            </p:nvSpPr>
            <p:spPr>
              <a:xfrm rot="16200000">
                <a:off x="-1578241" y="4339282"/>
                <a:ext cx="747335" cy="916520"/>
              </a:xfrm>
              <a:prstGeom prst="rightArrow">
                <a:avLst>
                  <a:gd name="adj1" fmla="val 73787"/>
                  <a:gd name="adj2" fmla="val 51350"/>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TW" altLang="en-US" dirty="0">
                    <a:solidFill>
                      <a:schemeClr val="tx1"/>
                    </a:solidFill>
                  </a:rPr>
                  <a:t>違建</a:t>
                </a:r>
              </a:p>
            </p:txBody>
          </p:sp>
          <p:sp>
            <p:nvSpPr>
              <p:cNvPr id="68" name="矩形 67"/>
              <p:cNvSpPr/>
              <p:nvPr/>
            </p:nvSpPr>
            <p:spPr>
              <a:xfrm>
                <a:off x="-755436" y="4261501"/>
                <a:ext cx="59251" cy="909709"/>
              </a:xfrm>
              <a:prstGeom prst="rect">
                <a:avLst/>
              </a:prstGeom>
              <a:solidFill>
                <a:srgbClr val="3395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9" name="矩形 68"/>
              <p:cNvSpPr/>
              <p:nvPr/>
            </p:nvSpPr>
            <p:spPr>
              <a:xfrm flipH="1">
                <a:off x="-1713515" y="4480986"/>
                <a:ext cx="59252" cy="689438"/>
              </a:xfrm>
              <a:prstGeom prst="rect">
                <a:avLst/>
              </a:prstGeom>
              <a:solidFill>
                <a:srgbClr val="3395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0" name="矩形 69"/>
              <p:cNvSpPr/>
              <p:nvPr/>
            </p:nvSpPr>
            <p:spPr>
              <a:xfrm rot="15365273">
                <a:off x="-1235155" y="3685791"/>
                <a:ext cx="47296" cy="1382617"/>
              </a:xfrm>
              <a:prstGeom prst="rect">
                <a:avLst/>
              </a:prstGeom>
              <a:solidFill>
                <a:srgbClr val="3395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文字方塊 5"/>
              <p:cNvSpPr txBox="1"/>
              <p:nvPr/>
            </p:nvSpPr>
            <p:spPr>
              <a:xfrm>
                <a:off x="-2091317" y="4215134"/>
                <a:ext cx="492443" cy="369332"/>
              </a:xfrm>
              <a:prstGeom prst="rect">
                <a:avLst/>
              </a:prstGeom>
              <a:noFill/>
            </p:spPr>
            <p:txBody>
              <a:bodyPr wrap="none" rtlCol="0">
                <a:spAutoFit/>
              </a:bodyPr>
              <a:lstStyle/>
              <a:p>
                <a:r>
                  <a:rPr lang="en-US" altLang="zh-TW" dirty="0"/>
                  <a:t>PV</a:t>
                </a:r>
                <a:endParaRPr lang="zh-TW" altLang="en-US" dirty="0"/>
              </a:p>
            </p:txBody>
          </p:sp>
        </p:grpSp>
        <p:grpSp>
          <p:nvGrpSpPr>
            <p:cNvPr id="83" name="群組 82"/>
            <p:cNvGrpSpPr/>
            <p:nvPr/>
          </p:nvGrpSpPr>
          <p:grpSpPr>
            <a:xfrm>
              <a:off x="2744117" y="4045123"/>
              <a:ext cx="1662236" cy="2190488"/>
              <a:chOff x="-2455208" y="6610209"/>
              <a:chExt cx="1662236" cy="2190488"/>
            </a:xfrm>
          </p:grpSpPr>
          <p:sp>
            <p:nvSpPr>
              <p:cNvPr id="84" name="矩形 83"/>
              <p:cNvSpPr/>
              <p:nvPr/>
            </p:nvSpPr>
            <p:spPr>
              <a:xfrm>
                <a:off x="-2155777" y="7265180"/>
                <a:ext cx="59252" cy="145735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5" name="矩形 84"/>
              <p:cNvSpPr/>
              <p:nvPr/>
            </p:nvSpPr>
            <p:spPr>
              <a:xfrm>
                <a:off x="-1061502" y="7265180"/>
                <a:ext cx="59252" cy="145735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6" name="矩形 85"/>
              <p:cNvSpPr/>
              <p:nvPr/>
            </p:nvSpPr>
            <p:spPr>
              <a:xfrm rot="16200000">
                <a:off x="-1618095" y="7147306"/>
                <a:ext cx="78163" cy="103502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7" name="矩形 86"/>
              <p:cNvSpPr/>
              <p:nvPr/>
            </p:nvSpPr>
            <p:spPr>
              <a:xfrm rot="16200000">
                <a:off x="-1618094" y="7526457"/>
                <a:ext cx="78163" cy="103502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8" name="矩形 87"/>
              <p:cNvSpPr/>
              <p:nvPr/>
            </p:nvSpPr>
            <p:spPr>
              <a:xfrm rot="16200000">
                <a:off x="-1618095" y="7905608"/>
                <a:ext cx="78163" cy="103502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9" name="矩形 88"/>
              <p:cNvSpPr/>
              <p:nvPr/>
            </p:nvSpPr>
            <p:spPr>
              <a:xfrm rot="16200000">
                <a:off x="-1625027" y="7968642"/>
                <a:ext cx="78164" cy="158594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0" name="箭號: 向右 89"/>
              <p:cNvSpPr/>
              <p:nvPr/>
            </p:nvSpPr>
            <p:spPr>
              <a:xfrm rot="16200000">
                <a:off x="-1952680" y="6793807"/>
                <a:ext cx="747335" cy="916520"/>
              </a:xfrm>
              <a:prstGeom prst="rightArrow">
                <a:avLst>
                  <a:gd name="adj1" fmla="val 73787"/>
                  <a:gd name="adj2" fmla="val 51350"/>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TW" altLang="en-US" dirty="0">
                    <a:solidFill>
                      <a:schemeClr val="tx1"/>
                    </a:solidFill>
                  </a:rPr>
                  <a:t>違建</a:t>
                </a:r>
              </a:p>
            </p:txBody>
          </p:sp>
          <p:sp>
            <p:nvSpPr>
              <p:cNvPr id="91" name="矩形 90"/>
              <p:cNvSpPr/>
              <p:nvPr/>
            </p:nvSpPr>
            <p:spPr>
              <a:xfrm>
                <a:off x="-1002119" y="6716026"/>
                <a:ext cx="59251" cy="909709"/>
              </a:xfrm>
              <a:prstGeom prst="rect">
                <a:avLst/>
              </a:prstGeom>
              <a:solidFill>
                <a:srgbClr val="3395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2" name="矩形 91"/>
              <p:cNvSpPr/>
              <p:nvPr/>
            </p:nvSpPr>
            <p:spPr>
              <a:xfrm flipH="1">
                <a:off x="-2208986" y="6935511"/>
                <a:ext cx="59252" cy="689438"/>
              </a:xfrm>
              <a:prstGeom prst="rect">
                <a:avLst/>
              </a:prstGeom>
              <a:solidFill>
                <a:srgbClr val="3395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3" name="矩形 92"/>
              <p:cNvSpPr/>
              <p:nvPr/>
            </p:nvSpPr>
            <p:spPr>
              <a:xfrm rot="15529238">
                <a:off x="-1601876" y="6070640"/>
                <a:ext cx="45719" cy="1503561"/>
              </a:xfrm>
              <a:prstGeom prst="rect">
                <a:avLst/>
              </a:prstGeom>
              <a:solidFill>
                <a:srgbClr val="3395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4" name="文字方塊 93"/>
              <p:cNvSpPr txBox="1"/>
              <p:nvPr/>
            </p:nvSpPr>
            <p:spPr>
              <a:xfrm>
                <a:off x="-2455208" y="6610209"/>
                <a:ext cx="492443" cy="369332"/>
              </a:xfrm>
              <a:prstGeom prst="rect">
                <a:avLst/>
              </a:prstGeom>
              <a:noFill/>
            </p:spPr>
            <p:txBody>
              <a:bodyPr wrap="none" rtlCol="0">
                <a:spAutoFit/>
              </a:bodyPr>
              <a:lstStyle/>
              <a:p>
                <a:r>
                  <a:rPr lang="en-US" altLang="zh-TW" dirty="0"/>
                  <a:t>PV</a:t>
                </a:r>
                <a:endParaRPr lang="zh-TW" altLang="en-US" dirty="0"/>
              </a:p>
            </p:txBody>
          </p:sp>
        </p:grpSp>
        <p:sp>
          <p:nvSpPr>
            <p:cNvPr id="96" name="矩形 95"/>
            <p:cNvSpPr/>
            <p:nvPr/>
          </p:nvSpPr>
          <p:spPr>
            <a:xfrm>
              <a:off x="6331603" y="4150940"/>
              <a:ext cx="59252" cy="470989"/>
            </a:xfrm>
            <a:prstGeom prst="rect">
              <a:avLst/>
            </a:prstGeom>
            <a:solidFill>
              <a:srgbClr val="3395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7" name="矩形 96"/>
            <p:cNvSpPr/>
            <p:nvPr/>
          </p:nvSpPr>
          <p:spPr>
            <a:xfrm flipH="1">
              <a:off x="5239044" y="4370425"/>
              <a:ext cx="51945" cy="216677"/>
            </a:xfrm>
            <a:prstGeom prst="rect">
              <a:avLst/>
            </a:prstGeom>
            <a:solidFill>
              <a:srgbClr val="3395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8" name="矩形 97"/>
            <p:cNvSpPr/>
            <p:nvPr/>
          </p:nvSpPr>
          <p:spPr>
            <a:xfrm rot="15529238">
              <a:off x="5785638" y="3505554"/>
              <a:ext cx="45719" cy="1503561"/>
            </a:xfrm>
            <a:prstGeom prst="rect">
              <a:avLst/>
            </a:prstGeom>
            <a:solidFill>
              <a:srgbClr val="3395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9" name="文字方塊 98"/>
            <p:cNvSpPr txBox="1"/>
            <p:nvPr/>
          </p:nvSpPr>
          <p:spPr>
            <a:xfrm>
              <a:off x="4932306" y="4045123"/>
              <a:ext cx="492443" cy="369332"/>
            </a:xfrm>
            <a:prstGeom prst="rect">
              <a:avLst/>
            </a:prstGeom>
            <a:noFill/>
          </p:spPr>
          <p:txBody>
            <a:bodyPr wrap="none" rtlCol="0">
              <a:spAutoFit/>
            </a:bodyPr>
            <a:lstStyle/>
            <a:p>
              <a:r>
                <a:rPr lang="en-US" altLang="zh-TW" dirty="0"/>
                <a:t>PV</a:t>
              </a:r>
              <a:endParaRPr lang="zh-TW" altLang="en-US" dirty="0"/>
            </a:p>
          </p:txBody>
        </p:sp>
        <p:sp>
          <p:nvSpPr>
            <p:cNvPr id="101" name="矩形 100"/>
            <p:cNvSpPr/>
            <p:nvPr/>
          </p:nvSpPr>
          <p:spPr>
            <a:xfrm>
              <a:off x="5231737" y="4700094"/>
              <a:ext cx="59252" cy="145735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2" name="矩形 101"/>
            <p:cNvSpPr/>
            <p:nvPr/>
          </p:nvSpPr>
          <p:spPr>
            <a:xfrm>
              <a:off x="6326012" y="4700094"/>
              <a:ext cx="59252" cy="145735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3" name="矩形 102"/>
            <p:cNvSpPr/>
            <p:nvPr/>
          </p:nvSpPr>
          <p:spPr>
            <a:xfrm rot="16200000">
              <a:off x="5769419" y="4582220"/>
              <a:ext cx="78163" cy="103502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7" name="箭號: 向右 106"/>
            <p:cNvSpPr/>
            <p:nvPr/>
          </p:nvSpPr>
          <p:spPr>
            <a:xfrm rot="16200000">
              <a:off x="5614717" y="3929546"/>
              <a:ext cx="387567" cy="1153527"/>
            </a:xfrm>
            <a:prstGeom prst="rightArrow">
              <a:avLst>
                <a:gd name="adj1" fmla="val 100000"/>
                <a:gd name="adj2" fmla="val 51350"/>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TW" altLang="en-US" dirty="0">
                  <a:solidFill>
                    <a:schemeClr val="tx1"/>
                  </a:solidFill>
                </a:rPr>
                <a:t>違建</a:t>
              </a:r>
            </a:p>
          </p:txBody>
        </p:sp>
        <p:sp>
          <p:nvSpPr>
            <p:cNvPr id="104" name="矩形 103"/>
            <p:cNvSpPr/>
            <p:nvPr/>
          </p:nvSpPr>
          <p:spPr>
            <a:xfrm rot="16200000">
              <a:off x="5769420" y="4961371"/>
              <a:ext cx="78163" cy="103502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5" name="矩形 104"/>
            <p:cNvSpPr/>
            <p:nvPr/>
          </p:nvSpPr>
          <p:spPr>
            <a:xfrm rot="16200000">
              <a:off x="5769419" y="5340522"/>
              <a:ext cx="78163" cy="103502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6" name="矩形 105"/>
            <p:cNvSpPr/>
            <p:nvPr/>
          </p:nvSpPr>
          <p:spPr>
            <a:xfrm rot="16200000">
              <a:off x="5762487" y="5403556"/>
              <a:ext cx="78164" cy="158594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8" name="矩形 107"/>
            <p:cNvSpPr/>
            <p:nvPr/>
          </p:nvSpPr>
          <p:spPr>
            <a:xfrm rot="16200000">
              <a:off x="5762487" y="4227715"/>
              <a:ext cx="78163" cy="103502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p:cNvGrpSpPr/>
            <p:nvPr/>
          </p:nvGrpSpPr>
          <p:grpSpPr>
            <a:xfrm>
              <a:off x="7318423" y="4045051"/>
              <a:ext cx="1585946" cy="2190633"/>
              <a:chOff x="-2378918" y="6706317"/>
              <a:chExt cx="1585946" cy="2190633"/>
            </a:xfrm>
          </p:grpSpPr>
          <p:sp>
            <p:nvSpPr>
              <p:cNvPr id="110" name="箭號: 向右 109"/>
              <p:cNvSpPr/>
              <p:nvPr/>
            </p:nvSpPr>
            <p:spPr>
              <a:xfrm rot="16200000">
                <a:off x="-1804565" y="6550068"/>
                <a:ext cx="452735" cy="1153527"/>
              </a:xfrm>
              <a:prstGeom prst="rightArrow">
                <a:avLst>
                  <a:gd name="adj1" fmla="val 100000"/>
                  <a:gd name="adj2" fmla="val 43925"/>
                </a:avLst>
              </a:prstGeom>
              <a:solidFill>
                <a:srgbClr val="339542"/>
              </a:solidFill>
              <a:ln>
                <a:solidFill>
                  <a:srgbClr val="339542"/>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endParaRPr lang="zh-TW" altLang="en-US" dirty="0">
                  <a:solidFill>
                    <a:schemeClr val="tx1"/>
                  </a:solidFill>
                </a:endParaRPr>
              </a:p>
            </p:txBody>
          </p:sp>
          <p:sp>
            <p:nvSpPr>
              <p:cNvPr id="82" name="文字方塊 81"/>
              <p:cNvSpPr txBox="1"/>
              <p:nvPr/>
            </p:nvSpPr>
            <p:spPr>
              <a:xfrm>
                <a:off x="-2372373" y="6706317"/>
                <a:ext cx="492443" cy="369332"/>
              </a:xfrm>
              <a:prstGeom prst="rect">
                <a:avLst/>
              </a:prstGeom>
              <a:noFill/>
            </p:spPr>
            <p:txBody>
              <a:bodyPr wrap="none" rtlCol="0">
                <a:spAutoFit/>
              </a:bodyPr>
              <a:lstStyle/>
              <a:p>
                <a:r>
                  <a:rPr lang="en-US" altLang="zh-TW" dirty="0"/>
                  <a:t>PV</a:t>
                </a:r>
                <a:endParaRPr lang="zh-TW" altLang="en-US" dirty="0"/>
              </a:p>
            </p:txBody>
          </p:sp>
          <p:grpSp>
            <p:nvGrpSpPr>
              <p:cNvPr id="10" name="群組 9"/>
              <p:cNvGrpSpPr/>
              <p:nvPr/>
            </p:nvGrpSpPr>
            <p:grpSpPr>
              <a:xfrm>
                <a:off x="-2378918" y="6973865"/>
                <a:ext cx="1585946" cy="1923085"/>
                <a:chOff x="-2378918" y="6877612"/>
                <a:chExt cx="1585946" cy="1923085"/>
              </a:xfrm>
            </p:grpSpPr>
            <p:sp>
              <p:nvSpPr>
                <p:cNvPr id="2" name="矩形 1"/>
                <p:cNvSpPr/>
                <p:nvPr/>
              </p:nvSpPr>
              <p:spPr>
                <a:xfrm>
                  <a:off x="-2155777" y="7265180"/>
                  <a:ext cx="59252" cy="145735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9" name="矩形 28"/>
                <p:cNvSpPr/>
                <p:nvPr/>
              </p:nvSpPr>
              <p:spPr>
                <a:xfrm>
                  <a:off x="-1061502" y="7265180"/>
                  <a:ext cx="59252" cy="145735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 name="矩形 37"/>
                <p:cNvSpPr/>
                <p:nvPr/>
              </p:nvSpPr>
              <p:spPr>
                <a:xfrm rot="16200000">
                  <a:off x="-1618095" y="7147306"/>
                  <a:ext cx="78163" cy="103502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2" name="矩形 41"/>
                <p:cNvSpPr/>
                <p:nvPr/>
              </p:nvSpPr>
              <p:spPr>
                <a:xfrm rot="16200000">
                  <a:off x="-1618094" y="7526457"/>
                  <a:ext cx="78163" cy="103502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3" name="矩形 42"/>
                <p:cNvSpPr/>
                <p:nvPr/>
              </p:nvSpPr>
              <p:spPr>
                <a:xfrm rot="16200000">
                  <a:off x="-1618095" y="7905608"/>
                  <a:ext cx="78163" cy="103502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7" name="矩形 46"/>
                <p:cNvSpPr/>
                <p:nvPr/>
              </p:nvSpPr>
              <p:spPr>
                <a:xfrm rot="16200000">
                  <a:off x="-1625027" y="7968642"/>
                  <a:ext cx="78164" cy="158594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箭號: 向右 3"/>
                <p:cNvSpPr/>
                <p:nvPr/>
              </p:nvSpPr>
              <p:spPr>
                <a:xfrm rot="16200000">
                  <a:off x="-1772797" y="6494632"/>
                  <a:ext cx="387567" cy="1153527"/>
                </a:xfrm>
                <a:prstGeom prst="rightArrow">
                  <a:avLst>
                    <a:gd name="adj1" fmla="val 100000"/>
                    <a:gd name="adj2" fmla="val 51350"/>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TW" altLang="en-US" dirty="0">
                      <a:solidFill>
                        <a:schemeClr val="tx1"/>
                      </a:solidFill>
                    </a:rPr>
                    <a:t>違建</a:t>
                  </a:r>
                </a:p>
              </p:txBody>
            </p:sp>
          </p:grpSp>
          <p:sp>
            <p:nvSpPr>
              <p:cNvPr id="109" name="矩形 108"/>
              <p:cNvSpPr/>
              <p:nvPr/>
            </p:nvSpPr>
            <p:spPr>
              <a:xfrm rot="16200000">
                <a:off x="-1622069" y="6889194"/>
                <a:ext cx="78163" cy="103502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sp>
          <p:nvSpPr>
            <p:cNvPr id="20" name="矩形 19"/>
            <p:cNvSpPr/>
            <p:nvPr/>
          </p:nvSpPr>
          <p:spPr>
            <a:xfrm>
              <a:off x="3605483" y="1232209"/>
              <a:ext cx="4572000" cy="923330"/>
            </a:xfrm>
            <a:prstGeom prst="rect">
              <a:avLst/>
            </a:prstGeom>
          </p:spPr>
          <p:txBody>
            <a:bodyPr>
              <a:spAutoFit/>
            </a:bodyPr>
            <a:lstStyle/>
            <a:p>
              <a:r>
                <a:rPr lang="zh-TW" altLang="en-US" b="1" dirty="0">
                  <a:solidFill>
                    <a:schemeClr val="bg1"/>
                  </a:solidFill>
                  <a:latin typeface="+mj-ea"/>
                  <a:ea typeface="+mj-ea"/>
                </a:rPr>
                <a:t>合法建築物屋頂，如有違章建築者，設置太陽光電發電設備時，不得影響公共安全及妨礙違章建築處理，適用類型如下：</a:t>
              </a:r>
            </a:p>
          </p:txBody>
        </p:sp>
        <p:grpSp>
          <p:nvGrpSpPr>
            <p:cNvPr id="80" name="群組 79"/>
            <p:cNvGrpSpPr/>
            <p:nvPr/>
          </p:nvGrpSpPr>
          <p:grpSpPr>
            <a:xfrm flipH="1">
              <a:off x="612911" y="503277"/>
              <a:ext cx="2660439" cy="2692076"/>
              <a:chOff x="9092439" y="602600"/>
              <a:chExt cx="2660439" cy="2692076"/>
            </a:xfrm>
          </p:grpSpPr>
          <p:grpSp>
            <p:nvGrpSpPr>
              <p:cNvPr id="81" name="群組 80"/>
              <p:cNvGrpSpPr/>
              <p:nvPr/>
            </p:nvGrpSpPr>
            <p:grpSpPr>
              <a:xfrm rot="19146916">
                <a:off x="9426819" y="602600"/>
                <a:ext cx="1885012" cy="2692076"/>
                <a:chOff x="898431" y="6103255"/>
                <a:chExt cx="1352227" cy="1970820"/>
              </a:xfrm>
            </p:grpSpPr>
            <p:sp>
              <p:nvSpPr>
                <p:cNvPr id="113" name="Freeform 18"/>
                <p:cNvSpPr/>
                <p:nvPr/>
              </p:nvSpPr>
              <p:spPr bwMode="auto">
                <a:xfrm rot="18900000">
                  <a:off x="898431" y="6103255"/>
                  <a:ext cx="542797" cy="1219909"/>
                </a:xfrm>
                <a:prstGeom prst="round2SameRect">
                  <a:avLst/>
                </a:pr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lvl="0" algn="ctr">
                    <a:lnSpc>
                      <a:spcPct val="150000"/>
                    </a:lnSpc>
                  </a:pPr>
                  <a:endParaRPr lang="ko-KR" altLang="en-US" sz="900" dirty="0">
                    <a:solidFill>
                      <a:prstClr val="white">
                        <a:lumMod val="95000"/>
                      </a:prstClr>
                    </a:solidFill>
                  </a:endParaRPr>
                </a:p>
              </p:txBody>
            </p:sp>
            <p:sp>
              <p:nvSpPr>
                <p:cNvPr id="114" name="Freeform 21"/>
                <p:cNvSpPr/>
                <p:nvPr/>
              </p:nvSpPr>
              <p:spPr bwMode="auto">
                <a:xfrm rot="18900000">
                  <a:off x="1707861" y="6980139"/>
                  <a:ext cx="542797" cy="1093936"/>
                </a:xfrm>
                <a:prstGeom prst="round2SameRect">
                  <a:avLst>
                    <a:gd name="adj1" fmla="val 0"/>
                    <a:gd name="adj2" fmla="val 15918"/>
                  </a:avLst>
                </a:prstGeom>
                <a:solidFill>
                  <a:srgbClr val="EFEF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lvl="0" algn="ctr"/>
                  <a:endParaRPr lang="en-US" altLang="ko-KR" sz="1100" dirty="0">
                    <a:solidFill>
                      <a:schemeClr val="tx1">
                        <a:lumMod val="75000"/>
                        <a:lumOff val="25000"/>
                      </a:schemeClr>
                    </a:solidFill>
                  </a:endParaRPr>
                </a:p>
              </p:txBody>
            </p:sp>
          </p:grpSp>
          <p:sp>
            <p:nvSpPr>
              <p:cNvPr id="111" name="文字方塊 110"/>
              <p:cNvSpPr txBox="1"/>
              <p:nvPr/>
            </p:nvSpPr>
            <p:spPr>
              <a:xfrm>
                <a:off x="9092439" y="1539765"/>
                <a:ext cx="953030" cy="830997"/>
              </a:xfrm>
              <a:prstGeom prst="rect">
                <a:avLst/>
              </a:prstGeom>
              <a:noFill/>
            </p:spPr>
            <p:txBody>
              <a:bodyPr wrap="square" rtlCol="0">
                <a:spAutoFit/>
              </a:bodyPr>
              <a:lstStyle/>
              <a:p>
                <a:r>
                  <a:rPr lang="zh-TW" altLang="en-US" sz="2400" b="1" dirty="0">
                    <a:solidFill>
                      <a:schemeClr val="bg1"/>
                    </a:solidFill>
                    <a:latin typeface="微軟正黑體" panose="020B0604030504040204" pitchFamily="34" charset="-120"/>
                    <a:ea typeface="微軟正黑體" panose="020B0604030504040204" pitchFamily="34" charset="-120"/>
                  </a:rPr>
                  <a:t>違章態樣</a:t>
                </a:r>
              </a:p>
            </p:txBody>
          </p:sp>
          <p:sp>
            <p:nvSpPr>
              <p:cNvPr id="112" name="文字方塊 111"/>
              <p:cNvSpPr txBox="1"/>
              <p:nvPr/>
            </p:nvSpPr>
            <p:spPr>
              <a:xfrm>
                <a:off x="10399445" y="1812937"/>
                <a:ext cx="1353433" cy="369332"/>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第</a:t>
                </a:r>
                <a:r>
                  <a:rPr lang="en-US" altLang="zh-TW" dirty="0">
                    <a:latin typeface="微軟正黑體" panose="020B0604030504040204" pitchFamily="34" charset="-120"/>
                    <a:ea typeface="微軟正黑體" panose="020B0604030504040204" pitchFamily="34" charset="-120"/>
                  </a:rPr>
                  <a:t>5</a:t>
                </a:r>
                <a:r>
                  <a:rPr lang="zh-TW" altLang="en-US" dirty="0">
                    <a:latin typeface="微軟正黑體" panose="020B0604030504040204" pitchFamily="34" charset="-120"/>
                    <a:ea typeface="微軟正黑體" panose="020B0604030504040204" pitchFamily="34" charset="-120"/>
                  </a:rPr>
                  <a:t>條</a:t>
                </a:r>
                <a:r>
                  <a:rPr lang="en-US" altLang="zh-TW" dirty="0">
                    <a:latin typeface="微軟正黑體" panose="020B0604030504040204" pitchFamily="34" charset="-120"/>
                    <a:ea typeface="微軟正黑體" panose="020B0604030504040204" pitchFamily="34" charset="-120"/>
                  </a:rPr>
                  <a:t>6</a:t>
                </a:r>
                <a:r>
                  <a:rPr lang="zh-TW" altLang="en-US" dirty="0">
                    <a:latin typeface="微軟正黑體" panose="020B0604030504040204" pitchFamily="34" charset="-120"/>
                    <a:ea typeface="微軟正黑體" panose="020B0604030504040204" pitchFamily="34" charset="-120"/>
                  </a:rPr>
                  <a:t>項</a:t>
                </a:r>
              </a:p>
            </p:txBody>
          </p:sp>
        </p:grpSp>
        <p:sp>
          <p:nvSpPr>
            <p:cNvPr id="5" name="矩形: 圓角化單一角落 4"/>
            <p:cNvSpPr/>
            <p:nvPr/>
          </p:nvSpPr>
          <p:spPr>
            <a:xfrm>
              <a:off x="6334209" y="4504117"/>
              <a:ext cx="45719" cy="274577"/>
            </a:xfrm>
            <a:prstGeom prst="round1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6" name="矩形: 圓角化單一角落 115"/>
            <p:cNvSpPr/>
            <p:nvPr/>
          </p:nvSpPr>
          <p:spPr>
            <a:xfrm>
              <a:off x="5232580" y="4499755"/>
              <a:ext cx="45719" cy="274577"/>
            </a:xfrm>
            <a:prstGeom prst="round1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95" name="矩形 94"/>
          <p:cNvSpPr/>
          <p:nvPr/>
        </p:nvSpPr>
        <p:spPr>
          <a:xfrm>
            <a:off x="3894246" y="1322826"/>
            <a:ext cx="4572000" cy="923330"/>
          </a:xfrm>
          <a:prstGeom prst="rect">
            <a:avLst/>
          </a:prstGeom>
        </p:spPr>
        <p:txBody>
          <a:bodyPr>
            <a:spAutoFit/>
          </a:bodyPr>
          <a:lstStyle/>
          <a:p>
            <a:r>
              <a:rPr lang="zh-TW" altLang="en-US" b="1" dirty="0">
                <a:latin typeface="微軟正黑體" panose="020B0604030504040204" pitchFamily="34" charset="-120"/>
                <a:ea typeface="微軟正黑體" panose="020B0604030504040204" pitchFamily="34" charset="-120"/>
              </a:rPr>
              <a:t>合法建築物屋頂，如有違章建築者，設置太陽光電發電設備時，不得影響公共安全及妨礙違章建築處理，適用類型如下：</a:t>
            </a:r>
          </a:p>
        </p:txBody>
      </p:sp>
      <p:sp>
        <p:nvSpPr>
          <p:cNvPr id="115" name="標題 1"/>
          <p:cNvSpPr txBox="1"/>
          <p:nvPr/>
        </p:nvSpPr>
        <p:spPr>
          <a:xfrm>
            <a:off x="927100" y="61913"/>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二</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免請領雜項執照標準</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規範</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-3</a:t>
            </a:r>
            <a:endParaRPr kumimoji="1"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E416F310-D828-4A30-90EE-BF328E5CC061}" type="slidenum">
              <a:rPr lang="zh-TW" altLang="en-US" smtClean="0"/>
              <a:t>69</a:t>
            </a:fld>
            <a:endParaRPr lang="zh-TW" altLang="en-US"/>
          </a:p>
        </p:txBody>
      </p:sp>
      <p:sp>
        <p:nvSpPr>
          <p:cNvPr id="3" name="矩形 2"/>
          <p:cNvSpPr/>
          <p:nvPr/>
        </p:nvSpPr>
        <p:spPr>
          <a:xfrm>
            <a:off x="1" y="5799909"/>
            <a:ext cx="9144000" cy="1063625"/>
          </a:xfrm>
          <a:prstGeom prst="rect">
            <a:avLst/>
          </a:prstGeom>
          <a:solidFill>
            <a:srgbClr val="8DA4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자유형 204"/>
          <p:cNvSpPr/>
          <p:nvPr/>
        </p:nvSpPr>
        <p:spPr>
          <a:xfrm rot="16200000">
            <a:off x="1550477" y="2094262"/>
            <a:ext cx="5292737" cy="3787135"/>
          </a:xfrm>
          <a:custGeom>
            <a:avLst/>
            <a:gdLst>
              <a:gd name="connsiteX0" fmla="*/ 9702615 w 11281742"/>
              <a:gd name="connsiteY0" fmla="*/ 0 h 6649703"/>
              <a:gd name="connsiteX1" fmla="*/ 9927587 w 11281742"/>
              <a:gd name="connsiteY1" fmla="*/ 224972 h 6649703"/>
              <a:gd name="connsiteX2" fmla="*/ 9927586 w 11281742"/>
              <a:gd name="connsiteY2" fmla="*/ 1156046 h 6649703"/>
              <a:gd name="connsiteX3" fmla="*/ 9929028 w 11281742"/>
              <a:gd name="connsiteY3" fmla="*/ 1156046 h 6649703"/>
              <a:gd name="connsiteX4" fmla="*/ 9929028 w 11281742"/>
              <a:gd name="connsiteY4" fmla="*/ 554486 h 6649703"/>
              <a:gd name="connsiteX5" fmla="*/ 10154000 w 11281742"/>
              <a:gd name="connsiteY5" fmla="*/ 329513 h 6649703"/>
              <a:gd name="connsiteX6" fmla="*/ 10378972 w 11281742"/>
              <a:gd name="connsiteY6" fmla="*/ 554486 h 6649703"/>
              <a:gd name="connsiteX7" fmla="*/ 10378971 w 11281742"/>
              <a:gd name="connsiteY7" fmla="*/ 1156046 h 6649703"/>
              <a:gd name="connsiteX8" fmla="*/ 10380413 w 11281742"/>
              <a:gd name="connsiteY8" fmla="*/ 1156046 h 6649703"/>
              <a:gd name="connsiteX9" fmla="*/ 10380413 w 11281742"/>
              <a:gd name="connsiteY9" fmla="*/ 785147 h 6649703"/>
              <a:gd name="connsiteX10" fmla="*/ 10605385 w 11281742"/>
              <a:gd name="connsiteY10" fmla="*/ 560175 h 6649703"/>
              <a:gd name="connsiteX11" fmla="*/ 10830357 w 11281742"/>
              <a:gd name="connsiteY11" fmla="*/ 785147 h 6649703"/>
              <a:gd name="connsiteX12" fmla="*/ 10830357 w 11281742"/>
              <a:gd name="connsiteY12" fmla="*/ 1156046 h 6649703"/>
              <a:gd name="connsiteX13" fmla="*/ 10831798 w 11281742"/>
              <a:gd name="connsiteY13" fmla="*/ 1156046 h 6649703"/>
              <a:gd name="connsiteX14" fmla="*/ 10831798 w 11281742"/>
              <a:gd name="connsiteY14" fmla="*/ 982858 h 6649703"/>
              <a:gd name="connsiteX15" fmla="*/ 11056770 w 11281742"/>
              <a:gd name="connsiteY15" fmla="*/ 757886 h 6649703"/>
              <a:gd name="connsiteX16" fmla="*/ 11281742 w 11281742"/>
              <a:gd name="connsiteY16" fmla="*/ 982858 h 6649703"/>
              <a:gd name="connsiteX17" fmla="*/ 11281741 w 11281742"/>
              <a:gd name="connsiteY17" fmla="*/ 2296401 h 6649703"/>
              <a:gd name="connsiteX18" fmla="*/ 11281741 w 11281742"/>
              <a:gd name="connsiteY18" fmla="*/ 6649703 h 6649703"/>
              <a:gd name="connsiteX19" fmla="*/ 0 w 11281742"/>
              <a:gd name="connsiteY19" fmla="*/ 6649703 h 6649703"/>
              <a:gd name="connsiteX20" fmla="*/ 0 w 11281742"/>
              <a:gd name="connsiteY20" fmla="*/ 1156046 h 6649703"/>
              <a:gd name="connsiteX21" fmla="*/ 3 w 11281742"/>
              <a:gd name="connsiteY21" fmla="*/ 1156046 h 6649703"/>
              <a:gd name="connsiteX22" fmla="*/ 3 w 11281742"/>
              <a:gd name="connsiteY22" fmla="*/ 466617 h 6649703"/>
              <a:gd name="connsiteX23" fmla="*/ 224975 w 11281742"/>
              <a:gd name="connsiteY23" fmla="*/ 241645 h 6649703"/>
              <a:gd name="connsiteX24" fmla="*/ 449947 w 11281742"/>
              <a:gd name="connsiteY24" fmla="*/ 466617 h 6649703"/>
              <a:gd name="connsiteX25" fmla="*/ 449947 w 11281742"/>
              <a:gd name="connsiteY25" fmla="*/ 809857 h 6649703"/>
              <a:gd name="connsiteX26" fmla="*/ 467626 w 11281742"/>
              <a:gd name="connsiteY26" fmla="*/ 722292 h 6649703"/>
              <a:gd name="connsiteX27" fmla="*/ 674918 w 11281742"/>
              <a:gd name="connsiteY27" fmla="*/ 584889 h 6649703"/>
              <a:gd name="connsiteX28" fmla="*/ 899890 w 11281742"/>
              <a:gd name="connsiteY28" fmla="*/ 809861 h 6649703"/>
              <a:gd name="connsiteX29" fmla="*/ 899890 w 11281742"/>
              <a:gd name="connsiteY29" fmla="*/ 1156046 h 6649703"/>
              <a:gd name="connsiteX30" fmla="*/ 901328 w 11281742"/>
              <a:gd name="connsiteY30" fmla="*/ 1156046 h 6649703"/>
              <a:gd name="connsiteX31" fmla="*/ 901328 w 11281742"/>
              <a:gd name="connsiteY31" fmla="*/ 1065235 h 6649703"/>
              <a:gd name="connsiteX32" fmla="*/ 1126300 w 11281742"/>
              <a:gd name="connsiteY32" fmla="*/ 840263 h 6649703"/>
              <a:gd name="connsiteX33" fmla="*/ 1351272 w 11281742"/>
              <a:gd name="connsiteY33" fmla="*/ 1065235 h 6649703"/>
              <a:gd name="connsiteX34" fmla="*/ 1351272 w 11281742"/>
              <a:gd name="connsiteY34" fmla="*/ 1156046 h 6649703"/>
              <a:gd name="connsiteX35" fmla="*/ 1354337 w 11281742"/>
              <a:gd name="connsiteY35" fmla="*/ 1156046 h 6649703"/>
              <a:gd name="connsiteX36" fmla="*/ 1370393 w 11281742"/>
              <a:gd name="connsiteY36" fmla="*/ 1076520 h 6649703"/>
              <a:gd name="connsiteX37" fmla="*/ 1577685 w 11281742"/>
              <a:gd name="connsiteY37" fmla="*/ 939117 h 6649703"/>
              <a:gd name="connsiteX38" fmla="*/ 1784978 w 11281742"/>
              <a:gd name="connsiteY38" fmla="*/ 1076520 h 6649703"/>
              <a:gd name="connsiteX39" fmla="*/ 1801034 w 11281742"/>
              <a:gd name="connsiteY39" fmla="*/ 1156046 h 6649703"/>
              <a:gd name="connsiteX40" fmla="*/ 1804101 w 11281742"/>
              <a:gd name="connsiteY40" fmla="*/ 1156046 h 6649703"/>
              <a:gd name="connsiteX41" fmla="*/ 1804101 w 11281742"/>
              <a:gd name="connsiteY41" fmla="*/ 818099 h 6649703"/>
              <a:gd name="connsiteX42" fmla="*/ 2029073 w 11281742"/>
              <a:gd name="connsiteY42" fmla="*/ 593127 h 6649703"/>
              <a:gd name="connsiteX43" fmla="*/ 2254045 w 11281742"/>
              <a:gd name="connsiteY43" fmla="*/ 818099 h 6649703"/>
              <a:gd name="connsiteX44" fmla="*/ 2254045 w 11281742"/>
              <a:gd name="connsiteY44" fmla="*/ 1156046 h 6649703"/>
              <a:gd name="connsiteX45" fmla="*/ 2255486 w 11281742"/>
              <a:gd name="connsiteY45" fmla="*/ 1156046 h 6649703"/>
              <a:gd name="connsiteX46" fmla="*/ 2255486 w 11281742"/>
              <a:gd name="connsiteY46" fmla="*/ 712447 h 6649703"/>
              <a:gd name="connsiteX47" fmla="*/ 2481900 w 11281742"/>
              <a:gd name="connsiteY47" fmla="*/ 486033 h 6649703"/>
              <a:gd name="connsiteX48" fmla="*/ 2708314 w 11281742"/>
              <a:gd name="connsiteY48" fmla="*/ 712447 h 6649703"/>
              <a:gd name="connsiteX49" fmla="*/ 2708314 w 11281742"/>
              <a:gd name="connsiteY49" fmla="*/ 794474 h 6649703"/>
              <a:gd name="connsiteX50" fmla="*/ 2724550 w 11281742"/>
              <a:gd name="connsiteY50" fmla="*/ 714053 h 6649703"/>
              <a:gd name="connsiteX51" fmla="*/ 2931843 w 11281742"/>
              <a:gd name="connsiteY51" fmla="*/ 576651 h 6649703"/>
              <a:gd name="connsiteX52" fmla="*/ 3156816 w 11281742"/>
              <a:gd name="connsiteY52" fmla="*/ 801623 h 6649703"/>
              <a:gd name="connsiteX53" fmla="*/ 3156815 w 11281742"/>
              <a:gd name="connsiteY53" fmla="*/ 1156046 h 6649703"/>
              <a:gd name="connsiteX54" fmla="*/ 3158256 w 11281742"/>
              <a:gd name="connsiteY54" fmla="*/ 1156046 h 6649703"/>
              <a:gd name="connsiteX55" fmla="*/ 3158256 w 11281742"/>
              <a:gd name="connsiteY55" fmla="*/ 859288 h 6649703"/>
              <a:gd name="connsiteX56" fmla="*/ 3383228 w 11281742"/>
              <a:gd name="connsiteY56" fmla="*/ 634317 h 6649703"/>
              <a:gd name="connsiteX57" fmla="*/ 3608197 w 11281742"/>
              <a:gd name="connsiteY57" fmla="*/ 859288 h 6649703"/>
              <a:gd name="connsiteX58" fmla="*/ 3608197 w 11281742"/>
              <a:gd name="connsiteY58" fmla="*/ 1156046 h 6649703"/>
              <a:gd name="connsiteX59" fmla="*/ 3609638 w 11281742"/>
              <a:gd name="connsiteY59" fmla="*/ 1156046 h 6649703"/>
              <a:gd name="connsiteX60" fmla="*/ 3609638 w 11281742"/>
              <a:gd name="connsiteY60" fmla="*/ 1032282 h 6649703"/>
              <a:gd name="connsiteX61" fmla="*/ 3834610 w 11281742"/>
              <a:gd name="connsiteY61" fmla="*/ 807310 h 6649703"/>
              <a:gd name="connsiteX62" fmla="*/ 4059582 w 11281742"/>
              <a:gd name="connsiteY62" fmla="*/ 1032282 h 6649703"/>
              <a:gd name="connsiteX63" fmla="*/ 4059582 w 11281742"/>
              <a:gd name="connsiteY63" fmla="*/ 1156046 h 6649703"/>
              <a:gd name="connsiteX64" fmla="*/ 4061023 w 11281742"/>
              <a:gd name="connsiteY64" fmla="*/ 1156046 h 6649703"/>
              <a:gd name="connsiteX65" fmla="*/ 4061023 w 11281742"/>
              <a:gd name="connsiteY65" fmla="*/ 1106424 h 6649703"/>
              <a:gd name="connsiteX66" fmla="*/ 4285995 w 11281742"/>
              <a:gd name="connsiteY66" fmla="*/ 881452 h 6649703"/>
              <a:gd name="connsiteX67" fmla="*/ 4510967 w 11281742"/>
              <a:gd name="connsiteY67" fmla="*/ 1106424 h 6649703"/>
              <a:gd name="connsiteX68" fmla="*/ 4510967 w 11281742"/>
              <a:gd name="connsiteY68" fmla="*/ 1156046 h 6649703"/>
              <a:gd name="connsiteX69" fmla="*/ 4512408 w 11281742"/>
              <a:gd name="connsiteY69" fmla="*/ 1156046 h 6649703"/>
              <a:gd name="connsiteX70" fmla="*/ 4512408 w 11281742"/>
              <a:gd name="connsiteY70" fmla="*/ 999334 h 6649703"/>
              <a:gd name="connsiteX71" fmla="*/ 4737380 w 11281742"/>
              <a:gd name="connsiteY71" fmla="*/ 774362 h 6649703"/>
              <a:gd name="connsiteX72" fmla="*/ 4962352 w 11281742"/>
              <a:gd name="connsiteY72" fmla="*/ 999334 h 6649703"/>
              <a:gd name="connsiteX73" fmla="*/ 4962352 w 11281742"/>
              <a:gd name="connsiteY73" fmla="*/ 1156046 h 6649703"/>
              <a:gd name="connsiteX74" fmla="*/ 4963793 w 11281742"/>
              <a:gd name="connsiteY74" fmla="*/ 1156046 h 6649703"/>
              <a:gd name="connsiteX75" fmla="*/ 4963793 w 11281742"/>
              <a:gd name="connsiteY75" fmla="*/ 1081713 h 6649703"/>
              <a:gd name="connsiteX76" fmla="*/ 5188765 w 11281742"/>
              <a:gd name="connsiteY76" fmla="*/ 856741 h 6649703"/>
              <a:gd name="connsiteX77" fmla="*/ 5413737 w 11281742"/>
              <a:gd name="connsiteY77" fmla="*/ 1081713 h 6649703"/>
              <a:gd name="connsiteX78" fmla="*/ 5413737 w 11281742"/>
              <a:gd name="connsiteY78" fmla="*/ 1156046 h 6649703"/>
              <a:gd name="connsiteX79" fmla="*/ 5415178 w 11281742"/>
              <a:gd name="connsiteY79" fmla="*/ 1156046 h 6649703"/>
              <a:gd name="connsiteX80" fmla="*/ 5415178 w 11281742"/>
              <a:gd name="connsiteY80" fmla="*/ 1147613 h 6649703"/>
              <a:gd name="connsiteX81" fmla="*/ 5640150 w 11281742"/>
              <a:gd name="connsiteY81" fmla="*/ 922641 h 6649703"/>
              <a:gd name="connsiteX82" fmla="*/ 5865122 w 11281742"/>
              <a:gd name="connsiteY82" fmla="*/ 1147613 h 6649703"/>
              <a:gd name="connsiteX83" fmla="*/ 5865122 w 11281742"/>
              <a:gd name="connsiteY83" fmla="*/ 1156046 h 6649703"/>
              <a:gd name="connsiteX84" fmla="*/ 5866563 w 11281742"/>
              <a:gd name="connsiteY84" fmla="*/ 1156046 h 6649703"/>
              <a:gd name="connsiteX85" fmla="*/ 5866563 w 11281742"/>
              <a:gd name="connsiteY85" fmla="*/ 1032284 h 6649703"/>
              <a:gd name="connsiteX86" fmla="*/ 6091535 w 11281742"/>
              <a:gd name="connsiteY86" fmla="*/ 807313 h 6649703"/>
              <a:gd name="connsiteX87" fmla="*/ 6316507 w 11281742"/>
              <a:gd name="connsiteY87" fmla="*/ 1032284 h 6649703"/>
              <a:gd name="connsiteX88" fmla="*/ 6316507 w 11281742"/>
              <a:gd name="connsiteY88" fmla="*/ 1156046 h 6649703"/>
              <a:gd name="connsiteX89" fmla="*/ 6317948 w 11281742"/>
              <a:gd name="connsiteY89" fmla="*/ 1156046 h 6649703"/>
              <a:gd name="connsiteX90" fmla="*/ 6317948 w 11281742"/>
              <a:gd name="connsiteY90" fmla="*/ 982858 h 6649703"/>
              <a:gd name="connsiteX91" fmla="*/ 6542920 w 11281742"/>
              <a:gd name="connsiteY91" fmla="*/ 757887 h 6649703"/>
              <a:gd name="connsiteX92" fmla="*/ 6767892 w 11281742"/>
              <a:gd name="connsiteY92" fmla="*/ 982858 h 6649703"/>
              <a:gd name="connsiteX93" fmla="*/ 6767892 w 11281742"/>
              <a:gd name="connsiteY93" fmla="*/ 1156046 h 6649703"/>
              <a:gd name="connsiteX94" fmla="*/ 6769333 w 11281742"/>
              <a:gd name="connsiteY94" fmla="*/ 1156046 h 6649703"/>
              <a:gd name="connsiteX95" fmla="*/ 6769333 w 11281742"/>
              <a:gd name="connsiteY95" fmla="*/ 1067397 h 6649703"/>
              <a:gd name="connsiteX96" fmla="*/ 6996467 w 11281742"/>
              <a:gd name="connsiteY96" fmla="*/ 840264 h 6649703"/>
              <a:gd name="connsiteX97" fmla="*/ 7205752 w 11281742"/>
              <a:gd name="connsiteY97" fmla="*/ 978986 h 6649703"/>
              <a:gd name="connsiteX98" fmla="*/ 7220718 w 11281742"/>
              <a:gd name="connsiteY98" fmla="*/ 1053117 h 6649703"/>
              <a:gd name="connsiteX99" fmla="*/ 7220718 w 11281742"/>
              <a:gd name="connsiteY99" fmla="*/ 809861 h 6649703"/>
              <a:gd name="connsiteX100" fmla="*/ 7445690 w 11281742"/>
              <a:gd name="connsiteY100" fmla="*/ 584889 h 6649703"/>
              <a:gd name="connsiteX101" fmla="*/ 7670662 w 11281742"/>
              <a:gd name="connsiteY101" fmla="*/ 809861 h 6649703"/>
              <a:gd name="connsiteX102" fmla="*/ 7670662 w 11281742"/>
              <a:gd name="connsiteY102" fmla="*/ 1156046 h 6649703"/>
              <a:gd name="connsiteX103" fmla="*/ 7672103 w 11281742"/>
              <a:gd name="connsiteY103" fmla="*/ 1156046 h 6649703"/>
              <a:gd name="connsiteX104" fmla="*/ 7672103 w 11281742"/>
              <a:gd name="connsiteY104" fmla="*/ 801623 h 6649703"/>
              <a:gd name="connsiteX105" fmla="*/ 7897075 w 11281742"/>
              <a:gd name="connsiteY105" fmla="*/ 576651 h 6649703"/>
              <a:gd name="connsiteX106" fmla="*/ 8122047 w 11281742"/>
              <a:gd name="connsiteY106" fmla="*/ 801623 h 6649703"/>
              <a:gd name="connsiteX107" fmla="*/ 8122047 w 11281742"/>
              <a:gd name="connsiteY107" fmla="*/ 1156046 h 6649703"/>
              <a:gd name="connsiteX108" fmla="*/ 8123488 w 11281742"/>
              <a:gd name="connsiteY108" fmla="*/ 1156046 h 6649703"/>
              <a:gd name="connsiteX109" fmla="*/ 8123488 w 11281742"/>
              <a:gd name="connsiteY109" fmla="*/ 678053 h 6649703"/>
              <a:gd name="connsiteX110" fmla="*/ 8348460 w 11281742"/>
              <a:gd name="connsiteY110" fmla="*/ 453081 h 6649703"/>
              <a:gd name="connsiteX111" fmla="*/ 8573432 w 11281742"/>
              <a:gd name="connsiteY111" fmla="*/ 678053 h 6649703"/>
              <a:gd name="connsiteX112" fmla="*/ 8573432 w 11281742"/>
              <a:gd name="connsiteY112" fmla="*/ 1156046 h 6649703"/>
              <a:gd name="connsiteX113" fmla="*/ 8574874 w 11281742"/>
              <a:gd name="connsiteY113" fmla="*/ 1156046 h 6649703"/>
              <a:gd name="connsiteX114" fmla="*/ 8574874 w 11281742"/>
              <a:gd name="connsiteY114" fmla="*/ 999333 h 6649703"/>
              <a:gd name="connsiteX115" fmla="*/ 8799846 w 11281742"/>
              <a:gd name="connsiteY115" fmla="*/ 774361 h 6649703"/>
              <a:gd name="connsiteX116" fmla="*/ 9024818 w 11281742"/>
              <a:gd name="connsiteY116" fmla="*/ 999333 h 6649703"/>
              <a:gd name="connsiteX117" fmla="*/ 9024818 w 11281742"/>
              <a:gd name="connsiteY117" fmla="*/ 1156046 h 6649703"/>
              <a:gd name="connsiteX118" fmla="*/ 9026258 w 11281742"/>
              <a:gd name="connsiteY118" fmla="*/ 1156046 h 6649703"/>
              <a:gd name="connsiteX119" fmla="*/ 9026258 w 11281742"/>
              <a:gd name="connsiteY119" fmla="*/ 433081 h 6649703"/>
              <a:gd name="connsiteX120" fmla="*/ 9253392 w 11281742"/>
              <a:gd name="connsiteY120" fmla="*/ 205947 h 6649703"/>
              <a:gd name="connsiteX121" fmla="*/ 9462677 w 11281742"/>
              <a:gd name="connsiteY121" fmla="*/ 344670 h 6649703"/>
              <a:gd name="connsiteX122" fmla="*/ 9477643 w 11281742"/>
              <a:gd name="connsiteY122" fmla="*/ 418801 h 6649703"/>
              <a:gd name="connsiteX123" fmla="*/ 9477643 w 11281742"/>
              <a:gd name="connsiteY123" fmla="*/ 224972 h 6649703"/>
              <a:gd name="connsiteX124" fmla="*/ 9702615 w 11281742"/>
              <a:gd name="connsiteY124" fmla="*/ 0 h 6649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11281742" h="6649703">
                <a:moveTo>
                  <a:pt x="9702615" y="0"/>
                </a:moveTo>
                <a:cubicBezTo>
                  <a:pt x="9826864" y="0"/>
                  <a:pt x="9927587" y="100724"/>
                  <a:pt x="9927587" y="224972"/>
                </a:cubicBezTo>
                <a:lnTo>
                  <a:pt x="9927586" y="1156046"/>
                </a:lnTo>
                <a:lnTo>
                  <a:pt x="9929028" y="1156046"/>
                </a:lnTo>
                <a:lnTo>
                  <a:pt x="9929028" y="554486"/>
                </a:lnTo>
                <a:cubicBezTo>
                  <a:pt x="9929028" y="430237"/>
                  <a:pt x="10029751" y="329513"/>
                  <a:pt x="10154000" y="329513"/>
                </a:cubicBezTo>
                <a:cubicBezTo>
                  <a:pt x="10278249" y="329513"/>
                  <a:pt x="10378972" y="430237"/>
                  <a:pt x="10378972" y="554486"/>
                </a:cubicBezTo>
                <a:lnTo>
                  <a:pt x="10378971" y="1156046"/>
                </a:lnTo>
                <a:lnTo>
                  <a:pt x="10380413" y="1156046"/>
                </a:lnTo>
                <a:lnTo>
                  <a:pt x="10380413" y="785147"/>
                </a:lnTo>
                <a:cubicBezTo>
                  <a:pt x="10380413" y="660898"/>
                  <a:pt x="10481136" y="560175"/>
                  <a:pt x="10605385" y="560175"/>
                </a:cubicBezTo>
                <a:cubicBezTo>
                  <a:pt x="10729634" y="560175"/>
                  <a:pt x="10830357" y="660898"/>
                  <a:pt x="10830357" y="785147"/>
                </a:cubicBezTo>
                <a:lnTo>
                  <a:pt x="10830357" y="1156046"/>
                </a:lnTo>
                <a:lnTo>
                  <a:pt x="10831798" y="1156046"/>
                </a:lnTo>
                <a:lnTo>
                  <a:pt x="10831798" y="982858"/>
                </a:lnTo>
                <a:cubicBezTo>
                  <a:pt x="10831798" y="858609"/>
                  <a:pt x="10932521" y="757886"/>
                  <a:pt x="11056770" y="757886"/>
                </a:cubicBezTo>
                <a:cubicBezTo>
                  <a:pt x="11181019" y="757886"/>
                  <a:pt x="11281742" y="858609"/>
                  <a:pt x="11281742" y="982858"/>
                </a:cubicBezTo>
                <a:cubicBezTo>
                  <a:pt x="11281742" y="1420706"/>
                  <a:pt x="11281741" y="1858553"/>
                  <a:pt x="11281741" y="2296401"/>
                </a:cubicBezTo>
                <a:lnTo>
                  <a:pt x="11281741" y="6649703"/>
                </a:lnTo>
                <a:lnTo>
                  <a:pt x="0" y="6649703"/>
                </a:lnTo>
                <a:lnTo>
                  <a:pt x="0" y="1156046"/>
                </a:lnTo>
                <a:lnTo>
                  <a:pt x="3" y="1156046"/>
                </a:lnTo>
                <a:lnTo>
                  <a:pt x="3" y="466617"/>
                </a:lnTo>
                <a:cubicBezTo>
                  <a:pt x="3" y="342368"/>
                  <a:pt x="100727" y="241645"/>
                  <a:pt x="224975" y="241645"/>
                </a:cubicBezTo>
                <a:cubicBezTo>
                  <a:pt x="349224" y="241645"/>
                  <a:pt x="449947" y="342368"/>
                  <a:pt x="449947" y="466617"/>
                </a:cubicBezTo>
                <a:lnTo>
                  <a:pt x="449947" y="809857"/>
                </a:lnTo>
                <a:lnTo>
                  <a:pt x="467626" y="722292"/>
                </a:lnTo>
                <a:cubicBezTo>
                  <a:pt x="501778" y="641546"/>
                  <a:pt x="581732" y="584889"/>
                  <a:pt x="674918" y="584889"/>
                </a:cubicBezTo>
                <a:cubicBezTo>
                  <a:pt x="799167" y="584889"/>
                  <a:pt x="899890" y="685612"/>
                  <a:pt x="899890" y="809861"/>
                </a:cubicBezTo>
                <a:lnTo>
                  <a:pt x="899890" y="1156046"/>
                </a:lnTo>
                <a:lnTo>
                  <a:pt x="901328" y="1156046"/>
                </a:lnTo>
                <a:lnTo>
                  <a:pt x="901328" y="1065235"/>
                </a:lnTo>
                <a:cubicBezTo>
                  <a:pt x="901328" y="940986"/>
                  <a:pt x="1002051" y="840263"/>
                  <a:pt x="1126300" y="840263"/>
                </a:cubicBezTo>
                <a:cubicBezTo>
                  <a:pt x="1250549" y="840263"/>
                  <a:pt x="1351272" y="940986"/>
                  <a:pt x="1351272" y="1065235"/>
                </a:cubicBezTo>
                <a:lnTo>
                  <a:pt x="1351272" y="1156046"/>
                </a:lnTo>
                <a:lnTo>
                  <a:pt x="1354337" y="1156046"/>
                </a:lnTo>
                <a:lnTo>
                  <a:pt x="1370393" y="1076520"/>
                </a:lnTo>
                <a:cubicBezTo>
                  <a:pt x="1404545" y="995774"/>
                  <a:pt x="1484499" y="939117"/>
                  <a:pt x="1577685" y="939117"/>
                </a:cubicBezTo>
                <a:cubicBezTo>
                  <a:pt x="1670872" y="939117"/>
                  <a:pt x="1750826" y="995774"/>
                  <a:pt x="1784978" y="1076520"/>
                </a:cubicBezTo>
                <a:lnTo>
                  <a:pt x="1801034" y="1156046"/>
                </a:lnTo>
                <a:lnTo>
                  <a:pt x="1804101" y="1156046"/>
                </a:lnTo>
                <a:lnTo>
                  <a:pt x="1804101" y="818099"/>
                </a:lnTo>
                <a:cubicBezTo>
                  <a:pt x="1804101" y="693850"/>
                  <a:pt x="1904824" y="593127"/>
                  <a:pt x="2029073" y="593127"/>
                </a:cubicBezTo>
                <a:cubicBezTo>
                  <a:pt x="2153322" y="593127"/>
                  <a:pt x="2254045" y="693850"/>
                  <a:pt x="2254045" y="818099"/>
                </a:cubicBezTo>
                <a:lnTo>
                  <a:pt x="2254045" y="1156046"/>
                </a:lnTo>
                <a:lnTo>
                  <a:pt x="2255486" y="1156046"/>
                </a:lnTo>
                <a:lnTo>
                  <a:pt x="2255486" y="712447"/>
                </a:lnTo>
                <a:cubicBezTo>
                  <a:pt x="2255486" y="587402"/>
                  <a:pt x="2356855" y="486033"/>
                  <a:pt x="2481900" y="486033"/>
                </a:cubicBezTo>
                <a:cubicBezTo>
                  <a:pt x="2606945" y="486033"/>
                  <a:pt x="2708314" y="587402"/>
                  <a:pt x="2708314" y="712447"/>
                </a:cubicBezTo>
                <a:lnTo>
                  <a:pt x="2708314" y="794474"/>
                </a:lnTo>
                <a:lnTo>
                  <a:pt x="2724550" y="714053"/>
                </a:lnTo>
                <a:cubicBezTo>
                  <a:pt x="2758703" y="633308"/>
                  <a:pt x="2838657" y="576651"/>
                  <a:pt x="2931843" y="576651"/>
                </a:cubicBezTo>
                <a:cubicBezTo>
                  <a:pt x="3056092" y="576651"/>
                  <a:pt x="3156816" y="677374"/>
                  <a:pt x="3156816" y="801623"/>
                </a:cubicBezTo>
                <a:lnTo>
                  <a:pt x="3156815" y="1156046"/>
                </a:lnTo>
                <a:lnTo>
                  <a:pt x="3158256" y="1156046"/>
                </a:lnTo>
                <a:lnTo>
                  <a:pt x="3158256" y="859288"/>
                </a:lnTo>
                <a:cubicBezTo>
                  <a:pt x="3158256" y="735040"/>
                  <a:pt x="3258979" y="634317"/>
                  <a:pt x="3383228" y="634317"/>
                </a:cubicBezTo>
                <a:cubicBezTo>
                  <a:pt x="3507478" y="634317"/>
                  <a:pt x="3608197" y="735040"/>
                  <a:pt x="3608197" y="859288"/>
                </a:cubicBezTo>
                <a:lnTo>
                  <a:pt x="3608197" y="1156046"/>
                </a:lnTo>
                <a:lnTo>
                  <a:pt x="3609638" y="1156046"/>
                </a:lnTo>
                <a:lnTo>
                  <a:pt x="3609638" y="1032282"/>
                </a:lnTo>
                <a:cubicBezTo>
                  <a:pt x="3609638" y="908033"/>
                  <a:pt x="3710361" y="807310"/>
                  <a:pt x="3834610" y="807310"/>
                </a:cubicBezTo>
                <a:cubicBezTo>
                  <a:pt x="3958859" y="807310"/>
                  <a:pt x="4059582" y="908033"/>
                  <a:pt x="4059582" y="1032282"/>
                </a:cubicBezTo>
                <a:lnTo>
                  <a:pt x="4059582" y="1156046"/>
                </a:lnTo>
                <a:lnTo>
                  <a:pt x="4061023" y="1156046"/>
                </a:lnTo>
                <a:lnTo>
                  <a:pt x="4061023" y="1106424"/>
                </a:lnTo>
                <a:cubicBezTo>
                  <a:pt x="4061023" y="982175"/>
                  <a:pt x="4161746" y="881452"/>
                  <a:pt x="4285995" y="881452"/>
                </a:cubicBezTo>
                <a:cubicBezTo>
                  <a:pt x="4410244" y="881452"/>
                  <a:pt x="4510967" y="982175"/>
                  <a:pt x="4510967" y="1106424"/>
                </a:cubicBezTo>
                <a:lnTo>
                  <a:pt x="4510967" y="1156046"/>
                </a:lnTo>
                <a:lnTo>
                  <a:pt x="4512408" y="1156046"/>
                </a:lnTo>
                <a:lnTo>
                  <a:pt x="4512408" y="999334"/>
                </a:lnTo>
                <a:cubicBezTo>
                  <a:pt x="4512408" y="875085"/>
                  <a:pt x="4613131" y="774362"/>
                  <a:pt x="4737380" y="774362"/>
                </a:cubicBezTo>
                <a:cubicBezTo>
                  <a:pt x="4861629" y="774362"/>
                  <a:pt x="4962352" y="875085"/>
                  <a:pt x="4962352" y="999334"/>
                </a:cubicBezTo>
                <a:lnTo>
                  <a:pt x="4962352" y="1156046"/>
                </a:lnTo>
                <a:lnTo>
                  <a:pt x="4963793" y="1156046"/>
                </a:lnTo>
                <a:lnTo>
                  <a:pt x="4963793" y="1081713"/>
                </a:lnTo>
                <a:cubicBezTo>
                  <a:pt x="4963793" y="957464"/>
                  <a:pt x="5064516" y="856741"/>
                  <a:pt x="5188765" y="856741"/>
                </a:cubicBezTo>
                <a:cubicBezTo>
                  <a:pt x="5313014" y="856741"/>
                  <a:pt x="5413737" y="957464"/>
                  <a:pt x="5413737" y="1081713"/>
                </a:cubicBezTo>
                <a:lnTo>
                  <a:pt x="5413737" y="1156046"/>
                </a:lnTo>
                <a:lnTo>
                  <a:pt x="5415178" y="1156046"/>
                </a:lnTo>
                <a:lnTo>
                  <a:pt x="5415178" y="1147613"/>
                </a:lnTo>
                <a:cubicBezTo>
                  <a:pt x="5415178" y="1023364"/>
                  <a:pt x="5515901" y="922641"/>
                  <a:pt x="5640150" y="922641"/>
                </a:cubicBezTo>
                <a:cubicBezTo>
                  <a:pt x="5764399" y="922641"/>
                  <a:pt x="5865122" y="1023364"/>
                  <a:pt x="5865122" y="1147613"/>
                </a:cubicBezTo>
                <a:lnTo>
                  <a:pt x="5865122" y="1156046"/>
                </a:lnTo>
                <a:lnTo>
                  <a:pt x="5866563" y="1156046"/>
                </a:lnTo>
                <a:lnTo>
                  <a:pt x="5866563" y="1032284"/>
                </a:lnTo>
                <a:cubicBezTo>
                  <a:pt x="5866563" y="908035"/>
                  <a:pt x="5967286" y="807313"/>
                  <a:pt x="6091535" y="807313"/>
                </a:cubicBezTo>
                <a:cubicBezTo>
                  <a:pt x="6215784" y="807313"/>
                  <a:pt x="6316507" y="908035"/>
                  <a:pt x="6316507" y="1032284"/>
                </a:cubicBezTo>
                <a:lnTo>
                  <a:pt x="6316507" y="1156046"/>
                </a:lnTo>
                <a:lnTo>
                  <a:pt x="6317948" y="1156046"/>
                </a:lnTo>
                <a:lnTo>
                  <a:pt x="6317948" y="982858"/>
                </a:lnTo>
                <a:cubicBezTo>
                  <a:pt x="6317948" y="858609"/>
                  <a:pt x="6418671" y="757887"/>
                  <a:pt x="6542920" y="757887"/>
                </a:cubicBezTo>
                <a:cubicBezTo>
                  <a:pt x="6667169" y="757887"/>
                  <a:pt x="6767892" y="858609"/>
                  <a:pt x="6767892" y="982858"/>
                </a:cubicBezTo>
                <a:lnTo>
                  <a:pt x="6767892" y="1156046"/>
                </a:lnTo>
                <a:lnTo>
                  <a:pt x="6769333" y="1156046"/>
                </a:lnTo>
                <a:lnTo>
                  <a:pt x="6769333" y="1067397"/>
                </a:lnTo>
                <a:cubicBezTo>
                  <a:pt x="6769333" y="941954"/>
                  <a:pt x="6871024" y="840264"/>
                  <a:pt x="6996467" y="840264"/>
                </a:cubicBezTo>
                <a:cubicBezTo>
                  <a:pt x="7090549" y="840264"/>
                  <a:pt x="7171271" y="897464"/>
                  <a:pt x="7205752" y="978986"/>
                </a:cubicBezTo>
                <a:lnTo>
                  <a:pt x="7220718" y="1053117"/>
                </a:lnTo>
                <a:lnTo>
                  <a:pt x="7220718" y="809861"/>
                </a:lnTo>
                <a:cubicBezTo>
                  <a:pt x="7220718" y="685612"/>
                  <a:pt x="7321441" y="584889"/>
                  <a:pt x="7445690" y="584889"/>
                </a:cubicBezTo>
                <a:cubicBezTo>
                  <a:pt x="7569939" y="584889"/>
                  <a:pt x="7670662" y="685612"/>
                  <a:pt x="7670662" y="809861"/>
                </a:cubicBezTo>
                <a:lnTo>
                  <a:pt x="7670662" y="1156046"/>
                </a:lnTo>
                <a:lnTo>
                  <a:pt x="7672103" y="1156046"/>
                </a:lnTo>
                <a:lnTo>
                  <a:pt x="7672103" y="801623"/>
                </a:lnTo>
                <a:cubicBezTo>
                  <a:pt x="7672103" y="677374"/>
                  <a:pt x="7772826" y="576651"/>
                  <a:pt x="7897075" y="576651"/>
                </a:cubicBezTo>
                <a:cubicBezTo>
                  <a:pt x="8021324" y="576651"/>
                  <a:pt x="8122047" y="677374"/>
                  <a:pt x="8122047" y="801623"/>
                </a:cubicBezTo>
                <a:lnTo>
                  <a:pt x="8122047" y="1156046"/>
                </a:lnTo>
                <a:lnTo>
                  <a:pt x="8123488" y="1156046"/>
                </a:lnTo>
                <a:lnTo>
                  <a:pt x="8123488" y="678053"/>
                </a:lnTo>
                <a:cubicBezTo>
                  <a:pt x="8123488" y="553803"/>
                  <a:pt x="8224211" y="453081"/>
                  <a:pt x="8348460" y="453081"/>
                </a:cubicBezTo>
                <a:cubicBezTo>
                  <a:pt x="8472709" y="453081"/>
                  <a:pt x="8573432" y="553803"/>
                  <a:pt x="8573432" y="678053"/>
                </a:cubicBezTo>
                <a:lnTo>
                  <a:pt x="8573432" y="1156046"/>
                </a:lnTo>
                <a:lnTo>
                  <a:pt x="8574874" y="1156046"/>
                </a:lnTo>
                <a:lnTo>
                  <a:pt x="8574874" y="999333"/>
                </a:lnTo>
                <a:cubicBezTo>
                  <a:pt x="8574874" y="875084"/>
                  <a:pt x="8675597" y="774361"/>
                  <a:pt x="8799846" y="774361"/>
                </a:cubicBezTo>
                <a:cubicBezTo>
                  <a:pt x="8924095" y="774361"/>
                  <a:pt x="9024818" y="875084"/>
                  <a:pt x="9024818" y="999333"/>
                </a:cubicBezTo>
                <a:lnTo>
                  <a:pt x="9024818" y="1156046"/>
                </a:lnTo>
                <a:lnTo>
                  <a:pt x="9026258" y="1156046"/>
                </a:lnTo>
                <a:lnTo>
                  <a:pt x="9026258" y="433081"/>
                </a:lnTo>
                <a:cubicBezTo>
                  <a:pt x="9026258" y="307637"/>
                  <a:pt x="9127949" y="205947"/>
                  <a:pt x="9253392" y="205947"/>
                </a:cubicBezTo>
                <a:cubicBezTo>
                  <a:pt x="9347474" y="205947"/>
                  <a:pt x="9428196" y="263148"/>
                  <a:pt x="9462677" y="344670"/>
                </a:cubicBezTo>
                <a:lnTo>
                  <a:pt x="9477643" y="418801"/>
                </a:lnTo>
                <a:lnTo>
                  <a:pt x="9477643" y="224972"/>
                </a:lnTo>
                <a:cubicBezTo>
                  <a:pt x="9477643" y="100724"/>
                  <a:pt x="9578366" y="0"/>
                  <a:pt x="970261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350"/>
          </a:p>
        </p:txBody>
      </p:sp>
      <p:sp>
        <p:nvSpPr>
          <p:cNvPr id="6" name="Freeform 5"/>
          <p:cNvSpPr/>
          <p:nvPr/>
        </p:nvSpPr>
        <p:spPr bwMode="auto">
          <a:xfrm rot="16200000">
            <a:off x="5691408" y="3181605"/>
            <a:ext cx="5451383" cy="1453804"/>
          </a:xfrm>
          <a:custGeom>
            <a:avLst/>
            <a:gdLst>
              <a:gd name="T0" fmla="*/ 0 w 11440"/>
              <a:gd name="T1" fmla="*/ 1060 h 6780"/>
              <a:gd name="T2" fmla="*/ 16 w 11440"/>
              <a:gd name="T3" fmla="*/ 1287 h 6780"/>
              <a:gd name="T4" fmla="*/ 89 w 11440"/>
              <a:gd name="T5" fmla="*/ 1573 h 6780"/>
              <a:gd name="T6" fmla="*/ 213 w 11440"/>
              <a:gd name="T7" fmla="*/ 1832 h 6780"/>
              <a:gd name="T8" fmla="*/ 383 w 11440"/>
              <a:gd name="T9" fmla="*/ 2061 h 6780"/>
              <a:gd name="T10" fmla="*/ 591 w 11440"/>
              <a:gd name="T11" fmla="*/ 2251 h 6780"/>
              <a:gd name="T12" fmla="*/ 836 w 11440"/>
              <a:gd name="T13" fmla="*/ 2398 h 6780"/>
              <a:gd name="T14" fmla="*/ 1110 w 11440"/>
              <a:gd name="T15" fmla="*/ 2497 h 6780"/>
              <a:gd name="T16" fmla="*/ 1405 w 11440"/>
              <a:gd name="T17" fmla="*/ 2542 h 6780"/>
              <a:gd name="T18" fmla="*/ 4449 w 11440"/>
              <a:gd name="T19" fmla="*/ 2543 h 6780"/>
              <a:gd name="T20" fmla="*/ 4365 w 11440"/>
              <a:gd name="T21" fmla="*/ 3049 h 6780"/>
              <a:gd name="T22" fmla="*/ 4292 w 11440"/>
              <a:gd name="T23" fmla="*/ 3737 h 6780"/>
              <a:gd name="T24" fmla="*/ 4252 w 11440"/>
              <a:gd name="T25" fmla="*/ 4427 h 6780"/>
              <a:gd name="T26" fmla="*/ 4237 w 11440"/>
              <a:gd name="T27" fmla="*/ 5277 h 6780"/>
              <a:gd name="T28" fmla="*/ 4253 w 11440"/>
              <a:gd name="T29" fmla="*/ 5500 h 6780"/>
              <a:gd name="T30" fmla="*/ 4322 w 11440"/>
              <a:gd name="T31" fmla="*/ 5784 h 6780"/>
              <a:gd name="T32" fmla="*/ 4443 w 11440"/>
              <a:gd name="T33" fmla="*/ 6046 h 6780"/>
              <a:gd name="T34" fmla="*/ 4607 w 11440"/>
              <a:gd name="T35" fmla="*/ 6278 h 6780"/>
              <a:gd name="T36" fmla="*/ 4810 w 11440"/>
              <a:gd name="T37" fmla="*/ 6475 h 6780"/>
              <a:gd name="T38" fmla="*/ 5048 w 11440"/>
              <a:gd name="T39" fmla="*/ 6629 h 6780"/>
              <a:gd name="T40" fmla="*/ 5314 w 11440"/>
              <a:gd name="T41" fmla="*/ 6733 h 6780"/>
              <a:gd name="T42" fmla="*/ 5602 w 11440"/>
              <a:gd name="T43" fmla="*/ 6779 h 6780"/>
              <a:gd name="T44" fmla="*/ 5762 w 11440"/>
              <a:gd name="T45" fmla="*/ 6780 h 6780"/>
              <a:gd name="T46" fmla="*/ 5984 w 11440"/>
              <a:gd name="T47" fmla="*/ 6759 h 6780"/>
              <a:gd name="T48" fmla="*/ 6262 w 11440"/>
              <a:gd name="T49" fmla="*/ 6678 h 6780"/>
              <a:gd name="T50" fmla="*/ 6514 w 11440"/>
              <a:gd name="T51" fmla="*/ 6549 h 6780"/>
              <a:gd name="T52" fmla="*/ 6736 w 11440"/>
              <a:gd name="T53" fmla="*/ 6373 h 6780"/>
              <a:gd name="T54" fmla="*/ 6920 w 11440"/>
              <a:gd name="T55" fmla="*/ 6160 h 6780"/>
              <a:gd name="T56" fmla="*/ 7062 w 11440"/>
              <a:gd name="T57" fmla="*/ 5915 h 6780"/>
              <a:gd name="T58" fmla="*/ 7159 w 11440"/>
              <a:gd name="T59" fmla="*/ 5643 h 6780"/>
              <a:gd name="T60" fmla="*/ 7202 w 11440"/>
              <a:gd name="T61" fmla="*/ 5352 h 6780"/>
              <a:gd name="T62" fmla="*/ 7202 w 11440"/>
              <a:gd name="T63" fmla="*/ 4948 h 6780"/>
              <a:gd name="T64" fmla="*/ 7172 w 11440"/>
              <a:gd name="T65" fmla="*/ 4099 h 6780"/>
              <a:gd name="T66" fmla="*/ 7116 w 11440"/>
              <a:gd name="T67" fmla="*/ 3406 h 6780"/>
              <a:gd name="T68" fmla="*/ 7022 w 11440"/>
              <a:gd name="T69" fmla="*/ 2715 h 6780"/>
              <a:gd name="T70" fmla="*/ 9957 w 11440"/>
              <a:gd name="T71" fmla="*/ 2543 h 6780"/>
              <a:gd name="T72" fmla="*/ 10184 w 11440"/>
              <a:gd name="T73" fmla="*/ 2526 h 6780"/>
              <a:gd name="T74" fmla="*/ 10469 w 11440"/>
              <a:gd name="T75" fmla="*/ 2454 h 6780"/>
              <a:gd name="T76" fmla="*/ 10730 w 11440"/>
              <a:gd name="T77" fmla="*/ 2330 h 6780"/>
              <a:gd name="T78" fmla="*/ 10957 w 11440"/>
              <a:gd name="T79" fmla="*/ 2160 h 6780"/>
              <a:gd name="T80" fmla="*/ 11147 w 11440"/>
              <a:gd name="T81" fmla="*/ 1951 h 6780"/>
              <a:gd name="T82" fmla="*/ 11296 w 11440"/>
              <a:gd name="T83" fmla="*/ 1707 h 6780"/>
              <a:gd name="T84" fmla="*/ 11394 w 11440"/>
              <a:gd name="T85" fmla="*/ 1433 h 6780"/>
              <a:gd name="T86" fmla="*/ 11438 w 11440"/>
              <a:gd name="T87" fmla="*/ 1136 h 6780"/>
              <a:gd name="T88" fmla="*/ 11440 w 11440"/>
              <a:gd name="T89" fmla="*/ 0 h 6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440" h="6780">
                <a:moveTo>
                  <a:pt x="0" y="0"/>
                </a:moveTo>
                <a:lnTo>
                  <a:pt x="0" y="1060"/>
                </a:lnTo>
                <a:lnTo>
                  <a:pt x="1" y="1136"/>
                </a:lnTo>
                <a:lnTo>
                  <a:pt x="16" y="1287"/>
                </a:lnTo>
                <a:lnTo>
                  <a:pt x="46" y="1433"/>
                </a:lnTo>
                <a:lnTo>
                  <a:pt x="89" y="1573"/>
                </a:lnTo>
                <a:lnTo>
                  <a:pt x="144" y="1707"/>
                </a:lnTo>
                <a:lnTo>
                  <a:pt x="213" y="1832"/>
                </a:lnTo>
                <a:lnTo>
                  <a:pt x="292" y="1951"/>
                </a:lnTo>
                <a:lnTo>
                  <a:pt x="383" y="2061"/>
                </a:lnTo>
                <a:lnTo>
                  <a:pt x="482" y="2160"/>
                </a:lnTo>
                <a:lnTo>
                  <a:pt x="591" y="2251"/>
                </a:lnTo>
                <a:lnTo>
                  <a:pt x="711" y="2330"/>
                </a:lnTo>
                <a:lnTo>
                  <a:pt x="836" y="2398"/>
                </a:lnTo>
                <a:lnTo>
                  <a:pt x="970" y="2454"/>
                </a:lnTo>
                <a:lnTo>
                  <a:pt x="1110" y="2497"/>
                </a:lnTo>
                <a:lnTo>
                  <a:pt x="1255" y="2526"/>
                </a:lnTo>
                <a:lnTo>
                  <a:pt x="1405" y="2542"/>
                </a:lnTo>
                <a:lnTo>
                  <a:pt x="1483" y="2543"/>
                </a:lnTo>
                <a:lnTo>
                  <a:pt x="4449" y="2543"/>
                </a:lnTo>
                <a:lnTo>
                  <a:pt x="4417" y="2710"/>
                </a:lnTo>
                <a:lnTo>
                  <a:pt x="4365" y="3049"/>
                </a:lnTo>
                <a:lnTo>
                  <a:pt x="4324" y="3392"/>
                </a:lnTo>
                <a:lnTo>
                  <a:pt x="4292" y="3737"/>
                </a:lnTo>
                <a:lnTo>
                  <a:pt x="4268" y="4083"/>
                </a:lnTo>
                <a:lnTo>
                  <a:pt x="4252" y="4427"/>
                </a:lnTo>
                <a:lnTo>
                  <a:pt x="4239" y="4941"/>
                </a:lnTo>
                <a:lnTo>
                  <a:pt x="4237" y="5277"/>
                </a:lnTo>
                <a:lnTo>
                  <a:pt x="4239" y="5352"/>
                </a:lnTo>
                <a:lnTo>
                  <a:pt x="4253" y="5500"/>
                </a:lnTo>
                <a:lnTo>
                  <a:pt x="4281" y="5644"/>
                </a:lnTo>
                <a:lnTo>
                  <a:pt x="4322" y="5784"/>
                </a:lnTo>
                <a:lnTo>
                  <a:pt x="4377" y="5918"/>
                </a:lnTo>
                <a:lnTo>
                  <a:pt x="4443" y="6046"/>
                </a:lnTo>
                <a:lnTo>
                  <a:pt x="4520" y="6165"/>
                </a:lnTo>
                <a:lnTo>
                  <a:pt x="4607" y="6278"/>
                </a:lnTo>
                <a:lnTo>
                  <a:pt x="4705" y="6381"/>
                </a:lnTo>
                <a:lnTo>
                  <a:pt x="4810" y="6475"/>
                </a:lnTo>
                <a:lnTo>
                  <a:pt x="4926" y="6557"/>
                </a:lnTo>
                <a:lnTo>
                  <a:pt x="5048" y="6629"/>
                </a:lnTo>
                <a:lnTo>
                  <a:pt x="5178" y="6687"/>
                </a:lnTo>
                <a:lnTo>
                  <a:pt x="5314" y="6733"/>
                </a:lnTo>
                <a:lnTo>
                  <a:pt x="5455" y="6763"/>
                </a:lnTo>
                <a:lnTo>
                  <a:pt x="5602" y="6779"/>
                </a:lnTo>
                <a:lnTo>
                  <a:pt x="5677" y="6780"/>
                </a:lnTo>
                <a:lnTo>
                  <a:pt x="5762" y="6780"/>
                </a:lnTo>
                <a:lnTo>
                  <a:pt x="5837" y="6778"/>
                </a:lnTo>
                <a:lnTo>
                  <a:pt x="5984" y="6759"/>
                </a:lnTo>
                <a:lnTo>
                  <a:pt x="6125" y="6726"/>
                </a:lnTo>
                <a:lnTo>
                  <a:pt x="6262" y="6678"/>
                </a:lnTo>
                <a:lnTo>
                  <a:pt x="6391" y="6619"/>
                </a:lnTo>
                <a:lnTo>
                  <a:pt x="6514" y="6549"/>
                </a:lnTo>
                <a:lnTo>
                  <a:pt x="6629" y="6466"/>
                </a:lnTo>
                <a:lnTo>
                  <a:pt x="6736" y="6373"/>
                </a:lnTo>
                <a:lnTo>
                  <a:pt x="6832" y="6271"/>
                </a:lnTo>
                <a:lnTo>
                  <a:pt x="6920" y="6160"/>
                </a:lnTo>
                <a:lnTo>
                  <a:pt x="6996" y="6040"/>
                </a:lnTo>
                <a:lnTo>
                  <a:pt x="7062" y="5915"/>
                </a:lnTo>
                <a:lnTo>
                  <a:pt x="7117" y="5781"/>
                </a:lnTo>
                <a:lnTo>
                  <a:pt x="7159" y="5643"/>
                </a:lnTo>
                <a:lnTo>
                  <a:pt x="7186" y="5499"/>
                </a:lnTo>
                <a:lnTo>
                  <a:pt x="7202" y="5352"/>
                </a:lnTo>
                <a:lnTo>
                  <a:pt x="7202" y="5277"/>
                </a:lnTo>
                <a:lnTo>
                  <a:pt x="7202" y="4948"/>
                </a:lnTo>
                <a:lnTo>
                  <a:pt x="7188" y="4442"/>
                </a:lnTo>
                <a:lnTo>
                  <a:pt x="7172" y="4099"/>
                </a:lnTo>
                <a:lnTo>
                  <a:pt x="7147" y="3753"/>
                </a:lnTo>
                <a:lnTo>
                  <a:pt x="7116" y="3406"/>
                </a:lnTo>
                <a:lnTo>
                  <a:pt x="7074" y="3059"/>
                </a:lnTo>
                <a:lnTo>
                  <a:pt x="7022" y="2715"/>
                </a:lnTo>
                <a:lnTo>
                  <a:pt x="6990" y="2543"/>
                </a:lnTo>
                <a:lnTo>
                  <a:pt x="9957" y="2543"/>
                </a:lnTo>
                <a:lnTo>
                  <a:pt x="10034" y="2542"/>
                </a:lnTo>
                <a:lnTo>
                  <a:pt x="10184" y="2526"/>
                </a:lnTo>
                <a:lnTo>
                  <a:pt x="10330" y="2497"/>
                </a:lnTo>
                <a:lnTo>
                  <a:pt x="10469" y="2454"/>
                </a:lnTo>
                <a:lnTo>
                  <a:pt x="10603" y="2398"/>
                </a:lnTo>
                <a:lnTo>
                  <a:pt x="10730" y="2330"/>
                </a:lnTo>
                <a:lnTo>
                  <a:pt x="10848" y="2251"/>
                </a:lnTo>
                <a:lnTo>
                  <a:pt x="10957" y="2160"/>
                </a:lnTo>
                <a:lnTo>
                  <a:pt x="11057" y="2061"/>
                </a:lnTo>
                <a:lnTo>
                  <a:pt x="11147" y="1951"/>
                </a:lnTo>
                <a:lnTo>
                  <a:pt x="11227" y="1832"/>
                </a:lnTo>
                <a:lnTo>
                  <a:pt x="11296" y="1707"/>
                </a:lnTo>
                <a:lnTo>
                  <a:pt x="11350" y="1573"/>
                </a:lnTo>
                <a:lnTo>
                  <a:pt x="11394" y="1433"/>
                </a:lnTo>
                <a:lnTo>
                  <a:pt x="11424" y="1287"/>
                </a:lnTo>
                <a:lnTo>
                  <a:pt x="11438" y="1136"/>
                </a:lnTo>
                <a:lnTo>
                  <a:pt x="11440" y="1060"/>
                </a:lnTo>
                <a:lnTo>
                  <a:pt x="11440" y="0"/>
                </a:lnTo>
                <a:lnTo>
                  <a:pt x="0" y="0"/>
                </a:lnTo>
                <a:close/>
              </a:path>
            </a:pathLst>
          </a:custGeom>
          <a:blipFill>
            <a:blip r:embed="rId2"/>
            <a:tile tx="0" ty="0" sx="100000" sy="100000" flip="none" algn="tl"/>
          </a:blipFill>
          <a:ln>
            <a:noFill/>
          </a:ln>
        </p:spPr>
        <p:txBody>
          <a:bodyPr vert="horz" wrap="square" lIns="68580" tIns="34290" rIns="68580" bIns="34290" numCol="1" anchor="t" anchorCtr="0" compatLnSpc="1"/>
          <a:lstStyle/>
          <a:p>
            <a:endParaRPr lang="ko-KR" altLang="en-US" sz="1350"/>
          </a:p>
        </p:txBody>
      </p:sp>
      <p:sp>
        <p:nvSpPr>
          <p:cNvPr id="7" name="Freeform 6"/>
          <p:cNvSpPr/>
          <p:nvPr/>
        </p:nvSpPr>
        <p:spPr bwMode="auto">
          <a:xfrm rot="16200000">
            <a:off x="8436936" y="3754750"/>
            <a:ext cx="606186" cy="624807"/>
          </a:xfrm>
          <a:custGeom>
            <a:avLst/>
            <a:gdLst>
              <a:gd name="T0" fmla="*/ 1271 w 1271"/>
              <a:gd name="T1" fmla="*/ 636 h 1272"/>
              <a:gd name="T2" fmla="*/ 1269 w 1271"/>
              <a:gd name="T3" fmla="*/ 569 h 1272"/>
              <a:gd name="T4" fmla="*/ 1244 w 1271"/>
              <a:gd name="T5" fmla="*/ 443 h 1272"/>
              <a:gd name="T6" fmla="*/ 1198 w 1271"/>
              <a:gd name="T7" fmla="*/ 329 h 1272"/>
              <a:gd name="T8" fmla="*/ 1130 w 1271"/>
              <a:gd name="T9" fmla="*/ 227 h 1272"/>
              <a:gd name="T10" fmla="*/ 1044 w 1271"/>
              <a:gd name="T11" fmla="*/ 142 h 1272"/>
              <a:gd name="T12" fmla="*/ 943 w 1271"/>
              <a:gd name="T13" fmla="*/ 74 h 1272"/>
              <a:gd name="T14" fmla="*/ 828 w 1271"/>
              <a:gd name="T15" fmla="*/ 26 h 1272"/>
              <a:gd name="T16" fmla="*/ 703 w 1271"/>
              <a:gd name="T17" fmla="*/ 2 h 1272"/>
              <a:gd name="T18" fmla="*/ 636 w 1271"/>
              <a:gd name="T19" fmla="*/ 0 h 1272"/>
              <a:gd name="T20" fmla="*/ 569 w 1271"/>
              <a:gd name="T21" fmla="*/ 2 h 1272"/>
              <a:gd name="T22" fmla="*/ 443 w 1271"/>
              <a:gd name="T23" fmla="*/ 26 h 1272"/>
              <a:gd name="T24" fmla="*/ 328 w 1271"/>
              <a:gd name="T25" fmla="*/ 74 h 1272"/>
              <a:gd name="T26" fmla="*/ 228 w 1271"/>
              <a:gd name="T27" fmla="*/ 142 h 1272"/>
              <a:gd name="T28" fmla="*/ 141 w 1271"/>
              <a:gd name="T29" fmla="*/ 227 h 1272"/>
              <a:gd name="T30" fmla="*/ 75 w 1271"/>
              <a:gd name="T31" fmla="*/ 329 h 1272"/>
              <a:gd name="T32" fmla="*/ 27 w 1271"/>
              <a:gd name="T33" fmla="*/ 443 h 1272"/>
              <a:gd name="T34" fmla="*/ 3 w 1271"/>
              <a:gd name="T35" fmla="*/ 569 h 1272"/>
              <a:gd name="T36" fmla="*/ 0 w 1271"/>
              <a:gd name="T37" fmla="*/ 636 h 1272"/>
              <a:gd name="T38" fmla="*/ 3 w 1271"/>
              <a:gd name="T39" fmla="*/ 703 h 1272"/>
              <a:gd name="T40" fmla="*/ 27 w 1271"/>
              <a:gd name="T41" fmla="*/ 829 h 1272"/>
              <a:gd name="T42" fmla="*/ 75 w 1271"/>
              <a:gd name="T43" fmla="*/ 944 h 1272"/>
              <a:gd name="T44" fmla="*/ 141 w 1271"/>
              <a:gd name="T45" fmla="*/ 1045 h 1272"/>
              <a:gd name="T46" fmla="*/ 228 w 1271"/>
              <a:gd name="T47" fmla="*/ 1130 h 1272"/>
              <a:gd name="T48" fmla="*/ 328 w 1271"/>
              <a:gd name="T49" fmla="*/ 1197 h 1272"/>
              <a:gd name="T50" fmla="*/ 443 w 1271"/>
              <a:gd name="T51" fmla="*/ 1245 h 1272"/>
              <a:gd name="T52" fmla="*/ 569 w 1271"/>
              <a:gd name="T53" fmla="*/ 1269 h 1272"/>
              <a:gd name="T54" fmla="*/ 636 w 1271"/>
              <a:gd name="T55" fmla="*/ 1272 h 1272"/>
              <a:gd name="T56" fmla="*/ 703 w 1271"/>
              <a:gd name="T57" fmla="*/ 1269 h 1272"/>
              <a:gd name="T58" fmla="*/ 828 w 1271"/>
              <a:gd name="T59" fmla="*/ 1245 h 1272"/>
              <a:gd name="T60" fmla="*/ 943 w 1271"/>
              <a:gd name="T61" fmla="*/ 1197 h 1272"/>
              <a:gd name="T62" fmla="*/ 1044 w 1271"/>
              <a:gd name="T63" fmla="*/ 1130 h 1272"/>
              <a:gd name="T64" fmla="*/ 1130 w 1271"/>
              <a:gd name="T65" fmla="*/ 1045 h 1272"/>
              <a:gd name="T66" fmla="*/ 1198 w 1271"/>
              <a:gd name="T67" fmla="*/ 944 h 1272"/>
              <a:gd name="T68" fmla="*/ 1244 w 1271"/>
              <a:gd name="T69" fmla="*/ 829 h 1272"/>
              <a:gd name="T70" fmla="*/ 1269 w 1271"/>
              <a:gd name="T71" fmla="*/ 703 h 1272"/>
              <a:gd name="T72" fmla="*/ 1271 w 1271"/>
              <a:gd name="T73" fmla="*/ 636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71" h="1272">
                <a:moveTo>
                  <a:pt x="1271" y="636"/>
                </a:moveTo>
                <a:lnTo>
                  <a:pt x="1269" y="569"/>
                </a:lnTo>
                <a:lnTo>
                  <a:pt x="1244" y="443"/>
                </a:lnTo>
                <a:lnTo>
                  <a:pt x="1198" y="329"/>
                </a:lnTo>
                <a:lnTo>
                  <a:pt x="1130" y="227"/>
                </a:lnTo>
                <a:lnTo>
                  <a:pt x="1044" y="142"/>
                </a:lnTo>
                <a:lnTo>
                  <a:pt x="943" y="74"/>
                </a:lnTo>
                <a:lnTo>
                  <a:pt x="828" y="26"/>
                </a:lnTo>
                <a:lnTo>
                  <a:pt x="703" y="2"/>
                </a:lnTo>
                <a:lnTo>
                  <a:pt x="636" y="0"/>
                </a:lnTo>
                <a:lnTo>
                  <a:pt x="569" y="2"/>
                </a:lnTo>
                <a:lnTo>
                  <a:pt x="443" y="26"/>
                </a:lnTo>
                <a:lnTo>
                  <a:pt x="328" y="74"/>
                </a:lnTo>
                <a:lnTo>
                  <a:pt x="228" y="142"/>
                </a:lnTo>
                <a:lnTo>
                  <a:pt x="141" y="227"/>
                </a:lnTo>
                <a:lnTo>
                  <a:pt x="75" y="329"/>
                </a:lnTo>
                <a:lnTo>
                  <a:pt x="27" y="443"/>
                </a:lnTo>
                <a:lnTo>
                  <a:pt x="3" y="569"/>
                </a:lnTo>
                <a:lnTo>
                  <a:pt x="0" y="636"/>
                </a:lnTo>
                <a:lnTo>
                  <a:pt x="3" y="703"/>
                </a:lnTo>
                <a:lnTo>
                  <a:pt x="27" y="829"/>
                </a:lnTo>
                <a:lnTo>
                  <a:pt x="75" y="944"/>
                </a:lnTo>
                <a:lnTo>
                  <a:pt x="141" y="1045"/>
                </a:lnTo>
                <a:lnTo>
                  <a:pt x="228" y="1130"/>
                </a:lnTo>
                <a:lnTo>
                  <a:pt x="328" y="1197"/>
                </a:lnTo>
                <a:lnTo>
                  <a:pt x="443" y="1245"/>
                </a:lnTo>
                <a:lnTo>
                  <a:pt x="569" y="1269"/>
                </a:lnTo>
                <a:lnTo>
                  <a:pt x="636" y="1272"/>
                </a:lnTo>
                <a:lnTo>
                  <a:pt x="703" y="1269"/>
                </a:lnTo>
                <a:lnTo>
                  <a:pt x="828" y="1245"/>
                </a:lnTo>
                <a:lnTo>
                  <a:pt x="943" y="1197"/>
                </a:lnTo>
                <a:lnTo>
                  <a:pt x="1044" y="1130"/>
                </a:lnTo>
                <a:lnTo>
                  <a:pt x="1130" y="1045"/>
                </a:lnTo>
                <a:lnTo>
                  <a:pt x="1198" y="944"/>
                </a:lnTo>
                <a:lnTo>
                  <a:pt x="1244" y="829"/>
                </a:lnTo>
                <a:lnTo>
                  <a:pt x="1269" y="703"/>
                </a:lnTo>
                <a:lnTo>
                  <a:pt x="1271" y="636"/>
                </a:lnTo>
                <a:close/>
              </a:path>
            </a:pathLst>
          </a:custGeom>
          <a:solidFill>
            <a:srgbClr val="9A4F1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350"/>
          </a:p>
        </p:txBody>
      </p:sp>
      <p:sp>
        <p:nvSpPr>
          <p:cNvPr id="8" name="Freeform 7"/>
          <p:cNvSpPr/>
          <p:nvPr/>
        </p:nvSpPr>
        <p:spPr bwMode="auto">
          <a:xfrm rot="16200000">
            <a:off x="4014960" y="3197980"/>
            <a:ext cx="5292734" cy="1579701"/>
          </a:xfrm>
          <a:custGeom>
            <a:avLst/>
            <a:gdLst>
              <a:gd name="T0" fmla="*/ 11016 w 11440"/>
              <a:gd name="T1" fmla="*/ 0 h 3602"/>
              <a:gd name="T2" fmla="*/ 11060 w 11440"/>
              <a:gd name="T3" fmla="*/ 1 h 3602"/>
              <a:gd name="T4" fmla="*/ 11142 w 11440"/>
              <a:gd name="T5" fmla="*/ 19 h 3602"/>
              <a:gd name="T6" fmla="*/ 11218 w 11440"/>
              <a:gd name="T7" fmla="*/ 50 h 3602"/>
              <a:gd name="T8" fmla="*/ 11286 w 11440"/>
              <a:gd name="T9" fmla="*/ 96 h 3602"/>
              <a:gd name="T10" fmla="*/ 11343 w 11440"/>
              <a:gd name="T11" fmla="*/ 154 h 3602"/>
              <a:gd name="T12" fmla="*/ 11389 w 11440"/>
              <a:gd name="T13" fmla="*/ 222 h 3602"/>
              <a:gd name="T14" fmla="*/ 11421 w 11440"/>
              <a:gd name="T15" fmla="*/ 298 h 3602"/>
              <a:gd name="T16" fmla="*/ 11438 w 11440"/>
              <a:gd name="T17" fmla="*/ 380 h 3602"/>
              <a:gd name="T18" fmla="*/ 11440 w 11440"/>
              <a:gd name="T19" fmla="*/ 423 h 3602"/>
              <a:gd name="T20" fmla="*/ 11440 w 11440"/>
              <a:gd name="T21" fmla="*/ 3602 h 3602"/>
              <a:gd name="T22" fmla="*/ 0 w 11440"/>
              <a:gd name="T23" fmla="*/ 3602 h 3602"/>
              <a:gd name="T24" fmla="*/ 0 w 11440"/>
              <a:gd name="T25" fmla="*/ 423 h 3602"/>
              <a:gd name="T26" fmla="*/ 1 w 11440"/>
              <a:gd name="T27" fmla="*/ 380 h 3602"/>
              <a:gd name="T28" fmla="*/ 18 w 11440"/>
              <a:gd name="T29" fmla="*/ 298 h 3602"/>
              <a:gd name="T30" fmla="*/ 50 w 11440"/>
              <a:gd name="T31" fmla="*/ 222 h 3602"/>
              <a:gd name="T32" fmla="*/ 96 w 11440"/>
              <a:gd name="T33" fmla="*/ 154 h 3602"/>
              <a:gd name="T34" fmla="*/ 154 w 11440"/>
              <a:gd name="T35" fmla="*/ 96 h 3602"/>
              <a:gd name="T36" fmla="*/ 221 w 11440"/>
              <a:gd name="T37" fmla="*/ 50 h 3602"/>
              <a:gd name="T38" fmla="*/ 298 w 11440"/>
              <a:gd name="T39" fmla="*/ 19 h 3602"/>
              <a:gd name="T40" fmla="*/ 380 w 11440"/>
              <a:gd name="T41" fmla="*/ 1 h 3602"/>
              <a:gd name="T42" fmla="*/ 423 w 11440"/>
              <a:gd name="T43" fmla="*/ 0 h 3602"/>
              <a:gd name="T44" fmla="*/ 11016 w 11440"/>
              <a:gd name="T45" fmla="*/ 0 h 3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440" h="3602">
                <a:moveTo>
                  <a:pt x="11016" y="0"/>
                </a:moveTo>
                <a:lnTo>
                  <a:pt x="11060" y="1"/>
                </a:lnTo>
                <a:lnTo>
                  <a:pt x="11142" y="19"/>
                </a:lnTo>
                <a:lnTo>
                  <a:pt x="11218" y="50"/>
                </a:lnTo>
                <a:lnTo>
                  <a:pt x="11286" y="96"/>
                </a:lnTo>
                <a:lnTo>
                  <a:pt x="11343" y="154"/>
                </a:lnTo>
                <a:lnTo>
                  <a:pt x="11389" y="222"/>
                </a:lnTo>
                <a:lnTo>
                  <a:pt x="11421" y="298"/>
                </a:lnTo>
                <a:lnTo>
                  <a:pt x="11438" y="380"/>
                </a:lnTo>
                <a:lnTo>
                  <a:pt x="11440" y="423"/>
                </a:lnTo>
                <a:lnTo>
                  <a:pt x="11440" y="3602"/>
                </a:lnTo>
                <a:lnTo>
                  <a:pt x="0" y="3602"/>
                </a:lnTo>
                <a:lnTo>
                  <a:pt x="0" y="423"/>
                </a:lnTo>
                <a:lnTo>
                  <a:pt x="1" y="380"/>
                </a:lnTo>
                <a:lnTo>
                  <a:pt x="18" y="298"/>
                </a:lnTo>
                <a:lnTo>
                  <a:pt x="50" y="222"/>
                </a:lnTo>
                <a:lnTo>
                  <a:pt x="96" y="154"/>
                </a:lnTo>
                <a:lnTo>
                  <a:pt x="154" y="96"/>
                </a:lnTo>
                <a:lnTo>
                  <a:pt x="221" y="50"/>
                </a:lnTo>
                <a:lnTo>
                  <a:pt x="298" y="19"/>
                </a:lnTo>
                <a:lnTo>
                  <a:pt x="380" y="1"/>
                </a:lnTo>
                <a:lnTo>
                  <a:pt x="423" y="0"/>
                </a:lnTo>
                <a:lnTo>
                  <a:pt x="11016" y="0"/>
                </a:lnTo>
                <a:close/>
              </a:path>
            </a:pathLst>
          </a:custGeom>
          <a:solidFill>
            <a:schemeClr val="bg1"/>
          </a:solidFill>
          <a:ln>
            <a:noFill/>
          </a:ln>
        </p:spPr>
        <p:txBody>
          <a:bodyPr vert="horz" wrap="square" lIns="68580" tIns="34290" rIns="68580" bIns="34290" numCol="1" anchor="t" anchorCtr="0" compatLnSpc="1"/>
          <a:lstStyle/>
          <a:p>
            <a:endParaRPr lang="ko-KR" altLang="en-US" sz="1350"/>
          </a:p>
        </p:txBody>
      </p:sp>
      <p:sp>
        <p:nvSpPr>
          <p:cNvPr id="9" name="Rectangle 8"/>
          <p:cNvSpPr>
            <a:spLocks noChangeArrowheads="1"/>
          </p:cNvSpPr>
          <p:nvPr/>
        </p:nvSpPr>
        <p:spPr bwMode="auto">
          <a:xfrm rot="16200000">
            <a:off x="4708249" y="3753757"/>
            <a:ext cx="5652968" cy="310931"/>
          </a:xfrm>
          <a:prstGeom prst="rect">
            <a:avLst/>
          </a:prstGeom>
          <a:solidFill>
            <a:srgbClr val="9A4F1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ko-KR" altLang="en-US" sz="1350"/>
          </a:p>
        </p:txBody>
      </p:sp>
      <p:sp>
        <p:nvSpPr>
          <p:cNvPr id="116" name="矩形 115"/>
          <p:cNvSpPr/>
          <p:nvPr/>
        </p:nvSpPr>
        <p:spPr>
          <a:xfrm>
            <a:off x="2951694" y="1089012"/>
            <a:ext cx="4368196" cy="5324535"/>
          </a:xfrm>
          <a:prstGeom prst="rect">
            <a:avLst/>
          </a:prstGeom>
        </p:spPr>
        <p:txBody>
          <a:bodyPr wrap="square">
            <a:spAutoFit/>
          </a:bodyPr>
          <a:lstStyle/>
          <a:p>
            <a:r>
              <a:rPr lang="zh-TW" altLang="en-US" sz="2000" b="1" dirty="0">
                <a:latin typeface="微軟正黑體" panose="020B0604030504040204" pitchFamily="34" charset="-120"/>
                <a:ea typeface="微軟正黑體" panose="020B0604030504040204" pitchFamily="34" charset="-120"/>
              </a:rPr>
              <a:t>應於設置前，檢附下列證明文件送所在地主管建築機關備查：</a:t>
            </a:r>
            <a:endParaRPr lang="en-US" altLang="zh-TW" sz="2000" b="1" dirty="0">
              <a:latin typeface="微軟正黑體" panose="020B0604030504040204" pitchFamily="34" charset="-120"/>
              <a:ea typeface="微軟正黑體" panose="020B0604030504040204" pitchFamily="34" charset="-120"/>
            </a:endParaRPr>
          </a:p>
          <a:p>
            <a:pPr marL="342900" indent="-342900">
              <a:buFont typeface="+mj-lt"/>
              <a:buAutoNum type="arabicPeriod"/>
            </a:pPr>
            <a:r>
              <a:rPr lang="zh-TW" altLang="en-US" sz="2000" b="1" dirty="0">
                <a:latin typeface="微軟正黑體" panose="020B0604030504040204" pitchFamily="34" charset="-120"/>
                <a:ea typeface="微軟正黑體" panose="020B0604030504040204" pitchFamily="34" charset="-120"/>
              </a:rPr>
              <a:t>同意備案文件影本</a:t>
            </a:r>
            <a:endParaRPr lang="en-US" altLang="zh-TW" sz="2000" b="1" dirty="0">
              <a:latin typeface="微軟正黑體" panose="020B0604030504040204" pitchFamily="34" charset="-120"/>
              <a:ea typeface="微軟正黑體" panose="020B0604030504040204" pitchFamily="34" charset="-120"/>
            </a:endParaRPr>
          </a:p>
          <a:p>
            <a:pPr marL="342900" indent="-342900">
              <a:buFont typeface="+mj-lt"/>
              <a:buAutoNum type="arabicPeriod"/>
            </a:pPr>
            <a:r>
              <a:rPr lang="zh-TW" altLang="en-US" sz="2000" b="1" dirty="0">
                <a:latin typeface="微軟正黑體" panose="020B0604030504040204" pitchFamily="34" charset="-120"/>
                <a:ea typeface="微軟正黑體" panose="020B0604030504040204" pitchFamily="34" charset="-120"/>
              </a:rPr>
              <a:t>免請領雜項執照簽證表及結構安全證明書</a:t>
            </a:r>
            <a:endParaRPr lang="en-US" altLang="zh-TW" sz="2000" b="1" dirty="0">
              <a:latin typeface="微軟正黑體" panose="020B0604030504040204" pitchFamily="34" charset="-120"/>
              <a:ea typeface="微軟正黑體" panose="020B0604030504040204" pitchFamily="34" charset="-120"/>
            </a:endParaRPr>
          </a:p>
          <a:p>
            <a:endParaRPr lang="en-US" altLang="zh-TW" sz="2000" b="1" dirty="0">
              <a:latin typeface="微軟正黑體" panose="020B0604030504040204" pitchFamily="34" charset="-120"/>
              <a:ea typeface="微軟正黑體" panose="020B0604030504040204" pitchFamily="34" charset="-120"/>
            </a:endParaRPr>
          </a:p>
          <a:p>
            <a:r>
              <a:rPr lang="zh-TW" altLang="en-US" sz="2000" b="1" dirty="0">
                <a:latin typeface="微軟正黑體" panose="020B0604030504040204" pitchFamily="34" charset="-120"/>
                <a:ea typeface="微軟正黑體" panose="020B0604030504040204" pitchFamily="34" charset="-120"/>
              </a:rPr>
              <a:t>有下列情形之一者，應另檢附太陽光電發電設備</a:t>
            </a:r>
            <a:r>
              <a:rPr lang="zh-TW" altLang="en-US" sz="2000" b="1" dirty="0">
                <a:solidFill>
                  <a:srgbClr val="0070C0"/>
                </a:solidFill>
                <a:latin typeface="微軟正黑體" panose="020B0604030504040204" pitchFamily="34" charset="-120"/>
                <a:ea typeface="微軟正黑體" panose="020B0604030504040204" pitchFamily="34" charset="-120"/>
              </a:rPr>
              <a:t>結構計算說明書</a:t>
            </a:r>
            <a:r>
              <a:rPr lang="zh-TW" altLang="en-US" sz="2000" b="1" dirty="0">
                <a:latin typeface="微軟正黑體" panose="020B0604030504040204" pitchFamily="34" charset="-120"/>
                <a:ea typeface="微軟正黑體" panose="020B0604030504040204" pitchFamily="34" charset="-120"/>
              </a:rPr>
              <a:t>：</a:t>
            </a:r>
            <a:endParaRPr lang="en-US" altLang="zh-TW" sz="2000" b="1" dirty="0">
              <a:latin typeface="微軟正黑體" panose="020B0604030504040204" pitchFamily="34" charset="-120"/>
              <a:ea typeface="微軟正黑體" panose="020B0604030504040204" pitchFamily="34" charset="-120"/>
            </a:endParaRPr>
          </a:p>
          <a:p>
            <a:pPr marL="342900" indent="-342900">
              <a:buFont typeface="+mj-lt"/>
              <a:buAutoNum type="arabicPeriod"/>
            </a:pPr>
            <a:r>
              <a:rPr lang="zh-TW" altLang="en-US" sz="2000" b="1" dirty="0">
                <a:latin typeface="微軟正黑體" panose="020B0604030504040204" pitchFamily="34" charset="-120"/>
                <a:ea typeface="微軟正黑體" panose="020B0604030504040204" pitchFamily="34" charset="-120"/>
              </a:rPr>
              <a:t>設置</a:t>
            </a:r>
            <a:r>
              <a:rPr lang="zh-TW" altLang="en-US" sz="2000" b="1" dirty="0">
                <a:solidFill>
                  <a:srgbClr val="0070C0"/>
                </a:solidFill>
                <a:latin typeface="微軟正黑體" panose="020B0604030504040204" pitchFamily="34" charset="-120"/>
                <a:ea typeface="微軟正黑體" panose="020B0604030504040204" pitchFamily="34" charset="-120"/>
              </a:rPr>
              <a:t>高度超過三公尺</a:t>
            </a:r>
          </a:p>
          <a:p>
            <a:pPr marL="342900" indent="-342900">
              <a:buFont typeface="+mj-lt"/>
              <a:buAutoNum type="arabicPeriod"/>
            </a:pPr>
            <a:r>
              <a:rPr lang="zh-TW" altLang="en-US" sz="2000" b="1" dirty="0">
                <a:latin typeface="微軟正黑體" panose="020B0604030504040204" pitchFamily="34" charset="-120"/>
                <a:ea typeface="微軟正黑體" panose="020B0604030504040204" pitchFamily="34" charset="-120"/>
              </a:rPr>
              <a:t>設置</a:t>
            </a:r>
            <a:r>
              <a:rPr lang="zh-TW" altLang="en-US" sz="2000" b="1" dirty="0">
                <a:solidFill>
                  <a:srgbClr val="0070C0"/>
                </a:solidFill>
                <a:latin typeface="微軟正黑體" panose="020B0604030504040204" pitchFamily="34" charset="-120"/>
                <a:ea typeface="微軟正黑體" panose="020B0604030504040204" pitchFamily="34" charset="-120"/>
              </a:rPr>
              <a:t>仰角非固定</a:t>
            </a:r>
          </a:p>
          <a:p>
            <a:pPr marL="342900" indent="-342900">
              <a:buFont typeface="+mj-lt"/>
              <a:buAutoNum type="arabicPeriod"/>
            </a:pPr>
            <a:r>
              <a:rPr lang="zh-TW" altLang="en-US" sz="2000" b="1" dirty="0">
                <a:latin typeface="微軟正黑體" panose="020B0604030504040204" pitchFamily="34" charset="-120"/>
                <a:ea typeface="微軟正黑體" panose="020B0604030504040204" pitchFamily="34" charset="-120"/>
              </a:rPr>
              <a:t>設置範圍</a:t>
            </a:r>
            <a:r>
              <a:rPr lang="zh-TW" altLang="en-US" sz="2000" b="1" dirty="0">
                <a:solidFill>
                  <a:srgbClr val="0070C0"/>
                </a:solidFill>
                <a:latin typeface="微軟正黑體" panose="020B0604030504040204" pitchFamily="34" charset="-120"/>
                <a:ea typeface="微軟正黑體" panose="020B0604030504040204" pitchFamily="34" charset="-120"/>
              </a:rPr>
              <a:t>超出</a:t>
            </a:r>
            <a:r>
              <a:rPr lang="zh-TW" altLang="en-US" sz="2000" b="1" dirty="0">
                <a:latin typeface="微軟正黑體" panose="020B0604030504040204" pitchFamily="34" charset="-120"/>
                <a:ea typeface="微軟正黑體" panose="020B0604030504040204" pitchFamily="34" charset="-120"/>
              </a:rPr>
              <a:t>建築物外牆中心線或其代替柱</a:t>
            </a:r>
            <a:r>
              <a:rPr lang="zh-TW" altLang="en-US" sz="2000" b="1" dirty="0">
                <a:solidFill>
                  <a:srgbClr val="0070C0"/>
                </a:solidFill>
                <a:latin typeface="微軟正黑體" panose="020B0604030504040204" pitchFamily="34" charset="-120"/>
                <a:ea typeface="微軟正黑體" panose="020B0604030504040204" pitchFamily="34" charset="-120"/>
              </a:rPr>
              <a:t>中心線</a:t>
            </a:r>
          </a:p>
          <a:p>
            <a:pPr marL="342900" indent="-342900">
              <a:buFont typeface="+mj-lt"/>
              <a:buAutoNum type="arabicPeriod"/>
            </a:pPr>
            <a:r>
              <a:rPr lang="zh-TW" altLang="en-US" sz="2000" b="1" dirty="0">
                <a:latin typeface="微軟正黑體" panose="020B0604030504040204" pitchFamily="34" charset="-120"/>
                <a:ea typeface="微軟正黑體" panose="020B0604030504040204" pitchFamily="34" charset="-120"/>
              </a:rPr>
              <a:t>設置支撐架</a:t>
            </a:r>
            <a:r>
              <a:rPr lang="zh-TW" altLang="en-US" sz="2000" b="1" dirty="0">
                <a:solidFill>
                  <a:srgbClr val="0070C0"/>
                </a:solidFill>
                <a:latin typeface="微軟正黑體" panose="020B0604030504040204" pitchFamily="34" charset="-120"/>
                <a:ea typeface="微軟正黑體" panose="020B0604030504040204" pitchFamily="34" charset="-120"/>
              </a:rPr>
              <a:t>結合新設頂蓋</a:t>
            </a:r>
            <a:endParaRPr lang="en-US" altLang="zh-TW" sz="2000" b="1" dirty="0">
              <a:solidFill>
                <a:srgbClr val="0070C0"/>
              </a:solidFill>
              <a:latin typeface="微軟正黑體" panose="020B0604030504040204" pitchFamily="34" charset="-120"/>
              <a:ea typeface="微軟正黑體" panose="020B0604030504040204" pitchFamily="34" charset="-120"/>
            </a:endParaRPr>
          </a:p>
          <a:p>
            <a:endParaRPr lang="en-US" altLang="zh-TW" sz="2000" b="1" dirty="0">
              <a:latin typeface="微軟正黑體" panose="020B0604030504040204" pitchFamily="34" charset="-120"/>
              <a:ea typeface="微軟正黑體" panose="020B0604030504040204" pitchFamily="34" charset="-120"/>
            </a:endParaRPr>
          </a:p>
          <a:p>
            <a:r>
              <a:rPr lang="zh-TW" altLang="en-US" sz="2000" b="1" dirty="0">
                <a:latin typeface="微軟正黑體" panose="020B0604030504040204" pitchFamily="34" charset="-120"/>
                <a:ea typeface="微軟正黑體" panose="020B0604030504040204" pitchFamily="34" charset="-120"/>
              </a:rPr>
              <a:t>竣工後，應檢附建築師、土木技師或結構技師出具之工程完竣證明書，報請備查。</a:t>
            </a:r>
          </a:p>
        </p:txBody>
      </p:sp>
      <p:grpSp>
        <p:nvGrpSpPr>
          <p:cNvPr id="118" name="群組 117"/>
          <p:cNvGrpSpPr/>
          <p:nvPr/>
        </p:nvGrpSpPr>
        <p:grpSpPr>
          <a:xfrm flipH="1">
            <a:off x="212864" y="836712"/>
            <a:ext cx="2077582" cy="2444179"/>
            <a:chOff x="4495246" y="-540328"/>
            <a:chExt cx="2077582" cy="2444179"/>
          </a:xfrm>
        </p:grpSpPr>
        <p:grpSp>
          <p:nvGrpSpPr>
            <p:cNvPr id="119" name="群組 118"/>
            <p:cNvGrpSpPr/>
            <p:nvPr/>
          </p:nvGrpSpPr>
          <p:grpSpPr>
            <a:xfrm rot="19146916">
              <a:off x="4782354" y="-540328"/>
              <a:ext cx="1606723" cy="2444179"/>
              <a:chOff x="-1001260" y="3200618"/>
              <a:chExt cx="1152595" cy="1789338"/>
            </a:xfrm>
          </p:grpSpPr>
          <p:sp>
            <p:nvSpPr>
              <p:cNvPr id="122" name="Freeform 18"/>
              <p:cNvSpPr/>
              <p:nvPr/>
            </p:nvSpPr>
            <p:spPr bwMode="auto">
              <a:xfrm rot="18900000">
                <a:off x="-1001260" y="3200618"/>
                <a:ext cx="542797" cy="1219909"/>
              </a:xfrm>
              <a:prstGeom prst="round2SameRect">
                <a:avLst/>
              </a:prstGeom>
              <a:solidFill>
                <a:srgbClr val="DD58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lvl="0" algn="ctr">
                  <a:lnSpc>
                    <a:spcPct val="150000"/>
                  </a:lnSpc>
                </a:pPr>
                <a:endParaRPr lang="ko-KR" altLang="en-US" sz="900" dirty="0">
                  <a:solidFill>
                    <a:prstClr val="white">
                      <a:lumMod val="95000"/>
                    </a:prstClr>
                  </a:solidFill>
                </a:endParaRPr>
              </a:p>
            </p:txBody>
          </p:sp>
          <p:sp>
            <p:nvSpPr>
              <p:cNvPr id="123" name="Freeform 21"/>
              <p:cNvSpPr/>
              <p:nvPr/>
            </p:nvSpPr>
            <p:spPr bwMode="auto">
              <a:xfrm rot="18900000">
                <a:off x="-391462" y="4158809"/>
                <a:ext cx="542797" cy="543144"/>
              </a:xfrm>
              <a:prstGeom prst="round2SameRect">
                <a:avLst>
                  <a:gd name="adj1" fmla="val 0"/>
                  <a:gd name="adj2" fmla="val 15918"/>
                </a:avLst>
              </a:prstGeom>
              <a:solidFill>
                <a:srgbClr val="EFEF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lvl="0" algn="ctr"/>
                <a:endParaRPr lang="en-US" altLang="ko-KR" sz="1100" dirty="0">
                  <a:solidFill>
                    <a:schemeClr val="tx1">
                      <a:lumMod val="75000"/>
                      <a:lumOff val="25000"/>
                    </a:schemeClr>
                  </a:solidFill>
                </a:endParaRPr>
              </a:p>
            </p:txBody>
          </p:sp>
          <p:sp>
            <p:nvSpPr>
              <p:cNvPr id="124" name="이등변 삼각형 86"/>
              <p:cNvSpPr/>
              <p:nvPr/>
            </p:nvSpPr>
            <p:spPr>
              <a:xfrm rot="13500000">
                <a:off x="-1594015" y="4150557"/>
                <a:ext cx="1606407" cy="72391"/>
              </a:xfrm>
              <a:prstGeom prst="triangle">
                <a:avLst>
                  <a:gd name="adj" fmla="val 88219"/>
                </a:avLst>
              </a:prstGeom>
              <a:solidFill>
                <a:schemeClr val="tx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20" name="文字方塊 119"/>
            <p:cNvSpPr txBox="1"/>
            <p:nvPr/>
          </p:nvSpPr>
          <p:spPr>
            <a:xfrm>
              <a:off x="4495246" y="250434"/>
              <a:ext cx="953030" cy="830997"/>
            </a:xfrm>
            <a:prstGeom prst="rect">
              <a:avLst/>
            </a:prstGeom>
            <a:noFill/>
          </p:spPr>
          <p:txBody>
            <a:bodyPr wrap="square" rtlCol="0">
              <a:spAutoFit/>
            </a:bodyPr>
            <a:lstStyle/>
            <a:p>
              <a:r>
                <a:rPr lang="zh-TW" altLang="en-US" sz="2400" b="1" dirty="0">
                  <a:solidFill>
                    <a:schemeClr val="bg1"/>
                  </a:solidFill>
                  <a:latin typeface="微軟正黑體" panose="020B0604030504040204" pitchFamily="34" charset="-120"/>
                  <a:ea typeface="微軟正黑體" panose="020B0604030504040204" pitchFamily="34" charset="-120"/>
                </a:rPr>
                <a:t>完竣備查</a:t>
              </a:r>
            </a:p>
          </p:txBody>
        </p:sp>
        <p:sp>
          <p:nvSpPr>
            <p:cNvPr id="121" name="文字方塊 120"/>
            <p:cNvSpPr txBox="1"/>
            <p:nvPr/>
          </p:nvSpPr>
          <p:spPr>
            <a:xfrm>
              <a:off x="5798257" y="557402"/>
              <a:ext cx="774571" cy="369332"/>
            </a:xfrm>
            <a:prstGeom prst="rect">
              <a:avLst/>
            </a:prstGeom>
            <a:noFill/>
          </p:spPr>
          <p:txBody>
            <a:bodyPr wrap="none" rtlCol="0">
              <a:spAutoFit/>
            </a:bodyPr>
            <a:lstStyle/>
            <a:p>
              <a:r>
                <a:rPr lang="zh-TW" altLang="en-US" dirty="0"/>
                <a:t>第</a:t>
              </a:r>
              <a:r>
                <a:rPr lang="en-US" altLang="zh-TW" dirty="0"/>
                <a:t>6</a:t>
              </a:r>
              <a:r>
                <a:rPr lang="zh-TW" altLang="en-US" dirty="0"/>
                <a:t>條</a:t>
              </a:r>
            </a:p>
          </p:txBody>
        </p:sp>
      </p:grpSp>
      <p:sp>
        <p:nvSpPr>
          <p:cNvPr id="27" name="標題 1"/>
          <p:cNvSpPr txBox="1"/>
          <p:nvPr/>
        </p:nvSpPr>
        <p:spPr>
          <a:xfrm>
            <a:off x="927100" y="61913"/>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二</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免請領雜項執照標準</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規範</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-4</a:t>
            </a:r>
            <a:endParaRPr kumimoji="1"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直線接點 35"/>
          <p:cNvCxnSpPr>
            <a:stCxn id="37" idx="3"/>
            <a:endCxn id="38" idx="1"/>
          </p:cNvCxnSpPr>
          <p:nvPr/>
        </p:nvCxnSpPr>
        <p:spPr>
          <a:xfrm flipV="1">
            <a:off x="618318" y="3940084"/>
            <a:ext cx="8006619" cy="105917"/>
          </a:xfrm>
          <a:prstGeom prst="line">
            <a:avLst/>
          </a:prstGeom>
          <a:noFill/>
          <a:ln w="57150" cap="flat" cmpd="sng" algn="ctr">
            <a:solidFill>
              <a:srgbClr val="F79B9B"/>
            </a:solidFill>
            <a:prstDash val="solid"/>
            <a:miter lim="800000"/>
          </a:ln>
          <a:effectLst/>
        </p:spPr>
      </p:cxnSp>
      <p:sp>
        <p:nvSpPr>
          <p:cNvPr id="37" name="矩形 36"/>
          <p:cNvSpPr/>
          <p:nvPr/>
        </p:nvSpPr>
        <p:spPr>
          <a:xfrm>
            <a:off x="86475" y="2745669"/>
            <a:ext cx="531843" cy="2600664"/>
          </a:xfrm>
          <a:prstGeom prst="rect">
            <a:avLst/>
          </a:prstGeom>
          <a:solidFill>
            <a:srgbClr val="D8E4F0"/>
          </a:solidFill>
          <a:ln w="19050" cap="flat" cmpd="sng" algn="ctr">
            <a:noFill/>
            <a:prstDash val="solid"/>
            <a:miter lim="800000"/>
          </a:ln>
          <a:effectLst>
            <a:outerShdw blurRad="50800" dist="38100" dir="2700000" algn="tl" rotWithShape="0">
              <a:prstClr val="black">
                <a:alpha val="40000"/>
              </a:prstClr>
            </a:outerShdw>
          </a:effectLst>
        </p:spPr>
        <p:txBody>
          <a:bodyPr vert="eaVert"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zh-TW" altLang="en-US" sz="1800" b="1" i="0" u="none" strike="noStrike" kern="0" cap="none" spc="0" normalizeH="0" baseline="0" noProof="0" dirty="0">
                <a:ln>
                  <a:noFill/>
                </a:ln>
                <a:solidFill>
                  <a:srgbClr val="000000"/>
                </a:solidFill>
                <a:effectLst/>
                <a:uLnTx/>
                <a:uFillTx/>
                <a:latin typeface="Arial" panose="020B0604020202020204"/>
                <a:ea typeface="微軟正黑體" panose="020B0604030504040204" pitchFamily="34" charset="-120"/>
                <a:cs typeface="+mn-cs"/>
              </a:rPr>
              <a:t>辦理簽約</a:t>
            </a:r>
            <a:endParaRPr kumimoji="0" lang="en-US" altLang="zh-TW" sz="1800" b="1" i="0" u="none" strike="noStrike" kern="0" cap="none" spc="0" normalizeH="0" baseline="0" noProof="0" dirty="0">
              <a:ln>
                <a:noFill/>
              </a:ln>
              <a:solidFill>
                <a:srgbClr val="000000"/>
              </a:solidFill>
              <a:effectLst/>
              <a:uLnTx/>
              <a:uFillTx/>
              <a:latin typeface="Arial" panose="020B0604020202020204"/>
              <a:ea typeface="微軟正黑體" panose="020B0604030504040204" pitchFamily="34" charset="-120"/>
              <a:cs typeface="+mn-cs"/>
            </a:endParaRPr>
          </a:p>
        </p:txBody>
      </p:sp>
      <p:sp>
        <p:nvSpPr>
          <p:cNvPr id="38" name="矩形 37"/>
          <p:cNvSpPr/>
          <p:nvPr/>
        </p:nvSpPr>
        <p:spPr>
          <a:xfrm>
            <a:off x="8624937" y="2639752"/>
            <a:ext cx="531843" cy="2600664"/>
          </a:xfrm>
          <a:prstGeom prst="rect">
            <a:avLst/>
          </a:prstGeom>
          <a:solidFill>
            <a:srgbClr val="40A693">
              <a:lumMod val="60000"/>
              <a:lumOff val="40000"/>
            </a:srgbClr>
          </a:solidFill>
          <a:ln w="28575" cap="flat" cmpd="sng" algn="ctr">
            <a:noFill/>
            <a:prstDash val="solid"/>
            <a:miter lim="800000"/>
          </a:ln>
          <a:effectLst>
            <a:outerShdw blurRad="50800" dist="38100" dir="2700000" algn="tl" rotWithShape="0">
              <a:prstClr val="black">
                <a:alpha val="40000"/>
              </a:prstClr>
            </a:outerShdw>
          </a:effectLst>
        </p:spPr>
        <p:txBody>
          <a:bodyPr vert="eaVert"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zh-TW" altLang="en-US" sz="1800" b="1" i="0" u="none" strike="noStrike" kern="0" cap="none" spc="0" normalizeH="0" baseline="0" noProof="0" dirty="0">
                <a:ln>
                  <a:noFill/>
                </a:ln>
                <a:solidFill>
                  <a:srgbClr val="000000"/>
                </a:solidFill>
                <a:effectLst/>
                <a:uLnTx/>
                <a:uFillTx/>
                <a:latin typeface="Arial" panose="020B0604020202020204"/>
                <a:ea typeface="微軟正黑體" panose="020B0604030504040204" pitchFamily="34" charset="-120"/>
                <a:cs typeface="+mn-cs"/>
              </a:rPr>
              <a:t>設備登記</a:t>
            </a:r>
            <a:endParaRPr kumimoji="0" lang="en-US" altLang="zh-TW" sz="1800" b="1" i="0" u="none" strike="noStrike" kern="0" cap="none" spc="0" normalizeH="0" baseline="0" noProof="0" dirty="0">
              <a:ln>
                <a:noFill/>
              </a:ln>
              <a:solidFill>
                <a:srgbClr val="000000"/>
              </a:solidFill>
              <a:effectLst/>
              <a:uLnTx/>
              <a:uFillTx/>
              <a:latin typeface="Arial" panose="020B0604020202020204"/>
              <a:ea typeface="微軟正黑體" panose="020B0604030504040204" pitchFamily="34" charset="-120"/>
              <a:cs typeface="+mn-cs"/>
            </a:endParaRPr>
          </a:p>
        </p:txBody>
      </p:sp>
      <p:sp>
        <p:nvSpPr>
          <p:cNvPr id="39" name="矩形 38"/>
          <p:cNvSpPr/>
          <p:nvPr/>
        </p:nvSpPr>
        <p:spPr>
          <a:xfrm>
            <a:off x="4142532" y="2745669"/>
            <a:ext cx="531843" cy="2600664"/>
          </a:xfrm>
          <a:prstGeom prst="rect">
            <a:avLst/>
          </a:prstGeom>
          <a:solidFill>
            <a:srgbClr val="FFF4D1"/>
          </a:solidFill>
          <a:ln w="19050" cap="flat" cmpd="sng" algn="ctr">
            <a:noFill/>
            <a:prstDash val="dash"/>
            <a:miter lim="800000"/>
          </a:ln>
          <a:effectLst>
            <a:outerShdw blurRad="50800" dist="38100" dir="2700000" algn="tl" rotWithShape="0">
              <a:prstClr val="black">
                <a:alpha val="40000"/>
              </a:prstClr>
            </a:outerShdw>
          </a:effectLst>
        </p:spPr>
        <p:txBody>
          <a:bodyPr vert="eaVert"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zh-TW" altLang="en-US" sz="1800" b="1" i="0" u="none" strike="noStrike" kern="0" cap="none" spc="0" normalizeH="0" baseline="0" noProof="0" dirty="0">
                <a:ln>
                  <a:noFill/>
                </a:ln>
                <a:solidFill>
                  <a:srgbClr val="000000"/>
                </a:solidFill>
                <a:effectLst/>
                <a:uLnTx/>
                <a:uFillTx/>
                <a:latin typeface="Arial" panose="020B0604020202020204"/>
                <a:ea typeface="微軟正黑體" panose="020B0604030504040204" pitchFamily="34" charset="-120"/>
                <a:cs typeface="+mn-cs"/>
              </a:rPr>
              <a:t>施工</a:t>
            </a:r>
            <a:endParaRPr kumimoji="0" lang="en-US" altLang="zh-TW" sz="1800" b="1" i="0" u="none" strike="noStrike" kern="0" cap="none" spc="0" normalizeH="0" baseline="0" noProof="0" dirty="0">
              <a:ln>
                <a:noFill/>
              </a:ln>
              <a:solidFill>
                <a:srgbClr val="000000"/>
              </a:solidFill>
              <a:effectLst/>
              <a:uLnTx/>
              <a:uFillTx/>
              <a:latin typeface="Arial" panose="020B0604020202020204"/>
              <a:ea typeface="微軟正黑體" panose="020B0604030504040204" pitchFamily="34" charset="-120"/>
              <a:cs typeface="+mn-cs"/>
            </a:endParaRPr>
          </a:p>
        </p:txBody>
      </p:sp>
      <p:sp>
        <p:nvSpPr>
          <p:cNvPr id="40" name="矩形 39"/>
          <p:cNvSpPr/>
          <p:nvPr/>
        </p:nvSpPr>
        <p:spPr>
          <a:xfrm>
            <a:off x="7961310" y="2639752"/>
            <a:ext cx="531843" cy="2600664"/>
          </a:xfrm>
          <a:prstGeom prst="rect">
            <a:avLst/>
          </a:prstGeom>
          <a:solidFill>
            <a:srgbClr val="D8E4F0"/>
          </a:solidFill>
          <a:ln w="19050" cap="flat" cmpd="sng" algn="ctr">
            <a:noFill/>
            <a:prstDash val="solid"/>
            <a:miter lim="800000"/>
          </a:ln>
          <a:effectLst>
            <a:outerShdw blurRad="50800" dist="38100" dir="2700000" algn="tl" rotWithShape="0">
              <a:prstClr val="black">
                <a:alpha val="40000"/>
              </a:prstClr>
            </a:outerShdw>
          </a:effectLst>
        </p:spPr>
        <p:txBody>
          <a:bodyPr vert="eaVert"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zh-TW" altLang="en-US" sz="1800" b="1" i="0" u="none" strike="noStrike" kern="0" cap="none" spc="0" normalizeH="0" baseline="0" noProof="0" dirty="0">
                <a:ln>
                  <a:noFill/>
                </a:ln>
                <a:solidFill>
                  <a:srgbClr val="000000"/>
                </a:solidFill>
                <a:effectLst/>
                <a:uLnTx/>
                <a:uFillTx/>
                <a:latin typeface="Arial" panose="020B0604020202020204"/>
                <a:ea typeface="微軟正黑體" panose="020B0604030504040204" pitchFamily="34" charset="-120"/>
                <a:cs typeface="+mn-cs"/>
              </a:rPr>
              <a:t>併網</a:t>
            </a:r>
            <a:endParaRPr kumimoji="0" lang="en-US" altLang="zh-TW" sz="1800" b="1" i="0" u="none" strike="noStrike" kern="0" cap="none" spc="0" normalizeH="0" baseline="0" noProof="0" dirty="0">
              <a:ln>
                <a:noFill/>
              </a:ln>
              <a:solidFill>
                <a:srgbClr val="000000"/>
              </a:solidFill>
              <a:effectLst/>
              <a:uLnTx/>
              <a:uFillTx/>
              <a:latin typeface="Arial" panose="020B0604020202020204"/>
              <a:ea typeface="微軟正黑體" panose="020B0604030504040204" pitchFamily="34" charset="-120"/>
              <a:cs typeface="+mn-cs"/>
            </a:endParaRPr>
          </a:p>
        </p:txBody>
      </p:sp>
      <p:pic>
        <p:nvPicPr>
          <p:cNvPr id="43" name="圖片 42" descr="taipower(1).jpg"/>
          <p:cNvPicPr>
            <a:picLocks noChangeAspect="1"/>
          </p:cNvPicPr>
          <p:nvPr/>
        </p:nvPicPr>
        <p:blipFill>
          <a:blip r:embed="rId2" cstate="print">
            <a:clrChange>
              <a:clrFrom>
                <a:srgbClr val="FFFFFF"/>
              </a:clrFrom>
              <a:clrTo>
                <a:srgbClr val="FFFFFF">
                  <a:alpha val="0"/>
                </a:srgbClr>
              </a:clrTo>
            </a:clrChange>
          </a:blip>
          <a:stretch>
            <a:fillRect/>
          </a:stretch>
        </p:blipFill>
        <p:spPr>
          <a:xfrm>
            <a:off x="31156" y="2218221"/>
            <a:ext cx="642480" cy="523728"/>
          </a:xfrm>
          <a:prstGeom prst="rect">
            <a:avLst/>
          </a:prstGeom>
        </p:spPr>
      </p:pic>
      <p:pic>
        <p:nvPicPr>
          <p:cNvPr id="44" name="圖片 43" descr="taipower(1).jpg"/>
          <p:cNvPicPr>
            <a:picLocks noChangeAspect="1"/>
          </p:cNvPicPr>
          <p:nvPr/>
        </p:nvPicPr>
        <p:blipFill>
          <a:blip r:embed="rId2" cstate="print">
            <a:clrChange>
              <a:clrFrom>
                <a:srgbClr val="FFFFFF"/>
              </a:clrFrom>
              <a:clrTo>
                <a:srgbClr val="FFFFFF">
                  <a:alpha val="0"/>
                </a:srgbClr>
              </a:clrTo>
            </a:clrChange>
          </a:blip>
          <a:stretch>
            <a:fillRect/>
          </a:stretch>
        </p:blipFill>
        <p:spPr>
          <a:xfrm>
            <a:off x="7948551" y="1956357"/>
            <a:ext cx="642480" cy="523728"/>
          </a:xfrm>
          <a:prstGeom prst="rect">
            <a:avLst/>
          </a:prstGeom>
        </p:spPr>
      </p:pic>
      <p:sp>
        <p:nvSpPr>
          <p:cNvPr id="45" name="矩形 44"/>
          <p:cNvSpPr/>
          <p:nvPr/>
        </p:nvSpPr>
        <p:spPr>
          <a:xfrm>
            <a:off x="717661" y="2134035"/>
            <a:ext cx="258695" cy="880844"/>
          </a:xfrm>
          <a:prstGeom prst="rect">
            <a:avLst/>
          </a:prstGeom>
          <a:solidFill>
            <a:srgbClr val="4276AA"/>
          </a:solidFill>
          <a:ln w="12700" cap="flat" cmpd="sng" algn="ctr">
            <a:solidFill>
              <a:srgbClr val="5268A5">
                <a:lumMod val="40000"/>
                <a:lumOff val="60000"/>
              </a:srgbClr>
            </a:solidFill>
            <a:prstDash val="solid"/>
            <a:miter lim="800000"/>
          </a:ln>
          <a:effectLst/>
        </p:spPr>
        <p:txBody>
          <a:bodyPr vert="eaVert"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zh-TW" altLang="en-US" sz="1400" b="1" i="0" u="none" strike="noStrike" kern="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rPr>
              <a:t>太陽光電</a:t>
            </a:r>
            <a:endParaRPr kumimoji="0" lang="en-US" altLang="zh-TW" sz="1400" b="1" i="0" u="none" strike="noStrike" kern="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46" name="矩形: 圓角 40"/>
          <p:cNvSpPr/>
          <p:nvPr/>
        </p:nvSpPr>
        <p:spPr>
          <a:xfrm>
            <a:off x="1067498" y="1547505"/>
            <a:ext cx="508790" cy="2332236"/>
          </a:xfrm>
          <a:prstGeom prst="roundRect">
            <a:avLst/>
          </a:prstGeom>
          <a:solidFill>
            <a:srgbClr val="D7EFEB"/>
          </a:solidFill>
          <a:ln w="12700" cap="flat" cmpd="sng" algn="ctr">
            <a:noFill/>
            <a:prstDash val="solid"/>
            <a:miter lim="800000"/>
          </a:ln>
          <a:effectLst>
            <a:outerShdw blurRad="50800" dist="38100" dir="2700000" algn="tl" rotWithShape="0">
              <a:prstClr val="black">
                <a:alpha val="40000"/>
              </a:prstClr>
            </a:outerShdw>
          </a:effectLst>
        </p:spPr>
        <p:txBody>
          <a:bodyPr vert="eaVert"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zh-TW" altLang="en-US" sz="1800" b="1" i="0" u="none" strike="noStrike" kern="0" cap="none" spc="0" normalizeH="0" baseline="0" noProof="0" dirty="0">
                <a:ln>
                  <a:noFill/>
                </a:ln>
                <a:solidFill>
                  <a:srgbClr val="000000">
                    <a:lumMod val="75000"/>
                    <a:lumOff val="25000"/>
                  </a:srgbClr>
                </a:solidFill>
                <a:effectLst/>
                <a:uLnTx/>
                <a:uFillTx/>
                <a:latin typeface="Arial" panose="020B0604020202020204"/>
                <a:ea typeface="微軟正黑體" panose="020B0604030504040204" pitchFamily="34" charset="-120"/>
                <a:cs typeface="+mn-cs"/>
              </a:rPr>
              <a:t>符合免雜標準</a:t>
            </a:r>
          </a:p>
        </p:txBody>
      </p:sp>
      <p:sp>
        <p:nvSpPr>
          <p:cNvPr id="47" name="矩形: 圓角 41"/>
          <p:cNvSpPr/>
          <p:nvPr/>
        </p:nvSpPr>
        <p:spPr>
          <a:xfrm>
            <a:off x="2017557" y="1541945"/>
            <a:ext cx="1972208" cy="1097807"/>
          </a:xfrm>
          <a:prstGeom prst="roundRect">
            <a:avLst/>
          </a:prstGeom>
          <a:solidFill>
            <a:srgbClr val="D7EFEB"/>
          </a:solidFill>
          <a:ln w="12700" cap="flat" cmpd="sng" algn="ctr">
            <a:noFill/>
            <a:prstDash val="solid"/>
            <a:miter lim="800000"/>
          </a:ln>
          <a:effectLst>
            <a:outerShdw blurRad="50800" dist="38100" dir="5400000" algn="t" rotWithShape="0">
              <a:prstClr val="black">
                <a:alpha val="40000"/>
              </a:prstClr>
            </a:outerShdw>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defRPr/>
            </a:pPr>
            <a:r>
              <a:rPr kumimoji="0" lang="zh-TW" altLang="en-US" sz="1800" b="1" i="0" u="none" strike="noStrike" kern="0" cap="none" spc="0" normalizeH="0" baseline="0" noProof="0" dirty="0">
                <a:ln>
                  <a:noFill/>
                </a:ln>
                <a:solidFill>
                  <a:srgbClr val="000000">
                    <a:lumMod val="75000"/>
                    <a:lumOff val="25000"/>
                  </a:srgbClr>
                </a:solidFill>
                <a:effectLst/>
                <a:uLnTx/>
                <a:uFillTx/>
                <a:latin typeface="Arial" panose="020B0604020202020204"/>
                <a:ea typeface="微軟正黑體" panose="020B0604030504040204" pitchFamily="34" charset="-120"/>
                <a:cs typeface="+mn-cs"/>
              </a:rPr>
              <a:t>向當地建管機關申請免雜備查，取得備查函</a:t>
            </a:r>
          </a:p>
        </p:txBody>
      </p:sp>
      <p:sp>
        <p:nvSpPr>
          <p:cNvPr id="48" name="矩形: 圓角 42"/>
          <p:cNvSpPr/>
          <p:nvPr/>
        </p:nvSpPr>
        <p:spPr>
          <a:xfrm>
            <a:off x="2025129" y="2782779"/>
            <a:ext cx="1972208" cy="1097807"/>
          </a:xfrm>
          <a:prstGeom prst="roundRect">
            <a:avLst/>
          </a:prstGeom>
          <a:solidFill>
            <a:srgbClr val="D7EFEB"/>
          </a:solidFill>
          <a:ln w="12700" cap="flat" cmpd="sng" algn="ctr">
            <a:noFill/>
            <a:prstDash val="solid"/>
            <a:miter lim="800000"/>
          </a:ln>
          <a:effectLst>
            <a:outerShdw blurRad="50800" dist="38100" dir="5400000" algn="t" rotWithShape="0">
              <a:prstClr val="black">
                <a:alpha val="40000"/>
              </a:prstClr>
            </a:outerShdw>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defRPr/>
            </a:pPr>
            <a:r>
              <a:rPr kumimoji="0" lang="zh-TW" altLang="en-US" sz="1800" b="1" i="0" u="none" strike="noStrike" kern="0" cap="none" spc="0" normalizeH="0" baseline="0" noProof="0" dirty="0">
                <a:ln>
                  <a:noFill/>
                </a:ln>
                <a:solidFill>
                  <a:srgbClr val="000000">
                    <a:lumMod val="75000"/>
                    <a:lumOff val="25000"/>
                  </a:srgbClr>
                </a:solidFill>
                <a:effectLst/>
                <a:uLnTx/>
                <a:uFillTx/>
                <a:latin typeface="Arial" panose="020B0604020202020204"/>
                <a:ea typeface="微軟正黑體" panose="020B0604030504040204" pitchFamily="34" charset="-120"/>
                <a:cs typeface="+mn-cs"/>
              </a:rPr>
              <a:t>向當地建管機關申請並取得雜項執照</a:t>
            </a:r>
          </a:p>
        </p:txBody>
      </p:sp>
      <p:sp>
        <p:nvSpPr>
          <p:cNvPr id="49" name="矩形: 圓角 43"/>
          <p:cNvSpPr/>
          <p:nvPr/>
        </p:nvSpPr>
        <p:spPr>
          <a:xfrm>
            <a:off x="4851413" y="1538058"/>
            <a:ext cx="508790" cy="2342525"/>
          </a:xfrm>
          <a:prstGeom prst="roundRect">
            <a:avLst/>
          </a:prstGeom>
          <a:solidFill>
            <a:srgbClr val="D7EFEB"/>
          </a:solidFill>
          <a:ln w="12700" cap="flat" cmpd="sng" algn="ctr">
            <a:noFill/>
            <a:prstDash val="solid"/>
            <a:miter lim="800000"/>
          </a:ln>
          <a:effectLst>
            <a:outerShdw blurRad="50800" dist="38100" dir="2700000" algn="tl" rotWithShape="0">
              <a:prstClr val="black">
                <a:alpha val="40000"/>
              </a:prstClr>
            </a:outerShdw>
          </a:effectLst>
        </p:spPr>
        <p:txBody>
          <a:bodyPr vert="eaVert"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zh-TW" altLang="en-US" sz="1800" b="1" i="0" u="none" strike="noStrike" kern="0" cap="none" spc="0" normalizeH="0" baseline="0" noProof="0" dirty="0">
                <a:ln>
                  <a:noFill/>
                </a:ln>
                <a:solidFill>
                  <a:srgbClr val="000000">
                    <a:lumMod val="75000"/>
                    <a:lumOff val="25000"/>
                  </a:srgbClr>
                </a:solidFill>
                <a:effectLst/>
                <a:uLnTx/>
                <a:uFillTx/>
                <a:latin typeface="Arial" panose="020B0604020202020204"/>
                <a:ea typeface="微軟正黑體" panose="020B0604030504040204" pitchFamily="34" charset="-120"/>
                <a:cs typeface="+mn-cs"/>
              </a:rPr>
              <a:t>符合免雜標準</a:t>
            </a:r>
          </a:p>
        </p:txBody>
      </p:sp>
      <p:sp>
        <p:nvSpPr>
          <p:cNvPr id="50" name="矩形: 圓角 44"/>
          <p:cNvSpPr/>
          <p:nvPr/>
        </p:nvSpPr>
        <p:spPr>
          <a:xfrm>
            <a:off x="5908401" y="1509985"/>
            <a:ext cx="1972208" cy="1097807"/>
          </a:xfrm>
          <a:prstGeom prst="roundRect">
            <a:avLst/>
          </a:prstGeom>
          <a:solidFill>
            <a:srgbClr val="D7EFEB"/>
          </a:solidFill>
          <a:ln w="12700" cap="flat" cmpd="sng" algn="ctr">
            <a:noFill/>
            <a:prstDash val="solid"/>
            <a:miter lim="800000"/>
          </a:ln>
          <a:effectLst>
            <a:outerShdw blurRad="50800" dist="38100" dir="5400000" algn="t" rotWithShape="0">
              <a:prstClr val="black">
                <a:alpha val="40000"/>
              </a:prstClr>
            </a:outerShdw>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defRPr/>
            </a:pPr>
            <a:r>
              <a:rPr kumimoji="0" lang="zh-TW" altLang="en-US" sz="1800" b="1" i="0" u="none" strike="noStrike" kern="0" cap="none" spc="0" normalizeH="0" baseline="0" noProof="0" dirty="0">
                <a:ln>
                  <a:noFill/>
                </a:ln>
                <a:solidFill>
                  <a:srgbClr val="000000">
                    <a:lumMod val="75000"/>
                    <a:lumOff val="25000"/>
                  </a:srgbClr>
                </a:solidFill>
                <a:effectLst/>
                <a:uLnTx/>
                <a:uFillTx/>
                <a:latin typeface="Arial" panose="020B0604020202020204"/>
                <a:ea typeface="微軟正黑體" panose="020B0604030504040204" pitchFamily="34" charset="-120"/>
                <a:cs typeface="+mn-cs"/>
              </a:rPr>
              <a:t>向當地建管機關申請竣工備查，取得竣工備查函</a:t>
            </a:r>
          </a:p>
        </p:txBody>
      </p:sp>
      <p:sp>
        <p:nvSpPr>
          <p:cNvPr id="51" name="矩形: 圓角 45"/>
          <p:cNvSpPr/>
          <p:nvPr/>
        </p:nvSpPr>
        <p:spPr>
          <a:xfrm>
            <a:off x="5908401" y="2716308"/>
            <a:ext cx="1972208" cy="1097807"/>
          </a:xfrm>
          <a:prstGeom prst="roundRect">
            <a:avLst/>
          </a:prstGeom>
          <a:solidFill>
            <a:srgbClr val="D7EFEB"/>
          </a:solidFill>
          <a:ln w="12700" cap="flat" cmpd="sng" algn="ctr">
            <a:noFill/>
            <a:prstDash val="solid"/>
            <a:miter lim="800000"/>
          </a:ln>
          <a:effectLst>
            <a:outerShdw blurRad="50800" dist="38100" dir="5400000" algn="t" rotWithShape="0">
              <a:prstClr val="black">
                <a:alpha val="40000"/>
              </a:prstClr>
            </a:outerShdw>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defRPr/>
            </a:pPr>
            <a:r>
              <a:rPr kumimoji="0" lang="zh-TW" altLang="en-US" sz="1800" b="1" i="0" u="none" strike="noStrike" kern="0" cap="none" spc="0" normalizeH="0" baseline="0" noProof="0" dirty="0">
                <a:ln>
                  <a:noFill/>
                </a:ln>
                <a:solidFill>
                  <a:srgbClr val="000000">
                    <a:lumMod val="75000"/>
                    <a:lumOff val="25000"/>
                  </a:srgbClr>
                </a:solidFill>
                <a:effectLst/>
                <a:uLnTx/>
                <a:uFillTx/>
                <a:latin typeface="Arial" panose="020B0604020202020204"/>
                <a:ea typeface="微軟正黑體" panose="020B0604030504040204" pitchFamily="34" charset="-120"/>
                <a:cs typeface="+mn-cs"/>
              </a:rPr>
              <a:t>向當地建管機關申請並取得使用執照（或特種建築物證明文件）</a:t>
            </a:r>
          </a:p>
        </p:txBody>
      </p:sp>
      <p:sp>
        <p:nvSpPr>
          <p:cNvPr id="52" name="文字方塊 51"/>
          <p:cNvSpPr txBox="1"/>
          <p:nvPr/>
        </p:nvSpPr>
        <p:spPr>
          <a:xfrm>
            <a:off x="1523244" y="1906182"/>
            <a:ext cx="729842" cy="369332"/>
          </a:xfrm>
          <a:prstGeom prst="rect">
            <a:avLst/>
          </a:prstGeom>
          <a:noFill/>
        </p:spPr>
        <p:txBody>
          <a:bodyPr wrap="square" rtlCol="0">
            <a:spAutoFit/>
          </a:bodyPr>
          <a:lstStyle/>
          <a:p>
            <a:pPr defTabSz="457200" eaLnBrk="1" fontAlgn="auto" hangingPunct="1">
              <a:spcBef>
                <a:spcPts val="0"/>
              </a:spcBef>
              <a:spcAft>
                <a:spcPts val="0"/>
              </a:spcAft>
            </a:pPr>
            <a:r>
              <a:rPr lang="en-US" altLang="zh-TW" dirty="0">
                <a:solidFill>
                  <a:srgbClr val="FF0000"/>
                </a:solidFill>
                <a:latin typeface="Britannic Bold" panose="020B0903060703020204" pitchFamily="34" charset="0"/>
                <a:ea typeface="微軟正黑體" panose="020B0604030504040204" pitchFamily="34" charset="-120"/>
              </a:rPr>
              <a:t>YES</a:t>
            </a:r>
            <a:endParaRPr lang="zh-TW" altLang="en-US" dirty="0">
              <a:solidFill>
                <a:srgbClr val="FF0000"/>
              </a:solidFill>
              <a:latin typeface="Britannic Bold" panose="020B0903060703020204" pitchFamily="34" charset="0"/>
              <a:ea typeface="微軟正黑體" panose="020B0604030504040204" pitchFamily="34" charset="-120"/>
            </a:endParaRPr>
          </a:p>
        </p:txBody>
      </p:sp>
      <p:sp>
        <p:nvSpPr>
          <p:cNvPr id="53" name="文字方塊 52"/>
          <p:cNvSpPr txBox="1"/>
          <p:nvPr/>
        </p:nvSpPr>
        <p:spPr>
          <a:xfrm>
            <a:off x="1576288" y="3147016"/>
            <a:ext cx="729842" cy="369332"/>
          </a:xfrm>
          <a:prstGeom prst="rect">
            <a:avLst/>
          </a:prstGeom>
          <a:noFill/>
        </p:spPr>
        <p:txBody>
          <a:bodyPr wrap="square" rtlCol="0">
            <a:spAutoFit/>
          </a:bodyPr>
          <a:lstStyle/>
          <a:p>
            <a:pPr defTabSz="457200" eaLnBrk="1" fontAlgn="auto" hangingPunct="1">
              <a:spcBef>
                <a:spcPts val="0"/>
              </a:spcBef>
              <a:spcAft>
                <a:spcPts val="0"/>
              </a:spcAft>
            </a:pPr>
            <a:r>
              <a:rPr lang="en-US" altLang="zh-TW" dirty="0">
                <a:solidFill>
                  <a:srgbClr val="FF0000"/>
                </a:solidFill>
                <a:latin typeface="Britannic Bold" panose="020B0903060703020204" pitchFamily="34" charset="0"/>
                <a:ea typeface="微軟正黑體" panose="020B0604030504040204" pitchFamily="34" charset="-120"/>
              </a:rPr>
              <a:t>NO</a:t>
            </a:r>
            <a:endParaRPr lang="zh-TW" altLang="en-US" dirty="0">
              <a:solidFill>
                <a:srgbClr val="FF0000"/>
              </a:solidFill>
              <a:latin typeface="Britannic Bold" panose="020B0903060703020204" pitchFamily="34" charset="0"/>
              <a:ea typeface="微軟正黑體" panose="020B0604030504040204" pitchFamily="34" charset="-120"/>
            </a:endParaRPr>
          </a:p>
        </p:txBody>
      </p:sp>
      <p:sp>
        <p:nvSpPr>
          <p:cNvPr id="54" name="文字方塊 53"/>
          <p:cNvSpPr txBox="1"/>
          <p:nvPr/>
        </p:nvSpPr>
        <p:spPr>
          <a:xfrm>
            <a:off x="5419707" y="1874223"/>
            <a:ext cx="729842" cy="369332"/>
          </a:xfrm>
          <a:prstGeom prst="rect">
            <a:avLst/>
          </a:prstGeom>
          <a:noFill/>
        </p:spPr>
        <p:txBody>
          <a:bodyPr wrap="square" rtlCol="0">
            <a:spAutoFit/>
          </a:bodyPr>
          <a:lstStyle/>
          <a:p>
            <a:pPr defTabSz="457200" eaLnBrk="1" fontAlgn="auto" hangingPunct="1">
              <a:spcBef>
                <a:spcPts val="0"/>
              </a:spcBef>
              <a:spcAft>
                <a:spcPts val="0"/>
              </a:spcAft>
            </a:pPr>
            <a:r>
              <a:rPr lang="en-US" altLang="zh-TW" dirty="0">
                <a:solidFill>
                  <a:srgbClr val="FF0000"/>
                </a:solidFill>
                <a:latin typeface="Britannic Bold" panose="020B0903060703020204" pitchFamily="34" charset="0"/>
                <a:ea typeface="微軟正黑體" panose="020B0604030504040204" pitchFamily="34" charset="-120"/>
              </a:rPr>
              <a:t>YES</a:t>
            </a:r>
            <a:endParaRPr lang="zh-TW" altLang="en-US" dirty="0">
              <a:solidFill>
                <a:srgbClr val="FF0000"/>
              </a:solidFill>
              <a:latin typeface="Britannic Bold" panose="020B0903060703020204" pitchFamily="34" charset="0"/>
              <a:ea typeface="微軟正黑體" panose="020B0604030504040204" pitchFamily="34" charset="-120"/>
            </a:endParaRPr>
          </a:p>
        </p:txBody>
      </p:sp>
      <p:sp>
        <p:nvSpPr>
          <p:cNvPr id="55" name="文字方塊 54"/>
          <p:cNvSpPr txBox="1"/>
          <p:nvPr/>
        </p:nvSpPr>
        <p:spPr>
          <a:xfrm>
            <a:off x="5461429" y="3014879"/>
            <a:ext cx="729842" cy="369332"/>
          </a:xfrm>
          <a:prstGeom prst="rect">
            <a:avLst/>
          </a:prstGeom>
          <a:noFill/>
        </p:spPr>
        <p:txBody>
          <a:bodyPr wrap="square" rtlCol="0">
            <a:spAutoFit/>
          </a:bodyPr>
          <a:lstStyle/>
          <a:p>
            <a:pPr defTabSz="457200" eaLnBrk="1" fontAlgn="auto" hangingPunct="1">
              <a:spcBef>
                <a:spcPts val="0"/>
              </a:spcBef>
              <a:spcAft>
                <a:spcPts val="0"/>
              </a:spcAft>
            </a:pPr>
            <a:r>
              <a:rPr lang="en-US" altLang="zh-TW" dirty="0">
                <a:solidFill>
                  <a:srgbClr val="FF0000"/>
                </a:solidFill>
                <a:latin typeface="Britannic Bold" panose="020B0903060703020204" pitchFamily="34" charset="0"/>
                <a:ea typeface="微軟正黑體" panose="020B0604030504040204" pitchFamily="34" charset="-120"/>
              </a:rPr>
              <a:t>NO</a:t>
            </a:r>
            <a:endParaRPr lang="zh-TW" altLang="en-US" dirty="0">
              <a:solidFill>
                <a:srgbClr val="FF0000"/>
              </a:solidFill>
              <a:latin typeface="Britannic Bold" panose="020B0903060703020204" pitchFamily="34" charset="0"/>
              <a:ea typeface="微軟正黑體" panose="020B0604030504040204" pitchFamily="34" charset="-120"/>
            </a:endParaRPr>
          </a:p>
        </p:txBody>
      </p:sp>
      <p:sp>
        <p:nvSpPr>
          <p:cNvPr id="56" name="矩形 55"/>
          <p:cNvSpPr/>
          <p:nvPr/>
        </p:nvSpPr>
        <p:spPr>
          <a:xfrm>
            <a:off x="717661" y="5229929"/>
            <a:ext cx="258695" cy="1180709"/>
          </a:xfrm>
          <a:prstGeom prst="rect">
            <a:avLst/>
          </a:prstGeom>
          <a:solidFill>
            <a:srgbClr val="4276AA"/>
          </a:solidFill>
          <a:ln w="12700" cap="flat" cmpd="sng" algn="ctr">
            <a:solidFill>
              <a:srgbClr val="5268A5">
                <a:lumMod val="40000"/>
                <a:lumOff val="60000"/>
              </a:srgbClr>
            </a:solidFill>
            <a:prstDash val="solid"/>
            <a:miter lim="800000"/>
          </a:ln>
          <a:effectLst/>
        </p:spPr>
        <p:txBody>
          <a:bodyPr vert="eaVert"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zh-TW" altLang="en-US" sz="1400" b="1" i="0" u="none" strike="noStrike" kern="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rPr>
              <a:t>其他再生能源</a:t>
            </a:r>
            <a:endParaRPr kumimoji="0" lang="en-US" altLang="zh-TW" sz="1400" b="1" i="0" u="none" strike="noStrike" kern="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57" name="矩形: 圓角 52"/>
          <p:cNvSpPr/>
          <p:nvPr/>
        </p:nvSpPr>
        <p:spPr>
          <a:xfrm>
            <a:off x="1388907" y="5124929"/>
            <a:ext cx="2274359" cy="1357957"/>
          </a:xfrm>
          <a:prstGeom prst="roundRect">
            <a:avLst/>
          </a:prstGeom>
          <a:solidFill>
            <a:srgbClr val="D7EFEB"/>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defRPr/>
            </a:pPr>
            <a:r>
              <a:rPr kumimoji="0" lang="zh-TW" altLang="en-US" sz="1800" b="1" i="0" u="none" strike="noStrike" kern="0" cap="none" spc="0" normalizeH="0" baseline="0" noProof="0" dirty="0">
                <a:ln>
                  <a:noFill/>
                </a:ln>
                <a:solidFill>
                  <a:srgbClr val="000000">
                    <a:lumMod val="75000"/>
                    <a:lumOff val="25000"/>
                  </a:srgbClr>
                </a:solidFill>
                <a:effectLst/>
                <a:uLnTx/>
                <a:uFillTx/>
                <a:latin typeface="Arial" panose="020B0604020202020204"/>
                <a:ea typeface="微軟正黑體" panose="020B0604030504040204" pitchFamily="34" charset="-120"/>
                <a:cs typeface="+mn-cs"/>
              </a:rPr>
              <a:t>向當地建管機關申請並取得雜項執照</a:t>
            </a:r>
          </a:p>
        </p:txBody>
      </p:sp>
      <p:sp>
        <p:nvSpPr>
          <p:cNvPr id="58" name="矩形: 圓角 53"/>
          <p:cNvSpPr/>
          <p:nvPr/>
        </p:nvSpPr>
        <p:spPr>
          <a:xfrm>
            <a:off x="5105808" y="5189610"/>
            <a:ext cx="2496033" cy="1357957"/>
          </a:xfrm>
          <a:prstGeom prst="roundRect">
            <a:avLst/>
          </a:prstGeom>
          <a:solidFill>
            <a:srgbClr val="D7EFEB"/>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defRPr/>
            </a:pPr>
            <a:r>
              <a:rPr kumimoji="0" lang="zh-TW" altLang="en-US" sz="1800" b="1" i="0" u="none" strike="noStrike" kern="0" cap="none" spc="0" normalizeH="0" baseline="0" noProof="0" dirty="0">
                <a:ln>
                  <a:noFill/>
                </a:ln>
                <a:solidFill>
                  <a:srgbClr val="000000">
                    <a:lumMod val="75000"/>
                    <a:lumOff val="25000"/>
                  </a:srgbClr>
                </a:solidFill>
                <a:effectLst/>
                <a:uLnTx/>
                <a:uFillTx/>
                <a:latin typeface="Arial" panose="020B0604020202020204"/>
                <a:ea typeface="微軟正黑體" panose="020B0604030504040204" pitchFamily="34" charset="-120"/>
                <a:cs typeface="+mn-cs"/>
              </a:rPr>
              <a:t>向當地建管機關申請並取得使用執照（或特種建築物證明文件）</a:t>
            </a:r>
          </a:p>
        </p:txBody>
      </p:sp>
      <p:sp>
        <p:nvSpPr>
          <p:cNvPr id="26" name="標題 1"/>
          <p:cNvSpPr txBox="1"/>
          <p:nvPr/>
        </p:nvSpPr>
        <p:spPr>
          <a:xfrm>
            <a:off x="927100" y="61913"/>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defRPr/>
            </a:pP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二</a:t>
            </a:r>
            <a:r>
              <a:rPr lang="en-US" altLang="zh-TW"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免請領雜項執照標準</a:t>
            </a:r>
            <a:r>
              <a:rPr lang="en-US" altLang="zh-TW"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a:t>
            </a:r>
            <a:r>
              <a:rPr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申請流程</a:t>
            </a:r>
            <a:endParaRPr kumimoji="1" lang="zh-TW" altLang="en-US" sz="24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標題 1"/>
          <p:cNvSpPr txBox="1"/>
          <p:nvPr/>
        </p:nvSpPr>
        <p:spPr>
          <a:xfrm>
            <a:off x="927100" y="61913"/>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sym typeface="Wingdings" panose="05000000000000000000" pitchFamily="2" charset="2"/>
              </a:rPr>
              <a:t>參</a:t>
            </a:r>
            <a:r>
              <a:rPr kumimoji="1" lang="zh-TW" altLang="en-US" sz="32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、太陽光電法規及配套措施</a:t>
            </a:r>
            <a:r>
              <a:rPr kumimoji="1" lang="en-US" altLang="zh-TW"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a:t>
            </a:r>
            <a:r>
              <a:rPr kumimoji="1" lang="zh-TW" altLang="en-US"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完善制度</a:t>
            </a:r>
            <a:endParaRPr kumimoji="1" lang="zh-TW" altLang="en-US"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endParaRPr>
          </a:p>
        </p:txBody>
      </p:sp>
      <p:grpSp>
        <p:nvGrpSpPr>
          <p:cNvPr id="16" name="群組 3"/>
          <p:cNvGrpSpPr/>
          <p:nvPr/>
        </p:nvGrpSpPr>
        <p:grpSpPr bwMode="auto">
          <a:xfrm>
            <a:off x="107950" y="1423988"/>
            <a:ext cx="2886075" cy="4667250"/>
            <a:chOff x="3128743" y="1424112"/>
            <a:chExt cx="2886514" cy="4666867"/>
          </a:xfrm>
        </p:grpSpPr>
        <p:grpSp>
          <p:nvGrpSpPr>
            <p:cNvPr id="18" name="群組 17"/>
            <p:cNvGrpSpPr/>
            <p:nvPr/>
          </p:nvGrpSpPr>
          <p:grpSpPr>
            <a:xfrm>
              <a:off x="3128743" y="1424112"/>
              <a:ext cx="2886514" cy="4666867"/>
              <a:chOff x="1007533" y="1608667"/>
              <a:chExt cx="2376000" cy="2218470"/>
            </a:xfrm>
            <a:effectLst>
              <a:outerShdw blurRad="50800" dist="38100" dir="5400000" algn="t" rotWithShape="0">
                <a:prstClr val="black">
                  <a:alpha val="40000"/>
                </a:prstClr>
              </a:outerShdw>
            </a:effectLst>
          </p:grpSpPr>
          <p:sp>
            <p:nvSpPr>
              <p:cNvPr id="20" name="矩形 19"/>
              <p:cNvSpPr/>
              <p:nvPr/>
            </p:nvSpPr>
            <p:spPr>
              <a:xfrm>
                <a:off x="1007533" y="1838816"/>
                <a:ext cx="2376000" cy="1988321"/>
              </a:xfrm>
              <a:prstGeom prst="rect">
                <a:avLst/>
              </a:prstGeom>
              <a:solidFill>
                <a:schemeClr val="bg1"/>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marR="0" lvl="0" indent="-285750" algn="l" defTabSz="914400" rtl="0" eaLnBrk="1" fontAlgn="auto" latinLnBrk="0" hangingPunct="1">
                  <a:lnSpc>
                    <a:spcPct val="120000"/>
                  </a:lnSpc>
                  <a:spcBef>
                    <a:spcPts val="600"/>
                  </a:spcBef>
                  <a:spcAft>
                    <a:spcPts val="0"/>
                  </a:spcAft>
                  <a:buClr>
                    <a:srgbClr val="ED7D31"/>
                  </a:buClr>
                  <a:buSzTx/>
                  <a:buFont typeface="Wingdings" panose="05000000000000000000" pitchFamily="2" charset="2"/>
                  <a:buChar char="ü"/>
                  <a:defRPr/>
                </a:pPr>
                <a:r>
                  <a:rPr kumimoji="0" lang="zh-TW" altLang="en-US" sz="1800" b="1" i="0" u="sng" strike="noStrike" kern="1200" cap="none" spc="0" normalizeH="0" baseline="0" noProof="0" dirty="0">
                    <a:ln>
                      <a:noFill/>
                    </a:ln>
                    <a:solidFill>
                      <a:prstClr val="black">
                        <a:lumMod val="75000"/>
                        <a:lumOff val="25000"/>
                      </a:prstClr>
                    </a:solidFill>
                    <a:effectLst/>
                    <a:uLnTx/>
                    <a:uFillTx/>
                    <a:latin typeface="Microsoft YaHei" panose="020B0503020204020204" pitchFamily="34" charset="-122"/>
                    <a:ea typeface="Microsoft YaHei" panose="020B0503020204020204" pitchFamily="34" charset="-122"/>
                    <a:cs typeface="+mn-cs"/>
                  </a:rPr>
                  <a:t>發給「</a:t>
                </a:r>
                <a:r>
                  <a:rPr kumimoji="0" lang="zh-TW" altLang="en-US" sz="1800" b="1" i="0" u="sng" strike="noStrike" kern="1200" cap="none" spc="0" normalizeH="0" baseline="0" noProof="0" dirty="0">
                    <a:ln>
                      <a:noFill/>
                    </a:ln>
                    <a:solidFill>
                      <a:srgbClr val="FF3300"/>
                    </a:solidFill>
                    <a:effectLst/>
                    <a:uLnTx/>
                    <a:uFillTx/>
                    <a:latin typeface="Microsoft YaHei" panose="020B0503020204020204" pitchFamily="34" charset="-122"/>
                    <a:ea typeface="Microsoft YaHei" panose="020B0503020204020204" pitchFamily="34" charset="-122"/>
                    <a:cs typeface="+mn-cs"/>
                  </a:rPr>
                  <a:t>同意備案函</a:t>
                </a:r>
                <a:r>
                  <a:rPr kumimoji="0" lang="zh-TW" altLang="en-US" sz="1800" b="1" i="0" u="sng" strike="noStrike" kern="1200" cap="none" spc="0" normalizeH="0" baseline="0" noProof="0" dirty="0">
                    <a:ln>
                      <a:noFill/>
                    </a:ln>
                    <a:solidFill>
                      <a:prstClr val="black">
                        <a:lumMod val="75000"/>
                        <a:lumOff val="25000"/>
                      </a:prstClr>
                    </a:solidFill>
                    <a:effectLst/>
                    <a:uLnTx/>
                    <a:uFillTx/>
                    <a:latin typeface="Microsoft YaHei" panose="020B0503020204020204" pitchFamily="34" charset="-122"/>
                    <a:ea typeface="Microsoft YaHei" panose="020B0503020204020204" pitchFamily="34" charset="-122"/>
                    <a:cs typeface="+mn-cs"/>
                  </a:rPr>
                  <a:t>」</a:t>
                </a:r>
                <a:r>
                  <a:rPr kumimoji="0" lang="zh-TW" altLang="en-US" sz="1800" b="1" i="0" u="none" strike="noStrike" kern="1200" cap="none" spc="0" normalizeH="0" baseline="0" noProof="0" dirty="0">
                    <a:ln>
                      <a:noFill/>
                    </a:ln>
                    <a:solidFill>
                      <a:prstClr val="black">
                        <a:lumMod val="75000"/>
                        <a:lumOff val="25000"/>
                      </a:prstClr>
                    </a:solidFill>
                    <a:effectLst/>
                    <a:uLnTx/>
                    <a:uFillTx/>
                    <a:latin typeface="Microsoft YaHei" panose="020B0503020204020204" pitchFamily="34" charset="-122"/>
                    <a:ea typeface="Microsoft YaHei" panose="020B0503020204020204" pitchFamily="34" charset="-122"/>
                    <a:cs typeface="+mn-cs"/>
                  </a:rPr>
                  <a:t>：確認通過</a:t>
                </a:r>
                <a:r>
                  <a:rPr kumimoji="0" lang="zh-TW" altLang="en-US" sz="1800" b="1" i="0" u="none" strike="noStrike" kern="1200" cap="none" spc="0" normalizeH="0" baseline="0" noProof="0" dirty="0">
                    <a:ln>
                      <a:noFill/>
                    </a:ln>
                    <a:solidFill>
                      <a:srgbClr val="FF3300"/>
                    </a:solidFill>
                    <a:effectLst/>
                    <a:uLnTx/>
                    <a:uFillTx/>
                    <a:latin typeface="Microsoft YaHei" panose="020B0503020204020204" pitchFamily="34" charset="-122"/>
                    <a:ea typeface="Microsoft YaHei" panose="020B0503020204020204" pitchFamily="34" charset="-122"/>
                    <a:cs typeface="+mn-cs"/>
                  </a:rPr>
                  <a:t>併聯審查</a:t>
                </a:r>
                <a:r>
                  <a:rPr kumimoji="0" lang="zh-TW" altLang="en-US" sz="1800" b="1" i="0" u="none" strike="noStrike" kern="1200" cap="none" spc="0" normalizeH="0" baseline="0" noProof="0" dirty="0">
                    <a:ln>
                      <a:noFill/>
                    </a:ln>
                    <a:solidFill>
                      <a:prstClr val="black">
                        <a:lumMod val="75000"/>
                        <a:lumOff val="25000"/>
                      </a:prstClr>
                    </a:solidFill>
                    <a:effectLst/>
                    <a:uLnTx/>
                    <a:uFillTx/>
                    <a:latin typeface="Microsoft YaHei" panose="020B0503020204020204" pitchFamily="34" charset="-122"/>
                    <a:ea typeface="Microsoft YaHei" panose="020B0503020204020204" pitchFamily="34" charset="-122"/>
                    <a:cs typeface="+mn-cs"/>
                  </a:rPr>
                  <a:t>、取得</a:t>
                </a:r>
                <a:r>
                  <a:rPr kumimoji="0" lang="zh-TW" altLang="en-US" sz="1800" b="1" i="0" u="none" strike="noStrike" kern="1200" cap="none" spc="0" normalizeH="0" baseline="0" noProof="0" dirty="0">
                    <a:ln>
                      <a:noFill/>
                    </a:ln>
                    <a:solidFill>
                      <a:srgbClr val="FF3300"/>
                    </a:solidFill>
                    <a:effectLst/>
                    <a:uLnTx/>
                    <a:uFillTx/>
                    <a:latin typeface="Microsoft YaHei" panose="020B0503020204020204" pitchFamily="34" charset="-122"/>
                    <a:ea typeface="Microsoft YaHei" panose="020B0503020204020204" pitchFamily="34" charset="-122"/>
                    <a:cs typeface="+mn-cs"/>
                  </a:rPr>
                  <a:t>場址使用權</a:t>
                </a:r>
                <a:r>
                  <a:rPr kumimoji="0" lang="zh-TW" altLang="en-US" sz="1800" b="1" i="0" u="none" strike="noStrike" kern="1200" cap="none" spc="0" normalizeH="0" baseline="0" noProof="0" dirty="0">
                    <a:ln>
                      <a:noFill/>
                    </a:ln>
                    <a:solidFill>
                      <a:prstClr val="black">
                        <a:lumMod val="75000"/>
                        <a:lumOff val="25000"/>
                      </a:prstClr>
                    </a:solidFill>
                    <a:effectLst/>
                    <a:uLnTx/>
                    <a:uFillTx/>
                    <a:latin typeface="Microsoft YaHei" panose="020B0503020204020204" pitchFamily="34" charset="-122"/>
                    <a:ea typeface="Microsoft YaHei" panose="020B0503020204020204" pitchFamily="34" charset="-122"/>
                    <a:cs typeface="+mn-cs"/>
                  </a:rPr>
                  <a:t>利及</a:t>
                </a:r>
                <a:r>
                  <a:rPr kumimoji="0" lang="zh-TW" altLang="en-US" sz="1800" b="1" i="0" u="none" strike="noStrike" kern="1200" cap="none" spc="0" normalizeH="0" baseline="0" noProof="0" dirty="0">
                    <a:ln>
                      <a:noFill/>
                    </a:ln>
                    <a:solidFill>
                      <a:srgbClr val="FF3300"/>
                    </a:solidFill>
                    <a:effectLst/>
                    <a:uLnTx/>
                    <a:uFillTx/>
                    <a:latin typeface="Microsoft YaHei" panose="020B0503020204020204" pitchFamily="34" charset="-122"/>
                    <a:ea typeface="Microsoft YaHei" panose="020B0503020204020204" pitchFamily="34" charset="-122"/>
                    <a:cs typeface="+mn-cs"/>
                  </a:rPr>
                  <a:t>建築結構</a:t>
                </a:r>
                <a:r>
                  <a:rPr kumimoji="0" lang="zh-TW" altLang="en-US" sz="1800" b="1" i="0" u="none" strike="noStrike" kern="1200" cap="none" spc="0" normalizeH="0" baseline="0" noProof="0" dirty="0">
                    <a:ln>
                      <a:noFill/>
                    </a:ln>
                    <a:solidFill>
                      <a:prstClr val="black">
                        <a:lumMod val="75000"/>
                        <a:lumOff val="25000"/>
                      </a:prstClr>
                    </a:solidFill>
                    <a:effectLst/>
                    <a:uLnTx/>
                    <a:uFillTx/>
                    <a:latin typeface="Microsoft YaHei" panose="020B0503020204020204" pitchFamily="34" charset="-122"/>
                    <a:ea typeface="Microsoft YaHei" panose="020B0503020204020204" pitchFamily="34" charset="-122"/>
                    <a:cs typeface="+mn-cs"/>
                  </a:rPr>
                  <a:t>符合規定。</a:t>
                </a:r>
              </a:p>
              <a:p>
                <a:pPr marL="285750" marR="0" lvl="0" indent="-285750" algn="l" defTabSz="914400" rtl="0" eaLnBrk="1" fontAlgn="auto" latinLnBrk="0" hangingPunct="1">
                  <a:lnSpc>
                    <a:spcPct val="120000"/>
                  </a:lnSpc>
                  <a:spcBef>
                    <a:spcPts val="600"/>
                  </a:spcBef>
                  <a:spcAft>
                    <a:spcPts val="0"/>
                  </a:spcAft>
                  <a:buClr>
                    <a:srgbClr val="ED7D31"/>
                  </a:buClr>
                  <a:buSzTx/>
                  <a:buFont typeface="Wingdings" panose="05000000000000000000" pitchFamily="2" charset="2"/>
                  <a:buChar char="ü"/>
                  <a:defRPr/>
                </a:pPr>
                <a:r>
                  <a:rPr kumimoji="0" lang="zh-TW" altLang="en-US" sz="1800" b="1" i="0" u="sng" strike="noStrike" kern="1200" cap="none" spc="0" normalizeH="0" baseline="0" noProof="0" dirty="0">
                    <a:ln>
                      <a:noFill/>
                    </a:ln>
                    <a:solidFill>
                      <a:prstClr val="black">
                        <a:lumMod val="75000"/>
                        <a:lumOff val="25000"/>
                      </a:prstClr>
                    </a:solidFill>
                    <a:effectLst/>
                    <a:uLnTx/>
                    <a:uFillTx/>
                    <a:latin typeface="Microsoft YaHei" panose="020B0503020204020204" pitchFamily="34" charset="-122"/>
                    <a:ea typeface="Microsoft YaHei" panose="020B0503020204020204" pitchFamily="34" charset="-122"/>
                    <a:cs typeface="+mn-cs"/>
                  </a:rPr>
                  <a:t>發給「</a:t>
                </a:r>
                <a:r>
                  <a:rPr kumimoji="0" lang="zh-TW" altLang="en-US" sz="1800" b="1" i="0" u="sng" strike="noStrike" kern="1200" cap="none" spc="0" normalizeH="0" baseline="0" noProof="0" dirty="0">
                    <a:ln>
                      <a:noFill/>
                    </a:ln>
                    <a:solidFill>
                      <a:srgbClr val="FF3300"/>
                    </a:solidFill>
                    <a:effectLst/>
                    <a:uLnTx/>
                    <a:uFillTx/>
                    <a:latin typeface="Microsoft YaHei" panose="020B0503020204020204" pitchFamily="34" charset="-122"/>
                    <a:ea typeface="Microsoft YaHei" panose="020B0503020204020204" pitchFamily="34" charset="-122"/>
                    <a:cs typeface="+mn-cs"/>
                  </a:rPr>
                  <a:t>設備登記函</a:t>
                </a:r>
                <a:r>
                  <a:rPr kumimoji="0" lang="zh-TW" altLang="en-US" sz="1800" b="1" i="0" u="sng" strike="noStrike" kern="1200" cap="none" spc="0" normalizeH="0" baseline="0" noProof="0" dirty="0">
                    <a:ln>
                      <a:noFill/>
                    </a:ln>
                    <a:solidFill>
                      <a:prstClr val="black">
                        <a:lumMod val="75000"/>
                        <a:lumOff val="25000"/>
                      </a:prstClr>
                    </a:solidFill>
                    <a:effectLst/>
                    <a:uLnTx/>
                    <a:uFillTx/>
                    <a:latin typeface="Microsoft YaHei" panose="020B0503020204020204" pitchFamily="34" charset="-122"/>
                    <a:ea typeface="Microsoft YaHei" panose="020B0503020204020204" pitchFamily="34" charset="-122"/>
                    <a:cs typeface="+mn-cs"/>
                  </a:rPr>
                  <a:t>」</a:t>
                </a:r>
                <a:r>
                  <a:rPr kumimoji="0" lang="zh-TW" altLang="en-US" sz="1800" b="1" i="0" u="none" strike="noStrike" kern="1200" cap="none" spc="0" normalizeH="0" baseline="0" noProof="0" dirty="0">
                    <a:ln>
                      <a:noFill/>
                    </a:ln>
                    <a:solidFill>
                      <a:prstClr val="black">
                        <a:lumMod val="75000"/>
                        <a:lumOff val="25000"/>
                      </a:prstClr>
                    </a:solidFill>
                    <a:effectLst/>
                    <a:uLnTx/>
                    <a:uFillTx/>
                    <a:latin typeface="Microsoft YaHei" panose="020B0503020204020204" pitchFamily="34" charset="-122"/>
                    <a:ea typeface="Microsoft YaHei" panose="020B0503020204020204" pitchFamily="34" charset="-122"/>
                    <a:cs typeface="+mn-cs"/>
                  </a:rPr>
                  <a:t>：確認完成併聯試運轉（</a:t>
                </a:r>
                <a:r>
                  <a:rPr kumimoji="0" lang="zh-TW" altLang="en-US" sz="1800" b="1" i="0" u="none" strike="noStrike" kern="1200" cap="none" spc="0" normalizeH="0" baseline="0" noProof="0" dirty="0">
                    <a:ln>
                      <a:noFill/>
                    </a:ln>
                    <a:solidFill>
                      <a:srgbClr val="FF3300"/>
                    </a:solidFill>
                    <a:effectLst/>
                    <a:uLnTx/>
                    <a:uFillTx/>
                    <a:latin typeface="Microsoft YaHei" panose="020B0503020204020204" pitchFamily="34" charset="-122"/>
                    <a:ea typeface="Microsoft YaHei" panose="020B0503020204020204" pitchFamily="34" charset="-122"/>
                    <a:cs typeface="+mn-cs"/>
                  </a:rPr>
                  <a:t>順利發電</a:t>
                </a:r>
                <a:r>
                  <a:rPr kumimoji="0" lang="zh-TW" altLang="en-US" sz="1800" b="1" i="0" u="none" strike="noStrike" kern="1200" cap="none" spc="0" normalizeH="0" baseline="0" noProof="0" dirty="0">
                    <a:ln>
                      <a:noFill/>
                    </a:ln>
                    <a:solidFill>
                      <a:prstClr val="black">
                        <a:lumMod val="75000"/>
                        <a:lumOff val="25000"/>
                      </a:prstClr>
                    </a:solidFill>
                    <a:effectLst/>
                    <a:uLnTx/>
                    <a:uFillTx/>
                    <a:latin typeface="Microsoft YaHei" panose="020B0503020204020204" pitchFamily="34" charset="-122"/>
                    <a:ea typeface="Microsoft YaHei" panose="020B0503020204020204" pitchFamily="34" charset="-122"/>
                    <a:cs typeface="+mn-cs"/>
                  </a:rPr>
                  <a:t>）及竣工查驗。</a:t>
                </a:r>
              </a:p>
            </p:txBody>
          </p:sp>
          <p:sp>
            <p:nvSpPr>
              <p:cNvPr id="21" name="矩形 20"/>
              <p:cNvSpPr/>
              <p:nvPr/>
            </p:nvSpPr>
            <p:spPr>
              <a:xfrm>
                <a:off x="1007533" y="1608667"/>
                <a:ext cx="2376000" cy="423922"/>
              </a:xfrm>
              <a:prstGeom prst="rect">
                <a:avLst/>
              </a:prstGeom>
              <a:solidFill>
                <a:schemeClr val="accent4"/>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TW" altLang="en-US" sz="3200" b="1" i="0" u="none" strike="noStrike" kern="120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rPr>
                  <a:t>  申設流程</a:t>
                </a:r>
              </a:p>
            </p:txBody>
          </p:sp>
        </p:grpSp>
        <p:pic>
          <p:nvPicPr>
            <p:cNvPr id="19" name="Picture 2" descr="https://www.shareicon.net/data/2016/12/03/860836_calendar_512x51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5263" y="1612900"/>
              <a:ext cx="5207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2" name="群組 21"/>
          <p:cNvGrpSpPr/>
          <p:nvPr/>
        </p:nvGrpSpPr>
        <p:grpSpPr>
          <a:xfrm>
            <a:off x="3128743" y="1418477"/>
            <a:ext cx="2886514" cy="4673653"/>
            <a:chOff x="1007533" y="1608668"/>
            <a:chExt cx="2376000" cy="2486196"/>
          </a:xfrm>
          <a:effectLst>
            <a:outerShdw blurRad="50800" dist="38100" dir="5400000" algn="t" rotWithShape="0">
              <a:prstClr val="black">
                <a:alpha val="40000"/>
              </a:prstClr>
            </a:outerShdw>
          </a:effectLst>
        </p:grpSpPr>
        <p:sp>
          <p:nvSpPr>
            <p:cNvPr id="23" name="矩形 22"/>
            <p:cNvSpPr/>
            <p:nvPr/>
          </p:nvSpPr>
          <p:spPr>
            <a:xfrm>
              <a:off x="1007533" y="2089904"/>
              <a:ext cx="2376000" cy="2004960"/>
            </a:xfrm>
            <a:prstGeom prst="rect">
              <a:avLst/>
            </a:prstGeom>
            <a:solidFill>
              <a:schemeClr val="bg1"/>
            </a:solidFill>
            <a:ln w="1905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marR="0" lvl="0" indent="-285750" algn="l" defTabSz="914400" rtl="0" eaLnBrk="1" fontAlgn="auto" latinLnBrk="0" hangingPunct="1">
                <a:lnSpc>
                  <a:spcPct val="120000"/>
                </a:lnSpc>
                <a:spcBef>
                  <a:spcPts val="0"/>
                </a:spcBef>
                <a:spcAft>
                  <a:spcPts val="0"/>
                </a:spcAft>
                <a:buClr>
                  <a:srgbClr val="ED7D31"/>
                </a:buClr>
                <a:buSzTx/>
                <a:buFont typeface="Wingdings" panose="05000000000000000000" pitchFamily="2" charset="2"/>
                <a:buChar char="ü"/>
                <a:defRPr/>
              </a:pPr>
              <a:r>
                <a:rPr kumimoji="0" lang="zh-TW" altLang="en-US" sz="1800" b="1" i="0" u="sng" strike="noStrike" kern="1200" cap="none" spc="0" normalizeH="0" baseline="0" noProof="0" dirty="0">
                  <a:ln>
                    <a:noFill/>
                  </a:ln>
                  <a:solidFill>
                    <a:prstClr val="black">
                      <a:lumMod val="75000"/>
                      <a:lumOff val="25000"/>
                    </a:prstClr>
                  </a:solidFill>
                  <a:effectLst/>
                  <a:uLnTx/>
                  <a:uFillTx/>
                  <a:latin typeface="Microsoft YaHei" panose="020B0503020204020204" pitchFamily="34" charset="-122"/>
                  <a:ea typeface="Microsoft YaHei" panose="020B0503020204020204" pitchFamily="34" charset="-122"/>
                  <a:cs typeface="+mn-cs"/>
                </a:rPr>
                <a:t>產品</a:t>
              </a:r>
              <a:r>
                <a:rPr kumimoji="0" lang="zh-TW" altLang="en-US" sz="1800" b="1" i="0" u="none" strike="noStrike" kern="1200" cap="none" spc="0" normalizeH="0" baseline="0" noProof="0" dirty="0">
                  <a:ln>
                    <a:noFill/>
                  </a:ln>
                  <a:solidFill>
                    <a:prstClr val="black">
                      <a:lumMod val="75000"/>
                      <a:lumOff val="25000"/>
                    </a:prstClr>
                  </a:solidFill>
                  <a:effectLst/>
                  <a:uLnTx/>
                  <a:uFillTx/>
                  <a:latin typeface="Microsoft YaHei" panose="020B0503020204020204" pitchFamily="34" charset="-122"/>
                  <a:ea typeface="Microsoft YaHei" panose="020B0503020204020204" pitchFamily="34" charset="-122"/>
                  <a:cs typeface="+mn-cs"/>
                </a:rPr>
                <a:t>：變流器、模組需符合標檢局</a:t>
              </a:r>
              <a:r>
                <a:rPr kumimoji="0" lang="en-US" altLang="zh-TW" sz="1800" b="1" i="0" u="none" strike="noStrike" kern="1200" cap="none" spc="0" normalizeH="0" baseline="0" noProof="0" dirty="0">
                  <a:ln>
                    <a:noFill/>
                  </a:ln>
                  <a:solidFill>
                    <a:prstClr val="black">
                      <a:lumMod val="75000"/>
                      <a:lumOff val="25000"/>
                    </a:prstClr>
                  </a:solidFill>
                  <a:effectLst/>
                  <a:uLnTx/>
                  <a:uFillTx/>
                  <a:latin typeface="Microsoft YaHei" panose="020B0503020204020204" pitchFamily="34" charset="-122"/>
                  <a:ea typeface="Microsoft YaHei" panose="020B0503020204020204" pitchFamily="34" charset="-122"/>
                  <a:cs typeface="+mn-cs"/>
                </a:rPr>
                <a:t>VPC</a:t>
              </a:r>
              <a:r>
                <a:rPr kumimoji="0" lang="zh-TW" altLang="en-US" sz="1800" b="1" i="0" u="none" strike="noStrike" kern="1200" cap="none" spc="0" normalizeH="0" baseline="0" noProof="0" dirty="0">
                  <a:ln>
                    <a:noFill/>
                  </a:ln>
                  <a:solidFill>
                    <a:prstClr val="black">
                      <a:lumMod val="75000"/>
                      <a:lumOff val="25000"/>
                    </a:prstClr>
                  </a:solidFill>
                  <a:effectLst/>
                  <a:uLnTx/>
                  <a:uFillTx/>
                  <a:latin typeface="Microsoft YaHei" panose="020B0503020204020204" pitchFamily="34" charset="-122"/>
                  <a:ea typeface="Microsoft YaHei" panose="020B0503020204020204" pitchFamily="34" charset="-122"/>
                  <a:cs typeface="+mn-cs"/>
                </a:rPr>
                <a:t>，並設有「</a:t>
              </a:r>
              <a:r>
                <a:rPr kumimoji="0" lang="zh-TW" altLang="en-US" sz="1800" b="1" i="0" u="none" strike="noStrike" kern="1200" cap="none" spc="0" normalizeH="0" baseline="0" noProof="0" dirty="0">
                  <a:ln>
                    <a:noFill/>
                  </a:ln>
                  <a:solidFill>
                    <a:srgbClr val="FF3300"/>
                  </a:solidFill>
                  <a:effectLst/>
                  <a:uLnTx/>
                  <a:uFillTx/>
                  <a:latin typeface="Microsoft YaHei" panose="020B0503020204020204" pitchFamily="34" charset="-122"/>
                  <a:ea typeface="Microsoft YaHei" panose="020B0503020204020204" pitchFamily="34" charset="-122"/>
                  <a:cs typeface="+mn-cs"/>
                </a:rPr>
                <a:t>太陽光電模組登錄機制</a:t>
              </a:r>
              <a:r>
                <a:rPr kumimoji="0" lang="zh-TW" altLang="en-US" sz="1800" b="1" i="0" u="none" strike="noStrike" kern="1200" cap="none" spc="0" normalizeH="0" baseline="0" noProof="0" dirty="0">
                  <a:ln>
                    <a:noFill/>
                  </a:ln>
                  <a:solidFill>
                    <a:prstClr val="black">
                      <a:lumMod val="75000"/>
                      <a:lumOff val="25000"/>
                    </a:prstClr>
                  </a:solidFill>
                  <a:effectLst/>
                  <a:uLnTx/>
                  <a:uFillTx/>
                  <a:latin typeface="Microsoft YaHei" panose="020B0503020204020204" pitchFamily="34" charset="-122"/>
                  <a:ea typeface="Microsoft YaHei" panose="020B0503020204020204" pitchFamily="34" charset="-122"/>
                  <a:cs typeface="+mn-cs"/>
                </a:rPr>
                <a:t>」，登錄產品皆需符合認證規範。</a:t>
              </a:r>
            </a:p>
            <a:p>
              <a:pPr marL="285750" marR="0" lvl="0" indent="-285750" algn="l" defTabSz="914400" rtl="0" eaLnBrk="0" fontAlgn="base" latinLnBrk="0" hangingPunct="0">
                <a:lnSpc>
                  <a:spcPct val="120000"/>
                </a:lnSpc>
                <a:spcBef>
                  <a:spcPct val="0"/>
                </a:spcBef>
                <a:spcAft>
                  <a:spcPct val="0"/>
                </a:spcAft>
                <a:buClr>
                  <a:srgbClr val="ED7D31"/>
                </a:buClr>
                <a:buSzTx/>
                <a:buFont typeface="Wingdings" panose="05000000000000000000" pitchFamily="2" charset="2"/>
                <a:buChar char="ü"/>
                <a:defRPr/>
              </a:pPr>
              <a:r>
                <a:rPr kumimoji="0" lang="zh-TW" altLang="en-US" sz="1800" b="1" i="0" u="sng" strike="noStrike" kern="1200" cap="none" spc="0" normalizeH="0" baseline="0" noProof="0" dirty="0">
                  <a:ln>
                    <a:noFill/>
                  </a:ln>
                  <a:solidFill>
                    <a:prstClr val="black">
                      <a:lumMod val="75000"/>
                      <a:lumOff val="25000"/>
                    </a:prstClr>
                  </a:solidFill>
                  <a:effectLst/>
                  <a:uLnTx/>
                  <a:uFillTx/>
                  <a:latin typeface="Microsoft YaHei" panose="020B0503020204020204" pitchFamily="34" charset="-122"/>
                  <a:ea typeface="Microsoft YaHei" panose="020B0503020204020204" pitchFamily="34" charset="-122"/>
                  <a:cs typeface="+mn-cs"/>
                </a:rPr>
                <a:t>施工</a:t>
              </a:r>
              <a:r>
                <a:rPr kumimoji="0" lang="zh-TW" altLang="en-US" sz="1800" b="1" i="0" u="none" strike="noStrike" kern="1200" cap="none" spc="0" normalizeH="0" baseline="0" noProof="0" dirty="0">
                  <a:ln>
                    <a:noFill/>
                  </a:ln>
                  <a:solidFill>
                    <a:prstClr val="black">
                      <a:lumMod val="75000"/>
                      <a:lumOff val="25000"/>
                    </a:prstClr>
                  </a:solidFill>
                  <a:effectLst/>
                  <a:uLnTx/>
                  <a:uFillTx/>
                  <a:latin typeface="Microsoft YaHei" panose="020B0503020204020204" pitchFamily="34" charset="-122"/>
                  <a:ea typeface="Microsoft YaHei" panose="020B0503020204020204" pitchFamily="34" charset="-122"/>
                  <a:cs typeface="+mn-cs"/>
                </a:rPr>
                <a:t>：太陽光電系統承裝業者需依「</a:t>
              </a:r>
              <a:r>
                <a:rPr kumimoji="0" lang="zh-TW" altLang="en-US" sz="1800" b="1" i="0" u="none" strike="noStrike" kern="1200" cap="none" spc="0" normalizeH="0" baseline="0" noProof="0" dirty="0">
                  <a:ln>
                    <a:noFill/>
                  </a:ln>
                  <a:solidFill>
                    <a:srgbClr val="FF3300"/>
                  </a:solidFill>
                  <a:effectLst/>
                  <a:uLnTx/>
                  <a:uFillTx/>
                  <a:latin typeface="Microsoft YaHei" panose="020B0503020204020204" pitchFamily="34" charset="-122"/>
                  <a:ea typeface="Microsoft YaHei" panose="020B0503020204020204" pitchFamily="34" charset="-122"/>
                  <a:cs typeface="+mn-cs"/>
                </a:rPr>
                <a:t>用戶用電 設備裝置規則</a:t>
              </a:r>
              <a:r>
                <a:rPr kumimoji="0" lang="zh-TW" altLang="en-US" sz="1800" b="1" i="0" u="none" strike="noStrike" kern="1200" cap="none" spc="0" normalizeH="0" baseline="0" noProof="0" dirty="0">
                  <a:ln>
                    <a:noFill/>
                  </a:ln>
                  <a:solidFill>
                    <a:prstClr val="black">
                      <a:lumMod val="75000"/>
                      <a:lumOff val="25000"/>
                    </a:prstClr>
                  </a:solidFill>
                  <a:effectLst/>
                  <a:uLnTx/>
                  <a:uFillTx/>
                  <a:latin typeface="Microsoft YaHei" panose="020B0503020204020204" pitchFamily="34" charset="-122"/>
                  <a:ea typeface="Microsoft YaHei" panose="020B0503020204020204" pitchFamily="34" charset="-122"/>
                  <a:cs typeface="+mn-cs"/>
                </a:rPr>
                <a:t>」施工。</a:t>
              </a:r>
              <a:endParaRPr kumimoji="0" lang="en-US" altLang="zh-TW" sz="1800" b="1" i="0" u="none" strike="noStrike" kern="1200" cap="none" spc="0" normalizeH="0" baseline="0" noProof="0" dirty="0">
                <a:ln>
                  <a:noFill/>
                </a:ln>
                <a:solidFill>
                  <a:prstClr val="black">
                    <a:lumMod val="75000"/>
                    <a:lumOff val="25000"/>
                  </a:prstClr>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0" fontAlgn="base" latinLnBrk="0" hangingPunct="0">
                <a:lnSpc>
                  <a:spcPct val="120000"/>
                </a:lnSpc>
                <a:spcBef>
                  <a:spcPct val="0"/>
                </a:spcBef>
                <a:spcAft>
                  <a:spcPct val="0"/>
                </a:spcAft>
                <a:buClr>
                  <a:srgbClr val="ED7D31"/>
                </a:buClr>
                <a:buSzTx/>
                <a:buFont typeface="Wingdings" panose="05000000000000000000" pitchFamily="2" charset="2"/>
                <a:buChar char="ü"/>
                <a:defRPr/>
              </a:pPr>
              <a:endParaRPr kumimoji="0" lang="zh-TW" altLang="en-US" sz="1800" b="1" i="0" u="none" strike="noStrike" kern="1200" cap="none" spc="0" normalizeH="0" baseline="0" noProof="0" dirty="0">
                <a:ln>
                  <a:noFill/>
                </a:ln>
                <a:solidFill>
                  <a:prstClr val="black">
                    <a:lumMod val="75000"/>
                    <a:lumOff val="25000"/>
                  </a:prstClr>
                </a:solidFill>
                <a:effectLst/>
                <a:uLnTx/>
                <a:uFillTx/>
                <a:latin typeface="Microsoft YaHei" panose="020B0503020204020204" pitchFamily="34" charset="-122"/>
                <a:ea typeface="Microsoft YaHei" panose="020B0503020204020204" pitchFamily="34" charset="-122"/>
                <a:cs typeface="+mn-cs"/>
              </a:endParaRPr>
            </a:p>
          </p:txBody>
        </p:sp>
        <p:sp>
          <p:nvSpPr>
            <p:cNvPr id="24" name="矩形 23"/>
            <p:cNvSpPr/>
            <p:nvPr/>
          </p:nvSpPr>
          <p:spPr>
            <a:xfrm>
              <a:off x="1007533" y="1608668"/>
              <a:ext cx="2376000" cy="481237"/>
            </a:xfrm>
            <a:prstGeom prst="rect">
              <a:avLst/>
            </a:prstGeom>
            <a:solidFill>
              <a:srgbClr val="ED7D31"/>
            </a:solidFill>
            <a:ln w="1905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TW" altLang="en-US" sz="3200" b="1" i="0" u="none" strike="noStrike" kern="1200" cap="none" spc="0" normalizeH="0" baseline="0" noProof="0" dirty="0">
                  <a:ln>
                    <a:noFill/>
                  </a:ln>
                  <a:solidFill>
                    <a:srgbClr val="FBFBFB"/>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rPr>
                <a:t>  產品施工</a:t>
              </a:r>
            </a:p>
          </p:txBody>
        </p:sp>
      </p:grpSp>
      <p:pic>
        <p:nvPicPr>
          <p:cNvPr id="25" name="Picture 11" descr="http://mrpv.org.tw/app/img/overview/green_box/power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92713" y="1654175"/>
            <a:ext cx="676275"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 name="群組 25"/>
          <p:cNvGrpSpPr/>
          <p:nvPr/>
        </p:nvGrpSpPr>
        <p:grpSpPr>
          <a:xfrm>
            <a:off x="6149982" y="1412776"/>
            <a:ext cx="2886514" cy="4680520"/>
            <a:chOff x="1007533" y="1608668"/>
            <a:chExt cx="2376000" cy="2182006"/>
          </a:xfrm>
          <a:effectLst>
            <a:outerShdw blurRad="50800" dist="38100" dir="5400000" algn="t" rotWithShape="0">
              <a:prstClr val="black">
                <a:alpha val="40000"/>
              </a:prstClr>
            </a:outerShdw>
          </a:effectLst>
        </p:grpSpPr>
        <p:sp>
          <p:nvSpPr>
            <p:cNvPr id="27" name="矩形 26"/>
            <p:cNvSpPr/>
            <p:nvPr/>
          </p:nvSpPr>
          <p:spPr>
            <a:xfrm>
              <a:off x="1007533" y="2030771"/>
              <a:ext cx="2376000" cy="1759903"/>
            </a:xfrm>
            <a:prstGeom prst="rect">
              <a:avLst/>
            </a:prstGeom>
            <a:solidFill>
              <a:schemeClr val="bg1"/>
            </a:solidFill>
            <a:ln w="19050">
              <a:solidFill>
                <a:srgbClr val="70AD4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marR="0" lvl="0" indent="-285750" algn="l" defTabSz="914400" rtl="0" eaLnBrk="1" fontAlgn="auto" latinLnBrk="0" hangingPunct="1">
                <a:lnSpc>
                  <a:spcPct val="120000"/>
                </a:lnSpc>
                <a:spcBef>
                  <a:spcPts val="600"/>
                </a:spcBef>
                <a:spcAft>
                  <a:spcPts val="0"/>
                </a:spcAft>
                <a:buClr>
                  <a:srgbClr val="ED7D31"/>
                </a:buClr>
                <a:buSzTx/>
                <a:buFont typeface="Wingdings" panose="05000000000000000000" pitchFamily="2" charset="2"/>
                <a:buChar char="ü"/>
                <a:defRPr/>
              </a:pPr>
              <a:r>
                <a:rPr kumimoji="0" lang="zh-TW" altLang="en-US" sz="1800" b="1" i="0" u="sng" strike="noStrike" kern="1200" cap="none" spc="0" normalizeH="0" baseline="0" noProof="0" dirty="0">
                  <a:ln>
                    <a:noFill/>
                  </a:ln>
                  <a:solidFill>
                    <a:prstClr val="black">
                      <a:lumMod val="75000"/>
                      <a:lumOff val="25000"/>
                    </a:prstClr>
                  </a:solidFill>
                  <a:effectLst/>
                  <a:uLnTx/>
                  <a:uFillTx/>
                  <a:latin typeface="Microsoft YaHei" panose="020B0503020204020204" pitchFamily="34" charset="-122"/>
                  <a:ea typeface="Microsoft YaHei" panose="020B0503020204020204" pitchFamily="34" charset="-122"/>
                  <a:cs typeface="+mn-cs"/>
                </a:rPr>
                <a:t>保證購電</a:t>
              </a:r>
              <a:r>
                <a:rPr kumimoji="0" lang="en-US" altLang="zh-TW" sz="1800" b="1" i="0" u="sng" strike="noStrike" kern="1200" cap="none" spc="0" normalizeH="0" baseline="0" noProof="0" dirty="0">
                  <a:ln>
                    <a:noFill/>
                  </a:ln>
                  <a:solidFill>
                    <a:prstClr val="black">
                      <a:lumMod val="75000"/>
                      <a:lumOff val="25000"/>
                    </a:prstClr>
                  </a:solidFill>
                  <a:effectLst/>
                  <a:uLnTx/>
                  <a:uFillTx/>
                  <a:latin typeface="Microsoft YaHei" panose="020B0503020204020204" pitchFamily="34" charset="-122"/>
                  <a:ea typeface="Microsoft YaHei" panose="020B0503020204020204" pitchFamily="34" charset="-122"/>
                  <a:cs typeface="+mn-cs"/>
                </a:rPr>
                <a:t>20</a:t>
              </a:r>
              <a:r>
                <a:rPr kumimoji="0" lang="zh-TW" altLang="en-US" sz="1800" b="1" i="0" u="sng" strike="noStrike" kern="1200" cap="none" spc="0" normalizeH="0" baseline="0" noProof="0" dirty="0">
                  <a:ln>
                    <a:noFill/>
                  </a:ln>
                  <a:solidFill>
                    <a:prstClr val="black">
                      <a:lumMod val="75000"/>
                      <a:lumOff val="25000"/>
                    </a:prstClr>
                  </a:solidFill>
                  <a:effectLst/>
                  <a:uLnTx/>
                  <a:uFillTx/>
                  <a:latin typeface="Microsoft YaHei" panose="020B0503020204020204" pitchFamily="34" charset="-122"/>
                  <a:ea typeface="Microsoft YaHei" panose="020B0503020204020204" pitchFamily="34" charset="-122"/>
                  <a:cs typeface="+mn-cs"/>
                </a:rPr>
                <a:t>年</a:t>
              </a:r>
              <a:r>
                <a:rPr kumimoji="0" lang="zh-TW" altLang="en-US" sz="1800" b="1" i="0" u="none" strike="noStrike" kern="1200" cap="none" spc="0" normalizeH="0" baseline="0" noProof="0" dirty="0">
                  <a:ln>
                    <a:noFill/>
                  </a:ln>
                  <a:solidFill>
                    <a:prstClr val="black">
                      <a:lumMod val="75000"/>
                      <a:lumOff val="25000"/>
                    </a:prstClr>
                  </a:solidFill>
                  <a:effectLst/>
                  <a:uLnTx/>
                  <a:uFillTx/>
                  <a:latin typeface="Microsoft YaHei" panose="020B0503020204020204" pitchFamily="34" charset="-122"/>
                  <a:ea typeface="Microsoft YaHei" panose="020B0503020204020204" pitchFamily="34" charset="-122"/>
                  <a:cs typeface="+mn-cs"/>
                </a:rPr>
                <a:t>：依據再生能源發展條例，設置者與台電簽訂「再生能源發電系統電能購售契約」，</a:t>
              </a:r>
              <a:r>
                <a:rPr kumimoji="0" lang="zh-TW" altLang="en-US" sz="1800" b="1" i="0" u="none" strike="noStrike" kern="1200" cap="none" spc="0" normalizeH="0" baseline="0" noProof="0" dirty="0">
                  <a:ln>
                    <a:noFill/>
                  </a:ln>
                  <a:solidFill>
                    <a:srgbClr val="FF3300"/>
                  </a:solidFill>
                  <a:effectLst/>
                  <a:uLnTx/>
                  <a:uFillTx/>
                  <a:latin typeface="Microsoft YaHei" panose="020B0503020204020204" pitchFamily="34" charset="-122"/>
                  <a:ea typeface="Microsoft YaHei" panose="020B0503020204020204" pitchFamily="34" charset="-122"/>
                  <a:cs typeface="+mn-cs"/>
                </a:rPr>
                <a:t>台電依固定費率收購發電</a:t>
              </a:r>
              <a:r>
                <a:rPr kumimoji="0" lang="en-US" altLang="zh-TW" sz="1800" b="1" i="0" u="none" strike="noStrike" kern="1200" cap="none" spc="0" normalizeH="0" baseline="0" noProof="0" dirty="0">
                  <a:ln>
                    <a:noFill/>
                  </a:ln>
                  <a:solidFill>
                    <a:srgbClr val="FF3300"/>
                  </a:solidFill>
                  <a:effectLst/>
                  <a:uLnTx/>
                  <a:uFillTx/>
                  <a:latin typeface="Microsoft YaHei" panose="020B0503020204020204" pitchFamily="34" charset="-122"/>
                  <a:ea typeface="Microsoft YaHei" panose="020B0503020204020204" pitchFamily="34" charset="-122"/>
                  <a:cs typeface="+mn-cs"/>
                </a:rPr>
                <a:t>20</a:t>
              </a:r>
              <a:r>
                <a:rPr kumimoji="0" lang="zh-TW" altLang="en-US" sz="1800" b="1" i="0" u="none" strike="noStrike" kern="1200" cap="none" spc="0" normalizeH="0" baseline="0" noProof="0" dirty="0">
                  <a:ln>
                    <a:noFill/>
                  </a:ln>
                  <a:solidFill>
                    <a:srgbClr val="FF3300"/>
                  </a:solidFill>
                  <a:effectLst/>
                  <a:uLnTx/>
                  <a:uFillTx/>
                  <a:latin typeface="Microsoft YaHei" panose="020B0503020204020204" pitchFamily="34" charset="-122"/>
                  <a:ea typeface="Microsoft YaHei" panose="020B0503020204020204" pitchFamily="34" charset="-122"/>
                  <a:cs typeface="+mn-cs"/>
                </a:rPr>
                <a:t>年</a:t>
              </a:r>
              <a:r>
                <a:rPr kumimoji="0" lang="zh-TW" altLang="en-US" sz="1800" b="1" i="0" u="none" strike="noStrike" kern="1200" cap="none" spc="0" normalizeH="0" baseline="0" noProof="0" dirty="0">
                  <a:ln>
                    <a:noFill/>
                  </a:ln>
                  <a:solidFill>
                    <a:prstClr val="black">
                      <a:lumMod val="75000"/>
                      <a:lumOff val="25000"/>
                    </a:prstClr>
                  </a:solidFill>
                  <a:effectLst/>
                  <a:uLnTx/>
                  <a:uFillTx/>
                  <a:latin typeface="Microsoft YaHei" panose="020B0503020204020204" pitchFamily="34" charset="-122"/>
                  <a:ea typeface="Microsoft YaHei" panose="020B0503020204020204" pitchFamily="34" charset="-122"/>
                  <a:cs typeface="+mn-cs"/>
                </a:rPr>
                <a:t>。</a:t>
              </a:r>
              <a:endParaRPr kumimoji="0" lang="en-US" altLang="zh-TW" sz="1800" b="1" i="0" u="none" strike="noStrike" kern="1200" cap="none" spc="0" normalizeH="0" baseline="0" noProof="0" dirty="0">
                <a:ln>
                  <a:noFill/>
                </a:ln>
                <a:solidFill>
                  <a:prstClr val="black">
                    <a:lumMod val="75000"/>
                    <a:lumOff val="25000"/>
                  </a:prstClr>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20000"/>
                </a:lnSpc>
                <a:spcBef>
                  <a:spcPts val="600"/>
                </a:spcBef>
                <a:spcAft>
                  <a:spcPts val="0"/>
                </a:spcAft>
                <a:buClr>
                  <a:srgbClr val="ED7D31"/>
                </a:buClr>
                <a:buSzTx/>
                <a:buFont typeface="Wingdings" panose="05000000000000000000" pitchFamily="2" charset="2"/>
                <a:buChar char="ü"/>
                <a:defRPr/>
              </a:pPr>
              <a:r>
                <a:rPr kumimoji="0" lang="zh-TW" altLang="en-US" sz="1800" b="1" i="0" u="sng" strike="noStrike" kern="1200" cap="none" spc="0" normalizeH="0" baseline="0" noProof="0" dirty="0">
                  <a:ln>
                    <a:noFill/>
                  </a:ln>
                  <a:solidFill>
                    <a:prstClr val="black">
                      <a:lumMod val="75000"/>
                      <a:lumOff val="25000"/>
                    </a:prstClr>
                  </a:solidFill>
                  <a:effectLst/>
                  <a:uLnTx/>
                  <a:uFillTx/>
                  <a:latin typeface="Microsoft YaHei" panose="020B0503020204020204" pitchFamily="34" charset="-122"/>
                  <a:ea typeface="Microsoft YaHei" panose="020B0503020204020204" pitchFamily="34" charset="-122"/>
                  <a:cs typeface="+mn-cs"/>
                </a:rPr>
                <a:t>保證合理利潤</a:t>
              </a:r>
              <a:r>
                <a:rPr kumimoji="0" lang="zh-TW" altLang="en-US" sz="1800" b="1" i="0" u="none" strike="noStrike" kern="1200" cap="none" spc="0" normalizeH="0" baseline="0" noProof="0" dirty="0">
                  <a:ln>
                    <a:noFill/>
                  </a:ln>
                  <a:solidFill>
                    <a:prstClr val="black">
                      <a:lumMod val="75000"/>
                      <a:lumOff val="25000"/>
                    </a:prstClr>
                  </a:solidFill>
                  <a:effectLst/>
                  <a:uLnTx/>
                  <a:uFillTx/>
                  <a:latin typeface="Microsoft YaHei" panose="020B0503020204020204" pitchFamily="34" charset="-122"/>
                  <a:ea typeface="Microsoft YaHei" panose="020B0503020204020204" pitchFamily="34" charset="-122"/>
                  <a:cs typeface="+mn-cs"/>
                </a:rPr>
                <a:t>：費率設計含設備逐年攤還、維運費用、資金成本及合理利潤等。</a:t>
              </a:r>
              <a:endParaRPr kumimoji="0" lang="zh-TW" altLang="en-US" sz="1800" b="0" i="0" u="none" strike="noStrike" kern="120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cs typeface="+mn-cs"/>
              </a:endParaRPr>
            </a:p>
          </p:txBody>
        </p:sp>
        <p:sp>
          <p:nvSpPr>
            <p:cNvPr id="28" name="矩形 27"/>
            <p:cNvSpPr/>
            <p:nvPr/>
          </p:nvSpPr>
          <p:spPr>
            <a:xfrm>
              <a:off x="1007533" y="1608668"/>
              <a:ext cx="2376000" cy="422104"/>
            </a:xfrm>
            <a:prstGeom prst="rect">
              <a:avLst/>
            </a:prstGeom>
            <a:solidFill>
              <a:schemeClr val="accent6"/>
            </a:solid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TW" altLang="en-US" sz="3200" b="1" i="0" u="none" strike="noStrike" kern="120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rPr>
                <a:t>  保證收購</a:t>
              </a:r>
            </a:p>
          </p:txBody>
        </p:sp>
      </p:grpSp>
      <p:pic>
        <p:nvPicPr>
          <p:cNvPr id="29" name="Picture 6" descr="https://cdn.iconscout.com/public/images/icon/premium/png-512/cash-coin-dollar-money-shopping-finance-payment-339212d738d8f3d8-512x51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40713" y="1554163"/>
            <a:ext cx="579437"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232150" y="5072063"/>
            <a:ext cx="5772150" cy="1027112"/>
          </a:xfrm>
          <a:prstGeom prst="rect">
            <a:avLst/>
          </a:prstGeom>
          <a:solidFill>
            <a:schemeClr val="bg1"/>
          </a:solidFill>
          <a:ln w="19050">
            <a:solidFill>
              <a:srgbClr val="00716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TW" altLang="en-US" sz="1800" b="1" i="0" u="none" strike="noStrike" kern="1200" cap="none" spc="0" normalizeH="0" baseline="0" noProof="0" dirty="0">
              <a:ln>
                <a:noFill/>
              </a:ln>
              <a:solidFill>
                <a:prstClr val="white"/>
              </a:solidFill>
              <a:effectLst/>
              <a:uLnTx/>
              <a:uFillTx/>
              <a:latin typeface="Microsoft YaHei UI" panose="020B0503020204020204" pitchFamily="34" charset="-122"/>
              <a:ea typeface="Microsoft YaHei UI" panose="020B0503020204020204" pitchFamily="34" charset="-122"/>
              <a:cs typeface="+mn-cs"/>
            </a:endParaRPr>
          </a:p>
        </p:txBody>
      </p:sp>
      <p:sp>
        <p:nvSpPr>
          <p:cNvPr id="5" name="矩形 4"/>
          <p:cNvSpPr/>
          <p:nvPr/>
        </p:nvSpPr>
        <p:spPr>
          <a:xfrm>
            <a:off x="4159250" y="3884613"/>
            <a:ext cx="4845050" cy="947737"/>
          </a:xfrm>
          <a:prstGeom prst="rect">
            <a:avLst/>
          </a:prstGeom>
          <a:solidFill>
            <a:schemeClr val="bg1"/>
          </a:solidFill>
          <a:ln w="19050">
            <a:solidFill>
              <a:srgbClr val="1EA63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TW" altLang="en-US" sz="1800" b="1" i="0" u="none" strike="noStrike" kern="1200" cap="none" spc="0" normalizeH="0" baseline="0" noProof="0" dirty="0">
              <a:ln>
                <a:noFill/>
              </a:ln>
              <a:solidFill>
                <a:prstClr val="white"/>
              </a:solidFill>
              <a:effectLst/>
              <a:uLnTx/>
              <a:uFillTx/>
              <a:latin typeface="Microsoft YaHei UI" panose="020B0503020204020204" pitchFamily="34" charset="-122"/>
              <a:ea typeface="Microsoft YaHei UI" panose="020B0503020204020204" pitchFamily="34" charset="-122"/>
              <a:cs typeface="+mn-cs"/>
            </a:endParaRPr>
          </a:p>
        </p:txBody>
      </p:sp>
      <p:sp>
        <p:nvSpPr>
          <p:cNvPr id="6" name="矩形 5"/>
          <p:cNvSpPr/>
          <p:nvPr/>
        </p:nvSpPr>
        <p:spPr>
          <a:xfrm>
            <a:off x="4159250" y="2608263"/>
            <a:ext cx="4845050" cy="947737"/>
          </a:xfrm>
          <a:prstGeom prst="rect">
            <a:avLst/>
          </a:prstGeom>
          <a:solidFill>
            <a:schemeClr val="bg1"/>
          </a:solidFill>
          <a:ln w="19050">
            <a:solidFill>
              <a:srgbClr val="ED752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TW" altLang="en-US" sz="1800" b="1" i="0" u="none" strike="noStrike" kern="1200" cap="none" spc="0" normalizeH="0" baseline="0" noProof="0" dirty="0">
              <a:ln>
                <a:noFill/>
              </a:ln>
              <a:solidFill>
                <a:prstClr val="white"/>
              </a:solidFill>
              <a:effectLst/>
              <a:uLnTx/>
              <a:uFillTx/>
              <a:latin typeface="Microsoft YaHei UI" panose="020B0503020204020204" pitchFamily="34" charset="-122"/>
              <a:ea typeface="Microsoft YaHei UI" panose="020B0503020204020204" pitchFamily="34" charset="-122"/>
              <a:cs typeface="+mn-cs"/>
            </a:endParaRPr>
          </a:p>
        </p:txBody>
      </p:sp>
      <p:sp>
        <p:nvSpPr>
          <p:cNvPr id="7" name="矩形 6"/>
          <p:cNvSpPr/>
          <p:nvPr/>
        </p:nvSpPr>
        <p:spPr>
          <a:xfrm>
            <a:off x="4159250" y="1400175"/>
            <a:ext cx="4845050" cy="806450"/>
          </a:xfrm>
          <a:prstGeom prst="rect">
            <a:avLst/>
          </a:prstGeom>
          <a:solidFill>
            <a:schemeClr val="bg1"/>
          </a:solidFill>
          <a:ln w="19050">
            <a:solidFill>
              <a:srgbClr val="18B5C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TW" altLang="en-US" sz="1800" b="1" i="0" u="none" strike="noStrike" kern="1200" cap="none" spc="0" normalizeH="0" baseline="0" noProof="0" dirty="0">
              <a:ln>
                <a:noFill/>
              </a:ln>
              <a:solidFill>
                <a:prstClr val="white"/>
              </a:solidFill>
              <a:effectLst/>
              <a:uLnTx/>
              <a:uFillTx/>
              <a:latin typeface="Microsoft YaHei UI" panose="020B0503020204020204" pitchFamily="34" charset="-122"/>
              <a:ea typeface="Microsoft YaHei UI" panose="020B0503020204020204" pitchFamily="34" charset="-122"/>
              <a:cs typeface="+mn-cs"/>
            </a:endParaRPr>
          </a:p>
        </p:txBody>
      </p:sp>
      <p:grpSp>
        <p:nvGrpSpPr>
          <p:cNvPr id="95238" name="群組 7"/>
          <p:cNvGrpSpPr/>
          <p:nvPr/>
        </p:nvGrpSpPr>
        <p:grpSpPr bwMode="auto">
          <a:xfrm>
            <a:off x="2746375" y="1697038"/>
            <a:ext cx="760413" cy="717550"/>
            <a:chOff x="2566471" y="1822072"/>
            <a:chExt cx="1313001" cy="717598"/>
          </a:xfrm>
        </p:grpSpPr>
        <p:cxnSp>
          <p:nvCxnSpPr>
            <p:cNvPr id="9" name="直線接點 8"/>
            <p:cNvCxnSpPr/>
            <p:nvPr/>
          </p:nvCxnSpPr>
          <p:spPr>
            <a:xfrm flipH="1">
              <a:off x="3317540" y="1826834"/>
              <a:ext cx="561932" cy="0"/>
            </a:xfrm>
            <a:prstGeom prst="line">
              <a:avLst/>
            </a:prstGeom>
            <a:ln>
              <a:solidFill>
                <a:schemeClr val="bg2">
                  <a:lumMod val="50000"/>
                </a:schemeClr>
              </a:solidFill>
            </a:ln>
          </p:spPr>
          <p:style>
            <a:lnRef idx="3">
              <a:schemeClr val="accent3"/>
            </a:lnRef>
            <a:fillRef idx="0">
              <a:schemeClr val="accent3"/>
            </a:fillRef>
            <a:effectRef idx="2">
              <a:schemeClr val="accent3"/>
            </a:effectRef>
            <a:fontRef idx="minor">
              <a:schemeClr val="tx1"/>
            </a:fontRef>
          </p:style>
        </p:cxnSp>
        <p:cxnSp>
          <p:nvCxnSpPr>
            <p:cNvPr id="10" name="直線單箭頭接點 9"/>
            <p:cNvCxnSpPr/>
            <p:nvPr/>
          </p:nvCxnSpPr>
          <p:spPr>
            <a:xfrm flipH="1">
              <a:off x="2566471" y="1822072"/>
              <a:ext cx="759293" cy="717598"/>
            </a:xfrm>
            <a:prstGeom prst="straightConnector1">
              <a:avLst/>
            </a:prstGeom>
            <a:ln>
              <a:solidFill>
                <a:schemeClr val="bg2">
                  <a:lumMod val="50000"/>
                </a:schemeClr>
              </a:solidFill>
              <a:tailEnd type="triangle"/>
            </a:ln>
          </p:spPr>
          <p:style>
            <a:lnRef idx="3">
              <a:schemeClr val="accent3"/>
            </a:lnRef>
            <a:fillRef idx="0">
              <a:schemeClr val="accent3"/>
            </a:fillRef>
            <a:effectRef idx="2">
              <a:schemeClr val="accent3"/>
            </a:effectRef>
            <a:fontRef idx="minor">
              <a:schemeClr val="tx1"/>
            </a:fontRef>
          </p:style>
        </p:cxnSp>
      </p:grpSp>
      <p:grpSp>
        <p:nvGrpSpPr>
          <p:cNvPr id="95239" name="群組 10"/>
          <p:cNvGrpSpPr/>
          <p:nvPr/>
        </p:nvGrpSpPr>
        <p:grpSpPr bwMode="auto">
          <a:xfrm>
            <a:off x="504825" y="2206625"/>
            <a:ext cx="2493963" cy="2493963"/>
            <a:chOff x="186198" y="2442257"/>
            <a:chExt cx="2493803" cy="2493803"/>
          </a:xfrm>
        </p:grpSpPr>
        <p:sp>
          <p:nvSpPr>
            <p:cNvPr id="12" name="橢圓 11"/>
            <p:cNvSpPr/>
            <p:nvPr/>
          </p:nvSpPr>
          <p:spPr>
            <a:xfrm>
              <a:off x="295729" y="2542264"/>
              <a:ext cx="2281091" cy="2281091"/>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TW" altLang="en-US" sz="2400" b="1" i="0" u="none" strike="noStrike" kern="1200" cap="none" spc="0" normalizeH="0" baseline="0" noProof="0" dirty="0">
                <a:ln>
                  <a:noFill/>
                </a:ln>
                <a:solidFill>
                  <a:prstClr val="white"/>
                </a:solidFill>
                <a:effectLst/>
                <a:uLnTx/>
                <a:uFillTx/>
                <a:latin typeface="Microsoft YaHei UI" panose="020B0503020204020204" pitchFamily="34" charset="-122"/>
                <a:ea typeface="Microsoft YaHei UI" panose="020B0503020204020204" pitchFamily="34" charset="-122"/>
                <a:cs typeface="+mn-cs"/>
              </a:endParaRPr>
            </a:p>
          </p:txBody>
        </p:sp>
        <p:sp>
          <p:nvSpPr>
            <p:cNvPr id="13" name="橢圓 12"/>
            <p:cNvSpPr/>
            <p:nvPr/>
          </p:nvSpPr>
          <p:spPr>
            <a:xfrm>
              <a:off x="186198" y="2442257"/>
              <a:ext cx="2493803" cy="2493803"/>
            </a:xfrm>
            <a:prstGeom prst="ellipse">
              <a:avLst/>
            </a:pr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TW" altLang="en-US" sz="2400" b="1" i="0" u="none" strike="noStrike" kern="1200" cap="none" spc="0" normalizeH="0" baseline="0" noProof="0" dirty="0">
                <a:ln>
                  <a:noFill/>
                </a:ln>
                <a:solidFill>
                  <a:prstClr val="white"/>
                </a:solidFill>
                <a:effectLst/>
                <a:uLnTx/>
                <a:uFillTx/>
                <a:latin typeface="Microsoft YaHei UI" panose="020B0503020204020204" pitchFamily="34" charset="-122"/>
                <a:ea typeface="Microsoft YaHei UI" panose="020B0503020204020204" pitchFamily="34" charset="-122"/>
                <a:cs typeface="+mn-cs"/>
              </a:endParaRPr>
            </a:p>
          </p:txBody>
        </p:sp>
      </p:grpSp>
      <p:grpSp>
        <p:nvGrpSpPr>
          <p:cNvPr id="95240" name="群組 13"/>
          <p:cNvGrpSpPr/>
          <p:nvPr/>
        </p:nvGrpSpPr>
        <p:grpSpPr bwMode="auto">
          <a:xfrm>
            <a:off x="195263" y="1603375"/>
            <a:ext cx="1743075" cy="1444625"/>
            <a:chOff x="56698" y="2385943"/>
            <a:chExt cx="3033301" cy="2513117"/>
          </a:xfrm>
        </p:grpSpPr>
        <p:sp>
          <p:nvSpPr>
            <p:cNvPr id="15" name="橢圓 14"/>
            <p:cNvSpPr/>
            <p:nvPr/>
          </p:nvSpPr>
          <p:spPr>
            <a:xfrm>
              <a:off x="186538" y="2385943"/>
              <a:ext cx="2903461" cy="2380557"/>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TW" altLang="en-US" sz="1600" b="1" i="0" u="none" strike="noStrike" kern="1200" cap="none" spc="0" normalizeH="0" baseline="0" noProof="0" dirty="0">
                  <a:ln>
                    <a:noFill/>
                  </a:ln>
                  <a:solidFill>
                    <a:prstClr val="white"/>
                  </a:solidFill>
                  <a:effectLst/>
                  <a:uLnTx/>
                  <a:uFillTx/>
                  <a:latin typeface="Microsoft YaHei UI" panose="020B0503020204020204" pitchFamily="34" charset="-122"/>
                  <a:ea typeface="Microsoft YaHei UI" panose="020B0503020204020204" pitchFamily="34" charset="-122"/>
                  <a:cs typeface="+mn-cs"/>
                </a:rPr>
                <a:t>設置容量</a:t>
              </a:r>
              <a:r>
                <a:rPr kumimoji="0" lang="en-US" altLang="zh-TW" sz="1600" b="1" i="0" u="none" strike="noStrike" kern="1200" cap="none" spc="0" normalizeH="0" baseline="0" noProof="0" dirty="0">
                  <a:ln>
                    <a:noFill/>
                  </a:ln>
                  <a:solidFill>
                    <a:prstClr val="white"/>
                  </a:solidFill>
                  <a:effectLst/>
                  <a:uLnTx/>
                  <a:uFillTx/>
                  <a:latin typeface="Microsoft YaHei UI" panose="020B0503020204020204" pitchFamily="34" charset="-122"/>
                  <a:ea typeface="Microsoft YaHei UI" panose="020B0503020204020204" pitchFamily="34" charset="-122"/>
                  <a:cs typeface="+mn-cs"/>
                </a:rPr>
                <a:t>10</a:t>
              </a:r>
              <a:r>
                <a:rPr kumimoji="0" lang="zh-TW" altLang="en-US" sz="1600" b="1" i="0" u="none" strike="noStrike" kern="1200" cap="none" spc="0" normalizeH="0" baseline="0" noProof="0" dirty="0">
                  <a:ln>
                    <a:noFill/>
                  </a:ln>
                  <a:solidFill>
                    <a:prstClr val="white"/>
                  </a:solidFill>
                  <a:effectLst/>
                  <a:uLnTx/>
                  <a:uFillTx/>
                  <a:latin typeface="Microsoft YaHei UI" panose="020B0503020204020204" pitchFamily="34" charset="-122"/>
                  <a:ea typeface="Microsoft YaHei UI" panose="020B0503020204020204" pitchFamily="34" charset="-122"/>
                  <a:cs typeface="+mn-cs"/>
                </a:rPr>
                <a:t>坪</a:t>
              </a:r>
              <a:r>
                <a:rPr kumimoji="0" lang="en-US" altLang="zh-TW" sz="1600" b="1" i="0" u="none" strike="noStrike" kern="1200" cap="none" spc="0" normalizeH="0" baseline="0" noProof="0" dirty="0">
                  <a:ln>
                    <a:noFill/>
                  </a:ln>
                  <a:solidFill>
                    <a:prstClr val="white"/>
                  </a:solidFill>
                  <a:effectLst/>
                  <a:uLnTx/>
                  <a:uFillTx/>
                  <a:latin typeface="Microsoft YaHei UI" panose="020B0503020204020204" pitchFamily="34" charset="-122"/>
                  <a:ea typeface="Microsoft YaHei UI" panose="020B0503020204020204" pitchFamily="34" charset="-122"/>
                  <a:cs typeface="+mn-cs"/>
                </a:rPr>
                <a:t>/4</a:t>
              </a:r>
              <a:r>
                <a:rPr kumimoji="0" lang="zh-TW" altLang="en-US" sz="1600" b="1" i="0" u="none" strike="noStrike" kern="1200" cap="none" spc="0" normalizeH="0" baseline="0" noProof="0" dirty="0">
                  <a:ln>
                    <a:noFill/>
                  </a:ln>
                  <a:solidFill>
                    <a:prstClr val="white"/>
                  </a:solidFill>
                  <a:effectLst/>
                  <a:uLnTx/>
                  <a:uFillTx/>
                  <a:latin typeface="Microsoft YaHei UI" panose="020B0503020204020204" pitchFamily="34" charset="-122"/>
                  <a:ea typeface="Microsoft YaHei UI" panose="020B0503020204020204" pitchFamily="34" charset="-122"/>
                  <a:cs typeface="+mn-cs"/>
                </a:rPr>
                <a:t>瓩</a:t>
              </a:r>
              <a:endParaRPr kumimoji="0" lang="en-US" altLang="zh-TW" sz="1600" b="1" i="0" u="none" strike="noStrike" kern="1200" cap="none" spc="0" normalizeH="0" baseline="0" noProof="0" dirty="0">
                <a:ln>
                  <a:noFill/>
                </a:ln>
                <a:solidFill>
                  <a:prstClr val="white"/>
                </a:solidFill>
                <a:effectLst/>
                <a:uLnTx/>
                <a:uFillTx/>
                <a:latin typeface="Microsoft YaHei UI" panose="020B0503020204020204" pitchFamily="34" charset="-122"/>
                <a:ea typeface="Microsoft YaHei UI" panose="020B0503020204020204" pitchFamily="34" charset="-122"/>
                <a:cs typeface="+mn-cs"/>
              </a:endParaRPr>
            </a:p>
            <a:p>
              <a:pPr marL="0" marR="0" lvl="0" indent="0" algn="l" defTabSz="914400" rtl="0" eaLnBrk="0" fontAlgn="base" latinLnBrk="0" hangingPunct="0">
                <a:lnSpc>
                  <a:spcPct val="100000"/>
                </a:lnSpc>
                <a:spcBef>
                  <a:spcPct val="0"/>
                </a:spcBef>
                <a:spcAft>
                  <a:spcPct val="0"/>
                </a:spcAft>
                <a:buClrTx/>
                <a:buSzTx/>
                <a:buFontTx/>
                <a:buNone/>
                <a:defRPr/>
              </a:pPr>
              <a:endParaRPr kumimoji="0" lang="zh-TW" altLang="en-US" sz="1600" b="1" i="0" u="none" strike="noStrike" kern="1200" cap="none" spc="0" normalizeH="0" baseline="0" noProof="0" dirty="0">
                <a:ln>
                  <a:noFill/>
                </a:ln>
                <a:solidFill>
                  <a:prstClr val="white"/>
                </a:solidFill>
                <a:effectLst/>
                <a:uLnTx/>
                <a:uFillTx/>
                <a:latin typeface="Microsoft YaHei UI" panose="020B0503020204020204" pitchFamily="34" charset="-122"/>
                <a:ea typeface="Microsoft YaHei UI" panose="020B0503020204020204" pitchFamily="34" charset="-122"/>
                <a:cs typeface="+mn-cs"/>
              </a:endParaRPr>
            </a:p>
          </p:txBody>
        </p:sp>
        <p:sp>
          <p:nvSpPr>
            <p:cNvPr id="16" name="橢圓 15"/>
            <p:cNvSpPr/>
            <p:nvPr/>
          </p:nvSpPr>
          <p:spPr>
            <a:xfrm>
              <a:off x="56698" y="2405276"/>
              <a:ext cx="2494599" cy="2493784"/>
            </a:xfrm>
            <a:prstGeom prst="ellipse">
              <a:avLst/>
            </a:pr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TW" altLang="en-US" sz="2400" b="1" i="0" u="none" strike="noStrike" kern="1200" cap="none" spc="0" normalizeH="0" baseline="0" noProof="0" dirty="0">
                <a:ln>
                  <a:noFill/>
                </a:ln>
                <a:solidFill>
                  <a:prstClr val="white"/>
                </a:solidFill>
                <a:effectLst/>
                <a:uLnTx/>
                <a:uFillTx/>
                <a:latin typeface="Microsoft YaHei UI" panose="020B0503020204020204" pitchFamily="34" charset="-122"/>
                <a:ea typeface="Microsoft YaHei UI" panose="020B0503020204020204" pitchFamily="34" charset="-122"/>
                <a:cs typeface="+mn-cs"/>
              </a:endParaRPr>
            </a:p>
          </p:txBody>
        </p:sp>
      </p:grpSp>
      <p:grpSp>
        <p:nvGrpSpPr>
          <p:cNvPr id="95241" name="群組 16"/>
          <p:cNvGrpSpPr/>
          <p:nvPr/>
        </p:nvGrpSpPr>
        <p:grpSpPr bwMode="auto">
          <a:xfrm>
            <a:off x="395288" y="2355850"/>
            <a:ext cx="2513012" cy="2293938"/>
            <a:chOff x="6316624" y="4321441"/>
            <a:chExt cx="2652929" cy="1779649"/>
          </a:xfrm>
        </p:grpSpPr>
        <p:pic>
          <p:nvPicPr>
            <p:cNvPr id="18" name="Picture 33" descr="\\140.96.196.229\p300共用資料夾\2013 臺南生技綠能博覽會\(海報用)麻煩大家提供照片\(一)陽光社區\高雄市鳳山1(光電棚架下方休憩綠化，提高空間使用).jpg"/>
            <p:cNvPicPr>
              <a:picLocks noChangeAspect="1" noChangeArrowheads="1"/>
            </p:cNvPicPr>
            <p:nvPr/>
          </p:nvPicPr>
          <p:blipFill>
            <a:blip r:embed="rId2"/>
            <a:srcRect/>
            <a:stretch>
              <a:fillRect/>
            </a:stretch>
          </p:blipFill>
          <p:spPr bwMode="auto">
            <a:xfrm>
              <a:off x="6578831" y="4321441"/>
              <a:ext cx="2390722" cy="1754911"/>
            </a:xfrm>
            <a:prstGeom prst="ellipse">
              <a:avLst/>
            </a:prstGeom>
            <a:ln>
              <a:noFill/>
            </a:ln>
            <a:effectLst>
              <a:softEdge rad="112500"/>
            </a:effectLst>
          </p:spPr>
        </p:pic>
        <p:sp>
          <p:nvSpPr>
            <p:cNvPr id="95261" name="文字方塊 2"/>
            <p:cNvSpPr txBox="1">
              <a:spLocks noChangeArrowheads="1"/>
            </p:cNvSpPr>
            <p:nvPr/>
          </p:nvSpPr>
          <p:spPr bwMode="auto">
            <a:xfrm>
              <a:off x="6316624" y="5886271"/>
              <a:ext cx="2518281" cy="21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en-US" altLang="zh-TW" sz="1200" b="1" i="0" u="none" strike="noStrike" kern="1200" cap="none" spc="0" normalizeH="0" baseline="0" noProof="0">
                <a:ln>
                  <a:noFill/>
                </a:ln>
                <a:solidFill>
                  <a:prstClr val="white"/>
                </a:solidFill>
                <a:effectLst/>
                <a:uLnTx/>
                <a:uFillTx/>
                <a:latin typeface="Microsoft YaHei UI" panose="020B0503020204020204" pitchFamily="34" charset="-122"/>
                <a:ea typeface="Microsoft YaHei UI" panose="020B0503020204020204" pitchFamily="34" charset="-122"/>
                <a:cs typeface="+mn-cs"/>
              </a:endParaRPr>
            </a:p>
          </p:txBody>
        </p:sp>
      </p:grpSp>
      <p:sp>
        <p:nvSpPr>
          <p:cNvPr id="20" name="矩形 19"/>
          <p:cNvSpPr/>
          <p:nvPr/>
        </p:nvSpPr>
        <p:spPr>
          <a:xfrm>
            <a:off x="5840413" y="1400175"/>
            <a:ext cx="3163887" cy="942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defRPr/>
            </a:pPr>
            <a:r>
              <a:rPr kumimoji="0" lang="zh-TW" altLang="en-US" sz="1800" b="1" i="0" u="none" strike="noStrike" kern="120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mn-cs"/>
              </a:rPr>
              <a:t>日照愈強，發電愈多</a:t>
            </a:r>
            <a:endParaRPr kumimoji="0" lang="en-US" altLang="zh-TW" sz="1800" b="1" i="0" u="none" strike="noStrike" kern="120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mn-cs"/>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defRPr/>
            </a:pPr>
            <a:r>
              <a:rPr kumimoji="0" lang="zh-TW" altLang="en-US" sz="1800" b="1" i="0" u="none" strike="noStrike" kern="1200" cap="none" spc="0" normalizeH="0" baseline="0" noProof="0" dirty="0">
                <a:ln>
                  <a:noFill/>
                </a:ln>
                <a:solidFill>
                  <a:srgbClr val="FF3300"/>
                </a:solidFill>
                <a:effectLst/>
                <a:uLnTx/>
                <a:uFillTx/>
                <a:latin typeface="Microsoft YaHei UI" panose="020B0503020204020204" pitchFamily="34" charset="-122"/>
                <a:ea typeface="Microsoft YaHei UI" panose="020B0503020204020204" pitchFamily="34" charset="-122"/>
                <a:cs typeface="+mn-cs"/>
              </a:rPr>
              <a:t>固定費率</a:t>
            </a:r>
            <a:r>
              <a:rPr kumimoji="0" lang="en-US" altLang="zh-TW" sz="1800" b="1" i="0" u="none" strike="noStrike" kern="1200" cap="none" spc="0" normalizeH="0" baseline="0" noProof="0" dirty="0">
                <a:ln>
                  <a:noFill/>
                </a:ln>
                <a:solidFill>
                  <a:srgbClr val="FF3300"/>
                </a:solidFill>
                <a:effectLst/>
                <a:uLnTx/>
                <a:uFillTx/>
                <a:latin typeface="Microsoft YaHei UI" panose="020B0503020204020204" pitchFamily="34" charset="-122"/>
                <a:ea typeface="Microsoft YaHei UI" panose="020B0503020204020204" pitchFamily="34" charset="-122"/>
                <a:cs typeface="+mn-cs"/>
              </a:rPr>
              <a:t>20</a:t>
            </a:r>
            <a:r>
              <a:rPr kumimoji="0" lang="zh-TW" altLang="en-US" sz="1800" b="1" i="0" u="none" strike="noStrike" kern="1200" cap="none" spc="0" normalizeH="0" baseline="0" noProof="0" dirty="0">
                <a:ln>
                  <a:noFill/>
                </a:ln>
                <a:solidFill>
                  <a:srgbClr val="FF3300"/>
                </a:solidFill>
                <a:effectLst/>
                <a:uLnTx/>
                <a:uFillTx/>
                <a:latin typeface="Microsoft YaHei UI" panose="020B0503020204020204" pitchFamily="34" charset="-122"/>
                <a:ea typeface="Microsoft YaHei UI" panose="020B0503020204020204" pitchFamily="34" charset="-122"/>
                <a:cs typeface="+mn-cs"/>
              </a:rPr>
              <a:t>年</a:t>
            </a:r>
            <a:endParaRPr kumimoji="0" lang="en-US" altLang="zh-TW" sz="1800" b="1" i="0" u="none" strike="noStrike" kern="1200" cap="none" spc="0" normalizeH="0" baseline="0" noProof="0" dirty="0">
              <a:ln>
                <a:noFill/>
              </a:ln>
              <a:solidFill>
                <a:srgbClr val="FF3300"/>
              </a:solidFill>
              <a:effectLst/>
              <a:uLnTx/>
              <a:uFillTx/>
              <a:latin typeface="Microsoft YaHei UI" panose="020B0503020204020204" pitchFamily="34" charset="-122"/>
              <a:ea typeface="Microsoft YaHei UI" panose="020B0503020204020204" pitchFamily="34" charset="-122"/>
              <a:cs typeface="+mn-cs"/>
            </a:endParaRPr>
          </a:p>
        </p:txBody>
      </p:sp>
      <p:sp>
        <p:nvSpPr>
          <p:cNvPr id="21" name="矩形 20"/>
          <p:cNvSpPr/>
          <p:nvPr/>
        </p:nvSpPr>
        <p:spPr>
          <a:xfrm>
            <a:off x="5840413" y="4022725"/>
            <a:ext cx="3163887" cy="809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defRPr/>
            </a:pPr>
            <a:r>
              <a:rPr kumimoji="0" lang="zh-TW" altLang="en-US" sz="1800" b="1" i="0" u="none" strike="noStrike" kern="120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mn-cs"/>
              </a:rPr>
              <a:t>賣電</a:t>
            </a:r>
            <a:r>
              <a:rPr kumimoji="0" lang="en-US" altLang="zh-TW" sz="1800" b="1" i="0" u="none" strike="noStrike" kern="120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mn-cs"/>
              </a:rPr>
              <a:t>20</a:t>
            </a:r>
            <a:r>
              <a:rPr kumimoji="0" lang="zh-TW" altLang="en-US" sz="1800" b="1" i="0" u="none" strike="noStrike" kern="120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mn-cs"/>
              </a:rPr>
              <a:t>年，平均</a:t>
            </a:r>
            <a:r>
              <a:rPr kumimoji="0" lang="en-US" altLang="zh-TW" sz="1800" b="1" i="0" u="none" strike="noStrike" kern="120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mn-cs"/>
              </a:rPr>
              <a:t>1</a:t>
            </a:r>
            <a:r>
              <a:rPr kumimoji="0" lang="zh-TW" altLang="en-US" sz="1800" b="1" i="0" u="none" strike="noStrike" kern="120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mn-cs"/>
              </a:rPr>
              <a:t>年</a:t>
            </a:r>
            <a:r>
              <a:rPr kumimoji="0" lang="en-US" altLang="zh-TW" sz="1800" b="1" i="0" u="none" strike="noStrike" kern="120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mn-cs"/>
              </a:rPr>
              <a:t>1kW</a:t>
            </a:r>
            <a:r>
              <a:rPr kumimoji="0" lang="zh-TW" altLang="en-US" sz="1800" b="1" i="0" u="none" strike="noStrike" kern="120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mn-cs"/>
              </a:rPr>
              <a:t>協助減量</a:t>
            </a:r>
            <a:r>
              <a:rPr kumimoji="0" lang="en-US" altLang="zh-TW" sz="1800" b="1" i="0" u="none" strike="noStrike" kern="120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mn-cs"/>
              </a:rPr>
              <a:t>636.25</a:t>
            </a:r>
            <a:r>
              <a:rPr kumimoji="0" lang="zh-TW" altLang="en-US" sz="1800" b="1" i="0" u="none" strike="noStrike" kern="120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mn-cs"/>
              </a:rPr>
              <a:t>公斤</a:t>
            </a:r>
            <a:r>
              <a:rPr kumimoji="0" lang="en-US" altLang="zh-TW" sz="1800" b="1" i="0" u="none" strike="noStrike" kern="120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mn-cs"/>
              </a:rPr>
              <a:t>CO</a:t>
            </a:r>
            <a:r>
              <a:rPr kumimoji="0" lang="en-US" altLang="zh-TW" sz="1800" b="1" i="0" u="none" strike="noStrike" kern="1200" cap="none" spc="0" normalizeH="0" baseline="-2500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mn-cs"/>
              </a:rPr>
              <a:t>2</a:t>
            </a:r>
            <a:endParaRPr kumimoji="0" lang="zh-TW" altLang="en-US" sz="1800" b="1" i="0" u="none" strike="noStrike" kern="120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mn-cs"/>
            </a:endParaRPr>
          </a:p>
        </p:txBody>
      </p:sp>
      <p:sp>
        <p:nvSpPr>
          <p:cNvPr id="22" name="矩形 21"/>
          <p:cNvSpPr/>
          <p:nvPr/>
        </p:nvSpPr>
        <p:spPr>
          <a:xfrm>
            <a:off x="5840413" y="5295900"/>
            <a:ext cx="3163887" cy="7826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defRPr/>
            </a:pPr>
            <a:r>
              <a:rPr kumimoji="0" lang="zh-TW" altLang="en-US" sz="1800" b="1" i="0" u="none" strike="noStrike" kern="120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mn-cs"/>
              </a:rPr>
              <a:t>以系統設置帶動中、上游產業生產及就業</a:t>
            </a:r>
          </a:p>
        </p:txBody>
      </p:sp>
      <p:sp>
        <p:nvSpPr>
          <p:cNvPr id="23" name="矩形 22"/>
          <p:cNvSpPr/>
          <p:nvPr/>
        </p:nvSpPr>
        <p:spPr>
          <a:xfrm>
            <a:off x="3327400" y="1235075"/>
            <a:ext cx="2513013" cy="790575"/>
          </a:xfrm>
          <a:prstGeom prst="rect">
            <a:avLst/>
          </a:prstGeom>
          <a:solidFill>
            <a:srgbClr val="18B5C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TW" altLang="en-US" sz="2000" b="1" i="0" u="none" strike="noStrike" kern="1200" cap="none" spc="0" normalizeH="0" baseline="0" noProof="0" dirty="0">
                <a:ln>
                  <a:noFill/>
                </a:ln>
                <a:solidFill>
                  <a:prstClr val="white"/>
                </a:solidFill>
                <a:effectLst/>
                <a:uLnTx/>
                <a:uFillTx/>
                <a:latin typeface="Microsoft YaHei UI" panose="020B0503020204020204" pitchFamily="34" charset="-122"/>
                <a:ea typeface="Microsoft YaHei UI" panose="020B0503020204020204" pitchFamily="34" charset="-122"/>
                <a:cs typeface="+mn-cs"/>
              </a:rPr>
              <a:t>賣電</a:t>
            </a:r>
            <a:r>
              <a:rPr kumimoji="0" lang="en-US" altLang="zh-TW" sz="2000" b="1" i="0" u="none" strike="noStrike" kern="1200" cap="none" spc="0" normalizeH="0" baseline="0" noProof="0" dirty="0">
                <a:ln>
                  <a:noFill/>
                </a:ln>
                <a:solidFill>
                  <a:prstClr val="white"/>
                </a:solidFill>
                <a:effectLst/>
                <a:uLnTx/>
                <a:uFillTx/>
                <a:latin typeface="Microsoft YaHei UI" panose="020B0503020204020204" pitchFamily="34" charset="-122"/>
                <a:ea typeface="Microsoft YaHei UI" panose="020B0503020204020204" pitchFamily="34" charset="-122"/>
                <a:cs typeface="+mn-cs"/>
              </a:rPr>
              <a:t>20</a:t>
            </a:r>
            <a:r>
              <a:rPr kumimoji="0" lang="zh-TW" altLang="en-US" sz="2000" b="1" i="0" u="none" strike="noStrike" kern="1200" cap="none" spc="0" normalizeH="0" baseline="0" noProof="0" dirty="0">
                <a:ln>
                  <a:noFill/>
                </a:ln>
                <a:solidFill>
                  <a:prstClr val="white"/>
                </a:solidFill>
                <a:effectLst/>
                <a:uLnTx/>
                <a:uFillTx/>
                <a:latin typeface="Microsoft YaHei UI" panose="020B0503020204020204" pitchFamily="34" charset="-122"/>
                <a:ea typeface="Microsoft YaHei UI" panose="020B0503020204020204" pitchFamily="34" charset="-122"/>
                <a:cs typeface="+mn-cs"/>
              </a:rPr>
              <a:t>年輔助供電</a:t>
            </a:r>
            <a:endParaRPr kumimoji="0" lang="zh-TW" altLang="en-US" sz="1800" b="1" i="0" u="none" strike="noStrike" kern="1200" cap="none" spc="0" normalizeH="0" baseline="0" noProof="0" dirty="0">
              <a:ln>
                <a:noFill/>
              </a:ln>
              <a:solidFill>
                <a:prstClr val="white"/>
              </a:solidFill>
              <a:effectLst/>
              <a:uLnTx/>
              <a:uFillTx/>
              <a:latin typeface="Microsoft YaHei UI" panose="020B0503020204020204" pitchFamily="34" charset="-122"/>
              <a:ea typeface="Microsoft YaHei UI" panose="020B0503020204020204" pitchFamily="34" charset="-122"/>
              <a:cs typeface="+mn-cs"/>
            </a:endParaRPr>
          </a:p>
        </p:txBody>
      </p:sp>
      <p:grpSp>
        <p:nvGrpSpPr>
          <p:cNvPr id="95246" name="群組 23"/>
          <p:cNvGrpSpPr/>
          <p:nvPr/>
        </p:nvGrpSpPr>
        <p:grpSpPr bwMode="auto">
          <a:xfrm>
            <a:off x="3130550" y="3071813"/>
            <a:ext cx="717550" cy="303212"/>
            <a:chOff x="3162311" y="3106977"/>
            <a:chExt cx="717161" cy="302267"/>
          </a:xfrm>
        </p:grpSpPr>
        <p:cxnSp>
          <p:nvCxnSpPr>
            <p:cNvPr id="25" name="直線接點 24"/>
            <p:cNvCxnSpPr/>
            <p:nvPr/>
          </p:nvCxnSpPr>
          <p:spPr>
            <a:xfrm flipH="1">
              <a:off x="3574837" y="3106977"/>
              <a:ext cx="304635" cy="0"/>
            </a:xfrm>
            <a:prstGeom prst="line">
              <a:avLst/>
            </a:prstGeom>
            <a:ln>
              <a:solidFill>
                <a:schemeClr val="bg2">
                  <a:lumMod val="50000"/>
                </a:schemeClr>
              </a:solidFill>
            </a:ln>
          </p:spPr>
          <p:style>
            <a:lnRef idx="3">
              <a:schemeClr val="accent3"/>
            </a:lnRef>
            <a:fillRef idx="0">
              <a:schemeClr val="accent3"/>
            </a:fillRef>
            <a:effectRef idx="2">
              <a:schemeClr val="accent3"/>
            </a:effectRef>
            <a:fontRef idx="minor">
              <a:schemeClr val="tx1"/>
            </a:fontRef>
          </p:style>
        </p:cxnSp>
        <p:cxnSp>
          <p:nvCxnSpPr>
            <p:cNvPr id="26" name="直線單箭頭接點 25"/>
            <p:cNvCxnSpPr/>
            <p:nvPr/>
          </p:nvCxnSpPr>
          <p:spPr>
            <a:xfrm flipH="1">
              <a:off x="3162311" y="3106977"/>
              <a:ext cx="417287" cy="302267"/>
            </a:xfrm>
            <a:prstGeom prst="straightConnector1">
              <a:avLst/>
            </a:prstGeom>
            <a:ln>
              <a:solidFill>
                <a:schemeClr val="bg2">
                  <a:lumMod val="50000"/>
                </a:schemeClr>
              </a:solidFill>
              <a:tailEnd type="triangle"/>
            </a:ln>
          </p:spPr>
          <p:style>
            <a:lnRef idx="3">
              <a:schemeClr val="accent3"/>
            </a:lnRef>
            <a:fillRef idx="0">
              <a:schemeClr val="accent3"/>
            </a:fillRef>
            <a:effectRef idx="2">
              <a:schemeClr val="accent3"/>
            </a:effectRef>
            <a:fontRef idx="minor">
              <a:schemeClr val="tx1"/>
            </a:fontRef>
          </p:style>
        </p:cxnSp>
      </p:grpSp>
      <p:grpSp>
        <p:nvGrpSpPr>
          <p:cNvPr id="95247" name="群組 26"/>
          <p:cNvGrpSpPr/>
          <p:nvPr/>
        </p:nvGrpSpPr>
        <p:grpSpPr bwMode="auto">
          <a:xfrm>
            <a:off x="2949575" y="4022725"/>
            <a:ext cx="1209675" cy="287338"/>
            <a:chOff x="3162311" y="4133827"/>
            <a:chExt cx="717161" cy="287076"/>
          </a:xfrm>
        </p:grpSpPr>
        <p:cxnSp>
          <p:nvCxnSpPr>
            <p:cNvPr id="28" name="直線接點 27"/>
            <p:cNvCxnSpPr/>
            <p:nvPr/>
          </p:nvCxnSpPr>
          <p:spPr>
            <a:xfrm flipH="1" flipV="1">
              <a:off x="3557597" y="4417731"/>
              <a:ext cx="321875" cy="3172"/>
            </a:xfrm>
            <a:prstGeom prst="line">
              <a:avLst/>
            </a:prstGeom>
            <a:ln>
              <a:solidFill>
                <a:schemeClr val="bg2">
                  <a:lumMod val="50000"/>
                </a:schemeClr>
              </a:solidFill>
            </a:ln>
          </p:spPr>
          <p:style>
            <a:lnRef idx="3">
              <a:schemeClr val="accent3"/>
            </a:lnRef>
            <a:fillRef idx="0">
              <a:schemeClr val="accent3"/>
            </a:fillRef>
            <a:effectRef idx="2">
              <a:schemeClr val="accent3"/>
            </a:effectRef>
            <a:fontRef idx="minor">
              <a:schemeClr val="tx1"/>
            </a:fontRef>
          </p:style>
        </p:cxnSp>
        <p:cxnSp>
          <p:nvCxnSpPr>
            <p:cNvPr id="29" name="直線單箭頭接點 28"/>
            <p:cNvCxnSpPr/>
            <p:nvPr/>
          </p:nvCxnSpPr>
          <p:spPr>
            <a:xfrm flipH="1" flipV="1">
              <a:off x="3162311" y="4133827"/>
              <a:ext cx="399050" cy="282317"/>
            </a:xfrm>
            <a:prstGeom prst="straightConnector1">
              <a:avLst/>
            </a:prstGeom>
            <a:ln>
              <a:solidFill>
                <a:schemeClr val="bg2">
                  <a:lumMod val="50000"/>
                </a:schemeClr>
              </a:solidFill>
              <a:tailEnd type="triangle"/>
            </a:ln>
          </p:spPr>
          <p:style>
            <a:lnRef idx="3">
              <a:schemeClr val="accent3"/>
            </a:lnRef>
            <a:fillRef idx="0">
              <a:schemeClr val="accent3"/>
            </a:fillRef>
            <a:effectRef idx="2">
              <a:schemeClr val="accent3"/>
            </a:effectRef>
            <a:fontRef idx="minor">
              <a:schemeClr val="tx1"/>
            </a:fontRef>
          </p:style>
        </p:cxnSp>
      </p:grpSp>
      <p:grpSp>
        <p:nvGrpSpPr>
          <p:cNvPr id="95248" name="群組 29"/>
          <p:cNvGrpSpPr/>
          <p:nvPr/>
        </p:nvGrpSpPr>
        <p:grpSpPr bwMode="auto">
          <a:xfrm>
            <a:off x="2230438" y="4710113"/>
            <a:ext cx="985837" cy="877887"/>
            <a:chOff x="2549277" y="4894089"/>
            <a:chExt cx="1330195" cy="806979"/>
          </a:xfrm>
        </p:grpSpPr>
        <p:cxnSp>
          <p:nvCxnSpPr>
            <p:cNvPr id="31" name="直線接點 30"/>
            <p:cNvCxnSpPr/>
            <p:nvPr/>
          </p:nvCxnSpPr>
          <p:spPr>
            <a:xfrm flipH="1">
              <a:off x="3191884" y="5696691"/>
              <a:ext cx="687588" cy="0"/>
            </a:xfrm>
            <a:prstGeom prst="line">
              <a:avLst/>
            </a:prstGeom>
            <a:ln>
              <a:solidFill>
                <a:schemeClr val="bg2">
                  <a:lumMod val="50000"/>
                </a:schemeClr>
              </a:solidFill>
            </a:ln>
          </p:spPr>
          <p:style>
            <a:lnRef idx="3">
              <a:schemeClr val="accent3"/>
            </a:lnRef>
            <a:fillRef idx="0">
              <a:schemeClr val="accent3"/>
            </a:fillRef>
            <a:effectRef idx="2">
              <a:schemeClr val="accent3"/>
            </a:effectRef>
            <a:fontRef idx="minor">
              <a:schemeClr val="tx1"/>
            </a:fontRef>
          </p:style>
        </p:cxnSp>
        <p:cxnSp>
          <p:nvCxnSpPr>
            <p:cNvPr id="32" name="直線單箭頭接點 31"/>
            <p:cNvCxnSpPr/>
            <p:nvPr/>
          </p:nvCxnSpPr>
          <p:spPr>
            <a:xfrm flipH="1" flipV="1">
              <a:off x="2549277" y="4894089"/>
              <a:ext cx="642607" cy="806979"/>
            </a:xfrm>
            <a:prstGeom prst="straightConnector1">
              <a:avLst/>
            </a:prstGeom>
            <a:ln>
              <a:solidFill>
                <a:schemeClr val="bg2">
                  <a:lumMod val="50000"/>
                </a:schemeClr>
              </a:solidFill>
              <a:tailEnd type="triangle"/>
            </a:ln>
          </p:spPr>
          <p:style>
            <a:lnRef idx="3">
              <a:schemeClr val="accent3"/>
            </a:lnRef>
            <a:fillRef idx="0">
              <a:schemeClr val="accent3"/>
            </a:fillRef>
            <a:effectRef idx="2">
              <a:schemeClr val="accent3"/>
            </a:effectRef>
            <a:fontRef idx="minor">
              <a:schemeClr val="tx1"/>
            </a:fontRef>
          </p:style>
        </p:cxnSp>
      </p:grpSp>
      <p:sp>
        <p:nvSpPr>
          <p:cNvPr id="33" name="矩形 32"/>
          <p:cNvSpPr/>
          <p:nvPr/>
        </p:nvSpPr>
        <p:spPr>
          <a:xfrm>
            <a:off x="3327400" y="2462213"/>
            <a:ext cx="2513013" cy="792162"/>
          </a:xfrm>
          <a:prstGeom prst="rect">
            <a:avLst/>
          </a:prstGeom>
          <a:solidFill>
            <a:srgbClr val="ED75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TW" altLang="en-US" sz="2000" b="1" i="0" u="none" strike="noStrike" kern="1200" cap="none" spc="0" normalizeH="0" baseline="0" noProof="0" dirty="0">
                <a:ln>
                  <a:noFill/>
                </a:ln>
                <a:solidFill>
                  <a:prstClr val="white"/>
                </a:solidFill>
                <a:effectLst/>
                <a:uLnTx/>
                <a:uFillTx/>
                <a:latin typeface="Microsoft YaHei UI" panose="020B0503020204020204" pitchFamily="34" charset="-122"/>
                <a:ea typeface="Microsoft YaHei UI" panose="020B0503020204020204" pitchFamily="34" charset="-122"/>
                <a:cs typeface="+mn-cs"/>
              </a:rPr>
              <a:t>環境舒適度提升</a:t>
            </a:r>
            <a:endParaRPr kumimoji="0" lang="zh-TW" altLang="en-US" sz="1800" b="1" i="0" u="none" strike="noStrike" kern="1200" cap="none" spc="0" normalizeH="0" baseline="0" noProof="0" dirty="0">
              <a:ln>
                <a:noFill/>
              </a:ln>
              <a:solidFill>
                <a:prstClr val="white"/>
              </a:solidFill>
              <a:effectLst/>
              <a:uLnTx/>
              <a:uFillTx/>
              <a:latin typeface="Microsoft YaHei UI" panose="020B0503020204020204" pitchFamily="34" charset="-122"/>
              <a:ea typeface="Microsoft YaHei UI" panose="020B0503020204020204" pitchFamily="34" charset="-122"/>
              <a:cs typeface="+mn-cs"/>
            </a:endParaRPr>
          </a:p>
        </p:txBody>
      </p:sp>
      <p:sp>
        <p:nvSpPr>
          <p:cNvPr id="34" name="矩形 33"/>
          <p:cNvSpPr/>
          <p:nvPr/>
        </p:nvSpPr>
        <p:spPr>
          <a:xfrm>
            <a:off x="3327400" y="3783013"/>
            <a:ext cx="2513013" cy="790575"/>
          </a:xfrm>
          <a:prstGeom prst="rect">
            <a:avLst/>
          </a:prstGeom>
          <a:solidFill>
            <a:srgbClr val="1EA63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TW" altLang="en-US" sz="1800" b="1" i="0" u="none" strike="noStrike" kern="1200" cap="none" spc="0" normalizeH="0" baseline="0" noProof="0" dirty="0">
                <a:ln>
                  <a:noFill/>
                </a:ln>
                <a:solidFill>
                  <a:prstClr val="white"/>
                </a:solidFill>
                <a:effectLst/>
                <a:uLnTx/>
                <a:uFillTx/>
                <a:latin typeface="Microsoft YaHei UI" panose="020B0503020204020204" pitchFamily="34" charset="-122"/>
                <a:ea typeface="Microsoft YaHei UI" panose="020B0503020204020204" pitchFamily="34" charset="-122"/>
                <a:cs typeface="+mn-cs"/>
              </a:rPr>
              <a:t>節能減碳愛地球</a:t>
            </a:r>
          </a:p>
        </p:txBody>
      </p:sp>
      <p:sp>
        <p:nvSpPr>
          <p:cNvPr id="35" name="矩形 34"/>
          <p:cNvSpPr/>
          <p:nvPr/>
        </p:nvSpPr>
        <p:spPr>
          <a:xfrm>
            <a:off x="2998788" y="4937125"/>
            <a:ext cx="2841625" cy="790575"/>
          </a:xfrm>
          <a:prstGeom prst="rect">
            <a:avLst/>
          </a:prstGeom>
          <a:solidFill>
            <a:srgbClr val="00716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TW" altLang="en-US" sz="1800" b="1" i="0" u="none" strike="noStrike" kern="1200" cap="none" spc="0" normalizeH="0" baseline="0" noProof="0" dirty="0">
                <a:ln>
                  <a:noFill/>
                </a:ln>
                <a:solidFill>
                  <a:prstClr val="white"/>
                </a:solidFill>
                <a:effectLst/>
                <a:uLnTx/>
                <a:uFillTx/>
                <a:latin typeface="Microsoft YaHei UI" panose="020B0503020204020204" pitchFamily="34" charset="-122"/>
                <a:ea typeface="Microsoft YaHei UI" panose="020B0503020204020204" pitchFamily="34" charset="-122"/>
                <a:cs typeface="+mn-cs"/>
              </a:rPr>
              <a:t>活絡產業及創造就業機會</a:t>
            </a:r>
          </a:p>
        </p:txBody>
      </p:sp>
      <p:sp>
        <p:nvSpPr>
          <p:cNvPr id="36" name="矩形 35"/>
          <p:cNvSpPr/>
          <p:nvPr/>
        </p:nvSpPr>
        <p:spPr>
          <a:xfrm>
            <a:off x="5840413" y="2608263"/>
            <a:ext cx="3163887" cy="9477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defRPr/>
            </a:pPr>
            <a:r>
              <a:rPr kumimoji="0" lang="zh-TW" altLang="en-US" sz="1800" b="1" i="0" u="none" strike="noStrike" kern="1200" cap="none" spc="0" normalizeH="0" baseline="0" noProof="0" dirty="0">
                <a:ln>
                  <a:noFill/>
                </a:ln>
                <a:solidFill>
                  <a:srgbClr val="FF3300"/>
                </a:solidFill>
                <a:effectLst/>
                <a:uLnTx/>
                <a:uFillTx/>
                <a:latin typeface="Microsoft YaHei UI" panose="020B0503020204020204" pitchFamily="34" charset="-122"/>
                <a:ea typeface="Microsoft YaHei UI" panose="020B0503020204020204" pitchFamily="34" charset="-122"/>
                <a:cs typeface="+mn-cs"/>
              </a:rPr>
              <a:t>高度</a:t>
            </a:r>
            <a:r>
              <a:rPr kumimoji="0" lang="en-US" altLang="zh-TW" sz="1800" b="1" i="0" u="none" strike="noStrike" kern="1200" cap="none" spc="0" normalizeH="0" baseline="0" noProof="0" dirty="0">
                <a:ln>
                  <a:noFill/>
                </a:ln>
                <a:solidFill>
                  <a:srgbClr val="FF3300"/>
                </a:solidFill>
                <a:effectLst/>
                <a:uLnTx/>
                <a:uFillTx/>
                <a:latin typeface="Microsoft YaHei UI" panose="020B0503020204020204" pitchFamily="34" charset="-122"/>
                <a:ea typeface="Microsoft YaHei UI" panose="020B0503020204020204" pitchFamily="34" charset="-122"/>
                <a:cs typeface="+mn-cs"/>
              </a:rPr>
              <a:t>4.5</a:t>
            </a:r>
            <a:r>
              <a:rPr kumimoji="0" lang="zh-TW" altLang="en-US" sz="1800" b="1" i="0" u="none" strike="noStrike" kern="1200" cap="none" spc="0" normalizeH="0" baseline="0" noProof="0" dirty="0">
                <a:ln>
                  <a:noFill/>
                </a:ln>
                <a:solidFill>
                  <a:srgbClr val="FF3300"/>
                </a:solidFill>
                <a:effectLst/>
                <a:uLnTx/>
                <a:uFillTx/>
                <a:latin typeface="Microsoft YaHei UI" panose="020B0503020204020204" pitchFamily="34" charset="-122"/>
                <a:ea typeface="Microsoft YaHei UI" panose="020B0503020204020204" pitchFamily="34" charset="-122"/>
                <a:cs typeface="+mn-cs"/>
              </a:rPr>
              <a:t>公尺以下免雜照</a:t>
            </a:r>
            <a:endParaRPr kumimoji="0" lang="en-US" altLang="zh-TW" sz="1800" b="1" i="0" u="none" strike="noStrike" kern="1200" cap="none" spc="0" normalizeH="0" baseline="0" noProof="0" dirty="0">
              <a:ln>
                <a:noFill/>
              </a:ln>
              <a:solidFill>
                <a:srgbClr val="FF3300"/>
              </a:solidFill>
              <a:effectLst/>
              <a:uLnTx/>
              <a:uFillTx/>
              <a:latin typeface="Microsoft YaHei UI" panose="020B0503020204020204" pitchFamily="34" charset="-122"/>
              <a:ea typeface="Microsoft YaHei UI" panose="020B0503020204020204" pitchFamily="34" charset="-122"/>
              <a:cs typeface="+mn-cs"/>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defRPr/>
            </a:pPr>
            <a:r>
              <a:rPr kumimoji="0" lang="zh-TW" altLang="en-US" sz="1800" b="1" i="0" u="none" strike="noStrike" kern="120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mn-cs"/>
              </a:rPr>
              <a:t>降溫約</a:t>
            </a:r>
            <a:r>
              <a:rPr kumimoji="0" lang="en-US" altLang="zh-TW" sz="1800" b="1" i="0" u="none" strike="noStrike" kern="120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mn-cs"/>
              </a:rPr>
              <a:t>2~3℃</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defRPr/>
            </a:pPr>
            <a:r>
              <a:rPr kumimoji="0" lang="zh-TW" altLang="en-US" sz="1800" b="1" i="0" u="none" strike="noStrike" kern="120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mn-cs"/>
              </a:rPr>
              <a:t>減少冷氣用電約</a:t>
            </a:r>
            <a:r>
              <a:rPr kumimoji="0" lang="en-US" altLang="zh-TW" sz="1800" b="1" i="0" u="none" strike="noStrike" kern="120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mn-cs"/>
              </a:rPr>
              <a:t>18%</a:t>
            </a:r>
          </a:p>
          <a:p>
            <a:pPr marL="0" marR="0" lvl="0" indent="0" algn="l" defTabSz="914400" rtl="0" eaLnBrk="0" fontAlgn="base" latinLnBrk="0" hangingPunct="0">
              <a:lnSpc>
                <a:spcPct val="100000"/>
              </a:lnSpc>
              <a:spcBef>
                <a:spcPct val="0"/>
              </a:spcBef>
              <a:spcAft>
                <a:spcPct val="0"/>
              </a:spcAft>
              <a:buClrTx/>
              <a:buSzTx/>
              <a:buFontTx/>
              <a:buNone/>
              <a:defRPr/>
            </a:pPr>
            <a:endParaRPr kumimoji="0" lang="zh-TW" altLang="en-US" sz="1800" b="1" i="0" u="none" strike="noStrike" kern="1200" cap="none" spc="0" normalizeH="0" baseline="0" noProof="0" dirty="0">
              <a:ln>
                <a:noFill/>
              </a:ln>
              <a:solidFill>
                <a:prstClr val="white"/>
              </a:solidFill>
              <a:effectLst/>
              <a:uLnTx/>
              <a:uFillTx/>
              <a:latin typeface="Microsoft YaHei UI" panose="020B0503020204020204" pitchFamily="34" charset="-122"/>
              <a:ea typeface="Microsoft YaHei UI" panose="020B0503020204020204" pitchFamily="34" charset="-122"/>
              <a:cs typeface="+mn-cs"/>
            </a:endParaRPr>
          </a:p>
        </p:txBody>
      </p:sp>
      <p:sp>
        <p:nvSpPr>
          <p:cNvPr id="37" name="標題 1"/>
          <p:cNvSpPr txBox="1"/>
          <p:nvPr/>
        </p:nvSpPr>
        <p:spPr>
          <a:xfrm>
            <a:off x="195263" y="61913"/>
            <a:ext cx="8948737"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fontAlgn="auto">
              <a:lnSpc>
                <a:spcPct val="100000"/>
              </a:lnSpc>
              <a:spcAft>
                <a:spcPts val="0"/>
              </a:spcAft>
              <a:defRPr/>
            </a:pPr>
            <a:r>
              <a:rPr lang="zh-TW" altLang="en-US" sz="32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sym typeface="Wingdings" panose="05000000000000000000" pitchFamily="2" charset="2"/>
              </a:rPr>
              <a:t>參</a:t>
            </a:r>
            <a:r>
              <a:rPr kumimoji="1" lang="zh-TW" altLang="en-US" sz="32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、太陽光電法規及配套措施</a:t>
            </a:r>
            <a:r>
              <a:rPr kumimoji="1" lang="en-US" altLang="zh-TW"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a:t>
            </a:r>
            <a:r>
              <a:rPr kumimoji="1" lang="zh-TW" altLang="en-US"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rPr>
              <a:t>太陽光電</a:t>
            </a:r>
            <a:r>
              <a:rPr kumimoji="1" lang="zh-TW" altLang="en-US"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sym typeface="Wingdings" panose="05000000000000000000" pitchFamily="2" charset="2"/>
              </a:rPr>
              <a:t>四大優點</a:t>
            </a:r>
            <a:endParaRPr kumimoji="1" lang="zh-TW" altLang="en-US"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4294967295"/>
          </p:nvPr>
        </p:nvSpPr>
        <p:spPr>
          <a:xfrm>
            <a:off x="8412290" y="6536528"/>
            <a:ext cx="611187" cy="260350"/>
          </a:xfrm>
        </p:spPr>
        <p:txBody>
          <a:bodyPr/>
          <a:lstStyle/>
          <a:p>
            <a:pPr>
              <a:defRPr/>
            </a:pPr>
            <a:fld id="{4DDCBD9B-A1B5-459F-AC8A-25003C402013}" type="slidenum">
              <a:rPr lang="en-US" altLang="zh-TW" smtClean="0"/>
              <a:t>73</a:t>
            </a:fld>
            <a:endParaRPr lang="en-US" altLang="zh-TW" dirty="0"/>
          </a:p>
        </p:txBody>
      </p:sp>
      <p:sp>
        <p:nvSpPr>
          <p:cNvPr id="5" name="文字方塊 4"/>
          <p:cNvSpPr txBox="1"/>
          <p:nvPr/>
        </p:nvSpPr>
        <p:spPr>
          <a:xfrm>
            <a:off x="2195736" y="620688"/>
            <a:ext cx="5495925" cy="5109091"/>
          </a:xfrm>
          <a:prstGeom prst="rect">
            <a:avLst/>
          </a:prstGeom>
          <a:noFill/>
        </p:spPr>
        <p:txBody>
          <a:bodyPr>
            <a:spAutoFit/>
          </a:bodyPr>
          <a:lstStyle/>
          <a:p>
            <a:pPr lvl="0" fontAlgn="auto">
              <a:spcBef>
                <a:spcPts val="1200"/>
              </a:spcBef>
              <a:spcAft>
                <a:spcPts val="0"/>
              </a:spcAft>
              <a:defRPr/>
            </a:pPr>
            <a:r>
              <a:rPr kumimoji="0" lang="zh-TW" altLang="en-US"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rPr>
              <a:t>壹、我國再生能源政策</a:t>
            </a:r>
            <a:endParaRPr kumimoji="0" lang="en-US" altLang="zh-TW"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endParaRPr>
          </a:p>
          <a:p>
            <a:pPr lvl="0" fontAlgn="auto">
              <a:spcBef>
                <a:spcPts val="1200"/>
              </a:spcBef>
              <a:spcAft>
                <a:spcPts val="0"/>
              </a:spcAft>
              <a:defRPr/>
            </a:pPr>
            <a:r>
              <a:rPr kumimoji="0" lang="zh-TW" altLang="en-US"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rPr>
              <a:t>貳、太陽光電政策及推展</a:t>
            </a:r>
            <a:endParaRPr kumimoji="0" lang="en-US" altLang="zh-TW"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endParaRPr>
          </a:p>
          <a:p>
            <a:pPr marL="269875" lvl="1" fontAlgn="auto">
              <a:spcBef>
                <a:spcPts val="1200"/>
              </a:spcBef>
              <a:spcAft>
                <a:spcPts val="0"/>
              </a:spcAft>
              <a:defRPr/>
            </a:pPr>
            <a:r>
              <a:rPr kumimoji="0" lang="zh-TW" altLang="en-US"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rPr>
              <a:t>一、屋頂型政策及推展</a:t>
            </a:r>
            <a:endParaRPr kumimoji="0" lang="en-US" altLang="zh-TW"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endParaRPr>
          </a:p>
          <a:p>
            <a:pPr marL="269875" lvl="1" fontAlgn="auto">
              <a:spcBef>
                <a:spcPts val="1200"/>
              </a:spcBef>
              <a:spcAft>
                <a:spcPts val="0"/>
              </a:spcAft>
              <a:defRPr/>
            </a:pPr>
            <a:r>
              <a:rPr kumimoji="0" lang="zh-TW" altLang="en-US"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rPr>
              <a:t>二、地面型政策及推展</a:t>
            </a:r>
            <a:endParaRPr kumimoji="0" lang="en-US" altLang="zh-TW"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endParaRPr>
          </a:p>
          <a:p>
            <a:pPr marL="269875" lvl="1" fontAlgn="auto">
              <a:spcBef>
                <a:spcPts val="1200"/>
              </a:spcBef>
              <a:spcAft>
                <a:spcPts val="0"/>
              </a:spcAft>
              <a:defRPr/>
            </a:pPr>
            <a:r>
              <a:rPr kumimoji="0" lang="zh-TW" altLang="en-US"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rPr>
              <a:t>三、共同升壓站政策及推展</a:t>
            </a:r>
            <a:endParaRPr kumimoji="0" lang="en-US" altLang="zh-TW"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endParaRPr>
          </a:p>
          <a:p>
            <a:pPr lvl="0" fontAlgn="auto">
              <a:spcBef>
                <a:spcPts val="1200"/>
              </a:spcBef>
              <a:spcAft>
                <a:spcPts val="0"/>
              </a:spcAft>
              <a:defRPr/>
            </a:pPr>
            <a:r>
              <a:rPr kumimoji="0" lang="zh-TW" altLang="en-US"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rPr>
              <a:t>參、太陽光電法規及配套措施</a:t>
            </a:r>
            <a:endParaRPr kumimoji="0" lang="en-US" altLang="zh-TW"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endParaRPr>
          </a:p>
          <a:p>
            <a:pPr lvl="0" fontAlgn="auto">
              <a:spcBef>
                <a:spcPts val="1200"/>
              </a:spcBef>
              <a:spcAft>
                <a:spcPts val="0"/>
              </a:spcAft>
              <a:defRPr/>
            </a:pPr>
            <a:r>
              <a:rPr kumimoji="0" lang="zh-TW" altLang="en-US" sz="3200" b="1" spc="-150" dirty="0">
                <a:latin typeface="Microsoft YaHei UI" panose="020B0503020204020204" pitchFamily="34" charset="-122"/>
                <a:ea typeface="Microsoft YaHei UI" panose="020B0503020204020204" pitchFamily="34" charset="-122"/>
                <a:sym typeface="Wingdings" panose="05000000000000000000" pitchFamily="2" charset="2"/>
              </a:rPr>
              <a:t>肆、太陽光電商業模式</a:t>
            </a:r>
            <a:endParaRPr kumimoji="0" lang="en-US" altLang="zh-TW" sz="3200" b="1" spc="-150" dirty="0">
              <a:latin typeface="Microsoft YaHei UI" panose="020B0503020204020204" pitchFamily="34" charset="-122"/>
              <a:ea typeface="Microsoft YaHei UI" panose="020B0503020204020204" pitchFamily="34" charset="-122"/>
              <a:sym typeface="Wingdings" panose="05000000000000000000" pitchFamily="2" charset="2"/>
            </a:endParaRPr>
          </a:p>
          <a:p>
            <a:pPr lvl="0" fontAlgn="auto">
              <a:spcBef>
                <a:spcPts val="1200"/>
              </a:spcBef>
              <a:spcAft>
                <a:spcPts val="0"/>
              </a:spcAft>
              <a:defRPr/>
            </a:pPr>
            <a:r>
              <a:rPr kumimoji="0" lang="zh-TW" altLang="en-US"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rPr>
              <a:t>伍、結語</a:t>
            </a:r>
            <a:endParaRPr kumimoji="0" lang="en-US" altLang="zh-TW" sz="3200" b="1" spc="-150" dirty="0">
              <a:solidFill>
                <a:schemeClr val="bg1">
                  <a:lumMod val="75000"/>
                </a:schemeClr>
              </a:solidFill>
              <a:latin typeface="Microsoft YaHei UI" panose="020B0503020204020204" pitchFamily="34" charset="-122"/>
              <a:ea typeface="Microsoft YaHei UI" panose="020B0503020204020204" pitchFamily="34" charset="-122"/>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847725"/>
            <a:ext cx="9144000" cy="95250"/>
          </a:xfrm>
          <a:prstGeom prst="rect">
            <a:avLst/>
          </a:prstGeom>
          <a:gradFill flip="none" rotWithShape="1">
            <a:gsLst>
              <a:gs pos="0">
                <a:schemeClr val="bg1"/>
              </a:gs>
              <a:gs pos="55000">
                <a:schemeClr val="accent6">
                  <a:lumMod val="60000"/>
                  <a:lumOff val="40000"/>
                </a:schemeClr>
              </a:gs>
              <a:gs pos="100000">
                <a:srgbClr val="70AD47"/>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TW" altLang="en-US" sz="1800" b="0" i="0" u="none" strike="noStrike" kern="1200" cap="none" spc="0" normalizeH="0" baseline="0" noProof="0" dirty="0">
              <a:ln>
                <a:noFill/>
              </a:ln>
              <a:solidFill>
                <a:prstClr val="white"/>
              </a:solidFill>
              <a:effectLst/>
              <a:uLnTx/>
              <a:uFillTx/>
              <a:latin typeface="Microsoft YaHei UI" panose="020B0503020204020204" pitchFamily="34" charset="-122"/>
              <a:ea typeface="Microsoft YaHei UI" panose="020B0503020204020204" pitchFamily="34" charset="-122"/>
              <a:cs typeface="+mn-cs"/>
            </a:endParaRPr>
          </a:p>
        </p:txBody>
      </p:sp>
      <p:sp>
        <p:nvSpPr>
          <p:cNvPr id="3" name="標題 1"/>
          <p:cNvSpPr txBox="1"/>
          <p:nvPr/>
        </p:nvSpPr>
        <p:spPr>
          <a:xfrm>
            <a:off x="927100" y="61913"/>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defRPr/>
            </a:pPr>
            <a:r>
              <a:rPr kumimoji="1" lang="zh-TW" altLang="en-US" sz="32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rPr>
              <a:t>肆、太陽光電商業模式</a:t>
            </a:r>
            <a:r>
              <a:rPr kumimoji="1" lang="en-US" altLang="zh-TW" sz="32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rPr>
              <a:t>-</a:t>
            </a:r>
            <a:r>
              <a:rPr kumimoji="1" lang="en-US" altLang="zh-TW"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rPr>
              <a:t>PV-ESCO</a:t>
            </a:r>
            <a:r>
              <a:rPr kumimoji="1" lang="zh-TW" altLang="en-US"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rPr>
              <a:t>出租模式</a:t>
            </a:r>
          </a:p>
        </p:txBody>
      </p:sp>
      <p:grpSp>
        <p:nvGrpSpPr>
          <p:cNvPr id="97284" name="群組 3"/>
          <p:cNvGrpSpPr/>
          <p:nvPr/>
        </p:nvGrpSpPr>
        <p:grpSpPr bwMode="auto">
          <a:xfrm>
            <a:off x="971550" y="3619500"/>
            <a:ext cx="7272338" cy="1211263"/>
            <a:chOff x="3093486" y="2102926"/>
            <a:chExt cx="5877997" cy="1031802"/>
          </a:xfrm>
        </p:grpSpPr>
        <p:sp>
          <p:nvSpPr>
            <p:cNvPr id="5" name="六邊形 4"/>
            <p:cNvSpPr/>
            <p:nvPr/>
          </p:nvSpPr>
          <p:spPr>
            <a:xfrm>
              <a:off x="7516419" y="2102926"/>
              <a:ext cx="1455064" cy="1031802"/>
            </a:xfrm>
            <a:prstGeom prst="hexagon">
              <a:avLst/>
            </a:prstGeom>
            <a:solidFill>
              <a:schemeClr val="accent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20000"/>
                </a:lnSpc>
                <a:spcBef>
                  <a:spcPct val="0"/>
                </a:spcBef>
                <a:spcAft>
                  <a:spcPct val="0"/>
                </a:spcAft>
                <a:buClrTx/>
                <a:buSzTx/>
                <a:buFontTx/>
                <a:buNone/>
                <a:defRPr/>
              </a:pPr>
              <a:r>
                <a:rPr kumimoji="0" lang="zh-TW" altLang="en-US" sz="18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有意</a:t>
              </a:r>
              <a:br>
                <a:rPr kumimoji="0" lang="en-US" altLang="zh-TW" sz="18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br>
              <a:r>
                <a:rPr kumimoji="0" lang="zh-TW" altLang="en-US" sz="18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設置者</a:t>
              </a:r>
            </a:p>
          </p:txBody>
        </p:sp>
        <p:sp>
          <p:nvSpPr>
            <p:cNvPr id="6" name="六邊形 5"/>
            <p:cNvSpPr/>
            <p:nvPr/>
          </p:nvSpPr>
          <p:spPr>
            <a:xfrm>
              <a:off x="5305594" y="2102926"/>
              <a:ext cx="1453781" cy="1031802"/>
            </a:xfrm>
            <a:prstGeom prst="hexagon">
              <a:avLst/>
            </a:prstGeom>
            <a:solidFill>
              <a:schemeClr val="accent2"/>
            </a:solidFill>
            <a:ln>
              <a:solidFill>
                <a:schemeClr val="accent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20000"/>
                </a:lnSpc>
                <a:spcBef>
                  <a:spcPct val="0"/>
                </a:spcBef>
                <a:spcAft>
                  <a:spcPct val="0"/>
                </a:spcAft>
                <a:buClrTx/>
                <a:buSzTx/>
                <a:buFontTx/>
                <a:buNone/>
                <a:defRPr/>
              </a:pPr>
              <a:r>
                <a:rPr kumimoji="0" lang="en-US" altLang="zh-TW" sz="18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PV-ESCO</a:t>
              </a:r>
            </a:p>
            <a:p>
              <a:pPr marL="0" marR="0" lvl="0" indent="0" algn="ctr" defTabSz="914400" rtl="0" eaLnBrk="0" fontAlgn="base" latinLnBrk="0" hangingPunct="0">
                <a:lnSpc>
                  <a:spcPct val="120000"/>
                </a:lnSpc>
                <a:spcBef>
                  <a:spcPct val="0"/>
                </a:spcBef>
                <a:spcAft>
                  <a:spcPct val="0"/>
                </a:spcAft>
                <a:buClrTx/>
                <a:buSzTx/>
                <a:buFontTx/>
                <a:buNone/>
                <a:defRPr/>
              </a:pPr>
              <a:r>
                <a:rPr kumimoji="0" lang="zh-TW" altLang="en-US" sz="18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業者</a:t>
              </a:r>
            </a:p>
          </p:txBody>
        </p:sp>
        <p:sp>
          <p:nvSpPr>
            <p:cNvPr id="7" name="六邊形 6"/>
            <p:cNvSpPr/>
            <p:nvPr/>
          </p:nvSpPr>
          <p:spPr>
            <a:xfrm>
              <a:off x="3093486" y="2102926"/>
              <a:ext cx="1455064" cy="1031802"/>
            </a:xfrm>
            <a:prstGeom prst="hexagon">
              <a:avLst/>
            </a:prstGeom>
            <a:solidFill>
              <a:srgbClr val="18B5C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20000"/>
                </a:lnSpc>
                <a:spcBef>
                  <a:spcPct val="0"/>
                </a:spcBef>
                <a:spcAft>
                  <a:spcPct val="0"/>
                </a:spcAft>
                <a:buClrTx/>
                <a:buSzTx/>
                <a:buFontTx/>
                <a:buNone/>
                <a:defRPr/>
              </a:pPr>
              <a:r>
                <a:rPr kumimoji="0" lang="zh-TW" altLang="en-US" sz="18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金融機構</a:t>
              </a:r>
            </a:p>
          </p:txBody>
        </p:sp>
      </p:grpSp>
      <p:cxnSp>
        <p:nvCxnSpPr>
          <p:cNvPr id="8" name="直線單箭頭接點 7"/>
          <p:cNvCxnSpPr/>
          <p:nvPr/>
        </p:nvCxnSpPr>
        <p:spPr>
          <a:xfrm>
            <a:off x="2881313" y="4110038"/>
            <a:ext cx="749300" cy="0"/>
          </a:xfrm>
          <a:prstGeom prst="straightConnector1">
            <a:avLst/>
          </a:prstGeom>
          <a:ln w="25400">
            <a:solidFill>
              <a:srgbClr val="63C2C7"/>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9" name="直線單箭頭接點 8"/>
          <p:cNvCxnSpPr/>
          <p:nvPr/>
        </p:nvCxnSpPr>
        <p:spPr>
          <a:xfrm>
            <a:off x="5626100" y="4110038"/>
            <a:ext cx="749300" cy="0"/>
          </a:xfrm>
          <a:prstGeom prst="straightConnector1">
            <a:avLst/>
          </a:prstGeom>
          <a:ln w="25400">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 name="直線單箭頭接點 9"/>
          <p:cNvCxnSpPr/>
          <p:nvPr/>
        </p:nvCxnSpPr>
        <p:spPr>
          <a:xfrm flipH="1">
            <a:off x="2860675" y="4316413"/>
            <a:ext cx="749300" cy="0"/>
          </a:xfrm>
          <a:prstGeom prst="straightConnector1">
            <a:avLst/>
          </a:prstGeom>
          <a:ln w="25400">
            <a:solidFill>
              <a:schemeClr val="tx1">
                <a:lumMod val="50000"/>
                <a:lumOff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 name="直線單箭頭接點 10"/>
          <p:cNvCxnSpPr/>
          <p:nvPr/>
        </p:nvCxnSpPr>
        <p:spPr>
          <a:xfrm flipH="1">
            <a:off x="5624513" y="4316413"/>
            <a:ext cx="747712" cy="0"/>
          </a:xfrm>
          <a:prstGeom prst="straightConnector1">
            <a:avLst/>
          </a:prstGeom>
          <a:ln w="25400">
            <a:solidFill>
              <a:schemeClr val="tx1">
                <a:lumMod val="50000"/>
                <a:lumOff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直線單箭頭接點 11"/>
          <p:cNvCxnSpPr/>
          <p:nvPr/>
        </p:nvCxnSpPr>
        <p:spPr>
          <a:xfrm flipH="1">
            <a:off x="4748213" y="4994275"/>
            <a:ext cx="4762" cy="431800"/>
          </a:xfrm>
          <a:prstGeom prst="straightConnector1">
            <a:avLst/>
          </a:prstGeom>
          <a:ln w="25400">
            <a:solidFill>
              <a:schemeClr val="tx1">
                <a:lumMod val="50000"/>
                <a:lumOff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 name="直線單箭頭接點 12"/>
          <p:cNvCxnSpPr/>
          <p:nvPr/>
        </p:nvCxnSpPr>
        <p:spPr>
          <a:xfrm flipV="1">
            <a:off x="4495800" y="4978400"/>
            <a:ext cx="4763" cy="431800"/>
          </a:xfrm>
          <a:prstGeom prst="straightConnector1">
            <a:avLst/>
          </a:prstGeom>
          <a:ln w="25400">
            <a:solidFill>
              <a:schemeClr val="tx1">
                <a:lumMod val="50000"/>
                <a:lumOff val="50000"/>
              </a:schemeClr>
            </a:solidFill>
            <a:tailEnd type="triangle" w="lg" len="lg"/>
          </a:ln>
        </p:spPr>
        <p:style>
          <a:lnRef idx="1">
            <a:schemeClr val="accent1"/>
          </a:lnRef>
          <a:fillRef idx="0">
            <a:schemeClr val="accent1"/>
          </a:fillRef>
          <a:effectRef idx="0">
            <a:schemeClr val="accent1"/>
          </a:effectRef>
          <a:fontRef idx="minor">
            <a:schemeClr val="tx1"/>
          </a:fontRef>
        </p:style>
      </p:cxnSp>
      <p:pic>
        <p:nvPicPr>
          <p:cNvPr id="97291" name="Picture 4" descr="Related image"/>
          <p:cNvPicPr>
            <a:picLocks noChangeAspect="1" noChangeArrowheads="1"/>
          </p:cNvPicPr>
          <p:nvPr/>
        </p:nvPicPr>
        <p:blipFill>
          <a:blip r:embed="rId2">
            <a:extLst>
              <a:ext uri="{28A0092B-C50C-407E-A947-70E740481C1C}">
                <a14:useLocalDpi xmlns:a14="http://schemas.microsoft.com/office/drawing/2010/main" val="0"/>
              </a:ext>
            </a:extLst>
          </a:blip>
          <a:srcRect t="-447" r="78831" b="-2"/>
          <a:stretch>
            <a:fillRect/>
          </a:stretch>
        </p:blipFill>
        <p:spPr bwMode="auto">
          <a:xfrm>
            <a:off x="4064000" y="5511800"/>
            <a:ext cx="1089025" cy="108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p:cNvSpPr/>
          <p:nvPr/>
        </p:nvSpPr>
        <p:spPr>
          <a:xfrm>
            <a:off x="4424363" y="4908550"/>
            <a:ext cx="1323975" cy="666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80000"/>
              </a:lnSpc>
              <a:spcBef>
                <a:spcPct val="0"/>
              </a:spcBef>
              <a:spcAft>
                <a:spcPct val="0"/>
              </a:spcAft>
              <a:buClrTx/>
              <a:buSzTx/>
              <a:buFontTx/>
              <a:buNone/>
              <a:defRPr/>
            </a:pPr>
            <a:r>
              <a:rPr kumimoji="0" lang="zh-TW" altLang="en-US" sz="1600" b="1" i="0" u="none" strike="noStrike" kern="120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rPr>
              <a:t>發電</a:t>
            </a:r>
            <a:br>
              <a:rPr kumimoji="0" lang="en-US" altLang="zh-TW" sz="1600" b="1" i="0" u="none" strike="noStrike" kern="120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rPr>
            </a:br>
            <a:r>
              <a:rPr kumimoji="0" lang="zh-TW" altLang="en-US" sz="1600" b="1" i="0" u="none" strike="noStrike" kern="120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rPr>
              <a:t>躉售</a:t>
            </a:r>
          </a:p>
        </p:txBody>
      </p:sp>
      <p:sp>
        <p:nvSpPr>
          <p:cNvPr id="16" name="矩形 15"/>
          <p:cNvSpPr/>
          <p:nvPr/>
        </p:nvSpPr>
        <p:spPr>
          <a:xfrm>
            <a:off x="3521075" y="4900613"/>
            <a:ext cx="1322388" cy="666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80000"/>
              </a:lnSpc>
              <a:spcBef>
                <a:spcPct val="0"/>
              </a:spcBef>
              <a:spcAft>
                <a:spcPct val="0"/>
              </a:spcAft>
              <a:buClrTx/>
              <a:buSzTx/>
              <a:buFontTx/>
              <a:buNone/>
              <a:defRPr/>
            </a:pPr>
            <a:r>
              <a:rPr kumimoji="0" lang="zh-TW" altLang="en-US" sz="1600" b="1" i="0" u="none" strike="noStrike" kern="120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rPr>
              <a:t>躉售</a:t>
            </a:r>
            <a:br>
              <a:rPr kumimoji="0" lang="en-US" altLang="zh-TW" sz="1600" b="1" i="0" u="none" strike="noStrike" kern="120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rPr>
            </a:br>
            <a:r>
              <a:rPr kumimoji="0" lang="zh-TW" altLang="en-US" sz="1600" b="1" i="0" u="none" strike="noStrike" kern="120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rPr>
              <a:t>收入</a:t>
            </a:r>
          </a:p>
        </p:txBody>
      </p:sp>
      <p:sp>
        <p:nvSpPr>
          <p:cNvPr id="17" name="矩形 16"/>
          <p:cNvSpPr/>
          <p:nvPr/>
        </p:nvSpPr>
        <p:spPr>
          <a:xfrm>
            <a:off x="5337175" y="4321175"/>
            <a:ext cx="1322388" cy="6651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80000"/>
              </a:lnSpc>
              <a:spcBef>
                <a:spcPct val="0"/>
              </a:spcBef>
              <a:spcAft>
                <a:spcPct val="0"/>
              </a:spcAft>
              <a:buClrTx/>
              <a:buSzTx/>
              <a:buFontTx/>
              <a:buNone/>
              <a:defRPr/>
            </a:pPr>
            <a:r>
              <a:rPr kumimoji="0" lang="zh-TW" altLang="en-US" sz="1600" b="1" i="0" u="none" strike="noStrike" kern="120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rPr>
              <a:t>租賃</a:t>
            </a:r>
            <a:br>
              <a:rPr kumimoji="0" lang="en-US" altLang="zh-TW" sz="1600" b="1" i="0" u="none" strike="noStrike" kern="120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rPr>
            </a:br>
            <a:r>
              <a:rPr kumimoji="0" lang="zh-TW" altLang="en-US" sz="1600" b="1" i="0" u="none" strike="noStrike" kern="120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rPr>
              <a:t>屋頂</a:t>
            </a:r>
          </a:p>
        </p:txBody>
      </p:sp>
      <p:sp>
        <p:nvSpPr>
          <p:cNvPr id="18" name="矩形 17"/>
          <p:cNvSpPr/>
          <p:nvPr/>
        </p:nvSpPr>
        <p:spPr>
          <a:xfrm>
            <a:off x="5337175" y="3503613"/>
            <a:ext cx="1322388" cy="6651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80000"/>
              </a:lnSpc>
              <a:spcBef>
                <a:spcPct val="0"/>
              </a:spcBef>
              <a:spcAft>
                <a:spcPct val="0"/>
              </a:spcAft>
              <a:buClrTx/>
              <a:buSzTx/>
              <a:buFontTx/>
              <a:buNone/>
              <a:defRPr/>
            </a:pPr>
            <a:r>
              <a:rPr kumimoji="0" lang="zh-TW" altLang="en-US" sz="1600" b="1" i="0" u="none" strike="noStrike" kern="120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rPr>
              <a:t>系統</a:t>
            </a:r>
            <a:br>
              <a:rPr kumimoji="0" lang="en-US" altLang="zh-TW" sz="1600" b="1" i="0" u="none" strike="noStrike" kern="120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rPr>
            </a:br>
            <a:r>
              <a:rPr kumimoji="0" lang="zh-TW" altLang="en-US" sz="1600" b="1" i="0" u="none" strike="noStrike" kern="120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rPr>
              <a:t>服務</a:t>
            </a:r>
          </a:p>
        </p:txBody>
      </p:sp>
      <p:sp>
        <p:nvSpPr>
          <p:cNvPr id="19" name="矩形 18"/>
          <p:cNvSpPr/>
          <p:nvPr/>
        </p:nvSpPr>
        <p:spPr>
          <a:xfrm>
            <a:off x="2593975" y="3503613"/>
            <a:ext cx="1323975" cy="6651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90000"/>
              </a:lnSpc>
              <a:spcBef>
                <a:spcPct val="0"/>
              </a:spcBef>
              <a:spcAft>
                <a:spcPct val="0"/>
              </a:spcAft>
              <a:buClrTx/>
              <a:buSzTx/>
              <a:buFontTx/>
              <a:buNone/>
              <a:defRPr/>
            </a:pPr>
            <a:r>
              <a:rPr kumimoji="0" lang="zh-TW" altLang="en-US" sz="1600" b="1" i="0" u="none" strike="noStrike" kern="120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rPr>
              <a:t>挹注</a:t>
            </a:r>
            <a:br>
              <a:rPr kumimoji="0" lang="en-US" altLang="zh-TW" sz="1600" b="1" i="0" u="none" strike="noStrike" kern="120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rPr>
            </a:br>
            <a:r>
              <a:rPr kumimoji="0" lang="zh-TW" altLang="en-US" sz="1600" b="1" i="0" u="none" strike="noStrike" kern="120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rPr>
              <a:t>資金</a:t>
            </a:r>
          </a:p>
        </p:txBody>
      </p:sp>
      <p:sp>
        <p:nvSpPr>
          <p:cNvPr id="20" name="矩形 19"/>
          <p:cNvSpPr/>
          <p:nvPr/>
        </p:nvSpPr>
        <p:spPr>
          <a:xfrm>
            <a:off x="2555875" y="4302125"/>
            <a:ext cx="1438275" cy="666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90000"/>
              </a:lnSpc>
              <a:spcBef>
                <a:spcPct val="0"/>
              </a:spcBef>
              <a:spcAft>
                <a:spcPct val="0"/>
              </a:spcAft>
              <a:buClrTx/>
              <a:buSzTx/>
              <a:buFontTx/>
              <a:buNone/>
              <a:defRPr/>
            </a:pPr>
            <a:r>
              <a:rPr kumimoji="0" lang="zh-TW" altLang="en-US" sz="1600" b="1" i="0" u="none" strike="noStrike" kern="120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rPr>
              <a:t>整批</a:t>
            </a:r>
            <a:br>
              <a:rPr kumimoji="0" lang="en-US" altLang="zh-TW" sz="1600" b="1" i="0" u="none" strike="noStrike" kern="120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rPr>
            </a:br>
            <a:r>
              <a:rPr kumimoji="0" lang="zh-TW" altLang="en-US" sz="1600" b="1" i="0" u="none" strike="noStrike" kern="120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rPr>
              <a:t>融資</a:t>
            </a:r>
          </a:p>
        </p:txBody>
      </p:sp>
      <p:sp>
        <p:nvSpPr>
          <p:cNvPr id="21" name="內容版面配置區 2"/>
          <p:cNvSpPr txBox="1"/>
          <p:nvPr/>
        </p:nvSpPr>
        <p:spPr bwMode="auto">
          <a:xfrm>
            <a:off x="612775" y="1085850"/>
            <a:ext cx="7693025" cy="333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Blip>
                <a:blip r:embed="rId3"/>
              </a:buBlip>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361950" marR="0" lvl="1" indent="-361950" algn="just" defTabSz="914400" rtl="0" eaLnBrk="0" fontAlgn="base" latinLnBrk="0" hangingPunct="0">
              <a:lnSpc>
                <a:spcPct val="110000"/>
              </a:lnSpc>
              <a:spcBef>
                <a:spcPts val="0"/>
              </a:spcBef>
              <a:spcAft>
                <a:spcPts val="600"/>
              </a:spcAft>
              <a:buClr>
                <a:srgbClr val="70AD47"/>
              </a:buClr>
              <a:buSzTx/>
              <a:buFont typeface="Wingdings" panose="05000000000000000000" pitchFamily="2" charset="2"/>
              <a:buChar char="n"/>
              <a:defRPr/>
            </a:pPr>
            <a:r>
              <a:rPr kumimoji="1" lang="en-US" altLang="zh-TW" sz="2400" b="1" i="0" u="none" strike="noStrike" kern="0" cap="none" spc="0" normalizeH="0" baseline="0" noProof="0" dirty="0">
                <a:ln>
                  <a:noFill/>
                </a:ln>
                <a:solidFill>
                  <a:srgbClr val="FF3300"/>
                </a:solidFill>
                <a:effectLst/>
                <a:uLnTx/>
                <a:uFillTx/>
                <a:latin typeface="微軟正黑體" panose="020B0604030504040204" pitchFamily="34" charset="-120"/>
                <a:ea typeface="微軟正黑體" panose="020B0604030504040204" pitchFamily="34" charset="-120"/>
                <a:cs typeface="+mn-cs"/>
              </a:rPr>
              <a:t>PV-ESCO</a:t>
            </a:r>
            <a:r>
              <a:rPr kumimoji="1" lang="zh-TW" altLang="en-US" sz="2400" b="1" i="0" u="none" strike="noStrike" kern="0" cap="none" spc="0" normalizeH="0" baseline="0" noProof="0" dirty="0">
                <a:ln>
                  <a:noFill/>
                </a:ln>
                <a:solidFill>
                  <a:srgbClr val="FF3300"/>
                </a:solidFill>
                <a:effectLst/>
                <a:uLnTx/>
                <a:uFillTx/>
                <a:latin typeface="微軟正黑體" panose="020B0604030504040204" pitchFamily="34" charset="-120"/>
                <a:ea typeface="微軟正黑體" panose="020B0604030504040204" pitchFamily="34" charset="-120"/>
                <a:cs typeface="+mn-cs"/>
              </a:rPr>
              <a:t>出租模式</a:t>
            </a:r>
            <a:r>
              <a:rPr kumimoji="1" lang="en-US" altLang="zh-TW" sz="24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rPr>
              <a:t>：</a:t>
            </a:r>
            <a:r>
              <a:rPr kumimoji="1" lang="zh-TW" altLang="en-US" sz="2200" b="1" i="0" u="none" strike="noStrike" kern="0" cap="none" spc="-15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rPr>
              <a:t>結合電能躉購機制及金融融資</a:t>
            </a:r>
            <a:endParaRPr kumimoji="1" lang="en-US" altLang="zh-TW" sz="2200" b="1" i="0" u="none" strike="noStrike" kern="0" cap="none" spc="-15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endParaRPr>
          </a:p>
          <a:p>
            <a:pPr marL="719455" marR="0" lvl="1" indent="-365125" algn="just" defTabSz="914400" rtl="0" eaLnBrk="0" fontAlgn="base" latinLnBrk="0" hangingPunct="0">
              <a:lnSpc>
                <a:spcPct val="110000"/>
              </a:lnSpc>
              <a:spcBef>
                <a:spcPts val="0"/>
              </a:spcBef>
              <a:spcAft>
                <a:spcPts val="300"/>
              </a:spcAft>
              <a:buClr>
                <a:srgbClr val="70AD47"/>
              </a:buClr>
              <a:buSzTx/>
              <a:buFont typeface="Wingdings" panose="05000000000000000000" pitchFamily="2" charset="2"/>
              <a:buChar char="Ø"/>
              <a:defRPr/>
            </a:pPr>
            <a:r>
              <a:rPr kumimoji="1" lang="zh-TW" altLang="en-US" sz="2200" b="1" i="0" u="none" strike="noStrike" kern="0" cap="none" spc="-150" normalizeH="0" baseline="0" noProof="0" dirty="0">
                <a:ln>
                  <a:noFill/>
                </a:ln>
                <a:solidFill>
                  <a:srgbClr val="FF3300"/>
                </a:solidFill>
                <a:effectLst/>
                <a:uLnTx/>
                <a:uFillTx/>
                <a:latin typeface="微軟正黑體" panose="020B0604030504040204" pitchFamily="34" charset="-120"/>
                <a:ea typeface="微軟正黑體" panose="020B0604030504040204" pitchFamily="34" charset="-120"/>
                <a:cs typeface="+mn-cs"/>
              </a:rPr>
              <a:t>設置者</a:t>
            </a:r>
            <a:r>
              <a:rPr kumimoji="1" lang="zh-TW" altLang="en-US" sz="2200" b="1" i="0" u="none" strike="noStrike" kern="0" cap="none" spc="-15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rPr>
              <a:t>無須負擔設置成本，只需</a:t>
            </a:r>
            <a:r>
              <a:rPr kumimoji="1" lang="zh-TW" altLang="en-US" sz="2200" b="1" i="0" u="none" strike="noStrike" kern="0" cap="none" spc="-150" normalizeH="0" baseline="0" noProof="0" dirty="0">
                <a:ln>
                  <a:noFill/>
                </a:ln>
                <a:solidFill>
                  <a:srgbClr val="FF3300"/>
                </a:solidFill>
                <a:effectLst/>
                <a:uLnTx/>
                <a:uFillTx/>
                <a:latin typeface="微軟正黑體" panose="020B0604030504040204" pitchFamily="34" charset="-120"/>
                <a:ea typeface="微軟正黑體" panose="020B0604030504040204" pitchFamily="34" charset="-120"/>
                <a:cs typeface="+mn-cs"/>
              </a:rPr>
              <a:t>出租屋頂</a:t>
            </a:r>
            <a:r>
              <a:rPr kumimoji="1" lang="en-US" altLang="zh-TW" sz="2200" b="1" i="0" u="none" strike="noStrike" kern="0" cap="none" spc="-150" normalizeH="0" baseline="0" noProof="0" dirty="0">
                <a:ln>
                  <a:noFill/>
                </a:ln>
                <a:solidFill>
                  <a:srgbClr val="FF3300"/>
                </a:solidFill>
                <a:effectLst/>
                <a:uLnTx/>
                <a:uFillTx/>
                <a:latin typeface="微軟正黑體" panose="020B0604030504040204" pitchFamily="34" charset="-120"/>
                <a:ea typeface="微軟正黑體" panose="020B0604030504040204" pitchFamily="34" charset="-120"/>
                <a:cs typeface="+mn-cs"/>
              </a:rPr>
              <a:t>/</a:t>
            </a:r>
            <a:r>
              <a:rPr kumimoji="1" lang="zh-TW" altLang="en-US" sz="2200" b="1" i="0" u="none" strike="noStrike" kern="0" cap="none" spc="-150" normalizeH="0" baseline="0" noProof="0" dirty="0">
                <a:ln>
                  <a:noFill/>
                </a:ln>
                <a:solidFill>
                  <a:srgbClr val="FF3300"/>
                </a:solidFill>
                <a:effectLst/>
                <a:uLnTx/>
                <a:uFillTx/>
                <a:latin typeface="微軟正黑體" panose="020B0604030504040204" pitchFamily="34" charset="-120"/>
                <a:ea typeface="微軟正黑體" panose="020B0604030504040204" pitchFamily="34" charset="-120"/>
                <a:cs typeface="+mn-cs"/>
              </a:rPr>
              <a:t>場址</a:t>
            </a:r>
            <a:r>
              <a:rPr kumimoji="1" lang="zh-TW" altLang="en-US" sz="2200" b="1" i="0" u="none" strike="noStrike" kern="0" cap="none" spc="-15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rPr>
              <a:t>。</a:t>
            </a:r>
          </a:p>
          <a:p>
            <a:pPr marL="719455" marR="0" lvl="1" indent="-365125" algn="just" defTabSz="914400" rtl="0" eaLnBrk="0" fontAlgn="base" latinLnBrk="0" hangingPunct="0">
              <a:lnSpc>
                <a:spcPct val="110000"/>
              </a:lnSpc>
              <a:spcBef>
                <a:spcPts val="0"/>
              </a:spcBef>
              <a:spcAft>
                <a:spcPts val="300"/>
              </a:spcAft>
              <a:buClr>
                <a:srgbClr val="70AD47"/>
              </a:buClr>
              <a:buSzTx/>
              <a:buFont typeface="Wingdings" panose="05000000000000000000" pitchFamily="2" charset="2"/>
              <a:buChar char="Ø"/>
              <a:defRPr/>
            </a:pPr>
            <a:r>
              <a:rPr kumimoji="1" lang="zh-TW" altLang="en-US" sz="2200" b="1" i="0" u="none" strike="noStrike" kern="0" cap="none" spc="-15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rPr>
              <a:t>由</a:t>
            </a:r>
            <a:r>
              <a:rPr kumimoji="1" lang="zh-TW" altLang="en-US" sz="2200" b="1" i="0" u="none" strike="noStrike" kern="0" cap="none" spc="-150" normalizeH="0" baseline="0" noProof="0" dirty="0">
                <a:ln>
                  <a:noFill/>
                </a:ln>
                <a:solidFill>
                  <a:srgbClr val="FF3300"/>
                </a:solidFill>
                <a:effectLst/>
                <a:uLnTx/>
                <a:uFillTx/>
                <a:latin typeface="微軟正黑體" panose="020B0604030504040204" pitchFamily="34" charset="-120"/>
                <a:ea typeface="微軟正黑體" panose="020B0604030504040204" pitchFamily="34" charset="-120"/>
                <a:cs typeface="+mn-cs"/>
              </a:rPr>
              <a:t>太陽光電能源技術服務業</a:t>
            </a:r>
            <a:r>
              <a:rPr kumimoji="1" lang="zh-TW" altLang="en-US" sz="2200" b="1" i="0" u="none" strike="noStrike" kern="0" cap="none" spc="-15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rPr>
              <a:t>負責</a:t>
            </a:r>
            <a:r>
              <a:rPr kumimoji="1" lang="zh-TW" altLang="en-US" sz="2200" b="1" i="0" u="none" strike="noStrike" kern="0" cap="none" spc="-150" normalizeH="0" baseline="0" noProof="0" dirty="0">
                <a:ln>
                  <a:noFill/>
                </a:ln>
                <a:solidFill>
                  <a:srgbClr val="FF3300"/>
                </a:solidFill>
                <a:effectLst/>
                <a:uLnTx/>
                <a:uFillTx/>
                <a:latin typeface="微軟正黑體" panose="020B0604030504040204" pitchFamily="34" charset="-120"/>
                <a:ea typeface="微軟正黑體" panose="020B0604030504040204" pitchFamily="34" charset="-120"/>
                <a:cs typeface="+mn-cs"/>
              </a:rPr>
              <a:t>建置</a:t>
            </a:r>
            <a:r>
              <a:rPr kumimoji="1" lang="zh-TW" altLang="en-US" sz="2200" b="1" i="0" u="none" strike="noStrike" kern="0" cap="none" spc="-15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rPr>
              <a:t>太陽光電發電設備、</a:t>
            </a:r>
            <a:r>
              <a:rPr kumimoji="1" lang="zh-TW" altLang="en-US" sz="2200" b="1" i="0" u="none" strike="noStrike" kern="0" cap="none" spc="-150" normalizeH="0" baseline="0" noProof="0" dirty="0">
                <a:ln>
                  <a:noFill/>
                </a:ln>
                <a:solidFill>
                  <a:srgbClr val="FF3300"/>
                </a:solidFill>
                <a:effectLst/>
                <a:uLnTx/>
                <a:uFillTx/>
                <a:latin typeface="微軟正黑體" panose="020B0604030504040204" pitchFamily="34" charset="-120"/>
                <a:ea typeface="微軟正黑體" panose="020B0604030504040204" pitchFamily="34" charset="-120"/>
                <a:cs typeface="+mn-cs"/>
              </a:rPr>
              <a:t>融資</a:t>
            </a:r>
            <a:r>
              <a:rPr kumimoji="1" lang="zh-TW" altLang="en-US" sz="2200" b="1" i="0" u="none" strike="noStrike" kern="0" cap="none" spc="-15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rPr>
              <a:t>及後續營運</a:t>
            </a:r>
            <a:r>
              <a:rPr kumimoji="1" lang="zh-TW" altLang="en-US" sz="2200" b="1" i="0" u="none" strike="noStrike" kern="0" cap="none" spc="-150" normalizeH="0" baseline="0" noProof="0" dirty="0">
                <a:ln>
                  <a:noFill/>
                </a:ln>
                <a:solidFill>
                  <a:srgbClr val="FF3300"/>
                </a:solidFill>
                <a:effectLst/>
                <a:uLnTx/>
                <a:uFillTx/>
                <a:latin typeface="微軟正黑體" panose="020B0604030504040204" pitchFamily="34" charset="-120"/>
                <a:ea typeface="微軟正黑體" panose="020B0604030504040204" pitchFamily="34" charset="-120"/>
                <a:cs typeface="+mn-cs"/>
              </a:rPr>
              <a:t>維護</a:t>
            </a:r>
            <a:r>
              <a:rPr kumimoji="1" lang="zh-TW" altLang="en-US" sz="2200" b="1" i="0" u="none" strike="noStrike" kern="0" cap="none" spc="-15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rPr>
              <a:t>。</a:t>
            </a:r>
            <a:endParaRPr kumimoji="1" lang="en-US" altLang="zh-TW" sz="2200" b="1" i="0" u="none" strike="noStrike" kern="0" cap="none" spc="-15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endParaRPr>
          </a:p>
          <a:p>
            <a:pPr marL="719455" marR="0" lvl="1" indent="-365125" algn="just" defTabSz="914400" rtl="0" eaLnBrk="0" fontAlgn="base" latinLnBrk="0" hangingPunct="0">
              <a:lnSpc>
                <a:spcPct val="110000"/>
              </a:lnSpc>
              <a:spcBef>
                <a:spcPts val="0"/>
              </a:spcBef>
              <a:spcAft>
                <a:spcPts val="300"/>
              </a:spcAft>
              <a:buClr>
                <a:srgbClr val="70AD47"/>
              </a:buClr>
              <a:buSzTx/>
              <a:buFont typeface="Wingdings" panose="05000000000000000000" pitchFamily="2" charset="2"/>
              <a:buChar char="Ø"/>
              <a:defRPr/>
            </a:pPr>
            <a:r>
              <a:rPr kumimoji="1" lang="zh-TW" altLang="en-US" sz="2200" b="1" i="0" u="none" strike="noStrike" kern="0" cap="none" spc="-15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rPr>
              <a:t>設置者依合約收取租金，或分享售電利潤。</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847725"/>
            <a:ext cx="9144000" cy="95250"/>
          </a:xfrm>
          <a:prstGeom prst="rect">
            <a:avLst/>
          </a:prstGeom>
          <a:gradFill flip="none" rotWithShape="1">
            <a:gsLst>
              <a:gs pos="0">
                <a:schemeClr val="bg1"/>
              </a:gs>
              <a:gs pos="55000">
                <a:schemeClr val="accent6">
                  <a:lumMod val="60000"/>
                  <a:lumOff val="40000"/>
                </a:schemeClr>
              </a:gs>
              <a:gs pos="100000">
                <a:srgbClr val="70AD47"/>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charset="-120"/>
              <a:cs typeface="+mn-cs"/>
            </a:endParaRPr>
          </a:p>
        </p:txBody>
      </p:sp>
      <p:sp>
        <p:nvSpPr>
          <p:cNvPr id="4" name="內容版面配置區 2"/>
          <p:cNvSpPr txBox="1"/>
          <p:nvPr/>
        </p:nvSpPr>
        <p:spPr bwMode="auto">
          <a:xfrm>
            <a:off x="612775" y="1085850"/>
            <a:ext cx="7559675" cy="135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Blip>
                <a:blip r:embed="rId2"/>
              </a:buBlip>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361950" marR="0" lvl="1" indent="-361950" algn="just" defTabSz="914400" rtl="0" eaLnBrk="0" fontAlgn="base" latinLnBrk="0" hangingPunct="0">
              <a:lnSpc>
                <a:spcPct val="110000"/>
              </a:lnSpc>
              <a:spcBef>
                <a:spcPts val="0"/>
              </a:spcBef>
              <a:spcAft>
                <a:spcPts val="600"/>
              </a:spcAft>
              <a:buClr>
                <a:srgbClr val="70AD47"/>
              </a:buClr>
              <a:buSzTx/>
              <a:buFont typeface="Wingdings" panose="05000000000000000000" pitchFamily="2" charset="2"/>
              <a:buChar char="n"/>
              <a:defRPr/>
            </a:pPr>
            <a:r>
              <a:rPr kumimoji="1" lang="zh-TW" altLang="en-US" sz="2400" b="1" i="0" u="none" strike="noStrike" kern="0" cap="none" spc="0" normalizeH="0" baseline="0" noProof="0" dirty="0">
                <a:ln>
                  <a:noFill/>
                </a:ln>
                <a:solidFill>
                  <a:srgbClr val="02329A"/>
                </a:solidFill>
                <a:effectLst/>
                <a:uLnTx/>
                <a:uFillTx/>
                <a:latin typeface="Microsoft YaHei" panose="020B0503020204020204" pitchFamily="34" charset="-122"/>
                <a:ea typeface="Microsoft YaHei" panose="020B0503020204020204" pitchFamily="34" charset="-122"/>
                <a:cs typeface="+mn-cs"/>
              </a:rPr>
              <a:t>創造綠色金融商機，共創產業與金融互利雙贏</a:t>
            </a:r>
          </a:p>
          <a:p>
            <a:pPr marL="719455" marR="0" lvl="1" indent="-365125" algn="just" defTabSz="914400" rtl="0" eaLnBrk="0" fontAlgn="base" latinLnBrk="0" hangingPunct="0">
              <a:lnSpc>
                <a:spcPct val="110000"/>
              </a:lnSpc>
              <a:spcBef>
                <a:spcPts val="0"/>
              </a:spcBef>
              <a:spcAft>
                <a:spcPts val="300"/>
              </a:spcAft>
              <a:buClr>
                <a:srgbClr val="70AD47"/>
              </a:buClr>
              <a:buSzTx/>
              <a:buFont typeface="Wingdings" panose="05000000000000000000" pitchFamily="2" charset="2"/>
              <a:buChar char="n"/>
              <a:defRPr/>
            </a:pPr>
            <a:r>
              <a:rPr kumimoji="1" lang="zh-TW" altLang="en-US" sz="2200" b="1" i="0" u="none" strike="noStrike" kern="0" cap="none" spc="-150" normalizeH="0" baseline="0" noProof="0" dirty="0">
                <a:ln>
                  <a:noFill/>
                </a:ln>
                <a:solidFill>
                  <a:prstClr val="black">
                    <a:lumMod val="85000"/>
                    <a:lumOff val="15000"/>
                  </a:prstClr>
                </a:solidFill>
                <a:effectLst/>
                <a:uLnTx/>
                <a:uFillTx/>
                <a:latin typeface="微軟正黑體" panose="020B0604030504040204" pitchFamily="34" charset="-120"/>
                <a:ea typeface="微軟正黑體" panose="020B0604030504040204" pitchFamily="34" charset="-120"/>
                <a:cs typeface="+mn-cs"/>
              </a:rPr>
              <a:t>藉由內需帶動綠能產業投資，估計太陽光電資金需求達</a:t>
            </a:r>
            <a:endParaRPr kumimoji="1" lang="en-US" altLang="zh-TW" sz="2200" b="1" i="0" u="none" strike="noStrike" kern="0" cap="none" spc="-150" normalizeH="0" baseline="0" noProof="0" dirty="0">
              <a:ln>
                <a:noFill/>
              </a:ln>
              <a:solidFill>
                <a:prstClr val="black">
                  <a:lumMod val="85000"/>
                  <a:lumOff val="15000"/>
                </a:prstClr>
              </a:solidFill>
              <a:effectLst/>
              <a:uLnTx/>
              <a:uFillTx/>
              <a:latin typeface="微軟正黑體" panose="020B0604030504040204" pitchFamily="34" charset="-120"/>
              <a:ea typeface="微軟正黑體" panose="020B0604030504040204" pitchFamily="34" charset="-120"/>
              <a:cs typeface="+mn-cs"/>
            </a:endParaRPr>
          </a:p>
          <a:p>
            <a:pPr marL="354330" marR="0" lvl="1" indent="0" algn="just" defTabSz="914400" rtl="0" eaLnBrk="0" fontAlgn="base" latinLnBrk="0" hangingPunct="0">
              <a:lnSpc>
                <a:spcPct val="110000"/>
              </a:lnSpc>
              <a:spcBef>
                <a:spcPts val="0"/>
              </a:spcBef>
              <a:spcAft>
                <a:spcPts val="300"/>
              </a:spcAft>
              <a:buClr>
                <a:srgbClr val="70AD47"/>
              </a:buClr>
              <a:buSzTx/>
              <a:buFontTx/>
              <a:buNone/>
              <a:defRPr/>
            </a:pPr>
            <a:r>
              <a:rPr kumimoji="1" lang="zh-TW" altLang="en-US" sz="2200" b="1" i="0" u="none" strike="noStrike" kern="0" cap="none" spc="-150" normalizeH="0" baseline="0" noProof="0" dirty="0">
                <a:ln>
                  <a:noFill/>
                </a:ln>
                <a:solidFill>
                  <a:prstClr val="black">
                    <a:lumMod val="85000"/>
                    <a:lumOff val="15000"/>
                  </a:prstClr>
                </a:solidFill>
                <a:effectLst/>
                <a:uLnTx/>
                <a:uFillTx/>
                <a:latin typeface="微軟正黑體" panose="020B0604030504040204" pitchFamily="34" charset="-120"/>
                <a:ea typeface="微軟正黑體" panose="020B0604030504040204" pitchFamily="34" charset="-120"/>
                <a:cs typeface="+mn-cs"/>
              </a:rPr>
              <a:t>       </a:t>
            </a:r>
            <a:r>
              <a:rPr kumimoji="1" lang="zh-TW" altLang="en-US" sz="2200" b="1" i="0" u="none" strike="noStrike" kern="0" cap="none" spc="-15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新臺幣</a:t>
            </a:r>
            <a:r>
              <a:rPr kumimoji="1" lang="en-US" altLang="zh-TW" sz="2200" b="1" i="0" u="none" strike="noStrike" kern="0" cap="none" spc="-15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1.2</a:t>
            </a:r>
            <a:r>
              <a:rPr kumimoji="1" lang="zh-TW" altLang="en-US" sz="2200" b="1" i="0" u="none" strike="noStrike" kern="0" cap="none" spc="-15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兆元</a:t>
            </a:r>
            <a:r>
              <a:rPr kumimoji="1" lang="zh-TW" altLang="en-US" sz="2200" b="1" i="0" u="none" strike="noStrike" kern="0" cap="none" spc="-150" normalizeH="0" baseline="0" noProof="0" dirty="0">
                <a:ln>
                  <a:noFill/>
                </a:ln>
                <a:solidFill>
                  <a:prstClr val="black">
                    <a:lumMod val="85000"/>
                    <a:lumOff val="15000"/>
                  </a:prstClr>
                </a:solidFill>
                <a:effectLst/>
                <a:uLnTx/>
                <a:uFillTx/>
                <a:latin typeface="微軟正黑體" panose="020B0604030504040204" pitchFamily="34" charset="-120"/>
                <a:ea typeface="微軟正黑體" panose="020B0604030504040204" pitchFamily="34" charset="-120"/>
                <a:cs typeface="+mn-cs"/>
              </a:rPr>
              <a:t>。</a:t>
            </a:r>
          </a:p>
        </p:txBody>
      </p:sp>
      <p:sp>
        <p:nvSpPr>
          <p:cNvPr id="5" name="圓角矩形 4"/>
          <p:cNvSpPr/>
          <p:nvPr/>
        </p:nvSpPr>
        <p:spPr>
          <a:xfrm>
            <a:off x="823913" y="3071813"/>
            <a:ext cx="2281237" cy="2400300"/>
          </a:xfrm>
          <a:prstGeom prst="roundRect">
            <a:avLst/>
          </a:prstGeom>
          <a:ln w="28575"/>
        </p:spPr>
        <p:style>
          <a:lnRef idx="2">
            <a:schemeClr val="accent3"/>
          </a:lnRef>
          <a:fillRef idx="1">
            <a:schemeClr val="lt1"/>
          </a:fillRef>
          <a:effectRef idx="0">
            <a:schemeClr val="accent3"/>
          </a:effectRef>
          <a:fontRef idx="minor">
            <a:schemeClr val="dk1"/>
          </a:fontRef>
        </p:style>
        <p:txBody>
          <a:bodyPr lIns="91414" tIns="45708" rIns="91414" bIns="45708" anchor="ctr"/>
          <a:lstStyle/>
          <a:p>
            <a:pPr marL="268605" marR="0" lvl="0" indent="-268605" algn="l" defTabSz="767715" rtl="0" eaLnBrk="0" fontAlgn="base" latinLnBrk="0" hangingPunct="0">
              <a:lnSpc>
                <a:spcPct val="100000"/>
              </a:lnSpc>
              <a:spcBef>
                <a:spcPts val="545"/>
              </a:spcBef>
              <a:spcAft>
                <a:spcPct val="0"/>
              </a:spcAft>
              <a:buClr>
                <a:srgbClr val="70AD47"/>
              </a:buClr>
              <a:buSzTx/>
              <a:buFont typeface="Wingdings" panose="05000000000000000000" pitchFamily="2" charset="2"/>
              <a:buChar char="l"/>
              <a:defRPr/>
            </a:pPr>
            <a:r>
              <a:rPr kumimoji="1"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國發會統籌</a:t>
            </a:r>
            <a:r>
              <a:rPr kumimoji="1"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，邀集經濟部、財政部、金管會等機關共同</a:t>
            </a:r>
            <a:r>
              <a:rPr kumimoji="1"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成立再生能源發電業金融推動小組</a:t>
            </a:r>
            <a:r>
              <a:rPr kumimoji="1"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，協助業者共同商議解決對策</a:t>
            </a:r>
            <a:r>
              <a:rPr kumimoji="1" lang="zh-TW"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a:t>
            </a:r>
            <a:endParaRPr kumimoji="1"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6" name="圓角矩形 5"/>
          <p:cNvSpPr/>
          <p:nvPr/>
        </p:nvSpPr>
        <p:spPr>
          <a:xfrm>
            <a:off x="6024563" y="3116263"/>
            <a:ext cx="2293937" cy="2355850"/>
          </a:xfrm>
          <a:prstGeom prst="roundRect">
            <a:avLst/>
          </a:prstGeom>
          <a:ln w="28575"/>
        </p:spPr>
        <p:style>
          <a:lnRef idx="2">
            <a:schemeClr val="accent3"/>
          </a:lnRef>
          <a:fillRef idx="1">
            <a:schemeClr val="lt1"/>
          </a:fillRef>
          <a:effectRef idx="0">
            <a:schemeClr val="accent3"/>
          </a:effectRef>
          <a:fontRef idx="minor">
            <a:schemeClr val="dk1"/>
          </a:fontRef>
        </p:style>
        <p:txBody>
          <a:bodyPr lIns="91414" tIns="45708" rIns="91414" bIns="45708" anchor="ctr"/>
          <a:lstStyle/>
          <a:p>
            <a:pPr marL="268605" marR="0" lvl="0" indent="-268605" algn="l" defTabSz="767715" rtl="0" eaLnBrk="0" fontAlgn="base" latinLnBrk="0" hangingPunct="0">
              <a:lnSpc>
                <a:spcPct val="100000"/>
              </a:lnSpc>
              <a:spcBef>
                <a:spcPts val="545"/>
              </a:spcBef>
              <a:spcAft>
                <a:spcPct val="0"/>
              </a:spcAft>
              <a:buClr>
                <a:srgbClr val="70AD47"/>
              </a:buClr>
              <a:buSzTx/>
              <a:buFont typeface="Wingdings" panose="05000000000000000000" pitchFamily="2" charset="2"/>
              <a:buChar char="l"/>
              <a:defRPr/>
            </a:pPr>
            <a:r>
              <a:rPr kumimoji="1"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金管會推動「綠色金融行動方案」，</a:t>
            </a:r>
            <a:r>
              <a:rPr kumimoji="1"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鼓勵國內金融機構，投入綠色金融業務。</a:t>
            </a:r>
          </a:p>
        </p:txBody>
      </p:sp>
      <p:pic>
        <p:nvPicPr>
          <p:cNvPr id="983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974975"/>
            <a:ext cx="3024188" cy="273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標題 1"/>
          <p:cNvSpPr txBox="1"/>
          <p:nvPr/>
        </p:nvSpPr>
        <p:spPr>
          <a:xfrm>
            <a:off x="957430" y="61913"/>
            <a:ext cx="8186569"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fontAlgn="auto">
              <a:lnSpc>
                <a:spcPct val="100000"/>
              </a:lnSpc>
              <a:spcAft>
                <a:spcPts val="0"/>
              </a:spcAft>
              <a:defRPr/>
            </a:pPr>
            <a:r>
              <a:rPr lang="zh-TW" altLang="en-US" sz="2800" b="1" dirty="0">
                <a:solidFill>
                  <a:srgbClr val="236C3B"/>
                </a:solidFill>
                <a:effectLst>
                  <a:outerShdw blurRad="38100" dist="38100" dir="2700000" algn="tl">
                    <a:srgbClr val="C0C0C0"/>
                  </a:outerShdw>
                </a:effectLst>
                <a:latin typeface="Microsoft YaHei UI" panose="020B0503020204020204" pitchFamily="34" charset="-122"/>
                <a:ea typeface="Microsoft YaHei UI" panose="020B0503020204020204" pitchFamily="34" charset="-122"/>
              </a:rPr>
              <a:t>肆、</a:t>
            </a:r>
            <a:r>
              <a:rPr kumimoji="1" lang="zh-TW" altLang="en-US" sz="28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rPr>
              <a:t>太陽光電商業模式</a:t>
            </a:r>
            <a:r>
              <a:rPr kumimoji="1" lang="en-US" altLang="zh-TW"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rPr>
              <a:t>-</a:t>
            </a:r>
            <a:r>
              <a:rPr kumimoji="1" lang="zh-TW" altLang="en-US" sz="24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rPr>
              <a:t>綠色金融與綠能產業發展</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4294967295"/>
          </p:nvPr>
        </p:nvSpPr>
        <p:spPr>
          <a:xfrm>
            <a:off x="8412290" y="6536528"/>
            <a:ext cx="611187" cy="260350"/>
          </a:xfrm>
        </p:spPr>
        <p:txBody>
          <a:bodyPr/>
          <a:lstStyle/>
          <a:p>
            <a:pPr>
              <a:defRPr/>
            </a:pPr>
            <a:fld id="{4DDCBD9B-A1B5-459F-AC8A-25003C402013}" type="slidenum">
              <a:rPr lang="en-US" altLang="zh-TW" smtClean="0"/>
              <a:t>76</a:t>
            </a:fld>
            <a:endParaRPr lang="en-US" altLang="zh-TW" dirty="0"/>
          </a:p>
        </p:txBody>
      </p:sp>
      <p:sp>
        <p:nvSpPr>
          <p:cNvPr id="5" name="文字方塊 4"/>
          <p:cNvSpPr txBox="1"/>
          <p:nvPr/>
        </p:nvSpPr>
        <p:spPr>
          <a:xfrm>
            <a:off x="2195736" y="620688"/>
            <a:ext cx="5495925" cy="5109091"/>
          </a:xfrm>
          <a:prstGeom prst="rect">
            <a:avLst/>
          </a:prstGeom>
          <a:noFill/>
        </p:spPr>
        <p:txBody>
          <a:bodyPr>
            <a:spAutoFit/>
          </a:bodyPr>
          <a:lstStyle/>
          <a:p>
            <a:pPr lvl="0" fontAlgn="auto">
              <a:spcBef>
                <a:spcPts val="1200"/>
              </a:spcBef>
              <a:spcAft>
                <a:spcPts val="0"/>
              </a:spcAft>
              <a:defRPr/>
            </a:pPr>
            <a:r>
              <a:rPr kumimoji="0" lang="zh-TW" altLang="en-US"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rPr>
              <a:t>壹、我國再生能源政策</a:t>
            </a:r>
            <a:endParaRPr kumimoji="0" lang="en-US" altLang="zh-TW"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endParaRPr>
          </a:p>
          <a:p>
            <a:pPr lvl="0" fontAlgn="auto">
              <a:spcBef>
                <a:spcPts val="1200"/>
              </a:spcBef>
              <a:spcAft>
                <a:spcPts val="0"/>
              </a:spcAft>
              <a:defRPr/>
            </a:pPr>
            <a:r>
              <a:rPr kumimoji="0" lang="zh-TW" altLang="en-US"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rPr>
              <a:t>貳、太陽光電政策及推展</a:t>
            </a:r>
            <a:endParaRPr kumimoji="0" lang="en-US" altLang="zh-TW"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endParaRPr>
          </a:p>
          <a:p>
            <a:pPr marL="269875" lvl="1" fontAlgn="auto">
              <a:spcBef>
                <a:spcPts val="1200"/>
              </a:spcBef>
              <a:spcAft>
                <a:spcPts val="0"/>
              </a:spcAft>
              <a:defRPr/>
            </a:pPr>
            <a:r>
              <a:rPr kumimoji="0" lang="zh-TW" altLang="en-US"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rPr>
              <a:t>一、屋頂型政策及推展</a:t>
            </a:r>
            <a:endParaRPr kumimoji="0" lang="en-US" altLang="zh-TW"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endParaRPr>
          </a:p>
          <a:p>
            <a:pPr marL="269875" lvl="1" fontAlgn="auto">
              <a:spcBef>
                <a:spcPts val="1200"/>
              </a:spcBef>
              <a:spcAft>
                <a:spcPts val="0"/>
              </a:spcAft>
              <a:defRPr/>
            </a:pPr>
            <a:r>
              <a:rPr kumimoji="0" lang="zh-TW" altLang="en-US"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rPr>
              <a:t>二、地面型政策及推展</a:t>
            </a:r>
            <a:endParaRPr kumimoji="0" lang="en-US" altLang="zh-TW"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endParaRPr>
          </a:p>
          <a:p>
            <a:pPr marL="269875" lvl="1" fontAlgn="auto">
              <a:spcBef>
                <a:spcPts val="1200"/>
              </a:spcBef>
              <a:spcAft>
                <a:spcPts val="0"/>
              </a:spcAft>
              <a:defRPr/>
            </a:pPr>
            <a:r>
              <a:rPr kumimoji="0" lang="zh-TW" altLang="en-US"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rPr>
              <a:t>三、共同升壓站政策及推展</a:t>
            </a:r>
            <a:endParaRPr kumimoji="0" lang="en-US" altLang="zh-TW"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endParaRPr>
          </a:p>
          <a:p>
            <a:pPr lvl="0" fontAlgn="auto">
              <a:spcBef>
                <a:spcPts val="1200"/>
              </a:spcBef>
              <a:spcAft>
                <a:spcPts val="0"/>
              </a:spcAft>
              <a:defRPr/>
            </a:pPr>
            <a:r>
              <a:rPr kumimoji="0" lang="zh-TW" altLang="en-US"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rPr>
              <a:t>參、太陽光電法規及配套措施</a:t>
            </a:r>
            <a:endParaRPr kumimoji="0" lang="en-US" altLang="zh-TW"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endParaRPr>
          </a:p>
          <a:p>
            <a:pPr lvl="0" fontAlgn="auto">
              <a:spcBef>
                <a:spcPts val="1200"/>
              </a:spcBef>
              <a:spcAft>
                <a:spcPts val="0"/>
              </a:spcAft>
              <a:defRPr/>
            </a:pPr>
            <a:r>
              <a:rPr kumimoji="0" lang="zh-TW" altLang="en-US"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rPr>
              <a:t>肆、太陽光電商業模式</a:t>
            </a:r>
            <a:endParaRPr kumimoji="0" lang="en-US" altLang="zh-TW" sz="3200" b="1" spc="-150" dirty="0">
              <a:solidFill>
                <a:schemeClr val="bg1">
                  <a:lumMod val="75000"/>
                </a:schemeClr>
              </a:solidFill>
              <a:latin typeface="Microsoft YaHei UI" panose="020B0503020204020204" pitchFamily="34" charset="-122"/>
              <a:ea typeface="Microsoft YaHei UI" panose="020B0503020204020204" pitchFamily="34" charset="-122"/>
              <a:sym typeface="Wingdings" panose="05000000000000000000" pitchFamily="2" charset="2"/>
            </a:endParaRPr>
          </a:p>
          <a:p>
            <a:pPr lvl="0" fontAlgn="auto">
              <a:spcBef>
                <a:spcPts val="1200"/>
              </a:spcBef>
              <a:spcAft>
                <a:spcPts val="0"/>
              </a:spcAft>
              <a:defRPr/>
            </a:pPr>
            <a:r>
              <a:rPr kumimoji="0" lang="zh-TW" altLang="en-US" sz="3200" b="1" spc="-150" dirty="0">
                <a:latin typeface="Microsoft YaHei UI" panose="020B0503020204020204" pitchFamily="34" charset="-122"/>
                <a:ea typeface="Microsoft YaHei UI" panose="020B0503020204020204" pitchFamily="34" charset="-122"/>
                <a:sym typeface="Wingdings" panose="05000000000000000000" pitchFamily="2" charset="2"/>
              </a:rPr>
              <a:t>伍、結語</a:t>
            </a:r>
            <a:endParaRPr kumimoji="0" lang="en-US" altLang="zh-TW" sz="3200" b="1" spc="-150" dirty="0">
              <a:latin typeface="Microsoft YaHei UI" panose="020B0503020204020204" pitchFamily="34" charset="-122"/>
              <a:ea typeface="Microsoft YaHei UI" panose="020B0503020204020204" pitchFamily="34" charset="-122"/>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AutoShape 2" descr="Handshake free icon"/>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新細明體" panose="02020500000000000000" charset="-120"/>
              </a:defRPr>
            </a:lvl1pPr>
            <a:lvl2pPr marL="742950" indent="-285750">
              <a:defRPr>
                <a:solidFill>
                  <a:schemeClr val="tx1"/>
                </a:solidFill>
                <a:latin typeface="Calibri" panose="020F0502020204030204" pitchFamily="34" charset="0"/>
                <a:ea typeface="新細明體" panose="02020500000000000000" charset="-120"/>
              </a:defRPr>
            </a:lvl2pPr>
            <a:lvl3pPr marL="1143000" indent="-228600">
              <a:defRPr>
                <a:solidFill>
                  <a:schemeClr val="tx1"/>
                </a:solidFill>
                <a:latin typeface="Calibri" panose="020F0502020204030204" pitchFamily="34" charset="0"/>
                <a:ea typeface="新細明體" panose="02020500000000000000" charset="-120"/>
              </a:defRPr>
            </a:lvl3pPr>
            <a:lvl4pPr marL="1600200" indent="-228600">
              <a:defRPr>
                <a:solidFill>
                  <a:schemeClr val="tx1"/>
                </a:solidFill>
                <a:latin typeface="Calibri" panose="020F0502020204030204" pitchFamily="34" charset="0"/>
                <a:ea typeface="新細明體" panose="02020500000000000000" charset="-120"/>
              </a:defRPr>
            </a:lvl4pPr>
            <a:lvl5pPr marL="2057400" indent="-228600">
              <a:defRPr>
                <a:solidFill>
                  <a:schemeClr val="tx1"/>
                </a:solidFill>
                <a:latin typeface="Calibri" panose="020F0502020204030204" pitchFamily="34" charset="0"/>
                <a:ea typeface="新細明體" panose="02020500000000000000"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新細明體" panose="02020500000000000000" charset="-12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TW" altLang="en-US" sz="1800" b="0" i="0" u="none" strike="noStrike" kern="1200" cap="none" spc="0" normalizeH="0" baseline="0" noProof="0">
              <a:ln>
                <a:noFill/>
              </a:ln>
              <a:solidFill>
                <a:prstClr val="black"/>
              </a:solidFill>
              <a:effectLst/>
              <a:uLnTx/>
              <a:uFillTx/>
              <a:latin typeface="Calibri" panose="020F0502020204030204" pitchFamily="34" charset="0"/>
              <a:ea typeface="新細明體" panose="02020500000000000000" charset="-120"/>
              <a:cs typeface="+mn-cs"/>
            </a:endParaRPr>
          </a:p>
        </p:txBody>
      </p:sp>
      <p:sp>
        <p:nvSpPr>
          <p:cNvPr id="11" name="標題 1"/>
          <p:cNvSpPr txBox="1"/>
          <p:nvPr/>
        </p:nvSpPr>
        <p:spPr>
          <a:xfrm>
            <a:off x="927100" y="61913"/>
            <a:ext cx="8216900" cy="74771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defRPr/>
            </a:pPr>
            <a:r>
              <a:rPr kumimoji="1" lang="zh-TW" altLang="en-US" sz="32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rPr>
              <a:t>伍、結語</a:t>
            </a:r>
            <a:endParaRPr kumimoji="1" lang="zh-TW" altLang="en-US" sz="2000" b="1" i="0" u="none" strike="noStrike" kern="1200" cap="none" spc="0" normalizeH="0" baseline="0" noProof="0" dirty="0">
              <a:ln>
                <a:noFill/>
              </a:ln>
              <a:solidFill>
                <a:srgbClr val="236C3B"/>
              </a:solidFill>
              <a:effectLst>
                <a:outerShdw blurRad="38100" dist="38100" dir="2700000" algn="tl">
                  <a:srgbClr val="C0C0C0"/>
                </a:outerShdw>
              </a:effectLst>
              <a:uLnTx/>
              <a:uFillTx/>
              <a:latin typeface="Microsoft YaHei UI" panose="020B0503020204020204" pitchFamily="34" charset="-122"/>
              <a:ea typeface="Microsoft YaHei UI" panose="020B0503020204020204" pitchFamily="34" charset="-122"/>
              <a:cs typeface="+mj-cs"/>
            </a:endParaRPr>
          </a:p>
        </p:txBody>
      </p:sp>
      <p:sp>
        <p:nvSpPr>
          <p:cNvPr id="3" name="矩形 2"/>
          <p:cNvSpPr/>
          <p:nvPr/>
        </p:nvSpPr>
        <p:spPr>
          <a:xfrm>
            <a:off x="280511" y="1268413"/>
            <a:ext cx="8776394" cy="4724498"/>
          </a:xfrm>
          <a:prstGeom prst="rect">
            <a:avLst/>
          </a:prstGeom>
        </p:spPr>
        <p:txBody>
          <a:bodyPr wrap="square">
            <a:spAutoFit/>
          </a:bodyPr>
          <a:lstStyle/>
          <a:p>
            <a:pPr marL="360680" lvl="1" indent="-360680" fontAlgn="auto">
              <a:lnSpc>
                <a:spcPct val="130000"/>
              </a:lnSpc>
              <a:spcBef>
                <a:spcPts val="0"/>
              </a:spcBef>
              <a:spcAft>
                <a:spcPts val="300"/>
              </a:spcAft>
              <a:buClr>
                <a:srgbClr val="70AD47"/>
              </a:buClr>
              <a:buFont typeface="Wingdings" panose="05000000000000000000" pitchFamily="2" charset="2"/>
              <a:buChar char="n"/>
              <a:defRPr/>
            </a:pPr>
            <a:r>
              <a:rPr kumimoji="0" lang="zh-TW" altLang="en-US" sz="2000" b="1" i="0" u="none" strike="noStrike" kern="0" cap="none" spc="0" normalizeH="0" baseline="0" noProof="0" dirty="0">
                <a:ln>
                  <a:noFill/>
                </a:ln>
                <a:solidFill>
                  <a:srgbClr val="04518C"/>
                </a:solidFill>
                <a:effectLst/>
                <a:uLnTx/>
                <a:uFillTx/>
                <a:latin typeface="Microsoft YaHei UI" panose="020B0503020204020204" pitchFamily="34" charset="-122"/>
                <a:ea typeface="Microsoft YaHei UI" panose="020B0503020204020204" pitchFamily="34" charset="-122"/>
                <a:cs typeface="+mn-cs"/>
              </a:rPr>
              <a:t>因應全球減碳</a:t>
            </a:r>
            <a:r>
              <a:rPr kumimoji="0" lang="zh-TW" altLang="en-US" sz="2000" b="1" kern="0" dirty="0">
                <a:solidFill>
                  <a:srgbClr val="04518C"/>
                </a:solidFill>
                <a:latin typeface="Microsoft YaHei UI" panose="020B0503020204020204" pitchFamily="34" charset="-122"/>
                <a:ea typeface="Microsoft YaHei UI" panose="020B0503020204020204" pitchFamily="34" charset="-122"/>
              </a:rPr>
              <a:t>趨勢提升國際競爭力</a:t>
            </a:r>
            <a:r>
              <a:rPr kumimoji="0" lang="zh-TW" altLang="en-US" sz="2000" b="1" i="0" u="none" strike="noStrike" kern="0" cap="none" spc="0" normalizeH="0" baseline="0" noProof="0" dirty="0">
                <a:ln>
                  <a:noFill/>
                </a:ln>
                <a:solidFill>
                  <a:srgbClr val="04518C"/>
                </a:solidFill>
                <a:effectLst/>
                <a:uLnTx/>
                <a:uFillTx/>
                <a:latin typeface="Microsoft YaHei UI" panose="020B0503020204020204" pitchFamily="34" charset="-122"/>
                <a:ea typeface="Microsoft YaHei UI" panose="020B0503020204020204" pitchFamily="34" charset="-122"/>
                <a:cs typeface="+mn-cs"/>
              </a:rPr>
              <a:t>，打造綠能家園</a:t>
            </a:r>
            <a:br>
              <a:rPr kumimoji="0" lang="en-US" altLang="zh-TW" sz="2000" b="1" i="0" u="none" strike="noStrike" kern="0" cap="none" spc="0" normalizeH="0" baseline="0" noProof="0" dirty="0">
                <a:ln>
                  <a:noFill/>
                </a:ln>
                <a:solidFill>
                  <a:srgbClr val="04518C"/>
                </a:solidFill>
                <a:effectLst/>
                <a:uLnTx/>
                <a:uFillTx/>
                <a:latin typeface="Microsoft YaHei UI" panose="020B0503020204020204" pitchFamily="34" charset="-122"/>
                <a:ea typeface="Microsoft YaHei UI" panose="020B0503020204020204" pitchFamily="34" charset="-122"/>
                <a:cs typeface="+mn-cs"/>
              </a:rPr>
            </a:br>
            <a:r>
              <a:rPr kumimoji="0" lang="zh-TW" altLang="en-US" sz="2000" b="1" i="0" u="none" strike="noStrike" kern="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mn-cs"/>
              </a:rPr>
              <a:t>發展綠色能源為世界潮流，並可提升國際競爭力，我國發展再生能源順應世界潮流，並且可達到能源轉型之效果</a:t>
            </a:r>
            <a:r>
              <a:rPr kumimoji="0" lang="zh-TW" altLang="en-US" sz="20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endParaRPr kumimoji="0" lang="en-US" altLang="zh-TW" sz="2000" b="1" i="0" u="none" strike="noStrike" kern="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mn-cs"/>
            </a:endParaRPr>
          </a:p>
          <a:p>
            <a:pPr marL="360680" marR="0" lvl="1" indent="-360680" algn="l" defTabSz="914400" rtl="0" eaLnBrk="1" fontAlgn="auto" latinLnBrk="0" hangingPunct="1">
              <a:lnSpc>
                <a:spcPct val="130000"/>
              </a:lnSpc>
              <a:spcBef>
                <a:spcPts val="0"/>
              </a:spcBef>
              <a:spcAft>
                <a:spcPts val="300"/>
              </a:spcAft>
              <a:buClr>
                <a:srgbClr val="70AD47"/>
              </a:buClr>
              <a:buSzTx/>
              <a:buFont typeface="Wingdings" panose="05000000000000000000" pitchFamily="2" charset="2"/>
              <a:buChar char="n"/>
              <a:defRPr/>
            </a:pPr>
            <a:r>
              <a:rPr kumimoji="0" lang="zh-TW" altLang="en-US" sz="2000" b="1" i="0" u="none" strike="noStrike" kern="0" cap="none" spc="0" normalizeH="0" baseline="0" noProof="0" dirty="0">
                <a:ln>
                  <a:noFill/>
                </a:ln>
                <a:solidFill>
                  <a:srgbClr val="04518C"/>
                </a:solidFill>
                <a:effectLst/>
                <a:uLnTx/>
                <a:uFillTx/>
                <a:latin typeface="Microsoft YaHei UI" panose="020B0503020204020204" pitchFamily="34" charset="-122"/>
                <a:ea typeface="Microsoft YaHei UI" panose="020B0503020204020204" pitchFamily="34" charset="-122"/>
                <a:cs typeface="+mn-cs"/>
              </a:rPr>
              <a:t>制定短中長期計畫推動計畫</a:t>
            </a:r>
            <a:endParaRPr kumimoji="0" lang="en-US" altLang="zh-TW" sz="2000" b="1" i="0" u="none" strike="noStrike" kern="0" cap="none" spc="0" normalizeH="0" baseline="0" noProof="0" dirty="0">
              <a:ln>
                <a:noFill/>
              </a:ln>
              <a:solidFill>
                <a:srgbClr val="04518C"/>
              </a:solidFill>
              <a:effectLst/>
              <a:uLnTx/>
              <a:uFillTx/>
              <a:latin typeface="Microsoft YaHei UI" panose="020B0503020204020204" pitchFamily="34" charset="-122"/>
              <a:ea typeface="Microsoft YaHei UI" panose="020B0503020204020204" pitchFamily="34" charset="-122"/>
              <a:cs typeface="+mn-cs"/>
            </a:endParaRPr>
          </a:p>
          <a:p>
            <a:pPr marL="357505" marR="0" lvl="1" indent="0" algn="l" defTabSz="914400" rtl="0" eaLnBrk="1" fontAlgn="auto" latinLnBrk="0" hangingPunct="1">
              <a:lnSpc>
                <a:spcPct val="130000"/>
              </a:lnSpc>
              <a:spcBef>
                <a:spcPts val="0"/>
              </a:spcBef>
              <a:spcAft>
                <a:spcPts val="300"/>
              </a:spcAft>
              <a:buClr>
                <a:srgbClr val="70AD47"/>
              </a:buClr>
              <a:buSzTx/>
              <a:buFontTx/>
              <a:buNone/>
              <a:defRPr/>
            </a:pPr>
            <a:r>
              <a:rPr kumimoji="0" lang="zh-TW" altLang="en-US" sz="2000" b="1" i="0" u="none" strike="noStrike" kern="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mn-cs"/>
              </a:rPr>
              <a:t>短期以大主軸推動，中長期擴大盤點可推動場域，採土地多元複合利用</a:t>
            </a:r>
            <a:r>
              <a:rPr kumimoji="0" lang="zh-TW" altLang="en-US" sz="20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endParaRPr kumimoji="0" lang="en-US" altLang="zh-TW" sz="2000" b="1" i="0" u="none" strike="noStrike" kern="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mn-cs"/>
            </a:endParaRPr>
          </a:p>
          <a:p>
            <a:pPr marL="360680" marR="0" lvl="1" indent="-360680" algn="l" defTabSz="914400" rtl="0" eaLnBrk="1" fontAlgn="auto" latinLnBrk="0" hangingPunct="1">
              <a:lnSpc>
                <a:spcPct val="130000"/>
              </a:lnSpc>
              <a:spcBef>
                <a:spcPts val="0"/>
              </a:spcBef>
              <a:spcAft>
                <a:spcPts val="300"/>
              </a:spcAft>
              <a:buClr>
                <a:srgbClr val="70AD47"/>
              </a:buClr>
              <a:buSzTx/>
              <a:buFont typeface="Wingdings" panose="05000000000000000000" pitchFamily="2" charset="2"/>
              <a:buChar char="n"/>
              <a:defRPr/>
            </a:pPr>
            <a:r>
              <a:rPr kumimoji="0" lang="zh-TW" altLang="en-US" sz="2000" b="1" i="0" u="none" strike="noStrike" kern="0" cap="none" spc="0" normalizeH="0" baseline="0" noProof="0" dirty="0">
                <a:ln>
                  <a:noFill/>
                </a:ln>
                <a:solidFill>
                  <a:srgbClr val="04518C"/>
                </a:solidFill>
                <a:effectLst/>
                <a:uLnTx/>
                <a:uFillTx/>
                <a:latin typeface="Microsoft YaHei UI" panose="020B0503020204020204" pitchFamily="34" charset="-122"/>
                <a:ea typeface="Microsoft YaHei UI" panose="020B0503020204020204" pitchFamily="34" charset="-122"/>
                <a:cs typeface="+mn-cs"/>
              </a:rPr>
              <a:t>政府制定完善法規及配套措施</a:t>
            </a:r>
            <a:br>
              <a:rPr kumimoji="0" lang="en-US" altLang="zh-TW" sz="2000" b="1" i="0" u="none" strike="noStrike" kern="0" cap="none" spc="0" normalizeH="0" baseline="0" noProof="0" dirty="0">
                <a:ln>
                  <a:noFill/>
                </a:ln>
                <a:solidFill>
                  <a:srgbClr val="04518C"/>
                </a:solidFill>
                <a:effectLst/>
                <a:uLnTx/>
                <a:uFillTx/>
                <a:latin typeface="Microsoft YaHei UI" panose="020B0503020204020204" pitchFamily="34" charset="-122"/>
                <a:ea typeface="Microsoft YaHei UI" panose="020B0503020204020204" pitchFamily="34" charset="-122"/>
                <a:cs typeface="+mn-cs"/>
              </a:rPr>
            </a:br>
            <a:r>
              <a:rPr kumimoji="0" lang="zh-TW" altLang="en-US" sz="2000" b="1" i="0" u="none" strike="noStrike" kern="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mn-cs"/>
              </a:rPr>
              <a:t>以躉購費率制度引導國內設置，於設置前中後皆以完整措施管理。</a:t>
            </a:r>
            <a:endParaRPr kumimoji="0" lang="en-US" altLang="zh-TW" sz="2000" b="1" i="0" u="none" strike="noStrike" kern="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mn-cs"/>
            </a:endParaRPr>
          </a:p>
          <a:p>
            <a:pPr marL="360680" marR="0" lvl="1" indent="-360680" algn="l" defTabSz="914400" rtl="0" eaLnBrk="1" fontAlgn="auto" latinLnBrk="0" hangingPunct="1">
              <a:lnSpc>
                <a:spcPct val="130000"/>
              </a:lnSpc>
              <a:spcBef>
                <a:spcPts val="0"/>
              </a:spcBef>
              <a:spcAft>
                <a:spcPts val="300"/>
              </a:spcAft>
              <a:buClr>
                <a:srgbClr val="70AD47"/>
              </a:buClr>
              <a:buSzTx/>
              <a:buFont typeface="Wingdings" panose="05000000000000000000" pitchFamily="2" charset="2"/>
              <a:buChar char="n"/>
              <a:defRPr/>
            </a:pPr>
            <a:r>
              <a:rPr kumimoji="0" lang="zh-TW" altLang="en-US" sz="2000" b="1" i="0" u="none" strike="noStrike" kern="0" cap="none" spc="0" normalizeH="0" baseline="0" noProof="0" dirty="0">
                <a:ln>
                  <a:noFill/>
                </a:ln>
                <a:solidFill>
                  <a:srgbClr val="04518C"/>
                </a:solidFill>
                <a:effectLst/>
                <a:uLnTx/>
                <a:uFillTx/>
                <a:latin typeface="Microsoft YaHei UI" panose="020B0503020204020204" pitchFamily="34" charset="-122"/>
                <a:ea typeface="Microsoft YaHei UI" panose="020B0503020204020204" pitchFamily="34" charset="-122"/>
                <a:cs typeface="+mn-cs"/>
              </a:rPr>
              <a:t>收益穩定，參與者多贏</a:t>
            </a:r>
          </a:p>
          <a:p>
            <a:pPr marL="357505" marR="0" lvl="1" indent="0" algn="l" defTabSz="914400" rtl="0" eaLnBrk="1" fontAlgn="auto" latinLnBrk="0" hangingPunct="1">
              <a:lnSpc>
                <a:spcPct val="130000"/>
              </a:lnSpc>
              <a:spcBef>
                <a:spcPts val="0"/>
              </a:spcBef>
              <a:spcAft>
                <a:spcPts val="300"/>
              </a:spcAft>
              <a:buClr>
                <a:srgbClr val="70AD47"/>
              </a:buClr>
              <a:buSzTx/>
              <a:buFontTx/>
              <a:buNone/>
              <a:defRPr/>
            </a:pPr>
            <a:r>
              <a:rPr kumimoji="0" lang="zh-TW" altLang="en-US" sz="2000" b="1" i="0" u="none" strike="noStrike" kern="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mn-cs"/>
              </a:rPr>
              <a:t>太陽光電躉購費率簽約後</a:t>
            </a:r>
            <a:r>
              <a:rPr kumimoji="0" lang="en-US" altLang="zh-TW" sz="2000" b="1" i="0" u="none" strike="noStrike" kern="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mn-cs"/>
              </a:rPr>
              <a:t>20</a:t>
            </a:r>
            <a:r>
              <a:rPr kumimoji="0" lang="zh-TW" altLang="en-US" sz="2000" b="1" i="0" u="none" strike="noStrike" kern="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mn-cs"/>
              </a:rPr>
              <a:t>年不變，收入明確可期。</a:t>
            </a:r>
            <a:endParaRPr kumimoji="0" lang="en-US" altLang="zh-TW" sz="2000" b="1" i="0" u="none" strike="noStrike" kern="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mn-cs"/>
            </a:endParaRPr>
          </a:p>
          <a:p>
            <a:pPr marL="357505" marR="0" lvl="1" indent="0" algn="l" defTabSz="914400" rtl="0" eaLnBrk="1" fontAlgn="auto" latinLnBrk="0" hangingPunct="1">
              <a:lnSpc>
                <a:spcPct val="130000"/>
              </a:lnSpc>
              <a:spcBef>
                <a:spcPts val="0"/>
              </a:spcBef>
              <a:spcAft>
                <a:spcPts val="300"/>
              </a:spcAft>
              <a:buClr>
                <a:srgbClr val="70AD47"/>
              </a:buClr>
              <a:buSzTx/>
              <a:buFontTx/>
              <a:buNone/>
              <a:defRPr/>
            </a:pPr>
            <a:r>
              <a:rPr kumimoji="0" lang="zh-TW" altLang="en-US" sz="2000" b="1" i="0" u="none" strike="noStrike" kern="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mn-cs"/>
              </a:rPr>
              <a:t>金融業者提供融資幫助產業，同時可獲得穩定收益，</a:t>
            </a:r>
            <a:endParaRPr kumimoji="0" lang="en-US" altLang="zh-TW" sz="2000" b="1" i="0" u="none" strike="noStrike" kern="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mn-cs"/>
            </a:endParaRPr>
          </a:p>
          <a:p>
            <a:pPr marL="357505" marR="0" lvl="1" indent="0" algn="l" defTabSz="914400" rtl="0" eaLnBrk="1" fontAlgn="auto" latinLnBrk="0" hangingPunct="1">
              <a:lnSpc>
                <a:spcPct val="130000"/>
              </a:lnSpc>
              <a:spcBef>
                <a:spcPts val="0"/>
              </a:spcBef>
              <a:spcAft>
                <a:spcPts val="300"/>
              </a:spcAft>
              <a:buClr>
                <a:srgbClr val="70AD47"/>
              </a:buClr>
              <a:buSzTx/>
              <a:buFontTx/>
              <a:buNone/>
              <a:defRPr/>
            </a:pPr>
            <a:r>
              <a:rPr kumimoji="0" lang="zh-TW" altLang="en-US" sz="2000" b="1" i="0" u="none" strike="noStrike" kern="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mn-cs"/>
              </a:rPr>
              <a:t>創造政府、民間、光電及金融業者共贏共榮。</a:t>
            </a:r>
          </a:p>
        </p:txBody>
      </p:sp>
      <p:pic>
        <p:nvPicPr>
          <p:cNvPr id="5" name="object 5"/>
          <p:cNvPicPr/>
          <p:nvPr/>
        </p:nvPicPr>
        <p:blipFill>
          <a:blip r:embed="rId3" cstate="print"/>
          <a:stretch>
            <a:fillRect/>
          </a:stretch>
        </p:blipFill>
        <p:spPr>
          <a:xfrm>
            <a:off x="7229743" y="5460763"/>
            <a:ext cx="1563880" cy="1119499"/>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cstate="email"/>
          <a:srcRect/>
          <a:stretch>
            <a:fillRect/>
          </a:stretch>
        </p:blipFill>
        <p:spPr bwMode="auto">
          <a:xfrm>
            <a:off x="154781" y="4171188"/>
            <a:ext cx="8834437" cy="2472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bwMode="auto">
          <a:xfrm>
            <a:off x="0" y="0"/>
            <a:ext cx="9144000" cy="105273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noAutofit/>
          </a:bodyPr>
          <a:lstStyle/>
          <a:p>
            <a:pPr marL="0" marR="0" indent="0" algn="l" defTabSz="914400" rtl="0" eaLnBrk="0" fontAlgn="base" latinLnBrk="0" hangingPunct="0">
              <a:lnSpc>
                <a:spcPct val="100000"/>
              </a:lnSpc>
              <a:spcBef>
                <a:spcPct val="0"/>
              </a:spcBef>
              <a:spcAft>
                <a:spcPct val="0"/>
              </a:spcAft>
              <a:buClrTx/>
              <a:buSzTx/>
              <a:buFontTx/>
              <a:buNone/>
            </a:pPr>
            <a:endParaRPr kumimoji="0" lang="zh-TW" altLang="en-US" sz="1800" b="0" i="0" u="none" strike="noStrike" cap="none" normalizeH="0" baseline="0" dirty="0">
              <a:ln>
                <a:noFill/>
              </a:ln>
              <a:solidFill>
                <a:srgbClr val="0000FF"/>
              </a:solidFill>
              <a:effectLst/>
              <a:latin typeface="Times New Roman" panose="02020603050405020304" pitchFamily="18" charset="0"/>
              <a:ea typeface="微軟正黑體" panose="020B0604030504040204" pitchFamily="34" charset="-120"/>
            </a:endParaRPr>
          </a:p>
        </p:txBody>
      </p:sp>
      <p:grpSp>
        <p:nvGrpSpPr>
          <p:cNvPr id="14" name="群組 13"/>
          <p:cNvGrpSpPr/>
          <p:nvPr/>
        </p:nvGrpSpPr>
        <p:grpSpPr>
          <a:xfrm>
            <a:off x="2354439" y="3251337"/>
            <a:ext cx="4149371" cy="990605"/>
            <a:chOff x="1619672" y="3723289"/>
            <a:chExt cx="5738701" cy="1370035"/>
          </a:xfrm>
        </p:grpSpPr>
        <p:grpSp>
          <p:nvGrpSpPr>
            <p:cNvPr id="6" name="Group 11"/>
            <p:cNvGrpSpPr/>
            <p:nvPr/>
          </p:nvGrpSpPr>
          <p:grpSpPr bwMode="auto">
            <a:xfrm>
              <a:off x="3250021" y="4030359"/>
              <a:ext cx="2727096" cy="420575"/>
              <a:chOff x="883" y="618"/>
              <a:chExt cx="616" cy="95"/>
            </a:xfrm>
          </p:grpSpPr>
          <p:sp>
            <p:nvSpPr>
              <p:cNvPr id="8" name="Freeform 12"/>
              <p:cNvSpPr>
                <a:spLocks noEditPoints="1"/>
              </p:cNvSpPr>
              <p:nvPr/>
            </p:nvSpPr>
            <p:spPr bwMode="auto">
              <a:xfrm>
                <a:off x="883" y="618"/>
                <a:ext cx="94" cy="93"/>
              </a:xfrm>
              <a:custGeom>
                <a:avLst/>
                <a:gdLst>
                  <a:gd name="T0" fmla="*/ 175 w 790"/>
                  <a:gd name="T1" fmla="*/ 44 h 768"/>
                  <a:gd name="T2" fmla="*/ 172 w 790"/>
                  <a:gd name="T3" fmla="*/ 254 h 768"/>
                  <a:gd name="T4" fmla="*/ 292 w 790"/>
                  <a:gd name="T5" fmla="*/ 124 h 768"/>
                  <a:gd name="T6" fmla="*/ 254 w 790"/>
                  <a:gd name="T7" fmla="*/ 378 h 768"/>
                  <a:gd name="T8" fmla="*/ 217 w 790"/>
                  <a:gd name="T9" fmla="*/ 309 h 768"/>
                  <a:gd name="T10" fmla="*/ 321 w 790"/>
                  <a:gd name="T11" fmla="*/ 408 h 768"/>
                  <a:gd name="T12" fmla="*/ 271 w 790"/>
                  <a:gd name="T13" fmla="*/ 452 h 768"/>
                  <a:gd name="T14" fmla="*/ 192 w 790"/>
                  <a:gd name="T15" fmla="*/ 736 h 768"/>
                  <a:gd name="T16" fmla="*/ 130 w 790"/>
                  <a:gd name="T17" fmla="*/ 461 h 768"/>
                  <a:gd name="T18" fmla="*/ 38 w 790"/>
                  <a:gd name="T19" fmla="*/ 409 h 768"/>
                  <a:gd name="T20" fmla="*/ 142 w 790"/>
                  <a:gd name="T21" fmla="*/ 299 h 768"/>
                  <a:gd name="T22" fmla="*/ 0 w 790"/>
                  <a:gd name="T23" fmla="*/ 181 h 768"/>
                  <a:gd name="T24" fmla="*/ 48 w 790"/>
                  <a:gd name="T25" fmla="*/ 168 h 768"/>
                  <a:gd name="T26" fmla="*/ 65 w 790"/>
                  <a:gd name="T27" fmla="*/ 491 h 768"/>
                  <a:gd name="T28" fmla="*/ 65 w 790"/>
                  <a:gd name="T29" fmla="*/ 727 h 768"/>
                  <a:gd name="T30" fmla="*/ 7 w 790"/>
                  <a:gd name="T31" fmla="*/ 708 h 768"/>
                  <a:gd name="T32" fmla="*/ 65 w 790"/>
                  <a:gd name="T33" fmla="*/ 491 h 768"/>
                  <a:gd name="T34" fmla="*/ 302 w 790"/>
                  <a:gd name="T35" fmla="*/ 697 h 768"/>
                  <a:gd name="T36" fmla="*/ 218 w 790"/>
                  <a:gd name="T37" fmla="*/ 516 h 768"/>
                  <a:gd name="T38" fmla="*/ 747 w 790"/>
                  <a:gd name="T39" fmla="*/ 29 h 768"/>
                  <a:gd name="T40" fmla="*/ 352 w 790"/>
                  <a:gd name="T41" fmla="*/ 85 h 768"/>
                  <a:gd name="T42" fmla="*/ 747 w 790"/>
                  <a:gd name="T43" fmla="*/ 29 h 768"/>
                  <a:gd name="T44" fmla="*/ 445 w 790"/>
                  <a:gd name="T45" fmla="*/ 157 h 768"/>
                  <a:gd name="T46" fmla="*/ 382 w 790"/>
                  <a:gd name="T47" fmla="*/ 272 h 768"/>
                  <a:gd name="T48" fmla="*/ 424 w 790"/>
                  <a:gd name="T49" fmla="*/ 423 h 768"/>
                  <a:gd name="T50" fmla="*/ 317 w 790"/>
                  <a:gd name="T51" fmla="*/ 263 h 768"/>
                  <a:gd name="T52" fmla="*/ 423 w 790"/>
                  <a:gd name="T53" fmla="*/ 111 h 768"/>
                  <a:gd name="T54" fmla="*/ 596 w 790"/>
                  <a:gd name="T55" fmla="*/ 156 h 768"/>
                  <a:gd name="T56" fmla="*/ 529 w 790"/>
                  <a:gd name="T57" fmla="*/ 278 h 768"/>
                  <a:gd name="T58" fmla="*/ 577 w 790"/>
                  <a:gd name="T59" fmla="*/ 423 h 768"/>
                  <a:gd name="T60" fmla="*/ 465 w 790"/>
                  <a:gd name="T61" fmla="*/ 271 h 768"/>
                  <a:gd name="T62" fmla="*/ 573 w 790"/>
                  <a:gd name="T63" fmla="*/ 111 h 768"/>
                  <a:gd name="T64" fmla="*/ 755 w 790"/>
                  <a:gd name="T65" fmla="*/ 156 h 768"/>
                  <a:gd name="T66" fmla="*/ 674 w 790"/>
                  <a:gd name="T67" fmla="*/ 271 h 768"/>
                  <a:gd name="T68" fmla="*/ 735 w 790"/>
                  <a:gd name="T69" fmla="*/ 423 h 768"/>
                  <a:gd name="T70" fmla="*/ 611 w 790"/>
                  <a:gd name="T71" fmla="*/ 267 h 768"/>
                  <a:gd name="T72" fmla="*/ 733 w 790"/>
                  <a:gd name="T73" fmla="*/ 111 h 768"/>
                  <a:gd name="T74" fmla="*/ 758 w 790"/>
                  <a:gd name="T75" fmla="*/ 511 h 768"/>
                  <a:gd name="T76" fmla="*/ 758 w 790"/>
                  <a:gd name="T77" fmla="*/ 697 h 768"/>
                  <a:gd name="T78" fmla="*/ 342 w 790"/>
                  <a:gd name="T79" fmla="*/ 753 h 768"/>
                  <a:gd name="T80" fmla="*/ 531 w 790"/>
                  <a:gd name="T81" fmla="*/ 697 h 768"/>
                  <a:gd name="T82" fmla="*/ 351 w 790"/>
                  <a:gd name="T83" fmla="*/ 484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90" h="768">
                    <a:moveTo>
                      <a:pt x="150" y="0"/>
                    </a:moveTo>
                    <a:cubicBezTo>
                      <a:pt x="169" y="1"/>
                      <a:pt x="179" y="10"/>
                      <a:pt x="179" y="29"/>
                    </a:cubicBezTo>
                    <a:cubicBezTo>
                      <a:pt x="179" y="31"/>
                      <a:pt x="178" y="36"/>
                      <a:pt x="175" y="44"/>
                    </a:cubicBezTo>
                    <a:cubicBezTo>
                      <a:pt x="152" y="106"/>
                      <a:pt x="124" y="156"/>
                      <a:pt x="94" y="194"/>
                    </a:cubicBezTo>
                    <a:cubicBezTo>
                      <a:pt x="104" y="199"/>
                      <a:pt x="115" y="205"/>
                      <a:pt x="126" y="212"/>
                    </a:cubicBezTo>
                    <a:cubicBezTo>
                      <a:pt x="142" y="225"/>
                      <a:pt x="157" y="238"/>
                      <a:pt x="172" y="254"/>
                    </a:cubicBezTo>
                    <a:cubicBezTo>
                      <a:pt x="199" y="200"/>
                      <a:pt x="220" y="156"/>
                      <a:pt x="231" y="118"/>
                    </a:cubicBezTo>
                    <a:cubicBezTo>
                      <a:pt x="233" y="101"/>
                      <a:pt x="242" y="93"/>
                      <a:pt x="259" y="92"/>
                    </a:cubicBezTo>
                    <a:cubicBezTo>
                      <a:pt x="281" y="93"/>
                      <a:pt x="291" y="104"/>
                      <a:pt x="292" y="124"/>
                    </a:cubicBezTo>
                    <a:cubicBezTo>
                      <a:pt x="276" y="167"/>
                      <a:pt x="252" y="217"/>
                      <a:pt x="223" y="276"/>
                    </a:cubicBezTo>
                    <a:cubicBezTo>
                      <a:pt x="197" y="324"/>
                      <a:pt x="163" y="367"/>
                      <a:pt x="123" y="407"/>
                    </a:cubicBezTo>
                    <a:cubicBezTo>
                      <a:pt x="180" y="402"/>
                      <a:pt x="224" y="392"/>
                      <a:pt x="254" y="378"/>
                    </a:cubicBezTo>
                    <a:cubicBezTo>
                      <a:pt x="254" y="382"/>
                      <a:pt x="253" y="383"/>
                      <a:pt x="252" y="382"/>
                    </a:cubicBezTo>
                    <a:cubicBezTo>
                      <a:pt x="246" y="364"/>
                      <a:pt x="235" y="345"/>
                      <a:pt x="221" y="323"/>
                    </a:cubicBezTo>
                    <a:cubicBezTo>
                      <a:pt x="219" y="318"/>
                      <a:pt x="217" y="313"/>
                      <a:pt x="217" y="309"/>
                    </a:cubicBezTo>
                    <a:cubicBezTo>
                      <a:pt x="219" y="293"/>
                      <a:pt x="229" y="283"/>
                      <a:pt x="247" y="282"/>
                    </a:cubicBezTo>
                    <a:cubicBezTo>
                      <a:pt x="259" y="282"/>
                      <a:pt x="267" y="288"/>
                      <a:pt x="271" y="301"/>
                    </a:cubicBezTo>
                    <a:cubicBezTo>
                      <a:pt x="295" y="335"/>
                      <a:pt x="312" y="370"/>
                      <a:pt x="321" y="408"/>
                    </a:cubicBezTo>
                    <a:cubicBezTo>
                      <a:pt x="326" y="429"/>
                      <a:pt x="328" y="441"/>
                      <a:pt x="328" y="447"/>
                    </a:cubicBezTo>
                    <a:cubicBezTo>
                      <a:pt x="328" y="469"/>
                      <a:pt x="318" y="480"/>
                      <a:pt x="299" y="481"/>
                    </a:cubicBezTo>
                    <a:cubicBezTo>
                      <a:pt x="281" y="479"/>
                      <a:pt x="271" y="470"/>
                      <a:pt x="271" y="452"/>
                    </a:cubicBezTo>
                    <a:cubicBezTo>
                      <a:pt x="269" y="441"/>
                      <a:pt x="268" y="433"/>
                      <a:pt x="267" y="428"/>
                    </a:cubicBezTo>
                    <a:cubicBezTo>
                      <a:pt x="249" y="440"/>
                      <a:pt x="225" y="448"/>
                      <a:pt x="192" y="454"/>
                    </a:cubicBezTo>
                    <a:cubicBezTo>
                      <a:pt x="192" y="548"/>
                      <a:pt x="192" y="642"/>
                      <a:pt x="192" y="736"/>
                    </a:cubicBezTo>
                    <a:cubicBezTo>
                      <a:pt x="191" y="755"/>
                      <a:pt x="181" y="766"/>
                      <a:pt x="162" y="768"/>
                    </a:cubicBezTo>
                    <a:cubicBezTo>
                      <a:pt x="142" y="766"/>
                      <a:pt x="131" y="757"/>
                      <a:pt x="130" y="739"/>
                    </a:cubicBezTo>
                    <a:cubicBezTo>
                      <a:pt x="130" y="647"/>
                      <a:pt x="130" y="554"/>
                      <a:pt x="130" y="461"/>
                    </a:cubicBezTo>
                    <a:cubicBezTo>
                      <a:pt x="105" y="464"/>
                      <a:pt x="75" y="465"/>
                      <a:pt x="38" y="465"/>
                    </a:cubicBezTo>
                    <a:cubicBezTo>
                      <a:pt x="13" y="465"/>
                      <a:pt x="0" y="456"/>
                      <a:pt x="0" y="437"/>
                    </a:cubicBezTo>
                    <a:cubicBezTo>
                      <a:pt x="0" y="420"/>
                      <a:pt x="13" y="410"/>
                      <a:pt x="38" y="409"/>
                    </a:cubicBezTo>
                    <a:cubicBezTo>
                      <a:pt x="47" y="409"/>
                      <a:pt x="56" y="409"/>
                      <a:pt x="64" y="409"/>
                    </a:cubicBezTo>
                    <a:cubicBezTo>
                      <a:pt x="95" y="370"/>
                      <a:pt x="122" y="334"/>
                      <a:pt x="145" y="299"/>
                    </a:cubicBezTo>
                    <a:cubicBezTo>
                      <a:pt x="144" y="300"/>
                      <a:pt x="143" y="300"/>
                      <a:pt x="142" y="299"/>
                    </a:cubicBezTo>
                    <a:cubicBezTo>
                      <a:pt x="123" y="281"/>
                      <a:pt x="103" y="266"/>
                      <a:pt x="84" y="253"/>
                    </a:cubicBezTo>
                    <a:cubicBezTo>
                      <a:pt x="66" y="240"/>
                      <a:pt x="42" y="225"/>
                      <a:pt x="13" y="209"/>
                    </a:cubicBezTo>
                    <a:cubicBezTo>
                      <a:pt x="4" y="198"/>
                      <a:pt x="0" y="189"/>
                      <a:pt x="0" y="181"/>
                    </a:cubicBezTo>
                    <a:cubicBezTo>
                      <a:pt x="2" y="168"/>
                      <a:pt x="12" y="161"/>
                      <a:pt x="28" y="158"/>
                    </a:cubicBezTo>
                    <a:cubicBezTo>
                      <a:pt x="35" y="158"/>
                      <a:pt x="42" y="161"/>
                      <a:pt x="50" y="166"/>
                    </a:cubicBezTo>
                    <a:cubicBezTo>
                      <a:pt x="53" y="166"/>
                      <a:pt x="52" y="167"/>
                      <a:pt x="48" y="168"/>
                    </a:cubicBezTo>
                    <a:cubicBezTo>
                      <a:pt x="74" y="127"/>
                      <a:pt x="99" y="79"/>
                      <a:pt x="120" y="23"/>
                    </a:cubicBezTo>
                    <a:cubicBezTo>
                      <a:pt x="126" y="8"/>
                      <a:pt x="136" y="0"/>
                      <a:pt x="150" y="0"/>
                    </a:cubicBezTo>
                    <a:close/>
                    <a:moveTo>
                      <a:pt x="65" y="491"/>
                    </a:moveTo>
                    <a:cubicBezTo>
                      <a:pt x="86" y="492"/>
                      <a:pt x="97" y="501"/>
                      <a:pt x="99" y="519"/>
                    </a:cubicBezTo>
                    <a:cubicBezTo>
                      <a:pt x="96" y="574"/>
                      <a:pt x="92" y="618"/>
                      <a:pt x="86" y="651"/>
                    </a:cubicBezTo>
                    <a:cubicBezTo>
                      <a:pt x="81" y="679"/>
                      <a:pt x="74" y="704"/>
                      <a:pt x="65" y="727"/>
                    </a:cubicBezTo>
                    <a:cubicBezTo>
                      <a:pt x="60" y="744"/>
                      <a:pt x="47" y="753"/>
                      <a:pt x="28" y="753"/>
                    </a:cubicBezTo>
                    <a:cubicBezTo>
                      <a:pt x="14" y="750"/>
                      <a:pt x="7" y="742"/>
                      <a:pt x="4" y="728"/>
                    </a:cubicBezTo>
                    <a:cubicBezTo>
                      <a:pt x="4" y="721"/>
                      <a:pt x="5" y="714"/>
                      <a:pt x="7" y="708"/>
                    </a:cubicBezTo>
                    <a:cubicBezTo>
                      <a:pt x="17" y="682"/>
                      <a:pt x="25" y="653"/>
                      <a:pt x="30" y="624"/>
                    </a:cubicBezTo>
                    <a:cubicBezTo>
                      <a:pt x="35" y="593"/>
                      <a:pt x="39" y="557"/>
                      <a:pt x="41" y="516"/>
                    </a:cubicBezTo>
                    <a:cubicBezTo>
                      <a:pt x="41" y="501"/>
                      <a:pt x="49" y="493"/>
                      <a:pt x="65" y="491"/>
                    </a:cubicBezTo>
                    <a:close/>
                    <a:moveTo>
                      <a:pt x="240" y="485"/>
                    </a:moveTo>
                    <a:cubicBezTo>
                      <a:pt x="261" y="485"/>
                      <a:pt x="272" y="495"/>
                      <a:pt x="275" y="512"/>
                    </a:cubicBezTo>
                    <a:cubicBezTo>
                      <a:pt x="291" y="572"/>
                      <a:pt x="300" y="633"/>
                      <a:pt x="302" y="697"/>
                    </a:cubicBezTo>
                    <a:cubicBezTo>
                      <a:pt x="300" y="715"/>
                      <a:pt x="288" y="724"/>
                      <a:pt x="268" y="724"/>
                    </a:cubicBezTo>
                    <a:cubicBezTo>
                      <a:pt x="254" y="723"/>
                      <a:pt x="246" y="713"/>
                      <a:pt x="244" y="698"/>
                    </a:cubicBezTo>
                    <a:cubicBezTo>
                      <a:pt x="240" y="625"/>
                      <a:pt x="231" y="565"/>
                      <a:pt x="218" y="516"/>
                    </a:cubicBezTo>
                    <a:cubicBezTo>
                      <a:pt x="218" y="514"/>
                      <a:pt x="218" y="511"/>
                      <a:pt x="218" y="509"/>
                    </a:cubicBezTo>
                    <a:cubicBezTo>
                      <a:pt x="219" y="493"/>
                      <a:pt x="225" y="485"/>
                      <a:pt x="240" y="485"/>
                    </a:cubicBezTo>
                    <a:close/>
                    <a:moveTo>
                      <a:pt x="747" y="29"/>
                    </a:moveTo>
                    <a:cubicBezTo>
                      <a:pt x="767" y="30"/>
                      <a:pt x="778" y="40"/>
                      <a:pt x="780" y="58"/>
                    </a:cubicBezTo>
                    <a:cubicBezTo>
                      <a:pt x="778" y="75"/>
                      <a:pt x="769" y="84"/>
                      <a:pt x="751" y="85"/>
                    </a:cubicBezTo>
                    <a:cubicBezTo>
                      <a:pt x="618" y="85"/>
                      <a:pt x="485" y="85"/>
                      <a:pt x="352" y="85"/>
                    </a:cubicBezTo>
                    <a:cubicBezTo>
                      <a:pt x="334" y="84"/>
                      <a:pt x="325" y="75"/>
                      <a:pt x="324" y="58"/>
                    </a:cubicBezTo>
                    <a:cubicBezTo>
                      <a:pt x="325" y="40"/>
                      <a:pt x="335" y="30"/>
                      <a:pt x="356" y="29"/>
                    </a:cubicBezTo>
                    <a:cubicBezTo>
                      <a:pt x="486" y="29"/>
                      <a:pt x="617" y="29"/>
                      <a:pt x="747" y="29"/>
                    </a:cubicBezTo>
                    <a:close/>
                    <a:moveTo>
                      <a:pt x="423" y="111"/>
                    </a:moveTo>
                    <a:cubicBezTo>
                      <a:pt x="442" y="112"/>
                      <a:pt x="451" y="121"/>
                      <a:pt x="452" y="138"/>
                    </a:cubicBezTo>
                    <a:cubicBezTo>
                      <a:pt x="452" y="141"/>
                      <a:pt x="449" y="148"/>
                      <a:pt x="445" y="157"/>
                    </a:cubicBezTo>
                    <a:cubicBezTo>
                      <a:pt x="431" y="188"/>
                      <a:pt x="409" y="220"/>
                      <a:pt x="383" y="256"/>
                    </a:cubicBezTo>
                    <a:cubicBezTo>
                      <a:pt x="380" y="258"/>
                      <a:pt x="379" y="261"/>
                      <a:pt x="379" y="263"/>
                    </a:cubicBezTo>
                    <a:cubicBezTo>
                      <a:pt x="379" y="266"/>
                      <a:pt x="380" y="268"/>
                      <a:pt x="382" y="272"/>
                    </a:cubicBezTo>
                    <a:cubicBezTo>
                      <a:pt x="405" y="301"/>
                      <a:pt x="427" y="337"/>
                      <a:pt x="447" y="380"/>
                    </a:cubicBezTo>
                    <a:cubicBezTo>
                      <a:pt x="450" y="386"/>
                      <a:pt x="452" y="393"/>
                      <a:pt x="452" y="399"/>
                    </a:cubicBezTo>
                    <a:cubicBezTo>
                      <a:pt x="449" y="413"/>
                      <a:pt x="440" y="421"/>
                      <a:pt x="424" y="423"/>
                    </a:cubicBezTo>
                    <a:cubicBezTo>
                      <a:pt x="410" y="423"/>
                      <a:pt x="401" y="417"/>
                      <a:pt x="395" y="404"/>
                    </a:cubicBezTo>
                    <a:cubicBezTo>
                      <a:pt x="376" y="363"/>
                      <a:pt x="354" y="328"/>
                      <a:pt x="329" y="296"/>
                    </a:cubicBezTo>
                    <a:cubicBezTo>
                      <a:pt x="322" y="284"/>
                      <a:pt x="317" y="273"/>
                      <a:pt x="317" y="263"/>
                    </a:cubicBezTo>
                    <a:cubicBezTo>
                      <a:pt x="317" y="255"/>
                      <a:pt x="321" y="246"/>
                      <a:pt x="328" y="236"/>
                    </a:cubicBezTo>
                    <a:cubicBezTo>
                      <a:pt x="355" y="200"/>
                      <a:pt x="380" y="163"/>
                      <a:pt x="399" y="125"/>
                    </a:cubicBezTo>
                    <a:cubicBezTo>
                      <a:pt x="404" y="116"/>
                      <a:pt x="412" y="112"/>
                      <a:pt x="423" y="111"/>
                    </a:cubicBezTo>
                    <a:close/>
                    <a:moveTo>
                      <a:pt x="573" y="111"/>
                    </a:moveTo>
                    <a:cubicBezTo>
                      <a:pt x="591" y="112"/>
                      <a:pt x="601" y="121"/>
                      <a:pt x="603" y="136"/>
                    </a:cubicBezTo>
                    <a:cubicBezTo>
                      <a:pt x="603" y="141"/>
                      <a:pt x="600" y="148"/>
                      <a:pt x="596" y="156"/>
                    </a:cubicBezTo>
                    <a:cubicBezTo>
                      <a:pt x="581" y="189"/>
                      <a:pt x="558" y="225"/>
                      <a:pt x="529" y="263"/>
                    </a:cubicBezTo>
                    <a:cubicBezTo>
                      <a:pt x="527" y="265"/>
                      <a:pt x="526" y="268"/>
                      <a:pt x="526" y="271"/>
                    </a:cubicBezTo>
                    <a:cubicBezTo>
                      <a:pt x="526" y="272"/>
                      <a:pt x="527" y="274"/>
                      <a:pt x="529" y="278"/>
                    </a:cubicBezTo>
                    <a:cubicBezTo>
                      <a:pt x="554" y="306"/>
                      <a:pt x="577" y="340"/>
                      <a:pt x="599" y="380"/>
                    </a:cubicBezTo>
                    <a:cubicBezTo>
                      <a:pt x="603" y="387"/>
                      <a:pt x="606" y="393"/>
                      <a:pt x="606" y="399"/>
                    </a:cubicBezTo>
                    <a:cubicBezTo>
                      <a:pt x="604" y="413"/>
                      <a:pt x="594" y="421"/>
                      <a:pt x="577" y="423"/>
                    </a:cubicBezTo>
                    <a:cubicBezTo>
                      <a:pt x="564" y="423"/>
                      <a:pt x="554" y="416"/>
                      <a:pt x="548" y="403"/>
                    </a:cubicBezTo>
                    <a:cubicBezTo>
                      <a:pt x="528" y="365"/>
                      <a:pt x="504" y="331"/>
                      <a:pt x="476" y="299"/>
                    </a:cubicBezTo>
                    <a:cubicBezTo>
                      <a:pt x="468" y="290"/>
                      <a:pt x="465" y="280"/>
                      <a:pt x="465" y="271"/>
                    </a:cubicBezTo>
                    <a:cubicBezTo>
                      <a:pt x="465" y="261"/>
                      <a:pt x="467" y="252"/>
                      <a:pt x="473" y="243"/>
                    </a:cubicBezTo>
                    <a:cubicBezTo>
                      <a:pt x="503" y="205"/>
                      <a:pt x="529" y="166"/>
                      <a:pt x="549" y="126"/>
                    </a:cubicBezTo>
                    <a:cubicBezTo>
                      <a:pt x="555" y="117"/>
                      <a:pt x="563" y="112"/>
                      <a:pt x="573" y="111"/>
                    </a:cubicBezTo>
                    <a:close/>
                    <a:moveTo>
                      <a:pt x="733" y="111"/>
                    </a:moveTo>
                    <a:cubicBezTo>
                      <a:pt x="753" y="112"/>
                      <a:pt x="762" y="121"/>
                      <a:pt x="763" y="138"/>
                    </a:cubicBezTo>
                    <a:cubicBezTo>
                      <a:pt x="763" y="142"/>
                      <a:pt x="760" y="148"/>
                      <a:pt x="755" y="156"/>
                    </a:cubicBezTo>
                    <a:cubicBezTo>
                      <a:pt x="737" y="188"/>
                      <a:pt x="710" y="223"/>
                      <a:pt x="676" y="261"/>
                    </a:cubicBezTo>
                    <a:cubicBezTo>
                      <a:pt x="673" y="263"/>
                      <a:pt x="672" y="265"/>
                      <a:pt x="672" y="267"/>
                    </a:cubicBezTo>
                    <a:cubicBezTo>
                      <a:pt x="672" y="268"/>
                      <a:pt x="673" y="270"/>
                      <a:pt x="674" y="271"/>
                    </a:cubicBezTo>
                    <a:cubicBezTo>
                      <a:pt x="704" y="303"/>
                      <a:pt x="731" y="339"/>
                      <a:pt x="755" y="380"/>
                    </a:cubicBezTo>
                    <a:cubicBezTo>
                      <a:pt x="760" y="387"/>
                      <a:pt x="763" y="393"/>
                      <a:pt x="763" y="398"/>
                    </a:cubicBezTo>
                    <a:cubicBezTo>
                      <a:pt x="761" y="413"/>
                      <a:pt x="752" y="421"/>
                      <a:pt x="735" y="423"/>
                    </a:cubicBezTo>
                    <a:cubicBezTo>
                      <a:pt x="722" y="423"/>
                      <a:pt x="712" y="417"/>
                      <a:pt x="706" y="405"/>
                    </a:cubicBezTo>
                    <a:cubicBezTo>
                      <a:pt x="683" y="365"/>
                      <a:pt x="655" y="330"/>
                      <a:pt x="625" y="298"/>
                    </a:cubicBezTo>
                    <a:cubicBezTo>
                      <a:pt x="616" y="287"/>
                      <a:pt x="611" y="277"/>
                      <a:pt x="611" y="267"/>
                    </a:cubicBezTo>
                    <a:cubicBezTo>
                      <a:pt x="611" y="258"/>
                      <a:pt x="615" y="249"/>
                      <a:pt x="622" y="238"/>
                    </a:cubicBezTo>
                    <a:cubicBezTo>
                      <a:pt x="657" y="201"/>
                      <a:pt x="686" y="165"/>
                      <a:pt x="708" y="128"/>
                    </a:cubicBezTo>
                    <a:cubicBezTo>
                      <a:pt x="714" y="117"/>
                      <a:pt x="723" y="112"/>
                      <a:pt x="733" y="111"/>
                    </a:cubicBezTo>
                    <a:close/>
                    <a:moveTo>
                      <a:pt x="754" y="455"/>
                    </a:moveTo>
                    <a:cubicBezTo>
                      <a:pt x="775" y="455"/>
                      <a:pt x="786" y="465"/>
                      <a:pt x="787" y="484"/>
                    </a:cubicBezTo>
                    <a:cubicBezTo>
                      <a:pt x="786" y="501"/>
                      <a:pt x="775" y="510"/>
                      <a:pt x="758" y="511"/>
                    </a:cubicBezTo>
                    <a:cubicBezTo>
                      <a:pt x="703" y="511"/>
                      <a:pt x="648" y="511"/>
                      <a:pt x="593" y="511"/>
                    </a:cubicBezTo>
                    <a:cubicBezTo>
                      <a:pt x="593" y="573"/>
                      <a:pt x="593" y="635"/>
                      <a:pt x="593" y="697"/>
                    </a:cubicBezTo>
                    <a:cubicBezTo>
                      <a:pt x="648" y="697"/>
                      <a:pt x="703" y="697"/>
                      <a:pt x="758" y="697"/>
                    </a:cubicBezTo>
                    <a:cubicBezTo>
                      <a:pt x="778" y="698"/>
                      <a:pt x="789" y="708"/>
                      <a:pt x="790" y="726"/>
                    </a:cubicBezTo>
                    <a:cubicBezTo>
                      <a:pt x="789" y="744"/>
                      <a:pt x="779" y="752"/>
                      <a:pt x="761" y="753"/>
                    </a:cubicBezTo>
                    <a:cubicBezTo>
                      <a:pt x="621" y="753"/>
                      <a:pt x="482" y="753"/>
                      <a:pt x="342" y="753"/>
                    </a:cubicBezTo>
                    <a:cubicBezTo>
                      <a:pt x="324" y="752"/>
                      <a:pt x="315" y="744"/>
                      <a:pt x="314" y="726"/>
                    </a:cubicBezTo>
                    <a:cubicBezTo>
                      <a:pt x="315" y="708"/>
                      <a:pt x="325" y="698"/>
                      <a:pt x="345" y="697"/>
                    </a:cubicBezTo>
                    <a:cubicBezTo>
                      <a:pt x="407" y="697"/>
                      <a:pt x="469" y="697"/>
                      <a:pt x="531" y="697"/>
                    </a:cubicBezTo>
                    <a:cubicBezTo>
                      <a:pt x="531" y="635"/>
                      <a:pt x="531" y="573"/>
                      <a:pt x="531" y="511"/>
                    </a:cubicBezTo>
                    <a:cubicBezTo>
                      <a:pt x="480" y="511"/>
                      <a:pt x="430" y="511"/>
                      <a:pt x="379" y="511"/>
                    </a:cubicBezTo>
                    <a:cubicBezTo>
                      <a:pt x="361" y="510"/>
                      <a:pt x="351" y="501"/>
                      <a:pt x="351" y="484"/>
                    </a:cubicBezTo>
                    <a:cubicBezTo>
                      <a:pt x="351" y="465"/>
                      <a:pt x="362" y="455"/>
                      <a:pt x="381" y="455"/>
                    </a:cubicBezTo>
                    <a:cubicBezTo>
                      <a:pt x="506" y="455"/>
                      <a:pt x="630" y="455"/>
                      <a:pt x="754" y="455"/>
                    </a:cubicBezTo>
                    <a:close/>
                  </a:path>
                </a:pathLst>
              </a:custGeom>
              <a:solidFill>
                <a:srgbClr val="666633"/>
              </a:solidFill>
              <a:ln>
                <a:noFill/>
              </a:ln>
              <a:extLst>
                <a:ext uri="{91240B29-F687-4F45-9708-019B960494DF}">
                  <a14:hiddenLine xmlns:a14="http://schemas.microsoft.com/office/drawing/2010/main" w="0">
                    <a:solidFill>
                      <a:srgbClr val="666633"/>
                    </a:solidFill>
                    <a:prstDash val="solid"/>
                    <a:round/>
                  </a14:hiddenLine>
                </a:ext>
              </a:extLst>
            </p:spPr>
            <p:txBody>
              <a:bodyPr/>
              <a:lstStyle/>
              <a:p>
                <a:endParaRPr lang="zh-TW" altLang="en-US" dirty="0">
                  <a:latin typeface="Times New Roman" panose="02020603050405020304" pitchFamily="18" charset="0"/>
                </a:endParaRPr>
              </a:p>
            </p:txBody>
          </p:sp>
          <p:sp>
            <p:nvSpPr>
              <p:cNvPr id="9" name="Freeform 13"/>
              <p:cNvSpPr>
                <a:spLocks noEditPoints="1"/>
              </p:cNvSpPr>
              <p:nvPr/>
            </p:nvSpPr>
            <p:spPr bwMode="auto">
              <a:xfrm>
                <a:off x="987" y="618"/>
                <a:ext cx="96" cy="95"/>
              </a:xfrm>
              <a:custGeom>
                <a:avLst/>
                <a:gdLst>
                  <a:gd name="T0" fmla="*/ 187 w 800"/>
                  <a:gd name="T1" fmla="*/ 126 h 790"/>
                  <a:gd name="T2" fmla="*/ 146 w 800"/>
                  <a:gd name="T3" fmla="*/ 172 h 790"/>
                  <a:gd name="T4" fmla="*/ 58 w 800"/>
                  <a:gd name="T5" fmla="*/ 15 h 790"/>
                  <a:gd name="T6" fmla="*/ 155 w 800"/>
                  <a:gd name="T7" fmla="*/ 314 h 790"/>
                  <a:gd name="T8" fmla="*/ 114 w 800"/>
                  <a:gd name="T9" fmla="*/ 362 h 790"/>
                  <a:gd name="T10" fmla="*/ 32 w 800"/>
                  <a:gd name="T11" fmla="*/ 197 h 790"/>
                  <a:gd name="T12" fmla="*/ 172 w 800"/>
                  <a:gd name="T13" fmla="*/ 487 h 790"/>
                  <a:gd name="T14" fmla="*/ 32 w 800"/>
                  <a:gd name="T15" fmla="*/ 777 h 790"/>
                  <a:gd name="T16" fmla="*/ 72 w 800"/>
                  <a:gd name="T17" fmla="*/ 609 h 790"/>
                  <a:gd name="T18" fmla="*/ 493 w 800"/>
                  <a:gd name="T19" fmla="*/ 0 h 790"/>
                  <a:gd name="T20" fmla="*/ 758 w 800"/>
                  <a:gd name="T21" fmla="*/ 68 h 790"/>
                  <a:gd name="T22" fmla="*/ 229 w 800"/>
                  <a:gd name="T23" fmla="*/ 124 h 790"/>
                  <a:gd name="T24" fmla="*/ 461 w 800"/>
                  <a:gd name="T25" fmla="*/ 68 h 790"/>
                  <a:gd name="T26" fmla="*/ 232 w 800"/>
                  <a:gd name="T27" fmla="*/ 169 h 790"/>
                  <a:gd name="T28" fmla="*/ 401 w 800"/>
                  <a:gd name="T29" fmla="*/ 375 h 790"/>
                  <a:gd name="T30" fmla="*/ 282 w 800"/>
                  <a:gd name="T31" fmla="*/ 418 h 790"/>
                  <a:gd name="T32" fmla="*/ 299 w 800"/>
                  <a:gd name="T33" fmla="*/ 363 h 790"/>
                  <a:gd name="T34" fmla="*/ 347 w 800"/>
                  <a:gd name="T35" fmla="*/ 360 h 790"/>
                  <a:gd name="T36" fmla="*/ 343 w 800"/>
                  <a:gd name="T37" fmla="*/ 222 h 790"/>
                  <a:gd name="T38" fmla="*/ 270 w 800"/>
                  <a:gd name="T39" fmla="*/ 369 h 790"/>
                  <a:gd name="T40" fmla="*/ 171 w 800"/>
                  <a:gd name="T41" fmla="*/ 401 h 790"/>
                  <a:gd name="T42" fmla="*/ 248 w 800"/>
                  <a:gd name="T43" fmla="*/ 290 h 790"/>
                  <a:gd name="T44" fmla="*/ 207 w 800"/>
                  <a:gd name="T45" fmla="*/ 198 h 790"/>
                  <a:gd name="T46" fmla="*/ 437 w 800"/>
                  <a:gd name="T47" fmla="*/ 144 h 790"/>
                  <a:gd name="T48" fmla="*/ 567 w 800"/>
                  <a:gd name="T49" fmla="*/ 132 h 790"/>
                  <a:gd name="T50" fmla="*/ 561 w 800"/>
                  <a:gd name="T51" fmla="*/ 222 h 790"/>
                  <a:gd name="T52" fmla="*/ 489 w 800"/>
                  <a:gd name="T53" fmla="*/ 432 h 790"/>
                  <a:gd name="T54" fmla="*/ 392 w 800"/>
                  <a:gd name="T55" fmla="*/ 177 h 790"/>
                  <a:gd name="T56" fmla="*/ 759 w 800"/>
                  <a:gd name="T57" fmla="*/ 153 h 790"/>
                  <a:gd name="T58" fmla="*/ 723 w 800"/>
                  <a:gd name="T59" fmla="*/ 216 h 790"/>
                  <a:gd name="T60" fmla="*/ 795 w 800"/>
                  <a:gd name="T61" fmla="*/ 381 h 790"/>
                  <a:gd name="T62" fmla="*/ 749 w 800"/>
                  <a:gd name="T63" fmla="*/ 418 h 790"/>
                  <a:gd name="T64" fmla="*/ 666 w 800"/>
                  <a:gd name="T65" fmla="*/ 223 h 790"/>
                  <a:gd name="T66" fmla="*/ 637 w 800"/>
                  <a:gd name="T67" fmla="*/ 249 h 790"/>
                  <a:gd name="T68" fmla="*/ 678 w 800"/>
                  <a:gd name="T69" fmla="*/ 353 h 790"/>
                  <a:gd name="T70" fmla="*/ 620 w 800"/>
                  <a:gd name="T71" fmla="*/ 426 h 790"/>
                  <a:gd name="T72" fmla="*/ 562 w 800"/>
                  <a:gd name="T73" fmla="*/ 377 h 790"/>
                  <a:gd name="T74" fmla="*/ 601 w 800"/>
                  <a:gd name="T75" fmla="*/ 192 h 790"/>
                  <a:gd name="T76" fmla="*/ 296 w 800"/>
                  <a:gd name="T77" fmla="*/ 435 h 790"/>
                  <a:gd name="T78" fmla="*/ 678 w 800"/>
                  <a:gd name="T79" fmla="*/ 493 h 790"/>
                  <a:gd name="T80" fmla="*/ 736 w 800"/>
                  <a:gd name="T81" fmla="*/ 462 h 790"/>
                  <a:gd name="T82" fmla="*/ 678 w 800"/>
                  <a:gd name="T83" fmla="*/ 762 h 790"/>
                  <a:gd name="T84" fmla="*/ 288 w 800"/>
                  <a:gd name="T85" fmla="*/ 730 h 790"/>
                  <a:gd name="T86" fmla="*/ 194 w 800"/>
                  <a:gd name="T87" fmla="*/ 752 h 790"/>
                  <a:gd name="T88" fmla="*/ 259 w 800"/>
                  <a:gd name="T89" fmla="*/ 643 h 790"/>
                  <a:gd name="T90" fmla="*/ 296 w 800"/>
                  <a:gd name="T91" fmla="*/ 435 h 790"/>
                  <a:gd name="T92" fmla="*/ 326 w 800"/>
                  <a:gd name="T93" fmla="*/ 549 h 790"/>
                  <a:gd name="T94" fmla="*/ 678 w 800"/>
                  <a:gd name="T95" fmla="*/ 608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00" h="790">
                    <a:moveTo>
                      <a:pt x="58" y="15"/>
                    </a:moveTo>
                    <a:cubicBezTo>
                      <a:pt x="66" y="15"/>
                      <a:pt x="76" y="21"/>
                      <a:pt x="90" y="32"/>
                    </a:cubicBezTo>
                    <a:cubicBezTo>
                      <a:pt x="117" y="52"/>
                      <a:pt x="150" y="83"/>
                      <a:pt x="187" y="126"/>
                    </a:cubicBezTo>
                    <a:cubicBezTo>
                      <a:pt x="196" y="140"/>
                      <a:pt x="201" y="149"/>
                      <a:pt x="201" y="155"/>
                    </a:cubicBezTo>
                    <a:cubicBezTo>
                      <a:pt x="201" y="176"/>
                      <a:pt x="190" y="187"/>
                      <a:pt x="169" y="187"/>
                    </a:cubicBezTo>
                    <a:cubicBezTo>
                      <a:pt x="161" y="187"/>
                      <a:pt x="154" y="182"/>
                      <a:pt x="146" y="172"/>
                    </a:cubicBezTo>
                    <a:cubicBezTo>
                      <a:pt x="112" y="130"/>
                      <a:pt x="76" y="97"/>
                      <a:pt x="43" y="72"/>
                    </a:cubicBezTo>
                    <a:cubicBezTo>
                      <a:pt x="32" y="63"/>
                      <a:pt x="27" y="55"/>
                      <a:pt x="27" y="47"/>
                    </a:cubicBezTo>
                    <a:cubicBezTo>
                      <a:pt x="27" y="26"/>
                      <a:pt x="37" y="15"/>
                      <a:pt x="58" y="15"/>
                    </a:cubicBezTo>
                    <a:close/>
                    <a:moveTo>
                      <a:pt x="32" y="197"/>
                    </a:moveTo>
                    <a:cubicBezTo>
                      <a:pt x="39" y="197"/>
                      <a:pt x="49" y="202"/>
                      <a:pt x="63" y="213"/>
                    </a:cubicBezTo>
                    <a:cubicBezTo>
                      <a:pt x="88" y="235"/>
                      <a:pt x="119" y="268"/>
                      <a:pt x="155" y="314"/>
                    </a:cubicBezTo>
                    <a:cubicBezTo>
                      <a:pt x="164" y="328"/>
                      <a:pt x="168" y="339"/>
                      <a:pt x="168" y="346"/>
                    </a:cubicBezTo>
                    <a:cubicBezTo>
                      <a:pt x="168" y="366"/>
                      <a:pt x="157" y="376"/>
                      <a:pt x="136" y="376"/>
                    </a:cubicBezTo>
                    <a:cubicBezTo>
                      <a:pt x="127" y="376"/>
                      <a:pt x="120" y="371"/>
                      <a:pt x="114" y="362"/>
                    </a:cubicBezTo>
                    <a:cubicBezTo>
                      <a:pt x="81" y="314"/>
                      <a:pt x="47" y="279"/>
                      <a:pt x="16" y="253"/>
                    </a:cubicBezTo>
                    <a:cubicBezTo>
                      <a:pt x="6" y="244"/>
                      <a:pt x="0" y="236"/>
                      <a:pt x="0" y="227"/>
                    </a:cubicBezTo>
                    <a:cubicBezTo>
                      <a:pt x="0" y="207"/>
                      <a:pt x="11" y="197"/>
                      <a:pt x="32" y="197"/>
                    </a:cubicBezTo>
                    <a:close/>
                    <a:moveTo>
                      <a:pt x="144" y="442"/>
                    </a:moveTo>
                    <a:cubicBezTo>
                      <a:pt x="163" y="443"/>
                      <a:pt x="173" y="453"/>
                      <a:pt x="175" y="471"/>
                    </a:cubicBezTo>
                    <a:cubicBezTo>
                      <a:pt x="174" y="475"/>
                      <a:pt x="172" y="481"/>
                      <a:pt x="172" y="487"/>
                    </a:cubicBezTo>
                    <a:cubicBezTo>
                      <a:pt x="154" y="557"/>
                      <a:pt x="134" y="615"/>
                      <a:pt x="114" y="662"/>
                    </a:cubicBezTo>
                    <a:cubicBezTo>
                      <a:pt x="95" y="705"/>
                      <a:pt x="75" y="742"/>
                      <a:pt x="55" y="772"/>
                    </a:cubicBezTo>
                    <a:cubicBezTo>
                      <a:pt x="47" y="775"/>
                      <a:pt x="40" y="776"/>
                      <a:pt x="32" y="777"/>
                    </a:cubicBezTo>
                    <a:cubicBezTo>
                      <a:pt x="15" y="774"/>
                      <a:pt x="6" y="765"/>
                      <a:pt x="4" y="750"/>
                    </a:cubicBezTo>
                    <a:cubicBezTo>
                      <a:pt x="4" y="741"/>
                      <a:pt x="6" y="734"/>
                      <a:pt x="12" y="728"/>
                    </a:cubicBezTo>
                    <a:cubicBezTo>
                      <a:pt x="34" y="691"/>
                      <a:pt x="55" y="652"/>
                      <a:pt x="72" y="609"/>
                    </a:cubicBezTo>
                    <a:cubicBezTo>
                      <a:pt x="86" y="578"/>
                      <a:pt x="103" y="529"/>
                      <a:pt x="121" y="461"/>
                    </a:cubicBezTo>
                    <a:cubicBezTo>
                      <a:pt x="125" y="450"/>
                      <a:pt x="133" y="444"/>
                      <a:pt x="144" y="442"/>
                    </a:cubicBezTo>
                    <a:close/>
                    <a:moveTo>
                      <a:pt x="493" y="0"/>
                    </a:moveTo>
                    <a:cubicBezTo>
                      <a:pt x="513" y="1"/>
                      <a:pt x="524" y="12"/>
                      <a:pt x="526" y="33"/>
                    </a:cubicBezTo>
                    <a:cubicBezTo>
                      <a:pt x="526" y="45"/>
                      <a:pt x="526" y="56"/>
                      <a:pt x="526" y="68"/>
                    </a:cubicBezTo>
                    <a:cubicBezTo>
                      <a:pt x="603" y="68"/>
                      <a:pt x="680" y="68"/>
                      <a:pt x="758" y="68"/>
                    </a:cubicBezTo>
                    <a:cubicBezTo>
                      <a:pt x="778" y="69"/>
                      <a:pt x="788" y="79"/>
                      <a:pt x="789" y="96"/>
                    </a:cubicBezTo>
                    <a:cubicBezTo>
                      <a:pt x="788" y="114"/>
                      <a:pt x="779" y="123"/>
                      <a:pt x="760" y="124"/>
                    </a:cubicBezTo>
                    <a:cubicBezTo>
                      <a:pt x="583" y="124"/>
                      <a:pt x="406" y="124"/>
                      <a:pt x="229" y="124"/>
                    </a:cubicBezTo>
                    <a:cubicBezTo>
                      <a:pt x="211" y="123"/>
                      <a:pt x="201" y="114"/>
                      <a:pt x="201" y="96"/>
                    </a:cubicBezTo>
                    <a:cubicBezTo>
                      <a:pt x="201" y="79"/>
                      <a:pt x="212" y="69"/>
                      <a:pt x="231" y="68"/>
                    </a:cubicBezTo>
                    <a:cubicBezTo>
                      <a:pt x="308" y="68"/>
                      <a:pt x="385" y="68"/>
                      <a:pt x="461" y="68"/>
                    </a:cubicBezTo>
                    <a:cubicBezTo>
                      <a:pt x="461" y="56"/>
                      <a:pt x="461" y="44"/>
                      <a:pt x="461" y="31"/>
                    </a:cubicBezTo>
                    <a:cubicBezTo>
                      <a:pt x="462" y="12"/>
                      <a:pt x="472" y="1"/>
                      <a:pt x="493" y="0"/>
                    </a:cubicBezTo>
                    <a:close/>
                    <a:moveTo>
                      <a:pt x="232" y="169"/>
                    </a:moveTo>
                    <a:cubicBezTo>
                      <a:pt x="272" y="169"/>
                      <a:pt x="313" y="169"/>
                      <a:pt x="353" y="169"/>
                    </a:cubicBezTo>
                    <a:cubicBezTo>
                      <a:pt x="392" y="169"/>
                      <a:pt x="412" y="187"/>
                      <a:pt x="412" y="221"/>
                    </a:cubicBezTo>
                    <a:cubicBezTo>
                      <a:pt x="410" y="294"/>
                      <a:pt x="406" y="345"/>
                      <a:pt x="401" y="375"/>
                    </a:cubicBezTo>
                    <a:cubicBezTo>
                      <a:pt x="397" y="397"/>
                      <a:pt x="390" y="411"/>
                      <a:pt x="379" y="418"/>
                    </a:cubicBezTo>
                    <a:cubicBezTo>
                      <a:pt x="368" y="426"/>
                      <a:pt x="356" y="429"/>
                      <a:pt x="339" y="429"/>
                    </a:cubicBezTo>
                    <a:cubicBezTo>
                      <a:pt x="324" y="429"/>
                      <a:pt x="305" y="426"/>
                      <a:pt x="282" y="418"/>
                    </a:cubicBezTo>
                    <a:cubicBezTo>
                      <a:pt x="274" y="412"/>
                      <a:pt x="269" y="405"/>
                      <a:pt x="267" y="395"/>
                    </a:cubicBezTo>
                    <a:cubicBezTo>
                      <a:pt x="268" y="374"/>
                      <a:pt x="278" y="364"/>
                      <a:pt x="296" y="363"/>
                    </a:cubicBezTo>
                    <a:cubicBezTo>
                      <a:pt x="297" y="363"/>
                      <a:pt x="298" y="363"/>
                      <a:pt x="299" y="363"/>
                    </a:cubicBezTo>
                    <a:cubicBezTo>
                      <a:pt x="317" y="370"/>
                      <a:pt x="331" y="373"/>
                      <a:pt x="339" y="373"/>
                    </a:cubicBezTo>
                    <a:cubicBezTo>
                      <a:pt x="340" y="373"/>
                      <a:pt x="342" y="372"/>
                      <a:pt x="345" y="369"/>
                    </a:cubicBezTo>
                    <a:cubicBezTo>
                      <a:pt x="345" y="369"/>
                      <a:pt x="346" y="365"/>
                      <a:pt x="347" y="360"/>
                    </a:cubicBezTo>
                    <a:cubicBezTo>
                      <a:pt x="350" y="350"/>
                      <a:pt x="350" y="335"/>
                      <a:pt x="351" y="314"/>
                    </a:cubicBezTo>
                    <a:cubicBezTo>
                      <a:pt x="353" y="285"/>
                      <a:pt x="354" y="258"/>
                      <a:pt x="354" y="233"/>
                    </a:cubicBezTo>
                    <a:cubicBezTo>
                      <a:pt x="354" y="226"/>
                      <a:pt x="350" y="222"/>
                      <a:pt x="343" y="222"/>
                    </a:cubicBezTo>
                    <a:cubicBezTo>
                      <a:pt x="333" y="222"/>
                      <a:pt x="324" y="222"/>
                      <a:pt x="315" y="222"/>
                    </a:cubicBezTo>
                    <a:cubicBezTo>
                      <a:pt x="315" y="248"/>
                      <a:pt x="311" y="272"/>
                      <a:pt x="304" y="293"/>
                    </a:cubicBezTo>
                    <a:cubicBezTo>
                      <a:pt x="299" y="322"/>
                      <a:pt x="286" y="348"/>
                      <a:pt x="270" y="369"/>
                    </a:cubicBezTo>
                    <a:cubicBezTo>
                      <a:pt x="259" y="388"/>
                      <a:pt x="244" y="404"/>
                      <a:pt x="226" y="420"/>
                    </a:cubicBezTo>
                    <a:cubicBezTo>
                      <a:pt x="219" y="426"/>
                      <a:pt x="207" y="429"/>
                      <a:pt x="195" y="429"/>
                    </a:cubicBezTo>
                    <a:cubicBezTo>
                      <a:pt x="180" y="427"/>
                      <a:pt x="172" y="418"/>
                      <a:pt x="171" y="401"/>
                    </a:cubicBezTo>
                    <a:cubicBezTo>
                      <a:pt x="171" y="397"/>
                      <a:pt x="173" y="391"/>
                      <a:pt x="175" y="382"/>
                    </a:cubicBezTo>
                    <a:cubicBezTo>
                      <a:pt x="193" y="369"/>
                      <a:pt x="206" y="359"/>
                      <a:pt x="215" y="348"/>
                    </a:cubicBezTo>
                    <a:cubicBezTo>
                      <a:pt x="231" y="331"/>
                      <a:pt x="242" y="312"/>
                      <a:pt x="248" y="290"/>
                    </a:cubicBezTo>
                    <a:cubicBezTo>
                      <a:pt x="256" y="267"/>
                      <a:pt x="260" y="244"/>
                      <a:pt x="260" y="222"/>
                    </a:cubicBezTo>
                    <a:cubicBezTo>
                      <a:pt x="251" y="222"/>
                      <a:pt x="241" y="222"/>
                      <a:pt x="231" y="222"/>
                    </a:cubicBezTo>
                    <a:cubicBezTo>
                      <a:pt x="216" y="219"/>
                      <a:pt x="208" y="211"/>
                      <a:pt x="207" y="198"/>
                    </a:cubicBezTo>
                    <a:cubicBezTo>
                      <a:pt x="208" y="183"/>
                      <a:pt x="216" y="173"/>
                      <a:pt x="232" y="169"/>
                    </a:cubicBezTo>
                    <a:close/>
                    <a:moveTo>
                      <a:pt x="409" y="132"/>
                    </a:moveTo>
                    <a:cubicBezTo>
                      <a:pt x="419" y="132"/>
                      <a:pt x="428" y="136"/>
                      <a:pt x="437" y="144"/>
                    </a:cubicBezTo>
                    <a:cubicBezTo>
                      <a:pt x="455" y="160"/>
                      <a:pt x="473" y="183"/>
                      <a:pt x="493" y="215"/>
                    </a:cubicBezTo>
                    <a:cubicBezTo>
                      <a:pt x="512" y="192"/>
                      <a:pt x="529" y="170"/>
                      <a:pt x="542" y="147"/>
                    </a:cubicBezTo>
                    <a:cubicBezTo>
                      <a:pt x="549" y="136"/>
                      <a:pt x="557" y="132"/>
                      <a:pt x="567" y="132"/>
                    </a:cubicBezTo>
                    <a:cubicBezTo>
                      <a:pt x="585" y="132"/>
                      <a:pt x="597" y="140"/>
                      <a:pt x="599" y="155"/>
                    </a:cubicBezTo>
                    <a:cubicBezTo>
                      <a:pt x="598" y="159"/>
                      <a:pt x="597" y="165"/>
                      <a:pt x="595" y="172"/>
                    </a:cubicBezTo>
                    <a:cubicBezTo>
                      <a:pt x="584" y="192"/>
                      <a:pt x="572" y="208"/>
                      <a:pt x="561" y="222"/>
                    </a:cubicBezTo>
                    <a:cubicBezTo>
                      <a:pt x="548" y="239"/>
                      <a:pt x="533" y="256"/>
                      <a:pt x="519" y="270"/>
                    </a:cubicBezTo>
                    <a:cubicBezTo>
                      <a:pt x="519" y="314"/>
                      <a:pt x="519" y="358"/>
                      <a:pt x="519" y="401"/>
                    </a:cubicBezTo>
                    <a:cubicBezTo>
                      <a:pt x="518" y="420"/>
                      <a:pt x="508" y="431"/>
                      <a:pt x="489" y="432"/>
                    </a:cubicBezTo>
                    <a:cubicBezTo>
                      <a:pt x="471" y="431"/>
                      <a:pt x="462" y="422"/>
                      <a:pt x="461" y="405"/>
                    </a:cubicBezTo>
                    <a:cubicBezTo>
                      <a:pt x="461" y="359"/>
                      <a:pt x="461" y="313"/>
                      <a:pt x="461" y="267"/>
                    </a:cubicBezTo>
                    <a:cubicBezTo>
                      <a:pt x="439" y="228"/>
                      <a:pt x="415" y="199"/>
                      <a:pt x="392" y="177"/>
                    </a:cubicBezTo>
                    <a:cubicBezTo>
                      <a:pt x="388" y="170"/>
                      <a:pt x="385" y="163"/>
                      <a:pt x="384" y="159"/>
                    </a:cubicBezTo>
                    <a:cubicBezTo>
                      <a:pt x="385" y="142"/>
                      <a:pt x="394" y="133"/>
                      <a:pt x="409" y="132"/>
                    </a:cubicBezTo>
                    <a:close/>
                    <a:moveTo>
                      <a:pt x="759" y="153"/>
                    </a:moveTo>
                    <a:cubicBezTo>
                      <a:pt x="778" y="153"/>
                      <a:pt x="788" y="162"/>
                      <a:pt x="790" y="182"/>
                    </a:cubicBezTo>
                    <a:cubicBezTo>
                      <a:pt x="787" y="196"/>
                      <a:pt x="779" y="204"/>
                      <a:pt x="763" y="206"/>
                    </a:cubicBezTo>
                    <a:cubicBezTo>
                      <a:pt x="746" y="211"/>
                      <a:pt x="734" y="214"/>
                      <a:pt x="723" y="216"/>
                    </a:cubicBezTo>
                    <a:cubicBezTo>
                      <a:pt x="723" y="237"/>
                      <a:pt x="728" y="256"/>
                      <a:pt x="734" y="275"/>
                    </a:cubicBezTo>
                    <a:cubicBezTo>
                      <a:pt x="739" y="291"/>
                      <a:pt x="747" y="309"/>
                      <a:pt x="759" y="329"/>
                    </a:cubicBezTo>
                    <a:cubicBezTo>
                      <a:pt x="767" y="341"/>
                      <a:pt x="779" y="359"/>
                      <a:pt x="795" y="381"/>
                    </a:cubicBezTo>
                    <a:cubicBezTo>
                      <a:pt x="798" y="388"/>
                      <a:pt x="800" y="395"/>
                      <a:pt x="800" y="401"/>
                    </a:cubicBezTo>
                    <a:cubicBezTo>
                      <a:pt x="797" y="414"/>
                      <a:pt x="789" y="422"/>
                      <a:pt x="776" y="426"/>
                    </a:cubicBezTo>
                    <a:cubicBezTo>
                      <a:pt x="762" y="425"/>
                      <a:pt x="753" y="423"/>
                      <a:pt x="749" y="418"/>
                    </a:cubicBezTo>
                    <a:cubicBezTo>
                      <a:pt x="731" y="397"/>
                      <a:pt x="716" y="376"/>
                      <a:pt x="706" y="355"/>
                    </a:cubicBezTo>
                    <a:cubicBezTo>
                      <a:pt x="693" y="333"/>
                      <a:pt x="684" y="312"/>
                      <a:pt x="678" y="291"/>
                    </a:cubicBezTo>
                    <a:cubicBezTo>
                      <a:pt x="672" y="268"/>
                      <a:pt x="668" y="246"/>
                      <a:pt x="666" y="223"/>
                    </a:cubicBezTo>
                    <a:cubicBezTo>
                      <a:pt x="671" y="223"/>
                      <a:pt x="672" y="223"/>
                      <a:pt x="670" y="223"/>
                    </a:cubicBezTo>
                    <a:cubicBezTo>
                      <a:pt x="660" y="223"/>
                      <a:pt x="650" y="225"/>
                      <a:pt x="642" y="231"/>
                    </a:cubicBezTo>
                    <a:cubicBezTo>
                      <a:pt x="639" y="235"/>
                      <a:pt x="637" y="242"/>
                      <a:pt x="637" y="249"/>
                    </a:cubicBezTo>
                    <a:cubicBezTo>
                      <a:pt x="637" y="289"/>
                      <a:pt x="637" y="329"/>
                      <a:pt x="637" y="369"/>
                    </a:cubicBezTo>
                    <a:cubicBezTo>
                      <a:pt x="643" y="366"/>
                      <a:pt x="657" y="360"/>
                      <a:pt x="677" y="353"/>
                    </a:cubicBezTo>
                    <a:cubicBezTo>
                      <a:pt x="678" y="353"/>
                      <a:pt x="679" y="353"/>
                      <a:pt x="678" y="353"/>
                    </a:cubicBezTo>
                    <a:cubicBezTo>
                      <a:pt x="696" y="354"/>
                      <a:pt x="707" y="362"/>
                      <a:pt x="710" y="378"/>
                    </a:cubicBezTo>
                    <a:cubicBezTo>
                      <a:pt x="709" y="394"/>
                      <a:pt x="700" y="404"/>
                      <a:pt x="683" y="409"/>
                    </a:cubicBezTo>
                    <a:cubicBezTo>
                      <a:pt x="662" y="418"/>
                      <a:pt x="642" y="424"/>
                      <a:pt x="620" y="426"/>
                    </a:cubicBezTo>
                    <a:cubicBezTo>
                      <a:pt x="608" y="429"/>
                      <a:pt x="589" y="431"/>
                      <a:pt x="563" y="432"/>
                    </a:cubicBezTo>
                    <a:cubicBezTo>
                      <a:pt x="545" y="431"/>
                      <a:pt x="536" y="420"/>
                      <a:pt x="535" y="400"/>
                    </a:cubicBezTo>
                    <a:cubicBezTo>
                      <a:pt x="536" y="386"/>
                      <a:pt x="545" y="379"/>
                      <a:pt x="562" y="377"/>
                    </a:cubicBezTo>
                    <a:cubicBezTo>
                      <a:pt x="571" y="376"/>
                      <a:pt x="576" y="376"/>
                      <a:pt x="579" y="376"/>
                    </a:cubicBezTo>
                    <a:cubicBezTo>
                      <a:pt x="579" y="332"/>
                      <a:pt x="579" y="288"/>
                      <a:pt x="579" y="244"/>
                    </a:cubicBezTo>
                    <a:cubicBezTo>
                      <a:pt x="579" y="223"/>
                      <a:pt x="586" y="206"/>
                      <a:pt x="601" y="192"/>
                    </a:cubicBezTo>
                    <a:cubicBezTo>
                      <a:pt x="619" y="178"/>
                      <a:pt x="642" y="171"/>
                      <a:pt x="670" y="170"/>
                    </a:cubicBezTo>
                    <a:cubicBezTo>
                      <a:pt x="697" y="168"/>
                      <a:pt x="727" y="163"/>
                      <a:pt x="759" y="153"/>
                    </a:cubicBezTo>
                    <a:close/>
                    <a:moveTo>
                      <a:pt x="296" y="435"/>
                    </a:moveTo>
                    <a:cubicBezTo>
                      <a:pt x="315" y="436"/>
                      <a:pt x="325" y="446"/>
                      <a:pt x="326" y="466"/>
                    </a:cubicBezTo>
                    <a:cubicBezTo>
                      <a:pt x="326" y="475"/>
                      <a:pt x="326" y="484"/>
                      <a:pt x="326" y="493"/>
                    </a:cubicBezTo>
                    <a:cubicBezTo>
                      <a:pt x="443" y="493"/>
                      <a:pt x="561" y="493"/>
                      <a:pt x="678" y="493"/>
                    </a:cubicBezTo>
                    <a:cubicBezTo>
                      <a:pt x="678" y="482"/>
                      <a:pt x="678" y="470"/>
                      <a:pt x="678" y="459"/>
                    </a:cubicBezTo>
                    <a:cubicBezTo>
                      <a:pt x="679" y="441"/>
                      <a:pt x="689" y="432"/>
                      <a:pt x="706" y="431"/>
                    </a:cubicBezTo>
                    <a:cubicBezTo>
                      <a:pt x="725" y="432"/>
                      <a:pt x="735" y="443"/>
                      <a:pt x="736" y="462"/>
                    </a:cubicBezTo>
                    <a:cubicBezTo>
                      <a:pt x="736" y="561"/>
                      <a:pt x="736" y="660"/>
                      <a:pt x="736" y="759"/>
                    </a:cubicBezTo>
                    <a:cubicBezTo>
                      <a:pt x="735" y="779"/>
                      <a:pt x="725" y="789"/>
                      <a:pt x="706" y="790"/>
                    </a:cubicBezTo>
                    <a:cubicBezTo>
                      <a:pt x="689" y="789"/>
                      <a:pt x="679" y="780"/>
                      <a:pt x="678" y="762"/>
                    </a:cubicBezTo>
                    <a:cubicBezTo>
                      <a:pt x="678" y="730"/>
                      <a:pt x="678" y="697"/>
                      <a:pt x="678" y="665"/>
                    </a:cubicBezTo>
                    <a:cubicBezTo>
                      <a:pt x="557" y="665"/>
                      <a:pt x="436" y="665"/>
                      <a:pt x="316" y="665"/>
                    </a:cubicBezTo>
                    <a:cubicBezTo>
                      <a:pt x="310" y="689"/>
                      <a:pt x="301" y="711"/>
                      <a:pt x="288" y="730"/>
                    </a:cubicBezTo>
                    <a:cubicBezTo>
                      <a:pt x="276" y="745"/>
                      <a:pt x="263" y="759"/>
                      <a:pt x="248" y="772"/>
                    </a:cubicBezTo>
                    <a:cubicBezTo>
                      <a:pt x="240" y="777"/>
                      <a:pt x="230" y="780"/>
                      <a:pt x="221" y="780"/>
                    </a:cubicBezTo>
                    <a:cubicBezTo>
                      <a:pt x="207" y="777"/>
                      <a:pt x="197" y="768"/>
                      <a:pt x="194" y="752"/>
                    </a:cubicBezTo>
                    <a:cubicBezTo>
                      <a:pt x="194" y="744"/>
                      <a:pt x="197" y="736"/>
                      <a:pt x="203" y="729"/>
                    </a:cubicBezTo>
                    <a:cubicBezTo>
                      <a:pt x="216" y="718"/>
                      <a:pt x="226" y="709"/>
                      <a:pt x="234" y="699"/>
                    </a:cubicBezTo>
                    <a:cubicBezTo>
                      <a:pt x="245" y="685"/>
                      <a:pt x="254" y="667"/>
                      <a:pt x="259" y="643"/>
                    </a:cubicBezTo>
                    <a:cubicBezTo>
                      <a:pt x="265" y="618"/>
                      <a:pt x="268" y="593"/>
                      <a:pt x="268" y="567"/>
                    </a:cubicBezTo>
                    <a:cubicBezTo>
                      <a:pt x="268" y="532"/>
                      <a:pt x="268" y="497"/>
                      <a:pt x="268" y="461"/>
                    </a:cubicBezTo>
                    <a:cubicBezTo>
                      <a:pt x="270" y="444"/>
                      <a:pt x="280" y="436"/>
                      <a:pt x="296" y="435"/>
                    </a:cubicBezTo>
                    <a:close/>
                    <a:moveTo>
                      <a:pt x="678" y="608"/>
                    </a:moveTo>
                    <a:cubicBezTo>
                      <a:pt x="678" y="589"/>
                      <a:pt x="678" y="569"/>
                      <a:pt x="678" y="549"/>
                    </a:cubicBezTo>
                    <a:cubicBezTo>
                      <a:pt x="561" y="549"/>
                      <a:pt x="443" y="549"/>
                      <a:pt x="326" y="549"/>
                    </a:cubicBezTo>
                    <a:cubicBezTo>
                      <a:pt x="326" y="555"/>
                      <a:pt x="326" y="561"/>
                      <a:pt x="326" y="567"/>
                    </a:cubicBezTo>
                    <a:cubicBezTo>
                      <a:pt x="326" y="585"/>
                      <a:pt x="325" y="598"/>
                      <a:pt x="324" y="608"/>
                    </a:cubicBezTo>
                    <a:cubicBezTo>
                      <a:pt x="442" y="608"/>
                      <a:pt x="560" y="608"/>
                      <a:pt x="678" y="608"/>
                    </a:cubicBezTo>
                    <a:close/>
                  </a:path>
                </a:pathLst>
              </a:custGeom>
              <a:solidFill>
                <a:srgbClr val="666633"/>
              </a:solidFill>
              <a:ln>
                <a:noFill/>
              </a:ln>
              <a:extLst>
                <a:ext uri="{91240B29-F687-4F45-9708-019B960494DF}">
                  <a14:hiddenLine xmlns:a14="http://schemas.microsoft.com/office/drawing/2010/main" w="0">
                    <a:solidFill>
                      <a:srgbClr val="666633"/>
                    </a:solidFill>
                    <a:prstDash val="solid"/>
                    <a:round/>
                  </a14:hiddenLine>
                </a:ext>
              </a:extLst>
            </p:spPr>
            <p:txBody>
              <a:bodyPr/>
              <a:lstStyle/>
              <a:p>
                <a:endParaRPr lang="zh-TW" altLang="en-US" dirty="0">
                  <a:latin typeface="Times New Roman" panose="02020603050405020304" pitchFamily="18" charset="0"/>
                </a:endParaRPr>
              </a:p>
            </p:txBody>
          </p:sp>
          <p:sp>
            <p:nvSpPr>
              <p:cNvPr id="10" name="Freeform 14"/>
              <p:cNvSpPr>
                <a:spLocks noEditPoints="1"/>
              </p:cNvSpPr>
              <p:nvPr/>
            </p:nvSpPr>
            <p:spPr bwMode="auto">
              <a:xfrm>
                <a:off x="1092" y="618"/>
                <a:ext cx="95" cy="95"/>
              </a:xfrm>
              <a:custGeom>
                <a:avLst/>
                <a:gdLst>
                  <a:gd name="T0" fmla="*/ 262 w 792"/>
                  <a:gd name="T1" fmla="*/ 36 h 791"/>
                  <a:gd name="T2" fmla="*/ 404 w 792"/>
                  <a:gd name="T3" fmla="*/ 75 h 791"/>
                  <a:gd name="T4" fmla="*/ 406 w 792"/>
                  <a:gd name="T5" fmla="*/ 131 h 791"/>
                  <a:gd name="T6" fmla="*/ 14 w 792"/>
                  <a:gd name="T7" fmla="*/ 104 h 791"/>
                  <a:gd name="T8" fmla="*/ 197 w 792"/>
                  <a:gd name="T9" fmla="*/ 75 h 791"/>
                  <a:gd name="T10" fmla="*/ 229 w 792"/>
                  <a:gd name="T11" fmla="*/ 0 h 791"/>
                  <a:gd name="T12" fmla="*/ 120 w 792"/>
                  <a:gd name="T13" fmla="*/ 163 h 791"/>
                  <a:gd name="T14" fmla="*/ 161 w 792"/>
                  <a:gd name="T15" fmla="*/ 308 h 791"/>
                  <a:gd name="T16" fmla="*/ 103 w 792"/>
                  <a:gd name="T17" fmla="*/ 312 h 791"/>
                  <a:gd name="T18" fmla="*/ 71 w 792"/>
                  <a:gd name="T19" fmla="*/ 187 h 791"/>
                  <a:gd name="T20" fmla="*/ 96 w 792"/>
                  <a:gd name="T21" fmla="*/ 144 h 791"/>
                  <a:gd name="T22" fmla="*/ 392 w 792"/>
                  <a:gd name="T23" fmla="*/ 163 h 791"/>
                  <a:gd name="T24" fmla="*/ 330 w 792"/>
                  <a:gd name="T25" fmla="*/ 347 h 791"/>
                  <a:gd name="T26" fmla="*/ 458 w 792"/>
                  <a:gd name="T27" fmla="*/ 376 h 791"/>
                  <a:gd name="T28" fmla="*/ 29 w 792"/>
                  <a:gd name="T29" fmla="*/ 403 h 791"/>
                  <a:gd name="T30" fmla="*/ 32 w 792"/>
                  <a:gd name="T31" fmla="*/ 347 h 791"/>
                  <a:gd name="T32" fmla="*/ 301 w 792"/>
                  <a:gd name="T33" fmla="*/ 270 h 791"/>
                  <a:gd name="T34" fmla="*/ 358 w 792"/>
                  <a:gd name="T35" fmla="*/ 133 h 791"/>
                  <a:gd name="T36" fmla="*/ 342 w 792"/>
                  <a:gd name="T37" fmla="*/ 458 h 791"/>
                  <a:gd name="T38" fmla="*/ 415 w 792"/>
                  <a:gd name="T39" fmla="*/ 690 h 791"/>
                  <a:gd name="T40" fmla="*/ 107 w 792"/>
                  <a:gd name="T41" fmla="*/ 760 h 791"/>
                  <a:gd name="T42" fmla="*/ 36 w 792"/>
                  <a:gd name="T43" fmla="*/ 529 h 791"/>
                  <a:gd name="T44" fmla="*/ 324 w 792"/>
                  <a:gd name="T45" fmla="*/ 704 h 791"/>
                  <a:gd name="T46" fmla="*/ 353 w 792"/>
                  <a:gd name="T47" fmla="*/ 543 h 791"/>
                  <a:gd name="T48" fmla="*/ 125 w 792"/>
                  <a:gd name="T49" fmla="*/ 514 h 791"/>
                  <a:gd name="T50" fmla="*/ 98 w 792"/>
                  <a:gd name="T51" fmla="*/ 676 h 791"/>
                  <a:gd name="T52" fmla="*/ 324 w 792"/>
                  <a:gd name="T53" fmla="*/ 704 h 791"/>
                  <a:gd name="T54" fmla="*/ 730 w 792"/>
                  <a:gd name="T55" fmla="*/ 30 h 791"/>
                  <a:gd name="T56" fmla="*/ 789 w 792"/>
                  <a:gd name="T57" fmla="*/ 102 h 791"/>
                  <a:gd name="T58" fmla="*/ 685 w 792"/>
                  <a:gd name="T59" fmla="*/ 311 h 791"/>
                  <a:gd name="T60" fmla="*/ 787 w 792"/>
                  <a:gd name="T61" fmla="*/ 530 h 791"/>
                  <a:gd name="T62" fmla="*/ 652 w 792"/>
                  <a:gd name="T63" fmla="*/ 692 h 791"/>
                  <a:gd name="T64" fmla="*/ 547 w 792"/>
                  <a:gd name="T65" fmla="*/ 652 h 791"/>
                  <a:gd name="T66" fmla="*/ 590 w 792"/>
                  <a:gd name="T67" fmla="*/ 623 h 791"/>
                  <a:gd name="T68" fmla="*/ 703 w 792"/>
                  <a:gd name="T69" fmla="*/ 606 h 791"/>
                  <a:gd name="T70" fmla="*/ 641 w 792"/>
                  <a:gd name="T71" fmla="*/ 353 h 791"/>
                  <a:gd name="T72" fmla="*/ 631 w 792"/>
                  <a:gd name="T73" fmla="*/ 286 h 791"/>
                  <a:gd name="T74" fmla="*/ 728 w 792"/>
                  <a:gd name="T75" fmla="*/ 94 h 791"/>
                  <a:gd name="T76" fmla="*/ 556 w 792"/>
                  <a:gd name="T77" fmla="*/ 86 h 791"/>
                  <a:gd name="T78" fmla="*/ 532 w 792"/>
                  <a:gd name="T79" fmla="*/ 763 h 791"/>
                  <a:gd name="T80" fmla="*/ 470 w 792"/>
                  <a:gd name="T81" fmla="*/ 763 h 791"/>
                  <a:gd name="T82" fmla="*/ 546 w 792"/>
                  <a:gd name="T83" fmla="*/ 30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92" h="791">
                    <a:moveTo>
                      <a:pt x="229" y="0"/>
                    </a:moveTo>
                    <a:cubicBezTo>
                      <a:pt x="250" y="1"/>
                      <a:pt x="261" y="13"/>
                      <a:pt x="262" y="36"/>
                    </a:cubicBezTo>
                    <a:cubicBezTo>
                      <a:pt x="262" y="49"/>
                      <a:pt x="262" y="62"/>
                      <a:pt x="262" y="75"/>
                    </a:cubicBezTo>
                    <a:cubicBezTo>
                      <a:pt x="309" y="75"/>
                      <a:pt x="356" y="75"/>
                      <a:pt x="404" y="75"/>
                    </a:cubicBezTo>
                    <a:cubicBezTo>
                      <a:pt x="424" y="76"/>
                      <a:pt x="434" y="86"/>
                      <a:pt x="435" y="104"/>
                    </a:cubicBezTo>
                    <a:cubicBezTo>
                      <a:pt x="434" y="122"/>
                      <a:pt x="425" y="130"/>
                      <a:pt x="406" y="131"/>
                    </a:cubicBezTo>
                    <a:cubicBezTo>
                      <a:pt x="285" y="131"/>
                      <a:pt x="163" y="131"/>
                      <a:pt x="42" y="131"/>
                    </a:cubicBezTo>
                    <a:cubicBezTo>
                      <a:pt x="24" y="130"/>
                      <a:pt x="14" y="122"/>
                      <a:pt x="14" y="104"/>
                    </a:cubicBezTo>
                    <a:cubicBezTo>
                      <a:pt x="14" y="86"/>
                      <a:pt x="25" y="76"/>
                      <a:pt x="45" y="75"/>
                    </a:cubicBezTo>
                    <a:cubicBezTo>
                      <a:pt x="96" y="75"/>
                      <a:pt x="147" y="75"/>
                      <a:pt x="197" y="75"/>
                    </a:cubicBezTo>
                    <a:cubicBezTo>
                      <a:pt x="197" y="60"/>
                      <a:pt x="197" y="46"/>
                      <a:pt x="197" y="31"/>
                    </a:cubicBezTo>
                    <a:cubicBezTo>
                      <a:pt x="198" y="12"/>
                      <a:pt x="209" y="1"/>
                      <a:pt x="229" y="0"/>
                    </a:cubicBezTo>
                    <a:close/>
                    <a:moveTo>
                      <a:pt x="96" y="144"/>
                    </a:moveTo>
                    <a:cubicBezTo>
                      <a:pt x="107" y="144"/>
                      <a:pt x="116" y="150"/>
                      <a:pt x="120" y="163"/>
                    </a:cubicBezTo>
                    <a:cubicBezTo>
                      <a:pt x="138" y="197"/>
                      <a:pt x="150" y="234"/>
                      <a:pt x="156" y="271"/>
                    </a:cubicBezTo>
                    <a:cubicBezTo>
                      <a:pt x="159" y="290"/>
                      <a:pt x="161" y="302"/>
                      <a:pt x="161" y="308"/>
                    </a:cubicBezTo>
                    <a:cubicBezTo>
                      <a:pt x="160" y="329"/>
                      <a:pt x="151" y="340"/>
                      <a:pt x="131" y="341"/>
                    </a:cubicBezTo>
                    <a:cubicBezTo>
                      <a:pt x="113" y="339"/>
                      <a:pt x="104" y="330"/>
                      <a:pt x="103" y="312"/>
                    </a:cubicBezTo>
                    <a:cubicBezTo>
                      <a:pt x="100" y="283"/>
                      <a:pt x="96" y="259"/>
                      <a:pt x="90" y="243"/>
                    </a:cubicBezTo>
                    <a:cubicBezTo>
                      <a:pt x="86" y="225"/>
                      <a:pt x="80" y="207"/>
                      <a:pt x="71" y="187"/>
                    </a:cubicBezTo>
                    <a:cubicBezTo>
                      <a:pt x="68" y="181"/>
                      <a:pt x="66" y="176"/>
                      <a:pt x="66" y="173"/>
                    </a:cubicBezTo>
                    <a:cubicBezTo>
                      <a:pt x="68" y="155"/>
                      <a:pt x="78" y="146"/>
                      <a:pt x="96" y="144"/>
                    </a:cubicBezTo>
                    <a:close/>
                    <a:moveTo>
                      <a:pt x="358" y="133"/>
                    </a:moveTo>
                    <a:cubicBezTo>
                      <a:pt x="379" y="133"/>
                      <a:pt x="390" y="143"/>
                      <a:pt x="392" y="163"/>
                    </a:cubicBezTo>
                    <a:cubicBezTo>
                      <a:pt x="386" y="191"/>
                      <a:pt x="376" y="226"/>
                      <a:pt x="364" y="269"/>
                    </a:cubicBezTo>
                    <a:cubicBezTo>
                      <a:pt x="355" y="298"/>
                      <a:pt x="344" y="325"/>
                      <a:pt x="330" y="347"/>
                    </a:cubicBezTo>
                    <a:cubicBezTo>
                      <a:pt x="362" y="347"/>
                      <a:pt x="394" y="347"/>
                      <a:pt x="426" y="347"/>
                    </a:cubicBezTo>
                    <a:cubicBezTo>
                      <a:pt x="446" y="348"/>
                      <a:pt x="457" y="358"/>
                      <a:pt x="458" y="376"/>
                    </a:cubicBezTo>
                    <a:cubicBezTo>
                      <a:pt x="457" y="393"/>
                      <a:pt x="447" y="402"/>
                      <a:pt x="429" y="403"/>
                    </a:cubicBezTo>
                    <a:cubicBezTo>
                      <a:pt x="296" y="403"/>
                      <a:pt x="162" y="403"/>
                      <a:pt x="29" y="403"/>
                    </a:cubicBezTo>
                    <a:cubicBezTo>
                      <a:pt x="10" y="402"/>
                      <a:pt x="1" y="393"/>
                      <a:pt x="0" y="376"/>
                    </a:cubicBezTo>
                    <a:cubicBezTo>
                      <a:pt x="1" y="358"/>
                      <a:pt x="11" y="348"/>
                      <a:pt x="32" y="347"/>
                    </a:cubicBezTo>
                    <a:cubicBezTo>
                      <a:pt x="112" y="347"/>
                      <a:pt x="192" y="347"/>
                      <a:pt x="272" y="347"/>
                    </a:cubicBezTo>
                    <a:cubicBezTo>
                      <a:pt x="282" y="321"/>
                      <a:pt x="293" y="295"/>
                      <a:pt x="301" y="270"/>
                    </a:cubicBezTo>
                    <a:cubicBezTo>
                      <a:pt x="316" y="225"/>
                      <a:pt x="325" y="188"/>
                      <a:pt x="330" y="157"/>
                    </a:cubicBezTo>
                    <a:cubicBezTo>
                      <a:pt x="333" y="141"/>
                      <a:pt x="342" y="133"/>
                      <a:pt x="358" y="133"/>
                    </a:cubicBezTo>
                    <a:close/>
                    <a:moveTo>
                      <a:pt x="107" y="458"/>
                    </a:moveTo>
                    <a:cubicBezTo>
                      <a:pt x="186" y="458"/>
                      <a:pt x="264" y="458"/>
                      <a:pt x="342" y="458"/>
                    </a:cubicBezTo>
                    <a:cubicBezTo>
                      <a:pt x="391" y="458"/>
                      <a:pt x="415" y="482"/>
                      <a:pt x="415" y="529"/>
                    </a:cubicBezTo>
                    <a:cubicBezTo>
                      <a:pt x="415" y="583"/>
                      <a:pt x="415" y="636"/>
                      <a:pt x="415" y="690"/>
                    </a:cubicBezTo>
                    <a:cubicBezTo>
                      <a:pt x="415" y="736"/>
                      <a:pt x="391" y="760"/>
                      <a:pt x="342" y="760"/>
                    </a:cubicBezTo>
                    <a:cubicBezTo>
                      <a:pt x="264" y="760"/>
                      <a:pt x="186" y="760"/>
                      <a:pt x="107" y="760"/>
                    </a:cubicBezTo>
                    <a:cubicBezTo>
                      <a:pt x="59" y="760"/>
                      <a:pt x="36" y="736"/>
                      <a:pt x="36" y="690"/>
                    </a:cubicBezTo>
                    <a:cubicBezTo>
                      <a:pt x="36" y="636"/>
                      <a:pt x="36" y="583"/>
                      <a:pt x="36" y="529"/>
                    </a:cubicBezTo>
                    <a:cubicBezTo>
                      <a:pt x="36" y="482"/>
                      <a:pt x="59" y="458"/>
                      <a:pt x="107" y="458"/>
                    </a:cubicBezTo>
                    <a:close/>
                    <a:moveTo>
                      <a:pt x="324" y="704"/>
                    </a:moveTo>
                    <a:cubicBezTo>
                      <a:pt x="344" y="704"/>
                      <a:pt x="353" y="695"/>
                      <a:pt x="353" y="676"/>
                    </a:cubicBezTo>
                    <a:cubicBezTo>
                      <a:pt x="353" y="632"/>
                      <a:pt x="353" y="587"/>
                      <a:pt x="353" y="543"/>
                    </a:cubicBezTo>
                    <a:cubicBezTo>
                      <a:pt x="353" y="523"/>
                      <a:pt x="344" y="514"/>
                      <a:pt x="324" y="514"/>
                    </a:cubicBezTo>
                    <a:cubicBezTo>
                      <a:pt x="258" y="514"/>
                      <a:pt x="192" y="514"/>
                      <a:pt x="125" y="514"/>
                    </a:cubicBezTo>
                    <a:cubicBezTo>
                      <a:pt x="107" y="514"/>
                      <a:pt x="98" y="523"/>
                      <a:pt x="98" y="543"/>
                    </a:cubicBezTo>
                    <a:cubicBezTo>
                      <a:pt x="98" y="587"/>
                      <a:pt x="98" y="632"/>
                      <a:pt x="98" y="676"/>
                    </a:cubicBezTo>
                    <a:cubicBezTo>
                      <a:pt x="98" y="695"/>
                      <a:pt x="107" y="704"/>
                      <a:pt x="125" y="704"/>
                    </a:cubicBezTo>
                    <a:cubicBezTo>
                      <a:pt x="192" y="704"/>
                      <a:pt x="258" y="704"/>
                      <a:pt x="324" y="704"/>
                    </a:cubicBezTo>
                    <a:close/>
                    <a:moveTo>
                      <a:pt x="606" y="30"/>
                    </a:moveTo>
                    <a:cubicBezTo>
                      <a:pt x="647" y="30"/>
                      <a:pt x="689" y="30"/>
                      <a:pt x="730" y="30"/>
                    </a:cubicBezTo>
                    <a:cubicBezTo>
                      <a:pt x="771" y="30"/>
                      <a:pt x="792" y="53"/>
                      <a:pt x="792" y="99"/>
                    </a:cubicBezTo>
                    <a:cubicBezTo>
                      <a:pt x="791" y="99"/>
                      <a:pt x="790" y="100"/>
                      <a:pt x="789" y="102"/>
                    </a:cubicBezTo>
                    <a:cubicBezTo>
                      <a:pt x="748" y="183"/>
                      <a:pt x="713" y="248"/>
                      <a:pt x="688" y="300"/>
                    </a:cubicBezTo>
                    <a:cubicBezTo>
                      <a:pt x="686" y="306"/>
                      <a:pt x="685" y="310"/>
                      <a:pt x="685" y="311"/>
                    </a:cubicBezTo>
                    <a:cubicBezTo>
                      <a:pt x="685" y="315"/>
                      <a:pt x="686" y="317"/>
                      <a:pt x="689" y="319"/>
                    </a:cubicBezTo>
                    <a:cubicBezTo>
                      <a:pt x="754" y="389"/>
                      <a:pt x="787" y="459"/>
                      <a:pt x="787" y="530"/>
                    </a:cubicBezTo>
                    <a:cubicBezTo>
                      <a:pt x="787" y="577"/>
                      <a:pt x="775" y="615"/>
                      <a:pt x="750" y="645"/>
                    </a:cubicBezTo>
                    <a:cubicBezTo>
                      <a:pt x="726" y="676"/>
                      <a:pt x="692" y="692"/>
                      <a:pt x="652" y="692"/>
                    </a:cubicBezTo>
                    <a:cubicBezTo>
                      <a:pt x="635" y="692"/>
                      <a:pt x="610" y="688"/>
                      <a:pt x="578" y="679"/>
                    </a:cubicBezTo>
                    <a:cubicBezTo>
                      <a:pt x="560" y="675"/>
                      <a:pt x="550" y="666"/>
                      <a:pt x="547" y="652"/>
                    </a:cubicBezTo>
                    <a:cubicBezTo>
                      <a:pt x="548" y="632"/>
                      <a:pt x="559" y="621"/>
                      <a:pt x="579" y="620"/>
                    </a:cubicBezTo>
                    <a:cubicBezTo>
                      <a:pt x="582" y="620"/>
                      <a:pt x="585" y="621"/>
                      <a:pt x="590" y="623"/>
                    </a:cubicBezTo>
                    <a:cubicBezTo>
                      <a:pt x="622" y="630"/>
                      <a:pt x="645" y="633"/>
                      <a:pt x="656" y="633"/>
                    </a:cubicBezTo>
                    <a:cubicBezTo>
                      <a:pt x="674" y="633"/>
                      <a:pt x="691" y="624"/>
                      <a:pt x="703" y="606"/>
                    </a:cubicBezTo>
                    <a:cubicBezTo>
                      <a:pt x="718" y="586"/>
                      <a:pt x="725" y="561"/>
                      <a:pt x="725" y="530"/>
                    </a:cubicBezTo>
                    <a:cubicBezTo>
                      <a:pt x="725" y="472"/>
                      <a:pt x="696" y="413"/>
                      <a:pt x="641" y="353"/>
                    </a:cubicBezTo>
                    <a:cubicBezTo>
                      <a:pt x="630" y="339"/>
                      <a:pt x="624" y="325"/>
                      <a:pt x="624" y="311"/>
                    </a:cubicBezTo>
                    <a:cubicBezTo>
                      <a:pt x="624" y="305"/>
                      <a:pt x="627" y="297"/>
                      <a:pt x="631" y="286"/>
                    </a:cubicBezTo>
                    <a:cubicBezTo>
                      <a:pt x="660" y="229"/>
                      <a:pt x="692" y="168"/>
                      <a:pt x="725" y="101"/>
                    </a:cubicBezTo>
                    <a:cubicBezTo>
                      <a:pt x="727" y="97"/>
                      <a:pt x="728" y="95"/>
                      <a:pt x="728" y="94"/>
                    </a:cubicBezTo>
                    <a:cubicBezTo>
                      <a:pt x="728" y="88"/>
                      <a:pt x="725" y="86"/>
                      <a:pt x="719" y="86"/>
                    </a:cubicBezTo>
                    <a:cubicBezTo>
                      <a:pt x="665" y="86"/>
                      <a:pt x="610" y="86"/>
                      <a:pt x="556" y="86"/>
                    </a:cubicBezTo>
                    <a:cubicBezTo>
                      <a:pt x="540" y="86"/>
                      <a:pt x="532" y="94"/>
                      <a:pt x="532" y="111"/>
                    </a:cubicBezTo>
                    <a:cubicBezTo>
                      <a:pt x="532" y="328"/>
                      <a:pt x="532" y="546"/>
                      <a:pt x="532" y="763"/>
                    </a:cubicBezTo>
                    <a:cubicBezTo>
                      <a:pt x="532" y="781"/>
                      <a:pt x="522" y="791"/>
                      <a:pt x="502" y="791"/>
                    </a:cubicBezTo>
                    <a:cubicBezTo>
                      <a:pt x="481" y="791"/>
                      <a:pt x="470" y="781"/>
                      <a:pt x="470" y="763"/>
                    </a:cubicBezTo>
                    <a:cubicBezTo>
                      <a:pt x="470" y="544"/>
                      <a:pt x="470" y="324"/>
                      <a:pt x="470" y="105"/>
                    </a:cubicBezTo>
                    <a:cubicBezTo>
                      <a:pt x="470" y="55"/>
                      <a:pt x="495" y="30"/>
                      <a:pt x="546" y="30"/>
                    </a:cubicBezTo>
                    <a:cubicBezTo>
                      <a:pt x="566" y="30"/>
                      <a:pt x="586" y="30"/>
                      <a:pt x="606" y="30"/>
                    </a:cubicBezTo>
                    <a:close/>
                  </a:path>
                </a:pathLst>
              </a:custGeom>
              <a:solidFill>
                <a:srgbClr val="666633"/>
              </a:solidFill>
              <a:ln>
                <a:noFill/>
              </a:ln>
              <a:extLst>
                <a:ext uri="{91240B29-F687-4F45-9708-019B960494DF}">
                  <a14:hiddenLine xmlns:a14="http://schemas.microsoft.com/office/drawing/2010/main" w="0">
                    <a:solidFill>
                      <a:srgbClr val="666633"/>
                    </a:solidFill>
                    <a:prstDash val="solid"/>
                    <a:round/>
                  </a14:hiddenLine>
                </a:ext>
              </a:extLst>
            </p:spPr>
            <p:txBody>
              <a:bodyPr/>
              <a:lstStyle/>
              <a:p>
                <a:endParaRPr lang="zh-TW" altLang="en-US" dirty="0">
                  <a:latin typeface="Times New Roman" panose="02020603050405020304" pitchFamily="18" charset="0"/>
                </a:endParaRPr>
              </a:p>
            </p:txBody>
          </p:sp>
          <p:sp>
            <p:nvSpPr>
              <p:cNvPr id="11" name="Freeform 15"/>
              <p:cNvSpPr>
                <a:spLocks noEditPoints="1"/>
              </p:cNvSpPr>
              <p:nvPr/>
            </p:nvSpPr>
            <p:spPr bwMode="auto">
              <a:xfrm>
                <a:off x="1196" y="618"/>
                <a:ext cx="96" cy="94"/>
              </a:xfrm>
              <a:custGeom>
                <a:avLst/>
                <a:gdLst>
                  <a:gd name="T0" fmla="*/ 229 w 799"/>
                  <a:gd name="T1" fmla="*/ 31 h 780"/>
                  <a:gd name="T2" fmla="*/ 186 w 799"/>
                  <a:gd name="T3" fmla="*/ 121 h 780"/>
                  <a:gd name="T4" fmla="*/ 335 w 799"/>
                  <a:gd name="T5" fmla="*/ 172 h 780"/>
                  <a:gd name="T6" fmla="*/ 277 w 799"/>
                  <a:gd name="T7" fmla="*/ 93 h 780"/>
                  <a:gd name="T8" fmla="*/ 328 w 799"/>
                  <a:gd name="T9" fmla="*/ 76 h 780"/>
                  <a:gd name="T10" fmla="*/ 435 w 799"/>
                  <a:gd name="T11" fmla="*/ 253 h 780"/>
                  <a:gd name="T12" fmla="*/ 382 w 799"/>
                  <a:gd name="T13" fmla="*/ 264 h 780"/>
                  <a:gd name="T14" fmla="*/ 39 w 799"/>
                  <a:gd name="T15" fmla="*/ 262 h 780"/>
                  <a:gd name="T16" fmla="*/ 39 w 799"/>
                  <a:gd name="T17" fmla="*/ 206 h 780"/>
                  <a:gd name="T18" fmla="*/ 126 w 799"/>
                  <a:gd name="T19" fmla="*/ 115 h 780"/>
                  <a:gd name="T20" fmla="*/ 195 w 799"/>
                  <a:gd name="T21" fmla="*/ 0 h 780"/>
                  <a:gd name="T22" fmla="*/ 316 w 799"/>
                  <a:gd name="T23" fmla="*/ 287 h 780"/>
                  <a:gd name="T24" fmla="*/ 393 w 799"/>
                  <a:gd name="T25" fmla="*/ 693 h 780"/>
                  <a:gd name="T26" fmla="*/ 204 w 799"/>
                  <a:gd name="T27" fmla="*/ 759 h 780"/>
                  <a:gd name="T28" fmla="*/ 211 w 799"/>
                  <a:gd name="T29" fmla="*/ 700 h 780"/>
                  <a:gd name="T30" fmla="*/ 298 w 799"/>
                  <a:gd name="T31" fmla="*/ 721 h 780"/>
                  <a:gd name="T32" fmla="*/ 331 w 799"/>
                  <a:gd name="T33" fmla="*/ 615 h 780"/>
                  <a:gd name="T34" fmla="*/ 122 w 799"/>
                  <a:gd name="T35" fmla="*/ 751 h 780"/>
                  <a:gd name="T36" fmla="*/ 60 w 799"/>
                  <a:gd name="T37" fmla="*/ 751 h 780"/>
                  <a:gd name="T38" fmla="*/ 135 w 799"/>
                  <a:gd name="T39" fmla="*/ 287 h 780"/>
                  <a:gd name="T40" fmla="*/ 331 w 799"/>
                  <a:gd name="T41" fmla="*/ 559 h 780"/>
                  <a:gd name="T42" fmla="*/ 122 w 799"/>
                  <a:gd name="T43" fmla="*/ 484 h 780"/>
                  <a:gd name="T44" fmla="*/ 122 w 799"/>
                  <a:gd name="T45" fmla="*/ 428 h 780"/>
                  <a:gd name="T46" fmla="*/ 331 w 799"/>
                  <a:gd name="T47" fmla="*/ 368 h 780"/>
                  <a:gd name="T48" fmla="*/ 146 w 799"/>
                  <a:gd name="T49" fmla="*/ 343 h 780"/>
                  <a:gd name="T50" fmla="*/ 122 w 799"/>
                  <a:gd name="T51" fmla="*/ 428 h 780"/>
                  <a:gd name="T52" fmla="*/ 526 w 799"/>
                  <a:gd name="T53" fmla="*/ 38 h 780"/>
                  <a:gd name="T54" fmla="*/ 595 w 799"/>
                  <a:gd name="T55" fmla="*/ 143 h 780"/>
                  <a:gd name="T56" fmla="*/ 728 w 799"/>
                  <a:gd name="T57" fmla="*/ 82 h 780"/>
                  <a:gd name="T58" fmla="*/ 776 w 799"/>
                  <a:gd name="T59" fmla="*/ 102 h 780"/>
                  <a:gd name="T60" fmla="*/ 697 w 799"/>
                  <a:gd name="T61" fmla="*/ 167 h 780"/>
                  <a:gd name="T62" fmla="*/ 526 w 799"/>
                  <a:gd name="T63" fmla="*/ 212 h 780"/>
                  <a:gd name="T64" fmla="*/ 550 w 799"/>
                  <a:gd name="T65" fmla="*/ 323 h 780"/>
                  <a:gd name="T66" fmla="*/ 722 w 799"/>
                  <a:gd name="T67" fmla="*/ 311 h 780"/>
                  <a:gd name="T68" fmla="*/ 767 w 799"/>
                  <a:gd name="T69" fmla="*/ 212 h 780"/>
                  <a:gd name="T70" fmla="*/ 794 w 799"/>
                  <a:gd name="T71" fmla="*/ 306 h 780"/>
                  <a:gd name="T72" fmla="*/ 680 w 799"/>
                  <a:gd name="T73" fmla="*/ 379 h 780"/>
                  <a:gd name="T74" fmla="*/ 464 w 799"/>
                  <a:gd name="T75" fmla="*/ 313 h 780"/>
                  <a:gd name="T76" fmla="*/ 495 w 799"/>
                  <a:gd name="T77" fmla="*/ 9 h 780"/>
                  <a:gd name="T78" fmla="*/ 526 w 799"/>
                  <a:gd name="T79" fmla="*/ 425 h 780"/>
                  <a:gd name="T80" fmla="*/ 598 w 799"/>
                  <a:gd name="T81" fmla="*/ 518 h 780"/>
                  <a:gd name="T82" fmla="*/ 728 w 799"/>
                  <a:gd name="T83" fmla="*/ 452 h 780"/>
                  <a:gd name="T84" fmla="*/ 776 w 799"/>
                  <a:gd name="T85" fmla="*/ 472 h 780"/>
                  <a:gd name="T86" fmla="*/ 688 w 799"/>
                  <a:gd name="T87" fmla="*/ 544 h 780"/>
                  <a:gd name="T88" fmla="*/ 526 w 799"/>
                  <a:gd name="T89" fmla="*/ 588 h 780"/>
                  <a:gd name="T90" fmla="*/ 550 w 799"/>
                  <a:gd name="T91" fmla="*/ 706 h 780"/>
                  <a:gd name="T92" fmla="*/ 725 w 799"/>
                  <a:gd name="T93" fmla="*/ 695 h 780"/>
                  <a:gd name="T94" fmla="*/ 767 w 799"/>
                  <a:gd name="T95" fmla="*/ 595 h 780"/>
                  <a:gd name="T96" fmla="*/ 795 w 799"/>
                  <a:gd name="T97" fmla="*/ 688 h 780"/>
                  <a:gd name="T98" fmla="*/ 693 w 799"/>
                  <a:gd name="T99" fmla="*/ 762 h 780"/>
                  <a:gd name="T100" fmla="*/ 464 w 799"/>
                  <a:gd name="T101" fmla="*/ 689 h 780"/>
                  <a:gd name="T102" fmla="*/ 495 w 799"/>
                  <a:gd name="T103" fmla="*/ 395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99" h="780">
                    <a:moveTo>
                      <a:pt x="195" y="0"/>
                    </a:moveTo>
                    <a:cubicBezTo>
                      <a:pt x="217" y="0"/>
                      <a:pt x="228" y="10"/>
                      <a:pt x="229" y="31"/>
                    </a:cubicBezTo>
                    <a:cubicBezTo>
                      <a:pt x="229" y="35"/>
                      <a:pt x="226" y="40"/>
                      <a:pt x="221" y="47"/>
                    </a:cubicBezTo>
                    <a:cubicBezTo>
                      <a:pt x="212" y="73"/>
                      <a:pt x="200" y="98"/>
                      <a:pt x="186" y="121"/>
                    </a:cubicBezTo>
                    <a:cubicBezTo>
                      <a:pt x="172" y="152"/>
                      <a:pt x="152" y="180"/>
                      <a:pt x="131" y="204"/>
                    </a:cubicBezTo>
                    <a:cubicBezTo>
                      <a:pt x="220" y="200"/>
                      <a:pt x="288" y="189"/>
                      <a:pt x="335" y="172"/>
                    </a:cubicBezTo>
                    <a:cubicBezTo>
                      <a:pt x="319" y="150"/>
                      <a:pt x="302" y="130"/>
                      <a:pt x="286" y="111"/>
                    </a:cubicBezTo>
                    <a:cubicBezTo>
                      <a:pt x="281" y="104"/>
                      <a:pt x="278" y="98"/>
                      <a:pt x="277" y="93"/>
                    </a:cubicBezTo>
                    <a:cubicBezTo>
                      <a:pt x="279" y="77"/>
                      <a:pt x="287" y="67"/>
                      <a:pt x="302" y="65"/>
                    </a:cubicBezTo>
                    <a:cubicBezTo>
                      <a:pt x="311" y="65"/>
                      <a:pt x="321" y="68"/>
                      <a:pt x="328" y="76"/>
                    </a:cubicBezTo>
                    <a:cubicBezTo>
                      <a:pt x="358" y="108"/>
                      <a:pt x="394" y="162"/>
                      <a:pt x="435" y="239"/>
                    </a:cubicBezTo>
                    <a:cubicBezTo>
                      <a:pt x="435" y="244"/>
                      <a:pt x="435" y="249"/>
                      <a:pt x="435" y="253"/>
                    </a:cubicBezTo>
                    <a:cubicBezTo>
                      <a:pt x="434" y="269"/>
                      <a:pt x="424" y="277"/>
                      <a:pt x="407" y="278"/>
                    </a:cubicBezTo>
                    <a:cubicBezTo>
                      <a:pt x="396" y="278"/>
                      <a:pt x="388" y="274"/>
                      <a:pt x="382" y="264"/>
                    </a:cubicBezTo>
                    <a:cubicBezTo>
                      <a:pt x="373" y="245"/>
                      <a:pt x="365" y="230"/>
                      <a:pt x="359" y="218"/>
                    </a:cubicBezTo>
                    <a:cubicBezTo>
                      <a:pt x="299" y="247"/>
                      <a:pt x="192" y="262"/>
                      <a:pt x="39" y="262"/>
                    </a:cubicBezTo>
                    <a:cubicBezTo>
                      <a:pt x="14" y="262"/>
                      <a:pt x="1" y="253"/>
                      <a:pt x="0" y="233"/>
                    </a:cubicBezTo>
                    <a:cubicBezTo>
                      <a:pt x="1" y="216"/>
                      <a:pt x="14" y="207"/>
                      <a:pt x="39" y="206"/>
                    </a:cubicBezTo>
                    <a:cubicBezTo>
                      <a:pt x="49" y="206"/>
                      <a:pt x="58" y="206"/>
                      <a:pt x="67" y="206"/>
                    </a:cubicBezTo>
                    <a:cubicBezTo>
                      <a:pt x="92" y="172"/>
                      <a:pt x="112" y="143"/>
                      <a:pt x="126" y="115"/>
                    </a:cubicBezTo>
                    <a:cubicBezTo>
                      <a:pt x="143" y="82"/>
                      <a:pt x="159" y="49"/>
                      <a:pt x="171" y="14"/>
                    </a:cubicBezTo>
                    <a:cubicBezTo>
                      <a:pt x="177" y="5"/>
                      <a:pt x="186" y="0"/>
                      <a:pt x="195" y="0"/>
                    </a:cubicBezTo>
                    <a:close/>
                    <a:moveTo>
                      <a:pt x="135" y="287"/>
                    </a:moveTo>
                    <a:cubicBezTo>
                      <a:pt x="195" y="287"/>
                      <a:pt x="256" y="287"/>
                      <a:pt x="316" y="287"/>
                    </a:cubicBezTo>
                    <a:cubicBezTo>
                      <a:pt x="367" y="287"/>
                      <a:pt x="393" y="312"/>
                      <a:pt x="393" y="361"/>
                    </a:cubicBezTo>
                    <a:cubicBezTo>
                      <a:pt x="393" y="472"/>
                      <a:pt x="393" y="582"/>
                      <a:pt x="393" y="693"/>
                    </a:cubicBezTo>
                    <a:cubicBezTo>
                      <a:pt x="393" y="750"/>
                      <a:pt x="362" y="780"/>
                      <a:pt x="302" y="780"/>
                    </a:cubicBezTo>
                    <a:cubicBezTo>
                      <a:pt x="271" y="780"/>
                      <a:pt x="239" y="773"/>
                      <a:pt x="204" y="759"/>
                    </a:cubicBezTo>
                    <a:cubicBezTo>
                      <a:pt x="190" y="755"/>
                      <a:pt x="182" y="747"/>
                      <a:pt x="180" y="733"/>
                    </a:cubicBezTo>
                    <a:cubicBezTo>
                      <a:pt x="182" y="714"/>
                      <a:pt x="193" y="703"/>
                      <a:pt x="211" y="700"/>
                    </a:cubicBezTo>
                    <a:cubicBezTo>
                      <a:pt x="213" y="700"/>
                      <a:pt x="217" y="700"/>
                      <a:pt x="222" y="701"/>
                    </a:cubicBezTo>
                    <a:cubicBezTo>
                      <a:pt x="254" y="715"/>
                      <a:pt x="280" y="721"/>
                      <a:pt x="298" y="721"/>
                    </a:cubicBezTo>
                    <a:cubicBezTo>
                      <a:pt x="320" y="721"/>
                      <a:pt x="331" y="710"/>
                      <a:pt x="331" y="689"/>
                    </a:cubicBezTo>
                    <a:cubicBezTo>
                      <a:pt x="331" y="665"/>
                      <a:pt x="331" y="640"/>
                      <a:pt x="331" y="615"/>
                    </a:cubicBezTo>
                    <a:cubicBezTo>
                      <a:pt x="261" y="615"/>
                      <a:pt x="192" y="615"/>
                      <a:pt x="122" y="615"/>
                    </a:cubicBezTo>
                    <a:cubicBezTo>
                      <a:pt x="122" y="660"/>
                      <a:pt x="122" y="706"/>
                      <a:pt x="122" y="751"/>
                    </a:cubicBezTo>
                    <a:cubicBezTo>
                      <a:pt x="122" y="770"/>
                      <a:pt x="111" y="780"/>
                      <a:pt x="89" y="780"/>
                    </a:cubicBezTo>
                    <a:cubicBezTo>
                      <a:pt x="69" y="780"/>
                      <a:pt x="60" y="770"/>
                      <a:pt x="60" y="751"/>
                    </a:cubicBezTo>
                    <a:cubicBezTo>
                      <a:pt x="60" y="621"/>
                      <a:pt x="60" y="491"/>
                      <a:pt x="60" y="361"/>
                    </a:cubicBezTo>
                    <a:cubicBezTo>
                      <a:pt x="60" y="312"/>
                      <a:pt x="85" y="287"/>
                      <a:pt x="135" y="287"/>
                    </a:cubicBezTo>
                    <a:close/>
                    <a:moveTo>
                      <a:pt x="122" y="559"/>
                    </a:moveTo>
                    <a:cubicBezTo>
                      <a:pt x="192" y="559"/>
                      <a:pt x="261" y="559"/>
                      <a:pt x="331" y="559"/>
                    </a:cubicBezTo>
                    <a:cubicBezTo>
                      <a:pt x="331" y="534"/>
                      <a:pt x="331" y="509"/>
                      <a:pt x="331" y="484"/>
                    </a:cubicBezTo>
                    <a:cubicBezTo>
                      <a:pt x="261" y="484"/>
                      <a:pt x="192" y="484"/>
                      <a:pt x="122" y="484"/>
                    </a:cubicBezTo>
                    <a:cubicBezTo>
                      <a:pt x="122" y="509"/>
                      <a:pt x="122" y="534"/>
                      <a:pt x="122" y="559"/>
                    </a:cubicBezTo>
                    <a:close/>
                    <a:moveTo>
                      <a:pt x="122" y="428"/>
                    </a:moveTo>
                    <a:cubicBezTo>
                      <a:pt x="192" y="428"/>
                      <a:pt x="261" y="428"/>
                      <a:pt x="331" y="428"/>
                    </a:cubicBezTo>
                    <a:cubicBezTo>
                      <a:pt x="331" y="408"/>
                      <a:pt x="331" y="388"/>
                      <a:pt x="331" y="368"/>
                    </a:cubicBezTo>
                    <a:cubicBezTo>
                      <a:pt x="331" y="351"/>
                      <a:pt x="322" y="343"/>
                      <a:pt x="305" y="343"/>
                    </a:cubicBezTo>
                    <a:cubicBezTo>
                      <a:pt x="252" y="343"/>
                      <a:pt x="199" y="343"/>
                      <a:pt x="146" y="343"/>
                    </a:cubicBezTo>
                    <a:cubicBezTo>
                      <a:pt x="130" y="343"/>
                      <a:pt x="122" y="351"/>
                      <a:pt x="122" y="368"/>
                    </a:cubicBezTo>
                    <a:cubicBezTo>
                      <a:pt x="122" y="388"/>
                      <a:pt x="122" y="408"/>
                      <a:pt x="122" y="428"/>
                    </a:cubicBezTo>
                    <a:close/>
                    <a:moveTo>
                      <a:pt x="495" y="9"/>
                    </a:moveTo>
                    <a:cubicBezTo>
                      <a:pt x="514" y="10"/>
                      <a:pt x="524" y="20"/>
                      <a:pt x="526" y="38"/>
                    </a:cubicBezTo>
                    <a:cubicBezTo>
                      <a:pt x="526" y="77"/>
                      <a:pt x="526" y="116"/>
                      <a:pt x="526" y="156"/>
                    </a:cubicBezTo>
                    <a:cubicBezTo>
                      <a:pt x="549" y="153"/>
                      <a:pt x="572" y="149"/>
                      <a:pt x="595" y="143"/>
                    </a:cubicBezTo>
                    <a:cubicBezTo>
                      <a:pt x="619" y="137"/>
                      <a:pt x="639" y="132"/>
                      <a:pt x="655" y="125"/>
                    </a:cubicBezTo>
                    <a:cubicBezTo>
                      <a:pt x="681" y="114"/>
                      <a:pt x="706" y="100"/>
                      <a:pt x="728" y="82"/>
                    </a:cubicBezTo>
                    <a:cubicBezTo>
                      <a:pt x="735" y="79"/>
                      <a:pt x="741" y="77"/>
                      <a:pt x="747" y="77"/>
                    </a:cubicBezTo>
                    <a:cubicBezTo>
                      <a:pt x="763" y="80"/>
                      <a:pt x="773" y="88"/>
                      <a:pt x="776" y="102"/>
                    </a:cubicBezTo>
                    <a:cubicBezTo>
                      <a:pt x="776" y="111"/>
                      <a:pt x="771" y="119"/>
                      <a:pt x="762" y="126"/>
                    </a:cubicBezTo>
                    <a:cubicBezTo>
                      <a:pt x="740" y="144"/>
                      <a:pt x="718" y="158"/>
                      <a:pt x="697" y="167"/>
                    </a:cubicBezTo>
                    <a:cubicBezTo>
                      <a:pt x="668" y="181"/>
                      <a:pt x="637" y="191"/>
                      <a:pt x="605" y="198"/>
                    </a:cubicBezTo>
                    <a:cubicBezTo>
                      <a:pt x="579" y="204"/>
                      <a:pt x="553" y="209"/>
                      <a:pt x="526" y="212"/>
                    </a:cubicBezTo>
                    <a:cubicBezTo>
                      <a:pt x="526" y="241"/>
                      <a:pt x="526" y="270"/>
                      <a:pt x="526" y="299"/>
                    </a:cubicBezTo>
                    <a:cubicBezTo>
                      <a:pt x="526" y="314"/>
                      <a:pt x="533" y="323"/>
                      <a:pt x="550" y="323"/>
                    </a:cubicBezTo>
                    <a:cubicBezTo>
                      <a:pt x="593" y="323"/>
                      <a:pt x="636" y="323"/>
                      <a:pt x="680" y="323"/>
                    </a:cubicBezTo>
                    <a:cubicBezTo>
                      <a:pt x="698" y="323"/>
                      <a:pt x="712" y="319"/>
                      <a:pt x="722" y="311"/>
                    </a:cubicBezTo>
                    <a:cubicBezTo>
                      <a:pt x="728" y="307"/>
                      <a:pt x="733" y="283"/>
                      <a:pt x="734" y="240"/>
                    </a:cubicBezTo>
                    <a:cubicBezTo>
                      <a:pt x="734" y="223"/>
                      <a:pt x="745" y="213"/>
                      <a:pt x="767" y="212"/>
                    </a:cubicBezTo>
                    <a:cubicBezTo>
                      <a:pt x="786" y="213"/>
                      <a:pt x="797" y="224"/>
                      <a:pt x="799" y="245"/>
                    </a:cubicBezTo>
                    <a:cubicBezTo>
                      <a:pt x="799" y="263"/>
                      <a:pt x="797" y="283"/>
                      <a:pt x="794" y="306"/>
                    </a:cubicBezTo>
                    <a:cubicBezTo>
                      <a:pt x="791" y="331"/>
                      <a:pt x="779" y="350"/>
                      <a:pt x="758" y="363"/>
                    </a:cubicBezTo>
                    <a:cubicBezTo>
                      <a:pt x="739" y="374"/>
                      <a:pt x="713" y="379"/>
                      <a:pt x="680" y="379"/>
                    </a:cubicBezTo>
                    <a:cubicBezTo>
                      <a:pt x="631" y="379"/>
                      <a:pt x="582" y="379"/>
                      <a:pt x="533" y="379"/>
                    </a:cubicBezTo>
                    <a:cubicBezTo>
                      <a:pt x="487" y="379"/>
                      <a:pt x="464" y="357"/>
                      <a:pt x="464" y="313"/>
                    </a:cubicBezTo>
                    <a:cubicBezTo>
                      <a:pt x="464" y="221"/>
                      <a:pt x="464" y="128"/>
                      <a:pt x="464" y="36"/>
                    </a:cubicBezTo>
                    <a:cubicBezTo>
                      <a:pt x="464" y="19"/>
                      <a:pt x="475" y="10"/>
                      <a:pt x="495" y="9"/>
                    </a:cubicBezTo>
                    <a:close/>
                    <a:moveTo>
                      <a:pt x="495" y="395"/>
                    </a:moveTo>
                    <a:cubicBezTo>
                      <a:pt x="514" y="396"/>
                      <a:pt x="524" y="405"/>
                      <a:pt x="526" y="425"/>
                    </a:cubicBezTo>
                    <a:cubicBezTo>
                      <a:pt x="526" y="461"/>
                      <a:pt x="526" y="497"/>
                      <a:pt x="526" y="533"/>
                    </a:cubicBezTo>
                    <a:cubicBezTo>
                      <a:pt x="549" y="530"/>
                      <a:pt x="573" y="525"/>
                      <a:pt x="598" y="518"/>
                    </a:cubicBezTo>
                    <a:cubicBezTo>
                      <a:pt x="619" y="513"/>
                      <a:pt x="639" y="507"/>
                      <a:pt x="657" y="497"/>
                    </a:cubicBezTo>
                    <a:cubicBezTo>
                      <a:pt x="681" y="486"/>
                      <a:pt x="706" y="472"/>
                      <a:pt x="728" y="452"/>
                    </a:cubicBezTo>
                    <a:cubicBezTo>
                      <a:pt x="735" y="450"/>
                      <a:pt x="741" y="448"/>
                      <a:pt x="747" y="448"/>
                    </a:cubicBezTo>
                    <a:cubicBezTo>
                      <a:pt x="763" y="451"/>
                      <a:pt x="773" y="458"/>
                      <a:pt x="776" y="472"/>
                    </a:cubicBezTo>
                    <a:cubicBezTo>
                      <a:pt x="776" y="480"/>
                      <a:pt x="772" y="488"/>
                      <a:pt x="762" y="496"/>
                    </a:cubicBezTo>
                    <a:cubicBezTo>
                      <a:pt x="740" y="516"/>
                      <a:pt x="715" y="531"/>
                      <a:pt x="688" y="544"/>
                    </a:cubicBezTo>
                    <a:cubicBezTo>
                      <a:pt x="665" y="557"/>
                      <a:pt x="634" y="566"/>
                      <a:pt x="596" y="574"/>
                    </a:cubicBezTo>
                    <a:cubicBezTo>
                      <a:pt x="576" y="581"/>
                      <a:pt x="552" y="586"/>
                      <a:pt x="526" y="588"/>
                    </a:cubicBezTo>
                    <a:cubicBezTo>
                      <a:pt x="526" y="620"/>
                      <a:pt x="526" y="651"/>
                      <a:pt x="526" y="682"/>
                    </a:cubicBezTo>
                    <a:cubicBezTo>
                      <a:pt x="526" y="698"/>
                      <a:pt x="533" y="706"/>
                      <a:pt x="550" y="706"/>
                    </a:cubicBezTo>
                    <a:cubicBezTo>
                      <a:pt x="597" y="706"/>
                      <a:pt x="645" y="706"/>
                      <a:pt x="693" y="706"/>
                    </a:cubicBezTo>
                    <a:cubicBezTo>
                      <a:pt x="707" y="706"/>
                      <a:pt x="717" y="703"/>
                      <a:pt x="725" y="695"/>
                    </a:cubicBezTo>
                    <a:cubicBezTo>
                      <a:pt x="730" y="691"/>
                      <a:pt x="734" y="667"/>
                      <a:pt x="734" y="624"/>
                    </a:cubicBezTo>
                    <a:cubicBezTo>
                      <a:pt x="734" y="606"/>
                      <a:pt x="745" y="596"/>
                      <a:pt x="767" y="595"/>
                    </a:cubicBezTo>
                    <a:cubicBezTo>
                      <a:pt x="786" y="596"/>
                      <a:pt x="797" y="608"/>
                      <a:pt x="799" y="628"/>
                    </a:cubicBezTo>
                    <a:cubicBezTo>
                      <a:pt x="799" y="646"/>
                      <a:pt x="797" y="665"/>
                      <a:pt x="795" y="688"/>
                    </a:cubicBezTo>
                    <a:cubicBezTo>
                      <a:pt x="792" y="714"/>
                      <a:pt x="781" y="733"/>
                      <a:pt x="763" y="745"/>
                    </a:cubicBezTo>
                    <a:cubicBezTo>
                      <a:pt x="746" y="756"/>
                      <a:pt x="722" y="762"/>
                      <a:pt x="693" y="762"/>
                    </a:cubicBezTo>
                    <a:cubicBezTo>
                      <a:pt x="642" y="762"/>
                      <a:pt x="590" y="762"/>
                      <a:pt x="539" y="762"/>
                    </a:cubicBezTo>
                    <a:cubicBezTo>
                      <a:pt x="489" y="762"/>
                      <a:pt x="464" y="738"/>
                      <a:pt x="464" y="689"/>
                    </a:cubicBezTo>
                    <a:cubicBezTo>
                      <a:pt x="464" y="600"/>
                      <a:pt x="464" y="511"/>
                      <a:pt x="464" y="423"/>
                    </a:cubicBezTo>
                    <a:cubicBezTo>
                      <a:pt x="464" y="405"/>
                      <a:pt x="475" y="396"/>
                      <a:pt x="495" y="395"/>
                    </a:cubicBezTo>
                    <a:close/>
                  </a:path>
                </a:pathLst>
              </a:custGeom>
              <a:solidFill>
                <a:srgbClr val="666633"/>
              </a:solidFill>
              <a:ln>
                <a:noFill/>
              </a:ln>
              <a:extLst>
                <a:ext uri="{91240B29-F687-4F45-9708-019B960494DF}">
                  <a14:hiddenLine xmlns:a14="http://schemas.microsoft.com/office/drawing/2010/main" w="0">
                    <a:solidFill>
                      <a:srgbClr val="666633"/>
                    </a:solidFill>
                    <a:prstDash val="solid"/>
                    <a:round/>
                  </a14:hiddenLine>
                </a:ext>
              </a:extLst>
            </p:spPr>
            <p:txBody>
              <a:bodyPr/>
              <a:lstStyle/>
              <a:p>
                <a:endParaRPr lang="zh-TW" altLang="en-US" dirty="0">
                  <a:latin typeface="Times New Roman" panose="02020603050405020304" pitchFamily="18" charset="0"/>
                </a:endParaRPr>
              </a:p>
            </p:txBody>
          </p:sp>
          <p:sp>
            <p:nvSpPr>
              <p:cNvPr id="12" name="Freeform 16"/>
              <p:cNvSpPr>
                <a:spLocks noEditPoints="1"/>
              </p:cNvSpPr>
              <p:nvPr/>
            </p:nvSpPr>
            <p:spPr bwMode="auto">
              <a:xfrm>
                <a:off x="1302" y="619"/>
                <a:ext cx="95" cy="93"/>
              </a:xfrm>
              <a:custGeom>
                <a:avLst/>
                <a:gdLst>
                  <a:gd name="T0" fmla="*/ 94 w 793"/>
                  <a:gd name="T1" fmla="*/ 16 h 773"/>
                  <a:gd name="T2" fmla="*/ 205 w 793"/>
                  <a:gd name="T3" fmla="*/ 139 h 773"/>
                  <a:gd name="T4" fmla="*/ 150 w 793"/>
                  <a:gd name="T5" fmla="*/ 156 h 773"/>
                  <a:gd name="T6" fmla="*/ 31 w 793"/>
                  <a:gd name="T7" fmla="*/ 32 h 773"/>
                  <a:gd name="T8" fmla="*/ 32 w 793"/>
                  <a:gd name="T9" fmla="*/ 197 h 773"/>
                  <a:gd name="T10" fmla="*/ 163 w 793"/>
                  <a:gd name="T11" fmla="*/ 312 h 773"/>
                  <a:gd name="T12" fmla="*/ 146 w 793"/>
                  <a:gd name="T13" fmla="*/ 374 h 773"/>
                  <a:gd name="T14" fmla="*/ 18 w 793"/>
                  <a:gd name="T15" fmla="*/ 255 h 773"/>
                  <a:gd name="T16" fmla="*/ 32 w 793"/>
                  <a:gd name="T17" fmla="*/ 197 h 773"/>
                  <a:gd name="T18" fmla="*/ 185 w 793"/>
                  <a:gd name="T19" fmla="*/ 462 h 773"/>
                  <a:gd name="T20" fmla="*/ 114 w 793"/>
                  <a:gd name="T21" fmla="*/ 658 h 773"/>
                  <a:gd name="T22" fmla="*/ 29 w 793"/>
                  <a:gd name="T23" fmla="*/ 768 h 773"/>
                  <a:gd name="T24" fmla="*/ 8 w 793"/>
                  <a:gd name="T25" fmla="*/ 719 h 773"/>
                  <a:gd name="T26" fmla="*/ 131 w 793"/>
                  <a:gd name="T27" fmla="*/ 452 h 773"/>
                  <a:gd name="T28" fmla="*/ 749 w 793"/>
                  <a:gd name="T29" fmla="*/ 26 h 773"/>
                  <a:gd name="T30" fmla="*/ 751 w 793"/>
                  <a:gd name="T31" fmla="*/ 82 h 773"/>
                  <a:gd name="T32" fmla="*/ 564 w 793"/>
                  <a:gd name="T33" fmla="*/ 154 h 773"/>
                  <a:gd name="T34" fmla="*/ 726 w 793"/>
                  <a:gd name="T35" fmla="*/ 221 h 773"/>
                  <a:gd name="T36" fmla="*/ 656 w 793"/>
                  <a:gd name="T37" fmla="*/ 472 h 773"/>
                  <a:gd name="T38" fmla="*/ 566 w 793"/>
                  <a:gd name="T39" fmla="*/ 693 h 773"/>
                  <a:gd name="T40" fmla="*/ 383 w 793"/>
                  <a:gd name="T41" fmla="*/ 756 h 773"/>
                  <a:gd name="T42" fmla="*/ 398 w 793"/>
                  <a:gd name="T43" fmla="*/ 698 h 773"/>
                  <a:gd name="T44" fmla="*/ 477 w 793"/>
                  <a:gd name="T45" fmla="*/ 715 h 773"/>
                  <a:gd name="T46" fmla="*/ 504 w 793"/>
                  <a:gd name="T47" fmla="*/ 472 h 773"/>
                  <a:gd name="T48" fmla="*/ 334 w 793"/>
                  <a:gd name="T49" fmla="*/ 406 h 773"/>
                  <a:gd name="T50" fmla="*/ 402 w 793"/>
                  <a:gd name="T51" fmla="*/ 154 h 773"/>
                  <a:gd name="T52" fmla="*/ 498 w 793"/>
                  <a:gd name="T53" fmla="*/ 82 h 773"/>
                  <a:gd name="T54" fmla="*/ 293 w 793"/>
                  <a:gd name="T55" fmla="*/ 107 h 773"/>
                  <a:gd name="T56" fmla="*/ 258 w 793"/>
                  <a:gd name="T57" fmla="*/ 584 h 773"/>
                  <a:gd name="T58" fmla="*/ 145 w 793"/>
                  <a:gd name="T59" fmla="*/ 770 h 773"/>
                  <a:gd name="T60" fmla="*/ 204 w 793"/>
                  <a:gd name="T61" fmla="*/ 544 h 773"/>
                  <a:gd name="T62" fmla="*/ 231 w 793"/>
                  <a:gd name="T63" fmla="*/ 94 h 773"/>
                  <a:gd name="T64" fmla="*/ 749 w 793"/>
                  <a:gd name="T65" fmla="*/ 26 h 773"/>
                  <a:gd name="T66" fmla="*/ 664 w 793"/>
                  <a:gd name="T67" fmla="*/ 398 h 773"/>
                  <a:gd name="T68" fmla="*/ 396 w 793"/>
                  <a:gd name="T69" fmla="*/ 341 h 773"/>
                  <a:gd name="T70" fmla="*/ 413 w 793"/>
                  <a:gd name="T71" fmla="*/ 416 h 773"/>
                  <a:gd name="T72" fmla="*/ 396 w 793"/>
                  <a:gd name="T73" fmla="*/ 285 h 773"/>
                  <a:gd name="T74" fmla="*/ 664 w 793"/>
                  <a:gd name="T75" fmla="*/ 229 h 773"/>
                  <a:gd name="T76" fmla="*/ 413 w 793"/>
                  <a:gd name="T77" fmla="*/ 209 h 773"/>
                  <a:gd name="T78" fmla="*/ 396 w 793"/>
                  <a:gd name="T79" fmla="*/ 285 h 773"/>
                  <a:gd name="T80" fmla="*/ 409 w 793"/>
                  <a:gd name="T81" fmla="*/ 540 h 773"/>
                  <a:gd name="T82" fmla="*/ 383 w 793"/>
                  <a:gd name="T83" fmla="*/ 611 h 773"/>
                  <a:gd name="T84" fmla="*/ 297 w 793"/>
                  <a:gd name="T85" fmla="*/ 714 h 773"/>
                  <a:gd name="T86" fmla="*/ 244 w 793"/>
                  <a:gd name="T87" fmla="*/ 691 h 773"/>
                  <a:gd name="T88" fmla="*/ 304 w 793"/>
                  <a:gd name="T89" fmla="*/ 623 h 773"/>
                  <a:gd name="T90" fmla="*/ 352 w 793"/>
                  <a:gd name="T91" fmla="*/ 533 h 773"/>
                  <a:gd name="T92" fmla="*/ 653 w 793"/>
                  <a:gd name="T93" fmla="*/ 511 h 773"/>
                  <a:gd name="T94" fmla="*/ 739 w 793"/>
                  <a:gd name="T95" fmla="*/ 591 h 773"/>
                  <a:gd name="T96" fmla="*/ 793 w 793"/>
                  <a:gd name="T97" fmla="*/ 692 h 773"/>
                  <a:gd name="T98" fmla="*/ 737 w 793"/>
                  <a:gd name="T99" fmla="*/ 707 h 773"/>
                  <a:gd name="T100" fmla="*/ 636 w 793"/>
                  <a:gd name="T101" fmla="*/ 563 h 773"/>
                  <a:gd name="T102" fmla="*/ 653 w 793"/>
                  <a:gd name="T103" fmla="*/ 511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93" h="773">
                    <a:moveTo>
                      <a:pt x="62" y="0"/>
                    </a:moveTo>
                    <a:cubicBezTo>
                      <a:pt x="70" y="0"/>
                      <a:pt x="80" y="5"/>
                      <a:pt x="94" y="16"/>
                    </a:cubicBezTo>
                    <a:cubicBezTo>
                      <a:pt x="121" y="36"/>
                      <a:pt x="154" y="66"/>
                      <a:pt x="191" y="111"/>
                    </a:cubicBezTo>
                    <a:cubicBezTo>
                      <a:pt x="200" y="124"/>
                      <a:pt x="205" y="133"/>
                      <a:pt x="205" y="139"/>
                    </a:cubicBezTo>
                    <a:cubicBezTo>
                      <a:pt x="205" y="161"/>
                      <a:pt x="194" y="172"/>
                      <a:pt x="173" y="172"/>
                    </a:cubicBezTo>
                    <a:cubicBezTo>
                      <a:pt x="165" y="172"/>
                      <a:pt x="157" y="167"/>
                      <a:pt x="150" y="156"/>
                    </a:cubicBezTo>
                    <a:cubicBezTo>
                      <a:pt x="114" y="113"/>
                      <a:pt x="78" y="79"/>
                      <a:pt x="43" y="52"/>
                    </a:cubicBezTo>
                    <a:cubicBezTo>
                      <a:pt x="35" y="46"/>
                      <a:pt x="31" y="40"/>
                      <a:pt x="31" y="32"/>
                    </a:cubicBezTo>
                    <a:cubicBezTo>
                      <a:pt x="31" y="11"/>
                      <a:pt x="41" y="0"/>
                      <a:pt x="62" y="0"/>
                    </a:cubicBezTo>
                    <a:close/>
                    <a:moveTo>
                      <a:pt x="32" y="197"/>
                    </a:moveTo>
                    <a:cubicBezTo>
                      <a:pt x="40" y="197"/>
                      <a:pt x="50" y="202"/>
                      <a:pt x="64" y="213"/>
                    </a:cubicBezTo>
                    <a:cubicBezTo>
                      <a:pt x="92" y="234"/>
                      <a:pt x="126" y="267"/>
                      <a:pt x="163" y="312"/>
                    </a:cubicBezTo>
                    <a:cubicBezTo>
                      <a:pt x="174" y="326"/>
                      <a:pt x="179" y="336"/>
                      <a:pt x="179" y="343"/>
                    </a:cubicBezTo>
                    <a:cubicBezTo>
                      <a:pt x="179" y="364"/>
                      <a:pt x="168" y="374"/>
                      <a:pt x="146" y="374"/>
                    </a:cubicBezTo>
                    <a:cubicBezTo>
                      <a:pt x="138" y="374"/>
                      <a:pt x="130" y="369"/>
                      <a:pt x="123" y="359"/>
                    </a:cubicBezTo>
                    <a:cubicBezTo>
                      <a:pt x="87" y="314"/>
                      <a:pt x="51" y="280"/>
                      <a:pt x="18" y="255"/>
                    </a:cubicBezTo>
                    <a:cubicBezTo>
                      <a:pt x="6" y="245"/>
                      <a:pt x="0" y="237"/>
                      <a:pt x="0" y="229"/>
                    </a:cubicBezTo>
                    <a:cubicBezTo>
                      <a:pt x="0" y="208"/>
                      <a:pt x="11" y="197"/>
                      <a:pt x="32" y="197"/>
                    </a:cubicBezTo>
                    <a:close/>
                    <a:moveTo>
                      <a:pt x="155" y="433"/>
                    </a:moveTo>
                    <a:cubicBezTo>
                      <a:pt x="174" y="434"/>
                      <a:pt x="184" y="444"/>
                      <a:pt x="185" y="462"/>
                    </a:cubicBezTo>
                    <a:cubicBezTo>
                      <a:pt x="184" y="467"/>
                      <a:pt x="183" y="472"/>
                      <a:pt x="182" y="477"/>
                    </a:cubicBezTo>
                    <a:cubicBezTo>
                      <a:pt x="162" y="548"/>
                      <a:pt x="138" y="608"/>
                      <a:pt x="114" y="658"/>
                    </a:cubicBezTo>
                    <a:cubicBezTo>
                      <a:pt x="96" y="697"/>
                      <a:pt x="75" y="732"/>
                      <a:pt x="52" y="763"/>
                    </a:cubicBezTo>
                    <a:cubicBezTo>
                      <a:pt x="44" y="766"/>
                      <a:pt x="37" y="767"/>
                      <a:pt x="29" y="768"/>
                    </a:cubicBezTo>
                    <a:cubicBezTo>
                      <a:pt x="12" y="765"/>
                      <a:pt x="2" y="756"/>
                      <a:pt x="0" y="741"/>
                    </a:cubicBezTo>
                    <a:cubicBezTo>
                      <a:pt x="0" y="732"/>
                      <a:pt x="3" y="725"/>
                      <a:pt x="8" y="719"/>
                    </a:cubicBezTo>
                    <a:cubicBezTo>
                      <a:pt x="35" y="682"/>
                      <a:pt x="58" y="642"/>
                      <a:pt x="77" y="599"/>
                    </a:cubicBezTo>
                    <a:cubicBezTo>
                      <a:pt x="92" y="568"/>
                      <a:pt x="111" y="519"/>
                      <a:pt x="131" y="452"/>
                    </a:cubicBezTo>
                    <a:cubicBezTo>
                      <a:pt x="134" y="441"/>
                      <a:pt x="142" y="435"/>
                      <a:pt x="155" y="433"/>
                    </a:cubicBezTo>
                    <a:close/>
                    <a:moveTo>
                      <a:pt x="749" y="26"/>
                    </a:moveTo>
                    <a:cubicBezTo>
                      <a:pt x="768" y="27"/>
                      <a:pt x="778" y="37"/>
                      <a:pt x="779" y="55"/>
                    </a:cubicBezTo>
                    <a:cubicBezTo>
                      <a:pt x="778" y="72"/>
                      <a:pt x="769" y="81"/>
                      <a:pt x="751" y="82"/>
                    </a:cubicBezTo>
                    <a:cubicBezTo>
                      <a:pt x="689" y="82"/>
                      <a:pt x="626" y="82"/>
                      <a:pt x="564" y="82"/>
                    </a:cubicBezTo>
                    <a:cubicBezTo>
                      <a:pt x="564" y="106"/>
                      <a:pt x="564" y="130"/>
                      <a:pt x="564" y="154"/>
                    </a:cubicBezTo>
                    <a:cubicBezTo>
                      <a:pt x="595" y="154"/>
                      <a:pt x="626" y="154"/>
                      <a:pt x="656" y="154"/>
                    </a:cubicBezTo>
                    <a:cubicBezTo>
                      <a:pt x="703" y="154"/>
                      <a:pt x="726" y="177"/>
                      <a:pt x="726" y="221"/>
                    </a:cubicBezTo>
                    <a:cubicBezTo>
                      <a:pt x="726" y="283"/>
                      <a:pt x="726" y="344"/>
                      <a:pt x="726" y="406"/>
                    </a:cubicBezTo>
                    <a:cubicBezTo>
                      <a:pt x="726" y="450"/>
                      <a:pt x="703" y="472"/>
                      <a:pt x="656" y="472"/>
                    </a:cubicBezTo>
                    <a:cubicBezTo>
                      <a:pt x="626" y="472"/>
                      <a:pt x="596" y="472"/>
                      <a:pt x="566" y="472"/>
                    </a:cubicBezTo>
                    <a:cubicBezTo>
                      <a:pt x="566" y="545"/>
                      <a:pt x="566" y="619"/>
                      <a:pt x="566" y="693"/>
                    </a:cubicBezTo>
                    <a:cubicBezTo>
                      <a:pt x="566" y="746"/>
                      <a:pt x="537" y="773"/>
                      <a:pt x="478" y="773"/>
                    </a:cubicBezTo>
                    <a:cubicBezTo>
                      <a:pt x="454" y="773"/>
                      <a:pt x="422" y="767"/>
                      <a:pt x="383" y="756"/>
                    </a:cubicBezTo>
                    <a:cubicBezTo>
                      <a:pt x="376" y="746"/>
                      <a:pt x="372" y="739"/>
                      <a:pt x="370" y="734"/>
                    </a:cubicBezTo>
                    <a:cubicBezTo>
                      <a:pt x="371" y="711"/>
                      <a:pt x="381" y="700"/>
                      <a:pt x="398" y="698"/>
                    </a:cubicBezTo>
                    <a:cubicBezTo>
                      <a:pt x="401" y="698"/>
                      <a:pt x="404" y="698"/>
                      <a:pt x="409" y="699"/>
                    </a:cubicBezTo>
                    <a:cubicBezTo>
                      <a:pt x="436" y="709"/>
                      <a:pt x="459" y="714"/>
                      <a:pt x="477" y="715"/>
                    </a:cubicBezTo>
                    <a:cubicBezTo>
                      <a:pt x="495" y="715"/>
                      <a:pt x="504" y="706"/>
                      <a:pt x="504" y="690"/>
                    </a:cubicBezTo>
                    <a:cubicBezTo>
                      <a:pt x="504" y="617"/>
                      <a:pt x="504" y="545"/>
                      <a:pt x="504" y="472"/>
                    </a:cubicBezTo>
                    <a:cubicBezTo>
                      <a:pt x="470" y="472"/>
                      <a:pt x="436" y="472"/>
                      <a:pt x="402" y="472"/>
                    </a:cubicBezTo>
                    <a:cubicBezTo>
                      <a:pt x="357" y="472"/>
                      <a:pt x="334" y="450"/>
                      <a:pt x="334" y="406"/>
                    </a:cubicBezTo>
                    <a:cubicBezTo>
                      <a:pt x="334" y="344"/>
                      <a:pt x="334" y="283"/>
                      <a:pt x="334" y="221"/>
                    </a:cubicBezTo>
                    <a:cubicBezTo>
                      <a:pt x="334" y="177"/>
                      <a:pt x="357" y="154"/>
                      <a:pt x="402" y="154"/>
                    </a:cubicBezTo>
                    <a:cubicBezTo>
                      <a:pt x="434" y="154"/>
                      <a:pt x="466" y="154"/>
                      <a:pt x="498" y="154"/>
                    </a:cubicBezTo>
                    <a:cubicBezTo>
                      <a:pt x="498" y="130"/>
                      <a:pt x="498" y="106"/>
                      <a:pt x="498" y="82"/>
                    </a:cubicBezTo>
                    <a:cubicBezTo>
                      <a:pt x="438" y="82"/>
                      <a:pt x="377" y="82"/>
                      <a:pt x="317" y="82"/>
                    </a:cubicBezTo>
                    <a:cubicBezTo>
                      <a:pt x="301" y="82"/>
                      <a:pt x="293" y="90"/>
                      <a:pt x="293" y="107"/>
                    </a:cubicBezTo>
                    <a:cubicBezTo>
                      <a:pt x="293" y="189"/>
                      <a:pt x="293" y="270"/>
                      <a:pt x="293" y="352"/>
                    </a:cubicBezTo>
                    <a:cubicBezTo>
                      <a:pt x="293" y="418"/>
                      <a:pt x="281" y="496"/>
                      <a:pt x="258" y="584"/>
                    </a:cubicBezTo>
                    <a:cubicBezTo>
                      <a:pt x="235" y="646"/>
                      <a:pt x="208" y="702"/>
                      <a:pt x="177" y="751"/>
                    </a:cubicBezTo>
                    <a:cubicBezTo>
                      <a:pt x="174" y="764"/>
                      <a:pt x="163" y="770"/>
                      <a:pt x="145" y="770"/>
                    </a:cubicBezTo>
                    <a:cubicBezTo>
                      <a:pt x="127" y="769"/>
                      <a:pt x="117" y="758"/>
                      <a:pt x="117" y="736"/>
                    </a:cubicBezTo>
                    <a:cubicBezTo>
                      <a:pt x="161" y="655"/>
                      <a:pt x="191" y="592"/>
                      <a:pt x="204" y="544"/>
                    </a:cubicBezTo>
                    <a:cubicBezTo>
                      <a:pt x="222" y="468"/>
                      <a:pt x="231" y="404"/>
                      <a:pt x="231" y="352"/>
                    </a:cubicBezTo>
                    <a:cubicBezTo>
                      <a:pt x="231" y="266"/>
                      <a:pt x="231" y="180"/>
                      <a:pt x="231" y="94"/>
                    </a:cubicBezTo>
                    <a:cubicBezTo>
                      <a:pt x="231" y="48"/>
                      <a:pt x="254" y="26"/>
                      <a:pt x="299" y="26"/>
                    </a:cubicBezTo>
                    <a:cubicBezTo>
                      <a:pt x="449" y="26"/>
                      <a:pt x="599" y="26"/>
                      <a:pt x="749" y="26"/>
                    </a:cubicBezTo>
                    <a:close/>
                    <a:moveTo>
                      <a:pt x="645" y="416"/>
                    </a:moveTo>
                    <a:cubicBezTo>
                      <a:pt x="658" y="416"/>
                      <a:pt x="664" y="410"/>
                      <a:pt x="664" y="398"/>
                    </a:cubicBezTo>
                    <a:cubicBezTo>
                      <a:pt x="664" y="379"/>
                      <a:pt x="664" y="360"/>
                      <a:pt x="664" y="341"/>
                    </a:cubicBezTo>
                    <a:cubicBezTo>
                      <a:pt x="575" y="341"/>
                      <a:pt x="485" y="341"/>
                      <a:pt x="396" y="341"/>
                    </a:cubicBezTo>
                    <a:cubicBezTo>
                      <a:pt x="396" y="360"/>
                      <a:pt x="396" y="379"/>
                      <a:pt x="396" y="398"/>
                    </a:cubicBezTo>
                    <a:cubicBezTo>
                      <a:pt x="396" y="410"/>
                      <a:pt x="402" y="416"/>
                      <a:pt x="413" y="416"/>
                    </a:cubicBezTo>
                    <a:cubicBezTo>
                      <a:pt x="490" y="416"/>
                      <a:pt x="568" y="416"/>
                      <a:pt x="645" y="416"/>
                    </a:cubicBezTo>
                    <a:close/>
                    <a:moveTo>
                      <a:pt x="396" y="285"/>
                    </a:moveTo>
                    <a:cubicBezTo>
                      <a:pt x="485" y="285"/>
                      <a:pt x="575" y="285"/>
                      <a:pt x="664" y="285"/>
                    </a:cubicBezTo>
                    <a:cubicBezTo>
                      <a:pt x="664" y="266"/>
                      <a:pt x="664" y="247"/>
                      <a:pt x="664" y="229"/>
                    </a:cubicBezTo>
                    <a:cubicBezTo>
                      <a:pt x="664" y="216"/>
                      <a:pt x="658" y="209"/>
                      <a:pt x="645" y="209"/>
                    </a:cubicBezTo>
                    <a:cubicBezTo>
                      <a:pt x="568" y="209"/>
                      <a:pt x="490" y="209"/>
                      <a:pt x="413" y="209"/>
                    </a:cubicBezTo>
                    <a:cubicBezTo>
                      <a:pt x="402" y="209"/>
                      <a:pt x="396" y="216"/>
                      <a:pt x="396" y="229"/>
                    </a:cubicBezTo>
                    <a:cubicBezTo>
                      <a:pt x="396" y="247"/>
                      <a:pt x="396" y="266"/>
                      <a:pt x="396" y="285"/>
                    </a:cubicBezTo>
                    <a:close/>
                    <a:moveTo>
                      <a:pt x="380" y="511"/>
                    </a:moveTo>
                    <a:cubicBezTo>
                      <a:pt x="397" y="512"/>
                      <a:pt x="406" y="522"/>
                      <a:pt x="409" y="540"/>
                    </a:cubicBezTo>
                    <a:cubicBezTo>
                      <a:pt x="408" y="541"/>
                      <a:pt x="408" y="543"/>
                      <a:pt x="408" y="544"/>
                    </a:cubicBezTo>
                    <a:cubicBezTo>
                      <a:pt x="401" y="568"/>
                      <a:pt x="392" y="591"/>
                      <a:pt x="383" y="611"/>
                    </a:cubicBezTo>
                    <a:cubicBezTo>
                      <a:pt x="374" y="630"/>
                      <a:pt x="363" y="647"/>
                      <a:pt x="351" y="664"/>
                    </a:cubicBezTo>
                    <a:cubicBezTo>
                      <a:pt x="336" y="682"/>
                      <a:pt x="317" y="699"/>
                      <a:pt x="297" y="714"/>
                    </a:cubicBezTo>
                    <a:cubicBezTo>
                      <a:pt x="289" y="716"/>
                      <a:pt x="280" y="718"/>
                      <a:pt x="271" y="718"/>
                    </a:cubicBezTo>
                    <a:cubicBezTo>
                      <a:pt x="256" y="714"/>
                      <a:pt x="247" y="705"/>
                      <a:pt x="244" y="691"/>
                    </a:cubicBezTo>
                    <a:cubicBezTo>
                      <a:pt x="245" y="680"/>
                      <a:pt x="249" y="671"/>
                      <a:pt x="256" y="664"/>
                    </a:cubicBezTo>
                    <a:cubicBezTo>
                      <a:pt x="277" y="650"/>
                      <a:pt x="293" y="636"/>
                      <a:pt x="304" y="623"/>
                    </a:cubicBezTo>
                    <a:cubicBezTo>
                      <a:pt x="315" y="610"/>
                      <a:pt x="325" y="595"/>
                      <a:pt x="335" y="578"/>
                    </a:cubicBezTo>
                    <a:cubicBezTo>
                      <a:pt x="342" y="563"/>
                      <a:pt x="347" y="548"/>
                      <a:pt x="352" y="533"/>
                    </a:cubicBezTo>
                    <a:cubicBezTo>
                      <a:pt x="355" y="519"/>
                      <a:pt x="364" y="512"/>
                      <a:pt x="380" y="511"/>
                    </a:cubicBezTo>
                    <a:close/>
                    <a:moveTo>
                      <a:pt x="653" y="511"/>
                    </a:moveTo>
                    <a:cubicBezTo>
                      <a:pt x="662" y="511"/>
                      <a:pt x="671" y="514"/>
                      <a:pt x="679" y="520"/>
                    </a:cubicBezTo>
                    <a:cubicBezTo>
                      <a:pt x="704" y="548"/>
                      <a:pt x="725" y="572"/>
                      <a:pt x="739" y="591"/>
                    </a:cubicBezTo>
                    <a:cubicBezTo>
                      <a:pt x="754" y="615"/>
                      <a:pt x="772" y="642"/>
                      <a:pt x="789" y="675"/>
                    </a:cubicBezTo>
                    <a:cubicBezTo>
                      <a:pt x="792" y="681"/>
                      <a:pt x="793" y="687"/>
                      <a:pt x="793" y="692"/>
                    </a:cubicBezTo>
                    <a:cubicBezTo>
                      <a:pt x="792" y="710"/>
                      <a:pt x="782" y="719"/>
                      <a:pt x="765" y="721"/>
                    </a:cubicBezTo>
                    <a:cubicBezTo>
                      <a:pt x="752" y="721"/>
                      <a:pt x="742" y="716"/>
                      <a:pt x="737" y="707"/>
                    </a:cubicBezTo>
                    <a:cubicBezTo>
                      <a:pt x="721" y="679"/>
                      <a:pt x="706" y="655"/>
                      <a:pt x="691" y="634"/>
                    </a:cubicBezTo>
                    <a:cubicBezTo>
                      <a:pt x="677" y="613"/>
                      <a:pt x="659" y="590"/>
                      <a:pt x="636" y="563"/>
                    </a:cubicBezTo>
                    <a:cubicBezTo>
                      <a:pt x="628" y="553"/>
                      <a:pt x="625" y="543"/>
                      <a:pt x="625" y="534"/>
                    </a:cubicBezTo>
                    <a:cubicBezTo>
                      <a:pt x="629" y="522"/>
                      <a:pt x="639" y="514"/>
                      <a:pt x="653" y="511"/>
                    </a:cubicBezTo>
                    <a:close/>
                  </a:path>
                </a:pathLst>
              </a:custGeom>
              <a:solidFill>
                <a:srgbClr val="666633"/>
              </a:solidFill>
              <a:ln>
                <a:noFill/>
              </a:ln>
              <a:extLst>
                <a:ext uri="{91240B29-F687-4F45-9708-019B960494DF}">
                  <a14:hiddenLine xmlns:a14="http://schemas.microsoft.com/office/drawing/2010/main" w="0">
                    <a:solidFill>
                      <a:srgbClr val="666633"/>
                    </a:solidFill>
                    <a:prstDash val="solid"/>
                    <a:round/>
                  </a14:hiddenLine>
                </a:ext>
              </a:extLst>
            </p:spPr>
            <p:txBody>
              <a:bodyPr/>
              <a:lstStyle/>
              <a:p>
                <a:endParaRPr lang="zh-TW" altLang="en-US" dirty="0">
                  <a:latin typeface="Times New Roman" panose="02020603050405020304" pitchFamily="18" charset="0"/>
                </a:endParaRPr>
              </a:p>
            </p:txBody>
          </p:sp>
          <p:sp>
            <p:nvSpPr>
              <p:cNvPr id="13" name="Freeform 17"/>
              <p:cNvSpPr>
                <a:spLocks noEditPoints="1"/>
              </p:cNvSpPr>
              <p:nvPr/>
            </p:nvSpPr>
            <p:spPr bwMode="auto">
              <a:xfrm>
                <a:off x="1405" y="620"/>
                <a:ext cx="94" cy="92"/>
              </a:xfrm>
              <a:custGeom>
                <a:avLst/>
                <a:gdLst>
                  <a:gd name="T0" fmla="*/ 449 w 790"/>
                  <a:gd name="T1" fmla="*/ 56 h 759"/>
                  <a:gd name="T2" fmla="*/ 182 w 790"/>
                  <a:gd name="T3" fmla="*/ 56 h 759"/>
                  <a:gd name="T4" fmla="*/ 156 w 790"/>
                  <a:gd name="T5" fmla="*/ 84 h 759"/>
                  <a:gd name="T6" fmla="*/ 156 w 790"/>
                  <a:gd name="T7" fmla="*/ 162 h 759"/>
                  <a:gd name="T8" fmla="*/ 669 w 790"/>
                  <a:gd name="T9" fmla="*/ 162 h 759"/>
                  <a:gd name="T10" fmla="*/ 698 w 790"/>
                  <a:gd name="T11" fmla="*/ 135 h 759"/>
                  <a:gd name="T12" fmla="*/ 698 w 790"/>
                  <a:gd name="T13" fmla="*/ 84 h 759"/>
                  <a:gd name="T14" fmla="*/ 669 w 790"/>
                  <a:gd name="T15" fmla="*/ 56 h 759"/>
                  <a:gd name="T16" fmla="*/ 449 w 790"/>
                  <a:gd name="T17" fmla="*/ 56 h 759"/>
                  <a:gd name="T18" fmla="*/ 156 w 790"/>
                  <a:gd name="T19" fmla="*/ 218 h 759"/>
                  <a:gd name="T20" fmla="*/ 156 w 790"/>
                  <a:gd name="T21" fmla="*/ 281 h 759"/>
                  <a:gd name="T22" fmla="*/ 706 w 790"/>
                  <a:gd name="T23" fmla="*/ 281 h 759"/>
                  <a:gd name="T24" fmla="*/ 790 w 790"/>
                  <a:gd name="T25" fmla="*/ 354 h 759"/>
                  <a:gd name="T26" fmla="*/ 787 w 790"/>
                  <a:gd name="T27" fmla="*/ 611 h 759"/>
                  <a:gd name="T28" fmla="*/ 750 w 790"/>
                  <a:gd name="T29" fmla="*/ 726 h 759"/>
                  <a:gd name="T30" fmla="*/ 647 w 790"/>
                  <a:gd name="T31" fmla="*/ 759 h 759"/>
                  <a:gd name="T32" fmla="*/ 490 w 790"/>
                  <a:gd name="T33" fmla="*/ 739 h 759"/>
                  <a:gd name="T34" fmla="*/ 471 w 790"/>
                  <a:gd name="T35" fmla="*/ 713 h 759"/>
                  <a:gd name="T36" fmla="*/ 499 w 790"/>
                  <a:gd name="T37" fmla="*/ 680 h 759"/>
                  <a:gd name="T38" fmla="*/ 519 w 790"/>
                  <a:gd name="T39" fmla="*/ 683 h 759"/>
                  <a:gd name="T40" fmla="*/ 647 w 790"/>
                  <a:gd name="T41" fmla="*/ 700 h 759"/>
                  <a:gd name="T42" fmla="*/ 706 w 790"/>
                  <a:gd name="T43" fmla="*/ 679 h 759"/>
                  <a:gd name="T44" fmla="*/ 724 w 790"/>
                  <a:gd name="T45" fmla="*/ 612 h 759"/>
                  <a:gd name="T46" fmla="*/ 728 w 790"/>
                  <a:gd name="T47" fmla="*/ 374 h 759"/>
                  <a:gd name="T48" fmla="*/ 690 w 790"/>
                  <a:gd name="T49" fmla="*/ 337 h 759"/>
                  <a:gd name="T50" fmla="*/ 156 w 790"/>
                  <a:gd name="T51" fmla="*/ 337 h 759"/>
                  <a:gd name="T52" fmla="*/ 156 w 790"/>
                  <a:gd name="T53" fmla="*/ 335 h 759"/>
                  <a:gd name="T54" fmla="*/ 127 w 790"/>
                  <a:gd name="T55" fmla="*/ 570 h 759"/>
                  <a:gd name="T56" fmla="*/ 61 w 790"/>
                  <a:gd name="T57" fmla="*/ 740 h 759"/>
                  <a:gd name="T58" fmla="*/ 28 w 790"/>
                  <a:gd name="T59" fmla="*/ 759 h 759"/>
                  <a:gd name="T60" fmla="*/ 0 w 790"/>
                  <a:gd name="T61" fmla="*/ 726 h 759"/>
                  <a:gd name="T62" fmla="*/ 73 w 790"/>
                  <a:gd name="T63" fmla="*/ 532 h 759"/>
                  <a:gd name="T64" fmla="*/ 94 w 790"/>
                  <a:gd name="T65" fmla="*/ 335 h 759"/>
                  <a:gd name="T66" fmla="*/ 94 w 790"/>
                  <a:gd name="T67" fmla="*/ 66 h 759"/>
                  <a:gd name="T68" fmla="*/ 162 w 790"/>
                  <a:gd name="T69" fmla="*/ 0 h 759"/>
                  <a:gd name="T70" fmla="*/ 690 w 790"/>
                  <a:gd name="T71" fmla="*/ 0 h 759"/>
                  <a:gd name="T72" fmla="*/ 760 w 790"/>
                  <a:gd name="T73" fmla="*/ 66 h 759"/>
                  <a:gd name="T74" fmla="*/ 760 w 790"/>
                  <a:gd name="T75" fmla="*/ 152 h 759"/>
                  <a:gd name="T76" fmla="*/ 690 w 790"/>
                  <a:gd name="T77" fmla="*/ 218 h 759"/>
                  <a:gd name="T78" fmla="*/ 156 w 790"/>
                  <a:gd name="T79" fmla="*/ 218 h 759"/>
                  <a:gd name="T80" fmla="*/ 275 w 790"/>
                  <a:gd name="T81" fmla="*/ 401 h 759"/>
                  <a:gd name="T82" fmla="*/ 546 w 790"/>
                  <a:gd name="T83" fmla="*/ 401 h 759"/>
                  <a:gd name="T84" fmla="*/ 616 w 790"/>
                  <a:gd name="T85" fmla="*/ 470 h 759"/>
                  <a:gd name="T86" fmla="*/ 616 w 790"/>
                  <a:gd name="T87" fmla="*/ 557 h 759"/>
                  <a:gd name="T88" fmla="*/ 546 w 790"/>
                  <a:gd name="T89" fmla="*/ 624 h 759"/>
                  <a:gd name="T90" fmla="*/ 275 w 790"/>
                  <a:gd name="T91" fmla="*/ 624 h 759"/>
                  <a:gd name="T92" fmla="*/ 207 w 790"/>
                  <a:gd name="T93" fmla="*/ 557 h 759"/>
                  <a:gd name="T94" fmla="*/ 207 w 790"/>
                  <a:gd name="T95" fmla="*/ 470 h 759"/>
                  <a:gd name="T96" fmla="*/ 275 w 790"/>
                  <a:gd name="T97" fmla="*/ 401 h 759"/>
                  <a:gd name="T98" fmla="*/ 528 w 790"/>
                  <a:gd name="T99" fmla="*/ 568 h 759"/>
                  <a:gd name="T100" fmla="*/ 554 w 790"/>
                  <a:gd name="T101" fmla="*/ 544 h 759"/>
                  <a:gd name="T102" fmla="*/ 554 w 790"/>
                  <a:gd name="T103" fmla="*/ 482 h 759"/>
                  <a:gd name="T104" fmla="*/ 528 w 790"/>
                  <a:gd name="T105" fmla="*/ 457 h 759"/>
                  <a:gd name="T106" fmla="*/ 293 w 790"/>
                  <a:gd name="T107" fmla="*/ 457 h 759"/>
                  <a:gd name="T108" fmla="*/ 269 w 790"/>
                  <a:gd name="T109" fmla="*/ 482 h 759"/>
                  <a:gd name="T110" fmla="*/ 269 w 790"/>
                  <a:gd name="T111" fmla="*/ 544 h 759"/>
                  <a:gd name="T112" fmla="*/ 293 w 790"/>
                  <a:gd name="T113" fmla="*/ 568 h 759"/>
                  <a:gd name="T114" fmla="*/ 528 w 790"/>
                  <a:gd name="T115" fmla="*/ 568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90" h="759">
                    <a:moveTo>
                      <a:pt x="449" y="56"/>
                    </a:moveTo>
                    <a:cubicBezTo>
                      <a:pt x="360" y="56"/>
                      <a:pt x="271" y="56"/>
                      <a:pt x="182" y="56"/>
                    </a:cubicBezTo>
                    <a:cubicBezTo>
                      <a:pt x="165" y="56"/>
                      <a:pt x="156" y="65"/>
                      <a:pt x="156" y="84"/>
                    </a:cubicBezTo>
                    <a:cubicBezTo>
                      <a:pt x="156" y="110"/>
                      <a:pt x="156" y="136"/>
                      <a:pt x="156" y="162"/>
                    </a:cubicBezTo>
                    <a:cubicBezTo>
                      <a:pt x="327" y="162"/>
                      <a:pt x="498" y="162"/>
                      <a:pt x="669" y="162"/>
                    </a:cubicBezTo>
                    <a:cubicBezTo>
                      <a:pt x="688" y="162"/>
                      <a:pt x="698" y="153"/>
                      <a:pt x="698" y="135"/>
                    </a:cubicBezTo>
                    <a:cubicBezTo>
                      <a:pt x="698" y="118"/>
                      <a:pt x="698" y="101"/>
                      <a:pt x="698" y="84"/>
                    </a:cubicBezTo>
                    <a:cubicBezTo>
                      <a:pt x="698" y="65"/>
                      <a:pt x="688" y="56"/>
                      <a:pt x="669" y="56"/>
                    </a:cubicBezTo>
                    <a:cubicBezTo>
                      <a:pt x="595" y="56"/>
                      <a:pt x="522" y="56"/>
                      <a:pt x="449" y="56"/>
                    </a:cubicBezTo>
                    <a:close/>
                    <a:moveTo>
                      <a:pt x="156" y="218"/>
                    </a:moveTo>
                    <a:cubicBezTo>
                      <a:pt x="156" y="239"/>
                      <a:pt x="156" y="260"/>
                      <a:pt x="156" y="281"/>
                    </a:cubicBezTo>
                    <a:cubicBezTo>
                      <a:pt x="339" y="281"/>
                      <a:pt x="523" y="281"/>
                      <a:pt x="706" y="281"/>
                    </a:cubicBezTo>
                    <a:cubicBezTo>
                      <a:pt x="761" y="281"/>
                      <a:pt x="790" y="305"/>
                      <a:pt x="790" y="354"/>
                    </a:cubicBezTo>
                    <a:cubicBezTo>
                      <a:pt x="789" y="439"/>
                      <a:pt x="788" y="525"/>
                      <a:pt x="787" y="611"/>
                    </a:cubicBezTo>
                    <a:cubicBezTo>
                      <a:pt x="786" y="666"/>
                      <a:pt x="773" y="704"/>
                      <a:pt x="750" y="726"/>
                    </a:cubicBezTo>
                    <a:cubicBezTo>
                      <a:pt x="727" y="748"/>
                      <a:pt x="692" y="759"/>
                      <a:pt x="647" y="759"/>
                    </a:cubicBezTo>
                    <a:cubicBezTo>
                      <a:pt x="608" y="759"/>
                      <a:pt x="555" y="752"/>
                      <a:pt x="490" y="739"/>
                    </a:cubicBezTo>
                    <a:cubicBezTo>
                      <a:pt x="479" y="734"/>
                      <a:pt x="472" y="725"/>
                      <a:pt x="471" y="713"/>
                    </a:cubicBezTo>
                    <a:cubicBezTo>
                      <a:pt x="472" y="694"/>
                      <a:pt x="481" y="683"/>
                      <a:pt x="499" y="680"/>
                    </a:cubicBezTo>
                    <a:cubicBezTo>
                      <a:pt x="505" y="680"/>
                      <a:pt x="512" y="681"/>
                      <a:pt x="519" y="683"/>
                    </a:cubicBezTo>
                    <a:cubicBezTo>
                      <a:pt x="579" y="695"/>
                      <a:pt x="622" y="700"/>
                      <a:pt x="647" y="700"/>
                    </a:cubicBezTo>
                    <a:cubicBezTo>
                      <a:pt x="675" y="700"/>
                      <a:pt x="695" y="693"/>
                      <a:pt x="706" y="679"/>
                    </a:cubicBezTo>
                    <a:cubicBezTo>
                      <a:pt x="718" y="663"/>
                      <a:pt x="724" y="641"/>
                      <a:pt x="724" y="612"/>
                    </a:cubicBezTo>
                    <a:cubicBezTo>
                      <a:pt x="725" y="532"/>
                      <a:pt x="727" y="453"/>
                      <a:pt x="728" y="374"/>
                    </a:cubicBezTo>
                    <a:cubicBezTo>
                      <a:pt x="728" y="349"/>
                      <a:pt x="715" y="337"/>
                      <a:pt x="690" y="337"/>
                    </a:cubicBezTo>
                    <a:cubicBezTo>
                      <a:pt x="512" y="337"/>
                      <a:pt x="334" y="337"/>
                      <a:pt x="156" y="337"/>
                    </a:cubicBezTo>
                    <a:cubicBezTo>
                      <a:pt x="156" y="336"/>
                      <a:pt x="156" y="335"/>
                      <a:pt x="156" y="335"/>
                    </a:cubicBezTo>
                    <a:cubicBezTo>
                      <a:pt x="156" y="402"/>
                      <a:pt x="146" y="481"/>
                      <a:pt x="127" y="570"/>
                    </a:cubicBezTo>
                    <a:cubicBezTo>
                      <a:pt x="109" y="634"/>
                      <a:pt x="86" y="690"/>
                      <a:pt x="61" y="740"/>
                    </a:cubicBezTo>
                    <a:cubicBezTo>
                      <a:pt x="56" y="753"/>
                      <a:pt x="46" y="759"/>
                      <a:pt x="28" y="759"/>
                    </a:cubicBezTo>
                    <a:cubicBezTo>
                      <a:pt x="10" y="758"/>
                      <a:pt x="1" y="747"/>
                      <a:pt x="0" y="726"/>
                    </a:cubicBezTo>
                    <a:cubicBezTo>
                      <a:pt x="36" y="644"/>
                      <a:pt x="62" y="579"/>
                      <a:pt x="73" y="532"/>
                    </a:cubicBezTo>
                    <a:cubicBezTo>
                      <a:pt x="87" y="453"/>
                      <a:pt x="94" y="387"/>
                      <a:pt x="94" y="335"/>
                    </a:cubicBezTo>
                    <a:cubicBezTo>
                      <a:pt x="94" y="245"/>
                      <a:pt x="94" y="156"/>
                      <a:pt x="94" y="66"/>
                    </a:cubicBezTo>
                    <a:cubicBezTo>
                      <a:pt x="94" y="22"/>
                      <a:pt x="117" y="0"/>
                      <a:pt x="162" y="0"/>
                    </a:cubicBezTo>
                    <a:cubicBezTo>
                      <a:pt x="338" y="0"/>
                      <a:pt x="514" y="0"/>
                      <a:pt x="690" y="0"/>
                    </a:cubicBezTo>
                    <a:cubicBezTo>
                      <a:pt x="737" y="0"/>
                      <a:pt x="760" y="22"/>
                      <a:pt x="760" y="66"/>
                    </a:cubicBezTo>
                    <a:cubicBezTo>
                      <a:pt x="760" y="95"/>
                      <a:pt x="760" y="124"/>
                      <a:pt x="760" y="152"/>
                    </a:cubicBezTo>
                    <a:cubicBezTo>
                      <a:pt x="760" y="197"/>
                      <a:pt x="737" y="218"/>
                      <a:pt x="690" y="218"/>
                    </a:cubicBezTo>
                    <a:cubicBezTo>
                      <a:pt x="512" y="218"/>
                      <a:pt x="334" y="218"/>
                      <a:pt x="156" y="218"/>
                    </a:cubicBezTo>
                    <a:close/>
                    <a:moveTo>
                      <a:pt x="275" y="401"/>
                    </a:moveTo>
                    <a:cubicBezTo>
                      <a:pt x="365" y="401"/>
                      <a:pt x="456" y="401"/>
                      <a:pt x="546" y="401"/>
                    </a:cubicBezTo>
                    <a:cubicBezTo>
                      <a:pt x="593" y="401"/>
                      <a:pt x="616" y="424"/>
                      <a:pt x="616" y="470"/>
                    </a:cubicBezTo>
                    <a:cubicBezTo>
                      <a:pt x="616" y="499"/>
                      <a:pt x="616" y="528"/>
                      <a:pt x="616" y="557"/>
                    </a:cubicBezTo>
                    <a:cubicBezTo>
                      <a:pt x="616" y="602"/>
                      <a:pt x="593" y="624"/>
                      <a:pt x="546" y="624"/>
                    </a:cubicBezTo>
                    <a:cubicBezTo>
                      <a:pt x="456" y="624"/>
                      <a:pt x="365" y="624"/>
                      <a:pt x="275" y="624"/>
                    </a:cubicBezTo>
                    <a:cubicBezTo>
                      <a:pt x="230" y="624"/>
                      <a:pt x="207" y="602"/>
                      <a:pt x="207" y="557"/>
                    </a:cubicBezTo>
                    <a:cubicBezTo>
                      <a:pt x="207" y="528"/>
                      <a:pt x="207" y="499"/>
                      <a:pt x="207" y="470"/>
                    </a:cubicBezTo>
                    <a:cubicBezTo>
                      <a:pt x="207" y="424"/>
                      <a:pt x="230" y="401"/>
                      <a:pt x="275" y="401"/>
                    </a:cubicBezTo>
                    <a:close/>
                    <a:moveTo>
                      <a:pt x="528" y="568"/>
                    </a:moveTo>
                    <a:cubicBezTo>
                      <a:pt x="545" y="568"/>
                      <a:pt x="554" y="560"/>
                      <a:pt x="554" y="544"/>
                    </a:cubicBezTo>
                    <a:cubicBezTo>
                      <a:pt x="554" y="523"/>
                      <a:pt x="554" y="503"/>
                      <a:pt x="554" y="482"/>
                    </a:cubicBezTo>
                    <a:cubicBezTo>
                      <a:pt x="554" y="466"/>
                      <a:pt x="545" y="457"/>
                      <a:pt x="528" y="457"/>
                    </a:cubicBezTo>
                    <a:cubicBezTo>
                      <a:pt x="450" y="457"/>
                      <a:pt x="371" y="457"/>
                      <a:pt x="293" y="457"/>
                    </a:cubicBezTo>
                    <a:cubicBezTo>
                      <a:pt x="277" y="457"/>
                      <a:pt x="269" y="466"/>
                      <a:pt x="269" y="482"/>
                    </a:cubicBezTo>
                    <a:cubicBezTo>
                      <a:pt x="269" y="503"/>
                      <a:pt x="269" y="523"/>
                      <a:pt x="269" y="544"/>
                    </a:cubicBezTo>
                    <a:cubicBezTo>
                      <a:pt x="269" y="560"/>
                      <a:pt x="277" y="568"/>
                      <a:pt x="293" y="568"/>
                    </a:cubicBezTo>
                    <a:cubicBezTo>
                      <a:pt x="371" y="568"/>
                      <a:pt x="450" y="568"/>
                      <a:pt x="528" y="568"/>
                    </a:cubicBezTo>
                    <a:close/>
                  </a:path>
                </a:pathLst>
              </a:custGeom>
              <a:solidFill>
                <a:srgbClr val="666633"/>
              </a:solidFill>
              <a:ln>
                <a:noFill/>
              </a:ln>
              <a:extLst>
                <a:ext uri="{91240B29-F687-4F45-9708-019B960494DF}">
                  <a14:hiddenLine xmlns:a14="http://schemas.microsoft.com/office/drawing/2010/main" w="0">
                    <a:solidFill>
                      <a:srgbClr val="666633"/>
                    </a:solidFill>
                    <a:prstDash val="solid"/>
                    <a:round/>
                  </a14:hiddenLine>
                </a:ext>
              </a:extLst>
            </p:spPr>
            <p:txBody>
              <a:bodyPr/>
              <a:lstStyle/>
              <a:p>
                <a:endParaRPr lang="zh-TW" altLang="en-US" dirty="0">
                  <a:latin typeface="Times New Roman" panose="02020603050405020304" pitchFamily="18" charset="0"/>
                </a:endParaRPr>
              </a:p>
            </p:txBody>
          </p:sp>
        </p:grpSp>
        <p:pic>
          <p:nvPicPr>
            <p:cNvPr id="7" name="Picture 18"/>
            <p:cNvPicPr>
              <a:picLocks noChangeAspect="1" noChangeArrowheads="1"/>
            </p:cNvPicPr>
            <p:nvPr/>
          </p:nvPicPr>
          <p:blipFill>
            <a:blip r:embed="rId4" cstate="email"/>
            <a:srcRect/>
            <a:stretch>
              <a:fillRect/>
            </a:stretch>
          </p:blipFill>
          <p:spPr bwMode="auto">
            <a:xfrm>
              <a:off x="3250021" y="4543903"/>
              <a:ext cx="4108352" cy="358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17961" dir="2700000" sy="-100000" kx="3284103" algn="bl" rotWithShape="0">
                      <a:schemeClr val="accent1">
                        <a:gamma/>
                        <a:shade val="60000"/>
                        <a:invGamma/>
                        <a:alpha val="50000"/>
                      </a:schemeClr>
                    </a:outerShdw>
                  </a:effectLst>
                </a14:hiddenEffects>
              </a:ext>
            </a:extLst>
          </p:spPr>
        </p:pic>
        <p:pic>
          <p:nvPicPr>
            <p:cNvPr id="3" name="圖片 2"/>
            <p:cNvPicPr>
              <a:picLocks noChangeAspect="1"/>
            </p:cNvPicPr>
            <p:nvPr/>
          </p:nvPicPr>
          <p:blipFill>
            <a:blip r:embed="rId5" cstate="email"/>
            <a:stretch>
              <a:fillRect/>
            </a:stretch>
          </p:blipFill>
          <p:spPr>
            <a:xfrm>
              <a:off x="1619672" y="3723289"/>
              <a:ext cx="1367975" cy="1370035"/>
            </a:xfrm>
            <a:prstGeom prst="rect">
              <a:avLst/>
            </a:prstGeom>
          </p:spPr>
        </p:pic>
      </p:grpSp>
      <p:sp>
        <p:nvSpPr>
          <p:cNvPr id="15" name="Rectangle 3"/>
          <p:cNvSpPr>
            <a:spLocks noChangeArrowheads="1"/>
          </p:cNvSpPr>
          <p:nvPr/>
        </p:nvSpPr>
        <p:spPr bwMode="auto">
          <a:xfrm>
            <a:off x="2304941" y="836712"/>
            <a:ext cx="4299991" cy="1845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6"/>
              </a:buBlip>
              <a:defRPr kumimoji="1" sz="3200">
                <a:solidFill>
                  <a:schemeClr val="tx1"/>
                </a:solidFill>
                <a:latin typeface="Arial Narrow" pitchFamily="34" charset="0"/>
                <a:ea typeface="新細明體" panose="02020500000000000000" charset="-120"/>
              </a:defRPr>
            </a:lvl1pPr>
            <a:lvl2pPr marL="742950" indent="-285750">
              <a:spcBef>
                <a:spcPct val="20000"/>
              </a:spcBef>
              <a:buChar char="–"/>
              <a:defRPr kumimoji="1" sz="2800">
                <a:solidFill>
                  <a:schemeClr val="tx1"/>
                </a:solidFill>
                <a:latin typeface="Arial Narrow" pitchFamily="34" charset="0"/>
                <a:ea typeface="新細明體" panose="02020500000000000000" charset="-120"/>
              </a:defRPr>
            </a:lvl2pPr>
            <a:lvl3pPr marL="1143000" indent="-228600">
              <a:spcBef>
                <a:spcPct val="20000"/>
              </a:spcBef>
              <a:buChar char="•"/>
              <a:defRPr kumimoji="1" sz="2400">
                <a:solidFill>
                  <a:schemeClr val="tx1"/>
                </a:solidFill>
                <a:latin typeface="Arial Narrow" pitchFamily="34" charset="0"/>
                <a:ea typeface="新細明體" panose="02020500000000000000" charset="-120"/>
              </a:defRPr>
            </a:lvl3pPr>
            <a:lvl4pPr marL="1600200" indent="-228600">
              <a:spcBef>
                <a:spcPct val="20000"/>
              </a:spcBef>
              <a:buChar char="–"/>
              <a:defRPr kumimoji="1" sz="2000">
                <a:solidFill>
                  <a:schemeClr val="tx1"/>
                </a:solidFill>
                <a:latin typeface="Arial Narrow" pitchFamily="34" charset="0"/>
                <a:ea typeface="新細明體" panose="02020500000000000000" charset="-120"/>
              </a:defRPr>
            </a:lvl4pPr>
            <a:lvl5pPr marL="2057400" indent="-228600">
              <a:spcBef>
                <a:spcPct val="20000"/>
              </a:spcBef>
              <a:buChar char="»"/>
              <a:defRPr kumimoji="1" sz="2000">
                <a:solidFill>
                  <a:schemeClr val="tx1"/>
                </a:solidFill>
                <a:latin typeface="Arial Narrow" pitchFamily="34" charset="0"/>
                <a:ea typeface="新細明體" panose="02020500000000000000" charset="-120"/>
              </a:defRPr>
            </a:lvl5pPr>
            <a:lvl6pPr marL="2514600" indent="-228600" eaLnBrk="0" fontAlgn="base" hangingPunct="0">
              <a:spcBef>
                <a:spcPct val="20000"/>
              </a:spcBef>
              <a:spcAft>
                <a:spcPct val="0"/>
              </a:spcAft>
              <a:buChar char="»"/>
              <a:defRPr kumimoji="1" sz="2000">
                <a:solidFill>
                  <a:schemeClr val="tx1"/>
                </a:solidFill>
                <a:latin typeface="Arial Narrow" pitchFamily="34" charset="0"/>
                <a:ea typeface="新細明體" panose="02020500000000000000" charset="-120"/>
              </a:defRPr>
            </a:lvl6pPr>
            <a:lvl7pPr marL="2971800" indent="-228600" eaLnBrk="0" fontAlgn="base" hangingPunct="0">
              <a:spcBef>
                <a:spcPct val="20000"/>
              </a:spcBef>
              <a:spcAft>
                <a:spcPct val="0"/>
              </a:spcAft>
              <a:buChar char="»"/>
              <a:defRPr kumimoji="1" sz="2000">
                <a:solidFill>
                  <a:schemeClr val="tx1"/>
                </a:solidFill>
                <a:latin typeface="Arial Narrow" pitchFamily="34" charset="0"/>
                <a:ea typeface="新細明體" panose="02020500000000000000" charset="-120"/>
              </a:defRPr>
            </a:lvl7pPr>
            <a:lvl8pPr marL="3429000" indent="-228600" eaLnBrk="0" fontAlgn="base" hangingPunct="0">
              <a:spcBef>
                <a:spcPct val="20000"/>
              </a:spcBef>
              <a:spcAft>
                <a:spcPct val="0"/>
              </a:spcAft>
              <a:buChar char="»"/>
              <a:defRPr kumimoji="1" sz="2000">
                <a:solidFill>
                  <a:schemeClr val="tx1"/>
                </a:solidFill>
                <a:latin typeface="Arial Narrow" pitchFamily="34" charset="0"/>
                <a:ea typeface="新細明體" panose="02020500000000000000" charset="-120"/>
              </a:defRPr>
            </a:lvl8pPr>
            <a:lvl9pPr marL="3886200" indent="-228600" eaLnBrk="0" fontAlgn="base" hangingPunct="0">
              <a:spcBef>
                <a:spcPct val="20000"/>
              </a:spcBef>
              <a:spcAft>
                <a:spcPct val="0"/>
              </a:spcAft>
              <a:buChar char="»"/>
              <a:defRPr kumimoji="1" sz="2000">
                <a:solidFill>
                  <a:schemeClr val="tx1"/>
                </a:solidFill>
                <a:latin typeface="Arial Narrow" pitchFamily="34" charset="0"/>
                <a:ea typeface="新細明體" panose="02020500000000000000" charset="-120"/>
              </a:defRPr>
            </a:lvl9pPr>
          </a:lstStyle>
          <a:p>
            <a:pPr algn="ctr" defTabSz="457200" fontAlgn="auto">
              <a:lnSpc>
                <a:spcPts val="7400"/>
              </a:lnSpc>
              <a:spcBef>
                <a:spcPct val="25000"/>
              </a:spcBef>
              <a:spcAft>
                <a:spcPts val="0"/>
              </a:spcAft>
              <a:buFontTx/>
              <a:buNone/>
            </a:pPr>
            <a:r>
              <a:rPr lang="zh-TW" altLang="en-US" sz="6600" b="1" i="1"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謝謝聆聽</a:t>
            </a:r>
            <a:br>
              <a:rPr lang="en-US" altLang="zh-TW" sz="6600" b="1" i="1"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r>
              <a:rPr lang="zh-TW" altLang="en-US" sz="6600" b="1" i="1"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敬請指教</a:t>
            </a:r>
          </a:p>
        </p:txBody>
      </p:sp>
    </p:spTree>
  </p:cSld>
  <p:clrMapOvr>
    <a:masterClrMapping/>
  </p:clrMapOvr>
</p:sld>
</file>

<file path=ppt/theme/theme1.xml><?xml version="1.0" encoding="utf-8"?>
<a:theme xmlns:a="http://schemas.openxmlformats.org/drawingml/2006/main" name="2_Office 佈景主題">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2_Office 佈景主題">
      <a:majorFont>
        <a:latin typeface="Times New Roman"/>
        <a:ea typeface="標楷體"/>
        <a:cs typeface=""/>
      </a:majorFont>
      <a:minorFont>
        <a:latin typeface="Times New Roman"/>
        <a:ea typeface="標楷體"/>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2_Office 佈景主題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佈景主題">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佈景主題">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佈景主題">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佈景主題">
  <a:themeElements>
    <a:clrScheme name="Office 佈景主題">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佈景主題">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佈景主題">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10458</Words>
  <Application>Microsoft Office PowerPoint</Application>
  <PresentationFormat>如螢幕大小 (4:3)</PresentationFormat>
  <Paragraphs>1350</Paragraphs>
  <Slides>78</Slides>
  <Notes>28</Notes>
  <HiddenSlides>0</HiddenSlides>
  <MMClips>0</MMClips>
  <ScaleCrop>false</ScaleCrop>
  <HeadingPairs>
    <vt:vector size="6" baseType="variant">
      <vt:variant>
        <vt:lpstr>使用字型</vt:lpstr>
      </vt:variant>
      <vt:variant>
        <vt:i4>22</vt:i4>
      </vt:variant>
      <vt:variant>
        <vt:lpstr>佈景主題</vt:lpstr>
      </vt:variant>
      <vt:variant>
        <vt:i4>3</vt:i4>
      </vt:variant>
      <vt:variant>
        <vt:lpstr>投影片標題</vt:lpstr>
      </vt:variant>
      <vt:variant>
        <vt:i4>78</vt:i4>
      </vt:variant>
    </vt:vector>
  </HeadingPairs>
  <TitlesOfParts>
    <vt:vector size="103" baseType="lpstr">
      <vt:lpstr>맑은 고딕</vt:lpstr>
      <vt:lpstr>맑은 고딕</vt:lpstr>
      <vt:lpstr>Microsoft JhengHei UI</vt:lpstr>
      <vt:lpstr>Microsoft YaHei</vt:lpstr>
      <vt:lpstr>Microsoft YaHei UI</vt:lpstr>
      <vt:lpstr>Noto Sans Symbols</vt:lpstr>
      <vt:lpstr>Open Sans Light</vt:lpstr>
      <vt:lpstr>SimSun</vt:lpstr>
      <vt:lpstr>Twentieth Century</vt:lpstr>
      <vt:lpstr>細明體</vt:lpstr>
      <vt:lpstr>華康中圓體</vt:lpstr>
      <vt:lpstr>微軟正黑體</vt:lpstr>
      <vt:lpstr>新細明體</vt:lpstr>
      <vt:lpstr>標楷體</vt:lpstr>
      <vt:lpstr>Arial</vt:lpstr>
      <vt:lpstr>Arial Black</vt:lpstr>
      <vt:lpstr>Britannic Bold</vt:lpstr>
      <vt:lpstr>Calibri</vt:lpstr>
      <vt:lpstr>Calibri Light</vt:lpstr>
      <vt:lpstr>Tahoma</vt:lpstr>
      <vt:lpstr>Times New Roman</vt:lpstr>
      <vt:lpstr>Wingdings</vt:lpstr>
      <vt:lpstr>2_Office 佈景主題</vt:lpstr>
      <vt:lpstr>Office 佈景主題</vt:lpstr>
      <vt:lpstr>1_Office 佈景主題</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Company>itri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綠能產業躍升計畫 產業發展策略與措施</dc:title>
  <dc:creator>530512</dc:creator>
  <cp:lastModifiedBy>莊宜璇</cp:lastModifiedBy>
  <cp:revision>1954</cp:revision>
  <cp:lastPrinted>2020-02-03T02:09:00Z</cp:lastPrinted>
  <dcterms:created xsi:type="dcterms:W3CDTF">2013-10-31T02:30:00Z</dcterms:created>
  <dcterms:modified xsi:type="dcterms:W3CDTF">2022-10-28T07:51:22Z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1028-10.8.0.6003</vt:lpwstr>
  </property>
</Properties>
</file>