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bookmarkIdSeed="3">
  <p:sldMasterIdLst>
    <p:sldMasterId id="2147483648" r:id="rId1"/>
  </p:sldMasterIdLst>
  <p:notesMasterIdLst>
    <p:notesMasterId r:id="rId38"/>
  </p:notesMasterIdLst>
  <p:handoutMasterIdLst>
    <p:handoutMasterId r:id="rId39"/>
  </p:handoutMasterIdLst>
  <p:sldIdLst>
    <p:sldId id="889" r:id="rId2"/>
    <p:sldId id="276" r:id="rId3"/>
    <p:sldId id="257" r:id="rId4"/>
    <p:sldId id="258" r:id="rId5"/>
    <p:sldId id="259" r:id="rId6"/>
    <p:sldId id="265"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73" r:id="rId20"/>
    <p:sldId id="835" r:id="rId21"/>
    <p:sldId id="887" r:id="rId22"/>
    <p:sldId id="859" r:id="rId23"/>
    <p:sldId id="861" r:id="rId24"/>
    <p:sldId id="885" r:id="rId25"/>
    <p:sldId id="886" r:id="rId26"/>
    <p:sldId id="860" r:id="rId27"/>
    <p:sldId id="865" r:id="rId28"/>
    <p:sldId id="703" r:id="rId29"/>
    <p:sldId id="867" r:id="rId30"/>
    <p:sldId id="868" r:id="rId31"/>
    <p:sldId id="891" r:id="rId32"/>
    <p:sldId id="888" r:id="rId33"/>
    <p:sldId id="915" r:id="rId34"/>
    <p:sldId id="918" r:id="rId35"/>
    <p:sldId id="917" r:id="rId36"/>
    <p:sldId id="890" r:id="rId37"/>
  </p:sldIdLst>
  <p:sldSz cx="9144000" cy="6858000" type="screen4x3"/>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1F5531DE-9DA7-412F-A988-36426554C083}">
          <p14:sldIdLst>
            <p14:sldId id="889"/>
            <p14:sldId id="276"/>
            <p14:sldId id="257"/>
            <p14:sldId id="258"/>
            <p14:sldId id="259"/>
            <p14:sldId id="265"/>
            <p14:sldId id="260"/>
            <p14:sldId id="261"/>
            <p14:sldId id="262"/>
            <p14:sldId id="263"/>
            <p14:sldId id="264"/>
            <p14:sldId id="266"/>
            <p14:sldId id="267"/>
            <p14:sldId id="268"/>
            <p14:sldId id="269"/>
            <p14:sldId id="270"/>
            <p14:sldId id="271"/>
            <p14:sldId id="272"/>
            <p14:sldId id="273"/>
            <p14:sldId id="835"/>
            <p14:sldId id="887"/>
            <p14:sldId id="859"/>
            <p14:sldId id="861"/>
            <p14:sldId id="885"/>
            <p14:sldId id="886"/>
            <p14:sldId id="860"/>
            <p14:sldId id="865"/>
            <p14:sldId id="703"/>
            <p14:sldId id="867"/>
            <p14:sldId id="868"/>
            <p14:sldId id="891"/>
            <p14:sldId id="888"/>
            <p14:sldId id="915"/>
            <p14:sldId id="918"/>
            <p14:sldId id="917"/>
            <p14:sldId id="89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guide id="3" orient="horz" pos="313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a:srgbClr val="385D8A"/>
    <a:srgbClr val="0000FF"/>
    <a:srgbClr val="CEB86D"/>
    <a:srgbClr val="006600"/>
    <a:srgbClr val="35A35E"/>
    <a:srgbClr val="669900"/>
    <a:srgbClr val="93CDDD"/>
    <a:srgbClr val="FCD5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16" autoAdjust="0"/>
    <p:restoredTop sz="96305" autoAdjust="0"/>
  </p:normalViewPr>
  <p:slideViewPr>
    <p:cSldViewPr>
      <p:cViewPr varScale="1">
        <p:scale>
          <a:sx n="110" d="100"/>
          <a:sy n="110" d="100"/>
        </p:scale>
        <p:origin x="123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8" d="100"/>
          <a:sy n="58" d="100"/>
        </p:scale>
        <p:origin x="-3402" y="-108"/>
      </p:cViewPr>
      <p:guideLst>
        <p:guide orient="horz" pos="3130"/>
        <p:guide pos="2144"/>
        <p:guide orient="horz" pos="313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238-4CC8-83C4-88C685E9159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238-4CC8-83C4-88C685E9159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238-4CC8-83C4-88C685E9159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238-4CC8-83C4-88C685E91593}"/>
              </c:ext>
            </c:extLst>
          </c:dPt>
          <c:dLbls>
            <c:dLbl>
              <c:idx val="0"/>
              <c:layout>
                <c:manualLayout>
                  <c:x val="-0.25121766495605957"/>
                  <c:y val="-8.6395086030912796E-2"/>
                </c:manualLayout>
              </c:layout>
              <c:tx>
                <c:rich>
                  <a:bodyPr/>
                  <a:lstStyle/>
                  <a:p>
                    <a:r>
                      <a:rPr lang="zh-TW" altLang="en-US" b="1" dirty="0"/>
                      <a:t>業務費用</a:t>
                    </a:r>
                    <a:fld id="{7D65BD23-596E-4AF7-8264-F9FCBC59B723}"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238-4CC8-83C4-88C685E91593}"/>
                </c:ext>
              </c:extLst>
            </c:dLbl>
            <c:dLbl>
              <c:idx val="1"/>
              <c:layout>
                <c:manualLayout>
                  <c:x val="0.2146284493000187"/>
                  <c:y val="8.9852404603802991E-2"/>
                </c:manualLayout>
              </c:layout>
              <c:tx>
                <c:rich>
                  <a:bodyPr/>
                  <a:lstStyle/>
                  <a:p>
                    <a:r>
                      <a:rPr lang="zh-TW" altLang="en-US" b="1" dirty="0"/>
                      <a:t>管理及總務費用</a:t>
                    </a:r>
                    <a:fld id="{B0BAA27E-E5EB-482D-89F6-87A2E532501D}"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238-4CC8-83C4-88C685E91593}"/>
                </c:ext>
              </c:extLst>
            </c:dLbl>
            <c:dLbl>
              <c:idx val="2"/>
              <c:layout>
                <c:manualLayout>
                  <c:x val="-0.12940660542432195"/>
                  <c:y val="1.0032808398950131E-2"/>
                </c:manualLayout>
              </c:layout>
              <c:tx>
                <c:rich>
                  <a:bodyPr/>
                  <a:lstStyle/>
                  <a:p>
                    <a:r>
                      <a:rPr lang="zh-TW" altLang="en-US" b="1" dirty="0"/>
                      <a:t>研究發展及</a:t>
                    </a:r>
                  </a:p>
                  <a:p>
                    <a:r>
                      <a:rPr lang="zh-TW" altLang="en-US" b="1" dirty="0"/>
                      <a:t>訓練費用</a:t>
                    </a:r>
                    <a:fld id="{E3BACB91-5784-4D01-AEB8-EE909B353127}"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238-4CC8-83C4-88C685E91593}"/>
                </c:ext>
              </c:extLst>
            </c:dLbl>
            <c:dLbl>
              <c:idx val="3"/>
              <c:layout>
                <c:manualLayout>
                  <c:x val="0.21536592300962379"/>
                  <c:y val="3.9991615631379394E-2"/>
                </c:manualLayout>
              </c:layout>
              <c:tx>
                <c:rich>
                  <a:bodyPr/>
                  <a:lstStyle/>
                  <a:p>
                    <a:r>
                      <a:rPr lang="zh-TW" altLang="en-US" b="1" dirty="0"/>
                      <a:t>其他業務外費用</a:t>
                    </a:r>
                    <a:fld id="{3E34855A-7384-4F27-A5A5-6AFD6FD2E5BD}"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layout>
                    <c:manualLayout>
                      <c:w val="0.22777777777777777"/>
                      <c:h val="0.11891221930592007"/>
                    </c:manualLayout>
                  </c15:layout>
                  <c15:dlblFieldTable/>
                  <c15:showDataLabelsRange val="0"/>
                </c:ext>
                <c:ext xmlns:c16="http://schemas.microsoft.com/office/drawing/2014/chart" uri="{C3380CC4-5D6E-409C-BE32-E72D297353CC}">
                  <c16:uniqueId val="{00000007-D238-4CC8-83C4-88C685E9159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工作表1!$E$2:$E$5</c:f>
              <c:strCache>
                <c:ptCount val="4"/>
                <c:pt idx="0">
                  <c:v>業務費用</c:v>
                </c:pt>
                <c:pt idx="1">
                  <c:v>管理及總務費用</c:v>
                </c:pt>
                <c:pt idx="2">
                  <c:v>研究發展及訓練費用</c:v>
                </c:pt>
                <c:pt idx="3">
                  <c:v>其他業務外費用</c:v>
                </c:pt>
              </c:strCache>
            </c:strRef>
          </c:cat>
          <c:val>
            <c:numRef>
              <c:f>工作表1!$F$2:$F$5</c:f>
              <c:numCache>
                <c:formatCode>0%</c:formatCode>
                <c:ptCount val="4"/>
                <c:pt idx="0">
                  <c:v>0.61781955243126818</c:v>
                </c:pt>
                <c:pt idx="1">
                  <c:v>0.35285861919345085</c:v>
                </c:pt>
                <c:pt idx="2">
                  <c:v>6.0496473709559014E-3</c:v>
                </c:pt>
                <c:pt idx="3">
                  <c:v>2.3272181004325015E-2</c:v>
                </c:pt>
              </c:numCache>
            </c:numRef>
          </c:val>
          <c:extLst>
            <c:ext xmlns:c16="http://schemas.microsoft.com/office/drawing/2014/chart" uri="{C3380CC4-5D6E-409C-BE32-E72D297353CC}">
              <c16:uniqueId val="{00000008-D238-4CC8-83C4-88C685E9159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7CC-4E36-875E-385AA2B2435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7CC-4E36-875E-385AA2B2435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7CC-4E36-875E-385AA2B2435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7CC-4E36-875E-385AA2B2435F}"/>
              </c:ext>
            </c:extLst>
          </c:dPt>
          <c:dLbls>
            <c:dLbl>
              <c:idx val="0"/>
              <c:layout>
                <c:manualLayout>
                  <c:x val="7.402909011373579E-2"/>
                  <c:y val="4.5217629046369189E-2"/>
                </c:manualLayout>
              </c:layout>
              <c:tx>
                <c:rich>
                  <a:bodyPr/>
                  <a:lstStyle/>
                  <a:p>
                    <a:r>
                      <a:rPr lang="zh-TW" altLang="en-US" b="1" dirty="0"/>
                      <a:t>租金及權利金收入</a:t>
                    </a:r>
                    <a:fld id="{51F3F4EB-4242-41A7-97D2-3F1BBF787A75}"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layout>
                    <c:manualLayout>
                      <c:w val="0.2388888888888889"/>
                      <c:h val="0.1222918489355497"/>
                    </c:manualLayout>
                  </c15:layout>
                  <c15:dlblFieldTable/>
                  <c15:showDataLabelsRange val="0"/>
                </c:ext>
                <c:ext xmlns:c16="http://schemas.microsoft.com/office/drawing/2014/chart" uri="{C3380CC4-5D6E-409C-BE32-E72D297353CC}">
                  <c16:uniqueId val="{00000001-E7CC-4E36-875E-385AA2B2435F}"/>
                </c:ext>
              </c:extLst>
            </c:dLbl>
            <c:dLbl>
              <c:idx val="1"/>
              <c:layout>
                <c:manualLayout>
                  <c:x val="-0.1993625760647999"/>
                  <c:y val="-0.12680207557911818"/>
                </c:manualLayout>
              </c:layout>
              <c:tx>
                <c:rich>
                  <a:bodyPr/>
                  <a:lstStyle/>
                  <a:p>
                    <a:r>
                      <a:rPr lang="zh-TW" altLang="en-US" b="1" dirty="0"/>
                      <a:t>其他業務收入</a:t>
                    </a:r>
                    <a:fld id="{B5AC90B5-4BCC-4C40-8640-EB270B810100}"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7CC-4E36-875E-385AA2B2435F}"/>
                </c:ext>
              </c:extLst>
            </c:dLbl>
            <c:dLbl>
              <c:idx val="2"/>
              <c:layout>
                <c:manualLayout>
                  <c:x val="-3.8369422572178476E-3"/>
                  <c:y val="7.409594634004168E-3"/>
                </c:manualLayout>
              </c:layout>
              <c:tx>
                <c:rich>
                  <a:bodyPr/>
                  <a:lstStyle/>
                  <a:p>
                    <a:r>
                      <a:rPr lang="zh-TW" altLang="en-US" b="1" dirty="0"/>
                      <a:t>財務收入</a:t>
                    </a:r>
                    <a:fld id="{8845BE36-B826-4E70-B842-EB5D5F2E30B7}"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7CC-4E36-875E-385AA2B2435F}"/>
                </c:ext>
              </c:extLst>
            </c:dLbl>
            <c:dLbl>
              <c:idx val="3"/>
              <c:layout>
                <c:manualLayout>
                  <c:x val="0.19458442694663167"/>
                  <c:y val="0.10636482939632545"/>
                </c:manualLayout>
              </c:layout>
              <c:tx>
                <c:rich>
                  <a:bodyPr/>
                  <a:lstStyle/>
                  <a:p>
                    <a:r>
                      <a:rPr lang="zh-TW" altLang="en-US" b="1" dirty="0"/>
                      <a:t>其他業務外收入</a:t>
                    </a:r>
                    <a:fld id="{2AF79F85-7F31-4459-AB79-ABC7C8F31276}" type="VALUE">
                      <a:rPr lang="en-US" altLang="zh-TW" b="1"/>
                      <a:pPr/>
                      <a:t>[值]</a:t>
                    </a:fld>
                    <a:endParaRPr lang="zh-TW" altLang="en-US" b="1"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7CC-4E36-875E-385AA2B2435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工作表1!$A$2:$A$5</c:f>
              <c:strCache>
                <c:ptCount val="4"/>
                <c:pt idx="0">
                  <c:v>租金及權利金收入</c:v>
                </c:pt>
                <c:pt idx="1">
                  <c:v>其他業務收入</c:v>
                </c:pt>
                <c:pt idx="2">
                  <c:v>財務收入</c:v>
                </c:pt>
                <c:pt idx="3">
                  <c:v>其他業務外收入</c:v>
                </c:pt>
              </c:strCache>
            </c:strRef>
          </c:cat>
          <c:val>
            <c:numRef>
              <c:f>工作表1!$B$2:$B$5</c:f>
              <c:numCache>
                <c:formatCode>0%</c:formatCode>
                <c:ptCount val="4"/>
                <c:pt idx="0">
                  <c:v>6.954170087410054E-2</c:v>
                </c:pt>
                <c:pt idx="1">
                  <c:v>0.521341360677817</c:v>
                </c:pt>
                <c:pt idx="2">
                  <c:v>3.723121005779044E-2</c:v>
                </c:pt>
                <c:pt idx="3">
                  <c:v>0.37188572839029205</c:v>
                </c:pt>
              </c:numCache>
            </c:numRef>
          </c:val>
          <c:extLst>
            <c:ext xmlns:c16="http://schemas.microsoft.com/office/drawing/2014/chart" uri="{C3380CC4-5D6E-409C-BE32-E72D297353CC}">
              <c16:uniqueId val="{00000008-E7CC-4E36-875E-385AA2B2435F}"/>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A-E7CC-4E36-875E-385AA2B2435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C-E7CC-4E36-875E-385AA2B2435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E-E7CC-4E36-875E-385AA2B2435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0-E7CC-4E36-875E-385AA2B2435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工作表1!$A$2:$A$5</c:f>
              <c:strCache>
                <c:ptCount val="4"/>
                <c:pt idx="0">
                  <c:v>租金及權利金收入</c:v>
                </c:pt>
                <c:pt idx="1">
                  <c:v>其他業務收入</c:v>
                </c:pt>
                <c:pt idx="2">
                  <c:v>財務收入</c:v>
                </c:pt>
                <c:pt idx="3">
                  <c:v>其他業務外收入</c:v>
                </c:pt>
              </c:strCache>
            </c:strRef>
          </c:cat>
          <c:val>
            <c:numRef>
              <c:f>工作表1!$E$2:$E$5</c:f>
              <c:numCache>
                <c:formatCode>#,##0_ </c:formatCode>
                <c:ptCount val="4"/>
                <c:pt idx="0">
                  <c:v>0</c:v>
                </c:pt>
                <c:pt idx="1">
                  <c:v>0</c:v>
                </c:pt>
                <c:pt idx="2">
                  <c:v>0</c:v>
                </c:pt>
                <c:pt idx="3">
                  <c:v>0</c:v>
                </c:pt>
              </c:numCache>
            </c:numRef>
          </c:val>
          <c:extLst>
            <c:ext xmlns:c16="http://schemas.microsoft.com/office/drawing/2014/chart" uri="{C3380CC4-5D6E-409C-BE32-E72D297353CC}">
              <c16:uniqueId val="{00000011-E7CC-4E36-875E-385AA2B2435F}"/>
            </c:ext>
          </c:extLst>
        </c:ser>
        <c:ser>
          <c:idx val="2"/>
          <c:order val="2"/>
          <c:dPt>
            <c:idx val="0"/>
            <c:bubble3D val="0"/>
            <c:spPr>
              <a:solidFill>
                <a:schemeClr val="accent1"/>
              </a:solidFill>
              <a:ln w="19050">
                <a:solidFill>
                  <a:schemeClr val="lt1"/>
                </a:solidFill>
              </a:ln>
              <a:effectLst/>
            </c:spPr>
            <c:extLst>
              <c:ext xmlns:c16="http://schemas.microsoft.com/office/drawing/2014/chart" uri="{C3380CC4-5D6E-409C-BE32-E72D297353CC}">
                <c16:uniqueId val="{00000013-E7CC-4E36-875E-385AA2B2435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15-E7CC-4E36-875E-385AA2B2435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7-E7CC-4E36-875E-385AA2B2435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9-E7CC-4E36-875E-385AA2B2435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工作表1!$A$2:$A$5</c:f>
              <c:strCache>
                <c:ptCount val="4"/>
                <c:pt idx="0">
                  <c:v>租金及權利金收入</c:v>
                </c:pt>
                <c:pt idx="1">
                  <c:v>其他業務收入</c:v>
                </c:pt>
                <c:pt idx="2">
                  <c:v>財務收入</c:v>
                </c:pt>
                <c:pt idx="3">
                  <c:v>其他業務外收入</c:v>
                </c:pt>
              </c:strCache>
            </c:strRef>
          </c:cat>
          <c:val>
            <c:numRef>
              <c:f>工作表1!$F$2:$F$5</c:f>
              <c:numCache>
                <c:formatCode>0%</c:formatCode>
                <c:ptCount val="4"/>
                <c:pt idx="0">
                  <c:v>0.61781955243126818</c:v>
                </c:pt>
                <c:pt idx="1">
                  <c:v>0.35285861919345085</c:v>
                </c:pt>
                <c:pt idx="2">
                  <c:v>6.0496473709559014E-3</c:v>
                </c:pt>
                <c:pt idx="3">
                  <c:v>2.3272181004325015E-2</c:v>
                </c:pt>
              </c:numCache>
            </c:numRef>
          </c:val>
          <c:extLst>
            <c:ext xmlns:c16="http://schemas.microsoft.com/office/drawing/2014/chart" uri="{C3380CC4-5D6E-409C-BE32-E72D297353CC}">
              <c16:uniqueId val="{0000001A-E7CC-4E36-875E-385AA2B2435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zh-TW"/>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工作表1!$B$1</c:f>
              <c:strCache>
                <c:ptCount val="1"/>
                <c:pt idx="0">
                  <c:v>收入</c:v>
                </c:pt>
              </c:strCache>
            </c:strRef>
          </c:tx>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070D-4CC5-9601-E890AD03B6AE}"/>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070D-4CC5-9601-E890AD03B6AE}"/>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070D-4CC5-9601-E890AD03B6AE}"/>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070D-4CC5-9601-E890AD03B6AE}"/>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070D-4CC5-9601-E890AD03B6AE}"/>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070D-4CC5-9601-E890AD03B6AE}"/>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D-070D-4CC5-9601-E890AD03B6AE}"/>
              </c:ext>
            </c:extLst>
          </c:dPt>
          <c:dPt>
            <c:idx val="7"/>
            <c:bubble3D val="0"/>
            <c:spPr>
              <a:gradFill rotWithShape="1">
                <a:gsLst>
                  <a:gs pos="0">
                    <a:schemeClr val="accent2">
                      <a:lumMod val="60000"/>
                      <a:tint val="50000"/>
                      <a:satMod val="300000"/>
                    </a:schemeClr>
                  </a:gs>
                  <a:gs pos="35000">
                    <a:schemeClr val="accent2">
                      <a:lumMod val="60000"/>
                      <a:tint val="37000"/>
                      <a:satMod val="300000"/>
                    </a:schemeClr>
                  </a:gs>
                  <a:gs pos="100000">
                    <a:schemeClr val="accent2">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F-070D-4CC5-9601-E890AD03B6AE}"/>
              </c:ext>
            </c:extLst>
          </c:dPt>
          <c:dPt>
            <c:idx val="8"/>
            <c:bubble3D val="0"/>
            <c:spPr>
              <a:gradFill rotWithShape="1">
                <a:gsLst>
                  <a:gs pos="0">
                    <a:schemeClr val="accent3">
                      <a:lumMod val="60000"/>
                      <a:tint val="50000"/>
                      <a:satMod val="300000"/>
                    </a:schemeClr>
                  </a:gs>
                  <a:gs pos="35000">
                    <a:schemeClr val="accent3">
                      <a:lumMod val="60000"/>
                      <a:tint val="37000"/>
                      <a:satMod val="300000"/>
                    </a:schemeClr>
                  </a:gs>
                  <a:gs pos="100000">
                    <a:schemeClr val="accent3">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1-070D-4CC5-9601-E890AD03B6AE}"/>
              </c:ext>
            </c:extLst>
          </c:dPt>
          <c:dPt>
            <c:idx val="9"/>
            <c:bubble3D val="0"/>
            <c:spPr>
              <a:gradFill rotWithShape="1">
                <a:gsLst>
                  <a:gs pos="0">
                    <a:schemeClr val="accent4">
                      <a:lumMod val="60000"/>
                      <a:tint val="50000"/>
                      <a:satMod val="300000"/>
                    </a:schemeClr>
                  </a:gs>
                  <a:gs pos="35000">
                    <a:schemeClr val="accent4">
                      <a:lumMod val="60000"/>
                      <a:tint val="37000"/>
                      <a:satMod val="300000"/>
                    </a:schemeClr>
                  </a:gs>
                  <a:gs pos="100000">
                    <a:schemeClr val="accent4">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3-070D-4CC5-9601-E890AD03B6AE}"/>
              </c:ext>
            </c:extLst>
          </c:dPt>
          <c:dPt>
            <c:idx val="10"/>
            <c:bubble3D val="0"/>
            <c:spPr>
              <a:gradFill rotWithShape="1">
                <a:gsLst>
                  <a:gs pos="0">
                    <a:schemeClr val="accent5">
                      <a:lumMod val="60000"/>
                      <a:tint val="50000"/>
                      <a:satMod val="300000"/>
                    </a:schemeClr>
                  </a:gs>
                  <a:gs pos="35000">
                    <a:schemeClr val="accent5">
                      <a:lumMod val="60000"/>
                      <a:tint val="37000"/>
                      <a:satMod val="300000"/>
                    </a:schemeClr>
                  </a:gs>
                  <a:gs pos="100000">
                    <a:schemeClr val="accent5">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5-070D-4CC5-9601-E890AD03B6AE}"/>
              </c:ext>
            </c:extLst>
          </c:dPt>
          <c:dPt>
            <c:idx val="11"/>
            <c:bubble3D val="0"/>
            <c:spPr>
              <a:gradFill rotWithShape="1">
                <a:gsLst>
                  <a:gs pos="0">
                    <a:schemeClr val="accent6">
                      <a:lumMod val="60000"/>
                      <a:tint val="50000"/>
                      <a:satMod val="300000"/>
                    </a:schemeClr>
                  </a:gs>
                  <a:gs pos="35000">
                    <a:schemeClr val="accent6">
                      <a:lumMod val="60000"/>
                      <a:tint val="37000"/>
                      <a:satMod val="300000"/>
                    </a:schemeClr>
                  </a:gs>
                  <a:gs pos="100000">
                    <a:schemeClr val="accent6">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7-070D-4CC5-9601-E890AD03B6AE}"/>
              </c:ext>
            </c:extLst>
          </c:dPt>
          <c:dPt>
            <c:idx val="12"/>
            <c:bubble3D val="0"/>
            <c:spPr>
              <a:gradFill rotWithShape="1">
                <a:gsLst>
                  <a:gs pos="0">
                    <a:schemeClr val="accent1">
                      <a:lumMod val="80000"/>
                      <a:lumOff val="20000"/>
                      <a:tint val="50000"/>
                      <a:satMod val="300000"/>
                    </a:schemeClr>
                  </a:gs>
                  <a:gs pos="35000">
                    <a:schemeClr val="accent1">
                      <a:lumMod val="80000"/>
                      <a:lumOff val="20000"/>
                      <a:tint val="37000"/>
                      <a:satMod val="300000"/>
                    </a:schemeClr>
                  </a:gs>
                  <a:gs pos="100000">
                    <a:schemeClr val="accent1">
                      <a:lumMod val="80000"/>
                      <a:lumOff val="2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9-070D-4CC5-9601-E890AD03B6AE}"/>
              </c:ext>
            </c:extLst>
          </c:dPt>
          <c:dPt>
            <c:idx val="13"/>
            <c:bubble3D val="0"/>
            <c:spPr>
              <a:gradFill rotWithShape="1">
                <a:gsLst>
                  <a:gs pos="0">
                    <a:schemeClr val="accent2">
                      <a:lumMod val="80000"/>
                      <a:lumOff val="20000"/>
                      <a:tint val="50000"/>
                      <a:satMod val="300000"/>
                    </a:schemeClr>
                  </a:gs>
                  <a:gs pos="35000">
                    <a:schemeClr val="accent2">
                      <a:lumMod val="80000"/>
                      <a:lumOff val="20000"/>
                      <a:tint val="37000"/>
                      <a:satMod val="300000"/>
                    </a:schemeClr>
                  </a:gs>
                  <a:gs pos="100000">
                    <a:schemeClr val="accent2">
                      <a:lumMod val="80000"/>
                      <a:lumOff val="2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B-070D-4CC5-9601-E890AD03B6AE}"/>
              </c:ext>
            </c:extLst>
          </c:dPt>
          <c:dPt>
            <c:idx val="14"/>
            <c:bubble3D val="0"/>
            <c:spPr>
              <a:gradFill rotWithShape="1">
                <a:gsLst>
                  <a:gs pos="0">
                    <a:schemeClr val="accent3">
                      <a:lumMod val="80000"/>
                      <a:lumOff val="20000"/>
                      <a:tint val="50000"/>
                      <a:satMod val="300000"/>
                    </a:schemeClr>
                  </a:gs>
                  <a:gs pos="35000">
                    <a:schemeClr val="accent3">
                      <a:lumMod val="80000"/>
                      <a:lumOff val="20000"/>
                      <a:tint val="37000"/>
                      <a:satMod val="300000"/>
                    </a:schemeClr>
                  </a:gs>
                  <a:gs pos="100000">
                    <a:schemeClr val="accent3">
                      <a:lumMod val="80000"/>
                      <a:lumOff val="2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D-070D-4CC5-9601-E890AD03B6AE}"/>
              </c:ext>
            </c:extLst>
          </c:dPt>
          <c:dPt>
            <c:idx val="15"/>
            <c:bubble3D val="0"/>
            <c:spPr>
              <a:gradFill rotWithShape="1">
                <a:gsLst>
                  <a:gs pos="0">
                    <a:schemeClr val="accent4">
                      <a:lumMod val="80000"/>
                      <a:lumOff val="20000"/>
                      <a:tint val="50000"/>
                      <a:satMod val="300000"/>
                    </a:schemeClr>
                  </a:gs>
                  <a:gs pos="35000">
                    <a:schemeClr val="accent4">
                      <a:lumMod val="80000"/>
                      <a:lumOff val="20000"/>
                      <a:tint val="37000"/>
                      <a:satMod val="300000"/>
                    </a:schemeClr>
                  </a:gs>
                  <a:gs pos="100000">
                    <a:schemeClr val="accent4">
                      <a:lumMod val="80000"/>
                      <a:lumOff val="2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F-070D-4CC5-9601-E890AD03B6AE}"/>
              </c:ext>
            </c:extLst>
          </c:dPt>
          <c:cat>
            <c:strRef>
              <c:f>工作表1!$A$3:$A$18</c:f>
              <c:strCache>
                <c:ptCount val="16"/>
                <c:pt idx="0">
                  <c:v>北基</c:v>
                </c:pt>
                <c:pt idx="1">
                  <c:v>桃園</c:v>
                </c:pt>
                <c:pt idx="2">
                  <c:v>石門</c:v>
                </c:pt>
                <c:pt idx="3">
                  <c:v>新竹</c:v>
                </c:pt>
                <c:pt idx="4">
                  <c:v>苗栗</c:v>
                </c:pt>
                <c:pt idx="5">
                  <c:v>臺中</c:v>
                </c:pt>
                <c:pt idx="6">
                  <c:v>南投</c:v>
                </c:pt>
                <c:pt idx="7">
                  <c:v>彰化</c:v>
                </c:pt>
                <c:pt idx="8">
                  <c:v>雲林</c:v>
                </c:pt>
                <c:pt idx="9">
                  <c:v>嘉南</c:v>
                </c:pt>
                <c:pt idx="10">
                  <c:v>高雄</c:v>
                </c:pt>
                <c:pt idx="11">
                  <c:v>屏東</c:v>
                </c:pt>
                <c:pt idx="12">
                  <c:v>臺東</c:v>
                </c:pt>
                <c:pt idx="13">
                  <c:v>花蓮</c:v>
                </c:pt>
                <c:pt idx="14">
                  <c:v>七星</c:v>
                </c:pt>
                <c:pt idx="15">
                  <c:v>瑠公</c:v>
                </c:pt>
              </c:strCache>
            </c:strRef>
          </c:cat>
          <c:val>
            <c:numRef>
              <c:f>工作表1!$B$3:$B$18</c:f>
              <c:numCache>
                <c:formatCode>General</c:formatCode>
                <c:ptCount val="16"/>
                <c:pt idx="0">
                  <c:v>84335</c:v>
                </c:pt>
                <c:pt idx="1">
                  <c:v>1159596</c:v>
                </c:pt>
                <c:pt idx="2">
                  <c:v>871044</c:v>
                </c:pt>
                <c:pt idx="3">
                  <c:v>318927</c:v>
                </c:pt>
                <c:pt idx="4">
                  <c:v>319217</c:v>
                </c:pt>
                <c:pt idx="5">
                  <c:v>1006916</c:v>
                </c:pt>
                <c:pt idx="6">
                  <c:v>250701</c:v>
                </c:pt>
                <c:pt idx="7">
                  <c:v>631016</c:v>
                </c:pt>
                <c:pt idx="8">
                  <c:v>1262086</c:v>
                </c:pt>
                <c:pt idx="9">
                  <c:v>1477919</c:v>
                </c:pt>
                <c:pt idx="10">
                  <c:v>730796</c:v>
                </c:pt>
                <c:pt idx="11">
                  <c:v>414100</c:v>
                </c:pt>
                <c:pt idx="12">
                  <c:v>241277</c:v>
                </c:pt>
                <c:pt idx="13">
                  <c:v>162691</c:v>
                </c:pt>
                <c:pt idx="14">
                  <c:v>314936</c:v>
                </c:pt>
                <c:pt idx="15">
                  <c:v>951843</c:v>
                </c:pt>
              </c:numCache>
            </c:numRef>
          </c:val>
          <c:extLst>
            <c:ext xmlns:c16="http://schemas.microsoft.com/office/drawing/2014/chart" uri="{C3380CC4-5D6E-409C-BE32-E72D297353CC}">
              <c16:uniqueId val="{00000000-5796-466C-A31A-E1CADA31D2FB}"/>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TW"/>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8600682258505799"/>
          <c:w val="0.8229915859017225"/>
          <c:h val="0.81399317741494204"/>
        </c:manualLayout>
      </c:layout>
      <c:pie3DChart>
        <c:varyColors val="1"/>
        <c:ser>
          <c:idx val="0"/>
          <c:order val="0"/>
          <c:explosion val="2"/>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D77C-4085-B71E-B8375AC6DFC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77C-4085-B71E-B8375AC6DFC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77C-4085-B71E-B8375AC6DFC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77C-4085-B71E-B8375AC6DFCC}"/>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D77C-4085-B71E-B8375AC6DFCC}"/>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D77C-4085-B71E-B8375AC6DFCC}"/>
              </c:ext>
            </c:extLst>
          </c:dPt>
          <c:dPt>
            <c:idx val="6"/>
            <c:bubble3D val="0"/>
            <c:spPr>
              <a:solidFill>
                <a:schemeClr val="accent5">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D77C-4085-B71E-B8375AC6DFCC}"/>
              </c:ext>
            </c:extLst>
          </c:dPt>
          <c:dPt>
            <c:idx val="7"/>
            <c:bubble3D val="0"/>
            <c:spPr>
              <a:solidFill>
                <a:schemeClr val="bg1">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D77C-4085-B71E-B8375AC6DFCC}"/>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D77C-4085-B71E-B8375AC6DFCC}"/>
              </c:ext>
            </c:extLst>
          </c:dPt>
          <c:dPt>
            <c:idx val="9"/>
            <c:bubble3D val="0"/>
            <c:spPr>
              <a:solidFill>
                <a:schemeClr val="accent6">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D77C-4085-B71E-B8375AC6DFCC}"/>
              </c:ext>
            </c:extLst>
          </c:dPt>
          <c:dPt>
            <c:idx val="10"/>
            <c:bubble3D val="0"/>
            <c:spPr>
              <a:solidFill>
                <a:schemeClr val="accent5">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D77C-4085-B71E-B8375AC6DFCC}"/>
              </c:ext>
            </c:extLst>
          </c:dPt>
          <c:dPt>
            <c:idx val="11"/>
            <c:bubble3D val="0"/>
            <c:spPr>
              <a:solidFill>
                <a:schemeClr val="accent6">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D77C-4085-B71E-B8375AC6DFCC}"/>
              </c:ext>
            </c:extLst>
          </c:dPt>
          <c:dPt>
            <c:idx val="12"/>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9-D77C-4085-B71E-B8375AC6DFCC}"/>
              </c:ext>
            </c:extLst>
          </c:dPt>
          <c:dPt>
            <c:idx val="13"/>
            <c:bubble3D val="0"/>
            <c:spPr>
              <a:solidFill>
                <a:schemeClr val="accent2">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D77C-4085-B71E-B8375AC6DFCC}"/>
              </c:ext>
            </c:extLst>
          </c:dPt>
          <c:dPt>
            <c:idx val="14"/>
            <c:bubble3D val="0"/>
            <c:spPr>
              <a:solidFill>
                <a:schemeClr val="accent3">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D-D77C-4085-B71E-B8375AC6DFCC}"/>
              </c:ext>
            </c:extLst>
          </c:dPt>
          <c:dPt>
            <c:idx val="15"/>
            <c:bubble3D val="0"/>
            <c:spPr>
              <a:solidFill>
                <a:schemeClr val="accent4">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F-D77C-4085-B71E-B8375AC6DFCC}"/>
              </c:ext>
            </c:extLst>
          </c:dPt>
          <c:dPt>
            <c:idx val="16"/>
            <c:bubble3D val="0"/>
            <c:spPr>
              <a:solidFill>
                <a:schemeClr val="accent5">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1-D77C-4085-B71E-B8375AC6DFCC}"/>
              </c:ext>
            </c:extLst>
          </c:dPt>
          <c:dPt>
            <c:idx val="17"/>
            <c:bubble3D val="0"/>
            <c:spPr>
              <a:solidFill>
                <a:schemeClr val="accent6">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3-D77C-4085-B71E-B8375AC6DFCC}"/>
              </c:ext>
            </c:extLst>
          </c:dPt>
          <c:dLbls>
            <c:dLbl>
              <c:idx val="0"/>
              <c:tx>
                <c:rich>
                  <a:bodyPr/>
                  <a:lstStyle/>
                  <a:p>
                    <a:r>
                      <a:rPr lang="zh-TW" altLang="en-US" b="1"/>
                      <a:t>母基金</a:t>
                    </a:r>
                    <a:br>
                      <a:rPr lang="zh-TW" altLang="en-US" b="1"/>
                    </a:br>
                    <a:fld id="{2D3FA8B9-409B-48B0-9E3F-084915896782}"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77C-4085-B71E-B8375AC6DFCC}"/>
                </c:ext>
              </c:extLst>
            </c:dLbl>
            <c:dLbl>
              <c:idx val="1"/>
              <c:tx>
                <c:rich>
                  <a:bodyPr/>
                  <a:lstStyle/>
                  <a:p>
                    <a:r>
                      <a:rPr lang="zh-TW" altLang="en-US" b="1"/>
                      <a:t>宜蘭</a:t>
                    </a:r>
                  </a:p>
                  <a:p>
                    <a:fld id="{4E3FB0CD-0D2C-495E-AAED-56C94D36AB05}"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77C-4085-B71E-B8375AC6DFCC}"/>
                </c:ext>
              </c:extLst>
            </c:dLbl>
            <c:dLbl>
              <c:idx val="2"/>
              <c:tx>
                <c:rich>
                  <a:bodyPr/>
                  <a:lstStyle/>
                  <a:p>
                    <a:r>
                      <a:rPr lang="zh-TW" altLang="en-US" b="1"/>
                      <a:t>北基</a:t>
                    </a:r>
                  </a:p>
                  <a:p>
                    <a:fld id="{5AE1592E-1369-4343-B014-85A2F9EE8BA8}"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77C-4085-B71E-B8375AC6DFCC}"/>
                </c:ext>
              </c:extLst>
            </c:dLbl>
            <c:dLbl>
              <c:idx val="3"/>
              <c:layout>
                <c:manualLayout>
                  <c:x val="-0.14065390822528406"/>
                  <c:y val="7.4925578658788489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zh-TW" altLang="en-US" b="1"/>
                      <a:t>桃園</a:t>
                    </a:r>
                    <a:fld id="{29810C43-ECEC-419D-9877-06F59B5EC263}" type="VALUE">
                      <a:rPr lang="en-US" altLang="zh-TW" b="1"/>
                      <a:pPr>
                        <a:defRPr/>
                      </a:pPr>
                      <a:t>[值]</a:t>
                    </a:fld>
                    <a:r>
                      <a:rPr lang="zh-TW" altLang="en-US" b="1"/>
                      <a:t>億元</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extLst>
                <c:ext xmlns:c15="http://schemas.microsoft.com/office/drawing/2012/chart" uri="{CE6537A1-D6FC-4f65-9D91-7224C49458BB}">
                  <c15:layout>
                    <c:manualLayout>
                      <c:w val="0.11474397776273175"/>
                      <c:h val="6.6242713301536832E-2"/>
                    </c:manualLayout>
                  </c15:layout>
                  <c15:dlblFieldTable/>
                  <c15:showDataLabelsRange val="0"/>
                </c:ext>
                <c:ext xmlns:c16="http://schemas.microsoft.com/office/drawing/2014/chart" uri="{C3380CC4-5D6E-409C-BE32-E72D297353CC}">
                  <c16:uniqueId val="{00000007-D77C-4085-B71E-B8375AC6DFCC}"/>
                </c:ext>
              </c:extLst>
            </c:dLbl>
            <c:dLbl>
              <c:idx val="4"/>
              <c:tx>
                <c:rich>
                  <a:bodyPr/>
                  <a:lstStyle/>
                  <a:p>
                    <a:r>
                      <a:rPr lang="zh-TW" altLang="en-US" b="1"/>
                      <a:t>石門</a:t>
                    </a:r>
                    <a:br>
                      <a:rPr lang="zh-TW" altLang="en-US" b="1"/>
                    </a:br>
                    <a:fld id="{D37F470D-EB23-4D04-85F6-E4A6249ED62A}"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77C-4085-B71E-B8375AC6DFCC}"/>
                </c:ext>
              </c:extLst>
            </c:dLbl>
            <c:dLbl>
              <c:idx val="5"/>
              <c:tx>
                <c:rich>
                  <a:bodyPr/>
                  <a:lstStyle/>
                  <a:p>
                    <a:r>
                      <a:rPr lang="zh-TW" altLang="en-US" b="1"/>
                      <a:t>新竹</a:t>
                    </a:r>
                    <a:fld id="{1B4720A3-22C9-4C69-9E0F-F74381396346}"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D77C-4085-B71E-B8375AC6DFCC}"/>
                </c:ext>
              </c:extLst>
            </c:dLbl>
            <c:dLbl>
              <c:idx val="6"/>
              <c:tx>
                <c:rich>
                  <a:bodyPr/>
                  <a:lstStyle/>
                  <a:p>
                    <a:r>
                      <a:rPr lang="zh-TW" altLang="en-US" b="1"/>
                      <a:t>苗栗</a:t>
                    </a:r>
                    <a:fld id="{99708374-D532-43BB-ADE2-3D6013228C4A}"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77C-4085-B71E-B8375AC6DFCC}"/>
                </c:ext>
              </c:extLst>
            </c:dLbl>
            <c:dLbl>
              <c:idx val="7"/>
              <c:tx>
                <c:rich>
                  <a:bodyPr/>
                  <a:lstStyle/>
                  <a:p>
                    <a:r>
                      <a:rPr lang="zh-TW" altLang="en-US" b="1"/>
                      <a:t>臺中</a:t>
                    </a:r>
                    <a:fld id="{0419B66D-CFB5-4407-91A3-8CE4EE1102B2}"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D77C-4085-B71E-B8375AC6DFCC}"/>
                </c:ext>
              </c:extLst>
            </c:dLbl>
            <c:dLbl>
              <c:idx val="8"/>
              <c:tx>
                <c:rich>
                  <a:bodyPr/>
                  <a:lstStyle/>
                  <a:p>
                    <a:r>
                      <a:rPr lang="zh-TW" altLang="en-US" b="1"/>
                      <a:t>南投</a:t>
                    </a:r>
                    <a:fld id="{466FE30F-1DDB-41BA-9452-59FBA2C71713}"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77C-4085-B71E-B8375AC6DFCC}"/>
                </c:ext>
              </c:extLst>
            </c:dLbl>
            <c:dLbl>
              <c:idx val="9"/>
              <c:tx>
                <c:rich>
                  <a:bodyPr/>
                  <a:lstStyle/>
                  <a:p>
                    <a:r>
                      <a:rPr lang="zh-TW" altLang="en-US" b="1"/>
                      <a:t>彰化</a:t>
                    </a:r>
                    <a:fld id="{35877FEC-D546-422E-97CB-48DD0411DA87}"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D77C-4085-B71E-B8375AC6DFCC}"/>
                </c:ext>
              </c:extLst>
            </c:dLbl>
            <c:dLbl>
              <c:idx val="10"/>
              <c:tx>
                <c:rich>
                  <a:bodyPr/>
                  <a:lstStyle/>
                  <a:p>
                    <a:r>
                      <a:rPr lang="zh-TW" altLang="en-US" b="1"/>
                      <a:t>雲林</a:t>
                    </a:r>
                    <a:fld id="{4FC27835-E097-466E-96CE-73540CEE5298}"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D77C-4085-B71E-B8375AC6DFCC}"/>
                </c:ext>
              </c:extLst>
            </c:dLbl>
            <c:dLbl>
              <c:idx val="11"/>
              <c:tx>
                <c:rich>
                  <a:bodyPr/>
                  <a:lstStyle/>
                  <a:p>
                    <a:r>
                      <a:rPr lang="zh-TW" altLang="en-US" b="1"/>
                      <a:t>嘉南</a:t>
                    </a:r>
                    <a:fld id="{AF8F7A9B-8974-429C-871B-CCB702B90DAA}"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D77C-4085-B71E-B8375AC6DFCC}"/>
                </c:ext>
              </c:extLst>
            </c:dLbl>
            <c:dLbl>
              <c:idx val="12"/>
              <c:tx>
                <c:rich>
                  <a:bodyPr/>
                  <a:lstStyle/>
                  <a:p>
                    <a:r>
                      <a:rPr lang="zh-TW" altLang="en-US" b="1"/>
                      <a:t>高雄</a:t>
                    </a:r>
                    <a:fld id="{97F2BF2D-3037-4623-8A74-C3F9E9D14245}"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D77C-4085-B71E-B8375AC6DFCC}"/>
                </c:ext>
              </c:extLst>
            </c:dLbl>
            <c:dLbl>
              <c:idx val="13"/>
              <c:tx>
                <c:rich>
                  <a:bodyPr/>
                  <a:lstStyle/>
                  <a:p>
                    <a:r>
                      <a:rPr lang="zh-TW" altLang="en-US" b="1"/>
                      <a:t>屏東</a:t>
                    </a:r>
                    <a:fld id="{B61CBC34-FF44-435E-BAFF-A255B396FF47}"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B-D77C-4085-B71E-B8375AC6DFCC}"/>
                </c:ext>
              </c:extLst>
            </c:dLbl>
            <c:dLbl>
              <c:idx val="14"/>
              <c:tx>
                <c:rich>
                  <a:bodyPr/>
                  <a:lstStyle/>
                  <a:p>
                    <a:r>
                      <a:rPr lang="zh-TW" altLang="en-US" b="1"/>
                      <a:t>臺東</a:t>
                    </a:r>
                    <a:fld id="{DA545D9F-3E89-43D7-AD0A-FE3B7087BA00}"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D77C-4085-B71E-B8375AC6DFCC}"/>
                </c:ext>
              </c:extLst>
            </c:dLbl>
            <c:dLbl>
              <c:idx val="15"/>
              <c:tx>
                <c:rich>
                  <a:bodyPr/>
                  <a:lstStyle/>
                  <a:p>
                    <a:r>
                      <a:rPr lang="zh-TW" altLang="en-US" b="1"/>
                      <a:t>花蓮</a:t>
                    </a:r>
                    <a:fld id="{709A2EFF-D79D-471C-9B74-E32E9ED0CAF6}"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D77C-4085-B71E-B8375AC6DFCC}"/>
                </c:ext>
              </c:extLst>
            </c:dLbl>
            <c:dLbl>
              <c:idx val="16"/>
              <c:tx>
                <c:rich>
                  <a:bodyPr/>
                  <a:lstStyle/>
                  <a:p>
                    <a:r>
                      <a:rPr lang="zh-TW" altLang="en-US" b="1"/>
                      <a:t>七星</a:t>
                    </a:r>
                    <a:fld id="{DC74568E-8598-4722-A8AD-E610E2FE72D6}"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1-D77C-4085-B71E-B8375AC6DFCC}"/>
                </c:ext>
              </c:extLst>
            </c:dLbl>
            <c:dLbl>
              <c:idx val="17"/>
              <c:tx>
                <c:rich>
                  <a:bodyPr/>
                  <a:lstStyle/>
                  <a:p>
                    <a:r>
                      <a:rPr lang="zh-TW" altLang="en-US" b="1"/>
                      <a:t>瑠公</a:t>
                    </a:r>
                    <a:br>
                      <a:rPr lang="zh-TW" altLang="en-US" b="1"/>
                    </a:br>
                    <a:fld id="{0C46AC20-25AD-47D6-973A-2E0454A28E36}"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3-D77C-4085-B71E-B8375AC6DFC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各管理處收入!$A$1:$A$18</c:f>
              <c:strCache>
                <c:ptCount val="18"/>
                <c:pt idx="0">
                  <c:v>母基金</c:v>
                </c:pt>
                <c:pt idx="1">
                  <c:v>宜蘭</c:v>
                </c:pt>
                <c:pt idx="2">
                  <c:v>北基</c:v>
                </c:pt>
                <c:pt idx="3">
                  <c:v>桃園</c:v>
                </c:pt>
                <c:pt idx="4">
                  <c:v>石門</c:v>
                </c:pt>
                <c:pt idx="5">
                  <c:v>新竹</c:v>
                </c:pt>
                <c:pt idx="6">
                  <c:v>苗栗</c:v>
                </c:pt>
                <c:pt idx="7">
                  <c:v>台中</c:v>
                </c:pt>
                <c:pt idx="8">
                  <c:v>南投</c:v>
                </c:pt>
                <c:pt idx="9">
                  <c:v>彰化</c:v>
                </c:pt>
                <c:pt idx="10">
                  <c:v>雲林</c:v>
                </c:pt>
                <c:pt idx="11">
                  <c:v>嘉南</c:v>
                </c:pt>
                <c:pt idx="12">
                  <c:v>高雄</c:v>
                </c:pt>
                <c:pt idx="13">
                  <c:v>屏東</c:v>
                </c:pt>
                <c:pt idx="14">
                  <c:v>台東</c:v>
                </c:pt>
                <c:pt idx="15">
                  <c:v>花蓮</c:v>
                </c:pt>
                <c:pt idx="16">
                  <c:v>七星</c:v>
                </c:pt>
                <c:pt idx="17">
                  <c:v>瑠公</c:v>
                </c:pt>
              </c:strCache>
            </c:strRef>
          </c:cat>
          <c:val>
            <c:numRef>
              <c:f>各管理處收入!$B$1:$B$18</c:f>
              <c:numCache>
                <c:formatCode>0.0_ </c:formatCode>
                <c:ptCount val="18"/>
                <c:pt idx="0">
                  <c:v>0.1</c:v>
                </c:pt>
                <c:pt idx="1">
                  <c:v>2</c:v>
                </c:pt>
                <c:pt idx="2">
                  <c:v>1.1000000000000001</c:v>
                </c:pt>
                <c:pt idx="3">
                  <c:v>13</c:v>
                </c:pt>
                <c:pt idx="4">
                  <c:v>5.7</c:v>
                </c:pt>
                <c:pt idx="5">
                  <c:v>3</c:v>
                </c:pt>
                <c:pt idx="6">
                  <c:v>2.6</c:v>
                </c:pt>
                <c:pt idx="7">
                  <c:v>6.2</c:v>
                </c:pt>
                <c:pt idx="8">
                  <c:v>2</c:v>
                </c:pt>
                <c:pt idx="9">
                  <c:v>6.8</c:v>
                </c:pt>
                <c:pt idx="10">
                  <c:v>11.8</c:v>
                </c:pt>
                <c:pt idx="11">
                  <c:v>16.2</c:v>
                </c:pt>
                <c:pt idx="12">
                  <c:v>6.9</c:v>
                </c:pt>
                <c:pt idx="13">
                  <c:v>3.5</c:v>
                </c:pt>
                <c:pt idx="14">
                  <c:v>2</c:v>
                </c:pt>
                <c:pt idx="15">
                  <c:v>1.7</c:v>
                </c:pt>
                <c:pt idx="16">
                  <c:v>2.5</c:v>
                </c:pt>
                <c:pt idx="17">
                  <c:v>6.1</c:v>
                </c:pt>
              </c:numCache>
            </c:numRef>
          </c:val>
          <c:extLst>
            <c:ext xmlns:c16="http://schemas.microsoft.com/office/drawing/2014/chart" uri="{C3380CC4-5D6E-409C-BE32-E72D297353CC}">
              <c16:uniqueId val="{00000024-D77C-4085-B71E-B8375AC6DFCC}"/>
            </c:ext>
          </c:extLst>
        </c:ser>
        <c:ser>
          <c:idx val="1"/>
          <c:order val="1"/>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26-D77C-4085-B71E-B8375AC6DFC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28-D77C-4085-B71E-B8375AC6DFC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2A-D77C-4085-B71E-B8375AC6DFC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2C-D77C-4085-B71E-B8375AC6DFCC}"/>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2E-D77C-4085-B71E-B8375AC6DFCC}"/>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30-D77C-4085-B71E-B8375AC6DFCC}"/>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2-D77C-4085-B71E-B8375AC6DFCC}"/>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4-D77C-4085-B71E-B8375AC6DFCC}"/>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6-D77C-4085-B71E-B8375AC6DFCC}"/>
              </c:ext>
            </c:extLst>
          </c:dPt>
          <c:dPt>
            <c:idx val="9"/>
            <c:bubble3D val="0"/>
            <c:spPr>
              <a:solidFill>
                <a:schemeClr val="accent4">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8-D77C-4085-B71E-B8375AC6DFCC}"/>
              </c:ext>
            </c:extLst>
          </c:dPt>
          <c:dPt>
            <c:idx val="10"/>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A-D77C-4085-B71E-B8375AC6DFCC}"/>
              </c:ext>
            </c:extLst>
          </c:dPt>
          <c:dPt>
            <c:idx val="11"/>
            <c:bubble3D val="0"/>
            <c:spPr>
              <a:solidFill>
                <a:schemeClr val="accent6">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C-D77C-4085-B71E-B8375AC6DFCC}"/>
              </c:ext>
            </c:extLst>
          </c:dPt>
          <c:dPt>
            <c:idx val="12"/>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3E-D77C-4085-B71E-B8375AC6DFCC}"/>
              </c:ext>
            </c:extLst>
          </c:dPt>
          <c:dPt>
            <c:idx val="13"/>
            <c:bubble3D val="0"/>
            <c:spPr>
              <a:solidFill>
                <a:schemeClr val="accent2">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40-D77C-4085-B71E-B8375AC6DFCC}"/>
              </c:ext>
            </c:extLst>
          </c:dPt>
          <c:dPt>
            <c:idx val="14"/>
            <c:bubble3D val="0"/>
            <c:spPr>
              <a:solidFill>
                <a:schemeClr val="accent3">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42-D77C-4085-B71E-B8375AC6DFCC}"/>
              </c:ext>
            </c:extLst>
          </c:dPt>
          <c:dPt>
            <c:idx val="15"/>
            <c:bubble3D val="0"/>
            <c:spPr>
              <a:solidFill>
                <a:schemeClr val="accent4">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44-D77C-4085-B71E-B8375AC6DFCC}"/>
              </c:ext>
            </c:extLst>
          </c:dPt>
          <c:dPt>
            <c:idx val="16"/>
            <c:bubble3D val="0"/>
            <c:spPr>
              <a:solidFill>
                <a:schemeClr val="accent5">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46-D77C-4085-B71E-B8375AC6DFCC}"/>
              </c:ext>
            </c:extLst>
          </c:dPt>
          <c:dPt>
            <c:idx val="17"/>
            <c:bubble3D val="0"/>
            <c:spPr>
              <a:solidFill>
                <a:schemeClr val="accent6">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48-D77C-4085-B71E-B8375AC6DFC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各管理處收入!$A$1:$A$18</c:f>
              <c:strCache>
                <c:ptCount val="18"/>
                <c:pt idx="0">
                  <c:v>母基金</c:v>
                </c:pt>
                <c:pt idx="1">
                  <c:v>宜蘭</c:v>
                </c:pt>
                <c:pt idx="2">
                  <c:v>北基</c:v>
                </c:pt>
                <c:pt idx="3">
                  <c:v>桃園</c:v>
                </c:pt>
                <c:pt idx="4">
                  <c:v>石門</c:v>
                </c:pt>
                <c:pt idx="5">
                  <c:v>新竹</c:v>
                </c:pt>
                <c:pt idx="6">
                  <c:v>苗栗</c:v>
                </c:pt>
                <c:pt idx="7">
                  <c:v>台中</c:v>
                </c:pt>
                <c:pt idx="8">
                  <c:v>南投</c:v>
                </c:pt>
                <c:pt idx="9">
                  <c:v>彰化</c:v>
                </c:pt>
                <c:pt idx="10">
                  <c:v>雲林</c:v>
                </c:pt>
                <c:pt idx="11">
                  <c:v>嘉南</c:v>
                </c:pt>
                <c:pt idx="12">
                  <c:v>高雄</c:v>
                </c:pt>
                <c:pt idx="13">
                  <c:v>屏東</c:v>
                </c:pt>
                <c:pt idx="14">
                  <c:v>台東</c:v>
                </c:pt>
                <c:pt idx="15">
                  <c:v>花蓮</c:v>
                </c:pt>
                <c:pt idx="16">
                  <c:v>七星</c:v>
                </c:pt>
                <c:pt idx="17">
                  <c:v>瑠公</c:v>
                </c:pt>
              </c:strCache>
            </c:strRef>
          </c:cat>
          <c:val>
            <c:numRef>
              <c:f>各管理處收入!$C$1:$C$18</c:f>
              <c:numCache>
                <c:formatCode>General</c:formatCode>
                <c:ptCount val="18"/>
                <c:pt idx="0">
                  <c:v>10000</c:v>
                </c:pt>
                <c:pt idx="1">
                  <c:v>195683</c:v>
                </c:pt>
                <c:pt idx="2">
                  <c:v>106153</c:v>
                </c:pt>
                <c:pt idx="3">
                  <c:v>1303763</c:v>
                </c:pt>
                <c:pt idx="4">
                  <c:v>567530</c:v>
                </c:pt>
                <c:pt idx="5">
                  <c:v>297701</c:v>
                </c:pt>
                <c:pt idx="6">
                  <c:v>262913</c:v>
                </c:pt>
                <c:pt idx="7">
                  <c:v>621456</c:v>
                </c:pt>
                <c:pt idx="8">
                  <c:v>202370</c:v>
                </c:pt>
                <c:pt idx="9">
                  <c:v>678813</c:v>
                </c:pt>
                <c:pt idx="10">
                  <c:v>1176839</c:v>
                </c:pt>
                <c:pt idx="11">
                  <c:v>1622887</c:v>
                </c:pt>
                <c:pt idx="12">
                  <c:v>694962</c:v>
                </c:pt>
                <c:pt idx="13">
                  <c:v>345929</c:v>
                </c:pt>
                <c:pt idx="14">
                  <c:v>202096</c:v>
                </c:pt>
                <c:pt idx="15">
                  <c:v>171071</c:v>
                </c:pt>
                <c:pt idx="16">
                  <c:v>250333</c:v>
                </c:pt>
                <c:pt idx="17">
                  <c:v>607651</c:v>
                </c:pt>
              </c:numCache>
            </c:numRef>
          </c:val>
          <c:extLst>
            <c:ext xmlns:c16="http://schemas.microsoft.com/office/drawing/2014/chart" uri="{C3380CC4-5D6E-409C-BE32-E72D297353CC}">
              <c16:uniqueId val="{00000049-D77C-4085-B71E-B8375AC6DFCC}"/>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CAD-4856-B8C2-047842DA1C5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CAD-4856-B8C2-047842DA1C5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3CAD-4856-B8C2-047842DA1C5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3CAD-4856-B8C2-047842DA1C5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3CAD-4856-B8C2-047842DA1C50}"/>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3CAD-4856-B8C2-047842DA1C50}"/>
              </c:ext>
            </c:extLst>
          </c:dPt>
          <c:dPt>
            <c:idx val="6"/>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3CAD-4856-B8C2-047842DA1C50}"/>
              </c:ext>
            </c:extLst>
          </c:dPt>
          <c:dPt>
            <c:idx val="7"/>
            <c:bubble3D val="0"/>
            <c:spPr>
              <a:solidFill>
                <a:schemeClr val="accent2">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3CAD-4856-B8C2-047842DA1C50}"/>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3CAD-4856-B8C2-047842DA1C50}"/>
              </c:ext>
            </c:extLst>
          </c:dPt>
          <c:dPt>
            <c:idx val="9"/>
            <c:bubble3D val="0"/>
            <c:spPr>
              <a:solidFill>
                <a:schemeClr val="accent3">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3CAD-4856-B8C2-047842DA1C50}"/>
              </c:ext>
            </c:extLst>
          </c:dPt>
          <c:dPt>
            <c:idx val="10"/>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3CAD-4856-B8C2-047842DA1C50}"/>
              </c:ext>
            </c:extLst>
          </c:dPt>
          <c:dPt>
            <c:idx val="11"/>
            <c:bubble3D val="0"/>
            <c:spPr>
              <a:solidFill>
                <a:schemeClr val="accent6">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3CAD-4856-B8C2-047842DA1C50}"/>
              </c:ext>
            </c:extLst>
          </c:dPt>
          <c:dPt>
            <c:idx val="12"/>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9-3CAD-4856-B8C2-047842DA1C50}"/>
              </c:ext>
            </c:extLst>
          </c:dPt>
          <c:dPt>
            <c:idx val="13"/>
            <c:bubble3D val="0"/>
            <c:spPr>
              <a:solidFill>
                <a:schemeClr val="accent2">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3CAD-4856-B8C2-047842DA1C50}"/>
              </c:ext>
            </c:extLst>
          </c:dPt>
          <c:dPt>
            <c:idx val="14"/>
            <c:bubble3D val="0"/>
            <c:spPr>
              <a:solidFill>
                <a:schemeClr val="accent3">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D-3CAD-4856-B8C2-047842DA1C50}"/>
              </c:ext>
            </c:extLst>
          </c:dPt>
          <c:dPt>
            <c:idx val="15"/>
            <c:bubble3D val="0"/>
            <c:spPr>
              <a:solidFill>
                <a:schemeClr val="accent4">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F-3CAD-4856-B8C2-047842DA1C50}"/>
              </c:ext>
            </c:extLst>
          </c:dPt>
          <c:dPt>
            <c:idx val="16"/>
            <c:bubble3D val="0"/>
            <c:spPr>
              <a:solidFill>
                <a:schemeClr val="accent5">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1-3CAD-4856-B8C2-047842DA1C50}"/>
              </c:ext>
            </c:extLst>
          </c:dPt>
          <c:dPt>
            <c:idx val="17"/>
            <c:bubble3D val="0"/>
            <c:spPr>
              <a:solidFill>
                <a:schemeClr val="accent6">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3-3CAD-4856-B8C2-047842DA1C50}"/>
              </c:ext>
            </c:extLst>
          </c:dPt>
          <c:dLbls>
            <c:dLbl>
              <c:idx val="0"/>
              <c:tx>
                <c:rich>
                  <a:bodyPr/>
                  <a:lstStyle/>
                  <a:p>
                    <a:r>
                      <a:rPr lang="zh-TW" altLang="en-US" b="1"/>
                      <a:t>母基金</a:t>
                    </a:r>
                    <a:br>
                      <a:rPr lang="zh-TW" altLang="en-US" b="1"/>
                    </a:br>
                    <a:fld id="{FB58067C-1448-4261-BAE5-2EB1EBC702CA}"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CAD-4856-B8C2-047842DA1C50}"/>
                </c:ext>
              </c:extLst>
            </c:dLbl>
            <c:dLbl>
              <c:idx val="1"/>
              <c:tx>
                <c:rich>
                  <a:bodyPr/>
                  <a:lstStyle/>
                  <a:p>
                    <a:r>
                      <a:rPr lang="zh-TW" altLang="en-US" b="1"/>
                      <a:t>宜蘭</a:t>
                    </a:r>
                    <a:br>
                      <a:rPr lang="zh-TW" altLang="en-US" b="1"/>
                    </a:br>
                    <a:fld id="{A5CFB6DB-4C29-4159-BDCE-F8E5EB52A9E0}"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CAD-4856-B8C2-047842DA1C50}"/>
                </c:ext>
              </c:extLst>
            </c:dLbl>
            <c:dLbl>
              <c:idx val="2"/>
              <c:tx>
                <c:rich>
                  <a:bodyPr/>
                  <a:lstStyle/>
                  <a:p>
                    <a:r>
                      <a:rPr lang="zh-TW" altLang="en-US" b="1"/>
                      <a:t>北基</a:t>
                    </a:r>
                    <a:br>
                      <a:rPr lang="zh-TW" altLang="en-US" b="1"/>
                    </a:br>
                    <a:fld id="{0AB3ED7B-A39F-447C-B1AE-741027CF32B4}"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CAD-4856-B8C2-047842DA1C50}"/>
                </c:ext>
              </c:extLst>
            </c:dLbl>
            <c:dLbl>
              <c:idx val="3"/>
              <c:tx>
                <c:rich>
                  <a:bodyPr/>
                  <a:lstStyle/>
                  <a:p>
                    <a:r>
                      <a:rPr lang="zh-TW" altLang="en-US" b="1"/>
                      <a:t>桃園</a:t>
                    </a:r>
                    <a:fld id="{B0214496-131D-4F5D-AF5E-AA8AE3FE99B3}"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3CAD-4856-B8C2-047842DA1C50}"/>
                </c:ext>
              </c:extLst>
            </c:dLbl>
            <c:dLbl>
              <c:idx val="4"/>
              <c:tx>
                <c:rich>
                  <a:bodyPr/>
                  <a:lstStyle/>
                  <a:p>
                    <a:r>
                      <a:rPr lang="zh-TW" altLang="en-US" b="1"/>
                      <a:t>石門</a:t>
                    </a:r>
                    <a:fld id="{D4958C60-D773-46FE-A88B-8C41ACB1F8E1}"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CAD-4856-B8C2-047842DA1C50}"/>
                </c:ext>
              </c:extLst>
            </c:dLbl>
            <c:dLbl>
              <c:idx val="5"/>
              <c:tx>
                <c:rich>
                  <a:bodyPr/>
                  <a:lstStyle/>
                  <a:p>
                    <a:r>
                      <a:rPr lang="zh-TW" altLang="en-US" b="1"/>
                      <a:t>新竹</a:t>
                    </a:r>
                    <a:br>
                      <a:rPr lang="zh-TW" altLang="en-US" b="1"/>
                    </a:br>
                    <a:fld id="{CC79AB03-614C-4A3F-A569-7C8593EAEA2A}"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3CAD-4856-B8C2-047842DA1C50}"/>
                </c:ext>
              </c:extLst>
            </c:dLbl>
            <c:dLbl>
              <c:idx val="6"/>
              <c:tx>
                <c:rich>
                  <a:bodyPr/>
                  <a:lstStyle/>
                  <a:p>
                    <a:r>
                      <a:rPr lang="zh-TW" altLang="en-US" b="1"/>
                      <a:t>苗栗</a:t>
                    </a:r>
                    <a:fld id="{4F989845-16B4-44D4-A43D-B493721D608B}"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3CAD-4856-B8C2-047842DA1C50}"/>
                </c:ext>
              </c:extLst>
            </c:dLbl>
            <c:dLbl>
              <c:idx val="7"/>
              <c:tx>
                <c:rich>
                  <a:bodyPr/>
                  <a:lstStyle/>
                  <a:p>
                    <a:r>
                      <a:rPr lang="zh-TW" altLang="en-US" b="1"/>
                      <a:t>臺中</a:t>
                    </a:r>
                    <a:fld id="{A4EDAF59-6F8C-4E57-90CF-E01DEE6EB70F}"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3CAD-4856-B8C2-047842DA1C50}"/>
                </c:ext>
              </c:extLst>
            </c:dLbl>
            <c:dLbl>
              <c:idx val="8"/>
              <c:tx>
                <c:rich>
                  <a:bodyPr/>
                  <a:lstStyle/>
                  <a:p>
                    <a:r>
                      <a:rPr lang="zh-TW" altLang="en-US" b="1"/>
                      <a:t>南投</a:t>
                    </a:r>
                    <a:fld id="{55D49B2A-9B7C-4E67-97EC-09DF5974A5FB}"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3CAD-4856-B8C2-047842DA1C50}"/>
                </c:ext>
              </c:extLst>
            </c:dLbl>
            <c:dLbl>
              <c:idx val="9"/>
              <c:tx>
                <c:rich>
                  <a:bodyPr/>
                  <a:lstStyle/>
                  <a:p>
                    <a:r>
                      <a:rPr lang="zh-TW" altLang="en-US" b="1"/>
                      <a:t>彰化</a:t>
                    </a:r>
                    <a:fld id="{7E14C286-3B3E-4446-A714-6DA677B0956B}"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3CAD-4856-B8C2-047842DA1C50}"/>
                </c:ext>
              </c:extLst>
            </c:dLbl>
            <c:dLbl>
              <c:idx val="10"/>
              <c:tx>
                <c:rich>
                  <a:bodyPr/>
                  <a:lstStyle/>
                  <a:p>
                    <a:r>
                      <a:rPr lang="zh-TW" altLang="en-US" b="1"/>
                      <a:t>雲林</a:t>
                    </a:r>
                    <a:fld id="{137F794B-6551-44B6-AD69-EE90BF6F1979}"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3CAD-4856-B8C2-047842DA1C50}"/>
                </c:ext>
              </c:extLst>
            </c:dLbl>
            <c:dLbl>
              <c:idx val="11"/>
              <c:tx>
                <c:rich>
                  <a:bodyPr/>
                  <a:lstStyle/>
                  <a:p>
                    <a:r>
                      <a:rPr lang="zh-TW" altLang="en-US" b="1"/>
                      <a:t>嘉南</a:t>
                    </a:r>
                    <a:fld id="{C7A7052F-E6F9-4533-9BDC-F81581B4CEFE}"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3CAD-4856-B8C2-047842DA1C50}"/>
                </c:ext>
              </c:extLst>
            </c:dLbl>
            <c:dLbl>
              <c:idx val="12"/>
              <c:tx>
                <c:rich>
                  <a:bodyPr/>
                  <a:lstStyle/>
                  <a:p>
                    <a:r>
                      <a:rPr lang="zh-TW" altLang="en-US" b="1"/>
                      <a:t>高雄</a:t>
                    </a:r>
                    <a:fld id="{A24E5E81-8BCE-420A-9520-DE8EBDDAF2F4}"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3CAD-4856-B8C2-047842DA1C50}"/>
                </c:ext>
              </c:extLst>
            </c:dLbl>
            <c:dLbl>
              <c:idx val="13"/>
              <c:tx>
                <c:rich>
                  <a:bodyPr/>
                  <a:lstStyle/>
                  <a:p>
                    <a:r>
                      <a:rPr lang="zh-TW" altLang="en-US" b="1"/>
                      <a:t>屏東</a:t>
                    </a:r>
                    <a:br>
                      <a:rPr lang="zh-TW" altLang="en-US" b="1"/>
                    </a:br>
                    <a:fld id="{B94C4AE0-D3E1-44F3-8D4B-FA54DD49C6B4}"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B-3CAD-4856-B8C2-047842DA1C50}"/>
                </c:ext>
              </c:extLst>
            </c:dLbl>
            <c:dLbl>
              <c:idx val="14"/>
              <c:tx>
                <c:rich>
                  <a:bodyPr/>
                  <a:lstStyle/>
                  <a:p>
                    <a:r>
                      <a:rPr lang="zh-TW" altLang="en-US" b="1"/>
                      <a:t>臺東</a:t>
                    </a:r>
                    <a:br>
                      <a:rPr lang="zh-TW" altLang="en-US" b="1"/>
                    </a:br>
                    <a:fld id="{1EF75718-FB10-44A6-A51D-3279E4F0D546}"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3CAD-4856-B8C2-047842DA1C50}"/>
                </c:ext>
              </c:extLst>
            </c:dLbl>
            <c:dLbl>
              <c:idx val="15"/>
              <c:tx>
                <c:rich>
                  <a:bodyPr/>
                  <a:lstStyle/>
                  <a:p>
                    <a:r>
                      <a:rPr lang="zh-TW" altLang="en-US" b="1"/>
                      <a:t>花蓮</a:t>
                    </a:r>
                    <a:br>
                      <a:rPr lang="zh-TW" altLang="en-US" b="1"/>
                    </a:br>
                    <a:fld id="{253A0FE3-7112-4727-B0D7-3676AF520444}"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3CAD-4856-B8C2-047842DA1C50}"/>
                </c:ext>
              </c:extLst>
            </c:dLbl>
            <c:dLbl>
              <c:idx val="16"/>
              <c:tx>
                <c:rich>
                  <a:bodyPr/>
                  <a:lstStyle/>
                  <a:p>
                    <a:r>
                      <a:rPr lang="zh-TW" altLang="en-US" b="1"/>
                      <a:t>七星</a:t>
                    </a:r>
                    <a:br>
                      <a:rPr lang="zh-TW" altLang="en-US" b="1"/>
                    </a:br>
                    <a:fld id="{A55B52B2-482D-4024-9322-2A6B78891035}"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1-3CAD-4856-B8C2-047842DA1C50}"/>
                </c:ext>
              </c:extLst>
            </c:dLbl>
            <c:dLbl>
              <c:idx val="17"/>
              <c:tx>
                <c:rich>
                  <a:bodyPr/>
                  <a:lstStyle/>
                  <a:p>
                    <a:r>
                      <a:rPr lang="zh-TW" altLang="en-US" b="1"/>
                      <a:t>瑠公</a:t>
                    </a:r>
                    <a:br>
                      <a:rPr lang="zh-TW" altLang="en-US" b="1"/>
                    </a:br>
                    <a:fld id="{4F6219DB-FCC4-44E1-98E8-3EE3B6E037C7}" type="VALUE">
                      <a:rPr lang="en-US" altLang="zh-TW" b="1"/>
                      <a:pPr/>
                      <a:t>[值]</a:t>
                    </a:fld>
                    <a:r>
                      <a:rPr lang="zh-TW" altLang="en-US" b="1"/>
                      <a:t>億元</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3-3CAD-4856-B8C2-047842DA1C5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各管理處支出!$A$1:$A$18</c:f>
              <c:strCache>
                <c:ptCount val="18"/>
                <c:pt idx="0">
                  <c:v>母基金</c:v>
                </c:pt>
                <c:pt idx="1">
                  <c:v>宜蘭</c:v>
                </c:pt>
                <c:pt idx="2">
                  <c:v>北基</c:v>
                </c:pt>
                <c:pt idx="3">
                  <c:v>桃園</c:v>
                </c:pt>
                <c:pt idx="4">
                  <c:v>石門</c:v>
                </c:pt>
                <c:pt idx="5">
                  <c:v>新竹</c:v>
                </c:pt>
                <c:pt idx="6">
                  <c:v>苗栗</c:v>
                </c:pt>
                <c:pt idx="7">
                  <c:v>台中</c:v>
                </c:pt>
                <c:pt idx="8">
                  <c:v>南投</c:v>
                </c:pt>
                <c:pt idx="9">
                  <c:v>彰化</c:v>
                </c:pt>
                <c:pt idx="10">
                  <c:v>雲林</c:v>
                </c:pt>
                <c:pt idx="11">
                  <c:v>嘉南</c:v>
                </c:pt>
                <c:pt idx="12">
                  <c:v>高雄</c:v>
                </c:pt>
                <c:pt idx="13">
                  <c:v>屏東</c:v>
                </c:pt>
                <c:pt idx="14">
                  <c:v>台東</c:v>
                </c:pt>
                <c:pt idx="15">
                  <c:v>花蓮</c:v>
                </c:pt>
                <c:pt idx="16">
                  <c:v>七星</c:v>
                </c:pt>
                <c:pt idx="17">
                  <c:v>瑠公</c:v>
                </c:pt>
              </c:strCache>
            </c:strRef>
          </c:cat>
          <c:val>
            <c:numRef>
              <c:f>各管理處支出!$B$1:$B$18</c:f>
              <c:numCache>
                <c:formatCode>0.0_ </c:formatCode>
                <c:ptCount val="18"/>
                <c:pt idx="0">
                  <c:v>0</c:v>
                </c:pt>
                <c:pt idx="1">
                  <c:v>4.8</c:v>
                </c:pt>
                <c:pt idx="2">
                  <c:v>1.5</c:v>
                </c:pt>
                <c:pt idx="3">
                  <c:v>12.9</c:v>
                </c:pt>
                <c:pt idx="4">
                  <c:v>5.9</c:v>
                </c:pt>
                <c:pt idx="5">
                  <c:v>4.2</c:v>
                </c:pt>
                <c:pt idx="6">
                  <c:v>3.6</c:v>
                </c:pt>
                <c:pt idx="7">
                  <c:v>14.4</c:v>
                </c:pt>
                <c:pt idx="8">
                  <c:v>3.7</c:v>
                </c:pt>
                <c:pt idx="9">
                  <c:v>11.2</c:v>
                </c:pt>
                <c:pt idx="10">
                  <c:v>15.7</c:v>
                </c:pt>
                <c:pt idx="11">
                  <c:v>23.2</c:v>
                </c:pt>
                <c:pt idx="12">
                  <c:v>10.1</c:v>
                </c:pt>
                <c:pt idx="13">
                  <c:v>5.6</c:v>
                </c:pt>
                <c:pt idx="14">
                  <c:v>3.2</c:v>
                </c:pt>
                <c:pt idx="15">
                  <c:v>2.8</c:v>
                </c:pt>
                <c:pt idx="16">
                  <c:v>2.4</c:v>
                </c:pt>
                <c:pt idx="17">
                  <c:v>4.3</c:v>
                </c:pt>
              </c:numCache>
            </c:numRef>
          </c:val>
          <c:extLst>
            <c:ext xmlns:c16="http://schemas.microsoft.com/office/drawing/2014/chart" uri="{C3380CC4-5D6E-409C-BE32-E72D297353CC}">
              <c16:uniqueId val="{00000024-3CAD-4856-B8C2-047842DA1C50}"/>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802337-9CF6-4663-B14A-42F651EC0A4C}" type="doc">
      <dgm:prSet loTypeId="urn:microsoft.com/office/officeart/2005/8/layout/chart3" loCatId="cycle" qsTypeId="urn:microsoft.com/office/officeart/2005/8/quickstyle/simple1" qsCatId="simple" csTypeId="urn:microsoft.com/office/officeart/2005/8/colors/colorful2" csCatId="colorful" phldr="1"/>
      <dgm:spPr/>
    </dgm:pt>
    <dgm:pt modelId="{53BC4347-3502-4A5D-A50A-65CFFD52A3D5}">
      <dgm:prSet phldrT="[文字]"/>
      <dgm:spPr/>
      <dgm:t>
        <a:bodyPr/>
        <a:lstStyle/>
        <a:p>
          <a:r>
            <a:rPr lang="zh-TW" altLang="en-US" b="1" dirty="0">
              <a:solidFill>
                <a:schemeClr val="tx1"/>
              </a:solidFill>
              <a:latin typeface="微軟正黑體" panose="020B0604030504040204" pitchFamily="34" charset="-120"/>
              <a:ea typeface="微軟正黑體" panose="020B0604030504040204" pitchFamily="34" charset="-120"/>
            </a:rPr>
            <a:t>灌溉工程人員</a:t>
          </a:r>
        </a:p>
      </dgm:t>
    </dgm:pt>
    <dgm:pt modelId="{F8C2CAF8-8369-440A-AC8D-BBEC4202185E}" type="parTrans" cxnId="{913A3E21-DF09-42B7-B341-17ADCE06FDC6}">
      <dgm:prSet/>
      <dgm:spPr/>
      <dgm:t>
        <a:bodyPr/>
        <a:lstStyle/>
        <a:p>
          <a:endParaRPr lang="zh-TW" altLang="en-US"/>
        </a:p>
      </dgm:t>
    </dgm:pt>
    <dgm:pt modelId="{C88BB595-E688-4A17-8CA3-BC9D776C192B}" type="sibTrans" cxnId="{913A3E21-DF09-42B7-B341-17ADCE06FDC6}">
      <dgm:prSet/>
      <dgm:spPr/>
      <dgm:t>
        <a:bodyPr/>
        <a:lstStyle/>
        <a:p>
          <a:endParaRPr lang="zh-TW" altLang="en-US"/>
        </a:p>
      </dgm:t>
    </dgm:pt>
    <dgm:pt modelId="{94E4CA71-A4AF-42A2-BEA4-F79772F060E0}">
      <dgm:prSet phldrT="[文字]"/>
      <dgm:spPr/>
      <dgm:t>
        <a:bodyPr/>
        <a:lstStyle/>
        <a:p>
          <a:r>
            <a:rPr lang="zh-TW" altLang="en-US" b="1" dirty="0">
              <a:solidFill>
                <a:schemeClr val="tx1"/>
              </a:solidFill>
              <a:latin typeface="微軟正黑體" panose="020B0604030504040204" pitchFamily="34" charset="-120"/>
              <a:ea typeface="微軟正黑體" panose="020B0604030504040204" pitchFamily="34" charset="-120"/>
            </a:rPr>
            <a:t>灌溉管理人員</a:t>
          </a:r>
        </a:p>
      </dgm:t>
    </dgm:pt>
    <dgm:pt modelId="{C6FD080A-4328-4DA6-90E6-A17CB8AD9CA6}" type="parTrans" cxnId="{A385F192-CB2D-486A-9529-B0466838A5BE}">
      <dgm:prSet/>
      <dgm:spPr/>
      <dgm:t>
        <a:bodyPr/>
        <a:lstStyle/>
        <a:p>
          <a:endParaRPr lang="zh-TW" altLang="en-US"/>
        </a:p>
      </dgm:t>
    </dgm:pt>
    <dgm:pt modelId="{B0B465C2-FF6D-4E8F-9AB2-6C8AD3C91D65}" type="sibTrans" cxnId="{A385F192-CB2D-486A-9529-B0466838A5BE}">
      <dgm:prSet/>
      <dgm:spPr/>
      <dgm:t>
        <a:bodyPr/>
        <a:lstStyle/>
        <a:p>
          <a:endParaRPr lang="zh-TW" altLang="en-US"/>
        </a:p>
      </dgm:t>
    </dgm:pt>
    <dgm:pt modelId="{C4281406-04CA-4705-88CF-B5CEB0E5DBD7}">
      <dgm:prSet phldrT="[文字]"/>
      <dgm:spPr/>
      <dgm:t>
        <a:bodyPr/>
        <a:lstStyle/>
        <a:p>
          <a:r>
            <a:rPr lang="zh-TW" altLang="en-US" b="1" dirty="0">
              <a:solidFill>
                <a:schemeClr val="tx1"/>
              </a:solidFill>
              <a:latin typeface="微軟正黑體" panose="020B0604030504040204" pitchFamily="34" charset="-120"/>
              <a:ea typeface="微軟正黑體" panose="020B0604030504040204" pitchFamily="34" charset="-120"/>
            </a:rPr>
            <a:t>一般行政人員</a:t>
          </a:r>
        </a:p>
      </dgm:t>
    </dgm:pt>
    <dgm:pt modelId="{79E0BD37-D17A-4D4B-9971-0B4F01ACCE9C}" type="parTrans" cxnId="{7517A732-0794-4819-AF80-728158369E50}">
      <dgm:prSet/>
      <dgm:spPr/>
      <dgm:t>
        <a:bodyPr/>
        <a:lstStyle/>
        <a:p>
          <a:endParaRPr lang="zh-TW" altLang="en-US"/>
        </a:p>
      </dgm:t>
    </dgm:pt>
    <dgm:pt modelId="{E824C5FA-5E92-4219-9B2D-66E9D3167203}" type="sibTrans" cxnId="{7517A732-0794-4819-AF80-728158369E50}">
      <dgm:prSet/>
      <dgm:spPr/>
      <dgm:t>
        <a:bodyPr/>
        <a:lstStyle/>
        <a:p>
          <a:endParaRPr lang="zh-TW" altLang="en-US"/>
        </a:p>
      </dgm:t>
    </dgm:pt>
    <dgm:pt modelId="{174EDD03-D850-4038-A369-373A19F0E8E8}">
      <dgm:prSet phldrT="[文字]"/>
      <dgm:spPr/>
      <dgm:t>
        <a:bodyPr/>
        <a:lstStyle/>
        <a:p>
          <a:r>
            <a:rPr lang="zh-TW" altLang="en-US" b="1" dirty="0">
              <a:latin typeface="微軟正黑體" panose="020B0604030504040204" pitchFamily="34" charset="-120"/>
              <a:ea typeface="微軟正黑體" panose="020B0604030504040204" pitchFamily="34" charset="-120"/>
            </a:rPr>
            <a:t>技術工</a:t>
          </a:r>
        </a:p>
      </dgm:t>
    </dgm:pt>
    <dgm:pt modelId="{A81BB67C-49B1-4E98-A4A5-4166FB05CA8B}" type="parTrans" cxnId="{13866072-E5DE-4F55-B919-0528DFDEB3E3}">
      <dgm:prSet/>
      <dgm:spPr/>
      <dgm:t>
        <a:bodyPr/>
        <a:lstStyle/>
        <a:p>
          <a:endParaRPr lang="zh-TW" altLang="en-US"/>
        </a:p>
      </dgm:t>
    </dgm:pt>
    <dgm:pt modelId="{AC1E1F4D-6E77-452A-BBAA-FD811EB8E247}" type="sibTrans" cxnId="{13866072-E5DE-4F55-B919-0528DFDEB3E3}">
      <dgm:prSet/>
      <dgm:spPr/>
      <dgm:t>
        <a:bodyPr/>
        <a:lstStyle/>
        <a:p>
          <a:endParaRPr lang="zh-TW" altLang="en-US"/>
        </a:p>
      </dgm:t>
    </dgm:pt>
    <dgm:pt modelId="{C6352CAA-BA34-42E4-A3FF-3AADD9549668}" type="pres">
      <dgm:prSet presAssocID="{5B802337-9CF6-4663-B14A-42F651EC0A4C}" presName="compositeShape" presStyleCnt="0">
        <dgm:presLayoutVars>
          <dgm:chMax val="7"/>
          <dgm:dir/>
          <dgm:resizeHandles val="exact"/>
        </dgm:presLayoutVars>
      </dgm:prSet>
      <dgm:spPr/>
    </dgm:pt>
    <dgm:pt modelId="{FE66B340-C43F-44B2-8588-897F1E52AADE}" type="pres">
      <dgm:prSet presAssocID="{5B802337-9CF6-4663-B14A-42F651EC0A4C}" presName="wedge1" presStyleLbl="node1" presStyleIdx="0" presStyleCnt="4" custLinFactNeighborX="669" custLinFactNeighborY="-1894"/>
      <dgm:spPr/>
    </dgm:pt>
    <dgm:pt modelId="{AEC78116-4ACA-402E-B52F-23D44A33F6FA}" type="pres">
      <dgm:prSet presAssocID="{5B802337-9CF6-4663-B14A-42F651EC0A4C}" presName="wedge1Tx" presStyleLbl="node1" presStyleIdx="0" presStyleCnt="4">
        <dgm:presLayoutVars>
          <dgm:chMax val="0"/>
          <dgm:chPref val="0"/>
          <dgm:bulletEnabled val="1"/>
        </dgm:presLayoutVars>
      </dgm:prSet>
      <dgm:spPr/>
    </dgm:pt>
    <dgm:pt modelId="{B5286D47-FF2A-40C9-8278-C2E4BB990CCF}" type="pres">
      <dgm:prSet presAssocID="{5B802337-9CF6-4663-B14A-42F651EC0A4C}" presName="wedge2" presStyleLbl="node1" presStyleIdx="1" presStyleCnt="4"/>
      <dgm:spPr/>
    </dgm:pt>
    <dgm:pt modelId="{F52ADA35-95B1-4D97-92AB-D8327BAAF911}" type="pres">
      <dgm:prSet presAssocID="{5B802337-9CF6-4663-B14A-42F651EC0A4C}" presName="wedge2Tx" presStyleLbl="node1" presStyleIdx="1" presStyleCnt="4">
        <dgm:presLayoutVars>
          <dgm:chMax val="0"/>
          <dgm:chPref val="0"/>
          <dgm:bulletEnabled val="1"/>
        </dgm:presLayoutVars>
      </dgm:prSet>
      <dgm:spPr/>
    </dgm:pt>
    <dgm:pt modelId="{E4F4B079-F7AF-4255-A6F3-54D9AA087914}" type="pres">
      <dgm:prSet presAssocID="{5B802337-9CF6-4663-B14A-42F651EC0A4C}" presName="wedge3" presStyleLbl="node1" presStyleIdx="2" presStyleCnt="4"/>
      <dgm:spPr/>
    </dgm:pt>
    <dgm:pt modelId="{B11A7E23-5CA1-438B-B6A8-058151B313F0}" type="pres">
      <dgm:prSet presAssocID="{5B802337-9CF6-4663-B14A-42F651EC0A4C}" presName="wedge3Tx" presStyleLbl="node1" presStyleIdx="2" presStyleCnt="4">
        <dgm:presLayoutVars>
          <dgm:chMax val="0"/>
          <dgm:chPref val="0"/>
          <dgm:bulletEnabled val="1"/>
        </dgm:presLayoutVars>
      </dgm:prSet>
      <dgm:spPr/>
    </dgm:pt>
    <dgm:pt modelId="{0A3C4EF6-156A-4A04-B88A-33CFEE0B94D2}" type="pres">
      <dgm:prSet presAssocID="{5B802337-9CF6-4663-B14A-42F651EC0A4C}" presName="wedge4" presStyleLbl="node1" presStyleIdx="3" presStyleCnt="4" custScaleX="99848" custScaleY="109682"/>
      <dgm:spPr/>
    </dgm:pt>
    <dgm:pt modelId="{EC63E198-8772-4AF5-BC10-19F214C25229}" type="pres">
      <dgm:prSet presAssocID="{5B802337-9CF6-4663-B14A-42F651EC0A4C}" presName="wedge4Tx" presStyleLbl="node1" presStyleIdx="3" presStyleCnt="4">
        <dgm:presLayoutVars>
          <dgm:chMax val="0"/>
          <dgm:chPref val="0"/>
          <dgm:bulletEnabled val="1"/>
        </dgm:presLayoutVars>
      </dgm:prSet>
      <dgm:spPr/>
    </dgm:pt>
  </dgm:ptLst>
  <dgm:cxnLst>
    <dgm:cxn modelId="{E7DF370F-4699-4D09-A5E5-FA46DBAB71F7}" type="presOf" srcId="{53BC4347-3502-4A5D-A50A-65CFFD52A3D5}" destId="{AEC78116-4ACA-402E-B52F-23D44A33F6FA}" srcOrd="1" destOrd="0" presId="urn:microsoft.com/office/officeart/2005/8/layout/chart3"/>
    <dgm:cxn modelId="{913A3E21-DF09-42B7-B341-17ADCE06FDC6}" srcId="{5B802337-9CF6-4663-B14A-42F651EC0A4C}" destId="{53BC4347-3502-4A5D-A50A-65CFFD52A3D5}" srcOrd="0" destOrd="0" parTransId="{F8C2CAF8-8369-440A-AC8D-BBEC4202185E}" sibTransId="{C88BB595-E688-4A17-8CA3-BC9D776C192B}"/>
    <dgm:cxn modelId="{7517A732-0794-4819-AF80-728158369E50}" srcId="{5B802337-9CF6-4663-B14A-42F651EC0A4C}" destId="{C4281406-04CA-4705-88CF-B5CEB0E5DBD7}" srcOrd="2" destOrd="0" parTransId="{79E0BD37-D17A-4D4B-9971-0B4F01ACCE9C}" sibTransId="{E824C5FA-5E92-4219-9B2D-66E9D3167203}"/>
    <dgm:cxn modelId="{13866072-E5DE-4F55-B919-0528DFDEB3E3}" srcId="{5B802337-9CF6-4663-B14A-42F651EC0A4C}" destId="{174EDD03-D850-4038-A369-373A19F0E8E8}" srcOrd="3" destOrd="0" parTransId="{A81BB67C-49B1-4E98-A4A5-4166FB05CA8B}" sibTransId="{AC1E1F4D-6E77-452A-BBAA-FD811EB8E247}"/>
    <dgm:cxn modelId="{157AFC72-25E2-4324-8EDB-DD1A86D75C42}" type="presOf" srcId="{174EDD03-D850-4038-A369-373A19F0E8E8}" destId="{0A3C4EF6-156A-4A04-B88A-33CFEE0B94D2}" srcOrd="0" destOrd="0" presId="urn:microsoft.com/office/officeart/2005/8/layout/chart3"/>
    <dgm:cxn modelId="{A385F192-CB2D-486A-9529-B0466838A5BE}" srcId="{5B802337-9CF6-4663-B14A-42F651EC0A4C}" destId="{94E4CA71-A4AF-42A2-BEA4-F79772F060E0}" srcOrd="1" destOrd="0" parTransId="{C6FD080A-4328-4DA6-90E6-A17CB8AD9CA6}" sibTransId="{B0B465C2-FF6D-4E8F-9AB2-6C8AD3C91D65}"/>
    <dgm:cxn modelId="{753941A1-4D43-4F01-9C66-E31EAEB25EAF}" type="presOf" srcId="{174EDD03-D850-4038-A369-373A19F0E8E8}" destId="{EC63E198-8772-4AF5-BC10-19F214C25229}" srcOrd="1" destOrd="0" presId="urn:microsoft.com/office/officeart/2005/8/layout/chart3"/>
    <dgm:cxn modelId="{03FB96A6-D722-44EA-AD0F-81A13EEB22FA}" type="presOf" srcId="{C4281406-04CA-4705-88CF-B5CEB0E5DBD7}" destId="{B11A7E23-5CA1-438B-B6A8-058151B313F0}" srcOrd="1" destOrd="0" presId="urn:microsoft.com/office/officeart/2005/8/layout/chart3"/>
    <dgm:cxn modelId="{C0B7ACBA-A430-4328-ABB5-EE151992AB57}" type="presOf" srcId="{5B802337-9CF6-4663-B14A-42F651EC0A4C}" destId="{C6352CAA-BA34-42E4-A3FF-3AADD9549668}" srcOrd="0" destOrd="0" presId="urn:microsoft.com/office/officeart/2005/8/layout/chart3"/>
    <dgm:cxn modelId="{5CB14CC3-D8EA-4801-A58B-879B359235C8}" type="presOf" srcId="{C4281406-04CA-4705-88CF-B5CEB0E5DBD7}" destId="{E4F4B079-F7AF-4255-A6F3-54D9AA087914}" srcOrd="0" destOrd="0" presId="urn:microsoft.com/office/officeart/2005/8/layout/chart3"/>
    <dgm:cxn modelId="{213D60D9-BF47-42CC-B723-D201CEAD8F92}" type="presOf" srcId="{94E4CA71-A4AF-42A2-BEA4-F79772F060E0}" destId="{F52ADA35-95B1-4D97-92AB-D8327BAAF911}" srcOrd="1" destOrd="0" presId="urn:microsoft.com/office/officeart/2005/8/layout/chart3"/>
    <dgm:cxn modelId="{501262E1-5DF6-4754-8B32-42098F99936F}" type="presOf" srcId="{53BC4347-3502-4A5D-A50A-65CFFD52A3D5}" destId="{FE66B340-C43F-44B2-8588-897F1E52AADE}" srcOrd="0" destOrd="0" presId="urn:microsoft.com/office/officeart/2005/8/layout/chart3"/>
    <dgm:cxn modelId="{4524ABF2-5E38-4B58-AAF3-F17A87F5595D}" type="presOf" srcId="{94E4CA71-A4AF-42A2-BEA4-F79772F060E0}" destId="{B5286D47-FF2A-40C9-8278-C2E4BB990CCF}" srcOrd="0" destOrd="0" presId="urn:microsoft.com/office/officeart/2005/8/layout/chart3"/>
    <dgm:cxn modelId="{26F88871-590A-4C83-BFE6-EC7C495A3169}" type="presParOf" srcId="{C6352CAA-BA34-42E4-A3FF-3AADD9549668}" destId="{FE66B340-C43F-44B2-8588-897F1E52AADE}" srcOrd="0" destOrd="0" presId="urn:microsoft.com/office/officeart/2005/8/layout/chart3"/>
    <dgm:cxn modelId="{6134B12D-F5D1-4C8B-9D70-49CC0DB954B0}" type="presParOf" srcId="{C6352CAA-BA34-42E4-A3FF-3AADD9549668}" destId="{AEC78116-4ACA-402E-B52F-23D44A33F6FA}" srcOrd="1" destOrd="0" presId="urn:microsoft.com/office/officeart/2005/8/layout/chart3"/>
    <dgm:cxn modelId="{D2D0FC83-F520-46FB-AA3D-F86656130DF5}" type="presParOf" srcId="{C6352CAA-BA34-42E4-A3FF-3AADD9549668}" destId="{B5286D47-FF2A-40C9-8278-C2E4BB990CCF}" srcOrd="2" destOrd="0" presId="urn:microsoft.com/office/officeart/2005/8/layout/chart3"/>
    <dgm:cxn modelId="{A15A535F-6070-4810-88B7-3F27DDE7EB05}" type="presParOf" srcId="{C6352CAA-BA34-42E4-A3FF-3AADD9549668}" destId="{F52ADA35-95B1-4D97-92AB-D8327BAAF911}" srcOrd="3" destOrd="0" presId="urn:microsoft.com/office/officeart/2005/8/layout/chart3"/>
    <dgm:cxn modelId="{60B23C67-4073-43C0-BBF6-F9D086E7FA6B}" type="presParOf" srcId="{C6352CAA-BA34-42E4-A3FF-3AADD9549668}" destId="{E4F4B079-F7AF-4255-A6F3-54D9AA087914}" srcOrd="4" destOrd="0" presId="urn:microsoft.com/office/officeart/2005/8/layout/chart3"/>
    <dgm:cxn modelId="{8384A4B3-C467-4E25-9113-3E6A59E5A781}" type="presParOf" srcId="{C6352CAA-BA34-42E4-A3FF-3AADD9549668}" destId="{B11A7E23-5CA1-438B-B6A8-058151B313F0}" srcOrd="5" destOrd="0" presId="urn:microsoft.com/office/officeart/2005/8/layout/chart3"/>
    <dgm:cxn modelId="{B2764E5C-023B-45F1-B575-2F8361E7F16D}" type="presParOf" srcId="{C6352CAA-BA34-42E4-A3FF-3AADD9549668}" destId="{0A3C4EF6-156A-4A04-B88A-33CFEE0B94D2}" srcOrd="6" destOrd="0" presId="urn:microsoft.com/office/officeart/2005/8/layout/chart3"/>
    <dgm:cxn modelId="{C75FEFB3-8872-4A1F-A3B9-1722A635EFC6}" type="presParOf" srcId="{C6352CAA-BA34-42E4-A3FF-3AADD9549668}" destId="{EC63E198-8772-4AF5-BC10-19F214C25229}" srcOrd="7"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50D6C5-83DF-486B-94D9-0293A6D30D06}"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zh-TW" altLang="en-US"/>
        </a:p>
      </dgm:t>
    </dgm:pt>
    <dgm:pt modelId="{677D7725-4403-4BC8-BAE5-6CC86AC3EF27}">
      <dgm:prSet phldrT="[文字]" custT="1"/>
      <dgm:spPr/>
      <dgm:t>
        <a:bodyPr/>
        <a:lstStyle/>
        <a:p>
          <a:r>
            <a:rPr lang="zh-TW" altLang="en-US" sz="1600" b="1" i="0" baseline="0" dirty="0">
              <a:latin typeface="Times New Roman" panose="02020603050405020304" pitchFamily="18" charset="0"/>
              <a:ea typeface="微軟正黑體" panose="020B0604030504040204" pitchFamily="34" charset="-120"/>
            </a:rPr>
            <a:t>成本與費用</a:t>
          </a:r>
        </a:p>
      </dgm:t>
    </dgm:pt>
    <dgm:pt modelId="{06F46C0A-AA26-4EC1-B730-495279C789E2}" type="parTrans" cxnId="{117F6F3A-347E-4462-A3B3-AD4938077864}">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4F3C5D01-2719-4547-9258-547461EF9423}" type="sibTrans" cxnId="{117F6F3A-347E-4462-A3B3-AD4938077864}">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3F5C3719-A81C-4468-97B5-095516D007D7}">
      <dgm:prSet phldrT="[文字]" custT="1"/>
      <dgm:spPr/>
      <dgm:t>
        <a:bodyPr/>
        <a:lstStyle/>
        <a:p>
          <a:r>
            <a:rPr lang="zh-TW" altLang="en-US" sz="1600" b="1" i="0" baseline="0" dirty="0">
              <a:latin typeface="Times New Roman" panose="02020603050405020304" pitchFamily="18" charset="0"/>
              <a:ea typeface="微軟正黑體" panose="020B0604030504040204" pitchFamily="34" charset="-120"/>
            </a:rPr>
            <a:t>行銷及業務費用</a:t>
          </a:r>
          <a:br>
            <a:rPr lang="en-US" altLang="zh-TW" sz="1600" b="1" i="0" baseline="0" dirty="0">
              <a:latin typeface="Times New Roman" panose="02020603050405020304" pitchFamily="18" charset="0"/>
              <a:ea typeface="微軟正黑體" panose="020B0604030504040204" pitchFamily="34" charset="-120"/>
            </a:rPr>
          </a:br>
          <a:r>
            <a:rPr lang="en-US" altLang="zh-TW" sz="1600" b="1" i="0" baseline="0" dirty="0">
              <a:latin typeface="Times New Roman" panose="02020603050405020304" pitchFamily="18" charset="0"/>
              <a:ea typeface="微軟正黑體" panose="020B0604030504040204" pitchFamily="34" charset="-120"/>
            </a:rPr>
            <a:t>102.3</a:t>
          </a:r>
          <a:r>
            <a:rPr lang="zh-TW" altLang="en-US" sz="1600" b="1" i="0" baseline="0" dirty="0">
              <a:latin typeface="Times New Roman" panose="02020603050405020304" pitchFamily="18" charset="0"/>
              <a:ea typeface="微軟正黑體" panose="020B0604030504040204" pitchFamily="34" charset="-120"/>
            </a:rPr>
            <a:t>億元</a:t>
          </a:r>
        </a:p>
      </dgm:t>
    </dgm:pt>
    <dgm:pt modelId="{6DF0C022-C35E-43CB-A276-EDA4B6D8F116}" type="parTrans" cxnId="{A0038E28-5A2C-4380-B71D-ED219C6A683E}">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C3788070-A64A-4955-84EE-3F36E0244822}" type="sibTrans" cxnId="{A0038E28-5A2C-4380-B71D-ED219C6A683E}">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E77D30B6-F47E-43FF-BBEA-13B1F6A0A340}">
      <dgm:prSet phldrT="[文字]" custT="1"/>
      <dgm:spPr/>
      <dgm:t>
        <a:bodyPr/>
        <a:lstStyle/>
        <a:p>
          <a:r>
            <a:rPr lang="zh-TW" altLang="en-US" sz="1600" b="1" i="0" baseline="0" dirty="0">
              <a:latin typeface="Times New Roman" panose="02020603050405020304" pitchFamily="18" charset="0"/>
              <a:ea typeface="微軟正黑體" panose="020B0604030504040204" pitchFamily="34" charset="-120"/>
            </a:rPr>
            <a:t>管理及總務費用</a:t>
          </a:r>
          <a:br>
            <a:rPr lang="en-US" altLang="zh-TW" sz="1600" b="1" i="0" baseline="0" dirty="0">
              <a:latin typeface="Times New Roman" panose="02020603050405020304" pitchFamily="18" charset="0"/>
              <a:ea typeface="微軟正黑體" panose="020B0604030504040204" pitchFamily="34" charset="-120"/>
            </a:rPr>
          </a:br>
          <a:r>
            <a:rPr lang="en-US" altLang="zh-TW" sz="1600" b="1" i="0" baseline="0" dirty="0">
              <a:latin typeface="Times New Roman" panose="02020603050405020304" pitchFamily="18" charset="0"/>
              <a:ea typeface="微軟正黑體" panose="020B0604030504040204" pitchFamily="34" charset="-120"/>
            </a:rPr>
            <a:t>43.8</a:t>
          </a:r>
          <a:r>
            <a:rPr lang="zh-TW" altLang="en-US" sz="1600" b="1" i="0" baseline="0" dirty="0">
              <a:latin typeface="Times New Roman" panose="02020603050405020304" pitchFamily="18" charset="0"/>
              <a:ea typeface="微軟正黑體" panose="020B0604030504040204" pitchFamily="34" charset="-120"/>
            </a:rPr>
            <a:t>億元</a:t>
          </a:r>
        </a:p>
      </dgm:t>
    </dgm:pt>
    <dgm:pt modelId="{F2EFE054-C13F-4A77-88B3-5DBA42613FB3}" type="parTrans" cxnId="{C21EFED7-CFD1-49D6-803A-910B042C56DA}">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F29B89F6-2D3F-44CE-B13B-6CF39C15271E}" type="sibTrans" cxnId="{C21EFED7-CFD1-49D6-803A-910B042C56DA}">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D5CCA9E0-B790-410F-834B-B26194B11034}">
      <dgm:prSet phldrT="[文字]" custT="1"/>
      <dgm:spPr/>
      <dgm:t>
        <a:bodyPr/>
        <a:lstStyle/>
        <a:p>
          <a:r>
            <a:rPr lang="zh-TW" altLang="en-US" sz="1600" b="1" i="0" baseline="0" dirty="0">
              <a:latin typeface="Times New Roman" panose="02020603050405020304" pitchFamily="18" charset="0"/>
              <a:ea typeface="微軟正黑體" panose="020B0604030504040204" pitchFamily="34" charset="-120"/>
            </a:rPr>
            <a:t>研究發展及訓練費用</a:t>
          </a:r>
          <a:br>
            <a:rPr lang="en-US" altLang="zh-TW" sz="1600" b="1" i="0" baseline="0" dirty="0">
              <a:latin typeface="Times New Roman" panose="02020603050405020304" pitchFamily="18" charset="0"/>
              <a:ea typeface="微軟正黑體" panose="020B0604030504040204" pitchFamily="34" charset="-120"/>
            </a:rPr>
          </a:br>
          <a:r>
            <a:rPr lang="en-US" altLang="zh-TW" sz="1600" b="1" i="0" baseline="0" dirty="0">
              <a:latin typeface="Times New Roman" panose="02020603050405020304" pitchFamily="18" charset="0"/>
              <a:ea typeface="微軟正黑體" panose="020B0604030504040204" pitchFamily="34" charset="-120"/>
            </a:rPr>
            <a:t>1.4</a:t>
          </a:r>
          <a:r>
            <a:rPr lang="zh-TW" altLang="en-US" sz="1600" b="1" i="0" baseline="0" dirty="0">
              <a:latin typeface="Times New Roman" panose="02020603050405020304" pitchFamily="18" charset="0"/>
              <a:ea typeface="微軟正黑體" panose="020B0604030504040204" pitchFamily="34" charset="-120"/>
            </a:rPr>
            <a:t>億元</a:t>
          </a:r>
        </a:p>
      </dgm:t>
    </dgm:pt>
    <dgm:pt modelId="{233EDB4D-FBC2-420B-B66E-DF64648D4E45}" type="parTrans" cxnId="{B17958B6-96B0-4840-B105-535163775831}">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CDB63873-C93D-4D8F-8B44-A5BDA92ECACE}" type="sibTrans" cxnId="{B17958B6-96B0-4840-B105-535163775831}">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FC20B4F1-43EE-4DAE-8301-E0A70E3A0399}">
      <dgm:prSet phldrT="[文字]" custT="1"/>
      <dgm:spPr/>
      <dgm:t>
        <a:bodyPr/>
        <a:lstStyle/>
        <a:p>
          <a:r>
            <a:rPr lang="zh-TW" altLang="en-US" sz="1600" b="1" i="0" baseline="0" dirty="0">
              <a:latin typeface="Times New Roman" panose="02020603050405020304" pitchFamily="18" charset="0"/>
              <a:ea typeface="微軟正黑體" panose="020B0604030504040204" pitchFamily="34" charset="-120"/>
            </a:rPr>
            <a:t>其他業務外費用</a:t>
          </a:r>
          <a:br>
            <a:rPr lang="en-US" altLang="zh-TW" sz="1600" b="1" i="0" baseline="0" dirty="0">
              <a:latin typeface="Times New Roman" panose="02020603050405020304" pitchFamily="18" charset="0"/>
              <a:ea typeface="微軟正黑體" panose="020B0604030504040204" pitchFamily="34" charset="-120"/>
            </a:rPr>
          </a:br>
          <a:r>
            <a:rPr lang="en-US" altLang="zh-TW" sz="1600" b="1" i="0" baseline="0" dirty="0">
              <a:latin typeface="Times New Roman" panose="02020603050405020304" pitchFamily="18" charset="0"/>
              <a:ea typeface="微軟正黑體" panose="020B0604030504040204" pitchFamily="34" charset="-120"/>
            </a:rPr>
            <a:t>6.8</a:t>
          </a:r>
          <a:r>
            <a:rPr lang="zh-TW" altLang="en-US" sz="1600" b="1" i="0" baseline="0" dirty="0">
              <a:latin typeface="Times New Roman" panose="02020603050405020304" pitchFamily="18" charset="0"/>
              <a:ea typeface="微軟正黑體" panose="020B0604030504040204" pitchFamily="34" charset="-120"/>
            </a:rPr>
            <a:t>億元</a:t>
          </a:r>
        </a:p>
      </dgm:t>
    </dgm:pt>
    <dgm:pt modelId="{CDF4A5B8-8B3B-4F3C-974F-C46E1D4018E5}" type="parTrans" cxnId="{423C2B5B-52E1-4EC5-BDDA-720B2D707011}">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33B59F16-886C-45A0-A725-D567B600787A}" type="sibTrans" cxnId="{423C2B5B-52E1-4EC5-BDDA-720B2D707011}">
      <dgm:prSet/>
      <dgm:spPr/>
      <dgm:t>
        <a:bodyPr/>
        <a:lstStyle/>
        <a:p>
          <a:endParaRPr lang="zh-TW" altLang="en-US" sz="2000" b="1" i="0" baseline="0">
            <a:latin typeface="Times New Roman" panose="02020603050405020304" pitchFamily="18" charset="0"/>
            <a:ea typeface="微軟正黑體" panose="020B0604030504040204" pitchFamily="34" charset="-120"/>
          </a:endParaRPr>
        </a:p>
      </dgm:t>
    </dgm:pt>
    <dgm:pt modelId="{98FD5554-96B5-4850-91B3-3AEAD3D229AD}" type="pres">
      <dgm:prSet presAssocID="{FD50D6C5-83DF-486B-94D9-0293A6D30D06}" presName="diagram" presStyleCnt="0">
        <dgm:presLayoutVars>
          <dgm:chMax val="1"/>
          <dgm:dir/>
          <dgm:animLvl val="ctr"/>
          <dgm:resizeHandles val="exact"/>
        </dgm:presLayoutVars>
      </dgm:prSet>
      <dgm:spPr/>
    </dgm:pt>
    <dgm:pt modelId="{2127E1CE-5304-43DF-A419-93D52F545735}" type="pres">
      <dgm:prSet presAssocID="{FD50D6C5-83DF-486B-94D9-0293A6D30D06}" presName="matrix" presStyleCnt="0"/>
      <dgm:spPr/>
    </dgm:pt>
    <dgm:pt modelId="{6FBCBDDD-9DFE-4E77-88A3-25B122DCE609}" type="pres">
      <dgm:prSet presAssocID="{FD50D6C5-83DF-486B-94D9-0293A6D30D06}" presName="tile1" presStyleLbl="node1" presStyleIdx="0" presStyleCnt="4"/>
      <dgm:spPr/>
    </dgm:pt>
    <dgm:pt modelId="{36E2A5CA-56CD-4BC6-9C34-BD9C84517DA3}" type="pres">
      <dgm:prSet presAssocID="{FD50D6C5-83DF-486B-94D9-0293A6D30D06}" presName="tile1text" presStyleLbl="node1" presStyleIdx="0" presStyleCnt="4">
        <dgm:presLayoutVars>
          <dgm:chMax val="0"/>
          <dgm:chPref val="0"/>
          <dgm:bulletEnabled val="1"/>
        </dgm:presLayoutVars>
      </dgm:prSet>
      <dgm:spPr/>
    </dgm:pt>
    <dgm:pt modelId="{1AABCB35-0531-4C3C-A7DF-A89C02E74D98}" type="pres">
      <dgm:prSet presAssocID="{FD50D6C5-83DF-486B-94D9-0293A6D30D06}" presName="tile2" presStyleLbl="node1" presStyleIdx="1" presStyleCnt="4"/>
      <dgm:spPr/>
    </dgm:pt>
    <dgm:pt modelId="{CF727C6B-0CDC-426F-A6A0-87730F1EC58A}" type="pres">
      <dgm:prSet presAssocID="{FD50D6C5-83DF-486B-94D9-0293A6D30D06}" presName="tile2text" presStyleLbl="node1" presStyleIdx="1" presStyleCnt="4">
        <dgm:presLayoutVars>
          <dgm:chMax val="0"/>
          <dgm:chPref val="0"/>
          <dgm:bulletEnabled val="1"/>
        </dgm:presLayoutVars>
      </dgm:prSet>
      <dgm:spPr/>
    </dgm:pt>
    <dgm:pt modelId="{1E22F987-EB3C-48D2-A3A5-7856D9CA8F55}" type="pres">
      <dgm:prSet presAssocID="{FD50D6C5-83DF-486B-94D9-0293A6D30D06}" presName="tile3" presStyleLbl="node1" presStyleIdx="2" presStyleCnt="4"/>
      <dgm:spPr/>
    </dgm:pt>
    <dgm:pt modelId="{734A75EF-9410-4959-937E-3891A5EAA227}" type="pres">
      <dgm:prSet presAssocID="{FD50D6C5-83DF-486B-94D9-0293A6D30D06}" presName="tile3text" presStyleLbl="node1" presStyleIdx="2" presStyleCnt="4">
        <dgm:presLayoutVars>
          <dgm:chMax val="0"/>
          <dgm:chPref val="0"/>
          <dgm:bulletEnabled val="1"/>
        </dgm:presLayoutVars>
      </dgm:prSet>
      <dgm:spPr/>
    </dgm:pt>
    <dgm:pt modelId="{E7531FA0-A31C-43F0-A4F2-75B76902B274}" type="pres">
      <dgm:prSet presAssocID="{FD50D6C5-83DF-486B-94D9-0293A6D30D06}" presName="tile4" presStyleLbl="node1" presStyleIdx="3" presStyleCnt="4"/>
      <dgm:spPr/>
    </dgm:pt>
    <dgm:pt modelId="{2B0ACD26-83FA-46B4-B26C-5D558F3761E4}" type="pres">
      <dgm:prSet presAssocID="{FD50D6C5-83DF-486B-94D9-0293A6D30D06}" presName="tile4text" presStyleLbl="node1" presStyleIdx="3" presStyleCnt="4">
        <dgm:presLayoutVars>
          <dgm:chMax val="0"/>
          <dgm:chPref val="0"/>
          <dgm:bulletEnabled val="1"/>
        </dgm:presLayoutVars>
      </dgm:prSet>
      <dgm:spPr/>
    </dgm:pt>
    <dgm:pt modelId="{CFF6540A-CD31-418F-A3CC-730A62D8BF18}" type="pres">
      <dgm:prSet presAssocID="{FD50D6C5-83DF-486B-94D9-0293A6D30D06}" presName="centerTile" presStyleLbl="fgShp" presStyleIdx="0" presStyleCnt="1">
        <dgm:presLayoutVars>
          <dgm:chMax val="0"/>
          <dgm:chPref val="0"/>
        </dgm:presLayoutVars>
      </dgm:prSet>
      <dgm:spPr/>
    </dgm:pt>
  </dgm:ptLst>
  <dgm:cxnLst>
    <dgm:cxn modelId="{A0038E28-5A2C-4380-B71D-ED219C6A683E}" srcId="{677D7725-4403-4BC8-BAE5-6CC86AC3EF27}" destId="{3F5C3719-A81C-4468-97B5-095516D007D7}" srcOrd="0" destOrd="0" parTransId="{6DF0C022-C35E-43CB-A276-EDA4B6D8F116}" sibTransId="{C3788070-A64A-4955-84EE-3F36E0244822}"/>
    <dgm:cxn modelId="{184F3F38-BB08-45CC-87C1-812701DDF184}" type="presOf" srcId="{E77D30B6-F47E-43FF-BBEA-13B1F6A0A340}" destId="{CF727C6B-0CDC-426F-A6A0-87730F1EC58A}" srcOrd="1" destOrd="0" presId="urn:microsoft.com/office/officeart/2005/8/layout/matrix1"/>
    <dgm:cxn modelId="{117F6F3A-347E-4462-A3B3-AD4938077864}" srcId="{FD50D6C5-83DF-486B-94D9-0293A6D30D06}" destId="{677D7725-4403-4BC8-BAE5-6CC86AC3EF27}" srcOrd="0" destOrd="0" parTransId="{06F46C0A-AA26-4EC1-B730-495279C789E2}" sibTransId="{4F3C5D01-2719-4547-9258-547461EF9423}"/>
    <dgm:cxn modelId="{423C2B5B-52E1-4EC5-BDDA-720B2D707011}" srcId="{677D7725-4403-4BC8-BAE5-6CC86AC3EF27}" destId="{FC20B4F1-43EE-4DAE-8301-E0A70E3A0399}" srcOrd="3" destOrd="0" parTransId="{CDF4A5B8-8B3B-4F3C-974F-C46E1D4018E5}" sibTransId="{33B59F16-886C-45A0-A725-D567B600787A}"/>
    <dgm:cxn modelId="{1086BA46-21EA-4CA2-889D-31E37C623D25}" type="presOf" srcId="{FC20B4F1-43EE-4DAE-8301-E0A70E3A0399}" destId="{2B0ACD26-83FA-46B4-B26C-5D558F3761E4}" srcOrd="1" destOrd="0" presId="urn:microsoft.com/office/officeart/2005/8/layout/matrix1"/>
    <dgm:cxn modelId="{8FE0CB6A-DF8B-4F4D-90A6-422628970BE1}" type="presOf" srcId="{3F5C3719-A81C-4468-97B5-095516D007D7}" destId="{6FBCBDDD-9DFE-4E77-88A3-25B122DCE609}" srcOrd="0" destOrd="0" presId="urn:microsoft.com/office/officeart/2005/8/layout/matrix1"/>
    <dgm:cxn modelId="{5CFD6353-2DB9-4E7C-8A73-49B3913B8A17}" type="presOf" srcId="{D5CCA9E0-B790-410F-834B-B26194B11034}" destId="{1E22F987-EB3C-48D2-A3A5-7856D9CA8F55}" srcOrd="0" destOrd="0" presId="urn:microsoft.com/office/officeart/2005/8/layout/matrix1"/>
    <dgm:cxn modelId="{B0159685-42DB-487E-B041-F18544F2E98F}" type="presOf" srcId="{FC20B4F1-43EE-4DAE-8301-E0A70E3A0399}" destId="{E7531FA0-A31C-43F0-A4F2-75B76902B274}" srcOrd="0" destOrd="0" presId="urn:microsoft.com/office/officeart/2005/8/layout/matrix1"/>
    <dgm:cxn modelId="{904720B1-F2AA-4665-9731-10BD4DAA3F9E}" type="presOf" srcId="{D5CCA9E0-B790-410F-834B-B26194B11034}" destId="{734A75EF-9410-4959-937E-3891A5EAA227}" srcOrd="1" destOrd="0" presId="urn:microsoft.com/office/officeart/2005/8/layout/matrix1"/>
    <dgm:cxn modelId="{B17958B6-96B0-4840-B105-535163775831}" srcId="{677D7725-4403-4BC8-BAE5-6CC86AC3EF27}" destId="{D5CCA9E0-B790-410F-834B-B26194B11034}" srcOrd="2" destOrd="0" parTransId="{233EDB4D-FBC2-420B-B66E-DF64648D4E45}" sibTransId="{CDB63873-C93D-4D8F-8B44-A5BDA92ECACE}"/>
    <dgm:cxn modelId="{21079AC3-0A27-4551-97C2-39658A64B299}" type="presOf" srcId="{677D7725-4403-4BC8-BAE5-6CC86AC3EF27}" destId="{CFF6540A-CD31-418F-A3CC-730A62D8BF18}" srcOrd="0" destOrd="0" presId="urn:microsoft.com/office/officeart/2005/8/layout/matrix1"/>
    <dgm:cxn modelId="{C21EFED7-CFD1-49D6-803A-910B042C56DA}" srcId="{677D7725-4403-4BC8-BAE5-6CC86AC3EF27}" destId="{E77D30B6-F47E-43FF-BBEA-13B1F6A0A340}" srcOrd="1" destOrd="0" parTransId="{F2EFE054-C13F-4A77-88B3-5DBA42613FB3}" sibTransId="{F29B89F6-2D3F-44CE-B13B-6CF39C15271E}"/>
    <dgm:cxn modelId="{F7A728DF-39F5-4ABD-B0EA-4424DCB0ABA9}" type="presOf" srcId="{3F5C3719-A81C-4468-97B5-095516D007D7}" destId="{36E2A5CA-56CD-4BC6-9C34-BD9C84517DA3}" srcOrd="1" destOrd="0" presId="urn:microsoft.com/office/officeart/2005/8/layout/matrix1"/>
    <dgm:cxn modelId="{88694BE2-9B7F-46D4-8792-D06E1762C46E}" type="presOf" srcId="{FD50D6C5-83DF-486B-94D9-0293A6D30D06}" destId="{98FD5554-96B5-4850-91B3-3AEAD3D229AD}" srcOrd="0" destOrd="0" presId="urn:microsoft.com/office/officeart/2005/8/layout/matrix1"/>
    <dgm:cxn modelId="{3C841CF5-D4BC-450A-BD55-6C355F0C0629}" type="presOf" srcId="{E77D30B6-F47E-43FF-BBEA-13B1F6A0A340}" destId="{1AABCB35-0531-4C3C-A7DF-A89C02E74D98}" srcOrd="0" destOrd="0" presId="urn:microsoft.com/office/officeart/2005/8/layout/matrix1"/>
    <dgm:cxn modelId="{40CE1845-E60B-44D2-8C37-FF4EE1F95A6A}" type="presParOf" srcId="{98FD5554-96B5-4850-91B3-3AEAD3D229AD}" destId="{2127E1CE-5304-43DF-A419-93D52F545735}" srcOrd="0" destOrd="0" presId="urn:microsoft.com/office/officeart/2005/8/layout/matrix1"/>
    <dgm:cxn modelId="{27830215-EBCB-434A-B99B-7973092F77C4}" type="presParOf" srcId="{2127E1CE-5304-43DF-A419-93D52F545735}" destId="{6FBCBDDD-9DFE-4E77-88A3-25B122DCE609}" srcOrd="0" destOrd="0" presId="urn:microsoft.com/office/officeart/2005/8/layout/matrix1"/>
    <dgm:cxn modelId="{56892AD0-8004-451C-A5BD-99772DBC0F8F}" type="presParOf" srcId="{2127E1CE-5304-43DF-A419-93D52F545735}" destId="{36E2A5CA-56CD-4BC6-9C34-BD9C84517DA3}" srcOrd="1" destOrd="0" presId="urn:microsoft.com/office/officeart/2005/8/layout/matrix1"/>
    <dgm:cxn modelId="{3B45131C-D529-4783-986A-82015FB9264D}" type="presParOf" srcId="{2127E1CE-5304-43DF-A419-93D52F545735}" destId="{1AABCB35-0531-4C3C-A7DF-A89C02E74D98}" srcOrd="2" destOrd="0" presId="urn:microsoft.com/office/officeart/2005/8/layout/matrix1"/>
    <dgm:cxn modelId="{9E5A0E23-77CE-4080-A1FB-91B34F84C8E0}" type="presParOf" srcId="{2127E1CE-5304-43DF-A419-93D52F545735}" destId="{CF727C6B-0CDC-426F-A6A0-87730F1EC58A}" srcOrd="3" destOrd="0" presId="urn:microsoft.com/office/officeart/2005/8/layout/matrix1"/>
    <dgm:cxn modelId="{FFA1E08E-5C6E-4921-A12F-DCF28752AC6F}" type="presParOf" srcId="{2127E1CE-5304-43DF-A419-93D52F545735}" destId="{1E22F987-EB3C-48D2-A3A5-7856D9CA8F55}" srcOrd="4" destOrd="0" presId="urn:microsoft.com/office/officeart/2005/8/layout/matrix1"/>
    <dgm:cxn modelId="{3E402F05-A3A6-42CB-8BB5-DC1CF0E0BE92}" type="presParOf" srcId="{2127E1CE-5304-43DF-A419-93D52F545735}" destId="{734A75EF-9410-4959-937E-3891A5EAA227}" srcOrd="5" destOrd="0" presId="urn:microsoft.com/office/officeart/2005/8/layout/matrix1"/>
    <dgm:cxn modelId="{6E424AE3-1795-44C2-8E2D-A1F084224E7B}" type="presParOf" srcId="{2127E1CE-5304-43DF-A419-93D52F545735}" destId="{E7531FA0-A31C-43F0-A4F2-75B76902B274}" srcOrd="6" destOrd="0" presId="urn:microsoft.com/office/officeart/2005/8/layout/matrix1"/>
    <dgm:cxn modelId="{6CC73D09-9251-4BCA-A691-77234EEFD41A}" type="presParOf" srcId="{2127E1CE-5304-43DF-A419-93D52F545735}" destId="{2B0ACD26-83FA-46B4-B26C-5D558F3761E4}" srcOrd="7" destOrd="0" presId="urn:microsoft.com/office/officeart/2005/8/layout/matrix1"/>
    <dgm:cxn modelId="{43179E2B-7AD0-42C1-8870-222EE90B8AAF}" type="presParOf" srcId="{98FD5554-96B5-4850-91B3-3AEAD3D229AD}" destId="{CFF6540A-CD31-418F-A3CC-730A62D8BF18}"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7B66BD-BAFC-49BB-9CCB-46D9513529B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zh-TW" altLang="en-US"/>
        </a:p>
      </dgm:t>
    </dgm:pt>
    <dgm:pt modelId="{0AA2D9EB-04FD-4363-8594-7CF7DF4C9814}">
      <dgm:prSet phldrT="[文字]" custT="1"/>
      <dgm:spPr/>
      <dgm:t>
        <a:bodyPr/>
        <a:lstStyle/>
        <a:p>
          <a:r>
            <a:rPr lang="zh-TW" altLang="en-US" sz="2800" dirty="0"/>
            <a:t>文書</a:t>
          </a:r>
        </a:p>
      </dgm:t>
    </dgm:pt>
    <dgm:pt modelId="{F4564D50-BCD6-4EDC-889F-D6FF18BAB960}" type="parTrans" cxnId="{BE0C77FD-89D3-4383-8574-3368B64D42AE}">
      <dgm:prSet/>
      <dgm:spPr/>
      <dgm:t>
        <a:bodyPr/>
        <a:lstStyle/>
        <a:p>
          <a:endParaRPr lang="zh-TW" altLang="en-US"/>
        </a:p>
      </dgm:t>
    </dgm:pt>
    <dgm:pt modelId="{251831BC-FE50-4073-89CC-5FC7ADF6EB67}" type="sibTrans" cxnId="{BE0C77FD-89D3-4383-8574-3368B64D42AE}">
      <dgm:prSet/>
      <dgm:spPr/>
      <dgm:t>
        <a:bodyPr/>
        <a:lstStyle/>
        <a:p>
          <a:endParaRPr lang="zh-TW" altLang="en-US"/>
        </a:p>
      </dgm:t>
    </dgm:pt>
    <dgm:pt modelId="{06A3D4F0-A181-4987-A9ED-B7286B68F6E7}">
      <dgm:prSet phldrT="[文字]" custT="1"/>
      <dgm:spPr/>
      <dgm:t>
        <a:bodyPr/>
        <a:lstStyle/>
        <a:p>
          <a:r>
            <a:rPr lang="zh-TW" altLang="en-US" sz="1600" dirty="0"/>
            <a:t>公文收發</a:t>
          </a:r>
        </a:p>
      </dgm:t>
    </dgm:pt>
    <dgm:pt modelId="{834E2D2E-9037-40CF-839C-9ED48D89713D}" type="parTrans" cxnId="{31D88229-13D7-41C2-B139-7B07F3736C02}">
      <dgm:prSet/>
      <dgm:spPr/>
      <dgm:t>
        <a:bodyPr/>
        <a:lstStyle/>
        <a:p>
          <a:endParaRPr lang="zh-TW" altLang="en-US"/>
        </a:p>
      </dgm:t>
    </dgm:pt>
    <dgm:pt modelId="{55B12B70-B2FD-4D5E-9299-7AD5065CA048}" type="sibTrans" cxnId="{31D88229-13D7-41C2-B139-7B07F3736C02}">
      <dgm:prSet/>
      <dgm:spPr/>
      <dgm:t>
        <a:bodyPr/>
        <a:lstStyle/>
        <a:p>
          <a:endParaRPr lang="zh-TW" altLang="en-US"/>
        </a:p>
      </dgm:t>
    </dgm:pt>
    <dgm:pt modelId="{01338793-DFC2-4689-8551-136ABC0C3B0A}">
      <dgm:prSet phldrT="[文字]" custT="1"/>
      <dgm:spPr/>
      <dgm:t>
        <a:bodyPr/>
        <a:lstStyle/>
        <a:p>
          <a:r>
            <a:rPr lang="zh-TW" altLang="en-US" sz="2800" dirty="0"/>
            <a:t>事務</a:t>
          </a:r>
        </a:p>
      </dgm:t>
    </dgm:pt>
    <dgm:pt modelId="{049EB12C-8BE9-42FE-904F-0FA2F6F21CDC}" type="parTrans" cxnId="{104FA9D7-3AA0-4D3A-9CC3-CD9BEAAB104E}">
      <dgm:prSet/>
      <dgm:spPr/>
      <dgm:t>
        <a:bodyPr/>
        <a:lstStyle/>
        <a:p>
          <a:endParaRPr lang="zh-TW" altLang="en-US"/>
        </a:p>
      </dgm:t>
    </dgm:pt>
    <dgm:pt modelId="{F1C75F7A-15B9-4BE0-9C10-CE8041654101}" type="sibTrans" cxnId="{104FA9D7-3AA0-4D3A-9CC3-CD9BEAAB104E}">
      <dgm:prSet/>
      <dgm:spPr/>
      <dgm:t>
        <a:bodyPr/>
        <a:lstStyle/>
        <a:p>
          <a:endParaRPr lang="zh-TW" altLang="en-US"/>
        </a:p>
      </dgm:t>
    </dgm:pt>
    <dgm:pt modelId="{BB03BD55-277E-4FE5-A213-3AD08EB04CB7}">
      <dgm:prSet phldrT="[文字]" custT="1"/>
      <dgm:spPr/>
      <dgm:t>
        <a:bodyPr/>
        <a:lstStyle/>
        <a:p>
          <a:r>
            <a:rPr lang="zh-TW" altLang="en-US" sz="1600" dirty="0"/>
            <a:t>財產、物品管理</a:t>
          </a:r>
        </a:p>
      </dgm:t>
    </dgm:pt>
    <dgm:pt modelId="{ADFE74A4-5BAC-4FB0-828B-A7DBAC22C99F}" type="parTrans" cxnId="{F3349A2F-C53D-4BCC-A463-0B2F52D01FCC}">
      <dgm:prSet/>
      <dgm:spPr/>
      <dgm:t>
        <a:bodyPr/>
        <a:lstStyle/>
        <a:p>
          <a:endParaRPr lang="zh-TW" altLang="en-US"/>
        </a:p>
      </dgm:t>
    </dgm:pt>
    <dgm:pt modelId="{661D5297-4B71-47F7-87EA-9E7E6FB30B71}" type="sibTrans" cxnId="{F3349A2F-C53D-4BCC-A463-0B2F52D01FCC}">
      <dgm:prSet/>
      <dgm:spPr/>
      <dgm:t>
        <a:bodyPr/>
        <a:lstStyle/>
        <a:p>
          <a:endParaRPr lang="zh-TW" altLang="en-US"/>
        </a:p>
      </dgm:t>
    </dgm:pt>
    <dgm:pt modelId="{73F60B14-5508-4CA3-9B9C-B5D2C21102D5}">
      <dgm:prSet phldrT="[文字]" custT="1"/>
      <dgm:spPr/>
      <dgm:t>
        <a:bodyPr/>
        <a:lstStyle/>
        <a:p>
          <a:r>
            <a:rPr lang="zh-TW" altLang="en-US" sz="2800" dirty="0"/>
            <a:t>出納</a:t>
          </a:r>
        </a:p>
      </dgm:t>
    </dgm:pt>
    <dgm:pt modelId="{2D48FA57-6B41-4419-AE31-5177C176C712}" type="parTrans" cxnId="{4BE89D27-94C8-4015-ABAC-D4923B40F507}">
      <dgm:prSet/>
      <dgm:spPr/>
      <dgm:t>
        <a:bodyPr/>
        <a:lstStyle/>
        <a:p>
          <a:endParaRPr lang="zh-TW" altLang="en-US"/>
        </a:p>
      </dgm:t>
    </dgm:pt>
    <dgm:pt modelId="{07A73C24-8F80-45BB-B67E-D37B126394CD}" type="sibTrans" cxnId="{4BE89D27-94C8-4015-ABAC-D4923B40F507}">
      <dgm:prSet/>
      <dgm:spPr/>
      <dgm:t>
        <a:bodyPr/>
        <a:lstStyle/>
        <a:p>
          <a:endParaRPr lang="zh-TW" altLang="en-US"/>
        </a:p>
      </dgm:t>
    </dgm:pt>
    <dgm:pt modelId="{66EFB70F-5805-4611-8D28-9A158AAB75ED}">
      <dgm:prSet phldrT="[文字]" custT="1"/>
      <dgm:spPr/>
      <dgm:t>
        <a:bodyPr/>
        <a:lstStyle/>
        <a:p>
          <a:r>
            <a:rPr lang="zh-TW" altLang="en-US" sz="1600" dirty="0"/>
            <a:t>支付、匯款、收款事項。</a:t>
          </a:r>
        </a:p>
      </dgm:t>
    </dgm:pt>
    <dgm:pt modelId="{B9B60321-2843-4BA4-B03F-A709C878169B}" type="parTrans" cxnId="{297BF4D0-D9B3-43BA-83F5-0CB60E263011}">
      <dgm:prSet/>
      <dgm:spPr/>
      <dgm:t>
        <a:bodyPr/>
        <a:lstStyle/>
        <a:p>
          <a:endParaRPr lang="zh-TW" altLang="en-US"/>
        </a:p>
      </dgm:t>
    </dgm:pt>
    <dgm:pt modelId="{CDBA6660-5D4B-4972-A9ED-6996DCB70DB3}" type="sibTrans" cxnId="{297BF4D0-D9B3-43BA-83F5-0CB60E263011}">
      <dgm:prSet/>
      <dgm:spPr/>
      <dgm:t>
        <a:bodyPr/>
        <a:lstStyle/>
        <a:p>
          <a:endParaRPr lang="zh-TW" altLang="en-US"/>
        </a:p>
      </dgm:t>
    </dgm:pt>
    <dgm:pt modelId="{1873A45C-8D4F-4B53-A657-2EFD62585638}">
      <dgm:prSet custT="1"/>
      <dgm:spPr/>
      <dgm:t>
        <a:bodyPr/>
        <a:lstStyle/>
        <a:p>
          <a:r>
            <a:rPr lang="zh-TW" altLang="en-US" sz="1600" dirty="0"/>
            <a:t>檔案管理</a:t>
          </a:r>
        </a:p>
      </dgm:t>
    </dgm:pt>
    <dgm:pt modelId="{401011FC-04C7-4FE4-85E7-C298E32B17B5}" type="parTrans" cxnId="{3FF1C7B5-46FE-49C6-B803-7A3DF7AF4781}">
      <dgm:prSet/>
      <dgm:spPr/>
      <dgm:t>
        <a:bodyPr/>
        <a:lstStyle/>
        <a:p>
          <a:endParaRPr lang="zh-TW" altLang="en-US"/>
        </a:p>
      </dgm:t>
    </dgm:pt>
    <dgm:pt modelId="{72852B3B-6051-4CC7-BA51-B8471D21DDA9}" type="sibTrans" cxnId="{3FF1C7B5-46FE-49C6-B803-7A3DF7AF4781}">
      <dgm:prSet/>
      <dgm:spPr/>
      <dgm:t>
        <a:bodyPr/>
        <a:lstStyle/>
        <a:p>
          <a:endParaRPr lang="zh-TW" altLang="en-US"/>
        </a:p>
      </dgm:t>
    </dgm:pt>
    <dgm:pt modelId="{5165A326-534E-4F6F-B29B-376A41B1B359}">
      <dgm:prSet phldrT="[文字]" custT="1"/>
      <dgm:spPr/>
      <dgm:t>
        <a:bodyPr/>
        <a:lstStyle/>
        <a:p>
          <a:r>
            <a:rPr lang="zh-TW" altLang="en-US" sz="1600" dirty="0"/>
            <a:t>採購業務</a:t>
          </a:r>
        </a:p>
      </dgm:t>
    </dgm:pt>
    <dgm:pt modelId="{657C940F-8452-4F12-90D2-9B5DE7601866}" type="parTrans" cxnId="{5FFDAA27-F7BF-4159-9F3A-A822B10A5BBC}">
      <dgm:prSet/>
      <dgm:spPr/>
      <dgm:t>
        <a:bodyPr/>
        <a:lstStyle/>
        <a:p>
          <a:endParaRPr lang="zh-TW" altLang="en-US"/>
        </a:p>
      </dgm:t>
    </dgm:pt>
    <dgm:pt modelId="{697387FC-BBE8-49A9-B24C-46C9A1BE6657}" type="sibTrans" cxnId="{5FFDAA27-F7BF-4159-9F3A-A822B10A5BBC}">
      <dgm:prSet/>
      <dgm:spPr/>
      <dgm:t>
        <a:bodyPr/>
        <a:lstStyle/>
        <a:p>
          <a:endParaRPr lang="zh-TW" altLang="en-US"/>
        </a:p>
      </dgm:t>
    </dgm:pt>
    <dgm:pt modelId="{A0F886D6-21D4-4CF4-8F6C-63F43AA10760}">
      <dgm:prSet phldrT="[文字]" custT="1"/>
      <dgm:spPr/>
      <dgm:t>
        <a:bodyPr/>
        <a:lstStyle/>
        <a:p>
          <a:r>
            <a:rPr lang="zh-TW" altLang="en-US" sz="1600" dirty="0"/>
            <a:t>辦公處所、宿舍管理</a:t>
          </a:r>
        </a:p>
      </dgm:t>
    </dgm:pt>
    <dgm:pt modelId="{B66B26C0-CE02-4E78-BA2B-E8C5E87ACEB7}" type="parTrans" cxnId="{95D317C3-56F2-407F-BF50-5070CB16395D}">
      <dgm:prSet/>
      <dgm:spPr/>
      <dgm:t>
        <a:bodyPr/>
        <a:lstStyle/>
        <a:p>
          <a:endParaRPr lang="zh-TW" altLang="en-US"/>
        </a:p>
      </dgm:t>
    </dgm:pt>
    <dgm:pt modelId="{A5BC79C8-D172-4D0E-A9D2-2665C6C75FF0}" type="sibTrans" cxnId="{95D317C3-56F2-407F-BF50-5070CB16395D}">
      <dgm:prSet/>
      <dgm:spPr/>
      <dgm:t>
        <a:bodyPr/>
        <a:lstStyle/>
        <a:p>
          <a:endParaRPr lang="zh-TW" altLang="en-US"/>
        </a:p>
      </dgm:t>
    </dgm:pt>
    <dgm:pt modelId="{B8E5FBA7-6FD9-4F55-97E6-A2737C52F8FD}">
      <dgm:prSet custT="1"/>
      <dgm:spPr/>
      <dgm:t>
        <a:bodyPr/>
        <a:lstStyle/>
        <a:p>
          <a:r>
            <a:rPr lang="zh-TW" altLang="en-US" sz="1600" dirty="0"/>
            <a:t>車輛管理</a:t>
          </a:r>
        </a:p>
      </dgm:t>
    </dgm:pt>
    <dgm:pt modelId="{8601E701-474A-4D49-A67B-FE9DC22A6F71}" type="parTrans" cxnId="{C6F66DDE-4042-4057-88B6-5C1F294E62B9}">
      <dgm:prSet/>
      <dgm:spPr/>
      <dgm:t>
        <a:bodyPr/>
        <a:lstStyle/>
        <a:p>
          <a:endParaRPr lang="zh-TW" altLang="en-US"/>
        </a:p>
      </dgm:t>
    </dgm:pt>
    <dgm:pt modelId="{1332EB8D-3F57-4929-945F-CE610E79C5AD}" type="sibTrans" cxnId="{C6F66DDE-4042-4057-88B6-5C1F294E62B9}">
      <dgm:prSet/>
      <dgm:spPr/>
      <dgm:t>
        <a:bodyPr/>
        <a:lstStyle/>
        <a:p>
          <a:endParaRPr lang="zh-TW" altLang="en-US"/>
        </a:p>
      </dgm:t>
    </dgm:pt>
    <dgm:pt modelId="{5ED5BE62-39FE-4F2D-B18C-29541BF490E8}">
      <dgm:prSet phldrT="[文字]" custT="1"/>
      <dgm:spPr/>
      <dgm:t>
        <a:bodyPr/>
        <a:lstStyle/>
        <a:p>
          <a:r>
            <a:rPr lang="zh-TW" altLang="en-US" sz="1600" dirty="0"/>
            <a:t>文書處理</a:t>
          </a:r>
        </a:p>
      </dgm:t>
    </dgm:pt>
    <dgm:pt modelId="{ABAEE0ED-2EA9-47B5-AC91-B95B5A1682AB}" type="parTrans" cxnId="{13F21C33-1842-41FA-8556-C64385E069F6}">
      <dgm:prSet/>
      <dgm:spPr/>
      <dgm:t>
        <a:bodyPr/>
        <a:lstStyle/>
        <a:p>
          <a:endParaRPr lang="zh-TW" altLang="en-US"/>
        </a:p>
      </dgm:t>
    </dgm:pt>
    <dgm:pt modelId="{A72F0FBD-5D02-4E7C-8D9C-4CEE74E85D9D}" type="sibTrans" cxnId="{13F21C33-1842-41FA-8556-C64385E069F6}">
      <dgm:prSet/>
      <dgm:spPr/>
      <dgm:t>
        <a:bodyPr/>
        <a:lstStyle/>
        <a:p>
          <a:endParaRPr lang="zh-TW" altLang="en-US"/>
        </a:p>
      </dgm:t>
    </dgm:pt>
    <dgm:pt modelId="{E0845E92-70DE-4ECE-AF8D-AC59E0FA1259}">
      <dgm:prSet custT="1"/>
      <dgm:spPr/>
      <dgm:t>
        <a:bodyPr/>
        <a:lstStyle/>
        <a:p>
          <a:r>
            <a:rPr lang="zh-TW" altLang="en-US" sz="1600" dirty="0"/>
            <a:t>銀行帳單核對及庫存報告事項</a:t>
          </a:r>
        </a:p>
      </dgm:t>
    </dgm:pt>
    <dgm:pt modelId="{70222E42-DD8D-4572-BC46-BEFC40975572}" type="parTrans" cxnId="{CC8F8EAF-29F3-41DC-8CFA-874376708F12}">
      <dgm:prSet/>
      <dgm:spPr/>
      <dgm:t>
        <a:bodyPr/>
        <a:lstStyle/>
        <a:p>
          <a:endParaRPr lang="zh-TW" altLang="en-US"/>
        </a:p>
      </dgm:t>
    </dgm:pt>
    <dgm:pt modelId="{D8515739-7819-45D6-A9F7-5D5D543EC6D6}" type="sibTrans" cxnId="{CC8F8EAF-29F3-41DC-8CFA-874376708F12}">
      <dgm:prSet/>
      <dgm:spPr/>
      <dgm:t>
        <a:bodyPr/>
        <a:lstStyle/>
        <a:p>
          <a:endParaRPr lang="zh-TW" altLang="en-US"/>
        </a:p>
      </dgm:t>
    </dgm:pt>
    <dgm:pt modelId="{03918453-5888-4293-A4EE-665A30A28AC1}">
      <dgm:prSet custT="1"/>
      <dgm:spPr/>
      <dgm:t>
        <a:bodyPr/>
        <a:lstStyle/>
        <a:p>
          <a:r>
            <a:rPr lang="zh-TW" altLang="en-US" sz="1600" dirty="0"/>
            <a:t>員工薪津製表發放事項。</a:t>
          </a:r>
        </a:p>
      </dgm:t>
    </dgm:pt>
    <dgm:pt modelId="{EC1BA93B-0393-485E-BA21-EF5A23F815ED}" type="parTrans" cxnId="{93A5B3E4-83AD-466B-B030-B3045AB9D050}">
      <dgm:prSet/>
      <dgm:spPr/>
      <dgm:t>
        <a:bodyPr/>
        <a:lstStyle/>
        <a:p>
          <a:endParaRPr lang="zh-TW" altLang="en-US"/>
        </a:p>
      </dgm:t>
    </dgm:pt>
    <dgm:pt modelId="{A4B578C5-2F19-47B7-A0E5-E0E92F5FD79E}" type="sibTrans" cxnId="{93A5B3E4-83AD-466B-B030-B3045AB9D050}">
      <dgm:prSet/>
      <dgm:spPr/>
      <dgm:t>
        <a:bodyPr/>
        <a:lstStyle/>
        <a:p>
          <a:endParaRPr lang="zh-TW" altLang="en-US"/>
        </a:p>
      </dgm:t>
    </dgm:pt>
    <dgm:pt modelId="{CA74BC31-B667-4671-BFEE-3B63F02C9E6D}">
      <dgm:prSet custT="1"/>
      <dgm:spPr/>
      <dgm:t>
        <a:bodyPr/>
        <a:lstStyle/>
        <a:p>
          <a:r>
            <a:rPr lang="zh-TW" altLang="en-US" sz="2800" dirty="0"/>
            <a:t>諮議委員</a:t>
          </a:r>
        </a:p>
      </dgm:t>
    </dgm:pt>
    <dgm:pt modelId="{77440912-0AF0-44E2-9FEF-DE3C0FEBABF5}" type="parTrans" cxnId="{D16BE562-79DF-43BE-8EBB-548FE9FA4CE3}">
      <dgm:prSet/>
      <dgm:spPr/>
      <dgm:t>
        <a:bodyPr/>
        <a:lstStyle/>
        <a:p>
          <a:endParaRPr lang="zh-TW" altLang="en-US"/>
        </a:p>
      </dgm:t>
    </dgm:pt>
    <dgm:pt modelId="{39C5D1C6-0461-4456-8B4C-6CC8E921683B}" type="sibTrans" cxnId="{D16BE562-79DF-43BE-8EBB-548FE9FA4CE3}">
      <dgm:prSet/>
      <dgm:spPr/>
      <dgm:t>
        <a:bodyPr/>
        <a:lstStyle/>
        <a:p>
          <a:endParaRPr lang="zh-TW" altLang="en-US"/>
        </a:p>
      </dgm:t>
    </dgm:pt>
    <dgm:pt modelId="{A7CD6D63-96B4-467B-B82D-3635D7A27DD7}">
      <dgm:prSet custT="1"/>
      <dgm:spPr/>
      <dgm:t>
        <a:bodyPr/>
        <a:lstStyle/>
        <a:p>
          <a:r>
            <a:rPr lang="zh-TW" altLang="en-US" sz="2800" dirty="0"/>
            <a:t>業務督導</a:t>
          </a:r>
        </a:p>
      </dgm:t>
    </dgm:pt>
    <dgm:pt modelId="{03BB3FCE-5A05-4CC9-878A-EA4CF4155245}" type="parTrans" cxnId="{D23C42E3-E1A1-4D53-91A4-3B599FD646EE}">
      <dgm:prSet/>
      <dgm:spPr/>
      <dgm:t>
        <a:bodyPr/>
        <a:lstStyle/>
        <a:p>
          <a:endParaRPr lang="zh-TW" altLang="en-US"/>
        </a:p>
      </dgm:t>
    </dgm:pt>
    <dgm:pt modelId="{710008C4-F5FD-4B50-AA2E-BC092EE9D356}" type="sibTrans" cxnId="{D23C42E3-E1A1-4D53-91A4-3B599FD646EE}">
      <dgm:prSet/>
      <dgm:spPr/>
      <dgm:t>
        <a:bodyPr/>
        <a:lstStyle/>
        <a:p>
          <a:endParaRPr lang="zh-TW" altLang="en-US"/>
        </a:p>
      </dgm:t>
    </dgm:pt>
    <dgm:pt modelId="{10C14ED9-57AD-48F9-AB6C-4793D8F59188}">
      <dgm:prSet custT="1"/>
      <dgm:spPr/>
      <dgm:t>
        <a:bodyPr anchor="ctr"/>
        <a:lstStyle/>
        <a:p>
          <a:r>
            <a:rPr lang="zh-TW" altLang="en-US" sz="1600" dirty="0"/>
            <a:t>定期召開會議</a:t>
          </a:r>
        </a:p>
      </dgm:t>
    </dgm:pt>
    <dgm:pt modelId="{C8D9814A-8FDF-406B-AD31-E64C72D54FF5}" type="parTrans" cxnId="{C3BCBEE8-C12D-4B3B-9464-C3ABCE07FEA2}">
      <dgm:prSet/>
      <dgm:spPr/>
      <dgm:t>
        <a:bodyPr/>
        <a:lstStyle/>
        <a:p>
          <a:endParaRPr lang="zh-TW" altLang="en-US"/>
        </a:p>
      </dgm:t>
    </dgm:pt>
    <dgm:pt modelId="{5046EB9D-2BAF-433A-9758-41D38D5202C2}" type="sibTrans" cxnId="{C3BCBEE8-C12D-4B3B-9464-C3ABCE07FEA2}">
      <dgm:prSet/>
      <dgm:spPr/>
      <dgm:t>
        <a:bodyPr/>
        <a:lstStyle/>
        <a:p>
          <a:endParaRPr lang="zh-TW" altLang="en-US"/>
        </a:p>
      </dgm:t>
    </dgm:pt>
    <dgm:pt modelId="{A68D1DE2-C552-44F7-8422-0F096FE43D99}">
      <dgm:prSet custT="1"/>
      <dgm:spPr/>
      <dgm:t>
        <a:bodyPr anchor="ctr"/>
        <a:lstStyle/>
        <a:p>
          <a:r>
            <a:rPr lang="zh-TW" altLang="en-US" sz="1600" dirty="0"/>
            <a:t>委員建議事項管考</a:t>
          </a:r>
        </a:p>
      </dgm:t>
    </dgm:pt>
    <dgm:pt modelId="{8F53182F-6BEF-4443-9886-609816043623}" type="parTrans" cxnId="{D22B8FD2-CDED-47EF-9A04-40316B7B9756}">
      <dgm:prSet/>
      <dgm:spPr/>
      <dgm:t>
        <a:bodyPr/>
        <a:lstStyle/>
        <a:p>
          <a:endParaRPr lang="zh-TW" altLang="en-US"/>
        </a:p>
      </dgm:t>
    </dgm:pt>
    <dgm:pt modelId="{C391ECB0-ADAA-48D5-9757-6462FCEE21FA}" type="sibTrans" cxnId="{D22B8FD2-CDED-47EF-9A04-40316B7B9756}">
      <dgm:prSet/>
      <dgm:spPr/>
      <dgm:t>
        <a:bodyPr/>
        <a:lstStyle/>
        <a:p>
          <a:endParaRPr lang="zh-TW" altLang="en-US"/>
        </a:p>
      </dgm:t>
    </dgm:pt>
    <dgm:pt modelId="{934F6D4E-5601-4A51-884B-AB817DBAE921}">
      <dgm:prSet custT="1"/>
      <dgm:spPr/>
      <dgm:t>
        <a:bodyPr/>
        <a:lstStyle/>
        <a:p>
          <a:r>
            <a:rPr lang="zh-TW" altLang="en-US" sz="1800" dirty="0"/>
            <a:t>內控機制</a:t>
          </a:r>
          <a:r>
            <a:rPr lang="zh-TW" altLang="en-US" sz="2500" dirty="0"/>
            <a:t>。</a:t>
          </a:r>
        </a:p>
      </dgm:t>
    </dgm:pt>
    <dgm:pt modelId="{EC6EF67E-6482-4406-9E12-B8B254EC0D73}" type="parTrans" cxnId="{BD5E01E9-F9DE-4BC5-993D-FFB59646F183}">
      <dgm:prSet/>
      <dgm:spPr/>
      <dgm:t>
        <a:bodyPr/>
        <a:lstStyle/>
        <a:p>
          <a:endParaRPr lang="zh-TW" altLang="en-US"/>
        </a:p>
      </dgm:t>
    </dgm:pt>
    <dgm:pt modelId="{539412C9-2202-44C3-938A-C96CF3F99869}" type="sibTrans" cxnId="{BD5E01E9-F9DE-4BC5-993D-FFB59646F183}">
      <dgm:prSet/>
      <dgm:spPr/>
      <dgm:t>
        <a:bodyPr/>
        <a:lstStyle/>
        <a:p>
          <a:endParaRPr lang="zh-TW" altLang="en-US"/>
        </a:p>
      </dgm:t>
    </dgm:pt>
    <dgm:pt modelId="{B2B669C1-EC8B-4820-9DDD-E83E1163E4D1}" type="pres">
      <dgm:prSet presAssocID="{037B66BD-BAFC-49BB-9CCB-46D9513529B0}" presName="Name0" presStyleCnt="0">
        <dgm:presLayoutVars>
          <dgm:dir/>
          <dgm:animLvl val="lvl"/>
          <dgm:resizeHandles/>
        </dgm:presLayoutVars>
      </dgm:prSet>
      <dgm:spPr/>
    </dgm:pt>
    <dgm:pt modelId="{52768C3C-AA52-4496-9266-7745942F9C10}" type="pres">
      <dgm:prSet presAssocID="{0AA2D9EB-04FD-4363-8594-7CF7DF4C9814}" presName="linNode" presStyleCnt="0"/>
      <dgm:spPr/>
    </dgm:pt>
    <dgm:pt modelId="{412BAC12-6643-40EC-B610-2CD5A547C453}" type="pres">
      <dgm:prSet presAssocID="{0AA2D9EB-04FD-4363-8594-7CF7DF4C9814}" presName="parentShp" presStyleLbl="node1" presStyleIdx="0" presStyleCnt="5" custScaleY="82280">
        <dgm:presLayoutVars>
          <dgm:bulletEnabled val="1"/>
        </dgm:presLayoutVars>
      </dgm:prSet>
      <dgm:spPr/>
    </dgm:pt>
    <dgm:pt modelId="{CA15B969-3F83-44CE-930D-9545338E400A}" type="pres">
      <dgm:prSet presAssocID="{0AA2D9EB-04FD-4363-8594-7CF7DF4C9814}" presName="childShp" presStyleLbl="bgAccFollowNode1" presStyleIdx="0" presStyleCnt="5" custScaleY="196834" custLinFactNeighborX="1562" custLinFactNeighborY="-37">
        <dgm:presLayoutVars>
          <dgm:bulletEnabled val="1"/>
        </dgm:presLayoutVars>
      </dgm:prSet>
      <dgm:spPr/>
    </dgm:pt>
    <dgm:pt modelId="{57A22675-99D0-4A6A-ADF9-2A5DB29DBFB4}" type="pres">
      <dgm:prSet presAssocID="{251831BC-FE50-4073-89CC-5FC7ADF6EB67}" presName="spacing" presStyleCnt="0"/>
      <dgm:spPr/>
    </dgm:pt>
    <dgm:pt modelId="{8ADF6A19-E40F-43A8-B796-E221CA9D2D29}" type="pres">
      <dgm:prSet presAssocID="{01338793-DFC2-4689-8551-136ABC0C3B0A}" presName="linNode" presStyleCnt="0"/>
      <dgm:spPr/>
    </dgm:pt>
    <dgm:pt modelId="{78691142-087C-4048-966B-F918BBB57FC9}" type="pres">
      <dgm:prSet presAssocID="{01338793-DFC2-4689-8551-136ABC0C3B0A}" presName="parentShp" presStyleLbl="node1" presStyleIdx="1" presStyleCnt="5" custScaleY="82280">
        <dgm:presLayoutVars>
          <dgm:bulletEnabled val="1"/>
        </dgm:presLayoutVars>
      </dgm:prSet>
      <dgm:spPr/>
    </dgm:pt>
    <dgm:pt modelId="{BB15FD61-DF61-4885-977B-7AA390C9AA51}" type="pres">
      <dgm:prSet presAssocID="{01338793-DFC2-4689-8551-136ABC0C3B0A}" presName="childShp" presStyleLbl="bgAccFollowNode1" presStyleIdx="1" presStyleCnt="5" custScaleY="201135">
        <dgm:presLayoutVars>
          <dgm:bulletEnabled val="1"/>
        </dgm:presLayoutVars>
      </dgm:prSet>
      <dgm:spPr/>
    </dgm:pt>
    <dgm:pt modelId="{6FB0D37C-D7C7-41E8-964A-074DE34F7BB7}" type="pres">
      <dgm:prSet presAssocID="{F1C75F7A-15B9-4BE0-9C10-CE8041654101}" presName="spacing" presStyleCnt="0"/>
      <dgm:spPr/>
    </dgm:pt>
    <dgm:pt modelId="{F4499F07-B839-4BAB-9487-69E4B7911EDA}" type="pres">
      <dgm:prSet presAssocID="{73F60B14-5508-4CA3-9B9C-B5D2C21102D5}" presName="linNode" presStyleCnt="0"/>
      <dgm:spPr/>
    </dgm:pt>
    <dgm:pt modelId="{3D03A3ED-000E-49F5-8556-A5A7C4A7F27F}" type="pres">
      <dgm:prSet presAssocID="{73F60B14-5508-4CA3-9B9C-B5D2C21102D5}" presName="parentShp" presStyleLbl="node1" presStyleIdx="2" presStyleCnt="5" custScaleY="82280">
        <dgm:presLayoutVars>
          <dgm:bulletEnabled val="1"/>
        </dgm:presLayoutVars>
      </dgm:prSet>
      <dgm:spPr/>
    </dgm:pt>
    <dgm:pt modelId="{3CFB92BF-8CC9-4A91-BFB7-2539580F5D9A}" type="pres">
      <dgm:prSet presAssocID="{73F60B14-5508-4CA3-9B9C-B5D2C21102D5}" presName="childShp" presStyleLbl="bgAccFollowNode1" presStyleIdx="2" presStyleCnt="5" custScaleY="210281">
        <dgm:presLayoutVars>
          <dgm:bulletEnabled val="1"/>
        </dgm:presLayoutVars>
      </dgm:prSet>
      <dgm:spPr/>
    </dgm:pt>
    <dgm:pt modelId="{69A69AC0-A53A-41F9-BD24-E23B6846673E}" type="pres">
      <dgm:prSet presAssocID="{07A73C24-8F80-45BB-B67E-D37B126394CD}" presName="spacing" presStyleCnt="0"/>
      <dgm:spPr/>
    </dgm:pt>
    <dgm:pt modelId="{5EF1BAAE-BA77-491C-ACD6-A2F1AAE29A47}" type="pres">
      <dgm:prSet presAssocID="{CA74BC31-B667-4671-BFEE-3B63F02C9E6D}" presName="linNode" presStyleCnt="0"/>
      <dgm:spPr/>
    </dgm:pt>
    <dgm:pt modelId="{EFCBD02B-BED0-4A3C-990B-9BA21DFAEC30}" type="pres">
      <dgm:prSet presAssocID="{CA74BC31-B667-4671-BFEE-3B63F02C9E6D}" presName="parentShp" presStyleLbl="node1" presStyleIdx="3" presStyleCnt="5" custScaleY="82280">
        <dgm:presLayoutVars>
          <dgm:bulletEnabled val="1"/>
        </dgm:presLayoutVars>
      </dgm:prSet>
      <dgm:spPr/>
    </dgm:pt>
    <dgm:pt modelId="{F958F27A-9424-41BC-A7A5-04AC63C8047E}" type="pres">
      <dgm:prSet presAssocID="{CA74BC31-B667-4671-BFEE-3B63F02C9E6D}" presName="childShp" presStyleLbl="bgAccFollowNode1" presStyleIdx="3" presStyleCnt="5" custScaleY="182865">
        <dgm:presLayoutVars>
          <dgm:bulletEnabled val="1"/>
        </dgm:presLayoutVars>
      </dgm:prSet>
      <dgm:spPr/>
    </dgm:pt>
    <dgm:pt modelId="{63156890-D20F-45EA-BC53-5564FF1F0AFD}" type="pres">
      <dgm:prSet presAssocID="{39C5D1C6-0461-4456-8B4C-6CC8E921683B}" presName="spacing" presStyleCnt="0"/>
      <dgm:spPr/>
    </dgm:pt>
    <dgm:pt modelId="{ED247B93-CE32-455F-9C23-6C79A8AB56F1}" type="pres">
      <dgm:prSet presAssocID="{A7CD6D63-96B4-467B-B82D-3635D7A27DD7}" presName="linNode" presStyleCnt="0"/>
      <dgm:spPr/>
    </dgm:pt>
    <dgm:pt modelId="{A38C3E5A-C4F3-4163-8E41-9AAD00DC0751}" type="pres">
      <dgm:prSet presAssocID="{A7CD6D63-96B4-467B-B82D-3635D7A27DD7}" presName="parentShp" presStyleLbl="node1" presStyleIdx="4" presStyleCnt="5">
        <dgm:presLayoutVars>
          <dgm:bulletEnabled val="1"/>
        </dgm:presLayoutVars>
      </dgm:prSet>
      <dgm:spPr/>
    </dgm:pt>
    <dgm:pt modelId="{896E5A62-A09E-481E-89CA-873BF8C4F1E2}" type="pres">
      <dgm:prSet presAssocID="{A7CD6D63-96B4-467B-B82D-3635D7A27DD7}" presName="childShp" presStyleLbl="bgAccFollowNode1" presStyleIdx="4" presStyleCnt="5">
        <dgm:presLayoutVars>
          <dgm:bulletEnabled val="1"/>
        </dgm:presLayoutVars>
      </dgm:prSet>
      <dgm:spPr/>
    </dgm:pt>
  </dgm:ptLst>
  <dgm:cxnLst>
    <dgm:cxn modelId="{2D198927-BDB3-4933-B1F7-60F894A065BA}" type="presOf" srcId="{BB03BD55-277E-4FE5-A213-3AD08EB04CB7}" destId="{BB15FD61-DF61-4885-977B-7AA390C9AA51}" srcOrd="0" destOrd="0" presId="urn:microsoft.com/office/officeart/2005/8/layout/vList6"/>
    <dgm:cxn modelId="{4BE89D27-94C8-4015-ABAC-D4923B40F507}" srcId="{037B66BD-BAFC-49BB-9CCB-46D9513529B0}" destId="{73F60B14-5508-4CA3-9B9C-B5D2C21102D5}" srcOrd="2" destOrd="0" parTransId="{2D48FA57-6B41-4419-AE31-5177C176C712}" sibTransId="{07A73C24-8F80-45BB-B67E-D37B126394CD}"/>
    <dgm:cxn modelId="{5FFDAA27-F7BF-4159-9F3A-A822B10A5BBC}" srcId="{01338793-DFC2-4689-8551-136ABC0C3B0A}" destId="{5165A326-534E-4F6F-B29B-376A41B1B359}" srcOrd="1" destOrd="0" parTransId="{657C940F-8452-4F12-90D2-9B5DE7601866}" sibTransId="{697387FC-BBE8-49A9-B24C-46C9A1BE6657}"/>
    <dgm:cxn modelId="{A8040C29-D3C3-4F18-902A-3144BB44051D}" type="presOf" srcId="{B8E5FBA7-6FD9-4F55-97E6-A2737C52F8FD}" destId="{BB15FD61-DF61-4885-977B-7AA390C9AA51}" srcOrd="0" destOrd="3" presId="urn:microsoft.com/office/officeart/2005/8/layout/vList6"/>
    <dgm:cxn modelId="{31D88229-13D7-41C2-B139-7B07F3736C02}" srcId="{0AA2D9EB-04FD-4363-8594-7CF7DF4C9814}" destId="{06A3D4F0-A181-4987-A9ED-B7286B68F6E7}" srcOrd="0" destOrd="0" parTransId="{834E2D2E-9037-40CF-839C-9ED48D89713D}" sibTransId="{55B12B70-B2FD-4D5E-9299-7AD5065CA048}"/>
    <dgm:cxn modelId="{50BCB12D-115A-48C5-84DF-073729193A2D}" type="presOf" srcId="{934F6D4E-5601-4A51-884B-AB817DBAE921}" destId="{896E5A62-A09E-481E-89CA-873BF8C4F1E2}" srcOrd="0" destOrd="0" presId="urn:microsoft.com/office/officeart/2005/8/layout/vList6"/>
    <dgm:cxn modelId="{F3349A2F-C53D-4BCC-A463-0B2F52D01FCC}" srcId="{01338793-DFC2-4689-8551-136ABC0C3B0A}" destId="{BB03BD55-277E-4FE5-A213-3AD08EB04CB7}" srcOrd="0" destOrd="0" parTransId="{ADFE74A4-5BAC-4FB0-828B-A7DBAC22C99F}" sibTransId="{661D5297-4B71-47F7-87EA-9E7E6FB30B71}"/>
    <dgm:cxn modelId="{13F21C33-1842-41FA-8556-C64385E069F6}" srcId="{0AA2D9EB-04FD-4363-8594-7CF7DF4C9814}" destId="{5ED5BE62-39FE-4F2D-B18C-29541BF490E8}" srcOrd="1" destOrd="0" parTransId="{ABAEE0ED-2EA9-47B5-AC91-B95B5A1682AB}" sibTransId="{A72F0FBD-5D02-4E7C-8D9C-4CEE74E85D9D}"/>
    <dgm:cxn modelId="{B46ED03C-A2A4-4F79-9297-E06DF73223B1}" type="presOf" srcId="{10C14ED9-57AD-48F9-AB6C-4793D8F59188}" destId="{F958F27A-9424-41BC-A7A5-04AC63C8047E}" srcOrd="0" destOrd="0" presId="urn:microsoft.com/office/officeart/2005/8/layout/vList6"/>
    <dgm:cxn modelId="{5A5DE342-611F-46AC-BB5C-A053CF291421}" type="presOf" srcId="{06A3D4F0-A181-4987-A9ED-B7286B68F6E7}" destId="{CA15B969-3F83-44CE-930D-9545338E400A}" srcOrd="0" destOrd="0" presId="urn:microsoft.com/office/officeart/2005/8/layout/vList6"/>
    <dgm:cxn modelId="{D16BE562-79DF-43BE-8EBB-548FE9FA4CE3}" srcId="{037B66BD-BAFC-49BB-9CCB-46D9513529B0}" destId="{CA74BC31-B667-4671-BFEE-3B63F02C9E6D}" srcOrd="3" destOrd="0" parTransId="{77440912-0AF0-44E2-9FEF-DE3C0FEBABF5}" sibTransId="{39C5D1C6-0461-4456-8B4C-6CC8E921683B}"/>
    <dgm:cxn modelId="{6BEF8547-3227-414F-9DA1-F091AACB7F91}" type="presOf" srcId="{66EFB70F-5805-4611-8D28-9A158AAB75ED}" destId="{3CFB92BF-8CC9-4A91-BFB7-2539580F5D9A}" srcOrd="0" destOrd="0" presId="urn:microsoft.com/office/officeart/2005/8/layout/vList6"/>
    <dgm:cxn modelId="{F6546150-A944-4C5B-A72B-5AEFEEE6321C}" type="presOf" srcId="{CA74BC31-B667-4671-BFEE-3B63F02C9E6D}" destId="{EFCBD02B-BED0-4A3C-990B-9BA21DFAEC30}" srcOrd="0" destOrd="0" presId="urn:microsoft.com/office/officeart/2005/8/layout/vList6"/>
    <dgm:cxn modelId="{80C9E87E-935D-46A8-A9C5-76B0462103A8}" type="presOf" srcId="{1873A45C-8D4F-4B53-A657-2EFD62585638}" destId="{CA15B969-3F83-44CE-930D-9545338E400A}" srcOrd="0" destOrd="2" presId="urn:microsoft.com/office/officeart/2005/8/layout/vList6"/>
    <dgm:cxn modelId="{BF75B784-B0CC-45C1-B6F2-E99446ED9199}" type="presOf" srcId="{A68D1DE2-C552-44F7-8422-0F096FE43D99}" destId="{F958F27A-9424-41BC-A7A5-04AC63C8047E}" srcOrd="0" destOrd="1" presId="urn:microsoft.com/office/officeart/2005/8/layout/vList6"/>
    <dgm:cxn modelId="{CC8F8EAF-29F3-41DC-8CFA-874376708F12}" srcId="{73F60B14-5508-4CA3-9B9C-B5D2C21102D5}" destId="{E0845E92-70DE-4ECE-AF8D-AC59E0FA1259}" srcOrd="1" destOrd="0" parTransId="{70222E42-DD8D-4572-BC46-BEFC40975572}" sibTransId="{D8515739-7819-45D6-A9F7-5D5D543EC6D6}"/>
    <dgm:cxn modelId="{DF617EB3-F9FA-48E5-9C17-AF393F00AB1E}" type="presOf" srcId="{73F60B14-5508-4CA3-9B9C-B5D2C21102D5}" destId="{3D03A3ED-000E-49F5-8556-A5A7C4A7F27F}" srcOrd="0" destOrd="0" presId="urn:microsoft.com/office/officeart/2005/8/layout/vList6"/>
    <dgm:cxn modelId="{3FF1C7B5-46FE-49C6-B803-7A3DF7AF4781}" srcId="{0AA2D9EB-04FD-4363-8594-7CF7DF4C9814}" destId="{1873A45C-8D4F-4B53-A657-2EFD62585638}" srcOrd="2" destOrd="0" parTransId="{401011FC-04C7-4FE4-85E7-C298E32B17B5}" sibTransId="{72852B3B-6051-4CC7-BA51-B8471D21DDA9}"/>
    <dgm:cxn modelId="{5B7744B9-0017-4307-9CDC-2FFCD011054B}" type="presOf" srcId="{037B66BD-BAFC-49BB-9CCB-46D9513529B0}" destId="{B2B669C1-EC8B-4820-9DDD-E83E1163E4D1}" srcOrd="0" destOrd="0" presId="urn:microsoft.com/office/officeart/2005/8/layout/vList6"/>
    <dgm:cxn modelId="{E99FF9BC-8A49-4F18-9280-89F010E7B520}" type="presOf" srcId="{E0845E92-70DE-4ECE-AF8D-AC59E0FA1259}" destId="{3CFB92BF-8CC9-4A91-BFB7-2539580F5D9A}" srcOrd="0" destOrd="1" presId="urn:microsoft.com/office/officeart/2005/8/layout/vList6"/>
    <dgm:cxn modelId="{95D317C3-56F2-407F-BF50-5070CB16395D}" srcId="{01338793-DFC2-4689-8551-136ABC0C3B0A}" destId="{A0F886D6-21D4-4CF4-8F6C-63F43AA10760}" srcOrd="2" destOrd="0" parTransId="{B66B26C0-CE02-4E78-BA2B-E8C5E87ACEB7}" sibTransId="{A5BC79C8-D172-4D0E-A9D2-2665C6C75FF0}"/>
    <dgm:cxn modelId="{4723E6CD-DBE8-48F0-8532-84DEFF0B9FAC}" type="presOf" srcId="{A0F886D6-21D4-4CF4-8F6C-63F43AA10760}" destId="{BB15FD61-DF61-4885-977B-7AA390C9AA51}" srcOrd="0" destOrd="2" presId="urn:microsoft.com/office/officeart/2005/8/layout/vList6"/>
    <dgm:cxn modelId="{297BF4D0-D9B3-43BA-83F5-0CB60E263011}" srcId="{73F60B14-5508-4CA3-9B9C-B5D2C21102D5}" destId="{66EFB70F-5805-4611-8D28-9A158AAB75ED}" srcOrd="0" destOrd="0" parTransId="{B9B60321-2843-4BA4-B03F-A709C878169B}" sibTransId="{CDBA6660-5D4B-4972-A9ED-6996DCB70DB3}"/>
    <dgm:cxn modelId="{D22B8FD2-CDED-47EF-9A04-40316B7B9756}" srcId="{CA74BC31-B667-4671-BFEE-3B63F02C9E6D}" destId="{A68D1DE2-C552-44F7-8422-0F096FE43D99}" srcOrd="1" destOrd="0" parTransId="{8F53182F-6BEF-4443-9886-609816043623}" sibTransId="{C391ECB0-ADAA-48D5-9757-6462FCEE21FA}"/>
    <dgm:cxn modelId="{104FA9D7-3AA0-4D3A-9CC3-CD9BEAAB104E}" srcId="{037B66BD-BAFC-49BB-9CCB-46D9513529B0}" destId="{01338793-DFC2-4689-8551-136ABC0C3B0A}" srcOrd="1" destOrd="0" parTransId="{049EB12C-8BE9-42FE-904F-0FA2F6F21CDC}" sibTransId="{F1C75F7A-15B9-4BE0-9C10-CE8041654101}"/>
    <dgm:cxn modelId="{460225D8-3095-489D-9575-FD282205190C}" type="presOf" srcId="{03918453-5888-4293-A4EE-665A30A28AC1}" destId="{3CFB92BF-8CC9-4A91-BFB7-2539580F5D9A}" srcOrd="0" destOrd="2" presId="urn:microsoft.com/office/officeart/2005/8/layout/vList6"/>
    <dgm:cxn modelId="{C6F66DDE-4042-4057-88B6-5C1F294E62B9}" srcId="{01338793-DFC2-4689-8551-136ABC0C3B0A}" destId="{B8E5FBA7-6FD9-4F55-97E6-A2737C52F8FD}" srcOrd="3" destOrd="0" parTransId="{8601E701-474A-4D49-A67B-FE9DC22A6F71}" sibTransId="{1332EB8D-3F57-4929-945F-CE610E79C5AD}"/>
    <dgm:cxn modelId="{726A8DDF-269A-4065-81BC-79973E600942}" type="presOf" srcId="{5165A326-534E-4F6F-B29B-376A41B1B359}" destId="{BB15FD61-DF61-4885-977B-7AA390C9AA51}" srcOrd="0" destOrd="1" presId="urn:microsoft.com/office/officeart/2005/8/layout/vList6"/>
    <dgm:cxn modelId="{D23C42E3-E1A1-4D53-91A4-3B599FD646EE}" srcId="{037B66BD-BAFC-49BB-9CCB-46D9513529B0}" destId="{A7CD6D63-96B4-467B-B82D-3635D7A27DD7}" srcOrd="4" destOrd="0" parTransId="{03BB3FCE-5A05-4CC9-878A-EA4CF4155245}" sibTransId="{710008C4-F5FD-4B50-AA2E-BC092EE9D356}"/>
    <dgm:cxn modelId="{93A5B3E4-83AD-466B-B030-B3045AB9D050}" srcId="{73F60B14-5508-4CA3-9B9C-B5D2C21102D5}" destId="{03918453-5888-4293-A4EE-665A30A28AC1}" srcOrd="2" destOrd="0" parTransId="{EC1BA93B-0393-485E-BA21-EF5A23F815ED}" sibTransId="{A4B578C5-2F19-47B7-A0E5-E0E92F5FD79E}"/>
    <dgm:cxn modelId="{C3BCBEE8-C12D-4B3B-9464-C3ABCE07FEA2}" srcId="{CA74BC31-B667-4671-BFEE-3B63F02C9E6D}" destId="{10C14ED9-57AD-48F9-AB6C-4793D8F59188}" srcOrd="0" destOrd="0" parTransId="{C8D9814A-8FDF-406B-AD31-E64C72D54FF5}" sibTransId="{5046EB9D-2BAF-433A-9758-41D38D5202C2}"/>
    <dgm:cxn modelId="{BD5E01E9-F9DE-4BC5-993D-FFB59646F183}" srcId="{A7CD6D63-96B4-467B-B82D-3635D7A27DD7}" destId="{934F6D4E-5601-4A51-884B-AB817DBAE921}" srcOrd="0" destOrd="0" parTransId="{EC6EF67E-6482-4406-9E12-B8B254EC0D73}" sibTransId="{539412C9-2202-44C3-938A-C96CF3F99869}"/>
    <dgm:cxn modelId="{CAB4DBEA-4832-4B23-95B9-893055B85738}" type="presOf" srcId="{5ED5BE62-39FE-4F2D-B18C-29541BF490E8}" destId="{CA15B969-3F83-44CE-930D-9545338E400A}" srcOrd="0" destOrd="1" presId="urn:microsoft.com/office/officeart/2005/8/layout/vList6"/>
    <dgm:cxn modelId="{7E0CFBEA-345E-421C-B7AF-74107D0D5B76}" type="presOf" srcId="{0AA2D9EB-04FD-4363-8594-7CF7DF4C9814}" destId="{412BAC12-6643-40EC-B610-2CD5A547C453}" srcOrd="0" destOrd="0" presId="urn:microsoft.com/office/officeart/2005/8/layout/vList6"/>
    <dgm:cxn modelId="{4E186DEF-FC64-494D-ABC4-AE85C6405D12}" type="presOf" srcId="{01338793-DFC2-4689-8551-136ABC0C3B0A}" destId="{78691142-087C-4048-966B-F918BBB57FC9}" srcOrd="0" destOrd="0" presId="urn:microsoft.com/office/officeart/2005/8/layout/vList6"/>
    <dgm:cxn modelId="{649CD4F9-21C8-4E5E-9706-65C968500908}" type="presOf" srcId="{A7CD6D63-96B4-467B-B82D-3635D7A27DD7}" destId="{A38C3E5A-C4F3-4163-8E41-9AAD00DC0751}" srcOrd="0" destOrd="0" presId="urn:microsoft.com/office/officeart/2005/8/layout/vList6"/>
    <dgm:cxn modelId="{BE0C77FD-89D3-4383-8574-3368B64D42AE}" srcId="{037B66BD-BAFC-49BB-9CCB-46D9513529B0}" destId="{0AA2D9EB-04FD-4363-8594-7CF7DF4C9814}" srcOrd="0" destOrd="0" parTransId="{F4564D50-BCD6-4EDC-889F-D6FF18BAB960}" sibTransId="{251831BC-FE50-4073-89CC-5FC7ADF6EB67}"/>
    <dgm:cxn modelId="{696161B0-9F9F-47F3-B60E-F9CDD6AA5C7D}" type="presParOf" srcId="{B2B669C1-EC8B-4820-9DDD-E83E1163E4D1}" destId="{52768C3C-AA52-4496-9266-7745942F9C10}" srcOrd="0" destOrd="0" presId="urn:microsoft.com/office/officeart/2005/8/layout/vList6"/>
    <dgm:cxn modelId="{969C8397-F174-403A-92EB-C52AB24D08DB}" type="presParOf" srcId="{52768C3C-AA52-4496-9266-7745942F9C10}" destId="{412BAC12-6643-40EC-B610-2CD5A547C453}" srcOrd="0" destOrd="0" presId="urn:microsoft.com/office/officeart/2005/8/layout/vList6"/>
    <dgm:cxn modelId="{E0415997-E215-4617-97B7-061A0155D36F}" type="presParOf" srcId="{52768C3C-AA52-4496-9266-7745942F9C10}" destId="{CA15B969-3F83-44CE-930D-9545338E400A}" srcOrd="1" destOrd="0" presId="urn:microsoft.com/office/officeart/2005/8/layout/vList6"/>
    <dgm:cxn modelId="{B99301E6-90CC-4AC6-8721-75697B6A2450}" type="presParOf" srcId="{B2B669C1-EC8B-4820-9DDD-E83E1163E4D1}" destId="{57A22675-99D0-4A6A-ADF9-2A5DB29DBFB4}" srcOrd="1" destOrd="0" presId="urn:microsoft.com/office/officeart/2005/8/layout/vList6"/>
    <dgm:cxn modelId="{3304A7BE-5BBD-4AC0-BB4C-71AB3ADEC626}" type="presParOf" srcId="{B2B669C1-EC8B-4820-9DDD-E83E1163E4D1}" destId="{8ADF6A19-E40F-43A8-B796-E221CA9D2D29}" srcOrd="2" destOrd="0" presId="urn:microsoft.com/office/officeart/2005/8/layout/vList6"/>
    <dgm:cxn modelId="{C7BE7959-A57D-46C4-A4DB-9B4211EBA28B}" type="presParOf" srcId="{8ADF6A19-E40F-43A8-B796-E221CA9D2D29}" destId="{78691142-087C-4048-966B-F918BBB57FC9}" srcOrd="0" destOrd="0" presId="urn:microsoft.com/office/officeart/2005/8/layout/vList6"/>
    <dgm:cxn modelId="{05C1AE6A-4855-476E-95FF-6F45E2F82304}" type="presParOf" srcId="{8ADF6A19-E40F-43A8-B796-E221CA9D2D29}" destId="{BB15FD61-DF61-4885-977B-7AA390C9AA51}" srcOrd="1" destOrd="0" presId="urn:microsoft.com/office/officeart/2005/8/layout/vList6"/>
    <dgm:cxn modelId="{F541E475-D817-4776-83EE-A1C1BE7F7F94}" type="presParOf" srcId="{B2B669C1-EC8B-4820-9DDD-E83E1163E4D1}" destId="{6FB0D37C-D7C7-41E8-964A-074DE34F7BB7}" srcOrd="3" destOrd="0" presId="urn:microsoft.com/office/officeart/2005/8/layout/vList6"/>
    <dgm:cxn modelId="{A7522430-D8A8-4FBF-A265-8D78CDA49297}" type="presParOf" srcId="{B2B669C1-EC8B-4820-9DDD-E83E1163E4D1}" destId="{F4499F07-B839-4BAB-9487-69E4B7911EDA}" srcOrd="4" destOrd="0" presId="urn:microsoft.com/office/officeart/2005/8/layout/vList6"/>
    <dgm:cxn modelId="{E738FC8E-5F07-4024-BE48-617F25DD29EB}" type="presParOf" srcId="{F4499F07-B839-4BAB-9487-69E4B7911EDA}" destId="{3D03A3ED-000E-49F5-8556-A5A7C4A7F27F}" srcOrd="0" destOrd="0" presId="urn:microsoft.com/office/officeart/2005/8/layout/vList6"/>
    <dgm:cxn modelId="{E2C12EB4-0769-4242-8975-C871835154A2}" type="presParOf" srcId="{F4499F07-B839-4BAB-9487-69E4B7911EDA}" destId="{3CFB92BF-8CC9-4A91-BFB7-2539580F5D9A}" srcOrd="1" destOrd="0" presId="urn:microsoft.com/office/officeart/2005/8/layout/vList6"/>
    <dgm:cxn modelId="{4D56BBFC-67D0-4B3F-A6F6-D168C539FC5B}" type="presParOf" srcId="{B2B669C1-EC8B-4820-9DDD-E83E1163E4D1}" destId="{69A69AC0-A53A-41F9-BD24-E23B6846673E}" srcOrd="5" destOrd="0" presId="urn:microsoft.com/office/officeart/2005/8/layout/vList6"/>
    <dgm:cxn modelId="{5FA0400B-3A7C-4CEE-8E8D-878421C3B228}" type="presParOf" srcId="{B2B669C1-EC8B-4820-9DDD-E83E1163E4D1}" destId="{5EF1BAAE-BA77-491C-ACD6-A2F1AAE29A47}" srcOrd="6" destOrd="0" presId="urn:microsoft.com/office/officeart/2005/8/layout/vList6"/>
    <dgm:cxn modelId="{D5D37798-93D2-4572-ABDD-46CF4D0F8C5C}" type="presParOf" srcId="{5EF1BAAE-BA77-491C-ACD6-A2F1AAE29A47}" destId="{EFCBD02B-BED0-4A3C-990B-9BA21DFAEC30}" srcOrd="0" destOrd="0" presId="urn:microsoft.com/office/officeart/2005/8/layout/vList6"/>
    <dgm:cxn modelId="{061EA430-B267-4692-A193-0C276043A99B}" type="presParOf" srcId="{5EF1BAAE-BA77-491C-ACD6-A2F1AAE29A47}" destId="{F958F27A-9424-41BC-A7A5-04AC63C8047E}" srcOrd="1" destOrd="0" presId="urn:microsoft.com/office/officeart/2005/8/layout/vList6"/>
    <dgm:cxn modelId="{5A065989-0004-4AD7-8B3A-26A20F25AEAE}" type="presParOf" srcId="{B2B669C1-EC8B-4820-9DDD-E83E1163E4D1}" destId="{63156890-D20F-45EA-BC53-5564FF1F0AFD}" srcOrd="7" destOrd="0" presId="urn:microsoft.com/office/officeart/2005/8/layout/vList6"/>
    <dgm:cxn modelId="{B542F2A0-F01F-4387-8726-284949F734B8}" type="presParOf" srcId="{B2B669C1-EC8B-4820-9DDD-E83E1163E4D1}" destId="{ED247B93-CE32-455F-9C23-6C79A8AB56F1}" srcOrd="8" destOrd="0" presId="urn:microsoft.com/office/officeart/2005/8/layout/vList6"/>
    <dgm:cxn modelId="{246A1B95-D352-4E32-9AE5-A565A2CA3B41}" type="presParOf" srcId="{ED247B93-CE32-455F-9C23-6C79A8AB56F1}" destId="{A38C3E5A-C4F3-4163-8E41-9AAD00DC0751}" srcOrd="0" destOrd="0" presId="urn:microsoft.com/office/officeart/2005/8/layout/vList6"/>
    <dgm:cxn modelId="{1C900611-72E9-43C5-A1CB-656D65AE4E86}" type="presParOf" srcId="{ED247B93-CE32-455F-9C23-6C79A8AB56F1}" destId="{896E5A62-A09E-481E-89CA-873BF8C4F1E2}"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6B340-C43F-44B2-8588-897F1E52AADE}">
      <dsp:nvSpPr>
        <dsp:cNvPr id="0" name=""/>
        <dsp:cNvSpPr/>
      </dsp:nvSpPr>
      <dsp:spPr>
        <a:xfrm>
          <a:off x="1435890" y="116597"/>
          <a:ext cx="3413760" cy="3413760"/>
        </a:xfrm>
        <a:prstGeom prst="pie">
          <a:avLst>
            <a:gd name="adj1" fmla="val 16200000"/>
            <a:gd name="adj2" fmla="val 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zh-TW" altLang="en-US" sz="2300" b="1" kern="1200" dirty="0">
              <a:solidFill>
                <a:schemeClr val="tx1"/>
              </a:solidFill>
              <a:latin typeface="微軟正黑體" panose="020B0604030504040204" pitchFamily="34" charset="-120"/>
              <a:ea typeface="微軟正黑體" panose="020B0604030504040204" pitchFamily="34" charset="-120"/>
            </a:rPr>
            <a:t>灌溉工程人員</a:t>
          </a:r>
        </a:p>
      </dsp:txBody>
      <dsp:txXfrm>
        <a:off x="3181785" y="748143"/>
        <a:ext cx="1259840" cy="1016000"/>
      </dsp:txXfrm>
    </dsp:sp>
    <dsp:sp modelId="{B5286D47-FF2A-40C9-8278-C2E4BB990CCF}">
      <dsp:nvSpPr>
        <dsp:cNvPr id="0" name=""/>
        <dsp:cNvSpPr/>
      </dsp:nvSpPr>
      <dsp:spPr>
        <a:xfrm>
          <a:off x="1269187" y="325119"/>
          <a:ext cx="3413760" cy="3413760"/>
        </a:xfrm>
        <a:prstGeom prst="pie">
          <a:avLst>
            <a:gd name="adj1" fmla="val 0"/>
            <a:gd name="adj2" fmla="val 540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zh-TW" altLang="en-US" sz="2300" b="1" kern="1200" dirty="0">
              <a:solidFill>
                <a:schemeClr val="tx1"/>
              </a:solidFill>
              <a:latin typeface="微軟正黑體" panose="020B0604030504040204" pitchFamily="34" charset="-120"/>
              <a:ea typeface="微軟正黑體" panose="020B0604030504040204" pitchFamily="34" charset="-120"/>
            </a:rPr>
            <a:t>灌溉管理人員</a:t>
          </a:r>
        </a:p>
      </dsp:txBody>
      <dsp:txXfrm>
        <a:off x="3037027" y="2092959"/>
        <a:ext cx="1259840" cy="1016000"/>
      </dsp:txXfrm>
    </dsp:sp>
    <dsp:sp modelId="{E4F4B079-F7AF-4255-A6F3-54D9AA087914}">
      <dsp:nvSpPr>
        <dsp:cNvPr id="0" name=""/>
        <dsp:cNvSpPr/>
      </dsp:nvSpPr>
      <dsp:spPr>
        <a:xfrm>
          <a:off x="1269187" y="325119"/>
          <a:ext cx="3413760" cy="3413760"/>
        </a:xfrm>
        <a:prstGeom prst="pie">
          <a:avLst>
            <a:gd name="adj1" fmla="val 5400000"/>
            <a:gd name="adj2" fmla="val 1080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zh-TW" altLang="en-US" sz="2300" b="1" kern="1200" dirty="0">
              <a:solidFill>
                <a:schemeClr val="tx1"/>
              </a:solidFill>
              <a:latin typeface="微軟正黑體" panose="020B0604030504040204" pitchFamily="34" charset="-120"/>
              <a:ea typeface="微軟正黑體" panose="020B0604030504040204" pitchFamily="34" charset="-120"/>
            </a:rPr>
            <a:t>一般行政人員</a:t>
          </a:r>
        </a:p>
      </dsp:txBody>
      <dsp:txXfrm>
        <a:off x="1655267" y="2092959"/>
        <a:ext cx="1259840" cy="1016000"/>
      </dsp:txXfrm>
    </dsp:sp>
    <dsp:sp modelId="{0A3C4EF6-156A-4A04-B88A-33CFEE0B94D2}">
      <dsp:nvSpPr>
        <dsp:cNvPr id="0" name=""/>
        <dsp:cNvSpPr/>
      </dsp:nvSpPr>
      <dsp:spPr>
        <a:xfrm>
          <a:off x="1271781" y="159859"/>
          <a:ext cx="3408571" cy="3744280"/>
        </a:xfrm>
        <a:prstGeom prst="pie">
          <a:avLst>
            <a:gd name="adj1" fmla="val 10800000"/>
            <a:gd name="adj2" fmla="val 1620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zh-TW" altLang="en-US" sz="2300" b="1" kern="1200" dirty="0">
              <a:latin typeface="微軟正黑體" panose="020B0604030504040204" pitchFamily="34" charset="-120"/>
              <a:ea typeface="微軟正黑體" panose="020B0604030504040204" pitchFamily="34" charset="-120"/>
            </a:rPr>
            <a:t>技術工</a:t>
          </a:r>
        </a:p>
      </dsp:txBody>
      <dsp:txXfrm>
        <a:off x="1657274" y="850768"/>
        <a:ext cx="1257925" cy="111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CBDDD-9DFE-4E77-88A3-25B122DCE609}">
      <dsp:nvSpPr>
        <dsp:cNvPr id="0" name=""/>
        <dsp:cNvSpPr/>
      </dsp:nvSpPr>
      <dsp:spPr>
        <a:xfrm rot="16200000">
          <a:off x="318346" y="-318346"/>
          <a:ext cx="1508502" cy="2145196"/>
        </a:xfrm>
        <a:prstGeom prst="round1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TW" altLang="en-US" sz="1600" b="1" i="0" kern="1200" baseline="0" dirty="0">
              <a:latin typeface="Times New Roman" panose="02020603050405020304" pitchFamily="18" charset="0"/>
              <a:ea typeface="微軟正黑體" panose="020B0604030504040204" pitchFamily="34" charset="-120"/>
            </a:rPr>
            <a:t>行銷及業務費用</a:t>
          </a:r>
          <a:br>
            <a:rPr lang="en-US" altLang="zh-TW" sz="1600" b="1" i="0" kern="1200" baseline="0" dirty="0">
              <a:latin typeface="Times New Roman" panose="02020603050405020304" pitchFamily="18" charset="0"/>
              <a:ea typeface="微軟正黑體" panose="020B0604030504040204" pitchFamily="34" charset="-120"/>
            </a:rPr>
          </a:br>
          <a:r>
            <a:rPr lang="en-US" altLang="zh-TW" sz="1600" b="1" i="0" kern="1200" baseline="0" dirty="0">
              <a:latin typeface="Times New Roman" panose="02020603050405020304" pitchFamily="18" charset="0"/>
              <a:ea typeface="微軟正黑體" panose="020B0604030504040204" pitchFamily="34" charset="-120"/>
            </a:rPr>
            <a:t>102.3</a:t>
          </a:r>
          <a:r>
            <a:rPr lang="zh-TW" altLang="en-US" sz="1600" b="1" i="0" kern="1200" baseline="0" dirty="0">
              <a:latin typeface="Times New Roman" panose="02020603050405020304" pitchFamily="18" charset="0"/>
              <a:ea typeface="微軟正黑體" panose="020B0604030504040204" pitchFamily="34" charset="-120"/>
            </a:rPr>
            <a:t>億元</a:t>
          </a:r>
        </a:p>
      </dsp:txBody>
      <dsp:txXfrm rot="5400000">
        <a:off x="0" y="0"/>
        <a:ext cx="2145196" cy="1131377"/>
      </dsp:txXfrm>
    </dsp:sp>
    <dsp:sp modelId="{1AABCB35-0531-4C3C-A7DF-A89C02E74D98}">
      <dsp:nvSpPr>
        <dsp:cNvPr id="0" name=""/>
        <dsp:cNvSpPr/>
      </dsp:nvSpPr>
      <dsp:spPr>
        <a:xfrm>
          <a:off x="2145196" y="0"/>
          <a:ext cx="2145196" cy="1508502"/>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TW" altLang="en-US" sz="1600" b="1" i="0" kern="1200" baseline="0" dirty="0">
              <a:latin typeface="Times New Roman" panose="02020603050405020304" pitchFamily="18" charset="0"/>
              <a:ea typeface="微軟正黑體" panose="020B0604030504040204" pitchFamily="34" charset="-120"/>
            </a:rPr>
            <a:t>管理及總務費用</a:t>
          </a:r>
          <a:br>
            <a:rPr lang="en-US" altLang="zh-TW" sz="1600" b="1" i="0" kern="1200" baseline="0" dirty="0">
              <a:latin typeface="Times New Roman" panose="02020603050405020304" pitchFamily="18" charset="0"/>
              <a:ea typeface="微軟正黑體" panose="020B0604030504040204" pitchFamily="34" charset="-120"/>
            </a:rPr>
          </a:br>
          <a:r>
            <a:rPr lang="en-US" altLang="zh-TW" sz="1600" b="1" i="0" kern="1200" baseline="0" dirty="0">
              <a:latin typeface="Times New Roman" panose="02020603050405020304" pitchFamily="18" charset="0"/>
              <a:ea typeface="微軟正黑體" panose="020B0604030504040204" pitchFamily="34" charset="-120"/>
            </a:rPr>
            <a:t>43.8</a:t>
          </a:r>
          <a:r>
            <a:rPr lang="zh-TW" altLang="en-US" sz="1600" b="1" i="0" kern="1200" baseline="0" dirty="0">
              <a:latin typeface="Times New Roman" panose="02020603050405020304" pitchFamily="18" charset="0"/>
              <a:ea typeface="微軟正黑體" panose="020B0604030504040204" pitchFamily="34" charset="-120"/>
            </a:rPr>
            <a:t>億元</a:t>
          </a:r>
        </a:p>
      </dsp:txBody>
      <dsp:txXfrm>
        <a:off x="2145196" y="0"/>
        <a:ext cx="2145196" cy="1131377"/>
      </dsp:txXfrm>
    </dsp:sp>
    <dsp:sp modelId="{1E22F987-EB3C-48D2-A3A5-7856D9CA8F55}">
      <dsp:nvSpPr>
        <dsp:cNvPr id="0" name=""/>
        <dsp:cNvSpPr/>
      </dsp:nvSpPr>
      <dsp:spPr>
        <a:xfrm rot="10800000">
          <a:off x="0" y="1508502"/>
          <a:ext cx="2145196" cy="1508502"/>
        </a:xfrm>
        <a:prstGeom prst="round1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TW" altLang="en-US" sz="1600" b="1" i="0" kern="1200" baseline="0" dirty="0">
              <a:latin typeface="Times New Roman" panose="02020603050405020304" pitchFamily="18" charset="0"/>
              <a:ea typeface="微軟正黑體" panose="020B0604030504040204" pitchFamily="34" charset="-120"/>
            </a:rPr>
            <a:t>研究發展及訓練費用</a:t>
          </a:r>
          <a:br>
            <a:rPr lang="en-US" altLang="zh-TW" sz="1600" b="1" i="0" kern="1200" baseline="0" dirty="0">
              <a:latin typeface="Times New Roman" panose="02020603050405020304" pitchFamily="18" charset="0"/>
              <a:ea typeface="微軟正黑體" panose="020B0604030504040204" pitchFamily="34" charset="-120"/>
            </a:rPr>
          </a:br>
          <a:r>
            <a:rPr lang="en-US" altLang="zh-TW" sz="1600" b="1" i="0" kern="1200" baseline="0" dirty="0">
              <a:latin typeface="Times New Roman" panose="02020603050405020304" pitchFamily="18" charset="0"/>
              <a:ea typeface="微軟正黑體" panose="020B0604030504040204" pitchFamily="34" charset="-120"/>
            </a:rPr>
            <a:t>1.4</a:t>
          </a:r>
          <a:r>
            <a:rPr lang="zh-TW" altLang="en-US" sz="1600" b="1" i="0" kern="1200" baseline="0" dirty="0">
              <a:latin typeface="Times New Roman" panose="02020603050405020304" pitchFamily="18" charset="0"/>
              <a:ea typeface="微軟正黑體" panose="020B0604030504040204" pitchFamily="34" charset="-120"/>
            </a:rPr>
            <a:t>億元</a:t>
          </a:r>
        </a:p>
      </dsp:txBody>
      <dsp:txXfrm rot="10800000">
        <a:off x="0" y="1885628"/>
        <a:ext cx="2145196" cy="1131377"/>
      </dsp:txXfrm>
    </dsp:sp>
    <dsp:sp modelId="{E7531FA0-A31C-43F0-A4F2-75B76902B274}">
      <dsp:nvSpPr>
        <dsp:cNvPr id="0" name=""/>
        <dsp:cNvSpPr/>
      </dsp:nvSpPr>
      <dsp:spPr>
        <a:xfrm rot="5400000">
          <a:off x="2463542" y="1190156"/>
          <a:ext cx="1508502" cy="2145196"/>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TW" altLang="en-US" sz="1600" b="1" i="0" kern="1200" baseline="0" dirty="0">
              <a:latin typeface="Times New Roman" panose="02020603050405020304" pitchFamily="18" charset="0"/>
              <a:ea typeface="微軟正黑體" panose="020B0604030504040204" pitchFamily="34" charset="-120"/>
            </a:rPr>
            <a:t>其他業務外費用</a:t>
          </a:r>
          <a:br>
            <a:rPr lang="en-US" altLang="zh-TW" sz="1600" b="1" i="0" kern="1200" baseline="0" dirty="0">
              <a:latin typeface="Times New Roman" panose="02020603050405020304" pitchFamily="18" charset="0"/>
              <a:ea typeface="微軟正黑體" panose="020B0604030504040204" pitchFamily="34" charset="-120"/>
            </a:rPr>
          </a:br>
          <a:r>
            <a:rPr lang="en-US" altLang="zh-TW" sz="1600" b="1" i="0" kern="1200" baseline="0" dirty="0">
              <a:latin typeface="Times New Roman" panose="02020603050405020304" pitchFamily="18" charset="0"/>
              <a:ea typeface="微軟正黑體" panose="020B0604030504040204" pitchFamily="34" charset="-120"/>
            </a:rPr>
            <a:t>6.8</a:t>
          </a:r>
          <a:r>
            <a:rPr lang="zh-TW" altLang="en-US" sz="1600" b="1" i="0" kern="1200" baseline="0" dirty="0">
              <a:latin typeface="Times New Roman" panose="02020603050405020304" pitchFamily="18" charset="0"/>
              <a:ea typeface="微軟正黑體" panose="020B0604030504040204" pitchFamily="34" charset="-120"/>
            </a:rPr>
            <a:t>億元</a:t>
          </a:r>
        </a:p>
      </dsp:txBody>
      <dsp:txXfrm rot="-5400000">
        <a:off x="2145196" y="1885628"/>
        <a:ext cx="2145196" cy="1131377"/>
      </dsp:txXfrm>
    </dsp:sp>
    <dsp:sp modelId="{CFF6540A-CD31-418F-A3CC-730A62D8BF18}">
      <dsp:nvSpPr>
        <dsp:cNvPr id="0" name=""/>
        <dsp:cNvSpPr/>
      </dsp:nvSpPr>
      <dsp:spPr>
        <a:xfrm>
          <a:off x="1501637" y="1131377"/>
          <a:ext cx="1287117" cy="754251"/>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i="0" kern="1200" baseline="0" dirty="0">
              <a:latin typeface="Times New Roman" panose="02020603050405020304" pitchFamily="18" charset="0"/>
              <a:ea typeface="微軟正黑體" panose="020B0604030504040204" pitchFamily="34" charset="-120"/>
            </a:rPr>
            <a:t>成本與費用</a:t>
          </a:r>
        </a:p>
      </dsp:txBody>
      <dsp:txXfrm>
        <a:off x="1538456" y="1168196"/>
        <a:ext cx="1213479" cy="6806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5B969-3F83-44CE-930D-9545338E400A}">
      <dsp:nvSpPr>
        <dsp:cNvPr id="0" name=""/>
        <dsp:cNvSpPr/>
      </dsp:nvSpPr>
      <dsp:spPr>
        <a:xfrm>
          <a:off x="1846105" y="2167"/>
          <a:ext cx="2762406" cy="109499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公文收發</a:t>
          </a:r>
        </a:p>
        <a:p>
          <a:pPr marL="171450" lvl="1" indent="-171450" algn="l" defTabSz="711200">
            <a:lnSpc>
              <a:spcPct val="90000"/>
            </a:lnSpc>
            <a:spcBef>
              <a:spcPct val="0"/>
            </a:spcBef>
            <a:spcAft>
              <a:spcPct val="15000"/>
            </a:spcAft>
            <a:buChar char="•"/>
          </a:pPr>
          <a:r>
            <a:rPr lang="zh-TW" altLang="en-US" sz="1600" kern="1200" dirty="0"/>
            <a:t>文書處理</a:t>
          </a:r>
        </a:p>
        <a:p>
          <a:pPr marL="171450" lvl="1" indent="-171450" algn="l" defTabSz="711200">
            <a:lnSpc>
              <a:spcPct val="90000"/>
            </a:lnSpc>
            <a:spcBef>
              <a:spcPct val="0"/>
            </a:spcBef>
            <a:spcAft>
              <a:spcPct val="15000"/>
            </a:spcAft>
            <a:buChar char="•"/>
          </a:pPr>
          <a:r>
            <a:rPr lang="zh-TW" altLang="en-US" sz="1600" kern="1200" dirty="0"/>
            <a:t>檔案管理</a:t>
          </a:r>
        </a:p>
      </dsp:txBody>
      <dsp:txXfrm>
        <a:off x="1846105" y="139041"/>
        <a:ext cx="2351783" cy="821247"/>
      </dsp:txXfrm>
    </dsp:sp>
    <dsp:sp modelId="{412BAC12-6643-40EC-B610-2CD5A547C453}">
      <dsp:nvSpPr>
        <dsp:cNvPr id="0" name=""/>
        <dsp:cNvSpPr/>
      </dsp:nvSpPr>
      <dsp:spPr>
        <a:xfrm>
          <a:off x="2250" y="321007"/>
          <a:ext cx="1841604" cy="457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t>文書</a:t>
          </a:r>
        </a:p>
      </dsp:txBody>
      <dsp:txXfrm>
        <a:off x="24594" y="343351"/>
        <a:ext cx="1796916" cy="413038"/>
      </dsp:txXfrm>
    </dsp:sp>
    <dsp:sp modelId="{BB15FD61-DF61-4885-977B-7AA390C9AA51}">
      <dsp:nvSpPr>
        <dsp:cNvPr id="0" name=""/>
        <dsp:cNvSpPr/>
      </dsp:nvSpPr>
      <dsp:spPr>
        <a:xfrm>
          <a:off x="1843854" y="1152998"/>
          <a:ext cx="2762406" cy="111892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財產、物品管理</a:t>
          </a:r>
        </a:p>
        <a:p>
          <a:pPr marL="171450" lvl="1" indent="-171450" algn="l" defTabSz="711200">
            <a:lnSpc>
              <a:spcPct val="90000"/>
            </a:lnSpc>
            <a:spcBef>
              <a:spcPct val="0"/>
            </a:spcBef>
            <a:spcAft>
              <a:spcPct val="15000"/>
            </a:spcAft>
            <a:buChar char="•"/>
          </a:pPr>
          <a:r>
            <a:rPr lang="zh-TW" altLang="en-US" sz="1600" kern="1200" dirty="0"/>
            <a:t>採購業務</a:t>
          </a:r>
        </a:p>
        <a:p>
          <a:pPr marL="171450" lvl="1" indent="-171450" algn="l" defTabSz="711200">
            <a:lnSpc>
              <a:spcPct val="90000"/>
            </a:lnSpc>
            <a:spcBef>
              <a:spcPct val="0"/>
            </a:spcBef>
            <a:spcAft>
              <a:spcPct val="15000"/>
            </a:spcAft>
            <a:buChar char="•"/>
          </a:pPr>
          <a:r>
            <a:rPr lang="zh-TW" altLang="en-US" sz="1600" kern="1200" dirty="0"/>
            <a:t>辦公處所、宿舍管理</a:t>
          </a:r>
        </a:p>
        <a:p>
          <a:pPr marL="171450" lvl="1" indent="-171450" algn="l" defTabSz="711200">
            <a:lnSpc>
              <a:spcPct val="90000"/>
            </a:lnSpc>
            <a:spcBef>
              <a:spcPct val="0"/>
            </a:spcBef>
            <a:spcAft>
              <a:spcPct val="15000"/>
            </a:spcAft>
            <a:buChar char="•"/>
          </a:pPr>
          <a:r>
            <a:rPr lang="zh-TW" altLang="en-US" sz="1600" kern="1200" dirty="0"/>
            <a:t>車輛管理</a:t>
          </a:r>
        </a:p>
      </dsp:txBody>
      <dsp:txXfrm>
        <a:off x="1843854" y="1292863"/>
        <a:ext cx="2342810" cy="839192"/>
      </dsp:txXfrm>
    </dsp:sp>
    <dsp:sp modelId="{78691142-087C-4048-966B-F918BBB57FC9}">
      <dsp:nvSpPr>
        <dsp:cNvPr id="0" name=""/>
        <dsp:cNvSpPr/>
      </dsp:nvSpPr>
      <dsp:spPr>
        <a:xfrm>
          <a:off x="2250" y="1483596"/>
          <a:ext cx="1841604" cy="457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t>事務</a:t>
          </a:r>
        </a:p>
      </dsp:txBody>
      <dsp:txXfrm>
        <a:off x="24594" y="1505940"/>
        <a:ext cx="1796916" cy="413038"/>
      </dsp:txXfrm>
    </dsp:sp>
    <dsp:sp modelId="{3CFB92BF-8CC9-4A91-BFB7-2539580F5D9A}">
      <dsp:nvSpPr>
        <dsp:cNvPr id="0" name=""/>
        <dsp:cNvSpPr/>
      </dsp:nvSpPr>
      <dsp:spPr>
        <a:xfrm>
          <a:off x="1843854" y="2327551"/>
          <a:ext cx="2762406" cy="116980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t>支付、匯款、收款事項。</a:t>
          </a:r>
        </a:p>
        <a:p>
          <a:pPr marL="171450" lvl="1" indent="-171450" algn="l" defTabSz="711200">
            <a:lnSpc>
              <a:spcPct val="90000"/>
            </a:lnSpc>
            <a:spcBef>
              <a:spcPct val="0"/>
            </a:spcBef>
            <a:spcAft>
              <a:spcPct val="15000"/>
            </a:spcAft>
            <a:buChar char="•"/>
          </a:pPr>
          <a:r>
            <a:rPr lang="zh-TW" altLang="en-US" sz="1600" kern="1200" dirty="0"/>
            <a:t>銀行帳單核對及庫存報告事項</a:t>
          </a:r>
        </a:p>
        <a:p>
          <a:pPr marL="171450" lvl="1" indent="-171450" algn="l" defTabSz="711200">
            <a:lnSpc>
              <a:spcPct val="90000"/>
            </a:lnSpc>
            <a:spcBef>
              <a:spcPct val="0"/>
            </a:spcBef>
            <a:spcAft>
              <a:spcPct val="15000"/>
            </a:spcAft>
            <a:buChar char="•"/>
          </a:pPr>
          <a:r>
            <a:rPr lang="zh-TW" altLang="en-US" sz="1600" kern="1200" dirty="0"/>
            <a:t>員工薪津製表發放事項。</a:t>
          </a:r>
        </a:p>
      </dsp:txBody>
      <dsp:txXfrm>
        <a:off x="1843854" y="2473776"/>
        <a:ext cx="2323731" cy="877351"/>
      </dsp:txXfrm>
    </dsp:sp>
    <dsp:sp modelId="{3D03A3ED-000E-49F5-8556-A5A7C4A7F27F}">
      <dsp:nvSpPr>
        <dsp:cNvPr id="0" name=""/>
        <dsp:cNvSpPr/>
      </dsp:nvSpPr>
      <dsp:spPr>
        <a:xfrm>
          <a:off x="2250" y="2683588"/>
          <a:ext cx="1841604" cy="457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t>出納</a:t>
          </a:r>
        </a:p>
      </dsp:txBody>
      <dsp:txXfrm>
        <a:off x="24594" y="2705932"/>
        <a:ext cx="1796916" cy="413038"/>
      </dsp:txXfrm>
    </dsp:sp>
    <dsp:sp modelId="{F958F27A-9424-41BC-A7A5-04AC63C8047E}">
      <dsp:nvSpPr>
        <dsp:cNvPr id="0" name=""/>
        <dsp:cNvSpPr/>
      </dsp:nvSpPr>
      <dsp:spPr>
        <a:xfrm>
          <a:off x="1843854" y="3552983"/>
          <a:ext cx="2762406" cy="101728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t>定期召開會議</a:t>
          </a:r>
        </a:p>
        <a:p>
          <a:pPr marL="171450" lvl="1" indent="-171450" algn="l" defTabSz="711200">
            <a:lnSpc>
              <a:spcPct val="90000"/>
            </a:lnSpc>
            <a:spcBef>
              <a:spcPct val="0"/>
            </a:spcBef>
            <a:spcAft>
              <a:spcPct val="15000"/>
            </a:spcAft>
            <a:buChar char="•"/>
          </a:pPr>
          <a:r>
            <a:rPr lang="zh-TW" altLang="en-US" sz="1600" kern="1200" dirty="0"/>
            <a:t>委員建議事項管考</a:t>
          </a:r>
        </a:p>
      </dsp:txBody>
      <dsp:txXfrm>
        <a:off x="1843854" y="3680144"/>
        <a:ext cx="2380924" cy="762963"/>
      </dsp:txXfrm>
    </dsp:sp>
    <dsp:sp modelId="{EFCBD02B-BED0-4A3C-990B-9BA21DFAEC30}">
      <dsp:nvSpPr>
        <dsp:cNvPr id="0" name=""/>
        <dsp:cNvSpPr/>
      </dsp:nvSpPr>
      <dsp:spPr>
        <a:xfrm>
          <a:off x="2250" y="3832762"/>
          <a:ext cx="1841604" cy="457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t>諮議委員</a:t>
          </a:r>
        </a:p>
      </dsp:txBody>
      <dsp:txXfrm>
        <a:off x="24594" y="3855106"/>
        <a:ext cx="1796916" cy="413038"/>
      </dsp:txXfrm>
    </dsp:sp>
    <dsp:sp modelId="{896E5A62-A09E-481E-89CA-873BF8C4F1E2}">
      <dsp:nvSpPr>
        <dsp:cNvPr id="0" name=""/>
        <dsp:cNvSpPr/>
      </dsp:nvSpPr>
      <dsp:spPr>
        <a:xfrm>
          <a:off x="1843404" y="4625898"/>
          <a:ext cx="2765107" cy="55630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zh-TW" altLang="en-US" sz="1800" kern="1200" dirty="0"/>
            <a:t>內控機制</a:t>
          </a:r>
          <a:r>
            <a:rPr lang="zh-TW" altLang="en-US" sz="2500" kern="1200" dirty="0"/>
            <a:t>。</a:t>
          </a:r>
        </a:p>
      </dsp:txBody>
      <dsp:txXfrm>
        <a:off x="1843404" y="4695436"/>
        <a:ext cx="2556493" cy="417227"/>
      </dsp:txXfrm>
    </dsp:sp>
    <dsp:sp modelId="{A38C3E5A-C4F3-4163-8E41-9AAD00DC0751}">
      <dsp:nvSpPr>
        <dsp:cNvPr id="0" name=""/>
        <dsp:cNvSpPr/>
      </dsp:nvSpPr>
      <dsp:spPr>
        <a:xfrm>
          <a:off x="0" y="4625898"/>
          <a:ext cx="1843404" cy="5563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t>業務督導</a:t>
          </a:r>
        </a:p>
      </dsp:txBody>
      <dsp:txXfrm>
        <a:off x="27156" y="4653054"/>
        <a:ext cx="1789092" cy="501991"/>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0"/>
            <a:ext cx="2949990" cy="496426"/>
          </a:xfrm>
          <a:prstGeom prst="rect">
            <a:avLst/>
          </a:prstGeom>
        </p:spPr>
        <p:txBody>
          <a:bodyPr vert="horz" lIns="88301" tIns="44147" rIns="88301" bIns="44147" rtlCol="0"/>
          <a:lstStyle>
            <a:lvl1pPr algn="l">
              <a:defRPr sz="1200"/>
            </a:lvl1pPr>
          </a:lstStyle>
          <a:p>
            <a:endParaRPr lang="zh-TW" altLang="en-US"/>
          </a:p>
        </p:txBody>
      </p:sp>
      <p:sp>
        <p:nvSpPr>
          <p:cNvPr id="3" name="日期版面配置區 2"/>
          <p:cNvSpPr>
            <a:spLocks noGrp="1"/>
          </p:cNvSpPr>
          <p:nvPr>
            <p:ph type="dt" sz="quarter" idx="1"/>
          </p:nvPr>
        </p:nvSpPr>
        <p:spPr>
          <a:xfrm>
            <a:off x="3855690" y="10"/>
            <a:ext cx="2949990" cy="496426"/>
          </a:xfrm>
          <a:prstGeom prst="rect">
            <a:avLst/>
          </a:prstGeom>
        </p:spPr>
        <p:txBody>
          <a:bodyPr vert="horz" lIns="88301" tIns="44147" rIns="88301" bIns="44147" rtlCol="0"/>
          <a:lstStyle>
            <a:lvl1pPr algn="r">
              <a:defRPr sz="1200"/>
            </a:lvl1pPr>
          </a:lstStyle>
          <a:p>
            <a:fld id="{C221023C-B4A7-48BE-B5BE-E84A19ED05E9}" type="datetimeFigureOut">
              <a:rPr lang="zh-TW" altLang="en-US" smtClean="0"/>
              <a:t>2023/2/9</a:t>
            </a:fld>
            <a:endParaRPr lang="zh-TW" altLang="en-US"/>
          </a:p>
        </p:txBody>
      </p:sp>
      <p:sp>
        <p:nvSpPr>
          <p:cNvPr id="4" name="頁尾版面配置區 3"/>
          <p:cNvSpPr>
            <a:spLocks noGrp="1"/>
          </p:cNvSpPr>
          <p:nvPr>
            <p:ph type="ftr" sz="quarter" idx="2"/>
          </p:nvPr>
        </p:nvSpPr>
        <p:spPr>
          <a:xfrm>
            <a:off x="0" y="9441377"/>
            <a:ext cx="2949990" cy="496426"/>
          </a:xfrm>
          <a:prstGeom prst="rect">
            <a:avLst/>
          </a:prstGeom>
        </p:spPr>
        <p:txBody>
          <a:bodyPr vert="horz" lIns="88301" tIns="44147" rIns="88301" bIns="44147"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690" y="9441377"/>
            <a:ext cx="2949990" cy="496426"/>
          </a:xfrm>
          <a:prstGeom prst="rect">
            <a:avLst/>
          </a:prstGeom>
        </p:spPr>
        <p:txBody>
          <a:bodyPr vert="horz" lIns="88301" tIns="44147" rIns="88301" bIns="44147" rtlCol="0" anchor="b"/>
          <a:lstStyle>
            <a:lvl1pPr algn="r">
              <a:defRPr sz="1200"/>
            </a:lvl1pPr>
          </a:lstStyle>
          <a:p>
            <a:fld id="{7F58D8AB-4C6C-426F-BB93-F8E02FB4708B}" type="slidenum">
              <a:rPr lang="zh-TW" altLang="en-US" smtClean="0"/>
              <a:t>‹#›</a:t>
            </a:fld>
            <a:endParaRPr lang="zh-TW" altLang="en-US"/>
          </a:p>
        </p:txBody>
      </p:sp>
    </p:spTree>
    <p:extLst>
      <p:ext uri="{BB962C8B-B14F-4D97-AF65-F5344CB8AC3E}">
        <p14:creationId xmlns:p14="http://schemas.microsoft.com/office/powerpoint/2010/main" val="1122961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0" y="6"/>
            <a:ext cx="2949786" cy="496969"/>
          </a:xfrm>
          <a:prstGeom prst="rect">
            <a:avLst/>
          </a:prstGeom>
        </p:spPr>
        <p:txBody>
          <a:bodyPr vert="horz" lIns="91798" tIns="45901" rIns="91798" bIns="45901" rtlCol="0"/>
          <a:lstStyle>
            <a:lvl1pPr algn="l">
              <a:defRPr sz="1200"/>
            </a:lvl1pPr>
          </a:lstStyle>
          <a:p>
            <a:endParaRPr lang="zh-TW" altLang="en-US"/>
          </a:p>
        </p:txBody>
      </p:sp>
      <p:sp>
        <p:nvSpPr>
          <p:cNvPr id="3" name="日期版面配置區 2"/>
          <p:cNvSpPr>
            <a:spLocks noGrp="1"/>
          </p:cNvSpPr>
          <p:nvPr>
            <p:ph type="dt" idx="1"/>
          </p:nvPr>
        </p:nvSpPr>
        <p:spPr>
          <a:xfrm>
            <a:off x="3855845" y="6"/>
            <a:ext cx="2949786" cy="496969"/>
          </a:xfrm>
          <a:prstGeom prst="rect">
            <a:avLst/>
          </a:prstGeom>
        </p:spPr>
        <p:txBody>
          <a:bodyPr vert="horz" lIns="91798" tIns="45901" rIns="91798" bIns="45901" rtlCol="0"/>
          <a:lstStyle>
            <a:lvl1pPr algn="r">
              <a:defRPr sz="1200"/>
            </a:lvl1pPr>
          </a:lstStyle>
          <a:p>
            <a:fld id="{B418F1EB-9214-47B0-A1DE-05C00D2BFD1A}" type="datetimeFigureOut">
              <a:rPr lang="zh-TW" altLang="en-US" smtClean="0"/>
              <a:t>2023/2/9</a:t>
            </a:fld>
            <a:endParaRPr lang="zh-TW" altLang="en-US"/>
          </a:p>
        </p:txBody>
      </p:sp>
      <p:sp>
        <p:nvSpPr>
          <p:cNvPr id="4" name="投影片圖像版面配置區 3"/>
          <p:cNvSpPr>
            <a:spLocks noGrp="1" noRot="1" noChangeAspect="1"/>
          </p:cNvSpPr>
          <p:nvPr>
            <p:ph type="sldImg" idx="2"/>
          </p:nvPr>
        </p:nvSpPr>
        <p:spPr>
          <a:xfrm>
            <a:off x="920750" y="749300"/>
            <a:ext cx="4965700" cy="3724275"/>
          </a:xfrm>
          <a:prstGeom prst="rect">
            <a:avLst/>
          </a:prstGeom>
          <a:noFill/>
          <a:ln w="12700">
            <a:solidFill>
              <a:prstClr val="black"/>
            </a:solidFill>
          </a:ln>
        </p:spPr>
        <p:txBody>
          <a:bodyPr vert="horz" lIns="91798" tIns="45901" rIns="91798" bIns="45901" rtlCol="0" anchor="ctr"/>
          <a:lstStyle/>
          <a:p>
            <a:endParaRPr lang="zh-TW" altLang="en-US"/>
          </a:p>
        </p:txBody>
      </p:sp>
      <p:sp>
        <p:nvSpPr>
          <p:cNvPr id="5" name="備忘稿版面配置區 4"/>
          <p:cNvSpPr>
            <a:spLocks noGrp="1"/>
          </p:cNvSpPr>
          <p:nvPr>
            <p:ph type="body" sz="quarter" idx="3"/>
          </p:nvPr>
        </p:nvSpPr>
        <p:spPr>
          <a:xfrm>
            <a:off x="680721" y="4721193"/>
            <a:ext cx="5445760" cy="4472702"/>
          </a:xfrm>
          <a:prstGeom prst="rect">
            <a:avLst/>
          </a:prstGeom>
        </p:spPr>
        <p:txBody>
          <a:bodyPr vert="horz" lIns="91798" tIns="45901" rIns="91798" bIns="45901"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10" y="9440653"/>
            <a:ext cx="2949786" cy="496969"/>
          </a:xfrm>
          <a:prstGeom prst="rect">
            <a:avLst/>
          </a:prstGeom>
        </p:spPr>
        <p:txBody>
          <a:bodyPr vert="horz" lIns="91798" tIns="45901" rIns="91798" bIns="45901"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45" y="9440653"/>
            <a:ext cx="2949786" cy="496969"/>
          </a:xfrm>
          <a:prstGeom prst="rect">
            <a:avLst/>
          </a:prstGeom>
        </p:spPr>
        <p:txBody>
          <a:bodyPr vert="horz" lIns="91798" tIns="45901" rIns="91798" bIns="45901" rtlCol="0" anchor="b"/>
          <a:lstStyle>
            <a:lvl1pPr algn="r">
              <a:defRPr sz="1200"/>
            </a:lvl1pPr>
          </a:lstStyle>
          <a:p>
            <a:fld id="{2905C41C-9B5A-48BE-BBFF-044213C66041}" type="slidenum">
              <a:rPr lang="zh-TW" altLang="en-US" smtClean="0"/>
              <a:t>‹#›</a:t>
            </a:fld>
            <a:endParaRPr lang="zh-TW" altLang="en-US"/>
          </a:p>
        </p:txBody>
      </p:sp>
    </p:spTree>
    <p:extLst>
      <p:ext uri="{BB962C8B-B14F-4D97-AF65-F5344CB8AC3E}">
        <p14:creationId xmlns:p14="http://schemas.microsoft.com/office/powerpoint/2010/main" val="3893848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xfrm>
            <a:off x="920750" y="747713"/>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備忘稿版面配置區 2"/>
          <p:cNvSpPr>
            <a:spLocks noGrp="1"/>
          </p:cNvSpPr>
          <p:nvPr>
            <p:ph type="body" idx="1"/>
          </p:nvPr>
        </p:nvSpPr>
        <p:spPr/>
        <p:txBody>
          <a:bodyPr/>
          <a:lstStyle/>
          <a:p>
            <a:pPr>
              <a:defRPr/>
            </a:pPr>
            <a:endParaRPr lang="en-US" altLang="zh-TW" sz="2000" dirty="0">
              <a:latin typeface="+mn-ea"/>
            </a:endParaRPr>
          </a:p>
        </p:txBody>
      </p:sp>
      <p:sp>
        <p:nvSpPr>
          <p:cNvPr id="4" name="投影片編號版面配置區 3"/>
          <p:cNvSpPr>
            <a:spLocks noGrp="1"/>
          </p:cNvSpPr>
          <p:nvPr>
            <p:ph type="sldNum" sz="quarter" idx="5"/>
          </p:nvPr>
        </p:nvSpPr>
        <p:spPr/>
        <p:txBody>
          <a:bodyPr/>
          <a:lstStyle/>
          <a:p>
            <a:pPr>
              <a:defRPr/>
            </a:pPr>
            <a:fld id="{B2C58964-D81D-4EED-86E4-A87E37AE8ED3}" type="slidenum">
              <a:rPr lang="zh-TW" altLang="en-US" smtClean="0">
                <a:solidFill>
                  <a:prstClr val="black"/>
                </a:solidFill>
                <a:latin typeface="Calibri"/>
                <a:ea typeface="新細明體"/>
              </a:rPr>
              <a:pPr>
                <a:defRPr/>
              </a:pPr>
              <a:t>0</a:t>
            </a:fld>
            <a:endParaRPr lang="zh-TW" altLang="en-US">
              <a:solidFill>
                <a:prstClr val="black"/>
              </a:solidFill>
              <a:latin typeface="Calibri"/>
              <a:ea typeface="新細明體"/>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美編</a:t>
            </a:r>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6</a:t>
            </a:fld>
            <a:endParaRPr lang="zh-TW" altLang="en-US"/>
          </a:p>
        </p:txBody>
      </p:sp>
    </p:spTree>
    <p:extLst>
      <p:ext uri="{BB962C8B-B14F-4D97-AF65-F5344CB8AC3E}">
        <p14:creationId xmlns:p14="http://schemas.microsoft.com/office/powerpoint/2010/main" val="2636742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11</a:t>
            </a:fld>
            <a:endParaRPr lang="zh-TW" altLang="en-US"/>
          </a:p>
        </p:txBody>
      </p:sp>
    </p:spTree>
    <p:extLst>
      <p:ext uri="{BB962C8B-B14F-4D97-AF65-F5344CB8AC3E}">
        <p14:creationId xmlns:p14="http://schemas.microsoft.com/office/powerpoint/2010/main" val="701989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12</a:t>
            </a:fld>
            <a:endParaRPr lang="zh-TW" altLang="en-US"/>
          </a:p>
        </p:txBody>
      </p:sp>
    </p:spTree>
    <p:extLst>
      <p:ext uri="{BB962C8B-B14F-4D97-AF65-F5344CB8AC3E}">
        <p14:creationId xmlns:p14="http://schemas.microsoft.com/office/powerpoint/2010/main" val="4199681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13</a:t>
            </a:fld>
            <a:endParaRPr lang="zh-TW" altLang="en-US"/>
          </a:p>
        </p:txBody>
      </p:sp>
    </p:spTree>
    <p:extLst>
      <p:ext uri="{BB962C8B-B14F-4D97-AF65-F5344CB8AC3E}">
        <p14:creationId xmlns:p14="http://schemas.microsoft.com/office/powerpoint/2010/main" val="3731364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16</a:t>
            </a:fld>
            <a:endParaRPr lang="zh-TW" altLang="en-US"/>
          </a:p>
        </p:txBody>
      </p:sp>
    </p:spTree>
    <p:extLst>
      <p:ext uri="{BB962C8B-B14F-4D97-AF65-F5344CB8AC3E}">
        <p14:creationId xmlns:p14="http://schemas.microsoft.com/office/powerpoint/2010/main" val="3732856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22</a:t>
            </a:fld>
            <a:endParaRPr lang="zh-TW" altLang="en-US"/>
          </a:p>
        </p:txBody>
      </p:sp>
    </p:spTree>
    <p:extLst>
      <p:ext uri="{BB962C8B-B14F-4D97-AF65-F5344CB8AC3E}">
        <p14:creationId xmlns:p14="http://schemas.microsoft.com/office/powerpoint/2010/main" val="605117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23</a:t>
            </a:fld>
            <a:endParaRPr lang="zh-TW" altLang="en-US"/>
          </a:p>
        </p:txBody>
      </p:sp>
    </p:spTree>
    <p:extLst>
      <p:ext uri="{BB962C8B-B14F-4D97-AF65-F5344CB8AC3E}">
        <p14:creationId xmlns:p14="http://schemas.microsoft.com/office/powerpoint/2010/main" val="3172798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25</a:t>
            </a:fld>
            <a:endParaRPr lang="zh-TW" altLang="en-US"/>
          </a:p>
        </p:txBody>
      </p:sp>
    </p:spTree>
    <p:extLst>
      <p:ext uri="{BB962C8B-B14F-4D97-AF65-F5344CB8AC3E}">
        <p14:creationId xmlns:p14="http://schemas.microsoft.com/office/powerpoint/2010/main" val="908528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508D1568-1F13-4A7E-84EB-27DD4A37FE42}" type="slidenum">
              <a:rPr lang="zh-TW" altLang="en-US" smtClean="0"/>
              <a:t>27</a:t>
            </a:fld>
            <a:endParaRPr lang="zh-TW" altLang="en-US"/>
          </a:p>
        </p:txBody>
      </p:sp>
    </p:spTree>
    <p:extLst>
      <p:ext uri="{BB962C8B-B14F-4D97-AF65-F5344CB8AC3E}">
        <p14:creationId xmlns:p14="http://schemas.microsoft.com/office/powerpoint/2010/main" val="1377341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32</a:t>
            </a:fld>
            <a:endParaRPr lang="zh-TW" altLang="en-US"/>
          </a:p>
        </p:txBody>
      </p:sp>
    </p:spTree>
    <p:extLst>
      <p:ext uri="{BB962C8B-B14F-4D97-AF65-F5344CB8AC3E}">
        <p14:creationId xmlns:p14="http://schemas.microsoft.com/office/powerpoint/2010/main" val="328633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33</a:t>
            </a:fld>
            <a:endParaRPr lang="zh-TW" altLang="en-US"/>
          </a:p>
        </p:txBody>
      </p:sp>
    </p:spTree>
    <p:extLst>
      <p:ext uri="{BB962C8B-B14F-4D97-AF65-F5344CB8AC3E}">
        <p14:creationId xmlns:p14="http://schemas.microsoft.com/office/powerpoint/2010/main" val="267797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第</a:t>
            </a:r>
            <a:r>
              <a:rPr lang="en-US" altLang="zh-TW" dirty="0"/>
              <a:t>42</a:t>
            </a:r>
            <a:r>
              <a:rPr lang="zh-TW" altLang="en-US" dirty="0"/>
              <a:t>點：由各基金主管依「行政院與所屬機關權責劃分表（共同事項）」規定，代擬代判院稿核定</a:t>
            </a:r>
          </a:p>
        </p:txBody>
      </p:sp>
      <p:sp>
        <p:nvSpPr>
          <p:cNvPr id="4" name="投影片編號版面配置區 3"/>
          <p:cNvSpPr>
            <a:spLocks noGrp="1"/>
          </p:cNvSpPr>
          <p:nvPr>
            <p:ph type="sldNum" sz="quarter" idx="5"/>
          </p:nvPr>
        </p:nvSpPr>
        <p:spPr/>
        <p:txBody>
          <a:bodyPr/>
          <a:lstStyle/>
          <a:p>
            <a:fld id="{2905C41C-9B5A-48BE-BBFF-044213C66041}" type="slidenum">
              <a:rPr lang="zh-TW" altLang="en-US" smtClean="0"/>
              <a:t>34</a:t>
            </a:fld>
            <a:endParaRPr lang="zh-TW" altLang="en-US"/>
          </a:p>
        </p:txBody>
      </p:sp>
    </p:spTree>
    <p:extLst>
      <p:ext uri="{BB962C8B-B14F-4D97-AF65-F5344CB8AC3E}">
        <p14:creationId xmlns:p14="http://schemas.microsoft.com/office/powerpoint/2010/main" val="3483773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a:prstGeom prst="rect">
            <a:avLst/>
          </a:prstGeom>
        </p:spPr>
        <p:txBody>
          <a:bodyPr/>
          <a:lstStyle>
            <a:lvl1pPr>
              <a:defRPr>
                <a:latin typeface="Times New Roman" pitchFamily="18" charset="0"/>
                <a:ea typeface="微軟正黑體" panose="020B0604030504040204" pitchFamily="34" charset="-120"/>
                <a:cs typeface="Times New Roman" pitchFamily="18" charset="0"/>
              </a:defRPr>
            </a:lvl1pPr>
          </a:lstStyle>
          <a:p>
            <a:r>
              <a:rPr lang="zh-TW" altLang="en-US" dirty="0"/>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latin typeface="Times New Roman" pitchFamily="18" charset="0"/>
                <a:ea typeface="微軟正黑體" panose="020B0604030504040204" pitchFamily="34" charset="-12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pic>
        <p:nvPicPr>
          <p:cNvPr id="4" name="圖片 3" descr="會徽與中標準字-2.jpg">
            <a:extLst>
              <a:ext uri="{FF2B5EF4-FFF2-40B4-BE49-F238E27FC236}">
                <a16:creationId xmlns:a16="http://schemas.microsoft.com/office/drawing/2014/main" id="{C282EDA3-AF61-4B13-B4C6-AD54567B861D}"/>
              </a:ext>
            </a:extLst>
          </p:cNvPr>
          <p:cNvPicPr/>
          <p:nvPr userDrawn="1"/>
        </p:nvPicPr>
        <p:blipFill>
          <a:blip r:embed="rId2"/>
          <a:stretch>
            <a:fillRect/>
          </a:stretch>
        </p:blipFill>
        <p:spPr>
          <a:xfrm>
            <a:off x="35496" y="44624"/>
            <a:ext cx="2498604" cy="432048"/>
          </a:xfrm>
          <a:prstGeom prst="rect">
            <a:avLst/>
          </a:prstGeom>
        </p:spPr>
      </p:pic>
    </p:spTree>
    <p:extLst>
      <p:ext uri="{BB962C8B-B14F-4D97-AF65-F5344CB8AC3E}">
        <p14:creationId xmlns:p14="http://schemas.microsoft.com/office/powerpoint/2010/main" val="615957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5" name="頁尾版面配置區 4"/>
          <p:cNvSpPr>
            <a:spLocks noGrp="1"/>
          </p:cNvSpPr>
          <p:nvPr>
            <p:ph type="ftr" sz="quarter" idx="11"/>
          </p:nvPr>
        </p:nvSpPr>
        <p:spPr>
          <a:xfrm>
            <a:off x="3124200" y="6356350"/>
            <a:ext cx="2895600" cy="365125"/>
          </a:xfrm>
          <a:prstGeom prst="rect">
            <a:avLst/>
          </a:prstGeom>
        </p:spPr>
        <p:txBody>
          <a:bodyPr/>
          <a:lstStyle/>
          <a:p>
            <a:endParaRPr lang="zh-TW" altLang="en-US" dirty="0"/>
          </a:p>
        </p:txBody>
      </p:sp>
      <p:sp>
        <p:nvSpPr>
          <p:cNvPr id="6" name="投影片編號版面配置區 5"/>
          <p:cNvSpPr>
            <a:spLocks noGrp="1"/>
          </p:cNvSpPr>
          <p:nvPr>
            <p:ph type="sldNum" sz="quarter" idx="12"/>
          </p:nvPr>
        </p:nvSpPr>
        <p:spPr>
          <a:xfrm>
            <a:off x="6553200" y="6356350"/>
            <a:ext cx="2133600" cy="365125"/>
          </a:xfrm>
          <a:prstGeom prst="rect">
            <a:avLst/>
          </a:prstGeom>
        </p:spPr>
        <p:txBody>
          <a:bodyPr/>
          <a:lstStyle/>
          <a:p>
            <a:fld id="{D0201EBD-AF25-41C5-880A-D451C1EA7612}" type="slidenum">
              <a:rPr lang="zh-TW" altLang="en-US" smtClean="0"/>
              <a:t>‹#›</a:t>
            </a:fld>
            <a:endParaRPr lang="zh-TW" altLang="en-US"/>
          </a:p>
        </p:txBody>
      </p:sp>
    </p:spTree>
    <p:extLst>
      <p:ext uri="{BB962C8B-B14F-4D97-AF65-F5344CB8AC3E}">
        <p14:creationId xmlns:p14="http://schemas.microsoft.com/office/powerpoint/2010/main" val="248707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頁尾版面配置區 2"/>
          <p:cNvSpPr>
            <a:spLocks noGrp="1"/>
          </p:cNvSpPr>
          <p:nvPr>
            <p:ph type="ftr" sz="quarter" idx="11"/>
          </p:nvPr>
        </p:nvSpPr>
        <p:spPr>
          <a:xfrm>
            <a:off x="3124200" y="6356350"/>
            <a:ext cx="2895600" cy="365125"/>
          </a:xfrm>
          <a:prstGeom prst="rect">
            <a:avLst/>
          </a:prstGeom>
        </p:spPr>
        <p:txBody>
          <a:bodyPr/>
          <a:lstStyle/>
          <a:p>
            <a:endParaRPr lang="zh-TW" altLang="en-US"/>
          </a:p>
        </p:txBody>
      </p:sp>
      <p:sp>
        <p:nvSpPr>
          <p:cNvPr id="4" name="投影片編號版面配置區 3"/>
          <p:cNvSpPr>
            <a:spLocks noGrp="1"/>
          </p:cNvSpPr>
          <p:nvPr>
            <p:ph type="sldNum" sz="quarter" idx="12"/>
          </p:nvPr>
        </p:nvSpPr>
        <p:spPr>
          <a:xfrm>
            <a:off x="6553200" y="6356350"/>
            <a:ext cx="2133600" cy="365125"/>
          </a:xfrm>
          <a:prstGeom prst="rect">
            <a:avLst/>
          </a:prstGeom>
        </p:spPr>
        <p:txBody>
          <a:bodyPr/>
          <a:lstStyle/>
          <a:p>
            <a:fld id="{D0201EBD-AF25-41C5-880A-D451C1EA7612}" type="slidenum">
              <a:rPr lang="zh-TW" altLang="en-US" smtClean="0"/>
              <a:t>‹#›</a:t>
            </a:fld>
            <a:endParaRPr lang="zh-TW" altLang="en-US"/>
          </a:p>
        </p:txBody>
      </p:sp>
    </p:spTree>
    <p:extLst>
      <p:ext uri="{BB962C8B-B14F-4D97-AF65-F5344CB8AC3E}">
        <p14:creationId xmlns:p14="http://schemas.microsoft.com/office/powerpoint/2010/main" val="225480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含標題的圖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726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Tree>
    <p:extLst>
      <p:ext uri="{BB962C8B-B14F-4D97-AF65-F5344CB8AC3E}">
        <p14:creationId xmlns:p14="http://schemas.microsoft.com/office/powerpoint/2010/main" val="83569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374848" y="13022"/>
            <a:ext cx="8229600" cy="643666"/>
          </a:xfrm>
          <a:prstGeom prst="rect">
            <a:avLst/>
          </a:prstGeom>
        </p:spPr>
        <p:txBody>
          <a:bodyPr/>
          <a:lstStyle>
            <a:lvl1pPr>
              <a:defRPr>
                <a:ea typeface="微軟正黑體" panose="020B0604030504040204" pitchFamily="34" charset="-120"/>
              </a:defRPr>
            </a:lvl1pPr>
          </a:lstStyle>
          <a:p>
            <a:r>
              <a:rPr lang="zh-TW" altLang="en-US" dirty="0"/>
              <a:t>按一下以編輯母片標題樣式</a:t>
            </a:r>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p>
            <a:endParaRPr lang="zh-TW" altLang="en-US" dirty="0"/>
          </a:p>
        </p:txBody>
      </p:sp>
    </p:spTree>
    <p:extLst>
      <p:ext uri="{BB962C8B-B14F-4D97-AF65-F5344CB8AC3E}">
        <p14:creationId xmlns:p14="http://schemas.microsoft.com/office/powerpoint/2010/main" val="2976554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276252" y="85724"/>
            <a:ext cx="8153400" cy="557194"/>
          </a:xfrm>
        </p:spPr>
        <p:txBody>
          <a:bodyPr/>
          <a:lstStyle>
            <a:lvl1pPr>
              <a:defRPr lang="en-US" altLang="en-US" sz="4000" kern="1200" dirty="0">
                <a:solidFill>
                  <a:schemeClr val="tx1"/>
                </a:solidFill>
                <a:effectLst>
                  <a:outerShdw blurRad="38100" dist="38100" dir="2700000" algn="tl">
                    <a:srgbClr val="C0C0C0"/>
                  </a:outerShdw>
                </a:effectLst>
                <a:latin typeface="華康正顏楷體W5" pitchFamily="65" charset="-120"/>
                <a:ea typeface="華康正顏楷體W5" pitchFamily="65" charset="-120"/>
                <a:cs typeface="+mn-cs"/>
              </a:defRPr>
            </a:lvl1pPr>
          </a:lstStyle>
          <a:p>
            <a:r>
              <a:rPr lang="zh-TW" altLang="en-US" dirty="0"/>
              <a:t>按一下以編輯母片標題樣式</a:t>
            </a:r>
            <a:endParaRPr lang="en-US" dirty="0"/>
          </a:p>
        </p:txBody>
      </p:sp>
      <p:sp>
        <p:nvSpPr>
          <p:cNvPr id="8" name="內容版面配置區 7"/>
          <p:cNvSpPr>
            <a:spLocks noGrp="1"/>
          </p:cNvSpPr>
          <p:nvPr>
            <p:ph sz="quarter" idx="1"/>
          </p:nvPr>
        </p:nvSpPr>
        <p:spPr>
          <a:xfrm>
            <a:off x="642910" y="1000108"/>
            <a:ext cx="8153400" cy="5214974"/>
          </a:xfrm>
        </p:spPr>
        <p:txBody>
          <a:bodyPr/>
          <a:lstStyle>
            <a:lvl1pPr marL="266700" marR="0" indent="-266700" algn="l" defTabSz="914400" rtl="0" eaLnBrk="1" fontAlgn="base" latinLnBrk="0" hangingPunct="1">
              <a:lnSpc>
                <a:spcPct val="100000"/>
              </a:lnSpc>
              <a:spcBef>
                <a:spcPct val="0"/>
              </a:spcBef>
              <a:spcAft>
                <a:spcPct val="40000"/>
              </a:spcAft>
              <a:buClr>
                <a:srgbClr val="0061B2"/>
              </a:buClr>
              <a:buSzTx/>
              <a:buFont typeface="Wingdings" pitchFamily="2" charset="2"/>
              <a:buChar char="l"/>
              <a:tabLst/>
              <a:defRPr>
                <a:latin typeface="Times New Roman" pitchFamily="18" charset="0"/>
                <a:ea typeface="標楷體" pitchFamily="65" charset="-120"/>
                <a:cs typeface="Times New Roman" pitchFamily="18" charset="0"/>
              </a:defRPr>
            </a:lvl1pPr>
            <a:lvl2pPr marL="809625" marR="0" indent="-363538" algn="l" defTabSz="914400" rtl="0" eaLnBrk="1" fontAlgn="base" latinLnBrk="0" hangingPunct="1">
              <a:lnSpc>
                <a:spcPct val="100000"/>
              </a:lnSpc>
              <a:spcBef>
                <a:spcPct val="0"/>
              </a:spcBef>
              <a:spcAft>
                <a:spcPct val="40000"/>
              </a:spcAft>
              <a:buClr>
                <a:srgbClr val="FF0000"/>
              </a:buClr>
              <a:buSzTx/>
              <a:buFont typeface="Wingdings" pitchFamily="2" charset="2"/>
              <a:buChar char="l"/>
              <a:tabLst/>
              <a:defRPr>
                <a:solidFill>
                  <a:srgbClr val="7030A0"/>
                </a:solidFill>
                <a:latin typeface="Times New Roman" pitchFamily="18" charset="0"/>
                <a:ea typeface="華康魏碑體 Std W7" pitchFamily="66" charset="-120"/>
                <a:cs typeface="Times New Roman" pitchFamily="18" charset="0"/>
              </a:defRPr>
            </a:lvl2pPr>
            <a:lvl3pPr marL="1435100" marR="0" indent="-446088" algn="l" defTabSz="914400" rtl="0" eaLnBrk="1" fontAlgn="base" latinLnBrk="0" hangingPunct="1">
              <a:lnSpc>
                <a:spcPct val="100000"/>
              </a:lnSpc>
              <a:spcBef>
                <a:spcPct val="0"/>
              </a:spcBef>
              <a:spcAft>
                <a:spcPct val="40000"/>
              </a:spcAft>
              <a:buClr>
                <a:srgbClr val="C40505"/>
              </a:buClr>
              <a:buSzTx/>
              <a:buFont typeface="Wingdings" pitchFamily="2" charset="2"/>
              <a:buChar char="l"/>
              <a:tabLst/>
              <a:defRPr>
                <a:solidFill>
                  <a:srgbClr val="990000"/>
                </a:solidFill>
                <a:latin typeface="Times New Roman" pitchFamily="18" charset="0"/>
                <a:ea typeface="華康隸書體 Std W5" pitchFamily="66" charset="-120"/>
                <a:cs typeface="Times New Roman" pitchFamily="18" charset="0"/>
              </a:defRPr>
            </a:lvl3pPr>
            <a:lvl4pPr marL="2057400" marR="0" indent="-442913" algn="l" defTabSz="914400" rtl="0" eaLnBrk="1" fontAlgn="base" latinLnBrk="0" hangingPunct="1">
              <a:lnSpc>
                <a:spcPct val="100000"/>
              </a:lnSpc>
              <a:spcBef>
                <a:spcPct val="0"/>
              </a:spcBef>
              <a:spcAft>
                <a:spcPct val="40000"/>
              </a:spcAft>
              <a:buClr>
                <a:srgbClr val="C8A058"/>
              </a:buClr>
              <a:buSzTx/>
              <a:buFont typeface="Arial" charset="0"/>
              <a:buChar char="–"/>
              <a:tabLst/>
              <a:defRPr>
                <a:latin typeface="Times New Roman" pitchFamily="18" charset="0"/>
                <a:ea typeface="標楷體" pitchFamily="65" charset="-120"/>
                <a:cs typeface="Times New Roman" pitchFamily="18" charset="0"/>
              </a:defRPr>
            </a:lvl4pPr>
            <a:lvl5pPr marL="2603500" marR="0" indent="-265113" algn="l" defTabSz="914400" rtl="0" eaLnBrk="1" fontAlgn="base" latinLnBrk="0" hangingPunct="1">
              <a:lnSpc>
                <a:spcPct val="100000"/>
              </a:lnSpc>
              <a:spcBef>
                <a:spcPct val="0"/>
              </a:spcBef>
              <a:spcAft>
                <a:spcPct val="40000"/>
              </a:spcAft>
              <a:buClrTx/>
              <a:buSzTx/>
              <a:buFontTx/>
              <a:buChar char="»"/>
              <a:tabLst/>
              <a:defRPr>
                <a:latin typeface="Times New Roman" pitchFamily="18" charset="0"/>
                <a:ea typeface="標楷體" pitchFamily="65" charset="-120"/>
                <a:cs typeface="Times New Roman" pitchFamily="18" charset="0"/>
              </a:defRPr>
            </a:lvl5pPr>
          </a:lstStyle>
          <a:p>
            <a:pPr lvl="0"/>
            <a:r>
              <a:rPr lang="zh-TW" altLang="en-US" noProof="0" dirty="0"/>
              <a:t>按一下以編輯母片文字樣式</a:t>
            </a:r>
          </a:p>
          <a:p>
            <a:pPr lvl="1"/>
            <a:r>
              <a:rPr lang="zh-TW" altLang="en-US" noProof="0" dirty="0"/>
              <a:t>第二層</a:t>
            </a:r>
          </a:p>
          <a:p>
            <a:pPr lvl="2"/>
            <a:r>
              <a:rPr lang="zh-TW" altLang="en-US" noProof="0" dirty="0"/>
              <a:t>第三層</a:t>
            </a:r>
          </a:p>
          <a:p>
            <a:pPr lvl="3"/>
            <a:r>
              <a:rPr lang="zh-TW" altLang="en-US" noProof="0" dirty="0"/>
              <a:t>第四層</a:t>
            </a:r>
          </a:p>
          <a:p>
            <a:pPr lvl="4"/>
            <a:r>
              <a:rPr lang="zh-TW" altLang="en-US" noProof="0" dirty="0"/>
              <a:t>第五層</a:t>
            </a:r>
          </a:p>
        </p:txBody>
      </p:sp>
    </p:spTree>
    <p:extLst>
      <p:ext uri="{BB962C8B-B14F-4D97-AF65-F5344CB8AC3E}">
        <p14:creationId xmlns:p14="http://schemas.microsoft.com/office/powerpoint/2010/main" val="1736460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0"/>
          <p:cNvSpPr>
            <a:spLocks noChangeArrowheads="1"/>
          </p:cNvSpPr>
          <p:nvPr userDrawn="1"/>
        </p:nvSpPr>
        <p:spPr bwMode="auto">
          <a:xfrm rot="10800000">
            <a:off x="8178002" y="6520792"/>
            <a:ext cx="432000" cy="18000"/>
          </a:xfrm>
          <a:prstGeom prst="rect">
            <a:avLst/>
          </a:prstGeom>
          <a:gradFill rotWithShape="1">
            <a:gsLst>
              <a:gs pos="0">
                <a:srgbClr val="C9B160"/>
              </a:gs>
              <a:gs pos="52000">
                <a:srgbClr val="DDCF9B"/>
              </a:gs>
              <a:gs pos="100000">
                <a:srgbClr val="F3EEDD"/>
              </a:gs>
            </a:gsLst>
            <a:lin ang="0" scaled="1"/>
          </a:gradFill>
          <a:ln>
            <a:noFill/>
          </a:ln>
        </p:spPr>
        <p:txBody>
          <a:bodyPr wrap="none" anchor="ctr"/>
          <a:lstStyle/>
          <a:p>
            <a:endParaRPr kumimoji="0" lang="zh-TW" altLang="en-US"/>
          </a:p>
        </p:txBody>
      </p:sp>
      <p:sp>
        <p:nvSpPr>
          <p:cNvPr id="7" name="Rectangle 10"/>
          <p:cNvSpPr>
            <a:spLocks noChangeArrowheads="1"/>
          </p:cNvSpPr>
          <p:nvPr userDrawn="1"/>
        </p:nvSpPr>
        <p:spPr bwMode="auto">
          <a:xfrm>
            <a:off x="1700307" y="6529319"/>
            <a:ext cx="6624000" cy="18000"/>
          </a:xfrm>
          <a:prstGeom prst="rect">
            <a:avLst/>
          </a:prstGeom>
          <a:gradFill rotWithShape="1">
            <a:gsLst>
              <a:gs pos="0">
                <a:srgbClr val="C9B160"/>
              </a:gs>
              <a:gs pos="52000">
                <a:srgbClr val="DDCF9B"/>
              </a:gs>
              <a:gs pos="100000">
                <a:srgbClr val="F3EEDD"/>
              </a:gs>
            </a:gsLst>
            <a:lin ang="0" scaled="1"/>
          </a:gradFill>
          <a:ln>
            <a:noFill/>
          </a:ln>
        </p:spPr>
        <p:txBody>
          <a:bodyPr wrap="none" anchor="ctr"/>
          <a:lstStyle/>
          <a:p>
            <a:endParaRPr kumimoji="0" lang="zh-TW" altLang="en-US"/>
          </a:p>
        </p:txBody>
      </p:sp>
      <p:sp>
        <p:nvSpPr>
          <p:cNvPr id="9" name="投影片編號版面配置區 8"/>
          <p:cNvSpPr txBox="1">
            <a:spLocks noGrp="1"/>
          </p:cNvSpPr>
          <p:nvPr userDrawn="1"/>
        </p:nvSpPr>
        <p:spPr>
          <a:xfrm>
            <a:off x="8493940" y="6345155"/>
            <a:ext cx="637235" cy="351274"/>
          </a:xfrm>
          <a:prstGeom prst="rect">
            <a:avLst/>
          </a:prstGeom>
          <a:noFill/>
        </p:spPr>
        <p:txBody>
          <a:bodyPr anchor="ctr"/>
          <a:lstStyle>
            <a:lvl1pPr>
              <a:defRPr sz="1400" b="0" smtClean="0">
                <a:latin typeface="Times New Roman" pitchFamily="18" charset="0"/>
                <a:cs typeface="Times New Roman" pitchFamily="18" charset="0"/>
              </a:defRPr>
            </a:lvl1pPr>
          </a:lstStyle>
          <a:p>
            <a:pPr algn="ctr" fontAlgn="auto">
              <a:spcBef>
                <a:spcPts val="0"/>
              </a:spcBef>
              <a:spcAft>
                <a:spcPts val="0"/>
              </a:spcAft>
              <a:defRPr/>
            </a:pPr>
            <a:fld id="{08418D63-5C2A-4C35-9D5E-1E7221C511D1}" type="slidenum">
              <a:rPr kumimoji="0" lang="zh-TW" altLang="en-US" sz="1200" b="1" smtClean="0">
                <a:solidFill>
                  <a:schemeClr val="tx1"/>
                </a:solidFill>
                <a:effectLst/>
                <a:ea typeface="+mn-ea"/>
              </a:rPr>
              <a:pPr algn="ctr" fontAlgn="auto">
                <a:spcBef>
                  <a:spcPts val="0"/>
                </a:spcBef>
                <a:spcAft>
                  <a:spcPts val="0"/>
                </a:spcAft>
                <a:defRPr/>
              </a:pPr>
              <a:t>‹#›</a:t>
            </a:fld>
            <a:r>
              <a:rPr kumimoji="0" lang="en-US" altLang="zh-TW" sz="1200" b="1" dirty="0">
                <a:solidFill>
                  <a:schemeClr val="tx1"/>
                </a:solidFill>
                <a:effectLst/>
                <a:ea typeface="+mn-ea"/>
              </a:rPr>
              <a:t>/34</a:t>
            </a:r>
          </a:p>
        </p:txBody>
      </p:sp>
      <p:sp>
        <p:nvSpPr>
          <p:cNvPr id="16" name="Rectangle 10"/>
          <p:cNvSpPr>
            <a:spLocks noChangeArrowheads="1"/>
          </p:cNvSpPr>
          <p:nvPr userDrawn="1"/>
        </p:nvSpPr>
        <p:spPr bwMode="auto">
          <a:xfrm>
            <a:off x="216464" y="687836"/>
            <a:ext cx="8712000" cy="18000"/>
          </a:xfrm>
          <a:prstGeom prst="rect">
            <a:avLst/>
          </a:prstGeom>
          <a:solidFill>
            <a:srgbClr val="C9B261"/>
          </a:solidFill>
          <a:ln>
            <a:noFill/>
          </a:ln>
        </p:spPr>
        <p:txBody>
          <a:bodyPr wrap="none" anchor="ctr"/>
          <a:lstStyle/>
          <a:p>
            <a:endParaRPr kumimoji="0" lang="zh-TW" altLang="en-US"/>
          </a:p>
        </p:txBody>
      </p:sp>
      <p:sp>
        <p:nvSpPr>
          <p:cNvPr id="2" name="矩形: 圓角 1"/>
          <p:cNvSpPr/>
          <p:nvPr userDrawn="1"/>
        </p:nvSpPr>
        <p:spPr>
          <a:xfrm>
            <a:off x="8604447" y="6437147"/>
            <a:ext cx="432048" cy="180000"/>
          </a:xfrm>
          <a:prstGeom prst="roundRect">
            <a:avLst/>
          </a:prstGeom>
          <a:noFill/>
          <a:ln w="12700">
            <a:solidFill>
              <a:srgbClr val="CEB8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a:extLst>
              <a:ext uri="{FF2B5EF4-FFF2-40B4-BE49-F238E27FC236}">
                <a16:creationId xmlns:a16="http://schemas.microsoft.com/office/drawing/2014/main" id="{B39956DB-F7D0-4FFA-983F-3BAD6CC5629B}"/>
              </a:ext>
            </a:extLst>
          </p:cNvPr>
          <p:cNvPicPr>
            <a:picLocks noChangeAspect="1"/>
          </p:cNvPicPr>
          <p:nvPr userDrawn="1"/>
        </p:nvPicPr>
        <p:blipFill rotWithShape="1">
          <a:blip r:embed="rId9"/>
          <a:srcRect l="27951" t="24801" r="17713" b="60149"/>
          <a:stretch/>
        </p:blipFill>
        <p:spPr>
          <a:xfrm>
            <a:off x="83619" y="6340942"/>
            <a:ext cx="2208363" cy="344061"/>
          </a:xfrm>
          <a:prstGeom prst="rect">
            <a:avLst/>
          </a:prstGeom>
        </p:spPr>
      </p:pic>
    </p:spTree>
    <p:extLst>
      <p:ext uri="{BB962C8B-B14F-4D97-AF65-F5344CB8AC3E}">
        <p14:creationId xmlns:p14="http://schemas.microsoft.com/office/powerpoint/2010/main" val="1891854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7" r:id="rId4"/>
    <p:sldLayoutId id="2147483658" r:id="rId5"/>
    <p:sldLayoutId id="2147483659" r:id="rId6"/>
    <p:sldLayoutId id="2147483660" r:id="rId7"/>
  </p:sldLayoutIdLst>
  <p:txStyles>
    <p:titleStyle>
      <a:lvl1pPr algn="l" defTabSz="914400" rtl="0" eaLnBrk="1" latinLnBrk="0" hangingPunct="1">
        <a:spcBef>
          <a:spcPct val="0"/>
        </a:spcBef>
        <a:buNone/>
        <a:defRPr sz="4400" kern="1200">
          <a:solidFill>
            <a:schemeClr val="tx1"/>
          </a:solidFill>
          <a:effectLst>
            <a:outerShdw blurRad="50800" dist="38100" dir="5400000" algn="t" rotWithShape="0">
              <a:prstClr val="black">
                <a:alpha val="40000"/>
              </a:prstClr>
            </a:outerShdw>
          </a:effectLst>
          <a:latin typeface="Times New Roman" pitchFamily="18" charset="0"/>
          <a:ea typeface="標楷體" pitchFamily="65" charset="-120"/>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9.xml"/><Relationship Id="rId16"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chart" Target="../charts/chart3.xml"/><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law-out.mof.gov.tw/LawContent.aspx?id=GL009990&amp;KeyWord=%e5%9c%8b%e6%9c%89%e5%85%ac%e7%94%a8%e8%b2%a1%e7%94%a2%e7%ae%a1%e7%90%86%e6%89%8b%e5%86%8a" TargetMode="External"/><Relationship Id="rId3" Type="http://schemas.openxmlformats.org/officeDocument/2006/relationships/diagramLayout" Target="../diagrams/layout3.xml"/><Relationship Id="rId7" Type="http://schemas.openxmlformats.org/officeDocument/2006/relationships/hyperlink" Target="https://www.ey.gov.tw/Page/43FD318D966A30DD" TargetMode="External"/><Relationship Id="rId12" Type="http://schemas.openxmlformats.org/officeDocument/2006/relationships/hyperlink" Target="http://law-out.mof.gov.tw/LawContent.aspx?id=GL009046" TargetMode="Externa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hyperlink" Target="https://law-out.mof.gov.tw/LawContent.aspx?id=GL008850&amp;KeyWord=%e5%ae%bf%e8%88%8d%e7%ae%a1%e7%90%86%e6%89%8b%e5%86%8a" TargetMode="External"/><Relationship Id="rId5" Type="http://schemas.openxmlformats.org/officeDocument/2006/relationships/diagramColors" Target="../diagrams/colors3.xml"/><Relationship Id="rId10" Type="http://schemas.openxmlformats.org/officeDocument/2006/relationships/hyperlink" Target="http://motclaw.motc.gov.tw/ShowMaster.aspx?LawID=C0218004" TargetMode="External"/><Relationship Id="rId4" Type="http://schemas.openxmlformats.org/officeDocument/2006/relationships/diagramQuickStyle" Target="../diagrams/quickStyle3.xml"/><Relationship Id="rId9" Type="http://schemas.openxmlformats.org/officeDocument/2006/relationships/hyperlink" Target="https://www.dgbas.gov.tw/lp.asp?ctNode=4938&amp;CtUnit=1412&amp;BaseDSD=7&amp;mp=1"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標題 1"/>
          <p:cNvSpPr>
            <a:spLocks noGrp="1"/>
          </p:cNvSpPr>
          <p:nvPr>
            <p:ph type="ctrTitle"/>
          </p:nvPr>
        </p:nvSpPr>
        <p:spPr>
          <a:xfrm>
            <a:off x="399661" y="1772770"/>
            <a:ext cx="8351838" cy="2962236"/>
          </a:xfrm>
        </p:spPr>
        <p:txBody>
          <a:bodyPr>
            <a:normAutofit fontScale="90000"/>
          </a:bodyPr>
          <a:lstStyle/>
          <a:p>
            <a:pPr algn="ctr">
              <a:spcBef>
                <a:spcPts val="1200"/>
              </a:spcBef>
              <a:spcAft>
                <a:spcPts val="1200"/>
              </a:spcAft>
            </a:pPr>
            <a:br>
              <a:rPr lang="en-US" altLang="zh-TW" sz="4800" b="1" kern="0" dirty="0">
                <a:solidFill>
                  <a:schemeClr val="accent6">
                    <a:lumMod val="50000"/>
                  </a:schemeClr>
                </a:solidFill>
                <a:latin typeface="微軟正黑體" panose="020B0604030504040204" pitchFamily="34" charset="-120"/>
                <a:ea typeface="微軟正黑體" panose="020B0604030504040204" pitchFamily="34" charset="-120"/>
                <a:cs typeface="Microsoft Yahei"/>
              </a:rPr>
            </a:br>
            <a:r>
              <a:rPr lang="zh-TW" altLang="en-US" sz="4800" b="1" kern="0" dirty="0">
                <a:solidFill>
                  <a:schemeClr val="accent6">
                    <a:lumMod val="50000"/>
                  </a:schemeClr>
                </a:solidFill>
                <a:latin typeface="微軟正黑體" panose="020B0604030504040204" pitchFamily="34" charset="-120"/>
                <a:cs typeface="Microsoft Yahei"/>
              </a:rPr>
              <a:t>綜合企劃組主管業務及法規簡介</a:t>
            </a:r>
            <a:br>
              <a:rPr lang="zh-TW" altLang="en-US" sz="6600" b="1" kern="0" dirty="0">
                <a:solidFill>
                  <a:schemeClr val="accent6">
                    <a:lumMod val="50000"/>
                  </a:schemeClr>
                </a:solidFill>
                <a:latin typeface="微軟正黑體" panose="020B0604030504040204" pitchFamily="34" charset="-120"/>
                <a:cs typeface="Microsoft Yahei"/>
              </a:rPr>
            </a:br>
            <a:br>
              <a:rPr lang="zh-TW" altLang="en-US" sz="6600" b="1" kern="0" dirty="0">
                <a:solidFill>
                  <a:schemeClr val="accent6">
                    <a:lumMod val="50000"/>
                  </a:schemeClr>
                </a:solidFill>
                <a:latin typeface="微軟正黑體" panose="020B0604030504040204" pitchFamily="34" charset="-120"/>
                <a:cs typeface="Microsoft Yahei"/>
              </a:rPr>
            </a:br>
            <a:endParaRPr lang="zh-TW" altLang="en-US" sz="6600" b="1" dirty="0">
              <a:solidFill>
                <a:schemeClr val="accent6">
                  <a:lumMod val="50000"/>
                </a:schemeClr>
              </a:solidFill>
              <a:latin typeface="微軟正黑體" pitchFamily="34" charset="-120"/>
              <a:ea typeface="微軟正黑體" pitchFamily="34" charset="-120"/>
            </a:endParaRPr>
          </a:p>
        </p:txBody>
      </p:sp>
      <p:pic>
        <p:nvPicPr>
          <p:cNvPr id="5"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b="15805"/>
          <a:stretch/>
        </p:blipFill>
        <p:spPr bwMode="auto">
          <a:xfrm>
            <a:off x="3581" y="5284604"/>
            <a:ext cx="9143999" cy="15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2" name="矩形 1"/>
          <p:cNvSpPr/>
          <p:nvPr/>
        </p:nvSpPr>
        <p:spPr>
          <a:xfrm>
            <a:off x="185200" y="836640"/>
            <a:ext cx="8780759" cy="1077218"/>
          </a:xfrm>
          <a:prstGeom prst="rect">
            <a:avLst/>
          </a:prstGeom>
        </p:spPr>
        <p:txBody>
          <a:bodyPr wrap="square">
            <a:spAutoFit/>
          </a:bodyPr>
          <a:lstStyle/>
          <a:p>
            <a:pPr algn="ctr"/>
            <a:r>
              <a:rPr lang="en-US" altLang="zh-TW" sz="3200" b="1" dirty="0">
                <a:solidFill>
                  <a:schemeClr val="accent3">
                    <a:lumMod val="50000"/>
                  </a:schemeClr>
                </a:solidFill>
                <a:latin typeface="微軟正黑體" panose="020B0604030504040204" pitchFamily="34" charset="-120"/>
                <a:ea typeface="微軟正黑體" panose="020B0604030504040204" pitchFamily="34" charset="-120"/>
              </a:rPr>
              <a:t>112</a:t>
            </a:r>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rPr>
              <a:t>年度行政院農業委員會農田水利署</a:t>
            </a:r>
            <a:endParaRPr lang="en-US" altLang="zh-TW" sz="3200" b="1" dirty="0">
              <a:solidFill>
                <a:schemeClr val="accent3">
                  <a:lumMod val="50000"/>
                </a:schemeClr>
              </a:solidFill>
              <a:latin typeface="微軟正黑體" panose="020B0604030504040204" pitchFamily="34" charset="-120"/>
              <a:ea typeface="微軟正黑體" panose="020B0604030504040204" pitchFamily="34" charset="-120"/>
            </a:endParaRPr>
          </a:p>
          <a:p>
            <a:pPr algn="ctr"/>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rPr>
              <a:t>新進農田水利事業人員職前訓練</a:t>
            </a:r>
          </a:p>
        </p:txBody>
      </p:sp>
    </p:spTree>
    <p:extLst>
      <p:ext uri="{BB962C8B-B14F-4D97-AF65-F5344CB8AC3E}">
        <p14:creationId xmlns:p14="http://schemas.microsoft.com/office/powerpoint/2010/main" val="1300927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F0DC289D-715E-4EE3-9E12-2B8D959A205E}"/>
              </a:ext>
            </a:extLst>
          </p:cNvPr>
          <p:cNvSpPr/>
          <p:nvPr/>
        </p:nvSpPr>
        <p:spPr>
          <a:xfrm>
            <a:off x="0" y="14199"/>
            <a:ext cx="9144000" cy="707886"/>
          </a:xfrm>
          <a:prstGeom prst="rect">
            <a:avLst/>
          </a:prstGeom>
        </p:spPr>
        <p:txBody>
          <a:bodyPr wrap="square">
            <a:spAutoFit/>
          </a:bodyPr>
          <a:lstStyle/>
          <a:p>
            <a:pPr marL="176213" marR="0" lvl="0" indent="0" algn="ctr" defTabSz="914400" rtl="0" eaLnBrk="0" fontAlgn="base" latinLnBrk="0" hangingPunct="0">
              <a:lnSpc>
                <a:spcPct val="100000"/>
              </a:lnSpc>
              <a:spcBef>
                <a:spcPts val="0"/>
              </a:spcBef>
              <a:spcAft>
                <a:spcPct val="0"/>
              </a:spcAft>
              <a:buClrTx/>
              <a:buSzTx/>
              <a:buFontTx/>
              <a:buNone/>
              <a:tabLst/>
              <a:defRPr/>
            </a:pPr>
            <a:r>
              <a:rPr lang="zh-TW" altLang="en-US" sz="4000" b="1" dirty="0">
                <a:effectLst>
                  <a:outerShdw blurRad="50800" dist="38100" dir="5400000" algn="t" rotWithShape="0">
                    <a:prstClr val="black">
                      <a:alpha val="40000"/>
                    </a:prstClr>
                  </a:outerShdw>
                </a:effectLst>
                <a:latin typeface="Times New Roman" pitchFamily="18" charset="0"/>
                <a:ea typeface="微軟正黑體" panose="020B0604030504040204" pitchFamily="34" charset="-120"/>
                <a:cs typeface="Times New Roman" pitchFamily="18" charset="0"/>
              </a:rPr>
              <a:t>組織及人事簡報大綱</a:t>
            </a:r>
          </a:p>
        </p:txBody>
      </p:sp>
      <p:grpSp>
        <p:nvGrpSpPr>
          <p:cNvPr id="3" name="群組 2"/>
          <p:cNvGrpSpPr/>
          <p:nvPr/>
        </p:nvGrpSpPr>
        <p:grpSpPr>
          <a:xfrm>
            <a:off x="1218289" y="1316167"/>
            <a:ext cx="2016280" cy="2016280"/>
            <a:chOff x="971499" y="1007730"/>
            <a:chExt cx="2016280" cy="2016280"/>
          </a:xfrm>
        </p:grpSpPr>
        <p:sp>
          <p:nvSpPr>
            <p:cNvPr id="2" name="橢圓 1"/>
            <p:cNvSpPr/>
            <p:nvPr/>
          </p:nvSpPr>
          <p:spPr>
            <a:xfrm>
              <a:off x="971499" y="1007730"/>
              <a:ext cx="2016280" cy="2016280"/>
            </a:xfrm>
            <a:prstGeom prst="ellipse">
              <a:avLst/>
            </a:prstGeom>
            <a:ln w="57150" cmpd="thickThin">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4" name="文字方塊 3"/>
            <p:cNvSpPr txBox="1"/>
            <p:nvPr/>
          </p:nvSpPr>
          <p:spPr>
            <a:xfrm>
              <a:off x="1115519" y="1415705"/>
              <a:ext cx="1728239" cy="1200329"/>
            </a:xfrm>
            <a:prstGeom prst="rect">
              <a:avLst/>
            </a:prstGeom>
            <a:noFill/>
            <a:ln>
              <a:noFill/>
            </a:ln>
          </p:spPr>
          <p:txBody>
            <a:bodyPr wrap="square" rtlCol="0">
              <a:spAutoFit/>
            </a:bodyPr>
            <a:lstStyle/>
            <a:p>
              <a:pPr lvl="0"/>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壹、</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lvl="0" algn="ct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組織及人事法規概述</a:t>
              </a:r>
            </a:p>
          </p:txBody>
        </p:sp>
      </p:grpSp>
      <p:grpSp>
        <p:nvGrpSpPr>
          <p:cNvPr id="27" name="群組 26"/>
          <p:cNvGrpSpPr/>
          <p:nvPr/>
        </p:nvGrpSpPr>
        <p:grpSpPr>
          <a:xfrm>
            <a:off x="3601400" y="1316167"/>
            <a:ext cx="2076647" cy="2016280"/>
            <a:chOff x="3601400" y="1316167"/>
            <a:chExt cx="2076647" cy="2016280"/>
          </a:xfrm>
        </p:grpSpPr>
        <p:sp>
          <p:nvSpPr>
            <p:cNvPr id="17" name="橢圓 16"/>
            <p:cNvSpPr/>
            <p:nvPr/>
          </p:nvSpPr>
          <p:spPr>
            <a:xfrm>
              <a:off x="3601400" y="1316167"/>
              <a:ext cx="2016280" cy="2016280"/>
            </a:xfrm>
            <a:prstGeom prst="ellipse">
              <a:avLst/>
            </a:prstGeom>
            <a:ln w="57150" cmpd="thickThi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1" name="文字方塊 20"/>
            <p:cNvSpPr txBox="1"/>
            <p:nvPr/>
          </p:nvSpPr>
          <p:spPr>
            <a:xfrm>
              <a:off x="3826185" y="1520942"/>
              <a:ext cx="1851862" cy="1569660"/>
            </a:xfrm>
            <a:prstGeom prst="rect">
              <a:avLst/>
            </a:prstGeom>
            <a:noFill/>
          </p:spPr>
          <p:txBody>
            <a:bodyPr wrap="square" rtlCol="0">
              <a:spAutoFit/>
            </a:bodyPr>
            <a:lstStyle/>
            <a:p>
              <a:pPr lvl="0"/>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貳、</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lvl="0" algn="ct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農田水利署與管理處</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lvl="0" algn="ct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組織架構</a:t>
              </a:r>
            </a:p>
          </p:txBody>
        </p:sp>
      </p:grpSp>
      <p:grpSp>
        <p:nvGrpSpPr>
          <p:cNvPr id="26" name="群組 25"/>
          <p:cNvGrpSpPr/>
          <p:nvPr/>
        </p:nvGrpSpPr>
        <p:grpSpPr>
          <a:xfrm>
            <a:off x="6044878" y="1316167"/>
            <a:ext cx="2016280" cy="2016280"/>
            <a:chOff x="6044878" y="1316167"/>
            <a:chExt cx="2016280" cy="2016280"/>
          </a:xfrm>
        </p:grpSpPr>
        <p:sp>
          <p:nvSpPr>
            <p:cNvPr id="13" name="橢圓 12"/>
            <p:cNvSpPr/>
            <p:nvPr/>
          </p:nvSpPr>
          <p:spPr>
            <a:xfrm>
              <a:off x="6044878" y="1316167"/>
              <a:ext cx="2016280" cy="2016280"/>
            </a:xfrm>
            <a:prstGeom prst="ellipse">
              <a:avLst/>
            </a:prstGeom>
            <a:ln w="57150" cmpd="thickThi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2" name="文字方塊 21"/>
            <p:cNvSpPr txBox="1"/>
            <p:nvPr/>
          </p:nvSpPr>
          <p:spPr>
            <a:xfrm>
              <a:off x="6187712" y="1520942"/>
              <a:ext cx="1872260" cy="1643527"/>
            </a:xfrm>
            <a:prstGeom prst="rect">
              <a:avLst/>
            </a:prstGeom>
            <a:noFill/>
          </p:spPr>
          <p:txBody>
            <a:bodyPr wrap="square" rtlCol="0">
              <a:spAutoFit/>
            </a:bodyPr>
            <a:lstStyle/>
            <a:p>
              <a:pPr marL="88900"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參、</a:t>
              </a:r>
              <a:endParaRPr lang="en-US" altLang="zh-TW" sz="24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灌溉管理組織設置辦法簡介</a:t>
              </a:r>
            </a:p>
          </p:txBody>
        </p:sp>
      </p:grpSp>
      <p:sp>
        <p:nvSpPr>
          <p:cNvPr id="9" name="橢圓 8"/>
          <p:cNvSpPr/>
          <p:nvPr/>
        </p:nvSpPr>
        <p:spPr>
          <a:xfrm>
            <a:off x="1218289" y="3524461"/>
            <a:ext cx="2016280" cy="2016280"/>
          </a:xfrm>
          <a:prstGeom prst="ellipse">
            <a:avLst/>
          </a:prstGeom>
          <a:ln w="57150" cmpd="thickThin">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0" name="文字方塊 9"/>
          <p:cNvSpPr txBox="1"/>
          <p:nvPr/>
        </p:nvSpPr>
        <p:spPr>
          <a:xfrm>
            <a:off x="1423269" y="3861316"/>
            <a:ext cx="1728239" cy="1348061"/>
          </a:xfrm>
          <a:prstGeom prst="rect">
            <a:avLst/>
          </a:prstGeom>
          <a:noFill/>
        </p:spPr>
        <p:txBody>
          <a:bodyPr wrap="square" rtlCol="0">
            <a:spAutoFit/>
          </a:bodyPr>
          <a:lstStyle/>
          <a:p>
            <a:pPr marL="88900" lvl="0"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肆、</a:t>
            </a:r>
            <a:endParaRPr lang="en-US" altLang="zh-TW" sz="2400" b="1" dirty="0">
              <a:latin typeface="微軟正黑體" panose="020B0604030504040204" pitchFamily="34" charset="-120"/>
              <a:ea typeface="微軟正黑體" panose="020B0604030504040204" pitchFamily="34" charset="-120"/>
            </a:endParaRPr>
          </a:p>
          <a:p>
            <a:pPr marL="88900" lvl="0" algn="ctr"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組織管理</a:t>
            </a:r>
            <a:endParaRPr lang="en-US" altLang="zh-TW" sz="2400" b="1" dirty="0">
              <a:latin typeface="微軟正黑體" panose="020B0604030504040204" pitchFamily="34" charset="-120"/>
              <a:ea typeface="微軟正黑體" panose="020B0604030504040204" pitchFamily="34" charset="-120"/>
            </a:endParaRPr>
          </a:p>
          <a:p>
            <a:pPr marL="88900" lvl="0" algn="ctr"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事項</a:t>
            </a:r>
          </a:p>
        </p:txBody>
      </p:sp>
      <p:sp>
        <p:nvSpPr>
          <p:cNvPr id="11" name="橢圓 10"/>
          <p:cNvSpPr/>
          <p:nvPr/>
        </p:nvSpPr>
        <p:spPr>
          <a:xfrm>
            <a:off x="3616789" y="3524461"/>
            <a:ext cx="2016280" cy="2016280"/>
          </a:xfrm>
          <a:prstGeom prst="ellipse">
            <a:avLst/>
          </a:prstGeom>
          <a:ln w="57150" cmpd="thickThi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5" name="文字方塊 14"/>
          <p:cNvSpPr txBox="1"/>
          <p:nvPr/>
        </p:nvSpPr>
        <p:spPr>
          <a:xfrm>
            <a:off x="3709119" y="3861316"/>
            <a:ext cx="1872260" cy="1348061"/>
          </a:xfrm>
          <a:prstGeom prst="rect">
            <a:avLst/>
          </a:prstGeom>
          <a:noFill/>
        </p:spPr>
        <p:txBody>
          <a:bodyPr wrap="square" rtlCol="0">
            <a:spAutoFit/>
          </a:bodyPr>
          <a:lstStyle/>
          <a:p>
            <a:pPr marL="88900"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伍、</a:t>
            </a:r>
            <a:endParaRPr lang="en-US" altLang="zh-TW" sz="24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人事管理</a:t>
            </a:r>
            <a:endParaRPr lang="en-US" altLang="zh-TW" sz="24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事項</a:t>
            </a:r>
          </a:p>
        </p:txBody>
      </p:sp>
      <p:grpSp>
        <p:nvGrpSpPr>
          <p:cNvPr id="23" name="群組 22"/>
          <p:cNvGrpSpPr/>
          <p:nvPr/>
        </p:nvGrpSpPr>
        <p:grpSpPr>
          <a:xfrm>
            <a:off x="6015288" y="3524461"/>
            <a:ext cx="2045870" cy="2016280"/>
            <a:chOff x="6104530" y="5498451"/>
            <a:chExt cx="2045870" cy="2016280"/>
          </a:xfrm>
        </p:grpSpPr>
        <p:sp>
          <p:nvSpPr>
            <p:cNvPr id="18" name="橢圓 17"/>
            <p:cNvSpPr/>
            <p:nvPr/>
          </p:nvSpPr>
          <p:spPr>
            <a:xfrm>
              <a:off x="6104530" y="5498451"/>
              <a:ext cx="2016280" cy="2016280"/>
            </a:xfrm>
            <a:prstGeom prst="ellipse">
              <a:avLst/>
            </a:prstGeom>
            <a:ln w="57150" cmpd="thickThin">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9" name="文字方塊 18"/>
            <p:cNvSpPr txBox="1"/>
            <p:nvPr/>
          </p:nvSpPr>
          <p:spPr>
            <a:xfrm>
              <a:off x="6278140" y="5745323"/>
              <a:ext cx="1872260" cy="1606594"/>
            </a:xfrm>
            <a:prstGeom prst="rect">
              <a:avLst/>
            </a:prstGeom>
            <a:noFill/>
          </p:spPr>
          <p:txBody>
            <a:bodyPr wrap="square" rtlCol="0">
              <a:spAutoFit/>
            </a:bodyPr>
            <a:lstStyle/>
            <a:p>
              <a:pPr fontAlgn="base">
                <a:spcBef>
                  <a:spcPct val="20000"/>
                </a:spcBef>
                <a:spcAft>
                  <a:spcPct val="0"/>
                </a:spcAft>
                <a:buClr>
                  <a:srgbClr val="008000"/>
                </a:buClr>
                <a:buSzPct val="80000"/>
                <a:defRPr/>
              </a:pP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陸、</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fontAlgn="base">
                <a:lnSpc>
                  <a:spcPts val="2400"/>
                </a:lnSpc>
                <a:spcBef>
                  <a:spcPct val="20000"/>
                </a:spcBef>
                <a:spcAft>
                  <a:spcPct val="0"/>
                </a:spcAft>
                <a:buClr>
                  <a:srgbClr val="008000"/>
                </a:buClr>
                <a:buSzPct val="80000"/>
                <a:defRPr/>
              </a:pP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農田水利</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fontAlgn="base">
                <a:lnSpc>
                  <a:spcPts val="2400"/>
                </a:lnSpc>
                <a:spcBef>
                  <a:spcPct val="20000"/>
                </a:spcBef>
                <a:spcAft>
                  <a:spcPct val="0"/>
                </a:spcAft>
                <a:buClr>
                  <a:srgbClr val="008000"/>
                </a:buClr>
                <a:buSzPct val="80000"/>
                <a:defRPr/>
              </a:pP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事務諮議會</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fontAlgn="base">
                <a:lnSpc>
                  <a:spcPts val="2400"/>
                </a:lnSpc>
                <a:spcBef>
                  <a:spcPct val="20000"/>
                </a:spcBef>
                <a:spcAft>
                  <a:spcPct val="0"/>
                </a:spcAft>
                <a:buClr>
                  <a:srgbClr val="008000"/>
                </a:buClr>
                <a:buSzPct val="80000"/>
                <a:defRPr/>
              </a:pP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管理事項</a:t>
              </a:r>
            </a:p>
          </p:txBody>
        </p:sp>
      </p:grpSp>
    </p:spTree>
    <p:extLst>
      <p:ext uri="{BB962C8B-B14F-4D97-AF65-F5344CB8AC3E}">
        <p14:creationId xmlns:p14="http://schemas.microsoft.com/office/powerpoint/2010/main" val="357808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1">
            <a:extLst>
              <a:ext uri="{FF2B5EF4-FFF2-40B4-BE49-F238E27FC236}">
                <a16:creationId xmlns:a16="http://schemas.microsoft.com/office/drawing/2014/main" id="{85DE4E0A-CE83-441D-BB7B-C5EC890CE6B3}"/>
              </a:ext>
            </a:extLst>
          </p:cNvPr>
          <p:cNvSpPr>
            <a:spLocks noGrp="1"/>
          </p:cNvSpPr>
          <p:nvPr>
            <p:ph type="title"/>
          </p:nvPr>
        </p:nvSpPr>
        <p:spPr>
          <a:xfrm>
            <a:off x="151328" y="33342"/>
            <a:ext cx="8229600" cy="643666"/>
          </a:xfrm>
        </p:spPr>
        <p:txBody>
          <a:bodyPr/>
          <a:lstStyle/>
          <a:p>
            <a:pPr marL="176213" lvl="0" eaLnBrk="0" fontAlgn="base" hangingPunct="0">
              <a:spcBef>
                <a:spcPts val="0"/>
              </a:spcBef>
              <a:spcAft>
                <a:spcPct val="0"/>
              </a:spcAft>
              <a:defRPr/>
            </a:pPr>
            <a:r>
              <a:rPr lang="zh-TW" altLang="en-US" b="1" dirty="0">
                <a:effectLst>
                  <a:outerShdw blurRad="50800" dist="38100" dir="5400000" algn="t" rotWithShape="0">
                    <a:prstClr val="black">
                      <a:alpha val="40000"/>
                    </a:prstClr>
                  </a:outerShdw>
                </a:effectLst>
                <a:latin typeface="Times New Roman" pitchFamily="18" charset="0"/>
                <a:ea typeface="微軟正黑體" panose="020B0604030504040204" pitchFamily="34" charset="-120"/>
                <a:cs typeface="Times New Roman" pitchFamily="18" charset="0"/>
              </a:rPr>
              <a:t>壹、組織及人事法規概述</a:t>
            </a:r>
          </a:p>
        </p:txBody>
      </p:sp>
      <p:graphicFrame>
        <p:nvGraphicFramePr>
          <p:cNvPr id="19" name="表格 6">
            <a:extLst>
              <a:ext uri="{FF2B5EF4-FFF2-40B4-BE49-F238E27FC236}">
                <a16:creationId xmlns:a16="http://schemas.microsoft.com/office/drawing/2014/main" id="{F7E1998C-E738-4074-B8DD-1A50F49452E1}"/>
              </a:ext>
            </a:extLst>
          </p:cNvPr>
          <p:cNvGraphicFramePr>
            <a:graphicFrameLocks noGrp="1"/>
          </p:cNvGraphicFramePr>
          <p:nvPr>
            <p:extLst/>
          </p:nvPr>
        </p:nvGraphicFramePr>
        <p:xfrm>
          <a:off x="642157" y="1268700"/>
          <a:ext cx="7962403" cy="5022734"/>
        </p:xfrm>
        <a:graphic>
          <a:graphicData uri="http://schemas.openxmlformats.org/drawingml/2006/table">
            <a:tbl>
              <a:tblPr firstRow="1" bandRow="1">
                <a:tableStyleId>{5940675A-B579-460E-94D1-54222C63F5DA}</a:tableStyleId>
              </a:tblPr>
              <a:tblGrid>
                <a:gridCol w="721949">
                  <a:extLst>
                    <a:ext uri="{9D8B030D-6E8A-4147-A177-3AD203B41FA5}">
                      <a16:colId xmlns:a16="http://schemas.microsoft.com/office/drawing/2014/main" val="444070422"/>
                    </a:ext>
                  </a:extLst>
                </a:gridCol>
                <a:gridCol w="2020593">
                  <a:extLst>
                    <a:ext uri="{9D8B030D-6E8A-4147-A177-3AD203B41FA5}">
                      <a16:colId xmlns:a16="http://schemas.microsoft.com/office/drawing/2014/main" val="3939460483"/>
                    </a:ext>
                  </a:extLst>
                </a:gridCol>
                <a:gridCol w="5219861">
                  <a:extLst>
                    <a:ext uri="{9D8B030D-6E8A-4147-A177-3AD203B41FA5}">
                      <a16:colId xmlns:a16="http://schemas.microsoft.com/office/drawing/2014/main" val="1953167460"/>
                    </a:ext>
                  </a:extLst>
                </a:gridCol>
              </a:tblGrid>
              <a:tr h="344095">
                <a:tc>
                  <a:txBody>
                    <a:bodyPr/>
                    <a:lstStyle/>
                    <a:p>
                      <a:pPr algn="ctr"/>
                      <a:r>
                        <a:rPr lang="zh-TW" altLang="en-US" sz="1600" baseline="0" dirty="0">
                          <a:latin typeface="Times New Roman" panose="02020603050405020304" pitchFamily="18" charset="0"/>
                          <a:ea typeface="微軟正黑體" panose="020B0604030504040204" pitchFamily="34" charset="-120"/>
                        </a:rPr>
                        <a:t>章次</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baseline="0" dirty="0">
                          <a:latin typeface="Times New Roman" panose="02020603050405020304" pitchFamily="18" charset="0"/>
                          <a:ea typeface="微軟正黑體" panose="020B0604030504040204" pitchFamily="34" charset="-120"/>
                        </a:rPr>
                        <a:t>章名</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baseline="0" dirty="0">
                          <a:latin typeface="Times New Roman" panose="02020603050405020304" pitchFamily="18" charset="0"/>
                          <a:ea typeface="微軟正黑體" panose="020B0604030504040204" pitchFamily="34" charset="-120"/>
                        </a:rPr>
                        <a:t>規範重點</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795397736"/>
                  </a:ext>
                </a:extLst>
              </a:tr>
              <a:tr h="804025">
                <a:tc>
                  <a:txBody>
                    <a:bodyPr/>
                    <a:lstStyle/>
                    <a:p>
                      <a:pPr algn="ctr"/>
                      <a:r>
                        <a:rPr lang="zh-TW" altLang="en-US" sz="1400" baseline="0" dirty="0">
                          <a:latin typeface="Times New Roman" panose="02020603050405020304" pitchFamily="18" charset="0"/>
                          <a:ea typeface="微軟正黑體" panose="020B0604030504040204" pitchFamily="34" charset="-120"/>
                        </a:rPr>
                        <a:t>一</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總則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a:buClr>
                          <a:schemeClr val="tx1"/>
                        </a:buClr>
                        <a:buSzPct val="80000"/>
                        <a:buFont typeface="Wingdings" panose="05000000000000000000" pitchFamily="2" charset="2"/>
                        <a:buChar char="l"/>
                      </a:pPr>
                      <a:r>
                        <a:rPr lang="zh-TW" altLang="en-US" sz="1400" baseline="0" dirty="0">
                          <a:latin typeface="Times New Roman" panose="02020603050405020304" pitchFamily="18" charset="0"/>
                          <a:ea typeface="微軟正黑體" panose="020B0604030504040204" pitchFamily="34" charset="-120"/>
                        </a:rPr>
                        <a:t>立法目的、主管機關</a:t>
                      </a:r>
                      <a:endParaRPr lang="en-US" altLang="zh-TW" sz="1400" baseline="0"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r>
                        <a:rPr lang="zh-TW" altLang="en-US" sz="1400" baseline="0" dirty="0">
                          <a:latin typeface="Times New Roman" panose="02020603050405020304" pitchFamily="18" charset="0"/>
                          <a:ea typeface="微軟正黑體" panose="020B0604030504040204" pitchFamily="34" charset="-120"/>
                        </a:rPr>
                        <a:t>農田水利事業及農田水利設施定義</a:t>
                      </a:r>
                      <a:endParaRPr lang="en-US" altLang="zh-TW" sz="1400" baseline="0"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r>
                        <a:rPr lang="zh-TW" altLang="en-US" sz="1400" baseline="0" dirty="0">
                          <a:latin typeface="Times New Roman" panose="02020603050405020304" pitchFamily="18" charset="0"/>
                          <a:ea typeface="微軟正黑體" panose="020B0604030504040204" pitchFamily="34" charset="-120"/>
                        </a:rPr>
                        <a:t>農田水利事業區域及設施範圍劃設規範</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5188016"/>
                  </a:ext>
                </a:extLst>
              </a:tr>
              <a:tr h="804025">
                <a:tc>
                  <a:txBody>
                    <a:bodyPr/>
                    <a:lstStyle/>
                    <a:p>
                      <a:pPr algn="ctr"/>
                      <a:r>
                        <a:rPr lang="zh-TW" altLang="en-US" sz="1400" baseline="0" dirty="0">
                          <a:latin typeface="Times New Roman" panose="02020603050405020304" pitchFamily="18" charset="0"/>
                          <a:ea typeface="微軟正黑體" panose="020B0604030504040204" pitchFamily="34" charset="-120"/>
                        </a:rPr>
                        <a:t>二</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農田水利設施之劃設及管理</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逕流分擔政策分工</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變更拆除規範</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工程用地取得、緊急災害處置、照舊使用</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6079202"/>
                  </a:ext>
                </a:extLst>
              </a:tr>
              <a:tr h="1041408">
                <a:tc>
                  <a:txBody>
                    <a:bodyPr/>
                    <a:lstStyle/>
                    <a:p>
                      <a:pPr algn="ctr"/>
                      <a:r>
                        <a:rPr lang="zh-TW" altLang="en-US" sz="1400" baseline="0" dirty="0">
                          <a:latin typeface="Times New Roman" panose="02020603050405020304" pitchFamily="18" charset="0"/>
                          <a:ea typeface="微軟正黑體" panose="020B0604030504040204" pitchFamily="34" charset="-120"/>
                        </a:rPr>
                        <a:t>三</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灌溉排水管理</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農田水利設施範圍管理範圍規範</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水質管理事務</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禁止事項及處理</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水利小組</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2324727"/>
                  </a:ext>
                </a:extLst>
              </a:tr>
              <a:tr h="566641">
                <a:tc>
                  <a:txBody>
                    <a:bodyPr/>
                    <a:lstStyle/>
                    <a:p>
                      <a:pPr algn="ctr"/>
                      <a:r>
                        <a:rPr lang="zh-TW" altLang="en-US" sz="1400" baseline="0" dirty="0">
                          <a:latin typeface="Times New Roman" panose="02020603050405020304" pitchFamily="18" charset="0"/>
                          <a:ea typeface="微軟正黑體" panose="020B0604030504040204" pitchFamily="34" charset="-120"/>
                        </a:rPr>
                        <a:t>四</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農田水利事業灌溉管理組織及人員</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灌溉管理組織設置</a:t>
                      </a:r>
                      <a:r>
                        <a:rPr lang="en-US" altLang="zh-TW" sz="1400" kern="1200" baseline="0" dirty="0">
                          <a:solidFill>
                            <a:schemeClr val="tx1"/>
                          </a:solidFill>
                          <a:latin typeface="Times New Roman" panose="02020603050405020304" pitchFamily="18" charset="0"/>
                          <a:ea typeface="微軟正黑體" panose="020B0604030504040204" pitchFamily="34" charset="-120"/>
                          <a:cs typeface="+mn-cs"/>
                        </a:rPr>
                        <a:t>(</a:t>
                      </a: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工作站、諮議會</a:t>
                      </a:r>
                      <a:r>
                        <a:rPr lang="en-US" altLang="zh-TW" sz="1400" kern="1200" baseline="0" dirty="0">
                          <a:solidFill>
                            <a:schemeClr val="tx1"/>
                          </a:solidFill>
                          <a:latin typeface="Times New Roman" panose="02020603050405020304" pitchFamily="18" charset="0"/>
                          <a:ea typeface="微軟正黑體" panose="020B0604030504040204" pitchFamily="34" charset="-120"/>
                          <a:cs typeface="+mn-cs"/>
                        </a:rPr>
                        <a:t>)</a:t>
                      </a: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、進用農田水利事業人員法源</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388588984"/>
                  </a:ext>
                </a:extLst>
              </a:tr>
              <a:tr h="566641">
                <a:tc>
                  <a:txBody>
                    <a:bodyPr/>
                    <a:lstStyle/>
                    <a:p>
                      <a:pPr algn="ctr"/>
                      <a:r>
                        <a:rPr lang="zh-TW" altLang="en-US" sz="1400" baseline="0" dirty="0">
                          <a:latin typeface="Times New Roman" panose="02020603050405020304" pitchFamily="18" charset="0"/>
                          <a:ea typeface="微軟正黑體" panose="020B0604030504040204" pitchFamily="34" charset="-120"/>
                        </a:rPr>
                        <a:t>五</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農田水利事業經費</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農田水利事業作業基金之設置並概括承受水利會改制之資產事務</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67129595"/>
                  </a:ext>
                </a:extLst>
              </a:tr>
              <a:tr h="329258">
                <a:tc>
                  <a:txBody>
                    <a:bodyPr/>
                    <a:lstStyle/>
                    <a:p>
                      <a:pPr algn="ctr"/>
                      <a:r>
                        <a:rPr lang="zh-TW" altLang="en-US" sz="1400" baseline="0" dirty="0">
                          <a:latin typeface="Times New Roman" panose="02020603050405020304" pitchFamily="18" charset="0"/>
                          <a:ea typeface="微軟正黑體" panose="020B0604030504040204" pitchFamily="34" charset="-120"/>
                        </a:rPr>
                        <a:t>六</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罰則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禁止事項之刑罰與行政罰</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32221"/>
                  </a:ext>
                </a:extLst>
              </a:tr>
              <a:tr h="566641">
                <a:tc>
                  <a:txBody>
                    <a:bodyPr/>
                    <a:lstStyle/>
                    <a:p>
                      <a:pPr algn="ctr"/>
                      <a:r>
                        <a:rPr lang="zh-TW" altLang="en-US" sz="1400" baseline="0" dirty="0">
                          <a:latin typeface="Times New Roman" panose="02020603050405020304" pitchFamily="18" charset="0"/>
                          <a:ea typeface="微軟正黑體" panose="020B0604030504040204" pitchFamily="34" charset="-120"/>
                        </a:rPr>
                        <a:t>七</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附則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共用農田水利用地許可</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本法施行細則、本法施行日</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4885958"/>
                  </a:ext>
                </a:extLst>
              </a:tr>
            </a:tbl>
          </a:graphicData>
        </a:graphic>
      </p:graphicFrame>
      <p:sp>
        <p:nvSpPr>
          <p:cNvPr id="21" name="矩形 20"/>
          <p:cNvSpPr/>
          <p:nvPr/>
        </p:nvSpPr>
        <p:spPr>
          <a:xfrm>
            <a:off x="611450" y="4257040"/>
            <a:ext cx="7993110" cy="584720"/>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b="1">
              <a:solidFill>
                <a:srgbClr val="FF0000"/>
              </a:solidFill>
              <a:latin typeface="+mj-lt"/>
              <a:ea typeface="微軟正黑體" panose="020B0604030504040204" pitchFamily="34" charset="-120"/>
            </a:endParaRPr>
          </a:p>
        </p:txBody>
      </p:sp>
      <p:sp>
        <p:nvSpPr>
          <p:cNvPr id="23" name="橢圓形圖說文字 10">
            <a:extLst>
              <a:ext uri="{FF2B5EF4-FFF2-40B4-BE49-F238E27FC236}">
                <a16:creationId xmlns:a16="http://schemas.microsoft.com/office/drawing/2014/main" id="{A828E8F8-F2E7-4137-8A00-4D4DF1084343}"/>
              </a:ext>
            </a:extLst>
          </p:cNvPr>
          <p:cNvSpPr/>
          <p:nvPr/>
        </p:nvSpPr>
        <p:spPr>
          <a:xfrm>
            <a:off x="7453684" y="3129822"/>
            <a:ext cx="1584000" cy="991448"/>
          </a:xfrm>
          <a:prstGeom prst="wedgeEllipseCallout">
            <a:avLst>
              <a:gd name="adj1" fmla="val -52599"/>
              <a:gd name="adj2" fmla="val 68008"/>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組織及水利會人員工作保障</a:t>
            </a:r>
          </a:p>
        </p:txBody>
      </p:sp>
      <p:sp>
        <p:nvSpPr>
          <p:cNvPr id="24" name="Text Box 65">
            <a:extLst>
              <a:ext uri="{FF2B5EF4-FFF2-40B4-BE49-F238E27FC236}">
                <a16:creationId xmlns:a16="http://schemas.microsoft.com/office/drawing/2014/main" id="{D8D9F469-374F-4132-B270-AE110C8AE795}"/>
              </a:ext>
            </a:extLst>
          </p:cNvPr>
          <p:cNvSpPr txBox="1">
            <a:spLocks noChangeArrowheads="1"/>
          </p:cNvSpPr>
          <p:nvPr/>
        </p:nvSpPr>
        <p:spPr bwMode="auto">
          <a:xfrm>
            <a:off x="-148088" y="781924"/>
            <a:ext cx="9185772" cy="40229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農田水利法於</a:t>
            </a:r>
            <a:r>
              <a:rPr lang="en-US" altLang="zh-TW" sz="2000" b="1" dirty="0">
                <a:solidFill>
                  <a:prstClr val="black"/>
                </a:solidFill>
                <a:latin typeface="Times New Roman" pitchFamily="18" charset="0"/>
                <a:ea typeface="微軟正黑體" panose="020B0604030504040204" pitchFamily="34" charset="-120"/>
                <a:cs typeface="Times New Roman" pitchFamily="18" charset="0"/>
              </a:rPr>
              <a:t>109</a:t>
            </a: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年</a:t>
            </a:r>
            <a:r>
              <a:rPr lang="en-US" altLang="zh-TW" sz="2000" b="1" dirty="0">
                <a:solidFill>
                  <a:prstClr val="black"/>
                </a:solidFill>
                <a:latin typeface="Times New Roman" pitchFamily="18" charset="0"/>
                <a:ea typeface="微軟正黑體" panose="020B0604030504040204" pitchFamily="34" charset="-120"/>
                <a:cs typeface="Times New Roman" pitchFamily="18" charset="0"/>
              </a:rPr>
              <a:t>7</a:t>
            </a: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月</a:t>
            </a:r>
            <a:r>
              <a:rPr lang="en-US" altLang="zh-TW" sz="2000" b="1" dirty="0">
                <a:solidFill>
                  <a:prstClr val="black"/>
                </a:solidFill>
                <a:latin typeface="Times New Roman" pitchFamily="18" charset="0"/>
                <a:ea typeface="微軟正黑體" panose="020B0604030504040204" pitchFamily="34" charset="-120"/>
                <a:cs typeface="Times New Roman" pitchFamily="18" charset="0"/>
              </a:rPr>
              <a:t>2</a:t>
            </a: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日立法院三讀通過，行政院定自</a:t>
            </a:r>
            <a:r>
              <a:rPr lang="en-US" altLang="zh-TW" sz="2000" b="1" dirty="0">
                <a:solidFill>
                  <a:prstClr val="black"/>
                </a:solidFill>
                <a:latin typeface="Times New Roman" pitchFamily="18" charset="0"/>
                <a:ea typeface="微軟正黑體" panose="020B0604030504040204" pitchFamily="34" charset="-120"/>
                <a:cs typeface="Times New Roman" pitchFamily="18" charset="0"/>
              </a:rPr>
              <a:t>109</a:t>
            </a: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年</a:t>
            </a:r>
            <a:r>
              <a:rPr lang="en-US" altLang="zh-TW" sz="2000" b="1" dirty="0">
                <a:solidFill>
                  <a:prstClr val="black"/>
                </a:solidFill>
                <a:latin typeface="Times New Roman" pitchFamily="18" charset="0"/>
                <a:ea typeface="微軟正黑體" panose="020B0604030504040204" pitchFamily="34" charset="-120"/>
                <a:cs typeface="Times New Roman" pitchFamily="18" charset="0"/>
              </a:rPr>
              <a:t>10</a:t>
            </a: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月</a:t>
            </a:r>
            <a:r>
              <a:rPr lang="en-US" altLang="zh-TW" sz="2000" b="1" dirty="0">
                <a:solidFill>
                  <a:prstClr val="black"/>
                </a:solidFill>
                <a:latin typeface="Times New Roman" pitchFamily="18" charset="0"/>
                <a:ea typeface="微軟正黑體" panose="020B0604030504040204" pitchFamily="34" charset="-120"/>
                <a:cs typeface="Times New Roman" pitchFamily="18" charset="0"/>
              </a:rPr>
              <a:t>1</a:t>
            </a:r>
            <a:r>
              <a:rPr lang="zh-TW" altLang="en-US" sz="2000" b="1" dirty="0">
                <a:solidFill>
                  <a:prstClr val="black"/>
                </a:solidFill>
                <a:latin typeface="Times New Roman" pitchFamily="18" charset="0"/>
                <a:ea typeface="微軟正黑體" panose="020B0604030504040204" pitchFamily="34" charset="-120"/>
                <a:cs typeface="Times New Roman" pitchFamily="18" charset="0"/>
              </a:rPr>
              <a:t>日施行。</a:t>
            </a:r>
          </a:p>
        </p:txBody>
      </p:sp>
    </p:spTree>
    <p:extLst>
      <p:ext uri="{BB962C8B-B14F-4D97-AF65-F5344CB8AC3E}">
        <p14:creationId xmlns:p14="http://schemas.microsoft.com/office/powerpoint/2010/main" val="875085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5">
            <a:extLst>
              <a:ext uri="{FF2B5EF4-FFF2-40B4-BE49-F238E27FC236}">
                <a16:creationId xmlns:a16="http://schemas.microsoft.com/office/drawing/2014/main" id="{D8D9F469-374F-4132-B270-AE110C8AE795}"/>
              </a:ext>
            </a:extLst>
          </p:cNvPr>
          <p:cNvSpPr txBox="1">
            <a:spLocks noChangeArrowheads="1"/>
          </p:cNvSpPr>
          <p:nvPr/>
        </p:nvSpPr>
        <p:spPr bwMode="auto">
          <a:xfrm>
            <a:off x="349752" y="797362"/>
            <a:ext cx="7056734"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lang="zh-TW" altLang="en-US" sz="2800" b="1" noProof="0" dirty="0">
                <a:solidFill>
                  <a:prstClr val="black"/>
                </a:solidFill>
                <a:latin typeface="Times New Roman" pitchFamily="18" charset="0"/>
                <a:ea typeface="微軟正黑體" panose="020B0604030504040204" pitchFamily="34" charset="-120"/>
                <a:cs typeface="Times New Roman" pitchFamily="18" charset="0"/>
              </a:rPr>
              <a:t>組織及人事法規涉及相關子法規，如下：</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6" name="標題 1">
            <a:extLst>
              <a:ext uri="{FF2B5EF4-FFF2-40B4-BE49-F238E27FC236}">
                <a16:creationId xmlns:a16="http://schemas.microsoft.com/office/drawing/2014/main" id="{85DE4E0A-CE83-441D-BB7B-C5EC890CE6B3}"/>
              </a:ext>
            </a:extLst>
          </p:cNvPr>
          <p:cNvSpPr>
            <a:spLocks noGrp="1"/>
          </p:cNvSpPr>
          <p:nvPr>
            <p:ph type="title"/>
          </p:nvPr>
        </p:nvSpPr>
        <p:spPr>
          <a:xfrm>
            <a:off x="151328" y="33342"/>
            <a:ext cx="8229600" cy="643666"/>
          </a:xfrm>
        </p:spPr>
        <p:txBody>
          <a:bodyPr/>
          <a:lstStyle/>
          <a:p>
            <a:pPr marL="176213" eaLnBrk="0" fontAlgn="base" hangingPunct="0">
              <a:spcBef>
                <a:spcPts val="0"/>
              </a:spcBef>
              <a:spcAft>
                <a:spcPct val="0"/>
              </a:spcAft>
              <a:defRPr/>
            </a:pPr>
            <a:r>
              <a:rPr lang="zh-TW" altLang="en-US" sz="4000" b="1" dirty="0"/>
              <a:t>壹、組織及人事法規概述</a:t>
            </a:r>
          </a:p>
        </p:txBody>
      </p:sp>
      <p:sp>
        <p:nvSpPr>
          <p:cNvPr id="7" name="圓角矩形 6"/>
          <p:cNvSpPr/>
          <p:nvPr/>
        </p:nvSpPr>
        <p:spPr>
          <a:xfrm>
            <a:off x="433768" y="1611340"/>
            <a:ext cx="7992888" cy="1020100"/>
          </a:xfrm>
          <a:prstGeom prst="roundRect">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圓角矩形 7"/>
          <p:cNvSpPr/>
          <p:nvPr/>
        </p:nvSpPr>
        <p:spPr>
          <a:xfrm>
            <a:off x="664214" y="1431320"/>
            <a:ext cx="4324346" cy="36004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b="1" dirty="0">
                <a:effectLst>
                  <a:outerShdw blurRad="38100" dist="38100" dir="2700000" algn="tl">
                    <a:srgbClr val="000000">
                      <a:alpha val="43137"/>
                    </a:srgbClr>
                  </a:outerShdw>
                </a:effectLst>
                <a:latin typeface="+mj-lt"/>
              </a:rPr>
              <a:t>第</a:t>
            </a:r>
            <a:r>
              <a:rPr lang="en-US" altLang="zh-TW" b="1" dirty="0">
                <a:effectLst>
                  <a:outerShdw blurRad="38100" dist="38100" dir="2700000" algn="tl">
                    <a:srgbClr val="000000">
                      <a:alpha val="43137"/>
                    </a:srgbClr>
                  </a:outerShdw>
                </a:effectLst>
                <a:latin typeface="+mj-lt"/>
              </a:rPr>
              <a:t>4</a:t>
            </a:r>
            <a:r>
              <a:rPr lang="zh-TW" altLang="en-US" b="1" dirty="0">
                <a:effectLst>
                  <a:outerShdw blurRad="38100" dist="38100" dir="2700000" algn="tl">
                    <a:srgbClr val="000000">
                      <a:alpha val="43137"/>
                    </a:srgbClr>
                  </a:outerShdw>
                </a:effectLst>
                <a:latin typeface="+mj-lt"/>
              </a:rPr>
              <a:t>章 農田水利事業灌溉管理組織及人員</a:t>
            </a:r>
          </a:p>
        </p:txBody>
      </p:sp>
      <p:sp>
        <p:nvSpPr>
          <p:cNvPr id="10" name="文字方塊 9"/>
          <p:cNvSpPr txBox="1"/>
          <p:nvPr/>
        </p:nvSpPr>
        <p:spPr>
          <a:xfrm>
            <a:off x="664214" y="1885824"/>
            <a:ext cx="7209786" cy="923330"/>
          </a:xfrm>
          <a:prstGeom prst="rect">
            <a:avLst/>
          </a:prstGeom>
          <a:noFill/>
        </p:spPr>
        <p:txBody>
          <a:bodyPr wrap="square" rtlCol="0">
            <a:spAutoFit/>
          </a:bodyPr>
          <a:lstStyle/>
          <a:p>
            <a:pPr marL="285750" indent="-285750" algn="just">
              <a:buClr>
                <a:schemeClr val="tx1"/>
              </a:buClr>
              <a:buSzPct val="80000"/>
              <a:buFont typeface="Wingdings" panose="05000000000000000000" pitchFamily="2" charset="2"/>
              <a:buChar char="l"/>
            </a:pPr>
            <a:r>
              <a:rPr lang="zh-TW" altLang="en-US" dirty="0">
                <a:latin typeface="Times New Roman" panose="02020603050405020304" pitchFamily="18" charset="0"/>
                <a:ea typeface="微軟正黑體" panose="020B0604030504040204" pitchFamily="34" charset="-120"/>
              </a:rPr>
              <a:t>灌溉管理組織設置</a:t>
            </a:r>
            <a:r>
              <a:rPr lang="en-US" altLang="zh-TW" dirty="0">
                <a:latin typeface="Times New Roman" panose="02020603050405020304" pitchFamily="18" charset="0"/>
                <a:ea typeface="微軟正黑體" panose="020B0604030504040204" pitchFamily="34" charset="-120"/>
              </a:rPr>
              <a:t>(</a:t>
            </a:r>
            <a:r>
              <a:rPr lang="zh-TW" altLang="en-US" dirty="0">
                <a:latin typeface="Times New Roman" panose="02020603050405020304" pitchFamily="18" charset="0"/>
                <a:ea typeface="微軟正黑體" panose="020B0604030504040204" pitchFamily="34" charset="-120"/>
              </a:rPr>
              <a:t>工作站、諮議會</a:t>
            </a:r>
            <a:r>
              <a:rPr lang="en-US" altLang="zh-TW" dirty="0">
                <a:latin typeface="Times New Roman" panose="02020603050405020304" pitchFamily="18" charset="0"/>
                <a:ea typeface="微軟正黑體" panose="020B0604030504040204" pitchFamily="34" charset="-120"/>
              </a:rPr>
              <a:t>)</a:t>
            </a:r>
            <a:r>
              <a:rPr lang="zh-TW" altLang="en-US" dirty="0">
                <a:latin typeface="Times New Roman" panose="02020603050405020304" pitchFamily="18" charset="0"/>
                <a:ea typeface="微軟正黑體" panose="020B0604030504040204" pitchFamily="34" charset="-120"/>
              </a:rPr>
              <a:t>、進用農田水利事業人員法源</a:t>
            </a:r>
            <a:r>
              <a:rPr lang="en-US" altLang="zh-TW" dirty="0">
                <a:latin typeface="Times New Roman" panose="02020603050405020304" pitchFamily="18" charset="0"/>
                <a:ea typeface="微軟正黑體" panose="020B0604030504040204" pitchFamily="34" charset="-120"/>
              </a:rPr>
              <a:t>(</a:t>
            </a:r>
            <a:r>
              <a:rPr lang="zh-TW" altLang="en-US" dirty="0">
                <a:latin typeface="Times New Roman" panose="02020603050405020304" pitchFamily="18" charset="0"/>
                <a:ea typeface="微軟正黑體" panose="020B0604030504040204" pitchFamily="34" charset="-120"/>
              </a:rPr>
              <a:t>第</a:t>
            </a:r>
            <a:r>
              <a:rPr lang="en-US" altLang="zh-TW" dirty="0">
                <a:latin typeface="Times New Roman" panose="02020603050405020304" pitchFamily="18" charset="0"/>
                <a:ea typeface="微軟正黑體" panose="020B0604030504040204" pitchFamily="34" charset="-120"/>
              </a:rPr>
              <a:t>18</a:t>
            </a:r>
            <a:r>
              <a:rPr lang="zh-TW" altLang="en-US" dirty="0">
                <a:latin typeface="Times New Roman" panose="02020603050405020304" pitchFamily="18" charset="0"/>
                <a:ea typeface="微軟正黑體" panose="020B0604030504040204" pitchFamily="34" charset="-120"/>
              </a:rPr>
              <a:t>、</a:t>
            </a:r>
            <a:r>
              <a:rPr lang="en-US" altLang="zh-TW" dirty="0">
                <a:latin typeface="Times New Roman" panose="02020603050405020304" pitchFamily="18" charset="0"/>
                <a:ea typeface="微軟正黑體" panose="020B0604030504040204" pitchFamily="34" charset="-120"/>
              </a:rPr>
              <a:t>19</a:t>
            </a:r>
            <a:r>
              <a:rPr lang="zh-TW" altLang="en-US" dirty="0">
                <a:latin typeface="Times New Roman" panose="02020603050405020304" pitchFamily="18" charset="0"/>
                <a:ea typeface="微軟正黑體" panose="020B0604030504040204" pitchFamily="34" charset="-120"/>
              </a:rPr>
              <a:t>條</a:t>
            </a:r>
            <a:r>
              <a:rPr lang="en-US" altLang="zh-TW" dirty="0">
                <a:latin typeface="Times New Roman" panose="02020603050405020304" pitchFamily="18" charset="0"/>
                <a:ea typeface="微軟正黑體" panose="020B0604030504040204" pitchFamily="34" charset="-120"/>
              </a:rPr>
              <a:t>)</a:t>
            </a:r>
            <a:endParaRPr lang="zh-TW" altLang="en-US"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endParaRPr lang="zh-TW" altLang="en-US" dirty="0">
              <a:latin typeface="Times New Roman" panose="02020603050405020304" pitchFamily="18" charset="0"/>
              <a:ea typeface="微軟正黑體" panose="020B0604030504040204" pitchFamily="34" charset="-120"/>
            </a:endParaRPr>
          </a:p>
        </p:txBody>
      </p:sp>
      <p:grpSp>
        <p:nvGrpSpPr>
          <p:cNvPr id="3" name="群組 2"/>
          <p:cNvGrpSpPr/>
          <p:nvPr/>
        </p:nvGrpSpPr>
        <p:grpSpPr>
          <a:xfrm>
            <a:off x="1087119" y="3301996"/>
            <a:ext cx="1798321" cy="1798321"/>
            <a:chOff x="1087119" y="3251198"/>
            <a:chExt cx="1798321" cy="1798321"/>
          </a:xfrm>
        </p:grpSpPr>
        <p:sp>
          <p:nvSpPr>
            <p:cNvPr id="2" name="橢圓 1"/>
            <p:cNvSpPr/>
            <p:nvPr/>
          </p:nvSpPr>
          <p:spPr>
            <a:xfrm>
              <a:off x="1087119" y="3251198"/>
              <a:ext cx="1798321" cy="1798321"/>
            </a:xfrm>
            <a:prstGeom prst="ellipse">
              <a:avLst/>
            </a:prstGeom>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20" name="矩形 19"/>
            <p:cNvSpPr/>
            <p:nvPr/>
          </p:nvSpPr>
          <p:spPr>
            <a:xfrm>
              <a:off x="1194670" y="3765637"/>
              <a:ext cx="1583218" cy="769441"/>
            </a:xfrm>
            <a:prstGeom prst="rect">
              <a:avLst/>
            </a:prstGeom>
          </p:spPr>
          <p:txBody>
            <a:bodyPr wrap="square">
              <a:spAutoFit/>
            </a:bodyPr>
            <a:lstStyle/>
            <a:p>
              <a:pPr lvl="0" algn="ctr"/>
              <a:r>
                <a:rPr lang="zh-TW" altLang="en-US" sz="2200" b="1" dirty="0">
                  <a:solidFill>
                    <a:schemeClr val="bg1"/>
                  </a:solidFill>
                  <a:ea typeface="微軟正黑體" panose="020B0604030504040204" pitchFamily="34" charset="-120"/>
                </a:rPr>
                <a:t>灌溉管理組織設置辦法</a:t>
              </a:r>
            </a:p>
          </p:txBody>
        </p:sp>
      </p:grpSp>
      <p:grpSp>
        <p:nvGrpSpPr>
          <p:cNvPr id="21" name="群組 20"/>
          <p:cNvGrpSpPr/>
          <p:nvPr/>
        </p:nvGrpSpPr>
        <p:grpSpPr>
          <a:xfrm>
            <a:off x="3581399" y="3301996"/>
            <a:ext cx="1798321" cy="1798321"/>
            <a:chOff x="1087119" y="3251198"/>
            <a:chExt cx="1798321" cy="1798321"/>
          </a:xfrm>
        </p:grpSpPr>
        <p:sp>
          <p:nvSpPr>
            <p:cNvPr id="22" name="橢圓 21"/>
            <p:cNvSpPr/>
            <p:nvPr/>
          </p:nvSpPr>
          <p:spPr>
            <a:xfrm>
              <a:off x="1087119" y="3251198"/>
              <a:ext cx="1798321" cy="1798321"/>
            </a:xfrm>
            <a:prstGeom prst="ellipse">
              <a:avLst/>
            </a:prstGeom>
            <a:solidFill>
              <a:schemeClr val="accent6"/>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23" name="矩形 22"/>
            <p:cNvSpPr/>
            <p:nvPr/>
          </p:nvSpPr>
          <p:spPr>
            <a:xfrm>
              <a:off x="1194670" y="3694517"/>
              <a:ext cx="1583218" cy="1107996"/>
            </a:xfrm>
            <a:prstGeom prst="rect">
              <a:avLst/>
            </a:prstGeom>
          </p:spPr>
          <p:txBody>
            <a:bodyPr wrap="square">
              <a:spAutoFit/>
            </a:bodyPr>
            <a:lstStyle/>
            <a:p>
              <a:pPr lvl="0" algn="ctr"/>
              <a:r>
                <a:rPr lang="zh-TW" altLang="en-US" sz="2200" b="1" dirty="0">
                  <a:solidFill>
                    <a:schemeClr val="bg1"/>
                  </a:solidFill>
                  <a:ea typeface="微軟正黑體" panose="020B0604030504040204" pitchFamily="34" charset="-120"/>
                </a:rPr>
                <a:t>農田水利事業人員人事管理辦法</a:t>
              </a:r>
            </a:p>
          </p:txBody>
        </p:sp>
      </p:grpSp>
      <p:grpSp>
        <p:nvGrpSpPr>
          <p:cNvPr id="24" name="群組 23"/>
          <p:cNvGrpSpPr/>
          <p:nvPr/>
        </p:nvGrpSpPr>
        <p:grpSpPr>
          <a:xfrm>
            <a:off x="6075679" y="3301996"/>
            <a:ext cx="1798321" cy="1798321"/>
            <a:chOff x="1087119" y="3251198"/>
            <a:chExt cx="1798321" cy="1798321"/>
          </a:xfrm>
        </p:grpSpPr>
        <p:sp>
          <p:nvSpPr>
            <p:cNvPr id="25" name="橢圓 24"/>
            <p:cNvSpPr/>
            <p:nvPr/>
          </p:nvSpPr>
          <p:spPr>
            <a:xfrm>
              <a:off x="1087119" y="3251198"/>
              <a:ext cx="1798321" cy="1798321"/>
            </a:xfrm>
            <a:prstGeom prst="ellipse">
              <a:avLst/>
            </a:prstGeom>
            <a:solidFill>
              <a:schemeClr val="accent1"/>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26" name="矩形 25"/>
            <p:cNvSpPr/>
            <p:nvPr/>
          </p:nvSpPr>
          <p:spPr>
            <a:xfrm>
              <a:off x="1194670" y="3684357"/>
              <a:ext cx="1583218" cy="1107996"/>
            </a:xfrm>
            <a:prstGeom prst="rect">
              <a:avLst/>
            </a:prstGeom>
          </p:spPr>
          <p:txBody>
            <a:bodyPr wrap="square">
              <a:spAutoFit/>
            </a:bodyPr>
            <a:lstStyle/>
            <a:p>
              <a:pPr lvl="0" algn="ctr"/>
              <a:r>
                <a:rPr lang="zh-TW" altLang="en-US" sz="2200" b="1" dirty="0">
                  <a:solidFill>
                    <a:schemeClr val="bg1"/>
                  </a:solidFill>
                  <a:ea typeface="微軟正黑體" panose="020B0604030504040204" pitchFamily="34" charset="-120"/>
                </a:rPr>
                <a:t>農田水利事務諮議會設置要點</a:t>
              </a:r>
            </a:p>
          </p:txBody>
        </p:sp>
      </p:grpSp>
    </p:spTree>
    <p:extLst>
      <p:ext uri="{BB962C8B-B14F-4D97-AF65-F5344CB8AC3E}">
        <p14:creationId xmlns:p14="http://schemas.microsoft.com/office/powerpoint/2010/main" val="243406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id="{5D8C3FC0-8911-4AB9-8F2B-5E71F0CC93CF}"/>
              </a:ext>
            </a:extLst>
          </p:cNvPr>
          <p:cNvSpPr/>
          <p:nvPr/>
        </p:nvSpPr>
        <p:spPr>
          <a:xfrm>
            <a:off x="320864" y="2543180"/>
            <a:ext cx="4354124" cy="2758025"/>
          </a:xfrm>
          <a:prstGeom prst="rect">
            <a:avLst/>
          </a:prstGeom>
          <a:solidFill>
            <a:schemeClr val="accent5">
              <a:lumMod val="20000"/>
              <a:lumOff val="80000"/>
            </a:schemeClr>
          </a:solid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C9721B2A-38EB-43AF-B61D-A361A1BD4F98}"/>
              </a:ext>
            </a:extLst>
          </p:cNvPr>
          <p:cNvSpPr/>
          <p:nvPr/>
        </p:nvSpPr>
        <p:spPr>
          <a:xfrm>
            <a:off x="320864" y="1892446"/>
            <a:ext cx="4354124" cy="568575"/>
          </a:xfrm>
          <a:prstGeom prst="rect">
            <a:avLst/>
          </a:prstGeom>
          <a:solidFill>
            <a:schemeClr val="accent6">
              <a:lumMod val="20000"/>
              <a:lumOff val="80000"/>
            </a:schemeClr>
          </a:solidFill>
          <a:ln>
            <a:solidFill>
              <a:schemeClr val="accent2">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標題 1">
            <a:extLst>
              <a:ext uri="{FF2B5EF4-FFF2-40B4-BE49-F238E27FC236}">
                <a16:creationId xmlns:a16="http://schemas.microsoft.com/office/drawing/2014/main" id="{85DE4E0A-CE83-441D-BB7B-C5EC890CE6B3}"/>
              </a:ext>
            </a:extLst>
          </p:cNvPr>
          <p:cNvSpPr>
            <a:spLocks noGrp="1"/>
          </p:cNvSpPr>
          <p:nvPr>
            <p:ph type="title"/>
          </p:nvPr>
        </p:nvSpPr>
        <p:spPr>
          <a:xfrm>
            <a:off x="374848" y="13022"/>
            <a:ext cx="8229600" cy="643666"/>
          </a:xfrm>
        </p:spPr>
        <p:txBody>
          <a:bodyPr/>
          <a:lstStyle/>
          <a:p>
            <a:r>
              <a:rPr lang="zh-TW" altLang="en-US" sz="4000" b="1" dirty="0"/>
              <a:t>貳、農田水利署與管理處組織架構</a:t>
            </a:r>
          </a:p>
        </p:txBody>
      </p:sp>
      <p:pic>
        <p:nvPicPr>
          <p:cNvPr id="7" name="Picture 3">
            <a:extLst>
              <a:ext uri="{FF2B5EF4-FFF2-40B4-BE49-F238E27FC236}">
                <a16:creationId xmlns:a16="http://schemas.microsoft.com/office/drawing/2014/main" id="{F3017758-05B4-4D15-AF8D-9DE67189E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872" y="1487081"/>
            <a:ext cx="4051194" cy="421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字方塊 8">
            <a:extLst>
              <a:ext uri="{FF2B5EF4-FFF2-40B4-BE49-F238E27FC236}">
                <a16:creationId xmlns:a16="http://schemas.microsoft.com/office/drawing/2014/main" id="{628547FD-4224-4D08-810A-7AED6BF84797}"/>
              </a:ext>
            </a:extLst>
          </p:cNvPr>
          <p:cNvSpPr txBox="1"/>
          <p:nvPr/>
        </p:nvSpPr>
        <p:spPr>
          <a:xfrm>
            <a:off x="5386251" y="1799301"/>
            <a:ext cx="3502710" cy="1323439"/>
          </a:xfrm>
          <a:prstGeom prst="rect">
            <a:avLst/>
          </a:prstGeom>
          <a:solidFill>
            <a:schemeClr val="accent6">
              <a:lumMod val="20000"/>
              <a:lumOff val="80000"/>
            </a:schemeClr>
          </a:solidFill>
          <a:ln>
            <a:solidFill>
              <a:schemeClr val="accent2">
                <a:lumMod val="75000"/>
              </a:schemeClr>
            </a:solidFill>
          </a:ln>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農田水利署成立依據農田水利署暫行組織規程：</a:t>
            </a:r>
            <a:r>
              <a:rPr lang="zh-TW" altLang="en-US" sz="1600" b="1" dirty="0">
                <a:solidFill>
                  <a:srgbClr val="FF0000"/>
                </a:solidFill>
                <a:latin typeface="微軟正黑體" panose="020B0604030504040204" pitchFamily="34" charset="-120"/>
                <a:ea typeface="微軟正黑體" panose="020B0604030504040204" pitchFamily="34" charset="-120"/>
              </a:rPr>
              <a:t>中央行政機關組織基準法第</a:t>
            </a:r>
            <a:r>
              <a:rPr lang="en-US" altLang="zh-TW" sz="1600" b="1" dirty="0">
                <a:solidFill>
                  <a:srgbClr val="FF0000"/>
                </a:solidFill>
                <a:latin typeface="微軟正黑體" panose="020B0604030504040204" pitchFamily="34" charset="-120"/>
                <a:ea typeface="微軟正黑體" panose="020B0604030504040204" pitchFamily="34" charset="-120"/>
              </a:rPr>
              <a:t>36</a:t>
            </a:r>
            <a:r>
              <a:rPr lang="zh-TW" altLang="en-US" sz="1600" b="1" dirty="0">
                <a:solidFill>
                  <a:srgbClr val="FF0000"/>
                </a:solidFill>
                <a:latin typeface="微軟正黑體" panose="020B0604030504040204" pitchFamily="34" charset="-120"/>
                <a:ea typeface="微軟正黑體" panose="020B0604030504040204" pitchFamily="34" charset="-120"/>
              </a:rPr>
              <a:t>條</a:t>
            </a:r>
            <a:r>
              <a:rPr lang="zh-TW" altLang="en-US" sz="1600" b="1" dirty="0">
                <a:latin typeface="微軟正黑體" panose="020B0604030504040204" pitchFamily="34" charset="-120"/>
                <a:ea typeface="微軟正黑體" panose="020B0604030504040204" pitchFamily="34" charset="-120"/>
              </a:rPr>
              <a:t>及</a:t>
            </a:r>
            <a:r>
              <a:rPr lang="zh-TW" altLang="en-US" sz="1600" b="1" dirty="0">
                <a:solidFill>
                  <a:srgbClr val="FF0000"/>
                </a:solidFill>
                <a:latin typeface="微軟正黑體" panose="020B0604030504040204" pitchFamily="34" charset="-120"/>
                <a:ea typeface="微軟正黑體" panose="020B0604030504040204" pitchFamily="34" charset="-120"/>
              </a:rPr>
              <a:t>行政院功能業務與組織調整暫行條例第</a:t>
            </a:r>
            <a:r>
              <a:rPr lang="en-US" altLang="zh-TW" sz="1600" b="1" dirty="0">
                <a:solidFill>
                  <a:srgbClr val="FF0000"/>
                </a:solidFill>
                <a:latin typeface="微軟正黑體" panose="020B0604030504040204" pitchFamily="34" charset="-120"/>
                <a:ea typeface="微軟正黑體" panose="020B0604030504040204" pitchFamily="34" charset="-120"/>
              </a:rPr>
              <a:t>2</a:t>
            </a:r>
            <a:r>
              <a:rPr lang="zh-TW" altLang="en-US" sz="1600" b="1" dirty="0">
                <a:solidFill>
                  <a:srgbClr val="FF0000"/>
                </a:solidFill>
                <a:latin typeface="微軟正黑體" panose="020B0604030504040204" pitchFamily="34" charset="-120"/>
                <a:ea typeface="微軟正黑體" panose="020B0604030504040204" pitchFamily="34" charset="-120"/>
              </a:rPr>
              <a:t>條</a:t>
            </a:r>
            <a:r>
              <a:rPr lang="zh-TW" altLang="en-US" sz="1600" b="1" dirty="0">
                <a:latin typeface="微軟正黑體" panose="020B0604030504040204" pitchFamily="34" charset="-120"/>
                <a:ea typeface="微軟正黑體" panose="020B0604030504040204" pitchFamily="34" charset="-120"/>
              </a:rPr>
              <a:t>規定，由農委會陳報行政院並獲同意成立。</a:t>
            </a:r>
          </a:p>
        </p:txBody>
      </p:sp>
      <p:sp>
        <p:nvSpPr>
          <p:cNvPr id="13" name="文字方塊 12">
            <a:extLst>
              <a:ext uri="{FF2B5EF4-FFF2-40B4-BE49-F238E27FC236}">
                <a16:creationId xmlns:a16="http://schemas.microsoft.com/office/drawing/2014/main" id="{E18C15AF-4943-4420-B556-2010BB572BC5}"/>
              </a:ext>
            </a:extLst>
          </p:cNvPr>
          <p:cNvSpPr txBox="1"/>
          <p:nvPr/>
        </p:nvSpPr>
        <p:spPr>
          <a:xfrm>
            <a:off x="5534297" y="4061613"/>
            <a:ext cx="3174742" cy="1077218"/>
          </a:xfrm>
          <a:prstGeom prst="rect">
            <a:avLst/>
          </a:prstGeom>
          <a:solidFill>
            <a:schemeClr val="accent5">
              <a:lumMod val="20000"/>
              <a:lumOff val="80000"/>
            </a:schemeClr>
          </a:solidFill>
          <a:ln>
            <a:solidFill>
              <a:srgbClr val="996600"/>
            </a:solidFill>
          </a:ln>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灌溉管理組織成立依據：農田水利</a:t>
            </a:r>
            <a:r>
              <a:rPr lang="zh-TW" altLang="en-US" sz="1600" b="1" dirty="0">
                <a:solidFill>
                  <a:srgbClr val="FF0000"/>
                </a:solidFill>
                <a:latin typeface="微軟正黑體" panose="020B0604030504040204" pitchFamily="34" charset="-120"/>
                <a:ea typeface="微軟正黑體" panose="020B0604030504040204" pitchFamily="34" charset="-120"/>
              </a:rPr>
              <a:t>法第</a:t>
            </a:r>
            <a:r>
              <a:rPr lang="en-US" altLang="zh-TW" sz="1600" b="1" dirty="0">
                <a:solidFill>
                  <a:srgbClr val="FF0000"/>
                </a:solidFill>
                <a:latin typeface="微軟正黑體" panose="020B0604030504040204" pitchFamily="34" charset="-120"/>
                <a:ea typeface="微軟正黑體" panose="020B0604030504040204" pitchFamily="34" charset="-120"/>
              </a:rPr>
              <a:t>18</a:t>
            </a:r>
            <a:r>
              <a:rPr lang="zh-TW" altLang="en-US" sz="1600" b="1" dirty="0">
                <a:solidFill>
                  <a:srgbClr val="FF0000"/>
                </a:solidFill>
                <a:latin typeface="微軟正黑體" panose="020B0604030504040204" pitchFamily="34" charset="-120"/>
                <a:ea typeface="微軟正黑體" panose="020B0604030504040204" pitchFamily="34" charset="-120"/>
              </a:rPr>
              <a:t>條規定設立，依該條訂定之「灌溉管理組織設置辦法」亦於</a:t>
            </a:r>
            <a:r>
              <a:rPr lang="en-US" altLang="zh-TW" sz="1600" b="1" dirty="0">
                <a:solidFill>
                  <a:srgbClr val="FF0000"/>
                </a:solidFill>
                <a:latin typeface="微軟正黑體" panose="020B0604030504040204" pitchFamily="34" charset="-120"/>
                <a:ea typeface="微軟正黑體" panose="020B0604030504040204" pitchFamily="34" charset="-120"/>
              </a:rPr>
              <a:t>109</a:t>
            </a:r>
            <a:r>
              <a:rPr lang="zh-TW" altLang="en-US" sz="1600" b="1" dirty="0">
                <a:solidFill>
                  <a:srgbClr val="FF0000"/>
                </a:solidFill>
                <a:latin typeface="微軟正黑體" panose="020B0604030504040204" pitchFamily="34" charset="-120"/>
                <a:ea typeface="微軟正黑體" panose="020B0604030504040204" pitchFamily="34" charset="-120"/>
              </a:rPr>
              <a:t>年</a:t>
            </a:r>
            <a:r>
              <a:rPr lang="en-US" altLang="zh-TW" sz="1600" b="1" dirty="0">
                <a:solidFill>
                  <a:srgbClr val="FF0000"/>
                </a:solidFill>
                <a:latin typeface="微軟正黑體" panose="020B0604030504040204" pitchFamily="34" charset="-120"/>
                <a:ea typeface="微軟正黑體" panose="020B0604030504040204" pitchFamily="34" charset="-120"/>
              </a:rPr>
              <a:t>9</a:t>
            </a:r>
            <a:r>
              <a:rPr lang="zh-TW" altLang="en-US" sz="1600" b="1" dirty="0">
                <a:solidFill>
                  <a:srgbClr val="FF0000"/>
                </a:solidFill>
                <a:latin typeface="微軟正黑體" panose="020B0604030504040204" pitchFamily="34" charset="-120"/>
                <a:ea typeface="微軟正黑體" panose="020B0604030504040204" pitchFamily="34" charset="-120"/>
              </a:rPr>
              <a:t>月</a:t>
            </a:r>
            <a:r>
              <a:rPr lang="en-US" altLang="zh-TW" sz="1600" b="1" dirty="0">
                <a:solidFill>
                  <a:srgbClr val="FF0000"/>
                </a:solidFill>
                <a:latin typeface="微軟正黑體" panose="020B0604030504040204" pitchFamily="34" charset="-120"/>
                <a:ea typeface="微軟正黑體" panose="020B0604030504040204" pitchFamily="34" charset="-120"/>
              </a:rPr>
              <a:t>17</a:t>
            </a:r>
            <a:r>
              <a:rPr lang="zh-TW" altLang="en-US" sz="1600" b="1" dirty="0">
                <a:solidFill>
                  <a:srgbClr val="FF0000"/>
                </a:solidFill>
                <a:latin typeface="微軟正黑體" panose="020B0604030504040204" pitchFamily="34" charset="-120"/>
                <a:ea typeface="微軟正黑體" panose="020B0604030504040204" pitchFamily="34" charset="-120"/>
              </a:rPr>
              <a:t>日發布。</a:t>
            </a:r>
            <a:endParaRPr lang="zh-TW" altLang="en-US" sz="1600" b="1" dirty="0">
              <a:latin typeface="微軟正黑體" panose="020B0604030504040204" pitchFamily="34" charset="-120"/>
              <a:ea typeface="微軟正黑體" panose="020B0604030504040204" pitchFamily="34" charset="-120"/>
            </a:endParaRPr>
          </a:p>
        </p:txBody>
      </p:sp>
      <p:cxnSp>
        <p:nvCxnSpPr>
          <p:cNvPr id="19" name="直線單箭頭接點 18">
            <a:extLst>
              <a:ext uri="{FF2B5EF4-FFF2-40B4-BE49-F238E27FC236}">
                <a16:creationId xmlns:a16="http://schemas.microsoft.com/office/drawing/2014/main" id="{F31A587C-B15D-46B3-A417-F7B92646471B}"/>
              </a:ext>
            </a:extLst>
          </p:cNvPr>
          <p:cNvCxnSpPr>
            <a:cxnSpLocks/>
          </p:cNvCxnSpPr>
          <p:nvPr/>
        </p:nvCxnSpPr>
        <p:spPr>
          <a:xfrm flipH="1" flipV="1">
            <a:off x="4762468" y="2274634"/>
            <a:ext cx="62378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94C43032-F71A-41B1-A2A3-B572FCAF1B60}"/>
              </a:ext>
            </a:extLst>
          </p:cNvPr>
          <p:cNvCxnSpPr>
            <a:stCxn id="13" idx="1"/>
          </p:cNvCxnSpPr>
          <p:nvPr/>
        </p:nvCxnSpPr>
        <p:spPr>
          <a:xfrm flipH="1">
            <a:off x="4766451" y="4600222"/>
            <a:ext cx="767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2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36974EB-7E36-4F32-A3D2-C14F2CD9F0BA}"/>
              </a:ext>
            </a:extLst>
          </p:cNvPr>
          <p:cNvSpPr/>
          <p:nvPr/>
        </p:nvSpPr>
        <p:spPr>
          <a:xfrm>
            <a:off x="240048" y="1691082"/>
            <a:ext cx="504056" cy="402529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設計重點</a:t>
            </a:r>
          </a:p>
        </p:txBody>
      </p:sp>
      <p:sp>
        <p:nvSpPr>
          <p:cNvPr id="8" name="矩形 7">
            <a:extLst>
              <a:ext uri="{FF2B5EF4-FFF2-40B4-BE49-F238E27FC236}">
                <a16:creationId xmlns:a16="http://schemas.microsoft.com/office/drawing/2014/main" id="{10654E64-1AD6-447F-B3CF-3BCE7BF1A0D0}"/>
              </a:ext>
            </a:extLst>
          </p:cNvPr>
          <p:cNvSpPr/>
          <p:nvPr/>
        </p:nvSpPr>
        <p:spPr>
          <a:xfrm>
            <a:off x="957904" y="4715419"/>
            <a:ext cx="1440160" cy="72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落實人員權益保障</a:t>
            </a:r>
          </a:p>
        </p:txBody>
      </p:sp>
      <p:sp>
        <p:nvSpPr>
          <p:cNvPr id="10" name="矩形 9">
            <a:extLst>
              <a:ext uri="{FF2B5EF4-FFF2-40B4-BE49-F238E27FC236}">
                <a16:creationId xmlns:a16="http://schemas.microsoft.com/office/drawing/2014/main" id="{CC98F472-99E9-450A-9C02-6123C7B2C65A}"/>
              </a:ext>
            </a:extLst>
          </p:cNvPr>
          <p:cNvSpPr/>
          <p:nvPr/>
        </p:nvSpPr>
        <p:spPr>
          <a:xfrm>
            <a:off x="975056" y="1691082"/>
            <a:ext cx="1440160" cy="72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任務推動</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zh-TW" altLang="en-US" b="1" dirty="0">
                <a:solidFill>
                  <a:schemeClr val="tx1"/>
                </a:solidFill>
                <a:latin typeface="微軟正黑體" panose="020B0604030504040204" pitchFamily="34" charset="-120"/>
                <a:ea typeface="微軟正黑體" panose="020B0604030504040204" pitchFamily="34" charset="-120"/>
              </a:rPr>
              <a:t>所需</a:t>
            </a:r>
          </a:p>
        </p:txBody>
      </p:sp>
      <p:sp>
        <p:nvSpPr>
          <p:cNvPr id="12" name="矩形 11">
            <a:extLst>
              <a:ext uri="{FF2B5EF4-FFF2-40B4-BE49-F238E27FC236}">
                <a16:creationId xmlns:a16="http://schemas.microsoft.com/office/drawing/2014/main" id="{C1699AFE-90CA-4BC9-947B-03C28DF916A3}"/>
              </a:ext>
            </a:extLst>
          </p:cNvPr>
          <p:cNvSpPr/>
          <p:nvPr/>
        </p:nvSpPr>
        <p:spPr>
          <a:xfrm>
            <a:off x="977352" y="2987229"/>
            <a:ext cx="1440160" cy="72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維持地方灌溉所需</a:t>
            </a:r>
          </a:p>
        </p:txBody>
      </p:sp>
      <p:sp>
        <p:nvSpPr>
          <p:cNvPr id="14" name="矩形 13">
            <a:extLst>
              <a:ext uri="{FF2B5EF4-FFF2-40B4-BE49-F238E27FC236}">
                <a16:creationId xmlns:a16="http://schemas.microsoft.com/office/drawing/2014/main" id="{47ADB640-AE1D-401B-A48E-E1AD690C68E6}"/>
              </a:ext>
            </a:extLst>
          </p:cNvPr>
          <p:cNvSpPr/>
          <p:nvPr/>
        </p:nvSpPr>
        <p:spPr>
          <a:xfrm>
            <a:off x="3120368" y="1304761"/>
            <a:ext cx="5328592" cy="50405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chemeClr val="tx1"/>
                </a:solidFill>
                <a:latin typeface="微軟正黑體" panose="020B0604030504040204" pitchFamily="34" charset="-120"/>
                <a:ea typeface="微軟正黑體" panose="020B0604030504040204" pitchFamily="34" charset="-120"/>
              </a:rPr>
              <a:t>更名為</a:t>
            </a:r>
            <a:r>
              <a:rPr lang="en-US" altLang="zh-TW" sz="1600" b="1" dirty="0">
                <a:solidFill>
                  <a:schemeClr val="tx1"/>
                </a:solidFill>
                <a:latin typeface="微軟正黑體" panose="020B0604030504040204" pitchFamily="34" charset="-120"/>
                <a:ea typeface="微軟正黑體" panose="020B0604030504040204" pitchFamily="34" charset="-120"/>
              </a:rPr>
              <a:t>_</a:t>
            </a:r>
            <a:r>
              <a:rPr lang="zh-TW" altLang="en-US" sz="1600" b="1" dirty="0">
                <a:solidFill>
                  <a:schemeClr val="tx1"/>
                </a:solidFill>
                <a:latin typeface="微軟正黑體" panose="020B0604030504040204" pitchFamily="34" charset="-120"/>
                <a:ea typeface="微軟正黑體" panose="020B0604030504040204" pitchFamily="34" charset="-120"/>
              </a:rPr>
              <a:t>管理處，維持</a:t>
            </a:r>
            <a:r>
              <a:rPr lang="en-US" altLang="zh-TW" sz="1600" b="1" dirty="0">
                <a:solidFill>
                  <a:schemeClr val="tx1"/>
                </a:solidFill>
                <a:latin typeface="微軟正黑體" panose="020B0604030504040204" pitchFamily="34" charset="-120"/>
                <a:ea typeface="微軟正黑體" panose="020B0604030504040204" pitchFamily="34" charset="-120"/>
              </a:rPr>
              <a:t>17</a:t>
            </a:r>
            <a:r>
              <a:rPr lang="zh-TW" altLang="en-US" sz="1600" b="1" dirty="0">
                <a:solidFill>
                  <a:schemeClr val="tx1"/>
                </a:solidFill>
                <a:latin typeface="微軟正黑體" panose="020B0604030504040204" pitchFamily="34" charset="-120"/>
                <a:ea typeface="微軟正黑體" panose="020B0604030504040204" pitchFamily="34" charset="-120"/>
              </a:rPr>
              <a:t>個管理處</a:t>
            </a:r>
          </a:p>
        </p:txBody>
      </p:sp>
      <p:sp>
        <p:nvSpPr>
          <p:cNvPr id="16" name="矩形 15">
            <a:extLst>
              <a:ext uri="{FF2B5EF4-FFF2-40B4-BE49-F238E27FC236}">
                <a16:creationId xmlns:a16="http://schemas.microsoft.com/office/drawing/2014/main" id="{B96D5903-2F02-4BF3-9998-D25D52715F68}"/>
              </a:ext>
            </a:extLst>
          </p:cNvPr>
          <p:cNvSpPr/>
          <p:nvPr/>
        </p:nvSpPr>
        <p:spPr>
          <a:xfrm>
            <a:off x="3108896" y="2037983"/>
            <a:ext cx="5328592" cy="54978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chemeClr val="tx1"/>
                </a:solidFill>
                <a:latin typeface="微軟正黑體" panose="020B0604030504040204" pitchFamily="34" charset="-120"/>
                <a:ea typeface="微軟正黑體" panose="020B0604030504040204" pitchFamily="34" charset="-120"/>
              </a:rPr>
              <a:t>農田水利法第</a:t>
            </a:r>
            <a:r>
              <a:rPr lang="en-US" altLang="zh-TW" sz="1600" b="1" dirty="0">
                <a:solidFill>
                  <a:schemeClr val="tx1"/>
                </a:solidFill>
                <a:latin typeface="微軟正黑體" panose="020B0604030504040204" pitchFamily="34" charset="-120"/>
                <a:ea typeface="微軟正黑體" panose="020B0604030504040204" pitchFamily="34" charset="-120"/>
              </a:rPr>
              <a:t>18</a:t>
            </a:r>
            <a:r>
              <a:rPr lang="zh-TW" altLang="en-US" sz="1600" b="1" dirty="0">
                <a:solidFill>
                  <a:schemeClr val="tx1"/>
                </a:solidFill>
                <a:latin typeface="微軟正黑體" panose="020B0604030504040204" pitchFamily="34" charset="-120"/>
                <a:ea typeface="微軟正黑體" panose="020B0604030504040204" pitchFamily="34" charset="-120"/>
              </a:rPr>
              <a:t>條授權項目</a:t>
            </a:r>
          </a:p>
        </p:txBody>
      </p:sp>
      <p:sp>
        <p:nvSpPr>
          <p:cNvPr id="18" name="矩形 17">
            <a:extLst>
              <a:ext uri="{FF2B5EF4-FFF2-40B4-BE49-F238E27FC236}">
                <a16:creationId xmlns:a16="http://schemas.microsoft.com/office/drawing/2014/main" id="{34B662C1-DECF-4958-861E-1D9926C7377E}"/>
              </a:ext>
            </a:extLst>
          </p:cNvPr>
          <p:cNvSpPr/>
          <p:nvPr/>
        </p:nvSpPr>
        <p:spPr>
          <a:xfrm>
            <a:off x="3120368" y="4127687"/>
            <a:ext cx="5317120" cy="72008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chemeClr val="tx1"/>
                </a:solidFill>
                <a:latin typeface="微軟正黑體" panose="020B0604030504040204" pitchFamily="34" charset="-120"/>
                <a:ea typeface="微軟正黑體" panose="020B0604030504040204" pitchFamily="34" charset="-120"/>
              </a:rPr>
              <a:t>維持四組四室不調整</a:t>
            </a:r>
            <a:endParaRPr lang="zh-TW" altLang="en-US" sz="1200" dirty="0">
              <a:solidFill>
                <a:schemeClr val="tx1"/>
              </a:solidFill>
              <a:latin typeface="微軟正黑體" panose="020B0604030504040204" pitchFamily="34" charset="-120"/>
              <a:ea typeface="微軟正黑體" panose="020B0604030504040204" pitchFamily="34" charset="-120"/>
            </a:endParaRPr>
          </a:p>
        </p:txBody>
      </p:sp>
      <p:sp>
        <p:nvSpPr>
          <p:cNvPr id="20" name="矩形 19">
            <a:extLst>
              <a:ext uri="{FF2B5EF4-FFF2-40B4-BE49-F238E27FC236}">
                <a16:creationId xmlns:a16="http://schemas.microsoft.com/office/drawing/2014/main" id="{35E7E7D8-9133-4200-B62D-E7C4AD0E2E7A}"/>
              </a:ext>
            </a:extLst>
          </p:cNvPr>
          <p:cNvSpPr/>
          <p:nvPr/>
        </p:nvSpPr>
        <p:spPr>
          <a:xfrm>
            <a:off x="3106624" y="5075458"/>
            <a:ext cx="5342336" cy="93610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chemeClr val="tx1"/>
                </a:solidFill>
                <a:latin typeface="微軟正黑體" panose="020B0604030504040204" pitchFamily="34" charset="-120"/>
                <a:ea typeface="微軟正黑體" panose="020B0604030504040204" pitchFamily="34" charset="-120"/>
              </a:rPr>
              <a:t>維持</a:t>
            </a:r>
            <a:r>
              <a:rPr lang="en-US" altLang="zh-TW" sz="1600" b="1" dirty="0">
                <a:solidFill>
                  <a:schemeClr val="tx1"/>
                </a:solidFill>
                <a:latin typeface="微軟正黑體" panose="020B0604030504040204" pitchFamily="34" charset="-120"/>
                <a:ea typeface="微軟正黑體" panose="020B0604030504040204" pitchFamily="34" charset="-120"/>
              </a:rPr>
              <a:t>155</a:t>
            </a:r>
            <a:r>
              <a:rPr lang="zh-TW" altLang="en-US" sz="1600" b="1" dirty="0">
                <a:solidFill>
                  <a:schemeClr val="tx1"/>
                </a:solidFill>
                <a:latin typeface="微軟正黑體" panose="020B0604030504040204" pitchFamily="34" charset="-120"/>
                <a:ea typeface="微軟正黑體" panose="020B0604030504040204" pitchFamily="34" charset="-120"/>
              </a:rPr>
              <a:t>公頃至一人之原則</a:t>
            </a:r>
            <a:endParaRPr lang="zh-TW" altLang="en-US" sz="1200" dirty="0">
              <a:solidFill>
                <a:schemeClr val="tx1"/>
              </a:solidFill>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id="{AD77A3A9-C732-49D9-B97F-54619F1EF9E5}"/>
              </a:ext>
            </a:extLst>
          </p:cNvPr>
          <p:cNvSpPr/>
          <p:nvPr/>
        </p:nvSpPr>
        <p:spPr>
          <a:xfrm>
            <a:off x="3126072" y="2987229"/>
            <a:ext cx="5328592" cy="72008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chemeClr val="tx1"/>
                </a:solidFill>
                <a:latin typeface="微軟正黑體" panose="020B0604030504040204" pitchFamily="34" charset="-120"/>
                <a:ea typeface="微軟正黑體" panose="020B0604030504040204" pitchFamily="34" charset="-120"/>
              </a:rPr>
              <a:t>維持分處（原管理區處）及工作站</a:t>
            </a:r>
          </a:p>
        </p:txBody>
      </p:sp>
      <p:cxnSp>
        <p:nvCxnSpPr>
          <p:cNvPr id="24" name="接點: 肘形 23">
            <a:extLst>
              <a:ext uri="{FF2B5EF4-FFF2-40B4-BE49-F238E27FC236}">
                <a16:creationId xmlns:a16="http://schemas.microsoft.com/office/drawing/2014/main" id="{6B8ABA5F-B1B4-41FD-9CF2-2B132E50438F}"/>
              </a:ext>
            </a:extLst>
          </p:cNvPr>
          <p:cNvCxnSpPr>
            <a:cxnSpLocks/>
            <a:stCxn id="10" idx="3"/>
            <a:endCxn id="14" idx="1"/>
          </p:cNvCxnSpPr>
          <p:nvPr/>
        </p:nvCxnSpPr>
        <p:spPr>
          <a:xfrm flipV="1">
            <a:off x="2415216" y="1556790"/>
            <a:ext cx="705152" cy="49433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6" name="接點: 肘形 25">
            <a:extLst>
              <a:ext uri="{FF2B5EF4-FFF2-40B4-BE49-F238E27FC236}">
                <a16:creationId xmlns:a16="http://schemas.microsoft.com/office/drawing/2014/main" id="{9B64BDF9-20B6-417B-AF85-2C29ECFD99F4}"/>
              </a:ext>
            </a:extLst>
          </p:cNvPr>
          <p:cNvCxnSpPr>
            <a:cxnSpLocks/>
            <a:stCxn id="10" idx="3"/>
            <a:endCxn id="16" idx="1"/>
          </p:cNvCxnSpPr>
          <p:nvPr/>
        </p:nvCxnSpPr>
        <p:spPr>
          <a:xfrm>
            <a:off x="2415216" y="2051122"/>
            <a:ext cx="693680" cy="26175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8" name="直線接點 27">
            <a:extLst>
              <a:ext uri="{FF2B5EF4-FFF2-40B4-BE49-F238E27FC236}">
                <a16:creationId xmlns:a16="http://schemas.microsoft.com/office/drawing/2014/main" id="{C84058DF-4512-44A2-9D94-1B9FC5E19874}"/>
              </a:ext>
            </a:extLst>
          </p:cNvPr>
          <p:cNvCxnSpPr>
            <a:cxnSpLocks/>
            <a:stCxn id="12" idx="3"/>
            <a:endCxn id="22" idx="1"/>
          </p:cNvCxnSpPr>
          <p:nvPr/>
        </p:nvCxnSpPr>
        <p:spPr>
          <a:xfrm>
            <a:off x="2417512" y="3347269"/>
            <a:ext cx="7085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接點: 肘形 30">
            <a:extLst>
              <a:ext uri="{FF2B5EF4-FFF2-40B4-BE49-F238E27FC236}">
                <a16:creationId xmlns:a16="http://schemas.microsoft.com/office/drawing/2014/main" id="{C2A21C32-141F-4FE9-A95F-9DF09E770265}"/>
              </a:ext>
            </a:extLst>
          </p:cNvPr>
          <p:cNvCxnSpPr>
            <a:cxnSpLocks/>
            <a:stCxn id="8" idx="3"/>
            <a:endCxn id="18" idx="1"/>
          </p:cNvCxnSpPr>
          <p:nvPr/>
        </p:nvCxnSpPr>
        <p:spPr>
          <a:xfrm flipV="1">
            <a:off x="2398064" y="4487727"/>
            <a:ext cx="722304" cy="58773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接點: 肘形 32">
            <a:extLst>
              <a:ext uri="{FF2B5EF4-FFF2-40B4-BE49-F238E27FC236}">
                <a16:creationId xmlns:a16="http://schemas.microsoft.com/office/drawing/2014/main" id="{B0172B5E-F3A7-49F4-9FF0-3C5D6B0E5303}"/>
              </a:ext>
            </a:extLst>
          </p:cNvPr>
          <p:cNvCxnSpPr>
            <a:cxnSpLocks/>
            <a:endCxn id="20" idx="1"/>
          </p:cNvCxnSpPr>
          <p:nvPr/>
        </p:nvCxnSpPr>
        <p:spPr>
          <a:xfrm>
            <a:off x="2415216" y="5075459"/>
            <a:ext cx="691408" cy="468051"/>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5" name="標題 1">
            <a:extLst>
              <a:ext uri="{FF2B5EF4-FFF2-40B4-BE49-F238E27FC236}">
                <a16:creationId xmlns:a16="http://schemas.microsoft.com/office/drawing/2014/main" id="{1C7A6DBA-115B-4F43-BB24-2CB1325BBEA6}"/>
              </a:ext>
            </a:extLst>
          </p:cNvPr>
          <p:cNvSpPr>
            <a:spLocks noGrp="1"/>
          </p:cNvSpPr>
          <p:nvPr>
            <p:ph type="title"/>
          </p:nvPr>
        </p:nvSpPr>
        <p:spPr>
          <a:xfrm>
            <a:off x="374848" y="13022"/>
            <a:ext cx="8229600" cy="643666"/>
          </a:xfrm>
        </p:spPr>
        <p:txBody>
          <a:bodyPr/>
          <a:lstStyle/>
          <a:p>
            <a:r>
              <a:rPr lang="zh-TW" altLang="en-US" b="1" dirty="0"/>
              <a:t>參、灌溉管理組織設置辦法簡介</a:t>
            </a:r>
          </a:p>
        </p:txBody>
      </p:sp>
    </p:spTree>
    <p:extLst>
      <p:ext uri="{BB962C8B-B14F-4D97-AF65-F5344CB8AC3E}">
        <p14:creationId xmlns:p14="http://schemas.microsoft.com/office/powerpoint/2010/main" val="1384488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
        <p:nvSpPr>
          <p:cNvPr id="8" name="Text Box 65">
            <a:extLst>
              <a:ext uri="{FF2B5EF4-FFF2-40B4-BE49-F238E27FC236}">
                <a16:creationId xmlns:a16="http://schemas.microsoft.com/office/drawing/2014/main" id="{AF3BBCCA-CF2A-4490-9082-1E5E9F68CA83}"/>
              </a:ext>
            </a:extLst>
          </p:cNvPr>
          <p:cNvSpPr txBox="1">
            <a:spLocks noChangeArrowheads="1"/>
          </p:cNvSpPr>
          <p:nvPr/>
        </p:nvSpPr>
        <p:spPr bwMode="auto">
          <a:xfrm>
            <a:off x="412649" y="777123"/>
            <a:ext cx="8398712" cy="525401"/>
          </a:xfrm>
          <a:prstGeom prst="rect">
            <a:avLst/>
          </a:prstGeom>
          <a:noFill/>
          <a:ln w="9525">
            <a:noFill/>
            <a:miter lim="800000"/>
            <a:headEnd/>
            <a:tailEnd/>
          </a:ln>
          <a:effectLst/>
        </p:spPr>
        <p:txBody>
          <a:bodyPr wrap="square" lIns="90000" tIns="46800" rIns="90000" bIns="46800">
            <a:spAutoFit/>
          </a:bodyPr>
          <a:lstStyle/>
          <a:p>
            <a:pPr marL="539750" marR="0" lvl="0" indent="-360000" algn="l" defTabSz="792000" rtl="0" eaLnBrk="1" fontAlgn="auto" latinLnBrk="0" hangingPunct="1">
              <a:lnSpc>
                <a:spcPct val="100000"/>
              </a:lnSpc>
              <a:spcBef>
                <a:spcPts val="0"/>
              </a:spcBef>
              <a:spcAft>
                <a:spcPts val="0"/>
              </a:spcAft>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農田水利署與管理處分工</a:t>
            </a:r>
            <a:r>
              <a:rPr kumimoji="0" lang="en-US" altLang="zh-TW"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(1/2)</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2" name="流程圖: 替代程序 1">
            <a:extLst>
              <a:ext uri="{FF2B5EF4-FFF2-40B4-BE49-F238E27FC236}">
                <a16:creationId xmlns:a16="http://schemas.microsoft.com/office/drawing/2014/main" id="{E23C46FF-CFCD-4C23-A214-DE4F00FEC58D}"/>
              </a:ext>
            </a:extLst>
          </p:cNvPr>
          <p:cNvSpPr/>
          <p:nvPr/>
        </p:nvSpPr>
        <p:spPr>
          <a:xfrm>
            <a:off x="683077" y="1921851"/>
            <a:ext cx="3368857" cy="3639770"/>
          </a:xfrm>
          <a:prstGeom prst="flowChartAlternateProcess">
            <a:avLst/>
          </a:prstGeom>
          <a:solidFill>
            <a:srgbClr val="9966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altLang="zh-TW" dirty="0"/>
          </a:p>
          <a:p>
            <a:pPr marL="285750" indent="-285750">
              <a:buFont typeface="Arial" panose="020B0604020202020204" pitchFamily="34" charset="0"/>
              <a:buChar char="•"/>
            </a:pPr>
            <a:endParaRPr lang="en-US" altLang="zh-TW" dirty="0"/>
          </a:p>
          <a:p>
            <a:pPr marL="285750" indent="-285750">
              <a:buFont typeface="Arial" panose="020B0604020202020204" pitchFamily="34" charset="0"/>
              <a:buChar char="•"/>
            </a:pPr>
            <a:r>
              <a:rPr lang="zh-TW" altLang="en-US" b="1" dirty="0">
                <a:solidFill>
                  <a:schemeClr val="tx1"/>
                </a:solidFill>
                <a:latin typeface="微軟正黑體" panose="020B0604030504040204" pitchFamily="34" charset="-120"/>
                <a:ea typeface="微軟正黑體" panose="020B0604030504040204" pitchFamily="34" charset="-120"/>
              </a:rPr>
              <a:t>農田水利政策與法規之規劃、研擬、協調、執行及推動。</a:t>
            </a:r>
          </a:p>
          <a:p>
            <a:pPr marL="285750" indent="-285750">
              <a:buFont typeface="Arial" panose="020B0604020202020204" pitchFamily="34" charset="0"/>
              <a:buChar char="•"/>
            </a:pPr>
            <a:r>
              <a:rPr lang="zh-TW" altLang="en-US" b="1" dirty="0">
                <a:solidFill>
                  <a:schemeClr val="tx1"/>
                </a:solidFill>
                <a:latin typeface="微軟正黑體" panose="020B0604030504040204" pitchFamily="34" charset="-120"/>
                <a:ea typeface="微軟正黑體" panose="020B0604030504040204" pitchFamily="34" charset="-120"/>
              </a:rPr>
              <a:t>農田水利事業灌溉管理組織設置、監督、輔導與管理規章之研擬及推動。</a:t>
            </a:r>
          </a:p>
          <a:p>
            <a:pPr marL="285750" indent="-285750">
              <a:buFont typeface="Arial" panose="020B0604020202020204" pitchFamily="34" charset="0"/>
              <a:buChar char="•"/>
            </a:pPr>
            <a:r>
              <a:rPr lang="zh-TW" altLang="en-US" b="1" dirty="0">
                <a:solidFill>
                  <a:schemeClr val="tx1"/>
                </a:solidFill>
                <a:latin typeface="微軟正黑體" panose="020B0604030504040204" pitchFamily="34" charset="-120"/>
                <a:ea typeface="微軟正黑體" panose="020B0604030504040204" pitchFamily="34" charset="-120"/>
              </a:rPr>
              <a:t>農田水利之研究及國際交流。</a:t>
            </a:r>
          </a:p>
        </p:txBody>
      </p:sp>
      <p:sp>
        <p:nvSpPr>
          <p:cNvPr id="13" name="矩形 12">
            <a:extLst>
              <a:ext uri="{FF2B5EF4-FFF2-40B4-BE49-F238E27FC236}">
                <a16:creationId xmlns:a16="http://schemas.microsoft.com/office/drawing/2014/main" id="{7EFA42FB-A4EE-45FD-81D4-788080C6CECF}"/>
              </a:ext>
            </a:extLst>
          </p:cNvPr>
          <p:cNvSpPr/>
          <p:nvPr/>
        </p:nvSpPr>
        <p:spPr>
          <a:xfrm>
            <a:off x="1006111" y="2101266"/>
            <a:ext cx="2615355" cy="535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latin typeface="微軟正黑體" panose="020B0604030504040204" pitchFamily="34" charset="-120"/>
                <a:ea typeface="微軟正黑體" panose="020B0604030504040204" pitchFamily="34" charset="-120"/>
              </a:rPr>
              <a:t>法規與制度</a:t>
            </a:r>
          </a:p>
        </p:txBody>
      </p:sp>
      <p:sp>
        <p:nvSpPr>
          <p:cNvPr id="14" name="流程圖: 替代程序 13">
            <a:extLst>
              <a:ext uri="{FF2B5EF4-FFF2-40B4-BE49-F238E27FC236}">
                <a16:creationId xmlns:a16="http://schemas.microsoft.com/office/drawing/2014/main" id="{8BA0D026-1F40-4C6B-AED3-2218E617C7A1}"/>
              </a:ext>
            </a:extLst>
          </p:cNvPr>
          <p:cNvSpPr/>
          <p:nvPr/>
        </p:nvSpPr>
        <p:spPr>
          <a:xfrm>
            <a:off x="4612005" y="1921851"/>
            <a:ext cx="3709036" cy="3639770"/>
          </a:xfrm>
          <a:prstGeom prst="flowChartAlternateProcess">
            <a:avLst/>
          </a:prstGeom>
          <a:solidFill>
            <a:srgbClr val="006699">
              <a:alpha val="5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altLang="zh-TW" dirty="0"/>
          </a:p>
          <a:p>
            <a:pPr marL="285750" indent="-285750">
              <a:buFont typeface="Arial" panose="020B0604020202020204" pitchFamily="34" charset="0"/>
              <a:buChar char="•"/>
            </a:pPr>
            <a:endParaRPr lang="en-US" altLang="zh-TW" dirty="0"/>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農田水利事業作業基金使用、收益、處分、保管制度之研擬、推動及執行。</a:t>
            </a:r>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農田水利資源調查之規劃、推動及協調。</a:t>
            </a:r>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農業灌溉水源工程之規劃、執行及推動。</a:t>
            </a:r>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農田水利災害防救業務之規劃、執行及推動。</a:t>
            </a:r>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農田灌溉、農田排水與農地重劃完成地區等農業工程更新改善計畫之規劃、督導、執行及推動。</a:t>
            </a:r>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農業灌溉水質管理、農田水利設施維護與管理之規劃、執行、推動及督導。</a:t>
            </a:r>
          </a:p>
          <a:p>
            <a:pPr marL="285750" indent="-285750">
              <a:buFont typeface="Arial" panose="020B0604020202020204" pitchFamily="34" charset="0"/>
              <a:buChar char="•"/>
            </a:pPr>
            <a:r>
              <a:rPr lang="zh-TW" altLang="en-US" sz="1400" b="1" dirty="0">
                <a:solidFill>
                  <a:schemeClr val="tx1"/>
                </a:solidFill>
                <a:latin typeface="微軟正黑體" panose="020B0604030504040204" pitchFamily="34" charset="-120"/>
                <a:ea typeface="微軟正黑體" panose="020B0604030504040204" pitchFamily="34" charset="-120"/>
              </a:rPr>
              <a:t>其他有關農田水利事項。</a:t>
            </a:r>
          </a:p>
        </p:txBody>
      </p:sp>
      <p:sp>
        <p:nvSpPr>
          <p:cNvPr id="16" name="矩形 15">
            <a:extLst>
              <a:ext uri="{FF2B5EF4-FFF2-40B4-BE49-F238E27FC236}">
                <a16:creationId xmlns:a16="http://schemas.microsoft.com/office/drawing/2014/main" id="{01861525-6B57-44AF-9491-46FA21DBEE96}"/>
              </a:ext>
            </a:extLst>
          </p:cNvPr>
          <p:cNvSpPr/>
          <p:nvPr/>
        </p:nvSpPr>
        <p:spPr>
          <a:xfrm>
            <a:off x="5104865" y="1942857"/>
            <a:ext cx="2723316" cy="535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latin typeface="微軟正黑體" panose="020B0604030504040204" pitchFamily="34" charset="-120"/>
                <a:ea typeface="微軟正黑體" panose="020B0604030504040204" pitchFamily="34" charset="-120"/>
              </a:rPr>
              <a:t>灌溉執行</a:t>
            </a:r>
          </a:p>
        </p:txBody>
      </p:sp>
      <p:sp>
        <p:nvSpPr>
          <p:cNvPr id="18" name="文字方塊 17">
            <a:extLst>
              <a:ext uri="{FF2B5EF4-FFF2-40B4-BE49-F238E27FC236}">
                <a16:creationId xmlns:a16="http://schemas.microsoft.com/office/drawing/2014/main" id="{5E89F279-F8E3-4389-9B91-AE2D1CEC5B1F}"/>
              </a:ext>
            </a:extLst>
          </p:cNvPr>
          <p:cNvSpPr txBox="1"/>
          <p:nvPr/>
        </p:nvSpPr>
        <p:spPr>
          <a:xfrm>
            <a:off x="2140561" y="1338431"/>
            <a:ext cx="4698174" cy="400110"/>
          </a:xfrm>
          <a:prstGeom prst="rect">
            <a:avLst/>
          </a:prstGeom>
          <a:solidFill>
            <a:schemeClr val="accent5">
              <a:lumMod val="20000"/>
              <a:lumOff val="80000"/>
            </a:schemeClr>
          </a:solidFill>
          <a:ln>
            <a:solidFill>
              <a:srgbClr val="996600"/>
            </a:solidFill>
          </a:ln>
        </p:spPr>
        <p:txBody>
          <a:bodyPr wrap="square" rtlCol="0">
            <a:spAutoFit/>
          </a:bodyPr>
          <a:lstStyle/>
          <a:p>
            <a:pPr algn="ctr"/>
            <a:r>
              <a:rPr lang="zh-TW" altLang="en-US" sz="2000" b="1" dirty="0">
                <a:latin typeface="微軟正黑體" panose="020B0604030504040204" pitchFamily="34" charset="-120"/>
                <a:ea typeface="微軟正黑體" panose="020B0604030504040204" pitchFamily="34" charset="-120"/>
              </a:rPr>
              <a:t>農田水利署辦事細則所列任務</a:t>
            </a:r>
          </a:p>
        </p:txBody>
      </p:sp>
      <p:sp>
        <p:nvSpPr>
          <p:cNvPr id="20" name="文字方塊 19">
            <a:extLst>
              <a:ext uri="{FF2B5EF4-FFF2-40B4-BE49-F238E27FC236}">
                <a16:creationId xmlns:a16="http://schemas.microsoft.com/office/drawing/2014/main" id="{EEDD5B41-6ACA-42BA-90FF-1CD5378506D9}"/>
              </a:ext>
            </a:extLst>
          </p:cNvPr>
          <p:cNvSpPr txBox="1"/>
          <p:nvPr/>
        </p:nvSpPr>
        <p:spPr>
          <a:xfrm>
            <a:off x="4892040" y="5880822"/>
            <a:ext cx="3326130" cy="707886"/>
          </a:xfrm>
          <a:prstGeom prst="rect">
            <a:avLst/>
          </a:prstGeom>
          <a:solidFill>
            <a:schemeClr val="accent5">
              <a:lumMod val="20000"/>
              <a:lumOff val="80000"/>
            </a:schemeClr>
          </a:solidFill>
          <a:ln>
            <a:solidFill>
              <a:srgbClr val="996600"/>
            </a:solidFill>
          </a:ln>
        </p:spPr>
        <p:txBody>
          <a:bodyPr wrap="square" rtlCol="0">
            <a:spAutoFit/>
          </a:bodyPr>
          <a:lstStyle/>
          <a:p>
            <a:pPr algn="ctr"/>
            <a:r>
              <a:rPr lang="zh-TW" altLang="en-US" sz="2000" b="1" dirty="0">
                <a:latin typeface="微軟正黑體" panose="020B0604030504040204" pitchFamily="34" charset="-120"/>
                <a:ea typeface="微軟正黑體" panose="020B0604030504040204" pitchFamily="34" charset="-120"/>
              </a:rPr>
              <a:t>灌溉管理組織辦理事務</a:t>
            </a:r>
            <a:endParaRPr lang="en-US" altLang="zh-TW" sz="2000" b="1" dirty="0">
              <a:latin typeface="微軟正黑體" panose="020B0604030504040204" pitchFamily="34" charset="-120"/>
              <a:ea typeface="微軟正黑體" panose="020B0604030504040204" pitchFamily="34" charset="-120"/>
            </a:endParaRPr>
          </a:p>
          <a:p>
            <a:pPr algn="ct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農水法第</a:t>
            </a:r>
            <a:r>
              <a:rPr lang="en-US" altLang="zh-TW" sz="2000" b="1" dirty="0">
                <a:latin typeface="微軟正黑體" panose="020B0604030504040204" pitchFamily="34" charset="-120"/>
                <a:ea typeface="微軟正黑體" panose="020B0604030504040204" pitchFamily="34" charset="-120"/>
              </a:rPr>
              <a:t>18</a:t>
            </a:r>
            <a:r>
              <a:rPr lang="zh-TW" altLang="en-US" sz="2000" b="1" dirty="0">
                <a:latin typeface="微軟正黑體" panose="020B0604030504040204" pitchFamily="34" charset="-120"/>
                <a:ea typeface="微軟正黑體" panose="020B0604030504040204" pitchFamily="34" charset="-120"/>
              </a:rPr>
              <a:t>條</a:t>
            </a:r>
            <a:r>
              <a:rPr lang="en-US" altLang="zh-TW" sz="2000" b="1" dirty="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p:txBody>
      </p:sp>
      <p:sp>
        <p:nvSpPr>
          <p:cNvPr id="22" name="箭號: 向下 21">
            <a:extLst>
              <a:ext uri="{FF2B5EF4-FFF2-40B4-BE49-F238E27FC236}">
                <a16:creationId xmlns:a16="http://schemas.microsoft.com/office/drawing/2014/main" id="{8294DB47-8062-418B-B05B-70AC1C74DFB4}"/>
              </a:ext>
            </a:extLst>
          </p:cNvPr>
          <p:cNvSpPr/>
          <p:nvPr/>
        </p:nvSpPr>
        <p:spPr>
          <a:xfrm>
            <a:off x="6377940" y="5561621"/>
            <a:ext cx="460795" cy="1833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 name="接點: 肘形 23">
            <a:extLst>
              <a:ext uri="{FF2B5EF4-FFF2-40B4-BE49-F238E27FC236}">
                <a16:creationId xmlns:a16="http://schemas.microsoft.com/office/drawing/2014/main" id="{5811E7C0-1887-4E49-9AA4-BCDA188265C4}"/>
              </a:ext>
            </a:extLst>
          </p:cNvPr>
          <p:cNvCxnSpPr>
            <a:stCxn id="18" idx="2"/>
            <a:endCxn id="2" idx="0"/>
          </p:cNvCxnSpPr>
          <p:nvPr/>
        </p:nvCxnSpPr>
        <p:spPr>
          <a:xfrm rot="5400000">
            <a:off x="3336922" y="769125"/>
            <a:ext cx="183310" cy="21221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接點: 肘形 25">
            <a:extLst>
              <a:ext uri="{FF2B5EF4-FFF2-40B4-BE49-F238E27FC236}">
                <a16:creationId xmlns:a16="http://schemas.microsoft.com/office/drawing/2014/main" id="{EE208AD4-7172-4F5D-A642-6B93D904B096}"/>
              </a:ext>
            </a:extLst>
          </p:cNvPr>
          <p:cNvCxnSpPr>
            <a:stCxn id="18" idx="2"/>
            <a:endCxn id="16" idx="0"/>
          </p:cNvCxnSpPr>
          <p:nvPr/>
        </p:nvCxnSpPr>
        <p:spPr>
          <a:xfrm rot="16200000" flipH="1">
            <a:off x="5375927" y="852261"/>
            <a:ext cx="204316" cy="197687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521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E4A5284B-20C6-42FD-BF5C-39EB7D6F319A}"/>
              </a:ext>
            </a:extLst>
          </p:cNvPr>
          <p:cNvSpPr txBox="1">
            <a:spLocks noChangeArrowheads="1"/>
          </p:cNvSpPr>
          <p:nvPr/>
        </p:nvSpPr>
        <p:spPr bwMode="auto">
          <a:xfrm>
            <a:off x="349752" y="797362"/>
            <a:ext cx="8398712" cy="525401"/>
          </a:xfrm>
          <a:prstGeom prst="rect">
            <a:avLst/>
          </a:prstGeom>
          <a:noFill/>
          <a:ln w="9525">
            <a:noFill/>
            <a:miter lim="800000"/>
            <a:headEnd/>
            <a:tailEnd/>
          </a:ln>
          <a:effectLst/>
        </p:spPr>
        <p:txBody>
          <a:bodyPr wrap="square" lIns="90000" tIns="46800" rIns="90000" bIns="46800">
            <a:spAutoFit/>
          </a:bodyPr>
          <a:lstStyle/>
          <a:p>
            <a:pPr marL="539750" marR="0" lvl="0" indent="-360000" algn="l" defTabSz="792000" rtl="0" eaLnBrk="1" fontAlgn="auto" latinLnBrk="0" hangingPunct="1">
              <a:lnSpc>
                <a:spcPct val="100000"/>
              </a:lnSpc>
              <a:spcBef>
                <a:spcPts val="0"/>
              </a:spcBef>
              <a:spcAft>
                <a:spcPts val="0"/>
              </a:spcAft>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農田水利署與管理處分工</a:t>
            </a:r>
            <a:r>
              <a:rPr kumimoji="0" lang="en-US" altLang="zh-TW"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(2/2)</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7" name="內容版面配置區 2">
            <a:extLst>
              <a:ext uri="{FF2B5EF4-FFF2-40B4-BE49-F238E27FC236}">
                <a16:creationId xmlns:a16="http://schemas.microsoft.com/office/drawing/2014/main" id="{2A9B9E3E-B050-4E11-B0CD-BC012A6A26DD}"/>
              </a:ext>
            </a:extLst>
          </p:cNvPr>
          <p:cNvSpPr txBox="1">
            <a:spLocks/>
          </p:cNvSpPr>
          <p:nvPr/>
        </p:nvSpPr>
        <p:spPr>
          <a:xfrm>
            <a:off x="899592" y="1354027"/>
            <a:ext cx="8136904"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35A35E"/>
              </a:buClr>
              <a:buFont typeface="Wingdings" panose="05000000000000000000" pitchFamily="2" charset="2"/>
              <a:buChar char="l"/>
            </a:pPr>
            <a:r>
              <a:rPr lang="zh-TW" altLang="en-US" sz="1800" dirty="0"/>
              <a:t>依據行政院農業委員會與所屬機關權責劃分表辦理</a:t>
            </a:r>
            <a:endParaRPr lang="en-US" altLang="zh-TW" sz="1800" dirty="0"/>
          </a:p>
          <a:p>
            <a:pPr lvl="1">
              <a:buClr>
                <a:srgbClr val="0000FF"/>
              </a:buClr>
              <a:buFont typeface="Wingdings" panose="05000000000000000000" pitchFamily="2" charset="2"/>
              <a:buChar char="l"/>
            </a:pPr>
            <a:r>
              <a:rPr lang="zh-TW" altLang="en-US" sz="1500" dirty="0"/>
              <a:t>規定授權事項之範圍及授予決定之機關層次，凡屬依據法規為一定處理及技術性、專業性、事務性之事項，授權由會屬機關處理。</a:t>
            </a:r>
            <a:endParaRPr lang="en-US" altLang="zh-TW" sz="1500" dirty="0"/>
          </a:p>
          <a:p>
            <a:pPr lvl="1">
              <a:buClr>
                <a:srgbClr val="0000FF"/>
              </a:buClr>
              <a:buFont typeface="Wingdings" panose="05000000000000000000" pitchFamily="2" charset="2"/>
              <a:buChar char="l"/>
            </a:pPr>
            <a:r>
              <a:rPr lang="zh-TW" altLang="en-US" sz="1500" dirty="0"/>
              <a:t>屬於農水法第十八條管理處之法定任務，</a:t>
            </a:r>
            <a:r>
              <a:rPr lang="zh-TW" altLang="en-US" sz="1500" b="1" dirty="0">
                <a:solidFill>
                  <a:srgbClr val="FF0000"/>
                </a:solidFill>
                <a:effectLst>
                  <a:outerShdw blurRad="38100" dist="38100" dir="2700000" algn="tl">
                    <a:srgbClr val="000000">
                      <a:alpha val="43137"/>
                    </a:srgbClr>
                  </a:outerShdw>
                </a:effectLst>
              </a:rPr>
              <a:t>授權管理處自行核定或呈報本署核定辦理</a:t>
            </a:r>
            <a:r>
              <a:rPr lang="zh-TW" altLang="en-US" sz="1500" dirty="0"/>
              <a:t>。</a:t>
            </a:r>
            <a:endParaRPr lang="en-US" altLang="zh-TW" sz="1500" dirty="0"/>
          </a:p>
          <a:p>
            <a:pPr lvl="1">
              <a:buClr>
                <a:srgbClr val="0000FF"/>
              </a:buClr>
              <a:buFont typeface="Wingdings" panose="05000000000000000000" pitchFamily="2" charset="2"/>
              <a:buChar char="l"/>
            </a:pPr>
            <a:endParaRPr lang="en-US" altLang="zh-TW" sz="1500" dirty="0"/>
          </a:p>
        </p:txBody>
      </p:sp>
      <p:sp>
        <p:nvSpPr>
          <p:cNvPr id="12" name="矩形 11">
            <a:extLst>
              <a:ext uri="{FF2B5EF4-FFF2-40B4-BE49-F238E27FC236}">
                <a16:creationId xmlns:a16="http://schemas.microsoft.com/office/drawing/2014/main" id="{20484E11-2390-4F3F-8873-15E2A3394ABA}"/>
              </a:ext>
            </a:extLst>
          </p:cNvPr>
          <p:cNvSpPr/>
          <p:nvPr/>
        </p:nvSpPr>
        <p:spPr>
          <a:xfrm>
            <a:off x="1619672" y="2798379"/>
            <a:ext cx="1947041" cy="3385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農委會</a:t>
            </a:r>
          </a:p>
        </p:txBody>
      </p:sp>
      <p:sp>
        <p:nvSpPr>
          <p:cNvPr id="13" name="矩形 12">
            <a:extLst>
              <a:ext uri="{FF2B5EF4-FFF2-40B4-BE49-F238E27FC236}">
                <a16:creationId xmlns:a16="http://schemas.microsoft.com/office/drawing/2014/main" id="{1DF4D7BC-2890-46DE-861F-37C6F7633F7C}"/>
              </a:ext>
            </a:extLst>
          </p:cNvPr>
          <p:cNvSpPr/>
          <p:nvPr/>
        </p:nvSpPr>
        <p:spPr>
          <a:xfrm>
            <a:off x="1619672" y="3621166"/>
            <a:ext cx="1947041" cy="4790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農水署</a:t>
            </a:r>
            <a:endParaRPr lang="en-US" altLang="zh-TW" sz="1600" dirty="0">
              <a:latin typeface="微軟正黑體" panose="020B0604030504040204" pitchFamily="34" charset="-120"/>
              <a:ea typeface="微軟正黑體" panose="020B0604030504040204" pitchFamily="34" charset="-120"/>
            </a:endParaRPr>
          </a:p>
          <a:p>
            <a:pPr algn="ctr"/>
            <a:r>
              <a:rPr lang="zh-TW" altLang="en-US" sz="1600" dirty="0">
                <a:latin typeface="微軟正黑體" panose="020B0604030504040204" pitchFamily="34" charset="-120"/>
                <a:ea typeface="微軟正黑體" panose="020B0604030504040204" pitchFamily="34" charset="-120"/>
              </a:rPr>
              <a:t>暫行組織規程</a:t>
            </a:r>
          </a:p>
        </p:txBody>
      </p:sp>
      <p:sp>
        <p:nvSpPr>
          <p:cNvPr id="14" name="矩形 13">
            <a:extLst>
              <a:ext uri="{FF2B5EF4-FFF2-40B4-BE49-F238E27FC236}">
                <a16:creationId xmlns:a16="http://schemas.microsoft.com/office/drawing/2014/main" id="{45FC0157-58B8-4187-95EC-08EDC555141C}"/>
              </a:ext>
            </a:extLst>
          </p:cNvPr>
          <p:cNvSpPr/>
          <p:nvPr/>
        </p:nvSpPr>
        <p:spPr>
          <a:xfrm>
            <a:off x="1619672" y="4288177"/>
            <a:ext cx="1947041" cy="3385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辦事細則</a:t>
            </a:r>
          </a:p>
        </p:txBody>
      </p:sp>
      <p:sp>
        <p:nvSpPr>
          <p:cNvPr id="15" name="矩形 14">
            <a:extLst>
              <a:ext uri="{FF2B5EF4-FFF2-40B4-BE49-F238E27FC236}">
                <a16:creationId xmlns:a16="http://schemas.microsoft.com/office/drawing/2014/main" id="{D619E13C-9E92-42E6-A782-1BAC03562682}"/>
              </a:ext>
            </a:extLst>
          </p:cNvPr>
          <p:cNvSpPr/>
          <p:nvPr/>
        </p:nvSpPr>
        <p:spPr>
          <a:xfrm>
            <a:off x="1616847" y="4766242"/>
            <a:ext cx="1947041" cy="4312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分層負責明細表</a:t>
            </a:r>
            <a:endParaRPr lang="en-US" altLang="zh-TW" sz="1600" dirty="0">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C662F77B-DFD7-4119-B410-8BE87C686DDB}"/>
              </a:ext>
            </a:extLst>
          </p:cNvPr>
          <p:cNvSpPr/>
          <p:nvPr/>
        </p:nvSpPr>
        <p:spPr>
          <a:xfrm>
            <a:off x="5804107" y="2798380"/>
            <a:ext cx="2073032" cy="4271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農水法</a:t>
            </a:r>
            <a:endParaRPr lang="en-US" altLang="zh-TW" sz="1600" dirty="0">
              <a:latin typeface="微軟正黑體" panose="020B0604030504040204" pitchFamily="34" charset="-120"/>
              <a:ea typeface="微軟正黑體" panose="020B0604030504040204" pitchFamily="34" charset="-120"/>
            </a:endParaRPr>
          </a:p>
          <a:p>
            <a:pPr algn="ct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子法規</a:t>
            </a:r>
            <a:r>
              <a:rPr lang="en-US" altLang="zh-TW" sz="1600" dirty="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id="{4D8A3AD3-3E88-4FD4-AF62-F84CA1C8C251}"/>
              </a:ext>
            </a:extLst>
          </p:cNvPr>
          <p:cNvSpPr/>
          <p:nvPr/>
        </p:nvSpPr>
        <p:spPr>
          <a:xfrm>
            <a:off x="5804106" y="3661813"/>
            <a:ext cx="2073033" cy="63062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灌溉管理組織設置管理辦法</a:t>
            </a:r>
            <a:r>
              <a:rPr lang="en-US" altLang="zh-TW" sz="1600" dirty="0">
                <a:latin typeface="微軟正黑體" panose="020B0604030504040204" pitchFamily="34" charset="-120"/>
                <a:ea typeface="微軟正黑體" panose="020B0604030504040204" pitchFamily="34" charset="-120"/>
              </a:rPr>
              <a:t>_</a:t>
            </a:r>
            <a:r>
              <a:rPr lang="zh-TW" altLang="en-US" sz="1600" dirty="0">
                <a:latin typeface="微軟正黑體" panose="020B0604030504040204" pitchFamily="34" charset="-120"/>
                <a:ea typeface="微軟正黑體" panose="020B0604030504040204" pitchFamily="34" charset="-120"/>
              </a:rPr>
              <a:t>任務</a:t>
            </a:r>
          </a:p>
        </p:txBody>
      </p:sp>
      <p:cxnSp>
        <p:nvCxnSpPr>
          <p:cNvPr id="18" name="接點: 肘形 17">
            <a:extLst>
              <a:ext uri="{FF2B5EF4-FFF2-40B4-BE49-F238E27FC236}">
                <a16:creationId xmlns:a16="http://schemas.microsoft.com/office/drawing/2014/main" id="{4065628C-440B-44CF-8C3B-45F94710E800}"/>
              </a:ext>
            </a:extLst>
          </p:cNvPr>
          <p:cNvCxnSpPr>
            <a:cxnSpLocks/>
            <a:stCxn id="14" idx="3"/>
            <a:endCxn id="17" idx="1"/>
          </p:cNvCxnSpPr>
          <p:nvPr/>
        </p:nvCxnSpPr>
        <p:spPr>
          <a:xfrm flipV="1">
            <a:off x="3566713" y="3977124"/>
            <a:ext cx="2237393" cy="480330"/>
          </a:xfrm>
          <a:prstGeom prst="bentConnector3">
            <a:avLst>
              <a:gd name="adj1" fmla="val 50000"/>
            </a:avLst>
          </a:prstGeom>
          <a:ln>
            <a:prstDash val="dashDot"/>
            <a:tailEnd type="triangle"/>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BF916C8F-57AB-42CE-B957-279397F43469}"/>
              </a:ext>
            </a:extLst>
          </p:cNvPr>
          <p:cNvSpPr txBox="1"/>
          <p:nvPr/>
        </p:nvSpPr>
        <p:spPr>
          <a:xfrm flipH="1">
            <a:off x="3881185" y="3660936"/>
            <a:ext cx="1576947" cy="830997"/>
          </a:xfrm>
          <a:prstGeom prst="rect">
            <a:avLst/>
          </a:prstGeom>
          <a:noFill/>
        </p:spPr>
        <p:txBody>
          <a:bodyPr wrap="square" rtlCol="0">
            <a:spAutoFit/>
          </a:bodyP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權責分工表</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600" dirty="0">
                <a:solidFill>
                  <a:srgbClr val="FF0000"/>
                </a:solidFill>
                <a:latin typeface="微軟正黑體" panose="020B0604030504040204" pitchFamily="34" charset="-120"/>
                <a:ea typeface="微軟正黑體" panose="020B0604030504040204" pitchFamily="34" charset="-120"/>
              </a:rPr>
              <a:t>規範需呈報本署核定事務</a:t>
            </a:r>
          </a:p>
        </p:txBody>
      </p:sp>
      <p:cxnSp>
        <p:nvCxnSpPr>
          <p:cNvPr id="20" name="直線接點 19">
            <a:extLst>
              <a:ext uri="{FF2B5EF4-FFF2-40B4-BE49-F238E27FC236}">
                <a16:creationId xmlns:a16="http://schemas.microsoft.com/office/drawing/2014/main" id="{0C120FE5-2857-4164-BED5-927CD2909915}"/>
              </a:ext>
            </a:extLst>
          </p:cNvPr>
          <p:cNvCxnSpPr>
            <a:cxnSpLocks/>
            <a:stCxn id="12" idx="2"/>
            <a:endCxn id="13" idx="0"/>
          </p:cNvCxnSpPr>
          <p:nvPr/>
        </p:nvCxnSpPr>
        <p:spPr>
          <a:xfrm>
            <a:off x="2593193" y="3136934"/>
            <a:ext cx="0" cy="484232"/>
          </a:xfrm>
          <a:prstGeom prst="line">
            <a:avLst/>
          </a:prstGeom>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4B83CF27-C865-4BB7-845D-31BA59CD09A1}"/>
              </a:ext>
            </a:extLst>
          </p:cNvPr>
          <p:cNvSpPr txBox="1"/>
          <p:nvPr/>
        </p:nvSpPr>
        <p:spPr>
          <a:xfrm>
            <a:off x="1991604" y="3247247"/>
            <a:ext cx="1210588" cy="338554"/>
          </a:xfrm>
          <a:prstGeom prst="rect">
            <a:avLst/>
          </a:prstGeom>
          <a:noFill/>
        </p:spPr>
        <p:txBody>
          <a:bodyPr wrap="none" rtlCol="0">
            <a:spAutoFit/>
          </a:bodyPr>
          <a:lstStyle/>
          <a:p>
            <a:r>
              <a:rPr lang="zh-TW" altLang="en-US" sz="1600" dirty="0">
                <a:latin typeface="微軟正黑體" panose="020B0604030504040204" pitchFamily="34" charset="-120"/>
                <a:ea typeface="微軟正黑體" panose="020B0604030504040204" pitchFamily="34" charset="-120"/>
              </a:rPr>
              <a:t>權責劃分表</a:t>
            </a:r>
          </a:p>
        </p:txBody>
      </p:sp>
      <p:sp>
        <p:nvSpPr>
          <p:cNvPr id="23" name="矩形 22">
            <a:extLst>
              <a:ext uri="{FF2B5EF4-FFF2-40B4-BE49-F238E27FC236}">
                <a16:creationId xmlns:a16="http://schemas.microsoft.com/office/drawing/2014/main" id="{C259A6DA-118F-45A0-BF62-ED0AC3443507}"/>
              </a:ext>
            </a:extLst>
          </p:cNvPr>
          <p:cNvSpPr/>
          <p:nvPr/>
        </p:nvSpPr>
        <p:spPr>
          <a:xfrm>
            <a:off x="5804106" y="4691432"/>
            <a:ext cx="2073033" cy="4847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dirty="0">
                <a:latin typeface="微軟正黑體" panose="020B0604030504040204" pitchFamily="34" charset="-120"/>
                <a:ea typeface="微軟正黑體" panose="020B0604030504040204" pitchFamily="34" charset="-120"/>
              </a:rPr>
              <a:t>分工負責辦事明細表</a:t>
            </a:r>
            <a:endParaRPr lang="en-US" altLang="zh-TW" sz="1600" dirty="0">
              <a:latin typeface="微軟正黑體" panose="020B0604030504040204" pitchFamily="34" charset="-120"/>
              <a:ea typeface="微軟正黑體" panose="020B0604030504040204" pitchFamily="34" charset="-120"/>
            </a:endParaRPr>
          </a:p>
        </p:txBody>
      </p:sp>
      <p:cxnSp>
        <p:nvCxnSpPr>
          <p:cNvPr id="24" name="直線接點 23">
            <a:extLst>
              <a:ext uri="{FF2B5EF4-FFF2-40B4-BE49-F238E27FC236}">
                <a16:creationId xmlns:a16="http://schemas.microsoft.com/office/drawing/2014/main" id="{B0996F94-B1C9-4E79-B30D-8D5B15DCBB00}"/>
              </a:ext>
            </a:extLst>
          </p:cNvPr>
          <p:cNvCxnSpPr>
            <a:cxnSpLocks/>
            <a:stCxn id="14" idx="2"/>
            <a:endCxn id="15" idx="0"/>
          </p:cNvCxnSpPr>
          <p:nvPr/>
        </p:nvCxnSpPr>
        <p:spPr>
          <a:xfrm flipH="1">
            <a:off x="2590368" y="4626731"/>
            <a:ext cx="2825" cy="1395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接點 24">
            <a:extLst>
              <a:ext uri="{FF2B5EF4-FFF2-40B4-BE49-F238E27FC236}">
                <a16:creationId xmlns:a16="http://schemas.microsoft.com/office/drawing/2014/main" id="{062FBC26-7BC6-4481-BCD4-18EDCAD37B7F}"/>
              </a:ext>
            </a:extLst>
          </p:cNvPr>
          <p:cNvCxnSpPr>
            <a:cxnSpLocks/>
            <a:stCxn id="13" idx="2"/>
            <a:endCxn id="14" idx="0"/>
          </p:cNvCxnSpPr>
          <p:nvPr/>
        </p:nvCxnSpPr>
        <p:spPr>
          <a:xfrm>
            <a:off x="2593193" y="4100242"/>
            <a:ext cx="0" cy="187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89189EA8-678D-42C9-B7F3-F2898F93E9B7}"/>
              </a:ext>
            </a:extLst>
          </p:cNvPr>
          <p:cNvCxnSpPr>
            <a:cxnSpLocks/>
            <a:stCxn id="16" idx="2"/>
            <a:endCxn id="17" idx="0"/>
          </p:cNvCxnSpPr>
          <p:nvPr/>
        </p:nvCxnSpPr>
        <p:spPr>
          <a:xfrm>
            <a:off x="6840623" y="3225502"/>
            <a:ext cx="0" cy="43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a:extLst>
              <a:ext uri="{FF2B5EF4-FFF2-40B4-BE49-F238E27FC236}">
                <a16:creationId xmlns:a16="http://schemas.microsoft.com/office/drawing/2014/main" id="{A9DFA515-DB53-48BD-90E5-725F24F4A4F6}"/>
              </a:ext>
            </a:extLst>
          </p:cNvPr>
          <p:cNvCxnSpPr>
            <a:cxnSpLocks/>
            <a:stCxn id="17" idx="2"/>
            <a:endCxn id="23" idx="0"/>
          </p:cNvCxnSpPr>
          <p:nvPr/>
        </p:nvCxnSpPr>
        <p:spPr>
          <a:xfrm>
            <a:off x="6840623" y="4292434"/>
            <a:ext cx="0" cy="398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文字方塊 27">
            <a:extLst>
              <a:ext uri="{FF2B5EF4-FFF2-40B4-BE49-F238E27FC236}">
                <a16:creationId xmlns:a16="http://schemas.microsoft.com/office/drawing/2014/main" id="{B9DFC39E-CB72-4109-A4D3-B18795AF687C}"/>
              </a:ext>
            </a:extLst>
          </p:cNvPr>
          <p:cNvSpPr txBox="1"/>
          <p:nvPr/>
        </p:nvSpPr>
        <p:spPr>
          <a:xfrm>
            <a:off x="2721278" y="6928443"/>
            <a:ext cx="2852063" cy="584775"/>
          </a:xfrm>
          <a:prstGeom prst="rect">
            <a:avLst/>
          </a:prstGeom>
          <a:noFill/>
        </p:spPr>
        <p:txBody>
          <a:bodyPr wrap="none" rtlCol="0">
            <a:spAutoFit/>
          </a:bodyPr>
          <a:lstStyle/>
          <a:p>
            <a:pPr algn="ctr"/>
            <a:r>
              <a:rPr lang="zh-TW" altLang="en-US" sz="1600" dirty="0">
                <a:latin typeface="微軟正黑體" panose="020B0604030504040204" pitchFamily="34" charset="-120"/>
                <a:ea typeface="微軟正黑體" panose="020B0604030504040204" pitchFamily="34" charset="-120"/>
              </a:rPr>
              <a:t>子法規規範或機關一致化規定</a:t>
            </a:r>
            <a:endParaRPr lang="en-US" altLang="zh-TW" sz="1600" dirty="0">
              <a:latin typeface="微軟正黑體" panose="020B0604030504040204" pitchFamily="34" charset="-120"/>
              <a:ea typeface="微軟正黑體" panose="020B0604030504040204" pitchFamily="34" charset="-120"/>
            </a:endParaRPr>
          </a:p>
          <a:p>
            <a:pPr algn="ctr"/>
            <a:r>
              <a:rPr lang="zh-TW" altLang="en-US" sz="1600" dirty="0">
                <a:latin typeface="微軟正黑體" panose="020B0604030504040204" pitchFamily="34" charset="-120"/>
                <a:ea typeface="微軟正黑體" panose="020B0604030504040204" pitchFamily="34" charset="-120"/>
              </a:rPr>
              <a:t>由處長</a:t>
            </a:r>
            <a:r>
              <a:rPr lang="zh-TW" altLang="en-US" sz="1600" dirty="0">
                <a:solidFill>
                  <a:srgbClr val="FF0000"/>
                </a:solidFill>
                <a:latin typeface="微軟正黑體" panose="020B0604030504040204" pitchFamily="34" charset="-120"/>
                <a:ea typeface="微軟正黑體" panose="020B0604030504040204" pitchFamily="34" charset="-120"/>
              </a:rPr>
              <a:t>審核後擬報</a:t>
            </a:r>
          </a:p>
        </p:txBody>
      </p:sp>
      <p:sp>
        <p:nvSpPr>
          <p:cNvPr id="29" name="文字方塊 28">
            <a:extLst>
              <a:ext uri="{FF2B5EF4-FFF2-40B4-BE49-F238E27FC236}">
                <a16:creationId xmlns:a16="http://schemas.microsoft.com/office/drawing/2014/main" id="{B5A610A7-D831-4B40-A680-64A0A2857200}"/>
              </a:ext>
            </a:extLst>
          </p:cNvPr>
          <p:cNvSpPr txBox="1"/>
          <p:nvPr/>
        </p:nvSpPr>
        <p:spPr>
          <a:xfrm flipH="1">
            <a:off x="6300192" y="3261667"/>
            <a:ext cx="1576947" cy="338554"/>
          </a:xfrm>
          <a:prstGeom prst="rect">
            <a:avLst/>
          </a:prstGeom>
          <a:noFill/>
        </p:spPr>
        <p:txBody>
          <a:bodyPr wrap="square" rtlCol="0">
            <a:spAutoFit/>
          </a:bodyPr>
          <a:lstStyle/>
          <a:p>
            <a:r>
              <a:rPr lang="zh-TW" altLang="en-US" sz="1600" dirty="0">
                <a:solidFill>
                  <a:srgbClr val="FF0000"/>
                </a:solidFill>
                <a:latin typeface="微軟正黑體" panose="020B0604030504040204" pitchFamily="34" charset="-120"/>
                <a:ea typeface="微軟正黑體" panose="020B0604030504040204" pitchFamily="34" charset="-120"/>
              </a:rPr>
              <a:t>法定任務</a:t>
            </a:r>
          </a:p>
        </p:txBody>
      </p:sp>
      <p:cxnSp>
        <p:nvCxnSpPr>
          <p:cNvPr id="30" name="接點: 肘形 29">
            <a:extLst>
              <a:ext uri="{FF2B5EF4-FFF2-40B4-BE49-F238E27FC236}">
                <a16:creationId xmlns:a16="http://schemas.microsoft.com/office/drawing/2014/main" id="{563AA2A8-5B3B-4D26-810C-7FD477928B35}"/>
              </a:ext>
            </a:extLst>
          </p:cNvPr>
          <p:cNvCxnSpPr>
            <a:cxnSpLocks/>
            <a:stCxn id="12" idx="1"/>
            <a:endCxn id="13" idx="1"/>
          </p:cNvCxnSpPr>
          <p:nvPr/>
        </p:nvCxnSpPr>
        <p:spPr>
          <a:xfrm rot="10800000" flipV="1">
            <a:off x="1619672" y="2967656"/>
            <a:ext cx="12700" cy="893047"/>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文字方塊 30">
            <a:extLst>
              <a:ext uri="{FF2B5EF4-FFF2-40B4-BE49-F238E27FC236}">
                <a16:creationId xmlns:a16="http://schemas.microsoft.com/office/drawing/2014/main" id="{ADB23643-9E18-41E0-8389-EAC11EE1DF79}"/>
              </a:ext>
            </a:extLst>
          </p:cNvPr>
          <p:cNvSpPr txBox="1"/>
          <p:nvPr/>
        </p:nvSpPr>
        <p:spPr>
          <a:xfrm>
            <a:off x="170071" y="3416524"/>
            <a:ext cx="1210588" cy="584775"/>
          </a:xfrm>
          <a:prstGeom prst="rect">
            <a:avLst/>
          </a:prstGeom>
          <a:noFill/>
        </p:spPr>
        <p:txBody>
          <a:bodyPr wrap="none" rtlCol="0">
            <a:spAutoFit/>
          </a:bodyPr>
          <a:lstStyle/>
          <a:p>
            <a:pPr algn="ctr"/>
            <a:r>
              <a:rPr lang="zh-TW" altLang="en-US" sz="1600" dirty="0">
                <a:latin typeface="微軟正黑體" panose="020B0604030504040204" pitchFamily="34" charset="-120"/>
                <a:ea typeface="微軟正黑體" panose="020B0604030504040204" pitchFamily="34" charset="-120"/>
              </a:rPr>
              <a:t>子法規委任</a:t>
            </a:r>
            <a:endParaRPr lang="en-US" altLang="zh-TW" sz="1600" dirty="0">
              <a:latin typeface="微軟正黑體" panose="020B0604030504040204" pitchFamily="34" charset="-120"/>
              <a:ea typeface="微軟正黑體" panose="020B0604030504040204" pitchFamily="34" charset="-120"/>
            </a:endParaRPr>
          </a:p>
          <a:p>
            <a:pPr algn="ctr"/>
            <a:r>
              <a:rPr lang="zh-TW" altLang="en-US" sz="1600" dirty="0">
                <a:latin typeface="微軟正黑體" panose="020B0604030504040204" pitchFamily="34" charset="-120"/>
                <a:ea typeface="微軟正黑體" panose="020B0604030504040204" pitchFamily="34" charset="-120"/>
              </a:rPr>
              <a:t>辦理事項</a:t>
            </a:r>
          </a:p>
        </p:txBody>
      </p:sp>
      <p:pic>
        <p:nvPicPr>
          <p:cNvPr id="10" name="圖片 9">
            <a:extLst>
              <a:ext uri="{FF2B5EF4-FFF2-40B4-BE49-F238E27FC236}">
                <a16:creationId xmlns:a16="http://schemas.microsoft.com/office/drawing/2014/main" id="{CDD1DE80-42FF-49E2-AD79-A6448B20A054}"/>
              </a:ext>
            </a:extLst>
          </p:cNvPr>
          <p:cNvPicPr>
            <a:picLocks noChangeAspect="1"/>
          </p:cNvPicPr>
          <p:nvPr/>
        </p:nvPicPr>
        <p:blipFill>
          <a:blip r:embed="rId2"/>
          <a:stretch>
            <a:fillRect/>
          </a:stretch>
        </p:blipFill>
        <p:spPr>
          <a:xfrm>
            <a:off x="3647194" y="4403321"/>
            <a:ext cx="2156912" cy="2374819"/>
          </a:xfrm>
          <a:prstGeom prst="rect">
            <a:avLst/>
          </a:prstGeom>
        </p:spPr>
      </p:pic>
      <p:pic>
        <p:nvPicPr>
          <p:cNvPr id="32" name="圖片 31">
            <a:extLst>
              <a:ext uri="{FF2B5EF4-FFF2-40B4-BE49-F238E27FC236}">
                <a16:creationId xmlns:a16="http://schemas.microsoft.com/office/drawing/2014/main" id="{255D42DC-97C3-41EA-9DC7-2637A15CCD39}"/>
              </a:ext>
            </a:extLst>
          </p:cNvPr>
          <p:cNvPicPr>
            <a:picLocks noChangeAspect="1"/>
          </p:cNvPicPr>
          <p:nvPr/>
        </p:nvPicPr>
        <p:blipFill>
          <a:blip r:embed="rId3"/>
          <a:stretch>
            <a:fillRect/>
          </a:stretch>
        </p:blipFill>
        <p:spPr>
          <a:xfrm>
            <a:off x="5911439" y="5399815"/>
            <a:ext cx="2837025" cy="1134810"/>
          </a:xfrm>
          <a:prstGeom prst="rect">
            <a:avLst/>
          </a:prstGeom>
        </p:spPr>
      </p:pic>
      <p:cxnSp>
        <p:nvCxnSpPr>
          <p:cNvPr id="34" name="直線單箭頭接點 33">
            <a:extLst>
              <a:ext uri="{FF2B5EF4-FFF2-40B4-BE49-F238E27FC236}">
                <a16:creationId xmlns:a16="http://schemas.microsoft.com/office/drawing/2014/main" id="{8D55A3C6-B843-4378-A477-716192E3E753}"/>
              </a:ext>
            </a:extLst>
          </p:cNvPr>
          <p:cNvCxnSpPr>
            <a:cxnSpLocks/>
            <a:stCxn id="23" idx="2"/>
          </p:cNvCxnSpPr>
          <p:nvPr/>
        </p:nvCxnSpPr>
        <p:spPr>
          <a:xfrm>
            <a:off x="6840623" y="5176231"/>
            <a:ext cx="0" cy="267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833092" y="4981866"/>
            <a:ext cx="1938992" cy="923330"/>
          </a:xfrm>
          <a:prstGeom prst="rect">
            <a:avLst/>
          </a:prstGeom>
        </p:spPr>
        <p:txBody>
          <a:bodyPr wrap="square">
            <a:spAutoFit/>
          </a:bodyPr>
          <a:lstStyle/>
          <a:p>
            <a:r>
              <a:rPr lang="zh-TW" altLang="en-US" b="1" dirty="0">
                <a:solidFill>
                  <a:srgbClr val="FF0000"/>
                </a:solidFill>
              </a:rPr>
              <a:t>農田水利署與管理處組織權責分工表</a:t>
            </a:r>
          </a:p>
        </p:txBody>
      </p:sp>
      <p:sp>
        <p:nvSpPr>
          <p:cNvPr id="33"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4123037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35200CA4-62FF-4B06-9FA5-7A2789279D1A}"/>
              </a:ext>
            </a:extLst>
          </p:cNvPr>
          <p:cNvSpPr txBox="1">
            <a:spLocks noChangeArrowheads="1"/>
          </p:cNvSpPr>
          <p:nvPr/>
        </p:nvSpPr>
        <p:spPr bwMode="auto">
          <a:xfrm>
            <a:off x="349752" y="797362"/>
            <a:ext cx="8398712" cy="525401"/>
          </a:xfrm>
          <a:prstGeom prst="rect">
            <a:avLst/>
          </a:prstGeom>
          <a:noFill/>
          <a:ln w="9525">
            <a:noFill/>
            <a:miter lim="800000"/>
            <a:headEnd/>
            <a:tailEnd/>
          </a:ln>
          <a:effectLst/>
        </p:spPr>
        <p:txBody>
          <a:bodyPr wrap="square" lIns="90000" tIns="46800" rIns="90000" bIns="46800">
            <a:spAutoFit/>
          </a:bodyPr>
          <a:lstStyle/>
          <a:p>
            <a:pPr marL="539750" marR="0" lvl="0" indent="-360000" algn="l" defTabSz="792000" rtl="0" eaLnBrk="1" fontAlgn="auto" latinLnBrk="0" hangingPunct="1">
              <a:lnSpc>
                <a:spcPct val="100000"/>
              </a:lnSpc>
              <a:spcBef>
                <a:spcPts val="0"/>
              </a:spcBef>
              <a:spcAft>
                <a:spcPts val="0"/>
              </a:spcAft>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管理處需報署核定事項</a:t>
            </a:r>
            <a:r>
              <a:rPr kumimoji="0" lang="en-US" altLang="zh-TW"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(1/3)</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9" name="文字方塊 8">
            <a:extLst>
              <a:ext uri="{FF2B5EF4-FFF2-40B4-BE49-F238E27FC236}">
                <a16:creationId xmlns:a16="http://schemas.microsoft.com/office/drawing/2014/main" id="{A263FF1D-2C39-4E68-BB79-1AB85E9D249F}"/>
              </a:ext>
            </a:extLst>
          </p:cNvPr>
          <p:cNvSpPr txBox="1"/>
          <p:nvPr/>
        </p:nvSpPr>
        <p:spPr>
          <a:xfrm>
            <a:off x="971600" y="1264653"/>
            <a:ext cx="7920880" cy="1255728"/>
          </a:xfrm>
          <a:prstGeom prst="rect">
            <a:avLst/>
          </a:prstGeom>
          <a:noFill/>
        </p:spPr>
        <p:txBody>
          <a:bodyPr wrap="square">
            <a:spAutoFit/>
          </a:bodyPr>
          <a:lstStyle/>
          <a:p>
            <a:pPr marL="257175" lvl="1" indent="-257175" defTabSz="685800">
              <a:spcBef>
                <a:spcPct val="20000"/>
              </a:spcBef>
              <a:buClr>
                <a:srgbClr val="35A35E"/>
              </a:buClr>
              <a:buFont typeface="Wingdings" panose="05000000000000000000" pitchFamily="2" charset="2"/>
              <a:buChar char="l"/>
            </a:pPr>
            <a:r>
              <a:rPr lang="zh-TW" altLang="en-US" dirty="0">
                <a:latin typeface="Times New Roman" pitchFamily="18" charset="0"/>
                <a:ea typeface="微軟正黑體" panose="020B0604030504040204" pitchFamily="34" charset="-120"/>
                <a:cs typeface="Times New Roman" pitchFamily="18" charset="0"/>
              </a:rPr>
              <a:t>管理處非為法人，僅為農水署所設單位，無法以管理處名義發文。</a:t>
            </a:r>
            <a:endParaRPr lang="en-US" altLang="zh-TW" dirty="0">
              <a:latin typeface="Times New Roman" pitchFamily="18" charset="0"/>
              <a:ea typeface="微軟正黑體" panose="020B0604030504040204" pitchFamily="34" charset="-120"/>
              <a:cs typeface="Times New Roman" pitchFamily="18" charset="0"/>
            </a:endParaRPr>
          </a:p>
          <a:p>
            <a:pPr marL="257175" lvl="1" indent="-257175" defTabSz="685800">
              <a:spcBef>
                <a:spcPct val="20000"/>
              </a:spcBef>
              <a:buClr>
                <a:srgbClr val="35A35E"/>
              </a:buClr>
              <a:buFont typeface="Wingdings" panose="05000000000000000000" pitchFamily="2" charset="2"/>
              <a:buChar char="l"/>
            </a:pPr>
            <a:r>
              <a:rPr lang="zh-TW" altLang="en-US" dirty="0">
                <a:latin typeface="Times New Roman" pitchFamily="18" charset="0"/>
                <a:ea typeface="微軟正黑體" panose="020B0604030504040204" pitchFamily="34" charset="-120"/>
                <a:cs typeface="Times New Roman" pitchFamily="18" charset="0"/>
              </a:rPr>
              <a:t>署與管理處權責分工表：除下列事務外需由管理處呈報本署決行，餘授權各管理處決行（</a:t>
            </a:r>
            <a:r>
              <a:rPr lang="zh-TW" altLang="en-US" dirty="0">
                <a:solidFill>
                  <a:srgbClr val="FF0000"/>
                </a:solidFill>
                <a:latin typeface="Times New Roman" pitchFamily="18" charset="0"/>
                <a:ea typeface="微軟正黑體" panose="020B0604030504040204" pitchFamily="34" charset="-120"/>
                <a:cs typeface="Times New Roman" pitchFamily="18" charset="0"/>
              </a:rPr>
              <a:t>由處長以署名義代辦署稿辦理，均以本署為名義人</a:t>
            </a:r>
            <a:r>
              <a:rPr lang="zh-TW" altLang="en-US" dirty="0">
                <a:latin typeface="Times New Roman" pitchFamily="18" charset="0"/>
                <a:ea typeface="微軟正黑體" panose="020B0604030504040204" pitchFamily="34" charset="-120"/>
                <a:cs typeface="Times New Roman" pitchFamily="18" charset="0"/>
              </a:rPr>
              <a:t>）。</a:t>
            </a:r>
            <a:r>
              <a:rPr lang="en-US" altLang="zh-TW" dirty="0">
                <a:latin typeface="Times New Roman" pitchFamily="18" charset="0"/>
                <a:ea typeface="微軟正黑體" panose="020B0604030504040204" pitchFamily="34" charset="-120"/>
                <a:cs typeface="Times New Roman" pitchFamily="18" charset="0"/>
              </a:rPr>
              <a:t>109</a:t>
            </a:r>
            <a:r>
              <a:rPr lang="zh-TW" altLang="en-US" dirty="0">
                <a:latin typeface="Times New Roman" pitchFamily="18" charset="0"/>
                <a:ea typeface="微軟正黑體" panose="020B0604030504040204" pitchFamily="34" charset="-120"/>
                <a:cs typeface="Times New Roman" pitchFamily="18" charset="0"/>
              </a:rPr>
              <a:t>年</a:t>
            </a:r>
            <a:r>
              <a:rPr lang="en-US" altLang="zh-TW" dirty="0">
                <a:latin typeface="Times New Roman" pitchFamily="18" charset="0"/>
                <a:ea typeface="微軟正黑體" panose="020B0604030504040204" pitchFamily="34" charset="-120"/>
                <a:cs typeface="Times New Roman" pitchFamily="18" charset="0"/>
              </a:rPr>
              <a:t>10</a:t>
            </a:r>
            <a:r>
              <a:rPr lang="zh-TW" altLang="en-US" dirty="0">
                <a:latin typeface="Times New Roman" pitchFamily="18" charset="0"/>
                <a:ea typeface="微軟正黑體" panose="020B0604030504040204" pitchFamily="34" charset="-120"/>
                <a:cs typeface="Times New Roman" pitchFamily="18" charset="0"/>
              </a:rPr>
              <a:t>月</a:t>
            </a:r>
            <a:r>
              <a:rPr lang="en-US" altLang="zh-TW" dirty="0">
                <a:latin typeface="Times New Roman" pitchFamily="18" charset="0"/>
                <a:ea typeface="微軟正黑體" panose="020B0604030504040204" pitchFamily="34" charset="-120"/>
                <a:cs typeface="Times New Roman" pitchFamily="18" charset="0"/>
              </a:rPr>
              <a:t>30</a:t>
            </a:r>
            <a:r>
              <a:rPr lang="zh-TW" altLang="en-US" dirty="0">
                <a:latin typeface="Times New Roman" pitchFamily="18" charset="0"/>
                <a:ea typeface="微軟正黑體" panose="020B0604030504040204" pitchFamily="34" charset="-120"/>
                <a:cs typeface="Times New Roman" pitchFamily="18" charset="0"/>
              </a:rPr>
              <a:t>日農水企字第</a:t>
            </a:r>
            <a:r>
              <a:rPr lang="en-US" altLang="zh-TW" dirty="0">
                <a:latin typeface="Times New Roman" pitchFamily="18" charset="0"/>
                <a:ea typeface="微軟正黑體" panose="020B0604030504040204" pitchFamily="34" charset="-120"/>
                <a:cs typeface="Times New Roman" pitchFamily="18" charset="0"/>
              </a:rPr>
              <a:t>1096030073</a:t>
            </a:r>
            <a:r>
              <a:rPr lang="zh-TW" altLang="en-US" dirty="0">
                <a:latin typeface="Times New Roman" pitchFamily="18" charset="0"/>
                <a:ea typeface="微軟正黑體" panose="020B0604030504040204" pitchFamily="34" charset="-120"/>
                <a:cs typeface="Times New Roman" pitchFamily="18" charset="0"/>
              </a:rPr>
              <a:t>號函。</a:t>
            </a:r>
            <a:endParaRPr lang="en-US" altLang="zh-TW" dirty="0">
              <a:highlight>
                <a:srgbClr val="FFFF00"/>
              </a:highlight>
              <a:latin typeface="Times New Roman" pitchFamily="18" charset="0"/>
              <a:ea typeface="微軟正黑體" panose="020B0604030504040204" pitchFamily="34" charset="-120"/>
              <a:cs typeface="Times New Roman" pitchFamily="18" charset="0"/>
            </a:endParaRPr>
          </a:p>
        </p:txBody>
      </p:sp>
      <p:grpSp>
        <p:nvGrpSpPr>
          <p:cNvPr id="7" name="群組 6">
            <a:extLst>
              <a:ext uri="{FF2B5EF4-FFF2-40B4-BE49-F238E27FC236}">
                <a16:creationId xmlns:a16="http://schemas.microsoft.com/office/drawing/2014/main" id="{EC71F2B5-C5FC-4653-A044-990D18B1261D}"/>
              </a:ext>
            </a:extLst>
          </p:cNvPr>
          <p:cNvGrpSpPr/>
          <p:nvPr/>
        </p:nvGrpSpPr>
        <p:grpSpPr>
          <a:xfrm>
            <a:off x="395536" y="2519774"/>
            <a:ext cx="2627999" cy="531009"/>
            <a:chOff x="10266056" y="484925"/>
            <a:chExt cx="766155" cy="952424"/>
          </a:xfrm>
          <a:solidFill>
            <a:schemeClr val="accent5">
              <a:lumMod val="50000"/>
            </a:schemeClr>
          </a:solidFill>
        </p:grpSpPr>
        <p:sp>
          <p:nvSpPr>
            <p:cNvPr id="8" name="矩形: 圓角 7">
              <a:extLst>
                <a:ext uri="{FF2B5EF4-FFF2-40B4-BE49-F238E27FC236}">
                  <a16:creationId xmlns:a16="http://schemas.microsoft.com/office/drawing/2014/main" id="{98FA1186-1679-4A61-9225-5F6BF49BBB22}"/>
                </a:ext>
              </a:extLst>
            </p:cNvPr>
            <p:cNvSpPr/>
            <p:nvPr/>
          </p:nvSpPr>
          <p:spPr>
            <a:xfrm>
              <a:off x="10266056" y="484925"/>
              <a:ext cx="766155" cy="95242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文字方塊 9">
              <a:extLst>
                <a:ext uri="{FF2B5EF4-FFF2-40B4-BE49-F238E27FC236}">
                  <a16:creationId xmlns:a16="http://schemas.microsoft.com/office/drawing/2014/main" id="{4E0E507E-039E-4DD0-BC76-2976C0361248}"/>
                </a:ext>
              </a:extLst>
            </p:cNvPr>
            <p:cNvSpPr txBox="1"/>
            <p:nvPr/>
          </p:nvSpPr>
          <p:spPr>
            <a:xfrm>
              <a:off x="10336405" y="550178"/>
              <a:ext cx="625723" cy="828048"/>
            </a:xfrm>
            <a:prstGeom prst="rect">
              <a:avLst/>
            </a:prstGeom>
            <a:grp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工務</a:t>
              </a:r>
            </a:p>
          </p:txBody>
        </p:sp>
      </p:grpSp>
      <p:sp>
        <p:nvSpPr>
          <p:cNvPr id="14" name="矩形 13">
            <a:extLst>
              <a:ext uri="{FF2B5EF4-FFF2-40B4-BE49-F238E27FC236}">
                <a16:creationId xmlns:a16="http://schemas.microsoft.com/office/drawing/2014/main" id="{2B627E01-3349-4F53-968D-F0FEF245BEAD}"/>
              </a:ext>
            </a:extLst>
          </p:cNvPr>
          <p:cNvSpPr/>
          <p:nvPr/>
        </p:nvSpPr>
        <p:spPr>
          <a:xfrm>
            <a:off x="560187" y="3017820"/>
            <a:ext cx="8188277" cy="3147484"/>
          </a:xfrm>
          <a:prstGeom prst="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1.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年度工程規劃事項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2.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新興改善及災害復舊工程年度計畫、測設及預算事項</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年度計畫之擬報、地方負擔款、代辦工程案件、追加工程款事項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3.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第一類及第二類工程設計原則審查事項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4.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第一類工程發包及底價訂定事項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5.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第一類工程案件修正工程預算變更事項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6.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施工工程進度管考，須呈報本署追蹤事項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7.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第一類工程工期展延事項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8.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第一類工程變更設計案件、修正工程預算書、工程契約終止等事項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9.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第一類工程案件決算及減價收受事項</a:t>
            </a:r>
          </a:p>
        </p:txBody>
      </p:sp>
      <p:sp>
        <p:nvSpPr>
          <p:cNvPr id="11"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1366397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35200CA4-62FF-4B06-9FA5-7A2789279D1A}"/>
              </a:ext>
            </a:extLst>
          </p:cNvPr>
          <p:cNvSpPr txBox="1">
            <a:spLocks noChangeArrowheads="1"/>
          </p:cNvSpPr>
          <p:nvPr/>
        </p:nvSpPr>
        <p:spPr bwMode="auto">
          <a:xfrm>
            <a:off x="349752" y="797362"/>
            <a:ext cx="8398712"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lang="zh-TW" altLang="en-US" sz="2800" b="1" dirty="0">
                <a:solidFill>
                  <a:prstClr val="black"/>
                </a:solidFill>
                <a:latin typeface="Times New Roman" pitchFamily="18" charset="0"/>
                <a:ea typeface="微軟正黑體" panose="020B0604030504040204" pitchFamily="34" charset="-120"/>
                <a:cs typeface="Times New Roman" pitchFamily="18" charset="0"/>
              </a:rPr>
              <a:t>管理處需報署核定事項</a:t>
            </a:r>
            <a:r>
              <a:rPr kumimoji="0" lang="en-US" altLang="zh-TW"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(2/3)</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grpSp>
        <p:nvGrpSpPr>
          <p:cNvPr id="7" name="群組 6">
            <a:extLst>
              <a:ext uri="{FF2B5EF4-FFF2-40B4-BE49-F238E27FC236}">
                <a16:creationId xmlns:a16="http://schemas.microsoft.com/office/drawing/2014/main" id="{EC71F2B5-C5FC-4653-A044-990D18B1261D}"/>
              </a:ext>
            </a:extLst>
          </p:cNvPr>
          <p:cNvGrpSpPr/>
          <p:nvPr/>
        </p:nvGrpSpPr>
        <p:grpSpPr>
          <a:xfrm>
            <a:off x="395427" y="1337625"/>
            <a:ext cx="2627999" cy="531009"/>
            <a:chOff x="10266056" y="484925"/>
            <a:chExt cx="766155" cy="952424"/>
          </a:xfrm>
        </p:grpSpPr>
        <p:sp>
          <p:nvSpPr>
            <p:cNvPr id="8" name="矩形: 圓角 7">
              <a:extLst>
                <a:ext uri="{FF2B5EF4-FFF2-40B4-BE49-F238E27FC236}">
                  <a16:creationId xmlns:a16="http://schemas.microsoft.com/office/drawing/2014/main" id="{98FA1186-1679-4A61-9225-5F6BF49BBB22}"/>
                </a:ext>
              </a:extLst>
            </p:cNvPr>
            <p:cNvSpPr/>
            <p:nvPr/>
          </p:nvSpPr>
          <p:spPr>
            <a:xfrm>
              <a:off x="10266056" y="484925"/>
              <a:ext cx="766155" cy="952424"/>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0" name="文字方塊 9">
              <a:extLst>
                <a:ext uri="{FF2B5EF4-FFF2-40B4-BE49-F238E27FC236}">
                  <a16:creationId xmlns:a16="http://schemas.microsoft.com/office/drawing/2014/main" id="{4E0E507E-039E-4DD0-BC76-2976C0361248}"/>
                </a:ext>
              </a:extLst>
            </p:cNvPr>
            <p:cNvSpPr txBox="1"/>
            <p:nvPr/>
          </p:nvSpPr>
          <p:spPr>
            <a:xfrm>
              <a:off x="10336405" y="550178"/>
              <a:ext cx="625723" cy="828048"/>
            </a:xfrm>
            <a:prstGeom prst="rect">
              <a:avLst/>
            </a:prstGeom>
            <a:no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管理</a:t>
              </a:r>
            </a:p>
          </p:txBody>
        </p:sp>
      </p:grpSp>
      <p:grpSp>
        <p:nvGrpSpPr>
          <p:cNvPr id="12" name="群組 11">
            <a:extLst>
              <a:ext uri="{FF2B5EF4-FFF2-40B4-BE49-F238E27FC236}">
                <a16:creationId xmlns:a16="http://schemas.microsoft.com/office/drawing/2014/main" id="{F1E6BD91-6612-4D3A-8B3A-41EE96AB4CA3}"/>
              </a:ext>
            </a:extLst>
          </p:cNvPr>
          <p:cNvGrpSpPr/>
          <p:nvPr/>
        </p:nvGrpSpPr>
        <p:grpSpPr>
          <a:xfrm>
            <a:off x="415784" y="3656728"/>
            <a:ext cx="2627999" cy="531009"/>
            <a:chOff x="10266056" y="484925"/>
            <a:chExt cx="766155" cy="952424"/>
          </a:xfrm>
        </p:grpSpPr>
        <p:sp>
          <p:nvSpPr>
            <p:cNvPr id="13" name="矩形: 圓角 12">
              <a:extLst>
                <a:ext uri="{FF2B5EF4-FFF2-40B4-BE49-F238E27FC236}">
                  <a16:creationId xmlns:a16="http://schemas.microsoft.com/office/drawing/2014/main" id="{5F97B8A0-CCEF-42B0-AEB4-42FE070661C1}"/>
                </a:ext>
              </a:extLst>
            </p:cNvPr>
            <p:cNvSpPr/>
            <p:nvPr/>
          </p:nvSpPr>
          <p:spPr>
            <a:xfrm>
              <a:off x="10266056" y="484925"/>
              <a:ext cx="766155" cy="952424"/>
            </a:xfrm>
            <a:prstGeom prst="roundRect">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4" name="文字方塊 13">
              <a:extLst>
                <a:ext uri="{FF2B5EF4-FFF2-40B4-BE49-F238E27FC236}">
                  <a16:creationId xmlns:a16="http://schemas.microsoft.com/office/drawing/2014/main" id="{80701AA2-F777-4F4C-A3B7-63EDCE47DA16}"/>
                </a:ext>
              </a:extLst>
            </p:cNvPr>
            <p:cNvSpPr txBox="1"/>
            <p:nvPr/>
          </p:nvSpPr>
          <p:spPr>
            <a:xfrm>
              <a:off x="10336405" y="550178"/>
              <a:ext cx="625723" cy="828048"/>
            </a:xfrm>
            <a:prstGeom prst="rect">
              <a:avLst/>
            </a:prstGeom>
            <a:no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總務</a:t>
              </a:r>
            </a:p>
          </p:txBody>
        </p:sp>
      </p:grpSp>
      <p:grpSp>
        <p:nvGrpSpPr>
          <p:cNvPr id="20" name="群組 19">
            <a:extLst>
              <a:ext uri="{FF2B5EF4-FFF2-40B4-BE49-F238E27FC236}">
                <a16:creationId xmlns:a16="http://schemas.microsoft.com/office/drawing/2014/main" id="{4613AB7E-D288-4F99-9D72-9E8DA630186E}"/>
              </a:ext>
            </a:extLst>
          </p:cNvPr>
          <p:cNvGrpSpPr/>
          <p:nvPr/>
        </p:nvGrpSpPr>
        <p:grpSpPr>
          <a:xfrm>
            <a:off x="401098" y="4736840"/>
            <a:ext cx="2627999" cy="531009"/>
            <a:chOff x="10266056" y="484925"/>
            <a:chExt cx="766155" cy="952424"/>
          </a:xfrm>
          <a:solidFill>
            <a:schemeClr val="bg2">
              <a:lumMod val="50000"/>
            </a:schemeClr>
          </a:solidFill>
        </p:grpSpPr>
        <p:sp>
          <p:nvSpPr>
            <p:cNvPr id="21" name="矩形: 圓角 20">
              <a:extLst>
                <a:ext uri="{FF2B5EF4-FFF2-40B4-BE49-F238E27FC236}">
                  <a16:creationId xmlns:a16="http://schemas.microsoft.com/office/drawing/2014/main" id="{7877041A-95BF-4BED-8D2F-87C397FAB455}"/>
                </a:ext>
              </a:extLst>
            </p:cNvPr>
            <p:cNvSpPr/>
            <p:nvPr/>
          </p:nvSpPr>
          <p:spPr>
            <a:xfrm>
              <a:off x="10266056" y="484925"/>
              <a:ext cx="766155" cy="95242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22" name="文字方塊 21">
              <a:extLst>
                <a:ext uri="{FF2B5EF4-FFF2-40B4-BE49-F238E27FC236}">
                  <a16:creationId xmlns:a16="http://schemas.microsoft.com/office/drawing/2014/main" id="{1B91A618-F249-4AA0-93F7-DD65F1DD392A}"/>
                </a:ext>
              </a:extLst>
            </p:cNvPr>
            <p:cNvSpPr txBox="1"/>
            <p:nvPr/>
          </p:nvSpPr>
          <p:spPr>
            <a:xfrm>
              <a:off x="10336405" y="550178"/>
              <a:ext cx="625723" cy="828048"/>
            </a:xfrm>
            <a:prstGeom prst="rect">
              <a:avLst/>
            </a:prstGeom>
            <a:grp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財務</a:t>
              </a:r>
            </a:p>
          </p:txBody>
        </p:sp>
      </p:grpSp>
      <p:sp>
        <p:nvSpPr>
          <p:cNvPr id="4" name="矩形 3">
            <a:extLst>
              <a:ext uri="{FF2B5EF4-FFF2-40B4-BE49-F238E27FC236}">
                <a16:creationId xmlns:a16="http://schemas.microsoft.com/office/drawing/2014/main" id="{6FEE946F-477F-4339-BA39-0A577EA11C2D}"/>
              </a:ext>
            </a:extLst>
          </p:cNvPr>
          <p:cNvSpPr/>
          <p:nvPr/>
        </p:nvSpPr>
        <p:spPr>
          <a:xfrm>
            <a:off x="421761" y="1857923"/>
            <a:ext cx="8398711" cy="1787101"/>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1.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農田水利事業區範圍劃定及公告事項</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農水法第四條</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2.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農田水利設施範圍劃定、變更、廢止及公告事項</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農水法第五條</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3.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灌溉制度之訂定及公告事項</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農水法第四條</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4.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農田水利設施違規案件裁罰事項行政調查事項</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農水法第十三條、第十四條與第十六條禁止事項</a:t>
            </a: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5.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配合民生及工業用水調撥支援用水事項</a:t>
            </a:r>
          </a:p>
        </p:txBody>
      </p:sp>
      <p:sp>
        <p:nvSpPr>
          <p:cNvPr id="25" name="矩形 24">
            <a:extLst>
              <a:ext uri="{FF2B5EF4-FFF2-40B4-BE49-F238E27FC236}">
                <a16:creationId xmlns:a16="http://schemas.microsoft.com/office/drawing/2014/main" id="{D4B853B3-E8A3-40E7-A9D8-826C102E82B4}"/>
              </a:ext>
            </a:extLst>
          </p:cNvPr>
          <p:cNvSpPr/>
          <p:nvPr/>
        </p:nvSpPr>
        <p:spPr>
          <a:xfrm>
            <a:off x="442118" y="4187737"/>
            <a:ext cx="8398711" cy="531009"/>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indent="-457200" defTabSz="577850">
              <a:lnSpc>
                <a:spcPts val="2200"/>
              </a:lnSpc>
              <a:spcBef>
                <a:spcPct val="0"/>
              </a:spcBef>
            </a:pPr>
            <a:r>
              <a:rPr lang="zh-TW" altLang="en-US" sz="1600" kern="0" dirty="0">
                <a:solidFill>
                  <a:prstClr val="black">
                    <a:hueOff val="0"/>
                    <a:satOff val="0"/>
                    <a:lumOff val="0"/>
                    <a:alphaOff val="0"/>
                  </a:prstClr>
                </a:solidFill>
                <a:latin typeface="微軟正黑體" panose="020B0604030504040204" pitchFamily="34" charset="-120"/>
                <a:ea typeface="新細明體"/>
              </a:rPr>
              <a:t>無。</a:t>
            </a:r>
          </a:p>
        </p:txBody>
      </p:sp>
      <p:sp>
        <p:nvSpPr>
          <p:cNvPr id="27" name="矩形 26">
            <a:extLst>
              <a:ext uri="{FF2B5EF4-FFF2-40B4-BE49-F238E27FC236}">
                <a16:creationId xmlns:a16="http://schemas.microsoft.com/office/drawing/2014/main" id="{CE7493AD-0897-4139-8EA3-0427C89C072B}"/>
              </a:ext>
            </a:extLst>
          </p:cNvPr>
          <p:cNvSpPr/>
          <p:nvPr/>
        </p:nvSpPr>
        <p:spPr>
          <a:xfrm>
            <a:off x="414030" y="5234886"/>
            <a:ext cx="8398711" cy="1124779"/>
          </a:xfrm>
          <a:prstGeom prst="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1.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農田水利非事業用不動產活化收益開發計畫案件核定</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2.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農田水利非事業用不動產處分案件核定</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3.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農田水利非事業用不動產出租租期超過十年之案件核定</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4.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同意其他機關有償撥用作業基金資產案件核定</a:t>
            </a:r>
          </a:p>
        </p:txBody>
      </p:sp>
      <p:sp>
        <p:nvSpPr>
          <p:cNvPr id="17"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2143679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35200CA4-62FF-4B06-9FA5-7A2789279D1A}"/>
              </a:ext>
            </a:extLst>
          </p:cNvPr>
          <p:cNvSpPr txBox="1">
            <a:spLocks noChangeArrowheads="1"/>
          </p:cNvSpPr>
          <p:nvPr/>
        </p:nvSpPr>
        <p:spPr bwMode="auto">
          <a:xfrm>
            <a:off x="349752" y="797362"/>
            <a:ext cx="8398712"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lang="zh-TW" altLang="en-US" sz="2800" b="1" dirty="0">
                <a:solidFill>
                  <a:prstClr val="black"/>
                </a:solidFill>
                <a:latin typeface="Times New Roman" pitchFamily="18" charset="0"/>
                <a:ea typeface="微軟正黑體" panose="020B0604030504040204" pitchFamily="34" charset="-120"/>
                <a:cs typeface="Times New Roman" pitchFamily="18" charset="0"/>
              </a:rPr>
              <a:t>管理處需報署核定事項</a:t>
            </a:r>
            <a:r>
              <a:rPr kumimoji="0" lang="en-US" altLang="zh-TW"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(3/3)</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grpSp>
        <p:nvGrpSpPr>
          <p:cNvPr id="7" name="群組 6">
            <a:extLst>
              <a:ext uri="{FF2B5EF4-FFF2-40B4-BE49-F238E27FC236}">
                <a16:creationId xmlns:a16="http://schemas.microsoft.com/office/drawing/2014/main" id="{EC71F2B5-C5FC-4653-A044-990D18B1261D}"/>
              </a:ext>
            </a:extLst>
          </p:cNvPr>
          <p:cNvGrpSpPr/>
          <p:nvPr/>
        </p:nvGrpSpPr>
        <p:grpSpPr>
          <a:xfrm>
            <a:off x="155860" y="1433331"/>
            <a:ext cx="2627999" cy="531009"/>
            <a:chOff x="10266056" y="484925"/>
            <a:chExt cx="766155" cy="952424"/>
          </a:xfrm>
        </p:grpSpPr>
        <p:sp>
          <p:nvSpPr>
            <p:cNvPr id="8" name="矩形: 圓角 7">
              <a:extLst>
                <a:ext uri="{FF2B5EF4-FFF2-40B4-BE49-F238E27FC236}">
                  <a16:creationId xmlns:a16="http://schemas.microsoft.com/office/drawing/2014/main" id="{98FA1186-1679-4A61-9225-5F6BF49BBB22}"/>
                </a:ext>
              </a:extLst>
            </p:cNvPr>
            <p:cNvSpPr/>
            <p:nvPr/>
          </p:nvSpPr>
          <p:spPr>
            <a:xfrm>
              <a:off x="10266056" y="484925"/>
              <a:ext cx="766155" cy="952424"/>
            </a:xfrm>
            <a:prstGeom prst="round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0" name="文字方塊 9">
              <a:extLst>
                <a:ext uri="{FF2B5EF4-FFF2-40B4-BE49-F238E27FC236}">
                  <a16:creationId xmlns:a16="http://schemas.microsoft.com/office/drawing/2014/main" id="{4E0E507E-039E-4DD0-BC76-2976C0361248}"/>
                </a:ext>
              </a:extLst>
            </p:cNvPr>
            <p:cNvSpPr txBox="1"/>
            <p:nvPr/>
          </p:nvSpPr>
          <p:spPr>
            <a:xfrm>
              <a:off x="10336405" y="550178"/>
              <a:ext cx="625723" cy="828048"/>
            </a:xfrm>
            <a:prstGeom prst="rect">
              <a:avLst/>
            </a:prstGeom>
            <a:no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人事</a:t>
              </a:r>
            </a:p>
          </p:txBody>
        </p:sp>
      </p:grpSp>
      <p:grpSp>
        <p:nvGrpSpPr>
          <p:cNvPr id="12" name="群組 11">
            <a:extLst>
              <a:ext uri="{FF2B5EF4-FFF2-40B4-BE49-F238E27FC236}">
                <a16:creationId xmlns:a16="http://schemas.microsoft.com/office/drawing/2014/main" id="{F1E6BD91-6612-4D3A-8B3A-41EE96AB4CA3}"/>
              </a:ext>
            </a:extLst>
          </p:cNvPr>
          <p:cNvGrpSpPr/>
          <p:nvPr/>
        </p:nvGrpSpPr>
        <p:grpSpPr>
          <a:xfrm>
            <a:off x="3923928" y="1433332"/>
            <a:ext cx="2627999" cy="531009"/>
            <a:chOff x="10266056" y="484925"/>
            <a:chExt cx="766155" cy="952424"/>
          </a:xfrm>
        </p:grpSpPr>
        <p:sp>
          <p:nvSpPr>
            <p:cNvPr id="13" name="矩形: 圓角 12">
              <a:extLst>
                <a:ext uri="{FF2B5EF4-FFF2-40B4-BE49-F238E27FC236}">
                  <a16:creationId xmlns:a16="http://schemas.microsoft.com/office/drawing/2014/main" id="{5F97B8A0-CCEF-42B0-AEB4-42FE070661C1}"/>
                </a:ext>
              </a:extLst>
            </p:cNvPr>
            <p:cNvSpPr/>
            <p:nvPr/>
          </p:nvSpPr>
          <p:spPr>
            <a:xfrm>
              <a:off x="10266056" y="484925"/>
              <a:ext cx="766155" cy="952424"/>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4" name="文字方塊 13">
              <a:extLst>
                <a:ext uri="{FF2B5EF4-FFF2-40B4-BE49-F238E27FC236}">
                  <a16:creationId xmlns:a16="http://schemas.microsoft.com/office/drawing/2014/main" id="{80701AA2-F777-4F4C-A3B7-63EDCE47DA16}"/>
                </a:ext>
              </a:extLst>
            </p:cNvPr>
            <p:cNvSpPr txBox="1"/>
            <p:nvPr/>
          </p:nvSpPr>
          <p:spPr>
            <a:xfrm>
              <a:off x="10336405" y="550178"/>
              <a:ext cx="625723" cy="828048"/>
            </a:xfrm>
            <a:prstGeom prst="rect">
              <a:avLst/>
            </a:prstGeom>
            <a:no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主計</a:t>
              </a:r>
            </a:p>
          </p:txBody>
        </p:sp>
      </p:grpSp>
      <p:grpSp>
        <p:nvGrpSpPr>
          <p:cNvPr id="20" name="群組 19">
            <a:extLst>
              <a:ext uri="{FF2B5EF4-FFF2-40B4-BE49-F238E27FC236}">
                <a16:creationId xmlns:a16="http://schemas.microsoft.com/office/drawing/2014/main" id="{4613AB7E-D288-4F99-9D72-9E8DA630186E}"/>
              </a:ext>
            </a:extLst>
          </p:cNvPr>
          <p:cNvGrpSpPr/>
          <p:nvPr/>
        </p:nvGrpSpPr>
        <p:grpSpPr>
          <a:xfrm>
            <a:off x="3898779" y="4893659"/>
            <a:ext cx="2627999" cy="531009"/>
            <a:chOff x="10266056" y="484925"/>
            <a:chExt cx="766155" cy="952424"/>
          </a:xfrm>
          <a:solidFill>
            <a:schemeClr val="accent3">
              <a:lumMod val="50000"/>
            </a:schemeClr>
          </a:solidFill>
        </p:grpSpPr>
        <p:sp>
          <p:nvSpPr>
            <p:cNvPr id="21" name="矩形: 圓角 20">
              <a:extLst>
                <a:ext uri="{FF2B5EF4-FFF2-40B4-BE49-F238E27FC236}">
                  <a16:creationId xmlns:a16="http://schemas.microsoft.com/office/drawing/2014/main" id="{7877041A-95BF-4BED-8D2F-87C397FAB455}"/>
                </a:ext>
              </a:extLst>
            </p:cNvPr>
            <p:cNvSpPr/>
            <p:nvPr/>
          </p:nvSpPr>
          <p:spPr>
            <a:xfrm>
              <a:off x="10266056" y="484925"/>
              <a:ext cx="766155" cy="95242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22" name="文字方塊 21">
              <a:extLst>
                <a:ext uri="{FF2B5EF4-FFF2-40B4-BE49-F238E27FC236}">
                  <a16:creationId xmlns:a16="http://schemas.microsoft.com/office/drawing/2014/main" id="{1B91A618-F249-4AA0-93F7-DD65F1DD392A}"/>
                </a:ext>
              </a:extLst>
            </p:cNvPr>
            <p:cNvSpPr txBox="1"/>
            <p:nvPr/>
          </p:nvSpPr>
          <p:spPr>
            <a:xfrm>
              <a:off x="10336405" y="550178"/>
              <a:ext cx="625723" cy="828048"/>
            </a:xfrm>
            <a:prstGeom prst="rect">
              <a:avLst/>
            </a:prstGeom>
            <a:grp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資訊</a:t>
              </a:r>
            </a:p>
          </p:txBody>
        </p:sp>
      </p:grpSp>
      <p:grpSp>
        <p:nvGrpSpPr>
          <p:cNvPr id="16" name="群組 15">
            <a:extLst>
              <a:ext uri="{FF2B5EF4-FFF2-40B4-BE49-F238E27FC236}">
                <a16:creationId xmlns:a16="http://schemas.microsoft.com/office/drawing/2014/main" id="{CBA75B28-BA9C-4608-9F9D-613B50C55848}"/>
              </a:ext>
            </a:extLst>
          </p:cNvPr>
          <p:cNvGrpSpPr/>
          <p:nvPr/>
        </p:nvGrpSpPr>
        <p:grpSpPr>
          <a:xfrm>
            <a:off x="147476" y="4913852"/>
            <a:ext cx="2627999" cy="531009"/>
            <a:chOff x="10266056" y="484925"/>
            <a:chExt cx="766155" cy="952424"/>
          </a:xfrm>
          <a:solidFill>
            <a:schemeClr val="accent2">
              <a:lumMod val="75000"/>
            </a:schemeClr>
          </a:solidFill>
        </p:grpSpPr>
        <p:sp>
          <p:nvSpPr>
            <p:cNvPr id="17" name="矩形: 圓角 16">
              <a:extLst>
                <a:ext uri="{FF2B5EF4-FFF2-40B4-BE49-F238E27FC236}">
                  <a16:creationId xmlns:a16="http://schemas.microsoft.com/office/drawing/2014/main" id="{02855B2B-C0DF-4618-93D1-85BB4C19616C}"/>
                </a:ext>
              </a:extLst>
            </p:cNvPr>
            <p:cNvSpPr/>
            <p:nvPr/>
          </p:nvSpPr>
          <p:spPr>
            <a:xfrm>
              <a:off x="10266056" y="484925"/>
              <a:ext cx="766155" cy="95242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8" name="文字方塊 17">
              <a:extLst>
                <a:ext uri="{FF2B5EF4-FFF2-40B4-BE49-F238E27FC236}">
                  <a16:creationId xmlns:a16="http://schemas.microsoft.com/office/drawing/2014/main" id="{E47AA4CF-7616-44A2-B922-4A5A59C45E1C}"/>
                </a:ext>
              </a:extLst>
            </p:cNvPr>
            <p:cNvSpPr txBox="1"/>
            <p:nvPr/>
          </p:nvSpPr>
          <p:spPr>
            <a:xfrm>
              <a:off x="10336405" y="550178"/>
              <a:ext cx="625723" cy="828048"/>
            </a:xfrm>
            <a:prstGeom prst="rect">
              <a:avLst/>
            </a:prstGeom>
            <a:grpFill/>
            <a:ln w="19050" cap="flat" cmpd="sng" algn="ctr">
              <a:noFill/>
              <a:prstDash val="solid"/>
              <a:miter lim="800000"/>
            </a:ln>
            <a:effectLst/>
          </p:spPr>
          <p:txBody>
            <a:bodyPr wrap="square" rtlCol="0">
              <a:spAutoFit/>
            </a:bodyPr>
            <a:lstStyle/>
            <a:p>
              <a:pPr algn="ctr">
                <a:defRPr/>
              </a:pPr>
              <a:r>
                <a:rPr lang="zh-TW" altLang="en-US" sz="2400" b="1" kern="0" dirty="0">
                  <a:solidFill>
                    <a:prstClr val="white"/>
                  </a:solidFill>
                  <a:latin typeface="微軟正黑體" panose="020B0604030504040204" pitchFamily="34" charset="-120"/>
                </a:rPr>
                <a:t>輔導</a:t>
              </a:r>
            </a:p>
          </p:txBody>
        </p:sp>
      </p:grpSp>
      <p:sp>
        <p:nvSpPr>
          <p:cNvPr id="2" name="手繪多邊形 15">
            <a:extLst>
              <a:ext uri="{FF2B5EF4-FFF2-40B4-BE49-F238E27FC236}">
                <a16:creationId xmlns:a16="http://schemas.microsoft.com/office/drawing/2014/main" id="{B582FA42-810B-4EF0-9A42-750AE79A8B26}"/>
              </a:ext>
            </a:extLst>
          </p:cNvPr>
          <p:cNvSpPr/>
          <p:nvPr/>
        </p:nvSpPr>
        <p:spPr>
          <a:xfrm>
            <a:off x="170368" y="5420788"/>
            <a:ext cx="3096344" cy="861285"/>
          </a:xfrm>
          <a:custGeom>
            <a:avLst/>
            <a:gdLst>
              <a:gd name="connsiteX0" fmla="*/ 0 w 4273063"/>
              <a:gd name="connsiteY0" fmla="*/ 0 h 1335332"/>
              <a:gd name="connsiteX1" fmla="*/ 4273063 w 4273063"/>
              <a:gd name="connsiteY1" fmla="*/ 0 h 1335332"/>
              <a:gd name="connsiteX2" fmla="*/ 4273063 w 4273063"/>
              <a:gd name="connsiteY2" fmla="*/ 1335332 h 1335332"/>
              <a:gd name="connsiteX3" fmla="*/ 0 w 4273063"/>
              <a:gd name="connsiteY3" fmla="*/ 1335332 h 1335332"/>
              <a:gd name="connsiteX4" fmla="*/ 0 w 4273063"/>
              <a:gd name="connsiteY4" fmla="*/ 0 h 1335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063" h="1335332">
                <a:moveTo>
                  <a:pt x="0" y="0"/>
                </a:moveTo>
                <a:lnTo>
                  <a:pt x="4273063" y="0"/>
                </a:lnTo>
                <a:lnTo>
                  <a:pt x="4273063" y="1335332"/>
                </a:lnTo>
                <a:lnTo>
                  <a:pt x="0" y="1335332"/>
                </a:lnTo>
                <a:lnTo>
                  <a:pt x="0" y="0"/>
                </a:lnTo>
                <a:close/>
              </a:path>
            </a:pathLst>
          </a:custGeom>
          <a:noFill/>
          <a:ln w="28575" cap="flat" cmpd="sng" algn="ctr">
            <a:solidFill>
              <a:schemeClr val="accent2">
                <a:lumMod val="75000"/>
              </a:schemeClr>
            </a:solidFill>
            <a:prstDash val="solid"/>
            <a:miter lim="800000"/>
          </a:ln>
          <a:effectLst/>
        </p:spPr>
        <p:txBody>
          <a:bodyPr spcFirstLastPara="0" vert="horz" wrap="square" lIns="904465" tIns="49530" rIns="49530" bIns="49530" numCol="1" spcCol="1270" anchor="ctr" anchorCtr="0">
            <a:noAutofit/>
          </a:bodyPr>
          <a:lstStyle/>
          <a:p>
            <a:pPr marL="432000" indent="-457200" defTabSz="577850">
              <a:lnSpc>
                <a:spcPts val="2200"/>
              </a:lnSpc>
              <a:spcBef>
                <a:spcPct val="0"/>
              </a:spcBef>
            </a:pPr>
            <a:r>
              <a:rPr lang="zh-TW" altLang="en-US" kern="0" dirty="0">
                <a:latin typeface="微軟正黑體" panose="020B0604030504040204" pitchFamily="34" charset="-120"/>
                <a:ea typeface="微軟正黑體" panose="020B0604030504040204" pitchFamily="34" charset="-120"/>
              </a:rPr>
              <a:t>無</a:t>
            </a:r>
          </a:p>
        </p:txBody>
      </p:sp>
      <p:sp>
        <p:nvSpPr>
          <p:cNvPr id="4" name="矩形 3">
            <a:extLst>
              <a:ext uri="{FF2B5EF4-FFF2-40B4-BE49-F238E27FC236}">
                <a16:creationId xmlns:a16="http://schemas.microsoft.com/office/drawing/2014/main" id="{45C95029-79FC-4841-A1F1-C5BA68DC0814}"/>
              </a:ext>
            </a:extLst>
          </p:cNvPr>
          <p:cNvSpPr/>
          <p:nvPr/>
        </p:nvSpPr>
        <p:spPr>
          <a:xfrm>
            <a:off x="150314" y="1940266"/>
            <a:ext cx="3116398" cy="2831459"/>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1.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各管理處組織設置及分層負責事項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2.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員額編制設置事項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3.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處長考績事項。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4.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主任工程師、各組室主管、</a:t>
            </a:r>
            <a:r>
              <a:rPr lang="zh-TW" altLang="en-US" kern="0" dirty="0">
                <a:solidFill>
                  <a:srgbClr val="FF0000"/>
                </a:solidFill>
                <a:latin typeface="微軟正黑體" panose="020B0604030504040204" pitchFamily="34" charset="-120"/>
                <a:ea typeface="微軟正黑體" panose="020B0604030504040204" pitchFamily="34" charset="-120"/>
              </a:rPr>
              <a:t>分處主任</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之任免遷調</a:t>
            </a:r>
          </a:p>
        </p:txBody>
      </p:sp>
      <p:sp>
        <p:nvSpPr>
          <p:cNvPr id="9" name="矩形 8">
            <a:extLst>
              <a:ext uri="{FF2B5EF4-FFF2-40B4-BE49-F238E27FC236}">
                <a16:creationId xmlns:a16="http://schemas.microsoft.com/office/drawing/2014/main" id="{AA5950F6-D58F-472D-B52B-5F115034E91A}"/>
              </a:ext>
            </a:extLst>
          </p:cNvPr>
          <p:cNvSpPr/>
          <p:nvPr/>
        </p:nvSpPr>
        <p:spPr>
          <a:xfrm>
            <a:off x="3923928" y="1964707"/>
            <a:ext cx="5122725" cy="2807019"/>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1.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作業基金年度預（概）算之編製事項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2.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作業基金分期實施計畫及收支估計表之編製事項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3.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作業基金申請修正收支估計表、補辦預算併決算案件之編製事項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4.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作業基金會計報告、半年結算及年度決算編製</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5.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各類帳簿、會計報告及會計憑證之銷毀事項</a:t>
            </a:r>
          </a:p>
          <a:p>
            <a:pPr marL="432000" indent="-457200" defTabSz="577850">
              <a:lnSpc>
                <a:spcPts val="2200"/>
              </a:lnSpc>
              <a:spcBef>
                <a:spcPct val="0"/>
              </a:spcBef>
            </a:pPr>
            <a:r>
              <a:rPr lang="en-US" altLang="zh-TW"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6.	</a:t>
            </a: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審計機關抽查各項計畫抽查報告處理事項</a:t>
            </a:r>
          </a:p>
          <a:p>
            <a:pPr marL="432000" indent="-457200" defTabSz="577850">
              <a:lnSpc>
                <a:spcPts val="2200"/>
              </a:lnSpc>
              <a:spcBef>
                <a:spcPct val="0"/>
              </a:spcBef>
            </a:pPr>
            <a:r>
              <a:rPr lang="zh-TW" altLang="en-US" sz="1800"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a:t>
            </a:r>
            <a:endParaRPr lang="zh-TW" altLang="en-US" sz="1600" kern="0" dirty="0">
              <a:solidFill>
                <a:prstClr val="black">
                  <a:hueOff val="0"/>
                  <a:satOff val="0"/>
                  <a:lumOff val="0"/>
                  <a:alphaOff val="0"/>
                </a:prstClr>
              </a:solidFill>
              <a:latin typeface="微軟正黑體" panose="020B0604030504040204" pitchFamily="34" charset="-120"/>
              <a:ea typeface="新細明體"/>
            </a:endParaRPr>
          </a:p>
        </p:txBody>
      </p:sp>
      <p:sp>
        <p:nvSpPr>
          <p:cNvPr id="15" name="矩形 14">
            <a:extLst>
              <a:ext uri="{FF2B5EF4-FFF2-40B4-BE49-F238E27FC236}">
                <a16:creationId xmlns:a16="http://schemas.microsoft.com/office/drawing/2014/main" id="{01102C89-C68F-4FBE-AD39-DDC21FA9EA1A}"/>
              </a:ext>
            </a:extLst>
          </p:cNvPr>
          <p:cNvSpPr/>
          <p:nvPr/>
        </p:nvSpPr>
        <p:spPr>
          <a:xfrm>
            <a:off x="3923928" y="5420787"/>
            <a:ext cx="5072596" cy="861286"/>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2000" defTabSz="577850">
              <a:lnSpc>
                <a:spcPts val="2200"/>
              </a:lnSpc>
              <a:spcBef>
                <a:spcPct val="0"/>
              </a:spcBef>
            </a:pPr>
            <a:r>
              <a:rPr lang="zh-TW" altLang="en-US"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rPr>
              <a:t>年度資訊規劃及計畫推動與資訊業務事項</a:t>
            </a:r>
            <a:endParaRPr lang="zh-TW" altLang="en-US" sz="1800" kern="0" dirty="0">
              <a:solidFill>
                <a:prstClr val="black">
                  <a:hueOff val="0"/>
                  <a:satOff val="0"/>
                  <a:lumOff val="0"/>
                  <a:alphaOff val="0"/>
                </a:prstClr>
              </a:solidFill>
              <a:latin typeface="微軟正黑體" panose="020B0604030504040204" pitchFamily="34" charset="-120"/>
              <a:ea typeface="微軟正黑體" panose="020B0604030504040204" pitchFamily="34" charset="-120"/>
            </a:endParaRPr>
          </a:p>
        </p:txBody>
      </p:sp>
      <p:sp>
        <p:nvSpPr>
          <p:cNvPr id="24"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1793222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AFFD5C96-6724-4325-8963-DBB272A0A30C}"/>
              </a:ext>
            </a:extLst>
          </p:cNvPr>
          <p:cNvSpPr txBox="1">
            <a:spLocks noChangeArrowheads="1"/>
          </p:cNvSpPr>
          <p:nvPr/>
        </p:nvSpPr>
        <p:spPr bwMode="auto">
          <a:xfrm>
            <a:off x="372644" y="809258"/>
            <a:ext cx="8398712" cy="525401"/>
          </a:xfrm>
          <a:prstGeom prst="rect">
            <a:avLst/>
          </a:prstGeom>
          <a:noFill/>
          <a:ln w="9525">
            <a:noFill/>
            <a:miter lim="800000"/>
            <a:headEnd/>
            <a:tailEnd/>
          </a:ln>
          <a:effectLst/>
        </p:spPr>
        <p:txBody>
          <a:bodyPr wrap="square" lIns="90000" tIns="46800" rIns="90000" bIns="46800">
            <a:spAutoFit/>
          </a:bodyPr>
          <a:lstStyle/>
          <a:p>
            <a:pPr marL="539750" indent="-360000" defTabSz="792000">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管理處各組室辦理之工作重點</a:t>
            </a:r>
            <a:r>
              <a:rPr lang="en-US" altLang="zh-TW" b="1" dirty="0">
                <a:solidFill>
                  <a:prstClr val="black"/>
                </a:solidFill>
                <a:latin typeface="Times New Roman" pitchFamily="18" charset="0"/>
                <a:ea typeface="微軟正黑體" panose="020B0604030504040204" pitchFamily="34" charset="-120"/>
                <a:cs typeface="Times New Roman" pitchFamily="18" charset="0"/>
              </a:rPr>
              <a:t>(1/3)</a:t>
            </a:r>
            <a:endParaRPr lang="zh-TW" altLang="en-US" sz="2800" b="1" dirty="0">
              <a:solidFill>
                <a:prstClr val="black"/>
              </a:solidFill>
              <a:latin typeface="Times New Roman" pitchFamily="18" charset="0"/>
              <a:ea typeface="微軟正黑體" panose="020B0604030504040204" pitchFamily="34" charset="-120"/>
              <a:cs typeface="Times New Roman" pitchFamily="18" charset="0"/>
            </a:endParaRPr>
          </a:p>
        </p:txBody>
      </p:sp>
      <p:sp>
        <p:nvSpPr>
          <p:cNvPr id="9" name="文字方塊 8">
            <a:extLst>
              <a:ext uri="{FF2B5EF4-FFF2-40B4-BE49-F238E27FC236}">
                <a16:creationId xmlns:a16="http://schemas.microsoft.com/office/drawing/2014/main" id="{48389B84-0867-47DC-A272-C01B09787433}"/>
              </a:ext>
            </a:extLst>
          </p:cNvPr>
          <p:cNvSpPr txBox="1"/>
          <p:nvPr/>
        </p:nvSpPr>
        <p:spPr>
          <a:xfrm>
            <a:off x="2827624" y="2091946"/>
            <a:ext cx="4434420" cy="1477328"/>
          </a:xfrm>
          <a:prstGeom prst="rect">
            <a:avLst/>
          </a:prstGeom>
          <a:noFill/>
        </p:spPr>
        <p:txBody>
          <a:bodyPr wrap="square">
            <a:spAutoFit/>
          </a:bodyPr>
          <a:lstStyle/>
          <a:p>
            <a:pPr marL="342900" indent="-342900">
              <a:buFont typeface="Wingdings" panose="05000000000000000000" pitchFamily="2" charset="2"/>
              <a:buChar char="l"/>
            </a:pPr>
            <a:r>
              <a:rPr lang="zh-TW" altLang="zh-TW" b="1" kern="100" dirty="0">
                <a:solidFill>
                  <a:srgbClr val="0070C0"/>
                </a:solidFill>
                <a:latin typeface="微軟正黑體" panose="020B0604030504040204" pitchFamily="34" charset="-120"/>
                <a:ea typeface="微軟正黑體" panose="020B0604030504040204" pitchFamily="34" charset="-120"/>
              </a:rPr>
              <a:t>辦理辦理水利設施之興辦、改善、修復等工程之規劃、測量、設計、考工、工事、驗收等事項。</a:t>
            </a:r>
            <a:endParaRPr lang="en-US" altLang="zh-TW" b="1" kern="100" dirty="0">
              <a:solidFill>
                <a:srgbClr val="0070C0"/>
              </a:solidFill>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執行重點：</a:t>
            </a:r>
            <a:r>
              <a:rPr lang="zh-TW" altLang="en-US" b="1" kern="100" dirty="0">
                <a:solidFill>
                  <a:srgbClr val="0070C0"/>
                </a:solidFill>
                <a:effectLst/>
                <a:latin typeface="微軟正黑體" panose="020B0604030504040204" pitchFamily="34" charset="-120"/>
                <a:ea typeface="微軟正黑體" panose="020B0604030504040204" pitchFamily="34" charset="-120"/>
              </a:rPr>
              <a:t>前瞻計畫</a:t>
            </a:r>
            <a:r>
              <a:rPr lang="zh-TW" altLang="en-US" b="1" kern="100" dirty="0">
                <a:solidFill>
                  <a:srgbClr val="0070C0"/>
                </a:solidFill>
                <a:latin typeface="微軟正黑體" panose="020B0604030504040204" pitchFamily="34" charset="-120"/>
                <a:ea typeface="微軟正黑體" panose="020B0604030504040204" pitchFamily="34" charset="-120"/>
              </a:rPr>
              <a:t>、加強農田水利設施更新改善等。</a:t>
            </a:r>
            <a:endParaRPr lang="zh-TW" altLang="en-US" b="1" dirty="0">
              <a:solidFill>
                <a:srgbClr val="0070C0"/>
              </a:solidFill>
            </a:endParaRPr>
          </a:p>
        </p:txBody>
      </p:sp>
      <p:sp>
        <p:nvSpPr>
          <p:cNvPr id="11" name="橢圓 10">
            <a:extLst>
              <a:ext uri="{FF2B5EF4-FFF2-40B4-BE49-F238E27FC236}">
                <a16:creationId xmlns:a16="http://schemas.microsoft.com/office/drawing/2014/main" id="{422961F9-32AF-4A44-86CC-9111A7D459FF}"/>
              </a:ext>
            </a:extLst>
          </p:cNvPr>
          <p:cNvSpPr>
            <a:spLocks noChangeAspect="1"/>
          </p:cNvSpPr>
          <p:nvPr/>
        </p:nvSpPr>
        <p:spPr>
          <a:xfrm>
            <a:off x="899592" y="1660752"/>
            <a:ext cx="1692000" cy="1692000"/>
          </a:xfrm>
          <a:prstGeom prst="ellipse">
            <a:avLst/>
          </a:prstGeom>
          <a:blipFill>
            <a:blip r:embed="rId3"/>
            <a:srcRect/>
            <a:stretch>
              <a:fillRect l="-39000" r="-3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TW" altLang="en-US" dirty="0"/>
          </a:p>
        </p:txBody>
      </p:sp>
      <p:sp>
        <p:nvSpPr>
          <p:cNvPr id="13" name="文字方塊 12">
            <a:extLst>
              <a:ext uri="{FF2B5EF4-FFF2-40B4-BE49-F238E27FC236}">
                <a16:creationId xmlns:a16="http://schemas.microsoft.com/office/drawing/2014/main" id="{4294B6DA-588C-497E-95A3-24EF55774946}"/>
              </a:ext>
            </a:extLst>
          </p:cNvPr>
          <p:cNvSpPr txBox="1"/>
          <p:nvPr/>
        </p:nvSpPr>
        <p:spPr>
          <a:xfrm>
            <a:off x="2901256" y="1581402"/>
            <a:ext cx="8795208"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工務組（設計股、工事股）</a:t>
            </a:r>
          </a:p>
        </p:txBody>
      </p:sp>
      <p:pic>
        <p:nvPicPr>
          <p:cNvPr id="1026" name="Picture 2" descr="農田水利入口網">
            <a:extLst>
              <a:ext uri="{FF2B5EF4-FFF2-40B4-BE49-F238E27FC236}">
                <a16:creationId xmlns:a16="http://schemas.microsoft.com/office/drawing/2014/main" id="{EAD6C2E9-627D-46B2-960F-AF9D705F54E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37" t="12632" b="21047"/>
          <a:stretch/>
        </p:blipFill>
        <p:spPr bwMode="auto">
          <a:xfrm>
            <a:off x="859516" y="3926770"/>
            <a:ext cx="1732076" cy="1692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 name="文字方塊 3">
            <a:extLst>
              <a:ext uri="{FF2B5EF4-FFF2-40B4-BE49-F238E27FC236}">
                <a16:creationId xmlns:a16="http://schemas.microsoft.com/office/drawing/2014/main" id="{005F5369-146F-4B40-A071-0BA9DA301D86}"/>
              </a:ext>
            </a:extLst>
          </p:cNvPr>
          <p:cNvSpPr txBox="1"/>
          <p:nvPr/>
        </p:nvSpPr>
        <p:spPr>
          <a:xfrm>
            <a:off x="2864440" y="4092475"/>
            <a:ext cx="8795208"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管理組（灌溉股、督導股）</a:t>
            </a:r>
          </a:p>
        </p:txBody>
      </p:sp>
      <p:sp>
        <p:nvSpPr>
          <p:cNvPr id="6" name="文字方塊 5">
            <a:extLst>
              <a:ext uri="{FF2B5EF4-FFF2-40B4-BE49-F238E27FC236}">
                <a16:creationId xmlns:a16="http://schemas.microsoft.com/office/drawing/2014/main" id="{37FA54D2-0D00-47E7-9A80-CA6E8FA70A2A}"/>
              </a:ext>
            </a:extLst>
          </p:cNvPr>
          <p:cNvSpPr txBox="1"/>
          <p:nvPr/>
        </p:nvSpPr>
        <p:spPr>
          <a:xfrm>
            <a:off x="2864440" y="4523808"/>
            <a:ext cx="4434420" cy="1200329"/>
          </a:xfrm>
          <a:prstGeom prst="rect">
            <a:avLst/>
          </a:prstGeom>
          <a:noFill/>
        </p:spPr>
        <p:txBody>
          <a:bodyPr wrap="square">
            <a:spAutoFit/>
          </a:bodyPr>
          <a:lstStyle/>
          <a:p>
            <a:pPr marL="342900" indent="-342900">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辦理水資源開發、調配、營運、水質監測及檢驗、灌溉地管理及水利設施維護、災害搶修、基層水利小組業務與抽水機維護管理及辦理旱作灌溉推廣等事項。</a:t>
            </a:r>
            <a:endParaRPr lang="en-US" altLang="zh-TW" b="1" kern="100" dirty="0">
              <a:solidFill>
                <a:srgbClr val="0070C0"/>
              </a:solidFill>
              <a:latin typeface="微軟正黑體" panose="020B0604030504040204" pitchFamily="34" charset="-120"/>
              <a:ea typeface="微軟正黑體" panose="020B0604030504040204" pitchFamily="34" charset="-120"/>
            </a:endParaRPr>
          </a:p>
        </p:txBody>
      </p:sp>
      <p:sp>
        <p:nvSpPr>
          <p:cNvPr id="12"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3696031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AFFD5C96-6724-4325-8963-DBB272A0A30C}"/>
              </a:ext>
            </a:extLst>
          </p:cNvPr>
          <p:cNvSpPr txBox="1">
            <a:spLocks noChangeArrowheads="1"/>
          </p:cNvSpPr>
          <p:nvPr/>
        </p:nvSpPr>
        <p:spPr bwMode="auto">
          <a:xfrm>
            <a:off x="372644" y="809258"/>
            <a:ext cx="8398712" cy="525401"/>
          </a:xfrm>
          <a:prstGeom prst="rect">
            <a:avLst/>
          </a:prstGeom>
          <a:noFill/>
          <a:ln w="9525">
            <a:noFill/>
            <a:miter lim="800000"/>
            <a:headEnd/>
            <a:tailEnd/>
          </a:ln>
          <a:effectLst/>
        </p:spPr>
        <p:txBody>
          <a:bodyPr wrap="square" lIns="90000" tIns="46800" rIns="90000" bIns="46800">
            <a:spAutoFit/>
          </a:bodyPr>
          <a:lstStyle/>
          <a:p>
            <a:pPr marL="539750" indent="-360000" defTabSz="792000">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管理處各組室辦理之工作重點</a:t>
            </a:r>
            <a:r>
              <a:rPr lang="en-US" altLang="zh-TW" b="1" dirty="0">
                <a:solidFill>
                  <a:prstClr val="black"/>
                </a:solidFill>
                <a:latin typeface="Times New Roman" pitchFamily="18" charset="0"/>
                <a:ea typeface="微軟正黑體" panose="020B0604030504040204" pitchFamily="34" charset="-120"/>
                <a:cs typeface="Times New Roman" pitchFamily="18" charset="0"/>
              </a:rPr>
              <a:t>(2/3)</a:t>
            </a:r>
            <a:endParaRPr lang="zh-TW" altLang="en-US" b="1" dirty="0">
              <a:solidFill>
                <a:prstClr val="black"/>
              </a:solidFill>
              <a:latin typeface="Times New Roman" pitchFamily="18" charset="0"/>
              <a:ea typeface="微軟正黑體" panose="020B0604030504040204" pitchFamily="34" charset="-120"/>
              <a:cs typeface="Times New Roman" pitchFamily="18" charset="0"/>
            </a:endParaRPr>
          </a:p>
        </p:txBody>
      </p:sp>
      <p:sp>
        <p:nvSpPr>
          <p:cNvPr id="9" name="文字方塊 8">
            <a:extLst>
              <a:ext uri="{FF2B5EF4-FFF2-40B4-BE49-F238E27FC236}">
                <a16:creationId xmlns:a16="http://schemas.microsoft.com/office/drawing/2014/main" id="{48389B84-0867-47DC-A272-C01B09787433}"/>
              </a:ext>
            </a:extLst>
          </p:cNvPr>
          <p:cNvSpPr txBox="1"/>
          <p:nvPr/>
        </p:nvSpPr>
        <p:spPr>
          <a:xfrm>
            <a:off x="2827624" y="2091946"/>
            <a:ext cx="4434420" cy="923330"/>
          </a:xfrm>
          <a:prstGeom prst="rect">
            <a:avLst/>
          </a:prstGeom>
          <a:noFill/>
        </p:spPr>
        <p:txBody>
          <a:bodyPr wrap="square">
            <a:spAutoFit/>
          </a:bodyPr>
          <a:lstStyle/>
          <a:p>
            <a:pPr marL="342900" indent="-342900" algn="just">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辦理農田水利事業作業基金非設施使用資產活化、收益等費用收與房地產管理、處分及年度財務計畫、調度等事項</a:t>
            </a:r>
            <a:r>
              <a:rPr lang="zh-TW" altLang="zh-TW" b="1" kern="100" dirty="0">
                <a:solidFill>
                  <a:srgbClr val="0070C0"/>
                </a:solidFill>
                <a:latin typeface="微軟正黑體" panose="020B0604030504040204" pitchFamily="34" charset="-120"/>
                <a:ea typeface="微軟正黑體" panose="020B0604030504040204" pitchFamily="34" charset="-120"/>
              </a:rPr>
              <a:t>。</a:t>
            </a:r>
            <a:endParaRPr lang="en-US" altLang="zh-TW" b="1" kern="100" dirty="0">
              <a:solidFill>
                <a:srgbClr val="0070C0"/>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4294B6DA-588C-497E-95A3-24EF55774946}"/>
              </a:ext>
            </a:extLst>
          </p:cNvPr>
          <p:cNvSpPr txBox="1"/>
          <p:nvPr/>
        </p:nvSpPr>
        <p:spPr>
          <a:xfrm>
            <a:off x="2901255" y="1581402"/>
            <a:ext cx="3718206"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財務組（徵收股、財產股）</a:t>
            </a:r>
          </a:p>
        </p:txBody>
      </p:sp>
      <p:sp>
        <p:nvSpPr>
          <p:cNvPr id="4" name="文字方塊 3">
            <a:extLst>
              <a:ext uri="{FF2B5EF4-FFF2-40B4-BE49-F238E27FC236}">
                <a16:creationId xmlns:a16="http://schemas.microsoft.com/office/drawing/2014/main" id="{005F5369-146F-4B40-A071-0BA9DA301D86}"/>
              </a:ext>
            </a:extLst>
          </p:cNvPr>
          <p:cNvSpPr txBox="1"/>
          <p:nvPr/>
        </p:nvSpPr>
        <p:spPr>
          <a:xfrm>
            <a:off x="2864439" y="4092475"/>
            <a:ext cx="3277943"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總務組（文書股、事務股）</a:t>
            </a:r>
          </a:p>
        </p:txBody>
      </p:sp>
      <p:sp>
        <p:nvSpPr>
          <p:cNvPr id="6" name="文字方塊 5">
            <a:extLst>
              <a:ext uri="{FF2B5EF4-FFF2-40B4-BE49-F238E27FC236}">
                <a16:creationId xmlns:a16="http://schemas.microsoft.com/office/drawing/2014/main" id="{37FA54D2-0D00-47E7-9A80-CA6E8FA70A2A}"/>
              </a:ext>
            </a:extLst>
          </p:cNvPr>
          <p:cNvSpPr txBox="1"/>
          <p:nvPr/>
        </p:nvSpPr>
        <p:spPr>
          <a:xfrm>
            <a:off x="2843283" y="4620322"/>
            <a:ext cx="4434420" cy="646331"/>
          </a:xfrm>
          <a:prstGeom prst="rect">
            <a:avLst/>
          </a:prstGeom>
          <a:noFill/>
        </p:spPr>
        <p:txBody>
          <a:bodyPr wrap="square">
            <a:spAutoFit/>
          </a:bodyPr>
          <a:lstStyle/>
          <a:p>
            <a:pPr marL="342900" indent="-342900" algn="just">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辦理文書、出納、事務管理、印信典守、農田水利事務諮議會委員會議事等事項。</a:t>
            </a:r>
            <a:endParaRPr lang="zh-TW" altLang="en-US" b="1" dirty="0">
              <a:solidFill>
                <a:srgbClr val="0070C0"/>
              </a:solidFill>
            </a:endParaRPr>
          </a:p>
        </p:txBody>
      </p:sp>
      <p:pic>
        <p:nvPicPr>
          <p:cNvPr id="2050" name="Picture 2" descr="國政芻言》財政策略首在為民服務- 台灣醒報Awakening News Networks">
            <a:extLst>
              <a:ext uri="{FF2B5EF4-FFF2-40B4-BE49-F238E27FC236}">
                <a16:creationId xmlns:a16="http://schemas.microsoft.com/office/drawing/2014/main" id="{3C70D58A-4B87-4069-89D2-65BE123F08F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968" t="-1108" r="14791" b="-862"/>
          <a:stretch/>
        </p:blipFill>
        <p:spPr bwMode="auto">
          <a:xfrm>
            <a:off x="683568" y="1581403"/>
            <a:ext cx="1732076" cy="162407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2052" name="Picture 4" descr="文书工作图片大全-文书工作高清图片下载-觅知网">
            <a:extLst>
              <a:ext uri="{FF2B5EF4-FFF2-40B4-BE49-F238E27FC236}">
                <a16:creationId xmlns:a16="http://schemas.microsoft.com/office/drawing/2014/main" id="{E81D7E2D-F9FA-4CCF-8BC0-3D29C4C8A37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76" t="6546" r="27212"/>
          <a:stretch/>
        </p:blipFill>
        <p:spPr bwMode="auto">
          <a:xfrm>
            <a:off x="683568" y="3919755"/>
            <a:ext cx="1732076" cy="1692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2"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452844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5">
            <a:extLst>
              <a:ext uri="{FF2B5EF4-FFF2-40B4-BE49-F238E27FC236}">
                <a16:creationId xmlns:a16="http://schemas.microsoft.com/office/drawing/2014/main" id="{AFFD5C96-6724-4325-8963-DBB272A0A30C}"/>
              </a:ext>
            </a:extLst>
          </p:cNvPr>
          <p:cNvSpPr txBox="1">
            <a:spLocks noChangeArrowheads="1"/>
          </p:cNvSpPr>
          <p:nvPr/>
        </p:nvSpPr>
        <p:spPr bwMode="auto">
          <a:xfrm>
            <a:off x="372644" y="809258"/>
            <a:ext cx="8398712" cy="525401"/>
          </a:xfrm>
          <a:prstGeom prst="rect">
            <a:avLst/>
          </a:prstGeom>
          <a:noFill/>
          <a:ln w="9525">
            <a:noFill/>
            <a:miter lim="800000"/>
            <a:headEnd/>
            <a:tailEnd/>
          </a:ln>
          <a:effectLst/>
        </p:spPr>
        <p:txBody>
          <a:bodyPr wrap="square" lIns="90000" tIns="46800" rIns="90000" bIns="46800">
            <a:spAutoFit/>
          </a:bodyPr>
          <a:lstStyle/>
          <a:p>
            <a:pPr marL="539750" indent="-360000" defTabSz="792000">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管理處各組室辦理之工作重點</a:t>
            </a:r>
            <a:r>
              <a:rPr lang="en-US" altLang="zh-TW" b="1" dirty="0">
                <a:solidFill>
                  <a:prstClr val="black"/>
                </a:solidFill>
                <a:latin typeface="Times New Roman" pitchFamily="18" charset="0"/>
                <a:ea typeface="微軟正黑體" panose="020B0604030504040204" pitchFamily="34" charset="-120"/>
                <a:cs typeface="Times New Roman" pitchFamily="18" charset="0"/>
              </a:rPr>
              <a:t>(3/3)</a:t>
            </a:r>
            <a:endParaRPr lang="zh-TW" altLang="en-US" b="1" dirty="0">
              <a:solidFill>
                <a:prstClr val="black"/>
              </a:solidFill>
              <a:latin typeface="Times New Roman" pitchFamily="18" charset="0"/>
              <a:ea typeface="微軟正黑體" panose="020B0604030504040204" pitchFamily="34" charset="-120"/>
              <a:cs typeface="Times New Roman" pitchFamily="18" charset="0"/>
            </a:endParaRPr>
          </a:p>
        </p:txBody>
      </p:sp>
      <p:pic>
        <p:nvPicPr>
          <p:cNvPr id="3074" name="Picture 2" descr="人事行政簡介- 國考之路">
            <a:extLst>
              <a:ext uri="{FF2B5EF4-FFF2-40B4-BE49-F238E27FC236}">
                <a16:creationId xmlns:a16="http://schemas.microsoft.com/office/drawing/2014/main" id="{CBD34E9C-2A46-4F47-A180-8C7C35A777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33" t="-477" r="15851" b="7840"/>
          <a:stretch/>
        </p:blipFill>
        <p:spPr bwMode="auto">
          <a:xfrm>
            <a:off x="747277" y="1348209"/>
            <a:ext cx="1314530" cy="1188000"/>
          </a:xfrm>
          <a:prstGeom prst="flowChartConnector">
            <a:avLst/>
          </a:prstGeom>
          <a:noFill/>
          <a:extLst>
            <a:ext uri="{909E8E84-426E-40DD-AFC4-6F175D3DCCD1}">
              <a14:hiddenFill xmlns:a14="http://schemas.microsoft.com/office/drawing/2010/main">
                <a:solidFill>
                  <a:srgbClr val="FFFFFF"/>
                </a:solidFill>
              </a14:hiddenFill>
            </a:ext>
          </a:extLst>
        </p:spPr>
      </p:pic>
      <p:grpSp>
        <p:nvGrpSpPr>
          <p:cNvPr id="15" name="群組 14"/>
          <p:cNvGrpSpPr/>
          <p:nvPr/>
        </p:nvGrpSpPr>
        <p:grpSpPr>
          <a:xfrm>
            <a:off x="2320536" y="1449809"/>
            <a:ext cx="4881506" cy="1001444"/>
            <a:chOff x="2320536" y="1449809"/>
            <a:chExt cx="4881506" cy="1001444"/>
          </a:xfrm>
        </p:grpSpPr>
        <p:sp>
          <p:nvSpPr>
            <p:cNvPr id="9" name="文字方塊 8">
              <a:extLst>
                <a:ext uri="{FF2B5EF4-FFF2-40B4-BE49-F238E27FC236}">
                  <a16:creationId xmlns:a16="http://schemas.microsoft.com/office/drawing/2014/main" id="{48389B84-0867-47DC-A272-C01B09787433}"/>
                </a:ext>
              </a:extLst>
            </p:cNvPr>
            <p:cNvSpPr txBox="1"/>
            <p:nvPr/>
          </p:nvSpPr>
          <p:spPr>
            <a:xfrm>
              <a:off x="2320536" y="1804922"/>
              <a:ext cx="4881506" cy="646331"/>
            </a:xfrm>
            <a:prstGeom prst="rect">
              <a:avLst/>
            </a:prstGeom>
            <a:noFill/>
          </p:spPr>
          <p:txBody>
            <a:bodyPr wrap="square">
              <a:spAutoFit/>
            </a:bodyPr>
            <a:lstStyle/>
            <a:p>
              <a:pPr marL="342900" indent="-342900" algn="just">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辦理組織、員工任免、待遇、福利、考核、獎懲、勤惰、訓練、退休、撫卹等事項。</a:t>
              </a:r>
              <a:endParaRPr lang="en-US" altLang="zh-TW" b="1" kern="100" dirty="0">
                <a:solidFill>
                  <a:srgbClr val="0070C0"/>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4294B6DA-588C-497E-95A3-24EF55774946}"/>
                </a:ext>
              </a:extLst>
            </p:cNvPr>
            <p:cNvSpPr txBox="1"/>
            <p:nvPr/>
          </p:nvSpPr>
          <p:spPr>
            <a:xfrm>
              <a:off x="2320536" y="1449809"/>
              <a:ext cx="3145986"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人事室（任免股、考核股）</a:t>
              </a:r>
            </a:p>
          </p:txBody>
        </p:sp>
      </p:grpSp>
      <p:grpSp>
        <p:nvGrpSpPr>
          <p:cNvPr id="14" name="群組 13"/>
          <p:cNvGrpSpPr/>
          <p:nvPr/>
        </p:nvGrpSpPr>
        <p:grpSpPr>
          <a:xfrm>
            <a:off x="2320536" y="2701633"/>
            <a:ext cx="4665482" cy="1013224"/>
            <a:chOff x="2350729" y="2754777"/>
            <a:chExt cx="4665482" cy="1013224"/>
          </a:xfrm>
        </p:grpSpPr>
        <p:sp>
          <p:nvSpPr>
            <p:cNvPr id="4" name="文字方塊 3">
              <a:extLst>
                <a:ext uri="{FF2B5EF4-FFF2-40B4-BE49-F238E27FC236}">
                  <a16:creationId xmlns:a16="http://schemas.microsoft.com/office/drawing/2014/main" id="{005F5369-146F-4B40-A071-0BA9DA301D86}"/>
                </a:ext>
              </a:extLst>
            </p:cNvPr>
            <p:cNvSpPr txBox="1"/>
            <p:nvPr/>
          </p:nvSpPr>
          <p:spPr>
            <a:xfrm>
              <a:off x="2350729" y="2754777"/>
              <a:ext cx="3672384"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主計室（會計股、歲計股）</a:t>
              </a:r>
            </a:p>
          </p:txBody>
        </p:sp>
        <p:sp>
          <p:nvSpPr>
            <p:cNvPr id="6" name="文字方塊 5">
              <a:extLst>
                <a:ext uri="{FF2B5EF4-FFF2-40B4-BE49-F238E27FC236}">
                  <a16:creationId xmlns:a16="http://schemas.microsoft.com/office/drawing/2014/main" id="{37FA54D2-0D00-47E7-9A80-CA6E8FA70A2A}"/>
                </a:ext>
              </a:extLst>
            </p:cNvPr>
            <p:cNvSpPr txBox="1"/>
            <p:nvPr/>
          </p:nvSpPr>
          <p:spPr>
            <a:xfrm>
              <a:off x="2350729" y="3121670"/>
              <a:ext cx="4665482" cy="646331"/>
            </a:xfrm>
            <a:prstGeom prst="rect">
              <a:avLst/>
            </a:prstGeom>
            <a:noFill/>
          </p:spPr>
          <p:txBody>
            <a:bodyPr wrap="square">
              <a:spAutoFit/>
            </a:bodyPr>
            <a:lstStyle/>
            <a:p>
              <a:pPr marL="342900" indent="-342900" algn="just">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辦理編製年度預、決算、審核會計憑證及資料統計等事項</a:t>
              </a:r>
              <a:endParaRPr lang="zh-TW" altLang="en-US" b="1" dirty="0">
                <a:solidFill>
                  <a:srgbClr val="0070C0"/>
                </a:solidFill>
              </a:endParaRPr>
            </a:p>
          </p:txBody>
        </p:sp>
      </p:grpSp>
      <p:pic>
        <p:nvPicPr>
          <p:cNvPr id="3076" name="Picture 4" descr="外匯保證金交易─ 五分鐘學會計算賺賠！ - CMoney">
            <a:extLst>
              <a:ext uri="{FF2B5EF4-FFF2-40B4-BE49-F238E27FC236}">
                <a16:creationId xmlns:a16="http://schemas.microsoft.com/office/drawing/2014/main" id="{3CDB1AEF-0F9B-46C4-AB75-56B3147D892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03" t="17894" r="29650" b="-9164"/>
          <a:stretch/>
        </p:blipFill>
        <p:spPr bwMode="auto">
          <a:xfrm>
            <a:off x="741810" y="2608447"/>
            <a:ext cx="1325464" cy="118800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078" name="Picture 6" descr="e等公務園+學習平臺- 民眾陳情案件解析">
            <a:extLst>
              <a:ext uri="{FF2B5EF4-FFF2-40B4-BE49-F238E27FC236}">
                <a16:creationId xmlns:a16="http://schemas.microsoft.com/office/drawing/2014/main" id="{A8022793-FBBD-451C-8186-F7DD7F46292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619" t="6601" r="3290"/>
          <a:stretch/>
        </p:blipFill>
        <p:spPr bwMode="auto">
          <a:xfrm>
            <a:off x="741810" y="3868685"/>
            <a:ext cx="1325464" cy="1239166"/>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080" name="Picture 8" descr="資訊社會研究The Journal of Information Society">
            <a:extLst>
              <a:ext uri="{FF2B5EF4-FFF2-40B4-BE49-F238E27FC236}">
                <a16:creationId xmlns:a16="http://schemas.microsoft.com/office/drawing/2014/main" id="{54B5B1CB-B8EF-486B-874F-E5A44CF06B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032" t="5255" r="29807"/>
          <a:stretch/>
        </p:blipFill>
        <p:spPr bwMode="auto">
          <a:xfrm>
            <a:off x="758522" y="5180089"/>
            <a:ext cx="1292041" cy="1187999"/>
          </a:xfrm>
          <a:prstGeom prst="flowChartConnector">
            <a:avLst/>
          </a:prstGeom>
          <a:noFill/>
          <a:extLst>
            <a:ext uri="{909E8E84-426E-40DD-AFC4-6F175D3DCCD1}">
              <a14:hiddenFill xmlns:a14="http://schemas.microsoft.com/office/drawing/2010/main">
                <a:solidFill>
                  <a:srgbClr val="FFFFFF"/>
                </a:solidFill>
              </a14:hiddenFill>
            </a:ext>
          </a:extLst>
        </p:spPr>
      </p:pic>
      <p:grpSp>
        <p:nvGrpSpPr>
          <p:cNvPr id="12" name="群組 11"/>
          <p:cNvGrpSpPr/>
          <p:nvPr/>
        </p:nvGrpSpPr>
        <p:grpSpPr>
          <a:xfrm>
            <a:off x="2320536" y="3965237"/>
            <a:ext cx="4665482" cy="1032211"/>
            <a:chOff x="2320536" y="3910149"/>
            <a:chExt cx="4665482" cy="1032211"/>
          </a:xfrm>
        </p:grpSpPr>
        <p:sp>
          <p:nvSpPr>
            <p:cNvPr id="2" name="文字方塊 1">
              <a:extLst>
                <a:ext uri="{FF2B5EF4-FFF2-40B4-BE49-F238E27FC236}">
                  <a16:creationId xmlns:a16="http://schemas.microsoft.com/office/drawing/2014/main" id="{AD2089B4-F60B-457C-B7E0-EDECC9BB9BBF}"/>
                </a:ext>
              </a:extLst>
            </p:cNvPr>
            <p:cNvSpPr txBox="1"/>
            <p:nvPr/>
          </p:nvSpPr>
          <p:spPr>
            <a:xfrm>
              <a:off x="2350729" y="3910149"/>
              <a:ext cx="1203504"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輔導室</a:t>
              </a:r>
            </a:p>
          </p:txBody>
        </p:sp>
        <p:sp>
          <p:nvSpPr>
            <p:cNvPr id="7" name="文字方塊 6">
              <a:extLst>
                <a:ext uri="{FF2B5EF4-FFF2-40B4-BE49-F238E27FC236}">
                  <a16:creationId xmlns:a16="http://schemas.microsoft.com/office/drawing/2014/main" id="{661932DE-B7C7-4182-AB85-21B202F4910B}"/>
                </a:ext>
              </a:extLst>
            </p:cNvPr>
            <p:cNvSpPr txBox="1"/>
            <p:nvPr/>
          </p:nvSpPr>
          <p:spPr>
            <a:xfrm>
              <a:off x="2320536" y="4296029"/>
              <a:ext cx="4665482" cy="646331"/>
            </a:xfrm>
            <a:prstGeom prst="rect">
              <a:avLst/>
            </a:prstGeom>
            <a:noFill/>
          </p:spPr>
          <p:txBody>
            <a:bodyPr wrap="square">
              <a:spAutoFit/>
            </a:bodyPr>
            <a:lstStyle/>
            <a:p>
              <a:pPr marL="342900" indent="-342900" algn="just">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辦理人民陳情案件管考、便民措施及政風業務等事項</a:t>
              </a:r>
              <a:endParaRPr lang="zh-TW" altLang="en-US" b="1" dirty="0">
                <a:solidFill>
                  <a:srgbClr val="0070C0"/>
                </a:solidFill>
              </a:endParaRPr>
            </a:p>
          </p:txBody>
        </p:sp>
      </p:grpSp>
      <p:grpSp>
        <p:nvGrpSpPr>
          <p:cNvPr id="3" name="群組 2"/>
          <p:cNvGrpSpPr/>
          <p:nvPr/>
        </p:nvGrpSpPr>
        <p:grpSpPr>
          <a:xfrm>
            <a:off x="2320536" y="5247829"/>
            <a:ext cx="4665481" cy="834260"/>
            <a:chOff x="2320537" y="5247829"/>
            <a:chExt cx="4665481" cy="834260"/>
          </a:xfrm>
        </p:grpSpPr>
        <p:sp>
          <p:nvSpPr>
            <p:cNvPr id="10" name="文字方塊 9">
              <a:extLst>
                <a:ext uri="{FF2B5EF4-FFF2-40B4-BE49-F238E27FC236}">
                  <a16:creationId xmlns:a16="http://schemas.microsoft.com/office/drawing/2014/main" id="{6E341B6C-7C0A-430A-AD2F-998A57733AD2}"/>
                </a:ext>
              </a:extLst>
            </p:cNvPr>
            <p:cNvSpPr txBox="1"/>
            <p:nvPr/>
          </p:nvSpPr>
          <p:spPr>
            <a:xfrm>
              <a:off x="2350729" y="5247829"/>
              <a:ext cx="1203504" cy="400110"/>
            </a:xfrm>
            <a:prstGeom prst="rect">
              <a:avLst/>
            </a:prstGeom>
            <a:noFill/>
          </p:spPr>
          <p:txBody>
            <a:bodyPr wrap="square">
              <a:spAutoFit/>
            </a:bodyPr>
            <a:lstStyle/>
            <a:p>
              <a:pPr lvl="0"/>
              <a:r>
                <a:rPr lang="zh-TW" altLang="en-US" sz="2000" b="1" dirty="0">
                  <a:solidFill>
                    <a:srgbClr val="0000FF"/>
                  </a:solidFill>
                  <a:latin typeface="微軟正黑體" panose="020B0604030504040204" pitchFamily="34" charset="-120"/>
                  <a:ea typeface="微軟正黑體" panose="020B0604030504040204" pitchFamily="34" charset="-120"/>
                </a:rPr>
                <a:t>資訊室</a:t>
              </a:r>
            </a:p>
          </p:txBody>
        </p:sp>
        <p:sp>
          <p:nvSpPr>
            <p:cNvPr id="11" name="文字方塊 10">
              <a:extLst>
                <a:ext uri="{FF2B5EF4-FFF2-40B4-BE49-F238E27FC236}">
                  <a16:creationId xmlns:a16="http://schemas.microsoft.com/office/drawing/2014/main" id="{CE0065A4-4579-4745-BDAB-A3FA1E39E621}"/>
                </a:ext>
              </a:extLst>
            </p:cNvPr>
            <p:cNvSpPr txBox="1"/>
            <p:nvPr/>
          </p:nvSpPr>
          <p:spPr>
            <a:xfrm>
              <a:off x="2320537" y="5712757"/>
              <a:ext cx="4665481" cy="369332"/>
            </a:xfrm>
            <a:prstGeom prst="rect">
              <a:avLst/>
            </a:prstGeom>
            <a:noFill/>
          </p:spPr>
          <p:txBody>
            <a:bodyPr wrap="square">
              <a:spAutoFit/>
            </a:bodyPr>
            <a:lstStyle/>
            <a:p>
              <a:pPr marL="342900" indent="-342900" algn="just">
                <a:buFont typeface="Wingdings" panose="05000000000000000000" pitchFamily="2" charset="2"/>
                <a:buChar char="l"/>
              </a:pPr>
              <a:r>
                <a:rPr lang="zh-TW" altLang="en-US" b="1" kern="100" dirty="0">
                  <a:solidFill>
                    <a:srgbClr val="0070C0"/>
                  </a:solidFill>
                  <a:latin typeface="微軟正黑體" panose="020B0604030504040204" pitchFamily="34" charset="-120"/>
                  <a:ea typeface="微軟正黑體" panose="020B0604030504040204" pitchFamily="34" charset="-120"/>
                </a:rPr>
                <a:t>辦理資訊系統之設計、資料管理等事項</a:t>
              </a:r>
              <a:endParaRPr lang="zh-TW" altLang="en-US" b="1" dirty="0">
                <a:solidFill>
                  <a:srgbClr val="0070C0"/>
                </a:solidFill>
              </a:endParaRPr>
            </a:p>
          </p:txBody>
        </p:sp>
      </p:grpSp>
      <p:sp>
        <p:nvSpPr>
          <p:cNvPr id="22" name="標題 1">
            <a:extLst>
              <a:ext uri="{FF2B5EF4-FFF2-40B4-BE49-F238E27FC236}">
                <a16:creationId xmlns:a16="http://schemas.microsoft.com/office/drawing/2014/main" id="{1455F6BD-DE74-4D22-9C65-17CAEAAE4B56}"/>
              </a:ext>
            </a:extLst>
          </p:cNvPr>
          <p:cNvSpPr>
            <a:spLocks noGrp="1"/>
          </p:cNvSpPr>
          <p:nvPr>
            <p:ph type="title"/>
          </p:nvPr>
        </p:nvSpPr>
        <p:spPr>
          <a:xfrm>
            <a:off x="374848" y="13022"/>
            <a:ext cx="8229600" cy="643666"/>
          </a:xfrm>
        </p:spPr>
        <p:txBody>
          <a:bodyPr/>
          <a:lstStyle/>
          <a:p>
            <a:r>
              <a:rPr lang="zh-TW" altLang="en-US" b="1" dirty="0"/>
              <a:t>肆、組織管理事項</a:t>
            </a:r>
          </a:p>
        </p:txBody>
      </p:sp>
    </p:spTree>
    <p:extLst>
      <p:ext uri="{BB962C8B-B14F-4D97-AF65-F5344CB8AC3E}">
        <p14:creationId xmlns:p14="http://schemas.microsoft.com/office/powerpoint/2010/main" val="1047594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EE31B84B-4D4B-4442-96E2-77B158CED91C}"/>
              </a:ext>
            </a:extLst>
          </p:cNvPr>
          <p:cNvSpPr>
            <a:spLocks noGrp="1"/>
          </p:cNvSpPr>
          <p:nvPr>
            <p:ph type="title"/>
          </p:nvPr>
        </p:nvSpPr>
        <p:spPr>
          <a:xfrm>
            <a:off x="374848" y="13022"/>
            <a:ext cx="8229600" cy="643666"/>
          </a:xfrm>
        </p:spPr>
        <p:txBody>
          <a:bodyPr/>
          <a:lstStyle/>
          <a:p>
            <a:r>
              <a:rPr lang="zh-TW" altLang="en-US" b="1" dirty="0"/>
              <a:t>伍、人事管理事項</a:t>
            </a:r>
          </a:p>
        </p:txBody>
      </p:sp>
      <p:sp>
        <p:nvSpPr>
          <p:cNvPr id="2" name="Text Box 65">
            <a:extLst>
              <a:ext uri="{FF2B5EF4-FFF2-40B4-BE49-F238E27FC236}">
                <a16:creationId xmlns:a16="http://schemas.microsoft.com/office/drawing/2014/main" id="{C5FE6EAF-93C5-4873-AF73-27CC230105A6}"/>
              </a:ext>
            </a:extLst>
          </p:cNvPr>
          <p:cNvSpPr txBox="1">
            <a:spLocks noChangeArrowheads="1"/>
          </p:cNvSpPr>
          <p:nvPr/>
        </p:nvSpPr>
        <p:spPr bwMode="auto">
          <a:xfrm>
            <a:off x="349752" y="797362"/>
            <a:ext cx="8398712" cy="525401"/>
          </a:xfrm>
          <a:prstGeom prst="rect">
            <a:avLst/>
          </a:prstGeom>
          <a:noFill/>
          <a:ln w="9525">
            <a:noFill/>
            <a:miter lim="800000"/>
            <a:headEnd/>
            <a:tailEnd/>
          </a:ln>
          <a:effectLst/>
        </p:spPr>
        <p:txBody>
          <a:bodyPr wrap="square" lIns="90000" tIns="46800" rIns="90000" bIns="46800">
            <a:spAutoFit/>
          </a:bodyPr>
          <a:lstStyle/>
          <a:p>
            <a:pPr marL="539750" marR="0" lvl="0" indent="-360000" algn="l" defTabSz="792000" rtl="0" eaLnBrk="1" fontAlgn="auto" latinLnBrk="0" hangingPunct="1">
              <a:lnSpc>
                <a:spcPct val="100000"/>
              </a:lnSpc>
              <a:spcBef>
                <a:spcPts val="0"/>
              </a:spcBef>
              <a:spcAft>
                <a:spcPts val="0"/>
              </a:spcAft>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農田水利事業人員人事管理辦法簡介</a:t>
            </a:r>
          </a:p>
        </p:txBody>
      </p:sp>
      <p:sp>
        <p:nvSpPr>
          <p:cNvPr id="6" name="矩形: 按鈕形 5">
            <a:extLst>
              <a:ext uri="{FF2B5EF4-FFF2-40B4-BE49-F238E27FC236}">
                <a16:creationId xmlns:a16="http://schemas.microsoft.com/office/drawing/2014/main" id="{FE075CAF-980F-47CD-8D2E-170FF8EA1BCF}"/>
              </a:ext>
            </a:extLst>
          </p:cNvPr>
          <p:cNvSpPr/>
          <p:nvPr/>
        </p:nvSpPr>
        <p:spPr>
          <a:xfrm>
            <a:off x="3779912" y="2863367"/>
            <a:ext cx="1615459" cy="1314919"/>
          </a:xfrm>
          <a:prstGeom prst="bevel">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十章</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en-US" altLang="zh-TW" b="1" dirty="0">
                <a:solidFill>
                  <a:schemeClr val="tx1"/>
                </a:solidFill>
                <a:latin typeface="微軟正黑體" panose="020B0604030504040204" pitchFamily="34" charset="-120"/>
                <a:ea typeface="微軟正黑體" panose="020B0604030504040204" pitchFamily="34" charset="-120"/>
              </a:rPr>
              <a:t>81</a:t>
            </a:r>
            <a:r>
              <a:rPr lang="zh-TW" altLang="en-US" b="1" dirty="0">
                <a:solidFill>
                  <a:schemeClr val="tx1"/>
                </a:solidFill>
                <a:latin typeface="微軟正黑體" panose="020B0604030504040204" pitchFamily="34" charset="-120"/>
                <a:ea typeface="微軟正黑體" panose="020B0604030504040204" pitchFamily="34" charset="-120"/>
              </a:rPr>
              <a:t>條</a:t>
            </a:r>
          </a:p>
        </p:txBody>
      </p:sp>
      <p:sp>
        <p:nvSpPr>
          <p:cNvPr id="9" name="立方體 8">
            <a:extLst>
              <a:ext uri="{FF2B5EF4-FFF2-40B4-BE49-F238E27FC236}">
                <a16:creationId xmlns:a16="http://schemas.microsoft.com/office/drawing/2014/main" id="{4698BE9A-FB85-4298-9942-59F1DC646703}"/>
              </a:ext>
            </a:extLst>
          </p:cNvPr>
          <p:cNvSpPr/>
          <p:nvPr/>
        </p:nvSpPr>
        <p:spPr>
          <a:xfrm>
            <a:off x="1397525" y="1400829"/>
            <a:ext cx="2540968" cy="1080119"/>
          </a:xfrm>
          <a:prstGeom prst="cub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首長任用</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灌溉管理組織處長之進用、考績、退職</a:t>
            </a:r>
          </a:p>
        </p:txBody>
      </p:sp>
      <p:sp>
        <p:nvSpPr>
          <p:cNvPr id="13" name="立方體 12">
            <a:extLst>
              <a:ext uri="{FF2B5EF4-FFF2-40B4-BE49-F238E27FC236}">
                <a16:creationId xmlns:a16="http://schemas.microsoft.com/office/drawing/2014/main" id="{9953A59F-D43F-473C-91F0-8B99C26C9764}"/>
              </a:ext>
            </a:extLst>
          </p:cNvPr>
          <p:cNvSpPr/>
          <p:nvPr/>
        </p:nvSpPr>
        <p:spPr>
          <a:xfrm>
            <a:off x="107504" y="2872243"/>
            <a:ext cx="3046919" cy="1314919"/>
          </a:xfrm>
          <a:prstGeom prst="cube">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甄試</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由農委會主辦</a:t>
            </a:r>
            <a:r>
              <a:rPr lang="en-US" altLang="zh-TW" sz="1600" b="1" dirty="0">
                <a:solidFill>
                  <a:schemeClr val="tx1"/>
                </a:solidFill>
                <a:latin typeface="微軟正黑體" panose="020B0604030504040204" pitchFamily="34" charset="-120"/>
                <a:ea typeface="微軟正黑體" panose="020B0604030504040204" pitchFamily="34" charset="-120"/>
              </a:rPr>
              <a:t>_</a:t>
            </a:r>
            <a:r>
              <a:rPr lang="zh-TW" altLang="en-US" sz="1600" b="1" dirty="0">
                <a:solidFill>
                  <a:schemeClr val="tx1"/>
                </a:solidFill>
                <a:latin typeface="微軟正黑體" panose="020B0604030504040204" pitchFamily="34" charset="-120"/>
                <a:ea typeface="微軟正黑體" panose="020B0604030504040204" pitchFamily="34" charset="-120"/>
              </a:rPr>
              <a:t>進用為農田水利事業人員</a:t>
            </a:r>
            <a:endParaRPr lang="en-US" altLang="zh-TW" sz="1600" b="1" dirty="0">
              <a:solidFill>
                <a:schemeClr val="tx1"/>
              </a:solidFill>
              <a:latin typeface="微軟正黑體" panose="020B0604030504040204" pitchFamily="34" charset="-120"/>
              <a:ea typeface="微軟正黑體" panose="020B0604030504040204" pitchFamily="34" charset="-120"/>
            </a:endParaRPr>
          </a:p>
          <a:p>
            <a:pPr algn="ctr"/>
            <a:r>
              <a:rPr lang="en-US" altLang="zh-TW" sz="1600" b="1" dirty="0">
                <a:solidFill>
                  <a:schemeClr val="tx1"/>
                </a:solidFill>
                <a:latin typeface="微軟正黑體" panose="020B0604030504040204" pitchFamily="34" charset="-120"/>
                <a:ea typeface="微軟正黑體" panose="020B0604030504040204" pitchFamily="34" charset="-120"/>
              </a:rPr>
              <a:t>(</a:t>
            </a:r>
            <a:r>
              <a:rPr lang="zh-TW" altLang="en-US" sz="1600" b="1" dirty="0">
                <a:solidFill>
                  <a:schemeClr val="tx1"/>
                </a:solidFill>
                <a:latin typeface="微軟正黑體" panose="020B0604030504040204" pitchFamily="34" charset="-120"/>
                <a:ea typeface="微軟正黑體" panose="020B0604030504040204" pitchFamily="34" charset="-120"/>
              </a:rPr>
              <a:t>非公務人員不具銓敘資格</a:t>
            </a:r>
            <a:r>
              <a:rPr lang="en-US" altLang="zh-TW" sz="1600" b="1" dirty="0">
                <a:solidFill>
                  <a:schemeClr val="tx1"/>
                </a:solidFill>
                <a:latin typeface="微軟正黑體" panose="020B0604030504040204" pitchFamily="34" charset="-120"/>
                <a:ea typeface="微軟正黑體" panose="020B0604030504040204" pitchFamily="34" charset="-120"/>
              </a:rPr>
              <a:t>)</a:t>
            </a:r>
            <a:endParaRPr lang="zh-TW" altLang="en-US" sz="1600" b="1" dirty="0">
              <a:solidFill>
                <a:schemeClr val="tx1"/>
              </a:solidFill>
              <a:latin typeface="微軟正黑體" panose="020B0604030504040204" pitchFamily="34" charset="-120"/>
              <a:ea typeface="微軟正黑體" panose="020B0604030504040204" pitchFamily="34" charset="-120"/>
            </a:endParaRPr>
          </a:p>
        </p:txBody>
      </p:sp>
      <p:sp>
        <p:nvSpPr>
          <p:cNvPr id="15" name="立方體 14">
            <a:extLst>
              <a:ext uri="{FF2B5EF4-FFF2-40B4-BE49-F238E27FC236}">
                <a16:creationId xmlns:a16="http://schemas.microsoft.com/office/drawing/2014/main" id="{7C17C817-A9F1-4150-B770-381452BFCC71}"/>
              </a:ext>
            </a:extLst>
          </p:cNvPr>
          <p:cNvSpPr/>
          <p:nvPr/>
        </p:nvSpPr>
        <p:spPr>
          <a:xfrm>
            <a:off x="1147287" y="4717098"/>
            <a:ext cx="2808312" cy="1142422"/>
          </a:xfrm>
          <a:prstGeom prst="cub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進用</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固定期間辦理農田水利</a:t>
            </a:r>
            <a:endParaRPr lang="en-US" altLang="zh-TW" sz="1600" b="1" dirty="0">
              <a:solidFill>
                <a:schemeClr val="tx1"/>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事業人員統一甄試</a:t>
            </a:r>
            <a:endParaRPr lang="en-US" altLang="zh-TW" sz="1600" b="1" dirty="0">
              <a:solidFill>
                <a:schemeClr val="tx1"/>
              </a:solidFill>
              <a:latin typeface="微軟正黑體" panose="020B0604030504040204" pitchFamily="34" charset="-120"/>
              <a:ea typeface="微軟正黑體" panose="020B0604030504040204" pitchFamily="34" charset="-120"/>
            </a:endParaRPr>
          </a:p>
        </p:txBody>
      </p:sp>
      <p:sp>
        <p:nvSpPr>
          <p:cNvPr id="17" name="立方體 16">
            <a:extLst>
              <a:ext uri="{FF2B5EF4-FFF2-40B4-BE49-F238E27FC236}">
                <a16:creationId xmlns:a16="http://schemas.microsoft.com/office/drawing/2014/main" id="{1C9DEFDC-3005-4676-B320-7D35E72F6CE0}"/>
              </a:ext>
            </a:extLst>
          </p:cNvPr>
          <p:cNvSpPr/>
          <p:nvPr/>
        </p:nvSpPr>
        <p:spPr>
          <a:xfrm>
            <a:off x="5066641" y="4682616"/>
            <a:ext cx="3287646" cy="1080119"/>
          </a:xfrm>
          <a:prstGeom prst="cub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薪給</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由農田水利事業作業基金支付</a:t>
            </a:r>
            <a:endParaRPr lang="en-US" altLang="zh-TW" sz="1600" b="1" dirty="0">
              <a:solidFill>
                <a:schemeClr val="tx1"/>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新進人員由</a:t>
            </a:r>
            <a:r>
              <a:rPr lang="en-US" altLang="zh-TW" sz="1600" b="1" dirty="0">
                <a:solidFill>
                  <a:schemeClr val="tx1"/>
                </a:solidFill>
                <a:latin typeface="微軟正黑體" panose="020B0604030504040204" pitchFamily="34" charset="-120"/>
                <a:ea typeface="微軟正黑體" panose="020B0604030504040204" pitchFamily="34" charset="-120"/>
              </a:rPr>
              <a:t>3</a:t>
            </a:r>
            <a:r>
              <a:rPr lang="zh-TW" altLang="en-US" sz="1600" b="1" dirty="0">
                <a:solidFill>
                  <a:schemeClr val="tx1"/>
                </a:solidFill>
                <a:latin typeface="微軟正黑體" panose="020B0604030504040204" pitchFamily="34" charset="-120"/>
                <a:ea typeface="微軟正黑體" panose="020B0604030504040204" pitchFamily="34" charset="-120"/>
              </a:rPr>
              <a:t>等</a:t>
            </a:r>
            <a:r>
              <a:rPr lang="en-US" altLang="zh-TW" sz="1600" b="1" dirty="0">
                <a:solidFill>
                  <a:schemeClr val="tx1"/>
                </a:solidFill>
                <a:latin typeface="微軟正黑體" panose="020B0604030504040204" pitchFamily="34" charset="-120"/>
                <a:ea typeface="微軟正黑體" panose="020B0604030504040204" pitchFamily="34" charset="-120"/>
              </a:rPr>
              <a:t>10</a:t>
            </a:r>
            <a:r>
              <a:rPr lang="zh-TW" altLang="en-US" sz="1600" b="1" dirty="0">
                <a:solidFill>
                  <a:schemeClr val="tx1"/>
                </a:solidFill>
                <a:latin typeface="微軟正黑體" panose="020B0604030504040204" pitchFamily="34" charset="-120"/>
                <a:ea typeface="微軟正黑體" panose="020B0604030504040204" pitchFamily="34" charset="-120"/>
              </a:rPr>
              <a:t>級起任用</a:t>
            </a:r>
            <a:endParaRPr lang="en-US" altLang="zh-TW" sz="1600" b="1" dirty="0">
              <a:solidFill>
                <a:schemeClr val="tx1"/>
              </a:solidFill>
              <a:latin typeface="微軟正黑體" panose="020B0604030504040204" pitchFamily="34" charset="-120"/>
              <a:ea typeface="微軟正黑體" panose="020B0604030504040204" pitchFamily="34" charset="-120"/>
            </a:endParaRPr>
          </a:p>
        </p:txBody>
      </p:sp>
      <p:sp>
        <p:nvSpPr>
          <p:cNvPr id="19" name="立方體 18">
            <a:extLst>
              <a:ext uri="{FF2B5EF4-FFF2-40B4-BE49-F238E27FC236}">
                <a16:creationId xmlns:a16="http://schemas.microsoft.com/office/drawing/2014/main" id="{22BC6D07-17A4-4547-8B6E-95FA183D95E7}"/>
              </a:ext>
            </a:extLst>
          </p:cNvPr>
          <p:cNvSpPr/>
          <p:nvPr/>
        </p:nvSpPr>
        <p:spPr>
          <a:xfrm>
            <a:off x="6020860" y="2978979"/>
            <a:ext cx="2736303" cy="1080119"/>
          </a:xfrm>
          <a:prstGeom prst="cub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訓練</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600" b="1" dirty="0">
                <a:solidFill>
                  <a:schemeClr val="tx1"/>
                </a:solidFill>
                <a:latin typeface="微軟正黑體" panose="020B0604030504040204" pitchFamily="34" charset="-120"/>
                <a:ea typeface="微軟正黑體" panose="020B0604030504040204" pitchFamily="34" charset="-120"/>
              </a:rPr>
              <a:t>區分新進、在職與升等訓練（</a:t>
            </a:r>
            <a:r>
              <a:rPr lang="en-US" altLang="zh-TW" sz="1600" b="1" dirty="0">
                <a:solidFill>
                  <a:schemeClr val="tx1"/>
                </a:solidFill>
                <a:latin typeface="微軟正黑體" panose="020B0604030504040204" pitchFamily="34" charset="-120"/>
                <a:ea typeface="微軟正黑體" panose="020B0604030504040204" pitchFamily="34" charset="-120"/>
              </a:rPr>
              <a:t>3</a:t>
            </a:r>
            <a:r>
              <a:rPr lang="zh-TW" altLang="en-US" sz="1600" b="1" dirty="0">
                <a:solidFill>
                  <a:schemeClr val="tx1"/>
                </a:solidFill>
                <a:latin typeface="微軟正黑體" panose="020B0604030504040204" pitchFamily="34" charset="-120"/>
                <a:ea typeface="微軟正黑體" panose="020B0604030504040204" pitchFamily="34" charset="-120"/>
              </a:rPr>
              <a:t>等升</a:t>
            </a:r>
            <a:r>
              <a:rPr lang="en-US" altLang="zh-TW" sz="1600" b="1" dirty="0">
                <a:solidFill>
                  <a:schemeClr val="tx1"/>
                </a:solidFill>
                <a:latin typeface="微軟正黑體" panose="020B0604030504040204" pitchFamily="34" charset="-120"/>
                <a:ea typeface="微軟正黑體" panose="020B0604030504040204" pitchFamily="34" charset="-120"/>
              </a:rPr>
              <a:t>2</a:t>
            </a:r>
            <a:r>
              <a:rPr lang="zh-TW" altLang="en-US" sz="1600" b="1" dirty="0">
                <a:solidFill>
                  <a:schemeClr val="tx1"/>
                </a:solidFill>
                <a:latin typeface="微軟正黑體" panose="020B0604030504040204" pitchFamily="34" charset="-120"/>
                <a:ea typeface="微軟正黑體" panose="020B0604030504040204" pitchFamily="34" charset="-120"/>
              </a:rPr>
              <a:t>等訓練）</a:t>
            </a:r>
          </a:p>
        </p:txBody>
      </p:sp>
      <p:sp>
        <p:nvSpPr>
          <p:cNvPr id="25" name="立方體 24">
            <a:extLst>
              <a:ext uri="{FF2B5EF4-FFF2-40B4-BE49-F238E27FC236}">
                <a16:creationId xmlns:a16="http://schemas.microsoft.com/office/drawing/2014/main" id="{5559788D-47C2-4A4A-BCCE-95AFAF217680}"/>
              </a:ext>
            </a:extLst>
          </p:cNvPr>
          <p:cNvSpPr/>
          <p:nvPr/>
        </p:nvSpPr>
        <p:spPr>
          <a:xfrm>
            <a:off x="5236790" y="1295108"/>
            <a:ext cx="3671683" cy="1301991"/>
          </a:xfrm>
          <a:prstGeom prst="cube">
            <a:avLst>
              <a:gd name="adj" fmla="val 11623"/>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0000"/>
                </a:solidFill>
                <a:latin typeface="微軟正黑體" panose="020B0604030504040204" pitchFamily="34" charset="-120"/>
                <a:ea typeface="微軟正黑體" panose="020B0604030504040204" pitchFamily="34" charset="-120"/>
              </a:rPr>
              <a:t>身分</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1600" b="1" dirty="0">
                <a:solidFill>
                  <a:schemeClr val="tx1"/>
                </a:solidFill>
                <a:latin typeface="微軟正黑體" panose="020B0604030504040204" pitchFamily="34" charset="-120"/>
                <a:ea typeface="微軟正黑體" panose="020B0604030504040204" pitchFamily="34" charset="-120"/>
              </a:rPr>
              <a:t>不適用勞基法，退休制度依本法辦理公自提提撥並投保勞工保險</a:t>
            </a:r>
            <a:endParaRPr lang="en-US" altLang="zh-TW" sz="16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1600" b="1" dirty="0">
                <a:solidFill>
                  <a:schemeClr val="tx1"/>
                </a:solidFill>
                <a:latin typeface="微軟正黑體" panose="020B0604030504040204" pitchFamily="34" charset="-120"/>
                <a:ea typeface="微軟正黑體" panose="020B0604030504040204" pitchFamily="34" charset="-120"/>
              </a:rPr>
              <a:t>適用行政中立法</a:t>
            </a:r>
          </a:p>
        </p:txBody>
      </p:sp>
      <p:cxnSp>
        <p:nvCxnSpPr>
          <p:cNvPr id="29" name="直線接點 28">
            <a:extLst>
              <a:ext uri="{FF2B5EF4-FFF2-40B4-BE49-F238E27FC236}">
                <a16:creationId xmlns:a16="http://schemas.microsoft.com/office/drawing/2014/main" id="{ABBC94D1-CA78-4063-A0DD-C26BB55C490A}"/>
              </a:ext>
            </a:extLst>
          </p:cNvPr>
          <p:cNvCxnSpPr/>
          <p:nvPr/>
        </p:nvCxnSpPr>
        <p:spPr>
          <a:xfrm>
            <a:off x="3566377" y="2322768"/>
            <a:ext cx="542265" cy="5405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線接點 30">
            <a:extLst>
              <a:ext uri="{FF2B5EF4-FFF2-40B4-BE49-F238E27FC236}">
                <a16:creationId xmlns:a16="http://schemas.microsoft.com/office/drawing/2014/main" id="{9BE86541-212F-443B-94F9-9EC11D9DFE60}"/>
              </a:ext>
            </a:extLst>
          </p:cNvPr>
          <p:cNvCxnSpPr>
            <a:cxnSpLocks/>
          </p:cNvCxnSpPr>
          <p:nvPr/>
        </p:nvCxnSpPr>
        <p:spPr>
          <a:xfrm flipH="1">
            <a:off x="5066641" y="2597099"/>
            <a:ext cx="404420" cy="266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接點 32">
            <a:extLst>
              <a:ext uri="{FF2B5EF4-FFF2-40B4-BE49-F238E27FC236}">
                <a16:creationId xmlns:a16="http://schemas.microsoft.com/office/drawing/2014/main" id="{74CD5B2F-EA69-4E52-BE71-B75A596DAE2A}"/>
              </a:ext>
            </a:extLst>
          </p:cNvPr>
          <p:cNvCxnSpPr/>
          <p:nvPr/>
        </p:nvCxnSpPr>
        <p:spPr>
          <a:xfrm flipV="1">
            <a:off x="3154423" y="3520827"/>
            <a:ext cx="625489" cy="8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22373225-1D56-4FB9-A7AA-C05DC962B663}"/>
              </a:ext>
            </a:extLst>
          </p:cNvPr>
          <p:cNvCxnSpPr/>
          <p:nvPr/>
        </p:nvCxnSpPr>
        <p:spPr>
          <a:xfrm flipH="1">
            <a:off x="5395371" y="3519039"/>
            <a:ext cx="625489" cy="1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線接點 38">
            <a:extLst>
              <a:ext uri="{FF2B5EF4-FFF2-40B4-BE49-F238E27FC236}">
                <a16:creationId xmlns:a16="http://schemas.microsoft.com/office/drawing/2014/main" id="{72630396-4A93-4D9E-BCDF-A02801C17DCB}"/>
              </a:ext>
            </a:extLst>
          </p:cNvPr>
          <p:cNvCxnSpPr/>
          <p:nvPr/>
        </p:nvCxnSpPr>
        <p:spPr>
          <a:xfrm flipV="1">
            <a:off x="3544331" y="4178286"/>
            <a:ext cx="564311" cy="696992"/>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線接點 41">
            <a:extLst>
              <a:ext uri="{FF2B5EF4-FFF2-40B4-BE49-F238E27FC236}">
                <a16:creationId xmlns:a16="http://schemas.microsoft.com/office/drawing/2014/main" id="{6214010F-651B-4CBA-A061-94C7170C5D20}"/>
              </a:ext>
            </a:extLst>
          </p:cNvPr>
          <p:cNvCxnSpPr/>
          <p:nvPr/>
        </p:nvCxnSpPr>
        <p:spPr>
          <a:xfrm>
            <a:off x="5066641" y="4178286"/>
            <a:ext cx="481465" cy="66251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295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BD003F5A-DD03-4DCD-996B-9063126D491D}"/>
              </a:ext>
            </a:extLst>
          </p:cNvPr>
          <p:cNvSpPr>
            <a:spLocks noGrp="1"/>
          </p:cNvSpPr>
          <p:nvPr>
            <p:ph type="title"/>
          </p:nvPr>
        </p:nvSpPr>
        <p:spPr>
          <a:xfrm>
            <a:off x="374848" y="13022"/>
            <a:ext cx="8229600" cy="643666"/>
          </a:xfrm>
        </p:spPr>
        <p:txBody>
          <a:bodyPr/>
          <a:lstStyle/>
          <a:p>
            <a:r>
              <a:rPr lang="zh-TW" altLang="en-US" b="1" dirty="0"/>
              <a:t>伍、人事管理事項</a:t>
            </a:r>
          </a:p>
        </p:txBody>
      </p:sp>
      <p:sp>
        <p:nvSpPr>
          <p:cNvPr id="5" name="Text Box 65">
            <a:extLst>
              <a:ext uri="{FF2B5EF4-FFF2-40B4-BE49-F238E27FC236}">
                <a16:creationId xmlns:a16="http://schemas.microsoft.com/office/drawing/2014/main" id="{DE5683EC-AA87-43AF-A593-AA0D919761B2}"/>
              </a:ext>
            </a:extLst>
          </p:cNvPr>
          <p:cNvSpPr txBox="1">
            <a:spLocks noChangeArrowheads="1"/>
          </p:cNvSpPr>
          <p:nvPr/>
        </p:nvSpPr>
        <p:spPr bwMode="auto">
          <a:xfrm>
            <a:off x="205736" y="840571"/>
            <a:ext cx="8398712"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農田水利事業</a:t>
            </a:r>
            <a:r>
              <a:rPr lang="zh-TW" altLang="en-US" sz="2800" b="1" dirty="0">
                <a:solidFill>
                  <a:prstClr val="black"/>
                </a:solidFill>
                <a:latin typeface="Times New Roman" pitchFamily="18" charset="0"/>
                <a:ea typeface="微軟正黑體" panose="020B0604030504040204" pitchFamily="34" charset="-120"/>
                <a:cs typeface="Times New Roman" pitchFamily="18" charset="0"/>
              </a:rPr>
              <a:t>人事管理制度</a:t>
            </a:r>
            <a:r>
              <a:rPr lang="en-US" altLang="zh-TW" b="1" dirty="0">
                <a:solidFill>
                  <a:prstClr val="black"/>
                </a:solidFill>
                <a:latin typeface="Times New Roman" pitchFamily="18" charset="0"/>
                <a:ea typeface="微軟正黑體" panose="020B0604030504040204" pitchFamily="34" charset="-120"/>
                <a:cs typeface="Times New Roman" pitchFamily="18" charset="0"/>
              </a:rPr>
              <a:t>(1/3)</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8" name="矩形 7">
            <a:extLst>
              <a:ext uri="{FF2B5EF4-FFF2-40B4-BE49-F238E27FC236}">
                <a16:creationId xmlns:a16="http://schemas.microsoft.com/office/drawing/2014/main" id="{A45540D5-447E-483F-A3B1-BA05F173646A}"/>
              </a:ext>
            </a:extLst>
          </p:cNvPr>
          <p:cNvSpPr/>
          <p:nvPr/>
        </p:nvSpPr>
        <p:spPr>
          <a:xfrm>
            <a:off x="703168" y="1988424"/>
            <a:ext cx="1584176" cy="684076"/>
          </a:xfrm>
          <a:prstGeom prst="rect">
            <a:avLst/>
          </a:prstGeom>
          <a:noFill/>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處長</a:t>
            </a:r>
          </a:p>
        </p:txBody>
      </p:sp>
      <p:sp>
        <p:nvSpPr>
          <p:cNvPr id="10" name="矩形 9">
            <a:extLst>
              <a:ext uri="{FF2B5EF4-FFF2-40B4-BE49-F238E27FC236}">
                <a16:creationId xmlns:a16="http://schemas.microsoft.com/office/drawing/2014/main" id="{48359F85-3207-4DC8-958B-9B7DDC9F9191}"/>
              </a:ext>
            </a:extLst>
          </p:cNvPr>
          <p:cNvSpPr/>
          <p:nvPr/>
        </p:nvSpPr>
        <p:spPr>
          <a:xfrm>
            <a:off x="2581489" y="1435575"/>
            <a:ext cx="1080120" cy="52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00FF"/>
                </a:solidFill>
                <a:latin typeface="微軟正黑體" panose="020B0604030504040204" pitchFamily="34" charset="-120"/>
                <a:ea typeface="微軟正黑體" panose="020B0604030504040204" pitchFamily="34" charset="-120"/>
              </a:rPr>
              <a:t>進用</a:t>
            </a:r>
          </a:p>
        </p:txBody>
      </p:sp>
      <p:sp>
        <p:nvSpPr>
          <p:cNvPr id="12" name="矩形 11">
            <a:extLst>
              <a:ext uri="{FF2B5EF4-FFF2-40B4-BE49-F238E27FC236}">
                <a16:creationId xmlns:a16="http://schemas.microsoft.com/office/drawing/2014/main" id="{42F49EAB-7ABC-400C-B8E3-17F35DB1EAFC}"/>
              </a:ext>
            </a:extLst>
          </p:cNvPr>
          <p:cNvSpPr/>
          <p:nvPr/>
        </p:nvSpPr>
        <p:spPr>
          <a:xfrm>
            <a:off x="681451" y="2996536"/>
            <a:ext cx="1584176" cy="684076"/>
          </a:xfrm>
          <a:prstGeom prst="rect">
            <a:avLst/>
          </a:prstGeom>
          <a:noFill/>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副處長</a:t>
            </a:r>
          </a:p>
        </p:txBody>
      </p:sp>
      <p:sp>
        <p:nvSpPr>
          <p:cNvPr id="14" name="矩形 13">
            <a:extLst>
              <a:ext uri="{FF2B5EF4-FFF2-40B4-BE49-F238E27FC236}">
                <a16:creationId xmlns:a16="http://schemas.microsoft.com/office/drawing/2014/main" id="{3C47718E-9102-4EC8-B1E6-BB028E9DE15B}"/>
              </a:ext>
            </a:extLst>
          </p:cNvPr>
          <p:cNvSpPr/>
          <p:nvPr/>
        </p:nvSpPr>
        <p:spPr>
          <a:xfrm>
            <a:off x="2625667" y="1988424"/>
            <a:ext cx="1080120" cy="16280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由農委會辦理</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200" b="1" dirty="0">
                <a:solidFill>
                  <a:srgbClr val="FF0000"/>
                </a:solidFill>
                <a:latin typeface="微軟正黑體" panose="020B0604030504040204" pitchFamily="34" charset="-120"/>
                <a:ea typeface="微軟正黑體" panose="020B0604030504040204" pitchFamily="34" charset="-120"/>
              </a:rPr>
              <a:t>(</a:t>
            </a:r>
            <a:r>
              <a:rPr lang="zh-TW" altLang="en-US" sz="1200" b="1" dirty="0">
                <a:solidFill>
                  <a:srgbClr val="FF0000"/>
                </a:solidFill>
                <a:latin typeface="微軟正黑體" panose="020B0604030504040204" pitchFamily="34" charset="-120"/>
                <a:ea typeface="微軟正黑體" panose="020B0604030504040204" pitchFamily="34" charset="-120"/>
              </a:rPr>
              <a:t>處長第</a:t>
            </a:r>
            <a:r>
              <a:rPr lang="en-US" altLang="zh-TW" sz="1200" b="1" dirty="0">
                <a:solidFill>
                  <a:srgbClr val="FF0000"/>
                </a:solidFill>
                <a:latin typeface="微軟正黑體" panose="020B0604030504040204" pitchFamily="34" charset="-120"/>
                <a:ea typeface="微軟正黑體" panose="020B0604030504040204" pitchFamily="34" charset="-120"/>
              </a:rPr>
              <a:t>4</a:t>
            </a:r>
            <a:r>
              <a:rPr lang="zh-TW" altLang="en-US" sz="1200" b="1" dirty="0">
                <a:solidFill>
                  <a:srgbClr val="FF0000"/>
                </a:solidFill>
                <a:latin typeface="微軟正黑體" panose="020B0604030504040204" pitchFamily="34" charset="-120"/>
                <a:ea typeface="微軟正黑體" panose="020B0604030504040204" pitchFamily="34" charset="-120"/>
              </a:rPr>
              <a:t>條</a:t>
            </a:r>
            <a:r>
              <a:rPr lang="en-US" altLang="zh-TW" sz="1200" b="1" dirty="0">
                <a:solidFill>
                  <a:srgbClr val="FF0000"/>
                </a:solidFill>
                <a:latin typeface="微軟正黑體" panose="020B0604030504040204" pitchFamily="34" charset="-120"/>
                <a:ea typeface="微軟正黑體" panose="020B0604030504040204" pitchFamily="34" charset="-120"/>
              </a:rPr>
              <a:t>)</a:t>
            </a:r>
          </a:p>
          <a:p>
            <a:pPr algn="ctr"/>
            <a:r>
              <a:rPr lang="en-US" altLang="zh-TW" sz="1200" b="1" dirty="0">
                <a:solidFill>
                  <a:srgbClr val="FF0000"/>
                </a:solidFill>
                <a:latin typeface="微軟正黑體" panose="020B0604030504040204" pitchFamily="34" charset="-120"/>
                <a:ea typeface="微軟正黑體" panose="020B0604030504040204" pitchFamily="34" charset="-120"/>
              </a:rPr>
              <a:t>(</a:t>
            </a:r>
            <a:r>
              <a:rPr lang="zh-TW" altLang="en-US" sz="1200" b="1" dirty="0">
                <a:solidFill>
                  <a:srgbClr val="FF0000"/>
                </a:solidFill>
                <a:latin typeface="微軟正黑體" panose="020B0604030504040204" pitchFamily="34" charset="-120"/>
                <a:ea typeface="微軟正黑體" panose="020B0604030504040204" pitchFamily="34" charset="-120"/>
              </a:rPr>
              <a:t>副處長第</a:t>
            </a:r>
            <a:r>
              <a:rPr lang="en-US" altLang="zh-TW" sz="1200" b="1" dirty="0">
                <a:solidFill>
                  <a:srgbClr val="FF0000"/>
                </a:solidFill>
                <a:latin typeface="微軟正黑體" panose="020B0604030504040204" pitchFamily="34" charset="-120"/>
                <a:ea typeface="微軟正黑體" panose="020B0604030504040204" pitchFamily="34" charset="-120"/>
              </a:rPr>
              <a:t>19</a:t>
            </a:r>
            <a:r>
              <a:rPr lang="zh-TW" altLang="en-US" sz="1200" b="1" dirty="0">
                <a:solidFill>
                  <a:srgbClr val="FF0000"/>
                </a:solidFill>
                <a:latin typeface="微軟正黑體" panose="020B0604030504040204" pitchFamily="34" charset="-120"/>
                <a:ea typeface="微軟正黑體" panose="020B0604030504040204" pitchFamily="34" charset="-120"/>
              </a:rPr>
              <a:t>條</a:t>
            </a:r>
            <a:r>
              <a:rPr lang="en-US" altLang="zh-TW" sz="1200" b="1" dirty="0">
                <a:solidFill>
                  <a:srgbClr val="FF0000"/>
                </a:solidFill>
                <a:latin typeface="微軟正黑體" panose="020B0604030504040204" pitchFamily="34" charset="-120"/>
                <a:ea typeface="微軟正黑體" panose="020B0604030504040204" pitchFamily="34" charset="-120"/>
              </a:rPr>
              <a:t>)</a:t>
            </a:r>
            <a:endParaRPr lang="zh-TW" altLang="en-US" sz="1200" b="1" dirty="0">
              <a:solidFill>
                <a:srgbClr val="FF0000"/>
              </a:solidFill>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A5B059BE-7884-4ED1-B9C1-C30447C0438B}"/>
              </a:ext>
            </a:extLst>
          </p:cNvPr>
          <p:cNvSpPr/>
          <p:nvPr/>
        </p:nvSpPr>
        <p:spPr>
          <a:xfrm>
            <a:off x="681451" y="5171717"/>
            <a:ext cx="1584176" cy="684076"/>
          </a:xfrm>
          <a:prstGeom prst="rect">
            <a:avLst/>
          </a:prstGeom>
          <a:noFill/>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職員</a:t>
            </a:r>
          </a:p>
        </p:txBody>
      </p:sp>
      <p:sp>
        <p:nvSpPr>
          <p:cNvPr id="18" name="矩形 17">
            <a:extLst>
              <a:ext uri="{FF2B5EF4-FFF2-40B4-BE49-F238E27FC236}">
                <a16:creationId xmlns:a16="http://schemas.microsoft.com/office/drawing/2014/main" id="{CED0DE9D-0CC2-4586-B3B0-626F7B7E801C}"/>
              </a:ext>
            </a:extLst>
          </p:cNvPr>
          <p:cNvSpPr/>
          <p:nvPr/>
        </p:nvSpPr>
        <p:spPr>
          <a:xfrm>
            <a:off x="6959211" y="1375083"/>
            <a:ext cx="1080120" cy="52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00FF"/>
                </a:solidFill>
                <a:latin typeface="微軟正黑體" panose="020B0604030504040204" pitchFamily="34" charset="-120"/>
                <a:ea typeface="微軟正黑體" panose="020B0604030504040204" pitchFamily="34" charset="-120"/>
              </a:rPr>
              <a:t>考績</a:t>
            </a:r>
          </a:p>
        </p:txBody>
      </p:sp>
      <p:sp>
        <p:nvSpPr>
          <p:cNvPr id="20" name="矩形 19">
            <a:extLst>
              <a:ext uri="{FF2B5EF4-FFF2-40B4-BE49-F238E27FC236}">
                <a16:creationId xmlns:a16="http://schemas.microsoft.com/office/drawing/2014/main" id="{3C0EA662-7542-4D9B-A88B-11380F7C9E47}"/>
              </a:ext>
            </a:extLst>
          </p:cNvPr>
          <p:cNvSpPr/>
          <p:nvPr/>
        </p:nvSpPr>
        <p:spPr>
          <a:xfrm>
            <a:off x="6677735" y="2012111"/>
            <a:ext cx="1643072" cy="692393"/>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由農水署辦理</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第</a:t>
            </a:r>
            <a:r>
              <a:rPr lang="en-US" altLang="zh-TW" sz="1400" b="1" dirty="0">
                <a:solidFill>
                  <a:srgbClr val="FF0000"/>
                </a:solidFill>
                <a:latin typeface="微軟正黑體" panose="020B0604030504040204" pitchFamily="34" charset="-120"/>
                <a:ea typeface="微軟正黑體" panose="020B0604030504040204" pitchFamily="34" charset="-120"/>
              </a:rPr>
              <a:t>5</a:t>
            </a:r>
            <a:r>
              <a:rPr lang="zh-TW" altLang="en-US" sz="1400" b="1" dirty="0">
                <a:solidFill>
                  <a:srgbClr val="FF0000"/>
                </a:solidFill>
                <a:latin typeface="微軟正黑體" panose="020B0604030504040204" pitchFamily="34" charset="-120"/>
                <a:ea typeface="微軟正黑體" panose="020B0604030504040204" pitchFamily="34" charset="-120"/>
              </a:rPr>
              <a:t>條</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id="{7B078A3E-0A27-4DA7-A9FD-7C003F0A0106}"/>
              </a:ext>
            </a:extLst>
          </p:cNvPr>
          <p:cNvSpPr/>
          <p:nvPr/>
        </p:nvSpPr>
        <p:spPr>
          <a:xfrm>
            <a:off x="6700339" y="4990002"/>
            <a:ext cx="1620468" cy="80998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主管初評，由人評會辦理</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第</a:t>
            </a:r>
            <a:r>
              <a:rPr lang="en-US" altLang="zh-TW" sz="1400" b="1" dirty="0">
                <a:solidFill>
                  <a:srgbClr val="FF0000"/>
                </a:solidFill>
                <a:latin typeface="微軟正黑體" panose="020B0604030504040204" pitchFamily="34" charset="-120"/>
                <a:ea typeface="微軟正黑體" panose="020B0604030504040204" pitchFamily="34" charset="-120"/>
              </a:rPr>
              <a:t>48</a:t>
            </a:r>
            <a:r>
              <a:rPr lang="zh-TW" altLang="en-US" sz="1400" b="1" dirty="0">
                <a:solidFill>
                  <a:srgbClr val="FF0000"/>
                </a:solidFill>
                <a:latin typeface="微軟正黑體" panose="020B0604030504040204" pitchFamily="34" charset="-120"/>
                <a:ea typeface="微軟正黑體" panose="020B0604030504040204" pitchFamily="34" charset="-120"/>
              </a:rPr>
              <a:t>條</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24" name="矩形 23">
            <a:extLst>
              <a:ext uri="{FF2B5EF4-FFF2-40B4-BE49-F238E27FC236}">
                <a16:creationId xmlns:a16="http://schemas.microsoft.com/office/drawing/2014/main" id="{D2ED8C25-A549-4B26-9C87-130A6A15D6D3}"/>
              </a:ext>
            </a:extLst>
          </p:cNvPr>
          <p:cNvSpPr/>
          <p:nvPr/>
        </p:nvSpPr>
        <p:spPr>
          <a:xfrm>
            <a:off x="3952153" y="1370730"/>
            <a:ext cx="2376264" cy="52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00FF"/>
                </a:solidFill>
                <a:latin typeface="微軟正黑體" panose="020B0604030504040204" pitchFamily="34" charset="-120"/>
                <a:ea typeface="微軟正黑體" panose="020B0604030504040204" pitchFamily="34" charset="-120"/>
              </a:rPr>
              <a:t>任免、遷調</a:t>
            </a:r>
          </a:p>
        </p:txBody>
      </p:sp>
      <p:sp>
        <p:nvSpPr>
          <p:cNvPr id="26" name="矩形 25">
            <a:extLst>
              <a:ext uri="{FF2B5EF4-FFF2-40B4-BE49-F238E27FC236}">
                <a16:creationId xmlns:a16="http://schemas.microsoft.com/office/drawing/2014/main" id="{933F4D05-6C31-41EF-BF25-2A6E21042365}"/>
              </a:ext>
            </a:extLst>
          </p:cNvPr>
          <p:cNvSpPr/>
          <p:nvPr/>
        </p:nvSpPr>
        <p:spPr>
          <a:xfrm>
            <a:off x="681451" y="4057618"/>
            <a:ext cx="1584176" cy="684076"/>
          </a:xfrm>
          <a:prstGeom prst="rect">
            <a:avLst/>
          </a:prstGeom>
          <a:noFill/>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主工、專委</a:t>
            </a:r>
            <a:endParaRPr lang="en-US" altLang="zh-TW" sz="1600" b="1" dirty="0">
              <a:latin typeface="微軟正黑體" panose="020B0604030504040204" pitchFamily="34" charset="-120"/>
              <a:ea typeface="微軟正黑體" panose="020B0604030504040204" pitchFamily="34" charset="-120"/>
            </a:endParaRPr>
          </a:p>
          <a:p>
            <a:pPr algn="ctr"/>
            <a:r>
              <a:rPr lang="zh-TW" altLang="en-US" sz="1600" b="1" dirty="0">
                <a:latin typeface="微軟正黑體" panose="020B0604030504040204" pitchFamily="34" charset="-120"/>
                <a:ea typeface="微軟正黑體" panose="020B0604030504040204" pitchFamily="34" charset="-120"/>
              </a:rPr>
              <a:t>一級主管</a:t>
            </a:r>
          </a:p>
        </p:txBody>
      </p:sp>
      <p:sp>
        <p:nvSpPr>
          <p:cNvPr id="28" name="矩形 27">
            <a:extLst>
              <a:ext uri="{FF2B5EF4-FFF2-40B4-BE49-F238E27FC236}">
                <a16:creationId xmlns:a16="http://schemas.microsoft.com/office/drawing/2014/main" id="{A4560160-E823-4628-82B5-6F26039C476C}"/>
              </a:ext>
            </a:extLst>
          </p:cNvPr>
          <p:cNvSpPr/>
          <p:nvPr/>
        </p:nvSpPr>
        <p:spPr>
          <a:xfrm>
            <a:off x="2617350" y="3927657"/>
            <a:ext cx="1080120" cy="192813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統一</a:t>
            </a:r>
            <a:endParaRPr lang="en-US" altLang="zh-TW" sz="1600" b="1" dirty="0">
              <a:latin typeface="微軟正黑體" panose="020B0604030504040204" pitchFamily="34" charset="-120"/>
              <a:ea typeface="微軟正黑體" panose="020B0604030504040204" pitchFamily="34" charset="-120"/>
            </a:endParaRPr>
          </a:p>
          <a:p>
            <a:pPr algn="ctr"/>
            <a:r>
              <a:rPr lang="zh-TW" altLang="en-US" sz="1600" b="1" dirty="0">
                <a:latin typeface="微軟正黑體" panose="020B0604030504040204" pitchFamily="34" charset="-120"/>
                <a:ea typeface="微軟正黑體" panose="020B0604030504040204" pitchFamily="34" charset="-120"/>
              </a:rPr>
              <a:t>甄試</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100" b="1" dirty="0">
                <a:solidFill>
                  <a:srgbClr val="FF0000"/>
                </a:solidFill>
                <a:latin typeface="微軟正黑體" panose="020B0604030504040204" pitchFamily="34" charset="-120"/>
                <a:ea typeface="微軟正黑體" panose="020B0604030504040204" pitchFamily="34" charset="-120"/>
              </a:rPr>
              <a:t>(</a:t>
            </a:r>
            <a:r>
              <a:rPr lang="zh-TW" altLang="en-US" sz="1100" b="1" dirty="0">
                <a:solidFill>
                  <a:srgbClr val="FF0000"/>
                </a:solidFill>
                <a:latin typeface="微軟正黑體" panose="020B0604030504040204" pitchFamily="34" charset="-120"/>
                <a:ea typeface="微軟正黑體" panose="020B0604030504040204" pitchFamily="34" charset="-120"/>
              </a:rPr>
              <a:t>第</a:t>
            </a:r>
            <a:r>
              <a:rPr lang="en-US" altLang="zh-TW" sz="1100" b="1" dirty="0">
                <a:solidFill>
                  <a:srgbClr val="FF0000"/>
                </a:solidFill>
                <a:latin typeface="微軟正黑體" panose="020B0604030504040204" pitchFamily="34" charset="-120"/>
                <a:ea typeface="微軟正黑體" panose="020B0604030504040204" pitchFamily="34" charset="-120"/>
              </a:rPr>
              <a:t>4</a:t>
            </a:r>
            <a:r>
              <a:rPr lang="zh-TW" altLang="en-US" sz="1100" b="1" dirty="0">
                <a:solidFill>
                  <a:srgbClr val="FF0000"/>
                </a:solidFill>
                <a:latin typeface="微軟正黑體" panose="020B0604030504040204" pitchFamily="34" charset="-120"/>
                <a:ea typeface="微軟正黑體" panose="020B0604030504040204" pitchFamily="34" charset="-120"/>
              </a:rPr>
              <a:t>章</a:t>
            </a:r>
            <a:r>
              <a:rPr lang="en-US" altLang="zh-TW" sz="1100" b="1" dirty="0">
                <a:solidFill>
                  <a:srgbClr val="FF0000"/>
                </a:solidFill>
                <a:latin typeface="微軟正黑體" panose="020B0604030504040204" pitchFamily="34" charset="-120"/>
                <a:ea typeface="微軟正黑體" panose="020B0604030504040204" pitchFamily="34" charset="-120"/>
              </a:rPr>
              <a:t>)</a:t>
            </a:r>
            <a:endParaRPr lang="zh-TW" altLang="en-US" sz="1100" b="1" dirty="0">
              <a:solidFill>
                <a:srgbClr val="FF0000"/>
              </a:solidFill>
              <a:latin typeface="微軟正黑體" panose="020B0604030504040204" pitchFamily="34" charset="-120"/>
              <a:ea typeface="微軟正黑體" panose="020B0604030504040204" pitchFamily="34" charset="-120"/>
            </a:endParaRPr>
          </a:p>
        </p:txBody>
      </p:sp>
      <p:sp>
        <p:nvSpPr>
          <p:cNvPr id="30" name="矩形 29">
            <a:extLst>
              <a:ext uri="{FF2B5EF4-FFF2-40B4-BE49-F238E27FC236}">
                <a16:creationId xmlns:a16="http://schemas.microsoft.com/office/drawing/2014/main" id="{9D619143-147D-4DBD-8A7C-2E716F9C66B3}"/>
              </a:ext>
            </a:extLst>
          </p:cNvPr>
          <p:cNvSpPr/>
          <p:nvPr/>
        </p:nvSpPr>
        <p:spPr>
          <a:xfrm>
            <a:off x="4022044" y="2021253"/>
            <a:ext cx="2376264" cy="140020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由農委會辦理</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處長第</a:t>
            </a:r>
            <a:r>
              <a:rPr lang="en-US" altLang="zh-TW" sz="1400" b="1" dirty="0">
                <a:solidFill>
                  <a:srgbClr val="FF0000"/>
                </a:solidFill>
                <a:latin typeface="微軟正黑體" panose="020B0604030504040204" pitchFamily="34" charset="-120"/>
                <a:ea typeface="微軟正黑體" panose="020B0604030504040204" pitchFamily="34" charset="-120"/>
              </a:rPr>
              <a:t>4</a:t>
            </a:r>
            <a:r>
              <a:rPr lang="zh-TW" altLang="en-US" sz="1400" b="1" dirty="0">
                <a:solidFill>
                  <a:srgbClr val="FF0000"/>
                </a:solidFill>
                <a:latin typeface="微軟正黑體" panose="020B0604030504040204" pitchFamily="34" charset="-120"/>
                <a:ea typeface="微軟正黑體" panose="020B0604030504040204" pitchFamily="34" charset="-120"/>
              </a:rPr>
              <a:t>條、副處長第</a:t>
            </a:r>
            <a:r>
              <a:rPr lang="en-US" altLang="zh-TW" sz="1400" b="1" dirty="0">
                <a:solidFill>
                  <a:srgbClr val="FF0000"/>
                </a:solidFill>
                <a:latin typeface="微軟正黑體" panose="020B0604030504040204" pitchFamily="34" charset="-120"/>
                <a:ea typeface="微軟正黑體" panose="020B0604030504040204" pitchFamily="34" charset="-120"/>
              </a:rPr>
              <a:t>19</a:t>
            </a:r>
            <a:r>
              <a:rPr lang="zh-TW" altLang="en-US" sz="1400" b="1" dirty="0">
                <a:solidFill>
                  <a:srgbClr val="FF0000"/>
                </a:solidFill>
                <a:latin typeface="微軟正黑體" panose="020B0604030504040204" pitchFamily="34" charset="-120"/>
                <a:ea typeface="微軟正黑體" panose="020B0604030504040204" pitchFamily="34" charset="-120"/>
              </a:rPr>
              <a:t>條</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32" name="矩形 31">
            <a:extLst>
              <a:ext uri="{FF2B5EF4-FFF2-40B4-BE49-F238E27FC236}">
                <a16:creationId xmlns:a16="http://schemas.microsoft.com/office/drawing/2014/main" id="{15B06276-21A9-47FE-86D2-67202E639CD8}"/>
              </a:ext>
            </a:extLst>
          </p:cNvPr>
          <p:cNvSpPr/>
          <p:nvPr/>
        </p:nvSpPr>
        <p:spPr>
          <a:xfrm>
            <a:off x="4022044" y="3972149"/>
            <a:ext cx="2411979" cy="69942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由處長提出報本署辦理</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第</a:t>
            </a:r>
            <a:r>
              <a:rPr lang="en-US" altLang="zh-TW" sz="1400" b="1" dirty="0">
                <a:solidFill>
                  <a:srgbClr val="FF0000"/>
                </a:solidFill>
                <a:latin typeface="微軟正黑體" panose="020B0604030504040204" pitchFamily="34" charset="-120"/>
                <a:ea typeface="微軟正黑體" panose="020B0604030504040204" pitchFamily="34" charset="-120"/>
              </a:rPr>
              <a:t>32</a:t>
            </a:r>
            <a:r>
              <a:rPr lang="zh-TW" altLang="en-US" sz="1400" b="1" dirty="0">
                <a:solidFill>
                  <a:srgbClr val="FF0000"/>
                </a:solidFill>
                <a:latin typeface="微軟正黑體" panose="020B0604030504040204" pitchFamily="34" charset="-120"/>
                <a:ea typeface="微軟正黑體" panose="020B0604030504040204" pitchFamily="34" charset="-120"/>
              </a:rPr>
              <a:t>條</a:t>
            </a:r>
            <a:r>
              <a:rPr lang="en-US" altLang="zh-TW" sz="1400" b="1" dirty="0">
                <a:solidFill>
                  <a:srgbClr val="FF0000"/>
                </a:solidFill>
                <a:latin typeface="微軟正黑體" panose="020B0604030504040204" pitchFamily="34" charset="-120"/>
                <a:ea typeface="微軟正黑體" panose="020B0604030504040204" pitchFamily="34" charset="-120"/>
              </a:rPr>
              <a:t>1</a:t>
            </a:r>
            <a:r>
              <a:rPr lang="zh-TW" altLang="en-US" sz="1400" b="1" dirty="0">
                <a:solidFill>
                  <a:srgbClr val="FF0000"/>
                </a:solidFill>
                <a:latin typeface="微軟正黑體" panose="020B0604030504040204" pitchFamily="34" charset="-120"/>
                <a:ea typeface="微軟正黑體" panose="020B0604030504040204" pitchFamily="34" charset="-120"/>
              </a:rPr>
              <a:t>項</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34" name="矩形 33">
            <a:extLst>
              <a:ext uri="{FF2B5EF4-FFF2-40B4-BE49-F238E27FC236}">
                <a16:creationId xmlns:a16="http://schemas.microsoft.com/office/drawing/2014/main" id="{3820D151-1A7A-4C3F-A127-A325A08B929F}"/>
              </a:ext>
            </a:extLst>
          </p:cNvPr>
          <p:cNvSpPr/>
          <p:nvPr/>
        </p:nvSpPr>
        <p:spPr>
          <a:xfrm>
            <a:off x="4022044" y="5067264"/>
            <a:ext cx="2376264" cy="75943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由人評會辦理</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第</a:t>
            </a:r>
            <a:r>
              <a:rPr lang="en-US" altLang="zh-TW" sz="1400" b="1" dirty="0">
                <a:solidFill>
                  <a:srgbClr val="FF0000"/>
                </a:solidFill>
                <a:latin typeface="微軟正黑體" panose="020B0604030504040204" pitchFamily="34" charset="-120"/>
                <a:ea typeface="微軟正黑體" panose="020B0604030504040204" pitchFamily="34" charset="-120"/>
              </a:rPr>
              <a:t>32</a:t>
            </a:r>
            <a:r>
              <a:rPr lang="zh-TW" altLang="en-US" sz="1400" b="1" dirty="0">
                <a:solidFill>
                  <a:srgbClr val="FF0000"/>
                </a:solidFill>
                <a:latin typeface="微軟正黑體" panose="020B0604030504040204" pitchFamily="34" charset="-120"/>
                <a:ea typeface="微軟正黑體" panose="020B0604030504040204" pitchFamily="34" charset="-120"/>
              </a:rPr>
              <a:t>條</a:t>
            </a:r>
            <a:r>
              <a:rPr lang="en-US" altLang="zh-TW" sz="1400" b="1" dirty="0">
                <a:solidFill>
                  <a:srgbClr val="FF0000"/>
                </a:solidFill>
                <a:latin typeface="微軟正黑體" panose="020B0604030504040204" pitchFamily="34" charset="-120"/>
                <a:ea typeface="微軟正黑體" panose="020B0604030504040204" pitchFamily="34" charset="-120"/>
              </a:rPr>
              <a:t>2</a:t>
            </a:r>
            <a:r>
              <a:rPr lang="zh-TW" altLang="en-US" sz="1400" b="1" dirty="0">
                <a:solidFill>
                  <a:srgbClr val="FF0000"/>
                </a:solidFill>
                <a:latin typeface="微軟正黑體" panose="020B0604030504040204" pitchFamily="34" charset="-120"/>
                <a:ea typeface="微軟正黑體" panose="020B0604030504040204" pitchFamily="34" charset="-120"/>
              </a:rPr>
              <a:t>項</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sp>
        <p:nvSpPr>
          <p:cNvPr id="36" name="矩形 35">
            <a:extLst>
              <a:ext uri="{FF2B5EF4-FFF2-40B4-BE49-F238E27FC236}">
                <a16:creationId xmlns:a16="http://schemas.microsoft.com/office/drawing/2014/main" id="{A0EFC0FA-96B1-4D83-B972-51DBBF9EED28}"/>
              </a:ext>
            </a:extLst>
          </p:cNvPr>
          <p:cNvSpPr/>
          <p:nvPr/>
        </p:nvSpPr>
        <p:spPr>
          <a:xfrm>
            <a:off x="6677735" y="3047680"/>
            <a:ext cx="1643072" cy="16280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由處長考核</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第</a:t>
            </a:r>
            <a:r>
              <a:rPr lang="en-US" altLang="zh-TW" sz="1400" b="1" dirty="0">
                <a:solidFill>
                  <a:srgbClr val="FF0000"/>
                </a:solidFill>
                <a:latin typeface="微軟正黑體" panose="020B0604030504040204" pitchFamily="34" charset="-120"/>
                <a:ea typeface="微軟正黑體" panose="020B0604030504040204" pitchFamily="34" charset="-120"/>
              </a:rPr>
              <a:t>48</a:t>
            </a:r>
            <a:r>
              <a:rPr lang="zh-TW" altLang="en-US" sz="1400" b="1" dirty="0">
                <a:solidFill>
                  <a:srgbClr val="FF0000"/>
                </a:solidFill>
                <a:latin typeface="微軟正黑體" panose="020B0604030504040204" pitchFamily="34" charset="-120"/>
                <a:ea typeface="微軟正黑體" panose="020B0604030504040204" pitchFamily="34" charset="-120"/>
              </a:rPr>
              <a:t>條</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zh-TW" altLang="en-US" sz="1400" b="1" dirty="0">
              <a:solidFill>
                <a:srgbClr val="FF0000"/>
              </a:solidFill>
              <a:latin typeface="微軟正黑體" panose="020B0604030504040204" pitchFamily="34" charset="-120"/>
              <a:ea typeface="微軟正黑體" panose="020B0604030504040204" pitchFamily="34" charset="-120"/>
            </a:endParaRPr>
          </a:p>
        </p:txBody>
      </p:sp>
      <p:cxnSp>
        <p:nvCxnSpPr>
          <p:cNvPr id="38" name="直線接點 37">
            <a:extLst>
              <a:ext uri="{FF2B5EF4-FFF2-40B4-BE49-F238E27FC236}">
                <a16:creationId xmlns:a16="http://schemas.microsoft.com/office/drawing/2014/main" id="{2CD2FBA0-B6A2-4F78-8C24-5853FFE10C81}"/>
              </a:ext>
            </a:extLst>
          </p:cNvPr>
          <p:cNvCxnSpPr>
            <a:cxnSpLocks/>
          </p:cNvCxnSpPr>
          <p:nvPr/>
        </p:nvCxnSpPr>
        <p:spPr>
          <a:xfrm>
            <a:off x="681451" y="2866692"/>
            <a:ext cx="76393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9" name="直線接點 38">
            <a:extLst>
              <a:ext uri="{FF2B5EF4-FFF2-40B4-BE49-F238E27FC236}">
                <a16:creationId xmlns:a16="http://schemas.microsoft.com/office/drawing/2014/main" id="{C0B27F15-800E-4E23-8F0D-3197FC05D0F5}"/>
              </a:ext>
            </a:extLst>
          </p:cNvPr>
          <p:cNvCxnSpPr>
            <a:cxnSpLocks/>
          </p:cNvCxnSpPr>
          <p:nvPr/>
        </p:nvCxnSpPr>
        <p:spPr>
          <a:xfrm>
            <a:off x="645735" y="3799128"/>
            <a:ext cx="767507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直線接點 39">
            <a:extLst>
              <a:ext uri="{FF2B5EF4-FFF2-40B4-BE49-F238E27FC236}">
                <a16:creationId xmlns:a16="http://schemas.microsoft.com/office/drawing/2014/main" id="{53D0E559-F843-456D-9440-01585875E9F5}"/>
              </a:ext>
            </a:extLst>
          </p:cNvPr>
          <p:cNvCxnSpPr>
            <a:cxnSpLocks/>
          </p:cNvCxnSpPr>
          <p:nvPr/>
        </p:nvCxnSpPr>
        <p:spPr>
          <a:xfrm flipV="1">
            <a:off x="681451" y="4891725"/>
            <a:ext cx="7639356" cy="202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23179E2E-7515-41F7-9A8C-41C60F01A841}"/>
              </a:ext>
            </a:extLst>
          </p:cNvPr>
          <p:cNvSpPr/>
          <p:nvPr/>
        </p:nvSpPr>
        <p:spPr>
          <a:xfrm>
            <a:off x="8498265" y="2996536"/>
            <a:ext cx="466223" cy="279047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200" b="1" dirty="0">
                <a:solidFill>
                  <a:sysClr val="windowText" lastClr="000000"/>
                </a:solidFill>
                <a:latin typeface="微軟正黑體" panose="020B0604030504040204" pitchFamily="34" charset="-120"/>
                <a:ea typeface="微軟正黑體" panose="020B0604030504040204" pitchFamily="34" charset="-120"/>
              </a:rPr>
              <a:t>考績清冊</a:t>
            </a:r>
            <a:endParaRPr lang="en-US" altLang="zh-TW" sz="1200" b="1"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200" b="1" dirty="0">
                <a:solidFill>
                  <a:sysClr val="windowText" lastClr="000000"/>
                </a:solidFill>
                <a:latin typeface="微軟正黑體" panose="020B0604030504040204" pitchFamily="34" charset="-120"/>
                <a:ea typeface="微軟正黑體" panose="020B0604030504040204" pitchFamily="34" charset="-120"/>
              </a:rPr>
              <a:t>層</a:t>
            </a:r>
            <a:endParaRPr lang="en-US" altLang="zh-TW" sz="1200" b="1"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200" b="1" dirty="0">
                <a:solidFill>
                  <a:sysClr val="windowText" lastClr="000000"/>
                </a:solidFill>
                <a:latin typeface="微軟正黑體" panose="020B0604030504040204" pitchFamily="34" charset="-120"/>
                <a:ea typeface="微軟正黑體" panose="020B0604030504040204" pitchFamily="34" charset="-120"/>
              </a:rPr>
              <a:t>報本署</a:t>
            </a:r>
            <a:endParaRPr lang="en-US" altLang="zh-TW" sz="1200" b="1" dirty="0">
              <a:solidFill>
                <a:sysClr val="windowText" lastClr="000000"/>
              </a:solidFill>
              <a:latin typeface="微軟正黑體" panose="020B0604030504040204" pitchFamily="34" charset="-120"/>
              <a:ea typeface="微軟正黑體" panose="020B0604030504040204" pitchFamily="34" charset="-120"/>
            </a:endParaRPr>
          </a:p>
          <a:p>
            <a:pPr algn="ctr"/>
            <a:r>
              <a:rPr lang="en-US" altLang="zh-TW" sz="1200" b="1" dirty="0">
                <a:solidFill>
                  <a:sysClr val="windowText" lastClr="000000"/>
                </a:solidFill>
                <a:latin typeface="微軟正黑體" panose="020B0604030504040204" pitchFamily="34" charset="-120"/>
                <a:ea typeface="微軟正黑體" panose="020B0604030504040204" pitchFamily="34" charset="-120"/>
              </a:rPr>
              <a:t>(</a:t>
            </a:r>
            <a:r>
              <a:rPr lang="zh-TW" altLang="en-US" sz="1200" b="1" dirty="0">
                <a:solidFill>
                  <a:sysClr val="windowText" lastClr="000000"/>
                </a:solidFill>
                <a:latin typeface="微軟正黑體" panose="020B0604030504040204" pitchFamily="34" charset="-120"/>
                <a:ea typeface="微軟正黑體" panose="020B0604030504040204" pitchFamily="34" charset="-120"/>
              </a:rPr>
              <a:t>第</a:t>
            </a:r>
            <a:r>
              <a:rPr lang="en-US" altLang="zh-TW" sz="1200" b="1" dirty="0">
                <a:solidFill>
                  <a:sysClr val="windowText" lastClr="000000"/>
                </a:solidFill>
                <a:latin typeface="微軟正黑體" panose="020B0604030504040204" pitchFamily="34" charset="-120"/>
                <a:ea typeface="微軟正黑體" panose="020B0604030504040204" pitchFamily="34" charset="-120"/>
              </a:rPr>
              <a:t>48</a:t>
            </a:r>
            <a:r>
              <a:rPr lang="zh-TW" altLang="en-US" sz="1200" b="1" dirty="0">
                <a:solidFill>
                  <a:sysClr val="windowText" lastClr="000000"/>
                </a:solidFill>
                <a:latin typeface="微軟正黑體" panose="020B0604030504040204" pitchFamily="34" charset="-120"/>
                <a:ea typeface="微軟正黑體" panose="020B0604030504040204" pitchFamily="34" charset="-120"/>
              </a:rPr>
              <a:t>條</a:t>
            </a:r>
            <a:r>
              <a:rPr lang="en-US" altLang="zh-TW" sz="1200" b="1" dirty="0">
                <a:solidFill>
                  <a:sysClr val="windowText" lastClr="000000"/>
                </a:solidFill>
                <a:latin typeface="微軟正黑體" panose="020B0604030504040204" pitchFamily="34" charset="-120"/>
                <a:ea typeface="微軟正黑體" panose="020B0604030504040204" pitchFamily="34" charset="-120"/>
              </a:rPr>
              <a:t>2</a:t>
            </a:r>
            <a:r>
              <a:rPr lang="zh-TW" altLang="en-US" sz="1200" b="1" dirty="0">
                <a:solidFill>
                  <a:sysClr val="windowText" lastClr="000000"/>
                </a:solidFill>
                <a:latin typeface="微軟正黑體" panose="020B0604030504040204" pitchFamily="34" charset="-120"/>
                <a:ea typeface="微軟正黑體" panose="020B0604030504040204" pitchFamily="34" charset="-120"/>
              </a:rPr>
              <a:t>項</a:t>
            </a:r>
            <a:r>
              <a:rPr lang="en-US" altLang="zh-TW" sz="1200" b="1" dirty="0">
                <a:solidFill>
                  <a:sysClr val="windowText" lastClr="000000"/>
                </a:solidFill>
                <a:latin typeface="微軟正黑體" panose="020B0604030504040204" pitchFamily="34" charset="-120"/>
                <a:ea typeface="微軟正黑體" panose="020B0604030504040204" pitchFamily="34" charset="-120"/>
              </a:rPr>
              <a:t>)</a:t>
            </a:r>
            <a:endParaRPr lang="zh-TW" altLang="en-US" sz="1200" b="1" dirty="0">
              <a:solidFill>
                <a:sysClr val="windowText" lastClr="000000"/>
              </a:solidFill>
              <a:latin typeface="微軟正黑體" panose="020B0604030504040204" pitchFamily="34" charset="-120"/>
              <a:ea typeface="微軟正黑體" panose="020B0604030504040204" pitchFamily="34" charset="-120"/>
            </a:endParaRPr>
          </a:p>
        </p:txBody>
      </p:sp>
      <p:cxnSp>
        <p:nvCxnSpPr>
          <p:cNvPr id="11" name="接點: 肘形 10">
            <a:extLst>
              <a:ext uri="{FF2B5EF4-FFF2-40B4-BE49-F238E27FC236}">
                <a16:creationId xmlns:a16="http://schemas.microsoft.com/office/drawing/2014/main" id="{D545C018-686F-41DF-915E-EC8F7D08C53C}"/>
              </a:ext>
            </a:extLst>
          </p:cNvPr>
          <p:cNvCxnSpPr>
            <a:cxnSpLocks/>
            <a:stCxn id="36" idx="3"/>
            <a:endCxn id="7" idx="1"/>
          </p:cNvCxnSpPr>
          <p:nvPr/>
        </p:nvCxnSpPr>
        <p:spPr>
          <a:xfrm>
            <a:off x="8320807" y="3861717"/>
            <a:ext cx="177458" cy="53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接點: 肘形 14">
            <a:extLst>
              <a:ext uri="{FF2B5EF4-FFF2-40B4-BE49-F238E27FC236}">
                <a16:creationId xmlns:a16="http://schemas.microsoft.com/office/drawing/2014/main" id="{C812E481-5B24-4B8F-B537-D90C8A3B61CA}"/>
              </a:ext>
            </a:extLst>
          </p:cNvPr>
          <p:cNvCxnSpPr>
            <a:cxnSpLocks/>
            <a:stCxn id="22" idx="3"/>
            <a:endCxn id="7" idx="1"/>
          </p:cNvCxnSpPr>
          <p:nvPr/>
        </p:nvCxnSpPr>
        <p:spPr>
          <a:xfrm flipV="1">
            <a:off x="8320807" y="4391774"/>
            <a:ext cx="177458" cy="100321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9ADA9BDE-1878-4BE0-9537-481BD7881BC1}"/>
              </a:ext>
            </a:extLst>
          </p:cNvPr>
          <p:cNvSpPr/>
          <p:nvPr/>
        </p:nvSpPr>
        <p:spPr>
          <a:xfrm>
            <a:off x="4022044" y="6110130"/>
            <a:ext cx="2376264" cy="41521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200" b="1" dirty="0">
                <a:solidFill>
                  <a:sysClr val="windowText" lastClr="000000"/>
                </a:solidFill>
                <a:latin typeface="微軟正黑體" panose="020B0604030504040204" pitchFamily="34" charset="-120"/>
                <a:ea typeface="微軟正黑體" panose="020B0604030504040204" pitchFamily="34" charset="-120"/>
              </a:rPr>
              <a:t>按月造冊層報本署</a:t>
            </a:r>
            <a:endParaRPr lang="en-US" altLang="zh-TW" sz="1200" b="1" dirty="0">
              <a:solidFill>
                <a:sysClr val="windowText" lastClr="000000"/>
              </a:solidFill>
              <a:latin typeface="微軟正黑體" panose="020B0604030504040204" pitchFamily="34" charset="-120"/>
              <a:ea typeface="微軟正黑體" panose="020B0604030504040204" pitchFamily="34" charset="-120"/>
            </a:endParaRPr>
          </a:p>
          <a:p>
            <a:pPr algn="ctr"/>
            <a:r>
              <a:rPr lang="en-US" altLang="zh-TW" sz="1200" b="1" dirty="0">
                <a:solidFill>
                  <a:sysClr val="windowText" lastClr="000000"/>
                </a:solidFill>
                <a:latin typeface="微軟正黑體" panose="020B0604030504040204" pitchFamily="34" charset="-120"/>
                <a:ea typeface="微軟正黑體" panose="020B0604030504040204" pitchFamily="34" charset="-120"/>
              </a:rPr>
              <a:t>(</a:t>
            </a:r>
            <a:r>
              <a:rPr lang="zh-TW" altLang="en-US" sz="1200" b="1" dirty="0">
                <a:solidFill>
                  <a:sysClr val="windowText" lastClr="000000"/>
                </a:solidFill>
                <a:latin typeface="微軟正黑體" panose="020B0604030504040204" pitchFamily="34" charset="-120"/>
                <a:ea typeface="微軟正黑體" panose="020B0604030504040204" pitchFamily="34" charset="-120"/>
              </a:rPr>
              <a:t>第</a:t>
            </a:r>
            <a:r>
              <a:rPr lang="en-US" altLang="zh-TW" sz="1200" b="1" dirty="0">
                <a:solidFill>
                  <a:sysClr val="windowText" lastClr="000000"/>
                </a:solidFill>
                <a:latin typeface="微軟正黑體" panose="020B0604030504040204" pitchFamily="34" charset="-120"/>
                <a:ea typeface="微軟正黑體" panose="020B0604030504040204" pitchFamily="34" charset="-120"/>
              </a:rPr>
              <a:t>32</a:t>
            </a:r>
            <a:r>
              <a:rPr lang="zh-TW" altLang="en-US" sz="1200" b="1" dirty="0">
                <a:solidFill>
                  <a:sysClr val="windowText" lastClr="000000"/>
                </a:solidFill>
                <a:latin typeface="微軟正黑體" panose="020B0604030504040204" pitchFamily="34" charset="-120"/>
                <a:ea typeface="微軟正黑體" panose="020B0604030504040204" pitchFamily="34" charset="-120"/>
              </a:rPr>
              <a:t>條</a:t>
            </a:r>
            <a:r>
              <a:rPr lang="en-US" altLang="zh-TW" sz="1200" b="1" dirty="0">
                <a:solidFill>
                  <a:sysClr val="windowText" lastClr="000000"/>
                </a:solidFill>
                <a:latin typeface="微軟正黑體" panose="020B0604030504040204" pitchFamily="34" charset="-120"/>
                <a:ea typeface="微軟正黑體" panose="020B0604030504040204" pitchFamily="34" charset="-120"/>
              </a:rPr>
              <a:t>3</a:t>
            </a:r>
            <a:r>
              <a:rPr lang="zh-TW" altLang="en-US" sz="1200" b="1" dirty="0">
                <a:solidFill>
                  <a:sysClr val="windowText" lastClr="000000"/>
                </a:solidFill>
                <a:latin typeface="微軟正黑體" panose="020B0604030504040204" pitchFamily="34" charset="-120"/>
                <a:ea typeface="微軟正黑體" panose="020B0604030504040204" pitchFamily="34" charset="-120"/>
              </a:rPr>
              <a:t>項</a:t>
            </a:r>
            <a:r>
              <a:rPr lang="en-US" altLang="zh-TW" sz="1200" b="1" dirty="0">
                <a:solidFill>
                  <a:sysClr val="windowText" lastClr="000000"/>
                </a:solidFill>
                <a:latin typeface="微軟正黑體" panose="020B0604030504040204" pitchFamily="34" charset="-120"/>
                <a:ea typeface="微軟正黑體" panose="020B0604030504040204" pitchFamily="34" charset="-120"/>
              </a:rPr>
              <a:t>)</a:t>
            </a:r>
            <a:endParaRPr lang="zh-TW" altLang="en-US" sz="12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9" name="矩形 18">
            <a:extLst>
              <a:ext uri="{FF2B5EF4-FFF2-40B4-BE49-F238E27FC236}">
                <a16:creationId xmlns:a16="http://schemas.microsoft.com/office/drawing/2014/main" id="{E9D6618B-EBE2-4CB7-AEEA-77F975219DA8}"/>
              </a:ext>
            </a:extLst>
          </p:cNvPr>
          <p:cNvSpPr/>
          <p:nvPr/>
        </p:nvSpPr>
        <p:spPr>
          <a:xfrm>
            <a:off x="3952153" y="3861717"/>
            <a:ext cx="2516066" cy="20835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 name="直線單箭頭接點 22">
            <a:extLst>
              <a:ext uri="{FF2B5EF4-FFF2-40B4-BE49-F238E27FC236}">
                <a16:creationId xmlns:a16="http://schemas.microsoft.com/office/drawing/2014/main" id="{040D38AF-9331-4E4F-9336-CE8EEE49AAE9}"/>
              </a:ext>
            </a:extLst>
          </p:cNvPr>
          <p:cNvCxnSpPr>
            <a:cxnSpLocks/>
            <a:stCxn id="19" idx="2"/>
            <a:endCxn id="17" idx="0"/>
          </p:cNvCxnSpPr>
          <p:nvPr/>
        </p:nvCxnSpPr>
        <p:spPr>
          <a:xfrm flipH="1">
            <a:off x="5210176" y="5945224"/>
            <a:ext cx="10" cy="1649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id="{0BBBA20D-6D70-46AE-B6E0-B3E92928BC41}"/>
              </a:ext>
            </a:extLst>
          </p:cNvPr>
          <p:cNvSpPr/>
          <p:nvPr/>
        </p:nvSpPr>
        <p:spPr>
          <a:xfrm>
            <a:off x="6575766" y="2958001"/>
            <a:ext cx="1814932" cy="2987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576410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12F5134C-DDB7-4EBE-B17F-96F3D00F03A6}"/>
              </a:ext>
            </a:extLst>
          </p:cNvPr>
          <p:cNvSpPr>
            <a:spLocks noGrp="1"/>
          </p:cNvSpPr>
          <p:nvPr>
            <p:ph type="title"/>
          </p:nvPr>
        </p:nvSpPr>
        <p:spPr>
          <a:xfrm>
            <a:off x="374848" y="13022"/>
            <a:ext cx="8229600" cy="643666"/>
          </a:xfrm>
        </p:spPr>
        <p:txBody>
          <a:bodyPr/>
          <a:lstStyle/>
          <a:p>
            <a:r>
              <a:rPr lang="zh-TW" altLang="en-US" b="1" dirty="0"/>
              <a:t>伍、人事管理事項</a:t>
            </a:r>
          </a:p>
        </p:txBody>
      </p:sp>
      <p:sp>
        <p:nvSpPr>
          <p:cNvPr id="5" name="Text Box 65">
            <a:extLst>
              <a:ext uri="{FF2B5EF4-FFF2-40B4-BE49-F238E27FC236}">
                <a16:creationId xmlns:a16="http://schemas.microsoft.com/office/drawing/2014/main" id="{631F6CA9-0A0F-4F93-BEDA-05A0A8EFACA8}"/>
              </a:ext>
            </a:extLst>
          </p:cNvPr>
          <p:cNvSpPr txBox="1">
            <a:spLocks noChangeArrowheads="1"/>
          </p:cNvSpPr>
          <p:nvPr/>
        </p:nvSpPr>
        <p:spPr bwMode="auto">
          <a:xfrm>
            <a:off x="205736" y="840571"/>
            <a:ext cx="8398712"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農田水利事業</a:t>
            </a:r>
            <a:r>
              <a:rPr lang="zh-TW" altLang="en-US" sz="2800" b="1" dirty="0">
                <a:solidFill>
                  <a:prstClr val="black"/>
                </a:solidFill>
                <a:latin typeface="Times New Roman" pitchFamily="18" charset="0"/>
                <a:ea typeface="微軟正黑體" panose="020B0604030504040204" pitchFamily="34" charset="-120"/>
                <a:cs typeface="Times New Roman" pitchFamily="18" charset="0"/>
              </a:rPr>
              <a:t>人事管理制度</a:t>
            </a:r>
            <a:r>
              <a:rPr lang="en-US" altLang="zh-TW" b="1" dirty="0">
                <a:solidFill>
                  <a:prstClr val="black"/>
                </a:solidFill>
                <a:latin typeface="Times New Roman" pitchFamily="18" charset="0"/>
                <a:ea typeface="微軟正黑體" panose="020B0604030504040204" pitchFamily="34" charset="-120"/>
                <a:cs typeface="Times New Roman" pitchFamily="18" charset="0"/>
              </a:rPr>
              <a:t>(2/3)</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graphicFrame>
        <p:nvGraphicFramePr>
          <p:cNvPr id="6" name="資料庫圖表 5">
            <a:extLst>
              <a:ext uri="{FF2B5EF4-FFF2-40B4-BE49-F238E27FC236}">
                <a16:creationId xmlns:a16="http://schemas.microsoft.com/office/drawing/2014/main" id="{3F78E435-0B1D-49A2-A8F9-F1EE07F4FA30}"/>
              </a:ext>
            </a:extLst>
          </p:cNvPr>
          <p:cNvGraphicFramePr/>
          <p:nvPr>
            <p:extLst>
              <p:ext uri="{D42A27DB-BD31-4B8C-83A1-F6EECF244321}">
                <p14:modId xmlns:p14="http://schemas.microsoft.com/office/powerpoint/2010/main" val="1938516125"/>
              </p:ext>
            </p:extLst>
          </p:nvPr>
        </p:nvGraphicFramePr>
        <p:xfrm>
          <a:off x="1530269" y="192036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矩形: 圓角 6">
            <a:extLst>
              <a:ext uri="{FF2B5EF4-FFF2-40B4-BE49-F238E27FC236}">
                <a16:creationId xmlns:a16="http://schemas.microsoft.com/office/drawing/2014/main" id="{8C30601B-B72A-4456-B39D-26178BF0986E}"/>
              </a:ext>
            </a:extLst>
          </p:cNvPr>
          <p:cNvSpPr/>
          <p:nvPr/>
        </p:nvSpPr>
        <p:spPr>
          <a:xfrm>
            <a:off x="6299839" y="2201919"/>
            <a:ext cx="2592288"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員額比率：</a:t>
            </a:r>
            <a:r>
              <a:rPr lang="en-US" altLang="zh-TW" sz="1400" dirty="0">
                <a:latin typeface="微軟正黑體" panose="020B0604030504040204" pitchFamily="34" charset="-120"/>
                <a:ea typeface="微軟正黑體" panose="020B0604030504040204" pitchFamily="34" charset="-120"/>
              </a:rPr>
              <a:t>28~36%</a:t>
            </a:r>
          </a:p>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職稱：工程師、副工程師、二等工程師、三等助理工程師、工程員</a:t>
            </a:r>
          </a:p>
        </p:txBody>
      </p:sp>
      <p:sp>
        <p:nvSpPr>
          <p:cNvPr id="9" name="矩形: 圓角 8">
            <a:extLst>
              <a:ext uri="{FF2B5EF4-FFF2-40B4-BE49-F238E27FC236}">
                <a16:creationId xmlns:a16="http://schemas.microsoft.com/office/drawing/2014/main" id="{60914B7F-2714-41DC-B991-0B571EB5653A}"/>
              </a:ext>
            </a:extLst>
          </p:cNvPr>
          <p:cNvSpPr/>
          <p:nvPr/>
        </p:nvSpPr>
        <p:spPr>
          <a:xfrm>
            <a:off x="6311319" y="4293096"/>
            <a:ext cx="2592288"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員額比率：</a:t>
            </a:r>
            <a:r>
              <a:rPr lang="en-US" altLang="zh-TW" sz="1400" dirty="0">
                <a:latin typeface="微軟正黑體" panose="020B0604030504040204" pitchFamily="34" charset="-120"/>
                <a:ea typeface="微軟正黑體" panose="020B0604030504040204" pitchFamily="34" charset="-120"/>
              </a:rPr>
              <a:t>38~46%</a:t>
            </a:r>
          </a:p>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職稱：管理師、副管理師、二等管理師、三等管理工程師、管理員</a:t>
            </a:r>
            <a:endParaRPr lang="zh-TW" altLang="en-US" dirty="0">
              <a:latin typeface="微軟正黑體" panose="020B0604030504040204" pitchFamily="34" charset="-120"/>
              <a:ea typeface="微軟正黑體" panose="020B0604030504040204" pitchFamily="34" charset="-120"/>
            </a:endParaRPr>
          </a:p>
        </p:txBody>
      </p:sp>
      <p:sp>
        <p:nvSpPr>
          <p:cNvPr id="11" name="矩形: 圓角 10">
            <a:extLst>
              <a:ext uri="{FF2B5EF4-FFF2-40B4-BE49-F238E27FC236}">
                <a16:creationId xmlns:a16="http://schemas.microsoft.com/office/drawing/2014/main" id="{5ACD5A35-5E6D-4612-97E9-0F6059690B05}"/>
              </a:ext>
            </a:extLst>
          </p:cNvPr>
          <p:cNvSpPr/>
          <p:nvPr/>
        </p:nvSpPr>
        <p:spPr>
          <a:xfrm>
            <a:off x="89718" y="4313832"/>
            <a:ext cx="2592288"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員額比率：</a:t>
            </a:r>
            <a:r>
              <a:rPr lang="en-US" altLang="zh-TW" sz="1400" dirty="0">
                <a:latin typeface="微軟正黑體" panose="020B0604030504040204" pitchFamily="34" charset="-120"/>
                <a:ea typeface="微軟正黑體" panose="020B0604030504040204" pitchFamily="34" charset="-120"/>
              </a:rPr>
              <a:t>18~26%</a:t>
            </a:r>
          </a:p>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職稱：專員、副專員、二等組員、三等組員、辦事員</a:t>
            </a:r>
            <a:endParaRPr lang="zh-TW" altLang="en-US" dirty="0">
              <a:latin typeface="微軟正黑體" panose="020B0604030504040204" pitchFamily="34" charset="-120"/>
              <a:ea typeface="微軟正黑體" panose="020B0604030504040204" pitchFamily="34" charset="-120"/>
            </a:endParaRPr>
          </a:p>
        </p:txBody>
      </p:sp>
      <p:sp>
        <p:nvSpPr>
          <p:cNvPr id="13" name="矩形: 圓角 12">
            <a:extLst>
              <a:ext uri="{FF2B5EF4-FFF2-40B4-BE49-F238E27FC236}">
                <a16:creationId xmlns:a16="http://schemas.microsoft.com/office/drawing/2014/main" id="{0AF79A5B-2BFA-4038-B26D-5AE1A6A9EFD8}"/>
              </a:ext>
            </a:extLst>
          </p:cNvPr>
          <p:cNvSpPr/>
          <p:nvPr/>
        </p:nvSpPr>
        <p:spPr>
          <a:xfrm>
            <a:off x="158332" y="2158618"/>
            <a:ext cx="2592288" cy="193162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員額比率：</a:t>
            </a:r>
            <a:r>
              <a:rPr lang="en-US" altLang="zh-TW" sz="1400" dirty="0">
                <a:latin typeface="微軟正黑體" panose="020B0604030504040204" pitchFamily="34" charset="-120"/>
                <a:ea typeface="微軟正黑體" panose="020B0604030504040204" pitchFamily="34" charset="-120"/>
              </a:rPr>
              <a:t>10%</a:t>
            </a:r>
            <a:r>
              <a:rPr lang="zh-TW" altLang="en-US" sz="1400" dirty="0">
                <a:latin typeface="微軟正黑體" panose="020B0604030504040204" pitchFamily="34" charset="-120"/>
                <a:ea typeface="微軟正黑體" panose="020B0604030504040204" pitchFamily="34" charset="-120"/>
              </a:rPr>
              <a:t>以下</a:t>
            </a:r>
            <a:endParaRPr lang="en-US" altLang="zh-TW" sz="1400"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sz="1400" dirty="0">
                <a:latin typeface="微軟正黑體" panose="020B0604030504040204" pitchFamily="34" charset="-120"/>
                <a:ea typeface="微軟正黑體" panose="020B0604030504040204" pitchFamily="34" charset="-120"/>
              </a:rPr>
              <a:t>依農田水利署灌溉管組織技術工、工友管理要點</a:t>
            </a:r>
            <a:r>
              <a:rPr lang="en-US" altLang="zh-TW" sz="1400" dirty="0">
                <a:latin typeface="微軟正黑體" panose="020B0604030504040204" pitchFamily="34" charset="-120"/>
                <a:ea typeface="微軟正黑體" panose="020B0604030504040204" pitchFamily="34" charset="-120"/>
              </a:rPr>
              <a:t>(10</a:t>
            </a:r>
            <a:r>
              <a:rPr lang="zh-TW" altLang="en-US" sz="1400" dirty="0">
                <a:latin typeface="微軟正黑體" panose="020B0604030504040204" pitchFamily="34" charset="-120"/>
                <a:ea typeface="微軟正黑體" panose="020B0604030504040204" pitchFamily="34" charset="-120"/>
              </a:rPr>
              <a:t>函頒</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辦理，進用由本署授權辦理，改制後適用勞基法</a:t>
            </a:r>
            <a:r>
              <a:rPr lang="en-US" altLang="zh-TW" sz="1400" dirty="0">
                <a:latin typeface="微軟正黑體" panose="020B0604030504040204" pitchFamily="34" charset="-120"/>
                <a:ea typeface="微軟正黑體" panose="020B0604030504040204" pitchFamily="34" charset="-120"/>
              </a:rPr>
              <a:t>65</a:t>
            </a:r>
            <a:r>
              <a:rPr lang="zh-TW" altLang="en-US" sz="1400" dirty="0">
                <a:latin typeface="微軟正黑體" panose="020B0604030504040204" pitchFamily="34" charset="-120"/>
                <a:ea typeface="微軟正黑體" panose="020B0604030504040204" pitchFamily="34" charset="-120"/>
              </a:rPr>
              <a:t>歲退休，提撥個人退休金帳戶，退休金總額依農水法第</a:t>
            </a:r>
            <a:r>
              <a:rPr lang="en-US" altLang="zh-TW" sz="1400" dirty="0">
                <a:latin typeface="微軟正黑體" panose="020B0604030504040204" pitchFamily="34" charset="-120"/>
                <a:ea typeface="微軟正黑體" panose="020B0604030504040204" pitchFamily="34" charset="-120"/>
              </a:rPr>
              <a:t>20</a:t>
            </a:r>
            <a:r>
              <a:rPr lang="zh-TW" altLang="en-US" sz="1400" dirty="0">
                <a:latin typeface="微軟正黑體" panose="020B0604030504040204" pitchFamily="34" charset="-120"/>
                <a:ea typeface="微軟正黑體" panose="020B0604030504040204" pitchFamily="34" charset="-120"/>
              </a:rPr>
              <a:t>條規定辦理</a:t>
            </a:r>
            <a:endParaRPr lang="en-US" altLang="zh-TW" sz="1400" dirty="0">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399FEE57-10AD-41B0-9401-07A8EE353751}"/>
              </a:ext>
            </a:extLst>
          </p:cNvPr>
          <p:cNvSpPr/>
          <p:nvPr/>
        </p:nvSpPr>
        <p:spPr>
          <a:xfrm>
            <a:off x="2375756" y="5723828"/>
            <a:ext cx="4392488" cy="67825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zh-TW" altLang="en-US" sz="1400" b="1" dirty="0">
                <a:solidFill>
                  <a:sysClr val="windowText" lastClr="000000"/>
                </a:solidFill>
                <a:latin typeface="微軟正黑體" panose="020B0604030504040204" pitchFamily="34" charset="-120"/>
                <a:ea typeface="微軟正黑體" panose="020B0604030504040204" pitchFamily="34" charset="-120"/>
              </a:rPr>
              <a:t>灌溉工程人員得調派灌溉管理人員、一般行政人員</a:t>
            </a:r>
            <a:endParaRPr lang="en-US" altLang="zh-TW" sz="1400" b="1" dirty="0">
              <a:solidFill>
                <a:sysClr val="windowText" lastClr="000000"/>
              </a:solidFill>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sz="1400" b="1" dirty="0">
                <a:solidFill>
                  <a:sysClr val="windowText" lastClr="000000"/>
                </a:solidFill>
                <a:latin typeface="微軟正黑體" panose="020B0604030504040204" pitchFamily="34" charset="-120"/>
                <a:ea typeface="微軟正黑體" panose="020B0604030504040204" pitchFamily="34" charset="-120"/>
              </a:rPr>
              <a:t>灌溉管理人員得調派一般行政人員</a:t>
            </a:r>
          </a:p>
        </p:txBody>
      </p:sp>
      <p:sp>
        <p:nvSpPr>
          <p:cNvPr id="18" name="Text Box 65">
            <a:extLst>
              <a:ext uri="{FF2B5EF4-FFF2-40B4-BE49-F238E27FC236}">
                <a16:creationId xmlns:a16="http://schemas.microsoft.com/office/drawing/2014/main" id="{7EF98732-0123-4877-AB2A-383E66D65001}"/>
              </a:ext>
            </a:extLst>
          </p:cNvPr>
          <p:cNvSpPr txBox="1">
            <a:spLocks noChangeArrowheads="1"/>
          </p:cNvSpPr>
          <p:nvPr/>
        </p:nvSpPr>
        <p:spPr bwMode="auto">
          <a:xfrm>
            <a:off x="611560" y="1394968"/>
            <a:ext cx="8398712" cy="740845"/>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0000FF"/>
              </a:buClr>
              <a:buSzPct val="80000"/>
              <a:buFont typeface="Wingdings" pitchFamily="2" charset="2"/>
              <a:buChar char="l"/>
              <a:tabLst>
                <a:tab pos="1080000" algn="l"/>
              </a:tabLst>
              <a:defRPr/>
            </a:pPr>
            <a:r>
              <a:rPr kumimoji="0" lang="zh-TW" altLang="en-US" sz="24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進用依</a:t>
            </a:r>
            <a:r>
              <a:rPr lang="zh-TW" altLang="en-US" sz="2400" b="1" dirty="0">
                <a:solidFill>
                  <a:prstClr val="black"/>
                </a:solidFill>
                <a:latin typeface="Times New Roman" pitchFamily="18" charset="0"/>
                <a:ea typeface="微軟正黑體" panose="020B0604030504040204" pitchFamily="34" charset="-120"/>
                <a:cs typeface="Times New Roman" pitchFamily="18" charset="0"/>
              </a:rPr>
              <a:t>本署核定</a:t>
            </a:r>
            <a:r>
              <a:rPr kumimoji="0" lang="zh-TW" altLang="en-US" sz="24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編制表</a:t>
            </a:r>
            <a:r>
              <a:rPr lang="en-US" altLang="zh-TW" b="1" dirty="0">
                <a:solidFill>
                  <a:prstClr val="black"/>
                </a:solidFill>
                <a:latin typeface="Times New Roman" pitchFamily="18" charset="0"/>
                <a:ea typeface="微軟正黑體" panose="020B0604030504040204" pitchFamily="34" charset="-120"/>
                <a:cs typeface="Times New Roman" pitchFamily="18" charset="0"/>
              </a:rPr>
              <a:t>(</a:t>
            </a:r>
            <a:r>
              <a:rPr lang="zh-TW" altLang="en-US" b="1" dirty="0">
                <a:solidFill>
                  <a:prstClr val="black"/>
                </a:solidFill>
                <a:latin typeface="Times New Roman" pitchFamily="18" charset="0"/>
                <a:ea typeface="微軟正黑體" panose="020B0604030504040204" pitchFamily="34" charset="-120"/>
                <a:cs typeface="Times New Roman" pitchFamily="18" charset="0"/>
              </a:rPr>
              <a:t>第</a:t>
            </a:r>
            <a:r>
              <a:rPr lang="en-US" altLang="zh-TW" b="1" dirty="0">
                <a:solidFill>
                  <a:prstClr val="black"/>
                </a:solidFill>
                <a:latin typeface="Times New Roman" pitchFamily="18" charset="0"/>
                <a:ea typeface="微軟正黑體" panose="020B0604030504040204" pitchFamily="34" charset="-120"/>
                <a:cs typeface="Times New Roman" pitchFamily="18" charset="0"/>
              </a:rPr>
              <a:t>18</a:t>
            </a:r>
            <a:r>
              <a:rPr lang="zh-TW" altLang="en-US" b="1" dirty="0">
                <a:solidFill>
                  <a:prstClr val="black"/>
                </a:solidFill>
                <a:latin typeface="Times New Roman" pitchFamily="18" charset="0"/>
                <a:ea typeface="微軟正黑體" panose="020B0604030504040204" pitchFamily="34" charset="-120"/>
                <a:cs typeface="Times New Roman" pitchFamily="18" charset="0"/>
              </a:rPr>
              <a:t>條，員額比率依灌溉管理組織設置辦法第</a:t>
            </a:r>
            <a:r>
              <a:rPr lang="en-US" altLang="zh-TW" b="1" dirty="0">
                <a:solidFill>
                  <a:prstClr val="black"/>
                </a:solidFill>
                <a:latin typeface="Times New Roman" pitchFamily="18" charset="0"/>
                <a:ea typeface="微軟正黑體" panose="020B0604030504040204" pitchFamily="34" charset="-120"/>
                <a:cs typeface="Times New Roman" pitchFamily="18" charset="0"/>
              </a:rPr>
              <a:t>10</a:t>
            </a:r>
            <a:r>
              <a:rPr lang="zh-TW" altLang="en-US" b="1" dirty="0">
                <a:solidFill>
                  <a:prstClr val="black"/>
                </a:solidFill>
                <a:latin typeface="Times New Roman" pitchFamily="18" charset="0"/>
                <a:ea typeface="微軟正黑體" panose="020B0604030504040204" pitchFamily="34" charset="-120"/>
                <a:cs typeface="Times New Roman" pitchFamily="18" charset="0"/>
              </a:rPr>
              <a:t>條</a:t>
            </a:r>
            <a:r>
              <a:rPr lang="en-US" altLang="zh-TW" b="1" dirty="0">
                <a:solidFill>
                  <a:prstClr val="black"/>
                </a:solidFill>
                <a:latin typeface="Times New Roman" pitchFamily="18" charset="0"/>
                <a:ea typeface="微軟正黑體" panose="020B0604030504040204" pitchFamily="34" charset="-120"/>
                <a:cs typeface="Times New Roman" pitchFamily="18" charset="0"/>
              </a:rPr>
              <a:t>)</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Tree>
    <p:extLst>
      <p:ext uri="{BB962C8B-B14F-4D97-AF65-F5344CB8AC3E}">
        <p14:creationId xmlns:p14="http://schemas.microsoft.com/office/powerpoint/2010/main" val="39766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1D1C34CF-B508-411D-96AD-13CC2129C189}"/>
              </a:ext>
            </a:extLst>
          </p:cNvPr>
          <p:cNvSpPr txBox="1">
            <a:spLocks/>
          </p:cNvSpPr>
          <p:nvPr/>
        </p:nvSpPr>
        <p:spPr>
          <a:xfrm>
            <a:off x="251520" y="0"/>
            <a:ext cx="8229600" cy="643666"/>
          </a:xfrm>
          <a:prstGeom prst="rect">
            <a:avLst/>
          </a:prstGeom>
        </p:spPr>
        <p:txBody>
          <a:bodyPr/>
          <a:lstStyle>
            <a:lvl1pPr algn="l" defTabSz="914400" rtl="0" eaLnBrk="1" latinLnBrk="0" hangingPunct="1">
              <a:spcBef>
                <a:spcPct val="0"/>
              </a:spcBef>
              <a:buNone/>
              <a:defRPr sz="4400" kern="1200">
                <a:solidFill>
                  <a:schemeClr val="tx1"/>
                </a:solidFill>
                <a:effectLst>
                  <a:outerShdw blurRad="50800" dist="38100" dir="5400000" algn="t" rotWithShape="0">
                    <a:prstClr val="black">
                      <a:alpha val="40000"/>
                    </a:prstClr>
                  </a:outerShdw>
                </a:effectLst>
                <a:latin typeface="Times New Roman" pitchFamily="18" charset="0"/>
                <a:ea typeface="微軟正黑體" panose="020B0604030504040204" pitchFamily="34" charset="-120"/>
                <a:cs typeface="Times New Roman" pitchFamily="18" charset="0"/>
              </a:defRPr>
            </a:lvl1pPr>
          </a:lstStyle>
          <a:p>
            <a:r>
              <a:rPr lang="zh-TW" altLang="en-US" b="1" dirty="0"/>
              <a:t>伍、人事管理事項</a:t>
            </a:r>
          </a:p>
        </p:txBody>
      </p:sp>
      <p:sp>
        <p:nvSpPr>
          <p:cNvPr id="4" name="Text Box 65">
            <a:extLst>
              <a:ext uri="{FF2B5EF4-FFF2-40B4-BE49-F238E27FC236}">
                <a16:creationId xmlns:a16="http://schemas.microsoft.com/office/drawing/2014/main" id="{5025FA23-AC35-4B84-874C-C823F97279FD}"/>
              </a:ext>
            </a:extLst>
          </p:cNvPr>
          <p:cNvSpPr txBox="1">
            <a:spLocks noChangeArrowheads="1"/>
          </p:cNvSpPr>
          <p:nvPr/>
        </p:nvSpPr>
        <p:spPr bwMode="auto">
          <a:xfrm>
            <a:off x="82408" y="827549"/>
            <a:ext cx="8398712"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農田水利事業</a:t>
            </a:r>
            <a:r>
              <a:rPr lang="zh-TW" altLang="en-US" sz="2800" b="1" dirty="0">
                <a:solidFill>
                  <a:prstClr val="black"/>
                </a:solidFill>
                <a:latin typeface="Times New Roman" pitchFamily="18" charset="0"/>
                <a:ea typeface="微軟正黑體" panose="020B0604030504040204" pitchFamily="34" charset="-120"/>
                <a:cs typeface="Times New Roman" pitchFamily="18" charset="0"/>
              </a:rPr>
              <a:t>人事管理制度</a:t>
            </a:r>
            <a:r>
              <a:rPr lang="en-US" altLang="zh-TW" b="1" dirty="0">
                <a:solidFill>
                  <a:prstClr val="black"/>
                </a:solidFill>
                <a:latin typeface="Times New Roman" pitchFamily="18" charset="0"/>
                <a:ea typeface="微軟正黑體" panose="020B0604030504040204" pitchFamily="34" charset="-120"/>
                <a:cs typeface="Times New Roman" pitchFamily="18" charset="0"/>
              </a:rPr>
              <a:t>(3/3)</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cxnSp>
        <p:nvCxnSpPr>
          <p:cNvPr id="7" name="直線單箭頭接點 6">
            <a:extLst>
              <a:ext uri="{FF2B5EF4-FFF2-40B4-BE49-F238E27FC236}">
                <a16:creationId xmlns:a16="http://schemas.microsoft.com/office/drawing/2014/main" id="{DF1A9394-5C05-41A3-81DC-A4AF8CC38EF9}"/>
              </a:ext>
            </a:extLst>
          </p:cNvPr>
          <p:cNvCxnSpPr>
            <a:cxnSpLocks/>
          </p:cNvCxnSpPr>
          <p:nvPr/>
        </p:nvCxnSpPr>
        <p:spPr>
          <a:xfrm>
            <a:off x="467544" y="2085090"/>
            <a:ext cx="85689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流程圖: 接點 7">
            <a:extLst>
              <a:ext uri="{FF2B5EF4-FFF2-40B4-BE49-F238E27FC236}">
                <a16:creationId xmlns:a16="http://schemas.microsoft.com/office/drawing/2014/main" id="{96E11439-D41D-4AE2-BFBF-C933077C69BD}"/>
              </a:ext>
            </a:extLst>
          </p:cNvPr>
          <p:cNvSpPr/>
          <p:nvPr/>
        </p:nvSpPr>
        <p:spPr>
          <a:xfrm>
            <a:off x="823064" y="1977078"/>
            <a:ext cx="216024" cy="21602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23FBE465-E3B4-4D33-B31D-DE878ADFE15C}"/>
              </a:ext>
            </a:extLst>
          </p:cNvPr>
          <p:cNvSpPr/>
          <p:nvPr/>
        </p:nvSpPr>
        <p:spPr>
          <a:xfrm>
            <a:off x="217272" y="2434474"/>
            <a:ext cx="1474408" cy="34203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甄試：主管機關統一辦理</a:t>
            </a:r>
          </a:p>
        </p:txBody>
      </p:sp>
      <p:sp>
        <p:nvSpPr>
          <p:cNvPr id="12" name="流程圖: 接點 11">
            <a:extLst>
              <a:ext uri="{FF2B5EF4-FFF2-40B4-BE49-F238E27FC236}">
                <a16:creationId xmlns:a16="http://schemas.microsoft.com/office/drawing/2014/main" id="{B90FF762-531D-4F42-AAB2-604D0077DF17}"/>
              </a:ext>
            </a:extLst>
          </p:cNvPr>
          <p:cNvSpPr/>
          <p:nvPr/>
        </p:nvSpPr>
        <p:spPr>
          <a:xfrm>
            <a:off x="2627784" y="1952836"/>
            <a:ext cx="216024" cy="21602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 name="矩形 13">
            <a:extLst>
              <a:ext uri="{FF2B5EF4-FFF2-40B4-BE49-F238E27FC236}">
                <a16:creationId xmlns:a16="http://schemas.microsoft.com/office/drawing/2014/main" id="{FD8443DC-D1D8-4A47-84C0-7091EF4DD7E0}"/>
              </a:ext>
            </a:extLst>
          </p:cNvPr>
          <p:cNvSpPr/>
          <p:nvPr/>
        </p:nvSpPr>
        <p:spPr>
          <a:xfrm>
            <a:off x="1819180" y="2181898"/>
            <a:ext cx="2011568" cy="15762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就職：</a:t>
            </a:r>
            <a:r>
              <a:rPr lang="en-US" altLang="zh-TW" sz="1600" b="1" dirty="0">
                <a:latin typeface="微軟正黑體" panose="020B0604030504040204" pitchFamily="34" charset="-120"/>
                <a:ea typeface="微軟正黑體" panose="020B0604030504040204" pitchFamily="34" charset="-120"/>
              </a:rPr>
              <a:t>3</a:t>
            </a:r>
            <a:r>
              <a:rPr lang="zh-TW" altLang="en-US" sz="1600" b="1" dirty="0">
                <a:latin typeface="微軟正黑體" panose="020B0604030504040204" pitchFamily="34" charset="-120"/>
                <a:ea typeface="微軟正黑體" panose="020B0604030504040204" pitchFamily="34" charset="-120"/>
              </a:rPr>
              <a:t>等</a:t>
            </a:r>
            <a:r>
              <a:rPr lang="en-US" altLang="zh-TW" sz="1600" b="1" dirty="0">
                <a:latin typeface="微軟正黑體" panose="020B0604030504040204" pitchFamily="34" charset="-120"/>
                <a:ea typeface="微軟正黑體" panose="020B0604030504040204" pitchFamily="34" charset="-120"/>
              </a:rPr>
              <a:t>10</a:t>
            </a:r>
            <a:r>
              <a:rPr lang="zh-TW" altLang="en-US" sz="1600" b="1" dirty="0">
                <a:latin typeface="微軟正黑體" panose="020B0604030504040204" pitchFamily="34" charset="-120"/>
                <a:ea typeface="微軟正黑體" panose="020B0604030504040204" pitchFamily="34" charset="-120"/>
              </a:rPr>
              <a:t>級</a:t>
            </a:r>
            <a:endParaRPr lang="en-US" altLang="zh-TW" sz="1600" b="1" dirty="0">
              <a:latin typeface="微軟正黑體" panose="020B0604030504040204" pitchFamily="34" charset="-120"/>
              <a:ea typeface="微軟正黑體" panose="020B0604030504040204" pitchFamily="34" charset="-120"/>
            </a:endParaRPr>
          </a:p>
          <a:p>
            <a:pPr algn="ctr"/>
            <a:r>
              <a:rPr lang="zh-TW" altLang="en-US" sz="1600" b="1" dirty="0">
                <a:latin typeface="微軟正黑體" panose="020B0604030504040204" pitchFamily="34" charset="-120"/>
                <a:ea typeface="微軟正黑體" panose="020B0604030504040204" pitchFamily="34" charset="-120"/>
              </a:rPr>
              <a:t>甄試及格：服務年限受該次簡章規定，接到派令</a:t>
            </a:r>
            <a:r>
              <a:rPr lang="en-US" altLang="zh-TW" sz="1600" b="1" dirty="0">
                <a:latin typeface="微軟正黑體" panose="020B0604030504040204" pitchFamily="34" charset="-120"/>
                <a:ea typeface="微軟正黑體" panose="020B0604030504040204" pitchFamily="34" charset="-120"/>
              </a:rPr>
              <a:t>30</a:t>
            </a:r>
            <a:r>
              <a:rPr lang="zh-TW" altLang="en-US" sz="1600" b="1" dirty="0">
                <a:latin typeface="微軟正黑體" panose="020B0604030504040204" pitchFamily="34" charset="-120"/>
                <a:ea typeface="微軟正黑體" panose="020B0604030504040204" pitchFamily="34" charset="-120"/>
              </a:rPr>
              <a:t>日就職，任</a:t>
            </a:r>
            <a:r>
              <a:rPr lang="en-US" altLang="zh-TW" sz="1600" b="1" dirty="0">
                <a:latin typeface="微軟正黑體" panose="020B0604030504040204" pitchFamily="34" charset="-120"/>
                <a:ea typeface="微軟正黑體" panose="020B0604030504040204" pitchFamily="34" charset="-120"/>
              </a:rPr>
              <a:t>3</a:t>
            </a:r>
            <a:r>
              <a:rPr lang="zh-TW" altLang="en-US" sz="1600" b="1" dirty="0">
                <a:latin typeface="微軟正黑體" panose="020B0604030504040204" pitchFamily="34" charset="-120"/>
                <a:ea typeface="微軟正黑體" panose="020B0604030504040204" pitchFamily="34" charset="-120"/>
              </a:rPr>
              <a:t>等</a:t>
            </a:r>
            <a:r>
              <a:rPr lang="en-US" altLang="zh-TW" sz="1600" b="1" dirty="0">
                <a:latin typeface="微軟正黑體" panose="020B0604030504040204" pitchFamily="34" charset="-120"/>
                <a:ea typeface="微軟正黑體" panose="020B0604030504040204" pitchFamily="34" charset="-120"/>
              </a:rPr>
              <a:t>10</a:t>
            </a:r>
            <a:r>
              <a:rPr lang="zh-TW" altLang="en-US" sz="1600" b="1" dirty="0">
                <a:latin typeface="微軟正黑體" panose="020B0604030504040204" pitchFamily="34" charset="-120"/>
                <a:ea typeface="微軟正黑體" panose="020B0604030504040204" pitchFamily="34" charset="-120"/>
              </a:rPr>
              <a:t>級</a:t>
            </a:r>
          </a:p>
        </p:txBody>
      </p:sp>
      <p:sp>
        <p:nvSpPr>
          <p:cNvPr id="16" name="流程圖: 接點 15">
            <a:extLst>
              <a:ext uri="{FF2B5EF4-FFF2-40B4-BE49-F238E27FC236}">
                <a16:creationId xmlns:a16="http://schemas.microsoft.com/office/drawing/2014/main" id="{C1ADAA88-6188-4917-B7C9-379E7831CAB7}"/>
              </a:ext>
            </a:extLst>
          </p:cNvPr>
          <p:cNvSpPr/>
          <p:nvPr/>
        </p:nvSpPr>
        <p:spPr>
          <a:xfrm>
            <a:off x="4728520" y="1977078"/>
            <a:ext cx="216024" cy="21602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extLst>
              <a:ext uri="{FF2B5EF4-FFF2-40B4-BE49-F238E27FC236}">
                <a16:creationId xmlns:a16="http://schemas.microsoft.com/office/drawing/2014/main" id="{6B30E391-F443-44A4-BED9-F2473ADC8855}"/>
              </a:ext>
            </a:extLst>
          </p:cNvPr>
          <p:cNvSpPr/>
          <p:nvPr/>
        </p:nvSpPr>
        <p:spPr>
          <a:xfrm>
            <a:off x="580728" y="4399536"/>
            <a:ext cx="7982544" cy="1527716"/>
          </a:xfrm>
          <a:prstGeom prst="rect">
            <a:avLst/>
          </a:prstGeom>
          <a:solidFill>
            <a:schemeClr val="accent4">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農田水利事業人員福利及待遇</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latin typeface="微軟正黑體" panose="020B0604030504040204" pitchFamily="34" charset="-120"/>
                <a:ea typeface="微軟正黑體" panose="020B0604030504040204" pitchFamily="34" charset="-120"/>
              </a:rPr>
              <a:t>1.</a:t>
            </a:r>
            <a:r>
              <a:rPr lang="zh-TW" altLang="en-US" sz="1600" b="1" dirty="0">
                <a:latin typeface="微軟正黑體" panose="020B0604030504040204" pitchFamily="34" charset="-120"/>
                <a:ea typeface="微軟正黑體" panose="020B0604030504040204" pitchFamily="34" charset="-120"/>
              </a:rPr>
              <a:t>考績：年終及專案考績，分甲等</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丁等。</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第八章</a:t>
            </a:r>
            <a:r>
              <a:rPr lang="en-US" altLang="zh-TW" sz="1600" b="1" dirty="0">
                <a:latin typeface="微軟正黑體" panose="020B0604030504040204" pitchFamily="34" charset="-120"/>
                <a:ea typeface="微軟正黑體" panose="020B0604030504040204" pitchFamily="34" charset="-120"/>
              </a:rPr>
              <a:t>)</a:t>
            </a:r>
          </a:p>
          <a:p>
            <a:r>
              <a:rPr lang="en-US" altLang="zh-TW" sz="1600" b="1" dirty="0">
                <a:latin typeface="微軟正黑體" panose="020B0604030504040204" pitchFamily="34" charset="-120"/>
                <a:ea typeface="微軟正黑體" panose="020B0604030504040204" pitchFamily="34" charset="-120"/>
              </a:rPr>
              <a:t>2.</a:t>
            </a:r>
            <a:r>
              <a:rPr lang="zh-TW" altLang="en-US" sz="1600" b="1" dirty="0">
                <a:latin typeface="微軟正黑體" panose="020B0604030504040204" pitchFamily="34" charset="-120"/>
                <a:ea typeface="微軟正黑體" panose="020B0604030504040204" pitchFamily="34" charset="-120"/>
              </a:rPr>
              <a:t>記功過參考公務人員相關規定制定。</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第八章</a:t>
            </a:r>
            <a:r>
              <a:rPr lang="en-US" altLang="zh-TW" sz="1600" b="1" dirty="0">
                <a:latin typeface="微軟正黑體" panose="020B0604030504040204" pitchFamily="34" charset="-120"/>
                <a:ea typeface="微軟正黑體" panose="020B0604030504040204" pitchFamily="34" charset="-120"/>
              </a:rPr>
              <a:t>)</a:t>
            </a:r>
          </a:p>
          <a:p>
            <a:r>
              <a:rPr lang="en-US" altLang="zh-TW" sz="1600" b="1" dirty="0">
                <a:latin typeface="微軟正黑體" panose="020B0604030504040204" pitchFamily="34" charset="-120"/>
                <a:ea typeface="微軟正黑體" panose="020B0604030504040204" pitchFamily="34" charset="-120"/>
              </a:rPr>
              <a:t>3.</a:t>
            </a:r>
            <a:r>
              <a:rPr lang="zh-TW" altLang="en-US" sz="1600" b="1" dirty="0">
                <a:latin typeface="微軟正黑體" panose="020B0604030504040204" pitchFamily="34" charset="-120"/>
                <a:ea typeface="微軟正黑體" panose="020B0604030504040204" pitchFamily="34" charset="-120"/>
              </a:rPr>
              <a:t>退休：由農田水利事業作業基金與職員提撥公自提。</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latin typeface="微軟正黑體" panose="020B0604030504040204" pitchFamily="34" charset="-120"/>
                <a:ea typeface="微軟正黑體" panose="020B0604030504040204" pitchFamily="34" charset="-120"/>
              </a:rPr>
              <a:t>4.</a:t>
            </a:r>
            <a:r>
              <a:rPr lang="zh-TW" altLang="en-US" sz="1600" b="1" dirty="0">
                <a:latin typeface="微軟正黑體" panose="020B0604030504040204" pitchFamily="34" charset="-120"/>
                <a:ea typeface="微軟正黑體" panose="020B0604030504040204" pitchFamily="34" charset="-120"/>
              </a:rPr>
              <a:t>農田水利事業人員不適用勞基法</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農水法第</a:t>
            </a:r>
            <a:r>
              <a:rPr lang="en-US" altLang="zh-TW" sz="1600" b="1" dirty="0">
                <a:latin typeface="微軟正黑體" panose="020B0604030504040204" pitchFamily="34" charset="-120"/>
                <a:ea typeface="微軟正黑體" panose="020B0604030504040204" pitchFamily="34" charset="-120"/>
              </a:rPr>
              <a:t>19</a:t>
            </a:r>
            <a:r>
              <a:rPr lang="zh-TW" altLang="en-US" sz="1600" b="1" dirty="0">
                <a:latin typeface="微軟正黑體" panose="020B0604030504040204" pitchFamily="34" charset="-120"/>
                <a:ea typeface="微軟正黑體" panose="020B0604030504040204" pitchFamily="34" charset="-120"/>
              </a:rPr>
              <a:t>條第</a:t>
            </a:r>
            <a:r>
              <a:rPr lang="en-US" altLang="zh-TW" sz="1600" b="1" dirty="0">
                <a:latin typeface="微軟正黑體" panose="020B0604030504040204" pitchFamily="34" charset="-120"/>
                <a:ea typeface="微軟正黑體" panose="020B0604030504040204" pitchFamily="34" charset="-120"/>
              </a:rPr>
              <a:t>3</a:t>
            </a:r>
            <a:r>
              <a:rPr lang="zh-TW" altLang="en-US" sz="1600" b="1" dirty="0">
                <a:latin typeface="微軟正黑體" panose="020B0604030504040204" pitchFamily="34" charset="-120"/>
                <a:ea typeface="微軟正黑體" panose="020B0604030504040204" pitchFamily="34" charset="-120"/>
              </a:rPr>
              <a:t>項</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，但應保勞工保險</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第</a:t>
            </a:r>
            <a:r>
              <a:rPr lang="en-US" altLang="zh-TW" sz="1600" b="1" dirty="0">
                <a:latin typeface="微軟正黑體" panose="020B0604030504040204" pitchFamily="34" charset="-120"/>
                <a:ea typeface="微軟正黑體" panose="020B0604030504040204" pitchFamily="34" charset="-120"/>
              </a:rPr>
              <a:t>76</a:t>
            </a:r>
            <a:r>
              <a:rPr lang="zh-TW" altLang="en-US" sz="1600" b="1" dirty="0">
                <a:latin typeface="微軟正黑體" panose="020B0604030504040204" pitchFamily="34" charset="-120"/>
                <a:ea typeface="微軟正黑體" panose="020B0604030504040204" pitchFamily="34" charset="-120"/>
              </a:rPr>
              <a:t>條</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latin typeface="微軟正黑體" panose="020B0604030504040204" pitchFamily="34" charset="-120"/>
                <a:ea typeface="微軟正黑體" panose="020B0604030504040204" pitchFamily="34" charset="-120"/>
              </a:rPr>
              <a:t>5.</a:t>
            </a:r>
            <a:r>
              <a:rPr lang="zh-TW" altLang="en-US" sz="1600" b="1" dirty="0">
                <a:latin typeface="微軟正黑體" panose="020B0604030504040204" pitchFamily="34" charset="-120"/>
                <a:ea typeface="微軟正黑體" panose="020B0604030504040204" pitchFamily="34" charset="-120"/>
              </a:rPr>
              <a:t>其他相關福利待遇參考公務人員規定辦理。</a:t>
            </a:r>
          </a:p>
        </p:txBody>
      </p:sp>
      <p:sp>
        <p:nvSpPr>
          <p:cNvPr id="22" name="矩形 21">
            <a:extLst>
              <a:ext uri="{FF2B5EF4-FFF2-40B4-BE49-F238E27FC236}">
                <a16:creationId xmlns:a16="http://schemas.microsoft.com/office/drawing/2014/main" id="{204CA6A7-B4F9-4F69-8AB8-BAB8B2E758DF}"/>
              </a:ext>
            </a:extLst>
          </p:cNvPr>
          <p:cNvSpPr/>
          <p:nvPr/>
        </p:nvSpPr>
        <p:spPr>
          <a:xfrm>
            <a:off x="3865820" y="2101256"/>
            <a:ext cx="2011568" cy="15762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升等：</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solidFill>
                  <a:srgbClr val="FF0000"/>
                </a:solidFill>
                <a:latin typeface="微軟正黑體" panose="020B0604030504040204" pitchFamily="34" charset="-120"/>
                <a:ea typeface="微軟正黑體" panose="020B0604030504040204" pitchFamily="34" charset="-120"/>
              </a:rPr>
              <a:t>2</a:t>
            </a:r>
            <a:r>
              <a:rPr lang="zh-TW" altLang="en-US" sz="1600" b="1" dirty="0">
                <a:solidFill>
                  <a:srgbClr val="FF0000"/>
                </a:solidFill>
                <a:latin typeface="微軟正黑體" panose="020B0604030504040204" pitchFamily="34" charset="-120"/>
                <a:ea typeface="微軟正黑體" panose="020B0604030504040204" pitchFamily="34" charset="-120"/>
              </a:rPr>
              <a:t>等</a:t>
            </a:r>
            <a:r>
              <a:rPr lang="en-US" altLang="zh-TW" sz="1600" b="1" dirty="0">
                <a:solidFill>
                  <a:srgbClr val="FF0000"/>
                </a:solidFill>
                <a:latin typeface="微軟正黑體" panose="020B0604030504040204" pitchFamily="34" charset="-120"/>
                <a:ea typeface="微軟正黑體" panose="020B0604030504040204" pitchFamily="34" charset="-120"/>
              </a:rPr>
              <a:t>10</a:t>
            </a:r>
            <a:r>
              <a:rPr lang="zh-TW" altLang="en-US" sz="1600" b="1" dirty="0">
                <a:solidFill>
                  <a:srgbClr val="FF0000"/>
                </a:solidFill>
                <a:latin typeface="微軟正黑體" panose="020B0604030504040204" pitchFamily="34" charset="-120"/>
                <a:ea typeface="微軟正黑體" panose="020B0604030504040204" pitchFamily="34" charset="-120"/>
              </a:rPr>
              <a:t>級經升等訓練及格，近兩年考績甲等，或近三年考績至少一甲二乙</a:t>
            </a:r>
            <a:endParaRPr lang="zh-TW" altLang="en-US" sz="1600" b="1" dirty="0">
              <a:latin typeface="微軟正黑體" panose="020B0604030504040204" pitchFamily="34" charset="-120"/>
              <a:ea typeface="微軟正黑體" panose="020B0604030504040204" pitchFamily="34" charset="-120"/>
            </a:endParaRPr>
          </a:p>
        </p:txBody>
      </p:sp>
      <p:sp>
        <p:nvSpPr>
          <p:cNvPr id="24" name="流程圖: 接點 23">
            <a:extLst>
              <a:ext uri="{FF2B5EF4-FFF2-40B4-BE49-F238E27FC236}">
                <a16:creationId xmlns:a16="http://schemas.microsoft.com/office/drawing/2014/main" id="{228D18F6-7348-4AE7-A6A2-309C2815A7DB}"/>
              </a:ext>
            </a:extLst>
          </p:cNvPr>
          <p:cNvSpPr/>
          <p:nvPr/>
        </p:nvSpPr>
        <p:spPr>
          <a:xfrm>
            <a:off x="6775160" y="1977078"/>
            <a:ext cx="216024" cy="21602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25">
            <a:extLst>
              <a:ext uri="{FF2B5EF4-FFF2-40B4-BE49-F238E27FC236}">
                <a16:creationId xmlns:a16="http://schemas.microsoft.com/office/drawing/2014/main" id="{7054B806-5EA8-4DAD-B54A-E10F327F929A}"/>
              </a:ext>
            </a:extLst>
          </p:cNvPr>
          <p:cNvSpPr/>
          <p:nvPr/>
        </p:nvSpPr>
        <p:spPr>
          <a:xfrm>
            <a:off x="5877388" y="1852800"/>
            <a:ext cx="2011568" cy="15762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a:latin typeface="微軟正黑體" panose="020B0604030504040204" pitchFamily="34" charset="-120"/>
                <a:ea typeface="微軟正黑體" panose="020B0604030504040204" pitchFamily="34" charset="-120"/>
              </a:rPr>
              <a:t>一等人員：</a:t>
            </a:r>
            <a:endParaRPr lang="en-US" altLang="zh-TW" sz="1600" b="1" dirty="0">
              <a:latin typeface="微軟正黑體" panose="020B0604030504040204" pitchFamily="34" charset="-120"/>
              <a:ea typeface="微軟正黑體" panose="020B0604030504040204" pitchFamily="34" charset="-120"/>
            </a:endParaRPr>
          </a:p>
          <a:p>
            <a:pPr algn="ctr"/>
            <a:r>
              <a:rPr lang="zh-TW" altLang="en-US" sz="1600" b="1" dirty="0">
                <a:latin typeface="微軟正黑體" panose="020B0604030504040204" pitchFamily="34" charset="-120"/>
                <a:ea typeface="微軟正黑體" panose="020B0604030504040204" pitchFamily="34" charset="-120"/>
              </a:rPr>
              <a:t>在職訓練</a:t>
            </a:r>
            <a:endParaRPr lang="en-US" altLang="zh-TW" sz="1600" b="1" dirty="0">
              <a:latin typeface="微軟正黑體" panose="020B0604030504040204" pitchFamily="34" charset="-120"/>
              <a:ea typeface="微軟正黑體" panose="020B0604030504040204" pitchFamily="34" charset="-120"/>
            </a:endParaRPr>
          </a:p>
          <a:p>
            <a:pPr algn="ctr"/>
            <a:endParaRPr lang="zh-TW" altLang="en-US" sz="1600" b="1" dirty="0">
              <a:latin typeface="微軟正黑體" panose="020B0604030504040204" pitchFamily="34" charset="-120"/>
              <a:ea typeface="微軟正黑體" panose="020B0604030504040204" pitchFamily="34" charset="-120"/>
            </a:endParaRPr>
          </a:p>
        </p:txBody>
      </p:sp>
      <p:sp>
        <p:nvSpPr>
          <p:cNvPr id="27" name="矩形 26">
            <a:extLst>
              <a:ext uri="{FF2B5EF4-FFF2-40B4-BE49-F238E27FC236}">
                <a16:creationId xmlns:a16="http://schemas.microsoft.com/office/drawing/2014/main" id="{EB9AEE94-1124-4693-97A8-A1DB82A8D4D0}"/>
              </a:ext>
            </a:extLst>
          </p:cNvPr>
          <p:cNvSpPr/>
          <p:nvPr/>
        </p:nvSpPr>
        <p:spPr>
          <a:xfrm>
            <a:off x="2843808" y="1412776"/>
            <a:ext cx="3931352" cy="44002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chemeClr val="tx1"/>
                </a:solidFill>
                <a:latin typeface="微軟正黑體" panose="020B0604030504040204" pitchFamily="34" charset="-120"/>
                <a:ea typeface="微軟正黑體" panose="020B0604030504040204" pitchFamily="34" charset="-120"/>
              </a:rPr>
              <a:t>各等人員進用依第</a:t>
            </a:r>
            <a:r>
              <a:rPr lang="en-US" altLang="zh-TW" sz="1400" b="1" dirty="0">
                <a:solidFill>
                  <a:schemeClr val="tx1"/>
                </a:solidFill>
                <a:latin typeface="微軟正黑體" panose="020B0604030504040204" pitchFamily="34" charset="-120"/>
                <a:ea typeface="微軟正黑體" panose="020B0604030504040204" pitchFamily="34" charset="-120"/>
              </a:rPr>
              <a:t>22~23</a:t>
            </a:r>
            <a:r>
              <a:rPr lang="zh-TW" altLang="en-US" sz="1400" b="1" dirty="0">
                <a:solidFill>
                  <a:schemeClr val="tx1"/>
                </a:solidFill>
                <a:latin typeface="微軟正黑體" panose="020B0604030504040204" pitchFamily="34" charset="-120"/>
                <a:ea typeface="微軟正黑體" panose="020B0604030504040204" pitchFamily="34" charset="-120"/>
              </a:rPr>
              <a:t>條辦理</a:t>
            </a:r>
          </a:p>
        </p:txBody>
      </p:sp>
      <p:sp>
        <p:nvSpPr>
          <p:cNvPr id="29" name="矩形 28">
            <a:extLst>
              <a:ext uri="{FF2B5EF4-FFF2-40B4-BE49-F238E27FC236}">
                <a16:creationId xmlns:a16="http://schemas.microsoft.com/office/drawing/2014/main" id="{BA6AC691-F51A-435F-8389-D6956002DB46}"/>
              </a:ext>
            </a:extLst>
          </p:cNvPr>
          <p:cNvSpPr/>
          <p:nvPr/>
        </p:nvSpPr>
        <p:spPr>
          <a:xfrm>
            <a:off x="6883172" y="1415932"/>
            <a:ext cx="2153324" cy="44002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chemeClr val="tx1"/>
                </a:solidFill>
                <a:latin typeface="微軟正黑體" panose="020B0604030504040204" pitchFamily="34" charset="-120"/>
                <a:ea typeface="微軟正黑體" panose="020B0604030504040204" pitchFamily="34" charset="-120"/>
              </a:rPr>
              <a:t>主管依第</a:t>
            </a:r>
            <a:r>
              <a:rPr lang="en-US" altLang="zh-TW" sz="1400" b="1" dirty="0">
                <a:solidFill>
                  <a:schemeClr val="tx1"/>
                </a:solidFill>
                <a:latin typeface="微軟正黑體" panose="020B0604030504040204" pitchFamily="34" charset="-120"/>
                <a:ea typeface="微軟正黑體" panose="020B0604030504040204" pitchFamily="34" charset="-120"/>
              </a:rPr>
              <a:t>21</a:t>
            </a:r>
            <a:r>
              <a:rPr lang="zh-TW" altLang="en-US" sz="1400" b="1" dirty="0">
                <a:solidFill>
                  <a:schemeClr val="tx1"/>
                </a:solidFill>
                <a:latin typeface="微軟正黑體" panose="020B0604030504040204" pitchFamily="34" charset="-120"/>
                <a:ea typeface="微軟正黑體" panose="020B0604030504040204" pitchFamily="34" charset="-120"/>
              </a:rPr>
              <a:t>條辦理</a:t>
            </a:r>
          </a:p>
        </p:txBody>
      </p:sp>
      <p:sp>
        <p:nvSpPr>
          <p:cNvPr id="31" name="矩形 30">
            <a:extLst>
              <a:ext uri="{FF2B5EF4-FFF2-40B4-BE49-F238E27FC236}">
                <a16:creationId xmlns:a16="http://schemas.microsoft.com/office/drawing/2014/main" id="{6F90E938-44E8-479E-B1D4-0CE10EA1F91D}"/>
              </a:ext>
            </a:extLst>
          </p:cNvPr>
          <p:cNvSpPr/>
          <p:nvPr/>
        </p:nvSpPr>
        <p:spPr>
          <a:xfrm>
            <a:off x="251520" y="1401176"/>
            <a:ext cx="2484276" cy="44002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chemeClr val="tx1"/>
                </a:solidFill>
                <a:latin typeface="微軟正黑體" panose="020B0604030504040204" pitchFamily="34" charset="-120"/>
                <a:ea typeface="微軟正黑體" panose="020B0604030504040204" pitchFamily="34" charset="-120"/>
              </a:rPr>
              <a:t>甄試資格按第</a:t>
            </a:r>
            <a:r>
              <a:rPr lang="en-US" altLang="zh-TW" sz="1400" b="1" dirty="0">
                <a:solidFill>
                  <a:schemeClr val="tx1"/>
                </a:solidFill>
                <a:latin typeface="微軟正黑體" panose="020B0604030504040204" pitchFamily="34" charset="-120"/>
                <a:ea typeface="微軟正黑體" panose="020B0604030504040204" pitchFamily="34" charset="-120"/>
              </a:rPr>
              <a:t>16</a:t>
            </a:r>
            <a:r>
              <a:rPr lang="zh-TW" altLang="en-US" sz="1400" b="1" dirty="0">
                <a:solidFill>
                  <a:schemeClr val="tx1"/>
                </a:solidFill>
                <a:latin typeface="微軟正黑體" panose="020B0604030504040204" pitchFamily="34" charset="-120"/>
                <a:ea typeface="微軟正黑體" panose="020B0604030504040204" pitchFamily="34" charset="-120"/>
              </a:rPr>
              <a:t>條</a:t>
            </a:r>
          </a:p>
        </p:txBody>
      </p:sp>
    </p:spTree>
    <p:extLst>
      <p:ext uri="{BB962C8B-B14F-4D97-AF65-F5344CB8AC3E}">
        <p14:creationId xmlns:p14="http://schemas.microsoft.com/office/powerpoint/2010/main" val="3651434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52DEDC07-599F-40F2-9C65-FDBCCDEA5EEA}"/>
              </a:ext>
            </a:extLst>
          </p:cNvPr>
          <p:cNvSpPr>
            <a:spLocks noGrp="1"/>
          </p:cNvSpPr>
          <p:nvPr>
            <p:ph type="title"/>
          </p:nvPr>
        </p:nvSpPr>
        <p:spPr>
          <a:xfrm>
            <a:off x="263088" y="33342"/>
            <a:ext cx="8229600" cy="643666"/>
          </a:xfrm>
        </p:spPr>
        <p:txBody>
          <a:bodyPr/>
          <a:lstStyle/>
          <a:p>
            <a:r>
              <a:rPr lang="zh-TW" altLang="en-US" sz="4000" b="1" dirty="0"/>
              <a:t>陸、農田水利事務諮議會管理事項</a:t>
            </a:r>
          </a:p>
        </p:txBody>
      </p:sp>
      <p:sp>
        <p:nvSpPr>
          <p:cNvPr id="2" name="Text Box 65">
            <a:extLst>
              <a:ext uri="{FF2B5EF4-FFF2-40B4-BE49-F238E27FC236}">
                <a16:creationId xmlns:a16="http://schemas.microsoft.com/office/drawing/2014/main" id="{BDB7CAF4-8CBB-4260-8A72-58D69EAC7398}"/>
              </a:ext>
            </a:extLst>
          </p:cNvPr>
          <p:cNvSpPr txBox="1">
            <a:spLocks noChangeArrowheads="1"/>
          </p:cNvSpPr>
          <p:nvPr/>
        </p:nvSpPr>
        <p:spPr bwMode="auto">
          <a:xfrm>
            <a:off x="82408" y="827549"/>
            <a:ext cx="8398712" cy="525401"/>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CAB363"/>
              </a:buClr>
              <a:buSzPct val="100000"/>
              <a:buFont typeface="Wingdings" pitchFamily="2" charset="2"/>
              <a:buChar char="l"/>
              <a:tabLst>
                <a:tab pos="1080000" algn="l"/>
              </a:tabLst>
              <a:defRPr/>
            </a:pPr>
            <a:r>
              <a:rPr lang="zh-TW" altLang="en-US" sz="2800" b="1" dirty="0">
                <a:solidFill>
                  <a:prstClr val="black"/>
                </a:solidFill>
                <a:latin typeface="Times New Roman" pitchFamily="18" charset="0"/>
                <a:ea typeface="微軟正黑體" panose="020B0604030504040204" pitchFamily="34" charset="-120"/>
                <a:cs typeface="Times New Roman" pitchFamily="18" charset="0"/>
              </a:rPr>
              <a:t>農田水利事務諮議會</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6" name="Text Box 65">
            <a:extLst>
              <a:ext uri="{FF2B5EF4-FFF2-40B4-BE49-F238E27FC236}">
                <a16:creationId xmlns:a16="http://schemas.microsoft.com/office/drawing/2014/main" id="{C4754455-4410-44F5-804F-B2529F8CBB40}"/>
              </a:ext>
            </a:extLst>
          </p:cNvPr>
          <p:cNvSpPr txBox="1">
            <a:spLocks noChangeArrowheads="1"/>
          </p:cNvSpPr>
          <p:nvPr/>
        </p:nvSpPr>
        <p:spPr bwMode="auto">
          <a:xfrm>
            <a:off x="611560" y="1394968"/>
            <a:ext cx="8398712" cy="463846"/>
          </a:xfrm>
          <a:prstGeom prst="rect">
            <a:avLst/>
          </a:prstGeom>
          <a:noFill/>
          <a:ln w="9525">
            <a:noFill/>
            <a:miter lim="800000"/>
            <a:headEnd/>
            <a:tailEnd/>
          </a:ln>
          <a:effectLst/>
        </p:spPr>
        <p:txBody>
          <a:bodyPr wrap="square" lIns="90000" tIns="46800" rIns="90000" bIns="46800">
            <a:spAutoFit/>
          </a:bodyPr>
          <a:lstStyle/>
          <a:p>
            <a:pPr marL="539750" lvl="0" indent="-360000" defTabSz="792000">
              <a:buClr>
                <a:srgbClr val="0000FF"/>
              </a:buClr>
              <a:buSzPct val="80000"/>
              <a:buFont typeface="Wingdings" pitchFamily="2" charset="2"/>
              <a:buChar char="l"/>
              <a:tabLst>
                <a:tab pos="1080000" algn="l"/>
              </a:tabLst>
              <a:defRPr/>
            </a:pPr>
            <a:r>
              <a:rPr kumimoji="0" lang="zh-TW" altLang="en-US" sz="24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依農水法第</a:t>
            </a:r>
            <a:r>
              <a:rPr kumimoji="0" lang="en-US" altLang="zh-TW" sz="24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21</a:t>
            </a:r>
            <a:r>
              <a:rPr kumimoji="0" lang="zh-TW" altLang="en-US" sz="24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rPr>
              <a:t>條規定設置，為諮詢性質。</a:t>
            </a:r>
            <a:endParaRPr kumimoji="0" lang="zh-TW" altLang="en-US" sz="2800" b="1" i="0" u="none" strike="noStrike" kern="1200" cap="none" spc="0" normalizeH="0" baseline="0" noProof="0" dirty="0">
              <a:ln>
                <a:noFill/>
              </a:ln>
              <a:solidFill>
                <a:prstClr val="black"/>
              </a:solidFill>
              <a:effectLst/>
              <a:uLnTx/>
              <a:uFillTx/>
              <a:latin typeface="Times New Roman" pitchFamily="18" charset="0"/>
              <a:ea typeface="微軟正黑體" panose="020B0604030504040204" pitchFamily="34" charset="-120"/>
              <a:cs typeface="Times New Roman" pitchFamily="18" charset="0"/>
            </a:endParaRPr>
          </a:p>
        </p:txBody>
      </p:sp>
      <p:sp>
        <p:nvSpPr>
          <p:cNvPr id="8" name="Freeform 3">
            <a:extLst>
              <a:ext uri="{FF2B5EF4-FFF2-40B4-BE49-F238E27FC236}">
                <a16:creationId xmlns:a16="http://schemas.microsoft.com/office/drawing/2014/main" id="{3D07554E-8E39-4F41-ADD6-598C1BEA9D1B}"/>
              </a:ext>
            </a:extLst>
          </p:cNvPr>
          <p:cNvSpPr>
            <a:spLocks/>
          </p:cNvSpPr>
          <p:nvPr/>
        </p:nvSpPr>
        <p:spPr bwMode="gray">
          <a:xfrm rot="2512253">
            <a:off x="4605386" y="2518178"/>
            <a:ext cx="1214437" cy="1725613"/>
          </a:xfrm>
          <a:custGeom>
            <a:avLst/>
            <a:gdLst>
              <a:gd name="T0" fmla="*/ 362 w 765"/>
              <a:gd name="T1" fmla="*/ 0 h 1087"/>
              <a:gd name="T2" fmla="*/ 0 w 765"/>
              <a:gd name="T3" fmla="*/ 265 h 1087"/>
              <a:gd name="T4" fmla="*/ 123 w 765"/>
              <a:gd name="T5" fmla="*/ 265 h 1087"/>
              <a:gd name="T6" fmla="*/ 348 w 765"/>
              <a:gd name="T7" fmla="*/ 1087 h 1087"/>
              <a:gd name="T8" fmla="*/ 420 w 765"/>
              <a:gd name="T9" fmla="*/ 1087 h 1087"/>
              <a:gd name="T10" fmla="*/ 636 w 765"/>
              <a:gd name="T11" fmla="*/ 262 h 1087"/>
              <a:gd name="T12" fmla="*/ 765 w 765"/>
              <a:gd name="T13" fmla="*/ 268 h 1087"/>
              <a:gd name="T14" fmla="*/ 362 w 765"/>
              <a:gd name="T15" fmla="*/ 0 h 10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5" h="1087">
                <a:moveTo>
                  <a:pt x="362" y="0"/>
                </a:moveTo>
                <a:lnTo>
                  <a:pt x="0" y="265"/>
                </a:lnTo>
                <a:lnTo>
                  <a:pt x="123" y="265"/>
                </a:lnTo>
                <a:lnTo>
                  <a:pt x="348" y="1087"/>
                </a:lnTo>
                <a:lnTo>
                  <a:pt x="420" y="1087"/>
                </a:lnTo>
                <a:lnTo>
                  <a:pt x="636" y="262"/>
                </a:lnTo>
                <a:lnTo>
                  <a:pt x="765" y="268"/>
                </a:lnTo>
                <a:lnTo>
                  <a:pt x="362" y="0"/>
                </a:lnTo>
                <a:close/>
              </a:path>
            </a:pathLst>
          </a:custGeom>
          <a:solidFill>
            <a:schemeClr val="tx2">
              <a:lumMod val="20000"/>
              <a:lumOff val="80000"/>
            </a:schemeClr>
          </a:solidFill>
          <a:ln>
            <a:solidFill>
              <a:schemeClr val="bg1">
                <a:lumMod val="95000"/>
              </a:schemeClr>
            </a:solidFill>
          </a:ln>
          <a:effectLst>
            <a:prstShdw prst="shdw17" dist="17961" dir="2700000">
              <a:srgbClr val="5274A6">
                <a:gamma/>
                <a:shade val="60000"/>
                <a:invGamma/>
              </a:srgbClr>
            </a:prstShdw>
          </a:effectLst>
        </p:spPr>
        <p:txBody>
          <a:bodyPr lIns="45720" tIns="44450" rIns="45720" bIns="44450" anchor="ctr" anchorCtr="1"/>
          <a:lstStyle/>
          <a:p>
            <a:endParaRPr lang="zh-TW" altLang="en-US">
              <a:solidFill>
                <a:prstClr val="black"/>
              </a:solidFill>
            </a:endParaRPr>
          </a:p>
        </p:txBody>
      </p:sp>
      <p:sp>
        <p:nvSpPr>
          <p:cNvPr id="10" name="Freeform 3">
            <a:extLst>
              <a:ext uri="{FF2B5EF4-FFF2-40B4-BE49-F238E27FC236}">
                <a16:creationId xmlns:a16="http://schemas.microsoft.com/office/drawing/2014/main" id="{AF023577-609D-487E-A92A-52E57915D132}"/>
              </a:ext>
            </a:extLst>
          </p:cNvPr>
          <p:cNvSpPr>
            <a:spLocks/>
          </p:cNvSpPr>
          <p:nvPr/>
        </p:nvSpPr>
        <p:spPr bwMode="gray">
          <a:xfrm rot="18549784">
            <a:off x="2625454" y="2579849"/>
            <a:ext cx="1214437" cy="1725614"/>
          </a:xfrm>
          <a:custGeom>
            <a:avLst/>
            <a:gdLst>
              <a:gd name="T0" fmla="*/ 362 w 765"/>
              <a:gd name="T1" fmla="*/ 0 h 1087"/>
              <a:gd name="T2" fmla="*/ 0 w 765"/>
              <a:gd name="T3" fmla="*/ 265 h 1087"/>
              <a:gd name="T4" fmla="*/ 123 w 765"/>
              <a:gd name="T5" fmla="*/ 265 h 1087"/>
              <a:gd name="T6" fmla="*/ 348 w 765"/>
              <a:gd name="T7" fmla="*/ 1087 h 1087"/>
              <a:gd name="T8" fmla="*/ 420 w 765"/>
              <a:gd name="T9" fmla="*/ 1087 h 1087"/>
              <a:gd name="T10" fmla="*/ 636 w 765"/>
              <a:gd name="T11" fmla="*/ 262 h 1087"/>
              <a:gd name="T12" fmla="*/ 765 w 765"/>
              <a:gd name="T13" fmla="*/ 268 h 1087"/>
              <a:gd name="T14" fmla="*/ 362 w 765"/>
              <a:gd name="T15" fmla="*/ 0 h 10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5" h="1087">
                <a:moveTo>
                  <a:pt x="362" y="0"/>
                </a:moveTo>
                <a:lnTo>
                  <a:pt x="0" y="265"/>
                </a:lnTo>
                <a:lnTo>
                  <a:pt x="123" y="265"/>
                </a:lnTo>
                <a:lnTo>
                  <a:pt x="348" y="1087"/>
                </a:lnTo>
                <a:lnTo>
                  <a:pt x="420" y="1087"/>
                </a:lnTo>
                <a:lnTo>
                  <a:pt x="636" y="262"/>
                </a:lnTo>
                <a:lnTo>
                  <a:pt x="765" y="268"/>
                </a:lnTo>
                <a:lnTo>
                  <a:pt x="362" y="0"/>
                </a:lnTo>
                <a:close/>
              </a:path>
            </a:pathLst>
          </a:custGeom>
          <a:solidFill>
            <a:schemeClr val="tx2">
              <a:lumMod val="20000"/>
              <a:lumOff val="80000"/>
            </a:schemeClr>
          </a:solidFill>
          <a:ln>
            <a:solidFill>
              <a:schemeClr val="bg1">
                <a:lumMod val="95000"/>
              </a:schemeClr>
            </a:solidFill>
          </a:ln>
          <a:effectLst>
            <a:prstShdw prst="shdw17" dist="17961" dir="2700000">
              <a:srgbClr val="5274A6">
                <a:gamma/>
                <a:shade val="60000"/>
                <a:invGamma/>
              </a:srgbClr>
            </a:prstShdw>
          </a:effectLst>
        </p:spPr>
        <p:txBody>
          <a:bodyPr lIns="45720" tIns="44450" rIns="45720" bIns="44450" anchor="ctr" anchorCtr="1"/>
          <a:lstStyle/>
          <a:p>
            <a:endParaRPr lang="zh-TW" altLang="en-US">
              <a:solidFill>
                <a:prstClr val="black"/>
              </a:solidFill>
            </a:endParaRPr>
          </a:p>
        </p:txBody>
      </p:sp>
      <p:sp>
        <p:nvSpPr>
          <p:cNvPr id="12" name="橢圓 11">
            <a:extLst>
              <a:ext uri="{FF2B5EF4-FFF2-40B4-BE49-F238E27FC236}">
                <a16:creationId xmlns:a16="http://schemas.microsoft.com/office/drawing/2014/main" id="{C6F91D31-946C-4018-8201-8DD8942D4B00}"/>
              </a:ext>
            </a:extLst>
          </p:cNvPr>
          <p:cNvSpPr/>
          <p:nvPr/>
        </p:nvSpPr>
        <p:spPr bwMode="auto">
          <a:xfrm>
            <a:off x="5089832" y="1972652"/>
            <a:ext cx="1866879" cy="909121"/>
          </a:xfrm>
          <a:prstGeom prst="ellipse">
            <a:avLst/>
          </a:prstGeom>
          <a:solidFill>
            <a:schemeClr val="accent5">
              <a:lumMod val="20000"/>
              <a:lumOff val="80000"/>
            </a:schemeClr>
          </a:solidFill>
          <a:ln w="9525" cap="flat" cmpd="sng" algn="ctr">
            <a:solidFill>
              <a:schemeClr val="bg1">
                <a:lumMod val="95000"/>
              </a:schemeClr>
            </a:solidFill>
            <a:prstDash val="solid"/>
            <a:round/>
            <a:headEnd type="none" w="med" len="med"/>
            <a:tailEnd type="none" w="med" len="med"/>
          </a:ln>
          <a:effectLst>
            <a:outerShdw dist="35921" dir="2700000" algn="ctr" rotWithShape="0">
              <a:schemeClr val="bg2">
                <a:alpha val="50000"/>
              </a:schemeClr>
            </a:outerShdw>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kumimoji="1" lang="zh-TW" altLang="en-US">
              <a:solidFill>
                <a:prstClr val="black"/>
              </a:solidFill>
              <a:latin typeface="Times New Roman" pitchFamily="18" charset="0"/>
            </a:endParaRPr>
          </a:p>
        </p:txBody>
      </p:sp>
      <p:sp>
        <p:nvSpPr>
          <p:cNvPr id="14" name="Freeform 3">
            <a:extLst>
              <a:ext uri="{FF2B5EF4-FFF2-40B4-BE49-F238E27FC236}">
                <a16:creationId xmlns:a16="http://schemas.microsoft.com/office/drawing/2014/main" id="{BB4D3722-6541-4DC3-B3FD-EAD1953D2AC0}"/>
              </a:ext>
            </a:extLst>
          </p:cNvPr>
          <p:cNvSpPr>
            <a:spLocks/>
          </p:cNvSpPr>
          <p:nvPr/>
        </p:nvSpPr>
        <p:spPr bwMode="gray">
          <a:xfrm rot="13266306">
            <a:off x="2612980" y="3946421"/>
            <a:ext cx="1214437" cy="1725613"/>
          </a:xfrm>
          <a:custGeom>
            <a:avLst/>
            <a:gdLst>
              <a:gd name="T0" fmla="*/ 362 w 765"/>
              <a:gd name="T1" fmla="*/ 0 h 1087"/>
              <a:gd name="T2" fmla="*/ 0 w 765"/>
              <a:gd name="T3" fmla="*/ 265 h 1087"/>
              <a:gd name="T4" fmla="*/ 123 w 765"/>
              <a:gd name="T5" fmla="*/ 265 h 1087"/>
              <a:gd name="T6" fmla="*/ 348 w 765"/>
              <a:gd name="T7" fmla="*/ 1087 h 1087"/>
              <a:gd name="T8" fmla="*/ 420 w 765"/>
              <a:gd name="T9" fmla="*/ 1087 h 1087"/>
              <a:gd name="T10" fmla="*/ 636 w 765"/>
              <a:gd name="T11" fmla="*/ 262 h 1087"/>
              <a:gd name="T12" fmla="*/ 765 w 765"/>
              <a:gd name="T13" fmla="*/ 268 h 1087"/>
              <a:gd name="T14" fmla="*/ 362 w 765"/>
              <a:gd name="T15" fmla="*/ 0 h 10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5" h="1087">
                <a:moveTo>
                  <a:pt x="362" y="0"/>
                </a:moveTo>
                <a:lnTo>
                  <a:pt x="0" y="265"/>
                </a:lnTo>
                <a:lnTo>
                  <a:pt x="123" y="265"/>
                </a:lnTo>
                <a:lnTo>
                  <a:pt x="348" y="1087"/>
                </a:lnTo>
                <a:lnTo>
                  <a:pt x="420" y="1087"/>
                </a:lnTo>
                <a:lnTo>
                  <a:pt x="636" y="262"/>
                </a:lnTo>
                <a:lnTo>
                  <a:pt x="765" y="268"/>
                </a:lnTo>
                <a:lnTo>
                  <a:pt x="362" y="0"/>
                </a:lnTo>
                <a:close/>
              </a:path>
            </a:pathLst>
          </a:custGeom>
          <a:solidFill>
            <a:schemeClr val="tx2">
              <a:lumMod val="20000"/>
              <a:lumOff val="80000"/>
            </a:schemeClr>
          </a:solidFill>
          <a:ln>
            <a:solidFill>
              <a:schemeClr val="bg1">
                <a:lumMod val="95000"/>
              </a:schemeClr>
            </a:solidFill>
          </a:ln>
          <a:effectLst>
            <a:prstShdw prst="shdw17" dist="17961" dir="2700000">
              <a:srgbClr val="5274A6">
                <a:gamma/>
                <a:shade val="60000"/>
                <a:invGamma/>
              </a:srgbClr>
            </a:prstShdw>
          </a:effectLst>
        </p:spPr>
        <p:txBody>
          <a:bodyPr lIns="45720" tIns="44450" rIns="45720" bIns="44450" anchor="ctr" anchorCtr="1"/>
          <a:lstStyle/>
          <a:p>
            <a:endParaRPr lang="zh-TW" altLang="en-US">
              <a:solidFill>
                <a:prstClr val="black"/>
              </a:solidFill>
            </a:endParaRPr>
          </a:p>
        </p:txBody>
      </p:sp>
      <p:sp>
        <p:nvSpPr>
          <p:cNvPr id="16" name="Freeform 3">
            <a:extLst>
              <a:ext uri="{FF2B5EF4-FFF2-40B4-BE49-F238E27FC236}">
                <a16:creationId xmlns:a16="http://schemas.microsoft.com/office/drawing/2014/main" id="{AAB2B788-B4B6-4123-844D-C5084576D4F9}"/>
              </a:ext>
            </a:extLst>
          </p:cNvPr>
          <p:cNvSpPr>
            <a:spLocks/>
          </p:cNvSpPr>
          <p:nvPr/>
        </p:nvSpPr>
        <p:spPr bwMode="gray">
          <a:xfrm rot="8284031">
            <a:off x="4852077" y="3928317"/>
            <a:ext cx="1110691" cy="1725613"/>
          </a:xfrm>
          <a:custGeom>
            <a:avLst/>
            <a:gdLst>
              <a:gd name="T0" fmla="*/ 362 w 765"/>
              <a:gd name="T1" fmla="*/ 0 h 1087"/>
              <a:gd name="T2" fmla="*/ 0 w 765"/>
              <a:gd name="T3" fmla="*/ 265 h 1087"/>
              <a:gd name="T4" fmla="*/ 123 w 765"/>
              <a:gd name="T5" fmla="*/ 265 h 1087"/>
              <a:gd name="T6" fmla="*/ 348 w 765"/>
              <a:gd name="T7" fmla="*/ 1087 h 1087"/>
              <a:gd name="T8" fmla="*/ 420 w 765"/>
              <a:gd name="T9" fmla="*/ 1087 h 1087"/>
              <a:gd name="T10" fmla="*/ 636 w 765"/>
              <a:gd name="T11" fmla="*/ 262 h 1087"/>
              <a:gd name="T12" fmla="*/ 765 w 765"/>
              <a:gd name="T13" fmla="*/ 268 h 1087"/>
              <a:gd name="T14" fmla="*/ 362 w 765"/>
              <a:gd name="T15" fmla="*/ 0 h 10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5" h="1087">
                <a:moveTo>
                  <a:pt x="362" y="0"/>
                </a:moveTo>
                <a:lnTo>
                  <a:pt x="0" y="265"/>
                </a:lnTo>
                <a:lnTo>
                  <a:pt x="123" y="265"/>
                </a:lnTo>
                <a:lnTo>
                  <a:pt x="348" y="1087"/>
                </a:lnTo>
                <a:lnTo>
                  <a:pt x="420" y="1087"/>
                </a:lnTo>
                <a:lnTo>
                  <a:pt x="636" y="262"/>
                </a:lnTo>
                <a:lnTo>
                  <a:pt x="765" y="268"/>
                </a:lnTo>
                <a:lnTo>
                  <a:pt x="362" y="0"/>
                </a:lnTo>
                <a:close/>
              </a:path>
            </a:pathLst>
          </a:custGeom>
          <a:solidFill>
            <a:schemeClr val="tx2">
              <a:lumMod val="20000"/>
              <a:lumOff val="80000"/>
            </a:schemeClr>
          </a:solidFill>
          <a:ln>
            <a:solidFill>
              <a:schemeClr val="bg1">
                <a:lumMod val="95000"/>
              </a:schemeClr>
            </a:solidFill>
          </a:ln>
          <a:effectLst>
            <a:prstShdw prst="shdw17" dist="17961" dir="2700000">
              <a:srgbClr val="5274A6">
                <a:gamma/>
                <a:shade val="60000"/>
                <a:invGamma/>
              </a:srgbClr>
            </a:prstShdw>
          </a:effectLst>
        </p:spPr>
        <p:txBody>
          <a:bodyPr lIns="45720" tIns="44450" rIns="45720" bIns="44450" anchor="ctr" anchorCtr="1"/>
          <a:lstStyle/>
          <a:p>
            <a:endParaRPr lang="zh-TW" altLang="en-US">
              <a:solidFill>
                <a:prstClr val="black"/>
              </a:solidFill>
            </a:endParaRPr>
          </a:p>
        </p:txBody>
      </p:sp>
      <p:sp>
        <p:nvSpPr>
          <p:cNvPr id="18" name="橢圓 17">
            <a:extLst>
              <a:ext uri="{FF2B5EF4-FFF2-40B4-BE49-F238E27FC236}">
                <a16:creationId xmlns:a16="http://schemas.microsoft.com/office/drawing/2014/main" id="{FCA3F207-DF1C-4024-88E3-333A2BCFAA44}"/>
              </a:ext>
            </a:extLst>
          </p:cNvPr>
          <p:cNvSpPr/>
          <p:nvPr/>
        </p:nvSpPr>
        <p:spPr bwMode="auto">
          <a:xfrm>
            <a:off x="2868206" y="3301075"/>
            <a:ext cx="2827212" cy="1280257"/>
          </a:xfrm>
          <a:prstGeom prst="ellipse">
            <a:avLst/>
          </a:prstGeom>
          <a:solidFill>
            <a:schemeClr val="accent2">
              <a:lumMod val="20000"/>
              <a:lumOff val="80000"/>
            </a:schemeClr>
          </a:solidFill>
          <a:ln w="28575" cap="flat" cmpd="sng" algn="ctr">
            <a:solidFill>
              <a:schemeClr val="tx2">
                <a:lumMod val="20000"/>
                <a:lumOff val="8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kumimoji="1" lang="zh-TW" altLang="en-US" dirty="0">
              <a:solidFill>
                <a:prstClr val="black"/>
              </a:solidFill>
              <a:latin typeface="Times New Roman" pitchFamily="18" charset="0"/>
            </a:endParaRPr>
          </a:p>
        </p:txBody>
      </p:sp>
      <p:sp>
        <p:nvSpPr>
          <p:cNvPr id="20" name="文字方塊 19">
            <a:extLst>
              <a:ext uri="{FF2B5EF4-FFF2-40B4-BE49-F238E27FC236}">
                <a16:creationId xmlns:a16="http://schemas.microsoft.com/office/drawing/2014/main" id="{1A6A25B5-AB77-4B61-8839-A3A78F5F8BC6}"/>
              </a:ext>
            </a:extLst>
          </p:cNvPr>
          <p:cNvSpPr txBox="1"/>
          <p:nvPr/>
        </p:nvSpPr>
        <p:spPr>
          <a:xfrm>
            <a:off x="3047480" y="3136402"/>
            <a:ext cx="2441241" cy="1569660"/>
          </a:xfrm>
          <a:prstGeom prst="rect">
            <a:avLst/>
          </a:prstGeom>
          <a:noFill/>
        </p:spPr>
        <p:txBody>
          <a:bodyPr wrap="square" rtlCol="0">
            <a:spAutoFit/>
          </a:bodyPr>
          <a:lstStyle/>
          <a:p>
            <a:pPr algn="ctr"/>
            <a:r>
              <a:rPr lang="zh-TW" altLang="en-US" sz="24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任務</a:t>
            </a:r>
            <a:endParaRPr lang="en-US" altLang="zh-TW" sz="24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endParaRPr>
          </a:p>
          <a:p>
            <a:pPr algn="ctr"/>
            <a:r>
              <a:rPr lang="zh-TW" altLang="en-US" sz="24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協助管理處</a:t>
            </a:r>
            <a:endParaRPr lang="en-US" altLang="zh-TW" sz="24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endParaRPr>
          </a:p>
          <a:p>
            <a:pPr algn="ctr"/>
            <a:r>
              <a:rPr lang="zh-TW" altLang="en-US" sz="24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服務精進、紛爭協調與其他建議</a:t>
            </a:r>
          </a:p>
        </p:txBody>
      </p:sp>
      <p:sp>
        <p:nvSpPr>
          <p:cNvPr id="22" name="文字方塊 21">
            <a:extLst>
              <a:ext uri="{FF2B5EF4-FFF2-40B4-BE49-F238E27FC236}">
                <a16:creationId xmlns:a16="http://schemas.microsoft.com/office/drawing/2014/main" id="{E5882551-C0DD-4C88-8FCE-8048177FE380}"/>
              </a:ext>
            </a:extLst>
          </p:cNvPr>
          <p:cNvSpPr txBox="1"/>
          <p:nvPr/>
        </p:nvSpPr>
        <p:spPr>
          <a:xfrm>
            <a:off x="5572101" y="2165095"/>
            <a:ext cx="902811" cy="523220"/>
          </a:xfrm>
          <a:prstGeom prst="rect">
            <a:avLst/>
          </a:prstGeom>
        </p:spPr>
        <p:txBody>
          <a:bodyPr wrap="none">
            <a:spAutoFit/>
          </a:bodyPr>
          <a:lstStyle>
            <a:defPPr rtl="0">
              <a:defRPr lang="zh-TW"/>
            </a:defPPr>
            <a:lvl1pPr algn="ctr">
              <a:defRPr b="1" u="sng">
                <a:latin typeface="微軟正黑體" panose="020B0604030504040204" pitchFamily="34" charset="-120"/>
                <a:ea typeface="微軟正黑體" panose="020B0604030504040204" pitchFamily="34" charset="-120"/>
              </a:defRPr>
            </a:lvl1pPr>
          </a:lstStyle>
          <a:p>
            <a:r>
              <a:rPr lang="zh-TW" altLang="en-US" sz="2800" dirty="0">
                <a:solidFill>
                  <a:srgbClr val="FF0000"/>
                </a:solidFill>
              </a:rPr>
              <a:t>成員</a:t>
            </a:r>
            <a:endParaRPr lang="zh-TW" altLang="en-US" sz="2800" dirty="0">
              <a:solidFill>
                <a:prstClr val="black"/>
              </a:solidFill>
            </a:endParaRPr>
          </a:p>
        </p:txBody>
      </p:sp>
      <p:sp>
        <p:nvSpPr>
          <p:cNvPr id="24" name="矩形 23">
            <a:extLst>
              <a:ext uri="{FF2B5EF4-FFF2-40B4-BE49-F238E27FC236}">
                <a16:creationId xmlns:a16="http://schemas.microsoft.com/office/drawing/2014/main" id="{D2958608-650A-4F6D-89EB-1E7630932D6B}"/>
              </a:ext>
            </a:extLst>
          </p:cNvPr>
          <p:cNvSpPr/>
          <p:nvPr/>
        </p:nvSpPr>
        <p:spPr>
          <a:xfrm>
            <a:off x="5436129" y="2623050"/>
            <a:ext cx="1569641" cy="584775"/>
          </a:xfrm>
          <a:prstGeom prst="rect">
            <a:avLst/>
          </a:prstGeom>
        </p:spPr>
        <p:txBody>
          <a:bodyPr wrap="square">
            <a:spAutoFit/>
          </a:bodyPr>
          <a:lstStyle/>
          <a:p>
            <a:pPr marL="85725" indent="-85725">
              <a:buFont typeface="Arial" panose="020B0604020202020204" pitchFamily="34" charset="0"/>
              <a:buChar char="•"/>
            </a:pPr>
            <a:r>
              <a:rPr lang="zh-TW" altLang="en-US" sz="1600" b="1" dirty="0">
                <a:solidFill>
                  <a:prstClr val="black"/>
                </a:solidFill>
                <a:latin typeface="微軟正黑體" panose="020B0604030504040204" pitchFamily="34" charset="-120"/>
                <a:ea typeface="微軟正黑體" panose="020B0604030504040204" pitchFamily="34" charset="-120"/>
              </a:rPr>
              <a:t>專家學者</a:t>
            </a:r>
            <a:endParaRPr lang="en-US" altLang="zh-TW" sz="1600" b="1" dirty="0">
              <a:solidFill>
                <a:prstClr val="black"/>
              </a:solidFill>
              <a:latin typeface="微軟正黑體" panose="020B0604030504040204" pitchFamily="34" charset="-120"/>
              <a:ea typeface="微軟正黑體" panose="020B0604030504040204" pitchFamily="34" charset="-120"/>
            </a:endParaRPr>
          </a:p>
          <a:p>
            <a:pPr marL="85725" indent="-85725">
              <a:buFont typeface="Arial" panose="020B0604020202020204" pitchFamily="34" charset="0"/>
              <a:buChar char="•"/>
            </a:pPr>
            <a:r>
              <a:rPr lang="zh-TW" altLang="en-US" sz="1600" b="1" dirty="0">
                <a:solidFill>
                  <a:prstClr val="black"/>
                </a:solidFill>
                <a:latin typeface="微軟正黑體" panose="020B0604030504040204" pitchFamily="34" charset="-120"/>
                <a:ea typeface="微軟正黑體" panose="020B0604030504040204" pitchFamily="34" charset="-120"/>
              </a:rPr>
              <a:t>地方人士</a:t>
            </a:r>
            <a:endParaRPr lang="en-US" altLang="zh-TW" sz="1600" b="1" dirty="0">
              <a:solidFill>
                <a:prstClr val="black"/>
              </a:solidFill>
              <a:latin typeface="微軟正黑體" panose="020B0604030504040204" pitchFamily="34" charset="-120"/>
              <a:ea typeface="微軟正黑體" panose="020B0604030504040204" pitchFamily="34" charset="-120"/>
            </a:endParaRPr>
          </a:p>
        </p:txBody>
      </p:sp>
      <p:sp>
        <p:nvSpPr>
          <p:cNvPr id="26" name="橢圓 25">
            <a:extLst>
              <a:ext uri="{FF2B5EF4-FFF2-40B4-BE49-F238E27FC236}">
                <a16:creationId xmlns:a16="http://schemas.microsoft.com/office/drawing/2014/main" id="{A2920BBD-E5F6-48A4-97C9-EC9959BFDF2F}"/>
              </a:ext>
            </a:extLst>
          </p:cNvPr>
          <p:cNvSpPr/>
          <p:nvPr/>
        </p:nvSpPr>
        <p:spPr bwMode="auto">
          <a:xfrm>
            <a:off x="5490791" y="4862539"/>
            <a:ext cx="1866879" cy="909121"/>
          </a:xfrm>
          <a:prstGeom prst="ellipse">
            <a:avLst/>
          </a:prstGeom>
          <a:solidFill>
            <a:schemeClr val="accent5">
              <a:lumMod val="20000"/>
              <a:lumOff val="80000"/>
            </a:schemeClr>
          </a:solidFill>
          <a:ln w="9525" cap="flat" cmpd="sng" algn="ctr">
            <a:solidFill>
              <a:schemeClr val="bg1">
                <a:lumMod val="95000"/>
              </a:schemeClr>
            </a:solidFill>
            <a:prstDash val="solid"/>
            <a:round/>
            <a:headEnd type="none" w="med" len="med"/>
            <a:tailEnd type="none" w="med" len="med"/>
          </a:ln>
          <a:effectLst>
            <a:outerShdw dist="35921" dir="2700000" algn="ctr" rotWithShape="0">
              <a:schemeClr val="bg2">
                <a:alpha val="50000"/>
              </a:schemeClr>
            </a:outerShdw>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kumimoji="1" lang="zh-TW" altLang="en-US">
              <a:solidFill>
                <a:prstClr val="black"/>
              </a:solidFill>
              <a:latin typeface="Times New Roman" pitchFamily="18" charset="0"/>
            </a:endParaRPr>
          </a:p>
        </p:txBody>
      </p:sp>
      <p:sp>
        <p:nvSpPr>
          <p:cNvPr id="28" name="文字方塊 27">
            <a:extLst>
              <a:ext uri="{FF2B5EF4-FFF2-40B4-BE49-F238E27FC236}">
                <a16:creationId xmlns:a16="http://schemas.microsoft.com/office/drawing/2014/main" id="{BFDD202B-E765-42DA-BF25-F62204453F9C}"/>
              </a:ext>
            </a:extLst>
          </p:cNvPr>
          <p:cNvSpPr txBox="1"/>
          <p:nvPr/>
        </p:nvSpPr>
        <p:spPr>
          <a:xfrm>
            <a:off x="5981961" y="4970685"/>
            <a:ext cx="902811" cy="523220"/>
          </a:xfrm>
          <a:prstGeom prst="rect">
            <a:avLst/>
          </a:prstGeom>
        </p:spPr>
        <p:txBody>
          <a:bodyPr wrap="none">
            <a:spAutoFit/>
          </a:bodyPr>
          <a:lstStyle>
            <a:defPPr rtl="0">
              <a:defRPr lang="zh-TW"/>
            </a:defPPr>
            <a:lvl1pPr algn="ctr">
              <a:defRPr b="1" u="sng">
                <a:latin typeface="微軟正黑體" panose="020B0604030504040204" pitchFamily="34" charset="-120"/>
                <a:ea typeface="微軟正黑體" panose="020B0604030504040204" pitchFamily="34" charset="-120"/>
              </a:defRPr>
            </a:lvl1pPr>
          </a:lstStyle>
          <a:p>
            <a:r>
              <a:rPr lang="zh-TW" altLang="en-US" sz="2800" dirty="0">
                <a:solidFill>
                  <a:srgbClr val="FF0000"/>
                </a:solidFill>
              </a:rPr>
              <a:t>聘任</a:t>
            </a:r>
            <a:endParaRPr lang="zh-TW" altLang="en-US" sz="2800" dirty="0">
              <a:solidFill>
                <a:prstClr val="black"/>
              </a:solidFill>
            </a:endParaRPr>
          </a:p>
        </p:txBody>
      </p:sp>
      <p:sp>
        <p:nvSpPr>
          <p:cNvPr id="34" name="橢圓 33">
            <a:extLst>
              <a:ext uri="{FF2B5EF4-FFF2-40B4-BE49-F238E27FC236}">
                <a16:creationId xmlns:a16="http://schemas.microsoft.com/office/drawing/2014/main" id="{C5C17C9B-9FD7-4FAA-AC80-F6215260DDCA}"/>
              </a:ext>
            </a:extLst>
          </p:cNvPr>
          <p:cNvSpPr/>
          <p:nvPr/>
        </p:nvSpPr>
        <p:spPr bwMode="auto">
          <a:xfrm>
            <a:off x="1069319" y="2030900"/>
            <a:ext cx="1866879" cy="909121"/>
          </a:xfrm>
          <a:prstGeom prst="ellipse">
            <a:avLst/>
          </a:prstGeom>
          <a:solidFill>
            <a:schemeClr val="accent5">
              <a:lumMod val="20000"/>
              <a:lumOff val="80000"/>
            </a:schemeClr>
          </a:solidFill>
          <a:ln w="9525" cap="flat" cmpd="sng" algn="ctr">
            <a:solidFill>
              <a:schemeClr val="bg1">
                <a:lumMod val="95000"/>
              </a:schemeClr>
            </a:solidFill>
            <a:prstDash val="solid"/>
            <a:round/>
            <a:headEnd type="none" w="med" len="med"/>
            <a:tailEnd type="none" w="med" len="med"/>
          </a:ln>
          <a:effectLst>
            <a:outerShdw dist="35921" dir="2700000" algn="ctr" rotWithShape="0">
              <a:schemeClr val="bg2">
                <a:alpha val="50000"/>
              </a:schemeClr>
            </a:outerShdw>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kumimoji="1" lang="zh-TW" altLang="en-US">
              <a:solidFill>
                <a:prstClr val="black"/>
              </a:solidFill>
              <a:latin typeface="Times New Roman" pitchFamily="18" charset="0"/>
            </a:endParaRPr>
          </a:p>
        </p:txBody>
      </p:sp>
      <p:sp>
        <p:nvSpPr>
          <p:cNvPr id="36" name="文字方塊 35">
            <a:extLst>
              <a:ext uri="{FF2B5EF4-FFF2-40B4-BE49-F238E27FC236}">
                <a16:creationId xmlns:a16="http://schemas.microsoft.com/office/drawing/2014/main" id="{FF6D70EF-E98E-4367-80AD-6ACA722BD5B7}"/>
              </a:ext>
            </a:extLst>
          </p:cNvPr>
          <p:cNvSpPr txBox="1"/>
          <p:nvPr/>
        </p:nvSpPr>
        <p:spPr>
          <a:xfrm>
            <a:off x="1540909" y="2188968"/>
            <a:ext cx="952505" cy="523220"/>
          </a:xfrm>
          <a:prstGeom prst="rect">
            <a:avLst/>
          </a:prstGeom>
        </p:spPr>
        <p:txBody>
          <a:bodyPr wrap="none">
            <a:spAutoFit/>
          </a:bodyPr>
          <a:lstStyle>
            <a:defPPr rtl="0">
              <a:defRPr lang="zh-TW"/>
            </a:defPPr>
            <a:lvl1pPr algn="ctr">
              <a:defRPr b="1" u="sng">
                <a:latin typeface="微軟正黑體" panose="020B0604030504040204" pitchFamily="34" charset="-120"/>
                <a:ea typeface="微軟正黑體" panose="020B0604030504040204" pitchFamily="34" charset="-120"/>
              </a:defRPr>
            </a:lvl1pPr>
          </a:lstStyle>
          <a:p>
            <a:r>
              <a:rPr lang="zh-TW" altLang="en-US" sz="2800" dirty="0">
                <a:solidFill>
                  <a:srgbClr val="FF0000"/>
                </a:solidFill>
              </a:rPr>
              <a:t>任期</a:t>
            </a:r>
            <a:r>
              <a:rPr lang="en-US" altLang="zh-TW" sz="1100" dirty="0">
                <a:solidFill>
                  <a:prstClr val="black"/>
                </a:solidFill>
              </a:rPr>
              <a:t>(</a:t>
            </a:r>
            <a:endParaRPr lang="zh-TW" altLang="en-US" sz="2800" dirty="0">
              <a:solidFill>
                <a:prstClr val="black"/>
              </a:solidFill>
            </a:endParaRPr>
          </a:p>
        </p:txBody>
      </p:sp>
      <p:sp>
        <p:nvSpPr>
          <p:cNvPr id="38" name="文字方塊 37">
            <a:extLst>
              <a:ext uri="{FF2B5EF4-FFF2-40B4-BE49-F238E27FC236}">
                <a16:creationId xmlns:a16="http://schemas.microsoft.com/office/drawing/2014/main" id="{B54F6C33-2DC8-48D4-91C0-15ABBED25B53}"/>
              </a:ext>
            </a:extLst>
          </p:cNvPr>
          <p:cNvSpPr txBox="1"/>
          <p:nvPr/>
        </p:nvSpPr>
        <p:spPr>
          <a:xfrm>
            <a:off x="1265553" y="2721955"/>
            <a:ext cx="2206508" cy="584775"/>
          </a:xfrm>
          <a:prstGeom prst="rect">
            <a:avLst/>
          </a:prstGeom>
        </p:spPr>
        <p:txBody>
          <a:bodyPr wrap="square">
            <a:spAutoFit/>
          </a:bodyPr>
          <a:lstStyle>
            <a:defPPr rtl="0">
              <a:defRPr lang="zh-TW"/>
            </a:defPPr>
            <a:lvl1pPr marL="85725" indent="-85725">
              <a:buFont typeface="Arial" panose="020B0604020202020204" pitchFamily="34" charset="0"/>
              <a:buChar char="•"/>
              <a:defRPr sz="1600" b="1">
                <a:latin typeface="微軟正黑體" panose="020B0604030504040204" pitchFamily="34" charset="-120"/>
                <a:ea typeface="微軟正黑體" panose="020B0604030504040204" pitchFamily="34" charset="-120"/>
              </a:defRPr>
            </a:lvl1pPr>
          </a:lstStyle>
          <a:p>
            <a:r>
              <a:rPr lang="zh-TW" altLang="en-US" dirty="0">
                <a:solidFill>
                  <a:prstClr val="black"/>
                </a:solidFill>
              </a:rPr>
              <a:t>規劃為</a:t>
            </a:r>
            <a:r>
              <a:rPr lang="en-US" altLang="zh-TW" dirty="0">
                <a:solidFill>
                  <a:prstClr val="black"/>
                </a:solidFill>
              </a:rPr>
              <a:t>4</a:t>
            </a:r>
            <a:r>
              <a:rPr lang="zh-TW" altLang="en-US" dirty="0">
                <a:solidFill>
                  <a:prstClr val="black"/>
                </a:solidFill>
              </a:rPr>
              <a:t>年</a:t>
            </a:r>
            <a:endParaRPr lang="en-US" altLang="zh-TW" dirty="0">
              <a:solidFill>
                <a:prstClr val="black"/>
              </a:solidFill>
            </a:endParaRPr>
          </a:p>
          <a:p>
            <a:r>
              <a:rPr lang="zh-TW" altLang="en-US" dirty="0">
                <a:solidFill>
                  <a:prstClr val="black"/>
                </a:solidFill>
              </a:rPr>
              <a:t>期滿得連任</a:t>
            </a:r>
            <a:endParaRPr lang="en-US" altLang="zh-TW" dirty="0">
              <a:solidFill>
                <a:prstClr val="black"/>
              </a:solidFill>
            </a:endParaRPr>
          </a:p>
        </p:txBody>
      </p:sp>
      <p:sp>
        <p:nvSpPr>
          <p:cNvPr id="40" name="橢圓 39">
            <a:extLst>
              <a:ext uri="{FF2B5EF4-FFF2-40B4-BE49-F238E27FC236}">
                <a16:creationId xmlns:a16="http://schemas.microsoft.com/office/drawing/2014/main" id="{ACD5D62B-4638-486E-8CC7-965DEBCD55B4}"/>
              </a:ext>
            </a:extLst>
          </p:cNvPr>
          <p:cNvSpPr/>
          <p:nvPr/>
        </p:nvSpPr>
        <p:spPr bwMode="auto">
          <a:xfrm>
            <a:off x="1141303" y="4809376"/>
            <a:ext cx="1866879" cy="909121"/>
          </a:xfrm>
          <a:prstGeom prst="ellipse">
            <a:avLst/>
          </a:prstGeom>
          <a:solidFill>
            <a:schemeClr val="accent5">
              <a:lumMod val="20000"/>
              <a:lumOff val="80000"/>
            </a:schemeClr>
          </a:solidFill>
          <a:ln w="9525" cap="flat" cmpd="sng" algn="ctr">
            <a:solidFill>
              <a:schemeClr val="bg1">
                <a:lumMod val="95000"/>
              </a:schemeClr>
            </a:solidFill>
            <a:prstDash val="solid"/>
            <a:round/>
            <a:headEnd type="none" w="med" len="med"/>
            <a:tailEnd type="none" w="med" len="med"/>
          </a:ln>
          <a:effectLst>
            <a:outerShdw dist="35921" dir="2700000" algn="ctr" rotWithShape="0">
              <a:schemeClr val="bg2">
                <a:alpha val="50000"/>
              </a:schemeClr>
            </a:outerShdw>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kumimoji="1" lang="zh-TW" altLang="en-US">
              <a:solidFill>
                <a:prstClr val="black"/>
              </a:solidFill>
              <a:latin typeface="Times New Roman" pitchFamily="18" charset="0"/>
            </a:endParaRPr>
          </a:p>
        </p:txBody>
      </p:sp>
      <p:sp>
        <p:nvSpPr>
          <p:cNvPr id="42" name="文字方塊 41">
            <a:extLst>
              <a:ext uri="{FF2B5EF4-FFF2-40B4-BE49-F238E27FC236}">
                <a16:creationId xmlns:a16="http://schemas.microsoft.com/office/drawing/2014/main" id="{419FA44C-245E-4C2C-BF30-800CDCAB759E}"/>
              </a:ext>
            </a:extLst>
          </p:cNvPr>
          <p:cNvSpPr txBox="1"/>
          <p:nvPr/>
        </p:nvSpPr>
        <p:spPr>
          <a:xfrm>
            <a:off x="1577032" y="4974760"/>
            <a:ext cx="952504" cy="523220"/>
          </a:xfrm>
          <a:prstGeom prst="rect">
            <a:avLst/>
          </a:prstGeom>
        </p:spPr>
        <p:txBody>
          <a:bodyPr wrap="none">
            <a:spAutoFit/>
          </a:bodyPr>
          <a:lstStyle>
            <a:defPPr rtl="0">
              <a:defRPr lang="zh-TW"/>
            </a:defPPr>
            <a:lvl1pPr algn="ctr">
              <a:defRPr b="1" u="sng">
                <a:latin typeface="微軟正黑體" panose="020B0604030504040204" pitchFamily="34" charset="-120"/>
                <a:ea typeface="微軟正黑體" panose="020B0604030504040204" pitchFamily="34" charset="-120"/>
              </a:defRPr>
            </a:lvl1pPr>
          </a:lstStyle>
          <a:p>
            <a:r>
              <a:rPr lang="zh-TW" altLang="en-US" sz="2800" dirty="0">
                <a:solidFill>
                  <a:srgbClr val="FF0000"/>
                </a:solidFill>
              </a:rPr>
              <a:t>開會</a:t>
            </a:r>
            <a:r>
              <a:rPr lang="en-US" altLang="zh-TW" sz="1100" dirty="0">
                <a:solidFill>
                  <a:prstClr val="black"/>
                </a:solidFill>
              </a:rPr>
              <a:t>)</a:t>
            </a:r>
            <a:endParaRPr lang="zh-TW" altLang="en-US" sz="2800" dirty="0">
              <a:solidFill>
                <a:prstClr val="black"/>
              </a:solidFill>
            </a:endParaRPr>
          </a:p>
        </p:txBody>
      </p:sp>
      <p:pic>
        <p:nvPicPr>
          <p:cNvPr id="44" name="圖形 122" descr="握手">
            <a:extLst>
              <a:ext uri="{FF2B5EF4-FFF2-40B4-BE49-F238E27FC236}">
                <a16:creationId xmlns:a16="http://schemas.microsoft.com/office/drawing/2014/main" id="{C50772F0-8FEB-4D0B-A786-2F816917912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60163" y="4425147"/>
            <a:ext cx="924580" cy="924579"/>
          </a:xfrm>
          <a:prstGeom prst="rect">
            <a:avLst/>
          </a:prstGeom>
        </p:spPr>
      </p:pic>
      <p:sp>
        <p:nvSpPr>
          <p:cNvPr id="46" name="文字方塊 45">
            <a:extLst>
              <a:ext uri="{FF2B5EF4-FFF2-40B4-BE49-F238E27FC236}">
                <a16:creationId xmlns:a16="http://schemas.microsoft.com/office/drawing/2014/main" id="{2DFAC788-A1B0-4225-AAC9-2DABB1AA8511}"/>
              </a:ext>
            </a:extLst>
          </p:cNvPr>
          <p:cNvSpPr txBox="1"/>
          <p:nvPr/>
        </p:nvSpPr>
        <p:spPr>
          <a:xfrm>
            <a:off x="3352860" y="1783375"/>
            <a:ext cx="1632280" cy="1323439"/>
          </a:xfrm>
          <a:prstGeom prst="rect">
            <a:avLst/>
          </a:prstGeom>
          <a:solidFill>
            <a:srgbClr val="FFFFCC"/>
          </a:solidFill>
          <a:ln>
            <a:solidFill>
              <a:schemeClr val="tx2">
                <a:lumMod val="75000"/>
              </a:schemeClr>
            </a:solidFill>
            <a:prstDash val="lgDashDot"/>
          </a:ln>
        </p:spPr>
        <p:txBody>
          <a:bodyPr wrap="square" rtlCol="0">
            <a:spAutoFit/>
          </a:bodyPr>
          <a:lstStyle/>
          <a:p>
            <a:pPr algn="ctr"/>
            <a:r>
              <a:rPr lang="zh-TW" altLang="en-US" sz="2000" b="1" dirty="0">
                <a:solidFill>
                  <a:srgbClr val="0000CC"/>
                </a:solidFill>
                <a:latin typeface="微軟正黑體" panose="020B0604030504040204" pitchFamily="34" charset="-120"/>
                <a:ea typeface="微軟正黑體" panose="020B0604030504040204" pitchFamily="34" charset="-120"/>
              </a:rPr>
              <a:t>由各管理處遴選後報署本部陳報農委會聘任</a:t>
            </a:r>
          </a:p>
        </p:txBody>
      </p:sp>
      <p:sp>
        <p:nvSpPr>
          <p:cNvPr id="48" name="矩形 47">
            <a:extLst>
              <a:ext uri="{FF2B5EF4-FFF2-40B4-BE49-F238E27FC236}">
                <a16:creationId xmlns:a16="http://schemas.microsoft.com/office/drawing/2014/main" id="{B2460091-00D1-4E55-91F4-C1D335C14CA2}"/>
              </a:ext>
            </a:extLst>
          </p:cNvPr>
          <p:cNvSpPr/>
          <p:nvPr/>
        </p:nvSpPr>
        <p:spPr>
          <a:xfrm>
            <a:off x="5455835" y="3159295"/>
            <a:ext cx="1257554" cy="830997"/>
          </a:xfrm>
          <a:prstGeom prst="rect">
            <a:avLst/>
          </a:prstGeom>
        </p:spPr>
        <p:txBody>
          <a:bodyPr wrap="square">
            <a:spAutoFit/>
          </a:bodyPr>
          <a:lstStyle/>
          <a:p>
            <a:pPr marL="85725" indent="-85725">
              <a:buFont typeface="Arial" panose="020B0604020202020204" pitchFamily="34" charset="0"/>
              <a:buChar char="•"/>
            </a:pPr>
            <a:r>
              <a:rPr lang="zh-TW" altLang="en-US" sz="1600" b="1" dirty="0">
                <a:solidFill>
                  <a:prstClr val="black"/>
                </a:solidFill>
                <a:latin typeface="微軟正黑體" panose="020B0604030504040204" pitchFamily="34" charset="-120"/>
                <a:ea typeface="微軟正黑體" panose="020B0604030504040204" pitchFamily="34" charset="-120"/>
              </a:rPr>
              <a:t>實際耕作織農民</a:t>
            </a:r>
            <a:endParaRPr lang="en-US" altLang="zh-TW" sz="1600" b="1" dirty="0">
              <a:solidFill>
                <a:prstClr val="black"/>
              </a:solidFill>
              <a:latin typeface="微軟正黑體" panose="020B0604030504040204" pitchFamily="34" charset="-120"/>
              <a:ea typeface="微軟正黑體" panose="020B0604030504040204" pitchFamily="34" charset="-120"/>
            </a:endParaRPr>
          </a:p>
          <a:p>
            <a:pPr marL="85725" indent="-85725">
              <a:buFont typeface="Arial" panose="020B0604020202020204" pitchFamily="34" charset="0"/>
              <a:buChar char="•"/>
            </a:pPr>
            <a:endParaRPr lang="en-US" altLang="zh-TW" sz="1600" b="1" dirty="0">
              <a:solidFill>
                <a:prstClr val="black"/>
              </a:solidFill>
              <a:latin typeface="微軟正黑體" panose="020B0604030504040204" pitchFamily="34" charset="-120"/>
              <a:ea typeface="微軟正黑體" panose="020B0604030504040204" pitchFamily="34" charset="-120"/>
            </a:endParaRPr>
          </a:p>
        </p:txBody>
      </p:sp>
      <p:sp>
        <p:nvSpPr>
          <p:cNvPr id="50" name="矩形 49">
            <a:extLst>
              <a:ext uri="{FF2B5EF4-FFF2-40B4-BE49-F238E27FC236}">
                <a16:creationId xmlns:a16="http://schemas.microsoft.com/office/drawing/2014/main" id="{85B23F43-5148-4361-9D03-E48530E88F9D}"/>
              </a:ext>
            </a:extLst>
          </p:cNvPr>
          <p:cNvSpPr/>
          <p:nvPr/>
        </p:nvSpPr>
        <p:spPr>
          <a:xfrm>
            <a:off x="6579604" y="2598785"/>
            <a:ext cx="2398660" cy="1877437"/>
          </a:xfrm>
          <a:prstGeom prst="rect">
            <a:avLst/>
          </a:prstGeom>
        </p:spPr>
        <p:txBody>
          <a:bodyPr wrap="square">
            <a:spAutoFit/>
          </a:bodyPr>
          <a:lstStyle/>
          <a:p>
            <a:pPr marL="85725" indent="-85725">
              <a:buFont typeface="Arial" panose="020B0604020202020204" pitchFamily="34" charset="0"/>
              <a:buChar char="•"/>
            </a:pPr>
            <a:r>
              <a:rPr lang="zh-TW" altLang="en-US" sz="1600" b="1" dirty="0">
                <a:solidFill>
                  <a:prstClr val="black"/>
                </a:solidFill>
                <a:latin typeface="微軟正黑體" panose="020B0604030504040204" pitchFamily="34" charset="-120"/>
                <a:ea typeface="微軟正黑體" panose="020B0604030504040204" pitchFamily="34" charset="-120"/>
              </a:rPr>
              <a:t>農田水利專家</a:t>
            </a:r>
            <a:endParaRPr lang="en-US" altLang="zh-TW" sz="1600" b="1" dirty="0">
              <a:solidFill>
                <a:prstClr val="black"/>
              </a:solidFill>
              <a:latin typeface="微軟正黑體" panose="020B0604030504040204" pitchFamily="34" charset="-120"/>
              <a:ea typeface="微軟正黑體" panose="020B0604030504040204" pitchFamily="34" charset="-120"/>
            </a:endParaRPr>
          </a:p>
          <a:p>
            <a:pPr marL="85725" indent="-85725">
              <a:buFont typeface="Arial" panose="020B0604020202020204" pitchFamily="34" charset="0"/>
              <a:buChar char="•"/>
            </a:pPr>
            <a:r>
              <a:rPr lang="zh-TW" altLang="en-US" sz="1600" b="1" dirty="0">
                <a:solidFill>
                  <a:prstClr val="black"/>
                </a:solidFill>
                <a:latin typeface="微軟正黑體" panose="020B0604030504040204" pitchFamily="34" charset="-120"/>
                <a:ea typeface="微軟正黑體" panose="020B0604030504040204" pitchFamily="34" charset="-120"/>
              </a:rPr>
              <a:t>曾任會務委員或水利小組長</a:t>
            </a:r>
            <a:endParaRPr lang="en-US" altLang="zh-TW" sz="1600" b="1" dirty="0">
              <a:solidFill>
                <a:prstClr val="black"/>
              </a:solidFill>
              <a:latin typeface="微軟正黑體" panose="020B0604030504040204" pitchFamily="34" charset="-120"/>
              <a:ea typeface="微軟正黑體" panose="020B0604030504040204" pitchFamily="34" charset="-120"/>
            </a:endParaRPr>
          </a:p>
          <a:p>
            <a:pPr marL="85725" indent="-85725">
              <a:buFont typeface="Arial" panose="020B0604020202020204" pitchFamily="34" charset="0"/>
              <a:buChar char="•"/>
            </a:pPr>
            <a:r>
              <a:rPr lang="zh-TW" altLang="en-US" sz="1600" b="1" dirty="0">
                <a:solidFill>
                  <a:prstClr val="black"/>
                </a:solidFill>
                <a:latin typeface="微軟正黑體" panose="020B0604030504040204" pitchFamily="34" charset="-120"/>
                <a:ea typeface="微軟正黑體" panose="020B0604030504040204" pitchFamily="34" charset="-120"/>
              </a:rPr>
              <a:t>熟悉農田水利事務農民</a:t>
            </a:r>
            <a:endParaRPr lang="en-US" altLang="zh-TW" sz="1600" b="1" dirty="0">
              <a:solidFill>
                <a:prstClr val="black"/>
              </a:solidFill>
              <a:latin typeface="微軟正黑體" panose="020B0604030504040204" pitchFamily="34" charset="-120"/>
              <a:ea typeface="微軟正黑體" panose="020B0604030504040204" pitchFamily="34" charset="-120"/>
            </a:endParaRPr>
          </a:p>
          <a:p>
            <a:pPr marL="85725" indent="-85725">
              <a:buFont typeface="Arial" panose="020B0604020202020204" pitchFamily="34" charset="0"/>
              <a:buChar char="•"/>
            </a:pPr>
            <a:endParaRPr lang="en-US" altLang="zh-TW" sz="1600" b="1" dirty="0">
              <a:solidFill>
                <a:prstClr val="black"/>
              </a:solidFill>
              <a:latin typeface="微軟正黑體" panose="020B0604030504040204" pitchFamily="34" charset="-120"/>
              <a:ea typeface="微軟正黑體" panose="020B0604030504040204" pitchFamily="34" charset="-120"/>
            </a:endParaRPr>
          </a:p>
          <a:p>
            <a:r>
              <a:rPr lang="zh-TW" altLang="en-US" b="1" dirty="0">
                <a:solidFill>
                  <a:srgbClr val="FF0000"/>
                </a:solidFill>
                <a:latin typeface="微軟正黑體" panose="020B0604030504040204" pitchFamily="34" charset="-120"/>
                <a:ea typeface="微軟正黑體" panose="020B0604030504040204" pitchFamily="34" charset="-120"/>
              </a:rPr>
              <a:t>農民人數應不少於三分之二</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51" name="右大括弧 50">
            <a:extLst>
              <a:ext uri="{FF2B5EF4-FFF2-40B4-BE49-F238E27FC236}">
                <a16:creationId xmlns:a16="http://schemas.microsoft.com/office/drawing/2014/main" id="{558CD3B3-4567-492C-AC14-96202B8EE557}"/>
              </a:ext>
            </a:extLst>
          </p:cNvPr>
          <p:cNvSpPr/>
          <p:nvPr/>
        </p:nvSpPr>
        <p:spPr>
          <a:xfrm>
            <a:off x="6474914" y="2721955"/>
            <a:ext cx="238473" cy="9196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3" name="文字方塊 52">
            <a:extLst>
              <a:ext uri="{FF2B5EF4-FFF2-40B4-BE49-F238E27FC236}">
                <a16:creationId xmlns:a16="http://schemas.microsoft.com/office/drawing/2014/main" id="{99EE4BD9-AAF0-475A-A74E-5B8D54B7E13F}"/>
              </a:ext>
            </a:extLst>
          </p:cNvPr>
          <p:cNvSpPr txBox="1"/>
          <p:nvPr/>
        </p:nvSpPr>
        <p:spPr>
          <a:xfrm>
            <a:off x="5922050" y="5468092"/>
            <a:ext cx="3221950" cy="338554"/>
          </a:xfrm>
          <a:prstGeom prst="rect">
            <a:avLst/>
          </a:prstGeom>
        </p:spPr>
        <p:txBody>
          <a:bodyPr wrap="square">
            <a:spAutoFit/>
          </a:bodyPr>
          <a:lstStyle>
            <a:defPPr rtl="0">
              <a:defRPr lang="zh-TW"/>
            </a:defPPr>
            <a:lvl1pPr marL="85725" indent="-85725">
              <a:buFont typeface="Arial" panose="020B0604020202020204" pitchFamily="34" charset="0"/>
              <a:buChar char="•"/>
              <a:defRPr sz="1600" b="1">
                <a:latin typeface="微軟正黑體" panose="020B0604030504040204" pitchFamily="34" charset="-120"/>
                <a:ea typeface="微軟正黑體" panose="020B0604030504040204" pitchFamily="34" charset="-120"/>
              </a:defRPr>
            </a:lvl1pPr>
          </a:lstStyle>
          <a:p>
            <a:r>
              <a:rPr lang="zh-TW" altLang="en-US" dirty="0">
                <a:solidFill>
                  <a:prstClr val="black"/>
                </a:solidFill>
              </a:rPr>
              <a:t>由農委會聘任諮議會委員</a:t>
            </a:r>
            <a:endParaRPr lang="en-US" altLang="zh-TW" dirty="0">
              <a:solidFill>
                <a:prstClr val="black"/>
              </a:solidFill>
            </a:endParaRPr>
          </a:p>
        </p:txBody>
      </p:sp>
      <p:sp>
        <p:nvSpPr>
          <p:cNvPr id="55" name="文字方塊 54">
            <a:extLst>
              <a:ext uri="{FF2B5EF4-FFF2-40B4-BE49-F238E27FC236}">
                <a16:creationId xmlns:a16="http://schemas.microsoft.com/office/drawing/2014/main" id="{8405B471-C6B2-4F9B-A0CD-63BEE8AAEFB0}"/>
              </a:ext>
            </a:extLst>
          </p:cNvPr>
          <p:cNvSpPr txBox="1"/>
          <p:nvPr/>
        </p:nvSpPr>
        <p:spPr>
          <a:xfrm>
            <a:off x="827585" y="5474456"/>
            <a:ext cx="3284862" cy="584775"/>
          </a:xfrm>
          <a:prstGeom prst="rect">
            <a:avLst/>
          </a:prstGeom>
        </p:spPr>
        <p:txBody>
          <a:bodyPr wrap="square">
            <a:spAutoFit/>
          </a:bodyPr>
          <a:lstStyle>
            <a:defPPr rtl="0">
              <a:defRPr lang="zh-TW"/>
            </a:defPPr>
            <a:lvl1pPr marL="85725" indent="-85725">
              <a:buFont typeface="Arial" panose="020B0604020202020204" pitchFamily="34" charset="0"/>
              <a:buChar char="•"/>
              <a:defRPr sz="1600" b="1">
                <a:latin typeface="微軟正黑體" panose="020B0604030504040204" pitchFamily="34" charset="-120"/>
                <a:ea typeface="微軟正黑體" panose="020B0604030504040204" pitchFamily="34" charset="-120"/>
              </a:defRPr>
            </a:lvl1pPr>
          </a:lstStyle>
          <a:p>
            <a:r>
              <a:rPr lang="zh-TW" altLang="en-US" dirty="0">
                <a:solidFill>
                  <a:prstClr val="black"/>
                </a:solidFill>
              </a:rPr>
              <a:t>規劃</a:t>
            </a:r>
            <a:r>
              <a:rPr lang="en-US" altLang="zh-TW" dirty="0">
                <a:solidFill>
                  <a:prstClr val="black"/>
                </a:solidFill>
              </a:rPr>
              <a:t>6</a:t>
            </a:r>
            <a:r>
              <a:rPr lang="zh-TW" altLang="en-US" dirty="0">
                <a:solidFill>
                  <a:prstClr val="black"/>
                </a:solidFill>
              </a:rPr>
              <a:t>個月一次，由處長擔任主席</a:t>
            </a:r>
            <a:endParaRPr lang="en-US" altLang="zh-TW" dirty="0">
              <a:solidFill>
                <a:prstClr val="black"/>
              </a:solidFill>
            </a:endParaRPr>
          </a:p>
          <a:p>
            <a:r>
              <a:rPr lang="zh-TW" altLang="en-US" dirty="0">
                <a:solidFill>
                  <a:prstClr val="black"/>
                </a:solidFill>
              </a:rPr>
              <a:t>無給職</a:t>
            </a:r>
            <a:endParaRPr lang="en-US" altLang="zh-TW" dirty="0">
              <a:solidFill>
                <a:prstClr val="black"/>
              </a:solidFill>
            </a:endParaRPr>
          </a:p>
        </p:txBody>
      </p:sp>
    </p:spTree>
    <p:extLst>
      <p:ext uri="{BB962C8B-B14F-4D97-AF65-F5344CB8AC3E}">
        <p14:creationId xmlns:p14="http://schemas.microsoft.com/office/powerpoint/2010/main" val="3735763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680B8BBD-E8DD-49A9-A47E-257B0D6385D0}"/>
              </a:ext>
            </a:extLst>
          </p:cNvPr>
          <p:cNvSpPr txBox="1">
            <a:spLocks/>
          </p:cNvSpPr>
          <p:nvPr/>
        </p:nvSpPr>
        <p:spPr>
          <a:xfrm>
            <a:off x="179512" y="63494"/>
            <a:ext cx="8784976" cy="557194"/>
          </a:xfrm>
          <a:prstGeom prst="rect">
            <a:avLst/>
          </a:prstGeom>
          <a:ln w="9525">
            <a:noFill/>
          </a:ln>
        </p:spPr>
        <p:txBody>
          <a:bodyPr/>
          <a:lstStyle>
            <a:lvl1pPr algn="l" defTabSz="914400" rtl="0" eaLnBrk="1" latinLnBrk="0" hangingPunct="1">
              <a:spcBef>
                <a:spcPct val="0"/>
              </a:spcBef>
              <a:buNone/>
              <a:defRPr sz="4400" kern="1200">
                <a:solidFill>
                  <a:schemeClr val="tx1"/>
                </a:solidFill>
                <a:effectLst>
                  <a:outerShdw blurRad="50800" dist="38100" dir="5400000" algn="t" rotWithShape="0">
                    <a:prstClr val="black">
                      <a:alpha val="40000"/>
                    </a:prstClr>
                  </a:outerShdw>
                </a:effectLst>
                <a:latin typeface="Times New Roman" pitchFamily="18" charset="0"/>
                <a:ea typeface="標楷體" pitchFamily="65" charset="-120"/>
                <a:cs typeface="Times New Roman" pitchFamily="18" charset="0"/>
              </a:defRPr>
            </a:lvl1pPr>
          </a:lstStyle>
          <a:p>
            <a:pPr algn="ctr"/>
            <a:r>
              <a:rPr lang="zh-TW" altLang="en-US" sz="3200" b="1" kern="0" dirty="0">
                <a:solidFill>
                  <a:prstClr val="black"/>
                </a:solidFill>
                <a:effectLst/>
                <a:latin typeface="微軟正黑體" panose="020B0604030504040204" pitchFamily="34" charset="-120"/>
                <a:ea typeface="微軟正黑體" panose="020B0604030504040204" pitchFamily="34" charset="-120"/>
              </a:rPr>
              <a:t>財務及會計簡報大綱</a:t>
            </a:r>
          </a:p>
        </p:txBody>
      </p:sp>
      <p:grpSp>
        <p:nvGrpSpPr>
          <p:cNvPr id="12" name="群組 11"/>
          <p:cNvGrpSpPr/>
          <p:nvPr/>
        </p:nvGrpSpPr>
        <p:grpSpPr>
          <a:xfrm>
            <a:off x="644527" y="2336538"/>
            <a:ext cx="7995523" cy="2167358"/>
            <a:chOff x="251520" y="2348849"/>
            <a:chExt cx="7995523" cy="2167358"/>
          </a:xfrm>
        </p:grpSpPr>
        <p:sp>
          <p:nvSpPr>
            <p:cNvPr id="4" name="橢圓 3"/>
            <p:cNvSpPr/>
            <p:nvPr/>
          </p:nvSpPr>
          <p:spPr>
            <a:xfrm>
              <a:off x="251520" y="2348849"/>
              <a:ext cx="2016280" cy="2016280"/>
            </a:xfrm>
            <a:prstGeom prst="ellipse">
              <a:avLst/>
            </a:prstGeom>
            <a:ln w="57150" cmpd="thickThi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5" name="橢圓 4"/>
            <p:cNvSpPr/>
            <p:nvPr/>
          </p:nvSpPr>
          <p:spPr>
            <a:xfrm>
              <a:off x="3314897" y="2361066"/>
              <a:ext cx="2016280" cy="2016280"/>
            </a:xfrm>
            <a:prstGeom prst="ellipse">
              <a:avLst/>
            </a:prstGeom>
            <a:ln w="57150" cmpd="thickThin">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7" name="文字方塊 6"/>
            <p:cNvSpPr txBox="1"/>
            <p:nvPr/>
          </p:nvSpPr>
          <p:spPr>
            <a:xfrm>
              <a:off x="395540" y="2756824"/>
              <a:ext cx="1728239" cy="1508105"/>
            </a:xfrm>
            <a:prstGeom prst="rect">
              <a:avLst/>
            </a:prstGeom>
            <a:noFill/>
          </p:spPr>
          <p:txBody>
            <a:bodyPr wrap="square" rtlCol="0">
              <a:spAutoFit/>
            </a:bodyPr>
            <a:lstStyle/>
            <a:p>
              <a:pPr lvl="0"/>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壹、</a:t>
              </a:r>
              <a:endParaRPr lang="en-US" altLang="zh-TW"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lvl="0" algn="ctr"/>
              <a:r>
                <a:rPr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財務及會計法規概述</a:t>
              </a:r>
              <a:r>
                <a:rPr lang="en-US" altLang="zh-TW" sz="2000" b="1"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P.3</a:t>
              </a:r>
            </a:p>
          </p:txBody>
        </p:sp>
        <p:sp>
          <p:nvSpPr>
            <p:cNvPr id="9" name="文字方塊 8"/>
            <p:cNvSpPr txBox="1"/>
            <p:nvPr/>
          </p:nvSpPr>
          <p:spPr>
            <a:xfrm>
              <a:off x="3098873" y="2577120"/>
              <a:ext cx="2376208" cy="1938992"/>
            </a:xfrm>
            <a:prstGeom prst="rect">
              <a:avLst/>
            </a:prstGeom>
            <a:noFill/>
          </p:spPr>
          <p:txBody>
            <a:bodyPr wrap="square" rtlCol="0">
              <a:spAutoFit/>
            </a:bodyPr>
            <a:lstStyle/>
            <a:p>
              <a:pPr marL="88900"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    貳、</a:t>
              </a:r>
              <a:endParaRPr lang="en-US" altLang="zh-TW" sz="24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000" b="1" dirty="0">
                  <a:latin typeface="微軟正黑體" panose="020B0604030504040204" pitchFamily="34" charset="-120"/>
                  <a:ea typeface="微軟正黑體" panose="020B0604030504040204" pitchFamily="34" charset="-120"/>
                </a:rPr>
                <a:t>農田水利非事業用</a:t>
              </a:r>
              <a:endParaRPr lang="en-US" altLang="zh-TW" sz="20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000" b="1" dirty="0">
                  <a:latin typeface="微軟正黑體" panose="020B0604030504040204" pitchFamily="34" charset="-120"/>
                  <a:ea typeface="微軟正黑體" panose="020B0604030504040204" pitchFamily="34" charset="-120"/>
                </a:rPr>
                <a:t>不動產活化收益</a:t>
              </a:r>
              <a:endParaRPr lang="en-US" altLang="zh-TW" sz="20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000" b="1" dirty="0">
                  <a:latin typeface="微軟正黑體" panose="020B0604030504040204" pitchFamily="34" charset="-120"/>
                  <a:ea typeface="微軟正黑體" panose="020B0604030504040204" pitchFamily="34" charset="-120"/>
                </a:rPr>
                <a:t>辦法簡介</a:t>
              </a:r>
              <a:endParaRPr lang="en-US" altLang="zh-TW" sz="20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en-US" altLang="zh-TW" sz="2000" b="1" dirty="0">
                  <a:latin typeface="微軟正黑體" panose="020B0604030504040204" pitchFamily="34" charset="-120"/>
                  <a:ea typeface="微軟正黑體" panose="020B0604030504040204" pitchFamily="34" charset="-120"/>
                </a:rPr>
                <a:t>P.6</a:t>
              </a:r>
            </a:p>
          </p:txBody>
        </p:sp>
        <p:sp>
          <p:nvSpPr>
            <p:cNvPr id="10" name="橢圓 9"/>
            <p:cNvSpPr/>
            <p:nvPr/>
          </p:nvSpPr>
          <p:spPr>
            <a:xfrm>
              <a:off x="6195217" y="2348849"/>
              <a:ext cx="2016280" cy="2016280"/>
            </a:xfrm>
            <a:prstGeom prst="ellipse">
              <a:avLst/>
            </a:prstGeom>
            <a:ln w="57150" cmpd="thickThi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1" name="文字方塊 10"/>
            <p:cNvSpPr txBox="1"/>
            <p:nvPr/>
          </p:nvSpPr>
          <p:spPr>
            <a:xfrm>
              <a:off x="6195271" y="2564904"/>
              <a:ext cx="2051772" cy="1951303"/>
            </a:xfrm>
            <a:prstGeom prst="rect">
              <a:avLst/>
            </a:prstGeom>
            <a:noFill/>
          </p:spPr>
          <p:txBody>
            <a:bodyPr wrap="square" rtlCol="0">
              <a:spAutoFit/>
            </a:bodyPr>
            <a:lstStyle/>
            <a:p>
              <a:pPr marL="88900" fontAlgn="base">
                <a:spcBef>
                  <a:spcPct val="20000"/>
                </a:spcBef>
                <a:spcAft>
                  <a:spcPct val="0"/>
                </a:spcAft>
                <a:buClr>
                  <a:srgbClr val="008000"/>
                </a:buClr>
                <a:buSzPct val="80000"/>
                <a:defRPr/>
              </a:pPr>
              <a:r>
                <a:rPr lang="zh-TW" altLang="en-US" sz="2400" b="1" dirty="0">
                  <a:latin typeface="微軟正黑體" panose="020B0604030504040204" pitchFamily="34" charset="-120"/>
                  <a:ea typeface="微軟正黑體" panose="020B0604030504040204" pitchFamily="34" charset="-120"/>
                </a:rPr>
                <a:t>   參、</a:t>
              </a:r>
              <a:endParaRPr lang="en-US" altLang="zh-TW" sz="24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zh-TW" altLang="en-US" sz="2200" b="1" dirty="0">
                  <a:latin typeface="微軟正黑體" panose="020B0604030504040204" pitchFamily="34" charset="-120"/>
                  <a:ea typeface="微軟正黑體" panose="020B0604030504040204" pitchFamily="34" charset="-120"/>
                </a:rPr>
                <a:t>農田水利事業作業基金編制說明</a:t>
              </a:r>
              <a:endParaRPr lang="en-US" altLang="zh-TW" sz="2200" b="1" dirty="0">
                <a:latin typeface="微軟正黑體" panose="020B0604030504040204" pitchFamily="34" charset="-120"/>
                <a:ea typeface="微軟正黑體" panose="020B0604030504040204" pitchFamily="34" charset="-120"/>
              </a:endParaRPr>
            </a:p>
            <a:p>
              <a:pPr marL="88900" algn="ctr" fontAlgn="base">
                <a:spcBef>
                  <a:spcPct val="20000"/>
                </a:spcBef>
                <a:spcAft>
                  <a:spcPct val="0"/>
                </a:spcAft>
                <a:buClr>
                  <a:srgbClr val="008000"/>
                </a:buClr>
                <a:buSzPct val="80000"/>
                <a:defRPr/>
              </a:pPr>
              <a:r>
                <a:rPr lang="en-US" altLang="zh-TW" sz="2000" b="1" dirty="0">
                  <a:latin typeface="微軟正黑體" panose="020B0604030504040204" pitchFamily="34" charset="-120"/>
                  <a:ea typeface="微軟正黑體" panose="020B0604030504040204" pitchFamily="34" charset="-120"/>
                </a:rPr>
                <a:t>P.9</a:t>
              </a:r>
              <a:endParaRPr lang="zh-TW" altLang="en-US" sz="2000" b="1"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2122719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81196BFF-098F-46BE-B866-DDC204291683}"/>
              </a:ext>
            </a:extLst>
          </p:cNvPr>
          <p:cNvSpPr/>
          <p:nvPr/>
        </p:nvSpPr>
        <p:spPr>
          <a:xfrm>
            <a:off x="0" y="115799"/>
            <a:ext cx="7236296" cy="584775"/>
          </a:xfrm>
          <a:prstGeom prst="rect">
            <a:avLst/>
          </a:prstGeom>
        </p:spPr>
        <p:txBody>
          <a:bodyPr wrap="square">
            <a:spAutoFit/>
          </a:bodyPr>
          <a:lstStyle/>
          <a:p>
            <a:pPr marL="176213" marR="0" lvl="0" indent="0" algn="l" defTabSz="914400" rtl="0" eaLnBrk="0" fontAlgn="base" latinLnBrk="0" hangingPunct="0">
              <a:lnSpc>
                <a:spcPct val="100000"/>
              </a:lnSpc>
              <a:spcBef>
                <a:spcPts val="0"/>
              </a:spcBef>
              <a:spcAft>
                <a:spcPct val="0"/>
              </a:spcAft>
              <a:buClrTx/>
              <a:buSzTx/>
              <a:buFontTx/>
              <a:buNone/>
              <a:tabLs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壹</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、財務及會計法規概述</a:t>
            </a:r>
          </a:p>
        </p:txBody>
      </p:sp>
      <p:graphicFrame>
        <p:nvGraphicFramePr>
          <p:cNvPr id="10" name="表格 6">
            <a:extLst>
              <a:ext uri="{FF2B5EF4-FFF2-40B4-BE49-F238E27FC236}">
                <a16:creationId xmlns:a16="http://schemas.microsoft.com/office/drawing/2014/main" id="{F7E1998C-E738-4074-B8DD-1A50F49452E1}"/>
              </a:ext>
            </a:extLst>
          </p:cNvPr>
          <p:cNvGraphicFramePr>
            <a:graphicFrameLocks noGrp="1"/>
          </p:cNvGraphicFramePr>
          <p:nvPr>
            <p:extLst>
              <p:ext uri="{D42A27DB-BD31-4B8C-83A1-F6EECF244321}">
                <p14:modId xmlns:p14="http://schemas.microsoft.com/office/powerpoint/2010/main" val="1178580196"/>
              </p:ext>
            </p:extLst>
          </p:nvPr>
        </p:nvGraphicFramePr>
        <p:xfrm>
          <a:off x="642157" y="1268700"/>
          <a:ext cx="7962403" cy="5022734"/>
        </p:xfrm>
        <a:graphic>
          <a:graphicData uri="http://schemas.openxmlformats.org/drawingml/2006/table">
            <a:tbl>
              <a:tblPr firstRow="1" bandRow="1">
                <a:tableStyleId>{5940675A-B579-460E-94D1-54222C63F5DA}</a:tableStyleId>
              </a:tblPr>
              <a:tblGrid>
                <a:gridCol w="721949">
                  <a:extLst>
                    <a:ext uri="{9D8B030D-6E8A-4147-A177-3AD203B41FA5}">
                      <a16:colId xmlns:a16="http://schemas.microsoft.com/office/drawing/2014/main" val="444070422"/>
                    </a:ext>
                  </a:extLst>
                </a:gridCol>
                <a:gridCol w="2020593">
                  <a:extLst>
                    <a:ext uri="{9D8B030D-6E8A-4147-A177-3AD203B41FA5}">
                      <a16:colId xmlns:a16="http://schemas.microsoft.com/office/drawing/2014/main" val="3939460483"/>
                    </a:ext>
                  </a:extLst>
                </a:gridCol>
                <a:gridCol w="5219861">
                  <a:extLst>
                    <a:ext uri="{9D8B030D-6E8A-4147-A177-3AD203B41FA5}">
                      <a16:colId xmlns:a16="http://schemas.microsoft.com/office/drawing/2014/main" val="1953167460"/>
                    </a:ext>
                  </a:extLst>
                </a:gridCol>
              </a:tblGrid>
              <a:tr h="344095">
                <a:tc>
                  <a:txBody>
                    <a:bodyPr/>
                    <a:lstStyle/>
                    <a:p>
                      <a:pPr algn="ctr"/>
                      <a:r>
                        <a:rPr lang="zh-TW" altLang="en-US" sz="1600" baseline="0" dirty="0">
                          <a:latin typeface="Times New Roman" panose="02020603050405020304" pitchFamily="18" charset="0"/>
                          <a:ea typeface="微軟正黑體" panose="020B0604030504040204" pitchFamily="34" charset="-120"/>
                        </a:rPr>
                        <a:t>章次</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baseline="0" dirty="0">
                          <a:latin typeface="Times New Roman" panose="02020603050405020304" pitchFamily="18" charset="0"/>
                          <a:ea typeface="微軟正黑體" panose="020B0604030504040204" pitchFamily="34" charset="-120"/>
                        </a:rPr>
                        <a:t>章名</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baseline="0" dirty="0">
                          <a:latin typeface="Times New Roman" panose="02020603050405020304" pitchFamily="18" charset="0"/>
                          <a:ea typeface="微軟正黑體" panose="020B0604030504040204" pitchFamily="34" charset="-120"/>
                        </a:rPr>
                        <a:t>規範重點</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795397736"/>
                  </a:ext>
                </a:extLst>
              </a:tr>
              <a:tr h="804025">
                <a:tc>
                  <a:txBody>
                    <a:bodyPr/>
                    <a:lstStyle/>
                    <a:p>
                      <a:pPr algn="ctr"/>
                      <a:r>
                        <a:rPr lang="zh-TW" altLang="en-US" sz="1400" baseline="0" dirty="0">
                          <a:latin typeface="Times New Roman" panose="02020603050405020304" pitchFamily="18" charset="0"/>
                          <a:ea typeface="微軟正黑體" panose="020B0604030504040204" pitchFamily="34" charset="-120"/>
                        </a:rPr>
                        <a:t>一</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總則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a:buClr>
                          <a:schemeClr val="tx1"/>
                        </a:buClr>
                        <a:buSzPct val="80000"/>
                        <a:buFont typeface="Wingdings" panose="05000000000000000000" pitchFamily="2" charset="2"/>
                        <a:buChar char="l"/>
                      </a:pPr>
                      <a:r>
                        <a:rPr lang="zh-TW" altLang="en-US" sz="1400" baseline="0" dirty="0">
                          <a:latin typeface="Times New Roman" panose="02020603050405020304" pitchFamily="18" charset="0"/>
                          <a:ea typeface="微軟正黑體" panose="020B0604030504040204" pitchFamily="34" charset="-120"/>
                        </a:rPr>
                        <a:t>立法目的、主管機關</a:t>
                      </a:r>
                      <a:endParaRPr lang="en-US" altLang="zh-TW" sz="1400" baseline="0"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r>
                        <a:rPr lang="zh-TW" altLang="en-US" sz="1400" baseline="0" dirty="0">
                          <a:latin typeface="Times New Roman" panose="02020603050405020304" pitchFamily="18" charset="0"/>
                          <a:ea typeface="微軟正黑體" panose="020B0604030504040204" pitchFamily="34" charset="-120"/>
                        </a:rPr>
                        <a:t>農田水利事業及農田水利設施定義</a:t>
                      </a:r>
                      <a:endParaRPr lang="en-US" altLang="zh-TW" sz="1400" baseline="0" dirty="0">
                        <a:latin typeface="Times New Roman" panose="02020603050405020304" pitchFamily="18" charset="0"/>
                        <a:ea typeface="微軟正黑體" panose="020B0604030504040204" pitchFamily="34" charset="-120"/>
                      </a:endParaRPr>
                    </a:p>
                    <a:p>
                      <a:pPr marL="285750" indent="-285750" algn="just">
                        <a:buClr>
                          <a:schemeClr val="tx1"/>
                        </a:buClr>
                        <a:buSzPct val="80000"/>
                        <a:buFont typeface="Wingdings" panose="05000000000000000000" pitchFamily="2" charset="2"/>
                        <a:buChar char="l"/>
                      </a:pPr>
                      <a:r>
                        <a:rPr lang="zh-TW" altLang="en-US" sz="1400" baseline="0" dirty="0">
                          <a:latin typeface="Times New Roman" panose="02020603050405020304" pitchFamily="18" charset="0"/>
                          <a:ea typeface="微軟正黑體" panose="020B0604030504040204" pitchFamily="34" charset="-120"/>
                        </a:rPr>
                        <a:t>農田水利事業區域及設施範圍劃設規範</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5188016"/>
                  </a:ext>
                </a:extLst>
              </a:tr>
              <a:tr h="804025">
                <a:tc>
                  <a:txBody>
                    <a:bodyPr/>
                    <a:lstStyle/>
                    <a:p>
                      <a:pPr algn="ctr"/>
                      <a:r>
                        <a:rPr lang="zh-TW" altLang="en-US" sz="1400" baseline="0" dirty="0">
                          <a:latin typeface="Times New Roman" panose="02020603050405020304" pitchFamily="18" charset="0"/>
                          <a:ea typeface="微軟正黑體" panose="020B0604030504040204" pitchFamily="34" charset="-120"/>
                        </a:rPr>
                        <a:t>二</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農田水利設施之劃設及管理</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逕流分擔政策分工</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變更拆除規範</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工程用地取得、緊急災害處置、照舊使用</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6079202"/>
                  </a:ext>
                </a:extLst>
              </a:tr>
              <a:tr h="1041408">
                <a:tc>
                  <a:txBody>
                    <a:bodyPr/>
                    <a:lstStyle/>
                    <a:p>
                      <a:pPr algn="ctr"/>
                      <a:r>
                        <a:rPr lang="zh-TW" altLang="en-US" sz="1400" baseline="0" dirty="0">
                          <a:latin typeface="Times New Roman" panose="02020603050405020304" pitchFamily="18" charset="0"/>
                          <a:ea typeface="微軟正黑體" panose="020B0604030504040204" pitchFamily="34" charset="-120"/>
                        </a:rPr>
                        <a:t>三</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灌溉排水管理</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農田水利設施範圍管理範圍規範</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水質管理事務</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禁止事項及處理</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水利小組</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2324727"/>
                  </a:ext>
                </a:extLst>
              </a:tr>
              <a:tr h="566641">
                <a:tc>
                  <a:txBody>
                    <a:bodyPr/>
                    <a:lstStyle/>
                    <a:p>
                      <a:pPr algn="ctr"/>
                      <a:r>
                        <a:rPr lang="zh-TW" altLang="en-US" sz="1400" baseline="0" dirty="0">
                          <a:latin typeface="Times New Roman" panose="02020603050405020304" pitchFamily="18" charset="0"/>
                          <a:ea typeface="微軟正黑體" panose="020B0604030504040204" pitchFamily="34" charset="-120"/>
                        </a:rPr>
                        <a:t>四</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農田水利事業灌溉管理組織及人員</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灌溉管理組織設置</a:t>
                      </a:r>
                      <a:r>
                        <a:rPr lang="en-US" altLang="zh-TW" sz="1400" kern="1200" baseline="0" dirty="0">
                          <a:solidFill>
                            <a:schemeClr val="tx1"/>
                          </a:solidFill>
                          <a:latin typeface="Times New Roman" panose="02020603050405020304" pitchFamily="18" charset="0"/>
                          <a:ea typeface="微軟正黑體" panose="020B0604030504040204" pitchFamily="34" charset="-120"/>
                          <a:cs typeface="+mn-cs"/>
                        </a:rPr>
                        <a:t>(</a:t>
                      </a: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工作站、諮議會</a:t>
                      </a:r>
                      <a:r>
                        <a:rPr lang="en-US" altLang="zh-TW" sz="1400" kern="1200" baseline="0" dirty="0">
                          <a:solidFill>
                            <a:schemeClr val="tx1"/>
                          </a:solidFill>
                          <a:latin typeface="Times New Roman" panose="02020603050405020304" pitchFamily="18" charset="0"/>
                          <a:ea typeface="微軟正黑體" panose="020B0604030504040204" pitchFamily="34" charset="-120"/>
                          <a:cs typeface="+mn-cs"/>
                        </a:rPr>
                        <a:t>)</a:t>
                      </a: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、進用農田水利事業人員法源</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588984"/>
                  </a:ext>
                </a:extLst>
              </a:tr>
              <a:tr h="566641">
                <a:tc>
                  <a:txBody>
                    <a:bodyPr/>
                    <a:lstStyle/>
                    <a:p>
                      <a:pPr algn="ctr"/>
                      <a:r>
                        <a:rPr lang="zh-TW" altLang="en-US" sz="1400" baseline="0" dirty="0">
                          <a:latin typeface="Times New Roman" panose="02020603050405020304" pitchFamily="18" charset="0"/>
                          <a:ea typeface="微軟正黑體" panose="020B0604030504040204" pitchFamily="34" charset="-120"/>
                        </a:rPr>
                        <a:t>五</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農田水利事業經費</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農田水利事業作業基金之設置並概括承受水利會改制之資產事務</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67129595"/>
                  </a:ext>
                </a:extLst>
              </a:tr>
              <a:tr h="329258">
                <a:tc>
                  <a:txBody>
                    <a:bodyPr/>
                    <a:lstStyle/>
                    <a:p>
                      <a:pPr algn="ctr"/>
                      <a:r>
                        <a:rPr lang="zh-TW" altLang="en-US" sz="1400" baseline="0" dirty="0">
                          <a:latin typeface="Times New Roman" panose="02020603050405020304" pitchFamily="18" charset="0"/>
                          <a:ea typeface="微軟正黑體" panose="020B0604030504040204" pitchFamily="34" charset="-120"/>
                        </a:rPr>
                        <a:t>六</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罰則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禁止事項之刑罰與行政罰</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32221"/>
                  </a:ext>
                </a:extLst>
              </a:tr>
              <a:tr h="566641">
                <a:tc>
                  <a:txBody>
                    <a:bodyPr/>
                    <a:lstStyle/>
                    <a:p>
                      <a:pPr algn="ctr"/>
                      <a:r>
                        <a:rPr lang="zh-TW" altLang="en-US" sz="1400" baseline="0" dirty="0">
                          <a:latin typeface="Times New Roman" panose="02020603050405020304" pitchFamily="18" charset="0"/>
                          <a:ea typeface="微軟正黑體" panose="020B0604030504040204" pitchFamily="34" charset="-120"/>
                        </a:rPr>
                        <a:t>七</a:t>
                      </a:r>
                    </a:p>
                  </a:txBody>
                  <a:tcPr marL="94375" marR="94375" marT="47187" marB="47187" anchor="ctr">
                    <a:lnL w="63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zh-TW" altLang="en-US" sz="1400" baseline="0" dirty="0">
                          <a:latin typeface="Times New Roman" panose="02020603050405020304" pitchFamily="18" charset="0"/>
                          <a:ea typeface="微軟正黑體" panose="020B0604030504040204" pitchFamily="34" charset="-120"/>
                        </a:rPr>
                        <a:t>附則</a:t>
                      </a:r>
                    </a:p>
                  </a:txBody>
                  <a:tcPr marL="94375" marR="94375" marT="47187" marB="47187"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共用農田水利用地許可</a:t>
                      </a:r>
                      <a:endParaRPr lang="en-US" altLang="zh-TW" sz="1400" kern="1200" baseline="0" dirty="0">
                        <a:solidFill>
                          <a:schemeClr val="tx1"/>
                        </a:solidFill>
                        <a:latin typeface="Times New Roman" panose="02020603050405020304" pitchFamily="18" charset="0"/>
                        <a:ea typeface="微軟正黑體" panose="020B0604030504040204" pitchFamily="34" charset="-120"/>
                        <a:cs typeface="+mn-cs"/>
                      </a:endParaRPr>
                    </a:p>
                    <a:p>
                      <a:pPr marL="285750" indent="-285750" algn="just" defTabSz="914400" rtl="0" eaLnBrk="1" latinLnBrk="0" hangingPunct="1">
                        <a:buClr>
                          <a:schemeClr val="tx1"/>
                        </a:buClr>
                        <a:buSzPct val="80000"/>
                        <a:buFont typeface="Wingdings" panose="05000000000000000000" pitchFamily="2" charset="2"/>
                        <a:buChar char="l"/>
                      </a:pPr>
                      <a:r>
                        <a:rPr lang="zh-TW" altLang="en-US" sz="1400" kern="1200" baseline="0" dirty="0">
                          <a:solidFill>
                            <a:schemeClr val="tx1"/>
                          </a:solidFill>
                          <a:latin typeface="Times New Roman" panose="02020603050405020304" pitchFamily="18" charset="0"/>
                          <a:ea typeface="微軟正黑體" panose="020B0604030504040204" pitchFamily="34" charset="-120"/>
                          <a:cs typeface="+mn-cs"/>
                        </a:rPr>
                        <a:t>本法施行細則、本法施行日</a:t>
                      </a:r>
                    </a:p>
                  </a:txBody>
                  <a:tcPr marL="94375" marR="94375" marT="47187" marB="47187" anchor="ctr">
                    <a:lnL w="31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4885958"/>
                  </a:ext>
                </a:extLst>
              </a:tr>
            </a:tbl>
          </a:graphicData>
        </a:graphic>
      </p:graphicFrame>
      <p:sp>
        <p:nvSpPr>
          <p:cNvPr id="16" name="矩形 15"/>
          <p:cNvSpPr/>
          <p:nvPr/>
        </p:nvSpPr>
        <p:spPr>
          <a:xfrm>
            <a:off x="611450" y="4797152"/>
            <a:ext cx="7993110" cy="576064"/>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b="1">
              <a:solidFill>
                <a:srgbClr val="FF0000"/>
              </a:solidFill>
              <a:latin typeface="+mj-lt"/>
              <a:ea typeface="微軟正黑體" panose="020B0604030504040204" pitchFamily="34" charset="-120"/>
            </a:endParaRPr>
          </a:p>
        </p:txBody>
      </p:sp>
      <p:sp>
        <p:nvSpPr>
          <p:cNvPr id="17" name="內容版面配置區 2">
            <a:extLst>
              <a:ext uri="{FF2B5EF4-FFF2-40B4-BE49-F238E27FC236}">
                <a16:creationId xmlns:a16="http://schemas.microsoft.com/office/drawing/2014/main" id="{B2C03B2C-74F4-41B6-A98B-B3E6787982E1}"/>
              </a:ext>
            </a:extLst>
          </p:cNvPr>
          <p:cNvSpPr txBox="1">
            <a:spLocks/>
          </p:cNvSpPr>
          <p:nvPr/>
        </p:nvSpPr>
        <p:spPr>
          <a:xfrm>
            <a:off x="35496" y="784084"/>
            <a:ext cx="8993156"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sz="2000" b="1" dirty="0">
                <a:latin typeface="微軟正黑體" panose="020B0604030504040204" pitchFamily="34" charset="-120"/>
              </a:rPr>
              <a:t>農田水利法於</a:t>
            </a:r>
            <a:r>
              <a:rPr lang="en-US" altLang="zh-TW" sz="2000" b="1" dirty="0">
                <a:latin typeface="微軟正黑體" panose="020B0604030504040204" pitchFamily="34" charset="-120"/>
              </a:rPr>
              <a:t>109</a:t>
            </a:r>
            <a:r>
              <a:rPr lang="zh-TW" altLang="en-US" sz="2000" b="1" dirty="0">
                <a:latin typeface="微軟正黑體" panose="020B0604030504040204" pitchFamily="34" charset="-120"/>
              </a:rPr>
              <a:t>年</a:t>
            </a:r>
            <a:r>
              <a:rPr lang="en-US" altLang="zh-TW" sz="2000" b="1" dirty="0">
                <a:latin typeface="微軟正黑體" panose="020B0604030504040204" pitchFamily="34" charset="-120"/>
              </a:rPr>
              <a:t>7</a:t>
            </a:r>
            <a:r>
              <a:rPr lang="zh-TW" altLang="en-US" sz="2000" b="1" dirty="0">
                <a:latin typeface="微軟正黑體" panose="020B0604030504040204" pitchFamily="34" charset="-120"/>
              </a:rPr>
              <a:t>月</a:t>
            </a:r>
            <a:r>
              <a:rPr lang="en-US" altLang="zh-TW" sz="2000" b="1" dirty="0">
                <a:latin typeface="微軟正黑體" panose="020B0604030504040204" pitchFamily="34" charset="-120"/>
              </a:rPr>
              <a:t>2</a:t>
            </a:r>
            <a:r>
              <a:rPr lang="zh-TW" altLang="en-US" sz="2000" b="1" dirty="0">
                <a:latin typeface="微軟正黑體" panose="020B0604030504040204" pitchFamily="34" charset="-120"/>
              </a:rPr>
              <a:t>日立法院三讀通過，行政院定自</a:t>
            </a:r>
            <a:r>
              <a:rPr lang="en-US" altLang="zh-TW" sz="2000" b="1" dirty="0">
                <a:latin typeface="微軟正黑體" panose="020B0604030504040204" pitchFamily="34" charset="-120"/>
              </a:rPr>
              <a:t>109</a:t>
            </a:r>
            <a:r>
              <a:rPr lang="zh-TW" altLang="en-US" sz="2000" b="1" dirty="0">
                <a:latin typeface="微軟正黑體" panose="020B0604030504040204" pitchFamily="34" charset="-120"/>
              </a:rPr>
              <a:t>年</a:t>
            </a:r>
            <a:r>
              <a:rPr lang="en-US" altLang="zh-TW" sz="2000" b="1" dirty="0">
                <a:latin typeface="微軟正黑體" panose="020B0604030504040204" pitchFamily="34" charset="-120"/>
              </a:rPr>
              <a:t>10</a:t>
            </a:r>
            <a:r>
              <a:rPr lang="zh-TW" altLang="en-US" sz="2000" b="1" dirty="0">
                <a:latin typeface="微軟正黑體" panose="020B0604030504040204" pitchFamily="34" charset="-120"/>
              </a:rPr>
              <a:t>月</a:t>
            </a:r>
            <a:r>
              <a:rPr lang="en-US" altLang="zh-TW" sz="2000" b="1" dirty="0">
                <a:latin typeface="微軟正黑體" panose="020B0604030504040204" pitchFamily="34" charset="-120"/>
              </a:rPr>
              <a:t>1</a:t>
            </a:r>
            <a:r>
              <a:rPr lang="zh-TW" altLang="en-US" sz="2000" b="1" dirty="0">
                <a:latin typeface="微軟正黑體" panose="020B0604030504040204" pitchFamily="34" charset="-120"/>
              </a:rPr>
              <a:t>日施行。</a:t>
            </a:r>
          </a:p>
        </p:txBody>
      </p:sp>
      <p:sp>
        <p:nvSpPr>
          <p:cNvPr id="18" name="橢圓形圖說文字 10">
            <a:extLst>
              <a:ext uri="{FF2B5EF4-FFF2-40B4-BE49-F238E27FC236}">
                <a16:creationId xmlns:a16="http://schemas.microsoft.com/office/drawing/2014/main" id="{A828E8F8-F2E7-4137-8A00-4D4DF1084343}"/>
              </a:ext>
            </a:extLst>
          </p:cNvPr>
          <p:cNvSpPr/>
          <p:nvPr/>
        </p:nvSpPr>
        <p:spPr>
          <a:xfrm>
            <a:off x="7020272" y="5461888"/>
            <a:ext cx="2017412" cy="991448"/>
          </a:xfrm>
          <a:prstGeom prst="wedgeEllipseCallout">
            <a:avLst>
              <a:gd name="adj1" fmla="val -46933"/>
              <a:gd name="adj2" fmla="val -68030"/>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zh-TW" altLang="en-US" b="1" dirty="0">
                <a:solidFill>
                  <a:prstClr val="black"/>
                </a:solidFill>
                <a:latin typeface="微軟正黑體" panose="020B0604030504040204" pitchFamily="34" charset="-120"/>
                <a:ea typeface="微軟正黑體" panose="020B0604030504040204" pitchFamily="34" charset="-120"/>
              </a:rPr>
              <a:t>水利會資產專款專用</a:t>
            </a:r>
            <a:endParaRPr kumimoji="0" lang="zh-TW" altLang="en-US"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81364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5BFAB63-20CB-4DB0-B94E-5D34AFA0D336}"/>
              </a:ext>
            </a:extLst>
          </p:cNvPr>
          <p:cNvSpPr/>
          <p:nvPr/>
        </p:nvSpPr>
        <p:spPr>
          <a:xfrm>
            <a:off x="0" y="115799"/>
            <a:ext cx="7236296" cy="584775"/>
          </a:xfrm>
          <a:prstGeom prst="rect">
            <a:avLst/>
          </a:prstGeom>
        </p:spPr>
        <p:txBody>
          <a:bodyPr wrap="square">
            <a:spAutoFit/>
          </a:bodyPr>
          <a:lstStyle/>
          <a:p>
            <a:pPr marL="176213" marR="0" lvl="0" indent="0" algn="l" defTabSz="914400" rtl="0" eaLnBrk="0" fontAlgn="base" latinLnBrk="0" hangingPunct="0">
              <a:lnSpc>
                <a:spcPct val="100000"/>
              </a:lnSpc>
              <a:spcBef>
                <a:spcPts val="0"/>
              </a:spcBef>
              <a:spcAft>
                <a:spcPct val="0"/>
              </a:spcAft>
              <a:buClrTx/>
              <a:buSzTx/>
              <a:buFontTx/>
              <a:buNone/>
              <a:tabLs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壹</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、財務及會計法規概述</a:t>
            </a:r>
          </a:p>
        </p:txBody>
      </p:sp>
      <p:sp>
        <p:nvSpPr>
          <p:cNvPr id="5" name="圓角矩形 4"/>
          <p:cNvSpPr/>
          <p:nvPr/>
        </p:nvSpPr>
        <p:spPr>
          <a:xfrm>
            <a:off x="433767" y="1611340"/>
            <a:ext cx="8240809" cy="1020100"/>
          </a:xfrm>
          <a:prstGeom prst="roundRect">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圓角矩形 5"/>
          <p:cNvSpPr/>
          <p:nvPr/>
        </p:nvSpPr>
        <p:spPr>
          <a:xfrm>
            <a:off x="664214" y="1431320"/>
            <a:ext cx="2827666" cy="36004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b="1" dirty="0">
                <a:effectLst>
                  <a:outerShdw blurRad="38100" dist="38100" dir="2700000" algn="tl">
                    <a:srgbClr val="000000">
                      <a:alpha val="43137"/>
                    </a:srgbClr>
                  </a:outerShdw>
                </a:effectLst>
                <a:latin typeface="+mj-lt"/>
              </a:rPr>
              <a:t>第</a:t>
            </a:r>
            <a:r>
              <a:rPr lang="en-US" altLang="zh-TW" b="1" dirty="0">
                <a:effectLst>
                  <a:outerShdw blurRad="38100" dist="38100" dir="2700000" algn="tl">
                    <a:srgbClr val="000000">
                      <a:alpha val="43137"/>
                    </a:srgbClr>
                  </a:outerShdw>
                </a:effectLst>
                <a:latin typeface="+mj-lt"/>
              </a:rPr>
              <a:t>5</a:t>
            </a:r>
            <a:r>
              <a:rPr lang="zh-TW" altLang="en-US" b="1" dirty="0">
                <a:effectLst>
                  <a:outerShdw blurRad="38100" dist="38100" dir="2700000" algn="tl">
                    <a:srgbClr val="000000">
                      <a:alpha val="43137"/>
                    </a:srgbClr>
                  </a:outerShdw>
                </a:effectLst>
                <a:latin typeface="+mj-lt"/>
              </a:rPr>
              <a:t>章農田水利事業經費</a:t>
            </a:r>
          </a:p>
        </p:txBody>
      </p:sp>
      <p:sp>
        <p:nvSpPr>
          <p:cNvPr id="7" name="文字方塊 6"/>
          <p:cNvSpPr txBox="1"/>
          <p:nvPr/>
        </p:nvSpPr>
        <p:spPr>
          <a:xfrm>
            <a:off x="664214" y="1885824"/>
            <a:ext cx="7209786" cy="646331"/>
          </a:xfrm>
          <a:prstGeom prst="rect">
            <a:avLst/>
          </a:prstGeom>
          <a:noFill/>
        </p:spPr>
        <p:txBody>
          <a:bodyPr wrap="square" rtlCol="0">
            <a:spAutoFit/>
          </a:bodyPr>
          <a:lstStyle/>
          <a:p>
            <a:pPr marL="285750" indent="-285750" algn="just">
              <a:buClr>
                <a:schemeClr val="tx1"/>
              </a:buClr>
              <a:buSzPct val="80000"/>
              <a:buFont typeface="Wingdings" panose="05000000000000000000" pitchFamily="2" charset="2"/>
              <a:buChar char="l"/>
            </a:pPr>
            <a:r>
              <a:rPr lang="zh-TW" altLang="en-US" dirty="0">
                <a:latin typeface="Times New Roman" panose="02020603050405020304" pitchFamily="18" charset="0"/>
                <a:ea typeface="微軟正黑體" panose="020B0604030504040204" pitchFamily="34" charset="-120"/>
              </a:rPr>
              <a:t>農田水利事業作業基金之設置並概括承受水利會改制之資產事務</a:t>
            </a:r>
            <a:endParaRPr lang="en-US" altLang="zh-TW" dirty="0">
              <a:latin typeface="Times New Roman" panose="02020603050405020304" pitchFamily="18" charset="0"/>
              <a:ea typeface="微軟正黑體" panose="020B0604030504040204" pitchFamily="34" charset="-120"/>
            </a:endParaRPr>
          </a:p>
          <a:p>
            <a:pPr algn="just">
              <a:buClr>
                <a:schemeClr val="tx1"/>
              </a:buClr>
              <a:buSzPct val="80000"/>
            </a:pPr>
            <a:r>
              <a:rPr lang="zh-TW" altLang="en-US" dirty="0">
                <a:latin typeface="Times New Roman" panose="02020603050405020304" pitchFamily="18" charset="0"/>
                <a:ea typeface="微軟正黑體" panose="020B0604030504040204" pitchFamily="34" charset="-120"/>
              </a:rPr>
              <a:t>      </a:t>
            </a:r>
            <a:r>
              <a:rPr lang="en-US" altLang="zh-TW" dirty="0">
                <a:latin typeface="Times New Roman" panose="02020603050405020304" pitchFamily="18" charset="0"/>
                <a:ea typeface="微軟正黑體" panose="020B0604030504040204" pitchFamily="34" charset="-120"/>
              </a:rPr>
              <a:t>(</a:t>
            </a:r>
            <a:r>
              <a:rPr lang="zh-TW" altLang="en-US" dirty="0">
                <a:latin typeface="Times New Roman" panose="02020603050405020304" pitchFamily="18" charset="0"/>
                <a:ea typeface="微軟正黑體" panose="020B0604030504040204" pitchFamily="34" charset="-120"/>
              </a:rPr>
              <a:t>第</a:t>
            </a:r>
            <a:r>
              <a:rPr lang="en-US" altLang="zh-TW" dirty="0">
                <a:latin typeface="Times New Roman" panose="02020603050405020304" pitchFamily="18" charset="0"/>
                <a:ea typeface="微軟正黑體" panose="020B0604030504040204" pitchFamily="34" charset="-120"/>
              </a:rPr>
              <a:t>22</a:t>
            </a:r>
            <a:r>
              <a:rPr lang="zh-TW" altLang="en-US" dirty="0">
                <a:latin typeface="Times New Roman" panose="02020603050405020304" pitchFamily="18" charset="0"/>
                <a:ea typeface="微軟正黑體" panose="020B0604030504040204" pitchFamily="34" charset="-120"/>
              </a:rPr>
              <a:t>、</a:t>
            </a:r>
            <a:r>
              <a:rPr lang="en-US" altLang="zh-TW" dirty="0">
                <a:latin typeface="Times New Roman" panose="02020603050405020304" pitchFamily="18" charset="0"/>
                <a:ea typeface="微軟正黑體" panose="020B0604030504040204" pitchFamily="34" charset="-120"/>
              </a:rPr>
              <a:t>23</a:t>
            </a:r>
            <a:r>
              <a:rPr lang="zh-TW" altLang="en-US" dirty="0">
                <a:latin typeface="Times New Roman" panose="02020603050405020304" pitchFamily="18" charset="0"/>
                <a:ea typeface="微軟正黑體" panose="020B0604030504040204" pitchFamily="34" charset="-120"/>
              </a:rPr>
              <a:t>條</a:t>
            </a:r>
            <a:r>
              <a:rPr lang="en-US" altLang="zh-TW" dirty="0">
                <a:latin typeface="Times New Roman" panose="02020603050405020304" pitchFamily="18" charset="0"/>
                <a:ea typeface="微軟正黑體" panose="020B0604030504040204" pitchFamily="34" charset="-120"/>
              </a:rPr>
              <a:t>)</a:t>
            </a:r>
            <a:endParaRPr lang="zh-TW" altLang="en-US" dirty="0">
              <a:latin typeface="Times New Roman" panose="02020603050405020304" pitchFamily="18" charset="0"/>
              <a:ea typeface="微軟正黑體" panose="020B0604030504040204" pitchFamily="34" charset="-120"/>
            </a:endParaRPr>
          </a:p>
        </p:txBody>
      </p:sp>
      <p:grpSp>
        <p:nvGrpSpPr>
          <p:cNvPr id="8" name="群組 7"/>
          <p:cNvGrpSpPr/>
          <p:nvPr/>
        </p:nvGrpSpPr>
        <p:grpSpPr>
          <a:xfrm>
            <a:off x="712685" y="3384484"/>
            <a:ext cx="1798321" cy="1798321"/>
            <a:chOff x="1087119" y="3251198"/>
            <a:chExt cx="1798321" cy="1798321"/>
          </a:xfrm>
        </p:grpSpPr>
        <p:sp>
          <p:nvSpPr>
            <p:cNvPr id="9" name="橢圓 8"/>
            <p:cNvSpPr/>
            <p:nvPr/>
          </p:nvSpPr>
          <p:spPr>
            <a:xfrm>
              <a:off x="1087119" y="3251198"/>
              <a:ext cx="1798321" cy="1798321"/>
            </a:xfrm>
            <a:prstGeom prst="ellipse">
              <a:avLst/>
            </a:prstGeom>
            <a:solidFill>
              <a:schemeClr val="accent4"/>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10" name="矩形 9"/>
            <p:cNvSpPr/>
            <p:nvPr/>
          </p:nvSpPr>
          <p:spPr>
            <a:xfrm>
              <a:off x="1194670" y="3522218"/>
              <a:ext cx="1583218" cy="1446550"/>
            </a:xfrm>
            <a:prstGeom prst="rect">
              <a:avLst/>
            </a:prstGeom>
          </p:spPr>
          <p:txBody>
            <a:bodyPr wrap="square">
              <a:spAutoFit/>
            </a:bodyPr>
            <a:lstStyle/>
            <a:p>
              <a:pPr lvl="0" algn="ctr"/>
              <a:r>
                <a:rPr lang="zh-TW" altLang="en-US" sz="2200" b="1" dirty="0">
                  <a:solidFill>
                    <a:schemeClr val="bg1"/>
                  </a:solidFill>
                  <a:ea typeface="微軟正黑體" panose="020B0604030504040204" pitchFamily="34" charset="-120"/>
                </a:rPr>
                <a:t>農田水利非事業用不動產活化收益辦法</a:t>
              </a:r>
            </a:p>
          </p:txBody>
        </p:sp>
      </p:grpSp>
      <p:grpSp>
        <p:nvGrpSpPr>
          <p:cNvPr id="11" name="群組 10"/>
          <p:cNvGrpSpPr/>
          <p:nvPr/>
        </p:nvGrpSpPr>
        <p:grpSpPr>
          <a:xfrm>
            <a:off x="3491880" y="3393679"/>
            <a:ext cx="1798321" cy="1798321"/>
            <a:chOff x="1087119" y="3251198"/>
            <a:chExt cx="1798321" cy="1798321"/>
          </a:xfrm>
        </p:grpSpPr>
        <p:sp>
          <p:nvSpPr>
            <p:cNvPr id="12" name="橢圓 11"/>
            <p:cNvSpPr/>
            <p:nvPr/>
          </p:nvSpPr>
          <p:spPr>
            <a:xfrm>
              <a:off x="1087119" y="3251198"/>
              <a:ext cx="1798321" cy="1798321"/>
            </a:xfrm>
            <a:prstGeom prst="ellipse">
              <a:avLst/>
            </a:prstGeom>
            <a:solidFill>
              <a:schemeClr val="accent6"/>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13" name="矩形 12"/>
            <p:cNvSpPr/>
            <p:nvPr/>
          </p:nvSpPr>
          <p:spPr>
            <a:xfrm>
              <a:off x="1194670" y="3515828"/>
              <a:ext cx="1583218" cy="1446550"/>
            </a:xfrm>
            <a:prstGeom prst="rect">
              <a:avLst/>
            </a:prstGeom>
          </p:spPr>
          <p:txBody>
            <a:bodyPr wrap="square">
              <a:spAutoFit/>
            </a:bodyPr>
            <a:lstStyle/>
            <a:p>
              <a:pPr lvl="0" algn="ctr"/>
              <a:r>
                <a:rPr lang="zh-TW" altLang="en-US" sz="2200" b="1" dirty="0">
                  <a:solidFill>
                    <a:schemeClr val="bg1"/>
                  </a:solidFill>
                  <a:ea typeface="微軟正黑體" panose="020B0604030504040204" pitchFamily="34" charset="-120"/>
                </a:rPr>
                <a:t>農田水利事業作業基金收支保管及運用辦法</a:t>
              </a:r>
            </a:p>
          </p:txBody>
        </p:sp>
      </p:grpSp>
      <p:grpSp>
        <p:nvGrpSpPr>
          <p:cNvPr id="14" name="群組 13"/>
          <p:cNvGrpSpPr/>
          <p:nvPr/>
        </p:nvGrpSpPr>
        <p:grpSpPr>
          <a:xfrm>
            <a:off x="6271846" y="3384483"/>
            <a:ext cx="1798321" cy="1798321"/>
            <a:chOff x="1087119" y="3251198"/>
            <a:chExt cx="1798321" cy="1798321"/>
          </a:xfrm>
        </p:grpSpPr>
        <p:sp>
          <p:nvSpPr>
            <p:cNvPr id="15" name="橢圓 14"/>
            <p:cNvSpPr/>
            <p:nvPr/>
          </p:nvSpPr>
          <p:spPr>
            <a:xfrm>
              <a:off x="1087119" y="3251198"/>
              <a:ext cx="1798321" cy="1798321"/>
            </a:xfrm>
            <a:prstGeom prst="ellipse">
              <a:avLst/>
            </a:prstGeom>
            <a:solidFill>
              <a:schemeClr val="accent3"/>
            </a:solidFill>
            <a:ln w="57150"/>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16" name="矩形 15"/>
            <p:cNvSpPr/>
            <p:nvPr/>
          </p:nvSpPr>
          <p:spPr>
            <a:xfrm>
              <a:off x="1194670" y="3522218"/>
              <a:ext cx="1583218" cy="1446550"/>
            </a:xfrm>
            <a:prstGeom prst="rect">
              <a:avLst/>
            </a:prstGeom>
          </p:spPr>
          <p:txBody>
            <a:bodyPr wrap="square">
              <a:spAutoFit/>
            </a:bodyPr>
            <a:lstStyle/>
            <a:p>
              <a:pPr lvl="0" algn="ctr"/>
              <a:r>
                <a:rPr lang="zh-TW" altLang="en-US" sz="2200" b="1" dirty="0">
                  <a:solidFill>
                    <a:schemeClr val="bg1"/>
                  </a:solidFill>
                  <a:ea typeface="微軟正黑體" panose="020B0604030504040204" pitchFamily="34" charset="-120"/>
                </a:rPr>
                <a:t>政府撥款農田水利事業作業基金</a:t>
              </a:r>
              <a:endParaRPr lang="en-US" altLang="zh-TW" sz="2200" b="1" dirty="0">
                <a:solidFill>
                  <a:schemeClr val="bg1"/>
                </a:solidFill>
                <a:ea typeface="微軟正黑體" panose="020B0604030504040204" pitchFamily="34" charset="-120"/>
              </a:endParaRPr>
            </a:p>
            <a:p>
              <a:pPr lvl="0" algn="ctr"/>
              <a:r>
                <a:rPr lang="zh-TW" altLang="en-US" sz="2200" b="1" dirty="0">
                  <a:solidFill>
                    <a:schemeClr val="bg1"/>
                  </a:solidFill>
                  <a:ea typeface="微軟正黑體" panose="020B0604030504040204" pitchFamily="34" charset="-120"/>
                </a:rPr>
                <a:t>計算標準</a:t>
              </a:r>
            </a:p>
          </p:txBody>
        </p:sp>
      </p:grpSp>
      <p:sp>
        <p:nvSpPr>
          <p:cNvPr id="17" name="內容版面配置區 2">
            <a:extLst>
              <a:ext uri="{FF2B5EF4-FFF2-40B4-BE49-F238E27FC236}">
                <a16:creationId xmlns:a16="http://schemas.microsoft.com/office/drawing/2014/main" id="{B2C03B2C-74F4-41B6-A98B-B3E6787982E1}"/>
              </a:ext>
            </a:extLst>
          </p:cNvPr>
          <p:cNvSpPr txBox="1">
            <a:spLocks/>
          </p:cNvSpPr>
          <p:nvPr/>
        </p:nvSpPr>
        <p:spPr>
          <a:xfrm>
            <a:off x="179512" y="784084"/>
            <a:ext cx="8993156" cy="628692"/>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Times New Roman" pitchFamily="18" charset="0"/>
                <a:ea typeface="微軟正黑體" panose="020B0604030504040204" pitchFamily="34" charset="-120"/>
                <a:cs typeface="Times New Roman" pitchFamily="18" charset="0"/>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Times New Roman" pitchFamily="18" charset="0"/>
                <a:ea typeface="微軟正黑體" panose="020B0604030504040204" pitchFamily="34" charset="-120"/>
                <a:cs typeface="Times New Roman" pitchFamily="18"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Times New Roman" pitchFamily="18" charset="0"/>
                <a:ea typeface="微軟正黑體" panose="020B0604030504040204" pitchFamily="34" charset="-120"/>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FF0000"/>
              </a:buClr>
              <a:buFont typeface="Wingdings" panose="05000000000000000000" pitchFamily="2" charset="2"/>
              <a:buChar char="l"/>
            </a:pPr>
            <a:r>
              <a:rPr lang="zh-TW" altLang="en-US" b="1" kern="0" dirty="0">
                <a:solidFill>
                  <a:prstClr val="black"/>
                </a:solidFill>
                <a:latin typeface="微軟正黑體" panose="020B0604030504040204" pitchFamily="34" charset="-120"/>
              </a:rPr>
              <a:t>財務及會計</a:t>
            </a:r>
            <a:r>
              <a:rPr lang="zh-TW" altLang="en-US" b="1" dirty="0">
                <a:latin typeface="微軟正黑體" panose="020B0604030504040204" pitchFamily="34" charset="-120"/>
              </a:rPr>
              <a:t>法規涉及相關子法規，如下：</a:t>
            </a:r>
          </a:p>
        </p:txBody>
      </p:sp>
    </p:spTree>
    <p:extLst>
      <p:ext uri="{BB962C8B-B14F-4D97-AF65-F5344CB8AC3E}">
        <p14:creationId xmlns:p14="http://schemas.microsoft.com/office/powerpoint/2010/main" val="2574799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0518C92-013C-4E74-8EE8-F7C5830D0B23}"/>
              </a:ext>
            </a:extLst>
          </p:cNvPr>
          <p:cNvSpPr/>
          <p:nvPr/>
        </p:nvSpPr>
        <p:spPr>
          <a:xfrm>
            <a:off x="0" y="115799"/>
            <a:ext cx="9252520" cy="584775"/>
          </a:xfrm>
          <a:prstGeom prst="rect">
            <a:avLst/>
          </a:prstGeom>
        </p:spPr>
        <p:txBody>
          <a:bodyPr wrap="square">
            <a:spAutoFit/>
          </a:bodyPr>
          <a:lstStyle/>
          <a:p>
            <a:pPr marL="176213" marR="0" lvl="0" indent="0" algn="l" defTabSz="914400" rtl="0" eaLnBrk="0" fontAlgn="base" latinLnBrk="0" hangingPunct="0">
              <a:lnSpc>
                <a:spcPct val="100000"/>
              </a:lnSpc>
              <a:spcBef>
                <a:spcPts val="0"/>
              </a:spcBef>
              <a:spcAft>
                <a:spcPct val="0"/>
              </a:spcAft>
              <a:buClrTx/>
              <a:buSzTx/>
              <a:buFontTx/>
              <a:buNone/>
              <a:tabLst/>
              <a:defRPr/>
            </a:pPr>
            <a:r>
              <a:rPr lang="zh-TW" altLang="en-US" sz="3200" b="1" kern="0" noProof="0" dirty="0">
                <a:solidFill>
                  <a:prstClr val="black"/>
                </a:solidFill>
                <a:latin typeface="微軟正黑體" panose="020B0604030504040204" pitchFamily="34" charset="-120"/>
                <a:ea typeface="微軟正黑體" panose="020B0604030504040204" pitchFamily="34" charset="-120"/>
                <a:cs typeface="Times New Roman" pitchFamily="18" charset="0"/>
              </a:rPr>
              <a:t>貳</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、農田水利非事業用不動產活化收益辦法簡介</a:t>
            </a:r>
          </a:p>
        </p:txBody>
      </p:sp>
      <p:sp>
        <p:nvSpPr>
          <p:cNvPr id="5" name="內容版面配置區 2">
            <a:extLst>
              <a:ext uri="{FF2B5EF4-FFF2-40B4-BE49-F238E27FC236}">
                <a16:creationId xmlns:a16="http://schemas.microsoft.com/office/drawing/2014/main" id="{2CE3404D-B1AF-4C32-9CC3-A51F2AF4FA37}"/>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eaLnBrk="0" fontAlgn="base" latinLnBrk="0"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法源依據</a:t>
            </a:r>
            <a:endParaRPr kumimoji="0"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a:p>
            <a:pPr marL="857250" lvl="2" indent="0" algn="just" eaLnBrk="0" fontAlgn="base" hangingPunct="0">
              <a:lnSpc>
                <a:spcPts val="3500"/>
              </a:lnSpc>
              <a:spcBef>
                <a:spcPct val="0"/>
              </a:spcBef>
              <a:spcAft>
                <a:spcPts val="600"/>
              </a:spcAft>
              <a:buClr>
                <a:srgbClr val="FF0000"/>
              </a:buClr>
              <a:buSzPct val="90000"/>
              <a:buNone/>
              <a:tabLst>
                <a:tab pos="5467350" algn="ctr"/>
              </a:tabLst>
              <a:defRPr/>
            </a:pP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依據農田水利法第</a:t>
            </a:r>
            <a:r>
              <a:rPr kumimoji="0" lang="en-US" altLang="zh-TW"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23</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條第</a:t>
            </a:r>
            <a:r>
              <a:rPr kumimoji="0" lang="en-US" altLang="zh-TW"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3</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項規定：「</a:t>
            </a:r>
            <a:r>
              <a:rPr kumimoji="0" lang="zh-TW" altLang="en-US" sz="25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itchFamily="18" charset="0"/>
              </a:rPr>
              <a:t>為籌措農田水利事業經費，第一項由國家承受資產之使用、收益及處分，均以活化收益方式辦理</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，不受國有財產法第</a:t>
            </a:r>
            <a:r>
              <a:rPr kumimoji="0" lang="en-US" altLang="zh-TW"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28</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條、第</a:t>
            </a:r>
            <a:r>
              <a:rPr kumimoji="0" lang="en-US" altLang="zh-TW"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4</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章及第</a:t>
            </a:r>
            <a:r>
              <a:rPr kumimoji="0" lang="en-US" altLang="zh-TW"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6</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章之限制；其活化收益之項目、收費及其他相關事項辦法，由主管機關定之。</a:t>
            </a:r>
            <a:r>
              <a:rPr kumimoji="0" lang="zh-TW" altLang="en-US" sz="25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itchFamily="18" charset="0"/>
              </a:rPr>
              <a:t>各機關依法撥用者，應辦理有償撥用</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a:t>
            </a:r>
          </a:p>
          <a:p>
            <a:pPr marL="457200" marR="0" lvl="1" indent="0" algn="just" defTabSz="914400" rtl="0" eaLnBrk="0" fontAlgn="base" latinLnBrk="0" hangingPunct="0">
              <a:lnSpc>
                <a:spcPts val="2800"/>
              </a:lnSpc>
              <a:spcBef>
                <a:spcPct val="0"/>
              </a:spcBef>
              <a:spcAft>
                <a:spcPts val="600"/>
              </a:spcAft>
              <a:buClr>
                <a:srgbClr val="FF0000"/>
              </a:buClr>
              <a:buSzPct val="90000"/>
              <a:buNone/>
              <a:tabLst>
                <a:tab pos="5467350" algn="ctr"/>
              </a:tabLst>
              <a:defRPr/>
            </a:pP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4" name="內容版面配置區 2">
            <a:extLst>
              <a:ext uri="{FF2B5EF4-FFF2-40B4-BE49-F238E27FC236}">
                <a16:creationId xmlns:a16="http://schemas.microsoft.com/office/drawing/2014/main" id="{F2D4044B-AA3C-4CB9-889C-3E2FDC3F9423}"/>
              </a:ext>
            </a:extLst>
          </p:cNvPr>
          <p:cNvSpPr txBox="1">
            <a:spLocks/>
          </p:cNvSpPr>
          <p:nvPr/>
        </p:nvSpPr>
        <p:spPr>
          <a:xfrm>
            <a:off x="-7719" y="4077072"/>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eaLnBrk="0" fontAlgn="base" latinLnBrk="0"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立法目的</a:t>
            </a:r>
            <a:endParaRPr kumimoji="0"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a:p>
            <a:pPr marL="857250" lvl="2" indent="0" algn="just" eaLnBrk="0" fontAlgn="base" hangingPunct="0">
              <a:lnSpc>
                <a:spcPts val="3500"/>
              </a:lnSpc>
              <a:spcBef>
                <a:spcPct val="0"/>
              </a:spcBef>
              <a:spcAft>
                <a:spcPts val="600"/>
              </a:spcAft>
              <a:buClr>
                <a:srgbClr val="FF0000"/>
              </a:buClr>
              <a:buSzPct val="90000"/>
              <a:buNone/>
              <a:tabLst>
                <a:tab pos="5467350" algn="ctr"/>
              </a:tabLst>
              <a:defRPr/>
            </a:pPr>
            <a:r>
              <a:rPr kumimoji="0" lang="zh-TW" altLang="en-US" sz="25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itchFamily="18" charset="0"/>
              </a:rPr>
              <a:t>規範</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農田水利非事業用不動產</a:t>
            </a:r>
            <a:r>
              <a:rPr kumimoji="0" lang="zh-TW" altLang="en-US" sz="25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itchFamily="18" charset="0"/>
              </a:rPr>
              <a:t>活化收益之方式</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，達成有效處理、運用農田水利資產，並</a:t>
            </a:r>
            <a:r>
              <a:rPr kumimoji="0" lang="zh-TW" altLang="en-US" sz="25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itchFamily="18" charset="0"/>
              </a:rPr>
              <a:t>增加</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a:t>
            </a:r>
            <a:r>
              <a:rPr kumimoji="0" lang="zh-TW" altLang="en-US" sz="25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itchFamily="18" charset="0"/>
              </a:rPr>
              <a:t>收益</a:t>
            </a:r>
            <a:r>
              <a:rPr kumimoji="0" lang="zh-TW" altLang="en-US" sz="250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a:t>
            </a:r>
          </a:p>
        </p:txBody>
      </p:sp>
    </p:spTree>
    <p:extLst>
      <p:ext uri="{BB962C8B-B14F-4D97-AF65-F5344CB8AC3E}">
        <p14:creationId xmlns:p14="http://schemas.microsoft.com/office/powerpoint/2010/main" val="1003330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0518C92-013C-4E74-8EE8-F7C5830D0B23}"/>
              </a:ext>
            </a:extLst>
          </p:cNvPr>
          <p:cNvSpPr/>
          <p:nvPr/>
        </p:nvSpPr>
        <p:spPr>
          <a:xfrm>
            <a:off x="0" y="115799"/>
            <a:ext cx="9252520"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貳</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、農田水利非事業用不動產活化收益辦法簡介</a:t>
            </a:r>
          </a:p>
        </p:txBody>
      </p:sp>
      <p:sp>
        <p:nvSpPr>
          <p:cNvPr id="5" name="內容版面配置區 2">
            <a:extLst>
              <a:ext uri="{FF2B5EF4-FFF2-40B4-BE49-F238E27FC236}">
                <a16:creationId xmlns:a16="http://schemas.microsoft.com/office/drawing/2014/main" id="{2CE3404D-B1AF-4C32-9CC3-A51F2AF4FA37}"/>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eaLnBrk="0" fontAlgn="base" latinLnBrk="0"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非事業使用資產之活化收益機制。</a:t>
            </a:r>
          </a:p>
          <a:p>
            <a:pPr marL="266700" marR="0" lvl="1" indent="-266700" algn="l" defTabSz="792000" rtl="0" eaLnBrk="0" fontAlgn="auto" latinLnBrk="0" hangingPunct="0">
              <a:lnSpc>
                <a:spcPts val="2800"/>
              </a:lnSpc>
              <a:spcBef>
                <a:spcPct val="0"/>
              </a:spcBef>
              <a:spcAft>
                <a:spcPct val="40000"/>
              </a:spcAft>
              <a:buClr>
                <a:srgbClr val="0061B2"/>
              </a:buClr>
              <a:buSzPct val="100000"/>
              <a:buFont typeface="Wingdings" panose="05000000000000000000" pitchFamily="2" charset="2"/>
              <a:buChar char="l"/>
              <a:tabLst>
                <a:tab pos="1080000" algn="l"/>
              </a:tabLst>
              <a:defRPr/>
            </a:pP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6" name="矩形 5">
            <a:extLst>
              <a:ext uri="{FF2B5EF4-FFF2-40B4-BE49-F238E27FC236}">
                <a16:creationId xmlns:a16="http://schemas.microsoft.com/office/drawing/2014/main" id="{07221DA8-1C30-4952-B521-103622365FE6}"/>
              </a:ext>
            </a:extLst>
          </p:cNvPr>
          <p:cNvSpPr/>
          <p:nvPr/>
        </p:nvSpPr>
        <p:spPr>
          <a:xfrm>
            <a:off x="611560" y="1873240"/>
            <a:ext cx="864096" cy="14232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作業基金資產</a:t>
            </a:r>
          </a:p>
        </p:txBody>
      </p:sp>
      <p:sp>
        <p:nvSpPr>
          <p:cNvPr id="8" name="矩形 7">
            <a:extLst>
              <a:ext uri="{FF2B5EF4-FFF2-40B4-BE49-F238E27FC236}">
                <a16:creationId xmlns:a16="http://schemas.microsoft.com/office/drawing/2014/main" id="{8DE38C8B-CA44-44F0-9968-3B6352CC4826}"/>
              </a:ext>
            </a:extLst>
          </p:cNvPr>
          <p:cNvSpPr/>
          <p:nvPr/>
        </p:nvSpPr>
        <p:spPr>
          <a:xfrm>
            <a:off x="2123728" y="1809699"/>
            <a:ext cx="6737928" cy="68319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供農田水利設施使用之土地，依事業使用，不得處分</a:t>
            </a:r>
            <a:endParaRPr lang="en-US" altLang="zh-TW" b="1" dirty="0">
              <a:latin typeface="微軟正黑體" panose="020B0604030504040204" pitchFamily="34" charset="-120"/>
              <a:ea typeface="微軟正黑體" panose="020B0604030504040204" pitchFamily="34" charset="-120"/>
            </a:endParaRPr>
          </a:p>
          <a:p>
            <a:pPr algn="ct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尚未經水利主機關廢止者非屬非事業用資產</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10" name="矩形 9">
            <a:extLst>
              <a:ext uri="{FF2B5EF4-FFF2-40B4-BE49-F238E27FC236}">
                <a16:creationId xmlns:a16="http://schemas.microsoft.com/office/drawing/2014/main" id="{225380FE-6D28-487F-9E15-308C9643EEA0}"/>
              </a:ext>
            </a:extLst>
          </p:cNvPr>
          <p:cNvSpPr/>
          <p:nvPr/>
        </p:nvSpPr>
        <p:spPr>
          <a:xfrm>
            <a:off x="2123728" y="2701332"/>
            <a:ext cx="6737928" cy="68319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非供農田水利設施使用得</a:t>
            </a:r>
            <a:r>
              <a:rPr lang="zh-TW" altLang="en-US" b="1" dirty="0">
                <a:solidFill>
                  <a:srgbClr val="FF0000"/>
                </a:solidFill>
                <a:latin typeface="微軟正黑體" panose="020B0604030504040204" pitchFamily="34" charset="-120"/>
                <a:ea typeface="微軟正黑體" panose="020B0604030504040204" pitchFamily="34" charset="-120"/>
              </a:rPr>
              <a:t>活化收益</a:t>
            </a:r>
          </a:p>
        </p:txBody>
      </p:sp>
      <p:sp>
        <p:nvSpPr>
          <p:cNvPr id="12" name="矩形 11">
            <a:extLst>
              <a:ext uri="{FF2B5EF4-FFF2-40B4-BE49-F238E27FC236}">
                <a16:creationId xmlns:a16="http://schemas.microsoft.com/office/drawing/2014/main" id="{8419E2EC-615C-4685-9AF6-4CC2CF700159}"/>
              </a:ext>
            </a:extLst>
          </p:cNvPr>
          <p:cNvSpPr/>
          <p:nvPr/>
        </p:nvSpPr>
        <p:spPr>
          <a:xfrm>
            <a:off x="196901" y="3746293"/>
            <a:ext cx="1206747" cy="1643079"/>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可供建築使用</a:t>
            </a:r>
            <a:endParaRPr lang="en-US" altLang="zh-TW" b="1" dirty="0">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有效利用及合併規劃利用</a:t>
            </a:r>
          </a:p>
        </p:txBody>
      </p:sp>
      <p:sp>
        <p:nvSpPr>
          <p:cNvPr id="14" name="矩形 13">
            <a:extLst>
              <a:ext uri="{FF2B5EF4-FFF2-40B4-BE49-F238E27FC236}">
                <a16:creationId xmlns:a16="http://schemas.microsoft.com/office/drawing/2014/main" id="{A1B952C6-535C-4B74-8D21-45DF0A585A9E}"/>
              </a:ext>
            </a:extLst>
          </p:cNvPr>
          <p:cNvSpPr/>
          <p:nvPr/>
        </p:nvSpPr>
        <p:spPr>
          <a:xfrm>
            <a:off x="1547664" y="3746293"/>
            <a:ext cx="1792018" cy="1664373"/>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可單獨建築土地</a:t>
            </a:r>
            <a:endParaRPr lang="en-US" altLang="zh-TW" b="1" dirty="0">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自行開發</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設定地上權</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共同開發</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公開標售</a:t>
            </a:r>
          </a:p>
        </p:txBody>
      </p:sp>
      <p:sp>
        <p:nvSpPr>
          <p:cNvPr id="16" name="矩形 15">
            <a:extLst>
              <a:ext uri="{FF2B5EF4-FFF2-40B4-BE49-F238E27FC236}">
                <a16:creationId xmlns:a16="http://schemas.microsoft.com/office/drawing/2014/main" id="{3C0868FE-B5FA-4442-9446-A5C3D33E96BF}"/>
              </a:ext>
            </a:extLst>
          </p:cNvPr>
          <p:cNvSpPr/>
          <p:nvPr/>
        </p:nvSpPr>
        <p:spPr>
          <a:xfrm>
            <a:off x="3465984" y="3746293"/>
            <a:ext cx="1322040" cy="1664373"/>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地形狹長、畸零等得</a:t>
            </a:r>
            <a:r>
              <a:rPr lang="zh-TW" altLang="en-US" b="1" dirty="0">
                <a:solidFill>
                  <a:srgbClr val="FF0000"/>
                </a:solidFill>
                <a:latin typeface="微軟正黑體" panose="020B0604030504040204" pitchFamily="34" charset="-120"/>
                <a:ea typeface="微軟正黑體" panose="020B0604030504040204" pitchFamily="34" charset="-120"/>
              </a:rPr>
              <a:t>整界交換</a:t>
            </a:r>
          </a:p>
        </p:txBody>
      </p:sp>
      <p:cxnSp>
        <p:nvCxnSpPr>
          <p:cNvPr id="20" name="接點: 肘形 19">
            <a:extLst>
              <a:ext uri="{FF2B5EF4-FFF2-40B4-BE49-F238E27FC236}">
                <a16:creationId xmlns:a16="http://schemas.microsoft.com/office/drawing/2014/main" id="{9390D527-3E7B-479D-989D-F912A4C8B7FC}"/>
              </a:ext>
            </a:extLst>
          </p:cNvPr>
          <p:cNvCxnSpPr>
            <a:cxnSpLocks/>
            <a:stCxn id="6" idx="3"/>
            <a:endCxn id="8" idx="1"/>
          </p:cNvCxnSpPr>
          <p:nvPr/>
        </p:nvCxnSpPr>
        <p:spPr>
          <a:xfrm flipV="1">
            <a:off x="1475656" y="2151298"/>
            <a:ext cx="648072" cy="433573"/>
          </a:xfrm>
          <a:prstGeom prst="bentConnector3">
            <a:avLst/>
          </a:prstGeom>
        </p:spPr>
        <p:style>
          <a:lnRef idx="2">
            <a:schemeClr val="accent1"/>
          </a:lnRef>
          <a:fillRef idx="1">
            <a:schemeClr val="lt1"/>
          </a:fillRef>
          <a:effectRef idx="0">
            <a:schemeClr val="accent1"/>
          </a:effectRef>
          <a:fontRef idx="minor">
            <a:schemeClr val="dk1"/>
          </a:fontRef>
        </p:style>
      </p:cxnSp>
      <p:cxnSp>
        <p:nvCxnSpPr>
          <p:cNvPr id="22" name="接點: 肘形 21">
            <a:extLst>
              <a:ext uri="{FF2B5EF4-FFF2-40B4-BE49-F238E27FC236}">
                <a16:creationId xmlns:a16="http://schemas.microsoft.com/office/drawing/2014/main" id="{BEC89BC9-8524-473F-9ABC-E3ED131AE45F}"/>
              </a:ext>
            </a:extLst>
          </p:cNvPr>
          <p:cNvCxnSpPr>
            <a:cxnSpLocks/>
            <a:stCxn id="6" idx="3"/>
            <a:endCxn id="10" idx="1"/>
          </p:cNvCxnSpPr>
          <p:nvPr/>
        </p:nvCxnSpPr>
        <p:spPr>
          <a:xfrm>
            <a:off x="1475656" y="2584871"/>
            <a:ext cx="648072" cy="458060"/>
          </a:xfrm>
          <a:prstGeom prst="bentConnector3">
            <a:avLst/>
          </a:prstGeom>
        </p:spPr>
        <p:style>
          <a:lnRef idx="2">
            <a:schemeClr val="accent1"/>
          </a:lnRef>
          <a:fillRef idx="1">
            <a:schemeClr val="lt1"/>
          </a:fillRef>
          <a:effectRef idx="0">
            <a:schemeClr val="accent1"/>
          </a:effectRef>
          <a:fontRef idx="minor">
            <a:schemeClr val="dk1"/>
          </a:fontRef>
        </p:style>
      </p:cxnSp>
      <p:cxnSp>
        <p:nvCxnSpPr>
          <p:cNvPr id="24" name="接點: 肘形 23">
            <a:extLst>
              <a:ext uri="{FF2B5EF4-FFF2-40B4-BE49-F238E27FC236}">
                <a16:creationId xmlns:a16="http://schemas.microsoft.com/office/drawing/2014/main" id="{00AC74F3-ECCC-46CF-84B1-3A6FAB2A7D21}"/>
              </a:ext>
            </a:extLst>
          </p:cNvPr>
          <p:cNvCxnSpPr>
            <a:cxnSpLocks/>
            <a:stCxn id="10" idx="2"/>
            <a:endCxn id="12" idx="0"/>
          </p:cNvCxnSpPr>
          <p:nvPr/>
        </p:nvCxnSpPr>
        <p:spPr>
          <a:xfrm rot="5400000">
            <a:off x="2965602" y="1219203"/>
            <a:ext cx="361764" cy="4692417"/>
          </a:xfrm>
          <a:prstGeom prst="bentConnector3">
            <a:avLst/>
          </a:prstGeom>
        </p:spPr>
        <p:style>
          <a:lnRef idx="2">
            <a:schemeClr val="accent1"/>
          </a:lnRef>
          <a:fillRef idx="1">
            <a:schemeClr val="lt1"/>
          </a:fillRef>
          <a:effectRef idx="0">
            <a:schemeClr val="accent1"/>
          </a:effectRef>
          <a:fontRef idx="minor">
            <a:schemeClr val="dk1"/>
          </a:fontRef>
        </p:style>
      </p:cxnSp>
      <p:cxnSp>
        <p:nvCxnSpPr>
          <p:cNvPr id="26" name="接點: 肘形 25">
            <a:extLst>
              <a:ext uri="{FF2B5EF4-FFF2-40B4-BE49-F238E27FC236}">
                <a16:creationId xmlns:a16="http://schemas.microsoft.com/office/drawing/2014/main" id="{00FF6B55-DC5D-41AE-8784-E6E7EFE788AF}"/>
              </a:ext>
            </a:extLst>
          </p:cNvPr>
          <p:cNvCxnSpPr>
            <a:cxnSpLocks/>
            <a:stCxn id="10" idx="2"/>
            <a:endCxn id="14" idx="0"/>
          </p:cNvCxnSpPr>
          <p:nvPr/>
        </p:nvCxnSpPr>
        <p:spPr>
          <a:xfrm rot="5400000">
            <a:off x="3787301" y="2040902"/>
            <a:ext cx="361764" cy="3049019"/>
          </a:xfrm>
          <a:prstGeom prst="bentConnector3">
            <a:avLst/>
          </a:prstGeom>
        </p:spPr>
        <p:style>
          <a:lnRef idx="2">
            <a:schemeClr val="accent1"/>
          </a:lnRef>
          <a:fillRef idx="1">
            <a:schemeClr val="lt1"/>
          </a:fillRef>
          <a:effectRef idx="0">
            <a:schemeClr val="accent1"/>
          </a:effectRef>
          <a:fontRef idx="minor">
            <a:schemeClr val="dk1"/>
          </a:fontRef>
        </p:style>
      </p:cxnSp>
      <p:cxnSp>
        <p:nvCxnSpPr>
          <p:cNvPr id="28" name="接點: 肘形 27">
            <a:extLst>
              <a:ext uri="{FF2B5EF4-FFF2-40B4-BE49-F238E27FC236}">
                <a16:creationId xmlns:a16="http://schemas.microsoft.com/office/drawing/2014/main" id="{8B3208CB-4C8B-462C-B5BA-28F8348963C4}"/>
              </a:ext>
            </a:extLst>
          </p:cNvPr>
          <p:cNvCxnSpPr>
            <a:cxnSpLocks/>
            <a:stCxn id="10" idx="2"/>
            <a:endCxn id="16" idx="0"/>
          </p:cNvCxnSpPr>
          <p:nvPr/>
        </p:nvCxnSpPr>
        <p:spPr>
          <a:xfrm rot="5400000">
            <a:off x="4628966" y="2882567"/>
            <a:ext cx="361764" cy="1365688"/>
          </a:xfrm>
          <a:prstGeom prst="bentConnector3">
            <a:avLst/>
          </a:prstGeom>
        </p:spPr>
        <p:style>
          <a:lnRef idx="2">
            <a:schemeClr val="accent1"/>
          </a:lnRef>
          <a:fillRef idx="1">
            <a:schemeClr val="lt1"/>
          </a:fillRef>
          <a:effectRef idx="0">
            <a:schemeClr val="accent1"/>
          </a:effectRef>
          <a:fontRef idx="minor">
            <a:schemeClr val="dk1"/>
          </a:fontRef>
        </p:style>
      </p:cxnSp>
      <p:cxnSp>
        <p:nvCxnSpPr>
          <p:cNvPr id="30" name="接點: 肘形 29">
            <a:extLst>
              <a:ext uri="{FF2B5EF4-FFF2-40B4-BE49-F238E27FC236}">
                <a16:creationId xmlns:a16="http://schemas.microsoft.com/office/drawing/2014/main" id="{4554DCF8-4472-4061-985A-B52730F7A076}"/>
              </a:ext>
            </a:extLst>
          </p:cNvPr>
          <p:cNvCxnSpPr>
            <a:cxnSpLocks/>
            <a:stCxn id="10" idx="2"/>
            <a:endCxn id="35" idx="0"/>
          </p:cNvCxnSpPr>
          <p:nvPr/>
        </p:nvCxnSpPr>
        <p:spPr>
          <a:xfrm rot="16200000" flipH="1">
            <a:off x="6044838" y="2832383"/>
            <a:ext cx="361764" cy="1466056"/>
          </a:xfrm>
          <a:prstGeom prst="bentConnector3">
            <a:avLst/>
          </a:prstGeom>
        </p:spPr>
        <p:style>
          <a:lnRef idx="2">
            <a:schemeClr val="accent1"/>
          </a:lnRef>
          <a:fillRef idx="1">
            <a:schemeClr val="lt1"/>
          </a:fillRef>
          <a:effectRef idx="0">
            <a:schemeClr val="accent1"/>
          </a:effectRef>
          <a:fontRef idx="minor">
            <a:schemeClr val="dk1"/>
          </a:fontRef>
        </p:style>
      </p:cxnSp>
      <p:sp>
        <p:nvSpPr>
          <p:cNvPr id="35" name="矩形 34">
            <a:extLst>
              <a:ext uri="{FF2B5EF4-FFF2-40B4-BE49-F238E27FC236}">
                <a16:creationId xmlns:a16="http://schemas.microsoft.com/office/drawing/2014/main" id="{596123A9-2F28-48A6-A393-A8155BC35668}"/>
              </a:ext>
            </a:extLst>
          </p:cNvPr>
          <p:cNvSpPr/>
          <p:nvPr/>
        </p:nvSpPr>
        <p:spPr>
          <a:xfrm>
            <a:off x="4932040" y="3746293"/>
            <a:ext cx="4053416" cy="1664372"/>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r>
              <a:rPr lang="en-US" altLang="zh-TW" sz="1600" b="1" dirty="0">
                <a:latin typeface="微軟正黑體" panose="020B0604030504040204" pitchFamily="34" charset="-120"/>
                <a:ea typeface="微軟正黑體" panose="020B0604030504040204" pitchFamily="34" charset="-120"/>
              </a:rPr>
              <a:t>1.</a:t>
            </a:r>
            <a:r>
              <a:rPr lang="zh-TW" altLang="en-US" sz="1600" b="1" dirty="0">
                <a:latin typeface="微軟正黑體" panose="020B0604030504040204" pitchFamily="34" charset="-120"/>
                <a:ea typeface="微軟正黑體" panose="020B0604030504040204" pitchFamily="34" charset="-120"/>
              </a:rPr>
              <a:t>國、公營事業所需。</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latin typeface="微軟正黑體" panose="020B0604030504040204" pitchFamily="34" charset="-120"/>
                <a:ea typeface="微軟正黑體" panose="020B0604030504040204" pitchFamily="34" charset="-120"/>
              </a:rPr>
              <a:t>2.</a:t>
            </a:r>
            <a:r>
              <a:rPr lang="zh-TW" altLang="en-US" sz="1600" b="1" dirty="0">
                <a:latin typeface="微軟正黑體" panose="020B0604030504040204" pitchFamily="34" charset="-120"/>
                <a:ea typeface="微軟正黑體" panose="020B0604030504040204" pitchFamily="34" charset="-120"/>
              </a:rPr>
              <a:t>地形狹長、地界曲折或多宗土地所有</a:t>
            </a:r>
            <a:endParaRPr lang="en-US" altLang="zh-TW" sz="1600" b="1" dirty="0">
              <a:latin typeface="微軟正黑體" panose="020B0604030504040204" pitchFamily="34" charset="-120"/>
              <a:ea typeface="微軟正黑體" panose="020B0604030504040204" pitchFamily="34" charset="-120"/>
            </a:endParaRPr>
          </a:p>
          <a:p>
            <a:r>
              <a:rPr lang="zh-TW" altLang="en-US" sz="1600" b="1" dirty="0">
                <a:latin typeface="微軟正黑體" panose="020B0604030504040204" pitchFamily="34" charset="-120"/>
                <a:ea typeface="微軟正黑體" panose="020B0604030504040204" pitchFamily="34" charset="-120"/>
              </a:rPr>
              <a:t>   權人之土地</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latin typeface="微軟正黑體" panose="020B0604030504040204" pitchFamily="34" charset="-120"/>
                <a:ea typeface="微軟正黑體" panose="020B0604030504040204" pitchFamily="34" charset="-120"/>
              </a:rPr>
              <a:t>3.</a:t>
            </a:r>
            <a:r>
              <a:rPr lang="zh-TW" altLang="en-US" sz="1600" b="1" dirty="0">
                <a:latin typeface="微軟正黑體" panose="020B0604030504040204" pitchFamily="34" charset="-120"/>
                <a:ea typeface="微軟正黑體" panose="020B0604030504040204" pitchFamily="34" charset="-120"/>
              </a:rPr>
              <a:t>檢附公私有地合併使用證明之畸零地</a:t>
            </a:r>
            <a:endParaRPr lang="en-US" altLang="zh-TW" sz="1600" b="1" dirty="0">
              <a:latin typeface="微軟正黑體" panose="020B0604030504040204" pitchFamily="34" charset="-120"/>
              <a:ea typeface="微軟正黑體" panose="020B0604030504040204" pitchFamily="34" charset="-120"/>
            </a:endParaRPr>
          </a:p>
          <a:p>
            <a:pPr indent="-457200" algn="just"/>
            <a:r>
              <a:rPr lang="en-US" altLang="zh-TW" sz="1600" b="1" dirty="0">
                <a:latin typeface="微軟正黑體" panose="020B0604030504040204" pitchFamily="34" charset="-120"/>
                <a:ea typeface="微軟正黑體" panose="020B0604030504040204" pitchFamily="34" charset="-120"/>
              </a:rPr>
              <a:t>4.1000</a:t>
            </a:r>
            <a:r>
              <a:rPr lang="zh-TW" altLang="en-US" sz="1600" b="1" dirty="0">
                <a:latin typeface="微軟正黑體" panose="020B0604030504040204" pitchFamily="34" charset="-120"/>
                <a:ea typeface="微軟正黑體" panose="020B0604030504040204" pitchFamily="34" charset="-120"/>
              </a:rPr>
              <a:t>平方公尺以下的農業用地</a:t>
            </a:r>
            <a:endParaRPr lang="en-US" altLang="zh-TW" sz="1600" b="1" dirty="0">
              <a:latin typeface="微軟正黑體" panose="020B0604030504040204" pitchFamily="34" charset="-120"/>
              <a:ea typeface="微軟正黑體" panose="020B0604030504040204" pitchFamily="34" charset="-120"/>
            </a:endParaRPr>
          </a:p>
          <a:p>
            <a:r>
              <a:rPr lang="en-US" altLang="zh-TW" sz="1600" b="1" dirty="0">
                <a:latin typeface="微軟正黑體" panose="020B0604030504040204" pitchFamily="34" charset="-120"/>
                <a:ea typeface="微軟正黑體" panose="020B0604030504040204" pitchFamily="34" charset="-120"/>
              </a:rPr>
              <a:t>5.</a:t>
            </a:r>
            <a:r>
              <a:rPr lang="zh-TW" altLang="en-US" sz="1600" b="1" dirty="0">
                <a:latin typeface="微軟正黑體" panose="020B0604030504040204" pitchFamily="34" charset="-120"/>
                <a:ea typeface="微軟正黑體" panose="020B0604030504040204" pitchFamily="34" charset="-120"/>
              </a:rPr>
              <a:t>不適用前述規定之特殊專案（附則）</a:t>
            </a:r>
            <a:endParaRPr lang="en-US" altLang="zh-TW" sz="1600" b="1" dirty="0">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處分</a:t>
            </a:r>
          </a:p>
        </p:txBody>
      </p:sp>
      <p:sp>
        <p:nvSpPr>
          <p:cNvPr id="48" name="矩形 47">
            <a:extLst>
              <a:ext uri="{FF2B5EF4-FFF2-40B4-BE49-F238E27FC236}">
                <a16:creationId xmlns:a16="http://schemas.microsoft.com/office/drawing/2014/main" id="{2D262A16-BFA3-484B-904E-A56F95B09BB4}"/>
              </a:ext>
            </a:extLst>
          </p:cNvPr>
          <p:cNvSpPr/>
          <p:nvPr/>
        </p:nvSpPr>
        <p:spPr>
          <a:xfrm>
            <a:off x="611560" y="5827372"/>
            <a:ext cx="7920880" cy="425008"/>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出租：租金由管理處按</a:t>
            </a:r>
            <a:r>
              <a:rPr lang="zh-TW" altLang="en-US" b="1" dirty="0">
                <a:solidFill>
                  <a:srgbClr val="FF0000"/>
                </a:solidFill>
                <a:latin typeface="微軟正黑體" panose="020B0604030504040204" pitchFamily="34" charset="-120"/>
                <a:ea typeface="微軟正黑體" panose="020B0604030504040204" pitchFamily="34" charset="-120"/>
              </a:rPr>
              <a:t>個案條件</a:t>
            </a:r>
            <a:r>
              <a:rPr lang="zh-TW" altLang="en-US" b="1" dirty="0">
                <a:latin typeface="微軟正黑體" panose="020B0604030504040204" pitchFamily="34" charset="-120"/>
                <a:ea typeface="微軟正黑體" panose="020B0604030504040204" pitchFamily="34" charset="-120"/>
              </a:rPr>
              <a:t>查定，並</a:t>
            </a:r>
            <a:r>
              <a:rPr lang="zh-TW" altLang="en-US" b="1" dirty="0">
                <a:solidFill>
                  <a:srgbClr val="FF0000"/>
                </a:solidFill>
                <a:latin typeface="微軟正黑體" panose="020B0604030504040204" pitchFamily="34" charset="-120"/>
                <a:ea typeface="微軟正黑體" panose="020B0604030504040204" pitchFamily="34" charset="-120"/>
              </a:rPr>
              <a:t>依規定</a:t>
            </a:r>
            <a:r>
              <a:rPr lang="zh-TW" altLang="en-US" b="1" dirty="0">
                <a:latin typeface="微軟正黑體" panose="020B0604030504040204" pitchFamily="34" charset="-120"/>
                <a:ea typeface="微軟正黑體" panose="020B0604030504040204" pitchFamily="34" charset="-120"/>
              </a:rPr>
              <a:t>逕予出租或公開標租</a:t>
            </a:r>
          </a:p>
        </p:txBody>
      </p:sp>
      <p:cxnSp>
        <p:nvCxnSpPr>
          <p:cNvPr id="53" name="接點: 肘形 52">
            <a:extLst>
              <a:ext uri="{FF2B5EF4-FFF2-40B4-BE49-F238E27FC236}">
                <a16:creationId xmlns:a16="http://schemas.microsoft.com/office/drawing/2014/main" id="{CCAC727D-2C69-40C7-9697-B4C80B866555}"/>
              </a:ext>
            </a:extLst>
          </p:cNvPr>
          <p:cNvCxnSpPr>
            <a:cxnSpLocks/>
            <a:stCxn id="48" idx="0"/>
            <a:endCxn id="12" idx="2"/>
          </p:cNvCxnSpPr>
          <p:nvPr/>
        </p:nvCxnSpPr>
        <p:spPr>
          <a:xfrm rot="16200000" flipV="1">
            <a:off x="2467138" y="3722509"/>
            <a:ext cx="438000" cy="377172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接點: 肘形 54">
            <a:extLst>
              <a:ext uri="{FF2B5EF4-FFF2-40B4-BE49-F238E27FC236}">
                <a16:creationId xmlns:a16="http://schemas.microsoft.com/office/drawing/2014/main" id="{D2F2DA69-975C-44C2-A63E-C758F624FE48}"/>
              </a:ext>
            </a:extLst>
          </p:cNvPr>
          <p:cNvCxnSpPr>
            <a:cxnSpLocks/>
            <a:stCxn id="48" idx="0"/>
            <a:endCxn id="14" idx="2"/>
          </p:cNvCxnSpPr>
          <p:nvPr/>
        </p:nvCxnSpPr>
        <p:spPr>
          <a:xfrm rot="16200000" flipV="1">
            <a:off x="3299484" y="4554855"/>
            <a:ext cx="416706" cy="212832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接點: 肘形 59">
            <a:extLst>
              <a:ext uri="{FF2B5EF4-FFF2-40B4-BE49-F238E27FC236}">
                <a16:creationId xmlns:a16="http://schemas.microsoft.com/office/drawing/2014/main" id="{C4732EFE-F2F8-4404-95AD-98CA634A0495}"/>
              </a:ext>
            </a:extLst>
          </p:cNvPr>
          <p:cNvCxnSpPr>
            <a:cxnSpLocks/>
            <a:stCxn id="48" idx="0"/>
            <a:endCxn id="16" idx="2"/>
          </p:cNvCxnSpPr>
          <p:nvPr/>
        </p:nvCxnSpPr>
        <p:spPr>
          <a:xfrm rot="16200000" flipV="1">
            <a:off x="4141149" y="5396521"/>
            <a:ext cx="416706" cy="4449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接點: 肘形 62">
            <a:extLst>
              <a:ext uri="{FF2B5EF4-FFF2-40B4-BE49-F238E27FC236}">
                <a16:creationId xmlns:a16="http://schemas.microsoft.com/office/drawing/2014/main" id="{D8454BE7-90CE-4467-A854-0B821B998BB3}"/>
              </a:ext>
            </a:extLst>
          </p:cNvPr>
          <p:cNvCxnSpPr>
            <a:cxnSpLocks/>
            <a:stCxn id="48" idx="0"/>
            <a:endCxn id="35" idx="2"/>
          </p:cNvCxnSpPr>
          <p:nvPr/>
        </p:nvCxnSpPr>
        <p:spPr>
          <a:xfrm rot="5400000" flipH="1" flipV="1">
            <a:off x="5557021" y="4425645"/>
            <a:ext cx="416707" cy="238674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873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F64AA45-B470-4DA1-A09A-EF6361BA746A}"/>
              </a:ext>
            </a:extLst>
          </p:cNvPr>
          <p:cNvSpPr/>
          <p:nvPr/>
        </p:nvSpPr>
        <p:spPr>
          <a:xfrm>
            <a:off x="0" y="115799"/>
            <a:ext cx="9252520"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貳</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、農田水利非事業用不動產活化收益辦法簡介</a:t>
            </a:r>
          </a:p>
        </p:txBody>
      </p:sp>
      <p:sp>
        <p:nvSpPr>
          <p:cNvPr id="5" name="內容版面配置區 2">
            <a:extLst>
              <a:ext uri="{FF2B5EF4-FFF2-40B4-BE49-F238E27FC236}">
                <a16:creationId xmlns:a16="http://schemas.microsoft.com/office/drawing/2014/main" id="{36A66B35-3B67-49CA-A913-D8B74FAD1A70}"/>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eaLnBrk="0" fontAlgn="base" latinLnBrk="0"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非事業使用資產之活化收益</a:t>
            </a:r>
            <a:r>
              <a:rPr kumimoji="1"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_</a:t>
            </a: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處分程序及小組介紹</a:t>
            </a:r>
          </a:p>
          <a:p>
            <a:pPr marL="266700" marR="0" lvl="1" indent="-266700" algn="l" defTabSz="792000" rtl="0" eaLnBrk="0" fontAlgn="auto" latinLnBrk="0" hangingPunct="0">
              <a:lnSpc>
                <a:spcPts val="2800"/>
              </a:lnSpc>
              <a:spcBef>
                <a:spcPct val="0"/>
              </a:spcBef>
              <a:spcAft>
                <a:spcPct val="40000"/>
              </a:spcAft>
              <a:buClr>
                <a:srgbClr val="0061B2"/>
              </a:buClr>
              <a:buSzPct val="100000"/>
              <a:buFont typeface="Wingdings" panose="05000000000000000000" pitchFamily="2" charset="2"/>
              <a:buChar char="l"/>
              <a:tabLst>
                <a:tab pos="1080000" algn="l"/>
              </a:tabLst>
              <a:defRPr/>
            </a:pP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12" name="矩形 11">
            <a:extLst>
              <a:ext uri="{FF2B5EF4-FFF2-40B4-BE49-F238E27FC236}">
                <a16:creationId xmlns:a16="http://schemas.microsoft.com/office/drawing/2014/main" id="{5915B54D-6201-41D7-99E7-2D3FF64BBF8F}"/>
              </a:ext>
            </a:extLst>
          </p:cNvPr>
          <p:cNvSpPr/>
          <p:nvPr/>
        </p:nvSpPr>
        <p:spPr>
          <a:xfrm>
            <a:off x="107504" y="1916832"/>
            <a:ext cx="504056" cy="14232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管理處</a:t>
            </a:r>
          </a:p>
        </p:txBody>
      </p:sp>
      <p:sp>
        <p:nvSpPr>
          <p:cNvPr id="14" name="矩形 13">
            <a:extLst>
              <a:ext uri="{FF2B5EF4-FFF2-40B4-BE49-F238E27FC236}">
                <a16:creationId xmlns:a16="http://schemas.microsoft.com/office/drawing/2014/main" id="{EDD6B8EB-BC21-412A-95DD-8D2FCA82CAFF}"/>
              </a:ext>
            </a:extLst>
          </p:cNvPr>
          <p:cNvSpPr/>
          <p:nvPr/>
        </p:nvSpPr>
        <p:spPr>
          <a:xfrm>
            <a:off x="132047" y="3986200"/>
            <a:ext cx="504056" cy="14232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本署</a:t>
            </a:r>
          </a:p>
        </p:txBody>
      </p:sp>
      <p:sp>
        <p:nvSpPr>
          <p:cNvPr id="11" name="文字方塊 10">
            <a:extLst>
              <a:ext uri="{FF2B5EF4-FFF2-40B4-BE49-F238E27FC236}">
                <a16:creationId xmlns:a16="http://schemas.microsoft.com/office/drawing/2014/main" id="{A28D5AFF-78C4-4D1A-A55F-EBA7C49CD158}"/>
              </a:ext>
            </a:extLst>
          </p:cNvPr>
          <p:cNvSpPr txBox="1"/>
          <p:nvPr/>
        </p:nvSpPr>
        <p:spPr>
          <a:xfrm>
            <a:off x="4357036" y="1192684"/>
            <a:ext cx="4503219" cy="2308324"/>
          </a:xfrm>
          <a:prstGeom prst="rect">
            <a:avLst/>
          </a:prstGeom>
          <a:solidFill>
            <a:schemeClr val="accent2">
              <a:lumMod val="20000"/>
              <a:lumOff val="80000"/>
            </a:schemeClr>
          </a:solidFill>
          <a:ln w="28575">
            <a:solidFill>
              <a:schemeClr val="tx2">
                <a:lumMod val="75000"/>
              </a:schemeClr>
            </a:solidFill>
          </a:ln>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查估小組</a:t>
            </a:r>
            <a:endParaRPr lang="en-US" altLang="zh-TW" sz="1600" b="1" dirty="0">
              <a:latin typeface="微軟正黑體" panose="020B0604030504040204" pitchFamily="34" charset="-120"/>
              <a:ea typeface="微軟正黑體" panose="020B0604030504040204" pitchFamily="34" charset="-120"/>
            </a:endParaRPr>
          </a:p>
          <a:p>
            <a:r>
              <a:rPr lang="zh-TW" altLang="en-US" sz="1600" b="1" dirty="0">
                <a:latin typeface="微軟正黑體" panose="020B0604030504040204" pitchFamily="34" charset="-120"/>
                <a:ea typeface="微軟正黑體" panose="020B0604030504040204" pitchFamily="34" charset="-120"/>
              </a:rPr>
              <a:t>一、成員組成：</a:t>
            </a:r>
            <a:r>
              <a:rPr lang="en-US" altLang="zh-TW" sz="1600" b="1" dirty="0">
                <a:latin typeface="微軟正黑體" panose="020B0604030504040204" pitchFamily="34" charset="-120"/>
                <a:ea typeface="微軟正黑體" panose="020B0604030504040204" pitchFamily="34" charset="-120"/>
              </a:rPr>
              <a:t>7~13</a:t>
            </a:r>
            <a:r>
              <a:rPr lang="zh-TW" altLang="en-US" sz="1600" b="1" dirty="0">
                <a:latin typeface="微軟正黑體" panose="020B0604030504040204" pitchFamily="34" charset="-120"/>
                <a:ea typeface="微軟正黑體" panose="020B0604030504040204" pitchFamily="34" charset="-120"/>
              </a:rPr>
              <a:t>人</a:t>
            </a:r>
            <a:endParaRPr lang="en-US" altLang="zh-TW" sz="1600" b="1" dirty="0">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由</a:t>
            </a:r>
            <a:r>
              <a:rPr lang="zh-TW" altLang="en-US" sz="1600" b="1" dirty="0">
                <a:solidFill>
                  <a:srgbClr val="FF0000"/>
                </a:solidFill>
                <a:latin typeface="微軟正黑體" panose="020B0604030504040204" pitchFamily="34" charset="-120"/>
                <a:ea typeface="微軟正黑體" panose="020B0604030504040204" pitchFamily="34" charset="-120"/>
              </a:rPr>
              <a:t>處長或指定</a:t>
            </a:r>
            <a:r>
              <a:rPr lang="zh-TW" altLang="en-US" sz="1600" dirty="0">
                <a:latin typeface="微軟正黑體" panose="020B0604030504040204" pitchFamily="34" charset="-120"/>
                <a:ea typeface="微軟正黑體" panose="020B0604030504040204" pitchFamily="34" charset="-120"/>
              </a:rPr>
              <a:t>之</a:t>
            </a:r>
            <a:r>
              <a:rPr lang="zh-TW" altLang="en-US" sz="1600" b="1" dirty="0">
                <a:solidFill>
                  <a:srgbClr val="FF0000"/>
                </a:solidFill>
                <a:latin typeface="微軟正黑體" panose="020B0604030504040204" pitchFamily="34" charset="-120"/>
                <a:ea typeface="微軟正黑體" panose="020B0604030504040204" pitchFamily="34" charset="-120"/>
              </a:rPr>
              <a:t>主管人員</a:t>
            </a:r>
            <a:r>
              <a:rPr lang="zh-TW" altLang="en-US" sz="1600" dirty="0">
                <a:latin typeface="微軟正黑體" panose="020B0604030504040204" pitchFamily="34" charset="-120"/>
                <a:ea typeface="微軟正黑體" panose="020B0604030504040204" pitchFamily="34" charset="-120"/>
              </a:rPr>
              <a:t>兼任</a:t>
            </a:r>
            <a:endParaRPr lang="en-US" altLang="zh-TW" sz="1600" dirty="0">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2.</a:t>
            </a:r>
            <a:r>
              <a:rPr lang="zh-TW" altLang="en-US" sz="1600" b="1" dirty="0">
                <a:solidFill>
                  <a:srgbClr val="FF0000"/>
                </a:solidFill>
                <a:latin typeface="微軟正黑體" panose="020B0604030504040204" pitchFamily="34" charset="-120"/>
                <a:ea typeface="微軟正黑體" panose="020B0604030504040204" pitchFamily="34" charset="-120"/>
              </a:rPr>
              <a:t>遴聘</a:t>
            </a:r>
            <a:r>
              <a:rPr lang="zh-TW" altLang="en-US" sz="1600" dirty="0">
                <a:latin typeface="微軟正黑體" panose="020B0604030504040204" pitchFamily="34" charset="-120"/>
                <a:ea typeface="微軟正黑體" panose="020B0604030504040204" pitchFamily="34" charset="-120"/>
              </a:rPr>
              <a:t>管轄區內直轄市或縣（市）政府估價或地政相關業務代表、相關專家學者及技術人員</a:t>
            </a:r>
            <a:endParaRPr lang="en-US" altLang="zh-TW" sz="1600" dirty="0">
              <a:latin typeface="微軟正黑體" panose="020B0604030504040204" pitchFamily="34" charset="-120"/>
              <a:ea typeface="微軟正黑體" panose="020B0604030504040204" pitchFamily="34" charset="-120"/>
            </a:endParaRPr>
          </a:p>
          <a:p>
            <a:r>
              <a:rPr lang="zh-TW" altLang="en-US" sz="1600" b="1" dirty="0">
                <a:latin typeface="微軟正黑體" panose="020B0604030504040204" pitchFamily="34" charset="-120"/>
                <a:ea typeface="微軟正黑體" panose="020B0604030504040204" pitchFamily="34" charset="-120"/>
              </a:rPr>
              <a:t>二、任務：</a:t>
            </a:r>
            <a:endParaRPr lang="en-US" altLang="zh-TW" sz="1600" b="1" dirty="0">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擬處分不動產</a:t>
            </a:r>
            <a:r>
              <a:rPr lang="zh-TW" altLang="en-US" sz="1600" b="1" dirty="0">
                <a:solidFill>
                  <a:srgbClr val="FF0000"/>
                </a:solidFill>
                <a:latin typeface="微軟正黑體" panose="020B0604030504040204" pitchFamily="34" charset="-120"/>
                <a:ea typeface="微軟正黑體" panose="020B0604030504040204" pitchFamily="34" charset="-120"/>
              </a:rPr>
              <a:t>價格查估、專案、活化收益審查</a:t>
            </a:r>
            <a:endParaRPr lang="en-US" altLang="zh-TW" sz="1600" b="1" dirty="0">
              <a:solidFill>
                <a:srgbClr val="FF0000"/>
              </a:solidFill>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辦理地形狹長、地界曲折或多宗所有權人之</a:t>
            </a:r>
            <a:r>
              <a:rPr lang="zh-TW" altLang="en-US" sz="1600" b="1" dirty="0">
                <a:solidFill>
                  <a:srgbClr val="FF0000"/>
                </a:solidFill>
                <a:latin typeface="微軟正黑體" panose="020B0604030504040204" pitchFamily="34" charset="-120"/>
                <a:ea typeface="微軟正黑體" panose="020B0604030504040204" pitchFamily="34" charset="-120"/>
              </a:rPr>
              <a:t>土地分割、界址調整</a:t>
            </a:r>
            <a:r>
              <a:rPr lang="zh-TW" altLang="en-US" sz="1600" dirty="0">
                <a:latin typeface="微軟正黑體" panose="020B0604030504040204" pitchFamily="34" charset="-120"/>
                <a:ea typeface="微軟正黑體" panose="020B0604030504040204" pitchFamily="34" charset="-120"/>
              </a:rPr>
              <a:t>之評核</a:t>
            </a:r>
          </a:p>
        </p:txBody>
      </p:sp>
      <p:sp>
        <p:nvSpPr>
          <p:cNvPr id="16" name="文字方塊 15">
            <a:extLst>
              <a:ext uri="{FF2B5EF4-FFF2-40B4-BE49-F238E27FC236}">
                <a16:creationId xmlns:a16="http://schemas.microsoft.com/office/drawing/2014/main" id="{6510F8A8-1BFE-4B31-A846-FEDFE0051532}"/>
              </a:ext>
            </a:extLst>
          </p:cNvPr>
          <p:cNvSpPr txBox="1"/>
          <p:nvPr/>
        </p:nvSpPr>
        <p:spPr>
          <a:xfrm>
            <a:off x="4357035" y="3573016"/>
            <a:ext cx="4503219" cy="2800767"/>
          </a:xfrm>
          <a:prstGeom prst="rect">
            <a:avLst/>
          </a:prstGeom>
          <a:solidFill>
            <a:schemeClr val="accent2">
              <a:lumMod val="20000"/>
              <a:lumOff val="80000"/>
            </a:schemeClr>
          </a:solidFill>
          <a:ln w="28575">
            <a:solidFill>
              <a:schemeClr val="tx2">
                <a:lumMod val="75000"/>
              </a:schemeClr>
            </a:solidFill>
          </a:ln>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審議小組</a:t>
            </a:r>
            <a:endParaRPr lang="en-US" altLang="zh-TW" sz="1600" b="1" dirty="0">
              <a:latin typeface="微軟正黑體" panose="020B0604030504040204" pitchFamily="34" charset="-120"/>
              <a:ea typeface="微軟正黑體" panose="020B0604030504040204" pitchFamily="34" charset="-120"/>
            </a:endParaRPr>
          </a:p>
          <a:p>
            <a:r>
              <a:rPr lang="zh-TW" altLang="en-US" sz="1600" b="1" dirty="0">
                <a:latin typeface="微軟正黑體" panose="020B0604030504040204" pitchFamily="34" charset="-120"/>
                <a:ea typeface="微軟正黑體" panose="020B0604030504040204" pitchFamily="34" charset="-120"/>
              </a:rPr>
              <a:t>一、成員組成：</a:t>
            </a:r>
            <a:r>
              <a:rPr lang="en-US" altLang="zh-TW" sz="1600" b="1" dirty="0">
                <a:latin typeface="微軟正黑體" panose="020B0604030504040204" pitchFamily="34" charset="-120"/>
                <a:ea typeface="微軟正黑體" panose="020B0604030504040204" pitchFamily="34" charset="-120"/>
              </a:rPr>
              <a:t>7~15</a:t>
            </a:r>
            <a:r>
              <a:rPr lang="zh-TW" altLang="en-US" sz="1600" b="1" dirty="0">
                <a:latin typeface="微軟正黑體" panose="020B0604030504040204" pitchFamily="34" charset="-120"/>
                <a:ea typeface="微軟正黑體" panose="020B0604030504040204" pitchFamily="34" charset="-120"/>
              </a:rPr>
              <a:t>人</a:t>
            </a:r>
            <a:endParaRPr lang="en-US" altLang="zh-TW" sz="1600" b="1" dirty="0">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署長或副署長兼召集人</a:t>
            </a:r>
            <a:endParaRPr lang="en-US" altLang="zh-TW" sz="1600" dirty="0">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2.</a:t>
            </a:r>
            <a:r>
              <a:rPr lang="zh-TW" altLang="en-US" sz="1600" b="1" dirty="0">
                <a:solidFill>
                  <a:srgbClr val="FF0000"/>
                </a:solidFill>
                <a:latin typeface="微軟正黑體" panose="020B0604030504040204" pitchFamily="34" charset="-120"/>
                <a:ea typeface="微軟正黑體" panose="020B0604030504040204" pitchFamily="34" charset="-120"/>
              </a:rPr>
              <a:t>署長指定</a:t>
            </a:r>
            <a:r>
              <a:rPr lang="zh-TW" altLang="en-US" sz="1600" dirty="0">
                <a:latin typeface="微軟正黑體" panose="020B0604030504040204" pitchFamily="34" charset="-120"/>
                <a:ea typeface="微軟正黑體" panose="020B0604030504040204" pitchFamily="34" charset="-120"/>
              </a:rPr>
              <a:t>之</a:t>
            </a:r>
            <a:r>
              <a:rPr lang="zh-TW" altLang="en-US" sz="1600" b="1" dirty="0">
                <a:solidFill>
                  <a:srgbClr val="FF0000"/>
                </a:solidFill>
                <a:latin typeface="微軟正黑體" panose="020B0604030504040204" pitchFamily="34" charset="-120"/>
                <a:ea typeface="微軟正黑體" panose="020B0604030504040204" pitchFamily="34" charset="-120"/>
              </a:rPr>
              <a:t>一級主管人員</a:t>
            </a:r>
            <a:r>
              <a:rPr lang="zh-TW" altLang="en-US" sz="1600" dirty="0">
                <a:latin typeface="微軟正黑體" panose="020B0604030504040204" pitchFamily="34" charset="-120"/>
                <a:ea typeface="微軟正黑體" panose="020B0604030504040204" pitchFamily="34" charset="-120"/>
              </a:rPr>
              <a:t>兼任，及</a:t>
            </a:r>
            <a:r>
              <a:rPr lang="zh-TW" altLang="en-US" sz="1600" b="1" dirty="0">
                <a:solidFill>
                  <a:srgbClr val="FF0000"/>
                </a:solidFill>
                <a:latin typeface="微軟正黑體" panose="020B0604030504040204" pitchFamily="34" charset="-120"/>
                <a:ea typeface="微軟正黑體" panose="020B0604030504040204" pitchFamily="34" charset="-120"/>
              </a:rPr>
              <a:t>遴聘</a:t>
            </a:r>
            <a:r>
              <a:rPr lang="zh-TW" altLang="en-US" sz="1600" dirty="0">
                <a:latin typeface="微軟正黑體" panose="020B0604030504040204" pitchFamily="34" charset="-120"/>
                <a:ea typeface="微軟正黑體" panose="020B0604030504040204" pitchFamily="34" charset="-120"/>
              </a:rPr>
              <a:t>其他機關具專業人員或不動產估價、建築、地政、都計專家學者</a:t>
            </a:r>
            <a:endParaRPr lang="en-US" altLang="zh-TW" sz="1600" dirty="0">
              <a:latin typeface="微軟正黑體" panose="020B0604030504040204" pitchFamily="34" charset="-120"/>
              <a:ea typeface="微軟正黑體" panose="020B0604030504040204" pitchFamily="34" charset="-120"/>
            </a:endParaRPr>
          </a:p>
          <a:p>
            <a:r>
              <a:rPr lang="zh-TW" altLang="en-US" sz="1600" b="1" dirty="0">
                <a:latin typeface="微軟正黑體" panose="020B0604030504040204" pitchFamily="34" charset="-120"/>
                <a:ea typeface="微軟正黑體" panose="020B0604030504040204" pitchFamily="34" charset="-120"/>
              </a:rPr>
              <a:t>二、任務：</a:t>
            </a:r>
            <a:endParaRPr lang="en-US" altLang="zh-TW" sz="1600" b="1" dirty="0">
              <a:latin typeface="微軟正黑體" panose="020B0604030504040204" pitchFamily="34" charset="-120"/>
              <a:ea typeface="微軟正黑體" panose="020B0604030504040204" pitchFamily="34" charset="-120"/>
            </a:endParaRPr>
          </a:p>
          <a:p>
            <a:pPr marL="252000" indent="-180000"/>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審議辦法第</a:t>
            </a:r>
            <a:r>
              <a:rPr lang="en-US" altLang="zh-TW" sz="1600" dirty="0">
                <a:latin typeface="微軟正黑體" panose="020B0604030504040204" pitchFamily="34" charset="-120"/>
                <a:ea typeface="微軟正黑體" panose="020B0604030504040204" pitchFamily="34" charset="-120"/>
              </a:rPr>
              <a:t>6</a:t>
            </a:r>
            <a:r>
              <a:rPr lang="zh-TW" altLang="en-US" sz="1600" dirty="0">
                <a:latin typeface="微軟正黑體" panose="020B0604030504040204" pitchFamily="34" charset="-120"/>
                <a:ea typeface="微軟正黑體" panose="020B0604030504040204" pitchFamily="34" charset="-120"/>
              </a:rPr>
              <a:t>條、第</a:t>
            </a:r>
            <a:r>
              <a:rPr lang="en-US" altLang="zh-TW" sz="1600" dirty="0">
                <a:latin typeface="微軟正黑體" panose="020B0604030504040204" pitchFamily="34" charset="-120"/>
                <a:ea typeface="微軟正黑體" panose="020B0604030504040204" pitchFamily="34" charset="-120"/>
              </a:rPr>
              <a:t>26</a:t>
            </a:r>
            <a:r>
              <a:rPr lang="zh-TW" altLang="en-US" sz="1600" dirty="0">
                <a:latin typeface="微軟正黑體" panose="020B0604030504040204" pitchFamily="34" charset="-120"/>
                <a:ea typeface="微軟正黑體" panose="020B0604030504040204" pitchFamily="34" charset="-120"/>
              </a:rPr>
              <a:t>條需報署審議案。</a:t>
            </a:r>
            <a:r>
              <a:rPr lang="en-US" altLang="zh-TW" sz="1600" dirty="0">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自行開發</a:t>
            </a:r>
            <a:r>
              <a:rPr lang="zh-TW" altLang="en-US" sz="1600" dirty="0">
                <a:latin typeface="微軟正黑體" panose="020B0604030504040204" pitchFamily="34" charset="-120"/>
                <a:ea typeface="微軟正黑體" panose="020B0604030504040204" pitchFamily="34" charset="-120"/>
              </a:rPr>
              <a:t>、以</a:t>
            </a:r>
            <a:r>
              <a:rPr lang="zh-TW" altLang="en-US" sz="1600" b="1" dirty="0">
                <a:solidFill>
                  <a:srgbClr val="FF0000"/>
                </a:solidFill>
                <a:latin typeface="微軟正黑體" panose="020B0604030504040204" pitchFamily="34" charset="-120"/>
                <a:ea typeface="微軟正黑體" panose="020B0604030504040204" pitchFamily="34" charset="-120"/>
              </a:rPr>
              <a:t>設定地上權方式共同開發</a:t>
            </a:r>
            <a:r>
              <a:rPr lang="zh-TW" altLang="en-US" sz="1600" dirty="0">
                <a:latin typeface="微軟正黑體" panose="020B0604030504040204" pitchFamily="34" charset="-120"/>
                <a:ea typeface="微軟正黑體" panose="020B0604030504040204" pitchFamily="34" charset="-120"/>
              </a:rPr>
              <a:t>、結合其他目的事業主管機關政策共同開發及</a:t>
            </a:r>
            <a:r>
              <a:rPr lang="zh-TW" altLang="en-US" sz="1600" b="1" dirty="0">
                <a:solidFill>
                  <a:srgbClr val="FF0000"/>
                </a:solidFill>
                <a:latin typeface="微軟正黑體" panose="020B0604030504040204" pitchFamily="34" charset="-120"/>
                <a:ea typeface="微軟正黑體" panose="020B0604030504040204" pitchFamily="34" charset="-120"/>
              </a:rPr>
              <a:t>專案處分</a:t>
            </a:r>
            <a:r>
              <a:rPr lang="zh-TW" altLang="en-US" sz="1600" dirty="0">
                <a:latin typeface="微軟正黑體" panose="020B0604030504040204" pitchFamily="34" charset="-120"/>
                <a:ea typeface="微軟正黑體" panose="020B0604030504040204" pitchFamily="34" charset="-120"/>
              </a:rPr>
              <a:t>案件</a:t>
            </a:r>
            <a:r>
              <a:rPr lang="en-US" altLang="zh-TW" sz="1600">
                <a:latin typeface="微軟正黑體" panose="020B0604030504040204" pitchFamily="34" charset="-120"/>
                <a:ea typeface="微軟正黑體" panose="020B0604030504040204" pitchFamily="34" charset="-120"/>
              </a:rPr>
              <a:t>)</a:t>
            </a:r>
            <a:endParaRPr lang="en-US" altLang="zh-TW" sz="1600" dirty="0">
              <a:latin typeface="微軟正黑體" panose="020B0604030504040204" pitchFamily="34" charset="-120"/>
              <a:ea typeface="微軟正黑體" panose="020B0604030504040204" pitchFamily="34" charset="-120"/>
            </a:endParaRPr>
          </a:p>
        </p:txBody>
      </p:sp>
      <p:grpSp>
        <p:nvGrpSpPr>
          <p:cNvPr id="18" name="群組 17">
            <a:extLst>
              <a:ext uri="{FF2B5EF4-FFF2-40B4-BE49-F238E27FC236}">
                <a16:creationId xmlns:a16="http://schemas.microsoft.com/office/drawing/2014/main" id="{837617FA-3C37-4E9C-A921-04B79FA760C6}"/>
              </a:ext>
            </a:extLst>
          </p:cNvPr>
          <p:cNvGrpSpPr/>
          <p:nvPr/>
        </p:nvGrpSpPr>
        <p:grpSpPr>
          <a:xfrm>
            <a:off x="723598" y="2096425"/>
            <a:ext cx="3496856" cy="4001688"/>
            <a:chOff x="819158" y="658337"/>
            <a:chExt cx="7610507" cy="8131373"/>
          </a:xfrm>
        </p:grpSpPr>
        <p:sp>
          <p:nvSpPr>
            <p:cNvPr id="2" name="矩形 1">
              <a:extLst>
                <a:ext uri="{FF2B5EF4-FFF2-40B4-BE49-F238E27FC236}">
                  <a16:creationId xmlns:a16="http://schemas.microsoft.com/office/drawing/2014/main" id="{566EB89F-4175-4BAC-85D2-4158C55348D4}"/>
                </a:ext>
              </a:extLst>
            </p:cNvPr>
            <p:cNvSpPr/>
            <p:nvPr/>
          </p:nvSpPr>
          <p:spPr>
            <a:xfrm>
              <a:off x="853088" y="1303450"/>
              <a:ext cx="1748361" cy="5100066"/>
            </a:xfrm>
            <a:prstGeom prst="rect">
              <a:avLst/>
            </a:prstGeom>
            <a:solidFill>
              <a:srgbClr val="FFFFFF">
                <a:alpha val="69804"/>
              </a:srgbClr>
            </a:solidFill>
            <a:ln>
              <a:solidFill>
                <a:schemeClr val="bg1">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050"/>
            </a:p>
          </p:txBody>
        </p:sp>
        <p:cxnSp>
          <p:nvCxnSpPr>
            <p:cNvPr id="32" name="直線單箭頭接點 31">
              <a:extLst>
                <a:ext uri="{FF2B5EF4-FFF2-40B4-BE49-F238E27FC236}">
                  <a16:creationId xmlns:a16="http://schemas.microsoft.com/office/drawing/2014/main" id="{FDDD273D-5E65-4E23-BC4E-C505BB6C00CE}"/>
                </a:ext>
              </a:extLst>
            </p:cNvPr>
            <p:cNvCxnSpPr/>
            <p:nvPr/>
          </p:nvCxnSpPr>
          <p:spPr>
            <a:xfrm>
              <a:off x="971600" y="3429000"/>
              <a:ext cx="714463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id="{EBEF89D0-B775-4787-BC01-DD342FE74244}"/>
                </a:ext>
              </a:extLst>
            </p:cNvPr>
            <p:cNvSpPr/>
            <p:nvPr/>
          </p:nvSpPr>
          <p:spPr>
            <a:xfrm>
              <a:off x="819158" y="688061"/>
              <a:ext cx="1757381" cy="240750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dirty="0">
                  <a:solidFill>
                    <a:sysClr val="windowText" lastClr="000000"/>
                  </a:solidFill>
                  <a:latin typeface="微軟正黑體" panose="020B0604030504040204" pitchFamily="34" charset="-120"/>
                  <a:ea typeface="微軟正黑體" panose="020B0604030504040204" pitchFamily="34" charset="-120"/>
                </a:rPr>
                <a:t>財務組</a:t>
              </a:r>
              <a:endParaRPr lang="en-US" altLang="zh-TW" sz="1400"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400" b="1" dirty="0">
                  <a:solidFill>
                    <a:srgbClr val="FF0000"/>
                  </a:solidFill>
                  <a:latin typeface="微軟正黑體" panose="020B0604030504040204" pitchFamily="34" charset="-120"/>
                  <a:ea typeface="微軟正黑體" panose="020B0604030504040204" pitchFamily="34" charset="-120"/>
                </a:rPr>
                <a:t>辦理收益處分計畫</a:t>
              </a:r>
            </a:p>
          </p:txBody>
        </p:sp>
        <p:sp>
          <p:nvSpPr>
            <p:cNvPr id="34" name="矩形 33">
              <a:extLst>
                <a:ext uri="{FF2B5EF4-FFF2-40B4-BE49-F238E27FC236}">
                  <a16:creationId xmlns:a16="http://schemas.microsoft.com/office/drawing/2014/main" id="{72B7159B-386F-4D6D-B5A7-AB484BE9ED7D}"/>
                </a:ext>
              </a:extLst>
            </p:cNvPr>
            <p:cNvSpPr/>
            <p:nvPr/>
          </p:nvSpPr>
          <p:spPr>
            <a:xfrm>
              <a:off x="2935702" y="666906"/>
              <a:ext cx="2879058" cy="240750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FF0000"/>
                  </a:solidFill>
                  <a:latin typeface="微軟正黑體" panose="020B0604030504040204" pitchFamily="34" charset="-120"/>
                  <a:ea typeface="微軟正黑體" panose="020B0604030504040204" pitchFamily="34" charset="-120"/>
                </a:rPr>
                <a:t>辦理查估作業</a:t>
              </a:r>
              <a:endParaRPr lang="en-US" altLang="zh-TW" sz="1400" b="1" dirty="0">
                <a:solidFill>
                  <a:srgbClr val="FF0000"/>
                </a:solidFill>
                <a:latin typeface="微軟正黑體" panose="020B0604030504040204" pitchFamily="34" charset="-120"/>
                <a:ea typeface="微軟正黑體" panose="020B0604030504040204" pitchFamily="34" charset="-120"/>
              </a:endParaRPr>
            </a:p>
            <a:p>
              <a:pPr algn="ctr"/>
              <a:r>
                <a:rPr lang="en-US" altLang="zh-TW" sz="1400" dirty="0">
                  <a:solidFill>
                    <a:sysClr val="windowText" lastClr="000000"/>
                  </a:solidFill>
                  <a:latin typeface="微軟正黑體" panose="020B0604030504040204" pitchFamily="34" charset="-120"/>
                  <a:ea typeface="微軟正黑體" panose="020B0604030504040204" pitchFamily="34" charset="-120"/>
                </a:rPr>
                <a:t>(</a:t>
              </a:r>
              <a:r>
                <a:rPr lang="zh-TW" altLang="en-US" sz="1400" dirty="0">
                  <a:solidFill>
                    <a:sysClr val="windowText" lastClr="000000"/>
                  </a:solidFill>
                  <a:latin typeface="微軟正黑體" panose="020B0604030504040204" pitchFamily="34" charset="-120"/>
                  <a:ea typeface="微軟正黑體" panose="020B0604030504040204" pitchFamily="34" charset="-120"/>
                </a:rPr>
                <a:t>得參考不動產估價師評估價格</a:t>
              </a:r>
              <a:r>
                <a:rPr lang="en-US" altLang="zh-TW" sz="1400" dirty="0">
                  <a:solidFill>
                    <a:sysClr val="windowText" lastClr="000000"/>
                  </a:solidFill>
                  <a:latin typeface="微軟正黑體" panose="020B0604030504040204" pitchFamily="34" charset="-120"/>
                  <a:ea typeface="微軟正黑體" panose="020B0604030504040204" pitchFamily="34" charset="-120"/>
                </a:rPr>
                <a:t>)</a:t>
              </a:r>
              <a:endParaRPr lang="zh-TW" altLang="en-US" sz="1400" dirty="0">
                <a:solidFill>
                  <a:sysClr val="windowText" lastClr="000000"/>
                </a:solidFill>
                <a:latin typeface="微軟正黑體" panose="020B0604030504040204" pitchFamily="34" charset="-120"/>
                <a:ea typeface="微軟正黑體" panose="020B0604030504040204" pitchFamily="34" charset="-120"/>
              </a:endParaRPr>
            </a:p>
          </p:txBody>
        </p:sp>
        <p:sp>
          <p:nvSpPr>
            <p:cNvPr id="35" name="矩形 34">
              <a:extLst>
                <a:ext uri="{FF2B5EF4-FFF2-40B4-BE49-F238E27FC236}">
                  <a16:creationId xmlns:a16="http://schemas.microsoft.com/office/drawing/2014/main" id="{27E3C174-E696-4FEC-AB8B-62BE1BD89A58}"/>
                </a:ext>
              </a:extLst>
            </p:cNvPr>
            <p:cNvSpPr/>
            <p:nvPr/>
          </p:nvSpPr>
          <p:spPr>
            <a:xfrm>
              <a:off x="3041078" y="6999618"/>
              <a:ext cx="2695131" cy="179009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FF0000"/>
                  </a:solidFill>
                  <a:latin typeface="微軟正黑體" panose="020B0604030504040204" pitchFamily="34" charset="-120"/>
                  <a:ea typeface="微軟正黑體" panose="020B0604030504040204" pitchFamily="34" charset="-120"/>
                </a:rPr>
                <a:t>成立審議小組審議</a:t>
              </a:r>
              <a:endParaRPr lang="zh-TW" altLang="en-US" sz="1400" dirty="0">
                <a:solidFill>
                  <a:sysClr val="windowText" lastClr="000000"/>
                </a:solidFill>
                <a:latin typeface="微軟正黑體" panose="020B0604030504040204" pitchFamily="34" charset="-120"/>
                <a:ea typeface="微軟正黑體" panose="020B0604030504040204" pitchFamily="34" charset="-120"/>
              </a:endParaRPr>
            </a:p>
          </p:txBody>
        </p:sp>
        <p:sp>
          <p:nvSpPr>
            <p:cNvPr id="36" name="矩形 35">
              <a:extLst>
                <a:ext uri="{FF2B5EF4-FFF2-40B4-BE49-F238E27FC236}">
                  <a16:creationId xmlns:a16="http://schemas.microsoft.com/office/drawing/2014/main" id="{3DEA0053-31E3-4727-BA1E-883F4C3BFC7B}"/>
                </a:ext>
              </a:extLst>
            </p:cNvPr>
            <p:cNvSpPr/>
            <p:nvPr/>
          </p:nvSpPr>
          <p:spPr>
            <a:xfrm>
              <a:off x="6175839" y="658337"/>
              <a:ext cx="2253826" cy="240750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dirty="0">
                  <a:solidFill>
                    <a:sysClr val="windowText" lastClr="000000"/>
                  </a:solidFill>
                  <a:latin typeface="微軟正黑體" panose="020B0604030504040204" pitchFamily="34" charset="-120"/>
                  <a:ea typeface="微軟正黑體" panose="020B0604030504040204" pitchFamily="34" charset="-120"/>
                </a:rPr>
                <a:t>辦理後續</a:t>
              </a:r>
              <a:endParaRPr lang="en-US" altLang="zh-TW" sz="1400"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400" dirty="0">
                  <a:solidFill>
                    <a:sysClr val="windowText" lastClr="000000"/>
                  </a:solidFill>
                  <a:latin typeface="微軟正黑體" panose="020B0604030504040204" pitchFamily="34" charset="-120"/>
                  <a:ea typeface="微軟正黑體" panose="020B0604030504040204" pitchFamily="34" charset="-120"/>
                </a:rPr>
                <a:t>處分程序</a:t>
              </a:r>
            </a:p>
          </p:txBody>
        </p:sp>
        <p:sp>
          <p:nvSpPr>
            <p:cNvPr id="37" name="矩形 36">
              <a:extLst>
                <a:ext uri="{FF2B5EF4-FFF2-40B4-BE49-F238E27FC236}">
                  <a16:creationId xmlns:a16="http://schemas.microsoft.com/office/drawing/2014/main" id="{E7C2A9D7-5266-41B5-9F8C-F824E161F012}"/>
                </a:ext>
              </a:extLst>
            </p:cNvPr>
            <p:cNvSpPr/>
            <p:nvPr/>
          </p:nvSpPr>
          <p:spPr>
            <a:xfrm>
              <a:off x="4258211" y="3491958"/>
              <a:ext cx="1143745" cy="5571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200" b="1" dirty="0">
                  <a:latin typeface="微軟正黑體" panose="020B0604030504040204" pitchFamily="34" charset="-120"/>
                  <a:ea typeface="微軟正黑體" panose="020B0604030504040204" pitchFamily="34" charset="-120"/>
                </a:rPr>
                <a:t>呈報</a:t>
              </a:r>
            </a:p>
          </p:txBody>
        </p:sp>
        <p:sp>
          <p:nvSpPr>
            <p:cNvPr id="39" name="矩形 38">
              <a:extLst>
                <a:ext uri="{FF2B5EF4-FFF2-40B4-BE49-F238E27FC236}">
                  <a16:creationId xmlns:a16="http://schemas.microsoft.com/office/drawing/2014/main" id="{8923525C-FC06-4194-BBAE-C4B8950D63C6}"/>
                </a:ext>
              </a:extLst>
            </p:cNvPr>
            <p:cNvSpPr/>
            <p:nvPr/>
          </p:nvSpPr>
          <p:spPr>
            <a:xfrm>
              <a:off x="3013383" y="4070021"/>
              <a:ext cx="2695131" cy="215513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FF0000"/>
                  </a:solidFill>
                  <a:latin typeface="微軟正黑體" panose="020B0604030504040204" pitchFamily="34" charset="-120"/>
                  <a:ea typeface="微軟正黑體" panose="020B0604030504040204" pitchFamily="34" charset="-120"/>
                </a:rPr>
                <a:t>本署</a:t>
              </a:r>
              <a:endParaRPr lang="en-US" altLang="zh-TW" sz="1400" b="1" dirty="0">
                <a:solidFill>
                  <a:srgbClr val="FF0000"/>
                </a:solidFill>
                <a:latin typeface="微軟正黑體" panose="020B0604030504040204" pitchFamily="34" charset="-120"/>
                <a:ea typeface="微軟正黑體" panose="020B0604030504040204" pitchFamily="34" charset="-120"/>
              </a:endParaRPr>
            </a:p>
            <a:p>
              <a:pPr algn="ctr"/>
              <a:r>
                <a:rPr lang="zh-TW" altLang="en-US" sz="1400" dirty="0">
                  <a:solidFill>
                    <a:sysClr val="windowText" lastClr="000000"/>
                  </a:solidFill>
                  <a:latin typeface="微軟正黑體" panose="020B0604030504040204" pitchFamily="34" charset="-120"/>
                  <a:ea typeface="微軟正黑體" panose="020B0604030504040204" pitchFamily="34" charset="-120"/>
                </a:rPr>
                <a:t>核定待處分案件</a:t>
              </a:r>
            </a:p>
          </p:txBody>
        </p:sp>
        <p:cxnSp>
          <p:nvCxnSpPr>
            <p:cNvPr id="40" name="直線單箭頭接點 39">
              <a:extLst>
                <a:ext uri="{FF2B5EF4-FFF2-40B4-BE49-F238E27FC236}">
                  <a16:creationId xmlns:a16="http://schemas.microsoft.com/office/drawing/2014/main" id="{3FE5E8F2-CBD0-40E7-886A-2C2CDA693506}"/>
                </a:ext>
              </a:extLst>
            </p:cNvPr>
            <p:cNvCxnSpPr>
              <a:cxnSpLocks/>
              <a:stCxn id="33" idx="3"/>
              <a:endCxn id="34" idx="1"/>
            </p:cNvCxnSpPr>
            <p:nvPr/>
          </p:nvCxnSpPr>
          <p:spPr>
            <a:xfrm flipV="1">
              <a:off x="2576539" y="1870659"/>
              <a:ext cx="359162" cy="21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直線單箭頭接點 41">
              <a:extLst>
                <a:ext uri="{FF2B5EF4-FFF2-40B4-BE49-F238E27FC236}">
                  <a16:creationId xmlns:a16="http://schemas.microsoft.com/office/drawing/2014/main" id="{C563146E-C6C9-4500-A0B1-74354AD34813}"/>
                </a:ext>
              </a:extLst>
            </p:cNvPr>
            <p:cNvCxnSpPr>
              <a:cxnSpLocks/>
              <a:stCxn id="34" idx="2"/>
              <a:endCxn id="39" idx="0"/>
            </p:cNvCxnSpPr>
            <p:nvPr/>
          </p:nvCxnSpPr>
          <p:spPr>
            <a:xfrm flipH="1">
              <a:off x="4360949" y="3074409"/>
              <a:ext cx="14281" cy="995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直線單箭頭接點 43">
              <a:extLst>
                <a:ext uri="{FF2B5EF4-FFF2-40B4-BE49-F238E27FC236}">
                  <a16:creationId xmlns:a16="http://schemas.microsoft.com/office/drawing/2014/main" id="{550E773D-7EDA-4778-BBA8-0BCBB4928CBF}"/>
                </a:ext>
              </a:extLst>
            </p:cNvPr>
            <p:cNvCxnSpPr>
              <a:cxnSpLocks/>
              <a:stCxn id="39" idx="2"/>
              <a:endCxn id="35" idx="0"/>
            </p:cNvCxnSpPr>
            <p:nvPr/>
          </p:nvCxnSpPr>
          <p:spPr>
            <a:xfrm>
              <a:off x="4360949" y="6225155"/>
              <a:ext cx="27695" cy="774463"/>
            </a:xfrm>
            <a:prstGeom prst="straightConnector1">
              <a:avLst/>
            </a:prstGeom>
            <a:ln>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45" name="接點: 肘形 44">
              <a:extLst>
                <a:ext uri="{FF2B5EF4-FFF2-40B4-BE49-F238E27FC236}">
                  <a16:creationId xmlns:a16="http://schemas.microsoft.com/office/drawing/2014/main" id="{3C4251D1-3019-4571-B287-8EF71712C0C5}"/>
                </a:ext>
              </a:extLst>
            </p:cNvPr>
            <p:cNvCxnSpPr>
              <a:cxnSpLocks/>
              <a:stCxn id="39" idx="3"/>
              <a:endCxn id="36" idx="2"/>
            </p:cNvCxnSpPr>
            <p:nvPr/>
          </p:nvCxnSpPr>
          <p:spPr>
            <a:xfrm flipV="1">
              <a:off x="5708515" y="3065844"/>
              <a:ext cx="1594237" cy="208174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接點: 肘形 45">
              <a:extLst>
                <a:ext uri="{FF2B5EF4-FFF2-40B4-BE49-F238E27FC236}">
                  <a16:creationId xmlns:a16="http://schemas.microsoft.com/office/drawing/2014/main" id="{3B0EC5FD-2AE5-461B-9242-97AED1F8EC6F}"/>
                </a:ext>
              </a:extLst>
            </p:cNvPr>
            <p:cNvCxnSpPr>
              <a:cxnSpLocks/>
              <a:stCxn id="35" idx="1"/>
              <a:endCxn id="39" idx="1"/>
            </p:cNvCxnSpPr>
            <p:nvPr/>
          </p:nvCxnSpPr>
          <p:spPr>
            <a:xfrm rot="10800000">
              <a:off x="3013386" y="5147591"/>
              <a:ext cx="27695" cy="2747076"/>
            </a:xfrm>
            <a:prstGeom prst="bentConnector3">
              <a:avLst>
                <a:gd name="adj1" fmla="val 1896464"/>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34EE0852-05DA-491B-A667-5F61ADBEDFF1}"/>
                </a:ext>
              </a:extLst>
            </p:cNvPr>
            <p:cNvSpPr/>
            <p:nvPr/>
          </p:nvSpPr>
          <p:spPr>
            <a:xfrm>
              <a:off x="7070362" y="3865369"/>
              <a:ext cx="1143743" cy="5571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200" b="1" dirty="0">
                  <a:latin typeface="微軟正黑體" panose="020B0604030504040204" pitchFamily="34" charset="-120"/>
                  <a:ea typeface="微軟正黑體" panose="020B0604030504040204" pitchFamily="34" charset="-120"/>
                </a:rPr>
                <a:t>核定</a:t>
              </a:r>
            </a:p>
          </p:txBody>
        </p:sp>
        <p:sp>
          <p:nvSpPr>
            <p:cNvPr id="48" name="矩形 47">
              <a:extLst>
                <a:ext uri="{FF2B5EF4-FFF2-40B4-BE49-F238E27FC236}">
                  <a16:creationId xmlns:a16="http://schemas.microsoft.com/office/drawing/2014/main" id="{846201E2-3248-44D2-AB75-599DE170A8DF}"/>
                </a:ext>
              </a:extLst>
            </p:cNvPr>
            <p:cNvSpPr/>
            <p:nvPr/>
          </p:nvSpPr>
          <p:spPr>
            <a:xfrm>
              <a:off x="4330005" y="6377934"/>
              <a:ext cx="1143745" cy="5571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200" b="1" dirty="0">
                  <a:latin typeface="微軟正黑體" panose="020B0604030504040204" pitchFamily="34" charset="-120"/>
                  <a:ea typeface="微軟正黑體" panose="020B0604030504040204" pitchFamily="34" charset="-120"/>
                </a:rPr>
                <a:t>提交</a:t>
              </a:r>
            </a:p>
          </p:txBody>
        </p:sp>
        <p:sp>
          <p:nvSpPr>
            <p:cNvPr id="49" name="矩形 48">
              <a:extLst>
                <a:ext uri="{FF2B5EF4-FFF2-40B4-BE49-F238E27FC236}">
                  <a16:creationId xmlns:a16="http://schemas.microsoft.com/office/drawing/2014/main" id="{19E91481-0827-4760-AE31-EB815E7DC14C}"/>
                </a:ext>
              </a:extLst>
            </p:cNvPr>
            <p:cNvSpPr/>
            <p:nvPr/>
          </p:nvSpPr>
          <p:spPr>
            <a:xfrm>
              <a:off x="1574061" y="6169942"/>
              <a:ext cx="1143745" cy="5571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200" b="1" dirty="0">
                  <a:latin typeface="微軟正黑體" panose="020B0604030504040204" pitchFamily="34" charset="-120"/>
                  <a:ea typeface="微軟正黑體" panose="020B0604030504040204" pitchFamily="34" charset="-120"/>
                </a:rPr>
                <a:t>審議</a:t>
              </a:r>
            </a:p>
          </p:txBody>
        </p:sp>
      </p:grpSp>
      <p:cxnSp>
        <p:nvCxnSpPr>
          <p:cNvPr id="50" name="接點: 肘形 49">
            <a:extLst>
              <a:ext uri="{FF2B5EF4-FFF2-40B4-BE49-F238E27FC236}">
                <a16:creationId xmlns:a16="http://schemas.microsoft.com/office/drawing/2014/main" id="{B4EC8EEF-C301-4EAB-B5F0-4B398304953A}"/>
              </a:ext>
            </a:extLst>
          </p:cNvPr>
          <p:cNvCxnSpPr>
            <a:cxnSpLocks/>
            <a:stCxn id="34" idx="0"/>
          </p:cNvCxnSpPr>
          <p:nvPr/>
        </p:nvCxnSpPr>
        <p:spPr>
          <a:xfrm rot="5400000" flipH="1" flipV="1">
            <a:off x="3065705" y="809312"/>
            <a:ext cx="583159" cy="1999502"/>
          </a:xfrm>
          <a:prstGeom prst="bentConnector2">
            <a:avLst/>
          </a:prstGeom>
          <a:ln>
            <a:tailEnd type="triangle"/>
          </a:ln>
          <a:effectLst/>
        </p:spPr>
        <p:style>
          <a:lnRef idx="3">
            <a:schemeClr val="dk1"/>
          </a:lnRef>
          <a:fillRef idx="0">
            <a:schemeClr val="dk1"/>
          </a:fillRef>
          <a:effectRef idx="2">
            <a:schemeClr val="dk1"/>
          </a:effectRef>
          <a:fontRef idx="minor">
            <a:schemeClr val="tx1"/>
          </a:fontRef>
        </p:style>
      </p:cxnSp>
      <p:cxnSp>
        <p:nvCxnSpPr>
          <p:cNvPr id="51" name="接點: 肘形 50">
            <a:extLst>
              <a:ext uri="{FF2B5EF4-FFF2-40B4-BE49-F238E27FC236}">
                <a16:creationId xmlns:a16="http://schemas.microsoft.com/office/drawing/2014/main" id="{0FFB9B9B-3D02-40FE-9252-5B4116F0191A}"/>
              </a:ext>
            </a:extLst>
          </p:cNvPr>
          <p:cNvCxnSpPr>
            <a:cxnSpLocks/>
            <a:stCxn id="35" idx="3"/>
            <a:endCxn id="16" idx="1"/>
          </p:cNvCxnSpPr>
          <p:nvPr/>
        </p:nvCxnSpPr>
        <p:spPr>
          <a:xfrm flipV="1">
            <a:off x="2982872" y="4973400"/>
            <a:ext cx="1374163" cy="684235"/>
          </a:xfrm>
          <a:prstGeom prst="bentConnector3">
            <a:avLst>
              <a:gd name="adj1" fmla="val 50000"/>
            </a:avLst>
          </a:prstGeom>
          <a:ln>
            <a:tailEnd type="triangle"/>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07145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2">
            <a:extLst>
              <a:ext uri="{FF2B5EF4-FFF2-40B4-BE49-F238E27FC236}">
                <a16:creationId xmlns:a16="http://schemas.microsoft.com/office/drawing/2014/main" id="{F66B79F7-27D9-4126-ACE8-905A8A96CE73}"/>
              </a:ext>
            </a:extLst>
          </p:cNvPr>
          <p:cNvSpPr txBox="1">
            <a:spLocks/>
          </p:cNvSpPr>
          <p:nvPr/>
        </p:nvSpPr>
        <p:spPr>
          <a:xfrm>
            <a:off x="495852" y="1304720"/>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eaLnBrk="0" fontAlgn="base" latinLnBrk="0" hangingPunct="0">
              <a:lnSpc>
                <a:spcPts val="2800"/>
              </a:lnSpc>
              <a:spcBef>
                <a:spcPct val="0"/>
              </a:spcBef>
              <a:spcAft>
                <a:spcPts val="600"/>
              </a:spcAft>
              <a:buClr>
                <a:srgbClr val="0000FF"/>
              </a:buClr>
              <a:buSzPct val="8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專款專用，收入在基金內支用。</a:t>
            </a:r>
            <a:endParaRPr kumimoji="1"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a:p>
            <a:pPr marL="742950" marR="0" lvl="1" indent="-285750" algn="just" defTabSz="914400" rtl="0" eaLnBrk="0" fontAlgn="base" latinLnBrk="0" hangingPunct="0">
              <a:lnSpc>
                <a:spcPts val="2800"/>
              </a:lnSpc>
              <a:spcBef>
                <a:spcPct val="0"/>
              </a:spcBef>
              <a:spcAft>
                <a:spcPts val="600"/>
              </a:spcAft>
              <a:buClr>
                <a:srgbClr val="0000FF"/>
              </a:buClr>
              <a:buSzPct val="80000"/>
              <a:buFont typeface="Wingdings" panose="05000000000000000000" pitchFamily="2" charset="2"/>
              <a:buChar char="l"/>
              <a:tabLst>
                <a:tab pos="5467350" algn="ctr"/>
              </a:tabLst>
              <a:defRPr/>
            </a:pPr>
            <a:r>
              <a:rPr kumimoji="1" lang="zh-TW" altLang="en-US" sz="2400" b="1" dirty="0">
                <a:solidFill>
                  <a:prstClr val="black"/>
                </a:solidFill>
                <a:latin typeface="微軟正黑體" panose="020B0604030504040204" pitchFamily="34" charset="-120"/>
              </a:rPr>
              <a:t>基金政府按面積持續撥補經常門每公頃</a:t>
            </a:r>
            <a:r>
              <a:rPr kumimoji="1" lang="en-US" altLang="zh-TW" sz="2400" b="1" dirty="0">
                <a:solidFill>
                  <a:prstClr val="black"/>
                </a:solidFill>
                <a:latin typeface="微軟正黑體" panose="020B0604030504040204" pitchFamily="34" charset="-120"/>
              </a:rPr>
              <a:t>6,000~12000</a:t>
            </a:r>
            <a:r>
              <a:rPr kumimoji="1" lang="zh-TW" altLang="en-US" sz="2400" b="1" dirty="0">
                <a:solidFill>
                  <a:prstClr val="black"/>
                </a:solidFill>
                <a:latin typeface="微軟正黑體" panose="020B0604030504040204" pitchFamily="34" charset="-120"/>
              </a:rPr>
              <a:t>元，另工程款則逐年補助。</a:t>
            </a:r>
            <a:endPar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a:p>
            <a:pPr marL="266700" marR="0" lvl="1" indent="-266700" algn="l" defTabSz="792000" rtl="0" eaLnBrk="0" fontAlgn="auto" latinLnBrk="0" hangingPunct="0">
              <a:lnSpc>
                <a:spcPts val="2800"/>
              </a:lnSpc>
              <a:spcBef>
                <a:spcPct val="0"/>
              </a:spcBef>
              <a:spcAft>
                <a:spcPct val="40000"/>
              </a:spcAft>
              <a:buClr>
                <a:srgbClr val="0000FF"/>
              </a:buClr>
              <a:buSzPct val="80000"/>
              <a:buFont typeface="Wingdings" panose="05000000000000000000" pitchFamily="2" charset="2"/>
              <a:buChar char="l"/>
              <a:tabLst>
                <a:tab pos="1080000" algn="l"/>
              </a:tabLst>
              <a:defRPr/>
            </a:pP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5" name="副標題 2">
            <a:extLst>
              <a:ext uri="{FF2B5EF4-FFF2-40B4-BE49-F238E27FC236}">
                <a16:creationId xmlns:a16="http://schemas.microsoft.com/office/drawing/2014/main" id="{AA88B941-3F6B-4018-B6F2-ED74A77C7DC7}"/>
              </a:ext>
            </a:extLst>
          </p:cNvPr>
          <p:cNvSpPr txBox="1">
            <a:spLocks/>
          </p:cNvSpPr>
          <p:nvPr/>
        </p:nvSpPr>
        <p:spPr>
          <a:xfrm>
            <a:off x="161730" y="3052486"/>
            <a:ext cx="2555413" cy="2890565"/>
          </a:xfrm>
          <a:prstGeom prst="rect">
            <a:avLst/>
          </a:prstGeom>
          <a:solidFill>
            <a:sysClr val="window" lastClr="FFFFFF"/>
          </a:solidFill>
          <a:ln w="38100" cap="flat" cmpd="sng" algn="ctr">
            <a:solidFill>
              <a:srgbClr val="70AD47"/>
            </a:solidFill>
            <a:prstDash val="solid"/>
            <a:miter lim="800000"/>
          </a:ln>
          <a:effectLst/>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l"/>
              <a:tabLst/>
              <a:defRPr/>
            </a:pPr>
            <a:endPar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mn-ea"/>
              <a:sym typeface="+mn-lt"/>
            </a:endParaRPr>
          </a:p>
        </p:txBody>
      </p:sp>
      <p:sp>
        <p:nvSpPr>
          <p:cNvPr id="6" name="文字方塊 5">
            <a:extLst>
              <a:ext uri="{FF2B5EF4-FFF2-40B4-BE49-F238E27FC236}">
                <a16:creationId xmlns:a16="http://schemas.microsoft.com/office/drawing/2014/main" id="{F6202D5D-1989-4CA0-B01E-B8131AD3679B}"/>
              </a:ext>
            </a:extLst>
          </p:cNvPr>
          <p:cNvSpPr txBox="1"/>
          <p:nvPr/>
        </p:nvSpPr>
        <p:spPr>
          <a:xfrm>
            <a:off x="2776825" y="2758390"/>
            <a:ext cx="3489197" cy="1323439"/>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原資產成立</a:t>
            </a:r>
            <a:endParaRPr kumimoji="0" lang="en-US" altLang="zh-TW"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農田水利事業作業基金</a:t>
            </a:r>
            <a:endParaRPr kumimoji="0" lang="en-US" altLang="zh-TW"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(17</a:t>
            </a:r>
            <a:r>
              <a:rPr kumimoji="0" lang="zh-TW" altLang="en-US"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個分基金</a:t>
            </a:r>
            <a:r>
              <a:rPr kumimoji="0" lang="en-US" altLang="zh-TW"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p:txBody>
      </p:sp>
      <p:pic>
        <p:nvPicPr>
          <p:cNvPr id="7" name="圖形 6" descr="硬幣">
            <a:extLst>
              <a:ext uri="{FF2B5EF4-FFF2-40B4-BE49-F238E27FC236}">
                <a16:creationId xmlns:a16="http://schemas.microsoft.com/office/drawing/2014/main" id="{803BA4EB-9DF4-47FB-B5C4-D8FDE53BAAB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8582" y="4258943"/>
            <a:ext cx="427246" cy="396000"/>
          </a:xfrm>
          <a:prstGeom prst="rect">
            <a:avLst/>
          </a:prstGeom>
        </p:spPr>
      </p:pic>
      <p:pic>
        <p:nvPicPr>
          <p:cNvPr id="8" name="圖形 7" descr="硬幣">
            <a:extLst>
              <a:ext uri="{FF2B5EF4-FFF2-40B4-BE49-F238E27FC236}">
                <a16:creationId xmlns:a16="http://schemas.microsoft.com/office/drawing/2014/main" id="{7B1F3677-ED11-45C6-8401-D792025A144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2706" y="4256289"/>
            <a:ext cx="396000" cy="396000"/>
          </a:xfrm>
          <a:prstGeom prst="rect">
            <a:avLst/>
          </a:prstGeom>
        </p:spPr>
      </p:pic>
      <p:sp>
        <p:nvSpPr>
          <p:cNvPr id="9" name="文字方塊 8">
            <a:extLst>
              <a:ext uri="{FF2B5EF4-FFF2-40B4-BE49-F238E27FC236}">
                <a16:creationId xmlns:a16="http://schemas.microsoft.com/office/drawing/2014/main" id="{05DBD548-5BBF-4104-8BBC-7F64A4EBE9D8}"/>
              </a:ext>
            </a:extLst>
          </p:cNvPr>
          <p:cNvSpPr txBox="1"/>
          <p:nvPr/>
        </p:nvSpPr>
        <p:spPr>
          <a:xfrm>
            <a:off x="2781664" y="5074187"/>
            <a:ext cx="93864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分基金</a:t>
            </a:r>
            <a:r>
              <a:rPr kumimoji="0" lang="en-US" altLang="zh-TW"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1</a:t>
            </a:r>
            <a:endParaRPr kumimoji="0" lang="zh-TW" altLang="en-US"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文字方塊 9">
            <a:extLst>
              <a:ext uri="{FF2B5EF4-FFF2-40B4-BE49-F238E27FC236}">
                <a16:creationId xmlns:a16="http://schemas.microsoft.com/office/drawing/2014/main" id="{5B237C55-C8C0-4DF5-956A-3CB721689896}"/>
              </a:ext>
            </a:extLst>
          </p:cNvPr>
          <p:cNvSpPr txBox="1"/>
          <p:nvPr/>
        </p:nvSpPr>
        <p:spPr>
          <a:xfrm>
            <a:off x="5158359" y="5049874"/>
            <a:ext cx="116793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分基金</a:t>
            </a:r>
            <a:r>
              <a:rPr kumimoji="0" lang="en-US" altLang="zh-TW"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17</a:t>
            </a:r>
            <a:endParaRPr kumimoji="0" lang="zh-TW" altLang="en-US"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cxnSp>
        <p:nvCxnSpPr>
          <p:cNvPr id="11" name="直線接點 10">
            <a:extLst>
              <a:ext uri="{FF2B5EF4-FFF2-40B4-BE49-F238E27FC236}">
                <a16:creationId xmlns:a16="http://schemas.microsoft.com/office/drawing/2014/main" id="{9EE7C510-DDB1-41E4-B243-CDBBC3DBBD4F}"/>
              </a:ext>
            </a:extLst>
          </p:cNvPr>
          <p:cNvCxnSpPr>
            <a:cxnSpLocks/>
          </p:cNvCxnSpPr>
          <p:nvPr/>
        </p:nvCxnSpPr>
        <p:spPr>
          <a:xfrm flipV="1">
            <a:off x="3743850" y="5246020"/>
            <a:ext cx="1476000" cy="2784"/>
          </a:xfrm>
          <a:prstGeom prst="line">
            <a:avLst/>
          </a:prstGeom>
          <a:noFill/>
          <a:ln w="19050" cap="flat" cmpd="sng" algn="ctr">
            <a:solidFill>
              <a:sysClr val="windowText" lastClr="000000"/>
            </a:solidFill>
            <a:prstDash val="dash"/>
            <a:round/>
          </a:ln>
          <a:effectLst/>
        </p:spPr>
      </p:cxnSp>
      <p:cxnSp>
        <p:nvCxnSpPr>
          <p:cNvPr id="12" name="直線單箭頭接點 11">
            <a:extLst>
              <a:ext uri="{FF2B5EF4-FFF2-40B4-BE49-F238E27FC236}">
                <a16:creationId xmlns:a16="http://schemas.microsoft.com/office/drawing/2014/main" id="{FA481396-D6C5-4EEB-8FED-678C2FF6EDB5}"/>
              </a:ext>
            </a:extLst>
          </p:cNvPr>
          <p:cNvCxnSpPr/>
          <p:nvPr/>
        </p:nvCxnSpPr>
        <p:spPr>
          <a:xfrm>
            <a:off x="3703424" y="4779512"/>
            <a:ext cx="1636000" cy="0"/>
          </a:xfrm>
          <a:prstGeom prst="straightConnector1">
            <a:avLst/>
          </a:prstGeom>
          <a:noFill/>
          <a:ln w="19050" cap="flat" cmpd="sng" algn="ctr">
            <a:solidFill>
              <a:sysClr val="windowText" lastClr="000000"/>
            </a:solidFill>
            <a:prstDash val="solid"/>
            <a:miter lim="800000"/>
            <a:headEnd type="triangle"/>
            <a:tailEnd type="triangle"/>
          </a:ln>
          <a:effectLst/>
        </p:spPr>
      </p:cxnSp>
      <p:sp>
        <p:nvSpPr>
          <p:cNvPr id="13" name="文字方塊 12">
            <a:extLst>
              <a:ext uri="{FF2B5EF4-FFF2-40B4-BE49-F238E27FC236}">
                <a16:creationId xmlns:a16="http://schemas.microsoft.com/office/drawing/2014/main" id="{20D4EE8F-FEAA-4A73-ABF4-BA09788B283C}"/>
              </a:ext>
            </a:extLst>
          </p:cNvPr>
          <p:cNvSpPr txBox="1"/>
          <p:nvPr/>
        </p:nvSpPr>
        <p:spPr>
          <a:xfrm>
            <a:off x="4060479" y="4440958"/>
            <a:ext cx="1038799"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5B9BD5">
                    <a:lumMod val="75000"/>
                  </a:srgbClr>
                </a:solidFill>
                <a:effectLst/>
                <a:uLnTx/>
                <a:uFillTx/>
                <a:latin typeface="微軟正黑體" panose="020B0604030504040204" pitchFamily="34" charset="-120"/>
                <a:ea typeface="微軟正黑體" panose="020B0604030504040204" pitchFamily="34" charset="-120"/>
                <a:cs typeface="+mn-cs"/>
              </a:rPr>
              <a:t>各自獨立</a:t>
            </a:r>
          </a:p>
        </p:txBody>
      </p:sp>
      <p:sp>
        <p:nvSpPr>
          <p:cNvPr id="14" name="文字方塊 13">
            <a:extLst>
              <a:ext uri="{FF2B5EF4-FFF2-40B4-BE49-F238E27FC236}">
                <a16:creationId xmlns:a16="http://schemas.microsoft.com/office/drawing/2014/main" id="{C1FB4F6E-3986-419B-A93B-9BA3EE993D8B}"/>
              </a:ext>
            </a:extLst>
          </p:cNvPr>
          <p:cNvSpPr txBox="1"/>
          <p:nvPr/>
        </p:nvSpPr>
        <p:spPr>
          <a:xfrm>
            <a:off x="4060479" y="4795962"/>
            <a:ext cx="1038468"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互不流用</a:t>
            </a:r>
          </a:p>
        </p:txBody>
      </p:sp>
      <p:cxnSp>
        <p:nvCxnSpPr>
          <p:cNvPr id="15" name="直線單箭頭接點 14">
            <a:extLst>
              <a:ext uri="{FF2B5EF4-FFF2-40B4-BE49-F238E27FC236}">
                <a16:creationId xmlns:a16="http://schemas.microsoft.com/office/drawing/2014/main" id="{34E7520B-80F4-4BC9-B26A-791D36597C7D}"/>
              </a:ext>
            </a:extLst>
          </p:cNvPr>
          <p:cNvCxnSpPr/>
          <p:nvPr/>
        </p:nvCxnSpPr>
        <p:spPr>
          <a:xfrm flipH="1">
            <a:off x="3293850" y="4307135"/>
            <a:ext cx="332" cy="293861"/>
          </a:xfrm>
          <a:prstGeom prst="straightConnector1">
            <a:avLst/>
          </a:prstGeom>
          <a:noFill/>
          <a:ln w="19050" cap="flat" cmpd="sng" algn="ctr">
            <a:solidFill>
              <a:sysClr val="windowText" lastClr="000000"/>
            </a:solidFill>
            <a:prstDash val="solid"/>
            <a:miter lim="800000"/>
            <a:tailEnd type="triangle"/>
          </a:ln>
          <a:effectLst/>
        </p:spPr>
      </p:cxnSp>
      <p:cxnSp>
        <p:nvCxnSpPr>
          <p:cNvPr id="16" name="直線單箭頭接點 15">
            <a:extLst>
              <a:ext uri="{FF2B5EF4-FFF2-40B4-BE49-F238E27FC236}">
                <a16:creationId xmlns:a16="http://schemas.microsoft.com/office/drawing/2014/main" id="{5B164D40-BA0A-455E-ABD8-30A07EB9DED7}"/>
              </a:ext>
            </a:extLst>
          </p:cNvPr>
          <p:cNvCxnSpPr/>
          <p:nvPr/>
        </p:nvCxnSpPr>
        <p:spPr>
          <a:xfrm flipH="1">
            <a:off x="5673227" y="4318485"/>
            <a:ext cx="332" cy="293861"/>
          </a:xfrm>
          <a:prstGeom prst="straightConnector1">
            <a:avLst/>
          </a:prstGeom>
          <a:noFill/>
          <a:ln w="19050" cap="flat" cmpd="sng" algn="ctr">
            <a:solidFill>
              <a:sysClr val="windowText" lastClr="000000"/>
            </a:solidFill>
            <a:prstDash val="solid"/>
            <a:miter lim="800000"/>
            <a:tailEnd type="triangle"/>
          </a:ln>
          <a:effectLst/>
        </p:spPr>
      </p:cxnSp>
      <p:cxnSp>
        <p:nvCxnSpPr>
          <p:cNvPr id="17" name="直線接點 16">
            <a:extLst>
              <a:ext uri="{FF2B5EF4-FFF2-40B4-BE49-F238E27FC236}">
                <a16:creationId xmlns:a16="http://schemas.microsoft.com/office/drawing/2014/main" id="{31CFEAA5-2982-47EF-A3CE-C7AEBAB3C923}"/>
              </a:ext>
            </a:extLst>
          </p:cNvPr>
          <p:cNvCxnSpPr/>
          <p:nvPr/>
        </p:nvCxnSpPr>
        <p:spPr>
          <a:xfrm>
            <a:off x="3293850" y="4315943"/>
            <a:ext cx="2376000" cy="0"/>
          </a:xfrm>
          <a:prstGeom prst="line">
            <a:avLst/>
          </a:prstGeom>
          <a:noFill/>
          <a:ln w="19050" cap="flat" cmpd="sng" algn="ctr">
            <a:solidFill>
              <a:sysClr val="windowText" lastClr="000000"/>
            </a:solidFill>
            <a:prstDash val="solid"/>
            <a:miter lim="800000"/>
          </a:ln>
          <a:effectLst/>
        </p:spPr>
      </p:cxnSp>
      <p:sp>
        <p:nvSpPr>
          <p:cNvPr id="18" name="文字方塊 17">
            <a:extLst>
              <a:ext uri="{FF2B5EF4-FFF2-40B4-BE49-F238E27FC236}">
                <a16:creationId xmlns:a16="http://schemas.microsoft.com/office/drawing/2014/main" id="{CD423ABA-A094-4D5E-A6AD-23D63E23ECD9}"/>
              </a:ext>
            </a:extLst>
          </p:cNvPr>
          <p:cNvSpPr txBox="1"/>
          <p:nvPr/>
        </p:nvSpPr>
        <p:spPr>
          <a:xfrm>
            <a:off x="714696" y="3352180"/>
            <a:ext cx="180462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政府繼續編列預算撥補原會費</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水租</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pic>
        <p:nvPicPr>
          <p:cNvPr id="19" name="圖形 18" descr="法院">
            <a:extLst>
              <a:ext uri="{FF2B5EF4-FFF2-40B4-BE49-F238E27FC236}">
                <a16:creationId xmlns:a16="http://schemas.microsoft.com/office/drawing/2014/main" id="{5176FAF9-A8DE-4A86-8B0B-2EB27DA1A69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1730" y="3344489"/>
            <a:ext cx="540000" cy="540000"/>
          </a:xfrm>
          <a:prstGeom prst="rect">
            <a:avLst/>
          </a:prstGeom>
        </p:spPr>
      </p:pic>
      <p:sp>
        <p:nvSpPr>
          <p:cNvPr id="20" name="AutoShape 4">
            <a:extLst>
              <a:ext uri="{FF2B5EF4-FFF2-40B4-BE49-F238E27FC236}">
                <a16:creationId xmlns:a16="http://schemas.microsoft.com/office/drawing/2014/main" id="{A37FC521-F8FE-45D1-9D71-9E4ECBF87F7A}"/>
              </a:ext>
            </a:extLst>
          </p:cNvPr>
          <p:cNvSpPr>
            <a:spLocks noChangeArrowheads="1"/>
          </p:cNvSpPr>
          <p:nvPr/>
        </p:nvSpPr>
        <p:spPr bwMode="gray">
          <a:xfrm>
            <a:off x="495852" y="2780928"/>
            <a:ext cx="1905923" cy="440210"/>
          </a:xfrm>
          <a:prstGeom prst="roundRect">
            <a:avLst>
              <a:gd name="adj" fmla="val 9106"/>
            </a:avLst>
          </a:prstGeom>
          <a:solidFill>
            <a:sysClr val="window" lastClr="FFFFFF"/>
          </a:solidFill>
          <a:ln w="25400">
            <a:solidFill>
              <a:srgbClr val="70AD47">
                <a:lumMod val="50000"/>
              </a:srgbClr>
            </a:solidFill>
            <a:round/>
            <a:headEnd/>
            <a:tailEnd/>
          </a:ln>
          <a:effec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收入面特色</a:t>
            </a:r>
          </a:p>
        </p:txBody>
      </p:sp>
      <p:sp>
        <p:nvSpPr>
          <p:cNvPr id="21" name="文字方塊 20">
            <a:extLst>
              <a:ext uri="{FF2B5EF4-FFF2-40B4-BE49-F238E27FC236}">
                <a16:creationId xmlns:a16="http://schemas.microsoft.com/office/drawing/2014/main" id="{1060BD82-1DFF-4D3F-B3C6-5A675A1714B9}"/>
              </a:ext>
            </a:extLst>
          </p:cNvPr>
          <p:cNvSpPr txBox="1"/>
          <p:nvPr/>
        </p:nvSpPr>
        <p:spPr>
          <a:xfrm>
            <a:off x="737497" y="4216836"/>
            <a:ext cx="184745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既有資產得活化利用，並</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排除國產法限制</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2" name="副標題 2">
            <a:extLst>
              <a:ext uri="{FF2B5EF4-FFF2-40B4-BE49-F238E27FC236}">
                <a16:creationId xmlns:a16="http://schemas.microsoft.com/office/drawing/2014/main" id="{EB6DE25D-E7B3-4C1C-8B59-3568E154EB95}"/>
              </a:ext>
            </a:extLst>
          </p:cNvPr>
          <p:cNvSpPr txBox="1">
            <a:spLocks/>
          </p:cNvSpPr>
          <p:nvPr/>
        </p:nvSpPr>
        <p:spPr>
          <a:xfrm>
            <a:off x="6212881" y="2951999"/>
            <a:ext cx="2555413" cy="2977919"/>
          </a:xfrm>
          <a:prstGeom prst="rect">
            <a:avLst/>
          </a:prstGeom>
          <a:solidFill>
            <a:sysClr val="window" lastClr="FFFFFF"/>
          </a:solidFill>
          <a:ln w="38100" cap="flat" cmpd="sng" algn="ctr">
            <a:solidFill>
              <a:srgbClr val="70AD47"/>
            </a:solidFill>
            <a:prstDash val="solid"/>
            <a:miter lim="800000"/>
          </a:ln>
          <a:effectLst/>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l"/>
              <a:tabLst/>
              <a:defRPr/>
            </a:pPr>
            <a:endPar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mn-ea"/>
              <a:sym typeface="+mn-lt"/>
            </a:endParaRPr>
          </a:p>
        </p:txBody>
      </p:sp>
      <p:sp>
        <p:nvSpPr>
          <p:cNvPr id="23" name="AutoShape 4">
            <a:extLst>
              <a:ext uri="{FF2B5EF4-FFF2-40B4-BE49-F238E27FC236}">
                <a16:creationId xmlns:a16="http://schemas.microsoft.com/office/drawing/2014/main" id="{7FF2B669-82E1-4ED9-B4D5-81860F0D8F6C}"/>
              </a:ext>
            </a:extLst>
          </p:cNvPr>
          <p:cNvSpPr>
            <a:spLocks noChangeArrowheads="1"/>
          </p:cNvSpPr>
          <p:nvPr/>
        </p:nvSpPr>
        <p:spPr bwMode="gray">
          <a:xfrm>
            <a:off x="6537625" y="2694098"/>
            <a:ext cx="1905923" cy="440210"/>
          </a:xfrm>
          <a:prstGeom prst="roundRect">
            <a:avLst>
              <a:gd name="adj" fmla="val 9106"/>
            </a:avLst>
          </a:prstGeom>
          <a:solidFill>
            <a:sysClr val="window" lastClr="FFFFFF"/>
          </a:solidFill>
          <a:ln w="25400">
            <a:solidFill>
              <a:srgbClr val="70AD47">
                <a:lumMod val="50000"/>
              </a:srgbClr>
            </a:solidFill>
            <a:round/>
            <a:headEnd/>
            <a:tailEnd/>
          </a:ln>
          <a:effec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支出面特色</a:t>
            </a:r>
          </a:p>
        </p:txBody>
      </p:sp>
      <p:pic>
        <p:nvPicPr>
          <p:cNvPr id="24" name="圖形 23" descr="金錢">
            <a:extLst>
              <a:ext uri="{FF2B5EF4-FFF2-40B4-BE49-F238E27FC236}">
                <a16:creationId xmlns:a16="http://schemas.microsoft.com/office/drawing/2014/main" id="{48EB61ED-7D8A-4AEA-AFF6-3D91C153D00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81359" y="4245769"/>
            <a:ext cx="504000" cy="504000"/>
          </a:xfrm>
          <a:prstGeom prst="rect">
            <a:avLst/>
          </a:prstGeom>
        </p:spPr>
      </p:pic>
      <p:pic>
        <p:nvPicPr>
          <p:cNvPr id="25" name="圖形 24" descr="團隊">
            <a:extLst>
              <a:ext uri="{FF2B5EF4-FFF2-40B4-BE49-F238E27FC236}">
                <a16:creationId xmlns:a16="http://schemas.microsoft.com/office/drawing/2014/main" id="{E4AD060E-7CFD-4FE1-8B79-89CD276D039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27488" y="5004725"/>
            <a:ext cx="557871" cy="557871"/>
          </a:xfrm>
          <a:prstGeom prst="rect">
            <a:avLst/>
          </a:prstGeom>
        </p:spPr>
      </p:pic>
      <p:sp>
        <p:nvSpPr>
          <p:cNvPr id="26" name="文字方塊 25">
            <a:extLst>
              <a:ext uri="{FF2B5EF4-FFF2-40B4-BE49-F238E27FC236}">
                <a16:creationId xmlns:a16="http://schemas.microsoft.com/office/drawing/2014/main" id="{294815DA-C53D-4B08-A296-B8C4ED1A8EE2}"/>
              </a:ext>
            </a:extLst>
          </p:cNvPr>
          <p:cNvSpPr txBox="1"/>
          <p:nvPr/>
        </p:nvSpPr>
        <p:spPr>
          <a:xfrm>
            <a:off x="6930055" y="5010099"/>
            <a:ext cx="170120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農田水利事業人員人事費</a:t>
            </a:r>
            <a:endPar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27" name="圖形 26" descr="水">
            <a:extLst>
              <a:ext uri="{FF2B5EF4-FFF2-40B4-BE49-F238E27FC236}">
                <a16:creationId xmlns:a16="http://schemas.microsoft.com/office/drawing/2014/main" id="{3D7E7942-1ACD-465B-82AC-E73B239EBA4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10615" y="3301116"/>
            <a:ext cx="914400" cy="780713"/>
          </a:xfrm>
          <a:prstGeom prst="rect">
            <a:avLst/>
          </a:prstGeom>
        </p:spPr>
      </p:pic>
      <p:sp>
        <p:nvSpPr>
          <p:cNvPr id="28" name="文字方塊 27">
            <a:extLst>
              <a:ext uri="{FF2B5EF4-FFF2-40B4-BE49-F238E27FC236}">
                <a16:creationId xmlns:a16="http://schemas.microsoft.com/office/drawing/2014/main" id="{3C07B46D-AE1D-4206-91CC-E6D0D2B73D36}"/>
              </a:ext>
            </a:extLst>
          </p:cNvPr>
          <p:cNvSpPr txBox="1"/>
          <p:nvPr/>
        </p:nvSpPr>
        <p:spPr>
          <a:xfrm>
            <a:off x="6895414" y="3301116"/>
            <a:ext cx="1701206"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農田水利事業</a:t>
            </a:r>
            <a:endPar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專款專用，</a:t>
            </a:r>
            <a:r>
              <a:rPr kumimoji="0" lang="zh-TW" altLang="en-US"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收益留存基金</a:t>
            </a:r>
            <a:endParaRPr kumimoji="0" lang="en-US" altLang="zh-TW" sz="16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pic>
        <p:nvPicPr>
          <p:cNvPr id="29" name="圖形 28" descr="重複">
            <a:extLst>
              <a:ext uri="{FF2B5EF4-FFF2-40B4-BE49-F238E27FC236}">
                <a16:creationId xmlns:a16="http://schemas.microsoft.com/office/drawing/2014/main" id="{7F1D1969-A753-4E34-BCD2-B0A16BEAFD52}"/>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74695" y="4330995"/>
            <a:ext cx="540001" cy="540001"/>
          </a:xfrm>
          <a:prstGeom prst="rect">
            <a:avLst/>
          </a:prstGeom>
        </p:spPr>
      </p:pic>
      <p:pic>
        <p:nvPicPr>
          <p:cNvPr id="30" name="圖形 29" descr="計算機">
            <a:extLst>
              <a:ext uri="{FF2B5EF4-FFF2-40B4-BE49-F238E27FC236}">
                <a16:creationId xmlns:a16="http://schemas.microsoft.com/office/drawing/2014/main" id="{9661C05F-C1FC-41AD-99FB-5CE2A171B61E}"/>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32203" y="5149724"/>
            <a:ext cx="424983" cy="424983"/>
          </a:xfrm>
          <a:prstGeom prst="rect">
            <a:avLst/>
          </a:prstGeom>
        </p:spPr>
      </p:pic>
      <p:sp>
        <p:nvSpPr>
          <p:cNvPr id="31" name="文字方塊 30">
            <a:extLst>
              <a:ext uri="{FF2B5EF4-FFF2-40B4-BE49-F238E27FC236}">
                <a16:creationId xmlns:a16="http://schemas.microsoft.com/office/drawing/2014/main" id="{04E63D68-0379-4184-A473-0802186FC150}"/>
              </a:ext>
            </a:extLst>
          </p:cNvPr>
          <p:cNvSpPr txBox="1"/>
          <p:nvPr/>
        </p:nvSpPr>
        <p:spPr>
          <a:xfrm>
            <a:off x="769586" y="5134516"/>
            <a:ext cx="180100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各機關若有需用，應</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有償撥用</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32" name="文字方塊 31">
            <a:extLst>
              <a:ext uri="{FF2B5EF4-FFF2-40B4-BE49-F238E27FC236}">
                <a16:creationId xmlns:a16="http://schemas.microsoft.com/office/drawing/2014/main" id="{36AE5378-1E13-4204-B1EA-1044DF4C07AA}"/>
              </a:ext>
            </a:extLst>
          </p:cNvPr>
          <p:cNvSpPr txBox="1"/>
          <p:nvPr/>
        </p:nvSpPr>
        <p:spPr>
          <a:xfrm>
            <a:off x="6930055" y="4169774"/>
            <a:ext cx="1701206"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black"/>
                </a:solidFill>
                <a:effectLst/>
                <a:uLnTx/>
                <a:uFillTx/>
                <a:latin typeface="新細明體"/>
                <a:ea typeface="新細明體"/>
                <a:cs typeface="+mn-cs"/>
              </a:rPr>
              <a:t>原水利會</a:t>
            </a:r>
            <a:r>
              <a:rPr kumimoji="0" lang="zh-TW" altLang="zh-TW" sz="1600" b="1" i="0" u="none" strike="noStrike" kern="1200" cap="none" spc="0" normalizeH="0" baseline="0" noProof="0" dirty="0">
                <a:ln>
                  <a:noFill/>
                </a:ln>
                <a:solidFill>
                  <a:prstClr val="black"/>
                </a:solidFill>
                <a:effectLst/>
                <a:uLnTx/>
                <a:uFillTx/>
                <a:latin typeface="新細明體"/>
                <a:ea typeface="新細明體"/>
                <a:cs typeface="+mn-cs"/>
              </a:rPr>
              <a:t>農田水利設施所需使用土地</a:t>
            </a:r>
            <a:r>
              <a:rPr kumimoji="0" lang="zh-TW" altLang="en-US" sz="1600" b="1" i="0" u="none" strike="noStrike" kern="1200" cap="none" spc="0" normalizeH="0" baseline="0" noProof="0" dirty="0">
                <a:ln>
                  <a:noFill/>
                </a:ln>
                <a:solidFill>
                  <a:prstClr val="black"/>
                </a:solidFill>
                <a:effectLst/>
                <a:uLnTx/>
                <a:uFillTx/>
                <a:latin typeface="新細明體"/>
                <a:ea typeface="新細明體"/>
                <a:cs typeface="+mn-cs"/>
              </a:rPr>
              <a:t>取得</a:t>
            </a:r>
            <a:endParaRPr kumimoji="0" lang="en-US" altLang="zh-TW" sz="1600" b="1" i="0" u="none" strike="noStrike" kern="1200" cap="none" spc="0" normalizeH="0" baseline="0" noProof="0" dirty="0">
              <a:ln>
                <a:noFill/>
              </a:ln>
              <a:solidFill>
                <a:prstClr val="black"/>
              </a:solidFill>
              <a:effectLst/>
              <a:uLnTx/>
              <a:uFillTx/>
              <a:latin typeface="新細明體"/>
              <a:ea typeface="新細明體"/>
              <a:cs typeface="+mn-cs"/>
            </a:endParaRPr>
          </a:p>
        </p:txBody>
      </p:sp>
      <p:sp>
        <p:nvSpPr>
          <p:cNvPr id="34" name="內容版面配置區 2">
            <a:extLst>
              <a:ext uri="{FF2B5EF4-FFF2-40B4-BE49-F238E27FC236}">
                <a16:creationId xmlns:a16="http://schemas.microsoft.com/office/drawing/2014/main" id="{5C9114DA-4FED-495C-A7C5-D65E39C26E88}"/>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eaLnBrk="0" fontAlgn="base" latinLnBrk="0"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a:t>
            </a:r>
          </a:p>
          <a:p>
            <a:pPr marL="266700" marR="0" lvl="1" indent="-266700" algn="l" defTabSz="792000" rtl="0" eaLnBrk="0" fontAlgn="auto" latinLnBrk="0" hangingPunct="0">
              <a:lnSpc>
                <a:spcPts val="2800"/>
              </a:lnSpc>
              <a:spcBef>
                <a:spcPct val="0"/>
              </a:spcBef>
              <a:spcAft>
                <a:spcPct val="40000"/>
              </a:spcAft>
              <a:buClr>
                <a:srgbClr val="0061B2"/>
              </a:buClr>
              <a:buSzPct val="100000"/>
              <a:buFont typeface="Wingdings" panose="05000000000000000000" pitchFamily="2" charset="2"/>
              <a:buChar char="l"/>
              <a:tabLst>
                <a:tab pos="1080000" algn="l"/>
              </a:tabLst>
              <a:defRPr/>
            </a:pP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36" name="矩形 35">
            <a:extLst>
              <a:ext uri="{FF2B5EF4-FFF2-40B4-BE49-F238E27FC236}">
                <a16:creationId xmlns:a16="http://schemas.microsoft.com/office/drawing/2014/main" id="{653E589C-3748-4284-8906-7AC19FB9C732}"/>
              </a:ext>
            </a:extLst>
          </p:cNvPr>
          <p:cNvSpPr/>
          <p:nvPr/>
        </p:nvSpPr>
        <p:spPr>
          <a:xfrm>
            <a:off x="0" y="115799"/>
            <a:ext cx="7956376" cy="584775"/>
          </a:xfrm>
          <a:prstGeom prst="rect">
            <a:avLst/>
          </a:prstGeom>
        </p:spPr>
        <p:txBody>
          <a:bodyPr wrap="square">
            <a:spAutoFit/>
          </a:bodyPr>
          <a:lstStyle/>
          <a:p>
            <a:pPr marL="176213" marR="0" lvl="0" indent="0" algn="l" defTabSz="914400" rtl="0" eaLnBrk="0" fontAlgn="base" latinLnBrk="0" hangingPunct="0">
              <a:lnSpc>
                <a:spcPct val="100000"/>
              </a:lnSpc>
              <a:spcBef>
                <a:spcPts val="0"/>
              </a:spcBef>
              <a:spcAft>
                <a:spcPct val="0"/>
              </a:spcAft>
              <a:buClrTx/>
              <a:buSzTx/>
              <a:buFontTx/>
              <a:buNone/>
              <a:tabLs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參</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、農田水利事業作業基金編制說明</a:t>
            </a:r>
          </a:p>
        </p:txBody>
      </p:sp>
    </p:spTree>
    <p:extLst>
      <p:ext uri="{BB962C8B-B14F-4D97-AF65-F5344CB8AC3E}">
        <p14:creationId xmlns:p14="http://schemas.microsoft.com/office/powerpoint/2010/main" val="1754283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15F2DD78-B527-433D-8D92-E35B0B46C273}"/>
              </a:ext>
            </a:extLst>
          </p:cNvPr>
          <p:cNvSpPr txBox="1"/>
          <p:nvPr/>
        </p:nvSpPr>
        <p:spPr>
          <a:xfrm>
            <a:off x="261264" y="836712"/>
            <a:ext cx="8415561" cy="458074"/>
          </a:xfrm>
          <a:prstGeom prst="rect">
            <a:avLst/>
          </a:prstGeom>
          <a:noFill/>
        </p:spPr>
        <p:txBody>
          <a:bodyPr wrap="square" rtlCol="0">
            <a:spAutoFit/>
          </a:bodyPr>
          <a:lstStyle/>
          <a:p>
            <a:pPr marL="285750" indent="-285750">
              <a:lnSpc>
                <a:spcPct val="150000"/>
              </a:lnSpc>
              <a:spcBef>
                <a:spcPts val="600"/>
              </a:spcBef>
              <a:buClr>
                <a:srgbClr val="0000FF"/>
              </a:buClr>
              <a:buFont typeface="Wingdings" panose="05000000000000000000" pitchFamily="2" charset="2"/>
              <a:buChar char="l"/>
            </a:pPr>
            <a:r>
              <a:rPr lang="en-US" altLang="zh-TW" dirty="0">
                <a:latin typeface="Times New Roman" panose="02020603050405020304" pitchFamily="18" charset="0"/>
                <a:ea typeface="微軟正黑體" panose="020B0604030504040204" pitchFamily="34" charset="-120"/>
              </a:rPr>
              <a:t>112</a:t>
            </a:r>
            <a:r>
              <a:rPr lang="zh-TW" altLang="en-US" dirty="0">
                <a:latin typeface="Times New Roman" panose="02020603050405020304" pitchFamily="18" charset="0"/>
                <a:ea typeface="微軟正黑體" panose="020B0604030504040204" pitchFamily="34" charset="-120"/>
              </a:rPr>
              <a:t>年度農田水利事業作業基金預算收支情形分析</a:t>
            </a:r>
            <a:endParaRPr lang="en-US" altLang="zh-TW" dirty="0">
              <a:latin typeface="Times New Roman" panose="02020603050405020304" pitchFamily="18" charset="0"/>
              <a:ea typeface="微軟正黑體" panose="020B0604030504040204" pitchFamily="34" charset="-120"/>
            </a:endParaRPr>
          </a:p>
        </p:txBody>
      </p:sp>
      <p:sp>
        <p:nvSpPr>
          <p:cNvPr id="5" name="文字方塊 4">
            <a:extLst>
              <a:ext uri="{FF2B5EF4-FFF2-40B4-BE49-F238E27FC236}">
                <a16:creationId xmlns:a16="http://schemas.microsoft.com/office/drawing/2014/main" id="{E67B4092-4B6F-41F9-A356-0D4B63AF3987}"/>
              </a:ext>
            </a:extLst>
          </p:cNvPr>
          <p:cNvSpPr txBox="1"/>
          <p:nvPr/>
        </p:nvSpPr>
        <p:spPr>
          <a:xfrm>
            <a:off x="616616" y="1297862"/>
            <a:ext cx="7704856" cy="417230"/>
          </a:xfrm>
          <a:prstGeom prst="rect">
            <a:avLst/>
          </a:prstGeom>
          <a:noFill/>
        </p:spPr>
        <p:txBody>
          <a:bodyPr wrap="square" rtlCol="0">
            <a:spAutoFit/>
          </a:bodyPr>
          <a:lstStyle/>
          <a:p>
            <a:pPr marL="285750" indent="-285750">
              <a:lnSpc>
                <a:spcPct val="150000"/>
              </a:lnSpc>
              <a:spcBef>
                <a:spcPts val="600"/>
              </a:spcBef>
              <a:buClr>
                <a:srgbClr val="C00000"/>
              </a:buClr>
              <a:buSzPct val="100000"/>
              <a:buFont typeface="Wingdings" panose="05000000000000000000" pitchFamily="2" charset="2"/>
              <a:buChar char="l"/>
            </a:pPr>
            <a:r>
              <a:rPr lang="zh-TW" altLang="en-US" sz="1600" dirty="0">
                <a:latin typeface="Times New Roman" panose="02020603050405020304" pitchFamily="18" charset="0"/>
                <a:ea typeface="微軟正黑體" panose="020B0604030504040204" pitchFamily="34" charset="-120"/>
              </a:rPr>
              <a:t>農田水利事業作業基金：收入</a:t>
            </a:r>
            <a:r>
              <a:rPr lang="en-US" altLang="zh-TW" sz="1600" dirty="0">
                <a:latin typeface="Times New Roman" panose="02020603050405020304" pitchFamily="18" charset="0"/>
                <a:ea typeface="微軟正黑體" panose="020B0604030504040204" pitchFamily="34" charset="-120"/>
              </a:rPr>
              <a:t>93.2</a:t>
            </a:r>
            <a:r>
              <a:rPr lang="zh-TW" altLang="en-US" sz="1600" dirty="0">
                <a:latin typeface="Times New Roman" panose="02020603050405020304" pitchFamily="18" charset="0"/>
                <a:ea typeface="微軟正黑體" panose="020B0604030504040204" pitchFamily="34" charset="-120"/>
              </a:rPr>
              <a:t>億元，費用</a:t>
            </a:r>
            <a:r>
              <a:rPr lang="en-US" altLang="zh-TW" sz="1600" dirty="0">
                <a:latin typeface="Times New Roman" panose="02020603050405020304" pitchFamily="18" charset="0"/>
                <a:ea typeface="微軟正黑體" panose="020B0604030504040204" pitchFamily="34" charset="-120"/>
              </a:rPr>
              <a:t>129.5</a:t>
            </a:r>
            <a:r>
              <a:rPr lang="zh-TW" altLang="en-US" sz="1600" dirty="0">
                <a:latin typeface="Times New Roman" panose="02020603050405020304" pitchFamily="18" charset="0"/>
                <a:ea typeface="微軟正黑體" panose="020B0604030504040204" pitchFamily="34" charset="-120"/>
              </a:rPr>
              <a:t>億元</a:t>
            </a:r>
          </a:p>
        </p:txBody>
      </p:sp>
      <p:sp>
        <p:nvSpPr>
          <p:cNvPr id="11" name="矩形 10">
            <a:extLst>
              <a:ext uri="{FF2B5EF4-FFF2-40B4-BE49-F238E27FC236}">
                <a16:creationId xmlns:a16="http://schemas.microsoft.com/office/drawing/2014/main" id="{2ACBEBE9-9434-499D-AB38-49F2DD47ED15}"/>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參、</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農田水利事業作業基金編制說明</a:t>
            </a:r>
          </a:p>
        </p:txBody>
      </p:sp>
      <p:graphicFrame>
        <p:nvGraphicFramePr>
          <p:cNvPr id="6" name="圖表 5">
            <a:extLst>
              <a:ext uri="{FF2B5EF4-FFF2-40B4-BE49-F238E27FC236}">
                <a16:creationId xmlns:a16="http://schemas.microsoft.com/office/drawing/2014/main" id="{71CE017E-6B4F-4A9B-9C9B-670BC095F28B}"/>
              </a:ext>
            </a:extLst>
          </p:cNvPr>
          <p:cNvGraphicFramePr/>
          <p:nvPr>
            <p:extLst>
              <p:ext uri="{D42A27DB-BD31-4B8C-83A1-F6EECF244321}">
                <p14:modId xmlns:p14="http://schemas.microsoft.com/office/powerpoint/2010/main" val="252356497"/>
              </p:ext>
            </p:extLst>
          </p:nvPr>
        </p:nvGraphicFramePr>
        <p:xfrm>
          <a:off x="4157903" y="2464784"/>
          <a:ext cx="4371974" cy="30953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圖表 6">
            <a:extLst>
              <a:ext uri="{FF2B5EF4-FFF2-40B4-BE49-F238E27FC236}">
                <a16:creationId xmlns:a16="http://schemas.microsoft.com/office/drawing/2014/main" id="{93518813-1E17-4603-9C95-ADC56A9C4666}"/>
              </a:ext>
            </a:extLst>
          </p:cNvPr>
          <p:cNvGraphicFramePr/>
          <p:nvPr>
            <p:extLst>
              <p:ext uri="{D42A27DB-BD31-4B8C-83A1-F6EECF244321}">
                <p14:modId xmlns:p14="http://schemas.microsoft.com/office/powerpoint/2010/main" val="2137894006"/>
              </p:ext>
            </p:extLst>
          </p:nvPr>
        </p:nvGraphicFramePr>
        <p:xfrm>
          <a:off x="395536" y="2452956"/>
          <a:ext cx="4660007" cy="31071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40541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內容版面配置區 19">
            <a:extLst>
              <a:ext uri="{FF2B5EF4-FFF2-40B4-BE49-F238E27FC236}">
                <a16:creationId xmlns:a16="http://schemas.microsoft.com/office/drawing/2014/main" id="{875A9038-232E-4227-B72A-B9F3D7E57D97}"/>
              </a:ext>
            </a:extLst>
          </p:cNvPr>
          <p:cNvGraphicFramePr>
            <a:graphicFrameLocks noGrp="1"/>
          </p:cNvGraphicFramePr>
          <p:nvPr>
            <p:ph idx="4294967295"/>
            <p:extLst>
              <p:ext uri="{D42A27DB-BD31-4B8C-83A1-F6EECF244321}">
                <p14:modId xmlns:p14="http://schemas.microsoft.com/office/powerpoint/2010/main" val="4040848836"/>
              </p:ext>
            </p:extLst>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sp>
        <p:nvSpPr>
          <p:cNvPr id="12" name="文字方塊 11">
            <a:extLst>
              <a:ext uri="{FF2B5EF4-FFF2-40B4-BE49-F238E27FC236}">
                <a16:creationId xmlns:a16="http://schemas.microsoft.com/office/drawing/2014/main" id="{4458A811-32E6-43BE-98CA-5F2ED6B57CE4}"/>
              </a:ext>
            </a:extLst>
          </p:cNvPr>
          <p:cNvSpPr txBox="1"/>
          <p:nvPr/>
        </p:nvSpPr>
        <p:spPr>
          <a:xfrm>
            <a:off x="261264" y="836712"/>
            <a:ext cx="8415561" cy="1288814"/>
          </a:xfrm>
          <a:prstGeom prst="rect">
            <a:avLst/>
          </a:prstGeom>
          <a:noFill/>
        </p:spPr>
        <p:txBody>
          <a:bodyPr wrap="square" rtlCol="0">
            <a:spAutoFit/>
          </a:bodyPr>
          <a:lstStyle/>
          <a:p>
            <a:pPr marL="285750" indent="-285750">
              <a:lnSpc>
                <a:spcPct val="150000"/>
              </a:lnSpc>
              <a:spcBef>
                <a:spcPts val="600"/>
              </a:spcBef>
              <a:buClr>
                <a:srgbClr val="0000FF"/>
              </a:buClr>
              <a:buFont typeface="Wingdings" panose="05000000000000000000" pitchFamily="2" charset="2"/>
              <a:buChar char="l"/>
            </a:pPr>
            <a:r>
              <a:rPr lang="zh-TW" altLang="en-US" dirty="0">
                <a:latin typeface="Times New Roman" panose="02020603050405020304" pitchFamily="18" charset="0"/>
                <a:ea typeface="微軟正黑體" panose="020B0604030504040204" pitchFamily="34" charset="-120"/>
              </a:rPr>
              <a:t>支出類分為</a:t>
            </a:r>
            <a:r>
              <a:rPr lang="zh-TW" altLang="en-US" b="1" dirty="0">
                <a:latin typeface="Times New Roman" panose="02020603050405020304" pitchFamily="18" charset="0"/>
                <a:ea typeface="微軟正黑體" panose="020B0604030504040204" pitchFamily="34" charset="-120"/>
              </a:rPr>
              <a:t>行銷及業務費用</a:t>
            </a:r>
            <a:r>
              <a:rPr lang="zh-TW" altLang="en-US" dirty="0">
                <a:latin typeface="Times New Roman" panose="02020603050405020304" pitchFamily="18" charset="0"/>
                <a:ea typeface="微軟正黑體" panose="020B0604030504040204" pitchFamily="34" charset="-120"/>
              </a:rPr>
              <a:t>、</a:t>
            </a:r>
            <a:r>
              <a:rPr lang="zh-TW" altLang="en-US" b="1" dirty="0">
                <a:latin typeface="Times New Roman" panose="02020603050405020304" pitchFamily="18" charset="0"/>
                <a:ea typeface="微軟正黑體" panose="020B0604030504040204" pitchFamily="34" charset="-120"/>
              </a:rPr>
              <a:t>管理及總務費用</a:t>
            </a:r>
            <a:r>
              <a:rPr lang="zh-TW" altLang="en-US" dirty="0">
                <a:latin typeface="Times New Roman" panose="02020603050405020304" pitchFamily="18" charset="0"/>
                <a:ea typeface="微軟正黑體" panose="020B0604030504040204" pitchFamily="34" charset="-120"/>
              </a:rPr>
              <a:t>、</a:t>
            </a:r>
            <a:r>
              <a:rPr lang="zh-TW" altLang="en-US" b="1" dirty="0">
                <a:latin typeface="Times New Roman" panose="02020603050405020304" pitchFamily="18" charset="0"/>
                <a:ea typeface="微軟正黑體" panose="020B0604030504040204" pitchFamily="34" charset="-120"/>
              </a:rPr>
              <a:t>研究發展及訓練費用</a:t>
            </a:r>
            <a:r>
              <a:rPr lang="zh-TW" altLang="en-US" dirty="0">
                <a:latin typeface="Times New Roman" panose="02020603050405020304" pitchFamily="18" charset="0"/>
                <a:ea typeface="微軟正黑體" panose="020B0604030504040204" pitchFamily="34" charset="-120"/>
              </a:rPr>
              <a:t>、</a:t>
            </a:r>
            <a:r>
              <a:rPr lang="zh-TW" altLang="en-US" b="1" dirty="0">
                <a:latin typeface="Times New Roman" panose="02020603050405020304" pitchFamily="18" charset="0"/>
                <a:ea typeface="微軟正黑體" panose="020B0604030504040204" pitchFamily="34" charset="-120"/>
              </a:rPr>
              <a:t>其他業務外費用，</a:t>
            </a:r>
            <a:r>
              <a:rPr lang="zh-TW" altLang="en-US" sz="1800" dirty="0">
                <a:latin typeface="Times New Roman" panose="02020603050405020304" pitchFamily="18" charset="0"/>
                <a:ea typeface="微軟正黑體" panose="020B0604030504040204" pitchFamily="34" charset="-120"/>
              </a:rPr>
              <a:t>各項費用依計畫或業務別分別填列至</a:t>
            </a:r>
            <a:r>
              <a:rPr lang="en-US" altLang="zh-TW" sz="1800" dirty="0">
                <a:latin typeface="Times New Roman" panose="02020603050405020304" pitchFamily="18" charset="0"/>
                <a:ea typeface="微軟正黑體" panose="020B0604030504040204" pitchFamily="34" charset="-120"/>
              </a:rPr>
              <a:t>6</a:t>
            </a:r>
            <a:r>
              <a:rPr lang="zh-TW" altLang="en-US" sz="1800" dirty="0">
                <a:latin typeface="Times New Roman" panose="02020603050405020304" pitchFamily="18" charset="0"/>
                <a:ea typeface="微軟正黑體" panose="020B0604030504040204" pitchFamily="34" charset="-120"/>
              </a:rPr>
              <a:t>級用途別科目，無法依計畫或業務別歸類者，按收支餘絀預計表科目，依次填列至</a:t>
            </a:r>
            <a:r>
              <a:rPr lang="en-US" altLang="zh-TW" sz="1800" dirty="0">
                <a:latin typeface="Times New Roman" panose="02020603050405020304" pitchFamily="18" charset="0"/>
                <a:ea typeface="微軟正黑體" panose="020B0604030504040204" pitchFamily="34" charset="-120"/>
              </a:rPr>
              <a:t>6</a:t>
            </a:r>
            <a:r>
              <a:rPr lang="zh-TW" altLang="en-US" sz="1800" dirty="0">
                <a:latin typeface="Times New Roman" panose="02020603050405020304" pitchFamily="18" charset="0"/>
                <a:ea typeface="微軟正黑體" panose="020B0604030504040204" pitchFamily="34" charset="-120"/>
              </a:rPr>
              <a:t>級用途別科目</a:t>
            </a:r>
            <a:r>
              <a:rPr lang="zh-TW" altLang="en-US" dirty="0">
                <a:latin typeface="Times New Roman" panose="02020603050405020304" pitchFamily="18" charset="0"/>
                <a:ea typeface="微軟正黑體" panose="020B0604030504040204" pitchFamily="34" charset="-120"/>
              </a:rPr>
              <a:t>。</a:t>
            </a:r>
          </a:p>
        </p:txBody>
      </p:sp>
      <p:graphicFrame>
        <p:nvGraphicFramePr>
          <p:cNvPr id="2" name="資料庫圖表 1">
            <a:extLst>
              <a:ext uri="{FF2B5EF4-FFF2-40B4-BE49-F238E27FC236}">
                <a16:creationId xmlns:a16="http://schemas.microsoft.com/office/drawing/2014/main" id="{DD67DE52-EE5D-4D24-832D-CB487B0FBBB7}"/>
              </a:ext>
            </a:extLst>
          </p:cNvPr>
          <p:cNvGraphicFramePr/>
          <p:nvPr/>
        </p:nvGraphicFramePr>
        <p:xfrm>
          <a:off x="2426804" y="2716250"/>
          <a:ext cx="4290392" cy="30170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文字方塊 8">
            <a:extLst>
              <a:ext uri="{FF2B5EF4-FFF2-40B4-BE49-F238E27FC236}">
                <a16:creationId xmlns:a16="http://schemas.microsoft.com/office/drawing/2014/main" id="{CBA5636C-574A-4A33-87DC-BE68B6F0778F}"/>
              </a:ext>
            </a:extLst>
          </p:cNvPr>
          <p:cNvSpPr txBox="1"/>
          <p:nvPr/>
        </p:nvSpPr>
        <p:spPr>
          <a:xfrm>
            <a:off x="155379" y="2233436"/>
            <a:ext cx="2222504" cy="1464231"/>
          </a:xfrm>
          <a:prstGeom prst="wedgeRoundRectCallout">
            <a:avLst>
              <a:gd name="adj1" fmla="val 66324"/>
              <a:gd name="adj2" fmla="val -437"/>
              <a:gd name="adj3" fmla="val 16667"/>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just" fontAlgn="t"/>
            <a:r>
              <a:rPr lang="zh-TW" altLang="en-US" sz="1600" dirty="0">
                <a:solidFill>
                  <a:srgbClr val="000000"/>
                </a:solidFill>
                <a:latin typeface="Times New Roman" panose="02020603050405020304" pitchFamily="18" charset="0"/>
                <a:ea typeface="微軟正黑體" panose="020B0604030504040204" pitchFamily="34" charset="-120"/>
              </a:rPr>
              <a:t>原</a:t>
            </a:r>
            <a:r>
              <a:rPr lang="zh-TW" altLang="en-US" sz="1600" b="0" i="0" u="none" strike="noStrike" baseline="0" dirty="0">
                <a:solidFill>
                  <a:srgbClr val="000000"/>
                </a:solidFill>
                <a:effectLst/>
                <a:latin typeface="Times New Roman" panose="02020603050405020304" pitchFamily="18" charset="0"/>
                <a:ea typeface="微軟正黑體" panose="020B0604030504040204" pitchFamily="34" charset="-120"/>
              </a:rPr>
              <a:t>工程折舊、工程設備維護費、灌溉費用、財務業務費、水利小組業務費及其他事業支出</a:t>
            </a:r>
            <a:endParaRPr lang="zh-TW" altLang="en-US" sz="1600" dirty="0"/>
          </a:p>
        </p:txBody>
      </p:sp>
      <p:sp>
        <p:nvSpPr>
          <p:cNvPr id="4" name="文字方塊 3">
            <a:extLst>
              <a:ext uri="{FF2B5EF4-FFF2-40B4-BE49-F238E27FC236}">
                <a16:creationId xmlns:a16="http://schemas.microsoft.com/office/drawing/2014/main" id="{4DA8314C-8D68-4357-AFAF-D3851994F55D}"/>
              </a:ext>
            </a:extLst>
          </p:cNvPr>
          <p:cNvSpPr txBox="1"/>
          <p:nvPr/>
        </p:nvSpPr>
        <p:spPr>
          <a:xfrm>
            <a:off x="415946" y="4725144"/>
            <a:ext cx="1856176" cy="1168539"/>
          </a:xfrm>
          <a:prstGeom prst="wedgeEllipseCallout">
            <a:avLst>
              <a:gd name="adj1" fmla="val 63324"/>
              <a:gd name="adj2" fmla="val -31552"/>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algn="ctr" fontAlgn="t"/>
            <a:r>
              <a:rPr lang="zh-TW" altLang="en-US" sz="1600" dirty="0">
                <a:solidFill>
                  <a:srgbClr val="000000"/>
                </a:solidFill>
                <a:latin typeface="Times New Roman" panose="02020603050405020304" pitchFamily="18" charset="0"/>
                <a:ea typeface="微軟正黑體" panose="020B0604030504040204" pitchFamily="34" charset="-120"/>
              </a:rPr>
              <a:t>原</a:t>
            </a:r>
            <a:r>
              <a:rPr lang="zh-TW" altLang="en-US" sz="1600" b="0" i="0" u="none" strike="noStrike" baseline="0" dirty="0">
                <a:solidFill>
                  <a:srgbClr val="000000"/>
                </a:solidFill>
                <a:effectLst/>
                <a:latin typeface="Times New Roman" panose="02020603050405020304" pitchFamily="18" charset="0"/>
                <a:ea typeface="微軟正黑體" panose="020B0604030504040204" pitchFamily="34" charset="-120"/>
              </a:rPr>
              <a:t>業務研究發展費及員工訓練費</a:t>
            </a:r>
            <a:endParaRPr lang="zh-TW" altLang="en-US" sz="1600" dirty="0"/>
          </a:p>
        </p:txBody>
      </p:sp>
      <p:sp>
        <p:nvSpPr>
          <p:cNvPr id="6" name="文字方塊 5">
            <a:extLst>
              <a:ext uri="{FF2B5EF4-FFF2-40B4-BE49-F238E27FC236}">
                <a16:creationId xmlns:a16="http://schemas.microsoft.com/office/drawing/2014/main" id="{FA44E9DB-A7AA-4575-A2C7-A8E27D2FE691}"/>
              </a:ext>
            </a:extLst>
          </p:cNvPr>
          <p:cNvSpPr txBox="1"/>
          <p:nvPr/>
        </p:nvSpPr>
        <p:spPr>
          <a:xfrm>
            <a:off x="6779781" y="2097228"/>
            <a:ext cx="2274172" cy="1736646"/>
          </a:xfrm>
          <a:prstGeom prst="wedgeRoundRectCallout">
            <a:avLst>
              <a:gd name="adj1" fmla="val -65914"/>
              <a:gd name="adj2" fmla="val -437"/>
              <a:gd name="adj3" fmla="val 16667"/>
            </a:avLst>
          </a:prstGeom>
          <a:ln/>
        </p:spPr>
        <p:style>
          <a:lnRef idx="2">
            <a:schemeClr val="accent3"/>
          </a:lnRef>
          <a:fillRef idx="1">
            <a:schemeClr val="lt1"/>
          </a:fillRef>
          <a:effectRef idx="0">
            <a:schemeClr val="accent3"/>
          </a:effectRef>
          <a:fontRef idx="minor">
            <a:schemeClr val="dk1"/>
          </a:fontRef>
        </p:style>
        <p:txBody>
          <a:bodyPr wrap="square">
            <a:spAutoFit/>
          </a:bodyPr>
          <a:lstStyle/>
          <a:p>
            <a:pPr algn="just" fontAlgn="t"/>
            <a:r>
              <a:rPr lang="zh-TW" altLang="en-US" sz="1600" dirty="0">
                <a:solidFill>
                  <a:srgbClr val="000000"/>
                </a:solidFill>
                <a:latin typeface="Times New Roman" panose="02020603050405020304" pitchFamily="18" charset="0"/>
                <a:ea typeface="微軟正黑體" panose="020B0604030504040204" pitchFamily="34" charset="-120"/>
              </a:rPr>
              <a:t>原用人費、福利費、事務費、員工聯誼活動費、政風工作費、資訊業務費、編印費、制服費、工作站費用及攤銷費用</a:t>
            </a:r>
            <a:endParaRPr lang="zh-TW" altLang="en-US" sz="1600" dirty="0"/>
          </a:p>
        </p:txBody>
      </p:sp>
      <p:sp>
        <p:nvSpPr>
          <p:cNvPr id="7" name="文字方塊 6">
            <a:extLst>
              <a:ext uri="{FF2B5EF4-FFF2-40B4-BE49-F238E27FC236}">
                <a16:creationId xmlns:a16="http://schemas.microsoft.com/office/drawing/2014/main" id="{114E4A40-5130-474A-9EA4-BEF71C58FF88}"/>
              </a:ext>
            </a:extLst>
          </p:cNvPr>
          <p:cNvSpPr txBox="1"/>
          <p:nvPr/>
        </p:nvSpPr>
        <p:spPr>
          <a:xfrm>
            <a:off x="6547053" y="5229200"/>
            <a:ext cx="2535436" cy="1191816"/>
          </a:xfrm>
          <a:prstGeom prst="wedgeRoundRectCallout">
            <a:avLst>
              <a:gd name="adj1" fmla="val -61907"/>
              <a:gd name="adj2" fmla="val 340"/>
              <a:gd name="adj3" fmla="val 16667"/>
            </a:avLst>
          </a:prstGeom>
          <a:ln/>
        </p:spPr>
        <p:style>
          <a:lnRef idx="2">
            <a:schemeClr val="accent5"/>
          </a:lnRef>
          <a:fillRef idx="1">
            <a:schemeClr val="lt1"/>
          </a:fillRef>
          <a:effectRef idx="0">
            <a:schemeClr val="accent5"/>
          </a:effectRef>
          <a:fontRef idx="minor">
            <a:schemeClr val="dk1"/>
          </a:fontRef>
        </p:style>
        <p:txBody>
          <a:bodyPr wrap="square">
            <a:spAutoFit/>
          </a:bodyPr>
          <a:lstStyle/>
          <a:p>
            <a:pPr algn="just" fontAlgn="t"/>
            <a:r>
              <a:rPr lang="zh-TW" altLang="en-US" sz="1600" dirty="0">
                <a:solidFill>
                  <a:srgbClr val="000000"/>
                </a:solidFill>
                <a:latin typeface="Times New Roman" panose="02020603050405020304" pitchFamily="18" charset="0"/>
                <a:ea typeface="微軟正黑體" panose="020B0604030504040204" pitchFamily="34" charset="-120"/>
              </a:rPr>
              <a:t>原工程借款利息支出、災害損失、財務支出、整理支出、協助支出及雜項支出</a:t>
            </a:r>
            <a:endParaRPr lang="zh-TW" altLang="en-US" sz="1600" dirty="0"/>
          </a:p>
        </p:txBody>
      </p:sp>
      <p:sp>
        <p:nvSpPr>
          <p:cNvPr id="8" name="矩形 7">
            <a:extLst>
              <a:ext uri="{FF2B5EF4-FFF2-40B4-BE49-F238E27FC236}">
                <a16:creationId xmlns:a16="http://schemas.microsoft.com/office/drawing/2014/main" id="{3DBA0F20-07B2-4A5A-B760-4C2D36DDA0B9}"/>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參、</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農田水利事業作業基金編制說明</a:t>
            </a:r>
          </a:p>
        </p:txBody>
      </p:sp>
    </p:spTree>
    <p:extLst>
      <p:ext uri="{BB962C8B-B14F-4D97-AF65-F5344CB8AC3E}">
        <p14:creationId xmlns:p14="http://schemas.microsoft.com/office/powerpoint/2010/main" val="3000463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E79E43EE-88DF-4C2A-9AB4-7E1D95060715}"/>
              </a:ext>
            </a:extLst>
          </p:cNvPr>
          <p:cNvSpPr txBox="1"/>
          <p:nvPr/>
        </p:nvSpPr>
        <p:spPr>
          <a:xfrm>
            <a:off x="261264" y="836712"/>
            <a:ext cx="8415561" cy="873316"/>
          </a:xfrm>
          <a:prstGeom prst="rect">
            <a:avLst/>
          </a:prstGeom>
          <a:noFill/>
        </p:spPr>
        <p:txBody>
          <a:bodyPr wrap="square" rtlCol="0">
            <a:spAutoFit/>
          </a:bodyPr>
          <a:lstStyle/>
          <a:p>
            <a:pPr marL="285750" indent="-285750">
              <a:lnSpc>
                <a:spcPct val="150000"/>
              </a:lnSpc>
              <a:spcBef>
                <a:spcPts val="600"/>
              </a:spcBef>
              <a:buClr>
                <a:srgbClr val="0000FF"/>
              </a:buClr>
              <a:buFont typeface="Wingdings" panose="05000000000000000000" pitchFamily="2" charset="2"/>
              <a:buChar char="l"/>
            </a:pPr>
            <a:r>
              <a:rPr lang="zh-TW" altLang="en-US" dirty="0">
                <a:latin typeface="Times New Roman" panose="02020603050405020304" pitchFamily="18" charset="0"/>
                <a:ea typeface="微軟正黑體" panose="020B0604030504040204" pitchFamily="34" charset="-120"/>
              </a:rPr>
              <a:t>配合農田水利會改制公務機關進程，於</a:t>
            </a:r>
            <a:r>
              <a:rPr lang="en-US" altLang="zh-TW" dirty="0">
                <a:latin typeface="Times New Roman" panose="02020603050405020304" pitchFamily="18" charset="0"/>
                <a:ea typeface="微軟正黑體" panose="020B0604030504040204" pitchFamily="34" charset="-120"/>
              </a:rPr>
              <a:t>109</a:t>
            </a:r>
            <a:r>
              <a:rPr lang="zh-TW" altLang="en-US" dirty="0">
                <a:latin typeface="Times New Roman" panose="02020603050405020304" pitchFamily="18" charset="0"/>
                <a:ea typeface="微軟正黑體" panose="020B0604030504040204" pitchFamily="34" charset="-120"/>
              </a:rPr>
              <a:t>年</a:t>
            </a:r>
            <a:r>
              <a:rPr lang="en-US" altLang="zh-TW" dirty="0">
                <a:latin typeface="Times New Roman" panose="02020603050405020304" pitchFamily="18" charset="0"/>
                <a:ea typeface="微軟正黑體" panose="020B0604030504040204" pitchFamily="34" charset="-120"/>
              </a:rPr>
              <a:t>7</a:t>
            </a:r>
            <a:r>
              <a:rPr lang="zh-TW" altLang="en-US" dirty="0">
                <a:latin typeface="Times New Roman" panose="02020603050405020304" pitchFamily="18" charset="0"/>
                <a:ea typeface="微軟正黑體" panose="020B0604030504040204" pitchFamily="34" charset="-120"/>
              </a:rPr>
              <a:t>月農田水利法三讀通過後，向行政院申請設立農田水利事業作業基金。</a:t>
            </a:r>
            <a:endParaRPr lang="en-US" altLang="zh-TW" dirty="0">
              <a:latin typeface="Times New Roman" panose="02020603050405020304" pitchFamily="18" charset="0"/>
              <a:ea typeface="微軟正黑體" panose="020B0604030504040204" pitchFamily="34" charset="-120"/>
            </a:endParaRPr>
          </a:p>
        </p:txBody>
      </p:sp>
      <p:sp>
        <p:nvSpPr>
          <p:cNvPr id="5" name="文字方塊 4">
            <a:extLst>
              <a:ext uri="{FF2B5EF4-FFF2-40B4-BE49-F238E27FC236}">
                <a16:creationId xmlns:a16="http://schemas.microsoft.com/office/drawing/2014/main" id="{D2A2E5A4-2F4E-42C2-A020-E2ADBDCE03F8}"/>
              </a:ext>
            </a:extLst>
          </p:cNvPr>
          <p:cNvSpPr txBox="1"/>
          <p:nvPr/>
        </p:nvSpPr>
        <p:spPr>
          <a:xfrm>
            <a:off x="611560" y="1710028"/>
            <a:ext cx="7704856" cy="417230"/>
          </a:xfrm>
          <a:prstGeom prst="rect">
            <a:avLst/>
          </a:prstGeom>
          <a:noFill/>
        </p:spPr>
        <p:txBody>
          <a:bodyPr wrap="square" rtlCol="0">
            <a:spAutoFit/>
          </a:bodyPr>
          <a:lstStyle/>
          <a:p>
            <a:pPr marL="285750" indent="-285750">
              <a:lnSpc>
                <a:spcPct val="150000"/>
              </a:lnSpc>
              <a:spcBef>
                <a:spcPts val="600"/>
              </a:spcBef>
              <a:buClr>
                <a:srgbClr val="C00000"/>
              </a:buClr>
              <a:buSzPct val="100000"/>
              <a:buFont typeface="Wingdings" panose="05000000000000000000" pitchFamily="2" charset="2"/>
              <a:buChar char="l"/>
            </a:pPr>
            <a:r>
              <a:rPr lang="en-US" altLang="zh-TW" sz="1600" dirty="0">
                <a:latin typeface="Times New Roman" panose="02020603050405020304" pitchFamily="18" charset="0"/>
                <a:ea typeface="微軟正黑體" panose="020B0604030504040204" pitchFamily="34" charset="-120"/>
              </a:rPr>
              <a:t>112</a:t>
            </a:r>
            <a:r>
              <a:rPr lang="zh-TW" altLang="en-US" sz="1600" dirty="0">
                <a:latin typeface="Times New Roman" panose="02020603050405020304" pitchFamily="18" charset="0"/>
                <a:ea typeface="微軟正黑體" panose="020B0604030504040204" pitchFamily="34" charset="-120"/>
              </a:rPr>
              <a:t>年度收入預算總額</a:t>
            </a:r>
            <a:r>
              <a:rPr lang="en-US" altLang="zh-TW" sz="1600" dirty="0">
                <a:latin typeface="Times New Roman" panose="02020603050405020304" pitchFamily="18" charset="0"/>
                <a:ea typeface="微軟正黑體" panose="020B0604030504040204" pitchFamily="34" charset="-120"/>
              </a:rPr>
              <a:t>93.2</a:t>
            </a:r>
            <a:r>
              <a:rPr lang="zh-TW" altLang="en-US" sz="1600" dirty="0">
                <a:latin typeface="Times New Roman" panose="02020603050405020304" pitchFamily="18" charset="0"/>
                <a:ea typeface="微軟正黑體" panose="020B0604030504040204" pitchFamily="34" charset="-120"/>
              </a:rPr>
              <a:t>億元。</a:t>
            </a:r>
          </a:p>
        </p:txBody>
      </p:sp>
      <p:sp>
        <p:nvSpPr>
          <p:cNvPr id="10" name="矩形 9">
            <a:extLst>
              <a:ext uri="{FF2B5EF4-FFF2-40B4-BE49-F238E27FC236}">
                <a16:creationId xmlns:a16="http://schemas.microsoft.com/office/drawing/2014/main" id="{D510DA7D-6F7C-448B-8275-F7C2D3B3A9CD}"/>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參、</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農田水利事業作業基金編制說明</a:t>
            </a:r>
          </a:p>
        </p:txBody>
      </p:sp>
      <p:graphicFrame>
        <p:nvGraphicFramePr>
          <p:cNvPr id="8" name="圖表 7">
            <a:extLst>
              <a:ext uri="{FF2B5EF4-FFF2-40B4-BE49-F238E27FC236}">
                <a16:creationId xmlns:a16="http://schemas.microsoft.com/office/drawing/2014/main" id="{52BE4365-C082-4F57-B45B-BE1FBF24842C}"/>
              </a:ext>
            </a:extLst>
          </p:cNvPr>
          <p:cNvGraphicFramePr>
            <a:graphicFrameLocks/>
          </p:cNvGraphicFramePr>
          <p:nvPr>
            <p:extLst>
              <p:ext uri="{D42A27DB-BD31-4B8C-83A1-F6EECF244321}">
                <p14:modId xmlns:p14="http://schemas.microsoft.com/office/powerpoint/2010/main" val="768932602"/>
              </p:ext>
            </p:extLst>
          </p:nvPr>
        </p:nvGraphicFramePr>
        <p:xfrm>
          <a:off x="1619672" y="2127258"/>
          <a:ext cx="6912768" cy="41431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974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45D2100D-F0FA-4552-B5C2-CECEF974CFA9}"/>
              </a:ext>
            </a:extLst>
          </p:cNvPr>
          <p:cNvSpPr txBox="1"/>
          <p:nvPr/>
        </p:nvSpPr>
        <p:spPr>
          <a:xfrm>
            <a:off x="261264" y="836712"/>
            <a:ext cx="8415561" cy="873316"/>
          </a:xfrm>
          <a:prstGeom prst="rect">
            <a:avLst/>
          </a:prstGeom>
          <a:noFill/>
        </p:spPr>
        <p:txBody>
          <a:bodyPr wrap="square" rtlCol="0">
            <a:spAutoFit/>
          </a:bodyPr>
          <a:lstStyle/>
          <a:p>
            <a:pPr marL="285750" indent="-285750">
              <a:lnSpc>
                <a:spcPct val="150000"/>
              </a:lnSpc>
              <a:spcBef>
                <a:spcPts val="600"/>
              </a:spcBef>
              <a:buClr>
                <a:srgbClr val="0000FF"/>
              </a:buClr>
              <a:buFont typeface="Wingdings" panose="05000000000000000000" pitchFamily="2" charset="2"/>
              <a:buChar char="l"/>
            </a:pPr>
            <a:r>
              <a:rPr lang="zh-TW" altLang="en-US" dirty="0">
                <a:latin typeface="Times New Roman" panose="02020603050405020304" pitchFamily="18" charset="0"/>
                <a:ea typeface="微軟正黑體" panose="020B0604030504040204" pitchFamily="34" charset="-120"/>
              </a:rPr>
              <a:t>配合農田水利會改制公務機關進程，於</a:t>
            </a:r>
            <a:r>
              <a:rPr lang="en-US" altLang="zh-TW" dirty="0">
                <a:latin typeface="Times New Roman" panose="02020603050405020304" pitchFamily="18" charset="0"/>
                <a:ea typeface="微軟正黑體" panose="020B0604030504040204" pitchFamily="34" charset="-120"/>
              </a:rPr>
              <a:t>109</a:t>
            </a:r>
            <a:r>
              <a:rPr lang="zh-TW" altLang="en-US" dirty="0">
                <a:latin typeface="Times New Roman" panose="02020603050405020304" pitchFamily="18" charset="0"/>
                <a:ea typeface="微軟正黑體" panose="020B0604030504040204" pitchFamily="34" charset="-120"/>
              </a:rPr>
              <a:t>年</a:t>
            </a:r>
            <a:r>
              <a:rPr lang="en-US" altLang="zh-TW" dirty="0">
                <a:latin typeface="Times New Roman" panose="02020603050405020304" pitchFamily="18" charset="0"/>
                <a:ea typeface="微軟正黑體" panose="020B0604030504040204" pitchFamily="34" charset="-120"/>
              </a:rPr>
              <a:t>7</a:t>
            </a:r>
            <a:r>
              <a:rPr lang="zh-TW" altLang="en-US" dirty="0">
                <a:latin typeface="Times New Roman" panose="02020603050405020304" pitchFamily="18" charset="0"/>
                <a:ea typeface="微軟正黑體" panose="020B0604030504040204" pitchFamily="34" charset="-120"/>
              </a:rPr>
              <a:t>月農田水利法三讀通過後，向行政院申請設立農田水利事業</a:t>
            </a:r>
            <a:r>
              <a:rPr lang="zh-TW" altLang="en-US">
                <a:latin typeface="Times New Roman" panose="02020603050405020304" pitchFamily="18" charset="0"/>
                <a:ea typeface="微軟正黑體" panose="020B0604030504040204" pitchFamily="34" charset="-120"/>
              </a:rPr>
              <a:t>作業基金。</a:t>
            </a:r>
            <a:endParaRPr lang="en-US" altLang="zh-TW" dirty="0">
              <a:latin typeface="Times New Roman" panose="02020603050405020304" pitchFamily="18" charset="0"/>
              <a:ea typeface="微軟正黑體" panose="020B0604030504040204" pitchFamily="34" charset="-120"/>
            </a:endParaRPr>
          </a:p>
        </p:txBody>
      </p:sp>
      <p:sp>
        <p:nvSpPr>
          <p:cNvPr id="5" name="文字方塊 4">
            <a:extLst>
              <a:ext uri="{FF2B5EF4-FFF2-40B4-BE49-F238E27FC236}">
                <a16:creationId xmlns:a16="http://schemas.microsoft.com/office/drawing/2014/main" id="{68874B42-063F-4D63-BB41-DB8FC25D21E8}"/>
              </a:ext>
            </a:extLst>
          </p:cNvPr>
          <p:cNvSpPr txBox="1"/>
          <p:nvPr/>
        </p:nvSpPr>
        <p:spPr>
          <a:xfrm>
            <a:off x="611560" y="1710028"/>
            <a:ext cx="7704856" cy="417230"/>
          </a:xfrm>
          <a:prstGeom prst="rect">
            <a:avLst/>
          </a:prstGeom>
          <a:noFill/>
        </p:spPr>
        <p:txBody>
          <a:bodyPr wrap="square" rtlCol="0">
            <a:spAutoFit/>
          </a:bodyPr>
          <a:lstStyle/>
          <a:p>
            <a:pPr marL="285750" indent="-285750">
              <a:lnSpc>
                <a:spcPct val="150000"/>
              </a:lnSpc>
              <a:spcBef>
                <a:spcPts val="600"/>
              </a:spcBef>
              <a:buClr>
                <a:srgbClr val="C00000"/>
              </a:buClr>
              <a:buSzPct val="100000"/>
              <a:buFont typeface="Wingdings" panose="05000000000000000000" pitchFamily="2" charset="2"/>
              <a:buChar char="l"/>
            </a:pPr>
            <a:r>
              <a:rPr lang="zh-TW" altLang="en-US" sz="1600" dirty="0">
                <a:latin typeface="Times New Roman" panose="02020603050405020304" pitchFamily="18" charset="0"/>
                <a:ea typeface="微軟正黑體" panose="020B0604030504040204" pitchFamily="34" charset="-120"/>
              </a:rPr>
              <a:t>費用預算總額</a:t>
            </a:r>
            <a:r>
              <a:rPr lang="en-US" altLang="zh-TW" sz="1600" dirty="0">
                <a:latin typeface="Times New Roman" panose="02020603050405020304" pitchFamily="18" charset="0"/>
                <a:ea typeface="微軟正黑體" panose="020B0604030504040204" pitchFamily="34" charset="-120"/>
              </a:rPr>
              <a:t>129.5</a:t>
            </a:r>
            <a:r>
              <a:rPr lang="zh-TW" altLang="en-US" sz="1600" dirty="0">
                <a:latin typeface="Times New Roman" panose="02020603050405020304" pitchFamily="18" charset="0"/>
                <a:ea typeface="微軟正黑體" panose="020B0604030504040204" pitchFamily="34" charset="-120"/>
              </a:rPr>
              <a:t>億元。</a:t>
            </a:r>
          </a:p>
        </p:txBody>
      </p:sp>
      <p:sp>
        <p:nvSpPr>
          <p:cNvPr id="10" name="矩形 9">
            <a:extLst>
              <a:ext uri="{FF2B5EF4-FFF2-40B4-BE49-F238E27FC236}">
                <a16:creationId xmlns:a16="http://schemas.microsoft.com/office/drawing/2014/main" id="{F2711127-725A-4067-B8A1-A3EB47B30C68}"/>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參、</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農田水利事業作業基金編制說明</a:t>
            </a:r>
          </a:p>
        </p:txBody>
      </p:sp>
      <p:graphicFrame>
        <p:nvGraphicFramePr>
          <p:cNvPr id="6" name="圖表 5">
            <a:extLst>
              <a:ext uri="{FF2B5EF4-FFF2-40B4-BE49-F238E27FC236}">
                <a16:creationId xmlns:a16="http://schemas.microsoft.com/office/drawing/2014/main" id="{AB3056CF-6B6C-432A-B995-FC9BF89B776E}"/>
              </a:ext>
            </a:extLst>
          </p:cNvPr>
          <p:cNvGraphicFramePr>
            <a:graphicFrameLocks/>
          </p:cNvGraphicFramePr>
          <p:nvPr>
            <p:extLst>
              <p:ext uri="{D42A27DB-BD31-4B8C-83A1-F6EECF244321}">
                <p14:modId xmlns:p14="http://schemas.microsoft.com/office/powerpoint/2010/main" val="280186109"/>
              </p:ext>
            </p:extLst>
          </p:nvPr>
        </p:nvGraphicFramePr>
        <p:xfrm>
          <a:off x="971600" y="2348880"/>
          <a:ext cx="7416824" cy="42484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4098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內容版面配置區 7">
            <a:extLst>
              <a:ext uri="{FF2B5EF4-FFF2-40B4-BE49-F238E27FC236}">
                <a16:creationId xmlns:a16="http://schemas.microsoft.com/office/drawing/2014/main" id="{49BDBDA3-F369-4CDF-9EC8-8A2A6E3F7881}"/>
              </a:ext>
            </a:extLst>
          </p:cNvPr>
          <p:cNvGraphicFramePr>
            <a:graphicFrameLocks noGrp="1"/>
          </p:cNvGraphicFramePr>
          <p:nvPr>
            <p:extLst>
              <p:ext uri="{D42A27DB-BD31-4B8C-83A1-F6EECF244321}">
                <p14:modId xmlns:p14="http://schemas.microsoft.com/office/powerpoint/2010/main" val="392001851"/>
              </p:ext>
            </p:extLst>
          </p:nvPr>
        </p:nvGraphicFramePr>
        <p:xfrm>
          <a:off x="332711" y="908720"/>
          <a:ext cx="4608512"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
            <a:extLst>
              <a:ext uri="{FF2B5EF4-FFF2-40B4-BE49-F238E27FC236}">
                <a16:creationId xmlns:a16="http://schemas.microsoft.com/office/drawing/2014/main" id="{D8E6E8B3-CD24-4712-AB6E-1167BC7C2049}"/>
              </a:ext>
            </a:extLst>
          </p:cNvPr>
          <p:cNvGrpSpPr/>
          <p:nvPr/>
        </p:nvGrpSpPr>
        <p:grpSpPr>
          <a:xfrm>
            <a:off x="5436096" y="1865212"/>
            <a:ext cx="3250057" cy="3807296"/>
            <a:chOff x="2986056" y="151480"/>
            <a:chExt cx="4752883" cy="1740767"/>
          </a:xfrm>
          <a:solidFill>
            <a:schemeClr val="accent2">
              <a:lumMod val="60000"/>
              <a:lumOff val="40000"/>
            </a:schemeClr>
          </a:solidFill>
        </p:grpSpPr>
        <p:sp>
          <p:nvSpPr>
            <p:cNvPr id="5" name="箭號: 向右 4">
              <a:extLst>
                <a:ext uri="{FF2B5EF4-FFF2-40B4-BE49-F238E27FC236}">
                  <a16:creationId xmlns:a16="http://schemas.microsoft.com/office/drawing/2014/main" id="{DBCF31BD-B777-4BAE-92FD-CB360DE0F5F1}"/>
                </a:ext>
              </a:extLst>
            </p:cNvPr>
            <p:cNvSpPr/>
            <p:nvPr/>
          </p:nvSpPr>
          <p:spPr>
            <a:xfrm>
              <a:off x="3259854" y="158956"/>
              <a:ext cx="4479085" cy="1199746"/>
            </a:xfrm>
            <a:prstGeom prst="rightArrow">
              <a:avLst>
                <a:gd name="adj1" fmla="val 75000"/>
                <a:gd name="adj2" fmla="val 50000"/>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TW" altLang="en-US"/>
            </a:p>
          </p:txBody>
        </p:sp>
        <p:sp>
          <p:nvSpPr>
            <p:cNvPr id="6" name="箭號: 向右 4">
              <a:extLst>
                <a:ext uri="{FF2B5EF4-FFF2-40B4-BE49-F238E27FC236}">
                  <a16:creationId xmlns:a16="http://schemas.microsoft.com/office/drawing/2014/main" id="{91971D8C-69DD-46DD-A002-666447062E0D}"/>
                </a:ext>
              </a:extLst>
            </p:cNvPr>
            <p:cNvSpPr txBox="1"/>
            <p:nvPr/>
          </p:nvSpPr>
          <p:spPr>
            <a:xfrm>
              <a:off x="2986056" y="151480"/>
              <a:ext cx="4029181" cy="1740767"/>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160" tIns="10160" rIns="10160" bIns="10160" numCol="1" spcCol="1270" anchor="t" anchorCtr="0">
              <a:noAutofit/>
            </a:bodyPr>
            <a:lstStyle>
              <a:defPPr>
                <a:defRPr lang="zh-TW"/>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11200">
                <a:lnSpc>
                  <a:spcPct val="90000"/>
                </a:lnSpc>
                <a:spcBef>
                  <a:spcPct val="0"/>
                </a:spcBef>
                <a:spcAft>
                  <a:spcPct val="15000"/>
                </a:spcAft>
                <a:buChar char="•"/>
              </a:pPr>
              <a:endParaRPr lang="en-US" altLang="zh-TW" sz="2800" dirty="0">
                <a:hlinkClick r:id="rId7"/>
              </a:endParaRPr>
            </a:p>
            <a:p>
              <a:pPr marL="171450" lvl="1" indent="-171450" defTabSz="711200">
                <a:lnSpc>
                  <a:spcPct val="90000"/>
                </a:lnSpc>
                <a:spcBef>
                  <a:spcPct val="0"/>
                </a:spcBef>
                <a:spcAft>
                  <a:spcPct val="15000"/>
                </a:spcAft>
                <a:buChar char="•"/>
              </a:pPr>
              <a:r>
                <a:rPr lang="zh-TW" altLang="en-US" sz="2800" dirty="0">
                  <a:hlinkClick r:id="rId7"/>
                </a:rPr>
                <a:t>文書處理手冊</a:t>
              </a:r>
              <a:endParaRPr lang="en-US" altLang="zh-TW" sz="2800" dirty="0"/>
            </a:p>
            <a:p>
              <a:pPr marL="171450" lvl="1" indent="-171450" defTabSz="711200">
                <a:lnSpc>
                  <a:spcPct val="90000"/>
                </a:lnSpc>
                <a:spcBef>
                  <a:spcPct val="0"/>
                </a:spcBef>
                <a:spcAft>
                  <a:spcPct val="15000"/>
                </a:spcAft>
                <a:buChar char="•"/>
              </a:pPr>
              <a:r>
                <a:rPr lang="zh-TW" altLang="en-US" sz="2800" dirty="0">
                  <a:hlinkClick r:id="rId8" tooltip="(另開新視窗)"/>
                </a:rPr>
                <a:t>國有公用財產管理手冊</a:t>
              </a:r>
              <a:endParaRPr lang="en-US" altLang="zh-TW" sz="2800" dirty="0"/>
            </a:p>
            <a:p>
              <a:pPr marL="171450" lvl="1" indent="-171450" defTabSz="711200">
                <a:lnSpc>
                  <a:spcPct val="90000"/>
                </a:lnSpc>
                <a:spcBef>
                  <a:spcPct val="0"/>
                </a:spcBef>
                <a:spcAft>
                  <a:spcPct val="15000"/>
                </a:spcAft>
                <a:buChar char="•"/>
              </a:pPr>
              <a:r>
                <a:rPr lang="zh-TW" altLang="en-US" sz="2800" dirty="0">
                  <a:hlinkClick r:id="rId9" tooltip="(另開新視窗)"/>
                </a:rPr>
                <a:t>物品管理手冊</a:t>
              </a:r>
              <a:endParaRPr lang="en-US" altLang="zh-TW" sz="2800" dirty="0"/>
            </a:p>
            <a:p>
              <a:pPr marL="171450" lvl="1" indent="-171450" defTabSz="711200">
                <a:lnSpc>
                  <a:spcPct val="90000"/>
                </a:lnSpc>
                <a:spcBef>
                  <a:spcPct val="0"/>
                </a:spcBef>
                <a:spcAft>
                  <a:spcPct val="15000"/>
                </a:spcAft>
                <a:buChar char="•"/>
              </a:pPr>
              <a:r>
                <a:rPr lang="zh-TW" altLang="en-US" sz="2800" dirty="0">
                  <a:hlinkClick r:id="rId10" tooltip="(另開新視窗)"/>
                </a:rPr>
                <a:t>車輛管理手冊</a:t>
              </a:r>
              <a:endParaRPr lang="en-US" altLang="zh-TW" sz="2800" dirty="0"/>
            </a:p>
            <a:p>
              <a:pPr marL="171450" lvl="1" indent="-171450" defTabSz="711200">
                <a:lnSpc>
                  <a:spcPct val="90000"/>
                </a:lnSpc>
                <a:spcBef>
                  <a:spcPct val="0"/>
                </a:spcBef>
                <a:spcAft>
                  <a:spcPct val="15000"/>
                </a:spcAft>
                <a:buChar char="•"/>
              </a:pPr>
              <a:r>
                <a:rPr lang="zh-TW" altLang="en-US" sz="2800" dirty="0">
                  <a:hlinkClick r:id="rId11" tooltip="(另開新視窗)"/>
                </a:rPr>
                <a:t>宿舍管理手冊</a:t>
              </a:r>
              <a:endParaRPr lang="en-US" altLang="zh-TW" sz="2800" dirty="0"/>
            </a:p>
            <a:p>
              <a:pPr marL="171450" lvl="1" indent="-171450" defTabSz="711200">
                <a:lnSpc>
                  <a:spcPct val="90000"/>
                </a:lnSpc>
                <a:spcBef>
                  <a:spcPct val="0"/>
                </a:spcBef>
                <a:spcAft>
                  <a:spcPct val="15000"/>
                </a:spcAft>
                <a:buChar char="•"/>
              </a:pPr>
              <a:r>
                <a:rPr lang="zh-TW" altLang="en-US" sz="2800" dirty="0">
                  <a:hlinkClick r:id="rId12" tooltip="(另開新視窗)"/>
                </a:rPr>
                <a:t>出納管理手冊</a:t>
              </a:r>
              <a:r>
                <a:rPr lang="zh-TW" altLang="en-US" sz="2800" dirty="0"/>
                <a:t> </a:t>
              </a:r>
              <a:endParaRPr lang="zh-TW" altLang="en-US" sz="2800" kern="1200" dirty="0"/>
            </a:p>
          </p:txBody>
        </p:sp>
      </p:grpSp>
      <p:sp>
        <p:nvSpPr>
          <p:cNvPr id="4" name="標題 1">
            <a:extLst>
              <a:ext uri="{FF2B5EF4-FFF2-40B4-BE49-F238E27FC236}">
                <a16:creationId xmlns:a16="http://schemas.microsoft.com/office/drawing/2014/main" id="{EA319702-316C-4282-9A05-95FD749B9F2A}"/>
              </a:ext>
            </a:extLst>
          </p:cNvPr>
          <p:cNvSpPr txBox="1">
            <a:spLocks/>
          </p:cNvSpPr>
          <p:nvPr/>
        </p:nvSpPr>
        <p:spPr>
          <a:xfrm>
            <a:off x="5436096" y="1094800"/>
            <a:ext cx="2342276" cy="712481"/>
          </a:xfrm>
          <a:prstGeom prst="rect">
            <a:avLst/>
          </a:prstGeom>
        </p:spPr>
        <p:txBody>
          <a:bodyPr vert="horz" lIns="91440" tIns="45720" rIns="91440" bIns="45720" rtlCol="0" anchor="ctr">
            <a:norm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sz="3200" b="1" dirty="0"/>
              <a:t>相關規定</a:t>
            </a:r>
          </a:p>
        </p:txBody>
      </p:sp>
      <p:sp>
        <p:nvSpPr>
          <p:cNvPr id="8" name="標題 1">
            <a:extLst>
              <a:ext uri="{FF2B5EF4-FFF2-40B4-BE49-F238E27FC236}">
                <a16:creationId xmlns:a16="http://schemas.microsoft.com/office/drawing/2014/main" id="{5D1B4A8E-5862-47E8-9322-3ABC3E665B61}"/>
              </a:ext>
            </a:extLst>
          </p:cNvPr>
          <p:cNvSpPr txBox="1">
            <a:spLocks/>
          </p:cNvSpPr>
          <p:nvPr/>
        </p:nvSpPr>
        <p:spPr>
          <a:xfrm>
            <a:off x="179512" y="63494"/>
            <a:ext cx="8784976" cy="557194"/>
          </a:xfrm>
          <a:prstGeom prst="rect">
            <a:avLst/>
          </a:prstGeom>
          <a:ln w="9525">
            <a:noFill/>
          </a:ln>
        </p:spPr>
        <p:txBody>
          <a:bodyPr/>
          <a:lstStyle>
            <a:lvl1pPr algn="l" defTabSz="914400" rtl="0" eaLnBrk="1" latinLnBrk="0" hangingPunct="1">
              <a:spcBef>
                <a:spcPct val="0"/>
              </a:spcBef>
              <a:buNone/>
              <a:defRPr sz="4400" kern="1200">
                <a:solidFill>
                  <a:schemeClr val="tx1"/>
                </a:solidFill>
                <a:effectLst>
                  <a:outerShdw blurRad="50800" dist="38100" dir="5400000" algn="t" rotWithShape="0">
                    <a:prstClr val="black">
                      <a:alpha val="40000"/>
                    </a:prstClr>
                  </a:outerShdw>
                </a:effectLst>
                <a:latin typeface="Times New Roman" pitchFamily="18" charset="0"/>
                <a:ea typeface="標楷體" pitchFamily="65" charset="-120"/>
                <a:cs typeface="Times New Roman" pitchFamily="18" charset="0"/>
              </a:defRPr>
            </a:lvl1pPr>
          </a:lstStyle>
          <a:p>
            <a:pPr algn="ctr"/>
            <a:r>
              <a:rPr lang="zh-TW" altLang="en-US" sz="3200" b="1" kern="0" dirty="0">
                <a:solidFill>
                  <a:prstClr val="black"/>
                </a:solidFill>
                <a:effectLst/>
                <a:latin typeface="微軟正黑體" panose="020B0604030504040204" pitchFamily="34" charset="-120"/>
                <a:ea typeface="微軟正黑體" panose="020B0604030504040204" pitchFamily="34" charset="-120"/>
              </a:rPr>
              <a:t>總務業務簡介</a:t>
            </a:r>
          </a:p>
        </p:txBody>
      </p:sp>
    </p:spTree>
    <p:extLst>
      <p:ext uri="{BB962C8B-B14F-4D97-AF65-F5344CB8AC3E}">
        <p14:creationId xmlns:p14="http://schemas.microsoft.com/office/powerpoint/2010/main" val="3105462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F7E103DF-C2EB-472C-820D-7506452B2F4C}"/>
              </a:ext>
            </a:extLst>
          </p:cNvPr>
          <p:cNvSpPr txBox="1"/>
          <p:nvPr/>
        </p:nvSpPr>
        <p:spPr>
          <a:xfrm>
            <a:off x="2286000" y="2767281"/>
            <a:ext cx="45720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0" b="1" i="0" u="none" strike="noStrike" kern="1200" cap="none" spc="0" normalizeH="0" baseline="0" noProof="0" dirty="0">
                <a:ln w="17780" cmpd="sng">
                  <a:solidFill>
                    <a:prstClr val="white">
                      <a:lumMod val="50000"/>
                    </a:prstClr>
                  </a:solidFill>
                  <a:prstDash val="solid"/>
                  <a:miter lim="800000"/>
                </a:ln>
                <a:solidFill>
                  <a:sysClr val="windowText" lastClr="000000"/>
                </a:solidFill>
                <a:effectLst/>
                <a:uLnTx/>
                <a:uFillTx/>
                <a:latin typeface="微軟正黑體" panose="020B0604030504040204" pitchFamily="34" charset="-120"/>
                <a:ea typeface="微軟正黑體" panose="020B0604030504040204" pitchFamily="34" charset="-120"/>
                <a:cs typeface="+mn-cs"/>
              </a:rPr>
              <a:t>簡報完畢</a:t>
            </a:r>
            <a:endParaRPr kumimoji="0" lang="en-US" altLang="zh-TW" sz="8000" b="1" i="0" u="none" strike="noStrike" kern="1200" cap="none" spc="0" normalizeH="0" baseline="0" noProof="0" dirty="0">
              <a:ln w="17780" cmpd="sng">
                <a:solidFill>
                  <a:prstClr val="white">
                    <a:lumMod val="50000"/>
                  </a:prstClr>
                </a:solidFill>
                <a:prstDash val="solid"/>
                <a:miter lim="800000"/>
              </a:ln>
              <a:solidFill>
                <a:sysClr val="windowText" lastClr="000000"/>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307611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a:extLst>
              <a:ext uri="{FF2B5EF4-FFF2-40B4-BE49-F238E27FC236}">
                <a16:creationId xmlns:a16="http://schemas.microsoft.com/office/drawing/2014/main" id="{653E589C-3748-4284-8906-7AC19FB9C732}"/>
              </a:ext>
            </a:extLst>
          </p:cNvPr>
          <p:cNvSpPr/>
          <p:nvPr/>
        </p:nvSpPr>
        <p:spPr>
          <a:xfrm>
            <a:off x="0" y="115799"/>
            <a:ext cx="7956376" cy="584775"/>
          </a:xfrm>
          <a:prstGeom prst="rect">
            <a:avLst/>
          </a:prstGeom>
        </p:spPr>
        <p:txBody>
          <a:bodyPr wrap="square">
            <a:spAutoFit/>
          </a:bodyPr>
          <a:lstStyle/>
          <a:p>
            <a:pPr marL="176213" marR="0" lvl="0" indent="0" algn="l" defTabSz="914400" rtl="0" eaLnBrk="0" fontAlgn="base" latinLnBrk="0" hangingPunct="0">
              <a:lnSpc>
                <a:spcPct val="100000"/>
              </a:lnSpc>
              <a:spcBef>
                <a:spcPts val="0"/>
              </a:spcBef>
              <a:spcAft>
                <a:spcPct val="0"/>
              </a:spcAft>
              <a:buClrTx/>
              <a:buSzTx/>
              <a:buFontTx/>
              <a:buNone/>
              <a:tabLst/>
              <a:defRPr/>
            </a:pP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附錄、附屬單位預算執行要點</a:t>
            </a:r>
          </a:p>
        </p:txBody>
      </p:sp>
      <p:sp>
        <p:nvSpPr>
          <p:cNvPr id="8" name="內容版面配置區 2">
            <a:extLst>
              <a:ext uri="{FF2B5EF4-FFF2-40B4-BE49-F238E27FC236}">
                <a16:creationId xmlns:a16="http://schemas.microsoft.com/office/drawing/2014/main" id="{C84618D9-DC87-40AA-80A0-BA53602B4795}"/>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eaLnBrk="0" fontAlgn="base"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經常門支出：調整容納、併決算辦理。</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5" name="內容版面配置區 2">
            <a:extLst>
              <a:ext uri="{FF2B5EF4-FFF2-40B4-BE49-F238E27FC236}">
                <a16:creationId xmlns:a16="http://schemas.microsoft.com/office/drawing/2014/main" id="{14BD11E7-0452-4C21-86F5-2B5C65BC7B3B}"/>
              </a:ext>
            </a:extLst>
          </p:cNvPr>
          <p:cNvSpPr txBox="1">
            <a:spLocks/>
          </p:cNvSpPr>
          <p:nvPr/>
        </p:nvSpPr>
        <p:spPr>
          <a:xfrm>
            <a:off x="323528" y="1124744"/>
            <a:ext cx="8424936"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just" defTabSz="914400" rtl="0" fontAlgn="base" latinLnBrk="0" hangingPunct="0">
              <a:lnSpc>
                <a:spcPts val="2800"/>
              </a:lnSpc>
              <a:spcBef>
                <a:spcPct val="0"/>
              </a:spcBef>
              <a:spcAft>
                <a:spcPts val="600"/>
              </a:spcAft>
              <a:buClr>
                <a:srgbClr val="0000FF"/>
              </a:buClr>
              <a:buSzPct val="80000"/>
              <a:buFont typeface="Wingdings" panose="05000000000000000000" pitchFamily="2" charset="2"/>
              <a:buChar char="l"/>
              <a:tabLst>
                <a:tab pos="5467350" algn="ctr"/>
              </a:tabLst>
              <a:defRPr/>
            </a:pPr>
            <a:r>
              <a:rPr kumimoji="1" lang="zh-TW" altLang="en-US" sz="2000" dirty="0">
                <a:solidFill>
                  <a:prstClr val="black"/>
                </a:solidFill>
              </a:rPr>
              <a:t>業務收支預算執行期間，為配合業務增減需要隨同調整之業務及業務外收支，於</a:t>
            </a:r>
            <a:r>
              <a:rPr kumimoji="1" lang="zh-TW" altLang="en-US" sz="2000" b="1" dirty="0">
                <a:solidFill>
                  <a:prstClr val="black"/>
                </a:solidFill>
              </a:rPr>
              <a:t>收支餘絀表四級科目</a:t>
            </a:r>
            <a:r>
              <a:rPr kumimoji="1" lang="zh-TW" altLang="en-US" sz="2000" dirty="0">
                <a:solidFill>
                  <a:prstClr val="black"/>
                </a:solidFill>
              </a:rPr>
              <a:t>下調整容納</a:t>
            </a:r>
            <a:endParaRPr kumimoji="1" lang="en-US" altLang="zh-TW" sz="2000" dirty="0">
              <a:solidFill>
                <a:prstClr val="black"/>
              </a:solidFill>
            </a:endParaRPr>
          </a:p>
          <a:p>
            <a:pPr marL="742950" marR="0" lvl="1" indent="-285750" algn="just" defTabSz="914400" rtl="0" fontAlgn="base" latinLnBrk="0" hangingPunct="0">
              <a:lnSpc>
                <a:spcPts val="2800"/>
              </a:lnSpc>
              <a:spcBef>
                <a:spcPct val="0"/>
              </a:spcBef>
              <a:spcAft>
                <a:spcPts val="600"/>
              </a:spcAft>
              <a:buClr>
                <a:srgbClr val="0000FF"/>
              </a:buClr>
              <a:buSzPct val="80000"/>
              <a:buFont typeface="Wingdings" panose="05000000000000000000" pitchFamily="2" charset="2"/>
              <a:buChar char="l"/>
              <a:tabLst>
                <a:tab pos="5467350" algn="ctr"/>
              </a:tabLst>
              <a:defRPr/>
            </a:pPr>
            <a:r>
              <a:rPr kumimoji="1" lang="zh-TW" altLang="en-US" sz="2000" dirty="0">
                <a:solidFill>
                  <a:prstClr val="black"/>
                </a:solidFill>
              </a:rPr>
              <a:t>超出部分併年度決算辦理。</a:t>
            </a:r>
            <a:endParaRPr kumimoji="1" lang="en-US" altLang="zh-TW" sz="2000" dirty="0">
              <a:solidFill>
                <a:prstClr val="black"/>
              </a:solidFill>
            </a:endParaRPr>
          </a:p>
        </p:txBody>
      </p:sp>
      <p:sp>
        <p:nvSpPr>
          <p:cNvPr id="2" name="矩形 1">
            <a:extLst>
              <a:ext uri="{FF2B5EF4-FFF2-40B4-BE49-F238E27FC236}">
                <a16:creationId xmlns:a16="http://schemas.microsoft.com/office/drawing/2014/main" id="{7FD50A58-8333-40A1-9B7D-29EFF77317D8}"/>
              </a:ext>
            </a:extLst>
          </p:cNvPr>
          <p:cNvSpPr/>
          <p:nvPr/>
        </p:nvSpPr>
        <p:spPr>
          <a:xfrm>
            <a:off x="1043608" y="2780928"/>
            <a:ext cx="7632848" cy="2308324"/>
          </a:xfrm>
          <a:prstGeom prst="rect">
            <a:avLst/>
          </a:prstGeom>
        </p:spPr>
        <p:txBody>
          <a:bodyPr wrap="square">
            <a:spAutoFit/>
          </a:bodyPr>
          <a:lstStyle/>
          <a:p>
            <a:r>
              <a:rPr lang="zh-TW" altLang="en-US" dirty="0">
                <a:solidFill>
                  <a:srgbClr val="FF0000"/>
                </a:solidFill>
                <a:latin typeface="+mj-lt"/>
              </a:rPr>
              <a:t>簽陳範例：總額內調整</a:t>
            </a:r>
            <a:r>
              <a:rPr lang="en-US" altLang="zh-TW" dirty="0">
                <a:solidFill>
                  <a:srgbClr val="FF0000"/>
                </a:solidFill>
                <a:latin typeface="+mj-lt"/>
              </a:rPr>
              <a:t>(</a:t>
            </a:r>
            <a:r>
              <a:rPr lang="zh-TW" altLang="en-US" dirty="0">
                <a:solidFill>
                  <a:srgbClr val="FF0000"/>
                </a:solidFill>
                <a:latin typeface="+mj-lt"/>
              </a:rPr>
              <a:t>調整容納</a:t>
            </a:r>
            <a:r>
              <a:rPr lang="en-US" altLang="zh-TW" dirty="0">
                <a:solidFill>
                  <a:srgbClr val="FF0000"/>
                </a:solidFill>
                <a:latin typeface="+mj-lt"/>
              </a:rPr>
              <a:t>)-</a:t>
            </a:r>
            <a:r>
              <a:rPr lang="zh-TW" altLang="en-US" dirty="0">
                <a:solidFill>
                  <a:srgbClr val="FF0000"/>
                </a:solidFill>
                <a:latin typeface="+mj-lt"/>
              </a:rPr>
              <a:t>作業基金</a:t>
            </a:r>
            <a:r>
              <a:rPr lang="en-US" altLang="zh-TW" dirty="0">
                <a:solidFill>
                  <a:srgbClr val="FF0000"/>
                </a:solidFill>
                <a:latin typeface="+mj-lt"/>
              </a:rPr>
              <a:t>(</a:t>
            </a:r>
            <a:r>
              <a:rPr lang="zh-TW" altLang="en-US" dirty="0">
                <a:solidFill>
                  <a:srgbClr val="FF0000"/>
                </a:solidFill>
                <a:latin typeface="+mj-lt"/>
              </a:rPr>
              <a:t>經常門</a:t>
            </a:r>
            <a:r>
              <a:rPr lang="en-US" altLang="zh-TW" dirty="0">
                <a:solidFill>
                  <a:srgbClr val="FF0000"/>
                </a:solidFill>
                <a:latin typeface="+mj-lt"/>
              </a:rPr>
              <a:t>)</a:t>
            </a:r>
          </a:p>
          <a:p>
            <a:endParaRPr lang="en-US" altLang="zh-TW" dirty="0">
              <a:solidFill>
                <a:srgbClr val="FF0000"/>
              </a:solidFill>
              <a:latin typeface="+mj-lt"/>
            </a:endParaRPr>
          </a:p>
          <a:p>
            <a:r>
              <a:rPr lang="zh-TW" altLang="en-US" dirty="0">
                <a:latin typeface="+mj-lt"/>
              </a:rPr>
              <a:t>主旨：關於</a:t>
            </a:r>
            <a:r>
              <a:rPr lang="en-US" altLang="zh-TW" dirty="0">
                <a:latin typeface="+mj-lt"/>
              </a:rPr>
              <a:t>…...</a:t>
            </a:r>
            <a:r>
              <a:rPr lang="zh-TW" altLang="en-US" dirty="0">
                <a:latin typeface="+mj-lt"/>
              </a:rPr>
              <a:t>一案，謹擬具處理意見，簽請 核示。 </a:t>
            </a:r>
            <a:endParaRPr lang="en-US" altLang="zh-TW" dirty="0">
              <a:latin typeface="+mj-lt"/>
            </a:endParaRPr>
          </a:p>
          <a:p>
            <a:r>
              <a:rPr lang="zh-TW" altLang="en-US" dirty="0">
                <a:latin typeface="+mj-lt"/>
              </a:rPr>
              <a:t>說明： 一、 </a:t>
            </a:r>
            <a:r>
              <a:rPr lang="en-US" altLang="zh-TW" dirty="0">
                <a:latin typeface="+mj-lt"/>
              </a:rPr>
              <a:t>…... </a:t>
            </a:r>
            <a:r>
              <a:rPr lang="zh-TW" altLang="en-US" dirty="0">
                <a:latin typeface="+mj-lt"/>
              </a:rPr>
              <a:t>。</a:t>
            </a:r>
            <a:endParaRPr lang="en-US" altLang="zh-TW" dirty="0">
              <a:latin typeface="+mj-lt"/>
            </a:endParaRPr>
          </a:p>
          <a:p>
            <a:r>
              <a:rPr lang="en-US" altLang="zh-TW" dirty="0">
                <a:latin typeface="+mj-lt"/>
              </a:rPr>
              <a:t>            </a:t>
            </a:r>
            <a:r>
              <a:rPr lang="zh-TW" altLang="en-US" dirty="0">
                <a:latin typeface="+mj-lt"/>
              </a:rPr>
              <a:t> 二、 </a:t>
            </a:r>
            <a:r>
              <a:rPr lang="en-US" altLang="zh-TW" dirty="0">
                <a:latin typeface="+mj-lt"/>
              </a:rPr>
              <a:t>…... </a:t>
            </a:r>
            <a:r>
              <a:rPr lang="zh-TW" altLang="en-US" dirty="0">
                <a:latin typeface="+mj-lt"/>
              </a:rPr>
              <a:t>。 </a:t>
            </a:r>
            <a:endParaRPr lang="en-US" altLang="zh-TW" dirty="0">
              <a:latin typeface="+mj-lt"/>
            </a:endParaRPr>
          </a:p>
          <a:p>
            <a:r>
              <a:rPr lang="zh-TW" altLang="en-US" dirty="0">
                <a:latin typeface="+mj-lt"/>
              </a:rPr>
              <a:t>擬辦：</a:t>
            </a:r>
            <a:r>
              <a:rPr lang="en-US" altLang="zh-TW" dirty="0">
                <a:latin typeface="+mj-lt"/>
              </a:rPr>
              <a:t>…...</a:t>
            </a:r>
            <a:r>
              <a:rPr lang="zh-TW" altLang="en-US" dirty="0">
                <a:latin typeface="+mj-lt"/>
              </a:rPr>
              <a:t>，本案如奉核可，所需（不敷）經費 </a:t>
            </a:r>
            <a:r>
              <a:rPr lang="en-US" altLang="zh-TW" dirty="0">
                <a:latin typeface="+mj-lt"/>
              </a:rPr>
              <a:t>xxx</a:t>
            </a:r>
            <a:r>
              <a:rPr lang="zh-TW" altLang="en-US" dirty="0">
                <a:latin typeface="+mj-lt"/>
              </a:rPr>
              <a:t>元，擬在本處主管ＸＸＸ基金ＸＸＸ 年度預算「</a:t>
            </a:r>
            <a:r>
              <a:rPr lang="en-US" altLang="zh-TW" dirty="0">
                <a:latin typeface="+mj-lt"/>
              </a:rPr>
              <a:t>(</a:t>
            </a:r>
            <a:r>
              <a:rPr lang="zh-TW" altLang="en-US" dirty="0">
                <a:latin typeface="+mj-lt"/>
              </a:rPr>
              <a:t>損益預計表或收支餘絀預計表之第</a:t>
            </a:r>
            <a:r>
              <a:rPr lang="en-US" altLang="zh-TW" dirty="0">
                <a:latin typeface="+mj-lt"/>
              </a:rPr>
              <a:t>4</a:t>
            </a:r>
            <a:r>
              <a:rPr lang="zh-TW" altLang="en-US" dirty="0">
                <a:latin typeface="+mj-lt"/>
              </a:rPr>
              <a:t>級科目，即科目編號為</a:t>
            </a:r>
            <a:r>
              <a:rPr lang="en-US" altLang="zh-TW" dirty="0">
                <a:latin typeface="+mj-lt"/>
              </a:rPr>
              <a:t>6</a:t>
            </a:r>
            <a:r>
              <a:rPr lang="zh-TW" altLang="en-US" dirty="0">
                <a:latin typeface="+mj-lt"/>
              </a:rPr>
              <a:t>碼</a:t>
            </a:r>
            <a:r>
              <a:rPr lang="en-US" altLang="zh-TW" dirty="0">
                <a:latin typeface="+mj-lt"/>
              </a:rPr>
              <a:t>)</a:t>
            </a:r>
            <a:r>
              <a:rPr lang="zh-TW" altLang="en-US" dirty="0">
                <a:latin typeface="+mj-lt"/>
              </a:rPr>
              <a:t>」科 目</a:t>
            </a:r>
            <a:r>
              <a:rPr lang="en-US" altLang="zh-TW" dirty="0">
                <a:latin typeface="+mj-lt"/>
              </a:rPr>
              <a:t>xxx</a:t>
            </a:r>
            <a:r>
              <a:rPr lang="zh-TW" altLang="en-US" dirty="0">
                <a:latin typeface="+mj-lt"/>
              </a:rPr>
              <a:t>元總額內</a:t>
            </a:r>
            <a:r>
              <a:rPr lang="zh-TW" altLang="en-US" dirty="0">
                <a:solidFill>
                  <a:srgbClr val="FF0000"/>
                </a:solidFill>
                <a:latin typeface="+mj-lt"/>
              </a:rPr>
              <a:t>調整支應</a:t>
            </a:r>
            <a:r>
              <a:rPr lang="zh-TW" altLang="en-US" dirty="0">
                <a:latin typeface="+mj-lt"/>
              </a:rPr>
              <a:t>，</a:t>
            </a:r>
            <a:r>
              <a:rPr lang="en-US" altLang="zh-TW" dirty="0">
                <a:latin typeface="+mj-lt"/>
              </a:rPr>
              <a:t>…...</a:t>
            </a:r>
            <a:r>
              <a:rPr lang="zh-TW" altLang="en-US" dirty="0">
                <a:latin typeface="+mj-lt"/>
              </a:rPr>
              <a:t>。 </a:t>
            </a:r>
          </a:p>
        </p:txBody>
      </p:sp>
    </p:spTree>
    <p:extLst>
      <p:ext uri="{BB962C8B-B14F-4D97-AF65-F5344CB8AC3E}">
        <p14:creationId xmlns:p14="http://schemas.microsoft.com/office/powerpoint/2010/main" val="429975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a:extLst>
              <a:ext uri="{FF2B5EF4-FFF2-40B4-BE49-F238E27FC236}">
                <a16:creationId xmlns:a16="http://schemas.microsoft.com/office/drawing/2014/main" id="{653E589C-3748-4284-8906-7AC19FB9C732}"/>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附錄</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、附屬單位預算執行要點</a:t>
            </a:r>
          </a:p>
        </p:txBody>
      </p:sp>
      <p:sp>
        <p:nvSpPr>
          <p:cNvPr id="8" name="內容版面配置區 2">
            <a:extLst>
              <a:ext uri="{FF2B5EF4-FFF2-40B4-BE49-F238E27FC236}">
                <a16:creationId xmlns:a16="http://schemas.microsoft.com/office/drawing/2014/main" id="{C84618D9-DC87-40AA-80A0-BA53602B4795}"/>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eaLnBrk="0" fontAlgn="base"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經常門支出：調整容納、併決算辦理。</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3" name="矩形 2">
            <a:extLst>
              <a:ext uri="{FF2B5EF4-FFF2-40B4-BE49-F238E27FC236}">
                <a16:creationId xmlns:a16="http://schemas.microsoft.com/office/drawing/2014/main" id="{D203C8B9-63F9-4CAE-9204-DEE1B8F65AE6}"/>
              </a:ext>
            </a:extLst>
          </p:cNvPr>
          <p:cNvSpPr/>
          <p:nvPr/>
        </p:nvSpPr>
        <p:spPr>
          <a:xfrm>
            <a:off x="647564" y="1772816"/>
            <a:ext cx="7848872" cy="2862322"/>
          </a:xfrm>
          <a:prstGeom prst="rect">
            <a:avLst/>
          </a:prstGeom>
        </p:spPr>
        <p:txBody>
          <a:bodyPr wrap="square">
            <a:spAutoFit/>
          </a:bodyPr>
          <a:lstStyle/>
          <a:p>
            <a:r>
              <a:rPr lang="zh-TW" altLang="en-US" dirty="0">
                <a:solidFill>
                  <a:srgbClr val="FF0000"/>
                </a:solidFill>
                <a:latin typeface="+mj-lt"/>
                <a:ea typeface="新細明體" panose="02020500000000000000" pitchFamily="18" charset="-120"/>
              </a:rPr>
              <a:t>簽陳範例</a:t>
            </a:r>
            <a:endParaRPr lang="en-US" altLang="zh-TW" dirty="0">
              <a:solidFill>
                <a:srgbClr val="FF0000"/>
              </a:solidFill>
              <a:latin typeface="+mj-lt"/>
              <a:ea typeface="新細明體" panose="02020500000000000000" pitchFamily="18" charset="-120"/>
            </a:endParaRPr>
          </a:p>
          <a:p>
            <a:r>
              <a:rPr lang="zh-TW" altLang="en-US" dirty="0">
                <a:solidFill>
                  <a:srgbClr val="000000"/>
                </a:solidFill>
                <a:latin typeface="+mj-lt"/>
                <a:ea typeface="新細明體" panose="02020500000000000000" pitchFamily="18" charset="-120"/>
              </a:rPr>
              <a:t>併入決算</a:t>
            </a:r>
            <a:r>
              <a:rPr lang="en-US" altLang="zh-TW" dirty="0">
                <a:solidFill>
                  <a:srgbClr val="000000"/>
                </a:solidFill>
                <a:latin typeface="+mj-lt"/>
                <a:ea typeface="新細明體" panose="02020500000000000000" pitchFamily="18" charset="-120"/>
              </a:rPr>
              <a:t>-</a:t>
            </a:r>
            <a:r>
              <a:rPr lang="zh-TW" altLang="en-US" dirty="0">
                <a:solidFill>
                  <a:srgbClr val="000000"/>
                </a:solidFill>
                <a:latin typeface="+mj-lt"/>
                <a:ea typeface="新細明體" panose="02020500000000000000" pitchFamily="18" charset="-120"/>
              </a:rPr>
              <a:t>作業基金</a:t>
            </a:r>
            <a:r>
              <a:rPr lang="en-US" altLang="zh-TW" dirty="0">
                <a:solidFill>
                  <a:srgbClr val="000000"/>
                </a:solidFill>
                <a:latin typeface="+mj-lt"/>
                <a:ea typeface="新細明體" panose="02020500000000000000" pitchFamily="18" charset="-120"/>
              </a:rPr>
              <a:t>(</a:t>
            </a:r>
            <a:r>
              <a:rPr lang="zh-TW" altLang="en-US" dirty="0">
                <a:solidFill>
                  <a:srgbClr val="000000"/>
                </a:solidFill>
                <a:latin typeface="+mj-lt"/>
                <a:ea typeface="新細明體" panose="02020500000000000000" pitchFamily="18" charset="-120"/>
              </a:rPr>
              <a:t>經常門</a:t>
            </a:r>
            <a:r>
              <a:rPr lang="en-US" altLang="zh-TW" dirty="0">
                <a:solidFill>
                  <a:srgbClr val="000000"/>
                </a:solidFill>
                <a:latin typeface="+mj-lt"/>
                <a:ea typeface="新細明體" panose="02020500000000000000" pitchFamily="18" charset="-120"/>
              </a:rPr>
              <a:t>)</a:t>
            </a:r>
            <a:endParaRPr lang="zh-TW" altLang="en-US" dirty="0">
              <a:solidFill>
                <a:srgbClr val="000000"/>
              </a:solidFill>
              <a:latin typeface="+mj-lt"/>
              <a:ea typeface="新細明體" panose="02020500000000000000" pitchFamily="18" charset="-120"/>
            </a:endParaRPr>
          </a:p>
          <a:p>
            <a:r>
              <a:rPr lang="zh-TW" altLang="en-US" dirty="0">
                <a:solidFill>
                  <a:srgbClr val="000000"/>
                </a:solidFill>
                <a:latin typeface="+mj-lt"/>
                <a:ea typeface="新細明體" panose="02020500000000000000" pitchFamily="18" charset="-120"/>
              </a:rPr>
              <a:t>主旨：關於</a:t>
            </a:r>
            <a:r>
              <a:rPr lang="en-US" altLang="zh-TW" dirty="0">
                <a:solidFill>
                  <a:srgbClr val="000000"/>
                </a:solidFill>
                <a:latin typeface="+mj-lt"/>
                <a:ea typeface="微軟正黑體" panose="020B0604030504040204" pitchFamily="34" charset="-120"/>
              </a:rPr>
              <a:t>…...</a:t>
            </a:r>
            <a:r>
              <a:rPr lang="zh-TW" altLang="en-US" dirty="0">
                <a:solidFill>
                  <a:srgbClr val="000000"/>
                </a:solidFill>
                <a:latin typeface="+mj-lt"/>
                <a:ea typeface="新細明體" panose="02020500000000000000" pitchFamily="18" charset="-120"/>
              </a:rPr>
              <a:t>一案，謹擬具處理意見，簽請核示。</a:t>
            </a:r>
          </a:p>
          <a:p>
            <a:r>
              <a:rPr lang="zh-TW" altLang="en-US" dirty="0">
                <a:solidFill>
                  <a:srgbClr val="000000"/>
                </a:solidFill>
                <a:latin typeface="+mj-lt"/>
                <a:ea typeface="新細明體" panose="02020500000000000000" pitchFamily="18" charset="-120"/>
              </a:rPr>
              <a:t>說明：</a:t>
            </a:r>
          </a:p>
          <a:p>
            <a:r>
              <a:rPr lang="zh-TW" altLang="en-US" dirty="0">
                <a:solidFill>
                  <a:srgbClr val="000000"/>
                </a:solidFill>
                <a:latin typeface="+mj-lt"/>
                <a:ea typeface="新細明體" panose="02020500000000000000" pitchFamily="18" charset="-120"/>
              </a:rPr>
              <a:t>一、法規依據，併入決算原因。</a:t>
            </a:r>
          </a:p>
          <a:p>
            <a:r>
              <a:rPr lang="zh-TW" altLang="en-US" dirty="0">
                <a:solidFill>
                  <a:srgbClr val="000000"/>
                </a:solidFill>
                <a:latin typeface="+mj-lt"/>
                <a:ea typeface="微軟正黑體" panose="020B0604030504040204" pitchFamily="34" charset="-120"/>
              </a:rPr>
              <a:t>二、</a:t>
            </a:r>
            <a:r>
              <a:rPr lang="zh-TW" altLang="en-US" dirty="0">
                <a:solidFill>
                  <a:srgbClr val="000000"/>
                </a:solidFill>
                <a:latin typeface="+mj-lt"/>
                <a:ea typeface="新細明體" panose="02020500000000000000" pitchFamily="18" charset="-120"/>
              </a:rPr>
              <a:t>檢陳「各項成本與費用預計超支預算數額表」</a:t>
            </a:r>
            <a:r>
              <a:rPr lang="en-US" altLang="zh-TW" dirty="0">
                <a:solidFill>
                  <a:srgbClr val="000000"/>
                </a:solidFill>
                <a:latin typeface="+mj-lt"/>
                <a:ea typeface="新細明體" panose="02020500000000000000" pitchFamily="18" charset="-120"/>
              </a:rPr>
              <a:t>1</a:t>
            </a:r>
            <a:r>
              <a:rPr lang="zh-TW" altLang="en-US" dirty="0">
                <a:solidFill>
                  <a:srgbClr val="000000"/>
                </a:solidFill>
                <a:latin typeface="+mj-lt"/>
                <a:ea typeface="新細明體" panose="02020500000000000000" pitchFamily="18" charset="-120"/>
              </a:rPr>
              <a:t>份。</a:t>
            </a:r>
          </a:p>
          <a:p>
            <a:r>
              <a:rPr lang="zh-TW" altLang="en-US" dirty="0">
                <a:solidFill>
                  <a:srgbClr val="000000"/>
                </a:solidFill>
                <a:latin typeface="+mj-lt"/>
                <a:ea typeface="新細明體" panose="02020500000000000000" pitchFamily="18" charset="-120"/>
              </a:rPr>
              <a:t>擬辦：</a:t>
            </a:r>
            <a:r>
              <a:rPr lang="en-US" altLang="zh-TW" dirty="0">
                <a:solidFill>
                  <a:srgbClr val="000000"/>
                </a:solidFill>
                <a:latin typeface="+mj-lt"/>
                <a:ea typeface="微軟正黑體" panose="020B0604030504040204" pitchFamily="34" charset="-120"/>
              </a:rPr>
              <a:t>…...</a:t>
            </a:r>
            <a:r>
              <a:rPr lang="zh-TW" altLang="en-US" dirty="0">
                <a:solidFill>
                  <a:srgbClr val="000000"/>
                </a:solidFill>
                <a:latin typeface="+mj-lt"/>
                <a:ea typeface="新細明體" panose="02020500000000000000" pitchFamily="18" charset="-120"/>
              </a:rPr>
              <a:t>，本案如奉核可，所需（不敷）經費</a:t>
            </a:r>
            <a:r>
              <a:rPr lang="en-US" altLang="zh-TW" dirty="0">
                <a:solidFill>
                  <a:srgbClr val="000000"/>
                </a:solidFill>
                <a:latin typeface="+mj-lt"/>
                <a:ea typeface="新細明體" panose="02020500000000000000" pitchFamily="18" charset="-120"/>
              </a:rPr>
              <a:t>xxx</a:t>
            </a:r>
            <a:r>
              <a:rPr lang="zh-TW" altLang="en-US" dirty="0">
                <a:solidFill>
                  <a:srgbClr val="000000"/>
                </a:solidFill>
                <a:latin typeface="+mj-lt"/>
                <a:ea typeface="新細明體" panose="02020500000000000000" pitchFamily="18" charset="-120"/>
              </a:rPr>
              <a:t>元，擬在本處主管ＸＸＸ基金ＸＸＸ年度預算「</a:t>
            </a:r>
            <a:r>
              <a:rPr lang="en-US" altLang="zh-TW" dirty="0">
                <a:solidFill>
                  <a:srgbClr val="000000"/>
                </a:solidFill>
                <a:latin typeface="+mj-lt"/>
                <a:ea typeface="新細明體" panose="02020500000000000000" pitchFamily="18" charset="-120"/>
              </a:rPr>
              <a:t>(</a:t>
            </a:r>
            <a:r>
              <a:rPr lang="zh-TW" altLang="en-US" dirty="0">
                <a:solidFill>
                  <a:srgbClr val="000000"/>
                </a:solidFill>
                <a:latin typeface="+mj-lt"/>
                <a:ea typeface="新細明體" panose="02020500000000000000" pitchFamily="18" charset="-120"/>
              </a:rPr>
              <a:t>損益預計表或收支餘絀預計表之第</a:t>
            </a:r>
            <a:r>
              <a:rPr lang="en-US" altLang="zh-TW" dirty="0">
                <a:solidFill>
                  <a:srgbClr val="000000"/>
                </a:solidFill>
                <a:latin typeface="+mj-lt"/>
                <a:ea typeface="新細明體" panose="02020500000000000000" pitchFamily="18" charset="-120"/>
              </a:rPr>
              <a:t>4</a:t>
            </a:r>
            <a:r>
              <a:rPr lang="zh-TW" altLang="en-US" dirty="0">
                <a:solidFill>
                  <a:srgbClr val="000000"/>
                </a:solidFill>
                <a:latin typeface="+mj-lt"/>
                <a:ea typeface="新細明體" panose="02020500000000000000" pitchFamily="18" charset="-120"/>
              </a:rPr>
              <a:t>級科目，即科目編號為</a:t>
            </a:r>
            <a:r>
              <a:rPr lang="en-US" altLang="zh-TW" dirty="0">
                <a:solidFill>
                  <a:srgbClr val="000000"/>
                </a:solidFill>
                <a:latin typeface="+mj-lt"/>
                <a:ea typeface="新細明體" panose="02020500000000000000" pitchFamily="18" charset="-120"/>
              </a:rPr>
              <a:t>6</a:t>
            </a:r>
            <a:r>
              <a:rPr lang="zh-TW" altLang="en-US" dirty="0">
                <a:solidFill>
                  <a:srgbClr val="000000"/>
                </a:solidFill>
                <a:latin typeface="+mj-lt"/>
                <a:ea typeface="新細明體" panose="02020500000000000000" pitchFamily="18" charset="-120"/>
              </a:rPr>
              <a:t>碼</a:t>
            </a:r>
            <a:r>
              <a:rPr lang="en-US" altLang="zh-TW" dirty="0">
                <a:solidFill>
                  <a:srgbClr val="000000"/>
                </a:solidFill>
                <a:latin typeface="+mj-lt"/>
                <a:ea typeface="新細明體" panose="02020500000000000000" pitchFamily="18" charset="-120"/>
              </a:rPr>
              <a:t>)</a:t>
            </a:r>
            <a:r>
              <a:rPr lang="zh-TW" altLang="en-US" dirty="0">
                <a:solidFill>
                  <a:srgbClr val="000000"/>
                </a:solidFill>
                <a:latin typeface="+mj-lt"/>
                <a:ea typeface="新細明體" panose="02020500000000000000" pitchFamily="18" charset="-120"/>
              </a:rPr>
              <a:t>」科目項下核實列支，並於年度終了後，就實際超支部分</a:t>
            </a:r>
            <a:r>
              <a:rPr lang="zh-TW" altLang="en-US" dirty="0">
                <a:solidFill>
                  <a:srgbClr val="FF0000"/>
                </a:solidFill>
                <a:latin typeface="+mj-lt"/>
                <a:ea typeface="新細明體" panose="02020500000000000000" pitchFamily="18" charset="-120"/>
              </a:rPr>
              <a:t>併入年度決算辦理</a:t>
            </a:r>
            <a:r>
              <a:rPr lang="zh-TW" altLang="en-US" dirty="0">
                <a:solidFill>
                  <a:srgbClr val="000000"/>
                </a:solidFill>
                <a:latin typeface="+mj-lt"/>
                <a:ea typeface="新細明體" panose="02020500000000000000" pitchFamily="18" charset="-120"/>
              </a:rPr>
              <a:t>，</a:t>
            </a:r>
            <a:r>
              <a:rPr lang="en-US" altLang="zh-TW" dirty="0">
                <a:solidFill>
                  <a:srgbClr val="000000"/>
                </a:solidFill>
                <a:latin typeface="+mj-lt"/>
                <a:ea typeface="微軟正黑體" panose="020B0604030504040204" pitchFamily="34" charset="-120"/>
              </a:rPr>
              <a:t>…...</a:t>
            </a:r>
            <a:endParaRPr lang="zh-TW" altLang="en-US" dirty="0">
              <a:latin typeface="+mj-lt"/>
            </a:endParaRPr>
          </a:p>
        </p:txBody>
      </p:sp>
    </p:spTree>
    <p:extLst>
      <p:ext uri="{BB962C8B-B14F-4D97-AF65-F5344CB8AC3E}">
        <p14:creationId xmlns:p14="http://schemas.microsoft.com/office/powerpoint/2010/main" val="3716322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a:extLst>
              <a:ext uri="{FF2B5EF4-FFF2-40B4-BE49-F238E27FC236}">
                <a16:creationId xmlns:a16="http://schemas.microsoft.com/office/drawing/2014/main" id="{653E589C-3748-4284-8906-7AC19FB9C732}"/>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附錄、</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附屬單位預算執行要點</a:t>
            </a:r>
          </a:p>
        </p:txBody>
      </p:sp>
      <p:sp>
        <p:nvSpPr>
          <p:cNvPr id="8" name="內容版面配置區 2">
            <a:extLst>
              <a:ext uri="{FF2B5EF4-FFF2-40B4-BE49-F238E27FC236}">
                <a16:creationId xmlns:a16="http://schemas.microsoft.com/office/drawing/2014/main" id="{C84618D9-DC87-40AA-80A0-BA53602B4795}"/>
              </a:ext>
            </a:extLst>
          </p:cNvPr>
          <p:cNvSpPr txBox="1">
            <a:spLocks/>
          </p:cNvSpPr>
          <p:nvPr/>
        </p:nvSpPr>
        <p:spPr>
          <a:xfrm>
            <a:off x="-33469" y="746256"/>
            <a:ext cx="8149700" cy="557194"/>
          </a:xfrm>
          <a:prstGeom prst="rect">
            <a:avLst/>
          </a:prstGeom>
          <a:ln w="9525">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微軟正黑體" panose="020B0604030504040204" pitchFamily="34" charset="-120"/>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微軟正黑體" panose="020B0604030504040204" pitchFamily="34" charset="-120"/>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微軟正黑體" panose="020B0604030504040204" pitchFamily="34" charset="-120"/>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微軟正黑體" panose="020B0604030504040204" pitchFamily="34" charset="-120"/>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eaLnBrk="0" fontAlgn="base" hangingPunct="0">
              <a:lnSpc>
                <a:spcPts val="2800"/>
              </a:lnSpc>
              <a:spcBef>
                <a:spcPct val="0"/>
              </a:spcBef>
              <a:spcAft>
                <a:spcPts val="600"/>
              </a:spcAft>
              <a:buClr>
                <a:srgbClr val="FF0000"/>
              </a:buClr>
              <a:buSzPct val="90000"/>
              <a:buFont typeface="Wingdings" panose="05000000000000000000" pitchFamily="2" charset="2"/>
              <a:buChar char="l"/>
              <a:tabLst>
                <a:tab pos="5467350" algn="ctr"/>
              </a:tabLst>
              <a:defRPr/>
            </a:pPr>
            <a:r>
              <a:rPr kumimoji="1"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資本門支出：調整容納、補辦預算。</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endParaRPr>
          </a:p>
        </p:txBody>
      </p:sp>
      <p:sp>
        <p:nvSpPr>
          <p:cNvPr id="2" name="矩形 1">
            <a:extLst>
              <a:ext uri="{FF2B5EF4-FFF2-40B4-BE49-F238E27FC236}">
                <a16:creationId xmlns:a16="http://schemas.microsoft.com/office/drawing/2014/main" id="{0D19638B-6D38-44C1-85EC-4FCC9CABFAC2}"/>
              </a:ext>
            </a:extLst>
          </p:cNvPr>
          <p:cNvSpPr/>
          <p:nvPr/>
        </p:nvSpPr>
        <p:spPr>
          <a:xfrm>
            <a:off x="733574" y="1493472"/>
            <a:ext cx="2119089" cy="100811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latin typeface="Times New Roman" panose="02020603050405020304" pitchFamily="18" charset="0"/>
                <a:ea typeface="微軟正黑體" panose="020B0604030504040204" pitchFamily="34" charset="-120"/>
              </a:rPr>
              <a:t>一般房屋及建築</a:t>
            </a:r>
            <a:endParaRPr lang="en-US" altLang="zh-TW" dirty="0">
              <a:latin typeface="Times New Roman" panose="02020603050405020304" pitchFamily="18" charset="0"/>
              <a:ea typeface="微軟正黑體" panose="020B0604030504040204" pitchFamily="34" charset="-120"/>
            </a:endParaRPr>
          </a:p>
          <a:p>
            <a:pPr algn="ctr"/>
            <a:r>
              <a:rPr lang="zh-TW" altLang="en-US" dirty="0">
                <a:latin typeface="Times New Roman" panose="02020603050405020304" pitchFamily="18" charset="0"/>
                <a:ea typeface="微軟正黑體" panose="020B0604030504040204" pitchFamily="34" charset="-120"/>
              </a:rPr>
              <a:t>未編列預算或預算編列不足以支應</a:t>
            </a:r>
          </a:p>
        </p:txBody>
      </p:sp>
      <p:sp>
        <p:nvSpPr>
          <p:cNvPr id="6" name="菱形 5">
            <a:extLst>
              <a:ext uri="{FF2B5EF4-FFF2-40B4-BE49-F238E27FC236}">
                <a16:creationId xmlns:a16="http://schemas.microsoft.com/office/drawing/2014/main" id="{4EFF626D-7E4E-4752-815E-D8622DA8E6D8}"/>
              </a:ext>
            </a:extLst>
          </p:cNvPr>
          <p:cNvSpPr/>
          <p:nvPr/>
        </p:nvSpPr>
        <p:spPr>
          <a:xfrm>
            <a:off x="3645632" y="1196752"/>
            <a:ext cx="2119089" cy="1601552"/>
          </a:xfrm>
          <a:prstGeom prst="diamond">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latin typeface="Times New Roman" panose="02020603050405020304" pitchFamily="18" charset="0"/>
                <a:ea typeface="微軟正黑體" panose="020B0604030504040204" pitchFamily="34" charset="-120"/>
              </a:rPr>
              <a:t>得於預算總額內調整容納</a:t>
            </a:r>
          </a:p>
        </p:txBody>
      </p:sp>
      <p:sp>
        <p:nvSpPr>
          <p:cNvPr id="7" name="矩形 6">
            <a:extLst>
              <a:ext uri="{FF2B5EF4-FFF2-40B4-BE49-F238E27FC236}">
                <a16:creationId xmlns:a16="http://schemas.microsoft.com/office/drawing/2014/main" id="{DD236AEB-593E-47B6-A775-63CD5E5D40F9}"/>
              </a:ext>
            </a:extLst>
          </p:cNvPr>
          <p:cNvSpPr/>
          <p:nvPr/>
        </p:nvSpPr>
        <p:spPr>
          <a:xfrm>
            <a:off x="3419872" y="3213007"/>
            <a:ext cx="2581424" cy="18002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zh-TW" altLang="en-US" dirty="0">
                <a:latin typeface="Times New Roman" panose="02020603050405020304" pitchFamily="18" charset="0"/>
                <a:ea typeface="微軟正黑體" panose="020B0604030504040204" pitchFamily="34" charset="-120"/>
              </a:rPr>
              <a:t>為以下項目：</a:t>
            </a:r>
            <a:endParaRPr lang="en-US" altLang="zh-TW" dirty="0">
              <a:latin typeface="Times New Roman" panose="02020603050405020304" pitchFamily="18" charset="0"/>
              <a:ea typeface="微軟正黑體" panose="020B0604030504040204" pitchFamily="34" charset="-120"/>
            </a:endParaRPr>
          </a:p>
          <a:p>
            <a:pPr marL="342900" indent="-342900" algn="just">
              <a:buFont typeface="+mj-lt"/>
              <a:buAutoNum type="arabicPeriod"/>
            </a:pPr>
            <a:r>
              <a:rPr lang="zh-TW" altLang="en-US" dirty="0">
                <a:latin typeface="Times New Roman" panose="02020603050405020304" pitchFamily="18" charset="0"/>
                <a:ea typeface="微軟正黑體" panose="020B0604030504040204" pitchFamily="34" charset="-120"/>
              </a:rPr>
              <a:t>新建或購置辦公房屋、宿舍</a:t>
            </a:r>
            <a:endParaRPr lang="en-US" altLang="zh-TW" dirty="0">
              <a:latin typeface="Times New Roman" panose="02020603050405020304" pitchFamily="18" charset="0"/>
              <a:ea typeface="微軟正黑體" panose="020B0604030504040204" pitchFamily="34" charset="-120"/>
            </a:endParaRPr>
          </a:p>
          <a:p>
            <a:pPr marL="342900" indent="-342900" algn="just">
              <a:buFont typeface="+mj-lt"/>
              <a:buAutoNum type="arabicPeriod"/>
            </a:pPr>
            <a:r>
              <a:rPr lang="zh-TW" altLang="en-US" dirty="0">
                <a:latin typeface="Times New Roman" panose="02020603050405020304" pitchFamily="18" charset="0"/>
                <a:ea typeface="微軟正黑體" panose="020B0604030504040204" pitchFamily="34" charset="-120"/>
              </a:rPr>
              <a:t>購置管理用車輛</a:t>
            </a:r>
            <a:endParaRPr lang="en-US" altLang="zh-TW" dirty="0">
              <a:latin typeface="Times New Roman" panose="02020603050405020304" pitchFamily="18" charset="0"/>
              <a:ea typeface="微軟正黑體" panose="020B0604030504040204" pitchFamily="34" charset="-120"/>
            </a:endParaRPr>
          </a:p>
          <a:p>
            <a:pPr marL="342900" indent="-342900" algn="just">
              <a:buFont typeface="+mj-lt"/>
              <a:buAutoNum type="arabicPeriod"/>
            </a:pPr>
            <a:r>
              <a:rPr lang="zh-TW" altLang="en-US" dirty="0">
                <a:latin typeface="Times New Roman" panose="02020603050405020304" pitchFamily="18" charset="0"/>
                <a:ea typeface="微軟正黑體" panose="020B0604030504040204" pitchFamily="34" charset="-120"/>
              </a:rPr>
              <a:t>增加國庫負擔</a:t>
            </a:r>
            <a:endParaRPr lang="en-US" altLang="zh-TW" dirty="0">
              <a:latin typeface="Times New Roman" panose="02020603050405020304" pitchFamily="18" charset="0"/>
              <a:ea typeface="微軟正黑體" panose="020B0604030504040204" pitchFamily="34" charset="-120"/>
            </a:endParaRPr>
          </a:p>
          <a:p>
            <a:pPr marL="342900" indent="-342900" algn="just">
              <a:buFont typeface="+mj-lt"/>
              <a:buAutoNum type="arabicPeriod"/>
            </a:pPr>
            <a:r>
              <a:rPr lang="zh-TW" altLang="en-US" dirty="0">
                <a:latin typeface="Times New Roman" panose="02020603050405020304" pitchFamily="18" charset="0"/>
                <a:ea typeface="微軟正黑體" panose="020B0604030504040204" pitchFamily="34" charset="-120"/>
              </a:rPr>
              <a:t>金額</a:t>
            </a:r>
            <a:r>
              <a:rPr lang="en-US" altLang="zh-TW" dirty="0">
                <a:latin typeface="Times New Roman" panose="02020603050405020304" pitchFamily="18" charset="0"/>
                <a:ea typeface="微軟正黑體" panose="020B0604030504040204" pitchFamily="34" charset="-120"/>
              </a:rPr>
              <a:t>5,000</a:t>
            </a:r>
            <a:r>
              <a:rPr lang="zh-TW" altLang="en-US" dirty="0">
                <a:latin typeface="Times New Roman" panose="02020603050405020304" pitchFamily="18" charset="0"/>
                <a:ea typeface="微軟正黑體" panose="020B0604030504040204" pitchFamily="34" charset="-120"/>
              </a:rPr>
              <a:t>萬元以上</a:t>
            </a:r>
          </a:p>
        </p:txBody>
      </p:sp>
      <p:cxnSp>
        <p:nvCxnSpPr>
          <p:cNvPr id="4" name="直線單箭頭接點 3">
            <a:extLst>
              <a:ext uri="{FF2B5EF4-FFF2-40B4-BE49-F238E27FC236}">
                <a16:creationId xmlns:a16="http://schemas.microsoft.com/office/drawing/2014/main" id="{D10029F2-CDB6-479A-BB0B-DF48DE1074A5}"/>
              </a:ext>
            </a:extLst>
          </p:cNvPr>
          <p:cNvCxnSpPr>
            <a:cxnSpLocks/>
            <a:stCxn id="2" idx="3"/>
            <a:endCxn id="6" idx="1"/>
          </p:cNvCxnSpPr>
          <p:nvPr/>
        </p:nvCxnSpPr>
        <p:spPr>
          <a:xfrm>
            <a:off x="2852663" y="1997528"/>
            <a:ext cx="792969" cy="0"/>
          </a:xfrm>
          <a:prstGeom prst="straightConnector1">
            <a:avLst/>
          </a:prstGeom>
          <a:ln w="1905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39B57E1B-94B7-41CB-90DF-EE7371AC8B86}"/>
              </a:ext>
            </a:extLst>
          </p:cNvPr>
          <p:cNvCxnSpPr>
            <a:cxnSpLocks/>
            <a:stCxn id="6" idx="2"/>
            <a:endCxn id="7" idx="0"/>
          </p:cNvCxnSpPr>
          <p:nvPr/>
        </p:nvCxnSpPr>
        <p:spPr>
          <a:xfrm>
            <a:off x="4705177" y="2798304"/>
            <a:ext cx="5407" cy="414703"/>
          </a:xfrm>
          <a:prstGeom prst="straightConnector1">
            <a:avLst/>
          </a:prstGeom>
          <a:ln w="1905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BFC3A26C-31F2-43B9-9956-0B7F59B7BD8B}"/>
              </a:ext>
            </a:extLst>
          </p:cNvPr>
          <p:cNvSpPr/>
          <p:nvPr/>
        </p:nvSpPr>
        <p:spPr>
          <a:xfrm>
            <a:off x="6557690" y="1493472"/>
            <a:ext cx="1558541" cy="100811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latin typeface="Times New Roman" panose="02020603050405020304" pitchFamily="18" charset="0"/>
                <a:ea typeface="微軟正黑體" panose="020B0604030504040204" pitchFamily="34" charset="-120"/>
              </a:rPr>
              <a:t>各基金自行依有關規定核辦</a:t>
            </a:r>
          </a:p>
        </p:txBody>
      </p:sp>
      <p:cxnSp>
        <p:nvCxnSpPr>
          <p:cNvPr id="14" name="直線單箭頭接點 13">
            <a:extLst>
              <a:ext uri="{FF2B5EF4-FFF2-40B4-BE49-F238E27FC236}">
                <a16:creationId xmlns:a16="http://schemas.microsoft.com/office/drawing/2014/main" id="{E1DF3C67-AD73-41A5-B1CB-B92FA6C0F043}"/>
              </a:ext>
            </a:extLst>
          </p:cNvPr>
          <p:cNvCxnSpPr>
            <a:cxnSpLocks/>
            <a:stCxn id="6" idx="3"/>
            <a:endCxn id="13" idx="1"/>
          </p:cNvCxnSpPr>
          <p:nvPr/>
        </p:nvCxnSpPr>
        <p:spPr>
          <a:xfrm>
            <a:off x="5764721" y="1997528"/>
            <a:ext cx="792969" cy="0"/>
          </a:xfrm>
          <a:prstGeom prst="straightConnector1">
            <a:avLst/>
          </a:prstGeom>
          <a:ln w="1905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F2BBE394-FC34-4A4C-A34E-9E79142D7EF3}"/>
              </a:ext>
            </a:extLst>
          </p:cNvPr>
          <p:cNvSpPr txBox="1"/>
          <p:nvPr/>
        </p:nvSpPr>
        <p:spPr>
          <a:xfrm>
            <a:off x="5966280" y="1665828"/>
            <a:ext cx="389850" cy="338554"/>
          </a:xfrm>
          <a:prstGeom prst="rect">
            <a:avLst/>
          </a:prstGeom>
          <a:noFill/>
        </p:spPr>
        <p:txBody>
          <a:bodyPr wrap="none" rtlCol="0">
            <a:spAutoFit/>
          </a:bodyPr>
          <a:lstStyle/>
          <a:p>
            <a:r>
              <a:rPr lang="zh-TW" altLang="en-US" sz="1600" dirty="0">
                <a:latin typeface="Times New Roman" panose="02020603050405020304" pitchFamily="18" charset="0"/>
                <a:ea typeface="微軟正黑體" panose="020B0604030504040204" pitchFamily="34" charset="-120"/>
              </a:rPr>
              <a:t>是</a:t>
            </a:r>
          </a:p>
        </p:txBody>
      </p:sp>
      <p:sp>
        <p:nvSpPr>
          <p:cNvPr id="20" name="文字方塊 19">
            <a:extLst>
              <a:ext uri="{FF2B5EF4-FFF2-40B4-BE49-F238E27FC236}">
                <a16:creationId xmlns:a16="http://schemas.microsoft.com/office/drawing/2014/main" id="{809AF495-F4EC-44F2-ABEA-561E0A671618}"/>
              </a:ext>
            </a:extLst>
          </p:cNvPr>
          <p:cNvSpPr txBox="1"/>
          <p:nvPr/>
        </p:nvSpPr>
        <p:spPr>
          <a:xfrm>
            <a:off x="4182150" y="2836378"/>
            <a:ext cx="389850" cy="338554"/>
          </a:xfrm>
          <a:prstGeom prst="rect">
            <a:avLst/>
          </a:prstGeom>
          <a:noFill/>
        </p:spPr>
        <p:txBody>
          <a:bodyPr wrap="none" rtlCol="0">
            <a:spAutoFit/>
          </a:bodyPr>
          <a:lstStyle/>
          <a:p>
            <a:r>
              <a:rPr lang="zh-TW" altLang="en-US" sz="1600" dirty="0">
                <a:latin typeface="Times New Roman" panose="02020603050405020304" pitchFamily="18" charset="0"/>
                <a:ea typeface="微軟正黑體" panose="020B0604030504040204" pitchFamily="34" charset="-120"/>
              </a:rPr>
              <a:t>否</a:t>
            </a:r>
            <a:endParaRPr lang="en-US" altLang="zh-TW" sz="1600" dirty="0">
              <a:latin typeface="Times New Roman" panose="02020603050405020304" pitchFamily="18" charset="0"/>
              <a:ea typeface="微軟正黑體" panose="020B0604030504040204" pitchFamily="34" charset="-120"/>
            </a:endParaRPr>
          </a:p>
        </p:txBody>
      </p:sp>
      <p:sp>
        <p:nvSpPr>
          <p:cNvPr id="21" name="矩形 20">
            <a:extLst>
              <a:ext uri="{FF2B5EF4-FFF2-40B4-BE49-F238E27FC236}">
                <a16:creationId xmlns:a16="http://schemas.microsoft.com/office/drawing/2014/main" id="{9DB756A9-B05F-48C7-BA6D-87F1E1AC4BEE}"/>
              </a:ext>
            </a:extLst>
          </p:cNvPr>
          <p:cNvSpPr/>
          <p:nvPr/>
        </p:nvSpPr>
        <p:spPr>
          <a:xfrm>
            <a:off x="6557689" y="3609051"/>
            <a:ext cx="1558541" cy="100811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latin typeface="Times New Roman" panose="02020603050405020304" pitchFamily="18" charset="0"/>
                <a:ea typeface="微軟正黑體" panose="020B0604030504040204" pitchFamily="34" charset="-120"/>
              </a:rPr>
              <a:t>依第</a:t>
            </a:r>
            <a:r>
              <a:rPr lang="en-US" altLang="zh-TW" dirty="0">
                <a:latin typeface="Times New Roman" panose="02020603050405020304" pitchFamily="18" charset="0"/>
                <a:ea typeface="微軟正黑體" panose="020B0604030504040204" pitchFamily="34" charset="-120"/>
              </a:rPr>
              <a:t>42</a:t>
            </a:r>
            <a:r>
              <a:rPr lang="zh-TW" altLang="en-US" dirty="0">
                <a:latin typeface="Times New Roman" panose="02020603050405020304" pitchFamily="18" charset="0"/>
                <a:ea typeface="微軟正黑體" panose="020B0604030504040204" pitchFamily="34" charset="-120"/>
              </a:rPr>
              <a:t>點規定辦理</a:t>
            </a:r>
          </a:p>
        </p:txBody>
      </p:sp>
      <p:sp>
        <p:nvSpPr>
          <p:cNvPr id="22" name="矩形 21">
            <a:extLst>
              <a:ext uri="{FF2B5EF4-FFF2-40B4-BE49-F238E27FC236}">
                <a16:creationId xmlns:a16="http://schemas.microsoft.com/office/drawing/2014/main" id="{6767A3DD-C4E6-41B6-8DE1-A2065165E8C2}"/>
              </a:ext>
            </a:extLst>
          </p:cNvPr>
          <p:cNvSpPr/>
          <p:nvPr/>
        </p:nvSpPr>
        <p:spPr>
          <a:xfrm>
            <a:off x="3785768" y="5427910"/>
            <a:ext cx="1838816" cy="100811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latin typeface="Times New Roman" panose="02020603050405020304" pitchFamily="18" charset="0"/>
                <a:ea typeface="微軟正黑體" panose="020B0604030504040204" pitchFamily="34" charset="-120"/>
              </a:rPr>
              <a:t>依程序專案報行政院核定，並均應補辦預算</a:t>
            </a:r>
          </a:p>
        </p:txBody>
      </p:sp>
      <p:cxnSp>
        <p:nvCxnSpPr>
          <p:cNvPr id="23" name="直線單箭頭接點 22">
            <a:extLst>
              <a:ext uri="{FF2B5EF4-FFF2-40B4-BE49-F238E27FC236}">
                <a16:creationId xmlns:a16="http://schemas.microsoft.com/office/drawing/2014/main" id="{B639D3EA-8F74-44F8-86CC-F313D0C96D4D}"/>
              </a:ext>
            </a:extLst>
          </p:cNvPr>
          <p:cNvCxnSpPr>
            <a:stCxn id="7" idx="2"/>
            <a:endCxn id="22" idx="0"/>
          </p:cNvCxnSpPr>
          <p:nvPr/>
        </p:nvCxnSpPr>
        <p:spPr>
          <a:xfrm flipH="1">
            <a:off x="4705176" y="5013207"/>
            <a:ext cx="5408" cy="414703"/>
          </a:xfrm>
          <a:prstGeom prst="straightConnector1">
            <a:avLst/>
          </a:prstGeom>
          <a:ln w="1905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87D0CFB7-00B6-4049-AF2D-781779C083C6}"/>
              </a:ext>
            </a:extLst>
          </p:cNvPr>
          <p:cNvCxnSpPr>
            <a:stCxn id="7" idx="3"/>
            <a:endCxn id="21" idx="1"/>
          </p:cNvCxnSpPr>
          <p:nvPr/>
        </p:nvCxnSpPr>
        <p:spPr>
          <a:xfrm>
            <a:off x="6001296" y="4113107"/>
            <a:ext cx="556393" cy="0"/>
          </a:xfrm>
          <a:prstGeom prst="straightConnector1">
            <a:avLst/>
          </a:prstGeom>
          <a:ln w="1905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7" name="文字方塊 26">
            <a:extLst>
              <a:ext uri="{FF2B5EF4-FFF2-40B4-BE49-F238E27FC236}">
                <a16:creationId xmlns:a16="http://schemas.microsoft.com/office/drawing/2014/main" id="{7987D1E2-DB87-4CD2-9641-061D11A10AF6}"/>
              </a:ext>
            </a:extLst>
          </p:cNvPr>
          <p:cNvSpPr txBox="1"/>
          <p:nvPr/>
        </p:nvSpPr>
        <p:spPr>
          <a:xfrm>
            <a:off x="4182150" y="5051281"/>
            <a:ext cx="389850" cy="338554"/>
          </a:xfrm>
          <a:prstGeom prst="rect">
            <a:avLst/>
          </a:prstGeom>
          <a:noFill/>
        </p:spPr>
        <p:txBody>
          <a:bodyPr wrap="none" rtlCol="0">
            <a:spAutoFit/>
          </a:bodyPr>
          <a:lstStyle/>
          <a:p>
            <a:r>
              <a:rPr lang="zh-TW" altLang="en-US" sz="1600" dirty="0">
                <a:latin typeface="Times New Roman" panose="02020603050405020304" pitchFamily="18" charset="0"/>
                <a:ea typeface="微軟正黑體" panose="020B0604030504040204" pitchFamily="34" charset="-120"/>
              </a:rPr>
              <a:t>是</a:t>
            </a:r>
          </a:p>
        </p:txBody>
      </p:sp>
      <p:sp>
        <p:nvSpPr>
          <p:cNvPr id="28" name="文字方塊 27">
            <a:extLst>
              <a:ext uri="{FF2B5EF4-FFF2-40B4-BE49-F238E27FC236}">
                <a16:creationId xmlns:a16="http://schemas.microsoft.com/office/drawing/2014/main" id="{C8AA0D51-CB0C-4385-9838-61409901C85E}"/>
              </a:ext>
            </a:extLst>
          </p:cNvPr>
          <p:cNvSpPr txBox="1"/>
          <p:nvPr/>
        </p:nvSpPr>
        <p:spPr>
          <a:xfrm>
            <a:off x="6084567" y="3767700"/>
            <a:ext cx="389850" cy="338554"/>
          </a:xfrm>
          <a:prstGeom prst="rect">
            <a:avLst/>
          </a:prstGeom>
          <a:noFill/>
        </p:spPr>
        <p:txBody>
          <a:bodyPr wrap="none" rtlCol="0">
            <a:spAutoFit/>
          </a:bodyPr>
          <a:lstStyle/>
          <a:p>
            <a:r>
              <a:rPr lang="zh-TW" altLang="en-US" sz="1600" dirty="0">
                <a:latin typeface="Times New Roman" panose="02020603050405020304" pitchFamily="18" charset="0"/>
                <a:ea typeface="微軟正黑體" panose="020B0604030504040204" pitchFamily="34" charset="-120"/>
              </a:rPr>
              <a:t>否</a:t>
            </a:r>
            <a:endParaRPr lang="en-US" altLang="zh-TW" sz="1600" dirty="0">
              <a:latin typeface="Times New Roman" panose="02020603050405020304" pitchFamily="18" charset="0"/>
              <a:ea typeface="微軟正黑體" panose="020B0604030504040204" pitchFamily="34" charset="-120"/>
            </a:endParaRPr>
          </a:p>
        </p:txBody>
      </p:sp>
    </p:spTree>
    <p:extLst>
      <p:ext uri="{BB962C8B-B14F-4D97-AF65-F5344CB8AC3E}">
        <p14:creationId xmlns:p14="http://schemas.microsoft.com/office/powerpoint/2010/main" val="2143241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243674B-41AE-4407-ABAA-66B528366BA8}"/>
              </a:ext>
            </a:extLst>
          </p:cNvPr>
          <p:cNvSpPr/>
          <p:nvPr/>
        </p:nvSpPr>
        <p:spPr>
          <a:xfrm>
            <a:off x="745312" y="819162"/>
            <a:ext cx="7272808" cy="3139321"/>
          </a:xfrm>
          <a:prstGeom prst="rect">
            <a:avLst/>
          </a:prstGeom>
        </p:spPr>
        <p:txBody>
          <a:bodyPr wrap="square">
            <a:spAutoFit/>
          </a:bodyPr>
          <a:lstStyle/>
          <a:p>
            <a:r>
              <a:rPr lang="zh-TW" altLang="en-US" dirty="0">
                <a:solidFill>
                  <a:srgbClr val="FF0000"/>
                </a:solidFill>
                <a:latin typeface="+mj-lt"/>
                <a:ea typeface="新細明體" panose="02020500000000000000" pitchFamily="18" charset="-120"/>
              </a:rPr>
              <a:t>簽陳範例</a:t>
            </a:r>
            <a:endParaRPr lang="en-US" altLang="zh-TW" dirty="0">
              <a:solidFill>
                <a:srgbClr val="000000"/>
              </a:solidFill>
              <a:latin typeface="+mj-lt"/>
              <a:ea typeface="新細明體" panose="02020500000000000000" pitchFamily="18" charset="-120"/>
            </a:endParaRPr>
          </a:p>
          <a:p>
            <a:r>
              <a:rPr lang="zh-TW" altLang="en-US" dirty="0">
                <a:solidFill>
                  <a:srgbClr val="000000"/>
                </a:solidFill>
                <a:latin typeface="+mj-lt"/>
                <a:ea typeface="新細明體" panose="02020500000000000000" pitchFamily="18" charset="-120"/>
              </a:rPr>
              <a:t>總額內調整 調整容納 業權型 基金</a:t>
            </a:r>
            <a:r>
              <a:rPr lang="en-US" altLang="zh-TW" dirty="0">
                <a:solidFill>
                  <a:srgbClr val="000000"/>
                </a:solidFill>
                <a:latin typeface="+mj-lt"/>
                <a:ea typeface="新細明體" panose="02020500000000000000" pitchFamily="18" charset="-120"/>
              </a:rPr>
              <a:t>(</a:t>
            </a:r>
            <a:r>
              <a:rPr lang="zh-TW" altLang="en-US" dirty="0">
                <a:solidFill>
                  <a:srgbClr val="000000"/>
                </a:solidFill>
                <a:latin typeface="+mj-lt"/>
                <a:ea typeface="新細明體" panose="02020500000000000000" pitchFamily="18" charset="-120"/>
              </a:rPr>
              <a:t>資本門</a:t>
            </a:r>
            <a:r>
              <a:rPr lang="en-US" altLang="zh-TW" dirty="0">
                <a:solidFill>
                  <a:srgbClr val="000000"/>
                </a:solidFill>
                <a:latin typeface="+mj-lt"/>
                <a:ea typeface="新細明體" panose="02020500000000000000" pitchFamily="18" charset="-120"/>
              </a:rPr>
              <a:t>)</a:t>
            </a:r>
            <a:endParaRPr lang="zh-TW" altLang="en-US" dirty="0">
              <a:solidFill>
                <a:srgbClr val="000000"/>
              </a:solidFill>
              <a:latin typeface="+mj-lt"/>
              <a:ea typeface="新細明體" panose="02020500000000000000" pitchFamily="18" charset="-120"/>
            </a:endParaRPr>
          </a:p>
          <a:p>
            <a:r>
              <a:rPr lang="zh-TW" altLang="en-US" dirty="0">
                <a:solidFill>
                  <a:srgbClr val="000000"/>
                </a:solidFill>
                <a:latin typeface="+mj-lt"/>
                <a:ea typeface="新細明體" panose="02020500000000000000" pitchFamily="18" charset="-120"/>
              </a:rPr>
              <a:t>主旨：</a:t>
            </a:r>
          </a:p>
          <a:p>
            <a:r>
              <a:rPr lang="zh-TW" altLang="en-US" dirty="0">
                <a:solidFill>
                  <a:srgbClr val="000000"/>
                </a:solidFill>
                <a:latin typeface="+mj-lt"/>
                <a:ea typeface="新細明體" panose="02020500000000000000" pitchFamily="18" charset="-120"/>
              </a:rPr>
              <a:t>關於○○ 案謹擬具處理意見簽請核示。</a:t>
            </a:r>
          </a:p>
          <a:p>
            <a:r>
              <a:rPr lang="zh-TW" altLang="en-US" dirty="0">
                <a:solidFill>
                  <a:srgbClr val="000000"/>
                </a:solidFill>
                <a:latin typeface="+mj-lt"/>
                <a:ea typeface="新細明體" panose="02020500000000000000" pitchFamily="18" charset="-120"/>
              </a:rPr>
              <a:t>說明：</a:t>
            </a:r>
          </a:p>
          <a:p>
            <a:r>
              <a:rPr lang="zh-TW" altLang="en-US" dirty="0">
                <a:solidFill>
                  <a:srgbClr val="000000"/>
                </a:solidFill>
                <a:latin typeface="+mj-lt"/>
                <a:ea typeface="新細明體" panose="02020500000000000000" pitchFamily="18" charset="-120"/>
              </a:rPr>
              <a:t>一、○○○ 。</a:t>
            </a:r>
          </a:p>
          <a:p>
            <a:r>
              <a:rPr lang="zh-TW" altLang="en-US" dirty="0">
                <a:solidFill>
                  <a:srgbClr val="000000"/>
                </a:solidFill>
                <a:latin typeface="+mj-lt"/>
                <a:ea typeface="新細明體" panose="02020500000000000000" pitchFamily="18" charset="-120"/>
              </a:rPr>
              <a:t>二、○○○。</a:t>
            </a:r>
          </a:p>
          <a:p>
            <a:r>
              <a:rPr lang="zh-TW" altLang="en-US" dirty="0">
                <a:solidFill>
                  <a:srgbClr val="000000"/>
                </a:solidFill>
                <a:latin typeface="+mj-lt"/>
                <a:ea typeface="新細明體" panose="02020500000000000000" pitchFamily="18" charset="-120"/>
              </a:rPr>
              <a:t>擬辦：</a:t>
            </a:r>
          </a:p>
          <a:p>
            <a:r>
              <a:rPr lang="zh-TW" altLang="en-US" dirty="0">
                <a:solidFill>
                  <a:srgbClr val="000000"/>
                </a:solidFill>
                <a:latin typeface="+mj-lt"/>
                <a:ea typeface="新細明體" panose="02020500000000000000" pitchFamily="18" charset="-120"/>
              </a:rPr>
              <a:t>本案如奉核可所需不敷經費</a:t>
            </a:r>
            <a:r>
              <a:rPr lang="en-US" altLang="zh-TW" dirty="0">
                <a:solidFill>
                  <a:srgbClr val="000000"/>
                </a:solidFill>
                <a:latin typeface="+mj-lt"/>
                <a:ea typeface="新細明體" panose="02020500000000000000" pitchFamily="18" charset="-120"/>
              </a:rPr>
              <a:t>xxx </a:t>
            </a:r>
            <a:r>
              <a:rPr lang="zh-TW" altLang="en-US" dirty="0">
                <a:solidFill>
                  <a:srgbClr val="000000"/>
                </a:solidFill>
                <a:latin typeface="+mj-lt"/>
                <a:ea typeface="新細明體" panose="02020500000000000000" pitchFamily="18" charset="-120"/>
              </a:rPr>
              <a:t>元擬在本處主管 ＸＸＸ基金ＸＸＸ年度預算 「 固定資產建設改良擴充細表之專案計畫項目名稱或一般建築及設備計畫項目名稱 」 </a:t>
            </a:r>
            <a:r>
              <a:rPr lang="en-US" altLang="zh-TW" dirty="0">
                <a:solidFill>
                  <a:srgbClr val="000000"/>
                </a:solidFill>
                <a:latin typeface="+mj-lt"/>
                <a:ea typeface="新細明體" panose="02020500000000000000" pitchFamily="18" charset="-120"/>
              </a:rPr>
              <a:t>xxx </a:t>
            </a:r>
            <a:r>
              <a:rPr lang="zh-TW" altLang="en-US" dirty="0">
                <a:solidFill>
                  <a:srgbClr val="000000"/>
                </a:solidFill>
                <a:latin typeface="+mj-lt"/>
                <a:ea typeface="新細明體" panose="02020500000000000000" pitchFamily="18" charset="-120"/>
              </a:rPr>
              <a:t>元 總額內</a:t>
            </a:r>
            <a:r>
              <a:rPr lang="zh-TW" altLang="en-US" dirty="0">
                <a:solidFill>
                  <a:srgbClr val="FF0000"/>
                </a:solidFill>
                <a:latin typeface="+mj-lt"/>
                <a:ea typeface="新細明體" panose="02020500000000000000" pitchFamily="18" charset="-120"/>
              </a:rPr>
              <a:t>調整容納 </a:t>
            </a:r>
            <a:r>
              <a:rPr lang="zh-TW" altLang="en-US" dirty="0">
                <a:solidFill>
                  <a:srgbClr val="000000"/>
                </a:solidFill>
                <a:latin typeface="+mj-lt"/>
                <a:ea typeface="新細明體" panose="02020500000000000000" pitchFamily="18" charset="-120"/>
              </a:rPr>
              <a:t>。</a:t>
            </a:r>
            <a:endParaRPr lang="zh-TW" altLang="en-US" dirty="0">
              <a:latin typeface="+mj-lt"/>
            </a:endParaRPr>
          </a:p>
        </p:txBody>
      </p:sp>
      <p:sp>
        <p:nvSpPr>
          <p:cNvPr id="4" name="矩形 3">
            <a:extLst>
              <a:ext uri="{FF2B5EF4-FFF2-40B4-BE49-F238E27FC236}">
                <a16:creationId xmlns:a16="http://schemas.microsoft.com/office/drawing/2014/main" id="{4DA31F61-F535-4086-9D74-DD18B71DD892}"/>
              </a:ext>
            </a:extLst>
          </p:cNvPr>
          <p:cNvSpPr/>
          <p:nvPr/>
        </p:nvSpPr>
        <p:spPr>
          <a:xfrm>
            <a:off x="0" y="115799"/>
            <a:ext cx="7956376" cy="584775"/>
          </a:xfrm>
          <a:prstGeom prst="rect">
            <a:avLst/>
          </a:prstGeom>
        </p:spPr>
        <p:txBody>
          <a:bodyPr wrap="square">
            <a:spAutoFit/>
          </a:bodyPr>
          <a:lstStyle/>
          <a:p>
            <a:pPr marL="176213" lvl="0" eaLnBrk="0" fontAlgn="base" hangingPunct="0">
              <a:spcAft>
                <a:spcPct val="0"/>
              </a:spcAft>
              <a:defRPr/>
            </a:pPr>
            <a:r>
              <a:rPr lang="zh-TW" altLang="en-US" sz="3200" b="1" kern="0" dirty="0">
                <a:solidFill>
                  <a:prstClr val="black"/>
                </a:solidFill>
                <a:latin typeface="微軟正黑體" panose="020B0604030504040204" pitchFamily="34" charset="-120"/>
                <a:ea typeface="微軟正黑體" panose="020B0604030504040204" pitchFamily="34" charset="-120"/>
                <a:cs typeface="Times New Roman" pitchFamily="18" charset="0"/>
              </a:rPr>
              <a:t>附錄、</a:t>
            </a:r>
            <a:r>
              <a:rPr kumimoji="0"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itchFamily="18" charset="0"/>
              </a:rPr>
              <a:t>附屬單位預算執行要點</a:t>
            </a:r>
          </a:p>
        </p:txBody>
      </p:sp>
      <p:sp>
        <p:nvSpPr>
          <p:cNvPr id="5" name="矩形 4">
            <a:extLst>
              <a:ext uri="{FF2B5EF4-FFF2-40B4-BE49-F238E27FC236}">
                <a16:creationId xmlns:a16="http://schemas.microsoft.com/office/drawing/2014/main" id="{C0B496A2-FA9F-4C18-B654-D798E7141B2C}"/>
              </a:ext>
            </a:extLst>
          </p:cNvPr>
          <p:cNvSpPr/>
          <p:nvPr/>
        </p:nvSpPr>
        <p:spPr>
          <a:xfrm>
            <a:off x="748043" y="3958483"/>
            <a:ext cx="7416824" cy="2585323"/>
          </a:xfrm>
          <a:prstGeom prst="rect">
            <a:avLst/>
          </a:prstGeom>
        </p:spPr>
        <p:txBody>
          <a:bodyPr wrap="square">
            <a:spAutoFit/>
          </a:bodyPr>
          <a:lstStyle/>
          <a:p>
            <a:r>
              <a:rPr lang="zh-TW" altLang="en-US" dirty="0">
                <a:solidFill>
                  <a:srgbClr val="FF0000"/>
                </a:solidFill>
                <a:latin typeface="新細明體" panose="02020500000000000000" pitchFamily="18" charset="-120"/>
                <a:ea typeface="新細明體" panose="02020500000000000000" pitchFamily="18" charset="-120"/>
              </a:rPr>
              <a:t>補辦預算</a:t>
            </a:r>
          </a:p>
          <a:p>
            <a:r>
              <a:rPr lang="zh-TW" altLang="en-US" dirty="0">
                <a:solidFill>
                  <a:srgbClr val="000000"/>
                </a:solidFill>
                <a:latin typeface="新細明體" panose="02020500000000000000" pitchFamily="18" charset="-120"/>
                <a:ea typeface="新細明體" panose="02020500000000000000" pitchFamily="18" charset="-120"/>
              </a:rPr>
              <a:t>主旨：關於</a:t>
            </a:r>
            <a:r>
              <a:rPr lang="en-US" altLang="zh-TW"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新細明體" panose="02020500000000000000" pitchFamily="18" charset="-120"/>
                <a:ea typeface="新細明體" panose="02020500000000000000" pitchFamily="18" charset="-120"/>
              </a:rPr>
              <a:t>一案，謹擬具處理意見，簽請核示。</a:t>
            </a:r>
          </a:p>
          <a:p>
            <a:r>
              <a:rPr lang="zh-TW" altLang="en-US" dirty="0">
                <a:solidFill>
                  <a:srgbClr val="000000"/>
                </a:solidFill>
                <a:latin typeface="新細明體" panose="02020500000000000000" pitchFamily="18" charset="-120"/>
                <a:ea typeface="新細明體" panose="02020500000000000000" pitchFamily="18" charset="-120"/>
              </a:rPr>
              <a:t>說明：</a:t>
            </a:r>
          </a:p>
          <a:p>
            <a:r>
              <a:rPr lang="zh-TW" altLang="en-US" dirty="0">
                <a:solidFill>
                  <a:srgbClr val="000000"/>
                </a:solidFill>
                <a:latin typeface="新細明體" panose="02020500000000000000" pitchFamily="18" charset="-120"/>
                <a:ea typeface="新細明體" panose="02020500000000000000" pitchFamily="18" charset="-120"/>
              </a:rPr>
              <a:t>一、</a:t>
            </a:r>
            <a:r>
              <a:rPr lang="en-US" altLang="zh-TW"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新細明體" panose="02020500000000000000" pitchFamily="18" charset="-120"/>
                <a:ea typeface="新細明體" panose="02020500000000000000" pitchFamily="18" charset="-120"/>
              </a:rPr>
              <a:t>。</a:t>
            </a:r>
          </a:p>
          <a:p>
            <a:r>
              <a:rPr lang="zh-TW" altLang="en-US" dirty="0">
                <a:solidFill>
                  <a:srgbClr val="000000"/>
                </a:solidFill>
                <a:latin typeface="新細明體" panose="02020500000000000000" pitchFamily="18" charset="-120"/>
                <a:ea typeface="新細明體" panose="02020500000000000000" pitchFamily="18" charset="-120"/>
              </a:rPr>
              <a:t>二、</a:t>
            </a:r>
            <a:r>
              <a:rPr lang="en-US" altLang="zh-TW"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新細明體" panose="02020500000000000000" pitchFamily="18" charset="-120"/>
                <a:ea typeface="新細明體" panose="02020500000000000000" pitchFamily="18" charset="-120"/>
              </a:rPr>
              <a:t>。</a:t>
            </a:r>
          </a:p>
          <a:p>
            <a:r>
              <a:rPr lang="zh-TW" altLang="en-US" dirty="0">
                <a:solidFill>
                  <a:srgbClr val="000000"/>
                </a:solidFill>
                <a:latin typeface="新細明體" panose="02020500000000000000" pitchFamily="18" charset="-120"/>
                <a:ea typeface="新細明體" panose="02020500000000000000" pitchFamily="18" charset="-120"/>
              </a:rPr>
              <a:t>擬辦：</a:t>
            </a:r>
            <a:r>
              <a:rPr lang="en-US" altLang="zh-TW"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新細明體" panose="02020500000000000000" pitchFamily="18" charset="-120"/>
                <a:ea typeface="新細明體" panose="02020500000000000000" pitchFamily="18" charset="-120"/>
              </a:rPr>
              <a:t>，本案如奉核可，所需（不敷）經費</a:t>
            </a:r>
            <a:r>
              <a:rPr lang="en-US" altLang="zh-TW" dirty="0">
                <a:solidFill>
                  <a:srgbClr val="000000"/>
                </a:solidFill>
                <a:latin typeface="新細明體" panose="02020500000000000000" pitchFamily="18" charset="-120"/>
                <a:ea typeface="新細明體" panose="02020500000000000000" pitchFamily="18" charset="-120"/>
              </a:rPr>
              <a:t>xxx</a:t>
            </a:r>
            <a:r>
              <a:rPr lang="zh-TW" altLang="en-US" dirty="0">
                <a:solidFill>
                  <a:srgbClr val="000000"/>
                </a:solidFill>
                <a:latin typeface="新細明體" panose="02020500000000000000" pitchFamily="18" charset="-120"/>
                <a:ea typeface="新細明體" panose="02020500000000000000" pitchFamily="18" charset="-120"/>
              </a:rPr>
              <a:t>元，擬在本處主管ＸＸＸ基金ＸＸＸ年度預算「</a:t>
            </a:r>
            <a:r>
              <a:rPr lang="en-US" altLang="zh-TW" dirty="0">
                <a:solidFill>
                  <a:srgbClr val="000000"/>
                </a:solidFill>
                <a:latin typeface="新細明體" panose="02020500000000000000" pitchFamily="18" charset="-120"/>
                <a:ea typeface="新細明體" panose="02020500000000000000" pitchFamily="18" charset="-120"/>
              </a:rPr>
              <a:t>(</a:t>
            </a:r>
            <a:r>
              <a:rPr lang="zh-TW" altLang="en-US" dirty="0">
                <a:solidFill>
                  <a:srgbClr val="000000"/>
                </a:solidFill>
                <a:latin typeface="新細明體" panose="02020500000000000000" pitchFamily="18" charset="-120"/>
                <a:ea typeface="新細明體" panose="02020500000000000000" pitchFamily="18" charset="-120"/>
              </a:rPr>
              <a:t>固定資產建設改良擴充明細表之專案計畫項目名稱或一般建築及設備計畫項目名稱</a:t>
            </a:r>
            <a:r>
              <a:rPr lang="en-US" altLang="zh-TW" dirty="0">
                <a:solidFill>
                  <a:srgbClr val="000000"/>
                </a:solidFill>
                <a:latin typeface="新細明體" panose="02020500000000000000" pitchFamily="18" charset="-120"/>
                <a:ea typeface="新細明體" panose="02020500000000000000" pitchFamily="18" charset="-120"/>
              </a:rPr>
              <a:t>)</a:t>
            </a:r>
            <a:r>
              <a:rPr lang="zh-TW" altLang="en-US" dirty="0">
                <a:solidFill>
                  <a:srgbClr val="000000"/>
                </a:solidFill>
                <a:latin typeface="新細明體" panose="02020500000000000000" pitchFamily="18" charset="-120"/>
                <a:ea typeface="新細明體" panose="02020500000000000000" pitchFamily="18" charset="-120"/>
              </a:rPr>
              <a:t>」項下先行辦理，並於ＸＸＸ（須加</a:t>
            </a:r>
            <a:r>
              <a:rPr lang="en-US" altLang="zh-TW" dirty="0">
                <a:solidFill>
                  <a:srgbClr val="000000"/>
                </a:solidFill>
                <a:latin typeface="新細明體" panose="02020500000000000000" pitchFamily="18" charset="-120"/>
                <a:ea typeface="新細明體" panose="02020500000000000000" pitchFamily="18" charset="-120"/>
              </a:rPr>
              <a:t>1</a:t>
            </a:r>
            <a:r>
              <a:rPr lang="zh-TW" altLang="en-US" dirty="0">
                <a:solidFill>
                  <a:srgbClr val="000000"/>
                </a:solidFill>
                <a:latin typeface="新細明體" panose="02020500000000000000" pitchFamily="18" charset="-120"/>
                <a:ea typeface="新細明體" panose="02020500000000000000" pitchFamily="18" charset="-120"/>
              </a:rPr>
              <a:t>或加</a:t>
            </a:r>
            <a:r>
              <a:rPr lang="en-US" altLang="zh-TW" dirty="0">
                <a:solidFill>
                  <a:srgbClr val="000000"/>
                </a:solidFill>
                <a:latin typeface="新細明體" panose="02020500000000000000" pitchFamily="18" charset="-120"/>
                <a:ea typeface="新細明體" panose="02020500000000000000" pitchFamily="18" charset="-120"/>
              </a:rPr>
              <a:t>2</a:t>
            </a:r>
            <a:r>
              <a:rPr lang="zh-TW" altLang="en-US" dirty="0">
                <a:solidFill>
                  <a:srgbClr val="000000"/>
                </a:solidFill>
                <a:latin typeface="新細明體" panose="02020500000000000000" pitchFamily="18" charset="-120"/>
                <a:ea typeface="新細明體" panose="02020500000000000000" pitchFamily="18" charset="-120"/>
              </a:rPr>
              <a:t>）年度</a:t>
            </a:r>
            <a:r>
              <a:rPr lang="zh-TW" altLang="en-US" dirty="0">
                <a:solidFill>
                  <a:srgbClr val="FF0000"/>
                </a:solidFill>
                <a:latin typeface="新細明體" panose="02020500000000000000" pitchFamily="18" charset="-120"/>
                <a:ea typeface="新細明體" panose="02020500000000000000" pitchFamily="18" charset="-120"/>
              </a:rPr>
              <a:t>補辦ＸＸＸ年度預算</a:t>
            </a:r>
            <a:r>
              <a:rPr lang="zh-TW" altLang="en-US" dirty="0">
                <a:solidFill>
                  <a:srgbClr val="000000"/>
                </a:solidFill>
                <a:latin typeface="新細明體" panose="02020500000000000000" pitchFamily="18" charset="-120"/>
                <a:ea typeface="新細明體" panose="02020500000000000000" pitchFamily="18" charset="-120"/>
              </a:rPr>
              <a:t>，</a:t>
            </a:r>
            <a:r>
              <a:rPr lang="en-US" altLang="zh-TW"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新細明體" panose="02020500000000000000" pitchFamily="18" charset="-120"/>
                <a:ea typeface="新細明體" panose="02020500000000000000" pitchFamily="18" charset="-120"/>
              </a:rPr>
              <a:t>。</a:t>
            </a:r>
            <a:endParaRPr lang="zh-TW" altLang="en-US" dirty="0"/>
          </a:p>
        </p:txBody>
      </p:sp>
    </p:spTree>
    <p:extLst>
      <p:ext uri="{BB962C8B-B14F-4D97-AF65-F5344CB8AC3E}">
        <p14:creationId xmlns:p14="http://schemas.microsoft.com/office/powerpoint/2010/main" val="128399123"/>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訂 3">
      <a:majorFont>
        <a:latin typeface="微軟正黑體"/>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6797</TotalTime>
  <Words>4710</Words>
  <Application>Microsoft Office PowerPoint</Application>
  <PresentationFormat>如螢幕大小 (4:3)</PresentationFormat>
  <Paragraphs>600</Paragraphs>
  <Slides>36</Slides>
  <Notes>13</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36</vt:i4>
      </vt:variant>
    </vt:vector>
  </HeadingPairs>
  <TitlesOfParts>
    <vt:vector size="48" baseType="lpstr">
      <vt:lpstr>Microsoft Yahei</vt:lpstr>
      <vt:lpstr>華康正顏楷體W5</vt:lpstr>
      <vt:lpstr>華康隸書體 Std W5</vt:lpstr>
      <vt:lpstr>華康魏碑體 Std W7</vt:lpstr>
      <vt:lpstr>微軟正黑體</vt:lpstr>
      <vt:lpstr>新細明體</vt:lpstr>
      <vt:lpstr>標楷體</vt:lpstr>
      <vt:lpstr>Arial</vt:lpstr>
      <vt:lpstr>Calibri</vt:lpstr>
      <vt:lpstr>Times New Roman</vt:lpstr>
      <vt:lpstr>Wingdings</vt:lpstr>
      <vt:lpstr>Office 佈景主題</vt:lpstr>
      <vt:lpstr> 綜合企劃組主管業務及法規簡介  </vt:lpstr>
      <vt:lpstr>PowerPoint 簡報</vt:lpstr>
      <vt:lpstr>壹、組織及人事法規概述</vt:lpstr>
      <vt:lpstr>壹、組織及人事法規概述</vt:lpstr>
      <vt:lpstr>貳、農田水利署與管理處組織架構</vt:lpstr>
      <vt:lpstr>參、灌溉管理組織設置辦法簡介</vt:lpstr>
      <vt:lpstr>肆、組織管理事項</vt:lpstr>
      <vt:lpstr>肆、組織管理事項</vt:lpstr>
      <vt:lpstr>肆、組織管理事項</vt:lpstr>
      <vt:lpstr>肆、組織管理事項</vt:lpstr>
      <vt:lpstr>肆、組織管理事項</vt:lpstr>
      <vt:lpstr>肆、組織管理事項</vt:lpstr>
      <vt:lpstr>肆、組織管理事項</vt:lpstr>
      <vt:lpstr>肆、組織管理事項</vt:lpstr>
      <vt:lpstr>伍、人事管理事項</vt:lpstr>
      <vt:lpstr>伍、人事管理事項</vt:lpstr>
      <vt:lpstr>伍、人事管理事項</vt:lpstr>
      <vt:lpstr>PowerPoint 簡報</vt:lpstr>
      <vt:lpstr>陸、農田水利事務諮議會管理事項</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mike</dc:creator>
  <cp:lastModifiedBy>朱孝恩</cp:lastModifiedBy>
  <cp:revision>4644</cp:revision>
  <cp:lastPrinted>2021-02-25T02:50:13Z</cp:lastPrinted>
  <dcterms:created xsi:type="dcterms:W3CDTF">2012-04-08T14:27:40Z</dcterms:created>
  <dcterms:modified xsi:type="dcterms:W3CDTF">2023-02-09T06:12:44Z</dcterms:modified>
</cp:coreProperties>
</file>