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4.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5.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6.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7.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8.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19.xml" ContentType="application/vnd.openxmlformats-officedocument.theme+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20.xml" ContentType="application/vnd.openxmlformats-officedocument.theme+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21.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22.xml" ContentType="application/vnd.openxmlformats-officedocument.theme+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94" r:id="rId3"/>
    <p:sldMasterId id="2147483819" r:id="rId4"/>
    <p:sldMasterId id="2147483831" r:id="rId5"/>
    <p:sldMasterId id="2147483867" r:id="rId6"/>
    <p:sldMasterId id="2147484624" r:id="rId7"/>
    <p:sldMasterId id="2147484673" r:id="rId8"/>
    <p:sldMasterId id="2147484685" r:id="rId9"/>
    <p:sldMasterId id="2147484710" r:id="rId10"/>
    <p:sldMasterId id="2147484809" r:id="rId11"/>
    <p:sldMasterId id="2147484821" r:id="rId12"/>
    <p:sldMasterId id="2147484980" r:id="rId13"/>
    <p:sldMasterId id="2147484992" r:id="rId14"/>
    <p:sldMasterId id="2147485009" r:id="rId15"/>
    <p:sldMasterId id="2147485022" r:id="rId16"/>
    <p:sldMasterId id="2147485039" r:id="rId17"/>
    <p:sldMasterId id="2147485069" r:id="rId18"/>
    <p:sldMasterId id="2147485081" r:id="rId19"/>
    <p:sldMasterId id="2147485161" r:id="rId20"/>
    <p:sldMasterId id="2147485173" r:id="rId21"/>
    <p:sldMasterId id="2147485198" r:id="rId22"/>
    <p:sldMasterId id="2147485236" r:id="rId23"/>
  </p:sldMasterIdLst>
  <p:notesMasterIdLst>
    <p:notesMasterId r:id="rId146"/>
  </p:notesMasterIdLst>
  <p:sldIdLst>
    <p:sldId id="2075" r:id="rId24"/>
    <p:sldId id="2105" r:id="rId25"/>
    <p:sldId id="2104" r:id="rId26"/>
    <p:sldId id="1824" r:id="rId27"/>
    <p:sldId id="2076" r:id="rId28"/>
    <p:sldId id="2069" r:id="rId29"/>
    <p:sldId id="2109" r:id="rId30"/>
    <p:sldId id="1895" r:id="rId31"/>
    <p:sldId id="2107" r:id="rId32"/>
    <p:sldId id="1905" r:id="rId33"/>
    <p:sldId id="1535" r:id="rId34"/>
    <p:sldId id="1536" r:id="rId35"/>
    <p:sldId id="1537" r:id="rId36"/>
    <p:sldId id="1538" r:id="rId37"/>
    <p:sldId id="1539" r:id="rId38"/>
    <p:sldId id="1540" r:id="rId39"/>
    <p:sldId id="2085" r:id="rId40"/>
    <p:sldId id="2086" r:id="rId41"/>
    <p:sldId id="2087" r:id="rId42"/>
    <p:sldId id="2088" r:id="rId43"/>
    <p:sldId id="2089" r:id="rId44"/>
    <p:sldId id="2090" r:id="rId45"/>
    <p:sldId id="1992" r:id="rId46"/>
    <p:sldId id="1993" r:id="rId47"/>
    <p:sldId id="1994" r:id="rId48"/>
    <p:sldId id="1995" r:id="rId49"/>
    <p:sldId id="1996" r:id="rId50"/>
    <p:sldId id="1997" r:id="rId51"/>
    <p:sldId id="1562" r:id="rId52"/>
    <p:sldId id="2108" r:id="rId53"/>
    <p:sldId id="1879" r:id="rId54"/>
    <p:sldId id="1563" r:id="rId55"/>
    <p:sldId id="2091" r:id="rId56"/>
    <p:sldId id="2092" r:id="rId57"/>
    <p:sldId id="2097" r:id="rId58"/>
    <p:sldId id="2098" r:id="rId59"/>
    <p:sldId id="2099" r:id="rId60"/>
    <p:sldId id="2100" r:id="rId61"/>
    <p:sldId id="2101" r:id="rId62"/>
    <p:sldId id="1565" r:id="rId63"/>
    <p:sldId id="1566" r:id="rId64"/>
    <p:sldId id="1857" r:id="rId65"/>
    <p:sldId id="1568" r:id="rId66"/>
    <p:sldId id="1880" r:id="rId67"/>
    <p:sldId id="1881" r:id="rId68"/>
    <p:sldId id="1998" r:id="rId69"/>
    <p:sldId id="1883" r:id="rId70"/>
    <p:sldId id="1884" r:id="rId71"/>
    <p:sldId id="1885" r:id="rId72"/>
    <p:sldId id="1886" r:id="rId73"/>
    <p:sldId id="1887" r:id="rId74"/>
    <p:sldId id="1888" r:id="rId75"/>
    <p:sldId id="1591" r:id="rId76"/>
    <p:sldId id="1592" r:id="rId77"/>
    <p:sldId id="1593" r:id="rId78"/>
    <p:sldId id="1594" r:id="rId79"/>
    <p:sldId id="2106" r:id="rId80"/>
    <p:sldId id="1847" r:id="rId81"/>
    <p:sldId id="1597" r:id="rId82"/>
    <p:sldId id="1598" r:id="rId83"/>
    <p:sldId id="1599" r:id="rId84"/>
    <p:sldId id="1600" r:id="rId85"/>
    <p:sldId id="1601" r:id="rId86"/>
    <p:sldId id="1602" r:id="rId87"/>
    <p:sldId id="1603" r:id="rId88"/>
    <p:sldId id="1604" r:id="rId89"/>
    <p:sldId id="1605" r:id="rId90"/>
    <p:sldId id="1606" r:id="rId91"/>
    <p:sldId id="1607" r:id="rId92"/>
    <p:sldId id="1608" r:id="rId93"/>
    <p:sldId id="1609" r:id="rId94"/>
    <p:sldId id="1610" r:id="rId95"/>
    <p:sldId id="1611" r:id="rId96"/>
    <p:sldId id="1612" r:id="rId97"/>
    <p:sldId id="1719" r:id="rId98"/>
    <p:sldId id="1614" r:id="rId99"/>
    <p:sldId id="1615" r:id="rId100"/>
    <p:sldId id="1720" r:id="rId101"/>
    <p:sldId id="1705" r:id="rId102"/>
    <p:sldId id="1618" r:id="rId103"/>
    <p:sldId id="1619" r:id="rId104"/>
    <p:sldId id="1620" r:id="rId105"/>
    <p:sldId id="2110" r:id="rId106"/>
    <p:sldId id="2111" r:id="rId107"/>
    <p:sldId id="1771" r:id="rId108"/>
    <p:sldId id="1632" r:id="rId109"/>
    <p:sldId id="1633" r:id="rId110"/>
    <p:sldId id="1634" r:id="rId111"/>
    <p:sldId id="1635" r:id="rId112"/>
    <p:sldId id="1636" r:id="rId113"/>
    <p:sldId id="1637" r:id="rId114"/>
    <p:sldId id="1638" r:id="rId115"/>
    <p:sldId id="1639" r:id="rId116"/>
    <p:sldId id="1640" r:id="rId117"/>
    <p:sldId id="1641" r:id="rId118"/>
    <p:sldId id="1642" r:id="rId119"/>
    <p:sldId id="1643" r:id="rId120"/>
    <p:sldId id="1644" r:id="rId121"/>
    <p:sldId id="1645" r:id="rId122"/>
    <p:sldId id="1646" r:id="rId123"/>
    <p:sldId id="1647" r:id="rId124"/>
    <p:sldId id="1648" r:id="rId125"/>
    <p:sldId id="1649" r:id="rId126"/>
    <p:sldId id="1650" r:id="rId127"/>
    <p:sldId id="1651" r:id="rId128"/>
    <p:sldId id="1652" r:id="rId129"/>
    <p:sldId id="1893" r:id="rId130"/>
    <p:sldId id="1653" r:id="rId131"/>
    <p:sldId id="1892" r:id="rId132"/>
    <p:sldId id="1654" r:id="rId133"/>
    <p:sldId id="1655" r:id="rId134"/>
    <p:sldId id="1656" r:id="rId135"/>
    <p:sldId id="1891" r:id="rId136"/>
    <p:sldId id="1657" r:id="rId137"/>
    <p:sldId id="1658" r:id="rId138"/>
    <p:sldId id="1659" r:id="rId139"/>
    <p:sldId id="1660" r:id="rId140"/>
    <p:sldId id="1661" r:id="rId141"/>
    <p:sldId id="1662" r:id="rId142"/>
    <p:sldId id="1663" r:id="rId143"/>
    <p:sldId id="2102" r:id="rId144"/>
    <p:sldId id="2103" r:id="rId145"/>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830" autoAdjust="0"/>
  </p:normalViewPr>
  <p:slideViewPr>
    <p:cSldViewPr snapToGrid="0">
      <p:cViewPr varScale="1">
        <p:scale>
          <a:sx n="94" d="100"/>
          <a:sy n="94" d="100"/>
        </p:scale>
        <p:origin x="278"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4.xml"/><Relationship Id="rId21" Type="http://schemas.openxmlformats.org/officeDocument/2006/relationships/slideMaster" Target="slideMasters/slideMaster21.xml"/><Relationship Id="rId42" Type="http://schemas.openxmlformats.org/officeDocument/2006/relationships/slide" Target="slides/slide19.xml"/><Relationship Id="rId63" Type="http://schemas.openxmlformats.org/officeDocument/2006/relationships/slide" Target="slides/slide40.xml"/><Relationship Id="rId84" Type="http://schemas.openxmlformats.org/officeDocument/2006/relationships/slide" Target="slides/slide61.xml"/><Relationship Id="rId138" Type="http://schemas.openxmlformats.org/officeDocument/2006/relationships/slide" Target="slides/slide115.xml"/><Relationship Id="rId107" Type="http://schemas.openxmlformats.org/officeDocument/2006/relationships/slide" Target="slides/slide84.xml"/><Relationship Id="rId11" Type="http://schemas.openxmlformats.org/officeDocument/2006/relationships/slideMaster" Target="slideMasters/slideMaster11.xml"/><Relationship Id="rId32" Type="http://schemas.openxmlformats.org/officeDocument/2006/relationships/slide" Target="slides/slide9.xml"/><Relationship Id="rId53" Type="http://schemas.openxmlformats.org/officeDocument/2006/relationships/slide" Target="slides/slide30.xml"/><Relationship Id="rId74" Type="http://schemas.openxmlformats.org/officeDocument/2006/relationships/slide" Target="slides/slide51.xml"/><Relationship Id="rId128" Type="http://schemas.openxmlformats.org/officeDocument/2006/relationships/slide" Target="slides/slide105.xml"/><Relationship Id="rId149" Type="http://schemas.openxmlformats.org/officeDocument/2006/relationships/theme" Target="theme/theme1.xml"/><Relationship Id="rId5" Type="http://schemas.openxmlformats.org/officeDocument/2006/relationships/slideMaster" Target="slideMasters/slideMaster5.xml"/><Relationship Id="rId95" Type="http://schemas.openxmlformats.org/officeDocument/2006/relationships/slide" Target="slides/slide72.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113" Type="http://schemas.openxmlformats.org/officeDocument/2006/relationships/slide" Target="slides/slide90.xml"/><Relationship Id="rId118" Type="http://schemas.openxmlformats.org/officeDocument/2006/relationships/slide" Target="slides/slide95.xml"/><Relationship Id="rId134" Type="http://schemas.openxmlformats.org/officeDocument/2006/relationships/slide" Target="slides/slide111.xml"/><Relationship Id="rId139" Type="http://schemas.openxmlformats.org/officeDocument/2006/relationships/slide" Target="slides/slide116.xml"/><Relationship Id="rId80" Type="http://schemas.openxmlformats.org/officeDocument/2006/relationships/slide" Target="slides/slide57.xml"/><Relationship Id="rId85" Type="http://schemas.openxmlformats.org/officeDocument/2006/relationships/slide" Target="slides/slide62.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08" Type="http://schemas.openxmlformats.org/officeDocument/2006/relationships/slide" Target="slides/slide85.xml"/><Relationship Id="rId124" Type="http://schemas.openxmlformats.org/officeDocument/2006/relationships/slide" Target="slides/slide101.xml"/><Relationship Id="rId129" Type="http://schemas.openxmlformats.org/officeDocument/2006/relationships/slide" Target="slides/slide106.xml"/><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slide" Target="slides/slide73.xml"/><Relationship Id="rId140" Type="http://schemas.openxmlformats.org/officeDocument/2006/relationships/slide" Target="slides/slide117.xml"/><Relationship Id="rId145" Type="http://schemas.openxmlformats.org/officeDocument/2006/relationships/slide" Target="slides/slide122.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5.xml"/><Relationship Id="rId49" Type="http://schemas.openxmlformats.org/officeDocument/2006/relationships/slide" Target="slides/slide26.xml"/><Relationship Id="rId114" Type="http://schemas.openxmlformats.org/officeDocument/2006/relationships/slide" Target="slides/slide91.xml"/><Relationship Id="rId119" Type="http://schemas.openxmlformats.org/officeDocument/2006/relationships/slide" Target="slides/slide96.xml"/><Relationship Id="rId44" Type="http://schemas.openxmlformats.org/officeDocument/2006/relationships/slide" Target="slides/slide21.xml"/><Relationship Id="rId60" Type="http://schemas.openxmlformats.org/officeDocument/2006/relationships/slide" Target="slides/slide37.xml"/><Relationship Id="rId65" Type="http://schemas.openxmlformats.org/officeDocument/2006/relationships/slide" Target="slides/slide42.xml"/><Relationship Id="rId81" Type="http://schemas.openxmlformats.org/officeDocument/2006/relationships/slide" Target="slides/slide58.xml"/><Relationship Id="rId86" Type="http://schemas.openxmlformats.org/officeDocument/2006/relationships/slide" Target="slides/slide63.xml"/><Relationship Id="rId130" Type="http://schemas.openxmlformats.org/officeDocument/2006/relationships/slide" Target="slides/slide107.xml"/><Relationship Id="rId135" Type="http://schemas.openxmlformats.org/officeDocument/2006/relationships/slide" Target="slides/slide112.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109" Type="http://schemas.openxmlformats.org/officeDocument/2006/relationships/slide" Target="slides/slide8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slide" Target="slides/slide81.xml"/><Relationship Id="rId120" Type="http://schemas.openxmlformats.org/officeDocument/2006/relationships/slide" Target="slides/slide97.xml"/><Relationship Id="rId125" Type="http://schemas.openxmlformats.org/officeDocument/2006/relationships/slide" Target="slides/slide102.xml"/><Relationship Id="rId141" Type="http://schemas.openxmlformats.org/officeDocument/2006/relationships/slide" Target="slides/slide118.xml"/><Relationship Id="rId14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110" Type="http://schemas.openxmlformats.org/officeDocument/2006/relationships/slide" Target="slides/slide87.xml"/><Relationship Id="rId115" Type="http://schemas.openxmlformats.org/officeDocument/2006/relationships/slide" Target="slides/slide92.xml"/><Relationship Id="rId131" Type="http://schemas.openxmlformats.org/officeDocument/2006/relationships/slide" Target="slides/slide108.xml"/><Relationship Id="rId136" Type="http://schemas.openxmlformats.org/officeDocument/2006/relationships/slide" Target="slides/slide113.xml"/><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slide" Target="slides/slide77.xml"/><Relationship Id="rId105" Type="http://schemas.openxmlformats.org/officeDocument/2006/relationships/slide" Target="slides/slide82.xml"/><Relationship Id="rId126" Type="http://schemas.openxmlformats.org/officeDocument/2006/relationships/slide" Target="slides/slide103.xml"/><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slide" Target="slides/slide75.xml"/><Relationship Id="rId121" Type="http://schemas.openxmlformats.org/officeDocument/2006/relationships/slide" Target="slides/slide98.xml"/><Relationship Id="rId142" Type="http://schemas.openxmlformats.org/officeDocument/2006/relationships/slide" Target="slides/slide119.xml"/><Relationship Id="rId3" Type="http://schemas.openxmlformats.org/officeDocument/2006/relationships/slideMaster" Target="slideMasters/slideMaster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116" Type="http://schemas.openxmlformats.org/officeDocument/2006/relationships/slide" Target="slides/slide93.xml"/><Relationship Id="rId137" Type="http://schemas.openxmlformats.org/officeDocument/2006/relationships/slide" Target="slides/slide114.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 Id="rId111" Type="http://schemas.openxmlformats.org/officeDocument/2006/relationships/slide" Target="slides/slide88.xml"/><Relationship Id="rId132" Type="http://schemas.openxmlformats.org/officeDocument/2006/relationships/slide" Target="slides/slide109.xml"/><Relationship Id="rId15" Type="http://schemas.openxmlformats.org/officeDocument/2006/relationships/slideMaster" Target="slideMasters/slideMaster15.xml"/><Relationship Id="rId36" Type="http://schemas.openxmlformats.org/officeDocument/2006/relationships/slide" Target="slides/slide13.xml"/><Relationship Id="rId57" Type="http://schemas.openxmlformats.org/officeDocument/2006/relationships/slide" Target="slides/slide34.xml"/><Relationship Id="rId106" Type="http://schemas.openxmlformats.org/officeDocument/2006/relationships/slide" Target="slides/slide83.xml"/><Relationship Id="rId127" Type="http://schemas.openxmlformats.org/officeDocument/2006/relationships/slide" Target="slides/slide104.xml"/><Relationship Id="rId10" Type="http://schemas.openxmlformats.org/officeDocument/2006/relationships/slideMaster" Target="slideMasters/slideMaster10.xml"/><Relationship Id="rId31" Type="http://schemas.openxmlformats.org/officeDocument/2006/relationships/slide" Target="slides/slide8.xml"/><Relationship Id="rId52" Type="http://schemas.openxmlformats.org/officeDocument/2006/relationships/slide" Target="slides/slide29.xml"/><Relationship Id="rId73" Type="http://schemas.openxmlformats.org/officeDocument/2006/relationships/slide" Target="slides/slide50.xml"/><Relationship Id="rId78" Type="http://schemas.openxmlformats.org/officeDocument/2006/relationships/slide" Target="slides/slide55.xml"/><Relationship Id="rId94" Type="http://schemas.openxmlformats.org/officeDocument/2006/relationships/slide" Target="slides/slide71.xml"/><Relationship Id="rId99" Type="http://schemas.openxmlformats.org/officeDocument/2006/relationships/slide" Target="slides/slide76.xml"/><Relationship Id="rId101" Type="http://schemas.openxmlformats.org/officeDocument/2006/relationships/slide" Target="slides/slide78.xml"/><Relationship Id="rId122" Type="http://schemas.openxmlformats.org/officeDocument/2006/relationships/slide" Target="slides/slide99.xml"/><Relationship Id="rId143" Type="http://schemas.openxmlformats.org/officeDocument/2006/relationships/slide" Target="slides/slide120.xml"/><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3.xml"/><Relationship Id="rId47" Type="http://schemas.openxmlformats.org/officeDocument/2006/relationships/slide" Target="slides/slide24.xml"/><Relationship Id="rId68" Type="http://schemas.openxmlformats.org/officeDocument/2006/relationships/slide" Target="slides/slide45.xml"/><Relationship Id="rId89" Type="http://schemas.openxmlformats.org/officeDocument/2006/relationships/slide" Target="slides/slide66.xml"/><Relationship Id="rId112" Type="http://schemas.openxmlformats.org/officeDocument/2006/relationships/slide" Target="slides/slide89.xml"/><Relationship Id="rId133" Type="http://schemas.openxmlformats.org/officeDocument/2006/relationships/slide" Target="slides/slide110.xml"/><Relationship Id="rId16" Type="http://schemas.openxmlformats.org/officeDocument/2006/relationships/slideMaster" Target="slideMasters/slideMaster16.xml"/><Relationship Id="rId37" Type="http://schemas.openxmlformats.org/officeDocument/2006/relationships/slide" Target="slides/slide14.xml"/><Relationship Id="rId58" Type="http://schemas.openxmlformats.org/officeDocument/2006/relationships/slide" Target="slides/slide35.xml"/><Relationship Id="rId79" Type="http://schemas.openxmlformats.org/officeDocument/2006/relationships/slide" Target="slides/slide56.xml"/><Relationship Id="rId102" Type="http://schemas.openxmlformats.org/officeDocument/2006/relationships/slide" Target="slides/slide79.xml"/><Relationship Id="rId123" Type="http://schemas.openxmlformats.org/officeDocument/2006/relationships/slide" Target="slides/slide100.xml"/><Relationship Id="rId144" Type="http://schemas.openxmlformats.org/officeDocument/2006/relationships/slide" Target="slides/slide121.xml"/><Relationship Id="rId90" Type="http://schemas.openxmlformats.org/officeDocument/2006/relationships/slide" Target="slides/slide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267BF-CF9E-4F67-9C5F-7438A8DE096A}" type="datetimeFigureOut">
              <a:rPr lang="zh-TW" altLang="en-US" smtClean="0"/>
              <a:t>2023/1/26</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CD7E6-725D-4764-9668-155484C5899E}" type="slidenum">
              <a:rPr lang="zh-TW" altLang="en-US" smtClean="0"/>
              <a:t>‹#›</a:t>
            </a:fld>
            <a:endParaRPr lang="zh-TW" altLang="en-US"/>
          </a:p>
        </p:txBody>
      </p:sp>
    </p:spTree>
    <p:extLst>
      <p:ext uri="{BB962C8B-B14F-4D97-AF65-F5344CB8AC3E}">
        <p14:creationId xmlns:p14="http://schemas.microsoft.com/office/powerpoint/2010/main" val="2686988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smtClean="0"/>
          </a:p>
        </p:txBody>
      </p:sp>
      <p:sp>
        <p:nvSpPr>
          <p:cNvPr id="1925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733EDED1-43A5-4ABD-AFC0-4BDF3D7051CC}" type="slidenum">
              <a:rPr kumimoji="0" lang="zh-TW" altLang="en-US" smtClean="0">
                <a:solidFill>
                  <a:srgbClr val="000000"/>
                </a:solidFill>
                <a:latin typeface="Calibri" panose="020F0502020204030204" pitchFamily="34" charset="0"/>
              </a:rPr>
              <a:pPr/>
              <a:t>1</a:t>
            </a:fld>
            <a:endParaRPr kumimoji="0" lang="zh-TW"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2379930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D3270F1-B823-48CE-816E-5577F18A5E37}" type="slidenum">
              <a:rPr lang="zh-TW" altLang="en-US" smtClean="0">
                <a:solidFill>
                  <a:prstClr val="black"/>
                </a:solidFill>
              </a:rPr>
              <a:pPr/>
              <a:t>19</a:t>
            </a:fld>
            <a:endParaRPr lang="zh-TW" altLang="en-US">
              <a:solidFill>
                <a:prstClr val="black"/>
              </a:solidFill>
            </a:endParaRPr>
          </a:p>
        </p:txBody>
      </p:sp>
    </p:spTree>
    <p:extLst>
      <p:ext uri="{BB962C8B-B14F-4D97-AF65-F5344CB8AC3E}">
        <p14:creationId xmlns:p14="http://schemas.microsoft.com/office/powerpoint/2010/main" val="292141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D3270F1-B823-48CE-816E-5577F18A5E37}" type="slidenum">
              <a:rPr lang="zh-TW" altLang="en-US" smtClean="0">
                <a:solidFill>
                  <a:prstClr val="black"/>
                </a:solidFill>
              </a:rPr>
              <a:pPr/>
              <a:t>22</a:t>
            </a:fld>
            <a:endParaRPr lang="zh-TW" altLang="en-US">
              <a:solidFill>
                <a:prstClr val="black"/>
              </a:solidFill>
            </a:endParaRPr>
          </a:p>
        </p:txBody>
      </p:sp>
    </p:spTree>
    <p:extLst>
      <p:ext uri="{BB962C8B-B14F-4D97-AF65-F5344CB8AC3E}">
        <p14:creationId xmlns:p14="http://schemas.microsoft.com/office/powerpoint/2010/main" val="3632040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7ADFBF7-4E33-44E7-92DC-E717958D68E4}" type="slidenum">
              <a:rPr lang="zh-TW" altLang="en-US" smtClean="0">
                <a:solidFill>
                  <a:prstClr val="black"/>
                </a:solidFill>
              </a:rPr>
              <a:pPr/>
              <a:t>24</a:t>
            </a:fld>
            <a:endParaRPr lang="zh-TW" altLang="en-US">
              <a:solidFill>
                <a:prstClr val="black"/>
              </a:solidFill>
            </a:endParaRPr>
          </a:p>
        </p:txBody>
      </p:sp>
    </p:spTree>
    <p:extLst>
      <p:ext uri="{BB962C8B-B14F-4D97-AF65-F5344CB8AC3E}">
        <p14:creationId xmlns:p14="http://schemas.microsoft.com/office/powerpoint/2010/main" val="2207499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7ADFBF7-4E33-44E7-92DC-E717958D68E4}" type="slidenum">
              <a:rPr lang="zh-TW" altLang="en-US" smtClean="0">
                <a:solidFill>
                  <a:prstClr val="black"/>
                </a:solidFill>
              </a:rPr>
              <a:pPr/>
              <a:t>25</a:t>
            </a:fld>
            <a:endParaRPr lang="zh-TW" altLang="en-US">
              <a:solidFill>
                <a:prstClr val="black"/>
              </a:solidFill>
            </a:endParaRPr>
          </a:p>
        </p:txBody>
      </p:sp>
    </p:spTree>
    <p:extLst>
      <p:ext uri="{BB962C8B-B14F-4D97-AF65-F5344CB8AC3E}">
        <p14:creationId xmlns:p14="http://schemas.microsoft.com/office/powerpoint/2010/main" val="3801951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28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smtClean="0"/>
          </a:p>
        </p:txBody>
      </p:sp>
      <p:sp>
        <p:nvSpPr>
          <p:cNvPr id="59290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1C5356B-C29F-48D2-8620-99094B09C51B}" type="slidenum">
              <a:rPr kumimoji="0" lang="zh-TW" altLang="en-US" smtClean="0">
                <a:solidFill>
                  <a:srgbClr val="000000"/>
                </a:solidFill>
                <a:latin typeface="Calibri" panose="020F0502020204030204" pitchFamily="34" charset="0"/>
              </a:rPr>
              <a:pPr/>
              <a:t>33</a:t>
            </a:fld>
            <a:endParaRPr kumimoji="0" lang="zh-TW"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87968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28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smtClean="0"/>
          </a:p>
        </p:txBody>
      </p:sp>
      <p:sp>
        <p:nvSpPr>
          <p:cNvPr id="59290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1C5356B-C29F-48D2-8620-99094B09C51B}" type="slidenum">
              <a:rPr kumimoji="0" lang="zh-TW" altLang="en-US" smtClean="0">
                <a:solidFill>
                  <a:srgbClr val="000000"/>
                </a:solidFill>
                <a:latin typeface="Calibri" panose="020F0502020204030204" pitchFamily="34" charset="0"/>
              </a:rPr>
              <a:pPr/>
              <a:t>34</a:t>
            </a:fld>
            <a:endParaRPr kumimoji="0" lang="zh-TW"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679762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54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smtClean="0"/>
          </a:p>
        </p:txBody>
      </p:sp>
      <p:sp>
        <p:nvSpPr>
          <p:cNvPr id="4454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C3202A4-AF65-4081-9C25-2907C775EF90}" type="slidenum">
              <a:rPr kumimoji="0" lang="zh-TW" altLang="en-US" smtClean="0">
                <a:solidFill>
                  <a:srgbClr val="000000"/>
                </a:solidFill>
                <a:latin typeface="Calibri" panose="020F0502020204030204" pitchFamily="34" charset="0"/>
              </a:rPr>
              <a:pPr/>
              <a:t>41</a:t>
            </a:fld>
            <a:endParaRPr kumimoji="0" lang="zh-TW"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1012291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BEECD7E6-725D-4764-9668-155484C5899E}" type="slidenum">
              <a:rPr lang="zh-TW" altLang="en-US" smtClean="0"/>
              <a:t>69</a:t>
            </a:fld>
            <a:endParaRPr lang="zh-TW" altLang="en-US"/>
          </a:p>
        </p:txBody>
      </p:sp>
    </p:spTree>
    <p:extLst>
      <p:ext uri="{BB962C8B-B14F-4D97-AF65-F5344CB8AC3E}">
        <p14:creationId xmlns:p14="http://schemas.microsoft.com/office/powerpoint/2010/main" val="956129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BEECD7E6-725D-4764-9668-155484C5899E}" type="slidenum">
              <a:rPr lang="zh-TW" altLang="en-US" smtClean="0"/>
              <a:t>75</a:t>
            </a:fld>
            <a:endParaRPr lang="zh-TW" altLang="en-US"/>
          </a:p>
        </p:txBody>
      </p:sp>
    </p:spTree>
    <p:extLst>
      <p:ext uri="{BB962C8B-B14F-4D97-AF65-F5344CB8AC3E}">
        <p14:creationId xmlns:p14="http://schemas.microsoft.com/office/powerpoint/2010/main" val="1221638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smtClean="0"/>
          </a:p>
        </p:txBody>
      </p:sp>
      <p:sp>
        <p:nvSpPr>
          <p:cNvPr id="4" name="投影片編號版面配置區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fld id="{D235863E-BA07-4A2C-A60D-D51975E14352}" type="slidenum">
              <a:rPr kumimoji="0" lang="zh-TW" altLang="en-US">
                <a:solidFill>
                  <a:prstClr val="black"/>
                </a:solidFill>
                <a:latin typeface="Calibri" panose="020F0502020204030204" pitchFamily="34" charset="0"/>
              </a:rPr>
              <a:pPr eaLnBrk="1" hangingPunct="1"/>
              <a:t>120</a:t>
            </a:fld>
            <a:endParaRPr kumimoji="0" lang="zh-TW"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269436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3" y="2130427"/>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190" indent="0" algn="ctr">
              <a:buNone/>
              <a:defRPr>
                <a:solidFill>
                  <a:schemeClr val="tx1">
                    <a:tint val="75000"/>
                  </a:schemeClr>
                </a:solidFill>
              </a:defRPr>
            </a:lvl2pPr>
            <a:lvl3pPr marL="914379" indent="0" algn="ctr">
              <a:buNone/>
              <a:defRPr>
                <a:solidFill>
                  <a:schemeClr val="tx1">
                    <a:tint val="75000"/>
                  </a:schemeClr>
                </a:solidFill>
              </a:defRPr>
            </a:lvl3pPr>
            <a:lvl4pPr marL="1371570" indent="0" algn="ctr">
              <a:buNone/>
              <a:defRPr>
                <a:solidFill>
                  <a:schemeClr val="tx1">
                    <a:tint val="75000"/>
                  </a:schemeClr>
                </a:solidFill>
              </a:defRPr>
            </a:lvl4pPr>
            <a:lvl5pPr marL="1828759" indent="0" algn="ctr">
              <a:buNone/>
              <a:defRPr>
                <a:solidFill>
                  <a:schemeClr val="tx1">
                    <a:tint val="75000"/>
                  </a:schemeClr>
                </a:solidFill>
              </a:defRPr>
            </a:lvl5pPr>
            <a:lvl6pPr marL="2285948" indent="0" algn="ctr">
              <a:buNone/>
              <a:defRPr>
                <a:solidFill>
                  <a:schemeClr val="tx1">
                    <a:tint val="75000"/>
                  </a:schemeClr>
                </a:solidFill>
              </a:defRPr>
            </a:lvl6pPr>
            <a:lvl7pPr marL="2743138" indent="0" algn="ctr">
              <a:buNone/>
              <a:defRPr>
                <a:solidFill>
                  <a:schemeClr val="tx1">
                    <a:tint val="75000"/>
                  </a:schemeClr>
                </a:solidFill>
              </a:defRPr>
            </a:lvl7pPr>
            <a:lvl8pPr marL="3200328" indent="0" algn="ctr">
              <a:buNone/>
              <a:defRPr>
                <a:solidFill>
                  <a:schemeClr val="tx1">
                    <a:tint val="75000"/>
                  </a:schemeClr>
                </a:solidFill>
              </a:defRPr>
            </a:lvl8pPr>
            <a:lvl9pPr marL="3657518"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E9D3056-468B-4E4E-8A92-B59E2949BB66}" type="slidenum">
              <a:rPr lang="en-US" altLang="zh-TW"/>
              <a:pPr>
                <a:defRPr/>
              </a:pPr>
              <a:t>‹#›</a:t>
            </a:fld>
            <a:endParaRPr lang="en-US" altLang="zh-TW"/>
          </a:p>
        </p:txBody>
      </p:sp>
    </p:spTree>
    <p:extLst>
      <p:ext uri="{BB962C8B-B14F-4D97-AF65-F5344CB8AC3E}">
        <p14:creationId xmlns:p14="http://schemas.microsoft.com/office/powerpoint/2010/main" val="1754530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BC647CE-33CE-4CE2-9A04-336357E075E1}" type="slidenum">
              <a:rPr lang="en-US" altLang="zh-TW"/>
              <a:pPr>
                <a:defRPr/>
              </a:pPr>
              <a:t>‹#›</a:t>
            </a:fld>
            <a:endParaRPr lang="en-US" altLang="zh-TW"/>
          </a:p>
        </p:txBody>
      </p:sp>
    </p:spTree>
    <p:extLst>
      <p:ext uri="{BB962C8B-B14F-4D97-AF65-F5344CB8AC3E}">
        <p14:creationId xmlns:p14="http://schemas.microsoft.com/office/powerpoint/2010/main" val="4341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9" y="4406902"/>
            <a:ext cx="10363200" cy="1362075"/>
          </a:xfrm>
        </p:spPr>
        <p:txBody>
          <a:bodyPr anchor="t"/>
          <a:lstStyle>
            <a:lvl1pPr algn="l">
              <a:defRPr sz="4001"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9" y="2906719"/>
            <a:ext cx="10363200" cy="1500187"/>
          </a:xfrm>
        </p:spPr>
        <p:txBody>
          <a:bodyPr anchor="b"/>
          <a:lstStyle>
            <a:lvl1pPr marL="0" indent="0">
              <a:buNone/>
              <a:defRPr sz="1999">
                <a:solidFill>
                  <a:schemeClr val="tx1">
                    <a:tint val="75000"/>
                  </a:schemeClr>
                </a:solidFill>
              </a:defRPr>
            </a:lvl1pPr>
            <a:lvl2pPr marL="457190" indent="0">
              <a:buNone/>
              <a:defRPr sz="1799">
                <a:solidFill>
                  <a:schemeClr val="tx1">
                    <a:tint val="75000"/>
                  </a:schemeClr>
                </a:solidFill>
              </a:defRPr>
            </a:lvl2pPr>
            <a:lvl3pPr marL="914379" indent="0">
              <a:buNone/>
              <a:defRPr sz="1600">
                <a:solidFill>
                  <a:schemeClr val="tx1">
                    <a:tint val="75000"/>
                  </a:schemeClr>
                </a:solidFill>
              </a:defRPr>
            </a:lvl3pPr>
            <a:lvl4pPr marL="1371570" indent="0">
              <a:buNone/>
              <a:defRPr sz="1401">
                <a:solidFill>
                  <a:schemeClr val="tx1">
                    <a:tint val="75000"/>
                  </a:schemeClr>
                </a:solidFill>
              </a:defRPr>
            </a:lvl4pPr>
            <a:lvl5pPr marL="1828759" indent="0">
              <a:buNone/>
              <a:defRPr sz="1401">
                <a:solidFill>
                  <a:schemeClr val="tx1">
                    <a:tint val="75000"/>
                  </a:schemeClr>
                </a:solidFill>
              </a:defRPr>
            </a:lvl5pPr>
            <a:lvl6pPr marL="2285948" indent="0">
              <a:buNone/>
              <a:defRPr sz="1401">
                <a:solidFill>
                  <a:schemeClr val="tx1">
                    <a:tint val="75000"/>
                  </a:schemeClr>
                </a:solidFill>
              </a:defRPr>
            </a:lvl6pPr>
            <a:lvl7pPr marL="2743138" indent="0">
              <a:buNone/>
              <a:defRPr sz="1401">
                <a:solidFill>
                  <a:schemeClr val="tx1">
                    <a:tint val="75000"/>
                  </a:schemeClr>
                </a:solidFill>
              </a:defRPr>
            </a:lvl7pPr>
            <a:lvl8pPr marL="3200328" indent="0">
              <a:buNone/>
              <a:defRPr sz="1401">
                <a:solidFill>
                  <a:schemeClr val="tx1">
                    <a:tint val="75000"/>
                  </a:schemeClr>
                </a:solidFill>
              </a:defRPr>
            </a:lvl8pPr>
            <a:lvl9pPr marL="3657518" indent="0">
              <a:buNone/>
              <a:defRPr sz="1401">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5394F80-DD68-4167-8377-8ACC6FB80212}" type="slidenum">
              <a:rPr lang="en-US" altLang="zh-TW"/>
              <a:pPr>
                <a:defRPr/>
              </a:pPr>
              <a:t>‹#›</a:t>
            </a:fld>
            <a:endParaRPr lang="en-US" altLang="zh-TW"/>
          </a:p>
        </p:txBody>
      </p:sp>
    </p:spTree>
    <p:extLst>
      <p:ext uri="{BB962C8B-B14F-4D97-AF65-F5344CB8AC3E}">
        <p14:creationId xmlns:p14="http://schemas.microsoft.com/office/powerpoint/2010/main" val="114729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1"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B989455C-19D0-4B08-9355-AE3CB4B63ABB}" type="slidenum">
              <a:rPr lang="en-US" altLang="zh-TW"/>
              <a:pPr>
                <a:defRPr/>
              </a:pPr>
              <a:t>‹#›</a:t>
            </a:fld>
            <a:endParaRPr lang="en-US" altLang="zh-TW"/>
          </a:p>
        </p:txBody>
      </p:sp>
    </p:spTree>
    <p:extLst>
      <p:ext uri="{BB962C8B-B14F-4D97-AF65-F5344CB8AC3E}">
        <p14:creationId xmlns:p14="http://schemas.microsoft.com/office/powerpoint/2010/main" val="3330199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2" y="1535113"/>
            <a:ext cx="5386917" cy="639762"/>
          </a:xfrm>
        </p:spPr>
        <p:txBody>
          <a:bodyPr anchor="b"/>
          <a:lstStyle>
            <a:lvl1pPr marL="0" indent="0">
              <a:buNone/>
              <a:defRPr sz="2401" b="1"/>
            </a:lvl1pPr>
            <a:lvl2pPr marL="457190" indent="0">
              <a:buNone/>
              <a:defRPr sz="1999" b="1"/>
            </a:lvl2pPr>
            <a:lvl3pPr marL="914379" indent="0">
              <a:buNone/>
              <a:defRPr sz="1799" b="1"/>
            </a:lvl3pPr>
            <a:lvl4pPr marL="1371570" indent="0">
              <a:buNone/>
              <a:defRPr sz="1600" b="1"/>
            </a:lvl4pPr>
            <a:lvl5pPr marL="1828759" indent="0">
              <a:buNone/>
              <a:defRPr sz="1600" b="1"/>
            </a:lvl5pPr>
            <a:lvl6pPr marL="2285948" indent="0">
              <a:buNone/>
              <a:defRPr sz="1600" b="1"/>
            </a:lvl6pPr>
            <a:lvl7pPr marL="2743138" indent="0">
              <a:buNone/>
              <a:defRPr sz="1600" b="1"/>
            </a:lvl7pPr>
            <a:lvl8pPr marL="3200328" indent="0">
              <a:buNone/>
              <a:defRPr sz="1600" b="1"/>
            </a:lvl8pPr>
            <a:lvl9pPr marL="3657518"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2" y="2174875"/>
            <a:ext cx="5386917"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71" y="1535113"/>
            <a:ext cx="5389033" cy="639762"/>
          </a:xfrm>
        </p:spPr>
        <p:txBody>
          <a:bodyPr anchor="b"/>
          <a:lstStyle>
            <a:lvl1pPr marL="0" indent="0">
              <a:buNone/>
              <a:defRPr sz="2401" b="1"/>
            </a:lvl1pPr>
            <a:lvl2pPr marL="457190" indent="0">
              <a:buNone/>
              <a:defRPr sz="1999" b="1"/>
            </a:lvl2pPr>
            <a:lvl3pPr marL="914379" indent="0">
              <a:buNone/>
              <a:defRPr sz="1799" b="1"/>
            </a:lvl3pPr>
            <a:lvl4pPr marL="1371570" indent="0">
              <a:buNone/>
              <a:defRPr sz="1600" b="1"/>
            </a:lvl4pPr>
            <a:lvl5pPr marL="1828759" indent="0">
              <a:buNone/>
              <a:defRPr sz="1600" b="1"/>
            </a:lvl5pPr>
            <a:lvl6pPr marL="2285948" indent="0">
              <a:buNone/>
              <a:defRPr sz="1600" b="1"/>
            </a:lvl6pPr>
            <a:lvl7pPr marL="2743138" indent="0">
              <a:buNone/>
              <a:defRPr sz="1600" b="1"/>
            </a:lvl7pPr>
            <a:lvl8pPr marL="3200328" indent="0">
              <a:buNone/>
              <a:defRPr sz="1600" b="1"/>
            </a:lvl8pPr>
            <a:lvl9pPr marL="3657518"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1" y="2174875"/>
            <a:ext cx="5389033"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8"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CB63DEA-BDD6-4CB5-9D69-B8B7F8BB0F89}" type="slidenum">
              <a:rPr lang="en-US" altLang="zh-TW"/>
              <a:pPr>
                <a:defRPr/>
              </a:pPr>
              <a:t>‹#›</a:t>
            </a:fld>
            <a:endParaRPr lang="en-US" altLang="zh-TW"/>
          </a:p>
        </p:txBody>
      </p:sp>
    </p:spTree>
    <p:extLst>
      <p:ext uri="{BB962C8B-B14F-4D97-AF65-F5344CB8AC3E}">
        <p14:creationId xmlns:p14="http://schemas.microsoft.com/office/powerpoint/2010/main" val="367625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527B1F0-F326-48C8-8B4C-F36C0D6F9C44}" type="slidenum">
              <a:rPr lang="en-US" altLang="zh-TW"/>
              <a:pPr>
                <a:defRPr/>
              </a:pPr>
              <a:t>‹#›</a:t>
            </a:fld>
            <a:endParaRPr lang="en-US" altLang="zh-TW"/>
          </a:p>
        </p:txBody>
      </p:sp>
    </p:spTree>
    <p:extLst>
      <p:ext uri="{BB962C8B-B14F-4D97-AF65-F5344CB8AC3E}">
        <p14:creationId xmlns:p14="http://schemas.microsoft.com/office/powerpoint/2010/main" val="1818747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3"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1159BE8-C75F-439B-93B7-F44D097FFD7B}" type="slidenum">
              <a:rPr lang="en-US" altLang="zh-TW"/>
              <a:pPr>
                <a:defRPr/>
              </a:pPr>
              <a:t>‹#›</a:t>
            </a:fld>
            <a:endParaRPr lang="en-US" altLang="zh-TW"/>
          </a:p>
        </p:txBody>
      </p:sp>
    </p:spTree>
    <p:extLst>
      <p:ext uri="{BB962C8B-B14F-4D97-AF65-F5344CB8AC3E}">
        <p14:creationId xmlns:p14="http://schemas.microsoft.com/office/powerpoint/2010/main" val="1362024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4" y="273050"/>
            <a:ext cx="4011084" cy="1162050"/>
          </a:xfrm>
        </p:spPr>
        <p:txBody>
          <a:bodyPr anchor="b"/>
          <a:lstStyle>
            <a:lvl1pPr algn="l">
              <a:defRPr sz="1999"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6" y="273052"/>
            <a:ext cx="6815667" cy="5853113"/>
          </a:xfrm>
        </p:spPr>
        <p:txBody>
          <a:bodyPr/>
          <a:lstStyle>
            <a:lvl1pPr>
              <a:defRPr sz="3201"/>
            </a:lvl1pPr>
            <a:lvl2pPr>
              <a:defRPr sz="2801"/>
            </a:lvl2pPr>
            <a:lvl3pPr>
              <a:defRPr sz="2401"/>
            </a:lvl3pPr>
            <a:lvl4pPr>
              <a:defRPr sz="1999"/>
            </a:lvl4pPr>
            <a:lvl5pPr>
              <a:defRPr sz="1999"/>
            </a:lvl5pPr>
            <a:lvl6pPr>
              <a:defRPr sz="1999"/>
            </a:lvl6pPr>
            <a:lvl7pPr>
              <a:defRPr sz="1999"/>
            </a:lvl7pPr>
            <a:lvl8pPr>
              <a:defRPr sz="1999"/>
            </a:lvl8pPr>
            <a:lvl9pPr>
              <a:defRPr sz="19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4" y="1435105"/>
            <a:ext cx="4011084" cy="4691063"/>
          </a:xfrm>
        </p:spPr>
        <p:txBody>
          <a:bodyPr/>
          <a:lstStyle>
            <a:lvl1pPr marL="0" indent="0">
              <a:buNone/>
              <a:defRPr sz="1401"/>
            </a:lvl1pPr>
            <a:lvl2pPr marL="457190" indent="0">
              <a:buNone/>
              <a:defRPr sz="1200"/>
            </a:lvl2pPr>
            <a:lvl3pPr marL="914379" indent="0">
              <a:buNone/>
              <a:defRPr sz="1001"/>
            </a:lvl3pPr>
            <a:lvl4pPr marL="1371570" indent="0">
              <a:buNone/>
              <a:defRPr sz="900"/>
            </a:lvl4pPr>
            <a:lvl5pPr marL="1828759" indent="0">
              <a:buNone/>
              <a:defRPr sz="900"/>
            </a:lvl5pPr>
            <a:lvl6pPr marL="2285948" indent="0">
              <a:buNone/>
              <a:defRPr sz="900"/>
            </a:lvl6pPr>
            <a:lvl7pPr marL="2743138" indent="0">
              <a:buNone/>
              <a:defRPr sz="900"/>
            </a:lvl7pPr>
            <a:lvl8pPr marL="3200328" indent="0">
              <a:buNone/>
              <a:defRPr sz="900"/>
            </a:lvl8pPr>
            <a:lvl9pPr marL="3657518"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1B64F06-7BE4-414F-9517-CF050F4E03E4}" type="slidenum">
              <a:rPr lang="en-US" altLang="zh-TW"/>
              <a:pPr>
                <a:defRPr/>
              </a:pPr>
              <a:t>‹#›</a:t>
            </a:fld>
            <a:endParaRPr lang="en-US" altLang="zh-TW"/>
          </a:p>
        </p:txBody>
      </p:sp>
    </p:spTree>
    <p:extLst>
      <p:ext uri="{BB962C8B-B14F-4D97-AF65-F5344CB8AC3E}">
        <p14:creationId xmlns:p14="http://schemas.microsoft.com/office/powerpoint/2010/main" val="2445342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9" y="4800600"/>
            <a:ext cx="7315200" cy="566738"/>
          </a:xfrm>
        </p:spPr>
        <p:txBody>
          <a:bodyPr anchor="b"/>
          <a:lstStyle>
            <a:lvl1pPr algn="l">
              <a:defRPr sz="1999"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9" y="612775"/>
            <a:ext cx="7315200" cy="4114800"/>
          </a:xfrm>
        </p:spPr>
        <p:txBody>
          <a:bodyPr rtlCol="0">
            <a:normAutofit/>
          </a:bodyPr>
          <a:lstStyle>
            <a:lvl1pPr marL="0" indent="0">
              <a:buNone/>
              <a:defRPr sz="3201"/>
            </a:lvl1pPr>
            <a:lvl2pPr marL="457190" indent="0">
              <a:buNone/>
              <a:defRPr sz="2801"/>
            </a:lvl2pPr>
            <a:lvl3pPr marL="914379" indent="0">
              <a:buNone/>
              <a:defRPr sz="2401"/>
            </a:lvl3pPr>
            <a:lvl4pPr marL="1371570" indent="0">
              <a:buNone/>
              <a:defRPr sz="1999"/>
            </a:lvl4pPr>
            <a:lvl5pPr marL="1828759" indent="0">
              <a:buNone/>
              <a:defRPr sz="1999"/>
            </a:lvl5pPr>
            <a:lvl6pPr marL="2285948" indent="0">
              <a:buNone/>
              <a:defRPr sz="1999"/>
            </a:lvl6pPr>
            <a:lvl7pPr marL="2743138" indent="0">
              <a:buNone/>
              <a:defRPr sz="1999"/>
            </a:lvl7pPr>
            <a:lvl8pPr marL="3200328" indent="0">
              <a:buNone/>
              <a:defRPr sz="1999"/>
            </a:lvl8pPr>
            <a:lvl9pPr marL="3657518" indent="0">
              <a:buNone/>
              <a:defRPr sz="1999"/>
            </a:lvl9pPr>
          </a:lstStyle>
          <a:p>
            <a:pPr lvl="0"/>
            <a:endParaRPr lang="zh-TW" altLang="en-US" noProof="0" smtClean="0"/>
          </a:p>
        </p:txBody>
      </p:sp>
      <p:sp>
        <p:nvSpPr>
          <p:cNvPr id="4" name="文字版面配置區 3"/>
          <p:cNvSpPr>
            <a:spLocks noGrp="1"/>
          </p:cNvSpPr>
          <p:nvPr>
            <p:ph type="body" sz="half" idx="2"/>
          </p:nvPr>
        </p:nvSpPr>
        <p:spPr>
          <a:xfrm>
            <a:off x="2389719" y="5367345"/>
            <a:ext cx="7315200" cy="804862"/>
          </a:xfrm>
        </p:spPr>
        <p:txBody>
          <a:bodyPr/>
          <a:lstStyle>
            <a:lvl1pPr marL="0" indent="0">
              <a:buNone/>
              <a:defRPr sz="1401"/>
            </a:lvl1pPr>
            <a:lvl2pPr marL="457190" indent="0">
              <a:buNone/>
              <a:defRPr sz="1200"/>
            </a:lvl2pPr>
            <a:lvl3pPr marL="914379" indent="0">
              <a:buNone/>
              <a:defRPr sz="1001"/>
            </a:lvl3pPr>
            <a:lvl4pPr marL="1371570" indent="0">
              <a:buNone/>
              <a:defRPr sz="900"/>
            </a:lvl4pPr>
            <a:lvl5pPr marL="1828759" indent="0">
              <a:buNone/>
              <a:defRPr sz="900"/>
            </a:lvl5pPr>
            <a:lvl6pPr marL="2285948" indent="0">
              <a:buNone/>
              <a:defRPr sz="900"/>
            </a:lvl6pPr>
            <a:lvl7pPr marL="2743138" indent="0">
              <a:buNone/>
              <a:defRPr sz="900"/>
            </a:lvl7pPr>
            <a:lvl8pPr marL="3200328" indent="0">
              <a:buNone/>
              <a:defRPr sz="900"/>
            </a:lvl8pPr>
            <a:lvl9pPr marL="3657518"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E3A418F-59F9-4953-95C3-85C51C146DAE}" type="slidenum">
              <a:rPr lang="en-US" altLang="zh-TW"/>
              <a:pPr>
                <a:defRPr/>
              </a:pPr>
              <a:t>‹#›</a:t>
            </a:fld>
            <a:endParaRPr lang="en-US" altLang="zh-TW"/>
          </a:p>
        </p:txBody>
      </p:sp>
    </p:spTree>
    <p:extLst>
      <p:ext uri="{BB962C8B-B14F-4D97-AF65-F5344CB8AC3E}">
        <p14:creationId xmlns:p14="http://schemas.microsoft.com/office/powerpoint/2010/main" val="234430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582B1A3-F7BF-4CC5-80D3-296890482C52}" type="slidenum">
              <a:rPr lang="en-US" altLang="zh-TW"/>
              <a:pPr>
                <a:defRPr/>
              </a:pPr>
              <a:t>‹#›</a:t>
            </a:fld>
            <a:endParaRPr lang="en-US" altLang="zh-TW"/>
          </a:p>
        </p:txBody>
      </p:sp>
    </p:spTree>
    <p:extLst>
      <p:ext uri="{BB962C8B-B14F-4D97-AF65-F5344CB8AC3E}">
        <p14:creationId xmlns:p14="http://schemas.microsoft.com/office/powerpoint/2010/main" val="427628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7"/>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4" y="274647"/>
            <a:ext cx="8026399"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FFD6D37-0666-4DED-AA30-721CAED088B4}" type="slidenum">
              <a:rPr lang="en-US" altLang="zh-TW"/>
              <a:pPr>
                <a:defRPr/>
              </a:pPr>
              <a:t>‹#›</a:t>
            </a:fld>
            <a:endParaRPr lang="en-US" altLang="zh-TW"/>
          </a:p>
        </p:txBody>
      </p:sp>
    </p:spTree>
    <p:extLst>
      <p:ext uri="{BB962C8B-B14F-4D97-AF65-F5344CB8AC3E}">
        <p14:creationId xmlns:p14="http://schemas.microsoft.com/office/powerpoint/2010/main" val="2719728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3" y="2130427"/>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190" indent="0" algn="ctr">
              <a:buNone/>
              <a:defRPr>
                <a:solidFill>
                  <a:schemeClr val="tx1">
                    <a:tint val="75000"/>
                  </a:schemeClr>
                </a:solidFill>
              </a:defRPr>
            </a:lvl2pPr>
            <a:lvl3pPr marL="914379" indent="0" algn="ctr">
              <a:buNone/>
              <a:defRPr>
                <a:solidFill>
                  <a:schemeClr val="tx1">
                    <a:tint val="75000"/>
                  </a:schemeClr>
                </a:solidFill>
              </a:defRPr>
            </a:lvl3pPr>
            <a:lvl4pPr marL="1371570" indent="0" algn="ctr">
              <a:buNone/>
              <a:defRPr>
                <a:solidFill>
                  <a:schemeClr val="tx1">
                    <a:tint val="75000"/>
                  </a:schemeClr>
                </a:solidFill>
              </a:defRPr>
            </a:lvl4pPr>
            <a:lvl5pPr marL="1828759" indent="0" algn="ctr">
              <a:buNone/>
              <a:defRPr>
                <a:solidFill>
                  <a:schemeClr val="tx1">
                    <a:tint val="75000"/>
                  </a:schemeClr>
                </a:solidFill>
              </a:defRPr>
            </a:lvl5pPr>
            <a:lvl6pPr marL="2285948" indent="0" algn="ctr">
              <a:buNone/>
              <a:defRPr>
                <a:solidFill>
                  <a:schemeClr val="tx1">
                    <a:tint val="75000"/>
                  </a:schemeClr>
                </a:solidFill>
              </a:defRPr>
            </a:lvl6pPr>
            <a:lvl7pPr marL="2743138" indent="0" algn="ctr">
              <a:buNone/>
              <a:defRPr>
                <a:solidFill>
                  <a:schemeClr val="tx1">
                    <a:tint val="75000"/>
                  </a:schemeClr>
                </a:solidFill>
              </a:defRPr>
            </a:lvl7pPr>
            <a:lvl8pPr marL="3200328" indent="0" algn="ctr">
              <a:buNone/>
              <a:defRPr>
                <a:solidFill>
                  <a:schemeClr val="tx1">
                    <a:tint val="75000"/>
                  </a:schemeClr>
                </a:solidFill>
              </a:defRPr>
            </a:lvl8pPr>
            <a:lvl9pPr marL="3657518"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B4575E5-0C2B-42E5-A700-351EB175E6E8}" type="slidenum">
              <a:rPr lang="en-US" altLang="zh-TW"/>
              <a:pPr>
                <a:defRPr/>
              </a:pPr>
              <a:t>‹#›</a:t>
            </a:fld>
            <a:endParaRPr lang="en-US" altLang="zh-TW"/>
          </a:p>
        </p:txBody>
      </p:sp>
    </p:spTree>
    <p:extLst>
      <p:ext uri="{BB962C8B-B14F-4D97-AF65-F5344CB8AC3E}">
        <p14:creationId xmlns:p14="http://schemas.microsoft.com/office/powerpoint/2010/main" val="1847777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5EBCE28-23A8-400D-B501-946254D2F916}" type="slidenum">
              <a:rPr lang="en-US" altLang="zh-TW"/>
              <a:pPr>
                <a:defRPr/>
              </a:pPr>
              <a:t>‹#›</a:t>
            </a:fld>
            <a:endParaRPr lang="en-US" altLang="zh-TW"/>
          </a:p>
        </p:txBody>
      </p:sp>
    </p:spTree>
    <p:extLst>
      <p:ext uri="{BB962C8B-B14F-4D97-AF65-F5344CB8AC3E}">
        <p14:creationId xmlns:p14="http://schemas.microsoft.com/office/powerpoint/2010/main" val="1731568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9" y="4406902"/>
            <a:ext cx="10363200" cy="1362075"/>
          </a:xfrm>
        </p:spPr>
        <p:txBody>
          <a:bodyPr anchor="t"/>
          <a:lstStyle>
            <a:lvl1pPr algn="l">
              <a:defRPr sz="4001"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9" y="2906719"/>
            <a:ext cx="10363200" cy="1500187"/>
          </a:xfrm>
        </p:spPr>
        <p:txBody>
          <a:bodyPr anchor="b"/>
          <a:lstStyle>
            <a:lvl1pPr marL="0" indent="0">
              <a:buNone/>
              <a:defRPr sz="1999">
                <a:solidFill>
                  <a:schemeClr val="tx1">
                    <a:tint val="75000"/>
                  </a:schemeClr>
                </a:solidFill>
              </a:defRPr>
            </a:lvl1pPr>
            <a:lvl2pPr marL="457190" indent="0">
              <a:buNone/>
              <a:defRPr sz="1799">
                <a:solidFill>
                  <a:schemeClr val="tx1">
                    <a:tint val="75000"/>
                  </a:schemeClr>
                </a:solidFill>
              </a:defRPr>
            </a:lvl2pPr>
            <a:lvl3pPr marL="914379" indent="0">
              <a:buNone/>
              <a:defRPr sz="1600">
                <a:solidFill>
                  <a:schemeClr val="tx1">
                    <a:tint val="75000"/>
                  </a:schemeClr>
                </a:solidFill>
              </a:defRPr>
            </a:lvl3pPr>
            <a:lvl4pPr marL="1371570" indent="0">
              <a:buNone/>
              <a:defRPr sz="1401">
                <a:solidFill>
                  <a:schemeClr val="tx1">
                    <a:tint val="75000"/>
                  </a:schemeClr>
                </a:solidFill>
              </a:defRPr>
            </a:lvl4pPr>
            <a:lvl5pPr marL="1828759" indent="0">
              <a:buNone/>
              <a:defRPr sz="1401">
                <a:solidFill>
                  <a:schemeClr val="tx1">
                    <a:tint val="75000"/>
                  </a:schemeClr>
                </a:solidFill>
              </a:defRPr>
            </a:lvl5pPr>
            <a:lvl6pPr marL="2285948" indent="0">
              <a:buNone/>
              <a:defRPr sz="1401">
                <a:solidFill>
                  <a:schemeClr val="tx1">
                    <a:tint val="75000"/>
                  </a:schemeClr>
                </a:solidFill>
              </a:defRPr>
            </a:lvl6pPr>
            <a:lvl7pPr marL="2743138" indent="0">
              <a:buNone/>
              <a:defRPr sz="1401">
                <a:solidFill>
                  <a:schemeClr val="tx1">
                    <a:tint val="75000"/>
                  </a:schemeClr>
                </a:solidFill>
              </a:defRPr>
            </a:lvl7pPr>
            <a:lvl8pPr marL="3200328" indent="0">
              <a:buNone/>
              <a:defRPr sz="1401">
                <a:solidFill>
                  <a:schemeClr val="tx1">
                    <a:tint val="75000"/>
                  </a:schemeClr>
                </a:solidFill>
              </a:defRPr>
            </a:lvl8pPr>
            <a:lvl9pPr marL="3657518" indent="0">
              <a:buNone/>
              <a:defRPr sz="1401">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1FFEDDC-3384-4D56-8977-A741F027E128}" type="slidenum">
              <a:rPr lang="en-US" altLang="zh-TW"/>
              <a:pPr>
                <a:defRPr/>
              </a:pPr>
              <a:t>‹#›</a:t>
            </a:fld>
            <a:endParaRPr lang="en-US" altLang="zh-TW"/>
          </a:p>
        </p:txBody>
      </p:sp>
    </p:spTree>
    <p:extLst>
      <p:ext uri="{BB962C8B-B14F-4D97-AF65-F5344CB8AC3E}">
        <p14:creationId xmlns:p14="http://schemas.microsoft.com/office/powerpoint/2010/main" val="2570078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1"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C18DA5C-20D7-412C-B347-F1FECA8E4018}" type="slidenum">
              <a:rPr lang="en-US" altLang="zh-TW"/>
              <a:pPr>
                <a:defRPr/>
              </a:pPr>
              <a:t>‹#›</a:t>
            </a:fld>
            <a:endParaRPr lang="en-US" altLang="zh-TW"/>
          </a:p>
        </p:txBody>
      </p:sp>
    </p:spTree>
    <p:extLst>
      <p:ext uri="{BB962C8B-B14F-4D97-AF65-F5344CB8AC3E}">
        <p14:creationId xmlns:p14="http://schemas.microsoft.com/office/powerpoint/2010/main" val="1538277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2" y="1535113"/>
            <a:ext cx="5386917" cy="639762"/>
          </a:xfrm>
        </p:spPr>
        <p:txBody>
          <a:bodyPr anchor="b"/>
          <a:lstStyle>
            <a:lvl1pPr marL="0" indent="0">
              <a:buNone/>
              <a:defRPr sz="2401" b="1"/>
            </a:lvl1pPr>
            <a:lvl2pPr marL="457190" indent="0">
              <a:buNone/>
              <a:defRPr sz="1999" b="1"/>
            </a:lvl2pPr>
            <a:lvl3pPr marL="914379" indent="0">
              <a:buNone/>
              <a:defRPr sz="1799" b="1"/>
            </a:lvl3pPr>
            <a:lvl4pPr marL="1371570" indent="0">
              <a:buNone/>
              <a:defRPr sz="1600" b="1"/>
            </a:lvl4pPr>
            <a:lvl5pPr marL="1828759" indent="0">
              <a:buNone/>
              <a:defRPr sz="1600" b="1"/>
            </a:lvl5pPr>
            <a:lvl6pPr marL="2285948" indent="0">
              <a:buNone/>
              <a:defRPr sz="1600" b="1"/>
            </a:lvl6pPr>
            <a:lvl7pPr marL="2743138" indent="0">
              <a:buNone/>
              <a:defRPr sz="1600" b="1"/>
            </a:lvl7pPr>
            <a:lvl8pPr marL="3200328" indent="0">
              <a:buNone/>
              <a:defRPr sz="1600" b="1"/>
            </a:lvl8pPr>
            <a:lvl9pPr marL="3657518"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2" y="2174875"/>
            <a:ext cx="5386917"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71" y="1535113"/>
            <a:ext cx="5389033" cy="639762"/>
          </a:xfrm>
        </p:spPr>
        <p:txBody>
          <a:bodyPr anchor="b"/>
          <a:lstStyle>
            <a:lvl1pPr marL="0" indent="0">
              <a:buNone/>
              <a:defRPr sz="2401" b="1"/>
            </a:lvl1pPr>
            <a:lvl2pPr marL="457190" indent="0">
              <a:buNone/>
              <a:defRPr sz="1999" b="1"/>
            </a:lvl2pPr>
            <a:lvl3pPr marL="914379" indent="0">
              <a:buNone/>
              <a:defRPr sz="1799" b="1"/>
            </a:lvl3pPr>
            <a:lvl4pPr marL="1371570" indent="0">
              <a:buNone/>
              <a:defRPr sz="1600" b="1"/>
            </a:lvl4pPr>
            <a:lvl5pPr marL="1828759" indent="0">
              <a:buNone/>
              <a:defRPr sz="1600" b="1"/>
            </a:lvl5pPr>
            <a:lvl6pPr marL="2285948" indent="0">
              <a:buNone/>
              <a:defRPr sz="1600" b="1"/>
            </a:lvl6pPr>
            <a:lvl7pPr marL="2743138" indent="0">
              <a:buNone/>
              <a:defRPr sz="1600" b="1"/>
            </a:lvl7pPr>
            <a:lvl8pPr marL="3200328" indent="0">
              <a:buNone/>
              <a:defRPr sz="1600" b="1"/>
            </a:lvl8pPr>
            <a:lvl9pPr marL="3657518"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1" y="2174875"/>
            <a:ext cx="5389033"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8"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24A30AD-8EF8-4D81-B223-1FB55D5C485D}" type="slidenum">
              <a:rPr lang="en-US" altLang="zh-TW"/>
              <a:pPr>
                <a:defRPr/>
              </a:pPr>
              <a:t>‹#›</a:t>
            </a:fld>
            <a:endParaRPr lang="en-US" altLang="zh-TW"/>
          </a:p>
        </p:txBody>
      </p:sp>
    </p:spTree>
    <p:extLst>
      <p:ext uri="{BB962C8B-B14F-4D97-AF65-F5344CB8AC3E}">
        <p14:creationId xmlns:p14="http://schemas.microsoft.com/office/powerpoint/2010/main" val="4010834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B9A858D-7702-421F-BEB7-9BCC8DA31933}" type="slidenum">
              <a:rPr lang="en-US" altLang="zh-TW"/>
              <a:pPr>
                <a:defRPr/>
              </a:pPr>
              <a:t>‹#›</a:t>
            </a:fld>
            <a:endParaRPr lang="en-US" altLang="zh-TW"/>
          </a:p>
        </p:txBody>
      </p:sp>
    </p:spTree>
    <p:extLst>
      <p:ext uri="{BB962C8B-B14F-4D97-AF65-F5344CB8AC3E}">
        <p14:creationId xmlns:p14="http://schemas.microsoft.com/office/powerpoint/2010/main" val="1791920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3"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DEA67F2-70C5-4028-A15D-6CAEBD4B2D75}" type="slidenum">
              <a:rPr lang="en-US" altLang="zh-TW"/>
              <a:pPr>
                <a:defRPr/>
              </a:pPr>
              <a:t>‹#›</a:t>
            </a:fld>
            <a:endParaRPr lang="en-US" altLang="zh-TW"/>
          </a:p>
        </p:txBody>
      </p:sp>
    </p:spTree>
    <p:extLst>
      <p:ext uri="{BB962C8B-B14F-4D97-AF65-F5344CB8AC3E}">
        <p14:creationId xmlns:p14="http://schemas.microsoft.com/office/powerpoint/2010/main" val="802197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4" y="273050"/>
            <a:ext cx="4011084" cy="1162050"/>
          </a:xfrm>
        </p:spPr>
        <p:txBody>
          <a:bodyPr anchor="b"/>
          <a:lstStyle>
            <a:lvl1pPr algn="l">
              <a:defRPr sz="1999"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6" y="273052"/>
            <a:ext cx="6815667" cy="5853113"/>
          </a:xfrm>
        </p:spPr>
        <p:txBody>
          <a:bodyPr/>
          <a:lstStyle>
            <a:lvl1pPr>
              <a:defRPr sz="3201"/>
            </a:lvl1pPr>
            <a:lvl2pPr>
              <a:defRPr sz="2801"/>
            </a:lvl2pPr>
            <a:lvl3pPr>
              <a:defRPr sz="2401"/>
            </a:lvl3pPr>
            <a:lvl4pPr>
              <a:defRPr sz="1999"/>
            </a:lvl4pPr>
            <a:lvl5pPr>
              <a:defRPr sz="1999"/>
            </a:lvl5pPr>
            <a:lvl6pPr>
              <a:defRPr sz="1999"/>
            </a:lvl6pPr>
            <a:lvl7pPr>
              <a:defRPr sz="1999"/>
            </a:lvl7pPr>
            <a:lvl8pPr>
              <a:defRPr sz="1999"/>
            </a:lvl8pPr>
            <a:lvl9pPr>
              <a:defRPr sz="19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4" y="1435105"/>
            <a:ext cx="4011084" cy="4691063"/>
          </a:xfrm>
        </p:spPr>
        <p:txBody>
          <a:bodyPr/>
          <a:lstStyle>
            <a:lvl1pPr marL="0" indent="0">
              <a:buNone/>
              <a:defRPr sz="1401"/>
            </a:lvl1pPr>
            <a:lvl2pPr marL="457190" indent="0">
              <a:buNone/>
              <a:defRPr sz="1200"/>
            </a:lvl2pPr>
            <a:lvl3pPr marL="914379" indent="0">
              <a:buNone/>
              <a:defRPr sz="1001"/>
            </a:lvl3pPr>
            <a:lvl4pPr marL="1371570" indent="0">
              <a:buNone/>
              <a:defRPr sz="900"/>
            </a:lvl4pPr>
            <a:lvl5pPr marL="1828759" indent="0">
              <a:buNone/>
              <a:defRPr sz="900"/>
            </a:lvl5pPr>
            <a:lvl6pPr marL="2285948" indent="0">
              <a:buNone/>
              <a:defRPr sz="900"/>
            </a:lvl6pPr>
            <a:lvl7pPr marL="2743138" indent="0">
              <a:buNone/>
              <a:defRPr sz="900"/>
            </a:lvl7pPr>
            <a:lvl8pPr marL="3200328" indent="0">
              <a:buNone/>
              <a:defRPr sz="900"/>
            </a:lvl8pPr>
            <a:lvl9pPr marL="3657518"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0A1D529-6C22-49C6-89D5-52D2EEBEA743}" type="slidenum">
              <a:rPr lang="en-US" altLang="zh-TW"/>
              <a:pPr>
                <a:defRPr/>
              </a:pPr>
              <a:t>‹#›</a:t>
            </a:fld>
            <a:endParaRPr lang="en-US" altLang="zh-TW"/>
          </a:p>
        </p:txBody>
      </p:sp>
    </p:spTree>
    <p:extLst>
      <p:ext uri="{BB962C8B-B14F-4D97-AF65-F5344CB8AC3E}">
        <p14:creationId xmlns:p14="http://schemas.microsoft.com/office/powerpoint/2010/main" val="275029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9" y="4800600"/>
            <a:ext cx="7315200" cy="566738"/>
          </a:xfrm>
        </p:spPr>
        <p:txBody>
          <a:bodyPr anchor="b"/>
          <a:lstStyle>
            <a:lvl1pPr algn="l">
              <a:defRPr sz="1999"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9" y="612775"/>
            <a:ext cx="7315200" cy="4114800"/>
          </a:xfrm>
        </p:spPr>
        <p:txBody>
          <a:bodyPr rtlCol="0">
            <a:normAutofit/>
          </a:bodyPr>
          <a:lstStyle>
            <a:lvl1pPr marL="0" indent="0">
              <a:buNone/>
              <a:defRPr sz="3201"/>
            </a:lvl1pPr>
            <a:lvl2pPr marL="457190" indent="0">
              <a:buNone/>
              <a:defRPr sz="2801"/>
            </a:lvl2pPr>
            <a:lvl3pPr marL="914379" indent="0">
              <a:buNone/>
              <a:defRPr sz="2401"/>
            </a:lvl3pPr>
            <a:lvl4pPr marL="1371570" indent="0">
              <a:buNone/>
              <a:defRPr sz="1999"/>
            </a:lvl4pPr>
            <a:lvl5pPr marL="1828759" indent="0">
              <a:buNone/>
              <a:defRPr sz="1999"/>
            </a:lvl5pPr>
            <a:lvl6pPr marL="2285948" indent="0">
              <a:buNone/>
              <a:defRPr sz="1999"/>
            </a:lvl6pPr>
            <a:lvl7pPr marL="2743138" indent="0">
              <a:buNone/>
              <a:defRPr sz="1999"/>
            </a:lvl7pPr>
            <a:lvl8pPr marL="3200328" indent="0">
              <a:buNone/>
              <a:defRPr sz="1999"/>
            </a:lvl8pPr>
            <a:lvl9pPr marL="3657518" indent="0">
              <a:buNone/>
              <a:defRPr sz="1999"/>
            </a:lvl9pPr>
          </a:lstStyle>
          <a:p>
            <a:pPr lvl="0"/>
            <a:endParaRPr lang="zh-TW" altLang="en-US" noProof="0" smtClean="0"/>
          </a:p>
        </p:txBody>
      </p:sp>
      <p:sp>
        <p:nvSpPr>
          <p:cNvPr id="4" name="文字版面配置區 3"/>
          <p:cNvSpPr>
            <a:spLocks noGrp="1"/>
          </p:cNvSpPr>
          <p:nvPr>
            <p:ph type="body" sz="half" idx="2"/>
          </p:nvPr>
        </p:nvSpPr>
        <p:spPr>
          <a:xfrm>
            <a:off x="2389719" y="5367345"/>
            <a:ext cx="7315200" cy="804862"/>
          </a:xfrm>
        </p:spPr>
        <p:txBody>
          <a:bodyPr/>
          <a:lstStyle>
            <a:lvl1pPr marL="0" indent="0">
              <a:buNone/>
              <a:defRPr sz="1401"/>
            </a:lvl1pPr>
            <a:lvl2pPr marL="457190" indent="0">
              <a:buNone/>
              <a:defRPr sz="1200"/>
            </a:lvl2pPr>
            <a:lvl3pPr marL="914379" indent="0">
              <a:buNone/>
              <a:defRPr sz="1001"/>
            </a:lvl3pPr>
            <a:lvl4pPr marL="1371570" indent="0">
              <a:buNone/>
              <a:defRPr sz="900"/>
            </a:lvl4pPr>
            <a:lvl5pPr marL="1828759" indent="0">
              <a:buNone/>
              <a:defRPr sz="900"/>
            </a:lvl5pPr>
            <a:lvl6pPr marL="2285948" indent="0">
              <a:buNone/>
              <a:defRPr sz="900"/>
            </a:lvl6pPr>
            <a:lvl7pPr marL="2743138" indent="0">
              <a:buNone/>
              <a:defRPr sz="900"/>
            </a:lvl7pPr>
            <a:lvl8pPr marL="3200328" indent="0">
              <a:buNone/>
              <a:defRPr sz="900"/>
            </a:lvl8pPr>
            <a:lvl9pPr marL="3657518"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3C83C91-650C-4751-A347-995F353003FF}" type="slidenum">
              <a:rPr lang="en-US" altLang="zh-TW"/>
              <a:pPr>
                <a:defRPr/>
              </a:pPr>
              <a:t>‹#›</a:t>
            </a:fld>
            <a:endParaRPr lang="en-US" altLang="zh-TW"/>
          </a:p>
        </p:txBody>
      </p:sp>
    </p:spTree>
    <p:extLst>
      <p:ext uri="{BB962C8B-B14F-4D97-AF65-F5344CB8AC3E}">
        <p14:creationId xmlns:p14="http://schemas.microsoft.com/office/powerpoint/2010/main" val="2257708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4B2ADFD-1320-4C84-9BDA-EBAF7050A152}" type="slidenum">
              <a:rPr lang="en-US" altLang="zh-TW"/>
              <a:pPr>
                <a:defRPr/>
              </a:pPr>
              <a:t>‹#›</a:t>
            </a:fld>
            <a:endParaRPr lang="en-US" altLang="zh-TW"/>
          </a:p>
        </p:txBody>
      </p:sp>
    </p:spTree>
    <p:extLst>
      <p:ext uri="{BB962C8B-B14F-4D97-AF65-F5344CB8AC3E}">
        <p14:creationId xmlns:p14="http://schemas.microsoft.com/office/powerpoint/2010/main" val="310044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7"/>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4" y="274647"/>
            <a:ext cx="8026399"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11E5021-40A2-43CF-8C17-C84F5B77DAF6}" type="slidenum">
              <a:rPr lang="en-US" altLang="zh-TW"/>
              <a:pPr>
                <a:defRPr/>
              </a:pPr>
              <a:t>‹#›</a:t>
            </a:fld>
            <a:endParaRPr lang="en-US" altLang="zh-TW"/>
          </a:p>
        </p:txBody>
      </p:sp>
    </p:spTree>
    <p:extLst>
      <p:ext uri="{BB962C8B-B14F-4D97-AF65-F5344CB8AC3E}">
        <p14:creationId xmlns:p14="http://schemas.microsoft.com/office/powerpoint/2010/main" val="33022779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3" y="2130429"/>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113" indent="0" algn="ctr">
              <a:buNone/>
              <a:defRPr>
                <a:solidFill>
                  <a:schemeClr val="tx1">
                    <a:tint val="75000"/>
                  </a:schemeClr>
                </a:solidFill>
              </a:defRPr>
            </a:lvl2pPr>
            <a:lvl3pPr marL="914226" indent="0" algn="ctr">
              <a:buNone/>
              <a:defRPr>
                <a:solidFill>
                  <a:schemeClr val="tx1">
                    <a:tint val="75000"/>
                  </a:schemeClr>
                </a:solidFill>
              </a:defRPr>
            </a:lvl3pPr>
            <a:lvl4pPr marL="1371339" indent="0" algn="ctr">
              <a:buNone/>
              <a:defRPr>
                <a:solidFill>
                  <a:schemeClr val="tx1">
                    <a:tint val="75000"/>
                  </a:schemeClr>
                </a:solidFill>
              </a:defRPr>
            </a:lvl4pPr>
            <a:lvl5pPr marL="1828453" indent="0" algn="ctr">
              <a:buNone/>
              <a:defRPr>
                <a:solidFill>
                  <a:schemeClr val="tx1">
                    <a:tint val="75000"/>
                  </a:schemeClr>
                </a:solidFill>
              </a:defRPr>
            </a:lvl5pPr>
            <a:lvl6pPr marL="2285566" indent="0" algn="ctr">
              <a:buNone/>
              <a:defRPr>
                <a:solidFill>
                  <a:schemeClr val="tx1">
                    <a:tint val="75000"/>
                  </a:schemeClr>
                </a:solidFill>
              </a:defRPr>
            </a:lvl6pPr>
            <a:lvl7pPr marL="2742679" indent="0" algn="ctr">
              <a:buNone/>
              <a:defRPr>
                <a:solidFill>
                  <a:schemeClr val="tx1">
                    <a:tint val="75000"/>
                  </a:schemeClr>
                </a:solidFill>
              </a:defRPr>
            </a:lvl7pPr>
            <a:lvl8pPr marL="3199792" indent="0" algn="ctr">
              <a:buNone/>
              <a:defRPr>
                <a:solidFill>
                  <a:schemeClr val="tx1">
                    <a:tint val="75000"/>
                  </a:schemeClr>
                </a:solidFill>
              </a:defRPr>
            </a:lvl8pPr>
            <a:lvl9pPr marL="3656906"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52BF3AA-31AF-46DA-B77C-4C904125945A}" type="slidenum">
              <a:rPr lang="en-US" altLang="zh-TW"/>
              <a:pPr>
                <a:defRPr/>
              </a:pPr>
              <a:t>‹#›</a:t>
            </a:fld>
            <a:endParaRPr lang="en-US" altLang="zh-TW"/>
          </a:p>
        </p:txBody>
      </p:sp>
    </p:spTree>
    <p:extLst>
      <p:ext uri="{BB962C8B-B14F-4D97-AF65-F5344CB8AC3E}">
        <p14:creationId xmlns:p14="http://schemas.microsoft.com/office/powerpoint/2010/main" val="23109748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30F89E4-7B78-4D1C-894D-9E8434AD881A}" type="slidenum">
              <a:rPr lang="en-US" altLang="zh-TW"/>
              <a:pPr>
                <a:defRPr/>
              </a:pPr>
              <a:t>‹#›</a:t>
            </a:fld>
            <a:endParaRPr lang="en-US" altLang="zh-TW"/>
          </a:p>
        </p:txBody>
      </p:sp>
    </p:spTree>
    <p:extLst>
      <p:ext uri="{BB962C8B-B14F-4D97-AF65-F5344CB8AC3E}">
        <p14:creationId xmlns:p14="http://schemas.microsoft.com/office/powerpoint/2010/main" val="5068137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92" y="4406905"/>
            <a:ext cx="10363200" cy="1362075"/>
          </a:xfrm>
        </p:spPr>
        <p:txBody>
          <a:bodyPr anchor="t"/>
          <a:lstStyle>
            <a:lvl1pPr algn="l">
              <a:defRPr sz="4001"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92" y="2906722"/>
            <a:ext cx="10363200" cy="1500187"/>
          </a:xfrm>
        </p:spPr>
        <p:txBody>
          <a:bodyPr anchor="b"/>
          <a:lstStyle>
            <a:lvl1pPr marL="0" indent="0">
              <a:buNone/>
              <a:defRPr sz="1999">
                <a:solidFill>
                  <a:schemeClr val="tx1">
                    <a:tint val="75000"/>
                  </a:schemeClr>
                </a:solidFill>
              </a:defRPr>
            </a:lvl1pPr>
            <a:lvl2pPr marL="457113" indent="0">
              <a:buNone/>
              <a:defRPr sz="1799">
                <a:solidFill>
                  <a:schemeClr val="tx1">
                    <a:tint val="75000"/>
                  </a:schemeClr>
                </a:solidFill>
              </a:defRPr>
            </a:lvl2pPr>
            <a:lvl3pPr marL="914226" indent="0">
              <a:buNone/>
              <a:defRPr sz="1600">
                <a:solidFill>
                  <a:schemeClr val="tx1">
                    <a:tint val="75000"/>
                  </a:schemeClr>
                </a:solidFill>
              </a:defRPr>
            </a:lvl3pPr>
            <a:lvl4pPr marL="1371339" indent="0">
              <a:buNone/>
              <a:defRPr sz="1401">
                <a:solidFill>
                  <a:schemeClr val="tx1">
                    <a:tint val="75000"/>
                  </a:schemeClr>
                </a:solidFill>
              </a:defRPr>
            </a:lvl4pPr>
            <a:lvl5pPr marL="1828453" indent="0">
              <a:buNone/>
              <a:defRPr sz="1401">
                <a:solidFill>
                  <a:schemeClr val="tx1">
                    <a:tint val="75000"/>
                  </a:schemeClr>
                </a:solidFill>
              </a:defRPr>
            </a:lvl5pPr>
            <a:lvl6pPr marL="2285566" indent="0">
              <a:buNone/>
              <a:defRPr sz="1401">
                <a:solidFill>
                  <a:schemeClr val="tx1">
                    <a:tint val="75000"/>
                  </a:schemeClr>
                </a:solidFill>
              </a:defRPr>
            </a:lvl6pPr>
            <a:lvl7pPr marL="2742679" indent="0">
              <a:buNone/>
              <a:defRPr sz="1401">
                <a:solidFill>
                  <a:schemeClr val="tx1">
                    <a:tint val="75000"/>
                  </a:schemeClr>
                </a:solidFill>
              </a:defRPr>
            </a:lvl7pPr>
            <a:lvl8pPr marL="3199792" indent="0">
              <a:buNone/>
              <a:defRPr sz="1401">
                <a:solidFill>
                  <a:schemeClr val="tx1">
                    <a:tint val="75000"/>
                  </a:schemeClr>
                </a:solidFill>
              </a:defRPr>
            </a:lvl8pPr>
            <a:lvl9pPr marL="3656906" indent="0">
              <a:buNone/>
              <a:defRPr sz="1401">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D004BBD-2EAF-43B3-976A-985D16420D42}" type="slidenum">
              <a:rPr lang="en-US" altLang="zh-TW"/>
              <a:pPr>
                <a:defRPr/>
              </a:pPr>
              <a:t>‹#›</a:t>
            </a:fld>
            <a:endParaRPr lang="en-US" altLang="zh-TW"/>
          </a:p>
        </p:txBody>
      </p:sp>
    </p:spTree>
    <p:extLst>
      <p:ext uri="{BB962C8B-B14F-4D97-AF65-F5344CB8AC3E}">
        <p14:creationId xmlns:p14="http://schemas.microsoft.com/office/powerpoint/2010/main" val="3312740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1"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3B6EA1A-E2F1-4432-864A-30B727B3C09A}" type="slidenum">
              <a:rPr lang="en-US" altLang="zh-TW"/>
              <a:pPr>
                <a:defRPr/>
              </a:pPr>
              <a:t>‹#›</a:t>
            </a:fld>
            <a:endParaRPr lang="en-US" altLang="zh-TW"/>
          </a:p>
        </p:txBody>
      </p:sp>
    </p:spTree>
    <p:extLst>
      <p:ext uri="{BB962C8B-B14F-4D97-AF65-F5344CB8AC3E}">
        <p14:creationId xmlns:p14="http://schemas.microsoft.com/office/powerpoint/2010/main" val="32186267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5" y="1535113"/>
            <a:ext cx="5386917" cy="639762"/>
          </a:xfrm>
        </p:spPr>
        <p:txBody>
          <a:bodyPr anchor="b"/>
          <a:lstStyle>
            <a:lvl1pPr marL="0" indent="0">
              <a:buNone/>
              <a:defRPr sz="2401" b="1"/>
            </a:lvl1pPr>
            <a:lvl2pPr marL="457113" indent="0">
              <a:buNone/>
              <a:defRPr sz="1999" b="1"/>
            </a:lvl2pPr>
            <a:lvl3pPr marL="914226" indent="0">
              <a:buNone/>
              <a:defRPr sz="1799" b="1"/>
            </a:lvl3pPr>
            <a:lvl4pPr marL="1371339" indent="0">
              <a:buNone/>
              <a:defRPr sz="1600" b="1"/>
            </a:lvl4pPr>
            <a:lvl5pPr marL="1828453" indent="0">
              <a:buNone/>
              <a:defRPr sz="1600" b="1"/>
            </a:lvl5pPr>
            <a:lvl6pPr marL="2285566" indent="0">
              <a:buNone/>
              <a:defRPr sz="1600" b="1"/>
            </a:lvl6pPr>
            <a:lvl7pPr marL="2742679" indent="0">
              <a:buNone/>
              <a:defRPr sz="1600" b="1"/>
            </a:lvl7pPr>
            <a:lvl8pPr marL="3199792" indent="0">
              <a:buNone/>
              <a:defRPr sz="1600" b="1"/>
            </a:lvl8pPr>
            <a:lvl9pPr marL="3656906"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5" y="2174875"/>
            <a:ext cx="5386917"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74" y="1535113"/>
            <a:ext cx="5389033" cy="639762"/>
          </a:xfrm>
        </p:spPr>
        <p:txBody>
          <a:bodyPr anchor="b"/>
          <a:lstStyle>
            <a:lvl1pPr marL="0" indent="0">
              <a:buNone/>
              <a:defRPr sz="2401" b="1"/>
            </a:lvl1pPr>
            <a:lvl2pPr marL="457113" indent="0">
              <a:buNone/>
              <a:defRPr sz="1999" b="1"/>
            </a:lvl2pPr>
            <a:lvl3pPr marL="914226" indent="0">
              <a:buNone/>
              <a:defRPr sz="1799" b="1"/>
            </a:lvl3pPr>
            <a:lvl4pPr marL="1371339" indent="0">
              <a:buNone/>
              <a:defRPr sz="1600" b="1"/>
            </a:lvl4pPr>
            <a:lvl5pPr marL="1828453" indent="0">
              <a:buNone/>
              <a:defRPr sz="1600" b="1"/>
            </a:lvl5pPr>
            <a:lvl6pPr marL="2285566" indent="0">
              <a:buNone/>
              <a:defRPr sz="1600" b="1"/>
            </a:lvl6pPr>
            <a:lvl7pPr marL="2742679" indent="0">
              <a:buNone/>
              <a:defRPr sz="1600" b="1"/>
            </a:lvl7pPr>
            <a:lvl8pPr marL="3199792" indent="0">
              <a:buNone/>
              <a:defRPr sz="1600" b="1"/>
            </a:lvl8pPr>
            <a:lvl9pPr marL="3656906"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4" y="2174875"/>
            <a:ext cx="5389033"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8"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47093CF-6AA7-4C14-8E93-635BFBFECD93}" type="slidenum">
              <a:rPr lang="en-US" altLang="zh-TW"/>
              <a:pPr>
                <a:defRPr/>
              </a:pPr>
              <a:t>‹#›</a:t>
            </a:fld>
            <a:endParaRPr lang="en-US" altLang="zh-TW"/>
          </a:p>
        </p:txBody>
      </p:sp>
    </p:spTree>
    <p:extLst>
      <p:ext uri="{BB962C8B-B14F-4D97-AF65-F5344CB8AC3E}">
        <p14:creationId xmlns:p14="http://schemas.microsoft.com/office/powerpoint/2010/main" val="2831609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30951314-A4AF-46ED-9D00-993A1CD153DD}" type="slidenum">
              <a:rPr lang="en-US" altLang="zh-TW"/>
              <a:pPr>
                <a:defRPr/>
              </a:pPr>
              <a:t>‹#›</a:t>
            </a:fld>
            <a:endParaRPr lang="en-US" altLang="zh-TW"/>
          </a:p>
        </p:txBody>
      </p:sp>
    </p:spTree>
    <p:extLst>
      <p:ext uri="{BB962C8B-B14F-4D97-AF65-F5344CB8AC3E}">
        <p14:creationId xmlns:p14="http://schemas.microsoft.com/office/powerpoint/2010/main" val="42079815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3"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683571D-744B-4F6C-9EF7-9275F857A0B3}" type="slidenum">
              <a:rPr lang="en-US" altLang="zh-TW"/>
              <a:pPr>
                <a:defRPr/>
              </a:pPr>
              <a:t>‹#›</a:t>
            </a:fld>
            <a:endParaRPr lang="en-US" altLang="zh-TW"/>
          </a:p>
        </p:txBody>
      </p:sp>
    </p:spTree>
    <p:extLst>
      <p:ext uri="{BB962C8B-B14F-4D97-AF65-F5344CB8AC3E}">
        <p14:creationId xmlns:p14="http://schemas.microsoft.com/office/powerpoint/2010/main" val="29704936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4" y="273050"/>
            <a:ext cx="4011084" cy="1162050"/>
          </a:xfrm>
        </p:spPr>
        <p:txBody>
          <a:bodyPr anchor="b"/>
          <a:lstStyle>
            <a:lvl1pPr algn="l">
              <a:defRPr sz="1999"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9" y="273052"/>
            <a:ext cx="6815667" cy="5853113"/>
          </a:xfrm>
        </p:spPr>
        <p:txBody>
          <a:bodyPr/>
          <a:lstStyle>
            <a:lvl1pPr>
              <a:defRPr sz="3201"/>
            </a:lvl1pPr>
            <a:lvl2pPr>
              <a:defRPr sz="2801"/>
            </a:lvl2pPr>
            <a:lvl3pPr>
              <a:defRPr sz="2401"/>
            </a:lvl3pPr>
            <a:lvl4pPr>
              <a:defRPr sz="1999"/>
            </a:lvl4pPr>
            <a:lvl5pPr>
              <a:defRPr sz="1999"/>
            </a:lvl5pPr>
            <a:lvl6pPr>
              <a:defRPr sz="1999"/>
            </a:lvl6pPr>
            <a:lvl7pPr>
              <a:defRPr sz="1999"/>
            </a:lvl7pPr>
            <a:lvl8pPr>
              <a:defRPr sz="1999"/>
            </a:lvl8pPr>
            <a:lvl9pPr>
              <a:defRPr sz="19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4" y="1435108"/>
            <a:ext cx="4011084" cy="4691063"/>
          </a:xfrm>
        </p:spPr>
        <p:txBody>
          <a:bodyPr/>
          <a:lstStyle>
            <a:lvl1pPr marL="0" indent="0">
              <a:buNone/>
              <a:defRPr sz="1401"/>
            </a:lvl1pPr>
            <a:lvl2pPr marL="457113" indent="0">
              <a:buNone/>
              <a:defRPr sz="1200"/>
            </a:lvl2pPr>
            <a:lvl3pPr marL="914226" indent="0">
              <a:buNone/>
              <a:defRPr sz="1001"/>
            </a:lvl3pPr>
            <a:lvl4pPr marL="1371339" indent="0">
              <a:buNone/>
              <a:defRPr sz="900"/>
            </a:lvl4pPr>
            <a:lvl5pPr marL="1828453" indent="0">
              <a:buNone/>
              <a:defRPr sz="900"/>
            </a:lvl5pPr>
            <a:lvl6pPr marL="2285566" indent="0">
              <a:buNone/>
              <a:defRPr sz="900"/>
            </a:lvl6pPr>
            <a:lvl7pPr marL="2742679" indent="0">
              <a:buNone/>
              <a:defRPr sz="900"/>
            </a:lvl7pPr>
            <a:lvl8pPr marL="3199792" indent="0">
              <a:buNone/>
              <a:defRPr sz="900"/>
            </a:lvl8pPr>
            <a:lvl9pPr marL="3656906"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23C0407-E38E-4E09-A088-6F25B8EB8FE1}" type="slidenum">
              <a:rPr lang="en-US" altLang="zh-TW"/>
              <a:pPr>
                <a:defRPr/>
              </a:pPr>
              <a:t>‹#›</a:t>
            </a:fld>
            <a:endParaRPr lang="en-US" altLang="zh-TW"/>
          </a:p>
        </p:txBody>
      </p:sp>
    </p:spTree>
    <p:extLst>
      <p:ext uri="{BB962C8B-B14F-4D97-AF65-F5344CB8AC3E}">
        <p14:creationId xmlns:p14="http://schemas.microsoft.com/office/powerpoint/2010/main" val="12345800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2" y="4800600"/>
            <a:ext cx="7315200" cy="566738"/>
          </a:xfrm>
        </p:spPr>
        <p:txBody>
          <a:bodyPr anchor="b"/>
          <a:lstStyle>
            <a:lvl1pPr algn="l">
              <a:defRPr sz="1999"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2" y="612775"/>
            <a:ext cx="7315200" cy="4114800"/>
          </a:xfrm>
        </p:spPr>
        <p:txBody>
          <a:bodyPr rtlCol="0">
            <a:normAutofit/>
          </a:bodyPr>
          <a:lstStyle>
            <a:lvl1pPr marL="0" indent="0">
              <a:buNone/>
              <a:defRPr sz="3201"/>
            </a:lvl1pPr>
            <a:lvl2pPr marL="457113" indent="0">
              <a:buNone/>
              <a:defRPr sz="2801"/>
            </a:lvl2pPr>
            <a:lvl3pPr marL="914226" indent="0">
              <a:buNone/>
              <a:defRPr sz="2401"/>
            </a:lvl3pPr>
            <a:lvl4pPr marL="1371339" indent="0">
              <a:buNone/>
              <a:defRPr sz="1999"/>
            </a:lvl4pPr>
            <a:lvl5pPr marL="1828453" indent="0">
              <a:buNone/>
              <a:defRPr sz="1999"/>
            </a:lvl5pPr>
            <a:lvl6pPr marL="2285566" indent="0">
              <a:buNone/>
              <a:defRPr sz="1999"/>
            </a:lvl6pPr>
            <a:lvl7pPr marL="2742679" indent="0">
              <a:buNone/>
              <a:defRPr sz="1999"/>
            </a:lvl7pPr>
            <a:lvl8pPr marL="3199792" indent="0">
              <a:buNone/>
              <a:defRPr sz="1999"/>
            </a:lvl8pPr>
            <a:lvl9pPr marL="3656906" indent="0">
              <a:buNone/>
              <a:defRPr sz="1999"/>
            </a:lvl9pPr>
          </a:lstStyle>
          <a:p>
            <a:pPr lvl="0"/>
            <a:endParaRPr lang="zh-TW" altLang="en-US" noProof="0" smtClean="0"/>
          </a:p>
        </p:txBody>
      </p:sp>
      <p:sp>
        <p:nvSpPr>
          <p:cNvPr id="4" name="文字版面配置區 3"/>
          <p:cNvSpPr>
            <a:spLocks noGrp="1"/>
          </p:cNvSpPr>
          <p:nvPr>
            <p:ph type="body" sz="half" idx="2"/>
          </p:nvPr>
        </p:nvSpPr>
        <p:spPr>
          <a:xfrm>
            <a:off x="2389722" y="5367345"/>
            <a:ext cx="7315200" cy="804862"/>
          </a:xfrm>
        </p:spPr>
        <p:txBody>
          <a:bodyPr/>
          <a:lstStyle>
            <a:lvl1pPr marL="0" indent="0">
              <a:buNone/>
              <a:defRPr sz="1401"/>
            </a:lvl1pPr>
            <a:lvl2pPr marL="457113" indent="0">
              <a:buNone/>
              <a:defRPr sz="1200"/>
            </a:lvl2pPr>
            <a:lvl3pPr marL="914226" indent="0">
              <a:buNone/>
              <a:defRPr sz="1001"/>
            </a:lvl3pPr>
            <a:lvl4pPr marL="1371339" indent="0">
              <a:buNone/>
              <a:defRPr sz="900"/>
            </a:lvl4pPr>
            <a:lvl5pPr marL="1828453" indent="0">
              <a:buNone/>
              <a:defRPr sz="900"/>
            </a:lvl5pPr>
            <a:lvl6pPr marL="2285566" indent="0">
              <a:buNone/>
              <a:defRPr sz="900"/>
            </a:lvl6pPr>
            <a:lvl7pPr marL="2742679" indent="0">
              <a:buNone/>
              <a:defRPr sz="900"/>
            </a:lvl7pPr>
            <a:lvl8pPr marL="3199792" indent="0">
              <a:buNone/>
              <a:defRPr sz="900"/>
            </a:lvl8pPr>
            <a:lvl9pPr marL="3656906"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D68D4F5-B5CA-4CDB-86FC-F7E060FC3537}" type="slidenum">
              <a:rPr lang="en-US" altLang="zh-TW"/>
              <a:pPr>
                <a:defRPr/>
              </a:pPr>
              <a:t>‹#›</a:t>
            </a:fld>
            <a:endParaRPr lang="en-US" altLang="zh-TW"/>
          </a:p>
        </p:txBody>
      </p:sp>
    </p:spTree>
    <p:extLst>
      <p:ext uri="{BB962C8B-B14F-4D97-AF65-F5344CB8AC3E}">
        <p14:creationId xmlns:p14="http://schemas.microsoft.com/office/powerpoint/2010/main" val="28410270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B29FC975-F855-45EA-B493-E11A3732166D}" type="slidenum">
              <a:rPr lang="en-US" altLang="zh-TW"/>
              <a:pPr>
                <a:defRPr/>
              </a:pPr>
              <a:t>‹#›</a:t>
            </a:fld>
            <a:endParaRPr lang="en-US" altLang="zh-TW"/>
          </a:p>
        </p:txBody>
      </p:sp>
    </p:spTree>
    <p:extLst>
      <p:ext uri="{BB962C8B-B14F-4D97-AF65-F5344CB8AC3E}">
        <p14:creationId xmlns:p14="http://schemas.microsoft.com/office/powerpoint/2010/main" val="1337334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50"/>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7" y="274650"/>
            <a:ext cx="8026399"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7A56E97-20BC-4408-AD24-0607919D8CC9}" type="slidenum">
              <a:rPr lang="en-US" altLang="zh-TW"/>
              <a:pPr>
                <a:defRPr/>
              </a:pPr>
              <a:t>‹#›</a:t>
            </a:fld>
            <a:endParaRPr lang="en-US" altLang="zh-TW"/>
          </a:p>
        </p:txBody>
      </p:sp>
    </p:spTree>
    <p:extLst>
      <p:ext uri="{BB962C8B-B14F-4D97-AF65-F5344CB8AC3E}">
        <p14:creationId xmlns:p14="http://schemas.microsoft.com/office/powerpoint/2010/main" val="2445220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5"/>
            <a:ext cx="9144000" cy="2387600"/>
          </a:xfrm>
        </p:spPr>
        <p:txBody>
          <a:bodyPr anchor="b"/>
          <a:lstStyle>
            <a:lvl1pPr algn="ctr">
              <a:defRPr sz="5999"/>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150" indent="0" algn="ctr">
              <a:buNone/>
              <a:defRPr sz="2000"/>
            </a:lvl2pPr>
            <a:lvl3pPr marL="914298" indent="0" algn="ctr">
              <a:buNone/>
              <a:defRPr sz="1799"/>
            </a:lvl3pPr>
            <a:lvl4pPr marL="1371448" indent="0" algn="ctr">
              <a:buNone/>
              <a:defRPr sz="1600"/>
            </a:lvl4pPr>
            <a:lvl5pPr marL="1828596" indent="0" algn="ctr">
              <a:buNone/>
              <a:defRPr sz="1600"/>
            </a:lvl5pPr>
            <a:lvl6pPr marL="2285745" indent="0" algn="ctr">
              <a:buNone/>
              <a:defRPr sz="1600"/>
            </a:lvl6pPr>
            <a:lvl7pPr marL="2742894" indent="0" algn="ctr">
              <a:buNone/>
              <a:defRPr sz="1600"/>
            </a:lvl7pPr>
            <a:lvl8pPr marL="3200043" indent="0" algn="ctr">
              <a:buNone/>
              <a:defRPr sz="1600"/>
            </a:lvl8pPr>
            <a:lvl9pPr marL="3657192"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9412219-90A8-4C2A-996B-A8DC588D7B9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ED66F26-2D07-40F7-9682-34241C5BB763}" type="slidenum">
              <a:rPr lang="zh-TW" altLang="en-US"/>
              <a:pPr>
                <a:defRPr/>
              </a:pPr>
              <a:t>‹#›</a:t>
            </a:fld>
            <a:endParaRPr lang="zh-TW" altLang="en-US"/>
          </a:p>
        </p:txBody>
      </p:sp>
    </p:spTree>
    <p:extLst>
      <p:ext uri="{BB962C8B-B14F-4D97-AF65-F5344CB8AC3E}">
        <p14:creationId xmlns:p14="http://schemas.microsoft.com/office/powerpoint/2010/main" val="22437873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A2F784B-846B-404A-BD99-42C68BC7241F}"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2D7120D-E31D-4747-906C-534C17A42752}" type="slidenum">
              <a:rPr lang="zh-TW" altLang="en-US"/>
              <a:pPr>
                <a:defRPr/>
              </a:pPr>
              <a:t>‹#›</a:t>
            </a:fld>
            <a:endParaRPr lang="zh-TW" altLang="en-US"/>
          </a:p>
        </p:txBody>
      </p:sp>
    </p:spTree>
    <p:extLst>
      <p:ext uri="{BB962C8B-B14F-4D97-AF65-F5344CB8AC3E}">
        <p14:creationId xmlns:p14="http://schemas.microsoft.com/office/powerpoint/2010/main" val="39249557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40"/>
            <a:ext cx="10515600" cy="2852737"/>
          </a:xfrm>
        </p:spPr>
        <p:txBody>
          <a:bodyPr anchor="b"/>
          <a:lstStyle>
            <a:lvl1pPr>
              <a:defRPr sz="5999"/>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150" indent="0">
              <a:buNone/>
              <a:defRPr sz="2000">
                <a:solidFill>
                  <a:schemeClr val="tx1">
                    <a:tint val="75000"/>
                  </a:schemeClr>
                </a:solidFill>
              </a:defRPr>
            </a:lvl2pPr>
            <a:lvl3pPr marL="914298" indent="0">
              <a:buNone/>
              <a:defRPr sz="1799">
                <a:solidFill>
                  <a:schemeClr val="tx1">
                    <a:tint val="75000"/>
                  </a:schemeClr>
                </a:solidFill>
              </a:defRPr>
            </a:lvl3pPr>
            <a:lvl4pPr marL="1371448" indent="0">
              <a:buNone/>
              <a:defRPr sz="1600">
                <a:solidFill>
                  <a:schemeClr val="tx1">
                    <a:tint val="75000"/>
                  </a:schemeClr>
                </a:solidFill>
              </a:defRPr>
            </a:lvl4pPr>
            <a:lvl5pPr marL="1828596" indent="0">
              <a:buNone/>
              <a:defRPr sz="1600">
                <a:solidFill>
                  <a:schemeClr val="tx1">
                    <a:tint val="75000"/>
                  </a:schemeClr>
                </a:solidFill>
              </a:defRPr>
            </a:lvl5pPr>
            <a:lvl6pPr marL="2285745" indent="0">
              <a:buNone/>
              <a:defRPr sz="1600">
                <a:solidFill>
                  <a:schemeClr val="tx1">
                    <a:tint val="75000"/>
                  </a:schemeClr>
                </a:solidFill>
              </a:defRPr>
            </a:lvl6pPr>
            <a:lvl7pPr marL="2742894" indent="0">
              <a:buNone/>
              <a:defRPr sz="1600">
                <a:solidFill>
                  <a:schemeClr val="tx1">
                    <a:tint val="75000"/>
                  </a:schemeClr>
                </a:solidFill>
              </a:defRPr>
            </a:lvl7pPr>
            <a:lvl8pPr marL="3200043" indent="0">
              <a:buNone/>
              <a:defRPr sz="1600">
                <a:solidFill>
                  <a:schemeClr val="tx1">
                    <a:tint val="75000"/>
                  </a:schemeClr>
                </a:solidFill>
              </a:defRPr>
            </a:lvl8pPr>
            <a:lvl9pPr marL="3657192"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A01950D-1FE5-4DE0-A43A-C07D7AFD1AB7}"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17EC439-91E0-4592-8B3B-683B6BC4094F}" type="slidenum">
              <a:rPr lang="zh-TW" altLang="en-US"/>
              <a:pPr>
                <a:defRPr/>
              </a:pPr>
              <a:t>‹#›</a:t>
            </a:fld>
            <a:endParaRPr lang="zh-TW" altLang="en-US"/>
          </a:p>
        </p:txBody>
      </p:sp>
    </p:spTree>
    <p:extLst>
      <p:ext uri="{BB962C8B-B14F-4D97-AF65-F5344CB8AC3E}">
        <p14:creationId xmlns:p14="http://schemas.microsoft.com/office/powerpoint/2010/main" val="33506145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2"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E9B4AB5-6944-42FF-9B39-278289B3BC58}"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2DDF915-F99B-45BD-A432-F6E2F286E268}" type="slidenum">
              <a:rPr lang="zh-TW" altLang="en-US"/>
              <a:pPr>
                <a:defRPr/>
              </a:pPr>
              <a:t>‹#›</a:t>
            </a:fld>
            <a:endParaRPr lang="zh-TW" altLang="en-US"/>
          </a:p>
        </p:txBody>
      </p:sp>
    </p:spTree>
    <p:extLst>
      <p:ext uri="{BB962C8B-B14F-4D97-AF65-F5344CB8AC3E}">
        <p14:creationId xmlns:p14="http://schemas.microsoft.com/office/powerpoint/2010/main" val="905894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90" y="1681163"/>
            <a:ext cx="5157787" cy="823912"/>
          </a:xfrm>
        </p:spPr>
        <p:txBody>
          <a:bodyPr anchor="b"/>
          <a:lstStyle>
            <a:lvl1pPr marL="0" indent="0">
              <a:buNone/>
              <a:defRPr sz="2400" b="1"/>
            </a:lvl1pPr>
            <a:lvl2pPr marL="457150" indent="0">
              <a:buNone/>
              <a:defRPr sz="2000" b="1"/>
            </a:lvl2pPr>
            <a:lvl3pPr marL="914298" indent="0">
              <a:buNone/>
              <a:defRPr sz="1799" b="1"/>
            </a:lvl3pPr>
            <a:lvl4pPr marL="1371448" indent="0">
              <a:buNone/>
              <a:defRPr sz="1600" b="1"/>
            </a:lvl4pPr>
            <a:lvl5pPr marL="1828596" indent="0">
              <a:buNone/>
              <a:defRPr sz="1600" b="1"/>
            </a:lvl5pPr>
            <a:lvl6pPr marL="2285745" indent="0">
              <a:buNone/>
              <a:defRPr sz="1600" b="1"/>
            </a:lvl6pPr>
            <a:lvl7pPr marL="2742894" indent="0">
              <a:buNone/>
              <a:defRPr sz="1600" b="1"/>
            </a:lvl7pPr>
            <a:lvl8pPr marL="3200043" indent="0">
              <a:buNone/>
              <a:defRPr sz="1600" b="1"/>
            </a:lvl8pPr>
            <a:lvl9pPr marL="36571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90" y="2505076"/>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150" indent="0">
              <a:buNone/>
              <a:defRPr sz="2000" b="1"/>
            </a:lvl2pPr>
            <a:lvl3pPr marL="914298" indent="0">
              <a:buNone/>
              <a:defRPr sz="1799" b="1"/>
            </a:lvl3pPr>
            <a:lvl4pPr marL="1371448" indent="0">
              <a:buNone/>
              <a:defRPr sz="1600" b="1"/>
            </a:lvl4pPr>
            <a:lvl5pPr marL="1828596" indent="0">
              <a:buNone/>
              <a:defRPr sz="1600" b="1"/>
            </a:lvl5pPr>
            <a:lvl6pPr marL="2285745" indent="0">
              <a:buNone/>
              <a:defRPr sz="1600" b="1"/>
            </a:lvl6pPr>
            <a:lvl7pPr marL="2742894" indent="0">
              <a:buNone/>
              <a:defRPr sz="1600" b="1"/>
            </a:lvl7pPr>
            <a:lvl8pPr marL="3200043" indent="0">
              <a:buNone/>
              <a:defRPr sz="1600" b="1"/>
            </a:lvl8pPr>
            <a:lvl9pPr marL="36571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6"/>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6E04BEE-5555-4B5B-92C0-9B0CB4C2DD66}"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60A946A-E636-4678-96A5-29662BBCABE9}" type="slidenum">
              <a:rPr lang="zh-TW" altLang="en-US"/>
              <a:pPr>
                <a:defRPr/>
              </a:pPr>
              <a:t>‹#›</a:t>
            </a:fld>
            <a:endParaRPr lang="zh-TW" altLang="en-US"/>
          </a:p>
        </p:txBody>
      </p:sp>
    </p:spTree>
    <p:extLst>
      <p:ext uri="{BB962C8B-B14F-4D97-AF65-F5344CB8AC3E}">
        <p14:creationId xmlns:p14="http://schemas.microsoft.com/office/powerpoint/2010/main" val="41870079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06887E5-298B-4C00-B826-AECF8E4F54DF}"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5DBA392-F4D0-48D0-B202-647B1333E104}" type="slidenum">
              <a:rPr lang="zh-TW" altLang="en-US"/>
              <a:pPr>
                <a:defRPr/>
              </a:pPr>
              <a:t>‹#›</a:t>
            </a:fld>
            <a:endParaRPr lang="zh-TW" altLang="en-US"/>
          </a:p>
        </p:txBody>
      </p:sp>
    </p:spTree>
    <p:extLst>
      <p:ext uri="{BB962C8B-B14F-4D97-AF65-F5344CB8AC3E}">
        <p14:creationId xmlns:p14="http://schemas.microsoft.com/office/powerpoint/2010/main" val="29939731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8F332BE4-0FD7-4B92-A800-6A14EEF9244F}"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0B0BC52-4CC3-46CD-8B27-FFC629DB5A97}" type="slidenum">
              <a:rPr lang="zh-TW" altLang="en-US"/>
              <a:pPr>
                <a:defRPr/>
              </a:pPr>
              <a:t>‹#›</a:t>
            </a:fld>
            <a:endParaRPr lang="zh-TW" altLang="en-US"/>
          </a:p>
        </p:txBody>
      </p:sp>
    </p:spTree>
    <p:extLst>
      <p:ext uri="{BB962C8B-B14F-4D97-AF65-F5344CB8AC3E}">
        <p14:creationId xmlns:p14="http://schemas.microsoft.com/office/powerpoint/2010/main" val="21936290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90"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90" y="2057400"/>
            <a:ext cx="3932237" cy="3811588"/>
          </a:xfrm>
        </p:spPr>
        <p:txBody>
          <a:bodyPr/>
          <a:lstStyle>
            <a:lvl1pPr marL="0" indent="0">
              <a:buNone/>
              <a:defRPr sz="1600"/>
            </a:lvl1pPr>
            <a:lvl2pPr marL="457150" indent="0">
              <a:buNone/>
              <a:defRPr sz="1400"/>
            </a:lvl2pPr>
            <a:lvl3pPr marL="914298" indent="0">
              <a:buNone/>
              <a:defRPr sz="1200"/>
            </a:lvl3pPr>
            <a:lvl4pPr marL="1371448" indent="0">
              <a:buNone/>
              <a:defRPr sz="1000"/>
            </a:lvl4pPr>
            <a:lvl5pPr marL="1828596" indent="0">
              <a:buNone/>
              <a:defRPr sz="1000"/>
            </a:lvl5pPr>
            <a:lvl6pPr marL="2285745" indent="0">
              <a:buNone/>
              <a:defRPr sz="1000"/>
            </a:lvl6pPr>
            <a:lvl7pPr marL="2742894" indent="0">
              <a:buNone/>
              <a:defRPr sz="1000"/>
            </a:lvl7pPr>
            <a:lvl8pPr marL="3200043" indent="0">
              <a:buNone/>
              <a:defRPr sz="1000"/>
            </a:lvl8pPr>
            <a:lvl9pPr marL="3657192"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21347E9-BA1B-45E0-A773-05AEDFF9CBA7}"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78B6AEE-7F51-4080-BDC8-0A44E08F6583}" type="slidenum">
              <a:rPr lang="zh-TW" altLang="en-US"/>
              <a:pPr>
                <a:defRPr/>
              </a:pPr>
              <a:t>‹#›</a:t>
            </a:fld>
            <a:endParaRPr lang="zh-TW" altLang="en-US"/>
          </a:p>
        </p:txBody>
      </p:sp>
    </p:spTree>
    <p:extLst>
      <p:ext uri="{BB962C8B-B14F-4D97-AF65-F5344CB8AC3E}">
        <p14:creationId xmlns:p14="http://schemas.microsoft.com/office/powerpoint/2010/main" val="5928318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90"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7"/>
            <a:ext cx="6172200" cy="4873625"/>
          </a:xfrm>
        </p:spPr>
        <p:txBody>
          <a:bodyPr rtlCol="0">
            <a:normAutofit/>
          </a:bodyPr>
          <a:lstStyle>
            <a:lvl1pPr marL="0" indent="0">
              <a:buNone/>
              <a:defRPr sz="3200"/>
            </a:lvl1pPr>
            <a:lvl2pPr marL="457150" indent="0">
              <a:buNone/>
              <a:defRPr sz="2800"/>
            </a:lvl2pPr>
            <a:lvl3pPr marL="914298" indent="0">
              <a:buNone/>
              <a:defRPr sz="2400"/>
            </a:lvl3pPr>
            <a:lvl4pPr marL="1371448" indent="0">
              <a:buNone/>
              <a:defRPr sz="2000"/>
            </a:lvl4pPr>
            <a:lvl5pPr marL="1828596" indent="0">
              <a:buNone/>
              <a:defRPr sz="2000"/>
            </a:lvl5pPr>
            <a:lvl6pPr marL="2285745" indent="0">
              <a:buNone/>
              <a:defRPr sz="2000"/>
            </a:lvl6pPr>
            <a:lvl7pPr marL="2742894" indent="0">
              <a:buNone/>
              <a:defRPr sz="2000"/>
            </a:lvl7pPr>
            <a:lvl8pPr marL="3200043" indent="0">
              <a:buNone/>
              <a:defRPr sz="2000"/>
            </a:lvl8pPr>
            <a:lvl9pPr marL="3657192" indent="0">
              <a:buNone/>
              <a:defRPr sz="2000"/>
            </a:lvl9pPr>
          </a:lstStyle>
          <a:p>
            <a:pPr lvl="0"/>
            <a:endParaRPr lang="zh-TW" altLang="en-US" noProof="0"/>
          </a:p>
        </p:txBody>
      </p:sp>
      <p:sp>
        <p:nvSpPr>
          <p:cNvPr id="4" name="文字版面配置區 3"/>
          <p:cNvSpPr>
            <a:spLocks noGrp="1"/>
          </p:cNvSpPr>
          <p:nvPr>
            <p:ph type="body" sz="half" idx="2"/>
          </p:nvPr>
        </p:nvSpPr>
        <p:spPr>
          <a:xfrm>
            <a:off x="839790" y="2057400"/>
            <a:ext cx="3932237" cy="3811588"/>
          </a:xfrm>
        </p:spPr>
        <p:txBody>
          <a:bodyPr/>
          <a:lstStyle>
            <a:lvl1pPr marL="0" indent="0">
              <a:buNone/>
              <a:defRPr sz="1600"/>
            </a:lvl1pPr>
            <a:lvl2pPr marL="457150" indent="0">
              <a:buNone/>
              <a:defRPr sz="1400"/>
            </a:lvl2pPr>
            <a:lvl3pPr marL="914298" indent="0">
              <a:buNone/>
              <a:defRPr sz="1200"/>
            </a:lvl3pPr>
            <a:lvl4pPr marL="1371448" indent="0">
              <a:buNone/>
              <a:defRPr sz="1000"/>
            </a:lvl4pPr>
            <a:lvl5pPr marL="1828596" indent="0">
              <a:buNone/>
              <a:defRPr sz="1000"/>
            </a:lvl5pPr>
            <a:lvl6pPr marL="2285745" indent="0">
              <a:buNone/>
              <a:defRPr sz="1000"/>
            </a:lvl6pPr>
            <a:lvl7pPr marL="2742894" indent="0">
              <a:buNone/>
              <a:defRPr sz="1000"/>
            </a:lvl7pPr>
            <a:lvl8pPr marL="3200043" indent="0">
              <a:buNone/>
              <a:defRPr sz="1000"/>
            </a:lvl8pPr>
            <a:lvl9pPr marL="3657192"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C4BFDA7-D130-4816-850F-01309AF695CC}"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4AD47C9-FC3F-4DA8-87C5-B7441812307B}" type="slidenum">
              <a:rPr lang="zh-TW" altLang="en-US"/>
              <a:pPr>
                <a:defRPr/>
              </a:pPr>
              <a:t>‹#›</a:t>
            </a:fld>
            <a:endParaRPr lang="zh-TW" altLang="en-US"/>
          </a:p>
        </p:txBody>
      </p:sp>
    </p:spTree>
    <p:extLst>
      <p:ext uri="{BB962C8B-B14F-4D97-AF65-F5344CB8AC3E}">
        <p14:creationId xmlns:p14="http://schemas.microsoft.com/office/powerpoint/2010/main" val="39268991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31D8883-36F3-495E-91D0-95A251612F30}"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74F911A-EACC-4C90-8673-2556E2536950}" type="slidenum">
              <a:rPr lang="zh-TW" altLang="en-US"/>
              <a:pPr>
                <a:defRPr/>
              </a:pPr>
              <a:t>‹#›</a:t>
            </a:fld>
            <a:endParaRPr lang="zh-TW" altLang="en-US"/>
          </a:p>
        </p:txBody>
      </p:sp>
    </p:spTree>
    <p:extLst>
      <p:ext uri="{BB962C8B-B14F-4D97-AF65-F5344CB8AC3E}">
        <p14:creationId xmlns:p14="http://schemas.microsoft.com/office/powerpoint/2010/main" val="34106931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7"/>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2" y="365127"/>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4A6EF2F-6B7C-459E-BF1E-9BDCDA12890B}"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F877A01C-DF28-483E-99AF-72B8AEAB93C7}" type="slidenum">
              <a:rPr lang="zh-TW" altLang="en-US"/>
              <a:pPr>
                <a:defRPr/>
              </a:pPr>
              <a:t>‹#›</a:t>
            </a:fld>
            <a:endParaRPr lang="zh-TW" altLang="en-US"/>
          </a:p>
        </p:txBody>
      </p:sp>
    </p:spTree>
    <p:extLst>
      <p:ext uri="{BB962C8B-B14F-4D97-AF65-F5344CB8AC3E}">
        <p14:creationId xmlns:p14="http://schemas.microsoft.com/office/powerpoint/2010/main" val="42329817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6"/>
            <a:ext cx="9144000" cy="2387600"/>
          </a:xfrm>
        </p:spPr>
        <p:txBody>
          <a:bodyPr anchor="b"/>
          <a:lstStyle>
            <a:lvl1pPr algn="ctr">
              <a:defRPr sz="5999"/>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124" indent="0" algn="ctr">
              <a:buNone/>
              <a:defRPr sz="2000"/>
            </a:lvl2pPr>
            <a:lvl3pPr marL="914247" indent="0" algn="ctr">
              <a:buNone/>
              <a:defRPr sz="1799"/>
            </a:lvl3pPr>
            <a:lvl4pPr marL="1371372" indent="0" algn="ctr">
              <a:buNone/>
              <a:defRPr sz="1600"/>
            </a:lvl4pPr>
            <a:lvl5pPr marL="1828494" indent="0" algn="ctr">
              <a:buNone/>
              <a:defRPr sz="1600"/>
            </a:lvl5pPr>
            <a:lvl6pPr marL="2285618" indent="0" algn="ctr">
              <a:buNone/>
              <a:defRPr sz="1600"/>
            </a:lvl6pPr>
            <a:lvl7pPr marL="2742741" indent="0" algn="ctr">
              <a:buNone/>
              <a:defRPr sz="1600"/>
            </a:lvl7pPr>
            <a:lvl8pPr marL="3199864" indent="0" algn="ctr">
              <a:buNone/>
              <a:defRPr sz="1600"/>
            </a:lvl8pPr>
            <a:lvl9pPr marL="3656988"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BAB5668-BE71-45CC-A9D0-8582CC19B838}"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09257F3A-20AD-4C62-B2E9-86683B083E4E}" type="slidenum">
              <a:rPr lang="zh-TW" altLang="en-US"/>
              <a:pPr>
                <a:defRPr/>
              </a:pPr>
              <a:t>‹#›</a:t>
            </a:fld>
            <a:endParaRPr lang="zh-TW" altLang="en-US"/>
          </a:p>
        </p:txBody>
      </p:sp>
    </p:spTree>
    <p:extLst>
      <p:ext uri="{BB962C8B-B14F-4D97-AF65-F5344CB8AC3E}">
        <p14:creationId xmlns:p14="http://schemas.microsoft.com/office/powerpoint/2010/main" val="1205699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95C5F7C-97C7-4937-928E-B8376617073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9B8268A-6D36-429A-BB5A-D3D7D0DBF2DE}" type="slidenum">
              <a:rPr lang="zh-TW" altLang="en-US"/>
              <a:pPr>
                <a:defRPr/>
              </a:pPr>
              <a:t>‹#›</a:t>
            </a:fld>
            <a:endParaRPr lang="zh-TW" altLang="en-US"/>
          </a:p>
        </p:txBody>
      </p:sp>
    </p:spTree>
    <p:extLst>
      <p:ext uri="{BB962C8B-B14F-4D97-AF65-F5344CB8AC3E}">
        <p14:creationId xmlns:p14="http://schemas.microsoft.com/office/powerpoint/2010/main" val="7562661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41"/>
            <a:ext cx="10515600" cy="2852737"/>
          </a:xfrm>
        </p:spPr>
        <p:txBody>
          <a:bodyPr anchor="b"/>
          <a:lstStyle>
            <a:lvl1pPr>
              <a:defRPr sz="5999"/>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6"/>
            <a:ext cx="10515600" cy="1500187"/>
          </a:xfrm>
        </p:spPr>
        <p:txBody>
          <a:bodyPr/>
          <a:lstStyle>
            <a:lvl1pPr marL="0" indent="0">
              <a:buNone/>
              <a:defRPr sz="2400">
                <a:solidFill>
                  <a:schemeClr val="tx1">
                    <a:tint val="75000"/>
                  </a:schemeClr>
                </a:solidFill>
              </a:defRPr>
            </a:lvl1pPr>
            <a:lvl2pPr marL="457124" indent="0">
              <a:buNone/>
              <a:defRPr sz="2000">
                <a:solidFill>
                  <a:schemeClr val="tx1">
                    <a:tint val="75000"/>
                  </a:schemeClr>
                </a:solidFill>
              </a:defRPr>
            </a:lvl2pPr>
            <a:lvl3pPr marL="914247" indent="0">
              <a:buNone/>
              <a:defRPr sz="1799">
                <a:solidFill>
                  <a:schemeClr val="tx1">
                    <a:tint val="75000"/>
                  </a:schemeClr>
                </a:solidFill>
              </a:defRPr>
            </a:lvl3pPr>
            <a:lvl4pPr marL="1371372" indent="0">
              <a:buNone/>
              <a:defRPr sz="1600">
                <a:solidFill>
                  <a:schemeClr val="tx1">
                    <a:tint val="75000"/>
                  </a:schemeClr>
                </a:solidFill>
              </a:defRPr>
            </a:lvl4pPr>
            <a:lvl5pPr marL="1828494" indent="0">
              <a:buNone/>
              <a:defRPr sz="1600">
                <a:solidFill>
                  <a:schemeClr val="tx1">
                    <a:tint val="75000"/>
                  </a:schemeClr>
                </a:solidFill>
              </a:defRPr>
            </a:lvl5pPr>
            <a:lvl6pPr marL="2285618" indent="0">
              <a:buNone/>
              <a:defRPr sz="1600">
                <a:solidFill>
                  <a:schemeClr val="tx1">
                    <a:tint val="75000"/>
                  </a:schemeClr>
                </a:solidFill>
              </a:defRPr>
            </a:lvl6pPr>
            <a:lvl7pPr marL="2742741" indent="0">
              <a:buNone/>
              <a:defRPr sz="1600">
                <a:solidFill>
                  <a:schemeClr val="tx1">
                    <a:tint val="75000"/>
                  </a:schemeClr>
                </a:solidFill>
              </a:defRPr>
            </a:lvl7pPr>
            <a:lvl8pPr marL="3199864" indent="0">
              <a:buNone/>
              <a:defRPr sz="1600">
                <a:solidFill>
                  <a:schemeClr val="tx1">
                    <a:tint val="75000"/>
                  </a:schemeClr>
                </a:solidFill>
              </a:defRPr>
            </a:lvl8pPr>
            <a:lvl9pPr marL="3656988"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61FC7CB-C1F4-4A26-9C5E-08D39C523F6D}"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7836F528-9041-4794-86B1-1E1D0D6939D1}" type="slidenum">
              <a:rPr lang="zh-TW" altLang="en-US"/>
              <a:pPr>
                <a:defRPr/>
              </a:pPr>
              <a:t>‹#›</a:t>
            </a:fld>
            <a:endParaRPr lang="zh-TW" altLang="en-US"/>
          </a:p>
        </p:txBody>
      </p:sp>
    </p:spTree>
    <p:extLst>
      <p:ext uri="{BB962C8B-B14F-4D97-AF65-F5344CB8AC3E}">
        <p14:creationId xmlns:p14="http://schemas.microsoft.com/office/powerpoint/2010/main" val="1944342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3"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7F412C6-DC34-4C9D-A7B7-AF2B6132DE90}"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4AE39723-8555-4990-8B2C-CBCC17B9F586}" type="slidenum">
              <a:rPr lang="zh-TW" altLang="en-US"/>
              <a:pPr>
                <a:defRPr/>
              </a:pPr>
              <a:t>‹#›</a:t>
            </a:fld>
            <a:endParaRPr lang="zh-TW" altLang="en-US"/>
          </a:p>
        </p:txBody>
      </p:sp>
    </p:spTree>
    <p:extLst>
      <p:ext uri="{BB962C8B-B14F-4D97-AF65-F5344CB8AC3E}">
        <p14:creationId xmlns:p14="http://schemas.microsoft.com/office/powerpoint/2010/main" val="296486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91" y="1681163"/>
            <a:ext cx="5157787" cy="823912"/>
          </a:xfrm>
        </p:spPr>
        <p:txBody>
          <a:bodyPr anchor="b"/>
          <a:lstStyle>
            <a:lvl1pPr marL="0" indent="0">
              <a:buNone/>
              <a:defRPr sz="2400" b="1"/>
            </a:lvl1pPr>
            <a:lvl2pPr marL="457124" indent="0">
              <a:buNone/>
              <a:defRPr sz="2000" b="1"/>
            </a:lvl2pPr>
            <a:lvl3pPr marL="914247" indent="0">
              <a:buNone/>
              <a:defRPr sz="1799" b="1"/>
            </a:lvl3pPr>
            <a:lvl4pPr marL="1371372" indent="0">
              <a:buNone/>
              <a:defRPr sz="1600" b="1"/>
            </a:lvl4pPr>
            <a:lvl5pPr marL="1828494" indent="0">
              <a:buNone/>
              <a:defRPr sz="1600" b="1"/>
            </a:lvl5pPr>
            <a:lvl6pPr marL="2285618" indent="0">
              <a:buNone/>
              <a:defRPr sz="1600" b="1"/>
            </a:lvl6pPr>
            <a:lvl7pPr marL="2742741" indent="0">
              <a:buNone/>
              <a:defRPr sz="1600" b="1"/>
            </a:lvl7pPr>
            <a:lvl8pPr marL="3199864" indent="0">
              <a:buNone/>
              <a:defRPr sz="1600" b="1"/>
            </a:lvl8pPr>
            <a:lvl9pPr marL="3656988"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91" y="2505076"/>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124" indent="0">
              <a:buNone/>
              <a:defRPr sz="2000" b="1"/>
            </a:lvl2pPr>
            <a:lvl3pPr marL="914247" indent="0">
              <a:buNone/>
              <a:defRPr sz="1799" b="1"/>
            </a:lvl3pPr>
            <a:lvl4pPr marL="1371372" indent="0">
              <a:buNone/>
              <a:defRPr sz="1600" b="1"/>
            </a:lvl4pPr>
            <a:lvl5pPr marL="1828494" indent="0">
              <a:buNone/>
              <a:defRPr sz="1600" b="1"/>
            </a:lvl5pPr>
            <a:lvl6pPr marL="2285618" indent="0">
              <a:buNone/>
              <a:defRPr sz="1600" b="1"/>
            </a:lvl6pPr>
            <a:lvl7pPr marL="2742741" indent="0">
              <a:buNone/>
              <a:defRPr sz="1600" b="1"/>
            </a:lvl7pPr>
            <a:lvl8pPr marL="3199864" indent="0">
              <a:buNone/>
              <a:defRPr sz="1600" b="1"/>
            </a:lvl8pPr>
            <a:lvl9pPr marL="3656988"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6"/>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47CD56D-48E3-434F-9463-93FD2B7D44EF}"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04B43100-EA25-4BC7-BC6B-4EB812AEF33C}" type="slidenum">
              <a:rPr lang="zh-TW" altLang="en-US"/>
              <a:pPr>
                <a:defRPr/>
              </a:pPr>
              <a:t>‹#›</a:t>
            </a:fld>
            <a:endParaRPr lang="zh-TW" altLang="en-US"/>
          </a:p>
        </p:txBody>
      </p:sp>
    </p:spTree>
    <p:extLst>
      <p:ext uri="{BB962C8B-B14F-4D97-AF65-F5344CB8AC3E}">
        <p14:creationId xmlns:p14="http://schemas.microsoft.com/office/powerpoint/2010/main" val="23751149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F1536D5-8CFC-49E7-99FE-2E5D2CE70983}"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4211D6B5-563A-442A-86F0-28FF8AF83188}" type="slidenum">
              <a:rPr lang="zh-TW" altLang="en-US"/>
              <a:pPr>
                <a:defRPr/>
              </a:pPr>
              <a:t>‹#›</a:t>
            </a:fld>
            <a:endParaRPr lang="zh-TW" altLang="en-US"/>
          </a:p>
        </p:txBody>
      </p:sp>
    </p:spTree>
    <p:extLst>
      <p:ext uri="{BB962C8B-B14F-4D97-AF65-F5344CB8AC3E}">
        <p14:creationId xmlns:p14="http://schemas.microsoft.com/office/powerpoint/2010/main" val="38499322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5677644-80AE-4C90-9294-F49900240FBA}"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8B50060A-CB7B-43A2-A77A-A5FFD4893126}" type="slidenum">
              <a:rPr lang="zh-TW" altLang="en-US"/>
              <a:pPr>
                <a:defRPr/>
              </a:pPr>
              <a:t>‹#›</a:t>
            </a:fld>
            <a:endParaRPr lang="zh-TW" altLang="en-US"/>
          </a:p>
        </p:txBody>
      </p:sp>
    </p:spTree>
    <p:extLst>
      <p:ext uri="{BB962C8B-B14F-4D97-AF65-F5344CB8AC3E}">
        <p14:creationId xmlns:p14="http://schemas.microsoft.com/office/powerpoint/2010/main" val="2062509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91"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91" y="2057400"/>
            <a:ext cx="3932237" cy="3811588"/>
          </a:xfrm>
        </p:spPr>
        <p:txBody>
          <a:bodyPr/>
          <a:lstStyle>
            <a:lvl1pPr marL="0" indent="0">
              <a:buNone/>
              <a:defRPr sz="1600"/>
            </a:lvl1pPr>
            <a:lvl2pPr marL="457124" indent="0">
              <a:buNone/>
              <a:defRPr sz="1400"/>
            </a:lvl2pPr>
            <a:lvl3pPr marL="914247" indent="0">
              <a:buNone/>
              <a:defRPr sz="1200"/>
            </a:lvl3pPr>
            <a:lvl4pPr marL="1371372" indent="0">
              <a:buNone/>
              <a:defRPr sz="1000"/>
            </a:lvl4pPr>
            <a:lvl5pPr marL="1828494" indent="0">
              <a:buNone/>
              <a:defRPr sz="1000"/>
            </a:lvl5pPr>
            <a:lvl6pPr marL="2285618" indent="0">
              <a:buNone/>
              <a:defRPr sz="1000"/>
            </a:lvl6pPr>
            <a:lvl7pPr marL="2742741" indent="0">
              <a:buNone/>
              <a:defRPr sz="1000"/>
            </a:lvl7pPr>
            <a:lvl8pPr marL="3199864" indent="0">
              <a:buNone/>
              <a:defRPr sz="1000"/>
            </a:lvl8pPr>
            <a:lvl9pPr marL="3656988"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1755F10-B1D0-4479-A228-E330C82397C0}"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A606A571-76DD-4DF2-9800-572E9677BA29}" type="slidenum">
              <a:rPr lang="zh-TW" altLang="en-US"/>
              <a:pPr>
                <a:defRPr/>
              </a:pPr>
              <a:t>‹#›</a:t>
            </a:fld>
            <a:endParaRPr lang="zh-TW" altLang="en-US"/>
          </a:p>
        </p:txBody>
      </p:sp>
    </p:spTree>
    <p:extLst>
      <p:ext uri="{BB962C8B-B14F-4D97-AF65-F5344CB8AC3E}">
        <p14:creationId xmlns:p14="http://schemas.microsoft.com/office/powerpoint/2010/main" val="29578905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91"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8"/>
            <a:ext cx="6172200" cy="4873625"/>
          </a:xfrm>
        </p:spPr>
        <p:txBody>
          <a:bodyPr rtlCol="0">
            <a:normAutofit/>
          </a:bodyPr>
          <a:lstStyle>
            <a:lvl1pPr marL="0" indent="0">
              <a:buNone/>
              <a:defRPr sz="3200"/>
            </a:lvl1pPr>
            <a:lvl2pPr marL="457124" indent="0">
              <a:buNone/>
              <a:defRPr sz="2800"/>
            </a:lvl2pPr>
            <a:lvl3pPr marL="914247" indent="0">
              <a:buNone/>
              <a:defRPr sz="2400"/>
            </a:lvl3pPr>
            <a:lvl4pPr marL="1371372" indent="0">
              <a:buNone/>
              <a:defRPr sz="2000"/>
            </a:lvl4pPr>
            <a:lvl5pPr marL="1828494" indent="0">
              <a:buNone/>
              <a:defRPr sz="2000"/>
            </a:lvl5pPr>
            <a:lvl6pPr marL="2285618" indent="0">
              <a:buNone/>
              <a:defRPr sz="2000"/>
            </a:lvl6pPr>
            <a:lvl7pPr marL="2742741" indent="0">
              <a:buNone/>
              <a:defRPr sz="2000"/>
            </a:lvl7pPr>
            <a:lvl8pPr marL="3199864" indent="0">
              <a:buNone/>
              <a:defRPr sz="2000"/>
            </a:lvl8pPr>
            <a:lvl9pPr marL="3656988" indent="0">
              <a:buNone/>
              <a:defRPr sz="2000"/>
            </a:lvl9pPr>
          </a:lstStyle>
          <a:p>
            <a:pPr lvl="0"/>
            <a:endParaRPr lang="zh-TW" altLang="en-US" noProof="0"/>
          </a:p>
        </p:txBody>
      </p:sp>
      <p:sp>
        <p:nvSpPr>
          <p:cNvPr id="4" name="文字版面配置區 3"/>
          <p:cNvSpPr>
            <a:spLocks noGrp="1"/>
          </p:cNvSpPr>
          <p:nvPr>
            <p:ph type="body" sz="half" idx="2"/>
          </p:nvPr>
        </p:nvSpPr>
        <p:spPr>
          <a:xfrm>
            <a:off x="839791" y="2057400"/>
            <a:ext cx="3932237" cy="3811588"/>
          </a:xfrm>
        </p:spPr>
        <p:txBody>
          <a:bodyPr/>
          <a:lstStyle>
            <a:lvl1pPr marL="0" indent="0">
              <a:buNone/>
              <a:defRPr sz="1600"/>
            </a:lvl1pPr>
            <a:lvl2pPr marL="457124" indent="0">
              <a:buNone/>
              <a:defRPr sz="1400"/>
            </a:lvl2pPr>
            <a:lvl3pPr marL="914247" indent="0">
              <a:buNone/>
              <a:defRPr sz="1200"/>
            </a:lvl3pPr>
            <a:lvl4pPr marL="1371372" indent="0">
              <a:buNone/>
              <a:defRPr sz="1000"/>
            </a:lvl4pPr>
            <a:lvl5pPr marL="1828494" indent="0">
              <a:buNone/>
              <a:defRPr sz="1000"/>
            </a:lvl5pPr>
            <a:lvl6pPr marL="2285618" indent="0">
              <a:buNone/>
              <a:defRPr sz="1000"/>
            </a:lvl6pPr>
            <a:lvl7pPr marL="2742741" indent="0">
              <a:buNone/>
              <a:defRPr sz="1000"/>
            </a:lvl7pPr>
            <a:lvl8pPr marL="3199864" indent="0">
              <a:buNone/>
              <a:defRPr sz="1000"/>
            </a:lvl8pPr>
            <a:lvl9pPr marL="3656988"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06C2FB7-96D0-4B05-A0F3-F815F7E33A67}"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E54C51F0-2D19-4034-9636-C0880280A74A}" type="slidenum">
              <a:rPr lang="zh-TW" altLang="en-US"/>
              <a:pPr>
                <a:defRPr/>
              </a:pPr>
              <a:t>‹#›</a:t>
            </a:fld>
            <a:endParaRPr lang="zh-TW" altLang="en-US"/>
          </a:p>
        </p:txBody>
      </p:sp>
    </p:spTree>
    <p:extLst>
      <p:ext uri="{BB962C8B-B14F-4D97-AF65-F5344CB8AC3E}">
        <p14:creationId xmlns:p14="http://schemas.microsoft.com/office/powerpoint/2010/main" val="1371833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2FF5827-9D4E-479D-A2B1-AC9EB3E840E7}"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ABBB4613-0F99-4FCE-BEAE-61C52D5E96F5}" type="slidenum">
              <a:rPr lang="zh-TW" altLang="en-US"/>
              <a:pPr>
                <a:defRPr/>
              </a:pPr>
              <a:t>‹#›</a:t>
            </a:fld>
            <a:endParaRPr lang="zh-TW" altLang="en-US"/>
          </a:p>
        </p:txBody>
      </p:sp>
    </p:spTree>
    <p:extLst>
      <p:ext uri="{BB962C8B-B14F-4D97-AF65-F5344CB8AC3E}">
        <p14:creationId xmlns:p14="http://schemas.microsoft.com/office/powerpoint/2010/main" val="1772313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8"/>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3" y="365128"/>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E8A40E9-0BD3-4A0A-A6F1-923E16D0F81F}"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910097CF-A050-4B4E-9A23-85E7B7E0DF60}" type="slidenum">
              <a:rPr lang="zh-TW" altLang="en-US"/>
              <a:pPr>
                <a:defRPr/>
              </a:pPr>
              <a:t>‹#›</a:t>
            </a:fld>
            <a:endParaRPr lang="zh-TW" altLang="en-US"/>
          </a:p>
        </p:txBody>
      </p:sp>
    </p:spTree>
    <p:extLst>
      <p:ext uri="{BB962C8B-B14F-4D97-AF65-F5344CB8AC3E}">
        <p14:creationId xmlns:p14="http://schemas.microsoft.com/office/powerpoint/2010/main" val="24353218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5"/>
            <a:ext cx="9144000" cy="2387600"/>
          </a:xfrm>
        </p:spPr>
        <p:txBody>
          <a:bodyPr anchor="b"/>
          <a:lstStyle>
            <a:lvl1pPr algn="ctr">
              <a:defRPr sz="5999"/>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150" indent="0" algn="ctr">
              <a:buNone/>
              <a:defRPr sz="2000"/>
            </a:lvl2pPr>
            <a:lvl3pPr marL="914298" indent="0" algn="ctr">
              <a:buNone/>
              <a:defRPr sz="1799"/>
            </a:lvl3pPr>
            <a:lvl4pPr marL="1371448" indent="0" algn="ctr">
              <a:buNone/>
              <a:defRPr sz="1600"/>
            </a:lvl4pPr>
            <a:lvl5pPr marL="1828596" indent="0" algn="ctr">
              <a:buNone/>
              <a:defRPr sz="1600"/>
            </a:lvl5pPr>
            <a:lvl6pPr marL="2285745" indent="0" algn="ctr">
              <a:buNone/>
              <a:defRPr sz="1600"/>
            </a:lvl6pPr>
            <a:lvl7pPr marL="2742894" indent="0" algn="ctr">
              <a:buNone/>
              <a:defRPr sz="1600"/>
            </a:lvl7pPr>
            <a:lvl8pPr marL="3200043" indent="0" algn="ctr">
              <a:buNone/>
              <a:defRPr sz="1600"/>
            </a:lvl8pPr>
            <a:lvl9pPr marL="3657192"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BA9F848-51F9-4EB0-A02D-4F7FFC3D50B3}"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8EEB921-D483-4494-A0C0-00BCD7A01AA9}" type="slidenum">
              <a:rPr lang="zh-TW" altLang="en-US"/>
              <a:pPr>
                <a:defRPr/>
              </a:pPr>
              <a:t>‹#›</a:t>
            </a:fld>
            <a:endParaRPr lang="zh-TW" altLang="en-US"/>
          </a:p>
        </p:txBody>
      </p:sp>
    </p:spTree>
    <p:extLst>
      <p:ext uri="{BB962C8B-B14F-4D97-AF65-F5344CB8AC3E}">
        <p14:creationId xmlns:p14="http://schemas.microsoft.com/office/powerpoint/2010/main" val="42761660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6127D47-A01D-4455-A310-176A02CBE7AA}"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DD46B92C-FE84-4202-B4AC-17C42453615D}" type="slidenum">
              <a:rPr lang="zh-TW" altLang="en-US"/>
              <a:pPr>
                <a:defRPr/>
              </a:pPr>
              <a:t>‹#›</a:t>
            </a:fld>
            <a:endParaRPr lang="zh-TW" altLang="en-US"/>
          </a:p>
        </p:txBody>
      </p:sp>
    </p:spTree>
    <p:extLst>
      <p:ext uri="{BB962C8B-B14F-4D97-AF65-F5344CB8AC3E}">
        <p14:creationId xmlns:p14="http://schemas.microsoft.com/office/powerpoint/2010/main" val="28558208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40"/>
            <a:ext cx="10515600" cy="2852737"/>
          </a:xfrm>
        </p:spPr>
        <p:txBody>
          <a:bodyPr anchor="b"/>
          <a:lstStyle>
            <a:lvl1pPr>
              <a:defRPr sz="5999"/>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150" indent="0">
              <a:buNone/>
              <a:defRPr sz="2000">
                <a:solidFill>
                  <a:schemeClr val="tx1">
                    <a:tint val="75000"/>
                  </a:schemeClr>
                </a:solidFill>
              </a:defRPr>
            </a:lvl2pPr>
            <a:lvl3pPr marL="914298" indent="0">
              <a:buNone/>
              <a:defRPr sz="1799">
                <a:solidFill>
                  <a:schemeClr val="tx1">
                    <a:tint val="75000"/>
                  </a:schemeClr>
                </a:solidFill>
              </a:defRPr>
            </a:lvl3pPr>
            <a:lvl4pPr marL="1371448" indent="0">
              <a:buNone/>
              <a:defRPr sz="1600">
                <a:solidFill>
                  <a:schemeClr val="tx1">
                    <a:tint val="75000"/>
                  </a:schemeClr>
                </a:solidFill>
              </a:defRPr>
            </a:lvl4pPr>
            <a:lvl5pPr marL="1828596" indent="0">
              <a:buNone/>
              <a:defRPr sz="1600">
                <a:solidFill>
                  <a:schemeClr val="tx1">
                    <a:tint val="75000"/>
                  </a:schemeClr>
                </a:solidFill>
              </a:defRPr>
            </a:lvl5pPr>
            <a:lvl6pPr marL="2285745" indent="0">
              <a:buNone/>
              <a:defRPr sz="1600">
                <a:solidFill>
                  <a:schemeClr val="tx1">
                    <a:tint val="75000"/>
                  </a:schemeClr>
                </a:solidFill>
              </a:defRPr>
            </a:lvl6pPr>
            <a:lvl7pPr marL="2742894" indent="0">
              <a:buNone/>
              <a:defRPr sz="1600">
                <a:solidFill>
                  <a:schemeClr val="tx1">
                    <a:tint val="75000"/>
                  </a:schemeClr>
                </a:solidFill>
              </a:defRPr>
            </a:lvl7pPr>
            <a:lvl8pPr marL="3200043" indent="0">
              <a:buNone/>
              <a:defRPr sz="1600">
                <a:solidFill>
                  <a:schemeClr val="tx1">
                    <a:tint val="75000"/>
                  </a:schemeClr>
                </a:solidFill>
              </a:defRPr>
            </a:lvl8pPr>
            <a:lvl9pPr marL="3657192"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651715E-1FAE-4156-B4C8-F9074A4B354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F91187CA-CED0-42F2-BF21-F95C167D4276}" type="slidenum">
              <a:rPr lang="zh-TW" altLang="en-US"/>
              <a:pPr>
                <a:defRPr/>
              </a:pPr>
              <a:t>‹#›</a:t>
            </a:fld>
            <a:endParaRPr lang="zh-TW" altLang="en-US"/>
          </a:p>
        </p:txBody>
      </p:sp>
    </p:spTree>
    <p:extLst>
      <p:ext uri="{BB962C8B-B14F-4D97-AF65-F5344CB8AC3E}">
        <p14:creationId xmlns:p14="http://schemas.microsoft.com/office/powerpoint/2010/main" val="42544010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2"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8C839160-97F4-4F8B-B1A4-CB06BEB571AB}"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967AACD5-C27C-41E8-8DA3-91D6F4092E9D}" type="slidenum">
              <a:rPr lang="zh-TW" altLang="en-US"/>
              <a:pPr>
                <a:defRPr/>
              </a:pPr>
              <a:t>‹#›</a:t>
            </a:fld>
            <a:endParaRPr lang="zh-TW" altLang="en-US"/>
          </a:p>
        </p:txBody>
      </p:sp>
    </p:spTree>
    <p:extLst>
      <p:ext uri="{BB962C8B-B14F-4D97-AF65-F5344CB8AC3E}">
        <p14:creationId xmlns:p14="http://schemas.microsoft.com/office/powerpoint/2010/main" val="12084736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90" y="1681163"/>
            <a:ext cx="5157787" cy="823912"/>
          </a:xfrm>
        </p:spPr>
        <p:txBody>
          <a:bodyPr anchor="b"/>
          <a:lstStyle>
            <a:lvl1pPr marL="0" indent="0">
              <a:buNone/>
              <a:defRPr sz="2400" b="1"/>
            </a:lvl1pPr>
            <a:lvl2pPr marL="457150" indent="0">
              <a:buNone/>
              <a:defRPr sz="2000" b="1"/>
            </a:lvl2pPr>
            <a:lvl3pPr marL="914298" indent="0">
              <a:buNone/>
              <a:defRPr sz="1799" b="1"/>
            </a:lvl3pPr>
            <a:lvl4pPr marL="1371448" indent="0">
              <a:buNone/>
              <a:defRPr sz="1600" b="1"/>
            </a:lvl4pPr>
            <a:lvl5pPr marL="1828596" indent="0">
              <a:buNone/>
              <a:defRPr sz="1600" b="1"/>
            </a:lvl5pPr>
            <a:lvl6pPr marL="2285745" indent="0">
              <a:buNone/>
              <a:defRPr sz="1600" b="1"/>
            </a:lvl6pPr>
            <a:lvl7pPr marL="2742894" indent="0">
              <a:buNone/>
              <a:defRPr sz="1600" b="1"/>
            </a:lvl7pPr>
            <a:lvl8pPr marL="3200043" indent="0">
              <a:buNone/>
              <a:defRPr sz="1600" b="1"/>
            </a:lvl8pPr>
            <a:lvl9pPr marL="36571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90" y="2505076"/>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150" indent="0">
              <a:buNone/>
              <a:defRPr sz="2000" b="1"/>
            </a:lvl2pPr>
            <a:lvl3pPr marL="914298" indent="0">
              <a:buNone/>
              <a:defRPr sz="1799" b="1"/>
            </a:lvl3pPr>
            <a:lvl4pPr marL="1371448" indent="0">
              <a:buNone/>
              <a:defRPr sz="1600" b="1"/>
            </a:lvl4pPr>
            <a:lvl5pPr marL="1828596" indent="0">
              <a:buNone/>
              <a:defRPr sz="1600" b="1"/>
            </a:lvl5pPr>
            <a:lvl6pPr marL="2285745" indent="0">
              <a:buNone/>
              <a:defRPr sz="1600" b="1"/>
            </a:lvl6pPr>
            <a:lvl7pPr marL="2742894" indent="0">
              <a:buNone/>
              <a:defRPr sz="1600" b="1"/>
            </a:lvl7pPr>
            <a:lvl8pPr marL="3200043" indent="0">
              <a:buNone/>
              <a:defRPr sz="1600" b="1"/>
            </a:lvl8pPr>
            <a:lvl9pPr marL="36571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6"/>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C025B6C-034C-4A21-8A65-B3E0BB9FEBD7}"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EFCB0A64-4B76-466E-8939-E7E898CBF92A}" type="slidenum">
              <a:rPr lang="zh-TW" altLang="en-US"/>
              <a:pPr>
                <a:defRPr/>
              </a:pPr>
              <a:t>‹#›</a:t>
            </a:fld>
            <a:endParaRPr lang="zh-TW" altLang="en-US"/>
          </a:p>
        </p:txBody>
      </p:sp>
    </p:spTree>
    <p:extLst>
      <p:ext uri="{BB962C8B-B14F-4D97-AF65-F5344CB8AC3E}">
        <p14:creationId xmlns:p14="http://schemas.microsoft.com/office/powerpoint/2010/main" val="32211623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3D0E919-84A8-4BBE-BEF5-F99F73A93745}"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B2E85CF-2DE2-4836-B56B-0C5C318B8D41}" type="slidenum">
              <a:rPr lang="zh-TW" altLang="en-US"/>
              <a:pPr>
                <a:defRPr/>
              </a:pPr>
              <a:t>‹#›</a:t>
            </a:fld>
            <a:endParaRPr lang="zh-TW" altLang="en-US"/>
          </a:p>
        </p:txBody>
      </p:sp>
    </p:spTree>
    <p:extLst>
      <p:ext uri="{BB962C8B-B14F-4D97-AF65-F5344CB8AC3E}">
        <p14:creationId xmlns:p14="http://schemas.microsoft.com/office/powerpoint/2010/main" val="4113113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E3C01CA-938D-4EBA-BC03-9F4C7683C756}"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7219C243-2237-4746-9D61-3398232C3953}" type="slidenum">
              <a:rPr lang="zh-TW" altLang="en-US"/>
              <a:pPr>
                <a:defRPr/>
              </a:pPr>
              <a:t>‹#›</a:t>
            </a:fld>
            <a:endParaRPr lang="zh-TW" altLang="en-US"/>
          </a:p>
        </p:txBody>
      </p:sp>
    </p:spTree>
    <p:extLst>
      <p:ext uri="{BB962C8B-B14F-4D97-AF65-F5344CB8AC3E}">
        <p14:creationId xmlns:p14="http://schemas.microsoft.com/office/powerpoint/2010/main" val="37736566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90"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90" y="2057400"/>
            <a:ext cx="3932237" cy="3811588"/>
          </a:xfrm>
        </p:spPr>
        <p:txBody>
          <a:bodyPr/>
          <a:lstStyle>
            <a:lvl1pPr marL="0" indent="0">
              <a:buNone/>
              <a:defRPr sz="1600"/>
            </a:lvl1pPr>
            <a:lvl2pPr marL="457150" indent="0">
              <a:buNone/>
              <a:defRPr sz="1400"/>
            </a:lvl2pPr>
            <a:lvl3pPr marL="914298" indent="0">
              <a:buNone/>
              <a:defRPr sz="1200"/>
            </a:lvl3pPr>
            <a:lvl4pPr marL="1371448" indent="0">
              <a:buNone/>
              <a:defRPr sz="1000"/>
            </a:lvl4pPr>
            <a:lvl5pPr marL="1828596" indent="0">
              <a:buNone/>
              <a:defRPr sz="1000"/>
            </a:lvl5pPr>
            <a:lvl6pPr marL="2285745" indent="0">
              <a:buNone/>
              <a:defRPr sz="1000"/>
            </a:lvl6pPr>
            <a:lvl7pPr marL="2742894" indent="0">
              <a:buNone/>
              <a:defRPr sz="1000"/>
            </a:lvl7pPr>
            <a:lvl8pPr marL="3200043" indent="0">
              <a:buNone/>
              <a:defRPr sz="1000"/>
            </a:lvl8pPr>
            <a:lvl9pPr marL="3657192"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2303B9C-4E24-4ABB-AB46-0CF0D1183431}"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C2BE5116-4ED2-4295-B9EE-5ACF1FDFD4FF}" type="slidenum">
              <a:rPr lang="zh-TW" altLang="en-US"/>
              <a:pPr>
                <a:defRPr/>
              </a:pPr>
              <a:t>‹#›</a:t>
            </a:fld>
            <a:endParaRPr lang="zh-TW" altLang="en-US"/>
          </a:p>
        </p:txBody>
      </p:sp>
    </p:spTree>
    <p:extLst>
      <p:ext uri="{BB962C8B-B14F-4D97-AF65-F5344CB8AC3E}">
        <p14:creationId xmlns:p14="http://schemas.microsoft.com/office/powerpoint/2010/main" val="41818412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90"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7"/>
            <a:ext cx="6172200" cy="4873625"/>
          </a:xfrm>
        </p:spPr>
        <p:txBody>
          <a:bodyPr rtlCol="0">
            <a:normAutofit/>
          </a:bodyPr>
          <a:lstStyle>
            <a:lvl1pPr marL="0" indent="0">
              <a:buNone/>
              <a:defRPr sz="3200"/>
            </a:lvl1pPr>
            <a:lvl2pPr marL="457150" indent="0">
              <a:buNone/>
              <a:defRPr sz="2800"/>
            </a:lvl2pPr>
            <a:lvl3pPr marL="914298" indent="0">
              <a:buNone/>
              <a:defRPr sz="2400"/>
            </a:lvl3pPr>
            <a:lvl4pPr marL="1371448" indent="0">
              <a:buNone/>
              <a:defRPr sz="2000"/>
            </a:lvl4pPr>
            <a:lvl5pPr marL="1828596" indent="0">
              <a:buNone/>
              <a:defRPr sz="2000"/>
            </a:lvl5pPr>
            <a:lvl6pPr marL="2285745" indent="0">
              <a:buNone/>
              <a:defRPr sz="2000"/>
            </a:lvl6pPr>
            <a:lvl7pPr marL="2742894" indent="0">
              <a:buNone/>
              <a:defRPr sz="2000"/>
            </a:lvl7pPr>
            <a:lvl8pPr marL="3200043" indent="0">
              <a:buNone/>
              <a:defRPr sz="2000"/>
            </a:lvl8pPr>
            <a:lvl9pPr marL="3657192" indent="0">
              <a:buNone/>
              <a:defRPr sz="2000"/>
            </a:lvl9pPr>
          </a:lstStyle>
          <a:p>
            <a:pPr lvl="0"/>
            <a:endParaRPr lang="zh-TW" altLang="en-US" noProof="0"/>
          </a:p>
        </p:txBody>
      </p:sp>
      <p:sp>
        <p:nvSpPr>
          <p:cNvPr id="4" name="文字版面配置區 3"/>
          <p:cNvSpPr>
            <a:spLocks noGrp="1"/>
          </p:cNvSpPr>
          <p:nvPr>
            <p:ph type="body" sz="half" idx="2"/>
          </p:nvPr>
        </p:nvSpPr>
        <p:spPr>
          <a:xfrm>
            <a:off x="839790" y="2057400"/>
            <a:ext cx="3932237" cy="3811588"/>
          </a:xfrm>
        </p:spPr>
        <p:txBody>
          <a:bodyPr/>
          <a:lstStyle>
            <a:lvl1pPr marL="0" indent="0">
              <a:buNone/>
              <a:defRPr sz="1600"/>
            </a:lvl1pPr>
            <a:lvl2pPr marL="457150" indent="0">
              <a:buNone/>
              <a:defRPr sz="1400"/>
            </a:lvl2pPr>
            <a:lvl3pPr marL="914298" indent="0">
              <a:buNone/>
              <a:defRPr sz="1200"/>
            </a:lvl3pPr>
            <a:lvl4pPr marL="1371448" indent="0">
              <a:buNone/>
              <a:defRPr sz="1000"/>
            </a:lvl4pPr>
            <a:lvl5pPr marL="1828596" indent="0">
              <a:buNone/>
              <a:defRPr sz="1000"/>
            </a:lvl5pPr>
            <a:lvl6pPr marL="2285745" indent="0">
              <a:buNone/>
              <a:defRPr sz="1000"/>
            </a:lvl6pPr>
            <a:lvl7pPr marL="2742894" indent="0">
              <a:buNone/>
              <a:defRPr sz="1000"/>
            </a:lvl7pPr>
            <a:lvl8pPr marL="3200043" indent="0">
              <a:buNone/>
              <a:defRPr sz="1000"/>
            </a:lvl8pPr>
            <a:lvl9pPr marL="3657192"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E8DC5CB-1C0D-4A81-846E-BCBCA1C1AE74}"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77D9F913-C14A-4CD1-A4A4-B2C51C79E09C}" type="slidenum">
              <a:rPr lang="zh-TW" altLang="en-US"/>
              <a:pPr>
                <a:defRPr/>
              </a:pPr>
              <a:t>‹#›</a:t>
            </a:fld>
            <a:endParaRPr lang="zh-TW" altLang="en-US"/>
          </a:p>
        </p:txBody>
      </p:sp>
    </p:spTree>
    <p:extLst>
      <p:ext uri="{BB962C8B-B14F-4D97-AF65-F5344CB8AC3E}">
        <p14:creationId xmlns:p14="http://schemas.microsoft.com/office/powerpoint/2010/main" val="11961836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43203E8-190F-4AC0-8A9D-D21C0229A876}"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FF0ECAEE-74D7-44F8-AA3E-81D9D70F5662}" type="slidenum">
              <a:rPr lang="zh-TW" altLang="en-US"/>
              <a:pPr>
                <a:defRPr/>
              </a:pPr>
              <a:t>‹#›</a:t>
            </a:fld>
            <a:endParaRPr lang="zh-TW" altLang="en-US"/>
          </a:p>
        </p:txBody>
      </p:sp>
    </p:spTree>
    <p:extLst>
      <p:ext uri="{BB962C8B-B14F-4D97-AF65-F5344CB8AC3E}">
        <p14:creationId xmlns:p14="http://schemas.microsoft.com/office/powerpoint/2010/main" val="2295086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7"/>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2" y="365127"/>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7BAB7A5-7525-43F0-A221-FFCE62A3116D}"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F23E7261-BD86-43AD-BDC5-B196331F3F1D}" type="slidenum">
              <a:rPr lang="zh-TW" altLang="en-US"/>
              <a:pPr>
                <a:defRPr/>
              </a:pPr>
              <a:t>‹#›</a:t>
            </a:fld>
            <a:endParaRPr lang="zh-TW" altLang="en-US"/>
          </a:p>
        </p:txBody>
      </p:sp>
    </p:spTree>
    <p:extLst>
      <p:ext uri="{BB962C8B-B14F-4D97-AF65-F5344CB8AC3E}">
        <p14:creationId xmlns:p14="http://schemas.microsoft.com/office/powerpoint/2010/main" val="9027726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3" y="2130428"/>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164" indent="0" algn="ctr">
              <a:buNone/>
              <a:defRPr>
                <a:solidFill>
                  <a:schemeClr val="tx1">
                    <a:tint val="75000"/>
                  </a:schemeClr>
                </a:solidFill>
              </a:defRPr>
            </a:lvl2pPr>
            <a:lvl3pPr marL="914328" indent="0" algn="ctr">
              <a:buNone/>
              <a:defRPr>
                <a:solidFill>
                  <a:schemeClr val="tx1">
                    <a:tint val="75000"/>
                  </a:schemeClr>
                </a:solidFill>
              </a:defRPr>
            </a:lvl3pPr>
            <a:lvl4pPr marL="1371493" indent="0" algn="ctr">
              <a:buNone/>
              <a:defRPr>
                <a:solidFill>
                  <a:schemeClr val="tx1">
                    <a:tint val="75000"/>
                  </a:schemeClr>
                </a:solidFill>
              </a:defRPr>
            </a:lvl4pPr>
            <a:lvl5pPr marL="1828657" indent="0" algn="ctr">
              <a:buNone/>
              <a:defRPr>
                <a:solidFill>
                  <a:schemeClr val="tx1">
                    <a:tint val="75000"/>
                  </a:schemeClr>
                </a:solidFill>
              </a:defRPr>
            </a:lvl5pPr>
            <a:lvl6pPr marL="2285821" indent="0" algn="ctr">
              <a:buNone/>
              <a:defRPr>
                <a:solidFill>
                  <a:schemeClr val="tx1">
                    <a:tint val="75000"/>
                  </a:schemeClr>
                </a:solidFill>
              </a:defRPr>
            </a:lvl6pPr>
            <a:lvl7pPr marL="2742985" indent="0" algn="ctr">
              <a:buNone/>
              <a:defRPr>
                <a:solidFill>
                  <a:schemeClr val="tx1">
                    <a:tint val="75000"/>
                  </a:schemeClr>
                </a:solidFill>
              </a:defRPr>
            </a:lvl7pPr>
            <a:lvl8pPr marL="3200149" indent="0" algn="ctr">
              <a:buNone/>
              <a:defRPr>
                <a:solidFill>
                  <a:schemeClr val="tx1">
                    <a:tint val="75000"/>
                  </a:schemeClr>
                </a:solidFill>
              </a:defRPr>
            </a:lvl8pPr>
            <a:lvl9pPr marL="3657314"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4757AC8-EF7D-40D6-BEB2-058DE6A8FB27}" type="slidenum">
              <a:rPr lang="en-US" altLang="zh-TW"/>
              <a:pPr>
                <a:defRPr/>
              </a:pPr>
              <a:t>‹#›</a:t>
            </a:fld>
            <a:endParaRPr lang="en-US" altLang="zh-TW"/>
          </a:p>
        </p:txBody>
      </p:sp>
    </p:spTree>
    <p:extLst>
      <p:ext uri="{BB962C8B-B14F-4D97-AF65-F5344CB8AC3E}">
        <p14:creationId xmlns:p14="http://schemas.microsoft.com/office/powerpoint/2010/main" val="29611079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0A62303-EE76-494E-8E7F-B066250DEC0C}" type="slidenum">
              <a:rPr lang="en-US" altLang="zh-TW"/>
              <a:pPr>
                <a:defRPr/>
              </a:pPr>
              <a:t>‹#›</a:t>
            </a:fld>
            <a:endParaRPr lang="en-US" altLang="zh-TW"/>
          </a:p>
        </p:txBody>
      </p:sp>
    </p:spTree>
    <p:extLst>
      <p:ext uri="{BB962C8B-B14F-4D97-AF65-F5344CB8AC3E}">
        <p14:creationId xmlns:p14="http://schemas.microsoft.com/office/powerpoint/2010/main" val="24488381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90" y="4406903"/>
            <a:ext cx="10363200" cy="1362075"/>
          </a:xfrm>
        </p:spPr>
        <p:txBody>
          <a:bodyPr anchor="t"/>
          <a:lstStyle>
            <a:lvl1pPr algn="l">
              <a:defRPr sz="4001"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90" y="2906720"/>
            <a:ext cx="10363200" cy="1500187"/>
          </a:xfrm>
        </p:spPr>
        <p:txBody>
          <a:bodyPr anchor="b"/>
          <a:lstStyle>
            <a:lvl1pPr marL="0" indent="0">
              <a:buNone/>
              <a:defRPr sz="1999">
                <a:solidFill>
                  <a:schemeClr val="tx1">
                    <a:tint val="75000"/>
                  </a:schemeClr>
                </a:solidFill>
              </a:defRPr>
            </a:lvl1pPr>
            <a:lvl2pPr marL="457164" indent="0">
              <a:buNone/>
              <a:defRPr sz="1799">
                <a:solidFill>
                  <a:schemeClr val="tx1">
                    <a:tint val="75000"/>
                  </a:schemeClr>
                </a:solidFill>
              </a:defRPr>
            </a:lvl2pPr>
            <a:lvl3pPr marL="914328" indent="0">
              <a:buNone/>
              <a:defRPr sz="1600">
                <a:solidFill>
                  <a:schemeClr val="tx1">
                    <a:tint val="75000"/>
                  </a:schemeClr>
                </a:solidFill>
              </a:defRPr>
            </a:lvl3pPr>
            <a:lvl4pPr marL="1371493" indent="0">
              <a:buNone/>
              <a:defRPr sz="1401">
                <a:solidFill>
                  <a:schemeClr val="tx1">
                    <a:tint val="75000"/>
                  </a:schemeClr>
                </a:solidFill>
              </a:defRPr>
            </a:lvl4pPr>
            <a:lvl5pPr marL="1828657" indent="0">
              <a:buNone/>
              <a:defRPr sz="1401">
                <a:solidFill>
                  <a:schemeClr val="tx1">
                    <a:tint val="75000"/>
                  </a:schemeClr>
                </a:solidFill>
              </a:defRPr>
            </a:lvl5pPr>
            <a:lvl6pPr marL="2285821" indent="0">
              <a:buNone/>
              <a:defRPr sz="1401">
                <a:solidFill>
                  <a:schemeClr val="tx1">
                    <a:tint val="75000"/>
                  </a:schemeClr>
                </a:solidFill>
              </a:defRPr>
            </a:lvl6pPr>
            <a:lvl7pPr marL="2742985" indent="0">
              <a:buNone/>
              <a:defRPr sz="1401">
                <a:solidFill>
                  <a:schemeClr val="tx1">
                    <a:tint val="75000"/>
                  </a:schemeClr>
                </a:solidFill>
              </a:defRPr>
            </a:lvl7pPr>
            <a:lvl8pPr marL="3200149" indent="0">
              <a:buNone/>
              <a:defRPr sz="1401">
                <a:solidFill>
                  <a:schemeClr val="tx1">
                    <a:tint val="75000"/>
                  </a:schemeClr>
                </a:solidFill>
              </a:defRPr>
            </a:lvl8pPr>
            <a:lvl9pPr marL="3657314" indent="0">
              <a:buNone/>
              <a:defRPr sz="1401">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B79A68B-63EC-4C95-9A05-7749A0EA1245}" type="slidenum">
              <a:rPr lang="en-US" altLang="zh-TW"/>
              <a:pPr>
                <a:defRPr/>
              </a:pPr>
              <a:t>‹#›</a:t>
            </a:fld>
            <a:endParaRPr lang="en-US" altLang="zh-TW"/>
          </a:p>
        </p:txBody>
      </p:sp>
    </p:spTree>
    <p:extLst>
      <p:ext uri="{BB962C8B-B14F-4D97-AF65-F5344CB8AC3E}">
        <p14:creationId xmlns:p14="http://schemas.microsoft.com/office/powerpoint/2010/main" val="15600325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1"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FFEB177-4168-4DAB-A8F5-D3D316ED32AA}" type="slidenum">
              <a:rPr lang="en-US" altLang="zh-TW"/>
              <a:pPr>
                <a:defRPr/>
              </a:pPr>
              <a:t>‹#›</a:t>
            </a:fld>
            <a:endParaRPr lang="en-US" altLang="zh-TW"/>
          </a:p>
        </p:txBody>
      </p:sp>
    </p:spTree>
    <p:extLst>
      <p:ext uri="{BB962C8B-B14F-4D97-AF65-F5344CB8AC3E}">
        <p14:creationId xmlns:p14="http://schemas.microsoft.com/office/powerpoint/2010/main" val="35186456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3" y="1535113"/>
            <a:ext cx="5386917" cy="639762"/>
          </a:xfrm>
        </p:spPr>
        <p:txBody>
          <a:bodyPr anchor="b"/>
          <a:lstStyle>
            <a:lvl1pPr marL="0" indent="0">
              <a:buNone/>
              <a:defRPr sz="2401" b="1"/>
            </a:lvl1pPr>
            <a:lvl2pPr marL="457164" indent="0">
              <a:buNone/>
              <a:defRPr sz="1999" b="1"/>
            </a:lvl2pPr>
            <a:lvl3pPr marL="914328" indent="0">
              <a:buNone/>
              <a:defRPr sz="1799" b="1"/>
            </a:lvl3pPr>
            <a:lvl4pPr marL="1371493" indent="0">
              <a:buNone/>
              <a:defRPr sz="1600" b="1"/>
            </a:lvl4pPr>
            <a:lvl5pPr marL="1828657" indent="0">
              <a:buNone/>
              <a:defRPr sz="1600" b="1"/>
            </a:lvl5pPr>
            <a:lvl6pPr marL="2285821" indent="0">
              <a:buNone/>
              <a:defRPr sz="1600" b="1"/>
            </a:lvl6pPr>
            <a:lvl7pPr marL="2742985" indent="0">
              <a:buNone/>
              <a:defRPr sz="1600" b="1"/>
            </a:lvl7pPr>
            <a:lvl8pPr marL="3200149" indent="0">
              <a:buNone/>
              <a:defRPr sz="1600" b="1"/>
            </a:lvl8pPr>
            <a:lvl9pPr marL="365731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3" y="2174875"/>
            <a:ext cx="5386917"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72" y="1535113"/>
            <a:ext cx="5389033" cy="639762"/>
          </a:xfrm>
        </p:spPr>
        <p:txBody>
          <a:bodyPr anchor="b"/>
          <a:lstStyle>
            <a:lvl1pPr marL="0" indent="0">
              <a:buNone/>
              <a:defRPr sz="2401" b="1"/>
            </a:lvl1pPr>
            <a:lvl2pPr marL="457164" indent="0">
              <a:buNone/>
              <a:defRPr sz="1999" b="1"/>
            </a:lvl2pPr>
            <a:lvl3pPr marL="914328" indent="0">
              <a:buNone/>
              <a:defRPr sz="1799" b="1"/>
            </a:lvl3pPr>
            <a:lvl4pPr marL="1371493" indent="0">
              <a:buNone/>
              <a:defRPr sz="1600" b="1"/>
            </a:lvl4pPr>
            <a:lvl5pPr marL="1828657" indent="0">
              <a:buNone/>
              <a:defRPr sz="1600" b="1"/>
            </a:lvl5pPr>
            <a:lvl6pPr marL="2285821" indent="0">
              <a:buNone/>
              <a:defRPr sz="1600" b="1"/>
            </a:lvl6pPr>
            <a:lvl7pPr marL="2742985" indent="0">
              <a:buNone/>
              <a:defRPr sz="1600" b="1"/>
            </a:lvl7pPr>
            <a:lvl8pPr marL="3200149" indent="0">
              <a:buNone/>
              <a:defRPr sz="1600" b="1"/>
            </a:lvl8pPr>
            <a:lvl9pPr marL="365731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2" y="2174875"/>
            <a:ext cx="5389033"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8"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606D8FD-6069-46CC-9883-18A9C1C2B955}" type="slidenum">
              <a:rPr lang="en-US" altLang="zh-TW"/>
              <a:pPr>
                <a:defRPr/>
              </a:pPr>
              <a:t>‹#›</a:t>
            </a:fld>
            <a:endParaRPr lang="en-US" altLang="zh-TW"/>
          </a:p>
        </p:txBody>
      </p:sp>
    </p:spTree>
    <p:extLst>
      <p:ext uri="{BB962C8B-B14F-4D97-AF65-F5344CB8AC3E}">
        <p14:creationId xmlns:p14="http://schemas.microsoft.com/office/powerpoint/2010/main" val="10578192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343A0B56-B3E7-458F-B6BC-8C5F055127AD}" type="slidenum">
              <a:rPr lang="en-US" altLang="zh-TW"/>
              <a:pPr>
                <a:defRPr/>
              </a:pPr>
              <a:t>‹#›</a:t>
            </a:fld>
            <a:endParaRPr lang="en-US" altLang="zh-TW"/>
          </a:p>
        </p:txBody>
      </p:sp>
    </p:spTree>
    <p:extLst>
      <p:ext uri="{BB962C8B-B14F-4D97-AF65-F5344CB8AC3E}">
        <p14:creationId xmlns:p14="http://schemas.microsoft.com/office/powerpoint/2010/main" val="75248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3"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1C87834-A3CB-4983-B496-E6C225EC468B}" type="slidenum">
              <a:rPr lang="en-US" altLang="zh-TW"/>
              <a:pPr>
                <a:defRPr/>
              </a:pPr>
              <a:t>‹#›</a:t>
            </a:fld>
            <a:endParaRPr lang="en-US" altLang="zh-TW"/>
          </a:p>
        </p:txBody>
      </p:sp>
    </p:spTree>
    <p:extLst>
      <p:ext uri="{BB962C8B-B14F-4D97-AF65-F5344CB8AC3E}">
        <p14:creationId xmlns:p14="http://schemas.microsoft.com/office/powerpoint/2010/main" val="28647898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4" y="273050"/>
            <a:ext cx="4011084" cy="1162050"/>
          </a:xfrm>
        </p:spPr>
        <p:txBody>
          <a:bodyPr anchor="b"/>
          <a:lstStyle>
            <a:lvl1pPr algn="l">
              <a:defRPr sz="1999"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7" y="273052"/>
            <a:ext cx="6815667" cy="5853113"/>
          </a:xfrm>
        </p:spPr>
        <p:txBody>
          <a:bodyPr/>
          <a:lstStyle>
            <a:lvl1pPr>
              <a:defRPr sz="3201"/>
            </a:lvl1pPr>
            <a:lvl2pPr>
              <a:defRPr sz="2801"/>
            </a:lvl2pPr>
            <a:lvl3pPr>
              <a:defRPr sz="2401"/>
            </a:lvl3pPr>
            <a:lvl4pPr>
              <a:defRPr sz="1999"/>
            </a:lvl4pPr>
            <a:lvl5pPr>
              <a:defRPr sz="1999"/>
            </a:lvl5pPr>
            <a:lvl6pPr>
              <a:defRPr sz="1999"/>
            </a:lvl6pPr>
            <a:lvl7pPr>
              <a:defRPr sz="1999"/>
            </a:lvl7pPr>
            <a:lvl8pPr>
              <a:defRPr sz="1999"/>
            </a:lvl8pPr>
            <a:lvl9pPr>
              <a:defRPr sz="19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4" y="1435106"/>
            <a:ext cx="4011084" cy="4691063"/>
          </a:xfrm>
        </p:spPr>
        <p:txBody>
          <a:bodyPr/>
          <a:lstStyle>
            <a:lvl1pPr marL="0" indent="0">
              <a:buNone/>
              <a:defRPr sz="1401"/>
            </a:lvl1pPr>
            <a:lvl2pPr marL="457164" indent="0">
              <a:buNone/>
              <a:defRPr sz="1200"/>
            </a:lvl2pPr>
            <a:lvl3pPr marL="914328" indent="0">
              <a:buNone/>
              <a:defRPr sz="1001"/>
            </a:lvl3pPr>
            <a:lvl4pPr marL="1371493" indent="0">
              <a:buNone/>
              <a:defRPr sz="900"/>
            </a:lvl4pPr>
            <a:lvl5pPr marL="1828657" indent="0">
              <a:buNone/>
              <a:defRPr sz="900"/>
            </a:lvl5pPr>
            <a:lvl6pPr marL="2285821" indent="0">
              <a:buNone/>
              <a:defRPr sz="900"/>
            </a:lvl6pPr>
            <a:lvl7pPr marL="2742985" indent="0">
              <a:buNone/>
              <a:defRPr sz="900"/>
            </a:lvl7pPr>
            <a:lvl8pPr marL="3200149" indent="0">
              <a:buNone/>
              <a:defRPr sz="900"/>
            </a:lvl8pPr>
            <a:lvl9pPr marL="365731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EFEC993-DA1C-4DB7-B1E3-21085C35E0CD}" type="slidenum">
              <a:rPr lang="en-US" altLang="zh-TW"/>
              <a:pPr>
                <a:defRPr/>
              </a:pPr>
              <a:t>‹#›</a:t>
            </a:fld>
            <a:endParaRPr lang="en-US" altLang="zh-TW"/>
          </a:p>
        </p:txBody>
      </p:sp>
    </p:spTree>
    <p:extLst>
      <p:ext uri="{BB962C8B-B14F-4D97-AF65-F5344CB8AC3E}">
        <p14:creationId xmlns:p14="http://schemas.microsoft.com/office/powerpoint/2010/main" val="36184170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0" y="4800600"/>
            <a:ext cx="7315200" cy="566738"/>
          </a:xfrm>
        </p:spPr>
        <p:txBody>
          <a:bodyPr anchor="b"/>
          <a:lstStyle>
            <a:lvl1pPr algn="l">
              <a:defRPr sz="1999"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0" y="612775"/>
            <a:ext cx="7315200" cy="4114800"/>
          </a:xfrm>
        </p:spPr>
        <p:txBody>
          <a:bodyPr rtlCol="0">
            <a:normAutofit/>
          </a:bodyPr>
          <a:lstStyle>
            <a:lvl1pPr marL="0" indent="0">
              <a:buNone/>
              <a:defRPr sz="3201"/>
            </a:lvl1pPr>
            <a:lvl2pPr marL="457164" indent="0">
              <a:buNone/>
              <a:defRPr sz="2801"/>
            </a:lvl2pPr>
            <a:lvl3pPr marL="914328" indent="0">
              <a:buNone/>
              <a:defRPr sz="2401"/>
            </a:lvl3pPr>
            <a:lvl4pPr marL="1371493" indent="0">
              <a:buNone/>
              <a:defRPr sz="1999"/>
            </a:lvl4pPr>
            <a:lvl5pPr marL="1828657" indent="0">
              <a:buNone/>
              <a:defRPr sz="1999"/>
            </a:lvl5pPr>
            <a:lvl6pPr marL="2285821" indent="0">
              <a:buNone/>
              <a:defRPr sz="1999"/>
            </a:lvl6pPr>
            <a:lvl7pPr marL="2742985" indent="0">
              <a:buNone/>
              <a:defRPr sz="1999"/>
            </a:lvl7pPr>
            <a:lvl8pPr marL="3200149" indent="0">
              <a:buNone/>
              <a:defRPr sz="1999"/>
            </a:lvl8pPr>
            <a:lvl9pPr marL="3657314" indent="0">
              <a:buNone/>
              <a:defRPr sz="1999"/>
            </a:lvl9pPr>
          </a:lstStyle>
          <a:p>
            <a:pPr lvl="0"/>
            <a:endParaRPr lang="zh-TW" altLang="en-US" noProof="0" smtClean="0"/>
          </a:p>
        </p:txBody>
      </p:sp>
      <p:sp>
        <p:nvSpPr>
          <p:cNvPr id="4" name="文字版面配置區 3"/>
          <p:cNvSpPr>
            <a:spLocks noGrp="1"/>
          </p:cNvSpPr>
          <p:nvPr>
            <p:ph type="body" sz="half" idx="2"/>
          </p:nvPr>
        </p:nvSpPr>
        <p:spPr>
          <a:xfrm>
            <a:off x="2389720" y="5367345"/>
            <a:ext cx="7315200" cy="804862"/>
          </a:xfrm>
        </p:spPr>
        <p:txBody>
          <a:bodyPr/>
          <a:lstStyle>
            <a:lvl1pPr marL="0" indent="0">
              <a:buNone/>
              <a:defRPr sz="1401"/>
            </a:lvl1pPr>
            <a:lvl2pPr marL="457164" indent="0">
              <a:buNone/>
              <a:defRPr sz="1200"/>
            </a:lvl2pPr>
            <a:lvl3pPr marL="914328" indent="0">
              <a:buNone/>
              <a:defRPr sz="1001"/>
            </a:lvl3pPr>
            <a:lvl4pPr marL="1371493" indent="0">
              <a:buNone/>
              <a:defRPr sz="900"/>
            </a:lvl4pPr>
            <a:lvl5pPr marL="1828657" indent="0">
              <a:buNone/>
              <a:defRPr sz="900"/>
            </a:lvl5pPr>
            <a:lvl6pPr marL="2285821" indent="0">
              <a:buNone/>
              <a:defRPr sz="900"/>
            </a:lvl6pPr>
            <a:lvl7pPr marL="2742985" indent="0">
              <a:buNone/>
              <a:defRPr sz="900"/>
            </a:lvl7pPr>
            <a:lvl8pPr marL="3200149" indent="0">
              <a:buNone/>
              <a:defRPr sz="900"/>
            </a:lvl8pPr>
            <a:lvl9pPr marL="365731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BBAED8C2-6E8B-4792-9D70-98541411EE41}" type="slidenum">
              <a:rPr lang="en-US" altLang="zh-TW"/>
              <a:pPr>
                <a:defRPr/>
              </a:pPr>
              <a:t>‹#›</a:t>
            </a:fld>
            <a:endParaRPr lang="en-US" altLang="zh-TW"/>
          </a:p>
        </p:txBody>
      </p:sp>
    </p:spTree>
    <p:extLst>
      <p:ext uri="{BB962C8B-B14F-4D97-AF65-F5344CB8AC3E}">
        <p14:creationId xmlns:p14="http://schemas.microsoft.com/office/powerpoint/2010/main" val="17601059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10AC132-BDBF-428A-8F94-6C1AABAAD2DC}" type="slidenum">
              <a:rPr lang="en-US" altLang="zh-TW"/>
              <a:pPr>
                <a:defRPr/>
              </a:pPr>
              <a:t>‹#›</a:t>
            </a:fld>
            <a:endParaRPr lang="en-US" altLang="zh-TW"/>
          </a:p>
        </p:txBody>
      </p:sp>
    </p:spTree>
    <p:extLst>
      <p:ext uri="{BB962C8B-B14F-4D97-AF65-F5344CB8AC3E}">
        <p14:creationId xmlns:p14="http://schemas.microsoft.com/office/powerpoint/2010/main" val="32073350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8"/>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5" y="274648"/>
            <a:ext cx="8026399"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37CCC813-105B-4D63-82AE-3B9A48F6DAEE}" type="slidenum">
              <a:rPr lang="en-US" altLang="zh-TW"/>
              <a:pPr>
                <a:defRPr/>
              </a:pPr>
              <a:t>‹#›</a:t>
            </a:fld>
            <a:endParaRPr lang="en-US" altLang="zh-TW"/>
          </a:p>
        </p:txBody>
      </p:sp>
    </p:spTree>
    <p:extLst>
      <p:ext uri="{BB962C8B-B14F-4D97-AF65-F5344CB8AC3E}">
        <p14:creationId xmlns:p14="http://schemas.microsoft.com/office/powerpoint/2010/main" val="29266969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997216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05883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4448003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786302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193665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24222377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0382924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7237231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8962186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1535191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667065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6259A83E-FAD0-4121-B9EB-35191183997B}"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fld id="{7D277E91-39C8-41CC-8031-FD2926A0E4C3}" type="slidenum">
              <a:rPr lang="zh-TW" altLang="en-US"/>
              <a:pPr/>
              <a:t>‹#›</a:t>
            </a:fld>
            <a:endParaRPr lang="zh-TW" altLang="en-US"/>
          </a:p>
        </p:txBody>
      </p:sp>
    </p:spTree>
    <p:extLst>
      <p:ext uri="{BB962C8B-B14F-4D97-AF65-F5344CB8AC3E}">
        <p14:creationId xmlns:p14="http://schemas.microsoft.com/office/powerpoint/2010/main" val="10224915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31D37362-4DA0-48C9-B8E9-1B556AF6B375}"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fld id="{99A08F0F-8F90-4CC7-8520-FEC183DFE69C}" type="slidenum">
              <a:rPr lang="zh-TW" altLang="en-US"/>
              <a:pPr/>
              <a:t>‹#›</a:t>
            </a:fld>
            <a:endParaRPr lang="zh-TW" altLang="en-US"/>
          </a:p>
        </p:txBody>
      </p:sp>
    </p:spTree>
    <p:extLst>
      <p:ext uri="{BB962C8B-B14F-4D97-AF65-F5344CB8AC3E}">
        <p14:creationId xmlns:p14="http://schemas.microsoft.com/office/powerpoint/2010/main" val="3915945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08E61117-0116-473E-A597-1728D435244D}"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fld id="{71573FE5-AA18-4636-A102-25C2AE5AEBD1}" type="slidenum">
              <a:rPr lang="zh-TW" altLang="en-US"/>
              <a:pPr/>
              <a:t>‹#›</a:t>
            </a:fld>
            <a:endParaRPr lang="zh-TW" altLang="en-US"/>
          </a:p>
        </p:txBody>
      </p:sp>
    </p:spTree>
    <p:extLst>
      <p:ext uri="{BB962C8B-B14F-4D97-AF65-F5344CB8AC3E}">
        <p14:creationId xmlns:p14="http://schemas.microsoft.com/office/powerpoint/2010/main" val="221547227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5B55F44D-F398-4875-8A73-F24FC3659F52}"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fld id="{E3D00712-3604-4B9B-8AFB-DF4AEB430F74}" type="slidenum">
              <a:rPr lang="zh-TW" altLang="en-US"/>
              <a:pPr/>
              <a:t>‹#›</a:t>
            </a:fld>
            <a:endParaRPr lang="zh-TW" altLang="en-US"/>
          </a:p>
        </p:txBody>
      </p:sp>
    </p:spTree>
    <p:extLst>
      <p:ext uri="{BB962C8B-B14F-4D97-AF65-F5344CB8AC3E}">
        <p14:creationId xmlns:p14="http://schemas.microsoft.com/office/powerpoint/2010/main" val="9116356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477E84ED-1E26-482C-A419-694AD9745722}"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投影片編號版面配置區 5"/>
          <p:cNvSpPr>
            <a:spLocks noGrp="1"/>
          </p:cNvSpPr>
          <p:nvPr>
            <p:ph type="sldNum" sz="quarter" idx="12"/>
          </p:nvPr>
        </p:nvSpPr>
        <p:spPr/>
        <p:txBody>
          <a:bodyPr/>
          <a:lstStyle>
            <a:lvl1pPr>
              <a:defRPr/>
            </a:lvl1pPr>
          </a:lstStyle>
          <a:p>
            <a:fld id="{94081C5A-97E5-4F5C-9A61-CD77A215C025}" type="slidenum">
              <a:rPr lang="zh-TW" altLang="en-US"/>
              <a:pPr/>
              <a:t>‹#›</a:t>
            </a:fld>
            <a:endParaRPr lang="zh-TW" altLang="en-US"/>
          </a:p>
        </p:txBody>
      </p:sp>
    </p:spTree>
    <p:extLst>
      <p:ext uri="{BB962C8B-B14F-4D97-AF65-F5344CB8AC3E}">
        <p14:creationId xmlns:p14="http://schemas.microsoft.com/office/powerpoint/2010/main" val="25350797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373873F9-8CFE-4E2B-898A-F703801C5FF2}"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投影片編號版面配置區 5"/>
          <p:cNvSpPr>
            <a:spLocks noGrp="1"/>
          </p:cNvSpPr>
          <p:nvPr>
            <p:ph type="sldNum" sz="quarter" idx="12"/>
          </p:nvPr>
        </p:nvSpPr>
        <p:spPr/>
        <p:txBody>
          <a:bodyPr/>
          <a:lstStyle>
            <a:lvl1pPr>
              <a:defRPr/>
            </a:lvl1pPr>
          </a:lstStyle>
          <a:p>
            <a:fld id="{5B562517-55A6-4FBC-B38E-3797C1DA66E4}" type="slidenum">
              <a:rPr lang="zh-TW" altLang="en-US"/>
              <a:pPr/>
              <a:t>‹#›</a:t>
            </a:fld>
            <a:endParaRPr lang="zh-TW" altLang="en-US"/>
          </a:p>
        </p:txBody>
      </p:sp>
    </p:spTree>
    <p:extLst>
      <p:ext uri="{BB962C8B-B14F-4D97-AF65-F5344CB8AC3E}">
        <p14:creationId xmlns:p14="http://schemas.microsoft.com/office/powerpoint/2010/main" val="15092204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62B48881-7171-4F08-964A-F730B07754B6}"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投影片編號版面配置區 5"/>
          <p:cNvSpPr>
            <a:spLocks noGrp="1"/>
          </p:cNvSpPr>
          <p:nvPr>
            <p:ph type="sldNum" sz="quarter" idx="12"/>
          </p:nvPr>
        </p:nvSpPr>
        <p:spPr/>
        <p:txBody>
          <a:bodyPr/>
          <a:lstStyle>
            <a:lvl1pPr>
              <a:defRPr/>
            </a:lvl1pPr>
          </a:lstStyle>
          <a:p>
            <a:fld id="{7C21ACDE-FE3F-4A9F-85EB-646C77B70780}" type="slidenum">
              <a:rPr lang="zh-TW" altLang="en-US"/>
              <a:pPr/>
              <a:t>‹#›</a:t>
            </a:fld>
            <a:endParaRPr lang="zh-TW" altLang="en-US"/>
          </a:p>
        </p:txBody>
      </p:sp>
    </p:spTree>
    <p:extLst>
      <p:ext uri="{BB962C8B-B14F-4D97-AF65-F5344CB8AC3E}">
        <p14:creationId xmlns:p14="http://schemas.microsoft.com/office/powerpoint/2010/main" val="188653474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82015749-A407-4A0F-8079-ED881A77984D}"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fld id="{BC23BFDC-3620-4183-9F09-DB4B4CC70C4C}" type="slidenum">
              <a:rPr lang="zh-TW" altLang="en-US"/>
              <a:pPr/>
              <a:t>‹#›</a:t>
            </a:fld>
            <a:endParaRPr lang="zh-TW" altLang="en-US"/>
          </a:p>
        </p:txBody>
      </p:sp>
    </p:spTree>
    <p:extLst>
      <p:ext uri="{BB962C8B-B14F-4D97-AF65-F5344CB8AC3E}">
        <p14:creationId xmlns:p14="http://schemas.microsoft.com/office/powerpoint/2010/main" val="4385810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10A76DC3-CC63-4EEC-AB57-1F2394F41478}"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fld id="{6DA578C7-7294-489E-A285-4E0DD9F44E8B}" type="slidenum">
              <a:rPr lang="zh-TW" altLang="en-US"/>
              <a:pPr/>
              <a:t>‹#›</a:t>
            </a:fld>
            <a:endParaRPr lang="zh-TW" altLang="en-US"/>
          </a:p>
        </p:txBody>
      </p:sp>
    </p:spTree>
    <p:extLst>
      <p:ext uri="{BB962C8B-B14F-4D97-AF65-F5344CB8AC3E}">
        <p14:creationId xmlns:p14="http://schemas.microsoft.com/office/powerpoint/2010/main" val="42200727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41150DC7-887E-4AC9-8B19-4820E5A2CA52}"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fld id="{CE3C4F25-1057-4097-8631-C9546EAFCD23}" type="slidenum">
              <a:rPr lang="zh-TW" altLang="en-US"/>
              <a:pPr/>
              <a:t>‹#›</a:t>
            </a:fld>
            <a:endParaRPr lang="zh-TW" altLang="en-US"/>
          </a:p>
        </p:txBody>
      </p:sp>
    </p:spTree>
    <p:extLst>
      <p:ext uri="{BB962C8B-B14F-4D97-AF65-F5344CB8AC3E}">
        <p14:creationId xmlns:p14="http://schemas.microsoft.com/office/powerpoint/2010/main" val="22217427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A99FA346-E38E-4C0A-8199-0ADCEF45F5B5}" type="datetimeFigureOut">
              <a:rPr lang="zh-TW" altLang="en-US">
                <a:solidFill>
                  <a:prstClr val="black">
                    <a:tint val="75000"/>
                  </a:prstClr>
                </a:solidFill>
              </a:rPr>
              <a:pPr>
                <a:defRPr/>
              </a:pPr>
              <a:t>2023/1/26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fld id="{722ED629-AC52-4DA0-8D62-24D65429D7D0}" type="slidenum">
              <a:rPr lang="zh-TW" altLang="en-US"/>
              <a:pPr/>
              <a:t>‹#›</a:t>
            </a:fld>
            <a:endParaRPr lang="zh-TW" altLang="en-US"/>
          </a:p>
        </p:txBody>
      </p:sp>
    </p:spTree>
    <p:extLst>
      <p:ext uri="{BB962C8B-B14F-4D97-AF65-F5344CB8AC3E}">
        <p14:creationId xmlns:p14="http://schemas.microsoft.com/office/powerpoint/2010/main" val="25758349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09600" y="274639"/>
            <a:ext cx="10972800" cy="5851525"/>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Rectangle 10"/>
          <p:cNvSpPr>
            <a:spLocks noGrp="1" noChangeArrowheads="1"/>
          </p:cNvSpPr>
          <p:nvPr>
            <p:ph type="ftr" sz="quarter" idx="10"/>
          </p:nvPr>
        </p:nvSpPr>
        <p:spPr/>
        <p:txBody>
          <a:bodyPr/>
          <a:lstStyle>
            <a:lvl1pPr>
              <a:defRPr/>
            </a:lvl1pPr>
          </a:lstStyle>
          <a:p>
            <a:pPr>
              <a:defRPr/>
            </a:pPr>
            <a:endParaRPr lang="en-US" altLang="zh-TW">
              <a:solidFill>
                <a:prstClr val="black">
                  <a:tint val="75000"/>
                </a:prstClr>
              </a:solidFill>
            </a:endParaRPr>
          </a:p>
        </p:txBody>
      </p:sp>
      <p:sp>
        <p:nvSpPr>
          <p:cNvPr id="4" name="Rectangle 11"/>
          <p:cNvSpPr>
            <a:spLocks noGrp="1" noChangeArrowheads="1"/>
          </p:cNvSpPr>
          <p:nvPr>
            <p:ph type="sldNum" sz="quarter" idx="11"/>
          </p:nvPr>
        </p:nvSpPr>
        <p:spPr/>
        <p:txBody>
          <a:bodyPr/>
          <a:lstStyle>
            <a:lvl1pPr>
              <a:defRPr/>
            </a:lvl1pPr>
          </a:lstStyle>
          <a:p>
            <a:fld id="{DC3F2388-874C-40FD-B9D4-2F8B6FD06481}" type="slidenum">
              <a:rPr lang="en-US" altLang="zh-TW"/>
              <a:pPr/>
              <a:t>‹#›</a:t>
            </a:fld>
            <a:endParaRPr lang="en-US" altLang="zh-TW"/>
          </a:p>
        </p:txBody>
      </p:sp>
    </p:spTree>
    <p:extLst>
      <p:ext uri="{BB962C8B-B14F-4D97-AF65-F5344CB8AC3E}">
        <p14:creationId xmlns:p14="http://schemas.microsoft.com/office/powerpoint/2010/main" val="33649432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67" indent="0" algn="ctr">
              <a:buNone/>
              <a:defRPr>
                <a:solidFill>
                  <a:schemeClr val="tx1">
                    <a:tint val="75000"/>
                  </a:schemeClr>
                </a:solidFill>
              </a:defRPr>
            </a:lvl2pPr>
            <a:lvl3pPr marL="914334" indent="0" algn="ctr">
              <a:buNone/>
              <a:defRPr>
                <a:solidFill>
                  <a:schemeClr val="tx1">
                    <a:tint val="75000"/>
                  </a:schemeClr>
                </a:solidFill>
              </a:defRPr>
            </a:lvl3pPr>
            <a:lvl4pPr marL="1371500" indent="0" algn="ctr">
              <a:buNone/>
              <a:defRPr>
                <a:solidFill>
                  <a:schemeClr val="tx1">
                    <a:tint val="75000"/>
                  </a:schemeClr>
                </a:solidFill>
              </a:defRPr>
            </a:lvl4pPr>
            <a:lvl5pPr marL="1828668" indent="0" algn="ctr">
              <a:buNone/>
              <a:defRPr>
                <a:solidFill>
                  <a:schemeClr val="tx1">
                    <a:tint val="75000"/>
                  </a:schemeClr>
                </a:solidFill>
              </a:defRPr>
            </a:lvl5pPr>
            <a:lvl6pPr marL="2285835" indent="0" algn="ctr">
              <a:buNone/>
              <a:defRPr>
                <a:solidFill>
                  <a:schemeClr val="tx1">
                    <a:tint val="75000"/>
                  </a:schemeClr>
                </a:solidFill>
              </a:defRPr>
            </a:lvl6pPr>
            <a:lvl7pPr marL="2743002" indent="0" algn="ctr">
              <a:buNone/>
              <a:defRPr>
                <a:solidFill>
                  <a:schemeClr val="tx1">
                    <a:tint val="75000"/>
                  </a:schemeClr>
                </a:solidFill>
              </a:defRPr>
            </a:lvl7pPr>
            <a:lvl8pPr marL="3200168" indent="0" algn="ctr">
              <a:buNone/>
              <a:defRPr>
                <a:solidFill>
                  <a:schemeClr val="tx1">
                    <a:tint val="75000"/>
                  </a:schemeClr>
                </a:solidFill>
              </a:defRPr>
            </a:lvl8pPr>
            <a:lvl9pPr marL="3657336"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7A9BBA3-64D3-4357-9C65-8B9DA387830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60DBDA1-E6F6-4BF8-9936-FFA226257952}" type="slidenum">
              <a:rPr lang="zh-TW" altLang="en-US"/>
              <a:pPr>
                <a:defRPr/>
              </a:pPr>
              <a:t>‹#›</a:t>
            </a:fld>
            <a:endParaRPr lang="zh-TW" altLang="en-US"/>
          </a:p>
        </p:txBody>
      </p:sp>
    </p:spTree>
    <p:extLst>
      <p:ext uri="{BB962C8B-B14F-4D97-AF65-F5344CB8AC3E}">
        <p14:creationId xmlns:p14="http://schemas.microsoft.com/office/powerpoint/2010/main" val="39961447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339F5D1-6A5F-4A33-8863-3CFC2B2171E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215F611-81B4-4B15-B611-70CDB7F539D2}" type="slidenum">
              <a:rPr lang="zh-TW" altLang="en-US"/>
              <a:pPr>
                <a:defRPr/>
              </a:pPr>
              <a:t>‹#›</a:t>
            </a:fld>
            <a:endParaRPr lang="zh-TW" altLang="en-US"/>
          </a:p>
        </p:txBody>
      </p:sp>
    </p:spTree>
    <p:extLst>
      <p:ext uri="{BB962C8B-B14F-4D97-AF65-F5344CB8AC3E}">
        <p14:creationId xmlns:p14="http://schemas.microsoft.com/office/powerpoint/2010/main" val="24854977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7" y="4406903"/>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7" y="2906716"/>
            <a:ext cx="10363200" cy="1500187"/>
          </a:xfrm>
        </p:spPr>
        <p:txBody>
          <a:bodyPr anchor="b"/>
          <a:lstStyle>
            <a:lvl1pPr marL="0" indent="0">
              <a:buNone/>
              <a:defRPr sz="2000">
                <a:solidFill>
                  <a:schemeClr val="tx1">
                    <a:tint val="75000"/>
                  </a:schemeClr>
                </a:solidFill>
              </a:defRPr>
            </a:lvl1pPr>
            <a:lvl2pPr marL="457167" indent="0">
              <a:buNone/>
              <a:defRPr sz="1799">
                <a:solidFill>
                  <a:schemeClr val="tx1">
                    <a:tint val="75000"/>
                  </a:schemeClr>
                </a:solidFill>
              </a:defRPr>
            </a:lvl2pPr>
            <a:lvl3pPr marL="914334" indent="0">
              <a:buNone/>
              <a:defRPr sz="1600">
                <a:solidFill>
                  <a:schemeClr val="tx1">
                    <a:tint val="75000"/>
                  </a:schemeClr>
                </a:solidFill>
              </a:defRPr>
            </a:lvl3pPr>
            <a:lvl4pPr marL="1371500" indent="0">
              <a:buNone/>
              <a:defRPr sz="1400">
                <a:solidFill>
                  <a:schemeClr val="tx1">
                    <a:tint val="75000"/>
                  </a:schemeClr>
                </a:solidFill>
              </a:defRPr>
            </a:lvl4pPr>
            <a:lvl5pPr marL="1828668" indent="0">
              <a:buNone/>
              <a:defRPr sz="1400">
                <a:solidFill>
                  <a:schemeClr val="tx1">
                    <a:tint val="75000"/>
                  </a:schemeClr>
                </a:solidFill>
              </a:defRPr>
            </a:lvl5pPr>
            <a:lvl6pPr marL="2285835" indent="0">
              <a:buNone/>
              <a:defRPr sz="1400">
                <a:solidFill>
                  <a:schemeClr val="tx1">
                    <a:tint val="75000"/>
                  </a:schemeClr>
                </a:solidFill>
              </a:defRPr>
            </a:lvl6pPr>
            <a:lvl7pPr marL="2743002" indent="0">
              <a:buNone/>
              <a:defRPr sz="1400">
                <a:solidFill>
                  <a:schemeClr val="tx1">
                    <a:tint val="75000"/>
                  </a:schemeClr>
                </a:solidFill>
              </a:defRPr>
            </a:lvl7pPr>
            <a:lvl8pPr marL="3200168" indent="0">
              <a:buNone/>
              <a:defRPr sz="1400">
                <a:solidFill>
                  <a:schemeClr val="tx1">
                    <a:tint val="75000"/>
                  </a:schemeClr>
                </a:solidFill>
              </a:defRPr>
            </a:lvl8pPr>
            <a:lvl9pPr marL="3657336"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06A23C2-ADAF-46C6-A62A-BA0BBC3E6640}"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841B872B-1633-4C57-813E-3773FE51EA65}" type="slidenum">
              <a:rPr lang="zh-TW" altLang="en-US"/>
              <a:pPr>
                <a:defRPr/>
              </a:pPr>
              <a:t>‹#›</a:t>
            </a:fld>
            <a:endParaRPr lang="zh-TW" altLang="en-US"/>
          </a:p>
        </p:txBody>
      </p:sp>
    </p:spTree>
    <p:extLst>
      <p:ext uri="{BB962C8B-B14F-4D97-AF65-F5344CB8AC3E}">
        <p14:creationId xmlns:p14="http://schemas.microsoft.com/office/powerpoint/2010/main" val="38184532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9CF0671-B87A-4B06-9167-C4CD754409EB}"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B77D871-FD68-42F5-BA60-7B530C416B18}" type="slidenum">
              <a:rPr lang="zh-TW" altLang="en-US"/>
              <a:pPr>
                <a:defRPr/>
              </a:pPr>
              <a:t>‹#›</a:t>
            </a:fld>
            <a:endParaRPr lang="zh-TW" altLang="en-US"/>
          </a:p>
        </p:txBody>
      </p:sp>
    </p:spTree>
    <p:extLst>
      <p:ext uri="{BB962C8B-B14F-4D97-AF65-F5344CB8AC3E}">
        <p14:creationId xmlns:p14="http://schemas.microsoft.com/office/powerpoint/2010/main" val="130391822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2" y="1535113"/>
            <a:ext cx="5386917" cy="639762"/>
          </a:xfrm>
        </p:spPr>
        <p:txBody>
          <a:bodyPr anchor="b"/>
          <a:lstStyle>
            <a:lvl1pPr marL="0" indent="0">
              <a:buNone/>
              <a:defRPr sz="2401" b="1"/>
            </a:lvl1pPr>
            <a:lvl2pPr marL="457167" indent="0">
              <a:buNone/>
              <a:defRPr sz="2000" b="1"/>
            </a:lvl2pPr>
            <a:lvl3pPr marL="914334" indent="0">
              <a:buNone/>
              <a:defRPr sz="1799" b="1"/>
            </a:lvl3pPr>
            <a:lvl4pPr marL="1371500" indent="0">
              <a:buNone/>
              <a:defRPr sz="1600" b="1"/>
            </a:lvl4pPr>
            <a:lvl5pPr marL="1828668" indent="0">
              <a:buNone/>
              <a:defRPr sz="1600" b="1"/>
            </a:lvl5pPr>
            <a:lvl6pPr marL="2285835" indent="0">
              <a:buNone/>
              <a:defRPr sz="1600" b="1"/>
            </a:lvl6pPr>
            <a:lvl7pPr marL="2743002" indent="0">
              <a:buNone/>
              <a:defRPr sz="1600" b="1"/>
            </a:lvl7pPr>
            <a:lvl8pPr marL="3200168" indent="0">
              <a:buNone/>
              <a:defRPr sz="1600" b="1"/>
            </a:lvl8pPr>
            <a:lvl9pPr marL="3657336"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2" y="2174875"/>
            <a:ext cx="5386917"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7" y="1535113"/>
            <a:ext cx="5389034" cy="639762"/>
          </a:xfrm>
        </p:spPr>
        <p:txBody>
          <a:bodyPr anchor="b"/>
          <a:lstStyle>
            <a:lvl1pPr marL="0" indent="0">
              <a:buNone/>
              <a:defRPr sz="2401" b="1"/>
            </a:lvl1pPr>
            <a:lvl2pPr marL="457167" indent="0">
              <a:buNone/>
              <a:defRPr sz="2000" b="1"/>
            </a:lvl2pPr>
            <a:lvl3pPr marL="914334" indent="0">
              <a:buNone/>
              <a:defRPr sz="1799" b="1"/>
            </a:lvl3pPr>
            <a:lvl4pPr marL="1371500" indent="0">
              <a:buNone/>
              <a:defRPr sz="1600" b="1"/>
            </a:lvl4pPr>
            <a:lvl5pPr marL="1828668" indent="0">
              <a:buNone/>
              <a:defRPr sz="1600" b="1"/>
            </a:lvl5pPr>
            <a:lvl6pPr marL="2285835" indent="0">
              <a:buNone/>
              <a:defRPr sz="1600" b="1"/>
            </a:lvl6pPr>
            <a:lvl7pPr marL="2743002" indent="0">
              <a:buNone/>
              <a:defRPr sz="1600" b="1"/>
            </a:lvl7pPr>
            <a:lvl8pPr marL="3200168" indent="0">
              <a:buNone/>
              <a:defRPr sz="1600" b="1"/>
            </a:lvl8pPr>
            <a:lvl9pPr marL="3657336"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7" y="2174875"/>
            <a:ext cx="5389034"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58BF0A7-81D5-4A10-AB1A-43EDBC4909E9}"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EE0E86F-5572-4AE1-80FA-53B6CE35433D}" type="slidenum">
              <a:rPr lang="zh-TW" altLang="en-US"/>
              <a:pPr>
                <a:defRPr/>
              </a:pPr>
              <a:t>‹#›</a:t>
            </a:fld>
            <a:endParaRPr lang="zh-TW" altLang="en-US"/>
          </a:p>
        </p:txBody>
      </p:sp>
    </p:spTree>
    <p:extLst>
      <p:ext uri="{BB962C8B-B14F-4D97-AF65-F5344CB8AC3E}">
        <p14:creationId xmlns:p14="http://schemas.microsoft.com/office/powerpoint/2010/main" val="41876992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CF49CE4-246A-48C2-8D11-AAAECF2388A4}"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30ECCFB-184A-4E06-80B2-81BBDA1AB5BB}" type="slidenum">
              <a:rPr lang="zh-TW" altLang="en-US"/>
              <a:pPr>
                <a:defRPr/>
              </a:pPr>
              <a:t>‹#›</a:t>
            </a:fld>
            <a:endParaRPr lang="zh-TW" altLang="en-US"/>
          </a:p>
        </p:txBody>
      </p:sp>
    </p:spTree>
    <p:extLst>
      <p:ext uri="{BB962C8B-B14F-4D97-AF65-F5344CB8AC3E}">
        <p14:creationId xmlns:p14="http://schemas.microsoft.com/office/powerpoint/2010/main" val="41704164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DA01E41-3595-4483-82FF-CD83D0C64743}"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C99AC41-3419-4AD8-A420-B859F00114B4}" type="slidenum">
              <a:rPr lang="zh-TW" altLang="en-US"/>
              <a:pPr>
                <a:defRPr/>
              </a:pPr>
              <a:t>‹#›</a:t>
            </a:fld>
            <a:endParaRPr lang="zh-TW" altLang="en-US"/>
          </a:p>
        </p:txBody>
      </p:sp>
    </p:spTree>
    <p:extLst>
      <p:ext uri="{BB962C8B-B14F-4D97-AF65-F5344CB8AC3E}">
        <p14:creationId xmlns:p14="http://schemas.microsoft.com/office/powerpoint/2010/main" val="23754559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6" y="273052"/>
            <a:ext cx="6815667"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3"/>
            <a:ext cx="4011084" cy="4691063"/>
          </a:xfrm>
        </p:spPr>
        <p:txBody>
          <a:bodyPr/>
          <a:lstStyle>
            <a:lvl1pPr marL="0" indent="0">
              <a:buNone/>
              <a:defRPr sz="1400"/>
            </a:lvl1pPr>
            <a:lvl2pPr marL="457167" indent="0">
              <a:buNone/>
              <a:defRPr sz="1200"/>
            </a:lvl2pPr>
            <a:lvl3pPr marL="914334" indent="0">
              <a:buNone/>
              <a:defRPr sz="1000"/>
            </a:lvl3pPr>
            <a:lvl4pPr marL="1371500" indent="0">
              <a:buNone/>
              <a:defRPr sz="900"/>
            </a:lvl4pPr>
            <a:lvl5pPr marL="1828668" indent="0">
              <a:buNone/>
              <a:defRPr sz="900"/>
            </a:lvl5pPr>
            <a:lvl6pPr marL="2285835" indent="0">
              <a:buNone/>
              <a:defRPr sz="900"/>
            </a:lvl6pPr>
            <a:lvl7pPr marL="2743002" indent="0">
              <a:buNone/>
              <a:defRPr sz="900"/>
            </a:lvl7pPr>
            <a:lvl8pPr marL="3200168" indent="0">
              <a:buNone/>
              <a:defRPr sz="900"/>
            </a:lvl8pPr>
            <a:lvl9pPr marL="3657336"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0EE612B-3FC1-4523-ABBF-ABBA975FDA15}"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4CE25B1-3E75-4CF2-8017-38C8A8C025AE}" type="slidenum">
              <a:rPr lang="zh-TW" altLang="en-US"/>
              <a:pPr>
                <a:defRPr/>
              </a:pPr>
              <a:t>‹#›</a:t>
            </a:fld>
            <a:endParaRPr lang="zh-TW" altLang="en-US"/>
          </a:p>
        </p:txBody>
      </p:sp>
    </p:spTree>
    <p:extLst>
      <p:ext uri="{BB962C8B-B14F-4D97-AF65-F5344CB8AC3E}">
        <p14:creationId xmlns:p14="http://schemas.microsoft.com/office/powerpoint/2010/main" val="33045852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0"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0" y="612775"/>
            <a:ext cx="7315200" cy="4114800"/>
          </a:xfrm>
        </p:spPr>
        <p:txBody>
          <a:bodyPr rtlCol="0">
            <a:normAutofit/>
          </a:bodyPr>
          <a:lstStyle>
            <a:lvl1pPr marL="0" indent="0">
              <a:buNone/>
              <a:defRPr sz="3200"/>
            </a:lvl1pPr>
            <a:lvl2pPr marL="457167" indent="0">
              <a:buNone/>
              <a:defRPr sz="2800"/>
            </a:lvl2pPr>
            <a:lvl3pPr marL="914334" indent="0">
              <a:buNone/>
              <a:defRPr sz="2401"/>
            </a:lvl3pPr>
            <a:lvl4pPr marL="1371500" indent="0">
              <a:buNone/>
              <a:defRPr sz="2000"/>
            </a:lvl4pPr>
            <a:lvl5pPr marL="1828668" indent="0">
              <a:buNone/>
              <a:defRPr sz="2000"/>
            </a:lvl5pPr>
            <a:lvl6pPr marL="2285835" indent="0">
              <a:buNone/>
              <a:defRPr sz="2000"/>
            </a:lvl6pPr>
            <a:lvl7pPr marL="2743002" indent="0">
              <a:buNone/>
              <a:defRPr sz="2000"/>
            </a:lvl7pPr>
            <a:lvl8pPr marL="3200168" indent="0">
              <a:buNone/>
              <a:defRPr sz="2000"/>
            </a:lvl8pPr>
            <a:lvl9pPr marL="3657336" indent="0">
              <a:buNone/>
              <a:defRPr sz="2000"/>
            </a:lvl9pPr>
          </a:lstStyle>
          <a:p>
            <a:pPr lvl="0"/>
            <a:endParaRPr lang="zh-TW" altLang="en-US" noProof="0"/>
          </a:p>
        </p:txBody>
      </p:sp>
      <p:sp>
        <p:nvSpPr>
          <p:cNvPr id="4" name="文字版面配置區 3"/>
          <p:cNvSpPr>
            <a:spLocks noGrp="1"/>
          </p:cNvSpPr>
          <p:nvPr>
            <p:ph type="body" sz="half" idx="2"/>
          </p:nvPr>
        </p:nvSpPr>
        <p:spPr>
          <a:xfrm>
            <a:off x="2389720" y="5367341"/>
            <a:ext cx="7315200" cy="804862"/>
          </a:xfrm>
        </p:spPr>
        <p:txBody>
          <a:bodyPr/>
          <a:lstStyle>
            <a:lvl1pPr marL="0" indent="0">
              <a:buNone/>
              <a:defRPr sz="1400"/>
            </a:lvl1pPr>
            <a:lvl2pPr marL="457167" indent="0">
              <a:buNone/>
              <a:defRPr sz="1200"/>
            </a:lvl2pPr>
            <a:lvl3pPr marL="914334" indent="0">
              <a:buNone/>
              <a:defRPr sz="1000"/>
            </a:lvl3pPr>
            <a:lvl4pPr marL="1371500" indent="0">
              <a:buNone/>
              <a:defRPr sz="900"/>
            </a:lvl4pPr>
            <a:lvl5pPr marL="1828668" indent="0">
              <a:buNone/>
              <a:defRPr sz="900"/>
            </a:lvl5pPr>
            <a:lvl6pPr marL="2285835" indent="0">
              <a:buNone/>
              <a:defRPr sz="900"/>
            </a:lvl6pPr>
            <a:lvl7pPr marL="2743002" indent="0">
              <a:buNone/>
              <a:defRPr sz="900"/>
            </a:lvl7pPr>
            <a:lvl8pPr marL="3200168" indent="0">
              <a:buNone/>
              <a:defRPr sz="900"/>
            </a:lvl8pPr>
            <a:lvl9pPr marL="3657336"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2CFEC20-767C-46BF-9008-949621B379FC}"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48A20B4-4659-4E32-BE38-E6DD83E9BA1B}" type="slidenum">
              <a:rPr lang="zh-TW" altLang="en-US"/>
              <a:pPr>
                <a:defRPr/>
              </a:pPr>
              <a:t>‹#›</a:t>
            </a:fld>
            <a:endParaRPr lang="zh-TW" altLang="en-US"/>
          </a:p>
        </p:txBody>
      </p:sp>
    </p:spTree>
    <p:extLst>
      <p:ext uri="{BB962C8B-B14F-4D97-AF65-F5344CB8AC3E}">
        <p14:creationId xmlns:p14="http://schemas.microsoft.com/office/powerpoint/2010/main" val="358914658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2C523C5-A81D-4CDF-8E39-7944C2A1809A}"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132F3FF-2457-480F-B1B5-8E6B93EC7AB4}" type="slidenum">
              <a:rPr lang="zh-TW" altLang="en-US"/>
              <a:pPr>
                <a:defRPr/>
              </a:pPr>
              <a:t>‹#›</a:t>
            </a:fld>
            <a:endParaRPr lang="zh-TW" altLang="en-US"/>
          </a:p>
        </p:txBody>
      </p:sp>
    </p:spTree>
    <p:extLst>
      <p:ext uri="{BB962C8B-B14F-4D97-AF65-F5344CB8AC3E}">
        <p14:creationId xmlns:p14="http://schemas.microsoft.com/office/powerpoint/2010/main" val="7843697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1"/>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1"/>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8434E3D-79A5-4652-A566-F6402819A177}"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C8E2DD5-C3F9-4C05-B107-FA30318D248D}" type="slidenum">
              <a:rPr lang="zh-TW" altLang="en-US"/>
              <a:pPr>
                <a:defRPr/>
              </a:pPr>
              <a:t>‹#›</a:t>
            </a:fld>
            <a:endParaRPr lang="zh-TW" altLang="en-US"/>
          </a:p>
        </p:txBody>
      </p:sp>
    </p:spTree>
    <p:extLst>
      <p:ext uri="{BB962C8B-B14F-4D97-AF65-F5344CB8AC3E}">
        <p14:creationId xmlns:p14="http://schemas.microsoft.com/office/powerpoint/2010/main" val="13877129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4"/>
            <a:ext cx="9144000" cy="2387600"/>
          </a:xfrm>
        </p:spPr>
        <p:txBody>
          <a:bodyPr anchor="b"/>
          <a:lstStyle>
            <a:lvl1pPr algn="ctr">
              <a:defRPr sz="5999"/>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175" indent="0" algn="ctr">
              <a:buNone/>
              <a:defRPr sz="2000"/>
            </a:lvl2pPr>
            <a:lvl3pPr marL="914349" indent="0" algn="ctr">
              <a:buNone/>
              <a:defRPr sz="1799"/>
            </a:lvl3pPr>
            <a:lvl4pPr marL="1371524" indent="0" algn="ctr">
              <a:buNone/>
              <a:defRPr sz="1600"/>
            </a:lvl4pPr>
            <a:lvl5pPr marL="1828698" indent="0" algn="ctr">
              <a:buNone/>
              <a:defRPr sz="1600"/>
            </a:lvl5pPr>
            <a:lvl6pPr marL="2285872" indent="0" algn="ctr">
              <a:buNone/>
              <a:defRPr sz="1600"/>
            </a:lvl6pPr>
            <a:lvl7pPr marL="2743047" indent="0" algn="ctr">
              <a:buNone/>
              <a:defRPr sz="1600"/>
            </a:lvl7pPr>
            <a:lvl8pPr marL="3200222" indent="0" algn="ctr">
              <a:buNone/>
              <a:defRPr sz="1600"/>
            </a:lvl8pPr>
            <a:lvl9pPr marL="3657396"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3DABAC5-E1B3-4B32-99AF-67A9C95CD1B7}"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184CE8F-5963-47B9-868D-81EAE38A69B7}" type="slidenum">
              <a:rPr lang="zh-TW" altLang="en-US"/>
              <a:pPr>
                <a:defRPr/>
              </a:pPr>
              <a:t>‹#›</a:t>
            </a:fld>
            <a:endParaRPr lang="zh-TW" altLang="en-US"/>
          </a:p>
        </p:txBody>
      </p:sp>
    </p:spTree>
    <p:extLst>
      <p:ext uri="{BB962C8B-B14F-4D97-AF65-F5344CB8AC3E}">
        <p14:creationId xmlns:p14="http://schemas.microsoft.com/office/powerpoint/2010/main" val="21183197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D79B617-9CD6-4CA6-BF6C-A252FA51B5A1}"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8CAE67B5-E2DA-4FF4-9192-B1C106187694}" type="slidenum">
              <a:rPr lang="zh-TW" altLang="en-US"/>
              <a:pPr>
                <a:defRPr/>
              </a:pPr>
              <a:t>‹#›</a:t>
            </a:fld>
            <a:endParaRPr lang="zh-TW" altLang="en-US"/>
          </a:p>
        </p:txBody>
      </p:sp>
    </p:spTree>
    <p:extLst>
      <p:ext uri="{BB962C8B-B14F-4D97-AF65-F5344CB8AC3E}">
        <p14:creationId xmlns:p14="http://schemas.microsoft.com/office/powerpoint/2010/main" val="320803097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9"/>
            <a:ext cx="10515600" cy="2852737"/>
          </a:xfrm>
        </p:spPr>
        <p:txBody>
          <a:bodyPr anchor="b"/>
          <a:lstStyle>
            <a:lvl1pPr>
              <a:defRPr sz="5999"/>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175" indent="0">
              <a:buNone/>
              <a:defRPr sz="2000">
                <a:solidFill>
                  <a:schemeClr val="tx1">
                    <a:tint val="75000"/>
                  </a:schemeClr>
                </a:solidFill>
              </a:defRPr>
            </a:lvl2pPr>
            <a:lvl3pPr marL="914349" indent="0">
              <a:buNone/>
              <a:defRPr sz="1799">
                <a:solidFill>
                  <a:schemeClr val="tx1">
                    <a:tint val="75000"/>
                  </a:schemeClr>
                </a:solidFill>
              </a:defRPr>
            </a:lvl3pPr>
            <a:lvl4pPr marL="1371524" indent="0">
              <a:buNone/>
              <a:defRPr sz="1600">
                <a:solidFill>
                  <a:schemeClr val="tx1">
                    <a:tint val="75000"/>
                  </a:schemeClr>
                </a:solidFill>
              </a:defRPr>
            </a:lvl4pPr>
            <a:lvl5pPr marL="1828698" indent="0">
              <a:buNone/>
              <a:defRPr sz="1600">
                <a:solidFill>
                  <a:schemeClr val="tx1">
                    <a:tint val="75000"/>
                  </a:schemeClr>
                </a:solidFill>
              </a:defRPr>
            </a:lvl5pPr>
            <a:lvl6pPr marL="2285872" indent="0">
              <a:buNone/>
              <a:defRPr sz="1600">
                <a:solidFill>
                  <a:schemeClr val="tx1">
                    <a:tint val="75000"/>
                  </a:schemeClr>
                </a:solidFill>
              </a:defRPr>
            </a:lvl6pPr>
            <a:lvl7pPr marL="2743047" indent="0">
              <a:buNone/>
              <a:defRPr sz="1600">
                <a:solidFill>
                  <a:schemeClr val="tx1">
                    <a:tint val="75000"/>
                  </a:schemeClr>
                </a:solidFill>
              </a:defRPr>
            </a:lvl7pPr>
            <a:lvl8pPr marL="3200222" indent="0">
              <a:buNone/>
              <a:defRPr sz="1600">
                <a:solidFill>
                  <a:schemeClr val="tx1">
                    <a:tint val="75000"/>
                  </a:schemeClr>
                </a:solidFill>
              </a:defRPr>
            </a:lvl8pPr>
            <a:lvl9pPr marL="3657396"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89C53909-4106-4C2E-8B43-16BD01A6E76B}"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03131E2-CCB4-4562-B791-2EF7B231F39B}" type="slidenum">
              <a:rPr lang="zh-TW" altLang="en-US"/>
              <a:pPr>
                <a:defRPr/>
              </a:pPr>
              <a:t>‹#›</a:t>
            </a:fld>
            <a:endParaRPr lang="zh-TW" altLang="en-US"/>
          </a:p>
        </p:txBody>
      </p:sp>
    </p:spTree>
    <p:extLst>
      <p:ext uri="{BB962C8B-B14F-4D97-AF65-F5344CB8AC3E}">
        <p14:creationId xmlns:p14="http://schemas.microsoft.com/office/powerpoint/2010/main" val="110924639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1"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FA3D1DBB-864B-489A-84C7-94DDFBF11293}"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1ADE29A-C7C4-4669-B3CA-1F36D8494F5D}" type="slidenum">
              <a:rPr lang="zh-TW" altLang="en-US"/>
              <a:pPr>
                <a:defRPr/>
              </a:pPr>
              <a:t>‹#›</a:t>
            </a:fld>
            <a:endParaRPr lang="zh-TW" altLang="en-US"/>
          </a:p>
        </p:txBody>
      </p:sp>
    </p:spTree>
    <p:extLst>
      <p:ext uri="{BB962C8B-B14F-4D97-AF65-F5344CB8AC3E}">
        <p14:creationId xmlns:p14="http://schemas.microsoft.com/office/powerpoint/2010/main" val="308434809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9" y="1681163"/>
            <a:ext cx="5157787" cy="823912"/>
          </a:xfrm>
        </p:spPr>
        <p:txBody>
          <a:bodyPr anchor="b"/>
          <a:lstStyle>
            <a:lvl1pPr marL="0" indent="0">
              <a:buNone/>
              <a:defRPr sz="2400" b="1"/>
            </a:lvl1pPr>
            <a:lvl2pPr marL="457175" indent="0">
              <a:buNone/>
              <a:defRPr sz="2000" b="1"/>
            </a:lvl2pPr>
            <a:lvl3pPr marL="914349" indent="0">
              <a:buNone/>
              <a:defRPr sz="1799" b="1"/>
            </a:lvl3pPr>
            <a:lvl4pPr marL="1371524" indent="0">
              <a:buNone/>
              <a:defRPr sz="1600" b="1"/>
            </a:lvl4pPr>
            <a:lvl5pPr marL="1828698" indent="0">
              <a:buNone/>
              <a:defRPr sz="1600" b="1"/>
            </a:lvl5pPr>
            <a:lvl6pPr marL="2285872" indent="0">
              <a:buNone/>
              <a:defRPr sz="1600" b="1"/>
            </a:lvl6pPr>
            <a:lvl7pPr marL="2743047" indent="0">
              <a:buNone/>
              <a:defRPr sz="1600" b="1"/>
            </a:lvl7pPr>
            <a:lvl8pPr marL="3200222" indent="0">
              <a:buNone/>
              <a:defRPr sz="1600" b="1"/>
            </a:lvl8pPr>
            <a:lvl9pPr marL="3657396"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9" y="2505076"/>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175" indent="0">
              <a:buNone/>
              <a:defRPr sz="2000" b="1"/>
            </a:lvl2pPr>
            <a:lvl3pPr marL="914349" indent="0">
              <a:buNone/>
              <a:defRPr sz="1799" b="1"/>
            </a:lvl3pPr>
            <a:lvl4pPr marL="1371524" indent="0">
              <a:buNone/>
              <a:defRPr sz="1600" b="1"/>
            </a:lvl4pPr>
            <a:lvl5pPr marL="1828698" indent="0">
              <a:buNone/>
              <a:defRPr sz="1600" b="1"/>
            </a:lvl5pPr>
            <a:lvl6pPr marL="2285872" indent="0">
              <a:buNone/>
              <a:defRPr sz="1600" b="1"/>
            </a:lvl6pPr>
            <a:lvl7pPr marL="2743047" indent="0">
              <a:buNone/>
              <a:defRPr sz="1600" b="1"/>
            </a:lvl7pPr>
            <a:lvl8pPr marL="3200222" indent="0">
              <a:buNone/>
              <a:defRPr sz="1600" b="1"/>
            </a:lvl8pPr>
            <a:lvl9pPr marL="3657396"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6"/>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178EAD7-4014-47EE-A386-120D19DBF832}"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C5DE882-5009-4A7E-8DD8-1F9547807F0E}" type="slidenum">
              <a:rPr lang="zh-TW" altLang="en-US"/>
              <a:pPr>
                <a:defRPr/>
              </a:pPr>
              <a:t>‹#›</a:t>
            </a:fld>
            <a:endParaRPr lang="zh-TW" altLang="en-US"/>
          </a:p>
        </p:txBody>
      </p:sp>
    </p:spTree>
    <p:extLst>
      <p:ext uri="{BB962C8B-B14F-4D97-AF65-F5344CB8AC3E}">
        <p14:creationId xmlns:p14="http://schemas.microsoft.com/office/powerpoint/2010/main" val="265463071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F705E373-D2A4-403F-BCF6-9D167072128F}"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7CC642D-2151-49DF-9F12-CBB3989ADA97}" type="slidenum">
              <a:rPr lang="zh-TW" altLang="en-US"/>
              <a:pPr>
                <a:defRPr/>
              </a:pPr>
              <a:t>‹#›</a:t>
            </a:fld>
            <a:endParaRPr lang="zh-TW" altLang="en-US"/>
          </a:p>
        </p:txBody>
      </p:sp>
    </p:spTree>
    <p:extLst>
      <p:ext uri="{BB962C8B-B14F-4D97-AF65-F5344CB8AC3E}">
        <p14:creationId xmlns:p14="http://schemas.microsoft.com/office/powerpoint/2010/main" val="330533174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5FB60E3-CD10-46CE-A8AD-7AAC3818BB86}"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96FEE41-2C71-42ED-A1F0-B0DD78AC7926}" type="slidenum">
              <a:rPr lang="zh-TW" altLang="en-US"/>
              <a:pPr>
                <a:defRPr/>
              </a:pPr>
              <a:t>‹#›</a:t>
            </a:fld>
            <a:endParaRPr lang="zh-TW" altLang="en-US"/>
          </a:p>
        </p:txBody>
      </p:sp>
    </p:spTree>
    <p:extLst>
      <p:ext uri="{BB962C8B-B14F-4D97-AF65-F5344CB8AC3E}">
        <p14:creationId xmlns:p14="http://schemas.microsoft.com/office/powerpoint/2010/main" val="358093148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9"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9" y="2057400"/>
            <a:ext cx="3932237" cy="3811588"/>
          </a:xfrm>
        </p:spPr>
        <p:txBody>
          <a:bodyPr/>
          <a:lstStyle>
            <a:lvl1pPr marL="0" indent="0">
              <a:buNone/>
              <a:defRPr sz="1600"/>
            </a:lvl1pPr>
            <a:lvl2pPr marL="457175" indent="0">
              <a:buNone/>
              <a:defRPr sz="1400"/>
            </a:lvl2pPr>
            <a:lvl3pPr marL="914349" indent="0">
              <a:buNone/>
              <a:defRPr sz="1200"/>
            </a:lvl3pPr>
            <a:lvl4pPr marL="1371524" indent="0">
              <a:buNone/>
              <a:defRPr sz="1000"/>
            </a:lvl4pPr>
            <a:lvl5pPr marL="1828698" indent="0">
              <a:buNone/>
              <a:defRPr sz="1000"/>
            </a:lvl5pPr>
            <a:lvl6pPr marL="2285872" indent="0">
              <a:buNone/>
              <a:defRPr sz="1000"/>
            </a:lvl6pPr>
            <a:lvl7pPr marL="2743047" indent="0">
              <a:buNone/>
              <a:defRPr sz="1000"/>
            </a:lvl7pPr>
            <a:lvl8pPr marL="3200222" indent="0">
              <a:buNone/>
              <a:defRPr sz="1000"/>
            </a:lvl8pPr>
            <a:lvl9pPr marL="3657396"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C851074-8EC0-4240-B3E1-777FC2B9D5E5}"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79BD2BE-7068-4899-8E85-994735FCD6EC}" type="slidenum">
              <a:rPr lang="zh-TW" altLang="en-US"/>
              <a:pPr>
                <a:defRPr/>
              </a:pPr>
              <a:t>‹#›</a:t>
            </a:fld>
            <a:endParaRPr lang="zh-TW" altLang="en-US"/>
          </a:p>
        </p:txBody>
      </p:sp>
    </p:spTree>
    <p:extLst>
      <p:ext uri="{BB962C8B-B14F-4D97-AF65-F5344CB8AC3E}">
        <p14:creationId xmlns:p14="http://schemas.microsoft.com/office/powerpoint/2010/main" val="7094747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9"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6"/>
            <a:ext cx="6172200" cy="4873625"/>
          </a:xfrm>
        </p:spPr>
        <p:txBody>
          <a:bodyPr rtlCol="0">
            <a:normAutofit/>
          </a:bodyPr>
          <a:lstStyle>
            <a:lvl1pPr marL="0" indent="0">
              <a:buNone/>
              <a:defRPr sz="3200"/>
            </a:lvl1pPr>
            <a:lvl2pPr marL="457175" indent="0">
              <a:buNone/>
              <a:defRPr sz="2800"/>
            </a:lvl2pPr>
            <a:lvl3pPr marL="914349" indent="0">
              <a:buNone/>
              <a:defRPr sz="2400"/>
            </a:lvl3pPr>
            <a:lvl4pPr marL="1371524" indent="0">
              <a:buNone/>
              <a:defRPr sz="2000"/>
            </a:lvl4pPr>
            <a:lvl5pPr marL="1828698" indent="0">
              <a:buNone/>
              <a:defRPr sz="2000"/>
            </a:lvl5pPr>
            <a:lvl6pPr marL="2285872" indent="0">
              <a:buNone/>
              <a:defRPr sz="2000"/>
            </a:lvl6pPr>
            <a:lvl7pPr marL="2743047" indent="0">
              <a:buNone/>
              <a:defRPr sz="2000"/>
            </a:lvl7pPr>
            <a:lvl8pPr marL="3200222" indent="0">
              <a:buNone/>
              <a:defRPr sz="2000"/>
            </a:lvl8pPr>
            <a:lvl9pPr marL="3657396" indent="0">
              <a:buNone/>
              <a:defRPr sz="2000"/>
            </a:lvl9pPr>
          </a:lstStyle>
          <a:p>
            <a:pPr lvl="0"/>
            <a:endParaRPr lang="zh-TW" altLang="en-US" noProof="0"/>
          </a:p>
        </p:txBody>
      </p:sp>
      <p:sp>
        <p:nvSpPr>
          <p:cNvPr id="4" name="文字版面配置區 3"/>
          <p:cNvSpPr>
            <a:spLocks noGrp="1"/>
          </p:cNvSpPr>
          <p:nvPr>
            <p:ph type="body" sz="half" idx="2"/>
          </p:nvPr>
        </p:nvSpPr>
        <p:spPr>
          <a:xfrm>
            <a:off x="839789" y="2057400"/>
            <a:ext cx="3932237" cy="3811588"/>
          </a:xfrm>
        </p:spPr>
        <p:txBody>
          <a:bodyPr/>
          <a:lstStyle>
            <a:lvl1pPr marL="0" indent="0">
              <a:buNone/>
              <a:defRPr sz="1600"/>
            </a:lvl1pPr>
            <a:lvl2pPr marL="457175" indent="0">
              <a:buNone/>
              <a:defRPr sz="1400"/>
            </a:lvl2pPr>
            <a:lvl3pPr marL="914349" indent="0">
              <a:buNone/>
              <a:defRPr sz="1200"/>
            </a:lvl3pPr>
            <a:lvl4pPr marL="1371524" indent="0">
              <a:buNone/>
              <a:defRPr sz="1000"/>
            </a:lvl4pPr>
            <a:lvl5pPr marL="1828698" indent="0">
              <a:buNone/>
              <a:defRPr sz="1000"/>
            </a:lvl5pPr>
            <a:lvl6pPr marL="2285872" indent="0">
              <a:buNone/>
              <a:defRPr sz="1000"/>
            </a:lvl6pPr>
            <a:lvl7pPr marL="2743047" indent="0">
              <a:buNone/>
              <a:defRPr sz="1000"/>
            </a:lvl7pPr>
            <a:lvl8pPr marL="3200222" indent="0">
              <a:buNone/>
              <a:defRPr sz="1000"/>
            </a:lvl8pPr>
            <a:lvl9pPr marL="3657396"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A155914-B1D6-450C-9412-300DF3C783EC}"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C4CC787-EA83-4A60-B226-2BF7AA8B6C79}" type="slidenum">
              <a:rPr lang="zh-TW" altLang="en-US"/>
              <a:pPr>
                <a:defRPr/>
              </a:pPr>
              <a:t>‹#›</a:t>
            </a:fld>
            <a:endParaRPr lang="zh-TW" altLang="en-US"/>
          </a:p>
        </p:txBody>
      </p:sp>
    </p:spTree>
    <p:extLst>
      <p:ext uri="{BB962C8B-B14F-4D97-AF65-F5344CB8AC3E}">
        <p14:creationId xmlns:p14="http://schemas.microsoft.com/office/powerpoint/2010/main" val="135795572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9500345-F1A1-4EE7-960E-70C3B886EDA4}"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F17B987-436E-4F96-86C5-73B5CB6411DB}" type="slidenum">
              <a:rPr lang="zh-TW" altLang="en-US"/>
              <a:pPr>
                <a:defRPr/>
              </a:pPr>
              <a:t>‹#›</a:t>
            </a:fld>
            <a:endParaRPr lang="zh-TW" altLang="en-US"/>
          </a:p>
        </p:txBody>
      </p:sp>
    </p:spTree>
    <p:extLst>
      <p:ext uri="{BB962C8B-B14F-4D97-AF65-F5344CB8AC3E}">
        <p14:creationId xmlns:p14="http://schemas.microsoft.com/office/powerpoint/2010/main" val="19104126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6"/>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1" y="365126"/>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F7B99AEC-0F1E-43BF-A60C-DCBEB30C1188}"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1D0AAC6-2D31-4471-96CB-3DCED18B1469}" type="slidenum">
              <a:rPr lang="zh-TW" altLang="en-US"/>
              <a:pPr>
                <a:defRPr/>
              </a:pPr>
              <a:t>‹#›</a:t>
            </a:fld>
            <a:endParaRPr lang="zh-TW" altLang="en-US"/>
          </a:p>
        </p:txBody>
      </p:sp>
    </p:spTree>
    <p:extLst>
      <p:ext uri="{BB962C8B-B14F-4D97-AF65-F5344CB8AC3E}">
        <p14:creationId xmlns:p14="http://schemas.microsoft.com/office/powerpoint/2010/main" val="9278850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7"/>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93" indent="0" algn="ctr">
              <a:buNone/>
              <a:defRPr>
                <a:solidFill>
                  <a:schemeClr val="tx1">
                    <a:tint val="75000"/>
                  </a:schemeClr>
                </a:solidFill>
              </a:defRPr>
            </a:lvl2pPr>
            <a:lvl3pPr marL="914385" indent="0" algn="ctr">
              <a:buNone/>
              <a:defRPr>
                <a:solidFill>
                  <a:schemeClr val="tx1">
                    <a:tint val="75000"/>
                  </a:schemeClr>
                </a:solidFill>
              </a:defRPr>
            </a:lvl3pPr>
            <a:lvl4pPr marL="1371577" indent="0" algn="ctr">
              <a:buNone/>
              <a:defRPr>
                <a:solidFill>
                  <a:schemeClr val="tx1">
                    <a:tint val="75000"/>
                  </a:schemeClr>
                </a:solidFill>
              </a:defRPr>
            </a:lvl4pPr>
            <a:lvl5pPr marL="1828770" indent="0" algn="ctr">
              <a:buNone/>
              <a:defRPr>
                <a:solidFill>
                  <a:schemeClr val="tx1">
                    <a:tint val="75000"/>
                  </a:schemeClr>
                </a:solidFill>
              </a:defRPr>
            </a:lvl5pPr>
            <a:lvl6pPr marL="2285963" indent="0" algn="ctr">
              <a:buNone/>
              <a:defRPr>
                <a:solidFill>
                  <a:schemeClr val="tx1">
                    <a:tint val="75000"/>
                  </a:schemeClr>
                </a:solidFill>
              </a:defRPr>
            </a:lvl6pPr>
            <a:lvl7pPr marL="2743155" indent="0" algn="ctr">
              <a:buNone/>
              <a:defRPr>
                <a:solidFill>
                  <a:schemeClr val="tx1">
                    <a:tint val="75000"/>
                  </a:schemeClr>
                </a:solidFill>
              </a:defRPr>
            </a:lvl7pPr>
            <a:lvl8pPr marL="3200347" indent="0" algn="ctr">
              <a:buNone/>
              <a:defRPr>
                <a:solidFill>
                  <a:schemeClr val="tx1">
                    <a:tint val="75000"/>
                  </a:schemeClr>
                </a:solidFill>
              </a:defRPr>
            </a:lvl8pPr>
            <a:lvl9pPr marL="365754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E21C101-7E20-43CC-A93D-353C0F58726A}"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CECF64FB-C20D-44EE-B0DB-38A40FB56B43}" type="slidenum">
              <a:rPr lang="zh-TW" altLang="en-US"/>
              <a:pPr>
                <a:defRPr/>
              </a:pPr>
              <a:t>‹#›</a:t>
            </a:fld>
            <a:endParaRPr lang="zh-TW" altLang="en-US"/>
          </a:p>
        </p:txBody>
      </p:sp>
    </p:spTree>
    <p:extLst>
      <p:ext uri="{BB962C8B-B14F-4D97-AF65-F5344CB8AC3E}">
        <p14:creationId xmlns:p14="http://schemas.microsoft.com/office/powerpoint/2010/main" val="377727940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CE965E9-436B-48BB-ABB1-28D632BFA0FE}"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BECAD2D6-F7B4-44E6-AA78-40E44B9C02EB}" type="slidenum">
              <a:rPr lang="zh-TW" altLang="en-US"/>
              <a:pPr>
                <a:defRPr/>
              </a:pPr>
              <a:t>‹#›</a:t>
            </a:fld>
            <a:endParaRPr lang="zh-TW" altLang="en-US"/>
          </a:p>
        </p:txBody>
      </p:sp>
    </p:spTree>
    <p:extLst>
      <p:ext uri="{BB962C8B-B14F-4D97-AF65-F5344CB8AC3E}">
        <p14:creationId xmlns:p14="http://schemas.microsoft.com/office/powerpoint/2010/main" val="39603220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6" y="4406902"/>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6" y="2906715"/>
            <a:ext cx="10363200" cy="1500187"/>
          </a:xfrm>
        </p:spPr>
        <p:txBody>
          <a:bodyPr anchor="b"/>
          <a:lstStyle>
            <a:lvl1pPr marL="0" indent="0">
              <a:buNone/>
              <a:defRPr sz="2000">
                <a:solidFill>
                  <a:schemeClr val="tx1">
                    <a:tint val="75000"/>
                  </a:schemeClr>
                </a:solidFill>
              </a:defRPr>
            </a:lvl1pPr>
            <a:lvl2pPr marL="457193" indent="0">
              <a:buNone/>
              <a:defRPr sz="1799">
                <a:solidFill>
                  <a:schemeClr val="tx1">
                    <a:tint val="75000"/>
                  </a:schemeClr>
                </a:solidFill>
              </a:defRPr>
            </a:lvl2pPr>
            <a:lvl3pPr marL="914385" indent="0">
              <a:buNone/>
              <a:defRPr sz="1600">
                <a:solidFill>
                  <a:schemeClr val="tx1">
                    <a:tint val="75000"/>
                  </a:schemeClr>
                </a:solidFill>
              </a:defRPr>
            </a:lvl3pPr>
            <a:lvl4pPr marL="1371577" indent="0">
              <a:buNone/>
              <a:defRPr sz="1400">
                <a:solidFill>
                  <a:schemeClr val="tx1">
                    <a:tint val="75000"/>
                  </a:schemeClr>
                </a:solidFill>
              </a:defRPr>
            </a:lvl4pPr>
            <a:lvl5pPr marL="1828770" indent="0">
              <a:buNone/>
              <a:defRPr sz="1400">
                <a:solidFill>
                  <a:schemeClr val="tx1">
                    <a:tint val="75000"/>
                  </a:schemeClr>
                </a:solidFill>
              </a:defRPr>
            </a:lvl5pPr>
            <a:lvl6pPr marL="2285963" indent="0">
              <a:buNone/>
              <a:defRPr sz="1400">
                <a:solidFill>
                  <a:schemeClr val="tx1">
                    <a:tint val="75000"/>
                  </a:schemeClr>
                </a:solidFill>
              </a:defRPr>
            </a:lvl6pPr>
            <a:lvl7pPr marL="2743155" indent="0">
              <a:buNone/>
              <a:defRPr sz="1400">
                <a:solidFill>
                  <a:schemeClr val="tx1">
                    <a:tint val="75000"/>
                  </a:schemeClr>
                </a:solidFill>
              </a:defRPr>
            </a:lvl7pPr>
            <a:lvl8pPr marL="3200347" indent="0">
              <a:buNone/>
              <a:defRPr sz="1400">
                <a:solidFill>
                  <a:schemeClr val="tx1">
                    <a:tint val="75000"/>
                  </a:schemeClr>
                </a:solidFill>
              </a:defRPr>
            </a:lvl8pPr>
            <a:lvl9pPr marL="365754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4EC1F35-5F5C-4694-8D09-4877D7B38D21}"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02C411E1-FBBF-4819-960C-1612E290E9B2}" type="slidenum">
              <a:rPr lang="zh-TW" altLang="en-US"/>
              <a:pPr>
                <a:defRPr/>
              </a:pPr>
              <a:t>‹#›</a:t>
            </a:fld>
            <a:endParaRPr lang="zh-TW" altLang="en-US"/>
          </a:p>
        </p:txBody>
      </p:sp>
    </p:spTree>
    <p:extLst>
      <p:ext uri="{BB962C8B-B14F-4D97-AF65-F5344CB8AC3E}">
        <p14:creationId xmlns:p14="http://schemas.microsoft.com/office/powerpoint/2010/main" val="8170455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F6283D1-F9F5-4E6A-80F3-E738418E0EBC}"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CD954CF2-378A-4FBB-AC06-8C9CFA44DAB2}" type="slidenum">
              <a:rPr lang="zh-TW" altLang="en-US"/>
              <a:pPr>
                <a:defRPr/>
              </a:pPr>
              <a:t>‹#›</a:t>
            </a:fld>
            <a:endParaRPr lang="zh-TW" altLang="en-US"/>
          </a:p>
        </p:txBody>
      </p:sp>
    </p:spTree>
    <p:extLst>
      <p:ext uri="{BB962C8B-B14F-4D97-AF65-F5344CB8AC3E}">
        <p14:creationId xmlns:p14="http://schemas.microsoft.com/office/powerpoint/2010/main" val="365445588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1" y="1535113"/>
            <a:ext cx="5386917" cy="639762"/>
          </a:xfrm>
        </p:spPr>
        <p:txBody>
          <a:bodyPr anchor="b"/>
          <a:lstStyle>
            <a:lvl1pPr marL="0" indent="0">
              <a:buNone/>
              <a:defRPr sz="2401" b="1"/>
            </a:lvl1pPr>
            <a:lvl2pPr marL="457193" indent="0">
              <a:buNone/>
              <a:defRPr sz="2000" b="1"/>
            </a:lvl2pPr>
            <a:lvl3pPr marL="914385" indent="0">
              <a:buNone/>
              <a:defRPr sz="1799" b="1"/>
            </a:lvl3pPr>
            <a:lvl4pPr marL="1371577" indent="0">
              <a:buNone/>
              <a:defRPr sz="1600" b="1"/>
            </a:lvl4pPr>
            <a:lvl5pPr marL="1828770" indent="0">
              <a:buNone/>
              <a:defRPr sz="1600" b="1"/>
            </a:lvl5pPr>
            <a:lvl6pPr marL="2285963" indent="0">
              <a:buNone/>
              <a:defRPr sz="1600" b="1"/>
            </a:lvl6pPr>
            <a:lvl7pPr marL="2743155" indent="0">
              <a:buNone/>
              <a:defRPr sz="1600" b="1"/>
            </a:lvl7pPr>
            <a:lvl8pPr marL="3200347" indent="0">
              <a:buNone/>
              <a:defRPr sz="1600" b="1"/>
            </a:lvl8pPr>
            <a:lvl9pPr marL="365754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1" y="2174875"/>
            <a:ext cx="5386917"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7" y="1535113"/>
            <a:ext cx="5389034" cy="639762"/>
          </a:xfrm>
        </p:spPr>
        <p:txBody>
          <a:bodyPr anchor="b"/>
          <a:lstStyle>
            <a:lvl1pPr marL="0" indent="0">
              <a:buNone/>
              <a:defRPr sz="2401" b="1"/>
            </a:lvl1pPr>
            <a:lvl2pPr marL="457193" indent="0">
              <a:buNone/>
              <a:defRPr sz="2000" b="1"/>
            </a:lvl2pPr>
            <a:lvl3pPr marL="914385" indent="0">
              <a:buNone/>
              <a:defRPr sz="1799" b="1"/>
            </a:lvl3pPr>
            <a:lvl4pPr marL="1371577" indent="0">
              <a:buNone/>
              <a:defRPr sz="1600" b="1"/>
            </a:lvl4pPr>
            <a:lvl5pPr marL="1828770" indent="0">
              <a:buNone/>
              <a:defRPr sz="1600" b="1"/>
            </a:lvl5pPr>
            <a:lvl6pPr marL="2285963" indent="0">
              <a:buNone/>
              <a:defRPr sz="1600" b="1"/>
            </a:lvl6pPr>
            <a:lvl7pPr marL="2743155" indent="0">
              <a:buNone/>
              <a:defRPr sz="1600" b="1"/>
            </a:lvl7pPr>
            <a:lvl8pPr marL="3200347" indent="0">
              <a:buNone/>
              <a:defRPr sz="1600" b="1"/>
            </a:lvl8pPr>
            <a:lvl9pPr marL="365754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7" y="2174875"/>
            <a:ext cx="5389034"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EBC5172-9211-4BD2-87B3-8CC27543AB57}"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A047F709-C771-4362-9E0A-BEF997B2EA0D}" type="slidenum">
              <a:rPr lang="zh-TW" altLang="en-US"/>
              <a:pPr>
                <a:defRPr/>
              </a:pPr>
              <a:t>‹#›</a:t>
            </a:fld>
            <a:endParaRPr lang="zh-TW" altLang="en-US"/>
          </a:p>
        </p:txBody>
      </p:sp>
    </p:spTree>
    <p:extLst>
      <p:ext uri="{BB962C8B-B14F-4D97-AF65-F5344CB8AC3E}">
        <p14:creationId xmlns:p14="http://schemas.microsoft.com/office/powerpoint/2010/main" val="421503938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368F78F-5189-44F4-A62E-3812AAE275E7}"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C4F726ED-98A8-4211-B04C-C3C3A24D1785}" type="slidenum">
              <a:rPr lang="zh-TW" altLang="en-US"/>
              <a:pPr>
                <a:defRPr/>
              </a:pPr>
              <a:t>‹#›</a:t>
            </a:fld>
            <a:endParaRPr lang="zh-TW" altLang="en-US"/>
          </a:p>
        </p:txBody>
      </p:sp>
    </p:spTree>
    <p:extLst>
      <p:ext uri="{BB962C8B-B14F-4D97-AF65-F5344CB8AC3E}">
        <p14:creationId xmlns:p14="http://schemas.microsoft.com/office/powerpoint/2010/main" val="253193466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A55B202-0C1F-4A52-9110-1AD186E6FC8C}"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D57F2C15-AA48-43CA-AA83-9409329E9CAD}" type="slidenum">
              <a:rPr lang="zh-TW" altLang="en-US"/>
              <a:pPr>
                <a:defRPr/>
              </a:pPr>
              <a:t>‹#›</a:t>
            </a:fld>
            <a:endParaRPr lang="zh-TW" altLang="en-US"/>
          </a:p>
        </p:txBody>
      </p:sp>
    </p:spTree>
    <p:extLst>
      <p:ext uri="{BB962C8B-B14F-4D97-AF65-F5344CB8AC3E}">
        <p14:creationId xmlns:p14="http://schemas.microsoft.com/office/powerpoint/2010/main" val="3758211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5" y="273052"/>
            <a:ext cx="6815667"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2"/>
            <a:ext cx="4011084" cy="4691063"/>
          </a:xfrm>
        </p:spPr>
        <p:txBody>
          <a:bodyPr/>
          <a:lstStyle>
            <a:lvl1pPr marL="0" indent="0">
              <a:buNone/>
              <a:defRPr sz="1400"/>
            </a:lvl1pPr>
            <a:lvl2pPr marL="457193" indent="0">
              <a:buNone/>
              <a:defRPr sz="1200"/>
            </a:lvl2pPr>
            <a:lvl3pPr marL="914385" indent="0">
              <a:buNone/>
              <a:defRPr sz="1000"/>
            </a:lvl3pPr>
            <a:lvl4pPr marL="1371577" indent="0">
              <a:buNone/>
              <a:defRPr sz="900"/>
            </a:lvl4pPr>
            <a:lvl5pPr marL="1828770" indent="0">
              <a:buNone/>
              <a:defRPr sz="900"/>
            </a:lvl5pPr>
            <a:lvl6pPr marL="2285963" indent="0">
              <a:buNone/>
              <a:defRPr sz="900"/>
            </a:lvl6pPr>
            <a:lvl7pPr marL="2743155" indent="0">
              <a:buNone/>
              <a:defRPr sz="900"/>
            </a:lvl7pPr>
            <a:lvl8pPr marL="3200347" indent="0">
              <a:buNone/>
              <a:defRPr sz="900"/>
            </a:lvl8pPr>
            <a:lvl9pPr marL="365754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EDE821F-453E-4949-9EDB-BAE48B945D26}"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7867B73F-E6A7-4796-84FD-8181C5CDB245}" type="slidenum">
              <a:rPr lang="zh-TW" altLang="en-US"/>
              <a:pPr>
                <a:defRPr/>
              </a:pPr>
              <a:t>‹#›</a:t>
            </a:fld>
            <a:endParaRPr lang="zh-TW" altLang="en-US"/>
          </a:p>
        </p:txBody>
      </p:sp>
    </p:spTree>
    <p:extLst>
      <p:ext uri="{BB962C8B-B14F-4D97-AF65-F5344CB8AC3E}">
        <p14:creationId xmlns:p14="http://schemas.microsoft.com/office/powerpoint/2010/main" val="254902899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9"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9" y="612775"/>
            <a:ext cx="7315200" cy="4114800"/>
          </a:xfrm>
        </p:spPr>
        <p:txBody>
          <a:bodyPr rtlCol="0">
            <a:normAutofit/>
          </a:bodyPr>
          <a:lstStyle>
            <a:lvl1pPr marL="0" indent="0">
              <a:buNone/>
              <a:defRPr sz="3200"/>
            </a:lvl1pPr>
            <a:lvl2pPr marL="457193" indent="0">
              <a:buNone/>
              <a:defRPr sz="2800"/>
            </a:lvl2pPr>
            <a:lvl3pPr marL="914385" indent="0">
              <a:buNone/>
              <a:defRPr sz="2401"/>
            </a:lvl3pPr>
            <a:lvl4pPr marL="1371577" indent="0">
              <a:buNone/>
              <a:defRPr sz="2000"/>
            </a:lvl4pPr>
            <a:lvl5pPr marL="1828770" indent="0">
              <a:buNone/>
              <a:defRPr sz="2000"/>
            </a:lvl5pPr>
            <a:lvl6pPr marL="2285963" indent="0">
              <a:buNone/>
              <a:defRPr sz="2000"/>
            </a:lvl6pPr>
            <a:lvl7pPr marL="2743155" indent="0">
              <a:buNone/>
              <a:defRPr sz="2000"/>
            </a:lvl7pPr>
            <a:lvl8pPr marL="3200347" indent="0">
              <a:buNone/>
              <a:defRPr sz="2000"/>
            </a:lvl8pPr>
            <a:lvl9pPr marL="3657540" indent="0">
              <a:buNone/>
              <a:defRPr sz="2000"/>
            </a:lvl9pPr>
          </a:lstStyle>
          <a:p>
            <a:pPr lvl="0"/>
            <a:endParaRPr lang="zh-TW" altLang="en-US" noProof="0"/>
          </a:p>
        </p:txBody>
      </p:sp>
      <p:sp>
        <p:nvSpPr>
          <p:cNvPr id="4" name="文字版面配置區 3"/>
          <p:cNvSpPr>
            <a:spLocks noGrp="1"/>
          </p:cNvSpPr>
          <p:nvPr>
            <p:ph type="body" sz="half" idx="2"/>
          </p:nvPr>
        </p:nvSpPr>
        <p:spPr>
          <a:xfrm>
            <a:off x="2389719" y="5367340"/>
            <a:ext cx="7315200" cy="804862"/>
          </a:xfrm>
        </p:spPr>
        <p:txBody>
          <a:bodyPr/>
          <a:lstStyle>
            <a:lvl1pPr marL="0" indent="0">
              <a:buNone/>
              <a:defRPr sz="1400"/>
            </a:lvl1pPr>
            <a:lvl2pPr marL="457193" indent="0">
              <a:buNone/>
              <a:defRPr sz="1200"/>
            </a:lvl2pPr>
            <a:lvl3pPr marL="914385" indent="0">
              <a:buNone/>
              <a:defRPr sz="1000"/>
            </a:lvl3pPr>
            <a:lvl4pPr marL="1371577" indent="0">
              <a:buNone/>
              <a:defRPr sz="900"/>
            </a:lvl4pPr>
            <a:lvl5pPr marL="1828770" indent="0">
              <a:buNone/>
              <a:defRPr sz="900"/>
            </a:lvl5pPr>
            <a:lvl6pPr marL="2285963" indent="0">
              <a:buNone/>
              <a:defRPr sz="900"/>
            </a:lvl6pPr>
            <a:lvl7pPr marL="2743155" indent="0">
              <a:buNone/>
              <a:defRPr sz="900"/>
            </a:lvl7pPr>
            <a:lvl8pPr marL="3200347" indent="0">
              <a:buNone/>
              <a:defRPr sz="900"/>
            </a:lvl8pPr>
            <a:lvl9pPr marL="365754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AE1E9BF-F50D-4DBD-A0E8-43F7F2BADF57}"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7CF8CB90-7D0B-41EE-88F9-9BD003D82948}" type="slidenum">
              <a:rPr lang="zh-TW" altLang="en-US"/>
              <a:pPr>
                <a:defRPr/>
              </a:pPr>
              <a:t>‹#›</a:t>
            </a:fld>
            <a:endParaRPr lang="zh-TW" altLang="en-US"/>
          </a:p>
        </p:txBody>
      </p:sp>
    </p:spTree>
    <p:extLst>
      <p:ext uri="{BB962C8B-B14F-4D97-AF65-F5344CB8AC3E}">
        <p14:creationId xmlns:p14="http://schemas.microsoft.com/office/powerpoint/2010/main" val="348570475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BCF63EF-38DF-43D5-BA27-038067122B0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DE865ECD-C70A-4A7E-BDFD-33D23BD99A0D}" type="slidenum">
              <a:rPr lang="zh-TW" altLang="en-US"/>
              <a:pPr>
                <a:defRPr/>
              </a:pPr>
              <a:t>‹#›</a:t>
            </a:fld>
            <a:endParaRPr lang="zh-TW" altLang="en-US"/>
          </a:p>
        </p:txBody>
      </p:sp>
    </p:spTree>
    <p:extLst>
      <p:ext uri="{BB962C8B-B14F-4D97-AF65-F5344CB8AC3E}">
        <p14:creationId xmlns:p14="http://schemas.microsoft.com/office/powerpoint/2010/main" val="422261330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0"/>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0"/>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9B38F96-5D02-4CBA-83A1-BED00B990832}"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9F2D6AF1-B57C-42B5-9FA7-A531C61C0DA9}" type="slidenum">
              <a:rPr lang="zh-TW" altLang="en-US"/>
              <a:pPr>
                <a:defRPr/>
              </a:pPr>
              <a:t>‹#›</a:t>
            </a:fld>
            <a:endParaRPr lang="zh-TW" altLang="en-US"/>
          </a:p>
        </p:txBody>
      </p:sp>
    </p:spTree>
    <p:extLst>
      <p:ext uri="{BB962C8B-B14F-4D97-AF65-F5344CB8AC3E}">
        <p14:creationId xmlns:p14="http://schemas.microsoft.com/office/powerpoint/2010/main" val="247485933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endParaRPr lang="en-US" altLang="zh-TW"/>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0AADAD08-5A23-4C11-8F9E-9320ADC5987E}" type="slidenum">
              <a:rPr lang="en-US" altLang="zh-TW" smtClean="0"/>
              <a:pPr>
                <a:defRPr/>
              </a:pPr>
              <a:t>‹#›</a:t>
            </a:fld>
            <a:endParaRPr lang="en-US" altLang="zh-TW"/>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35896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srgbClr val="4A66AC"/>
              </a:solidFill>
            </a:endParaRPr>
          </a:p>
        </p:txBody>
      </p:sp>
      <p:sp>
        <p:nvSpPr>
          <p:cNvPr id="5" name="Footer Placeholder 4"/>
          <p:cNvSpPr>
            <a:spLocks noGrp="1"/>
          </p:cNvSpPr>
          <p:nvPr>
            <p:ph type="ftr" sz="quarter" idx="11"/>
          </p:nvPr>
        </p:nvSpPr>
        <p:spPr/>
        <p:txBody>
          <a:bodyPr/>
          <a:lstStyle/>
          <a:p>
            <a:pPr>
              <a:defRPr/>
            </a:pPr>
            <a:endParaRPr lang="en-US" altLang="zh-TW">
              <a:solidFill>
                <a:srgbClr val="4A66AC"/>
              </a:solidFill>
            </a:endParaRPr>
          </a:p>
        </p:txBody>
      </p:sp>
      <p:sp>
        <p:nvSpPr>
          <p:cNvPr id="6" name="Slide Number Placeholder 5"/>
          <p:cNvSpPr>
            <a:spLocks noGrp="1"/>
          </p:cNvSpPr>
          <p:nvPr>
            <p:ph type="sldNum" sz="quarter" idx="12"/>
          </p:nvPr>
        </p:nvSpPr>
        <p:spPr/>
        <p:txBody>
          <a:bodyPr/>
          <a:lstStyle/>
          <a:p>
            <a:pPr>
              <a:defRPr/>
            </a:pPr>
            <a:fld id="{37E6C827-874C-4F73-93DE-64176A10E768}"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131120792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srgbClr val="4A66AC"/>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srgbClr val="4A66AC"/>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4A66AC"/>
                </a:solidFill>
              </a:rPr>
              <a:pPr fontAlgn="base">
                <a:spcBef>
                  <a:spcPct val="0"/>
                </a:spcBef>
                <a:spcAft>
                  <a:spcPct val="0"/>
                </a:spcAft>
                <a:defRPr/>
              </a:pPr>
              <a:t>‹#›</a:t>
            </a:fld>
            <a:endParaRPr kumimoji="1" lang="en-US" altLang="zh-TW">
              <a:solidFill>
                <a:srgbClr val="4A66AC"/>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021105"/>
      </p:ext>
    </p:extLst>
  </p:cSld>
  <p:clrMapOvr>
    <a:masterClrMapping/>
  </p:clrMapOvr>
  <p:hf sldNum="0"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a:defRPr/>
            </a:pPr>
            <a:endParaRPr lang="en-US" altLang="zh-TW">
              <a:solidFill>
                <a:srgbClr val="4A66AC"/>
              </a:solidFill>
            </a:endParaRPr>
          </a:p>
        </p:txBody>
      </p:sp>
      <p:sp>
        <p:nvSpPr>
          <p:cNvPr id="6" name="Footer Placeholder 5"/>
          <p:cNvSpPr>
            <a:spLocks noGrp="1"/>
          </p:cNvSpPr>
          <p:nvPr>
            <p:ph type="ftr" sz="quarter" idx="11"/>
          </p:nvPr>
        </p:nvSpPr>
        <p:spPr/>
        <p:txBody>
          <a:bodyPr/>
          <a:lstStyle/>
          <a:p>
            <a:pPr>
              <a:defRPr/>
            </a:pPr>
            <a:endParaRPr lang="en-US" altLang="zh-TW">
              <a:solidFill>
                <a:srgbClr val="4A66AC"/>
              </a:solidFill>
            </a:endParaRPr>
          </a:p>
        </p:txBody>
      </p:sp>
      <p:sp>
        <p:nvSpPr>
          <p:cNvPr id="7" name="Slide Number Placeholder 6"/>
          <p:cNvSpPr>
            <a:spLocks noGrp="1"/>
          </p:cNvSpPr>
          <p:nvPr>
            <p:ph type="sldNum" sz="quarter" idx="12"/>
          </p:nvPr>
        </p:nvSpPr>
        <p:spPr/>
        <p:txBody>
          <a:bodyPr/>
          <a:lstStyle/>
          <a:p>
            <a:pPr>
              <a:defRPr/>
            </a:pPr>
            <a:fld id="{042709CA-A8F6-46B1-921A-B3146E79C523}"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211694857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a:defRPr/>
            </a:pPr>
            <a:endParaRPr lang="en-US" altLang="zh-TW">
              <a:solidFill>
                <a:srgbClr val="4A66AC"/>
              </a:solidFill>
            </a:endParaRPr>
          </a:p>
        </p:txBody>
      </p:sp>
      <p:sp>
        <p:nvSpPr>
          <p:cNvPr id="8" name="Footer Placeholder 7"/>
          <p:cNvSpPr>
            <a:spLocks noGrp="1"/>
          </p:cNvSpPr>
          <p:nvPr>
            <p:ph type="ftr" sz="quarter" idx="11"/>
          </p:nvPr>
        </p:nvSpPr>
        <p:spPr/>
        <p:txBody>
          <a:bodyPr/>
          <a:lstStyle/>
          <a:p>
            <a:pPr>
              <a:defRPr/>
            </a:pPr>
            <a:endParaRPr lang="en-US" altLang="zh-TW">
              <a:solidFill>
                <a:srgbClr val="4A66AC"/>
              </a:solidFill>
            </a:endParaRPr>
          </a:p>
        </p:txBody>
      </p:sp>
      <p:sp>
        <p:nvSpPr>
          <p:cNvPr id="9" name="Slide Number Placeholder 8"/>
          <p:cNvSpPr>
            <a:spLocks noGrp="1"/>
          </p:cNvSpPr>
          <p:nvPr>
            <p:ph type="sldNum" sz="quarter" idx="12"/>
          </p:nvPr>
        </p:nvSpPr>
        <p:spPr/>
        <p:txBody>
          <a:bodyPr/>
          <a:lstStyle/>
          <a:p>
            <a:pPr>
              <a:defRPr/>
            </a:pPr>
            <a:fld id="{1DB876C4-0671-4F1C-A4D6-383A3B44C813}"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348808383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pPr>
              <a:defRPr/>
            </a:pPr>
            <a:endParaRPr lang="en-US" altLang="zh-TW">
              <a:solidFill>
                <a:srgbClr val="4A66AC"/>
              </a:solidFill>
            </a:endParaRPr>
          </a:p>
        </p:txBody>
      </p:sp>
      <p:sp>
        <p:nvSpPr>
          <p:cNvPr id="4" name="Footer Placeholder 3"/>
          <p:cNvSpPr>
            <a:spLocks noGrp="1"/>
          </p:cNvSpPr>
          <p:nvPr>
            <p:ph type="ftr" sz="quarter" idx="11"/>
          </p:nvPr>
        </p:nvSpPr>
        <p:spPr/>
        <p:txBody>
          <a:bodyPr/>
          <a:lstStyle/>
          <a:p>
            <a:pPr>
              <a:defRPr/>
            </a:pPr>
            <a:endParaRPr lang="en-US" altLang="zh-TW">
              <a:solidFill>
                <a:srgbClr val="4A66AC"/>
              </a:solidFill>
            </a:endParaRPr>
          </a:p>
        </p:txBody>
      </p:sp>
      <p:sp>
        <p:nvSpPr>
          <p:cNvPr id="5" name="Slide Number Placeholder 4"/>
          <p:cNvSpPr>
            <a:spLocks noGrp="1"/>
          </p:cNvSpPr>
          <p:nvPr>
            <p:ph type="sldNum" sz="quarter" idx="12"/>
          </p:nvPr>
        </p:nvSpPr>
        <p:spPr/>
        <p:txBody>
          <a:bodyPr/>
          <a:lstStyle/>
          <a:p>
            <a:pPr>
              <a:defRPr/>
            </a:pPr>
            <a:fld id="{2F3FE7F5-3AE9-4C2E-989A-AE73B459B12B}"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25318602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TW">
              <a:solidFill>
                <a:srgbClr val="4A66AC"/>
              </a:solidFill>
            </a:endParaRPr>
          </a:p>
        </p:txBody>
      </p:sp>
      <p:sp>
        <p:nvSpPr>
          <p:cNvPr id="3" name="Footer Placeholder 2"/>
          <p:cNvSpPr>
            <a:spLocks noGrp="1"/>
          </p:cNvSpPr>
          <p:nvPr>
            <p:ph type="ftr" sz="quarter" idx="11"/>
          </p:nvPr>
        </p:nvSpPr>
        <p:spPr/>
        <p:txBody>
          <a:bodyPr/>
          <a:lstStyle/>
          <a:p>
            <a:pPr>
              <a:defRPr/>
            </a:pPr>
            <a:endParaRPr lang="en-US" altLang="zh-TW">
              <a:solidFill>
                <a:srgbClr val="4A66AC"/>
              </a:solidFill>
            </a:endParaRPr>
          </a:p>
        </p:txBody>
      </p:sp>
      <p:sp>
        <p:nvSpPr>
          <p:cNvPr id="4" name="Slide Number Placeholder 3"/>
          <p:cNvSpPr>
            <a:spLocks noGrp="1"/>
          </p:cNvSpPr>
          <p:nvPr>
            <p:ph type="sldNum" sz="quarter" idx="12"/>
          </p:nvPr>
        </p:nvSpPr>
        <p:spPr/>
        <p:txBody>
          <a:bodyPr/>
          <a:lstStyle/>
          <a:p>
            <a:pPr>
              <a:defRPr/>
            </a:pPr>
            <a:fld id="{5E0C95B6-3122-4D37-9010-ECB2A653C792}"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42165972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a:defRPr/>
            </a:pPr>
            <a:endParaRPr lang="en-US" altLang="zh-TW">
              <a:solidFill>
                <a:srgbClr val="4A66AC"/>
              </a:solidFill>
            </a:endParaRPr>
          </a:p>
        </p:txBody>
      </p:sp>
      <p:sp>
        <p:nvSpPr>
          <p:cNvPr id="6" name="Footer Placeholder 5"/>
          <p:cNvSpPr>
            <a:spLocks noGrp="1"/>
          </p:cNvSpPr>
          <p:nvPr>
            <p:ph type="ftr" sz="quarter" idx="11"/>
          </p:nvPr>
        </p:nvSpPr>
        <p:spPr/>
        <p:txBody>
          <a:bodyPr/>
          <a:lstStyle/>
          <a:p>
            <a:pPr>
              <a:defRPr/>
            </a:pPr>
            <a:endParaRPr lang="en-US" altLang="zh-TW">
              <a:solidFill>
                <a:srgbClr val="4A66AC"/>
              </a:solidFill>
            </a:endParaRPr>
          </a:p>
        </p:txBody>
      </p:sp>
      <p:sp>
        <p:nvSpPr>
          <p:cNvPr id="7" name="Slide Number Placeholder 6"/>
          <p:cNvSpPr>
            <a:spLocks noGrp="1"/>
          </p:cNvSpPr>
          <p:nvPr>
            <p:ph type="sldNum" sz="quarter" idx="12"/>
          </p:nvPr>
        </p:nvSpPr>
        <p:spPr/>
        <p:txBody>
          <a:bodyPr/>
          <a:lstStyle/>
          <a:p>
            <a:pPr>
              <a:defRPr/>
            </a:pPr>
            <a:fld id="{42C04268-F806-4B2A-A46A-7C9DD759AEE7}"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268103815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a:defRPr/>
            </a:pPr>
            <a:endParaRPr lang="en-US" altLang="zh-TW">
              <a:solidFill>
                <a:srgbClr val="4A66AC"/>
              </a:solidFill>
            </a:endParaRPr>
          </a:p>
        </p:txBody>
      </p:sp>
      <p:sp>
        <p:nvSpPr>
          <p:cNvPr id="6" name="Footer Placeholder 5"/>
          <p:cNvSpPr>
            <a:spLocks noGrp="1"/>
          </p:cNvSpPr>
          <p:nvPr>
            <p:ph type="ftr" sz="quarter" idx="11"/>
          </p:nvPr>
        </p:nvSpPr>
        <p:spPr/>
        <p:txBody>
          <a:bodyPr/>
          <a:lstStyle/>
          <a:p>
            <a:pPr>
              <a:defRPr/>
            </a:pPr>
            <a:endParaRPr lang="en-US" altLang="zh-TW">
              <a:solidFill>
                <a:srgbClr val="4A66AC"/>
              </a:solidFill>
            </a:endParaRPr>
          </a:p>
        </p:txBody>
      </p:sp>
      <p:sp>
        <p:nvSpPr>
          <p:cNvPr id="7" name="Slide Number Placeholder 6"/>
          <p:cNvSpPr>
            <a:spLocks noGrp="1"/>
          </p:cNvSpPr>
          <p:nvPr>
            <p:ph type="sldNum" sz="quarter" idx="12"/>
          </p:nvPr>
        </p:nvSpPr>
        <p:spPr/>
        <p:txBody>
          <a:bodyPr/>
          <a:lstStyle/>
          <a:p>
            <a:pPr>
              <a:defRPr/>
            </a:pPr>
            <a:fld id="{3DC5D88C-3FC1-49A8-8160-4B87FED2EE29}"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20863959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srgbClr val="4A66AC"/>
              </a:solidFill>
            </a:endParaRPr>
          </a:p>
        </p:txBody>
      </p:sp>
      <p:sp>
        <p:nvSpPr>
          <p:cNvPr id="5" name="Footer Placeholder 4"/>
          <p:cNvSpPr>
            <a:spLocks noGrp="1"/>
          </p:cNvSpPr>
          <p:nvPr>
            <p:ph type="ftr" sz="quarter" idx="11"/>
          </p:nvPr>
        </p:nvSpPr>
        <p:spPr/>
        <p:txBody>
          <a:bodyPr/>
          <a:lstStyle/>
          <a:p>
            <a:pPr>
              <a:defRPr/>
            </a:pPr>
            <a:endParaRPr lang="en-US" altLang="zh-TW">
              <a:solidFill>
                <a:srgbClr val="4A66AC"/>
              </a:solidFill>
            </a:endParaRPr>
          </a:p>
        </p:txBody>
      </p:sp>
      <p:sp>
        <p:nvSpPr>
          <p:cNvPr id="6" name="Slide Number Placeholder 5"/>
          <p:cNvSpPr>
            <a:spLocks noGrp="1"/>
          </p:cNvSpPr>
          <p:nvPr>
            <p:ph type="sldNum" sz="quarter" idx="12"/>
          </p:nvPr>
        </p:nvSpPr>
        <p:spPr/>
        <p:txBody>
          <a:bodyPr/>
          <a:lstStyle/>
          <a:p>
            <a:pPr>
              <a:defRPr/>
            </a:pPr>
            <a:fld id="{FFCF4ABE-183B-4087-A6C8-B314699B9D4C}"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412541072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srgbClr val="4A66AC"/>
              </a:solidFill>
            </a:endParaRPr>
          </a:p>
        </p:txBody>
      </p:sp>
      <p:sp>
        <p:nvSpPr>
          <p:cNvPr id="5" name="Footer Placeholder 4"/>
          <p:cNvSpPr>
            <a:spLocks noGrp="1"/>
          </p:cNvSpPr>
          <p:nvPr>
            <p:ph type="ftr" sz="quarter" idx="11"/>
          </p:nvPr>
        </p:nvSpPr>
        <p:spPr/>
        <p:txBody>
          <a:bodyPr/>
          <a:lstStyle/>
          <a:p>
            <a:pPr>
              <a:defRPr/>
            </a:pPr>
            <a:endParaRPr lang="en-US" altLang="zh-TW">
              <a:solidFill>
                <a:srgbClr val="4A66AC"/>
              </a:solidFill>
            </a:endParaRPr>
          </a:p>
        </p:txBody>
      </p:sp>
      <p:sp>
        <p:nvSpPr>
          <p:cNvPr id="6" name="Slide Number Placeholder 5"/>
          <p:cNvSpPr>
            <a:spLocks noGrp="1"/>
          </p:cNvSpPr>
          <p:nvPr>
            <p:ph type="sldNum" sz="quarter" idx="12"/>
          </p:nvPr>
        </p:nvSpPr>
        <p:spPr/>
        <p:txBody>
          <a:bodyPr/>
          <a:lstStyle/>
          <a:p>
            <a:pPr>
              <a:defRPr/>
            </a:pPr>
            <a:fld id="{CE28EB19-87AC-46DF-90F5-E0AFBCE49230}" type="slidenum">
              <a:rPr lang="en-US" altLang="zh-TW" smtClean="0">
                <a:solidFill>
                  <a:srgbClr val="4A66AC"/>
                </a:solidFill>
              </a:rPr>
              <a:pPr>
                <a:defRPr/>
              </a:pPr>
              <a:t>‹#›</a:t>
            </a:fld>
            <a:endParaRPr lang="en-US" altLang="zh-TW">
              <a:solidFill>
                <a:srgbClr val="4A66AC"/>
              </a:solidFill>
            </a:endParaRPr>
          </a:p>
        </p:txBody>
      </p:sp>
    </p:spTree>
    <p:extLst>
      <p:ext uri="{BB962C8B-B14F-4D97-AF65-F5344CB8AC3E}">
        <p14:creationId xmlns:p14="http://schemas.microsoft.com/office/powerpoint/2010/main" val="40933232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AADAD08-5A23-4C11-8F9E-9320ADC5987E}"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133341657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7E6C827-874C-4F73-93DE-64176A10E768}"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260049817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5FCBEF"/>
                </a:solidFill>
              </a:rPr>
              <a:pPr fontAlgn="base">
                <a:spcBef>
                  <a:spcPct val="0"/>
                </a:spcBef>
                <a:spcAft>
                  <a:spcPct val="0"/>
                </a:spcAft>
                <a:defRPr/>
              </a:pPr>
              <a:t>‹#›</a:t>
            </a:fld>
            <a:endParaRPr kumimoji="1" lang="en-US" altLang="zh-TW">
              <a:solidFill>
                <a:srgbClr val="5FCBEF"/>
              </a:solidFill>
            </a:endParaRPr>
          </a:p>
        </p:txBody>
      </p:sp>
    </p:spTree>
    <p:extLst>
      <p:ext uri="{BB962C8B-B14F-4D97-AF65-F5344CB8AC3E}">
        <p14:creationId xmlns:p14="http://schemas.microsoft.com/office/powerpoint/2010/main" val="2327625462"/>
      </p:ext>
    </p:extLst>
  </p:cSld>
  <p:clrMapOvr>
    <a:masterClrMapping/>
  </p:clrMapOvr>
  <p:hf sldNum="0" hdr="0" ftr="0" dt="0"/>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a:defRPr/>
            </a:pPr>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042709CA-A8F6-46B1-921A-B3146E79C523}"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69113422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a:defRPr/>
            </a:pPr>
            <a:endParaRPr lang="en-US" altLang="zh-TW">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DB876C4-0671-4F1C-A4D6-383A3B44C813}"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25173355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pPr>
              <a:defRPr/>
            </a:pPr>
            <a:endParaRPr lang="en-US" altLang="zh-TW">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2F3FE7F5-3AE9-4C2E-989A-AE73B459B12B}"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388136580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TW">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E0C95B6-3122-4D37-9010-ECB2A653C792}"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247538214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a:defRPr/>
            </a:pPr>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2C04268-F806-4B2A-A46A-7C9DD759AEE7}"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237091514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6" name="Footer Placeholder 5"/>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3DC5D88C-3FC1-49A8-8160-4B87FED2EE29}" type="slidenum">
              <a:rPr lang="en-US" altLang="zh-TW" smtClean="0">
                <a:solidFill>
                  <a:srgbClr val="5FCBEF"/>
                </a:solidFill>
              </a:rPr>
              <a:pPr>
                <a:defRPr/>
              </a:pPr>
              <a:t>‹#›</a:t>
            </a:fld>
            <a:endParaRPr lang="en-US" altLang="zh-TW">
              <a:solidFill>
                <a:srgbClr val="5FCBEF"/>
              </a:solidFill>
            </a:endParaRPr>
          </a:p>
        </p:txBody>
      </p:sp>
      <p:sp>
        <p:nvSpPr>
          <p:cNvPr id="5" name="Date Placeholder 4"/>
          <p:cNvSpPr>
            <a:spLocks noGrp="1"/>
          </p:cNvSpPr>
          <p:nvPr>
            <p:ph type="dt" sz="half" idx="10"/>
          </p:nvPr>
        </p:nvSpPr>
        <p:spPr/>
        <p:txBody>
          <a:bodyPr/>
          <a:lstStyle/>
          <a:p>
            <a:pPr>
              <a:defRPr/>
            </a:pPr>
            <a:endParaRPr lang="en-US" altLang="zh-TW">
              <a:solidFill>
                <a:prstClr val="black">
                  <a:tint val="75000"/>
                </a:prstClr>
              </a:solidFill>
            </a:endParaRPr>
          </a:p>
        </p:txBody>
      </p:sp>
    </p:spTree>
    <p:extLst>
      <p:ext uri="{BB962C8B-B14F-4D97-AF65-F5344CB8AC3E}">
        <p14:creationId xmlns:p14="http://schemas.microsoft.com/office/powerpoint/2010/main" val="50724168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5FCBEF"/>
                </a:solidFill>
              </a:rPr>
              <a:pPr fontAlgn="base">
                <a:spcBef>
                  <a:spcPct val="0"/>
                </a:spcBef>
                <a:spcAft>
                  <a:spcPct val="0"/>
                </a:spcAft>
                <a:defRPr/>
              </a:pPr>
              <a:t>‹#›</a:t>
            </a:fld>
            <a:endParaRPr kumimoji="1" lang="en-US" altLang="zh-TW">
              <a:solidFill>
                <a:srgbClr val="5FCBEF"/>
              </a:solidFill>
            </a:endParaRPr>
          </a:p>
        </p:txBody>
      </p:sp>
    </p:spTree>
    <p:extLst>
      <p:ext uri="{BB962C8B-B14F-4D97-AF65-F5344CB8AC3E}">
        <p14:creationId xmlns:p14="http://schemas.microsoft.com/office/powerpoint/2010/main" val="746395451"/>
      </p:ext>
    </p:extLst>
  </p:cSld>
  <p:clrMapOvr>
    <a:masterClrMapping/>
  </p:clrMapOvr>
  <p:hf sldNum="0"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5FCBEF"/>
                </a:solidFill>
              </a:rPr>
              <a:pPr fontAlgn="base">
                <a:spcBef>
                  <a:spcPct val="0"/>
                </a:spcBef>
                <a:spcAft>
                  <a:spcPct val="0"/>
                </a:spcAft>
                <a:defRPr/>
              </a:pPr>
              <a:t>‹#›</a:t>
            </a:fld>
            <a:endParaRPr kumimoji="1" lang="en-US" altLang="zh-TW">
              <a:solidFill>
                <a:srgbClr val="5FCBEF"/>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5FCBEF">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5FCBEF">
                    <a:lumMod val="60000"/>
                    <a:lumOff val="40000"/>
                  </a:srgbClr>
                </a:solidFill>
                <a:latin typeface="Arial"/>
              </a:rPr>
              <a:t>”</a:t>
            </a:r>
          </a:p>
        </p:txBody>
      </p:sp>
    </p:spTree>
    <p:extLst>
      <p:ext uri="{BB962C8B-B14F-4D97-AF65-F5344CB8AC3E}">
        <p14:creationId xmlns:p14="http://schemas.microsoft.com/office/powerpoint/2010/main" val="2056794031"/>
      </p:ext>
    </p:extLst>
  </p:cSld>
  <p:clrMapOvr>
    <a:masterClrMapping/>
  </p:clrMapOvr>
  <p:hf sldNum="0"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5FCBEF"/>
                </a:solidFill>
              </a:rPr>
              <a:pPr fontAlgn="base">
                <a:spcBef>
                  <a:spcPct val="0"/>
                </a:spcBef>
                <a:spcAft>
                  <a:spcPct val="0"/>
                </a:spcAft>
                <a:defRPr/>
              </a:pPr>
              <a:t>‹#›</a:t>
            </a:fld>
            <a:endParaRPr kumimoji="1" lang="en-US" altLang="zh-TW">
              <a:solidFill>
                <a:srgbClr val="5FCBEF"/>
              </a:solidFill>
            </a:endParaRPr>
          </a:p>
        </p:txBody>
      </p:sp>
    </p:spTree>
    <p:extLst>
      <p:ext uri="{BB962C8B-B14F-4D97-AF65-F5344CB8AC3E}">
        <p14:creationId xmlns:p14="http://schemas.microsoft.com/office/powerpoint/2010/main" val="2519949573"/>
      </p:ext>
    </p:extLst>
  </p:cSld>
  <p:clrMapOvr>
    <a:masterClrMapping/>
  </p:clrMapOvr>
  <p:hf sldNum="0"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5FCBEF"/>
                </a:solidFill>
              </a:rPr>
              <a:pPr fontAlgn="base">
                <a:spcBef>
                  <a:spcPct val="0"/>
                </a:spcBef>
                <a:spcAft>
                  <a:spcPct val="0"/>
                </a:spcAft>
                <a:defRPr/>
              </a:pPr>
              <a:t>‹#›</a:t>
            </a:fld>
            <a:endParaRPr kumimoji="1" lang="en-US" altLang="zh-TW">
              <a:solidFill>
                <a:srgbClr val="5FCBEF"/>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5FCBEF">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5FCBEF">
                    <a:lumMod val="60000"/>
                    <a:lumOff val="40000"/>
                  </a:srgbClr>
                </a:solidFill>
                <a:latin typeface="Arial"/>
              </a:rPr>
              <a:t>”</a:t>
            </a:r>
          </a:p>
        </p:txBody>
      </p:sp>
    </p:spTree>
    <p:extLst>
      <p:ext uri="{BB962C8B-B14F-4D97-AF65-F5344CB8AC3E}">
        <p14:creationId xmlns:p14="http://schemas.microsoft.com/office/powerpoint/2010/main" val="3676499870"/>
      </p:ext>
    </p:extLst>
  </p:cSld>
  <p:clrMapOvr>
    <a:masterClrMapping/>
  </p:clrMapOvr>
  <p:hf sldNum="0"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A83487C8-C2F8-4BE1-AED7-59148ED54B96}" type="slidenum">
              <a:rPr kumimoji="1" lang="en-US" altLang="zh-TW" smtClean="0">
                <a:solidFill>
                  <a:srgbClr val="5FCBEF"/>
                </a:solidFill>
              </a:rPr>
              <a:pPr fontAlgn="base">
                <a:spcBef>
                  <a:spcPct val="0"/>
                </a:spcBef>
                <a:spcAft>
                  <a:spcPct val="0"/>
                </a:spcAft>
                <a:defRPr/>
              </a:pPr>
              <a:t>‹#›</a:t>
            </a:fld>
            <a:endParaRPr kumimoji="1" lang="en-US" altLang="zh-TW">
              <a:solidFill>
                <a:srgbClr val="5FCBEF"/>
              </a:solidFill>
            </a:endParaRPr>
          </a:p>
        </p:txBody>
      </p:sp>
    </p:spTree>
    <p:extLst>
      <p:ext uri="{BB962C8B-B14F-4D97-AF65-F5344CB8AC3E}">
        <p14:creationId xmlns:p14="http://schemas.microsoft.com/office/powerpoint/2010/main" val="1082913582"/>
      </p:ext>
    </p:extLst>
  </p:cSld>
  <p:clrMapOvr>
    <a:masterClrMapping/>
  </p:clrMapOvr>
  <p:hf sldNum="0"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FCF4ABE-183B-4087-A6C8-B314699B9D4C}"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153966926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E28EB19-87AC-46DF-90F5-E0AFBCE49230}" type="slidenum">
              <a:rPr lang="en-US" altLang="zh-TW" smtClean="0">
                <a:solidFill>
                  <a:srgbClr val="5FCBEF"/>
                </a:solidFill>
              </a:rPr>
              <a:pPr>
                <a:defRPr/>
              </a:pPr>
              <a:t>‹#›</a:t>
            </a:fld>
            <a:endParaRPr lang="en-US" altLang="zh-TW">
              <a:solidFill>
                <a:srgbClr val="5FCBEF"/>
              </a:solidFill>
            </a:endParaRPr>
          </a:p>
        </p:txBody>
      </p:sp>
    </p:spTree>
    <p:extLst>
      <p:ext uri="{BB962C8B-B14F-4D97-AF65-F5344CB8AC3E}">
        <p14:creationId xmlns:p14="http://schemas.microsoft.com/office/powerpoint/2010/main" val="91937088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3" y="2130428"/>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164" indent="0" algn="ctr">
              <a:buNone/>
              <a:defRPr>
                <a:solidFill>
                  <a:schemeClr val="tx1">
                    <a:tint val="75000"/>
                  </a:schemeClr>
                </a:solidFill>
              </a:defRPr>
            </a:lvl2pPr>
            <a:lvl3pPr marL="914328" indent="0" algn="ctr">
              <a:buNone/>
              <a:defRPr>
                <a:solidFill>
                  <a:schemeClr val="tx1">
                    <a:tint val="75000"/>
                  </a:schemeClr>
                </a:solidFill>
              </a:defRPr>
            </a:lvl3pPr>
            <a:lvl4pPr marL="1371493" indent="0" algn="ctr">
              <a:buNone/>
              <a:defRPr>
                <a:solidFill>
                  <a:schemeClr val="tx1">
                    <a:tint val="75000"/>
                  </a:schemeClr>
                </a:solidFill>
              </a:defRPr>
            </a:lvl4pPr>
            <a:lvl5pPr marL="1828657" indent="0" algn="ctr">
              <a:buNone/>
              <a:defRPr>
                <a:solidFill>
                  <a:schemeClr val="tx1">
                    <a:tint val="75000"/>
                  </a:schemeClr>
                </a:solidFill>
              </a:defRPr>
            </a:lvl5pPr>
            <a:lvl6pPr marL="2285821" indent="0" algn="ctr">
              <a:buNone/>
              <a:defRPr>
                <a:solidFill>
                  <a:schemeClr val="tx1">
                    <a:tint val="75000"/>
                  </a:schemeClr>
                </a:solidFill>
              </a:defRPr>
            </a:lvl6pPr>
            <a:lvl7pPr marL="2742985" indent="0" algn="ctr">
              <a:buNone/>
              <a:defRPr>
                <a:solidFill>
                  <a:schemeClr val="tx1">
                    <a:tint val="75000"/>
                  </a:schemeClr>
                </a:solidFill>
              </a:defRPr>
            </a:lvl7pPr>
            <a:lvl8pPr marL="3200149" indent="0" algn="ctr">
              <a:buNone/>
              <a:defRPr>
                <a:solidFill>
                  <a:schemeClr val="tx1">
                    <a:tint val="75000"/>
                  </a:schemeClr>
                </a:solidFill>
              </a:defRPr>
            </a:lvl8pPr>
            <a:lvl9pPr marL="3657314"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B87B2A93-C5C2-40A1-B885-FD93434FA09E}" type="slidenum">
              <a:rPr lang="en-US" altLang="zh-TW"/>
              <a:pPr>
                <a:defRPr/>
              </a:pPr>
              <a:t>‹#›</a:t>
            </a:fld>
            <a:endParaRPr lang="en-US" altLang="zh-TW"/>
          </a:p>
        </p:txBody>
      </p:sp>
    </p:spTree>
    <p:extLst>
      <p:ext uri="{BB962C8B-B14F-4D97-AF65-F5344CB8AC3E}">
        <p14:creationId xmlns:p14="http://schemas.microsoft.com/office/powerpoint/2010/main" val="394781250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BCF016F1-1497-455F-A211-E7C8CF186DFE}" type="slidenum">
              <a:rPr lang="en-US" altLang="zh-TW"/>
              <a:pPr>
                <a:defRPr/>
              </a:pPr>
              <a:t>‹#›</a:t>
            </a:fld>
            <a:endParaRPr lang="en-US" altLang="zh-TW"/>
          </a:p>
        </p:txBody>
      </p:sp>
    </p:spTree>
    <p:extLst>
      <p:ext uri="{BB962C8B-B14F-4D97-AF65-F5344CB8AC3E}">
        <p14:creationId xmlns:p14="http://schemas.microsoft.com/office/powerpoint/2010/main" val="15867209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90" y="4406903"/>
            <a:ext cx="10363200" cy="1362075"/>
          </a:xfrm>
        </p:spPr>
        <p:txBody>
          <a:bodyPr anchor="t"/>
          <a:lstStyle>
            <a:lvl1pPr algn="l">
              <a:defRPr sz="4001"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90" y="2906720"/>
            <a:ext cx="10363200" cy="1500187"/>
          </a:xfrm>
        </p:spPr>
        <p:txBody>
          <a:bodyPr anchor="b"/>
          <a:lstStyle>
            <a:lvl1pPr marL="0" indent="0">
              <a:buNone/>
              <a:defRPr sz="1999">
                <a:solidFill>
                  <a:schemeClr val="tx1">
                    <a:tint val="75000"/>
                  </a:schemeClr>
                </a:solidFill>
              </a:defRPr>
            </a:lvl1pPr>
            <a:lvl2pPr marL="457164" indent="0">
              <a:buNone/>
              <a:defRPr sz="1799">
                <a:solidFill>
                  <a:schemeClr val="tx1">
                    <a:tint val="75000"/>
                  </a:schemeClr>
                </a:solidFill>
              </a:defRPr>
            </a:lvl2pPr>
            <a:lvl3pPr marL="914328" indent="0">
              <a:buNone/>
              <a:defRPr sz="1600">
                <a:solidFill>
                  <a:schemeClr val="tx1">
                    <a:tint val="75000"/>
                  </a:schemeClr>
                </a:solidFill>
              </a:defRPr>
            </a:lvl3pPr>
            <a:lvl4pPr marL="1371493" indent="0">
              <a:buNone/>
              <a:defRPr sz="1401">
                <a:solidFill>
                  <a:schemeClr val="tx1">
                    <a:tint val="75000"/>
                  </a:schemeClr>
                </a:solidFill>
              </a:defRPr>
            </a:lvl4pPr>
            <a:lvl5pPr marL="1828657" indent="0">
              <a:buNone/>
              <a:defRPr sz="1401">
                <a:solidFill>
                  <a:schemeClr val="tx1">
                    <a:tint val="75000"/>
                  </a:schemeClr>
                </a:solidFill>
              </a:defRPr>
            </a:lvl5pPr>
            <a:lvl6pPr marL="2285821" indent="0">
              <a:buNone/>
              <a:defRPr sz="1401">
                <a:solidFill>
                  <a:schemeClr val="tx1">
                    <a:tint val="75000"/>
                  </a:schemeClr>
                </a:solidFill>
              </a:defRPr>
            </a:lvl6pPr>
            <a:lvl7pPr marL="2742985" indent="0">
              <a:buNone/>
              <a:defRPr sz="1401">
                <a:solidFill>
                  <a:schemeClr val="tx1">
                    <a:tint val="75000"/>
                  </a:schemeClr>
                </a:solidFill>
              </a:defRPr>
            </a:lvl7pPr>
            <a:lvl8pPr marL="3200149" indent="0">
              <a:buNone/>
              <a:defRPr sz="1401">
                <a:solidFill>
                  <a:schemeClr val="tx1">
                    <a:tint val="75000"/>
                  </a:schemeClr>
                </a:solidFill>
              </a:defRPr>
            </a:lvl8pPr>
            <a:lvl9pPr marL="3657314" indent="0">
              <a:buNone/>
              <a:defRPr sz="1401">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C6D1ABC-3995-4F5D-8332-771F17FFDD3A}" type="slidenum">
              <a:rPr lang="en-US" altLang="zh-TW"/>
              <a:pPr>
                <a:defRPr/>
              </a:pPr>
              <a:t>‹#›</a:t>
            </a:fld>
            <a:endParaRPr lang="en-US" altLang="zh-TW"/>
          </a:p>
        </p:txBody>
      </p:sp>
    </p:spTree>
    <p:extLst>
      <p:ext uri="{BB962C8B-B14F-4D97-AF65-F5344CB8AC3E}">
        <p14:creationId xmlns:p14="http://schemas.microsoft.com/office/powerpoint/2010/main" val="186370895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1"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1"/>
            </a:lvl1pPr>
            <a:lvl2pPr>
              <a:defRPr sz="2401"/>
            </a:lvl2pPr>
            <a:lvl3pPr>
              <a:defRPr sz="1999"/>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3D62F69-8347-41D2-9D7C-3E741B0C1E30}" type="slidenum">
              <a:rPr lang="en-US" altLang="zh-TW"/>
              <a:pPr>
                <a:defRPr/>
              </a:pPr>
              <a:t>‹#›</a:t>
            </a:fld>
            <a:endParaRPr lang="en-US" altLang="zh-TW"/>
          </a:p>
        </p:txBody>
      </p:sp>
    </p:spTree>
    <p:extLst>
      <p:ext uri="{BB962C8B-B14F-4D97-AF65-F5344CB8AC3E}">
        <p14:creationId xmlns:p14="http://schemas.microsoft.com/office/powerpoint/2010/main" val="123478766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3" y="1535113"/>
            <a:ext cx="5386917" cy="639762"/>
          </a:xfrm>
        </p:spPr>
        <p:txBody>
          <a:bodyPr anchor="b"/>
          <a:lstStyle>
            <a:lvl1pPr marL="0" indent="0">
              <a:buNone/>
              <a:defRPr sz="2401" b="1"/>
            </a:lvl1pPr>
            <a:lvl2pPr marL="457164" indent="0">
              <a:buNone/>
              <a:defRPr sz="1999" b="1"/>
            </a:lvl2pPr>
            <a:lvl3pPr marL="914328" indent="0">
              <a:buNone/>
              <a:defRPr sz="1799" b="1"/>
            </a:lvl3pPr>
            <a:lvl4pPr marL="1371493" indent="0">
              <a:buNone/>
              <a:defRPr sz="1600" b="1"/>
            </a:lvl4pPr>
            <a:lvl5pPr marL="1828657" indent="0">
              <a:buNone/>
              <a:defRPr sz="1600" b="1"/>
            </a:lvl5pPr>
            <a:lvl6pPr marL="2285821" indent="0">
              <a:buNone/>
              <a:defRPr sz="1600" b="1"/>
            </a:lvl6pPr>
            <a:lvl7pPr marL="2742985" indent="0">
              <a:buNone/>
              <a:defRPr sz="1600" b="1"/>
            </a:lvl7pPr>
            <a:lvl8pPr marL="3200149" indent="0">
              <a:buNone/>
              <a:defRPr sz="1600" b="1"/>
            </a:lvl8pPr>
            <a:lvl9pPr marL="365731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3" y="2174875"/>
            <a:ext cx="5386917"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72" y="1535113"/>
            <a:ext cx="5389033" cy="639762"/>
          </a:xfrm>
        </p:spPr>
        <p:txBody>
          <a:bodyPr anchor="b"/>
          <a:lstStyle>
            <a:lvl1pPr marL="0" indent="0">
              <a:buNone/>
              <a:defRPr sz="2401" b="1"/>
            </a:lvl1pPr>
            <a:lvl2pPr marL="457164" indent="0">
              <a:buNone/>
              <a:defRPr sz="1999" b="1"/>
            </a:lvl2pPr>
            <a:lvl3pPr marL="914328" indent="0">
              <a:buNone/>
              <a:defRPr sz="1799" b="1"/>
            </a:lvl3pPr>
            <a:lvl4pPr marL="1371493" indent="0">
              <a:buNone/>
              <a:defRPr sz="1600" b="1"/>
            </a:lvl4pPr>
            <a:lvl5pPr marL="1828657" indent="0">
              <a:buNone/>
              <a:defRPr sz="1600" b="1"/>
            </a:lvl5pPr>
            <a:lvl6pPr marL="2285821" indent="0">
              <a:buNone/>
              <a:defRPr sz="1600" b="1"/>
            </a:lvl6pPr>
            <a:lvl7pPr marL="2742985" indent="0">
              <a:buNone/>
              <a:defRPr sz="1600" b="1"/>
            </a:lvl7pPr>
            <a:lvl8pPr marL="3200149" indent="0">
              <a:buNone/>
              <a:defRPr sz="1600" b="1"/>
            </a:lvl8pPr>
            <a:lvl9pPr marL="365731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2" y="2174875"/>
            <a:ext cx="5389033" cy="3951288"/>
          </a:xfrm>
        </p:spPr>
        <p:txBody>
          <a:bodyPr/>
          <a:lstStyle>
            <a:lvl1pPr>
              <a:defRPr sz="2401"/>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8"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E11C454-AC69-49F9-B90E-9E940D8D6FC4}" type="slidenum">
              <a:rPr lang="en-US" altLang="zh-TW"/>
              <a:pPr>
                <a:defRPr/>
              </a:pPr>
              <a:t>‹#›</a:t>
            </a:fld>
            <a:endParaRPr lang="en-US" altLang="zh-TW"/>
          </a:p>
        </p:txBody>
      </p:sp>
    </p:spTree>
    <p:extLst>
      <p:ext uri="{BB962C8B-B14F-4D97-AF65-F5344CB8AC3E}">
        <p14:creationId xmlns:p14="http://schemas.microsoft.com/office/powerpoint/2010/main" val="340436318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D532BA3-D88D-4C87-851D-C6D181379D66}" type="slidenum">
              <a:rPr lang="en-US" altLang="zh-TW"/>
              <a:pPr>
                <a:defRPr/>
              </a:pPr>
              <a:t>‹#›</a:t>
            </a:fld>
            <a:endParaRPr lang="en-US" altLang="zh-TW"/>
          </a:p>
        </p:txBody>
      </p:sp>
    </p:spTree>
    <p:extLst>
      <p:ext uri="{BB962C8B-B14F-4D97-AF65-F5344CB8AC3E}">
        <p14:creationId xmlns:p14="http://schemas.microsoft.com/office/powerpoint/2010/main" val="64159599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3"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80FA4EE-CD63-4F4C-B95E-1F822E21F262}" type="slidenum">
              <a:rPr lang="en-US" altLang="zh-TW"/>
              <a:pPr>
                <a:defRPr/>
              </a:pPr>
              <a:t>‹#›</a:t>
            </a:fld>
            <a:endParaRPr lang="en-US" altLang="zh-TW"/>
          </a:p>
        </p:txBody>
      </p:sp>
    </p:spTree>
    <p:extLst>
      <p:ext uri="{BB962C8B-B14F-4D97-AF65-F5344CB8AC3E}">
        <p14:creationId xmlns:p14="http://schemas.microsoft.com/office/powerpoint/2010/main" val="381928214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4" y="273050"/>
            <a:ext cx="4011084" cy="1162050"/>
          </a:xfrm>
        </p:spPr>
        <p:txBody>
          <a:bodyPr anchor="b"/>
          <a:lstStyle>
            <a:lvl1pPr algn="l">
              <a:defRPr sz="1999"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7" y="273052"/>
            <a:ext cx="6815667" cy="5853113"/>
          </a:xfrm>
        </p:spPr>
        <p:txBody>
          <a:bodyPr/>
          <a:lstStyle>
            <a:lvl1pPr>
              <a:defRPr sz="3201"/>
            </a:lvl1pPr>
            <a:lvl2pPr>
              <a:defRPr sz="2801"/>
            </a:lvl2pPr>
            <a:lvl3pPr>
              <a:defRPr sz="2401"/>
            </a:lvl3pPr>
            <a:lvl4pPr>
              <a:defRPr sz="1999"/>
            </a:lvl4pPr>
            <a:lvl5pPr>
              <a:defRPr sz="1999"/>
            </a:lvl5pPr>
            <a:lvl6pPr>
              <a:defRPr sz="1999"/>
            </a:lvl6pPr>
            <a:lvl7pPr>
              <a:defRPr sz="1999"/>
            </a:lvl7pPr>
            <a:lvl8pPr>
              <a:defRPr sz="1999"/>
            </a:lvl8pPr>
            <a:lvl9pPr>
              <a:defRPr sz="19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4" y="1435106"/>
            <a:ext cx="4011084" cy="4691063"/>
          </a:xfrm>
        </p:spPr>
        <p:txBody>
          <a:bodyPr/>
          <a:lstStyle>
            <a:lvl1pPr marL="0" indent="0">
              <a:buNone/>
              <a:defRPr sz="1401"/>
            </a:lvl1pPr>
            <a:lvl2pPr marL="457164" indent="0">
              <a:buNone/>
              <a:defRPr sz="1200"/>
            </a:lvl2pPr>
            <a:lvl3pPr marL="914328" indent="0">
              <a:buNone/>
              <a:defRPr sz="1001"/>
            </a:lvl3pPr>
            <a:lvl4pPr marL="1371493" indent="0">
              <a:buNone/>
              <a:defRPr sz="900"/>
            </a:lvl4pPr>
            <a:lvl5pPr marL="1828657" indent="0">
              <a:buNone/>
              <a:defRPr sz="900"/>
            </a:lvl5pPr>
            <a:lvl6pPr marL="2285821" indent="0">
              <a:buNone/>
              <a:defRPr sz="900"/>
            </a:lvl6pPr>
            <a:lvl7pPr marL="2742985" indent="0">
              <a:buNone/>
              <a:defRPr sz="900"/>
            </a:lvl7pPr>
            <a:lvl8pPr marL="3200149" indent="0">
              <a:buNone/>
              <a:defRPr sz="900"/>
            </a:lvl8pPr>
            <a:lvl9pPr marL="365731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6F110EB-9DF7-4417-9012-EBBB61F616AF}" type="slidenum">
              <a:rPr lang="en-US" altLang="zh-TW"/>
              <a:pPr>
                <a:defRPr/>
              </a:pPr>
              <a:t>‹#›</a:t>
            </a:fld>
            <a:endParaRPr lang="en-US" altLang="zh-TW"/>
          </a:p>
        </p:txBody>
      </p:sp>
    </p:spTree>
    <p:extLst>
      <p:ext uri="{BB962C8B-B14F-4D97-AF65-F5344CB8AC3E}">
        <p14:creationId xmlns:p14="http://schemas.microsoft.com/office/powerpoint/2010/main" val="145031753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0" y="4800600"/>
            <a:ext cx="7315200" cy="566738"/>
          </a:xfrm>
        </p:spPr>
        <p:txBody>
          <a:bodyPr anchor="b"/>
          <a:lstStyle>
            <a:lvl1pPr algn="l">
              <a:defRPr sz="1999"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0" y="612775"/>
            <a:ext cx="7315200" cy="4114800"/>
          </a:xfrm>
        </p:spPr>
        <p:txBody>
          <a:bodyPr rtlCol="0">
            <a:normAutofit/>
          </a:bodyPr>
          <a:lstStyle>
            <a:lvl1pPr marL="0" indent="0">
              <a:buNone/>
              <a:defRPr sz="3201"/>
            </a:lvl1pPr>
            <a:lvl2pPr marL="457164" indent="0">
              <a:buNone/>
              <a:defRPr sz="2801"/>
            </a:lvl2pPr>
            <a:lvl3pPr marL="914328" indent="0">
              <a:buNone/>
              <a:defRPr sz="2401"/>
            </a:lvl3pPr>
            <a:lvl4pPr marL="1371493" indent="0">
              <a:buNone/>
              <a:defRPr sz="1999"/>
            </a:lvl4pPr>
            <a:lvl5pPr marL="1828657" indent="0">
              <a:buNone/>
              <a:defRPr sz="1999"/>
            </a:lvl5pPr>
            <a:lvl6pPr marL="2285821" indent="0">
              <a:buNone/>
              <a:defRPr sz="1999"/>
            </a:lvl6pPr>
            <a:lvl7pPr marL="2742985" indent="0">
              <a:buNone/>
              <a:defRPr sz="1999"/>
            </a:lvl7pPr>
            <a:lvl8pPr marL="3200149" indent="0">
              <a:buNone/>
              <a:defRPr sz="1999"/>
            </a:lvl8pPr>
            <a:lvl9pPr marL="3657314" indent="0">
              <a:buNone/>
              <a:defRPr sz="1999"/>
            </a:lvl9pPr>
          </a:lstStyle>
          <a:p>
            <a:pPr lvl="0"/>
            <a:endParaRPr lang="zh-TW" altLang="en-US" noProof="0" smtClean="0"/>
          </a:p>
        </p:txBody>
      </p:sp>
      <p:sp>
        <p:nvSpPr>
          <p:cNvPr id="4" name="文字版面配置區 3"/>
          <p:cNvSpPr>
            <a:spLocks noGrp="1"/>
          </p:cNvSpPr>
          <p:nvPr>
            <p:ph type="body" sz="half" idx="2"/>
          </p:nvPr>
        </p:nvSpPr>
        <p:spPr>
          <a:xfrm>
            <a:off x="2389720" y="5367345"/>
            <a:ext cx="7315200" cy="804862"/>
          </a:xfrm>
        </p:spPr>
        <p:txBody>
          <a:bodyPr/>
          <a:lstStyle>
            <a:lvl1pPr marL="0" indent="0">
              <a:buNone/>
              <a:defRPr sz="1401"/>
            </a:lvl1pPr>
            <a:lvl2pPr marL="457164" indent="0">
              <a:buNone/>
              <a:defRPr sz="1200"/>
            </a:lvl2pPr>
            <a:lvl3pPr marL="914328" indent="0">
              <a:buNone/>
              <a:defRPr sz="1001"/>
            </a:lvl3pPr>
            <a:lvl4pPr marL="1371493" indent="0">
              <a:buNone/>
              <a:defRPr sz="900"/>
            </a:lvl4pPr>
            <a:lvl5pPr marL="1828657" indent="0">
              <a:buNone/>
              <a:defRPr sz="900"/>
            </a:lvl5pPr>
            <a:lvl6pPr marL="2285821" indent="0">
              <a:buNone/>
              <a:defRPr sz="900"/>
            </a:lvl6pPr>
            <a:lvl7pPr marL="2742985" indent="0">
              <a:buNone/>
              <a:defRPr sz="900"/>
            </a:lvl7pPr>
            <a:lvl8pPr marL="3200149" indent="0">
              <a:buNone/>
              <a:defRPr sz="900"/>
            </a:lvl8pPr>
            <a:lvl9pPr marL="365731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9A1EA8B2-09E0-4553-A6F5-DDBAE28659A3}" type="slidenum">
              <a:rPr lang="en-US" altLang="zh-TW"/>
              <a:pPr>
                <a:defRPr/>
              </a:pPr>
              <a:t>‹#›</a:t>
            </a:fld>
            <a:endParaRPr lang="en-US" altLang="zh-TW"/>
          </a:p>
        </p:txBody>
      </p:sp>
    </p:spTree>
    <p:extLst>
      <p:ext uri="{BB962C8B-B14F-4D97-AF65-F5344CB8AC3E}">
        <p14:creationId xmlns:p14="http://schemas.microsoft.com/office/powerpoint/2010/main" val="49399345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A137577D-5B07-4C25-A687-AB108D6772D8}" type="slidenum">
              <a:rPr lang="en-US" altLang="zh-TW"/>
              <a:pPr>
                <a:defRPr/>
              </a:pPr>
              <a:t>‹#›</a:t>
            </a:fld>
            <a:endParaRPr lang="en-US" altLang="zh-TW"/>
          </a:p>
        </p:txBody>
      </p:sp>
    </p:spTree>
    <p:extLst>
      <p:ext uri="{BB962C8B-B14F-4D97-AF65-F5344CB8AC3E}">
        <p14:creationId xmlns:p14="http://schemas.microsoft.com/office/powerpoint/2010/main" val="49844487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8"/>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5" y="274648"/>
            <a:ext cx="8026399"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atin typeface="Arial" panose="020B0604020202020204" pitchFamily="34" charset="0"/>
              </a:defRPr>
            </a:lvl1pPr>
          </a:lstStyle>
          <a:p>
            <a:pPr>
              <a:defRPr/>
            </a:pPr>
            <a:endParaRPr lang="en-US" altLang="zh-TW"/>
          </a:p>
        </p:txBody>
      </p:sp>
      <p:sp>
        <p:nvSpPr>
          <p:cNvPr id="5" name="頁尾版面配置區 4"/>
          <p:cNvSpPr>
            <a:spLocks noGrp="1"/>
          </p:cNvSpPr>
          <p:nvPr>
            <p:ph type="ftr" sz="quarter" idx="11"/>
          </p:nvPr>
        </p:nvSpPr>
        <p:spPr/>
        <p:txBody>
          <a:bodyPr/>
          <a:lstStyle>
            <a:lvl1pPr eaLnBrk="0" hangingPunct="0">
              <a:defRPr>
                <a:latin typeface="Arial" panose="020B0604020202020204" pitchFamily="34" charset="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07D9B191-D3E0-49F8-947F-76B4C360539C}" type="slidenum">
              <a:rPr lang="en-US" altLang="zh-TW"/>
              <a:pPr>
                <a:defRPr/>
              </a:pPr>
              <a:t>‹#›</a:t>
            </a:fld>
            <a:endParaRPr lang="en-US" altLang="zh-TW"/>
          </a:p>
        </p:txBody>
      </p:sp>
    </p:spTree>
    <p:extLst>
      <p:ext uri="{BB962C8B-B14F-4D97-AF65-F5344CB8AC3E}">
        <p14:creationId xmlns:p14="http://schemas.microsoft.com/office/powerpoint/2010/main" val="136162375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09602" y="274648"/>
            <a:ext cx="10972800" cy="5851525"/>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Rectangle 10"/>
          <p:cNvSpPr>
            <a:spLocks noGrp="1" noChangeArrowheads="1"/>
          </p:cNvSpPr>
          <p:nvPr>
            <p:ph type="ftr" sz="quarter" idx="10"/>
          </p:nvPr>
        </p:nvSpPr>
        <p:spPr/>
        <p:txBody>
          <a:bodyPr/>
          <a:lstStyle>
            <a:lvl1pPr eaLnBrk="0" hangingPunct="0">
              <a:defRPr/>
            </a:lvl1pPr>
          </a:lstStyle>
          <a:p>
            <a:pPr>
              <a:defRPr/>
            </a:pPr>
            <a:endParaRPr lang="en-US" altLang="zh-TW"/>
          </a:p>
        </p:txBody>
      </p:sp>
      <p:sp>
        <p:nvSpPr>
          <p:cNvPr id="4" name="Rectangle 11"/>
          <p:cNvSpPr>
            <a:spLocks noGrp="1" noChangeArrowheads="1"/>
          </p:cNvSpPr>
          <p:nvPr>
            <p:ph type="sldNum" sz="quarter" idx="11"/>
          </p:nvPr>
        </p:nvSpPr>
        <p:spPr/>
        <p:txBody>
          <a:bodyPr/>
          <a:lstStyle>
            <a:lvl1pPr eaLnBrk="0" hangingPunct="0">
              <a:defRPr/>
            </a:lvl1pPr>
          </a:lstStyle>
          <a:p>
            <a:pPr>
              <a:defRPr/>
            </a:pPr>
            <a:fld id="{1F31F74F-8A61-480F-A2FD-92435B083BF7}" type="slidenum">
              <a:rPr lang="en-US" altLang="zh-TW"/>
              <a:pPr>
                <a:defRPr/>
              </a:pPr>
              <a:t>‹#›</a:t>
            </a:fld>
            <a:endParaRPr lang="en-US" altLang="zh-TW"/>
          </a:p>
        </p:txBody>
      </p:sp>
    </p:spTree>
    <p:extLst>
      <p:ext uri="{BB962C8B-B14F-4D97-AF65-F5344CB8AC3E}">
        <p14:creationId xmlns:p14="http://schemas.microsoft.com/office/powerpoint/2010/main" val="393693368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a:defRPr/>
            </a:pPr>
            <a:fld id="{0AADAD08-5A23-4C11-8F9E-9320ADC5987E}" type="slidenum">
              <a:rPr lang="en-US" altLang="zh-TW" smtClean="0"/>
              <a:pPr>
                <a:defRPr/>
              </a:pPr>
              <a:t>‹#›</a:t>
            </a:fld>
            <a:endParaRPr lang="en-US" altLang="zh-TW"/>
          </a:p>
        </p:txBody>
      </p:sp>
    </p:spTree>
    <p:extLst>
      <p:ext uri="{BB962C8B-B14F-4D97-AF65-F5344CB8AC3E}">
        <p14:creationId xmlns:p14="http://schemas.microsoft.com/office/powerpoint/2010/main" val="63130824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37E6C827-874C-4F73-93DE-64176A10E768}" type="slidenum">
              <a:rPr lang="en-US" altLang="zh-TW" smtClean="0"/>
              <a:pPr>
                <a:defRPr/>
              </a:pPr>
              <a:t>‹#›</a:t>
            </a:fld>
            <a:endParaRPr lang="en-US" altLang="zh-TW"/>
          </a:p>
        </p:txBody>
      </p:sp>
    </p:spTree>
    <p:extLst>
      <p:ext uri="{BB962C8B-B14F-4D97-AF65-F5344CB8AC3E}">
        <p14:creationId xmlns:p14="http://schemas.microsoft.com/office/powerpoint/2010/main" val="278270728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fontAlgn="base">
              <a:spcBef>
                <a:spcPct val="0"/>
              </a:spcBef>
              <a:spcAft>
                <a:spcPct val="0"/>
              </a:spcAft>
              <a:defRPr/>
            </a:pPr>
            <a:fld id="{A83487C8-C2F8-4BE1-AED7-59148ED54B96}" type="slidenum">
              <a:rPr kumimoji="1" lang="en-US" altLang="zh-TW" smtClean="0"/>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1064502315"/>
      </p:ext>
    </p:extLst>
  </p:cSld>
  <p:clrMapOvr>
    <a:masterClrMapping/>
  </p:clrMapOvr>
  <p:hf sldNum="0"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pPr>
              <a:defRPr/>
            </a:pPr>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a:defRPr/>
            </a:pPr>
            <a:fld id="{042709CA-A8F6-46B1-921A-B3146E79C523}" type="slidenum">
              <a:rPr lang="en-US" altLang="zh-TW" smtClean="0"/>
              <a:pPr>
                <a:defRPr/>
              </a:pPr>
              <a:t>‹#›</a:t>
            </a:fld>
            <a:endParaRPr lang="en-US" altLang="zh-TW"/>
          </a:p>
        </p:txBody>
      </p:sp>
    </p:spTree>
    <p:extLst>
      <p:ext uri="{BB962C8B-B14F-4D97-AF65-F5344CB8AC3E}">
        <p14:creationId xmlns:p14="http://schemas.microsoft.com/office/powerpoint/2010/main" val="220200689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pPr>
              <a:defRPr/>
            </a:pPr>
            <a:endParaRPr lang="en-US" altLang="zh-TW">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a:defRPr/>
            </a:pPr>
            <a:fld id="{1DB876C4-0671-4F1C-A4D6-383A3B44C813}" type="slidenum">
              <a:rPr lang="en-US" altLang="zh-TW" smtClean="0"/>
              <a:pPr>
                <a:defRPr/>
              </a:pPr>
              <a:t>‹#›</a:t>
            </a:fld>
            <a:endParaRPr lang="en-US" altLang="zh-TW"/>
          </a:p>
        </p:txBody>
      </p:sp>
    </p:spTree>
    <p:extLst>
      <p:ext uri="{BB962C8B-B14F-4D97-AF65-F5344CB8AC3E}">
        <p14:creationId xmlns:p14="http://schemas.microsoft.com/office/powerpoint/2010/main" val="115498642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pPr>
              <a:defRPr/>
            </a:pPr>
            <a:endParaRPr lang="en-US" altLang="zh-TW">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2F3FE7F5-3AE9-4C2E-989A-AE73B459B12B}" type="slidenum">
              <a:rPr lang="en-US" altLang="zh-TW" smtClean="0"/>
              <a:pPr>
                <a:defRPr/>
              </a:pPr>
              <a:t>‹#›</a:t>
            </a:fld>
            <a:endParaRPr lang="en-US" altLang="zh-TW"/>
          </a:p>
        </p:txBody>
      </p:sp>
    </p:spTree>
    <p:extLst>
      <p:ext uri="{BB962C8B-B14F-4D97-AF65-F5344CB8AC3E}">
        <p14:creationId xmlns:p14="http://schemas.microsoft.com/office/powerpoint/2010/main" val="325996314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TW">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5E0C95B6-3122-4D37-9010-ECB2A653C792}" type="slidenum">
              <a:rPr lang="en-US" altLang="zh-TW" smtClean="0"/>
              <a:pPr>
                <a:defRPr/>
              </a:pPr>
              <a:t>‹#›</a:t>
            </a:fld>
            <a:endParaRPr lang="en-US" altLang="zh-TW"/>
          </a:p>
        </p:txBody>
      </p:sp>
    </p:spTree>
    <p:extLst>
      <p:ext uri="{BB962C8B-B14F-4D97-AF65-F5344CB8AC3E}">
        <p14:creationId xmlns:p14="http://schemas.microsoft.com/office/powerpoint/2010/main" val="291974995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a:defRPr/>
            </a:pPr>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42C04268-F806-4B2A-A46A-7C9DD759AEE7}" type="slidenum">
              <a:rPr lang="en-US" altLang="zh-TW" smtClean="0"/>
              <a:pPr>
                <a:defRPr/>
              </a:pPr>
              <a:t>‹#›</a:t>
            </a:fld>
            <a:endParaRPr lang="en-US" altLang="zh-TW"/>
          </a:p>
        </p:txBody>
      </p:sp>
    </p:spTree>
    <p:extLst>
      <p:ext uri="{BB962C8B-B14F-4D97-AF65-F5344CB8AC3E}">
        <p14:creationId xmlns:p14="http://schemas.microsoft.com/office/powerpoint/2010/main" val="165593722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pPr>
              <a:defRPr/>
            </a:pPr>
            <a:endParaRPr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3DC5D88C-3FC1-49A8-8160-4B87FED2EE29}" type="slidenum">
              <a:rPr lang="en-US" altLang="zh-TW" smtClean="0"/>
              <a:pPr>
                <a:defRPr/>
              </a:pPr>
              <a:t>‹#›</a:t>
            </a:fld>
            <a:endParaRPr lang="en-US" altLang="zh-TW"/>
          </a:p>
        </p:txBody>
      </p:sp>
    </p:spTree>
    <p:extLst>
      <p:ext uri="{BB962C8B-B14F-4D97-AF65-F5344CB8AC3E}">
        <p14:creationId xmlns:p14="http://schemas.microsoft.com/office/powerpoint/2010/main" val="308682955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fontAlgn="base">
              <a:spcBef>
                <a:spcPct val="0"/>
              </a:spcBef>
              <a:spcAft>
                <a:spcPct val="0"/>
              </a:spcAft>
              <a:defRPr/>
            </a:pPr>
            <a:fld id="{A83487C8-C2F8-4BE1-AED7-59148ED54B96}" type="slidenum">
              <a:rPr kumimoji="1" lang="en-US" altLang="zh-TW" smtClean="0"/>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755560352"/>
      </p:ext>
    </p:extLst>
  </p:cSld>
  <p:clrMapOvr>
    <a:masterClrMapping/>
  </p:clrMapOvr>
  <p:hf sldNum="0"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fontAlgn="base">
              <a:spcBef>
                <a:spcPct val="0"/>
              </a:spcBef>
              <a:spcAft>
                <a:spcPct val="0"/>
              </a:spcAft>
              <a:defRPr/>
            </a:pPr>
            <a:fld id="{A83487C8-C2F8-4BE1-AED7-59148ED54B96}" type="slidenum">
              <a:rPr kumimoji="1" lang="en-US" altLang="zh-TW" smtClean="0"/>
              <a:pPr fontAlgn="base">
                <a:spcBef>
                  <a:spcPct val="0"/>
                </a:spcBef>
                <a:spcAft>
                  <a:spcPct val="0"/>
                </a:spcAft>
                <a:defRPr/>
              </a:pPr>
              <a:t>‹#›</a:t>
            </a:fld>
            <a:endParaRPr kumimoji="1" lang="en-US" altLang="zh-TW"/>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1869358560"/>
      </p:ext>
    </p:extLst>
  </p:cSld>
  <p:clrMapOvr>
    <a:masterClrMapping/>
  </p:clrMapOvr>
  <p:hf sldNum="0"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fontAlgn="base">
              <a:spcBef>
                <a:spcPct val="0"/>
              </a:spcBef>
              <a:spcAft>
                <a:spcPct val="0"/>
              </a:spcAft>
              <a:defRPr/>
            </a:pPr>
            <a:fld id="{A83487C8-C2F8-4BE1-AED7-59148ED54B96}" type="slidenum">
              <a:rPr kumimoji="1" lang="en-US" altLang="zh-TW" smtClean="0"/>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3145847588"/>
      </p:ext>
    </p:extLst>
  </p:cSld>
  <p:clrMapOvr>
    <a:masterClrMapping/>
  </p:clrMapOvr>
  <p:hf sldNum="0"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fontAlgn="base">
              <a:spcBef>
                <a:spcPct val="0"/>
              </a:spcBef>
              <a:spcAft>
                <a:spcPct val="0"/>
              </a:spcAft>
              <a:defRPr/>
            </a:pPr>
            <a:fld id="{A83487C8-C2F8-4BE1-AED7-59148ED54B96}" type="slidenum">
              <a:rPr kumimoji="1" lang="en-US" altLang="zh-TW" smtClean="0"/>
              <a:pPr fontAlgn="base">
                <a:spcBef>
                  <a:spcPct val="0"/>
                </a:spcBef>
                <a:spcAft>
                  <a:spcPct val="0"/>
                </a:spcAft>
                <a:defRPr/>
              </a:pPr>
              <a:t>‹#›</a:t>
            </a:fld>
            <a:endParaRPr kumimoji="1" lang="en-US" altLang="zh-TW"/>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4112257012"/>
      </p:ext>
    </p:extLst>
  </p:cSld>
  <p:clrMapOvr>
    <a:masterClrMapping/>
  </p:clrMapOvr>
  <p:hf sldNum="0" hdr="0" ftr="0" dt="0"/>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kumimoji="1" lang="en-US" altLang="zh-TW">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fontAlgn="base">
              <a:spcBef>
                <a:spcPct val="0"/>
              </a:spcBef>
              <a:spcAft>
                <a:spcPct val="0"/>
              </a:spcAft>
              <a:defRPr/>
            </a:pPr>
            <a:fld id="{A83487C8-C2F8-4BE1-AED7-59148ED54B96}" type="slidenum">
              <a:rPr kumimoji="1" lang="en-US" altLang="zh-TW" smtClean="0"/>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4047201665"/>
      </p:ext>
    </p:extLst>
  </p:cSld>
  <p:clrMapOvr>
    <a:masterClrMapping/>
  </p:clrMapOvr>
  <p:hf sldNum="0" hdr="0" ftr="0" dt="0"/>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FFCF4ABE-183B-4087-A6C8-B314699B9D4C}" type="slidenum">
              <a:rPr lang="en-US" altLang="zh-TW" smtClean="0"/>
              <a:pPr>
                <a:defRPr/>
              </a:pPr>
              <a:t>‹#›</a:t>
            </a:fld>
            <a:endParaRPr lang="en-US" altLang="zh-TW"/>
          </a:p>
        </p:txBody>
      </p:sp>
    </p:spTree>
    <p:extLst>
      <p:ext uri="{BB962C8B-B14F-4D97-AF65-F5344CB8AC3E}">
        <p14:creationId xmlns:p14="http://schemas.microsoft.com/office/powerpoint/2010/main" val="385377563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pPr>
              <a:defRPr/>
            </a:pPr>
            <a:endParaRPr lang="en-US" altLang="zh-TW">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zh-TW">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CE28EB19-87AC-46DF-90F5-E0AFBCE49230}" type="slidenum">
              <a:rPr lang="en-US" altLang="zh-TW" smtClean="0"/>
              <a:pPr>
                <a:defRPr/>
              </a:pPr>
              <a:t>‹#›</a:t>
            </a:fld>
            <a:endParaRPr lang="en-US" altLang="zh-TW"/>
          </a:p>
        </p:txBody>
      </p:sp>
    </p:spTree>
    <p:extLst>
      <p:ext uri="{BB962C8B-B14F-4D97-AF65-F5344CB8AC3E}">
        <p14:creationId xmlns:p14="http://schemas.microsoft.com/office/powerpoint/2010/main" val="103072737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5"/>
            <a:ext cx="9144000" cy="2387600"/>
          </a:xfrm>
        </p:spPr>
        <p:txBody>
          <a:bodyPr anchor="b"/>
          <a:lstStyle>
            <a:lvl1pPr algn="ctr">
              <a:defRPr sz="5999"/>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150" indent="0" algn="ctr">
              <a:buNone/>
              <a:defRPr sz="2000"/>
            </a:lvl2pPr>
            <a:lvl3pPr marL="914298" indent="0" algn="ctr">
              <a:buNone/>
              <a:defRPr sz="1799"/>
            </a:lvl3pPr>
            <a:lvl4pPr marL="1371448" indent="0" algn="ctr">
              <a:buNone/>
              <a:defRPr sz="1600"/>
            </a:lvl4pPr>
            <a:lvl5pPr marL="1828596" indent="0" algn="ctr">
              <a:buNone/>
              <a:defRPr sz="1600"/>
            </a:lvl5pPr>
            <a:lvl6pPr marL="2285745" indent="0" algn="ctr">
              <a:buNone/>
              <a:defRPr sz="1600"/>
            </a:lvl6pPr>
            <a:lvl7pPr marL="2742894" indent="0" algn="ctr">
              <a:buNone/>
              <a:defRPr sz="1600"/>
            </a:lvl7pPr>
            <a:lvl8pPr marL="3200043" indent="0" algn="ctr">
              <a:buNone/>
              <a:defRPr sz="1600"/>
            </a:lvl8pPr>
            <a:lvl9pPr marL="3657192"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3400D98-EB2B-42AB-A099-D498B4F48DE6}"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DF1FEC8-C56E-404D-8502-DC38DC434666}" type="slidenum">
              <a:rPr lang="zh-TW" altLang="en-US"/>
              <a:pPr>
                <a:defRPr/>
              </a:pPr>
              <a:t>‹#›</a:t>
            </a:fld>
            <a:endParaRPr lang="zh-TW" altLang="en-US"/>
          </a:p>
        </p:txBody>
      </p:sp>
    </p:spTree>
    <p:extLst>
      <p:ext uri="{BB962C8B-B14F-4D97-AF65-F5344CB8AC3E}">
        <p14:creationId xmlns:p14="http://schemas.microsoft.com/office/powerpoint/2010/main" val="159426272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8CBA991-5D6B-4706-9485-926906A43681}"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E59E7B3-8542-41AB-A095-9CB83B3D88AD}" type="slidenum">
              <a:rPr lang="zh-TW" altLang="en-US"/>
              <a:pPr>
                <a:defRPr/>
              </a:pPr>
              <a:t>‹#›</a:t>
            </a:fld>
            <a:endParaRPr lang="zh-TW" altLang="en-US"/>
          </a:p>
        </p:txBody>
      </p:sp>
    </p:spTree>
    <p:extLst>
      <p:ext uri="{BB962C8B-B14F-4D97-AF65-F5344CB8AC3E}">
        <p14:creationId xmlns:p14="http://schemas.microsoft.com/office/powerpoint/2010/main" val="228866792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40"/>
            <a:ext cx="10515600" cy="2852737"/>
          </a:xfrm>
        </p:spPr>
        <p:txBody>
          <a:bodyPr anchor="b"/>
          <a:lstStyle>
            <a:lvl1pPr>
              <a:defRPr sz="5999"/>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150" indent="0">
              <a:buNone/>
              <a:defRPr sz="2000">
                <a:solidFill>
                  <a:schemeClr val="tx1">
                    <a:tint val="75000"/>
                  </a:schemeClr>
                </a:solidFill>
              </a:defRPr>
            </a:lvl2pPr>
            <a:lvl3pPr marL="914298" indent="0">
              <a:buNone/>
              <a:defRPr sz="1799">
                <a:solidFill>
                  <a:schemeClr val="tx1">
                    <a:tint val="75000"/>
                  </a:schemeClr>
                </a:solidFill>
              </a:defRPr>
            </a:lvl3pPr>
            <a:lvl4pPr marL="1371448" indent="0">
              <a:buNone/>
              <a:defRPr sz="1600">
                <a:solidFill>
                  <a:schemeClr val="tx1">
                    <a:tint val="75000"/>
                  </a:schemeClr>
                </a:solidFill>
              </a:defRPr>
            </a:lvl4pPr>
            <a:lvl5pPr marL="1828596" indent="0">
              <a:buNone/>
              <a:defRPr sz="1600">
                <a:solidFill>
                  <a:schemeClr val="tx1">
                    <a:tint val="75000"/>
                  </a:schemeClr>
                </a:solidFill>
              </a:defRPr>
            </a:lvl5pPr>
            <a:lvl6pPr marL="2285745" indent="0">
              <a:buNone/>
              <a:defRPr sz="1600">
                <a:solidFill>
                  <a:schemeClr val="tx1">
                    <a:tint val="75000"/>
                  </a:schemeClr>
                </a:solidFill>
              </a:defRPr>
            </a:lvl6pPr>
            <a:lvl7pPr marL="2742894" indent="0">
              <a:buNone/>
              <a:defRPr sz="1600">
                <a:solidFill>
                  <a:schemeClr val="tx1">
                    <a:tint val="75000"/>
                  </a:schemeClr>
                </a:solidFill>
              </a:defRPr>
            </a:lvl7pPr>
            <a:lvl8pPr marL="3200043" indent="0">
              <a:buNone/>
              <a:defRPr sz="1600">
                <a:solidFill>
                  <a:schemeClr val="tx1">
                    <a:tint val="75000"/>
                  </a:schemeClr>
                </a:solidFill>
              </a:defRPr>
            </a:lvl8pPr>
            <a:lvl9pPr marL="3657192"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46843A3-9C31-48A1-A337-978E56F64870}"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ED37543-0273-44C6-8B0F-64998F1C2FCB}" type="slidenum">
              <a:rPr lang="zh-TW" altLang="en-US"/>
              <a:pPr>
                <a:defRPr/>
              </a:pPr>
              <a:t>‹#›</a:t>
            </a:fld>
            <a:endParaRPr lang="zh-TW" altLang="en-US"/>
          </a:p>
        </p:txBody>
      </p:sp>
    </p:spTree>
    <p:extLst>
      <p:ext uri="{BB962C8B-B14F-4D97-AF65-F5344CB8AC3E}">
        <p14:creationId xmlns:p14="http://schemas.microsoft.com/office/powerpoint/2010/main" val="141625002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2"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871609F-500C-489F-8AAF-1FC8F9CA0FC0}"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2572B2A-5B08-4FE7-8EF0-ACE0D5821C8D}" type="slidenum">
              <a:rPr lang="zh-TW" altLang="en-US"/>
              <a:pPr>
                <a:defRPr/>
              </a:pPr>
              <a:t>‹#›</a:t>
            </a:fld>
            <a:endParaRPr lang="zh-TW" altLang="en-US"/>
          </a:p>
        </p:txBody>
      </p:sp>
    </p:spTree>
    <p:extLst>
      <p:ext uri="{BB962C8B-B14F-4D97-AF65-F5344CB8AC3E}">
        <p14:creationId xmlns:p14="http://schemas.microsoft.com/office/powerpoint/2010/main" val="286654345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90" y="1681163"/>
            <a:ext cx="5157787" cy="823912"/>
          </a:xfrm>
        </p:spPr>
        <p:txBody>
          <a:bodyPr anchor="b"/>
          <a:lstStyle>
            <a:lvl1pPr marL="0" indent="0">
              <a:buNone/>
              <a:defRPr sz="2400" b="1"/>
            </a:lvl1pPr>
            <a:lvl2pPr marL="457150" indent="0">
              <a:buNone/>
              <a:defRPr sz="2000" b="1"/>
            </a:lvl2pPr>
            <a:lvl3pPr marL="914298" indent="0">
              <a:buNone/>
              <a:defRPr sz="1799" b="1"/>
            </a:lvl3pPr>
            <a:lvl4pPr marL="1371448" indent="0">
              <a:buNone/>
              <a:defRPr sz="1600" b="1"/>
            </a:lvl4pPr>
            <a:lvl5pPr marL="1828596" indent="0">
              <a:buNone/>
              <a:defRPr sz="1600" b="1"/>
            </a:lvl5pPr>
            <a:lvl6pPr marL="2285745" indent="0">
              <a:buNone/>
              <a:defRPr sz="1600" b="1"/>
            </a:lvl6pPr>
            <a:lvl7pPr marL="2742894" indent="0">
              <a:buNone/>
              <a:defRPr sz="1600" b="1"/>
            </a:lvl7pPr>
            <a:lvl8pPr marL="3200043" indent="0">
              <a:buNone/>
              <a:defRPr sz="1600" b="1"/>
            </a:lvl8pPr>
            <a:lvl9pPr marL="365719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90" y="2505076"/>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150" indent="0">
              <a:buNone/>
              <a:defRPr sz="2000" b="1"/>
            </a:lvl2pPr>
            <a:lvl3pPr marL="914298" indent="0">
              <a:buNone/>
              <a:defRPr sz="1799" b="1"/>
            </a:lvl3pPr>
            <a:lvl4pPr marL="1371448" indent="0">
              <a:buNone/>
              <a:defRPr sz="1600" b="1"/>
            </a:lvl4pPr>
            <a:lvl5pPr marL="1828596" indent="0">
              <a:buNone/>
              <a:defRPr sz="1600" b="1"/>
            </a:lvl5pPr>
            <a:lvl6pPr marL="2285745" indent="0">
              <a:buNone/>
              <a:defRPr sz="1600" b="1"/>
            </a:lvl6pPr>
            <a:lvl7pPr marL="2742894" indent="0">
              <a:buNone/>
              <a:defRPr sz="1600" b="1"/>
            </a:lvl7pPr>
            <a:lvl8pPr marL="3200043" indent="0">
              <a:buNone/>
              <a:defRPr sz="1600" b="1"/>
            </a:lvl8pPr>
            <a:lvl9pPr marL="365719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6"/>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B6D12CC-4B90-440D-B13F-87F9723327BB}"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E366911-E05F-4784-A6A1-1D4E874ADED2}" type="slidenum">
              <a:rPr lang="zh-TW" altLang="en-US"/>
              <a:pPr>
                <a:defRPr/>
              </a:pPr>
              <a:t>‹#›</a:t>
            </a:fld>
            <a:endParaRPr lang="zh-TW" altLang="en-US"/>
          </a:p>
        </p:txBody>
      </p:sp>
    </p:spTree>
    <p:extLst>
      <p:ext uri="{BB962C8B-B14F-4D97-AF65-F5344CB8AC3E}">
        <p14:creationId xmlns:p14="http://schemas.microsoft.com/office/powerpoint/2010/main" val="80741699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CC998ED-01FD-4D86-82D3-952347E83F2E}"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19A41C3-BB72-464B-A409-B3C3B365AF77}" type="slidenum">
              <a:rPr lang="zh-TW" altLang="en-US"/>
              <a:pPr>
                <a:defRPr/>
              </a:pPr>
              <a:t>‹#›</a:t>
            </a:fld>
            <a:endParaRPr lang="zh-TW" altLang="en-US"/>
          </a:p>
        </p:txBody>
      </p:sp>
    </p:spTree>
    <p:extLst>
      <p:ext uri="{BB962C8B-B14F-4D97-AF65-F5344CB8AC3E}">
        <p14:creationId xmlns:p14="http://schemas.microsoft.com/office/powerpoint/2010/main" val="211333613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3E545D2-5BF6-4FAF-A797-BE91E285C671}"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6BA10C3E-8FFF-433A-BFCC-E0E6370CED68}" type="slidenum">
              <a:rPr lang="zh-TW" altLang="en-US"/>
              <a:pPr>
                <a:defRPr/>
              </a:pPr>
              <a:t>‹#›</a:t>
            </a:fld>
            <a:endParaRPr lang="zh-TW" altLang="en-US"/>
          </a:p>
        </p:txBody>
      </p:sp>
    </p:spTree>
    <p:extLst>
      <p:ext uri="{BB962C8B-B14F-4D97-AF65-F5344CB8AC3E}">
        <p14:creationId xmlns:p14="http://schemas.microsoft.com/office/powerpoint/2010/main" val="214990993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90"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90" y="2057400"/>
            <a:ext cx="3932237" cy="3811588"/>
          </a:xfrm>
        </p:spPr>
        <p:txBody>
          <a:bodyPr/>
          <a:lstStyle>
            <a:lvl1pPr marL="0" indent="0">
              <a:buNone/>
              <a:defRPr sz="1600"/>
            </a:lvl1pPr>
            <a:lvl2pPr marL="457150" indent="0">
              <a:buNone/>
              <a:defRPr sz="1400"/>
            </a:lvl2pPr>
            <a:lvl3pPr marL="914298" indent="0">
              <a:buNone/>
              <a:defRPr sz="1200"/>
            </a:lvl3pPr>
            <a:lvl4pPr marL="1371448" indent="0">
              <a:buNone/>
              <a:defRPr sz="1000"/>
            </a:lvl4pPr>
            <a:lvl5pPr marL="1828596" indent="0">
              <a:buNone/>
              <a:defRPr sz="1000"/>
            </a:lvl5pPr>
            <a:lvl6pPr marL="2285745" indent="0">
              <a:buNone/>
              <a:defRPr sz="1000"/>
            </a:lvl6pPr>
            <a:lvl7pPr marL="2742894" indent="0">
              <a:buNone/>
              <a:defRPr sz="1000"/>
            </a:lvl7pPr>
            <a:lvl8pPr marL="3200043" indent="0">
              <a:buNone/>
              <a:defRPr sz="1000"/>
            </a:lvl8pPr>
            <a:lvl9pPr marL="3657192"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B4D171C-A3EA-45C1-97ED-C93A2D80EFA1}"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7DDF63A-93D6-43A9-A4BB-DDAA9426B613}" type="slidenum">
              <a:rPr lang="zh-TW" altLang="en-US"/>
              <a:pPr>
                <a:defRPr/>
              </a:pPr>
              <a:t>‹#›</a:t>
            </a:fld>
            <a:endParaRPr lang="zh-TW" altLang="en-US"/>
          </a:p>
        </p:txBody>
      </p:sp>
    </p:spTree>
    <p:extLst>
      <p:ext uri="{BB962C8B-B14F-4D97-AF65-F5344CB8AC3E}">
        <p14:creationId xmlns:p14="http://schemas.microsoft.com/office/powerpoint/2010/main" val="88937994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90"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7"/>
            <a:ext cx="6172200" cy="4873625"/>
          </a:xfrm>
        </p:spPr>
        <p:txBody>
          <a:bodyPr rtlCol="0">
            <a:normAutofit/>
          </a:bodyPr>
          <a:lstStyle>
            <a:lvl1pPr marL="0" indent="0">
              <a:buNone/>
              <a:defRPr sz="3200"/>
            </a:lvl1pPr>
            <a:lvl2pPr marL="457150" indent="0">
              <a:buNone/>
              <a:defRPr sz="2800"/>
            </a:lvl2pPr>
            <a:lvl3pPr marL="914298" indent="0">
              <a:buNone/>
              <a:defRPr sz="2400"/>
            </a:lvl3pPr>
            <a:lvl4pPr marL="1371448" indent="0">
              <a:buNone/>
              <a:defRPr sz="2000"/>
            </a:lvl4pPr>
            <a:lvl5pPr marL="1828596" indent="0">
              <a:buNone/>
              <a:defRPr sz="2000"/>
            </a:lvl5pPr>
            <a:lvl6pPr marL="2285745" indent="0">
              <a:buNone/>
              <a:defRPr sz="2000"/>
            </a:lvl6pPr>
            <a:lvl7pPr marL="2742894" indent="0">
              <a:buNone/>
              <a:defRPr sz="2000"/>
            </a:lvl7pPr>
            <a:lvl8pPr marL="3200043" indent="0">
              <a:buNone/>
              <a:defRPr sz="2000"/>
            </a:lvl8pPr>
            <a:lvl9pPr marL="3657192" indent="0">
              <a:buNone/>
              <a:defRPr sz="2000"/>
            </a:lvl9pPr>
          </a:lstStyle>
          <a:p>
            <a:pPr lvl="0"/>
            <a:endParaRPr lang="zh-TW" altLang="en-US" noProof="0"/>
          </a:p>
        </p:txBody>
      </p:sp>
      <p:sp>
        <p:nvSpPr>
          <p:cNvPr id="4" name="文字版面配置區 3"/>
          <p:cNvSpPr>
            <a:spLocks noGrp="1"/>
          </p:cNvSpPr>
          <p:nvPr>
            <p:ph type="body" sz="half" idx="2"/>
          </p:nvPr>
        </p:nvSpPr>
        <p:spPr>
          <a:xfrm>
            <a:off x="839790" y="2057400"/>
            <a:ext cx="3932237" cy="3811588"/>
          </a:xfrm>
        </p:spPr>
        <p:txBody>
          <a:bodyPr/>
          <a:lstStyle>
            <a:lvl1pPr marL="0" indent="0">
              <a:buNone/>
              <a:defRPr sz="1600"/>
            </a:lvl1pPr>
            <a:lvl2pPr marL="457150" indent="0">
              <a:buNone/>
              <a:defRPr sz="1400"/>
            </a:lvl2pPr>
            <a:lvl3pPr marL="914298" indent="0">
              <a:buNone/>
              <a:defRPr sz="1200"/>
            </a:lvl3pPr>
            <a:lvl4pPr marL="1371448" indent="0">
              <a:buNone/>
              <a:defRPr sz="1000"/>
            </a:lvl4pPr>
            <a:lvl5pPr marL="1828596" indent="0">
              <a:buNone/>
              <a:defRPr sz="1000"/>
            </a:lvl5pPr>
            <a:lvl6pPr marL="2285745" indent="0">
              <a:buNone/>
              <a:defRPr sz="1000"/>
            </a:lvl6pPr>
            <a:lvl7pPr marL="2742894" indent="0">
              <a:buNone/>
              <a:defRPr sz="1000"/>
            </a:lvl7pPr>
            <a:lvl8pPr marL="3200043" indent="0">
              <a:buNone/>
              <a:defRPr sz="1000"/>
            </a:lvl8pPr>
            <a:lvl9pPr marL="3657192"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F240B1BF-71EF-4F83-AF3F-34FF688883F6}"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871CC264-5A31-4FC9-A1EE-B317D6006F25}" type="slidenum">
              <a:rPr lang="zh-TW" altLang="en-US"/>
              <a:pPr>
                <a:defRPr/>
              </a:pPr>
              <a:t>‹#›</a:t>
            </a:fld>
            <a:endParaRPr lang="zh-TW" altLang="en-US"/>
          </a:p>
        </p:txBody>
      </p:sp>
    </p:spTree>
    <p:extLst>
      <p:ext uri="{BB962C8B-B14F-4D97-AF65-F5344CB8AC3E}">
        <p14:creationId xmlns:p14="http://schemas.microsoft.com/office/powerpoint/2010/main" val="234843762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A3657A7-FD1E-4906-8A54-4874B9FD82A8}"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CDF9F9D-807C-4F66-BB52-A9BAC1ED2D2D}" type="slidenum">
              <a:rPr lang="zh-TW" altLang="en-US"/>
              <a:pPr>
                <a:defRPr/>
              </a:pPr>
              <a:t>‹#›</a:t>
            </a:fld>
            <a:endParaRPr lang="zh-TW" altLang="en-US"/>
          </a:p>
        </p:txBody>
      </p:sp>
    </p:spTree>
    <p:extLst>
      <p:ext uri="{BB962C8B-B14F-4D97-AF65-F5344CB8AC3E}">
        <p14:creationId xmlns:p14="http://schemas.microsoft.com/office/powerpoint/2010/main" val="377105098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7"/>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2" y="365127"/>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2157202-0AF6-464C-98B6-537801F8A86B}"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5FE637E-1C19-4E3A-8796-FBC3F459C744}" type="slidenum">
              <a:rPr lang="zh-TW" altLang="en-US"/>
              <a:pPr>
                <a:defRPr/>
              </a:pPr>
              <a:t>‹#›</a:t>
            </a:fld>
            <a:endParaRPr lang="zh-TW" altLang="en-US"/>
          </a:p>
        </p:txBody>
      </p:sp>
    </p:spTree>
    <p:extLst>
      <p:ext uri="{BB962C8B-B14F-4D97-AF65-F5344CB8AC3E}">
        <p14:creationId xmlns:p14="http://schemas.microsoft.com/office/powerpoint/2010/main" val="184662707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18" indent="0" algn="ctr">
              <a:buNone/>
              <a:defRPr>
                <a:solidFill>
                  <a:schemeClr val="tx1">
                    <a:tint val="75000"/>
                  </a:schemeClr>
                </a:solidFill>
              </a:defRPr>
            </a:lvl2pPr>
            <a:lvl3pPr marL="914436" indent="0" algn="ctr">
              <a:buNone/>
              <a:defRPr>
                <a:solidFill>
                  <a:schemeClr val="tx1">
                    <a:tint val="75000"/>
                  </a:schemeClr>
                </a:solidFill>
              </a:defRPr>
            </a:lvl3pPr>
            <a:lvl4pPr marL="1371654" indent="0" algn="ctr">
              <a:buNone/>
              <a:defRPr>
                <a:solidFill>
                  <a:schemeClr val="tx1">
                    <a:tint val="75000"/>
                  </a:schemeClr>
                </a:solidFill>
              </a:defRPr>
            </a:lvl4pPr>
            <a:lvl5pPr marL="1828872" indent="0" algn="ctr">
              <a:buNone/>
              <a:defRPr>
                <a:solidFill>
                  <a:schemeClr val="tx1">
                    <a:tint val="75000"/>
                  </a:schemeClr>
                </a:solidFill>
              </a:defRPr>
            </a:lvl5pPr>
            <a:lvl6pPr marL="2286090" indent="0" algn="ctr">
              <a:buNone/>
              <a:defRPr>
                <a:solidFill>
                  <a:schemeClr val="tx1">
                    <a:tint val="75000"/>
                  </a:schemeClr>
                </a:solidFill>
              </a:defRPr>
            </a:lvl6pPr>
            <a:lvl7pPr marL="2743308" indent="0" algn="ctr">
              <a:buNone/>
              <a:defRPr>
                <a:solidFill>
                  <a:schemeClr val="tx1">
                    <a:tint val="75000"/>
                  </a:schemeClr>
                </a:solidFill>
              </a:defRPr>
            </a:lvl7pPr>
            <a:lvl8pPr marL="3200526" indent="0" algn="ctr">
              <a:buNone/>
              <a:defRPr>
                <a:solidFill>
                  <a:schemeClr val="tx1">
                    <a:tint val="75000"/>
                  </a:schemeClr>
                </a:solidFill>
              </a:defRPr>
            </a:lvl8pPr>
            <a:lvl9pPr marL="3657744"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855C3CA-C673-43E0-AA15-2629E48E5071}"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6772BCC-A4A7-4E89-B7A9-28087F8C1BE8}" type="slidenum">
              <a:rPr lang="zh-TW" altLang="en-US"/>
              <a:pPr>
                <a:defRPr/>
              </a:pPr>
              <a:t>‹#›</a:t>
            </a:fld>
            <a:endParaRPr lang="zh-TW" altLang="en-US"/>
          </a:p>
        </p:txBody>
      </p:sp>
    </p:spTree>
    <p:extLst>
      <p:ext uri="{BB962C8B-B14F-4D97-AF65-F5344CB8AC3E}">
        <p14:creationId xmlns:p14="http://schemas.microsoft.com/office/powerpoint/2010/main" val="161103755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84880D4-55B7-4305-8BB4-E387766F9CE0}"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9E49E11-8FCF-4DD1-AD3F-5D0881307AC5}" type="slidenum">
              <a:rPr lang="zh-TW" altLang="en-US"/>
              <a:pPr>
                <a:defRPr/>
              </a:pPr>
              <a:t>‹#›</a:t>
            </a:fld>
            <a:endParaRPr lang="zh-TW" altLang="en-US"/>
          </a:p>
        </p:txBody>
      </p:sp>
    </p:spTree>
    <p:extLst>
      <p:ext uri="{BB962C8B-B14F-4D97-AF65-F5344CB8AC3E}">
        <p14:creationId xmlns:p14="http://schemas.microsoft.com/office/powerpoint/2010/main" val="23924804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5"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5" y="2906714"/>
            <a:ext cx="10363200" cy="1500187"/>
          </a:xfrm>
        </p:spPr>
        <p:txBody>
          <a:bodyPr anchor="b"/>
          <a:lstStyle>
            <a:lvl1pPr marL="0" indent="0">
              <a:buNone/>
              <a:defRPr sz="2000">
                <a:solidFill>
                  <a:schemeClr val="tx1">
                    <a:tint val="75000"/>
                  </a:schemeClr>
                </a:solidFill>
              </a:defRPr>
            </a:lvl1pPr>
            <a:lvl2pPr marL="457218" indent="0">
              <a:buNone/>
              <a:defRPr sz="1800">
                <a:solidFill>
                  <a:schemeClr val="tx1">
                    <a:tint val="75000"/>
                  </a:schemeClr>
                </a:solidFill>
              </a:defRPr>
            </a:lvl2pPr>
            <a:lvl3pPr marL="914436" indent="0">
              <a:buNone/>
              <a:defRPr sz="1600">
                <a:solidFill>
                  <a:schemeClr val="tx1">
                    <a:tint val="75000"/>
                  </a:schemeClr>
                </a:solidFill>
              </a:defRPr>
            </a:lvl3pPr>
            <a:lvl4pPr marL="1371654" indent="0">
              <a:buNone/>
              <a:defRPr sz="1400">
                <a:solidFill>
                  <a:schemeClr val="tx1">
                    <a:tint val="75000"/>
                  </a:schemeClr>
                </a:solidFill>
              </a:defRPr>
            </a:lvl4pPr>
            <a:lvl5pPr marL="1828872" indent="0">
              <a:buNone/>
              <a:defRPr sz="1400">
                <a:solidFill>
                  <a:schemeClr val="tx1">
                    <a:tint val="75000"/>
                  </a:schemeClr>
                </a:solidFill>
              </a:defRPr>
            </a:lvl5pPr>
            <a:lvl6pPr marL="2286090" indent="0">
              <a:buNone/>
              <a:defRPr sz="1400">
                <a:solidFill>
                  <a:schemeClr val="tx1">
                    <a:tint val="75000"/>
                  </a:schemeClr>
                </a:solidFill>
              </a:defRPr>
            </a:lvl6pPr>
            <a:lvl7pPr marL="2743308" indent="0">
              <a:buNone/>
              <a:defRPr sz="1400">
                <a:solidFill>
                  <a:schemeClr val="tx1">
                    <a:tint val="75000"/>
                  </a:schemeClr>
                </a:solidFill>
              </a:defRPr>
            </a:lvl7pPr>
            <a:lvl8pPr marL="3200526" indent="0">
              <a:buNone/>
              <a:defRPr sz="1400">
                <a:solidFill>
                  <a:schemeClr val="tx1">
                    <a:tint val="75000"/>
                  </a:schemeClr>
                </a:solidFill>
              </a:defRPr>
            </a:lvl8pPr>
            <a:lvl9pPr marL="365774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AD95C8A-44DD-4E22-AD34-2E4678264373}"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FFE0D4F-2BE3-4088-B766-51B8C17CE188}" type="slidenum">
              <a:rPr lang="zh-TW" altLang="en-US"/>
              <a:pPr>
                <a:defRPr/>
              </a:pPr>
              <a:t>‹#›</a:t>
            </a:fld>
            <a:endParaRPr lang="zh-TW" altLang="en-US"/>
          </a:p>
        </p:txBody>
      </p:sp>
    </p:spTree>
    <p:extLst>
      <p:ext uri="{BB962C8B-B14F-4D97-AF65-F5344CB8AC3E}">
        <p14:creationId xmlns:p14="http://schemas.microsoft.com/office/powerpoint/2010/main" val="126620549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84800" cy="4525963"/>
          </a:xfrm>
        </p:spPr>
        <p:txBody>
          <a:bodyPr/>
          <a:lstStyle>
            <a:lvl1pPr>
              <a:defRPr sz="2800"/>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0"/>
            <a:ext cx="5384800" cy="4525963"/>
          </a:xfrm>
        </p:spPr>
        <p:txBody>
          <a:bodyPr/>
          <a:lstStyle>
            <a:lvl1pPr>
              <a:defRPr sz="2800"/>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801137D-DF3F-438B-910E-CDF0CC83862F}"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FDB21A2-93E2-4AF7-BC9A-16C709BBD296}" type="slidenum">
              <a:rPr lang="zh-TW" altLang="en-US"/>
              <a:pPr>
                <a:defRPr/>
              </a:pPr>
              <a:t>‹#›</a:t>
            </a:fld>
            <a:endParaRPr lang="zh-TW" altLang="en-US"/>
          </a:p>
        </p:txBody>
      </p:sp>
    </p:spTree>
    <p:extLst>
      <p:ext uri="{BB962C8B-B14F-4D97-AF65-F5344CB8AC3E}">
        <p14:creationId xmlns:p14="http://schemas.microsoft.com/office/powerpoint/2010/main" val="360531163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1" b="1"/>
            </a:lvl1pPr>
            <a:lvl2pPr marL="457218" indent="0">
              <a:buNone/>
              <a:defRPr sz="2000" b="1"/>
            </a:lvl2pPr>
            <a:lvl3pPr marL="914436" indent="0">
              <a:buNone/>
              <a:defRPr sz="1800" b="1"/>
            </a:lvl3pPr>
            <a:lvl4pPr marL="1371654" indent="0">
              <a:buNone/>
              <a:defRPr sz="1600" b="1"/>
            </a:lvl4pPr>
            <a:lvl5pPr marL="1828872" indent="0">
              <a:buNone/>
              <a:defRPr sz="1600" b="1"/>
            </a:lvl5pPr>
            <a:lvl6pPr marL="2286090" indent="0">
              <a:buNone/>
              <a:defRPr sz="1600" b="1"/>
            </a:lvl6pPr>
            <a:lvl7pPr marL="2743308" indent="0">
              <a:buNone/>
              <a:defRPr sz="1600" b="1"/>
            </a:lvl7pPr>
            <a:lvl8pPr marL="3200526" indent="0">
              <a:buNone/>
              <a:defRPr sz="1600" b="1"/>
            </a:lvl8pPr>
            <a:lvl9pPr marL="365774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7" y="1535113"/>
            <a:ext cx="5389034" cy="639762"/>
          </a:xfrm>
        </p:spPr>
        <p:txBody>
          <a:bodyPr anchor="b"/>
          <a:lstStyle>
            <a:lvl1pPr marL="0" indent="0">
              <a:buNone/>
              <a:defRPr sz="2401" b="1"/>
            </a:lvl1pPr>
            <a:lvl2pPr marL="457218" indent="0">
              <a:buNone/>
              <a:defRPr sz="2000" b="1"/>
            </a:lvl2pPr>
            <a:lvl3pPr marL="914436" indent="0">
              <a:buNone/>
              <a:defRPr sz="1800" b="1"/>
            </a:lvl3pPr>
            <a:lvl4pPr marL="1371654" indent="0">
              <a:buNone/>
              <a:defRPr sz="1600" b="1"/>
            </a:lvl4pPr>
            <a:lvl5pPr marL="1828872" indent="0">
              <a:buNone/>
              <a:defRPr sz="1600" b="1"/>
            </a:lvl5pPr>
            <a:lvl6pPr marL="2286090" indent="0">
              <a:buNone/>
              <a:defRPr sz="1600" b="1"/>
            </a:lvl6pPr>
            <a:lvl7pPr marL="2743308" indent="0">
              <a:buNone/>
              <a:defRPr sz="1600" b="1"/>
            </a:lvl7pPr>
            <a:lvl8pPr marL="3200526" indent="0">
              <a:buNone/>
              <a:defRPr sz="1600" b="1"/>
            </a:lvl8pPr>
            <a:lvl9pPr marL="365774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7" y="2174875"/>
            <a:ext cx="5389034" cy="3951288"/>
          </a:xfr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643C13A-4CE1-4C29-B8B5-B75B5D267B98}"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C9CBD2E-44FB-458A-8D93-43F76FDEE323}" type="slidenum">
              <a:rPr lang="zh-TW" altLang="en-US"/>
              <a:pPr>
                <a:defRPr/>
              </a:pPr>
              <a:t>‹#›</a:t>
            </a:fld>
            <a:endParaRPr lang="zh-TW" altLang="en-US"/>
          </a:p>
        </p:txBody>
      </p:sp>
    </p:spTree>
    <p:extLst>
      <p:ext uri="{BB962C8B-B14F-4D97-AF65-F5344CB8AC3E}">
        <p14:creationId xmlns:p14="http://schemas.microsoft.com/office/powerpoint/2010/main" val="5451027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703BC39-6CA6-44C2-845C-C255F0A98E57}"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A230976-33B0-48D7-9ADC-E3BA1977823F}" type="slidenum">
              <a:rPr lang="zh-TW" altLang="en-US"/>
              <a:pPr>
                <a:defRPr/>
              </a:pPr>
              <a:t>‹#›</a:t>
            </a:fld>
            <a:endParaRPr lang="zh-TW" altLang="en-US"/>
          </a:p>
        </p:txBody>
      </p:sp>
    </p:spTree>
    <p:extLst>
      <p:ext uri="{BB962C8B-B14F-4D97-AF65-F5344CB8AC3E}">
        <p14:creationId xmlns:p14="http://schemas.microsoft.com/office/powerpoint/2010/main" val="300897983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574EC0A-6192-4DB1-8AF2-6FBDA6ED6455}"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12C1E2E-B9CF-4A0B-BE4F-B14C210A7B36}" type="slidenum">
              <a:rPr lang="zh-TW" altLang="en-US"/>
              <a:pPr>
                <a:defRPr/>
              </a:pPr>
              <a:t>‹#›</a:t>
            </a:fld>
            <a:endParaRPr lang="zh-TW" altLang="en-US"/>
          </a:p>
        </p:txBody>
      </p:sp>
    </p:spTree>
    <p:extLst>
      <p:ext uri="{BB962C8B-B14F-4D97-AF65-F5344CB8AC3E}">
        <p14:creationId xmlns:p14="http://schemas.microsoft.com/office/powerpoint/2010/main" val="288335143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4" y="273051"/>
            <a:ext cx="6815667"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18" indent="0">
              <a:buNone/>
              <a:defRPr sz="1200"/>
            </a:lvl2pPr>
            <a:lvl3pPr marL="914436" indent="0">
              <a:buNone/>
              <a:defRPr sz="1000"/>
            </a:lvl3pPr>
            <a:lvl4pPr marL="1371654" indent="0">
              <a:buNone/>
              <a:defRPr sz="900"/>
            </a:lvl4pPr>
            <a:lvl5pPr marL="1828872" indent="0">
              <a:buNone/>
              <a:defRPr sz="900"/>
            </a:lvl5pPr>
            <a:lvl6pPr marL="2286090" indent="0">
              <a:buNone/>
              <a:defRPr sz="900"/>
            </a:lvl6pPr>
            <a:lvl7pPr marL="2743308" indent="0">
              <a:buNone/>
              <a:defRPr sz="900"/>
            </a:lvl7pPr>
            <a:lvl8pPr marL="3200526" indent="0">
              <a:buNone/>
              <a:defRPr sz="900"/>
            </a:lvl8pPr>
            <a:lvl9pPr marL="3657744"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0142C7E-B7AB-47A5-BE5C-8C4FA0229090}"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EC1845F2-DB9A-46A1-80BD-B01B6049A67E}" type="slidenum">
              <a:rPr lang="zh-TW" altLang="en-US"/>
              <a:pPr>
                <a:defRPr/>
              </a:pPr>
              <a:t>‹#›</a:t>
            </a:fld>
            <a:endParaRPr lang="zh-TW" altLang="en-US"/>
          </a:p>
        </p:txBody>
      </p:sp>
    </p:spTree>
    <p:extLst>
      <p:ext uri="{BB962C8B-B14F-4D97-AF65-F5344CB8AC3E}">
        <p14:creationId xmlns:p14="http://schemas.microsoft.com/office/powerpoint/2010/main" val="342041745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8"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8" y="612775"/>
            <a:ext cx="7315200" cy="4114800"/>
          </a:xfrm>
        </p:spPr>
        <p:txBody>
          <a:bodyPr rtlCol="0">
            <a:normAutofit/>
          </a:bodyPr>
          <a:lstStyle>
            <a:lvl1pPr marL="0" indent="0">
              <a:buNone/>
              <a:defRPr sz="3200"/>
            </a:lvl1pPr>
            <a:lvl2pPr marL="457218" indent="0">
              <a:buNone/>
              <a:defRPr sz="2800"/>
            </a:lvl2pPr>
            <a:lvl3pPr marL="914436" indent="0">
              <a:buNone/>
              <a:defRPr sz="2401"/>
            </a:lvl3pPr>
            <a:lvl4pPr marL="1371654" indent="0">
              <a:buNone/>
              <a:defRPr sz="2000"/>
            </a:lvl4pPr>
            <a:lvl5pPr marL="1828872" indent="0">
              <a:buNone/>
              <a:defRPr sz="2000"/>
            </a:lvl5pPr>
            <a:lvl6pPr marL="2286090" indent="0">
              <a:buNone/>
              <a:defRPr sz="2000"/>
            </a:lvl6pPr>
            <a:lvl7pPr marL="2743308" indent="0">
              <a:buNone/>
              <a:defRPr sz="2000"/>
            </a:lvl7pPr>
            <a:lvl8pPr marL="3200526" indent="0">
              <a:buNone/>
              <a:defRPr sz="2000"/>
            </a:lvl8pPr>
            <a:lvl9pPr marL="3657744" indent="0">
              <a:buNone/>
              <a:defRPr sz="2000"/>
            </a:lvl9pPr>
          </a:lstStyle>
          <a:p>
            <a:pPr lvl="0"/>
            <a:endParaRPr lang="zh-TW" altLang="en-US" noProof="0"/>
          </a:p>
        </p:txBody>
      </p:sp>
      <p:sp>
        <p:nvSpPr>
          <p:cNvPr id="4" name="文字版面配置區 3"/>
          <p:cNvSpPr>
            <a:spLocks noGrp="1"/>
          </p:cNvSpPr>
          <p:nvPr>
            <p:ph type="body" sz="half" idx="2"/>
          </p:nvPr>
        </p:nvSpPr>
        <p:spPr>
          <a:xfrm>
            <a:off x="2389718" y="5367339"/>
            <a:ext cx="7315200" cy="804862"/>
          </a:xfrm>
        </p:spPr>
        <p:txBody>
          <a:bodyPr/>
          <a:lstStyle>
            <a:lvl1pPr marL="0" indent="0">
              <a:buNone/>
              <a:defRPr sz="1400"/>
            </a:lvl1pPr>
            <a:lvl2pPr marL="457218" indent="0">
              <a:buNone/>
              <a:defRPr sz="1200"/>
            </a:lvl2pPr>
            <a:lvl3pPr marL="914436" indent="0">
              <a:buNone/>
              <a:defRPr sz="1000"/>
            </a:lvl3pPr>
            <a:lvl4pPr marL="1371654" indent="0">
              <a:buNone/>
              <a:defRPr sz="900"/>
            </a:lvl4pPr>
            <a:lvl5pPr marL="1828872" indent="0">
              <a:buNone/>
              <a:defRPr sz="900"/>
            </a:lvl5pPr>
            <a:lvl6pPr marL="2286090" indent="0">
              <a:buNone/>
              <a:defRPr sz="900"/>
            </a:lvl6pPr>
            <a:lvl7pPr marL="2743308" indent="0">
              <a:buNone/>
              <a:defRPr sz="900"/>
            </a:lvl7pPr>
            <a:lvl8pPr marL="3200526" indent="0">
              <a:buNone/>
              <a:defRPr sz="900"/>
            </a:lvl8pPr>
            <a:lvl9pPr marL="3657744"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FB77209-C350-4BE2-BD23-71D5A16B656F}"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EB178A6-9F2C-4057-9B56-32A564825961}" type="slidenum">
              <a:rPr lang="zh-TW" altLang="en-US"/>
              <a:pPr>
                <a:defRPr/>
              </a:pPr>
              <a:t>‹#›</a:t>
            </a:fld>
            <a:endParaRPr lang="zh-TW" altLang="en-US"/>
          </a:p>
        </p:txBody>
      </p:sp>
    </p:spTree>
    <p:extLst>
      <p:ext uri="{BB962C8B-B14F-4D97-AF65-F5344CB8AC3E}">
        <p14:creationId xmlns:p14="http://schemas.microsoft.com/office/powerpoint/2010/main" val="243187805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409703B-35CA-47CA-9DE7-23592265007D}"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9B7005A-97B9-4AC0-8DBE-C171704C80AB}" type="slidenum">
              <a:rPr lang="zh-TW" altLang="en-US"/>
              <a:pPr>
                <a:defRPr/>
              </a:pPr>
              <a:t>‹#›</a:t>
            </a:fld>
            <a:endParaRPr lang="zh-TW" altLang="en-US"/>
          </a:p>
        </p:txBody>
      </p:sp>
    </p:spTree>
    <p:extLst>
      <p:ext uri="{BB962C8B-B14F-4D97-AF65-F5344CB8AC3E}">
        <p14:creationId xmlns:p14="http://schemas.microsoft.com/office/powerpoint/2010/main" val="171398220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C80A720-BD97-44DE-A5C3-624E1CFDA7C8}"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1F0FA93-DD46-46F1-B67B-1A7506952882}" type="slidenum">
              <a:rPr lang="zh-TW" altLang="en-US"/>
              <a:pPr>
                <a:defRPr/>
              </a:pPr>
              <a:t>‹#›</a:t>
            </a:fld>
            <a:endParaRPr lang="zh-TW" altLang="en-US"/>
          </a:p>
        </p:txBody>
      </p:sp>
    </p:spTree>
    <p:extLst>
      <p:ext uri="{BB962C8B-B14F-4D97-AF65-F5344CB8AC3E}">
        <p14:creationId xmlns:p14="http://schemas.microsoft.com/office/powerpoint/2010/main" val="102195628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633554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nchor="ct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96245288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17461962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6" name="Footer Placeholder 5"/>
          <p:cNvSpPr>
            <a:spLocks noGrp="1"/>
          </p:cNvSpPr>
          <p:nvPr>
            <p:ph type="ftr" sz="quarter" idx="11"/>
          </p:nvPr>
        </p:nvSpPr>
        <p:spPr/>
        <p:txBody>
          <a:bodyPr/>
          <a:lstStyle/>
          <a:p>
            <a:endParaRPr lang="zh-TW" altLang="en-US">
              <a:solidFill>
                <a:srgbClr val="76DBF4">
                  <a:lumMod val="50000"/>
                </a:srgbClr>
              </a:solidFill>
            </a:endParaRPr>
          </a:p>
        </p:txBody>
      </p:sp>
      <p:sp>
        <p:nvSpPr>
          <p:cNvPr id="7" name="Slide Number Placeholder 6"/>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96995871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8" name="Footer Placeholder 7"/>
          <p:cNvSpPr>
            <a:spLocks noGrp="1"/>
          </p:cNvSpPr>
          <p:nvPr>
            <p:ph type="ftr" sz="quarter" idx="11"/>
          </p:nvPr>
        </p:nvSpPr>
        <p:spPr/>
        <p:txBody>
          <a:bodyPr/>
          <a:lstStyle/>
          <a:p>
            <a:endParaRPr lang="zh-TW" altLang="en-US">
              <a:solidFill>
                <a:srgbClr val="76DBF4">
                  <a:lumMod val="50000"/>
                </a:srgbClr>
              </a:solidFill>
            </a:endParaRPr>
          </a:p>
        </p:txBody>
      </p:sp>
      <p:sp>
        <p:nvSpPr>
          <p:cNvPr id="9" name="Slide Number Placeholder 8"/>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404334408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4" name="Footer Placeholder 3"/>
          <p:cNvSpPr>
            <a:spLocks noGrp="1"/>
          </p:cNvSpPr>
          <p:nvPr>
            <p:ph type="ftr" sz="quarter" idx="11"/>
          </p:nvPr>
        </p:nvSpPr>
        <p:spPr/>
        <p:txBody>
          <a:bodyPr/>
          <a:lstStyle/>
          <a:p>
            <a:endParaRPr lang="zh-TW" altLang="en-US">
              <a:solidFill>
                <a:srgbClr val="76DBF4">
                  <a:lumMod val="50000"/>
                </a:srgbClr>
              </a:solidFill>
            </a:endParaRPr>
          </a:p>
        </p:txBody>
      </p:sp>
      <p:sp>
        <p:nvSpPr>
          <p:cNvPr id="5" name="Slide Number Placeholder 4"/>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237574243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3" name="Footer Placeholder 2"/>
          <p:cNvSpPr>
            <a:spLocks noGrp="1"/>
          </p:cNvSpPr>
          <p:nvPr>
            <p:ph type="ftr" sz="quarter" idx="11"/>
          </p:nvPr>
        </p:nvSpPr>
        <p:spPr/>
        <p:txBody>
          <a:bodyPr/>
          <a:lstStyle/>
          <a:p>
            <a:endParaRPr lang="zh-TW" altLang="en-US">
              <a:solidFill>
                <a:srgbClr val="76DBF4">
                  <a:lumMod val="50000"/>
                </a:srgbClr>
              </a:solidFill>
            </a:endParaRPr>
          </a:p>
        </p:txBody>
      </p:sp>
      <p:sp>
        <p:nvSpPr>
          <p:cNvPr id="4" name="Slide Number Placeholder 3"/>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413837489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6" name="Footer Placeholder 5"/>
          <p:cNvSpPr>
            <a:spLocks noGrp="1"/>
          </p:cNvSpPr>
          <p:nvPr>
            <p:ph type="ftr" sz="quarter" idx="11"/>
          </p:nvPr>
        </p:nvSpPr>
        <p:spPr/>
        <p:txBody>
          <a:bodyPr/>
          <a:lstStyle/>
          <a:p>
            <a:endParaRPr lang="zh-TW" altLang="en-US">
              <a:solidFill>
                <a:srgbClr val="76DBF4">
                  <a:lumMod val="50000"/>
                </a:srgbClr>
              </a:solidFill>
            </a:endParaRPr>
          </a:p>
        </p:txBody>
      </p:sp>
      <p:sp>
        <p:nvSpPr>
          <p:cNvPr id="7" name="Slide Number Placeholder 6"/>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400579685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zh-TW" altLang="en-US" smtClean="0"/>
              <a:t>按一下以編輯母片標題樣式</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6" name="Footer Placeholder 5"/>
          <p:cNvSpPr>
            <a:spLocks noGrp="1"/>
          </p:cNvSpPr>
          <p:nvPr>
            <p:ph type="ftr" sz="quarter" idx="11"/>
          </p:nvPr>
        </p:nvSpPr>
        <p:spPr/>
        <p:txBody>
          <a:bodyPr/>
          <a:lstStyle/>
          <a:p>
            <a:endParaRPr lang="zh-TW" altLang="en-US">
              <a:solidFill>
                <a:srgbClr val="76DBF4">
                  <a:lumMod val="50000"/>
                </a:srgbClr>
              </a:solidFill>
            </a:endParaRPr>
          </a:p>
        </p:txBody>
      </p:sp>
      <p:sp>
        <p:nvSpPr>
          <p:cNvPr id="7" name="Slide Number Placeholder 6"/>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301577308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Date Placeholder 2"/>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4" name="Footer Placeholder 3"/>
          <p:cNvSpPr>
            <a:spLocks noGrp="1"/>
          </p:cNvSpPr>
          <p:nvPr>
            <p:ph type="ftr" sz="quarter" idx="11"/>
          </p:nvPr>
        </p:nvSpPr>
        <p:spPr/>
        <p:txBody>
          <a:bodyPr/>
          <a:lstStyle/>
          <a:p>
            <a:endParaRPr lang="zh-TW" altLang="en-US">
              <a:solidFill>
                <a:srgbClr val="76DBF4">
                  <a:lumMod val="50000"/>
                </a:srgbClr>
              </a:solidFill>
            </a:endParaRPr>
          </a:p>
        </p:txBody>
      </p:sp>
      <p:sp>
        <p:nvSpPr>
          <p:cNvPr id="5" name="Slide Number Placeholder 4"/>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5760385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305457955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zh-TW" altLang="en-US" smtClean="0"/>
              <a:t>按一下以編輯母片標題樣式</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spTree>
    <p:extLst>
      <p:ext uri="{BB962C8B-B14F-4D97-AF65-F5344CB8AC3E}">
        <p14:creationId xmlns:p14="http://schemas.microsoft.com/office/powerpoint/2010/main" val="331619263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369182192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zh-TW" altLang="en-US" smtClean="0"/>
              <a:t>按一下以編輯母片標題樣式</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smtClean="0"/>
              <a:t>按一下以編輯母片文字樣式</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spTree>
    <p:extLst>
      <p:ext uri="{BB962C8B-B14F-4D97-AF65-F5344CB8AC3E}">
        <p14:creationId xmlns:p14="http://schemas.microsoft.com/office/powerpoint/2010/main" val="117488551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zh-TW" altLang="en-US" smtClean="0"/>
              <a:t>按一下以編輯母片標題樣式</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smtClean="0"/>
              <a:t>按一下以編輯母片文字樣式</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22264479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50091296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11"/>
          </p:nvPr>
        </p:nvSpPr>
        <p:spPr/>
        <p:txBody>
          <a:bodyPr/>
          <a:lstStyle/>
          <a:p>
            <a:endParaRPr lang="zh-TW" altLang="en-US">
              <a:solidFill>
                <a:srgbClr val="76DBF4">
                  <a:lumMod val="50000"/>
                </a:srgbClr>
              </a:solidFill>
            </a:endParaRPr>
          </a:p>
        </p:txBody>
      </p:sp>
      <p:sp>
        <p:nvSpPr>
          <p:cNvPr id="6" name="Slide Number Placeholder 5"/>
          <p:cNvSpPr>
            <a:spLocks noGrp="1"/>
          </p:cNvSpPr>
          <p:nvPr>
            <p:ph type="sldNum" sz="quarter" idx="12"/>
          </p:nvPr>
        </p:nvSpPr>
        <p:spPr/>
        <p:txBody>
          <a:body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388381032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9"/>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41" indent="0" algn="ctr">
              <a:buNone/>
              <a:defRPr>
                <a:solidFill>
                  <a:schemeClr val="tx1">
                    <a:tint val="75000"/>
                  </a:schemeClr>
                </a:solidFill>
              </a:defRPr>
            </a:lvl2pPr>
            <a:lvl3pPr marL="914283" indent="0" algn="ctr">
              <a:buNone/>
              <a:defRPr>
                <a:solidFill>
                  <a:schemeClr val="tx1">
                    <a:tint val="75000"/>
                  </a:schemeClr>
                </a:solidFill>
              </a:defRPr>
            </a:lvl3pPr>
            <a:lvl4pPr marL="1371424" indent="0" algn="ctr">
              <a:buNone/>
              <a:defRPr>
                <a:solidFill>
                  <a:schemeClr val="tx1">
                    <a:tint val="75000"/>
                  </a:schemeClr>
                </a:solidFill>
              </a:defRPr>
            </a:lvl4pPr>
            <a:lvl5pPr marL="1828566" indent="0" algn="ctr">
              <a:buNone/>
              <a:defRPr>
                <a:solidFill>
                  <a:schemeClr val="tx1">
                    <a:tint val="75000"/>
                  </a:schemeClr>
                </a:solidFill>
              </a:defRPr>
            </a:lvl5pPr>
            <a:lvl6pPr marL="2285707" indent="0" algn="ctr">
              <a:buNone/>
              <a:defRPr>
                <a:solidFill>
                  <a:schemeClr val="tx1">
                    <a:tint val="75000"/>
                  </a:schemeClr>
                </a:solidFill>
              </a:defRPr>
            </a:lvl6pPr>
            <a:lvl7pPr marL="2742849" indent="0" algn="ctr">
              <a:buNone/>
              <a:defRPr>
                <a:solidFill>
                  <a:schemeClr val="tx1">
                    <a:tint val="75000"/>
                  </a:schemeClr>
                </a:solidFill>
              </a:defRPr>
            </a:lvl7pPr>
            <a:lvl8pPr marL="3199989" indent="0" algn="ctr">
              <a:buNone/>
              <a:defRPr>
                <a:solidFill>
                  <a:schemeClr val="tx1">
                    <a:tint val="75000"/>
                  </a:schemeClr>
                </a:solidFill>
              </a:defRPr>
            </a:lvl8pPr>
            <a:lvl9pPr marL="3657132"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520B393A-981D-42F9-B02A-CA8B19E30EC3}"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2A5D43A5-6535-402E-AAEC-96020A433CE1}" type="slidenum">
              <a:rPr lang="zh-TW" altLang="en-US"/>
              <a:pPr>
                <a:defRPr/>
              </a:pPr>
              <a:t>‹#›</a:t>
            </a:fld>
            <a:endParaRPr lang="zh-TW" altLang="en-US"/>
          </a:p>
        </p:txBody>
      </p:sp>
    </p:spTree>
    <p:extLst>
      <p:ext uri="{BB962C8B-B14F-4D97-AF65-F5344CB8AC3E}">
        <p14:creationId xmlns:p14="http://schemas.microsoft.com/office/powerpoint/2010/main" val="16530431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8F276F9-A686-4EE4-AB8B-6A9A7E3DC943}"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18B06A25-3E94-49C9-97C4-3666A3A9F9E8}" type="slidenum">
              <a:rPr lang="zh-TW" altLang="en-US"/>
              <a:pPr>
                <a:defRPr/>
              </a:pPr>
              <a:t>‹#›</a:t>
            </a:fld>
            <a:endParaRPr lang="zh-TW" altLang="en-US"/>
          </a:p>
        </p:txBody>
      </p:sp>
    </p:spTree>
    <p:extLst>
      <p:ext uri="{BB962C8B-B14F-4D97-AF65-F5344CB8AC3E}">
        <p14:creationId xmlns:p14="http://schemas.microsoft.com/office/powerpoint/2010/main" val="223716896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8" y="4406904"/>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8" y="2906717"/>
            <a:ext cx="10363200" cy="1500187"/>
          </a:xfrm>
        </p:spPr>
        <p:txBody>
          <a:bodyPr anchor="b"/>
          <a:lstStyle>
            <a:lvl1pPr marL="0" indent="0">
              <a:buNone/>
              <a:defRPr sz="2000">
                <a:solidFill>
                  <a:schemeClr val="tx1">
                    <a:tint val="75000"/>
                  </a:schemeClr>
                </a:solidFill>
              </a:defRPr>
            </a:lvl1pPr>
            <a:lvl2pPr marL="457141" indent="0">
              <a:buNone/>
              <a:defRPr sz="1799">
                <a:solidFill>
                  <a:schemeClr val="tx1">
                    <a:tint val="75000"/>
                  </a:schemeClr>
                </a:solidFill>
              </a:defRPr>
            </a:lvl2pPr>
            <a:lvl3pPr marL="914283" indent="0">
              <a:buNone/>
              <a:defRPr sz="1600">
                <a:solidFill>
                  <a:schemeClr val="tx1">
                    <a:tint val="75000"/>
                  </a:schemeClr>
                </a:solidFill>
              </a:defRPr>
            </a:lvl3pPr>
            <a:lvl4pPr marL="1371424" indent="0">
              <a:buNone/>
              <a:defRPr sz="1400">
                <a:solidFill>
                  <a:schemeClr val="tx1">
                    <a:tint val="75000"/>
                  </a:schemeClr>
                </a:solidFill>
              </a:defRPr>
            </a:lvl4pPr>
            <a:lvl5pPr marL="1828566" indent="0">
              <a:buNone/>
              <a:defRPr sz="1400">
                <a:solidFill>
                  <a:schemeClr val="tx1">
                    <a:tint val="75000"/>
                  </a:schemeClr>
                </a:solidFill>
              </a:defRPr>
            </a:lvl5pPr>
            <a:lvl6pPr marL="2285707" indent="0">
              <a:buNone/>
              <a:defRPr sz="1400">
                <a:solidFill>
                  <a:schemeClr val="tx1">
                    <a:tint val="75000"/>
                  </a:schemeClr>
                </a:solidFill>
              </a:defRPr>
            </a:lvl6pPr>
            <a:lvl7pPr marL="2742849" indent="0">
              <a:buNone/>
              <a:defRPr sz="1400">
                <a:solidFill>
                  <a:schemeClr val="tx1">
                    <a:tint val="75000"/>
                  </a:schemeClr>
                </a:solidFill>
              </a:defRPr>
            </a:lvl7pPr>
            <a:lvl8pPr marL="3199989" indent="0">
              <a:buNone/>
              <a:defRPr sz="1400">
                <a:solidFill>
                  <a:schemeClr val="tx1">
                    <a:tint val="75000"/>
                  </a:schemeClr>
                </a:solidFill>
              </a:defRPr>
            </a:lvl8pPr>
            <a:lvl9pPr marL="365713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60189D4-85EA-4D55-B7A1-048D9D577E8D}"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43BEA07-D0AB-4573-84E3-FD146453A2B8}" type="slidenum">
              <a:rPr lang="zh-TW" altLang="en-US"/>
              <a:pPr>
                <a:defRPr/>
              </a:pPr>
              <a:t>‹#›</a:t>
            </a:fld>
            <a:endParaRPr lang="zh-TW" altLang="en-US"/>
          </a:p>
        </p:txBody>
      </p:sp>
    </p:spTree>
    <p:extLst>
      <p:ext uri="{BB962C8B-B14F-4D97-AF65-F5344CB8AC3E}">
        <p14:creationId xmlns:p14="http://schemas.microsoft.com/office/powerpoint/2010/main" val="183500214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142FE41A-058A-46C0-A37A-B94C1469AEEE}"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0CB9A2BE-2776-477B-9C3E-2F46A0DD90F7}" type="slidenum">
              <a:rPr lang="zh-TW" altLang="en-US"/>
              <a:pPr>
                <a:defRPr/>
              </a:pPr>
              <a:t>‹#›</a:t>
            </a:fld>
            <a:endParaRPr lang="zh-TW" altLang="en-US"/>
          </a:p>
        </p:txBody>
      </p:sp>
    </p:spTree>
    <p:extLst>
      <p:ext uri="{BB962C8B-B14F-4D97-AF65-F5344CB8AC3E}">
        <p14:creationId xmlns:p14="http://schemas.microsoft.com/office/powerpoint/2010/main" val="263254003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3" y="1535113"/>
            <a:ext cx="5386917" cy="639762"/>
          </a:xfrm>
        </p:spPr>
        <p:txBody>
          <a:bodyPr anchor="b"/>
          <a:lstStyle>
            <a:lvl1pPr marL="0" indent="0">
              <a:buNone/>
              <a:defRPr sz="2401" b="1"/>
            </a:lvl1pPr>
            <a:lvl2pPr marL="457141" indent="0">
              <a:buNone/>
              <a:defRPr sz="2000" b="1"/>
            </a:lvl2pPr>
            <a:lvl3pPr marL="914283" indent="0">
              <a:buNone/>
              <a:defRPr sz="1799" b="1"/>
            </a:lvl3pPr>
            <a:lvl4pPr marL="1371424" indent="0">
              <a:buNone/>
              <a:defRPr sz="1600" b="1"/>
            </a:lvl4pPr>
            <a:lvl5pPr marL="1828566" indent="0">
              <a:buNone/>
              <a:defRPr sz="1600" b="1"/>
            </a:lvl5pPr>
            <a:lvl6pPr marL="2285707" indent="0">
              <a:buNone/>
              <a:defRPr sz="1600" b="1"/>
            </a:lvl6pPr>
            <a:lvl7pPr marL="2742849" indent="0">
              <a:buNone/>
              <a:defRPr sz="1600" b="1"/>
            </a:lvl7pPr>
            <a:lvl8pPr marL="3199989" indent="0">
              <a:buNone/>
              <a:defRPr sz="1600" b="1"/>
            </a:lvl8pPr>
            <a:lvl9pPr marL="365713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3" y="2174875"/>
            <a:ext cx="5386917"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7" y="1535113"/>
            <a:ext cx="5389034" cy="639762"/>
          </a:xfrm>
        </p:spPr>
        <p:txBody>
          <a:bodyPr anchor="b"/>
          <a:lstStyle>
            <a:lvl1pPr marL="0" indent="0">
              <a:buNone/>
              <a:defRPr sz="2401" b="1"/>
            </a:lvl1pPr>
            <a:lvl2pPr marL="457141" indent="0">
              <a:buNone/>
              <a:defRPr sz="2000" b="1"/>
            </a:lvl2pPr>
            <a:lvl3pPr marL="914283" indent="0">
              <a:buNone/>
              <a:defRPr sz="1799" b="1"/>
            </a:lvl3pPr>
            <a:lvl4pPr marL="1371424" indent="0">
              <a:buNone/>
              <a:defRPr sz="1600" b="1"/>
            </a:lvl4pPr>
            <a:lvl5pPr marL="1828566" indent="0">
              <a:buNone/>
              <a:defRPr sz="1600" b="1"/>
            </a:lvl5pPr>
            <a:lvl6pPr marL="2285707" indent="0">
              <a:buNone/>
              <a:defRPr sz="1600" b="1"/>
            </a:lvl6pPr>
            <a:lvl7pPr marL="2742849" indent="0">
              <a:buNone/>
              <a:defRPr sz="1600" b="1"/>
            </a:lvl7pPr>
            <a:lvl8pPr marL="3199989" indent="0">
              <a:buNone/>
              <a:defRPr sz="1600" b="1"/>
            </a:lvl8pPr>
            <a:lvl9pPr marL="365713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7" y="2174875"/>
            <a:ext cx="5389034"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75167F90-5EBC-4C91-A68C-5C10CD733BD0}"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2C5B680-9727-4221-A947-26CB0160D0DD}" type="slidenum">
              <a:rPr lang="zh-TW" altLang="en-US"/>
              <a:pPr>
                <a:defRPr/>
              </a:pPr>
              <a:t>‹#›</a:t>
            </a:fld>
            <a:endParaRPr lang="zh-TW" altLang="en-US"/>
          </a:p>
        </p:txBody>
      </p:sp>
    </p:spTree>
    <p:extLst>
      <p:ext uri="{BB962C8B-B14F-4D97-AF65-F5344CB8AC3E}">
        <p14:creationId xmlns:p14="http://schemas.microsoft.com/office/powerpoint/2010/main" val="7723774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4E58679A-8CAF-4318-81AE-4012F2F61586}"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D854F492-2B29-4658-9504-FFC89395A122}" type="slidenum">
              <a:rPr lang="zh-TW" altLang="en-US"/>
              <a:pPr>
                <a:defRPr/>
              </a:pPr>
              <a:t>‹#›</a:t>
            </a:fld>
            <a:endParaRPr lang="zh-TW" altLang="en-US"/>
          </a:p>
        </p:txBody>
      </p:sp>
    </p:spTree>
    <p:extLst>
      <p:ext uri="{BB962C8B-B14F-4D97-AF65-F5344CB8AC3E}">
        <p14:creationId xmlns:p14="http://schemas.microsoft.com/office/powerpoint/2010/main" val="259593017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6D5EEA4-656C-4113-A86D-D12CAC7A00D2}"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AF493543-C4A3-4BFF-9B47-54077113821E}" type="slidenum">
              <a:rPr lang="zh-TW" altLang="en-US"/>
              <a:pPr>
                <a:defRPr/>
              </a:pPr>
              <a:t>‹#›</a:t>
            </a:fld>
            <a:endParaRPr lang="zh-TW" altLang="en-US"/>
          </a:p>
        </p:txBody>
      </p:sp>
    </p:spTree>
    <p:extLst>
      <p:ext uri="{BB962C8B-B14F-4D97-AF65-F5344CB8AC3E}">
        <p14:creationId xmlns:p14="http://schemas.microsoft.com/office/powerpoint/2010/main" val="4199756110"/>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7" y="273052"/>
            <a:ext cx="6815667"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4"/>
            <a:ext cx="4011084" cy="4691063"/>
          </a:xfrm>
        </p:spPr>
        <p:txBody>
          <a:bodyPr/>
          <a:lstStyle>
            <a:lvl1pPr marL="0" indent="0">
              <a:buNone/>
              <a:defRPr sz="1400"/>
            </a:lvl1pPr>
            <a:lvl2pPr marL="457141" indent="0">
              <a:buNone/>
              <a:defRPr sz="1200"/>
            </a:lvl2pPr>
            <a:lvl3pPr marL="914283" indent="0">
              <a:buNone/>
              <a:defRPr sz="1000"/>
            </a:lvl3pPr>
            <a:lvl4pPr marL="1371424" indent="0">
              <a:buNone/>
              <a:defRPr sz="900"/>
            </a:lvl4pPr>
            <a:lvl5pPr marL="1828566" indent="0">
              <a:buNone/>
              <a:defRPr sz="900"/>
            </a:lvl5pPr>
            <a:lvl6pPr marL="2285707" indent="0">
              <a:buNone/>
              <a:defRPr sz="900"/>
            </a:lvl6pPr>
            <a:lvl7pPr marL="2742849" indent="0">
              <a:buNone/>
              <a:defRPr sz="900"/>
            </a:lvl7pPr>
            <a:lvl8pPr marL="3199989" indent="0">
              <a:buNone/>
              <a:defRPr sz="900"/>
            </a:lvl8pPr>
            <a:lvl9pPr marL="3657132"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FFF20C88-D7CB-456A-8C4F-129D4C1E7365}"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AF8B3FA9-4A9C-4FC7-A75C-509088B69EEF}" type="slidenum">
              <a:rPr lang="zh-TW" altLang="en-US"/>
              <a:pPr>
                <a:defRPr/>
              </a:pPr>
              <a:t>‹#›</a:t>
            </a:fld>
            <a:endParaRPr lang="zh-TW" altLang="en-US"/>
          </a:p>
        </p:txBody>
      </p:sp>
    </p:spTree>
    <p:extLst>
      <p:ext uri="{BB962C8B-B14F-4D97-AF65-F5344CB8AC3E}">
        <p14:creationId xmlns:p14="http://schemas.microsoft.com/office/powerpoint/2010/main" val="345359520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1"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1" y="612775"/>
            <a:ext cx="7315200" cy="4114800"/>
          </a:xfrm>
        </p:spPr>
        <p:txBody>
          <a:bodyPr rtlCol="0">
            <a:normAutofit/>
          </a:bodyPr>
          <a:lstStyle>
            <a:lvl1pPr marL="0" indent="0">
              <a:buNone/>
              <a:defRPr sz="3200"/>
            </a:lvl1pPr>
            <a:lvl2pPr marL="457141" indent="0">
              <a:buNone/>
              <a:defRPr sz="2800"/>
            </a:lvl2pPr>
            <a:lvl3pPr marL="914283" indent="0">
              <a:buNone/>
              <a:defRPr sz="2401"/>
            </a:lvl3pPr>
            <a:lvl4pPr marL="1371424" indent="0">
              <a:buNone/>
              <a:defRPr sz="2000"/>
            </a:lvl4pPr>
            <a:lvl5pPr marL="1828566" indent="0">
              <a:buNone/>
              <a:defRPr sz="2000"/>
            </a:lvl5pPr>
            <a:lvl6pPr marL="2285707" indent="0">
              <a:buNone/>
              <a:defRPr sz="2000"/>
            </a:lvl6pPr>
            <a:lvl7pPr marL="2742849" indent="0">
              <a:buNone/>
              <a:defRPr sz="2000"/>
            </a:lvl7pPr>
            <a:lvl8pPr marL="3199989" indent="0">
              <a:buNone/>
              <a:defRPr sz="2000"/>
            </a:lvl8pPr>
            <a:lvl9pPr marL="3657132" indent="0">
              <a:buNone/>
              <a:defRPr sz="2000"/>
            </a:lvl9pPr>
          </a:lstStyle>
          <a:p>
            <a:pPr lvl="0"/>
            <a:endParaRPr lang="zh-TW" altLang="en-US" noProof="0"/>
          </a:p>
        </p:txBody>
      </p:sp>
      <p:sp>
        <p:nvSpPr>
          <p:cNvPr id="4" name="文字版面配置區 3"/>
          <p:cNvSpPr>
            <a:spLocks noGrp="1"/>
          </p:cNvSpPr>
          <p:nvPr>
            <p:ph type="body" sz="half" idx="2"/>
          </p:nvPr>
        </p:nvSpPr>
        <p:spPr>
          <a:xfrm>
            <a:off x="2389721" y="5367342"/>
            <a:ext cx="7315200" cy="804862"/>
          </a:xfrm>
        </p:spPr>
        <p:txBody>
          <a:bodyPr/>
          <a:lstStyle>
            <a:lvl1pPr marL="0" indent="0">
              <a:buNone/>
              <a:defRPr sz="1400"/>
            </a:lvl1pPr>
            <a:lvl2pPr marL="457141" indent="0">
              <a:buNone/>
              <a:defRPr sz="1200"/>
            </a:lvl2pPr>
            <a:lvl3pPr marL="914283" indent="0">
              <a:buNone/>
              <a:defRPr sz="1000"/>
            </a:lvl3pPr>
            <a:lvl4pPr marL="1371424" indent="0">
              <a:buNone/>
              <a:defRPr sz="900"/>
            </a:lvl4pPr>
            <a:lvl5pPr marL="1828566" indent="0">
              <a:buNone/>
              <a:defRPr sz="900"/>
            </a:lvl5pPr>
            <a:lvl6pPr marL="2285707" indent="0">
              <a:buNone/>
              <a:defRPr sz="900"/>
            </a:lvl6pPr>
            <a:lvl7pPr marL="2742849" indent="0">
              <a:buNone/>
              <a:defRPr sz="900"/>
            </a:lvl7pPr>
            <a:lvl8pPr marL="3199989" indent="0">
              <a:buNone/>
              <a:defRPr sz="900"/>
            </a:lvl8pPr>
            <a:lvl9pPr marL="3657132"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19D6E1C-95A6-42BA-8909-2724888AB83C}"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1A79E457-F89B-413D-AC6A-641F03520367}" type="slidenum">
              <a:rPr lang="zh-TW" altLang="en-US"/>
              <a:pPr>
                <a:defRPr/>
              </a:pPr>
              <a:t>‹#›</a:t>
            </a:fld>
            <a:endParaRPr lang="zh-TW" altLang="en-US"/>
          </a:p>
        </p:txBody>
      </p:sp>
    </p:spTree>
    <p:extLst>
      <p:ext uri="{BB962C8B-B14F-4D97-AF65-F5344CB8AC3E}">
        <p14:creationId xmlns:p14="http://schemas.microsoft.com/office/powerpoint/2010/main" val="30107688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AC69BDA-8695-4DBE-9BA3-6C66DAE11564}"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FCC3A9B-DDCE-459F-B3A7-793C2DA5CEF1}" type="slidenum">
              <a:rPr lang="zh-TW" altLang="en-US"/>
              <a:pPr>
                <a:defRPr/>
              </a:pPr>
              <a:t>‹#›</a:t>
            </a:fld>
            <a:endParaRPr lang="zh-TW" altLang="en-US"/>
          </a:p>
        </p:txBody>
      </p:sp>
    </p:spTree>
    <p:extLst>
      <p:ext uri="{BB962C8B-B14F-4D97-AF65-F5344CB8AC3E}">
        <p14:creationId xmlns:p14="http://schemas.microsoft.com/office/powerpoint/2010/main" val="302826038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2"/>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2"/>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7438F64-80F6-4DB0-93C1-6C38731814D8}"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48C283B8-A545-45BB-B765-694CAB4BE404}" type="slidenum">
              <a:rPr lang="zh-TW" altLang="en-US"/>
              <a:pPr>
                <a:defRPr/>
              </a:pPr>
              <a:t>‹#›</a:t>
            </a:fld>
            <a:endParaRPr lang="zh-TW" altLang="en-US"/>
          </a:p>
        </p:txBody>
      </p:sp>
    </p:spTree>
    <p:extLst>
      <p:ext uri="{BB962C8B-B14F-4D97-AF65-F5344CB8AC3E}">
        <p14:creationId xmlns:p14="http://schemas.microsoft.com/office/powerpoint/2010/main" val="356316197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8"/>
            <a:ext cx="9144000" cy="2387600"/>
          </a:xfrm>
        </p:spPr>
        <p:txBody>
          <a:bodyPr anchor="b"/>
          <a:lstStyle>
            <a:lvl1pPr algn="ctr">
              <a:defRPr sz="5999"/>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073" indent="0" algn="ctr">
              <a:buNone/>
              <a:defRPr sz="2000"/>
            </a:lvl2pPr>
            <a:lvl3pPr marL="914145" indent="0" algn="ctr">
              <a:buNone/>
              <a:defRPr sz="1799"/>
            </a:lvl3pPr>
            <a:lvl4pPr marL="1371218" indent="0" algn="ctr">
              <a:buNone/>
              <a:defRPr sz="1600"/>
            </a:lvl4pPr>
            <a:lvl5pPr marL="1828290" indent="0" algn="ctr">
              <a:buNone/>
              <a:defRPr sz="1600"/>
            </a:lvl5pPr>
            <a:lvl6pPr marL="2285363" indent="0" algn="ctr">
              <a:buNone/>
              <a:defRPr sz="1600"/>
            </a:lvl6pPr>
            <a:lvl7pPr marL="2742435" indent="0" algn="ctr">
              <a:buNone/>
              <a:defRPr sz="1600"/>
            </a:lvl7pPr>
            <a:lvl8pPr marL="3199506" indent="0" algn="ctr">
              <a:buNone/>
              <a:defRPr sz="1600"/>
            </a:lvl8pPr>
            <a:lvl9pPr marL="365658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7CC8DD2-D2E9-4D36-A54A-09EAB4E96224}"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B5958E8B-A263-4D80-82D5-B3C53413CA40}" type="slidenum">
              <a:rPr lang="zh-TW" altLang="en-US"/>
              <a:pPr>
                <a:defRPr/>
              </a:pPr>
              <a:t>‹#›</a:t>
            </a:fld>
            <a:endParaRPr lang="zh-TW" altLang="en-US"/>
          </a:p>
        </p:txBody>
      </p:sp>
    </p:spTree>
    <p:extLst>
      <p:ext uri="{BB962C8B-B14F-4D97-AF65-F5344CB8AC3E}">
        <p14:creationId xmlns:p14="http://schemas.microsoft.com/office/powerpoint/2010/main" val="349758755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2578DB44-EF57-45BB-A6D8-9E4B9A043849}"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9128E4A0-CD04-4164-8D53-8170AF4CF3EC}" type="slidenum">
              <a:rPr lang="zh-TW" altLang="en-US"/>
              <a:pPr>
                <a:defRPr/>
              </a:pPr>
              <a:t>‹#›</a:t>
            </a:fld>
            <a:endParaRPr lang="zh-TW" altLang="en-US"/>
          </a:p>
        </p:txBody>
      </p:sp>
    </p:spTree>
    <p:extLst>
      <p:ext uri="{BB962C8B-B14F-4D97-AF65-F5344CB8AC3E}">
        <p14:creationId xmlns:p14="http://schemas.microsoft.com/office/powerpoint/2010/main" val="64294011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43"/>
            <a:ext cx="10515600" cy="2852737"/>
          </a:xfrm>
        </p:spPr>
        <p:txBody>
          <a:bodyPr anchor="b"/>
          <a:lstStyle>
            <a:lvl1pPr>
              <a:defRPr sz="5999"/>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8"/>
            <a:ext cx="10515600" cy="1500187"/>
          </a:xfrm>
        </p:spPr>
        <p:txBody>
          <a:bodyPr/>
          <a:lstStyle>
            <a:lvl1pPr marL="0" indent="0">
              <a:buNone/>
              <a:defRPr sz="2400">
                <a:solidFill>
                  <a:schemeClr val="tx1">
                    <a:tint val="75000"/>
                  </a:schemeClr>
                </a:solidFill>
              </a:defRPr>
            </a:lvl1pPr>
            <a:lvl2pPr marL="457073" indent="0">
              <a:buNone/>
              <a:defRPr sz="2000">
                <a:solidFill>
                  <a:schemeClr val="tx1">
                    <a:tint val="75000"/>
                  </a:schemeClr>
                </a:solidFill>
              </a:defRPr>
            </a:lvl2pPr>
            <a:lvl3pPr marL="914145" indent="0">
              <a:buNone/>
              <a:defRPr sz="1799">
                <a:solidFill>
                  <a:schemeClr val="tx1">
                    <a:tint val="75000"/>
                  </a:schemeClr>
                </a:solidFill>
              </a:defRPr>
            </a:lvl3pPr>
            <a:lvl4pPr marL="1371218" indent="0">
              <a:buNone/>
              <a:defRPr sz="1600">
                <a:solidFill>
                  <a:schemeClr val="tx1">
                    <a:tint val="75000"/>
                  </a:schemeClr>
                </a:solidFill>
              </a:defRPr>
            </a:lvl4pPr>
            <a:lvl5pPr marL="1828290" indent="0">
              <a:buNone/>
              <a:defRPr sz="1600">
                <a:solidFill>
                  <a:schemeClr val="tx1">
                    <a:tint val="75000"/>
                  </a:schemeClr>
                </a:solidFill>
              </a:defRPr>
            </a:lvl5pPr>
            <a:lvl6pPr marL="2285363" indent="0">
              <a:buNone/>
              <a:defRPr sz="1600">
                <a:solidFill>
                  <a:schemeClr val="tx1">
                    <a:tint val="75000"/>
                  </a:schemeClr>
                </a:solidFill>
              </a:defRPr>
            </a:lvl6pPr>
            <a:lvl7pPr marL="2742435" indent="0">
              <a:buNone/>
              <a:defRPr sz="1600">
                <a:solidFill>
                  <a:schemeClr val="tx1">
                    <a:tint val="75000"/>
                  </a:schemeClr>
                </a:solidFill>
              </a:defRPr>
            </a:lvl7pPr>
            <a:lvl8pPr marL="3199506" indent="0">
              <a:buNone/>
              <a:defRPr sz="1600">
                <a:solidFill>
                  <a:schemeClr val="tx1">
                    <a:tint val="75000"/>
                  </a:schemeClr>
                </a:solidFill>
              </a:defRPr>
            </a:lvl8pPr>
            <a:lvl9pPr marL="365658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C274A01-435F-49F6-9808-B6B8DD3CC686}"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07FE1DF9-CF53-484B-8EA5-DE5DE59BE21E}" type="slidenum">
              <a:rPr lang="zh-TW" altLang="en-US"/>
              <a:pPr>
                <a:defRPr/>
              </a:pPr>
              <a:t>‹#›</a:t>
            </a:fld>
            <a:endParaRPr lang="zh-TW" altLang="en-US"/>
          </a:p>
        </p:txBody>
      </p:sp>
    </p:spTree>
    <p:extLst>
      <p:ext uri="{BB962C8B-B14F-4D97-AF65-F5344CB8AC3E}">
        <p14:creationId xmlns:p14="http://schemas.microsoft.com/office/powerpoint/2010/main" val="422687673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5"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9FBDA5E-F642-4A72-8B12-0A6F1C05AE41}"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CA09C6DA-A86D-4D02-9F0A-B1E966ECCA77}" type="slidenum">
              <a:rPr lang="zh-TW" altLang="en-US"/>
              <a:pPr>
                <a:defRPr/>
              </a:pPr>
              <a:t>‹#›</a:t>
            </a:fld>
            <a:endParaRPr lang="zh-TW" altLang="en-US"/>
          </a:p>
        </p:txBody>
      </p:sp>
    </p:spTree>
    <p:extLst>
      <p:ext uri="{BB962C8B-B14F-4D97-AF65-F5344CB8AC3E}">
        <p14:creationId xmlns:p14="http://schemas.microsoft.com/office/powerpoint/2010/main" val="67273870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93" y="1681163"/>
            <a:ext cx="5157787" cy="823912"/>
          </a:xfrm>
        </p:spPr>
        <p:txBody>
          <a:bodyPr anchor="b"/>
          <a:lstStyle>
            <a:lvl1pPr marL="0" indent="0">
              <a:buNone/>
              <a:defRPr sz="2400" b="1"/>
            </a:lvl1pPr>
            <a:lvl2pPr marL="457073" indent="0">
              <a:buNone/>
              <a:defRPr sz="2000" b="1"/>
            </a:lvl2pPr>
            <a:lvl3pPr marL="914145" indent="0">
              <a:buNone/>
              <a:defRPr sz="1799" b="1"/>
            </a:lvl3pPr>
            <a:lvl4pPr marL="1371218" indent="0">
              <a:buNone/>
              <a:defRPr sz="1600" b="1"/>
            </a:lvl4pPr>
            <a:lvl5pPr marL="1828290" indent="0">
              <a:buNone/>
              <a:defRPr sz="1600" b="1"/>
            </a:lvl5pPr>
            <a:lvl6pPr marL="2285363" indent="0">
              <a:buNone/>
              <a:defRPr sz="1600" b="1"/>
            </a:lvl6pPr>
            <a:lvl7pPr marL="2742435" indent="0">
              <a:buNone/>
              <a:defRPr sz="1600" b="1"/>
            </a:lvl7pPr>
            <a:lvl8pPr marL="3199506" indent="0">
              <a:buNone/>
              <a:defRPr sz="1600" b="1"/>
            </a:lvl8pPr>
            <a:lvl9pPr marL="365658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93" y="2505076"/>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073" indent="0">
              <a:buNone/>
              <a:defRPr sz="2000" b="1"/>
            </a:lvl2pPr>
            <a:lvl3pPr marL="914145" indent="0">
              <a:buNone/>
              <a:defRPr sz="1799" b="1"/>
            </a:lvl3pPr>
            <a:lvl4pPr marL="1371218" indent="0">
              <a:buNone/>
              <a:defRPr sz="1600" b="1"/>
            </a:lvl4pPr>
            <a:lvl5pPr marL="1828290" indent="0">
              <a:buNone/>
              <a:defRPr sz="1600" b="1"/>
            </a:lvl5pPr>
            <a:lvl6pPr marL="2285363" indent="0">
              <a:buNone/>
              <a:defRPr sz="1600" b="1"/>
            </a:lvl6pPr>
            <a:lvl7pPr marL="2742435" indent="0">
              <a:buNone/>
              <a:defRPr sz="1600" b="1"/>
            </a:lvl7pPr>
            <a:lvl8pPr marL="3199506" indent="0">
              <a:buNone/>
              <a:defRPr sz="1600" b="1"/>
            </a:lvl8pPr>
            <a:lvl9pPr marL="365658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6"/>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B8778A48-6981-4FDB-A81F-22532B68FA9D}" type="datetimeFigureOut">
              <a:rPr lang="zh-TW" altLang="en-US"/>
              <a:pPr>
                <a:defRPr/>
              </a:pPr>
              <a:t>2023/1/26</a:t>
            </a:fld>
            <a:endParaRPr lang="zh-TW" altLang="en-US"/>
          </a:p>
        </p:txBody>
      </p:sp>
      <p:sp>
        <p:nvSpPr>
          <p:cNvPr id="8" name="頁尾版面配置區 7"/>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A073DD3-66F5-45A8-8741-590008848709}" type="slidenum">
              <a:rPr lang="zh-TW" altLang="en-US"/>
              <a:pPr>
                <a:defRPr/>
              </a:pPr>
              <a:t>‹#›</a:t>
            </a:fld>
            <a:endParaRPr lang="zh-TW" altLang="en-US"/>
          </a:p>
        </p:txBody>
      </p:sp>
    </p:spTree>
    <p:extLst>
      <p:ext uri="{BB962C8B-B14F-4D97-AF65-F5344CB8AC3E}">
        <p14:creationId xmlns:p14="http://schemas.microsoft.com/office/powerpoint/2010/main" val="422603478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ABC55303-7E30-45D5-B0D4-A45F0BF1CF89}" type="datetimeFigureOut">
              <a:rPr lang="zh-TW" altLang="en-US"/>
              <a:pPr>
                <a:defRPr/>
              </a:pPr>
              <a:t>2023/1/26</a:t>
            </a:fld>
            <a:endParaRPr lang="zh-TW" altLang="en-US"/>
          </a:p>
        </p:txBody>
      </p:sp>
      <p:sp>
        <p:nvSpPr>
          <p:cNvPr id="4" name="頁尾版面配置區 3"/>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FF0290CB-4140-4DFA-9253-5BD6A4BF0C42}" type="slidenum">
              <a:rPr lang="zh-TW" altLang="en-US"/>
              <a:pPr>
                <a:defRPr/>
              </a:pPr>
              <a:t>‹#›</a:t>
            </a:fld>
            <a:endParaRPr lang="zh-TW" altLang="en-US"/>
          </a:p>
        </p:txBody>
      </p:sp>
    </p:spTree>
    <p:extLst>
      <p:ext uri="{BB962C8B-B14F-4D97-AF65-F5344CB8AC3E}">
        <p14:creationId xmlns:p14="http://schemas.microsoft.com/office/powerpoint/2010/main" val="269085640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C016DA59-9408-4632-8202-C3C15C228010}" type="datetimeFigureOut">
              <a:rPr lang="zh-TW" altLang="en-US"/>
              <a:pPr>
                <a:defRPr/>
              </a:pPr>
              <a:t>2023/1/26</a:t>
            </a:fld>
            <a:endParaRPr lang="zh-TW" altLang="en-US"/>
          </a:p>
        </p:txBody>
      </p:sp>
      <p:sp>
        <p:nvSpPr>
          <p:cNvPr id="3" name="頁尾版面配置區 2"/>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50F4BE55-6C6F-49EC-996A-C732431332EF}" type="slidenum">
              <a:rPr lang="zh-TW" altLang="en-US"/>
              <a:pPr>
                <a:defRPr/>
              </a:pPr>
              <a:t>‹#›</a:t>
            </a:fld>
            <a:endParaRPr lang="zh-TW" altLang="en-US"/>
          </a:p>
        </p:txBody>
      </p:sp>
    </p:spTree>
    <p:extLst>
      <p:ext uri="{BB962C8B-B14F-4D97-AF65-F5344CB8AC3E}">
        <p14:creationId xmlns:p14="http://schemas.microsoft.com/office/powerpoint/2010/main" val="233091201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93"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93" y="2057400"/>
            <a:ext cx="3932237" cy="3811588"/>
          </a:xfrm>
        </p:spPr>
        <p:txBody>
          <a:bodyPr/>
          <a:lstStyle>
            <a:lvl1pPr marL="0" indent="0">
              <a:buNone/>
              <a:defRPr sz="1600"/>
            </a:lvl1pPr>
            <a:lvl2pPr marL="457073" indent="0">
              <a:buNone/>
              <a:defRPr sz="1400"/>
            </a:lvl2pPr>
            <a:lvl3pPr marL="914145" indent="0">
              <a:buNone/>
              <a:defRPr sz="1200"/>
            </a:lvl3pPr>
            <a:lvl4pPr marL="1371218" indent="0">
              <a:buNone/>
              <a:defRPr sz="1000"/>
            </a:lvl4pPr>
            <a:lvl5pPr marL="1828290" indent="0">
              <a:buNone/>
              <a:defRPr sz="1000"/>
            </a:lvl5pPr>
            <a:lvl6pPr marL="2285363" indent="0">
              <a:buNone/>
              <a:defRPr sz="1000"/>
            </a:lvl6pPr>
            <a:lvl7pPr marL="2742435" indent="0">
              <a:buNone/>
              <a:defRPr sz="1000"/>
            </a:lvl7pPr>
            <a:lvl8pPr marL="3199506" indent="0">
              <a:buNone/>
              <a:defRPr sz="1000"/>
            </a:lvl8pPr>
            <a:lvl9pPr marL="365658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31B84727-629E-4E8D-8614-8CFCD9146EB6}"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AE10FCED-11A2-4BF7-863D-E8E63DB0FE3C}" type="slidenum">
              <a:rPr lang="zh-TW" altLang="en-US"/>
              <a:pPr>
                <a:defRPr/>
              </a:pPr>
              <a:t>‹#›</a:t>
            </a:fld>
            <a:endParaRPr lang="zh-TW" altLang="en-US"/>
          </a:p>
        </p:txBody>
      </p:sp>
    </p:spTree>
    <p:extLst>
      <p:ext uri="{BB962C8B-B14F-4D97-AF65-F5344CB8AC3E}">
        <p14:creationId xmlns:p14="http://schemas.microsoft.com/office/powerpoint/2010/main" val="184854528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93"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30"/>
            <a:ext cx="6172200" cy="4873625"/>
          </a:xfrm>
        </p:spPr>
        <p:txBody>
          <a:bodyPr rtlCol="0">
            <a:normAutofit/>
          </a:bodyPr>
          <a:lstStyle>
            <a:lvl1pPr marL="0" indent="0">
              <a:buNone/>
              <a:defRPr sz="3200"/>
            </a:lvl1pPr>
            <a:lvl2pPr marL="457073" indent="0">
              <a:buNone/>
              <a:defRPr sz="2800"/>
            </a:lvl2pPr>
            <a:lvl3pPr marL="914145" indent="0">
              <a:buNone/>
              <a:defRPr sz="2400"/>
            </a:lvl3pPr>
            <a:lvl4pPr marL="1371218" indent="0">
              <a:buNone/>
              <a:defRPr sz="2000"/>
            </a:lvl4pPr>
            <a:lvl5pPr marL="1828290" indent="0">
              <a:buNone/>
              <a:defRPr sz="2000"/>
            </a:lvl5pPr>
            <a:lvl6pPr marL="2285363" indent="0">
              <a:buNone/>
              <a:defRPr sz="2000"/>
            </a:lvl6pPr>
            <a:lvl7pPr marL="2742435" indent="0">
              <a:buNone/>
              <a:defRPr sz="2000"/>
            </a:lvl7pPr>
            <a:lvl8pPr marL="3199506" indent="0">
              <a:buNone/>
              <a:defRPr sz="2000"/>
            </a:lvl8pPr>
            <a:lvl9pPr marL="3656580" indent="0">
              <a:buNone/>
              <a:defRPr sz="2000"/>
            </a:lvl9pPr>
          </a:lstStyle>
          <a:p>
            <a:pPr lvl="0"/>
            <a:endParaRPr lang="zh-TW" altLang="en-US" noProof="0"/>
          </a:p>
        </p:txBody>
      </p:sp>
      <p:sp>
        <p:nvSpPr>
          <p:cNvPr id="4" name="文字版面配置區 3"/>
          <p:cNvSpPr>
            <a:spLocks noGrp="1"/>
          </p:cNvSpPr>
          <p:nvPr>
            <p:ph type="body" sz="half" idx="2"/>
          </p:nvPr>
        </p:nvSpPr>
        <p:spPr>
          <a:xfrm>
            <a:off x="839793" y="2057400"/>
            <a:ext cx="3932237" cy="3811588"/>
          </a:xfrm>
        </p:spPr>
        <p:txBody>
          <a:bodyPr/>
          <a:lstStyle>
            <a:lvl1pPr marL="0" indent="0">
              <a:buNone/>
              <a:defRPr sz="1600"/>
            </a:lvl1pPr>
            <a:lvl2pPr marL="457073" indent="0">
              <a:buNone/>
              <a:defRPr sz="1400"/>
            </a:lvl2pPr>
            <a:lvl3pPr marL="914145" indent="0">
              <a:buNone/>
              <a:defRPr sz="1200"/>
            </a:lvl3pPr>
            <a:lvl4pPr marL="1371218" indent="0">
              <a:buNone/>
              <a:defRPr sz="1000"/>
            </a:lvl4pPr>
            <a:lvl5pPr marL="1828290" indent="0">
              <a:buNone/>
              <a:defRPr sz="1000"/>
            </a:lvl5pPr>
            <a:lvl6pPr marL="2285363" indent="0">
              <a:buNone/>
              <a:defRPr sz="1000"/>
            </a:lvl6pPr>
            <a:lvl7pPr marL="2742435" indent="0">
              <a:buNone/>
              <a:defRPr sz="1000"/>
            </a:lvl7pPr>
            <a:lvl8pPr marL="3199506" indent="0">
              <a:buNone/>
              <a:defRPr sz="1000"/>
            </a:lvl8pPr>
            <a:lvl9pPr marL="365658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9BFBF7F2-6BB1-4AE2-BD2D-64FEBF8C0655}" type="datetimeFigureOut">
              <a:rPr lang="zh-TW" altLang="en-US"/>
              <a:pPr>
                <a:defRPr/>
              </a:pPr>
              <a:t>2023/1/26</a:t>
            </a:fld>
            <a:endParaRPr lang="zh-TW" altLang="en-US"/>
          </a:p>
        </p:txBody>
      </p:sp>
      <p:sp>
        <p:nvSpPr>
          <p:cNvPr id="6" name="頁尾版面配置區 5"/>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11E5E7EB-5249-4F4F-973A-4C9A792E3F57}" type="slidenum">
              <a:rPr lang="zh-TW" altLang="en-US"/>
              <a:pPr>
                <a:defRPr/>
              </a:pPr>
              <a:t>‹#›</a:t>
            </a:fld>
            <a:endParaRPr lang="zh-TW" altLang="en-US"/>
          </a:p>
        </p:txBody>
      </p:sp>
    </p:spTree>
    <p:extLst>
      <p:ext uri="{BB962C8B-B14F-4D97-AF65-F5344CB8AC3E}">
        <p14:creationId xmlns:p14="http://schemas.microsoft.com/office/powerpoint/2010/main" val="253056122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05BC70B8-CCF7-438C-A3BD-777DF4541BDC}"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8C695EC7-E687-41F7-B4BE-CC253327D91F}" type="slidenum">
              <a:rPr lang="zh-TW" altLang="en-US"/>
              <a:pPr>
                <a:defRPr/>
              </a:pPr>
              <a:t>‹#›</a:t>
            </a:fld>
            <a:endParaRPr lang="zh-TW" altLang="en-US"/>
          </a:p>
        </p:txBody>
      </p:sp>
    </p:spTree>
    <p:extLst>
      <p:ext uri="{BB962C8B-B14F-4D97-AF65-F5344CB8AC3E}">
        <p14:creationId xmlns:p14="http://schemas.microsoft.com/office/powerpoint/2010/main" val="133764675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30"/>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5" y="365130"/>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fld id="{DFFAD1A4-5E24-4773-99DB-323FAD5D8594}"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fontAlgn="base" hangingPunct="0">
              <a:spcBef>
                <a:spcPct val="0"/>
              </a:spcBef>
              <a:spcAft>
                <a:spcPct val="0"/>
              </a:spcAft>
              <a:defRPr kumimoji="1">
                <a:latin typeface="Arial" panose="020B0604020202020204" pitchFamily="34" charse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kumimoji="1">
                <a:latin typeface="Arial" panose="020B0604020202020204" pitchFamily="34" charset="0"/>
              </a:defRPr>
            </a:lvl1pPr>
          </a:lstStyle>
          <a:p>
            <a:pPr>
              <a:defRPr/>
            </a:pPr>
            <a:fld id="{1358CBE7-15B0-48DC-9403-6410B4954A3F}" type="slidenum">
              <a:rPr lang="zh-TW" altLang="en-US"/>
              <a:pPr>
                <a:defRPr/>
              </a:pPr>
              <a:t>‹#›</a:t>
            </a:fld>
            <a:endParaRPr lang="zh-TW" altLang="en-US"/>
          </a:p>
        </p:txBody>
      </p:sp>
    </p:spTree>
    <p:extLst>
      <p:ext uri="{BB962C8B-B14F-4D97-AF65-F5344CB8AC3E}">
        <p14:creationId xmlns:p14="http://schemas.microsoft.com/office/powerpoint/2010/main" val="56962149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9"/>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16" indent="0" algn="ctr">
              <a:buNone/>
              <a:defRPr>
                <a:solidFill>
                  <a:schemeClr val="tx1">
                    <a:tint val="75000"/>
                  </a:schemeClr>
                </a:solidFill>
              </a:defRPr>
            </a:lvl2pPr>
            <a:lvl3pPr marL="914232" indent="0" algn="ctr">
              <a:buNone/>
              <a:defRPr>
                <a:solidFill>
                  <a:schemeClr val="tx1">
                    <a:tint val="75000"/>
                  </a:schemeClr>
                </a:solidFill>
              </a:defRPr>
            </a:lvl3pPr>
            <a:lvl4pPr marL="1371348" indent="0" algn="ctr">
              <a:buNone/>
              <a:defRPr>
                <a:solidFill>
                  <a:schemeClr val="tx1">
                    <a:tint val="75000"/>
                  </a:schemeClr>
                </a:solidFill>
              </a:defRPr>
            </a:lvl4pPr>
            <a:lvl5pPr marL="1828464" indent="0" algn="ctr">
              <a:buNone/>
              <a:defRPr>
                <a:solidFill>
                  <a:schemeClr val="tx1">
                    <a:tint val="75000"/>
                  </a:schemeClr>
                </a:solidFill>
              </a:defRPr>
            </a:lvl5pPr>
            <a:lvl6pPr marL="2285580" indent="0" algn="ctr">
              <a:buNone/>
              <a:defRPr>
                <a:solidFill>
                  <a:schemeClr val="tx1">
                    <a:tint val="75000"/>
                  </a:schemeClr>
                </a:solidFill>
              </a:defRPr>
            </a:lvl6pPr>
            <a:lvl7pPr marL="2742696" indent="0" algn="ctr">
              <a:buNone/>
              <a:defRPr>
                <a:solidFill>
                  <a:schemeClr val="tx1">
                    <a:tint val="75000"/>
                  </a:schemeClr>
                </a:solidFill>
              </a:defRPr>
            </a:lvl7pPr>
            <a:lvl8pPr marL="3199810" indent="0" algn="ctr">
              <a:buNone/>
              <a:defRPr>
                <a:solidFill>
                  <a:schemeClr val="tx1">
                    <a:tint val="75000"/>
                  </a:schemeClr>
                </a:solidFill>
              </a:defRPr>
            </a:lvl8pPr>
            <a:lvl9pPr marL="3656928"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D19DA72A-BC08-4406-A5E6-3A6643EA2458}"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EB2D85B8-8242-4A31-8EB4-5B8D63A4A231}" type="slidenum">
              <a:rPr lang="zh-TW" altLang="en-US"/>
              <a:pPr>
                <a:defRPr/>
              </a:pPr>
              <a:t>‹#›</a:t>
            </a:fld>
            <a:endParaRPr lang="zh-TW" altLang="en-US"/>
          </a:p>
        </p:txBody>
      </p:sp>
    </p:spTree>
    <p:extLst>
      <p:ext uri="{BB962C8B-B14F-4D97-AF65-F5344CB8AC3E}">
        <p14:creationId xmlns:p14="http://schemas.microsoft.com/office/powerpoint/2010/main" val="102295659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8C05AE16-E85E-455F-95C4-49056E9E8A74}"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80970FFC-7055-47BE-8536-0B27A3CD7051}" type="slidenum">
              <a:rPr lang="zh-TW" altLang="en-US"/>
              <a:pPr>
                <a:defRPr/>
              </a:pPr>
              <a:t>‹#›</a:t>
            </a:fld>
            <a:endParaRPr lang="zh-TW" altLang="en-US"/>
          </a:p>
        </p:txBody>
      </p:sp>
    </p:spTree>
    <p:extLst>
      <p:ext uri="{BB962C8B-B14F-4D97-AF65-F5344CB8AC3E}">
        <p14:creationId xmlns:p14="http://schemas.microsoft.com/office/powerpoint/2010/main" val="9215425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9" y="4406905"/>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9" y="2906718"/>
            <a:ext cx="10363200" cy="1500187"/>
          </a:xfrm>
        </p:spPr>
        <p:txBody>
          <a:bodyPr anchor="b"/>
          <a:lstStyle>
            <a:lvl1pPr marL="0" indent="0">
              <a:buNone/>
              <a:defRPr sz="2000">
                <a:solidFill>
                  <a:schemeClr val="tx1">
                    <a:tint val="75000"/>
                  </a:schemeClr>
                </a:solidFill>
              </a:defRPr>
            </a:lvl1pPr>
            <a:lvl2pPr marL="457116" indent="0">
              <a:buNone/>
              <a:defRPr sz="1799">
                <a:solidFill>
                  <a:schemeClr val="tx1">
                    <a:tint val="75000"/>
                  </a:schemeClr>
                </a:solidFill>
              </a:defRPr>
            </a:lvl2pPr>
            <a:lvl3pPr marL="914232" indent="0">
              <a:buNone/>
              <a:defRPr sz="1600">
                <a:solidFill>
                  <a:schemeClr val="tx1">
                    <a:tint val="75000"/>
                  </a:schemeClr>
                </a:solidFill>
              </a:defRPr>
            </a:lvl3pPr>
            <a:lvl4pPr marL="1371348" indent="0">
              <a:buNone/>
              <a:defRPr sz="1400">
                <a:solidFill>
                  <a:schemeClr val="tx1">
                    <a:tint val="75000"/>
                  </a:schemeClr>
                </a:solidFill>
              </a:defRPr>
            </a:lvl4pPr>
            <a:lvl5pPr marL="1828464" indent="0">
              <a:buNone/>
              <a:defRPr sz="1400">
                <a:solidFill>
                  <a:schemeClr val="tx1">
                    <a:tint val="75000"/>
                  </a:schemeClr>
                </a:solidFill>
              </a:defRPr>
            </a:lvl5pPr>
            <a:lvl6pPr marL="2285580" indent="0">
              <a:buNone/>
              <a:defRPr sz="1400">
                <a:solidFill>
                  <a:schemeClr val="tx1">
                    <a:tint val="75000"/>
                  </a:schemeClr>
                </a:solidFill>
              </a:defRPr>
            </a:lvl6pPr>
            <a:lvl7pPr marL="2742696" indent="0">
              <a:buNone/>
              <a:defRPr sz="1400">
                <a:solidFill>
                  <a:schemeClr val="tx1">
                    <a:tint val="75000"/>
                  </a:schemeClr>
                </a:solidFill>
              </a:defRPr>
            </a:lvl7pPr>
            <a:lvl8pPr marL="3199810" indent="0">
              <a:buNone/>
              <a:defRPr sz="1400">
                <a:solidFill>
                  <a:schemeClr val="tx1">
                    <a:tint val="75000"/>
                  </a:schemeClr>
                </a:solidFill>
              </a:defRPr>
            </a:lvl8pPr>
            <a:lvl9pPr marL="3656928"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vl1pPr>
          </a:lstStyle>
          <a:p>
            <a:pPr>
              <a:defRPr/>
            </a:pPr>
            <a:fld id="{16B0988D-2300-4FBC-A85F-93FD9ECAF9B6}"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0F59132E-01F2-4D14-94A1-82E2562BA005}" type="slidenum">
              <a:rPr lang="zh-TW" altLang="en-US"/>
              <a:pPr>
                <a:defRPr/>
              </a:pPr>
              <a:t>‹#›</a:t>
            </a:fld>
            <a:endParaRPr lang="zh-TW" altLang="en-US"/>
          </a:p>
        </p:txBody>
      </p:sp>
    </p:spTree>
    <p:extLst>
      <p:ext uri="{BB962C8B-B14F-4D97-AF65-F5344CB8AC3E}">
        <p14:creationId xmlns:p14="http://schemas.microsoft.com/office/powerpoint/2010/main" val="56855017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vl1pPr>
          </a:lstStyle>
          <a:p>
            <a:pPr>
              <a:defRPr/>
            </a:pPr>
            <a:fld id="{31339093-B8AB-4F39-A713-9D59E9865092}" type="datetimeFigureOut">
              <a:rPr lang="zh-TW" altLang="en-US"/>
              <a:pPr>
                <a:defRPr/>
              </a:pPr>
              <a:t>2023/1/26</a:t>
            </a:fld>
            <a:endParaRPr lang="zh-TW" altLang="en-US"/>
          </a:p>
        </p:txBody>
      </p:sp>
      <p:sp>
        <p:nvSpPr>
          <p:cNvPr id="6"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eaLnBrk="0" hangingPunct="0">
              <a:defRPr/>
            </a:lvl1pPr>
          </a:lstStyle>
          <a:p>
            <a:pPr>
              <a:defRPr/>
            </a:pPr>
            <a:fld id="{57A31688-5ADE-4E63-B5E5-EA98660DD2AB}" type="slidenum">
              <a:rPr lang="zh-TW" altLang="en-US"/>
              <a:pPr>
                <a:defRPr/>
              </a:pPr>
              <a:t>‹#›</a:t>
            </a:fld>
            <a:endParaRPr lang="zh-TW" altLang="en-US"/>
          </a:p>
        </p:txBody>
      </p:sp>
    </p:spTree>
    <p:extLst>
      <p:ext uri="{BB962C8B-B14F-4D97-AF65-F5344CB8AC3E}">
        <p14:creationId xmlns:p14="http://schemas.microsoft.com/office/powerpoint/2010/main" val="248952022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4" y="1535113"/>
            <a:ext cx="5386917" cy="639762"/>
          </a:xfrm>
        </p:spPr>
        <p:txBody>
          <a:bodyPr anchor="b"/>
          <a:lstStyle>
            <a:lvl1pPr marL="0" indent="0">
              <a:buNone/>
              <a:defRPr sz="2401" b="1"/>
            </a:lvl1pPr>
            <a:lvl2pPr marL="457116" indent="0">
              <a:buNone/>
              <a:defRPr sz="2000" b="1"/>
            </a:lvl2pPr>
            <a:lvl3pPr marL="914232" indent="0">
              <a:buNone/>
              <a:defRPr sz="1799" b="1"/>
            </a:lvl3pPr>
            <a:lvl4pPr marL="1371348" indent="0">
              <a:buNone/>
              <a:defRPr sz="1600" b="1"/>
            </a:lvl4pPr>
            <a:lvl5pPr marL="1828464" indent="0">
              <a:buNone/>
              <a:defRPr sz="1600" b="1"/>
            </a:lvl5pPr>
            <a:lvl6pPr marL="2285580" indent="0">
              <a:buNone/>
              <a:defRPr sz="1600" b="1"/>
            </a:lvl6pPr>
            <a:lvl7pPr marL="2742696" indent="0">
              <a:buNone/>
              <a:defRPr sz="1600" b="1"/>
            </a:lvl7pPr>
            <a:lvl8pPr marL="3199810" indent="0">
              <a:buNone/>
              <a:defRPr sz="1600" b="1"/>
            </a:lvl8pPr>
            <a:lvl9pPr marL="3656928"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4" y="2174875"/>
            <a:ext cx="5386917"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7" y="1535113"/>
            <a:ext cx="5389034" cy="639762"/>
          </a:xfrm>
        </p:spPr>
        <p:txBody>
          <a:bodyPr anchor="b"/>
          <a:lstStyle>
            <a:lvl1pPr marL="0" indent="0">
              <a:buNone/>
              <a:defRPr sz="2401" b="1"/>
            </a:lvl1pPr>
            <a:lvl2pPr marL="457116" indent="0">
              <a:buNone/>
              <a:defRPr sz="2000" b="1"/>
            </a:lvl2pPr>
            <a:lvl3pPr marL="914232" indent="0">
              <a:buNone/>
              <a:defRPr sz="1799" b="1"/>
            </a:lvl3pPr>
            <a:lvl4pPr marL="1371348" indent="0">
              <a:buNone/>
              <a:defRPr sz="1600" b="1"/>
            </a:lvl4pPr>
            <a:lvl5pPr marL="1828464" indent="0">
              <a:buNone/>
              <a:defRPr sz="1600" b="1"/>
            </a:lvl5pPr>
            <a:lvl6pPr marL="2285580" indent="0">
              <a:buNone/>
              <a:defRPr sz="1600" b="1"/>
            </a:lvl6pPr>
            <a:lvl7pPr marL="2742696" indent="0">
              <a:buNone/>
              <a:defRPr sz="1600" b="1"/>
            </a:lvl7pPr>
            <a:lvl8pPr marL="3199810" indent="0">
              <a:buNone/>
              <a:defRPr sz="1600" b="1"/>
            </a:lvl8pPr>
            <a:lvl9pPr marL="3656928"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7" y="2174875"/>
            <a:ext cx="5389034"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vl1pPr>
          </a:lstStyle>
          <a:p>
            <a:pPr>
              <a:defRPr/>
            </a:pPr>
            <a:fld id="{DA25BD88-79C8-42CB-9B79-605D39D1B278}" type="datetimeFigureOut">
              <a:rPr lang="zh-TW" altLang="en-US"/>
              <a:pPr>
                <a:defRPr/>
              </a:pPr>
              <a:t>2023/1/26</a:t>
            </a:fld>
            <a:endParaRPr lang="zh-TW" altLang="en-US"/>
          </a:p>
        </p:txBody>
      </p:sp>
      <p:sp>
        <p:nvSpPr>
          <p:cNvPr id="8"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eaLnBrk="0" hangingPunct="0">
              <a:defRPr/>
            </a:lvl1pPr>
          </a:lstStyle>
          <a:p>
            <a:pPr>
              <a:defRPr/>
            </a:pPr>
            <a:fld id="{88E3DBFA-720D-4319-B2F5-A43ABE2125DA}" type="slidenum">
              <a:rPr lang="zh-TW" altLang="en-US"/>
              <a:pPr>
                <a:defRPr/>
              </a:pPr>
              <a:t>‹#›</a:t>
            </a:fld>
            <a:endParaRPr lang="zh-TW" altLang="en-US"/>
          </a:p>
        </p:txBody>
      </p:sp>
    </p:spTree>
    <p:extLst>
      <p:ext uri="{BB962C8B-B14F-4D97-AF65-F5344CB8AC3E}">
        <p14:creationId xmlns:p14="http://schemas.microsoft.com/office/powerpoint/2010/main" val="116140743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vl1pPr>
          </a:lstStyle>
          <a:p>
            <a:pPr>
              <a:defRPr/>
            </a:pPr>
            <a:fld id="{121940D8-03B9-4B16-BE66-BFEAA196B2D4}" type="datetimeFigureOut">
              <a:rPr lang="zh-TW" altLang="en-US"/>
              <a:pPr>
                <a:defRPr/>
              </a:pPr>
              <a:t>2023/1/26</a:t>
            </a:fld>
            <a:endParaRPr lang="zh-TW" altLang="en-US"/>
          </a:p>
        </p:txBody>
      </p:sp>
      <p:sp>
        <p:nvSpPr>
          <p:cNvPr id="4"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eaLnBrk="0" hangingPunct="0">
              <a:defRPr/>
            </a:lvl1pPr>
          </a:lstStyle>
          <a:p>
            <a:pPr>
              <a:defRPr/>
            </a:pPr>
            <a:fld id="{6F099DED-BE3F-4FE8-99D3-CC515CBB79D7}" type="slidenum">
              <a:rPr lang="zh-TW" altLang="en-US"/>
              <a:pPr>
                <a:defRPr/>
              </a:pPr>
              <a:t>‹#›</a:t>
            </a:fld>
            <a:endParaRPr lang="zh-TW" altLang="en-US"/>
          </a:p>
        </p:txBody>
      </p:sp>
    </p:spTree>
    <p:extLst>
      <p:ext uri="{BB962C8B-B14F-4D97-AF65-F5344CB8AC3E}">
        <p14:creationId xmlns:p14="http://schemas.microsoft.com/office/powerpoint/2010/main" val="395415768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vl1pPr>
          </a:lstStyle>
          <a:p>
            <a:pPr>
              <a:defRPr/>
            </a:pPr>
            <a:fld id="{750E32BD-0CC7-4B35-BC7F-7BEFDDBFE24F}" type="datetimeFigureOut">
              <a:rPr lang="zh-TW" altLang="en-US"/>
              <a:pPr>
                <a:defRPr/>
              </a:pPr>
              <a:t>2023/1/26</a:t>
            </a:fld>
            <a:endParaRPr lang="zh-TW" altLang="en-US"/>
          </a:p>
        </p:txBody>
      </p:sp>
      <p:sp>
        <p:nvSpPr>
          <p:cNvPr id="3"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eaLnBrk="0" hangingPunct="0">
              <a:defRPr/>
            </a:lvl1pPr>
          </a:lstStyle>
          <a:p>
            <a:pPr>
              <a:defRPr/>
            </a:pPr>
            <a:fld id="{7571E9E4-0C51-4DC0-9E98-7B364483B208}" type="slidenum">
              <a:rPr lang="zh-TW" altLang="en-US"/>
              <a:pPr>
                <a:defRPr/>
              </a:pPr>
              <a:t>‹#›</a:t>
            </a:fld>
            <a:endParaRPr lang="zh-TW" altLang="en-US"/>
          </a:p>
        </p:txBody>
      </p:sp>
    </p:spTree>
    <p:extLst>
      <p:ext uri="{BB962C8B-B14F-4D97-AF65-F5344CB8AC3E}">
        <p14:creationId xmlns:p14="http://schemas.microsoft.com/office/powerpoint/2010/main" val="234743236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8" y="273052"/>
            <a:ext cx="6815667"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5"/>
            <a:ext cx="4011084" cy="4691063"/>
          </a:xfrm>
        </p:spPr>
        <p:txBody>
          <a:bodyPr/>
          <a:lstStyle>
            <a:lvl1pPr marL="0" indent="0">
              <a:buNone/>
              <a:defRPr sz="1400"/>
            </a:lvl1pPr>
            <a:lvl2pPr marL="457116" indent="0">
              <a:buNone/>
              <a:defRPr sz="1200"/>
            </a:lvl2pPr>
            <a:lvl3pPr marL="914232" indent="0">
              <a:buNone/>
              <a:defRPr sz="1000"/>
            </a:lvl3pPr>
            <a:lvl4pPr marL="1371348" indent="0">
              <a:buNone/>
              <a:defRPr sz="900"/>
            </a:lvl4pPr>
            <a:lvl5pPr marL="1828464" indent="0">
              <a:buNone/>
              <a:defRPr sz="900"/>
            </a:lvl5pPr>
            <a:lvl6pPr marL="2285580" indent="0">
              <a:buNone/>
              <a:defRPr sz="900"/>
            </a:lvl6pPr>
            <a:lvl7pPr marL="2742696" indent="0">
              <a:buNone/>
              <a:defRPr sz="900"/>
            </a:lvl7pPr>
            <a:lvl8pPr marL="3199810" indent="0">
              <a:buNone/>
              <a:defRPr sz="900"/>
            </a:lvl8pPr>
            <a:lvl9pPr marL="3656928"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vl1pPr>
          </a:lstStyle>
          <a:p>
            <a:pPr>
              <a:defRPr/>
            </a:pPr>
            <a:fld id="{651134A2-8DAF-4B03-AE5F-E073B51DBFC6}" type="datetimeFigureOut">
              <a:rPr lang="zh-TW" altLang="en-US"/>
              <a:pPr>
                <a:defRPr/>
              </a:pPr>
              <a:t>2023/1/26</a:t>
            </a:fld>
            <a:endParaRPr lang="zh-TW" altLang="en-US"/>
          </a:p>
        </p:txBody>
      </p:sp>
      <p:sp>
        <p:nvSpPr>
          <p:cNvPr id="6"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eaLnBrk="0" hangingPunct="0">
              <a:defRPr/>
            </a:lvl1pPr>
          </a:lstStyle>
          <a:p>
            <a:pPr>
              <a:defRPr/>
            </a:pPr>
            <a:fld id="{93E705C4-45F4-4F0F-86B7-FB11D81A816E}" type="slidenum">
              <a:rPr lang="zh-TW" altLang="en-US"/>
              <a:pPr>
                <a:defRPr/>
              </a:pPr>
              <a:t>‹#›</a:t>
            </a:fld>
            <a:endParaRPr lang="zh-TW" altLang="en-US"/>
          </a:p>
        </p:txBody>
      </p:sp>
    </p:spTree>
    <p:extLst>
      <p:ext uri="{BB962C8B-B14F-4D97-AF65-F5344CB8AC3E}">
        <p14:creationId xmlns:p14="http://schemas.microsoft.com/office/powerpoint/2010/main" val="89985003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2"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2" y="612775"/>
            <a:ext cx="7315200" cy="4114800"/>
          </a:xfrm>
        </p:spPr>
        <p:txBody>
          <a:bodyPr rtlCol="0">
            <a:normAutofit/>
          </a:bodyPr>
          <a:lstStyle>
            <a:lvl1pPr marL="0" indent="0">
              <a:buNone/>
              <a:defRPr sz="3200"/>
            </a:lvl1pPr>
            <a:lvl2pPr marL="457116" indent="0">
              <a:buNone/>
              <a:defRPr sz="2800"/>
            </a:lvl2pPr>
            <a:lvl3pPr marL="914232" indent="0">
              <a:buNone/>
              <a:defRPr sz="2401"/>
            </a:lvl3pPr>
            <a:lvl4pPr marL="1371348" indent="0">
              <a:buNone/>
              <a:defRPr sz="2000"/>
            </a:lvl4pPr>
            <a:lvl5pPr marL="1828464" indent="0">
              <a:buNone/>
              <a:defRPr sz="2000"/>
            </a:lvl5pPr>
            <a:lvl6pPr marL="2285580" indent="0">
              <a:buNone/>
              <a:defRPr sz="2000"/>
            </a:lvl6pPr>
            <a:lvl7pPr marL="2742696" indent="0">
              <a:buNone/>
              <a:defRPr sz="2000"/>
            </a:lvl7pPr>
            <a:lvl8pPr marL="3199810" indent="0">
              <a:buNone/>
              <a:defRPr sz="2000"/>
            </a:lvl8pPr>
            <a:lvl9pPr marL="3656928"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22" y="5367343"/>
            <a:ext cx="7315200" cy="804862"/>
          </a:xfrm>
        </p:spPr>
        <p:txBody>
          <a:bodyPr/>
          <a:lstStyle>
            <a:lvl1pPr marL="0" indent="0">
              <a:buNone/>
              <a:defRPr sz="1400"/>
            </a:lvl1pPr>
            <a:lvl2pPr marL="457116" indent="0">
              <a:buNone/>
              <a:defRPr sz="1200"/>
            </a:lvl2pPr>
            <a:lvl3pPr marL="914232" indent="0">
              <a:buNone/>
              <a:defRPr sz="1000"/>
            </a:lvl3pPr>
            <a:lvl4pPr marL="1371348" indent="0">
              <a:buNone/>
              <a:defRPr sz="900"/>
            </a:lvl4pPr>
            <a:lvl5pPr marL="1828464" indent="0">
              <a:buNone/>
              <a:defRPr sz="900"/>
            </a:lvl5pPr>
            <a:lvl6pPr marL="2285580" indent="0">
              <a:buNone/>
              <a:defRPr sz="900"/>
            </a:lvl6pPr>
            <a:lvl7pPr marL="2742696" indent="0">
              <a:buNone/>
              <a:defRPr sz="900"/>
            </a:lvl7pPr>
            <a:lvl8pPr marL="3199810" indent="0">
              <a:buNone/>
              <a:defRPr sz="900"/>
            </a:lvl8pPr>
            <a:lvl9pPr marL="3656928"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vl1pPr>
          </a:lstStyle>
          <a:p>
            <a:pPr>
              <a:defRPr/>
            </a:pPr>
            <a:fld id="{01A44891-7399-4499-ABFE-5AA9522A6734}" type="datetimeFigureOut">
              <a:rPr lang="zh-TW" altLang="en-US"/>
              <a:pPr>
                <a:defRPr/>
              </a:pPr>
              <a:t>2023/1/26</a:t>
            </a:fld>
            <a:endParaRPr lang="zh-TW" altLang="en-US"/>
          </a:p>
        </p:txBody>
      </p:sp>
      <p:sp>
        <p:nvSpPr>
          <p:cNvPr id="6"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eaLnBrk="0" hangingPunct="0">
              <a:defRPr/>
            </a:lvl1pPr>
          </a:lstStyle>
          <a:p>
            <a:pPr>
              <a:defRPr/>
            </a:pPr>
            <a:fld id="{C3603BF6-9D0B-4782-BD67-87E2A6072304}" type="slidenum">
              <a:rPr lang="zh-TW" altLang="en-US"/>
              <a:pPr>
                <a:defRPr/>
              </a:pPr>
              <a:t>‹#›</a:t>
            </a:fld>
            <a:endParaRPr lang="zh-TW" altLang="en-US"/>
          </a:p>
        </p:txBody>
      </p:sp>
    </p:spTree>
    <p:extLst>
      <p:ext uri="{BB962C8B-B14F-4D97-AF65-F5344CB8AC3E}">
        <p14:creationId xmlns:p14="http://schemas.microsoft.com/office/powerpoint/2010/main" val="2278449739"/>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2510B5E3-0E1A-4042-949A-A80EE1ED74F3}"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9F4BD20B-2CF6-4C97-A143-127652E0A816}" type="slidenum">
              <a:rPr lang="zh-TW" altLang="en-US"/>
              <a:pPr>
                <a:defRPr/>
              </a:pPr>
              <a:t>‹#›</a:t>
            </a:fld>
            <a:endParaRPr lang="zh-TW" altLang="en-US"/>
          </a:p>
        </p:txBody>
      </p:sp>
    </p:spTree>
    <p:extLst>
      <p:ext uri="{BB962C8B-B14F-4D97-AF65-F5344CB8AC3E}">
        <p14:creationId xmlns:p14="http://schemas.microsoft.com/office/powerpoint/2010/main" val="244815784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3"/>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B3C9B467-EFFA-4F06-988E-6A7C6BFBAAE0}"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DB1B3D01-9A3D-4B41-A961-450D31FFAAEB}" type="slidenum">
              <a:rPr lang="zh-TW" altLang="en-US"/>
              <a:pPr>
                <a:defRPr/>
              </a:pPr>
              <a:t>‹#›</a:t>
            </a:fld>
            <a:endParaRPr lang="zh-TW" altLang="en-US"/>
          </a:p>
        </p:txBody>
      </p:sp>
    </p:spTree>
    <p:extLst>
      <p:ext uri="{BB962C8B-B14F-4D97-AF65-F5344CB8AC3E}">
        <p14:creationId xmlns:p14="http://schemas.microsoft.com/office/powerpoint/2010/main" val="294599732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09600" y="274643"/>
            <a:ext cx="10972800" cy="5851525"/>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Rectangle 10"/>
          <p:cNvSpPr>
            <a:spLocks noGrp="1" noChangeArrowheads="1"/>
          </p:cNvSpPr>
          <p:nvPr>
            <p:ph type="ftr" sz="quarter" idx="10"/>
          </p:nvPr>
        </p:nvSpPr>
        <p:spPr/>
        <p:txBody>
          <a:bodyPr/>
          <a:lstStyle>
            <a:lvl1pPr eaLnBrk="0" hangingPunct="0">
              <a:defRPr/>
            </a:lvl1pPr>
          </a:lstStyle>
          <a:p>
            <a:pPr>
              <a:defRPr/>
            </a:pPr>
            <a:endParaRPr lang="en-US" altLang="zh-TW"/>
          </a:p>
        </p:txBody>
      </p:sp>
      <p:sp>
        <p:nvSpPr>
          <p:cNvPr id="4" name="Rectangle 11"/>
          <p:cNvSpPr>
            <a:spLocks noGrp="1" noChangeArrowheads="1"/>
          </p:cNvSpPr>
          <p:nvPr>
            <p:ph type="sldNum" sz="quarter" idx="11"/>
          </p:nvPr>
        </p:nvSpPr>
        <p:spPr/>
        <p:txBody>
          <a:bodyPr/>
          <a:lstStyle>
            <a:lvl1pPr eaLnBrk="0" hangingPunct="0">
              <a:defRPr/>
            </a:lvl1pPr>
          </a:lstStyle>
          <a:p>
            <a:pPr>
              <a:defRPr/>
            </a:pPr>
            <a:fld id="{0D717517-324A-48B5-8139-4EC23E3BAA67}" type="slidenum">
              <a:rPr lang="en-US" altLang="zh-TW"/>
              <a:pPr>
                <a:defRPr/>
              </a:pPr>
              <a:t>‹#›</a:t>
            </a:fld>
            <a:endParaRPr lang="en-US" altLang="zh-TW"/>
          </a:p>
        </p:txBody>
      </p:sp>
    </p:spTree>
    <p:extLst>
      <p:ext uri="{BB962C8B-B14F-4D97-AF65-F5344CB8AC3E}">
        <p14:creationId xmlns:p14="http://schemas.microsoft.com/office/powerpoint/2010/main" val="244674948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9"/>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41" indent="0" algn="ctr">
              <a:buNone/>
              <a:defRPr>
                <a:solidFill>
                  <a:schemeClr val="tx1">
                    <a:tint val="75000"/>
                  </a:schemeClr>
                </a:solidFill>
              </a:defRPr>
            </a:lvl2pPr>
            <a:lvl3pPr marL="914283" indent="0" algn="ctr">
              <a:buNone/>
              <a:defRPr>
                <a:solidFill>
                  <a:schemeClr val="tx1">
                    <a:tint val="75000"/>
                  </a:schemeClr>
                </a:solidFill>
              </a:defRPr>
            </a:lvl3pPr>
            <a:lvl4pPr marL="1371424" indent="0" algn="ctr">
              <a:buNone/>
              <a:defRPr>
                <a:solidFill>
                  <a:schemeClr val="tx1">
                    <a:tint val="75000"/>
                  </a:schemeClr>
                </a:solidFill>
              </a:defRPr>
            </a:lvl4pPr>
            <a:lvl5pPr marL="1828566" indent="0" algn="ctr">
              <a:buNone/>
              <a:defRPr>
                <a:solidFill>
                  <a:schemeClr val="tx1">
                    <a:tint val="75000"/>
                  </a:schemeClr>
                </a:solidFill>
              </a:defRPr>
            </a:lvl5pPr>
            <a:lvl6pPr marL="2285707" indent="0" algn="ctr">
              <a:buNone/>
              <a:defRPr>
                <a:solidFill>
                  <a:schemeClr val="tx1">
                    <a:tint val="75000"/>
                  </a:schemeClr>
                </a:solidFill>
              </a:defRPr>
            </a:lvl6pPr>
            <a:lvl7pPr marL="2742849" indent="0" algn="ctr">
              <a:buNone/>
              <a:defRPr>
                <a:solidFill>
                  <a:schemeClr val="tx1">
                    <a:tint val="75000"/>
                  </a:schemeClr>
                </a:solidFill>
              </a:defRPr>
            </a:lvl7pPr>
            <a:lvl8pPr marL="3199989" indent="0" algn="ctr">
              <a:buNone/>
              <a:defRPr>
                <a:solidFill>
                  <a:schemeClr val="tx1">
                    <a:tint val="75000"/>
                  </a:schemeClr>
                </a:solidFill>
              </a:defRPr>
            </a:lvl8pPr>
            <a:lvl9pPr marL="3657132"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AEFFBFA1-91F2-4D15-ADC3-9B73E2DA9304}"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4D495019-2F71-4A51-B3D9-8FBB04BCD456}" type="slidenum">
              <a:rPr lang="zh-TW" altLang="en-US"/>
              <a:pPr>
                <a:defRPr/>
              </a:pPr>
              <a:t>‹#›</a:t>
            </a:fld>
            <a:endParaRPr lang="zh-TW" altLang="en-US"/>
          </a:p>
        </p:txBody>
      </p:sp>
    </p:spTree>
    <p:extLst>
      <p:ext uri="{BB962C8B-B14F-4D97-AF65-F5344CB8AC3E}">
        <p14:creationId xmlns:p14="http://schemas.microsoft.com/office/powerpoint/2010/main" val="95261844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67EBA5EE-B888-454F-AEC7-D3213D0FB28E}"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40248D7B-58A7-483E-9A68-699F35A15ECE}" type="slidenum">
              <a:rPr lang="zh-TW" altLang="en-US"/>
              <a:pPr>
                <a:defRPr/>
              </a:pPr>
              <a:t>‹#›</a:t>
            </a:fld>
            <a:endParaRPr lang="zh-TW" altLang="en-US"/>
          </a:p>
        </p:txBody>
      </p:sp>
    </p:spTree>
    <p:extLst>
      <p:ext uri="{BB962C8B-B14F-4D97-AF65-F5344CB8AC3E}">
        <p14:creationId xmlns:p14="http://schemas.microsoft.com/office/powerpoint/2010/main" val="414470398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8" y="4406904"/>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8" y="2906717"/>
            <a:ext cx="10363200" cy="1500187"/>
          </a:xfrm>
        </p:spPr>
        <p:txBody>
          <a:bodyPr anchor="b"/>
          <a:lstStyle>
            <a:lvl1pPr marL="0" indent="0">
              <a:buNone/>
              <a:defRPr sz="2000">
                <a:solidFill>
                  <a:schemeClr val="tx1">
                    <a:tint val="75000"/>
                  </a:schemeClr>
                </a:solidFill>
              </a:defRPr>
            </a:lvl1pPr>
            <a:lvl2pPr marL="457141" indent="0">
              <a:buNone/>
              <a:defRPr sz="1799">
                <a:solidFill>
                  <a:schemeClr val="tx1">
                    <a:tint val="75000"/>
                  </a:schemeClr>
                </a:solidFill>
              </a:defRPr>
            </a:lvl2pPr>
            <a:lvl3pPr marL="914283" indent="0">
              <a:buNone/>
              <a:defRPr sz="1600">
                <a:solidFill>
                  <a:schemeClr val="tx1">
                    <a:tint val="75000"/>
                  </a:schemeClr>
                </a:solidFill>
              </a:defRPr>
            </a:lvl3pPr>
            <a:lvl4pPr marL="1371424" indent="0">
              <a:buNone/>
              <a:defRPr sz="1400">
                <a:solidFill>
                  <a:schemeClr val="tx1">
                    <a:tint val="75000"/>
                  </a:schemeClr>
                </a:solidFill>
              </a:defRPr>
            </a:lvl4pPr>
            <a:lvl5pPr marL="1828566" indent="0">
              <a:buNone/>
              <a:defRPr sz="1400">
                <a:solidFill>
                  <a:schemeClr val="tx1">
                    <a:tint val="75000"/>
                  </a:schemeClr>
                </a:solidFill>
              </a:defRPr>
            </a:lvl5pPr>
            <a:lvl6pPr marL="2285707" indent="0">
              <a:buNone/>
              <a:defRPr sz="1400">
                <a:solidFill>
                  <a:schemeClr val="tx1">
                    <a:tint val="75000"/>
                  </a:schemeClr>
                </a:solidFill>
              </a:defRPr>
            </a:lvl6pPr>
            <a:lvl7pPr marL="2742849" indent="0">
              <a:buNone/>
              <a:defRPr sz="1400">
                <a:solidFill>
                  <a:schemeClr val="tx1">
                    <a:tint val="75000"/>
                  </a:schemeClr>
                </a:solidFill>
              </a:defRPr>
            </a:lvl7pPr>
            <a:lvl8pPr marL="3199989" indent="0">
              <a:buNone/>
              <a:defRPr sz="1400">
                <a:solidFill>
                  <a:schemeClr val="tx1">
                    <a:tint val="75000"/>
                  </a:schemeClr>
                </a:solidFill>
              </a:defRPr>
            </a:lvl8pPr>
            <a:lvl9pPr marL="3657132"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0" hangingPunct="0">
              <a:defRPr/>
            </a:lvl1pPr>
          </a:lstStyle>
          <a:p>
            <a:pPr>
              <a:defRPr/>
            </a:pPr>
            <a:fld id="{00274F43-8089-4399-BE47-A824AE03988F}"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6F7BCF37-BF10-4DB3-B438-4E192B683F82}" type="slidenum">
              <a:rPr lang="zh-TW" altLang="en-US"/>
              <a:pPr>
                <a:defRPr/>
              </a:pPr>
              <a:t>‹#›</a:t>
            </a:fld>
            <a:endParaRPr lang="zh-TW" altLang="en-US"/>
          </a:p>
        </p:txBody>
      </p:sp>
    </p:spTree>
    <p:extLst>
      <p:ext uri="{BB962C8B-B14F-4D97-AF65-F5344CB8AC3E}">
        <p14:creationId xmlns:p14="http://schemas.microsoft.com/office/powerpoint/2010/main" val="366875067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0"/>
            <a:ext cx="5384800" cy="4525963"/>
          </a:xfrm>
        </p:spPr>
        <p:txBody>
          <a:bodyPr/>
          <a:lstStyle>
            <a:lvl1pPr>
              <a:defRPr sz="2800"/>
            </a:lvl1pPr>
            <a:lvl2pPr>
              <a:defRPr sz="2401"/>
            </a:lvl2pPr>
            <a:lvl3pPr>
              <a:defRPr sz="2000"/>
            </a:lvl3pPr>
            <a:lvl4pPr>
              <a:defRPr sz="1799"/>
            </a:lvl4pPr>
            <a:lvl5pPr>
              <a:defRPr sz="1799"/>
            </a:lvl5pPr>
            <a:lvl6pPr>
              <a:defRPr sz="1799"/>
            </a:lvl6pPr>
            <a:lvl7pPr>
              <a:defRPr sz="1799"/>
            </a:lvl7pPr>
            <a:lvl8pPr>
              <a:defRPr sz="1799"/>
            </a:lvl8pPr>
            <a:lvl9pPr>
              <a:defRPr sz="1799"/>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eaLnBrk="0" hangingPunct="0">
              <a:defRPr/>
            </a:lvl1pPr>
          </a:lstStyle>
          <a:p>
            <a:pPr>
              <a:defRPr/>
            </a:pPr>
            <a:fld id="{F863DE90-26BF-4447-9BE2-2A3B793CF52E}" type="datetimeFigureOut">
              <a:rPr lang="zh-TW" altLang="en-US"/>
              <a:pPr>
                <a:defRPr/>
              </a:pPr>
              <a:t>2023/1/26</a:t>
            </a:fld>
            <a:endParaRPr lang="zh-TW" altLang="en-US"/>
          </a:p>
        </p:txBody>
      </p:sp>
      <p:sp>
        <p:nvSpPr>
          <p:cNvPr id="6"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eaLnBrk="0" hangingPunct="0">
              <a:defRPr/>
            </a:lvl1pPr>
          </a:lstStyle>
          <a:p>
            <a:pPr>
              <a:defRPr/>
            </a:pPr>
            <a:fld id="{A8992B95-C090-4200-8AE3-451FD9AE4B33}" type="slidenum">
              <a:rPr lang="zh-TW" altLang="en-US"/>
              <a:pPr>
                <a:defRPr/>
              </a:pPr>
              <a:t>‹#›</a:t>
            </a:fld>
            <a:endParaRPr lang="zh-TW" altLang="en-US"/>
          </a:p>
        </p:txBody>
      </p:sp>
    </p:spTree>
    <p:extLst>
      <p:ext uri="{BB962C8B-B14F-4D97-AF65-F5344CB8AC3E}">
        <p14:creationId xmlns:p14="http://schemas.microsoft.com/office/powerpoint/2010/main" val="179382933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3" y="1535113"/>
            <a:ext cx="5386917" cy="639762"/>
          </a:xfrm>
        </p:spPr>
        <p:txBody>
          <a:bodyPr anchor="b"/>
          <a:lstStyle>
            <a:lvl1pPr marL="0" indent="0">
              <a:buNone/>
              <a:defRPr sz="2401" b="1"/>
            </a:lvl1pPr>
            <a:lvl2pPr marL="457141" indent="0">
              <a:buNone/>
              <a:defRPr sz="2000" b="1"/>
            </a:lvl2pPr>
            <a:lvl3pPr marL="914283" indent="0">
              <a:buNone/>
              <a:defRPr sz="1799" b="1"/>
            </a:lvl3pPr>
            <a:lvl4pPr marL="1371424" indent="0">
              <a:buNone/>
              <a:defRPr sz="1600" b="1"/>
            </a:lvl4pPr>
            <a:lvl5pPr marL="1828566" indent="0">
              <a:buNone/>
              <a:defRPr sz="1600" b="1"/>
            </a:lvl5pPr>
            <a:lvl6pPr marL="2285707" indent="0">
              <a:buNone/>
              <a:defRPr sz="1600" b="1"/>
            </a:lvl6pPr>
            <a:lvl7pPr marL="2742849" indent="0">
              <a:buNone/>
              <a:defRPr sz="1600" b="1"/>
            </a:lvl7pPr>
            <a:lvl8pPr marL="3199989" indent="0">
              <a:buNone/>
              <a:defRPr sz="1600" b="1"/>
            </a:lvl8pPr>
            <a:lvl9pPr marL="365713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3" y="2174875"/>
            <a:ext cx="5386917"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7" y="1535113"/>
            <a:ext cx="5389034" cy="639762"/>
          </a:xfrm>
        </p:spPr>
        <p:txBody>
          <a:bodyPr anchor="b"/>
          <a:lstStyle>
            <a:lvl1pPr marL="0" indent="0">
              <a:buNone/>
              <a:defRPr sz="2401" b="1"/>
            </a:lvl1pPr>
            <a:lvl2pPr marL="457141" indent="0">
              <a:buNone/>
              <a:defRPr sz="2000" b="1"/>
            </a:lvl2pPr>
            <a:lvl3pPr marL="914283" indent="0">
              <a:buNone/>
              <a:defRPr sz="1799" b="1"/>
            </a:lvl3pPr>
            <a:lvl4pPr marL="1371424" indent="0">
              <a:buNone/>
              <a:defRPr sz="1600" b="1"/>
            </a:lvl4pPr>
            <a:lvl5pPr marL="1828566" indent="0">
              <a:buNone/>
              <a:defRPr sz="1600" b="1"/>
            </a:lvl5pPr>
            <a:lvl6pPr marL="2285707" indent="0">
              <a:buNone/>
              <a:defRPr sz="1600" b="1"/>
            </a:lvl6pPr>
            <a:lvl7pPr marL="2742849" indent="0">
              <a:buNone/>
              <a:defRPr sz="1600" b="1"/>
            </a:lvl7pPr>
            <a:lvl8pPr marL="3199989" indent="0">
              <a:buNone/>
              <a:defRPr sz="1600" b="1"/>
            </a:lvl8pPr>
            <a:lvl9pPr marL="365713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7" y="2174875"/>
            <a:ext cx="5389034" cy="3951288"/>
          </a:xfrm>
        </p:spPr>
        <p:txBody>
          <a:bodyPr/>
          <a:lstStyle>
            <a:lvl1pPr>
              <a:defRPr sz="2401"/>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eaLnBrk="0" hangingPunct="0">
              <a:defRPr/>
            </a:lvl1pPr>
          </a:lstStyle>
          <a:p>
            <a:pPr>
              <a:defRPr/>
            </a:pPr>
            <a:fld id="{13C8D122-05F1-42A7-BDB2-C158DCCCF240}" type="datetimeFigureOut">
              <a:rPr lang="zh-TW" altLang="en-US"/>
              <a:pPr>
                <a:defRPr/>
              </a:pPr>
              <a:t>2023/1/26</a:t>
            </a:fld>
            <a:endParaRPr lang="zh-TW" altLang="en-US"/>
          </a:p>
        </p:txBody>
      </p:sp>
      <p:sp>
        <p:nvSpPr>
          <p:cNvPr id="8"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eaLnBrk="0" hangingPunct="0">
              <a:defRPr/>
            </a:lvl1pPr>
          </a:lstStyle>
          <a:p>
            <a:pPr>
              <a:defRPr/>
            </a:pPr>
            <a:fld id="{67BBC8A4-C95A-4D5F-8BE1-287ED58C77C8}" type="slidenum">
              <a:rPr lang="zh-TW" altLang="en-US"/>
              <a:pPr>
                <a:defRPr/>
              </a:pPr>
              <a:t>‹#›</a:t>
            </a:fld>
            <a:endParaRPr lang="zh-TW" altLang="en-US"/>
          </a:p>
        </p:txBody>
      </p:sp>
    </p:spTree>
    <p:extLst>
      <p:ext uri="{BB962C8B-B14F-4D97-AF65-F5344CB8AC3E}">
        <p14:creationId xmlns:p14="http://schemas.microsoft.com/office/powerpoint/2010/main" val="309742992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eaLnBrk="0" hangingPunct="0">
              <a:defRPr/>
            </a:lvl1pPr>
          </a:lstStyle>
          <a:p>
            <a:pPr>
              <a:defRPr/>
            </a:pPr>
            <a:fld id="{62527C3B-A6F0-4965-8FC6-A99643E75980}" type="datetimeFigureOut">
              <a:rPr lang="zh-TW" altLang="en-US"/>
              <a:pPr>
                <a:defRPr/>
              </a:pPr>
              <a:t>2023/1/26</a:t>
            </a:fld>
            <a:endParaRPr lang="zh-TW" altLang="en-US"/>
          </a:p>
        </p:txBody>
      </p:sp>
      <p:sp>
        <p:nvSpPr>
          <p:cNvPr id="4"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eaLnBrk="0" hangingPunct="0">
              <a:defRPr/>
            </a:lvl1pPr>
          </a:lstStyle>
          <a:p>
            <a:pPr>
              <a:defRPr/>
            </a:pPr>
            <a:fld id="{57B74D17-FA48-4670-A843-6D8E84F747F7}" type="slidenum">
              <a:rPr lang="zh-TW" altLang="en-US"/>
              <a:pPr>
                <a:defRPr/>
              </a:pPr>
              <a:t>‹#›</a:t>
            </a:fld>
            <a:endParaRPr lang="zh-TW" altLang="en-US"/>
          </a:p>
        </p:txBody>
      </p:sp>
    </p:spTree>
    <p:extLst>
      <p:ext uri="{BB962C8B-B14F-4D97-AF65-F5344CB8AC3E}">
        <p14:creationId xmlns:p14="http://schemas.microsoft.com/office/powerpoint/2010/main" val="235686361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0" hangingPunct="0">
              <a:defRPr/>
            </a:lvl1pPr>
          </a:lstStyle>
          <a:p>
            <a:pPr>
              <a:defRPr/>
            </a:pPr>
            <a:fld id="{5063A446-6782-4F19-8501-8B6CFE1E0F37}" type="datetimeFigureOut">
              <a:rPr lang="zh-TW" altLang="en-US"/>
              <a:pPr>
                <a:defRPr/>
              </a:pPr>
              <a:t>2023/1/26</a:t>
            </a:fld>
            <a:endParaRPr lang="zh-TW" altLang="en-US"/>
          </a:p>
        </p:txBody>
      </p:sp>
      <p:sp>
        <p:nvSpPr>
          <p:cNvPr id="3"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eaLnBrk="0" hangingPunct="0">
              <a:defRPr/>
            </a:lvl1pPr>
          </a:lstStyle>
          <a:p>
            <a:pPr>
              <a:defRPr/>
            </a:pPr>
            <a:fld id="{B0C431AD-039A-4A69-BD7A-17471B13AAB9}" type="slidenum">
              <a:rPr lang="zh-TW" altLang="en-US"/>
              <a:pPr>
                <a:defRPr/>
              </a:pPr>
              <a:t>‹#›</a:t>
            </a:fld>
            <a:endParaRPr lang="zh-TW" altLang="en-US"/>
          </a:p>
        </p:txBody>
      </p:sp>
    </p:spTree>
    <p:extLst>
      <p:ext uri="{BB962C8B-B14F-4D97-AF65-F5344CB8AC3E}">
        <p14:creationId xmlns:p14="http://schemas.microsoft.com/office/powerpoint/2010/main" val="416994942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7" y="273052"/>
            <a:ext cx="6815667"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4"/>
            <a:ext cx="4011084" cy="4691063"/>
          </a:xfrm>
        </p:spPr>
        <p:txBody>
          <a:bodyPr/>
          <a:lstStyle>
            <a:lvl1pPr marL="0" indent="0">
              <a:buNone/>
              <a:defRPr sz="1400"/>
            </a:lvl1pPr>
            <a:lvl2pPr marL="457141" indent="0">
              <a:buNone/>
              <a:defRPr sz="1200"/>
            </a:lvl2pPr>
            <a:lvl3pPr marL="914283" indent="0">
              <a:buNone/>
              <a:defRPr sz="1000"/>
            </a:lvl3pPr>
            <a:lvl4pPr marL="1371424" indent="0">
              <a:buNone/>
              <a:defRPr sz="900"/>
            </a:lvl4pPr>
            <a:lvl5pPr marL="1828566" indent="0">
              <a:buNone/>
              <a:defRPr sz="900"/>
            </a:lvl5pPr>
            <a:lvl6pPr marL="2285707" indent="0">
              <a:buNone/>
              <a:defRPr sz="900"/>
            </a:lvl6pPr>
            <a:lvl7pPr marL="2742849" indent="0">
              <a:buNone/>
              <a:defRPr sz="900"/>
            </a:lvl7pPr>
            <a:lvl8pPr marL="3199989" indent="0">
              <a:buNone/>
              <a:defRPr sz="900"/>
            </a:lvl8pPr>
            <a:lvl9pPr marL="365713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vl1pPr>
          </a:lstStyle>
          <a:p>
            <a:pPr>
              <a:defRPr/>
            </a:pPr>
            <a:fld id="{35199C90-96A2-4E62-8888-C6839430D579}" type="datetimeFigureOut">
              <a:rPr lang="zh-TW" altLang="en-US"/>
              <a:pPr>
                <a:defRPr/>
              </a:pPr>
              <a:t>2023/1/26</a:t>
            </a:fld>
            <a:endParaRPr lang="zh-TW" altLang="en-US"/>
          </a:p>
        </p:txBody>
      </p:sp>
      <p:sp>
        <p:nvSpPr>
          <p:cNvPr id="6"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eaLnBrk="0" hangingPunct="0">
              <a:defRPr/>
            </a:lvl1pPr>
          </a:lstStyle>
          <a:p>
            <a:pPr>
              <a:defRPr/>
            </a:pPr>
            <a:fld id="{528F9933-EC9B-468F-968D-F24443E42956}" type="slidenum">
              <a:rPr lang="zh-TW" altLang="en-US"/>
              <a:pPr>
                <a:defRPr/>
              </a:pPr>
              <a:t>‹#›</a:t>
            </a:fld>
            <a:endParaRPr lang="zh-TW" altLang="en-US"/>
          </a:p>
        </p:txBody>
      </p:sp>
    </p:spTree>
    <p:extLst>
      <p:ext uri="{BB962C8B-B14F-4D97-AF65-F5344CB8AC3E}">
        <p14:creationId xmlns:p14="http://schemas.microsoft.com/office/powerpoint/2010/main" val="278417546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21"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21" y="612775"/>
            <a:ext cx="7315200" cy="4114800"/>
          </a:xfrm>
        </p:spPr>
        <p:txBody>
          <a:bodyPr rtlCol="0">
            <a:normAutofit/>
          </a:bodyPr>
          <a:lstStyle>
            <a:lvl1pPr marL="0" indent="0">
              <a:buNone/>
              <a:defRPr sz="3200"/>
            </a:lvl1pPr>
            <a:lvl2pPr marL="457141" indent="0">
              <a:buNone/>
              <a:defRPr sz="2800"/>
            </a:lvl2pPr>
            <a:lvl3pPr marL="914283" indent="0">
              <a:buNone/>
              <a:defRPr sz="2401"/>
            </a:lvl3pPr>
            <a:lvl4pPr marL="1371424" indent="0">
              <a:buNone/>
              <a:defRPr sz="2000"/>
            </a:lvl4pPr>
            <a:lvl5pPr marL="1828566" indent="0">
              <a:buNone/>
              <a:defRPr sz="2000"/>
            </a:lvl5pPr>
            <a:lvl6pPr marL="2285707" indent="0">
              <a:buNone/>
              <a:defRPr sz="2000"/>
            </a:lvl6pPr>
            <a:lvl7pPr marL="2742849" indent="0">
              <a:buNone/>
              <a:defRPr sz="2000"/>
            </a:lvl7pPr>
            <a:lvl8pPr marL="3199989" indent="0">
              <a:buNone/>
              <a:defRPr sz="2000"/>
            </a:lvl8pPr>
            <a:lvl9pPr marL="365713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21" y="5367342"/>
            <a:ext cx="7315200" cy="804862"/>
          </a:xfrm>
        </p:spPr>
        <p:txBody>
          <a:bodyPr/>
          <a:lstStyle>
            <a:lvl1pPr marL="0" indent="0">
              <a:buNone/>
              <a:defRPr sz="1400"/>
            </a:lvl1pPr>
            <a:lvl2pPr marL="457141" indent="0">
              <a:buNone/>
              <a:defRPr sz="1200"/>
            </a:lvl2pPr>
            <a:lvl3pPr marL="914283" indent="0">
              <a:buNone/>
              <a:defRPr sz="1000"/>
            </a:lvl3pPr>
            <a:lvl4pPr marL="1371424" indent="0">
              <a:buNone/>
              <a:defRPr sz="900"/>
            </a:lvl4pPr>
            <a:lvl5pPr marL="1828566" indent="0">
              <a:buNone/>
              <a:defRPr sz="900"/>
            </a:lvl5pPr>
            <a:lvl6pPr marL="2285707" indent="0">
              <a:buNone/>
              <a:defRPr sz="900"/>
            </a:lvl6pPr>
            <a:lvl7pPr marL="2742849" indent="0">
              <a:buNone/>
              <a:defRPr sz="900"/>
            </a:lvl7pPr>
            <a:lvl8pPr marL="3199989" indent="0">
              <a:buNone/>
              <a:defRPr sz="900"/>
            </a:lvl8pPr>
            <a:lvl9pPr marL="3657132"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0" hangingPunct="0">
              <a:defRPr/>
            </a:lvl1pPr>
          </a:lstStyle>
          <a:p>
            <a:pPr>
              <a:defRPr/>
            </a:pPr>
            <a:fld id="{87F5F8D9-0BD8-4D18-A404-E82FB784D9BE}" type="datetimeFigureOut">
              <a:rPr lang="zh-TW" altLang="en-US"/>
              <a:pPr>
                <a:defRPr/>
              </a:pPr>
              <a:t>2023/1/26</a:t>
            </a:fld>
            <a:endParaRPr lang="zh-TW" altLang="en-US"/>
          </a:p>
        </p:txBody>
      </p:sp>
      <p:sp>
        <p:nvSpPr>
          <p:cNvPr id="6"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eaLnBrk="0" hangingPunct="0">
              <a:defRPr/>
            </a:lvl1pPr>
          </a:lstStyle>
          <a:p>
            <a:pPr>
              <a:defRPr/>
            </a:pPr>
            <a:fld id="{52AAE9A9-6E56-4035-BE64-5CFB55BDE311}" type="slidenum">
              <a:rPr lang="zh-TW" altLang="en-US"/>
              <a:pPr>
                <a:defRPr/>
              </a:pPr>
              <a:t>‹#›</a:t>
            </a:fld>
            <a:endParaRPr lang="zh-TW" altLang="en-US"/>
          </a:p>
        </p:txBody>
      </p:sp>
    </p:spTree>
    <p:extLst>
      <p:ext uri="{BB962C8B-B14F-4D97-AF65-F5344CB8AC3E}">
        <p14:creationId xmlns:p14="http://schemas.microsoft.com/office/powerpoint/2010/main" val="205397342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D842004B-9EFB-479C-8D59-FACA0BD80AA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68BDF16F-3EAC-4806-9471-D34214F63ED5}" type="slidenum">
              <a:rPr lang="zh-TW" altLang="en-US"/>
              <a:pPr>
                <a:defRPr/>
              </a:pPr>
              <a:t>‹#›</a:t>
            </a:fld>
            <a:endParaRPr lang="zh-TW" altLang="en-US"/>
          </a:p>
        </p:txBody>
      </p:sp>
    </p:spTree>
    <p:extLst>
      <p:ext uri="{BB962C8B-B14F-4D97-AF65-F5344CB8AC3E}">
        <p14:creationId xmlns:p14="http://schemas.microsoft.com/office/powerpoint/2010/main" val="176839315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2"/>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2"/>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eaLnBrk="0" hangingPunct="0">
              <a:defRPr/>
            </a:lvl1pPr>
          </a:lstStyle>
          <a:p>
            <a:pPr>
              <a:defRPr/>
            </a:pPr>
            <a:fld id="{818C58B3-2200-40E1-9CC1-77CEDCBEBCE5}" type="datetimeFigureOut">
              <a:rPr lang="zh-TW" altLang="en-US"/>
              <a:pPr>
                <a:defRPr/>
              </a:pPr>
              <a:t>2023/1/26</a:t>
            </a:fld>
            <a:endParaRPr lang="zh-TW" altLang="en-US"/>
          </a:p>
        </p:txBody>
      </p:sp>
      <p:sp>
        <p:nvSpPr>
          <p:cNvPr id="5" name="頁尾版面配置區 4"/>
          <p:cNvSpPr>
            <a:spLocks noGrp="1"/>
          </p:cNvSpPr>
          <p:nvPr>
            <p:ph type="ftr" sz="quarter" idx="11"/>
          </p:nvPr>
        </p:nvSpPr>
        <p:spPr/>
        <p:txBody>
          <a:bodyPr/>
          <a:lstStyle>
            <a:lvl1pPr eaLnBrk="0" hangingPunct="0">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eaLnBrk="0" hangingPunct="0">
              <a:defRPr/>
            </a:lvl1pPr>
          </a:lstStyle>
          <a:p>
            <a:pPr>
              <a:defRPr/>
            </a:pPr>
            <a:fld id="{824F2BEE-7F57-48B8-85C4-66F3A4C05E41}" type="slidenum">
              <a:rPr lang="zh-TW" altLang="en-US"/>
              <a:pPr>
                <a:defRPr/>
              </a:pPr>
              <a:t>‹#›</a:t>
            </a:fld>
            <a:endParaRPr lang="zh-TW" altLang="en-US"/>
          </a:p>
        </p:txBody>
      </p:sp>
    </p:spTree>
    <p:extLst>
      <p:ext uri="{BB962C8B-B14F-4D97-AF65-F5344CB8AC3E}">
        <p14:creationId xmlns:p14="http://schemas.microsoft.com/office/powerpoint/2010/main" val="12171728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09600" y="274642"/>
            <a:ext cx="10972800" cy="5851525"/>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Rectangle 10"/>
          <p:cNvSpPr>
            <a:spLocks noGrp="1" noChangeArrowheads="1"/>
          </p:cNvSpPr>
          <p:nvPr>
            <p:ph type="ftr" sz="quarter" idx="10"/>
          </p:nvPr>
        </p:nvSpPr>
        <p:spPr/>
        <p:txBody>
          <a:bodyPr/>
          <a:lstStyle>
            <a:lvl1pPr eaLnBrk="0" hangingPunct="0">
              <a:defRPr/>
            </a:lvl1pPr>
          </a:lstStyle>
          <a:p>
            <a:pPr>
              <a:defRPr/>
            </a:pPr>
            <a:endParaRPr lang="en-US" altLang="zh-TW"/>
          </a:p>
        </p:txBody>
      </p:sp>
      <p:sp>
        <p:nvSpPr>
          <p:cNvPr id="4" name="Rectangle 11"/>
          <p:cNvSpPr>
            <a:spLocks noGrp="1" noChangeArrowheads="1"/>
          </p:cNvSpPr>
          <p:nvPr>
            <p:ph type="sldNum" sz="quarter" idx="11"/>
          </p:nvPr>
        </p:nvSpPr>
        <p:spPr/>
        <p:txBody>
          <a:bodyPr/>
          <a:lstStyle>
            <a:lvl1pPr eaLnBrk="0" hangingPunct="0">
              <a:defRPr/>
            </a:lvl1pPr>
          </a:lstStyle>
          <a:p>
            <a:pPr>
              <a:defRPr/>
            </a:pPr>
            <a:fld id="{43119BE0-9990-4F56-BC32-D872AA457983}" type="slidenum">
              <a:rPr lang="en-US" altLang="zh-TW"/>
              <a:pPr>
                <a:defRPr/>
              </a:pPr>
              <a:t>‹#›</a:t>
            </a:fld>
            <a:endParaRPr lang="en-US" altLang="zh-TW"/>
          </a:p>
        </p:txBody>
      </p:sp>
    </p:spTree>
    <p:extLst>
      <p:ext uri="{BB962C8B-B14F-4D97-AF65-F5344CB8AC3E}">
        <p14:creationId xmlns:p14="http://schemas.microsoft.com/office/powerpoint/2010/main" val="1899532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9.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theme" Target="../theme/theme14.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theme" Target="../theme/theme15.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theme" Target="../theme/theme16.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6.xml"/><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theme" Target="../theme/theme17.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7.xml"/><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theme" Target="../theme/theme18.xml"/><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theme" Target="../theme/theme19.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5" Type="http://schemas.openxmlformats.org/officeDocument/2006/relationships/slideLayout" Target="../slideLayouts/slideLayout22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5.xml"/><Relationship Id="rId3" Type="http://schemas.openxmlformats.org/officeDocument/2006/relationships/slideLayout" Target="../slideLayouts/slideLayout230.xml"/><Relationship Id="rId7" Type="http://schemas.openxmlformats.org/officeDocument/2006/relationships/slideLayout" Target="../slideLayouts/slideLayout234.xml"/><Relationship Id="rId12" Type="http://schemas.openxmlformats.org/officeDocument/2006/relationships/theme" Target="../theme/theme20.xml"/><Relationship Id="rId2" Type="http://schemas.openxmlformats.org/officeDocument/2006/relationships/slideLayout" Target="../slideLayouts/slideLayout229.xml"/><Relationship Id="rId1" Type="http://schemas.openxmlformats.org/officeDocument/2006/relationships/slideLayout" Target="../slideLayouts/slideLayout228.xml"/><Relationship Id="rId6" Type="http://schemas.openxmlformats.org/officeDocument/2006/relationships/slideLayout" Target="../slideLayouts/slideLayout233.xml"/><Relationship Id="rId11" Type="http://schemas.openxmlformats.org/officeDocument/2006/relationships/slideLayout" Target="../slideLayouts/slideLayout238.xml"/><Relationship Id="rId5" Type="http://schemas.openxmlformats.org/officeDocument/2006/relationships/slideLayout" Target="../slideLayouts/slideLayout232.xml"/><Relationship Id="rId10" Type="http://schemas.openxmlformats.org/officeDocument/2006/relationships/slideLayout" Target="../slideLayouts/slideLayout237.xml"/><Relationship Id="rId4" Type="http://schemas.openxmlformats.org/officeDocument/2006/relationships/slideLayout" Target="../slideLayouts/slideLayout231.xml"/><Relationship Id="rId9" Type="http://schemas.openxmlformats.org/officeDocument/2006/relationships/slideLayout" Target="../slideLayouts/slideLayout236.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6.xml"/><Relationship Id="rId3" Type="http://schemas.openxmlformats.org/officeDocument/2006/relationships/slideLayout" Target="../slideLayouts/slideLayout241.xml"/><Relationship Id="rId7" Type="http://schemas.openxmlformats.org/officeDocument/2006/relationships/slideLayout" Target="../slideLayouts/slideLayout245.xml"/><Relationship Id="rId12" Type="http://schemas.openxmlformats.org/officeDocument/2006/relationships/theme" Target="../theme/theme21.xml"/><Relationship Id="rId2" Type="http://schemas.openxmlformats.org/officeDocument/2006/relationships/slideLayout" Target="../slideLayouts/slideLayout240.xml"/><Relationship Id="rId1" Type="http://schemas.openxmlformats.org/officeDocument/2006/relationships/slideLayout" Target="../slideLayouts/slideLayout239.xml"/><Relationship Id="rId6" Type="http://schemas.openxmlformats.org/officeDocument/2006/relationships/slideLayout" Target="../slideLayouts/slideLayout244.xml"/><Relationship Id="rId11" Type="http://schemas.openxmlformats.org/officeDocument/2006/relationships/slideLayout" Target="../slideLayouts/slideLayout249.xml"/><Relationship Id="rId5" Type="http://schemas.openxmlformats.org/officeDocument/2006/relationships/slideLayout" Target="../slideLayouts/slideLayout243.xml"/><Relationship Id="rId10" Type="http://schemas.openxmlformats.org/officeDocument/2006/relationships/slideLayout" Target="../slideLayouts/slideLayout248.xml"/><Relationship Id="rId4" Type="http://schemas.openxmlformats.org/officeDocument/2006/relationships/slideLayout" Target="../slideLayouts/slideLayout242.xml"/><Relationship Id="rId9" Type="http://schemas.openxmlformats.org/officeDocument/2006/relationships/slideLayout" Target="../slideLayouts/slideLayout24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theme" Target="../theme/theme22.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69.xml"/><Relationship Id="rId13" Type="http://schemas.openxmlformats.org/officeDocument/2006/relationships/theme" Target="../theme/theme23.xml"/><Relationship Id="rId3" Type="http://schemas.openxmlformats.org/officeDocument/2006/relationships/slideLayout" Target="../slideLayouts/slideLayout264.xml"/><Relationship Id="rId7" Type="http://schemas.openxmlformats.org/officeDocument/2006/relationships/slideLayout" Target="../slideLayouts/slideLayout268.xml"/><Relationship Id="rId12" Type="http://schemas.openxmlformats.org/officeDocument/2006/relationships/slideLayout" Target="../slideLayouts/slideLayout273.xml"/><Relationship Id="rId2" Type="http://schemas.openxmlformats.org/officeDocument/2006/relationships/slideLayout" Target="../slideLayouts/slideLayout263.xml"/><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5" Type="http://schemas.openxmlformats.org/officeDocument/2006/relationships/slideLayout" Target="../slideLayouts/slideLayout266.xml"/><Relationship Id="rId10" Type="http://schemas.openxmlformats.org/officeDocument/2006/relationships/slideLayout" Target="../slideLayouts/slideLayout271.xml"/><Relationship Id="rId4" Type="http://schemas.openxmlformats.org/officeDocument/2006/relationships/slideLayout" Target="../slideLayouts/slideLayout265.xml"/><Relationship Id="rId9" Type="http://schemas.openxmlformats.org/officeDocument/2006/relationships/slideLayout" Target="../slideLayouts/slideLayout2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5603"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43">
                <a:solidFill>
                  <a:srgbClr val="898989"/>
                </a:solidFill>
                <a:latin typeface="Tahoma" panose="020B0604030504040204" pitchFamily="34" charset="0"/>
              </a:defRPr>
            </a:lvl1pPr>
          </a:lstStyle>
          <a:p>
            <a:pPr fontAlgn="base">
              <a:spcBef>
                <a:spcPct val="0"/>
              </a:spcBef>
              <a:spcAft>
                <a:spcPct val="0"/>
              </a:spcAft>
              <a:defRPr/>
            </a:pPr>
            <a:fld id="{2BE80F6B-9D12-4F9B-B88E-B252F8B3483A}" type="slidenum">
              <a:rPr kumimoji="1" lang="en-US" altLang="zh-TW"/>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2435415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90" algn="ctr" rtl="0" fontAlgn="base">
        <a:spcBef>
          <a:spcPct val="0"/>
        </a:spcBef>
        <a:spcAft>
          <a:spcPct val="0"/>
        </a:spcAft>
        <a:defRPr sz="4401">
          <a:solidFill>
            <a:schemeClr val="tx1"/>
          </a:solidFill>
          <a:latin typeface="Calibri" pitchFamily="34" charset="0"/>
          <a:ea typeface="新細明體" pitchFamily="18" charset="-120"/>
        </a:defRPr>
      </a:lvl6pPr>
      <a:lvl7pPr marL="914379" algn="ctr" rtl="0" fontAlgn="base">
        <a:spcBef>
          <a:spcPct val="0"/>
        </a:spcBef>
        <a:spcAft>
          <a:spcPct val="0"/>
        </a:spcAft>
        <a:defRPr sz="4401">
          <a:solidFill>
            <a:schemeClr val="tx1"/>
          </a:solidFill>
          <a:latin typeface="Calibri" pitchFamily="34" charset="0"/>
          <a:ea typeface="新細明體" pitchFamily="18" charset="-120"/>
        </a:defRPr>
      </a:lvl7pPr>
      <a:lvl8pPr marL="1371570" algn="ctr" rtl="0" fontAlgn="base">
        <a:spcBef>
          <a:spcPct val="0"/>
        </a:spcBef>
        <a:spcAft>
          <a:spcPct val="0"/>
        </a:spcAft>
        <a:defRPr sz="4401">
          <a:solidFill>
            <a:schemeClr val="tx1"/>
          </a:solidFill>
          <a:latin typeface="Calibri" pitchFamily="34" charset="0"/>
          <a:ea typeface="新細明體" pitchFamily="18" charset="-120"/>
        </a:defRPr>
      </a:lvl8pPr>
      <a:lvl9pPr marL="1828759" algn="ctr" rtl="0" fontAlgn="base">
        <a:spcBef>
          <a:spcPct val="0"/>
        </a:spcBef>
        <a:spcAft>
          <a:spcPct val="0"/>
        </a:spcAft>
        <a:defRPr sz="4401">
          <a:solidFill>
            <a:schemeClr val="tx1"/>
          </a:solidFill>
          <a:latin typeface="Calibri" pitchFamily="34" charset="0"/>
          <a:ea typeface="新細明體" pitchFamily="18" charset="-120"/>
        </a:defRPr>
      </a:lvl9pPr>
    </p:titleStyle>
    <p:bodyStyle>
      <a:lvl1pPr marL="341769" indent="-341769"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42516" indent="-284303"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41751" indent="-228351"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9963" indent="-228351"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6663" indent="-228351"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544"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1732"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8923"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6113"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TW"/>
      </a:defPPr>
      <a:lvl1pPr marL="0" algn="l" defTabSz="914379" rtl="0" eaLnBrk="1" latinLnBrk="0" hangingPunct="1">
        <a:defRPr sz="1799" kern="1200">
          <a:solidFill>
            <a:schemeClr val="tx1"/>
          </a:solidFill>
          <a:latin typeface="+mn-lt"/>
          <a:ea typeface="+mn-ea"/>
          <a:cs typeface="+mn-cs"/>
        </a:defRPr>
      </a:lvl1pPr>
      <a:lvl2pPr marL="457190" algn="l" defTabSz="914379" rtl="0" eaLnBrk="1" latinLnBrk="0" hangingPunct="1">
        <a:defRPr sz="1799" kern="1200">
          <a:solidFill>
            <a:schemeClr val="tx1"/>
          </a:solidFill>
          <a:latin typeface="+mn-lt"/>
          <a:ea typeface="+mn-ea"/>
          <a:cs typeface="+mn-cs"/>
        </a:defRPr>
      </a:lvl2pPr>
      <a:lvl3pPr marL="914379" algn="l" defTabSz="914379" rtl="0" eaLnBrk="1" latinLnBrk="0" hangingPunct="1">
        <a:defRPr sz="1799" kern="1200">
          <a:solidFill>
            <a:schemeClr val="tx1"/>
          </a:solidFill>
          <a:latin typeface="+mn-lt"/>
          <a:ea typeface="+mn-ea"/>
          <a:cs typeface="+mn-cs"/>
        </a:defRPr>
      </a:lvl3pPr>
      <a:lvl4pPr marL="1371570" algn="l" defTabSz="914379" rtl="0" eaLnBrk="1" latinLnBrk="0" hangingPunct="1">
        <a:defRPr sz="1799" kern="1200">
          <a:solidFill>
            <a:schemeClr val="tx1"/>
          </a:solidFill>
          <a:latin typeface="+mn-lt"/>
          <a:ea typeface="+mn-ea"/>
          <a:cs typeface="+mn-cs"/>
        </a:defRPr>
      </a:lvl4pPr>
      <a:lvl5pPr marL="1828759" algn="l" defTabSz="914379" rtl="0" eaLnBrk="1" latinLnBrk="0" hangingPunct="1">
        <a:defRPr sz="1799" kern="1200">
          <a:solidFill>
            <a:schemeClr val="tx1"/>
          </a:solidFill>
          <a:latin typeface="+mn-lt"/>
          <a:ea typeface="+mn-ea"/>
          <a:cs typeface="+mn-cs"/>
        </a:defRPr>
      </a:lvl5pPr>
      <a:lvl6pPr marL="2285948" algn="l" defTabSz="914379" rtl="0" eaLnBrk="1" latinLnBrk="0" hangingPunct="1">
        <a:defRPr sz="1799" kern="1200">
          <a:solidFill>
            <a:schemeClr val="tx1"/>
          </a:solidFill>
          <a:latin typeface="+mn-lt"/>
          <a:ea typeface="+mn-ea"/>
          <a:cs typeface="+mn-cs"/>
        </a:defRPr>
      </a:lvl6pPr>
      <a:lvl7pPr marL="2743138" algn="l" defTabSz="914379" rtl="0" eaLnBrk="1" latinLnBrk="0" hangingPunct="1">
        <a:defRPr sz="1799" kern="1200">
          <a:solidFill>
            <a:schemeClr val="tx1"/>
          </a:solidFill>
          <a:latin typeface="+mn-lt"/>
          <a:ea typeface="+mn-ea"/>
          <a:cs typeface="+mn-cs"/>
        </a:defRPr>
      </a:lvl7pPr>
      <a:lvl8pPr marL="3200328" algn="l" defTabSz="914379" rtl="0" eaLnBrk="1" latinLnBrk="0" hangingPunct="1">
        <a:defRPr sz="1799" kern="1200">
          <a:solidFill>
            <a:schemeClr val="tx1"/>
          </a:solidFill>
          <a:latin typeface="+mn-lt"/>
          <a:ea typeface="+mn-ea"/>
          <a:cs typeface="+mn-cs"/>
        </a:defRPr>
      </a:lvl8pPr>
      <a:lvl9pPr marL="3657518" algn="l" defTabSz="914379"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ahoma" panose="020B0604030504040204" pitchFamily="34" charset="0"/>
              </a:defRPr>
            </a:lvl1pPr>
          </a:lstStyle>
          <a:p>
            <a:pPr fontAlgn="base">
              <a:spcBef>
                <a:spcPct val="0"/>
              </a:spcBef>
              <a:spcAft>
                <a:spcPct val="0"/>
              </a:spcAft>
              <a:defRPr/>
            </a:pPr>
            <a:fld id="{F0E59DB2-8698-4715-8666-71CB0A2C430F}" type="slidenum">
              <a:rPr kumimoji="1" lang="en-US" altLang="zh-TW"/>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25350112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90" algn="ctr" rtl="0" fontAlgn="base">
        <a:spcBef>
          <a:spcPct val="0"/>
        </a:spcBef>
        <a:spcAft>
          <a:spcPct val="0"/>
        </a:spcAft>
        <a:defRPr sz="4401">
          <a:solidFill>
            <a:schemeClr val="tx1"/>
          </a:solidFill>
          <a:latin typeface="Calibri" pitchFamily="34" charset="0"/>
          <a:ea typeface="新細明體" pitchFamily="18" charset="-120"/>
        </a:defRPr>
      </a:lvl6pPr>
      <a:lvl7pPr marL="914379" algn="ctr" rtl="0" fontAlgn="base">
        <a:spcBef>
          <a:spcPct val="0"/>
        </a:spcBef>
        <a:spcAft>
          <a:spcPct val="0"/>
        </a:spcAft>
        <a:defRPr sz="4401">
          <a:solidFill>
            <a:schemeClr val="tx1"/>
          </a:solidFill>
          <a:latin typeface="Calibri" pitchFamily="34" charset="0"/>
          <a:ea typeface="新細明體" pitchFamily="18" charset="-120"/>
        </a:defRPr>
      </a:lvl7pPr>
      <a:lvl8pPr marL="1371570" algn="ctr" rtl="0" fontAlgn="base">
        <a:spcBef>
          <a:spcPct val="0"/>
        </a:spcBef>
        <a:spcAft>
          <a:spcPct val="0"/>
        </a:spcAft>
        <a:defRPr sz="4401">
          <a:solidFill>
            <a:schemeClr val="tx1"/>
          </a:solidFill>
          <a:latin typeface="Calibri" pitchFamily="34" charset="0"/>
          <a:ea typeface="新細明體" pitchFamily="18" charset="-120"/>
        </a:defRPr>
      </a:lvl8pPr>
      <a:lvl9pPr marL="1828759" algn="ctr" rtl="0" fontAlgn="base">
        <a:spcBef>
          <a:spcPct val="0"/>
        </a:spcBef>
        <a:spcAft>
          <a:spcPct val="0"/>
        </a:spcAft>
        <a:defRPr sz="4401">
          <a:solidFill>
            <a:schemeClr val="tx1"/>
          </a:solidFill>
          <a:latin typeface="Calibri" pitchFamily="34" charset="0"/>
          <a:ea typeface="新細明體" pitchFamily="18" charset="-120"/>
        </a:defRPr>
      </a:lvl9pPr>
    </p:titleStyle>
    <p:bodyStyle>
      <a:lvl1pPr marL="341769" indent="-341769"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42516" indent="-284303"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41751" indent="-228351"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9963" indent="-228351"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6663" indent="-228351"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544"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1732"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8923"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6113" indent="-228594" algn="l" defTabSz="914379"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TW"/>
      </a:defPPr>
      <a:lvl1pPr marL="0" algn="l" defTabSz="914379" rtl="0" eaLnBrk="1" latinLnBrk="0" hangingPunct="1">
        <a:defRPr sz="1799" kern="1200">
          <a:solidFill>
            <a:schemeClr val="tx1"/>
          </a:solidFill>
          <a:latin typeface="+mn-lt"/>
          <a:ea typeface="+mn-ea"/>
          <a:cs typeface="+mn-cs"/>
        </a:defRPr>
      </a:lvl1pPr>
      <a:lvl2pPr marL="457190" algn="l" defTabSz="914379" rtl="0" eaLnBrk="1" latinLnBrk="0" hangingPunct="1">
        <a:defRPr sz="1799" kern="1200">
          <a:solidFill>
            <a:schemeClr val="tx1"/>
          </a:solidFill>
          <a:latin typeface="+mn-lt"/>
          <a:ea typeface="+mn-ea"/>
          <a:cs typeface="+mn-cs"/>
        </a:defRPr>
      </a:lvl2pPr>
      <a:lvl3pPr marL="914379" algn="l" defTabSz="914379" rtl="0" eaLnBrk="1" latinLnBrk="0" hangingPunct="1">
        <a:defRPr sz="1799" kern="1200">
          <a:solidFill>
            <a:schemeClr val="tx1"/>
          </a:solidFill>
          <a:latin typeface="+mn-lt"/>
          <a:ea typeface="+mn-ea"/>
          <a:cs typeface="+mn-cs"/>
        </a:defRPr>
      </a:lvl3pPr>
      <a:lvl4pPr marL="1371570" algn="l" defTabSz="914379" rtl="0" eaLnBrk="1" latinLnBrk="0" hangingPunct="1">
        <a:defRPr sz="1799" kern="1200">
          <a:solidFill>
            <a:schemeClr val="tx1"/>
          </a:solidFill>
          <a:latin typeface="+mn-lt"/>
          <a:ea typeface="+mn-ea"/>
          <a:cs typeface="+mn-cs"/>
        </a:defRPr>
      </a:lvl4pPr>
      <a:lvl5pPr marL="1828759" algn="l" defTabSz="914379" rtl="0" eaLnBrk="1" latinLnBrk="0" hangingPunct="1">
        <a:defRPr sz="1799" kern="1200">
          <a:solidFill>
            <a:schemeClr val="tx1"/>
          </a:solidFill>
          <a:latin typeface="+mn-lt"/>
          <a:ea typeface="+mn-ea"/>
          <a:cs typeface="+mn-cs"/>
        </a:defRPr>
      </a:lvl5pPr>
      <a:lvl6pPr marL="2285948" algn="l" defTabSz="914379" rtl="0" eaLnBrk="1" latinLnBrk="0" hangingPunct="1">
        <a:defRPr sz="1799" kern="1200">
          <a:solidFill>
            <a:schemeClr val="tx1"/>
          </a:solidFill>
          <a:latin typeface="+mn-lt"/>
          <a:ea typeface="+mn-ea"/>
          <a:cs typeface="+mn-cs"/>
        </a:defRPr>
      </a:lvl6pPr>
      <a:lvl7pPr marL="2743138" algn="l" defTabSz="914379" rtl="0" eaLnBrk="1" latinLnBrk="0" hangingPunct="1">
        <a:defRPr sz="1799" kern="1200">
          <a:solidFill>
            <a:schemeClr val="tx1"/>
          </a:solidFill>
          <a:latin typeface="+mn-lt"/>
          <a:ea typeface="+mn-ea"/>
          <a:cs typeface="+mn-cs"/>
        </a:defRPr>
      </a:lvl7pPr>
      <a:lvl8pPr marL="3200328" algn="l" defTabSz="914379" rtl="0" eaLnBrk="1" latinLnBrk="0" hangingPunct="1">
        <a:defRPr sz="1799" kern="1200">
          <a:solidFill>
            <a:schemeClr val="tx1"/>
          </a:solidFill>
          <a:latin typeface="+mn-lt"/>
          <a:ea typeface="+mn-ea"/>
          <a:cs typeface="+mn-cs"/>
        </a:defRPr>
      </a:lvl8pPr>
      <a:lvl9pPr marL="3657518" algn="l" defTabSz="914379"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6867"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43">
                <a:solidFill>
                  <a:srgbClr val="898989"/>
                </a:solidFill>
                <a:latin typeface="Tahoma" panose="020B0604030504040204" pitchFamily="34" charset="0"/>
              </a:defRPr>
            </a:lvl1pPr>
          </a:lstStyle>
          <a:p>
            <a:pPr fontAlgn="base">
              <a:spcBef>
                <a:spcPct val="0"/>
              </a:spcBef>
              <a:spcAft>
                <a:spcPct val="0"/>
              </a:spcAft>
              <a:defRPr/>
            </a:pPr>
            <a:fld id="{92132B90-BBC3-4935-AB18-E93C98C4A3FB}" type="slidenum">
              <a:rPr kumimoji="1" lang="en-US" altLang="zh-TW"/>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180952628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hf sldNum="0" hdr="0" ftr="0" dt="0"/>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13" algn="ctr" rtl="0" fontAlgn="base">
        <a:spcBef>
          <a:spcPct val="0"/>
        </a:spcBef>
        <a:spcAft>
          <a:spcPct val="0"/>
        </a:spcAft>
        <a:defRPr sz="4401">
          <a:solidFill>
            <a:schemeClr val="tx1"/>
          </a:solidFill>
          <a:latin typeface="Calibri" pitchFamily="34" charset="0"/>
          <a:ea typeface="新細明體" pitchFamily="18" charset="-120"/>
        </a:defRPr>
      </a:lvl6pPr>
      <a:lvl7pPr marL="914226" algn="ctr" rtl="0" fontAlgn="base">
        <a:spcBef>
          <a:spcPct val="0"/>
        </a:spcBef>
        <a:spcAft>
          <a:spcPct val="0"/>
        </a:spcAft>
        <a:defRPr sz="4401">
          <a:solidFill>
            <a:schemeClr val="tx1"/>
          </a:solidFill>
          <a:latin typeface="Calibri" pitchFamily="34" charset="0"/>
          <a:ea typeface="新細明體" pitchFamily="18" charset="-120"/>
        </a:defRPr>
      </a:lvl7pPr>
      <a:lvl8pPr marL="1371339" algn="ctr" rtl="0" fontAlgn="base">
        <a:spcBef>
          <a:spcPct val="0"/>
        </a:spcBef>
        <a:spcAft>
          <a:spcPct val="0"/>
        </a:spcAft>
        <a:defRPr sz="4401">
          <a:solidFill>
            <a:schemeClr val="tx1"/>
          </a:solidFill>
          <a:latin typeface="Calibri" pitchFamily="34" charset="0"/>
          <a:ea typeface="新細明體" pitchFamily="18" charset="-120"/>
        </a:defRPr>
      </a:lvl8pPr>
      <a:lvl9pPr marL="1828453" algn="ctr" rtl="0" fontAlgn="base">
        <a:spcBef>
          <a:spcPct val="0"/>
        </a:spcBef>
        <a:spcAft>
          <a:spcPct val="0"/>
        </a:spcAft>
        <a:defRPr sz="4401">
          <a:solidFill>
            <a:schemeClr val="tx1"/>
          </a:solidFill>
          <a:latin typeface="Calibri" pitchFamily="34" charset="0"/>
          <a:ea typeface="新細明體" pitchFamily="18" charset="-120"/>
        </a:defRPr>
      </a:lvl9pPr>
    </p:titleStyle>
    <p:bodyStyle>
      <a:lvl1pPr marL="337233" indent="-337233"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37979" indent="-279767"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37214" indent="-223813"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5427" indent="-223813"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2127" indent="-223813"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124" indent="-228555" algn="l" defTabSz="914226"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1235" indent="-228555" algn="l" defTabSz="914226"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8348" indent="-228555" algn="l" defTabSz="914226"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5462" indent="-228555" algn="l" defTabSz="914226"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TW"/>
      </a:defPPr>
      <a:lvl1pPr marL="0" algn="l" defTabSz="914226" rtl="0" eaLnBrk="1" latinLnBrk="0" hangingPunct="1">
        <a:defRPr sz="1799" kern="1200">
          <a:solidFill>
            <a:schemeClr val="tx1"/>
          </a:solidFill>
          <a:latin typeface="+mn-lt"/>
          <a:ea typeface="+mn-ea"/>
          <a:cs typeface="+mn-cs"/>
        </a:defRPr>
      </a:lvl1pPr>
      <a:lvl2pPr marL="457113" algn="l" defTabSz="914226" rtl="0" eaLnBrk="1" latinLnBrk="0" hangingPunct="1">
        <a:defRPr sz="1799" kern="1200">
          <a:solidFill>
            <a:schemeClr val="tx1"/>
          </a:solidFill>
          <a:latin typeface="+mn-lt"/>
          <a:ea typeface="+mn-ea"/>
          <a:cs typeface="+mn-cs"/>
        </a:defRPr>
      </a:lvl2pPr>
      <a:lvl3pPr marL="914226" algn="l" defTabSz="914226" rtl="0" eaLnBrk="1" latinLnBrk="0" hangingPunct="1">
        <a:defRPr sz="1799" kern="1200">
          <a:solidFill>
            <a:schemeClr val="tx1"/>
          </a:solidFill>
          <a:latin typeface="+mn-lt"/>
          <a:ea typeface="+mn-ea"/>
          <a:cs typeface="+mn-cs"/>
        </a:defRPr>
      </a:lvl3pPr>
      <a:lvl4pPr marL="1371339" algn="l" defTabSz="914226" rtl="0" eaLnBrk="1" latinLnBrk="0" hangingPunct="1">
        <a:defRPr sz="1799" kern="1200">
          <a:solidFill>
            <a:schemeClr val="tx1"/>
          </a:solidFill>
          <a:latin typeface="+mn-lt"/>
          <a:ea typeface="+mn-ea"/>
          <a:cs typeface="+mn-cs"/>
        </a:defRPr>
      </a:lvl4pPr>
      <a:lvl5pPr marL="1828453" algn="l" defTabSz="914226" rtl="0" eaLnBrk="1" latinLnBrk="0" hangingPunct="1">
        <a:defRPr sz="1799" kern="1200">
          <a:solidFill>
            <a:schemeClr val="tx1"/>
          </a:solidFill>
          <a:latin typeface="+mn-lt"/>
          <a:ea typeface="+mn-ea"/>
          <a:cs typeface="+mn-cs"/>
        </a:defRPr>
      </a:lvl5pPr>
      <a:lvl6pPr marL="2285566" algn="l" defTabSz="914226" rtl="0" eaLnBrk="1" latinLnBrk="0" hangingPunct="1">
        <a:defRPr sz="1799" kern="1200">
          <a:solidFill>
            <a:schemeClr val="tx1"/>
          </a:solidFill>
          <a:latin typeface="+mn-lt"/>
          <a:ea typeface="+mn-ea"/>
          <a:cs typeface="+mn-cs"/>
        </a:defRPr>
      </a:lvl6pPr>
      <a:lvl7pPr marL="2742679" algn="l" defTabSz="914226" rtl="0" eaLnBrk="1" latinLnBrk="0" hangingPunct="1">
        <a:defRPr sz="1799" kern="1200">
          <a:solidFill>
            <a:schemeClr val="tx1"/>
          </a:solidFill>
          <a:latin typeface="+mn-lt"/>
          <a:ea typeface="+mn-ea"/>
          <a:cs typeface="+mn-cs"/>
        </a:defRPr>
      </a:lvl7pPr>
      <a:lvl8pPr marL="3199792" algn="l" defTabSz="914226" rtl="0" eaLnBrk="1" latinLnBrk="0" hangingPunct="1">
        <a:defRPr sz="1799" kern="1200">
          <a:solidFill>
            <a:schemeClr val="tx1"/>
          </a:solidFill>
          <a:latin typeface="+mn-lt"/>
          <a:ea typeface="+mn-ea"/>
          <a:cs typeface="+mn-cs"/>
        </a:defRPr>
      </a:lvl8pPr>
      <a:lvl9pPr marL="3656906" algn="l" defTabSz="914226"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標題版面配置區 1"/>
          <p:cNvSpPr>
            <a:spLocks noGrp="1"/>
          </p:cNvSpPr>
          <p:nvPr>
            <p:ph type="title"/>
          </p:nvPr>
        </p:nvSpPr>
        <p:spPr bwMode="auto">
          <a:xfrm>
            <a:off x="837803" y="364450"/>
            <a:ext cx="10516394" cy="13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48131" name="文字版面配置區 2"/>
          <p:cNvSpPr>
            <a:spLocks noGrp="1"/>
          </p:cNvSpPr>
          <p:nvPr>
            <p:ph type="body" idx="1"/>
          </p:nvPr>
        </p:nvSpPr>
        <p:spPr bwMode="auto">
          <a:xfrm>
            <a:off x="837803" y="1825272"/>
            <a:ext cx="10516394" cy="43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7803" y="6355937"/>
            <a:ext cx="2743276"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1A5D1E49-5A56-4D3F-9963-885CE5FA1A10}"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039300" y="6355937"/>
            <a:ext cx="4113401"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endParaRPr lang="zh-TW" altLang="en-US"/>
          </a:p>
        </p:txBody>
      </p:sp>
      <p:sp>
        <p:nvSpPr>
          <p:cNvPr id="6" name="投影片編號版面配置區 5"/>
          <p:cNvSpPr>
            <a:spLocks noGrp="1"/>
          </p:cNvSpPr>
          <p:nvPr>
            <p:ph type="sldNum" sz="quarter" idx="4"/>
          </p:nvPr>
        </p:nvSpPr>
        <p:spPr>
          <a:xfrm>
            <a:off x="8610922" y="6355937"/>
            <a:ext cx="2743276" cy="365962"/>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5DC2ACA5-8FCF-4899-815B-728C95D4045F}" type="slidenum">
              <a:rPr lang="zh-TW" altLang="en-US"/>
              <a:pPr>
                <a:defRPr/>
              </a:pPr>
              <a:t>‹#›</a:t>
            </a:fld>
            <a:endParaRPr lang="zh-TW" altLang="en-US"/>
          </a:p>
        </p:txBody>
      </p:sp>
    </p:spTree>
    <p:extLst>
      <p:ext uri="{BB962C8B-B14F-4D97-AF65-F5344CB8AC3E}">
        <p14:creationId xmlns:p14="http://schemas.microsoft.com/office/powerpoint/2010/main" val="742578671"/>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911889" rtl="0" eaLnBrk="0" fontAlgn="base" hangingPunct="0">
        <a:lnSpc>
          <a:spcPct val="90000"/>
        </a:lnSpc>
        <a:spcBef>
          <a:spcPct val="0"/>
        </a:spcBef>
        <a:spcAft>
          <a:spcPct val="0"/>
        </a:spcAft>
        <a:defRPr sz="4382" kern="1200">
          <a:solidFill>
            <a:schemeClr val="tx1"/>
          </a:solidFill>
          <a:latin typeface="+mj-lt"/>
          <a:ea typeface="+mj-ea"/>
          <a:cs typeface="+mj-cs"/>
        </a:defRPr>
      </a:lvl1pPr>
      <a:lvl2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2pPr>
      <a:lvl3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3pPr>
      <a:lvl4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4pPr>
      <a:lvl5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5pPr>
      <a:lvl6pPr marL="435505"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6pPr>
      <a:lvl7pPr marL="871009"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7pPr>
      <a:lvl8pPr marL="1306513"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8pPr>
      <a:lvl9pPr marL="1742018"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9pPr>
    </p:titleStyle>
    <p:bodyStyle>
      <a:lvl1pPr marL="226838" indent="-226838" algn="l" defTabSz="911889" rtl="0" eaLnBrk="0" fontAlgn="base" hangingPunct="0">
        <a:lnSpc>
          <a:spcPct val="90000"/>
        </a:lnSpc>
        <a:spcBef>
          <a:spcPts val="1000"/>
        </a:spcBef>
        <a:spcAft>
          <a:spcPct val="0"/>
        </a:spcAft>
        <a:buFont typeface="Arial" panose="020B0604020202020204" pitchFamily="34" charset="0"/>
        <a:buChar char="•"/>
        <a:defRPr sz="2763" kern="1200">
          <a:solidFill>
            <a:schemeClr val="tx1"/>
          </a:solidFill>
          <a:latin typeface="+mn-lt"/>
          <a:ea typeface="+mn-ea"/>
          <a:cs typeface="+mn-cs"/>
        </a:defRPr>
      </a:lvl1pPr>
      <a:lvl2pPr marL="683538" indent="-226838" algn="l" defTabSz="911889" rtl="0" eaLnBrk="0" fontAlgn="base" hangingPunct="0">
        <a:lnSpc>
          <a:spcPct val="90000"/>
        </a:lnSpc>
        <a:spcBef>
          <a:spcPts val="500"/>
        </a:spcBef>
        <a:spcAft>
          <a:spcPct val="0"/>
        </a:spcAft>
        <a:buFont typeface="Arial" panose="020B0604020202020204" pitchFamily="34" charset="0"/>
        <a:buChar char="•"/>
        <a:defRPr sz="2382" kern="1200">
          <a:solidFill>
            <a:schemeClr val="tx1"/>
          </a:solidFill>
          <a:latin typeface="+mn-lt"/>
          <a:ea typeface="+mn-ea"/>
          <a:cs typeface="+mn-cs"/>
        </a:defRPr>
      </a:lvl2pPr>
      <a:lvl3pPr marL="1140238" indent="-226838" algn="l" defTabSz="911889" rtl="0" eaLnBrk="0" fontAlgn="base" hangingPunct="0">
        <a:lnSpc>
          <a:spcPct val="90000"/>
        </a:lnSpc>
        <a:spcBef>
          <a:spcPts val="500"/>
        </a:spcBef>
        <a:spcAft>
          <a:spcPct val="0"/>
        </a:spcAft>
        <a:buFont typeface="Arial" panose="020B0604020202020204" pitchFamily="34" charset="0"/>
        <a:buChar char="•"/>
        <a:defRPr sz="1905" kern="1200">
          <a:solidFill>
            <a:schemeClr val="tx1"/>
          </a:solidFill>
          <a:latin typeface="+mn-lt"/>
          <a:ea typeface="+mn-ea"/>
          <a:cs typeface="+mn-cs"/>
        </a:defRPr>
      </a:lvl3pPr>
      <a:lvl4pPr marL="1598451" indent="-226838" algn="l" defTabSz="911889"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152" indent="-226838" algn="l" defTabSz="911889"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320"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68"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617"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66"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zh-TW"/>
      </a:defPPr>
      <a:lvl1pPr marL="0" algn="l" defTabSz="914298" rtl="0" eaLnBrk="1" latinLnBrk="0" hangingPunct="1">
        <a:defRPr sz="1799" kern="1200">
          <a:solidFill>
            <a:schemeClr val="tx1"/>
          </a:solidFill>
          <a:latin typeface="+mn-lt"/>
          <a:ea typeface="+mn-ea"/>
          <a:cs typeface="+mn-cs"/>
        </a:defRPr>
      </a:lvl1pPr>
      <a:lvl2pPr marL="457150" algn="l" defTabSz="914298" rtl="0" eaLnBrk="1" latinLnBrk="0" hangingPunct="1">
        <a:defRPr sz="1799" kern="1200">
          <a:solidFill>
            <a:schemeClr val="tx1"/>
          </a:solidFill>
          <a:latin typeface="+mn-lt"/>
          <a:ea typeface="+mn-ea"/>
          <a:cs typeface="+mn-cs"/>
        </a:defRPr>
      </a:lvl2pPr>
      <a:lvl3pPr marL="914298" algn="l" defTabSz="914298" rtl="0" eaLnBrk="1" latinLnBrk="0" hangingPunct="1">
        <a:defRPr sz="1799" kern="1200">
          <a:solidFill>
            <a:schemeClr val="tx1"/>
          </a:solidFill>
          <a:latin typeface="+mn-lt"/>
          <a:ea typeface="+mn-ea"/>
          <a:cs typeface="+mn-cs"/>
        </a:defRPr>
      </a:lvl3pPr>
      <a:lvl4pPr marL="1371448" algn="l" defTabSz="914298" rtl="0" eaLnBrk="1" latinLnBrk="0" hangingPunct="1">
        <a:defRPr sz="1799" kern="1200">
          <a:solidFill>
            <a:schemeClr val="tx1"/>
          </a:solidFill>
          <a:latin typeface="+mn-lt"/>
          <a:ea typeface="+mn-ea"/>
          <a:cs typeface="+mn-cs"/>
        </a:defRPr>
      </a:lvl4pPr>
      <a:lvl5pPr marL="1828596" algn="l" defTabSz="914298" rtl="0" eaLnBrk="1" latinLnBrk="0" hangingPunct="1">
        <a:defRPr sz="1799" kern="1200">
          <a:solidFill>
            <a:schemeClr val="tx1"/>
          </a:solidFill>
          <a:latin typeface="+mn-lt"/>
          <a:ea typeface="+mn-ea"/>
          <a:cs typeface="+mn-cs"/>
        </a:defRPr>
      </a:lvl5pPr>
      <a:lvl6pPr marL="2285745" algn="l" defTabSz="914298" rtl="0" eaLnBrk="1" latinLnBrk="0" hangingPunct="1">
        <a:defRPr sz="1799" kern="1200">
          <a:solidFill>
            <a:schemeClr val="tx1"/>
          </a:solidFill>
          <a:latin typeface="+mn-lt"/>
          <a:ea typeface="+mn-ea"/>
          <a:cs typeface="+mn-cs"/>
        </a:defRPr>
      </a:lvl6pPr>
      <a:lvl7pPr marL="2742894" algn="l" defTabSz="914298" rtl="0" eaLnBrk="1" latinLnBrk="0" hangingPunct="1">
        <a:defRPr sz="1799" kern="1200">
          <a:solidFill>
            <a:schemeClr val="tx1"/>
          </a:solidFill>
          <a:latin typeface="+mn-lt"/>
          <a:ea typeface="+mn-ea"/>
          <a:cs typeface="+mn-cs"/>
        </a:defRPr>
      </a:lvl7pPr>
      <a:lvl8pPr marL="3200043" algn="l" defTabSz="914298" rtl="0" eaLnBrk="1" latinLnBrk="0" hangingPunct="1">
        <a:defRPr sz="1799" kern="1200">
          <a:solidFill>
            <a:schemeClr val="tx1"/>
          </a:solidFill>
          <a:latin typeface="+mn-lt"/>
          <a:ea typeface="+mn-ea"/>
          <a:cs typeface="+mn-cs"/>
        </a:defRPr>
      </a:lvl8pPr>
      <a:lvl9pPr marL="3657192" algn="l" defTabSz="914298" rtl="0" eaLnBrk="1" latinLnBrk="0" hangingPunct="1">
        <a:defRPr sz="179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標題版面配置區 1"/>
          <p:cNvSpPr>
            <a:spLocks noGrp="1"/>
          </p:cNvSpPr>
          <p:nvPr>
            <p:ph type="title"/>
          </p:nvPr>
        </p:nvSpPr>
        <p:spPr bwMode="auto">
          <a:xfrm>
            <a:off x="837803" y="364450"/>
            <a:ext cx="10516394" cy="13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3795" name="文字版面配置區 2"/>
          <p:cNvSpPr>
            <a:spLocks noGrp="1"/>
          </p:cNvSpPr>
          <p:nvPr>
            <p:ph type="body" idx="1"/>
          </p:nvPr>
        </p:nvSpPr>
        <p:spPr bwMode="auto">
          <a:xfrm>
            <a:off x="837803" y="1825272"/>
            <a:ext cx="10516394" cy="43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7803" y="6355937"/>
            <a:ext cx="2743276"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315FF89C-FE0D-40E0-825D-D43131006D25}"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039300" y="6355937"/>
            <a:ext cx="4113401"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endParaRPr lang="zh-TW" altLang="en-US"/>
          </a:p>
        </p:txBody>
      </p:sp>
      <p:sp>
        <p:nvSpPr>
          <p:cNvPr id="6" name="投影片編號版面配置區 5"/>
          <p:cNvSpPr>
            <a:spLocks noGrp="1"/>
          </p:cNvSpPr>
          <p:nvPr>
            <p:ph type="sldNum" sz="quarter" idx="4"/>
          </p:nvPr>
        </p:nvSpPr>
        <p:spPr>
          <a:xfrm>
            <a:off x="8610922" y="6355937"/>
            <a:ext cx="2743276"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143">
                <a:solidFill>
                  <a:srgbClr val="898989"/>
                </a:solidFill>
                <a:latin typeface="Calibri" panose="020F0502020204030204" pitchFamily="34" charset="0"/>
              </a:defRPr>
            </a:lvl1pPr>
          </a:lstStyle>
          <a:p>
            <a:pPr fontAlgn="base">
              <a:spcBef>
                <a:spcPct val="0"/>
              </a:spcBef>
              <a:spcAft>
                <a:spcPct val="0"/>
              </a:spcAft>
              <a:defRPr/>
            </a:pPr>
            <a:fld id="{38D95932-1C0F-499F-8BEF-43663B09C5E7}" type="slidenum">
              <a:rPr lang="zh-TW" altLang="en-US"/>
              <a:pPr fontAlgn="base">
                <a:spcBef>
                  <a:spcPct val="0"/>
                </a:spcBef>
                <a:spcAft>
                  <a:spcPct val="0"/>
                </a:spcAft>
                <a:defRPr/>
              </a:pPr>
              <a:t>‹#›</a:t>
            </a:fld>
            <a:endParaRPr lang="zh-TW" altLang="en-US"/>
          </a:p>
        </p:txBody>
      </p:sp>
    </p:spTree>
    <p:extLst>
      <p:ext uri="{BB962C8B-B14F-4D97-AF65-F5344CB8AC3E}">
        <p14:creationId xmlns:p14="http://schemas.microsoft.com/office/powerpoint/2010/main" val="1481434329"/>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0376" rtl="0" eaLnBrk="0" fontAlgn="base" hangingPunct="0">
        <a:lnSpc>
          <a:spcPct val="90000"/>
        </a:lnSpc>
        <a:spcBef>
          <a:spcPct val="0"/>
        </a:spcBef>
        <a:spcAft>
          <a:spcPct val="0"/>
        </a:spcAft>
        <a:defRPr sz="4382" kern="1200">
          <a:solidFill>
            <a:schemeClr val="tx1"/>
          </a:solidFill>
          <a:latin typeface="+mj-lt"/>
          <a:ea typeface="+mj-ea"/>
          <a:cs typeface="+mj-cs"/>
        </a:defRPr>
      </a:lvl1pPr>
      <a:lvl2pPr algn="l" defTabSz="910376"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2pPr>
      <a:lvl3pPr algn="l" defTabSz="910376"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3pPr>
      <a:lvl4pPr algn="l" defTabSz="910376"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4pPr>
      <a:lvl5pPr algn="l" defTabSz="910376"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5pPr>
      <a:lvl6pPr marL="435481" algn="l" defTabSz="913299"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6pPr>
      <a:lvl7pPr marL="870960" algn="l" defTabSz="913299"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7pPr>
      <a:lvl8pPr marL="1306440" algn="l" defTabSz="913299"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8pPr>
      <a:lvl9pPr marL="1741921" algn="l" defTabSz="913299"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9pPr>
    </p:titleStyle>
    <p:bodyStyle>
      <a:lvl1pPr marL="225326" indent="-225326" algn="l" defTabSz="910376" rtl="0" eaLnBrk="0" fontAlgn="base" hangingPunct="0">
        <a:lnSpc>
          <a:spcPct val="90000"/>
        </a:lnSpc>
        <a:spcBef>
          <a:spcPts val="1000"/>
        </a:spcBef>
        <a:spcAft>
          <a:spcPct val="0"/>
        </a:spcAft>
        <a:buFont typeface="Arial" panose="020B0604020202020204" pitchFamily="34" charset="0"/>
        <a:buChar char="•"/>
        <a:defRPr sz="2763" kern="1200">
          <a:solidFill>
            <a:schemeClr val="tx1"/>
          </a:solidFill>
          <a:latin typeface="+mn-lt"/>
          <a:ea typeface="+mn-ea"/>
          <a:cs typeface="+mn-cs"/>
        </a:defRPr>
      </a:lvl1pPr>
      <a:lvl2pPr marL="682026" indent="-225326" algn="l" defTabSz="910376" rtl="0" eaLnBrk="0" fontAlgn="base" hangingPunct="0">
        <a:lnSpc>
          <a:spcPct val="90000"/>
        </a:lnSpc>
        <a:spcBef>
          <a:spcPts val="500"/>
        </a:spcBef>
        <a:spcAft>
          <a:spcPct val="0"/>
        </a:spcAft>
        <a:buFont typeface="Arial" panose="020B0604020202020204" pitchFamily="34" charset="0"/>
        <a:buChar char="•"/>
        <a:defRPr sz="2382" kern="1200">
          <a:solidFill>
            <a:schemeClr val="tx1"/>
          </a:solidFill>
          <a:latin typeface="+mn-lt"/>
          <a:ea typeface="+mn-ea"/>
          <a:cs typeface="+mn-cs"/>
        </a:defRPr>
      </a:lvl2pPr>
      <a:lvl3pPr marL="1138727" indent="-225326" algn="l" defTabSz="910376" rtl="0" eaLnBrk="0" fontAlgn="base" hangingPunct="0">
        <a:lnSpc>
          <a:spcPct val="90000"/>
        </a:lnSpc>
        <a:spcBef>
          <a:spcPts val="500"/>
        </a:spcBef>
        <a:spcAft>
          <a:spcPct val="0"/>
        </a:spcAft>
        <a:buFont typeface="Arial" panose="020B0604020202020204" pitchFamily="34" charset="0"/>
        <a:buChar char="•"/>
        <a:defRPr sz="1905" kern="1200">
          <a:solidFill>
            <a:schemeClr val="tx1"/>
          </a:solidFill>
          <a:latin typeface="+mn-lt"/>
          <a:ea typeface="+mn-ea"/>
          <a:cs typeface="+mn-cs"/>
        </a:defRPr>
      </a:lvl3pPr>
      <a:lvl4pPr marL="1596939" indent="-225326" algn="l" defTabSz="910376"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3639" indent="-225326" algn="l" defTabSz="910376"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180" indent="-228561" algn="l" defTabSz="9142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302" indent="-228561" algn="l" defTabSz="9142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425" indent="-228561" algn="l" defTabSz="9142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550" indent="-228561" algn="l" defTabSz="9142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zh-TW"/>
      </a:defPPr>
      <a:lvl1pPr marL="0" algn="l" defTabSz="914247" rtl="0" eaLnBrk="1" latinLnBrk="0" hangingPunct="1">
        <a:defRPr sz="1799" kern="1200">
          <a:solidFill>
            <a:schemeClr val="tx1"/>
          </a:solidFill>
          <a:latin typeface="+mn-lt"/>
          <a:ea typeface="+mn-ea"/>
          <a:cs typeface="+mn-cs"/>
        </a:defRPr>
      </a:lvl1pPr>
      <a:lvl2pPr marL="457124" algn="l" defTabSz="914247" rtl="0" eaLnBrk="1" latinLnBrk="0" hangingPunct="1">
        <a:defRPr sz="1799" kern="1200">
          <a:solidFill>
            <a:schemeClr val="tx1"/>
          </a:solidFill>
          <a:latin typeface="+mn-lt"/>
          <a:ea typeface="+mn-ea"/>
          <a:cs typeface="+mn-cs"/>
        </a:defRPr>
      </a:lvl2pPr>
      <a:lvl3pPr marL="914247" algn="l" defTabSz="914247" rtl="0" eaLnBrk="1" latinLnBrk="0" hangingPunct="1">
        <a:defRPr sz="1799" kern="1200">
          <a:solidFill>
            <a:schemeClr val="tx1"/>
          </a:solidFill>
          <a:latin typeface="+mn-lt"/>
          <a:ea typeface="+mn-ea"/>
          <a:cs typeface="+mn-cs"/>
        </a:defRPr>
      </a:lvl3pPr>
      <a:lvl4pPr marL="1371372" algn="l" defTabSz="914247" rtl="0" eaLnBrk="1" latinLnBrk="0" hangingPunct="1">
        <a:defRPr sz="1799" kern="1200">
          <a:solidFill>
            <a:schemeClr val="tx1"/>
          </a:solidFill>
          <a:latin typeface="+mn-lt"/>
          <a:ea typeface="+mn-ea"/>
          <a:cs typeface="+mn-cs"/>
        </a:defRPr>
      </a:lvl4pPr>
      <a:lvl5pPr marL="1828494" algn="l" defTabSz="914247" rtl="0" eaLnBrk="1" latinLnBrk="0" hangingPunct="1">
        <a:defRPr sz="1799" kern="1200">
          <a:solidFill>
            <a:schemeClr val="tx1"/>
          </a:solidFill>
          <a:latin typeface="+mn-lt"/>
          <a:ea typeface="+mn-ea"/>
          <a:cs typeface="+mn-cs"/>
        </a:defRPr>
      </a:lvl5pPr>
      <a:lvl6pPr marL="2285618" algn="l" defTabSz="914247" rtl="0" eaLnBrk="1" latinLnBrk="0" hangingPunct="1">
        <a:defRPr sz="1799" kern="1200">
          <a:solidFill>
            <a:schemeClr val="tx1"/>
          </a:solidFill>
          <a:latin typeface="+mn-lt"/>
          <a:ea typeface="+mn-ea"/>
          <a:cs typeface="+mn-cs"/>
        </a:defRPr>
      </a:lvl6pPr>
      <a:lvl7pPr marL="2742741" algn="l" defTabSz="914247" rtl="0" eaLnBrk="1" latinLnBrk="0" hangingPunct="1">
        <a:defRPr sz="1799" kern="1200">
          <a:solidFill>
            <a:schemeClr val="tx1"/>
          </a:solidFill>
          <a:latin typeface="+mn-lt"/>
          <a:ea typeface="+mn-ea"/>
          <a:cs typeface="+mn-cs"/>
        </a:defRPr>
      </a:lvl7pPr>
      <a:lvl8pPr marL="3199864" algn="l" defTabSz="914247" rtl="0" eaLnBrk="1" latinLnBrk="0" hangingPunct="1">
        <a:defRPr sz="1799" kern="1200">
          <a:solidFill>
            <a:schemeClr val="tx1"/>
          </a:solidFill>
          <a:latin typeface="+mn-lt"/>
          <a:ea typeface="+mn-ea"/>
          <a:cs typeface="+mn-cs"/>
        </a:defRPr>
      </a:lvl8pPr>
      <a:lvl9pPr marL="3656988" algn="l" defTabSz="914247" rtl="0" eaLnBrk="1" latinLnBrk="0" hangingPunct="1">
        <a:defRPr sz="179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標題版面配置區 1"/>
          <p:cNvSpPr>
            <a:spLocks noGrp="1"/>
          </p:cNvSpPr>
          <p:nvPr>
            <p:ph type="title"/>
          </p:nvPr>
        </p:nvSpPr>
        <p:spPr bwMode="auto">
          <a:xfrm>
            <a:off x="837803" y="364450"/>
            <a:ext cx="10516394" cy="13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1747" name="文字版面配置區 2"/>
          <p:cNvSpPr>
            <a:spLocks noGrp="1"/>
          </p:cNvSpPr>
          <p:nvPr>
            <p:ph type="body" idx="1"/>
          </p:nvPr>
        </p:nvSpPr>
        <p:spPr bwMode="auto">
          <a:xfrm>
            <a:off x="837803" y="1825272"/>
            <a:ext cx="10516394" cy="43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7803" y="6355937"/>
            <a:ext cx="2743276"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518E6417-420D-4940-9F45-1A8B727DC3C5}"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039300" y="6355937"/>
            <a:ext cx="4113401"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endParaRPr lang="zh-TW" altLang="en-US"/>
          </a:p>
        </p:txBody>
      </p:sp>
      <p:sp>
        <p:nvSpPr>
          <p:cNvPr id="6" name="投影片編號版面配置區 5"/>
          <p:cNvSpPr>
            <a:spLocks noGrp="1"/>
          </p:cNvSpPr>
          <p:nvPr>
            <p:ph type="sldNum" sz="quarter" idx="4"/>
          </p:nvPr>
        </p:nvSpPr>
        <p:spPr>
          <a:xfrm>
            <a:off x="8610922" y="6355937"/>
            <a:ext cx="2743276"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143">
                <a:solidFill>
                  <a:srgbClr val="898989"/>
                </a:solidFill>
                <a:latin typeface="Calibri" panose="020F0502020204030204" pitchFamily="34" charset="0"/>
              </a:defRPr>
            </a:lvl1pPr>
          </a:lstStyle>
          <a:p>
            <a:pPr fontAlgn="base">
              <a:spcBef>
                <a:spcPct val="0"/>
              </a:spcBef>
              <a:spcAft>
                <a:spcPct val="0"/>
              </a:spcAft>
              <a:defRPr/>
            </a:pPr>
            <a:fld id="{C84776C2-3A34-49A8-9C22-19B0FDC86FA9}" type="slidenum">
              <a:rPr lang="zh-TW" altLang="en-US"/>
              <a:pPr fontAlgn="base">
                <a:spcBef>
                  <a:spcPct val="0"/>
                </a:spcBef>
                <a:spcAft>
                  <a:spcPct val="0"/>
                </a:spcAft>
                <a:defRPr/>
              </a:pPr>
              <a:t>‹#›</a:t>
            </a:fld>
            <a:endParaRPr lang="zh-TW" altLang="en-US"/>
          </a:p>
        </p:txBody>
      </p:sp>
    </p:spTree>
    <p:extLst>
      <p:ext uri="{BB962C8B-B14F-4D97-AF65-F5344CB8AC3E}">
        <p14:creationId xmlns:p14="http://schemas.microsoft.com/office/powerpoint/2010/main" val="1619910285"/>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xStyles>
    <p:titleStyle>
      <a:lvl1pPr algn="l" defTabSz="911889" rtl="0" eaLnBrk="0" fontAlgn="base" hangingPunct="0">
        <a:lnSpc>
          <a:spcPct val="90000"/>
        </a:lnSpc>
        <a:spcBef>
          <a:spcPct val="0"/>
        </a:spcBef>
        <a:spcAft>
          <a:spcPct val="0"/>
        </a:spcAft>
        <a:defRPr sz="4382" kern="1200">
          <a:solidFill>
            <a:schemeClr val="tx1"/>
          </a:solidFill>
          <a:latin typeface="+mj-lt"/>
          <a:ea typeface="+mj-ea"/>
          <a:cs typeface="+mj-cs"/>
        </a:defRPr>
      </a:lvl1pPr>
      <a:lvl2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2pPr>
      <a:lvl3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3pPr>
      <a:lvl4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4pPr>
      <a:lvl5pPr algn="l" defTabSz="911889"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5pPr>
      <a:lvl6pPr marL="435505"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6pPr>
      <a:lvl7pPr marL="871009"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7pPr>
      <a:lvl8pPr marL="1306513"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8pPr>
      <a:lvl9pPr marL="1742018"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9pPr>
    </p:titleStyle>
    <p:bodyStyle>
      <a:lvl1pPr marL="226838" indent="-226838" algn="l" defTabSz="911889" rtl="0" eaLnBrk="0" fontAlgn="base" hangingPunct="0">
        <a:lnSpc>
          <a:spcPct val="90000"/>
        </a:lnSpc>
        <a:spcBef>
          <a:spcPts val="1000"/>
        </a:spcBef>
        <a:spcAft>
          <a:spcPct val="0"/>
        </a:spcAft>
        <a:buFont typeface="Arial" panose="020B0604020202020204" pitchFamily="34" charset="0"/>
        <a:buChar char="•"/>
        <a:defRPr sz="2763" kern="1200">
          <a:solidFill>
            <a:schemeClr val="tx1"/>
          </a:solidFill>
          <a:latin typeface="+mn-lt"/>
          <a:ea typeface="+mn-ea"/>
          <a:cs typeface="+mn-cs"/>
        </a:defRPr>
      </a:lvl1pPr>
      <a:lvl2pPr marL="683538" indent="-226838" algn="l" defTabSz="911889" rtl="0" eaLnBrk="0" fontAlgn="base" hangingPunct="0">
        <a:lnSpc>
          <a:spcPct val="90000"/>
        </a:lnSpc>
        <a:spcBef>
          <a:spcPts val="500"/>
        </a:spcBef>
        <a:spcAft>
          <a:spcPct val="0"/>
        </a:spcAft>
        <a:buFont typeface="Arial" panose="020B0604020202020204" pitchFamily="34" charset="0"/>
        <a:buChar char="•"/>
        <a:defRPr sz="2382" kern="1200">
          <a:solidFill>
            <a:schemeClr val="tx1"/>
          </a:solidFill>
          <a:latin typeface="+mn-lt"/>
          <a:ea typeface="+mn-ea"/>
          <a:cs typeface="+mn-cs"/>
        </a:defRPr>
      </a:lvl2pPr>
      <a:lvl3pPr marL="1140238" indent="-226838" algn="l" defTabSz="911889" rtl="0" eaLnBrk="0" fontAlgn="base" hangingPunct="0">
        <a:lnSpc>
          <a:spcPct val="90000"/>
        </a:lnSpc>
        <a:spcBef>
          <a:spcPts val="500"/>
        </a:spcBef>
        <a:spcAft>
          <a:spcPct val="0"/>
        </a:spcAft>
        <a:buFont typeface="Arial" panose="020B0604020202020204" pitchFamily="34" charset="0"/>
        <a:buChar char="•"/>
        <a:defRPr sz="1905" kern="1200">
          <a:solidFill>
            <a:schemeClr val="tx1"/>
          </a:solidFill>
          <a:latin typeface="+mn-lt"/>
          <a:ea typeface="+mn-ea"/>
          <a:cs typeface="+mn-cs"/>
        </a:defRPr>
      </a:lvl3pPr>
      <a:lvl4pPr marL="1598451" indent="-226838" algn="l" defTabSz="911889"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152" indent="-226838" algn="l" defTabSz="911889"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320"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68"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617"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66"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zh-TW"/>
      </a:defPPr>
      <a:lvl1pPr marL="0" algn="l" defTabSz="914298" rtl="0" eaLnBrk="1" latinLnBrk="0" hangingPunct="1">
        <a:defRPr sz="1799" kern="1200">
          <a:solidFill>
            <a:schemeClr val="tx1"/>
          </a:solidFill>
          <a:latin typeface="+mn-lt"/>
          <a:ea typeface="+mn-ea"/>
          <a:cs typeface="+mn-cs"/>
        </a:defRPr>
      </a:lvl1pPr>
      <a:lvl2pPr marL="457150" algn="l" defTabSz="914298" rtl="0" eaLnBrk="1" latinLnBrk="0" hangingPunct="1">
        <a:defRPr sz="1799" kern="1200">
          <a:solidFill>
            <a:schemeClr val="tx1"/>
          </a:solidFill>
          <a:latin typeface="+mn-lt"/>
          <a:ea typeface="+mn-ea"/>
          <a:cs typeface="+mn-cs"/>
        </a:defRPr>
      </a:lvl2pPr>
      <a:lvl3pPr marL="914298" algn="l" defTabSz="914298" rtl="0" eaLnBrk="1" latinLnBrk="0" hangingPunct="1">
        <a:defRPr sz="1799" kern="1200">
          <a:solidFill>
            <a:schemeClr val="tx1"/>
          </a:solidFill>
          <a:latin typeface="+mn-lt"/>
          <a:ea typeface="+mn-ea"/>
          <a:cs typeface="+mn-cs"/>
        </a:defRPr>
      </a:lvl3pPr>
      <a:lvl4pPr marL="1371448" algn="l" defTabSz="914298" rtl="0" eaLnBrk="1" latinLnBrk="0" hangingPunct="1">
        <a:defRPr sz="1799" kern="1200">
          <a:solidFill>
            <a:schemeClr val="tx1"/>
          </a:solidFill>
          <a:latin typeface="+mn-lt"/>
          <a:ea typeface="+mn-ea"/>
          <a:cs typeface="+mn-cs"/>
        </a:defRPr>
      </a:lvl4pPr>
      <a:lvl5pPr marL="1828596" algn="l" defTabSz="914298" rtl="0" eaLnBrk="1" latinLnBrk="0" hangingPunct="1">
        <a:defRPr sz="1799" kern="1200">
          <a:solidFill>
            <a:schemeClr val="tx1"/>
          </a:solidFill>
          <a:latin typeface="+mn-lt"/>
          <a:ea typeface="+mn-ea"/>
          <a:cs typeface="+mn-cs"/>
        </a:defRPr>
      </a:lvl5pPr>
      <a:lvl6pPr marL="2285745" algn="l" defTabSz="914298" rtl="0" eaLnBrk="1" latinLnBrk="0" hangingPunct="1">
        <a:defRPr sz="1799" kern="1200">
          <a:solidFill>
            <a:schemeClr val="tx1"/>
          </a:solidFill>
          <a:latin typeface="+mn-lt"/>
          <a:ea typeface="+mn-ea"/>
          <a:cs typeface="+mn-cs"/>
        </a:defRPr>
      </a:lvl6pPr>
      <a:lvl7pPr marL="2742894" algn="l" defTabSz="914298" rtl="0" eaLnBrk="1" latinLnBrk="0" hangingPunct="1">
        <a:defRPr sz="1799" kern="1200">
          <a:solidFill>
            <a:schemeClr val="tx1"/>
          </a:solidFill>
          <a:latin typeface="+mn-lt"/>
          <a:ea typeface="+mn-ea"/>
          <a:cs typeface="+mn-cs"/>
        </a:defRPr>
      </a:lvl7pPr>
      <a:lvl8pPr marL="3200043" algn="l" defTabSz="914298" rtl="0" eaLnBrk="1" latinLnBrk="0" hangingPunct="1">
        <a:defRPr sz="1799" kern="1200">
          <a:solidFill>
            <a:schemeClr val="tx1"/>
          </a:solidFill>
          <a:latin typeface="+mn-lt"/>
          <a:ea typeface="+mn-ea"/>
          <a:cs typeface="+mn-cs"/>
        </a:defRPr>
      </a:lvl8pPr>
      <a:lvl9pPr marL="3657192" algn="l" defTabSz="914298" rtl="0" eaLnBrk="1" latinLnBrk="0" hangingPunct="1">
        <a:defRPr sz="179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4819"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43">
                <a:solidFill>
                  <a:srgbClr val="898989"/>
                </a:solidFill>
                <a:latin typeface="Tahoma" panose="020B0604030504040204" pitchFamily="34" charset="0"/>
              </a:defRPr>
            </a:lvl1pPr>
          </a:lstStyle>
          <a:p>
            <a:pPr fontAlgn="base">
              <a:spcBef>
                <a:spcPct val="0"/>
              </a:spcBef>
              <a:spcAft>
                <a:spcPct val="0"/>
              </a:spcAft>
              <a:defRPr/>
            </a:pPr>
            <a:fld id="{A491F72D-EBC7-4C93-B221-63280E0BFEAB}" type="slidenum">
              <a:rPr kumimoji="1" lang="en-US" altLang="zh-TW"/>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1450728362"/>
      </p:ext>
    </p:extLst>
  </p:cSld>
  <p:clrMap bg1="lt1" tx1="dk1" bg2="lt2" tx2="dk2" accent1="accent1" accent2="accent2" accent3="accent3" accent4="accent4" accent5="accent5" accent6="accent6" hlink="hlink" folHlink="folHlink"/>
  <p:sldLayoutIdLst>
    <p:sldLayoutId id="2147484625" r:id="rId1"/>
    <p:sldLayoutId id="2147484626" r:id="rId2"/>
    <p:sldLayoutId id="2147484627" r:id="rId3"/>
    <p:sldLayoutId id="2147484628" r:id="rId4"/>
    <p:sldLayoutId id="2147484629" r:id="rId5"/>
    <p:sldLayoutId id="2147484630" r:id="rId6"/>
    <p:sldLayoutId id="2147484631" r:id="rId7"/>
    <p:sldLayoutId id="2147484632" r:id="rId8"/>
    <p:sldLayoutId id="2147484633" r:id="rId9"/>
    <p:sldLayoutId id="2147484634" r:id="rId10"/>
    <p:sldLayoutId id="2147484635" r:id="rId11"/>
  </p:sldLayoutIdLst>
  <p:hf sldNum="0" hdr="0" ftr="0" dt="0"/>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64" algn="ctr" rtl="0" fontAlgn="base">
        <a:spcBef>
          <a:spcPct val="0"/>
        </a:spcBef>
        <a:spcAft>
          <a:spcPct val="0"/>
        </a:spcAft>
        <a:defRPr sz="4401">
          <a:solidFill>
            <a:schemeClr val="tx1"/>
          </a:solidFill>
          <a:latin typeface="Calibri" pitchFamily="34" charset="0"/>
          <a:ea typeface="新細明體" pitchFamily="18" charset="-120"/>
        </a:defRPr>
      </a:lvl6pPr>
      <a:lvl7pPr marL="914328" algn="ctr" rtl="0" fontAlgn="base">
        <a:spcBef>
          <a:spcPct val="0"/>
        </a:spcBef>
        <a:spcAft>
          <a:spcPct val="0"/>
        </a:spcAft>
        <a:defRPr sz="4401">
          <a:solidFill>
            <a:schemeClr val="tx1"/>
          </a:solidFill>
          <a:latin typeface="Calibri" pitchFamily="34" charset="0"/>
          <a:ea typeface="新細明體" pitchFamily="18" charset="-120"/>
        </a:defRPr>
      </a:lvl7pPr>
      <a:lvl8pPr marL="1371493" algn="ctr" rtl="0" fontAlgn="base">
        <a:spcBef>
          <a:spcPct val="0"/>
        </a:spcBef>
        <a:spcAft>
          <a:spcPct val="0"/>
        </a:spcAft>
        <a:defRPr sz="4401">
          <a:solidFill>
            <a:schemeClr val="tx1"/>
          </a:solidFill>
          <a:latin typeface="Calibri" pitchFamily="34" charset="0"/>
          <a:ea typeface="新細明體" pitchFamily="18" charset="-120"/>
        </a:defRPr>
      </a:lvl8pPr>
      <a:lvl9pPr marL="1828657" algn="ctr" rtl="0" fontAlgn="base">
        <a:spcBef>
          <a:spcPct val="0"/>
        </a:spcBef>
        <a:spcAft>
          <a:spcPct val="0"/>
        </a:spcAft>
        <a:defRPr sz="4401">
          <a:solidFill>
            <a:schemeClr val="tx1"/>
          </a:solidFill>
          <a:latin typeface="Calibri" pitchFamily="34" charset="0"/>
          <a:ea typeface="新細明體" pitchFamily="18" charset="-120"/>
        </a:defRPr>
      </a:lvl9pPr>
    </p:titleStyle>
    <p:bodyStyle>
      <a:lvl1pPr marL="340257" indent="-340257"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41004" indent="-282792"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40238" indent="-226838"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8451" indent="-226838"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5152" indent="-226838"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404"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1566"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8731"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5896"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TW"/>
      </a:defPPr>
      <a:lvl1pPr marL="0" algn="l" defTabSz="914328" rtl="0" eaLnBrk="1" latinLnBrk="0" hangingPunct="1">
        <a:defRPr sz="1799" kern="1200">
          <a:solidFill>
            <a:schemeClr val="tx1"/>
          </a:solidFill>
          <a:latin typeface="+mn-lt"/>
          <a:ea typeface="+mn-ea"/>
          <a:cs typeface="+mn-cs"/>
        </a:defRPr>
      </a:lvl1pPr>
      <a:lvl2pPr marL="457164" algn="l" defTabSz="914328" rtl="0" eaLnBrk="1" latinLnBrk="0" hangingPunct="1">
        <a:defRPr sz="1799" kern="1200">
          <a:solidFill>
            <a:schemeClr val="tx1"/>
          </a:solidFill>
          <a:latin typeface="+mn-lt"/>
          <a:ea typeface="+mn-ea"/>
          <a:cs typeface="+mn-cs"/>
        </a:defRPr>
      </a:lvl2pPr>
      <a:lvl3pPr marL="914328" algn="l" defTabSz="914328" rtl="0" eaLnBrk="1" latinLnBrk="0" hangingPunct="1">
        <a:defRPr sz="1799" kern="1200">
          <a:solidFill>
            <a:schemeClr val="tx1"/>
          </a:solidFill>
          <a:latin typeface="+mn-lt"/>
          <a:ea typeface="+mn-ea"/>
          <a:cs typeface="+mn-cs"/>
        </a:defRPr>
      </a:lvl3pPr>
      <a:lvl4pPr marL="1371493" algn="l" defTabSz="914328" rtl="0" eaLnBrk="1" latinLnBrk="0" hangingPunct="1">
        <a:defRPr sz="1799" kern="1200">
          <a:solidFill>
            <a:schemeClr val="tx1"/>
          </a:solidFill>
          <a:latin typeface="+mn-lt"/>
          <a:ea typeface="+mn-ea"/>
          <a:cs typeface="+mn-cs"/>
        </a:defRPr>
      </a:lvl4pPr>
      <a:lvl5pPr marL="1828657" algn="l" defTabSz="914328" rtl="0" eaLnBrk="1" latinLnBrk="0" hangingPunct="1">
        <a:defRPr sz="1799" kern="1200">
          <a:solidFill>
            <a:schemeClr val="tx1"/>
          </a:solidFill>
          <a:latin typeface="+mn-lt"/>
          <a:ea typeface="+mn-ea"/>
          <a:cs typeface="+mn-cs"/>
        </a:defRPr>
      </a:lvl5pPr>
      <a:lvl6pPr marL="2285821" algn="l" defTabSz="914328" rtl="0" eaLnBrk="1" latinLnBrk="0" hangingPunct="1">
        <a:defRPr sz="1799" kern="1200">
          <a:solidFill>
            <a:schemeClr val="tx1"/>
          </a:solidFill>
          <a:latin typeface="+mn-lt"/>
          <a:ea typeface="+mn-ea"/>
          <a:cs typeface="+mn-cs"/>
        </a:defRPr>
      </a:lvl6pPr>
      <a:lvl7pPr marL="2742985" algn="l" defTabSz="914328" rtl="0" eaLnBrk="1" latinLnBrk="0" hangingPunct="1">
        <a:defRPr sz="1799" kern="1200">
          <a:solidFill>
            <a:schemeClr val="tx1"/>
          </a:solidFill>
          <a:latin typeface="+mn-lt"/>
          <a:ea typeface="+mn-ea"/>
          <a:cs typeface="+mn-cs"/>
        </a:defRPr>
      </a:lvl7pPr>
      <a:lvl8pPr marL="3200149" algn="l" defTabSz="914328" rtl="0" eaLnBrk="1" latinLnBrk="0" hangingPunct="1">
        <a:defRPr sz="1799" kern="1200">
          <a:solidFill>
            <a:schemeClr val="tx1"/>
          </a:solidFill>
          <a:latin typeface="+mn-lt"/>
          <a:ea typeface="+mn-ea"/>
          <a:cs typeface="+mn-cs"/>
        </a:defRPr>
      </a:lvl8pPr>
      <a:lvl9pPr marL="3657314" algn="l" defTabSz="914328" rtl="0" eaLnBrk="1" latinLnBrk="0" hangingPunct="1">
        <a:defRPr sz="179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8F9AC3-97E4-421D-BEEC-1DC49020FC85}"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94299-113F-4C57-B4FA-B20B9AF1E9D1}"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82677590"/>
      </p:ext>
    </p:extLst>
  </p:cSld>
  <p:clrMap bg1="lt1" tx1="dk1" bg2="lt2" tx2="dk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 id="2147484682" r:id="rId9"/>
    <p:sldLayoutId id="2147484683" r:id="rId10"/>
    <p:sldLayoutId id="2147484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9173CC47-9A6F-4AE5-8A57-4B7C23B6E447}" type="datetimeFigureOut">
              <a:rPr kumimoji="1" lang="zh-TW" altLang="en-US">
                <a:solidFill>
                  <a:prstClr val="black">
                    <a:tint val="75000"/>
                  </a:prstClr>
                </a:solidFill>
                <a:latin typeface="Arial" panose="020B0604020202020204" pitchFamily="34" charset="0"/>
              </a:rPr>
              <a:pPr fontAlgn="base">
                <a:spcBef>
                  <a:spcPct val="0"/>
                </a:spcBef>
                <a:spcAft>
                  <a:spcPct val="0"/>
                </a:spcAft>
                <a:defRPr/>
              </a:pPr>
              <a:t>2023/1/26</a:t>
            </a:fld>
            <a:endParaRPr kumimoji="1" lang="zh-TW" altLang="en-US">
              <a:solidFill>
                <a:prstClr val="black">
                  <a:tint val="75000"/>
                </a:prstClr>
              </a:solidFill>
              <a:latin typeface="Arial" panose="020B0604020202020204" pitchFamily="34" charset="0"/>
            </a:endParaRPr>
          </a:p>
        </p:txBody>
      </p:sp>
      <p:sp>
        <p:nvSpPr>
          <p:cNvPr id="5" name="頁尾版面配置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kumimoji="1" lang="zh-TW" altLang="en-US">
              <a:solidFill>
                <a:prstClr val="black">
                  <a:tint val="75000"/>
                </a:prstClr>
              </a:solidFill>
              <a:latin typeface="Arial" panose="020B0604020202020204" pitchFamily="34" charset="0"/>
            </a:endParaRPr>
          </a:p>
        </p:txBody>
      </p:sp>
      <p:sp>
        <p:nvSpPr>
          <p:cNvPr id="6" name="投影片編號版面配置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867DBA3B-888A-4891-8F95-E81D0CF69A02}" type="slidenum">
              <a:rPr kumimoji="1" lang="zh-TW" altLang="en-US" smtClean="0">
                <a:latin typeface="Arial" panose="020B0604020202020204" pitchFamily="34" charset="0"/>
              </a:rPr>
              <a:pPr fontAlgn="base">
                <a:spcBef>
                  <a:spcPct val="0"/>
                </a:spcBef>
                <a:spcAft>
                  <a:spcPct val="0"/>
                </a:spcAft>
              </a:pPr>
              <a:t>‹#›</a:t>
            </a:fld>
            <a:endParaRPr kumimoji="1" lang="zh-TW" altLang="en-US" smtClean="0">
              <a:latin typeface="Arial" panose="020B0604020202020204" pitchFamily="34" charset="0"/>
            </a:endParaRPr>
          </a:p>
        </p:txBody>
      </p:sp>
    </p:spTree>
    <p:extLst>
      <p:ext uri="{BB962C8B-B14F-4D97-AF65-F5344CB8AC3E}">
        <p14:creationId xmlns:p14="http://schemas.microsoft.com/office/powerpoint/2010/main" val="1941411484"/>
      </p:ext>
    </p:extLst>
  </p:cSld>
  <p:clrMap bg1="lt1" tx1="dk1" bg2="lt2" tx2="dk2" accent1="accent1" accent2="accent2" accent3="accent3" accent4="accent4" accent5="accent5" accent6="accent6" hlink="hlink" folHlink="folHlink"/>
  <p:sldLayoutIdLst>
    <p:sldLayoutId id="2147484686" r:id="rId1"/>
    <p:sldLayoutId id="2147484687" r:id="rId2"/>
    <p:sldLayoutId id="2147484688" r:id="rId3"/>
    <p:sldLayoutId id="2147484689" r:id="rId4"/>
    <p:sldLayoutId id="2147484690" r:id="rId5"/>
    <p:sldLayoutId id="2147484691" r:id="rId6"/>
    <p:sldLayoutId id="2147484692" r:id="rId7"/>
    <p:sldLayoutId id="2147484693" r:id="rId8"/>
    <p:sldLayoutId id="2147484694" r:id="rId9"/>
    <p:sldLayoutId id="2147484695" r:id="rId10"/>
    <p:sldLayoutId id="2147484696" r:id="rId11"/>
    <p:sldLayoutId id="2147484697"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fontAlgn="base">
        <a:spcBef>
          <a:spcPct val="0"/>
        </a:spcBef>
        <a:spcAft>
          <a:spcPct val="0"/>
        </a:spcAft>
        <a:defRPr sz="4400">
          <a:solidFill>
            <a:schemeClr val="tx1"/>
          </a:solidFill>
          <a:latin typeface="Calibri" pitchFamily="34" charset="0"/>
          <a:ea typeface="新細明體" pitchFamily="18" charset="-120"/>
        </a:defRPr>
      </a:lvl6pPr>
      <a:lvl7pPr marL="914400" algn="ctr" rtl="0" fontAlgn="base">
        <a:spcBef>
          <a:spcPct val="0"/>
        </a:spcBef>
        <a:spcAft>
          <a:spcPct val="0"/>
        </a:spcAft>
        <a:defRPr sz="4400">
          <a:solidFill>
            <a:schemeClr val="tx1"/>
          </a:solidFill>
          <a:latin typeface="Calibri" pitchFamily="34" charset="0"/>
          <a:ea typeface="新細明體" pitchFamily="18" charset="-120"/>
        </a:defRPr>
      </a:lvl7pPr>
      <a:lvl8pPr marL="1371600" algn="ctr" rtl="0" fontAlgn="base">
        <a:spcBef>
          <a:spcPct val="0"/>
        </a:spcBef>
        <a:spcAft>
          <a:spcPct val="0"/>
        </a:spcAft>
        <a:defRPr sz="4400">
          <a:solidFill>
            <a:schemeClr val="tx1"/>
          </a:solidFill>
          <a:latin typeface="Calibri" pitchFamily="34" charset="0"/>
          <a:ea typeface="新細明體" pitchFamily="18" charset="-120"/>
        </a:defRPr>
      </a:lvl8pPr>
      <a:lvl9pPr marL="1828800" algn="ctr" rtl="0" fontAlgn="base">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a:defRPr>
            </a:lvl1pPr>
          </a:lstStyle>
          <a:p>
            <a:pPr>
              <a:defRPr/>
            </a:pPr>
            <a:fld id="{28365CE0-D79E-4B04-96E2-57507EF3E54D}"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a:defRPr>
            </a:lvl1pPr>
          </a:lstStyle>
          <a:p>
            <a:pPr>
              <a:defRPr/>
            </a:pPr>
            <a:endParaRPr lang="zh-TW" altLang="en-US"/>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prstClr val="black">
                    <a:tint val="75000"/>
                  </a:prstClr>
                </a:solidFill>
                <a:latin typeface="Calibri"/>
              </a:defRPr>
            </a:lvl1pPr>
          </a:lstStyle>
          <a:p>
            <a:pPr>
              <a:defRPr/>
            </a:pPr>
            <a:fld id="{529BB802-01C8-4763-8D63-1925B5F5F9B3}" type="slidenum">
              <a:rPr lang="zh-TW" altLang="en-US"/>
              <a:pPr>
                <a:defRPr/>
              </a:pPr>
              <a:t>‹#›</a:t>
            </a:fld>
            <a:endParaRPr lang="zh-TW" altLang="en-US"/>
          </a:p>
        </p:txBody>
      </p:sp>
    </p:spTree>
    <p:extLst>
      <p:ext uri="{BB962C8B-B14F-4D97-AF65-F5344CB8AC3E}">
        <p14:creationId xmlns:p14="http://schemas.microsoft.com/office/powerpoint/2010/main" val="1801351159"/>
      </p:ext>
    </p:extLst>
  </p:cSld>
  <p:clrMap bg1="lt1" tx1="dk1" bg2="lt2" tx2="dk2" accent1="accent1" accent2="accent2" accent3="accent3" accent4="accent4" accent5="accent5" accent6="accent6"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 id="2147484718" r:id="rId8"/>
    <p:sldLayoutId id="2147484719" r:id="rId9"/>
    <p:sldLayoutId id="2147484720" r:id="rId10"/>
    <p:sldLayoutId id="2147484721" r:id="rId11"/>
  </p:sldLayoutIdLst>
  <p:txStyles>
    <p:titleStyle>
      <a:lvl1pPr algn="ctr" defTabSz="910376" rtl="0" eaLnBrk="0" fontAlgn="base" hangingPunct="0">
        <a:spcBef>
          <a:spcPct val="0"/>
        </a:spcBef>
        <a:spcAft>
          <a:spcPct val="0"/>
        </a:spcAft>
        <a:defRPr sz="4382" kern="1200">
          <a:solidFill>
            <a:schemeClr val="tx1"/>
          </a:solidFill>
          <a:latin typeface="+mj-lt"/>
          <a:ea typeface="+mj-ea"/>
          <a:cs typeface="+mj-cs"/>
        </a:defRPr>
      </a:lvl1pPr>
      <a:lvl2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481" algn="ctr" defTabSz="913299"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0960" algn="ctr" defTabSz="913299"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440" algn="ctr" defTabSz="913299"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1921" algn="ctr" defTabSz="913299"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p:titleStyle>
    <p:bodyStyle>
      <a:lvl1pPr marL="338745" indent="-338745" algn="l" defTabSz="910376"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39492" indent="-281279" algn="l" defTabSz="910376"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38727" indent="-225326" algn="l" defTabSz="910376"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6939" indent="-225326" algn="l" defTabSz="910376"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3639" indent="-225326" algn="l" defTabSz="910376"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419" indent="-228583" algn="l" defTabSz="91433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586" indent="-228583" algn="l" defTabSz="91433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753" indent="-228583" algn="l" defTabSz="91433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920" indent="-228583" algn="l" defTabSz="91433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334" rtl="0" eaLnBrk="1" latinLnBrk="0" hangingPunct="1">
        <a:defRPr sz="1799" kern="1200">
          <a:solidFill>
            <a:schemeClr val="tx1"/>
          </a:solidFill>
          <a:latin typeface="+mn-lt"/>
          <a:ea typeface="+mn-ea"/>
          <a:cs typeface="+mn-cs"/>
        </a:defRPr>
      </a:lvl1pPr>
      <a:lvl2pPr marL="457167" algn="l" defTabSz="914334" rtl="0" eaLnBrk="1" latinLnBrk="0" hangingPunct="1">
        <a:defRPr sz="1799" kern="1200">
          <a:solidFill>
            <a:schemeClr val="tx1"/>
          </a:solidFill>
          <a:latin typeface="+mn-lt"/>
          <a:ea typeface="+mn-ea"/>
          <a:cs typeface="+mn-cs"/>
        </a:defRPr>
      </a:lvl2pPr>
      <a:lvl3pPr marL="914334" algn="l" defTabSz="914334" rtl="0" eaLnBrk="1" latinLnBrk="0" hangingPunct="1">
        <a:defRPr sz="1799" kern="1200">
          <a:solidFill>
            <a:schemeClr val="tx1"/>
          </a:solidFill>
          <a:latin typeface="+mn-lt"/>
          <a:ea typeface="+mn-ea"/>
          <a:cs typeface="+mn-cs"/>
        </a:defRPr>
      </a:lvl3pPr>
      <a:lvl4pPr marL="1371500" algn="l" defTabSz="914334" rtl="0" eaLnBrk="1" latinLnBrk="0" hangingPunct="1">
        <a:defRPr sz="1799" kern="1200">
          <a:solidFill>
            <a:schemeClr val="tx1"/>
          </a:solidFill>
          <a:latin typeface="+mn-lt"/>
          <a:ea typeface="+mn-ea"/>
          <a:cs typeface="+mn-cs"/>
        </a:defRPr>
      </a:lvl4pPr>
      <a:lvl5pPr marL="1828668" algn="l" defTabSz="914334" rtl="0" eaLnBrk="1" latinLnBrk="0" hangingPunct="1">
        <a:defRPr sz="1799" kern="1200">
          <a:solidFill>
            <a:schemeClr val="tx1"/>
          </a:solidFill>
          <a:latin typeface="+mn-lt"/>
          <a:ea typeface="+mn-ea"/>
          <a:cs typeface="+mn-cs"/>
        </a:defRPr>
      </a:lvl5pPr>
      <a:lvl6pPr marL="2285835" algn="l" defTabSz="914334" rtl="0" eaLnBrk="1" latinLnBrk="0" hangingPunct="1">
        <a:defRPr sz="1799" kern="1200">
          <a:solidFill>
            <a:schemeClr val="tx1"/>
          </a:solidFill>
          <a:latin typeface="+mn-lt"/>
          <a:ea typeface="+mn-ea"/>
          <a:cs typeface="+mn-cs"/>
        </a:defRPr>
      </a:lvl6pPr>
      <a:lvl7pPr marL="2743002" algn="l" defTabSz="914334" rtl="0" eaLnBrk="1" latinLnBrk="0" hangingPunct="1">
        <a:defRPr sz="1799" kern="1200">
          <a:solidFill>
            <a:schemeClr val="tx1"/>
          </a:solidFill>
          <a:latin typeface="+mn-lt"/>
          <a:ea typeface="+mn-ea"/>
          <a:cs typeface="+mn-cs"/>
        </a:defRPr>
      </a:lvl7pPr>
      <a:lvl8pPr marL="3200168" algn="l" defTabSz="914334" rtl="0" eaLnBrk="1" latinLnBrk="0" hangingPunct="1">
        <a:defRPr sz="1799" kern="1200">
          <a:solidFill>
            <a:schemeClr val="tx1"/>
          </a:solidFill>
          <a:latin typeface="+mn-lt"/>
          <a:ea typeface="+mn-ea"/>
          <a:cs typeface="+mn-cs"/>
        </a:defRPr>
      </a:lvl8pPr>
      <a:lvl9pPr marL="3657336" algn="l" defTabSz="914334" rtl="0" eaLnBrk="1" latinLnBrk="0" hangingPunct="1">
        <a:defRPr sz="1799"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標題版面配置區 1"/>
          <p:cNvSpPr>
            <a:spLocks noGrp="1"/>
          </p:cNvSpPr>
          <p:nvPr>
            <p:ph type="title"/>
          </p:nvPr>
        </p:nvSpPr>
        <p:spPr bwMode="auto">
          <a:xfrm>
            <a:off x="837803" y="364450"/>
            <a:ext cx="10516394" cy="13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7411" name="文字版面配置區 2"/>
          <p:cNvSpPr>
            <a:spLocks noGrp="1"/>
          </p:cNvSpPr>
          <p:nvPr>
            <p:ph type="body" idx="1"/>
          </p:nvPr>
        </p:nvSpPr>
        <p:spPr bwMode="auto">
          <a:xfrm>
            <a:off x="837803" y="1825272"/>
            <a:ext cx="10516394" cy="43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7803" y="6355937"/>
            <a:ext cx="2743276"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40397D4D-64A2-4C9E-B3E9-8C792B76867B}"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039300" y="6355937"/>
            <a:ext cx="4113401"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endParaRPr lang="zh-TW" altLang="en-US"/>
          </a:p>
        </p:txBody>
      </p:sp>
      <p:sp>
        <p:nvSpPr>
          <p:cNvPr id="6" name="投影片編號版面配置區 5"/>
          <p:cNvSpPr>
            <a:spLocks noGrp="1"/>
          </p:cNvSpPr>
          <p:nvPr>
            <p:ph type="sldNum" sz="quarter" idx="4"/>
          </p:nvPr>
        </p:nvSpPr>
        <p:spPr>
          <a:xfrm>
            <a:off x="8610922" y="6355937"/>
            <a:ext cx="2743276" cy="365962"/>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EC3016B0-42BE-40E3-84D8-F08D43E97674}" type="slidenum">
              <a:rPr lang="zh-TW" altLang="en-US"/>
              <a:pPr>
                <a:defRPr/>
              </a:pPr>
              <a:t>‹#›</a:t>
            </a:fld>
            <a:endParaRPr lang="zh-TW" altLang="en-US"/>
          </a:p>
        </p:txBody>
      </p:sp>
    </p:spTree>
    <p:extLst>
      <p:ext uri="{BB962C8B-B14F-4D97-AF65-F5344CB8AC3E}">
        <p14:creationId xmlns:p14="http://schemas.microsoft.com/office/powerpoint/2010/main" val="3758152612"/>
      </p:ext>
    </p:extLst>
  </p:cSld>
  <p:clrMap bg1="lt1" tx1="dk1" bg2="lt2" tx2="dk2" accent1="accent1" accent2="accent2" accent3="accent3" accent4="accent4" accent5="accent5" accent6="accent6" hlink="hlink" folHlink="folHlink"/>
  <p:sldLayoutIdLst>
    <p:sldLayoutId id="2147484810" r:id="rId1"/>
    <p:sldLayoutId id="2147484811" r:id="rId2"/>
    <p:sldLayoutId id="2147484812" r:id="rId3"/>
    <p:sldLayoutId id="2147484813" r:id="rId4"/>
    <p:sldLayoutId id="2147484814" r:id="rId5"/>
    <p:sldLayoutId id="2147484815" r:id="rId6"/>
    <p:sldLayoutId id="2147484816" r:id="rId7"/>
    <p:sldLayoutId id="2147484817" r:id="rId8"/>
    <p:sldLayoutId id="2147484818" r:id="rId9"/>
    <p:sldLayoutId id="2147484819" r:id="rId10"/>
    <p:sldLayoutId id="2147484820" r:id="rId11"/>
  </p:sldLayoutIdLst>
  <p:txStyles>
    <p:titleStyle>
      <a:lvl1pPr algn="l" defTabSz="913401" rtl="0" eaLnBrk="0" fontAlgn="base" hangingPunct="0">
        <a:lnSpc>
          <a:spcPct val="90000"/>
        </a:lnSpc>
        <a:spcBef>
          <a:spcPct val="0"/>
        </a:spcBef>
        <a:spcAft>
          <a:spcPct val="0"/>
        </a:spcAft>
        <a:defRPr sz="4382" kern="1200">
          <a:solidFill>
            <a:schemeClr val="tx1"/>
          </a:solidFill>
          <a:latin typeface="+mj-lt"/>
          <a:ea typeface="+mj-ea"/>
          <a:cs typeface="+mj-cs"/>
        </a:defRPr>
      </a:lvl1pPr>
      <a:lvl2pPr algn="l" defTabSz="913401"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2pPr>
      <a:lvl3pPr algn="l" defTabSz="913401"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3pPr>
      <a:lvl4pPr algn="l" defTabSz="913401"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4pPr>
      <a:lvl5pPr algn="l" defTabSz="913401"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5pPr>
      <a:lvl6pPr marL="435529" algn="l" defTabSz="913401"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6pPr>
      <a:lvl7pPr marL="871057" algn="l" defTabSz="913401"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7pPr>
      <a:lvl8pPr marL="1306586" algn="l" defTabSz="913401"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8pPr>
      <a:lvl9pPr marL="1742115" algn="l" defTabSz="913401"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9pPr>
    </p:titleStyle>
    <p:bodyStyle>
      <a:lvl1pPr marL="228351" indent="-228351" algn="l" defTabSz="913401" rtl="0" eaLnBrk="0" fontAlgn="base" hangingPunct="0">
        <a:lnSpc>
          <a:spcPct val="90000"/>
        </a:lnSpc>
        <a:spcBef>
          <a:spcPts val="1000"/>
        </a:spcBef>
        <a:spcAft>
          <a:spcPct val="0"/>
        </a:spcAft>
        <a:buFont typeface="Arial" panose="020B0604020202020204" pitchFamily="34" charset="0"/>
        <a:buChar char="•"/>
        <a:defRPr sz="2763" kern="1200">
          <a:solidFill>
            <a:schemeClr val="tx1"/>
          </a:solidFill>
          <a:latin typeface="+mn-lt"/>
          <a:ea typeface="+mn-ea"/>
          <a:cs typeface="+mn-cs"/>
        </a:defRPr>
      </a:lvl1pPr>
      <a:lvl2pPr marL="685051" indent="-228351" algn="l" defTabSz="913401" rtl="0" eaLnBrk="0" fontAlgn="base" hangingPunct="0">
        <a:lnSpc>
          <a:spcPct val="90000"/>
        </a:lnSpc>
        <a:spcBef>
          <a:spcPts val="500"/>
        </a:spcBef>
        <a:spcAft>
          <a:spcPct val="0"/>
        </a:spcAft>
        <a:buFont typeface="Arial" panose="020B0604020202020204" pitchFamily="34" charset="0"/>
        <a:buChar char="•"/>
        <a:defRPr sz="2382" kern="1200">
          <a:solidFill>
            <a:schemeClr val="tx1"/>
          </a:solidFill>
          <a:latin typeface="+mn-lt"/>
          <a:ea typeface="+mn-ea"/>
          <a:cs typeface="+mn-cs"/>
        </a:defRPr>
      </a:lvl2pPr>
      <a:lvl3pPr marL="1141751" indent="-228351" algn="l" defTabSz="913401" rtl="0" eaLnBrk="0" fontAlgn="base" hangingPunct="0">
        <a:lnSpc>
          <a:spcPct val="90000"/>
        </a:lnSpc>
        <a:spcBef>
          <a:spcPts val="500"/>
        </a:spcBef>
        <a:spcAft>
          <a:spcPct val="0"/>
        </a:spcAft>
        <a:buFont typeface="Arial" panose="020B0604020202020204" pitchFamily="34" charset="0"/>
        <a:buChar char="•"/>
        <a:defRPr sz="1905" kern="1200">
          <a:solidFill>
            <a:schemeClr val="tx1"/>
          </a:solidFill>
          <a:latin typeface="+mn-lt"/>
          <a:ea typeface="+mn-ea"/>
          <a:cs typeface="+mn-cs"/>
        </a:defRPr>
      </a:lvl3pPr>
      <a:lvl4pPr marL="1599963" indent="-228351" algn="l" defTabSz="913401"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6663" indent="-228351" algn="l" defTabSz="913401"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460" indent="-228587" algn="l" defTabSz="914349"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634" indent="-228587" algn="l" defTabSz="914349"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808" indent="-228587" algn="l" defTabSz="914349"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983" indent="-228587" algn="l" defTabSz="914349"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zh-TW"/>
      </a:defPPr>
      <a:lvl1pPr marL="0" algn="l" defTabSz="914349" rtl="0" eaLnBrk="1" latinLnBrk="0" hangingPunct="1">
        <a:defRPr sz="1799" kern="1200">
          <a:solidFill>
            <a:schemeClr val="tx1"/>
          </a:solidFill>
          <a:latin typeface="+mn-lt"/>
          <a:ea typeface="+mn-ea"/>
          <a:cs typeface="+mn-cs"/>
        </a:defRPr>
      </a:lvl1pPr>
      <a:lvl2pPr marL="457175" algn="l" defTabSz="914349" rtl="0" eaLnBrk="1" latinLnBrk="0" hangingPunct="1">
        <a:defRPr sz="1799" kern="1200">
          <a:solidFill>
            <a:schemeClr val="tx1"/>
          </a:solidFill>
          <a:latin typeface="+mn-lt"/>
          <a:ea typeface="+mn-ea"/>
          <a:cs typeface="+mn-cs"/>
        </a:defRPr>
      </a:lvl2pPr>
      <a:lvl3pPr marL="914349" algn="l" defTabSz="914349" rtl="0" eaLnBrk="1" latinLnBrk="0" hangingPunct="1">
        <a:defRPr sz="1799" kern="1200">
          <a:solidFill>
            <a:schemeClr val="tx1"/>
          </a:solidFill>
          <a:latin typeface="+mn-lt"/>
          <a:ea typeface="+mn-ea"/>
          <a:cs typeface="+mn-cs"/>
        </a:defRPr>
      </a:lvl3pPr>
      <a:lvl4pPr marL="1371524" algn="l" defTabSz="914349" rtl="0" eaLnBrk="1" latinLnBrk="0" hangingPunct="1">
        <a:defRPr sz="1799" kern="1200">
          <a:solidFill>
            <a:schemeClr val="tx1"/>
          </a:solidFill>
          <a:latin typeface="+mn-lt"/>
          <a:ea typeface="+mn-ea"/>
          <a:cs typeface="+mn-cs"/>
        </a:defRPr>
      </a:lvl4pPr>
      <a:lvl5pPr marL="1828698" algn="l" defTabSz="914349" rtl="0" eaLnBrk="1" latinLnBrk="0" hangingPunct="1">
        <a:defRPr sz="1799" kern="1200">
          <a:solidFill>
            <a:schemeClr val="tx1"/>
          </a:solidFill>
          <a:latin typeface="+mn-lt"/>
          <a:ea typeface="+mn-ea"/>
          <a:cs typeface="+mn-cs"/>
        </a:defRPr>
      </a:lvl5pPr>
      <a:lvl6pPr marL="2285872" algn="l" defTabSz="914349" rtl="0" eaLnBrk="1" latinLnBrk="0" hangingPunct="1">
        <a:defRPr sz="1799" kern="1200">
          <a:solidFill>
            <a:schemeClr val="tx1"/>
          </a:solidFill>
          <a:latin typeface="+mn-lt"/>
          <a:ea typeface="+mn-ea"/>
          <a:cs typeface="+mn-cs"/>
        </a:defRPr>
      </a:lvl6pPr>
      <a:lvl7pPr marL="2743047" algn="l" defTabSz="914349" rtl="0" eaLnBrk="1" latinLnBrk="0" hangingPunct="1">
        <a:defRPr sz="1799" kern="1200">
          <a:solidFill>
            <a:schemeClr val="tx1"/>
          </a:solidFill>
          <a:latin typeface="+mn-lt"/>
          <a:ea typeface="+mn-ea"/>
          <a:cs typeface="+mn-cs"/>
        </a:defRPr>
      </a:lvl7pPr>
      <a:lvl8pPr marL="3200222" algn="l" defTabSz="914349" rtl="0" eaLnBrk="1" latinLnBrk="0" hangingPunct="1">
        <a:defRPr sz="1799" kern="1200">
          <a:solidFill>
            <a:schemeClr val="tx1"/>
          </a:solidFill>
          <a:latin typeface="+mn-lt"/>
          <a:ea typeface="+mn-ea"/>
          <a:cs typeface="+mn-cs"/>
        </a:defRPr>
      </a:lvl8pPr>
      <a:lvl9pPr marL="3657396" algn="l" defTabSz="914349" rtl="0" eaLnBrk="1" latinLnBrk="0" hangingPunct="1">
        <a:defRPr sz="1799"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5843"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a:defRPr>
            </a:lvl1pPr>
          </a:lstStyle>
          <a:p>
            <a:pPr>
              <a:defRPr/>
            </a:pPr>
            <a:fld id="{DEAB699E-E249-4BF7-B0CB-5730D8D07860}"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a:defRPr>
            </a:lvl1pPr>
          </a:lstStyle>
          <a:p>
            <a:pPr>
              <a:defRPr/>
            </a:pPr>
            <a:endParaRPr lang="zh-TW" altLang="en-US"/>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143">
                <a:solidFill>
                  <a:srgbClr val="898989"/>
                </a:solidFill>
                <a:latin typeface="Calibri" panose="020F0502020204030204" pitchFamily="34" charset="0"/>
              </a:defRPr>
            </a:lvl1pPr>
          </a:lstStyle>
          <a:p>
            <a:pPr fontAlgn="base">
              <a:spcBef>
                <a:spcPct val="0"/>
              </a:spcBef>
              <a:spcAft>
                <a:spcPct val="0"/>
              </a:spcAft>
              <a:defRPr/>
            </a:pPr>
            <a:fld id="{7FA53EFC-669E-402C-BF9E-0273B05B77FA}" type="slidenum">
              <a:rPr lang="zh-TW" altLang="en-US"/>
              <a:pPr fontAlgn="base">
                <a:spcBef>
                  <a:spcPct val="0"/>
                </a:spcBef>
                <a:spcAft>
                  <a:spcPct val="0"/>
                </a:spcAft>
                <a:defRPr/>
              </a:pPr>
              <a:t>‹#›</a:t>
            </a:fld>
            <a:endParaRPr lang="zh-TW" altLang="en-US"/>
          </a:p>
        </p:txBody>
      </p:sp>
    </p:spTree>
    <p:extLst>
      <p:ext uri="{BB962C8B-B14F-4D97-AF65-F5344CB8AC3E}">
        <p14:creationId xmlns:p14="http://schemas.microsoft.com/office/powerpoint/2010/main" val="4123934185"/>
      </p:ext>
    </p:extLst>
  </p:cSld>
  <p:clrMap bg1="lt1" tx1="dk1" bg2="lt2" tx2="dk2" accent1="accent1" accent2="accent2" accent3="accent3" accent4="accent4" accent5="accent5" accent6="accent6" hlink="hlink" folHlink="folHlink"/>
  <p:sldLayoutIdLst>
    <p:sldLayoutId id="2147484822" r:id="rId1"/>
    <p:sldLayoutId id="2147484823" r:id="rId2"/>
    <p:sldLayoutId id="2147484824" r:id="rId3"/>
    <p:sldLayoutId id="2147484825" r:id="rId4"/>
    <p:sldLayoutId id="2147484826" r:id="rId5"/>
    <p:sldLayoutId id="2147484827" r:id="rId6"/>
    <p:sldLayoutId id="2147484828" r:id="rId7"/>
    <p:sldLayoutId id="2147484829" r:id="rId8"/>
    <p:sldLayoutId id="2147484830" r:id="rId9"/>
    <p:sldLayoutId id="2147484831" r:id="rId10"/>
    <p:sldLayoutId id="2147484832" r:id="rId11"/>
  </p:sldLayoutIdLst>
  <p:txStyles>
    <p:title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p:titleStyle>
    <p:bodyStyle>
      <a:lvl1pPr marL="340257" indent="-340257" algn="l" defTabSz="911889"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41004" indent="-282792" algn="l" defTabSz="911889"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40238" indent="-226838" algn="l" defTabSz="911889"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8451" indent="-226838" algn="l" defTabSz="911889"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5152" indent="-226838" algn="l" defTabSz="911889"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559" indent="-228596" algn="l" defTabSz="91438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52" indent="-228596" algn="l" defTabSz="91438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44" indent="-228596" algn="l" defTabSz="91438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37" indent="-228596" algn="l" defTabSz="91438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85" rtl="0" eaLnBrk="1" latinLnBrk="0" hangingPunct="1">
        <a:defRPr sz="1799" kern="1200">
          <a:solidFill>
            <a:schemeClr val="tx1"/>
          </a:solidFill>
          <a:latin typeface="+mn-lt"/>
          <a:ea typeface="+mn-ea"/>
          <a:cs typeface="+mn-cs"/>
        </a:defRPr>
      </a:lvl1pPr>
      <a:lvl2pPr marL="457193" algn="l" defTabSz="914385" rtl="0" eaLnBrk="1" latinLnBrk="0" hangingPunct="1">
        <a:defRPr sz="1799" kern="1200">
          <a:solidFill>
            <a:schemeClr val="tx1"/>
          </a:solidFill>
          <a:latin typeface="+mn-lt"/>
          <a:ea typeface="+mn-ea"/>
          <a:cs typeface="+mn-cs"/>
        </a:defRPr>
      </a:lvl2pPr>
      <a:lvl3pPr marL="914385" algn="l" defTabSz="914385" rtl="0" eaLnBrk="1" latinLnBrk="0" hangingPunct="1">
        <a:defRPr sz="1799" kern="1200">
          <a:solidFill>
            <a:schemeClr val="tx1"/>
          </a:solidFill>
          <a:latin typeface="+mn-lt"/>
          <a:ea typeface="+mn-ea"/>
          <a:cs typeface="+mn-cs"/>
        </a:defRPr>
      </a:lvl3pPr>
      <a:lvl4pPr marL="1371577" algn="l" defTabSz="914385" rtl="0" eaLnBrk="1" latinLnBrk="0" hangingPunct="1">
        <a:defRPr sz="1799" kern="1200">
          <a:solidFill>
            <a:schemeClr val="tx1"/>
          </a:solidFill>
          <a:latin typeface="+mn-lt"/>
          <a:ea typeface="+mn-ea"/>
          <a:cs typeface="+mn-cs"/>
        </a:defRPr>
      </a:lvl4pPr>
      <a:lvl5pPr marL="1828770" algn="l" defTabSz="914385" rtl="0" eaLnBrk="1" latinLnBrk="0" hangingPunct="1">
        <a:defRPr sz="1799" kern="1200">
          <a:solidFill>
            <a:schemeClr val="tx1"/>
          </a:solidFill>
          <a:latin typeface="+mn-lt"/>
          <a:ea typeface="+mn-ea"/>
          <a:cs typeface="+mn-cs"/>
        </a:defRPr>
      </a:lvl5pPr>
      <a:lvl6pPr marL="2285963" algn="l" defTabSz="914385" rtl="0" eaLnBrk="1" latinLnBrk="0" hangingPunct="1">
        <a:defRPr sz="1799" kern="1200">
          <a:solidFill>
            <a:schemeClr val="tx1"/>
          </a:solidFill>
          <a:latin typeface="+mn-lt"/>
          <a:ea typeface="+mn-ea"/>
          <a:cs typeface="+mn-cs"/>
        </a:defRPr>
      </a:lvl6pPr>
      <a:lvl7pPr marL="2743155" algn="l" defTabSz="914385" rtl="0" eaLnBrk="1" latinLnBrk="0" hangingPunct="1">
        <a:defRPr sz="1799" kern="1200">
          <a:solidFill>
            <a:schemeClr val="tx1"/>
          </a:solidFill>
          <a:latin typeface="+mn-lt"/>
          <a:ea typeface="+mn-ea"/>
          <a:cs typeface="+mn-cs"/>
        </a:defRPr>
      </a:lvl7pPr>
      <a:lvl8pPr marL="3200347" algn="l" defTabSz="914385" rtl="0" eaLnBrk="1" latinLnBrk="0" hangingPunct="1">
        <a:defRPr sz="1799" kern="1200">
          <a:solidFill>
            <a:schemeClr val="tx1"/>
          </a:solidFill>
          <a:latin typeface="+mn-lt"/>
          <a:ea typeface="+mn-ea"/>
          <a:cs typeface="+mn-cs"/>
        </a:defRPr>
      </a:lvl8pPr>
      <a:lvl9pPr marL="3657540" algn="l" defTabSz="914385" rtl="0" eaLnBrk="1" latinLnBrk="0" hangingPunct="1">
        <a:defRPr sz="1799"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DD5AF26-33E6-4321-8282-62FE91461228}" type="datetimeFigureOut">
              <a:rPr lang="zh-TW" altLang="en-US" smtClean="0">
                <a:solidFill>
                  <a:srgbClr val="4A66AC"/>
                </a:solidFill>
              </a:rPr>
              <a:pPr/>
              <a:t>2023/1/26</a:t>
            </a:fld>
            <a:endParaRPr lang="zh-TW" altLang="en-US">
              <a:solidFill>
                <a:srgbClr val="4A66AC"/>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zh-TW" altLang="en-US">
              <a:solidFill>
                <a:srgbClr val="4A66AC"/>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213390A-6E87-4E8B-BCD9-ACAE1627B494}" type="slidenum">
              <a:rPr lang="zh-TW" altLang="en-US" smtClean="0">
                <a:solidFill>
                  <a:srgbClr val="4A66AC"/>
                </a:solidFill>
              </a:rPr>
              <a:pPr/>
              <a:t>‹#›</a:t>
            </a:fld>
            <a:endParaRPr lang="zh-TW" altLang="en-US">
              <a:solidFill>
                <a:srgbClr val="4A66AC"/>
              </a:solidFill>
            </a:endParaRPr>
          </a:p>
        </p:txBody>
      </p:sp>
    </p:spTree>
    <p:extLst>
      <p:ext uri="{BB962C8B-B14F-4D97-AF65-F5344CB8AC3E}">
        <p14:creationId xmlns:p14="http://schemas.microsoft.com/office/powerpoint/2010/main" val="1069379875"/>
      </p:ext>
    </p:extLst>
  </p:cSld>
  <p:clrMap bg1="lt1" tx1="dk1" bg2="lt2" tx2="dk2" accent1="accent1" accent2="accent2" accent3="accent3" accent4="accent4" accent5="accent5" accent6="accent6" hlink="hlink" folHlink="folHlink"/>
  <p:sldLayoutIdLst>
    <p:sldLayoutId id="2147484981" r:id="rId1"/>
    <p:sldLayoutId id="2147484982" r:id="rId2"/>
    <p:sldLayoutId id="2147484983" r:id="rId3"/>
    <p:sldLayoutId id="2147484984" r:id="rId4"/>
    <p:sldLayoutId id="2147484985" r:id="rId5"/>
    <p:sldLayoutId id="2147484986" r:id="rId6"/>
    <p:sldLayoutId id="2147484987" r:id="rId7"/>
    <p:sldLayoutId id="2147484988" r:id="rId8"/>
    <p:sldLayoutId id="2147484989" r:id="rId9"/>
    <p:sldLayoutId id="2147484990" r:id="rId10"/>
    <p:sldLayoutId id="214748499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D5AF26-33E6-4321-8282-62FE91461228}"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213390A-6E87-4E8B-BCD9-ACAE1627B494}" type="slidenum">
              <a:rPr lang="zh-TW" altLang="en-US" smtClean="0">
                <a:solidFill>
                  <a:srgbClr val="5FCBEF"/>
                </a:solidFill>
              </a:rPr>
              <a:pPr/>
              <a:t>‹#›</a:t>
            </a:fld>
            <a:endParaRPr lang="zh-TW" altLang="en-US">
              <a:solidFill>
                <a:srgbClr val="5FCBEF"/>
              </a:solidFill>
            </a:endParaRPr>
          </a:p>
        </p:txBody>
      </p:sp>
    </p:spTree>
    <p:extLst>
      <p:ext uri="{BB962C8B-B14F-4D97-AF65-F5344CB8AC3E}">
        <p14:creationId xmlns:p14="http://schemas.microsoft.com/office/powerpoint/2010/main" val="2901742119"/>
      </p:ext>
    </p:extLst>
  </p:cSld>
  <p:clrMap bg1="lt1" tx1="dk1" bg2="lt2" tx2="dk2" accent1="accent1" accent2="accent2" accent3="accent3" accent4="accent4" accent5="accent5" accent6="accent6" hlink="hlink" folHlink="folHlink"/>
  <p:sldLayoutIdLst>
    <p:sldLayoutId id="2147484993" r:id="rId1"/>
    <p:sldLayoutId id="2147484994" r:id="rId2"/>
    <p:sldLayoutId id="2147484995" r:id="rId3"/>
    <p:sldLayoutId id="2147484996" r:id="rId4"/>
    <p:sldLayoutId id="2147484997" r:id="rId5"/>
    <p:sldLayoutId id="2147484998" r:id="rId6"/>
    <p:sldLayoutId id="2147484999" r:id="rId7"/>
    <p:sldLayoutId id="2147485000" r:id="rId8"/>
    <p:sldLayoutId id="2147485001" r:id="rId9"/>
    <p:sldLayoutId id="2147485002" r:id="rId10"/>
    <p:sldLayoutId id="2147485003" r:id="rId11"/>
    <p:sldLayoutId id="2147485004" r:id="rId12"/>
    <p:sldLayoutId id="2147485005" r:id="rId13"/>
    <p:sldLayoutId id="2147485006" r:id="rId14"/>
    <p:sldLayoutId id="2147485007" r:id="rId15"/>
    <p:sldLayoutId id="214748500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latin typeface="Tahoma" panose="020B0604030504040204" pitchFamily="34" charset="0"/>
              </a:defRPr>
            </a:lvl1pPr>
          </a:lstStyle>
          <a:p>
            <a:pPr fontAlgn="base">
              <a:spcBef>
                <a:spcPct val="0"/>
              </a:spcBef>
              <a:spcAft>
                <a:spcPct val="0"/>
              </a:spcAft>
              <a:defRPr/>
            </a:pPr>
            <a:endParaRPr kumimoji="1" lang="en-US" altLang="zh-TW"/>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ahoma" panose="020B0604030504040204" pitchFamily="34" charset="0"/>
              </a:defRPr>
            </a:lvl1pPr>
          </a:lstStyle>
          <a:p>
            <a:pPr fontAlgn="base">
              <a:spcBef>
                <a:spcPct val="0"/>
              </a:spcBef>
              <a:spcAft>
                <a:spcPct val="0"/>
              </a:spcAft>
              <a:defRPr/>
            </a:pPr>
            <a:fld id="{ADAFE27B-2181-461C-BEC8-0AAEA853E8C5}" type="slidenum">
              <a:rPr kumimoji="1" lang="en-US" altLang="zh-TW"/>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2499414626"/>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 id="2147485021" r:id="rId12"/>
  </p:sldLayoutIdLst>
  <p:hf sldNum="0" hdr="0" ftr="0" dt="0"/>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64" algn="ctr" rtl="0" fontAlgn="base">
        <a:spcBef>
          <a:spcPct val="0"/>
        </a:spcBef>
        <a:spcAft>
          <a:spcPct val="0"/>
        </a:spcAft>
        <a:defRPr sz="4401">
          <a:solidFill>
            <a:schemeClr val="tx1"/>
          </a:solidFill>
          <a:latin typeface="Calibri" pitchFamily="34" charset="0"/>
          <a:ea typeface="新細明體" pitchFamily="18" charset="-120"/>
        </a:defRPr>
      </a:lvl6pPr>
      <a:lvl7pPr marL="914328" algn="ctr" rtl="0" fontAlgn="base">
        <a:spcBef>
          <a:spcPct val="0"/>
        </a:spcBef>
        <a:spcAft>
          <a:spcPct val="0"/>
        </a:spcAft>
        <a:defRPr sz="4401">
          <a:solidFill>
            <a:schemeClr val="tx1"/>
          </a:solidFill>
          <a:latin typeface="Calibri" pitchFamily="34" charset="0"/>
          <a:ea typeface="新細明體" pitchFamily="18" charset="-120"/>
        </a:defRPr>
      </a:lvl7pPr>
      <a:lvl8pPr marL="1371493" algn="ctr" rtl="0" fontAlgn="base">
        <a:spcBef>
          <a:spcPct val="0"/>
        </a:spcBef>
        <a:spcAft>
          <a:spcPct val="0"/>
        </a:spcAft>
        <a:defRPr sz="4401">
          <a:solidFill>
            <a:schemeClr val="tx1"/>
          </a:solidFill>
          <a:latin typeface="Calibri" pitchFamily="34" charset="0"/>
          <a:ea typeface="新細明體" pitchFamily="18" charset="-120"/>
        </a:defRPr>
      </a:lvl8pPr>
      <a:lvl9pPr marL="1828657" algn="ctr" rtl="0" fontAlgn="base">
        <a:spcBef>
          <a:spcPct val="0"/>
        </a:spcBef>
        <a:spcAft>
          <a:spcPct val="0"/>
        </a:spcAft>
        <a:defRPr sz="4401">
          <a:solidFill>
            <a:schemeClr val="tx1"/>
          </a:solidFill>
          <a:latin typeface="Calibri" pitchFamily="34" charset="0"/>
          <a:ea typeface="新細明體" pitchFamily="18" charset="-120"/>
        </a:defRPr>
      </a:lvl9pPr>
    </p:titleStyle>
    <p:bodyStyle>
      <a:lvl1pPr marL="340257" indent="-340257"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41004" indent="-282792"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40238" indent="-226838"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8451" indent="-226838"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5152" indent="-226838"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404"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1566"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8731"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5896" indent="-228581" algn="l" defTabSz="914328"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TW"/>
      </a:defPPr>
      <a:lvl1pPr marL="0" algn="l" defTabSz="914328" rtl="0" eaLnBrk="1" latinLnBrk="0" hangingPunct="1">
        <a:defRPr sz="1799" kern="1200">
          <a:solidFill>
            <a:schemeClr val="tx1"/>
          </a:solidFill>
          <a:latin typeface="+mn-lt"/>
          <a:ea typeface="+mn-ea"/>
          <a:cs typeface="+mn-cs"/>
        </a:defRPr>
      </a:lvl1pPr>
      <a:lvl2pPr marL="457164" algn="l" defTabSz="914328" rtl="0" eaLnBrk="1" latinLnBrk="0" hangingPunct="1">
        <a:defRPr sz="1799" kern="1200">
          <a:solidFill>
            <a:schemeClr val="tx1"/>
          </a:solidFill>
          <a:latin typeface="+mn-lt"/>
          <a:ea typeface="+mn-ea"/>
          <a:cs typeface="+mn-cs"/>
        </a:defRPr>
      </a:lvl2pPr>
      <a:lvl3pPr marL="914328" algn="l" defTabSz="914328" rtl="0" eaLnBrk="1" latinLnBrk="0" hangingPunct="1">
        <a:defRPr sz="1799" kern="1200">
          <a:solidFill>
            <a:schemeClr val="tx1"/>
          </a:solidFill>
          <a:latin typeface="+mn-lt"/>
          <a:ea typeface="+mn-ea"/>
          <a:cs typeface="+mn-cs"/>
        </a:defRPr>
      </a:lvl3pPr>
      <a:lvl4pPr marL="1371493" algn="l" defTabSz="914328" rtl="0" eaLnBrk="1" latinLnBrk="0" hangingPunct="1">
        <a:defRPr sz="1799" kern="1200">
          <a:solidFill>
            <a:schemeClr val="tx1"/>
          </a:solidFill>
          <a:latin typeface="+mn-lt"/>
          <a:ea typeface="+mn-ea"/>
          <a:cs typeface="+mn-cs"/>
        </a:defRPr>
      </a:lvl4pPr>
      <a:lvl5pPr marL="1828657" algn="l" defTabSz="914328" rtl="0" eaLnBrk="1" latinLnBrk="0" hangingPunct="1">
        <a:defRPr sz="1799" kern="1200">
          <a:solidFill>
            <a:schemeClr val="tx1"/>
          </a:solidFill>
          <a:latin typeface="+mn-lt"/>
          <a:ea typeface="+mn-ea"/>
          <a:cs typeface="+mn-cs"/>
        </a:defRPr>
      </a:lvl5pPr>
      <a:lvl6pPr marL="2285821" algn="l" defTabSz="914328" rtl="0" eaLnBrk="1" latinLnBrk="0" hangingPunct="1">
        <a:defRPr sz="1799" kern="1200">
          <a:solidFill>
            <a:schemeClr val="tx1"/>
          </a:solidFill>
          <a:latin typeface="+mn-lt"/>
          <a:ea typeface="+mn-ea"/>
          <a:cs typeface="+mn-cs"/>
        </a:defRPr>
      </a:lvl6pPr>
      <a:lvl7pPr marL="2742985" algn="l" defTabSz="914328" rtl="0" eaLnBrk="1" latinLnBrk="0" hangingPunct="1">
        <a:defRPr sz="1799" kern="1200">
          <a:solidFill>
            <a:schemeClr val="tx1"/>
          </a:solidFill>
          <a:latin typeface="+mn-lt"/>
          <a:ea typeface="+mn-ea"/>
          <a:cs typeface="+mn-cs"/>
        </a:defRPr>
      </a:lvl7pPr>
      <a:lvl8pPr marL="3200149" algn="l" defTabSz="914328" rtl="0" eaLnBrk="1" latinLnBrk="0" hangingPunct="1">
        <a:defRPr sz="1799" kern="1200">
          <a:solidFill>
            <a:schemeClr val="tx1"/>
          </a:solidFill>
          <a:latin typeface="+mn-lt"/>
          <a:ea typeface="+mn-ea"/>
          <a:cs typeface="+mn-cs"/>
        </a:defRPr>
      </a:lvl8pPr>
      <a:lvl9pPr marL="3657314" algn="l" defTabSz="914328" rtl="0" eaLnBrk="1" latinLnBrk="0" hangingPunct="1">
        <a:defRPr sz="1799"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DD5AF26-33E6-4321-8282-62FE91461228}" type="datetimeFigureOut">
              <a:rPr lang="zh-TW" altLang="en-US" smtClean="0">
                <a:solidFill>
                  <a:prstClr val="black">
                    <a:tint val="75000"/>
                  </a:prstClr>
                </a:solidFill>
              </a:rPr>
              <a:pPr/>
              <a:t>2023/1/26</a:t>
            </a:fld>
            <a:endParaRPr lang="zh-TW" altLang="en-US">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213390A-6E87-4E8B-BCD9-ACAE1627B494}" type="slidenum">
              <a:rPr lang="zh-TW" altLang="en-US" smtClean="0"/>
              <a:pPr/>
              <a:t>‹#›</a:t>
            </a:fld>
            <a:endParaRPr lang="zh-TW" altLang="en-US"/>
          </a:p>
        </p:txBody>
      </p:sp>
    </p:spTree>
    <p:extLst>
      <p:ext uri="{BB962C8B-B14F-4D97-AF65-F5344CB8AC3E}">
        <p14:creationId xmlns:p14="http://schemas.microsoft.com/office/powerpoint/2010/main" val="2236477"/>
      </p:ext>
    </p:extLst>
  </p:cSld>
  <p:clrMap bg1="lt1" tx1="dk1" bg2="lt2" tx2="dk2" accent1="accent1" accent2="accent2" accent3="accent3" accent4="accent4" accent5="accent5" accent6="accent6" hlink="hlink" folHlink="folHlink"/>
  <p:sldLayoutIdLst>
    <p:sldLayoutId id="2147485023" r:id="rId1"/>
    <p:sldLayoutId id="2147485024" r:id="rId2"/>
    <p:sldLayoutId id="2147485025" r:id="rId3"/>
    <p:sldLayoutId id="2147485026" r:id="rId4"/>
    <p:sldLayoutId id="2147485027" r:id="rId5"/>
    <p:sldLayoutId id="2147485028" r:id="rId6"/>
    <p:sldLayoutId id="2147485029" r:id="rId7"/>
    <p:sldLayoutId id="2147485030" r:id="rId8"/>
    <p:sldLayoutId id="2147485031" r:id="rId9"/>
    <p:sldLayoutId id="2147485032" r:id="rId10"/>
    <p:sldLayoutId id="2147485033" r:id="rId11"/>
    <p:sldLayoutId id="2147485034" r:id="rId12"/>
    <p:sldLayoutId id="2147485035" r:id="rId13"/>
    <p:sldLayoutId id="2147485036" r:id="rId14"/>
    <p:sldLayoutId id="2147485037" r:id="rId15"/>
    <p:sldLayoutId id="214748503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標題版面配置區 1"/>
          <p:cNvSpPr>
            <a:spLocks noGrp="1"/>
          </p:cNvSpPr>
          <p:nvPr>
            <p:ph type="title"/>
          </p:nvPr>
        </p:nvSpPr>
        <p:spPr bwMode="auto">
          <a:xfrm>
            <a:off x="837803" y="364450"/>
            <a:ext cx="10516394" cy="13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8195" name="文字版面配置區 2"/>
          <p:cNvSpPr>
            <a:spLocks noGrp="1"/>
          </p:cNvSpPr>
          <p:nvPr>
            <p:ph type="body" idx="1"/>
          </p:nvPr>
        </p:nvSpPr>
        <p:spPr bwMode="auto">
          <a:xfrm>
            <a:off x="837803" y="1825273"/>
            <a:ext cx="10516394" cy="43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7803" y="6355937"/>
            <a:ext cx="2743276"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0322AE62-8448-4AAE-975E-FA740B38666B}"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039301" y="6355937"/>
            <a:ext cx="4113401"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endParaRPr lang="zh-TW" altLang="en-US"/>
          </a:p>
        </p:txBody>
      </p:sp>
      <p:sp>
        <p:nvSpPr>
          <p:cNvPr id="6" name="投影片編號版面配置區 5"/>
          <p:cNvSpPr>
            <a:spLocks noGrp="1"/>
          </p:cNvSpPr>
          <p:nvPr>
            <p:ph type="sldNum" sz="quarter" idx="4"/>
          </p:nvPr>
        </p:nvSpPr>
        <p:spPr>
          <a:xfrm>
            <a:off x="8610923" y="6355937"/>
            <a:ext cx="2743276" cy="365962"/>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BBB0684E-F4E1-44E1-A2E3-09CA06C856A7}" type="slidenum">
              <a:rPr lang="zh-TW" altLang="en-US"/>
              <a:pPr>
                <a:defRPr/>
              </a:pPr>
              <a:t>‹#›</a:t>
            </a:fld>
            <a:endParaRPr lang="zh-TW" altLang="en-US"/>
          </a:p>
        </p:txBody>
      </p:sp>
    </p:spTree>
    <p:extLst>
      <p:ext uri="{BB962C8B-B14F-4D97-AF65-F5344CB8AC3E}">
        <p14:creationId xmlns:p14="http://schemas.microsoft.com/office/powerpoint/2010/main" val="4221086827"/>
      </p:ext>
    </p:extLst>
  </p:cSld>
  <p:clrMap bg1="lt1" tx1="dk1" bg2="lt2" tx2="dk2" accent1="accent1" accent2="accent2" accent3="accent3" accent4="accent4" accent5="accent5" accent6="accent6" hlink="hlink" folHlink="folHlink"/>
  <p:sldLayoutIdLst>
    <p:sldLayoutId id="2147485040" r:id="rId1"/>
    <p:sldLayoutId id="2147485041" r:id="rId2"/>
    <p:sldLayoutId id="2147485042" r:id="rId3"/>
    <p:sldLayoutId id="2147485043" r:id="rId4"/>
    <p:sldLayoutId id="2147485044" r:id="rId5"/>
    <p:sldLayoutId id="2147485045" r:id="rId6"/>
    <p:sldLayoutId id="2147485046" r:id="rId7"/>
    <p:sldLayoutId id="2147485047" r:id="rId8"/>
    <p:sldLayoutId id="2147485048" r:id="rId9"/>
    <p:sldLayoutId id="2147485049" r:id="rId10"/>
    <p:sldLayoutId id="2147485050" r:id="rId11"/>
  </p:sldLayoutIdLst>
  <p:txStyles>
    <p:titleStyle>
      <a:lvl1pPr algn="l" defTabSz="913350" rtl="0" eaLnBrk="0" fontAlgn="base" hangingPunct="0">
        <a:lnSpc>
          <a:spcPct val="90000"/>
        </a:lnSpc>
        <a:spcBef>
          <a:spcPct val="0"/>
        </a:spcBef>
        <a:spcAft>
          <a:spcPct val="0"/>
        </a:spcAft>
        <a:defRPr sz="4382" kern="1200">
          <a:solidFill>
            <a:schemeClr val="tx1"/>
          </a:solidFill>
          <a:latin typeface="+mj-lt"/>
          <a:ea typeface="+mj-ea"/>
          <a:cs typeface="+mj-cs"/>
        </a:defRPr>
      </a:lvl1pPr>
      <a:lvl2pPr algn="l" defTabSz="913350"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2pPr>
      <a:lvl3pPr algn="l" defTabSz="913350"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3pPr>
      <a:lvl4pPr algn="l" defTabSz="913350"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4pPr>
      <a:lvl5pPr algn="l" defTabSz="913350"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5pPr>
      <a:lvl6pPr marL="435505"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6pPr>
      <a:lvl7pPr marL="871009"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7pPr>
      <a:lvl8pPr marL="1306513"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8pPr>
      <a:lvl9pPr marL="1742018" algn="l" defTabSz="913350"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9pPr>
    </p:titleStyle>
    <p:bodyStyle>
      <a:lvl1pPr marL="228338" indent="-228338" algn="l" defTabSz="913350" rtl="0" eaLnBrk="0" fontAlgn="base" hangingPunct="0">
        <a:lnSpc>
          <a:spcPct val="90000"/>
        </a:lnSpc>
        <a:spcBef>
          <a:spcPts val="1000"/>
        </a:spcBef>
        <a:spcAft>
          <a:spcPct val="0"/>
        </a:spcAft>
        <a:buFont typeface="Arial" panose="020B0604020202020204" pitchFamily="34" charset="0"/>
        <a:buChar char="•"/>
        <a:defRPr sz="2763" kern="1200">
          <a:solidFill>
            <a:schemeClr val="tx1"/>
          </a:solidFill>
          <a:latin typeface="+mn-lt"/>
          <a:ea typeface="+mn-ea"/>
          <a:cs typeface="+mn-cs"/>
        </a:defRPr>
      </a:lvl1pPr>
      <a:lvl2pPr marL="685013" indent="-228338" algn="l" defTabSz="913350" rtl="0" eaLnBrk="0" fontAlgn="base" hangingPunct="0">
        <a:lnSpc>
          <a:spcPct val="90000"/>
        </a:lnSpc>
        <a:spcBef>
          <a:spcPts val="500"/>
        </a:spcBef>
        <a:spcAft>
          <a:spcPct val="0"/>
        </a:spcAft>
        <a:buFont typeface="Arial" panose="020B0604020202020204" pitchFamily="34" charset="0"/>
        <a:buChar char="•"/>
        <a:defRPr sz="2382" kern="1200">
          <a:solidFill>
            <a:schemeClr val="tx1"/>
          </a:solidFill>
          <a:latin typeface="+mn-lt"/>
          <a:ea typeface="+mn-ea"/>
          <a:cs typeface="+mn-cs"/>
        </a:defRPr>
      </a:lvl2pPr>
      <a:lvl3pPr marL="1141687" indent="-228338" algn="l" defTabSz="913350" rtl="0" eaLnBrk="0" fontAlgn="base" hangingPunct="0">
        <a:lnSpc>
          <a:spcPct val="90000"/>
        </a:lnSpc>
        <a:spcBef>
          <a:spcPts val="500"/>
        </a:spcBef>
        <a:spcAft>
          <a:spcPct val="0"/>
        </a:spcAft>
        <a:buFont typeface="Arial" panose="020B0604020202020204" pitchFamily="34" charset="0"/>
        <a:buChar char="•"/>
        <a:defRPr sz="1905" kern="1200">
          <a:solidFill>
            <a:schemeClr val="tx1"/>
          </a:solidFill>
          <a:latin typeface="+mn-lt"/>
          <a:ea typeface="+mn-ea"/>
          <a:cs typeface="+mn-cs"/>
        </a:defRPr>
      </a:lvl3pPr>
      <a:lvl4pPr marL="1599874" indent="-228338" algn="l" defTabSz="913350"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6548" indent="-228338" algn="l" defTabSz="913350"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320"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68"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617"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66" indent="-228574" algn="l" defTabSz="914298"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zh-TW"/>
      </a:defPPr>
      <a:lvl1pPr marL="0" algn="l" defTabSz="914298" rtl="0" eaLnBrk="1" latinLnBrk="0" hangingPunct="1">
        <a:defRPr sz="1799" kern="1200">
          <a:solidFill>
            <a:schemeClr val="tx1"/>
          </a:solidFill>
          <a:latin typeface="+mn-lt"/>
          <a:ea typeface="+mn-ea"/>
          <a:cs typeface="+mn-cs"/>
        </a:defRPr>
      </a:lvl1pPr>
      <a:lvl2pPr marL="457150" algn="l" defTabSz="914298" rtl="0" eaLnBrk="1" latinLnBrk="0" hangingPunct="1">
        <a:defRPr sz="1799" kern="1200">
          <a:solidFill>
            <a:schemeClr val="tx1"/>
          </a:solidFill>
          <a:latin typeface="+mn-lt"/>
          <a:ea typeface="+mn-ea"/>
          <a:cs typeface="+mn-cs"/>
        </a:defRPr>
      </a:lvl2pPr>
      <a:lvl3pPr marL="914298" algn="l" defTabSz="914298" rtl="0" eaLnBrk="1" latinLnBrk="0" hangingPunct="1">
        <a:defRPr sz="1799" kern="1200">
          <a:solidFill>
            <a:schemeClr val="tx1"/>
          </a:solidFill>
          <a:latin typeface="+mn-lt"/>
          <a:ea typeface="+mn-ea"/>
          <a:cs typeface="+mn-cs"/>
        </a:defRPr>
      </a:lvl3pPr>
      <a:lvl4pPr marL="1371448" algn="l" defTabSz="914298" rtl="0" eaLnBrk="1" latinLnBrk="0" hangingPunct="1">
        <a:defRPr sz="1799" kern="1200">
          <a:solidFill>
            <a:schemeClr val="tx1"/>
          </a:solidFill>
          <a:latin typeface="+mn-lt"/>
          <a:ea typeface="+mn-ea"/>
          <a:cs typeface="+mn-cs"/>
        </a:defRPr>
      </a:lvl4pPr>
      <a:lvl5pPr marL="1828596" algn="l" defTabSz="914298" rtl="0" eaLnBrk="1" latinLnBrk="0" hangingPunct="1">
        <a:defRPr sz="1799" kern="1200">
          <a:solidFill>
            <a:schemeClr val="tx1"/>
          </a:solidFill>
          <a:latin typeface="+mn-lt"/>
          <a:ea typeface="+mn-ea"/>
          <a:cs typeface="+mn-cs"/>
        </a:defRPr>
      </a:lvl5pPr>
      <a:lvl6pPr marL="2285745" algn="l" defTabSz="914298" rtl="0" eaLnBrk="1" latinLnBrk="0" hangingPunct="1">
        <a:defRPr sz="1799" kern="1200">
          <a:solidFill>
            <a:schemeClr val="tx1"/>
          </a:solidFill>
          <a:latin typeface="+mn-lt"/>
          <a:ea typeface="+mn-ea"/>
          <a:cs typeface="+mn-cs"/>
        </a:defRPr>
      </a:lvl6pPr>
      <a:lvl7pPr marL="2742894" algn="l" defTabSz="914298" rtl="0" eaLnBrk="1" latinLnBrk="0" hangingPunct="1">
        <a:defRPr sz="1799" kern="1200">
          <a:solidFill>
            <a:schemeClr val="tx1"/>
          </a:solidFill>
          <a:latin typeface="+mn-lt"/>
          <a:ea typeface="+mn-ea"/>
          <a:cs typeface="+mn-cs"/>
        </a:defRPr>
      </a:lvl7pPr>
      <a:lvl8pPr marL="3200043" algn="l" defTabSz="914298" rtl="0" eaLnBrk="1" latinLnBrk="0" hangingPunct="1">
        <a:defRPr sz="1799" kern="1200">
          <a:solidFill>
            <a:schemeClr val="tx1"/>
          </a:solidFill>
          <a:latin typeface="+mn-lt"/>
          <a:ea typeface="+mn-ea"/>
          <a:cs typeface="+mn-cs"/>
        </a:defRPr>
      </a:lvl8pPr>
      <a:lvl9pPr marL="3657192" algn="l" defTabSz="914298" rtl="0" eaLnBrk="1" latinLnBrk="0" hangingPunct="1">
        <a:defRPr sz="1799"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7171"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a:defRPr>
            </a:lvl1pPr>
          </a:lstStyle>
          <a:p>
            <a:pPr>
              <a:defRPr/>
            </a:pPr>
            <a:fld id="{97FC53C3-8977-4258-945D-16D297FDA413}"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a:defRPr>
            </a:lvl1pPr>
          </a:lstStyle>
          <a:p>
            <a:pPr>
              <a:defRPr/>
            </a:pPr>
            <a:endParaRPr lang="zh-TW" altLang="en-US"/>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prstClr val="black">
                    <a:tint val="75000"/>
                  </a:prstClr>
                </a:solidFill>
                <a:latin typeface="Calibri"/>
              </a:defRPr>
            </a:lvl1pPr>
          </a:lstStyle>
          <a:p>
            <a:pPr>
              <a:defRPr/>
            </a:pPr>
            <a:fld id="{665B594C-E320-4A5F-A485-6D5C1C3BBDFF}" type="slidenum">
              <a:rPr lang="zh-TW" altLang="en-US"/>
              <a:pPr>
                <a:defRPr/>
              </a:pPr>
              <a:t>‹#›</a:t>
            </a:fld>
            <a:endParaRPr lang="zh-TW" altLang="en-US"/>
          </a:p>
        </p:txBody>
      </p:sp>
    </p:spTree>
    <p:extLst>
      <p:ext uri="{BB962C8B-B14F-4D97-AF65-F5344CB8AC3E}">
        <p14:creationId xmlns:p14="http://schemas.microsoft.com/office/powerpoint/2010/main" val="2734214493"/>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xStyles>
    <p:titleStyle>
      <a:lvl1pPr algn="ctr" defTabSz="913401" rtl="0" eaLnBrk="0" fontAlgn="base" hangingPunct="0">
        <a:spcBef>
          <a:spcPct val="0"/>
        </a:spcBef>
        <a:spcAft>
          <a:spcPct val="0"/>
        </a:spcAft>
        <a:defRPr sz="4382" kern="1200">
          <a:solidFill>
            <a:schemeClr val="tx1"/>
          </a:solidFill>
          <a:latin typeface="+mj-lt"/>
          <a:ea typeface="+mj-ea"/>
          <a:cs typeface="+mj-cs"/>
        </a:defRPr>
      </a:lvl1pPr>
      <a:lvl2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29"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57"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86"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115"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p:titleStyle>
    <p:bodyStyle>
      <a:lvl1pPr marL="341769" indent="-341769" algn="l" defTabSz="913401"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42516" indent="-284303" algn="l" defTabSz="913401"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41751" indent="-228351" algn="l" defTabSz="913401"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9963" indent="-228351" algn="l" defTabSz="913401"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6663" indent="-228351" algn="l" defTabSz="913401"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99" indent="-228609" algn="l" defTabSz="9144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918" indent="-228609" algn="l" defTabSz="9144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135" indent="-228609" algn="l" defTabSz="9144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354" indent="-228609" algn="l" defTabSz="9144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36" rtl="0" eaLnBrk="1" latinLnBrk="0" hangingPunct="1">
        <a:defRPr sz="1800" kern="1200">
          <a:solidFill>
            <a:schemeClr val="tx1"/>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DD5AF26-33E6-4321-8282-62FE91461228}" type="datetimeFigureOut">
              <a:rPr lang="zh-TW" altLang="en-US" smtClean="0">
                <a:solidFill>
                  <a:srgbClr val="76DBF4">
                    <a:lumMod val="50000"/>
                  </a:srgbClr>
                </a:solidFill>
              </a:rPr>
              <a:pPr/>
              <a:t>2023/1/26</a:t>
            </a:fld>
            <a:endParaRPr lang="zh-TW" altLang="en-US">
              <a:solidFill>
                <a:srgbClr val="76DBF4">
                  <a:lumMod val="50000"/>
                </a:srgbClr>
              </a:solidFill>
            </a:endParaRP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zh-TW" altLang="en-US">
              <a:solidFill>
                <a:srgbClr val="76DBF4">
                  <a:lumMod val="50000"/>
                </a:srgbClr>
              </a:solidFill>
            </a:endParaRP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213390A-6E87-4E8B-BCD9-ACAE1627B494}" type="slidenum">
              <a:rPr lang="zh-TW" altLang="en-US" smtClean="0">
                <a:solidFill>
                  <a:srgbClr val="76DBF4">
                    <a:lumMod val="50000"/>
                  </a:srgbClr>
                </a:solidFill>
              </a:rPr>
              <a:pPr/>
              <a:t>‹#›</a:t>
            </a:fld>
            <a:endParaRPr lang="zh-TW" altLang="en-US">
              <a:solidFill>
                <a:srgbClr val="76DBF4">
                  <a:lumMod val="50000"/>
                </a:srgbClr>
              </a:solidFill>
            </a:endParaRPr>
          </a:p>
        </p:txBody>
      </p:sp>
    </p:spTree>
    <p:extLst>
      <p:ext uri="{BB962C8B-B14F-4D97-AF65-F5344CB8AC3E}">
        <p14:creationId xmlns:p14="http://schemas.microsoft.com/office/powerpoint/2010/main" val="1315028756"/>
      </p:ext>
    </p:extLst>
  </p:cSld>
  <p:clrMap bg1="lt1" tx1="dk1" bg2="lt2" tx2="dk2" accent1="accent1" accent2="accent2" accent3="accent3" accent4="accent4" accent5="accent5" accent6="accent6" hlink="hlink" folHlink="folHlink"/>
  <p:sldLayoutIdLst>
    <p:sldLayoutId id="2147485082" r:id="rId1"/>
    <p:sldLayoutId id="2147485083" r:id="rId2"/>
    <p:sldLayoutId id="2147485084" r:id="rId3"/>
    <p:sldLayoutId id="2147485085" r:id="rId4"/>
    <p:sldLayoutId id="2147485086" r:id="rId5"/>
    <p:sldLayoutId id="2147485087" r:id="rId6"/>
    <p:sldLayoutId id="2147485088" r:id="rId7"/>
    <p:sldLayoutId id="2147485089" r:id="rId8"/>
    <p:sldLayoutId id="2147485090" r:id="rId9"/>
    <p:sldLayoutId id="2147485091" r:id="rId10"/>
    <p:sldLayoutId id="2147485092" r:id="rId11"/>
    <p:sldLayoutId id="2147485093" r:id="rId12"/>
    <p:sldLayoutId id="2147485094" r:id="rId13"/>
    <p:sldLayoutId id="2147485095" r:id="rId14"/>
    <p:sldLayoutId id="2147485096" r:id="rId15"/>
    <p:sldLayoutId id="2147485097" r:id="rId16"/>
    <p:sldLayoutId id="2147485098"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0723"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a:defRPr>
            </a:lvl1pPr>
          </a:lstStyle>
          <a:p>
            <a:pPr>
              <a:defRPr/>
            </a:pPr>
            <a:fld id="{4EFD10FB-698C-4A05-BA70-CB1C1134F7C9}"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a:defRPr>
            </a:lvl1pPr>
          </a:lstStyle>
          <a:p>
            <a:pPr>
              <a:defRPr/>
            </a:pPr>
            <a:endParaRPr lang="zh-TW" altLang="en-US"/>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143">
                <a:solidFill>
                  <a:srgbClr val="898989"/>
                </a:solidFill>
                <a:latin typeface="Calibri" panose="020F0502020204030204" pitchFamily="34" charset="0"/>
              </a:defRPr>
            </a:lvl1pPr>
          </a:lstStyle>
          <a:p>
            <a:pPr fontAlgn="base">
              <a:spcBef>
                <a:spcPct val="0"/>
              </a:spcBef>
              <a:spcAft>
                <a:spcPct val="0"/>
              </a:spcAft>
              <a:defRPr/>
            </a:pPr>
            <a:fld id="{AA29644B-EA75-4218-867C-36FCA2A68B5B}" type="slidenum">
              <a:rPr lang="zh-TW" altLang="en-US"/>
              <a:pPr fontAlgn="base">
                <a:spcBef>
                  <a:spcPct val="0"/>
                </a:spcBef>
                <a:spcAft>
                  <a:spcPct val="0"/>
                </a:spcAft>
                <a:defRPr/>
              </a:pPr>
              <a:t>‹#›</a:t>
            </a:fld>
            <a:endParaRPr lang="zh-TW" altLang="en-US"/>
          </a:p>
        </p:txBody>
      </p:sp>
    </p:spTree>
    <p:extLst>
      <p:ext uri="{BB962C8B-B14F-4D97-AF65-F5344CB8AC3E}">
        <p14:creationId xmlns:p14="http://schemas.microsoft.com/office/powerpoint/2010/main" val="989552957"/>
      </p:ext>
    </p:extLst>
  </p:cSld>
  <p:clrMap bg1="lt1" tx1="dk1" bg2="lt2" tx2="dk2" accent1="accent1" accent2="accent2" accent3="accent3" accent4="accent4" accent5="accent5" accent6="accent6" hlink="hlink" folHlink="folHlink"/>
  <p:sldLayoutIdLst>
    <p:sldLayoutId id="2147485162" r:id="rId1"/>
    <p:sldLayoutId id="2147485163" r:id="rId2"/>
    <p:sldLayoutId id="2147485164" r:id="rId3"/>
    <p:sldLayoutId id="2147485165" r:id="rId4"/>
    <p:sldLayoutId id="2147485166" r:id="rId5"/>
    <p:sldLayoutId id="2147485167" r:id="rId6"/>
    <p:sldLayoutId id="2147485168" r:id="rId7"/>
    <p:sldLayoutId id="2147485169" r:id="rId8"/>
    <p:sldLayoutId id="2147485170" r:id="rId9"/>
    <p:sldLayoutId id="2147485171" r:id="rId10"/>
    <p:sldLayoutId id="2147485172" r:id="rId11"/>
  </p:sldLayoutIdLst>
  <p:txStyles>
    <p:titleStyle>
      <a:lvl1pPr algn="ctr" defTabSz="910376" rtl="0" eaLnBrk="0" fontAlgn="base" hangingPunct="0">
        <a:spcBef>
          <a:spcPct val="0"/>
        </a:spcBef>
        <a:spcAft>
          <a:spcPct val="0"/>
        </a:spcAft>
        <a:defRPr sz="4382" kern="1200">
          <a:solidFill>
            <a:schemeClr val="tx1"/>
          </a:solidFill>
          <a:latin typeface="+mj-lt"/>
          <a:ea typeface="+mj-ea"/>
          <a:cs typeface="+mj-cs"/>
        </a:defRPr>
      </a:lvl1pPr>
      <a:lvl2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0376"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456" algn="ctr" defTabSz="913248"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0912" algn="ctr" defTabSz="913248"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367" algn="ctr" defTabSz="913248"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1823" algn="ctr" defTabSz="913248"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p:titleStyle>
    <p:bodyStyle>
      <a:lvl1pPr marL="338745" indent="-338745" algn="l" defTabSz="910376"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39492" indent="-281279" algn="l" defTabSz="910376"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38727" indent="-225326" algn="l" defTabSz="910376"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6939" indent="-225326" algn="l" defTabSz="910376"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3639" indent="-225326" algn="l" defTabSz="910376"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279"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20"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62"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03"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283" rtl="0" eaLnBrk="1" latinLnBrk="0" hangingPunct="1">
        <a:defRPr sz="1799" kern="1200">
          <a:solidFill>
            <a:schemeClr val="tx1"/>
          </a:solidFill>
          <a:latin typeface="+mn-lt"/>
          <a:ea typeface="+mn-ea"/>
          <a:cs typeface="+mn-cs"/>
        </a:defRPr>
      </a:lvl1pPr>
      <a:lvl2pPr marL="457141" algn="l" defTabSz="914283" rtl="0" eaLnBrk="1" latinLnBrk="0" hangingPunct="1">
        <a:defRPr sz="1799" kern="1200">
          <a:solidFill>
            <a:schemeClr val="tx1"/>
          </a:solidFill>
          <a:latin typeface="+mn-lt"/>
          <a:ea typeface="+mn-ea"/>
          <a:cs typeface="+mn-cs"/>
        </a:defRPr>
      </a:lvl2pPr>
      <a:lvl3pPr marL="914283" algn="l" defTabSz="914283" rtl="0" eaLnBrk="1" latinLnBrk="0" hangingPunct="1">
        <a:defRPr sz="1799" kern="1200">
          <a:solidFill>
            <a:schemeClr val="tx1"/>
          </a:solidFill>
          <a:latin typeface="+mn-lt"/>
          <a:ea typeface="+mn-ea"/>
          <a:cs typeface="+mn-cs"/>
        </a:defRPr>
      </a:lvl3pPr>
      <a:lvl4pPr marL="1371424" algn="l" defTabSz="914283" rtl="0" eaLnBrk="1" latinLnBrk="0" hangingPunct="1">
        <a:defRPr sz="1799" kern="1200">
          <a:solidFill>
            <a:schemeClr val="tx1"/>
          </a:solidFill>
          <a:latin typeface="+mn-lt"/>
          <a:ea typeface="+mn-ea"/>
          <a:cs typeface="+mn-cs"/>
        </a:defRPr>
      </a:lvl4pPr>
      <a:lvl5pPr marL="1828566" algn="l" defTabSz="914283" rtl="0" eaLnBrk="1" latinLnBrk="0" hangingPunct="1">
        <a:defRPr sz="1799" kern="1200">
          <a:solidFill>
            <a:schemeClr val="tx1"/>
          </a:solidFill>
          <a:latin typeface="+mn-lt"/>
          <a:ea typeface="+mn-ea"/>
          <a:cs typeface="+mn-cs"/>
        </a:defRPr>
      </a:lvl5pPr>
      <a:lvl6pPr marL="2285707" algn="l" defTabSz="914283" rtl="0" eaLnBrk="1" latinLnBrk="0" hangingPunct="1">
        <a:defRPr sz="1799" kern="1200">
          <a:solidFill>
            <a:schemeClr val="tx1"/>
          </a:solidFill>
          <a:latin typeface="+mn-lt"/>
          <a:ea typeface="+mn-ea"/>
          <a:cs typeface="+mn-cs"/>
        </a:defRPr>
      </a:lvl6pPr>
      <a:lvl7pPr marL="2742849" algn="l" defTabSz="914283" rtl="0" eaLnBrk="1" latinLnBrk="0" hangingPunct="1">
        <a:defRPr sz="1799" kern="1200">
          <a:solidFill>
            <a:schemeClr val="tx1"/>
          </a:solidFill>
          <a:latin typeface="+mn-lt"/>
          <a:ea typeface="+mn-ea"/>
          <a:cs typeface="+mn-cs"/>
        </a:defRPr>
      </a:lvl7pPr>
      <a:lvl8pPr marL="3199989" algn="l" defTabSz="914283" rtl="0" eaLnBrk="1" latinLnBrk="0" hangingPunct="1">
        <a:defRPr sz="1799" kern="1200">
          <a:solidFill>
            <a:schemeClr val="tx1"/>
          </a:solidFill>
          <a:latin typeface="+mn-lt"/>
          <a:ea typeface="+mn-ea"/>
          <a:cs typeface="+mn-cs"/>
        </a:defRPr>
      </a:lvl8pPr>
      <a:lvl9pPr marL="3657132" algn="l" defTabSz="914283" rtl="0" eaLnBrk="1" latinLnBrk="0" hangingPunct="1">
        <a:defRPr sz="1799"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標題版面配置區 1"/>
          <p:cNvSpPr>
            <a:spLocks noGrp="1"/>
          </p:cNvSpPr>
          <p:nvPr>
            <p:ph type="title"/>
          </p:nvPr>
        </p:nvSpPr>
        <p:spPr bwMode="auto">
          <a:xfrm>
            <a:off x="837803" y="364450"/>
            <a:ext cx="10516394" cy="132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2771" name="文字版面配置區 2"/>
          <p:cNvSpPr>
            <a:spLocks noGrp="1"/>
          </p:cNvSpPr>
          <p:nvPr>
            <p:ph type="body" idx="1"/>
          </p:nvPr>
        </p:nvSpPr>
        <p:spPr bwMode="auto">
          <a:xfrm>
            <a:off x="837803" y="1825272"/>
            <a:ext cx="10516394" cy="43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837803" y="6355937"/>
            <a:ext cx="2743276" cy="365962"/>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fld id="{E1CD2462-10FE-41ED-AC06-9B90FBC28A04}" type="datetimeFigureOut">
              <a:rPr lang="zh-TW" altLang="en-US"/>
              <a:pPr>
                <a:defRPr/>
              </a:pPr>
              <a:t>2023/1/26</a:t>
            </a:fld>
            <a:endParaRPr lang="zh-TW" altLang="en-US"/>
          </a:p>
        </p:txBody>
      </p:sp>
      <p:sp>
        <p:nvSpPr>
          <p:cNvPr id="5" name="頁尾版面配置區 4"/>
          <p:cNvSpPr>
            <a:spLocks noGrp="1"/>
          </p:cNvSpPr>
          <p:nvPr>
            <p:ph type="ftr" sz="quarter" idx="3"/>
          </p:nvPr>
        </p:nvSpPr>
        <p:spPr>
          <a:xfrm>
            <a:off x="4039300" y="6355937"/>
            <a:ext cx="4113401" cy="365962"/>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panose="020F0502020204030204"/>
              </a:defRPr>
            </a:lvl1pPr>
          </a:lstStyle>
          <a:p>
            <a:pPr>
              <a:defRPr/>
            </a:pPr>
            <a:endParaRPr lang="zh-TW" altLang="en-US"/>
          </a:p>
        </p:txBody>
      </p:sp>
      <p:sp>
        <p:nvSpPr>
          <p:cNvPr id="6" name="投影片編號版面配置區 5"/>
          <p:cNvSpPr>
            <a:spLocks noGrp="1"/>
          </p:cNvSpPr>
          <p:nvPr>
            <p:ph type="sldNum" sz="quarter" idx="4"/>
          </p:nvPr>
        </p:nvSpPr>
        <p:spPr>
          <a:xfrm>
            <a:off x="8610922" y="6355937"/>
            <a:ext cx="2743276"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143">
                <a:solidFill>
                  <a:srgbClr val="898989"/>
                </a:solidFill>
                <a:latin typeface="Calibri" panose="020F0502020204030204" pitchFamily="34" charset="0"/>
              </a:defRPr>
            </a:lvl1pPr>
          </a:lstStyle>
          <a:p>
            <a:pPr fontAlgn="base">
              <a:spcBef>
                <a:spcPct val="0"/>
              </a:spcBef>
              <a:spcAft>
                <a:spcPct val="0"/>
              </a:spcAft>
              <a:defRPr/>
            </a:pPr>
            <a:fld id="{347E3A9C-5534-465D-9AAF-7AD4C1E4B590}" type="slidenum">
              <a:rPr lang="zh-TW" altLang="en-US"/>
              <a:pPr fontAlgn="base">
                <a:spcBef>
                  <a:spcPct val="0"/>
                </a:spcBef>
                <a:spcAft>
                  <a:spcPct val="0"/>
                </a:spcAft>
                <a:defRPr/>
              </a:pPr>
              <a:t>‹#›</a:t>
            </a:fld>
            <a:endParaRPr lang="zh-TW" altLang="en-US"/>
          </a:p>
        </p:txBody>
      </p:sp>
    </p:spTree>
    <p:extLst>
      <p:ext uri="{BB962C8B-B14F-4D97-AF65-F5344CB8AC3E}">
        <p14:creationId xmlns:p14="http://schemas.microsoft.com/office/powerpoint/2010/main" val="652137106"/>
      </p:ext>
    </p:extLst>
  </p:cSld>
  <p:clrMap bg1="lt1" tx1="dk1" bg2="lt2" tx2="dk2" accent1="accent1" accent2="accent2" accent3="accent3" accent4="accent4" accent5="accent5" accent6="accent6" hlink="hlink" folHlink="folHlink"/>
  <p:sldLayoutIdLst>
    <p:sldLayoutId id="2147485174" r:id="rId1"/>
    <p:sldLayoutId id="2147485175" r:id="rId2"/>
    <p:sldLayoutId id="2147485176" r:id="rId3"/>
    <p:sldLayoutId id="2147485177" r:id="rId4"/>
    <p:sldLayoutId id="2147485178" r:id="rId5"/>
    <p:sldLayoutId id="2147485179" r:id="rId6"/>
    <p:sldLayoutId id="2147485180" r:id="rId7"/>
    <p:sldLayoutId id="2147485181" r:id="rId8"/>
    <p:sldLayoutId id="2147485182" r:id="rId9"/>
    <p:sldLayoutId id="2147485183" r:id="rId10"/>
    <p:sldLayoutId id="2147485184" r:id="rId11"/>
  </p:sldLayoutIdLst>
  <p:txStyles>
    <p:titleStyle>
      <a:lvl1pPr algn="l" defTabSz="908864" rtl="0" eaLnBrk="0" fontAlgn="base" hangingPunct="0">
        <a:lnSpc>
          <a:spcPct val="90000"/>
        </a:lnSpc>
        <a:spcBef>
          <a:spcPct val="0"/>
        </a:spcBef>
        <a:spcAft>
          <a:spcPct val="0"/>
        </a:spcAft>
        <a:defRPr sz="4382" kern="1200">
          <a:solidFill>
            <a:schemeClr val="tx1"/>
          </a:solidFill>
          <a:latin typeface="+mj-lt"/>
          <a:ea typeface="+mj-ea"/>
          <a:cs typeface="+mj-cs"/>
        </a:defRPr>
      </a:lvl1pPr>
      <a:lvl2pPr algn="l" defTabSz="908864"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2pPr>
      <a:lvl3pPr algn="l" defTabSz="908864"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3pPr>
      <a:lvl4pPr algn="l" defTabSz="908864"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4pPr>
      <a:lvl5pPr algn="l" defTabSz="908864" rtl="0" eaLnBrk="0" fontAlgn="base" hangingPunct="0">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5pPr>
      <a:lvl6pPr marL="435432" algn="l" defTabSz="913197"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6pPr>
      <a:lvl7pPr marL="870863" algn="l" defTabSz="913197"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7pPr>
      <a:lvl8pPr marL="1306294" algn="l" defTabSz="913197"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8pPr>
      <a:lvl9pPr marL="1741726" algn="l" defTabSz="913197" rtl="0" fontAlgn="base">
        <a:lnSpc>
          <a:spcPct val="90000"/>
        </a:lnSpc>
        <a:spcBef>
          <a:spcPct val="0"/>
        </a:spcBef>
        <a:spcAft>
          <a:spcPct val="0"/>
        </a:spcAft>
        <a:defRPr sz="4382">
          <a:solidFill>
            <a:schemeClr val="tx1"/>
          </a:solidFill>
          <a:latin typeface="Calibri Light" panose="020F0302020204030204" pitchFamily="34" charset="0"/>
          <a:ea typeface="新細明體" panose="02020500000000000000" pitchFamily="18" charset="-120"/>
        </a:defRPr>
      </a:lvl9pPr>
    </p:titleStyle>
    <p:bodyStyle>
      <a:lvl1pPr marL="223813" indent="-223813" algn="l" defTabSz="908864" rtl="0" eaLnBrk="0" fontAlgn="base" hangingPunct="0">
        <a:lnSpc>
          <a:spcPct val="90000"/>
        </a:lnSpc>
        <a:spcBef>
          <a:spcPts val="1000"/>
        </a:spcBef>
        <a:spcAft>
          <a:spcPct val="0"/>
        </a:spcAft>
        <a:buFont typeface="Arial" panose="020B0604020202020204" pitchFamily="34" charset="0"/>
        <a:buChar char="•"/>
        <a:defRPr sz="2763" kern="1200">
          <a:solidFill>
            <a:schemeClr val="tx1"/>
          </a:solidFill>
          <a:latin typeface="+mn-lt"/>
          <a:ea typeface="+mn-ea"/>
          <a:cs typeface="+mn-cs"/>
        </a:defRPr>
      </a:lvl1pPr>
      <a:lvl2pPr marL="680514" indent="-223813" algn="l" defTabSz="908864" rtl="0" eaLnBrk="0" fontAlgn="base" hangingPunct="0">
        <a:lnSpc>
          <a:spcPct val="90000"/>
        </a:lnSpc>
        <a:spcBef>
          <a:spcPts val="500"/>
        </a:spcBef>
        <a:spcAft>
          <a:spcPct val="0"/>
        </a:spcAft>
        <a:buFont typeface="Arial" panose="020B0604020202020204" pitchFamily="34" charset="0"/>
        <a:buChar char="•"/>
        <a:defRPr sz="2382" kern="1200">
          <a:solidFill>
            <a:schemeClr val="tx1"/>
          </a:solidFill>
          <a:latin typeface="+mn-lt"/>
          <a:ea typeface="+mn-ea"/>
          <a:cs typeface="+mn-cs"/>
        </a:defRPr>
      </a:lvl2pPr>
      <a:lvl3pPr marL="1137214" indent="-223813" algn="l" defTabSz="908864" rtl="0" eaLnBrk="0" fontAlgn="base" hangingPunct="0">
        <a:lnSpc>
          <a:spcPct val="90000"/>
        </a:lnSpc>
        <a:spcBef>
          <a:spcPts val="500"/>
        </a:spcBef>
        <a:spcAft>
          <a:spcPct val="0"/>
        </a:spcAft>
        <a:buFont typeface="Arial" panose="020B0604020202020204" pitchFamily="34" charset="0"/>
        <a:buChar char="•"/>
        <a:defRPr sz="1905" kern="1200">
          <a:solidFill>
            <a:schemeClr val="tx1"/>
          </a:solidFill>
          <a:latin typeface="+mn-lt"/>
          <a:ea typeface="+mn-ea"/>
          <a:cs typeface="+mn-cs"/>
        </a:defRPr>
      </a:lvl3pPr>
      <a:lvl4pPr marL="1595427" indent="-223813" algn="l" defTabSz="908864"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2127" indent="-223813" algn="l" defTabSz="908864"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3900" indent="-228535" algn="l" defTabSz="914145"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72" indent="-228535" algn="l" defTabSz="914145"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043" indent="-228535" algn="l" defTabSz="914145"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116" indent="-228535" algn="l" defTabSz="914145"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zh-TW"/>
      </a:defPPr>
      <a:lvl1pPr marL="0" algn="l" defTabSz="914145" rtl="0" eaLnBrk="1" latinLnBrk="0" hangingPunct="1">
        <a:defRPr sz="1799" kern="1200">
          <a:solidFill>
            <a:schemeClr val="tx1"/>
          </a:solidFill>
          <a:latin typeface="+mn-lt"/>
          <a:ea typeface="+mn-ea"/>
          <a:cs typeface="+mn-cs"/>
        </a:defRPr>
      </a:lvl1pPr>
      <a:lvl2pPr marL="457073" algn="l" defTabSz="914145" rtl="0" eaLnBrk="1" latinLnBrk="0" hangingPunct="1">
        <a:defRPr sz="1799" kern="1200">
          <a:solidFill>
            <a:schemeClr val="tx1"/>
          </a:solidFill>
          <a:latin typeface="+mn-lt"/>
          <a:ea typeface="+mn-ea"/>
          <a:cs typeface="+mn-cs"/>
        </a:defRPr>
      </a:lvl2pPr>
      <a:lvl3pPr marL="914145" algn="l" defTabSz="914145" rtl="0" eaLnBrk="1" latinLnBrk="0" hangingPunct="1">
        <a:defRPr sz="1799" kern="1200">
          <a:solidFill>
            <a:schemeClr val="tx1"/>
          </a:solidFill>
          <a:latin typeface="+mn-lt"/>
          <a:ea typeface="+mn-ea"/>
          <a:cs typeface="+mn-cs"/>
        </a:defRPr>
      </a:lvl3pPr>
      <a:lvl4pPr marL="1371218" algn="l" defTabSz="914145" rtl="0" eaLnBrk="1" latinLnBrk="0" hangingPunct="1">
        <a:defRPr sz="1799" kern="1200">
          <a:solidFill>
            <a:schemeClr val="tx1"/>
          </a:solidFill>
          <a:latin typeface="+mn-lt"/>
          <a:ea typeface="+mn-ea"/>
          <a:cs typeface="+mn-cs"/>
        </a:defRPr>
      </a:lvl4pPr>
      <a:lvl5pPr marL="1828290" algn="l" defTabSz="914145" rtl="0" eaLnBrk="1" latinLnBrk="0" hangingPunct="1">
        <a:defRPr sz="1799" kern="1200">
          <a:solidFill>
            <a:schemeClr val="tx1"/>
          </a:solidFill>
          <a:latin typeface="+mn-lt"/>
          <a:ea typeface="+mn-ea"/>
          <a:cs typeface="+mn-cs"/>
        </a:defRPr>
      </a:lvl5pPr>
      <a:lvl6pPr marL="2285363" algn="l" defTabSz="914145" rtl="0" eaLnBrk="1" latinLnBrk="0" hangingPunct="1">
        <a:defRPr sz="1799" kern="1200">
          <a:solidFill>
            <a:schemeClr val="tx1"/>
          </a:solidFill>
          <a:latin typeface="+mn-lt"/>
          <a:ea typeface="+mn-ea"/>
          <a:cs typeface="+mn-cs"/>
        </a:defRPr>
      </a:lvl6pPr>
      <a:lvl7pPr marL="2742435" algn="l" defTabSz="914145" rtl="0" eaLnBrk="1" latinLnBrk="0" hangingPunct="1">
        <a:defRPr sz="1799" kern="1200">
          <a:solidFill>
            <a:schemeClr val="tx1"/>
          </a:solidFill>
          <a:latin typeface="+mn-lt"/>
          <a:ea typeface="+mn-ea"/>
          <a:cs typeface="+mn-cs"/>
        </a:defRPr>
      </a:lvl7pPr>
      <a:lvl8pPr marL="3199506" algn="l" defTabSz="914145" rtl="0" eaLnBrk="1" latinLnBrk="0" hangingPunct="1">
        <a:defRPr sz="1799" kern="1200">
          <a:solidFill>
            <a:schemeClr val="tx1"/>
          </a:solidFill>
          <a:latin typeface="+mn-lt"/>
          <a:ea typeface="+mn-ea"/>
          <a:cs typeface="+mn-cs"/>
        </a:defRPr>
      </a:lvl8pPr>
      <a:lvl9pPr marL="3656580" algn="l" defTabSz="914145" rtl="0" eaLnBrk="1" latinLnBrk="0" hangingPunct="1">
        <a:defRPr sz="1799"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43"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defRPr>
            </a:lvl1pPr>
          </a:lstStyle>
          <a:p>
            <a:pPr fontAlgn="base">
              <a:spcBef>
                <a:spcPct val="0"/>
              </a:spcBef>
              <a:spcAft>
                <a:spcPct val="0"/>
              </a:spcAft>
              <a:defRPr/>
            </a:pPr>
            <a:fld id="{19D63A80-2AE9-4329-A94A-A58788715596}" type="datetimeFigureOut">
              <a:rPr kumimoji="1" lang="zh-TW" altLang="en-US">
                <a:latin typeface="Arial" panose="020B0604020202020204" pitchFamily="34" charset="0"/>
              </a:rPr>
              <a:pPr fontAlgn="base">
                <a:spcBef>
                  <a:spcPct val="0"/>
                </a:spcBef>
                <a:spcAft>
                  <a:spcPct val="0"/>
                </a:spcAft>
                <a:defRPr/>
              </a:pPr>
              <a:t>2023/1/26</a:t>
            </a:fld>
            <a:endParaRPr kumimoji="1" lang="zh-TW" altLang="en-US">
              <a:latin typeface="Arial" panose="020B0604020202020204" pitchFamily="34" charset="0"/>
            </a:endParaRPr>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defRPr>
            </a:lvl1pPr>
          </a:lstStyle>
          <a:p>
            <a:pPr fontAlgn="base">
              <a:spcBef>
                <a:spcPct val="0"/>
              </a:spcBef>
              <a:spcAft>
                <a:spcPct val="0"/>
              </a:spcAft>
              <a:defRPr/>
            </a:pPr>
            <a:endParaRPr kumimoji="1" lang="zh-TW" altLang="en-US">
              <a:latin typeface="Arial" panose="020B0604020202020204" pitchFamily="34" charset="0"/>
            </a:endParaRPr>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43">
                <a:solidFill>
                  <a:srgbClr val="898989"/>
                </a:solidFill>
              </a:defRPr>
            </a:lvl1pPr>
          </a:lstStyle>
          <a:p>
            <a:pPr fontAlgn="base">
              <a:spcBef>
                <a:spcPct val="0"/>
              </a:spcBef>
              <a:spcAft>
                <a:spcPct val="0"/>
              </a:spcAft>
              <a:defRPr/>
            </a:pPr>
            <a:fld id="{5DE06D0A-FDF3-4E63-8A78-177CD455E943}" type="slidenum">
              <a:rPr kumimoji="1" lang="zh-TW" altLang="en-US">
                <a:latin typeface="Arial" panose="020B0604020202020204" pitchFamily="34" charset="0"/>
              </a:rPr>
              <a:pPr fontAlgn="base">
                <a:spcBef>
                  <a:spcPct val="0"/>
                </a:spcBef>
                <a:spcAft>
                  <a:spcPct val="0"/>
                </a:spcAft>
                <a:defRPr/>
              </a:pPr>
              <a:t>‹#›</a:t>
            </a:fld>
            <a:endParaRPr kumimoji="1" lang="zh-TW" altLang="en-US">
              <a:latin typeface="Arial" panose="020B0604020202020204" pitchFamily="34" charset="0"/>
            </a:endParaRPr>
          </a:p>
        </p:txBody>
      </p:sp>
    </p:spTree>
    <p:extLst>
      <p:ext uri="{BB962C8B-B14F-4D97-AF65-F5344CB8AC3E}">
        <p14:creationId xmlns:p14="http://schemas.microsoft.com/office/powerpoint/2010/main" val="655668435"/>
      </p:ext>
    </p:extLst>
  </p:cSld>
  <p:clrMap bg1="lt1" tx1="dk1" bg2="lt2" tx2="dk2" accent1="accent1" accent2="accent2" accent3="accent3" accent4="accent4" accent5="accent5" accent6="accent6" hlink="hlink" folHlink="folHlink"/>
  <p:sldLayoutIdLst>
    <p:sldLayoutId id="2147485199" r:id="rId1"/>
    <p:sldLayoutId id="2147485200" r:id="rId2"/>
    <p:sldLayoutId id="2147485201" r:id="rId3"/>
    <p:sldLayoutId id="2147485202" r:id="rId4"/>
    <p:sldLayoutId id="2147485203" r:id="rId5"/>
    <p:sldLayoutId id="2147485204" r:id="rId6"/>
    <p:sldLayoutId id="2147485205" r:id="rId7"/>
    <p:sldLayoutId id="2147485206" r:id="rId8"/>
    <p:sldLayoutId id="2147485207" r:id="rId9"/>
    <p:sldLayoutId id="2147485208" r:id="rId10"/>
    <p:sldLayoutId id="2147485209" r:id="rId11"/>
    <p:sldLayoutId id="2147485210" r:id="rId12"/>
  </p:sldLayoutIdLst>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16" algn="ctr" rtl="0" fontAlgn="base">
        <a:spcBef>
          <a:spcPct val="0"/>
        </a:spcBef>
        <a:spcAft>
          <a:spcPct val="0"/>
        </a:spcAft>
        <a:defRPr sz="4400">
          <a:solidFill>
            <a:schemeClr val="tx1"/>
          </a:solidFill>
          <a:latin typeface="Calibri" pitchFamily="34" charset="0"/>
          <a:ea typeface="新細明體" pitchFamily="18" charset="-120"/>
        </a:defRPr>
      </a:lvl6pPr>
      <a:lvl7pPr marL="914232" algn="ctr" rtl="0" fontAlgn="base">
        <a:spcBef>
          <a:spcPct val="0"/>
        </a:spcBef>
        <a:spcAft>
          <a:spcPct val="0"/>
        </a:spcAft>
        <a:defRPr sz="4400">
          <a:solidFill>
            <a:schemeClr val="tx1"/>
          </a:solidFill>
          <a:latin typeface="Calibri" pitchFamily="34" charset="0"/>
          <a:ea typeface="新細明體" pitchFamily="18" charset="-120"/>
        </a:defRPr>
      </a:lvl7pPr>
      <a:lvl8pPr marL="1371348" algn="ctr" rtl="0" fontAlgn="base">
        <a:spcBef>
          <a:spcPct val="0"/>
        </a:spcBef>
        <a:spcAft>
          <a:spcPct val="0"/>
        </a:spcAft>
        <a:defRPr sz="4400">
          <a:solidFill>
            <a:schemeClr val="tx1"/>
          </a:solidFill>
          <a:latin typeface="Calibri" pitchFamily="34" charset="0"/>
          <a:ea typeface="新細明體" pitchFamily="18" charset="-120"/>
        </a:defRPr>
      </a:lvl8pPr>
      <a:lvl9pPr marL="1828464" algn="ctr" rtl="0" fontAlgn="base">
        <a:spcBef>
          <a:spcPct val="0"/>
        </a:spcBef>
        <a:spcAft>
          <a:spcPct val="0"/>
        </a:spcAft>
        <a:defRPr sz="4400">
          <a:solidFill>
            <a:schemeClr val="tx1"/>
          </a:solidFill>
          <a:latin typeface="Calibri" pitchFamily="34" charset="0"/>
          <a:ea typeface="新細明體" pitchFamily="18" charset="-120"/>
        </a:defRPr>
      </a:lvl9pPr>
    </p:titleStyle>
    <p:bodyStyle>
      <a:lvl1pPr marL="335720" indent="-335720"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36467" indent="-278254"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35702" indent="-222302"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3914" indent="-222302"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0614" indent="-222302"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139" indent="-228558" algn="l" defTabSz="9142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55" indent="-228558" algn="l" defTabSz="9142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71" indent="-228558" algn="l" defTabSz="9142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86" indent="-228558" algn="l" defTabSz="9142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232" rtl="0" eaLnBrk="1" latinLnBrk="0" hangingPunct="1">
        <a:defRPr sz="1799" kern="1200">
          <a:solidFill>
            <a:schemeClr val="tx1"/>
          </a:solidFill>
          <a:latin typeface="+mn-lt"/>
          <a:ea typeface="+mn-ea"/>
          <a:cs typeface="+mn-cs"/>
        </a:defRPr>
      </a:lvl1pPr>
      <a:lvl2pPr marL="457116" algn="l" defTabSz="914232" rtl="0" eaLnBrk="1" latinLnBrk="0" hangingPunct="1">
        <a:defRPr sz="1799" kern="1200">
          <a:solidFill>
            <a:schemeClr val="tx1"/>
          </a:solidFill>
          <a:latin typeface="+mn-lt"/>
          <a:ea typeface="+mn-ea"/>
          <a:cs typeface="+mn-cs"/>
        </a:defRPr>
      </a:lvl2pPr>
      <a:lvl3pPr marL="914232" algn="l" defTabSz="914232" rtl="0" eaLnBrk="1" latinLnBrk="0" hangingPunct="1">
        <a:defRPr sz="1799" kern="1200">
          <a:solidFill>
            <a:schemeClr val="tx1"/>
          </a:solidFill>
          <a:latin typeface="+mn-lt"/>
          <a:ea typeface="+mn-ea"/>
          <a:cs typeface="+mn-cs"/>
        </a:defRPr>
      </a:lvl3pPr>
      <a:lvl4pPr marL="1371348" algn="l" defTabSz="914232" rtl="0" eaLnBrk="1" latinLnBrk="0" hangingPunct="1">
        <a:defRPr sz="1799" kern="1200">
          <a:solidFill>
            <a:schemeClr val="tx1"/>
          </a:solidFill>
          <a:latin typeface="+mn-lt"/>
          <a:ea typeface="+mn-ea"/>
          <a:cs typeface="+mn-cs"/>
        </a:defRPr>
      </a:lvl4pPr>
      <a:lvl5pPr marL="1828464" algn="l" defTabSz="914232" rtl="0" eaLnBrk="1" latinLnBrk="0" hangingPunct="1">
        <a:defRPr sz="1799" kern="1200">
          <a:solidFill>
            <a:schemeClr val="tx1"/>
          </a:solidFill>
          <a:latin typeface="+mn-lt"/>
          <a:ea typeface="+mn-ea"/>
          <a:cs typeface="+mn-cs"/>
        </a:defRPr>
      </a:lvl5pPr>
      <a:lvl6pPr marL="2285580" algn="l" defTabSz="914232" rtl="0" eaLnBrk="1" latinLnBrk="0" hangingPunct="1">
        <a:defRPr sz="1799" kern="1200">
          <a:solidFill>
            <a:schemeClr val="tx1"/>
          </a:solidFill>
          <a:latin typeface="+mn-lt"/>
          <a:ea typeface="+mn-ea"/>
          <a:cs typeface="+mn-cs"/>
        </a:defRPr>
      </a:lvl6pPr>
      <a:lvl7pPr marL="2742696" algn="l" defTabSz="914232" rtl="0" eaLnBrk="1" latinLnBrk="0" hangingPunct="1">
        <a:defRPr sz="1799" kern="1200">
          <a:solidFill>
            <a:schemeClr val="tx1"/>
          </a:solidFill>
          <a:latin typeface="+mn-lt"/>
          <a:ea typeface="+mn-ea"/>
          <a:cs typeface="+mn-cs"/>
        </a:defRPr>
      </a:lvl7pPr>
      <a:lvl8pPr marL="3199810" algn="l" defTabSz="914232" rtl="0" eaLnBrk="1" latinLnBrk="0" hangingPunct="1">
        <a:defRPr sz="1799" kern="1200">
          <a:solidFill>
            <a:schemeClr val="tx1"/>
          </a:solidFill>
          <a:latin typeface="+mn-lt"/>
          <a:ea typeface="+mn-ea"/>
          <a:cs typeface="+mn-cs"/>
        </a:defRPr>
      </a:lvl8pPr>
      <a:lvl9pPr marL="3656928" algn="l" defTabSz="914232" rtl="0" eaLnBrk="1" latinLnBrk="0" hangingPunct="1">
        <a:defRPr sz="1799"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標題版面配置區 1"/>
          <p:cNvSpPr>
            <a:spLocks noGrp="1"/>
          </p:cNvSpPr>
          <p:nvPr>
            <p:ph type="title"/>
          </p:nvPr>
        </p:nvSpPr>
        <p:spPr bwMode="auto">
          <a:xfrm>
            <a:off x="609449" y="275228"/>
            <a:ext cx="10973102" cy="114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9459" name="文字版面配置區 2"/>
          <p:cNvSpPr>
            <a:spLocks noGrp="1"/>
          </p:cNvSpPr>
          <p:nvPr>
            <p:ph type="body" idx="1"/>
          </p:nvPr>
        </p:nvSpPr>
        <p:spPr bwMode="auto">
          <a:xfrm>
            <a:off x="609449" y="1599948"/>
            <a:ext cx="10973102" cy="452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450" y="6355937"/>
            <a:ext cx="2844598" cy="365962"/>
          </a:xfrm>
          <a:prstGeom prst="rect">
            <a:avLst/>
          </a:prstGeom>
        </p:spPr>
        <p:txBody>
          <a:bodyPr vert="horz" lIns="91440" tIns="45720" rIns="91440" bIns="45720" rtlCol="0" anchor="ctr"/>
          <a:lstStyle>
            <a:lvl1pPr algn="l" eaLnBrk="1" hangingPunct="1">
              <a:defRPr sz="1200">
                <a:solidFill>
                  <a:prstClr val="black">
                    <a:tint val="75000"/>
                  </a:prstClr>
                </a:solidFill>
              </a:defRPr>
            </a:lvl1pPr>
          </a:lstStyle>
          <a:p>
            <a:pPr fontAlgn="base">
              <a:spcBef>
                <a:spcPct val="0"/>
              </a:spcBef>
              <a:spcAft>
                <a:spcPct val="0"/>
              </a:spcAft>
              <a:defRPr/>
            </a:pPr>
            <a:fld id="{C424BAEF-BAED-4B11-BE5C-FDD81A5C72B7}" type="datetimeFigureOut">
              <a:rPr kumimoji="1" lang="zh-TW" altLang="en-US">
                <a:latin typeface="Arial" panose="020B0604020202020204" pitchFamily="34" charset="0"/>
              </a:rPr>
              <a:pPr fontAlgn="base">
                <a:spcBef>
                  <a:spcPct val="0"/>
                </a:spcBef>
                <a:spcAft>
                  <a:spcPct val="0"/>
                </a:spcAft>
                <a:defRPr/>
              </a:pPr>
              <a:t>2023/1/26</a:t>
            </a:fld>
            <a:endParaRPr kumimoji="1" lang="zh-TW" altLang="en-US">
              <a:latin typeface="Arial" panose="020B0604020202020204" pitchFamily="34" charset="0"/>
            </a:endParaRPr>
          </a:p>
        </p:txBody>
      </p:sp>
      <p:sp>
        <p:nvSpPr>
          <p:cNvPr id="5" name="頁尾版面配置區 4"/>
          <p:cNvSpPr>
            <a:spLocks noGrp="1"/>
          </p:cNvSpPr>
          <p:nvPr>
            <p:ph type="ftr" sz="quarter" idx="3"/>
          </p:nvPr>
        </p:nvSpPr>
        <p:spPr>
          <a:xfrm>
            <a:off x="4166331" y="6355937"/>
            <a:ext cx="3859338" cy="365962"/>
          </a:xfrm>
          <a:prstGeom prst="rect">
            <a:avLst/>
          </a:prstGeom>
        </p:spPr>
        <p:txBody>
          <a:bodyPr vert="horz" lIns="91440" tIns="45720" rIns="91440" bIns="45720" rtlCol="0" anchor="ctr"/>
          <a:lstStyle>
            <a:lvl1pPr algn="ctr" eaLnBrk="1" hangingPunct="1">
              <a:defRPr sz="1200">
                <a:solidFill>
                  <a:prstClr val="black">
                    <a:tint val="75000"/>
                  </a:prstClr>
                </a:solidFill>
              </a:defRPr>
            </a:lvl1pPr>
          </a:lstStyle>
          <a:p>
            <a:pPr fontAlgn="base">
              <a:spcBef>
                <a:spcPct val="0"/>
              </a:spcBef>
              <a:spcAft>
                <a:spcPct val="0"/>
              </a:spcAft>
              <a:defRPr/>
            </a:pPr>
            <a:endParaRPr kumimoji="1" lang="zh-TW" altLang="en-US">
              <a:latin typeface="Arial" panose="020B0604020202020204" pitchFamily="34" charset="0"/>
            </a:endParaRPr>
          </a:p>
        </p:txBody>
      </p:sp>
      <p:sp>
        <p:nvSpPr>
          <p:cNvPr id="6" name="投影片編號版面配置區 5"/>
          <p:cNvSpPr>
            <a:spLocks noGrp="1"/>
          </p:cNvSpPr>
          <p:nvPr>
            <p:ph type="sldNum" sz="quarter" idx="4"/>
          </p:nvPr>
        </p:nvSpPr>
        <p:spPr>
          <a:xfrm>
            <a:off x="8737953" y="6355937"/>
            <a:ext cx="2844599" cy="3659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43">
                <a:solidFill>
                  <a:srgbClr val="898989"/>
                </a:solidFill>
              </a:defRPr>
            </a:lvl1pPr>
          </a:lstStyle>
          <a:p>
            <a:pPr fontAlgn="base">
              <a:spcBef>
                <a:spcPct val="0"/>
              </a:spcBef>
              <a:spcAft>
                <a:spcPct val="0"/>
              </a:spcAft>
              <a:defRPr/>
            </a:pPr>
            <a:fld id="{96C0C4DB-D0BB-4C87-83D0-B384E9CD20A9}" type="slidenum">
              <a:rPr kumimoji="1" lang="zh-TW" altLang="en-US">
                <a:latin typeface="Arial" panose="020B0604020202020204" pitchFamily="34" charset="0"/>
              </a:rPr>
              <a:pPr fontAlgn="base">
                <a:spcBef>
                  <a:spcPct val="0"/>
                </a:spcBef>
                <a:spcAft>
                  <a:spcPct val="0"/>
                </a:spcAft>
                <a:defRPr/>
              </a:pPr>
              <a:t>‹#›</a:t>
            </a:fld>
            <a:endParaRPr kumimoji="1" lang="zh-TW" altLang="en-US">
              <a:latin typeface="Arial" panose="020B0604020202020204" pitchFamily="34" charset="0"/>
            </a:endParaRPr>
          </a:p>
        </p:txBody>
      </p:sp>
    </p:spTree>
    <p:extLst>
      <p:ext uri="{BB962C8B-B14F-4D97-AF65-F5344CB8AC3E}">
        <p14:creationId xmlns:p14="http://schemas.microsoft.com/office/powerpoint/2010/main" val="4017507817"/>
      </p:ext>
    </p:extLst>
  </p:cSld>
  <p:clrMap bg1="lt1" tx1="dk1" bg2="lt2" tx2="dk2" accent1="accent1" accent2="accent2" accent3="accent3" accent4="accent4" accent5="accent5" accent6="accent6" hlink="hlink" folHlink="folHlink"/>
  <p:sldLayoutIdLst>
    <p:sldLayoutId id="2147485237" r:id="rId1"/>
    <p:sldLayoutId id="2147485238" r:id="rId2"/>
    <p:sldLayoutId id="2147485239" r:id="rId3"/>
    <p:sldLayoutId id="2147485240" r:id="rId4"/>
    <p:sldLayoutId id="2147485241" r:id="rId5"/>
    <p:sldLayoutId id="2147485242" r:id="rId6"/>
    <p:sldLayoutId id="2147485243" r:id="rId7"/>
    <p:sldLayoutId id="2147485244" r:id="rId8"/>
    <p:sldLayoutId id="2147485245" r:id="rId9"/>
    <p:sldLayoutId id="2147485246" r:id="rId10"/>
    <p:sldLayoutId id="2147485247" r:id="rId11"/>
    <p:sldLayoutId id="2147485248" r:id="rId12"/>
  </p:sldLayoutIdLst>
  <p:txStyles>
    <p:titleStyle>
      <a:lvl1pPr algn="ctr" rtl="0" eaLnBrk="0" fontAlgn="base" hangingPunct="0">
        <a:spcBef>
          <a:spcPct val="0"/>
        </a:spcBef>
        <a:spcAft>
          <a:spcPct val="0"/>
        </a:spcAft>
        <a:defRPr sz="4382" kern="1200">
          <a:solidFill>
            <a:schemeClr val="tx1"/>
          </a:solidFill>
          <a:latin typeface="+mj-lt"/>
          <a:ea typeface="+mj-ea"/>
          <a:cs typeface="+mj-cs"/>
        </a:defRPr>
      </a:lvl1pPr>
      <a:lvl2pPr algn="ctr" rtl="0" eaLnBrk="0" fontAlgn="base" hangingPunct="0">
        <a:spcBef>
          <a:spcPct val="0"/>
        </a:spcBef>
        <a:spcAft>
          <a:spcPct val="0"/>
        </a:spcAft>
        <a:defRPr sz="4382">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382">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382">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382">
          <a:solidFill>
            <a:schemeClr val="tx1"/>
          </a:solidFill>
          <a:latin typeface="Calibri" pitchFamily="34" charset="0"/>
          <a:ea typeface="新細明體" pitchFamily="18" charset="-120"/>
        </a:defRPr>
      </a:lvl5pPr>
      <a:lvl6pPr marL="457141" algn="ctr" rtl="0" fontAlgn="base">
        <a:spcBef>
          <a:spcPct val="0"/>
        </a:spcBef>
        <a:spcAft>
          <a:spcPct val="0"/>
        </a:spcAft>
        <a:defRPr sz="4400">
          <a:solidFill>
            <a:schemeClr val="tx1"/>
          </a:solidFill>
          <a:latin typeface="Calibri" pitchFamily="34" charset="0"/>
          <a:ea typeface="新細明體" pitchFamily="18" charset="-120"/>
        </a:defRPr>
      </a:lvl6pPr>
      <a:lvl7pPr marL="914283" algn="ctr" rtl="0" fontAlgn="base">
        <a:spcBef>
          <a:spcPct val="0"/>
        </a:spcBef>
        <a:spcAft>
          <a:spcPct val="0"/>
        </a:spcAft>
        <a:defRPr sz="4400">
          <a:solidFill>
            <a:schemeClr val="tx1"/>
          </a:solidFill>
          <a:latin typeface="Calibri" pitchFamily="34" charset="0"/>
          <a:ea typeface="新細明體" pitchFamily="18" charset="-120"/>
        </a:defRPr>
      </a:lvl7pPr>
      <a:lvl8pPr marL="1371424" algn="ctr" rtl="0" fontAlgn="base">
        <a:spcBef>
          <a:spcPct val="0"/>
        </a:spcBef>
        <a:spcAft>
          <a:spcPct val="0"/>
        </a:spcAft>
        <a:defRPr sz="4400">
          <a:solidFill>
            <a:schemeClr val="tx1"/>
          </a:solidFill>
          <a:latin typeface="Calibri" pitchFamily="34" charset="0"/>
          <a:ea typeface="新細明體" pitchFamily="18" charset="-120"/>
        </a:defRPr>
      </a:lvl8pPr>
      <a:lvl9pPr marL="1828566" algn="ctr" rtl="0" fontAlgn="base">
        <a:spcBef>
          <a:spcPct val="0"/>
        </a:spcBef>
        <a:spcAft>
          <a:spcPct val="0"/>
        </a:spcAft>
        <a:defRPr sz="4400">
          <a:solidFill>
            <a:schemeClr val="tx1"/>
          </a:solidFill>
          <a:latin typeface="Calibri" pitchFamily="34" charset="0"/>
          <a:ea typeface="新細明體" pitchFamily="18" charset="-120"/>
        </a:defRPr>
      </a:lvl9pPr>
    </p:titleStyle>
    <p:bodyStyle>
      <a:lvl1pPr marL="337233" indent="-337233" algn="l" rtl="0" eaLnBrk="0" fontAlgn="base" hangingPunct="0">
        <a:spcBef>
          <a:spcPct val="20000"/>
        </a:spcBef>
        <a:spcAft>
          <a:spcPct val="0"/>
        </a:spcAft>
        <a:buFont typeface="Arial" panose="020B0604020202020204" pitchFamily="34" charset="0"/>
        <a:buChar char="•"/>
        <a:defRPr sz="3144" kern="1200">
          <a:solidFill>
            <a:schemeClr val="tx1"/>
          </a:solidFill>
          <a:latin typeface="+mn-lt"/>
          <a:ea typeface="+mn-ea"/>
          <a:cs typeface="+mn-cs"/>
        </a:defRPr>
      </a:lvl1pPr>
      <a:lvl2pPr marL="737979" indent="-279767" algn="l" rtl="0" eaLnBrk="0" fontAlgn="base" hangingPunct="0">
        <a:spcBef>
          <a:spcPct val="20000"/>
        </a:spcBef>
        <a:spcAft>
          <a:spcPct val="0"/>
        </a:spcAft>
        <a:buFont typeface="Arial" panose="020B0604020202020204" pitchFamily="34" charset="0"/>
        <a:buChar char="–"/>
        <a:defRPr sz="2763" kern="1200">
          <a:solidFill>
            <a:schemeClr val="tx1"/>
          </a:solidFill>
          <a:latin typeface="+mn-lt"/>
          <a:ea typeface="+mn-ea"/>
          <a:cs typeface="+mn-cs"/>
        </a:defRPr>
      </a:lvl2pPr>
      <a:lvl3pPr marL="1137214" indent="-223813" algn="l" rtl="0" eaLnBrk="0" fontAlgn="base" hangingPunct="0">
        <a:spcBef>
          <a:spcPct val="20000"/>
        </a:spcBef>
        <a:spcAft>
          <a:spcPct val="0"/>
        </a:spcAft>
        <a:buFont typeface="Arial" panose="020B0604020202020204" pitchFamily="34" charset="0"/>
        <a:buChar char="•"/>
        <a:defRPr sz="2382" kern="1200">
          <a:solidFill>
            <a:schemeClr val="tx1"/>
          </a:solidFill>
          <a:latin typeface="+mn-lt"/>
          <a:ea typeface="+mn-ea"/>
          <a:cs typeface="+mn-cs"/>
        </a:defRPr>
      </a:lvl3pPr>
      <a:lvl4pPr marL="1595427" indent="-223813"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4pPr>
      <a:lvl5pPr marL="2052127" indent="-223813" algn="l" rtl="0" eaLnBrk="0" fontAlgn="base" hangingPunct="0">
        <a:spcBef>
          <a:spcPct val="20000"/>
        </a:spcBef>
        <a:spcAft>
          <a:spcPct val="0"/>
        </a:spcAft>
        <a:buFont typeface="Arial" panose="020B0604020202020204" pitchFamily="34" charset="0"/>
        <a:buChar char="»"/>
        <a:defRPr sz="1905" kern="1200">
          <a:solidFill>
            <a:schemeClr val="tx1"/>
          </a:solidFill>
          <a:latin typeface="+mn-lt"/>
          <a:ea typeface="+mn-ea"/>
          <a:cs typeface="+mn-cs"/>
        </a:defRPr>
      </a:lvl5pPr>
      <a:lvl6pPr marL="2514279"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20"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62"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03" indent="-228571" algn="l" defTabSz="9142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283" rtl="0" eaLnBrk="1" latinLnBrk="0" hangingPunct="1">
        <a:defRPr sz="1799" kern="1200">
          <a:solidFill>
            <a:schemeClr val="tx1"/>
          </a:solidFill>
          <a:latin typeface="+mn-lt"/>
          <a:ea typeface="+mn-ea"/>
          <a:cs typeface="+mn-cs"/>
        </a:defRPr>
      </a:lvl1pPr>
      <a:lvl2pPr marL="457141" algn="l" defTabSz="914283" rtl="0" eaLnBrk="1" latinLnBrk="0" hangingPunct="1">
        <a:defRPr sz="1799" kern="1200">
          <a:solidFill>
            <a:schemeClr val="tx1"/>
          </a:solidFill>
          <a:latin typeface="+mn-lt"/>
          <a:ea typeface="+mn-ea"/>
          <a:cs typeface="+mn-cs"/>
        </a:defRPr>
      </a:lvl2pPr>
      <a:lvl3pPr marL="914283" algn="l" defTabSz="914283" rtl="0" eaLnBrk="1" latinLnBrk="0" hangingPunct="1">
        <a:defRPr sz="1799" kern="1200">
          <a:solidFill>
            <a:schemeClr val="tx1"/>
          </a:solidFill>
          <a:latin typeface="+mn-lt"/>
          <a:ea typeface="+mn-ea"/>
          <a:cs typeface="+mn-cs"/>
        </a:defRPr>
      </a:lvl3pPr>
      <a:lvl4pPr marL="1371424" algn="l" defTabSz="914283" rtl="0" eaLnBrk="1" latinLnBrk="0" hangingPunct="1">
        <a:defRPr sz="1799" kern="1200">
          <a:solidFill>
            <a:schemeClr val="tx1"/>
          </a:solidFill>
          <a:latin typeface="+mn-lt"/>
          <a:ea typeface="+mn-ea"/>
          <a:cs typeface="+mn-cs"/>
        </a:defRPr>
      </a:lvl4pPr>
      <a:lvl5pPr marL="1828566" algn="l" defTabSz="914283" rtl="0" eaLnBrk="1" latinLnBrk="0" hangingPunct="1">
        <a:defRPr sz="1799" kern="1200">
          <a:solidFill>
            <a:schemeClr val="tx1"/>
          </a:solidFill>
          <a:latin typeface="+mn-lt"/>
          <a:ea typeface="+mn-ea"/>
          <a:cs typeface="+mn-cs"/>
        </a:defRPr>
      </a:lvl5pPr>
      <a:lvl6pPr marL="2285707" algn="l" defTabSz="914283" rtl="0" eaLnBrk="1" latinLnBrk="0" hangingPunct="1">
        <a:defRPr sz="1799" kern="1200">
          <a:solidFill>
            <a:schemeClr val="tx1"/>
          </a:solidFill>
          <a:latin typeface="+mn-lt"/>
          <a:ea typeface="+mn-ea"/>
          <a:cs typeface="+mn-cs"/>
        </a:defRPr>
      </a:lvl6pPr>
      <a:lvl7pPr marL="2742849" algn="l" defTabSz="914283" rtl="0" eaLnBrk="1" latinLnBrk="0" hangingPunct="1">
        <a:defRPr sz="1799" kern="1200">
          <a:solidFill>
            <a:schemeClr val="tx1"/>
          </a:solidFill>
          <a:latin typeface="+mn-lt"/>
          <a:ea typeface="+mn-ea"/>
          <a:cs typeface="+mn-cs"/>
        </a:defRPr>
      </a:lvl7pPr>
      <a:lvl8pPr marL="3199989" algn="l" defTabSz="914283" rtl="0" eaLnBrk="1" latinLnBrk="0" hangingPunct="1">
        <a:defRPr sz="1799" kern="1200">
          <a:solidFill>
            <a:schemeClr val="tx1"/>
          </a:solidFill>
          <a:latin typeface="+mn-lt"/>
          <a:ea typeface="+mn-ea"/>
          <a:cs typeface="+mn-cs"/>
        </a:defRPr>
      </a:lvl8pPr>
      <a:lvl9pPr marL="3657132" algn="l" defTabSz="91428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57.&#35408;&#39449;&#38598;&#22296;_&#37109;&#23616;_&#25163;&#23531;&#29256;&#20844;&#25991;_&#35342;&#36523;&#20998;&#35657;&#9474;&#20013;&#35222;&#26032;&#32862;%2020180118%20%5b360p%5d.mp4"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9.xml.rels><?xml version="1.0" encoding="UTF-8" standalone="yes"?>
<Relationships xmlns="http://schemas.openxmlformats.org/package/2006/relationships"><Relationship Id="rId3" Type="http://schemas.openxmlformats.org/officeDocument/2006/relationships/hyperlink" Target="111.11.1&#25991;&#26360;&#34389;&#29702;&#30456;&#38364;&#37323;&#20363;&#8211;&#20989;&#37323;%20.pdf" TargetMode="External"/><Relationship Id="rId2" Type="http://schemas.openxmlformats.org/officeDocument/2006/relationships/hyperlink" Target="104.4.28&#25991;&#26360;&#34389;&#29702;&#25163;&#20874;%20.pdf" TargetMode="External"/><Relationship Id="rId1" Type="http://schemas.openxmlformats.org/officeDocument/2006/relationships/slideLayout" Target="../slideLayouts/slideLayout124.xml"/><Relationship Id="rId5" Type="http://schemas.openxmlformats.org/officeDocument/2006/relationships/image" Target="../media/image2.jpeg"/><Relationship Id="rId4" Type="http://schemas.openxmlformats.org/officeDocument/2006/relationships/hyperlink" Target="111.11.1&#25991;&#26360;&#34389;&#29702;&#30456;&#38364;&#37323;&#20363;&#8211;&#38498;&#38263;&#38651;&#23376;&#20449;&#31665;.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ey.gov.tw/" TargetMode="External"/><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3.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hyperlink" Target="31&#20844;&#25991;&#26159;&#28317;&#36890;&#24037;&#20855;.mp4"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24.xml"/></Relationships>
</file>

<file path=ppt/slides/_rels/slide41.xml.rels><?xml version="1.0" encoding="UTF-8" standalone="yes"?>
<Relationships xmlns="http://schemas.openxmlformats.org/package/2006/relationships"><Relationship Id="rId3" Type="http://schemas.openxmlformats.org/officeDocument/2006/relationships/slide" Target="slide85.xml"/><Relationship Id="rId2" Type="http://schemas.openxmlformats.org/officeDocument/2006/relationships/notesSlide" Target="../notesSlides/notesSlide8.xml"/><Relationship Id="rId1" Type="http://schemas.openxmlformats.org/officeDocument/2006/relationships/slideLayout" Target="../slideLayouts/slideLayout124.xml"/><Relationship Id="rId5" Type="http://schemas.openxmlformats.org/officeDocument/2006/relationships/slide" Target="slide87.xml"/><Relationship Id="rId4" Type="http://schemas.openxmlformats.org/officeDocument/2006/relationships/slide" Target="slide8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56.xml.rels><?xml version="1.0" encoding="UTF-8" standalone="yes"?>
<Relationships xmlns="http://schemas.openxmlformats.org/package/2006/relationships"><Relationship Id="rId2" Type="http://schemas.openxmlformats.org/officeDocument/2006/relationships/slide" Target="slide88.xml"/><Relationship Id="rId1" Type="http://schemas.openxmlformats.org/officeDocument/2006/relationships/slideLayout" Target="../slideLayouts/slideLayout124.xml"/></Relationships>
</file>

<file path=ppt/slides/_rels/slide57.xml.rels><?xml version="1.0" encoding="UTF-8" standalone="yes"?>
<Relationships xmlns="http://schemas.openxmlformats.org/package/2006/relationships"><Relationship Id="rId3" Type="http://schemas.openxmlformats.org/officeDocument/2006/relationships/slide" Target="slide90.xml"/><Relationship Id="rId2" Type="http://schemas.openxmlformats.org/officeDocument/2006/relationships/slide" Target="slide89.xml"/><Relationship Id="rId1" Type="http://schemas.openxmlformats.org/officeDocument/2006/relationships/slideLayout" Target="../slideLayouts/slideLayout124.xml"/><Relationship Id="rId4" Type="http://schemas.openxmlformats.org/officeDocument/2006/relationships/slide" Target="slide9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68.xml.rels><?xml version="1.0" encoding="UTF-8" standalone="yes"?>
<Relationships xmlns="http://schemas.openxmlformats.org/package/2006/relationships"><Relationship Id="rId2" Type="http://schemas.openxmlformats.org/officeDocument/2006/relationships/slide" Target="slide92.xml"/><Relationship Id="rId1" Type="http://schemas.openxmlformats.org/officeDocument/2006/relationships/slideLayout" Target="../slideLayouts/slideLayout12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75.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10.xml"/><Relationship Id="rId1" Type="http://schemas.openxmlformats.org/officeDocument/2006/relationships/slideLayout" Target="../slideLayouts/slideLayout68.xml"/><Relationship Id="rId4" Type="http://schemas.openxmlformats.org/officeDocument/2006/relationships/slide" Target="slide95.xml"/></Relationships>
</file>

<file path=ppt/slides/_rels/slide76.xml.rels><?xml version="1.0" encoding="UTF-8" standalone="yes"?>
<Relationships xmlns="http://schemas.openxmlformats.org/package/2006/relationships"><Relationship Id="rId2" Type="http://schemas.openxmlformats.org/officeDocument/2006/relationships/slide" Target="slide97.xml"/><Relationship Id="rId1" Type="http://schemas.openxmlformats.org/officeDocument/2006/relationships/slideLayout" Target="../slideLayouts/slideLayout1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100.xml"/><Relationship Id="rId1" Type="http://schemas.openxmlformats.org/officeDocument/2006/relationships/slideLayout" Target="../slideLayouts/slideLayout162.xml"/><Relationship Id="rId6" Type="http://schemas.openxmlformats.org/officeDocument/2006/relationships/slide" Target="slide107.xml"/><Relationship Id="rId5" Type="http://schemas.openxmlformats.org/officeDocument/2006/relationships/slide" Target="slide106.xml"/><Relationship Id="rId4" Type="http://schemas.openxmlformats.org/officeDocument/2006/relationships/slide" Target="slide103.xml"/></Relationships>
</file>

<file path=ppt/slides/_rels/slide81.xml.rels><?xml version="1.0" encoding="UTF-8" standalone="yes"?>
<Relationships xmlns="http://schemas.openxmlformats.org/package/2006/relationships"><Relationship Id="rId3" Type="http://schemas.openxmlformats.org/officeDocument/2006/relationships/slide" Target="slide111.xml"/><Relationship Id="rId2" Type="http://schemas.openxmlformats.org/officeDocument/2006/relationships/slide" Target="slide110.xml"/><Relationship Id="rId1" Type="http://schemas.openxmlformats.org/officeDocument/2006/relationships/slideLayout" Target="../slideLayouts/slideLayout162.xml"/><Relationship Id="rId6" Type="http://schemas.openxmlformats.org/officeDocument/2006/relationships/slide" Target="slide115.xml"/><Relationship Id="rId5" Type="http://schemas.openxmlformats.org/officeDocument/2006/relationships/slide" Target="slide114.xml"/><Relationship Id="rId4" Type="http://schemas.openxmlformats.org/officeDocument/2006/relationships/slide" Target="slide112.xml"/></Relationships>
</file>

<file path=ppt/slides/_rels/slide82.xml.rels><?xml version="1.0" encoding="UTF-8" standalone="yes"?>
<Relationships xmlns="http://schemas.openxmlformats.org/package/2006/relationships"><Relationship Id="rId3" Type="http://schemas.openxmlformats.org/officeDocument/2006/relationships/slide" Target="slide117.xml"/><Relationship Id="rId2" Type="http://schemas.openxmlformats.org/officeDocument/2006/relationships/slide" Target="slide116.xml"/><Relationship Id="rId1" Type="http://schemas.openxmlformats.org/officeDocument/2006/relationships/slideLayout" Target="../slideLayouts/slideLayout162.xml"/><Relationship Id="rId6" Type="http://schemas.openxmlformats.org/officeDocument/2006/relationships/slide" Target="slide120.xml"/><Relationship Id="rId5" Type="http://schemas.openxmlformats.org/officeDocument/2006/relationships/slide" Target="slide119.xml"/><Relationship Id="rId4" Type="http://schemas.openxmlformats.org/officeDocument/2006/relationships/slide" Target="slide1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8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 Target="slide41.xml"/><Relationship Id="rId1" Type="http://schemas.openxmlformats.org/officeDocument/2006/relationships/slideLayout" Target="../slideLayouts/slideLayout124.xml"/></Relationships>
</file>

<file path=ppt/slides/_rels/slide86.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124.xml"/></Relationships>
</file>

<file path=ppt/slides/_rels/slide87.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124.xml"/></Relationships>
</file>

<file path=ppt/slides/_rels/slide88.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124.xml"/></Relationships>
</file>

<file path=ppt/slides/_rels/slide8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 Target="slide57.xml"/><Relationship Id="rId1" Type="http://schemas.openxmlformats.org/officeDocument/2006/relationships/slideLayout" Target="../slideLayouts/slideLayout124.xml"/></Relationships>
</file>

<file path=ppt/slides/_rels/slide9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 Target="slide57.xml"/><Relationship Id="rId1" Type="http://schemas.openxmlformats.org/officeDocument/2006/relationships/slideLayout" Target="../slideLayouts/slideLayout124.xml"/></Relationships>
</file>

<file path=ppt/slides/_rels/slide9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 Target="slide57.xml"/><Relationship Id="rId1" Type="http://schemas.openxmlformats.org/officeDocument/2006/relationships/slideLayout" Target="../slideLayouts/slideLayout129.xml"/></Relationships>
</file>

<file path=ppt/slides/_rels/slide9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2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94.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10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96.xml.rels><?xml version="1.0" encoding="UTF-8" standalone="yes"?>
<Relationships xmlns="http://schemas.openxmlformats.org/package/2006/relationships"><Relationship Id="rId2" Type="http://schemas.openxmlformats.org/officeDocument/2006/relationships/slide" Target="slide75.xml"/><Relationship Id="rId1" Type="http://schemas.openxmlformats.org/officeDocument/2006/relationships/slideLayout" Target="../slideLayouts/slideLayout12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9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24.xml"/></Relationships>
</file>

<file path=ppt/slides/_rels/slide99.xml.rels><?xml version="1.0" encoding="UTF-8" standalone="yes"?>
<Relationships xmlns="http://schemas.openxmlformats.org/package/2006/relationships"><Relationship Id="rId2" Type="http://schemas.openxmlformats.org/officeDocument/2006/relationships/slide" Target="slide76.xml"/><Relationship Id="rId1" Type="http://schemas.openxmlformats.org/officeDocument/2006/relationships/slideLayout" Target="../slideLayouts/slideLayout124.xml"/></Relationships>
</file>

<file path=ppt/slides/_rels/slide100.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3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2.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4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29.xml"/></Relationships>
</file>

<file path=ppt/slides/_rels/slide105.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46.xml"/></Relationships>
</file>

<file path=ppt/slides/_rels/slide106.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24.xml"/></Relationships>
</file>

<file path=ppt/slides/_rels/slide107.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9.xml.rels><?xml version="1.0" encoding="UTF-8" standalone="yes"?>
<Relationships xmlns="http://schemas.openxmlformats.org/package/2006/relationships"><Relationship Id="rId3" Type="http://schemas.openxmlformats.org/officeDocument/2006/relationships/slide" Target="slide80.xml"/><Relationship Id="rId2" Type="http://schemas.openxmlformats.org/officeDocument/2006/relationships/image" Target="../media/image16.gif"/><Relationship Id="rId1" Type="http://schemas.openxmlformats.org/officeDocument/2006/relationships/slideLayout" Target="../slideLayouts/slideLayout113.xml"/></Relationships>
</file>

<file path=ppt/slides/_rels/slide110.xml.rels><?xml version="1.0" encoding="UTF-8" standalone="yes"?>
<Relationships xmlns="http://schemas.openxmlformats.org/package/2006/relationships"><Relationship Id="rId2" Type="http://schemas.openxmlformats.org/officeDocument/2006/relationships/slide" Target="slide81.xml"/><Relationship Id="rId1" Type="http://schemas.openxmlformats.org/officeDocument/2006/relationships/slideLayout" Target="../slideLayouts/slideLayout240.xml"/></Relationships>
</file>

<file path=ppt/slides/_rels/slide111.xml.rels><?xml version="1.0" encoding="UTF-8" standalone="yes"?>
<Relationships xmlns="http://schemas.openxmlformats.org/package/2006/relationships"><Relationship Id="rId2" Type="http://schemas.openxmlformats.org/officeDocument/2006/relationships/slide" Target="slide81.xml"/><Relationship Id="rId1" Type="http://schemas.openxmlformats.org/officeDocument/2006/relationships/slideLayout" Target="../slideLayouts/slideLayout4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3.xml.rels><?xml version="1.0" encoding="UTF-8" standalone="yes"?>
<Relationships xmlns="http://schemas.openxmlformats.org/package/2006/relationships"><Relationship Id="rId2" Type="http://schemas.openxmlformats.org/officeDocument/2006/relationships/slide" Target="slide81.xml"/><Relationship Id="rId1" Type="http://schemas.openxmlformats.org/officeDocument/2006/relationships/slideLayout" Target="../slideLayouts/slideLayout68.xml"/></Relationships>
</file>

<file path=ppt/slides/_rels/slide114.xml.rels><?xml version="1.0" encoding="UTF-8" standalone="yes"?>
<Relationships xmlns="http://schemas.openxmlformats.org/package/2006/relationships"><Relationship Id="rId2" Type="http://schemas.openxmlformats.org/officeDocument/2006/relationships/slide" Target="slide81.xml"/><Relationship Id="rId1" Type="http://schemas.openxmlformats.org/officeDocument/2006/relationships/slideLayout" Target="../slideLayouts/slideLayout46.xml"/></Relationships>
</file>

<file path=ppt/slides/_rels/slide115.xml.rels><?xml version="1.0" encoding="UTF-8" standalone="yes"?>
<Relationships xmlns="http://schemas.openxmlformats.org/package/2006/relationships"><Relationship Id="rId2" Type="http://schemas.openxmlformats.org/officeDocument/2006/relationships/slide" Target="slide81.xml"/><Relationship Id="rId1" Type="http://schemas.openxmlformats.org/officeDocument/2006/relationships/slideLayout" Target="../slideLayouts/slideLayout24.xml"/></Relationships>
</file>

<file path=ppt/slides/_rels/slide116.xml.rels><?xml version="1.0" encoding="UTF-8" standalone="yes"?>
<Relationships xmlns="http://schemas.openxmlformats.org/package/2006/relationships"><Relationship Id="rId2" Type="http://schemas.openxmlformats.org/officeDocument/2006/relationships/slide" Target="slide82.xml"/><Relationship Id="rId1" Type="http://schemas.openxmlformats.org/officeDocument/2006/relationships/slideLayout" Target="../slideLayouts/slideLayout68.xml"/></Relationships>
</file>

<file path=ppt/slides/_rels/slide117.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slide" Target="slide82.xml"/><Relationship Id="rId1" Type="http://schemas.openxmlformats.org/officeDocument/2006/relationships/slideLayout" Target="../slideLayouts/slideLayout68.xml"/></Relationships>
</file>

<file path=ppt/slides/_rels/slide118.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8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slide" Target="slide82.xml"/><Relationship Id="rId1" Type="http://schemas.openxmlformats.org/officeDocument/2006/relationships/slideLayout" Target="../slideLayouts/slideLayout68.xml"/></Relationships>
</file>

<file path=ppt/slides/_rels/slide120.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notesSlide" Target="../notesSlides/notesSlide11.xml"/><Relationship Id="rId1" Type="http://schemas.openxmlformats.org/officeDocument/2006/relationships/slideLayout" Target="../slideLayouts/slideLayout95.xml"/><Relationship Id="rId4" Type="http://schemas.openxmlformats.org/officeDocument/2006/relationships/image" Target="../media/image17.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22.xml.rels><?xml version="1.0" encoding="UTF-8" standalone="yes"?>
<Relationships xmlns="http://schemas.openxmlformats.org/package/2006/relationships"><Relationship Id="rId2" Type="http://schemas.openxmlformats.org/officeDocument/2006/relationships/hyperlink" Target="mailto:chiu9167@gmail.com" TargetMode="External"/><Relationship Id="rId1" Type="http://schemas.openxmlformats.org/officeDocument/2006/relationships/slideLayout" Target="../slideLayouts/slideLayout1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標題 3"/>
          <p:cNvSpPr>
            <a:spLocks noGrp="1"/>
          </p:cNvSpPr>
          <p:nvPr>
            <p:ph type="ctrTitle"/>
          </p:nvPr>
        </p:nvSpPr>
        <p:spPr>
          <a:xfrm>
            <a:off x="246888" y="100584"/>
            <a:ext cx="11668236" cy="1097280"/>
          </a:xfrm>
        </p:spPr>
        <p:txBody>
          <a:bodyPr/>
          <a:lstStyle/>
          <a:p>
            <a:r>
              <a:rPr lang="en-US" altLang="zh-TW" sz="4800" dirty="0" smtClean="0">
                <a:solidFill>
                  <a:srgbClr val="002060"/>
                </a:solidFill>
                <a:latin typeface="標楷體" panose="03000509000000000000" pitchFamily="65" charset="-120"/>
                <a:ea typeface="標楷體" panose="03000509000000000000" pitchFamily="65" charset="-120"/>
                <a:hlinkClick r:id="rId3" action="ppaction://hlinkfile"/>
              </a:rPr>
              <a:t/>
            </a:r>
            <a:br>
              <a:rPr lang="en-US" altLang="zh-TW" sz="4800" dirty="0" smtClean="0">
                <a:solidFill>
                  <a:srgbClr val="002060"/>
                </a:solidFill>
                <a:latin typeface="標楷體" panose="03000509000000000000" pitchFamily="65" charset="-120"/>
                <a:ea typeface="標楷體" panose="03000509000000000000" pitchFamily="65" charset="-120"/>
                <a:hlinkClick r:id="rId3" action="ppaction://hlinkfile"/>
              </a:rPr>
            </a:br>
            <a:r>
              <a:rPr lang="en-US" altLang="zh-TW" sz="4400" dirty="0" smtClean="0">
                <a:solidFill>
                  <a:srgbClr val="002060"/>
                </a:solidFill>
                <a:latin typeface="標楷體" panose="03000509000000000000" pitchFamily="65" charset="-120"/>
                <a:ea typeface="標楷體" panose="03000509000000000000" pitchFamily="65" charset="-120"/>
              </a:rPr>
              <a:t>112</a:t>
            </a:r>
            <a:r>
              <a:rPr lang="zh-TW" altLang="en-US" sz="4400" dirty="0">
                <a:solidFill>
                  <a:srgbClr val="002060"/>
                </a:solidFill>
                <a:latin typeface="標楷體" panose="03000509000000000000" pitchFamily="65" charset="-120"/>
                <a:ea typeface="標楷體" panose="03000509000000000000" pitchFamily="65" charset="-120"/>
              </a:rPr>
              <a:t>年度行政院農業委員會農田水利署各</a:t>
            </a:r>
            <a:r>
              <a:rPr lang="zh-TW" altLang="en-US" sz="4400" dirty="0" smtClean="0">
                <a:solidFill>
                  <a:srgbClr val="002060"/>
                </a:solidFill>
                <a:latin typeface="標楷體" panose="03000509000000000000" pitchFamily="65" charset="-120"/>
                <a:ea typeface="標楷體" panose="03000509000000000000" pitchFamily="65" charset="-120"/>
              </a:rPr>
              <a:t>管理處</a:t>
            </a:r>
            <a:r>
              <a:rPr lang="zh-TW" altLang="en-US" sz="4800" dirty="0" smtClean="0">
                <a:solidFill>
                  <a:srgbClr val="002060"/>
                </a:solidFill>
                <a:latin typeface="標楷體" panose="03000509000000000000" pitchFamily="65" charset="-120"/>
                <a:ea typeface="標楷體" panose="03000509000000000000" pitchFamily="65" charset="-120"/>
              </a:rPr>
              <a:t>新進</a:t>
            </a:r>
            <a:r>
              <a:rPr lang="zh-TW" altLang="en-US" sz="4800" dirty="0">
                <a:solidFill>
                  <a:srgbClr val="002060"/>
                </a:solidFill>
                <a:latin typeface="標楷體" panose="03000509000000000000" pitchFamily="65" charset="-120"/>
                <a:ea typeface="標楷體" panose="03000509000000000000" pitchFamily="65" charset="-120"/>
              </a:rPr>
              <a:t>農田水利事業人員職前</a:t>
            </a:r>
            <a:r>
              <a:rPr lang="zh-TW" altLang="en-US" sz="4800" dirty="0" smtClean="0">
                <a:solidFill>
                  <a:srgbClr val="002060"/>
                </a:solidFill>
                <a:latin typeface="標楷體" panose="03000509000000000000" pitchFamily="65" charset="-120"/>
                <a:ea typeface="標楷體" panose="03000509000000000000" pitchFamily="65" charset="-120"/>
              </a:rPr>
              <a:t>訓練</a:t>
            </a:r>
            <a:endParaRPr lang="zh-TW" altLang="zh-TW" sz="4800" dirty="0">
              <a:solidFill>
                <a:srgbClr val="002060"/>
              </a:solidFill>
              <a:latin typeface="標楷體" panose="03000509000000000000" pitchFamily="65" charset="-120"/>
              <a:ea typeface="標楷體" panose="03000509000000000000" pitchFamily="65" charset="-120"/>
            </a:endParaRPr>
          </a:p>
        </p:txBody>
      </p:sp>
      <p:sp>
        <p:nvSpPr>
          <p:cNvPr id="5" name="副標題 4"/>
          <p:cNvSpPr>
            <a:spLocks noGrp="1"/>
          </p:cNvSpPr>
          <p:nvPr>
            <p:ph type="subTitle" idx="1"/>
          </p:nvPr>
        </p:nvSpPr>
        <p:spPr>
          <a:xfrm>
            <a:off x="121920" y="2075687"/>
            <a:ext cx="11920728" cy="4782313"/>
          </a:xfrm>
        </p:spPr>
        <p:txBody>
          <a:bodyPr rtlCol="0">
            <a:noAutofit/>
          </a:bodyPr>
          <a:lstStyle/>
          <a:p>
            <a:pPr eaLnBrk="1" fontAlgn="auto" hangingPunct="1">
              <a:spcAft>
                <a:spcPts val="0"/>
              </a:spcAft>
              <a:defRPr/>
            </a:pPr>
            <a:r>
              <a:rPr lang="zh-TW" altLang="en-US" sz="6000" dirty="0" smtClean="0">
                <a:solidFill>
                  <a:srgbClr val="002060"/>
                </a:solidFill>
                <a:latin typeface="標楷體" pitchFamily="65" charset="-120"/>
                <a:ea typeface="標楷體" pitchFamily="65" charset="-120"/>
              </a:rPr>
              <a:t>文書處理</a:t>
            </a:r>
            <a:r>
              <a:rPr lang="zh-TW" altLang="en-US" sz="6000" dirty="0">
                <a:solidFill>
                  <a:srgbClr val="002060"/>
                </a:solidFill>
                <a:latin typeface="標楷體" pitchFamily="65" charset="-120"/>
                <a:ea typeface="標楷體" pitchFamily="65" charset="-120"/>
              </a:rPr>
              <a:t>與公文</a:t>
            </a:r>
            <a:r>
              <a:rPr lang="zh-TW" altLang="en-US" sz="6000" dirty="0" smtClean="0">
                <a:solidFill>
                  <a:srgbClr val="002060"/>
                </a:solidFill>
                <a:latin typeface="標楷體" pitchFamily="65" charset="-120"/>
                <a:ea typeface="標楷體" pitchFamily="65" charset="-120"/>
              </a:rPr>
              <a:t>製作</a:t>
            </a:r>
            <a:endParaRPr lang="en-US" altLang="zh-TW" sz="6000" dirty="0" smtClean="0">
              <a:solidFill>
                <a:srgbClr val="002060"/>
              </a:solidFill>
              <a:latin typeface="標楷體" pitchFamily="65" charset="-120"/>
              <a:ea typeface="標楷體" pitchFamily="65" charset="-120"/>
            </a:endParaRPr>
          </a:p>
          <a:p>
            <a:pPr eaLnBrk="1" fontAlgn="auto" hangingPunct="1">
              <a:spcAft>
                <a:spcPts val="0"/>
              </a:spcAft>
              <a:defRPr/>
            </a:pPr>
            <a:r>
              <a:rPr lang="zh-TW" altLang="en-US" sz="3810" dirty="0" smtClean="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前</a:t>
            </a:r>
            <a:r>
              <a:rPr lang="zh-TW" altLang="en-US"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臺南縣政府行政管理室主任</a:t>
            </a:r>
            <a:endParaRPr lang="en-US" altLang="zh-TW"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國立嘉義大學教育學系</a:t>
            </a:r>
            <a:endParaRPr lang="en-US" altLang="zh-TW"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國家文官學院公文講座</a:t>
            </a:r>
            <a:endParaRPr lang="en-US" altLang="zh-TW"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sz="3810"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邱忠民 </a:t>
            </a:r>
            <a:r>
              <a:rPr lang="zh-TW" altLang="en-US" sz="3810" dirty="0" smtClean="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講述</a:t>
            </a:r>
            <a:endParaRPr lang="en-US" altLang="zh-TW" sz="3810" dirty="0" smtClean="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sz="4191" dirty="0" smtClean="0">
                <a:solidFill>
                  <a:srgbClr val="002060"/>
                </a:solidFill>
                <a:effectLst>
                  <a:outerShdw blurRad="38100" dist="38100" dir="2700000" algn="tl">
                    <a:srgbClr val="C0C0C0"/>
                  </a:outerShdw>
                </a:effectLst>
                <a:latin typeface="標楷體" pitchFamily="65" charset="-120"/>
                <a:ea typeface="標楷體" pitchFamily="65" charset="-120"/>
              </a:rPr>
              <a:t>中 </a:t>
            </a:r>
            <a:r>
              <a:rPr lang="zh-TW" altLang="en-US" sz="4191" dirty="0">
                <a:solidFill>
                  <a:srgbClr val="002060"/>
                </a:solidFill>
                <a:effectLst>
                  <a:outerShdw blurRad="38100" dist="38100" dir="2700000" algn="tl">
                    <a:srgbClr val="C0C0C0"/>
                  </a:outerShdw>
                </a:effectLst>
                <a:latin typeface="標楷體" pitchFamily="65" charset="-120"/>
                <a:ea typeface="標楷體" pitchFamily="65" charset="-120"/>
              </a:rPr>
              <a:t>華 民 國 </a:t>
            </a:r>
            <a:r>
              <a:rPr lang="en-US" altLang="zh-TW" sz="4191" dirty="0" smtClean="0">
                <a:solidFill>
                  <a:srgbClr val="002060"/>
                </a:solidFill>
                <a:effectLst>
                  <a:outerShdw blurRad="38100" dist="38100" dir="2700000" algn="tl">
                    <a:srgbClr val="C0C0C0"/>
                  </a:outerShdw>
                </a:effectLst>
                <a:latin typeface="標楷體" pitchFamily="65" charset="-120"/>
                <a:ea typeface="標楷體" pitchFamily="65" charset="-120"/>
              </a:rPr>
              <a:t>112 </a:t>
            </a:r>
            <a:r>
              <a:rPr lang="zh-TW" altLang="en-US" sz="4191" dirty="0" smtClean="0">
                <a:solidFill>
                  <a:srgbClr val="002060"/>
                </a:solidFill>
                <a:effectLst>
                  <a:outerShdw blurRad="38100" dist="38100" dir="2700000" algn="tl">
                    <a:srgbClr val="C0C0C0"/>
                  </a:outerShdw>
                </a:effectLst>
                <a:latin typeface="標楷體" pitchFamily="65" charset="-120"/>
                <a:ea typeface="標楷體" pitchFamily="65" charset="-120"/>
              </a:rPr>
              <a:t>年 </a:t>
            </a:r>
            <a:r>
              <a:rPr lang="en-US" altLang="zh-TW" sz="4191" dirty="0">
                <a:solidFill>
                  <a:srgbClr val="002060"/>
                </a:solidFill>
                <a:effectLst>
                  <a:outerShdw blurRad="38100" dist="38100" dir="2700000" algn="tl">
                    <a:srgbClr val="C0C0C0"/>
                  </a:outerShdw>
                </a:effectLst>
                <a:latin typeface="標楷體" pitchFamily="65" charset="-120"/>
                <a:ea typeface="標楷體" pitchFamily="65" charset="-120"/>
              </a:rPr>
              <a:t>2</a:t>
            </a:r>
            <a:r>
              <a:rPr lang="zh-TW" altLang="en-US" sz="4191" dirty="0" smtClean="0">
                <a:solidFill>
                  <a:srgbClr val="002060"/>
                </a:solidFill>
                <a:effectLst>
                  <a:outerShdw blurRad="38100" dist="38100" dir="2700000" algn="tl">
                    <a:srgbClr val="C0C0C0"/>
                  </a:outerShdw>
                </a:effectLst>
                <a:latin typeface="標楷體" pitchFamily="65" charset="-120"/>
                <a:ea typeface="標楷體" pitchFamily="65" charset="-120"/>
              </a:rPr>
              <a:t> 月 </a:t>
            </a:r>
            <a:r>
              <a:rPr lang="en-US" altLang="zh-TW" sz="4191" dirty="0" smtClean="0">
                <a:solidFill>
                  <a:srgbClr val="002060"/>
                </a:solidFill>
                <a:effectLst>
                  <a:outerShdw blurRad="38100" dist="38100" dir="2700000" algn="tl">
                    <a:srgbClr val="C0C0C0"/>
                  </a:outerShdw>
                </a:effectLst>
                <a:latin typeface="標楷體" pitchFamily="65" charset="-120"/>
                <a:ea typeface="標楷體" pitchFamily="65" charset="-120"/>
              </a:rPr>
              <a:t>22</a:t>
            </a:r>
            <a:r>
              <a:rPr lang="zh-TW" altLang="en-US" sz="4191" dirty="0" smtClean="0">
                <a:solidFill>
                  <a:srgbClr val="002060"/>
                </a:solidFill>
                <a:effectLst>
                  <a:outerShdw blurRad="38100" dist="38100" dir="2700000" algn="tl">
                    <a:srgbClr val="C0C0C0"/>
                  </a:outerShdw>
                </a:effectLst>
                <a:latin typeface="標楷體" pitchFamily="65" charset="-120"/>
                <a:ea typeface="標楷體" pitchFamily="65" charset="-120"/>
              </a:rPr>
              <a:t> 日</a:t>
            </a:r>
            <a:r>
              <a:rPr lang="zh-TW" altLang="en-US" sz="3201" dirty="0">
                <a:solidFill>
                  <a:srgbClr val="002060"/>
                </a:solidFill>
                <a:effectLst>
                  <a:outerShdw blurRad="38100" dist="38100" dir="2700000" algn="tl">
                    <a:srgbClr val="C0C0C0"/>
                  </a:outerShdw>
                </a:effectLst>
                <a:latin typeface="標楷體" pitchFamily="65" charset="-120"/>
                <a:ea typeface="標楷體" pitchFamily="65" charset="-120"/>
              </a:rPr>
              <a:t>　</a:t>
            </a:r>
          </a:p>
        </p:txBody>
      </p:sp>
    </p:spTree>
    <p:extLst>
      <p:ext uri="{BB962C8B-B14F-4D97-AF65-F5344CB8AC3E}">
        <p14:creationId xmlns:p14="http://schemas.microsoft.com/office/powerpoint/2010/main" val="1587950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614" y="106794"/>
            <a:ext cx="11503479" cy="739056"/>
          </a:xfrm>
        </p:spPr>
        <p:txBody>
          <a:bodyPr>
            <a:noAutofit/>
          </a:bodyPr>
          <a:lstStyle/>
          <a:p>
            <a:r>
              <a:rPr lang="en-US" altLang="zh-TW" sz="3600" b="1" dirty="0" smtClean="0">
                <a:latin typeface="標楷體" panose="03000509000000000000" pitchFamily="65" charset="-120"/>
                <a:ea typeface="標楷體" panose="03000509000000000000" pitchFamily="65" charset="-120"/>
              </a:rPr>
              <a:t/>
            </a:r>
            <a:br>
              <a:rPr lang="en-US" altLang="zh-TW" sz="3600" b="1" dirty="0" smtClean="0">
                <a:latin typeface="標楷體" panose="03000509000000000000" pitchFamily="65" charset="-120"/>
                <a:ea typeface="標楷體" panose="03000509000000000000" pitchFamily="65" charset="-120"/>
              </a:rPr>
            </a:br>
            <a:r>
              <a:rPr lang="zh-TW" altLang="en-US" sz="3600" dirty="0" smtClean="0">
                <a:solidFill>
                  <a:srgbClr val="002060"/>
                </a:solidFill>
                <a:latin typeface="標楷體" panose="03000509000000000000" pitchFamily="65" charset="-120"/>
                <a:ea typeface="標楷體" panose="03000509000000000000" pitchFamily="65" charset="-120"/>
              </a:rPr>
              <a:t>行政院</a:t>
            </a:r>
            <a:r>
              <a:rPr lang="zh-TW" altLang="en-US" sz="3600" dirty="0">
                <a:solidFill>
                  <a:srgbClr val="002060"/>
                </a:solidFill>
                <a:latin typeface="標楷體" panose="03000509000000000000" pitchFamily="65" charset="-120"/>
                <a:ea typeface="標楷體" panose="03000509000000000000" pitchFamily="65" charset="-120"/>
              </a:rPr>
              <a:t>函</a:t>
            </a:r>
            <a:r>
              <a:rPr lang="zh-TW" altLang="en-US" sz="3600" dirty="0" smtClean="0">
                <a:solidFill>
                  <a:srgbClr val="002060"/>
                </a:solidFill>
                <a:latin typeface="標楷體" panose="03000509000000000000" pitchFamily="65" charset="-120"/>
                <a:ea typeface="標楷體" panose="03000509000000000000" pitchFamily="65" charset="-120"/>
              </a:rPr>
              <a:t>文 主旨</a:t>
            </a:r>
            <a:r>
              <a:rPr lang="en-US" altLang="zh-TW" sz="3600" dirty="0">
                <a:solidFill>
                  <a:srgbClr val="002060"/>
                </a:solidFill>
                <a:latin typeface="標楷體" panose="03000509000000000000" pitchFamily="65" charset="-120"/>
                <a:ea typeface="標楷體" panose="03000509000000000000" pitchFamily="65" charset="-120"/>
              </a:rPr>
              <a:t>17</a:t>
            </a:r>
            <a:r>
              <a:rPr lang="zh-TW" altLang="en-US" sz="3600" dirty="0">
                <a:solidFill>
                  <a:srgbClr val="002060"/>
                </a:solidFill>
                <a:latin typeface="標楷體" panose="03000509000000000000" pitchFamily="65" charset="-120"/>
                <a:ea typeface="標楷體" panose="03000509000000000000" pitchFamily="65" charset="-120"/>
              </a:rPr>
              <a:t>行逾</a:t>
            </a:r>
            <a:r>
              <a:rPr lang="en-US" altLang="zh-TW" sz="3600" dirty="0">
                <a:solidFill>
                  <a:srgbClr val="002060"/>
                </a:solidFill>
                <a:latin typeface="標楷體" panose="03000509000000000000" pitchFamily="65" charset="-120"/>
                <a:ea typeface="標楷體" panose="03000509000000000000" pitchFamily="65" charset="-120"/>
              </a:rPr>
              <a:t>400</a:t>
            </a:r>
            <a:r>
              <a:rPr lang="zh-TW" altLang="en-US" sz="3600" dirty="0">
                <a:solidFill>
                  <a:srgbClr val="002060"/>
                </a:solidFill>
                <a:latin typeface="標楷體" panose="03000509000000000000" pitchFamily="65" charset="-120"/>
                <a:ea typeface="標楷體" panose="03000509000000000000" pitchFamily="65" charset="-120"/>
              </a:rPr>
              <a:t>字落落長 被譏「天下奇文」</a:t>
            </a:r>
            <a:br>
              <a:rPr lang="zh-TW" altLang="en-US" sz="3600" dirty="0">
                <a:solidFill>
                  <a:srgbClr val="002060"/>
                </a:solidFill>
                <a:latin typeface="標楷體" panose="03000509000000000000" pitchFamily="65" charset="-120"/>
                <a:ea typeface="標楷體" panose="03000509000000000000" pitchFamily="65" charset="-120"/>
              </a:rPr>
            </a:br>
            <a:endParaRPr lang="zh-TW" altLang="en-US" sz="3600" dirty="0">
              <a:solidFill>
                <a:srgbClr val="002060"/>
              </a:solidFill>
              <a:latin typeface="標楷體" panose="03000509000000000000" pitchFamily="65" charset="-120"/>
              <a:ea typeface="標楷體" panose="03000509000000000000" pitchFamily="65" charset="-120"/>
            </a:endParaRPr>
          </a:p>
        </p:txBody>
      </p:sp>
      <p:pic>
        <p:nvPicPr>
          <p:cNvPr id="5" name="內容版面配置區 4"/>
          <p:cNvPicPr>
            <a:picLocks noGrp="1" noChangeAspect="1"/>
          </p:cNvPicPr>
          <p:nvPr>
            <p:ph idx="1"/>
          </p:nvPr>
        </p:nvPicPr>
        <p:blipFill>
          <a:blip r:embed="rId2"/>
          <a:stretch>
            <a:fillRect/>
          </a:stretch>
        </p:blipFill>
        <p:spPr>
          <a:xfrm>
            <a:off x="1509622" y="1043798"/>
            <a:ext cx="9497683" cy="5753818"/>
          </a:xfrm>
          <a:prstGeom prst="rect">
            <a:avLst/>
          </a:prstGeom>
        </p:spPr>
      </p:pic>
      <p:sp>
        <p:nvSpPr>
          <p:cNvPr id="7" name="文字方塊 6"/>
          <p:cNvSpPr txBox="1"/>
          <p:nvPr/>
        </p:nvSpPr>
        <p:spPr>
          <a:xfrm>
            <a:off x="1923690" y="1242666"/>
            <a:ext cx="2363637" cy="461665"/>
          </a:xfrm>
          <a:prstGeom prst="rect">
            <a:avLst/>
          </a:prstGeom>
          <a:noFill/>
        </p:spPr>
        <p:txBody>
          <a:bodyPr wrap="square" rtlCol="0">
            <a:spAutoFit/>
          </a:bodyPr>
          <a:lstStyle/>
          <a:p>
            <a:r>
              <a:rPr lang="en-US" altLang="zh-TW" sz="2400" b="1" dirty="0" smtClean="0">
                <a:solidFill>
                  <a:srgbClr val="FF0000"/>
                </a:solidFill>
              </a:rPr>
              <a:t>110.8.18  </a:t>
            </a:r>
            <a:r>
              <a:rPr lang="zh-TW" altLang="en-US" sz="2400" b="1" dirty="0">
                <a:solidFill>
                  <a:srgbClr val="FF0000"/>
                </a:solidFill>
              </a:rPr>
              <a:t>聯合報</a:t>
            </a:r>
          </a:p>
        </p:txBody>
      </p:sp>
      <p:sp>
        <p:nvSpPr>
          <p:cNvPr id="9" name="文字方塊 8"/>
          <p:cNvSpPr txBox="1"/>
          <p:nvPr/>
        </p:nvSpPr>
        <p:spPr>
          <a:xfrm>
            <a:off x="2234240" y="2725946"/>
            <a:ext cx="7634379" cy="3674854"/>
          </a:xfrm>
          <a:prstGeom prst="rect">
            <a:avLst/>
          </a:prstGeom>
          <a:noFill/>
          <a:ln w="19050">
            <a:solidFill>
              <a:srgbClr val="0000FF"/>
            </a:solidFill>
          </a:ln>
        </p:spPr>
        <p:txBody>
          <a:bodyPr wrap="square" rtlCol="0">
            <a:spAutoFit/>
          </a:bodyPr>
          <a:lstStyle/>
          <a:p>
            <a:endParaRPr lang="zh-TW" altLang="en-US" dirty="0">
              <a:solidFill>
                <a:prstClr val="black"/>
              </a:solidFill>
            </a:endParaRPr>
          </a:p>
        </p:txBody>
      </p:sp>
      <p:cxnSp>
        <p:nvCxnSpPr>
          <p:cNvPr id="11" name="直線接點 10"/>
          <p:cNvCxnSpPr/>
          <p:nvPr/>
        </p:nvCxnSpPr>
        <p:spPr>
          <a:xfrm flipV="1">
            <a:off x="3347049" y="2924508"/>
            <a:ext cx="2061713" cy="862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5129842" y="3942272"/>
            <a:ext cx="13917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5955102" y="4353464"/>
            <a:ext cx="13917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5408762" y="4799162"/>
            <a:ext cx="13917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flipV="1">
            <a:off x="4415286" y="5844242"/>
            <a:ext cx="5187350" cy="632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flipV="1">
            <a:off x="3105509" y="6051431"/>
            <a:ext cx="6497127" cy="9601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flipV="1">
            <a:off x="2925791" y="6314228"/>
            <a:ext cx="3874699" cy="632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5564038" y="1910109"/>
            <a:ext cx="4218317" cy="646331"/>
          </a:xfrm>
          <a:prstGeom prst="rect">
            <a:avLst/>
          </a:prstGeom>
          <a:noFill/>
          <a:ln w="19050">
            <a:solidFill>
              <a:srgbClr val="FF0000"/>
            </a:solidFill>
          </a:ln>
        </p:spPr>
        <p:txBody>
          <a:bodyPr wrap="square" rtlCol="0">
            <a:spAutoFit/>
          </a:bodyPr>
          <a:lstStyle/>
          <a:p>
            <a:r>
              <a:rPr lang="zh-TW" altLang="en-US" dirty="0" smtClean="0">
                <a:solidFill>
                  <a:srgbClr val="0000FF"/>
                </a:solidFill>
              </a:rPr>
              <a:t>公文程式條例第</a:t>
            </a:r>
            <a:r>
              <a:rPr lang="en-US" altLang="zh-TW" dirty="0" smtClean="0">
                <a:solidFill>
                  <a:srgbClr val="0000FF"/>
                </a:solidFill>
              </a:rPr>
              <a:t>8</a:t>
            </a:r>
            <a:r>
              <a:rPr lang="zh-TW" altLang="en-US" dirty="0" smtClean="0">
                <a:solidFill>
                  <a:srgbClr val="0000FF"/>
                </a:solidFill>
              </a:rPr>
              <a:t>條規定：「公文文字應簡淺明確，並加具標點符號。」</a:t>
            </a:r>
            <a:endParaRPr lang="zh-TW" altLang="en-US" dirty="0">
              <a:solidFill>
                <a:srgbClr val="0000FF"/>
              </a:solidFill>
            </a:endParaRPr>
          </a:p>
        </p:txBody>
      </p:sp>
    </p:spTree>
    <p:extLst>
      <p:ext uri="{BB962C8B-B14F-4D97-AF65-F5344CB8AC3E}">
        <p14:creationId xmlns:p14="http://schemas.microsoft.com/office/powerpoint/2010/main" val="1522831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2694" y="171711"/>
            <a:ext cx="11159857" cy="820327"/>
          </a:xfrm>
        </p:spPr>
        <p:txBody>
          <a:bodyPr/>
          <a:lstStyle/>
          <a:p>
            <a:pPr lvl="0" eaLnBrk="1" fontAlgn="auto" hangingPunct="1">
              <a:spcBef>
                <a:spcPts val="0"/>
              </a:spcBef>
              <a:spcAft>
                <a:spcPts val="0"/>
              </a:spcAft>
            </a:pPr>
            <a:r>
              <a:rPr lang="zh-TW" altLang="en-US" sz="4000" dirty="0">
                <a:solidFill>
                  <a:srgbClr val="002060"/>
                </a:solidFill>
                <a:latin typeface="標楷體" panose="03000509000000000000" pitchFamily="65" charset="-120"/>
                <a:ea typeface="標楷體" panose="03000509000000000000" pitchFamily="65" charset="-120"/>
                <a:cs typeface="+mn-cs"/>
              </a:rPr>
              <a:t>主旨冗長錯誤態</a:t>
            </a:r>
            <a:r>
              <a:rPr lang="zh-TW" altLang="en-US" sz="4000" dirty="0" smtClean="0">
                <a:solidFill>
                  <a:srgbClr val="002060"/>
                </a:solidFill>
                <a:latin typeface="標楷體" panose="03000509000000000000" pitchFamily="65" charset="-120"/>
                <a:ea typeface="標楷體" panose="03000509000000000000" pitchFamily="65" charset="-120"/>
                <a:cs typeface="+mn-cs"/>
              </a:rPr>
              <a:t>樣解析</a:t>
            </a:r>
            <a:endParaRPr lang="zh-TW" altLang="en-US" sz="4000" dirty="0">
              <a:solidFill>
                <a:srgbClr val="002060"/>
              </a:solidFill>
              <a:latin typeface="標楷體" panose="03000509000000000000" pitchFamily="65" charset="-120"/>
              <a:ea typeface="標楷體" panose="03000509000000000000" pitchFamily="65" charset="-120"/>
              <a:cs typeface="+mn-cs"/>
            </a:endParaRPr>
          </a:p>
        </p:txBody>
      </p:sp>
      <p:sp>
        <p:nvSpPr>
          <p:cNvPr id="3" name="內容版面配置區 2"/>
          <p:cNvSpPr>
            <a:spLocks noGrp="1"/>
          </p:cNvSpPr>
          <p:nvPr>
            <p:ph idx="1"/>
          </p:nvPr>
        </p:nvSpPr>
        <p:spPr>
          <a:xfrm>
            <a:off x="570780" y="1086928"/>
            <a:ext cx="10863683" cy="5520905"/>
          </a:xfrm>
        </p:spPr>
        <p:txBody>
          <a:bodyPr/>
          <a:lstStyle/>
          <a:p>
            <a:pPr>
              <a:lnSpc>
                <a:spcPts val="2500"/>
              </a:lnSpc>
            </a:pPr>
            <a:r>
              <a:rPr lang="zh-TW" altLang="en-US" sz="2400" dirty="0">
                <a:solidFill>
                  <a:srgbClr val="0070C0"/>
                </a:solidFill>
                <a:latin typeface="標楷體" panose="03000509000000000000" pitchFamily="65" charset="-120"/>
                <a:ea typeface="標楷體" panose="03000509000000000000" pitchFamily="65" charset="-120"/>
              </a:rPr>
              <a:t>公文程式條例第</a:t>
            </a:r>
            <a:r>
              <a:rPr lang="en-US" altLang="zh-TW" sz="2400" dirty="0">
                <a:solidFill>
                  <a:srgbClr val="0070C0"/>
                </a:solidFill>
                <a:latin typeface="標楷體" panose="03000509000000000000" pitchFamily="65" charset="-120"/>
                <a:ea typeface="標楷體" panose="03000509000000000000" pitchFamily="65" charset="-120"/>
              </a:rPr>
              <a:t>8</a:t>
            </a:r>
            <a:r>
              <a:rPr lang="zh-TW" altLang="en-US" sz="2400" dirty="0">
                <a:solidFill>
                  <a:srgbClr val="0070C0"/>
                </a:solidFill>
                <a:latin typeface="標楷體" panose="03000509000000000000" pitchFamily="65" charset="-120"/>
                <a:ea typeface="標楷體" panose="03000509000000000000" pitchFamily="65" charset="-120"/>
              </a:rPr>
              <a:t>條</a:t>
            </a:r>
            <a:r>
              <a:rPr lang="zh-TW" altLang="en-US" sz="2400" dirty="0">
                <a:latin typeface="標楷體" panose="03000509000000000000" pitchFamily="65" charset="-120"/>
                <a:ea typeface="標楷體" panose="03000509000000000000" pitchFamily="65" charset="-120"/>
              </a:rPr>
              <a:t>規定：「</a:t>
            </a:r>
            <a:r>
              <a:rPr lang="zh-TW" altLang="en-US" sz="2400" dirty="0">
                <a:solidFill>
                  <a:srgbClr val="0000FF"/>
                </a:solidFill>
                <a:latin typeface="標楷體" panose="03000509000000000000" pitchFamily="65" charset="-120"/>
                <a:ea typeface="標楷體" panose="03000509000000000000" pitchFamily="65" charset="-120"/>
              </a:rPr>
              <a:t>公文文字應</a:t>
            </a:r>
            <a:r>
              <a:rPr lang="zh-TW" altLang="en-US" sz="2400" dirty="0">
                <a:solidFill>
                  <a:srgbClr val="FF0000"/>
                </a:solidFill>
                <a:latin typeface="標楷體" panose="03000509000000000000" pitchFamily="65" charset="-120"/>
                <a:ea typeface="標楷體" panose="03000509000000000000" pitchFamily="65" charset="-120"/>
              </a:rPr>
              <a:t>簡淺明確</a:t>
            </a:r>
            <a:r>
              <a:rPr lang="zh-TW" altLang="en-US" sz="2400" dirty="0">
                <a:latin typeface="標楷體" panose="03000509000000000000" pitchFamily="65" charset="-120"/>
                <a:ea typeface="標楷體" panose="03000509000000000000" pitchFamily="65" charset="-120"/>
              </a:rPr>
              <a:t>，並加具標點符號。」</a:t>
            </a:r>
          </a:p>
          <a:p>
            <a:pPr>
              <a:lnSpc>
                <a:spcPts val="2500"/>
              </a:lnSpc>
            </a:pPr>
            <a:r>
              <a:rPr lang="zh-TW" altLang="en-US" sz="2400" dirty="0">
                <a:solidFill>
                  <a:srgbClr val="0070C0"/>
                </a:solidFill>
                <a:latin typeface="標楷體" panose="03000509000000000000" pitchFamily="65" charset="-120"/>
                <a:ea typeface="標楷體" panose="03000509000000000000" pitchFamily="65" charset="-120"/>
              </a:rPr>
              <a:t>行政院文書處理手冊十六</a:t>
            </a:r>
            <a:r>
              <a:rPr lang="zh-TW" altLang="en-US" sz="2400" dirty="0">
                <a:latin typeface="標楷體" panose="03000509000000000000" pitchFamily="65" charset="-120"/>
                <a:ea typeface="標楷體" panose="03000509000000000000" pitchFamily="65" charset="-120"/>
              </a:rPr>
              <a:t>、公文製作一般原則如下</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三）</a:t>
            </a:r>
            <a:r>
              <a:rPr lang="zh-TW" altLang="en-US" sz="2400" dirty="0">
                <a:solidFill>
                  <a:srgbClr val="0000FF"/>
                </a:solidFill>
                <a:latin typeface="標楷體" panose="03000509000000000000" pitchFamily="65" charset="-120"/>
                <a:ea typeface="標楷體" panose="03000509000000000000" pitchFamily="65" charset="-120"/>
              </a:rPr>
              <a:t>分段要領</a:t>
            </a:r>
            <a:r>
              <a:rPr lang="zh-TW" altLang="en-US" sz="2400" dirty="0">
                <a:latin typeface="標楷體" panose="03000509000000000000" pitchFamily="65" charset="-120"/>
                <a:ea typeface="標楷體" panose="03000509000000000000" pitchFamily="65" charset="-120"/>
              </a:rPr>
              <a:t>如下：</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1</a:t>
            </a:r>
            <a:r>
              <a:rPr lang="zh-TW" altLang="en-US" sz="2400" dirty="0">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主旨</a:t>
            </a:r>
            <a:r>
              <a:rPr lang="zh-TW" altLang="en-US" sz="2400" dirty="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1</a:t>
            </a:r>
            <a:r>
              <a:rPr lang="zh-TW" altLang="en-US" sz="2400" dirty="0">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為全文精要，以說明行文目的與期望，</a:t>
            </a:r>
            <a:r>
              <a:rPr lang="zh-TW" altLang="en-US" sz="2400" dirty="0">
                <a:solidFill>
                  <a:srgbClr val="FF0000"/>
                </a:solidFill>
                <a:latin typeface="標楷體" panose="03000509000000000000" pitchFamily="65" charset="-120"/>
                <a:ea typeface="標楷體" panose="03000509000000000000" pitchFamily="65" charset="-120"/>
              </a:rPr>
              <a:t>應力求具體扼要</a:t>
            </a:r>
            <a:r>
              <a:rPr lang="zh-TW" altLang="en-US" sz="2400" dirty="0">
                <a:latin typeface="標楷體" panose="03000509000000000000" pitchFamily="65" charset="-120"/>
                <a:ea typeface="標楷體" panose="03000509000000000000" pitchFamily="65" charset="-120"/>
              </a:rPr>
              <a:t>。</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2</a:t>
            </a:r>
            <a:r>
              <a:rPr lang="zh-TW" altLang="en-US" sz="2400" dirty="0">
                <a:latin typeface="標楷體" panose="03000509000000000000" pitchFamily="65" charset="-120"/>
                <a:ea typeface="標楷體" panose="03000509000000000000" pitchFamily="65" charset="-120"/>
              </a:rPr>
              <a:t>）「主旨」不分項，文字緊接段名冒號之右書寫。</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2</a:t>
            </a:r>
            <a:r>
              <a:rPr lang="zh-TW" altLang="en-US" sz="2400" dirty="0">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說明</a:t>
            </a:r>
            <a:r>
              <a:rPr lang="zh-TW" altLang="en-US" sz="2400" dirty="0">
                <a:latin typeface="標楷體" panose="03000509000000000000" pitchFamily="65" charset="-120"/>
                <a:ea typeface="標楷體" panose="03000509000000000000" pitchFamily="65" charset="-120"/>
              </a:rPr>
              <a:t>」：</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1</a:t>
            </a:r>
            <a:r>
              <a:rPr lang="zh-TW" altLang="en-US" sz="2400" dirty="0">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當案情必須就</a:t>
            </a:r>
            <a:r>
              <a:rPr lang="zh-TW" altLang="en-US" sz="2400" dirty="0">
                <a:solidFill>
                  <a:srgbClr val="FF0000"/>
                </a:solidFill>
                <a:latin typeface="標楷體" panose="03000509000000000000" pitchFamily="65" charset="-120"/>
                <a:ea typeface="標楷體" panose="03000509000000000000" pitchFamily="65" charset="-120"/>
              </a:rPr>
              <a:t>事實、來源或理由，作較詳細之敘述</a:t>
            </a:r>
            <a:r>
              <a:rPr lang="zh-TW" altLang="en-US" sz="2400" dirty="0">
                <a:latin typeface="標楷體" panose="03000509000000000000" pitchFamily="65" charset="-120"/>
                <a:ea typeface="標楷體" panose="03000509000000000000" pitchFamily="65" charset="-120"/>
              </a:rPr>
              <a:t>，無法於「主旨」</a:t>
            </a:r>
            <a:r>
              <a:rPr lang="zh-TW" altLang="en-US" sz="2400" dirty="0" smtClean="0">
                <a:latin typeface="標楷體" panose="03000509000000000000" pitchFamily="65" charset="-120"/>
                <a:ea typeface="標楷體" panose="03000509000000000000" pitchFamily="65" charset="-120"/>
              </a:rPr>
              <a:t>內</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容納</a:t>
            </a:r>
            <a:r>
              <a:rPr lang="zh-TW" altLang="en-US" sz="2400" dirty="0">
                <a:latin typeface="標楷體" panose="03000509000000000000" pitchFamily="65" charset="-120"/>
                <a:ea typeface="標楷體" panose="03000509000000000000" pitchFamily="65" charset="-120"/>
              </a:rPr>
              <a:t>時，</a:t>
            </a:r>
            <a:r>
              <a:rPr lang="zh-TW" altLang="en-US" sz="2400" dirty="0">
                <a:solidFill>
                  <a:srgbClr val="0000FF"/>
                </a:solidFill>
                <a:latin typeface="標楷體" panose="03000509000000000000" pitchFamily="65" charset="-120"/>
                <a:ea typeface="標楷體" panose="03000509000000000000" pitchFamily="65" charset="-120"/>
              </a:rPr>
              <a:t>用本段說明</a:t>
            </a:r>
            <a:r>
              <a:rPr lang="zh-TW" altLang="en-US" sz="2400" dirty="0">
                <a:latin typeface="標楷體" panose="03000509000000000000" pitchFamily="65" charset="-120"/>
                <a:ea typeface="標楷體" panose="03000509000000000000" pitchFamily="65" charset="-120"/>
              </a:rPr>
              <a:t>。</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2</a:t>
            </a:r>
            <a:r>
              <a:rPr lang="zh-TW" altLang="en-US" sz="2400" dirty="0">
                <a:latin typeface="標楷體" panose="03000509000000000000" pitchFamily="65" charset="-120"/>
                <a:ea typeface="標楷體" panose="03000509000000000000" pitchFamily="65" charset="-120"/>
              </a:rPr>
              <a:t>）如無項次，文字緊接段名冒號之右書寫；如分項標號條列，應另列縮</a:t>
            </a:r>
            <a:r>
              <a:rPr lang="zh-TW" altLang="en-US" sz="2400" dirty="0" smtClean="0">
                <a:latin typeface="標楷體" panose="03000509000000000000" pitchFamily="65" charset="-120"/>
                <a:ea typeface="標楷體" panose="03000509000000000000" pitchFamily="65" charset="-120"/>
              </a:rPr>
              <a:t>格</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書寫</a:t>
            </a:r>
            <a:r>
              <a:rPr lang="zh-TW" altLang="en-US" sz="2400" dirty="0">
                <a:latin typeface="標楷體" panose="03000509000000000000" pitchFamily="65" charset="-120"/>
                <a:ea typeface="標楷體" panose="03000509000000000000" pitchFamily="65" charset="-120"/>
              </a:rPr>
              <a:t>。</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3</a:t>
            </a:r>
            <a:r>
              <a:rPr lang="zh-TW" altLang="en-US" sz="2400" dirty="0">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辦法</a:t>
            </a:r>
            <a:r>
              <a:rPr lang="zh-TW" altLang="en-US" sz="2400" dirty="0">
                <a:latin typeface="標楷體" panose="03000509000000000000" pitchFamily="65" charset="-120"/>
                <a:ea typeface="標楷體" panose="03000509000000000000" pitchFamily="65" charset="-120"/>
              </a:rPr>
              <a:t>」：</a:t>
            </a:r>
          </a:p>
          <a:p>
            <a:pPr marL="0" indent="0">
              <a:lnSpc>
                <a:spcPts val="2500"/>
              </a:lnSpc>
              <a:buNone/>
            </a:pPr>
            <a:r>
              <a:rPr lang="zh-TW" altLang="en-US"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1</a:t>
            </a:r>
            <a:r>
              <a:rPr lang="zh-TW" altLang="en-US" sz="2400" dirty="0">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向受文者</a:t>
            </a:r>
            <a:r>
              <a:rPr lang="zh-TW" altLang="en-US" sz="2400" dirty="0">
                <a:solidFill>
                  <a:srgbClr val="FF0000"/>
                </a:solidFill>
                <a:latin typeface="標楷體" panose="03000509000000000000" pitchFamily="65" charset="-120"/>
                <a:ea typeface="標楷體" panose="03000509000000000000" pitchFamily="65" charset="-120"/>
              </a:rPr>
              <a:t>提出之具體要求</a:t>
            </a:r>
            <a:r>
              <a:rPr lang="zh-TW" altLang="en-US" sz="2400" dirty="0">
                <a:solidFill>
                  <a:srgbClr val="0000FF"/>
                </a:solidFill>
                <a:latin typeface="標楷體" panose="03000509000000000000" pitchFamily="65" charset="-120"/>
                <a:ea typeface="標楷體" panose="03000509000000000000" pitchFamily="65" charset="-120"/>
              </a:rPr>
              <a:t>無法在「主旨」內簡述時，</a:t>
            </a:r>
            <a:r>
              <a:rPr lang="zh-TW" altLang="en-US" sz="2400" dirty="0">
                <a:latin typeface="標楷體" panose="03000509000000000000" pitchFamily="65" charset="-120"/>
                <a:ea typeface="標楷體" panose="03000509000000000000" pitchFamily="65" charset="-120"/>
              </a:rPr>
              <a:t>用本段列舉</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2</a:t>
            </a:r>
            <a:r>
              <a:rPr lang="zh-TW" altLang="en-US" sz="2400" dirty="0">
                <a:latin typeface="標楷體" panose="03000509000000000000" pitchFamily="65" charset="-120"/>
                <a:ea typeface="標楷體" panose="03000509000000000000" pitchFamily="65" charset="-120"/>
              </a:rPr>
              <a:t>）其分項條列內容過於繁雜、或含有表格型態時，應編列為附件。</a:t>
            </a:r>
          </a:p>
        </p:txBody>
      </p:sp>
    </p:spTree>
    <p:extLst>
      <p:ext uri="{BB962C8B-B14F-4D97-AF65-F5344CB8AC3E}">
        <p14:creationId xmlns:p14="http://schemas.microsoft.com/office/powerpoint/2010/main" val="27831425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內容版面配置區 2"/>
          <p:cNvSpPr>
            <a:spLocks noGrp="1"/>
          </p:cNvSpPr>
          <p:nvPr>
            <p:ph idx="1"/>
          </p:nvPr>
        </p:nvSpPr>
        <p:spPr>
          <a:xfrm>
            <a:off x="0" y="0"/>
            <a:ext cx="11831751" cy="6600436"/>
          </a:xfrm>
        </p:spPr>
        <p:txBody>
          <a:bodyPr/>
          <a:lstStyle/>
          <a:p>
            <a:pPr marL="0" indent="0" algn="ctr">
              <a:buNone/>
            </a:pPr>
            <a:r>
              <a:rPr lang="zh-TW" altLang="en-US" sz="2200" dirty="0">
                <a:latin typeface="標楷體" panose="03000509000000000000" pitchFamily="65" charset="-120"/>
                <a:ea typeface="標楷體" panose="03000509000000000000" pitchFamily="65" charset="-120"/>
              </a:rPr>
              <a:t>行政院　函</a:t>
            </a:r>
            <a:endParaRPr lang="en-US" altLang="zh-TW" sz="2200" dirty="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受文者</a:t>
            </a:r>
            <a:r>
              <a:rPr lang="zh-TW" altLang="en-US" sz="1800" dirty="0" smtClean="0">
                <a:latin typeface="標楷體" panose="03000509000000000000" pitchFamily="65" charset="-120"/>
                <a:ea typeface="標楷體" panose="03000509000000000000" pitchFamily="65" charset="-120"/>
              </a:rPr>
              <a:t>：財政部</a:t>
            </a:r>
            <a:endParaRPr lang="en-US" altLang="zh-TW" sz="1800" dirty="0">
              <a:latin typeface="標楷體" panose="03000509000000000000" pitchFamily="65" charset="-120"/>
              <a:ea typeface="標楷體" panose="03000509000000000000" pitchFamily="65" charset="-120"/>
            </a:endParaRPr>
          </a:p>
          <a:p>
            <a:pPr marL="0" indent="0">
              <a:lnSpc>
                <a:spcPts val="1300"/>
              </a:lnSpc>
              <a:buNone/>
            </a:pPr>
            <a:r>
              <a:rPr lang="zh-TW" altLang="en-US" sz="1300" dirty="0" smtClean="0">
                <a:latin typeface="標楷體" panose="03000509000000000000" pitchFamily="65" charset="-120"/>
                <a:ea typeface="標楷體" panose="03000509000000000000" pitchFamily="65" charset="-120"/>
              </a:rPr>
              <a:t>發文</a:t>
            </a:r>
            <a:r>
              <a:rPr lang="zh-TW" altLang="en-US" sz="1300" dirty="0">
                <a:latin typeface="標楷體" panose="03000509000000000000" pitchFamily="65" charset="-120"/>
                <a:ea typeface="標楷體" panose="03000509000000000000" pitchFamily="65" charset="-120"/>
              </a:rPr>
              <a:t>日期：中華民國</a:t>
            </a:r>
            <a:r>
              <a:rPr lang="en-US" altLang="zh-TW" sz="1300" dirty="0" smtClean="0">
                <a:latin typeface="標楷體" panose="03000509000000000000" pitchFamily="65" charset="-120"/>
                <a:ea typeface="標楷體" panose="03000509000000000000" pitchFamily="65" charset="-120"/>
              </a:rPr>
              <a:t>110</a:t>
            </a:r>
            <a:r>
              <a:rPr lang="zh-TW" altLang="en-US" sz="1300" dirty="0" smtClean="0">
                <a:latin typeface="標楷體" panose="03000509000000000000" pitchFamily="65" charset="-120"/>
                <a:ea typeface="標楷體" panose="03000509000000000000" pitchFamily="65" charset="-120"/>
              </a:rPr>
              <a:t>年</a:t>
            </a:r>
            <a:r>
              <a:rPr lang="en-US" altLang="zh-TW" sz="1300" dirty="0">
                <a:latin typeface="標楷體" panose="03000509000000000000" pitchFamily="65" charset="-120"/>
                <a:ea typeface="標楷體" panose="03000509000000000000" pitchFamily="65" charset="-120"/>
              </a:rPr>
              <a:t>7</a:t>
            </a:r>
            <a:r>
              <a:rPr lang="zh-TW" altLang="en-US" sz="1300" dirty="0" smtClean="0">
                <a:latin typeface="標楷體" panose="03000509000000000000" pitchFamily="65" charset="-120"/>
                <a:ea typeface="標楷體" panose="03000509000000000000" pitchFamily="65" charset="-120"/>
              </a:rPr>
              <a:t>月</a:t>
            </a:r>
            <a:r>
              <a:rPr lang="en-US" altLang="zh-TW" sz="1300" dirty="0" smtClean="0">
                <a:latin typeface="標楷體" panose="03000509000000000000" pitchFamily="65" charset="-120"/>
                <a:ea typeface="標楷體" panose="03000509000000000000" pitchFamily="65" charset="-120"/>
              </a:rPr>
              <a:t>27</a:t>
            </a:r>
            <a:r>
              <a:rPr lang="zh-TW" altLang="en-US" sz="1300" dirty="0" smtClean="0">
                <a:latin typeface="標楷體" panose="03000509000000000000" pitchFamily="65" charset="-120"/>
                <a:ea typeface="標楷體" panose="03000509000000000000" pitchFamily="65" charset="-120"/>
              </a:rPr>
              <a:t>日</a:t>
            </a:r>
            <a:endParaRPr lang="zh-TW" altLang="en-US" sz="1300" dirty="0">
              <a:latin typeface="標楷體" panose="03000509000000000000" pitchFamily="65" charset="-120"/>
              <a:ea typeface="標楷體" panose="03000509000000000000" pitchFamily="65" charset="-120"/>
            </a:endParaRPr>
          </a:p>
          <a:p>
            <a:pPr marL="0" indent="0">
              <a:lnSpc>
                <a:spcPts val="1300"/>
              </a:lnSpc>
              <a:buNone/>
            </a:pPr>
            <a:r>
              <a:rPr lang="zh-TW" altLang="en-US" sz="1300" dirty="0">
                <a:latin typeface="標楷體" panose="03000509000000000000" pitchFamily="65" charset="-120"/>
                <a:ea typeface="標楷體" panose="03000509000000000000" pitchFamily="65" charset="-120"/>
              </a:rPr>
              <a:t>發文字號：</a:t>
            </a:r>
            <a:r>
              <a:rPr lang="zh-TW" altLang="en-US" sz="1300" dirty="0" smtClean="0">
                <a:latin typeface="標楷體" panose="03000509000000000000" pitchFamily="65" charset="-120"/>
                <a:ea typeface="標楷體" panose="03000509000000000000" pitchFamily="65" charset="-120"/>
              </a:rPr>
              <a:t>院臺建字</a:t>
            </a:r>
            <a:r>
              <a:rPr lang="zh-TW" altLang="en-US" sz="1300" dirty="0">
                <a:latin typeface="標楷體" panose="03000509000000000000" pitchFamily="65" charset="-120"/>
                <a:ea typeface="標楷體" panose="03000509000000000000" pitchFamily="65" charset="-120"/>
              </a:rPr>
              <a:t>第</a:t>
            </a:r>
            <a:r>
              <a:rPr lang="en-US" altLang="zh-TW" sz="1300" dirty="0" smtClean="0">
                <a:latin typeface="標楷體" panose="03000509000000000000" pitchFamily="65" charset="-120"/>
                <a:ea typeface="標楷體" panose="03000509000000000000" pitchFamily="65" charset="-120"/>
              </a:rPr>
              <a:t>1100177116B</a:t>
            </a:r>
            <a:r>
              <a:rPr lang="zh-TW" altLang="en-US" sz="1300" dirty="0" smtClean="0">
                <a:latin typeface="標楷體" panose="03000509000000000000" pitchFamily="65" charset="-120"/>
                <a:ea typeface="標楷體" panose="03000509000000000000" pitchFamily="65" charset="-120"/>
              </a:rPr>
              <a:t>號</a:t>
            </a:r>
            <a:endParaRPr lang="zh-TW" altLang="en-US" sz="1300" dirty="0">
              <a:latin typeface="標楷體" panose="03000509000000000000" pitchFamily="65" charset="-120"/>
              <a:ea typeface="標楷體" panose="03000509000000000000" pitchFamily="65" charset="-120"/>
            </a:endParaRPr>
          </a:p>
          <a:p>
            <a:pPr marL="0" indent="0">
              <a:lnSpc>
                <a:spcPts val="1300"/>
              </a:lnSpc>
              <a:buNone/>
            </a:pPr>
            <a:r>
              <a:rPr lang="zh-TW" altLang="en-US" sz="1300" dirty="0">
                <a:latin typeface="標楷體" panose="03000509000000000000" pitchFamily="65" charset="-120"/>
                <a:ea typeface="標楷體" panose="03000509000000000000" pitchFamily="65" charset="-120"/>
              </a:rPr>
              <a:t>速別</a:t>
            </a:r>
            <a:r>
              <a:rPr lang="zh-TW" altLang="en-US" sz="1300" dirty="0" smtClean="0">
                <a:latin typeface="標楷體" panose="03000509000000000000" pitchFamily="65" charset="-120"/>
                <a:ea typeface="標楷體" panose="03000509000000000000" pitchFamily="65" charset="-120"/>
              </a:rPr>
              <a:t>：最速件</a:t>
            </a:r>
            <a:endParaRPr lang="zh-TW" altLang="en-US" sz="1300" dirty="0">
              <a:latin typeface="標楷體" panose="03000509000000000000" pitchFamily="65" charset="-120"/>
              <a:ea typeface="標楷體" panose="03000509000000000000" pitchFamily="65" charset="-120"/>
            </a:endParaRPr>
          </a:p>
          <a:p>
            <a:pPr marL="0" indent="0">
              <a:lnSpc>
                <a:spcPts val="1300"/>
              </a:lnSpc>
              <a:buNone/>
            </a:pPr>
            <a:r>
              <a:rPr lang="zh-TW" altLang="en-US" sz="1300" dirty="0">
                <a:latin typeface="標楷體" panose="03000509000000000000" pitchFamily="65" charset="-120"/>
                <a:ea typeface="標楷體" panose="03000509000000000000" pitchFamily="65" charset="-120"/>
              </a:rPr>
              <a:t>密等及解密條件或保密期限：</a:t>
            </a:r>
          </a:p>
          <a:p>
            <a:pPr marL="0" indent="0">
              <a:lnSpc>
                <a:spcPts val="1300"/>
              </a:lnSpc>
              <a:buNone/>
            </a:pPr>
            <a:r>
              <a:rPr lang="zh-TW" altLang="en-US" sz="1300" dirty="0">
                <a:latin typeface="標楷體" panose="03000509000000000000" pitchFamily="65" charset="-120"/>
                <a:ea typeface="標楷體" panose="03000509000000000000" pitchFamily="65" charset="-120"/>
              </a:rPr>
              <a:t>附件</a:t>
            </a:r>
            <a:r>
              <a:rPr lang="zh-TW" altLang="en-US" sz="1300" dirty="0" smtClean="0">
                <a:latin typeface="標楷體" panose="03000509000000000000" pitchFamily="65" charset="-120"/>
                <a:ea typeface="標楷體" panose="03000509000000000000" pitchFamily="65" charset="-120"/>
              </a:rPr>
              <a:t>：</a:t>
            </a:r>
            <a:endParaRPr lang="zh-TW" altLang="en-US" sz="1300" dirty="0">
              <a:latin typeface="標楷體" panose="03000509000000000000" pitchFamily="65" charset="-120"/>
              <a:ea typeface="標楷體" panose="03000509000000000000" pitchFamily="65" charset="-120"/>
            </a:endParaRPr>
          </a:p>
          <a:p>
            <a:pPr marL="0" indent="0">
              <a:buNone/>
            </a:pPr>
            <a:r>
              <a:rPr lang="zh-TW" altLang="en-US" sz="1800" dirty="0" smtClean="0">
                <a:latin typeface="標楷體" panose="03000509000000000000" pitchFamily="65" charset="-120"/>
                <a:ea typeface="標楷體" panose="03000509000000000000" pitchFamily="65" charset="-120"/>
              </a:rPr>
              <a:t>主旨：有關住宅法</a:t>
            </a:r>
            <a:r>
              <a:rPr lang="zh-TW" altLang="en-US" sz="1800" dirty="0" smtClean="0">
                <a:solidFill>
                  <a:srgbClr val="FF0000"/>
                </a:solidFill>
                <a:latin typeface="標楷體" panose="03000509000000000000" pitchFamily="65" charset="-120"/>
                <a:ea typeface="標楷體" panose="03000509000000000000" pitchFamily="65" charset="-120"/>
              </a:rPr>
              <a:t>第</a:t>
            </a:r>
            <a:r>
              <a:rPr lang="en-US" altLang="zh-TW" sz="1800" dirty="0" smtClean="0">
                <a:solidFill>
                  <a:srgbClr val="FF0000"/>
                </a:solidFill>
                <a:latin typeface="標楷體" panose="03000509000000000000" pitchFamily="65" charset="-120"/>
                <a:ea typeface="標楷體" panose="03000509000000000000" pitchFamily="65" charset="-120"/>
              </a:rPr>
              <a:t>15</a:t>
            </a:r>
            <a:r>
              <a:rPr lang="zh-TW" altLang="en-US" sz="1800" dirty="0" smtClean="0">
                <a:solidFill>
                  <a:srgbClr val="FF0000"/>
                </a:solidFill>
                <a:latin typeface="標楷體" panose="03000509000000000000" pitchFamily="65" charset="-120"/>
                <a:ea typeface="標楷體" panose="03000509000000000000" pitchFamily="65" charset="-120"/>
              </a:rPr>
              <a:t>條第</a:t>
            </a:r>
            <a:r>
              <a:rPr lang="en-US" altLang="zh-TW" sz="1800" dirty="0" smtClean="0">
                <a:solidFill>
                  <a:srgbClr val="FF0000"/>
                </a:solidFill>
                <a:latin typeface="標楷體" panose="03000509000000000000" pitchFamily="65" charset="-120"/>
                <a:ea typeface="標楷體" panose="03000509000000000000" pitchFamily="65" charset="-120"/>
              </a:rPr>
              <a:t>1</a:t>
            </a:r>
            <a:r>
              <a:rPr lang="zh-TW" altLang="en-US" sz="1800" dirty="0">
                <a:solidFill>
                  <a:srgbClr val="FF0000"/>
                </a:solidFill>
                <a:latin typeface="標楷體" panose="03000509000000000000" pitchFamily="65" charset="-120"/>
                <a:ea typeface="標楷體" panose="03000509000000000000" pitchFamily="65" charset="-120"/>
              </a:rPr>
              <a:t>項、第</a:t>
            </a:r>
            <a:r>
              <a:rPr lang="en-US" altLang="zh-TW" sz="1800" dirty="0" smtClean="0">
                <a:solidFill>
                  <a:srgbClr val="FF0000"/>
                </a:solidFill>
                <a:latin typeface="標楷體" panose="03000509000000000000" pitchFamily="65" charset="-120"/>
                <a:ea typeface="標楷體" panose="03000509000000000000" pitchFamily="65" charset="-120"/>
              </a:rPr>
              <a:t>16</a:t>
            </a:r>
            <a:r>
              <a:rPr lang="zh-TW" altLang="en-US" sz="1800" dirty="0" smtClean="0">
                <a:solidFill>
                  <a:srgbClr val="FF0000"/>
                </a:solidFill>
                <a:latin typeface="標楷體" panose="03000509000000000000" pitchFamily="65" charset="-120"/>
                <a:ea typeface="標楷體" panose="03000509000000000000" pitchFamily="65" charset="-120"/>
              </a:rPr>
              <a:t>條</a:t>
            </a:r>
            <a:r>
              <a:rPr lang="zh-TW" altLang="en-US" sz="1800" dirty="0">
                <a:solidFill>
                  <a:srgbClr val="FF0000"/>
                </a:solidFill>
                <a:latin typeface="標楷體" panose="03000509000000000000" pitchFamily="65" charset="-120"/>
                <a:ea typeface="標楷體" panose="03000509000000000000" pitchFamily="65" charset="-120"/>
              </a:rPr>
              <a:t>第</a:t>
            </a:r>
            <a:r>
              <a:rPr lang="en-US" altLang="zh-TW" sz="1800" dirty="0">
                <a:solidFill>
                  <a:srgbClr val="FF0000"/>
                </a:solidFill>
                <a:latin typeface="標楷體" panose="03000509000000000000" pitchFamily="65" charset="-120"/>
                <a:ea typeface="標楷體" panose="03000509000000000000" pitchFamily="65" charset="-120"/>
              </a:rPr>
              <a:t>1</a:t>
            </a:r>
            <a:r>
              <a:rPr lang="zh-TW" altLang="en-US" sz="1800" dirty="0">
                <a:solidFill>
                  <a:srgbClr val="FF0000"/>
                </a:solidFill>
                <a:latin typeface="標楷體" panose="03000509000000000000" pitchFamily="65" charset="-120"/>
                <a:ea typeface="標楷體" panose="03000509000000000000" pitchFamily="65" charset="-120"/>
              </a:rPr>
              <a:t>項、</a:t>
            </a:r>
            <a:r>
              <a:rPr lang="zh-TW" altLang="en-US" sz="1800" dirty="0" smtClean="0">
                <a:solidFill>
                  <a:srgbClr val="FF0000"/>
                </a:solidFill>
                <a:latin typeface="標楷體" panose="03000509000000000000" pitchFamily="65" charset="-120"/>
                <a:ea typeface="標楷體" panose="03000509000000000000" pitchFamily="65" charset="-120"/>
              </a:rPr>
              <a:t>第</a:t>
            </a:r>
            <a:r>
              <a:rPr lang="en-US" altLang="zh-TW" sz="1800" dirty="0" smtClean="0">
                <a:solidFill>
                  <a:srgbClr val="FF0000"/>
                </a:solidFill>
                <a:latin typeface="標楷體" panose="03000509000000000000" pitchFamily="65" charset="-120"/>
                <a:ea typeface="標楷體" panose="03000509000000000000" pitchFamily="65" charset="-120"/>
              </a:rPr>
              <a:t>22</a:t>
            </a:r>
            <a:r>
              <a:rPr lang="zh-TW" altLang="en-US" sz="1800" dirty="0" smtClean="0">
                <a:solidFill>
                  <a:srgbClr val="FF0000"/>
                </a:solidFill>
                <a:latin typeface="標楷體" panose="03000509000000000000" pitchFamily="65" charset="-120"/>
                <a:ea typeface="標楷體" panose="03000509000000000000" pitchFamily="65" charset="-120"/>
              </a:rPr>
              <a:t>條</a:t>
            </a:r>
            <a:r>
              <a:rPr lang="zh-TW" altLang="en-US" sz="1800" dirty="0">
                <a:solidFill>
                  <a:srgbClr val="FF0000"/>
                </a:solidFill>
                <a:latin typeface="標楷體" panose="03000509000000000000" pitchFamily="65" charset="-120"/>
                <a:ea typeface="標楷體" panose="03000509000000000000" pitchFamily="65" charset="-120"/>
              </a:rPr>
              <a:t>第</a:t>
            </a:r>
            <a:r>
              <a:rPr lang="en-US" altLang="zh-TW" sz="1800" dirty="0">
                <a:solidFill>
                  <a:srgbClr val="FF0000"/>
                </a:solidFill>
                <a:latin typeface="標楷體" panose="03000509000000000000" pitchFamily="65" charset="-120"/>
                <a:ea typeface="標楷體" panose="03000509000000000000" pitchFamily="65" charset="-120"/>
              </a:rPr>
              <a:t>1</a:t>
            </a:r>
            <a:r>
              <a:rPr lang="zh-TW" altLang="en-US" sz="1800" dirty="0">
                <a:solidFill>
                  <a:srgbClr val="FF0000"/>
                </a:solidFill>
                <a:latin typeface="標楷體" panose="03000509000000000000" pitchFamily="65" charset="-120"/>
                <a:ea typeface="標楷體" panose="03000509000000000000" pitchFamily="65" charset="-120"/>
              </a:rPr>
              <a:t>項、</a:t>
            </a:r>
            <a:r>
              <a:rPr lang="zh-TW" altLang="en-US" sz="1800" dirty="0" smtClean="0">
                <a:solidFill>
                  <a:srgbClr val="FF0000"/>
                </a:solidFill>
                <a:latin typeface="標楷體" panose="03000509000000000000" pitchFamily="65" charset="-120"/>
                <a:ea typeface="標楷體" panose="03000509000000000000" pitchFamily="65" charset="-120"/>
              </a:rPr>
              <a:t>第</a:t>
            </a:r>
            <a:r>
              <a:rPr lang="en-US" altLang="zh-TW" sz="1800" dirty="0" smtClean="0">
                <a:solidFill>
                  <a:srgbClr val="FF0000"/>
                </a:solidFill>
                <a:latin typeface="標楷體" panose="03000509000000000000" pitchFamily="65" charset="-120"/>
                <a:ea typeface="標楷體" panose="03000509000000000000" pitchFamily="65" charset="-120"/>
              </a:rPr>
              <a:t>23</a:t>
            </a:r>
            <a:r>
              <a:rPr lang="zh-TW" altLang="en-US" sz="1800" dirty="0" smtClean="0">
                <a:solidFill>
                  <a:srgbClr val="FF0000"/>
                </a:solidFill>
                <a:latin typeface="標楷體" panose="03000509000000000000" pitchFamily="65" charset="-120"/>
                <a:ea typeface="標楷體" panose="03000509000000000000" pitchFamily="65" charset="-120"/>
              </a:rPr>
              <a:t>條第</a:t>
            </a:r>
            <a:r>
              <a:rPr lang="en-US" altLang="zh-TW" sz="1800" dirty="0" smtClean="0">
                <a:solidFill>
                  <a:srgbClr val="FF0000"/>
                </a:solidFill>
                <a:latin typeface="標楷體" panose="03000509000000000000" pitchFamily="65" charset="-120"/>
                <a:ea typeface="標楷體" panose="03000509000000000000" pitchFamily="65" charset="-120"/>
              </a:rPr>
              <a:t>2</a:t>
            </a:r>
            <a:r>
              <a:rPr lang="zh-TW" altLang="en-US" sz="1800" dirty="0" smtClean="0">
                <a:solidFill>
                  <a:srgbClr val="FF0000"/>
                </a:solidFill>
                <a:latin typeface="標楷體" panose="03000509000000000000" pitchFamily="65" charset="-120"/>
                <a:ea typeface="標楷體" panose="03000509000000000000" pitchFamily="65" charset="-120"/>
              </a:rPr>
              <a:t>項</a:t>
            </a:r>
            <a:r>
              <a:rPr lang="zh-TW" altLang="en-US" sz="1800" dirty="0" smtClean="0">
                <a:latin typeface="標楷體" panose="03000509000000000000" pitchFamily="65" charset="-120"/>
                <a:ea typeface="標楷體" panose="03000509000000000000" pitchFamily="65" charset="-120"/>
              </a:rPr>
              <a:t>規定之租稅優惠實施年限，業經本院於</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a:t>
            </a:r>
            <a:r>
              <a:rPr lang="en-US" altLang="zh-TW" sz="1800" dirty="0" smtClean="0">
                <a:latin typeface="標楷體" panose="03000509000000000000" pitchFamily="65" charset="-120"/>
                <a:ea typeface="標楷體" panose="03000509000000000000" pitchFamily="65" charset="-120"/>
              </a:rPr>
              <a:t>110</a:t>
            </a:r>
            <a:r>
              <a:rPr lang="zh-TW" altLang="en-US" sz="1800" dirty="0" smtClean="0">
                <a:latin typeface="標楷體" panose="03000509000000000000" pitchFamily="65" charset="-120"/>
                <a:ea typeface="標楷體" panose="03000509000000000000" pitchFamily="65" charset="-120"/>
              </a:rPr>
              <a:t>年</a:t>
            </a:r>
            <a:r>
              <a:rPr lang="en-US" altLang="zh-TW" sz="1800" dirty="0" smtClean="0">
                <a:latin typeface="標楷體" panose="03000509000000000000" pitchFamily="65" charset="-120"/>
                <a:ea typeface="標楷體" panose="03000509000000000000" pitchFamily="65" charset="-120"/>
              </a:rPr>
              <a:t>7</a:t>
            </a:r>
            <a:r>
              <a:rPr lang="zh-TW" altLang="en-US" sz="1800" dirty="0" smtClean="0">
                <a:latin typeface="標楷體" panose="03000509000000000000" pitchFamily="65" charset="-120"/>
                <a:ea typeface="標楷體" panose="03000509000000000000" pitchFamily="65" charset="-120"/>
              </a:rPr>
              <a:t>月</a:t>
            </a:r>
            <a:r>
              <a:rPr lang="en-US" altLang="zh-TW" sz="1800" dirty="0" smtClean="0">
                <a:latin typeface="標楷體" panose="03000509000000000000" pitchFamily="65" charset="-120"/>
                <a:ea typeface="標楷體" panose="03000509000000000000" pitchFamily="65" charset="-120"/>
              </a:rPr>
              <a:t>13</a:t>
            </a:r>
            <a:r>
              <a:rPr lang="zh-TW" altLang="en-US" sz="1800" dirty="0" smtClean="0">
                <a:latin typeface="標楷體" panose="03000509000000000000" pitchFamily="65" charset="-120"/>
                <a:ea typeface="標楷體" panose="03000509000000000000" pitchFamily="65" charset="-120"/>
              </a:rPr>
              <a:t>日以院臺建字第</a:t>
            </a:r>
            <a:r>
              <a:rPr lang="en-US" altLang="zh-TW" sz="1800" dirty="0" smtClean="0">
                <a:latin typeface="標楷體" panose="03000509000000000000" pitchFamily="65" charset="-120"/>
                <a:ea typeface="標楷體" panose="03000509000000000000" pitchFamily="65" charset="-120"/>
              </a:rPr>
              <a:t>1100177116</a:t>
            </a:r>
            <a:r>
              <a:rPr lang="zh-TW" altLang="en-US" sz="1800" dirty="0" smtClean="0">
                <a:latin typeface="標楷體" panose="03000509000000000000" pitchFamily="65" charset="-120"/>
                <a:ea typeface="標楷體" panose="03000509000000000000" pitchFamily="65" charset="-120"/>
              </a:rPr>
              <a:t>號令，定自</a:t>
            </a:r>
            <a:r>
              <a:rPr lang="en-US" altLang="zh-TW" sz="1800" dirty="0" smtClean="0">
                <a:latin typeface="標楷體" panose="03000509000000000000" pitchFamily="65" charset="-120"/>
                <a:ea typeface="標楷體" panose="03000509000000000000" pitchFamily="65" charset="-120"/>
              </a:rPr>
              <a:t>111</a:t>
            </a:r>
            <a:r>
              <a:rPr lang="zh-TW" altLang="en-US" sz="1800" dirty="0" smtClean="0">
                <a:latin typeface="標楷體" panose="03000509000000000000" pitchFamily="65" charset="-120"/>
                <a:ea typeface="標楷體" panose="03000509000000000000" pitchFamily="65" charset="-120"/>
              </a:rPr>
              <a:t>年</a:t>
            </a:r>
            <a:r>
              <a:rPr lang="en-US" altLang="zh-TW" sz="1800" dirty="0" smtClean="0">
                <a:latin typeface="標楷體" panose="03000509000000000000" pitchFamily="65" charset="-120"/>
                <a:ea typeface="標楷體" panose="03000509000000000000" pitchFamily="65" charset="-120"/>
              </a:rPr>
              <a:t>1</a:t>
            </a:r>
            <a:r>
              <a:rPr lang="zh-TW" altLang="en-US" sz="1800" dirty="0" smtClean="0">
                <a:latin typeface="標楷體" panose="03000509000000000000" pitchFamily="65" charset="-120"/>
                <a:ea typeface="標楷體" panose="03000509000000000000" pitchFamily="65" charset="-120"/>
              </a:rPr>
              <a:t>月</a:t>
            </a:r>
            <a:r>
              <a:rPr lang="en-US" altLang="zh-TW" sz="1800" dirty="0" smtClean="0">
                <a:latin typeface="標楷體" panose="03000509000000000000" pitchFamily="65" charset="-120"/>
                <a:ea typeface="標楷體" panose="03000509000000000000" pitchFamily="65" charset="-120"/>
              </a:rPr>
              <a:t>13</a:t>
            </a:r>
            <a:r>
              <a:rPr lang="zh-TW" altLang="en-US" sz="1800" dirty="0" smtClean="0">
                <a:latin typeface="標楷體" panose="03000509000000000000" pitchFamily="65" charset="-120"/>
                <a:ea typeface="標楷體" panose="03000509000000000000" pitchFamily="65" charset="-120"/>
              </a:rPr>
              <a:t>日起至</a:t>
            </a:r>
            <a:r>
              <a:rPr lang="en-US" altLang="zh-TW" sz="1800" dirty="0" smtClean="0">
                <a:latin typeface="標楷體" panose="03000509000000000000" pitchFamily="65" charset="-120"/>
                <a:ea typeface="標楷體" panose="03000509000000000000" pitchFamily="65" charset="-120"/>
              </a:rPr>
              <a:t>116</a:t>
            </a:r>
            <a:r>
              <a:rPr lang="zh-TW" altLang="en-US" sz="1800" dirty="0" smtClean="0">
                <a:latin typeface="標楷體" panose="03000509000000000000" pitchFamily="65" charset="-120"/>
                <a:ea typeface="標楷體" panose="03000509000000000000" pitchFamily="65" charset="-120"/>
              </a:rPr>
              <a:t>年</a:t>
            </a:r>
            <a:r>
              <a:rPr lang="en-US" altLang="zh-TW" sz="1800" dirty="0" smtClean="0">
                <a:latin typeface="標楷體" panose="03000509000000000000" pitchFamily="65" charset="-120"/>
                <a:ea typeface="標楷體" panose="03000509000000000000" pitchFamily="65" charset="-120"/>
              </a:rPr>
              <a:t>1</a:t>
            </a:r>
            <a:r>
              <a:rPr lang="zh-TW" altLang="en-US" sz="1800" dirty="0" smtClean="0">
                <a:latin typeface="標楷體" panose="03000509000000000000" pitchFamily="65" charset="-120"/>
                <a:ea typeface="標楷體" panose="03000509000000000000" pitchFamily="65" charset="-120"/>
              </a:rPr>
              <a:t>月</a:t>
            </a:r>
            <a:r>
              <a:rPr lang="en-US" altLang="zh-TW" sz="1800" dirty="0" smtClean="0">
                <a:latin typeface="標楷體" panose="03000509000000000000" pitchFamily="65" charset="-120"/>
                <a:ea typeface="標楷體" panose="03000509000000000000" pitchFamily="65" charset="-120"/>
              </a:rPr>
              <a:t>12</a:t>
            </a:r>
            <a:r>
              <a:rPr lang="zh-TW" altLang="en-US" sz="1800" dirty="0" smtClean="0">
                <a:latin typeface="標楷體" panose="03000509000000000000" pitchFamily="65" charset="-120"/>
                <a:ea typeface="標楷體" panose="03000509000000000000" pitchFamily="65" charset="-120"/>
              </a:rPr>
              <a:t>日止，請查照。</a:t>
            </a:r>
          </a:p>
          <a:p>
            <a:pPr marL="0" indent="0">
              <a:buNone/>
            </a:pPr>
            <a:r>
              <a:rPr lang="zh-TW" altLang="en-US" sz="1800" dirty="0" smtClean="0">
                <a:latin typeface="標楷體" panose="03000509000000000000" pitchFamily="65" charset="-120"/>
                <a:ea typeface="標楷體" panose="03000509000000000000" pitchFamily="65" charset="-120"/>
              </a:rPr>
              <a:t>說明：</a:t>
            </a:r>
            <a:endParaRPr lang="zh-TW" altLang="en-US" sz="1800" dirty="0">
              <a:latin typeface="標楷體" panose="03000509000000000000" pitchFamily="65" charset="-120"/>
              <a:ea typeface="標楷體" panose="03000509000000000000" pitchFamily="65" charset="-120"/>
            </a:endParaRPr>
          </a:p>
          <a:p>
            <a:pPr marL="0" indent="0">
              <a:buNone/>
            </a:pPr>
            <a:r>
              <a:rPr lang="zh-TW" altLang="en-US" sz="1800" dirty="0" smtClean="0">
                <a:latin typeface="標楷體" panose="03000509000000000000" pitchFamily="65" charset="-120"/>
                <a:ea typeface="標楷體" panose="03000509000000000000" pitchFamily="65" charset="-120"/>
              </a:rPr>
              <a:t>  一、依據內政部</a:t>
            </a:r>
            <a:r>
              <a:rPr lang="en-US" altLang="zh-TW" sz="1800" dirty="0">
                <a:latin typeface="標楷體" panose="03000509000000000000" pitchFamily="65" charset="-120"/>
                <a:ea typeface="標楷體" panose="03000509000000000000" pitchFamily="65" charset="-120"/>
              </a:rPr>
              <a:t>110</a:t>
            </a:r>
            <a:r>
              <a:rPr lang="zh-TW" altLang="en-US" sz="1800" dirty="0" smtClean="0">
                <a:latin typeface="標楷體" panose="03000509000000000000" pitchFamily="65" charset="-120"/>
                <a:ea typeface="標楷體" panose="03000509000000000000" pitchFamily="65" charset="-120"/>
              </a:rPr>
              <a:t>年</a:t>
            </a:r>
            <a:r>
              <a:rPr lang="en-US" altLang="zh-TW" sz="1800" dirty="0" smtClean="0">
                <a:latin typeface="標楷體" panose="03000509000000000000" pitchFamily="65" charset="-120"/>
                <a:ea typeface="標楷體" panose="03000509000000000000" pitchFamily="65" charset="-120"/>
              </a:rPr>
              <a:t>2</a:t>
            </a:r>
            <a:r>
              <a:rPr lang="zh-TW" altLang="en-US" sz="1800" dirty="0" smtClean="0">
                <a:latin typeface="標楷體" panose="03000509000000000000" pitchFamily="65" charset="-120"/>
                <a:ea typeface="標楷體" panose="03000509000000000000" pitchFamily="65" charset="-120"/>
              </a:rPr>
              <a:t>月</a:t>
            </a:r>
            <a:r>
              <a:rPr lang="en-US" altLang="zh-TW" sz="1800" dirty="0" smtClean="0">
                <a:latin typeface="標楷體" panose="03000509000000000000" pitchFamily="65" charset="-120"/>
                <a:ea typeface="標楷體" panose="03000509000000000000" pitchFamily="65" charset="-120"/>
              </a:rPr>
              <a:t>20</a:t>
            </a:r>
            <a:r>
              <a:rPr lang="zh-TW" altLang="en-US" sz="1800" dirty="0" smtClean="0">
                <a:latin typeface="標楷體" panose="03000509000000000000" pitchFamily="65" charset="-120"/>
                <a:ea typeface="標楷體" panose="03000509000000000000" pitchFamily="65" charset="-120"/>
              </a:rPr>
              <a:t>日台內營字第</a:t>
            </a:r>
            <a:r>
              <a:rPr lang="en-US" altLang="zh-TW" sz="1800" dirty="0" smtClean="0">
                <a:latin typeface="標楷體" panose="03000509000000000000" pitchFamily="65" charset="-120"/>
                <a:ea typeface="標楷體" panose="03000509000000000000" pitchFamily="65" charset="-120"/>
              </a:rPr>
              <a:t>1100802028</a:t>
            </a:r>
            <a:r>
              <a:rPr lang="zh-TW" altLang="en-US" sz="1800" dirty="0" smtClean="0">
                <a:latin typeface="標楷體" panose="03000509000000000000" pitchFamily="65" charset="-120"/>
                <a:ea typeface="標楷體" panose="03000509000000000000" pitchFamily="65" charset="-120"/>
              </a:rPr>
              <a:t>號函及住宅</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辦理。  </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二、旨揭住宅法相關條文內容如下：</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一</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第</a:t>
            </a:r>
            <a:r>
              <a:rPr lang="en-US" altLang="zh-TW" sz="1800" dirty="0">
                <a:latin typeface="標楷體" panose="03000509000000000000" pitchFamily="65" charset="-120"/>
                <a:ea typeface="標楷體" panose="03000509000000000000" pitchFamily="65" charset="-120"/>
              </a:rPr>
              <a:t>15</a:t>
            </a:r>
            <a:r>
              <a:rPr lang="zh-TW" altLang="en-US" sz="1800" dirty="0">
                <a:latin typeface="標楷體" panose="03000509000000000000" pitchFamily="65" charset="-120"/>
                <a:ea typeface="標楷體" panose="03000509000000000000" pitchFamily="65" charset="-120"/>
              </a:rPr>
              <a:t>條第</a:t>
            </a:r>
            <a:r>
              <a:rPr lang="en-US" altLang="zh-TW" sz="1800" dirty="0">
                <a:latin typeface="標楷體" panose="03000509000000000000" pitchFamily="65" charset="-120"/>
                <a:ea typeface="標楷體" panose="03000509000000000000" pitchFamily="65" charset="-120"/>
              </a:rPr>
              <a:t>1</a:t>
            </a:r>
            <a:r>
              <a:rPr lang="zh-TW" altLang="en-US" sz="1800" dirty="0">
                <a:latin typeface="標楷體" panose="03000509000000000000" pitchFamily="65" charset="-120"/>
                <a:ea typeface="標楷體" panose="03000509000000000000" pitchFamily="65" charset="-120"/>
              </a:rPr>
              <a:t>項規定，住宅所有權人或未辦建物</a:t>
            </a:r>
            <a:r>
              <a:rPr lang="zh-TW" altLang="en-US" sz="1800" dirty="0" smtClean="0">
                <a:latin typeface="標楷體" panose="03000509000000000000" pitchFamily="65" charset="-120"/>
                <a:ea typeface="標楷體" panose="03000509000000000000" pitchFamily="65" charset="-120"/>
              </a:rPr>
              <a:t>所有權</a:t>
            </a:r>
            <a:r>
              <a:rPr lang="zh-TW" altLang="en-US" sz="1800" dirty="0">
                <a:latin typeface="標楷體" panose="03000509000000000000" pitchFamily="65" charset="-120"/>
                <a:ea typeface="標楷體" panose="03000509000000000000" pitchFamily="65" charset="-120"/>
              </a:rPr>
              <a:t>第一次登記住宅且所有人不明之</a:t>
            </a:r>
            <a:r>
              <a:rPr lang="zh-TW" altLang="en-US" sz="1800" dirty="0" smtClean="0">
                <a:latin typeface="標楷體" panose="03000509000000000000" pitchFamily="65" charset="-120"/>
                <a:ea typeface="標楷體" panose="03000509000000000000" pitchFamily="65" charset="-120"/>
              </a:rPr>
              <a:t>房屋稅納稅義務</a:t>
            </a:r>
            <a:r>
              <a:rPr lang="zh-TW" altLang="en-US" sz="1800" dirty="0">
                <a:latin typeface="標楷體" panose="03000509000000000000" pitchFamily="65" charset="-120"/>
                <a:ea typeface="標楷體" panose="03000509000000000000" pitchFamily="65" charset="-120"/>
              </a:rPr>
              <a:t>人將</a:t>
            </a:r>
            <a:r>
              <a:rPr lang="zh-TW" altLang="en-US" sz="1800" dirty="0" smtClean="0">
                <a:latin typeface="標楷體" panose="03000509000000000000" pitchFamily="65" charset="-120"/>
                <a:ea typeface="標楷體" panose="03000509000000000000" pitchFamily="65" charset="-120"/>
              </a:rPr>
              <a:t>住</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宅</a:t>
            </a:r>
            <a:r>
              <a:rPr lang="zh-TW" altLang="en-US" sz="1800" dirty="0">
                <a:latin typeface="標楷體" panose="03000509000000000000" pitchFamily="65" charset="-120"/>
                <a:ea typeface="標楷體" panose="03000509000000000000" pitchFamily="65" charset="-120"/>
              </a:rPr>
              <a:t>出租予依本法規定接受主管機關租金補貼或其他機關</a:t>
            </a:r>
            <a:r>
              <a:rPr lang="zh-TW" altLang="en-US" sz="1800" dirty="0" smtClean="0">
                <a:latin typeface="標楷體" panose="03000509000000000000" pitchFamily="65" charset="-120"/>
                <a:ea typeface="標楷體" panose="03000509000000000000" pitchFamily="65" charset="-120"/>
              </a:rPr>
              <a:t>辦理</a:t>
            </a:r>
            <a:r>
              <a:rPr lang="zh-TW" altLang="en-US" sz="1800" dirty="0">
                <a:latin typeface="標楷體" panose="03000509000000000000" pitchFamily="65" charset="-120"/>
                <a:ea typeface="標楷體" panose="03000509000000000000" pitchFamily="65" charset="-120"/>
              </a:rPr>
              <a:t>之各項租金</a:t>
            </a:r>
            <a:r>
              <a:rPr lang="zh-TW" altLang="en-US" sz="1800" dirty="0" smtClean="0">
                <a:latin typeface="標楷體" panose="03000509000000000000" pitchFamily="65" charset="-120"/>
                <a:ea typeface="標楷體" panose="03000509000000000000" pitchFamily="65" charset="-120"/>
              </a:rPr>
              <a:t>補貼者</a:t>
            </a:r>
            <a:r>
              <a:rPr lang="zh-TW" altLang="en-US" sz="1800" dirty="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於住宅</a:t>
            </a:r>
            <a:r>
              <a:rPr lang="zh-TW" altLang="en-US" sz="1800" dirty="0">
                <a:latin typeface="標楷體" panose="03000509000000000000" pitchFamily="65" charset="-120"/>
                <a:ea typeface="標楷體" panose="03000509000000000000" pitchFamily="65" charset="-120"/>
              </a:rPr>
              <a:t>出租期間所獲</a:t>
            </a:r>
            <a:r>
              <a:rPr lang="zh-TW" altLang="en-US" sz="1800" dirty="0" smtClean="0">
                <a:latin typeface="標楷體" panose="03000509000000000000" pitchFamily="65" charset="-120"/>
                <a:ea typeface="標楷體" panose="03000509000000000000" pitchFamily="65" charset="-120"/>
              </a:rPr>
              <a:t>租金</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收入</a:t>
            </a:r>
            <a:r>
              <a:rPr lang="zh-TW" altLang="en-US" sz="1800" dirty="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免納</a:t>
            </a:r>
            <a:r>
              <a:rPr lang="zh-TW" altLang="en-US" sz="1800" dirty="0">
                <a:latin typeface="標楷體" panose="03000509000000000000" pitchFamily="65" charset="-120"/>
                <a:ea typeface="標楷體" panose="03000509000000000000" pitchFamily="65" charset="-120"/>
              </a:rPr>
              <a:t>綜合所得稅。但每屋每月租金收入免稅額度不得</a:t>
            </a:r>
            <a:r>
              <a:rPr lang="zh-TW" altLang="en-US" sz="1800" dirty="0" smtClean="0">
                <a:latin typeface="標楷體" panose="03000509000000000000" pitchFamily="65" charset="-120"/>
                <a:ea typeface="標楷體" panose="03000509000000000000" pitchFamily="65" charset="-120"/>
              </a:rPr>
              <a:t>超過新臺幣</a:t>
            </a:r>
            <a:r>
              <a:rPr lang="en-US" altLang="zh-TW" sz="1800" dirty="0" smtClean="0">
                <a:latin typeface="標楷體" panose="03000509000000000000" pitchFamily="65" charset="-120"/>
                <a:ea typeface="標楷體" panose="03000509000000000000" pitchFamily="65" charset="-120"/>
              </a:rPr>
              <a:t>1</a:t>
            </a:r>
            <a:r>
              <a:rPr lang="zh-TW" altLang="en-US" sz="1800" dirty="0" smtClean="0">
                <a:latin typeface="標楷體" panose="03000509000000000000" pitchFamily="65" charset="-120"/>
                <a:ea typeface="標楷體" panose="03000509000000000000" pitchFamily="65" charset="-120"/>
              </a:rPr>
              <a:t>萬</a:t>
            </a:r>
            <a:r>
              <a:rPr lang="en-US" altLang="zh-TW" sz="1800" dirty="0">
                <a:latin typeface="標楷體" panose="03000509000000000000" pitchFamily="65" charset="-120"/>
                <a:ea typeface="標楷體" panose="03000509000000000000" pitchFamily="65" charset="-120"/>
              </a:rPr>
              <a:t>5</a:t>
            </a:r>
            <a:r>
              <a:rPr lang="zh-TW" altLang="en-US" sz="1800" dirty="0">
                <a:latin typeface="標楷體" panose="03000509000000000000" pitchFamily="65" charset="-120"/>
                <a:ea typeface="標楷體" panose="03000509000000000000" pitchFamily="65" charset="-120"/>
              </a:rPr>
              <a:t>千</a:t>
            </a:r>
            <a:r>
              <a:rPr lang="zh-TW" altLang="en-US" sz="1800" dirty="0" smtClean="0">
                <a:latin typeface="標楷體" panose="03000509000000000000" pitchFamily="65" charset="-120"/>
                <a:ea typeface="標楷體" panose="03000509000000000000" pitchFamily="65" charset="-120"/>
              </a:rPr>
              <a:t>元。</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二</a:t>
            </a:r>
            <a:r>
              <a:rPr lang="en-US" altLang="zh-TW" sz="1800" dirty="0" smtClean="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第</a:t>
            </a:r>
            <a:r>
              <a:rPr lang="en-US" altLang="zh-TW" sz="1800" dirty="0">
                <a:latin typeface="標楷體" panose="03000509000000000000" pitchFamily="65" charset="-120"/>
                <a:ea typeface="標楷體" panose="03000509000000000000" pitchFamily="65" charset="-120"/>
              </a:rPr>
              <a:t>16</a:t>
            </a:r>
            <a:r>
              <a:rPr lang="zh-TW" altLang="en-US" sz="1800" dirty="0">
                <a:latin typeface="標楷體" panose="03000509000000000000" pitchFamily="65" charset="-120"/>
                <a:ea typeface="標楷體" panose="03000509000000000000" pitchFamily="65" charset="-120"/>
              </a:rPr>
              <a:t>條第</a:t>
            </a:r>
            <a:r>
              <a:rPr lang="en-US" altLang="zh-TW" sz="1800" dirty="0">
                <a:latin typeface="標楷體" panose="03000509000000000000" pitchFamily="65" charset="-120"/>
                <a:ea typeface="標楷體" panose="03000509000000000000" pitchFamily="65" charset="-120"/>
              </a:rPr>
              <a:t>1</a:t>
            </a:r>
            <a:r>
              <a:rPr lang="zh-TW" altLang="en-US" sz="1800" dirty="0">
                <a:latin typeface="標楷體" panose="03000509000000000000" pitchFamily="65" charset="-120"/>
                <a:ea typeface="標楷體" panose="03000509000000000000" pitchFamily="65" charset="-120"/>
              </a:rPr>
              <a:t>項規定，公益出租人出租房屋</a:t>
            </a:r>
            <a:r>
              <a:rPr lang="zh-TW" altLang="en-US" sz="1800" dirty="0" smtClean="0">
                <a:latin typeface="標楷體" panose="03000509000000000000" pitchFamily="65" charset="-120"/>
                <a:ea typeface="標楷體" panose="03000509000000000000" pitchFamily="65" charset="-120"/>
              </a:rPr>
              <a:t>之土地</a:t>
            </a:r>
            <a:r>
              <a:rPr lang="zh-TW" altLang="en-US" sz="1800" dirty="0">
                <a:latin typeface="標楷體" panose="03000509000000000000" pitchFamily="65" charset="-120"/>
                <a:ea typeface="標楷體" panose="03000509000000000000" pitchFamily="65" charset="-120"/>
              </a:rPr>
              <a:t>，直轄市、縣（市）政府應課徵之地價稅，得</a:t>
            </a:r>
            <a:r>
              <a:rPr lang="zh-TW" altLang="en-US" sz="1800" dirty="0" smtClean="0">
                <a:latin typeface="標楷體" panose="03000509000000000000" pitchFamily="65" charset="-120"/>
                <a:ea typeface="標楷體" panose="03000509000000000000" pitchFamily="65" charset="-120"/>
              </a:rPr>
              <a:t>按自用住宅用</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地</a:t>
            </a:r>
            <a:r>
              <a:rPr lang="zh-TW" altLang="en-US" sz="1800" dirty="0">
                <a:latin typeface="標楷體" panose="03000509000000000000" pitchFamily="65" charset="-120"/>
                <a:ea typeface="標楷體" panose="03000509000000000000" pitchFamily="65" charset="-120"/>
              </a:rPr>
              <a:t>稅率課</a:t>
            </a:r>
            <a:r>
              <a:rPr lang="zh-TW" altLang="en-US" sz="1800" dirty="0" smtClean="0">
                <a:latin typeface="標楷體" panose="03000509000000000000" pitchFamily="65" charset="-120"/>
                <a:ea typeface="標楷體" panose="03000509000000000000" pitchFamily="65" charset="-120"/>
              </a:rPr>
              <a:t>徵。</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三</a:t>
            </a:r>
            <a:r>
              <a:rPr lang="en-US" altLang="zh-TW" sz="1800" dirty="0" smtClean="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第</a:t>
            </a:r>
            <a:r>
              <a:rPr lang="en-US" altLang="zh-TW" sz="1800" dirty="0">
                <a:latin typeface="標楷體" panose="03000509000000000000" pitchFamily="65" charset="-120"/>
                <a:ea typeface="標楷體" panose="03000509000000000000" pitchFamily="65" charset="-120"/>
              </a:rPr>
              <a:t>22</a:t>
            </a:r>
            <a:r>
              <a:rPr lang="zh-TW" altLang="en-US" sz="1800" dirty="0">
                <a:latin typeface="標楷體" panose="03000509000000000000" pitchFamily="65" charset="-120"/>
                <a:ea typeface="標楷體" panose="03000509000000000000" pitchFamily="65" charset="-120"/>
              </a:rPr>
              <a:t>條第</a:t>
            </a:r>
            <a:r>
              <a:rPr lang="en-US" altLang="zh-TW" sz="1800" dirty="0">
                <a:latin typeface="標楷體" panose="03000509000000000000" pitchFamily="65" charset="-120"/>
                <a:ea typeface="標楷體" panose="03000509000000000000" pitchFamily="65" charset="-120"/>
              </a:rPr>
              <a:t>1</a:t>
            </a:r>
            <a:r>
              <a:rPr lang="zh-TW" altLang="en-US" sz="1800" dirty="0">
                <a:latin typeface="標楷體" panose="03000509000000000000" pitchFamily="65" charset="-120"/>
                <a:ea typeface="標楷體" panose="03000509000000000000" pitchFamily="65" charset="-120"/>
              </a:rPr>
              <a:t>項規定，社會住宅於興辦</a:t>
            </a:r>
            <a:r>
              <a:rPr lang="zh-TW" altLang="en-US" sz="1800" dirty="0" smtClean="0">
                <a:latin typeface="標楷體" panose="03000509000000000000" pitchFamily="65" charset="-120"/>
                <a:ea typeface="標楷體" panose="03000509000000000000" pitchFamily="65" charset="-120"/>
              </a:rPr>
              <a:t>期間</a:t>
            </a:r>
            <a:r>
              <a:rPr lang="zh-TW" altLang="en-US" sz="1800" dirty="0">
                <a:latin typeface="標楷體" panose="03000509000000000000" pitchFamily="65" charset="-120"/>
                <a:ea typeface="標楷體" panose="03000509000000000000" pitchFamily="65" charset="-120"/>
              </a:rPr>
              <a:t>，直轄市、縣（市）政府應課徵之地價稅及房屋稅，</a:t>
            </a:r>
            <a:r>
              <a:rPr lang="zh-TW" altLang="en-US" sz="1800" dirty="0" smtClean="0">
                <a:latin typeface="標楷體" panose="03000509000000000000" pitchFamily="65" charset="-120"/>
                <a:ea typeface="標楷體" panose="03000509000000000000" pitchFamily="65" charset="-120"/>
              </a:rPr>
              <a:t>得予</a:t>
            </a:r>
            <a:r>
              <a:rPr lang="zh-TW" altLang="en-US" sz="1800" dirty="0">
                <a:latin typeface="標楷體" panose="03000509000000000000" pitchFamily="65" charset="-120"/>
                <a:ea typeface="標楷體" panose="03000509000000000000" pitchFamily="65" charset="-120"/>
              </a:rPr>
              <a:t>適當</a:t>
            </a:r>
            <a:r>
              <a:rPr lang="zh-TW" altLang="en-US" sz="1800" dirty="0" smtClean="0">
                <a:latin typeface="標楷體" panose="03000509000000000000" pitchFamily="65" charset="-120"/>
                <a:ea typeface="標楷體" panose="03000509000000000000" pitchFamily="65" charset="-120"/>
              </a:rPr>
              <a:t>減免</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a:t>
            </a:r>
            <a:r>
              <a:rPr lang="en-US" altLang="zh-TW" sz="1800" dirty="0" smtClean="0">
                <a:latin typeface="標楷體" panose="03000509000000000000" pitchFamily="65" charset="-120"/>
                <a:ea typeface="標楷體" panose="03000509000000000000" pitchFamily="65" charset="-120"/>
              </a:rPr>
              <a:t>(</a:t>
            </a:r>
            <a:r>
              <a:rPr lang="zh-TW" altLang="en-US" sz="1800" dirty="0" smtClean="0">
                <a:latin typeface="標楷體" panose="03000509000000000000" pitchFamily="65" charset="-120"/>
                <a:ea typeface="標楷體" panose="03000509000000000000" pitchFamily="65" charset="-120"/>
              </a:rPr>
              <a:t>四</a:t>
            </a:r>
            <a:r>
              <a:rPr lang="en-US" altLang="zh-TW" sz="1800" dirty="0" smtClean="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第</a:t>
            </a:r>
            <a:r>
              <a:rPr lang="en-US" altLang="zh-TW" sz="1800" dirty="0">
                <a:latin typeface="標楷體" panose="03000509000000000000" pitchFamily="65" charset="-120"/>
                <a:ea typeface="標楷體" panose="03000509000000000000" pitchFamily="65" charset="-120"/>
              </a:rPr>
              <a:t>23</a:t>
            </a:r>
            <a:r>
              <a:rPr lang="zh-TW" altLang="en-US" sz="1800" dirty="0">
                <a:latin typeface="標楷體" panose="03000509000000000000" pitchFamily="65" charset="-120"/>
                <a:ea typeface="標楷體" panose="03000509000000000000" pitchFamily="65" charset="-120"/>
              </a:rPr>
              <a:t>條第</a:t>
            </a:r>
            <a:r>
              <a:rPr lang="en-US" altLang="zh-TW" sz="1800" dirty="0">
                <a:latin typeface="標楷體" panose="03000509000000000000" pitchFamily="65" charset="-120"/>
                <a:ea typeface="標楷體" panose="03000509000000000000" pitchFamily="65" charset="-120"/>
              </a:rPr>
              <a:t>2</a:t>
            </a:r>
            <a:r>
              <a:rPr lang="zh-TW" altLang="en-US" sz="1800" dirty="0">
                <a:latin typeface="標楷體" panose="03000509000000000000" pitchFamily="65" charset="-120"/>
                <a:ea typeface="標楷體" panose="03000509000000000000" pitchFamily="65" charset="-120"/>
              </a:rPr>
              <a:t>項規定，住宅所有權人依第</a:t>
            </a:r>
            <a:r>
              <a:rPr lang="en-US" altLang="zh-TW" sz="1800" dirty="0">
                <a:latin typeface="標楷體" panose="03000509000000000000" pitchFamily="65" charset="-120"/>
                <a:ea typeface="標楷體" panose="03000509000000000000" pitchFamily="65" charset="-120"/>
              </a:rPr>
              <a:t>19</a:t>
            </a:r>
            <a:r>
              <a:rPr lang="zh-TW" altLang="en-US" sz="1800" dirty="0">
                <a:latin typeface="標楷體" panose="03000509000000000000" pitchFamily="65" charset="-120"/>
                <a:ea typeface="標楷體" panose="03000509000000000000" pitchFamily="65" charset="-120"/>
              </a:rPr>
              <a:t>條</a:t>
            </a:r>
            <a:r>
              <a:rPr lang="zh-TW" altLang="en-US" sz="1800" dirty="0" smtClean="0">
                <a:latin typeface="標楷體" panose="03000509000000000000" pitchFamily="65" charset="-120"/>
                <a:ea typeface="標楷體" panose="03000509000000000000" pitchFamily="65" charset="-120"/>
              </a:rPr>
              <a:t>第</a:t>
            </a:r>
            <a:r>
              <a:rPr lang="en-US" altLang="zh-TW" sz="1800" dirty="0" smtClean="0">
                <a:latin typeface="標楷體" panose="03000509000000000000" pitchFamily="65" charset="-120"/>
                <a:ea typeface="標楷體" panose="03000509000000000000" pitchFamily="65" charset="-120"/>
              </a:rPr>
              <a:t>1</a:t>
            </a:r>
            <a:r>
              <a:rPr lang="zh-TW" altLang="en-US" sz="1800" dirty="0">
                <a:latin typeface="標楷體" panose="03000509000000000000" pitchFamily="65" charset="-120"/>
                <a:ea typeface="標楷體" panose="03000509000000000000" pitchFamily="65" charset="-120"/>
              </a:rPr>
              <a:t>項第</a:t>
            </a:r>
            <a:r>
              <a:rPr lang="en-US" altLang="zh-TW" sz="1800" dirty="0">
                <a:latin typeface="標楷體" panose="03000509000000000000" pitchFamily="65" charset="-120"/>
                <a:ea typeface="標楷體" panose="03000509000000000000" pitchFamily="65" charset="-120"/>
              </a:rPr>
              <a:t>5</a:t>
            </a:r>
            <a:r>
              <a:rPr lang="zh-TW" altLang="en-US" sz="1800" dirty="0">
                <a:latin typeface="標楷體" panose="03000509000000000000" pitchFamily="65" charset="-120"/>
                <a:ea typeface="標楷體" panose="03000509000000000000" pitchFamily="65" charset="-120"/>
              </a:rPr>
              <a:t>款、第</a:t>
            </a:r>
            <a:r>
              <a:rPr lang="en-US" altLang="zh-TW" sz="1800" dirty="0">
                <a:latin typeface="標楷體" panose="03000509000000000000" pitchFamily="65" charset="-120"/>
                <a:ea typeface="標楷體" panose="03000509000000000000" pitchFamily="65" charset="-120"/>
              </a:rPr>
              <a:t>6</a:t>
            </a:r>
            <a:r>
              <a:rPr lang="zh-TW" altLang="en-US" sz="1800" dirty="0">
                <a:latin typeface="標楷體" panose="03000509000000000000" pitchFamily="65" charset="-120"/>
                <a:ea typeface="標楷體" panose="03000509000000000000" pitchFamily="65" charset="-120"/>
              </a:rPr>
              <a:t>款或第</a:t>
            </a:r>
            <a:r>
              <a:rPr lang="en-US" altLang="zh-TW" sz="1800" dirty="0">
                <a:latin typeface="標楷體" panose="03000509000000000000" pitchFamily="65" charset="-120"/>
                <a:ea typeface="標楷體" panose="03000509000000000000" pitchFamily="65" charset="-120"/>
              </a:rPr>
              <a:t>2</a:t>
            </a:r>
            <a:r>
              <a:rPr lang="zh-TW" altLang="en-US" sz="1800" dirty="0">
                <a:latin typeface="標楷體" panose="03000509000000000000" pitchFamily="65" charset="-120"/>
                <a:ea typeface="標楷體" panose="03000509000000000000" pitchFamily="65" charset="-120"/>
              </a:rPr>
              <a:t>項第</a:t>
            </a:r>
            <a:r>
              <a:rPr lang="en-US" altLang="zh-TW" sz="1800" dirty="0">
                <a:latin typeface="標楷體" panose="03000509000000000000" pitchFamily="65" charset="-120"/>
                <a:ea typeface="標楷體" panose="03000509000000000000" pitchFamily="65" charset="-120"/>
              </a:rPr>
              <a:t>4</a:t>
            </a:r>
            <a:r>
              <a:rPr lang="zh-TW" altLang="en-US" sz="1800" dirty="0">
                <a:latin typeface="標楷體" panose="03000509000000000000" pitchFamily="65" charset="-120"/>
                <a:ea typeface="標楷體" panose="03000509000000000000" pitchFamily="65" charset="-120"/>
              </a:rPr>
              <a:t>款規定將住宅</a:t>
            </a:r>
            <a:r>
              <a:rPr lang="zh-TW" altLang="en-US" sz="1800" dirty="0" smtClean="0">
                <a:latin typeface="標楷體" panose="03000509000000000000" pitchFamily="65" charset="-120"/>
                <a:ea typeface="標楷體" panose="03000509000000000000" pitchFamily="65" charset="-120"/>
              </a:rPr>
              <a:t>出租主管機關、租</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屋</a:t>
            </a:r>
            <a:r>
              <a:rPr lang="zh-TW" altLang="en-US" sz="1800" dirty="0">
                <a:latin typeface="標楷體" panose="03000509000000000000" pitchFamily="65" charset="-120"/>
                <a:ea typeface="標楷體" panose="03000509000000000000" pitchFamily="65" charset="-120"/>
              </a:rPr>
              <a:t>服務事業轉租及代為管理，或經由租屋服務</a:t>
            </a:r>
            <a:r>
              <a:rPr lang="zh-TW" altLang="en-US" sz="1800" dirty="0" smtClean="0">
                <a:latin typeface="標楷體" panose="03000509000000000000" pitchFamily="65" charset="-120"/>
                <a:ea typeface="標楷體" panose="03000509000000000000" pitchFamily="65" charset="-120"/>
              </a:rPr>
              <a:t>事業媒</a:t>
            </a:r>
            <a:r>
              <a:rPr lang="zh-TW" altLang="en-US" sz="1800" dirty="0">
                <a:latin typeface="標楷體" panose="03000509000000000000" pitchFamily="65" charset="-120"/>
                <a:ea typeface="標楷體" panose="03000509000000000000" pitchFamily="65" charset="-120"/>
              </a:rPr>
              <a:t>合及代為管理作為居住、</a:t>
            </a:r>
            <a:r>
              <a:rPr lang="zh-TW" altLang="en-US" sz="1800" dirty="0" smtClean="0">
                <a:latin typeface="標楷體" panose="03000509000000000000" pitchFamily="65" charset="-120"/>
                <a:ea typeface="標楷體" panose="03000509000000000000" pitchFamily="65" charset="-120"/>
              </a:rPr>
              <a:t>長期照顧</a:t>
            </a:r>
            <a:r>
              <a:rPr lang="zh-TW" altLang="en-US" sz="1800" dirty="0">
                <a:latin typeface="標楷體" panose="03000509000000000000" pitchFamily="65" charset="-120"/>
                <a:ea typeface="標楷體" panose="03000509000000000000" pitchFamily="65" charset="-120"/>
              </a:rPr>
              <a:t>服務、身心障礙</a:t>
            </a:r>
            <a:r>
              <a:rPr lang="zh-TW" altLang="en-US" sz="1800" dirty="0" smtClean="0">
                <a:latin typeface="標楷體" panose="03000509000000000000" pitchFamily="65" charset="-120"/>
                <a:ea typeface="標楷體" panose="03000509000000000000" pitchFamily="65" charset="-120"/>
              </a:rPr>
              <a:t>服</a:t>
            </a:r>
            <a:endParaRPr lang="en-US" altLang="zh-TW" sz="1800" dirty="0" smtClean="0">
              <a:latin typeface="標楷體" panose="03000509000000000000" pitchFamily="65" charset="-120"/>
              <a:ea typeface="標楷體" panose="03000509000000000000" pitchFamily="65" charset="-120"/>
            </a:endParaRPr>
          </a:p>
          <a:p>
            <a:pPr marL="0" indent="0">
              <a:buNone/>
            </a:pPr>
            <a:r>
              <a:rPr lang="zh-TW" altLang="en-US" sz="1800" dirty="0">
                <a:latin typeface="標楷體" panose="03000509000000000000" pitchFamily="65" charset="-120"/>
                <a:ea typeface="標楷體" panose="03000509000000000000" pitchFamily="65" charset="-120"/>
              </a:rPr>
              <a:t> </a:t>
            </a:r>
            <a:r>
              <a:rPr lang="zh-TW" altLang="en-US" sz="1800" dirty="0" smtClean="0">
                <a:latin typeface="標楷體" panose="03000509000000000000" pitchFamily="65" charset="-120"/>
                <a:ea typeface="標楷體" panose="03000509000000000000" pitchFamily="65" charset="-120"/>
              </a:rPr>
              <a:t>       務</a:t>
            </a:r>
            <a:r>
              <a:rPr lang="zh-TW" altLang="en-US" sz="1800" dirty="0">
                <a:latin typeface="標楷體" panose="03000509000000000000" pitchFamily="65" charset="-120"/>
                <a:ea typeface="標楷體" panose="03000509000000000000" pitchFamily="65" charset="-120"/>
              </a:rPr>
              <a:t>、托育服務、幼兒園使用，得依規定減徵租金所得稅。</a:t>
            </a:r>
            <a:endParaRPr lang="en-US" altLang="zh-TW" sz="1800" dirty="0" smtClean="0">
              <a:latin typeface="標楷體" panose="03000509000000000000" pitchFamily="65" charset="-120"/>
              <a:ea typeface="標楷體" panose="03000509000000000000" pitchFamily="65" charset="-120"/>
            </a:endParaRPr>
          </a:p>
          <a:p>
            <a:pPr marL="0" indent="0">
              <a:lnSpc>
                <a:spcPts val="1300"/>
              </a:lnSpc>
              <a:buNone/>
            </a:pPr>
            <a:r>
              <a:rPr lang="zh-TW" altLang="en-US" sz="1400" dirty="0" smtClean="0">
                <a:latin typeface="標楷體" panose="03000509000000000000" pitchFamily="65" charset="-120"/>
                <a:ea typeface="標楷體" panose="03000509000000000000" pitchFamily="65" charset="-120"/>
              </a:rPr>
              <a:t>正本：財政部</a:t>
            </a:r>
            <a:endParaRPr lang="zh-TW" altLang="en-US" sz="1400" dirty="0">
              <a:latin typeface="標楷體" panose="03000509000000000000" pitchFamily="65" charset="-120"/>
              <a:ea typeface="標楷體" panose="03000509000000000000" pitchFamily="65" charset="-120"/>
            </a:endParaRPr>
          </a:p>
          <a:p>
            <a:pPr marL="0" indent="0">
              <a:lnSpc>
                <a:spcPts val="1300"/>
              </a:lnSpc>
              <a:buNone/>
            </a:pPr>
            <a:r>
              <a:rPr lang="zh-TW" altLang="en-US" sz="1400" dirty="0">
                <a:latin typeface="標楷體" panose="03000509000000000000" pitchFamily="65" charset="-120"/>
                <a:ea typeface="標楷體" panose="03000509000000000000" pitchFamily="65" charset="-120"/>
              </a:rPr>
              <a:t>副本</a:t>
            </a:r>
            <a:r>
              <a:rPr lang="zh-TW" altLang="en-US" sz="1400" dirty="0" smtClean="0">
                <a:latin typeface="標楷體" panose="03000509000000000000" pitchFamily="65" charset="-120"/>
                <a:ea typeface="標楷體" panose="03000509000000000000" pitchFamily="65" charset="-120"/>
              </a:rPr>
              <a:t>：</a:t>
            </a:r>
            <a:endParaRPr lang="en-US" altLang="zh-TW" sz="1400" dirty="0" smtClean="0">
              <a:latin typeface="標楷體" panose="03000509000000000000" pitchFamily="65" charset="-120"/>
              <a:ea typeface="標楷體" panose="03000509000000000000" pitchFamily="65" charset="-120"/>
            </a:endParaRPr>
          </a:p>
          <a:p>
            <a:pPr marL="0" indent="0">
              <a:buNone/>
            </a:pPr>
            <a:endParaRPr lang="en-US" altLang="zh-TW" sz="1800" dirty="0">
              <a:latin typeface="標楷體" panose="03000509000000000000" pitchFamily="65" charset="-120"/>
              <a:ea typeface="標楷體" panose="03000509000000000000" pitchFamily="65" charset="-120"/>
            </a:endParaRPr>
          </a:p>
        </p:txBody>
      </p:sp>
      <p:sp>
        <p:nvSpPr>
          <p:cNvPr id="152582" name="文字方塊 26"/>
          <p:cNvSpPr txBox="1">
            <a:spLocks noChangeArrowheads="1"/>
          </p:cNvSpPr>
          <p:nvPr/>
        </p:nvSpPr>
        <p:spPr bwMode="auto">
          <a:xfrm>
            <a:off x="7466089" y="1209791"/>
            <a:ext cx="335717" cy="35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
        <p:nvSpPr>
          <p:cNvPr id="21" name="文字方塊 20"/>
          <p:cNvSpPr txBox="1"/>
          <p:nvPr/>
        </p:nvSpPr>
        <p:spPr>
          <a:xfrm>
            <a:off x="3374755" y="1248958"/>
            <a:ext cx="7227109" cy="369332"/>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zh-TW" altLang="en-US" kern="0" dirty="0">
                <a:solidFill>
                  <a:srgbClr val="0000FF"/>
                </a:solidFill>
                <a:latin typeface="標楷體" panose="03000509000000000000" pitchFamily="65" charset="-120"/>
                <a:ea typeface="標楷體" panose="03000509000000000000" pitchFamily="65" charset="-120"/>
              </a:rPr>
              <a:t>主旨之內容結構</a:t>
            </a:r>
            <a:r>
              <a:rPr lang="en-US" altLang="zh-TW" kern="0" dirty="0">
                <a:solidFill>
                  <a:srgbClr val="0000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a:solidFill>
                  <a:srgbClr val="0000FF"/>
                </a:solidFill>
                <a:latin typeface="標楷體" panose="03000509000000000000" pitchFamily="65" charset="-120"/>
                <a:ea typeface="標楷體" panose="03000509000000000000" pitchFamily="65" charset="-120"/>
              </a:rPr>
              <a:t>&lt;</a:t>
            </a:r>
            <a:r>
              <a:rPr lang="en-US" altLang="zh-TW" kern="0" dirty="0">
                <a:solidFill>
                  <a:srgbClr val="FF0000"/>
                </a:solidFill>
                <a:latin typeface="標楷體" panose="03000509000000000000" pitchFamily="65" charset="-120"/>
                <a:ea typeface="標楷體" panose="03000509000000000000" pitchFamily="65" charset="-120"/>
              </a:rPr>
              <a:t>50─60</a:t>
            </a:r>
            <a:r>
              <a:rPr lang="zh-TW" altLang="en-US" kern="0" dirty="0">
                <a:solidFill>
                  <a:srgbClr val="FF0000"/>
                </a:solidFill>
                <a:latin typeface="標楷體" panose="03000509000000000000" pitchFamily="65" charset="-120"/>
                <a:ea typeface="標楷體" panose="03000509000000000000" pitchFamily="65" charset="-120"/>
              </a:rPr>
              <a:t>個</a:t>
            </a:r>
            <a:r>
              <a:rPr lang="zh-TW" altLang="en-US" kern="0" dirty="0" smtClean="0">
                <a:solidFill>
                  <a:srgbClr val="FF0000"/>
                </a:solidFill>
                <a:latin typeface="標楷體" panose="03000509000000000000" pitchFamily="65" charset="-120"/>
                <a:ea typeface="標楷體" panose="03000509000000000000" pitchFamily="65" charset="-120"/>
              </a:rPr>
              <a:t>字</a:t>
            </a:r>
            <a:r>
              <a:rPr lang="zh-TW" altLang="en-US" kern="0" dirty="0" smtClean="0">
                <a:solidFill>
                  <a:srgbClr val="0000FF"/>
                </a:solidFill>
                <a:latin typeface="標楷體" panose="03000509000000000000" pitchFamily="65" charset="-120"/>
                <a:ea typeface="標楷體" panose="03000509000000000000" pitchFamily="65" charset="-120"/>
              </a:rPr>
              <a:t>或</a:t>
            </a:r>
            <a:r>
              <a:rPr lang="en-US" altLang="zh-TW" kern="0" dirty="0" smtClean="0">
                <a:solidFill>
                  <a:srgbClr val="0000FF"/>
                </a:solidFill>
                <a:latin typeface="標楷體" panose="03000509000000000000" pitchFamily="65" charset="-120"/>
                <a:ea typeface="標楷體" panose="03000509000000000000" pitchFamily="65" charset="-120"/>
              </a:rPr>
              <a:t>3</a:t>
            </a:r>
            <a:r>
              <a:rPr lang="zh-TW" altLang="en-US" kern="0" dirty="0" smtClean="0">
                <a:solidFill>
                  <a:srgbClr val="0000FF"/>
                </a:solidFill>
                <a:latin typeface="標楷體" panose="03000509000000000000" pitchFamily="65" charset="-120"/>
                <a:ea typeface="標楷體" panose="03000509000000000000" pitchFamily="65" charset="-120"/>
              </a:rPr>
              <a:t>個行列</a:t>
            </a:r>
            <a:endParaRPr lang="zh-TW" altLang="en-US" kern="0" dirty="0">
              <a:solidFill>
                <a:prstClr val="black"/>
              </a:solidFill>
              <a:latin typeface="標楷體" panose="03000509000000000000" pitchFamily="65" charset="-120"/>
              <a:ea typeface="標楷體" panose="03000509000000000000" pitchFamily="65" charset="-120"/>
            </a:endParaRPr>
          </a:p>
        </p:txBody>
      </p:sp>
      <p:sp>
        <p:nvSpPr>
          <p:cNvPr id="5" name="文字方塊 4"/>
          <p:cNvSpPr txBox="1"/>
          <p:nvPr/>
        </p:nvSpPr>
        <p:spPr>
          <a:xfrm>
            <a:off x="2009955" y="224369"/>
            <a:ext cx="1915064" cy="400110"/>
          </a:xfrm>
          <a:prstGeom prst="rect">
            <a:avLst/>
          </a:prstGeom>
          <a:noFill/>
          <a:ln w="19050">
            <a:solidFill>
              <a:srgbClr val="FF0000"/>
            </a:solidFill>
          </a:ln>
        </p:spPr>
        <p:txBody>
          <a:bodyPr wrap="square" rtlCol="0">
            <a:spAutoFit/>
          </a:bodyPr>
          <a:lstStyle/>
          <a:p>
            <a:r>
              <a:rPr lang="zh-TW" altLang="en-US" sz="2000" dirty="0" smtClean="0">
                <a:solidFill>
                  <a:srgbClr val="FF0000"/>
                </a:solidFill>
                <a:latin typeface="標楷體" panose="03000509000000000000" pitchFamily="65" charset="-120"/>
                <a:ea typeface="標楷體" panose="03000509000000000000" pitchFamily="65" charset="-120"/>
              </a:rPr>
              <a:t>正確參考作法</a:t>
            </a:r>
            <a:endParaRPr lang="zh-TW" altLang="en-US" sz="20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535049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41539" y="267420"/>
            <a:ext cx="11550770" cy="6288656"/>
          </a:xfrm>
        </p:spPr>
        <p:txBody>
          <a:bodyPr/>
          <a:lstStyle/>
          <a:p>
            <a:r>
              <a:rPr lang="zh-TW" altLang="en-US" sz="2400" dirty="0" smtClean="0">
                <a:solidFill>
                  <a:srgbClr val="FF0000"/>
                </a:solidFill>
                <a:latin typeface="標楷體" panose="03000509000000000000" pitchFamily="65" charset="-120"/>
                <a:ea typeface="標楷體" panose="03000509000000000000" pitchFamily="65" charset="-120"/>
              </a:rPr>
              <a:t>農田水利法第</a:t>
            </a:r>
            <a:r>
              <a:rPr lang="en-US" altLang="zh-TW" sz="2400" dirty="0" smtClean="0">
                <a:solidFill>
                  <a:srgbClr val="FF0000"/>
                </a:solidFill>
                <a:latin typeface="標楷體" panose="03000509000000000000" pitchFamily="65" charset="-120"/>
                <a:ea typeface="標楷體" panose="03000509000000000000" pitchFamily="65" charset="-120"/>
              </a:rPr>
              <a:t>8</a:t>
            </a:r>
            <a:r>
              <a:rPr lang="zh-TW" altLang="en-US" sz="2400" dirty="0" smtClean="0">
                <a:solidFill>
                  <a:srgbClr val="FF0000"/>
                </a:solidFill>
                <a:latin typeface="標楷體" panose="03000509000000000000" pitchFamily="65" charset="-120"/>
                <a:ea typeface="標楷體" panose="03000509000000000000" pitchFamily="65" charset="-120"/>
              </a:rPr>
              <a:t>條</a:t>
            </a:r>
            <a:endParaRPr lang="en-US" altLang="zh-TW" sz="2400" dirty="0" smtClean="0">
              <a:solidFill>
                <a:srgbClr val="FF0000"/>
              </a:solidFill>
              <a:latin typeface="標楷體" panose="03000509000000000000" pitchFamily="65" charset="-120"/>
              <a:ea typeface="標楷體" panose="03000509000000000000" pitchFamily="65" charset="-120"/>
            </a:endParaRPr>
          </a:p>
          <a:p>
            <a:r>
              <a:rPr lang="zh-TW" altLang="en-US" sz="2200" dirty="0" smtClean="0">
                <a:solidFill>
                  <a:srgbClr val="0000FF"/>
                </a:solidFill>
                <a:latin typeface="標楷體" panose="03000509000000000000" pitchFamily="65" charset="-120"/>
                <a:ea typeface="標楷體" panose="03000509000000000000" pitchFamily="65" charset="-120"/>
              </a:rPr>
              <a:t>任何</a:t>
            </a:r>
            <a:r>
              <a:rPr lang="zh-TW" altLang="en-US" sz="2200" dirty="0">
                <a:solidFill>
                  <a:srgbClr val="0000FF"/>
                </a:solidFill>
                <a:latin typeface="標楷體" panose="03000509000000000000" pitchFamily="65" charset="-120"/>
                <a:ea typeface="標楷體" panose="03000509000000000000" pitchFamily="65" charset="-120"/>
              </a:rPr>
              <a:t>人不得任意變更或拆除農田水利設施。</a:t>
            </a:r>
            <a:r>
              <a:rPr lang="zh-TW" altLang="en-US" sz="2200" dirty="0">
                <a:latin typeface="標楷體" panose="03000509000000000000" pitchFamily="65" charset="-120"/>
                <a:ea typeface="標楷體" panose="03000509000000000000" pitchFamily="65" charset="-120"/>
              </a:rPr>
              <a:t>但為提高土地運用效益、增進公共利益、供公共建設所需或周遭農田已變更為非農業使用，申請人得檢附計畫書，向主管機關申請許可後，依許可內容辦理變更或拆除，並負擔其費用。</a:t>
            </a:r>
          </a:p>
          <a:p>
            <a:r>
              <a:rPr lang="zh-TW" altLang="en-US" sz="2200" dirty="0">
                <a:latin typeface="標楷體" panose="03000509000000000000" pitchFamily="65" charset="-120"/>
                <a:ea typeface="標楷體" panose="03000509000000000000" pitchFamily="65" charset="-120"/>
              </a:rPr>
              <a:t>前項申請人資格、申請程序、計畫書應記載內容、應檢附文件、許可條件、廢止許可及其他相關事項之辦法，由主管機關定之</a:t>
            </a:r>
            <a:r>
              <a:rPr lang="zh-TW" altLang="en-US" sz="2200" dirty="0" smtClean="0">
                <a:latin typeface="標楷體" panose="03000509000000000000" pitchFamily="65" charset="-120"/>
                <a:ea typeface="標楷體" panose="03000509000000000000" pitchFamily="65" charset="-120"/>
              </a:rPr>
              <a:t>。</a:t>
            </a:r>
            <a:endParaRPr lang="en-US" altLang="zh-TW" sz="2200" dirty="0" smtClean="0">
              <a:latin typeface="標楷體" panose="03000509000000000000" pitchFamily="65" charset="-120"/>
              <a:ea typeface="標楷體" panose="03000509000000000000" pitchFamily="65" charset="-120"/>
            </a:endParaRPr>
          </a:p>
          <a:p>
            <a:r>
              <a:rPr lang="zh-TW" altLang="en-US" sz="2200" dirty="0">
                <a:solidFill>
                  <a:srgbClr val="FF0000"/>
                </a:solidFill>
                <a:latin typeface="標楷體" panose="03000509000000000000" pitchFamily="65" charset="-120"/>
                <a:ea typeface="標楷體" panose="03000509000000000000" pitchFamily="65" charset="-120"/>
              </a:rPr>
              <a:t>農田水利法</a:t>
            </a:r>
            <a:r>
              <a:rPr lang="zh-TW" altLang="en-US" sz="2200" dirty="0" smtClean="0">
                <a:solidFill>
                  <a:srgbClr val="FF0000"/>
                </a:solidFill>
                <a:latin typeface="標楷體" panose="03000509000000000000" pitchFamily="65" charset="-120"/>
                <a:ea typeface="標楷體" panose="03000509000000000000" pitchFamily="65" charset="-120"/>
              </a:rPr>
              <a:t>第</a:t>
            </a:r>
            <a:r>
              <a:rPr lang="en-US" altLang="zh-TW" sz="2200" dirty="0" smtClean="0">
                <a:solidFill>
                  <a:srgbClr val="FF0000"/>
                </a:solidFill>
                <a:latin typeface="標楷體" panose="03000509000000000000" pitchFamily="65" charset="-120"/>
                <a:ea typeface="標楷體" panose="03000509000000000000" pitchFamily="65" charset="-120"/>
              </a:rPr>
              <a:t>30</a:t>
            </a:r>
            <a:r>
              <a:rPr lang="zh-TW" altLang="en-US" sz="2200" dirty="0" smtClean="0">
                <a:solidFill>
                  <a:srgbClr val="FF0000"/>
                </a:solidFill>
                <a:latin typeface="標楷體" panose="03000509000000000000" pitchFamily="65" charset="-120"/>
                <a:ea typeface="標楷體" panose="03000509000000000000" pitchFamily="65" charset="-120"/>
              </a:rPr>
              <a:t>條</a:t>
            </a:r>
            <a:endParaRPr lang="zh-TW" altLang="en-US" sz="2200" dirty="0">
              <a:solidFill>
                <a:srgbClr val="FF0000"/>
              </a:solidFill>
              <a:latin typeface="標楷體" panose="03000509000000000000" pitchFamily="65" charset="-120"/>
              <a:ea typeface="標楷體" panose="03000509000000000000" pitchFamily="65" charset="-120"/>
            </a:endParaRPr>
          </a:p>
          <a:p>
            <a:r>
              <a:rPr lang="zh-TW" altLang="en-US" sz="2200" dirty="0">
                <a:solidFill>
                  <a:srgbClr val="0000FF"/>
                </a:solidFill>
                <a:latin typeface="標楷體" panose="03000509000000000000" pitchFamily="65" charset="-120"/>
                <a:ea typeface="標楷體" panose="03000509000000000000" pitchFamily="65" charset="-120"/>
              </a:rPr>
              <a:t>有下列情形之一者，由主管機關處新臺幣六千元以上三萬元以下罰鍰，並得令其限期改善；屆期未完成改善者，得按次處罰</a:t>
            </a:r>
            <a:r>
              <a:rPr lang="zh-TW" altLang="en-US" sz="2200" dirty="0">
                <a:latin typeface="標楷體" panose="03000509000000000000" pitchFamily="65" charset="-120"/>
                <a:ea typeface="標楷體" panose="03000509000000000000" pitchFamily="65" charset="-120"/>
              </a:rPr>
              <a:t>：</a:t>
            </a:r>
          </a:p>
          <a:p>
            <a:pPr marL="0" indent="0">
              <a:buNone/>
            </a:pPr>
            <a:r>
              <a:rPr lang="zh-TW" altLang="en-US" sz="2200" dirty="0" smtClean="0">
                <a:latin typeface="標楷體" panose="03000509000000000000" pitchFamily="65" charset="-120"/>
                <a:ea typeface="標楷體" panose="03000509000000000000" pitchFamily="65" charset="-120"/>
              </a:rPr>
              <a:t>   一</a:t>
            </a:r>
            <a:r>
              <a:rPr lang="zh-TW" altLang="en-US" sz="2200" dirty="0">
                <a:latin typeface="標楷體" panose="03000509000000000000" pitchFamily="65" charset="-120"/>
                <a:ea typeface="標楷體" panose="03000509000000000000" pitchFamily="65" charset="-120"/>
              </a:rPr>
              <a:t>、</a:t>
            </a:r>
            <a:r>
              <a:rPr lang="zh-TW" altLang="en-US" sz="2200" dirty="0">
                <a:solidFill>
                  <a:srgbClr val="0000FF"/>
                </a:solidFill>
                <a:latin typeface="標楷體" panose="03000509000000000000" pitchFamily="65" charset="-120"/>
                <a:ea typeface="標楷體" panose="03000509000000000000" pitchFamily="65" charset="-120"/>
              </a:rPr>
              <a:t>違反第八條第一項規定，未經主管機關許可，變更或拆除農田水利設施</a:t>
            </a:r>
            <a:r>
              <a:rPr lang="zh-TW" altLang="en-US" sz="2200" dirty="0" smtClean="0">
                <a:solidFill>
                  <a:srgbClr val="0000FF"/>
                </a:solidFill>
                <a:latin typeface="標楷體" panose="03000509000000000000" pitchFamily="65" charset="-120"/>
                <a:ea typeface="標楷體" panose="03000509000000000000" pitchFamily="65" charset="-120"/>
              </a:rPr>
              <a:t>或未</a:t>
            </a:r>
            <a:r>
              <a:rPr lang="zh-TW" altLang="en-US" sz="2200" dirty="0">
                <a:solidFill>
                  <a:srgbClr val="0000FF"/>
                </a:solidFill>
                <a:latin typeface="標楷體" panose="03000509000000000000" pitchFamily="65" charset="-120"/>
                <a:ea typeface="標楷體" panose="03000509000000000000" pitchFamily="65" charset="-120"/>
              </a:rPr>
              <a:t>依許可</a:t>
            </a:r>
            <a:r>
              <a:rPr lang="zh-TW" altLang="en-US" sz="2200" dirty="0" smtClean="0">
                <a:solidFill>
                  <a:srgbClr val="0000FF"/>
                </a:solidFill>
                <a:latin typeface="標楷體" panose="03000509000000000000" pitchFamily="65" charset="-120"/>
                <a:ea typeface="標楷體" panose="03000509000000000000" pitchFamily="65" charset="-120"/>
              </a:rPr>
              <a:t>內</a:t>
            </a:r>
            <a:endParaRPr lang="en-US" altLang="zh-TW" sz="2200" dirty="0" smtClean="0">
              <a:solidFill>
                <a:srgbClr val="0000FF"/>
              </a:solidFill>
              <a:latin typeface="標楷體" panose="03000509000000000000" pitchFamily="65" charset="-120"/>
              <a:ea typeface="標楷體" panose="03000509000000000000" pitchFamily="65" charset="-120"/>
            </a:endParaRPr>
          </a:p>
          <a:p>
            <a:pPr marL="0" indent="0">
              <a:buNone/>
            </a:pPr>
            <a:r>
              <a:rPr lang="zh-TW" altLang="en-US" sz="2200" dirty="0">
                <a:solidFill>
                  <a:srgbClr val="0000FF"/>
                </a:solidFill>
                <a:latin typeface="標楷體" panose="03000509000000000000" pitchFamily="65" charset="-120"/>
                <a:ea typeface="標楷體" panose="03000509000000000000" pitchFamily="65" charset="-120"/>
              </a:rPr>
              <a:t> </a:t>
            </a:r>
            <a:r>
              <a:rPr lang="zh-TW" altLang="en-US" sz="2200" dirty="0" smtClean="0">
                <a:solidFill>
                  <a:srgbClr val="0000FF"/>
                </a:solidFill>
                <a:latin typeface="標楷體" panose="03000509000000000000" pitchFamily="65" charset="-120"/>
                <a:ea typeface="標楷體" panose="03000509000000000000" pitchFamily="65" charset="-120"/>
              </a:rPr>
              <a:t>      容辦理</a:t>
            </a:r>
            <a:r>
              <a:rPr lang="zh-TW" altLang="en-US" sz="2200" dirty="0">
                <a:solidFill>
                  <a:srgbClr val="0000FF"/>
                </a:solidFill>
                <a:latin typeface="標楷體" panose="03000509000000000000" pitchFamily="65" charset="-120"/>
                <a:ea typeface="標楷體" panose="03000509000000000000" pitchFamily="65" charset="-120"/>
              </a:rPr>
              <a:t>變更或拆除</a:t>
            </a:r>
            <a:r>
              <a:rPr lang="zh-TW" altLang="en-US" sz="2200" dirty="0">
                <a:latin typeface="標楷體" panose="03000509000000000000" pitchFamily="65" charset="-120"/>
                <a:ea typeface="標楷體" panose="03000509000000000000" pitchFamily="65" charset="-120"/>
              </a:rPr>
              <a:t>。</a:t>
            </a:r>
          </a:p>
          <a:p>
            <a:pPr marL="0" indent="0">
              <a:buNone/>
            </a:pPr>
            <a:r>
              <a:rPr lang="zh-TW" altLang="en-US" sz="2200" dirty="0" smtClean="0">
                <a:latin typeface="標楷體" panose="03000509000000000000" pitchFamily="65" charset="-120"/>
                <a:ea typeface="標楷體" panose="03000509000000000000" pitchFamily="65" charset="-120"/>
              </a:rPr>
              <a:t>   二</a:t>
            </a:r>
            <a:r>
              <a:rPr lang="zh-TW" altLang="en-US" sz="2200" dirty="0">
                <a:latin typeface="標楷體" panose="03000509000000000000" pitchFamily="65" charset="-120"/>
                <a:ea typeface="標楷體" panose="03000509000000000000" pitchFamily="65" charset="-120"/>
              </a:rPr>
              <a:t>、違反第十二條第一項規定，未經主管機關許可，兼作其他使用。</a:t>
            </a:r>
          </a:p>
          <a:p>
            <a:pPr marL="0" indent="0">
              <a:buNone/>
            </a:pPr>
            <a:r>
              <a:rPr lang="zh-TW" altLang="en-US" sz="2200" dirty="0" smtClean="0">
                <a:latin typeface="標楷體" panose="03000509000000000000" pitchFamily="65" charset="-120"/>
                <a:ea typeface="標楷體" panose="03000509000000000000" pitchFamily="65" charset="-120"/>
              </a:rPr>
              <a:t>   三</a:t>
            </a:r>
            <a:r>
              <a:rPr lang="zh-TW" altLang="en-US" sz="2200" dirty="0">
                <a:latin typeface="標楷體" panose="03000509000000000000" pitchFamily="65" charset="-120"/>
                <a:ea typeface="標楷體" panose="03000509000000000000" pitchFamily="65" charset="-120"/>
              </a:rPr>
              <a:t>、違反第十三條第一項規定，未經主管機關許可，於農田水利設施範圍內施設擅設物。</a:t>
            </a:r>
          </a:p>
          <a:p>
            <a:pPr marL="0" indent="0">
              <a:buNone/>
            </a:pPr>
            <a:r>
              <a:rPr lang="zh-TW" altLang="en-US" sz="2200" dirty="0" smtClean="0">
                <a:latin typeface="標楷體" panose="03000509000000000000" pitchFamily="65" charset="-120"/>
                <a:ea typeface="標楷體" panose="03000509000000000000" pitchFamily="65" charset="-120"/>
              </a:rPr>
              <a:t>   四</a:t>
            </a:r>
            <a:r>
              <a:rPr lang="zh-TW" altLang="en-US" sz="2200" dirty="0">
                <a:latin typeface="標楷體" panose="03000509000000000000" pitchFamily="65" charset="-120"/>
                <a:ea typeface="標楷體" panose="03000509000000000000" pitchFamily="65" charset="-120"/>
              </a:rPr>
              <a:t>、違反第十六條第一項規定，於農田水利設施範圍內為禁止之行為。</a:t>
            </a:r>
          </a:p>
          <a:p>
            <a:pPr marL="0" indent="0">
              <a:buNone/>
            </a:pPr>
            <a:r>
              <a:rPr lang="zh-TW" altLang="en-US" sz="2200" dirty="0" smtClean="0">
                <a:latin typeface="標楷體" panose="03000509000000000000" pitchFamily="65" charset="-120"/>
                <a:ea typeface="標楷體" panose="03000509000000000000" pitchFamily="65" charset="-120"/>
              </a:rPr>
              <a:t>   五</a:t>
            </a:r>
            <a:r>
              <a:rPr lang="zh-TW" altLang="en-US" sz="2200" dirty="0">
                <a:latin typeface="標楷體" panose="03000509000000000000" pitchFamily="65" charset="-120"/>
                <a:ea typeface="標楷體" panose="03000509000000000000" pitchFamily="65" charset="-120"/>
              </a:rPr>
              <a:t>、違反第十六條第二項規定，未經主管機關許可，擅自引取農田水利設施範圍內之</a:t>
            </a:r>
            <a:r>
              <a:rPr lang="zh-TW" altLang="en-US" sz="2200" dirty="0" smtClean="0">
                <a:latin typeface="標楷體" panose="03000509000000000000" pitchFamily="65" charset="-120"/>
                <a:ea typeface="標楷體" panose="03000509000000000000" pitchFamily="65" charset="-120"/>
              </a:rPr>
              <a:t>灌溉</a:t>
            </a:r>
            <a:endParaRPr lang="en-US" altLang="zh-TW" sz="2200" dirty="0" smtClean="0">
              <a:latin typeface="標楷體" panose="03000509000000000000" pitchFamily="65" charset="-120"/>
              <a:ea typeface="標楷體" panose="03000509000000000000" pitchFamily="65" charset="-120"/>
            </a:endParaRPr>
          </a:p>
          <a:p>
            <a:pPr marL="0" indent="0">
              <a:buNone/>
            </a:pPr>
            <a:r>
              <a:rPr lang="zh-TW" altLang="en-US" sz="2200" dirty="0">
                <a:latin typeface="標楷體" panose="03000509000000000000" pitchFamily="65" charset="-120"/>
                <a:ea typeface="標楷體" panose="03000509000000000000" pitchFamily="65" charset="-120"/>
              </a:rPr>
              <a:t> </a:t>
            </a:r>
            <a:r>
              <a:rPr lang="zh-TW" altLang="en-US" sz="2200" dirty="0" smtClean="0">
                <a:latin typeface="標楷體" panose="03000509000000000000" pitchFamily="65" charset="-120"/>
                <a:ea typeface="標楷體" panose="03000509000000000000" pitchFamily="65" charset="-120"/>
              </a:rPr>
              <a:t>      用水</a:t>
            </a:r>
            <a:r>
              <a:rPr lang="zh-TW" altLang="en-US" sz="2200"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634287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449" y="375556"/>
            <a:ext cx="11130794" cy="293916"/>
          </a:xfrm>
        </p:spPr>
        <p:txBody>
          <a:bodyPr/>
          <a:lstStyle/>
          <a:p>
            <a:pPr algn="l"/>
            <a:r>
              <a:rPr lang="zh-TW" altLang="en-US" sz="2000" dirty="0" smtClean="0">
                <a:latin typeface="標楷體" panose="03000509000000000000" pitchFamily="65" charset="-120"/>
                <a:ea typeface="標楷體" panose="03000509000000000000" pitchFamily="65" charset="-120"/>
              </a:rPr>
              <a:t>  </a:t>
            </a:r>
            <a:endParaRPr lang="zh-TW" altLang="en-US" sz="2000"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76175" y="73478"/>
            <a:ext cx="11397342" cy="6555921"/>
          </a:xfrm>
        </p:spPr>
        <p:txBody>
          <a:bodyPr/>
          <a:lstStyle/>
          <a:p>
            <a:pPr marL="0" lvl="0" indent="0" algn="ctr">
              <a:buNone/>
            </a:pPr>
            <a:r>
              <a:rPr lang="zh-TW" altLang="en-US" sz="2600" dirty="0">
                <a:solidFill>
                  <a:prstClr val="black"/>
                </a:solidFill>
                <a:latin typeface="標楷體" panose="03000509000000000000" pitchFamily="65" charset="-120"/>
                <a:ea typeface="標楷體" panose="03000509000000000000" pitchFamily="65" charset="-120"/>
              </a:rPr>
              <a:t>行政院農業委員會農田水利署高雄</a:t>
            </a:r>
            <a:r>
              <a:rPr lang="zh-TW" altLang="en-US" sz="2600" dirty="0" smtClean="0">
                <a:solidFill>
                  <a:prstClr val="black"/>
                </a:solidFill>
                <a:latin typeface="標楷體" panose="03000509000000000000" pitchFamily="65" charset="-120"/>
                <a:ea typeface="標楷體" panose="03000509000000000000" pitchFamily="65" charset="-120"/>
              </a:rPr>
              <a:t>管理處 函</a:t>
            </a:r>
            <a:endParaRPr lang="en-US" altLang="zh-TW" sz="2600" dirty="0">
              <a:solidFill>
                <a:prstClr val="black"/>
              </a:solidFill>
              <a:latin typeface="標楷體" panose="03000509000000000000" pitchFamily="65" charset="-120"/>
              <a:ea typeface="標楷體" panose="03000509000000000000" pitchFamily="65" charset="-120"/>
            </a:endParaRPr>
          </a:p>
          <a:p>
            <a:pPr marL="0" lvl="0" indent="0">
              <a:buNone/>
            </a:pPr>
            <a:r>
              <a:rPr lang="zh-TW" altLang="en-US" sz="2000" dirty="0">
                <a:solidFill>
                  <a:prstClr val="black"/>
                </a:solidFill>
                <a:latin typeface="標楷體" panose="03000509000000000000" pitchFamily="65" charset="-120"/>
                <a:ea typeface="標楷體" panose="03000509000000000000" pitchFamily="65" charset="-120"/>
              </a:rPr>
              <a:t>受文者</a:t>
            </a:r>
            <a:r>
              <a:rPr lang="zh-TW" altLang="en-US" sz="2000" dirty="0" smtClean="0">
                <a:solidFill>
                  <a:prstClr val="black"/>
                </a:solidFill>
                <a:latin typeface="標楷體" panose="03000509000000000000" pitchFamily="65" charset="-120"/>
                <a:ea typeface="標楷體" panose="03000509000000000000" pitchFamily="65" charset="-120"/>
              </a:rPr>
              <a:t>：○○○君</a:t>
            </a:r>
            <a:endParaRPr lang="en-US" altLang="zh-TW" sz="2000" dirty="0">
              <a:solidFill>
                <a:prstClr val="black"/>
              </a:solidFill>
              <a:latin typeface="標楷體" panose="03000509000000000000" pitchFamily="65" charset="-120"/>
              <a:ea typeface="標楷體" panose="03000509000000000000" pitchFamily="65" charset="-120"/>
            </a:endParaRPr>
          </a:p>
          <a:p>
            <a:pPr marL="0" lvl="0" indent="0">
              <a:lnSpc>
                <a:spcPts val="1300"/>
              </a:lnSpc>
              <a:buNone/>
            </a:pPr>
            <a:r>
              <a:rPr lang="zh-TW" altLang="en-US" sz="1600" dirty="0">
                <a:solidFill>
                  <a:prstClr val="black"/>
                </a:solidFill>
                <a:latin typeface="標楷體" panose="03000509000000000000" pitchFamily="65" charset="-120"/>
                <a:ea typeface="標楷體" panose="03000509000000000000" pitchFamily="65" charset="-120"/>
              </a:rPr>
              <a:t>發文日期：中華民國</a:t>
            </a:r>
            <a:r>
              <a:rPr lang="en-US" altLang="zh-TW" sz="1600" dirty="0" smtClean="0">
                <a:solidFill>
                  <a:prstClr val="black"/>
                </a:solidFill>
                <a:latin typeface="標楷體" panose="03000509000000000000" pitchFamily="65" charset="-120"/>
                <a:ea typeface="標楷體" panose="03000509000000000000" pitchFamily="65" charset="-120"/>
              </a:rPr>
              <a:t>111</a:t>
            </a:r>
            <a:r>
              <a:rPr lang="zh-TW" altLang="en-US" sz="1600" dirty="0" smtClean="0">
                <a:solidFill>
                  <a:prstClr val="black"/>
                </a:solidFill>
                <a:latin typeface="標楷體" panose="03000509000000000000" pitchFamily="65" charset="-120"/>
                <a:ea typeface="標楷體" panose="03000509000000000000" pitchFamily="65" charset="-120"/>
              </a:rPr>
              <a:t>年</a:t>
            </a:r>
            <a:r>
              <a:rPr lang="en-US" altLang="zh-TW" sz="1600" dirty="0" smtClean="0">
                <a:solidFill>
                  <a:prstClr val="black"/>
                </a:solidFill>
                <a:latin typeface="標楷體" panose="03000509000000000000" pitchFamily="65" charset="-120"/>
                <a:ea typeface="標楷體" panose="03000509000000000000" pitchFamily="65" charset="-120"/>
              </a:rPr>
              <a:t>00</a:t>
            </a:r>
            <a:r>
              <a:rPr lang="zh-TW" altLang="en-US" sz="1600" dirty="0" smtClean="0">
                <a:solidFill>
                  <a:prstClr val="black"/>
                </a:solidFill>
                <a:latin typeface="標楷體" panose="03000509000000000000" pitchFamily="65" charset="-120"/>
                <a:ea typeface="標楷體" panose="03000509000000000000" pitchFamily="65" charset="-120"/>
              </a:rPr>
              <a:t>月</a:t>
            </a:r>
            <a:r>
              <a:rPr lang="en-US" altLang="zh-TW" sz="1600" dirty="0" smtClean="0">
                <a:solidFill>
                  <a:prstClr val="black"/>
                </a:solidFill>
                <a:latin typeface="標楷體" panose="03000509000000000000" pitchFamily="65" charset="-120"/>
                <a:ea typeface="標楷體" panose="03000509000000000000" pitchFamily="65" charset="-120"/>
              </a:rPr>
              <a:t>00</a:t>
            </a:r>
            <a:r>
              <a:rPr lang="zh-TW" altLang="en-US" sz="1600" dirty="0" smtClean="0">
                <a:solidFill>
                  <a:prstClr val="black"/>
                </a:solidFill>
                <a:latin typeface="標楷體" panose="03000509000000000000" pitchFamily="65" charset="-120"/>
                <a:ea typeface="標楷體" panose="03000509000000000000" pitchFamily="65" charset="-120"/>
              </a:rPr>
              <a:t>日</a:t>
            </a:r>
            <a:endParaRPr lang="zh-TW" altLang="en-US" sz="1600" dirty="0">
              <a:solidFill>
                <a:prstClr val="black"/>
              </a:solidFill>
              <a:latin typeface="標楷體" panose="03000509000000000000" pitchFamily="65" charset="-120"/>
              <a:ea typeface="標楷體" panose="03000509000000000000" pitchFamily="65" charset="-120"/>
            </a:endParaRPr>
          </a:p>
          <a:p>
            <a:pPr marL="0" lvl="0" indent="0">
              <a:lnSpc>
                <a:spcPts val="1300"/>
              </a:lnSpc>
              <a:buNone/>
            </a:pPr>
            <a:r>
              <a:rPr lang="zh-TW" altLang="en-US" sz="1600" dirty="0">
                <a:solidFill>
                  <a:prstClr val="black"/>
                </a:solidFill>
                <a:latin typeface="標楷體" panose="03000509000000000000" pitchFamily="65" charset="-120"/>
                <a:ea typeface="標楷體" panose="03000509000000000000" pitchFamily="65" charset="-120"/>
              </a:rPr>
              <a:t>發文字號</a:t>
            </a:r>
            <a:r>
              <a:rPr lang="zh-TW" altLang="en-US" sz="1600" dirty="0" smtClean="0">
                <a:solidFill>
                  <a:prstClr val="black"/>
                </a:solidFill>
                <a:latin typeface="標楷體" panose="03000509000000000000" pitchFamily="65" charset="-120"/>
                <a:ea typeface="標楷體" panose="03000509000000000000" pitchFamily="65" charset="-120"/>
              </a:rPr>
              <a:t>：農</a:t>
            </a:r>
            <a:r>
              <a:rPr lang="zh-TW" altLang="en-US" sz="1600" dirty="0">
                <a:solidFill>
                  <a:prstClr val="black"/>
                </a:solidFill>
                <a:latin typeface="標楷體" panose="03000509000000000000" pitchFamily="65" charset="-120"/>
                <a:ea typeface="標楷體" panose="03000509000000000000" pitchFamily="65" charset="-120"/>
              </a:rPr>
              <a:t>水高雄字第</a:t>
            </a:r>
            <a:r>
              <a:rPr lang="en-US" altLang="zh-TW" sz="1600" dirty="0" smtClean="0">
                <a:solidFill>
                  <a:prstClr val="black"/>
                </a:solidFill>
                <a:latin typeface="標楷體" panose="03000509000000000000" pitchFamily="65" charset="-120"/>
                <a:ea typeface="標楷體" panose="03000509000000000000" pitchFamily="65" charset="-120"/>
              </a:rPr>
              <a:t>1110000000</a:t>
            </a:r>
            <a:r>
              <a:rPr lang="zh-TW" altLang="en-US" sz="1600" dirty="0" smtClean="0">
                <a:solidFill>
                  <a:prstClr val="black"/>
                </a:solidFill>
                <a:latin typeface="標楷體" panose="03000509000000000000" pitchFamily="65" charset="-120"/>
                <a:ea typeface="標楷體" panose="03000509000000000000" pitchFamily="65" charset="-120"/>
              </a:rPr>
              <a:t>號 </a:t>
            </a:r>
            <a:endParaRPr lang="zh-TW" altLang="en-US" sz="1600" dirty="0">
              <a:solidFill>
                <a:prstClr val="black"/>
              </a:solidFill>
              <a:latin typeface="標楷體" panose="03000509000000000000" pitchFamily="65" charset="-120"/>
              <a:ea typeface="標楷體" panose="03000509000000000000" pitchFamily="65" charset="-120"/>
            </a:endParaRPr>
          </a:p>
          <a:p>
            <a:pPr marL="0" lvl="0" indent="0">
              <a:lnSpc>
                <a:spcPts val="1300"/>
              </a:lnSpc>
              <a:buNone/>
            </a:pPr>
            <a:r>
              <a:rPr lang="zh-TW" altLang="en-US" sz="1600" dirty="0" smtClean="0">
                <a:solidFill>
                  <a:prstClr val="black"/>
                </a:solidFill>
                <a:latin typeface="標楷體" panose="03000509000000000000" pitchFamily="65" charset="-120"/>
                <a:ea typeface="標楷體" panose="03000509000000000000" pitchFamily="65" charset="-120"/>
              </a:rPr>
              <a:t>速</a:t>
            </a:r>
            <a:r>
              <a:rPr lang="zh-TW" altLang="en-US" sz="1600" dirty="0">
                <a:solidFill>
                  <a:prstClr val="black"/>
                </a:solidFill>
                <a:latin typeface="標楷體" panose="03000509000000000000" pitchFamily="65" charset="-120"/>
                <a:ea typeface="標楷體" panose="03000509000000000000" pitchFamily="65" charset="-120"/>
              </a:rPr>
              <a:t>別</a:t>
            </a:r>
            <a:r>
              <a:rPr lang="zh-TW" altLang="en-US" sz="1600" dirty="0" smtClean="0">
                <a:solidFill>
                  <a:prstClr val="black"/>
                </a:solidFill>
                <a:latin typeface="標楷體" panose="03000509000000000000" pitchFamily="65" charset="-120"/>
                <a:ea typeface="標楷體" panose="03000509000000000000" pitchFamily="65" charset="-120"/>
              </a:rPr>
              <a:t>：普通件</a:t>
            </a:r>
            <a:endParaRPr lang="zh-TW" altLang="en-US" sz="1600" dirty="0">
              <a:solidFill>
                <a:prstClr val="black"/>
              </a:solidFill>
              <a:latin typeface="標楷體" panose="03000509000000000000" pitchFamily="65" charset="-120"/>
              <a:ea typeface="標楷體" panose="03000509000000000000" pitchFamily="65" charset="-120"/>
            </a:endParaRPr>
          </a:p>
          <a:p>
            <a:pPr marL="0" lvl="0" indent="0">
              <a:lnSpc>
                <a:spcPts val="1300"/>
              </a:lnSpc>
              <a:buNone/>
            </a:pPr>
            <a:r>
              <a:rPr lang="zh-TW" altLang="en-US" sz="1600" dirty="0">
                <a:solidFill>
                  <a:prstClr val="black"/>
                </a:solidFill>
                <a:latin typeface="標楷體" panose="03000509000000000000" pitchFamily="65" charset="-120"/>
                <a:ea typeface="標楷體" panose="03000509000000000000" pitchFamily="65" charset="-120"/>
              </a:rPr>
              <a:t>密等及解密條件或保密期限：</a:t>
            </a:r>
          </a:p>
          <a:p>
            <a:pPr marL="0" lvl="0" indent="0">
              <a:lnSpc>
                <a:spcPts val="1300"/>
              </a:lnSpc>
              <a:buNone/>
            </a:pPr>
            <a:r>
              <a:rPr lang="zh-TW" altLang="en-US" sz="1600" dirty="0">
                <a:solidFill>
                  <a:prstClr val="black"/>
                </a:solidFill>
                <a:latin typeface="標楷體" panose="03000509000000000000" pitchFamily="65" charset="-120"/>
                <a:ea typeface="標楷體" panose="03000509000000000000" pitchFamily="65" charset="-120"/>
              </a:rPr>
              <a:t>附件：</a:t>
            </a:r>
          </a:p>
          <a:p>
            <a:pPr marL="0" indent="0">
              <a:buNone/>
            </a:pPr>
            <a:r>
              <a:rPr lang="zh-TW" altLang="en-US" sz="2000" dirty="0" smtClean="0">
                <a:solidFill>
                  <a:prstClr val="black"/>
                </a:solidFill>
                <a:latin typeface="標楷體" panose="03000509000000000000" pitchFamily="65" charset="-120"/>
                <a:ea typeface="標楷體" panose="03000509000000000000" pitchFamily="65" charset="-120"/>
                <a:cs typeface="+mj-cs"/>
              </a:rPr>
              <a:t>主旨：</a:t>
            </a:r>
            <a:r>
              <a:rPr lang="zh-TW" altLang="en-US" sz="2000" dirty="0">
                <a:solidFill>
                  <a:prstClr val="black"/>
                </a:solidFill>
                <a:latin typeface="標楷體" panose="03000509000000000000" pitchFamily="65" charset="-120"/>
                <a:ea typeface="標楷體" panose="03000509000000000000" pitchFamily="65" charset="-120"/>
                <a:cs typeface="+mj-cs"/>
              </a:rPr>
              <a:t>為臺端</a:t>
            </a:r>
            <a:r>
              <a:rPr lang="zh-TW" altLang="en-US" sz="2000" dirty="0" smtClean="0">
                <a:solidFill>
                  <a:prstClr val="black"/>
                </a:solidFill>
                <a:latin typeface="標楷體" panose="03000509000000000000" pitchFamily="65" charset="-120"/>
                <a:ea typeface="標楷體" panose="03000509000000000000" pitchFamily="65" charset="-120"/>
                <a:cs typeface="+mj-cs"/>
              </a:rPr>
              <a:t>未經本處許可</a:t>
            </a:r>
            <a:r>
              <a:rPr lang="zh-TW" altLang="en-US" sz="2000" dirty="0">
                <a:solidFill>
                  <a:prstClr val="black"/>
                </a:solidFill>
                <a:latin typeface="標楷體" panose="03000509000000000000" pitchFamily="65" charset="-120"/>
                <a:ea typeface="標楷體" panose="03000509000000000000" pitchFamily="65" charset="-120"/>
                <a:cs typeface="+mj-cs"/>
              </a:rPr>
              <a:t>擅自</a:t>
            </a:r>
            <a:r>
              <a:rPr lang="zh-TW" altLang="en-US" sz="2000" dirty="0" smtClean="0">
                <a:solidFill>
                  <a:prstClr val="black"/>
                </a:solidFill>
                <a:latin typeface="標楷體" panose="03000509000000000000" pitchFamily="65" charset="-120"/>
                <a:ea typeface="標楷體" panose="03000509000000000000" pitchFamily="65" charset="-120"/>
                <a:cs typeface="+mj-cs"/>
              </a:rPr>
              <a:t>拆除</a:t>
            </a:r>
            <a:r>
              <a:rPr lang="en-US" altLang="zh-TW" sz="2000" dirty="0" smtClean="0">
                <a:solidFill>
                  <a:prstClr val="black"/>
                </a:solidFill>
                <a:latin typeface="標楷體" panose="03000509000000000000" pitchFamily="65" charset="-120"/>
                <a:ea typeface="標楷體" panose="03000509000000000000" pitchFamily="65" charset="-120"/>
                <a:cs typeface="+mj-cs"/>
              </a:rPr>
              <a:t>(</a:t>
            </a:r>
            <a:r>
              <a:rPr lang="en-US" altLang="zh-TW" sz="2000" dirty="0">
                <a:solidFill>
                  <a:prstClr val="black"/>
                </a:solidFill>
                <a:latin typeface="標楷體" panose="03000509000000000000" pitchFamily="65" charset="-120"/>
                <a:ea typeface="標楷體" panose="03000509000000000000" pitchFamily="65" charset="-120"/>
                <a:cs typeface="+mj-cs"/>
              </a:rPr>
              <a:t>○○</a:t>
            </a:r>
            <a:r>
              <a:rPr lang="zh-TW" altLang="en-US" sz="2000" dirty="0">
                <a:solidFill>
                  <a:prstClr val="black"/>
                </a:solidFill>
                <a:latin typeface="標楷體" panose="03000509000000000000" pitchFamily="65" charset="-120"/>
                <a:ea typeface="標楷體" panose="03000509000000000000" pitchFamily="65" charset="-120"/>
                <a:cs typeface="+mj-cs"/>
              </a:rPr>
              <a:t>區○○段</a:t>
            </a:r>
            <a:r>
              <a:rPr lang="en-US" altLang="zh-TW" sz="2000" dirty="0">
                <a:solidFill>
                  <a:prstClr val="black"/>
                </a:solidFill>
                <a:latin typeface="標楷體" panose="03000509000000000000" pitchFamily="65" charset="-120"/>
                <a:ea typeface="標楷體" panose="03000509000000000000" pitchFamily="65" charset="-120"/>
                <a:cs typeface="+mj-cs"/>
              </a:rPr>
              <a:t>1296-2</a:t>
            </a:r>
            <a:r>
              <a:rPr lang="zh-TW" altLang="en-US" sz="2000" dirty="0">
                <a:solidFill>
                  <a:prstClr val="black"/>
                </a:solidFill>
                <a:latin typeface="標楷體" panose="03000509000000000000" pitchFamily="65" charset="-120"/>
                <a:ea typeface="標楷體" panose="03000509000000000000" pitchFamily="65" charset="-120"/>
                <a:cs typeface="+mj-cs"/>
              </a:rPr>
              <a:t>地號</a:t>
            </a:r>
            <a:r>
              <a:rPr lang="en-US" altLang="zh-TW" sz="2000" dirty="0" smtClean="0">
                <a:solidFill>
                  <a:prstClr val="black"/>
                </a:solidFill>
                <a:latin typeface="標楷體" panose="03000509000000000000" pitchFamily="65" charset="-120"/>
                <a:ea typeface="標楷體" panose="03000509000000000000" pitchFamily="65" charset="-120"/>
                <a:cs typeface="+mj-cs"/>
              </a:rPr>
              <a:t>)</a:t>
            </a:r>
            <a:r>
              <a:rPr lang="zh-TW" altLang="en-US" sz="2000" dirty="0" smtClean="0">
                <a:solidFill>
                  <a:prstClr val="black"/>
                </a:solidFill>
                <a:latin typeface="標楷體" panose="03000509000000000000" pitchFamily="65" charset="-120"/>
                <a:ea typeface="標楷體" panose="03000509000000000000" pitchFamily="65" charset="-120"/>
                <a:cs typeface="+mj-cs"/>
              </a:rPr>
              <a:t>農田灌排設施，請於文到</a:t>
            </a:r>
            <a:r>
              <a:rPr lang="en-US" altLang="zh-TW" sz="2000" dirty="0" smtClean="0">
                <a:solidFill>
                  <a:prstClr val="black"/>
                </a:solidFill>
                <a:latin typeface="標楷體" panose="03000509000000000000" pitchFamily="65" charset="-120"/>
                <a:ea typeface="標楷體" panose="03000509000000000000" pitchFamily="65" charset="-120"/>
                <a:cs typeface="+mj-cs"/>
              </a:rPr>
              <a:t>1</a:t>
            </a:r>
            <a:r>
              <a:rPr lang="zh-TW" altLang="en-US" sz="2000" dirty="0" smtClean="0">
                <a:solidFill>
                  <a:prstClr val="black"/>
                </a:solidFill>
                <a:latin typeface="標楷體" panose="03000509000000000000" pitchFamily="65" charset="-120"/>
                <a:ea typeface="標楷體" panose="03000509000000000000" pitchFamily="65" charset="-120"/>
                <a:cs typeface="+mj-cs"/>
              </a:rPr>
              <a:t>個月內</a:t>
            </a:r>
            <a:endParaRPr lang="en-US" altLang="zh-TW" sz="2000" dirty="0" smtClean="0">
              <a:solidFill>
                <a:prstClr val="black"/>
              </a:solidFill>
              <a:latin typeface="標楷體" panose="03000509000000000000" pitchFamily="65" charset="-120"/>
              <a:ea typeface="標楷體" panose="03000509000000000000" pitchFamily="65" charset="-120"/>
              <a:cs typeface="+mj-cs"/>
            </a:endParaRPr>
          </a:p>
          <a:p>
            <a:pPr marL="0" indent="0">
              <a:buNone/>
            </a:pPr>
            <a:r>
              <a:rPr lang="zh-TW" altLang="en-US" sz="2000" dirty="0">
                <a:solidFill>
                  <a:prstClr val="black"/>
                </a:solidFill>
                <a:latin typeface="標楷體" panose="03000509000000000000" pitchFamily="65" charset="-120"/>
                <a:ea typeface="標楷體" panose="03000509000000000000" pitchFamily="65" charset="-120"/>
                <a:cs typeface="+mj-cs"/>
              </a:rPr>
              <a:t> </a:t>
            </a:r>
            <a:r>
              <a:rPr lang="zh-TW" altLang="en-US" sz="2000" dirty="0" smtClean="0">
                <a:solidFill>
                  <a:prstClr val="black"/>
                </a:solidFill>
                <a:latin typeface="標楷體" panose="03000509000000000000" pitchFamily="65" charset="-120"/>
                <a:ea typeface="標楷體" panose="03000509000000000000" pitchFamily="65" charset="-120"/>
                <a:cs typeface="+mj-cs"/>
              </a:rPr>
              <a:t>     恢復</a:t>
            </a:r>
            <a:r>
              <a:rPr lang="zh-TW" altLang="en-US" sz="2000" dirty="0">
                <a:solidFill>
                  <a:prstClr val="black"/>
                </a:solidFill>
                <a:latin typeface="標楷體" panose="03000509000000000000" pitchFamily="65" charset="-120"/>
                <a:ea typeface="標楷體" panose="03000509000000000000" pitchFamily="65" charset="-120"/>
                <a:cs typeface="+mj-cs"/>
              </a:rPr>
              <a:t>原狀</a:t>
            </a:r>
            <a:r>
              <a:rPr lang="zh-TW" altLang="en-US" sz="2000" dirty="0" smtClean="0">
                <a:solidFill>
                  <a:prstClr val="black"/>
                </a:solidFill>
                <a:latin typeface="標楷體" panose="03000509000000000000" pitchFamily="65" charset="-120"/>
                <a:ea typeface="標楷體" panose="03000509000000000000" pitchFamily="65" charset="-120"/>
                <a:cs typeface="+mj-cs"/>
              </a:rPr>
              <a:t>，屆期</a:t>
            </a:r>
            <a:r>
              <a:rPr lang="zh-TW" altLang="en-US" sz="2000" dirty="0">
                <a:solidFill>
                  <a:prstClr val="black"/>
                </a:solidFill>
                <a:latin typeface="標楷體" panose="03000509000000000000" pitchFamily="65" charset="-120"/>
                <a:ea typeface="標楷體" panose="03000509000000000000" pitchFamily="65" charset="-120"/>
                <a:cs typeface="+mj-cs"/>
              </a:rPr>
              <a:t>未完成改善者</a:t>
            </a:r>
            <a:r>
              <a:rPr lang="zh-TW" altLang="en-US" sz="2000" dirty="0" smtClean="0">
                <a:solidFill>
                  <a:prstClr val="black"/>
                </a:solidFill>
                <a:latin typeface="標楷體" panose="03000509000000000000" pitchFamily="65" charset="-120"/>
                <a:ea typeface="標楷體" panose="03000509000000000000" pitchFamily="65" charset="-120"/>
                <a:cs typeface="+mj-cs"/>
              </a:rPr>
              <a:t>，</a:t>
            </a:r>
            <a:r>
              <a:rPr lang="zh-TW" altLang="en-US" sz="2000" dirty="0">
                <a:solidFill>
                  <a:prstClr val="black"/>
                </a:solidFill>
                <a:latin typeface="標楷體" panose="03000509000000000000" pitchFamily="65" charset="-120"/>
                <a:ea typeface="標楷體" panose="03000509000000000000" pitchFamily="65" charset="-120"/>
                <a:cs typeface="+mj-cs"/>
              </a:rPr>
              <a:t>將依農田水利法第</a:t>
            </a:r>
            <a:r>
              <a:rPr lang="en-US" altLang="zh-TW" sz="2000" dirty="0">
                <a:solidFill>
                  <a:prstClr val="black"/>
                </a:solidFill>
                <a:latin typeface="標楷體" panose="03000509000000000000" pitchFamily="65" charset="-120"/>
                <a:ea typeface="標楷體" panose="03000509000000000000" pitchFamily="65" charset="-120"/>
                <a:cs typeface="+mj-cs"/>
              </a:rPr>
              <a:t>8</a:t>
            </a:r>
            <a:r>
              <a:rPr lang="zh-TW" altLang="en-US" sz="2000" dirty="0">
                <a:solidFill>
                  <a:prstClr val="black"/>
                </a:solidFill>
                <a:latin typeface="標楷體" panose="03000509000000000000" pitchFamily="65" charset="-120"/>
                <a:ea typeface="標楷體" panose="03000509000000000000" pitchFamily="65" charset="-120"/>
                <a:cs typeface="+mj-cs"/>
              </a:rPr>
              <a:t>條、第</a:t>
            </a:r>
            <a:r>
              <a:rPr lang="en-US" altLang="zh-TW" sz="2000" dirty="0">
                <a:solidFill>
                  <a:prstClr val="black"/>
                </a:solidFill>
                <a:latin typeface="標楷體" panose="03000509000000000000" pitchFamily="65" charset="-120"/>
                <a:ea typeface="標楷體" panose="03000509000000000000" pitchFamily="65" charset="-120"/>
                <a:cs typeface="+mj-cs"/>
              </a:rPr>
              <a:t>30</a:t>
            </a:r>
            <a:r>
              <a:rPr lang="zh-TW" altLang="en-US" sz="2000" dirty="0">
                <a:solidFill>
                  <a:prstClr val="black"/>
                </a:solidFill>
                <a:latin typeface="標楷體" panose="03000509000000000000" pitchFamily="65" charset="-120"/>
                <a:ea typeface="標楷體" panose="03000509000000000000" pitchFamily="65" charset="-120"/>
                <a:cs typeface="+mj-cs"/>
              </a:rPr>
              <a:t>條規定</a:t>
            </a:r>
            <a:r>
              <a:rPr lang="zh-TW" altLang="en-US" sz="2000" dirty="0" smtClean="0">
                <a:solidFill>
                  <a:prstClr val="black"/>
                </a:solidFill>
                <a:latin typeface="標楷體" panose="03000509000000000000" pitchFamily="65" charset="-120"/>
                <a:ea typeface="標楷體" panose="03000509000000000000" pitchFamily="65" charset="-120"/>
                <a:cs typeface="+mj-cs"/>
              </a:rPr>
              <a:t>處罰，請查照</a:t>
            </a:r>
            <a:r>
              <a:rPr lang="zh-TW" altLang="en-US" sz="2000" dirty="0">
                <a:solidFill>
                  <a:prstClr val="black"/>
                </a:solidFill>
                <a:latin typeface="標楷體" panose="03000509000000000000" pitchFamily="65" charset="-120"/>
                <a:ea typeface="標楷體" panose="03000509000000000000" pitchFamily="65" charset="-120"/>
                <a:cs typeface="+mj-cs"/>
              </a:rPr>
              <a:t>。</a:t>
            </a:r>
            <a:br>
              <a:rPr lang="zh-TW" altLang="en-US" sz="2000" dirty="0">
                <a:solidFill>
                  <a:prstClr val="black"/>
                </a:solidFill>
                <a:latin typeface="標楷體" panose="03000509000000000000" pitchFamily="65" charset="-120"/>
                <a:ea typeface="標楷體" panose="03000509000000000000" pitchFamily="65" charset="-120"/>
                <a:cs typeface="+mj-cs"/>
              </a:rPr>
            </a:br>
            <a:r>
              <a:rPr lang="zh-TW" altLang="en-US" sz="2000" dirty="0">
                <a:solidFill>
                  <a:prstClr val="black"/>
                </a:solidFill>
                <a:latin typeface="標楷體" panose="03000509000000000000" pitchFamily="65" charset="-120"/>
                <a:ea typeface="標楷體" panose="03000509000000000000" pitchFamily="65" charset="-120"/>
                <a:cs typeface="+mj-cs"/>
              </a:rPr>
              <a:t>說明：</a:t>
            </a:r>
            <a:r>
              <a:rPr lang="en-US" altLang="zh-TW" sz="2000" dirty="0">
                <a:solidFill>
                  <a:prstClr val="black"/>
                </a:solidFill>
                <a:latin typeface="標楷體" panose="03000509000000000000" pitchFamily="65" charset="-120"/>
                <a:ea typeface="標楷體" panose="03000509000000000000" pitchFamily="65" charset="-120"/>
                <a:cs typeface="+mj-cs"/>
              </a:rPr>
              <a:t/>
            </a:r>
            <a:br>
              <a:rPr lang="en-US" altLang="zh-TW" sz="2000" dirty="0">
                <a:solidFill>
                  <a:prstClr val="black"/>
                </a:solidFill>
                <a:latin typeface="標楷體" panose="03000509000000000000" pitchFamily="65" charset="-120"/>
                <a:ea typeface="標楷體" panose="03000509000000000000" pitchFamily="65" charset="-120"/>
                <a:cs typeface="+mj-cs"/>
              </a:rPr>
            </a:br>
            <a:r>
              <a:rPr lang="zh-TW" altLang="en-US" sz="2000" dirty="0">
                <a:solidFill>
                  <a:prstClr val="black"/>
                </a:solidFill>
                <a:latin typeface="標楷體" panose="03000509000000000000" pitchFamily="65" charset="-120"/>
                <a:ea typeface="標楷體" panose="03000509000000000000" pitchFamily="65" charset="-120"/>
                <a:cs typeface="+mj-cs"/>
              </a:rPr>
              <a:t>  一</a:t>
            </a:r>
            <a:r>
              <a:rPr lang="zh-TW" altLang="en-US" sz="2000" dirty="0" smtClean="0">
                <a:solidFill>
                  <a:prstClr val="black"/>
                </a:solidFill>
                <a:latin typeface="標楷體" panose="03000509000000000000" pitchFamily="65" charset="-120"/>
                <a:ea typeface="標楷體" panose="03000509000000000000" pitchFamily="65" charset="-120"/>
                <a:cs typeface="+mj-cs"/>
              </a:rPr>
              <a:t>、依據本處○○工作站</a:t>
            </a:r>
            <a:r>
              <a:rPr lang="en-US" altLang="zh-TW" sz="2000" dirty="0" smtClean="0">
                <a:solidFill>
                  <a:prstClr val="black"/>
                </a:solidFill>
                <a:latin typeface="標楷體" panose="03000509000000000000" pitchFamily="65" charset="-120"/>
                <a:ea typeface="標楷體" panose="03000509000000000000" pitchFamily="65" charset="-120"/>
                <a:cs typeface="+mj-cs"/>
              </a:rPr>
              <a:t>111</a:t>
            </a:r>
            <a:r>
              <a:rPr lang="zh-TW" altLang="en-US" sz="2000" dirty="0" smtClean="0">
                <a:solidFill>
                  <a:prstClr val="black"/>
                </a:solidFill>
                <a:latin typeface="標楷體" panose="03000509000000000000" pitchFamily="65" charset="-120"/>
                <a:ea typeface="標楷體" panose="03000509000000000000" pitchFamily="65" charset="-120"/>
                <a:cs typeface="+mj-cs"/>
              </a:rPr>
              <a:t>年</a:t>
            </a:r>
            <a:r>
              <a:rPr lang="en-US" altLang="zh-TW" sz="2000" dirty="0">
                <a:solidFill>
                  <a:prstClr val="black"/>
                </a:solidFill>
                <a:latin typeface="標楷體" panose="03000509000000000000" pitchFamily="65" charset="-120"/>
                <a:ea typeface="標楷體" panose="03000509000000000000" pitchFamily="65" charset="-120"/>
                <a:cs typeface="+mj-cs"/>
              </a:rPr>
              <a:t>00</a:t>
            </a:r>
            <a:r>
              <a:rPr lang="zh-TW" altLang="en-US" sz="2000" dirty="0">
                <a:solidFill>
                  <a:prstClr val="black"/>
                </a:solidFill>
                <a:latin typeface="標楷體" panose="03000509000000000000" pitchFamily="65" charset="-120"/>
                <a:ea typeface="標楷體" panose="03000509000000000000" pitchFamily="65" charset="-120"/>
                <a:cs typeface="+mj-cs"/>
              </a:rPr>
              <a:t>月</a:t>
            </a:r>
            <a:r>
              <a:rPr lang="en-US" altLang="zh-TW" sz="2000" dirty="0">
                <a:solidFill>
                  <a:prstClr val="black"/>
                </a:solidFill>
                <a:latin typeface="標楷體" panose="03000509000000000000" pitchFamily="65" charset="-120"/>
                <a:ea typeface="標楷體" panose="03000509000000000000" pitchFamily="65" charset="-120"/>
                <a:cs typeface="+mj-cs"/>
              </a:rPr>
              <a:t>00</a:t>
            </a:r>
            <a:r>
              <a:rPr lang="zh-TW" altLang="en-US" sz="2000" dirty="0" smtClean="0">
                <a:solidFill>
                  <a:prstClr val="black"/>
                </a:solidFill>
                <a:latin typeface="標楷體" panose="03000509000000000000" pitchFamily="65" charset="-120"/>
                <a:ea typeface="標楷體" panose="03000509000000000000" pitchFamily="65" charset="-120"/>
                <a:cs typeface="+mj-cs"/>
              </a:rPr>
              <a:t>日簽辦理。</a:t>
            </a:r>
            <a:r>
              <a:rPr lang="en-US" altLang="zh-TW" sz="2000" dirty="0">
                <a:latin typeface="標楷體" panose="03000509000000000000" pitchFamily="65" charset="-120"/>
                <a:ea typeface="標楷體" panose="03000509000000000000" pitchFamily="65" charset="-120"/>
                <a:cs typeface="+mj-cs"/>
              </a:rPr>
              <a:t/>
            </a:r>
            <a:br>
              <a:rPr lang="en-US" altLang="zh-TW" sz="2000" dirty="0">
                <a:latin typeface="標楷體" panose="03000509000000000000" pitchFamily="65" charset="-120"/>
                <a:ea typeface="標楷體" panose="03000509000000000000" pitchFamily="65" charset="-120"/>
                <a:cs typeface="+mj-cs"/>
              </a:rPr>
            </a:br>
            <a:r>
              <a:rPr lang="zh-TW" altLang="en-US" sz="2000" dirty="0" smtClean="0">
                <a:latin typeface="標楷體" panose="03000509000000000000" pitchFamily="65" charset="-120"/>
                <a:ea typeface="標楷體" panose="03000509000000000000" pitchFamily="65" charset="-120"/>
                <a:cs typeface="+mj-cs"/>
              </a:rPr>
              <a:t>  </a:t>
            </a:r>
            <a:r>
              <a:rPr lang="zh-TW" altLang="en-US" sz="2000" dirty="0">
                <a:latin typeface="標楷體" panose="03000509000000000000" pitchFamily="65" charset="-120"/>
                <a:ea typeface="標楷體" panose="03000509000000000000" pitchFamily="65" charset="-120"/>
                <a:cs typeface="+mj-cs"/>
              </a:rPr>
              <a:t>二</a:t>
            </a:r>
            <a:r>
              <a:rPr lang="zh-TW" altLang="en-US" sz="2000" dirty="0" smtClean="0">
                <a:latin typeface="標楷體" panose="03000509000000000000" pitchFamily="65" charset="-120"/>
                <a:ea typeface="標楷體" panose="03000509000000000000" pitchFamily="65" charset="-120"/>
                <a:cs typeface="+mj-cs"/>
              </a:rPr>
              <a:t>、</a:t>
            </a:r>
            <a:r>
              <a:rPr lang="zh-TW" altLang="en-US" sz="2000" dirty="0">
                <a:latin typeface="標楷體" panose="03000509000000000000" pitchFamily="65" charset="-120"/>
                <a:ea typeface="標楷體" panose="03000509000000000000" pitchFamily="65" charset="-120"/>
                <a:cs typeface="+mj-cs"/>
              </a:rPr>
              <a:t>旨</a:t>
            </a:r>
            <a:r>
              <a:rPr lang="zh-TW" altLang="en-US" sz="2000" dirty="0" smtClean="0">
                <a:latin typeface="標楷體" panose="03000509000000000000" pitchFamily="65" charset="-120"/>
                <a:ea typeface="標楷體" panose="03000509000000000000" pitchFamily="65" charset="-120"/>
                <a:cs typeface="+mj-cs"/>
              </a:rPr>
              <a:t>揭</a:t>
            </a:r>
            <a:r>
              <a:rPr lang="zh-TW" altLang="en-US" sz="2000" dirty="0">
                <a:latin typeface="標楷體" panose="03000509000000000000" pitchFamily="65" charset="-120"/>
                <a:ea typeface="標楷體" panose="03000509000000000000" pitchFamily="65" charset="-120"/>
                <a:cs typeface="+mj-cs"/>
              </a:rPr>
              <a:t>農田水利法第</a:t>
            </a:r>
            <a:r>
              <a:rPr lang="en-US" altLang="zh-TW" sz="2000" dirty="0">
                <a:latin typeface="標楷體" panose="03000509000000000000" pitchFamily="65" charset="-120"/>
                <a:ea typeface="標楷體" panose="03000509000000000000" pitchFamily="65" charset="-120"/>
                <a:cs typeface="+mj-cs"/>
              </a:rPr>
              <a:t>8</a:t>
            </a:r>
            <a:r>
              <a:rPr lang="zh-TW" altLang="en-US" sz="2000" dirty="0">
                <a:latin typeface="標楷體" panose="03000509000000000000" pitchFamily="65" charset="-120"/>
                <a:ea typeface="標楷體" panose="03000509000000000000" pitchFamily="65" charset="-120"/>
                <a:cs typeface="+mj-cs"/>
              </a:rPr>
              <a:t>條第</a:t>
            </a:r>
            <a:r>
              <a:rPr lang="en-US" altLang="zh-TW" sz="2000" dirty="0">
                <a:latin typeface="標楷體" panose="03000509000000000000" pitchFamily="65" charset="-120"/>
                <a:ea typeface="標楷體" panose="03000509000000000000" pitchFamily="65" charset="-120"/>
                <a:cs typeface="+mj-cs"/>
              </a:rPr>
              <a:t>1</a:t>
            </a:r>
            <a:r>
              <a:rPr lang="zh-TW" altLang="en-US" sz="2000" dirty="0" smtClean="0">
                <a:latin typeface="標楷體" panose="03000509000000000000" pitchFamily="65" charset="-120"/>
                <a:ea typeface="標楷體" panose="03000509000000000000" pitchFamily="65" charset="-120"/>
                <a:cs typeface="+mj-cs"/>
              </a:rPr>
              <a:t>項、</a:t>
            </a:r>
            <a:r>
              <a:rPr lang="zh-TW" altLang="en-US" sz="2000" dirty="0">
                <a:latin typeface="標楷體" panose="03000509000000000000" pitchFamily="65" charset="-120"/>
                <a:ea typeface="標楷體" panose="03000509000000000000" pitchFamily="65" charset="-120"/>
                <a:cs typeface="+mj-cs"/>
              </a:rPr>
              <a:t>第</a:t>
            </a:r>
            <a:r>
              <a:rPr lang="en-US" altLang="zh-TW" sz="2000" dirty="0">
                <a:latin typeface="標楷體" panose="03000509000000000000" pitchFamily="65" charset="-120"/>
                <a:ea typeface="標楷體" panose="03000509000000000000" pitchFamily="65" charset="-120"/>
                <a:cs typeface="+mj-cs"/>
              </a:rPr>
              <a:t>30</a:t>
            </a:r>
            <a:r>
              <a:rPr lang="zh-TW" altLang="en-US" sz="2000" dirty="0">
                <a:latin typeface="標楷體" panose="03000509000000000000" pitchFamily="65" charset="-120"/>
                <a:ea typeface="標楷體" panose="03000509000000000000" pitchFamily="65" charset="-120"/>
                <a:cs typeface="+mj-cs"/>
              </a:rPr>
              <a:t>條第</a:t>
            </a:r>
            <a:r>
              <a:rPr lang="en-US" altLang="zh-TW" sz="2000" dirty="0">
                <a:latin typeface="標楷體" panose="03000509000000000000" pitchFamily="65" charset="-120"/>
                <a:ea typeface="標楷體" panose="03000509000000000000" pitchFamily="65" charset="-120"/>
                <a:cs typeface="+mj-cs"/>
              </a:rPr>
              <a:t>1</a:t>
            </a:r>
            <a:r>
              <a:rPr lang="zh-TW" altLang="en-US" sz="2000" dirty="0">
                <a:latin typeface="標楷體" panose="03000509000000000000" pitchFamily="65" charset="-120"/>
                <a:ea typeface="標楷體" panose="03000509000000000000" pitchFamily="65" charset="-120"/>
                <a:cs typeface="+mj-cs"/>
              </a:rPr>
              <a:t>項第</a:t>
            </a:r>
            <a:r>
              <a:rPr lang="en-US" altLang="zh-TW" sz="2000" dirty="0">
                <a:latin typeface="標楷體" panose="03000509000000000000" pitchFamily="65" charset="-120"/>
                <a:ea typeface="標楷體" panose="03000509000000000000" pitchFamily="65" charset="-120"/>
                <a:cs typeface="+mj-cs"/>
              </a:rPr>
              <a:t>1</a:t>
            </a:r>
            <a:r>
              <a:rPr lang="zh-TW" altLang="en-US" sz="2000" dirty="0">
                <a:latin typeface="標楷體" panose="03000509000000000000" pitchFamily="65" charset="-120"/>
                <a:ea typeface="標楷體" panose="03000509000000000000" pitchFamily="65" charset="-120"/>
                <a:cs typeface="+mj-cs"/>
              </a:rPr>
              <a:t>款條文內容如下：</a:t>
            </a:r>
          </a:p>
          <a:p>
            <a:pPr marL="0" indent="0">
              <a:buNone/>
            </a:pPr>
            <a:r>
              <a:rPr lang="zh-TW" altLang="en-US" sz="2000" dirty="0" smtClean="0">
                <a:solidFill>
                  <a:srgbClr val="000000"/>
                </a:solidFill>
                <a:latin typeface="標楷體" panose="03000509000000000000" pitchFamily="65" charset="-120"/>
                <a:ea typeface="標楷體" panose="03000509000000000000" pitchFamily="65" charset="-120"/>
              </a:rPr>
              <a:t>    </a:t>
            </a:r>
            <a:r>
              <a:rPr lang="en-US" altLang="zh-TW" sz="2000" dirty="0" smtClean="0">
                <a:solidFill>
                  <a:srgbClr val="000000"/>
                </a:solidFill>
                <a:latin typeface="標楷體" panose="03000509000000000000" pitchFamily="65" charset="-120"/>
                <a:ea typeface="標楷體" panose="03000509000000000000" pitchFamily="65" charset="-120"/>
              </a:rPr>
              <a:t>(</a:t>
            </a:r>
            <a:r>
              <a:rPr lang="zh-TW" altLang="en-US" sz="2000" dirty="0" smtClean="0">
                <a:solidFill>
                  <a:srgbClr val="000000"/>
                </a:solidFill>
                <a:latin typeface="標楷體" panose="03000509000000000000" pitchFamily="65" charset="-120"/>
                <a:ea typeface="標楷體" panose="03000509000000000000" pitchFamily="65" charset="-120"/>
              </a:rPr>
              <a:t>一</a:t>
            </a:r>
            <a:r>
              <a:rPr lang="en-US" altLang="zh-TW" sz="2000" dirty="0" smtClean="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農田水利法第</a:t>
            </a:r>
            <a:r>
              <a:rPr lang="en-US" altLang="zh-TW" sz="2000" dirty="0">
                <a:solidFill>
                  <a:srgbClr val="000000"/>
                </a:solidFill>
                <a:latin typeface="標楷體" panose="03000509000000000000" pitchFamily="65" charset="-120"/>
                <a:ea typeface="標楷體" panose="03000509000000000000" pitchFamily="65" charset="-120"/>
              </a:rPr>
              <a:t>8</a:t>
            </a:r>
            <a:r>
              <a:rPr lang="zh-TW" altLang="en-US" sz="2000" dirty="0">
                <a:solidFill>
                  <a:srgbClr val="000000"/>
                </a:solidFill>
                <a:latin typeface="標楷體" panose="03000509000000000000" pitchFamily="65" charset="-120"/>
                <a:ea typeface="標楷體" panose="03000509000000000000" pitchFamily="65" charset="-120"/>
              </a:rPr>
              <a:t>條第</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smtClean="0">
                <a:solidFill>
                  <a:srgbClr val="000000"/>
                </a:solidFill>
                <a:latin typeface="標楷體" panose="03000509000000000000" pitchFamily="65" charset="-120"/>
                <a:ea typeface="標楷體" panose="03000509000000000000" pitchFamily="65" charset="-120"/>
              </a:rPr>
              <a:t>項：</a:t>
            </a:r>
            <a:r>
              <a:rPr lang="zh-TW" altLang="en-US" sz="2000" dirty="0">
                <a:solidFill>
                  <a:srgbClr val="000000"/>
                </a:solidFill>
                <a:latin typeface="標楷體" panose="03000509000000000000" pitchFamily="65" charset="-120"/>
                <a:ea typeface="標楷體" panose="03000509000000000000" pitchFamily="65" charset="-120"/>
              </a:rPr>
              <a:t>「任何人不得任意變更或拆除農田水利設施。但為</a:t>
            </a:r>
            <a:r>
              <a:rPr lang="zh-TW" altLang="en-US" sz="2000" dirty="0" smtClean="0">
                <a:solidFill>
                  <a:srgbClr val="000000"/>
                </a:solidFill>
                <a:latin typeface="標楷體" panose="03000509000000000000" pitchFamily="65" charset="-120"/>
                <a:ea typeface="標楷體" panose="03000509000000000000" pitchFamily="65" charset="-120"/>
              </a:rPr>
              <a:t>提高土地運用</a:t>
            </a:r>
            <a:endParaRPr lang="en-US" altLang="zh-TW" sz="2000" dirty="0" smtClean="0">
              <a:solidFill>
                <a:srgbClr val="000000"/>
              </a:solidFill>
              <a:latin typeface="標楷體" panose="03000509000000000000" pitchFamily="65" charset="-120"/>
              <a:ea typeface="標楷體" panose="03000509000000000000" pitchFamily="65" charset="-120"/>
            </a:endParaRPr>
          </a:p>
          <a:p>
            <a:pPr marL="0" indent="0">
              <a:buNone/>
            </a:pPr>
            <a:r>
              <a:rPr lang="zh-TW" altLang="en-US" sz="2000" dirty="0">
                <a:solidFill>
                  <a:srgbClr val="000000"/>
                </a:solidFill>
                <a:latin typeface="標楷體" panose="03000509000000000000" pitchFamily="65" charset="-120"/>
                <a:ea typeface="標楷體" panose="03000509000000000000" pitchFamily="65" charset="-120"/>
              </a:rPr>
              <a:t> </a:t>
            </a:r>
            <a:r>
              <a:rPr lang="zh-TW" altLang="en-US" sz="2000" dirty="0" smtClean="0">
                <a:solidFill>
                  <a:srgbClr val="000000"/>
                </a:solidFill>
                <a:latin typeface="標楷體" panose="03000509000000000000" pitchFamily="65" charset="-120"/>
                <a:ea typeface="標楷體" panose="03000509000000000000" pitchFamily="65" charset="-120"/>
              </a:rPr>
              <a:t>       效益</a:t>
            </a:r>
            <a:r>
              <a:rPr lang="zh-TW" altLang="en-US" sz="2000" dirty="0">
                <a:solidFill>
                  <a:srgbClr val="000000"/>
                </a:solidFill>
                <a:latin typeface="標楷體" panose="03000509000000000000" pitchFamily="65" charset="-120"/>
                <a:ea typeface="標楷體" panose="03000509000000000000" pitchFamily="65" charset="-120"/>
              </a:rPr>
              <a:t>、增進公共利益、供公共建設所需或周遭農田已變更為非農業使用，</a:t>
            </a:r>
            <a:r>
              <a:rPr lang="zh-TW" altLang="en-US" sz="2000" dirty="0" smtClean="0">
                <a:solidFill>
                  <a:srgbClr val="000000"/>
                </a:solidFill>
                <a:latin typeface="標楷體" panose="03000509000000000000" pitchFamily="65" charset="-120"/>
                <a:ea typeface="標楷體" panose="03000509000000000000" pitchFamily="65" charset="-120"/>
              </a:rPr>
              <a:t>申請人得</a:t>
            </a:r>
            <a:r>
              <a:rPr lang="zh-TW" altLang="en-US" sz="2000" dirty="0">
                <a:solidFill>
                  <a:srgbClr val="000000"/>
                </a:solidFill>
                <a:latin typeface="標楷體" panose="03000509000000000000" pitchFamily="65" charset="-120"/>
                <a:ea typeface="標楷體" panose="03000509000000000000" pitchFamily="65" charset="-120"/>
              </a:rPr>
              <a:t>檢附</a:t>
            </a:r>
            <a:r>
              <a:rPr lang="zh-TW" altLang="en-US" sz="2000" dirty="0" smtClean="0">
                <a:solidFill>
                  <a:srgbClr val="000000"/>
                </a:solidFill>
                <a:latin typeface="標楷體" panose="03000509000000000000" pitchFamily="65" charset="-120"/>
                <a:ea typeface="標楷體" panose="03000509000000000000" pitchFamily="65" charset="-120"/>
              </a:rPr>
              <a:t>計</a:t>
            </a:r>
            <a:endParaRPr lang="en-US" altLang="zh-TW" sz="2000" dirty="0" smtClean="0">
              <a:solidFill>
                <a:srgbClr val="000000"/>
              </a:solidFill>
              <a:latin typeface="標楷體" panose="03000509000000000000" pitchFamily="65" charset="-120"/>
              <a:ea typeface="標楷體" panose="03000509000000000000" pitchFamily="65" charset="-120"/>
            </a:endParaRPr>
          </a:p>
          <a:p>
            <a:pPr marL="0" indent="0">
              <a:buNone/>
            </a:pPr>
            <a:r>
              <a:rPr lang="zh-TW" altLang="en-US" sz="2000" dirty="0">
                <a:solidFill>
                  <a:srgbClr val="000000"/>
                </a:solidFill>
                <a:latin typeface="標楷體" panose="03000509000000000000" pitchFamily="65" charset="-120"/>
                <a:ea typeface="標楷體" panose="03000509000000000000" pitchFamily="65" charset="-120"/>
              </a:rPr>
              <a:t> </a:t>
            </a:r>
            <a:r>
              <a:rPr lang="zh-TW" altLang="en-US" sz="2000" dirty="0" smtClean="0">
                <a:solidFill>
                  <a:srgbClr val="000000"/>
                </a:solidFill>
                <a:latin typeface="標楷體" panose="03000509000000000000" pitchFamily="65" charset="-120"/>
                <a:ea typeface="標楷體" panose="03000509000000000000" pitchFamily="65" charset="-120"/>
              </a:rPr>
              <a:t>       畫</a:t>
            </a:r>
            <a:r>
              <a:rPr lang="zh-TW" altLang="en-US" sz="2000" dirty="0">
                <a:solidFill>
                  <a:srgbClr val="000000"/>
                </a:solidFill>
                <a:latin typeface="標楷體" panose="03000509000000000000" pitchFamily="65" charset="-120"/>
                <a:ea typeface="標楷體" panose="03000509000000000000" pitchFamily="65" charset="-120"/>
              </a:rPr>
              <a:t>書，向主管機關申請許可後，依許可內容辦理變更或拆除，並負擔</a:t>
            </a:r>
            <a:r>
              <a:rPr lang="zh-TW" altLang="en-US" sz="2000" dirty="0" smtClean="0">
                <a:solidFill>
                  <a:srgbClr val="000000"/>
                </a:solidFill>
                <a:latin typeface="標楷體" panose="03000509000000000000" pitchFamily="65" charset="-120"/>
                <a:ea typeface="標楷體" panose="03000509000000000000" pitchFamily="65" charset="-120"/>
              </a:rPr>
              <a:t>其費用。」</a:t>
            </a:r>
            <a:endParaRPr lang="zh-TW" altLang="en-US" sz="2000" dirty="0">
              <a:solidFill>
                <a:srgbClr val="000000"/>
              </a:solidFill>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二</a:t>
            </a:r>
            <a:r>
              <a:rPr lang="en-US" altLang="zh-TW"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農田水利法第</a:t>
            </a:r>
            <a:r>
              <a:rPr lang="en-US" altLang="zh-TW" sz="2000" dirty="0">
                <a:latin typeface="標楷體" panose="03000509000000000000" pitchFamily="65" charset="-120"/>
                <a:ea typeface="標楷體" panose="03000509000000000000" pitchFamily="65" charset="-120"/>
              </a:rPr>
              <a:t>30</a:t>
            </a:r>
            <a:r>
              <a:rPr lang="zh-TW" altLang="en-US" sz="2000" dirty="0">
                <a:latin typeface="標楷體" panose="03000509000000000000" pitchFamily="65" charset="-120"/>
                <a:ea typeface="標楷體" panose="03000509000000000000" pitchFamily="65" charset="-120"/>
              </a:rPr>
              <a:t>條第</a:t>
            </a: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項第</a:t>
            </a: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款：</a:t>
            </a:r>
            <a:r>
              <a:rPr lang="zh-TW" altLang="en-US" sz="2000" dirty="0" smtClean="0">
                <a:latin typeface="標楷體" panose="03000509000000000000" pitchFamily="65" charset="-120"/>
                <a:ea typeface="標楷體" panose="03000509000000000000" pitchFamily="65" charset="-120"/>
              </a:rPr>
              <a:t>「有</a:t>
            </a:r>
            <a:r>
              <a:rPr lang="zh-TW" altLang="en-US" sz="2000" dirty="0">
                <a:latin typeface="標楷體" panose="03000509000000000000" pitchFamily="65" charset="-120"/>
                <a:ea typeface="標楷體" panose="03000509000000000000" pitchFamily="65" charset="-120"/>
              </a:rPr>
              <a:t>下列情形之一者，由主管機關處新臺幣六千元以上</a:t>
            </a:r>
            <a:r>
              <a:rPr lang="zh-TW" altLang="en-US" sz="2000" dirty="0" smtClean="0">
                <a:latin typeface="標楷體" panose="03000509000000000000" pitchFamily="65" charset="-120"/>
                <a:ea typeface="標楷體" panose="03000509000000000000" pitchFamily="65" charset="-120"/>
              </a:rPr>
              <a:t>三</a:t>
            </a:r>
            <a:endParaRPr lang="en-US" altLang="zh-TW" sz="2000" dirty="0" smtClean="0">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萬</a:t>
            </a:r>
            <a:r>
              <a:rPr lang="zh-TW" altLang="en-US" sz="2000" dirty="0">
                <a:latin typeface="標楷體" panose="03000509000000000000" pitchFamily="65" charset="-120"/>
                <a:ea typeface="標楷體" panose="03000509000000000000" pitchFamily="65" charset="-120"/>
              </a:rPr>
              <a:t>元以下罰鍰，並得令其限期改善；屆期未完成改善者，得按次處罰</a:t>
            </a:r>
            <a:r>
              <a:rPr lang="zh-TW" altLang="en-US" sz="2000" dirty="0" smtClean="0">
                <a:latin typeface="標楷體" panose="03000509000000000000" pitchFamily="65" charset="-120"/>
                <a:ea typeface="標楷體" panose="03000509000000000000" pitchFamily="65" charset="-120"/>
              </a:rPr>
              <a:t>：一</a:t>
            </a:r>
            <a:r>
              <a:rPr lang="zh-TW" altLang="en-US" sz="2000" dirty="0">
                <a:latin typeface="標楷體" panose="03000509000000000000" pitchFamily="65" charset="-120"/>
                <a:ea typeface="標楷體" panose="03000509000000000000" pitchFamily="65" charset="-120"/>
              </a:rPr>
              <a:t>、違反第八條</a:t>
            </a:r>
            <a:r>
              <a:rPr lang="zh-TW" altLang="en-US" sz="2000" dirty="0" smtClean="0">
                <a:latin typeface="標楷體" panose="03000509000000000000" pitchFamily="65" charset="-120"/>
                <a:ea typeface="標楷體" panose="03000509000000000000" pitchFamily="65" charset="-120"/>
              </a:rPr>
              <a:t>第</a:t>
            </a:r>
            <a:endParaRPr lang="en-US" altLang="zh-TW" sz="2000" dirty="0" smtClean="0">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一</a:t>
            </a:r>
            <a:r>
              <a:rPr lang="zh-TW" altLang="en-US" sz="2000" dirty="0">
                <a:latin typeface="標楷體" panose="03000509000000000000" pitchFamily="65" charset="-120"/>
                <a:ea typeface="標楷體" panose="03000509000000000000" pitchFamily="65" charset="-120"/>
              </a:rPr>
              <a:t>項規定，未經主管機關許可，變更或拆除農田水利設施或未依許可</a:t>
            </a:r>
            <a:r>
              <a:rPr lang="zh-TW" altLang="en-US" sz="2000" dirty="0" smtClean="0">
                <a:latin typeface="標楷體" panose="03000509000000000000" pitchFamily="65" charset="-120"/>
                <a:ea typeface="標楷體" panose="03000509000000000000" pitchFamily="65" charset="-120"/>
              </a:rPr>
              <a:t>內容</a:t>
            </a:r>
            <a:r>
              <a:rPr lang="zh-TW" altLang="en-US" sz="2000" dirty="0">
                <a:latin typeface="標楷體" panose="03000509000000000000" pitchFamily="65" charset="-120"/>
                <a:ea typeface="標楷體" panose="03000509000000000000" pitchFamily="65" charset="-120"/>
              </a:rPr>
              <a:t>辦理變更或拆除</a:t>
            </a:r>
            <a:r>
              <a:rPr lang="zh-TW" altLang="en-US" sz="2000" dirty="0" smtClean="0">
                <a:latin typeface="標楷體" panose="03000509000000000000" pitchFamily="65" charset="-120"/>
                <a:ea typeface="標楷體" panose="03000509000000000000" pitchFamily="65" charset="-120"/>
              </a:rPr>
              <a:t>。</a:t>
            </a:r>
            <a:endParaRPr lang="en-US" altLang="zh-TW" sz="2000" dirty="0" smtClean="0">
              <a:latin typeface="標楷體" panose="03000509000000000000" pitchFamily="65" charset="-120"/>
              <a:ea typeface="標楷體" panose="03000509000000000000" pitchFamily="65" charset="-120"/>
            </a:endParaRPr>
          </a:p>
          <a:p>
            <a:pPr marL="0" indent="0">
              <a:lnSpc>
                <a:spcPts val="1700"/>
              </a:lnSpc>
              <a:buNone/>
            </a:pPr>
            <a:r>
              <a:rPr lang="zh-TW" altLang="en-US" sz="1600" dirty="0">
                <a:latin typeface="標楷體" panose="03000509000000000000" pitchFamily="65" charset="-120"/>
                <a:ea typeface="標楷體" panose="03000509000000000000" pitchFamily="65" charset="-120"/>
              </a:rPr>
              <a:t>正本：○○○君</a:t>
            </a:r>
            <a:endParaRPr lang="en-US" altLang="zh-TW" sz="1600" dirty="0" smtClean="0">
              <a:latin typeface="標楷體" panose="03000509000000000000" pitchFamily="65" charset="-120"/>
              <a:ea typeface="標楷體" panose="03000509000000000000" pitchFamily="65" charset="-120"/>
            </a:endParaRPr>
          </a:p>
          <a:p>
            <a:pPr marL="0" indent="0">
              <a:lnSpc>
                <a:spcPts val="1700"/>
              </a:lnSpc>
              <a:buNone/>
            </a:pPr>
            <a:r>
              <a:rPr lang="zh-TW" altLang="en-US" sz="1600" dirty="0" smtClean="0">
                <a:latin typeface="標楷體" panose="03000509000000000000" pitchFamily="65" charset="-120"/>
                <a:ea typeface="標楷體" panose="03000509000000000000" pitchFamily="65" charset="-120"/>
              </a:rPr>
              <a:t>副本：</a:t>
            </a:r>
            <a:endParaRPr lang="en-US" altLang="zh-TW" sz="1600" dirty="0" smtClean="0">
              <a:latin typeface="標楷體" panose="03000509000000000000" pitchFamily="65" charset="-120"/>
              <a:ea typeface="標楷體" panose="03000509000000000000" pitchFamily="65" charset="-120"/>
            </a:endParaRPr>
          </a:p>
          <a:p>
            <a:pPr marL="0" indent="0">
              <a:buNone/>
            </a:pPr>
            <a:r>
              <a:rPr lang="zh-TW" altLang="en-US" sz="2000" dirty="0" smtClean="0">
                <a:latin typeface="標楷體" panose="03000509000000000000" pitchFamily="65" charset="-120"/>
                <a:ea typeface="標楷體" panose="03000509000000000000" pitchFamily="65" charset="-120"/>
              </a:rPr>
              <a:t>處長 呂 ○ ○</a:t>
            </a:r>
            <a:r>
              <a:rPr lang="en-US" altLang="zh-TW" sz="2000" dirty="0" smtClean="0">
                <a:latin typeface="標楷體" panose="03000509000000000000" pitchFamily="65" charset="-120"/>
                <a:ea typeface="標楷體" panose="03000509000000000000" pitchFamily="65" charset="-120"/>
              </a:rPr>
              <a:t>(</a:t>
            </a:r>
            <a:r>
              <a:rPr lang="zh-TW" altLang="en-US" sz="2000" dirty="0" smtClean="0">
                <a:solidFill>
                  <a:srgbClr val="0070C0"/>
                </a:solidFill>
                <a:latin typeface="標楷體" panose="03000509000000000000" pitchFamily="65" charset="-120"/>
                <a:ea typeface="標楷體" panose="03000509000000000000" pitchFamily="65" charset="-120"/>
              </a:rPr>
              <a:t>職銜簽字章</a:t>
            </a:r>
            <a:r>
              <a:rPr lang="en-US" altLang="zh-TW" sz="2000" dirty="0" smtClean="0">
                <a:latin typeface="標楷體" panose="03000509000000000000" pitchFamily="65" charset="-120"/>
                <a:ea typeface="標楷體" panose="03000509000000000000" pitchFamily="65" charset="-120"/>
              </a:rPr>
              <a:t>)</a:t>
            </a:r>
            <a:endParaRPr lang="zh-TW" altLang="en-US" sz="2000" dirty="0">
              <a:latin typeface="標楷體" panose="03000509000000000000" pitchFamily="65" charset="-120"/>
              <a:ea typeface="標楷體" panose="03000509000000000000" pitchFamily="65" charset="-120"/>
            </a:endParaRPr>
          </a:p>
          <a:p>
            <a:pPr marL="0" indent="0">
              <a:buNone/>
            </a:pPr>
            <a:endParaRPr lang="en-US" altLang="zh-TW" sz="2000"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81034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56723" y="118872"/>
            <a:ext cx="11612878" cy="6739128"/>
          </a:xfrm>
        </p:spPr>
        <p:txBody>
          <a:bodyPr/>
          <a:lstStyle/>
          <a:p>
            <a:pPr marL="0" indent="0" algn="ctr">
              <a:buNone/>
            </a:pPr>
            <a:r>
              <a:rPr lang="zh-TW" altLang="en-US" sz="2600" dirty="0">
                <a:latin typeface="標楷體" panose="03000509000000000000" pitchFamily="65" charset="-120"/>
                <a:ea typeface="標楷體" panose="03000509000000000000" pitchFamily="65" charset="-120"/>
              </a:rPr>
              <a:t>行政院農業委員會農田水利</a:t>
            </a:r>
            <a:r>
              <a:rPr lang="zh-TW" altLang="en-US" sz="2600" dirty="0" smtClean="0">
                <a:latin typeface="標楷體" panose="03000509000000000000" pitchFamily="65" charset="-120"/>
                <a:ea typeface="標楷體" panose="03000509000000000000" pitchFamily="65" charset="-120"/>
              </a:rPr>
              <a:t>署 函</a:t>
            </a:r>
            <a:endParaRPr lang="en-US" altLang="zh-TW" sz="2600" dirty="0" smtClean="0">
              <a:latin typeface="標楷體" panose="03000509000000000000" pitchFamily="65" charset="-120"/>
              <a:ea typeface="標楷體" panose="03000509000000000000" pitchFamily="65" charset="-120"/>
            </a:endParaRPr>
          </a:p>
          <a:p>
            <a:pPr marL="0" indent="0" algn="ctr">
              <a:buNone/>
            </a:pPr>
            <a:r>
              <a:rPr lang="zh-TW" altLang="en-US" sz="1600" dirty="0" smtClean="0">
                <a:latin typeface="標楷體" panose="03000509000000000000" pitchFamily="65" charset="-120"/>
                <a:ea typeface="標楷體" panose="03000509000000000000" pitchFamily="65" charset="-120"/>
              </a:rPr>
              <a:t>                                         地址</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231753</a:t>
            </a:r>
            <a:r>
              <a:rPr lang="zh-TW" altLang="en-US" sz="1600" dirty="0">
                <a:latin typeface="標楷體" panose="03000509000000000000" pitchFamily="65" charset="-120"/>
                <a:ea typeface="標楷體" panose="03000509000000000000" pitchFamily="65" charset="-120"/>
              </a:rPr>
              <a:t>新北市新店區北新路</a:t>
            </a:r>
            <a:r>
              <a:rPr lang="en-US" altLang="zh-TW" sz="1600" dirty="0">
                <a:latin typeface="標楷體" panose="03000509000000000000" pitchFamily="65" charset="-120"/>
                <a:ea typeface="標楷體" panose="03000509000000000000" pitchFamily="65" charset="-120"/>
              </a:rPr>
              <a:t>1</a:t>
            </a:r>
            <a:r>
              <a:rPr lang="zh-TW" altLang="en-US" sz="1600" dirty="0">
                <a:latin typeface="標楷體" panose="03000509000000000000" pitchFamily="65" charset="-120"/>
                <a:ea typeface="標楷體" panose="03000509000000000000" pitchFamily="65" charset="-120"/>
              </a:rPr>
              <a:t>段</a:t>
            </a:r>
            <a:r>
              <a:rPr lang="en-US" altLang="zh-TW" sz="1600" dirty="0">
                <a:latin typeface="標楷體" panose="03000509000000000000" pitchFamily="65" charset="-120"/>
                <a:ea typeface="標楷體" panose="03000509000000000000" pitchFamily="65" charset="-120"/>
              </a:rPr>
              <a:t>45</a:t>
            </a:r>
            <a:r>
              <a:rPr lang="zh-TW" altLang="en-US" sz="1600" dirty="0">
                <a:latin typeface="標楷體" panose="03000509000000000000" pitchFamily="65" charset="-120"/>
                <a:ea typeface="標楷體" panose="03000509000000000000" pitchFamily="65" charset="-120"/>
              </a:rPr>
              <a:t>巷</a:t>
            </a:r>
            <a:r>
              <a:rPr lang="en-US" altLang="zh-TW" sz="1600" dirty="0">
                <a:latin typeface="標楷體" panose="03000509000000000000" pitchFamily="65" charset="-120"/>
                <a:ea typeface="標楷體" panose="03000509000000000000" pitchFamily="65" charset="-120"/>
              </a:rPr>
              <a:t>5</a:t>
            </a:r>
            <a:r>
              <a:rPr lang="zh-TW" altLang="en-US" sz="1600" dirty="0">
                <a:latin typeface="標楷體" panose="03000509000000000000" pitchFamily="65" charset="-120"/>
                <a:ea typeface="標楷體" panose="03000509000000000000" pitchFamily="65" charset="-120"/>
              </a:rPr>
              <a:t>號</a:t>
            </a:r>
            <a:r>
              <a:rPr lang="en-US" altLang="zh-TW" sz="1600" dirty="0">
                <a:latin typeface="標楷體" panose="03000509000000000000" pitchFamily="65" charset="-120"/>
                <a:ea typeface="標楷體" panose="03000509000000000000" pitchFamily="65" charset="-120"/>
              </a:rPr>
              <a:t>6</a:t>
            </a:r>
            <a:r>
              <a:rPr lang="zh-TW" altLang="en-US" sz="1600" dirty="0" smtClean="0">
                <a:latin typeface="標楷體" panose="03000509000000000000" pitchFamily="65" charset="-120"/>
                <a:ea typeface="標楷體" panose="03000509000000000000" pitchFamily="65" charset="-120"/>
              </a:rPr>
              <a:t>樓</a:t>
            </a:r>
            <a:endParaRPr lang="en-US" altLang="zh-TW" sz="1600" dirty="0" smtClean="0">
              <a:latin typeface="標楷體" panose="03000509000000000000" pitchFamily="65" charset="-120"/>
              <a:ea typeface="標楷體" panose="03000509000000000000" pitchFamily="65" charset="-120"/>
            </a:endParaRPr>
          </a:p>
          <a:p>
            <a:pPr marL="0" indent="0" algn="ctr">
              <a:buNone/>
            </a:pPr>
            <a:r>
              <a:rPr lang="zh-TW" altLang="en-US" sz="1600" dirty="0" smtClean="0">
                <a:latin typeface="標楷體" panose="03000509000000000000" pitchFamily="65" charset="-120"/>
                <a:ea typeface="標楷體" panose="03000509000000000000" pitchFamily="65" charset="-120"/>
              </a:rPr>
              <a:t>            承辦</a:t>
            </a:r>
            <a:r>
              <a:rPr lang="zh-TW" altLang="en-US" sz="1600" dirty="0">
                <a:latin typeface="標楷體" panose="03000509000000000000" pitchFamily="65" charset="-120"/>
                <a:ea typeface="標楷體" panose="03000509000000000000" pitchFamily="65" charset="-120"/>
              </a:rPr>
              <a:t>人：</a:t>
            </a:r>
            <a:r>
              <a:rPr lang="zh-TW" altLang="en-US" sz="1600" dirty="0" smtClean="0">
                <a:latin typeface="標楷體" panose="03000509000000000000" pitchFamily="65" charset="-120"/>
                <a:ea typeface="標楷體" panose="03000509000000000000" pitchFamily="65" charset="-120"/>
              </a:rPr>
              <a:t>李○○</a:t>
            </a:r>
            <a:endParaRPr lang="en-US" altLang="zh-TW" sz="1600" dirty="0" smtClean="0">
              <a:latin typeface="標楷體" panose="03000509000000000000" pitchFamily="65" charset="-120"/>
              <a:ea typeface="標楷體" panose="03000509000000000000" pitchFamily="65" charset="-120"/>
            </a:endParaRPr>
          </a:p>
          <a:p>
            <a:pPr marL="0" indent="0" algn="ctr">
              <a:buNone/>
            </a:pPr>
            <a:r>
              <a:rPr lang="zh-TW" altLang="en-US" sz="1600" dirty="0" smtClean="0">
                <a:latin typeface="標楷體" panose="03000509000000000000" pitchFamily="65" charset="-120"/>
                <a:ea typeface="標楷體" panose="03000509000000000000" pitchFamily="65" charset="-120"/>
              </a:rPr>
              <a:t>                 電話</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a:t>
            </a:r>
            <a:r>
              <a:rPr lang="en-US" altLang="zh-TW" sz="1600" dirty="0" smtClean="0">
                <a:latin typeface="標楷體" panose="03000509000000000000" pitchFamily="65" charset="-120"/>
                <a:ea typeface="標楷體" panose="03000509000000000000" pitchFamily="65" charset="-120"/>
              </a:rPr>
              <a:t>02)8195-3151</a:t>
            </a:r>
          </a:p>
          <a:p>
            <a:pPr marL="0" indent="0" algn="ctr">
              <a:buNone/>
            </a:pPr>
            <a:r>
              <a:rPr lang="zh-TW" altLang="en-US" sz="1600" dirty="0" smtClean="0">
                <a:latin typeface="標楷體" panose="03000509000000000000" pitchFamily="65" charset="-120"/>
                <a:ea typeface="標楷體" panose="03000509000000000000" pitchFamily="65" charset="-120"/>
              </a:rPr>
              <a:t>                 傳真</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a:t>
            </a:r>
            <a:r>
              <a:rPr lang="en-US" altLang="zh-TW" sz="1600" dirty="0" smtClean="0">
                <a:latin typeface="標楷體" panose="03000509000000000000" pitchFamily="65" charset="-120"/>
                <a:ea typeface="標楷體" panose="03000509000000000000" pitchFamily="65" charset="-120"/>
              </a:rPr>
              <a:t>02)8911-6197</a:t>
            </a:r>
          </a:p>
          <a:p>
            <a:pPr marL="0" indent="0" algn="ctr">
              <a:buNone/>
            </a:pPr>
            <a:r>
              <a:rPr lang="zh-TW" altLang="en-US" sz="1600" dirty="0" smtClean="0">
                <a:latin typeface="標楷體" panose="03000509000000000000" pitchFamily="65" charset="-120"/>
                <a:ea typeface="標楷體" panose="03000509000000000000" pitchFamily="65" charset="-120"/>
              </a:rPr>
              <a:t>                        電子信箱</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yuanyu@ia.gov.tw</a:t>
            </a:r>
          </a:p>
          <a:p>
            <a:pPr marL="0" indent="0">
              <a:buNone/>
            </a:pPr>
            <a:r>
              <a:rPr lang="zh-TW" altLang="en-US" sz="2200" dirty="0" smtClean="0">
                <a:latin typeface="標楷體" panose="03000509000000000000" pitchFamily="65" charset="-120"/>
                <a:ea typeface="標楷體" panose="03000509000000000000" pitchFamily="65" charset="-120"/>
              </a:rPr>
              <a:t>受</a:t>
            </a:r>
            <a:r>
              <a:rPr lang="zh-TW" altLang="en-US" sz="2200" dirty="0">
                <a:latin typeface="標楷體" panose="03000509000000000000" pitchFamily="65" charset="-120"/>
                <a:ea typeface="標楷體" panose="03000509000000000000" pitchFamily="65" charset="-120"/>
              </a:rPr>
              <a:t>文者：行政院農業委員會農田水利署彰化管理處</a:t>
            </a:r>
          </a:p>
          <a:p>
            <a:pPr marL="0" indent="0">
              <a:lnSpc>
                <a:spcPts val="1600"/>
              </a:lnSpc>
              <a:buNone/>
            </a:pPr>
            <a:r>
              <a:rPr lang="zh-TW" altLang="en-US" sz="1800" dirty="0">
                <a:latin typeface="標楷體" panose="03000509000000000000" pitchFamily="65" charset="-120"/>
                <a:ea typeface="標楷體" panose="03000509000000000000" pitchFamily="65" charset="-120"/>
              </a:rPr>
              <a:t>發文日期：中華民國</a:t>
            </a:r>
            <a:r>
              <a:rPr lang="en-US" altLang="zh-TW" sz="1800" dirty="0">
                <a:latin typeface="標楷體" panose="03000509000000000000" pitchFamily="65" charset="-120"/>
                <a:ea typeface="標楷體" panose="03000509000000000000" pitchFamily="65" charset="-120"/>
              </a:rPr>
              <a:t>110</a:t>
            </a:r>
            <a:r>
              <a:rPr lang="zh-TW" altLang="en-US" sz="1800" dirty="0">
                <a:latin typeface="標楷體" panose="03000509000000000000" pitchFamily="65" charset="-120"/>
                <a:ea typeface="標楷體" panose="03000509000000000000" pitchFamily="65" charset="-120"/>
              </a:rPr>
              <a:t>年</a:t>
            </a:r>
            <a:r>
              <a:rPr lang="en-US" altLang="zh-TW" sz="1800" dirty="0">
                <a:latin typeface="標楷體" panose="03000509000000000000" pitchFamily="65" charset="-120"/>
                <a:ea typeface="標楷體" panose="03000509000000000000" pitchFamily="65" charset="-120"/>
              </a:rPr>
              <a:t>6</a:t>
            </a:r>
            <a:r>
              <a:rPr lang="zh-TW" altLang="en-US" sz="1800" dirty="0">
                <a:latin typeface="標楷體" panose="03000509000000000000" pitchFamily="65" charset="-120"/>
                <a:ea typeface="標楷體" panose="03000509000000000000" pitchFamily="65" charset="-120"/>
              </a:rPr>
              <a:t>月</a:t>
            </a:r>
            <a:r>
              <a:rPr lang="en-US" altLang="zh-TW" sz="1800" dirty="0">
                <a:latin typeface="標楷體" panose="03000509000000000000" pitchFamily="65" charset="-120"/>
                <a:ea typeface="標楷體" panose="03000509000000000000" pitchFamily="65" charset="-120"/>
              </a:rPr>
              <a:t>17</a:t>
            </a:r>
            <a:r>
              <a:rPr lang="zh-TW" altLang="en-US" sz="1800" dirty="0" smtClean="0">
                <a:latin typeface="標楷體" panose="03000509000000000000" pitchFamily="65" charset="-120"/>
                <a:ea typeface="標楷體" panose="03000509000000000000" pitchFamily="65" charset="-120"/>
              </a:rPr>
              <a:t>日</a:t>
            </a:r>
            <a:endParaRPr lang="en-US" altLang="zh-TW" sz="1800" dirty="0" smtClean="0">
              <a:latin typeface="標楷體" panose="03000509000000000000" pitchFamily="65" charset="-120"/>
              <a:ea typeface="標楷體" panose="03000509000000000000" pitchFamily="65" charset="-120"/>
            </a:endParaRPr>
          </a:p>
          <a:p>
            <a:pPr marL="0" indent="0">
              <a:lnSpc>
                <a:spcPts val="1600"/>
              </a:lnSpc>
              <a:buNone/>
            </a:pPr>
            <a:r>
              <a:rPr lang="zh-TW" altLang="en-US" sz="1800" dirty="0" smtClean="0">
                <a:latin typeface="標楷體" panose="03000509000000000000" pitchFamily="65" charset="-120"/>
                <a:ea typeface="標楷體" panose="03000509000000000000" pitchFamily="65" charset="-120"/>
              </a:rPr>
              <a:t>發文</a:t>
            </a:r>
            <a:r>
              <a:rPr lang="zh-TW" altLang="en-US" sz="1800" dirty="0">
                <a:latin typeface="標楷體" panose="03000509000000000000" pitchFamily="65" charset="-120"/>
                <a:ea typeface="標楷體" panose="03000509000000000000" pitchFamily="65" charset="-120"/>
              </a:rPr>
              <a:t>字號：農水管字第</a:t>
            </a:r>
            <a:r>
              <a:rPr lang="en-US" altLang="zh-TW" sz="1800" dirty="0">
                <a:latin typeface="標楷體" panose="03000509000000000000" pitchFamily="65" charset="-120"/>
                <a:ea typeface="標楷體" panose="03000509000000000000" pitchFamily="65" charset="-120"/>
              </a:rPr>
              <a:t>1106006640</a:t>
            </a:r>
            <a:r>
              <a:rPr lang="zh-TW" altLang="en-US" sz="1800" dirty="0" smtClean="0">
                <a:latin typeface="標楷體" panose="03000509000000000000" pitchFamily="65" charset="-120"/>
                <a:ea typeface="標楷體" panose="03000509000000000000" pitchFamily="65" charset="-120"/>
              </a:rPr>
              <a:t>號</a:t>
            </a:r>
            <a:endParaRPr lang="en-US" altLang="zh-TW" sz="1800" dirty="0" smtClean="0">
              <a:latin typeface="標楷體" panose="03000509000000000000" pitchFamily="65" charset="-120"/>
              <a:ea typeface="標楷體" panose="03000509000000000000" pitchFamily="65" charset="-120"/>
            </a:endParaRPr>
          </a:p>
          <a:p>
            <a:pPr marL="0" indent="0">
              <a:lnSpc>
                <a:spcPts val="1600"/>
              </a:lnSpc>
              <a:buNone/>
            </a:pPr>
            <a:r>
              <a:rPr lang="zh-TW" altLang="en-US" sz="1800" dirty="0" smtClean="0">
                <a:latin typeface="標楷體" panose="03000509000000000000" pitchFamily="65" charset="-120"/>
                <a:ea typeface="標楷體" panose="03000509000000000000" pitchFamily="65" charset="-120"/>
              </a:rPr>
              <a:t>速</a:t>
            </a:r>
            <a:r>
              <a:rPr lang="zh-TW" altLang="en-US" sz="1800" dirty="0">
                <a:latin typeface="標楷體" panose="03000509000000000000" pitchFamily="65" charset="-120"/>
                <a:ea typeface="標楷體" panose="03000509000000000000" pitchFamily="65" charset="-120"/>
              </a:rPr>
              <a:t>別：普通</a:t>
            </a:r>
            <a:r>
              <a:rPr lang="zh-TW" altLang="en-US" sz="1800" dirty="0" smtClean="0">
                <a:latin typeface="標楷體" panose="03000509000000000000" pitchFamily="65" charset="-120"/>
                <a:ea typeface="標楷體" panose="03000509000000000000" pitchFamily="65" charset="-120"/>
              </a:rPr>
              <a:t>件</a:t>
            </a:r>
            <a:endParaRPr lang="en-US" altLang="zh-TW" sz="1800" dirty="0" smtClean="0">
              <a:latin typeface="標楷體" panose="03000509000000000000" pitchFamily="65" charset="-120"/>
              <a:ea typeface="標楷體" panose="03000509000000000000" pitchFamily="65" charset="-120"/>
            </a:endParaRPr>
          </a:p>
          <a:p>
            <a:pPr marL="0" indent="0">
              <a:lnSpc>
                <a:spcPts val="1600"/>
              </a:lnSpc>
              <a:buNone/>
            </a:pPr>
            <a:r>
              <a:rPr lang="zh-TW" altLang="en-US" sz="1800" dirty="0" smtClean="0">
                <a:latin typeface="標楷體" panose="03000509000000000000" pitchFamily="65" charset="-120"/>
                <a:ea typeface="標楷體" panose="03000509000000000000" pitchFamily="65" charset="-120"/>
              </a:rPr>
              <a:t>密</a:t>
            </a:r>
            <a:r>
              <a:rPr lang="zh-TW" altLang="en-US" sz="1800" dirty="0">
                <a:latin typeface="標楷體" panose="03000509000000000000" pitchFamily="65" charset="-120"/>
                <a:ea typeface="標楷體" panose="03000509000000000000" pitchFamily="65" charset="-120"/>
              </a:rPr>
              <a:t>等及解密條件或保密期限</a:t>
            </a:r>
            <a:r>
              <a:rPr lang="zh-TW" altLang="en-US" sz="1800" dirty="0" smtClean="0">
                <a:latin typeface="標楷體" panose="03000509000000000000" pitchFamily="65" charset="-120"/>
                <a:ea typeface="標楷體" panose="03000509000000000000" pitchFamily="65" charset="-120"/>
              </a:rPr>
              <a:t>：</a:t>
            </a:r>
            <a:endParaRPr lang="en-US" altLang="zh-TW" sz="1800" dirty="0" smtClean="0">
              <a:latin typeface="標楷體" panose="03000509000000000000" pitchFamily="65" charset="-120"/>
              <a:ea typeface="標楷體" panose="03000509000000000000" pitchFamily="65" charset="-120"/>
            </a:endParaRPr>
          </a:p>
          <a:p>
            <a:pPr marL="0" indent="0">
              <a:lnSpc>
                <a:spcPts val="1600"/>
              </a:lnSpc>
              <a:buNone/>
            </a:pPr>
            <a:r>
              <a:rPr lang="zh-TW" altLang="en-US" sz="1800" dirty="0" smtClean="0">
                <a:latin typeface="標楷體" panose="03000509000000000000" pitchFamily="65" charset="-120"/>
                <a:ea typeface="標楷體" panose="03000509000000000000" pitchFamily="65" charset="-120"/>
              </a:rPr>
              <a:t>附件</a:t>
            </a:r>
            <a:r>
              <a:rPr lang="zh-TW" altLang="en-US" sz="1800" dirty="0">
                <a:latin typeface="標楷體" panose="03000509000000000000" pitchFamily="65" charset="-120"/>
                <a:ea typeface="標楷體" panose="03000509000000000000" pitchFamily="65" charset="-120"/>
              </a:rPr>
              <a:t>：如主旨</a:t>
            </a:r>
            <a:endParaRPr lang="en-US" altLang="zh-TW" sz="1800" dirty="0">
              <a:latin typeface="標楷體" panose="03000509000000000000" pitchFamily="65" charset="-120"/>
              <a:ea typeface="標楷體" panose="03000509000000000000" pitchFamily="65" charset="-120"/>
            </a:endParaRPr>
          </a:p>
          <a:p>
            <a:pPr marL="0" indent="0">
              <a:spcBef>
                <a:spcPts val="575"/>
              </a:spcBef>
              <a:spcAft>
                <a:spcPts val="0"/>
              </a:spcAft>
              <a:buNone/>
            </a:pPr>
            <a:r>
              <a:rPr lang="zh-TW" altLang="en-US" sz="2200" dirty="0" smtClean="0">
                <a:latin typeface="標楷體" panose="03000509000000000000" pitchFamily="65" charset="-120"/>
                <a:ea typeface="標楷體" panose="03000509000000000000" pitchFamily="65" charset="-120"/>
              </a:rPr>
              <a:t>主旨：</a:t>
            </a:r>
            <a:r>
              <a:rPr lang="zh-TW" altLang="en-US" sz="2200" dirty="0" smtClean="0">
                <a:solidFill>
                  <a:srgbClr val="FF0000"/>
                </a:solidFill>
                <a:latin typeface="標楷體" panose="03000509000000000000" pitchFamily="65" charset="-120"/>
                <a:ea typeface="標楷體" panose="03000509000000000000" pitchFamily="65" charset="-120"/>
              </a:rPr>
              <a:t>有關</a:t>
            </a:r>
            <a:r>
              <a:rPr lang="zh-TW" altLang="en-US" sz="2200" b="1" dirty="0">
                <a:solidFill>
                  <a:srgbClr val="0070C0"/>
                </a:solidFill>
                <a:latin typeface="標楷體" panose="03000509000000000000" pitchFamily="65" charset="-120"/>
                <a:ea typeface="標楷體" panose="03000509000000000000" pitchFamily="65" charset="-120"/>
              </a:rPr>
              <a:t>我國推薦財團法人資訊工業策進會擔任</a:t>
            </a:r>
            <a:r>
              <a:rPr lang="en-US" altLang="zh-TW" sz="2200" b="1" dirty="0">
                <a:solidFill>
                  <a:srgbClr val="0070C0"/>
                </a:solidFill>
                <a:latin typeface="標楷體" panose="03000509000000000000" pitchFamily="65" charset="-120"/>
                <a:ea typeface="標楷體" panose="03000509000000000000" pitchFamily="65" charset="-120"/>
              </a:rPr>
              <a:t>APEC</a:t>
            </a:r>
            <a:r>
              <a:rPr lang="zh-TW" altLang="en-US" sz="2200" b="1" dirty="0">
                <a:solidFill>
                  <a:srgbClr val="0070C0"/>
                </a:solidFill>
                <a:latin typeface="標楷體" panose="03000509000000000000" pitchFamily="65" charset="-120"/>
                <a:ea typeface="標楷體" panose="03000509000000000000" pitchFamily="65" charset="-120"/>
              </a:rPr>
              <a:t>跨境隱私保護規則</a:t>
            </a:r>
            <a:r>
              <a:rPr lang="en-US" altLang="zh-TW" sz="2200" b="1" dirty="0">
                <a:solidFill>
                  <a:srgbClr val="0070C0"/>
                </a:solidFill>
                <a:latin typeface="標楷體" panose="03000509000000000000" pitchFamily="65" charset="-120"/>
                <a:ea typeface="標楷體" panose="03000509000000000000" pitchFamily="65" charset="-120"/>
              </a:rPr>
              <a:t>(CBPR)</a:t>
            </a:r>
            <a:r>
              <a:rPr lang="zh-TW" altLang="en-US" sz="2200" b="1" dirty="0">
                <a:solidFill>
                  <a:srgbClr val="0070C0"/>
                </a:solidFill>
                <a:latin typeface="標楷體" panose="03000509000000000000" pitchFamily="65" charset="-120"/>
                <a:ea typeface="標楷體" panose="03000509000000000000" pitchFamily="65" charset="-120"/>
              </a:rPr>
              <a:t>體系之當</a:t>
            </a:r>
            <a:r>
              <a:rPr lang="zh-TW" altLang="en-US" sz="2200" b="1" dirty="0" smtClean="0">
                <a:solidFill>
                  <a:srgbClr val="0070C0"/>
                </a:solidFill>
                <a:latin typeface="標楷體" panose="03000509000000000000" pitchFamily="65" charset="-120"/>
                <a:ea typeface="標楷體" panose="03000509000000000000" pitchFamily="65" charset="-120"/>
              </a:rPr>
              <a:t>責</a:t>
            </a:r>
            <a:endParaRPr lang="en-US" altLang="zh-TW" sz="2200" b="1" dirty="0" smtClean="0">
              <a:solidFill>
                <a:srgbClr val="0070C0"/>
              </a:solidFill>
              <a:latin typeface="標楷體" panose="03000509000000000000" pitchFamily="65" charset="-120"/>
              <a:ea typeface="標楷體" panose="03000509000000000000" pitchFamily="65" charset="-120"/>
            </a:endParaRPr>
          </a:p>
          <a:p>
            <a:pPr marL="0" indent="0">
              <a:spcBef>
                <a:spcPts val="575"/>
              </a:spcBef>
              <a:spcAft>
                <a:spcPts val="0"/>
              </a:spcAft>
              <a:buNone/>
            </a:pPr>
            <a:r>
              <a:rPr lang="en-US" altLang="zh-TW" sz="2200" b="1" dirty="0">
                <a:solidFill>
                  <a:srgbClr val="0070C0"/>
                </a:solidFill>
                <a:latin typeface="標楷體" panose="03000509000000000000" pitchFamily="65" charset="-120"/>
                <a:ea typeface="標楷體" panose="03000509000000000000" pitchFamily="65" charset="-120"/>
              </a:rPr>
              <a:t> </a:t>
            </a:r>
            <a:r>
              <a:rPr lang="en-US" altLang="zh-TW" sz="2200" b="1" dirty="0" smtClean="0">
                <a:solidFill>
                  <a:srgbClr val="0070C0"/>
                </a:solidFill>
                <a:latin typeface="標楷體" panose="03000509000000000000" pitchFamily="65" charset="-120"/>
                <a:ea typeface="標楷體" panose="03000509000000000000" pitchFamily="65" charset="-120"/>
              </a:rPr>
              <a:t>     </a:t>
            </a:r>
            <a:r>
              <a:rPr lang="zh-TW" altLang="en-US" sz="2200" b="1" dirty="0" smtClean="0">
                <a:solidFill>
                  <a:srgbClr val="0070C0"/>
                </a:solidFill>
                <a:latin typeface="標楷體" panose="03000509000000000000" pitchFamily="65" charset="-120"/>
                <a:ea typeface="標楷體" panose="03000509000000000000" pitchFamily="65" charset="-120"/>
              </a:rPr>
              <a:t>機構</a:t>
            </a:r>
            <a:r>
              <a:rPr lang="en-US" altLang="zh-TW" sz="2200" b="1" dirty="0">
                <a:solidFill>
                  <a:srgbClr val="0070C0"/>
                </a:solidFill>
                <a:latin typeface="標楷體" panose="03000509000000000000" pitchFamily="65" charset="-120"/>
                <a:ea typeface="標楷體" panose="03000509000000000000" pitchFamily="65" charset="-120"/>
              </a:rPr>
              <a:t>(</a:t>
            </a:r>
            <a:r>
              <a:rPr lang="en-US" altLang="zh-TW" sz="2200" b="1" dirty="0" err="1">
                <a:solidFill>
                  <a:srgbClr val="0070C0"/>
                </a:solidFill>
                <a:latin typeface="標楷體" panose="03000509000000000000" pitchFamily="65" charset="-120"/>
                <a:ea typeface="標楷體" panose="03000509000000000000" pitchFamily="65" charset="-120"/>
              </a:rPr>
              <a:t>AccountabilityAgent,AA</a:t>
            </a:r>
            <a:r>
              <a:rPr lang="en-US" altLang="zh-TW" sz="2200" b="1" dirty="0">
                <a:solidFill>
                  <a:srgbClr val="0070C0"/>
                </a:solidFill>
                <a:latin typeface="標楷體" panose="03000509000000000000" pitchFamily="65" charset="-120"/>
                <a:ea typeface="標楷體" panose="03000509000000000000" pitchFamily="65" charset="-120"/>
              </a:rPr>
              <a:t>)</a:t>
            </a:r>
            <a:r>
              <a:rPr lang="zh-TW" altLang="en-US" sz="2200" b="1" dirty="0">
                <a:solidFill>
                  <a:srgbClr val="0070C0"/>
                </a:solidFill>
                <a:latin typeface="標楷體" panose="03000509000000000000" pitchFamily="65" charset="-120"/>
                <a:ea typeface="標楷體" panose="03000509000000000000" pitchFamily="65" charset="-120"/>
              </a:rPr>
              <a:t>，業獲</a:t>
            </a:r>
            <a:r>
              <a:rPr lang="en-US" altLang="zh-TW" sz="2200" b="1" dirty="0">
                <a:solidFill>
                  <a:srgbClr val="0070C0"/>
                </a:solidFill>
                <a:latin typeface="標楷體" panose="03000509000000000000" pitchFamily="65" charset="-120"/>
                <a:ea typeface="標楷體" panose="03000509000000000000" pitchFamily="65" charset="-120"/>
              </a:rPr>
              <a:t>APEC</a:t>
            </a:r>
            <a:r>
              <a:rPr lang="zh-TW" altLang="en-US" sz="2200" b="1" dirty="0">
                <a:solidFill>
                  <a:srgbClr val="0070C0"/>
                </a:solidFill>
                <a:latin typeface="標楷體" panose="03000509000000000000" pitchFamily="65" charset="-120"/>
                <a:ea typeface="標楷體" panose="03000509000000000000" pitchFamily="65" charset="-120"/>
              </a:rPr>
              <a:t>認證取得資格</a:t>
            </a:r>
            <a:r>
              <a:rPr lang="zh-TW" altLang="en-US" sz="2200" b="1" dirty="0">
                <a:solidFill>
                  <a:srgbClr val="FF0000"/>
                </a:solidFill>
                <a:latin typeface="標楷體" panose="03000509000000000000" pitchFamily="65" charset="-120"/>
                <a:ea typeface="標楷體" panose="03000509000000000000" pitchFamily="65" charset="-120"/>
              </a:rPr>
              <a:t>一案</a:t>
            </a:r>
            <a:r>
              <a:rPr lang="zh-TW" altLang="en-US" sz="2200" dirty="0">
                <a:latin typeface="標楷體" panose="03000509000000000000" pitchFamily="65" charset="-120"/>
                <a:ea typeface="標楷體" panose="03000509000000000000" pitchFamily="65" charset="-120"/>
              </a:rPr>
              <a:t>，詳如附件，</a:t>
            </a:r>
            <a:r>
              <a:rPr lang="zh-TW" altLang="en-US" sz="2200" dirty="0">
                <a:solidFill>
                  <a:srgbClr val="FF0000"/>
                </a:solidFill>
                <a:latin typeface="標楷體" panose="03000509000000000000" pitchFamily="65" charset="-120"/>
                <a:ea typeface="標楷體" panose="03000509000000000000" pitchFamily="65" charset="-120"/>
              </a:rPr>
              <a:t>請查照</a:t>
            </a:r>
            <a:r>
              <a:rPr lang="zh-TW" altLang="en-US" sz="2200" dirty="0">
                <a:latin typeface="標楷體" panose="03000509000000000000" pitchFamily="65" charset="-120"/>
                <a:ea typeface="標楷體" panose="03000509000000000000" pitchFamily="65" charset="-120"/>
              </a:rPr>
              <a:t>。說明：</a:t>
            </a:r>
            <a:r>
              <a:rPr lang="zh-TW" altLang="en-US" sz="2200" dirty="0" smtClean="0">
                <a:latin typeface="標楷體" panose="03000509000000000000" pitchFamily="65" charset="-120"/>
                <a:ea typeface="標楷體" panose="03000509000000000000" pitchFamily="65" charset="-120"/>
              </a:rPr>
              <a:t>依行政院</a:t>
            </a:r>
            <a:r>
              <a:rPr lang="zh-TW" altLang="en-US" sz="2200" dirty="0">
                <a:latin typeface="標楷體" panose="03000509000000000000" pitchFamily="65" charset="-120"/>
                <a:ea typeface="標楷體" panose="03000509000000000000" pitchFamily="65" charset="-120"/>
              </a:rPr>
              <a:t>農業委員會</a:t>
            </a:r>
            <a:r>
              <a:rPr lang="en-US" altLang="zh-TW" sz="2200" dirty="0">
                <a:latin typeface="標楷體" panose="03000509000000000000" pitchFamily="65" charset="-120"/>
                <a:ea typeface="標楷體" panose="03000509000000000000" pitchFamily="65" charset="-120"/>
              </a:rPr>
              <a:t>110</a:t>
            </a:r>
            <a:r>
              <a:rPr lang="zh-TW" altLang="en-US" sz="2200" dirty="0">
                <a:latin typeface="標楷體" panose="03000509000000000000" pitchFamily="65" charset="-120"/>
                <a:ea typeface="標楷體" panose="03000509000000000000" pitchFamily="65" charset="-120"/>
              </a:rPr>
              <a:t>年</a:t>
            </a:r>
            <a:r>
              <a:rPr lang="en-US" altLang="zh-TW" sz="2200" dirty="0">
                <a:latin typeface="標楷體" panose="03000509000000000000" pitchFamily="65" charset="-120"/>
                <a:ea typeface="標楷體" panose="03000509000000000000" pitchFamily="65" charset="-120"/>
              </a:rPr>
              <a:t>6</a:t>
            </a:r>
            <a:r>
              <a:rPr lang="zh-TW" altLang="en-US" sz="2200" dirty="0">
                <a:latin typeface="標楷體" panose="03000509000000000000" pitchFamily="65" charset="-120"/>
                <a:ea typeface="標楷體" panose="03000509000000000000" pitchFamily="65" charset="-120"/>
              </a:rPr>
              <a:t>月</a:t>
            </a:r>
            <a:r>
              <a:rPr lang="en-US" altLang="zh-TW" sz="2200" dirty="0">
                <a:latin typeface="標楷體" panose="03000509000000000000" pitchFamily="65" charset="-120"/>
                <a:ea typeface="標楷體" panose="03000509000000000000" pitchFamily="65" charset="-120"/>
              </a:rPr>
              <a:t>17</a:t>
            </a:r>
            <a:r>
              <a:rPr lang="zh-TW" altLang="en-US" sz="2200" dirty="0">
                <a:latin typeface="標楷體" panose="03000509000000000000" pitchFamily="65" charset="-120"/>
                <a:ea typeface="標楷體" panose="03000509000000000000" pitchFamily="65" charset="-120"/>
              </a:rPr>
              <a:t>日農際字第</a:t>
            </a:r>
            <a:r>
              <a:rPr lang="en-US" altLang="zh-TW" sz="2200" dirty="0">
                <a:latin typeface="標楷體" panose="03000509000000000000" pitchFamily="65" charset="-120"/>
                <a:ea typeface="標楷體" panose="03000509000000000000" pitchFamily="65" charset="-120"/>
              </a:rPr>
              <a:t>1100223297</a:t>
            </a:r>
            <a:r>
              <a:rPr lang="zh-TW" altLang="en-US" sz="2200" dirty="0">
                <a:latin typeface="標楷體" panose="03000509000000000000" pitchFamily="65" charset="-120"/>
                <a:ea typeface="標楷體" panose="03000509000000000000" pitchFamily="65" charset="-120"/>
              </a:rPr>
              <a:t>號函辦理</a:t>
            </a:r>
            <a:r>
              <a:rPr lang="zh-TW" altLang="en-US" sz="2200" dirty="0" smtClean="0">
                <a:latin typeface="標楷體" panose="03000509000000000000" pitchFamily="65" charset="-120"/>
                <a:ea typeface="標楷體" panose="03000509000000000000" pitchFamily="65" charset="-120"/>
              </a:rPr>
              <a:t>。</a:t>
            </a:r>
            <a:endParaRPr lang="en-US" altLang="zh-TW" sz="2200" dirty="0" smtClean="0">
              <a:latin typeface="標楷體" panose="03000509000000000000" pitchFamily="65" charset="-120"/>
              <a:ea typeface="標楷體" panose="03000509000000000000" pitchFamily="65" charset="-120"/>
            </a:endParaRPr>
          </a:p>
          <a:p>
            <a:pPr marL="0" indent="0">
              <a:spcBef>
                <a:spcPts val="575"/>
              </a:spcBef>
              <a:spcAft>
                <a:spcPts val="0"/>
              </a:spcAft>
              <a:buNone/>
            </a:pPr>
            <a:endParaRPr lang="zh-TW" altLang="zh-TW" sz="1800" dirty="0">
              <a:solidFill>
                <a:srgbClr val="FF0000"/>
              </a:solidFill>
              <a:latin typeface="新細明體" panose="02020500000000000000" pitchFamily="18" charset="-120"/>
              <a:cs typeface="新細明體" panose="02020500000000000000" pitchFamily="18" charset="-120"/>
            </a:endParaRPr>
          </a:p>
          <a:p>
            <a:pPr marL="0" indent="0">
              <a:lnSpc>
                <a:spcPts val="1400"/>
              </a:lnSpc>
              <a:buNone/>
            </a:pPr>
            <a:r>
              <a:rPr lang="zh-TW" altLang="en-US" sz="1800" dirty="0">
                <a:latin typeface="標楷體" panose="03000509000000000000" pitchFamily="65" charset="-120"/>
                <a:ea typeface="標楷體" panose="03000509000000000000" pitchFamily="65" charset="-120"/>
              </a:rPr>
              <a:t>正本</a:t>
            </a:r>
            <a:r>
              <a:rPr lang="zh-TW" altLang="en-US" sz="1800" dirty="0" smtClean="0">
                <a:latin typeface="標楷體" panose="03000509000000000000" pitchFamily="65" charset="-120"/>
                <a:ea typeface="標楷體" panose="03000509000000000000" pitchFamily="65" charset="-120"/>
              </a:rPr>
              <a:t>：本</a:t>
            </a:r>
            <a:r>
              <a:rPr lang="zh-TW" altLang="en-US" sz="1800" dirty="0">
                <a:latin typeface="標楷體" panose="03000509000000000000" pitchFamily="65" charset="-120"/>
                <a:ea typeface="標楷體" panose="03000509000000000000" pitchFamily="65" charset="-120"/>
              </a:rPr>
              <a:t>署各</a:t>
            </a:r>
            <a:r>
              <a:rPr lang="zh-TW" altLang="en-US" sz="1800" dirty="0" smtClean="0">
                <a:latin typeface="標楷體" panose="03000509000000000000" pitchFamily="65" charset="-120"/>
                <a:ea typeface="標楷體" panose="03000509000000000000" pitchFamily="65" charset="-120"/>
              </a:rPr>
              <a:t>管理處</a:t>
            </a:r>
            <a:endParaRPr lang="en-US" altLang="zh-TW" sz="1800" dirty="0" smtClean="0">
              <a:latin typeface="標楷體" panose="03000509000000000000" pitchFamily="65" charset="-120"/>
              <a:ea typeface="標楷體" panose="03000509000000000000" pitchFamily="65" charset="-120"/>
            </a:endParaRPr>
          </a:p>
          <a:p>
            <a:pPr marL="0" indent="0">
              <a:lnSpc>
                <a:spcPts val="1400"/>
              </a:lnSpc>
              <a:buNone/>
            </a:pPr>
            <a:r>
              <a:rPr lang="zh-TW" altLang="en-US" sz="1800" dirty="0" smtClean="0">
                <a:latin typeface="標楷體" panose="03000509000000000000" pitchFamily="65" charset="-120"/>
                <a:ea typeface="標楷體" panose="03000509000000000000" pitchFamily="65" charset="-120"/>
              </a:rPr>
              <a:t>副本</a:t>
            </a:r>
            <a:r>
              <a:rPr lang="zh-TW" altLang="en-US" sz="1800" dirty="0">
                <a:latin typeface="標楷體" panose="03000509000000000000" pitchFamily="65" charset="-120"/>
                <a:ea typeface="標楷體" panose="03000509000000000000" pitchFamily="65" charset="-120"/>
              </a:rPr>
              <a:t>：本署農田水利管理組</a:t>
            </a:r>
            <a:endParaRPr lang="en-US" altLang="zh-TW" sz="1800" dirty="0" smtClean="0">
              <a:latin typeface="標楷體" panose="03000509000000000000" pitchFamily="65" charset="-120"/>
              <a:ea typeface="標楷體" panose="03000509000000000000" pitchFamily="65" charset="-120"/>
            </a:endParaRPr>
          </a:p>
          <a:p>
            <a:pPr marL="0" indent="0">
              <a:lnSpc>
                <a:spcPts val="2300"/>
              </a:lnSpc>
              <a:buNone/>
            </a:pPr>
            <a:endParaRPr lang="en-US" altLang="zh-TW" sz="2200" dirty="0" smtClean="0">
              <a:latin typeface="標楷體" panose="03000509000000000000" pitchFamily="65" charset="-120"/>
              <a:ea typeface="標楷體" panose="03000509000000000000" pitchFamily="65" charset="-120"/>
            </a:endParaRPr>
          </a:p>
          <a:p>
            <a:pPr marL="0" indent="0">
              <a:lnSpc>
                <a:spcPts val="2300"/>
              </a:lnSpc>
              <a:buNone/>
            </a:pPr>
            <a:r>
              <a:rPr lang="zh-TW" altLang="en-US" sz="2200" dirty="0">
                <a:latin typeface="標楷體" panose="03000509000000000000" pitchFamily="65" charset="-120"/>
                <a:ea typeface="標楷體" panose="03000509000000000000" pitchFamily="65" charset="-120"/>
              </a:rPr>
              <a:t>署</a:t>
            </a:r>
            <a:r>
              <a:rPr lang="zh-TW" altLang="en-US" sz="2200" dirty="0" smtClean="0">
                <a:latin typeface="標楷體" panose="03000509000000000000" pitchFamily="65" charset="-120"/>
                <a:ea typeface="標楷體" panose="03000509000000000000" pitchFamily="65" charset="-120"/>
              </a:rPr>
              <a:t>長 </a:t>
            </a:r>
            <a:r>
              <a:rPr lang="zh-TW" altLang="en-US" sz="2200" dirty="0">
                <a:latin typeface="標楷體" panose="03000509000000000000" pitchFamily="65" charset="-120"/>
                <a:ea typeface="標楷體" panose="03000509000000000000" pitchFamily="65" charset="-120"/>
              </a:rPr>
              <a:t>蔡</a:t>
            </a:r>
            <a:r>
              <a:rPr lang="zh-TW" altLang="en-US" sz="2200" dirty="0" smtClean="0">
                <a:latin typeface="標楷體" panose="03000509000000000000" pitchFamily="65" charset="-120"/>
                <a:ea typeface="標楷體" panose="03000509000000000000" pitchFamily="65" charset="-120"/>
              </a:rPr>
              <a:t>○○ </a:t>
            </a:r>
            <a:r>
              <a:rPr lang="en-US" altLang="zh-TW" sz="2200" dirty="0" smtClean="0">
                <a:solidFill>
                  <a:srgbClr val="0070C0"/>
                </a:solidFill>
                <a:latin typeface="標楷體" panose="03000509000000000000" pitchFamily="65" charset="-120"/>
                <a:ea typeface="標楷體" panose="03000509000000000000" pitchFamily="65" charset="-120"/>
              </a:rPr>
              <a:t>(</a:t>
            </a:r>
            <a:r>
              <a:rPr lang="zh-TW" altLang="en-US" sz="2200" dirty="0">
                <a:solidFill>
                  <a:srgbClr val="0070C0"/>
                </a:solidFill>
                <a:latin typeface="標楷體" panose="03000509000000000000" pitchFamily="65" charset="-120"/>
                <a:ea typeface="標楷體" panose="03000509000000000000" pitchFamily="65" charset="-120"/>
              </a:rPr>
              <a:t>職銜簽字章</a:t>
            </a:r>
            <a:r>
              <a:rPr lang="en-US" altLang="zh-TW" sz="2200" dirty="0">
                <a:solidFill>
                  <a:srgbClr val="0070C0"/>
                </a:solidFill>
                <a:latin typeface="標楷體" panose="03000509000000000000" pitchFamily="65" charset="-120"/>
                <a:ea typeface="標楷體" panose="03000509000000000000" pitchFamily="65" charset="-120"/>
              </a:rPr>
              <a:t>)</a:t>
            </a:r>
          </a:p>
          <a:p>
            <a:endParaRPr lang="zh-TW" altLang="en-US" sz="2200" dirty="0">
              <a:latin typeface="標楷體" panose="03000509000000000000" pitchFamily="65" charset="-120"/>
              <a:ea typeface="標楷體" panose="03000509000000000000" pitchFamily="65" charset="-120"/>
            </a:endParaRPr>
          </a:p>
        </p:txBody>
      </p:sp>
      <p:sp>
        <p:nvSpPr>
          <p:cNvPr id="5" name="文字方塊 4"/>
          <p:cNvSpPr txBox="1"/>
          <p:nvPr/>
        </p:nvSpPr>
        <p:spPr>
          <a:xfrm>
            <a:off x="3616295" y="3119104"/>
            <a:ext cx="7227109" cy="369332"/>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zh-TW" altLang="en-US" kern="0" dirty="0">
                <a:solidFill>
                  <a:srgbClr val="0000FF"/>
                </a:solidFill>
                <a:latin typeface="標楷體" panose="03000509000000000000" pitchFamily="65" charset="-120"/>
                <a:ea typeface="標楷體" panose="03000509000000000000" pitchFamily="65" charset="-120"/>
              </a:rPr>
              <a:t>主旨之內容結構</a:t>
            </a:r>
            <a:r>
              <a:rPr lang="en-US" altLang="zh-TW" kern="0" dirty="0">
                <a:solidFill>
                  <a:srgbClr val="0000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b="1" kern="0" dirty="0">
                <a:solidFill>
                  <a:srgbClr val="0000FF"/>
                </a:solidFill>
                <a:latin typeface="標楷體" panose="03000509000000000000" pitchFamily="65" charset="-120"/>
                <a:ea typeface="標楷體" panose="03000509000000000000" pitchFamily="65" charset="-120"/>
              </a:rPr>
              <a:t>+</a:t>
            </a:r>
            <a:r>
              <a:rPr lang="zh-TW" altLang="en-US" b="1" kern="0" dirty="0">
                <a:solidFill>
                  <a:srgbClr val="0070C0"/>
                </a:solidFill>
                <a:latin typeface="標楷體" panose="03000509000000000000" pitchFamily="65" charset="-120"/>
                <a:ea typeface="標楷體" panose="03000509000000000000" pitchFamily="65" charset="-120"/>
              </a:rPr>
              <a:t>本案主要意旨</a:t>
            </a:r>
            <a:r>
              <a:rPr lang="en-US" altLang="zh-TW" b="1" kern="0" dirty="0">
                <a:solidFill>
                  <a:srgbClr val="0000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a:solidFill>
                  <a:srgbClr val="0000FF"/>
                </a:solidFill>
                <a:latin typeface="標楷體" panose="03000509000000000000" pitchFamily="65" charset="-120"/>
                <a:ea typeface="標楷體" panose="03000509000000000000" pitchFamily="65" charset="-120"/>
              </a:rPr>
              <a:t>&lt;50─60</a:t>
            </a:r>
            <a:r>
              <a:rPr lang="zh-TW" altLang="en-US" kern="0" dirty="0">
                <a:solidFill>
                  <a:srgbClr val="0000FF"/>
                </a:solidFill>
                <a:latin typeface="標楷體" panose="03000509000000000000" pitchFamily="65" charset="-120"/>
                <a:ea typeface="標楷體" panose="03000509000000000000" pitchFamily="65" charset="-120"/>
              </a:rPr>
              <a:t>個</a:t>
            </a:r>
            <a:r>
              <a:rPr lang="zh-TW" altLang="en-US" kern="0" dirty="0" smtClean="0">
                <a:solidFill>
                  <a:srgbClr val="0000FF"/>
                </a:solidFill>
                <a:latin typeface="標楷體" panose="03000509000000000000" pitchFamily="65" charset="-120"/>
                <a:ea typeface="標楷體" panose="03000509000000000000" pitchFamily="65" charset="-120"/>
              </a:rPr>
              <a:t>字或</a:t>
            </a:r>
            <a:r>
              <a:rPr lang="en-US" altLang="zh-TW" kern="0" dirty="0" smtClean="0">
                <a:solidFill>
                  <a:srgbClr val="0000FF"/>
                </a:solidFill>
                <a:latin typeface="標楷體" panose="03000509000000000000" pitchFamily="65" charset="-120"/>
                <a:ea typeface="標楷體" panose="03000509000000000000" pitchFamily="65" charset="-120"/>
              </a:rPr>
              <a:t>3</a:t>
            </a:r>
            <a:r>
              <a:rPr lang="zh-TW" altLang="en-US" kern="0" dirty="0" smtClean="0">
                <a:solidFill>
                  <a:srgbClr val="0000FF"/>
                </a:solidFill>
                <a:latin typeface="標楷體" panose="03000509000000000000" pitchFamily="65" charset="-120"/>
                <a:ea typeface="標楷體" panose="03000509000000000000" pitchFamily="65" charset="-120"/>
              </a:rPr>
              <a:t>個行列</a:t>
            </a:r>
            <a:endParaRPr lang="zh-TW" altLang="en-US" kern="0" dirty="0">
              <a:solidFill>
                <a:prstClr val="black"/>
              </a:solidFill>
              <a:latin typeface="標楷體" panose="03000509000000000000" pitchFamily="65" charset="-120"/>
              <a:ea typeface="標楷體" panose="03000509000000000000" pitchFamily="65" charset="-120"/>
            </a:endParaRPr>
          </a:p>
        </p:txBody>
      </p:sp>
      <p:cxnSp>
        <p:nvCxnSpPr>
          <p:cNvPr id="7" name="直線單箭頭接點 6"/>
          <p:cNvCxnSpPr/>
          <p:nvPr/>
        </p:nvCxnSpPr>
        <p:spPr>
          <a:xfrm flipH="1">
            <a:off x="1718484" y="3479810"/>
            <a:ext cx="3957697" cy="40472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a:off x="8065698" y="3479810"/>
            <a:ext cx="2682815" cy="8453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a:off x="6977997" y="3522474"/>
            <a:ext cx="678543" cy="76006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8473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內容版面配置區 2"/>
          <p:cNvSpPr>
            <a:spLocks noGrp="1"/>
          </p:cNvSpPr>
          <p:nvPr>
            <p:ph idx="1"/>
          </p:nvPr>
        </p:nvSpPr>
        <p:spPr>
          <a:xfrm>
            <a:off x="215660" y="43132"/>
            <a:ext cx="11792310" cy="6599208"/>
          </a:xfrm>
        </p:spPr>
        <p:txBody>
          <a:bodyPr/>
          <a:lstStyle/>
          <a:p>
            <a:pPr marL="0" indent="0" algn="ctr">
              <a:buNone/>
            </a:pPr>
            <a:r>
              <a:rPr lang="zh-TW" altLang="en-US" sz="2400" dirty="0" smtClean="0">
                <a:latin typeface="標楷體" panose="03000509000000000000" pitchFamily="65" charset="-120"/>
                <a:ea typeface="標楷體" panose="03000509000000000000" pitchFamily="65" charset="-120"/>
              </a:rPr>
              <a:t>行政院</a:t>
            </a:r>
            <a:r>
              <a:rPr lang="zh-TW" altLang="en-US" sz="2400" dirty="0">
                <a:latin typeface="標楷體" panose="03000509000000000000" pitchFamily="65" charset="-120"/>
                <a:ea typeface="標楷體" panose="03000509000000000000" pitchFamily="65" charset="-120"/>
              </a:rPr>
              <a:t>農業委員會農田水利署政風</a:t>
            </a:r>
            <a:r>
              <a:rPr lang="zh-TW" altLang="en-US" sz="2400" dirty="0" smtClean="0">
                <a:latin typeface="標楷體" panose="03000509000000000000" pitchFamily="65" charset="-120"/>
                <a:ea typeface="標楷體" panose="03000509000000000000" pitchFamily="65" charset="-120"/>
              </a:rPr>
              <a:t>室</a:t>
            </a: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函</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受文者：本署北基管理處輔導室</a:t>
            </a:r>
            <a:endParaRPr lang="en-US" altLang="zh-TW" sz="2000" dirty="0">
              <a:latin typeface="標楷體" panose="03000509000000000000" pitchFamily="65" charset="-120"/>
              <a:ea typeface="標楷體" panose="03000509000000000000" pitchFamily="65" charset="-120"/>
            </a:endParaRPr>
          </a:p>
          <a:p>
            <a:pPr marL="0" indent="0">
              <a:lnSpc>
                <a:spcPts val="1300"/>
              </a:lnSpc>
              <a:buNone/>
            </a:pPr>
            <a:r>
              <a:rPr lang="zh-TW" altLang="en-US" sz="1400" dirty="0" smtClean="0">
                <a:latin typeface="標楷體" panose="03000509000000000000" pitchFamily="65" charset="-120"/>
                <a:ea typeface="標楷體" panose="03000509000000000000" pitchFamily="65" charset="-120"/>
              </a:rPr>
              <a:t>發文</a:t>
            </a:r>
            <a:r>
              <a:rPr lang="zh-TW" altLang="en-US" sz="1400" dirty="0">
                <a:latin typeface="標楷體" panose="03000509000000000000" pitchFamily="65" charset="-120"/>
                <a:ea typeface="標楷體" panose="03000509000000000000" pitchFamily="65" charset="-120"/>
              </a:rPr>
              <a:t>日期：中華民國</a:t>
            </a:r>
            <a:r>
              <a:rPr lang="en-US" altLang="zh-TW" sz="1400" dirty="0">
                <a:latin typeface="標楷體" panose="03000509000000000000" pitchFamily="65" charset="-120"/>
                <a:ea typeface="標楷體" panose="03000509000000000000" pitchFamily="65" charset="-120"/>
              </a:rPr>
              <a:t>110</a:t>
            </a:r>
            <a:r>
              <a:rPr lang="zh-TW" altLang="en-US" sz="1400" dirty="0">
                <a:latin typeface="標楷體" panose="03000509000000000000" pitchFamily="65" charset="-120"/>
                <a:ea typeface="標楷體" panose="03000509000000000000" pitchFamily="65" charset="-120"/>
              </a:rPr>
              <a:t>年</a:t>
            </a:r>
            <a:r>
              <a:rPr lang="en-US" altLang="zh-TW" sz="1400" dirty="0">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月</a:t>
            </a:r>
            <a:r>
              <a:rPr lang="en-US" altLang="zh-TW" sz="1400" dirty="0">
                <a:latin typeface="標楷體" panose="03000509000000000000" pitchFamily="65" charset="-120"/>
                <a:ea typeface="標楷體" panose="03000509000000000000" pitchFamily="65" charset="-120"/>
              </a:rPr>
              <a:t>13</a:t>
            </a:r>
            <a:r>
              <a:rPr lang="zh-TW" altLang="en-US" sz="1400" dirty="0">
                <a:latin typeface="標楷體" panose="03000509000000000000" pitchFamily="65" charset="-120"/>
                <a:ea typeface="標楷體" panose="03000509000000000000" pitchFamily="65" charset="-120"/>
              </a:rPr>
              <a:t>日</a:t>
            </a:r>
          </a:p>
          <a:p>
            <a:pPr marL="0" indent="0">
              <a:lnSpc>
                <a:spcPts val="1300"/>
              </a:lnSpc>
              <a:buNone/>
            </a:pPr>
            <a:r>
              <a:rPr lang="zh-TW" altLang="en-US" sz="1400" dirty="0">
                <a:latin typeface="標楷體" panose="03000509000000000000" pitchFamily="65" charset="-120"/>
                <a:ea typeface="標楷體" panose="03000509000000000000" pitchFamily="65" charset="-120"/>
              </a:rPr>
              <a:t>發文字號：農水政室字第</a:t>
            </a:r>
            <a:r>
              <a:rPr lang="en-US" altLang="zh-TW" sz="1400" dirty="0">
                <a:latin typeface="標楷體" panose="03000509000000000000" pitchFamily="65" charset="-120"/>
                <a:ea typeface="標楷體" panose="03000509000000000000" pitchFamily="65" charset="-120"/>
              </a:rPr>
              <a:t>1106000142</a:t>
            </a:r>
            <a:r>
              <a:rPr lang="zh-TW" altLang="en-US" sz="1400" dirty="0">
                <a:latin typeface="標楷體" panose="03000509000000000000" pitchFamily="65" charset="-120"/>
                <a:ea typeface="標楷體" panose="03000509000000000000" pitchFamily="65" charset="-120"/>
              </a:rPr>
              <a:t>號</a:t>
            </a:r>
          </a:p>
          <a:p>
            <a:pPr marL="0" indent="0">
              <a:lnSpc>
                <a:spcPts val="1300"/>
              </a:lnSpc>
              <a:buNone/>
            </a:pPr>
            <a:r>
              <a:rPr lang="zh-TW" altLang="en-US" sz="1400" dirty="0">
                <a:latin typeface="標楷體" panose="03000509000000000000" pitchFamily="65" charset="-120"/>
                <a:ea typeface="標楷體" panose="03000509000000000000" pitchFamily="65" charset="-120"/>
              </a:rPr>
              <a:t>速別：普通件</a:t>
            </a:r>
          </a:p>
          <a:p>
            <a:pPr marL="0" indent="0">
              <a:lnSpc>
                <a:spcPts val="1300"/>
              </a:lnSpc>
              <a:buNone/>
            </a:pPr>
            <a:r>
              <a:rPr lang="zh-TW" altLang="en-US" sz="1400" dirty="0">
                <a:latin typeface="標楷體" panose="03000509000000000000" pitchFamily="65" charset="-120"/>
                <a:ea typeface="標楷體" panose="03000509000000000000" pitchFamily="65" charset="-120"/>
              </a:rPr>
              <a:t>密等及解密條件或保密期限：</a:t>
            </a:r>
          </a:p>
          <a:p>
            <a:pPr marL="0" indent="0">
              <a:lnSpc>
                <a:spcPts val="1300"/>
              </a:lnSpc>
              <a:buNone/>
            </a:pPr>
            <a:r>
              <a:rPr lang="zh-TW" altLang="en-US" sz="1400" dirty="0">
                <a:latin typeface="標楷體" panose="03000509000000000000" pitchFamily="65" charset="-120"/>
                <a:ea typeface="標楷體" panose="03000509000000000000" pitchFamily="65" charset="-120"/>
              </a:rPr>
              <a:t>附件：「</a:t>
            </a:r>
            <a:r>
              <a:rPr lang="en-US" altLang="zh-TW" sz="1400" dirty="0">
                <a:latin typeface="標楷體" panose="03000509000000000000" pitchFamily="65" charset="-120"/>
                <a:ea typeface="標楷體" panose="03000509000000000000" pitchFamily="65" charset="-120"/>
              </a:rPr>
              <a:t>110</a:t>
            </a:r>
            <a:r>
              <a:rPr lang="zh-TW" altLang="en-US" sz="1400" dirty="0">
                <a:latin typeface="標楷體" panose="03000509000000000000" pitchFamily="65" charset="-120"/>
                <a:ea typeface="標楷體" panose="03000509000000000000" pitchFamily="65" charset="-120"/>
              </a:rPr>
              <a:t>年加強重要節日</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春節</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期間公務機密與機關安全維護措施」</a:t>
            </a:r>
            <a:r>
              <a:rPr lang="en-US" altLang="zh-TW" sz="1400" dirty="0" smtClean="0">
                <a:latin typeface="標楷體" panose="03000509000000000000" pitchFamily="65" charset="-120"/>
                <a:ea typeface="標楷體" panose="03000509000000000000" pitchFamily="65" charset="-120"/>
              </a:rPr>
              <a:t>1</a:t>
            </a:r>
            <a:r>
              <a:rPr lang="zh-TW" altLang="en-US" sz="1400" dirty="0" smtClean="0">
                <a:latin typeface="標楷體" panose="03000509000000000000" pitchFamily="65" charset="-120"/>
                <a:ea typeface="標楷體" panose="03000509000000000000" pitchFamily="65" charset="-120"/>
              </a:rPr>
              <a:t>份</a:t>
            </a:r>
            <a:endParaRPr lang="zh-TW" altLang="en-US" sz="1400" dirty="0">
              <a:latin typeface="標楷體" panose="03000509000000000000" pitchFamily="65" charset="-120"/>
              <a:ea typeface="標楷體" panose="03000509000000000000" pitchFamily="65" charset="-120"/>
            </a:endParaRPr>
          </a:p>
          <a:p>
            <a:pPr marL="0" indent="0">
              <a:buNone/>
            </a:pPr>
            <a:r>
              <a:rPr lang="zh-TW" altLang="en-US" sz="2000" dirty="0" smtClean="0">
                <a:latin typeface="標楷體" panose="03000509000000000000" pitchFamily="65" charset="-120"/>
                <a:ea typeface="標楷體" panose="03000509000000000000" pitchFamily="65" charset="-120"/>
              </a:rPr>
              <a:t>主旨</a:t>
            </a:r>
            <a:r>
              <a:rPr lang="zh-TW" altLang="en-US" sz="2000" dirty="0">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檢送</a:t>
            </a:r>
            <a:r>
              <a:rPr lang="zh-TW" altLang="en-US" sz="2000" dirty="0">
                <a:latin typeface="標楷體" panose="03000509000000000000" pitchFamily="65" charset="-120"/>
                <a:ea typeface="標楷體" panose="03000509000000000000" pitchFamily="65" charset="-120"/>
              </a:rPr>
              <a:t>「</a:t>
            </a:r>
            <a:r>
              <a:rPr lang="en-US" altLang="zh-TW" sz="2000" dirty="0">
                <a:solidFill>
                  <a:srgbClr val="0070C0"/>
                </a:solidFill>
                <a:latin typeface="標楷體" panose="03000509000000000000" pitchFamily="65" charset="-120"/>
                <a:ea typeface="標楷體" panose="03000509000000000000" pitchFamily="65" charset="-120"/>
              </a:rPr>
              <a:t>110</a:t>
            </a:r>
            <a:r>
              <a:rPr lang="zh-TW" altLang="en-US" sz="2000" dirty="0">
                <a:solidFill>
                  <a:srgbClr val="0070C0"/>
                </a:solidFill>
                <a:latin typeface="標楷體" panose="03000509000000000000" pitchFamily="65" charset="-120"/>
                <a:ea typeface="標楷體" panose="03000509000000000000" pitchFamily="65" charset="-120"/>
              </a:rPr>
              <a:t>年加強重要節日</a:t>
            </a:r>
            <a:r>
              <a:rPr lang="en-US" altLang="zh-TW" sz="2000" dirty="0">
                <a:solidFill>
                  <a:srgbClr val="0070C0"/>
                </a:solidFill>
                <a:latin typeface="標楷體" panose="03000509000000000000" pitchFamily="65" charset="-120"/>
                <a:ea typeface="標楷體" panose="03000509000000000000" pitchFamily="65" charset="-120"/>
              </a:rPr>
              <a:t>(</a:t>
            </a:r>
            <a:r>
              <a:rPr lang="zh-TW" altLang="en-US" sz="2000" dirty="0">
                <a:solidFill>
                  <a:srgbClr val="0070C0"/>
                </a:solidFill>
                <a:latin typeface="標楷體" panose="03000509000000000000" pitchFamily="65" charset="-120"/>
                <a:ea typeface="標楷體" panose="03000509000000000000" pitchFamily="65" charset="-120"/>
              </a:rPr>
              <a:t>春節</a:t>
            </a:r>
            <a:r>
              <a:rPr lang="en-US" altLang="zh-TW" sz="2000" dirty="0">
                <a:solidFill>
                  <a:srgbClr val="0070C0"/>
                </a:solidFill>
                <a:latin typeface="標楷體" panose="03000509000000000000" pitchFamily="65" charset="-120"/>
                <a:ea typeface="標楷體" panose="03000509000000000000" pitchFamily="65" charset="-120"/>
              </a:rPr>
              <a:t>)</a:t>
            </a:r>
            <a:r>
              <a:rPr lang="zh-TW" altLang="en-US" sz="2000" dirty="0">
                <a:solidFill>
                  <a:srgbClr val="0070C0"/>
                </a:solidFill>
                <a:latin typeface="標楷體" panose="03000509000000000000" pitchFamily="65" charset="-120"/>
                <a:ea typeface="標楷體" panose="03000509000000000000" pitchFamily="65" charset="-120"/>
              </a:rPr>
              <a:t>期間公務機密與機關</a:t>
            </a:r>
            <a:r>
              <a:rPr lang="zh-TW" altLang="en-US" sz="2000" dirty="0" smtClean="0">
                <a:solidFill>
                  <a:srgbClr val="0070C0"/>
                </a:solidFill>
                <a:latin typeface="標楷體" panose="03000509000000000000" pitchFamily="65" charset="-120"/>
                <a:ea typeface="標楷體" panose="03000509000000000000" pitchFamily="65" charset="-120"/>
              </a:rPr>
              <a:t>安全維護</a:t>
            </a:r>
            <a:r>
              <a:rPr lang="zh-TW" altLang="en-US" sz="2000" dirty="0">
                <a:solidFill>
                  <a:srgbClr val="0070C0"/>
                </a:solidFill>
                <a:latin typeface="標楷體" panose="03000509000000000000" pitchFamily="65" charset="-120"/>
                <a:ea typeface="標楷體" panose="03000509000000000000" pitchFamily="65" charset="-120"/>
              </a:rPr>
              <a:t>措施</a:t>
            </a:r>
            <a:r>
              <a:rPr lang="zh-TW" altLang="en-US" sz="2000" dirty="0" smtClean="0">
                <a:solidFill>
                  <a:srgbClr val="0070C0"/>
                </a:solidFill>
                <a:latin typeface="標楷體" panose="03000509000000000000" pitchFamily="65" charset="-120"/>
                <a:ea typeface="標楷體" panose="03000509000000000000" pitchFamily="65" charset="-120"/>
              </a:rPr>
              <a:t>」</a:t>
            </a:r>
            <a:r>
              <a:rPr lang="en-US" altLang="zh-TW" sz="2000" dirty="0" smtClean="0">
                <a:solidFill>
                  <a:srgbClr val="0070C0"/>
                </a:solidFill>
                <a:latin typeface="標楷體" panose="03000509000000000000" pitchFamily="65" charset="-120"/>
                <a:ea typeface="標楷體" panose="03000509000000000000" pitchFamily="65" charset="-120"/>
              </a:rPr>
              <a:t>1</a:t>
            </a:r>
            <a:r>
              <a:rPr lang="zh-TW" altLang="en-US" sz="2000" dirty="0" smtClean="0">
                <a:solidFill>
                  <a:srgbClr val="0070C0"/>
                </a:solidFill>
                <a:latin typeface="標楷體" panose="03000509000000000000" pitchFamily="65" charset="-120"/>
                <a:ea typeface="標楷體" panose="03000509000000000000" pitchFamily="65" charset="-120"/>
              </a:rPr>
              <a:t>份</a:t>
            </a:r>
            <a:r>
              <a:rPr lang="zh-TW" altLang="en-US" sz="2000" dirty="0" smtClean="0">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請查照</a:t>
            </a:r>
            <a:r>
              <a:rPr lang="zh-TW" altLang="en-US" sz="2000" dirty="0">
                <a:latin typeface="標楷體" panose="03000509000000000000" pitchFamily="65" charset="-120"/>
                <a:ea typeface="標楷體" panose="03000509000000000000" pitchFamily="65" charset="-120"/>
              </a:rPr>
              <a:t>。</a:t>
            </a:r>
            <a:endParaRPr lang="zh-TW" altLang="en-US" sz="2000" dirty="0" smtClean="0">
              <a:latin typeface="標楷體" panose="03000509000000000000" pitchFamily="65" charset="-120"/>
              <a:ea typeface="標楷體" panose="03000509000000000000" pitchFamily="65" charset="-120"/>
            </a:endParaRPr>
          </a:p>
          <a:p>
            <a:pPr marL="0" indent="0">
              <a:buNone/>
            </a:pPr>
            <a:r>
              <a:rPr lang="zh-TW" altLang="en-US" sz="2000" dirty="0" smtClean="0">
                <a:latin typeface="標楷體" panose="03000509000000000000" pitchFamily="65" charset="-120"/>
                <a:ea typeface="標楷體" panose="03000509000000000000" pitchFamily="65" charset="-120"/>
              </a:rPr>
              <a:t>說明：</a:t>
            </a:r>
            <a:endParaRPr lang="zh-TW" altLang="en-US" sz="2000" dirty="0">
              <a:latin typeface="標楷體" panose="03000509000000000000" pitchFamily="65" charset="-120"/>
              <a:ea typeface="標楷體" panose="03000509000000000000" pitchFamily="65" charset="-120"/>
            </a:endParaRPr>
          </a:p>
          <a:p>
            <a:pPr marL="0" indent="0">
              <a:buNone/>
            </a:pPr>
            <a:r>
              <a:rPr lang="zh-TW" altLang="en-US" sz="2000" dirty="0" smtClean="0">
                <a:latin typeface="標楷體" panose="03000509000000000000" pitchFamily="65" charset="-120"/>
                <a:ea typeface="標楷體" panose="03000509000000000000" pitchFamily="65" charset="-120"/>
              </a:rPr>
              <a:t>  一</a:t>
            </a:r>
            <a:r>
              <a:rPr lang="zh-TW" altLang="en-US" sz="2000" dirty="0">
                <a:latin typeface="標楷體" panose="03000509000000000000" pitchFamily="65" charset="-120"/>
                <a:ea typeface="標楷體" panose="03000509000000000000" pitchFamily="65" charset="-120"/>
              </a:rPr>
              <a:t>、依行政院農業委員會政風室</a:t>
            </a:r>
            <a:r>
              <a:rPr lang="en-US" altLang="zh-TW" sz="2000" dirty="0">
                <a:latin typeface="標楷體" panose="03000509000000000000" pitchFamily="65" charset="-120"/>
                <a:ea typeface="標楷體" panose="03000509000000000000" pitchFamily="65" charset="-120"/>
              </a:rPr>
              <a:t>110</a:t>
            </a:r>
            <a:r>
              <a:rPr lang="zh-TW" altLang="en-US" sz="2000" dirty="0">
                <a:latin typeface="標楷體" panose="03000509000000000000" pitchFamily="65" charset="-120"/>
                <a:ea typeface="標楷體" panose="03000509000000000000" pitchFamily="65" charset="-120"/>
              </a:rPr>
              <a:t>年</a:t>
            </a: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月</a:t>
            </a:r>
            <a:r>
              <a:rPr lang="en-US" altLang="zh-TW" sz="2000" dirty="0">
                <a:latin typeface="標楷體" panose="03000509000000000000" pitchFamily="65" charset="-120"/>
                <a:ea typeface="標楷體" panose="03000509000000000000" pitchFamily="65" charset="-120"/>
              </a:rPr>
              <a:t>6</a:t>
            </a:r>
            <a:r>
              <a:rPr lang="zh-TW" altLang="en-US" sz="2000" dirty="0">
                <a:latin typeface="標楷體" panose="03000509000000000000" pitchFamily="65" charset="-120"/>
                <a:ea typeface="標楷體" panose="03000509000000000000" pitchFamily="65" charset="-120"/>
              </a:rPr>
              <a:t>日農政室字第</a:t>
            </a:r>
            <a:r>
              <a:rPr lang="en-US" altLang="zh-TW" sz="2000" dirty="0" smtClean="0">
                <a:latin typeface="標楷體" panose="03000509000000000000" pitchFamily="65" charset="-120"/>
                <a:ea typeface="標楷體" panose="03000509000000000000" pitchFamily="65" charset="-120"/>
              </a:rPr>
              <a:t>1100200297</a:t>
            </a:r>
            <a:r>
              <a:rPr lang="zh-TW" altLang="en-US" sz="2000" dirty="0" smtClean="0">
                <a:latin typeface="標楷體" panose="03000509000000000000" pitchFamily="65" charset="-120"/>
                <a:ea typeface="標楷體" panose="03000509000000000000" pitchFamily="65" charset="-120"/>
              </a:rPr>
              <a:t>號</a:t>
            </a:r>
            <a:r>
              <a:rPr lang="zh-TW" altLang="en-US" sz="2000" dirty="0">
                <a:latin typeface="標楷體" panose="03000509000000000000" pitchFamily="65" charset="-120"/>
                <a:ea typeface="標楷體" panose="03000509000000000000" pitchFamily="65" charset="-120"/>
              </a:rPr>
              <a:t>函轉法務部廉政署</a:t>
            </a:r>
            <a:r>
              <a:rPr lang="en-US" altLang="zh-TW" sz="2000" dirty="0">
                <a:latin typeface="標楷體" panose="03000509000000000000" pitchFamily="65" charset="-120"/>
                <a:ea typeface="標楷體" panose="03000509000000000000" pitchFamily="65" charset="-120"/>
              </a:rPr>
              <a:t>110</a:t>
            </a:r>
            <a:r>
              <a:rPr lang="zh-TW" altLang="en-US" sz="2000" dirty="0">
                <a:latin typeface="標楷體" panose="03000509000000000000" pitchFamily="65" charset="-120"/>
                <a:ea typeface="標楷體" panose="03000509000000000000" pitchFamily="65" charset="-120"/>
              </a:rPr>
              <a:t>年</a:t>
            </a: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月</a:t>
            </a:r>
            <a:r>
              <a:rPr lang="en-US" altLang="zh-TW" sz="2000" dirty="0" smtClean="0">
                <a:latin typeface="標楷體" panose="03000509000000000000" pitchFamily="65" charset="-120"/>
                <a:ea typeface="標楷體" panose="03000509000000000000" pitchFamily="65" charset="-120"/>
              </a:rPr>
              <a:t>4</a:t>
            </a: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日</a:t>
            </a:r>
            <a:r>
              <a:rPr lang="zh-TW" altLang="en-US" sz="2000" dirty="0">
                <a:latin typeface="標楷體" panose="03000509000000000000" pitchFamily="65" charset="-120"/>
                <a:ea typeface="標楷體" panose="03000509000000000000" pitchFamily="65" charset="-120"/>
              </a:rPr>
              <a:t>廉政字</a:t>
            </a:r>
            <a:r>
              <a:rPr lang="zh-TW" altLang="en-US" sz="2000" dirty="0" smtClean="0">
                <a:latin typeface="標楷體" panose="03000509000000000000" pitchFamily="65" charset="-120"/>
                <a:ea typeface="標楷體" panose="03000509000000000000" pitchFamily="65" charset="-120"/>
              </a:rPr>
              <a:t>第</a:t>
            </a:r>
            <a:r>
              <a:rPr lang="en-US" altLang="zh-TW" sz="2000" dirty="0" smtClean="0">
                <a:latin typeface="標楷體" panose="03000509000000000000" pitchFamily="65" charset="-120"/>
                <a:ea typeface="標楷體" panose="03000509000000000000" pitchFamily="65" charset="-120"/>
              </a:rPr>
              <a:t>11007000100</a:t>
            </a:r>
            <a:r>
              <a:rPr lang="zh-TW" altLang="en-US" sz="2000" dirty="0">
                <a:latin typeface="標楷體" panose="03000509000000000000" pitchFamily="65" charset="-120"/>
                <a:ea typeface="標楷體" panose="03000509000000000000" pitchFamily="65" charset="-120"/>
              </a:rPr>
              <a:t>號</a:t>
            </a:r>
            <a:r>
              <a:rPr lang="zh-TW" altLang="en-US" sz="2000" dirty="0" smtClean="0">
                <a:latin typeface="標楷體" panose="03000509000000000000" pitchFamily="65" charset="-120"/>
                <a:ea typeface="標楷體" panose="03000509000000000000" pitchFamily="65" charset="-120"/>
              </a:rPr>
              <a:t>書函</a:t>
            </a:r>
            <a:r>
              <a:rPr lang="zh-TW" altLang="en-US" sz="2000" dirty="0">
                <a:latin typeface="標楷體" panose="03000509000000000000" pitchFamily="65" charset="-120"/>
                <a:ea typeface="標楷體" panose="03000509000000000000" pitchFamily="65" charset="-120"/>
              </a:rPr>
              <a:t>及「政風機構預防危害或破壞本機關事件作業要點」辦理</a:t>
            </a:r>
            <a:r>
              <a:rPr lang="zh-TW" altLang="en-US" sz="2000" dirty="0" smtClean="0">
                <a:latin typeface="標楷體" panose="03000509000000000000" pitchFamily="65" charset="-120"/>
                <a:ea typeface="標楷體" panose="03000509000000000000" pitchFamily="65" charset="-120"/>
              </a:rPr>
              <a:t>。</a:t>
            </a:r>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引據</a:t>
            </a:r>
            <a:r>
              <a:rPr lang="en-US" altLang="zh-TW" sz="2000" dirty="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a:p>
            <a:pPr marL="0" indent="0">
              <a:buNone/>
            </a:pPr>
            <a:r>
              <a:rPr lang="zh-TW" altLang="en-US" sz="2000" dirty="0" smtClean="0">
                <a:latin typeface="標楷體" panose="03000509000000000000" pitchFamily="65" charset="-120"/>
                <a:ea typeface="標楷體" panose="03000509000000000000" pitchFamily="65" charset="-120"/>
              </a:rPr>
              <a:t>  二</a:t>
            </a:r>
            <a:r>
              <a:rPr lang="zh-TW" altLang="en-US" sz="2000" dirty="0">
                <a:latin typeface="標楷體" panose="03000509000000000000" pitchFamily="65" charset="-120"/>
                <a:ea typeface="標楷體" panose="03000509000000000000" pitchFamily="65" charset="-120"/>
              </a:rPr>
              <a:t>、為防範</a:t>
            </a:r>
            <a:r>
              <a:rPr lang="en-US" altLang="zh-TW" sz="2000" dirty="0">
                <a:latin typeface="標楷體" panose="03000509000000000000" pitchFamily="65" charset="-120"/>
                <a:ea typeface="標楷體" panose="03000509000000000000" pitchFamily="65" charset="-120"/>
              </a:rPr>
              <a:t>110</a:t>
            </a:r>
            <a:r>
              <a:rPr lang="zh-TW" altLang="en-US" sz="2000" dirty="0">
                <a:latin typeface="標楷體" panose="03000509000000000000" pitchFamily="65" charset="-120"/>
                <a:ea typeface="標楷體" panose="03000509000000000000" pitchFamily="65" charset="-120"/>
              </a:rPr>
              <a:t>年重要節日</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春節</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期間發生危安事件，請參考</a:t>
            </a:r>
            <a:r>
              <a:rPr lang="zh-TW" altLang="en-US" sz="2000" dirty="0" smtClean="0">
                <a:latin typeface="標楷體" panose="03000509000000000000" pitchFamily="65" charset="-120"/>
                <a:ea typeface="標楷體" panose="03000509000000000000" pitchFamily="65" charset="-120"/>
              </a:rPr>
              <a:t>旨揭</a:t>
            </a:r>
            <a:r>
              <a:rPr lang="zh-TW" altLang="en-US" sz="2000" dirty="0">
                <a:latin typeface="標楷體" panose="03000509000000000000" pitchFamily="65" charset="-120"/>
                <a:ea typeface="標楷體" panose="03000509000000000000" pitchFamily="65" charset="-120"/>
              </a:rPr>
              <a:t>重點措施協同有關單位共同</a:t>
            </a:r>
            <a:r>
              <a:rPr lang="zh-TW" altLang="en-US" sz="2000" dirty="0" smtClean="0">
                <a:latin typeface="標楷體" panose="03000509000000000000" pitchFamily="65" charset="-120"/>
                <a:ea typeface="標楷體" panose="03000509000000000000" pitchFamily="65" charset="-120"/>
              </a:rPr>
              <a:t>執行</a:t>
            </a:r>
            <a:endParaRPr lang="en-US" altLang="zh-TW" sz="2000" dirty="0" smtClean="0">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a:t>
            </a:r>
            <a:r>
              <a:rPr lang="zh-TW" altLang="en-US" sz="2000" dirty="0">
                <a:latin typeface="標楷體" panose="03000509000000000000" pitchFamily="65" charset="-120"/>
                <a:ea typeface="標楷體" panose="03000509000000000000" pitchFamily="65" charset="-120"/>
              </a:rPr>
              <a:t>並落實</a:t>
            </a:r>
            <a:r>
              <a:rPr lang="zh-TW" altLang="en-US" sz="2000" dirty="0" smtClean="0">
                <a:latin typeface="標楷體" panose="03000509000000000000" pitchFamily="65" charset="-120"/>
                <a:ea typeface="標楷體" panose="03000509000000000000" pitchFamily="65" charset="-120"/>
              </a:rPr>
              <a:t>執行</a:t>
            </a:r>
            <a:r>
              <a:rPr lang="zh-TW" altLang="en-US" sz="2000" dirty="0">
                <a:latin typeface="標楷體" panose="03000509000000000000" pitchFamily="65" charset="-120"/>
                <a:ea typeface="標楷體" panose="03000509000000000000" pitchFamily="65" charset="-120"/>
              </a:rPr>
              <a:t>預防性</a:t>
            </a:r>
            <a:r>
              <a:rPr lang="zh-TW" altLang="en-US" sz="2000" dirty="0" smtClean="0">
                <a:latin typeface="標楷體" panose="03000509000000000000" pitchFamily="65" charset="-120"/>
                <a:ea typeface="標楷體" panose="03000509000000000000" pitchFamily="65" charset="-120"/>
              </a:rPr>
              <a:t>檢查及</a:t>
            </a:r>
            <a:r>
              <a:rPr lang="zh-TW" altLang="en-US" sz="2000" dirty="0">
                <a:latin typeface="標楷體" panose="03000509000000000000" pitchFamily="65" charset="-120"/>
                <a:ea typeface="標楷體" panose="03000509000000000000" pitchFamily="65" charset="-120"/>
              </a:rPr>
              <a:t>其他必要安全維護工作，以確實維護公務機密與機關安全</a:t>
            </a:r>
            <a:r>
              <a:rPr lang="zh-TW" altLang="en-US" sz="2000" dirty="0" smtClean="0">
                <a:latin typeface="標楷體" panose="03000509000000000000" pitchFamily="65" charset="-120"/>
                <a:ea typeface="標楷體" panose="03000509000000000000" pitchFamily="65" charset="-120"/>
              </a:rPr>
              <a:t>。</a:t>
            </a: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申述</a:t>
            </a:r>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 </a:t>
            </a:r>
          </a:p>
          <a:p>
            <a:pPr marL="0" indent="0">
              <a:buNone/>
            </a:pPr>
            <a:r>
              <a:rPr lang="zh-TW" altLang="en-US" sz="2000" dirty="0" smtClean="0">
                <a:latin typeface="標楷體" panose="03000509000000000000" pitchFamily="65" charset="-120"/>
                <a:ea typeface="標楷體" panose="03000509000000000000" pitchFamily="65" charset="-120"/>
              </a:rPr>
              <a:t>  三</a:t>
            </a:r>
            <a:r>
              <a:rPr lang="zh-TW" altLang="en-US" sz="2000" dirty="0">
                <a:latin typeface="標楷體" panose="03000509000000000000" pitchFamily="65" charset="-120"/>
                <a:ea typeface="標楷體" panose="03000509000000000000" pitchFamily="65" charset="-120"/>
              </a:rPr>
              <a:t>、本專案期程內倘發生重大危安狀況、重大資安或洩密事件</a:t>
            </a:r>
            <a:r>
              <a:rPr lang="zh-TW" altLang="en-US" sz="2000" dirty="0" smtClean="0">
                <a:latin typeface="標楷體" panose="03000509000000000000" pitchFamily="65" charset="-120"/>
                <a:ea typeface="標楷體" panose="03000509000000000000" pitchFamily="65" charset="-120"/>
              </a:rPr>
              <a:t>，貴</a:t>
            </a:r>
            <a:r>
              <a:rPr lang="zh-TW" altLang="en-US" sz="2000" dirty="0">
                <a:latin typeface="標楷體" panose="03000509000000000000" pitchFamily="65" charset="-120"/>
                <a:ea typeface="標楷體" panose="03000509000000000000" pitchFamily="65" charset="-120"/>
              </a:rPr>
              <a:t>室應即陳報處長及通報權責</a:t>
            </a:r>
            <a:r>
              <a:rPr lang="zh-TW" altLang="en-US" sz="2000" dirty="0" smtClean="0">
                <a:latin typeface="標楷體" panose="03000509000000000000" pitchFamily="65" charset="-120"/>
                <a:ea typeface="標楷體" panose="03000509000000000000" pitchFamily="65" charset="-120"/>
              </a:rPr>
              <a:t>單位</a:t>
            </a:r>
            <a:endParaRPr lang="en-US" altLang="zh-TW" sz="2000" dirty="0" smtClean="0">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協</a:t>
            </a:r>
            <a:r>
              <a:rPr lang="zh-TW" altLang="en-US" sz="2000" dirty="0">
                <a:latin typeface="標楷體" panose="03000509000000000000" pitchFamily="65" charset="-120"/>
                <a:ea typeface="標楷體" panose="03000509000000000000" pitchFamily="65" charset="-120"/>
              </a:rPr>
              <a:t>處，並</a:t>
            </a:r>
            <a:r>
              <a:rPr lang="zh-TW" altLang="en-US" sz="2000" dirty="0" smtClean="0">
                <a:latin typeface="標楷體" panose="03000509000000000000" pitchFamily="65" charset="-120"/>
                <a:ea typeface="標楷體" panose="03000509000000000000" pitchFamily="65" charset="-120"/>
              </a:rPr>
              <a:t>迅速</a:t>
            </a:r>
            <a:r>
              <a:rPr lang="zh-TW" altLang="en-US" sz="2000" dirty="0">
                <a:latin typeface="標楷體" panose="03000509000000000000" pitchFamily="65" charset="-120"/>
                <a:ea typeface="標楷體" panose="03000509000000000000" pitchFamily="65" charset="-120"/>
              </a:rPr>
              <a:t>通報本室</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非</a:t>
            </a:r>
            <a:r>
              <a:rPr lang="zh-TW" altLang="en-US" sz="2000" dirty="0">
                <a:latin typeface="標楷體" panose="03000509000000000000" pitchFamily="65" charset="-120"/>
                <a:ea typeface="標楷體" panose="03000509000000000000" pitchFamily="65" charset="-120"/>
              </a:rPr>
              <a:t>上班時間請先以簡訊通報，並於上班日書面通報，受理</a:t>
            </a:r>
            <a:r>
              <a:rPr lang="zh-TW" altLang="en-US" sz="2000" dirty="0" smtClean="0">
                <a:latin typeface="標楷體" panose="03000509000000000000" pitchFamily="65" charset="-120"/>
                <a:ea typeface="標楷體" panose="03000509000000000000" pitchFamily="65" charset="-120"/>
              </a:rPr>
              <a:t>通報</a:t>
            </a:r>
            <a:r>
              <a:rPr lang="zh-TW" altLang="en-US" sz="2000" dirty="0">
                <a:latin typeface="標楷體" panose="03000509000000000000" pitchFamily="65" charset="-120"/>
                <a:ea typeface="標楷體" panose="03000509000000000000" pitchFamily="65" charset="-120"/>
              </a:rPr>
              <a:t>電話</a:t>
            </a:r>
            <a:r>
              <a:rPr lang="zh-TW" altLang="en-US" sz="2000" dirty="0" smtClean="0">
                <a:latin typeface="標楷體" panose="03000509000000000000" pitchFamily="65" charset="-120"/>
                <a:ea typeface="標楷體" panose="03000509000000000000" pitchFamily="65" charset="-120"/>
              </a:rPr>
              <a:t>：</a:t>
            </a:r>
            <a:endParaRPr lang="en-US" altLang="zh-TW" sz="2000" dirty="0" smtClean="0">
              <a:latin typeface="標楷體" panose="03000509000000000000" pitchFamily="65" charset="-120"/>
              <a:ea typeface="標楷體" panose="03000509000000000000" pitchFamily="65" charset="-120"/>
            </a:endParaRPr>
          </a:p>
          <a:p>
            <a:pPr marL="0" indent="0">
              <a:buNone/>
            </a:pPr>
            <a:r>
              <a:rPr lang="zh-TW" altLang="en-US" sz="2000" dirty="0">
                <a:latin typeface="標楷體" panose="03000509000000000000" pitchFamily="65" charset="-120"/>
                <a:ea typeface="標楷體" panose="03000509000000000000" pitchFamily="65" charset="-120"/>
              </a:rPr>
              <a:t> </a:t>
            </a:r>
            <a:r>
              <a:rPr lang="zh-TW" altLang="en-US" sz="2000" dirty="0" smtClean="0">
                <a:latin typeface="標楷體" panose="03000509000000000000" pitchFamily="65" charset="-120"/>
                <a:ea typeface="標楷體" panose="03000509000000000000" pitchFamily="65" charset="-120"/>
              </a:rPr>
              <a:t>     </a:t>
            </a:r>
            <a:r>
              <a:rPr lang="en-US" altLang="zh-TW" sz="2000" dirty="0" smtClean="0">
                <a:latin typeface="標楷體" panose="03000509000000000000" pitchFamily="65" charset="-120"/>
                <a:ea typeface="標楷體" panose="03000509000000000000" pitchFamily="65" charset="-120"/>
              </a:rPr>
              <a:t>0902-217-207</a:t>
            </a:r>
            <a:r>
              <a:rPr lang="en-US" altLang="zh-TW" sz="2000" dirty="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a:t>
            </a:r>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歸結</a:t>
            </a:r>
            <a:r>
              <a:rPr lang="en-US" altLang="zh-TW" sz="2000" dirty="0">
                <a:solidFill>
                  <a:srgbClr val="FF0000"/>
                </a:solidFill>
                <a:latin typeface="標楷體" panose="03000509000000000000" pitchFamily="65" charset="-120"/>
                <a:ea typeface="標楷體" panose="03000509000000000000" pitchFamily="65" charset="-120"/>
              </a:rPr>
              <a:t>) </a:t>
            </a:r>
            <a:endParaRPr lang="zh-TW" altLang="en-US" sz="2000" dirty="0">
              <a:solidFill>
                <a:srgbClr val="FF0000"/>
              </a:solidFill>
              <a:latin typeface="標楷體" panose="03000509000000000000" pitchFamily="65" charset="-120"/>
              <a:ea typeface="標楷體" panose="03000509000000000000" pitchFamily="65" charset="-120"/>
            </a:endParaRPr>
          </a:p>
          <a:p>
            <a:pPr marL="0" indent="0">
              <a:buNone/>
            </a:pPr>
            <a:r>
              <a:rPr lang="zh-TW" altLang="en-US" sz="2000" dirty="0" smtClean="0">
                <a:latin typeface="標楷體" panose="03000509000000000000" pitchFamily="65" charset="-120"/>
                <a:ea typeface="標楷體" panose="03000509000000000000" pitchFamily="65" charset="-120"/>
              </a:rPr>
              <a:t>  四</a:t>
            </a:r>
            <a:r>
              <a:rPr lang="zh-TW" altLang="en-US" sz="2000" dirty="0">
                <a:latin typeface="標楷體" panose="03000509000000000000" pitchFamily="65" charset="-120"/>
                <a:ea typeface="標楷體" panose="03000509000000000000" pitchFamily="65" charset="-120"/>
              </a:rPr>
              <a:t>、工作期程自本</a:t>
            </a:r>
            <a:r>
              <a:rPr lang="en-US" altLang="zh-TW" sz="2000" dirty="0">
                <a:latin typeface="標楷體" panose="03000509000000000000" pitchFamily="65" charset="-120"/>
                <a:ea typeface="標楷體" panose="03000509000000000000" pitchFamily="65" charset="-120"/>
              </a:rPr>
              <a:t>(110)</a:t>
            </a:r>
            <a:r>
              <a:rPr lang="zh-TW" altLang="en-US" sz="2000" dirty="0">
                <a:latin typeface="標楷體" panose="03000509000000000000" pitchFamily="65" charset="-120"/>
                <a:ea typeface="標楷體" panose="03000509000000000000" pitchFamily="65" charset="-120"/>
              </a:rPr>
              <a:t>年</a:t>
            </a:r>
            <a:r>
              <a:rPr lang="en-US" altLang="zh-TW" sz="2000" dirty="0">
                <a:latin typeface="標楷體" panose="03000509000000000000" pitchFamily="65" charset="-120"/>
                <a:ea typeface="標楷體" panose="03000509000000000000" pitchFamily="65" charset="-120"/>
              </a:rPr>
              <a:t>2</a:t>
            </a:r>
            <a:r>
              <a:rPr lang="zh-TW" altLang="en-US" sz="2000" dirty="0">
                <a:latin typeface="標楷體" panose="03000509000000000000" pitchFamily="65" charset="-120"/>
                <a:ea typeface="標楷體" panose="03000509000000000000" pitchFamily="65" charset="-120"/>
              </a:rPr>
              <a:t>月</a:t>
            </a:r>
            <a:r>
              <a:rPr lang="en-US" altLang="zh-TW" sz="2000" dirty="0">
                <a:latin typeface="標楷體" panose="03000509000000000000" pitchFamily="65" charset="-120"/>
                <a:ea typeface="標楷體" panose="03000509000000000000" pitchFamily="65" charset="-120"/>
              </a:rPr>
              <a:t>3</a:t>
            </a:r>
            <a:r>
              <a:rPr lang="zh-TW" altLang="en-US" sz="2000" dirty="0">
                <a:latin typeface="標楷體" panose="03000509000000000000" pitchFamily="65" charset="-120"/>
                <a:ea typeface="標楷體" panose="03000509000000000000" pitchFamily="65" charset="-120"/>
              </a:rPr>
              <a:t>日</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星期三</a:t>
            </a:r>
            <a:r>
              <a:rPr lang="en-US" altLang="zh-TW"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下午</a:t>
            </a:r>
            <a:r>
              <a:rPr lang="en-US" altLang="zh-TW" sz="2000" dirty="0" smtClean="0">
                <a:latin typeface="標楷體" panose="03000509000000000000" pitchFamily="65" charset="-120"/>
                <a:ea typeface="標楷體" panose="03000509000000000000" pitchFamily="65" charset="-120"/>
              </a:rPr>
              <a:t>10</a:t>
            </a:r>
            <a:r>
              <a:rPr lang="zh-TW" altLang="en-US" sz="2000" dirty="0" smtClean="0">
                <a:latin typeface="標楷體" panose="03000509000000000000" pitchFamily="65" charset="-120"/>
                <a:ea typeface="標楷體" panose="03000509000000000000" pitchFamily="65" charset="-120"/>
              </a:rPr>
              <a:t>時</a:t>
            </a:r>
            <a:r>
              <a:rPr lang="zh-TW" altLang="en-US" sz="2000" dirty="0">
                <a:latin typeface="標楷體" panose="03000509000000000000" pitchFamily="65" charset="-120"/>
                <a:ea typeface="標楷體" panose="03000509000000000000" pitchFamily="65" charset="-120"/>
              </a:rPr>
              <a:t>起至</a:t>
            </a:r>
            <a:r>
              <a:rPr lang="en-US" altLang="zh-TW" sz="2000" dirty="0">
                <a:latin typeface="標楷體" panose="03000509000000000000" pitchFamily="65" charset="-120"/>
                <a:ea typeface="標楷體" panose="03000509000000000000" pitchFamily="65" charset="-120"/>
              </a:rPr>
              <a:t>2</a:t>
            </a:r>
            <a:r>
              <a:rPr lang="zh-TW" altLang="en-US" sz="2000" dirty="0">
                <a:latin typeface="標楷體" panose="03000509000000000000" pitchFamily="65" charset="-120"/>
                <a:ea typeface="標楷體" panose="03000509000000000000" pitchFamily="65" charset="-120"/>
              </a:rPr>
              <a:t>月</a:t>
            </a:r>
            <a:r>
              <a:rPr lang="en-US" altLang="zh-TW" sz="2000" dirty="0">
                <a:latin typeface="標楷體" panose="03000509000000000000" pitchFamily="65" charset="-120"/>
                <a:ea typeface="標楷體" panose="03000509000000000000" pitchFamily="65" charset="-120"/>
              </a:rPr>
              <a:t>17</a:t>
            </a:r>
            <a:r>
              <a:rPr lang="zh-TW" altLang="en-US" sz="2000" dirty="0">
                <a:latin typeface="標楷體" panose="03000509000000000000" pitchFamily="65" charset="-120"/>
                <a:ea typeface="標楷體" panose="03000509000000000000" pitchFamily="65" charset="-120"/>
              </a:rPr>
              <a:t>日</a:t>
            </a:r>
            <a:r>
              <a:rPr lang="en-US" altLang="zh-TW" sz="2000" dirty="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星期三</a:t>
            </a:r>
            <a:r>
              <a:rPr lang="en-US" altLang="zh-TW"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下午</a:t>
            </a:r>
            <a:r>
              <a:rPr lang="en-US" altLang="zh-TW" sz="2000" dirty="0" smtClean="0">
                <a:latin typeface="標楷體" panose="03000509000000000000" pitchFamily="65" charset="-120"/>
                <a:ea typeface="標楷體" panose="03000509000000000000" pitchFamily="65" charset="-120"/>
              </a:rPr>
              <a:t>12</a:t>
            </a:r>
            <a:r>
              <a:rPr lang="zh-TW" altLang="en-US" sz="2000" dirty="0" smtClean="0">
                <a:latin typeface="標楷體" panose="03000509000000000000" pitchFamily="65" charset="-120"/>
                <a:ea typeface="標楷體" panose="03000509000000000000" pitchFamily="65" charset="-120"/>
              </a:rPr>
              <a:t>時</a:t>
            </a:r>
            <a:r>
              <a:rPr lang="zh-TW" altLang="en-US" sz="2000" dirty="0">
                <a:latin typeface="標楷體" panose="03000509000000000000" pitchFamily="65" charset="-120"/>
                <a:ea typeface="標楷體" panose="03000509000000000000" pitchFamily="65" charset="-120"/>
              </a:rPr>
              <a:t>止，為期</a:t>
            </a:r>
            <a:r>
              <a:rPr lang="en-US" altLang="zh-TW" sz="2000" dirty="0">
                <a:latin typeface="標楷體" panose="03000509000000000000" pitchFamily="65" charset="-120"/>
                <a:ea typeface="標楷體" panose="03000509000000000000" pitchFamily="65" charset="-120"/>
              </a:rPr>
              <a:t>15</a:t>
            </a:r>
            <a:r>
              <a:rPr lang="zh-TW" altLang="en-US" sz="2000" dirty="0">
                <a:latin typeface="標楷體" panose="03000509000000000000" pitchFamily="65" charset="-120"/>
                <a:ea typeface="標楷體" panose="03000509000000000000" pitchFamily="65" charset="-120"/>
              </a:rPr>
              <a:t>日</a:t>
            </a:r>
            <a:r>
              <a:rPr lang="zh-TW" altLang="en-US" sz="2000" dirty="0" smtClean="0">
                <a:latin typeface="標楷體" panose="03000509000000000000" pitchFamily="65" charset="-120"/>
                <a:ea typeface="標楷體" panose="03000509000000000000" pitchFamily="65" charset="-120"/>
              </a:rPr>
              <a:t>。</a:t>
            </a:r>
            <a:endParaRPr lang="en-US" altLang="zh-TW" sz="2000" dirty="0" smtClean="0">
              <a:latin typeface="標楷體" panose="03000509000000000000" pitchFamily="65" charset="-120"/>
              <a:ea typeface="標楷體" panose="03000509000000000000" pitchFamily="65" charset="-120"/>
            </a:endParaRPr>
          </a:p>
          <a:p>
            <a:pPr marL="0" indent="0">
              <a:buNone/>
            </a:pPr>
            <a:r>
              <a:rPr lang="zh-TW" altLang="en-US" sz="2000" dirty="0">
                <a:solidFill>
                  <a:srgbClr val="0000FF"/>
                </a:solidFill>
                <a:latin typeface="標楷體" panose="03000509000000000000" pitchFamily="65" charset="-120"/>
                <a:ea typeface="標楷體" panose="03000509000000000000" pitchFamily="65" charset="-120"/>
              </a:rPr>
              <a:t> </a:t>
            </a:r>
            <a:r>
              <a:rPr lang="zh-TW" altLang="en-US" sz="2000" dirty="0" smtClean="0">
                <a:solidFill>
                  <a:srgbClr val="0000FF"/>
                </a:solidFill>
                <a:latin typeface="標楷體" panose="03000509000000000000" pitchFamily="65" charset="-120"/>
                <a:ea typeface="標楷體" panose="03000509000000000000" pitchFamily="65" charset="-120"/>
              </a:rPr>
              <a:t>                                                                              </a:t>
            </a: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en-US" sz="2000" dirty="0" smtClean="0">
                <a:solidFill>
                  <a:srgbClr val="FF0000"/>
                </a:solidFill>
                <a:latin typeface="標楷體" panose="03000509000000000000" pitchFamily="65" charset="-120"/>
                <a:ea typeface="標楷體" panose="03000509000000000000" pitchFamily="65" charset="-120"/>
              </a:rPr>
              <a:t>補充事項</a:t>
            </a:r>
            <a:r>
              <a:rPr lang="en-US" altLang="zh-TW" sz="2000" dirty="0" smtClean="0">
                <a:solidFill>
                  <a:srgbClr val="FF0000"/>
                </a:solidFill>
                <a:latin typeface="標楷體" panose="03000509000000000000" pitchFamily="65" charset="-120"/>
                <a:ea typeface="標楷體" panose="03000509000000000000" pitchFamily="65" charset="-120"/>
              </a:rPr>
              <a:t>)</a:t>
            </a:r>
          </a:p>
          <a:p>
            <a:pPr marL="0" indent="0">
              <a:buNone/>
            </a:pPr>
            <a:r>
              <a:rPr lang="zh-TW" altLang="en-US" sz="1400" dirty="0" smtClean="0">
                <a:latin typeface="標楷體" panose="03000509000000000000" pitchFamily="65" charset="-120"/>
                <a:ea typeface="標楷體" panose="03000509000000000000" pitchFamily="65" charset="-120"/>
              </a:rPr>
              <a:t>正本</a:t>
            </a:r>
            <a:r>
              <a:rPr lang="zh-TW" altLang="en-US" sz="1400" dirty="0">
                <a:latin typeface="標楷體" panose="03000509000000000000" pitchFamily="65" charset="-120"/>
                <a:ea typeface="標楷體" panose="03000509000000000000" pitchFamily="65" charset="-120"/>
              </a:rPr>
              <a:t>：本署各管理處輔導室</a:t>
            </a:r>
          </a:p>
          <a:p>
            <a:pPr marL="0" indent="0">
              <a:lnSpc>
                <a:spcPts val="1300"/>
              </a:lnSpc>
              <a:buNone/>
            </a:pPr>
            <a:r>
              <a:rPr lang="zh-TW" altLang="en-US" sz="1400" dirty="0">
                <a:latin typeface="標楷體" panose="03000509000000000000" pitchFamily="65" charset="-120"/>
                <a:ea typeface="標楷體" panose="03000509000000000000" pitchFamily="65" charset="-120"/>
              </a:rPr>
              <a:t>副本</a:t>
            </a:r>
            <a:r>
              <a:rPr lang="zh-TW" altLang="en-US" sz="1400" dirty="0" smtClean="0">
                <a:latin typeface="標楷體" panose="03000509000000000000" pitchFamily="65" charset="-120"/>
                <a:ea typeface="標楷體" panose="03000509000000000000" pitchFamily="65" charset="-120"/>
              </a:rPr>
              <a:t>：</a:t>
            </a:r>
            <a:endParaRPr lang="en-US" altLang="zh-TW" sz="1400" dirty="0">
              <a:latin typeface="標楷體" panose="03000509000000000000" pitchFamily="65" charset="-120"/>
              <a:ea typeface="標楷體" panose="03000509000000000000" pitchFamily="65" charset="-120"/>
            </a:endParaRPr>
          </a:p>
          <a:p>
            <a:pPr marL="0" indent="0">
              <a:lnSpc>
                <a:spcPts val="1300"/>
              </a:lnSpc>
              <a:buNone/>
            </a:pPr>
            <a:r>
              <a:rPr lang="zh-TW" altLang="en-US" sz="2000" dirty="0" smtClean="0">
                <a:latin typeface="標楷體" panose="03000509000000000000" pitchFamily="65" charset="-120"/>
                <a:ea typeface="標楷體" panose="03000509000000000000" pitchFamily="65" charset="-120"/>
              </a:rPr>
              <a:t>主任  ○○○</a:t>
            </a:r>
            <a:endParaRPr lang="en-US" altLang="zh-TW" sz="2000" dirty="0">
              <a:latin typeface="標楷體" panose="03000509000000000000" pitchFamily="65" charset="-120"/>
              <a:ea typeface="標楷體" panose="03000509000000000000" pitchFamily="65" charset="-120"/>
            </a:endParaRPr>
          </a:p>
        </p:txBody>
      </p:sp>
      <p:sp>
        <p:nvSpPr>
          <p:cNvPr id="152582" name="文字方塊 26"/>
          <p:cNvSpPr txBox="1">
            <a:spLocks noChangeArrowheads="1"/>
          </p:cNvSpPr>
          <p:nvPr/>
        </p:nvSpPr>
        <p:spPr bwMode="auto">
          <a:xfrm>
            <a:off x="7466089" y="1209791"/>
            <a:ext cx="335717" cy="35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
        <p:nvSpPr>
          <p:cNvPr id="21" name="文字方塊 20"/>
          <p:cNvSpPr txBox="1"/>
          <p:nvPr/>
        </p:nvSpPr>
        <p:spPr>
          <a:xfrm>
            <a:off x="2358157" y="1190940"/>
            <a:ext cx="6454439"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sz="1600" kern="0" dirty="0">
                <a:solidFill>
                  <a:prstClr val="black"/>
                </a:solidFill>
                <a:latin typeface="標楷體" panose="03000509000000000000" pitchFamily="65" charset="-120"/>
                <a:ea typeface="標楷體" panose="03000509000000000000" pitchFamily="65" charset="-120"/>
              </a:rPr>
              <a:t>主旨之內容結構</a:t>
            </a:r>
            <a:r>
              <a:rPr lang="en-US" altLang="zh-TW" sz="1600" kern="0" dirty="0">
                <a:solidFill>
                  <a:prstClr val="black"/>
                </a:solidFill>
                <a:latin typeface="標楷體" panose="03000509000000000000" pitchFamily="65" charset="-120"/>
                <a:ea typeface="標楷體" panose="03000509000000000000" pitchFamily="65" charset="-120"/>
              </a:rPr>
              <a:t>=</a:t>
            </a:r>
            <a:r>
              <a:rPr lang="zh-TW" altLang="en-US" sz="1600" kern="0" dirty="0">
                <a:solidFill>
                  <a:srgbClr val="0000FF"/>
                </a:solidFill>
                <a:latin typeface="標楷體" panose="03000509000000000000" pitchFamily="65" charset="-120"/>
                <a:ea typeface="標楷體" panose="03000509000000000000" pitchFamily="65" charset="-120"/>
              </a:rPr>
              <a:t>起首語</a:t>
            </a:r>
            <a:r>
              <a:rPr lang="en-US" altLang="zh-TW" sz="1600" kern="0" dirty="0">
                <a:solidFill>
                  <a:prstClr val="black"/>
                </a:solidFill>
                <a:latin typeface="標楷體" panose="03000509000000000000" pitchFamily="65" charset="-120"/>
                <a:ea typeface="標楷體" panose="03000509000000000000" pitchFamily="65" charset="-120"/>
              </a:rPr>
              <a:t>+</a:t>
            </a:r>
            <a:r>
              <a:rPr lang="zh-TW" altLang="en-US" sz="1600" kern="0" dirty="0">
                <a:solidFill>
                  <a:srgbClr val="0070C0"/>
                </a:solidFill>
                <a:latin typeface="標楷體" panose="03000509000000000000" pitchFamily="65" charset="-120"/>
                <a:ea typeface="標楷體" panose="03000509000000000000" pitchFamily="65" charset="-120"/>
              </a:rPr>
              <a:t>本案主要意旨</a:t>
            </a:r>
            <a:r>
              <a:rPr lang="en-US" altLang="zh-TW" sz="1600" kern="0" dirty="0">
                <a:solidFill>
                  <a:prstClr val="black"/>
                </a:solidFill>
                <a:latin typeface="標楷體" panose="03000509000000000000" pitchFamily="65" charset="-120"/>
                <a:ea typeface="標楷體" panose="03000509000000000000" pitchFamily="65" charset="-120"/>
              </a:rPr>
              <a:t>+</a:t>
            </a:r>
            <a:r>
              <a:rPr lang="zh-TW" altLang="en-US" sz="1600" kern="0" dirty="0">
                <a:solidFill>
                  <a:srgbClr val="FF0000"/>
                </a:solidFill>
                <a:latin typeface="標楷體" panose="03000509000000000000" pitchFamily="65" charset="-120"/>
                <a:ea typeface="標楷體" panose="03000509000000000000" pitchFamily="65" charset="-120"/>
              </a:rPr>
              <a:t>期望語</a:t>
            </a:r>
            <a:r>
              <a:rPr lang="en-US" altLang="zh-TW" sz="1600" kern="0" dirty="0">
                <a:solidFill>
                  <a:prstClr val="black"/>
                </a:solidFill>
                <a:latin typeface="標楷體" panose="03000509000000000000" pitchFamily="65" charset="-120"/>
                <a:ea typeface="標楷體" panose="03000509000000000000" pitchFamily="65" charset="-120"/>
              </a:rPr>
              <a:t>&lt;50─60</a:t>
            </a:r>
            <a:r>
              <a:rPr lang="zh-TW" altLang="en-US" sz="1600" kern="0" dirty="0">
                <a:solidFill>
                  <a:prstClr val="black"/>
                </a:solidFill>
                <a:latin typeface="標楷體" panose="03000509000000000000" pitchFamily="65" charset="-120"/>
                <a:ea typeface="標楷體" panose="03000509000000000000" pitchFamily="65" charset="-120"/>
              </a:rPr>
              <a:t>個</a:t>
            </a:r>
            <a:r>
              <a:rPr lang="zh-TW" altLang="en-US" sz="1600" kern="0" dirty="0" smtClean="0">
                <a:solidFill>
                  <a:prstClr val="black"/>
                </a:solidFill>
                <a:latin typeface="標楷體" panose="03000509000000000000" pitchFamily="65" charset="-120"/>
                <a:ea typeface="標楷體" panose="03000509000000000000" pitchFamily="65" charset="-120"/>
              </a:rPr>
              <a:t>字或</a:t>
            </a:r>
            <a:r>
              <a:rPr lang="en-US" altLang="zh-TW" sz="1600" kern="0" dirty="0" smtClean="0">
                <a:solidFill>
                  <a:prstClr val="black"/>
                </a:solidFill>
                <a:latin typeface="標楷體" panose="03000509000000000000" pitchFamily="65" charset="-120"/>
                <a:ea typeface="標楷體" panose="03000509000000000000" pitchFamily="65" charset="-120"/>
              </a:rPr>
              <a:t>3</a:t>
            </a:r>
            <a:r>
              <a:rPr lang="zh-TW" altLang="en-US" sz="1600" kern="0" dirty="0" smtClean="0">
                <a:solidFill>
                  <a:prstClr val="black"/>
                </a:solidFill>
                <a:latin typeface="標楷體" panose="03000509000000000000" pitchFamily="65" charset="-120"/>
                <a:ea typeface="標楷體" panose="03000509000000000000" pitchFamily="65" charset="-120"/>
              </a:rPr>
              <a:t>個行列</a:t>
            </a:r>
            <a:endParaRPr lang="zh-TW" altLang="en-US" sz="1600" kern="0" dirty="0">
              <a:solidFill>
                <a:prstClr val="black"/>
              </a:solidFill>
              <a:latin typeface="標楷體" panose="03000509000000000000" pitchFamily="65" charset="-120"/>
              <a:ea typeface="標楷體" panose="03000509000000000000" pitchFamily="65" charset="-120"/>
            </a:endParaRPr>
          </a:p>
        </p:txBody>
      </p:sp>
      <p:cxnSp>
        <p:nvCxnSpPr>
          <p:cNvPr id="3" name="直線單箭頭接點 2"/>
          <p:cNvCxnSpPr/>
          <p:nvPr/>
        </p:nvCxnSpPr>
        <p:spPr>
          <a:xfrm flipH="1">
            <a:off x="1492370" y="1503149"/>
            <a:ext cx="2631056" cy="4795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單箭頭接點 6"/>
          <p:cNvCxnSpPr/>
          <p:nvPr/>
        </p:nvCxnSpPr>
        <p:spPr>
          <a:xfrm>
            <a:off x="6350789" y="1454242"/>
            <a:ext cx="3229019" cy="5659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1086339" y="2198309"/>
            <a:ext cx="496018"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a:xfrm>
            <a:off x="9462419" y="2198309"/>
            <a:ext cx="8019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1754291" y="2199023"/>
            <a:ext cx="7201618"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a:off x="5237107" y="1446564"/>
            <a:ext cx="0" cy="5977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8887298" y="500127"/>
            <a:ext cx="3304702" cy="116955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3333FF"/>
                </a:solidFill>
                <a:latin typeface="標楷體" panose="03000509000000000000" pitchFamily="65" charset="-120"/>
                <a:ea typeface="標楷體" panose="03000509000000000000" pitchFamily="65" charset="-120"/>
              </a:rPr>
              <a:t>發生什麼事，如何做。</a:t>
            </a:r>
            <a:endParaRPr lang="en-US" altLang="zh-TW" sz="1400" dirty="0">
              <a:solidFill>
                <a:srgbClr val="3333FF"/>
              </a:solidFill>
              <a:latin typeface="標楷體" panose="03000509000000000000" pitchFamily="65" charset="-120"/>
              <a:ea typeface="標楷體" panose="03000509000000000000" pitchFamily="65" charset="-120"/>
            </a:endParaRPr>
          </a:p>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起首語</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本案主要意旨</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期望語</a:t>
            </a:r>
            <a:r>
              <a:rPr lang="en-US" altLang="zh-TW" sz="1400" dirty="0" smtClean="0">
                <a:solidFill>
                  <a:srgbClr val="3333FF"/>
                </a:solidFill>
                <a:latin typeface="標楷體" panose="03000509000000000000" pitchFamily="65" charset="-120"/>
                <a:ea typeface="標楷體" panose="03000509000000000000" pitchFamily="65" charset="-120"/>
              </a:rPr>
              <a:t>)</a:t>
            </a:r>
            <a:endParaRPr lang="zh-TW" altLang="en-US" sz="1400" dirty="0">
              <a:solidFill>
                <a:srgbClr val="3333FF"/>
              </a:solidFill>
              <a:latin typeface="標楷體" panose="03000509000000000000" pitchFamily="65" charset="-120"/>
              <a:ea typeface="標楷體" panose="03000509000000000000" pitchFamily="65" charset="-120"/>
            </a:endParaRPr>
          </a:p>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有關</a:t>
            </a:r>
            <a:r>
              <a:rPr lang="zh-TW" altLang="en-US" sz="1400" dirty="0">
                <a:solidFill>
                  <a:srgbClr val="0000FF"/>
                </a:solidFill>
                <a:latin typeface="標楷體" panose="03000509000000000000" pitchFamily="65" charset="-120"/>
                <a:ea typeface="標楷體" panose="03000509000000000000" pitchFamily="65" charset="-120"/>
              </a:rPr>
              <a:t>…</a:t>
            </a:r>
            <a:r>
              <a:rPr lang="en-US" altLang="zh-TW" sz="1400" dirty="0">
                <a:solidFill>
                  <a:srgbClr val="0000FF"/>
                </a:solidFill>
                <a:latin typeface="標楷體" panose="03000509000000000000" pitchFamily="65" charset="-120"/>
                <a:ea typeface="標楷體" panose="03000509000000000000" pitchFamily="65" charset="-120"/>
              </a:rPr>
              <a:t>…</a:t>
            </a:r>
            <a:r>
              <a:rPr lang="zh-TW" altLang="en-US" sz="1400" dirty="0">
                <a:solidFill>
                  <a:srgbClr val="0000FF"/>
                </a:solidFill>
                <a:latin typeface="標楷體" panose="03000509000000000000" pitchFamily="65" charset="-120"/>
                <a:ea typeface="標楷體" panose="03000509000000000000" pitchFamily="65" charset="-120"/>
              </a:rPr>
              <a:t>事</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0000FF"/>
                </a:solidFill>
                <a:latin typeface="標楷體" panose="03000509000000000000" pitchFamily="65" charset="-120"/>
                <a:ea typeface="標楷體" panose="03000509000000000000" pitchFamily="65" charset="-120"/>
              </a:rPr>
              <a:t>請您怎麼辦</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smtClean="0">
                <a:solidFill>
                  <a:srgbClr val="FF0000"/>
                </a:solidFill>
                <a:latin typeface="標楷體" panose="03000509000000000000" pitchFamily="65" charset="-120"/>
                <a:ea typeface="標楷體" panose="03000509000000000000" pitchFamily="65" charset="-120"/>
              </a:rPr>
              <a:t>期望語</a:t>
            </a:r>
            <a:endParaRPr lang="en-US" altLang="zh-TW" sz="1400" dirty="0">
              <a:solidFill>
                <a:srgbClr val="FF0000"/>
              </a:solidFill>
              <a:latin typeface="標楷體" panose="03000509000000000000" pitchFamily="65" charset="-120"/>
              <a:ea typeface="標楷體" panose="03000509000000000000" pitchFamily="65" charset="-120"/>
            </a:endParaRPr>
          </a:p>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為</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3333FF"/>
                </a:solidFill>
                <a:latin typeface="標楷體" panose="03000509000000000000" pitchFamily="65" charset="-120"/>
                <a:ea typeface="標楷體" panose="03000509000000000000" pitchFamily="65" charset="-120"/>
              </a:rPr>
              <a:t>事</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3333FF"/>
                </a:solidFill>
                <a:latin typeface="標楷體" panose="03000509000000000000" pitchFamily="65" charset="-120"/>
                <a:ea typeface="標楷體" panose="03000509000000000000" pitchFamily="65" charset="-120"/>
              </a:rPr>
              <a:t>發文給您</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期望</a:t>
            </a:r>
            <a:r>
              <a:rPr lang="zh-TW" altLang="en-US" sz="1400" dirty="0" smtClean="0">
                <a:solidFill>
                  <a:srgbClr val="FF0000"/>
                </a:solidFill>
                <a:latin typeface="標楷體" panose="03000509000000000000" pitchFamily="65" charset="-120"/>
                <a:ea typeface="標楷體" panose="03000509000000000000" pitchFamily="65" charset="-120"/>
              </a:rPr>
              <a:t>語</a:t>
            </a:r>
            <a:endParaRPr lang="en-US" altLang="zh-TW" sz="1400" dirty="0" smtClean="0">
              <a:solidFill>
                <a:srgbClr val="FF0000"/>
              </a:solidFill>
              <a:latin typeface="標楷體" panose="03000509000000000000" pitchFamily="65" charset="-120"/>
              <a:ea typeface="標楷體" panose="03000509000000000000" pitchFamily="65" charset="-120"/>
            </a:endParaRPr>
          </a:p>
          <a:p>
            <a:pPr>
              <a:defRPr/>
            </a:pPr>
            <a:r>
              <a:rPr lang="zh-TW" altLang="en-US" sz="1400" dirty="0">
                <a:solidFill>
                  <a:srgbClr val="0000FF"/>
                </a:solidFill>
                <a:latin typeface="標楷體" panose="03000509000000000000" pitchFamily="65" charset="-120"/>
                <a:ea typeface="標楷體" panose="03000509000000000000" pitchFamily="65" charset="-120"/>
              </a:rPr>
              <a:t>主旨</a:t>
            </a:r>
            <a:r>
              <a:rPr lang="en-US" altLang="zh-TW" sz="1400" dirty="0" smtClean="0">
                <a:solidFill>
                  <a:srgbClr val="0000FF"/>
                </a:solidFill>
                <a:latin typeface="標楷體" panose="03000509000000000000" pitchFamily="65" charset="-120"/>
                <a:ea typeface="標楷體" panose="03000509000000000000" pitchFamily="65" charset="-120"/>
              </a:rPr>
              <a:t>=</a:t>
            </a:r>
            <a:r>
              <a:rPr lang="zh-TW" altLang="en-US" sz="1400" dirty="0" smtClean="0">
                <a:solidFill>
                  <a:srgbClr val="FF0000"/>
                </a:solidFill>
                <a:latin typeface="標楷體" panose="03000509000000000000" pitchFamily="65" charset="-120"/>
                <a:ea typeface="標楷體" panose="03000509000000000000" pitchFamily="65" charset="-120"/>
              </a:rPr>
              <a:t>檢送</a:t>
            </a:r>
            <a:r>
              <a:rPr lang="en-US" altLang="zh-TW" sz="1400" dirty="0" smtClean="0">
                <a:solidFill>
                  <a:srgbClr val="3333FF"/>
                </a:solidFill>
                <a:latin typeface="標楷體" panose="03000509000000000000" pitchFamily="65" charset="-120"/>
                <a:ea typeface="標楷體" panose="03000509000000000000" pitchFamily="65" charset="-120"/>
              </a:rPr>
              <a:t>……</a:t>
            </a:r>
            <a:r>
              <a:rPr lang="en-US" altLang="zh-TW" sz="1400" dirty="0">
                <a:solidFill>
                  <a:srgbClr val="0000FF"/>
                </a:solidFill>
                <a:latin typeface="標楷體" panose="03000509000000000000" pitchFamily="65" charset="-120"/>
                <a:ea typeface="標楷體" panose="03000509000000000000" pitchFamily="65" charset="-120"/>
              </a:rPr>
              <a:t> 1</a:t>
            </a:r>
            <a:r>
              <a:rPr lang="zh-TW" altLang="en-US" sz="1400" dirty="0">
                <a:solidFill>
                  <a:srgbClr val="0000FF"/>
                </a:solidFill>
                <a:latin typeface="標楷體" panose="03000509000000000000" pitchFamily="65" charset="-120"/>
                <a:ea typeface="標楷體" panose="03000509000000000000" pitchFamily="65" charset="-120"/>
              </a:rPr>
              <a:t>份</a:t>
            </a:r>
            <a:r>
              <a:rPr lang="zh-TW" altLang="en-US" sz="1400" dirty="0" smtClean="0">
                <a:solidFill>
                  <a:srgbClr val="0000FF"/>
                </a:solidFill>
                <a:latin typeface="標楷體" panose="03000509000000000000" pitchFamily="65" charset="-120"/>
                <a:ea typeface="標楷體" panose="03000509000000000000" pitchFamily="65" charset="-120"/>
              </a:rPr>
              <a:t>請協助</a:t>
            </a:r>
            <a:r>
              <a:rPr lang="zh-TW" altLang="en-US" sz="1400" dirty="0">
                <a:solidFill>
                  <a:srgbClr val="0000FF"/>
                </a:solidFill>
                <a:latin typeface="標楷體" panose="03000509000000000000" pitchFamily="65" charset="-120"/>
                <a:ea typeface="標楷體" panose="03000509000000000000" pitchFamily="65" charset="-120"/>
              </a:rPr>
              <a:t>公告</a:t>
            </a:r>
            <a:r>
              <a:rPr lang="en-US" altLang="zh-TW" sz="1400" dirty="0" smtClean="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期望語</a:t>
            </a:r>
            <a:endParaRPr lang="en-US" altLang="zh-TW" sz="1400" dirty="0">
              <a:solidFill>
                <a:srgbClr val="FF0000"/>
              </a:solidFill>
              <a:latin typeface="標楷體" panose="03000509000000000000" pitchFamily="65" charset="-120"/>
              <a:ea typeface="標楷體" panose="03000509000000000000" pitchFamily="65" charset="-120"/>
            </a:endParaRPr>
          </a:p>
        </p:txBody>
      </p:sp>
      <p:sp>
        <p:nvSpPr>
          <p:cNvPr id="40" name="文字方塊 39"/>
          <p:cNvSpPr txBox="1"/>
          <p:nvPr/>
        </p:nvSpPr>
        <p:spPr>
          <a:xfrm>
            <a:off x="1086339" y="2291856"/>
            <a:ext cx="3727201"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sz="1600" kern="0" dirty="0">
                <a:solidFill>
                  <a:srgbClr val="3333FF"/>
                </a:solidFill>
                <a:latin typeface="標楷體" panose="03000509000000000000" pitchFamily="65" charset="-120"/>
                <a:ea typeface="標楷體" panose="03000509000000000000" pitchFamily="65" charset="-120"/>
              </a:rPr>
              <a:t>說明</a:t>
            </a:r>
            <a:r>
              <a:rPr lang="en-US" altLang="zh-TW" sz="1600" kern="0" dirty="0">
                <a:solidFill>
                  <a:srgbClr val="3333FF"/>
                </a:solidFill>
                <a:latin typeface="標楷體" panose="03000509000000000000" pitchFamily="65" charset="-120"/>
                <a:ea typeface="標楷體" panose="03000509000000000000" pitchFamily="65" charset="-120"/>
              </a:rPr>
              <a:t>=</a:t>
            </a:r>
            <a:r>
              <a:rPr lang="zh-TW" altLang="en-US" sz="1600" kern="0" dirty="0">
                <a:solidFill>
                  <a:srgbClr val="FF0000"/>
                </a:solidFill>
                <a:latin typeface="標楷體" panose="03000509000000000000" pitchFamily="65" charset="-120"/>
                <a:ea typeface="標楷體" panose="03000509000000000000" pitchFamily="65" charset="-120"/>
              </a:rPr>
              <a:t>引據</a:t>
            </a:r>
            <a:r>
              <a:rPr lang="en-US" altLang="zh-TW" sz="1600" kern="0" dirty="0">
                <a:solidFill>
                  <a:srgbClr val="FF0000"/>
                </a:solidFill>
                <a:latin typeface="標楷體" panose="03000509000000000000" pitchFamily="65" charset="-120"/>
                <a:ea typeface="標楷體" panose="03000509000000000000" pitchFamily="65" charset="-120"/>
              </a:rPr>
              <a:t>+</a:t>
            </a:r>
            <a:r>
              <a:rPr lang="zh-TW" altLang="en-US" sz="1600" kern="0" dirty="0">
                <a:solidFill>
                  <a:srgbClr val="FF0000"/>
                </a:solidFill>
                <a:latin typeface="標楷體" panose="03000509000000000000" pitchFamily="65" charset="-120"/>
                <a:ea typeface="標楷體" panose="03000509000000000000" pitchFamily="65" charset="-120"/>
              </a:rPr>
              <a:t>申述</a:t>
            </a:r>
            <a:r>
              <a:rPr lang="en-US" altLang="zh-TW" sz="1600" kern="0" dirty="0">
                <a:solidFill>
                  <a:srgbClr val="FF0000"/>
                </a:solidFill>
                <a:latin typeface="標楷體" panose="03000509000000000000" pitchFamily="65" charset="-120"/>
                <a:ea typeface="標楷體" panose="03000509000000000000" pitchFamily="65" charset="-120"/>
              </a:rPr>
              <a:t>+</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FF0000"/>
                </a:solidFill>
                <a:latin typeface="標楷體" panose="03000509000000000000" pitchFamily="65" charset="-120"/>
                <a:ea typeface="標楷體" panose="03000509000000000000" pitchFamily="65" charset="-120"/>
              </a:rPr>
              <a:t>+</a:t>
            </a:r>
            <a:r>
              <a:rPr lang="zh-TW" altLang="en-US" sz="1600" kern="0" dirty="0" smtClean="0">
                <a:solidFill>
                  <a:srgbClr val="FF0000"/>
                </a:solidFill>
                <a:latin typeface="標楷體" panose="03000509000000000000" pitchFamily="65" charset="-120"/>
                <a:ea typeface="標楷體" panose="03000509000000000000" pitchFamily="65" charset="-120"/>
              </a:rPr>
              <a:t>附件</a:t>
            </a:r>
            <a:r>
              <a:rPr lang="en-US" altLang="zh-TW" sz="1600" kern="0" dirty="0" smtClean="0">
                <a:solidFill>
                  <a:srgbClr val="FF0000"/>
                </a:solidFill>
                <a:latin typeface="標楷體" panose="03000509000000000000" pitchFamily="65" charset="-120"/>
                <a:ea typeface="標楷體" panose="03000509000000000000" pitchFamily="65" charset="-120"/>
              </a:rPr>
              <a:t>+</a:t>
            </a:r>
            <a:r>
              <a:rPr lang="zh-TW" altLang="en-US" sz="1600" kern="0" dirty="0" smtClean="0">
                <a:solidFill>
                  <a:srgbClr val="FF0000"/>
                </a:solidFill>
                <a:latin typeface="標楷體" panose="03000509000000000000" pitchFamily="65" charset="-120"/>
                <a:ea typeface="標楷體" panose="03000509000000000000" pitchFamily="65" charset="-120"/>
              </a:rPr>
              <a:t>補充事項</a:t>
            </a:r>
            <a:endParaRPr lang="zh-TW" altLang="en-US" sz="1600" kern="0" dirty="0">
              <a:solidFill>
                <a:srgbClr val="FF0000"/>
              </a:solidFill>
              <a:latin typeface="標楷體" panose="03000509000000000000" pitchFamily="65" charset="-120"/>
              <a:ea typeface="標楷體" panose="03000509000000000000" pitchFamily="65" charset="-120"/>
            </a:endParaRPr>
          </a:p>
        </p:txBody>
      </p:sp>
      <p:sp>
        <p:nvSpPr>
          <p:cNvPr id="44" name="文字方塊 43"/>
          <p:cNvSpPr txBox="1"/>
          <p:nvPr/>
        </p:nvSpPr>
        <p:spPr>
          <a:xfrm>
            <a:off x="1069086" y="2668767"/>
            <a:ext cx="302514" cy="284672"/>
          </a:xfrm>
          <a:prstGeom prst="rect">
            <a:avLst/>
          </a:prstGeom>
          <a:noFill/>
          <a:ln w="28575">
            <a:solidFill>
              <a:srgbClr val="FF0000"/>
            </a:solidFill>
          </a:ln>
        </p:spPr>
        <p:txBody>
          <a:bodyPr wrap="square" rtlCol="0">
            <a:spAutoFit/>
          </a:bodyPr>
          <a:lstStyle/>
          <a:p>
            <a:endParaRPr lang="zh-TW" altLang="en-US" dirty="0">
              <a:solidFill>
                <a:prstClr val="black"/>
              </a:solidFill>
            </a:endParaRPr>
          </a:p>
        </p:txBody>
      </p:sp>
      <p:sp>
        <p:nvSpPr>
          <p:cNvPr id="47" name="文字方塊 46"/>
          <p:cNvSpPr txBox="1"/>
          <p:nvPr/>
        </p:nvSpPr>
        <p:spPr>
          <a:xfrm>
            <a:off x="4493773" y="3041249"/>
            <a:ext cx="302514" cy="284672"/>
          </a:xfrm>
          <a:prstGeom prst="rect">
            <a:avLst/>
          </a:prstGeom>
          <a:noFill/>
          <a:ln w="28575">
            <a:solidFill>
              <a:srgbClr val="FF0000"/>
            </a:solidFill>
          </a:ln>
        </p:spPr>
        <p:txBody>
          <a:bodyPr wrap="square" rtlCol="0">
            <a:spAutoFit/>
          </a:bodyPr>
          <a:lstStyle/>
          <a:p>
            <a:endParaRPr lang="zh-TW" altLang="en-US" dirty="0">
              <a:solidFill>
                <a:prstClr val="black"/>
              </a:solidFill>
            </a:endParaRPr>
          </a:p>
        </p:txBody>
      </p:sp>
      <p:sp>
        <p:nvSpPr>
          <p:cNvPr id="48" name="文字方塊 47"/>
          <p:cNvSpPr txBox="1"/>
          <p:nvPr/>
        </p:nvSpPr>
        <p:spPr>
          <a:xfrm>
            <a:off x="5355100" y="1624385"/>
            <a:ext cx="553994" cy="256173"/>
          </a:xfrm>
          <a:prstGeom prst="rect">
            <a:avLst/>
          </a:prstGeom>
          <a:noFill/>
          <a:ln w="28575">
            <a:solidFill>
              <a:srgbClr val="FF0000"/>
            </a:solidFill>
          </a:ln>
        </p:spPr>
        <p:txBody>
          <a:bodyPr wrap="square" rtlCol="0">
            <a:spAutoFit/>
          </a:bodyPr>
          <a:lstStyle/>
          <a:p>
            <a:endParaRPr lang="zh-TW" altLang="en-US" dirty="0">
              <a:solidFill>
                <a:prstClr val="black"/>
              </a:solidFill>
            </a:endParaRPr>
          </a:p>
        </p:txBody>
      </p:sp>
      <p:sp>
        <p:nvSpPr>
          <p:cNvPr id="49" name="文字方塊 48"/>
          <p:cNvSpPr txBox="1"/>
          <p:nvPr/>
        </p:nvSpPr>
        <p:spPr>
          <a:xfrm>
            <a:off x="9559716" y="3055551"/>
            <a:ext cx="704611" cy="270370"/>
          </a:xfrm>
          <a:prstGeom prst="rect">
            <a:avLst/>
          </a:prstGeom>
          <a:noFill/>
          <a:ln w="28575">
            <a:solidFill>
              <a:srgbClr val="FF0000"/>
            </a:solidFill>
          </a:ln>
        </p:spPr>
        <p:txBody>
          <a:bodyPr wrap="square" rtlCol="0">
            <a:spAutoFit/>
          </a:bodyPr>
          <a:lstStyle/>
          <a:p>
            <a:endParaRPr lang="zh-TW" altLang="en-US" dirty="0">
              <a:solidFill>
                <a:prstClr val="black"/>
              </a:solidFill>
            </a:endParaRPr>
          </a:p>
        </p:txBody>
      </p:sp>
      <p:sp>
        <p:nvSpPr>
          <p:cNvPr id="45" name="文字方塊 44"/>
          <p:cNvSpPr txBox="1"/>
          <p:nvPr/>
        </p:nvSpPr>
        <p:spPr>
          <a:xfrm>
            <a:off x="352110" y="88564"/>
            <a:ext cx="2280519" cy="400110"/>
          </a:xfrm>
          <a:prstGeom prst="rect">
            <a:avLst/>
          </a:prstGeom>
          <a:noFill/>
          <a:ln w="28575">
            <a:solidFill>
              <a:srgbClr val="FF0000"/>
            </a:solidFill>
          </a:ln>
        </p:spPr>
        <p:txBody>
          <a:bodyPr wrap="square" rtlCol="0">
            <a:spAutoFit/>
          </a:bodyPr>
          <a:lstStyle/>
          <a:p>
            <a:r>
              <a:rPr lang="zh-TW" altLang="en-US" sz="2000" dirty="0" smtClean="0">
                <a:solidFill>
                  <a:srgbClr val="0000FF"/>
                </a:solidFill>
                <a:latin typeface="標楷體" panose="03000509000000000000" pitchFamily="65" charset="-120"/>
                <a:ea typeface="標楷體" panose="03000509000000000000" pitchFamily="65" charset="-120"/>
              </a:rPr>
              <a:t>公文標準結構範例</a:t>
            </a:r>
            <a:endParaRPr lang="zh-TW" altLang="en-US" sz="2000" dirty="0">
              <a:solidFill>
                <a:srgbClr val="0000FF"/>
              </a:solidFill>
              <a:latin typeface="標楷體" panose="03000509000000000000" pitchFamily="65" charset="-120"/>
              <a:ea typeface="標楷體" panose="03000509000000000000" pitchFamily="65" charset="-120"/>
            </a:endParaRPr>
          </a:p>
        </p:txBody>
      </p:sp>
      <p:sp>
        <p:nvSpPr>
          <p:cNvPr id="19" name="文字方塊 18"/>
          <p:cNvSpPr txBox="1"/>
          <p:nvPr/>
        </p:nvSpPr>
        <p:spPr>
          <a:xfrm>
            <a:off x="2593914" y="5556221"/>
            <a:ext cx="6774373" cy="124649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說明：</a:t>
            </a:r>
            <a:endParaRPr lang="en-US" altLang="zh-TW"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en-US" altLang="zh-TW"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一、寫</a:t>
            </a:r>
            <a:r>
              <a:rPr lang="zh-TW" altLang="en-US" sz="1600" kern="0" dirty="0" smtClean="0">
                <a:solidFill>
                  <a:srgbClr val="FF0000"/>
                </a:solidFill>
                <a:latin typeface="標楷體" panose="03000509000000000000" pitchFamily="65" charset="-120"/>
                <a:ea typeface="標楷體" panose="03000509000000000000" pitchFamily="65" charset="-120"/>
              </a:rPr>
              <a:t>引據</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敘述辦理本案係依據</a:t>
            </a:r>
            <a:r>
              <a:rPr lang="zh-TW" altLang="en-US" sz="1600" kern="0" dirty="0" smtClean="0">
                <a:solidFill>
                  <a:srgbClr val="FF0000"/>
                </a:solidFill>
                <a:latin typeface="標楷體" panose="03000509000000000000" pitchFamily="65" charset="-120"/>
                <a:ea typeface="標楷體" panose="03000509000000000000" pitchFamily="65" charset="-120"/>
              </a:rPr>
              <a:t>法令</a:t>
            </a:r>
            <a:r>
              <a:rPr lang="zh-TW" altLang="en-US" sz="1600" kern="0" dirty="0" smtClean="0">
                <a:solidFill>
                  <a:srgbClr val="0000FF"/>
                </a:solidFill>
                <a:latin typeface="標楷體" panose="03000509000000000000" pitchFamily="65" charset="-120"/>
                <a:ea typeface="標楷體" panose="03000509000000000000" pitchFamily="65" charset="-120"/>
              </a:rPr>
              <a:t>、文號、計畫、會議決議</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二、寫</a:t>
            </a:r>
            <a:r>
              <a:rPr lang="zh-TW" altLang="en-US" sz="1600" kern="0" dirty="0" smtClean="0">
                <a:solidFill>
                  <a:srgbClr val="FF0000"/>
                </a:solidFill>
                <a:latin typeface="標楷體" panose="03000509000000000000" pitchFamily="65" charset="-120"/>
                <a:ea typeface="標楷體" panose="03000509000000000000" pitchFamily="65" charset="-120"/>
              </a:rPr>
              <a:t>申述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敘述發文之來龍去脈、</a:t>
            </a:r>
            <a:r>
              <a:rPr lang="zh-TW" altLang="en-US" sz="1600" kern="0" dirty="0" smtClean="0">
                <a:solidFill>
                  <a:srgbClr val="FF0000"/>
                </a:solidFill>
                <a:latin typeface="標楷體" panose="03000509000000000000" pitchFamily="65" charset="-120"/>
                <a:ea typeface="標楷體" panose="03000509000000000000" pitchFamily="65" charset="-120"/>
              </a:rPr>
              <a:t>人事地時</a:t>
            </a:r>
            <a:r>
              <a:rPr lang="zh-TW" altLang="en-US" sz="1600" kern="0" dirty="0" smtClean="0">
                <a:solidFill>
                  <a:srgbClr val="0000FF"/>
                </a:solidFill>
                <a:latin typeface="標楷體" panose="03000509000000000000" pitchFamily="65" charset="-120"/>
                <a:ea typeface="標楷體" panose="03000509000000000000" pitchFamily="65" charset="-120"/>
              </a:rPr>
              <a:t>或分析利弊因素</a:t>
            </a:r>
            <a:r>
              <a:rPr lang="en-US" altLang="zh-TW" sz="1600" kern="0" dirty="0" smtClean="0">
                <a:solidFill>
                  <a:srgbClr val="0000FF"/>
                </a:solidFill>
                <a:latin typeface="標楷體" panose="03000509000000000000" pitchFamily="65" charset="-120"/>
                <a:ea typeface="標楷體" panose="03000509000000000000" pitchFamily="65" charset="-120"/>
              </a:rPr>
              <a:t>)</a:t>
            </a:r>
            <a:endParaRPr lang="zh-TW" altLang="en-US"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三、寫</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敘述發文機關見解看法或向</a:t>
            </a:r>
            <a:r>
              <a:rPr lang="zh-TW" altLang="en-US" sz="1600" kern="0" dirty="0" smtClean="0">
                <a:solidFill>
                  <a:srgbClr val="FF0000"/>
                </a:solidFill>
                <a:latin typeface="標楷體" panose="03000509000000000000" pitchFamily="65" charset="-120"/>
                <a:ea typeface="標楷體" panose="03000509000000000000" pitchFamily="65" charset="-120"/>
              </a:rPr>
              <a:t>受文者提出具體要求及作法</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a:solidFill>
                  <a:srgbClr val="0000FF"/>
                </a:solidFill>
                <a:latin typeface="標楷體" panose="03000509000000000000" pitchFamily="65" charset="-120"/>
                <a:ea typeface="標楷體" panose="03000509000000000000" pitchFamily="65" charset="-120"/>
              </a:rPr>
              <a:t>四、</a:t>
            </a:r>
            <a:r>
              <a:rPr lang="zh-TW" altLang="en-US" sz="1600" kern="0" dirty="0" smtClean="0">
                <a:solidFill>
                  <a:srgbClr val="0000FF"/>
                </a:solidFill>
                <a:latin typeface="標楷體" panose="03000509000000000000" pitchFamily="65" charset="-120"/>
                <a:ea typeface="標楷體" panose="03000509000000000000" pitchFamily="65" charset="-120"/>
              </a:rPr>
              <a:t>寫</a:t>
            </a:r>
            <a:r>
              <a:rPr lang="zh-TW" altLang="en-US" sz="1600" kern="0" dirty="0" smtClean="0">
                <a:solidFill>
                  <a:srgbClr val="FF0000"/>
                </a:solidFill>
                <a:latin typeface="標楷體" panose="03000509000000000000" pitchFamily="65" charset="-120"/>
                <a:ea typeface="標楷體" panose="03000509000000000000" pitchFamily="65" charset="-120"/>
              </a:rPr>
              <a:t>補述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a:t>
            </a:r>
            <a:r>
              <a:rPr lang="zh-TW" altLang="en-US" sz="1600" kern="0" dirty="0" smtClean="0">
                <a:solidFill>
                  <a:srgbClr val="FF0000"/>
                </a:solidFill>
                <a:latin typeface="標楷體" panose="03000509000000000000" pitchFamily="65" charset="-120"/>
                <a:ea typeface="標楷體" panose="03000509000000000000" pitchFamily="65" charset="-120"/>
              </a:rPr>
              <a:t>其他</a:t>
            </a:r>
            <a:r>
              <a:rPr lang="zh-TW" altLang="en-US" sz="1600" kern="0" dirty="0" smtClean="0">
                <a:solidFill>
                  <a:srgbClr val="0000FF"/>
                </a:solidFill>
                <a:latin typeface="標楷體" panose="03000509000000000000" pitchFamily="65" charset="-120"/>
                <a:ea typeface="標楷體" panose="03000509000000000000" pitchFamily="65" charset="-120"/>
              </a:rPr>
              <a:t>或</a:t>
            </a:r>
            <a:r>
              <a:rPr lang="zh-TW" altLang="en-US" sz="1600" kern="0" dirty="0" smtClean="0">
                <a:solidFill>
                  <a:srgbClr val="FF0000"/>
                </a:solidFill>
                <a:latin typeface="標楷體" panose="03000509000000000000" pitchFamily="65" charset="-120"/>
                <a:ea typeface="標楷體" panose="03000509000000000000" pitchFamily="65" charset="-120"/>
              </a:rPr>
              <a:t>補充</a:t>
            </a:r>
            <a:r>
              <a:rPr lang="zh-TW" altLang="en-US" sz="1600" kern="0" dirty="0">
                <a:solidFill>
                  <a:srgbClr val="FF0000"/>
                </a:solidFill>
                <a:latin typeface="標楷體" panose="03000509000000000000" pitchFamily="65" charset="-120"/>
                <a:ea typeface="標楷體" panose="03000509000000000000" pitchFamily="65" charset="-120"/>
              </a:rPr>
              <a:t>事項</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 </a:t>
            </a:r>
          </a:p>
        </p:txBody>
      </p:sp>
    </p:spTree>
    <p:extLst>
      <p:ext uri="{BB962C8B-B14F-4D97-AF65-F5344CB8AC3E}">
        <p14:creationId xmlns:p14="http://schemas.microsoft.com/office/powerpoint/2010/main" val="3703501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191193"/>
            <a:ext cx="10515600" cy="698269"/>
          </a:xfrm>
        </p:spPr>
        <p:txBody>
          <a:bodyPr>
            <a:normAutofit fontScale="90000"/>
          </a:bodyPr>
          <a:lstStyle/>
          <a:p>
            <a:pPr algn="ctr"/>
            <a:r>
              <a:rPr lang="zh-TW" altLang="en-US" sz="4401" dirty="0">
                <a:solidFill>
                  <a:srgbClr val="002060"/>
                </a:solidFill>
                <a:latin typeface="標楷體" panose="03000509000000000000" pitchFamily="65" charset="-120"/>
                <a:ea typeface="標楷體" panose="03000509000000000000" pitchFamily="65" charset="-120"/>
              </a:rPr>
              <a:t>製作好公文</a:t>
            </a:r>
            <a:r>
              <a:rPr lang="zh-TW" altLang="en-US" sz="4401" dirty="0" smtClean="0">
                <a:solidFill>
                  <a:srgbClr val="002060"/>
                </a:solidFill>
                <a:latin typeface="標楷體" panose="03000509000000000000" pitchFamily="65" charset="-120"/>
                <a:ea typeface="標楷體" panose="03000509000000000000" pitchFamily="65" charset="-120"/>
              </a:rPr>
              <a:t>必備三大知能</a:t>
            </a:r>
            <a:endParaRPr lang="zh-TW" altLang="en-US" dirty="0">
              <a:solidFill>
                <a:srgbClr val="002060"/>
              </a:solidFill>
            </a:endParaRPr>
          </a:p>
        </p:txBody>
      </p:sp>
      <p:sp>
        <p:nvSpPr>
          <p:cNvPr id="7" name="內容版面配置區 6"/>
          <p:cNvSpPr>
            <a:spLocks noGrp="1"/>
          </p:cNvSpPr>
          <p:nvPr>
            <p:ph idx="1"/>
          </p:nvPr>
        </p:nvSpPr>
        <p:spPr>
          <a:xfrm>
            <a:off x="4562857" y="1097832"/>
            <a:ext cx="7214616" cy="5211528"/>
          </a:xfrm>
        </p:spPr>
        <p:txBody>
          <a:bodyPr>
            <a:normAutofit lnSpcReduction="10000"/>
          </a:bodyPr>
          <a:lstStyle/>
          <a:p>
            <a:pPr marL="0" lvl="0" indent="0">
              <a:lnSpc>
                <a:spcPct val="110000"/>
              </a:lnSpc>
              <a:spcBef>
                <a:spcPts val="0"/>
              </a:spcBef>
              <a:buNone/>
            </a:pPr>
            <a:r>
              <a:rPr lang="en-US" altLang="zh-TW" sz="3600" dirty="0">
                <a:solidFill>
                  <a:prstClr val="black"/>
                </a:solidFill>
                <a:latin typeface="標楷體" panose="03000509000000000000" pitchFamily="65" charset="-120"/>
                <a:ea typeface="標楷體" panose="03000509000000000000" pitchFamily="65" charset="-120"/>
              </a:rPr>
              <a:t>‧</a:t>
            </a:r>
            <a:r>
              <a:rPr lang="zh-TW" altLang="en-US" sz="3600" dirty="0">
                <a:solidFill>
                  <a:prstClr val="black"/>
                </a:solidFill>
                <a:latin typeface="標楷體" panose="03000509000000000000" pitchFamily="65" charset="-120"/>
                <a:ea typeface="標楷體" panose="03000509000000000000" pitchFamily="65" charset="-120"/>
              </a:rPr>
              <a:t>行政院全球資訊網</a:t>
            </a:r>
          </a:p>
          <a:p>
            <a:pPr marL="0" lvl="0" indent="0">
              <a:lnSpc>
                <a:spcPct val="110000"/>
              </a:lnSpc>
              <a:spcBef>
                <a:spcPts val="0"/>
              </a:spcBef>
              <a:buNone/>
            </a:pPr>
            <a:r>
              <a:rPr lang="zh-TW" altLang="en-US" sz="3600" dirty="0">
                <a:solidFill>
                  <a:prstClr val="black"/>
                </a:solidFill>
                <a:latin typeface="標楷體" panose="03000509000000000000" pitchFamily="65" charset="-120"/>
                <a:ea typeface="標楷體" panose="03000509000000000000" pitchFamily="65" charset="-120"/>
              </a:rPr>
              <a:t> </a:t>
            </a:r>
            <a:r>
              <a:rPr lang="en-US" altLang="zh-TW"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資訊與服務</a:t>
            </a:r>
            <a:r>
              <a:rPr lang="en-US" altLang="zh-TW"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行政事務</a:t>
            </a:r>
            <a:r>
              <a:rPr lang="en-US" altLang="zh-TW" sz="3600" dirty="0">
                <a:solidFill>
                  <a:prstClr val="black"/>
                </a:solidFill>
                <a:latin typeface="標楷體" panose="03000509000000000000" pitchFamily="65" charset="-120"/>
                <a:ea typeface="標楷體" panose="03000509000000000000" pitchFamily="65" charset="-120"/>
              </a:rPr>
              <a:t>/</a:t>
            </a:r>
          </a:p>
          <a:p>
            <a:pPr marL="0" lvl="0" indent="0">
              <a:lnSpc>
                <a:spcPct val="110000"/>
              </a:lnSpc>
              <a:spcBef>
                <a:spcPts val="0"/>
              </a:spcBef>
              <a:buNone/>
            </a:pPr>
            <a:r>
              <a:rPr lang="zh-TW" altLang="en-US" sz="3600" dirty="0">
                <a:solidFill>
                  <a:prstClr val="black"/>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文書處理手冊</a:t>
            </a:r>
            <a:r>
              <a:rPr lang="en-US" altLang="zh-TW" sz="3600" dirty="0">
                <a:solidFill>
                  <a:prstClr val="black"/>
                </a:solidFill>
                <a:latin typeface="標楷體" panose="03000509000000000000" pitchFamily="65" charset="-120"/>
                <a:ea typeface="標楷體" panose="03000509000000000000" pitchFamily="65" charset="-120"/>
              </a:rPr>
              <a:t>)</a:t>
            </a:r>
          </a:p>
          <a:p>
            <a:pPr marL="0" lvl="0" indent="0">
              <a:lnSpc>
                <a:spcPct val="110000"/>
              </a:lnSpc>
              <a:spcBef>
                <a:spcPts val="0"/>
              </a:spcBef>
              <a:buNone/>
            </a:pPr>
            <a:r>
              <a:rPr lang="en-US" altLang="zh-TW" sz="3600" dirty="0">
                <a:solidFill>
                  <a:prstClr val="black"/>
                </a:solidFill>
                <a:latin typeface="標楷體" panose="03000509000000000000" pitchFamily="65" charset="-120"/>
                <a:ea typeface="標楷體" panose="03000509000000000000" pitchFamily="65" charset="-120"/>
              </a:rPr>
              <a:t>1.</a:t>
            </a:r>
            <a:r>
              <a:rPr lang="zh-TW" altLang="en-US" sz="3600" dirty="0">
                <a:solidFill>
                  <a:srgbClr val="FF0000"/>
                </a:solidFill>
                <a:latin typeface="標楷體" panose="03000509000000000000" pitchFamily="65" charset="-120"/>
                <a:ea typeface="標楷體" panose="03000509000000000000" pitchFamily="65" charset="-120"/>
                <a:hlinkClick r:id="rId2" action="ppaction://hlinkfile"/>
              </a:rPr>
              <a:t>文書處理手冊</a:t>
            </a:r>
            <a:endParaRPr lang="zh-TW" altLang="en-US" sz="3600" dirty="0">
              <a:solidFill>
                <a:prstClr val="black"/>
              </a:solidFill>
              <a:latin typeface="標楷體" panose="03000509000000000000" pitchFamily="65" charset="-120"/>
              <a:ea typeface="標楷體" panose="03000509000000000000" pitchFamily="65" charset="-120"/>
            </a:endParaRPr>
          </a:p>
          <a:p>
            <a:pPr marL="0" lvl="0" indent="0">
              <a:lnSpc>
                <a:spcPct val="110000"/>
              </a:lnSpc>
              <a:spcBef>
                <a:spcPts val="0"/>
              </a:spcBef>
              <a:buNone/>
            </a:pPr>
            <a:r>
              <a:rPr lang="zh-TW" altLang="en-US" sz="3600" dirty="0">
                <a:solidFill>
                  <a:prstClr val="black"/>
                </a:solidFill>
                <a:latin typeface="標楷體" panose="03000509000000000000" pitchFamily="65" charset="-120"/>
                <a:ea typeface="標楷體" panose="03000509000000000000" pitchFamily="65" charset="-120"/>
              </a:rPr>
              <a:t>  </a:t>
            </a:r>
            <a:r>
              <a:rPr lang="en-US" altLang="zh-TW" sz="3600" dirty="0">
                <a:solidFill>
                  <a:prstClr val="black"/>
                </a:solidFill>
                <a:latin typeface="標楷體" panose="03000509000000000000" pitchFamily="65" charset="-120"/>
                <a:ea typeface="標楷體" panose="03000509000000000000" pitchFamily="65" charset="-120"/>
              </a:rPr>
              <a:t>(108</a:t>
            </a:r>
            <a:r>
              <a:rPr lang="zh-TW" altLang="en-US" sz="3600" dirty="0">
                <a:solidFill>
                  <a:prstClr val="black"/>
                </a:solidFill>
                <a:latin typeface="標楷體" panose="03000509000000000000" pitchFamily="65" charset="-120"/>
                <a:ea typeface="標楷體" panose="03000509000000000000" pitchFamily="65" charset="-120"/>
              </a:rPr>
              <a:t>年</a:t>
            </a:r>
            <a:r>
              <a:rPr lang="en-US" altLang="zh-TW" sz="3600" dirty="0">
                <a:solidFill>
                  <a:prstClr val="black"/>
                </a:solidFill>
                <a:latin typeface="標楷體" panose="03000509000000000000" pitchFamily="65" charset="-120"/>
                <a:ea typeface="標楷體" panose="03000509000000000000" pitchFamily="65" charset="-120"/>
              </a:rPr>
              <a:t>11</a:t>
            </a:r>
            <a:r>
              <a:rPr lang="zh-TW" altLang="en-US" sz="3600" dirty="0">
                <a:solidFill>
                  <a:prstClr val="black"/>
                </a:solidFill>
                <a:latin typeface="標楷體" panose="03000509000000000000" pitchFamily="65" charset="-120"/>
                <a:ea typeface="標楷體" panose="03000509000000000000" pitchFamily="65" charset="-120"/>
              </a:rPr>
              <a:t>月</a:t>
            </a:r>
            <a:r>
              <a:rPr lang="en-US" altLang="zh-TW" sz="3600" dirty="0">
                <a:solidFill>
                  <a:prstClr val="black"/>
                </a:solidFill>
                <a:latin typeface="標楷體" panose="03000509000000000000" pitchFamily="65" charset="-120"/>
                <a:ea typeface="標楷體" panose="03000509000000000000" pitchFamily="65" charset="-120"/>
              </a:rPr>
              <a:t>25</a:t>
            </a:r>
            <a:r>
              <a:rPr lang="zh-TW" altLang="en-US" sz="3600" dirty="0">
                <a:solidFill>
                  <a:prstClr val="black"/>
                </a:solidFill>
                <a:latin typeface="標楷體" panose="03000509000000000000" pitchFamily="65" charset="-120"/>
                <a:ea typeface="標楷體" panose="03000509000000000000" pitchFamily="65" charset="-120"/>
              </a:rPr>
              <a:t>日修正</a:t>
            </a:r>
            <a:r>
              <a:rPr lang="en-US" altLang="zh-TW" sz="3600" dirty="0">
                <a:solidFill>
                  <a:prstClr val="black"/>
                </a:solidFill>
                <a:latin typeface="標楷體" panose="03000509000000000000" pitchFamily="65" charset="-120"/>
                <a:ea typeface="標楷體" panose="03000509000000000000" pitchFamily="65" charset="-120"/>
              </a:rPr>
              <a:t>)</a:t>
            </a:r>
          </a:p>
          <a:p>
            <a:pPr marL="0" lvl="0" indent="0">
              <a:lnSpc>
                <a:spcPct val="110000"/>
              </a:lnSpc>
              <a:spcBef>
                <a:spcPts val="0"/>
              </a:spcBef>
              <a:buNone/>
            </a:pPr>
            <a:r>
              <a:rPr lang="en-US" altLang="zh-TW" sz="3600" dirty="0">
                <a:solidFill>
                  <a:prstClr val="black"/>
                </a:solidFill>
                <a:latin typeface="標楷體" panose="03000509000000000000" pitchFamily="65" charset="-120"/>
                <a:ea typeface="標楷體" panose="03000509000000000000" pitchFamily="65" charset="-120"/>
              </a:rPr>
              <a:t>2.</a:t>
            </a:r>
            <a:r>
              <a:rPr lang="zh-TW" altLang="en-US" sz="3600" dirty="0">
                <a:solidFill>
                  <a:srgbClr val="FF0000"/>
                </a:solidFill>
                <a:latin typeface="標楷體" panose="03000509000000000000" pitchFamily="65" charset="-120"/>
                <a:ea typeface="標楷體" panose="03000509000000000000" pitchFamily="65" charset="-120"/>
                <a:hlinkClick r:id="rId3" action="ppaction://hlinkfile"/>
              </a:rPr>
              <a:t>文書處理相關釋例</a:t>
            </a:r>
            <a:endParaRPr lang="en-US" altLang="zh-TW" sz="3600" dirty="0">
              <a:solidFill>
                <a:srgbClr val="FF0000"/>
              </a:solidFill>
              <a:latin typeface="標楷體" panose="03000509000000000000" pitchFamily="65" charset="-120"/>
              <a:ea typeface="標楷體" panose="03000509000000000000" pitchFamily="65" charset="-120"/>
            </a:endParaRPr>
          </a:p>
          <a:p>
            <a:pPr marL="0" lvl="0" indent="0">
              <a:lnSpc>
                <a:spcPct val="110000"/>
              </a:lnSpc>
              <a:spcBef>
                <a:spcPts val="0"/>
              </a:spcBef>
              <a:buNone/>
            </a:pPr>
            <a:r>
              <a:rPr lang="zh-TW" altLang="en-US" sz="3600" dirty="0">
                <a:solidFill>
                  <a:prstClr val="black"/>
                </a:solidFill>
                <a:latin typeface="標楷體" panose="03000509000000000000" pitchFamily="65" charset="-120"/>
                <a:ea typeface="標楷體" panose="03000509000000000000" pitchFamily="65" charset="-120"/>
              </a:rPr>
              <a:t>  </a:t>
            </a:r>
            <a:r>
              <a:rPr lang="en-US" altLang="zh-TW" sz="3600" dirty="0">
                <a:solidFill>
                  <a:prstClr val="black"/>
                </a:solidFill>
                <a:latin typeface="標楷體" panose="03000509000000000000" pitchFamily="65" charset="-120"/>
                <a:ea typeface="標楷體" panose="03000509000000000000" pitchFamily="65" charset="-120"/>
              </a:rPr>
              <a:t>(</a:t>
            </a:r>
            <a:r>
              <a:rPr lang="en-US" altLang="zh-TW" sz="3600" dirty="0" smtClean="0">
                <a:solidFill>
                  <a:prstClr val="black"/>
                </a:solidFill>
                <a:latin typeface="標楷體" panose="03000509000000000000" pitchFamily="65" charset="-120"/>
                <a:ea typeface="標楷體" panose="03000509000000000000" pitchFamily="65" charset="-120"/>
              </a:rPr>
              <a:t>111</a:t>
            </a:r>
            <a:r>
              <a:rPr lang="zh-TW" altLang="en-US" sz="3600" dirty="0" smtClean="0">
                <a:solidFill>
                  <a:prstClr val="black"/>
                </a:solidFill>
                <a:latin typeface="標楷體" panose="03000509000000000000" pitchFamily="65" charset="-120"/>
                <a:ea typeface="標楷體" panose="03000509000000000000" pitchFamily="65" charset="-120"/>
              </a:rPr>
              <a:t>年</a:t>
            </a:r>
            <a:r>
              <a:rPr lang="en-US" altLang="zh-TW" sz="3600" dirty="0" smtClean="0">
                <a:solidFill>
                  <a:prstClr val="black"/>
                </a:solidFill>
                <a:latin typeface="標楷體" panose="03000509000000000000" pitchFamily="65" charset="-120"/>
                <a:ea typeface="標楷體" panose="03000509000000000000" pitchFamily="65" charset="-120"/>
              </a:rPr>
              <a:t>11</a:t>
            </a:r>
            <a:r>
              <a:rPr lang="zh-TW" altLang="en-US" sz="3600" dirty="0" smtClean="0">
                <a:solidFill>
                  <a:prstClr val="black"/>
                </a:solidFill>
                <a:latin typeface="標楷體" panose="03000509000000000000" pitchFamily="65" charset="-120"/>
                <a:ea typeface="標楷體" panose="03000509000000000000" pitchFamily="65" charset="-120"/>
              </a:rPr>
              <a:t>月</a:t>
            </a:r>
            <a:r>
              <a:rPr lang="en-US" altLang="zh-TW" sz="3600" dirty="0" smtClean="0">
                <a:solidFill>
                  <a:prstClr val="black"/>
                </a:solidFill>
                <a:latin typeface="標楷體" panose="03000509000000000000" pitchFamily="65" charset="-120"/>
                <a:ea typeface="標楷體" panose="03000509000000000000" pitchFamily="65" charset="-120"/>
              </a:rPr>
              <a:t>1</a:t>
            </a:r>
            <a:r>
              <a:rPr lang="zh-TW" altLang="en-US" sz="3600" dirty="0" smtClean="0">
                <a:solidFill>
                  <a:prstClr val="black"/>
                </a:solidFill>
                <a:latin typeface="標楷體" panose="03000509000000000000" pitchFamily="65" charset="-120"/>
                <a:ea typeface="標楷體" panose="03000509000000000000" pitchFamily="65" charset="-120"/>
              </a:rPr>
              <a:t>日</a:t>
            </a:r>
            <a:r>
              <a:rPr lang="zh-TW" altLang="en-US" sz="3600" dirty="0">
                <a:solidFill>
                  <a:prstClr val="black"/>
                </a:solidFill>
                <a:latin typeface="標楷體" panose="03000509000000000000" pitchFamily="65" charset="-120"/>
                <a:ea typeface="標楷體" panose="03000509000000000000" pitchFamily="65" charset="-120"/>
              </a:rPr>
              <a:t>更新</a:t>
            </a:r>
            <a:r>
              <a:rPr lang="en-US" altLang="zh-TW" sz="3600" dirty="0">
                <a:solidFill>
                  <a:prstClr val="black"/>
                </a:solidFill>
                <a:latin typeface="標楷體" panose="03000509000000000000" pitchFamily="65" charset="-120"/>
                <a:ea typeface="標楷體" panose="03000509000000000000" pitchFamily="65" charset="-120"/>
              </a:rPr>
              <a:t>)</a:t>
            </a:r>
            <a:endParaRPr lang="zh-TW" altLang="en-US" sz="3600" dirty="0">
              <a:solidFill>
                <a:prstClr val="black"/>
              </a:solidFill>
              <a:latin typeface="標楷體" panose="03000509000000000000" pitchFamily="65" charset="-120"/>
              <a:ea typeface="標楷體" panose="03000509000000000000" pitchFamily="65" charset="-120"/>
            </a:endParaRPr>
          </a:p>
          <a:p>
            <a:pPr marL="0" lvl="0" indent="0">
              <a:lnSpc>
                <a:spcPct val="110000"/>
              </a:lnSpc>
              <a:spcBef>
                <a:spcPts val="0"/>
              </a:spcBef>
              <a:buNone/>
            </a:pPr>
            <a:r>
              <a:rPr lang="en-US" altLang="zh-TW" sz="3600" dirty="0">
                <a:solidFill>
                  <a:prstClr val="black"/>
                </a:solidFill>
                <a:latin typeface="標楷體" panose="03000509000000000000" pitchFamily="65" charset="-120"/>
                <a:ea typeface="標楷體" panose="03000509000000000000" pitchFamily="65" charset="-120"/>
              </a:rPr>
              <a:t>3.</a:t>
            </a:r>
            <a:r>
              <a:rPr lang="zh-TW" altLang="en-US" sz="3600" dirty="0">
                <a:solidFill>
                  <a:srgbClr val="FF0000"/>
                </a:solidFill>
                <a:latin typeface="標楷體" panose="03000509000000000000" pitchFamily="65" charset="-120"/>
                <a:ea typeface="標楷體" panose="03000509000000000000" pitchFamily="65" charset="-120"/>
                <a:hlinkClick r:id="rId4" action="ppaction://hlinkfile"/>
              </a:rPr>
              <a:t>文書處理相關釋例院長電子信箱</a:t>
            </a:r>
            <a:endParaRPr lang="en-US" altLang="zh-TW" sz="3600" dirty="0">
              <a:solidFill>
                <a:srgbClr val="FF0000"/>
              </a:solidFill>
              <a:latin typeface="標楷體" panose="03000509000000000000" pitchFamily="65" charset="-120"/>
              <a:ea typeface="標楷體" panose="03000509000000000000" pitchFamily="65" charset="-120"/>
            </a:endParaRPr>
          </a:p>
          <a:p>
            <a:pPr marL="0" lvl="0" indent="0">
              <a:lnSpc>
                <a:spcPct val="110000"/>
              </a:lnSpc>
              <a:spcBef>
                <a:spcPts val="0"/>
              </a:spcBef>
              <a:buNone/>
            </a:pPr>
            <a:r>
              <a:rPr lang="en-US" altLang="zh-TW" sz="3600" dirty="0">
                <a:solidFill>
                  <a:prstClr val="black"/>
                </a:solidFill>
                <a:latin typeface="標楷體" panose="03000509000000000000" pitchFamily="65" charset="-120"/>
                <a:ea typeface="標楷體" panose="03000509000000000000" pitchFamily="65" charset="-120"/>
              </a:rPr>
              <a:t>  (</a:t>
            </a:r>
            <a:r>
              <a:rPr lang="en-US" altLang="zh-TW" sz="3600" dirty="0" smtClean="0">
                <a:solidFill>
                  <a:prstClr val="black"/>
                </a:solidFill>
                <a:latin typeface="標楷體" panose="03000509000000000000" pitchFamily="65" charset="-120"/>
                <a:ea typeface="標楷體" panose="03000509000000000000" pitchFamily="65" charset="-120"/>
              </a:rPr>
              <a:t>111</a:t>
            </a:r>
            <a:r>
              <a:rPr lang="zh-TW" altLang="en-US" sz="3600" dirty="0" smtClean="0">
                <a:solidFill>
                  <a:prstClr val="black"/>
                </a:solidFill>
                <a:latin typeface="標楷體" panose="03000509000000000000" pitchFamily="65" charset="-120"/>
                <a:ea typeface="標楷體" panose="03000509000000000000" pitchFamily="65" charset="-120"/>
              </a:rPr>
              <a:t>年</a:t>
            </a:r>
            <a:r>
              <a:rPr lang="en-US" altLang="zh-TW" sz="3600" dirty="0" smtClean="0">
                <a:solidFill>
                  <a:prstClr val="black"/>
                </a:solidFill>
                <a:latin typeface="標楷體" panose="03000509000000000000" pitchFamily="65" charset="-120"/>
                <a:ea typeface="標楷體" panose="03000509000000000000" pitchFamily="65" charset="-120"/>
              </a:rPr>
              <a:t>11</a:t>
            </a:r>
            <a:r>
              <a:rPr lang="zh-TW" altLang="en-US" sz="3600" dirty="0" smtClean="0">
                <a:solidFill>
                  <a:prstClr val="black"/>
                </a:solidFill>
                <a:latin typeface="標楷體" panose="03000509000000000000" pitchFamily="65" charset="-120"/>
                <a:ea typeface="標楷體" panose="03000509000000000000" pitchFamily="65" charset="-120"/>
              </a:rPr>
              <a:t>月</a:t>
            </a:r>
            <a:r>
              <a:rPr lang="en-US" altLang="zh-TW" sz="3600" dirty="0">
                <a:solidFill>
                  <a:prstClr val="black"/>
                </a:solidFill>
                <a:latin typeface="標楷體" panose="03000509000000000000" pitchFamily="65" charset="-120"/>
                <a:ea typeface="標楷體" panose="03000509000000000000" pitchFamily="65" charset="-120"/>
              </a:rPr>
              <a:t>1</a:t>
            </a:r>
            <a:r>
              <a:rPr lang="zh-TW" altLang="en-US" sz="3600" dirty="0" smtClean="0">
                <a:solidFill>
                  <a:prstClr val="black"/>
                </a:solidFill>
                <a:latin typeface="標楷體" panose="03000509000000000000" pitchFamily="65" charset="-120"/>
                <a:ea typeface="標楷體" panose="03000509000000000000" pitchFamily="65" charset="-120"/>
              </a:rPr>
              <a:t>日</a:t>
            </a:r>
            <a:r>
              <a:rPr lang="zh-TW" altLang="en-US" sz="3600" dirty="0">
                <a:solidFill>
                  <a:prstClr val="black"/>
                </a:solidFill>
                <a:latin typeface="標楷體" panose="03000509000000000000" pitchFamily="65" charset="-120"/>
                <a:ea typeface="標楷體" panose="03000509000000000000" pitchFamily="65" charset="-120"/>
              </a:rPr>
              <a:t>更新</a:t>
            </a:r>
            <a:r>
              <a:rPr lang="en-US" altLang="zh-TW" sz="3600" dirty="0">
                <a:solidFill>
                  <a:prstClr val="black"/>
                </a:solidFill>
                <a:latin typeface="標楷體" panose="03000509000000000000" pitchFamily="65" charset="-120"/>
                <a:ea typeface="標楷體" panose="03000509000000000000" pitchFamily="65" charset="-120"/>
              </a:rPr>
              <a:t>)</a:t>
            </a:r>
          </a:p>
          <a:p>
            <a:endParaRPr lang="zh-TW" altLang="en-US" dirty="0"/>
          </a:p>
        </p:txBody>
      </p:sp>
      <p:pic>
        <p:nvPicPr>
          <p:cNvPr id="5" name="Picture 4" descr="https://www.wunanbooks.com.tw/NewPhoto/978/986/045/011/8/B_978986045011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8721" y="1234440"/>
            <a:ext cx="3438143" cy="459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4765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stretch>
            <a:fillRect/>
          </a:stretch>
        </p:blipFill>
        <p:spPr>
          <a:xfrm>
            <a:off x="266799" y="-114300"/>
            <a:ext cx="11571415" cy="6858000"/>
          </a:xfrm>
          <a:prstGeom prst="rect">
            <a:avLst/>
          </a:prstGeom>
        </p:spPr>
      </p:pic>
      <p:sp>
        <p:nvSpPr>
          <p:cNvPr id="5" name="文字方塊 4"/>
          <p:cNvSpPr txBox="1"/>
          <p:nvPr/>
        </p:nvSpPr>
        <p:spPr>
          <a:xfrm>
            <a:off x="6229350" y="1930140"/>
            <a:ext cx="5194510"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TW" altLang="en-US" sz="2400" dirty="0" smtClean="0">
                <a:solidFill>
                  <a:srgbClr val="0033CC"/>
                </a:solidFill>
                <a:latin typeface="標楷體" panose="03000509000000000000" pitchFamily="65" charset="-120"/>
                <a:ea typeface="標楷體" panose="03000509000000000000" pitchFamily="65" charset="-120"/>
              </a:rPr>
              <a:t>網址</a:t>
            </a:r>
            <a:r>
              <a:rPr lang="zh-TW" altLang="en-US" sz="2400" dirty="0">
                <a:solidFill>
                  <a:srgbClr val="0033CC"/>
                </a:solidFill>
                <a:latin typeface="標楷體" panose="03000509000000000000" pitchFamily="65" charset="-120"/>
                <a:ea typeface="標楷體" panose="03000509000000000000" pitchFamily="65" charset="-120"/>
              </a:rPr>
              <a:t>：</a:t>
            </a:r>
            <a:r>
              <a:rPr lang="en-US" altLang="zh-TW" sz="2400" dirty="0">
                <a:solidFill>
                  <a:srgbClr val="0033CC"/>
                </a:solidFill>
                <a:latin typeface="標楷體" panose="03000509000000000000" pitchFamily="65" charset="-120"/>
                <a:ea typeface="標楷體" panose="03000509000000000000" pitchFamily="65" charset="-120"/>
                <a:hlinkClick r:id="rId3"/>
              </a:rPr>
              <a:t>http://www.ey.gov.tw</a:t>
            </a:r>
            <a:r>
              <a:rPr lang="zh-TW" altLang="en-US" sz="2400" dirty="0" smtClean="0">
                <a:solidFill>
                  <a:srgbClr val="0033CC"/>
                </a:solidFill>
                <a:latin typeface="標楷體" panose="03000509000000000000" pitchFamily="65" charset="-120"/>
                <a:ea typeface="標楷體" panose="03000509000000000000" pitchFamily="65" charset="-120"/>
              </a:rPr>
              <a:t>，</a:t>
            </a:r>
            <a:endParaRPr lang="en-US" altLang="zh-TW" sz="2400" dirty="0" smtClean="0">
              <a:solidFill>
                <a:srgbClr val="0033CC"/>
              </a:solidFill>
              <a:latin typeface="標楷體" panose="03000509000000000000" pitchFamily="65" charset="-120"/>
              <a:ea typeface="標楷體" panose="03000509000000000000" pitchFamily="65" charset="-120"/>
            </a:endParaRPr>
          </a:p>
          <a:p>
            <a:r>
              <a:rPr lang="zh-TW" altLang="en-US" sz="2400" dirty="0" smtClean="0">
                <a:solidFill>
                  <a:srgbClr val="0033CC"/>
                </a:solidFill>
                <a:latin typeface="標楷體" panose="03000509000000000000" pitchFamily="65" charset="-120"/>
                <a:ea typeface="標楷體" panose="03000509000000000000" pitchFamily="65" charset="-120"/>
              </a:rPr>
              <a:t>路徑</a:t>
            </a:r>
            <a:r>
              <a:rPr lang="zh-TW" altLang="en-US" sz="2400" dirty="0">
                <a:solidFill>
                  <a:srgbClr val="0033CC"/>
                </a:solidFill>
                <a:latin typeface="標楷體" panose="03000509000000000000" pitchFamily="65" charset="-120"/>
                <a:ea typeface="標楷體" panose="03000509000000000000" pitchFamily="65" charset="-120"/>
              </a:rPr>
              <a:t>如下</a:t>
            </a:r>
            <a:r>
              <a:rPr lang="en-US" altLang="zh-TW" sz="2400" dirty="0">
                <a:solidFill>
                  <a:srgbClr val="0033CC"/>
                </a:solidFill>
                <a:latin typeface="標楷體" panose="03000509000000000000" pitchFamily="65" charset="-120"/>
                <a:ea typeface="標楷體" panose="03000509000000000000" pitchFamily="65" charset="-120"/>
              </a:rPr>
              <a:t>: </a:t>
            </a:r>
            <a:r>
              <a:rPr lang="zh-TW" altLang="en-US" sz="2400" dirty="0">
                <a:solidFill>
                  <a:srgbClr val="0033CC"/>
                </a:solidFill>
                <a:latin typeface="標楷體" panose="03000509000000000000" pitchFamily="65" charset="-120"/>
                <a:ea typeface="標楷體" panose="03000509000000000000" pitchFamily="65" charset="-120"/>
              </a:rPr>
              <a:t>資訊與服務→行政事務→文書處理手冊</a:t>
            </a:r>
            <a:r>
              <a:rPr lang="en-US" altLang="zh-TW" sz="2400" dirty="0" smtClean="0">
                <a:solidFill>
                  <a:srgbClr val="0033CC"/>
                </a:solidFill>
                <a:latin typeface="標楷體" panose="03000509000000000000" pitchFamily="65" charset="-120"/>
                <a:ea typeface="標楷體" panose="03000509000000000000" pitchFamily="65" charset="-120"/>
              </a:rPr>
              <a:t>)</a:t>
            </a:r>
            <a:r>
              <a:rPr lang="zh-TW" altLang="en-US" sz="2400" dirty="0">
                <a:solidFill>
                  <a:srgbClr val="0033CC"/>
                </a:solidFill>
                <a:latin typeface="標楷體" panose="03000509000000000000" pitchFamily="65" charset="-120"/>
                <a:ea typeface="標楷體" panose="03000509000000000000" pitchFamily="65" charset="-120"/>
              </a:rPr>
              <a:t>	</a:t>
            </a:r>
          </a:p>
        </p:txBody>
      </p:sp>
      <p:pic>
        <p:nvPicPr>
          <p:cNvPr id="6" name="圖片 5"/>
          <p:cNvPicPr>
            <a:picLocks noChangeAspect="1"/>
          </p:cNvPicPr>
          <p:nvPr/>
        </p:nvPicPr>
        <p:blipFill>
          <a:blip r:embed="rId4"/>
          <a:stretch>
            <a:fillRect/>
          </a:stretch>
        </p:blipFill>
        <p:spPr>
          <a:xfrm>
            <a:off x="3486653" y="3130469"/>
            <a:ext cx="3771398" cy="323025"/>
          </a:xfrm>
          <a:prstGeom prst="rect">
            <a:avLst/>
          </a:prstGeom>
        </p:spPr>
      </p:pic>
      <p:sp>
        <p:nvSpPr>
          <p:cNvPr id="7" name="文字方塊 6"/>
          <p:cNvSpPr txBox="1"/>
          <p:nvPr/>
        </p:nvSpPr>
        <p:spPr>
          <a:xfrm>
            <a:off x="3572909" y="4494603"/>
            <a:ext cx="2713591" cy="305997"/>
          </a:xfrm>
          <a:prstGeom prst="rect">
            <a:avLst/>
          </a:prstGeom>
          <a:noFill/>
          <a:ln w="28575">
            <a:solidFill>
              <a:srgbClr val="FF0000"/>
            </a:solidFill>
          </a:ln>
        </p:spPr>
        <p:txBody>
          <a:bodyPr vert="eaVert" wrap="square" rtlCol="0">
            <a:spAutoFit/>
          </a:bodyPr>
          <a:lstStyle/>
          <a:p>
            <a:endParaRPr lang="zh-TW" altLang="en-US" dirty="0">
              <a:solidFill>
                <a:prstClr val="black"/>
              </a:solidFill>
            </a:endParaRPr>
          </a:p>
        </p:txBody>
      </p:sp>
    </p:spTree>
    <p:extLst>
      <p:ext uri="{BB962C8B-B14F-4D97-AF65-F5344CB8AC3E}">
        <p14:creationId xmlns:p14="http://schemas.microsoft.com/office/powerpoint/2010/main" val="2710404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64411" y="473536"/>
            <a:ext cx="10515600" cy="1011519"/>
          </a:xfrm>
        </p:spPr>
        <p:txBody>
          <a:bodyPr>
            <a:normAutofit/>
          </a:bodyPr>
          <a:lstStyle/>
          <a:p>
            <a:pPr algn="ctr"/>
            <a:r>
              <a:rPr lang="zh-TW" altLang="en-US" dirty="0">
                <a:solidFill>
                  <a:srgbClr val="002060"/>
                </a:solidFill>
                <a:latin typeface="標楷體" panose="03000509000000000000" pitchFamily="65" charset="-120"/>
                <a:ea typeface="標楷體" panose="03000509000000000000" pitchFamily="65" charset="-120"/>
              </a:rPr>
              <a:t>文書處理與公文</a:t>
            </a:r>
            <a:r>
              <a:rPr lang="zh-TW" altLang="en-US" dirty="0" smtClean="0">
                <a:solidFill>
                  <a:srgbClr val="002060"/>
                </a:solidFill>
                <a:latin typeface="標楷體" panose="03000509000000000000" pitchFamily="65" charset="-120"/>
                <a:ea typeface="標楷體" panose="03000509000000000000" pitchFamily="65" charset="-120"/>
              </a:rPr>
              <a:t>製作大綱</a:t>
            </a:r>
            <a:endParaRPr lang="zh-TW" altLang="en-US" dirty="0">
              <a:solidFill>
                <a:srgbClr val="002060"/>
              </a:solidFill>
            </a:endParaRPr>
          </a:p>
        </p:txBody>
      </p:sp>
      <p:sp>
        <p:nvSpPr>
          <p:cNvPr id="3" name="內容版面配置區 2"/>
          <p:cNvSpPr>
            <a:spLocks noGrp="1"/>
          </p:cNvSpPr>
          <p:nvPr>
            <p:ph idx="1"/>
          </p:nvPr>
        </p:nvSpPr>
        <p:spPr>
          <a:xfrm>
            <a:off x="583331" y="1632013"/>
            <a:ext cx="10906359" cy="4915723"/>
          </a:xfrm>
        </p:spPr>
        <p:txBody>
          <a:bodyPr>
            <a:normAutofit/>
          </a:bodyPr>
          <a:lstStyle/>
          <a:p>
            <a:pPr marL="0" lvl="0" indent="0" defTabSz="911889" eaLnBrk="0" fontAlgn="base" hangingPunct="0">
              <a:lnSpc>
                <a:spcPct val="100000"/>
              </a:lnSpc>
              <a:spcBef>
                <a:spcPct val="20000"/>
              </a:spcBef>
              <a:spcAft>
                <a:spcPct val="0"/>
              </a:spcAft>
              <a:buClrTx/>
              <a:buSzTx/>
              <a:buNone/>
            </a:pPr>
            <a:r>
              <a:rPr lang="zh-TW" altLang="en-US" sz="4400" dirty="0">
                <a:solidFill>
                  <a:srgbClr val="002060"/>
                </a:solidFill>
                <a:latin typeface="標楷體" panose="03000509000000000000" pitchFamily="65" charset="-120"/>
                <a:ea typeface="標楷體" panose="03000509000000000000" pitchFamily="65" charset="-120"/>
              </a:rPr>
              <a:t>第一講 簽</a:t>
            </a:r>
            <a:r>
              <a:rPr lang="zh-TW" altLang="en-US" sz="4400" dirty="0" smtClean="0">
                <a:solidFill>
                  <a:srgbClr val="002060"/>
                </a:solidFill>
                <a:latin typeface="標楷體" panose="03000509000000000000" pitchFamily="65" charset="-120"/>
                <a:ea typeface="標楷體" panose="03000509000000000000" pitchFamily="65" charset="-120"/>
              </a:rPr>
              <a:t>之</a:t>
            </a:r>
            <a:r>
              <a:rPr lang="zh-TW" altLang="en-US" sz="4400" dirty="0">
                <a:solidFill>
                  <a:srgbClr val="002060"/>
                </a:solidFill>
                <a:latin typeface="標楷體" panose="03000509000000000000" pitchFamily="65" charset="-120"/>
                <a:ea typeface="標楷體" panose="03000509000000000000" pitchFamily="65" charset="-120"/>
              </a:rPr>
              <a:t>製作技巧</a:t>
            </a:r>
            <a:r>
              <a:rPr lang="zh-TW" altLang="en-US" sz="4400" dirty="0" smtClean="0">
                <a:solidFill>
                  <a:srgbClr val="002060"/>
                </a:solidFill>
                <a:latin typeface="標楷體" panose="03000509000000000000" pitchFamily="65" charset="-120"/>
                <a:ea typeface="標楷體" panose="03000509000000000000" pitchFamily="65" charset="-120"/>
              </a:rPr>
              <a:t>及範例</a:t>
            </a:r>
            <a:endParaRPr lang="en-US" altLang="zh-TW" sz="4400" dirty="0" smtClean="0">
              <a:solidFill>
                <a:srgbClr val="002060"/>
              </a:solidFill>
              <a:latin typeface="標楷體" panose="03000509000000000000" pitchFamily="65" charset="-120"/>
              <a:ea typeface="標楷體" panose="03000509000000000000" pitchFamily="65" charset="-120"/>
            </a:endParaRPr>
          </a:p>
          <a:p>
            <a:pPr marL="0" lvl="0" indent="0" defTabSz="911889" eaLnBrk="0" fontAlgn="base" hangingPunct="0">
              <a:lnSpc>
                <a:spcPct val="100000"/>
              </a:lnSpc>
              <a:spcBef>
                <a:spcPct val="20000"/>
              </a:spcBef>
              <a:spcAft>
                <a:spcPct val="0"/>
              </a:spcAft>
              <a:buClrTx/>
              <a:buSzTx/>
              <a:buNone/>
            </a:pPr>
            <a:r>
              <a:rPr lang="zh-TW" altLang="en-US" sz="4400" dirty="0" smtClean="0">
                <a:solidFill>
                  <a:srgbClr val="002060"/>
                </a:solidFill>
                <a:latin typeface="標楷體" panose="03000509000000000000" pitchFamily="65" charset="-120"/>
                <a:ea typeface="標楷體" panose="03000509000000000000" pitchFamily="65" charset="-120"/>
              </a:rPr>
              <a:t>第二</a:t>
            </a:r>
            <a:r>
              <a:rPr lang="zh-TW" altLang="en-US" sz="4400" dirty="0">
                <a:solidFill>
                  <a:srgbClr val="002060"/>
                </a:solidFill>
                <a:latin typeface="標楷體" panose="03000509000000000000" pitchFamily="65" charset="-120"/>
                <a:ea typeface="標楷體" panose="03000509000000000000" pitchFamily="65" charset="-120"/>
              </a:rPr>
              <a:t>講 </a:t>
            </a:r>
            <a:r>
              <a:rPr lang="zh-TW" altLang="en-US" sz="4400" dirty="0" smtClean="0">
                <a:solidFill>
                  <a:srgbClr val="002060"/>
                </a:solidFill>
                <a:latin typeface="標楷體" panose="03000509000000000000" pitchFamily="65" charset="-120"/>
                <a:ea typeface="標楷體" panose="03000509000000000000" pitchFamily="65" charset="-120"/>
              </a:rPr>
              <a:t>函之</a:t>
            </a:r>
            <a:r>
              <a:rPr lang="zh-TW" altLang="en-US" sz="4400" dirty="0">
                <a:solidFill>
                  <a:srgbClr val="002060"/>
                </a:solidFill>
                <a:latin typeface="標楷體" panose="03000509000000000000" pitchFamily="65" charset="-120"/>
                <a:ea typeface="標楷體" panose="03000509000000000000" pitchFamily="65" charset="-120"/>
              </a:rPr>
              <a:t>製</a:t>
            </a:r>
            <a:r>
              <a:rPr lang="zh-TW" altLang="en-US" sz="4400" dirty="0" smtClean="0">
                <a:solidFill>
                  <a:srgbClr val="002060"/>
                </a:solidFill>
                <a:latin typeface="標楷體" panose="03000509000000000000" pitchFamily="65" charset="-120"/>
                <a:ea typeface="標楷體" panose="03000509000000000000" pitchFamily="65" charset="-120"/>
              </a:rPr>
              <a:t>作</a:t>
            </a:r>
            <a:r>
              <a:rPr lang="zh-TW" altLang="en-US" sz="4400" dirty="0">
                <a:solidFill>
                  <a:srgbClr val="002060"/>
                </a:solidFill>
                <a:latin typeface="標楷體" panose="03000509000000000000" pitchFamily="65" charset="-120"/>
                <a:ea typeface="標楷體" panose="03000509000000000000" pitchFamily="65" charset="-120"/>
              </a:rPr>
              <a:t>技巧及</a:t>
            </a:r>
            <a:r>
              <a:rPr lang="zh-TW" altLang="en-US" sz="4400" dirty="0" smtClean="0">
                <a:solidFill>
                  <a:srgbClr val="002060"/>
                </a:solidFill>
                <a:latin typeface="標楷體" panose="03000509000000000000" pitchFamily="65" charset="-120"/>
                <a:ea typeface="標楷體" panose="03000509000000000000" pitchFamily="65" charset="-120"/>
              </a:rPr>
              <a:t>範例</a:t>
            </a:r>
            <a:endParaRPr lang="en-US" altLang="zh-TW" sz="4400" dirty="0">
              <a:solidFill>
                <a:srgbClr val="002060"/>
              </a:solidFill>
              <a:latin typeface="標楷體" panose="03000509000000000000" pitchFamily="65" charset="-120"/>
              <a:ea typeface="標楷體" panose="03000509000000000000" pitchFamily="65" charset="-120"/>
            </a:endParaRPr>
          </a:p>
          <a:p>
            <a:pPr marL="0" lvl="0" indent="0" defTabSz="911889" eaLnBrk="0" fontAlgn="base" hangingPunct="0">
              <a:lnSpc>
                <a:spcPct val="100000"/>
              </a:lnSpc>
              <a:spcBef>
                <a:spcPct val="20000"/>
              </a:spcBef>
              <a:spcAft>
                <a:spcPct val="0"/>
              </a:spcAft>
              <a:buClrTx/>
              <a:buSzTx/>
              <a:buNone/>
            </a:pPr>
            <a:r>
              <a:rPr lang="zh-TW" altLang="en-US" sz="4400" dirty="0">
                <a:solidFill>
                  <a:srgbClr val="002060"/>
                </a:solidFill>
                <a:latin typeface="標楷體" panose="03000509000000000000" pitchFamily="65" charset="-120"/>
                <a:ea typeface="標楷體" panose="03000509000000000000" pitchFamily="65" charset="-120"/>
              </a:rPr>
              <a:t>第三</a:t>
            </a:r>
            <a:r>
              <a:rPr lang="zh-TW" altLang="en-US" sz="4400" dirty="0" smtClean="0">
                <a:solidFill>
                  <a:srgbClr val="002060"/>
                </a:solidFill>
                <a:latin typeface="標楷體" panose="03000509000000000000" pitchFamily="65" charset="-120"/>
                <a:ea typeface="標楷體" panose="03000509000000000000" pitchFamily="65" charset="-120"/>
              </a:rPr>
              <a:t>講 公文</a:t>
            </a:r>
            <a:r>
              <a:rPr lang="zh-TW" altLang="en-US" sz="4400" dirty="0">
                <a:solidFill>
                  <a:srgbClr val="002060"/>
                </a:solidFill>
                <a:latin typeface="標楷體" panose="03000509000000000000" pitchFamily="65" charset="-120"/>
                <a:ea typeface="標楷體" panose="03000509000000000000" pitchFamily="65" charset="-120"/>
              </a:rPr>
              <a:t>用語用字及數字規範</a:t>
            </a:r>
          </a:p>
          <a:p>
            <a:pPr marL="0" indent="0">
              <a:lnSpc>
                <a:spcPct val="120000"/>
              </a:lnSpc>
              <a:buNone/>
            </a:pPr>
            <a:endParaRPr lang="zh-TW" altLang="en-US" sz="14400" dirty="0">
              <a:latin typeface="標楷體" panose="03000509000000000000" pitchFamily="65" charset="-120"/>
              <a:ea typeface="標楷體" panose="03000509000000000000" pitchFamily="65" charset="-120"/>
            </a:endParaRPr>
          </a:p>
          <a:p>
            <a:pPr marL="0" indent="0">
              <a:buNone/>
            </a:pPr>
            <a:endParaRPr lang="zh-TW" altLang="en-US" sz="4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65231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26008" y="99949"/>
            <a:ext cx="10515600" cy="1015619"/>
          </a:xfrm>
        </p:spPr>
        <p:txBody>
          <a:bodyPr>
            <a:normAutofit fontScale="90000"/>
          </a:bodyPr>
          <a:lstStyle/>
          <a:p>
            <a:pPr algn="ctr"/>
            <a:r>
              <a:rPr lang="en-US" altLang="zh-TW" dirty="0" smtClean="0">
                <a:solidFill>
                  <a:srgbClr val="002060"/>
                </a:solidFill>
                <a:latin typeface="標楷體" panose="03000509000000000000" pitchFamily="65" charset="-120"/>
                <a:ea typeface="標楷體" panose="03000509000000000000" pitchFamily="65" charset="-120"/>
                <a:cs typeface="+mn-cs"/>
              </a:rPr>
              <a:t/>
            </a:r>
            <a:br>
              <a:rPr lang="en-US" altLang="zh-TW" dirty="0" smtClean="0">
                <a:solidFill>
                  <a:srgbClr val="002060"/>
                </a:solidFill>
                <a:latin typeface="標楷體" panose="03000509000000000000" pitchFamily="65" charset="-120"/>
                <a:ea typeface="標楷體" panose="03000509000000000000" pitchFamily="65" charset="-120"/>
                <a:cs typeface="+mn-cs"/>
              </a:rPr>
            </a:br>
            <a:endParaRPr lang="zh-TW" altLang="en-US" sz="4900" dirty="0">
              <a:solidFill>
                <a:srgbClr val="002060"/>
              </a:solidFill>
            </a:endParaRPr>
          </a:p>
        </p:txBody>
      </p:sp>
      <p:sp>
        <p:nvSpPr>
          <p:cNvPr id="3" name="內容版面配置區 2"/>
          <p:cNvSpPr>
            <a:spLocks noGrp="1"/>
          </p:cNvSpPr>
          <p:nvPr>
            <p:ph idx="1"/>
          </p:nvPr>
        </p:nvSpPr>
        <p:spPr>
          <a:xfrm>
            <a:off x="622069" y="622738"/>
            <a:ext cx="10515600" cy="7881789"/>
          </a:xfrm>
        </p:spPr>
        <p:txBody>
          <a:bodyPr>
            <a:normAutofit/>
          </a:bodyPr>
          <a:lstStyle/>
          <a:p>
            <a:pPr marL="0" indent="0" algn="ctr">
              <a:buNone/>
            </a:pPr>
            <a:endParaRPr lang="en-US" altLang="zh-TW" sz="6600" dirty="0" smtClean="0">
              <a:latin typeface="標楷體" panose="03000509000000000000" pitchFamily="65" charset="-120"/>
              <a:ea typeface="標楷體" panose="03000509000000000000" pitchFamily="65" charset="-120"/>
            </a:endParaRPr>
          </a:p>
          <a:p>
            <a:pPr marL="0" indent="0" algn="ctr">
              <a:buNone/>
            </a:pPr>
            <a:r>
              <a:rPr lang="zh-TW" altLang="en-US" sz="6600" dirty="0" smtClean="0">
                <a:solidFill>
                  <a:srgbClr val="002060"/>
                </a:solidFill>
                <a:latin typeface="標楷體" panose="03000509000000000000" pitchFamily="65" charset="-120"/>
                <a:ea typeface="標楷體" panose="03000509000000000000" pitchFamily="65" charset="-120"/>
              </a:rPr>
              <a:t>第一講</a:t>
            </a:r>
            <a:endParaRPr lang="en-US" altLang="zh-TW" sz="6600" dirty="0" smtClean="0">
              <a:solidFill>
                <a:srgbClr val="002060"/>
              </a:solidFill>
              <a:latin typeface="標楷體" panose="03000509000000000000" pitchFamily="65" charset="-120"/>
              <a:ea typeface="標楷體" panose="03000509000000000000" pitchFamily="65" charset="-120"/>
            </a:endParaRPr>
          </a:p>
          <a:p>
            <a:pPr marL="0" indent="0" algn="ctr">
              <a:buNone/>
            </a:pPr>
            <a:r>
              <a:rPr lang="zh-TW" altLang="en-US" sz="6600" dirty="0" smtClean="0">
                <a:solidFill>
                  <a:srgbClr val="002060"/>
                </a:solidFill>
                <a:latin typeface="標楷體" panose="03000509000000000000" pitchFamily="65" charset="-120"/>
                <a:ea typeface="標楷體" panose="03000509000000000000" pitchFamily="65" charset="-120"/>
              </a:rPr>
              <a:t>簽之製作</a:t>
            </a:r>
            <a:r>
              <a:rPr lang="zh-TW" altLang="en-US" sz="6600" dirty="0">
                <a:solidFill>
                  <a:srgbClr val="002060"/>
                </a:solidFill>
                <a:latin typeface="標楷體" panose="03000509000000000000" pitchFamily="65" charset="-120"/>
                <a:ea typeface="標楷體" panose="03000509000000000000" pitchFamily="65" charset="-120"/>
              </a:rPr>
              <a:t>技巧及範例</a:t>
            </a:r>
          </a:p>
          <a:p>
            <a:pPr marL="0" indent="0" algn="ctr">
              <a:buNone/>
            </a:pPr>
            <a:endParaRPr lang="zh-TW" altLang="en-US" sz="6600" dirty="0">
              <a:solidFill>
                <a:srgbClr val="002060"/>
              </a:solidFill>
              <a:latin typeface="標楷體" panose="03000509000000000000" pitchFamily="65" charset="-120"/>
              <a:ea typeface="標楷體" panose="03000509000000000000" pitchFamily="65" charset="-120"/>
            </a:endParaRPr>
          </a:p>
          <a:p>
            <a:pPr marL="0" indent="0" algn="ctr">
              <a:buNone/>
            </a:pPr>
            <a:endParaRPr lang="en-US" altLang="zh-TW" sz="6600" dirty="0" smtClean="0">
              <a:solidFill>
                <a:srgbClr val="002060"/>
              </a:solidFill>
              <a:latin typeface="標楷體" panose="03000509000000000000" pitchFamily="65" charset="-120"/>
              <a:ea typeface="標楷體" panose="03000509000000000000" pitchFamily="65" charset="-120"/>
            </a:endParaRPr>
          </a:p>
          <a:p>
            <a:pPr marL="0" indent="0">
              <a:buNone/>
            </a:pPr>
            <a:endParaRPr lang="zh-TW" altLang="en-US" sz="4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58131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dirty="0">
                <a:solidFill>
                  <a:srgbClr val="002060"/>
                </a:solidFill>
                <a:latin typeface="標楷體" panose="03000509000000000000" pitchFamily="65" charset="-120"/>
                <a:ea typeface="標楷體" panose="03000509000000000000" pitchFamily="65" charset="-120"/>
              </a:rPr>
              <a:t>簽之概念</a:t>
            </a:r>
            <a:endParaRPr lang="zh-TW" altLang="en-US" dirty="0"/>
          </a:p>
        </p:txBody>
      </p:sp>
      <p:sp>
        <p:nvSpPr>
          <p:cNvPr id="3" name="內容版面配置區 2"/>
          <p:cNvSpPr>
            <a:spLocks noGrp="1"/>
          </p:cNvSpPr>
          <p:nvPr>
            <p:ph idx="1"/>
          </p:nvPr>
        </p:nvSpPr>
        <p:spPr>
          <a:xfrm>
            <a:off x="838200" y="1563624"/>
            <a:ext cx="10515600" cy="4613339"/>
          </a:xfrm>
        </p:spPr>
        <p:txBody>
          <a:bodyPr>
            <a:normAutofit/>
          </a:bodyPr>
          <a:lstStyle/>
          <a:p>
            <a:pPr lvl="0">
              <a:lnSpc>
                <a:spcPct val="100000"/>
              </a:lnSpc>
            </a:pPr>
            <a:r>
              <a:rPr lang="zh-TW" altLang="en-US" sz="4000" dirty="0">
                <a:solidFill>
                  <a:prstClr val="black"/>
                </a:solidFill>
                <a:latin typeface="標楷體" panose="03000509000000000000" pitchFamily="65" charset="-120"/>
                <a:ea typeface="標楷體" panose="03000509000000000000" pitchFamily="65" charset="-120"/>
              </a:rPr>
              <a:t>簽為</a:t>
            </a:r>
            <a:r>
              <a:rPr lang="zh-TW" altLang="en-US" sz="4000" dirty="0" smtClean="0">
                <a:solidFill>
                  <a:prstClr val="black"/>
                </a:solidFill>
                <a:latin typeface="標楷體" panose="03000509000000000000" pitchFamily="65" charset="-120"/>
                <a:ea typeface="標楷體" panose="03000509000000000000" pitchFamily="65" charset="-120"/>
                <a:hlinkClick r:id="rId2" action="ppaction://hlinkfile"/>
              </a:rPr>
              <a:t>機關內部</a:t>
            </a:r>
            <a:r>
              <a:rPr lang="zh-TW" altLang="en-US" sz="4000" dirty="0">
                <a:solidFill>
                  <a:prstClr val="black"/>
                </a:solidFill>
                <a:latin typeface="標楷體" panose="03000509000000000000" pitchFamily="65" charset="-120"/>
                <a:ea typeface="標楷體" panose="03000509000000000000" pitchFamily="65" charset="-120"/>
                <a:hlinkClick r:id="rId2" action="ppaction://hlinkfile"/>
              </a:rPr>
              <a:t>溝通</a:t>
            </a:r>
            <a:r>
              <a:rPr lang="zh-TW" altLang="en-US" sz="4000" dirty="0">
                <a:solidFill>
                  <a:prstClr val="black"/>
                </a:solidFill>
                <a:latin typeface="標楷體" panose="03000509000000000000" pitchFamily="65" charset="-120"/>
                <a:ea typeface="標楷體" panose="03000509000000000000" pitchFamily="65" charset="-120"/>
              </a:rPr>
              <a:t>時所使用的文書。</a:t>
            </a:r>
            <a:endParaRPr lang="en-US" altLang="zh-TW" sz="4000" dirty="0">
              <a:solidFill>
                <a:prstClr val="black"/>
              </a:solidFill>
              <a:latin typeface="標楷體" panose="03000509000000000000" pitchFamily="65" charset="-120"/>
              <a:ea typeface="標楷體" panose="03000509000000000000" pitchFamily="65" charset="-120"/>
            </a:endParaRPr>
          </a:p>
          <a:p>
            <a:pPr lvl="0">
              <a:lnSpc>
                <a:spcPct val="100000"/>
              </a:lnSpc>
            </a:pPr>
            <a:r>
              <a:rPr lang="zh-TW" altLang="en-US" sz="4000" dirty="0">
                <a:solidFill>
                  <a:prstClr val="black"/>
                </a:solidFill>
                <a:latin typeface="標楷體" panose="03000509000000000000" pitchFamily="65" charset="-120"/>
                <a:ea typeface="標楷體" panose="03000509000000000000" pitchFamily="65" charset="-120"/>
              </a:rPr>
              <a:t>簽為承辦人員基於職責對職掌事項有所</a:t>
            </a:r>
            <a:r>
              <a:rPr lang="zh-TW" altLang="en-US" sz="4000" dirty="0">
                <a:solidFill>
                  <a:srgbClr val="0000FF"/>
                </a:solidFill>
                <a:latin typeface="標楷體" panose="03000509000000000000" pitchFamily="65" charset="-120"/>
                <a:ea typeface="標楷體" panose="03000509000000000000" pitchFamily="65" charset="-120"/>
              </a:rPr>
              <a:t>陳述、請示、請求、建議</a:t>
            </a:r>
            <a:r>
              <a:rPr lang="zh-TW" altLang="en-US" sz="4000" dirty="0">
                <a:solidFill>
                  <a:prstClr val="black"/>
                </a:solidFill>
                <a:latin typeface="標楷體" panose="03000509000000000000" pitchFamily="65" charset="-120"/>
                <a:ea typeface="標楷體" panose="03000509000000000000" pitchFamily="65" charset="-120"/>
              </a:rPr>
              <a:t>時使用，供長官瞭解案情並作抉擇的依據。</a:t>
            </a:r>
            <a:endParaRPr lang="en-US" altLang="zh-TW" sz="4000" dirty="0">
              <a:solidFill>
                <a:prstClr val="black"/>
              </a:solidFill>
              <a:latin typeface="標楷體" panose="03000509000000000000" pitchFamily="65" charset="-120"/>
              <a:ea typeface="標楷體" panose="03000509000000000000" pitchFamily="65" charset="-120"/>
            </a:endParaRPr>
          </a:p>
          <a:p>
            <a:pPr lvl="0"/>
            <a:r>
              <a:rPr lang="zh-TW" altLang="en-US" sz="3800" dirty="0">
                <a:solidFill>
                  <a:prstClr val="black"/>
                </a:solidFill>
                <a:latin typeface="標楷體" panose="03000509000000000000" pitchFamily="65" charset="-120"/>
                <a:ea typeface="標楷體" panose="03000509000000000000" pitchFamily="65" charset="-120"/>
              </a:rPr>
              <a:t>簽屬於</a:t>
            </a:r>
            <a:r>
              <a:rPr lang="zh-TW" altLang="en-US" sz="3800" dirty="0">
                <a:solidFill>
                  <a:srgbClr val="FF0000"/>
                </a:solidFill>
                <a:latin typeface="標楷體" panose="03000509000000000000" pitchFamily="65" charset="-120"/>
                <a:ea typeface="標楷體" panose="03000509000000000000" pitchFamily="65" charset="-120"/>
              </a:rPr>
              <a:t>上行文</a:t>
            </a:r>
            <a:r>
              <a:rPr lang="en-US" altLang="zh-TW" sz="3800" dirty="0">
                <a:solidFill>
                  <a:prstClr val="black"/>
                </a:solidFill>
                <a:latin typeface="標楷體" panose="03000509000000000000" pitchFamily="65" charset="-120"/>
                <a:ea typeface="標楷體" panose="03000509000000000000" pitchFamily="65" charset="-120"/>
              </a:rPr>
              <a:t>(</a:t>
            </a:r>
            <a:r>
              <a:rPr lang="zh-TW" altLang="en-US" sz="3800" dirty="0">
                <a:solidFill>
                  <a:srgbClr val="0000FF"/>
                </a:solidFill>
                <a:latin typeface="標楷體" panose="03000509000000000000" pitchFamily="65" charset="-120"/>
                <a:ea typeface="標楷體" panose="03000509000000000000" pitchFamily="65" charset="-120"/>
              </a:rPr>
              <a:t>簽給長官做抉擇</a:t>
            </a:r>
            <a:r>
              <a:rPr lang="en-US" altLang="zh-TW" sz="3800" dirty="0">
                <a:solidFill>
                  <a:prstClr val="black"/>
                </a:solidFill>
                <a:latin typeface="標楷體" panose="03000509000000000000" pitchFamily="65" charset="-120"/>
                <a:ea typeface="標楷體" panose="03000509000000000000" pitchFamily="65" charset="-120"/>
              </a:rPr>
              <a:t>)</a:t>
            </a:r>
            <a:r>
              <a:rPr lang="zh-TW" altLang="en-US" sz="3800" dirty="0">
                <a:solidFill>
                  <a:prstClr val="black"/>
                </a:solidFill>
                <a:latin typeface="標楷體" panose="03000509000000000000" pitchFamily="65" charset="-120"/>
                <a:ea typeface="標楷體" panose="03000509000000000000" pitchFamily="65" charset="-120"/>
              </a:rPr>
              <a:t>，撰擬時應遵守一定之</a:t>
            </a:r>
            <a:r>
              <a:rPr lang="zh-TW" altLang="en-US" sz="3800" dirty="0">
                <a:solidFill>
                  <a:srgbClr val="FF0000"/>
                </a:solidFill>
                <a:latin typeface="標楷體" panose="03000509000000000000" pitchFamily="65" charset="-120"/>
                <a:ea typeface="標楷體" panose="03000509000000000000" pitchFamily="65" charset="-120"/>
              </a:rPr>
              <a:t>格式</a:t>
            </a:r>
            <a:r>
              <a:rPr lang="zh-TW" altLang="en-US" sz="3800" dirty="0">
                <a:solidFill>
                  <a:prstClr val="black"/>
                </a:solidFill>
                <a:latin typeface="標楷體" panose="03000509000000000000" pitchFamily="65" charset="-120"/>
                <a:ea typeface="標楷體" panose="03000509000000000000" pitchFamily="65" charset="-120"/>
              </a:rPr>
              <a:t>及</a:t>
            </a:r>
            <a:r>
              <a:rPr lang="zh-TW" altLang="en-US" sz="3800" dirty="0">
                <a:solidFill>
                  <a:srgbClr val="FF0000"/>
                </a:solidFill>
                <a:latin typeface="標楷體" panose="03000509000000000000" pitchFamily="65" charset="-120"/>
                <a:ea typeface="標楷體" panose="03000509000000000000" pitchFamily="65" charset="-120"/>
              </a:rPr>
              <a:t>敬語</a:t>
            </a:r>
            <a:r>
              <a:rPr lang="en-US" altLang="zh-TW" sz="3800" dirty="0">
                <a:solidFill>
                  <a:prstClr val="black"/>
                </a:solidFill>
                <a:latin typeface="標楷體" panose="03000509000000000000" pitchFamily="65" charset="-120"/>
                <a:ea typeface="標楷體" panose="03000509000000000000" pitchFamily="65" charset="-120"/>
              </a:rPr>
              <a:t>(</a:t>
            </a:r>
            <a:r>
              <a:rPr lang="zh-TW" altLang="en-US" sz="3800" dirty="0">
                <a:solidFill>
                  <a:prstClr val="black"/>
                </a:solidFill>
                <a:latin typeface="標楷體" panose="03000509000000000000" pitchFamily="65" charset="-120"/>
                <a:ea typeface="標楷體" panose="03000509000000000000" pitchFamily="65" charset="-120"/>
              </a:rPr>
              <a:t>如：</a:t>
            </a:r>
            <a:r>
              <a:rPr lang="zh-TW" altLang="en-US" sz="3800" dirty="0">
                <a:solidFill>
                  <a:srgbClr val="0000FF"/>
                </a:solidFill>
                <a:latin typeface="標楷體" panose="03000509000000000000" pitchFamily="65" charset="-120"/>
                <a:ea typeface="標楷體" panose="03000509000000000000" pitchFamily="65" charset="-120"/>
              </a:rPr>
              <a:t>鈞長、</a:t>
            </a:r>
            <a:r>
              <a:rPr lang="zh-TW" altLang="en-US" sz="3800" dirty="0">
                <a:solidFill>
                  <a:srgbClr val="0000FF"/>
                </a:solidFill>
                <a:latin typeface="標楷體" panose="03000509000000000000" pitchFamily="65" charset="-120"/>
                <a:ea typeface="標楷體" panose="03000509000000000000" pitchFamily="65" charset="-120"/>
                <a:hlinkClick r:id="rId3" action="ppaction://hlinksldjump"/>
              </a:rPr>
              <a:t>檢陳</a:t>
            </a:r>
            <a:r>
              <a:rPr lang="zh-TW" altLang="en-US" sz="3800" dirty="0">
                <a:solidFill>
                  <a:srgbClr val="0000FF"/>
                </a:solidFill>
                <a:latin typeface="標楷體" panose="03000509000000000000" pitchFamily="65" charset="-120"/>
                <a:ea typeface="標楷體" panose="03000509000000000000" pitchFamily="65" charset="-120"/>
              </a:rPr>
              <a:t>、簽請核示</a:t>
            </a:r>
            <a:r>
              <a:rPr lang="en-US" altLang="zh-TW" sz="3800" dirty="0">
                <a:solidFill>
                  <a:prstClr val="black"/>
                </a:solidFill>
                <a:latin typeface="標楷體" panose="03000509000000000000" pitchFamily="65" charset="-120"/>
                <a:ea typeface="標楷體" panose="03000509000000000000" pitchFamily="65" charset="-120"/>
              </a:rPr>
              <a:t>)</a:t>
            </a:r>
            <a:r>
              <a:rPr lang="zh-TW" altLang="en-US" sz="3800" dirty="0">
                <a:solidFill>
                  <a:prstClr val="black"/>
                </a:solidFill>
                <a:latin typeface="標楷體" panose="03000509000000000000" pitchFamily="65" charset="-120"/>
                <a:ea typeface="標楷體" panose="03000509000000000000" pitchFamily="65" charset="-120"/>
              </a:rPr>
              <a:t>，乃行政人員最基礎且最常撰寫之文書。</a:t>
            </a:r>
          </a:p>
          <a:p>
            <a:pPr lvl="0">
              <a:lnSpc>
                <a:spcPct val="100000"/>
              </a:lnSpc>
            </a:pPr>
            <a:endParaRPr lang="zh-TW" altLang="en-US" sz="4000" dirty="0">
              <a:solidFill>
                <a:prstClr val="black"/>
              </a:solidFill>
              <a:latin typeface="標楷體" panose="03000509000000000000" pitchFamily="65" charset="-120"/>
              <a:ea typeface="標楷體" panose="03000509000000000000" pitchFamily="65" charset="-120"/>
            </a:endParaRPr>
          </a:p>
          <a:p>
            <a:endParaRPr lang="zh-TW" altLang="en-US" sz="4000" dirty="0"/>
          </a:p>
        </p:txBody>
      </p:sp>
    </p:spTree>
    <p:extLst>
      <p:ext uri="{BB962C8B-B14F-4D97-AF65-F5344CB8AC3E}">
        <p14:creationId xmlns:p14="http://schemas.microsoft.com/office/powerpoint/2010/main" val="3154275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5048" y="200533"/>
            <a:ext cx="10515600" cy="796163"/>
          </a:xfrm>
        </p:spPr>
        <p:txBody>
          <a:bodyPr/>
          <a:lstStyle/>
          <a:p>
            <a:pPr algn="ctr"/>
            <a:r>
              <a:rPr lang="zh-TW" altLang="en-US" sz="4000" dirty="0">
                <a:solidFill>
                  <a:srgbClr val="002060"/>
                </a:solidFill>
                <a:latin typeface="標楷體" panose="03000509000000000000" pitchFamily="65" charset="-120"/>
                <a:ea typeface="標楷體" panose="03000509000000000000" pitchFamily="65" charset="-120"/>
              </a:rPr>
              <a:t>簽</a:t>
            </a:r>
            <a:r>
              <a:rPr lang="zh-TW" altLang="en-US" sz="4000" dirty="0" smtClean="0">
                <a:solidFill>
                  <a:srgbClr val="002060"/>
                </a:solidFill>
                <a:latin typeface="標楷體" panose="03000509000000000000" pitchFamily="65" charset="-120"/>
                <a:ea typeface="標楷體" panose="03000509000000000000" pitchFamily="65" charset="-120"/>
              </a:rPr>
              <a:t>之格式</a:t>
            </a:r>
            <a:endParaRPr lang="zh-TW" altLang="en-US" dirty="0"/>
          </a:p>
        </p:txBody>
      </p:sp>
      <p:sp>
        <p:nvSpPr>
          <p:cNvPr id="3" name="內容版面配置區 2"/>
          <p:cNvSpPr>
            <a:spLocks noGrp="1"/>
          </p:cNvSpPr>
          <p:nvPr>
            <p:ph idx="1"/>
          </p:nvPr>
        </p:nvSpPr>
        <p:spPr>
          <a:xfrm>
            <a:off x="676656" y="777240"/>
            <a:ext cx="10512552" cy="5216843"/>
          </a:xfrm>
        </p:spPr>
        <p:txBody>
          <a:bodyPr/>
          <a:lstStyle/>
          <a:p>
            <a:pPr marL="0" indent="0">
              <a:buNone/>
            </a:pPr>
            <a:endParaRPr lang="en-US" altLang="zh-TW" dirty="0" smtClean="0">
              <a:solidFill>
                <a:srgbClr val="0000FF"/>
              </a:solidFill>
              <a:latin typeface="標楷體" panose="03000509000000000000" pitchFamily="65" charset="-120"/>
              <a:ea typeface="標楷體" panose="03000509000000000000" pitchFamily="65" charset="-120"/>
            </a:endParaRPr>
          </a:p>
          <a:p>
            <a:endParaRPr lang="en-US" altLang="zh-TW" dirty="0" smtClean="0">
              <a:solidFill>
                <a:srgbClr val="0000FF"/>
              </a:solidFill>
              <a:latin typeface="標楷體" panose="03000509000000000000" pitchFamily="65" charset="-120"/>
              <a:ea typeface="標楷體" panose="03000509000000000000" pitchFamily="65" charset="-120"/>
            </a:endParaRPr>
          </a:p>
          <a:p>
            <a:endParaRPr lang="en-US" altLang="zh-TW" dirty="0" smtClean="0">
              <a:solidFill>
                <a:srgbClr val="0000FF"/>
              </a:solidFill>
              <a:latin typeface="標楷體" panose="03000509000000000000" pitchFamily="65" charset="-120"/>
              <a:ea typeface="標楷體" panose="03000509000000000000" pitchFamily="65" charset="-120"/>
            </a:endParaRPr>
          </a:p>
          <a:p>
            <a:pPr marL="0" indent="0">
              <a:buNone/>
            </a:pPr>
            <a:endParaRPr lang="zh-TW" altLang="en-US" dirty="0" smtClean="0">
              <a:solidFill>
                <a:srgbClr val="FF0000"/>
              </a:solidFill>
              <a:latin typeface="標楷體" panose="03000509000000000000" pitchFamily="65" charset="-120"/>
              <a:ea typeface="標楷體" panose="03000509000000000000" pitchFamily="65" charset="-120"/>
            </a:endParaRPr>
          </a:p>
          <a:p>
            <a:pPr marL="0" indent="0">
              <a:buNone/>
            </a:pPr>
            <a:endParaRPr lang="en-US" altLang="zh-TW" dirty="0" smtClean="0">
              <a:solidFill>
                <a:srgbClr val="0000FF"/>
              </a:solidFill>
              <a:latin typeface="標楷體" panose="03000509000000000000" pitchFamily="65" charset="-120"/>
              <a:ea typeface="標楷體" panose="03000509000000000000" pitchFamily="65" charset="-120"/>
            </a:endParaRPr>
          </a:p>
          <a:p>
            <a:endParaRPr lang="zh-TW" altLang="en-US" dirty="0" smtClean="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a:p>
            <a:endParaRPr lang="en-US" altLang="zh-TW" dirty="0" smtClean="0"/>
          </a:p>
          <a:p>
            <a:endParaRPr lang="zh-TW" altLang="en-US" dirty="0"/>
          </a:p>
          <a:p>
            <a:endParaRPr lang="zh-TW" altLang="en-US" dirty="0"/>
          </a:p>
          <a:p>
            <a:endParaRPr lang="zh-TW" altLang="en-US" dirty="0"/>
          </a:p>
        </p:txBody>
      </p:sp>
      <p:sp>
        <p:nvSpPr>
          <p:cNvPr id="5" name="文字方塊 4"/>
          <p:cNvSpPr txBox="1"/>
          <p:nvPr/>
        </p:nvSpPr>
        <p:spPr>
          <a:xfrm>
            <a:off x="1379220" y="877001"/>
            <a:ext cx="9809988" cy="5516895"/>
          </a:xfrm>
          <a:prstGeom prst="rect">
            <a:avLst/>
          </a:prstGeom>
          <a:noFill/>
          <a:ln w="38100">
            <a:noFill/>
          </a:ln>
        </p:spPr>
        <p:txBody>
          <a:bodyPr wrap="square" rtlCol="0">
            <a:spAutoFit/>
          </a:bodyPr>
          <a:lstStyle/>
          <a:p>
            <a:pPr indent="3495675"/>
            <a:r>
              <a:rPr lang="zh-TW" altLang="en-US" sz="1050" b="1"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1600" b="1"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檔</a:t>
            </a:r>
            <a:r>
              <a:rPr lang="en-US" altLang="zh-TW" sz="1600" b="1"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1600" b="1"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號：</a:t>
            </a:r>
            <a:endParaRPr lang="zh-TW" altLang="zh-TW" sz="1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indent="3495675"/>
            <a:r>
              <a:rPr lang="zh-TW" altLang="en-US" sz="1600" b="1" kern="100" dirty="0" smtClean="0">
                <a:solidFill>
                  <a:prstClr val="black"/>
                </a:solidFill>
                <a:latin typeface="Arial" panose="020B0604020202020204" pitchFamily="34" charset="0"/>
                <a:ea typeface="標楷體" panose="03000509000000000000" pitchFamily="65" charset="-120"/>
              </a:rPr>
              <a:t>                                                   </a:t>
            </a:r>
            <a:r>
              <a:rPr lang="zh-TW" altLang="zh-TW" sz="1600" b="1" kern="100" dirty="0" smtClean="0">
                <a:solidFill>
                  <a:prstClr val="black"/>
                </a:solidFill>
                <a:latin typeface="Arial" panose="020B0604020202020204" pitchFamily="34" charset="0"/>
                <a:ea typeface="標楷體" panose="03000509000000000000" pitchFamily="65" charset="-120"/>
              </a:rPr>
              <a:t>保存</a:t>
            </a:r>
            <a:r>
              <a:rPr lang="zh-TW" altLang="zh-TW" sz="1600" b="1" kern="100" dirty="0">
                <a:solidFill>
                  <a:prstClr val="black"/>
                </a:solidFill>
                <a:latin typeface="Arial" panose="020B0604020202020204" pitchFamily="34" charset="0"/>
                <a:ea typeface="標楷體" panose="03000509000000000000" pitchFamily="65" charset="-120"/>
              </a:rPr>
              <a:t>年限</a:t>
            </a:r>
            <a:r>
              <a:rPr lang="zh-TW" altLang="zh-TW" sz="1600" b="1" kern="100" dirty="0" smtClean="0">
                <a:solidFill>
                  <a:prstClr val="black"/>
                </a:solidFill>
                <a:latin typeface="Arial" panose="020B0604020202020204" pitchFamily="34" charset="0"/>
                <a:ea typeface="標楷體" panose="03000509000000000000" pitchFamily="65" charset="-120"/>
              </a:rPr>
              <a:t>：</a:t>
            </a:r>
            <a:endParaRPr lang="zh-TW" altLang="zh-TW" sz="1600" kern="100" dirty="0" smtClean="0">
              <a:solidFill>
                <a:prstClr val="black"/>
              </a:solidFill>
              <a:latin typeface="Arial" panose="020B0604020202020204" pitchFamily="34" charset="0"/>
              <a:ea typeface="標楷體" panose="03000509000000000000" pitchFamily="65" charset="-120"/>
            </a:endParaRPr>
          </a:p>
          <a:p>
            <a:r>
              <a:rPr lang="zh-TW" altLang="zh-TW" sz="32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簽</a:t>
            </a:r>
            <a:r>
              <a:rPr lang="zh-TW" altLang="zh-TW"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en-US"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於本處管理駔               </a:t>
            </a:r>
            <a:r>
              <a:rPr lang="zh-TW"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中華民國</a:t>
            </a:r>
            <a:r>
              <a:rPr lang="en-US"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112</a:t>
            </a:r>
            <a:r>
              <a:rPr lang="zh-TW"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年</a:t>
            </a:r>
            <a:r>
              <a:rPr lang="en-US"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00</a:t>
            </a:r>
            <a:r>
              <a:rPr lang="zh-TW"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月</a:t>
            </a:r>
            <a:r>
              <a:rPr lang="en-US"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00</a:t>
            </a:r>
            <a:r>
              <a:rPr lang="zh-TW" altLang="zh-TW" sz="1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日</a:t>
            </a:r>
          </a:p>
          <a:p>
            <a:pPr marL="624840" indent="-608330" eaLnBrk="0"/>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主旨</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u="sng" kern="100" dirty="0">
                <a:solidFill>
                  <a:srgbClr val="0070C0"/>
                </a:solidFill>
                <a:latin typeface="標楷體" panose="03000509000000000000" pitchFamily="65" charset="-120"/>
                <a:ea typeface="標楷體" panose="03000509000000000000" pitchFamily="65" charset="-120"/>
                <a:cs typeface="標楷體" panose="03000509000000000000" pitchFamily="65" charset="-120"/>
              </a:rPr>
              <a:t>為</a:t>
            </a:r>
            <a:r>
              <a:rPr lang="zh-TW" altLang="zh-TW" sz="2600" u="sng"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u="sng" kern="100" dirty="0">
                <a:solidFill>
                  <a:srgbClr val="0000FF"/>
                </a:solidFill>
                <a:latin typeface="標楷體" panose="03000509000000000000" pitchFamily="65" charset="-120"/>
                <a:ea typeface="標楷體" panose="03000509000000000000" pitchFamily="65" charset="-120"/>
                <a:cs typeface="標楷體" panose="03000509000000000000" pitchFamily="65" charset="-120"/>
              </a:rPr>
              <a:t>有關</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u="sng"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○○○○○○○○○一案</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u="sng"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簽</a:t>
            </a:r>
            <a:r>
              <a:rPr lang="zh-TW" altLang="zh-TW" sz="2600" u="sng" kern="100" dirty="0">
                <a:solidFill>
                  <a:srgbClr val="0070C0"/>
                </a:solidFill>
                <a:latin typeface="標楷體" panose="03000509000000000000" pitchFamily="65" charset="-120"/>
                <a:ea typeface="標楷體" panose="03000509000000000000" pitchFamily="65" charset="-120"/>
                <a:cs typeface="標楷體" panose="03000509000000000000" pitchFamily="65" charset="-120"/>
              </a:rPr>
              <a:t>請核示</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endPar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624840" indent="-608330" eaLnBrk="0"/>
            <a:r>
              <a:rPr lang="zh-TW" altLang="zh-TW" sz="2600" kern="100" dirty="0" smtClean="0">
                <a:solidFill>
                  <a:srgbClr val="000000"/>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主旨＝起首</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語</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本</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案主要</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意旨</a:t>
            </a:r>
            <a:r>
              <a:rPr lang="en-US"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期望</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語</a:t>
            </a:r>
            <a:r>
              <a:rPr lang="zh-TW" altLang="zh-TW" sz="2600" kern="100" dirty="0">
                <a:solidFill>
                  <a:srgbClr val="000000"/>
                </a:solidFill>
                <a:latin typeface="標楷體" panose="03000509000000000000" pitchFamily="65" charset="-120"/>
                <a:ea typeface="標楷體" panose="03000509000000000000" pitchFamily="65" charset="-120"/>
                <a:cs typeface="標楷體" panose="03000509000000000000" pitchFamily="65" charset="-120"/>
              </a:rPr>
              <a:t>）</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628015" indent="-603885">
              <a:lnSpc>
                <a:spcPts val="3500"/>
              </a:lnSpc>
            </a:pP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說明：（說明＝</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引據＋申述＋</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歸結＋</a:t>
            </a:r>
            <a:r>
              <a:rPr lang="zh-TW" altLang="en-US"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經費</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＋補充＋</a:t>
            </a:r>
            <a:r>
              <a:rPr lang="zh-TW" altLang="en-US"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附件</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623570" indent="-603885">
              <a:lnSpc>
                <a:spcPts val="3500"/>
              </a:lnSpc>
            </a:pPr>
            <a:r>
              <a:rPr lang="en-US"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一、</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（引據</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a:t>
            </a:r>
            <a:endParaRPr lang="en-US"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endParaRPr>
          </a:p>
          <a:p>
            <a:pPr marL="623570" indent="-603885">
              <a:lnSpc>
                <a:spcPts val="3500"/>
              </a:lnSpc>
            </a:pP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二</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（申述</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a:t>
            </a:r>
            <a:endParaRPr lang="zh-TW" altLang="zh-TW" sz="2600" kern="100" dirty="0">
              <a:solidFill>
                <a:srgbClr val="0000FF"/>
              </a:solidFill>
              <a:latin typeface="標楷體" panose="03000509000000000000" pitchFamily="65" charset="-120"/>
              <a:ea typeface="標楷體" panose="03000509000000000000" pitchFamily="65" charset="-120"/>
              <a:cs typeface="標楷體" panose="03000509000000000000" pitchFamily="65" charset="-120"/>
            </a:endParaRPr>
          </a:p>
          <a:p>
            <a:pPr marL="805180" indent="-603885">
              <a:lnSpc>
                <a:spcPts val="3500"/>
              </a:lnSpc>
            </a:pP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三</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（歸結</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805180" indent="-603885">
              <a:lnSpc>
                <a:spcPts val="3500"/>
              </a:lnSpc>
            </a:pP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四</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（經費動支）</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805180" indent="-603885">
              <a:lnSpc>
                <a:spcPts val="3500"/>
              </a:lnSpc>
            </a:pP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五</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（補充說明或其他單位配合事項）</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805180" indent="-603885">
              <a:lnSpc>
                <a:spcPts val="3500"/>
              </a:lnSpc>
            </a:pPr>
            <a:r>
              <a:rPr lang="en-US"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六</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（檢附附件）</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a:p>
            <a:pPr marL="603885" indent="-603885">
              <a:lnSpc>
                <a:spcPts val="3500"/>
              </a:lnSpc>
            </a:pPr>
            <a:r>
              <a:rPr lang="zh-TW" altLang="zh-TW" sz="2600" kern="100" dirty="0" smtClean="0">
                <a:solidFill>
                  <a:prstClr val="black"/>
                </a:solidFill>
                <a:latin typeface="標楷體" panose="03000509000000000000" pitchFamily="65" charset="-120"/>
                <a:ea typeface="標楷體" panose="03000509000000000000" pitchFamily="65" charset="-120"/>
                <a:cs typeface="標楷體" panose="03000509000000000000" pitchFamily="65" charset="-120"/>
              </a:rPr>
              <a:t>擬辦</a:t>
            </a:r>
            <a:r>
              <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smtClean="0">
                <a:solidFill>
                  <a:srgbClr val="000000"/>
                </a:solidFill>
                <a:latin typeface="標楷體" panose="03000509000000000000" pitchFamily="65" charset="-120"/>
                <a:ea typeface="標楷體" panose="03000509000000000000" pitchFamily="65" charset="-120"/>
                <a:cs typeface="標楷體" panose="03000509000000000000" pitchFamily="65" charset="-120"/>
              </a:rPr>
              <a:t>（</a:t>
            </a:r>
            <a:r>
              <a:rPr lang="zh-TW" altLang="zh-TW" sz="2600" kern="100" dirty="0" smtClean="0">
                <a:solidFill>
                  <a:srgbClr val="FF0000"/>
                </a:solidFill>
                <a:latin typeface="標楷體" panose="03000509000000000000" pitchFamily="65" charset="-120"/>
                <a:ea typeface="標楷體" panose="03000509000000000000" pitchFamily="65" charset="-120"/>
                <a:cs typeface="標楷體" panose="03000509000000000000" pitchFamily="65" charset="-120"/>
              </a:rPr>
              <a:t>奉</a:t>
            </a:r>
            <a:r>
              <a:rPr lang="zh-TW" altLang="zh-TW" sz="2600" kern="100" dirty="0">
                <a:solidFill>
                  <a:srgbClr val="FF0000"/>
                </a:solidFill>
                <a:latin typeface="標楷體" panose="03000509000000000000" pitchFamily="65" charset="-120"/>
                <a:ea typeface="標楷體" panose="03000509000000000000" pitchFamily="65" charset="-120"/>
                <a:cs typeface="標楷體" panose="03000509000000000000" pitchFamily="65" charset="-120"/>
              </a:rPr>
              <a:t>核可後，</a:t>
            </a:r>
            <a:r>
              <a:rPr lang="zh-TW" altLang="zh-TW" sz="2600" kern="100" dirty="0">
                <a:solidFill>
                  <a:srgbClr val="0070C0"/>
                </a:solidFill>
                <a:latin typeface="標楷體" panose="03000509000000000000" pitchFamily="65" charset="-120"/>
                <a:ea typeface="標楷體" panose="03000509000000000000" pitchFamily="65" charset="-120"/>
                <a:cs typeface="標楷體" panose="03000509000000000000" pitchFamily="65" charset="-120"/>
              </a:rPr>
              <a:t>將如何處理……</a:t>
            </a:r>
            <a:r>
              <a:rPr lang="zh-TW" altLang="zh-TW" sz="2600" kern="100" dirty="0">
                <a:solidFill>
                  <a:srgbClr val="000000"/>
                </a:solidFill>
                <a:latin typeface="標楷體" panose="03000509000000000000" pitchFamily="65" charset="-120"/>
                <a:ea typeface="標楷體" panose="03000509000000000000" pitchFamily="65" charset="-120"/>
                <a:cs typeface="標楷體" panose="03000509000000000000" pitchFamily="65" charset="-120"/>
              </a:rPr>
              <a:t>）</a:t>
            </a:r>
            <a:endParaRPr lang="zh-TW" altLang="zh-TW" sz="2600"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endParaRPr>
          </a:p>
        </p:txBody>
      </p:sp>
    </p:spTree>
    <p:extLst>
      <p:ext uri="{BB962C8B-B14F-4D97-AF65-F5344CB8AC3E}">
        <p14:creationId xmlns:p14="http://schemas.microsoft.com/office/powerpoint/2010/main" val="954497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5904" y="84790"/>
            <a:ext cx="10515600" cy="648394"/>
          </a:xfrm>
        </p:spPr>
        <p:txBody>
          <a:bodyPr>
            <a:noAutofit/>
          </a:bodyPr>
          <a:lstStyle/>
          <a:p>
            <a:pPr algn="ctr"/>
            <a:r>
              <a:rPr lang="zh-TW" altLang="en-US" dirty="0" smtClean="0">
                <a:solidFill>
                  <a:srgbClr val="002060"/>
                </a:solidFill>
                <a:latin typeface="標楷體" panose="03000509000000000000" pitchFamily="65" charset="-120"/>
                <a:ea typeface="標楷體" panose="03000509000000000000" pitchFamily="65" charset="-120"/>
              </a:rPr>
              <a:t>簽之內容結構</a:t>
            </a:r>
            <a:endParaRPr lang="zh-TW" altLang="en-US" dirty="0">
              <a:solidFill>
                <a:srgbClr val="00206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33137" y="596024"/>
            <a:ext cx="11492564" cy="6093534"/>
          </a:xfrm>
        </p:spPr>
        <p:txBody>
          <a:bodyPr>
            <a:normAutofit fontScale="92500" lnSpcReduction="20000"/>
          </a:bodyPr>
          <a:lstStyle/>
          <a:p>
            <a:pPr marL="0" lvl="0" indent="0" fontAlgn="base">
              <a:spcBef>
                <a:spcPts val="0"/>
              </a:spcBef>
              <a:spcAft>
                <a:spcPct val="0"/>
              </a:spcAft>
              <a:buClr>
                <a:srgbClr val="0000FF"/>
              </a:buClr>
              <a:buNone/>
              <a:defRPr/>
            </a:pPr>
            <a:r>
              <a:rPr lang="zh-TW" altLang="en-US" sz="3800" b="1" dirty="0">
                <a:solidFill>
                  <a:srgbClr val="0D0D0D"/>
                </a:solidFill>
                <a:latin typeface="標楷體" panose="03000509000000000000" pitchFamily="65" charset="-120"/>
                <a:ea typeface="標楷體" panose="03000509000000000000" pitchFamily="65" charset="-120"/>
              </a:rPr>
              <a:t>簽</a:t>
            </a:r>
            <a:endParaRPr lang="en-US" altLang="zh-TW" sz="3800" b="1" dirty="0">
              <a:solidFill>
                <a:srgbClr val="0D0D0D"/>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b="1" dirty="0">
                <a:solidFill>
                  <a:srgbClr val="0D0D0D"/>
                </a:solidFill>
                <a:latin typeface="標楷體" panose="03000509000000000000" pitchFamily="65" charset="-120"/>
                <a:ea typeface="標楷體" panose="03000509000000000000" pitchFamily="65" charset="-120"/>
              </a:rPr>
              <a:t>主旨</a:t>
            </a:r>
            <a:r>
              <a:rPr lang="zh-TW" altLang="en-US" sz="2600" b="1" dirty="0" smtClean="0">
                <a:solidFill>
                  <a:srgbClr val="0D0D0D"/>
                </a:solidFill>
                <a:latin typeface="標楷體" panose="03000509000000000000" pitchFamily="65" charset="-120"/>
                <a:ea typeface="標楷體" panose="03000509000000000000" pitchFamily="65" charset="-120"/>
              </a:rPr>
              <a:t>：</a:t>
            </a:r>
            <a:r>
              <a:rPr lang="zh-TW" altLang="en-US" sz="2600" b="1" dirty="0" smtClean="0">
                <a:solidFill>
                  <a:srgbClr val="FF0000"/>
                </a:solidFill>
                <a:latin typeface="標楷體" panose="03000509000000000000" pitchFamily="65" charset="-120"/>
                <a:ea typeface="標楷體" panose="03000509000000000000" pitchFamily="65" charset="-120"/>
              </a:rPr>
              <a:t>起首語</a:t>
            </a:r>
            <a:r>
              <a:rPr lang="en-US" altLang="zh-TW" sz="2600" b="1" dirty="0" smtClean="0">
                <a:solidFill>
                  <a:srgbClr val="FF0000"/>
                </a:solidFill>
                <a:latin typeface="標楷體" panose="03000509000000000000" pitchFamily="65" charset="-120"/>
                <a:ea typeface="標楷體" panose="03000509000000000000" pitchFamily="65" charset="-120"/>
              </a:rPr>
              <a:t>+</a:t>
            </a:r>
            <a:r>
              <a:rPr lang="zh-TW" altLang="en-US" sz="2600" b="1" dirty="0" smtClean="0">
                <a:solidFill>
                  <a:srgbClr val="FF0000"/>
                </a:solidFill>
                <a:latin typeface="標楷體" panose="03000509000000000000" pitchFamily="65" charset="-120"/>
                <a:ea typeface="標楷體" panose="03000509000000000000" pitchFamily="65" charset="-120"/>
              </a:rPr>
              <a:t>本案主要意旨</a:t>
            </a:r>
            <a:r>
              <a:rPr lang="en-US" altLang="zh-TW" sz="2600" b="1" dirty="0" smtClean="0">
                <a:solidFill>
                  <a:srgbClr val="FF0000"/>
                </a:solidFill>
                <a:latin typeface="標楷體" panose="03000509000000000000" pitchFamily="65" charset="-120"/>
                <a:ea typeface="標楷體" panose="03000509000000000000" pitchFamily="65" charset="-120"/>
              </a:rPr>
              <a:t>+</a:t>
            </a:r>
            <a:r>
              <a:rPr lang="zh-TW" altLang="en-US" sz="2600" b="1" dirty="0" smtClean="0">
                <a:solidFill>
                  <a:srgbClr val="FF0000"/>
                </a:solidFill>
                <a:latin typeface="標楷體" panose="03000509000000000000" pitchFamily="65" charset="-120"/>
                <a:ea typeface="標楷體" panose="03000509000000000000" pitchFamily="65" charset="-120"/>
              </a:rPr>
              <a:t>期望語</a:t>
            </a:r>
            <a:r>
              <a:rPr lang="zh-TW" altLang="en-US" sz="2600" b="1" dirty="0" smtClean="0">
                <a:solidFill>
                  <a:srgbClr val="0000FF"/>
                </a:solidFill>
                <a:latin typeface="標楷體" panose="03000509000000000000" pitchFamily="65" charset="-120"/>
                <a:ea typeface="標楷體" panose="03000509000000000000" pitchFamily="65" charset="-120"/>
              </a:rPr>
              <a:t>（不可分項，以</a:t>
            </a:r>
            <a:r>
              <a:rPr lang="en-US" altLang="zh-TW" sz="2600" b="1" dirty="0" smtClean="0">
                <a:solidFill>
                  <a:srgbClr val="FF0000"/>
                </a:solidFill>
                <a:latin typeface="標楷體" panose="03000509000000000000" pitchFamily="65" charset="-120"/>
                <a:ea typeface="標楷體" panose="03000509000000000000" pitchFamily="65" charset="-120"/>
              </a:rPr>
              <a:t>50-60</a:t>
            </a:r>
            <a:r>
              <a:rPr lang="zh-TW" altLang="en-US" sz="2600" b="1" dirty="0" smtClean="0">
                <a:solidFill>
                  <a:srgbClr val="FF0000"/>
                </a:solidFill>
                <a:latin typeface="標楷體" panose="03000509000000000000" pitchFamily="65" charset="-120"/>
                <a:ea typeface="標楷體" panose="03000509000000000000" pitchFamily="65" charset="-120"/>
              </a:rPr>
              <a:t>個字</a:t>
            </a:r>
            <a:r>
              <a:rPr lang="zh-TW" altLang="en-US" sz="2600" b="1" dirty="0" smtClean="0">
                <a:solidFill>
                  <a:srgbClr val="0000FF"/>
                </a:solidFill>
                <a:latin typeface="標楷體" panose="03000509000000000000" pitchFamily="65" charset="-120"/>
                <a:ea typeface="標楷體" panose="03000509000000000000" pitchFamily="65" charset="-120"/>
              </a:rPr>
              <a:t>內敘畢）</a:t>
            </a:r>
            <a:endParaRPr lang="en-US" altLang="zh-TW" sz="2600" b="1" dirty="0" smtClean="0">
              <a:solidFill>
                <a:srgbClr val="0000FF"/>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b="1" dirty="0" smtClean="0">
                <a:solidFill>
                  <a:srgbClr val="CC0000"/>
                </a:solidFill>
                <a:latin typeface="標楷體" panose="03000509000000000000" pitchFamily="65" charset="-120"/>
                <a:ea typeface="標楷體" panose="03000509000000000000" pitchFamily="65" charset="-120"/>
              </a:rPr>
              <a:t>      </a:t>
            </a:r>
            <a:r>
              <a:rPr lang="zh-TW" altLang="en-US" sz="2600" b="1" dirty="0" smtClean="0">
                <a:solidFill>
                  <a:srgbClr val="FF0000"/>
                </a:solidFill>
                <a:latin typeface="標楷體" panose="03000509000000000000" pitchFamily="65" charset="-120"/>
                <a:ea typeface="標楷體" panose="03000509000000000000" pitchFamily="65" charset="-120"/>
              </a:rPr>
              <a:t>起首語</a:t>
            </a:r>
            <a:r>
              <a:rPr lang="en-US" altLang="zh-TW" sz="2600" b="1" dirty="0" smtClean="0">
                <a:solidFill>
                  <a:srgbClr val="0000FF"/>
                </a:solidFill>
                <a:latin typeface="標楷體" panose="03000509000000000000" pitchFamily="65" charset="-120"/>
                <a:ea typeface="標楷體" panose="03000509000000000000" pitchFamily="65" charset="-120"/>
              </a:rPr>
              <a:t>(</a:t>
            </a:r>
            <a:r>
              <a:rPr lang="zh-TW" altLang="en-US" sz="2600" b="1" dirty="0" smtClean="0">
                <a:solidFill>
                  <a:srgbClr val="0000FF"/>
                </a:solidFill>
                <a:latin typeface="標楷體" panose="03000509000000000000" pitchFamily="65" charset="-120"/>
                <a:ea typeface="標楷體" panose="03000509000000000000" pitchFamily="65" charset="-120"/>
              </a:rPr>
              <a:t>有關、關於、為辦理、簽擬、敬陳</a:t>
            </a:r>
            <a:r>
              <a:rPr lang="en-US" altLang="zh-TW" sz="2600" b="1" dirty="0" smtClean="0">
                <a:solidFill>
                  <a:srgbClr val="0000FF"/>
                </a:solidFill>
                <a:latin typeface="標楷體" panose="03000509000000000000" pitchFamily="65" charset="-120"/>
                <a:ea typeface="標楷體" panose="03000509000000000000" pitchFamily="65" charset="-120"/>
              </a:rPr>
              <a:t>)+</a:t>
            </a:r>
            <a:r>
              <a:rPr lang="zh-TW" altLang="en-US" sz="2600" b="1" dirty="0" smtClean="0">
                <a:solidFill>
                  <a:srgbClr val="FF0000"/>
                </a:solidFill>
                <a:latin typeface="標楷體" panose="03000509000000000000" pitchFamily="65" charset="-120"/>
                <a:ea typeface="標楷體" panose="03000509000000000000" pitchFamily="65" charset="-120"/>
              </a:rPr>
              <a:t>本案</a:t>
            </a:r>
            <a:r>
              <a:rPr lang="zh-TW" altLang="en-US" sz="2600" b="1" dirty="0" smtClean="0">
                <a:solidFill>
                  <a:srgbClr val="0000FF"/>
                </a:solidFill>
                <a:latin typeface="標楷體" panose="03000509000000000000" pitchFamily="65" charset="-120"/>
                <a:ea typeface="標楷體" panose="03000509000000000000" pitchFamily="65" charset="-120"/>
              </a:rPr>
              <a:t>（○○一案）</a:t>
            </a:r>
            <a:r>
              <a:rPr lang="en-US" altLang="zh-TW" sz="2600" b="1" dirty="0" smtClean="0">
                <a:solidFill>
                  <a:srgbClr val="0000FF"/>
                </a:solidFill>
                <a:latin typeface="標楷體" panose="03000509000000000000" pitchFamily="65" charset="-120"/>
                <a:ea typeface="標楷體" panose="03000509000000000000" pitchFamily="65" charset="-120"/>
              </a:rPr>
              <a:t>+</a:t>
            </a:r>
            <a:r>
              <a:rPr lang="zh-TW" altLang="en-US" sz="2600" b="1" dirty="0" smtClean="0">
                <a:solidFill>
                  <a:srgbClr val="FF0000"/>
                </a:solidFill>
                <a:latin typeface="標楷體" panose="03000509000000000000" pitchFamily="65" charset="-120"/>
                <a:ea typeface="標楷體" panose="03000509000000000000" pitchFamily="65" charset="-120"/>
              </a:rPr>
              <a:t>期望語</a:t>
            </a:r>
            <a:endParaRPr lang="en-US" altLang="zh-TW" sz="2600" b="1" dirty="0" smtClean="0">
              <a:solidFill>
                <a:srgbClr val="FF0000"/>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b="1" dirty="0" smtClean="0">
                <a:solidFill>
                  <a:srgbClr val="FF0000"/>
                </a:solidFill>
                <a:latin typeface="標楷體" panose="03000509000000000000" pitchFamily="65" charset="-120"/>
                <a:ea typeface="標楷體" panose="03000509000000000000" pitchFamily="65" charset="-120"/>
              </a:rPr>
              <a:t>      </a:t>
            </a:r>
            <a:r>
              <a:rPr lang="en-US" altLang="zh-TW" sz="2600" b="1" dirty="0" smtClean="0">
                <a:solidFill>
                  <a:srgbClr val="FF0000"/>
                </a:solidFill>
                <a:latin typeface="標楷體" panose="03000509000000000000" pitchFamily="65" charset="-120"/>
                <a:ea typeface="標楷體" panose="03000509000000000000" pitchFamily="65" charset="-120"/>
              </a:rPr>
              <a:t>(</a:t>
            </a:r>
            <a:r>
              <a:rPr lang="zh-TW" altLang="en-US" sz="2600" b="1" dirty="0" smtClean="0">
                <a:solidFill>
                  <a:srgbClr val="FF0000"/>
                </a:solidFill>
                <a:latin typeface="標楷體" panose="03000509000000000000" pitchFamily="65" charset="-120"/>
                <a:ea typeface="標楷體" panose="03000509000000000000" pitchFamily="65" charset="-120"/>
              </a:rPr>
              <a:t>簽</a:t>
            </a:r>
            <a:r>
              <a:rPr lang="zh-TW" altLang="en-US" sz="2600" b="1" dirty="0" smtClean="0">
                <a:solidFill>
                  <a:srgbClr val="0000FF"/>
                </a:solidFill>
                <a:latin typeface="標楷體" panose="03000509000000000000" pitchFamily="65" charset="-120"/>
                <a:ea typeface="標楷體" panose="03000509000000000000" pitchFamily="65" charset="-120"/>
              </a:rPr>
              <a:t>請核示、</a:t>
            </a:r>
            <a:r>
              <a:rPr lang="zh-TW" altLang="en-US" sz="2600" b="1" dirty="0" smtClean="0">
                <a:solidFill>
                  <a:srgbClr val="FF0000"/>
                </a:solidFill>
                <a:latin typeface="標楷體" panose="03000509000000000000" pitchFamily="65" charset="-120"/>
                <a:ea typeface="標楷體" panose="03000509000000000000" pitchFamily="65" charset="-120"/>
              </a:rPr>
              <a:t>簽</a:t>
            </a:r>
            <a:r>
              <a:rPr lang="zh-TW" altLang="en-US" sz="2600" b="1" dirty="0" smtClean="0">
                <a:solidFill>
                  <a:srgbClr val="0000FF"/>
                </a:solidFill>
                <a:latin typeface="標楷體" panose="03000509000000000000" pitchFamily="65" charset="-120"/>
                <a:ea typeface="標楷體" panose="03000509000000000000" pitchFamily="65" charset="-120"/>
              </a:rPr>
              <a:t>請鑒核、</a:t>
            </a:r>
            <a:r>
              <a:rPr lang="zh-TW" altLang="en-US" sz="2600" b="1" dirty="0" smtClean="0">
                <a:solidFill>
                  <a:srgbClr val="FF0000"/>
                </a:solidFill>
                <a:latin typeface="標楷體" panose="03000509000000000000" pitchFamily="65" charset="-120"/>
                <a:ea typeface="標楷體" panose="03000509000000000000" pitchFamily="65" charset="-120"/>
              </a:rPr>
              <a:t>簽</a:t>
            </a:r>
            <a:r>
              <a:rPr lang="zh-TW" altLang="en-US" sz="2600" b="1" dirty="0" smtClean="0">
                <a:solidFill>
                  <a:srgbClr val="0000FF"/>
                </a:solidFill>
                <a:latin typeface="標楷體" panose="03000509000000000000" pitchFamily="65" charset="-120"/>
                <a:ea typeface="標楷體" panose="03000509000000000000" pitchFamily="65" charset="-120"/>
              </a:rPr>
              <a:t>請鈞核、</a:t>
            </a:r>
            <a:r>
              <a:rPr lang="zh-TW" altLang="en-US" sz="2600" b="1" dirty="0" smtClean="0">
                <a:solidFill>
                  <a:srgbClr val="FF0000"/>
                </a:solidFill>
                <a:latin typeface="標楷體" panose="03000509000000000000" pitchFamily="65" charset="-120"/>
                <a:ea typeface="標楷體" panose="03000509000000000000" pitchFamily="65" charset="-120"/>
              </a:rPr>
              <a:t>簽</a:t>
            </a:r>
            <a:r>
              <a:rPr lang="zh-TW" altLang="en-US" sz="2600" b="1" dirty="0" smtClean="0">
                <a:solidFill>
                  <a:srgbClr val="0000FF"/>
                </a:solidFill>
                <a:latin typeface="標楷體" panose="03000509000000000000" pitchFamily="65" charset="-120"/>
                <a:ea typeface="標楷體" panose="03000509000000000000" pitchFamily="65" charset="-120"/>
              </a:rPr>
              <a:t>請鑒察、</a:t>
            </a:r>
            <a:r>
              <a:rPr lang="zh-TW" altLang="en-US" sz="2600" b="1" dirty="0" smtClean="0">
                <a:solidFill>
                  <a:srgbClr val="FF0000"/>
                </a:solidFill>
                <a:latin typeface="標楷體" panose="03000509000000000000" pitchFamily="65" charset="-120"/>
                <a:ea typeface="標楷體" panose="03000509000000000000" pitchFamily="65" charset="-120"/>
              </a:rPr>
              <a:t>簽</a:t>
            </a:r>
            <a:r>
              <a:rPr lang="zh-TW" altLang="en-US" sz="2600" b="1" dirty="0" smtClean="0">
                <a:solidFill>
                  <a:srgbClr val="0000FF"/>
                </a:solidFill>
                <a:latin typeface="標楷體" panose="03000509000000000000" pitchFamily="65" charset="-120"/>
                <a:ea typeface="標楷體" panose="03000509000000000000" pitchFamily="65" charset="-120"/>
              </a:rPr>
              <a:t>請鈞閱、 </a:t>
            </a:r>
            <a:r>
              <a:rPr lang="zh-TW" altLang="en-US" sz="2600" b="1" dirty="0" smtClean="0">
                <a:solidFill>
                  <a:srgbClr val="FF0000"/>
                </a:solidFill>
                <a:latin typeface="標楷體" panose="03000509000000000000" pitchFamily="65" charset="-120"/>
                <a:ea typeface="標楷體" panose="03000509000000000000" pitchFamily="65" charset="-120"/>
              </a:rPr>
              <a:t>簽</a:t>
            </a:r>
            <a:r>
              <a:rPr lang="zh-TW" altLang="en-US" sz="2600" b="1" dirty="0" smtClean="0">
                <a:solidFill>
                  <a:srgbClr val="0000FF"/>
                </a:solidFill>
                <a:latin typeface="標楷體" panose="03000509000000000000" pitchFamily="65" charset="-120"/>
                <a:ea typeface="標楷體" panose="03000509000000000000" pitchFamily="65" charset="-120"/>
              </a:rPr>
              <a:t>請鈞參</a:t>
            </a:r>
            <a:r>
              <a:rPr lang="en-US" altLang="zh-TW" sz="2600" dirty="0" smtClean="0">
                <a:solidFill>
                  <a:srgbClr val="0000FF"/>
                </a:solidFill>
                <a:latin typeface="標楷體" panose="03000509000000000000" pitchFamily="65" charset="-120"/>
                <a:ea typeface="標楷體" panose="03000509000000000000" pitchFamily="65" charset="-120"/>
              </a:rPr>
              <a:t>)</a:t>
            </a:r>
          </a:p>
          <a:p>
            <a:pPr marL="0" lvl="0" indent="0" fontAlgn="base">
              <a:lnSpc>
                <a:spcPct val="120000"/>
              </a:lnSpc>
              <a:spcBef>
                <a:spcPts val="0"/>
              </a:spcBef>
              <a:spcAft>
                <a:spcPct val="0"/>
              </a:spcAft>
              <a:buClr>
                <a:srgbClr val="0000FF"/>
              </a:buClr>
              <a:buNone/>
              <a:defRPr/>
            </a:pPr>
            <a:r>
              <a:rPr lang="zh-TW" altLang="en-US" sz="2600" b="1" dirty="0" smtClean="0">
                <a:solidFill>
                  <a:srgbClr val="0D0D0D"/>
                </a:solidFill>
                <a:latin typeface="標楷體" panose="03000509000000000000" pitchFamily="65" charset="-120"/>
                <a:ea typeface="標楷體" panose="03000509000000000000" pitchFamily="65" charset="-120"/>
              </a:rPr>
              <a:t>說明：</a:t>
            </a:r>
            <a:endParaRPr lang="en-US" altLang="zh-TW" sz="2600" b="1" dirty="0" smtClean="0">
              <a:solidFill>
                <a:srgbClr val="0D0D0D"/>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dirty="0" smtClean="0">
                <a:solidFill>
                  <a:srgbClr val="000000"/>
                </a:solidFill>
                <a:latin typeface="標楷體" panose="03000509000000000000" pitchFamily="65" charset="-120"/>
                <a:ea typeface="標楷體" panose="03000509000000000000" pitchFamily="65" charset="-120"/>
              </a:rPr>
              <a:t>  </a:t>
            </a:r>
            <a:r>
              <a:rPr lang="zh-TW" altLang="en-US" sz="2600" dirty="0">
                <a:solidFill>
                  <a:srgbClr val="000000"/>
                </a:solidFill>
                <a:latin typeface="標楷體" panose="03000509000000000000" pitchFamily="65" charset="-120"/>
                <a:ea typeface="標楷體" panose="03000509000000000000" pitchFamily="65" charset="-120"/>
              </a:rPr>
              <a:t>一、</a:t>
            </a:r>
            <a:r>
              <a:rPr lang="zh-TW" altLang="en-US" sz="2600" dirty="0">
                <a:solidFill>
                  <a:srgbClr val="0000FF"/>
                </a:solidFill>
                <a:latin typeface="標楷體" panose="03000509000000000000" pitchFamily="65" charset="-120"/>
                <a:ea typeface="標楷體" panose="03000509000000000000" pitchFamily="65" charset="-120"/>
              </a:rPr>
              <a:t>引</a:t>
            </a:r>
            <a:r>
              <a:rPr lang="zh-TW" altLang="en-US" sz="2600" b="1" dirty="0">
                <a:solidFill>
                  <a:srgbClr val="0000FF"/>
                </a:solidFill>
                <a:latin typeface="標楷體" panose="03000509000000000000" pitchFamily="65" charset="-120"/>
                <a:ea typeface="標楷體" panose="03000509000000000000" pitchFamily="65" charset="-120"/>
              </a:rPr>
              <a:t>據</a:t>
            </a:r>
            <a:r>
              <a:rPr lang="zh-TW" altLang="en-US" sz="2600" b="1" dirty="0">
                <a:solidFill>
                  <a:srgbClr val="FF0000"/>
                </a:solidFill>
                <a:latin typeface="標楷體" panose="03000509000000000000" pitchFamily="65" charset="-120"/>
                <a:ea typeface="標楷體" panose="03000509000000000000" pitchFamily="65" charset="-120"/>
              </a:rPr>
              <a:t>→</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來文機關及文號</a:t>
            </a:r>
            <a:r>
              <a:rPr lang="zh-TW" altLang="en-US" sz="2600" b="1" dirty="0">
                <a:solidFill>
                  <a:srgbClr val="0000FF"/>
                </a:solidFill>
                <a:latin typeface="標楷體" panose="03000509000000000000" pitchFamily="65" charset="-120"/>
                <a:ea typeface="標楷體" panose="03000509000000000000" pitchFamily="65" charset="-120"/>
              </a:rPr>
              <a:t>－依○○機關</a:t>
            </a:r>
            <a:r>
              <a:rPr lang="en-US" altLang="zh-TW" sz="2600" b="1" dirty="0">
                <a:solidFill>
                  <a:srgbClr val="0000FF"/>
                </a:solidFill>
                <a:latin typeface="標楷體" panose="03000509000000000000" pitchFamily="65" charset="-120"/>
                <a:ea typeface="標楷體" panose="03000509000000000000" pitchFamily="65" charset="-120"/>
              </a:rPr>
              <a:t>0</a:t>
            </a:r>
            <a:r>
              <a:rPr lang="zh-TW" altLang="en-US" sz="2600" b="1" dirty="0">
                <a:solidFill>
                  <a:srgbClr val="0000FF"/>
                </a:solidFill>
                <a:latin typeface="標楷體" panose="03000509000000000000" pitchFamily="65" charset="-120"/>
                <a:ea typeface="標楷體" panose="03000509000000000000" pitchFamily="65" charset="-120"/>
              </a:rPr>
              <a:t>年</a:t>
            </a:r>
            <a:r>
              <a:rPr lang="en-US" altLang="zh-TW" sz="2600" b="1" dirty="0">
                <a:solidFill>
                  <a:srgbClr val="0000FF"/>
                </a:solidFill>
                <a:latin typeface="標楷體" panose="03000509000000000000" pitchFamily="65" charset="-120"/>
                <a:ea typeface="標楷體" panose="03000509000000000000" pitchFamily="65" charset="-120"/>
              </a:rPr>
              <a:t>0</a:t>
            </a:r>
            <a:r>
              <a:rPr lang="zh-TW" altLang="en-US" sz="2600" b="1" dirty="0">
                <a:solidFill>
                  <a:srgbClr val="0000FF"/>
                </a:solidFill>
                <a:latin typeface="標楷體" panose="03000509000000000000" pitchFamily="65" charset="-120"/>
                <a:ea typeface="標楷體" panose="03000509000000000000" pitchFamily="65" charset="-120"/>
              </a:rPr>
              <a:t>月</a:t>
            </a:r>
            <a:r>
              <a:rPr lang="en-US" altLang="zh-TW" sz="2600" b="1" dirty="0">
                <a:solidFill>
                  <a:srgbClr val="0000FF"/>
                </a:solidFill>
                <a:latin typeface="標楷體" panose="03000509000000000000" pitchFamily="65" charset="-120"/>
                <a:ea typeface="標楷體" panose="03000509000000000000" pitchFamily="65" charset="-120"/>
              </a:rPr>
              <a:t>0</a:t>
            </a:r>
            <a:r>
              <a:rPr lang="zh-TW" altLang="en-US" sz="2600" b="1" dirty="0">
                <a:solidFill>
                  <a:srgbClr val="0000FF"/>
                </a:solidFill>
                <a:latin typeface="標楷體" panose="03000509000000000000" pitchFamily="65" charset="-120"/>
                <a:ea typeface="標楷體" panose="03000509000000000000" pitchFamily="65" charset="-120"/>
              </a:rPr>
              <a:t>日</a:t>
            </a:r>
            <a:r>
              <a:rPr lang="en-US" altLang="zh-TW" sz="2600" b="1" dirty="0">
                <a:solidFill>
                  <a:srgbClr val="0000FF"/>
                </a:solidFill>
                <a:latin typeface="標楷體" panose="03000509000000000000" pitchFamily="65" charset="-120"/>
                <a:ea typeface="標楷體" panose="03000509000000000000" pitchFamily="65" charset="-120"/>
              </a:rPr>
              <a:t>000</a:t>
            </a:r>
            <a:r>
              <a:rPr lang="zh-TW" altLang="en-US" sz="2600" b="1" dirty="0">
                <a:solidFill>
                  <a:srgbClr val="0000FF"/>
                </a:solidFill>
                <a:latin typeface="標楷體" panose="03000509000000000000" pitchFamily="65" charset="-120"/>
                <a:ea typeface="標楷體" panose="03000509000000000000" pitchFamily="65" charset="-120"/>
              </a:rPr>
              <a:t>號函（令）辦理。</a:t>
            </a:r>
            <a:endParaRPr lang="en-US" altLang="zh-TW" sz="2600" b="1" dirty="0">
              <a:solidFill>
                <a:srgbClr val="0000FF"/>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en-US" altLang="zh-TW" sz="2600" b="1" dirty="0">
                <a:solidFill>
                  <a:srgbClr val="FF0000"/>
                </a:solidFill>
                <a:latin typeface="標楷體" panose="03000509000000000000" pitchFamily="65" charset="-120"/>
                <a:ea typeface="標楷體" panose="03000509000000000000" pitchFamily="65" charset="-120"/>
              </a:rPr>
              <a:t>            ‧</a:t>
            </a:r>
            <a:r>
              <a:rPr lang="zh-TW" altLang="en-US" sz="2600" b="1" dirty="0">
                <a:solidFill>
                  <a:srgbClr val="FF0000"/>
                </a:solidFill>
                <a:latin typeface="標楷體" panose="03000509000000000000" pitchFamily="65" charset="-120"/>
                <a:ea typeface="標楷體" panose="03000509000000000000" pitchFamily="65" charset="-120"/>
              </a:rPr>
              <a:t>手諭（奉交下）</a:t>
            </a:r>
            <a:r>
              <a:rPr lang="zh-TW" altLang="en-US" sz="2600" b="1" dirty="0">
                <a:solidFill>
                  <a:srgbClr val="0000FF"/>
                </a:solidFill>
                <a:latin typeface="標楷體" panose="03000509000000000000" pitchFamily="65" charset="-120"/>
                <a:ea typeface="標楷體" panose="03000509000000000000" pitchFamily="65" charset="-120"/>
              </a:rPr>
              <a:t>－奉鈞長</a:t>
            </a:r>
            <a:r>
              <a:rPr lang="en-US" altLang="zh-TW" sz="2600" b="1" dirty="0">
                <a:solidFill>
                  <a:srgbClr val="0000FF"/>
                </a:solidFill>
                <a:latin typeface="標楷體" panose="03000509000000000000" pitchFamily="65" charset="-120"/>
                <a:ea typeface="標楷體" panose="03000509000000000000" pitchFamily="65" charset="-120"/>
              </a:rPr>
              <a:t>0</a:t>
            </a:r>
            <a:r>
              <a:rPr lang="zh-TW" altLang="en-US" sz="2600" b="1" dirty="0">
                <a:solidFill>
                  <a:srgbClr val="0000FF"/>
                </a:solidFill>
                <a:latin typeface="標楷體" panose="03000509000000000000" pitchFamily="65" charset="-120"/>
                <a:ea typeface="標楷體" panose="03000509000000000000" pitchFamily="65" charset="-120"/>
              </a:rPr>
              <a:t>年</a:t>
            </a:r>
            <a:r>
              <a:rPr lang="en-US" altLang="zh-TW" sz="2600" b="1" dirty="0">
                <a:solidFill>
                  <a:srgbClr val="0000FF"/>
                </a:solidFill>
                <a:latin typeface="標楷體" panose="03000509000000000000" pitchFamily="65" charset="-120"/>
                <a:ea typeface="標楷體" panose="03000509000000000000" pitchFamily="65" charset="-120"/>
              </a:rPr>
              <a:t>0</a:t>
            </a:r>
            <a:r>
              <a:rPr lang="zh-TW" altLang="en-US" sz="2600" b="1" dirty="0">
                <a:solidFill>
                  <a:srgbClr val="0000FF"/>
                </a:solidFill>
                <a:latin typeface="標楷體" panose="03000509000000000000" pitchFamily="65" charset="-120"/>
                <a:ea typeface="標楷體" panose="03000509000000000000" pitchFamily="65" charset="-120"/>
              </a:rPr>
              <a:t>月</a:t>
            </a:r>
            <a:r>
              <a:rPr lang="en-US" altLang="zh-TW" sz="2600" b="1" dirty="0">
                <a:solidFill>
                  <a:srgbClr val="0000FF"/>
                </a:solidFill>
                <a:latin typeface="標楷體" panose="03000509000000000000" pitchFamily="65" charset="-120"/>
                <a:ea typeface="標楷體" panose="03000509000000000000" pitchFamily="65" charset="-120"/>
              </a:rPr>
              <a:t>0</a:t>
            </a:r>
            <a:r>
              <a:rPr lang="zh-TW" altLang="en-US" sz="2600" b="1" dirty="0">
                <a:solidFill>
                  <a:srgbClr val="0000FF"/>
                </a:solidFill>
                <a:latin typeface="標楷體" panose="03000509000000000000" pitchFamily="65" charset="-120"/>
                <a:ea typeface="標楷體" panose="03000509000000000000" pitchFamily="65" charset="-120"/>
              </a:rPr>
              <a:t>日手諭或口頭指示辦理。</a:t>
            </a:r>
            <a:endParaRPr lang="en-US" altLang="zh-TW" sz="2600" b="1" dirty="0">
              <a:solidFill>
                <a:srgbClr val="0000FF"/>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en-US" altLang="zh-TW" sz="2600" b="1" dirty="0">
                <a:solidFill>
                  <a:srgbClr val="FF0000"/>
                </a:solidFill>
                <a:latin typeface="標楷體" panose="03000509000000000000" pitchFamily="65" charset="-120"/>
                <a:ea typeface="標楷體" panose="03000509000000000000" pitchFamily="65" charset="-120"/>
              </a:rPr>
              <a:t>            ‧</a:t>
            </a:r>
            <a:r>
              <a:rPr lang="zh-TW" altLang="en-US" sz="2600" b="1" dirty="0">
                <a:solidFill>
                  <a:srgbClr val="FF0000"/>
                </a:solidFill>
                <a:latin typeface="標楷體" panose="03000509000000000000" pitchFamily="65" charset="-120"/>
                <a:ea typeface="標楷體" panose="03000509000000000000" pitchFamily="65" charset="-120"/>
              </a:rPr>
              <a:t>法規</a:t>
            </a:r>
            <a:r>
              <a:rPr lang="zh-TW" altLang="en-US" sz="2600" b="1" dirty="0">
                <a:solidFill>
                  <a:srgbClr val="0000FF"/>
                </a:solidFill>
                <a:latin typeface="標楷體" panose="03000509000000000000" pitchFamily="65" charset="-120"/>
                <a:ea typeface="標楷體" panose="03000509000000000000" pitchFamily="65" charset="-120"/>
              </a:rPr>
              <a:t>－依○○法第</a:t>
            </a:r>
            <a:r>
              <a:rPr lang="en-US" altLang="zh-TW" sz="2600" b="1" dirty="0">
                <a:solidFill>
                  <a:srgbClr val="0000FF"/>
                </a:solidFill>
                <a:latin typeface="標楷體" panose="03000509000000000000" pitchFamily="65" charset="-120"/>
                <a:ea typeface="標楷體" panose="03000509000000000000" pitchFamily="65" charset="-120"/>
              </a:rPr>
              <a:t>00</a:t>
            </a:r>
            <a:r>
              <a:rPr lang="zh-TW" altLang="en-US" sz="2600" b="1" dirty="0">
                <a:solidFill>
                  <a:srgbClr val="0000FF"/>
                </a:solidFill>
                <a:latin typeface="標楷體" panose="03000509000000000000" pitchFamily="65" charset="-120"/>
                <a:ea typeface="標楷體" panose="03000509000000000000" pitchFamily="65" charset="-120"/>
              </a:rPr>
              <a:t>條規定辦理。</a:t>
            </a:r>
            <a:endParaRPr lang="en-US" altLang="zh-TW" sz="2600" b="1" dirty="0">
              <a:solidFill>
                <a:srgbClr val="0000FF"/>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en-US" altLang="zh-TW" sz="2600" dirty="0">
                <a:solidFill>
                  <a:srgbClr val="FF0000"/>
                </a:solidFill>
                <a:latin typeface="標楷體" panose="03000509000000000000" pitchFamily="65" charset="-120"/>
                <a:ea typeface="標楷體" panose="03000509000000000000" pitchFamily="65" charset="-120"/>
              </a:rPr>
              <a:t>            ‧</a:t>
            </a:r>
            <a:r>
              <a:rPr lang="zh-TW" altLang="en-US" sz="2600" b="1" dirty="0">
                <a:solidFill>
                  <a:srgbClr val="FF0000"/>
                </a:solidFill>
                <a:latin typeface="標楷體" panose="03000509000000000000" pitchFamily="65" charset="-120"/>
                <a:ea typeface="標楷體" panose="03000509000000000000" pitchFamily="65" charset="-120"/>
              </a:rPr>
              <a:t>會議提示</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業務需要</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事實</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計畫</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方案</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報導</a:t>
            </a:r>
            <a:r>
              <a:rPr lang="zh-TW" altLang="en-US" sz="2600" b="1" dirty="0">
                <a:solidFill>
                  <a:srgbClr val="0000FF"/>
                </a:solidFill>
                <a:latin typeface="標楷體" panose="03000509000000000000" pitchFamily="65" charset="-120"/>
                <a:ea typeface="標楷體" panose="03000509000000000000" pitchFamily="65" charset="-120"/>
              </a:rPr>
              <a:t>等</a:t>
            </a:r>
            <a:r>
              <a:rPr lang="zh-TW" altLang="en-US" sz="2600" b="1" dirty="0">
                <a:solidFill>
                  <a:srgbClr val="FF0000"/>
                </a:solidFill>
                <a:ea typeface="標楷體" panose="03000509000000000000" pitchFamily="65" charset="-120"/>
              </a:rPr>
              <a:t>（引據）</a:t>
            </a:r>
            <a:endParaRPr lang="en-US" altLang="zh-TW" sz="2600" b="1" dirty="0">
              <a:solidFill>
                <a:srgbClr val="FF0000"/>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dirty="0">
                <a:solidFill>
                  <a:srgbClr val="000000"/>
                </a:solidFill>
                <a:latin typeface="標楷體" panose="03000509000000000000" pitchFamily="65" charset="-120"/>
                <a:ea typeface="標楷體" panose="03000509000000000000" pitchFamily="65" charset="-120"/>
              </a:rPr>
              <a:t>  二、</a:t>
            </a:r>
            <a:r>
              <a:rPr lang="zh-TW" altLang="en-US" sz="2600" b="1" dirty="0">
                <a:solidFill>
                  <a:srgbClr val="0000FF"/>
                </a:solidFill>
                <a:latin typeface="標楷體" panose="03000509000000000000" pitchFamily="65" charset="-120"/>
                <a:ea typeface="標楷體" panose="03000509000000000000" pitchFamily="65" charset="-120"/>
              </a:rPr>
              <a:t>陳述現況及問題</a:t>
            </a:r>
            <a:r>
              <a:rPr lang="zh-TW" altLang="en-US" sz="2600" dirty="0">
                <a:solidFill>
                  <a:srgbClr val="0D0D0D"/>
                </a:solidFill>
                <a:latin typeface="標楷體" panose="03000509000000000000" pitchFamily="65" charset="-120"/>
                <a:ea typeface="標楷體" panose="03000509000000000000" pitchFamily="65" charset="-120"/>
              </a:rPr>
              <a:t>，針對來文之觀點或現狀</a:t>
            </a:r>
            <a:r>
              <a:rPr lang="zh-TW" altLang="en-US" sz="2600" b="1" dirty="0">
                <a:solidFill>
                  <a:srgbClr val="0000FF"/>
                </a:solidFill>
                <a:latin typeface="標楷體" panose="03000509000000000000" pitchFamily="65" charset="-120"/>
                <a:ea typeface="標楷體" panose="03000509000000000000" pitchFamily="65" charset="-120"/>
              </a:rPr>
              <a:t>作利弊因素分析</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申述</a:t>
            </a:r>
            <a:r>
              <a:rPr lang="en-US" altLang="zh-TW" sz="2600" b="1" dirty="0">
                <a:solidFill>
                  <a:srgbClr val="FF0000"/>
                </a:solidFill>
                <a:latin typeface="標楷體" panose="03000509000000000000" pitchFamily="65" charset="-120"/>
                <a:ea typeface="標楷體" panose="03000509000000000000" pitchFamily="65" charset="-120"/>
              </a:rPr>
              <a:t>)</a:t>
            </a:r>
          </a:p>
          <a:p>
            <a:pPr marL="0" lvl="0" indent="0" fontAlgn="base">
              <a:lnSpc>
                <a:spcPct val="120000"/>
              </a:lnSpc>
              <a:spcBef>
                <a:spcPts val="0"/>
              </a:spcBef>
              <a:spcAft>
                <a:spcPct val="0"/>
              </a:spcAft>
              <a:buClr>
                <a:srgbClr val="0000FF"/>
              </a:buClr>
              <a:buNone/>
              <a:defRPr/>
            </a:pPr>
            <a:r>
              <a:rPr lang="zh-TW" altLang="en-US" sz="2600" dirty="0">
                <a:solidFill>
                  <a:srgbClr val="000000"/>
                </a:solidFill>
                <a:latin typeface="標楷體" panose="03000509000000000000" pitchFamily="65" charset="-120"/>
                <a:ea typeface="標楷體" panose="03000509000000000000" pitchFamily="65" charset="-120"/>
              </a:rPr>
              <a:t>  三、提出</a:t>
            </a:r>
            <a:r>
              <a:rPr lang="zh-TW" altLang="en-US" sz="2600" b="1" dirty="0">
                <a:solidFill>
                  <a:srgbClr val="0000FF"/>
                </a:solidFill>
                <a:latin typeface="標楷體" panose="03000509000000000000" pitchFamily="65" charset="-120"/>
                <a:ea typeface="標楷體" panose="03000509000000000000" pitchFamily="65" charset="-120"/>
              </a:rPr>
              <a:t>承辦</a:t>
            </a:r>
            <a:r>
              <a:rPr lang="zh-TW" altLang="en-US" sz="2600" dirty="0">
                <a:solidFill>
                  <a:srgbClr val="0D0D0D"/>
                </a:solidFill>
                <a:latin typeface="標楷體" panose="03000509000000000000" pitchFamily="65" charset="-120"/>
                <a:ea typeface="標楷體" panose="03000509000000000000" pitchFamily="65" charset="-120"/>
              </a:rPr>
              <a:t>或幕僚</a:t>
            </a:r>
            <a:r>
              <a:rPr lang="zh-TW" altLang="en-US" sz="2600" b="1" dirty="0">
                <a:solidFill>
                  <a:srgbClr val="0000FF"/>
                </a:solidFill>
                <a:latin typeface="標楷體" panose="03000509000000000000" pitchFamily="65" charset="-120"/>
                <a:ea typeface="標楷體" panose="03000509000000000000" pitchFamily="65" charset="-120"/>
              </a:rPr>
              <a:t>單位見解</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歸結</a:t>
            </a:r>
            <a:r>
              <a:rPr lang="en-US" altLang="zh-TW" sz="2600" b="1" dirty="0">
                <a:solidFill>
                  <a:srgbClr val="FF0000"/>
                </a:solidFill>
                <a:latin typeface="標楷體" panose="03000509000000000000" pitchFamily="65" charset="-120"/>
                <a:ea typeface="標楷體" panose="03000509000000000000" pitchFamily="65" charset="-120"/>
              </a:rPr>
              <a:t>)</a:t>
            </a:r>
          </a:p>
          <a:p>
            <a:pPr marL="0" lvl="0" indent="0" fontAlgn="base">
              <a:lnSpc>
                <a:spcPct val="120000"/>
              </a:lnSpc>
              <a:spcBef>
                <a:spcPts val="0"/>
              </a:spcBef>
              <a:spcAft>
                <a:spcPct val="0"/>
              </a:spcAft>
              <a:buClr>
                <a:srgbClr val="0000FF"/>
              </a:buClr>
              <a:buNone/>
              <a:defRPr/>
            </a:pPr>
            <a:r>
              <a:rPr lang="zh-TW" altLang="en-US" sz="2600" dirty="0">
                <a:solidFill>
                  <a:srgbClr val="000000"/>
                </a:solidFill>
                <a:latin typeface="標楷體" panose="03000509000000000000" pitchFamily="65" charset="-120"/>
                <a:ea typeface="標楷體" panose="03000509000000000000" pitchFamily="65" charset="-120"/>
              </a:rPr>
              <a:t>  四、</a:t>
            </a:r>
            <a:r>
              <a:rPr lang="zh-TW" altLang="en-US" sz="2600" dirty="0">
                <a:solidFill>
                  <a:srgbClr val="0D0D0D"/>
                </a:solidFill>
                <a:latin typeface="標楷體" panose="03000509000000000000" pitchFamily="65" charset="-120"/>
                <a:ea typeface="標楷體" panose="03000509000000000000" pitchFamily="65" charset="-120"/>
              </a:rPr>
              <a:t>如需動支</a:t>
            </a:r>
            <a:r>
              <a:rPr lang="zh-TW" altLang="en-US" sz="2600" b="1" dirty="0">
                <a:solidFill>
                  <a:srgbClr val="0000FF"/>
                </a:solidFill>
                <a:latin typeface="標楷體" panose="03000509000000000000" pitchFamily="65" charset="-120"/>
                <a:ea typeface="標楷體" panose="03000509000000000000" pitchFamily="65" charset="-120"/>
              </a:rPr>
              <a:t>經費</a:t>
            </a:r>
            <a:r>
              <a:rPr lang="zh-TW" altLang="en-US" sz="2600" dirty="0">
                <a:solidFill>
                  <a:srgbClr val="0D0D0D"/>
                </a:solidFill>
                <a:latin typeface="標楷體" panose="03000509000000000000" pitchFamily="65" charset="-120"/>
                <a:ea typeface="標楷體" panose="03000509000000000000" pitchFamily="65" charset="-120"/>
              </a:rPr>
              <a:t>，請列明預算科目及數額</a:t>
            </a:r>
            <a:r>
              <a:rPr lang="en-US" altLang="zh-TW" sz="2600" dirty="0">
                <a:solidFill>
                  <a:srgbClr val="FF0000"/>
                </a:solidFill>
                <a:latin typeface="Tahoma" panose="020B0604030504040204" pitchFamily="34" charset="0"/>
              </a:rPr>
              <a:t>(</a:t>
            </a:r>
            <a:r>
              <a:rPr lang="zh-TW" altLang="en-US" sz="2600" b="1" dirty="0">
                <a:solidFill>
                  <a:srgbClr val="FF0000"/>
                </a:solidFill>
                <a:latin typeface="Tahoma" panose="020B0604030504040204" pitchFamily="34" charset="0"/>
                <a:ea typeface="標楷體" panose="03000509000000000000" pitchFamily="65" charset="-120"/>
              </a:rPr>
              <a:t>經費</a:t>
            </a:r>
            <a:r>
              <a:rPr lang="en-US" altLang="zh-TW" sz="2600" dirty="0">
                <a:solidFill>
                  <a:srgbClr val="FF0000"/>
                </a:solidFill>
                <a:latin typeface="Tahoma" panose="020B0604030504040204" pitchFamily="34" charset="0"/>
              </a:rPr>
              <a:t>)</a:t>
            </a:r>
            <a:endParaRPr lang="en-US" altLang="zh-TW" sz="2600" dirty="0">
              <a:solidFill>
                <a:srgbClr val="FF0000"/>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dirty="0">
                <a:solidFill>
                  <a:srgbClr val="000000"/>
                </a:solidFill>
                <a:latin typeface="標楷體" panose="03000509000000000000" pitchFamily="65" charset="-120"/>
                <a:ea typeface="標楷體" panose="03000509000000000000" pitchFamily="65" charset="-120"/>
              </a:rPr>
              <a:t>  五、</a:t>
            </a:r>
            <a:r>
              <a:rPr lang="zh-TW" altLang="en-US" sz="2600" dirty="0">
                <a:solidFill>
                  <a:srgbClr val="0D0D0D"/>
                </a:solidFill>
                <a:latin typeface="標楷體" panose="03000509000000000000" pitchFamily="65" charset="-120"/>
                <a:ea typeface="標楷體" panose="03000509000000000000" pitchFamily="65" charset="-120"/>
              </a:rPr>
              <a:t>如有</a:t>
            </a:r>
            <a:r>
              <a:rPr lang="zh-TW" altLang="en-US" sz="2600" b="1" dirty="0">
                <a:solidFill>
                  <a:srgbClr val="0000FF"/>
                </a:solidFill>
                <a:latin typeface="標楷體" panose="03000509000000000000" pitchFamily="65" charset="-120"/>
                <a:ea typeface="標楷體" panose="03000509000000000000" pitchFamily="65" charset="-120"/>
              </a:rPr>
              <a:t>補充說明</a:t>
            </a:r>
            <a:r>
              <a:rPr lang="zh-TW" altLang="en-US" sz="2600" dirty="0">
                <a:solidFill>
                  <a:srgbClr val="0D0D0D"/>
                </a:solidFill>
                <a:latin typeface="標楷體" panose="03000509000000000000" pitchFamily="65" charset="-120"/>
                <a:ea typeface="標楷體" panose="03000509000000000000" pitchFamily="65" charset="-120"/>
              </a:rPr>
              <a:t>或需其他單位配合請列明</a:t>
            </a:r>
            <a:r>
              <a:rPr lang="en-US" altLang="zh-TW" sz="2600" dirty="0">
                <a:solidFill>
                  <a:srgbClr val="FF0000"/>
                </a:solidFill>
                <a:latin typeface="Tahoma" panose="020B0604030504040204" pitchFamily="34" charset="0"/>
              </a:rPr>
              <a:t>(</a:t>
            </a:r>
            <a:r>
              <a:rPr lang="zh-TW" altLang="en-US" sz="2600" b="1" dirty="0">
                <a:solidFill>
                  <a:srgbClr val="FF0000"/>
                </a:solidFill>
                <a:latin typeface="Tahoma" panose="020B0604030504040204" pitchFamily="34" charset="0"/>
                <a:ea typeface="標楷體" panose="03000509000000000000" pitchFamily="65" charset="-120"/>
              </a:rPr>
              <a:t>補充</a:t>
            </a:r>
            <a:r>
              <a:rPr lang="en-US" altLang="zh-TW" sz="2600" dirty="0">
                <a:solidFill>
                  <a:srgbClr val="FF0000"/>
                </a:solidFill>
                <a:latin typeface="Tahoma" panose="020B0604030504040204" pitchFamily="34" charset="0"/>
              </a:rPr>
              <a:t>)</a:t>
            </a:r>
            <a:endParaRPr lang="en-US" altLang="zh-TW" sz="2600" b="1" dirty="0">
              <a:solidFill>
                <a:srgbClr val="FF0000"/>
              </a:solidFill>
              <a:latin typeface="標楷體" panose="03000509000000000000" pitchFamily="65" charset="-120"/>
              <a:ea typeface="標楷體" panose="03000509000000000000" pitchFamily="65" charset="-120"/>
            </a:endParaRPr>
          </a:p>
          <a:p>
            <a:pPr marL="0" lvl="0" indent="0" fontAlgn="base">
              <a:lnSpc>
                <a:spcPct val="120000"/>
              </a:lnSpc>
              <a:spcBef>
                <a:spcPts val="0"/>
              </a:spcBef>
              <a:spcAft>
                <a:spcPct val="0"/>
              </a:spcAft>
              <a:buClr>
                <a:srgbClr val="0000FF"/>
              </a:buClr>
              <a:buNone/>
              <a:defRPr/>
            </a:pPr>
            <a:r>
              <a:rPr lang="zh-TW" altLang="en-US" sz="2600" dirty="0">
                <a:solidFill>
                  <a:srgbClr val="000000"/>
                </a:solidFill>
                <a:latin typeface="標楷體" panose="03000509000000000000" pitchFamily="65" charset="-120"/>
                <a:ea typeface="標楷體" panose="03000509000000000000" pitchFamily="65" charset="-120"/>
              </a:rPr>
              <a:t>  六、</a:t>
            </a:r>
            <a:r>
              <a:rPr lang="zh-TW" altLang="en-US" sz="2600" dirty="0">
                <a:solidFill>
                  <a:srgbClr val="0D0D0D"/>
                </a:solidFill>
                <a:latin typeface="標楷體" panose="03000509000000000000" pitchFamily="65" charset="-120"/>
                <a:ea typeface="標楷體" panose="03000509000000000000" pitchFamily="65" charset="-120"/>
              </a:rPr>
              <a:t>如有</a:t>
            </a:r>
            <a:r>
              <a:rPr lang="zh-TW" altLang="en-US" sz="2600" b="1" dirty="0">
                <a:solidFill>
                  <a:srgbClr val="0000FF"/>
                </a:solidFill>
                <a:latin typeface="標楷體" panose="03000509000000000000" pitchFamily="65" charset="-120"/>
                <a:ea typeface="標楷體" panose="03000509000000000000" pitchFamily="65" charset="-120"/>
              </a:rPr>
              <a:t>附件</a:t>
            </a:r>
            <a:r>
              <a:rPr lang="zh-TW" altLang="en-US" sz="2600" dirty="0">
                <a:solidFill>
                  <a:srgbClr val="0D0D0D"/>
                </a:solidFill>
                <a:latin typeface="標楷體" panose="03000509000000000000" pitchFamily="65" charset="-120"/>
                <a:ea typeface="標楷體" panose="03000509000000000000" pitchFamily="65" charset="-120"/>
              </a:rPr>
              <a:t>請列明附件名稱及</a:t>
            </a:r>
            <a:r>
              <a:rPr lang="zh-TW" altLang="en-US" sz="2600" dirty="0">
                <a:solidFill>
                  <a:srgbClr val="000000"/>
                </a:solidFill>
                <a:latin typeface="標楷體" panose="03000509000000000000" pitchFamily="65" charset="-120"/>
                <a:ea typeface="標楷體" panose="03000509000000000000" pitchFamily="65" charset="-120"/>
              </a:rPr>
              <a:t>數量</a:t>
            </a:r>
            <a:r>
              <a:rPr lang="en-US" altLang="zh-TW" sz="2600" dirty="0">
                <a:solidFill>
                  <a:srgbClr val="000000"/>
                </a:solidFill>
                <a:latin typeface="Tahoma" panose="020B0604030504040204" pitchFamily="34" charset="0"/>
              </a:rPr>
              <a:t>(</a:t>
            </a:r>
            <a:r>
              <a:rPr lang="zh-TW" altLang="en-US" sz="2600" dirty="0">
                <a:solidFill>
                  <a:srgbClr val="000000"/>
                </a:solidFill>
                <a:latin typeface="Tahoma" panose="020B0604030504040204" pitchFamily="34" charset="0"/>
                <a:ea typeface="標楷體" panose="03000509000000000000" pitchFamily="65" charset="-120"/>
              </a:rPr>
              <a:t>附件</a:t>
            </a:r>
            <a:r>
              <a:rPr lang="en-US" altLang="zh-TW" sz="2600" dirty="0">
                <a:solidFill>
                  <a:srgbClr val="000000"/>
                </a:solidFill>
                <a:latin typeface="Tahoma" panose="020B0604030504040204" pitchFamily="34" charset="0"/>
              </a:rPr>
              <a:t>)</a:t>
            </a:r>
          </a:p>
          <a:p>
            <a:pPr marL="0" lvl="0" indent="0" fontAlgn="base">
              <a:lnSpc>
                <a:spcPct val="120000"/>
              </a:lnSpc>
              <a:spcBef>
                <a:spcPts val="0"/>
              </a:spcBef>
              <a:spcAft>
                <a:spcPct val="0"/>
              </a:spcAft>
              <a:buClr>
                <a:srgbClr val="0000FF"/>
              </a:buClr>
              <a:buNone/>
              <a:defRPr/>
            </a:pPr>
            <a:r>
              <a:rPr lang="zh-TW" altLang="en-US" sz="2600" b="1" dirty="0">
                <a:solidFill>
                  <a:srgbClr val="000000"/>
                </a:solidFill>
                <a:latin typeface="標楷體" panose="03000509000000000000" pitchFamily="65" charset="-120"/>
                <a:ea typeface="標楷體" panose="03000509000000000000" pitchFamily="65" charset="-120"/>
              </a:rPr>
              <a:t>擬辦：</a:t>
            </a:r>
            <a:r>
              <a:rPr lang="zh-TW" altLang="en-US" sz="2600" b="1" dirty="0">
                <a:solidFill>
                  <a:srgbClr val="FF0000"/>
                </a:solidFill>
                <a:latin typeface="標楷體" panose="03000509000000000000" pitchFamily="65" charset="-120"/>
                <a:ea typeface="標楷體" panose="03000509000000000000" pitchFamily="65" charset="-120"/>
              </a:rPr>
              <a:t>本案於奉核後，將如何</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辦理</a:t>
            </a:r>
            <a:r>
              <a:rPr lang="zh-TW" altLang="en-US" sz="2600" dirty="0">
                <a:solidFill>
                  <a:srgbClr val="0D0D0D"/>
                </a:solidFill>
                <a:latin typeface="標楷體" panose="03000509000000000000" pitchFamily="65" charset="-120"/>
                <a:ea typeface="標楷體" panose="03000509000000000000" pitchFamily="65" charset="-120"/>
              </a:rPr>
              <a:t>。 </a:t>
            </a:r>
            <a:r>
              <a:rPr lang="zh-TW" altLang="en-US" sz="2600" b="1" dirty="0">
                <a:solidFill>
                  <a:srgbClr val="0000FF"/>
                </a:solidFill>
                <a:latin typeface="標楷體" panose="03000509000000000000" pitchFamily="65" charset="-120"/>
                <a:ea typeface="標楷體" panose="03000509000000000000" pitchFamily="65" charset="-120"/>
              </a:rPr>
              <a:t>（</a:t>
            </a:r>
            <a:r>
              <a:rPr lang="zh-TW" altLang="en-US" sz="2600" b="1" dirty="0">
                <a:solidFill>
                  <a:srgbClr val="0000FF"/>
                </a:solidFill>
                <a:ea typeface="標楷體" panose="03000509000000000000" pitchFamily="65" charset="-120"/>
              </a:rPr>
              <a:t>提出具體可行方案，供長官核定裁決</a:t>
            </a:r>
            <a:r>
              <a:rPr lang="zh-TW" altLang="en-US" sz="2286" b="1" dirty="0">
                <a:solidFill>
                  <a:srgbClr val="0000FF"/>
                </a:solidFill>
                <a:latin typeface="標楷體" panose="03000509000000000000" pitchFamily="65" charset="-120"/>
                <a:ea typeface="標楷體" panose="03000509000000000000" pitchFamily="65" charset="-120"/>
              </a:rPr>
              <a:t>）</a:t>
            </a:r>
            <a:endParaRPr lang="zh-TW" altLang="en-US" sz="2286" b="1" dirty="0">
              <a:solidFill>
                <a:srgbClr val="0000FF"/>
              </a:solidFill>
            </a:endParaRPr>
          </a:p>
          <a:p>
            <a:pPr>
              <a:lnSpc>
                <a:spcPct val="110000"/>
              </a:lnSpc>
            </a:pPr>
            <a:endParaRPr lang="zh-TW" altLang="en-US" dirty="0"/>
          </a:p>
        </p:txBody>
      </p:sp>
      <p:sp>
        <p:nvSpPr>
          <p:cNvPr id="7" name="Text Box 10"/>
          <p:cNvSpPr txBox="1">
            <a:spLocks noChangeArrowheads="1"/>
          </p:cNvSpPr>
          <p:nvPr/>
        </p:nvSpPr>
        <p:spPr bwMode="auto">
          <a:xfrm>
            <a:off x="1421753" y="513535"/>
            <a:ext cx="2822443" cy="50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fontAlgn="base">
              <a:spcBef>
                <a:spcPct val="0"/>
              </a:spcBef>
              <a:spcAft>
                <a:spcPct val="0"/>
              </a:spcAft>
              <a:buFontTx/>
              <a:buNone/>
              <a:defRPr/>
            </a:pPr>
            <a:r>
              <a:rPr lang="en-US" altLang="zh-TW" sz="1799" b="1" dirty="0">
                <a:solidFill>
                  <a:srgbClr val="0D0D0D"/>
                </a:solidFill>
                <a:latin typeface="標楷體" panose="03000509000000000000" pitchFamily="65" charset="-120"/>
                <a:ea typeface="標楷體" panose="03000509000000000000" pitchFamily="65" charset="-120"/>
              </a:rPr>
              <a:t> </a:t>
            </a:r>
            <a:r>
              <a:rPr lang="en-US" altLang="zh-TW" sz="1715" b="1" dirty="0" smtClean="0">
                <a:solidFill>
                  <a:srgbClr val="0D0D0D"/>
                </a:solidFill>
                <a:latin typeface="標楷體" panose="03000509000000000000" pitchFamily="65" charset="-120"/>
                <a:ea typeface="標楷體" panose="03000509000000000000" pitchFamily="65" charset="-120"/>
              </a:rPr>
              <a:t>112</a:t>
            </a:r>
            <a:r>
              <a:rPr lang="zh-TW" altLang="en-US" sz="1715" b="1" dirty="0" smtClean="0">
                <a:solidFill>
                  <a:srgbClr val="0D0D0D"/>
                </a:solidFill>
                <a:latin typeface="標楷體" panose="03000509000000000000" pitchFamily="65" charset="-120"/>
                <a:ea typeface="標楷體" panose="03000509000000000000" pitchFamily="65" charset="-120"/>
              </a:rPr>
              <a:t>年</a:t>
            </a:r>
            <a:r>
              <a:rPr lang="en-US" altLang="zh-TW" sz="1715" b="1" dirty="0">
                <a:solidFill>
                  <a:srgbClr val="0D0D0D"/>
                </a:solidFill>
                <a:latin typeface="標楷體" panose="03000509000000000000" pitchFamily="65" charset="-120"/>
                <a:ea typeface="標楷體" panose="03000509000000000000" pitchFamily="65" charset="-120"/>
              </a:rPr>
              <a:t>00</a:t>
            </a:r>
            <a:r>
              <a:rPr lang="zh-TW" altLang="en-US" sz="1715" b="1" dirty="0">
                <a:solidFill>
                  <a:srgbClr val="0D0D0D"/>
                </a:solidFill>
                <a:latin typeface="標楷體" panose="03000509000000000000" pitchFamily="65" charset="-120"/>
                <a:ea typeface="標楷體" panose="03000509000000000000" pitchFamily="65" charset="-120"/>
              </a:rPr>
              <a:t>月</a:t>
            </a:r>
            <a:r>
              <a:rPr lang="en-US" altLang="zh-TW" sz="1715" b="1" dirty="0">
                <a:solidFill>
                  <a:srgbClr val="0D0D0D"/>
                </a:solidFill>
                <a:latin typeface="標楷體" panose="03000509000000000000" pitchFamily="65" charset="-120"/>
                <a:ea typeface="標楷體" panose="03000509000000000000" pitchFamily="65" charset="-120"/>
              </a:rPr>
              <a:t>00</a:t>
            </a:r>
            <a:r>
              <a:rPr lang="zh-TW" altLang="en-US" sz="1715" b="1" dirty="0">
                <a:solidFill>
                  <a:srgbClr val="0D0D0D"/>
                </a:solidFill>
                <a:latin typeface="標楷體" panose="03000509000000000000" pitchFamily="65" charset="-120"/>
                <a:ea typeface="標楷體" panose="03000509000000000000" pitchFamily="65" charset="-120"/>
              </a:rPr>
              <a:t>日</a:t>
            </a:r>
            <a:endParaRPr lang="en-US" altLang="zh-TW" sz="1715" b="1" dirty="0">
              <a:solidFill>
                <a:srgbClr val="0D0D0D"/>
              </a:solidFill>
              <a:latin typeface="標楷體" panose="03000509000000000000" pitchFamily="65" charset="-120"/>
              <a:ea typeface="標楷體" panose="03000509000000000000" pitchFamily="65" charset="-120"/>
            </a:endParaRPr>
          </a:p>
          <a:p>
            <a:pPr fontAlgn="base">
              <a:spcBef>
                <a:spcPct val="0"/>
              </a:spcBef>
              <a:spcAft>
                <a:spcPct val="0"/>
              </a:spcAft>
              <a:buFontTx/>
              <a:buNone/>
              <a:defRPr/>
            </a:pPr>
            <a:r>
              <a:rPr lang="zh-TW" altLang="en-US" sz="1715" b="1" dirty="0">
                <a:solidFill>
                  <a:srgbClr val="0D0D0D"/>
                </a:solidFill>
                <a:latin typeface="標楷體" panose="03000509000000000000" pitchFamily="65" charset="-120"/>
                <a:ea typeface="標楷體" panose="03000509000000000000" pitchFamily="65" charset="-120"/>
              </a:rPr>
              <a:t> 於 </a:t>
            </a:r>
            <a:r>
              <a:rPr lang="zh-TW" altLang="en-US" sz="1715" b="1" dirty="0" smtClean="0">
                <a:solidFill>
                  <a:srgbClr val="0D0D0D"/>
                </a:solidFill>
                <a:latin typeface="標楷體" panose="03000509000000000000" pitchFamily="65" charset="-120"/>
                <a:ea typeface="標楷體" panose="03000509000000000000" pitchFamily="65" charset="-120"/>
              </a:rPr>
              <a:t>本處總務組</a:t>
            </a:r>
            <a:endParaRPr kumimoji="1" lang="zh-TW" altLang="en-US" sz="1715" dirty="0">
              <a:solidFill>
                <a:srgbClr val="000000"/>
              </a:solidFill>
              <a:latin typeface="Arial" panose="020B0604020202020204" pitchFamily="34" charset="0"/>
            </a:endParaRPr>
          </a:p>
        </p:txBody>
      </p:sp>
      <p:sp>
        <p:nvSpPr>
          <p:cNvPr id="8" name="標題 1"/>
          <p:cNvSpPr txBox="1">
            <a:spLocks/>
          </p:cNvSpPr>
          <p:nvPr/>
        </p:nvSpPr>
        <p:spPr bwMode="auto">
          <a:xfrm>
            <a:off x="8447943" y="292164"/>
            <a:ext cx="2823561" cy="53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913401" rtl="0" eaLnBrk="0" fontAlgn="base" hangingPunct="0">
              <a:spcBef>
                <a:spcPct val="0"/>
              </a:spcBef>
              <a:spcAft>
                <a:spcPct val="0"/>
              </a:spcAft>
              <a:defRPr sz="4382" kern="1200">
                <a:solidFill>
                  <a:schemeClr val="tx1"/>
                </a:solidFill>
                <a:latin typeface="+mj-lt"/>
                <a:ea typeface="+mj-ea"/>
                <a:cs typeface="+mj-cs"/>
              </a:defRPr>
            </a:lvl1pPr>
            <a:lvl2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3401"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29"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57"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86"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115" algn="ctr" defTabSz="913401"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r>
              <a:rPr lang="zh-TW" altLang="en-US" sz="1400" dirty="0" smtClean="0">
                <a:solidFill>
                  <a:prstClr val="black"/>
                </a:solidFill>
                <a:latin typeface="標楷體" panose="03000509000000000000" pitchFamily="65" charset="-120"/>
                <a:ea typeface="標楷體" panose="03000509000000000000" pitchFamily="65" charset="-120"/>
              </a:rPr>
              <a:t>檔    號：</a:t>
            </a:r>
            <a:r>
              <a:rPr lang="en-US" altLang="zh-TW" sz="1400" dirty="0" smtClean="0">
                <a:solidFill>
                  <a:prstClr val="black"/>
                </a:solidFill>
                <a:latin typeface="標楷體" panose="03000509000000000000" pitchFamily="65" charset="-120"/>
                <a:ea typeface="標楷體" panose="03000509000000000000" pitchFamily="65" charset="-120"/>
              </a:rPr>
              <a:t/>
            </a:r>
            <a:br>
              <a:rPr lang="en-US" altLang="zh-TW" sz="1400" dirty="0" smtClean="0">
                <a:solidFill>
                  <a:prstClr val="black"/>
                </a:solidFill>
                <a:latin typeface="標楷體" panose="03000509000000000000" pitchFamily="65" charset="-120"/>
                <a:ea typeface="標楷體" panose="03000509000000000000" pitchFamily="65" charset="-120"/>
              </a:rPr>
            </a:br>
            <a:r>
              <a:rPr lang="zh-TW" altLang="en-US" sz="1400" dirty="0" smtClean="0">
                <a:solidFill>
                  <a:prstClr val="black"/>
                </a:solidFill>
                <a:latin typeface="標楷體" panose="03000509000000000000" pitchFamily="65" charset="-120"/>
                <a:ea typeface="標楷體" panose="03000509000000000000" pitchFamily="65" charset="-120"/>
              </a:rPr>
              <a:t>保存年限</a:t>
            </a:r>
            <a:r>
              <a:rPr lang="zh-TW" altLang="en-US" sz="1600" dirty="0" smtClean="0">
                <a:solidFill>
                  <a:prstClr val="black"/>
                </a:solidFill>
                <a:latin typeface="標楷體" panose="03000509000000000000" pitchFamily="65" charset="-120"/>
                <a:ea typeface="標楷體" panose="03000509000000000000" pitchFamily="65" charset="-120"/>
              </a:rPr>
              <a:t>：</a:t>
            </a:r>
            <a:endParaRPr lang="zh-TW" altLang="en-US" sz="1600"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0686666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0239" y="0"/>
            <a:ext cx="9877940" cy="822658"/>
          </a:xfrm>
        </p:spPr>
        <p:txBody>
          <a:bodyPr/>
          <a:lstStyle/>
          <a:p>
            <a:pPr eaLnBrk="1" fontAlgn="auto" hangingPunct="1">
              <a:spcBef>
                <a:spcPts val="0"/>
              </a:spcBef>
              <a:spcAft>
                <a:spcPts val="0"/>
              </a:spcAft>
              <a:defRPr/>
            </a:pPr>
            <a:r>
              <a:rPr lang="zh-TW" altLang="en-US" sz="4401" dirty="0" smtClean="0">
                <a:solidFill>
                  <a:prstClr val="black"/>
                </a:solidFill>
                <a:effectLst>
                  <a:outerShdw blurRad="38100" dist="38100" dir="2700000" algn="tl">
                    <a:srgbClr val="C0C0C0"/>
                  </a:outerShdw>
                </a:effectLst>
                <a:latin typeface="標楷體" pitchFamily="65" charset="-120"/>
                <a:ea typeface="標楷體" pitchFamily="65" charset="-120"/>
                <a:cs typeface="+mn-cs"/>
              </a:rPr>
              <a:t>簽</a:t>
            </a:r>
            <a:r>
              <a:rPr lang="zh-TW" altLang="en-US" sz="4401" dirty="0">
                <a:solidFill>
                  <a:prstClr val="black"/>
                </a:solidFill>
                <a:effectLst>
                  <a:outerShdw blurRad="38100" dist="38100" dir="2700000" algn="tl">
                    <a:srgbClr val="C0C0C0"/>
                  </a:outerShdw>
                </a:effectLst>
                <a:latin typeface="標楷體" pitchFamily="65" charset="-120"/>
                <a:ea typeface="標楷體" pitchFamily="65" charset="-120"/>
                <a:cs typeface="+mn-cs"/>
              </a:rPr>
              <a:t>之期望</a:t>
            </a:r>
            <a:r>
              <a:rPr lang="zh-TW" altLang="en-US" sz="4401" dirty="0" smtClean="0">
                <a:solidFill>
                  <a:prstClr val="black"/>
                </a:solidFill>
                <a:effectLst>
                  <a:outerShdw blurRad="38100" dist="38100" dir="2700000" algn="tl">
                    <a:srgbClr val="C0C0C0"/>
                  </a:outerShdw>
                </a:effectLst>
                <a:latin typeface="標楷體" pitchFamily="65" charset="-120"/>
                <a:ea typeface="標楷體" pitchFamily="65" charset="-120"/>
                <a:cs typeface="+mn-cs"/>
              </a:rPr>
              <a:t>語寫作解析 </a:t>
            </a:r>
            <a:endParaRPr lang="zh-TW" altLang="en-US" sz="4401" dirty="0"/>
          </a:p>
        </p:txBody>
      </p:sp>
      <p:sp>
        <p:nvSpPr>
          <p:cNvPr id="3" name="內容版面配置區 2"/>
          <p:cNvSpPr>
            <a:spLocks noGrp="1"/>
          </p:cNvSpPr>
          <p:nvPr>
            <p:ph idx="1"/>
          </p:nvPr>
        </p:nvSpPr>
        <p:spPr>
          <a:xfrm>
            <a:off x="333515" y="822658"/>
            <a:ext cx="11503152" cy="5440227"/>
          </a:xfrm>
        </p:spPr>
        <p:txBody>
          <a:bodyPr/>
          <a:lstStyle/>
          <a:p>
            <a:r>
              <a:rPr lang="zh-TW" altLang="en-US" sz="3600" dirty="0">
                <a:solidFill>
                  <a:srgbClr val="FF0000"/>
                </a:solidFill>
                <a:latin typeface="標楷體" panose="03000509000000000000" pitchFamily="65" charset="-120"/>
                <a:ea typeface="標楷體" panose="03000509000000000000" pitchFamily="65" charset="-120"/>
              </a:rPr>
              <a:t>簽請</a:t>
            </a:r>
            <a:r>
              <a:rPr lang="zh-TW" altLang="en-US" sz="3600" dirty="0">
                <a:solidFill>
                  <a:srgbClr val="0000FF"/>
                </a:solidFill>
                <a:latin typeface="標楷體" panose="03000509000000000000" pitchFamily="65" charset="-120"/>
                <a:ea typeface="標楷體" panose="03000509000000000000" pitchFamily="65" charset="-120"/>
              </a:rPr>
              <a:t>鑒核</a:t>
            </a:r>
            <a:r>
              <a:rPr lang="zh-TW" altLang="en-US" sz="3600" dirty="0">
                <a:latin typeface="標楷體" panose="03000509000000000000" pitchFamily="65" charset="-120"/>
                <a:ea typeface="標楷體" panose="03000509000000000000" pitchFamily="65" charset="-120"/>
              </a:rPr>
              <a:t>（簽報</a:t>
            </a:r>
            <a:r>
              <a:rPr lang="zh-TW" altLang="en-US" sz="3600" dirty="0">
                <a:solidFill>
                  <a:srgbClr val="0000FF"/>
                </a:solidFill>
                <a:latin typeface="標楷體" panose="03000509000000000000" pitchFamily="65" charset="-120"/>
                <a:ea typeface="標楷體" panose="03000509000000000000" pitchFamily="65" charset="-120"/>
              </a:rPr>
              <a:t>長官瞭解</a:t>
            </a:r>
            <a:r>
              <a:rPr lang="zh-TW" altLang="en-US" sz="3600" dirty="0">
                <a:latin typeface="標楷體" panose="03000509000000000000" pitchFamily="65" charset="-120"/>
                <a:ea typeface="標楷體" panose="03000509000000000000" pitchFamily="65" charset="-120"/>
              </a:rPr>
              <a:t>並作</a:t>
            </a:r>
            <a:r>
              <a:rPr lang="zh-TW" altLang="en-US" sz="3600" dirty="0">
                <a:solidFill>
                  <a:srgbClr val="0000FF"/>
                </a:solidFill>
                <a:latin typeface="標楷體" panose="03000509000000000000" pitchFamily="65" charset="-120"/>
                <a:ea typeface="標楷體" panose="03000509000000000000" pitchFamily="65" charset="-120"/>
              </a:rPr>
              <a:t>決定</a:t>
            </a:r>
            <a:r>
              <a:rPr lang="zh-TW" altLang="en-US" sz="3600" dirty="0">
                <a:latin typeface="標楷體" panose="03000509000000000000" pitchFamily="65" charset="-120"/>
                <a:ea typeface="標楷體" panose="03000509000000000000" pitchFamily="65" charset="-120"/>
              </a:rPr>
              <a:t>，如：</a:t>
            </a:r>
            <a:r>
              <a:rPr lang="zh-TW" altLang="en-US" sz="3600" dirty="0">
                <a:solidFill>
                  <a:srgbClr val="FF0000"/>
                </a:solidFill>
                <a:latin typeface="標楷體" panose="03000509000000000000" pitchFamily="65" charset="-120"/>
                <a:ea typeface="標楷體" panose="03000509000000000000" pitchFamily="65" charset="-120"/>
              </a:rPr>
              <a:t>計畫草案</a:t>
            </a:r>
            <a:r>
              <a:rPr lang="zh-TW" altLang="en-US" sz="3600" dirty="0">
                <a:latin typeface="標楷體" panose="03000509000000000000" pitchFamily="65" charset="-120"/>
                <a:ea typeface="標楷體" panose="03000509000000000000" pitchFamily="65" charset="-120"/>
              </a:rPr>
              <a:t>）</a:t>
            </a:r>
          </a:p>
          <a:p>
            <a:r>
              <a:rPr lang="zh-TW" altLang="en-US" sz="3600" dirty="0">
                <a:solidFill>
                  <a:srgbClr val="FF0000"/>
                </a:solidFill>
                <a:latin typeface="標楷體" panose="03000509000000000000" pitchFamily="65" charset="-120"/>
                <a:ea typeface="標楷體" panose="03000509000000000000" pitchFamily="65" charset="-120"/>
              </a:rPr>
              <a:t>簽請</a:t>
            </a:r>
            <a:r>
              <a:rPr lang="zh-TW" altLang="en-US" sz="3600" dirty="0">
                <a:solidFill>
                  <a:srgbClr val="0000FF"/>
                </a:solidFill>
                <a:latin typeface="標楷體" panose="03000509000000000000" pitchFamily="65" charset="-120"/>
                <a:ea typeface="標楷體" panose="03000509000000000000" pitchFamily="65" charset="-120"/>
              </a:rPr>
              <a:t>核示</a:t>
            </a:r>
            <a:r>
              <a:rPr lang="zh-TW" altLang="en-US" sz="3600" dirty="0">
                <a:latin typeface="標楷體" panose="03000509000000000000" pitchFamily="65" charset="-120"/>
                <a:ea typeface="標楷體" panose="03000509000000000000" pitchFamily="65" charset="-120"/>
              </a:rPr>
              <a:t>（提出擬辦意見給長官</a:t>
            </a:r>
            <a:r>
              <a:rPr lang="zh-TW" altLang="en-US" sz="3600" dirty="0">
                <a:solidFill>
                  <a:srgbClr val="0000FF"/>
                </a:solidFill>
                <a:latin typeface="標楷體" panose="03000509000000000000" pitchFamily="65" charset="-120"/>
                <a:ea typeface="標楷體" panose="03000509000000000000" pitchFamily="65" charset="-120"/>
              </a:rPr>
              <a:t>核定</a:t>
            </a:r>
            <a:r>
              <a:rPr lang="zh-TW" altLang="en-US" sz="3600" dirty="0">
                <a:latin typeface="標楷體" panose="03000509000000000000" pitchFamily="65" charset="-120"/>
                <a:ea typeface="標楷體" panose="03000509000000000000" pitchFamily="65" charset="-120"/>
              </a:rPr>
              <a:t>，如：</a:t>
            </a:r>
            <a:r>
              <a:rPr lang="zh-TW" altLang="en-US" sz="3600" dirty="0">
                <a:solidFill>
                  <a:srgbClr val="0000FF"/>
                </a:solidFill>
                <a:latin typeface="標楷體" panose="03000509000000000000" pitchFamily="65" charset="-120"/>
                <a:ea typeface="標楷體" panose="03000509000000000000" pitchFamily="65" charset="-120"/>
              </a:rPr>
              <a:t>個案請示</a:t>
            </a:r>
            <a:r>
              <a:rPr lang="zh-TW" altLang="en-US" sz="3600" dirty="0">
                <a:latin typeface="標楷體" panose="03000509000000000000" pitchFamily="65" charset="-120"/>
                <a:ea typeface="標楷體" panose="03000509000000000000" pitchFamily="65" charset="-120"/>
              </a:rPr>
              <a:t>）</a:t>
            </a:r>
          </a:p>
          <a:p>
            <a:r>
              <a:rPr lang="zh-TW" altLang="en-US" sz="3600" dirty="0">
                <a:solidFill>
                  <a:srgbClr val="FF0000"/>
                </a:solidFill>
                <a:latin typeface="標楷體" panose="03000509000000000000" pitchFamily="65" charset="-120"/>
                <a:ea typeface="標楷體" panose="03000509000000000000" pitchFamily="65" charset="-120"/>
              </a:rPr>
              <a:t>簽請</a:t>
            </a:r>
            <a:r>
              <a:rPr lang="zh-TW" altLang="en-US" sz="3600" dirty="0">
                <a:solidFill>
                  <a:srgbClr val="0000FF"/>
                </a:solidFill>
                <a:latin typeface="標楷體" panose="03000509000000000000" pitchFamily="65" charset="-120"/>
                <a:ea typeface="標楷體" panose="03000509000000000000" pitchFamily="65" charset="-120"/>
              </a:rPr>
              <a:t>鈞核</a:t>
            </a:r>
            <a:r>
              <a:rPr lang="zh-TW" altLang="en-US" sz="3600" dirty="0">
                <a:latin typeface="標楷體" panose="03000509000000000000" pitchFamily="65" charset="-120"/>
                <a:ea typeface="標楷體" panose="03000509000000000000" pitchFamily="65" charset="-120"/>
              </a:rPr>
              <a:t>（提出擬辦意見給長官</a:t>
            </a:r>
            <a:r>
              <a:rPr lang="zh-TW" altLang="en-US" sz="3600" dirty="0">
                <a:solidFill>
                  <a:srgbClr val="0000FF"/>
                </a:solidFill>
                <a:latin typeface="標楷體" panose="03000509000000000000" pitchFamily="65" charset="-120"/>
                <a:ea typeface="標楷體" panose="03000509000000000000" pitchFamily="65" charset="-120"/>
              </a:rPr>
              <a:t>核定</a:t>
            </a:r>
            <a:r>
              <a:rPr lang="zh-TW" altLang="en-US" sz="3600" dirty="0">
                <a:latin typeface="標楷體" panose="03000509000000000000" pitchFamily="65" charset="-120"/>
                <a:ea typeface="標楷體" panose="03000509000000000000" pitchFamily="65" charset="-120"/>
              </a:rPr>
              <a:t>，如：</a:t>
            </a:r>
            <a:r>
              <a:rPr lang="zh-TW" altLang="en-US" sz="3600" dirty="0">
                <a:solidFill>
                  <a:srgbClr val="0000FF"/>
                </a:solidFill>
                <a:latin typeface="標楷體" panose="03000509000000000000" pitchFamily="65" charset="-120"/>
                <a:ea typeface="標楷體" panose="03000509000000000000" pitchFamily="65" charset="-120"/>
              </a:rPr>
              <a:t>活動方案</a:t>
            </a:r>
            <a:r>
              <a:rPr lang="zh-TW" altLang="en-US" sz="3600" dirty="0" smtClean="0">
                <a:latin typeface="標楷體" panose="03000509000000000000" pitchFamily="65" charset="-120"/>
                <a:ea typeface="標楷體" panose="03000509000000000000" pitchFamily="65" charset="-120"/>
              </a:rPr>
              <a:t>、</a:t>
            </a:r>
            <a:endParaRPr lang="en-US" altLang="zh-TW" sz="3600" dirty="0" smtClean="0">
              <a:latin typeface="標楷體" panose="03000509000000000000" pitchFamily="65" charset="-120"/>
              <a:ea typeface="標楷體" panose="03000509000000000000" pitchFamily="65" charset="-120"/>
            </a:endParaRPr>
          </a:p>
          <a:p>
            <a:pPr marL="0" indent="0">
              <a:buNone/>
            </a:pPr>
            <a:r>
              <a:rPr lang="zh-TW" altLang="en-US" sz="3600" dirty="0">
                <a:solidFill>
                  <a:srgbClr val="0000FF"/>
                </a:solidFill>
                <a:latin typeface="標楷體" panose="03000509000000000000" pitchFamily="65" charset="-120"/>
                <a:ea typeface="標楷體" panose="03000509000000000000" pitchFamily="65" charset="-120"/>
              </a:rPr>
              <a:t> </a:t>
            </a:r>
            <a:r>
              <a:rPr lang="zh-TW" altLang="en-US" sz="3600" dirty="0" smtClean="0">
                <a:solidFill>
                  <a:srgbClr val="0000FF"/>
                </a:solidFill>
                <a:latin typeface="標楷體" panose="03000509000000000000" pitchFamily="65" charset="-120"/>
                <a:ea typeface="標楷體" panose="03000509000000000000" pitchFamily="65" charset="-120"/>
              </a:rPr>
              <a:t>           升遷獎懲</a:t>
            </a:r>
            <a:r>
              <a:rPr lang="zh-TW" altLang="en-US" sz="3600" dirty="0" smtClean="0">
                <a:latin typeface="標楷體" panose="03000509000000000000" pitchFamily="65" charset="-120"/>
                <a:ea typeface="標楷體" panose="03000509000000000000" pitchFamily="65" charset="-120"/>
              </a:rPr>
              <a:t>等</a:t>
            </a:r>
            <a:r>
              <a:rPr lang="zh-TW" altLang="en-US" sz="3600" dirty="0">
                <a:latin typeface="標楷體" panose="03000509000000000000" pitchFamily="65" charset="-120"/>
                <a:ea typeface="標楷體" panose="03000509000000000000" pitchFamily="65" charset="-120"/>
              </a:rPr>
              <a:t>）</a:t>
            </a:r>
          </a:p>
          <a:p>
            <a:r>
              <a:rPr lang="zh-TW" altLang="en-US" sz="3600" dirty="0">
                <a:solidFill>
                  <a:srgbClr val="FF0000"/>
                </a:solidFill>
                <a:latin typeface="標楷體" panose="03000509000000000000" pitchFamily="65" charset="-120"/>
                <a:ea typeface="標楷體" panose="03000509000000000000" pitchFamily="65" charset="-120"/>
              </a:rPr>
              <a:t>簽請</a:t>
            </a:r>
            <a:r>
              <a:rPr lang="zh-TW" altLang="en-US" sz="3600" dirty="0">
                <a:solidFill>
                  <a:srgbClr val="0000FF"/>
                </a:solidFill>
                <a:latin typeface="標楷體" panose="03000509000000000000" pitchFamily="65" charset="-120"/>
                <a:ea typeface="標楷體" panose="03000509000000000000" pitchFamily="65" charset="-120"/>
              </a:rPr>
              <a:t>鑒察</a:t>
            </a:r>
            <a:r>
              <a:rPr lang="zh-TW" altLang="en-US" sz="3600" dirty="0">
                <a:latin typeface="標楷體" panose="03000509000000000000" pitchFamily="65" charset="-120"/>
                <a:ea typeface="標楷體" panose="03000509000000000000" pitchFamily="65" charset="-120"/>
              </a:rPr>
              <a:t>（將辦理情形簽報長官</a:t>
            </a:r>
            <a:r>
              <a:rPr lang="zh-TW" altLang="en-US" sz="3600" dirty="0">
                <a:solidFill>
                  <a:srgbClr val="0000FF"/>
                </a:solidFill>
                <a:latin typeface="標楷體" panose="03000509000000000000" pitchFamily="65" charset="-120"/>
                <a:ea typeface="標楷體" panose="03000509000000000000" pitchFamily="65" charset="-120"/>
              </a:rPr>
              <a:t>瞭解</a:t>
            </a:r>
            <a:r>
              <a:rPr lang="zh-TW" altLang="en-US" sz="3600" dirty="0">
                <a:latin typeface="標楷體" panose="03000509000000000000" pitchFamily="65" charset="-120"/>
                <a:ea typeface="標楷體" panose="03000509000000000000" pitchFamily="65" charset="-120"/>
              </a:rPr>
              <a:t>，如：</a:t>
            </a:r>
            <a:r>
              <a:rPr lang="zh-TW" altLang="en-US" sz="3600" dirty="0">
                <a:solidFill>
                  <a:srgbClr val="0000FF"/>
                </a:solidFill>
                <a:latin typeface="標楷體" panose="03000509000000000000" pitchFamily="65" charset="-120"/>
                <a:ea typeface="標楷體" panose="03000509000000000000" pitchFamily="65" charset="-120"/>
              </a:rPr>
              <a:t>會議紀錄</a:t>
            </a:r>
            <a:r>
              <a:rPr lang="zh-TW" altLang="en-US" sz="3600" dirty="0">
                <a:latin typeface="標楷體" panose="03000509000000000000" pitchFamily="65" charset="-120"/>
                <a:ea typeface="標楷體" panose="03000509000000000000" pitchFamily="65" charset="-120"/>
              </a:rPr>
              <a:t>）</a:t>
            </a:r>
          </a:p>
          <a:p>
            <a:r>
              <a:rPr lang="zh-TW" altLang="en-US" sz="3600" dirty="0">
                <a:solidFill>
                  <a:srgbClr val="FF0000"/>
                </a:solidFill>
                <a:latin typeface="標楷體" panose="03000509000000000000" pitchFamily="65" charset="-120"/>
                <a:ea typeface="標楷體" panose="03000509000000000000" pitchFamily="65" charset="-120"/>
              </a:rPr>
              <a:t>簽請</a:t>
            </a:r>
            <a:r>
              <a:rPr lang="zh-TW" altLang="en-US" sz="3600" dirty="0">
                <a:solidFill>
                  <a:srgbClr val="0000FF"/>
                </a:solidFill>
                <a:latin typeface="標楷體" panose="03000509000000000000" pitchFamily="65" charset="-120"/>
                <a:ea typeface="標楷體" panose="03000509000000000000" pitchFamily="65" charset="-120"/>
              </a:rPr>
              <a:t>鈞閱</a:t>
            </a:r>
            <a:r>
              <a:rPr lang="zh-TW" altLang="en-US" sz="3600" dirty="0">
                <a:latin typeface="標楷體" panose="03000509000000000000" pitchFamily="65" charset="-120"/>
                <a:ea typeface="標楷體" panose="03000509000000000000" pitchFamily="65" charset="-120"/>
              </a:rPr>
              <a:t>（檢陳有關資料，請長官</a:t>
            </a:r>
            <a:r>
              <a:rPr lang="zh-TW" altLang="en-US" sz="3600" dirty="0">
                <a:solidFill>
                  <a:srgbClr val="0000FF"/>
                </a:solidFill>
                <a:latin typeface="標楷體" panose="03000509000000000000" pitchFamily="65" charset="-120"/>
                <a:ea typeface="標楷體" panose="03000509000000000000" pitchFamily="65" charset="-120"/>
              </a:rPr>
              <a:t>過目</a:t>
            </a:r>
            <a:r>
              <a:rPr lang="zh-TW" altLang="en-US" sz="3600" dirty="0">
                <a:latin typeface="標楷體" panose="03000509000000000000" pitchFamily="65" charset="-120"/>
                <a:ea typeface="標楷體" panose="03000509000000000000" pitchFamily="65" charset="-120"/>
              </a:rPr>
              <a:t>，如：</a:t>
            </a:r>
            <a:r>
              <a:rPr lang="zh-TW" altLang="en-US" sz="3600" dirty="0">
                <a:solidFill>
                  <a:srgbClr val="0000FF"/>
                </a:solidFill>
                <a:latin typeface="標楷體" panose="03000509000000000000" pitchFamily="65" charset="-120"/>
                <a:ea typeface="標楷體" panose="03000509000000000000" pitchFamily="65" charset="-120"/>
              </a:rPr>
              <a:t>例行性</a:t>
            </a:r>
            <a:r>
              <a:rPr lang="zh-TW" altLang="en-US" sz="3600" dirty="0" smtClean="0">
                <a:solidFill>
                  <a:srgbClr val="0000FF"/>
                </a:solidFill>
                <a:latin typeface="標楷體" panose="03000509000000000000" pitchFamily="65" charset="-120"/>
                <a:ea typeface="標楷體" panose="03000509000000000000" pitchFamily="65" charset="-120"/>
              </a:rPr>
              <a:t>報</a:t>
            </a:r>
            <a:endParaRPr lang="en-US" altLang="zh-TW" sz="3600" dirty="0" smtClean="0">
              <a:solidFill>
                <a:srgbClr val="0000FF"/>
              </a:solidFill>
              <a:latin typeface="標楷體" panose="03000509000000000000" pitchFamily="65" charset="-120"/>
              <a:ea typeface="標楷體" panose="03000509000000000000" pitchFamily="65" charset="-120"/>
            </a:endParaRPr>
          </a:p>
          <a:p>
            <a:pPr marL="0" indent="0">
              <a:buNone/>
            </a:pPr>
            <a:r>
              <a:rPr lang="zh-TW" altLang="en-US" sz="3600" dirty="0">
                <a:solidFill>
                  <a:srgbClr val="0000FF"/>
                </a:solidFill>
                <a:latin typeface="標楷體" panose="03000509000000000000" pitchFamily="65" charset="-120"/>
                <a:ea typeface="標楷體" panose="03000509000000000000" pitchFamily="65" charset="-120"/>
              </a:rPr>
              <a:t> </a:t>
            </a:r>
            <a:r>
              <a:rPr lang="zh-TW" altLang="en-US" sz="3600" dirty="0" smtClean="0">
                <a:solidFill>
                  <a:srgbClr val="0000FF"/>
                </a:solidFill>
                <a:latin typeface="標楷體" panose="03000509000000000000" pitchFamily="65" charset="-120"/>
                <a:ea typeface="標楷體" panose="03000509000000000000" pitchFamily="65" charset="-120"/>
              </a:rPr>
              <a:t>          表</a:t>
            </a:r>
            <a:r>
              <a:rPr lang="zh-TW" altLang="en-US" sz="3600" dirty="0">
                <a:latin typeface="標楷體" panose="03000509000000000000" pitchFamily="65" charset="-120"/>
                <a:ea typeface="標楷體" panose="03000509000000000000" pitchFamily="65" charset="-120"/>
              </a:rPr>
              <a:t>）</a:t>
            </a:r>
          </a:p>
          <a:p>
            <a:r>
              <a:rPr lang="zh-TW" altLang="en-US" sz="3600" dirty="0">
                <a:solidFill>
                  <a:srgbClr val="FF0000"/>
                </a:solidFill>
                <a:latin typeface="標楷體" panose="03000509000000000000" pitchFamily="65" charset="-120"/>
                <a:ea typeface="標楷體" panose="03000509000000000000" pitchFamily="65" charset="-120"/>
              </a:rPr>
              <a:t>簽請</a:t>
            </a:r>
            <a:r>
              <a:rPr lang="zh-TW" altLang="en-US" sz="3600" dirty="0">
                <a:solidFill>
                  <a:srgbClr val="0000FF"/>
                </a:solidFill>
                <a:latin typeface="標楷體" panose="03000509000000000000" pitchFamily="65" charset="-120"/>
                <a:ea typeface="標楷體" panose="03000509000000000000" pitchFamily="65" charset="-120"/>
              </a:rPr>
              <a:t>鈞參</a:t>
            </a:r>
            <a:r>
              <a:rPr lang="zh-TW" altLang="en-US" sz="3600" dirty="0">
                <a:latin typeface="標楷體" panose="03000509000000000000" pitchFamily="65" charset="-120"/>
                <a:ea typeface="標楷體" panose="03000509000000000000" pitchFamily="65" charset="-120"/>
              </a:rPr>
              <a:t>（提供長官</a:t>
            </a:r>
            <a:r>
              <a:rPr lang="zh-TW" altLang="en-US" sz="3600" dirty="0">
                <a:solidFill>
                  <a:srgbClr val="0000FF"/>
                </a:solidFill>
                <a:latin typeface="標楷體" panose="03000509000000000000" pitchFamily="65" charset="-120"/>
                <a:ea typeface="標楷體" panose="03000509000000000000" pitchFamily="65" charset="-120"/>
              </a:rPr>
              <a:t>參考</a:t>
            </a:r>
            <a:r>
              <a:rPr lang="zh-TW" altLang="en-US" sz="3600" dirty="0" smtClean="0">
                <a:latin typeface="標楷體" panose="03000509000000000000" pitchFamily="65" charset="-120"/>
                <a:ea typeface="標楷體" panose="03000509000000000000" pitchFamily="65" charset="-120"/>
              </a:rPr>
              <a:t>）</a:t>
            </a:r>
            <a:endParaRPr lang="zh-TW" altLang="en-US" sz="3600" dirty="0">
              <a:latin typeface="標楷體" panose="03000509000000000000" pitchFamily="65" charset="-120"/>
              <a:ea typeface="標楷體" panose="03000509000000000000" pitchFamily="65" charset="-120"/>
            </a:endParaRPr>
          </a:p>
          <a:p>
            <a:pPr marL="342872" indent="-342872">
              <a:lnSpc>
                <a:spcPts val="4000"/>
              </a:lnSpc>
              <a:defRPr/>
            </a:pPr>
            <a:endParaRPr lang="zh-TW" altLang="en-US" sz="3600" dirty="0">
              <a:latin typeface="標楷體" panose="03000509000000000000" pitchFamily="65" charset="-120"/>
              <a:ea typeface="標楷體" panose="03000509000000000000" pitchFamily="65" charset="-120"/>
            </a:endParaRPr>
          </a:p>
          <a:p>
            <a:pPr marL="0" indent="0">
              <a:lnSpc>
                <a:spcPts val="4000"/>
              </a:lnSpc>
              <a:buNone/>
              <a:defRPr/>
            </a:pPr>
            <a:endParaRPr lang="en-US" altLang="zh-TW"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74819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20486" y="155121"/>
            <a:ext cx="10921244" cy="6457950"/>
          </a:xfrm>
        </p:spPr>
        <p:txBody>
          <a:bodyPr/>
          <a:lstStyle/>
          <a:p>
            <a:pPr marL="0" indent="0" algn="ctr">
              <a:lnSpc>
                <a:spcPts val="2900"/>
              </a:lnSpc>
              <a:spcBef>
                <a:spcPts val="480"/>
              </a:spcBef>
              <a:spcAft>
                <a:spcPts val="0"/>
              </a:spcAft>
              <a:buNone/>
            </a:pPr>
            <a:r>
              <a:rPr lang="zh-TW" altLang="en-US"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簽之</a:t>
            </a:r>
            <a:r>
              <a:rPr lang="zh-TW" altLang="zh-TW"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實務寫作</a:t>
            </a:r>
            <a:r>
              <a:rPr lang="zh-TW" altLang="en-US"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範例</a:t>
            </a:r>
            <a:r>
              <a:rPr lang="en-US" altLang="zh-TW"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一</a:t>
            </a:r>
            <a:r>
              <a:rPr lang="en-US" altLang="zh-TW"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8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900"/>
              </a:lnSpc>
              <a:spcAft>
                <a:spcPts val="0"/>
              </a:spcAft>
              <a:buNone/>
            </a:pPr>
            <a:r>
              <a:rPr lang="zh-TW" altLang="zh-TW" sz="2600" b="1" kern="100" dirty="0" smtClean="0">
                <a:latin typeface="標楷體" panose="03000509000000000000" pitchFamily="65" charset="-120"/>
                <a:ea typeface="標楷體" panose="03000509000000000000" pitchFamily="65" charset="-120"/>
                <a:cs typeface="Times New Roman" panose="02020603050405020304" pitchFamily="18" charset="0"/>
              </a:rPr>
              <a:t>情境</a:t>
            </a:r>
            <a:r>
              <a:rPr lang="zh-TW" altLang="zh-TW" sz="2600" b="1" kern="100" dirty="0">
                <a:latin typeface="標楷體" panose="03000509000000000000" pitchFamily="65" charset="-120"/>
                <a:ea typeface="標楷體" panose="03000509000000000000" pitchFamily="65" charset="-120"/>
                <a:cs typeface="Times New Roman" panose="02020603050405020304" pitchFamily="18" charset="0"/>
              </a:rPr>
              <a:t>敘述</a:t>
            </a:r>
            <a:endParaRPr lang="zh-TW" altLang="zh-TW" sz="26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900"/>
              </a:lnSpc>
              <a:spcAft>
                <a:spcPts val="0"/>
              </a:spcAft>
              <a:buNone/>
            </a:pP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○○縣○○鎮農會為慶祝</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年農民節，感謝本會會員平時辛勤耕作，用心栽培優質農產品，促進本鎮農業發展，爰依據「○○縣○○鎮農民節活動實施計畫」，辦理農民節慶祝大會，除表揚傑出農友外，擬致送會員及贊助會員農民節宣導慰問品，表彰其對本會及農業之推展辛勞。</a:t>
            </a:r>
          </a:p>
          <a:p>
            <a:pPr marL="0" indent="0">
              <a:lnSpc>
                <a:spcPts val="2900"/>
              </a:lnSpc>
              <a:spcAft>
                <a:spcPts val="0"/>
              </a:spcAft>
              <a:buNone/>
            </a:pP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本會會員</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3,365</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人、贊助會員</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2,120</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人，擬印製農民節宣導農民曆</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6,000</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本，每本新臺幣</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以下同</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)40</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元，合計</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24</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萬元；另為推廣本鎮特產黑米，擬致送本會生產之「米樂黑白配禮盒」每會員</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盒，每盒</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600</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元，合計</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329</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萬</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1,000</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元，總計合計</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353</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萬</a:t>
            </a: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1,000</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元，擬由農民節活動實施計畫預算科目項下支付。 </a:t>
            </a:r>
          </a:p>
          <a:p>
            <a:pPr marL="0" indent="0">
              <a:lnSpc>
                <a:spcPts val="2900"/>
              </a:lnSpc>
              <a:spcAft>
                <a:spcPts val="0"/>
              </a:spcAft>
              <a:buNone/>
            </a:pPr>
            <a:r>
              <a:rPr lang="en-US" altLang="zh-TW" sz="26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600" kern="100" dirty="0">
                <a:latin typeface="標楷體" panose="03000509000000000000" pitchFamily="65" charset="-120"/>
                <a:ea typeface="標楷體" panose="03000509000000000000" pitchFamily="65" charset="-120"/>
                <a:cs typeface="Times New Roman" panose="02020603050405020304" pitchFamily="18" charset="0"/>
              </a:rPr>
              <a:t>農民節宣導慰問品擬請本會各里農事小組長送達各會員及贊助會員家宅，以表彰其辛勞及本會服務熱忱</a:t>
            </a:r>
            <a:r>
              <a:rPr lang="zh-TW" altLang="zh-TW" sz="2600" kern="100" dirty="0" smtClean="0">
                <a:latin typeface="標楷體" panose="03000509000000000000" pitchFamily="65" charset="-120"/>
                <a:ea typeface="標楷體" panose="03000509000000000000" pitchFamily="65" charset="-120"/>
                <a:cs typeface="Times New Roman" panose="02020603050405020304" pitchFamily="18" charset="0"/>
              </a:rPr>
              <a:t>。</a:t>
            </a:r>
            <a:endParaRPr lang="en-US" altLang="zh-TW" sz="26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900"/>
              </a:lnSpc>
              <a:spcAft>
                <a:spcPts val="0"/>
              </a:spcAft>
              <a:buNone/>
            </a:pPr>
            <a:r>
              <a:rPr lang="zh-TW" altLang="zh-TW" sz="2600" b="1" kern="100" dirty="0" smtClean="0">
                <a:latin typeface="Calibri" panose="020F0502020204030204" pitchFamily="34" charset="0"/>
                <a:ea typeface="標楷體" panose="03000509000000000000" pitchFamily="65" charset="-120"/>
                <a:cs typeface="Times New Roman" panose="02020603050405020304" pitchFamily="18" charset="0"/>
              </a:rPr>
              <a:t>問題</a:t>
            </a:r>
            <a:r>
              <a:rPr lang="zh-TW" altLang="zh-TW" sz="2600" b="1" kern="100" dirty="0">
                <a:latin typeface="Calibri" panose="020F0502020204030204" pitchFamily="34" charset="0"/>
                <a:ea typeface="標楷體" panose="03000509000000000000" pitchFamily="65" charset="-120"/>
                <a:cs typeface="Times New Roman" panose="02020603050405020304" pitchFamily="18" charset="0"/>
              </a:rPr>
              <a:t>：</a:t>
            </a:r>
            <a:endParaRPr lang="zh-TW" altLang="zh-TW" sz="2600" kern="100" dirty="0">
              <a:latin typeface="Calibri" panose="020F0502020204030204" pitchFamily="34" charset="0"/>
              <a:cs typeface="Times New Roman" panose="02020603050405020304" pitchFamily="18" charset="0"/>
            </a:endParaRPr>
          </a:p>
          <a:p>
            <a:pPr marL="0" indent="0">
              <a:lnSpc>
                <a:spcPts val="2900"/>
              </a:lnSpc>
              <a:spcAft>
                <a:spcPts val="0"/>
              </a:spcAft>
              <a:buNone/>
            </a:pPr>
            <a:r>
              <a:rPr lang="en-US" altLang="zh-TW" sz="2600" kern="100" dirty="0">
                <a:latin typeface="標楷體" panose="03000509000000000000" pitchFamily="65" charset="-120"/>
                <a:cs typeface="Times New Roman" panose="02020603050405020304" pitchFamily="18" charset="0"/>
              </a:rPr>
              <a:t>    </a:t>
            </a:r>
            <a:r>
              <a:rPr lang="zh-TW" altLang="zh-TW" sz="2600" kern="100" dirty="0">
                <a:latin typeface="Calibri" panose="020F0502020204030204" pitchFamily="34" charset="0"/>
                <a:ea typeface="標楷體" panose="03000509000000000000" pitchFamily="65" charset="-120"/>
                <a:cs typeface="Times New Roman" panose="02020603050405020304" pitchFamily="18" charset="0"/>
              </a:rPr>
              <a:t>依上開情境，假如您是○○縣○○鎮農會會務股承辦人，請擬簽</a:t>
            </a:r>
            <a:r>
              <a:rPr lang="en-US" altLang="zh-TW" sz="2600" kern="100" dirty="0">
                <a:latin typeface="Calibri" panose="020F0502020204030204" pitchFamily="34" charset="0"/>
                <a:ea typeface="標楷體" panose="03000509000000000000" pitchFamily="65" charset="-120"/>
                <a:cs typeface="Times New Roman" panose="02020603050405020304" pitchFamily="18" charset="0"/>
              </a:rPr>
              <a:t>1</a:t>
            </a:r>
            <a:r>
              <a:rPr lang="zh-TW" altLang="zh-TW" sz="2600" kern="100" dirty="0">
                <a:latin typeface="Calibri" panose="020F0502020204030204" pitchFamily="34" charset="0"/>
                <a:ea typeface="標楷體" panose="03000509000000000000" pitchFamily="65" charset="-120"/>
                <a:cs typeface="Times New Roman" panose="02020603050405020304" pitchFamily="18" charset="0"/>
              </a:rPr>
              <a:t>篇，簽請本會理事長同意辦理。</a:t>
            </a:r>
            <a:endParaRPr lang="zh-TW" altLang="zh-TW" sz="2600" kern="100" dirty="0">
              <a:latin typeface="Calibri" panose="020F0502020204030204" pitchFamily="34" charset="0"/>
              <a:cs typeface="Times New Roman" panose="02020603050405020304" pitchFamily="18" charset="0"/>
            </a:endParaRPr>
          </a:p>
          <a:p>
            <a:pPr marL="0" indent="0">
              <a:spcAft>
                <a:spcPts val="0"/>
              </a:spcAft>
              <a:buNone/>
            </a:pPr>
            <a:endParaRPr lang="zh-TW" altLang="zh-TW" sz="2600" kern="100" dirty="0">
              <a:latin typeface="標楷體" panose="03000509000000000000" pitchFamily="65" charset="-120"/>
              <a:ea typeface="標楷體" panose="03000509000000000000" pitchFamily="65" charset="-120"/>
              <a:cs typeface="Times New Roman" panose="02020603050405020304" pitchFamily="18" charset="0"/>
            </a:endParaRPr>
          </a:p>
          <a:p>
            <a:endParaRPr lang="zh-TW" alt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87673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8679" y="0"/>
            <a:ext cx="10640719" cy="566020"/>
          </a:xfrm>
        </p:spPr>
        <p:txBody>
          <a:bodyPr/>
          <a:lstStyle/>
          <a:p>
            <a:r>
              <a:rPr lang="zh-TW" altLang="en-US" dirty="0">
                <a:latin typeface="標楷體" panose="03000509000000000000" pitchFamily="65" charset="-120"/>
                <a:ea typeface="標楷體" panose="03000509000000000000" pitchFamily="65" charset="-120"/>
              </a:rPr>
              <a:t>寫作要領提示</a:t>
            </a:r>
          </a:p>
        </p:txBody>
      </p:sp>
      <p:sp>
        <p:nvSpPr>
          <p:cNvPr id="3" name="內容版面配置區 2"/>
          <p:cNvSpPr>
            <a:spLocks noGrp="1"/>
          </p:cNvSpPr>
          <p:nvPr>
            <p:ph idx="1"/>
          </p:nvPr>
        </p:nvSpPr>
        <p:spPr>
          <a:xfrm>
            <a:off x="512063" y="685800"/>
            <a:ext cx="10997335" cy="6007608"/>
          </a:xfrm>
        </p:spPr>
        <p:txBody>
          <a:bodyPr/>
          <a:lstStyle/>
          <a:p>
            <a:pPr marL="0" indent="0">
              <a:lnSpc>
                <a:spcPts val="1900"/>
              </a:lnSpc>
              <a:spcAft>
                <a:spcPts val="900"/>
              </a:spcAft>
              <a:buNone/>
            </a:pPr>
            <a:r>
              <a:rPr lang="zh-TW" altLang="zh-TW" sz="2400" dirty="0">
                <a:solidFill>
                  <a:srgbClr val="0D0D0D"/>
                </a:solidFill>
                <a:latin typeface="新細明體" panose="02020500000000000000" pitchFamily="18" charset="-120"/>
                <a:ea typeface="標楷體" panose="03000509000000000000" pitchFamily="65" charset="-120"/>
              </a:rPr>
              <a:t>主旨：</a:t>
            </a:r>
            <a:r>
              <a:rPr lang="zh-TW" altLang="zh-TW" sz="2400" dirty="0">
                <a:solidFill>
                  <a:srgbClr val="FF0000"/>
                </a:solidFill>
                <a:latin typeface="新細明體" panose="02020500000000000000" pitchFamily="18" charset="-120"/>
                <a:ea typeface="標楷體" panose="03000509000000000000" pitchFamily="65" charset="-120"/>
              </a:rPr>
              <a:t>起首語</a:t>
            </a:r>
            <a:r>
              <a:rPr lang="en-US" altLang="zh-TW" sz="2400" dirty="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本案主要意旨</a:t>
            </a:r>
            <a:r>
              <a:rPr lang="en-US" altLang="zh-TW" sz="2400" dirty="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期望語</a:t>
            </a:r>
            <a:r>
              <a:rPr lang="zh-TW" altLang="zh-TW" sz="2400" dirty="0">
                <a:solidFill>
                  <a:srgbClr val="0000FF"/>
                </a:solidFill>
                <a:latin typeface="新細明體" panose="02020500000000000000" pitchFamily="18" charset="-120"/>
                <a:ea typeface="標楷體" panose="03000509000000000000" pitchFamily="65" charset="-120"/>
              </a:rPr>
              <a:t>（不可分項，以</a:t>
            </a:r>
            <a:r>
              <a:rPr lang="en-US" altLang="zh-TW" sz="2400" dirty="0">
                <a:solidFill>
                  <a:srgbClr val="FF0000"/>
                </a:solidFill>
                <a:latin typeface="標楷體" panose="03000509000000000000" pitchFamily="65" charset="-120"/>
              </a:rPr>
              <a:t>50-60</a:t>
            </a:r>
            <a:r>
              <a:rPr lang="zh-TW" altLang="zh-TW" sz="2400" dirty="0">
                <a:solidFill>
                  <a:srgbClr val="FF0000"/>
                </a:solidFill>
                <a:latin typeface="新細明體" panose="02020500000000000000" pitchFamily="18" charset="-120"/>
                <a:ea typeface="標楷體" panose="03000509000000000000" pitchFamily="65" charset="-120"/>
              </a:rPr>
              <a:t>個字</a:t>
            </a:r>
            <a:r>
              <a:rPr lang="zh-TW" altLang="zh-TW" sz="2400" dirty="0">
                <a:solidFill>
                  <a:srgbClr val="0000FF"/>
                </a:solidFill>
                <a:latin typeface="新細明體" panose="02020500000000000000" pitchFamily="18" charset="-120"/>
                <a:ea typeface="標楷體" panose="03000509000000000000" pitchFamily="65" charset="-120"/>
              </a:rPr>
              <a:t>內敘畢）</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CC0000"/>
                </a:solidFill>
                <a:latin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起首</a:t>
            </a:r>
            <a:r>
              <a:rPr lang="zh-TW" altLang="zh-TW" sz="2400" dirty="0">
                <a:solidFill>
                  <a:srgbClr val="FF0000"/>
                </a:solidFill>
                <a:latin typeface="新細明體" panose="02020500000000000000" pitchFamily="18" charset="-120"/>
                <a:ea typeface="標楷體" panose="03000509000000000000" pitchFamily="65" charset="-120"/>
              </a:rPr>
              <a:t>語</a:t>
            </a:r>
            <a:r>
              <a:rPr lang="en-US" altLang="zh-TW" sz="2400" dirty="0">
                <a:solidFill>
                  <a:srgbClr val="0000FF"/>
                </a:solidFill>
                <a:latin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有關、關於、為辦理、簽擬、敬陳</a:t>
            </a:r>
            <a:r>
              <a:rPr lang="en-US" altLang="zh-TW" sz="2400" dirty="0">
                <a:solidFill>
                  <a:srgbClr val="0000FF"/>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本案</a:t>
            </a:r>
            <a:r>
              <a:rPr lang="zh-TW" altLang="zh-TW" sz="2400" dirty="0">
                <a:solidFill>
                  <a:srgbClr val="0000FF"/>
                </a:solidFill>
                <a:latin typeface="新細明體" panose="02020500000000000000" pitchFamily="18" charset="-120"/>
                <a:ea typeface="標楷體" panose="03000509000000000000" pitchFamily="65" charset="-120"/>
              </a:rPr>
              <a:t>（○○一案）</a:t>
            </a:r>
            <a:r>
              <a:rPr lang="en-US" altLang="zh-TW" sz="2400" dirty="0">
                <a:solidFill>
                  <a:srgbClr val="0000FF"/>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期望語</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a:solidFill>
                  <a:srgbClr val="FF0000"/>
                </a:solidFill>
                <a:latin typeface="標楷體" panose="03000509000000000000" pitchFamily="65" charset="-120"/>
              </a:rPr>
              <a:t>      (</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請核示、</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請鑒核、</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請鈞核、</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請鑒察、</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請鈞閱、 </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請鈞參</a:t>
            </a:r>
            <a:r>
              <a:rPr lang="en-US" altLang="zh-TW" sz="2400" dirty="0">
                <a:solidFill>
                  <a:srgbClr val="0000FF"/>
                </a:solidFill>
                <a:latin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zh-TW" altLang="zh-TW" sz="2400" dirty="0">
                <a:solidFill>
                  <a:srgbClr val="0D0D0D"/>
                </a:solidFill>
                <a:latin typeface="新細明體" panose="02020500000000000000" pitchFamily="18" charset="-120"/>
                <a:ea typeface="標楷體" panose="03000509000000000000" pitchFamily="65" charset="-120"/>
              </a:rPr>
              <a:t>說明：</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0000FF"/>
                </a:solidFill>
                <a:latin typeface="標楷體" panose="03000509000000000000" pitchFamily="65" charset="-120"/>
              </a:rPr>
              <a:t>  </a:t>
            </a:r>
            <a:r>
              <a:rPr lang="zh-TW" altLang="zh-TW" sz="2400" dirty="0" smtClean="0">
                <a:latin typeface="新細明體" panose="02020500000000000000" pitchFamily="18" charset="-120"/>
                <a:ea typeface="標楷體" panose="03000509000000000000" pitchFamily="65" charset="-120"/>
              </a:rPr>
              <a:t>一</a:t>
            </a:r>
            <a:r>
              <a:rPr lang="zh-TW" altLang="zh-TW" sz="2400" dirty="0">
                <a:latin typeface="新細明體" panose="02020500000000000000" pitchFamily="18" charset="-120"/>
                <a:ea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依據</a:t>
            </a:r>
            <a:r>
              <a:rPr lang="zh-TW" altLang="zh-TW" sz="2400" dirty="0">
                <a:solidFill>
                  <a:srgbClr val="FF0000"/>
                </a:solidFill>
                <a:latin typeface="新細明體" panose="02020500000000000000" pitchFamily="18" charset="-120"/>
                <a:ea typeface="標楷體" panose="03000509000000000000" pitchFamily="65" charset="-120"/>
              </a:rPr>
              <a:t>→‧來文機關及文號</a:t>
            </a:r>
            <a:r>
              <a:rPr lang="zh-TW" altLang="zh-TW" sz="2400" dirty="0">
                <a:solidFill>
                  <a:srgbClr val="0000FF"/>
                </a:solidFill>
                <a:latin typeface="新細明體" panose="02020500000000000000" pitchFamily="18" charset="-120"/>
                <a:ea typeface="標楷體" panose="03000509000000000000" pitchFamily="65" charset="-120"/>
              </a:rPr>
              <a:t>－依○○機關</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年</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月</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日</a:t>
            </a:r>
            <a:r>
              <a:rPr lang="en-US" altLang="zh-TW" sz="2400" dirty="0">
                <a:solidFill>
                  <a:srgbClr val="0000FF"/>
                </a:solidFill>
                <a:latin typeface="新細明體" panose="02020500000000000000" pitchFamily="18" charset="-120"/>
                <a:ea typeface="標楷體" panose="03000509000000000000" pitchFamily="65" charset="-120"/>
              </a:rPr>
              <a:t>000</a:t>
            </a:r>
            <a:r>
              <a:rPr lang="zh-TW" altLang="zh-TW" sz="2400" dirty="0">
                <a:solidFill>
                  <a:srgbClr val="0000FF"/>
                </a:solidFill>
                <a:latin typeface="新細明體" panose="02020500000000000000" pitchFamily="18" charset="-120"/>
                <a:ea typeface="標楷體" panose="03000509000000000000" pitchFamily="65" charset="-120"/>
              </a:rPr>
              <a:t>號函辦理。</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FF0000"/>
                </a:solidFill>
                <a:latin typeface="新細明體" panose="02020500000000000000" pitchFamily="18" charset="-120"/>
                <a:ea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手諭（奉交下）</a:t>
            </a:r>
            <a:r>
              <a:rPr lang="zh-TW" altLang="zh-TW" sz="2400" dirty="0">
                <a:solidFill>
                  <a:srgbClr val="0000FF"/>
                </a:solidFill>
                <a:latin typeface="新細明體" panose="02020500000000000000" pitchFamily="18" charset="-120"/>
                <a:ea typeface="標楷體" panose="03000509000000000000" pitchFamily="65" charset="-120"/>
              </a:rPr>
              <a:t>－奉鈞長</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年</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月</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日手諭或指示辦理。</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FF0000"/>
                </a:solidFill>
                <a:latin typeface="新細明體" panose="02020500000000000000" pitchFamily="18" charset="-120"/>
                <a:ea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法規</a:t>
            </a:r>
            <a:r>
              <a:rPr lang="zh-TW" altLang="zh-TW" sz="2400" dirty="0">
                <a:solidFill>
                  <a:srgbClr val="0000FF"/>
                </a:solidFill>
                <a:latin typeface="新細明體" panose="02020500000000000000" pitchFamily="18" charset="-120"/>
                <a:ea typeface="標楷體" panose="03000509000000000000" pitchFamily="65" charset="-120"/>
              </a:rPr>
              <a:t>－依○○法第</a:t>
            </a:r>
            <a:r>
              <a:rPr lang="en-US" altLang="zh-TW" sz="2400" dirty="0">
                <a:solidFill>
                  <a:srgbClr val="0000FF"/>
                </a:solidFill>
                <a:latin typeface="新細明體" panose="02020500000000000000" pitchFamily="18" charset="-120"/>
                <a:ea typeface="標楷體" panose="03000509000000000000" pitchFamily="65" charset="-120"/>
              </a:rPr>
              <a:t>00</a:t>
            </a:r>
            <a:r>
              <a:rPr lang="zh-TW" altLang="zh-TW" sz="2400" dirty="0">
                <a:solidFill>
                  <a:srgbClr val="0000FF"/>
                </a:solidFill>
                <a:latin typeface="新細明體" panose="02020500000000000000" pitchFamily="18" charset="-120"/>
                <a:ea typeface="標楷體" panose="03000509000000000000" pitchFamily="65" charset="-120"/>
              </a:rPr>
              <a:t>條規定辦理。</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FF0000"/>
                </a:solidFill>
                <a:latin typeface="新細明體" panose="02020500000000000000" pitchFamily="18" charset="-120"/>
                <a:ea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會議提示‧業務需要‧事實‧計畫‧方案‧報導</a:t>
            </a:r>
            <a:r>
              <a:rPr lang="zh-TW" altLang="zh-TW" sz="2400" dirty="0">
                <a:solidFill>
                  <a:srgbClr val="0000FF"/>
                </a:solidFill>
                <a:latin typeface="新細明體" panose="02020500000000000000" pitchFamily="18" charset="-120"/>
                <a:ea typeface="標楷體" panose="03000509000000000000" pitchFamily="65" charset="-120"/>
              </a:rPr>
              <a:t>等</a:t>
            </a:r>
            <a:r>
              <a:rPr lang="zh-TW" altLang="zh-TW" sz="2400" dirty="0">
                <a:solidFill>
                  <a:srgbClr val="FF0000"/>
                </a:solidFill>
                <a:latin typeface="Calibri" panose="020F0502020204030204" pitchFamily="34" charset="0"/>
                <a:ea typeface="標楷體" panose="03000509000000000000" pitchFamily="65" charset="-120"/>
              </a:rPr>
              <a:t>（引據）</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a:solidFill>
                  <a:srgbClr val="000000"/>
                </a:solidFill>
                <a:latin typeface="新細明體" panose="02020500000000000000" pitchFamily="18" charset="-120"/>
                <a:ea typeface="標楷體" panose="03000509000000000000" pitchFamily="65" charset="-120"/>
              </a:rPr>
              <a:t>二、</a:t>
            </a:r>
            <a:r>
              <a:rPr lang="zh-TW" altLang="zh-TW" sz="2400" dirty="0">
                <a:solidFill>
                  <a:srgbClr val="0000FF"/>
                </a:solidFill>
                <a:latin typeface="新細明體" panose="02020500000000000000" pitchFamily="18" charset="-120"/>
                <a:ea typeface="標楷體" panose="03000509000000000000" pitchFamily="65" charset="-120"/>
              </a:rPr>
              <a:t>陳述現況及問題</a:t>
            </a:r>
            <a:r>
              <a:rPr lang="zh-TW" altLang="zh-TW" sz="2400" dirty="0">
                <a:solidFill>
                  <a:srgbClr val="0D0D0D"/>
                </a:solidFill>
                <a:latin typeface="新細明體" panose="02020500000000000000" pitchFamily="18" charset="-120"/>
                <a:ea typeface="標楷體" panose="03000509000000000000" pitchFamily="65" charset="-120"/>
              </a:rPr>
              <a:t>，針對來文之觀點或現狀</a:t>
            </a:r>
            <a:r>
              <a:rPr lang="zh-TW" altLang="zh-TW" sz="2400" dirty="0">
                <a:solidFill>
                  <a:srgbClr val="0000FF"/>
                </a:solidFill>
                <a:latin typeface="新細明體" panose="02020500000000000000" pitchFamily="18" charset="-120"/>
                <a:ea typeface="標楷體" panose="03000509000000000000" pitchFamily="65" charset="-120"/>
              </a:rPr>
              <a:t>作利弊因素分析</a:t>
            </a:r>
            <a:r>
              <a:rPr lang="en-US" altLang="zh-TW" sz="2400" dirty="0">
                <a:solidFill>
                  <a:srgbClr val="FF0000"/>
                </a:solidFill>
                <a:latin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申述</a:t>
            </a:r>
            <a:r>
              <a:rPr lang="en-US" altLang="zh-TW" sz="2400" dirty="0">
                <a:solidFill>
                  <a:srgbClr val="FF0000"/>
                </a:solidFill>
                <a:latin typeface="新細明體" panose="02020500000000000000" pitchFamily="18" charset="-120"/>
                <a:ea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a:solidFill>
                  <a:srgbClr val="000000"/>
                </a:solidFill>
                <a:latin typeface="新細明體" panose="02020500000000000000" pitchFamily="18" charset="-120"/>
                <a:ea typeface="標楷體" panose="03000509000000000000" pitchFamily="65" charset="-120"/>
              </a:rPr>
              <a:t>三、提出</a:t>
            </a:r>
            <a:r>
              <a:rPr lang="zh-TW" altLang="zh-TW" sz="2400" dirty="0">
                <a:solidFill>
                  <a:srgbClr val="0000FF"/>
                </a:solidFill>
                <a:latin typeface="新細明體" panose="02020500000000000000" pitchFamily="18" charset="-120"/>
                <a:ea typeface="標楷體" panose="03000509000000000000" pitchFamily="65" charset="-120"/>
              </a:rPr>
              <a:t>承辦</a:t>
            </a:r>
            <a:r>
              <a:rPr lang="zh-TW" altLang="zh-TW" sz="2400" dirty="0">
                <a:solidFill>
                  <a:srgbClr val="0D0D0D"/>
                </a:solidFill>
                <a:latin typeface="新細明體" panose="02020500000000000000" pitchFamily="18" charset="-120"/>
                <a:ea typeface="標楷體" panose="03000509000000000000" pitchFamily="65" charset="-120"/>
              </a:rPr>
              <a:t>或幕僚</a:t>
            </a:r>
            <a:r>
              <a:rPr lang="zh-TW" altLang="zh-TW" sz="2400" dirty="0">
                <a:solidFill>
                  <a:srgbClr val="0000FF"/>
                </a:solidFill>
                <a:latin typeface="新細明體" panose="02020500000000000000" pitchFamily="18" charset="-120"/>
                <a:ea typeface="標楷體" panose="03000509000000000000" pitchFamily="65" charset="-120"/>
              </a:rPr>
              <a:t>單位見解</a:t>
            </a:r>
            <a:r>
              <a:rPr lang="en-US" altLang="zh-TW" sz="2400" dirty="0">
                <a:solidFill>
                  <a:srgbClr val="FF0000"/>
                </a:solidFill>
                <a:latin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歸結</a:t>
            </a:r>
            <a:r>
              <a:rPr lang="en-US" altLang="zh-TW" sz="2400" dirty="0">
                <a:solidFill>
                  <a:srgbClr val="FF0000"/>
                </a:solidFill>
                <a:latin typeface="新細明體" panose="02020500000000000000" pitchFamily="18" charset="-120"/>
                <a:ea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smtClean="0">
                <a:solidFill>
                  <a:srgbClr val="000000"/>
                </a:solidFill>
                <a:latin typeface="新細明體" panose="02020500000000000000" pitchFamily="18" charset="-120"/>
                <a:ea typeface="標楷體" panose="03000509000000000000" pitchFamily="65" charset="-120"/>
              </a:rPr>
              <a:t>四</a:t>
            </a:r>
            <a:r>
              <a:rPr lang="zh-TW" altLang="zh-TW" sz="2400" dirty="0">
                <a:solidFill>
                  <a:srgbClr val="000000"/>
                </a:solidFill>
                <a:latin typeface="新細明體" panose="02020500000000000000" pitchFamily="18" charset="-120"/>
                <a:ea typeface="標楷體" panose="03000509000000000000" pitchFamily="65" charset="-120"/>
              </a:rPr>
              <a:t>、</a:t>
            </a:r>
            <a:r>
              <a:rPr lang="zh-TW" altLang="zh-TW" sz="2400" dirty="0">
                <a:solidFill>
                  <a:srgbClr val="0D0D0D"/>
                </a:solidFill>
                <a:latin typeface="新細明體" panose="02020500000000000000" pitchFamily="18" charset="-120"/>
                <a:ea typeface="標楷體" panose="03000509000000000000" pitchFamily="65" charset="-120"/>
              </a:rPr>
              <a:t>如需動支</a:t>
            </a:r>
            <a:r>
              <a:rPr lang="zh-TW" altLang="zh-TW" sz="2400" dirty="0">
                <a:solidFill>
                  <a:srgbClr val="0000FF"/>
                </a:solidFill>
                <a:latin typeface="新細明體" panose="02020500000000000000" pitchFamily="18" charset="-120"/>
                <a:ea typeface="標楷體" panose="03000509000000000000" pitchFamily="65" charset="-120"/>
              </a:rPr>
              <a:t>經費</a:t>
            </a:r>
            <a:r>
              <a:rPr lang="zh-TW" altLang="zh-TW" sz="2400" dirty="0">
                <a:solidFill>
                  <a:srgbClr val="0D0D0D"/>
                </a:solidFill>
                <a:latin typeface="新細明體" panose="02020500000000000000" pitchFamily="18" charset="-120"/>
                <a:ea typeface="標楷體" panose="03000509000000000000" pitchFamily="65" charset="-120"/>
              </a:rPr>
              <a:t>，請列明預算科目及數額</a:t>
            </a:r>
            <a:r>
              <a:rPr lang="en-US" altLang="zh-TW" sz="2400" dirty="0">
                <a:solidFill>
                  <a:srgbClr val="FF0000"/>
                </a:solidFill>
                <a:latin typeface="Tahoma" panose="020B0604030504040204" pitchFamily="34" charset="0"/>
              </a:rPr>
              <a:t>(</a:t>
            </a:r>
            <a:r>
              <a:rPr lang="zh-TW" altLang="zh-TW" sz="2400" dirty="0">
                <a:solidFill>
                  <a:srgbClr val="FF0000"/>
                </a:solidFill>
                <a:latin typeface="Tahoma" panose="020B0604030504040204" pitchFamily="34" charset="0"/>
                <a:ea typeface="標楷體" panose="03000509000000000000" pitchFamily="65" charset="-120"/>
              </a:rPr>
              <a:t>經費</a:t>
            </a:r>
            <a:r>
              <a:rPr lang="en-US" altLang="zh-TW" sz="2400" dirty="0">
                <a:solidFill>
                  <a:srgbClr val="FF0000"/>
                </a:solidFill>
                <a:latin typeface="Tahoma" panose="020B0604030504040204" pitchFamily="34" charset="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a:solidFill>
                  <a:srgbClr val="000000"/>
                </a:solidFill>
                <a:latin typeface="新細明體" panose="02020500000000000000" pitchFamily="18" charset="-120"/>
                <a:ea typeface="標楷體" panose="03000509000000000000" pitchFamily="65" charset="-120"/>
              </a:rPr>
              <a:t>五、</a:t>
            </a:r>
            <a:r>
              <a:rPr lang="zh-TW" altLang="zh-TW" sz="2400" dirty="0">
                <a:solidFill>
                  <a:srgbClr val="0D0D0D"/>
                </a:solidFill>
                <a:latin typeface="新細明體" panose="02020500000000000000" pitchFamily="18" charset="-120"/>
                <a:ea typeface="標楷體" panose="03000509000000000000" pitchFamily="65" charset="-120"/>
              </a:rPr>
              <a:t>如有</a:t>
            </a:r>
            <a:r>
              <a:rPr lang="zh-TW" altLang="zh-TW" sz="2400" dirty="0">
                <a:solidFill>
                  <a:srgbClr val="0000FF"/>
                </a:solidFill>
                <a:latin typeface="新細明體" panose="02020500000000000000" pitchFamily="18" charset="-120"/>
                <a:ea typeface="標楷體" panose="03000509000000000000" pitchFamily="65" charset="-120"/>
              </a:rPr>
              <a:t>補充說明</a:t>
            </a:r>
            <a:r>
              <a:rPr lang="zh-TW" altLang="zh-TW" sz="2400" dirty="0">
                <a:solidFill>
                  <a:srgbClr val="0D0D0D"/>
                </a:solidFill>
                <a:latin typeface="新細明體" panose="02020500000000000000" pitchFamily="18" charset="-120"/>
                <a:ea typeface="標楷體" panose="03000509000000000000" pitchFamily="65" charset="-120"/>
              </a:rPr>
              <a:t>或需其他單位配合請列明</a:t>
            </a:r>
            <a:r>
              <a:rPr lang="en-US" altLang="zh-TW" sz="2400" dirty="0">
                <a:solidFill>
                  <a:srgbClr val="FF0000"/>
                </a:solidFill>
                <a:latin typeface="Tahoma" panose="020B0604030504040204" pitchFamily="34" charset="0"/>
              </a:rPr>
              <a:t>(</a:t>
            </a:r>
            <a:r>
              <a:rPr lang="zh-TW" altLang="zh-TW" sz="2400" dirty="0">
                <a:solidFill>
                  <a:srgbClr val="FF0000"/>
                </a:solidFill>
                <a:latin typeface="Tahoma" panose="020B0604030504040204" pitchFamily="34" charset="0"/>
                <a:ea typeface="標楷體" panose="03000509000000000000" pitchFamily="65" charset="-120"/>
              </a:rPr>
              <a:t>補充</a:t>
            </a:r>
            <a:r>
              <a:rPr lang="en-US" altLang="zh-TW" sz="2400" dirty="0">
                <a:solidFill>
                  <a:srgbClr val="FF0000"/>
                </a:solidFill>
                <a:latin typeface="Tahoma" panose="020B0604030504040204" pitchFamily="34" charset="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smtClean="0">
                <a:solidFill>
                  <a:srgbClr val="000000"/>
                </a:solidFill>
                <a:latin typeface="新細明體" panose="02020500000000000000" pitchFamily="18" charset="-120"/>
                <a:ea typeface="標楷體" panose="03000509000000000000" pitchFamily="65" charset="-120"/>
              </a:rPr>
              <a:t>六</a:t>
            </a:r>
            <a:r>
              <a:rPr lang="zh-TW" altLang="zh-TW" sz="2400" dirty="0">
                <a:solidFill>
                  <a:srgbClr val="000000"/>
                </a:solidFill>
                <a:latin typeface="新細明體" panose="02020500000000000000" pitchFamily="18" charset="-120"/>
                <a:ea typeface="標楷體" panose="03000509000000000000" pitchFamily="65" charset="-120"/>
              </a:rPr>
              <a:t>、</a:t>
            </a:r>
            <a:r>
              <a:rPr lang="zh-TW" altLang="zh-TW" sz="2400" dirty="0">
                <a:solidFill>
                  <a:srgbClr val="0D0D0D"/>
                </a:solidFill>
                <a:latin typeface="新細明體" panose="02020500000000000000" pitchFamily="18" charset="-120"/>
                <a:ea typeface="標楷體" panose="03000509000000000000" pitchFamily="65" charset="-120"/>
              </a:rPr>
              <a:t>如有</a:t>
            </a:r>
            <a:r>
              <a:rPr lang="zh-TW" altLang="zh-TW" sz="2400" dirty="0">
                <a:solidFill>
                  <a:srgbClr val="0000FF"/>
                </a:solidFill>
                <a:latin typeface="新細明體" panose="02020500000000000000" pitchFamily="18" charset="-120"/>
                <a:ea typeface="標楷體" panose="03000509000000000000" pitchFamily="65" charset="-120"/>
              </a:rPr>
              <a:t>附件</a:t>
            </a:r>
            <a:r>
              <a:rPr lang="zh-TW" altLang="zh-TW" sz="2400" dirty="0">
                <a:solidFill>
                  <a:srgbClr val="0D0D0D"/>
                </a:solidFill>
                <a:latin typeface="新細明體" panose="02020500000000000000" pitchFamily="18" charset="-120"/>
                <a:ea typeface="標楷體" panose="03000509000000000000" pitchFamily="65" charset="-120"/>
              </a:rPr>
              <a:t>請列明附件名稱及</a:t>
            </a:r>
            <a:r>
              <a:rPr lang="zh-TW" altLang="zh-TW" sz="2400" dirty="0">
                <a:solidFill>
                  <a:srgbClr val="000000"/>
                </a:solidFill>
                <a:latin typeface="新細明體" panose="02020500000000000000" pitchFamily="18" charset="-120"/>
                <a:ea typeface="標楷體" panose="03000509000000000000" pitchFamily="65" charset="-120"/>
              </a:rPr>
              <a:t>數量</a:t>
            </a:r>
            <a:r>
              <a:rPr lang="en-US" altLang="zh-TW" sz="2400" dirty="0">
                <a:solidFill>
                  <a:srgbClr val="000000"/>
                </a:solidFill>
                <a:latin typeface="Tahoma" panose="020B0604030504040204" pitchFamily="34" charset="0"/>
              </a:rPr>
              <a:t>(</a:t>
            </a:r>
            <a:r>
              <a:rPr lang="zh-TW" altLang="zh-TW" sz="2400" dirty="0">
                <a:solidFill>
                  <a:srgbClr val="000000"/>
                </a:solidFill>
                <a:latin typeface="Tahoma" panose="020B0604030504040204" pitchFamily="34" charset="0"/>
                <a:ea typeface="標楷體" panose="03000509000000000000" pitchFamily="65" charset="-120"/>
              </a:rPr>
              <a:t>附件</a:t>
            </a:r>
            <a:r>
              <a:rPr lang="en-US" altLang="zh-TW" sz="2400" dirty="0">
                <a:solidFill>
                  <a:srgbClr val="000000"/>
                </a:solidFill>
                <a:latin typeface="Tahoma" panose="020B0604030504040204" pitchFamily="34" charset="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zh-TW" altLang="zh-TW" sz="2400" dirty="0">
                <a:solidFill>
                  <a:srgbClr val="000000"/>
                </a:solidFill>
                <a:latin typeface="新細明體" panose="02020500000000000000" pitchFamily="18" charset="-120"/>
                <a:ea typeface="標楷體" panose="03000509000000000000" pitchFamily="65" charset="-120"/>
              </a:rPr>
              <a:t>擬辦：</a:t>
            </a:r>
            <a:r>
              <a:rPr lang="zh-TW" altLang="zh-TW" sz="2400" dirty="0">
                <a:solidFill>
                  <a:srgbClr val="FF0000"/>
                </a:solidFill>
                <a:latin typeface="新細明體" panose="02020500000000000000" pitchFamily="18" charset="-120"/>
                <a:ea typeface="標楷體" panose="03000509000000000000" pitchFamily="65" charset="-120"/>
              </a:rPr>
              <a:t>本案於奉核後，將如何辦理</a:t>
            </a:r>
            <a:r>
              <a:rPr lang="zh-TW" altLang="zh-TW" sz="2400" dirty="0">
                <a:solidFill>
                  <a:srgbClr val="0D0D0D"/>
                </a:solidFill>
                <a:latin typeface="新細明體" panose="02020500000000000000" pitchFamily="18" charset="-120"/>
                <a:ea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a:t>
            </a:r>
            <a:r>
              <a:rPr lang="zh-TW" altLang="zh-TW" sz="2400" dirty="0">
                <a:solidFill>
                  <a:srgbClr val="0000FF"/>
                </a:solidFill>
                <a:latin typeface="Calibri" panose="020F0502020204030204" pitchFamily="34" charset="0"/>
                <a:ea typeface="標楷體" panose="03000509000000000000" pitchFamily="65" charset="-120"/>
              </a:rPr>
              <a:t>提出具體可行方案，供長官核定裁決</a:t>
            </a:r>
            <a:r>
              <a:rPr lang="zh-TW" altLang="zh-TW" sz="2400" dirty="0">
                <a:solidFill>
                  <a:srgbClr val="0000FF"/>
                </a:solidFill>
                <a:latin typeface="新細明體" panose="02020500000000000000" pitchFamily="18" charset="-120"/>
                <a:ea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a:lnSpc>
                <a:spcPts val="1900"/>
              </a:lnSpc>
            </a:pPr>
            <a:endParaRPr lang="zh-TW" altLang="en-US" sz="2400" dirty="0"/>
          </a:p>
        </p:txBody>
      </p:sp>
    </p:spTree>
    <p:extLst>
      <p:ext uri="{BB962C8B-B14F-4D97-AF65-F5344CB8AC3E}">
        <p14:creationId xmlns:p14="http://schemas.microsoft.com/office/powerpoint/2010/main" val="21173594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idx="1"/>
          </p:nvPr>
        </p:nvSpPr>
        <p:spPr>
          <a:xfrm>
            <a:off x="404825" y="0"/>
            <a:ext cx="11628407" cy="6490702"/>
          </a:xfrm>
        </p:spPr>
        <p:txBody>
          <a:bodyPr/>
          <a:lstStyle/>
          <a:p>
            <a:pPr marL="0" indent="0">
              <a:buNone/>
            </a:pPr>
            <a:endPar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buNone/>
            </a:pPr>
            <a:r>
              <a:rPr lang="zh-TW" altLang="zh-TW" sz="2800" dirty="0" smtClean="0">
                <a:latin typeface="Times New Roman" panose="02020603050405020304" pitchFamily="18" charset="0"/>
                <a:ea typeface="標楷體" panose="03000509000000000000" pitchFamily="65" charset="-120"/>
                <a:cs typeface="Times New Roman" panose="02020603050405020304" pitchFamily="18" charset="0"/>
              </a:rPr>
              <a:t>簽</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主旨</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為</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感謝</a:t>
            </a: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本會會員平時辛勤耕作，用心栽培優質</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農產品</a:t>
            </a: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，促進本鎮農業發展，特辦理</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111</a:t>
            </a: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年</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縣○○鎮</a:t>
            </a: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農民節慶祝大會」一</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案</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簽請核示</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zh-TW" sz="20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本案主要意旨</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期望語</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說明：</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（說明＝</a:t>
            </a:r>
            <a:r>
              <a:rPr lang="zh-TW" altLang="zh-TW" sz="20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引據</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申述</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歸結</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附件</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一</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、依據「○○縣○○鎮農民節活動實施計畫」</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辦理。</a:t>
            </a:r>
            <a:r>
              <a:rPr lang="zh-TW" altLang="zh-TW" sz="20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引據）</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二</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、旨揭慶祝大會除表揚傑出農友外，另為推廣本鎮</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特產</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黑米，擬致送本會生產</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之「</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米樂黑白</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配禮盒</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」每會員</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盒，以表彰其辛勞。</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（申述）</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三</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、查本會會員</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3,365</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人、贊助會員</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2,120</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人，擬致</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送農民</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節宣導農民曆每會員</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本，本會生產之</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「米</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樂黑白</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配禮盒」</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盒。</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（歸結）</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四</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、所需經費總計新臺幣</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以下同</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 353</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萬</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1,000</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元</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農民節</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宣導農民曆</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6,000</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本，每本</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40</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元，合計</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24</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萬</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元；「</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米樂黑白配禮盒</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5,485</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盒，每盒</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600</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元，</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合計</a:t>
            </a:r>
            <a:r>
              <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329</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萬</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1,000</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元），擬由農民節活動實施計畫</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預</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算科目</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項下支付。</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（經費）</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五</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、檢陳「本會會員及贊助會員名冊」、「</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年表揚</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傑出農友</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名冊」及「</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年○○縣○○鎮農民</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節</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慶祝大會議程</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表」各</a:t>
            </a: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份。</a:t>
            </a:r>
            <a:r>
              <a:rPr lang="zh-TW" altLang="zh-TW" sz="20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（附件）</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擬辦：奉核後擬請本會各里農事小組長將農民節宣導</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慰問品</a:t>
            </a:r>
            <a:r>
              <a:rPr lang="zh-TW" altLang="zh-TW" sz="2000" kern="100" dirty="0">
                <a:latin typeface="標楷體" panose="03000509000000000000" pitchFamily="65" charset="-120"/>
                <a:ea typeface="標楷體" panose="03000509000000000000" pitchFamily="65" charset="-120"/>
                <a:cs typeface="Times New Roman" panose="02020603050405020304" pitchFamily="18" charset="0"/>
              </a:rPr>
              <a:t>送達各會員及贊助會員家宅，以表彰其</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辛勞</a:t>
            </a:r>
            <a:endParaRPr lang="en-US" altLang="zh-TW" sz="20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20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kern="100" dirty="0" smtClean="0">
                <a:latin typeface="標楷體" panose="03000509000000000000" pitchFamily="65" charset="-120"/>
                <a:ea typeface="標楷體" panose="03000509000000000000" pitchFamily="65" charset="-120"/>
                <a:cs typeface="Times New Roman" panose="02020603050405020304" pitchFamily="18" charset="0"/>
              </a:rPr>
              <a:t>及本</a:t>
            </a:r>
            <a:r>
              <a:rPr lang="zh-TW" altLang="zh-TW" sz="2000" dirty="0" smtClean="0">
                <a:latin typeface="標楷體" panose="03000509000000000000" pitchFamily="65" charset="-120"/>
                <a:ea typeface="標楷體" panose="03000509000000000000" pitchFamily="65" charset="-120"/>
                <a:cs typeface="Times New Roman" panose="02020603050405020304" pitchFamily="18" charset="0"/>
              </a:rPr>
              <a:t>會</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服務熱忱。</a:t>
            </a:r>
            <a:r>
              <a:rPr lang="zh-TW" altLang="zh-TW" sz="20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於簽奉核可後</a:t>
            </a:r>
            <a:r>
              <a:rPr lang="zh-TW" altLang="zh-TW" sz="20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，將如何處理……）</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spcAft>
                <a:spcPts val="0"/>
              </a:spcAft>
              <a:buNone/>
            </a:pPr>
            <a:r>
              <a:rPr lang="zh-TW" altLang="en-US" sz="2000" kern="100" dirty="0" smtClean="0">
                <a:solidFill>
                  <a:srgbClr val="0070C0"/>
                </a:solidFill>
                <a:latin typeface="標楷體" panose="03000509000000000000" pitchFamily="65" charset="-120"/>
                <a:ea typeface="標楷體" panose="03000509000000000000" pitchFamily="65" charset="-120"/>
                <a:cs typeface="Times New Roman" panose="02020603050405020304" pitchFamily="18" charset="0"/>
              </a:rPr>
              <a:t>會</a:t>
            </a:r>
            <a:r>
              <a:rPr lang="zh-TW" altLang="en-US" sz="2000" kern="100" dirty="0">
                <a:solidFill>
                  <a:srgbClr val="0070C0"/>
                </a:solidFill>
                <a:latin typeface="標楷體" panose="03000509000000000000" pitchFamily="65" charset="-120"/>
                <a:ea typeface="標楷體" panose="03000509000000000000" pitchFamily="65" charset="-120"/>
                <a:cs typeface="Times New Roman" panose="02020603050405020304" pitchFamily="18" charset="0"/>
              </a:rPr>
              <a:t>辦單位：會計部  推廣部</a:t>
            </a:r>
          </a:p>
          <a:p>
            <a:pPr marL="0" indent="0">
              <a:lnSpc>
                <a:spcPts val="2300"/>
              </a:lnSpc>
              <a:spcAft>
                <a:spcPts val="0"/>
              </a:spcAft>
              <a:buNone/>
            </a:pPr>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300"/>
              </a:lnSpc>
              <a:buNone/>
            </a:pPr>
            <a:endParaRPr lang="zh-TW" altLang="en-US" sz="2200" dirty="0"/>
          </a:p>
        </p:txBody>
      </p:sp>
      <p:grpSp>
        <p:nvGrpSpPr>
          <p:cNvPr id="6" name="群組 5"/>
          <p:cNvGrpSpPr>
            <a:grpSpLocks/>
          </p:cNvGrpSpPr>
          <p:nvPr/>
        </p:nvGrpSpPr>
        <p:grpSpPr bwMode="auto">
          <a:xfrm>
            <a:off x="9079992" y="151638"/>
            <a:ext cx="1676400" cy="464820"/>
            <a:chOff x="6698" y="686"/>
            <a:chExt cx="3720" cy="732"/>
          </a:xfrm>
        </p:grpSpPr>
        <p:sp>
          <p:nvSpPr>
            <p:cNvPr id="7" name="Text Box 3"/>
            <p:cNvSpPr txBox="1">
              <a:spLocks noChangeArrowheads="1"/>
            </p:cNvSpPr>
            <p:nvPr/>
          </p:nvSpPr>
          <p:spPr bwMode="auto">
            <a:xfrm>
              <a:off x="6698" y="1052"/>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r>
                <a:rPr lang="zh-TW" altLang="en-US" sz="1400" kern="100" dirty="0">
                  <a:solidFill>
                    <a:prstClr val="black"/>
                  </a:solidFill>
                  <a:latin typeface="Arial" panose="020B0604020202020204" pitchFamily="34" charset="0"/>
                  <a:ea typeface="標楷體" panose="03000509000000000000" pitchFamily="65" charset="-120"/>
                  <a:cs typeface="Times New Roman" panose="02020603050405020304" pitchFamily="18" charset="0"/>
                </a:rPr>
                <a:t>保存年限：</a:t>
              </a:r>
            </a:p>
          </p:txBody>
        </p:sp>
        <p:sp>
          <p:nvSpPr>
            <p:cNvPr id="8" name="Text Box 4"/>
            <p:cNvSpPr txBox="1">
              <a:spLocks noChangeArrowheads="1"/>
            </p:cNvSpPr>
            <p:nvPr/>
          </p:nvSpPr>
          <p:spPr bwMode="auto">
            <a:xfrm>
              <a:off x="6698" y="686"/>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r>
                <a:rPr lang="zh-TW" altLang="en-US" sz="14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檔</a:t>
              </a:r>
              <a:r>
                <a:rPr lang="en-US" sz="14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    </a:t>
              </a:r>
              <a:r>
                <a:rPr lang="zh-TW" altLang="en-US" sz="1400" kern="100" dirty="0" smtClean="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 </a:t>
              </a:r>
              <a:r>
                <a:rPr lang="en-US" sz="1400" kern="100" dirty="0" smtClean="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  </a:t>
              </a:r>
              <a:r>
                <a:rPr lang="zh-TW" altLang="en-US" sz="14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號：</a:t>
              </a:r>
            </a:p>
          </p:txBody>
        </p:sp>
      </p:grpSp>
      <p:grpSp>
        <p:nvGrpSpPr>
          <p:cNvPr id="9" name="群組 8"/>
          <p:cNvGrpSpPr>
            <a:grpSpLocks/>
          </p:cNvGrpSpPr>
          <p:nvPr/>
        </p:nvGrpSpPr>
        <p:grpSpPr bwMode="auto">
          <a:xfrm>
            <a:off x="1075673" y="553609"/>
            <a:ext cx="2637265" cy="496419"/>
            <a:chOff x="6946" y="364"/>
            <a:chExt cx="3968" cy="763"/>
          </a:xfrm>
        </p:grpSpPr>
        <p:sp>
          <p:nvSpPr>
            <p:cNvPr id="10" name="Text Box 6"/>
            <p:cNvSpPr txBox="1">
              <a:spLocks noChangeArrowheads="1"/>
            </p:cNvSpPr>
            <p:nvPr/>
          </p:nvSpPr>
          <p:spPr bwMode="auto">
            <a:xfrm>
              <a:off x="6946" y="761"/>
              <a:ext cx="396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pPr indent="76200"/>
              <a:r>
                <a:rPr lang="zh-TW" altLang="en-US" sz="1600" kern="100" dirty="0" smtClean="0">
                  <a:solidFill>
                    <a:prstClr val="black"/>
                  </a:solidFill>
                  <a:latin typeface="Arial" panose="020B0604020202020204" pitchFamily="34" charset="0"/>
                  <a:ea typeface="標楷體" panose="03000509000000000000" pitchFamily="65" charset="-120"/>
                  <a:cs typeface="Times New Roman" panose="02020603050405020304" pitchFamily="18" charset="0"/>
                </a:rPr>
                <a:t>於 本</a:t>
              </a:r>
              <a:r>
                <a:rPr lang="zh-TW" altLang="en-US" sz="1600" kern="100" dirty="0">
                  <a:solidFill>
                    <a:prstClr val="black"/>
                  </a:solidFill>
                  <a:latin typeface="Arial" panose="020B0604020202020204" pitchFamily="34" charset="0"/>
                  <a:ea typeface="標楷體" panose="03000509000000000000" pitchFamily="65" charset="-120"/>
                  <a:cs typeface="Times New Roman" panose="02020603050405020304" pitchFamily="18" charset="0"/>
                </a:rPr>
                <a:t>會會務部</a:t>
              </a:r>
            </a:p>
          </p:txBody>
        </p:sp>
        <p:sp>
          <p:nvSpPr>
            <p:cNvPr id="11" name="Text Box 7"/>
            <p:cNvSpPr txBox="1">
              <a:spLocks noChangeArrowheads="1"/>
            </p:cNvSpPr>
            <p:nvPr/>
          </p:nvSpPr>
          <p:spPr bwMode="auto">
            <a:xfrm>
              <a:off x="6946" y="364"/>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pPr indent="76200"/>
              <a:r>
                <a:rPr lang="en-US" altLang="zh-TW" sz="1600" kern="100" dirty="0" smtClean="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000</a:t>
              </a:r>
              <a:r>
                <a:rPr lang="zh-TW" altLang="en-US" sz="1600" kern="100" dirty="0" smtClean="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年</a:t>
              </a:r>
              <a:r>
                <a:rPr 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00</a:t>
              </a:r>
              <a:r>
                <a:rPr lang="zh-TW" alt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月</a:t>
              </a:r>
              <a:r>
                <a:rPr 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00</a:t>
              </a:r>
              <a:r>
                <a:rPr lang="zh-TW" alt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日</a:t>
              </a:r>
            </a:p>
          </p:txBody>
        </p:sp>
      </p:grpSp>
    </p:spTree>
    <p:extLst>
      <p:ext uri="{BB962C8B-B14F-4D97-AF65-F5344CB8AC3E}">
        <p14:creationId xmlns:p14="http://schemas.microsoft.com/office/powerpoint/2010/main" val="18279937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91885" y="0"/>
            <a:ext cx="11356521" cy="6457950"/>
          </a:xfrm>
        </p:spPr>
        <p:txBody>
          <a:bodyPr/>
          <a:lstStyle/>
          <a:p>
            <a:pPr marL="0" indent="0" algn="ctr">
              <a:lnSpc>
                <a:spcPts val="2900"/>
              </a:lnSpc>
              <a:spcBef>
                <a:spcPts val="480"/>
              </a:spcBef>
              <a:spcAft>
                <a:spcPts val="0"/>
              </a:spcAft>
              <a:buNone/>
            </a:pPr>
            <a:r>
              <a:rPr lang="zh-TW" altLang="en-US"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簽之公文</a:t>
            </a:r>
            <a:r>
              <a:rPr lang="zh-TW" altLang="en-US" sz="28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實務寫作</a:t>
            </a:r>
            <a:r>
              <a:rPr lang="zh-TW" altLang="en-US"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範例</a:t>
            </a:r>
            <a:r>
              <a:rPr lang="en-US" altLang="zh-TW"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二</a:t>
            </a:r>
            <a:r>
              <a:rPr lang="en-US" altLang="zh-TW" sz="28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8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500"/>
              </a:lnSpc>
              <a:spcAft>
                <a:spcPts val="0"/>
              </a:spcAft>
              <a:buNone/>
            </a:pPr>
            <a:r>
              <a:rPr lang="zh-TW" altLang="en-US" sz="2400" b="1" kern="100" dirty="0" smtClean="0">
                <a:latin typeface="標楷體" panose="03000509000000000000" pitchFamily="65" charset="-120"/>
                <a:ea typeface="標楷體" panose="03000509000000000000" pitchFamily="65" charset="-120"/>
                <a:cs typeface="Times New Roman" panose="02020603050405020304" pitchFamily="18" charset="0"/>
              </a:rPr>
              <a:t>情境</a:t>
            </a:r>
            <a:r>
              <a:rPr lang="zh-TW" altLang="en-US" sz="2400" b="1" kern="100" dirty="0">
                <a:latin typeface="標楷體" panose="03000509000000000000" pitchFamily="65" charset="-120"/>
                <a:ea typeface="標楷體" panose="03000509000000000000" pitchFamily="65" charset="-120"/>
                <a:cs typeface="Times New Roman" panose="02020603050405020304" pitchFamily="18" charset="0"/>
              </a:rPr>
              <a:t>敘述</a:t>
            </a:r>
          </a:p>
          <a:p>
            <a:pPr marL="0" indent="0">
              <a:lnSpc>
                <a:spcPts val="2500"/>
              </a:lnSpc>
              <a:spcAft>
                <a:spcPts val="0"/>
              </a:spcAft>
              <a:buNone/>
            </a:pP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    新北市農會</a:t>
            </a:r>
            <a:r>
              <a:rPr lang="zh-TW" altLang="en-US" sz="24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為</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遵循「農業金融機構防制洗錢與打擊資恐內部控制及稽核制度實施辦法」，並使農會信用部人員瞭解相關因應措施及作業規範，爰辦理「</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年新北市農會防制洗錢及打擊資恐相關法規及作業研習」。</a:t>
            </a:r>
          </a:p>
          <a:p>
            <a:pPr marL="0" indent="0">
              <a:lnSpc>
                <a:spcPts val="2500"/>
              </a:lnSpc>
              <a:spcAft>
                <a:spcPts val="0"/>
              </a:spcAft>
              <a:buNone/>
            </a:pP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    前揭研習合計</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小時，上午</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小時課程為「防制洗錢及打擊資恐法令解析及案例說明」，擬邀請調查局洗錢防制處指派講師講授；下午</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小時課程為「防制洗錢及打擊資恐作業態樣及交易監控」，擬邀請農業金庫指派講師講授。</a:t>
            </a:r>
          </a:p>
          <a:p>
            <a:pPr marL="0" indent="0">
              <a:lnSpc>
                <a:spcPts val="2500"/>
              </a:lnSpc>
              <a:spcAft>
                <a:spcPts val="0"/>
              </a:spcAft>
              <a:buNone/>
            </a:pP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    研習時間預訂於</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20</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日（星期三）上午</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時至下午</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時於本市淡水區農會</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新北市淡水區中正路</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42-1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號</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樓會議室舉行，實施對象為本市各區農會</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含信用部主管及防制洗錢及打擊資恐作業承辦人員</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，全程參與者提供午餐便當</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份，並核給學習時數</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小時證書，參與者上課時須配合防疫措施量體溫及全程戴口罩。</a:t>
            </a:r>
          </a:p>
          <a:p>
            <a:pPr marL="0" indent="0">
              <a:lnSpc>
                <a:spcPts val="2500"/>
              </a:lnSpc>
              <a:spcAft>
                <a:spcPts val="0"/>
              </a:spcAft>
              <a:buNone/>
            </a:pP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    研習經費合計新臺幣</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以下同</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萬</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3,600</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元，包括：講師鐘點費</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萬</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2,000</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元、學員及工作人員午餐便當費</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含茶點</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)9,800</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元及證書印刷費</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1,800</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元，擬於本會</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年度預算相關計畫經費項下勻支。</a:t>
            </a:r>
          </a:p>
          <a:p>
            <a:pPr marL="0" indent="0">
              <a:lnSpc>
                <a:spcPts val="2500"/>
              </a:lnSpc>
              <a:spcAft>
                <a:spcPts val="0"/>
              </a:spcAft>
              <a:buNone/>
            </a:pPr>
            <a:r>
              <a:rPr lang="zh-TW" altLang="en-US" sz="2400" b="1" kern="100" dirty="0">
                <a:latin typeface="標楷體" panose="03000509000000000000" pitchFamily="65" charset="-120"/>
                <a:ea typeface="標楷體" panose="03000509000000000000" pitchFamily="65" charset="-120"/>
                <a:cs typeface="Times New Roman" panose="02020603050405020304" pitchFamily="18" charset="0"/>
              </a:rPr>
              <a:t>問題：</a:t>
            </a:r>
          </a:p>
          <a:p>
            <a:pPr marL="0" indent="0">
              <a:lnSpc>
                <a:spcPts val="2500"/>
              </a:lnSpc>
              <a:spcAft>
                <a:spcPts val="0"/>
              </a:spcAft>
              <a:buNone/>
            </a:pP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    依上開情境，假如您是新北市農會承辦人，於擬妥「</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111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年新北市農會防制洗錢及打擊資恐相關法規及作業研習課程表」後，請您擬「簽」</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kern="100" dirty="0">
                <a:latin typeface="標楷體" panose="03000509000000000000" pitchFamily="65" charset="-120"/>
                <a:ea typeface="標楷體" panose="03000509000000000000" pitchFamily="65" charset="-120"/>
                <a:cs typeface="Times New Roman" panose="02020603050405020304" pitchFamily="18" charset="0"/>
              </a:rPr>
              <a:t>篇，簽請本會理事長同意辦理。</a:t>
            </a:r>
          </a:p>
          <a:p>
            <a:pPr marL="0" indent="0">
              <a:lnSpc>
                <a:spcPts val="2500"/>
              </a:lnSpc>
              <a:spcAft>
                <a:spcPts val="0"/>
              </a:spcAft>
              <a:buNone/>
            </a:pPr>
            <a:endParaRPr lang="zh-TW" altLang="zh-TW" sz="2400" kern="100" dirty="0" smtClean="0">
              <a:latin typeface="Calibri" panose="020F0502020204030204" pitchFamily="34" charset="0"/>
              <a:cs typeface="Times New Roman" panose="02020603050405020304" pitchFamily="18" charset="0"/>
            </a:endParaRPr>
          </a:p>
          <a:p>
            <a:pPr marL="0" indent="0">
              <a:lnSpc>
                <a:spcPts val="2500"/>
              </a:lnSpc>
              <a:spcAft>
                <a:spcPts val="0"/>
              </a:spcAft>
              <a:buNone/>
            </a:pPr>
            <a:endParaRPr lang="zh-TW" altLang="zh-TW" sz="2400" kern="100" dirty="0">
              <a:latin typeface="標楷體" panose="03000509000000000000" pitchFamily="65" charset="-120"/>
              <a:ea typeface="標楷體" panose="03000509000000000000" pitchFamily="65" charset="-120"/>
              <a:cs typeface="Times New Roman" panose="02020603050405020304" pitchFamily="18" charset="0"/>
            </a:endParaRPr>
          </a:p>
          <a:p>
            <a:pPr>
              <a:lnSpc>
                <a:spcPts val="2600"/>
              </a:lnSpc>
            </a:pPr>
            <a:endParaRPr lang="zh-TW" altLang="en-US" sz="2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80423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8679" y="0"/>
            <a:ext cx="10640719" cy="566020"/>
          </a:xfrm>
        </p:spPr>
        <p:txBody>
          <a:bodyPr/>
          <a:lstStyle/>
          <a:p>
            <a:r>
              <a:rPr lang="zh-TW" altLang="en-US" dirty="0">
                <a:latin typeface="標楷體" panose="03000509000000000000" pitchFamily="65" charset="-120"/>
                <a:ea typeface="標楷體" panose="03000509000000000000" pitchFamily="65" charset="-120"/>
              </a:rPr>
              <a:t>寫作要領提示</a:t>
            </a:r>
          </a:p>
        </p:txBody>
      </p:sp>
      <p:sp>
        <p:nvSpPr>
          <p:cNvPr id="3" name="內容版面配置區 2"/>
          <p:cNvSpPr>
            <a:spLocks noGrp="1"/>
          </p:cNvSpPr>
          <p:nvPr>
            <p:ph idx="1"/>
          </p:nvPr>
        </p:nvSpPr>
        <p:spPr>
          <a:xfrm>
            <a:off x="512063" y="685800"/>
            <a:ext cx="10997335" cy="6007608"/>
          </a:xfrm>
        </p:spPr>
        <p:txBody>
          <a:bodyPr/>
          <a:lstStyle/>
          <a:p>
            <a:pPr marL="0" indent="0">
              <a:lnSpc>
                <a:spcPts val="1900"/>
              </a:lnSpc>
              <a:spcAft>
                <a:spcPts val="900"/>
              </a:spcAft>
              <a:buNone/>
            </a:pPr>
            <a:r>
              <a:rPr lang="zh-TW" altLang="zh-TW" sz="2400" dirty="0">
                <a:solidFill>
                  <a:srgbClr val="0D0D0D"/>
                </a:solidFill>
                <a:latin typeface="新細明體" panose="02020500000000000000" pitchFamily="18" charset="-120"/>
                <a:ea typeface="標楷體" panose="03000509000000000000" pitchFamily="65" charset="-120"/>
              </a:rPr>
              <a:t>主旨：</a:t>
            </a:r>
            <a:r>
              <a:rPr lang="zh-TW" altLang="zh-TW" sz="2400" dirty="0">
                <a:solidFill>
                  <a:srgbClr val="FF0000"/>
                </a:solidFill>
                <a:latin typeface="新細明體" panose="02020500000000000000" pitchFamily="18" charset="-120"/>
                <a:ea typeface="標楷體" panose="03000509000000000000" pitchFamily="65" charset="-120"/>
              </a:rPr>
              <a:t>起首語</a:t>
            </a:r>
            <a:r>
              <a:rPr lang="en-US" altLang="zh-TW" sz="2400" dirty="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本案主要意旨</a:t>
            </a:r>
            <a:r>
              <a:rPr lang="en-US" altLang="zh-TW" sz="2400" dirty="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期望語</a:t>
            </a:r>
            <a:r>
              <a:rPr lang="zh-TW" altLang="zh-TW" sz="2400" dirty="0">
                <a:solidFill>
                  <a:srgbClr val="0000FF"/>
                </a:solidFill>
                <a:latin typeface="新細明體" panose="02020500000000000000" pitchFamily="18" charset="-120"/>
                <a:ea typeface="標楷體" panose="03000509000000000000" pitchFamily="65" charset="-120"/>
              </a:rPr>
              <a:t>（不可分項，以</a:t>
            </a:r>
            <a:r>
              <a:rPr lang="en-US" altLang="zh-TW" sz="2400" dirty="0">
                <a:solidFill>
                  <a:srgbClr val="FF0000"/>
                </a:solidFill>
                <a:latin typeface="標楷體" panose="03000509000000000000" pitchFamily="65" charset="-120"/>
              </a:rPr>
              <a:t>50-60</a:t>
            </a:r>
            <a:r>
              <a:rPr lang="zh-TW" altLang="zh-TW" sz="2400" dirty="0">
                <a:solidFill>
                  <a:srgbClr val="FF0000"/>
                </a:solidFill>
                <a:latin typeface="新細明體" panose="02020500000000000000" pitchFamily="18" charset="-120"/>
                <a:ea typeface="標楷體" panose="03000509000000000000" pitchFamily="65" charset="-120"/>
              </a:rPr>
              <a:t>個字</a:t>
            </a:r>
            <a:r>
              <a:rPr lang="zh-TW" altLang="zh-TW" sz="2400" dirty="0">
                <a:solidFill>
                  <a:srgbClr val="0000FF"/>
                </a:solidFill>
                <a:latin typeface="新細明體" panose="02020500000000000000" pitchFamily="18" charset="-120"/>
                <a:ea typeface="標楷體" panose="03000509000000000000" pitchFamily="65" charset="-120"/>
              </a:rPr>
              <a:t>內敘畢）</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CC0000"/>
                </a:solidFill>
                <a:latin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起首</a:t>
            </a:r>
            <a:r>
              <a:rPr lang="zh-TW" altLang="zh-TW" sz="2400" dirty="0">
                <a:solidFill>
                  <a:srgbClr val="FF0000"/>
                </a:solidFill>
                <a:latin typeface="新細明體" panose="02020500000000000000" pitchFamily="18" charset="-120"/>
                <a:ea typeface="標楷體" panose="03000509000000000000" pitchFamily="65" charset="-120"/>
              </a:rPr>
              <a:t>語</a:t>
            </a:r>
            <a:r>
              <a:rPr lang="en-US" altLang="zh-TW" sz="2400" dirty="0">
                <a:solidFill>
                  <a:srgbClr val="0000FF"/>
                </a:solidFill>
                <a:latin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有關、關於、為辦理、</a:t>
            </a:r>
            <a:r>
              <a:rPr lang="zh-TW" altLang="zh-TW" sz="2400" dirty="0" smtClean="0">
                <a:solidFill>
                  <a:srgbClr val="0000FF"/>
                </a:solidFill>
                <a:latin typeface="新細明體" panose="02020500000000000000" pitchFamily="18" charset="-120"/>
                <a:ea typeface="標楷體" panose="03000509000000000000" pitchFamily="65" charset="-120"/>
              </a:rPr>
              <a:t>簽</a:t>
            </a:r>
            <a:r>
              <a:rPr lang="zh-TW" altLang="en-US" sz="2400" dirty="0" smtClean="0">
                <a:solidFill>
                  <a:srgbClr val="0000FF"/>
                </a:solidFill>
                <a:latin typeface="新細明體" panose="02020500000000000000" pitchFamily="18" charset="-120"/>
                <a:ea typeface="標楷體" panose="03000509000000000000" pitchFamily="65" charset="-120"/>
              </a:rPr>
              <a:t>陳</a:t>
            </a:r>
            <a:r>
              <a:rPr lang="zh-TW" altLang="zh-TW" sz="2400" dirty="0" smtClean="0">
                <a:solidFill>
                  <a:srgbClr val="0000FF"/>
                </a:solidFill>
                <a:latin typeface="新細明體" panose="02020500000000000000" pitchFamily="18" charset="-120"/>
                <a:ea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敬陳</a:t>
            </a:r>
            <a:r>
              <a:rPr lang="en-US" altLang="zh-TW" sz="2400" dirty="0">
                <a:solidFill>
                  <a:srgbClr val="0000FF"/>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本案</a:t>
            </a:r>
            <a:r>
              <a:rPr lang="zh-TW" altLang="zh-TW" sz="2400" dirty="0">
                <a:solidFill>
                  <a:srgbClr val="0000FF"/>
                </a:solidFill>
                <a:latin typeface="新細明體" panose="02020500000000000000" pitchFamily="18" charset="-120"/>
                <a:ea typeface="標楷體" panose="03000509000000000000" pitchFamily="65" charset="-120"/>
              </a:rPr>
              <a:t>（○○一案）</a:t>
            </a:r>
            <a:r>
              <a:rPr lang="en-US" altLang="zh-TW" sz="2400" dirty="0">
                <a:solidFill>
                  <a:srgbClr val="0000FF"/>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期望語</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a:solidFill>
                  <a:srgbClr val="FF0000"/>
                </a:solidFill>
                <a:latin typeface="標楷體" panose="03000509000000000000" pitchFamily="65" charset="-120"/>
              </a:rPr>
              <a:t>      (</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請核示、</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請鑒核、</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請鈞核、</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請鑒察、</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請鈞閱、 </a:t>
            </a:r>
            <a:r>
              <a:rPr lang="zh-TW" altLang="zh-TW" sz="2400" dirty="0">
                <a:solidFill>
                  <a:srgbClr val="FF0000"/>
                </a:solidFill>
                <a:latin typeface="新細明體" panose="02020500000000000000" pitchFamily="18" charset="-120"/>
                <a:ea typeface="標楷體" panose="03000509000000000000" pitchFamily="65" charset="-120"/>
              </a:rPr>
              <a:t>簽</a:t>
            </a:r>
            <a:r>
              <a:rPr lang="zh-TW" altLang="zh-TW" sz="2400" dirty="0">
                <a:solidFill>
                  <a:srgbClr val="0000FF"/>
                </a:solidFill>
                <a:latin typeface="新細明體" panose="02020500000000000000" pitchFamily="18" charset="-120"/>
                <a:ea typeface="標楷體" panose="03000509000000000000" pitchFamily="65" charset="-120"/>
              </a:rPr>
              <a:t>請鈞參</a:t>
            </a:r>
            <a:r>
              <a:rPr lang="en-US" altLang="zh-TW" sz="2400" dirty="0">
                <a:solidFill>
                  <a:srgbClr val="0000FF"/>
                </a:solidFill>
                <a:latin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zh-TW" altLang="zh-TW" sz="2400" dirty="0">
                <a:solidFill>
                  <a:srgbClr val="0D0D0D"/>
                </a:solidFill>
                <a:latin typeface="新細明體" panose="02020500000000000000" pitchFamily="18" charset="-120"/>
                <a:ea typeface="標楷體" panose="03000509000000000000" pitchFamily="65" charset="-120"/>
              </a:rPr>
              <a:t>說明：</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0000FF"/>
                </a:solidFill>
                <a:latin typeface="標楷體" panose="03000509000000000000" pitchFamily="65" charset="-120"/>
              </a:rPr>
              <a:t>  </a:t>
            </a:r>
            <a:r>
              <a:rPr lang="zh-TW" altLang="zh-TW" sz="2400" dirty="0" smtClean="0">
                <a:latin typeface="新細明體" panose="02020500000000000000" pitchFamily="18" charset="-120"/>
                <a:ea typeface="標楷體" panose="03000509000000000000" pitchFamily="65" charset="-120"/>
              </a:rPr>
              <a:t>一</a:t>
            </a:r>
            <a:r>
              <a:rPr lang="zh-TW" altLang="zh-TW" sz="2400" dirty="0">
                <a:latin typeface="新細明體" panose="02020500000000000000" pitchFamily="18" charset="-120"/>
                <a:ea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依據</a:t>
            </a:r>
            <a:r>
              <a:rPr lang="zh-TW" altLang="zh-TW" sz="2400" dirty="0">
                <a:solidFill>
                  <a:srgbClr val="FF0000"/>
                </a:solidFill>
                <a:latin typeface="新細明體" panose="02020500000000000000" pitchFamily="18" charset="-120"/>
                <a:ea typeface="標楷體" panose="03000509000000000000" pitchFamily="65" charset="-120"/>
              </a:rPr>
              <a:t>→‧來文機關及文號</a:t>
            </a:r>
            <a:r>
              <a:rPr lang="zh-TW" altLang="zh-TW" sz="2400" dirty="0">
                <a:solidFill>
                  <a:srgbClr val="0000FF"/>
                </a:solidFill>
                <a:latin typeface="新細明體" panose="02020500000000000000" pitchFamily="18" charset="-120"/>
                <a:ea typeface="標楷體" panose="03000509000000000000" pitchFamily="65" charset="-120"/>
              </a:rPr>
              <a:t>－依○○機關</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年</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月</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日</a:t>
            </a:r>
            <a:r>
              <a:rPr lang="en-US" altLang="zh-TW" sz="2400" dirty="0">
                <a:solidFill>
                  <a:srgbClr val="0000FF"/>
                </a:solidFill>
                <a:latin typeface="新細明體" panose="02020500000000000000" pitchFamily="18" charset="-120"/>
                <a:ea typeface="標楷體" panose="03000509000000000000" pitchFamily="65" charset="-120"/>
              </a:rPr>
              <a:t>000</a:t>
            </a:r>
            <a:r>
              <a:rPr lang="zh-TW" altLang="zh-TW" sz="2400" dirty="0">
                <a:solidFill>
                  <a:srgbClr val="0000FF"/>
                </a:solidFill>
                <a:latin typeface="新細明體" panose="02020500000000000000" pitchFamily="18" charset="-120"/>
                <a:ea typeface="標楷體" panose="03000509000000000000" pitchFamily="65" charset="-120"/>
              </a:rPr>
              <a:t>號函辦理。</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FF0000"/>
                </a:solidFill>
                <a:latin typeface="新細明體" panose="02020500000000000000" pitchFamily="18" charset="-120"/>
                <a:ea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手諭（奉交下）</a:t>
            </a:r>
            <a:r>
              <a:rPr lang="zh-TW" altLang="zh-TW" sz="2400" dirty="0">
                <a:solidFill>
                  <a:srgbClr val="0000FF"/>
                </a:solidFill>
                <a:latin typeface="新細明體" panose="02020500000000000000" pitchFamily="18" charset="-120"/>
                <a:ea typeface="標楷體" panose="03000509000000000000" pitchFamily="65" charset="-120"/>
              </a:rPr>
              <a:t>－奉鈞長</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年</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月</a:t>
            </a:r>
            <a:r>
              <a:rPr lang="en-US" altLang="zh-TW" sz="2400" dirty="0">
                <a:solidFill>
                  <a:srgbClr val="0000FF"/>
                </a:solidFill>
                <a:latin typeface="新細明體" panose="02020500000000000000" pitchFamily="18" charset="-120"/>
                <a:ea typeface="標楷體" panose="03000509000000000000" pitchFamily="65" charset="-120"/>
              </a:rPr>
              <a:t>0</a:t>
            </a:r>
            <a:r>
              <a:rPr lang="zh-TW" altLang="zh-TW" sz="2400" dirty="0">
                <a:solidFill>
                  <a:srgbClr val="0000FF"/>
                </a:solidFill>
                <a:latin typeface="新細明體" panose="02020500000000000000" pitchFamily="18" charset="-120"/>
                <a:ea typeface="標楷體" panose="03000509000000000000" pitchFamily="65" charset="-120"/>
              </a:rPr>
              <a:t>日手諭或指示辦理。</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FF0000"/>
                </a:solidFill>
                <a:latin typeface="新細明體" panose="02020500000000000000" pitchFamily="18" charset="-120"/>
                <a:ea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法規</a:t>
            </a:r>
            <a:r>
              <a:rPr lang="zh-TW" altLang="zh-TW" sz="2400" dirty="0">
                <a:solidFill>
                  <a:srgbClr val="0000FF"/>
                </a:solidFill>
                <a:latin typeface="新細明體" panose="02020500000000000000" pitchFamily="18" charset="-120"/>
                <a:ea typeface="標楷體" panose="03000509000000000000" pitchFamily="65" charset="-120"/>
              </a:rPr>
              <a:t>－依○○法第</a:t>
            </a:r>
            <a:r>
              <a:rPr lang="en-US" altLang="zh-TW" sz="2400" dirty="0">
                <a:solidFill>
                  <a:srgbClr val="0000FF"/>
                </a:solidFill>
                <a:latin typeface="新細明體" panose="02020500000000000000" pitchFamily="18" charset="-120"/>
                <a:ea typeface="標楷體" panose="03000509000000000000" pitchFamily="65" charset="-120"/>
              </a:rPr>
              <a:t>00</a:t>
            </a:r>
            <a:r>
              <a:rPr lang="zh-TW" altLang="zh-TW" sz="2400" dirty="0">
                <a:solidFill>
                  <a:srgbClr val="0000FF"/>
                </a:solidFill>
                <a:latin typeface="新細明體" panose="02020500000000000000" pitchFamily="18" charset="-120"/>
                <a:ea typeface="標楷體" panose="03000509000000000000" pitchFamily="65" charset="-120"/>
              </a:rPr>
              <a:t>條規定辦理。</a:t>
            </a:r>
            <a:endParaRPr lang="zh-TW" altLang="zh-TW" sz="2400" dirty="0">
              <a:latin typeface="新細明體" panose="02020500000000000000" pitchFamily="18" charset="-120"/>
              <a:cs typeface="新細明體" panose="02020500000000000000" pitchFamily="18" charset="-120"/>
            </a:endParaRPr>
          </a:p>
          <a:p>
            <a:pPr marL="0" indent="0" algn="just">
              <a:lnSpc>
                <a:spcPts val="1900"/>
              </a:lnSpc>
              <a:spcAft>
                <a:spcPts val="900"/>
              </a:spcAft>
              <a:buNone/>
            </a:pPr>
            <a:r>
              <a:rPr lang="en-US" altLang="zh-TW" sz="2400" dirty="0" smtClean="0">
                <a:solidFill>
                  <a:srgbClr val="FF0000"/>
                </a:solidFill>
                <a:latin typeface="新細明體" panose="02020500000000000000" pitchFamily="18" charset="-120"/>
                <a:ea typeface="標楷體" panose="03000509000000000000" pitchFamily="65" charset="-120"/>
              </a:rPr>
              <a:t>                       </a:t>
            </a:r>
            <a:r>
              <a:rPr lang="zh-TW" altLang="zh-TW" sz="2400" dirty="0" smtClean="0">
                <a:solidFill>
                  <a:srgbClr val="FF0000"/>
                </a:solidFill>
                <a:latin typeface="新細明體" panose="02020500000000000000" pitchFamily="18" charset="-120"/>
                <a:ea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會議提示‧業務需要‧事實‧計畫‧方案‧報導</a:t>
            </a:r>
            <a:r>
              <a:rPr lang="zh-TW" altLang="zh-TW" sz="2400" dirty="0">
                <a:solidFill>
                  <a:srgbClr val="0000FF"/>
                </a:solidFill>
                <a:latin typeface="新細明體" panose="02020500000000000000" pitchFamily="18" charset="-120"/>
                <a:ea typeface="標楷體" panose="03000509000000000000" pitchFamily="65" charset="-120"/>
              </a:rPr>
              <a:t>等</a:t>
            </a:r>
            <a:r>
              <a:rPr lang="zh-TW" altLang="zh-TW" sz="2400" dirty="0">
                <a:solidFill>
                  <a:srgbClr val="FF0000"/>
                </a:solidFill>
                <a:latin typeface="Calibri" panose="020F0502020204030204" pitchFamily="34" charset="0"/>
                <a:ea typeface="標楷體" panose="03000509000000000000" pitchFamily="65" charset="-120"/>
              </a:rPr>
              <a:t>（引據）</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a:solidFill>
                  <a:srgbClr val="000000"/>
                </a:solidFill>
                <a:latin typeface="新細明體" panose="02020500000000000000" pitchFamily="18" charset="-120"/>
                <a:ea typeface="標楷體" panose="03000509000000000000" pitchFamily="65" charset="-120"/>
              </a:rPr>
              <a:t>二、</a:t>
            </a:r>
            <a:r>
              <a:rPr lang="zh-TW" altLang="zh-TW" sz="2400" dirty="0">
                <a:solidFill>
                  <a:srgbClr val="0000FF"/>
                </a:solidFill>
                <a:latin typeface="新細明體" panose="02020500000000000000" pitchFamily="18" charset="-120"/>
                <a:ea typeface="標楷體" panose="03000509000000000000" pitchFamily="65" charset="-120"/>
              </a:rPr>
              <a:t>陳述現況及問題</a:t>
            </a:r>
            <a:r>
              <a:rPr lang="zh-TW" altLang="zh-TW" sz="2400" dirty="0">
                <a:solidFill>
                  <a:srgbClr val="0D0D0D"/>
                </a:solidFill>
                <a:latin typeface="新細明體" panose="02020500000000000000" pitchFamily="18" charset="-120"/>
                <a:ea typeface="標楷體" panose="03000509000000000000" pitchFamily="65" charset="-120"/>
              </a:rPr>
              <a:t>，針對來文之觀點或現狀</a:t>
            </a:r>
            <a:r>
              <a:rPr lang="zh-TW" altLang="zh-TW" sz="2400" dirty="0">
                <a:solidFill>
                  <a:srgbClr val="0000FF"/>
                </a:solidFill>
                <a:latin typeface="新細明體" panose="02020500000000000000" pitchFamily="18" charset="-120"/>
                <a:ea typeface="標楷體" panose="03000509000000000000" pitchFamily="65" charset="-120"/>
              </a:rPr>
              <a:t>作利弊因素分析</a:t>
            </a:r>
            <a:r>
              <a:rPr lang="en-US" altLang="zh-TW" sz="2400" dirty="0">
                <a:solidFill>
                  <a:srgbClr val="FF0000"/>
                </a:solidFill>
                <a:latin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申述</a:t>
            </a:r>
            <a:r>
              <a:rPr lang="en-US" altLang="zh-TW" sz="2400" dirty="0">
                <a:solidFill>
                  <a:srgbClr val="FF0000"/>
                </a:solidFill>
                <a:latin typeface="新細明體" panose="02020500000000000000" pitchFamily="18" charset="-120"/>
                <a:ea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a:solidFill>
                  <a:srgbClr val="000000"/>
                </a:solidFill>
                <a:latin typeface="新細明體" panose="02020500000000000000" pitchFamily="18" charset="-120"/>
                <a:ea typeface="標楷體" panose="03000509000000000000" pitchFamily="65" charset="-120"/>
              </a:rPr>
              <a:t>三、提出</a:t>
            </a:r>
            <a:r>
              <a:rPr lang="zh-TW" altLang="zh-TW" sz="2400" dirty="0">
                <a:solidFill>
                  <a:srgbClr val="0000FF"/>
                </a:solidFill>
                <a:latin typeface="新細明體" panose="02020500000000000000" pitchFamily="18" charset="-120"/>
                <a:ea typeface="標楷體" panose="03000509000000000000" pitchFamily="65" charset="-120"/>
              </a:rPr>
              <a:t>承辦</a:t>
            </a:r>
            <a:r>
              <a:rPr lang="zh-TW" altLang="zh-TW" sz="2400" dirty="0">
                <a:solidFill>
                  <a:srgbClr val="0D0D0D"/>
                </a:solidFill>
                <a:latin typeface="新細明體" panose="02020500000000000000" pitchFamily="18" charset="-120"/>
                <a:ea typeface="標楷體" panose="03000509000000000000" pitchFamily="65" charset="-120"/>
              </a:rPr>
              <a:t>或幕僚</a:t>
            </a:r>
            <a:r>
              <a:rPr lang="zh-TW" altLang="zh-TW" sz="2400" dirty="0">
                <a:solidFill>
                  <a:srgbClr val="0000FF"/>
                </a:solidFill>
                <a:latin typeface="新細明體" panose="02020500000000000000" pitchFamily="18" charset="-120"/>
                <a:ea typeface="標楷體" panose="03000509000000000000" pitchFamily="65" charset="-120"/>
              </a:rPr>
              <a:t>單位見解</a:t>
            </a:r>
            <a:r>
              <a:rPr lang="en-US" altLang="zh-TW" sz="2400" dirty="0">
                <a:solidFill>
                  <a:srgbClr val="FF0000"/>
                </a:solidFill>
                <a:latin typeface="標楷體" panose="03000509000000000000" pitchFamily="65" charset="-120"/>
              </a:rPr>
              <a:t>(</a:t>
            </a:r>
            <a:r>
              <a:rPr lang="zh-TW" altLang="zh-TW" sz="2400" dirty="0">
                <a:solidFill>
                  <a:srgbClr val="FF0000"/>
                </a:solidFill>
                <a:latin typeface="新細明體" panose="02020500000000000000" pitchFamily="18" charset="-120"/>
                <a:ea typeface="標楷體" panose="03000509000000000000" pitchFamily="65" charset="-120"/>
              </a:rPr>
              <a:t>歸結</a:t>
            </a:r>
            <a:r>
              <a:rPr lang="en-US" altLang="zh-TW" sz="2400" dirty="0">
                <a:solidFill>
                  <a:srgbClr val="FF0000"/>
                </a:solidFill>
                <a:latin typeface="新細明體" panose="02020500000000000000" pitchFamily="18" charset="-120"/>
                <a:ea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smtClean="0">
                <a:solidFill>
                  <a:srgbClr val="000000"/>
                </a:solidFill>
                <a:latin typeface="新細明體" panose="02020500000000000000" pitchFamily="18" charset="-120"/>
                <a:ea typeface="標楷體" panose="03000509000000000000" pitchFamily="65" charset="-120"/>
              </a:rPr>
              <a:t>四</a:t>
            </a:r>
            <a:r>
              <a:rPr lang="zh-TW" altLang="zh-TW" sz="2400" dirty="0">
                <a:solidFill>
                  <a:srgbClr val="000000"/>
                </a:solidFill>
                <a:latin typeface="新細明體" panose="02020500000000000000" pitchFamily="18" charset="-120"/>
                <a:ea typeface="標楷體" panose="03000509000000000000" pitchFamily="65" charset="-120"/>
              </a:rPr>
              <a:t>、</a:t>
            </a:r>
            <a:r>
              <a:rPr lang="zh-TW" altLang="zh-TW" sz="2400" dirty="0">
                <a:solidFill>
                  <a:srgbClr val="0D0D0D"/>
                </a:solidFill>
                <a:latin typeface="新細明體" panose="02020500000000000000" pitchFamily="18" charset="-120"/>
                <a:ea typeface="標楷體" panose="03000509000000000000" pitchFamily="65" charset="-120"/>
              </a:rPr>
              <a:t>如需動支</a:t>
            </a:r>
            <a:r>
              <a:rPr lang="zh-TW" altLang="zh-TW" sz="2400" dirty="0">
                <a:solidFill>
                  <a:srgbClr val="0000FF"/>
                </a:solidFill>
                <a:latin typeface="新細明體" panose="02020500000000000000" pitchFamily="18" charset="-120"/>
                <a:ea typeface="標楷體" panose="03000509000000000000" pitchFamily="65" charset="-120"/>
              </a:rPr>
              <a:t>經費</a:t>
            </a:r>
            <a:r>
              <a:rPr lang="zh-TW" altLang="zh-TW" sz="2400" dirty="0">
                <a:solidFill>
                  <a:srgbClr val="0D0D0D"/>
                </a:solidFill>
                <a:latin typeface="新細明體" panose="02020500000000000000" pitchFamily="18" charset="-120"/>
                <a:ea typeface="標楷體" panose="03000509000000000000" pitchFamily="65" charset="-120"/>
              </a:rPr>
              <a:t>，請列明預算科目及數額</a:t>
            </a:r>
            <a:r>
              <a:rPr lang="en-US" altLang="zh-TW" sz="2400" dirty="0">
                <a:solidFill>
                  <a:srgbClr val="FF0000"/>
                </a:solidFill>
                <a:latin typeface="Tahoma" panose="020B0604030504040204" pitchFamily="34" charset="0"/>
              </a:rPr>
              <a:t>(</a:t>
            </a:r>
            <a:r>
              <a:rPr lang="zh-TW" altLang="zh-TW" sz="2400" dirty="0">
                <a:solidFill>
                  <a:srgbClr val="FF0000"/>
                </a:solidFill>
                <a:latin typeface="Tahoma" panose="020B0604030504040204" pitchFamily="34" charset="0"/>
                <a:ea typeface="標楷體" panose="03000509000000000000" pitchFamily="65" charset="-120"/>
              </a:rPr>
              <a:t>經費</a:t>
            </a:r>
            <a:r>
              <a:rPr lang="en-US" altLang="zh-TW" sz="2400" dirty="0">
                <a:solidFill>
                  <a:srgbClr val="FF0000"/>
                </a:solidFill>
                <a:latin typeface="Tahoma" panose="020B0604030504040204" pitchFamily="34" charset="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a:solidFill>
                  <a:srgbClr val="000000"/>
                </a:solidFill>
                <a:latin typeface="新細明體" panose="02020500000000000000" pitchFamily="18" charset="-120"/>
                <a:ea typeface="標楷體" panose="03000509000000000000" pitchFamily="65" charset="-120"/>
              </a:rPr>
              <a:t>五、</a:t>
            </a:r>
            <a:r>
              <a:rPr lang="zh-TW" altLang="zh-TW" sz="2400" dirty="0">
                <a:solidFill>
                  <a:srgbClr val="0D0D0D"/>
                </a:solidFill>
                <a:latin typeface="新細明體" panose="02020500000000000000" pitchFamily="18" charset="-120"/>
                <a:ea typeface="標楷體" panose="03000509000000000000" pitchFamily="65" charset="-120"/>
              </a:rPr>
              <a:t>如有</a:t>
            </a:r>
            <a:r>
              <a:rPr lang="zh-TW" altLang="zh-TW" sz="2400" dirty="0">
                <a:solidFill>
                  <a:srgbClr val="0000FF"/>
                </a:solidFill>
                <a:latin typeface="新細明體" panose="02020500000000000000" pitchFamily="18" charset="-120"/>
                <a:ea typeface="標楷體" panose="03000509000000000000" pitchFamily="65" charset="-120"/>
              </a:rPr>
              <a:t>補充說明</a:t>
            </a:r>
            <a:r>
              <a:rPr lang="zh-TW" altLang="zh-TW" sz="2400" dirty="0">
                <a:solidFill>
                  <a:srgbClr val="0D0D0D"/>
                </a:solidFill>
                <a:latin typeface="新細明體" panose="02020500000000000000" pitchFamily="18" charset="-120"/>
                <a:ea typeface="標楷體" panose="03000509000000000000" pitchFamily="65" charset="-120"/>
              </a:rPr>
              <a:t>或需其他單位配合請列明</a:t>
            </a:r>
            <a:r>
              <a:rPr lang="en-US" altLang="zh-TW" sz="2400" dirty="0">
                <a:solidFill>
                  <a:srgbClr val="FF0000"/>
                </a:solidFill>
                <a:latin typeface="Tahoma" panose="020B0604030504040204" pitchFamily="34" charset="0"/>
              </a:rPr>
              <a:t>(</a:t>
            </a:r>
            <a:r>
              <a:rPr lang="zh-TW" altLang="zh-TW" sz="2400" dirty="0">
                <a:solidFill>
                  <a:srgbClr val="FF0000"/>
                </a:solidFill>
                <a:latin typeface="Tahoma" panose="020B0604030504040204" pitchFamily="34" charset="0"/>
                <a:ea typeface="標楷體" panose="03000509000000000000" pitchFamily="65" charset="-120"/>
              </a:rPr>
              <a:t>補充</a:t>
            </a:r>
            <a:r>
              <a:rPr lang="en-US" altLang="zh-TW" sz="2400" dirty="0">
                <a:solidFill>
                  <a:srgbClr val="FF0000"/>
                </a:solidFill>
                <a:latin typeface="Tahoma" panose="020B0604030504040204" pitchFamily="34" charset="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en-US" altLang="zh-TW" sz="2400" dirty="0" smtClean="0">
                <a:solidFill>
                  <a:srgbClr val="000000"/>
                </a:solidFill>
                <a:latin typeface="標楷體" panose="03000509000000000000" pitchFamily="65" charset="-120"/>
              </a:rPr>
              <a:t>  </a:t>
            </a:r>
            <a:r>
              <a:rPr lang="zh-TW" altLang="zh-TW" sz="2400" dirty="0" smtClean="0">
                <a:solidFill>
                  <a:srgbClr val="000000"/>
                </a:solidFill>
                <a:latin typeface="新細明體" panose="02020500000000000000" pitchFamily="18" charset="-120"/>
                <a:ea typeface="標楷體" panose="03000509000000000000" pitchFamily="65" charset="-120"/>
              </a:rPr>
              <a:t>六</a:t>
            </a:r>
            <a:r>
              <a:rPr lang="zh-TW" altLang="zh-TW" sz="2400" dirty="0">
                <a:solidFill>
                  <a:srgbClr val="000000"/>
                </a:solidFill>
                <a:latin typeface="新細明體" panose="02020500000000000000" pitchFamily="18" charset="-120"/>
                <a:ea typeface="標楷體" panose="03000509000000000000" pitchFamily="65" charset="-120"/>
              </a:rPr>
              <a:t>、</a:t>
            </a:r>
            <a:r>
              <a:rPr lang="zh-TW" altLang="zh-TW" sz="2400" dirty="0">
                <a:solidFill>
                  <a:srgbClr val="0D0D0D"/>
                </a:solidFill>
                <a:latin typeface="新細明體" panose="02020500000000000000" pitchFamily="18" charset="-120"/>
                <a:ea typeface="標楷體" panose="03000509000000000000" pitchFamily="65" charset="-120"/>
              </a:rPr>
              <a:t>如有</a:t>
            </a:r>
            <a:r>
              <a:rPr lang="zh-TW" altLang="zh-TW" sz="2400" dirty="0">
                <a:solidFill>
                  <a:srgbClr val="0000FF"/>
                </a:solidFill>
                <a:latin typeface="新細明體" panose="02020500000000000000" pitchFamily="18" charset="-120"/>
                <a:ea typeface="標楷體" panose="03000509000000000000" pitchFamily="65" charset="-120"/>
              </a:rPr>
              <a:t>附件</a:t>
            </a:r>
            <a:r>
              <a:rPr lang="zh-TW" altLang="zh-TW" sz="2400" dirty="0">
                <a:solidFill>
                  <a:srgbClr val="0D0D0D"/>
                </a:solidFill>
                <a:latin typeface="新細明體" panose="02020500000000000000" pitchFamily="18" charset="-120"/>
                <a:ea typeface="標楷體" panose="03000509000000000000" pitchFamily="65" charset="-120"/>
              </a:rPr>
              <a:t>請列明附件名稱及</a:t>
            </a:r>
            <a:r>
              <a:rPr lang="zh-TW" altLang="zh-TW" sz="2400" dirty="0">
                <a:solidFill>
                  <a:srgbClr val="000000"/>
                </a:solidFill>
                <a:latin typeface="新細明體" panose="02020500000000000000" pitchFamily="18" charset="-120"/>
                <a:ea typeface="標楷體" panose="03000509000000000000" pitchFamily="65" charset="-120"/>
              </a:rPr>
              <a:t>數量</a:t>
            </a:r>
            <a:r>
              <a:rPr lang="en-US" altLang="zh-TW" sz="2400" dirty="0">
                <a:solidFill>
                  <a:srgbClr val="000000"/>
                </a:solidFill>
                <a:latin typeface="Tahoma" panose="020B0604030504040204" pitchFamily="34" charset="0"/>
              </a:rPr>
              <a:t>(</a:t>
            </a:r>
            <a:r>
              <a:rPr lang="zh-TW" altLang="zh-TW" sz="2400" dirty="0">
                <a:solidFill>
                  <a:srgbClr val="000000"/>
                </a:solidFill>
                <a:latin typeface="Tahoma" panose="020B0604030504040204" pitchFamily="34" charset="0"/>
                <a:ea typeface="標楷體" panose="03000509000000000000" pitchFamily="65" charset="-120"/>
              </a:rPr>
              <a:t>附件</a:t>
            </a:r>
            <a:r>
              <a:rPr lang="en-US" altLang="zh-TW" sz="2400" dirty="0">
                <a:solidFill>
                  <a:srgbClr val="000000"/>
                </a:solidFill>
                <a:latin typeface="Tahoma" panose="020B0604030504040204" pitchFamily="34" charset="0"/>
              </a:rPr>
              <a:t>)</a:t>
            </a:r>
            <a:endParaRPr lang="zh-TW" altLang="zh-TW" sz="2400" dirty="0">
              <a:latin typeface="新細明體" panose="02020500000000000000" pitchFamily="18" charset="-120"/>
              <a:cs typeface="新細明體" panose="02020500000000000000" pitchFamily="18" charset="-120"/>
            </a:endParaRPr>
          </a:p>
          <a:p>
            <a:pPr marL="0" indent="0">
              <a:lnSpc>
                <a:spcPts val="1900"/>
              </a:lnSpc>
              <a:spcAft>
                <a:spcPts val="900"/>
              </a:spcAft>
              <a:buNone/>
            </a:pPr>
            <a:r>
              <a:rPr lang="zh-TW" altLang="zh-TW" sz="2400" dirty="0">
                <a:solidFill>
                  <a:srgbClr val="000000"/>
                </a:solidFill>
                <a:latin typeface="新細明體" panose="02020500000000000000" pitchFamily="18" charset="-120"/>
                <a:ea typeface="標楷體" panose="03000509000000000000" pitchFamily="65" charset="-120"/>
              </a:rPr>
              <a:t>擬辦：</a:t>
            </a:r>
            <a:r>
              <a:rPr lang="zh-TW" altLang="zh-TW" sz="2400" dirty="0">
                <a:solidFill>
                  <a:srgbClr val="FF0000"/>
                </a:solidFill>
                <a:latin typeface="新細明體" panose="02020500000000000000" pitchFamily="18" charset="-120"/>
                <a:ea typeface="標楷體" panose="03000509000000000000" pitchFamily="65" charset="-120"/>
              </a:rPr>
              <a:t>本案於奉核後，將如何辦理</a:t>
            </a:r>
            <a:r>
              <a:rPr lang="zh-TW" altLang="zh-TW" sz="2400" dirty="0">
                <a:solidFill>
                  <a:srgbClr val="0D0D0D"/>
                </a:solidFill>
                <a:latin typeface="新細明體" panose="02020500000000000000" pitchFamily="18" charset="-120"/>
                <a:ea typeface="標楷體" panose="03000509000000000000" pitchFamily="65" charset="-120"/>
              </a:rPr>
              <a:t>。</a:t>
            </a:r>
            <a:r>
              <a:rPr lang="zh-TW" altLang="zh-TW" sz="2400" dirty="0">
                <a:solidFill>
                  <a:srgbClr val="0000FF"/>
                </a:solidFill>
                <a:latin typeface="新細明體" panose="02020500000000000000" pitchFamily="18" charset="-120"/>
                <a:ea typeface="標楷體" panose="03000509000000000000" pitchFamily="65" charset="-120"/>
              </a:rPr>
              <a:t>（</a:t>
            </a:r>
            <a:r>
              <a:rPr lang="zh-TW" altLang="zh-TW" sz="2400" dirty="0">
                <a:solidFill>
                  <a:srgbClr val="0000FF"/>
                </a:solidFill>
                <a:latin typeface="Calibri" panose="020F0502020204030204" pitchFamily="34" charset="0"/>
                <a:ea typeface="標楷體" panose="03000509000000000000" pitchFamily="65" charset="-120"/>
              </a:rPr>
              <a:t>提出具體可行方案，供長官核定裁決</a:t>
            </a:r>
            <a:r>
              <a:rPr lang="zh-TW" altLang="zh-TW" sz="2400" dirty="0">
                <a:solidFill>
                  <a:srgbClr val="0000FF"/>
                </a:solidFill>
                <a:latin typeface="新細明體" panose="02020500000000000000" pitchFamily="18" charset="-120"/>
                <a:ea typeface="標楷體" panose="03000509000000000000" pitchFamily="65" charset="-120"/>
              </a:rPr>
              <a:t>）</a:t>
            </a:r>
            <a:endParaRPr lang="zh-TW" altLang="zh-TW" sz="2400" dirty="0">
              <a:latin typeface="新細明體" panose="02020500000000000000" pitchFamily="18" charset="-120"/>
              <a:cs typeface="新細明體" panose="02020500000000000000" pitchFamily="18" charset="-120"/>
            </a:endParaRPr>
          </a:p>
          <a:p>
            <a:pPr>
              <a:lnSpc>
                <a:spcPts val="1900"/>
              </a:lnSpc>
            </a:pPr>
            <a:endParaRPr lang="zh-TW" altLang="en-US" sz="2400" dirty="0"/>
          </a:p>
        </p:txBody>
      </p:sp>
    </p:spTree>
    <p:extLst>
      <p:ext uri="{BB962C8B-B14F-4D97-AF65-F5344CB8AC3E}">
        <p14:creationId xmlns:p14="http://schemas.microsoft.com/office/powerpoint/2010/main" val="32495736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idx="1"/>
          </p:nvPr>
        </p:nvSpPr>
        <p:spPr>
          <a:xfrm>
            <a:off x="241540" y="151638"/>
            <a:ext cx="11628407" cy="6641047"/>
          </a:xfrm>
        </p:spPr>
        <p:txBody>
          <a:bodyPr/>
          <a:lstStyle/>
          <a:p>
            <a:pPr marL="0" indent="0">
              <a:buNone/>
            </a:pPr>
            <a:endPar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buNone/>
            </a:pPr>
            <a:r>
              <a:rPr lang="zh-TW" altLang="zh-TW" sz="2800" dirty="0" smtClean="0">
                <a:latin typeface="Times New Roman" panose="02020603050405020304" pitchFamily="18" charset="0"/>
                <a:ea typeface="標楷體" panose="03000509000000000000" pitchFamily="65" charset="-120"/>
                <a:cs typeface="Times New Roman" panose="02020603050405020304" pitchFamily="18" charset="0"/>
              </a:rPr>
              <a:t>簽</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ts val="2000"/>
              </a:lnSpc>
              <a:spcBef>
                <a:spcPts val="530"/>
              </a:spcBef>
              <a:spcAft>
                <a:spcPts val="0"/>
              </a:spcAft>
              <a:buNone/>
            </a:pPr>
            <a:r>
              <a:rPr lang="zh-TW" altLang="zh-TW" sz="2000" dirty="0">
                <a:latin typeface="新細明體" panose="02020500000000000000" pitchFamily="18" charset="-120"/>
                <a:ea typeface="標楷體" panose="03000509000000000000" pitchFamily="65" charset="-120"/>
                <a:cs typeface="Times New Roman" panose="02020603050405020304" pitchFamily="18" charset="0"/>
              </a:rPr>
              <a:t>主旨：</a:t>
            </a:r>
            <a:r>
              <a:rPr lang="zh-TW" altLang="zh-TW" sz="2000" dirty="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為</a:t>
            </a:r>
            <a:r>
              <a:rPr lang="zh-TW" altLang="zh-TW" sz="2000" dirty="0">
                <a:latin typeface="新細明體" panose="02020500000000000000" pitchFamily="18" charset="-120"/>
                <a:ea typeface="標楷體" panose="03000509000000000000" pitchFamily="65" charset="-120"/>
                <a:cs typeface="Times New Roman" panose="02020603050405020304" pitchFamily="18" charset="0"/>
              </a:rPr>
              <a:t>辦理「</a:t>
            </a:r>
            <a:r>
              <a:rPr lang="en-US" altLang="zh-TW" sz="2000" dirty="0">
                <a:latin typeface="新細明體" panose="02020500000000000000" pitchFamily="18" charset="-120"/>
                <a:ea typeface="標楷體" panose="03000509000000000000" pitchFamily="65" charset="-120"/>
                <a:cs typeface="Times New Roman" panose="02020603050405020304" pitchFamily="18" charset="0"/>
              </a:rPr>
              <a:t>111</a:t>
            </a:r>
            <a:r>
              <a:rPr lang="zh-TW" altLang="zh-TW" sz="2000" dirty="0">
                <a:latin typeface="新細明體" panose="02020500000000000000" pitchFamily="18" charset="-120"/>
                <a:ea typeface="標楷體" panose="03000509000000000000" pitchFamily="65" charset="-120"/>
                <a:cs typeface="Times New Roman" panose="02020603050405020304" pitchFamily="18" charset="0"/>
              </a:rPr>
              <a:t>年新北市農會防制洗錢及打擊資恐</a:t>
            </a:r>
            <a:r>
              <a:rPr lang="zh-TW" altLang="zh-TW" sz="2000" dirty="0" smtClean="0">
                <a:latin typeface="新細明體" panose="02020500000000000000" pitchFamily="18" charset="-120"/>
                <a:ea typeface="標楷體" panose="03000509000000000000" pitchFamily="65" charset="-120"/>
                <a:cs typeface="Times New Roman" panose="02020603050405020304" pitchFamily="18" charset="0"/>
              </a:rPr>
              <a:t>相關</a:t>
            </a:r>
            <a:r>
              <a:rPr lang="zh-TW" altLang="zh-TW" sz="2000" kern="100" dirty="0" smtClean="0">
                <a:latin typeface="Calibri" panose="020F0502020204030204" pitchFamily="34" charset="0"/>
                <a:ea typeface="標楷體" panose="03000509000000000000" pitchFamily="65" charset="-120"/>
                <a:cs typeface="Times New Roman" panose="02020603050405020304" pitchFamily="18" charset="0"/>
              </a:rPr>
              <a:t>法規</a:t>
            </a:r>
            <a:r>
              <a:rPr lang="zh-TW" altLang="zh-TW" sz="2000" kern="100" dirty="0">
                <a:latin typeface="Calibri" panose="020F0502020204030204" pitchFamily="34" charset="0"/>
                <a:ea typeface="標楷體" panose="03000509000000000000" pitchFamily="65" charset="-120"/>
                <a:cs typeface="Times New Roman" panose="02020603050405020304" pitchFamily="18" charset="0"/>
              </a:rPr>
              <a:t>及作業研習」一案，</a:t>
            </a:r>
            <a:r>
              <a:rPr lang="zh-TW" altLang="zh-TW" sz="20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簽請核示。</a:t>
            </a:r>
            <a:endParaRPr lang="zh-TW" altLang="zh-TW" sz="2000" kern="100" dirty="0">
              <a:latin typeface="Calibri" panose="020F0502020204030204" pitchFamily="34" charset="0"/>
              <a:cs typeface="Times New Roman" panose="02020603050405020304" pitchFamily="18" charset="0"/>
            </a:endParaRPr>
          </a:p>
          <a:p>
            <a:pPr marL="0" indent="0" algn="just">
              <a:lnSpc>
                <a:spcPts val="2000"/>
              </a:lnSpc>
              <a:spcAft>
                <a:spcPts val="0"/>
              </a:spcAft>
              <a:buNone/>
            </a:pPr>
            <a:r>
              <a:rPr lang="en-US" altLang="zh-TW" sz="2000" kern="100" dirty="0">
                <a:solidFill>
                  <a:srgbClr val="FF0000"/>
                </a:solidFill>
                <a:latin typeface="標楷體" panose="03000509000000000000" pitchFamily="65" charset="-120"/>
                <a:cs typeface="Times New Roman" panose="02020603050405020304" pitchFamily="18" charset="0"/>
              </a:rPr>
              <a:t>     </a:t>
            </a:r>
            <a:r>
              <a:rPr lang="zh-TW" altLang="zh-TW" sz="20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（主旨＝</a:t>
            </a:r>
            <a:r>
              <a:rPr lang="zh-TW" altLang="zh-TW" sz="20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起首語</a:t>
            </a:r>
            <a:r>
              <a:rPr lang="zh-TW" altLang="zh-TW" sz="20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a:t>
            </a:r>
            <a:r>
              <a:rPr lang="zh-TW" altLang="zh-TW" sz="2000" kern="100" dirty="0">
                <a:latin typeface="Calibri" panose="020F0502020204030204" pitchFamily="34" charset="0"/>
                <a:ea typeface="標楷體" panose="03000509000000000000" pitchFamily="65" charset="-120"/>
                <a:cs typeface="Times New Roman" panose="02020603050405020304" pitchFamily="18" charset="0"/>
              </a:rPr>
              <a:t>本案主要意旨</a:t>
            </a:r>
            <a:r>
              <a:rPr lang="zh-TW" altLang="zh-TW" sz="20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a:t>
            </a:r>
            <a:r>
              <a:rPr lang="zh-TW" altLang="zh-TW" sz="20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期望語</a:t>
            </a:r>
            <a:r>
              <a:rPr lang="zh-TW" altLang="zh-TW" sz="20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a:t>
            </a:r>
            <a:endParaRPr lang="zh-TW" altLang="zh-TW" sz="2000" kern="100" dirty="0">
              <a:latin typeface="Calibri" panose="020F0502020204030204" pitchFamily="34" charset="0"/>
              <a:cs typeface="Times New Roman" panose="02020603050405020304" pitchFamily="18" charset="0"/>
            </a:endParaRPr>
          </a:p>
          <a:p>
            <a:pPr marL="0" indent="0">
              <a:lnSpc>
                <a:spcPts val="2000"/>
              </a:lnSpc>
              <a:spcBef>
                <a:spcPts val="530"/>
              </a:spcBef>
              <a:spcAft>
                <a:spcPts val="0"/>
              </a:spcAft>
              <a:buNone/>
            </a:pPr>
            <a:r>
              <a:rPr lang="zh-TW" altLang="zh-TW" sz="2000" dirty="0">
                <a:latin typeface="新細明體" panose="02020500000000000000" pitchFamily="18" charset="-120"/>
                <a:ea typeface="標楷體" panose="03000509000000000000" pitchFamily="65" charset="-120"/>
                <a:cs typeface="Times New Roman" panose="02020603050405020304" pitchFamily="18" charset="0"/>
              </a:rPr>
              <a:t>說明：</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（說明＝</a:t>
            </a:r>
            <a:r>
              <a:rPr lang="zh-TW" altLang="zh-TW" sz="2000" dirty="0">
                <a:solidFill>
                  <a:srgbClr val="0000FF"/>
                </a:solidFill>
                <a:latin typeface="新細明體" panose="02020500000000000000" pitchFamily="18" charset="-120"/>
                <a:ea typeface="標楷體" panose="03000509000000000000" pitchFamily="65" charset="-120"/>
                <a:cs typeface="新細明體" panose="02020500000000000000" pitchFamily="18" charset="-120"/>
              </a:rPr>
              <a:t>引據</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a:t>
            </a:r>
            <a:r>
              <a:rPr lang="zh-TW" altLang="zh-TW" sz="2000" dirty="0">
                <a:solidFill>
                  <a:srgbClr val="0000FF"/>
                </a:solidFill>
                <a:latin typeface="新細明體" panose="02020500000000000000" pitchFamily="18" charset="-120"/>
                <a:ea typeface="標楷體" panose="03000509000000000000" pitchFamily="65" charset="-120"/>
                <a:cs typeface="新細明體" panose="02020500000000000000" pitchFamily="18" charset="-120"/>
              </a:rPr>
              <a:t>申述</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a:t>
            </a:r>
            <a:r>
              <a:rPr lang="zh-TW" altLang="zh-TW" sz="2000" dirty="0">
                <a:solidFill>
                  <a:srgbClr val="0000FF"/>
                </a:solidFill>
                <a:latin typeface="新細明體" panose="02020500000000000000" pitchFamily="18" charset="-120"/>
                <a:ea typeface="標楷體" panose="03000509000000000000" pitchFamily="65" charset="-120"/>
                <a:cs typeface="新細明體" panose="02020500000000000000" pitchFamily="18" charset="-120"/>
              </a:rPr>
              <a:t>歸結</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a:t>
            </a:r>
            <a:r>
              <a:rPr lang="zh-TW" altLang="zh-TW" sz="2000" dirty="0">
                <a:solidFill>
                  <a:srgbClr val="0000FF"/>
                </a:solidFill>
                <a:latin typeface="新細明體" panose="02020500000000000000" pitchFamily="18" charset="-120"/>
                <a:ea typeface="標楷體" panose="03000509000000000000" pitchFamily="65" charset="-120"/>
                <a:cs typeface="新細明體" panose="02020500000000000000" pitchFamily="18" charset="-120"/>
              </a:rPr>
              <a:t>附件</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a:t>
            </a:r>
            <a:endParaRPr lang="zh-TW" altLang="zh-TW" sz="2000" dirty="0">
              <a:latin typeface="新細明體" panose="02020500000000000000" pitchFamily="18" charset="-120"/>
              <a:cs typeface="新細明體" panose="02020500000000000000" pitchFamily="18" charset="-120"/>
            </a:endParaRPr>
          </a:p>
          <a:p>
            <a:pPr marL="0" indent="0">
              <a:lnSpc>
                <a:spcPts val="2000"/>
              </a:lnSpc>
              <a:spcBef>
                <a:spcPts val="530"/>
              </a:spcBef>
              <a:spcAft>
                <a:spcPts val="0"/>
              </a:spcAft>
              <a:buNone/>
            </a:pPr>
            <a:r>
              <a:rPr lang="en-US" altLang="zh-TW" sz="2000" dirty="0" smtClean="0">
                <a:solidFill>
                  <a:srgbClr val="000000"/>
                </a:solidFill>
                <a:latin typeface="標楷體" panose="03000509000000000000" pitchFamily="65" charset="-120"/>
                <a:cs typeface="Times New Roman" panose="02020603050405020304" pitchFamily="18" charset="0"/>
              </a:rPr>
              <a:t>  </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一、依據「農業金融機構防制洗錢與打擊資恐內部</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控制及</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稽核制度實施辦法」辦理。</a:t>
            </a:r>
            <a:r>
              <a:rPr lang="zh-TW" altLang="zh-TW" sz="2000" dirty="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（引據）</a:t>
            </a:r>
            <a:endParaRPr lang="zh-TW" altLang="zh-TW" sz="2000" dirty="0">
              <a:latin typeface="新細明體" panose="02020500000000000000" pitchFamily="18" charset="-120"/>
              <a:cs typeface="新細明體" panose="02020500000000000000" pitchFamily="18" charset="-120"/>
            </a:endParaRPr>
          </a:p>
          <a:p>
            <a:pPr marL="0" lvl="0" indent="0">
              <a:lnSpc>
                <a:spcPts val="2000"/>
              </a:lnSpc>
              <a:spcBef>
                <a:spcPts val="530"/>
              </a:spcBef>
              <a:spcAft>
                <a:spcPts val="0"/>
              </a:spcAft>
              <a:buClr>
                <a:srgbClr val="000000"/>
              </a:buClr>
              <a:buNone/>
            </a:pP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二、</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旨</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揭研習時間擬於</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111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年</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7</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月</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20</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日（星期三）</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上午</a:t>
            </a:r>
            <a:r>
              <a:rPr lang="en-US" altLang="zh-TW" sz="2000" dirty="0" smtClean="0">
                <a:solidFill>
                  <a:srgbClr val="000000"/>
                </a:solidFill>
                <a:latin typeface="標楷體" panose="03000509000000000000" pitchFamily="65" charset="-120"/>
                <a:cs typeface="Times New Roman" panose="02020603050405020304" pitchFamily="18" charset="0"/>
              </a:rPr>
              <a:t>9</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時至下午</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4</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時於本市淡水區農會</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新北市淡水</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區</a:t>
            </a:r>
            <a:endParaRPr lang="en-US"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endParaRPr>
          </a:p>
          <a:p>
            <a:pPr marL="0" lvl="0" indent="0">
              <a:lnSpc>
                <a:spcPts val="2000"/>
              </a:lnSpc>
              <a:spcBef>
                <a:spcPts val="530"/>
              </a:spcBef>
              <a:spcAft>
                <a:spcPts val="0"/>
              </a:spcAft>
              <a:buClr>
                <a:srgbClr val="000000"/>
              </a:buClr>
              <a:buNone/>
            </a:pPr>
            <a:r>
              <a:rPr lang="zh-TW" altLang="en-US"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中正路</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42-1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號</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)3</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樓會議室舉行，上午</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3</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小時課程</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為「</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防制洗錢及打擊資恐法令解析及案例說明」</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a:t>
            </a:r>
            <a:endParaRPr lang="en-US"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endParaRPr>
          </a:p>
          <a:p>
            <a:pPr marL="0" lvl="0" indent="0">
              <a:lnSpc>
                <a:spcPts val="2000"/>
              </a:lnSpc>
              <a:spcBef>
                <a:spcPts val="530"/>
              </a:spcBef>
              <a:spcAft>
                <a:spcPts val="0"/>
              </a:spcAft>
              <a:buClr>
                <a:srgbClr val="000000"/>
              </a:buClr>
              <a:buNone/>
            </a:pPr>
            <a:r>
              <a:rPr lang="zh-TW" altLang="en-US"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下午</a:t>
            </a:r>
            <a:r>
              <a:rPr lang="en-US" altLang="zh-TW" sz="2000" dirty="0" smtClean="0">
                <a:solidFill>
                  <a:srgbClr val="000000"/>
                </a:solidFill>
                <a:latin typeface="標楷體" panose="03000509000000000000" pitchFamily="65" charset="-120"/>
                <a:cs typeface="Times New Roman" panose="02020603050405020304" pitchFamily="18" charset="0"/>
              </a:rPr>
              <a:t>3</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小時課程為「防制洗錢及打擊資恐作業態樣及</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交易</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監控」，擬分別邀請法務部調查局</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洗錢</a:t>
            </a:r>
            <a:endParaRPr lang="en-US"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endParaRPr>
          </a:p>
          <a:p>
            <a:pPr marL="0" lvl="0" indent="0">
              <a:lnSpc>
                <a:spcPts val="2000"/>
              </a:lnSpc>
              <a:spcBef>
                <a:spcPts val="530"/>
              </a:spcBef>
              <a:spcAft>
                <a:spcPts val="0"/>
              </a:spcAft>
              <a:buClr>
                <a:srgbClr val="000000"/>
              </a:buClr>
              <a:buNone/>
            </a:pPr>
            <a:r>
              <a:rPr lang="zh-TW" altLang="en-US"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防</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制處、</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全國</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農業金庫指派講師授課。</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（申述）</a:t>
            </a:r>
            <a:endParaRPr lang="zh-TW" altLang="zh-TW" sz="2000" dirty="0">
              <a:latin typeface="新細明體" panose="02020500000000000000" pitchFamily="18" charset="-120"/>
              <a:cs typeface="新細明體" panose="02020500000000000000" pitchFamily="18" charset="-120"/>
            </a:endParaRPr>
          </a:p>
          <a:p>
            <a:pPr marL="0" lvl="0" indent="0">
              <a:lnSpc>
                <a:spcPts val="2000"/>
              </a:lnSpc>
              <a:spcBef>
                <a:spcPts val="530"/>
              </a:spcBef>
              <a:spcAft>
                <a:spcPts val="0"/>
              </a:spcAft>
              <a:buClr>
                <a:srgbClr val="000000"/>
              </a:buClr>
              <a:buNone/>
            </a:pP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三、</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研習</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實施對象為本市各區農會</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含信用部主管及防</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制洗錢</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及打擊資恐作業承辦人員</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，全程</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參與者</a:t>
            </a:r>
            <a:endParaRPr lang="en-US"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endParaRPr>
          </a:p>
          <a:p>
            <a:pPr marL="0" lvl="0" indent="0">
              <a:lnSpc>
                <a:spcPts val="2000"/>
              </a:lnSpc>
              <a:spcBef>
                <a:spcPts val="530"/>
              </a:spcBef>
              <a:spcAft>
                <a:spcPts val="0"/>
              </a:spcAft>
              <a:buClr>
                <a:srgbClr val="000000"/>
              </a:buClr>
              <a:buNone/>
            </a:pPr>
            <a:r>
              <a:rPr lang="zh-TW" altLang="en-US"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提供午餐</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便當</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份，並核給學習時數</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6</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小時證書，研習</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期間</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防疫措施遵照相關指引辦理。</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（歸結）</a:t>
            </a:r>
            <a:endParaRPr lang="zh-TW" altLang="zh-TW" sz="2000" dirty="0">
              <a:latin typeface="新細明體" panose="02020500000000000000" pitchFamily="18" charset="-120"/>
              <a:cs typeface="新細明體" panose="02020500000000000000" pitchFamily="18" charset="-120"/>
            </a:endParaRPr>
          </a:p>
          <a:p>
            <a:pPr marL="0" lvl="0" indent="0">
              <a:lnSpc>
                <a:spcPts val="2000"/>
              </a:lnSpc>
              <a:spcBef>
                <a:spcPts val="530"/>
              </a:spcBef>
              <a:spcAft>
                <a:spcPts val="0"/>
              </a:spcAft>
              <a:buClr>
                <a:srgbClr val="000000"/>
              </a:buClr>
              <a:buNone/>
            </a:pP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四、</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所</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需經費合計新臺幣</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以下同</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)2</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萬</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3,600</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元，包括</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：講師</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鐘點費</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萬</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2,000</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元、學員及工作人員午餐</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便</a:t>
            </a:r>
            <a:endParaRPr lang="zh-TW" altLang="zh-TW" sz="2000" dirty="0">
              <a:latin typeface="新細明體" panose="02020500000000000000" pitchFamily="18" charset="-120"/>
              <a:cs typeface="新細明體" panose="02020500000000000000" pitchFamily="18" charset="-120"/>
            </a:endParaRPr>
          </a:p>
          <a:p>
            <a:pPr marL="116943" indent="0">
              <a:lnSpc>
                <a:spcPts val="2000"/>
              </a:lnSpc>
              <a:spcBef>
                <a:spcPts val="530"/>
              </a:spcBef>
              <a:spcAft>
                <a:spcPts val="0"/>
              </a:spcAft>
              <a:buNone/>
            </a:pPr>
            <a:r>
              <a:rPr lang="zh-TW" altLang="en-US" sz="2000" dirty="0" smtClean="0">
                <a:solidFill>
                  <a:srgbClr val="000000"/>
                </a:solidFill>
                <a:latin typeface="標楷體" panose="03000509000000000000" pitchFamily="65" charset="-120"/>
                <a:cs typeface="Times New Roman" panose="02020603050405020304" pitchFamily="18" charset="0"/>
              </a:rPr>
              <a:t>   </a:t>
            </a:r>
            <a:r>
              <a:rPr lang="en-US" altLang="zh-TW" sz="2000" dirty="0" smtClean="0">
                <a:solidFill>
                  <a:srgbClr val="000000"/>
                </a:solidFill>
                <a:latin typeface="標楷體" panose="03000509000000000000" pitchFamily="65" charset="-120"/>
                <a:cs typeface="Times New Roman" panose="02020603050405020304" pitchFamily="18" charset="0"/>
              </a:rPr>
              <a:t> </a:t>
            </a:r>
            <a:r>
              <a:rPr lang="zh-TW" altLang="en-US" sz="2000" dirty="0" smtClean="0">
                <a:solidFill>
                  <a:srgbClr val="000000"/>
                </a:solidFill>
                <a:latin typeface="標楷體" panose="03000509000000000000" pitchFamily="65" charset="-120"/>
                <a:cs typeface="Times New Roman" panose="02020603050405020304" pitchFamily="18" charset="0"/>
              </a:rPr>
              <a:t> </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當</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費</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含茶點</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)9,800</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元及證書印刷費</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1,800</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元，</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擬於</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本會</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111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年度預算相關計畫經費項下勻支。</a:t>
            </a:r>
            <a:r>
              <a:rPr lang="zh-TW" altLang="zh-TW" sz="2000" dirty="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a:t>
            </a:r>
            <a:r>
              <a:rPr lang="zh-TW" altLang="zh-TW" sz="2000" dirty="0" smtClean="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經</a:t>
            </a:r>
            <a:endParaRPr lang="en-US" altLang="zh-TW" sz="2000" dirty="0" smtClean="0">
              <a:solidFill>
                <a:srgbClr val="FF0000"/>
              </a:solidFill>
              <a:latin typeface="新細明體" panose="02020500000000000000" pitchFamily="18" charset="-120"/>
              <a:ea typeface="標楷體" panose="03000509000000000000" pitchFamily="65" charset="-120"/>
              <a:cs typeface="Times New Roman" panose="02020603050405020304" pitchFamily="18" charset="0"/>
            </a:endParaRPr>
          </a:p>
          <a:p>
            <a:pPr marL="116943" indent="0">
              <a:lnSpc>
                <a:spcPts val="2000"/>
              </a:lnSpc>
              <a:spcBef>
                <a:spcPts val="530"/>
              </a:spcBef>
              <a:spcAft>
                <a:spcPts val="0"/>
              </a:spcAft>
              <a:buNone/>
            </a:pPr>
            <a:r>
              <a:rPr lang="zh-TW" altLang="en-US" sz="2000" dirty="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en-US" sz="2000" dirty="0" smtClean="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         </a:t>
            </a:r>
            <a:r>
              <a:rPr lang="zh-TW" altLang="zh-TW" sz="2000" dirty="0" smtClean="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費</a:t>
            </a:r>
            <a:r>
              <a:rPr lang="zh-TW" altLang="en-US" sz="2000" dirty="0" smtClean="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a:t>
            </a:r>
            <a:endParaRPr lang="zh-TW" altLang="zh-TW" sz="2000" dirty="0">
              <a:latin typeface="新細明體" panose="02020500000000000000" pitchFamily="18" charset="-120"/>
              <a:cs typeface="新細明體" panose="02020500000000000000" pitchFamily="18" charset="-120"/>
            </a:endParaRPr>
          </a:p>
          <a:p>
            <a:pPr marL="0" lvl="0" indent="0">
              <a:lnSpc>
                <a:spcPts val="2000"/>
              </a:lnSpc>
              <a:spcBef>
                <a:spcPts val="530"/>
              </a:spcBef>
              <a:spcAft>
                <a:spcPts val="0"/>
              </a:spcAft>
              <a:buClr>
                <a:srgbClr val="000000"/>
              </a:buClr>
              <a:buNone/>
            </a:pPr>
            <a:r>
              <a:rPr lang="zh-TW" altLang="en-US"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   五、</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檢</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陳「</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111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年新北市農會防制洗錢及打擊資恐相關</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法規</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及作業研習課程表」</a:t>
            </a:r>
            <a:r>
              <a:rPr lang="en-US"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1</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份。</a:t>
            </a:r>
            <a:r>
              <a:rPr lang="zh-TW" altLang="zh-TW" sz="2000" dirty="0">
                <a:solidFill>
                  <a:srgbClr val="FF0000"/>
                </a:solidFill>
                <a:latin typeface="新細明體" panose="02020500000000000000" pitchFamily="18" charset="-120"/>
                <a:ea typeface="標楷體" panose="03000509000000000000" pitchFamily="65" charset="-120"/>
                <a:cs typeface="新細明體" panose="02020500000000000000" pitchFamily="18" charset="-120"/>
              </a:rPr>
              <a:t>（附件）</a:t>
            </a:r>
            <a:endParaRPr lang="zh-TW" altLang="zh-TW" sz="2000" dirty="0">
              <a:latin typeface="新細明體" panose="02020500000000000000" pitchFamily="18" charset="-120"/>
              <a:cs typeface="新細明體" panose="02020500000000000000" pitchFamily="18" charset="-120"/>
            </a:endParaRPr>
          </a:p>
          <a:p>
            <a:pPr marL="0" indent="0">
              <a:lnSpc>
                <a:spcPts val="2000"/>
              </a:lnSpc>
              <a:spcBef>
                <a:spcPts val="530"/>
              </a:spcBef>
              <a:spcAft>
                <a:spcPts val="0"/>
              </a:spcAft>
              <a:buNone/>
            </a:pP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擬辦：奉核後依說明項辦理，並發函本市各區農會指派</a:t>
            </a:r>
            <a:r>
              <a:rPr lang="zh-TW" altLang="zh-TW" sz="2000" dirty="0" smtClean="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信用</a:t>
            </a:r>
            <a:r>
              <a:rPr lang="zh-TW" altLang="zh-TW" sz="2000" dirty="0">
                <a:solidFill>
                  <a:srgbClr val="000000"/>
                </a:solidFill>
                <a:latin typeface="新細明體" panose="02020500000000000000" pitchFamily="18" charset="-120"/>
                <a:ea typeface="標楷體" panose="03000509000000000000" pitchFamily="65" charset="-120"/>
                <a:cs typeface="Times New Roman" panose="02020603050405020304" pitchFamily="18" charset="0"/>
              </a:rPr>
              <a:t>部主管及承辦人員報名參加。</a:t>
            </a:r>
            <a:endParaRPr lang="zh-TW" altLang="zh-TW" sz="2000" dirty="0">
              <a:latin typeface="新細明體" panose="02020500000000000000" pitchFamily="18" charset="-120"/>
              <a:cs typeface="新細明體" panose="02020500000000000000" pitchFamily="18" charset="-120"/>
            </a:endParaRPr>
          </a:p>
          <a:p>
            <a:pPr marL="0" indent="0">
              <a:lnSpc>
                <a:spcPts val="2000"/>
              </a:lnSpc>
              <a:spcBef>
                <a:spcPts val="530"/>
              </a:spcBef>
              <a:spcAft>
                <a:spcPts val="0"/>
              </a:spcAft>
              <a:buNone/>
            </a:pPr>
            <a:r>
              <a:rPr lang="zh-TW" altLang="en-US" sz="2000" dirty="0" smtClean="0">
                <a:solidFill>
                  <a:srgbClr val="000000"/>
                </a:solidFill>
                <a:latin typeface="標楷體" panose="03000509000000000000" pitchFamily="65" charset="-120"/>
                <a:cs typeface="Times New Roman" panose="02020603050405020304" pitchFamily="18" charset="0"/>
              </a:rPr>
              <a:t> </a:t>
            </a:r>
            <a:r>
              <a:rPr lang="en-US" altLang="zh-TW" sz="2000" dirty="0" smtClean="0">
                <a:solidFill>
                  <a:srgbClr val="000000"/>
                </a:solidFill>
                <a:latin typeface="標楷體" panose="03000509000000000000" pitchFamily="65" charset="-120"/>
                <a:cs typeface="Times New Roman" panose="02020603050405020304" pitchFamily="18" charset="0"/>
              </a:rPr>
              <a:t>    </a:t>
            </a:r>
            <a:r>
              <a:rPr lang="zh-TW" altLang="zh-TW" sz="2000" dirty="0">
                <a:solidFill>
                  <a:srgbClr val="FF0000"/>
                </a:solidFill>
                <a:latin typeface="新細明體" panose="02020500000000000000" pitchFamily="18" charset="-120"/>
                <a:ea typeface="標楷體" panose="03000509000000000000" pitchFamily="65" charset="-120"/>
                <a:cs typeface="Times New Roman" panose="02020603050405020304" pitchFamily="18" charset="0"/>
              </a:rPr>
              <a:t>（簽奉核可後，將如何處理……）</a:t>
            </a:r>
            <a:endParaRPr lang="zh-TW" altLang="zh-TW" sz="2000" dirty="0">
              <a:latin typeface="新細明體" panose="02020500000000000000" pitchFamily="18" charset="-120"/>
              <a:cs typeface="新細明體" panose="02020500000000000000" pitchFamily="18" charset="-120"/>
            </a:endParaRPr>
          </a:p>
          <a:p>
            <a:pPr marL="0" indent="0">
              <a:lnSpc>
                <a:spcPts val="2000"/>
              </a:lnSpc>
              <a:spcBef>
                <a:spcPts val="480"/>
              </a:spcBef>
              <a:spcAft>
                <a:spcPts val="0"/>
              </a:spcAft>
              <a:buNone/>
            </a:pPr>
            <a:r>
              <a:rPr lang="zh-TW" altLang="zh-TW" sz="2000" dirty="0">
                <a:solidFill>
                  <a:srgbClr val="0070C0"/>
                </a:solidFill>
                <a:latin typeface="新細明體" panose="02020500000000000000" pitchFamily="18" charset="-120"/>
                <a:ea typeface="標楷體" panose="03000509000000000000" pitchFamily="65" charset="-120"/>
                <a:cs typeface="Times New Roman" panose="02020603050405020304" pitchFamily="18" charset="0"/>
              </a:rPr>
              <a:t>會辦單位：會計部</a:t>
            </a:r>
            <a:endParaRPr lang="zh-TW" altLang="zh-TW" sz="2000" dirty="0">
              <a:latin typeface="新細明體" panose="02020500000000000000" pitchFamily="18" charset="-120"/>
              <a:cs typeface="新細明體" panose="02020500000000000000" pitchFamily="18" charset="-120"/>
            </a:endParaRPr>
          </a:p>
          <a:p>
            <a:pPr marL="0" indent="0">
              <a:lnSpc>
                <a:spcPts val="2500"/>
              </a:lnSpc>
              <a:spcAft>
                <a:spcPts val="0"/>
              </a:spcAft>
              <a:buNone/>
            </a:pPr>
            <a:endParaRPr lang="zh-TW" altLang="zh-TW" sz="2000" kern="100" dirty="0">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500"/>
              </a:lnSpc>
              <a:spcAft>
                <a:spcPts val="0"/>
              </a:spcAft>
              <a:buNone/>
            </a:pPr>
            <a:endParaRPr lang="en-US" altLang="zh-TW" sz="2000" kern="100" dirty="0" smtClean="0">
              <a:solidFill>
                <a:srgbClr val="0070C0"/>
              </a:solidFill>
              <a:latin typeface="標楷體" panose="03000509000000000000" pitchFamily="65" charset="-120"/>
              <a:ea typeface="標楷體" panose="03000509000000000000" pitchFamily="65" charset="-120"/>
              <a:cs typeface="Times New Roman" panose="02020603050405020304" pitchFamily="18" charset="0"/>
            </a:endParaRPr>
          </a:p>
          <a:p>
            <a:pPr marL="0" indent="0">
              <a:lnSpc>
                <a:spcPts val="2400"/>
              </a:lnSpc>
              <a:buNone/>
            </a:pPr>
            <a:endParaRPr lang="zh-TW" altLang="en-US" sz="2000" dirty="0"/>
          </a:p>
        </p:txBody>
      </p:sp>
      <p:grpSp>
        <p:nvGrpSpPr>
          <p:cNvPr id="6" name="群組 5"/>
          <p:cNvGrpSpPr>
            <a:grpSpLocks/>
          </p:cNvGrpSpPr>
          <p:nvPr/>
        </p:nvGrpSpPr>
        <p:grpSpPr bwMode="auto">
          <a:xfrm>
            <a:off x="9079992" y="151638"/>
            <a:ext cx="1676400" cy="464820"/>
            <a:chOff x="6698" y="686"/>
            <a:chExt cx="3720" cy="732"/>
          </a:xfrm>
        </p:grpSpPr>
        <p:sp>
          <p:nvSpPr>
            <p:cNvPr id="7" name="Text Box 3"/>
            <p:cNvSpPr txBox="1">
              <a:spLocks noChangeArrowheads="1"/>
            </p:cNvSpPr>
            <p:nvPr/>
          </p:nvSpPr>
          <p:spPr bwMode="auto">
            <a:xfrm>
              <a:off x="6698" y="1052"/>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r>
                <a:rPr lang="zh-TW" altLang="en-US" sz="1400" kern="100" dirty="0">
                  <a:solidFill>
                    <a:prstClr val="black"/>
                  </a:solidFill>
                  <a:latin typeface="Arial" panose="020B0604020202020204" pitchFamily="34" charset="0"/>
                  <a:ea typeface="標楷體" panose="03000509000000000000" pitchFamily="65" charset="-120"/>
                  <a:cs typeface="Times New Roman" panose="02020603050405020304" pitchFamily="18" charset="0"/>
                </a:rPr>
                <a:t>保存年限：</a:t>
              </a:r>
            </a:p>
          </p:txBody>
        </p:sp>
        <p:sp>
          <p:nvSpPr>
            <p:cNvPr id="8" name="Text Box 4"/>
            <p:cNvSpPr txBox="1">
              <a:spLocks noChangeArrowheads="1"/>
            </p:cNvSpPr>
            <p:nvPr/>
          </p:nvSpPr>
          <p:spPr bwMode="auto">
            <a:xfrm>
              <a:off x="6698" y="686"/>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r>
                <a:rPr lang="zh-TW" altLang="en-US" sz="14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檔</a:t>
              </a:r>
              <a:r>
                <a:rPr lang="en-US" sz="14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      </a:t>
              </a:r>
              <a:r>
                <a:rPr lang="zh-TW" altLang="en-US" sz="14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號：</a:t>
              </a:r>
            </a:p>
          </p:txBody>
        </p:sp>
      </p:grpSp>
      <p:grpSp>
        <p:nvGrpSpPr>
          <p:cNvPr id="9" name="群組 8"/>
          <p:cNvGrpSpPr>
            <a:grpSpLocks/>
          </p:cNvGrpSpPr>
          <p:nvPr/>
        </p:nvGrpSpPr>
        <p:grpSpPr bwMode="auto">
          <a:xfrm>
            <a:off x="910844" y="763107"/>
            <a:ext cx="2637265" cy="476250"/>
            <a:chOff x="6698" y="686"/>
            <a:chExt cx="3968" cy="732"/>
          </a:xfrm>
        </p:grpSpPr>
        <p:sp>
          <p:nvSpPr>
            <p:cNvPr id="10" name="Text Box 6"/>
            <p:cNvSpPr txBox="1">
              <a:spLocks noChangeArrowheads="1"/>
            </p:cNvSpPr>
            <p:nvPr/>
          </p:nvSpPr>
          <p:spPr bwMode="auto">
            <a:xfrm>
              <a:off x="6698" y="1052"/>
              <a:ext cx="396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pPr indent="76200"/>
              <a:r>
                <a:rPr lang="zh-TW" altLang="en-US" sz="1600" kern="100" dirty="0" smtClean="0">
                  <a:solidFill>
                    <a:prstClr val="black"/>
                  </a:solidFill>
                  <a:latin typeface="Arial" panose="020B0604020202020204" pitchFamily="34" charset="0"/>
                  <a:ea typeface="標楷體" panose="03000509000000000000" pitchFamily="65" charset="-120"/>
                  <a:cs typeface="Times New Roman" panose="02020603050405020304" pitchFamily="18" charset="0"/>
                </a:rPr>
                <a:t>於  本</a:t>
              </a:r>
              <a:r>
                <a:rPr lang="zh-TW" altLang="en-US" sz="1600" kern="100" dirty="0">
                  <a:solidFill>
                    <a:prstClr val="black"/>
                  </a:solidFill>
                  <a:latin typeface="Arial" panose="020B0604020202020204" pitchFamily="34" charset="0"/>
                  <a:ea typeface="標楷體" panose="03000509000000000000" pitchFamily="65" charset="-120"/>
                  <a:cs typeface="Times New Roman" panose="02020603050405020304" pitchFamily="18" charset="0"/>
                </a:rPr>
                <a:t>會信用部</a:t>
              </a:r>
            </a:p>
          </p:txBody>
        </p:sp>
        <p:sp>
          <p:nvSpPr>
            <p:cNvPr id="11" name="Text Box 7"/>
            <p:cNvSpPr txBox="1">
              <a:spLocks noChangeArrowheads="1"/>
            </p:cNvSpPr>
            <p:nvPr/>
          </p:nvSpPr>
          <p:spPr bwMode="auto">
            <a:xfrm>
              <a:off x="6698" y="686"/>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0" rIns="91440" bIns="0" anchor="t" anchorCtr="0" upright="1">
              <a:noAutofit/>
            </a:bodyPr>
            <a:lstStyle/>
            <a:p>
              <a:pPr indent="76200"/>
              <a:r>
                <a:rPr lang="en-US" altLang="zh-TW" sz="1600" kern="100" dirty="0" smtClean="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000</a:t>
              </a:r>
              <a:r>
                <a:rPr lang="zh-TW" altLang="en-US" sz="1600" kern="100" dirty="0" smtClean="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年</a:t>
              </a:r>
              <a:r>
                <a:rPr 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00</a:t>
              </a:r>
              <a:r>
                <a:rPr lang="zh-TW" alt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月</a:t>
              </a:r>
              <a:r>
                <a:rPr 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00</a:t>
              </a:r>
              <a:r>
                <a:rPr lang="zh-TW" altLang="en-US" sz="1600" kern="100" dirty="0">
                  <a:solidFill>
                    <a:prstClr val="black"/>
                  </a:solidFill>
                  <a:latin typeface="Times New Roman" panose="02020603050405020304" pitchFamily="18" charset="0"/>
                  <a:ea typeface="標楷體" panose="03000509000000000000" pitchFamily="65" charset="-120"/>
                  <a:cs typeface="新細明體" panose="02020500000000000000" pitchFamily="18" charset="-120"/>
                </a:rPr>
                <a:t>日</a:t>
              </a:r>
            </a:p>
          </p:txBody>
        </p:sp>
      </p:grpSp>
    </p:spTree>
    <p:extLst>
      <p:ext uri="{BB962C8B-B14F-4D97-AF65-F5344CB8AC3E}">
        <p14:creationId xmlns:p14="http://schemas.microsoft.com/office/powerpoint/2010/main" val="38019850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03732" y="-7152"/>
            <a:ext cx="10384536" cy="909697"/>
          </a:xfrm>
        </p:spPr>
        <p:txBody>
          <a:bodyPr>
            <a:normAutofit fontScale="90000"/>
          </a:bodyPr>
          <a:lstStyle/>
          <a:p>
            <a:r>
              <a:rPr lang="en-US" altLang="zh-TW" sz="4382" dirty="0">
                <a:solidFill>
                  <a:srgbClr val="002060"/>
                </a:solidFill>
                <a:latin typeface="標楷體" panose="03000509000000000000" pitchFamily="65" charset="-120"/>
                <a:ea typeface="標楷體" panose="03000509000000000000" pitchFamily="65" charset="-120"/>
              </a:rPr>
              <a:t/>
            </a:r>
            <a:br>
              <a:rPr lang="en-US" altLang="zh-TW" sz="4382" dirty="0">
                <a:solidFill>
                  <a:srgbClr val="002060"/>
                </a:solidFill>
                <a:latin typeface="標楷體" panose="03000509000000000000" pitchFamily="65" charset="-120"/>
                <a:ea typeface="標楷體" panose="03000509000000000000" pitchFamily="65" charset="-120"/>
              </a:rPr>
            </a:br>
            <a:r>
              <a:rPr lang="zh-TW" altLang="en-US" sz="4382" dirty="0" smtClean="0">
                <a:solidFill>
                  <a:srgbClr val="002060"/>
                </a:solidFill>
                <a:latin typeface="標楷體" panose="03000509000000000000" pitchFamily="65" charset="-120"/>
                <a:ea typeface="標楷體" panose="03000509000000000000" pitchFamily="65" charset="-120"/>
              </a:rPr>
              <a:t>簽</a:t>
            </a:r>
            <a:r>
              <a:rPr lang="zh-TW" altLang="en-US" sz="4382" dirty="0">
                <a:solidFill>
                  <a:srgbClr val="002060"/>
                </a:solidFill>
                <a:latin typeface="標楷體" panose="03000509000000000000" pitchFamily="65" charset="-120"/>
                <a:ea typeface="標楷體" panose="03000509000000000000" pitchFamily="65" charset="-120"/>
              </a:rPr>
              <a:t>製作</a:t>
            </a:r>
            <a:r>
              <a:rPr lang="zh-TW" altLang="en-US" dirty="0" smtClean="0">
                <a:solidFill>
                  <a:srgbClr val="002060"/>
                </a:solidFill>
                <a:latin typeface="標楷體" panose="03000509000000000000" pitchFamily="65" charset="-120"/>
                <a:ea typeface="標楷體" panose="03000509000000000000" pitchFamily="65" charset="-120"/>
              </a:rPr>
              <a:t>範例</a:t>
            </a:r>
            <a:r>
              <a:rPr lang="en-US" altLang="zh-TW" dirty="0" smtClean="0">
                <a:solidFill>
                  <a:srgbClr val="002060"/>
                </a:solidFill>
                <a:latin typeface="標楷體" panose="03000509000000000000" pitchFamily="65" charset="-120"/>
                <a:ea typeface="標楷體" panose="03000509000000000000" pitchFamily="65" charset="-120"/>
              </a:rPr>
              <a:t>—</a:t>
            </a:r>
            <a:r>
              <a:rPr lang="zh-TW" altLang="en-US" dirty="0" smtClean="0">
                <a:solidFill>
                  <a:srgbClr val="002060"/>
                </a:solidFill>
                <a:latin typeface="標楷體" panose="03000509000000000000" pitchFamily="65" charset="-120"/>
                <a:ea typeface="標楷體" panose="03000509000000000000" pitchFamily="65" charset="-120"/>
              </a:rPr>
              <a:t>獎懲</a:t>
            </a:r>
            <a:r>
              <a:rPr lang="zh-TW" altLang="en-US" dirty="0">
                <a:solidFill>
                  <a:srgbClr val="002060"/>
                </a:solidFill>
                <a:latin typeface="標楷體" panose="03000509000000000000" pitchFamily="65" charset="-120"/>
                <a:ea typeface="標楷體" panose="03000509000000000000" pitchFamily="65" charset="-120"/>
              </a:rPr>
              <a:t>案</a:t>
            </a:r>
            <a:r>
              <a:rPr lang="zh-TW" altLang="en-US" sz="4382" dirty="0">
                <a:solidFill>
                  <a:srgbClr val="002060"/>
                </a:solidFill>
                <a:latin typeface="標楷體" panose="03000509000000000000" pitchFamily="65" charset="-120"/>
                <a:ea typeface="標楷體" panose="03000509000000000000" pitchFamily="65" charset="-120"/>
              </a:rPr>
              <a:t/>
            </a:r>
            <a:br>
              <a:rPr lang="zh-TW" altLang="en-US" sz="4382" dirty="0">
                <a:solidFill>
                  <a:srgbClr val="002060"/>
                </a:solidFill>
                <a:latin typeface="標楷體" panose="03000509000000000000" pitchFamily="65" charset="-120"/>
                <a:ea typeface="標楷體" panose="03000509000000000000" pitchFamily="65" charset="-120"/>
              </a:rPr>
            </a:br>
            <a:endParaRPr lang="zh-TW" altLang="en-US" dirty="0"/>
          </a:p>
        </p:txBody>
      </p:sp>
      <p:grpSp>
        <p:nvGrpSpPr>
          <p:cNvPr id="6" name="Group 1"/>
          <p:cNvGrpSpPr>
            <a:grpSpLocks/>
          </p:cNvGrpSpPr>
          <p:nvPr/>
        </p:nvGrpSpPr>
        <p:grpSpPr bwMode="auto">
          <a:xfrm>
            <a:off x="8755854" y="572952"/>
            <a:ext cx="1676400" cy="500722"/>
            <a:chOff x="7104" y="485"/>
            <a:chExt cx="3720" cy="788"/>
          </a:xfrm>
        </p:grpSpPr>
        <p:sp>
          <p:nvSpPr>
            <p:cNvPr id="7" name="Text Box 3"/>
            <p:cNvSpPr txBox="1">
              <a:spLocks noChangeArrowheads="1"/>
            </p:cNvSpPr>
            <p:nvPr/>
          </p:nvSpPr>
          <p:spPr bwMode="auto">
            <a:xfrm>
              <a:off x="7104" y="907"/>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保存年限</a:t>
              </a:r>
              <a:r>
                <a:rPr lang="zh-TW" altLang="zh-TW"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a:t>
              </a:r>
              <a:endParaRPr lang="zh-TW" altLang="zh-TW" sz="1400" dirty="0" smtClean="0">
                <a:solidFill>
                  <a:prstClr val="black"/>
                </a:solidFill>
                <a:latin typeface="Arial" panose="020B0604020202020204" pitchFamily="34" charset="0"/>
              </a:endParaRPr>
            </a:p>
          </p:txBody>
        </p:sp>
        <p:sp>
          <p:nvSpPr>
            <p:cNvPr id="8" name="Text Box 2"/>
            <p:cNvSpPr txBox="1">
              <a:spLocks noChangeArrowheads="1"/>
            </p:cNvSpPr>
            <p:nvPr/>
          </p:nvSpPr>
          <p:spPr bwMode="auto">
            <a:xfrm>
              <a:off x="7104" y="485"/>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檔</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號：</a:t>
              </a:r>
              <a:endParaRPr lang="zh-TW" altLang="en-US" sz="1600" dirty="0" smtClean="0">
                <a:solidFill>
                  <a:prstClr val="black"/>
                </a:solidFill>
                <a:latin typeface="Arial" panose="020B0604020202020204" pitchFamily="34" charset="0"/>
              </a:endParaRPr>
            </a:p>
          </p:txBody>
        </p:sp>
      </p:grpSp>
      <p:grpSp>
        <p:nvGrpSpPr>
          <p:cNvPr id="9" name="Group 4"/>
          <p:cNvGrpSpPr>
            <a:grpSpLocks/>
          </p:cNvGrpSpPr>
          <p:nvPr/>
        </p:nvGrpSpPr>
        <p:grpSpPr bwMode="auto">
          <a:xfrm>
            <a:off x="1155223" y="937768"/>
            <a:ext cx="2660192" cy="540768"/>
            <a:chOff x="5669" y="870"/>
            <a:chExt cx="4327" cy="988"/>
          </a:xfrm>
        </p:grpSpPr>
        <p:sp>
          <p:nvSpPr>
            <p:cNvPr id="10" name="Text Box 6"/>
            <p:cNvSpPr txBox="1">
              <a:spLocks noChangeArrowheads="1"/>
            </p:cNvSpPr>
            <p:nvPr/>
          </p:nvSpPr>
          <p:spPr bwMode="auto">
            <a:xfrm>
              <a:off x="5669" y="1392"/>
              <a:ext cx="4217"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en-US"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a:t>
              </a:r>
              <a:r>
                <a:rPr lang="zh-TW" altLang="zh-TW" dirty="0" smtClean="0">
                  <a:solidFill>
                    <a:prstClr val="black"/>
                  </a:solidFill>
                  <a:latin typeface="Arial" panose="020B0604020202020204" pitchFamily="34" charset="0"/>
                  <a:ea typeface="標楷體" panose="03000509000000000000" pitchFamily="65" charset="-120"/>
                  <a:cs typeface="Arial" panose="020B0604020202020204" pitchFamily="34" charset="0"/>
                </a:rPr>
                <a:t>於</a:t>
              </a:r>
              <a:r>
                <a:rPr lang="zh-TW" altLang="en-US" dirty="0" smtClean="0">
                  <a:solidFill>
                    <a:prstClr val="black"/>
                  </a:solidFill>
                  <a:latin typeface="Arial" panose="020B0604020202020204" pitchFamily="34" charset="0"/>
                  <a:ea typeface="標楷體" panose="03000509000000000000" pitchFamily="65" charset="-120"/>
                  <a:cs typeface="Arial" panose="020B0604020202020204" pitchFamily="34" charset="0"/>
                </a:rPr>
                <a:t>  </a:t>
              </a:r>
              <a:r>
                <a:rPr lang="zh-TW" altLang="en-US" dirty="0">
                  <a:solidFill>
                    <a:prstClr val="black"/>
                  </a:solidFill>
                  <a:latin typeface="Arial" panose="020B0604020202020204" pitchFamily="34" charset="0"/>
                  <a:ea typeface="標楷體" panose="03000509000000000000" pitchFamily="65" charset="-120"/>
                  <a:cs typeface="Arial" panose="020B0604020202020204" pitchFamily="34" charset="0"/>
                </a:rPr>
                <a:t>學</a:t>
              </a:r>
              <a:r>
                <a:rPr lang="zh-TW" altLang="en-US" dirty="0" smtClean="0">
                  <a:solidFill>
                    <a:prstClr val="black"/>
                  </a:solidFill>
                  <a:latin typeface="Arial" panose="020B0604020202020204" pitchFamily="34" charset="0"/>
                  <a:ea typeface="標楷體" panose="03000509000000000000" pitchFamily="65" charset="-120"/>
                  <a:cs typeface="Arial" panose="020B0604020202020204" pitchFamily="34" charset="0"/>
                </a:rPr>
                <a:t>務處體衛組</a:t>
              </a:r>
              <a:endParaRPr lang="zh-TW" altLang="en-US" dirty="0" smtClean="0">
                <a:solidFill>
                  <a:prstClr val="black"/>
                </a:solidFill>
                <a:latin typeface="Arial" panose="020B0604020202020204" pitchFamily="34" charset="0"/>
              </a:endParaRPr>
            </a:p>
          </p:txBody>
        </p:sp>
        <p:sp>
          <p:nvSpPr>
            <p:cNvPr id="11" name="Text Box 5"/>
            <p:cNvSpPr txBox="1">
              <a:spLocks noChangeArrowheads="1"/>
            </p:cNvSpPr>
            <p:nvPr/>
          </p:nvSpPr>
          <p:spPr bwMode="auto">
            <a:xfrm>
              <a:off x="5779" y="870"/>
              <a:ext cx="4217"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indent="76200" eaLnBrk="0" fontAlgn="base" hangingPunct="0">
                <a:spcBef>
                  <a:spcPct val="0"/>
                </a:spcBef>
                <a:spcAft>
                  <a:spcPct val="0"/>
                </a:spcAft>
              </a:pP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年</a:t>
              </a: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月</a:t>
              </a: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日</a:t>
              </a:r>
              <a:endParaRPr lang="zh-TW" altLang="en-US" dirty="0" smtClean="0">
                <a:solidFill>
                  <a:prstClr val="black"/>
                </a:solidFill>
                <a:latin typeface="Arial" panose="020B0604020202020204" pitchFamily="34" charset="0"/>
              </a:endParaRPr>
            </a:p>
          </p:txBody>
        </p:sp>
      </p:grpSp>
      <p:sp>
        <p:nvSpPr>
          <p:cNvPr id="12" name="Rectangle 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solidFill>
                <a:prstClr val="black"/>
              </a:solidFill>
            </a:endParaRPr>
          </a:p>
        </p:txBody>
      </p:sp>
      <p:sp>
        <p:nvSpPr>
          <p:cNvPr id="13" name="Rectangle 12"/>
          <p:cNvSpPr>
            <a:spLocks noChangeArrowheads="1"/>
          </p:cNvSpPr>
          <p:nvPr/>
        </p:nvSpPr>
        <p:spPr bwMode="auto">
          <a:xfrm>
            <a:off x="513748" y="897093"/>
            <a:ext cx="11678252"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en-US" sz="3200" b="1" dirty="0" smtClean="0">
                <a:solidFill>
                  <a:prstClr val="black"/>
                </a:solidFill>
                <a:latin typeface="標楷體" panose="03000509000000000000" pitchFamily="65" charset="-120"/>
                <a:ea typeface="標楷體" panose="03000509000000000000" pitchFamily="65" charset="-120"/>
              </a:rPr>
              <a:t>簽</a:t>
            </a:r>
            <a:r>
              <a:rPr lang="zh-TW" altLang="en-US" sz="3200" dirty="0" smtClean="0">
                <a:solidFill>
                  <a:prstClr val="black"/>
                </a:solidFill>
                <a:latin typeface="標楷體" panose="03000509000000000000" pitchFamily="65" charset="-120"/>
                <a:ea typeface="標楷體" panose="03000509000000000000" pitchFamily="65" charset="-120"/>
              </a:rPr>
              <a:t> </a:t>
            </a:r>
            <a:endParaRPr lang="zh-TW" altLang="zh-TW" sz="3200" dirty="0" smtClean="0">
              <a:solidFill>
                <a:prstClr val="black"/>
              </a:solidFill>
              <a:latin typeface="標楷體" panose="03000509000000000000" pitchFamily="65" charset="-120"/>
              <a:ea typeface="標楷體" panose="03000509000000000000" pitchFamily="65" charset="-120"/>
            </a:endParaRPr>
          </a:p>
          <a:p>
            <a:pPr>
              <a:lnSpc>
                <a:spcPts val="35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為</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本校組隊參加</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年全國高中女子足球錦標賽，擬予有功教師頒發獎狀</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eaLnBrk="1" fontAlgn="auto" hangingPunct="1">
              <a:spcBef>
                <a:spcPts val="0"/>
              </a:spcBef>
              <a:spcAft>
                <a:spcPts val="0"/>
              </a:spcAft>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以資</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策勉，</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請核</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示</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本案主要意旨</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期望語</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0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說明</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4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引據＋申述＋歸結</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5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一</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依據教育部「推動體育活動申請獎勵注意事項」辦理</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引據）</a:t>
            </a:r>
            <a:endPar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5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二</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年全國高中女子足球錦標賽於</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日至</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日假臺北市立</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第</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5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一</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女子高級中學舉行</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申述）</a:t>
            </a:r>
            <a:endPar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5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三</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本校體育教師○○○老師帶領學生</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30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名參加，在○○○老師不辭辛勞、</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努</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eaLnBrk="1" fontAlgn="auto" hangingPunct="1">
              <a:spcBef>
                <a:spcPts val="0"/>
              </a:spcBef>
              <a:spcAft>
                <a:spcPts val="0"/>
              </a:spcAft>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力</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指導，致榮獲全國高中女子組第</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名，特簽請頒發獎狀以資鼓勵</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（歸結</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eaLnBrk="1" fontAlgn="auto" hangingPunct="1">
              <a:spcBef>
                <a:spcPts val="0"/>
              </a:spcBef>
              <a:spcAft>
                <a:spcPts val="0"/>
              </a:spcAft>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四</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檢陳</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檢附</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獎狀</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稿</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份</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（附件</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500"/>
              </a:lnSpc>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擬辦：奉核可後，洽總務處文書組請領空白獎狀（或套印），以辦理敘獎事宜</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eaLnBrk="1" fontAlgn="auto" hangingPunct="1">
              <a:spcBef>
                <a:spcPts val="0"/>
              </a:spcBef>
              <a:spcAft>
                <a:spcPts val="0"/>
              </a:spcAft>
            </a:pP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奉核可後</a:t>
            </a: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，將如何</a:t>
            </a:r>
            <a: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處理</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fontAlgn="auto" hangingPunct="1">
              <a:spcBef>
                <a:spcPts val="0"/>
              </a:spcBef>
              <a:spcAft>
                <a:spcPts val="0"/>
              </a:spcAft>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會</a:t>
            </a:r>
            <a:r>
              <a:rPr lang="zh-TW" altLang="en-US" sz="2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辦：</a:t>
            </a:r>
            <a:r>
              <a:rPr lang="zh-TW" altLang="en-US" sz="22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總務處文書組</a:t>
            </a:r>
            <a:endParaRPr lang="en-US" altLang="zh-TW" sz="22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5385048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a:spLocks noChangeArrowheads="1"/>
          </p:cNvSpPr>
          <p:nvPr/>
        </p:nvSpPr>
        <p:spPr bwMode="auto">
          <a:xfrm>
            <a:off x="288756" y="667937"/>
            <a:ext cx="11434812" cy="597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3200" b="1"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簽　</a:t>
            </a:r>
            <a:r>
              <a:rPr lang="zh-TW" altLang="zh-TW" dirty="0">
                <a:solidFill>
                  <a:prstClr val="black"/>
                </a:solidFill>
                <a:ea typeface="標楷體" panose="03000509000000000000" pitchFamily="65" charset="-120"/>
                <a:cs typeface="Arial" panose="020B0604020202020204" pitchFamily="34" charset="0"/>
              </a:rPr>
              <a:t>於</a:t>
            </a:r>
            <a:r>
              <a:rPr lang="zh-TW" altLang="en-US" dirty="0">
                <a:solidFill>
                  <a:prstClr val="black"/>
                </a:solidFill>
                <a:ea typeface="標楷體" panose="03000509000000000000" pitchFamily="65" charset="-120"/>
                <a:cs typeface="Arial" panose="020B0604020202020204" pitchFamily="34" charset="0"/>
              </a:rPr>
              <a:t>  </a:t>
            </a:r>
            <a:r>
              <a:rPr lang="zh-TW" altLang="en-US" dirty="0" smtClean="0">
                <a:solidFill>
                  <a:prstClr val="black"/>
                </a:solidFill>
                <a:ea typeface="標楷體" panose="03000509000000000000" pitchFamily="65" charset="-120"/>
                <a:cs typeface="Arial" panose="020B0604020202020204" pitchFamily="34" charset="0"/>
              </a:rPr>
              <a:t>民政處戶政科</a:t>
            </a:r>
            <a:endParaRPr lang="zh-TW" altLang="zh-TW" sz="3200" dirty="0" smtClean="0">
              <a:solidFill>
                <a:prstClr val="black"/>
              </a:solidFill>
            </a:endParaRPr>
          </a:p>
          <a:p>
            <a:pPr>
              <a:lnSpc>
                <a:spcPts val="3000"/>
              </a:lnSpc>
            </a:pPr>
            <a:r>
              <a:rPr lang="zh-TW"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zh-TW" sz="22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有關</a:t>
            </a:r>
            <a:r>
              <a:rPr lang="zh-TW"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○○科技有限公司申請延遲簽訂「○○縣戶役政資訊系統電腦軟硬體設備維護勞</a:t>
            </a:r>
            <a:endParaRPr lang="en-US"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000"/>
              </a:lnSpc>
            </a:pPr>
            <a:r>
              <a:rPr lang="en-US" altLang="zh-TW" sz="22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務契約」一案，</a:t>
            </a:r>
            <a:r>
              <a:rPr lang="zh-TW" altLang="zh-TW" sz="22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簽請核示</a:t>
            </a:r>
            <a:r>
              <a:rPr lang="zh-TW"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200" b="1"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200" b="1"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起首語＋主要意旨＋期望語</a:t>
            </a:r>
            <a:r>
              <a:rPr lang="zh-TW" altLang="en-US" sz="2200" b="1"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200" dirty="0" smtClean="0">
              <a:solidFill>
                <a:prstClr val="black"/>
              </a:solidFill>
            </a:endParaRPr>
          </a:p>
          <a:p>
            <a:pPr>
              <a:lnSpc>
                <a:spcPts val="3000"/>
              </a:lnSpc>
            </a:pP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2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200" b="1"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引據＋申述＋歸結</a:t>
            </a:r>
            <a:r>
              <a:rPr lang="zh-TW" altLang="en-US" sz="22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200" dirty="0" smtClean="0">
              <a:solidFill>
                <a:prstClr val="black"/>
              </a:solidFill>
            </a:endParaRPr>
          </a:p>
          <a:p>
            <a:pPr>
              <a:lnSpc>
                <a:spcPts val="3000"/>
              </a:lnSpc>
            </a:pP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一</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依據○○科技有限公司</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日異議申請書辦理。</a:t>
            </a:r>
            <a:r>
              <a:rPr lang="zh-TW" altLang="en-US" sz="22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（引據）</a:t>
            </a:r>
            <a:endParaRPr lang="zh-TW" altLang="en-US" sz="2200" dirty="0" smtClean="0">
              <a:solidFill>
                <a:prstClr val="black"/>
              </a:solidFill>
            </a:endParaRPr>
          </a:p>
          <a:p>
            <a:pPr>
              <a:lnSpc>
                <a:spcPts val="3000"/>
              </a:lnSpc>
            </a:pP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二</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本契約於</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日開標，由該公司得標，並應於</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日前辦理簽訂契約</a:t>
            </a:r>
            <a:endPar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000"/>
              </a:lnSpc>
            </a:pPr>
            <a:r>
              <a:rPr lang="en-US" altLang="zh-TW" sz="22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手續。現該公司因戶役政資訊系統設備數量偏多，及適逢公務人員週休</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日及農曆年</a:t>
            </a:r>
            <a:endPar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000"/>
              </a:lnSpc>
            </a:pPr>
            <a:r>
              <a:rPr lang="en-US" altLang="zh-TW" sz="22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前，故無法於急促之 時間內完全了解各戶役政單位設備使用的情形，及維護前準備</a:t>
            </a:r>
            <a:endPar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000"/>
              </a:lnSpc>
            </a:pPr>
            <a:r>
              <a:rPr lang="en-US" altLang="zh-TW" sz="22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工作，申請延遲簽約。</a:t>
            </a:r>
            <a:r>
              <a:rPr lang="zh-TW" altLang="en-US" sz="22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（申述）</a:t>
            </a:r>
            <a:endParaRPr lang="zh-TW" altLang="en-US" sz="2200" dirty="0" smtClean="0">
              <a:solidFill>
                <a:prstClr val="black"/>
              </a:solidFill>
            </a:endParaRPr>
          </a:p>
          <a:p>
            <a:pPr>
              <a:lnSpc>
                <a:spcPts val="3000"/>
              </a:lnSpc>
            </a:pP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三</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本縣戶役政資訊系統，現仍由○○股份有限公司依據原契約（如附件）繼續維護，故</a:t>
            </a:r>
            <a:endPar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000"/>
              </a:lnSpc>
            </a:pPr>
            <a:r>
              <a:rPr lang="en-US" altLang="zh-TW" sz="22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延遲簽約，對本系統之維護，尚無不良影響。</a:t>
            </a:r>
            <a:r>
              <a:rPr lang="zh-TW" altLang="en-US" sz="22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（歸結）</a:t>
            </a:r>
            <a:endParaRPr lang="zh-TW" altLang="en-US" sz="2200" dirty="0" smtClean="0">
              <a:solidFill>
                <a:prstClr val="black"/>
              </a:solidFill>
            </a:endParaRPr>
          </a:p>
          <a:p>
            <a:pPr>
              <a:lnSpc>
                <a:spcPts val="3000"/>
              </a:lnSpc>
            </a:pP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四</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綜上所述，考量其申述理由，擬准予該公司延遲簽約。</a:t>
            </a:r>
            <a:r>
              <a:rPr lang="zh-TW" altLang="en-US" sz="22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（承辦單位見解）</a:t>
            </a:r>
            <a:endParaRPr lang="zh-TW" altLang="en-US" sz="2200" dirty="0" smtClean="0">
              <a:solidFill>
                <a:prstClr val="black"/>
              </a:solidFill>
            </a:endParaRPr>
          </a:p>
          <a:p>
            <a:pPr>
              <a:lnSpc>
                <a:spcPts val="3000"/>
              </a:lnSpc>
            </a:pP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擬辦：</a:t>
            </a:r>
            <a:r>
              <a:rPr lang="zh-TW" altLang="en-US" sz="22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經奉核可後，</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發函該公司於</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日前辦理簽訂契約手續及繳納履約保證金，</a:t>
            </a:r>
            <a:endPar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000"/>
              </a:lnSpc>
            </a:pPr>
            <a:r>
              <a:rPr lang="en-US" altLang="zh-TW" sz="22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違者將依政府採購法第</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101</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項第</a:t>
            </a:r>
            <a:r>
              <a:rPr lang="en-US" altLang="zh-TW"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2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款予以處分。</a:t>
            </a:r>
            <a:r>
              <a:rPr lang="zh-TW" altLang="en-US" sz="22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（經奉核可後，將如何處理   ）</a:t>
            </a:r>
            <a:endParaRPr lang="zh-TW" altLang="en-US" sz="2200" dirty="0" smtClean="0">
              <a:solidFill>
                <a:prstClr val="black"/>
              </a:solidFill>
            </a:endParaRPr>
          </a:p>
          <a:p>
            <a:pPr>
              <a:lnSpc>
                <a:spcPts val="3000"/>
              </a:lnSpc>
            </a:pPr>
            <a:r>
              <a:rPr lang="zh-TW" altLang="en-US" sz="2200" dirty="0" smtClean="0">
                <a:solidFill>
                  <a:srgbClr val="FF0000"/>
                </a:solidFill>
                <a:ea typeface="標楷體" panose="03000509000000000000" pitchFamily="65" charset="-120"/>
                <a:cs typeface="Arial" panose="020B0604020202020204" pitchFamily="34" charset="0"/>
              </a:rPr>
              <a:t>會辦單位  </a:t>
            </a:r>
            <a:r>
              <a:rPr lang="zh-TW" altLang="en-US" sz="2200" dirty="0" smtClean="0">
                <a:solidFill>
                  <a:prstClr val="black"/>
                </a:solidFill>
                <a:ea typeface="標楷體" panose="03000509000000000000" pitchFamily="65" charset="-120"/>
                <a:cs typeface="Arial" panose="020B0604020202020204" pitchFamily="34" charset="0"/>
              </a:rPr>
              <a:t>行政管理處</a:t>
            </a:r>
            <a:endParaRPr lang="zh-TW" altLang="en-US" sz="2200" dirty="0" smtClean="0">
              <a:solidFill>
                <a:prstClr val="black"/>
              </a:solidFill>
            </a:endParaRPr>
          </a:p>
        </p:txBody>
      </p:sp>
      <p:sp>
        <p:nvSpPr>
          <p:cNvPr id="10" name="Rectangle 8"/>
          <p:cNvSpPr>
            <a:spLocks noChangeArrowheads="1"/>
          </p:cNvSpPr>
          <p:nvPr/>
        </p:nvSpPr>
        <p:spPr bwMode="auto">
          <a:xfrm>
            <a:off x="3068638" y="38258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solidFill>
                <a:prstClr val="black"/>
              </a:solidFill>
            </a:endParaRPr>
          </a:p>
        </p:txBody>
      </p:sp>
      <p:sp>
        <p:nvSpPr>
          <p:cNvPr id="12" name="Text Box 5"/>
          <p:cNvSpPr txBox="1">
            <a:spLocks noChangeArrowheads="1"/>
          </p:cNvSpPr>
          <p:nvPr/>
        </p:nvSpPr>
        <p:spPr bwMode="auto">
          <a:xfrm>
            <a:off x="1102799" y="662765"/>
            <a:ext cx="2510044" cy="18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indent="76200" eaLnBrk="0" fontAlgn="base" hangingPunct="0">
              <a:spcBef>
                <a:spcPct val="0"/>
              </a:spcBef>
              <a:spcAft>
                <a:spcPct val="0"/>
              </a:spcAft>
            </a:pP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年</a:t>
            </a: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月</a:t>
            </a: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日</a:t>
            </a:r>
            <a:endParaRPr lang="zh-TW" altLang="en-US" dirty="0" smtClean="0">
              <a:solidFill>
                <a:prstClr val="black"/>
              </a:solidFill>
              <a:latin typeface="Arial" panose="020B0604020202020204" pitchFamily="34" charset="0"/>
            </a:endParaRPr>
          </a:p>
        </p:txBody>
      </p:sp>
      <p:grpSp>
        <p:nvGrpSpPr>
          <p:cNvPr id="13" name="Group 1"/>
          <p:cNvGrpSpPr>
            <a:grpSpLocks/>
          </p:cNvGrpSpPr>
          <p:nvPr/>
        </p:nvGrpSpPr>
        <p:grpSpPr bwMode="auto">
          <a:xfrm>
            <a:off x="8207214" y="593064"/>
            <a:ext cx="1676400" cy="500722"/>
            <a:chOff x="7104" y="485"/>
            <a:chExt cx="3720" cy="788"/>
          </a:xfrm>
        </p:grpSpPr>
        <p:sp>
          <p:nvSpPr>
            <p:cNvPr id="14" name="Text Box 3"/>
            <p:cNvSpPr txBox="1">
              <a:spLocks noChangeArrowheads="1"/>
            </p:cNvSpPr>
            <p:nvPr/>
          </p:nvSpPr>
          <p:spPr bwMode="auto">
            <a:xfrm>
              <a:off x="7104" y="907"/>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保存年限</a:t>
              </a:r>
              <a:r>
                <a:rPr lang="zh-TW" altLang="zh-TW"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a:t>
              </a:r>
              <a:endParaRPr lang="zh-TW" altLang="zh-TW" sz="1400" dirty="0" smtClean="0">
                <a:solidFill>
                  <a:prstClr val="black"/>
                </a:solidFill>
                <a:latin typeface="Arial" panose="020B0604020202020204" pitchFamily="34" charset="0"/>
              </a:endParaRPr>
            </a:p>
          </p:txBody>
        </p:sp>
        <p:sp>
          <p:nvSpPr>
            <p:cNvPr id="15" name="Text Box 2"/>
            <p:cNvSpPr txBox="1">
              <a:spLocks noChangeArrowheads="1"/>
            </p:cNvSpPr>
            <p:nvPr/>
          </p:nvSpPr>
          <p:spPr bwMode="auto">
            <a:xfrm>
              <a:off x="7104" y="485"/>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檔</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號：</a:t>
              </a:r>
              <a:endParaRPr lang="zh-TW" altLang="en-US" sz="1600" dirty="0" smtClean="0">
                <a:solidFill>
                  <a:prstClr val="black"/>
                </a:solidFill>
                <a:latin typeface="Arial" panose="020B0604020202020204" pitchFamily="34" charset="0"/>
              </a:endParaRPr>
            </a:p>
          </p:txBody>
        </p:sp>
      </p:grpSp>
      <p:sp>
        <p:nvSpPr>
          <p:cNvPr id="16" name="標題 1"/>
          <p:cNvSpPr>
            <a:spLocks noGrp="1"/>
          </p:cNvSpPr>
          <p:nvPr>
            <p:ph type="title"/>
          </p:nvPr>
        </p:nvSpPr>
        <p:spPr>
          <a:xfrm>
            <a:off x="492643" y="-87744"/>
            <a:ext cx="10561471" cy="753095"/>
          </a:xfrm>
        </p:spPr>
        <p:txBody>
          <a:bodyPr/>
          <a:lstStyle/>
          <a:p>
            <a:r>
              <a:rPr lang="zh-TW" altLang="en-US" sz="4000" dirty="0" smtClean="0">
                <a:solidFill>
                  <a:srgbClr val="002060"/>
                </a:solidFill>
                <a:latin typeface="標楷體" panose="03000509000000000000" pitchFamily="65" charset="-120"/>
                <a:ea typeface="標楷體" panose="03000509000000000000" pitchFamily="65" charset="-120"/>
              </a:rPr>
              <a:t>簽製作範例</a:t>
            </a:r>
            <a:r>
              <a:rPr lang="en-US" altLang="zh-TW" sz="4000" dirty="0" smtClean="0">
                <a:solidFill>
                  <a:srgbClr val="002060"/>
                </a:solidFill>
                <a:latin typeface="標楷體" panose="03000509000000000000" pitchFamily="65" charset="-120"/>
                <a:ea typeface="標楷體" panose="03000509000000000000" pitchFamily="65" charset="-120"/>
              </a:rPr>
              <a:t>—</a:t>
            </a:r>
            <a:r>
              <a:rPr lang="zh-TW" altLang="en-US" sz="4000" dirty="0" smtClean="0">
                <a:solidFill>
                  <a:srgbClr val="002060"/>
                </a:solidFill>
                <a:latin typeface="標楷體" panose="03000509000000000000" pitchFamily="65" charset="-120"/>
                <a:ea typeface="標楷體" panose="03000509000000000000" pitchFamily="65" charset="-120"/>
              </a:rPr>
              <a:t>個案請示</a:t>
            </a:r>
            <a:endParaRPr lang="zh-TW" altLang="en-US" dirty="0" smtClean="0"/>
          </a:p>
        </p:txBody>
      </p:sp>
    </p:spTree>
    <p:extLst>
      <p:ext uri="{BB962C8B-B14F-4D97-AF65-F5344CB8AC3E}">
        <p14:creationId xmlns:p14="http://schemas.microsoft.com/office/powerpoint/2010/main" val="4134831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a:spLocks noChangeArrowheads="1"/>
          </p:cNvSpPr>
          <p:nvPr/>
        </p:nvSpPr>
        <p:spPr bwMode="auto">
          <a:xfrm>
            <a:off x="105790" y="610085"/>
            <a:ext cx="11970443" cy="603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3200" b="1"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簽　</a:t>
            </a:r>
            <a:r>
              <a:rPr lang="zh-TW" altLang="zh-TW" dirty="0" smtClean="0">
                <a:solidFill>
                  <a:prstClr val="black"/>
                </a:solidFill>
                <a:ea typeface="標楷體" panose="03000509000000000000" pitchFamily="65" charset="-120"/>
                <a:cs typeface="Arial" panose="020B0604020202020204" pitchFamily="34" charset="0"/>
              </a:rPr>
              <a:t>於</a:t>
            </a:r>
            <a:r>
              <a:rPr lang="en-US" altLang="zh-TW" dirty="0" smtClean="0">
                <a:solidFill>
                  <a:prstClr val="black"/>
                </a:solidFill>
                <a:ea typeface="標楷體" panose="03000509000000000000" pitchFamily="65" charset="-120"/>
                <a:cs typeface="Arial" panose="020B0604020202020204" pitchFamily="34" charset="0"/>
              </a:rPr>
              <a:t>  </a:t>
            </a:r>
            <a:r>
              <a:rPr lang="zh-TW" altLang="en-US" dirty="0" smtClean="0">
                <a:solidFill>
                  <a:prstClr val="black"/>
                </a:solidFill>
                <a:ea typeface="標楷體" panose="03000509000000000000" pitchFamily="65" charset="-120"/>
                <a:cs typeface="Arial" panose="020B0604020202020204" pitchFamily="34" charset="0"/>
              </a:rPr>
              <a:t>秘書處</a:t>
            </a:r>
            <a:r>
              <a:rPr lang="zh-TW" altLang="en-US" dirty="0">
                <a:solidFill>
                  <a:prstClr val="black"/>
                </a:solidFill>
                <a:ea typeface="標楷體" panose="03000509000000000000" pitchFamily="65" charset="-120"/>
                <a:cs typeface="Arial" panose="020B0604020202020204" pitchFamily="34" charset="0"/>
              </a:rPr>
              <a:t>文檔科</a:t>
            </a:r>
            <a:endParaRPr lang="zh-TW" altLang="zh-TW" sz="3200" dirty="0" smtClean="0">
              <a:solidFill>
                <a:prstClr val="black"/>
              </a:solidFill>
            </a:endParaRPr>
          </a:p>
          <a:p>
            <a:pPr marL="608330" indent="-608330">
              <a:spcAft>
                <a:spcPts val="0"/>
              </a:spcAft>
            </a:pPr>
            <a:r>
              <a:rPr lang="zh-TW" altLang="zh-TW" sz="22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zh-TW" sz="22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為</a:t>
            </a:r>
            <a:r>
              <a:rPr lang="zh-TW"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辦理</a:t>
            </a:r>
            <a:r>
              <a:rPr lang="en-US"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000</a:t>
            </a:r>
            <a:r>
              <a:rPr lang="zh-TW"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年</a:t>
            </a:r>
            <a:r>
              <a:rPr lang="zh-TW" altLang="zh-TW" sz="22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本府文書管理教育訓練一案，</a:t>
            </a:r>
            <a:r>
              <a:rPr lang="zh-TW" altLang="zh-TW" sz="22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簽請核示</a:t>
            </a:r>
            <a:r>
              <a:rPr lang="zh-TW"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p>
          <a:p>
            <a:pPr marL="76200" indent="508000">
              <a:lnSpc>
                <a:spcPts val="2500"/>
              </a:lnSpc>
              <a:spcAft>
                <a:spcPts val="0"/>
              </a:spcAft>
            </a:pPr>
            <a:r>
              <a:rPr lang="en-US" altLang="zh-TW" sz="22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sz="22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zh-TW" sz="2200" kern="1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a:t>
            </a:r>
            <a:r>
              <a:rPr lang="zh-TW" altLang="zh-TW" sz="22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200" kern="1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本案主要意旨</a:t>
            </a:r>
            <a:r>
              <a:rPr lang="zh-TW" altLang="zh-TW" sz="22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200" kern="1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期望語</a:t>
            </a:r>
            <a:r>
              <a:rPr lang="zh-TW" altLang="zh-TW" sz="2200" kern="1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604520" indent="-604520">
              <a:lnSpc>
                <a:spcPts val="2500"/>
              </a:lnSpc>
              <a:spcAft>
                <a:spcPts val="0"/>
              </a:spcAft>
            </a:pPr>
            <a:r>
              <a:rPr lang="zh-TW" altLang="zh-TW" sz="2200" kern="100" dirty="0" smtClean="0">
                <a:solidFill>
                  <a:prstClr val="black"/>
                </a:solidFill>
                <a:latin typeface="標楷體" panose="03000509000000000000" pitchFamily="65" charset="-120"/>
                <a:ea typeface="標楷體" panose="03000509000000000000" pitchFamily="65" charset="-120"/>
              </a:rPr>
              <a:t>說明</a:t>
            </a:r>
            <a:r>
              <a:rPr lang="zh-TW" altLang="zh-TW" sz="2200" kern="100" dirty="0">
                <a:solidFill>
                  <a:prstClr val="black"/>
                </a:solidFill>
                <a:latin typeface="標楷體" panose="03000509000000000000" pitchFamily="65" charset="-120"/>
                <a:ea typeface="標楷體" panose="03000509000000000000" pitchFamily="65" charset="-120"/>
              </a:rPr>
              <a:t>：</a:t>
            </a:r>
            <a:r>
              <a:rPr lang="zh-TW" altLang="zh-TW" sz="2200" kern="100" dirty="0">
                <a:solidFill>
                  <a:srgbClr val="FF0000"/>
                </a:solidFill>
                <a:latin typeface="標楷體" panose="03000509000000000000" pitchFamily="65" charset="-120"/>
                <a:ea typeface="標楷體" panose="03000509000000000000" pitchFamily="65" charset="-120"/>
              </a:rPr>
              <a:t>（說明＝</a:t>
            </a:r>
            <a:r>
              <a:rPr lang="zh-TW" altLang="zh-TW" sz="2200" kern="100" dirty="0">
                <a:solidFill>
                  <a:srgbClr val="0000FF"/>
                </a:solidFill>
                <a:latin typeface="標楷體" panose="03000509000000000000" pitchFamily="65" charset="-120"/>
                <a:ea typeface="標楷體" panose="03000509000000000000" pitchFamily="65" charset="-120"/>
              </a:rPr>
              <a:t>引據</a:t>
            </a:r>
            <a:r>
              <a:rPr lang="zh-TW" altLang="zh-TW" sz="2200" kern="100" dirty="0">
                <a:solidFill>
                  <a:srgbClr val="FF0000"/>
                </a:solidFill>
                <a:latin typeface="標楷體" panose="03000509000000000000" pitchFamily="65" charset="-120"/>
                <a:ea typeface="標楷體" panose="03000509000000000000" pitchFamily="65" charset="-120"/>
              </a:rPr>
              <a:t>＋</a:t>
            </a:r>
            <a:r>
              <a:rPr lang="zh-TW" altLang="zh-TW" sz="2200" kern="100" dirty="0">
                <a:solidFill>
                  <a:srgbClr val="0000FF"/>
                </a:solidFill>
                <a:latin typeface="標楷體" panose="03000509000000000000" pitchFamily="65" charset="-120"/>
                <a:ea typeface="標楷體" panose="03000509000000000000" pitchFamily="65" charset="-120"/>
              </a:rPr>
              <a:t>申述</a:t>
            </a:r>
            <a:r>
              <a:rPr lang="zh-TW" altLang="zh-TW" sz="2200" kern="100" dirty="0">
                <a:solidFill>
                  <a:srgbClr val="FF0000"/>
                </a:solidFill>
                <a:latin typeface="標楷體" panose="03000509000000000000" pitchFamily="65" charset="-120"/>
                <a:ea typeface="標楷體" panose="03000509000000000000" pitchFamily="65" charset="-120"/>
              </a:rPr>
              <a:t>＋</a:t>
            </a:r>
            <a:r>
              <a:rPr lang="zh-TW" altLang="zh-TW" sz="2200" kern="100" dirty="0">
                <a:solidFill>
                  <a:srgbClr val="0000FF"/>
                </a:solidFill>
                <a:latin typeface="標楷體" panose="03000509000000000000" pitchFamily="65" charset="-120"/>
                <a:ea typeface="標楷體" panose="03000509000000000000" pitchFamily="65" charset="-120"/>
              </a:rPr>
              <a:t>歸結</a:t>
            </a:r>
            <a:r>
              <a:rPr lang="zh-TW" altLang="zh-TW" sz="2200" kern="100" dirty="0">
                <a:solidFill>
                  <a:srgbClr val="FF0000"/>
                </a:solidFill>
                <a:latin typeface="標楷體" panose="03000509000000000000" pitchFamily="65" charset="-120"/>
                <a:ea typeface="標楷體" panose="03000509000000000000" pitchFamily="65" charset="-120"/>
              </a:rPr>
              <a:t>＋</a:t>
            </a:r>
            <a:r>
              <a:rPr lang="zh-TW" altLang="zh-TW" sz="2200" kern="100" dirty="0">
                <a:solidFill>
                  <a:srgbClr val="0000FF"/>
                </a:solidFill>
                <a:latin typeface="標楷體" panose="03000509000000000000" pitchFamily="65" charset="-120"/>
                <a:ea typeface="標楷體" panose="03000509000000000000" pitchFamily="65" charset="-120"/>
              </a:rPr>
              <a:t>經費</a:t>
            </a:r>
            <a:r>
              <a:rPr lang="zh-TW" altLang="zh-TW" sz="2200" kern="100" dirty="0">
                <a:solidFill>
                  <a:srgbClr val="FF0000"/>
                </a:solidFill>
                <a:latin typeface="標楷體" panose="03000509000000000000" pitchFamily="65" charset="-120"/>
                <a:ea typeface="標楷體" panose="03000509000000000000" pitchFamily="65" charset="-120"/>
              </a:rPr>
              <a:t>＋</a:t>
            </a:r>
            <a:r>
              <a:rPr lang="zh-TW" altLang="zh-TW" sz="2200" kern="100" dirty="0">
                <a:solidFill>
                  <a:srgbClr val="0000FF"/>
                </a:solidFill>
                <a:latin typeface="標楷體" panose="03000509000000000000" pitchFamily="65" charset="-120"/>
                <a:ea typeface="標楷體" panose="03000509000000000000" pitchFamily="65" charset="-120"/>
              </a:rPr>
              <a:t>附件</a:t>
            </a:r>
            <a:r>
              <a:rPr lang="zh-TW" altLang="zh-TW" sz="2200" kern="100" dirty="0">
                <a:solidFill>
                  <a:srgbClr val="FF0000"/>
                </a:solidFill>
                <a:latin typeface="標楷體" panose="03000509000000000000" pitchFamily="65" charset="-120"/>
                <a:ea typeface="標楷體" panose="03000509000000000000" pitchFamily="65" charset="-120"/>
              </a:rPr>
              <a:t>）</a:t>
            </a:r>
            <a:endParaRPr lang="zh-TW" altLang="zh-TW" sz="2200" kern="100" dirty="0">
              <a:solidFill>
                <a:prstClr val="black"/>
              </a:solidFill>
              <a:latin typeface="標楷體" panose="03000509000000000000" pitchFamily="65" charset="-120"/>
              <a:ea typeface="標楷體" panose="03000509000000000000" pitchFamily="65" charset="-120"/>
            </a:endParaRPr>
          </a:p>
          <a:p>
            <a:pPr marL="609600" indent="-457200">
              <a:lnSpc>
                <a:spcPts val="2500"/>
              </a:lnSpc>
              <a:spcAft>
                <a:spcPts val="0"/>
              </a:spcAft>
            </a:pPr>
            <a:r>
              <a:rPr lang="en-US" altLang="zh-TW" sz="2200" kern="100" dirty="0">
                <a:solidFill>
                  <a:prstClr val="black"/>
                </a:solidFill>
                <a:latin typeface="標楷體" panose="03000509000000000000" pitchFamily="65" charset="-120"/>
                <a:ea typeface="標楷體" panose="03000509000000000000" pitchFamily="65" charset="-120"/>
              </a:rPr>
              <a:t> </a:t>
            </a:r>
            <a:r>
              <a:rPr lang="zh-TW" altLang="zh-TW" sz="2200" kern="100" dirty="0" smtClean="0">
                <a:solidFill>
                  <a:prstClr val="black"/>
                </a:solidFill>
                <a:latin typeface="標楷體" panose="03000509000000000000" pitchFamily="65" charset="-120"/>
                <a:ea typeface="標楷體" panose="03000509000000000000" pitchFamily="65" charset="-120"/>
              </a:rPr>
              <a:t>一</a:t>
            </a:r>
            <a:r>
              <a:rPr lang="zh-TW" altLang="zh-TW" sz="2200" kern="100" dirty="0">
                <a:solidFill>
                  <a:prstClr val="black"/>
                </a:solidFill>
                <a:latin typeface="標楷體" panose="03000509000000000000" pitchFamily="65" charset="-120"/>
                <a:ea typeface="標楷體" panose="03000509000000000000" pitchFamily="65" charset="-120"/>
              </a:rPr>
              <a:t>、依據</a:t>
            </a:r>
            <a:r>
              <a:rPr lang="zh-TW" altLang="zh-TW" sz="2200" kern="100" dirty="0" smtClean="0">
                <a:solidFill>
                  <a:prstClr val="black"/>
                </a:solidFill>
                <a:latin typeface="標楷體" panose="03000509000000000000" pitchFamily="65" charset="-120"/>
                <a:ea typeface="標楷體" panose="03000509000000000000" pitchFamily="65" charset="-120"/>
              </a:rPr>
              <a:t>「</a:t>
            </a:r>
            <a:r>
              <a:rPr lang="en-US" altLang="zh-TW" sz="2200" kern="100" dirty="0" smtClean="0">
                <a:solidFill>
                  <a:prstClr val="black"/>
                </a:solidFill>
                <a:latin typeface="標楷體" panose="03000509000000000000" pitchFamily="65" charset="-120"/>
                <a:ea typeface="標楷體" panose="03000509000000000000" pitchFamily="65" charset="-120"/>
              </a:rPr>
              <a:t>000</a:t>
            </a:r>
            <a:r>
              <a:rPr lang="zh-TW" altLang="zh-TW" sz="2200" kern="100" dirty="0" smtClean="0">
                <a:solidFill>
                  <a:prstClr val="black"/>
                </a:solidFill>
                <a:latin typeface="標楷體" panose="03000509000000000000" pitchFamily="65" charset="-120"/>
                <a:ea typeface="標楷體" panose="03000509000000000000" pitchFamily="65" charset="-120"/>
              </a:rPr>
              <a:t>年</a:t>
            </a:r>
            <a:r>
              <a:rPr lang="zh-TW" altLang="zh-TW" sz="2200" kern="100" dirty="0">
                <a:solidFill>
                  <a:prstClr val="black"/>
                </a:solidFill>
                <a:latin typeface="標楷體" panose="03000509000000000000" pitchFamily="65" charset="-120"/>
                <a:ea typeface="標楷體" panose="03000509000000000000" pitchFamily="65" charset="-120"/>
              </a:rPr>
              <a:t>本府文書管理教育訓練計畫」辦理。</a:t>
            </a:r>
            <a:r>
              <a:rPr lang="zh-TW" altLang="zh-TW" sz="2200" kern="100" dirty="0">
                <a:solidFill>
                  <a:srgbClr val="FF0000"/>
                </a:solidFill>
                <a:latin typeface="標楷體" panose="03000509000000000000" pitchFamily="65" charset="-120"/>
                <a:ea typeface="標楷體" panose="03000509000000000000" pitchFamily="65" charset="-120"/>
              </a:rPr>
              <a:t>（引據）</a:t>
            </a:r>
            <a:endParaRPr lang="zh-TW" altLang="zh-TW" sz="2200" kern="100" dirty="0">
              <a:solidFill>
                <a:prstClr val="black"/>
              </a:solidFill>
              <a:latin typeface="標楷體" panose="03000509000000000000" pitchFamily="65" charset="-120"/>
              <a:ea typeface="標楷體" panose="03000509000000000000" pitchFamily="65" charset="-120"/>
            </a:endParaRPr>
          </a:p>
          <a:p>
            <a:pPr indent="203200">
              <a:lnSpc>
                <a:spcPts val="2500"/>
              </a:lnSpc>
              <a:spcAft>
                <a:spcPts val="0"/>
              </a:spcAft>
            </a:pPr>
            <a:r>
              <a:rPr lang="zh-TW" altLang="zh-TW" sz="2200" kern="100" dirty="0" smtClean="0">
                <a:solidFill>
                  <a:prstClr val="black"/>
                </a:solidFill>
                <a:latin typeface="標楷體" panose="03000509000000000000" pitchFamily="65" charset="-120"/>
                <a:ea typeface="標楷體" panose="03000509000000000000" pitchFamily="65" charset="-120"/>
              </a:rPr>
              <a:t>二、</a:t>
            </a:r>
            <a:r>
              <a:rPr lang="en-US" altLang="zh-TW" sz="2200" kern="100" dirty="0" smtClean="0">
                <a:solidFill>
                  <a:prstClr val="black"/>
                </a:solidFill>
                <a:latin typeface="標楷體" panose="03000509000000000000" pitchFamily="65" charset="-120"/>
                <a:ea typeface="標楷體" panose="03000509000000000000" pitchFamily="65" charset="-120"/>
              </a:rPr>
              <a:t>000</a:t>
            </a:r>
            <a:r>
              <a:rPr lang="zh-TW" altLang="zh-TW" sz="2200" kern="100" dirty="0" smtClean="0">
                <a:solidFill>
                  <a:prstClr val="black"/>
                </a:solidFill>
                <a:latin typeface="標楷體" panose="03000509000000000000" pitchFamily="65" charset="-120"/>
                <a:ea typeface="標楷體" panose="03000509000000000000" pitchFamily="65" charset="-120"/>
              </a:rPr>
              <a:t>年</a:t>
            </a:r>
            <a:r>
              <a:rPr lang="zh-TW" altLang="zh-TW" sz="2200" kern="100" dirty="0">
                <a:solidFill>
                  <a:prstClr val="black"/>
                </a:solidFill>
                <a:latin typeface="標楷體" panose="03000509000000000000" pitchFamily="65" charset="-120"/>
                <a:ea typeface="標楷體" panose="03000509000000000000" pitchFamily="65" charset="-120"/>
              </a:rPr>
              <a:t>本府文書管理教育訓練講座擬聘請嘉義大學邱講師忠</a:t>
            </a:r>
            <a:r>
              <a:rPr lang="zh-TW" altLang="zh-TW" sz="2200" kern="100" dirty="0" smtClean="0">
                <a:solidFill>
                  <a:prstClr val="black"/>
                </a:solidFill>
                <a:latin typeface="標楷體" panose="03000509000000000000" pitchFamily="65" charset="-120"/>
                <a:ea typeface="標楷體" panose="03000509000000000000" pitchFamily="65" charset="-120"/>
              </a:rPr>
              <a:t>民擔任</a:t>
            </a:r>
            <a:r>
              <a:rPr lang="zh-TW" altLang="zh-TW" sz="2200" kern="100" dirty="0">
                <a:solidFill>
                  <a:prstClr val="black"/>
                </a:solidFill>
                <a:latin typeface="標楷體" panose="03000509000000000000" pitchFamily="65" charset="-120"/>
                <a:ea typeface="標楷體" panose="03000509000000000000" pitchFamily="65" charset="-120"/>
              </a:rPr>
              <a:t>，課程內容著重</a:t>
            </a:r>
            <a:r>
              <a:rPr lang="zh-TW" altLang="zh-TW" sz="2200" kern="100" dirty="0" smtClean="0">
                <a:solidFill>
                  <a:prstClr val="black"/>
                </a:solidFill>
                <a:latin typeface="標楷體" panose="03000509000000000000" pitchFamily="65" charset="-120"/>
                <a:ea typeface="標楷體" panose="03000509000000000000" pitchFamily="65" charset="-120"/>
              </a:rPr>
              <a:t>實用公</a:t>
            </a:r>
            <a:endParaRPr lang="en-US" altLang="zh-TW" sz="2200" kern="100" dirty="0" smtClean="0">
              <a:solidFill>
                <a:prstClr val="black"/>
              </a:solidFill>
              <a:latin typeface="標楷體" panose="03000509000000000000" pitchFamily="65" charset="-120"/>
              <a:ea typeface="標楷體" panose="03000509000000000000" pitchFamily="65" charset="-120"/>
            </a:endParaRPr>
          </a:p>
          <a:p>
            <a:pPr indent="203200">
              <a:lnSpc>
                <a:spcPts val="2500"/>
              </a:lnSpc>
              <a:spcAft>
                <a:spcPts val="0"/>
              </a:spcAft>
            </a:pPr>
            <a:r>
              <a:rPr lang="en-US" altLang="zh-TW" sz="2200" kern="100" dirty="0">
                <a:solidFill>
                  <a:prstClr val="black"/>
                </a:solidFill>
                <a:latin typeface="標楷體" panose="03000509000000000000" pitchFamily="65" charset="-120"/>
                <a:ea typeface="標楷體" panose="03000509000000000000" pitchFamily="65" charset="-120"/>
              </a:rPr>
              <a:t> </a:t>
            </a:r>
            <a:r>
              <a:rPr lang="en-US" altLang="zh-TW" sz="2200" kern="100" dirty="0" smtClean="0">
                <a:solidFill>
                  <a:prstClr val="black"/>
                </a:solidFill>
                <a:latin typeface="標楷體" panose="03000509000000000000" pitchFamily="65" charset="-120"/>
                <a:ea typeface="標楷體" panose="03000509000000000000" pitchFamily="65" charset="-120"/>
              </a:rPr>
              <a:t>   </a:t>
            </a:r>
            <a:r>
              <a:rPr lang="zh-TW" altLang="zh-TW" sz="2200" kern="100" dirty="0" smtClean="0">
                <a:solidFill>
                  <a:prstClr val="black"/>
                </a:solidFill>
                <a:latin typeface="標楷體" panose="03000509000000000000" pitchFamily="65" charset="-120"/>
                <a:ea typeface="標楷體" panose="03000509000000000000" pitchFamily="65" charset="-120"/>
              </a:rPr>
              <a:t>文</a:t>
            </a:r>
            <a:r>
              <a:rPr lang="zh-TW" altLang="en-US" sz="2200" kern="100" dirty="0" smtClean="0">
                <a:solidFill>
                  <a:prstClr val="black"/>
                </a:solidFill>
                <a:latin typeface="標楷體" panose="03000509000000000000" pitchFamily="65" charset="-120"/>
                <a:ea typeface="標楷體" panose="03000509000000000000" pitchFamily="65" charset="-120"/>
              </a:rPr>
              <a:t>寫作技巧與用語用字及實務案例解析等</a:t>
            </a:r>
            <a:r>
              <a:rPr lang="zh-TW" altLang="zh-TW" sz="2200" kern="100" dirty="0" smtClean="0">
                <a:solidFill>
                  <a:prstClr val="black"/>
                </a:solidFill>
                <a:latin typeface="標楷體" panose="03000509000000000000" pitchFamily="65" charset="-120"/>
                <a:ea typeface="標楷體" panose="03000509000000000000" pitchFamily="65" charset="-120"/>
              </a:rPr>
              <a:t>，</a:t>
            </a:r>
            <a:r>
              <a:rPr lang="zh-TW" altLang="en-US" sz="2200" kern="100" dirty="0" smtClean="0">
                <a:solidFill>
                  <a:prstClr val="black"/>
                </a:solidFill>
                <a:latin typeface="標楷體" panose="03000509000000000000" pitchFamily="65" charset="-120"/>
                <a:ea typeface="標楷體" panose="03000509000000000000" pitchFamily="65" charset="-120"/>
              </a:rPr>
              <a:t>共計</a:t>
            </a:r>
            <a:r>
              <a:rPr lang="en-US" altLang="zh-TW" sz="2200" kern="100" dirty="0" smtClean="0">
                <a:solidFill>
                  <a:prstClr val="black"/>
                </a:solidFill>
                <a:latin typeface="標楷體" panose="03000509000000000000" pitchFamily="65" charset="-120"/>
                <a:ea typeface="標楷體" panose="03000509000000000000" pitchFamily="65" charset="-120"/>
              </a:rPr>
              <a:t>3</a:t>
            </a:r>
            <a:r>
              <a:rPr lang="zh-TW" altLang="zh-TW" sz="2200" kern="100" dirty="0">
                <a:solidFill>
                  <a:prstClr val="black"/>
                </a:solidFill>
                <a:latin typeface="標楷體" panose="03000509000000000000" pitchFamily="65" charset="-120"/>
                <a:ea typeface="標楷體" panose="03000509000000000000" pitchFamily="65" charset="-120"/>
              </a:rPr>
              <a:t>節。</a:t>
            </a:r>
            <a:r>
              <a:rPr lang="zh-TW" altLang="zh-TW" sz="2200" kern="100" dirty="0">
                <a:solidFill>
                  <a:srgbClr val="FF0000"/>
                </a:solidFill>
                <a:latin typeface="標楷體" panose="03000509000000000000" pitchFamily="65" charset="-120"/>
                <a:ea typeface="標楷體" panose="03000509000000000000" pitchFamily="65" charset="-120"/>
              </a:rPr>
              <a:t>（申述）</a:t>
            </a:r>
            <a:endParaRPr lang="zh-TW" altLang="zh-TW" sz="2200" kern="100" dirty="0">
              <a:solidFill>
                <a:prstClr val="black"/>
              </a:solidFill>
              <a:latin typeface="標楷體" panose="03000509000000000000" pitchFamily="65" charset="-120"/>
              <a:ea typeface="標楷體" panose="03000509000000000000" pitchFamily="65" charset="-120"/>
            </a:endParaRPr>
          </a:p>
          <a:p>
            <a:pPr marL="635000" indent="-406400">
              <a:lnSpc>
                <a:spcPts val="2500"/>
              </a:lnSpc>
              <a:spcAft>
                <a:spcPts val="0"/>
              </a:spcAft>
            </a:pPr>
            <a:r>
              <a:rPr lang="zh-TW" altLang="zh-TW" sz="2200" kern="100" dirty="0">
                <a:solidFill>
                  <a:prstClr val="black"/>
                </a:solidFill>
                <a:latin typeface="標楷體" panose="03000509000000000000" pitchFamily="65" charset="-120"/>
                <a:ea typeface="標楷體" panose="03000509000000000000" pitchFamily="65" charset="-120"/>
              </a:rPr>
              <a:t>三、教育訓練日期時間</a:t>
            </a:r>
            <a:r>
              <a:rPr lang="zh-TW" altLang="zh-TW" sz="2200" kern="100" dirty="0" smtClean="0">
                <a:solidFill>
                  <a:prstClr val="black"/>
                </a:solidFill>
                <a:latin typeface="標楷體" panose="03000509000000000000" pitchFamily="65" charset="-120"/>
                <a:ea typeface="標楷體" panose="03000509000000000000" pitchFamily="65" charset="-120"/>
              </a:rPr>
              <a:t>：</a:t>
            </a:r>
            <a:r>
              <a:rPr lang="en-US" altLang="zh-TW" sz="2200" kern="100" dirty="0" smtClean="0">
                <a:solidFill>
                  <a:prstClr val="black"/>
                </a:solidFill>
                <a:latin typeface="標楷體" panose="03000509000000000000" pitchFamily="65" charset="-120"/>
                <a:ea typeface="標楷體" panose="03000509000000000000" pitchFamily="65" charset="-120"/>
              </a:rPr>
              <a:t>000</a:t>
            </a:r>
            <a:r>
              <a:rPr lang="zh-TW" altLang="zh-TW" sz="2200" kern="100" dirty="0" smtClean="0">
                <a:solidFill>
                  <a:prstClr val="black"/>
                </a:solidFill>
                <a:latin typeface="標楷體" panose="03000509000000000000" pitchFamily="65" charset="-120"/>
                <a:ea typeface="標楷體" panose="03000509000000000000" pitchFamily="65" charset="-120"/>
              </a:rPr>
              <a:t>年</a:t>
            </a:r>
            <a:r>
              <a:rPr lang="en-US" altLang="zh-TW" sz="2200" kern="100" dirty="0">
                <a:solidFill>
                  <a:prstClr val="black"/>
                </a:solidFill>
                <a:latin typeface="標楷體" panose="03000509000000000000" pitchFamily="65" charset="-120"/>
                <a:ea typeface="標楷體" panose="03000509000000000000" pitchFamily="65" charset="-120"/>
              </a:rPr>
              <a:t>8</a:t>
            </a:r>
            <a:r>
              <a:rPr lang="zh-TW" altLang="zh-TW" sz="2200" kern="100" dirty="0" smtClean="0">
                <a:solidFill>
                  <a:prstClr val="black"/>
                </a:solidFill>
                <a:latin typeface="標楷體" panose="03000509000000000000" pitchFamily="65" charset="-120"/>
                <a:ea typeface="標楷體" panose="03000509000000000000" pitchFamily="65" charset="-120"/>
              </a:rPr>
              <a:t>月</a:t>
            </a:r>
            <a:r>
              <a:rPr lang="en-US" altLang="zh-TW" sz="2200" kern="100" dirty="0" smtClean="0">
                <a:solidFill>
                  <a:prstClr val="black"/>
                </a:solidFill>
                <a:latin typeface="標楷體" panose="03000509000000000000" pitchFamily="65" charset="-120"/>
                <a:ea typeface="標楷體" panose="03000509000000000000" pitchFamily="65" charset="-120"/>
              </a:rPr>
              <a:t>12</a:t>
            </a:r>
            <a:r>
              <a:rPr lang="zh-TW" altLang="zh-TW" sz="2200" kern="100" dirty="0" smtClean="0">
                <a:solidFill>
                  <a:prstClr val="black"/>
                </a:solidFill>
                <a:latin typeface="標楷體" panose="03000509000000000000" pitchFamily="65" charset="-120"/>
                <a:ea typeface="標楷體" panose="03000509000000000000" pitchFamily="65" charset="-120"/>
              </a:rPr>
              <a:t>日</a:t>
            </a:r>
            <a:r>
              <a:rPr lang="zh-TW" altLang="zh-TW" sz="2200" kern="100" dirty="0">
                <a:solidFill>
                  <a:prstClr val="black"/>
                </a:solidFill>
                <a:latin typeface="標楷體" panose="03000509000000000000" pitchFamily="65" charset="-120"/>
                <a:ea typeface="標楷體" panose="03000509000000000000" pitchFamily="65" charset="-120"/>
              </a:rPr>
              <a:t>（</a:t>
            </a:r>
            <a:r>
              <a:rPr lang="zh-TW" altLang="zh-TW" sz="2200" kern="100" dirty="0" smtClean="0">
                <a:solidFill>
                  <a:prstClr val="black"/>
                </a:solidFill>
                <a:latin typeface="標楷體" panose="03000509000000000000" pitchFamily="65" charset="-120"/>
                <a:ea typeface="標楷體" panose="03000509000000000000" pitchFamily="65" charset="-120"/>
              </a:rPr>
              <a:t>星期</a:t>
            </a:r>
            <a:r>
              <a:rPr lang="zh-TW" altLang="en-US" sz="2200" kern="100" dirty="0" smtClean="0">
                <a:solidFill>
                  <a:prstClr val="black"/>
                </a:solidFill>
                <a:latin typeface="標楷體" panose="03000509000000000000" pitchFamily="65" charset="-120"/>
                <a:ea typeface="標楷體" panose="03000509000000000000" pitchFamily="65" charset="-120"/>
              </a:rPr>
              <a:t>四</a:t>
            </a:r>
            <a:r>
              <a:rPr lang="zh-TW" altLang="zh-TW" sz="2200" kern="100" dirty="0" smtClean="0">
                <a:solidFill>
                  <a:prstClr val="black"/>
                </a:solidFill>
                <a:latin typeface="標楷體" panose="03000509000000000000" pitchFamily="65" charset="-120"/>
                <a:ea typeface="標楷體" panose="03000509000000000000" pitchFamily="65" charset="-120"/>
              </a:rPr>
              <a:t>）</a:t>
            </a:r>
            <a:r>
              <a:rPr lang="zh-TW" altLang="zh-TW" sz="2200" kern="100" dirty="0">
                <a:solidFill>
                  <a:prstClr val="black"/>
                </a:solidFill>
                <a:latin typeface="標楷體" panose="03000509000000000000" pitchFamily="65" charset="-120"/>
                <a:ea typeface="標楷體" panose="03000509000000000000" pitchFamily="65" charset="-120"/>
              </a:rPr>
              <a:t>上午</a:t>
            </a:r>
            <a:r>
              <a:rPr lang="en-US" altLang="zh-TW" sz="2200" kern="100" dirty="0">
                <a:solidFill>
                  <a:prstClr val="black"/>
                </a:solidFill>
                <a:latin typeface="標楷體" panose="03000509000000000000" pitchFamily="65" charset="-120"/>
                <a:ea typeface="標楷體" panose="03000509000000000000" pitchFamily="65" charset="-120"/>
              </a:rPr>
              <a:t>9</a:t>
            </a:r>
            <a:r>
              <a:rPr lang="zh-TW" altLang="zh-TW" sz="2200" kern="100" dirty="0">
                <a:solidFill>
                  <a:prstClr val="black"/>
                </a:solidFill>
                <a:latin typeface="標楷體" panose="03000509000000000000" pitchFamily="65" charset="-120"/>
                <a:ea typeface="標楷體" panose="03000509000000000000" pitchFamily="65" charset="-120"/>
              </a:rPr>
              <a:t>時至</a:t>
            </a:r>
            <a:r>
              <a:rPr lang="en-US" altLang="zh-TW" sz="2200" kern="100" dirty="0">
                <a:solidFill>
                  <a:prstClr val="black"/>
                </a:solidFill>
                <a:latin typeface="標楷體" panose="03000509000000000000" pitchFamily="65" charset="-120"/>
                <a:ea typeface="標楷體" panose="03000509000000000000" pitchFamily="65" charset="-120"/>
              </a:rPr>
              <a:t>12</a:t>
            </a:r>
            <a:r>
              <a:rPr lang="zh-TW" altLang="zh-TW" sz="2200" kern="100" dirty="0">
                <a:solidFill>
                  <a:prstClr val="black"/>
                </a:solidFill>
                <a:latin typeface="標楷體" panose="03000509000000000000" pitchFamily="65" charset="-120"/>
                <a:ea typeface="標楷體" panose="03000509000000000000" pitchFamily="65" charset="-120"/>
              </a:rPr>
              <a:t>時，地點：本府臺灣大道</a:t>
            </a:r>
            <a:r>
              <a:rPr lang="zh-TW" altLang="zh-TW" sz="2200" kern="100" dirty="0" smtClean="0">
                <a:solidFill>
                  <a:prstClr val="black"/>
                </a:solidFill>
                <a:latin typeface="標楷體" panose="03000509000000000000" pitchFamily="65" charset="-120"/>
                <a:ea typeface="標楷體" panose="03000509000000000000" pitchFamily="65" charset="-120"/>
              </a:rPr>
              <a:t>市政</a:t>
            </a:r>
            <a:endParaRPr lang="en-US" altLang="zh-TW" sz="2200" kern="100" dirty="0" smtClean="0">
              <a:solidFill>
                <a:prstClr val="black"/>
              </a:solidFill>
              <a:latin typeface="標楷體" panose="03000509000000000000" pitchFamily="65" charset="-120"/>
              <a:ea typeface="標楷體" panose="03000509000000000000" pitchFamily="65" charset="-120"/>
            </a:endParaRPr>
          </a:p>
          <a:p>
            <a:pPr marL="635000" indent="-406400">
              <a:lnSpc>
                <a:spcPts val="2500"/>
              </a:lnSpc>
              <a:spcAft>
                <a:spcPts val="0"/>
              </a:spcAft>
            </a:pPr>
            <a:r>
              <a:rPr lang="en-US" altLang="zh-TW" sz="2200" kern="100" dirty="0">
                <a:solidFill>
                  <a:prstClr val="black"/>
                </a:solidFill>
                <a:latin typeface="標楷體" panose="03000509000000000000" pitchFamily="65" charset="-120"/>
                <a:ea typeface="標楷體" panose="03000509000000000000" pitchFamily="65" charset="-120"/>
              </a:rPr>
              <a:t> </a:t>
            </a:r>
            <a:r>
              <a:rPr lang="en-US" altLang="zh-TW" sz="2200" kern="100" dirty="0" smtClean="0">
                <a:solidFill>
                  <a:prstClr val="black"/>
                </a:solidFill>
                <a:latin typeface="標楷體" panose="03000509000000000000" pitchFamily="65" charset="-120"/>
                <a:ea typeface="標楷體" panose="03000509000000000000" pitchFamily="65" charset="-120"/>
              </a:rPr>
              <a:t>   </a:t>
            </a:r>
            <a:r>
              <a:rPr lang="zh-TW" altLang="zh-TW" sz="2200" kern="100" dirty="0" smtClean="0">
                <a:solidFill>
                  <a:prstClr val="black"/>
                </a:solidFill>
                <a:latin typeface="標楷體" panose="03000509000000000000" pitchFamily="65" charset="-120"/>
                <a:ea typeface="標楷體" panose="03000509000000000000" pitchFamily="65" charset="-120"/>
              </a:rPr>
              <a:t>大樓</a:t>
            </a:r>
            <a:r>
              <a:rPr lang="en-US" altLang="zh-TW" sz="2200" kern="100" dirty="0">
                <a:solidFill>
                  <a:prstClr val="black"/>
                </a:solidFill>
                <a:latin typeface="標楷體" panose="03000509000000000000" pitchFamily="65" charset="-120"/>
                <a:ea typeface="標楷體" panose="03000509000000000000" pitchFamily="65" charset="-120"/>
              </a:rPr>
              <a:t>4</a:t>
            </a:r>
            <a:r>
              <a:rPr lang="zh-TW" altLang="zh-TW" sz="2200" kern="100" dirty="0">
                <a:solidFill>
                  <a:prstClr val="black"/>
                </a:solidFill>
                <a:latin typeface="標楷體" panose="03000509000000000000" pitchFamily="65" charset="-120"/>
                <a:ea typeface="標楷體" panose="03000509000000000000" pitchFamily="65" charset="-120"/>
              </a:rPr>
              <a:t>樓集會堂</a:t>
            </a:r>
            <a:r>
              <a:rPr lang="en-US" altLang="zh-TW" sz="2200" kern="100" dirty="0">
                <a:solidFill>
                  <a:prstClr val="black"/>
                </a:solidFill>
                <a:latin typeface="標楷體" panose="03000509000000000000" pitchFamily="65" charset="-120"/>
                <a:ea typeface="標楷體" panose="03000509000000000000" pitchFamily="65" charset="-120"/>
              </a:rPr>
              <a:t> (</a:t>
            </a:r>
            <a:r>
              <a:rPr lang="zh-TW" altLang="zh-TW" sz="2200" kern="100" dirty="0">
                <a:solidFill>
                  <a:prstClr val="black"/>
                </a:solidFill>
                <a:latin typeface="標楷體" panose="03000509000000000000" pitchFamily="65" charset="-120"/>
                <a:ea typeface="標楷體" panose="03000509000000000000" pitchFamily="65" charset="-120"/>
              </a:rPr>
              <a:t>臺中市西屯區臺灣大道</a:t>
            </a:r>
            <a:r>
              <a:rPr lang="en-US" altLang="zh-TW" sz="2200" kern="100" dirty="0">
                <a:solidFill>
                  <a:prstClr val="black"/>
                </a:solidFill>
                <a:latin typeface="標楷體" panose="03000509000000000000" pitchFamily="65" charset="-120"/>
                <a:ea typeface="標楷體" panose="03000509000000000000" pitchFamily="65" charset="-120"/>
              </a:rPr>
              <a:t>3</a:t>
            </a:r>
            <a:r>
              <a:rPr lang="zh-TW" altLang="zh-TW" sz="2200" kern="100" dirty="0">
                <a:solidFill>
                  <a:prstClr val="black"/>
                </a:solidFill>
                <a:latin typeface="標楷體" panose="03000509000000000000" pitchFamily="65" charset="-120"/>
                <a:ea typeface="標楷體" panose="03000509000000000000" pitchFamily="65" charset="-120"/>
              </a:rPr>
              <a:t>段</a:t>
            </a:r>
            <a:r>
              <a:rPr lang="en-US" altLang="zh-TW" sz="2200" kern="100" dirty="0">
                <a:solidFill>
                  <a:prstClr val="black"/>
                </a:solidFill>
                <a:latin typeface="標楷體" panose="03000509000000000000" pitchFamily="65" charset="-120"/>
                <a:ea typeface="標楷體" panose="03000509000000000000" pitchFamily="65" charset="-120"/>
              </a:rPr>
              <a:t>99</a:t>
            </a:r>
            <a:r>
              <a:rPr lang="zh-TW" altLang="zh-TW" sz="2200" kern="100" dirty="0">
                <a:solidFill>
                  <a:prstClr val="black"/>
                </a:solidFill>
                <a:latin typeface="標楷體" panose="03000509000000000000" pitchFamily="65" charset="-120"/>
                <a:ea typeface="標楷體" panose="03000509000000000000" pitchFamily="65" charset="-120"/>
              </a:rPr>
              <a:t>號</a:t>
            </a:r>
            <a:r>
              <a:rPr lang="en-US" altLang="zh-TW" sz="2200" kern="100" dirty="0">
                <a:solidFill>
                  <a:prstClr val="black"/>
                </a:solidFill>
                <a:latin typeface="標楷體" panose="03000509000000000000" pitchFamily="65" charset="-120"/>
                <a:ea typeface="標楷體" panose="03000509000000000000" pitchFamily="65" charset="-120"/>
              </a:rPr>
              <a:t>)</a:t>
            </a:r>
            <a:r>
              <a:rPr lang="zh-TW" altLang="zh-TW" sz="2200" kern="100" dirty="0">
                <a:solidFill>
                  <a:prstClr val="black"/>
                </a:solidFill>
                <a:latin typeface="標楷體" panose="03000509000000000000" pitchFamily="65" charset="-120"/>
                <a:ea typeface="標楷體" panose="03000509000000000000" pitchFamily="65" charset="-120"/>
              </a:rPr>
              <a:t>，參加人員：</a:t>
            </a:r>
            <a:r>
              <a:rPr lang="zh-TW" altLang="zh-TW" sz="2200" kern="100" dirty="0" smtClean="0">
                <a:solidFill>
                  <a:prstClr val="black"/>
                </a:solidFill>
                <a:latin typeface="標楷體" panose="03000509000000000000" pitchFamily="65" charset="-120"/>
                <a:ea typeface="標楷體" panose="03000509000000000000" pitchFamily="65" charset="-120"/>
              </a:rPr>
              <a:t>本</a:t>
            </a:r>
            <a:r>
              <a:rPr lang="zh-TW" altLang="en-US" sz="2200" kern="100" dirty="0" smtClean="0">
                <a:solidFill>
                  <a:prstClr val="black"/>
                </a:solidFill>
                <a:latin typeface="標楷體" panose="03000509000000000000" pitchFamily="65" charset="-120"/>
                <a:ea typeface="標楷體" panose="03000509000000000000" pitchFamily="65" charset="-120"/>
              </a:rPr>
              <a:t>府全體同仁</a:t>
            </a:r>
            <a:r>
              <a:rPr lang="zh-TW" altLang="zh-TW" sz="2200" kern="100" dirty="0" smtClean="0">
                <a:solidFill>
                  <a:prstClr val="black"/>
                </a:solidFill>
                <a:latin typeface="標楷體" panose="03000509000000000000" pitchFamily="65" charset="-120"/>
                <a:ea typeface="標楷體" panose="03000509000000000000" pitchFamily="65" charset="-120"/>
              </a:rPr>
              <a:t>。</a:t>
            </a:r>
            <a:r>
              <a:rPr lang="zh-TW" altLang="zh-TW" sz="2200" kern="100" dirty="0">
                <a:solidFill>
                  <a:srgbClr val="FF0000"/>
                </a:solidFill>
                <a:latin typeface="標楷體" panose="03000509000000000000" pitchFamily="65" charset="-120"/>
                <a:ea typeface="標楷體" panose="03000509000000000000" pitchFamily="65" charset="-120"/>
              </a:rPr>
              <a:t>（歸結）</a:t>
            </a:r>
            <a:endParaRPr lang="zh-TW" altLang="zh-TW" sz="2200" kern="100" dirty="0">
              <a:solidFill>
                <a:prstClr val="black"/>
              </a:solidFill>
              <a:latin typeface="標楷體" panose="03000509000000000000" pitchFamily="65" charset="-120"/>
              <a:ea typeface="標楷體" panose="03000509000000000000" pitchFamily="65" charset="-120"/>
            </a:endParaRPr>
          </a:p>
          <a:p>
            <a:pPr marL="638175" indent="-406400">
              <a:lnSpc>
                <a:spcPts val="2500"/>
              </a:lnSpc>
              <a:spcAft>
                <a:spcPts val="0"/>
              </a:spcAft>
            </a:pPr>
            <a:r>
              <a:rPr lang="zh-TW" altLang="zh-TW" sz="2200" kern="100" dirty="0">
                <a:solidFill>
                  <a:prstClr val="black"/>
                </a:solidFill>
                <a:latin typeface="標楷體" panose="03000509000000000000" pitchFamily="65" charset="-120"/>
                <a:ea typeface="標楷體" panose="03000509000000000000" pitchFamily="65" charset="-120"/>
              </a:rPr>
              <a:t>四、所需經費為講座</a:t>
            </a:r>
            <a:r>
              <a:rPr lang="zh-TW" altLang="zh-TW" sz="2200" kern="100" dirty="0" smtClean="0">
                <a:solidFill>
                  <a:prstClr val="black"/>
                </a:solidFill>
                <a:latin typeface="標楷體" panose="03000509000000000000" pitchFamily="65" charset="-120"/>
                <a:ea typeface="標楷體" panose="03000509000000000000" pitchFamily="65" charset="-120"/>
              </a:rPr>
              <a:t>費</a:t>
            </a:r>
            <a:r>
              <a:rPr lang="en-US" altLang="zh-TW" sz="2200" kern="100" dirty="0" smtClean="0">
                <a:solidFill>
                  <a:prstClr val="black"/>
                </a:solidFill>
                <a:latin typeface="標楷體" panose="03000509000000000000" pitchFamily="65" charset="-120"/>
                <a:ea typeface="標楷體" panose="03000509000000000000" pitchFamily="65" charset="-120"/>
              </a:rPr>
              <a:t>6,000</a:t>
            </a:r>
            <a:r>
              <a:rPr lang="zh-TW" altLang="zh-TW" sz="2200" kern="100" dirty="0">
                <a:solidFill>
                  <a:prstClr val="black"/>
                </a:solidFill>
                <a:latin typeface="標楷體" panose="03000509000000000000" pitchFamily="65" charset="-120"/>
                <a:ea typeface="標楷體" panose="03000509000000000000" pitchFamily="65" charset="-120"/>
              </a:rPr>
              <a:t>元</a:t>
            </a:r>
            <a:r>
              <a:rPr lang="zh-TW" altLang="zh-TW" sz="2200" kern="100" dirty="0" smtClean="0">
                <a:solidFill>
                  <a:prstClr val="black"/>
                </a:solidFill>
                <a:latin typeface="標楷體" panose="03000509000000000000" pitchFamily="65" charset="-120"/>
                <a:ea typeface="標楷體" panose="03000509000000000000" pitchFamily="65" charset="-120"/>
              </a:rPr>
              <a:t>（</a:t>
            </a:r>
            <a:r>
              <a:rPr lang="en-US" altLang="zh-TW" sz="2200" kern="100" dirty="0" smtClean="0">
                <a:solidFill>
                  <a:prstClr val="black"/>
                </a:solidFill>
                <a:latin typeface="標楷體" panose="03000509000000000000" pitchFamily="65" charset="-120"/>
                <a:ea typeface="標楷體" panose="03000509000000000000" pitchFamily="65" charset="-120"/>
              </a:rPr>
              <a:t>2,000*3</a:t>
            </a:r>
            <a:r>
              <a:rPr lang="zh-TW" altLang="zh-TW" sz="2200" kern="100" dirty="0">
                <a:solidFill>
                  <a:prstClr val="black"/>
                </a:solidFill>
                <a:latin typeface="標楷體" panose="03000509000000000000" pitchFamily="65" charset="-120"/>
                <a:ea typeface="標楷體" panose="03000509000000000000" pitchFamily="65" charset="-120"/>
              </a:rPr>
              <a:t>）及講座往返交通費（臺南至臺</a:t>
            </a:r>
            <a:r>
              <a:rPr lang="zh-TW" altLang="zh-TW" sz="2200" kern="100" dirty="0" smtClean="0">
                <a:solidFill>
                  <a:prstClr val="black"/>
                </a:solidFill>
                <a:latin typeface="標楷體" panose="03000509000000000000" pitchFamily="65" charset="-120"/>
                <a:ea typeface="標楷體" panose="03000509000000000000" pitchFamily="65" charset="-120"/>
              </a:rPr>
              <a:t>中</a:t>
            </a:r>
            <a:r>
              <a:rPr lang="zh-TW" altLang="en-US" sz="2200" kern="100" dirty="0">
                <a:solidFill>
                  <a:prstClr val="black"/>
                </a:solidFill>
                <a:latin typeface="標楷體" panose="03000509000000000000" pitchFamily="65" charset="-120"/>
                <a:ea typeface="標楷體" panose="03000509000000000000" pitchFamily="65" charset="-120"/>
              </a:rPr>
              <a:t>往返</a:t>
            </a:r>
            <a:r>
              <a:rPr lang="zh-TW" altLang="zh-TW" sz="2200" kern="100" dirty="0" smtClean="0">
                <a:solidFill>
                  <a:prstClr val="black"/>
                </a:solidFill>
                <a:latin typeface="標楷體" panose="03000509000000000000" pitchFamily="65" charset="-120"/>
                <a:ea typeface="標楷體" panose="03000509000000000000" pitchFamily="65" charset="-120"/>
              </a:rPr>
              <a:t>高鐵</a:t>
            </a:r>
            <a:r>
              <a:rPr lang="zh-TW" altLang="zh-TW" sz="2200" kern="100" dirty="0">
                <a:solidFill>
                  <a:prstClr val="black"/>
                </a:solidFill>
                <a:latin typeface="標楷體" panose="03000509000000000000" pitchFamily="65" charset="-120"/>
                <a:ea typeface="標楷體" panose="03000509000000000000" pitchFamily="65" charset="-120"/>
              </a:rPr>
              <a:t>票）</a:t>
            </a:r>
            <a:r>
              <a:rPr lang="zh-TW" altLang="zh-TW" sz="2200" kern="100" dirty="0" smtClean="0">
                <a:solidFill>
                  <a:prstClr val="black"/>
                </a:solidFill>
                <a:latin typeface="標楷體" panose="03000509000000000000" pitchFamily="65" charset="-120"/>
                <a:ea typeface="標楷體" panose="03000509000000000000" pitchFamily="65" charset="-120"/>
              </a:rPr>
              <a:t>，</a:t>
            </a:r>
            <a:endParaRPr lang="en-US" altLang="zh-TW" sz="2200" kern="100" dirty="0" smtClean="0">
              <a:solidFill>
                <a:prstClr val="black"/>
              </a:solidFill>
              <a:latin typeface="標楷體" panose="03000509000000000000" pitchFamily="65" charset="-120"/>
              <a:ea typeface="標楷體" panose="03000509000000000000" pitchFamily="65" charset="-120"/>
            </a:endParaRPr>
          </a:p>
          <a:p>
            <a:pPr marL="638175" indent="-406400">
              <a:lnSpc>
                <a:spcPts val="2500"/>
              </a:lnSpc>
              <a:spcAft>
                <a:spcPts val="0"/>
              </a:spcAft>
            </a:pPr>
            <a:r>
              <a:rPr lang="en-US" altLang="zh-TW" sz="2200" kern="100" dirty="0">
                <a:solidFill>
                  <a:prstClr val="black"/>
                </a:solidFill>
                <a:latin typeface="標楷體" panose="03000509000000000000" pitchFamily="65" charset="-120"/>
                <a:ea typeface="標楷體" panose="03000509000000000000" pitchFamily="65" charset="-120"/>
              </a:rPr>
              <a:t> </a:t>
            </a:r>
            <a:r>
              <a:rPr lang="en-US" altLang="zh-TW" sz="2200" kern="100" dirty="0" smtClean="0">
                <a:solidFill>
                  <a:prstClr val="black"/>
                </a:solidFill>
                <a:latin typeface="標楷體" panose="03000509000000000000" pitchFamily="65" charset="-120"/>
                <a:ea typeface="標楷體" panose="03000509000000000000" pitchFamily="65" charset="-120"/>
              </a:rPr>
              <a:t>   </a:t>
            </a:r>
            <a:r>
              <a:rPr lang="zh-TW" altLang="zh-TW" sz="2200" kern="100" dirty="0" smtClean="0">
                <a:solidFill>
                  <a:prstClr val="black"/>
                </a:solidFill>
                <a:latin typeface="標楷體" panose="03000509000000000000" pitchFamily="65" charset="-120"/>
                <a:ea typeface="標楷體" panose="03000509000000000000" pitchFamily="65" charset="-120"/>
              </a:rPr>
              <a:t>擬</a:t>
            </a:r>
            <a:r>
              <a:rPr lang="zh-TW" altLang="zh-TW" sz="2200" kern="100" dirty="0">
                <a:solidFill>
                  <a:prstClr val="black"/>
                </a:solidFill>
                <a:latin typeface="標楷體" panose="03000509000000000000" pitchFamily="65" charset="-120"/>
                <a:ea typeface="標楷體" panose="03000509000000000000" pitchFamily="65" charset="-120"/>
              </a:rPr>
              <a:t>依「軍公教人員兼職費及講座鐘點費支給規定」，於</a:t>
            </a:r>
            <a:r>
              <a:rPr lang="zh-TW" altLang="zh-TW" sz="2200" kern="100" dirty="0" smtClean="0">
                <a:solidFill>
                  <a:prstClr val="black"/>
                </a:solidFill>
                <a:latin typeface="標楷體" panose="03000509000000000000" pitchFamily="65" charset="-120"/>
                <a:ea typeface="標楷體" panose="03000509000000000000" pitchFamily="65" charset="-120"/>
              </a:rPr>
              <a:t>本</a:t>
            </a:r>
            <a:r>
              <a:rPr lang="zh-TW" altLang="en-US" sz="2200" kern="100" dirty="0" smtClean="0">
                <a:solidFill>
                  <a:prstClr val="black"/>
                </a:solidFill>
                <a:latin typeface="標楷體" panose="03000509000000000000" pitchFamily="65" charset="-120"/>
                <a:ea typeface="標楷體" panose="03000509000000000000" pitchFamily="65" charset="-120"/>
              </a:rPr>
              <a:t>府</a:t>
            </a:r>
            <a:r>
              <a:rPr lang="zh-TW" altLang="zh-TW" sz="2200" kern="100" dirty="0" smtClean="0">
                <a:solidFill>
                  <a:prstClr val="black"/>
                </a:solidFill>
                <a:latin typeface="標楷體" panose="03000509000000000000" pitchFamily="65" charset="-120"/>
                <a:ea typeface="標楷體" panose="03000509000000000000" pitchFamily="65" charset="-120"/>
              </a:rPr>
              <a:t>年度</a:t>
            </a:r>
            <a:r>
              <a:rPr lang="zh-TW" altLang="zh-TW" sz="2200" kern="100" dirty="0">
                <a:solidFill>
                  <a:prstClr val="black"/>
                </a:solidFill>
                <a:latin typeface="標楷體" panose="03000509000000000000" pitchFamily="65" charset="-120"/>
                <a:ea typeface="標楷體" panose="03000509000000000000" pitchFamily="65" charset="-120"/>
              </a:rPr>
              <a:t>預算相關經費項下勻支。</a:t>
            </a:r>
            <a:r>
              <a:rPr lang="zh-TW" altLang="zh-TW" sz="2200" kern="100" dirty="0">
                <a:solidFill>
                  <a:srgbClr val="FF0000"/>
                </a:solidFill>
                <a:latin typeface="標楷體" panose="03000509000000000000" pitchFamily="65" charset="-120"/>
                <a:ea typeface="標楷體" panose="03000509000000000000" pitchFamily="65" charset="-120"/>
              </a:rPr>
              <a:t>（經費動支）</a:t>
            </a:r>
            <a:endParaRPr lang="zh-TW" altLang="zh-TW" sz="2200" kern="100" dirty="0">
              <a:solidFill>
                <a:prstClr val="black"/>
              </a:solidFill>
              <a:latin typeface="標楷體" panose="03000509000000000000" pitchFamily="65" charset="-120"/>
              <a:ea typeface="標楷體" panose="03000509000000000000" pitchFamily="65" charset="-120"/>
            </a:endParaRPr>
          </a:p>
          <a:p>
            <a:pPr indent="203200">
              <a:lnSpc>
                <a:spcPts val="2500"/>
              </a:lnSpc>
              <a:spcAft>
                <a:spcPts val="0"/>
              </a:spcAft>
            </a:pPr>
            <a:r>
              <a:rPr lang="zh-TW" altLang="zh-TW" sz="2200" kern="100" dirty="0">
                <a:solidFill>
                  <a:prstClr val="black"/>
                </a:solidFill>
                <a:latin typeface="標楷體" panose="03000509000000000000" pitchFamily="65" charset="-120"/>
                <a:ea typeface="標楷體" panose="03000509000000000000" pitchFamily="65" charset="-120"/>
              </a:rPr>
              <a:t>五、請本府人事處核給參加人員公務人員終身學習時數</a:t>
            </a:r>
            <a:r>
              <a:rPr lang="en-US" altLang="zh-TW" sz="2200" kern="100" dirty="0">
                <a:solidFill>
                  <a:prstClr val="black"/>
                </a:solidFill>
                <a:latin typeface="標楷體" panose="03000509000000000000" pitchFamily="65" charset="-120"/>
                <a:ea typeface="標楷體" panose="03000509000000000000" pitchFamily="65" charset="-120"/>
              </a:rPr>
              <a:t>3</a:t>
            </a:r>
            <a:r>
              <a:rPr lang="zh-TW" altLang="zh-TW" sz="2200" kern="100" dirty="0">
                <a:solidFill>
                  <a:prstClr val="black"/>
                </a:solidFill>
                <a:latin typeface="標楷體" panose="03000509000000000000" pitchFamily="65" charset="-120"/>
                <a:ea typeface="標楷體" panose="03000509000000000000" pitchFamily="65" charset="-120"/>
              </a:rPr>
              <a:t>小時，</a:t>
            </a:r>
            <a:r>
              <a:rPr lang="zh-TW" altLang="zh-TW" sz="2200" kern="100" dirty="0" smtClean="0">
                <a:solidFill>
                  <a:prstClr val="black"/>
                </a:solidFill>
                <a:latin typeface="標楷體" panose="03000509000000000000" pitchFamily="65" charset="-120"/>
                <a:ea typeface="標楷體" panose="03000509000000000000" pitchFamily="65" charset="-120"/>
              </a:rPr>
              <a:t>並請</a:t>
            </a:r>
            <a:r>
              <a:rPr lang="zh-TW" altLang="zh-TW" sz="2200" kern="100" dirty="0">
                <a:solidFill>
                  <a:prstClr val="black"/>
                </a:solidFill>
                <a:latin typeface="標楷體" panose="03000509000000000000" pitchFamily="65" charset="-120"/>
                <a:ea typeface="標楷體" panose="03000509000000000000" pitchFamily="65" charset="-120"/>
              </a:rPr>
              <a:t>本處廳舍管理科協助</a:t>
            </a:r>
            <a:r>
              <a:rPr lang="zh-TW" altLang="zh-TW" sz="2200" kern="100" dirty="0" smtClean="0">
                <a:solidFill>
                  <a:prstClr val="black"/>
                </a:solidFill>
                <a:latin typeface="標楷體" panose="03000509000000000000" pitchFamily="65" charset="-120"/>
                <a:ea typeface="標楷體" panose="03000509000000000000" pitchFamily="65" charset="-120"/>
              </a:rPr>
              <a:t>提</a:t>
            </a:r>
            <a:endParaRPr lang="en-US" altLang="zh-TW" sz="2200" kern="100" dirty="0" smtClean="0">
              <a:solidFill>
                <a:prstClr val="black"/>
              </a:solidFill>
              <a:latin typeface="標楷體" panose="03000509000000000000" pitchFamily="65" charset="-120"/>
              <a:ea typeface="標楷體" panose="03000509000000000000" pitchFamily="65" charset="-120"/>
            </a:endParaRPr>
          </a:p>
          <a:p>
            <a:pPr indent="203200">
              <a:lnSpc>
                <a:spcPts val="2500"/>
              </a:lnSpc>
              <a:spcAft>
                <a:spcPts val="0"/>
              </a:spcAft>
            </a:pPr>
            <a:r>
              <a:rPr lang="en-US" altLang="zh-TW" sz="2200" kern="100" dirty="0">
                <a:solidFill>
                  <a:prstClr val="black"/>
                </a:solidFill>
                <a:latin typeface="標楷體" panose="03000509000000000000" pitchFamily="65" charset="-120"/>
                <a:ea typeface="標楷體" panose="03000509000000000000" pitchFamily="65" charset="-120"/>
              </a:rPr>
              <a:t> </a:t>
            </a:r>
            <a:r>
              <a:rPr lang="en-US" altLang="zh-TW" sz="2200" kern="100" dirty="0" smtClean="0">
                <a:solidFill>
                  <a:prstClr val="black"/>
                </a:solidFill>
                <a:latin typeface="標楷體" panose="03000509000000000000" pitchFamily="65" charset="-120"/>
                <a:ea typeface="標楷體" panose="03000509000000000000" pitchFamily="65" charset="-120"/>
              </a:rPr>
              <a:t>   </a:t>
            </a:r>
            <a:r>
              <a:rPr lang="zh-TW" altLang="zh-TW" sz="2200" kern="100" dirty="0" smtClean="0">
                <a:solidFill>
                  <a:prstClr val="black"/>
                </a:solidFill>
                <a:latin typeface="標楷體" panose="03000509000000000000" pitchFamily="65" charset="-120"/>
                <a:ea typeface="標楷體" panose="03000509000000000000" pitchFamily="65" charset="-120"/>
              </a:rPr>
              <a:t>供</a:t>
            </a:r>
            <a:r>
              <a:rPr lang="zh-TW" altLang="zh-TW" sz="2200" kern="100" dirty="0">
                <a:solidFill>
                  <a:prstClr val="black"/>
                </a:solidFill>
                <a:latin typeface="標楷體" panose="03000509000000000000" pitchFamily="65" charset="-120"/>
                <a:ea typeface="標楷體" panose="03000509000000000000" pitchFamily="65" charset="-120"/>
              </a:rPr>
              <a:t>當日場地使用設備。</a:t>
            </a:r>
            <a:r>
              <a:rPr lang="zh-TW" altLang="zh-TW" sz="2200" kern="100" dirty="0">
                <a:solidFill>
                  <a:srgbClr val="FF0000"/>
                </a:solidFill>
                <a:latin typeface="標楷體" panose="03000509000000000000" pitchFamily="65" charset="-120"/>
                <a:ea typeface="標楷體" panose="03000509000000000000" pitchFamily="65" charset="-120"/>
              </a:rPr>
              <a:t>（補充說明或</a:t>
            </a:r>
            <a:r>
              <a:rPr lang="zh-TW" altLang="zh-TW" sz="2200" kern="100" dirty="0" smtClean="0">
                <a:solidFill>
                  <a:srgbClr val="FF0000"/>
                </a:solidFill>
                <a:latin typeface="標楷體" panose="03000509000000000000" pitchFamily="65" charset="-120"/>
                <a:ea typeface="標楷體" panose="03000509000000000000" pitchFamily="65" charset="-120"/>
              </a:rPr>
              <a:t>其他</a:t>
            </a:r>
            <a:r>
              <a:rPr lang="zh-TW" altLang="zh-TW" sz="2200" kern="100" dirty="0">
                <a:solidFill>
                  <a:srgbClr val="FF0000"/>
                </a:solidFill>
                <a:latin typeface="標楷體" panose="03000509000000000000" pitchFamily="65" charset="-120"/>
                <a:ea typeface="標楷體" panose="03000509000000000000" pitchFamily="65" charset="-120"/>
              </a:rPr>
              <a:t>單位配合事項）</a:t>
            </a:r>
            <a:endParaRPr lang="zh-TW" altLang="zh-TW" sz="2200" kern="100" dirty="0">
              <a:solidFill>
                <a:prstClr val="black"/>
              </a:solidFill>
              <a:latin typeface="標楷體" panose="03000509000000000000" pitchFamily="65" charset="-120"/>
              <a:ea typeface="標楷體" panose="03000509000000000000" pitchFamily="65" charset="-120"/>
            </a:endParaRPr>
          </a:p>
          <a:p>
            <a:pPr indent="203200">
              <a:lnSpc>
                <a:spcPts val="2500"/>
              </a:lnSpc>
              <a:spcAft>
                <a:spcPts val="0"/>
              </a:spcAft>
            </a:pPr>
            <a:r>
              <a:rPr lang="zh-TW" altLang="zh-TW" sz="2200" kern="100" dirty="0">
                <a:solidFill>
                  <a:prstClr val="black"/>
                </a:solidFill>
                <a:latin typeface="標楷體" panose="03000509000000000000" pitchFamily="65" charset="-120"/>
                <a:ea typeface="標楷體" panose="03000509000000000000" pitchFamily="65" charset="-120"/>
              </a:rPr>
              <a:t>六、檢附講師資歷及員工教育訓練課程表各</a:t>
            </a:r>
            <a:r>
              <a:rPr lang="en-US" altLang="zh-TW" sz="2200" kern="100" dirty="0">
                <a:solidFill>
                  <a:prstClr val="black"/>
                </a:solidFill>
                <a:latin typeface="標楷體" panose="03000509000000000000" pitchFamily="65" charset="-120"/>
                <a:ea typeface="標楷體" panose="03000509000000000000" pitchFamily="65" charset="-120"/>
              </a:rPr>
              <a:t>1</a:t>
            </a:r>
            <a:r>
              <a:rPr lang="zh-TW" altLang="zh-TW" sz="2200" kern="100" dirty="0">
                <a:solidFill>
                  <a:prstClr val="black"/>
                </a:solidFill>
                <a:latin typeface="標楷體" panose="03000509000000000000" pitchFamily="65" charset="-120"/>
                <a:ea typeface="標楷體" panose="03000509000000000000" pitchFamily="65" charset="-120"/>
              </a:rPr>
              <a:t>份。</a:t>
            </a:r>
            <a:r>
              <a:rPr lang="zh-TW" altLang="zh-TW" sz="2200" kern="100" dirty="0">
                <a:solidFill>
                  <a:srgbClr val="FF0000"/>
                </a:solidFill>
                <a:latin typeface="標楷體" panose="03000509000000000000" pitchFamily="65" charset="-120"/>
                <a:ea typeface="標楷體" panose="03000509000000000000" pitchFamily="65" charset="-120"/>
              </a:rPr>
              <a:t>（附件）</a:t>
            </a:r>
            <a:endParaRPr lang="zh-TW" altLang="zh-TW" sz="2200" kern="100" dirty="0">
              <a:solidFill>
                <a:prstClr val="black"/>
              </a:solidFill>
              <a:latin typeface="標楷體" panose="03000509000000000000" pitchFamily="65" charset="-120"/>
              <a:ea typeface="標楷體" panose="03000509000000000000" pitchFamily="65" charset="-120"/>
            </a:endParaRPr>
          </a:p>
          <a:p>
            <a:pPr>
              <a:lnSpc>
                <a:spcPts val="2500"/>
              </a:lnSpc>
            </a:pPr>
            <a:r>
              <a:rPr lang="zh-TW" altLang="zh-TW" sz="22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擬辦：</a:t>
            </a:r>
            <a:r>
              <a:rPr lang="zh-TW" altLang="zh-TW" sz="22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於簽奉核可後</a:t>
            </a:r>
            <a:r>
              <a:rPr lang="zh-TW" altLang="zh-TW" sz="22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轉知本府一、二級機關，依業務實際需求須精進公文書寫作技巧同仁</a:t>
            </a:r>
            <a:r>
              <a:rPr lang="zh-TW"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為</a:t>
            </a:r>
            <a:endParaRPr lang="en-US"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2500"/>
              </a:lnSpc>
            </a:pPr>
            <a:r>
              <a:rPr lang="en-US" altLang="zh-TW" sz="22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sz="22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a:t>
            </a:r>
            <a:r>
              <a:rPr lang="zh-TW" altLang="zh-TW" sz="22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，再開放新進同仁參與參加研習。</a:t>
            </a:r>
            <a:r>
              <a:rPr lang="zh-TW" altLang="zh-TW" sz="22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200"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於簽奉核可後</a:t>
            </a:r>
            <a:r>
              <a:rPr lang="zh-TW" altLang="zh-TW" sz="2200"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，將如何處理……）</a:t>
            </a:r>
            <a:endParaRPr lang="zh-TW" altLang="en-US" sz="2200" dirty="0" smtClean="0">
              <a:solidFill>
                <a:prstClr val="black"/>
              </a:solidFill>
              <a:latin typeface="標楷體" panose="03000509000000000000" pitchFamily="65" charset="-120"/>
              <a:ea typeface="標楷體" panose="03000509000000000000" pitchFamily="65" charset="-120"/>
            </a:endParaRPr>
          </a:p>
          <a:p>
            <a:pPr>
              <a:lnSpc>
                <a:spcPts val="2500"/>
              </a:lnSpc>
            </a:pPr>
            <a:r>
              <a:rPr lang="zh-TW" altLang="en-US" sz="2200" dirty="0" smtClean="0">
                <a:solidFill>
                  <a:srgbClr val="FF0000"/>
                </a:solidFill>
                <a:latin typeface="標楷體" panose="03000509000000000000" pitchFamily="65" charset="-120"/>
                <a:ea typeface="標楷體" panose="03000509000000000000" pitchFamily="65" charset="-120"/>
                <a:cs typeface="Arial" panose="020B0604020202020204" pitchFamily="34" charset="0"/>
              </a:rPr>
              <a:t>會辦單位：  </a:t>
            </a:r>
            <a:r>
              <a:rPr lang="zh-TW" altLang="en-US" sz="2200" dirty="0">
                <a:solidFill>
                  <a:prstClr val="black"/>
                </a:solidFill>
                <a:latin typeface="標楷體" panose="03000509000000000000" pitchFamily="65" charset="-120"/>
                <a:ea typeface="標楷體" panose="03000509000000000000" pitchFamily="65" charset="-120"/>
                <a:cs typeface="Arial" panose="020B0604020202020204" pitchFamily="34" charset="0"/>
              </a:rPr>
              <a:t>秘書處廳舍管理</a:t>
            </a:r>
            <a:r>
              <a:rPr lang="zh-TW" altLang="en-US" sz="2200" dirty="0" smtClean="0">
                <a:solidFill>
                  <a:prstClr val="black"/>
                </a:solidFill>
                <a:latin typeface="標楷體" panose="03000509000000000000" pitchFamily="65" charset="-120"/>
                <a:ea typeface="標楷體" panose="03000509000000000000" pitchFamily="65" charset="-120"/>
                <a:cs typeface="Arial" panose="020B0604020202020204" pitchFamily="34" charset="0"/>
              </a:rPr>
              <a:t>科   人事處   會計處</a:t>
            </a:r>
            <a:endParaRPr lang="zh-TW" altLang="en-US" sz="2200" dirty="0" smtClean="0">
              <a:solidFill>
                <a:prstClr val="black"/>
              </a:solidFill>
              <a:latin typeface="標楷體" panose="03000509000000000000" pitchFamily="65" charset="-120"/>
              <a:ea typeface="標楷體" panose="03000509000000000000" pitchFamily="65" charset="-120"/>
            </a:endParaRPr>
          </a:p>
        </p:txBody>
      </p:sp>
      <p:sp>
        <p:nvSpPr>
          <p:cNvPr id="10" name="Rectangle 8"/>
          <p:cNvSpPr>
            <a:spLocks noChangeArrowheads="1"/>
          </p:cNvSpPr>
          <p:nvPr/>
        </p:nvSpPr>
        <p:spPr bwMode="auto">
          <a:xfrm>
            <a:off x="3068638" y="38258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solidFill>
                <a:prstClr val="black"/>
              </a:solidFill>
            </a:endParaRPr>
          </a:p>
        </p:txBody>
      </p:sp>
      <p:sp>
        <p:nvSpPr>
          <p:cNvPr id="12" name="Text Box 5"/>
          <p:cNvSpPr txBox="1">
            <a:spLocks noChangeArrowheads="1"/>
          </p:cNvSpPr>
          <p:nvPr/>
        </p:nvSpPr>
        <p:spPr bwMode="auto">
          <a:xfrm>
            <a:off x="916155" y="609116"/>
            <a:ext cx="2510044" cy="18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indent="76200" eaLnBrk="0" fontAlgn="base" hangingPunct="0">
              <a:spcBef>
                <a:spcPct val="0"/>
              </a:spcBef>
              <a:spcAft>
                <a:spcPct val="0"/>
              </a:spcAft>
            </a:pP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年</a:t>
            </a: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月</a:t>
            </a:r>
            <a:r>
              <a:rPr lang="en-US" altLang="zh-TW"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日</a:t>
            </a:r>
            <a:endParaRPr lang="zh-TW" altLang="en-US" dirty="0" smtClean="0">
              <a:solidFill>
                <a:prstClr val="black"/>
              </a:solidFill>
              <a:latin typeface="Arial" panose="020B0604020202020204" pitchFamily="34" charset="0"/>
            </a:endParaRPr>
          </a:p>
        </p:txBody>
      </p:sp>
      <p:grpSp>
        <p:nvGrpSpPr>
          <p:cNvPr id="13" name="Group 1"/>
          <p:cNvGrpSpPr>
            <a:grpSpLocks/>
          </p:cNvGrpSpPr>
          <p:nvPr/>
        </p:nvGrpSpPr>
        <p:grpSpPr bwMode="auto">
          <a:xfrm>
            <a:off x="8216839" y="376547"/>
            <a:ext cx="1676400" cy="500722"/>
            <a:chOff x="7104" y="485"/>
            <a:chExt cx="3720" cy="788"/>
          </a:xfrm>
        </p:grpSpPr>
        <p:sp>
          <p:nvSpPr>
            <p:cNvPr id="14" name="Text Box 3"/>
            <p:cNvSpPr txBox="1">
              <a:spLocks noChangeArrowheads="1"/>
            </p:cNvSpPr>
            <p:nvPr/>
          </p:nvSpPr>
          <p:spPr bwMode="auto">
            <a:xfrm>
              <a:off x="7104" y="907"/>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保存年限</a:t>
              </a:r>
              <a:r>
                <a:rPr lang="zh-TW" altLang="zh-TW"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a:t>
              </a:r>
              <a:endParaRPr lang="zh-TW" altLang="zh-TW" sz="1400" dirty="0" smtClean="0">
                <a:solidFill>
                  <a:prstClr val="black"/>
                </a:solidFill>
                <a:latin typeface="Arial" panose="020B0604020202020204" pitchFamily="34" charset="0"/>
              </a:endParaRPr>
            </a:p>
          </p:txBody>
        </p:sp>
        <p:sp>
          <p:nvSpPr>
            <p:cNvPr id="15" name="Text Box 2"/>
            <p:cNvSpPr txBox="1">
              <a:spLocks noChangeArrowheads="1"/>
            </p:cNvSpPr>
            <p:nvPr/>
          </p:nvSpPr>
          <p:spPr bwMode="auto">
            <a:xfrm>
              <a:off x="7104" y="485"/>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檔</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號：</a:t>
              </a:r>
              <a:endParaRPr lang="zh-TW" altLang="en-US" sz="1600" dirty="0" smtClean="0">
                <a:solidFill>
                  <a:prstClr val="black"/>
                </a:solidFill>
                <a:latin typeface="Arial" panose="020B0604020202020204" pitchFamily="34" charset="0"/>
              </a:endParaRPr>
            </a:p>
          </p:txBody>
        </p:sp>
      </p:grpSp>
      <p:sp>
        <p:nvSpPr>
          <p:cNvPr id="16" name="標題 1"/>
          <p:cNvSpPr>
            <a:spLocks noGrp="1"/>
          </p:cNvSpPr>
          <p:nvPr>
            <p:ph type="title"/>
          </p:nvPr>
        </p:nvSpPr>
        <p:spPr>
          <a:xfrm>
            <a:off x="105790" y="-53649"/>
            <a:ext cx="10561471" cy="753095"/>
          </a:xfrm>
        </p:spPr>
        <p:txBody>
          <a:bodyPr/>
          <a:lstStyle/>
          <a:p>
            <a:r>
              <a:rPr lang="zh-TW" altLang="en-US" sz="4000" dirty="0" smtClean="0">
                <a:solidFill>
                  <a:srgbClr val="002060"/>
                </a:solidFill>
                <a:latin typeface="標楷體" panose="03000509000000000000" pitchFamily="65" charset="-120"/>
                <a:ea typeface="標楷體" panose="03000509000000000000" pitchFamily="65" charset="-120"/>
              </a:rPr>
              <a:t>簽</a:t>
            </a:r>
            <a:r>
              <a:rPr lang="zh-TW" altLang="en-US" sz="4000" dirty="0">
                <a:solidFill>
                  <a:srgbClr val="002060"/>
                </a:solidFill>
                <a:latin typeface="標楷體" panose="03000509000000000000" pitchFamily="65" charset="-120"/>
                <a:ea typeface="標楷體" panose="03000509000000000000" pitchFamily="65" charset="-120"/>
              </a:rPr>
              <a:t>製作</a:t>
            </a:r>
            <a:r>
              <a:rPr lang="zh-TW" altLang="en-US" sz="4000" dirty="0" smtClean="0">
                <a:solidFill>
                  <a:srgbClr val="002060"/>
                </a:solidFill>
                <a:latin typeface="標楷體" panose="03000509000000000000" pitchFamily="65" charset="-120"/>
                <a:ea typeface="標楷體" panose="03000509000000000000" pitchFamily="65" charset="-120"/>
              </a:rPr>
              <a:t>範例</a:t>
            </a:r>
            <a:r>
              <a:rPr lang="en-US" altLang="zh-TW" sz="4000" dirty="0" smtClean="0">
                <a:solidFill>
                  <a:srgbClr val="002060"/>
                </a:solidFill>
                <a:latin typeface="標楷體" panose="03000509000000000000" pitchFamily="65" charset="-120"/>
                <a:ea typeface="標楷體" panose="03000509000000000000" pitchFamily="65" charset="-120"/>
              </a:rPr>
              <a:t>—</a:t>
            </a:r>
            <a:r>
              <a:rPr lang="zh-TW" altLang="en-US" sz="4000" dirty="0" smtClean="0">
                <a:solidFill>
                  <a:srgbClr val="002060"/>
                </a:solidFill>
                <a:latin typeface="標楷體" panose="03000509000000000000" pitchFamily="65" charset="-120"/>
                <a:ea typeface="標楷體" panose="03000509000000000000" pitchFamily="65" charset="-120"/>
              </a:rPr>
              <a:t>辦理活動案</a:t>
            </a:r>
          </a:p>
        </p:txBody>
      </p:sp>
    </p:spTree>
    <p:extLst>
      <p:ext uri="{BB962C8B-B14F-4D97-AF65-F5344CB8AC3E}">
        <p14:creationId xmlns:p14="http://schemas.microsoft.com/office/powerpoint/2010/main" val="20203339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89887" y="-20916"/>
            <a:ext cx="10235767" cy="668239"/>
          </a:xfrm>
        </p:spPr>
        <p:txBody>
          <a:bodyPr>
            <a:normAutofit fontScale="90000"/>
          </a:bodyPr>
          <a:lstStyle/>
          <a:p>
            <a:r>
              <a:rPr lang="zh-TW" altLang="en-US" sz="4382" dirty="0" smtClean="0">
                <a:solidFill>
                  <a:srgbClr val="002060"/>
                </a:solidFill>
                <a:latin typeface="標楷體" panose="03000509000000000000" pitchFamily="65" charset="-120"/>
                <a:ea typeface="標楷體" panose="03000509000000000000" pitchFamily="65" charset="-120"/>
              </a:rPr>
              <a:t>簽</a:t>
            </a:r>
            <a:r>
              <a:rPr lang="zh-TW" altLang="en-US" sz="4382" dirty="0">
                <a:solidFill>
                  <a:srgbClr val="002060"/>
                </a:solidFill>
                <a:latin typeface="標楷體" panose="03000509000000000000" pitchFamily="65" charset="-120"/>
                <a:ea typeface="標楷體" panose="03000509000000000000" pitchFamily="65" charset="-120"/>
              </a:rPr>
              <a:t>製作</a:t>
            </a:r>
            <a:r>
              <a:rPr lang="zh-TW" altLang="en-US" sz="4382" dirty="0" smtClean="0">
                <a:solidFill>
                  <a:srgbClr val="002060"/>
                </a:solidFill>
                <a:latin typeface="標楷體" panose="03000509000000000000" pitchFamily="65" charset="-120"/>
                <a:ea typeface="標楷體" panose="03000509000000000000" pitchFamily="65" charset="-120"/>
              </a:rPr>
              <a:t>範例</a:t>
            </a:r>
            <a:r>
              <a:rPr lang="en-US" altLang="zh-TW" sz="4382" dirty="0" smtClean="0">
                <a:solidFill>
                  <a:srgbClr val="002060"/>
                </a:solidFill>
                <a:latin typeface="標楷體" panose="03000509000000000000" pitchFamily="65" charset="-120"/>
                <a:ea typeface="標楷體" panose="03000509000000000000" pitchFamily="65" charset="-120"/>
              </a:rPr>
              <a:t>—</a:t>
            </a:r>
            <a:r>
              <a:rPr lang="zh-TW" altLang="en-US" dirty="0">
                <a:solidFill>
                  <a:srgbClr val="002060"/>
                </a:solidFill>
                <a:latin typeface="標楷體" panose="03000509000000000000" pitchFamily="65" charset="-120"/>
                <a:ea typeface="標楷體" panose="03000509000000000000" pitchFamily="65" charset="-120"/>
              </a:rPr>
              <a:t>計畫</a:t>
            </a:r>
            <a:r>
              <a:rPr lang="zh-TW" altLang="en-US" dirty="0" smtClean="0">
                <a:solidFill>
                  <a:srgbClr val="002060"/>
                </a:solidFill>
                <a:latin typeface="標楷體" panose="03000509000000000000" pitchFamily="65" charset="-120"/>
                <a:ea typeface="標楷體" panose="03000509000000000000" pitchFamily="65" charset="-120"/>
              </a:rPr>
              <a:t>申請案</a:t>
            </a:r>
            <a:endParaRPr lang="zh-TW" altLang="en-US" dirty="0"/>
          </a:p>
        </p:txBody>
      </p:sp>
      <p:grpSp>
        <p:nvGrpSpPr>
          <p:cNvPr id="6" name="Group 1"/>
          <p:cNvGrpSpPr>
            <a:grpSpLocks/>
          </p:cNvGrpSpPr>
          <p:nvPr/>
        </p:nvGrpSpPr>
        <p:grpSpPr bwMode="auto">
          <a:xfrm>
            <a:off x="8691764" y="509816"/>
            <a:ext cx="1676400" cy="465138"/>
            <a:chOff x="6698" y="686"/>
            <a:chExt cx="3720" cy="732"/>
          </a:xfrm>
        </p:grpSpPr>
        <p:sp>
          <p:nvSpPr>
            <p:cNvPr id="7" name="Text Box 3"/>
            <p:cNvSpPr txBox="1">
              <a:spLocks noChangeArrowheads="1"/>
            </p:cNvSpPr>
            <p:nvPr/>
          </p:nvSpPr>
          <p:spPr bwMode="auto">
            <a:xfrm>
              <a:off x="6698" y="1052"/>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保存年限</a:t>
              </a:r>
              <a:r>
                <a:rPr lang="zh-TW" altLang="zh-TW"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a:t>
              </a:r>
              <a:endParaRPr lang="zh-TW" altLang="zh-TW" sz="1400" dirty="0" smtClean="0">
                <a:solidFill>
                  <a:prstClr val="black"/>
                </a:solidFill>
                <a:latin typeface="Arial" panose="020B0604020202020204" pitchFamily="34" charset="0"/>
              </a:endParaRPr>
            </a:p>
          </p:txBody>
        </p:sp>
        <p:sp>
          <p:nvSpPr>
            <p:cNvPr id="8" name="Text Box 2"/>
            <p:cNvSpPr txBox="1">
              <a:spLocks noChangeArrowheads="1"/>
            </p:cNvSpPr>
            <p:nvPr/>
          </p:nvSpPr>
          <p:spPr bwMode="auto">
            <a:xfrm>
              <a:off x="6698" y="686"/>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檔</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號：</a:t>
              </a:r>
              <a:endParaRPr lang="zh-TW" altLang="en-US" sz="1600" dirty="0" smtClean="0">
                <a:solidFill>
                  <a:prstClr val="black"/>
                </a:solidFill>
                <a:latin typeface="Arial" panose="020B0604020202020204" pitchFamily="34" charset="0"/>
              </a:endParaRPr>
            </a:p>
          </p:txBody>
        </p:sp>
      </p:grpSp>
      <p:grpSp>
        <p:nvGrpSpPr>
          <p:cNvPr id="9" name="Group 4"/>
          <p:cNvGrpSpPr>
            <a:grpSpLocks/>
          </p:cNvGrpSpPr>
          <p:nvPr/>
        </p:nvGrpSpPr>
        <p:grpSpPr bwMode="auto">
          <a:xfrm>
            <a:off x="1458452" y="700674"/>
            <a:ext cx="2033541" cy="494468"/>
            <a:chOff x="6201" y="740"/>
            <a:chExt cx="4217" cy="760"/>
          </a:xfrm>
        </p:grpSpPr>
        <p:sp>
          <p:nvSpPr>
            <p:cNvPr id="10" name="Text Box 6"/>
            <p:cNvSpPr txBox="1">
              <a:spLocks noChangeArrowheads="1"/>
            </p:cNvSpPr>
            <p:nvPr/>
          </p:nvSpPr>
          <p:spPr bwMode="auto">
            <a:xfrm>
              <a:off x="6201" y="1134"/>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en-US"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a:t>
              </a: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於</a:t>
              </a:r>
              <a:r>
                <a:rPr lang="zh-TW" altLang="en-US"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教務處教學組</a:t>
              </a:r>
              <a:endParaRPr lang="zh-TW" altLang="en-US" sz="1600" dirty="0" smtClean="0">
                <a:solidFill>
                  <a:prstClr val="black"/>
                </a:solidFill>
                <a:latin typeface="Arial" panose="020B0604020202020204" pitchFamily="34" charset="0"/>
              </a:endParaRPr>
            </a:p>
          </p:txBody>
        </p:sp>
        <p:sp>
          <p:nvSpPr>
            <p:cNvPr id="11" name="Text Box 5"/>
            <p:cNvSpPr txBox="1">
              <a:spLocks noChangeArrowheads="1"/>
            </p:cNvSpPr>
            <p:nvPr/>
          </p:nvSpPr>
          <p:spPr bwMode="auto">
            <a:xfrm>
              <a:off x="6201" y="740"/>
              <a:ext cx="4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indent="76200" eaLnBrk="0" fontAlgn="base" hangingPunct="0">
                <a:spcBef>
                  <a:spcPct val="0"/>
                </a:spcBef>
                <a:spcAft>
                  <a:spcPct val="0"/>
                </a:spcAft>
              </a:pPr>
              <a:r>
                <a:rPr lang="en-US"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a:t>
              </a:r>
              <a:endParaRPr lang="zh-TW" altLang="en-US" sz="1600" dirty="0" smtClean="0">
                <a:solidFill>
                  <a:prstClr val="black"/>
                </a:solidFill>
                <a:latin typeface="Arial" panose="020B0604020202020204" pitchFamily="34" charset="0"/>
              </a:endParaRPr>
            </a:p>
          </p:txBody>
        </p:sp>
      </p:grpSp>
      <p:sp>
        <p:nvSpPr>
          <p:cNvPr id="12" name="Rectangle 7"/>
          <p:cNvSpPr>
            <a:spLocks noChangeArrowheads="1"/>
          </p:cNvSpPr>
          <p:nvPr/>
        </p:nvSpPr>
        <p:spPr bwMode="auto">
          <a:xfrm>
            <a:off x="38793" y="5261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solidFill>
                <a:prstClr val="black"/>
              </a:solidFill>
            </a:endParaRPr>
          </a:p>
        </p:txBody>
      </p:sp>
      <p:sp>
        <p:nvSpPr>
          <p:cNvPr id="13" name="Rectangle 12"/>
          <p:cNvSpPr>
            <a:spLocks noChangeArrowheads="1"/>
          </p:cNvSpPr>
          <p:nvPr/>
        </p:nvSpPr>
        <p:spPr bwMode="auto">
          <a:xfrm>
            <a:off x="714756" y="626100"/>
            <a:ext cx="10762488"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3200" b="1"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簽</a:t>
            </a:r>
            <a:endParaRPr lang="zh-TW" altLang="zh-TW" sz="3200" dirty="0" smtClean="0">
              <a:solidFill>
                <a:prstClr val="black"/>
              </a:solidFill>
            </a:endParaRPr>
          </a:p>
          <a:p>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檢</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陳</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本校申請</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辦理</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110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學年度高中優質化</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計畫</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計畫內容</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如附件，</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      簽請</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鑒核</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本案主要意旨</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期望語</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smtClean="0">
              <a:solidFill>
                <a:prstClr val="black"/>
              </a:solidFill>
            </a:endParaRPr>
          </a:p>
          <a:p>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ˋ</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引據</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申述</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歸結</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附件</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solidFill>
                <a:prstClr val="black"/>
              </a:solidFill>
            </a:endParaRPr>
          </a:p>
          <a:p>
            <a:r>
              <a:rPr lang="zh-TW" altLang="en-US" sz="2400" dirty="0" smtClean="0">
                <a:solidFill>
                  <a:prstClr val="black"/>
                </a:solidFill>
                <a:latin typeface="Times New Roman" panose="02020603050405020304" pitchFamily="18" charset="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一</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、依教育部國民及學前教育</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署</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110</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日臺</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教國</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署高字</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1100000000</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號</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辦理。</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（引據）</a:t>
            </a:r>
            <a:endParaRPr lang="zh-TW" altLang="en-US" sz="2400" dirty="0" smtClean="0">
              <a:solidFill>
                <a:prstClr val="black"/>
              </a:solidFill>
            </a:endParaRPr>
          </a:p>
          <a:p>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二</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、為落實</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108</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新課綱，並配合國家教育政策，辦理國際教育</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及雙</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語化教育</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特</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申請辦理</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優質化計畫</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支持</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教師專業學習</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社群</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，提升教學品質及</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學生</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學習</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成效</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（申述）</a:t>
            </a:r>
            <a:endParaRPr lang="zh-TW" altLang="en-US" sz="2400" dirty="0" smtClean="0">
              <a:solidFill>
                <a:prstClr val="black"/>
              </a:solidFill>
            </a:endParaRPr>
          </a:p>
          <a:p>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三、依照國教署申請辦理方式，於</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日完成初審繳件線上填報，免備文、</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免</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另送。</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（歸結）</a:t>
            </a:r>
            <a:endParaRPr lang="en-US" altLang="zh-TW" sz="2400" dirty="0" smtClean="0">
              <a:solidFill>
                <a:prstClr val="black"/>
              </a:solidFill>
            </a:endParaRPr>
          </a:p>
          <a:p>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四、檢陳本</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計畫填報相關內容及經費表各</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份，敬會主計室</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審閱。</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（附件）</a:t>
            </a:r>
            <a:endParaRPr lang="zh-TW" altLang="en-US" sz="2400" dirty="0" smtClean="0">
              <a:solidFill>
                <a:prstClr val="black"/>
              </a:solidFill>
            </a:endParaRPr>
          </a:p>
          <a:p>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擬辦：奉</a:t>
            </a:r>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核</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可，依說明項辦理。</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奉核可後</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，將如何</a:t>
            </a:r>
            <a:r>
              <a:rPr lang="en-US" altLang="zh-TW"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處理）</a:t>
            </a:r>
            <a:endParaRPr lang="en-US" altLang="zh-TW"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會辦</a:t>
            </a: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單位</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：主計室</a:t>
            </a:r>
            <a:endParaRPr lang="zh-TW" altLang="en-US" sz="2400" dirty="0" smtClean="0">
              <a:solidFill>
                <a:prstClr val="black"/>
              </a:solidFill>
            </a:endParaRPr>
          </a:p>
          <a:p>
            <a:endParaRPr lang="zh-TW" altLang="en-US" sz="2400" dirty="0" smtClean="0">
              <a:solidFill>
                <a:prstClr val="black"/>
              </a:solidFill>
            </a:endParaRPr>
          </a:p>
        </p:txBody>
      </p:sp>
    </p:spTree>
    <p:extLst>
      <p:ext uri="{BB962C8B-B14F-4D97-AF65-F5344CB8AC3E}">
        <p14:creationId xmlns:p14="http://schemas.microsoft.com/office/powerpoint/2010/main" val="1301855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89887" y="-20916"/>
            <a:ext cx="10235767" cy="668239"/>
          </a:xfrm>
        </p:spPr>
        <p:txBody>
          <a:bodyPr>
            <a:normAutofit fontScale="90000"/>
          </a:bodyPr>
          <a:lstStyle/>
          <a:p>
            <a:r>
              <a:rPr lang="zh-TW" altLang="en-US" dirty="0" smtClean="0">
                <a:solidFill>
                  <a:srgbClr val="002060"/>
                </a:solidFill>
                <a:latin typeface="標楷體" panose="03000509000000000000" pitchFamily="65" charset="-120"/>
                <a:ea typeface="標楷體" panose="03000509000000000000" pitchFamily="65" charset="-120"/>
              </a:rPr>
              <a:t>簽</a:t>
            </a:r>
            <a:r>
              <a:rPr lang="zh-TW" altLang="en-US" sz="4382" dirty="0">
                <a:solidFill>
                  <a:srgbClr val="002060"/>
                </a:solidFill>
                <a:latin typeface="標楷體" panose="03000509000000000000" pitchFamily="65" charset="-120"/>
                <a:ea typeface="標楷體" panose="03000509000000000000" pitchFamily="65" charset="-120"/>
              </a:rPr>
              <a:t>製作</a:t>
            </a:r>
            <a:r>
              <a:rPr lang="zh-TW" altLang="en-US" sz="4382" dirty="0" smtClean="0">
                <a:solidFill>
                  <a:srgbClr val="002060"/>
                </a:solidFill>
                <a:latin typeface="標楷體" panose="03000509000000000000" pitchFamily="65" charset="-120"/>
                <a:ea typeface="標楷體" panose="03000509000000000000" pitchFamily="65" charset="-120"/>
              </a:rPr>
              <a:t>範例</a:t>
            </a:r>
            <a:r>
              <a:rPr lang="en-US" altLang="zh-TW" sz="4382" dirty="0" smtClean="0">
                <a:solidFill>
                  <a:srgbClr val="002060"/>
                </a:solidFill>
                <a:latin typeface="標楷體" panose="03000509000000000000" pitchFamily="65" charset="-120"/>
                <a:ea typeface="標楷體" panose="03000509000000000000" pitchFamily="65" charset="-120"/>
              </a:rPr>
              <a:t>—</a:t>
            </a:r>
            <a:r>
              <a:rPr lang="zh-TW" altLang="en-US" dirty="0">
                <a:solidFill>
                  <a:srgbClr val="002060"/>
                </a:solidFill>
                <a:latin typeface="標楷體" panose="03000509000000000000" pitchFamily="65" charset="-120"/>
                <a:ea typeface="標楷體" panose="03000509000000000000" pitchFamily="65" charset="-120"/>
              </a:rPr>
              <a:t>限制性招標</a:t>
            </a:r>
            <a:r>
              <a:rPr lang="zh-TW" altLang="en-US" dirty="0" smtClean="0">
                <a:solidFill>
                  <a:srgbClr val="002060"/>
                </a:solidFill>
                <a:latin typeface="標楷體" panose="03000509000000000000" pitchFamily="65" charset="-120"/>
                <a:ea typeface="標楷體" panose="03000509000000000000" pitchFamily="65" charset="-120"/>
              </a:rPr>
              <a:t>採購案</a:t>
            </a:r>
            <a:endParaRPr lang="zh-TW" altLang="en-US" dirty="0"/>
          </a:p>
        </p:txBody>
      </p:sp>
      <p:grpSp>
        <p:nvGrpSpPr>
          <p:cNvPr id="6" name="Group 1"/>
          <p:cNvGrpSpPr>
            <a:grpSpLocks/>
          </p:cNvGrpSpPr>
          <p:nvPr/>
        </p:nvGrpSpPr>
        <p:grpSpPr bwMode="auto">
          <a:xfrm>
            <a:off x="8691764" y="509816"/>
            <a:ext cx="1676400" cy="465138"/>
            <a:chOff x="6698" y="686"/>
            <a:chExt cx="3720" cy="732"/>
          </a:xfrm>
        </p:grpSpPr>
        <p:sp>
          <p:nvSpPr>
            <p:cNvPr id="7" name="Text Box 3"/>
            <p:cNvSpPr txBox="1">
              <a:spLocks noChangeArrowheads="1"/>
            </p:cNvSpPr>
            <p:nvPr/>
          </p:nvSpPr>
          <p:spPr bwMode="auto">
            <a:xfrm>
              <a:off x="6698" y="1052"/>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保存年限</a:t>
              </a:r>
              <a:r>
                <a:rPr lang="zh-TW" altLang="zh-TW"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a:t>
              </a:r>
              <a:endParaRPr lang="zh-TW" altLang="zh-TW" sz="1400" dirty="0" smtClean="0">
                <a:solidFill>
                  <a:prstClr val="black"/>
                </a:solidFill>
                <a:latin typeface="Arial" panose="020B0604020202020204" pitchFamily="34" charset="0"/>
              </a:endParaRPr>
            </a:p>
          </p:txBody>
        </p:sp>
        <p:sp>
          <p:nvSpPr>
            <p:cNvPr id="8" name="Text Box 2"/>
            <p:cNvSpPr txBox="1">
              <a:spLocks noChangeArrowheads="1"/>
            </p:cNvSpPr>
            <p:nvPr/>
          </p:nvSpPr>
          <p:spPr bwMode="auto">
            <a:xfrm>
              <a:off x="6698" y="686"/>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檔</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號：</a:t>
              </a:r>
              <a:endParaRPr lang="zh-TW" altLang="en-US" sz="1600" dirty="0" smtClean="0">
                <a:solidFill>
                  <a:prstClr val="black"/>
                </a:solidFill>
                <a:latin typeface="Arial" panose="020B0604020202020204" pitchFamily="34" charset="0"/>
              </a:endParaRPr>
            </a:p>
          </p:txBody>
        </p:sp>
      </p:grpSp>
      <p:grpSp>
        <p:nvGrpSpPr>
          <p:cNvPr id="9" name="Group 4"/>
          <p:cNvGrpSpPr>
            <a:grpSpLocks/>
          </p:cNvGrpSpPr>
          <p:nvPr/>
        </p:nvGrpSpPr>
        <p:grpSpPr bwMode="auto">
          <a:xfrm>
            <a:off x="1054191" y="606075"/>
            <a:ext cx="2033541" cy="523746"/>
            <a:chOff x="6201" y="740"/>
            <a:chExt cx="4217" cy="805"/>
          </a:xfrm>
        </p:grpSpPr>
        <p:sp>
          <p:nvSpPr>
            <p:cNvPr id="10" name="Text Box 6"/>
            <p:cNvSpPr txBox="1">
              <a:spLocks noChangeArrowheads="1"/>
            </p:cNvSpPr>
            <p:nvPr/>
          </p:nvSpPr>
          <p:spPr bwMode="auto">
            <a:xfrm>
              <a:off x="6201" y="1134"/>
              <a:ext cx="4217"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en-US"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a:t>
              </a:r>
              <a:r>
                <a:rPr lang="zh-TW" altLang="zh-TW"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於</a:t>
              </a:r>
              <a:r>
                <a:rPr lang="zh-TW" altLang="en-US" sz="16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本局老人福利科</a:t>
              </a:r>
              <a:endParaRPr lang="zh-TW" altLang="en-US" sz="1600" dirty="0" smtClean="0">
                <a:solidFill>
                  <a:prstClr val="black"/>
                </a:solidFill>
                <a:latin typeface="Arial" panose="020B0604020202020204" pitchFamily="34" charset="0"/>
              </a:endParaRPr>
            </a:p>
          </p:txBody>
        </p:sp>
        <p:sp>
          <p:nvSpPr>
            <p:cNvPr id="11" name="Text Box 5"/>
            <p:cNvSpPr txBox="1">
              <a:spLocks noChangeArrowheads="1"/>
            </p:cNvSpPr>
            <p:nvPr/>
          </p:nvSpPr>
          <p:spPr bwMode="auto">
            <a:xfrm>
              <a:off x="6201" y="740"/>
              <a:ext cx="4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indent="76200" eaLnBrk="0" fontAlgn="base" hangingPunct="0">
                <a:spcBef>
                  <a:spcPct val="0"/>
                </a:spcBef>
                <a:spcAft>
                  <a:spcPct val="0"/>
                </a:spcAft>
              </a:pPr>
              <a:r>
                <a:rPr lang="en-US"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16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a:t>
              </a:r>
              <a:endParaRPr lang="zh-TW" altLang="en-US" sz="1600" dirty="0" smtClean="0">
                <a:solidFill>
                  <a:prstClr val="black"/>
                </a:solidFill>
                <a:latin typeface="Arial" panose="020B0604020202020204" pitchFamily="34" charset="0"/>
              </a:endParaRPr>
            </a:p>
          </p:txBody>
        </p:sp>
      </p:grpSp>
      <p:sp>
        <p:nvSpPr>
          <p:cNvPr id="12" name="Rectangle 7"/>
          <p:cNvSpPr>
            <a:spLocks noChangeArrowheads="1"/>
          </p:cNvSpPr>
          <p:nvPr/>
        </p:nvSpPr>
        <p:spPr bwMode="auto">
          <a:xfrm>
            <a:off x="636285" y="120745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solidFill>
                <a:prstClr val="black"/>
              </a:solidFill>
            </a:endParaRPr>
          </a:p>
        </p:txBody>
      </p:sp>
      <p:sp>
        <p:nvSpPr>
          <p:cNvPr id="13" name="Rectangle 12"/>
          <p:cNvSpPr>
            <a:spLocks noChangeArrowheads="1"/>
          </p:cNvSpPr>
          <p:nvPr/>
        </p:nvSpPr>
        <p:spPr bwMode="auto">
          <a:xfrm>
            <a:off x="500331" y="570764"/>
            <a:ext cx="11507973"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3200" b="1"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簽</a:t>
            </a:r>
            <a:endParaRPr lang="zh-TW" altLang="zh-TW" sz="3200" dirty="0" smtClean="0">
              <a:solidFill>
                <a:prstClr val="black"/>
              </a:solidFill>
            </a:endParaRPr>
          </a:p>
          <a:p>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為</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辦理</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採購標的</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」採購一</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案，</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簽請核示。</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本案主要意旨</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期望語</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smtClean="0">
              <a:solidFill>
                <a:prstClr val="black"/>
              </a:solidFill>
            </a:endParaRPr>
          </a:p>
          <a:p>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ˋ</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（說明＝</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引據</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申述</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歸結</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附件</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solidFill>
                <a:prstClr val="black"/>
              </a:solidFill>
            </a:endParaRPr>
          </a:p>
          <a:p>
            <a:r>
              <a:rPr lang="zh-TW" altLang="en-US" sz="2400" dirty="0" smtClean="0">
                <a:solidFill>
                  <a:prstClr val="black"/>
                </a:solidFill>
                <a:latin typeface="Times New Roman" panose="02020603050405020304" pitchFamily="18" charset="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一、</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採購</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目的、標的及</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概述</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（引據）</a:t>
            </a:r>
            <a:endParaRPr lang="zh-TW" altLang="en-US" sz="2400" dirty="0" smtClean="0">
              <a:solidFill>
                <a:prstClr val="black"/>
              </a:solidFill>
            </a:endParaRPr>
          </a:p>
          <a:p>
            <a:pPr eaLnBrk="1" fontAlgn="auto" hangingPunct="1">
              <a:spcBef>
                <a:spcPts val="0"/>
              </a:spcBef>
              <a:spcAft>
                <a:spcPts val="0"/>
              </a:spcAft>
            </a:pP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二</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、本案預估經費共需</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新臺幣</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0</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萬</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0,000</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元</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，所需經費擬由○○○項下</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支應。</a:t>
            </a:r>
            <a:r>
              <a:rPr lang="en-US" altLang="zh-TW"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申述</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三</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、本請購單包含之品項係依據政府採購法第</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項第</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款採限制性招標，且</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訂</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購</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金額</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逾</a:t>
            </a:r>
            <a:r>
              <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10</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萬元之訂單，擬請鈞長同意依同法施行細則第</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23</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條之</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規定，簽</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報</a:t>
            </a:r>
            <a:endParaRPr lang="en-US" altLang="zh-TW"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機關</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首長或其</a:t>
            </a:r>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授權人員</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核准採限制性招標。</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（歸結）</a:t>
            </a:r>
            <a:endParaRPr lang="en-US" altLang="zh-TW" sz="2400" dirty="0" smtClean="0">
              <a:solidFill>
                <a:prstClr val="black"/>
              </a:solidFill>
            </a:endParaRPr>
          </a:p>
          <a:p>
            <a:r>
              <a:rPr lang="zh-TW" altLang="en-US" sz="24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四、檢陳共同</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供應契約請購單</a:t>
            </a:r>
            <a:r>
              <a:rPr lang="en-US" altLang="zh-TW"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份。</a:t>
            </a:r>
            <a:r>
              <a:rPr lang="zh-TW" altLang="en-US" sz="24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（附件）</a:t>
            </a:r>
            <a:endParaRPr lang="zh-TW" altLang="en-US" sz="2400" dirty="0" smtClean="0">
              <a:solidFill>
                <a:prstClr val="black"/>
              </a:solidFill>
            </a:endParaRPr>
          </a:p>
          <a:p>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擬辦：奉核</a:t>
            </a:r>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可，</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請准予本</a:t>
            </a:r>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案採限制性招標方式</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辦理，並請秘書處事務科協助</a:t>
            </a:r>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辦理</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相關</a:t>
            </a:r>
            <a:endParaRPr lang="en-US" altLang="zh-TW"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採購</a:t>
            </a:r>
            <a:r>
              <a:rPr lang="zh-TW" altLang="en-US" sz="2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事宜</a:t>
            </a:r>
            <a:r>
              <a:rPr lang="zh-TW" altLang="en-US" sz="24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奉核可後</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，將如何</a:t>
            </a:r>
            <a:r>
              <a:rPr lang="en-US" altLang="zh-TW"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處理）</a:t>
            </a:r>
            <a:endParaRPr lang="en-US" altLang="zh-TW"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會辦</a:t>
            </a: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單位</a:t>
            </a:r>
            <a:r>
              <a:rPr lang="zh-TW" altLang="en-US" sz="24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秘書處</a:t>
            </a:r>
            <a:r>
              <a:rPr lang="zh-TW" altLang="en-US" sz="24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dirty="0" smtClean="0">
                <a:solidFill>
                  <a:srgbClr val="0000FF"/>
                </a:solidFill>
                <a:latin typeface="標楷體" panose="03000509000000000000" pitchFamily="65" charset="-120"/>
                <a:ea typeface="標楷體" panose="03000509000000000000" pitchFamily="65" charset="-120"/>
              </a:rPr>
              <a:t>主計處、</a:t>
            </a:r>
            <a:r>
              <a:rPr lang="zh-TW" altLang="en-US" sz="2400" dirty="0">
                <a:solidFill>
                  <a:srgbClr val="0000FF"/>
                </a:solidFill>
                <a:latin typeface="標楷體" panose="03000509000000000000" pitchFamily="65" charset="-120"/>
                <a:ea typeface="標楷體" panose="03000509000000000000" pitchFamily="65" charset="-120"/>
              </a:rPr>
              <a:t>政風</a:t>
            </a:r>
            <a:r>
              <a:rPr lang="zh-TW" altLang="en-US" sz="2400"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處</a:t>
            </a:r>
            <a:endParaRPr lang="zh-TW" altLang="en-US" sz="2400" dirty="0">
              <a:solidFill>
                <a:srgbClr val="0000FF"/>
              </a:solidFill>
              <a:latin typeface="標楷體" panose="03000509000000000000" pitchFamily="65" charset="-120"/>
              <a:ea typeface="標楷體" panose="03000509000000000000" pitchFamily="65" charset="-120"/>
            </a:endParaRPr>
          </a:p>
          <a:p>
            <a:endParaRPr lang="zh-TW" altLang="en-US" sz="2400" dirty="0" smtClean="0">
              <a:solidFill>
                <a:prstClr val="black"/>
              </a:solidFill>
            </a:endParaRPr>
          </a:p>
        </p:txBody>
      </p:sp>
    </p:spTree>
    <p:extLst>
      <p:ext uri="{BB962C8B-B14F-4D97-AF65-F5344CB8AC3E}">
        <p14:creationId xmlns:p14="http://schemas.microsoft.com/office/powerpoint/2010/main" val="26229442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64008" y="-45674"/>
            <a:ext cx="10235767" cy="668239"/>
          </a:xfrm>
        </p:spPr>
        <p:txBody>
          <a:bodyPr>
            <a:normAutofit fontScale="90000"/>
          </a:bodyPr>
          <a:lstStyle/>
          <a:p>
            <a:r>
              <a:rPr lang="zh-TW" altLang="en-US" dirty="0" smtClean="0">
                <a:solidFill>
                  <a:srgbClr val="002060"/>
                </a:solidFill>
                <a:latin typeface="標楷體" panose="03000509000000000000" pitchFamily="65" charset="-120"/>
                <a:ea typeface="標楷體" panose="03000509000000000000" pitchFamily="65" charset="-120"/>
              </a:rPr>
              <a:t>簽</a:t>
            </a:r>
            <a:r>
              <a:rPr lang="zh-TW" altLang="en-US" sz="4382" dirty="0">
                <a:solidFill>
                  <a:srgbClr val="002060"/>
                </a:solidFill>
                <a:latin typeface="標楷體" panose="03000509000000000000" pitchFamily="65" charset="-120"/>
                <a:ea typeface="標楷體" panose="03000509000000000000" pitchFamily="65" charset="-120"/>
              </a:rPr>
              <a:t>製作</a:t>
            </a:r>
            <a:r>
              <a:rPr lang="zh-TW" altLang="en-US" sz="4382" dirty="0" smtClean="0">
                <a:solidFill>
                  <a:srgbClr val="002060"/>
                </a:solidFill>
                <a:latin typeface="標楷體" panose="03000509000000000000" pitchFamily="65" charset="-120"/>
                <a:ea typeface="標楷體" panose="03000509000000000000" pitchFamily="65" charset="-120"/>
              </a:rPr>
              <a:t>範例</a:t>
            </a:r>
            <a:r>
              <a:rPr lang="en-US" altLang="zh-TW" sz="4382" dirty="0" smtClean="0">
                <a:solidFill>
                  <a:srgbClr val="002060"/>
                </a:solidFill>
                <a:latin typeface="標楷體" panose="03000509000000000000" pitchFamily="65" charset="-120"/>
                <a:ea typeface="標楷體" panose="03000509000000000000" pitchFamily="65" charset="-120"/>
              </a:rPr>
              <a:t>—</a:t>
            </a:r>
            <a:r>
              <a:rPr lang="zh-TW" altLang="en-US" dirty="0">
                <a:solidFill>
                  <a:srgbClr val="002060"/>
                </a:solidFill>
                <a:latin typeface="標楷體" panose="03000509000000000000" pitchFamily="65" charset="-120"/>
                <a:ea typeface="標楷體" panose="03000509000000000000" pitchFamily="65" charset="-120"/>
              </a:rPr>
              <a:t>限制性招標</a:t>
            </a:r>
            <a:r>
              <a:rPr lang="zh-TW" altLang="en-US" dirty="0" smtClean="0">
                <a:solidFill>
                  <a:srgbClr val="002060"/>
                </a:solidFill>
                <a:latin typeface="標楷體" panose="03000509000000000000" pitchFamily="65" charset="-120"/>
                <a:ea typeface="標楷體" panose="03000509000000000000" pitchFamily="65" charset="-120"/>
              </a:rPr>
              <a:t>採購案</a:t>
            </a:r>
            <a:endParaRPr lang="zh-TW" altLang="en-US" dirty="0"/>
          </a:p>
        </p:txBody>
      </p:sp>
      <p:grpSp>
        <p:nvGrpSpPr>
          <p:cNvPr id="6" name="Group 1"/>
          <p:cNvGrpSpPr>
            <a:grpSpLocks/>
          </p:cNvGrpSpPr>
          <p:nvPr/>
        </p:nvGrpSpPr>
        <p:grpSpPr bwMode="auto">
          <a:xfrm>
            <a:off x="8665885" y="647401"/>
            <a:ext cx="1676400" cy="393969"/>
            <a:chOff x="6698" y="798"/>
            <a:chExt cx="3720" cy="620"/>
          </a:xfrm>
        </p:grpSpPr>
        <p:sp>
          <p:nvSpPr>
            <p:cNvPr id="7" name="Text Box 3"/>
            <p:cNvSpPr txBox="1">
              <a:spLocks noChangeArrowheads="1"/>
            </p:cNvSpPr>
            <p:nvPr/>
          </p:nvSpPr>
          <p:spPr bwMode="auto">
            <a:xfrm>
              <a:off x="6698" y="1052"/>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2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保存年限</a:t>
              </a:r>
              <a:r>
                <a:rPr lang="zh-TW" altLang="zh-TW"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a:t>
              </a:r>
              <a:endParaRPr lang="zh-TW" altLang="zh-TW" sz="1400" dirty="0" smtClean="0">
                <a:solidFill>
                  <a:prstClr val="black"/>
                </a:solidFill>
                <a:latin typeface="Arial" panose="020B0604020202020204" pitchFamily="34" charset="0"/>
              </a:endParaRPr>
            </a:p>
          </p:txBody>
        </p:sp>
        <p:sp>
          <p:nvSpPr>
            <p:cNvPr id="8" name="Text Box 2"/>
            <p:cNvSpPr txBox="1">
              <a:spLocks noChangeArrowheads="1"/>
            </p:cNvSpPr>
            <p:nvPr/>
          </p:nvSpPr>
          <p:spPr bwMode="auto">
            <a:xfrm>
              <a:off x="6698" y="798"/>
              <a:ext cx="3720"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zh-TW"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檔</a:t>
              </a:r>
              <a:r>
                <a:rPr lang="zh-TW" altLang="en-US"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號：</a:t>
              </a:r>
              <a:endParaRPr lang="zh-TW" altLang="en-US" sz="1200" dirty="0" smtClean="0">
                <a:solidFill>
                  <a:prstClr val="black"/>
                </a:solidFill>
                <a:latin typeface="Arial" panose="020B0604020202020204" pitchFamily="34" charset="0"/>
              </a:endParaRPr>
            </a:p>
          </p:txBody>
        </p:sp>
      </p:grpSp>
      <p:grpSp>
        <p:nvGrpSpPr>
          <p:cNvPr id="9" name="Group 4"/>
          <p:cNvGrpSpPr>
            <a:grpSpLocks/>
          </p:cNvGrpSpPr>
          <p:nvPr/>
        </p:nvGrpSpPr>
        <p:grpSpPr bwMode="auto">
          <a:xfrm>
            <a:off x="1054191" y="956339"/>
            <a:ext cx="2033541" cy="411189"/>
            <a:chOff x="6201" y="868"/>
            <a:chExt cx="4217" cy="632"/>
          </a:xfrm>
        </p:grpSpPr>
        <p:sp>
          <p:nvSpPr>
            <p:cNvPr id="10" name="Text Box 6"/>
            <p:cNvSpPr txBox="1">
              <a:spLocks noChangeArrowheads="1"/>
            </p:cNvSpPr>
            <p:nvPr/>
          </p:nvSpPr>
          <p:spPr bwMode="auto">
            <a:xfrm>
              <a:off x="6201" y="1134"/>
              <a:ext cx="372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eaLnBrk="0" fontAlgn="base" hangingPunct="0">
                <a:spcBef>
                  <a:spcPct val="0"/>
                </a:spcBef>
                <a:spcAft>
                  <a:spcPct val="0"/>
                </a:spcAft>
              </a:pPr>
              <a:r>
                <a:rPr lang="zh-TW" altLang="en-US" sz="14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a:t>
              </a:r>
              <a:r>
                <a:rPr lang="zh-TW" altLang="zh-TW" sz="12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於</a:t>
              </a:r>
              <a:r>
                <a:rPr lang="zh-TW" altLang="en-US" sz="12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 本所</a:t>
              </a:r>
              <a:r>
                <a:rPr lang="zh-TW" altLang="en-US" sz="1200" dirty="0">
                  <a:solidFill>
                    <a:prstClr val="black"/>
                  </a:solidFill>
                  <a:latin typeface="Arial" panose="020B0604020202020204" pitchFamily="34" charset="0"/>
                  <a:ea typeface="標楷體" panose="03000509000000000000" pitchFamily="65" charset="-120"/>
                  <a:cs typeface="Arial" panose="020B0604020202020204" pitchFamily="34" charset="0"/>
                </a:rPr>
                <a:t>人</a:t>
              </a:r>
              <a:r>
                <a:rPr lang="zh-TW" altLang="en-US" sz="1200" dirty="0" smtClean="0">
                  <a:solidFill>
                    <a:prstClr val="black"/>
                  </a:solidFill>
                  <a:latin typeface="Arial" panose="020B0604020202020204" pitchFamily="34" charset="0"/>
                  <a:ea typeface="標楷體" panose="03000509000000000000" pitchFamily="65" charset="-120"/>
                  <a:cs typeface="Arial" panose="020B0604020202020204" pitchFamily="34" charset="0"/>
                </a:rPr>
                <a:t>文課</a:t>
              </a:r>
              <a:endParaRPr lang="zh-TW" altLang="en-US" sz="1200" dirty="0" smtClean="0">
                <a:solidFill>
                  <a:prstClr val="black"/>
                </a:solidFill>
                <a:latin typeface="Arial" panose="020B0604020202020204" pitchFamily="34" charset="0"/>
              </a:endParaRPr>
            </a:p>
          </p:txBody>
        </p:sp>
        <p:sp>
          <p:nvSpPr>
            <p:cNvPr id="11" name="Text Box 5"/>
            <p:cNvSpPr txBox="1">
              <a:spLocks noChangeArrowheads="1"/>
            </p:cNvSpPr>
            <p:nvPr/>
          </p:nvSpPr>
          <p:spPr bwMode="auto">
            <a:xfrm>
              <a:off x="6201" y="868"/>
              <a:ext cx="4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t" anchorCtr="0" compatLnSpc="1">
              <a:prstTxWarp prst="textNoShape">
                <a:avLst/>
              </a:prstTxWarp>
            </a:bodyPr>
            <a:lstStyle/>
            <a:p>
              <a:pPr indent="76200" eaLnBrk="0" fontAlgn="base" hangingPunct="0">
                <a:spcBef>
                  <a:spcPct val="0"/>
                </a:spcBef>
                <a:spcAft>
                  <a:spcPct val="0"/>
                </a:spcAft>
              </a:pPr>
              <a:r>
                <a:rPr lang="en-US" altLang="zh-TW"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1200"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日</a:t>
              </a:r>
              <a:endParaRPr lang="zh-TW" altLang="en-US" sz="1200" dirty="0" smtClean="0">
                <a:solidFill>
                  <a:prstClr val="black"/>
                </a:solidFill>
                <a:latin typeface="Arial" panose="020B0604020202020204" pitchFamily="34" charset="0"/>
              </a:endParaRPr>
            </a:p>
          </p:txBody>
        </p:sp>
      </p:grpSp>
      <p:sp>
        <p:nvSpPr>
          <p:cNvPr id="13" name="Rectangle 12"/>
          <p:cNvSpPr>
            <a:spLocks noChangeArrowheads="1"/>
          </p:cNvSpPr>
          <p:nvPr/>
        </p:nvSpPr>
        <p:spPr bwMode="auto">
          <a:xfrm>
            <a:off x="508960" y="833637"/>
            <a:ext cx="11473131" cy="5859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TW" altLang="zh-TW" sz="2800" b="1" dirty="0" smtClean="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簽</a:t>
            </a:r>
          </a:p>
          <a:p>
            <a:r>
              <a:rPr lang="zh-TW" altLang="zh-TW"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為辦理「○○音樂會市政宣導活動」採購案，詳如說明，簽請鈞核。          </a:t>
            </a:r>
            <a:endParaRPr lang="en-US" altLang="zh-TW"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（主旨＝</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起首語</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本案主要意旨</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期望語</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dirty="0" smtClean="0">
              <a:solidFill>
                <a:prstClr val="black"/>
              </a:solidFill>
              <a:latin typeface="標楷體" panose="03000509000000000000" pitchFamily="65" charset="-120"/>
              <a:ea typeface="標楷體" panose="03000509000000000000" pitchFamily="65" charset="-120"/>
            </a:endParaRPr>
          </a:p>
          <a:p>
            <a:r>
              <a:rPr lang="zh-TW" altLang="en-US"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說明：</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（說明＝</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引據</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申述</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歸結</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附件</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dirty="0" smtClean="0">
              <a:solidFill>
                <a:prstClr val="black"/>
              </a:solidFill>
              <a:latin typeface="標楷體" panose="03000509000000000000" pitchFamily="65" charset="-120"/>
              <a:ea typeface="標楷體" panose="03000509000000000000" pitchFamily="65" charset="-120"/>
            </a:endParaRPr>
          </a:p>
          <a:p>
            <a:pPr>
              <a:spcAft>
                <a:spcPts val="0"/>
              </a:spcAft>
            </a:pP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一、</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依據</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臺中市政府環境保護局</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109</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9</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14</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日中市環設字第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1090104352</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號函及「○○音樂會市政宣導活動</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計畫</a:t>
            </a:r>
            <a:endParaRPr lang="en-US"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zh-TW" altLang="en-US"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書</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」辦理。</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引據</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16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二、</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旨</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揭活動訂於</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109</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10</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30</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星期五</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晚上</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7</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時假本區朝天宮廟前廣場</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公園路</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401</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號</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舉辦，活動經費</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為</a:t>
            </a:r>
            <a:endParaRPr lang="en-US"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新臺幣</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以下同</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)72</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3,005</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元整</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其中</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70</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萬元以公開招標方式辦理採購，餘</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3,005</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元為辦理工作人員誤</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餐</a:t>
            </a:r>
            <a:endParaRPr lang="en-US"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、醫護</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站等雜支費用</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，由本所</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109</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年度預算區公所業務</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人文業務</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一般事務費項下支應。</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申述</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 </a:t>
            </a:r>
            <a:endParaRPr lang="zh-TW" altLang="zh-TW" sz="16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三、</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本</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案採購金額屬公告金額十分之一以上但未達公告金額之採購，擬依「政府採購法」第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49</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條及「中央</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機</a:t>
            </a:r>
            <a:endParaRPr lang="en-US"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關</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未達公告金額採購招標辦法」第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項第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款之規定，辦理公開取得</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家以上廠商之企劃書，參考</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最</a:t>
            </a:r>
            <a:endParaRPr lang="en-US"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有利</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標精神決標，採固定價格給付，擇符合需要者依序辦理議價。</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歸結</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16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四、</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為</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提升採購效率，倘第一次公告結果，未能取得</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家以上廠商之企劃書</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服務建議書</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，擬依同辦法第</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a:t>
            </a:r>
            <a:endParaRPr lang="en-US"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規定</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，當場改採限制性招標，不受</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家廠商之限制。</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補述</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1600" kern="100"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algn="just" latinLnBrk="1">
              <a:lnSpc>
                <a:spcPts val="2400"/>
              </a:lnSpc>
              <a:spcAft>
                <a:spcPts val="0"/>
              </a:spcAft>
            </a:pPr>
            <a:r>
              <a:rPr lang="zh-TW" altLang="en-US"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五、</a:t>
            </a:r>
            <a:r>
              <a:rPr lang="zh-TW" altLang="zh-TW" kern="0" dirty="0" smtClean="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檢</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附本案投標須知、契約書及招標文件等各</a:t>
            </a:r>
            <a:r>
              <a:rPr lang="en-US"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份，併請核閱。</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附件</a:t>
            </a:r>
            <a:r>
              <a:rPr lang="en-US" altLang="zh-TW"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zh-TW" sz="1600" kern="100"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dirty="0" smtClean="0">
                <a:solidFill>
                  <a:prstClr val="black"/>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擬辦：奉核可後，移請秘書室辦理後續招標作業。</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奉核可後</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，將如何</a:t>
            </a:r>
            <a:r>
              <a:rPr lang="en-US" altLang="zh-TW"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處理）</a:t>
            </a:r>
            <a:endParaRPr lang="en-US" altLang="zh-TW"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                                 </a:t>
            </a:r>
            <a:endParaRPr lang="en-US" altLang="zh-TW"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en-US"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 會辦單位：</a:t>
            </a:r>
            <a:r>
              <a:rPr lang="zh-TW" altLang="en-US" dirty="0" smtClean="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秘書室、</a:t>
            </a:r>
            <a:r>
              <a:rPr lang="zh-TW" altLang="en-US" dirty="0" smtClean="0">
                <a:solidFill>
                  <a:srgbClr val="0000FF"/>
                </a:solidFill>
                <a:latin typeface="標楷體" panose="03000509000000000000" pitchFamily="65" charset="-120"/>
                <a:ea typeface="標楷體" panose="03000509000000000000" pitchFamily="65" charset="-120"/>
              </a:rPr>
              <a:t>主計室、政風</a:t>
            </a:r>
            <a:r>
              <a:rPr lang="zh-TW" altLang="en-US"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室</a:t>
            </a:r>
            <a:endParaRPr lang="zh-TW" altLang="en-US" dirty="0" smtClean="0">
              <a:solidFill>
                <a:srgbClr val="0000FF"/>
              </a:solidFill>
              <a:latin typeface="標楷體" panose="03000509000000000000" pitchFamily="65" charset="-120"/>
              <a:ea typeface="標楷體" panose="03000509000000000000" pitchFamily="65" charset="-120"/>
            </a:endParaRPr>
          </a:p>
          <a:p>
            <a:endParaRPr lang="zh-TW" altLang="en-US" dirty="0" smtClean="0">
              <a:solidFill>
                <a:prstClr val="black"/>
              </a:solidFill>
            </a:endParaRPr>
          </a:p>
        </p:txBody>
      </p:sp>
    </p:spTree>
    <p:extLst>
      <p:ext uri="{BB962C8B-B14F-4D97-AF65-F5344CB8AC3E}">
        <p14:creationId xmlns:p14="http://schemas.microsoft.com/office/powerpoint/2010/main" val="36185424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26008" y="99949"/>
            <a:ext cx="10515600" cy="1015619"/>
          </a:xfrm>
        </p:spPr>
        <p:txBody>
          <a:bodyPr>
            <a:normAutofit fontScale="90000"/>
          </a:bodyPr>
          <a:lstStyle/>
          <a:p>
            <a:pPr algn="ctr"/>
            <a:r>
              <a:rPr lang="en-US" altLang="zh-TW" dirty="0" smtClean="0">
                <a:solidFill>
                  <a:srgbClr val="002060"/>
                </a:solidFill>
                <a:latin typeface="標楷體" panose="03000509000000000000" pitchFamily="65" charset="-120"/>
                <a:ea typeface="標楷體" panose="03000509000000000000" pitchFamily="65" charset="-120"/>
                <a:cs typeface="+mn-cs"/>
              </a:rPr>
              <a:t/>
            </a:r>
            <a:br>
              <a:rPr lang="en-US" altLang="zh-TW" dirty="0" smtClean="0">
                <a:solidFill>
                  <a:srgbClr val="002060"/>
                </a:solidFill>
                <a:latin typeface="標楷體" panose="03000509000000000000" pitchFamily="65" charset="-120"/>
                <a:ea typeface="標楷體" panose="03000509000000000000" pitchFamily="65" charset="-120"/>
                <a:cs typeface="+mn-cs"/>
              </a:rPr>
            </a:br>
            <a:endParaRPr lang="zh-TW" altLang="en-US" sz="4900" dirty="0">
              <a:solidFill>
                <a:srgbClr val="002060"/>
              </a:solidFill>
            </a:endParaRPr>
          </a:p>
        </p:txBody>
      </p:sp>
      <p:sp>
        <p:nvSpPr>
          <p:cNvPr id="3" name="內容版面配置區 2"/>
          <p:cNvSpPr>
            <a:spLocks noGrp="1"/>
          </p:cNvSpPr>
          <p:nvPr>
            <p:ph idx="1"/>
          </p:nvPr>
        </p:nvSpPr>
        <p:spPr>
          <a:xfrm>
            <a:off x="826008" y="1213945"/>
            <a:ext cx="10515600" cy="5769353"/>
          </a:xfrm>
        </p:spPr>
        <p:txBody>
          <a:bodyPr>
            <a:normAutofit/>
          </a:bodyPr>
          <a:lstStyle/>
          <a:p>
            <a:pPr marL="0" indent="0" algn="ctr">
              <a:buNone/>
            </a:pPr>
            <a:r>
              <a:rPr lang="zh-TW" altLang="en-US" sz="6600" dirty="0" smtClean="0">
                <a:latin typeface="標楷體" panose="03000509000000000000" pitchFamily="65" charset="-120"/>
                <a:ea typeface="標楷體" panose="03000509000000000000" pitchFamily="65" charset="-120"/>
              </a:rPr>
              <a:t>第二講</a:t>
            </a:r>
            <a:endParaRPr lang="en-US" altLang="zh-TW" sz="6600" dirty="0" smtClean="0">
              <a:latin typeface="標楷體" panose="03000509000000000000" pitchFamily="65" charset="-120"/>
              <a:ea typeface="標楷體" panose="03000509000000000000" pitchFamily="65" charset="-120"/>
            </a:endParaRPr>
          </a:p>
          <a:p>
            <a:pPr marL="0" indent="0" algn="ctr">
              <a:buNone/>
            </a:pPr>
            <a:r>
              <a:rPr lang="zh-TW" altLang="en-US" sz="6600" dirty="0" smtClean="0">
                <a:latin typeface="標楷體" panose="03000509000000000000" pitchFamily="65" charset="-120"/>
                <a:ea typeface="標楷體" panose="03000509000000000000" pitchFamily="65" charset="-120"/>
              </a:rPr>
              <a:t>函之</a:t>
            </a:r>
            <a:r>
              <a:rPr lang="zh-TW" altLang="en-US" sz="6600" dirty="0">
                <a:latin typeface="標楷體" panose="03000509000000000000" pitchFamily="65" charset="-120"/>
                <a:ea typeface="標楷體" panose="03000509000000000000" pitchFamily="65" charset="-120"/>
              </a:rPr>
              <a:t>製</a:t>
            </a:r>
            <a:r>
              <a:rPr lang="zh-TW" altLang="en-US" sz="6600" dirty="0" smtClean="0">
                <a:latin typeface="標楷體" panose="03000509000000000000" pitchFamily="65" charset="-120"/>
                <a:ea typeface="標楷體" panose="03000509000000000000" pitchFamily="65" charset="-120"/>
              </a:rPr>
              <a:t>作</a:t>
            </a:r>
            <a:r>
              <a:rPr lang="zh-TW" altLang="en-US" sz="6600" dirty="0">
                <a:latin typeface="標楷體" panose="03000509000000000000" pitchFamily="65" charset="-120"/>
                <a:ea typeface="標楷體" panose="03000509000000000000" pitchFamily="65" charset="-120"/>
              </a:rPr>
              <a:t>技巧及範例</a:t>
            </a:r>
          </a:p>
          <a:p>
            <a:pPr marL="0" indent="0" algn="ctr">
              <a:buNone/>
            </a:pPr>
            <a:endParaRPr lang="zh-TW" altLang="en-US" sz="6600" dirty="0">
              <a:latin typeface="標楷體" panose="03000509000000000000" pitchFamily="65" charset="-120"/>
              <a:ea typeface="標楷體" panose="03000509000000000000" pitchFamily="65" charset="-120"/>
            </a:endParaRPr>
          </a:p>
          <a:p>
            <a:pPr marL="0" indent="0" algn="ctr">
              <a:buNone/>
            </a:pPr>
            <a:endParaRPr lang="zh-TW" altLang="en-US" sz="4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703264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標題 1"/>
          <p:cNvSpPr>
            <a:spLocks noGrp="1"/>
          </p:cNvSpPr>
          <p:nvPr>
            <p:ph type="title"/>
          </p:nvPr>
        </p:nvSpPr>
        <p:spPr>
          <a:xfrm>
            <a:off x="257249" y="19660"/>
            <a:ext cx="11904271" cy="721004"/>
          </a:xfrm>
          <a:ln>
            <a:noFill/>
          </a:ln>
        </p:spPr>
        <p:style>
          <a:lnRef idx="2">
            <a:schemeClr val="accent4"/>
          </a:lnRef>
          <a:fillRef idx="1">
            <a:schemeClr val="lt1"/>
          </a:fillRef>
          <a:effectRef idx="0">
            <a:schemeClr val="accent4"/>
          </a:effectRef>
          <a:fontRef idx="minor">
            <a:schemeClr val="dk1"/>
          </a:fontRef>
        </p:style>
        <p:txBody>
          <a:bodyPr/>
          <a:lstStyle/>
          <a:p>
            <a:pPr eaLnBrk="1" hangingPunct="1">
              <a:defRPr/>
            </a:pPr>
            <a:r>
              <a:rPr lang="zh-TW" altLang="en-US" sz="4000" dirty="0" smtClean="0">
                <a:solidFill>
                  <a:srgbClr val="002060"/>
                </a:solidFill>
                <a:latin typeface="標楷體" panose="03000509000000000000" pitchFamily="65" charset="-120"/>
                <a:ea typeface="標楷體" panose="03000509000000000000" pitchFamily="65" charset="-120"/>
              </a:rPr>
              <a:t>函</a:t>
            </a:r>
            <a:r>
              <a:rPr lang="zh-TW" altLang="en-US" sz="4000" dirty="0">
                <a:solidFill>
                  <a:srgbClr val="002060"/>
                </a:solidFill>
                <a:latin typeface="標楷體" panose="03000509000000000000" pitchFamily="65" charset="-120"/>
                <a:ea typeface="標楷體" panose="03000509000000000000" pitchFamily="65" charset="-120"/>
              </a:rPr>
              <a:t>之之製作格式</a:t>
            </a:r>
          </a:p>
        </p:txBody>
      </p:sp>
      <p:sp>
        <p:nvSpPr>
          <p:cNvPr id="80899" name="內容版面配置區 2"/>
          <p:cNvSpPr>
            <a:spLocks noGrp="1"/>
          </p:cNvSpPr>
          <p:nvPr>
            <p:ph idx="1"/>
          </p:nvPr>
        </p:nvSpPr>
        <p:spPr>
          <a:xfrm>
            <a:off x="1197660" y="380162"/>
            <a:ext cx="10805616" cy="5849337"/>
          </a:xfrm>
        </p:spPr>
        <p:txBody>
          <a:bodyPr>
            <a:normAutofit fontScale="25000" lnSpcReduction="20000"/>
          </a:bodyPr>
          <a:lstStyle/>
          <a:p>
            <a:pPr marL="71994" indent="-342872" algn="ctr" eaLnBrk="1" hangingPunct="1">
              <a:lnSpc>
                <a:spcPts val="1698"/>
              </a:lnSpc>
              <a:buNone/>
              <a:defRPr/>
            </a:pPr>
            <a:endParaRPr lang="en-US" altLang="zh-TW" sz="2667" b="1" dirty="0">
              <a:latin typeface="標楷體" pitchFamily="65" charset="-120"/>
              <a:ea typeface="標楷體" pitchFamily="65" charset="-120"/>
            </a:endParaRPr>
          </a:p>
          <a:p>
            <a:pPr marL="71994" indent="-342872" algn="ctr" eaLnBrk="1" hangingPunct="1">
              <a:lnSpc>
                <a:spcPts val="1900"/>
              </a:lnSpc>
              <a:buNone/>
              <a:defRPr/>
            </a:pPr>
            <a:r>
              <a:rPr lang="zh-TW" altLang="en-US" sz="11200" dirty="0">
                <a:latin typeface="標楷體" pitchFamily="65" charset="-120"/>
                <a:ea typeface="標楷體" pitchFamily="65" charset="-120"/>
              </a:rPr>
              <a:t>行政院農業委員會農田水利</a:t>
            </a:r>
            <a:r>
              <a:rPr lang="zh-TW" altLang="en-US" sz="11200" dirty="0" smtClean="0">
                <a:latin typeface="標楷體" pitchFamily="65" charset="-120"/>
                <a:ea typeface="標楷體" pitchFamily="65" charset="-120"/>
              </a:rPr>
              <a:t>署南投管理處 函</a:t>
            </a:r>
            <a:r>
              <a:rPr lang="en-US" altLang="zh-TW" sz="11200" dirty="0">
                <a:latin typeface="標楷體" pitchFamily="65" charset="-120"/>
                <a:ea typeface="標楷體" pitchFamily="65" charset="-120"/>
              </a:rPr>
              <a:t>(</a:t>
            </a:r>
            <a:r>
              <a:rPr lang="zh-TW" altLang="en-US" sz="11200" dirty="0">
                <a:latin typeface="標楷體" pitchFamily="65" charset="-120"/>
                <a:ea typeface="標楷體" pitchFamily="65" charset="-120"/>
              </a:rPr>
              <a:t>稿</a:t>
            </a:r>
            <a:r>
              <a:rPr lang="en-US" altLang="zh-TW" sz="11200" dirty="0">
                <a:latin typeface="標楷體" pitchFamily="65" charset="-120"/>
                <a:ea typeface="標楷體" pitchFamily="65" charset="-120"/>
              </a:rPr>
              <a:t>)</a:t>
            </a:r>
          </a:p>
          <a:p>
            <a:pPr marL="71994" indent="-342872" algn="ctr" eaLnBrk="1" hangingPunct="1">
              <a:lnSpc>
                <a:spcPts val="1900"/>
              </a:lnSpc>
              <a:buNone/>
              <a:defRPr/>
            </a:pPr>
            <a:r>
              <a:rPr lang="zh-TW" altLang="en-US" sz="12800" dirty="0" smtClean="0">
                <a:latin typeface="標楷體" pitchFamily="65" charset="-120"/>
                <a:ea typeface="標楷體" pitchFamily="65" charset="-120"/>
              </a:rPr>
              <a:t> </a:t>
            </a:r>
            <a:endParaRPr lang="zh-TW" altLang="zh-TW" sz="12800" dirty="0" smtClean="0">
              <a:latin typeface="標楷體" pitchFamily="65" charset="-120"/>
              <a:ea typeface="標楷體" pitchFamily="65" charset="-120"/>
            </a:endParaRPr>
          </a:p>
          <a:p>
            <a:pPr marL="71994" indent="-342872" eaLnBrk="1" hangingPunct="1">
              <a:lnSpc>
                <a:spcPts val="1900"/>
              </a:lnSpc>
              <a:spcBef>
                <a:spcPts val="0"/>
              </a:spcBef>
              <a:buNone/>
              <a:defRPr/>
            </a:pPr>
            <a:r>
              <a:rPr lang="zh-TW" altLang="zh-TW" sz="9600" dirty="0" smtClean="0">
                <a:latin typeface="標楷體" pitchFamily="65" charset="-120"/>
                <a:ea typeface="標楷體" pitchFamily="65" charset="-120"/>
              </a:rPr>
              <a:t>受文者： </a:t>
            </a:r>
            <a:r>
              <a:rPr lang="en-US" altLang="zh-TW" sz="9600" dirty="0" smtClean="0">
                <a:latin typeface="標楷體" pitchFamily="65" charset="-120"/>
                <a:ea typeface="標楷體" pitchFamily="65" charset="-120"/>
              </a:rPr>
              <a:t> </a:t>
            </a:r>
            <a:endParaRPr lang="zh-TW" altLang="zh-TW" sz="9600" dirty="0" smtClean="0">
              <a:latin typeface="標楷體" pitchFamily="65" charset="-120"/>
              <a:ea typeface="標楷體" pitchFamily="65" charset="-120"/>
            </a:endParaRPr>
          </a:p>
          <a:p>
            <a:pPr marL="71994" indent="-251979" eaLnBrk="1" hangingPunct="1">
              <a:lnSpc>
                <a:spcPts val="1900"/>
              </a:lnSpc>
              <a:spcBef>
                <a:spcPts val="0"/>
              </a:spcBef>
              <a:buNone/>
              <a:defRPr/>
            </a:pPr>
            <a:r>
              <a:rPr lang="zh-TW" altLang="zh-TW" sz="7200" dirty="0" smtClean="0">
                <a:latin typeface="標楷體" pitchFamily="65" charset="-120"/>
                <a:ea typeface="標楷體" pitchFamily="65" charset="-120"/>
              </a:rPr>
              <a:t>發文</a:t>
            </a:r>
            <a:r>
              <a:rPr lang="zh-TW" altLang="zh-TW" sz="7200" dirty="0">
                <a:latin typeface="標楷體" pitchFamily="65" charset="-120"/>
                <a:ea typeface="標楷體" pitchFamily="65" charset="-120"/>
              </a:rPr>
              <a:t>日期：中華民國</a:t>
            </a:r>
            <a:r>
              <a:rPr lang="en-US" altLang="zh-TW" sz="7200" dirty="0" smtClean="0">
                <a:latin typeface="標楷體" pitchFamily="65" charset="-120"/>
                <a:ea typeface="標楷體" pitchFamily="65" charset="-120"/>
              </a:rPr>
              <a:t>112</a:t>
            </a:r>
            <a:r>
              <a:rPr lang="zh-TW" altLang="zh-TW" sz="7200" dirty="0" smtClean="0">
                <a:latin typeface="標楷體" pitchFamily="65" charset="-120"/>
                <a:ea typeface="標楷體" pitchFamily="65" charset="-120"/>
              </a:rPr>
              <a:t>年</a:t>
            </a:r>
            <a:r>
              <a:rPr lang="en-US" altLang="zh-TW" sz="7200" dirty="0">
                <a:latin typeface="標楷體" pitchFamily="65" charset="-120"/>
                <a:ea typeface="標楷體" pitchFamily="65" charset="-120"/>
              </a:rPr>
              <a:t>00</a:t>
            </a:r>
            <a:r>
              <a:rPr lang="zh-TW" altLang="zh-TW" sz="7200" dirty="0">
                <a:latin typeface="標楷體" pitchFamily="65" charset="-120"/>
                <a:ea typeface="標楷體" pitchFamily="65" charset="-120"/>
              </a:rPr>
              <a:t>月</a:t>
            </a:r>
            <a:r>
              <a:rPr lang="en-US" altLang="zh-TW" sz="7200" dirty="0">
                <a:latin typeface="標楷體" pitchFamily="65" charset="-120"/>
                <a:ea typeface="標楷體" pitchFamily="65" charset="-120"/>
              </a:rPr>
              <a:t>00</a:t>
            </a:r>
            <a:r>
              <a:rPr lang="zh-TW" altLang="zh-TW" sz="7200" dirty="0">
                <a:latin typeface="標楷體" pitchFamily="65" charset="-120"/>
                <a:ea typeface="標楷體" pitchFamily="65" charset="-120"/>
              </a:rPr>
              <a:t>日</a:t>
            </a:r>
          </a:p>
          <a:p>
            <a:pPr marL="71994" indent="-251979" eaLnBrk="1" hangingPunct="1">
              <a:lnSpc>
                <a:spcPts val="1900"/>
              </a:lnSpc>
              <a:spcBef>
                <a:spcPts val="0"/>
              </a:spcBef>
              <a:buNone/>
              <a:defRPr/>
            </a:pPr>
            <a:r>
              <a:rPr lang="zh-TW" altLang="zh-TW" sz="7200" dirty="0">
                <a:latin typeface="標楷體" pitchFamily="65" charset="-120"/>
                <a:ea typeface="標楷體" pitchFamily="65" charset="-120"/>
              </a:rPr>
              <a:t>發文字號：○○○字</a:t>
            </a:r>
            <a:r>
              <a:rPr lang="zh-TW" altLang="en-US" sz="7200" dirty="0">
                <a:latin typeface="標楷體" pitchFamily="65" charset="-120"/>
                <a:ea typeface="標楷體" pitchFamily="65" charset="-120"/>
              </a:rPr>
              <a:t>第</a:t>
            </a:r>
            <a:r>
              <a:rPr lang="en-US" altLang="zh-TW" sz="7200" dirty="0" smtClean="0">
                <a:latin typeface="標楷體" pitchFamily="65" charset="-120"/>
                <a:ea typeface="標楷體" pitchFamily="65" charset="-120"/>
              </a:rPr>
              <a:t>11200000000</a:t>
            </a:r>
            <a:r>
              <a:rPr lang="zh-TW" altLang="zh-TW" sz="7200" dirty="0">
                <a:latin typeface="標楷體" pitchFamily="65" charset="-120"/>
                <a:ea typeface="標楷體" pitchFamily="65" charset="-120"/>
              </a:rPr>
              <a:t>號</a:t>
            </a:r>
          </a:p>
          <a:p>
            <a:pPr marL="71994" indent="-251979" eaLnBrk="1" hangingPunct="1">
              <a:lnSpc>
                <a:spcPts val="1900"/>
              </a:lnSpc>
              <a:spcBef>
                <a:spcPts val="0"/>
              </a:spcBef>
              <a:buNone/>
              <a:defRPr/>
            </a:pPr>
            <a:r>
              <a:rPr lang="zh-TW" altLang="zh-TW" sz="7200" dirty="0">
                <a:latin typeface="標楷體" pitchFamily="65" charset="-120"/>
                <a:ea typeface="標楷體" pitchFamily="65" charset="-120"/>
              </a:rPr>
              <a:t>速別：</a:t>
            </a:r>
            <a:r>
              <a:rPr lang="zh-TW" altLang="en-US" sz="7200" dirty="0">
                <a:latin typeface="標楷體" pitchFamily="65" charset="-120"/>
                <a:ea typeface="標楷體" pitchFamily="65" charset="-120"/>
              </a:rPr>
              <a:t>普通件</a:t>
            </a:r>
            <a:endParaRPr lang="zh-TW" altLang="zh-TW" sz="7200" dirty="0">
              <a:latin typeface="標楷體" pitchFamily="65" charset="-120"/>
              <a:ea typeface="標楷體" pitchFamily="65" charset="-120"/>
            </a:endParaRPr>
          </a:p>
          <a:p>
            <a:pPr marL="71994" indent="-251979" eaLnBrk="1" hangingPunct="1">
              <a:lnSpc>
                <a:spcPts val="1900"/>
              </a:lnSpc>
              <a:spcBef>
                <a:spcPts val="0"/>
              </a:spcBef>
              <a:buNone/>
              <a:defRPr/>
            </a:pPr>
            <a:r>
              <a:rPr lang="zh-TW" altLang="zh-TW" sz="7200" dirty="0">
                <a:latin typeface="標楷體" pitchFamily="65" charset="-120"/>
                <a:ea typeface="標楷體" pitchFamily="65" charset="-120"/>
              </a:rPr>
              <a:t>密等及解密條件或保密期限：</a:t>
            </a:r>
          </a:p>
          <a:p>
            <a:pPr marL="71994" indent="-251979" eaLnBrk="1" hangingPunct="1">
              <a:lnSpc>
                <a:spcPts val="1900"/>
              </a:lnSpc>
              <a:spcBef>
                <a:spcPts val="0"/>
              </a:spcBef>
              <a:buNone/>
              <a:defRPr/>
            </a:pPr>
            <a:r>
              <a:rPr lang="zh-TW" altLang="zh-TW" sz="7200" dirty="0">
                <a:latin typeface="標楷體" pitchFamily="65" charset="-120"/>
                <a:ea typeface="標楷體" pitchFamily="65" charset="-120"/>
              </a:rPr>
              <a:t>附件：</a:t>
            </a:r>
          </a:p>
          <a:p>
            <a:pPr marL="71994" indent="-251979" eaLnBrk="1" hangingPunct="1">
              <a:lnSpc>
                <a:spcPts val="2667"/>
              </a:lnSpc>
              <a:spcBef>
                <a:spcPts val="0"/>
              </a:spcBef>
              <a:buNone/>
              <a:defRPr/>
            </a:pPr>
            <a:r>
              <a:rPr lang="zh-TW" altLang="zh-TW" sz="9600" dirty="0">
                <a:latin typeface="標楷體" pitchFamily="65" charset="-120"/>
                <a:ea typeface="標楷體" pitchFamily="65" charset="-120"/>
              </a:rPr>
              <a:t>主旨：</a:t>
            </a:r>
            <a:r>
              <a:rPr lang="zh-TW" altLang="en-US" sz="9600" dirty="0">
                <a:solidFill>
                  <a:srgbClr val="2400FE"/>
                </a:solidFill>
                <a:latin typeface="標楷體" pitchFamily="65" charset="-120"/>
                <a:ea typeface="標楷體" pitchFamily="65" charset="-120"/>
              </a:rPr>
              <a:t>起首語＋本案主要意旨＋期望語</a:t>
            </a:r>
            <a:r>
              <a:rPr lang="zh-TW" altLang="en-US" sz="9600" dirty="0">
                <a:latin typeface="標楷體" pitchFamily="65" charset="-120"/>
                <a:ea typeface="標楷體" pitchFamily="65" charset="-120"/>
              </a:rPr>
              <a:t>（</a:t>
            </a:r>
            <a:r>
              <a:rPr lang="zh-TW" altLang="en-US" sz="9600" dirty="0">
                <a:solidFill>
                  <a:srgbClr val="FF0000"/>
                </a:solidFill>
                <a:latin typeface="標楷體" pitchFamily="65" charset="-120"/>
                <a:ea typeface="標楷體" pitchFamily="65" charset="-120"/>
              </a:rPr>
              <a:t>字數不可超過</a:t>
            </a:r>
            <a:r>
              <a:rPr lang="en-US" altLang="zh-TW" sz="9600" dirty="0">
                <a:solidFill>
                  <a:srgbClr val="FF0000"/>
                </a:solidFill>
                <a:latin typeface="標楷體" pitchFamily="65" charset="-120"/>
                <a:ea typeface="標楷體" pitchFamily="65" charset="-120"/>
              </a:rPr>
              <a:t>50-60</a:t>
            </a:r>
            <a:r>
              <a:rPr lang="zh-TW" altLang="en-US" sz="9600" dirty="0">
                <a:solidFill>
                  <a:srgbClr val="FF0000"/>
                </a:solidFill>
                <a:latin typeface="標楷體" pitchFamily="65" charset="-120"/>
                <a:ea typeface="標楷體" pitchFamily="65" charset="-120"/>
              </a:rPr>
              <a:t>個字</a:t>
            </a:r>
            <a:r>
              <a:rPr lang="zh-TW" altLang="en-US" sz="9600" dirty="0">
                <a:latin typeface="標楷體" pitchFamily="65" charset="-120"/>
                <a:ea typeface="標楷體" pitchFamily="65" charset="-120"/>
              </a:rPr>
              <a:t>）。</a:t>
            </a:r>
            <a:endParaRPr lang="en-US" altLang="zh-TW" sz="9600" dirty="0">
              <a:latin typeface="標楷體" pitchFamily="65" charset="-120"/>
              <a:ea typeface="標楷體" pitchFamily="65" charset="-120"/>
            </a:endParaRPr>
          </a:p>
          <a:p>
            <a:pPr marL="71994" indent="-251979" eaLnBrk="1" hangingPunct="1">
              <a:lnSpc>
                <a:spcPts val="2667"/>
              </a:lnSpc>
              <a:spcBef>
                <a:spcPts val="0"/>
              </a:spcBef>
              <a:buNone/>
              <a:defRPr/>
            </a:pPr>
            <a:r>
              <a:rPr lang="zh-TW" altLang="en-US" sz="9600" dirty="0">
                <a:latin typeface="標楷體" pitchFamily="65" charset="-120"/>
                <a:ea typeface="標楷體" pitchFamily="65" charset="-120"/>
              </a:rPr>
              <a:t>說明：</a:t>
            </a:r>
            <a:endParaRPr lang="en-US" altLang="zh-TW" sz="9600" dirty="0">
              <a:latin typeface="標楷體" pitchFamily="65" charset="-120"/>
              <a:ea typeface="標楷體" pitchFamily="65" charset="-120"/>
            </a:endParaRPr>
          </a:p>
          <a:p>
            <a:pPr marL="71994" indent="-251979" eaLnBrk="1" hangingPunct="1">
              <a:lnSpc>
                <a:spcPts val="2667"/>
              </a:lnSpc>
              <a:spcBef>
                <a:spcPts val="0"/>
              </a:spcBef>
              <a:buNone/>
              <a:defRPr/>
            </a:pPr>
            <a:r>
              <a:rPr lang="zh-TW" altLang="en-US" sz="9600" dirty="0">
                <a:latin typeface="標楷體" pitchFamily="65" charset="-120"/>
                <a:ea typeface="標楷體" pitchFamily="65" charset="-120"/>
              </a:rPr>
              <a:t>  一、（寫</a:t>
            </a:r>
            <a:r>
              <a:rPr lang="zh-TW" altLang="en-US" sz="9600" dirty="0">
                <a:solidFill>
                  <a:srgbClr val="2400FE"/>
                </a:solidFill>
                <a:latin typeface="標楷體" pitchFamily="65" charset="-120"/>
                <a:ea typeface="標楷體" pitchFamily="65" charset="-120"/>
              </a:rPr>
              <a:t>引據</a:t>
            </a:r>
            <a:r>
              <a:rPr lang="zh-TW" altLang="en-US" sz="9600" dirty="0">
                <a:latin typeface="標楷體" pitchFamily="65" charset="-120"/>
                <a:ea typeface="標楷體" pitchFamily="65" charset="-120"/>
              </a:rPr>
              <a:t>－寫出辦理本案之原因－係依據</a:t>
            </a:r>
            <a:r>
              <a:rPr lang="zh-TW" altLang="en-US" sz="9600" dirty="0">
                <a:solidFill>
                  <a:srgbClr val="FF0000"/>
                </a:solidFill>
                <a:latin typeface="標楷體" pitchFamily="65" charset="-120"/>
                <a:ea typeface="標楷體" pitchFamily="65" charset="-120"/>
              </a:rPr>
              <a:t>來函、法令、計畫、會議決議、</a:t>
            </a:r>
            <a:endParaRPr lang="en-US" altLang="zh-TW" sz="9600" dirty="0">
              <a:solidFill>
                <a:srgbClr val="FF0000"/>
              </a:solidFill>
              <a:latin typeface="標楷體" pitchFamily="65" charset="-120"/>
              <a:ea typeface="標楷體" pitchFamily="65" charset="-120"/>
            </a:endParaRPr>
          </a:p>
          <a:p>
            <a:pPr marL="71994" indent="-251979" eaLnBrk="1" hangingPunct="1">
              <a:lnSpc>
                <a:spcPts val="2667"/>
              </a:lnSpc>
              <a:spcBef>
                <a:spcPts val="0"/>
              </a:spcBef>
              <a:buNone/>
              <a:defRPr/>
            </a:pPr>
            <a:r>
              <a:rPr lang="en-US" altLang="zh-TW" sz="9600" dirty="0">
                <a:solidFill>
                  <a:srgbClr val="FF0000"/>
                </a:solidFill>
                <a:latin typeface="標楷體" pitchFamily="65" charset="-120"/>
                <a:ea typeface="標楷體" pitchFamily="65" charset="-120"/>
              </a:rPr>
              <a:t>        </a:t>
            </a:r>
            <a:r>
              <a:rPr lang="zh-TW" altLang="en-US" sz="9600" dirty="0">
                <a:solidFill>
                  <a:srgbClr val="FF0000"/>
                </a:solidFill>
                <a:latin typeface="標楷體" pitchFamily="65" charset="-120"/>
                <a:ea typeface="標楷體" pitchFamily="65" charset="-120"/>
              </a:rPr>
              <a:t>簽陳、前案、理論、研究結果、媒體報導</a:t>
            </a:r>
            <a:r>
              <a:rPr lang="en-US" altLang="zh-TW" sz="9600" dirty="0">
                <a:latin typeface="標楷體" pitchFamily="65" charset="-120"/>
                <a:ea typeface="標楷體" pitchFamily="65" charset="-120"/>
              </a:rPr>
              <a:t>……</a:t>
            </a:r>
            <a:r>
              <a:rPr lang="zh-TW" altLang="en-US" sz="9600" dirty="0">
                <a:latin typeface="標楷體" pitchFamily="65" charset="-120"/>
                <a:ea typeface="標楷體" pitchFamily="65" charset="-120"/>
              </a:rPr>
              <a:t>等如無前述則寫</a:t>
            </a:r>
            <a:r>
              <a:rPr lang="zh-TW" altLang="en-US" sz="9600" dirty="0">
                <a:solidFill>
                  <a:srgbClr val="FF0000"/>
                </a:solidFill>
                <a:latin typeface="標楷體" pitchFamily="65" charset="-120"/>
                <a:ea typeface="標楷體" pitchFamily="65" charset="-120"/>
              </a:rPr>
              <a:t>事實</a:t>
            </a:r>
            <a:r>
              <a:rPr lang="zh-TW" altLang="en-US" sz="9600" dirty="0">
                <a:latin typeface="標楷體" pitchFamily="65" charset="-120"/>
                <a:ea typeface="標楷體" pitchFamily="65" charset="-120"/>
              </a:rPr>
              <a:t>，</a:t>
            </a:r>
            <a:endParaRPr lang="en-US" altLang="zh-TW" sz="9600" dirty="0">
              <a:latin typeface="標楷體" pitchFamily="65" charset="-120"/>
              <a:ea typeface="標楷體" pitchFamily="65" charset="-120"/>
            </a:endParaRPr>
          </a:p>
          <a:p>
            <a:pPr marL="71994" indent="-251979" eaLnBrk="1" hangingPunct="1">
              <a:lnSpc>
                <a:spcPts val="2667"/>
              </a:lnSpc>
              <a:spcBef>
                <a:spcPts val="0"/>
              </a:spcBef>
              <a:buNone/>
              <a:defRPr/>
            </a:pPr>
            <a:r>
              <a:rPr lang="en-US" altLang="zh-TW" sz="9600" dirty="0">
                <a:latin typeface="標楷體" pitchFamily="65" charset="-120"/>
                <a:ea typeface="標楷體" pitchFamily="65" charset="-120"/>
              </a:rPr>
              <a:t>        </a:t>
            </a:r>
            <a:r>
              <a:rPr lang="zh-TW" altLang="en-US" sz="9600" dirty="0">
                <a:latin typeface="標楷體" pitchFamily="65" charset="-120"/>
                <a:ea typeface="標楷體" pitchFamily="65" charset="-120"/>
              </a:rPr>
              <a:t>即現況描述－就本案之事實、來源、理由、經過等作詳細之敘述）。</a:t>
            </a:r>
          </a:p>
          <a:p>
            <a:pPr marL="71994" indent="-251979" eaLnBrk="1" hangingPunct="1">
              <a:lnSpc>
                <a:spcPts val="2667"/>
              </a:lnSpc>
              <a:spcBef>
                <a:spcPts val="0"/>
              </a:spcBef>
              <a:buNone/>
              <a:defRPr/>
            </a:pPr>
            <a:r>
              <a:rPr lang="zh-TW" altLang="en-US" sz="9600" dirty="0">
                <a:latin typeface="標楷體" pitchFamily="65" charset="-120"/>
                <a:ea typeface="標楷體" pitchFamily="65" charset="-120"/>
              </a:rPr>
              <a:t>  二、（書寫</a:t>
            </a:r>
            <a:r>
              <a:rPr lang="zh-TW" altLang="en-US" sz="9600" dirty="0">
                <a:solidFill>
                  <a:srgbClr val="2400FE"/>
                </a:solidFill>
                <a:latin typeface="標楷體" pitchFamily="65" charset="-120"/>
                <a:ea typeface="標楷體" pitchFamily="65" charset="-120"/>
              </a:rPr>
              <a:t>申述</a:t>
            </a:r>
            <a:r>
              <a:rPr lang="zh-TW" altLang="en-US" sz="9600" dirty="0">
                <a:latin typeface="標楷體" pitchFamily="65" charset="-120"/>
                <a:ea typeface="標楷體" pitchFamily="65" charset="-120"/>
              </a:rPr>
              <a:t>－</a:t>
            </a:r>
            <a:r>
              <a:rPr lang="zh-TW" altLang="en-US" sz="9600" dirty="0">
                <a:solidFill>
                  <a:srgbClr val="FF0000"/>
                </a:solidFill>
                <a:latin typeface="標楷體" pitchFamily="65" charset="-120"/>
                <a:ea typeface="標楷體" pitchFamily="65" charset="-120"/>
              </a:rPr>
              <a:t>說明發文之來龍去脈、人事地時或分析利弊因素</a:t>
            </a:r>
            <a:r>
              <a:rPr lang="zh-TW" altLang="en-US" sz="9600" dirty="0">
                <a:latin typeface="標楷體" pitchFamily="65" charset="-120"/>
                <a:ea typeface="標楷體" pitchFamily="65" charset="-120"/>
              </a:rPr>
              <a:t>）。</a:t>
            </a:r>
          </a:p>
          <a:p>
            <a:pPr marL="71994" indent="-251979" eaLnBrk="1" hangingPunct="1">
              <a:lnSpc>
                <a:spcPts val="2667"/>
              </a:lnSpc>
              <a:spcBef>
                <a:spcPts val="0"/>
              </a:spcBef>
              <a:buNone/>
              <a:defRPr/>
            </a:pPr>
            <a:r>
              <a:rPr lang="zh-TW" altLang="en-US" sz="9600" dirty="0">
                <a:latin typeface="標楷體" pitchFamily="65" charset="-120"/>
                <a:ea typeface="標楷體" pitchFamily="65" charset="-120"/>
              </a:rPr>
              <a:t>  三、（書寫</a:t>
            </a:r>
            <a:r>
              <a:rPr lang="zh-TW" altLang="en-US" sz="9600" dirty="0">
                <a:solidFill>
                  <a:srgbClr val="2400FE"/>
                </a:solidFill>
                <a:latin typeface="標楷體" pitchFamily="65" charset="-120"/>
                <a:ea typeface="標楷體" pitchFamily="65" charset="-120"/>
              </a:rPr>
              <a:t>歸結</a:t>
            </a:r>
            <a:r>
              <a:rPr lang="zh-TW" altLang="en-US" sz="9600" dirty="0">
                <a:latin typeface="標楷體" pitchFamily="65" charset="-120"/>
                <a:ea typeface="標楷體" pitchFamily="65" charset="-120"/>
              </a:rPr>
              <a:t>－</a:t>
            </a:r>
            <a:r>
              <a:rPr lang="zh-TW" altLang="en-US" sz="9600" dirty="0">
                <a:solidFill>
                  <a:srgbClr val="FF0000"/>
                </a:solidFill>
                <a:latin typeface="標楷體" pitchFamily="65" charset="-120"/>
                <a:ea typeface="標楷體" pitchFamily="65" charset="-120"/>
              </a:rPr>
              <a:t>說明發文機關見解看法或向受文者提出具體要求及作法</a:t>
            </a:r>
            <a:r>
              <a:rPr lang="zh-TW" altLang="en-US" sz="9600" dirty="0">
                <a:latin typeface="標楷體" pitchFamily="65" charset="-120"/>
                <a:ea typeface="標楷體" pitchFamily="65" charset="-120"/>
              </a:rPr>
              <a:t>）。</a:t>
            </a:r>
          </a:p>
          <a:p>
            <a:pPr marL="71994" indent="-251979" eaLnBrk="1" hangingPunct="1">
              <a:lnSpc>
                <a:spcPts val="2667"/>
              </a:lnSpc>
              <a:spcBef>
                <a:spcPts val="0"/>
              </a:spcBef>
              <a:buNone/>
              <a:defRPr/>
            </a:pPr>
            <a:r>
              <a:rPr lang="zh-TW" altLang="en-US" sz="9600" dirty="0">
                <a:latin typeface="標楷體" pitchFamily="65" charset="-120"/>
                <a:ea typeface="標楷體" pitchFamily="65" charset="-120"/>
              </a:rPr>
              <a:t>  四、（書寫</a:t>
            </a:r>
            <a:r>
              <a:rPr lang="zh-TW" altLang="en-US" sz="9600" dirty="0">
                <a:solidFill>
                  <a:srgbClr val="0000FF"/>
                </a:solidFill>
                <a:latin typeface="標楷體" pitchFamily="65" charset="-120"/>
                <a:ea typeface="標楷體" pitchFamily="65" charset="-120"/>
              </a:rPr>
              <a:t>補充說明或欲</a:t>
            </a:r>
            <a:r>
              <a:rPr lang="zh-TW" altLang="en-US" sz="9600" dirty="0">
                <a:solidFill>
                  <a:srgbClr val="2400FE"/>
                </a:solidFill>
                <a:latin typeface="標楷體" pitchFamily="65" charset="-120"/>
                <a:ea typeface="標楷體" pitchFamily="65" charset="-120"/>
              </a:rPr>
              <a:t>要求副本收受者作為時其配合方法</a:t>
            </a:r>
            <a:r>
              <a:rPr lang="zh-TW" altLang="en-US" sz="9600" dirty="0">
                <a:latin typeface="標楷體" pitchFamily="65" charset="-120"/>
                <a:ea typeface="標楷體" pitchFamily="65" charset="-120"/>
              </a:rPr>
              <a:t>）。</a:t>
            </a:r>
          </a:p>
          <a:p>
            <a:pPr marL="71994" indent="-251979" eaLnBrk="1" hangingPunct="1">
              <a:lnSpc>
                <a:spcPts val="2667"/>
              </a:lnSpc>
              <a:spcBef>
                <a:spcPts val="0"/>
              </a:spcBef>
              <a:buNone/>
              <a:defRPr/>
            </a:pPr>
            <a:r>
              <a:rPr lang="zh-TW" altLang="en-US" sz="9600" dirty="0">
                <a:latin typeface="標楷體" pitchFamily="65" charset="-120"/>
                <a:ea typeface="標楷體" pitchFamily="65" charset="-120"/>
              </a:rPr>
              <a:t>  五、（</a:t>
            </a:r>
            <a:r>
              <a:rPr lang="zh-TW" altLang="en-US" sz="9600" dirty="0">
                <a:solidFill>
                  <a:srgbClr val="2400FE"/>
                </a:solidFill>
                <a:latin typeface="標楷體" pitchFamily="65" charset="-120"/>
                <a:ea typeface="標楷體" pitchFamily="65" charset="-120"/>
              </a:rPr>
              <a:t>如有附件時列於說明最後一項書寫</a:t>
            </a:r>
            <a:r>
              <a:rPr lang="zh-TW" altLang="en-US" sz="9600" dirty="0">
                <a:latin typeface="標楷體" pitchFamily="65" charset="-120"/>
                <a:ea typeface="標楷體" pitchFamily="65" charset="-120"/>
              </a:rPr>
              <a:t>，並應列明</a:t>
            </a:r>
            <a:r>
              <a:rPr lang="zh-TW" altLang="en-US" sz="9600" dirty="0">
                <a:solidFill>
                  <a:srgbClr val="FF0000"/>
                </a:solidFill>
                <a:latin typeface="標楷體" pitchFamily="65" charset="-120"/>
                <a:ea typeface="標楷體" pitchFamily="65" charset="-120"/>
              </a:rPr>
              <a:t>附件之名稱及數量</a:t>
            </a:r>
            <a:r>
              <a:rPr lang="zh-TW" altLang="en-US" sz="9600" dirty="0">
                <a:latin typeface="標楷體" pitchFamily="65" charset="-120"/>
                <a:ea typeface="標楷體" pitchFamily="65" charset="-120"/>
              </a:rPr>
              <a:t>）。</a:t>
            </a:r>
          </a:p>
          <a:p>
            <a:pPr marL="71994" indent="-251979" eaLnBrk="1" hangingPunct="1">
              <a:lnSpc>
                <a:spcPts val="2286"/>
              </a:lnSpc>
              <a:spcBef>
                <a:spcPts val="0"/>
              </a:spcBef>
              <a:buNone/>
              <a:defRPr/>
            </a:pPr>
            <a:r>
              <a:rPr lang="zh-TW" altLang="en-US" sz="7200" dirty="0">
                <a:latin typeface="標楷體" pitchFamily="65" charset="-120"/>
                <a:ea typeface="標楷體" pitchFamily="65" charset="-120"/>
              </a:rPr>
              <a:t>正本：○○○○○○</a:t>
            </a:r>
          </a:p>
          <a:p>
            <a:pPr marL="71994" indent="-251979" eaLnBrk="1" hangingPunct="1">
              <a:lnSpc>
                <a:spcPts val="2286"/>
              </a:lnSpc>
              <a:spcBef>
                <a:spcPts val="0"/>
              </a:spcBef>
              <a:buNone/>
              <a:defRPr/>
            </a:pPr>
            <a:r>
              <a:rPr lang="zh-TW" altLang="en-US" sz="7200" dirty="0">
                <a:latin typeface="標楷體" pitchFamily="65" charset="-120"/>
                <a:ea typeface="標楷體" pitchFamily="65" charset="-120"/>
              </a:rPr>
              <a:t>副本：○○○○○○</a:t>
            </a:r>
            <a:endParaRPr lang="en-US" altLang="zh-TW" sz="7200" dirty="0">
              <a:latin typeface="標楷體" pitchFamily="65" charset="-120"/>
              <a:ea typeface="標楷體" pitchFamily="65" charset="-120"/>
            </a:endParaRPr>
          </a:p>
          <a:p>
            <a:pPr marL="71994" indent="-251979" eaLnBrk="1" hangingPunct="1">
              <a:lnSpc>
                <a:spcPts val="2286"/>
              </a:lnSpc>
              <a:spcBef>
                <a:spcPts val="0"/>
              </a:spcBef>
              <a:buNone/>
              <a:defRPr/>
            </a:pPr>
            <a:r>
              <a:rPr lang="zh-TW" altLang="en-US" sz="9600" dirty="0" smtClean="0">
                <a:latin typeface="標楷體" pitchFamily="65" charset="-120"/>
                <a:ea typeface="標楷體" pitchFamily="65" charset="-120"/>
              </a:rPr>
              <a:t>處長  </a:t>
            </a:r>
            <a:r>
              <a:rPr lang="zh-TW" altLang="en-US" sz="9600" dirty="0">
                <a:latin typeface="標楷體" pitchFamily="65" charset="-120"/>
                <a:ea typeface="標楷體" pitchFamily="65" charset="-120"/>
              </a:rPr>
              <a:t>王</a:t>
            </a:r>
            <a:r>
              <a:rPr lang="zh-TW" altLang="en-US" sz="9600" dirty="0" smtClean="0">
                <a:latin typeface="標楷體" pitchFamily="65" charset="-120"/>
                <a:ea typeface="標楷體" pitchFamily="65" charset="-120"/>
              </a:rPr>
              <a:t>○○</a:t>
            </a:r>
            <a:r>
              <a:rPr lang="zh-TW" altLang="en-US" sz="9600" dirty="0">
                <a:latin typeface="標楷體" pitchFamily="65" charset="-120"/>
                <a:ea typeface="標楷體" pitchFamily="65" charset="-120"/>
              </a:rPr>
              <a:t>（</a:t>
            </a:r>
            <a:r>
              <a:rPr lang="zh-TW" altLang="en-US" sz="9600" dirty="0">
                <a:solidFill>
                  <a:srgbClr val="2400FE"/>
                </a:solidFill>
                <a:latin typeface="標楷體" pitchFamily="65" charset="-120"/>
                <a:ea typeface="標楷體" pitchFamily="65" charset="-120"/>
              </a:rPr>
              <a:t>上行函</a:t>
            </a:r>
            <a:r>
              <a:rPr lang="zh-TW" altLang="en-US" sz="9600" dirty="0">
                <a:latin typeface="標楷體" pitchFamily="65" charset="-120"/>
                <a:ea typeface="標楷體" pitchFamily="65" charset="-120"/>
              </a:rPr>
              <a:t>－蓋</a:t>
            </a:r>
            <a:r>
              <a:rPr lang="zh-TW" altLang="en-US" sz="9600" dirty="0">
                <a:solidFill>
                  <a:srgbClr val="FF0000"/>
                </a:solidFill>
                <a:latin typeface="標楷體" pitchFamily="65" charset="-120"/>
                <a:ea typeface="標楷體" pitchFamily="65" charset="-120"/>
              </a:rPr>
              <a:t>職章</a:t>
            </a:r>
            <a:r>
              <a:rPr lang="zh-TW" altLang="en-US" sz="9600" dirty="0">
                <a:latin typeface="標楷體" pitchFamily="65" charset="-120"/>
                <a:ea typeface="標楷體" pitchFamily="65" charset="-120"/>
              </a:rPr>
              <a:t>；</a:t>
            </a:r>
            <a:r>
              <a:rPr lang="zh-TW" altLang="en-US" sz="9600" dirty="0">
                <a:solidFill>
                  <a:srgbClr val="2400FE"/>
                </a:solidFill>
                <a:latin typeface="標楷體" pitchFamily="65" charset="-120"/>
                <a:ea typeface="標楷體" pitchFamily="65" charset="-120"/>
              </a:rPr>
              <a:t>平行函、下行函</a:t>
            </a:r>
            <a:r>
              <a:rPr lang="zh-TW" altLang="en-US" sz="9600" dirty="0">
                <a:latin typeface="標楷體" pitchFamily="65" charset="-120"/>
                <a:ea typeface="標楷體" pitchFamily="65" charset="-120"/>
              </a:rPr>
              <a:t>－蓋</a:t>
            </a:r>
            <a:r>
              <a:rPr lang="zh-TW" altLang="en-US" sz="9600" dirty="0">
                <a:solidFill>
                  <a:srgbClr val="FF0000"/>
                </a:solidFill>
                <a:latin typeface="標楷體" pitchFamily="65" charset="-120"/>
                <a:ea typeface="標楷體" pitchFamily="65" charset="-120"/>
              </a:rPr>
              <a:t>職銜簽字章</a:t>
            </a:r>
            <a:r>
              <a:rPr lang="zh-TW" altLang="en-US" sz="9600" dirty="0">
                <a:latin typeface="標楷體" pitchFamily="65" charset="-120"/>
                <a:ea typeface="標楷體" pitchFamily="65" charset="-120"/>
              </a:rPr>
              <a:t>）</a:t>
            </a:r>
          </a:p>
          <a:p>
            <a:pPr marL="71994" indent="-251979" eaLnBrk="1" hangingPunct="1">
              <a:lnSpc>
                <a:spcPts val="2286"/>
              </a:lnSpc>
              <a:spcBef>
                <a:spcPts val="0"/>
              </a:spcBef>
              <a:buNone/>
              <a:defRPr/>
            </a:pPr>
            <a:r>
              <a:rPr lang="zh-TW" altLang="zh-TW" sz="9600" dirty="0">
                <a:solidFill>
                  <a:srgbClr val="FF0000"/>
                </a:solidFill>
                <a:latin typeface="標楷體" pitchFamily="65" charset="-120"/>
                <a:ea typeface="標楷體" pitchFamily="65" charset="-120"/>
              </a:rPr>
              <a:t> </a:t>
            </a:r>
          </a:p>
        </p:txBody>
      </p:sp>
      <p:sp>
        <p:nvSpPr>
          <p:cNvPr id="2" name="文字方塊 1"/>
          <p:cNvSpPr txBox="1"/>
          <p:nvPr/>
        </p:nvSpPr>
        <p:spPr>
          <a:xfrm>
            <a:off x="681345" y="2813727"/>
            <a:ext cx="479935" cy="478138"/>
          </a:xfrm>
          <a:prstGeom prst="rect">
            <a:avLst/>
          </a:prstGeom>
          <a:ln w="28575">
            <a:solidFill>
              <a:srgbClr val="FF0000"/>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起</a:t>
            </a:r>
            <a:endParaRPr lang="zh-TW" altLang="en-US" sz="2400" dirty="0">
              <a:solidFill>
                <a:srgbClr val="0000FF"/>
              </a:solidFill>
            </a:endParaRPr>
          </a:p>
        </p:txBody>
      </p:sp>
      <p:sp>
        <p:nvSpPr>
          <p:cNvPr id="7" name="文字方塊 6"/>
          <p:cNvSpPr txBox="1"/>
          <p:nvPr/>
        </p:nvSpPr>
        <p:spPr>
          <a:xfrm>
            <a:off x="866457" y="3567802"/>
            <a:ext cx="534190" cy="467869"/>
          </a:xfrm>
          <a:prstGeom prst="rect">
            <a:avLst/>
          </a:prstGeom>
          <a:ln w="28575">
            <a:solidFill>
              <a:srgbClr val="FF0000"/>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承</a:t>
            </a:r>
            <a:endParaRPr lang="zh-TW" altLang="en-US" sz="2400" dirty="0">
              <a:solidFill>
                <a:srgbClr val="0000FF"/>
              </a:solidFill>
            </a:endParaRPr>
          </a:p>
        </p:txBody>
      </p:sp>
      <p:sp>
        <p:nvSpPr>
          <p:cNvPr id="8" name="文字方塊 7"/>
          <p:cNvSpPr txBox="1"/>
          <p:nvPr/>
        </p:nvSpPr>
        <p:spPr>
          <a:xfrm>
            <a:off x="859357" y="4190350"/>
            <a:ext cx="548390" cy="461665"/>
          </a:xfrm>
          <a:prstGeom prst="rect">
            <a:avLst/>
          </a:prstGeom>
          <a:ln w="28575">
            <a:solidFill>
              <a:srgbClr val="FF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轉</a:t>
            </a:r>
            <a:endParaRPr lang="zh-TW" altLang="en-US" sz="2400" dirty="0">
              <a:solidFill>
                <a:srgbClr val="0000FF"/>
              </a:solidFill>
            </a:endParaRPr>
          </a:p>
        </p:txBody>
      </p:sp>
      <p:sp>
        <p:nvSpPr>
          <p:cNvPr id="9" name="文字方塊 8"/>
          <p:cNvSpPr txBox="1"/>
          <p:nvPr/>
        </p:nvSpPr>
        <p:spPr>
          <a:xfrm>
            <a:off x="895575" y="4754295"/>
            <a:ext cx="512172" cy="461665"/>
          </a:xfrm>
          <a:prstGeom prst="rec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合</a:t>
            </a:r>
            <a:endParaRPr lang="zh-TW" altLang="en-US" sz="2400" dirty="0">
              <a:solidFill>
                <a:srgbClr val="0000FF"/>
              </a:solidFill>
            </a:endParaRPr>
          </a:p>
        </p:txBody>
      </p:sp>
      <p:sp>
        <p:nvSpPr>
          <p:cNvPr id="3" name="文字方塊 2"/>
          <p:cNvSpPr txBox="1"/>
          <p:nvPr/>
        </p:nvSpPr>
        <p:spPr>
          <a:xfrm>
            <a:off x="554429" y="237172"/>
            <a:ext cx="4173019" cy="348813"/>
          </a:xfrm>
          <a:prstGeom prst="rect">
            <a:avLst/>
          </a:prstGeom>
          <a:noFill/>
        </p:spPr>
        <p:txBody>
          <a:bodyPr wrap="square" rtlCol="0">
            <a:spAutoFit/>
          </a:bodyPr>
          <a:lstStyle/>
          <a:p>
            <a:pPr marL="610235" indent="-610235">
              <a:lnSpc>
                <a:spcPts val="2000"/>
              </a:lnSpc>
            </a:pPr>
            <a:r>
              <a:rPr lang="zh-TW" altLang="zh-TW" sz="2200" kern="100" dirty="0" smtClean="0">
                <a:solidFill>
                  <a:srgbClr val="0000FF"/>
                </a:solidFill>
                <a:ea typeface="標楷體" panose="03000509000000000000" pitchFamily="65" charset="-120"/>
                <a:cs typeface="Times New Roman" panose="02020603050405020304" pitchFamily="18" charset="0"/>
              </a:rPr>
              <a:t>三段論法</a:t>
            </a:r>
            <a:r>
              <a:rPr lang="zh-TW" altLang="zh-TW" sz="2200" kern="100" dirty="0">
                <a:solidFill>
                  <a:prstClr val="black"/>
                </a:solidFill>
                <a:ea typeface="標楷體" panose="03000509000000000000" pitchFamily="65" charset="-120"/>
                <a:cs typeface="Times New Roman" panose="02020603050405020304" pitchFamily="18" charset="0"/>
              </a:rPr>
              <a:t>＝</a:t>
            </a:r>
            <a:r>
              <a:rPr lang="zh-TW" altLang="zh-TW" sz="2200" kern="100" dirty="0">
                <a:solidFill>
                  <a:srgbClr val="FF0000"/>
                </a:solidFill>
                <a:ea typeface="標楷體" panose="03000509000000000000" pitchFamily="65" charset="-120"/>
                <a:cs typeface="Times New Roman" panose="02020603050405020304" pitchFamily="18" charset="0"/>
              </a:rPr>
              <a:t>引據＋申述＋歸結</a:t>
            </a:r>
            <a:endParaRPr lang="zh-TW" altLang="zh-TW" sz="2200" kern="100" dirty="0">
              <a:solidFill>
                <a:prstClr val="black"/>
              </a:solidFill>
              <a:cs typeface="Times New Roman" panose="02020603050405020304" pitchFamily="18" charset="0"/>
            </a:endParaRPr>
          </a:p>
        </p:txBody>
      </p:sp>
      <p:sp>
        <p:nvSpPr>
          <p:cNvPr id="11" name="文字方塊 10"/>
          <p:cNvSpPr txBox="1"/>
          <p:nvPr/>
        </p:nvSpPr>
        <p:spPr>
          <a:xfrm>
            <a:off x="5534211" y="1363212"/>
            <a:ext cx="4341345" cy="1200329"/>
          </a:xfrm>
          <a:prstGeom prst="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defRPr/>
            </a:pPr>
            <a:r>
              <a:rPr lang="zh-TW" altLang="en-US" kern="0" dirty="0" smtClean="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smtClean="0">
                <a:solidFill>
                  <a:srgbClr val="3333FF"/>
                </a:solidFill>
                <a:latin typeface="標楷體" panose="03000509000000000000" pitchFamily="65" charset="-120"/>
                <a:ea typeface="標楷體" panose="03000509000000000000" pitchFamily="65" charset="-120"/>
              </a:rPr>
              <a:t>)</a:t>
            </a:r>
            <a:endParaRPr lang="zh-TW" altLang="en-US" kern="0" dirty="0">
              <a:solidFill>
                <a:srgbClr val="3333FF"/>
              </a:solidFill>
              <a:latin typeface="標楷體" panose="03000509000000000000" pitchFamily="65" charset="-120"/>
              <a:ea typeface="標楷體" panose="03000509000000000000" pitchFamily="65" charset="-120"/>
            </a:endParaRPr>
          </a:p>
          <a:p>
            <a:pPr>
              <a:defRPr/>
            </a:pPr>
            <a:r>
              <a:rPr lang="zh-TW" altLang="en-US" kern="0" dirty="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有關</a:t>
            </a:r>
            <a:r>
              <a:rPr lang="zh-TW" altLang="en-US" kern="0" dirty="0">
                <a:solidFill>
                  <a:srgbClr val="0000FF"/>
                </a:solidFill>
                <a:latin typeface="標楷體" panose="03000509000000000000" pitchFamily="65" charset="-120"/>
                <a:ea typeface="標楷體" panose="03000509000000000000" pitchFamily="65" charset="-120"/>
              </a:rPr>
              <a:t>…</a:t>
            </a:r>
            <a:r>
              <a:rPr lang="en-US" altLang="zh-TW" kern="0" dirty="0">
                <a:solidFill>
                  <a:srgbClr val="0000FF"/>
                </a:solidFill>
                <a:latin typeface="標楷體" panose="03000509000000000000" pitchFamily="65" charset="-120"/>
                <a:ea typeface="標楷體" panose="03000509000000000000" pitchFamily="65" charset="-120"/>
              </a:rPr>
              <a:t>…</a:t>
            </a:r>
            <a:r>
              <a:rPr lang="zh-TW" altLang="en-US" kern="0" dirty="0">
                <a:solidFill>
                  <a:srgbClr val="0000FF"/>
                </a:solidFill>
                <a:latin typeface="標楷體" panose="03000509000000000000" pitchFamily="65" charset="-120"/>
                <a:ea typeface="標楷體" panose="03000509000000000000" pitchFamily="65" charset="-120"/>
              </a:rPr>
              <a:t>事</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0000FF"/>
                </a:solidFill>
                <a:latin typeface="標楷體" panose="03000509000000000000" pitchFamily="65" charset="-120"/>
                <a:ea typeface="標楷體" panose="03000509000000000000" pitchFamily="65" charset="-120"/>
              </a:rPr>
              <a:t>請您怎麼辦</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smtClean="0">
                <a:solidFill>
                  <a:srgbClr val="FF0000"/>
                </a:solidFill>
                <a:latin typeface="標楷體" panose="03000509000000000000" pitchFamily="65" charset="-120"/>
                <a:ea typeface="標楷體" panose="03000509000000000000" pitchFamily="65" charset="-120"/>
              </a:rPr>
              <a:t>期望語</a:t>
            </a:r>
            <a:endParaRPr lang="en-US" altLang="zh-TW" kern="0" dirty="0">
              <a:solidFill>
                <a:srgbClr val="FF0000"/>
              </a:solidFill>
              <a:latin typeface="標楷體" panose="03000509000000000000" pitchFamily="65" charset="-120"/>
              <a:ea typeface="標楷體" panose="03000509000000000000" pitchFamily="65" charset="-120"/>
            </a:endParaRPr>
          </a:p>
          <a:p>
            <a:pPr>
              <a:defRPr/>
            </a:pPr>
            <a:r>
              <a:rPr lang="zh-TW" altLang="en-US" kern="0" dirty="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為</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3333FF"/>
                </a:solidFill>
                <a:latin typeface="標楷體" panose="03000509000000000000" pitchFamily="65" charset="-120"/>
                <a:ea typeface="標楷體" panose="03000509000000000000" pitchFamily="65" charset="-120"/>
              </a:rPr>
              <a:t>事</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3333FF"/>
                </a:solidFill>
                <a:latin typeface="標楷體" panose="03000509000000000000" pitchFamily="65" charset="-120"/>
                <a:ea typeface="標楷體" panose="03000509000000000000" pitchFamily="65" charset="-120"/>
              </a:rPr>
              <a:t>發文給您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a:t>
            </a:r>
            <a:r>
              <a:rPr lang="zh-TW" altLang="en-US" kern="0" dirty="0" smtClean="0">
                <a:solidFill>
                  <a:srgbClr val="FF0000"/>
                </a:solidFill>
                <a:latin typeface="標楷體" panose="03000509000000000000" pitchFamily="65" charset="-120"/>
                <a:ea typeface="標楷體" panose="03000509000000000000" pitchFamily="65" charset="-120"/>
              </a:rPr>
              <a:t>語</a:t>
            </a:r>
            <a:endParaRPr lang="en-US" altLang="zh-TW" kern="0" dirty="0" smtClean="0">
              <a:solidFill>
                <a:srgbClr val="FF0000"/>
              </a:solidFill>
              <a:latin typeface="標楷體" panose="03000509000000000000" pitchFamily="65" charset="-120"/>
              <a:ea typeface="標楷體" panose="03000509000000000000" pitchFamily="65" charset="-120"/>
            </a:endParaRPr>
          </a:p>
          <a:p>
            <a:pPr>
              <a:defRPr/>
            </a:pPr>
            <a:r>
              <a:rPr lang="zh-TW" altLang="en-US" kern="0" dirty="0">
                <a:solidFill>
                  <a:srgbClr val="0000FF"/>
                </a:solidFill>
                <a:latin typeface="標楷體" panose="03000509000000000000" pitchFamily="65" charset="-120"/>
                <a:ea typeface="標楷體" panose="03000509000000000000" pitchFamily="65" charset="-120"/>
              </a:rPr>
              <a:t>主旨</a:t>
            </a:r>
            <a:r>
              <a:rPr lang="en-US" altLang="zh-TW" kern="0" dirty="0" smtClean="0">
                <a:solidFill>
                  <a:srgbClr val="0000FF"/>
                </a:solidFill>
                <a:latin typeface="標楷體" panose="03000509000000000000" pitchFamily="65" charset="-120"/>
                <a:ea typeface="標楷體" panose="03000509000000000000" pitchFamily="65" charset="-120"/>
              </a:rPr>
              <a:t>=</a:t>
            </a:r>
            <a:r>
              <a:rPr lang="zh-TW" altLang="en-US" kern="0" dirty="0" smtClean="0">
                <a:solidFill>
                  <a:srgbClr val="FF0000"/>
                </a:solidFill>
                <a:latin typeface="標楷體" panose="03000509000000000000" pitchFamily="65" charset="-120"/>
                <a:ea typeface="標楷體" panose="03000509000000000000" pitchFamily="65" charset="-120"/>
              </a:rPr>
              <a:t>檢送</a:t>
            </a:r>
            <a:r>
              <a:rPr lang="en-US" altLang="zh-TW" kern="0" dirty="0" smtClean="0">
                <a:solidFill>
                  <a:srgbClr val="3333FF"/>
                </a:solidFill>
                <a:latin typeface="標楷體" panose="03000509000000000000" pitchFamily="65" charset="-120"/>
                <a:ea typeface="標楷體" panose="03000509000000000000" pitchFamily="65" charset="-120"/>
              </a:rPr>
              <a:t>……</a:t>
            </a:r>
            <a:r>
              <a:rPr lang="en-US" altLang="zh-TW" kern="0" dirty="0">
                <a:solidFill>
                  <a:srgbClr val="0000FF"/>
                </a:solidFill>
                <a:latin typeface="標楷體" panose="03000509000000000000" pitchFamily="65" charset="-120"/>
                <a:ea typeface="標楷體" panose="03000509000000000000" pitchFamily="65" charset="-120"/>
              </a:rPr>
              <a:t> 1</a:t>
            </a:r>
            <a:r>
              <a:rPr lang="zh-TW" altLang="en-US" kern="0" dirty="0">
                <a:solidFill>
                  <a:srgbClr val="0000FF"/>
                </a:solidFill>
                <a:latin typeface="標楷體" panose="03000509000000000000" pitchFamily="65" charset="-120"/>
                <a:ea typeface="標楷體" panose="03000509000000000000" pitchFamily="65" charset="-120"/>
              </a:rPr>
              <a:t>份</a:t>
            </a:r>
            <a:r>
              <a:rPr lang="zh-TW" altLang="en-US" kern="0" dirty="0" smtClean="0">
                <a:solidFill>
                  <a:srgbClr val="0000FF"/>
                </a:solidFill>
                <a:latin typeface="標楷體" panose="03000509000000000000" pitchFamily="65" charset="-120"/>
                <a:ea typeface="標楷體" panose="03000509000000000000" pitchFamily="65" charset="-120"/>
              </a:rPr>
              <a:t>請協助</a:t>
            </a:r>
            <a:r>
              <a:rPr lang="zh-TW" altLang="en-US" kern="0" dirty="0">
                <a:solidFill>
                  <a:srgbClr val="0000FF"/>
                </a:solidFill>
                <a:latin typeface="標楷體" panose="03000509000000000000" pitchFamily="65" charset="-120"/>
                <a:ea typeface="標楷體" panose="03000509000000000000" pitchFamily="65" charset="-120"/>
              </a:rPr>
              <a:t>公告</a:t>
            </a:r>
            <a:r>
              <a:rPr lang="en-US" altLang="zh-TW" kern="0" dirty="0" smtClean="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endParaRPr lang="en-US" altLang="zh-TW" kern="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8803445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標題 3"/>
          <p:cNvSpPr>
            <a:spLocks noGrp="1"/>
          </p:cNvSpPr>
          <p:nvPr>
            <p:ph type="title"/>
          </p:nvPr>
        </p:nvSpPr>
        <p:spPr>
          <a:xfrm>
            <a:off x="128710" y="0"/>
            <a:ext cx="11453692" cy="685044"/>
          </a:xfrm>
        </p:spPr>
        <p:txBody>
          <a:bodyPr>
            <a:normAutofit fontScale="90000"/>
          </a:bodyPr>
          <a:lstStyle/>
          <a:p>
            <a:pPr algn="ctr"/>
            <a:r>
              <a:rPr lang="zh-TW" altLang="en-US" dirty="0" smtClean="0">
                <a:latin typeface="標楷體" panose="03000509000000000000" pitchFamily="65" charset="-120"/>
                <a:ea typeface="標楷體" panose="03000509000000000000" pitchFamily="65" charset="-120"/>
              </a:rPr>
              <a:t>公文說明段引據種類</a:t>
            </a:r>
          </a:p>
        </p:txBody>
      </p:sp>
      <p:sp>
        <p:nvSpPr>
          <p:cNvPr id="3" name="內容版面配置區 2"/>
          <p:cNvSpPr>
            <a:spLocks noGrp="1"/>
          </p:cNvSpPr>
          <p:nvPr>
            <p:ph idx="1"/>
          </p:nvPr>
        </p:nvSpPr>
        <p:spPr>
          <a:xfrm>
            <a:off x="113041" y="608042"/>
            <a:ext cx="11941370" cy="5629129"/>
          </a:xfrm>
        </p:spPr>
        <p:txBody>
          <a:bodyPr>
            <a:noAutofit/>
          </a:bodyPr>
          <a:lstStyle/>
          <a:p>
            <a:pPr marL="0" indent="0">
              <a:lnSpc>
                <a:spcPts val="3000"/>
              </a:lnSpc>
              <a:buNone/>
              <a:defRPr/>
            </a:pPr>
            <a:r>
              <a:rPr lang="zh-TW" altLang="en-US" sz="2800" dirty="0">
                <a:solidFill>
                  <a:srgbClr val="FF0000"/>
                </a:solidFill>
                <a:latin typeface="標楷體" panose="03000509000000000000" pitchFamily="65" charset="-120"/>
                <a:ea typeface="標楷體" panose="03000509000000000000" pitchFamily="65" charset="-120"/>
              </a:rPr>
              <a:t>◎被動公文</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復文</a:t>
            </a:r>
            <a:r>
              <a:rPr lang="zh-TW" altLang="en-US" sz="2800" dirty="0">
                <a:latin typeface="標楷體" panose="03000509000000000000" pitchFamily="65" charset="-120"/>
                <a:ea typeface="標楷體" panose="03000509000000000000" pitchFamily="65" charset="-120"/>
              </a:rPr>
              <a:t>或</a:t>
            </a:r>
            <a:r>
              <a:rPr lang="zh-TW" altLang="en-US" sz="2800" dirty="0">
                <a:solidFill>
                  <a:srgbClr val="0000FF"/>
                </a:solidFill>
                <a:latin typeface="標楷體" panose="03000509000000000000" pitchFamily="65" charset="-120"/>
                <a:ea typeface="標楷體" panose="03000509000000000000" pitchFamily="65" charset="-120"/>
              </a:rPr>
              <a:t>轉文</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依據</a:t>
            </a:r>
            <a:r>
              <a:rPr lang="zh-TW" altLang="en-US" sz="2800" dirty="0">
                <a:solidFill>
                  <a:srgbClr val="FF0000"/>
                </a:solidFill>
                <a:latin typeface="標楷體" panose="03000509000000000000" pitchFamily="65" charset="-120"/>
                <a:ea typeface="標楷體" panose="03000509000000000000" pitchFamily="65" charset="-120"/>
              </a:rPr>
              <a:t>來文機關</a:t>
            </a:r>
            <a:r>
              <a:rPr lang="en-US" altLang="zh-TW" sz="2800" dirty="0" smtClean="0">
                <a:solidFill>
                  <a:srgbClr val="0000FF"/>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依</a:t>
            </a:r>
            <a:r>
              <a:rPr lang="zh-TW" altLang="en-US" sz="2800" dirty="0" smtClean="0">
                <a:solidFill>
                  <a:srgbClr val="0000FF"/>
                </a:solidFill>
                <a:latin typeface="標楷體" panose="03000509000000000000" pitchFamily="65" charset="-120"/>
                <a:ea typeface="標楷體" panose="03000509000000000000" pitchFamily="65" charset="-120"/>
              </a:rPr>
              <a:t>鈞院</a:t>
            </a:r>
            <a:r>
              <a:rPr lang="en-US" altLang="zh-TW" sz="2800" dirty="0" smtClean="0">
                <a:solidFill>
                  <a:srgbClr val="0000FF"/>
                </a:solidFill>
                <a:latin typeface="標楷體" panose="03000509000000000000" pitchFamily="65" charset="-120"/>
                <a:ea typeface="標楷體" panose="03000509000000000000" pitchFamily="65" charset="-120"/>
              </a:rPr>
              <a:t>000</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日○○○字第</a:t>
            </a:r>
            <a:r>
              <a:rPr lang="en-US" altLang="zh-TW" sz="2800" dirty="0">
                <a:solidFill>
                  <a:srgbClr val="0000FF"/>
                </a:solidFill>
                <a:latin typeface="標楷體" panose="03000509000000000000" pitchFamily="65" charset="-120"/>
                <a:ea typeface="標楷體" panose="03000509000000000000" pitchFamily="65" charset="-120"/>
              </a:rPr>
              <a:t>00000000000</a:t>
            </a:r>
            <a:r>
              <a:rPr lang="zh-TW" altLang="en-US" sz="2800" dirty="0">
                <a:solidFill>
                  <a:srgbClr val="0000FF"/>
                </a:solidFill>
                <a:latin typeface="標楷體" panose="03000509000000000000" pitchFamily="65" charset="-120"/>
                <a:ea typeface="標楷體" panose="03000509000000000000" pitchFamily="65" charset="-120"/>
              </a:rPr>
              <a:t>號函辦理</a:t>
            </a:r>
            <a:r>
              <a:rPr lang="en-US" altLang="zh-TW" sz="2800" dirty="0" smtClean="0">
                <a:solidFill>
                  <a:srgbClr val="0000FF"/>
                </a:solidFill>
                <a:latin typeface="標楷體" panose="03000509000000000000" pitchFamily="65" charset="-120"/>
                <a:ea typeface="標楷體" panose="03000509000000000000" pitchFamily="65" charset="-120"/>
              </a:rPr>
              <a:t>)</a:t>
            </a:r>
            <a:endParaRPr lang="en-US" altLang="zh-TW" sz="2800" dirty="0">
              <a:solidFill>
                <a:srgbClr val="0000FF"/>
              </a:solidFill>
              <a:latin typeface="標楷體" panose="03000509000000000000" pitchFamily="65" charset="-120"/>
              <a:ea typeface="標楷體" panose="03000509000000000000" pitchFamily="65" charset="-120"/>
            </a:endParaRPr>
          </a:p>
          <a:p>
            <a:pPr marL="0" indent="0">
              <a:lnSpc>
                <a:spcPts val="3000"/>
              </a:lnSpc>
              <a:buNone/>
              <a:defRPr/>
            </a:pPr>
            <a:r>
              <a:rPr lang="en-US" altLang="zh-TW" sz="2800" dirty="0">
                <a:solidFill>
                  <a:srgbClr val="0000FF"/>
                </a:solidFill>
                <a:latin typeface="標楷體" panose="03000509000000000000" pitchFamily="65" charset="-120"/>
                <a:ea typeface="標楷體" panose="03000509000000000000" pitchFamily="65" charset="-120"/>
              </a:rPr>
              <a:t>              </a:t>
            </a:r>
            <a:r>
              <a:rPr lang="en-US" altLang="zh-TW" sz="2800" dirty="0" smtClean="0">
                <a:solidFill>
                  <a:srgbClr val="0000FF"/>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依據</a:t>
            </a:r>
            <a:r>
              <a:rPr lang="zh-TW" altLang="en-US" sz="2800" dirty="0" smtClean="0">
                <a:solidFill>
                  <a:srgbClr val="0000FF"/>
                </a:solidFill>
                <a:latin typeface="標楷體" panose="03000509000000000000" pitchFamily="65" charset="-120"/>
                <a:ea typeface="標楷體" panose="03000509000000000000" pitchFamily="65" charset="-120"/>
              </a:rPr>
              <a:t>貴府</a:t>
            </a:r>
            <a:r>
              <a:rPr lang="en-US" altLang="zh-TW" sz="2800" dirty="0" smtClean="0">
                <a:solidFill>
                  <a:srgbClr val="0000FF"/>
                </a:solidFill>
                <a:latin typeface="標楷體" panose="03000509000000000000" pitchFamily="65" charset="-120"/>
                <a:ea typeface="標楷體" panose="03000509000000000000" pitchFamily="65" charset="-120"/>
              </a:rPr>
              <a:t>000</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日○○○字第</a:t>
            </a:r>
            <a:r>
              <a:rPr lang="en-US" altLang="zh-TW" sz="2800" dirty="0">
                <a:solidFill>
                  <a:srgbClr val="0000FF"/>
                </a:solidFill>
                <a:latin typeface="標楷體" panose="03000509000000000000" pitchFamily="65" charset="-120"/>
                <a:ea typeface="標楷體" panose="03000509000000000000" pitchFamily="65" charset="-120"/>
              </a:rPr>
              <a:t>00000000000</a:t>
            </a:r>
            <a:r>
              <a:rPr lang="zh-TW" altLang="en-US" sz="2800" dirty="0">
                <a:solidFill>
                  <a:srgbClr val="0000FF"/>
                </a:solidFill>
                <a:latin typeface="標楷體" panose="03000509000000000000" pitchFamily="65" charset="-120"/>
                <a:ea typeface="標楷體" panose="03000509000000000000" pitchFamily="65" charset="-120"/>
              </a:rPr>
              <a:t>號函辦理</a:t>
            </a:r>
            <a:r>
              <a:rPr lang="en-US" altLang="zh-TW" sz="2800" dirty="0" smtClean="0">
                <a:solidFill>
                  <a:srgbClr val="0000FF"/>
                </a:solidFill>
                <a:latin typeface="標楷體" panose="03000509000000000000" pitchFamily="65" charset="-120"/>
                <a:ea typeface="標楷體" panose="03000509000000000000" pitchFamily="65" charset="-120"/>
              </a:rPr>
              <a:t>)</a:t>
            </a:r>
          </a:p>
          <a:p>
            <a:pPr marL="0" lvl="0" indent="0">
              <a:lnSpc>
                <a:spcPts val="3000"/>
              </a:lnSpc>
              <a:buNone/>
              <a:defRPr/>
            </a:pPr>
            <a:r>
              <a:rPr lang="en-US" altLang="zh-TW" sz="2800" dirty="0" smtClean="0">
                <a:solidFill>
                  <a:srgbClr val="0000FF"/>
                </a:solidFill>
                <a:latin typeface="標楷體" panose="03000509000000000000" pitchFamily="65" charset="-120"/>
                <a:ea typeface="標楷體" panose="03000509000000000000" pitchFamily="65" charset="-120"/>
              </a:rPr>
              <a:t>              (</a:t>
            </a:r>
            <a:r>
              <a:rPr lang="zh-TW" altLang="en-US" sz="2800" dirty="0" smtClean="0">
                <a:solidFill>
                  <a:srgbClr val="FF0000"/>
                </a:solidFill>
                <a:latin typeface="標楷體" panose="03000509000000000000" pitchFamily="65" charset="-120"/>
                <a:ea typeface="標楷體" panose="03000509000000000000" pitchFamily="65" charset="-120"/>
              </a:rPr>
              <a:t>復</a:t>
            </a:r>
            <a:r>
              <a:rPr lang="zh-TW" altLang="en-US" sz="2800" dirty="0" smtClean="0">
                <a:solidFill>
                  <a:srgbClr val="0000FF"/>
                </a:solidFill>
                <a:latin typeface="標楷體" panose="03000509000000000000" pitchFamily="65" charset="-120"/>
                <a:ea typeface="標楷體" panose="03000509000000000000" pitchFamily="65" charset="-120"/>
              </a:rPr>
              <a:t>臺端</a:t>
            </a:r>
            <a:r>
              <a:rPr lang="en-US" altLang="zh-TW" sz="2800" dirty="0" smtClean="0">
                <a:solidFill>
                  <a:srgbClr val="0000FF"/>
                </a:solidFill>
                <a:latin typeface="標楷體" panose="03000509000000000000" pitchFamily="65" charset="-120"/>
                <a:ea typeface="標楷體" panose="03000509000000000000" pitchFamily="65" charset="-120"/>
              </a:rPr>
              <a:t>000</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smtClean="0">
                <a:solidFill>
                  <a:srgbClr val="0000FF"/>
                </a:solidFill>
                <a:latin typeface="標楷體" panose="03000509000000000000" pitchFamily="65" charset="-120"/>
                <a:ea typeface="標楷體" panose="03000509000000000000" pitchFamily="65" charset="-120"/>
              </a:rPr>
              <a:t>日陳情書</a:t>
            </a:r>
            <a:r>
              <a:rPr lang="en-US" altLang="zh-TW" sz="2800" dirty="0" smtClean="0">
                <a:solidFill>
                  <a:srgbClr val="0000FF"/>
                </a:solidFill>
                <a:latin typeface="標楷體" panose="03000509000000000000" pitchFamily="65" charset="-120"/>
                <a:ea typeface="標楷體" panose="03000509000000000000" pitchFamily="65" charset="-120"/>
              </a:rPr>
              <a:t>)</a:t>
            </a:r>
            <a:endParaRPr lang="en-US" altLang="zh-TW" sz="2800" dirty="0">
              <a:solidFill>
                <a:srgbClr val="0000FF"/>
              </a:solidFill>
              <a:latin typeface="標楷體" panose="03000509000000000000" pitchFamily="65" charset="-120"/>
              <a:ea typeface="標楷體" panose="03000509000000000000" pitchFamily="65" charset="-120"/>
            </a:endParaRPr>
          </a:p>
          <a:p>
            <a:pPr marL="0" indent="0">
              <a:lnSpc>
                <a:spcPts val="3000"/>
              </a:lnSpc>
              <a:buNone/>
              <a:defRPr/>
            </a:pPr>
            <a:r>
              <a:rPr lang="zh-TW" altLang="en-US" sz="2800" dirty="0">
                <a:solidFill>
                  <a:srgbClr val="FF0000"/>
                </a:solidFill>
                <a:latin typeface="標楷體" panose="03000509000000000000" pitchFamily="65" charset="-120"/>
                <a:ea typeface="標楷體" panose="03000509000000000000" pitchFamily="65" charset="-120"/>
              </a:rPr>
              <a:t>◎主動公文</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創稿</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法規</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現行有效的法規</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計畫</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施政計畫、○○計畫</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會議決議</a:t>
            </a:r>
            <a:r>
              <a:rPr lang="en-US" altLang="zh-TW" sz="2800" dirty="0" smtClean="0">
                <a:latin typeface="標楷體" panose="03000509000000000000" pitchFamily="65" charset="-120"/>
                <a:ea typeface="標楷體" panose="03000509000000000000" pitchFamily="65" charset="-120"/>
              </a:rPr>
              <a:t>(</a:t>
            </a:r>
            <a:r>
              <a:rPr lang="en-US" altLang="zh-TW" sz="2800" dirty="0" smtClean="0">
                <a:solidFill>
                  <a:srgbClr val="0000FF"/>
                </a:solidFill>
                <a:latin typeface="標楷體" panose="03000509000000000000" pitchFamily="65" charset="-120"/>
                <a:ea typeface="標楷體" panose="03000509000000000000" pitchFamily="65" charset="-120"/>
              </a:rPr>
              <a:t>000</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00</a:t>
            </a:r>
            <a:r>
              <a:rPr lang="zh-TW" altLang="en-US" sz="2800" dirty="0">
                <a:solidFill>
                  <a:srgbClr val="0000FF"/>
                </a:solidFill>
                <a:latin typeface="標楷體" panose="03000509000000000000" pitchFamily="65" charset="-120"/>
                <a:ea typeface="標楷體" panose="03000509000000000000" pitchFamily="65" charset="-120"/>
              </a:rPr>
              <a:t>日○○○協調會議決議事項辦理</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簽陳</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上級長官交辦事項，經簽請核准後</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前案</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以前處理過的案子</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理論</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專家學者之理論或研究報告</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報導</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重要權威媒體或雜誌之報導</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r>
              <a:rPr lang="zh-TW" altLang="en-US" sz="2800" dirty="0">
                <a:latin typeface="標楷體" panose="03000509000000000000" pitchFamily="65" charset="-120"/>
                <a:ea typeface="標楷體" panose="03000509000000000000" pitchFamily="65" charset="-120"/>
              </a:rPr>
              <a:t>引據</a:t>
            </a:r>
            <a:r>
              <a:rPr lang="zh-TW" altLang="en-US" sz="2800" dirty="0">
                <a:solidFill>
                  <a:srgbClr val="FF0000"/>
                </a:solidFill>
                <a:latin typeface="標楷體" panose="03000509000000000000" pitchFamily="65" charset="-120"/>
                <a:ea typeface="標楷體" panose="03000509000000000000" pitchFamily="65" charset="-120"/>
              </a:rPr>
              <a:t>事實</a:t>
            </a:r>
            <a:r>
              <a:rPr lang="en-US" altLang="zh-TW" sz="2800" dirty="0">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目前所發生重大、眾所皆知之事實</a:t>
            </a:r>
            <a:r>
              <a:rPr lang="en-US" altLang="zh-TW" sz="2800" dirty="0">
                <a:latin typeface="標楷體" panose="03000509000000000000" pitchFamily="65" charset="-120"/>
                <a:ea typeface="標楷體" panose="03000509000000000000" pitchFamily="65" charset="-120"/>
              </a:rPr>
              <a:t>)</a:t>
            </a:r>
          </a:p>
          <a:p>
            <a:pPr marL="342872" indent="-342872">
              <a:lnSpc>
                <a:spcPts val="3000"/>
              </a:lnSpc>
              <a:defRPr/>
            </a:pPr>
            <a:endParaRPr lang="en-US" altLang="zh-TW" sz="2400" dirty="0">
              <a:latin typeface="標楷體" panose="03000509000000000000" pitchFamily="65" charset="-120"/>
              <a:ea typeface="標楷體" panose="03000509000000000000" pitchFamily="65" charset="-120"/>
            </a:endParaRPr>
          </a:p>
          <a:p>
            <a:pPr marL="0" indent="0">
              <a:lnSpc>
                <a:spcPts val="3000"/>
              </a:lnSpc>
              <a:buNone/>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181367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93268" y="128924"/>
            <a:ext cx="10887607" cy="721468"/>
          </a:xfrm>
        </p:spPr>
        <p:txBody>
          <a:bodyPr>
            <a:normAutofit fontScale="90000"/>
          </a:bodyPr>
          <a:lstStyle/>
          <a:p>
            <a:pPr marL="337233" lvl="0" indent="-337233" algn="ctr">
              <a:lnSpc>
                <a:spcPts val="2200"/>
              </a:lnSpc>
              <a:spcBef>
                <a:spcPct val="20000"/>
              </a:spcBef>
              <a:spcAft>
                <a:spcPts val="0"/>
              </a:spcAft>
            </a:pPr>
            <a:r>
              <a:rPr lang="en-US" altLang="zh-TW" sz="4400" kern="100" dirty="0" smtClean="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
            </a:r>
            <a:br>
              <a:rPr lang="en-US" altLang="zh-TW" sz="4400" kern="100" dirty="0" smtClean="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br>
            <a:r>
              <a:rPr lang="en-US" altLang="zh-TW" sz="4900" kern="10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r>
            <a:br>
              <a:rPr lang="en-US" altLang="zh-TW" sz="4900" kern="10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4900" kern="1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函之製作結構</a:t>
            </a:r>
            <a:r>
              <a:rPr lang="zh-TW" altLang="zh-TW" sz="4900" kern="100" dirty="0">
                <a:solidFill>
                  <a:srgbClr val="002060"/>
                </a:solidFill>
                <a:latin typeface="Calibri" panose="020F0502020204030204" pitchFamily="34" charset="0"/>
                <a:cs typeface="Times New Roman" panose="02020603050405020304" pitchFamily="18" charset="0"/>
              </a:rPr>
              <a:t/>
            </a:r>
            <a:br>
              <a:rPr lang="zh-TW" altLang="zh-TW" sz="4900" kern="100" dirty="0">
                <a:solidFill>
                  <a:srgbClr val="002060"/>
                </a:solidFill>
                <a:latin typeface="Calibri" panose="020F0502020204030204" pitchFamily="34" charset="0"/>
                <a:cs typeface="Times New Roman" panose="02020603050405020304" pitchFamily="18" charset="0"/>
              </a:rPr>
            </a:br>
            <a:endParaRPr lang="zh-TW" altLang="en-US" sz="4900" dirty="0">
              <a:solidFill>
                <a:srgbClr val="002060"/>
              </a:solidFill>
            </a:endParaRPr>
          </a:p>
        </p:txBody>
      </p:sp>
      <p:sp>
        <p:nvSpPr>
          <p:cNvPr id="3" name="內容版面配置區 2"/>
          <p:cNvSpPr>
            <a:spLocks noGrp="1"/>
          </p:cNvSpPr>
          <p:nvPr>
            <p:ph idx="1"/>
          </p:nvPr>
        </p:nvSpPr>
        <p:spPr>
          <a:xfrm>
            <a:off x="301635" y="1236365"/>
            <a:ext cx="11670872" cy="5135559"/>
          </a:xfrm>
          <a:ln>
            <a:noFill/>
          </a:ln>
        </p:spPr>
        <p:txBody>
          <a:bodyPr>
            <a:normAutofit/>
          </a:bodyPr>
          <a:lstStyle/>
          <a:p>
            <a:pPr marL="0" indent="0">
              <a:lnSpc>
                <a:spcPts val="2500"/>
              </a:lnSpc>
              <a:spcAft>
                <a:spcPts val="900"/>
              </a:spcAft>
              <a:buNone/>
            </a:pPr>
            <a:r>
              <a:rPr lang="zh-TW" altLang="zh-TW" sz="2800" dirty="0" smtClean="0">
                <a:solidFill>
                  <a:srgbClr val="0000FF"/>
                </a:solidFill>
                <a:latin typeface="新細明體" panose="02020500000000000000" pitchFamily="18" charset="-120"/>
                <a:ea typeface="標楷體" panose="03000509000000000000" pitchFamily="65" charset="-120"/>
              </a:rPr>
              <a:t>主旨</a:t>
            </a:r>
            <a:r>
              <a:rPr lang="zh-TW" altLang="zh-TW" sz="2800" dirty="0">
                <a:solidFill>
                  <a:srgbClr val="0000FF"/>
                </a:solidFill>
                <a:latin typeface="新細明體" panose="02020500000000000000" pitchFamily="18" charset="-120"/>
                <a:ea typeface="標楷體" panose="03000509000000000000" pitchFamily="65" charset="-120"/>
              </a:rPr>
              <a:t>：</a:t>
            </a:r>
            <a:r>
              <a:rPr lang="zh-TW" altLang="zh-TW" sz="2800" dirty="0">
                <a:solidFill>
                  <a:srgbClr val="FF0000"/>
                </a:solidFill>
                <a:latin typeface="新細明體" panose="02020500000000000000" pitchFamily="18" charset="-120"/>
                <a:ea typeface="標楷體" panose="03000509000000000000" pitchFamily="65" charset="-120"/>
              </a:rPr>
              <a:t>起首語</a:t>
            </a:r>
            <a:r>
              <a:rPr lang="en-US" altLang="zh-TW" sz="2800" dirty="0">
                <a:solidFill>
                  <a:srgbClr val="0000FF"/>
                </a:solidFill>
                <a:latin typeface="標楷體" panose="03000509000000000000" pitchFamily="65" charset="-120"/>
              </a:rPr>
              <a:t>+</a:t>
            </a:r>
            <a:r>
              <a:rPr lang="zh-TW" altLang="zh-TW" sz="2800" dirty="0">
                <a:solidFill>
                  <a:srgbClr val="FF0000"/>
                </a:solidFill>
                <a:latin typeface="新細明體" panose="02020500000000000000" pitchFamily="18" charset="-120"/>
                <a:ea typeface="標楷體" panose="03000509000000000000" pitchFamily="65" charset="-120"/>
              </a:rPr>
              <a:t>本案主要意旨</a:t>
            </a:r>
            <a:r>
              <a:rPr lang="en-US" altLang="zh-TW" sz="2800" dirty="0">
                <a:solidFill>
                  <a:srgbClr val="0000FF"/>
                </a:solidFill>
                <a:latin typeface="標楷體" panose="03000509000000000000" pitchFamily="65" charset="-120"/>
              </a:rPr>
              <a:t>+</a:t>
            </a:r>
            <a:r>
              <a:rPr lang="zh-TW" altLang="zh-TW" sz="2800" dirty="0">
                <a:solidFill>
                  <a:srgbClr val="FF0000"/>
                </a:solidFill>
                <a:latin typeface="新細明體" panose="02020500000000000000" pitchFamily="18" charset="-120"/>
                <a:ea typeface="標楷體" panose="03000509000000000000" pitchFamily="65" charset="-120"/>
              </a:rPr>
              <a:t>期望語</a:t>
            </a:r>
            <a:r>
              <a:rPr lang="en-US" altLang="zh-TW" sz="2800" dirty="0">
                <a:solidFill>
                  <a:srgbClr val="0000FF"/>
                </a:solidFill>
                <a:latin typeface="標楷體" panose="03000509000000000000" pitchFamily="65" charset="-120"/>
              </a:rPr>
              <a:t>&lt;</a:t>
            </a:r>
            <a:r>
              <a:rPr lang="en-US" altLang="zh-TW" sz="2800" dirty="0">
                <a:solidFill>
                  <a:srgbClr val="0000FF"/>
                </a:solidFill>
                <a:latin typeface="標楷體" panose="03000509000000000000" pitchFamily="65" charset="-120"/>
                <a:ea typeface="標楷體" panose="03000509000000000000" pitchFamily="65" charset="-120"/>
              </a:rPr>
              <a:t>3</a:t>
            </a:r>
            <a:r>
              <a:rPr lang="zh-TW" altLang="zh-TW" sz="2800" dirty="0">
                <a:solidFill>
                  <a:srgbClr val="0000FF"/>
                </a:solidFill>
                <a:latin typeface="標楷體" panose="03000509000000000000" pitchFamily="65" charset="-120"/>
                <a:ea typeface="標楷體" panose="03000509000000000000" pitchFamily="65" charset="-120"/>
              </a:rPr>
              <a:t>個</a:t>
            </a:r>
            <a:r>
              <a:rPr lang="zh-TW" altLang="zh-TW" sz="2800" dirty="0" smtClean="0">
                <a:solidFill>
                  <a:srgbClr val="0000FF"/>
                </a:solidFill>
                <a:latin typeface="標楷體" panose="03000509000000000000" pitchFamily="65" charset="-120"/>
                <a:ea typeface="標楷體" panose="03000509000000000000" pitchFamily="65" charset="-120"/>
              </a:rPr>
              <a:t>行列</a:t>
            </a:r>
            <a:r>
              <a:rPr lang="en-US" altLang="zh-TW" sz="2800" dirty="0" smtClean="0">
                <a:solidFill>
                  <a:srgbClr val="0000FF"/>
                </a:solidFill>
                <a:latin typeface="標楷體" panose="03000509000000000000" pitchFamily="65" charset="-120"/>
                <a:ea typeface="標楷體" panose="03000509000000000000" pitchFamily="65" charset="-120"/>
              </a:rPr>
              <a:t>(50-60</a:t>
            </a:r>
            <a:r>
              <a:rPr lang="zh-TW" altLang="en-US" sz="2800" dirty="0" smtClean="0">
                <a:solidFill>
                  <a:srgbClr val="0000FF"/>
                </a:solidFill>
                <a:latin typeface="標楷體" panose="03000509000000000000" pitchFamily="65" charset="-120"/>
                <a:ea typeface="標楷體" panose="03000509000000000000" pitchFamily="65" charset="-120"/>
              </a:rPr>
              <a:t>個字</a:t>
            </a:r>
            <a:r>
              <a:rPr lang="en-US" altLang="zh-TW" sz="2800" dirty="0" smtClean="0">
                <a:solidFill>
                  <a:srgbClr val="0000FF"/>
                </a:solidFill>
                <a:latin typeface="標楷體" panose="03000509000000000000" pitchFamily="65" charset="-120"/>
                <a:ea typeface="標楷體" panose="03000509000000000000" pitchFamily="65" charset="-120"/>
              </a:rPr>
              <a:t>)</a:t>
            </a:r>
          </a:p>
          <a:p>
            <a:pPr marL="0" indent="0">
              <a:lnSpc>
                <a:spcPts val="2500"/>
              </a:lnSpc>
              <a:spcAft>
                <a:spcPts val="900"/>
              </a:spcAft>
              <a:buNone/>
            </a:pPr>
            <a:r>
              <a:rPr lang="zh-TW" altLang="zh-TW" sz="2800" dirty="0" smtClean="0">
                <a:solidFill>
                  <a:srgbClr val="0000FF"/>
                </a:solidFill>
                <a:latin typeface="新細明體" panose="02020500000000000000" pitchFamily="18" charset="-120"/>
                <a:ea typeface="標楷體" panose="03000509000000000000" pitchFamily="65" charset="-120"/>
              </a:rPr>
              <a:t>說明：</a:t>
            </a:r>
            <a:r>
              <a:rPr lang="en-US" altLang="zh-TW" sz="2800" dirty="0" smtClean="0">
                <a:solidFill>
                  <a:srgbClr val="0000FF"/>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三段論法</a:t>
            </a:r>
            <a:r>
              <a:rPr lang="en-US" altLang="zh-TW" sz="2800" dirty="0">
                <a:solidFill>
                  <a:srgbClr val="0000FF"/>
                </a:solidFill>
                <a:latin typeface="標楷體" panose="03000509000000000000" pitchFamily="65" charset="-120"/>
                <a:ea typeface="標楷體" panose="03000509000000000000" pitchFamily="65" charset="-120"/>
              </a:rPr>
              <a:t>)</a:t>
            </a:r>
            <a:endParaRPr lang="zh-TW" altLang="zh-TW" sz="2800" dirty="0">
              <a:latin typeface="新細明體" panose="02020500000000000000" pitchFamily="18" charset="-120"/>
              <a:cs typeface="新細明體" panose="02020500000000000000" pitchFamily="18" charset="-120"/>
            </a:endParaRPr>
          </a:p>
          <a:p>
            <a:pPr marL="0" indent="0">
              <a:lnSpc>
                <a:spcPts val="2500"/>
              </a:lnSpc>
              <a:spcAft>
                <a:spcPts val="900"/>
              </a:spcAft>
              <a:buNone/>
            </a:pPr>
            <a:r>
              <a:rPr lang="en-US" altLang="zh-TW" sz="2800" dirty="0">
                <a:solidFill>
                  <a:srgbClr val="0000FF"/>
                </a:solidFill>
                <a:latin typeface="標楷體" panose="03000509000000000000" pitchFamily="65" charset="-120"/>
              </a:rPr>
              <a:t>  </a:t>
            </a:r>
            <a:r>
              <a:rPr lang="zh-TW" altLang="zh-TW" sz="2800" dirty="0">
                <a:solidFill>
                  <a:srgbClr val="0000FF"/>
                </a:solidFill>
                <a:latin typeface="新細明體" panose="02020500000000000000" pitchFamily="18" charset="-120"/>
                <a:ea typeface="標楷體" panose="03000509000000000000" pitchFamily="65" charset="-120"/>
              </a:rPr>
              <a:t>一、寫</a:t>
            </a:r>
            <a:r>
              <a:rPr lang="zh-TW" altLang="zh-TW" sz="2800" dirty="0">
                <a:solidFill>
                  <a:srgbClr val="FF0000"/>
                </a:solidFill>
                <a:latin typeface="新細明體" panose="02020500000000000000" pitchFamily="18" charset="-120"/>
                <a:ea typeface="標楷體" panose="03000509000000000000" pitchFamily="65" charset="-120"/>
              </a:rPr>
              <a:t>引據</a:t>
            </a:r>
            <a:r>
              <a:rPr lang="en-US" altLang="zh-TW" sz="2800" dirty="0">
                <a:solidFill>
                  <a:srgbClr val="0000FF"/>
                </a:solidFill>
                <a:latin typeface="標楷體" panose="03000509000000000000" pitchFamily="65" charset="-120"/>
              </a:rPr>
              <a:t>(</a:t>
            </a:r>
            <a:r>
              <a:rPr lang="zh-TW" altLang="zh-TW" sz="2800" dirty="0">
                <a:solidFill>
                  <a:srgbClr val="0000FF"/>
                </a:solidFill>
                <a:latin typeface="新細明體" panose="02020500000000000000" pitchFamily="18" charset="-120"/>
                <a:ea typeface="標楷體" panose="03000509000000000000" pitchFamily="65" charset="-120"/>
              </a:rPr>
              <a:t>敘述辦理本案係依據法令、文號、計畫、會議決議</a:t>
            </a:r>
            <a:r>
              <a:rPr lang="en-US" altLang="zh-TW" sz="2800" dirty="0">
                <a:solidFill>
                  <a:srgbClr val="0000FF"/>
                </a:solidFill>
                <a:latin typeface="新細明體" panose="02020500000000000000" pitchFamily="18" charset="-120"/>
                <a:ea typeface="標楷體" panose="03000509000000000000" pitchFamily="65" charset="-120"/>
              </a:rPr>
              <a:t>)</a:t>
            </a:r>
            <a:endParaRPr lang="zh-TW" altLang="zh-TW" sz="2800" dirty="0">
              <a:latin typeface="新細明體" panose="02020500000000000000" pitchFamily="18" charset="-120"/>
              <a:cs typeface="新細明體" panose="02020500000000000000" pitchFamily="18" charset="-120"/>
            </a:endParaRPr>
          </a:p>
          <a:p>
            <a:pPr marL="0" indent="0">
              <a:lnSpc>
                <a:spcPts val="2500"/>
              </a:lnSpc>
              <a:spcAft>
                <a:spcPts val="900"/>
              </a:spcAft>
              <a:buNone/>
            </a:pPr>
            <a:r>
              <a:rPr lang="en-US" altLang="zh-TW" sz="2800" dirty="0">
                <a:solidFill>
                  <a:srgbClr val="0000FF"/>
                </a:solidFill>
                <a:latin typeface="標楷體" panose="03000509000000000000" pitchFamily="65" charset="-120"/>
              </a:rPr>
              <a:t>  </a:t>
            </a:r>
            <a:r>
              <a:rPr lang="zh-TW" altLang="zh-TW" sz="2800" dirty="0">
                <a:solidFill>
                  <a:srgbClr val="0000FF"/>
                </a:solidFill>
                <a:latin typeface="新細明體" panose="02020500000000000000" pitchFamily="18" charset="-120"/>
                <a:ea typeface="標楷體" panose="03000509000000000000" pitchFamily="65" charset="-120"/>
              </a:rPr>
              <a:t>二、寫</a:t>
            </a:r>
            <a:r>
              <a:rPr lang="zh-TW" altLang="zh-TW" sz="2800" dirty="0">
                <a:solidFill>
                  <a:srgbClr val="FF0000"/>
                </a:solidFill>
                <a:latin typeface="新細明體" panose="02020500000000000000" pitchFamily="18" charset="-120"/>
                <a:ea typeface="標楷體" panose="03000509000000000000" pitchFamily="65" charset="-120"/>
              </a:rPr>
              <a:t>申述</a:t>
            </a:r>
            <a:r>
              <a:rPr lang="en-US" altLang="zh-TW" sz="2800" dirty="0">
                <a:solidFill>
                  <a:srgbClr val="0000FF"/>
                </a:solidFill>
                <a:latin typeface="標楷體" panose="03000509000000000000" pitchFamily="65" charset="-120"/>
              </a:rPr>
              <a:t>(</a:t>
            </a:r>
            <a:r>
              <a:rPr lang="zh-TW" altLang="zh-TW" sz="2800" dirty="0">
                <a:solidFill>
                  <a:srgbClr val="0000FF"/>
                </a:solidFill>
                <a:latin typeface="新細明體" panose="02020500000000000000" pitchFamily="18" charset="-120"/>
                <a:ea typeface="標楷體" panose="03000509000000000000" pitchFamily="65" charset="-120"/>
              </a:rPr>
              <a:t>敘述發文之來龍去脈、人事地時或分析利弊因素</a:t>
            </a:r>
            <a:r>
              <a:rPr lang="en-US" altLang="zh-TW" sz="2800" dirty="0">
                <a:solidFill>
                  <a:srgbClr val="0000FF"/>
                </a:solidFill>
                <a:latin typeface="新細明體" panose="02020500000000000000" pitchFamily="18" charset="-120"/>
                <a:ea typeface="標楷體" panose="03000509000000000000" pitchFamily="65" charset="-120"/>
              </a:rPr>
              <a:t>)</a:t>
            </a:r>
            <a:endParaRPr lang="zh-TW" altLang="zh-TW" sz="2800" dirty="0">
              <a:latin typeface="新細明體" panose="02020500000000000000" pitchFamily="18" charset="-120"/>
              <a:cs typeface="新細明體" panose="02020500000000000000" pitchFamily="18" charset="-120"/>
            </a:endParaRPr>
          </a:p>
          <a:p>
            <a:pPr marL="0" indent="0">
              <a:lnSpc>
                <a:spcPts val="2500"/>
              </a:lnSpc>
              <a:spcAft>
                <a:spcPts val="900"/>
              </a:spcAft>
              <a:buNone/>
            </a:pPr>
            <a:r>
              <a:rPr lang="en-US" altLang="zh-TW" sz="2800" dirty="0">
                <a:solidFill>
                  <a:srgbClr val="0000FF"/>
                </a:solidFill>
                <a:latin typeface="標楷體" panose="03000509000000000000" pitchFamily="65" charset="-120"/>
              </a:rPr>
              <a:t>  </a:t>
            </a:r>
            <a:r>
              <a:rPr lang="zh-TW" altLang="zh-TW" sz="2800" dirty="0">
                <a:solidFill>
                  <a:srgbClr val="0000FF"/>
                </a:solidFill>
                <a:latin typeface="新細明體" panose="02020500000000000000" pitchFamily="18" charset="-120"/>
                <a:ea typeface="標楷體" panose="03000509000000000000" pitchFamily="65" charset="-120"/>
              </a:rPr>
              <a:t>三、寫</a:t>
            </a:r>
            <a:r>
              <a:rPr lang="zh-TW" altLang="zh-TW" sz="2800" dirty="0">
                <a:solidFill>
                  <a:srgbClr val="FF0000"/>
                </a:solidFill>
                <a:latin typeface="新細明體" panose="02020500000000000000" pitchFamily="18" charset="-120"/>
                <a:ea typeface="標楷體" panose="03000509000000000000" pitchFamily="65" charset="-120"/>
              </a:rPr>
              <a:t>歸結</a:t>
            </a:r>
            <a:r>
              <a:rPr lang="en-US" altLang="zh-TW" sz="2800" dirty="0">
                <a:solidFill>
                  <a:srgbClr val="0000FF"/>
                </a:solidFill>
                <a:latin typeface="標楷體" panose="03000509000000000000" pitchFamily="65" charset="-120"/>
              </a:rPr>
              <a:t>(</a:t>
            </a:r>
            <a:r>
              <a:rPr lang="zh-TW" altLang="zh-TW" sz="2800" dirty="0">
                <a:solidFill>
                  <a:srgbClr val="0000FF"/>
                </a:solidFill>
                <a:latin typeface="新細明體" panose="02020500000000000000" pitchFamily="18" charset="-120"/>
                <a:ea typeface="標楷體" panose="03000509000000000000" pitchFamily="65" charset="-120"/>
              </a:rPr>
              <a:t>敘述發文機關見解看法或向受文者提出具體要求</a:t>
            </a:r>
            <a:r>
              <a:rPr lang="en-US" altLang="zh-TW" sz="2800" dirty="0">
                <a:solidFill>
                  <a:srgbClr val="0000FF"/>
                </a:solidFill>
                <a:latin typeface="新細明體" panose="02020500000000000000" pitchFamily="18" charset="-120"/>
                <a:ea typeface="標楷體" panose="03000509000000000000" pitchFamily="65" charset="-120"/>
              </a:rPr>
              <a:t>) </a:t>
            </a:r>
            <a:endParaRPr lang="en-US" altLang="zh-TW" sz="2800" dirty="0" smtClean="0">
              <a:solidFill>
                <a:srgbClr val="0000FF"/>
              </a:solidFill>
              <a:latin typeface="新細明體" panose="02020500000000000000" pitchFamily="18" charset="-120"/>
              <a:ea typeface="標楷體" panose="03000509000000000000" pitchFamily="65" charset="-120"/>
            </a:endParaRPr>
          </a:p>
          <a:p>
            <a:pPr marL="71994" lvl="0" indent="-251979" eaLnBrk="1" hangingPunct="1">
              <a:lnSpc>
                <a:spcPts val="2500"/>
              </a:lnSpc>
              <a:spcBef>
                <a:spcPts val="0"/>
              </a:spcBef>
              <a:buNone/>
              <a:defRPr/>
            </a:pPr>
            <a:endParaRPr lang="en-US" altLang="zh-TW" sz="2800" dirty="0" smtClean="0">
              <a:solidFill>
                <a:srgbClr val="0000FF"/>
              </a:solidFill>
              <a:latin typeface="標楷體" pitchFamily="65" charset="-120"/>
              <a:ea typeface="標楷體" pitchFamily="65" charset="-120"/>
            </a:endParaRPr>
          </a:p>
          <a:p>
            <a:pPr marL="71994" lvl="0" indent="-251979" eaLnBrk="1" hangingPunct="1">
              <a:lnSpc>
                <a:spcPts val="2500"/>
              </a:lnSpc>
              <a:spcBef>
                <a:spcPts val="0"/>
              </a:spcBef>
              <a:buNone/>
              <a:defRPr/>
            </a:pPr>
            <a:r>
              <a:rPr lang="zh-TW" altLang="en-US" sz="2800" dirty="0" smtClean="0">
                <a:solidFill>
                  <a:srgbClr val="0000FF"/>
                </a:solidFill>
                <a:latin typeface="標楷體" pitchFamily="65" charset="-120"/>
                <a:ea typeface="標楷體" pitchFamily="65" charset="-120"/>
              </a:rPr>
              <a:t>說明：</a:t>
            </a:r>
            <a:r>
              <a:rPr lang="en-US" altLang="zh-TW" sz="2800" dirty="0">
                <a:solidFill>
                  <a:srgbClr val="0000FF"/>
                </a:solidFill>
                <a:latin typeface="標楷體" pitchFamily="65" charset="-120"/>
                <a:ea typeface="標楷體" pitchFamily="65" charset="-120"/>
              </a:rPr>
              <a:t>(</a:t>
            </a:r>
            <a:r>
              <a:rPr lang="zh-TW" altLang="en-US" sz="2800" dirty="0" smtClean="0">
                <a:solidFill>
                  <a:srgbClr val="FF0000"/>
                </a:solidFill>
                <a:latin typeface="標楷體" pitchFamily="65" charset="-120"/>
                <a:ea typeface="標楷體" pitchFamily="65" charset="-120"/>
              </a:rPr>
              <a:t>因果關係法</a:t>
            </a:r>
            <a:r>
              <a:rPr lang="en-US" altLang="zh-TW" sz="2800" dirty="0">
                <a:solidFill>
                  <a:srgbClr val="0000FF"/>
                </a:solidFill>
                <a:latin typeface="標楷體" pitchFamily="65" charset="-120"/>
                <a:ea typeface="標楷體" pitchFamily="65" charset="-120"/>
              </a:rPr>
              <a:t>)</a:t>
            </a:r>
          </a:p>
          <a:p>
            <a:pPr marL="0" lvl="0" indent="0">
              <a:lnSpc>
                <a:spcPts val="2500"/>
              </a:lnSpc>
              <a:spcAft>
                <a:spcPts val="0"/>
              </a:spcAft>
              <a:buNone/>
            </a:pPr>
            <a:r>
              <a:rPr lang="zh-TW" altLang="en-US" sz="2800" dirty="0">
                <a:solidFill>
                  <a:prstClr val="black"/>
                </a:solidFill>
                <a:latin typeface="標楷體" pitchFamily="65" charset="-120"/>
                <a:ea typeface="標楷體" pitchFamily="65" charset="-120"/>
              </a:rPr>
              <a:t>  一</a:t>
            </a:r>
            <a:r>
              <a:rPr lang="zh-TW" altLang="en-US" sz="2800" dirty="0" smtClean="0">
                <a:solidFill>
                  <a:prstClr val="black"/>
                </a:solidFill>
                <a:latin typeface="標楷體" pitchFamily="65" charset="-120"/>
                <a:ea typeface="標楷體" pitchFamily="65" charset="-120"/>
              </a:rPr>
              <a:t>、</a:t>
            </a:r>
            <a:r>
              <a:rPr lang="zh-TW" altLang="zh-TW" sz="2800" dirty="0">
                <a:solidFill>
                  <a:srgbClr val="0000FF"/>
                </a:solidFill>
                <a:latin typeface="新細明體" panose="02020500000000000000" pitchFamily="18" charset="-120"/>
                <a:ea typeface="標楷體" panose="03000509000000000000" pitchFamily="65" charset="-120"/>
              </a:rPr>
              <a:t>寫</a:t>
            </a:r>
            <a:r>
              <a:rPr lang="zh-TW" altLang="zh-TW" sz="2800" kern="100" dirty="0" smtClean="0">
                <a:solidFill>
                  <a:srgbClr val="FF0000"/>
                </a:solidFill>
                <a:latin typeface="Calibri" panose="020F0502020204030204" pitchFamily="34" charset="0"/>
                <a:ea typeface="標楷體" panose="03000509000000000000" pitchFamily="65" charset="-120"/>
                <a:cs typeface="Times New Roman" panose="02020603050405020304" pitchFamily="18" charset="0"/>
              </a:rPr>
              <a:t>事實</a:t>
            </a:r>
            <a:r>
              <a:rPr lang="en-US" altLang="zh-TW" sz="2800" dirty="0" smtClean="0">
                <a:solidFill>
                  <a:srgbClr val="0000FF"/>
                </a:solidFill>
                <a:latin typeface="標楷體" panose="03000509000000000000" pitchFamily="65" charset="-120"/>
              </a:rPr>
              <a:t>(</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書寫</a:t>
            </a:r>
            <a:r>
              <a:rPr lang="zh-TW" altLang="zh-TW" sz="28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現況描述，如就本案之發生事實、來源、經過或</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相關</a:t>
            </a:r>
            <a:endParaRPr lang="en-US"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endParaRPr>
          </a:p>
          <a:p>
            <a:pPr marL="0" lvl="0" indent="0">
              <a:lnSpc>
                <a:spcPts val="2500"/>
              </a:lnSpc>
              <a:spcAft>
                <a:spcPts val="0"/>
              </a:spcAft>
              <a:buNone/>
            </a:pPr>
            <a:r>
              <a:rPr lang="zh-TW" altLang="en-US" sz="28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 </a:t>
            </a:r>
            <a:r>
              <a:rPr lang="zh-TW" altLang="en-US"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            </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數據</a:t>
            </a:r>
            <a:r>
              <a:rPr lang="en-US"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 </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作敘述</a:t>
            </a:r>
            <a:r>
              <a:rPr lang="en-US" altLang="zh-TW" sz="2800" dirty="0">
                <a:solidFill>
                  <a:srgbClr val="0000FF"/>
                </a:solidFill>
                <a:latin typeface="新細明體" panose="02020500000000000000" pitchFamily="18" charset="-120"/>
                <a:ea typeface="標楷體" panose="03000509000000000000" pitchFamily="65" charset="-120"/>
              </a:rPr>
              <a:t>)</a:t>
            </a:r>
            <a:endParaRPr lang="en-US" altLang="zh-TW" sz="2800" dirty="0">
              <a:solidFill>
                <a:srgbClr val="0000FF"/>
              </a:solidFill>
              <a:latin typeface="標楷體" pitchFamily="65" charset="-120"/>
              <a:ea typeface="標楷體" pitchFamily="65" charset="-120"/>
            </a:endParaRPr>
          </a:p>
          <a:p>
            <a:pPr marL="0" lvl="0" indent="0">
              <a:lnSpc>
                <a:spcPts val="2500"/>
              </a:lnSpc>
              <a:spcAft>
                <a:spcPts val="0"/>
              </a:spcAft>
              <a:buNone/>
            </a:pPr>
            <a:r>
              <a:rPr lang="zh-TW" altLang="en-US" sz="2800" dirty="0">
                <a:solidFill>
                  <a:prstClr val="black"/>
                </a:solidFill>
                <a:latin typeface="標楷體" pitchFamily="65" charset="-120"/>
                <a:ea typeface="標楷體" pitchFamily="65" charset="-120"/>
              </a:rPr>
              <a:t>  二、</a:t>
            </a:r>
            <a:r>
              <a:rPr lang="zh-TW" altLang="en-US" sz="2800" dirty="0">
                <a:solidFill>
                  <a:srgbClr val="0000FF"/>
                </a:solidFill>
                <a:latin typeface="標楷體" pitchFamily="65" charset="-120"/>
                <a:ea typeface="標楷體" pitchFamily="65" charset="-120"/>
              </a:rPr>
              <a:t>寫</a:t>
            </a:r>
            <a:r>
              <a:rPr lang="zh-TW" altLang="zh-TW" sz="2800" kern="100" dirty="0" smtClean="0">
                <a:solidFill>
                  <a:srgbClr val="FF0000"/>
                </a:solidFill>
                <a:latin typeface="Calibri" panose="020F0502020204030204" pitchFamily="34" charset="0"/>
                <a:ea typeface="標楷體" panose="03000509000000000000" pitchFamily="65" charset="-120"/>
                <a:cs typeface="Times New Roman" panose="02020603050405020304" pitchFamily="18" charset="0"/>
              </a:rPr>
              <a:t>原因</a:t>
            </a:r>
            <a:r>
              <a:rPr lang="en-US" altLang="zh-TW" sz="2800" dirty="0" smtClean="0">
                <a:solidFill>
                  <a:srgbClr val="0000FF"/>
                </a:solidFill>
                <a:latin typeface="標楷體" panose="03000509000000000000" pitchFamily="65" charset="-120"/>
              </a:rPr>
              <a:t>(</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書寫</a:t>
            </a:r>
            <a:r>
              <a:rPr lang="zh-TW" altLang="zh-TW" sz="28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造成本案之</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原因</a:t>
            </a:r>
            <a:r>
              <a:rPr lang="en-US" altLang="zh-TW" sz="2800" dirty="0">
                <a:solidFill>
                  <a:srgbClr val="0000FF"/>
                </a:solidFill>
                <a:latin typeface="新細明體" panose="02020500000000000000" pitchFamily="18" charset="-120"/>
                <a:ea typeface="標楷體" panose="03000509000000000000" pitchFamily="65" charset="-120"/>
              </a:rPr>
              <a:t>)</a:t>
            </a:r>
            <a:endParaRPr lang="en-US" altLang="zh-TW" sz="2800" kern="100" dirty="0">
              <a:solidFill>
                <a:prstClr val="black"/>
              </a:solidFill>
              <a:latin typeface="Calibri" panose="020F0502020204030204" pitchFamily="34" charset="0"/>
              <a:cs typeface="Times New Roman" panose="02020603050405020304" pitchFamily="18" charset="0"/>
            </a:endParaRPr>
          </a:p>
          <a:p>
            <a:pPr marL="0" lvl="0" indent="0">
              <a:lnSpc>
                <a:spcPts val="2500"/>
              </a:lnSpc>
              <a:spcAft>
                <a:spcPts val="0"/>
              </a:spcAft>
              <a:buNone/>
            </a:pPr>
            <a:r>
              <a:rPr lang="zh-TW" altLang="en-US" sz="2800" kern="100" dirty="0">
                <a:solidFill>
                  <a:prstClr val="black"/>
                </a:solidFill>
                <a:latin typeface="Calibri" panose="020F0502020204030204" pitchFamily="34" charset="0"/>
                <a:cs typeface="Times New Roman" panose="02020603050405020304" pitchFamily="18" charset="0"/>
              </a:rPr>
              <a:t>  </a:t>
            </a:r>
            <a:r>
              <a:rPr lang="en-US" altLang="zh-TW" sz="2800" kern="100" dirty="0">
                <a:solidFill>
                  <a:prstClr val="black"/>
                </a:solidFill>
                <a:latin typeface="標楷體" panose="03000509000000000000" pitchFamily="65" charset="-120"/>
                <a:cs typeface="Times New Roman" panose="02020603050405020304" pitchFamily="18" charset="0"/>
              </a:rPr>
              <a:t> </a:t>
            </a:r>
            <a:r>
              <a:rPr lang="zh-TW" altLang="zh-TW" sz="2800" kern="100" dirty="0">
                <a:solidFill>
                  <a:prstClr val="black"/>
                </a:solidFill>
                <a:latin typeface="Calibri" panose="020F0502020204030204" pitchFamily="34" charset="0"/>
                <a:ea typeface="標楷體" panose="03000509000000000000" pitchFamily="65" charset="-120"/>
                <a:cs typeface="Times New Roman" panose="02020603050405020304" pitchFamily="18" charset="0"/>
              </a:rPr>
              <a:t>三</a:t>
            </a:r>
            <a:r>
              <a:rPr lang="zh-TW" altLang="zh-TW" sz="2800" kern="100" dirty="0" smtClean="0">
                <a:solidFill>
                  <a:prstClr val="black"/>
                </a:solidFill>
                <a:latin typeface="Calibri" panose="020F0502020204030204" pitchFamily="34" charset="0"/>
                <a:ea typeface="標楷體" panose="03000509000000000000" pitchFamily="65" charset="-120"/>
                <a:cs typeface="Times New Roman" panose="02020603050405020304" pitchFamily="18" charset="0"/>
              </a:rPr>
              <a:t>、</a:t>
            </a:r>
            <a:r>
              <a:rPr lang="zh-TW" altLang="zh-TW" sz="2800" dirty="0">
                <a:solidFill>
                  <a:srgbClr val="0000FF"/>
                </a:solidFill>
                <a:latin typeface="新細明體" panose="02020500000000000000" pitchFamily="18" charset="-120"/>
                <a:ea typeface="標楷體" panose="03000509000000000000" pitchFamily="65" charset="-120"/>
              </a:rPr>
              <a:t>寫</a:t>
            </a:r>
            <a:r>
              <a:rPr lang="zh-TW" altLang="zh-TW" sz="2800" kern="100" dirty="0" smtClean="0">
                <a:solidFill>
                  <a:srgbClr val="FF0000"/>
                </a:solidFill>
                <a:latin typeface="Calibri" panose="020F0502020204030204" pitchFamily="34" charset="0"/>
                <a:ea typeface="標楷體" panose="03000509000000000000" pitchFamily="65" charset="-120"/>
                <a:cs typeface="Times New Roman" panose="02020603050405020304" pitchFamily="18" charset="0"/>
              </a:rPr>
              <a:t>結果</a:t>
            </a:r>
            <a:r>
              <a:rPr lang="en-US" altLang="zh-TW" sz="2800" dirty="0" smtClean="0">
                <a:solidFill>
                  <a:srgbClr val="0000FF"/>
                </a:solidFill>
                <a:latin typeface="標楷體" panose="03000509000000000000" pitchFamily="65" charset="-120"/>
              </a:rPr>
              <a:t>(</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書寫</a:t>
            </a:r>
            <a:r>
              <a:rPr lang="zh-TW" altLang="zh-TW" sz="28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本案將會造成之重要</a:t>
            </a:r>
            <a:r>
              <a:rPr lang="zh-TW" altLang="zh-TW" sz="28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後果</a:t>
            </a:r>
            <a:r>
              <a:rPr lang="en-US" altLang="zh-TW" sz="2800" dirty="0">
                <a:solidFill>
                  <a:srgbClr val="0000FF"/>
                </a:solidFill>
                <a:latin typeface="新細明體" panose="02020500000000000000" pitchFamily="18" charset="-120"/>
                <a:ea typeface="標楷體" panose="03000509000000000000" pitchFamily="65" charset="-120"/>
              </a:rPr>
              <a:t>)</a:t>
            </a:r>
            <a:endParaRPr lang="zh-TW" altLang="zh-TW" sz="2800" kern="100" dirty="0">
              <a:solidFill>
                <a:prstClr val="black"/>
              </a:solidFill>
              <a:latin typeface="Calibri" panose="020F0502020204030204" pitchFamily="34" charset="0"/>
              <a:cs typeface="Times New Roman" panose="02020603050405020304" pitchFamily="18" charset="0"/>
            </a:endParaRPr>
          </a:p>
          <a:p>
            <a:pPr marL="0" indent="0">
              <a:lnSpc>
                <a:spcPts val="2500"/>
              </a:lnSpc>
              <a:spcAft>
                <a:spcPts val="900"/>
              </a:spcAft>
              <a:buNone/>
            </a:pPr>
            <a:endParaRPr lang="zh-TW" altLang="zh-TW" sz="2800" dirty="0">
              <a:latin typeface="新細明體" panose="02020500000000000000" pitchFamily="18" charset="-120"/>
              <a:cs typeface="新細明體" panose="02020500000000000000" pitchFamily="18" charset="-120"/>
            </a:endParaRPr>
          </a:p>
          <a:p>
            <a:pPr>
              <a:lnSpc>
                <a:spcPts val="2500"/>
              </a:lnSpc>
            </a:pPr>
            <a:endParaRPr lang="zh-TW" altLang="en-US" sz="2800" dirty="0"/>
          </a:p>
        </p:txBody>
      </p:sp>
    </p:spTree>
    <p:extLst>
      <p:ext uri="{BB962C8B-B14F-4D97-AF65-F5344CB8AC3E}">
        <p14:creationId xmlns:p14="http://schemas.microsoft.com/office/powerpoint/2010/main" val="23324313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標題 1"/>
          <p:cNvSpPr>
            <a:spLocks noGrp="1"/>
          </p:cNvSpPr>
          <p:nvPr>
            <p:ph type="title"/>
          </p:nvPr>
        </p:nvSpPr>
        <p:spPr>
          <a:xfrm>
            <a:off x="740664" y="182880"/>
            <a:ext cx="10982045" cy="545474"/>
          </a:xfrm>
        </p:spPr>
        <p:txBody>
          <a:bodyPr/>
          <a:lstStyle/>
          <a:p>
            <a:r>
              <a:rPr lang="zh-TW" altLang="en-US" sz="4191" dirty="0">
                <a:solidFill>
                  <a:srgbClr val="002060"/>
                </a:solidFill>
                <a:latin typeface="標楷體" panose="03000509000000000000" pitchFamily="65" charset="-120"/>
                <a:ea typeface="標楷體" panose="03000509000000000000" pitchFamily="65" charset="-120"/>
              </a:rPr>
              <a:t>公文行文</a:t>
            </a:r>
            <a:r>
              <a:rPr lang="zh-TW" altLang="en-US" sz="4191" dirty="0" smtClean="0">
                <a:solidFill>
                  <a:srgbClr val="002060"/>
                </a:solidFill>
                <a:latin typeface="標楷體" panose="03000509000000000000" pitchFamily="65" charset="-120"/>
                <a:ea typeface="標楷體" panose="03000509000000000000" pitchFamily="65" charset="-120"/>
              </a:rPr>
              <a:t>系統及用語</a:t>
            </a:r>
            <a:r>
              <a:rPr lang="en-US" altLang="zh-TW" sz="4191" dirty="0" smtClean="0">
                <a:solidFill>
                  <a:srgbClr val="002060"/>
                </a:solidFill>
                <a:latin typeface="標楷體" panose="03000509000000000000" pitchFamily="65" charset="-120"/>
                <a:ea typeface="標楷體" panose="03000509000000000000" pitchFamily="65" charset="-120"/>
              </a:rPr>
              <a:t>(</a:t>
            </a:r>
            <a:r>
              <a:rPr lang="zh-TW" altLang="en-US" sz="4191" dirty="0" smtClean="0">
                <a:solidFill>
                  <a:srgbClr val="002060"/>
                </a:solidFill>
                <a:latin typeface="標楷體" panose="03000509000000000000" pitchFamily="65" charset="-120"/>
                <a:ea typeface="標楷體" panose="03000509000000000000" pitchFamily="65" charset="-120"/>
              </a:rPr>
              <a:t>一</a:t>
            </a:r>
            <a:r>
              <a:rPr lang="en-US" altLang="zh-TW" sz="4191" dirty="0" smtClean="0">
                <a:solidFill>
                  <a:srgbClr val="002060"/>
                </a:solidFill>
                <a:latin typeface="標楷體" panose="03000509000000000000" pitchFamily="65" charset="-120"/>
                <a:ea typeface="標楷體" panose="03000509000000000000" pitchFamily="65" charset="-120"/>
              </a:rPr>
              <a:t>)</a:t>
            </a:r>
            <a:endParaRPr lang="zh-TW" altLang="en-US" sz="4191" dirty="0">
              <a:solidFill>
                <a:srgbClr val="00206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0" y="933767"/>
            <a:ext cx="12192000" cy="5581006"/>
          </a:xfrm>
        </p:spPr>
        <p:txBody>
          <a:bodyPr/>
          <a:lstStyle/>
          <a:p>
            <a:pPr marL="342913" indent="-342913">
              <a:defRPr/>
            </a:pPr>
            <a:r>
              <a:rPr lang="zh-TW" altLang="en-US" sz="3200" dirty="0">
                <a:solidFill>
                  <a:srgbClr val="0000FF"/>
                </a:solidFill>
                <a:latin typeface="標楷體" panose="03000509000000000000" pitchFamily="65" charset="-120"/>
                <a:ea typeface="標楷體" panose="03000509000000000000" pitchFamily="65" charset="-120"/>
              </a:rPr>
              <a:t>上行文</a:t>
            </a:r>
            <a:r>
              <a:rPr lang="en-US" altLang="zh-TW"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指</a:t>
            </a:r>
            <a:r>
              <a:rPr lang="zh-TW" altLang="en-US" sz="3200" dirty="0">
                <a:solidFill>
                  <a:srgbClr val="FF0000"/>
                </a:solidFill>
                <a:latin typeface="標楷體" panose="03000509000000000000" pitchFamily="65" charset="-120"/>
                <a:ea typeface="標楷體" panose="03000509000000000000" pitchFamily="65" charset="-120"/>
              </a:rPr>
              <a:t>有隸屬</a:t>
            </a:r>
            <a:r>
              <a:rPr lang="zh-TW" altLang="en-US" sz="3200" dirty="0">
                <a:solidFill>
                  <a:srgbClr val="0000FF"/>
                </a:solidFill>
                <a:latin typeface="標楷體" panose="03000509000000000000" pitchFamily="65" charset="-120"/>
                <a:ea typeface="標楷體" panose="03000509000000000000" pitchFamily="65" charset="-120"/>
              </a:rPr>
              <a:t>關係之</a:t>
            </a:r>
            <a:r>
              <a:rPr lang="zh-TW" altLang="en-US" sz="3200" dirty="0">
                <a:solidFill>
                  <a:srgbClr val="FF0000"/>
                </a:solidFill>
                <a:latin typeface="標楷體" panose="03000509000000000000" pitchFamily="65" charset="-120"/>
                <a:ea typeface="標楷體" panose="03000509000000000000" pitchFamily="65" charset="-120"/>
              </a:rPr>
              <a:t>下級</a:t>
            </a:r>
            <a:r>
              <a:rPr lang="zh-TW" altLang="en-US" sz="3200" dirty="0">
                <a:solidFill>
                  <a:srgbClr val="0000FF"/>
                </a:solidFill>
                <a:latin typeface="標楷體" panose="03000509000000000000" pitchFamily="65" charset="-120"/>
                <a:ea typeface="標楷體" panose="03000509000000000000" pitchFamily="65" charset="-120"/>
              </a:rPr>
              <a:t>機關</a:t>
            </a:r>
            <a:r>
              <a:rPr lang="zh-TW" altLang="en-US" sz="3200" dirty="0">
                <a:solidFill>
                  <a:srgbClr val="FF0000"/>
                </a:solidFill>
                <a:latin typeface="標楷體" panose="03000509000000000000" pitchFamily="65" charset="-120"/>
                <a:ea typeface="標楷體" panose="03000509000000000000" pitchFamily="65" charset="-120"/>
              </a:rPr>
              <a:t>對其上級</a:t>
            </a:r>
            <a:r>
              <a:rPr lang="zh-TW" altLang="en-US" sz="3200" dirty="0">
                <a:solidFill>
                  <a:srgbClr val="0000FF"/>
                </a:solidFill>
                <a:latin typeface="標楷體" panose="03000509000000000000" pitchFamily="65" charset="-120"/>
                <a:ea typeface="標楷體" panose="03000509000000000000" pitchFamily="65" charset="-120"/>
              </a:rPr>
              <a:t>機關</a:t>
            </a:r>
            <a:r>
              <a:rPr lang="zh-TW" altLang="en-US" sz="3200" dirty="0">
                <a:solidFill>
                  <a:prstClr val="black"/>
                </a:solidFill>
                <a:latin typeface="標楷體" panose="03000509000000000000" pitchFamily="65" charset="-120"/>
                <a:ea typeface="標楷體" panose="03000509000000000000" pitchFamily="65" charset="-120"/>
              </a:rPr>
              <a:t>所使用之公</a:t>
            </a:r>
            <a:r>
              <a:rPr lang="zh-TW" altLang="en-US" sz="3200" dirty="0" smtClean="0">
                <a:solidFill>
                  <a:prstClr val="black"/>
                </a:solidFill>
                <a:latin typeface="標楷體" panose="03000509000000000000" pitchFamily="65" charset="-120"/>
                <a:ea typeface="標楷體" panose="03000509000000000000" pitchFamily="65" charset="-120"/>
              </a:rPr>
              <a:t>文書</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a:buNone/>
              <a:defRPr/>
            </a:pPr>
            <a:r>
              <a:rPr lang="zh-TW" altLang="en-US" sz="3200" dirty="0" smtClean="0">
                <a:solidFill>
                  <a:srgbClr val="0070C0"/>
                </a:solidFill>
                <a:latin typeface="標楷體" panose="03000509000000000000" pitchFamily="65" charset="-120"/>
                <a:ea typeface="標楷體" panose="03000509000000000000" pitchFamily="65" charset="-120"/>
              </a:rPr>
              <a:t>  行政院</a:t>
            </a:r>
            <a:r>
              <a:rPr lang="zh-TW" altLang="en-US" sz="3200" dirty="0">
                <a:solidFill>
                  <a:srgbClr val="0070C0"/>
                </a:solidFill>
                <a:latin typeface="標楷體" panose="03000509000000000000" pitchFamily="65" charset="-120"/>
                <a:ea typeface="標楷體" panose="03000509000000000000" pitchFamily="65" charset="-120"/>
              </a:rPr>
              <a:t>農業委員會農田水利署各管理處</a:t>
            </a:r>
            <a:r>
              <a:rPr lang="zh-TW" altLang="en-US" sz="3200" dirty="0" smtClean="0">
                <a:solidFill>
                  <a:prstClr val="black"/>
                </a:solidFill>
                <a:latin typeface="標楷體" panose="03000509000000000000" pitchFamily="65" charset="-120"/>
                <a:ea typeface="標楷體" panose="03000509000000000000" pitchFamily="65" charset="-120"/>
              </a:rPr>
              <a:t>行文</a:t>
            </a:r>
            <a:r>
              <a:rPr lang="zh-TW" altLang="en-US" sz="3200" dirty="0" smtClean="0">
                <a:solidFill>
                  <a:srgbClr val="0070C0"/>
                </a:solidFill>
                <a:latin typeface="標楷體" panose="03000509000000000000" pitchFamily="65" charset="-120"/>
                <a:ea typeface="標楷體" panose="03000509000000000000" pitchFamily="65" charset="-120"/>
              </a:rPr>
              <a:t>行政院</a:t>
            </a:r>
            <a:r>
              <a:rPr lang="zh-TW" altLang="en-US" sz="3200" dirty="0">
                <a:solidFill>
                  <a:srgbClr val="0070C0"/>
                </a:solidFill>
                <a:latin typeface="標楷體" panose="03000509000000000000" pitchFamily="65" charset="-120"/>
                <a:ea typeface="標楷體" panose="03000509000000000000" pitchFamily="65" charset="-120"/>
              </a:rPr>
              <a:t>農業委員會</a:t>
            </a:r>
            <a:r>
              <a:rPr lang="zh-TW" altLang="en-US" sz="3200" dirty="0" smtClean="0">
                <a:solidFill>
                  <a:srgbClr val="0070C0"/>
                </a:solidFill>
                <a:latin typeface="標楷體" panose="03000509000000000000" pitchFamily="65" charset="-120"/>
                <a:ea typeface="標楷體" panose="03000509000000000000" pitchFamily="65" charset="-120"/>
              </a:rPr>
              <a:t>農</a:t>
            </a:r>
            <a:endParaRPr lang="en-US" altLang="zh-TW" sz="3200" dirty="0" smtClean="0">
              <a:solidFill>
                <a:srgbClr val="0070C0"/>
              </a:solidFill>
              <a:latin typeface="標楷體" panose="03000509000000000000" pitchFamily="65" charset="-120"/>
              <a:ea typeface="標楷體" panose="03000509000000000000" pitchFamily="65" charset="-120"/>
            </a:endParaRPr>
          </a:p>
          <a:p>
            <a:pPr marL="0" indent="0">
              <a:buNone/>
              <a:defRPr/>
            </a:pPr>
            <a:r>
              <a:rPr lang="zh-TW" altLang="en-US" sz="3200" dirty="0">
                <a:solidFill>
                  <a:srgbClr val="0070C0"/>
                </a:solidFill>
                <a:latin typeface="標楷體" panose="03000509000000000000" pitchFamily="65" charset="-120"/>
                <a:ea typeface="標楷體" panose="03000509000000000000" pitchFamily="65" charset="-120"/>
              </a:rPr>
              <a:t> </a:t>
            </a:r>
            <a:r>
              <a:rPr lang="zh-TW" altLang="en-US" sz="3200" dirty="0" smtClean="0">
                <a:solidFill>
                  <a:srgbClr val="0070C0"/>
                </a:solidFill>
                <a:latin typeface="標楷體" panose="03000509000000000000" pitchFamily="65" charset="-120"/>
                <a:ea typeface="標楷體" panose="03000509000000000000" pitchFamily="65" charset="-120"/>
              </a:rPr>
              <a:t> 田水利署、行政院</a:t>
            </a:r>
            <a:r>
              <a:rPr lang="zh-TW" altLang="en-US" sz="3200" dirty="0">
                <a:solidFill>
                  <a:srgbClr val="0070C0"/>
                </a:solidFill>
                <a:latin typeface="標楷體" panose="03000509000000000000" pitchFamily="65" charset="-120"/>
                <a:ea typeface="標楷體" panose="03000509000000000000" pitchFamily="65" charset="-120"/>
              </a:rPr>
              <a:t>農業委員會、行政院</a:t>
            </a:r>
            <a:endParaRPr lang="en-US" altLang="zh-TW" sz="3200" dirty="0" smtClean="0">
              <a:solidFill>
                <a:srgbClr val="0070C0"/>
              </a:solidFill>
              <a:latin typeface="標楷體" panose="03000509000000000000" pitchFamily="65" charset="-120"/>
              <a:ea typeface="標楷體" panose="03000509000000000000" pitchFamily="65" charset="-120"/>
            </a:endParaRPr>
          </a:p>
          <a:p>
            <a:pPr marL="0" indent="0">
              <a:buNone/>
              <a:defRPr/>
            </a:pPr>
            <a:r>
              <a:rPr lang="zh-TW" altLang="en-US" sz="3200" dirty="0" smtClean="0">
                <a:solidFill>
                  <a:srgbClr val="FF0000"/>
                </a:solidFill>
                <a:latin typeface="標楷體" panose="03000509000000000000" pitchFamily="65" charset="-120"/>
                <a:ea typeface="標楷體" panose="03000509000000000000" pitchFamily="65" charset="-120"/>
              </a:rPr>
              <a:t>  </a:t>
            </a:r>
            <a:r>
              <a:rPr lang="en-US" altLang="zh-TW" sz="3200" dirty="0" smtClean="0">
                <a:solidFill>
                  <a:srgbClr val="FF0000"/>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稱謂語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鈞</a:t>
            </a:r>
            <a:r>
              <a:rPr lang="zh-TW" altLang="en-US" sz="3200" dirty="0">
                <a:solidFill>
                  <a:srgbClr val="0000FF"/>
                </a:solidFill>
                <a:latin typeface="標楷體" panose="03000509000000000000" pitchFamily="65" charset="-120"/>
                <a:ea typeface="標楷體" panose="03000509000000000000" pitchFamily="65" charset="-120"/>
              </a:rPr>
              <a:t>」；附送語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檢陳</a:t>
            </a:r>
            <a:r>
              <a:rPr lang="zh-TW" altLang="en-US" sz="3200" dirty="0" smtClean="0">
                <a:solidFill>
                  <a:srgbClr val="0000FF"/>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期望語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srgbClr val="0000FF"/>
                </a:solidFill>
                <a:latin typeface="標楷體" panose="03000509000000000000" pitchFamily="65" charset="-120"/>
                <a:ea typeface="標楷體" panose="03000509000000000000" pitchFamily="65" charset="-120"/>
              </a:rPr>
              <a:t>「</a:t>
            </a:r>
            <a:r>
              <a:rPr lang="zh-TW" altLang="en-US" sz="3200" dirty="0" smtClean="0">
                <a:solidFill>
                  <a:srgbClr val="FF0000"/>
                </a:solidFill>
                <a:latin typeface="標楷體" panose="03000509000000000000" pitchFamily="65" charset="-120"/>
                <a:ea typeface="標楷體" panose="03000509000000000000" pitchFamily="65" charset="-120"/>
              </a:rPr>
              <a:t>請鑒核</a:t>
            </a:r>
            <a:r>
              <a:rPr lang="zh-TW" altLang="en-US" sz="3200" dirty="0">
                <a:solidFill>
                  <a:srgbClr val="0000FF"/>
                </a:solidFill>
                <a:latin typeface="標楷體" panose="03000509000000000000" pitchFamily="65" charset="-120"/>
                <a:ea typeface="標楷體" panose="03000509000000000000" pitchFamily="65" charset="-120"/>
              </a:rPr>
              <a:t>」</a:t>
            </a:r>
          </a:p>
          <a:p>
            <a:pPr marL="342913" indent="-342913">
              <a:defRPr/>
            </a:pPr>
            <a:r>
              <a:rPr lang="zh-TW" altLang="en-US" sz="3200" dirty="0">
                <a:solidFill>
                  <a:srgbClr val="0000FF"/>
                </a:solidFill>
                <a:latin typeface="標楷體" panose="03000509000000000000" pitchFamily="65" charset="-120"/>
                <a:ea typeface="標楷體" panose="03000509000000000000" pitchFamily="65" charset="-120"/>
              </a:rPr>
              <a:t>平行文</a:t>
            </a:r>
            <a:r>
              <a:rPr lang="en-US" altLang="zh-TW"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指</a:t>
            </a:r>
            <a:r>
              <a:rPr lang="zh-TW" altLang="en-US" sz="3200" dirty="0">
                <a:solidFill>
                  <a:srgbClr val="FF0000"/>
                </a:solidFill>
                <a:latin typeface="標楷體" panose="03000509000000000000" pitchFamily="65" charset="-120"/>
                <a:ea typeface="標楷體" panose="03000509000000000000" pitchFamily="65" charset="-120"/>
              </a:rPr>
              <a:t>無隸屬</a:t>
            </a:r>
            <a:r>
              <a:rPr lang="zh-TW" altLang="en-US" sz="3200" dirty="0">
                <a:solidFill>
                  <a:srgbClr val="0000FF"/>
                </a:solidFill>
                <a:latin typeface="標楷體" panose="03000509000000000000" pitchFamily="65" charset="-120"/>
                <a:ea typeface="標楷體" panose="03000509000000000000" pitchFamily="65" charset="-120"/>
              </a:rPr>
              <a:t>關係之</a:t>
            </a:r>
            <a:r>
              <a:rPr lang="zh-TW" altLang="en-US" sz="3200" dirty="0">
                <a:solidFill>
                  <a:srgbClr val="FF0000"/>
                </a:solidFill>
                <a:latin typeface="標楷體" panose="03000509000000000000" pitchFamily="65" charset="-120"/>
                <a:ea typeface="標楷體" panose="03000509000000000000" pitchFamily="65" charset="-120"/>
              </a:rPr>
              <a:t>同級</a:t>
            </a:r>
            <a:r>
              <a:rPr lang="zh-TW" altLang="en-US" sz="3200" dirty="0">
                <a:solidFill>
                  <a:srgbClr val="0000FF"/>
                </a:solidFill>
                <a:latin typeface="標楷體" panose="03000509000000000000" pitchFamily="65" charset="-120"/>
                <a:ea typeface="標楷體" panose="03000509000000000000" pitchFamily="65" charset="-120"/>
              </a:rPr>
              <a:t>機關及</a:t>
            </a:r>
            <a:r>
              <a:rPr lang="zh-TW" altLang="en-US" sz="3200" dirty="0">
                <a:solidFill>
                  <a:srgbClr val="FF0000"/>
                </a:solidFill>
                <a:latin typeface="標楷體" panose="03000509000000000000" pitchFamily="65" charset="-120"/>
                <a:ea typeface="標楷體" panose="03000509000000000000" pitchFamily="65" charset="-120"/>
              </a:rPr>
              <a:t>不相隸屬</a:t>
            </a:r>
            <a:r>
              <a:rPr lang="zh-TW" altLang="en-US" sz="3200" dirty="0">
                <a:solidFill>
                  <a:srgbClr val="0000FF"/>
                </a:solidFill>
                <a:latin typeface="標楷體" panose="03000509000000000000" pitchFamily="65" charset="-120"/>
                <a:ea typeface="標楷體" panose="03000509000000000000" pitchFamily="65" charset="-120"/>
              </a:rPr>
              <a:t>機關</a:t>
            </a:r>
            <a:r>
              <a:rPr lang="zh-TW" altLang="en-US" sz="3200" dirty="0">
                <a:solidFill>
                  <a:prstClr val="black"/>
                </a:solidFill>
                <a:latin typeface="標楷體" panose="03000509000000000000" pitchFamily="65" charset="-120"/>
                <a:ea typeface="標楷體" panose="03000509000000000000" pitchFamily="65" charset="-120"/>
              </a:rPr>
              <a:t>相互往來之公文書</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a:buNone/>
              <a:defRPr/>
            </a:pPr>
            <a:r>
              <a:rPr lang="zh-TW" altLang="en-US" sz="3200" dirty="0" smtClean="0">
                <a:solidFill>
                  <a:srgbClr val="0070C0"/>
                </a:solidFill>
                <a:latin typeface="標楷體" panose="03000509000000000000" pitchFamily="65" charset="-120"/>
                <a:ea typeface="標楷體" panose="03000509000000000000" pitchFamily="65" charset="-120"/>
              </a:rPr>
              <a:t>  行政院</a:t>
            </a:r>
            <a:r>
              <a:rPr lang="zh-TW" altLang="en-US" sz="3200" dirty="0">
                <a:solidFill>
                  <a:srgbClr val="0070C0"/>
                </a:solidFill>
                <a:latin typeface="標楷體" panose="03000509000000000000" pitchFamily="65" charset="-120"/>
                <a:ea typeface="標楷體" panose="03000509000000000000" pitchFamily="65" charset="-120"/>
              </a:rPr>
              <a:t>農業委員會農田水利署各管理處</a:t>
            </a:r>
            <a:r>
              <a:rPr lang="zh-TW" altLang="en-US" sz="3200" dirty="0" smtClean="0">
                <a:solidFill>
                  <a:prstClr val="black"/>
                </a:solidFill>
                <a:latin typeface="標楷體" panose="03000509000000000000" pitchFamily="65" charset="-120"/>
                <a:ea typeface="標楷體" panose="03000509000000000000" pitchFamily="65" charset="-120"/>
              </a:rPr>
              <a:t>行文</a:t>
            </a:r>
            <a:r>
              <a:rPr lang="zh-TW" altLang="en-US" sz="3200" dirty="0" smtClean="0">
                <a:solidFill>
                  <a:srgbClr val="0070C0"/>
                </a:solidFill>
                <a:latin typeface="標楷體" panose="03000509000000000000" pitchFamily="65" charset="-120"/>
                <a:ea typeface="標楷體" panose="03000509000000000000" pitchFamily="65" charset="-120"/>
              </a:rPr>
              <a:t>行政院</a:t>
            </a:r>
            <a:r>
              <a:rPr lang="zh-TW" altLang="en-US" sz="3200" dirty="0">
                <a:solidFill>
                  <a:srgbClr val="0070C0"/>
                </a:solidFill>
                <a:latin typeface="標楷體" panose="03000509000000000000" pitchFamily="65" charset="-120"/>
                <a:ea typeface="標楷體" panose="03000509000000000000" pitchFamily="65" charset="-120"/>
              </a:rPr>
              <a:t>農業</a:t>
            </a:r>
            <a:r>
              <a:rPr lang="zh-TW" altLang="en-US" sz="3200" dirty="0" smtClean="0">
                <a:solidFill>
                  <a:srgbClr val="0070C0"/>
                </a:solidFill>
                <a:latin typeface="標楷體" panose="03000509000000000000" pitchFamily="65" charset="-120"/>
                <a:ea typeface="標楷體" panose="03000509000000000000" pitchFamily="65" charset="-120"/>
              </a:rPr>
              <a:t>委員會</a:t>
            </a:r>
            <a:r>
              <a:rPr lang="zh-TW" altLang="en-US" sz="3200" dirty="0" smtClean="0">
                <a:solidFill>
                  <a:prstClr val="black"/>
                </a:solidFill>
                <a:latin typeface="標楷體" panose="03000509000000000000" pitchFamily="65" charset="-120"/>
                <a:ea typeface="標楷體" panose="03000509000000000000" pitchFamily="65" charset="-120"/>
              </a:rPr>
              <a:t>除</a:t>
            </a:r>
            <a:endParaRPr lang="en-US" altLang="zh-TW" sz="3200" dirty="0" smtClean="0">
              <a:solidFill>
                <a:prstClr val="black"/>
              </a:solidFill>
              <a:latin typeface="標楷體" panose="03000509000000000000" pitchFamily="65" charset="-120"/>
              <a:ea typeface="標楷體" panose="03000509000000000000" pitchFamily="65" charset="-120"/>
            </a:endParaRPr>
          </a:p>
          <a:p>
            <a:pPr marL="0" indent="0">
              <a:buNone/>
              <a:defRPr/>
            </a:pPr>
            <a:r>
              <a:rPr lang="zh-TW" altLang="en-US" sz="3200" dirty="0">
                <a:solidFill>
                  <a:prstClr val="black"/>
                </a:solidFill>
                <a:latin typeface="標楷體" panose="03000509000000000000" pitchFamily="65" charset="-120"/>
                <a:ea typeface="標楷體" panose="03000509000000000000" pitchFamily="65" charset="-120"/>
              </a:rPr>
              <a:t> </a:t>
            </a:r>
            <a:r>
              <a:rPr lang="zh-TW" altLang="en-US" sz="3200" dirty="0" smtClean="0">
                <a:solidFill>
                  <a:prstClr val="black"/>
                </a:solidFill>
                <a:latin typeface="標楷體" panose="03000509000000000000" pitchFamily="65" charset="-120"/>
                <a:ea typeface="標楷體" panose="03000509000000000000" pitchFamily="65" charset="-120"/>
              </a:rPr>
              <a:t> 外之</a:t>
            </a:r>
            <a:r>
              <a:rPr lang="zh-TW" altLang="en-US" sz="3200" dirty="0" smtClean="0">
                <a:solidFill>
                  <a:srgbClr val="0070C0"/>
                </a:solidFill>
                <a:latin typeface="標楷體" panose="03000509000000000000" pitchFamily="65" charset="-120"/>
                <a:ea typeface="標楷體" panose="03000509000000000000" pitchFamily="65" charset="-120"/>
              </a:rPr>
              <a:t>行政院所屬各部會行總處署；各直轄市、縣</a:t>
            </a:r>
            <a:r>
              <a:rPr lang="en-US" altLang="zh-TW" sz="3200" dirty="0" smtClean="0">
                <a:solidFill>
                  <a:srgbClr val="0070C0"/>
                </a:solidFill>
                <a:latin typeface="標楷體" panose="03000509000000000000" pitchFamily="65" charset="-120"/>
                <a:ea typeface="標楷體" panose="03000509000000000000" pitchFamily="65" charset="-120"/>
              </a:rPr>
              <a:t>(</a:t>
            </a:r>
            <a:r>
              <a:rPr lang="zh-TW" altLang="en-US" sz="3200" dirty="0" smtClean="0">
                <a:solidFill>
                  <a:srgbClr val="0070C0"/>
                </a:solidFill>
                <a:latin typeface="標楷體" panose="03000509000000000000" pitchFamily="65" charset="-120"/>
                <a:ea typeface="標楷體" panose="03000509000000000000" pitchFamily="65" charset="-120"/>
              </a:rPr>
              <a:t>市</a:t>
            </a:r>
            <a:r>
              <a:rPr lang="en-US" altLang="zh-TW" sz="3200" dirty="0" smtClean="0">
                <a:solidFill>
                  <a:srgbClr val="0070C0"/>
                </a:solidFill>
                <a:latin typeface="標楷體" panose="03000509000000000000" pitchFamily="65" charset="-120"/>
                <a:ea typeface="標楷體" panose="03000509000000000000" pitchFamily="65" charset="-120"/>
              </a:rPr>
              <a:t>)</a:t>
            </a:r>
            <a:r>
              <a:rPr lang="zh-TW" altLang="en-US" sz="3200" dirty="0" smtClean="0">
                <a:solidFill>
                  <a:srgbClr val="0070C0"/>
                </a:solidFill>
                <a:latin typeface="標楷體" panose="03000509000000000000" pitchFamily="65" charset="-120"/>
                <a:ea typeface="標楷體" panose="03000509000000000000" pitchFamily="65" charset="-120"/>
              </a:rPr>
              <a:t>政府；各公</a:t>
            </a:r>
            <a:endParaRPr lang="en-US" altLang="zh-TW" sz="3200" dirty="0" smtClean="0">
              <a:solidFill>
                <a:srgbClr val="0070C0"/>
              </a:solidFill>
              <a:latin typeface="標楷體" panose="03000509000000000000" pitchFamily="65" charset="-120"/>
              <a:ea typeface="標楷體" panose="03000509000000000000" pitchFamily="65" charset="-120"/>
            </a:endParaRPr>
          </a:p>
          <a:p>
            <a:pPr marL="0" indent="0">
              <a:buNone/>
              <a:defRPr/>
            </a:pPr>
            <a:r>
              <a:rPr lang="zh-TW" altLang="en-US" sz="3200" dirty="0">
                <a:solidFill>
                  <a:srgbClr val="0070C0"/>
                </a:solidFill>
                <a:latin typeface="標楷體" panose="03000509000000000000" pitchFamily="65" charset="-120"/>
                <a:ea typeface="標楷體" panose="03000509000000000000" pitchFamily="65" charset="-120"/>
              </a:rPr>
              <a:t> </a:t>
            </a:r>
            <a:r>
              <a:rPr lang="zh-TW" altLang="en-US" sz="3200" dirty="0" smtClean="0">
                <a:solidFill>
                  <a:srgbClr val="0070C0"/>
                </a:solidFill>
                <a:latin typeface="標楷體" panose="03000509000000000000" pitchFamily="65" charset="-120"/>
                <a:ea typeface="標楷體" panose="03000509000000000000" pitchFamily="65" charset="-120"/>
              </a:rPr>
              <a:t> 私立學校；各公司及法人團體</a:t>
            </a:r>
          </a:p>
          <a:p>
            <a:pPr marL="0" indent="0">
              <a:buNone/>
              <a:defRPr/>
            </a:pPr>
            <a:r>
              <a:rPr lang="en-US" altLang="zh-TW" sz="3200" dirty="0" smtClean="0">
                <a:solidFill>
                  <a:srgbClr val="FF0000"/>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稱謂語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貴</a:t>
            </a:r>
            <a:r>
              <a:rPr lang="zh-TW" altLang="en-US" sz="3200" dirty="0" smtClean="0">
                <a:solidFill>
                  <a:srgbClr val="0000FF"/>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附送語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檢送</a:t>
            </a:r>
            <a:r>
              <a:rPr lang="zh-TW" altLang="en-US" sz="3200" dirty="0">
                <a:solidFill>
                  <a:srgbClr val="0000FF"/>
                </a:solidFill>
                <a:latin typeface="標楷體" panose="03000509000000000000" pitchFamily="65" charset="-120"/>
                <a:ea typeface="標楷體" panose="03000509000000000000" pitchFamily="65" charset="-120"/>
              </a:rPr>
              <a:t>」；期望語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srgbClr val="0000FF"/>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請查照</a:t>
            </a:r>
            <a:r>
              <a:rPr lang="zh-TW" altLang="en-US" sz="3200" dirty="0">
                <a:solidFill>
                  <a:srgbClr val="0000FF"/>
                </a:solidFill>
                <a:latin typeface="標楷體" panose="03000509000000000000" pitchFamily="65" charset="-120"/>
                <a:ea typeface="標楷體" panose="03000509000000000000" pitchFamily="65" charset="-120"/>
              </a:rPr>
              <a:t>」</a:t>
            </a:r>
          </a:p>
          <a:p>
            <a:pPr marL="0" indent="0">
              <a:buNone/>
              <a:defRPr/>
            </a:pPr>
            <a:endParaRPr lang="zh-TW" altLang="en-US" sz="2858" dirty="0">
              <a:solidFill>
                <a:prstClr val="black"/>
              </a:solidFill>
              <a:latin typeface="標楷體" panose="03000509000000000000" pitchFamily="65" charset="-120"/>
              <a:ea typeface="標楷體" panose="03000509000000000000" pitchFamily="65" charset="-120"/>
            </a:endParaRPr>
          </a:p>
          <a:p>
            <a:pPr marL="0" indent="0">
              <a:buNone/>
              <a:defRPr/>
            </a:pPr>
            <a:endParaRPr lang="en-US" altLang="zh-TW" sz="2858" dirty="0"/>
          </a:p>
          <a:p>
            <a:pPr>
              <a:defRPr/>
            </a:pPr>
            <a:endParaRPr lang="zh-TW" altLang="en-US" sz="3429" dirty="0"/>
          </a:p>
        </p:txBody>
      </p:sp>
    </p:spTree>
    <p:extLst>
      <p:ext uri="{BB962C8B-B14F-4D97-AF65-F5344CB8AC3E}">
        <p14:creationId xmlns:p14="http://schemas.microsoft.com/office/powerpoint/2010/main" val="24354494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標題 1"/>
          <p:cNvSpPr>
            <a:spLocks noGrp="1"/>
          </p:cNvSpPr>
          <p:nvPr>
            <p:ph type="title"/>
          </p:nvPr>
        </p:nvSpPr>
        <p:spPr>
          <a:xfrm>
            <a:off x="642113" y="83929"/>
            <a:ext cx="10907773" cy="616993"/>
          </a:xfrm>
        </p:spPr>
        <p:txBody>
          <a:bodyPr/>
          <a:lstStyle/>
          <a:p>
            <a:r>
              <a:rPr lang="zh-TW" altLang="en-US" sz="4191" dirty="0">
                <a:solidFill>
                  <a:srgbClr val="002060"/>
                </a:solidFill>
                <a:latin typeface="標楷體" panose="03000509000000000000" pitchFamily="65" charset="-120"/>
                <a:ea typeface="標楷體" panose="03000509000000000000" pitchFamily="65" charset="-120"/>
              </a:rPr>
              <a:t>公文行文系統及</a:t>
            </a:r>
            <a:r>
              <a:rPr lang="zh-TW" altLang="en-US" sz="4191" dirty="0" smtClean="0">
                <a:solidFill>
                  <a:srgbClr val="002060"/>
                </a:solidFill>
                <a:latin typeface="標楷體" panose="03000509000000000000" pitchFamily="65" charset="-120"/>
                <a:ea typeface="標楷體" panose="03000509000000000000" pitchFamily="65" charset="-120"/>
              </a:rPr>
              <a:t>用語</a:t>
            </a:r>
            <a:r>
              <a:rPr lang="en-US" altLang="zh-TW" sz="4191" dirty="0" smtClean="0">
                <a:solidFill>
                  <a:srgbClr val="002060"/>
                </a:solidFill>
                <a:latin typeface="標楷體" panose="03000509000000000000" pitchFamily="65" charset="-120"/>
                <a:ea typeface="標楷體" panose="03000509000000000000" pitchFamily="65" charset="-120"/>
              </a:rPr>
              <a:t>(</a:t>
            </a:r>
            <a:r>
              <a:rPr lang="zh-TW" altLang="en-US" sz="4191" dirty="0" smtClean="0">
                <a:solidFill>
                  <a:srgbClr val="002060"/>
                </a:solidFill>
                <a:latin typeface="標楷體" panose="03000509000000000000" pitchFamily="65" charset="-120"/>
                <a:ea typeface="標楷體" panose="03000509000000000000" pitchFamily="65" charset="-120"/>
              </a:rPr>
              <a:t>二</a:t>
            </a:r>
            <a:r>
              <a:rPr lang="en-US" altLang="zh-TW" sz="4191" dirty="0" smtClean="0">
                <a:solidFill>
                  <a:srgbClr val="002060"/>
                </a:solidFill>
                <a:latin typeface="標楷體" panose="03000509000000000000" pitchFamily="65" charset="-120"/>
                <a:ea typeface="標楷體" panose="03000509000000000000" pitchFamily="65" charset="-120"/>
              </a:rPr>
              <a:t>)</a:t>
            </a:r>
            <a:endParaRPr lang="zh-TW" altLang="en-US" sz="4191" dirty="0">
              <a:solidFill>
                <a:srgbClr val="00206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0" y="911234"/>
            <a:ext cx="12192000" cy="5827894"/>
          </a:xfrm>
        </p:spPr>
        <p:txBody>
          <a:bodyPr/>
          <a:lstStyle/>
          <a:p>
            <a:pPr marL="342913" indent="-342913">
              <a:defRPr/>
            </a:pPr>
            <a:r>
              <a:rPr lang="zh-TW" altLang="en-US" sz="3200" dirty="0" smtClean="0">
                <a:solidFill>
                  <a:srgbClr val="0000FF"/>
                </a:solidFill>
                <a:latin typeface="標楷體" panose="03000509000000000000" pitchFamily="65" charset="-120"/>
                <a:ea typeface="標楷體" panose="03000509000000000000" pitchFamily="65" charset="-120"/>
              </a:rPr>
              <a:t>下</a:t>
            </a:r>
            <a:r>
              <a:rPr lang="zh-TW" altLang="en-US" sz="3200" dirty="0">
                <a:solidFill>
                  <a:srgbClr val="0000FF"/>
                </a:solidFill>
                <a:latin typeface="標楷體" panose="03000509000000000000" pitchFamily="65" charset="-120"/>
                <a:ea typeface="標楷體" panose="03000509000000000000" pitchFamily="65" charset="-120"/>
              </a:rPr>
              <a:t>行文</a:t>
            </a:r>
            <a:r>
              <a:rPr lang="en-US" altLang="zh-TW" sz="3200" dirty="0">
                <a:solidFill>
                  <a:prstClr val="black"/>
                </a:solidFill>
                <a:latin typeface="標楷體" panose="03000509000000000000" pitchFamily="65" charset="-120"/>
                <a:ea typeface="標楷體" panose="03000509000000000000" pitchFamily="65" charset="-120"/>
              </a:rPr>
              <a:t>—</a:t>
            </a:r>
            <a:r>
              <a:rPr lang="zh-TW" altLang="en-US" sz="3200" dirty="0">
                <a:solidFill>
                  <a:prstClr val="black"/>
                </a:solidFill>
                <a:latin typeface="標楷體" panose="03000509000000000000" pitchFamily="65" charset="-120"/>
                <a:ea typeface="標楷體" panose="03000509000000000000" pitchFamily="65" charset="-120"/>
              </a:rPr>
              <a:t>指</a:t>
            </a:r>
            <a:r>
              <a:rPr lang="zh-TW" altLang="en-US" sz="3200" dirty="0">
                <a:solidFill>
                  <a:srgbClr val="FF0000"/>
                </a:solidFill>
                <a:latin typeface="標楷體" panose="03000509000000000000" pitchFamily="65" charset="-120"/>
                <a:ea typeface="標楷體" panose="03000509000000000000" pitchFamily="65" charset="-120"/>
              </a:rPr>
              <a:t>有隸屬</a:t>
            </a:r>
            <a:r>
              <a:rPr lang="zh-TW" altLang="en-US" sz="3200" dirty="0">
                <a:solidFill>
                  <a:prstClr val="black"/>
                </a:solidFill>
                <a:latin typeface="標楷體" panose="03000509000000000000" pitchFamily="65" charset="-120"/>
                <a:ea typeface="標楷體" panose="03000509000000000000" pitchFamily="65" charset="-120"/>
              </a:rPr>
              <a:t>關係之</a:t>
            </a:r>
            <a:r>
              <a:rPr lang="zh-TW" altLang="en-US" sz="3200" dirty="0">
                <a:solidFill>
                  <a:srgbClr val="FF0000"/>
                </a:solidFill>
                <a:latin typeface="標楷體" panose="03000509000000000000" pitchFamily="65" charset="-120"/>
                <a:ea typeface="標楷體" panose="03000509000000000000" pitchFamily="65" charset="-120"/>
              </a:rPr>
              <a:t>上級</a:t>
            </a:r>
            <a:r>
              <a:rPr lang="zh-TW" altLang="en-US" sz="3200" dirty="0">
                <a:solidFill>
                  <a:srgbClr val="0000FF"/>
                </a:solidFill>
                <a:latin typeface="標楷體" panose="03000509000000000000" pitchFamily="65" charset="-120"/>
                <a:ea typeface="標楷體" panose="03000509000000000000" pitchFamily="65" charset="-120"/>
              </a:rPr>
              <a:t>機關對其</a:t>
            </a:r>
            <a:r>
              <a:rPr lang="zh-TW" altLang="en-US" sz="3200" dirty="0">
                <a:solidFill>
                  <a:srgbClr val="FF0000"/>
                </a:solidFill>
                <a:latin typeface="標楷體" panose="03000509000000000000" pitchFamily="65" charset="-120"/>
                <a:ea typeface="標楷體" panose="03000509000000000000" pitchFamily="65" charset="-120"/>
              </a:rPr>
              <a:t>下級</a:t>
            </a:r>
            <a:r>
              <a:rPr lang="zh-TW" altLang="en-US" sz="3200" dirty="0">
                <a:solidFill>
                  <a:srgbClr val="0000FF"/>
                </a:solidFill>
                <a:latin typeface="標楷體" panose="03000509000000000000" pitchFamily="65" charset="-120"/>
                <a:ea typeface="標楷體" panose="03000509000000000000" pitchFamily="65" charset="-120"/>
              </a:rPr>
              <a:t>機關</a:t>
            </a:r>
            <a:r>
              <a:rPr lang="zh-TW" altLang="en-US" sz="3200" dirty="0">
                <a:solidFill>
                  <a:prstClr val="black"/>
                </a:solidFill>
                <a:latin typeface="標楷體" panose="03000509000000000000" pitchFamily="65" charset="-120"/>
                <a:ea typeface="標楷體" panose="03000509000000000000" pitchFamily="65" charset="-120"/>
              </a:rPr>
              <a:t>所使用之公</a:t>
            </a:r>
            <a:r>
              <a:rPr lang="zh-TW" altLang="en-US" sz="3200" dirty="0" smtClean="0">
                <a:solidFill>
                  <a:prstClr val="black"/>
                </a:solidFill>
                <a:latin typeface="標楷體" panose="03000509000000000000" pitchFamily="65" charset="-120"/>
                <a:ea typeface="標楷體" panose="03000509000000000000" pitchFamily="65" charset="-120"/>
              </a:rPr>
              <a:t>文書</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a:buNone/>
              <a:defRPr/>
            </a:pPr>
            <a:r>
              <a:rPr lang="zh-TW" altLang="en-US" sz="3200" dirty="0" smtClean="0">
                <a:solidFill>
                  <a:srgbClr val="0070C0"/>
                </a:solidFill>
                <a:latin typeface="標楷體" panose="03000509000000000000" pitchFamily="65" charset="-120"/>
                <a:ea typeface="標楷體" panose="03000509000000000000" pitchFamily="65" charset="-120"/>
              </a:rPr>
              <a:t>  行政院</a:t>
            </a:r>
            <a:r>
              <a:rPr lang="zh-TW" altLang="en-US" sz="3200" dirty="0">
                <a:solidFill>
                  <a:srgbClr val="0070C0"/>
                </a:solidFill>
                <a:latin typeface="標楷體" panose="03000509000000000000" pitchFamily="65" charset="-120"/>
                <a:ea typeface="標楷體" panose="03000509000000000000" pitchFamily="65" charset="-120"/>
              </a:rPr>
              <a:t>農業委員會農田水利署各管理處</a:t>
            </a:r>
            <a:r>
              <a:rPr lang="zh-TW" altLang="en-US" sz="3200" dirty="0" smtClean="0">
                <a:solidFill>
                  <a:prstClr val="black"/>
                </a:solidFill>
                <a:latin typeface="標楷體" panose="03000509000000000000" pitchFamily="65" charset="-120"/>
                <a:ea typeface="標楷體" panose="03000509000000000000" pitchFamily="65" charset="-120"/>
              </a:rPr>
              <a:t>行文各</a:t>
            </a:r>
            <a:r>
              <a:rPr lang="zh-TW" altLang="en-US" sz="3200" dirty="0" smtClean="0">
                <a:solidFill>
                  <a:srgbClr val="0070C0"/>
                </a:solidFill>
                <a:latin typeface="標楷體" panose="03000509000000000000" pitchFamily="65" charset="-120"/>
                <a:ea typeface="標楷體" panose="03000509000000000000" pitchFamily="65" charset="-120"/>
              </a:rPr>
              <a:t>組</a:t>
            </a:r>
            <a:r>
              <a:rPr lang="zh-TW" altLang="en-US" sz="3200" dirty="0">
                <a:solidFill>
                  <a:srgbClr val="0070C0"/>
                </a:solidFill>
                <a:latin typeface="標楷體" panose="03000509000000000000" pitchFamily="65" charset="-120"/>
                <a:ea typeface="標楷體" panose="03000509000000000000" pitchFamily="65" charset="-120"/>
              </a:rPr>
              <a:t>、室</a:t>
            </a:r>
            <a:r>
              <a:rPr lang="zh-TW" altLang="en-US" sz="3200" dirty="0" smtClean="0">
                <a:solidFill>
                  <a:srgbClr val="0070C0"/>
                </a:solidFill>
                <a:latin typeface="標楷體" panose="03000509000000000000" pitchFamily="65" charset="-120"/>
                <a:ea typeface="標楷體" panose="03000509000000000000" pitchFamily="65" charset="-120"/>
              </a:rPr>
              <a:t>、股、分處</a:t>
            </a:r>
            <a:endParaRPr lang="en-US" altLang="zh-TW" sz="3200" dirty="0" smtClean="0">
              <a:solidFill>
                <a:srgbClr val="0070C0"/>
              </a:solidFill>
              <a:latin typeface="標楷體" panose="03000509000000000000" pitchFamily="65" charset="-120"/>
              <a:ea typeface="標楷體" panose="03000509000000000000" pitchFamily="65" charset="-120"/>
            </a:endParaRPr>
          </a:p>
          <a:p>
            <a:pPr marL="0" indent="0">
              <a:buNone/>
              <a:defRPr/>
            </a:pPr>
            <a:r>
              <a:rPr lang="zh-TW" altLang="en-US" sz="3200" dirty="0" smtClean="0">
                <a:solidFill>
                  <a:srgbClr val="0070C0"/>
                </a:solidFill>
                <a:latin typeface="標楷體" panose="03000509000000000000" pitchFamily="65" charset="-120"/>
                <a:ea typeface="標楷體" panose="03000509000000000000" pitchFamily="65" charset="-120"/>
              </a:rPr>
              <a:t>  、工作站、小組及員工</a:t>
            </a:r>
            <a:endParaRPr lang="en-US" altLang="zh-TW" sz="3200" dirty="0">
              <a:solidFill>
                <a:srgbClr val="0070C0"/>
              </a:solidFill>
              <a:latin typeface="標楷體" panose="03000509000000000000" pitchFamily="65" charset="-120"/>
              <a:ea typeface="標楷體" panose="03000509000000000000" pitchFamily="65" charset="-120"/>
            </a:endParaRPr>
          </a:p>
          <a:p>
            <a:pPr marL="0" indent="0">
              <a:buNone/>
              <a:defRPr/>
            </a:pPr>
            <a:r>
              <a:rPr lang="zh-TW" altLang="en-US" sz="3200" dirty="0">
                <a:solidFill>
                  <a:srgbClr val="FF0000"/>
                </a:solidFill>
                <a:latin typeface="標楷體" panose="03000509000000000000" pitchFamily="65" charset="-120"/>
                <a:ea typeface="標楷體" panose="03000509000000000000" pitchFamily="65" charset="-120"/>
              </a:rPr>
              <a:t> </a:t>
            </a:r>
            <a:r>
              <a:rPr lang="zh-TW" altLang="en-US" sz="3200" dirty="0">
                <a:solidFill>
                  <a:prstClr val="black"/>
                </a:solidFill>
                <a:latin typeface="標楷體" panose="03000509000000000000" pitchFamily="65" charset="-120"/>
                <a:ea typeface="標楷體" panose="03000509000000000000" pitchFamily="65" charset="-120"/>
              </a:rPr>
              <a:t> </a:t>
            </a:r>
            <a:r>
              <a:rPr lang="en-US" altLang="zh-TW" sz="3200" dirty="0">
                <a:solidFill>
                  <a:srgbClr val="FF0000"/>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稱謂語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貴</a:t>
            </a:r>
            <a:r>
              <a:rPr lang="zh-TW" altLang="en-US" sz="3200" dirty="0" smtClean="0">
                <a:solidFill>
                  <a:prstClr val="black"/>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附送語</a:t>
            </a:r>
            <a:r>
              <a:rPr lang="zh-TW" altLang="en-US" sz="3200" dirty="0">
                <a:solidFill>
                  <a:prstClr val="black"/>
                </a:solidFill>
                <a:latin typeface="標楷體" panose="03000509000000000000" pitchFamily="65" charset="-120"/>
                <a:ea typeface="標楷體" panose="03000509000000000000" pitchFamily="65" charset="-120"/>
              </a:rPr>
              <a:t>用「</a:t>
            </a:r>
            <a:r>
              <a:rPr lang="zh-TW" altLang="en-US" sz="3200" dirty="0">
                <a:solidFill>
                  <a:srgbClr val="FF0000"/>
                </a:solidFill>
                <a:latin typeface="標楷體" panose="03000509000000000000" pitchFamily="65" charset="-120"/>
                <a:ea typeface="標楷體" panose="03000509000000000000" pitchFamily="65" charset="-120"/>
              </a:rPr>
              <a:t>檢送</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期望語</a:t>
            </a:r>
            <a:r>
              <a:rPr lang="zh-TW" altLang="en-US" sz="3200" dirty="0">
                <a:solidFill>
                  <a:prstClr val="black"/>
                </a:solidFill>
                <a:latin typeface="標楷體" panose="03000509000000000000" pitchFamily="65" charset="-120"/>
                <a:ea typeface="標楷體" panose="03000509000000000000" pitchFamily="65" charset="-120"/>
              </a:rPr>
              <a:t>用</a:t>
            </a:r>
            <a:r>
              <a:rPr lang="zh-TW" altLang="en-US" sz="3200" dirty="0" smtClean="0">
                <a:solidFill>
                  <a:prstClr val="black"/>
                </a:solidFill>
                <a:latin typeface="標楷體" panose="03000509000000000000" pitchFamily="65" charset="-120"/>
                <a:ea typeface="標楷體" panose="03000509000000000000" pitchFamily="65" charset="-120"/>
              </a:rPr>
              <a:t>「</a:t>
            </a:r>
            <a:r>
              <a:rPr lang="zh-TW" altLang="en-US" sz="3200" dirty="0" smtClean="0">
                <a:solidFill>
                  <a:srgbClr val="FF0000"/>
                </a:solidFill>
                <a:latin typeface="標楷體" panose="03000509000000000000" pitchFamily="65" charset="-120"/>
                <a:ea typeface="標楷體" panose="03000509000000000000" pitchFamily="65" charset="-120"/>
              </a:rPr>
              <a:t>請查照</a:t>
            </a:r>
            <a:r>
              <a:rPr lang="zh-TW" altLang="en-US" sz="3200" dirty="0" smtClean="0">
                <a:solidFill>
                  <a:prstClr val="black"/>
                </a:solidFill>
                <a:latin typeface="標楷體" panose="03000509000000000000" pitchFamily="65" charset="-120"/>
                <a:ea typeface="標楷體" panose="03000509000000000000" pitchFamily="65" charset="-120"/>
              </a:rPr>
              <a:t>」</a:t>
            </a:r>
            <a:endParaRPr lang="zh-TW" altLang="en-US" sz="3200" dirty="0">
              <a:solidFill>
                <a:prstClr val="black"/>
              </a:solidFill>
              <a:latin typeface="標楷體" panose="03000509000000000000" pitchFamily="65" charset="-120"/>
              <a:ea typeface="標楷體" panose="03000509000000000000" pitchFamily="65" charset="-120"/>
            </a:endParaRPr>
          </a:p>
          <a:p>
            <a:pPr marL="342913" indent="-342913">
              <a:defRPr/>
            </a:pPr>
            <a:r>
              <a:rPr lang="zh-TW" altLang="en-US" sz="3200" dirty="0">
                <a:solidFill>
                  <a:srgbClr val="0000FF"/>
                </a:solidFill>
                <a:latin typeface="標楷體" panose="03000509000000000000" pitchFamily="65" charset="-120"/>
                <a:ea typeface="標楷體" panose="03000509000000000000" pitchFamily="65" charset="-120"/>
              </a:rPr>
              <a:t>斜行文</a:t>
            </a:r>
            <a:r>
              <a:rPr lang="en-US" altLang="zh-TW" sz="3200" dirty="0">
                <a:solidFill>
                  <a:prstClr val="black"/>
                </a:solidFill>
                <a:latin typeface="標楷體" panose="03000509000000000000" pitchFamily="65" charset="-120"/>
                <a:ea typeface="標楷體" panose="03000509000000000000" pitchFamily="65" charset="-120"/>
              </a:rPr>
              <a:t>—</a:t>
            </a:r>
            <a:r>
              <a:rPr lang="zh-TW" altLang="en-US" sz="3200" dirty="0">
                <a:solidFill>
                  <a:prstClr val="black"/>
                </a:solidFill>
                <a:latin typeface="標楷體" panose="03000509000000000000" pitchFamily="65" charset="-120"/>
                <a:ea typeface="標楷體" panose="03000509000000000000" pitchFamily="65" charset="-120"/>
              </a:rPr>
              <a:t>指</a:t>
            </a:r>
            <a:r>
              <a:rPr lang="zh-TW" altLang="en-US" sz="3200" dirty="0">
                <a:solidFill>
                  <a:srgbClr val="0000FF"/>
                </a:solidFill>
                <a:latin typeface="標楷體" panose="03000509000000000000" pitchFamily="65" charset="-120"/>
                <a:ea typeface="標楷體" panose="03000509000000000000" pitchFamily="65" charset="-120"/>
              </a:rPr>
              <a:t>無隸屬關係機關且不同級機關</a:t>
            </a:r>
            <a:r>
              <a:rPr lang="zh-TW" altLang="en-US" sz="3200" dirty="0">
                <a:solidFill>
                  <a:prstClr val="black"/>
                </a:solidFill>
                <a:latin typeface="標楷體" panose="03000509000000000000" pitchFamily="65" charset="-120"/>
                <a:ea typeface="標楷體" panose="03000509000000000000" pitchFamily="65" charset="-120"/>
              </a:rPr>
              <a:t>間行文時使用，</a:t>
            </a:r>
          </a:p>
          <a:p>
            <a:pPr marL="0" indent="0">
              <a:buNone/>
              <a:defRPr/>
            </a:pPr>
            <a:r>
              <a:rPr lang="zh-TW" altLang="en-US" sz="3200" dirty="0" smtClean="0">
                <a:solidFill>
                  <a:srgbClr val="0070C0"/>
                </a:solidFill>
                <a:latin typeface="標楷體" panose="03000509000000000000" pitchFamily="65" charset="-120"/>
                <a:ea typeface="標楷體" panose="03000509000000000000" pitchFamily="65" charset="-120"/>
              </a:rPr>
              <a:t>  行政院</a:t>
            </a:r>
            <a:r>
              <a:rPr lang="zh-TW" altLang="en-US" sz="3200" dirty="0">
                <a:solidFill>
                  <a:srgbClr val="0070C0"/>
                </a:solidFill>
                <a:latin typeface="標楷體" panose="03000509000000000000" pitchFamily="65" charset="-120"/>
                <a:ea typeface="標楷體" panose="03000509000000000000" pitchFamily="65" charset="-120"/>
              </a:rPr>
              <a:t>農業委員會農田水利署各管理處</a:t>
            </a:r>
            <a:r>
              <a:rPr lang="zh-TW" altLang="en-US" sz="3200" dirty="0" smtClean="0">
                <a:solidFill>
                  <a:prstClr val="black"/>
                </a:solidFill>
                <a:latin typeface="標楷體" panose="03000509000000000000" pitchFamily="65" charset="-120"/>
                <a:ea typeface="標楷體" panose="03000509000000000000" pitchFamily="65" charset="-120"/>
              </a:rPr>
              <a:t>行文</a:t>
            </a:r>
            <a:r>
              <a:rPr lang="zh-TW" altLang="en-US" sz="3200" dirty="0">
                <a:solidFill>
                  <a:srgbClr val="0070C0"/>
                </a:solidFill>
                <a:latin typeface="標楷體" panose="03000509000000000000" pitchFamily="65" charset="-120"/>
                <a:ea typeface="標楷體" panose="03000509000000000000" pitchFamily="65" charset="-120"/>
              </a:rPr>
              <a:t>立法院、司法院</a:t>
            </a:r>
            <a:r>
              <a:rPr lang="zh-TW" altLang="en-US" sz="3200" dirty="0" smtClean="0">
                <a:solidFill>
                  <a:srgbClr val="0070C0"/>
                </a:solidFill>
                <a:latin typeface="標楷體" panose="03000509000000000000" pitchFamily="65" charset="-120"/>
                <a:ea typeface="標楷體" panose="03000509000000000000" pitchFamily="65" charset="-120"/>
              </a:rPr>
              <a:t>、</a:t>
            </a:r>
            <a:endParaRPr lang="en-US" altLang="zh-TW" sz="3200" dirty="0" smtClean="0">
              <a:solidFill>
                <a:srgbClr val="0070C0"/>
              </a:solidFill>
              <a:latin typeface="標楷體" panose="03000509000000000000" pitchFamily="65" charset="-120"/>
              <a:ea typeface="標楷體" panose="03000509000000000000" pitchFamily="65" charset="-120"/>
            </a:endParaRPr>
          </a:p>
          <a:p>
            <a:pPr marL="0" indent="0">
              <a:buNone/>
              <a:defRPr/>
            </a:pPr>
            <a:r>
              <a:rPr lang="zh-TW" altLang="en-US" sz="3200" dirty="0">
                <a:solidFill>
                  <a:srgbClr val="0070C0"/>
                </a:solidFill>
                <a:latin typeface="標楷體" panose="03000509000000000000" pitchFamily="65" charset="-120"/>
                <a:ea typeface="標楷體" panose="03000509000000000000" pitchFamily="65" charset="-120"/>
              </a:rPr>
              <a:t> </a:t>
            </a:r>
            <a:r>
              <a:rPr lang="zh-TW" altLang="en-US" sz="3200" dirty="0" smtClean="0">
                <a:solidFill>
                  <a:srgbClr val="0070C0"/>
                </a:solidFill>
                <a:latin typeface="標楷體" panose="03000509000000000000" pitchFamily="65" charset="-120"/>
                <a:ea typeface="標楷體" panose="03000509000000000000" pitchFamily="65" charset="-120"/>
              </a:rPr>
              <a:t> 考試</a:t>
            </a:r>
            <a:r>
              <a:rPr lang="zh-TW" altLang="en-US" sz="3200" dirty="0">
                <a:solidFill>
                  <a:srgbClr val="0070C0"/>
                </a:solidFill>
                <a:latin typeface="標楷體" panose="03000509000000000000" pitchFamily="65" charset="-120"/>
                <a:ea typeface="標楷體" panose="03000509000000000000" pitchFamily="65" charset="-120"/>
              </a:rPr>
              <a:t>院、</a:t>
            </a:r>
            <a:r>
              <a:rPr lang="zh-TW" altLang="en-US" sz="3200" dirty="0" smtClean="0">
                <a:solidFill>
                  <a:srgbClr val="0070C0"/>
                </a:solidFill>
                <a:latin typeface="標楷體" panose="03000509000000000000" pitchFamily="65" charset="-120"/>
                <a:ea typeface="標楷體" panose="03000509000000000000" pitchFamily="65" charset="-120"/>
              </a:rPr>
              <a:t>監察院</a:t>
            </a:r>
            <a:endParaRPr lang="en-US" altLang="zh-TW" sz="3200" dirty="0">
              <a:solidFill>
                <a:srgbClr val="0070C0"/>
              </a:solidFill>
              <a:latin typeface="標楷體" panose="03000509000000000000" pitchFamily="65" charset="-120"/>
              <a:ea typeface="標楷體" panose="03000509000000000000" pitchFamily="65" charset="-120"/>
            </a:endParaRPr>
          </a:p>
          <a:p>
            <a:pPr marL="0" indent="0">
              <a:buNone/>
              <a:defRPr/>
            </a:pPr>
            <a:r>
              <a:rPr lang="en-US" altLang="zh-TW" sz="3200" dirty="0">
                <a:solidFill>
                  <a:srgbClr val="FF0000"/>
                </a:solidFill>
                <a:latin typeface="標楷體" panose="03000509000000000000" pitchFamily="65" charset="-120"/>
                <a:ea typeface="標楷體" panose="03000509000000000000" pitchFamily="65" charset="-120"/>
              </a:rPr>
              <a:t> </a:t>
            </a:r>
            <a:r>
              <a:rPr lang="zh-TW" altLang="en-US" sz="3200" dirty="0">
                <a:solidFill>
                  <a:prstClr val="black"/>
                </a:solidFill>
                <a:latin typeface="標楷體" panose="03000509000000000000" pitchFamily="65" charset="-120"/>
                <a:ea typeface="標楷體" panose="03000509000000000000" pitchFamily="65" charset="-120"/>
              </a:rPr>
              <a:t> </a:t>
            </a:r>
            <a:r>
              <a:rPr lang="en-US" altLang="zh-TW" sz="3200" dirty="0">
                <a:solidFill>
                  <a:srgbClr val="FF0000"/>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稱謂語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大</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附送語</a:t>
            </a:r>
            <a:r>
              <a:rPr lang="zh-TW" altLang="en-US" sz="3200" dirty="0">
                <a:solidFill>
                  <a:srgbClr val="000000"/>
                </a:solidFill>
                <a:latin typeface="標楷體" panose="03000509000000000000" pitchFamily="65" charset="-120"/>
                <a:ea typeface="標楷體" panose="03000509000000000000" pitchFamily="65" charset="-120"/>
              </a:rPr>
              <a:t>用</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檢送</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期望語</a:t>
            </a:r>
            <a:r>
              <a:rPr lang="zh-TW" altLang="en-US" sz="3200" dirty="0" smtClean="0">
                <a:solidFill>
                  <a:prstClr val="black"/>
                </a:solidFill>
                <a:latin typeface="標楷體" panose="03000509000000000000" pitchFamily="65" charset="-120"/>
                <a:ea typeface="標楷體" panose="03000509000000000000" pitchFamily="65" charset="-120"/>
              </a:rPr>
              <a:t>用「</a:t>
            </a:r>
            <a:r>
              <a:rPr lang="zh-TW" altLang="en-US" sz="3200" dirty="0" smtClean="0">
                <a:solidFill>
                  <a:srgbClr val="FF0000"/>
                </a:solidFill>
                <a:latin typeface="標楷體" panose="03000509000000000000" pitchFamily="65" charset="-120"/>
                <a:ea typeface="標楷體" panose="03000509000000000000" pitchFamily="65" charset="-120"/>
              </a:rPr>
              <a:t>請查照</a:t>
            </a:r>
            <a:r>
              <a:rPr lang="zh-TW" altLang="en-US" sz="3200" dirty="0">
                <a:solidFill>
                  <a:prstClr val="black"/>
                </a:solidFill>
                <a:latin typeface="標楷體" panose="03000509000000000000" pitchFamily="65" charset="-120"/>
                <a:ea typeface="標楷體" panose="03000509000000000000" pitchFamily="65" charset="-120"/>
              </a:rPr>
              <a:t>」</a:t>
            </a:r>
          </a:p>
          <a:p>
            <a:pPr marL="342913" indent="-342913">
              <a:defRPr/>
            </a:pPr>
            <a:endParaRPr lang="zh-TW" altLang="en-US" sz="3200" dirty="0">
              <a:solidFill>
                <a:prstClr val="black"/>
              </a:solidFill>
              <a:latin typeface="標楷體" panose="03000509000000000000" pitchFamily="65" charset="-120"/>
              <a:ea typeface="標楷體" panose="03000509000000000000" pitchFamily="65" charset="-120"/>
            </a:endParaRPr>
          </a:p>
          <a:p>
            <a:pPr marL="0" indent="0">
              <a:buNone/>
              <a:defRPr/>
            </a:pPr>
            <a:endParaRPr lang="en-US" altLang="zh-TW" sz="3200" dirty="0"/>
          </a:p>
          <a:p>
            <a:pPr>
              <a:defRPr/>
            </a:pPr>
            <a:endParaRPr lang="zh-TW" altLang="en-US" sz="3200" dirty="0"/>
          </a:p>
        </p:txBody>
      </p:sp>
    </p:spTree>
    <p:extLst>
      <p:ext uri="{BB962C8B-B14F-4D97-AF65-F5344CB8AC3E}">
        <p14:creationId xmlns:p14="http://schemas.microsoft.com/office/powerpoint/2010/main" val="9877919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5828" y="0"/>
            <a:ext cx="10805311" cy="739756"/>
          </a:xfrm>
        </p:spPr>
        <p:txBody>
          <a:bodyPr/>
          <a:lstStyle/>
          <a:p>
            <a:r>
              <a:rPr lang="zh-TW" altLang="en-US" dirty="0">
                <a:solidFill>
                  <a:srgbClr val="002060"/>
                </a:solidFill>
                <a:latin typeface="標楷體" panose="03000509000000000000" pitchFamily="65" charset="-120"/>
                <a:ea typeface="標楷體" panose="03000509000000000000" pitchFamily="65" charset="-120"/>
              </a:rPr>
              <a:t>行政院農業委員會組織架構圖</a:t>
            </a:r>
          </a:p>
        </p:txBody>
      </p:sp>
      <p:pic>
        <p:nvPicPr>
          <p:cNvPr id="1026" name="Picture 2" descr="農委會組織架構圖"/>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7360" y="739756"/>
            <a:ext cx="13761720" cy="6118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4472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04087" y="0"/>
            <a:ext cx="10832743" cy="731520"/>
          </a:xfrm>
        </p:spPr>
        <p:txBody>
          <a:bodyPr/>
          <a:lstStyle/>
          <a:p>
            <a:r>
              <a:rPr lang="en-US" altLang="zh-TW" b="1" dirty="0" smtClean="0">
                <a:solidFill>
                  <a:srgbClr val="455648"/>
                </a:solidFill>
                <a:latin typeface="arial" panose="020B0604020202020204" pitchFamily="34" charset="0"/>
              </a:rPr>
              <a:t/>
            </a:r>
            <a:br>
              <a:rPr lang="en-US" altLang="zh-TW" b="1" dirty="0" smtClean="0">
                <a:solidFill>
                  <a:srgbClr val="455648"/>
                </a:solidFill>
                <a:latin typeface="arial" panose="020B0604020202020204" pitchFamily="34" charset="0"/>
              </a:rPr>
            </a:br>
            <a:r>
              <a:rPr lang="zh-TW" altLang="en-US" dirty="0">
                <a:solidFill>
                  <a:srgbClr val="002060"/>
                </a:solidFill>
                <a:latin typeface="標楷體" panose="03000509000000000000" pitchFamily="65" charset="-120"/>
                <a:ea typeface="標楷體" panose="03000509000000000000" pitchFamily="65" charset="-120"/>
              </a:rPr>
              <a:t>行政院農業委員會農田水利署</a:t>
            </a:r>
            <a:r>
              <a:rPr lang="zh-TW" altLang="en-US" dirty="0" smtClean="0">
                <a:solidFill>
                  <a:srgbClr val="002060"/>
                </a:solidFill>
                <a:latin typeface="標楷體" panose="03000509000000000000" pitchFamily="65" charset="-120"/>
                <a:ea typeface="標楷體" panose="03000509000000000000" pitchFamily="65" charset="-120"/>
              </a:rPr>
              <a:t>組織</a:t>
            </a:r>
            <a:r>
              <a:rPr lang="zh-TW" altLang="en-US" dirty="0">
                <a:solidFill>
                  <a:srgbClr val="002060"/>
                </a:solidFill>
                <a:latin typeface="標楷體" panose="03000509000000000000" pitchFamily="65" charset="-120"/>
                <a:ea typeface="標楷體" panose="03000509000000000000" pitchFamily="65" charset="-120"/>
              </a:rPr>
              <a:t>系統圖</a:t>
            </a:r>
            <a:br>
              <a:rPr lang="zh-TW" altLang="en-US" dirty="0">
                <a:solidFill>
                  <a:srgbClr val="002060"/>
                </a:solidFill>
                <a:latin typeface="標楷體" panose="03000509000000000000" pitchFamily="65" charset="-120"/>
                <a:ea typeface="標楷體" panose="03000509000000000000" pitchFamily="65" charset="-120"/>
              </a:rPr>
            </a:br>
            <a:endParaRPr lang="zh-TW" altLang="en-US" dirty="0">
              <a:solidFill>
                <a:srgbClr val="002060"/>
              </a:solidFill>
              <a:latin typeface="標楷體" panose="03000509000000000000" pitchFamily="65" charset="-120"/>
              <a:ea typeface="標楷體" panose="03000509000000000000" pitchFamily="65" charset="-120"/>
            </a:endParaRPr>
          </a:p>
        </p:txBody>
      </p:sp>
      <p:pic>
        <p:nvPicPr>
          <p:cNvPr id="3074" name="Picture 2" descr="臺灣地區農田水利管理處設立圖"/>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2578" y="922509"/>
            <a:ext cx="11795760" cy="578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193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1519" y="0"/>
            <a:ext cx="10960759" cy="703180"/>
          </a:xfrm>
        </p:spPr>
        <p:txBody>
          <a:bodyPr/>
          <a:lstStyle/>
          <a:p>
            <a:r>
              <a:rPr lang="zh-TW" altLang="en-US" dirty="0">
                <a:solidFill>
                  <a:srgbClr val="002060"/>
                </a:solidFill>
                <a:latin typeface="標楷體" panose="03000509000000000000" pitchFamily="65" charset="-120"/>
                <a:ea typeface="標楷體" panose="03000509000000000000" pitchFamily="65" charset="-120"/>
              </a:rPr>
              <a:t>行政院農業委員會農田水利</a:t>
            </a:r>
            <a:r>
              <a:rPr lang="zh-TW" altLang="en-US" dirty="0" smtClean="0">
                <a:solidFill>
                  <a:srgbClr val="002060"/>
                </a:solidFill>
                <a:latin typeface="標楷體" panose="03000509000000000000" pitchFamily="65" charset="-120"/>
                <a:ea typeface="標楷體" panose="03000509000000000000" pitchFamily="65" charset="-120"/>
              </a:rPr>
              <a:t>署十七管理處</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59108" y="905256"/>
            <a:ext cx="12305580" cy="5696712"/>
          </a:xfrm>
          <a:prstGeom prst="rect">
            <a:avLst/>
          </a:prstGeom>
        </p:spPr>
      </p:pic>
    </p:spTree>
    <p:extLst>
      <p:ext uri="{BB962C8B-B14F-4D97-AF65-F5344CB8AC3E}">
        <p14:creationId xmlns:p14="http://schemas.microsoft.com/office/powerpoint/2010/main" val="38563383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akhs.nat.gov.tw/userfiles/201809000001/2020092808563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1322" y="0"/>
            <a:ext cx="10282686" cy="6763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8183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862" y="79920"/>
            <a:ext cx="12115137" cy="630294"/>
          </a:xfrm>
        </p:spPr>
        <p:txBody>
          <a:bodyPr/>
          <a:lstStyle/>
          <a:p>
            <a:r>
              <a:rPr lang="zh-TW" altLang="en-US" dirty="0" smtClean="0">
                <a:solidFill>
                  <a:srgbClr val="333333"/>
                </a:solidFill>
                <a:latin typeface="標楷體" panose="03000509000000000000" pitchFamily="65" charset="-120"/>
                <a:ea typeface="標楷體" panose="03000509000000000000" pitchFamily="65" charset="-120"/>
              </a:rPr>
              <a:t>行政院</a:t>
            </a:r>
            <a:r>
              <a:rPr lang="zh-TW" altLang="en-US" dirty="0">
                <a:solidFill>
                  <a:srgbClr val="333333"/>
                </a:solidFill>
                <a:latin typeface="標楷體" panose="03000509000000000000" pitchFamily="65" charset="-120"/>
                <a:ea typeface="標楷體" panose="03000509000000000000" pitchFamily="65" charset="-120"/>
              </a:rPr>
              <a:t>農業委員會農田水利</a:t>
            </a:r>
            <a:r>
              <a:rPr lang="zh-TW" altLang="en-US" dirty="0" smtClean="0">
                <a:solidFill>
                  <a:srgbClr val="333333"/>
                </a:solidFill>
                <a:latin typeface="標楷體" panose="03000509000000000000" pitchFamily="65" charset="-120"/>
                <a:ea typeface="標楷體" panose="03000509000000000000" pitchFamily="65" charset="-120"/>
              </a:rPr>
              <a:t>署彰化管理處</a:t>
            </a:r>
            <a:r>
              <a:rPr lang="zh-TW" altLang="en-US" dirty="0">
                <a:solidFill>
                  <a:srgbClr val="333333"/>
                </a:solidFill>
                <a:latin typeface="標楷體" panose="03000509000000000000" pitchFamily="65" charset="-120"/>
                <a:ea typeface="標楷體" panose="03000509000000000000" pitchFamily="65" charset="-120"/>
              </a:rPr>
              <a:t>組織圖</a:t>
            </a:r>
            <a:endParaRPr lang="zh-TW" altLang="en-US" dirty="0"/>
          </a:p>
        </p:txBody>
      </p:sp>
      <p:pic>
        <p:nvPicPr>
          <p:cNvPr id="1026" name="Picture 2" descr="組織架構圖"/>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2044" y="705197"/>
            <a:ext cx="11984854" cy="6006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6395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p:cNvSpPr>
            <a:spLocks noGrp="1"/>
          </p:cNvSpPr>
          <p:nvPr>
            <p:ph type="title"/>
          </p:nvPr>
        </p:nvSpPr>
        <p:spPr>
          <a:xfrm>
            <a:off x="128710" y="0"/>
            <a:ext cx="12063123" cy="691093"/>
          </a:xfrm>
        </p:spPr>
        <p:txBody>
          <a:bodyPr>
            <a:normAutofit fontScale="90000"/>
          </a:bodyPr>
          <a:lstStyle/>
          <a:p>
            <a:pPr eaLnBrk="1" hangingPunct="1">
              <a:defRPr/>
            </a:pPr>
            <a:r>
              <a:rPr lang="zh-TW" altLang="en-US" sz="4401" dirty="0">
                <a:solidFill>
                  <a:srgbClr val="002060"/>
                </a:solidFill>
                <a:ea typeface="標楷體" panose="03000509000000000000" pitchFamily="65" charset="-120"/>
              </a:rPr>
              <a:t>公文主旨段起首語寫作方法</a:t>
            </a:r>
            <a:endParaRPr lang="zh-TW" altLang="en-US" sz="4401" dirty="0">
              <a:solidFill>
                <a:srgbClr val="002060"/>
              </a:solidFill>
            </a:endParaRPr>
          </a:p>
        </p:txBody>
      </p:sp>
      <p:sp>
        <p:nvSpPr>
          <p:cNvPr id="145411" name="內容版面配置區 2"/>
          <p:cNvSpPr>
            <a:spLocks noGrp="1"/>
          </p:cNvSpPr>
          <p:nvPr>
            <p:ph idx="1"/>
          </p:nvPr>
        </p:nvSpPr>
        <p:spPr>
          <a:xfrm>
            <a:off x="128710" y="341765"/>
            <a:ext cx="12063123" cy="6516235"/>
          </a:xfrm>
        </p:spPr>
        <p:txBody>
          <a:bodyPr/>
          <a:lstStyle/>
          <a:p>
            <a:pPr marL="342891" indent="-342891" eaLnBrk="1" hangingPunct="1">
              <a:lnSpc>
                <a:spcPts val="1905"/>
              </a:lnSpc>
              <a:buNone/>
              <a:defRPr/>
            </a:pPr>
            <a:r>
              <a:rPr lang="zh-TW" altLang="zh-TW" sz="2286" dirty="0" smtClean="0">
                <a:latin typeface="標楷體" panose="03000509000000000000" pitchFamily="65" charset="-120"/>
                <a:ea typeface="標楷體" panose="03000509000000000000" pitchFamily="65" charset="-120"/>
              </a:rPr>
              <a:t>受</a:t>
            </a:r>
            <a:r>
              <a:rPr lang="zh-TW" altLang="zh-TW" sz="2286" dirty="0">
                <a:latin typeface="標楷體" panose="03000509000000000000" pitchFamily="65" charset="-120"/>
                <a:ea typeface="標楷體" panose="03000509000000000000" pitchFamily="65" charset="-120"/>
              </a:rPr>
              <a:t>文者： </a:t>
            </a:r>
            <a:r>
              <a:rPr lang="en-US" altLang="zh-TW" sz="2286" dirty="0">
                <a:latin typeface="標楷體" panose="03000509000000000000" pitchFamily="65" charset="-120"/>
                <a:ea typeface="標楷體" panose="03000509000000000000" pitchFamily="65" charset="-120"/>
              </a:rPr>
              <a:t> </a:t>
            </a:r>
            <a:endParaRPr lang="zh-TW" altLang="zh-TW" sz="2286" dirty="0">
              <a:latin typeface="標楷體" panose="03000509000000000000" pitchFamily="65" charset="-120"/>
              <a:ea typeface="標楷體" panose="03000509000000000000" pitchFamily="65" charset="-120"/>
            </a:endParaRPr>
          </a:p>
          <a:p>
            <a:pPr marL="342891" indent="-342891" eaLnBrk="1" hangingPunct="1">
              <a:lnSpc>
                <a:spcPts val="1905"/>
              </a:lnSpc>
              <a:buNone/>
              <a:defRPr/>
            </a:pPr>
            <a:r>
              <a:rPr lang="zh-TW" altLang="zh-TW" sz="1715" dirty="0">
                <a:latin typeface="標楷體" panose="03000509000000000000" pitchFamily="65" charset="-120"/>
                <a:ea typeface="標楷體" panose="03000509000000000000" pitchFamily="65" charset="-120"/>
              </a:rPr>
              <a:t>發文日期：中華民國</a:t>
            </a:r>
            <a:r>
              <a:rPr lang="en-US" altLang="zh-TW" sz="1715" dirty="0" smtClean="0">
                <a:latin typeface="標楷體" panose="03000509000000000000" pitchFamily="65" charset="-120"/>
                <a:ea typeface="標楷體" panose="03000509000000000000" pitchFamily="65" charset="-120"/>
              </a:rPr>
              <a:t>112</a:t>
            </a:r>
            <a:r>
              <a:rPr lang="zh-TW" altLang="zh-TW" sz="1715" dirty="0" smtClean="0">
                <a:latin typeface="標楷體" panose="03000509000000000000" pitchFamily="65" charset="-120"/>
                <a:ea typeface="標楷體" panose="03000509000000000000" pitchFamily="65" charset="-120"/>
              </a:rPr>
              <a:t>年</a:t>
            </a:r>
            <a:r>
              <a:rPr lang="en-US" altLang="zh-TW" sz="1715" dirty="0">
                <a:latin typeface="標楷體" panose="03000509000000000000" pitchFamily="65" charset="-120"/>
                <a:ea typeface="標楷體" panose="03000509000000000000" pitchFamily="65" charset="-120"/>
              </a:rPr>
              <a:t>00</a:t>
            </a:r>
            <a:r>
              <a:rPr lang="zh-TW" altLang="zh-TW" sz="1715" dirty="0">
                <a:latin typeface="標楷體" panose="03000509000000000000" pitchFamily="65" charset="-120"/>
                <a:ea typeface="標楷體" panose="03000509000000000000" pitchFamily="65" charset="-120"/>
              </a:rPr>
              <a:t>月</a:t>
            </a:r>
            <a:r>
              <a:rPr lang="en-US" altLang="zh-TW" sz="1715" dirty="0">
                <a:latin typeface="標楷體" panose="03000509000000000000" pitchFamily="65" charset="-120"/>
                <a:ea typeface="標楷體" panose="03000509000000000000" pitchFamily="65" charset="-120"/>
              </a:rPr>
              <a:t>00</a:t>
            </a:r>
            <a:r>
              <a:rPr lang="zh-TW" altLang="zh-TW" sz="1715" dirty="0">
                <a:latin typeface="標楷體" panose="03000509000000000000" pitchFamily="65" charset="-120"/>
                <a:ea typeface="標楷體" panose="03000509000000000000" pitchFamily="65" charset="-120"/>
              </a:rPr>
              <a:t>日</a:t>
            </a:r>
          </a:p>
          <a:p>
            <a:pPr marL="342891" indent="-342891" eaLnBrk="1" hangingPunct="1">
              <a:lnSpc>
                <a:spcPts val="1905"/>
              </a:lnSpc>
              <a:buNone/>
              <a:defRPr/>
            </a:pPr>
            <a:r>
              <a:rPr lang="zh-TW" altLang="zh-TW" sz="1715" dirty="0">
                <a:latin typeface="標楷體" panose="03000509000000000000" pitchFamily="65" charset="-120"/>
                <a:ea typeface="標楷體" panose="03000509000000000000" pitchFamily="65" charset="-120"/>
              </a:rPr>
              <a:t>發文字號：○○○字</a:t>
            </a:r>
            <a:r>
              <a:rPr lang="zh-TW" altLang="en-US" sz="1715" dirty="0">
                <a:latin typeface="標楷體" panose="03000509000000000000" pitchFamily="65" charset="-120"/>
                <a:ea typeface="標楷體" panose="03000509000000000000" pitchFamily="65" charset="-120"/>
              </a:rPr>
              <a:t>第</a:t>
            </a:r>
            <a:r>
              <a:rPr lang="en-US" altLang="zh-TW" sz="1715" dirty="0" smtClean="0">
                <a:latin typeface="標楷體" panose="03000509000000000000" pitchFamily="65" charset="-120"/>
                <a:ea typeface="標楷體" panose="03000509000000000000" pitchFamily="65" charset="-120"/>
              </a:rPr>
              <a:t>11200000000</a:t>
            </a:r>
            <a:r>
              <a:rPr lang="zh-TW" altLang="zh-TW" sz="1715" dirty="0">
                <a:latin typeface="標楷體" panose="03000509000000000000" pitchFamily="65" charset="-120"/>
                <a:ea typeface="標楷體" panose="03000509000000000000" pitchFamily="65" charset="-120"/>
              </a:rPr>
              <a:t>號</a:t>
            </a:r>
          </a:p>
          <a:p>
            <a:pPr marL="342891" indent="-342891" eaLnBrk="1" hangingPunct="1">
              <a:lnSpc>
                <a:spcPts val="1905"/>
              </a:lnSpc>
              <a:buNone/>
              <a:defRPr/>
            </a:pPr>
            <a:r>
              <a:rPr lang="zh-TW" altLang="zh-TW" sz="1715" dirty="0">
                <a:latin typeface="標楷體" panose="03000509000000000000" pitchFamily="65" charset="-120"/>
                <a:ea typeface="標楷體" panose="03000509000000000000" pitchFamily="65" charset="-120"/>
              </a:rPr>
              <a:t>速別：</a:t>
            </a:r>
            <a:r>
              <a:rPr lang="zh-TW" altLang="en-US" sz="1715" dirty="0">
                <a:latin typeface="標楷體" panose="03000509000000000000" pitchFamily="65" charset="-120"/>
                <a:ea typeface="標楷體" panose="03000509000000000000" pitchFamily="65" charset="-120"/>
              </a:rPr>
              <a:t>普通件</a:t>
            </a:r>
            <a:endParaRPr lang="zh-TW" altLang="zh-TW" sz="1715" dirty="0">
              <a:latin typeface="標楷體" panose="03000509000000000000" pitchFamily="65" charset="-120"/>
              <a:ea typeface="標楷體" panose="03000509000000000000" pitchFamily="65" charset="-120"/>
            </a:endParaRPr>
          </a:p>
          <a:p>
            <a:pPr marL="342891" indent="-342891" eaLnBrk="1" hangingPunct="1">
              <a:lnSpc>
                <a:spcPts val="1905"/>
              </a:lnSpc>
              <a:buNone/>
              <a:defRPr/>
            </a:pPr>
            <a:r>
              <a:rPr lang="zh-TW" altLang="zh-TW" sz="1715" dirty="0">
                <a:latin typeface="標楷體" panose="03000509000000000000" pitchFamily="65" charset="-120"/>
                <a:ea typeface="標楷體" panose="03000509000000000000" pitchFamily="65" charset="-120"/>
              </a:rPr>
              <a:t>密等及解密條件或保密期限：</a:t>
            </a:r>
          </a:p>
          <a:p>
            <a:pPr marL="342891" indent="-342891" eaLnBrk="1" hangingPunct="1">
              <a:lnSpc>
                <a:spcPts val="1905"/>
              </a:lnSpc>
              <a:buNone/>
              <a:defRPr/>
            </a:pPr>
            <a:r>
              <a:rPr lang="zh-TW" altLang="zh-TW" sz="1715" dirty="0">
                <a:latin typeface="標楷體" panose="03000509000000000000" pitchFamily="65" charset="-120"/>
                <a:ea typeface="標楷體" panose="03000509000000000000" pitchFamily="65" charset="-120"/>
              </a:rPr>
              <a:t>附件：</a:t>
            </a:r>
          </a:p>
          <a:p>
            <a:pPr marL="342891" indent="-342891" eaLnBrk="1" hangingPunct="1">
              <a:lnSpc>
                <a:spcPts val="1905"/>
              </a:lnSpc>
              <a:buNone/>
              <a:defRPr/>
            </a:pPr>
            <a:r>
              <a:rPr lang="zh-TW" altLang="zh-TW" sz="2286" b="1" dirty="0">
                <a:latin typeface="標楷體" panose="03000509000000000000" pitchFamily="65" charset="-120"/>
                <a:ea typeface="標楷體" panose="03000509000000000000" pitchFamily="65" charset="-120"/>
              </a:rPr>
              <a:t>主旨：</a:t>
            </a:r>
            <a:r>
              <a:rPr lang="zh-TW" altLang="zh-TW" sz="2286" b="1" dirty="0">
                <a:solidFill>
                  <a:srgbClr val="FF0000"/>
                </a:solidFill>
                <a:latin typeface="標楷體" panose="03000509000000000000" pitchFamily="65" charset="-120"/>
                <a:ea typeface="標楷體" panose="03000509000000000000" pitchFamily="65" charset="-120"/>
              </a:rPr>
              <a:t>（起首語</a:t>
            </a:r>
            <a:r>
              <a:rPr lang="zh-TW" altLang="zh-TW" sz="2286" b="1" dirty="0">
                <a:latin typeface="標楷體" panose="03000509000000000000" pitchFamily="65" charset="-120"/>
                <a:ea typeface="標楷體" panose="03000509000000000000" pitchFamily="65" charset="-120"/>
              </a:rPr>
              <a:t>＋</a:t>
            </a:r>
            <a:r>
              <a:rPr lang="zh-TW" altLang="en-US" sz="2286" b="1" dirty="0">
                <a:latin typeface="標楷體" panose="03000509000000000000" pitchFamily="65" charset="-120"/>
                <a:ea typeface="標楷體" panose="03000509000000000000" pitchFamily="65" charset="-120"/>
              </a:rPr>
              <a:t>本案</a:t>
            </a:r>
            <a:r>
              <a:rPr lang="zh-TW" altLang="zh-TW" sz="2286" b="1" dirty="0">
                <a:latin typeface="標楷體" panose="03000509000000000000" pitchFamily="65" charset="-120"/>
                <a:ea typeface="標楷體" panose="03000509000000000000" pitchFamily="65" charset="-120"/>
              </a:rPr>
              <a:t>主要意旨＋期望語＜</a:t>
            </a:r>
            <a:r>
              <a:rPr lang="en-US" altLang="zh-TW" sz="2286" b="1" dirty="0">
                <a:latin typeface="標楷體" panose="03000509000000000000" pitchFamily="65" charset="-120"/>
                <a:ea typeface="標楷體" panose="03000509000000000000" pitchFamily="65" charset="-120"/>
              </a:rPr>
              <a:t>50</a:t>
            </a:r>
            <a:r>
              <a:rPr lang="zh-TW" altLang="zh-TW" sz="2286" b="1" dirty="0">
                <a:latin typeface="標楷體" panose="03000509000000000000" pitchFamily="65" charset="-120"/>
                <a:ea typeface="標楷體" panose="03000509000000000000" pitchFamily="65" charset="-120"/>
              </a:rPr>
              <a:t>個字</a:t>
            </a:r>
            <a:r>
              <a:rPr lang="zh-TW" altLang="zh-TW" sz="2286" b="1" dirty="0">
                <a:solidFill>
                  <a:srgbClr val="FF0000"/>
                </a:solidFill>
                <a:latin typeface="標楷體" panose="03000509000000000000" pitchFamily="65" charset="-120"/>
                <a:ea typeface="標楷體" panose="03000509000000000000" pitchFamily="65" charset="-120"/>
              </a:rPr>
              <a:t>）</a:t>
            </a:r>
            <a:r>
              <a:rPr lang="zh-TW" altLang="en-US" sz="2286" b="1" dirty="0">
                <a:solidFill>
                  <a:srgbClr val="FF0000"/>
                </a:solidFill>
                <a:latin typeface="標楷體" panose="03000509000000000000" pitchFamily="65" charset="-120"/>
                <a:ea typeface="標楷體" panose="03000509000000000000" pitchFamily="65" charset="-120"/>
              </a:rPr>
              <a:t>指公文主旨開頭所用的發語詞</a:t>
            </a:r>
            <a:r>
              <a:rPr lang="zh-TW" altLang="zh-TW" sz="2286" b="1" dirty="0">
                <a:solidFill>
                  <a:srgbClr val="FF0000"/>
                </a:solidFill>
                <a:latin typeface="標楷體" panose="03000509000000000000" pitchFamily="65" charset="-120"/>
                <a:ea typeface="標楷體" panose="03000509000000000000" pitchFamily="65" charset="-120"/>
              </a:rPr>
              <a:t> </a:t>
            </a:r>
          </a:p>
        </p:txBody>
      </p:sp>
      <p:graphicFrame>
        <p:nvGraphicFramePr>
          <p:cNvPr id="8" name="表格 7"/>
          <p:cNvGraphicFramePr>
            <a:graphicFrameLocks noGrp="1"/>
          </p:cNvGraphicFramePr>
          <p:nvPr>
            <p:extLst/>
          </p:nvPr>
        </p:nvGraphicFramePr>
        <p:xfrm>
          <a:off x="402424" y="2743201"/>
          <a:ext cx="11387153" cy="3626598"/>
        </p:xfrm>
        <a:graphic>
          <a:graphicData uri="http://schemas.openxmlformats.org/drawingml/2006/table">
            <a:tbl>
              <a:tblPr firstRow="1" bandRow="1">
                <a:tableStyleId>{8799B23B-EC83-4686-B30A-512413B5E67A}</a:tableStyleId>
              </a:tblPr>
              <a:tblGrid>
                <a:gridCol w="4527422"/>
                <a:gridCol w="5076201"/>
                <a:gridCol w="1783530"/>
              </a:tblGrid>
              <a:tr h="439790">
                <a:tc>
                  <a:txBody>
                    <a:bodyPr/>
                    <a:lstStyle/>
                    <a:p>
                      <a:pPr algn="ctr"/>
                      <a:r>
                        <a:rPr lang="zh-TW" altLang="en-US" sz="2300" b="1" dirty="0" smtClean="0">
                          <a:solidFill>
                            <a:schemeClr val="tx1"/>
                          </a:solidFill>
                        </a:rPr>
                        <a:t>起首語</a:t>
                      </a:r>
                      <a:endParaRPr lang="zh-TW" altLang="en-US" sz="2300" b="1" dirty="0">
                        <a:solidFill>
                          <a:schemeClr val="tx1"/>
                        </a:solidFill>
                        <a:latin typeface="標楷體" pitchFamily="65" charset="-120"/>
                        <a:ea typeface="標楷體" pitchFamily="65" charset="-120"/>
                      </a:endParaRPr>
                    </a:p>
                  </a:txBody>
                  <a:tcPr marL="91435" marR="91435" marT="45685" marB="45685"/>
                </a:tc>
                <a:tc>
                  <a:txBody>
                    <a:bodyPr/>
                    <a:lstStyle/>
                    <a:p>
                      <a:pPr algn="ctr"/>
                      <a:r>
                        <a:rPr lang="zh-TW" altLang="en-US" sz="2300" b="1" dirty="0" smtClean="0">
                          <a:solidFill>
                            <a:schemeClr val="tx1"/>
                          </a:solidFill>
                        </a:rPr>
                        <a:t>適用範圍</a:t>
                      </a:r>
                      <a:endParaRPr lang="zh-TW" altLang="en-US" sz="2300" b="1" dirty="0">
                        <a:solidFill>
                          <a:schemeClr val="tx1"/>
                        </a:solidFill>
                        <a:latin typeface="標楷體" pitchFamily="65" charset="-120"/>
                        <a:ea typeface="標楷體" pitchFamily="65" charset="-120"/>
                      </a:endParaRPr>
                    </a:p>
                  </a:txBody>
                  <a:tcPr marL="91435" marR="91435" marT="45685" marB="45685"/>
                </a:tc>
                <a:tc>
                  <a:txBody>
                    <a:bodyPr/>
                    <a:lstStyle/>
                    <a:p>
                      <a:pPr algn="ctr"/>
                      <a:r>
                        <a:rPr lang="zh-TW" altLang="en-US" sz="2300" b="1" dirty="0" smtClean="0">
                          <a:solidFill>
                            <a:schemeClr val="tx1"/>
                          </a:solidFill>
                        </a:rPr>
                        <a:t>備註</a:t>
                      </a:r>
                      <a:endParaRPr lang="zh-TW" altLang="en-US" sz="2300" b="1" dirty="0">
                        <a:solidFill>
                          <a:schemeClr val="tx1"/>
                        </a:solidFill>
                        <a:latin typeface="標楷體" pitchFamily="65" charset="-120"/>
                        <a:ea typeface="標楷體" pitchFamily="65" charset="-120"/>
                      </a:endParaRPr>
                    </a:p>
                  </a:txBody>
                  <a:tcPr marL="91435" marR="91435" marT="45685" marB="45685"/>
                </a:tc>
              </a:tr>
              <a:tr h="485540">
                <a:tc>
                  <a:txBody>
                    <a:bodyPr/>
                    <a:lstStyle/>
                    <a:p>
                      <a:r>
                        <a:rPr lang="zh-TW" altLang="en-US" sz="2300" b="1" dirty="0" smtClean="0">
                          <a:solidFill>
                            <a:srgbClr val="0000FF"/>
                          </a:solidFill>
                        </a:rPr>
                        <a:t>關於、有關、為、函轉</a:t>
                      </a:r>
                      <a:endParaRPr lang="zh-TW" altLang="en-US" sz="2300" b="1" dirty="0">
                        <a:solidFill>
                          <a:srgbClr val="0000FF"/>
                        </a:solidFill>
                        <a:latin typeface="標楷體" pitchFamily="65" charset="-120"/>
                        <a:ea typeface="標楷體" pitchFamily="65" charset="-120"/>
                      </a:endParaRPr>
                    </a:p>
                  </a:txBody>
                  <a:tcPr marL="91435" marR="91435" marT="45685" marB="45685"/>
                </a:tc>
                <a:tc>
                  <a:txBody>
                    <a:bodyPr/>
                    <a:lstStyle/>
                    <a:p>
                      <a:r>
                        <a:rPr lang="zh-TW" altLang="en-US" sz="2300" b="1" dirty="0" smtClean="0">
                          <a:solidFill>
                            <a:srgbClr val="FF0000"/>
                          </a:solidFill>
                        </a:rPr>
                        <a:t>上行文、平行文、下行文</a:t>
                      </a:r>
                      <a:endParaRPr lang="en-US" altLang="zh-TW" sz="2300" b="1" dirty="0" smtClean="0">
                        <a:solidFill>
                          <a:srgbClr val="FF0000"/>
                        </a:solidFill>
                        <a:latin typeface="標楷體" pitchFamily="65" charset="-120"/>
                        <a:ea typeface="標楷體" pitchFamily="65" charset="-120"/>
                      </a:endParaRPr>
                    </a:p>
                  </a:txBody>
                  <a:tcPr marL="91435" marR="91435" marT="45685" marB="45685"/>
                </a:tc>
                <a:tc>
                  <a:txBody>
                    <a:bodyPr/>
                    <a:lstStyle/>
                    <a:p>
                      <a:endParaRPr lang="zh-TW" altLang="en-US" sz="1900" b="1" dirty="0">
                        <a:latin typeface="標楷體" pitchFamily="65" charset="-120"/>
                        <a:ea typeface="標楷體" pitchFamily="65" charset="-120"/>
                      </a:endParaRPr>
                    </a:p>
                  </a:txBody>
                  <a:tcPr marL="91435" marR="91435" marT="45685" marB="45685"/>
                </a:tc>
              </a:tr>
              <a:tr h="452724">
                <a:tc>
                  <a:txBody>
                    <a:bodyPr/>
                    <a:lstStyle/>
                    <a:p>
                      <a:r>
                        <a:rPr lang="zh-TW" altLang="en-US" sz="2300" b="1" dirty="0" smtClean="0">
                          <a:solidFill>
                            <a:srgbClr val="FF0000"/>
                          </a:solidFill>
                        </a:rPr>
                        <a:t>檢陳</a:t>
                      </a:r>
                      <a:r>
                        <a:rPr lang="zh-TW" altLang="en-US" sz="2300" b="1" dirty="0" smtClean="0">
                          <a:solidFill>
                            <a:srgbClr val="0000FF"/>
                          </a:solidFill>
                        </a:rPr>
                        <a:t>、謹查、茲有</a:t>
                      </a:r>
                      <a:endParaRPr lang="zh-TW" altLang="en-US" sz="2300" b="1" dirty="0">
                        <a:solidFill>
                          <a:srgbClr val="0000FF"/>
                        </a:solidFill>
                        <a:latin typeface="標楷體" pitchFamily="65" charset="-120"/>
                        <a:ea typeface="標楷體" pitchFamily="65" charset="-120"/>
                      </a:endParaRPr>
                    </a:p>
                  </a:txBody>
                  <a:tcPr marL="91435" marR="91435" marT="45685" marB="4568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300" b="1" dirty="0" smtClean="0">
                          <a:solidFill>
                            <a:srgbClr val="FF0000"/>
                          </a:solidFill>
                        </a:rPr>
                        <a:t>上行文適用</a:t>
                      </a:r>
                      <a:endParaRPr lang="zh-TW" altLang="en-US" sz="2300" b="1" dirty="0" smtClean="0">
                        <a:solidFill>
                          <a:srgbClr val="FF0000"/>
                        </a:solidFill>
                        <a:latin typeface="標楷體" pitchFamily="65" charset="-120"/>
                        <a:ea typeface="標楷體" pitchFamily="65" charset="-120"/>
                      </a:endParaRPr>
                    </a:p>
                  </a:txBody>
                  <a:tcPr marL="91435" marR="91435" marT="45685" marB="45685"/>
                </a:tc>
                <a:tc>
                  <a:txBody>
                    <a:bodyPr/>
                    <a:lstStyle/>
                    <a:p>
                      <a:endParaRPr lang="zh-TW" altLang="en-US" sz="1900" b="1" dirty="0">
                        <a:latin typeface="標楷體" pitchFamily="65" charset="-120"/>
                        <a:ea typeface="標楷體" pitchFamily="65" charset="-120"/>
                      </a:endParaRPr>
                    </a:p>
                  </a:txBody>
                  <a:tcPr marL="91435" marR="91435" marT="45685" marB="45685"/>
                </a:tc>
              </a:tr>
              <a:tr h="452724">
                <a:tc>
                  <a:txBody>
                    <a:bodyPr/>
                    <a:lstStyle/>
                    <a:p>
                      <a:r>
                        <a:rPr lang="zh-TW" altLang="en-US" sz="2300" b="1" dirty="0" smtClean="0">
                          <a:solidFill>
                            <a:srgbClr val="FF0000"/>
                          </a:solidFill>
                        </a:rPr>
                        <a:t>檢送</a:t>
                      </a:r>
                      <a:r>
                        <a:rPr lang="zh-TW" altLang="en-US" sz="2300" b="1" dirty="0" smtClean="0">
                          <a:solidFill>
                            <a:srgbClr val="0000FF"/>
                          </a:solidFill>
                        </a:rPr>
                        <a:t>、經查、茲經、函詢</a:t>
                      </a:r>
                      <a:endParaRPr lang="zh-TW" altLang="en-US" sz="2300" b="1" dirty="0">
                        <a:solidFill>
                          <a:srgbClr val="0000FF"/>
                        </a:solidFill>
                        <a:latin typeface="標楷體" pitchFamily="65" charset="-120"/>
                        <a:ea typeface="標楷體" pitchFamily="65" charset="-120"/>
                      </a:endParaRPr>
                    </a:p>
                  </a:txBody>
                  <a:tcPr marL="91435" marR="91435" marT="45685" marB="45685"/>
                </a:tc>
                <a:tc>
                  <a:txBody>
                    <a:bodyPr/>
                    <a:lstStyle/>
                    <a:p>
                      <a:r>
                        <a:rPr lang="zh-TW" altLang="en-US" sz="2300" b="1" dirty="0" smtClean="0">
                          <a:solidFill>
                            <a:srgbClr val="FF0000"/>
                          </a:solidFill>
                        </a:rPr>
                        <a:t>平行文適用</a:t>
                      </a:r>
                      <a:endParaRPr lang="zh-TW" altLang="en-US" sz="2300" b="1" dirty="0">
                        <a:solidFill>
                          <a:srgbClr val="FF0000"/>
                        </a:solidFill>
                        <a:latin typeface="標楷體" pitchFamily="65" charset="-120"/>
                        <a:ea typeface="標楷體" pitchFamily="65" charset="-120"/>
                      </a:endParaRPr>
                    </a:p>
                  </a:txBody>
                  <a:tcPr marL="91435" marR="91435" marT="45685" marB="45685"/>
                </a:tc>
                <a:tc>
                  <a:txBody>
                    <a:bodyPr/>
                    <a:lstStyle/>
                    <a:p>
                      <a:endParaRPr lang="zh-TW" altLang="en-US" sz="1900" b="1" dirty="0">
                        <a:latin typeface="標楷體" pitchFamily="65" charset="-120"/>
                        <a:ea typeface="標楷體" pitchFamily="65" charset="-120"/>
                      </a:endParaRPr>
                    </a:p>
                  </a:txBody>
                  <a:tcPr marL="91435" marR="91435" marT="45685" marB="45685"/>
                </a:tc>
              </a:tr>
              <a:tr h="452724">
                <a:tc>
                  <a:txBody>
                    <a:bodyPr/>
                    <a:lstStyle/>
                    <a:p>
                      <a:r>
                        <a:rPr lang="zh-TW" altLang="en-US" sz="2300" b="1" dirty="0" smtClean="0">
                          <a:solidFill>
                            <a:srgbClr val="FF0000"/>
                          </a:solidFill>
                        </a:rPr>
                        <a:t>檢附、檢發、檢送</a:t>
                      </a:r>
                      <a:r>
                        <a:rPr lang="zh-TW" altLang="en-US" sz="2300" b="1" dirty="0" smtClean="0">
                          <a:solidFill>
                            <a:srgbClr val="0000FF"/>
                          </a:solidFill>
                        </a:rPr>
                        <a:t>、所詢</a:t>
                      </a:r>
                      <a:endParaRPr lang="zh-TW" altLang="en-US" sz="2300" b="1" dirty="0">
                        <a:solidFill>
                          <a:srgbClr val="0000FF"/>
                        </a:solidFill>
                        <a:latin typeface="標楷體" pitchFamily="65" charset="-120"/>
                        <a:ea typeface="標楷體" pitchFamily="65" charset="-120"/>
                      </a:endParaRPr>
                    </a:p>
                  </a:txBody>
                  <a:tcPr marL="91435" marR="91435" marT="45685" marB="45685"/>
                </a:tc>
                <a:tc>
                  <a:txBody>
                    <a:bodyPr/>
                    <a:lstStyle/>
                    <a:p>
                      <a:r>
                        <a:rPr lang="zh-TW" altLang="en-US" sz="2300" b="1" dirty="0" smtClean="0">
                          <a:solidFill>
                            <a:srgbClr val="FF0000"/>
                          </a:solidFill>
                        </a:rPr>
                        <a:t>下行文適用</a:t>
                      </a:r>
                      <a:endParaRPr lang="zh-TW" altLang="en-US" sz="2300" b="1" dirty="0">
                        <a:solidFill>
                          <a:srgbClr val="FF0000"/>
                        </a:solidFill>
                        <a:latin typeface="標楷體" pitchFamily="65" charset="-120"/>
                        <a:ea typeface="標楷體" pitchFamily="65" charset="-120"/>
                      </a:endParaRPr>
                    </a:p>
                  </a:txBody>
                  <a:tcPr marL="91435" marR="91435" marT="45685" marB="45685"/>
                </a:tc>
                <a:tc>
                  <a:txBody>
                    <a:bodyPr/>
                    <a:lstStyle/>
                    <a:p>
                      <a:endParaRPr lang="zh-TW" altLang="en-US" sz="1900" b="1" dirty="0">
                        <a:latin typeface="標楷體" pitchFamily="65" charset="-120"/>
                        <a:ea typeface="標楷體" pitchFamily="65" charset="-120"/>
                      </a:endParaRPr>
                    </a:p>
                  </a:txBody>
                  <a:tcPr marL="91435" marR="91435" marT="45685" marB="45685"/>
                </a:tc>
              </a:tr>
              <a:tr h="7882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300" b="1" dirty="0" smtClean="0">
                          <a:solidFill>
                            <a:srgbClr val="0000FF"/>
                          </a:solidFill>
                        </a:rPr>
                        <a:t>制定（法律）、訂定（法規命令、</a:t>
                      </a:r>
                      <a:endParaRPr lang="en-US" altLang="zh-TW" sz="2300" b="1" dirty="0" smtClean="0">
                        <a:solidFill>
                          <a:srgbClr val="0000FF"/>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300" b="1" dirty="0" smtClean="0">
                          <a:solidFill>
                            <a:srgbClr val="0000FF"/>
                          </a:solidFill>
                        </a:rPr>
                        <a:t>行政規則）、修正、廢止、核釋</a:t>
                      </a:r>
                      <a:endParaRPr lang="zh-TW" altLang="en-US" sz="2300" b="1" dirty="0" smtClean="0">
                        <a:solidFill>
                          <a:srgbClr val="0000FF"/>
                        </a:solidFill>
                        <a:latin typeface="標楷體" pitchFamily="65" charset="-120"/>
                        <a:ea typeface="標楷體" pitchFamily="65" charset="-120"/>
                      </a:endParaRPr>
                    </a:p>
                  </a:txBody>
                  <a:tcPr marL="91435" marR="91435" marT="45685" marB="45685"/>
                </a:tc>
                <a:tc>
                  <a:txBody>
                    <a:bodyPr/>
                    <a:lstStyle/>
                    <a:p>
                      <a:r>
                        <a:rPr lang="zh-TW" altLang="en-US" sz="2300" b="1" dirty="0" smtClean="0">
                          <a:solidFill>
                            <a:srgbClr val="FF0000"/>
                          </a:solidFill>
                        </a:rPr>
                        <a:t>公布（法律）</a:t>
                      </a:r>
                      <a:endParaRPr lang="en-US" altLang="zh-TW" sz="2300" b="1" dirty="0" smtClean="0">
                        <a:solidFill>
                          <a:srgbClr val="FF0000"/>
                        </a:solidFill>
                      </a:endParaRPr>
                    </a:p>
                    <a:p>
                      <a:r>
                        <a:rPr lang="zh-TW" altLang="en-US" sz="2300" b="1" dirty="0" smtClean="0">
                          <a:solidFill>
                            <a:srgbClr val="FF0000"/>
                          </a:solidFill>
                        </a:rPr>
                        <a:t>發布（法規命令、行政規則）適用</a:t>
                      </a:r>
                      <a:endParaRPr lang="zh-TW" altLang="en-US" sz="2300" b="1" dirty="0">
                        <a:solidFill>
                          <a:srgbClr val="FF0000"/>
                        </a:solidFill>
                        <a:latin typeface="標楷體" pitchFamily="65" charset="-120"/>
                        <a:ea typeface="標楷體" pitchFamily="65" charset="-120"/>
                      </a:endParaRPr>
                    </a:p>
                  </a:txBody>
                  <a:tcPr marL="91435" marR="91435" marT="45685" marB="45685"/>
                </a:tc>
                <a:tc>
                  <a:txBody>
                    <a:bodyPr/>
                    <a:lstStyle/>
                    <a:p>
                      <a:endParaRPr lang="zh-TW" altLang="en-US" sz="1900" b="1" dirty="0">
                        <a:latin typeface="標楷體" pitchFamily="65" charset="-120"/>
                        <a:ea typeface="標楷體" pitchFamily="65" charset="-120"/>
                      </a:endParaRPr>
                    </a:p>
                  </a:txBody>
                  <a:tcPr marL="91435" marR="91435" marT="45685" marB="45685"/>
                </a:tc>
              </a:tr>
              <a:tr h="548586">
                <a:tc>
                  <a:txBody>
                    <a:bodyPr/>
                    <a:lstStyle/>
                    <a:p>
                      <a:r>
                        <a:rPr lang="zh-TW" altLang="en-US" sz="2300" b="1" dirty="0" smtClean="0">
                          <a:solidFill>
                            <a:srgbClr val="0000FF"/>
                          </a:solidFill>
                        </a:rPr>
                        <a:t>特任、任命、茲聘、僱</a:t>
                      </a:r>
                      <a:endParaRPr lang="zh-TW" altLang="en-US" sz="2300" b="1" dirty="0">
                        <a:solidFill>
                          <a:srgbClr val="0000FF"/>
                        </a:solidFill>
                        <a:latin typeface="標楷體" pitchFamily="65" charset="-120"/>
                        <a:ea typeface="標楷體" pitchFamily="65" charset="-120"/>
                      </a:endParaRPr>
                    </a:p>
                  </a:txBody>
                  <a:tcPr marL="91435" marR="91435" marT="45685" marB="45685"/>
                </a:tc>
                <a:tc>
                  <a:txBody>
                    <a:bodyPr/>
                    <a:lstStyle/>
                    <a:p>
                      <a:r>
                        <a:rPr lang="zh-TW" altLang="en-US" sz="2300" b="1" dirty="0" smtClean="0">
                          <a:solidFill>
                            <a:srgbClr val="FF0000"/>
                          </a:solidFill>
                        </a:rPr>
                        <a:t>下行文（人事命令）適用</a:t>
                      </a:r>
                      <a:endParaRPr lang="zh-TW" altLang="en-US" sz="2300" b="1" dirty="0">
                        <a:solidFill>
                          <a:srgbClr val="FF0000"/>
                        </a:solidFill>
                        <a:latin typeface="標楷體" pitchFamily="65" charset="-120"/>
                        <a:ea typeface="標楷體" pitchFamily="65" charset="-120"/>
                      </a:endParaRPr>
                    </a:p>
                  </a:txBody>
                  <a:tcPr marL="91435" marR="91435" marT="45685" marB="45685"/>
                </a:tc>
                <a:tc>
                  <a:txBody>
                    <a:bodyPr/>
                    <a:lstStyle/>
                    <a:p>
                      <a:endParaRPr lang="zh-TW" altLang="en-US" sz="1900" b="1" dirty="0">
                        <a:latin typeface="標楷體" pitchFamily="65" charset="-120"/>
                        <a:ea typeface="標楷體" pitchFamily="65" charset="-120"/>
                      </a:endParaRPr>
                    </a:p>
                  </a:txBody>
                  <a:tcPr marL="91435" marR="91435" marT="45685" marB="45685"/>
                </a:tc>
              </a:tr>
            </a:tbl>
          </a:graphicData>
        </a:graphic>
      </p:graphicFrame>
      <p:sp>
        <p:nvSpPr>
          <p:cNvPr id="5" name="文字方塊 4"/>
          <p:cNvSpPr txBox="1"/>
          <p:nvPr/>
        </p:nvSpPr>
        <p:spPr>
          <a:xfrm>
            <a:off x="5120640" y="691093"/>
            <a:ext cx="6364224"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hlinkClick r:id="rId2" action="ppaction://hlinksldjump"/>
              </a:rPr>
              <a:t>檢</a:t>
            </a:r>
            <a:r>
              <a:rPr lang="en-US" altLang="zh-TW" sz="2000" dirty="0">
                <a:solidFill>
                  <a:srgbClr val="0000FF"/>
                </a:solidFill>
                <a:latin typeface="標楷體" panose="03000509000000000000" pitchFamily="65" charset="-120"/>
                <a:ea typeface="標楷體" panose="03000509000000000000" pitchFamily="65" charset="-120"/>
                <a:hlinkClick r:id="rId2" action="ppaction://hlinksldjump"/>
              </a:rPr>
              <a:t>(</a:t>
            </a:r>
            <a:r>
              <a:rPr lang="zh-TW" altLang="en-US" sz="2000" dirty="0">
                <a:solidFill>
                  <a:srgbClr val="0000FF"/>
                </a:solidFill>
                <a:latin typeface="標楷體" panose="03000509000000000000" pitchFamily="65" charset="-120"/>
                <a:ea typeface="標楷體" panose="03000509000000000000" pitchFamily="65" charset="-120"/>
                <a:hlinkClick r:id="rId2" action="ppaction://hlinksldjump"/>
              </a:rPr>
              <a:t>動詞</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整理</a:t>
            </a:r>
            <a:r>
              <a:rPr lang="zh-TW" altLang="en-US" sz="2000" dirty="0">
                <a:solidFill>
                  <a:srgbClr val="0000FF"/>
                </a:solidFill>
                <a:latin typeface="標楷體" panose="03000509000000000000" pitchFamily="65" charset="-120"/>
                <a:ea typeface="標楷體" panose="03000509000000000000" pitchFamily="65" charset="-120"/>
              </a:rPr>
              <a:t>之意思</a:t>
            </a:r>
            <a:endParaRPr lang="en-US" altLang="zh-TW" sz="2000" dirty="0">
              <a:solidFill>
                <a:srgbClr val="0000FF"/>
              </a:solidFill>
              <a:latin typeface="標楷體" panose="03000509000000000000" pitchFamily="65" charset="-120"/>
              <a:ea typeface="標楷體" panose="03000509000000000000" pitchFamily="65" charset="-120"/>
            </a:endParaRPr>
          </a:p>
          <a:p>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檢</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名詞</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函</a:t>
            </a:r>
            <a:r>
              <a:rPr lang="zh-TW" altLang="en-US" sz="2000" dirty="0">
                <a:solidFill>
                  <a:srgbClr val="0000FF"/>
                </a:solidFill>
                <a:latin typeface="標楷體" panose="03000509000000000000" pitchFamily="65" charset="-120"/>
                <a:ea typeface="標楷體" panose="03000509000000000000" pitchFamily="65" charset="-120"/>
              </a:rPr>
              <a:t>之意思</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如：</a:t>
            </a:r>
            <a:r>
              <a:rPr lang="zh-TW" altLang="en-US" sz="2000" dirty="0">
                <a:solidFill>
                  <a:srgbClr val="FF0000"/>
                </a:solidFill>
                <a:latin typeface="標楷體" panose="03000509000000000000" pitchFamily="65" charset="-120"/>
                <a:ea typeface="標楷體" panose="03000509000000000000" pitchFamily="65" charset="-120"/>
              </a:rPr>
              <a:t>函陳</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函送</a:t>
            </a:r>
            <a:r>
              <a:rPr lang="en-US" altLang="zh-TW" sz="2000" dirty="0">
                <a:solidFill>
                  <a:srgbClr val="0000FF"/>
                </a:solidFill>
                <a:latin typeface="標楷體" panose="03000509000000000000" pitchFamily="65" charset="-120"/>
                <a:ea typeface="標楷體" panose="03000509000000000000" pitchFamily="65" charset="-120"/>
              </a:rPr>
              <a:t>)</a:t>
            </a:r>
          </a:p>
          <a:p>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陳</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送上</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奉上</a:t>
            </a:r>
            <a:r>
              <a:rPr lang="zh-TW" altLang="en-US" sz="2000" dirty="0">
                <a:solidFill>
                  <a:srgbClr val="0000FF"/>
                </a:solidFill>
                <a:latin typeface="標楷體" panose="03000509000000000000" pitchFamily="65" charset="-120"/>
                <a:ea typeface="標楷體" panose="03000509000000000000" pitchFamily="65" charset="-120"/>
              </a:rPr>
              <a:t>之意思</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對</a:t>
            </a:r>
            <a:r>
              <a:rPr lang="zh-TW" altLang="en-US" sz="2000" dirty="0">
                <a:solidFill>
                  <a:srgbClr val="FF0000"/>
                </a:solidFill>
                <a:latin typeface="標楷體" panose="03000509000000000000" pitchFamily="65" charset="-120"/>
                <a:ea typeface="標楷體" panose="03000509000000000000" pitchFamily="65" charset="-120"/>
              </a:rPr>
              <a:t>自己長官</a:t>
            </a:r>
            <a:r>
              <a:rPr lang="zh-TW" altLang="en-US" sz="2000" dirty="0">
                <a:solidFill>
                  <a:srgbClr val="0000FF"/>
                </a:solidFill>
                <a:latin typeface="標楷體" panose="03000509000000000000" pitchFamily="65" charset="-120"/>
                <a:ea typeface="標楷體" panose="03000509000000000000" pitchFamily="65" charset="-120"/>
              </a:rPr>
              <a:t>或</a:t>
            </a:r>
            <a:r>
              <a:rPr lang="zh-TW" altLang="en-US" sz="2000" dirty="0">
                <a:solidFill>
                  <a:srgbClr val="FF0000"/>
                </a:solidFill>
                <a:latin typeface="標楷體" panose="03000509000000000000" pitchFamily="65" charset="-120"/>
                <a:ea typeface="標楷體" panose="03000509000000000000" pitchFamily="65" charset="-120"/>
              </a:rPr>
              <a:t>上級機關</a:t>
            </a:r>
            <a:r>
              <a:rPr lang="zh-TW" altLang="en-US" sz="2000" dirty="0">
                <a:solidFill>
                  <a:srgbClr val="0000FF"/>
                </a:solidFill>
                <a:latin typeface="標楷體" panose="03000509000000000000" pitchFamily="65" charset="-120"/>
                <a:ea typeface="標楷體" panose="03000509000000000000" pitchFamily="65" charset="-120"/>
              </a:rPr>
              <a:t>使用</a:t>
            </a:r>
            <a:r>
              <a:rPr lang="en-US" altLang="zh-TW" sz="2000" dirty="0">
                <a:solidFill>
                  <a:srgbClr val="0000FF"/>
                </a:solidFill>
                <a:latin typeface="標楷體" panose="03000509000000000000" pitchFamily="65" charset="-120"/>
                <a:ea typeface="標楷體" panose="03000509000000000000" pitchFamily="65" charset="-120"/>
              </a:rPr>
              <a:t>)</a:t>
            </a:r>
          </a:p>
          <a:p>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呈</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送上</a:t>
            </a:r>
            <a:r>
              <a:rPr lang="zh-TW" altLang="en-US"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奉上</a:t>
            </a:r>
            <a:r>
              <a:rPr lang="zh-TW" altLang="en-US" sz="2000" dirty="0">
                <a:solidFill>
                  <a:srgbClr val="0000FF"/>
                </a:solidFill>
                <a:latin typeface="標楷體" panose="03000509000000000000" pitchFamily="65" charset="-120"/>
                <a:ea typeface="標楷體" panose="03000509000000000000" pitchFamily="65" charset="-120"/>
              </a:rPr>
              <a:t>之意思</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專對</a:t>
            </a:r>
            <a:r>
              <a:rPr lang="zh-TW" altLang="en-US" sz="2000" dirty="0">
                <a:solidFill>
                  <a:srgbClr val="FF0000"/>
                </a:solidFill>
                <a:latin typeface="標楷體" panose="03000509000000000000" pitchFamily="65" charset="-120"/>
                <a:ea typeface="標楷體" panose="03000509000000000000" pitchFamily="65" charset="-120"/>
              </a:rPr>
              <a:t>總統</a:t>
            </a:r>
            <a:r>
              <a:rPr lang="zh-TW" altLang="en-US" sz="2000" dirty="0">
                <a:solidFill>
                  <a:srgbClr val="0000FF"/>
                </a:solidFill>
                <a:latin typeface="標楷體" panose="03000509000000000000" pitchFamily="65" charset="-120"/>
                <a:ea typeface="標楷體" panose="03000509000000000000" pitchFamily="65" charset="-120"/>
              </a:rPr>
              <a:t>使用</a:t>
            </a:r>
            <a:r>
              <a:rPr lang="en-US" altLang="zh-TW" sz="2000" dirty="0">
                <a:solidFill>
                  <a:srgbClr val="0000FF"/>
                </a:solidFill>
                <a:latin typeface="標楷體" panose="03000509000000000000" pitchFamily="65" charset="-120"/>
                <a:ea typeface="標楷體" panose="03000509000000000000" pitchFamily="65" charset="-120"/>
              </a:rPr>
              <a:t>)</a:t>
            </a:r>
            <a:endParaRPr lang="zh-TW" altLang="en-US" sz="2000" dirty="0">
              <a:solidFill>
                <a:srgbClr val="0000FF"/>
              </a:solidFill>
            </a:endParaRPr>
          </a:p>
        </p:txBody>
      </p:sp>
    </p:spTree>
    <p:extLst>
      <p:ext uri="{BB962C8B-B14F-4D97-AF65-F5344CB8AC3E}">
        <p14:creationId xmlns:p14="http://schemas.microsoft.com/office/powerpoint/2010/main" val="3756701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a:xfrm>
            <a:off x="608089" y="1"/>
            <a:ext cx="12191664" cy="754607"/>
          </a:xfrm>
        </p:spPr>
        <p:txBody>
          <a:bodyPr>
            <a:normAutofit fontScale="90000"/>
          </a:bodyPr>
          <a:lstStyle/>
          <a:p>
            <a:pPr eaLnBrk="1" hangingPunct="1">
              <a:defRPr/>
            </a:pPr>
            <a:r>
              <a:rPr lang="zh-TW" altLang="en-US" sz="4401" dirty="0">
                <a:ea typeface="標楷體" pitchFamily="65" charset="-120"/>
              </a:rPr>
              <a:t>公文主旨段期望語寫作方法</a:t>
            </a:r>
            <a:endParaRPr lang="zh-TW" altLang="en-US" sz="4401" dirty="0"/>
          </a:p>
        </p:txBody>
      </p:sp>
      <p:sp>
        <p:nvSpPr>
          <p:cNvPr id="146435" name="內容版面配置區 2"/>
          <p:cNvSpPr>
            <a:spLocks noGrp="1"/>
          </p:cNvSpPr>
          <p:nvPr>
            <p:ph idx="1"/>
          </p:nvPr>
        </p:nvSpPr>
        <p:spPr>
          <a:xfrm>
            <a:off x="31712" y="93840"/>
            <a:ext cx="12132856" cy="7804934"/>
          </a:xfrm>
        </p:spPr>
        <p:txBody>
          <a:bodyPr/>
          <a:lstStyle/>
          <a:p>
            <a:pPr marL="342872" indent="-342872" eaLnBrk="1" hangingPunct="1">
              <a:lnSpc>
                <a:spcPts val="1618"/>
              </a:lnSpc>
              <a:buNone/>
              <a:defRPr/>
            </a:pPr>
            <a:r>
              <a:rPr lang="zh-TW" altLang="zh-TW" sz="2096" dirty="0">
                <a:latin typeface="標楷體" panose="03000509000000000000" pitchFamily="65" charset="-120"/>
                <a:ea typeface="標楷體" panose="03000509000000000000" pitchFamily="65" charset="-120"/>
              </a:rPr>
              <a:t>受文者：</a:t>
            </a:r>
            <a:r>
              <a:rPr lang="zh-TW" altLang="zh-TW" sz="1905" dirty="0">
                <a:latin typeface="標楷體" panose="03000509000000000000" pitchFamily="65" charset="-120"/>
                <a:ea typeface="標楷體" panose="03000509000000000000" pitchFamily="65" charset="-120"/>
              </a:rPr>
              <a:t> </a:t>
            </a:r>
            <a:r>
              <a:rPr lang="en-US" altLang="zh-TW" sz="1905" dirty="0">
                <a:latin typeface="標楷體" panose="03000509000000000000" pitchFamily="65" charset="-120"/>
                <a:ea typeface="標楷體" panose="03000509000000000000" pitchFamily="65" charset="-120"/>
              </a:rPr>
              <a:t> </a:t>
            </a:r>
            <a:endParaRPr lang="zh-TW" altLang="zh-TW" sz="1905" dirty="0">
              <a:latin typeface="標楷體" panose="03000509000000000000" pitchFamily="65" charset="-120"/>
              <a:ea typeface="標楷體" panose="03000509000000000000" pitchFamily="65" charset="-120"/>
            </a:endParaRPr>
          </a:p>
          <a:p>
            <a:pPr marL="342872" indent="-342872" eaLnBrk="1" hangingPunct="1">
              <a:lnSpc>
                <a:spcPts val="1238"/>
              </a:lnSpc>
              <a:buNone/>
              <a:defRPr/>
            </a:pPr>
            <a:r>
              <a:rPr lang="zh-TW" altLang="zh-TW" sz="1524" dirty="0">
                <a:latin typeface="標楷體" panose="03000509000000000000" pitchFamily="65" charset="-120"/>
                <a:ea typeface="標楷體" panose="03000509000000000000" pitchFamily="65" charset="-120"/>
              </a:rPr>
              <a:t>發文日期：中華民國</a:t>
            </a:r>
            <a:r>
              <a:rPr lang="en-US" altLang="zh-TW" sz="1524" dirty="0" smtClean="0">
                <a:latin typeface="標楷體" panose="03000509000000000000" pitchFamily="65" charset="-120"/>
                <a:ea typeface="標楷體" panose="03000509000000000000" pitchFamily="65" charset="-120"/>
              </a:rPr>
              <a:t>111</a:t>
            </a:r>
            <a:r>
              <a:rPr lang="zh-TW" altLang="zh-TW" sz="1524" dirty="0" smtClean="0">
                <a:latin typeface="標楷體" panose="03000509000000000000" pitchFamily="65" charset="-120"/>
                <a:ea typeface="標楷體" panose="03000509000000000000" pitchFamily="65" charset="-120"/>
              </a:rPr>
              <a:t>年</a:t>
            </a:r>
            <a:r>
              <a:rPr lang="en-US" altLang="zh-TW" sz="1524" dirty="0">
                <a:latin typeface="標楷體" panose="03000509000000000000" pitchFamily="65" charset="-120"/>
                <a:ea typeface="標楷體" panose="03000509000000000000" pitchFamily="65" charset="-120"/>
              </a:rPr>
              <a:t>00</a:t>
            </a:r>
            <a:r>
              <a:rPr lang="zh-TW" altLang="zh-TW" sz="1524" dirty="0">
                <a:latin typeface="標楷體" panose="03000509000000000000" pitchFamily="65" charset="-120"/>
                <a:ea typeface="標楷體" panose="03000509000000000000" pitchFamily="65" charset="-120"/>
              </a:rPr>
              <a:t>月</a:t>
            </a:r>
            <a:r>
              <a:rPr lang="en-US" altLang="zh-TW" sz="1524" dirty="0">
                <a:latin typeface="標楷體" panose="03000509000000000000" pitchFamily="65" charset="-120"/>
                <a:ea typeface="標楷體" panose="03000509000000000000" pitchFamily="65" charset="-120"/>
              </a:rPr>
              <a:t>00</a:t>
            </a:r>
            <a:r>
              <a:rPr lang="zh-TW" altLang="zh-TW" sz="1524" dirty="0">
                <a:latin typeface="標楷體" panose="03000509000000000000" pitchFamily="65" charset="-120"/>
                <a:ea typeface="標楷體" panose="03000509000000000000" pitchFamily="65" charset="-120"/>
              </a:rPr>
              <a:t>日</a:t>
            </a:r>
          </a:p>
          <a:p>
            <a:pPr marL="342872" indent="-342872" eaLnBrk="1" hangingPunct="1">
              <a:lnSpc>
                <a:spcPts val="1238"/>
              </a:lnSpc>
              <a:buNone/>
              <a:defRPr/>
            </a:pPr>
            <a:r>
              <a:rPr lang="zh-TW" altLang="zh-TW" sz="1524" dirty="0">
                <a:latin typeface="標楷體" panose="03000509000000000000" pitchFamily="65" charset="-120"/>
                <a:ea typeface="標楷體" panose="03000509000000000000" pitchFamily="65" charset="-120"/>
              </a:rPr>
              <a:t>發文字號：○○○字</a:t>
            </a:r>
            <a:r>
              <a:rPr lang="zh-TW" altLang="en-US" sz="1524" dirty="0">
                <a:latin typeface="標楷體" panose="03000509000000000000" pitchFamily="65" charset="-120"/>
                <a:ea typeface="標楷體" panose="03000509000000000000" pitchFamily="65" charset="-120"/>
              </a:rPr>
              <a:t>第</a:t>
            </a:r>
            <a:r>
              <a:rPr lang="en-US" altLang="zh-TW" sz="1524" dirty="0" smtClean="0">
                <a:latin typeface="標楷體" panose="03000509000000000000" pitchFamily="65" charset="-120"/>
                <a:ea typeface="標楷體" panose="03000509000000000000" pitchFamily="65" charset="-120"/>
              </a:rPr>
              <a:t>11100000000</a:t>
            </a:r>
            <a:r>
              <a:rPr lang="zh-TW" altLang="zh-TW" sz="1524" dirty="0">
                <a:latin typeface="標楷體" panose="03000509000000000000" pitchFamily="65" charset="-120"/>
                <a:ea typeface="標楷體" panose="03000509000000000000" pitchFamily="65" charset="-120"/>
              </a:rPr>
              <a:t>號</a:t>
            </a:r>
          </a:p>
          <a:p>
            <a:pPr marL="342872" indent="-342872" eaLnBrk="1" hangingPunct="1">
              <a:lnSpc>
                <a:spcPts val="1238"/>
              </a:lnSpc>
              <a:buNone/>
              <a:defRPr/>
            </a:pPr>
            <a:r>
              <a:rPr lang="zh-TW" altLang="zh-TW" sz="1524" dirty="0">
                <a:latin typeface="標楷體" panose="03000509000000000000" pitchFamily="65" charset="-120"/>
                <a:ea typeface="標楷體" panose="03000509000000000000" pitchFamily="65" charset="-120"/>
              </a:rPr>
              <a:t>速別：</a:t>
            </a:r>
            <a:r>
              <a:rPr lang="zh-TW" altLang="en-US" sz="1524" dirty="0">
                <a:latin typeface="標楷體" panose="03000509000000000000" pitchFamily="65" charset="-120"/>
                <a:ea typeface="標楷體" panose="03000509000000000000" pitchFamily="65" charset="-120"/>
              </a:rPr>
              <a:t>普通件</a:t>
            </a:r>
            <a:endParaRPr lang="zh-TW" altLang="zh-TW" sz="1524" dirty="0">
              <a:latin typeface="標楷體" panose="03000509000000000000" pitchFamily="65" charset="-120"/>
              <a:ea typeface="標楷體" panose="03000509000000000000" pitchFamily="65" charset="-120"/>
            </a:endParaRPr>
          </a:p>
          <a:p>
            <a:pPr marL="342872" indent="-342872" eaLnBrk="1" hangingPunct="1">
              <a:lnSpc>
                <a:spcPts val="1238"/>
              </a:lnSpc>
              <a:buNone/>
              <a:defRPr/>
            </a:pPr>
            <a:r>
              <a:rPr lang="zh-TW" altLang="zh-TW" sz="1524" dirty="0">
                <a:latin typeface="標楷體" panose="03000509000000000000" pitchFamily="65" charset="-120"/>
                <a:ea typeface="標楷體" panose="03000509000000000000" pitchFamily="65" charset="-120"/>
              </a:rPr>
              <a:t>密等及解密條件或保密期限：</a:t>
            </a:r>
          </a:p>
          <a:p>
            <a:pPr marL="342872" indent="-342872" eaLnBrk="1" hangingPunct="1">
              <a:lnSpc>
                <a:spcPts val="1238"/>
              </a:lnSpc>
              <a:buNone/>
              <a:defRPr/>
            </a:pPr>
            <a:r>
              <a:rPr lang="zh-TW" altLang="zh-TW" sz="1524" dirty="0">
                <a:latin typeface="標楷體" panose="03000509000000000000" pitchFamily="65" charset="-120"/>
                <a:ea typeface="標楷體" panose="03000509000000000000" pitchFamily="65" charset="-120"/>
              </a:rPr>
              <a:t>附件：</a:t>
            </a:r>
          </a:p>
          <a:p>
            <a:pPr marL="342872" indent="-342872" eaLnBrk="1" hangingPunct="1">
              <a:lnSpc>
                <a:spcPts val="1618"/>
              </a:lnSpc>
              <a:buNone/>
              <a:defRPr/>
            </a:pPr>
            <a:r>
              <a:rPr lang="zh-TW" altLang="zh-TW" sz="2096" dirty="0">
                <a:latin typeface="標楷體" panose="03000509000000000000" pitchFamily="65" charset="-120"/>
                <a:ea typeface="標楷體" panose="03000509000000000000" pitchFamily="65" charset="-120"/>
              </a:rPr>
              <a:t>主旨：</a:t>
            </a:r>
            <a:r>
              <a:rPr lang="zh-TW" altLang="zh-TW" sz="2096" b="1" dirty="0">
                <a:solidFill>
                  <a:srgbClr val="FF0000"/>
                </a:solidFill>
                <a:latin typeface="標楷體" panose="03000509000000000000" pitchFamily="65" charset="-120"/>
                <a:ea typeface="標楷體" panose="03000509000000000000" pitchFamily="65" charset="-120"/>
              </a:rPr>
              <a:t>（</a:t>
            </a:r>
            <a:r>
              <a:rPr lang="zh-TW" altLang="zh-TW" sz="2096" b="1" dirty="0">
                <a:latin typeface="標楷體" panose="03000509000000000000" pitchFamily="65" charset="-120"/>
                <a:ea typeface="標楷體" panose="03000509000000000000" pitchFamily="65" charset="-120"/>
              </a:rPr>
              <a:t>起首語＋</a:t>
            </a:r>
            <a:r>
              <a:rPr lang="zh-TW" altLang="en-US" sz="2096" b="1" dirty="0">
                <a:latin typeface="標楷體" panose="03000509000000000000" pitchFamily="65" charset="-120"/>
                <a:ea typeface="標楷體" panose="03000509000000000000" pitchFamily="65" charset="-120"/>
              </a:rPr>
              <a:t>本案</a:t>
            </a:r>
            <a:r>
              <a:rPr lang="zh-TW" altLang="zh-TW" sz="2096" b="1" dirty="0">
                <a:latin typeface="標楷體" panose="03000509000000000000" pitchFamily="65" charset="-120"/>
                <a:ea typeface="標楷體" panose="03000509000000000000" pitchFamily="65" charset="-120"/>
              </a:rPr>
              <a:t>主要意旨＋</a:t>
            </a:r>
            <a:r>
              <a:rPr lang="zh-TW" altLang="zh-TW" sz="2096" b="1" dirty="0">
                <a:solidFill>
                  <a:srgbClr val="FF0000"/>
                </a:solidFill>
                <a:latin typeface="標楷體" panose="03000509000000000000" pitchFamily="65" charset="-120"/>
                <a:ea typeface="標楷體" panose="03000509000000000000" pitchFamily="65" charset="-120"/>
              </a:rPr>
              <a:t>期望語</a:t>
            </a:r>
            <a:r>
              <a:rPr lang="zh-TW" altLang="zh-TW" sz="2096" b="1" dirty="0">
                <a:latin typeface="標楷體" panose="03000509000000000000" pitchFamily="65" charset="-120"/>
                <a:ea typeface="標楷體" panose="03000509000000000000" pitchFamily="65" charset="-120"/>
              </a:rPr>
              <a:t>＜</a:t>
            </a:r>
            <a:r>
              <a:rPr lang="en-US" altLang="zh-TW" sz="2096" b="1" dirty="0">
                <a:latin typeface="標楷體" panose="03000509000000000000" pitchFamily="65" charset="-120"/>
                <a:ea typeface="標楷體" panose="03000509000000000000" pitchFamily="65" charset="-120"/>
              </a:rPr>
              <a:t>50</a:t>
            </a:r>
            <a:r>
              <a:rPr lang="zh-TW" altLang="zh-TW" sz="2096" b="1" dirty="0">
                <a:latin typeface="標楷體" panose="03000509000000000000" pitchFamily="65" charset="-120"/>
                <a:ea typeface="標楷體" panose="03000509000000000000" pitchFamily="65" charset="-120"/>
              </a:rPr>
              <a:t>個字</a:t>
            </a:r>
            <a:r>
              <a:rPr lang="zh-TW" altLang="zh-TW" sz="2096" b="1" dirty="0">
                <a:solidFill>
                  <a:srgbClr val="FF0000"/>
                </a:solidFill>
                <a:latin typeface="標楷體" panose="03000509000000000000" pitchFamily="65" charset="-120"/>
                <a:ea typeface="標楷體" panose="03000509000000000000" pitchFamily="65" charset="-120"/>
              </a:rPr>
              <a:t>）</a:t>
            </a:r>
            <a:r>
              <a:rPr lang="zh-TW" altLang="en-US" sz="2096" b="1" dirty="0">
                <a:solidFill>
                  <a:srgbClr val="FF0000"/>
                </a:solidFill>
                <a:latin typeface="標楷體" panose="03000509000000000000" pitchFamily="65" charset="-120"/>
                <a:ea typeface="標楷體" panose="03000509000000000000" pitchFamily="65" charset="-120"/>
              </a:rPr>
              <a:t>指公文主旨最後用以表示請求及期望之語詞</a:t>
            </a:r>
            <a:r>
              <a:rPr lang="zh-TW" altLang="zh-TW" sz="2096" dirty="0">
                <a:solidFill>
                  <a:srgbClr val="FF0000"/>
                </a:solidFill>
                <a:latin typeface="標楷體" panose="03000509000000000000" pitchFamily="65" charset="-120"/>
                <a:ea typeface="標楷體" panose="03000509000000000000" pitchFamily="65" charset="-120"/>
              </a:rPr>
              <a:t> </a:t>
            </a:r>
          </a:p>
          <a:p>
            <a:pPr marL="342872" indent="-342872" eaLnBrk="1" hangingPunct="1">
              <a:lnSpc>
                <a:spcPts val="1618"/>
              </a:lnSpc>
              <a:defRPr/>
            </a:pPr>
            <a:endParaRPr lang="zh-TW" altLang="en-US" sz="1600" dirty="0">
              <a:latin typeface="標楷體" panose="03000509000000000000" pitchFamily="65" charset="-120"/>
              <a:ea typeface="標楷體" panose="03000509000000000000" pitchFamily="65"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758441533"/>
              </p:ext>
            </p:extLst>
          </p:nvPr>
        </p:nvGraphicFramePr>
        <p:xfrm>
          <a:off x="-584" y="1664208"/>
          <a:ext cx="12073713" cy="5917587"/>
        </p:xfrm>
        <a:graphic>
          <a:graphicData uri="http://schemas.openxmlformats.org/drawingml/2006/table">
            <a:tbl>
              <a:tblPr/>
              <a:tblGrid>
                <a:gridCol w="3983580"/>
                <a:gridCol w="4472792"/>
                <a:gridCol w="3617341"/>
              </a:tblGrid>
              <a:tr h="390358">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ct val="100000"/>
                        </a:lnSpc>
                        <a:spcBef>
                          <a:spcPct val="0"/>
                        </a:spcBef>
                        <a:spcAft>
                          <a:spcPct val="0"/>
                        </a:spcAft>
                        <a:buClrTx/>
                        <a:buSzTx/>
                        <a:buFontTx/>
                        <a:buNone/>
                        <a:tabLst/>
                      </a:pPr>
                      <a:r>
                        <a:rPr kumimoji="0" lang="zh-TW" altLang="en-US" sz="1900" b="1" i="0" u="none" strike="noStrike" cap="none" normalizeH="0" baseline="0" dirty="0" smtClean="0">
                          <a:ln>
                            <a:noFill/>
                          </a:ln>
                          <a:solidFill>
                            <a:srgbClr val="0000FF"/>
                          </a:solidFill>
                          <a:effectLst/>
                          <a:latin typeface="Calibri" panose="020F0502020204030204" pitchFamily="34" charset="0"/>
                          <a:ea typeface="新細明體" panose="02020500000000000000" pitchFamily="18" charset="-120"/>
                        </a:rPr>
                        <a:t>上行文期望語</a:t>
                      </a:r>
                      <a:endParaRPr kumimoji="0" lang="zh-TW" altLang="en-US" sz="19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5400" cap="flat" cmpd="sng" algn="ctr">
                      <a:solidFill>
                        <a:srgbClr val="9BBB59"/>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ct val="100000"/>
                        </a:lnSpc>
                        <a:spcBef>
                          <a:spcPct val="0"/>
                        </a:spcBef>
                        <a:spcAft>
                          <a:spcPct val="0"/>
                        </a:spcAft>
                        <a:buClrTx/>
                        <a:buSzTx/>
                        <a:buFontTx/>
                        <a:buNone/>
                        <a:tabLst/>
                      </a:pPr>
                      <a:r>
                        <a:rPr kumimoji="0" lang="zh-TW" altLang="en-US" sz="1900" b="1" i="0" u="none" strike="noStrike" cap="none" normalizeH="0" baseline="0" dirty="0" smtClean="0">
                          <a:ln>
                            <a:noFill/>
                          </a:ln>
                          <a:solidFill>
                            <a:srgbClr val="0000FF"/>
                          </a:solidFill>
                          <a:effectLst/>
                          <a:latin typeface="Calibri" panose="020F0502020204030204" pitchFamily="34" charset="0"/>
                          <a:ea typeface="新細明體" panose="02020500000000000000" pitchFamily="18" charset="-120"/>
                        </a:rPr>
                        <a:t>平行文期望語</a:t>
                      </a:r>
                      <a:endParaRPr kumimoji="0" lang="zh-TW" altLang="en-US" sz="19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5400" cap="flat" cmpd="sng" algn="ctr">
                      <a:solidFill>
                        <a:srgbClr val="9BBB59"/>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ct val="100000"/>
                        </a:lnSpc>
                        <a:spcBef>
                          <a:spcPct val="0"/>
                        </a:spcBef>
                        <a:spcAft>
                          <a:spcPct val="0"/>
                        </a:spcAft>
                        <a:buClrTx/>
                        <a:buSzTx/>
                        <a:buFontTx/>
                        <a:buNone/>
                        <a:tabLst/>
                      </a:pPr>
                      <a:r>
                        <a:rPr kumimoji="0" lang="zh-TW" altLang="en-US" sz="1900" b="1" i="0" u="none" strike="noStrike" cap="none" normalizeH="0" baseline="0" dirty="0" smtClean="0">
                          <a:ln>
                            <a:noFill/>
                          </a:ln>
                          <a:solidFill>
                            <a:srgbClr val="0000FF"/>
                          </a:solidFill>
                          <a:effectLst/>
                          <a:latin typeface="Calibri" panose="020F0502020204030204" pitchFamily="34" charset="0"/>
                          <a:ea typeface="新細明體" panose="02020500000000000000" pitchFamily="18" charset="-120"/>
                        </a:rPr>
                        <a:t>下行文期望語</a:t>
                      </a:r>
                      <a:endParaRPr kumimoji="0" lang="zh-TW" altLang="en-US" sz="19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5400" cap="flat" cmpd="sng" algn="ctr">
                      <a:solidFill>
                        <a:srgbClr val="9BBB59"/>
                      </a:solidFill>
                      <a:prstDash val="solid"/>
                      <a:round/>
                      <a:headEnd type="none" w="med" len="med"/>
                      <a:tailEnd type="none" w="med" len="med"/>
                    </a:lnB>
                    <a:lnTlToBr>
                      <a:noFill/>
                    </a:lnTlToBr>
                    <a:lnBlToTr>
                      <a:noFill/>
                    </a:lnBlToTr>
                    <a:noFill/>
                  </a:tcPr>
                </a:tc>
              </a:tr>
              <a:tr h="952440">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請鑒核</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（報核案件）</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5885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（請求上級審查並決定准否辦理、執行）</a:t>
                      </a:r>
                      <a:endParaRPr kumimoji="0" lang="zh-TW" altLang="en-US"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54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請查照 </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（請平行機關知照、照會、知悉）</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請查照備案 </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（請平行機關知悉＋存查）   </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（請求同級機關或不相隸屬機關知悉、瞭解）</a:t>
                      </a:r>
                      <a:endParaRPr kumimoji="0" lang="zh-TW" altLang="en-US"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54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希查照 </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（請下級機關知照、知悉） </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請查照 </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（請下級機關知照、知悉）</a:t>
                      </a: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（請下級機關知照、知悉、照會）</a:t>
                      </a:r>
                      <a:endParaRPr kumimoji="0" lang="en-US" altLang="zh-TW"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54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r>
              <a:tr h="952440">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敬請核示</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（請示案件）</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5885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（請求上級審核並指示方法以便遵行）</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58850" rtl="0" eaLnBrk="1" fontAlgn="base" latinLnBrk="0" hangingPunct="1">
                        <a:lnSpc>
                          <a:spcPts val="2200"/>
                        </a:lnSpc>
                        <a:spcBef>
                          <a:spcPct val="0"/>
                        </a:spcBef>
                        <a:spcAft>
                          <a:spcPct val="0"/>
                        </a:spcAft>
                        <a:buClrTx/>
                        <a:buSzTx/>
                        <a:buFontTx/>
                        <a:buNone/>
                        <a:tabLst/>
                      </a:pPr>
                      <a:r>
                        <a:rPr kumimoji="0" lang="zh-TW" altLang="en-US" sz="1700" b="1" i="0" u="none" strike="noStrike" kern="1200" cap="none" spc="0" normalizeH="0" baseline="0" noProof="0" dirty="0" smtClean="0">
                          <a:ln>
                            <a:noFill/>
                          </a:ln>
                          <a:solidFill>
                            <a:srgbClr val="FF0000"/>
                          </a:solidFill>
                          <a:effectLst/>
                          <a:uLnTx/>
                          <a:uFillTx/>
                          <a:latin typeface="Calibri" panose="020F0502020204030204" pitchFamily="34" charset="0"/>
                          <a:ea typeface="新細明體" panose="02020500000000000000" pitchFamily="18" charset="-120"/>
                          <a:cs typeface="+mn-cs"/>
                        </a:rPr>
                        <a:t>請核准賜復</a:t>
                      </a:r>
                      <a:r>
                        <a:rPr kumimoji="0" lang="zh-TW" altLang="en-US" sz="1700" b="1" i="0" u="none" strike="noStrike" kern="1200" cap="none" spc="0" normalizeH="0" baseline="0" noProof="0" dirty="0" smtClean="0">
                          <a:ln>
                            <a:noFill/>
                          </a:ln>
                          <a:solidFill>
                            <a:srgbClr val="0070C0"/>
                          </a:solidFill>
                          <a:effectLst/>
                          <a:uLnTx/>
                          <a:uFillTx/>
                          <a:latin typeface="新細明體" panose="02020500000000000000" pitchFamily="18" charset="-120"/>
                          <a:ea typeface="新細明體" panose="02020500000000000000" pitchFamily="18" charset="-120"/>
                          <a:cs typeface="+mn-cs"/>
                        </a:rPr>
                        <a:t> （核准＋回復） </a:t>
                      </a:r>
                      <a:endParaRPr kumimoji="0" lang="zh-TW" altLang="en-US"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請詧照</a:t>
                      </a:r>
                      <a:r>
                        <a:rPr kumimoji="0" lang="zh-TW" altLang="en-US" sz="17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a:t>
                      </a: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請查照 </a:t>
                      </a:r>
                      <a:r>
                        <a:rPr kumimoji="0" lang="en-US" altLang="zh-TW" sz="1700" b="1" i="0" u="none" strike="noStrike" cap="none" normalizeH="0" baseline="0" dirty="0" smtClean="0">
                          <a:ln>
                            <a:noFill/>
                          </a:ln>
                          <a:solidFill>
                            <a:srgbClr val="0070C0"/>
                          </a:solidFill>
                          <a:effectLst/>
                          <a:latin typeface="新細明體" panose="02020500000000000000" pitchFamily="18" charset="-120"/>
                          <a:ea typeface="新細明體" panose="02020500000000000000" pitchFamily="18" charset="-120"/>
                        </a:rPr>
                        <a:t>(</a:t>
                      </a:r>
                      <a:r>
                        <a:rPr kumimoji="0" lang="zh-TW" altLang="en-US" sz="1700" b="1" i="0" u="none" strike="noStrike" cap="none" normalizeH="0" baseline="0" dirty="0" smtClean="0">
                          <a:ln>
                            <a:noFill/>
                          </a:ln>
                          <a:solidFill>
                            <a:srgbClr val="0070C0"/>
                          </a:solidFill>
                          <a:effectLst/>
                          <a:latin typeface="新細明體" panose="02020500000000000000" pitchFamily="18" charset="-120"/>
                          <a:ea typeface="新細明體" panose="02020500000000000000" pitchFamily="18" charset="-120"/>
                        </a:rPr>
                        <a:t> </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請斜行機關知悉、瞭解用</a:t>
                      </a:r>
                      <a:r>
                        <a:rPr kumimoji="0" lang="en-US" altLang="zh-TW" sz="1700" b="1" i="0" u="none" strike="noStrike" cap="none" normalizeH="0" baseline="0" dirty="0" smtClean="0">
                          <a:ln>
                            <a:noFill/>
                          </a:ln>
                          <a:solidFill>
                            <a:srgbClr val="0070C0"/>
                          </a:solidFill>
                          <a:effectLst/>
                          <a:latin typeface="新細明體" panose="02020500000000000000" pitchFamily="18" charset="-120"/>
                          <a:ea typeface="新細明體" panose="02020500000000000000" pitchFamily="18" charset="-120"/>
                        </a:rPr>
                        <a:t>)</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（請不相隸屬但地位較高之機關知悉，如行政部門對立法院、司法院、考試院、監察院）</a:t>
                      </a:r>
                      <a:endParaRPr kumimoji="0" lang="zh-TW" altLang="en-US"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希照辦、</a:t>
                      </a:r>
                      <a:r>
                        <a:rPr kumimoji="0" lang="zh-TW" altLang="en-US" sz="1700" b="1" i="0" u="none" strike="noStrike" kern="1200" cap="none" spc="0" normalizeH="0" baseline="0" noProof="0" dirty="0" smtClean="0">
                          <a:ln>
                            <a:noFill/>
                          </a:ln>
                          <a:solidFill>
                            <a:srgbClr val="FF0000"/>
                          </a:solidFill>
                          <a:effectLst/>
                          <a:uLnTx/>
                          <a:uFillTx/>
                          <a:latin typeface="Calibri" panose="020F0502020204030204" pitchFamily="34" charset="0"/>
                          <a:ea typeface="新細明體" panose="02020500000000000000" pitchFamily="18" charset="-120"/>
                          <a:cs typeface="+mn-cs"/>
                        </a:rPr>
                        <a:t>請照辦</a:t>
                      </a:r>
                      <a:endParaRPr kumimoji="0" lang="en-US" altLang="zh-TW" sz="1700" b="1" i="0" u="none" strike="noStrike" kern="1200" cap="none" spc="0" normalizeH="0" baseline="0" noProof="0" dirty="0" smtClean="0">
                        <a:ln>
                          <a:noFill/>
                        </a:ln>
                        <a:solidFill>
                          <a:srgbClr val="FF0000"/>
                        </a:solidFill>
                        <a:effectLst/>
                        <a:uLnTx/>
                        <a:uFillTx/>
                        <a:latin typeface="Calibri" panose="020F0502020204030204" pitchFamily="34" charset="0"/>
                        <a:ea typeface="新細明體" panose="02020500000000000000" pitchFamily="18" charset="-120"/>
                        <a:cs typeface="+mn-cs"/>
                      </a:endParaRPr>
                    </a:p>
                    <a:p>
                      <a:pPr marL="0" marR="0" lvl="0" indent="0" algn="l" defTabSz="914400" rtl="0" eaLnBrk="1" fontAlgn="base" latinLnBrk="0" hangingPunct="1">
                        <a:lnSpc>
                          <a:spcPts val="2200"/>
                        </a:lnSpc>
                        <a:spcBef>
                          <a:spcPct val="0"/>
                        </a:spcBef>
                        <a:spcAft>
                          <a:spcPct val="0"/>
                        </a:spcAft>
                        <a:buClrTx/>
                        <a:buSzTx/>
                        <a:buFontTx/>
                        <a:buNone/>
                        <a:tabLst/>
                        <a:defRPr/>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希切實照辦</a:t>
                      </a:r>
                      <a:r>
                        <a:rPr kumimoji="0" lang="zh-TW" altLang="en-US" sz="1700" b="1" i="0" u="none" strike="noStrike" kern="1200" cap="none" spc="0" normalizeH="0" baseline="0" noProof="0" dirty="0" smtClean="0">
                          <a:ln>
                            <a:noFill/>
                          </a:ln>
                          <a:solidFill>
                            <a:srgbClr val="FF0000"/>
                          </a:solidFill>
                          <a:effectLst/>
                          <a:uLnTx/>
                          <a:uFillTx/>
                          <a:latin typeface="Calibri" panose="020F0502020204030204" pitchFamily="34" charset="0"/>
                          <a:ea typeface="新細明體" panose="02020500000000000000" pitchFamily="18" charset="-120"/>
                          <a:cs typeface="+mn-cs"/>
                        </a:rPr>
                        <a:t>、請切實照辦</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（請下級機關知悉後，並照案辦理）</a:t>
                      </a:r>
                      <a:endParaRPr kumimoji="0" lang="en-US" altLang="zh-TW"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952440">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請備查</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（知悉存查案件） </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請核備</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（存查案件但上級保留審核權限） </a:t>
                      </a: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（請求上級知悉並歸檔留供查考）</a:t>
                      </a:r>
                      <a:endParaRPr kumimoji="0" lang="zh-TW" altLang="en-US" sz="17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請查照辦理、請查照轉知</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（知悉＋</a:t>
                      </a:r>
                      <a:r>
                        <a:rPr kumimoji="0" lang="zh-TW" altLang="en-US" sz="1700" b="1" i="0" u="none" strike="noStrike" cap="none" normalizeH="0" baseline="0" dirty="0" smtClean="0">
                          <a:ln>
                            <a:noFill/>
                          </a:ln>
                          <a:solidFill>
                            <a:srgbClr val="0070C0"/>
                          </a:solidFill>
                          <a:effectLst/>
                          <a:latin typeface="+mn-ea"/>
                          <a:ea typeface="+mn-ea"/>
                        </a:rPr>
                        <a:t>辦理） </a:t>
                      </a:r>
                      <a:endParaRPr kumimoji="0" lang="en-US" altLang="zh-TW" sz="1700" b="1" i="0" u="none" strike="noStrike" cap="none" normalizeH="0" baseline="0" dirty="0" smtClean="0">
                        <a:ln>
                          <a:noFill/>
                        </a:ln>
                        <a:solidFill>
                          <a:srgbClr val="0070C0"/>
                        </a:solidFill>
                        <a:effectLst/>
                        <a:latin typeface="+mn-ea"/>
                        <a:ea typeface="+mn-ea"/>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（請同級機關或不相隸屬機關知悉，並請其</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    </a:t>
                      </a: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依照辦理）</a:t>
                      </a:r>
                      <a:endParaRPr kumimoji="0" lang="zh-TW" altLang="en-US" sz="17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defRPr/>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希轉行照辦</a:t>
                      </a:r>
                      <a:r>
                        <a:rPr kumimoji="0" lang="zh-TW" altLang="en-US" sz="1700" b="1"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mn-cs"/>
                        </a:rPr>
                        <a:t>、</a:t>
                      </a:r>
                      <a:r>
                        <a:rPr kumimoji="0" lang="zh-TW" altLang="en-US" sz="1700" b="1" i="0" u="none" strike="noStrike" kern="1200" cap="none" spc="0" normalizeH="0" baseline="0" noProof="0" dirty="0" smtClean="0">
                          <a:ln>
                            <a:noFill/>
                          </a:ln>
                          <a:solidFill>
                            <a:srgbClr val="FF0000"/>
                          </a:solidFill>
                          <a:effectLst/>
                          <a:uLnTx/>
                          <a:uFillTx/>
                          <a:latin typeface="Calibri" panose="020F0502020204030204" pitchFamily="34" charset="0"/>
                          <a:ea typeface="新細明體" panose="02020500000000000000" pitchFamily="18" charset="-120"/>
                          <a:cs typeface="+mn-cs"/>
                        </a:rPr>
                        <a:t>請轉行照辦</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（請下級機關轉行所屬照案辦理）</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r>
              <a:tr h="2669909">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請鑒察</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（僅供上級知悉、瞭解用） </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（請求上級知悉其已依照辦理）</a:t>
                      </a:r>
                    </a:p>
                    <a:p>
                      <a:pPr marL="0" marR="0" lvl="0" indent="0" algn="l" defTabSz="914400" rtl="0" eaLnBrk="1" fontAlgn="base" latinLnBrk="0" hangingPunct="1">
                        <a:lnSpc>
                          <a:spcPts val="2200"/>
                        </a:lnSpc>
                        <a:spcBef>
                          <a:spcPct val="0"/>
                        </a:spcBef>
                        <a:spcAft>
                          <a:spcPct val="0"/>
                        </a:spcAft>
                        <a:buClrTx/>
                        <a:buSzTx/>
                        <a:buFontTx/>
                        <a:buNone/>
                        <a:tabLst/>
                      </a:pPr>
                      <a:r>
                        <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a:t>
                      </a: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hlinkClick r:id="rId3" action="ppaction://hlinksldjump"/>
                        </a:rPr>
                        <a:t>為表示尊敬，請字之前得加「敬」字， 期望語不須挪抬</a:t>
                      </a:r>
                      <a:endPar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hlinkClick r:id="rId4" action="ppaction://hlinksldjump"/>
                        </a:rPr>
                        <a:t>請查照見復、請查照辦理見復</a:t>
                      </a:r>
                      <a:r>
                        <a:rPr kumimoji="0" lang="zh-TW" altLang="en-US"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rPr>
                        <a:t>（知悉＋回復） </a:t>
                      </a:r>
                      <a:endParaRPr kumimoji="0" lang="en-US" altLang="zh-TW" sz="1700" b="1" i="0" u="none" strike="noStrike" cap="none" normalizeH="0" baseline="0" dirty="0" smtClean="0">
                        <a:ln>
                          <a:noFill/>
                        </a:ln>
                        <a:solidFill>
                          <a:srgbClr val="0070C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請查照惠予同意、請同意見復</a:t>
                      </a:r>
                      <a:r>
                        <a:rPr kumimoji="0" lang="zh-TW" altLang="en-US" sz="1700" b="1" i="0" u="none" strike="noStrike" kern="1200" cap="none" spc="0" normalizeH="0" baseline="0" noProof="0" dirty="0" smtClean="0">
                          <a:ln>
                            <a:noFill/>
                          </a:ln>
                          <a:solidFill>
                            <a:srgbClr val="0070C0"/>
                          </a:solidFill>
                          <a:effectLst/>
                          <a:uLnTx/>
                          <a:uFillTx/>
                          <a:latin typeface="Calibri" panose="020F0502020204030204" pitchFamily="34" charset="0"/>
                          <a:ea typeface="新細明體" panose="02020500000000000000" pitchFamily="18" charset="-120"/>
                          <a:cs typeface="+mn-cs"/>
                        </a:rPr>
                        <a:t>（知悉＋</a:t>
                      </a:r>
                      <a:r>
                        <a:rPr kumimoji="0" lang="zh-TW" altLang="en-US" sz="1700" b="1" i="0" u="none" strike="noStrike" kern="1200" cap="none" spc="0" normalizeH="0" baseline="0" noProof="0" dirty="0" smtClean="0">
                          <a:ln>
                            <a:noFill/>
                          </a:ln>
                          <a:solidFill>
                            <a:srgbClr val="0070C0"/>
                          </a:solidFill>
                          <a:effectLst/>
                          <a:uLnTx/>
                          <a:uFillTx/>
                          <a:latin typeface="新細明體" panose="02020500000000000000" pitchFamily="18" charset="-120"/>
                          <a:ea typeface="新細明體" panose="02020500000000000000" pitchFamily="18" charset="-120"/>
                          <a:cs typeface="+mn-cs"/>
                        </a:rPr>
                        <a:t>同意） </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（請同級機關或不相隸屬機關知悉，並請</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     其查明後回復）</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a:t>
                      </a: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hlinkClick r:id="rId5" action="ppaction://hlinksldjump"/>
                        </a:rPr>
                        <a:t>請字之前不得加「惠」字，因「惠」</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hlinkClick r:id="rId5" action="ppaction://hlinksldjump"/>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hlinkClick r:id="rId5" action="ppaction://hlinksldjump"/>
                        </a:rPr>
                        <a:t>   </a:t>
                      </a: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hlinkClick r:id="rId5" action="ppaction://hlinksldjump"/>
                        </a:rPr>
                        <a:t> 字不當助動詞，期望語不須挪抬</a:t>
                      </a:r>
                      <a:endPar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endPar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endPar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endParaRPr kumimoji="0" lang="zh-TW" altLang="en-US" sz="17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希辦理見復、請辦理見復</a:t>
                      </a:r>
                      <a:endPar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（請下級機關照案辦理，並作後續</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    </a:t>
                      </a:r>
                      <a:r>
                        <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rPr>
                        <a:t>報告答復）</a:t>
                      </a: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r>
                        <a:rPr kumimoji="0" lang="en-US" altLang="zh-TW"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a:t>
                      </a:r>
                      <a:r>
                        <a:rPr kumimoji="0" lang="zh-TW" altLang="en-US" sz="1700" b="1" i="0" u="none" strike="noStrike" cap="none" normalizeH="0" baseline="0" dirty="0" smtClean="0">
                          <a:ln>
                            <a:noFill/>
                          </a:ln>
                          <a:solidFill>
                            <a:srgbClr val="FF0000"/>
                          </a:solidFill>
                          <a:effectLst/>
                          <a:latin typeface="Calibri" panose="020F0502020204030204" pitchFamily="34" charset="0"/>
                          <a:ea typeface="新細明體" panose="02020500000000000000" pitchFamily="18" charset="-120"/>
                        </a:rPr>
                        <a:t>為表指揮監督關係，請字得改為「希」字，期望語不須挪抬</a:t>
                      </a:r>
                    </a:p>
                    <a:p>
                      <a:pPr marL="0" marR="0" lvl="0" indent="0" algn="l" defTabSz="914400" rtl="0" eaLnBrk="1" fontAlgn="base" latinLnBrk="0" hangingPunct="1">
                        <a:lnSpc>
                          <a:spcPts val="2200"/>
                        </a:lnSpc>
                        <a:spcBef>
                          <a:spcPct val="0"/>
                        </a:spcBef>
                        <a:spcAft>
                          <a:spcPct val="0"/>
                        </a:spcAft>
                        <a:buClrTx/>
                        <a:buSzTx/>
                        <a:buFontTx/>
                        <a:buNone/>
                        <a:tabLst/>
                      </a:pPr>
                      <a:endPar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endParaRPr kumimoji="0" lang="zh-TW" altLang="en-US"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endParaRPr kumimoji="0" lang="en-US" altLang="zh-TW" sz="1700" b="1" i="0" u="none" strike="noStrike" cap="none" normalizeH="0" baseline="0" dirty="0" smtClean="0">
                        <a:ln>
                          <a:noFill/>
                        </a:ln>
                        <a:solidFill>
                          <a:schemeClr val="tx1"/>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ts val="2200"/>
                        </a:lnSpc>
                        <a:spcBef>
                          <a:spcPct val="0"/>
                        </a:spcBef>
                        <a:spcAft>
                          <a:spcPct val="0"/>
                        </a:spcAft>
                        <a:buClrTx/>
                        <a:buSzTx/>
                        <a:buFontTx/>
                        <a:buNone/>
                        <a:tabLst/>
                      </a:pPr>
                      <a:endParaRPr kumimoji="0" lang="zh-TW" altLang="en-US" sz="17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endParaRPr>
                    </a:p>
                  </a:txBody>
                  <a:tcPr marL="91462" marR="91462" marT="45732" marB="45732"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622580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 y="535470"/>
            <a:ext cx="12192000" cy="6203415"/>
          </a:xfrm>
        </p:spPr>
        <p:txBody>
          <a:bodyPr rtlCol="0">
            <a:normAutofit/>
          </a:bodyPr>
          <a:lstStyle/>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 鑒 核</a:t>
            </a:r>
            <a:r>
              <a:rPr lang="zh-TW" altLang="en-US" sz="2800" dirty="0">
                <a:solidFill>
                  <a:srgbClr val="0000FF"/>
                </a:solidFill>
                <a:latin typeface="標楷體" panose="03000509000000000000" pitchFamily="65" charset="-120"/>
                <a:ea typeface="標楷體" panose="03000509000000000000" pitchFamily="65" charset="-120"/>
              </a:rPr>
              <a:t>＝</a:t>
            </a:r>
            <a:r>
              <a:rPr lang="zh-TW" altLang="en-US" sz="2800" dirty="0" smtClean="0">
                <a:solidFill>
                  <a:srgbClr val="0000FF"/>
                </a:solidFill>
                <a:latin typeface="標楷體" panose="03000509000000000000" pitchFamily="65" charset="-120"/>
                <a:ea typeface="標楷體" panose="03000509000000000000" pitchFamily="65" charset="-120"/>
              </a:rPr>
              <a:t>請上級機關或長官</a:t>
            </a:r>
            <a:r>
              <a:rPr lang="zh-TW" altLang="en-US" sz="2800" dirty="0" smtClean="0">
                <a:solidFill>
                  <a:srgbClr val="FF0000"/>
                </a:solidFill>
                <a:latin typeface="標楷體" panose="03000509000000000000" pitchFamily="65" charset="-120"/>
                <a:ea typeface="標楷體" panose="03000509000000000000" pitchFamily="65" charset="-120"/>
              </a:rPr>
              <a:t>審查</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0000FF"/>
                </a:solidFill>
                <a:latin typeface="標楷體" panose="03000509000000000000" pitchFamily="65" charset="-120"/>
                <a:ea typeface="標楷體" panose="03000509000000000000" pitchFamily="65" charset="-120"/>
              </a:rPr>
              <a:t>並做</a:t>
            </a:r>
            <a:r>
              <a:rPr lang="zh-TW" altLang="en-US" sz="2800" dirty="0" smtClean="0">
                <a:solidFill>
                  <a:srgbClr val="FF0000"/>
                </a:solidFill>
                <a:latin typeface="標楷體" panose="03000509000000000000" pitchFamily="65" charset="-120"/>
                <a:ea typeface="標楷體" panose="03000509000000000000" pitchFamily="65" charset="-120"/>
              </a:rPr>
              <a:t>決定</a:t>
            </a:r>
            <a:endParaRPr lang="en-US" altLang="zh-TW" sz="2800" dirty="0" smtClean="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solidFill>
                  <a:prstClr val="black"/>
                </a:solidFill>
                <a:latin typeface="標楷體" panose="03000509000000000000" pitchFamily="65" charset="-120"/>
                <a:ea typeface="標楷體" panose="03000509000000000000" pitchFamily="65" charset="-120"/>
              </a:rPr>
              <a:t>           </a:t>
            </a:r>
            <a:r>
              <a:rPr lang="en-US" altLang="zh-TW" sz="2800" dirty="0" smtClean="0">
                <a:solidFill>
                  <a:prstClr val="black"/>
                </a:solidFill>
                <a:latin typeface="標楷體" panose="03000509000000000000" pitchFamily="65" charset="-120"/>
                <a:ea typeface="標楷體" panose="03000509000000000000" pitchFamily="65" charset="-120"/>
              </a:rPr>
              <a:t>(</a:t>
            </a:r>
            <a:r>
              <a:rPr lang="zh-TW" altLang="en-US" sz="2800" dirty="0" smtClean="0">
                <a:solidFill>
                  <a:prstClr val="black"/>
                </a:solidFill>
                <a:latin typeface="標楷體" panose="03000509000000000000" pitchFamily="65" charset="-120"/>
                <a:ea typeface="標楷體" panose="03000509000000000000" pitchFamily="65" charset="-120"/>
              </a:rPr>
              <a:t>指在下級機關尚未發生效力</a:t>
            </a:r>
            <a:r>
              <a:rPr lang="zh-TW" altLang="en-US" sz="2800" dirty="0">
                <a:solidFill>
                  <a:prstClr val="black"/>
                </a:solidFill>
                <a:latin typeface="標楷體" panose="03000509000000000000" pitchFamily="65" charset="-120"/>
                <a:ea typeface="標楷體" panose="03000509000000000000" pitchFamily="65" charset="-120"/>
              </a:rPr>
              <a:t>於報上級</a:t>
            </a:r>
            <a:r>
              <a:rPr lang="zh-TW" altLang="en-US" sz="2800" dirty="0" smtClean="0">
                <a:solidFill>
                  <a:prstClr val="black"/>
                </a:solidFill>
                <a:latin typeface="標楷體" panose="03000509000000000000" pitchFamily="65" charset="-120"/>
                <a:ea typeface="標楷體" panose="03000509000000000000" pitchFamily="65" charset="-120"/>
              </a:rPr>
              <a:t>機關決定</a:t>
            </a:r>
            <a:r>
              <a:rPr lang="zh-TW" altLang="en-US" sz="2800" dirty="0">
                <a:solidFill>
                  <a:prstClr val="black"/>
                </a:solidFill>
                <a:latin typeface="標楷體" panose="03000509000000000000" pitchFamily="65" charset="-120"/>
                <a:ea typeface="標楷體" panose="03000509000000000000" pitchFamily="65" charset="-120"/>
              </a:rPr>
              <a:t>後才發生效力</a:t>
            </a:r>
            <a:r>
              <a:rPr lang="en-US" altLang="zh-TW" sz="2800" dirty="0" smtClean="0">
                <a:solidFill>
                  <a:prstClr val="black"/>
                </a:solidFill>
                <a:latin typeface="標楷體" panose="03000509000000000000" pitchFamily="65" charset="-120"/>
                <a:ea typeface="標楷體" panose="03000509000000000000" pitchFamily="65" charset="-120"/>
              </a:rPr>
              <a:t>)</a:t>
            </a:r>
          </a:p>
          <a:p>
            <a:pPr marL="0" indent="0" defTabSz="914298" eaLnBrk="1" fontAlgn="auto" hangingPunct="1">
              <a:spcAft>
                <a:spcPts val="0"/>
              </a:spcAft>
              <a:buNone/>
              <a:defRPr/>
            </a:pPr>
            <a:endParaRPr lang="en-US" altLang="zh-TW" sz="28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 核 示</a:t>
            </a: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請上級機關或長官</a:t>
            </a:r>
            <a:r>
              <a:rPr lang="zh-TW" altLang="en-US" sz="2800" dirty="0">
                <a:solidFill>
                  <a:srgbClr val="FF0000"/>
                </a:solidFill>
                <a:latin typeface="標楷體" panose="03000509000000000000" pitchFamily="65" charset="-120"/>
                <a:ea typeface="標楷體" panose="03000509000000000000" pitchFamily="65" charset="-120"/>
              </a:rPr>
              <a:t>審核</a:t>
            </a:r>
            <a:r>
              <a:rPr lang="zh-TW" altLang="en-US" sz="2800" dirty="0" smtClean="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0000FF"/>
                </a:solidFill>
                <a:latin typeface="標楷體" panose="03000509000000000000" pitchFamily="65" charset="-120"/>
                <a:ea typeface="標楷體" panose="03000509000000000000" pitchFamily="65" charset="-120"/>
              </a:rPr>
              <a:t>並做</a:t>
            </a:r>
            <a:r>
              <a:rPr lang="zh-TW" altLang="en-US" sz="2800" dirty="0" smtClean="0">
                <a:solidFill>
                  <a:srgbClr val="FF0000"/>
                </a:solidFill>
                <a:latin typeface="標楷體" panose="03000509000000000000" pitchFamily="65" charset="-120"/>
                <a:ea typeface="標楷體" panose="03000509000000000000" pitchFamily="65" charset="-120"/>
              </a:rPr>
              <a:t>指示</a:t>
            </a:r>
            <a:endParaRPr lang="en-US" altLang="zh-TW" sz="2800" dirty="0" smtClean="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a:solidFill>
                  <a:srgbClr val="0000FF"/>
                </a:solidFill>
                <a:latin typeface="標楷體" panose="03000509000000000000" pitchFamily="65" charset="-120"/>
                <a:ea typeface="標楷體" panose="03000509000000000000" pitchFamily="65" charset="-120"/>
              </a:rPr>
              <a:t> </a:t>
            </a:r>
            <a:r>
              <a:rPr lang="zh-TW" altLang="en-US" sz="2800" dirty="0" smtClean="0">
                <a:solidFill>
                  <a:srgbClr val="0000FF"/>
                </a:solidFill>
                <a:latin typeface="標楷體" panose="03000509000000000000" pitchFamily="65" charset="-120"/>
                <a:ea typeface="標楷體" panose="03000509000000000000" pitchFamily="65" charset="-120"/>
              </a:rPr>
              <a:t>          </a:t>
            </a:r>
            <a:r>
              <a:rPr lang="en-US" altLang="zh-TW" sz="2800" dirty="0" smtClean="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指在下級機關尚未發生效力於報上級機關決定後才發生效力</a:t>
            </a:r>
            <a:r>
              <a:rPr lang="en-US" altLang="zh-TW" sz="2800" dirty="0">
                <a:latin typeface="標楷體" panose="03000509000000000000" pitchFamily="65" charset="-120"/>
                <a:ea typeface="標楷體" panose="03000509000000000000" pitchFamily="65" charset="-120"/>
              </a:rPr>
              <a:t>)</a:t>
            </a:r>
          </a:p>
          <a:p>
            <a:pPr marL="228574" indent="-228574" defTabSz="914298" eaLnBrk="1" fontAlgn="auto" hangingPunct="1">
              <a:spcAft>
                <a:spcPts val="0"/>
              </a:spcAft>
              <a:defRPr/>
            </a:pPr>
            <a:endParaRPr lang="en-US" altLang="zh-TW" sz="28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 備 查</a:t>
            </a:r>
            <a:r>
              <a:rPr lang="zh-TW" altLang="en-US" sz="2800" dirty="0">
                <a:solidFill>
                  <a:srgbClr val="0000FF"/>
                </a:solidFill>
                <a:latin typeface="標楷體" panose="03000509000000000000" pitchFamily="65" charset="-120"/>
                <a:ea typeface="標楷體" panose="03000509000000000000" pitchFamily="65" charset="-120"/>
              </a:rPr>
              <a:t>＝請上級</a:t>
            </a:r>
            <a:r>
              <a:rPr lang="zh-TW" altLang="en-US" sz="2800" dirty="0" smtClean="0">
                <a:solidFill>
                  <a:srgbClr val="0000FF"/>
                </a:solidFill>
                <a:latin typeface="標楷體" panose="03000509000000000000" pitchFamily="65" charset="-120"/>
                <a:ea typeface="標楷體" panose="03000509000000000000" pitchFamily="65" charset="-120"/>
              </a:rPr>
              <a:t>機關</a:t>
            </a:r>
            <a:r>
              <a:rPr lang="zh-TW" altLang="en-US" sz="2800" dirty="0" smtClean="0">
                <a:solidFill>
                  <a:srgbClr val="FF0000"/>
                </a:solidFill>
                <a:latin typeface="標楷體" panose="03000509000000000000" pitchFamily="65" charset="-120"/>
                <a:ea typeface="標楷體" panose="03000509000000000000" pitchFamily="65" charset="-120"/>
              </a:rPr>
              <a:t>留供查考</a:t>
            </a:r>
            <a:r>
              <a:rPr lang="en-US" altLang="zh-TW" sz="2800" dirty="0" smtClean="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知道即可</a:t>
            </a:r>
            <a:r>
              <a:rPr lang="en-US" altLang="zh-TW" sz="2800" dirty="0" smtClean="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與「</a:t>
            </a:r>
            <a:r>
              <a:rPr lang="zh-TW" altLang="en-US" sz="2800" dirty="0" smtClean="0">
                <a:solidFill>
                  <a:srgbClr val="FF0000"/>
                </a:solidFill>
                <a:latin typeface="標楷體" panose="03000509000000000000" pitchFamily="65" charset="-120"/>
                <a:ea typeface="標楷體" panose="03000509000000000000" pitchFamily="65" charset="-120"/>
              </a:rPr>
              <a:t>請鑒察</a:t>
            </a:r>
            <a:r>
              <a:rPr lang="zh-TW" altLang="en-US" sz="2800" smtClean="0">
                <a:latin typeface="標楷體" panose="03000509000000000000" pitchFamily="65" charset="-120"/>
                <a:ea typeface="標楷體" panose="03000509000000000000" pitchFamily="65" charset="-120"/>
              </a:rPr>
              <a:t>」同義。</a:t>
            </a:r>
            <a:endParaRPr lang="en-US" altLang="zh-TW" sz="2800" dirty="0" smtClean="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solidFill>
                  <a:srgbClr val="FF0000"/>
                </a:solidFill>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指在下級</a:t>
            </a:r>
            <a:r>
              <a:rPr lang="zh-TW" altLang="en-US" sz="2800" dirty="0" smtClean="0">
                <a:latin typeface="標楷體" panose="03000509000000000000" pitchFamily="65" charset="-120"/>
                <a:ea typeface="標楷體" panose="03000509000000000000" pitchFamily="65" charset="-120"/>
              </a:rPr>
              <a:t>機關已發生效力只是報</a:t>
            </a:r>
            <a:r>
              <a:rPr lang="zh-TW" altLang="en-US" sz="2800" dirty="0">
                <a:latin typeface="標楷體" panose="03000509000000000000" pitchFamily="65" charset="-120"/>
                <a:ea typeface="標楷體" panose="03000509000000000000" pitchFamily="65" charset="-120"/>
              </a:rPr>
              <a:t>上級機關留供</a:t>
            </a:r>
            <a:r>
              <a:rPr lang="zh-TW" altLang="en-US" sz="2800" dirty="0" smtClean="0">
                <a:latin typeface="標楷體" panose="03000509000000000000" pitchFamily="65" charset="-120"/>
                <a:ea typeface="標楷體" panose="03000509000000000000" pitchFamily="65" charset="-120"/>
              </a:rPr>
              <a:t>查考知悉之</a:t>
            </a:r>
            <a:r>
              <a:rPr lang="zh-TW" altLang="en-US" sz="2800" dirty="0">
                <a:latin typeface="標楷體" panose="03000509000000000000" pitchFamily="65" charset="-120"/>
                <a:ea typeface="標楷體" panose="03000509000000000000" pitchFamily="65" charset="-120"/>
              </a:rPr>
              <a:t>謂</a:t>
            </a:r>
            <a:r>
              <a:rPr lang="en-US" altLang="zh-TW" sz="2800" dirty="0" smtClean="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smtClean="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 核 </a:t>
            </a:r>
            <a:r>
              <a:rPr lang="zh-TW" altLang="en-US" sz="2800" dirty="0">
                <a:solidFill>
                  <a:srgbClr val="FF0000"/>
                </a:solidFill>
                <a:latin typeface="標楷體" panose="03000509000000000000" pitchFamily="65" charset="-120"/>
                <a:ea typeface="標楷體" panose="03000509000000000000" pitchFamily="65" charset="-120"/>
              </a:rPr>
              <a:t>備</a:t>
            </a:r>
            <a:r>
              <a:rPr lang="zh-TW" altLang="en-US" sz="2800" dirty="0" smtClean="0">
                <a:solidFill>
                  <a:srgbClr val="0000FF"/>
                </a:solidFill>
                <a:latin typeface="標楷體" panose="03000509000000000000" pitchFamily="65" charset="-120"/>
                <a:ea typeface="標楷體" panose="03000509000000000000" pitchFamily="65" charset="-120"/>
              </a:rPr>
              <a:t>＝指上級機關有審查權，如</a:t>
            </a:r>
            <a:r>
              <a:rPr lang="zh-TW" altLang="en-US" sz="2800" dirty="0" smtClean="0">
                <a:solidFill>
                  <a:srgbClr val="FF0000"/>
                </a:solidFill>
                <a:latin typeface="標楷體" panose="03000509000000000000" pitchFamily="65" charset="-120"/>
                <a:ea typeface="標楷體" panose="03000509000000000000" pitchFamily="65" charset="-120"/>
              </a:rPr>
              <a:t>違法不當</a:t>
            </a:r>
            <a:r>
              <a:rPr lang="zh-TW" altLang="en-US" sz="2800" dirty="0" smtClean="0">
                <a:solidFill>
                  <a:srgbClr val="0000FF"/>
                </a:solidFill>
                <a:latin typeface="標楷體" panose="03000509000000000000" pitchFamily="65" charset="-120"/>
                <a:ea typeface="標楷體" panose="03000509000000000000" pitchFamily="65" charset="-120"/>
              </a:rPr>
              <a:t>即以</a:t>
            </a:r>
            <a:r>
              <a:rPr lang="zh-TW" altLang="en-US" sz="2800" dirty="0" smtClean="0">
                <a:solidFill>
                  <a:srgbClr val="FF0000"/>
                </a:solidFill>
                <a:latin typeface="標楷體" panose="03000509000000000000" pitchFamily="65" charset="-120"/>
                <a:ea typeface="標楷體" panose="03000509000000000000" pitchFamily="65" charset="-120"/>
              </a:rPr>
              <a:t>駁回</a:t>
            </a: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合法</a:t>
            </a:r>
            <a:r>
              <a:rPr lang="zh-TW" altLang="en-US" sz="2800" dirty="0">
                <a:solidFill>
                  <a:srgbClr val="FF0000"/>
                </a:solidFill>
                <a:latin typeface="標楷體" panose="03000509000000000000" pitchFamily="65" charset="-120"/>
                <a:ea typeface="標楷體" panose="03000509000000000000" pitchFamily="65" charset="-120"/>
              </a:rPr>
              <a:t>妥</a:t>
            </a:r>
            <a:r>
              <a:rPr lang="zh-TW" altLang="en-US" sz="2800" dirty="0" smtClean="0">
                <a:solidFill>
                  <a:srgbClr val="FF0000"/>
                </a:solidFill>
                <a:latin typeface="標楷體" panose="03000509000000000000" pitchFamily="65" charset="-120"/>
                <a:ea typeface="標楷體" panose="03000509000000000000" pitchFamily="65" charset="-120"/>
              </a:rPr>
              <a:t>適</a:t>
            </a:r>
            <a:r>
              <a:rPr lang="zh-TW" altLang="en-US" sz="2800" dirty="0" smtClean="0">
                <a:solidFill>
                  <a:srgbClr val="0000FF"/>
                </a:solidFill>
                <a:latin typeface="標楷體" panose="03000509000000000000" pitchFamily="65" charset="-120"/>
                <a:ea typeface="標楷體" panose="03000509000000000000" pitchFamily="65" charset="-120"/>
              </a:rPr>
              <a:t>即以</a:t>
            </a:r>
            <a:r>
              <a:rPr lang="zh-TW" altLang="en-US" sz="2800" dirty="0" smtClean="0">
                <a:solidFill>
                  <a:srgbClr val="FF0000"/>
                </a:solidFill>
                <a:latin typeface="標楷體" panose="03000509000000000000" pitchFamily="65" charset="-120"/>
                <a:ea typeface="標楷體" panose="03000509000000000000" pitchFamily="65" charset="-120"/>
              </a:rPr>
              <a:t>存查</a:t>
            </a:r>
            <a:endParaRPr lang="en-US" altLang="zh-TW" sz="2800" dirty="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solidFill>
                  <a:srgbClr val="0000FF"/>
                </a:solidFill>
                <a:latin typeface="標楷體" panose="03000509000000000000" pitchFamily="65" charset="-120"/>
                <a:ea typeface="標楷體" panose="03000509000000000000" pitchFamily="65" charset="-120"/>
              </a:rPr>
              <a:t>           </a:t>
            </a:r>
            <a:r>
              <a:rPr lang="en-US" altLang="zh-TW" sz="2800" dirty="0" smtClean="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指在下級機關已發生</a:t>
            </a:r>
            <a:r>
              <a:rPr lang="zh-TW" altLang="en-US" sz="2800" dirty="0" smtClean="0">
                <a:latin typeface="標楷體" panose="03000509000000000000" pitchFamily="65" charset="-120"/>
                <a:ea typeface="標楷體" panose="03000509000000000000" pitchFamily="65" charset="-120"/>
              </a:rPr>
              <a:t>效力報給上級再</a:t>
            </a:r>
            <a:r>
              <a:rPr lang="zh-TW" altLang="en-US" sz="2800" dirty="0">
                <a:latin typeface="標楷體" panose="03000509000000000000" pitchFamily="65" charset="-120"/>
                <a:ea typeface="標楷體" panose="03000509000000000000" pitchFamily="65" charset="-120"/>
              </a:rPr>
              <a:t>審查後留供查考</a:t>
            </a:r>
            <a:r>
              <a:rPr lang="zh-TW" altLang="en-US" sz="2800" dirty="0" smtClean="0">
                <a:latin typeface="標楷體" panose="03000509000000000000" pitchFamily="65" charset="-120"/>
                <a:ea typeface="標楷體" panose="03000509000000000000" pitchFamily="65" charset="-120"/>
              </a:rPr>
              <a:t>知悉之謂</a:t>
            </a:r>
            <a:r>
              <a:rPr lang="en-US" altLang="zh-TW" sz="2800" dirty="0" smtClean="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a:solidFill>
                <a:srgbClr val="0000FF"/>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a:solidFill>
                <a:prstClr val="black"/>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endParaRPr lang="zh-TW" altLang="en-US" sz="2800" dirty="0"/>
          </a:p>
        </p:txBody>
      </p:sp>
      <p:sp>
        <p:nvSpPr>
          <p:cNvPr id="6" name="文字方塊 5"/>
          <p:cNvSpPr txBox="1"/>
          <p:nvPr/>
        </p:nvSpPr>
        <p:spPr>
          <a:xfrm>
            <a:off x="758992" y="1368318"/>
            <a:ext cx="553998" cy="965637"/>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審查</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7" name="向下箭號 6"/>
          <p:cNvSpPr/>
          <p:nvPr/>
        </p:nvSpPr>
        <p:spPr>
          <a:xfrm>
            <a:off x="975399" y="986085"/>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9" name="文字方塊 8"/>
          <p:cNvSpPr txBox="1"/>
          <p:nvPr/>
        </p:nvSpPr>
        <p:spPr>
          <a:xfrm>
            <a:off x="1333505" y="1328012"/>
            <a:ext cx="553998" cy="965637"/>
          </a:xfrm>
          <a:prstGeom prst="rect">
            <a:avLst/>
          </a:prstGeom>
          <a:noFill/>
        </p:spPr>
        <p:txBody>
          <a:bodyPr vert="eaVert"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決定</a:t>
            </a:r>
          </a:p>
        </p:txBody>
      </p:sp>
      <p:sp>
        <p:nvSpPr>
          <p:cNvPr id="10" name="向下箭號 9"/>
          <p:cNvSpPr/>
          <p:nvPr/>
        </p:nvSpPr>
        <p:spPr>
          <a:xfrm>
            <a:off x="975399" y="2504734"/>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向下箭號 10"/>
          <p:cNvSpPr/>
          <p:nvPr/>
        </p:nvSpPr>
        <p:spPr>
          <a:xfrm>
            <a:off x="1497975" y="2487227"/>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2" name="向下箭號 11"/>
          <p:cNvSpPr/>
          <p:nvPr/>
        </p:nvSpPr>
        <p:spPr>
          <a:xfrm>
            <a:off x="1495342" y="965445"/>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3" name="文字方塊 12"/>
          <p:cNvSpPr txBox="1"/>
          <p:nvPr/>
        </p:nvSpPr>
        <p:spPr>
          <a:xfrm>
            <a:off x="765956" y="2880517"/>
            <a:ext cx="553998" cy="965637"/>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審核</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14" name="文字方塊 13"/>
          <p:cNvSpPr txBox="1"/>
          <p:nvPr/>
        </p:nvSpPr>
        <p:spPr>
          <a:xfrm>
            <a:off x="1359265" y="2826312"/>
            <a:ext cx="553998" cy="965637"/>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指示</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15" name="向下箭號 14"/>
          <p:cNvSpPr/>
          <p:nvPr/>
        </p:nvSpPr>
        <p:spPr>
          <a:xfrm>
            <a:off x="945756" y="4018680"/>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6" name="向下箭號 15"/>
          <p:cNvSpPr/>
          <p:nvPr/>
        </p:nvSpPr>
        <p:spPr>
          <a:xfrm>
            <a:off x="1510258" y="4042440"/>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7" name="向下箭號 16"/>
          <p:cNvSpPr/>
          <p:nvPr/>
        </p:nvSpPr>
        <p:spPr>
          <a:xfrm>
            <a:off x="968435" y="5581254"/>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文字方塊 18"/>
          <p:cNvSpPr txBox="1"/>
          <p:nvPr/>
        </p:nvSpPr>
        <p:spPr>
          <a:xfrm>
            <a:off x="782933" y="4384221"/>
            <a:ext cx="553998" cy="792583"/>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留供</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1295143" y="4428557"/>
            <a:ext cx="553998" cy="743694"/>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考查</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21" name="文字方塊 20"/>
          <p:cNvSpPr txBox="1"/>
          <p:nvPr/>
        </p:nvSpPr>
        <p:spPr>
          <a:xfrm>
            <a:off x="1333422" y="5941711"/>
            <a:ext cx="553998" cy="878539"/>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知悉</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22" name="向下箭號 21"/>
          <p:cNvSpPr/>
          <p:nvPr/>
        </p:nvSpPr>
        <p:spPr>
          <a:xfrm>
            <a:off x="1531804" y="5604215"/>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4" name="直線接點 3"/>
          <p:cNvCxnSpPr/>
          <p:nvPr/>
        </p:nvCxnSpPr>
        <p:spPr>
          <a:xfrm flipV="1">
            <a:off x="-37125" y="2001578"/>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a:xfrm flipV="1">
            <a:off x="-37125" y="3508086"/>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a:xfrm flipV="1">
            <a:off x="-37125" y="5119495"/>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文字方塊 1"/>
          <p:cNvSpPr txBox="1"/>
          <p:nvPr/>
        </p:nvSpPr>
        <p:spPr>
          <a:xfrm>
            <a:off x="1103754" y="1464788"/>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23" name="文字方塊 22"/>
          <p:cNvSpPr txBox="1"/>
          <p:nvPr/>
        </p:nvSpPr>
        <p:spPr>
          <a:xfrm>
            <a:off x="1080868" y="2994191"/>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26" name="文字方塊 25"/>
          <p:cNvSpPr txBox="1"/>
          <p:nvPr/>
        </p:nvSpPr>
        <p:spPr>
          <a:xfrm>
            <a:off x="1067642" y="4410708"/>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27" name="文字方塊 26"/>
          <p:cNvSpPr txBox="1"/>
          <p:nvPr/>
        </p:nvSpPr>
        <p:spPr>
          <a:xfrm>
            <a:off x="1080868" y="6084400"/>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5" name="文字方塊 4"/>
          <p:cNvSpPr txBox="1"/>
          <p:nvPr/>
        </p:nvSpPr>
        <p:spPr>
          <a:xfrm>
            <a:off x="2154402" y="-148032"/>
            <a:ext cx="9401024" cy="769441"/>
          </a:xfrm>
          <a:prstGeom prst="rect">
            <a:avLst/>
          </a:prstGeom>
          <a:noFill/>
        </p:spPr>
        <p:txBody>
          <a:bodyPr wrap="square" rtlCol="0">
            <a:spAutoFit/>
          </a:bodyPr>
          <a:lstStyle/>
          <a:p>
            <a:r>
              <a:rPr lang="zh-TW" altLang="en-US" sz="4400" dirty="0" smtClean="0">
                <a:solidFill>
                  <a:srgbClr val="002060"/>
                </a:solidFill>
                <a:latin typeface="標楷體" panose="03000509000000000000" pitchFamily="65" charset="-120"/>
                <a:ea typeface="標楷體" panose="03000509000000000000" pitchFamily="65" charset="-120"/>
              </a:rPr>
              <a:t>上行文期望語用法釋義</a:t>
            </a:r>
            <a:endParaRPr lang="zh-TW" altLang="en-US" sz="4400" dirty="0">
              <a:solidFill>
                <a:srgbClr val="002060"/>
              </a:solidFill>
              <a:latin typeface="標楷體" panose="03000509000000000000" pitchFamily="65" charset="-120"/>
              <a:ea typeface="標楷體" panose="03000509000000000000" pitchFamily="65" charset="-120"/>
            </a:endParaRPr>
          </a:p>
        </p:txBody>
      </p:sp>
      <p:cxnSp>
        <p:nvCxnSpPr>
          <p:cNvPr id="28" name="直線接點 27"/>
          <p:cNvCxnSpPr/>
          <p:nvPr/>
        </p:nvCxnSpPr>
        <p:spPr>
          <a:xfrm flipV="1">
            <a:off x="0" y="511598"/>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flipV="1">
            <a:off x="4059" y="6664042"/>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文字方塊 29"/>
          <p:cNvSpPr txBox="1"/>
          <p:nvPr/>
        </p:nvSpPr>
        <p:spPr>
          <a:xfrm>
            <a:off x="707409" y="5935978"/>
            <a:ext cx="553998" cy="965637"/>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審核</a:t>
            </a:r>
            <a:endParaRPr lang="zh-TW" altLang="en-US" sz="2400"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8264669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0" y="535470"/>
            <a:ext cx="12192001" cy="6203415"/>
          </a:xfrm>
        </p:spPr>
        <p:txBody>
          <a:bodyPr rtlCol="0">
            <a:normAutofit/>
          </a:bodyPr>
          <a:lstStyle/>
          <a:p>
            <a:pPr marL="228574" lvl="0"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 查 </a:t>
            </a:r>
            <a:r>
              <a:rPr lang="zh-TW" altLang="en-US" sz="2800" dirty="0">
                <a:solidFill>
                  <a:srgbClr val="FF0000"/>
                </a:solidFill>
                <a:latin typeface="標楷體" panose="03000509000000000000" pitchFamily="65" charset="-120"/>
                <a:ea typeface="標楷體" panose="03000509000000000000" pitchFamily="65" charset="-120"/>
              </a:rPr>
              <a:t>照</a:t>
            </a: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請平行機關或下級機關</a:t>
            </a:r>
            <a:r>
              <a:rPr lang="zh-TW" altLang="en-US" sz="2800" dirty="0">
                <a:solidFill>
                  <a:srgbClr val="FF0000"/>
                </a:solidFill>
                <a:latin typeface="標楷體" panose="03000509000000000000" pitchFamily="65" charset="-120"/>
                <a:ea typeface="標楷體" panose="03000509000000000000" pitchFamily="65" charset="-120"/>
              </a:rPr>
              <a:t>查明知照</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知悉</a:t>
            </a:r>
            <a:r>
              <a:rPr lang="zh-TW" altLang="en-US" sz="2800" dirty="0" smtClean="0">
                <a:solidFill>
                  <a:srgbClr val="FF0000"/>
                </a:solidFill>
                <a:latin typeface="標楷體" panose="03000509000000000000" pitchFamily="65" charset="-120"/>
                <a:ea typeface="標楷體" panose="03000509000000000000" pitchFamily="65" charset="-120"/>
              </a:rPr>
              <a:t>、辦</a:t>
            </a:r>
            <a:r>
              <a:rPr lang="zh-TW" altLang="en-US" sz="2800" dirty="0">
                <a:solidFill>
                  <a:srgbClr val="FF0000"/>
                </a:solidFill>
                <a:latin typeface="標楷體" panose="03000509000000000000" pitchFamily="65" charset="-120"/>
                <a:ea typeface="標楷體" panose="03000509000000000000" pitchFamily="65" charset="-120"/>
              </a:rPr>
              <a:t>理</a:t>
            </a:r>
            <a:r>
              <a:rPr lang="en-US" altLang="zh-TW" sz="2800" dirty="0" smtClean="0">
                <a:solidFill>
                  <a:srgbClr val="0000FF"/>
                </a:solidFill>
                <a:latin typeface="標楷體" panose="03000509000000000000" pitchFamily="65" charset="-120"/>
                <a:ea typeface="標楷體" panose="03000509000000000000" pitchFamily="65" charset="-120"/>
              </a:rPr>
              <a:t>)(107.6.22</a:t>
            </a:r>
            <a:r>
              <a:rPr lang="zh-TW" altLang="en-US" sz="2800" dirty="0" smtClean="0">
                <a:solidFill>
                  <a:srgbClr val="0000FF"/>
                </a:solidFill>
                <a:latin typeface="標楷體" panose="03000509000000000000" pitchFamily="65" charset="-120"/>
                <a:ea typeface="標楷體" panose="03000509000000000000" pitchFamily="65" charset="-120"/>
              </a:rPr>
              <a:t>院電</a:t>
            </a:r>
            <a:r>
              <a:rPr lang="en-US" altLang="zh-TW" sz="2800" dirty="0" smtClean="0">
                <a:solidFill>
                  <a:srgbClr val="0000FF"/>
                </a:solidFill>
                <a:latin typeface="標楷體" panose="03000509000000000000" pitchFamily="65" charset="-120"/>
                <a:ea typeface="標楷體" panose="03000509000000000000" pitchFamily="65" charset="-120"/>
              </a:rPr>
              <a:t>)</a:t>
            </a:r>
            <a:endParaRPr lang="en-US" altLang="zh-TW" sz="2800" dirty="0" smtClean="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solidFill>
                  <a:prstClr val="black"/>
                </a:solidFill>
                <a:latin typeface="標楷體" panose="03000509000000000000" pitchFamily="65" charset="-120"/>
                <a:ea typeface="標楷體" panose="03000509000000000000" pitchFamily="65" charset="-120"/>
              </a:rPr>
              <a:t>           </a:t>
            </a:r>
            <a:r>
              <a:rPr lang="en-US" altLang="zh-TW" sz="2800" dirty="0" smtClean="0">
                <a:solidFill>
                  <a:prstClr val="black"/>
                </a:solidFill>
                <a:latin typeface="標楷體" panose="03000509000000000000" pitchFamily="65" charset="-120"/>
                <a:ea typeface="標楷體" panose="03000509000000000000" pitchFamily="65" charset="-120"/>
              </a:rPr>
              <a:t>(</a:t>
            </a:r>
            <a:r>
              <a:rPr lang="zh-TW" altLang="en-US" sz="2800" dirty="0" smtClean="0">
                <a:solidFill>
                  <a:prstClr val="black"/>
                </a:solidFill>
                <a:latin typeface="標楷體" panose="03000509000000000000" pitchFamily="65" charset="-120"/>
                <a:ea typeface="標楷體" panose="03000509000000000000" pitchFamily="65" charset="-120"/>
              </a:rPr>
              <a:t>指</a:t>
            </a:r>
            <a:r>
              <a:rPr lang="zh-TW" altLang="en-US" sz="2800" dirty="0">
                <a:solidFill>
                  <a:prstClr val="black"/>
                </a:solidFill>
                <a:latin typeface="標楷體" panose="03000509000000000000" pitchFamily="65" charset="-120"/>
                <a:ea typeface="標楷體" panose="03000509000000000000" pitchFamily="65" charset="-120"/>
              </a:rPr>
              <a:t>在發文機關已發生</a:t>
            </a:r>
            <a:r>
              <a:rPr lang="zh-TW" altLang="en-US" sz="2800" dirty="0" smtClean="0">
                <a:solidFill>
                  <a:prstClr val="black"/>
                </a:solidFill>
                <a:latin typeface="標楷體" panose="03000509000000000000" pitchFamily="65" charset="-120"/>
                <a:ea typeface="標楷體" panose="03000509000000000000" pitchFamily="65" charset="-120"/>
              </a:rPr>
              <a:t>效力報</a:t>
            </a:r>
            <a:r>
              <a:rPr lang="zh-TW" altLang="en-US" sz="2800" dirty="0">
                <a:solidFill>
                  <a:prstClr val="black"/>
                </a:solidFill>
                <a:latin typeface="標楷體" panose="03000509000000000000" pitchFamily="65" charset="-120"/>
                <a:ea typeface="標楷體" panose="03000509000000000000" pitchFamily="65" charset="-120"/>
              </a:rPr>
              <a:t>給平行或下級機關知悉、</a:t>
            </a:r>
            <a:r>
              <a:rPr lang="zh-TW" altLang="en-US" sz="2800" dirty="0" smtClean="0">
                <a:solidFill>
                  <a:prstClr val="black"/>
                </a:solidFill>
                <a:latin typeface="標楷體" panose="03000509000000000000" pitchFamily="65" charset="-120"/>
                <a:ea typeface="標楷體" panose="03000509000000000000" pitchFamily="65" charset="-120"/>
              </a:rPr>
              <a:t>辦理之謂</a:t>
            </a:r>
            <a:r>
              <a:rPr lang="en-US" altLang="zh-TW" sz="2800" dirty="0" smtClean="0">
                <a:solidFill>
                  <a:prstClr val="black"/>
                </a:solidFill>
                <a:latin typeface="標楷體" panose="03000509000000000000" pitchFamily="65" charset="-120"/>
                <a:ea typeface="標楷體" panose="03000509000000000000" pitchFamily="65" charset="-120"/>
              </a:rPr>
              <a:t>)</a:t>
            </a:r>
          </a:p>
          <a:p>
            <a:pPr marL="0" indent="0" defTabSz="914298" eaLnBrk="1" fontAlgn="auto" hangingPunct="1">
              <a:spcAft>
                <a:spcPts val="0"/>
              </a:spcAft>
              <a:buNone/>
              <a:defRPr/>
            </a:pPr>
            <a:endParaRPr lang="en-US" altLang="zh-TW" sz="28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請辦理見復</a:t>
            </a:r>
            <a:r>
              <a:rPr lang="zh-TW" altLang="en-US" sz="2800" dirty="0">
                <a:solidFill>
                  <a:srgbClr val="0000FF"/>
                </a:solidFill>
                <a:latin typeface="標楷體" panose="03000509000000000000" pitchFamily="65" charset="-120"/>
                <a:ea typeface="標楷體" panose="03000509000000000000" pitchFamily="65" charset="-120"/>
              </a:rPr>
              <a:t>＝請平行機關或下級</a:t>
            </a:r>
            <a:r>
              <a:rPr lang="zh-TW" altLang="en-US" sz="2800" dirty="0" smtClean="0">
                <a:solidFill>
                  <a:srgbClr val="0000FF"/>
                </a:solidFill>
                <a:latin typeface="標楷體" panose="03000509000000000000" pitchFamily="65" charset="-120"/>
                <a:ea typeface="標楷體" panose="03000509000000000000" pitchFamily="65" charset="-120"/>
              </a:rPr>
              <a:t>機關</a:t>
            </a:r>
            <a:r>
              <a:rPr lang="zh-TW" altLang="en-US" sz="2800" dirty="0" smtClean="0">
                <a:solidFill>
                  <a:srgbClr val="FF0000"/>
                </a:solidFill>
                <a:latin typeface="標楷體" panose="03000509000000000000" pitchFamily="65" charset="-120"/>
                <a:ea typeface="標楷體" panose="03000509000000000000" pitchFamily="65" charset="-120"/>
              </a:rPr>
              <a:t>辦理＋</a:t>
            </a:r>
            <a:r>
              <a:rPr lang="zh-TW" altLang="en-US" sz="2800" dirty="0" smtClean="0">
                <a:solidFill>
                  <a:srgbClr val="0000FF"/>
                </a:solidFill>
                <a:latin typeface="標楷體" panose="03000509000000000000" pitchFamily="65" charset="-120"/>
                <a:ea typeface="標楷體" panose="03000509000000000000" pitchFamily="65" charset="-120"/>
              </a:rPr>
              <a:t>並</a:t>
            </a:r>
            <a:r>
              <a:rPr lang="zh-TW" altLang="en-US" sz="2800" dirty="0">
                <a:solidFill>
                  <a:srgbClr val="0000FF"/>
                </a:solidFill>
                <a:latin typeface="標楷體" panose="03000509000000000000" pitchFamily="65" charset="-120"/>
                <a:ea typeface="標楷體" panose="03000509000000000000" pitchFamily="65" charset="-120"/>
              </a:rPr>
              <a:t>做</a:t>
            </a:r>
            <a:r>
              <a:rPr lang="zh-TW" altLang="en-US" sz="2800" dirty="0" smtClean="0">
                <a:solidFill>
                  <a:srgbClr val="FF0000"/>
                </a:solidFill>
                <a:latin typeface="標楷體" panose="03000509000000000000" pitchFamily="65" charset="-120"/>
                <a:ea typeface="標楷體" panose="03000509000000000000" pitchFamily="65" charset="-120"/>
              </a:rPr>
              <a:t>回復</a:t>
            </a:r>
            <a:endParaRPr lang="en-US" altLang="zh-TW" sz="2800" dirty="0" smtClean="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a:solidFill>
                  <a:srgbClr val="0000FF"/>
                </a:solidFill>
                <a:latin typeface="標楷體" panose="03000509000000000000" pitchFamily="65" charset="-120"/>
                <a:ea typeface="標楷體" panose="03000509000000000000" pitchFamily="65" charset="-120"/>
              </a:rPr>
              <a:t> </a:t>
            </a:r>
            <a:r>
              <a:rPr lang="zh-TW" altLang="en-US" sz="2800" dirty="0" smtClean="0">
                <a:solidFill>
                  <a:srgbClr val="0000FF"/>
                </a:solidFill>
                <a:latin typeface="標楷體" panose="03000509000000000000" pitchFamily="65" charset="-120"/>
                <a:ea typeface="標楷體" panose="03000509000000000000" pitchFamily="65" charset="-120"/>
              </a:rPr>
              <a:t>          </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指發文機關請平行</a:t>
            </a:r>
            <a:r>
              <a:rPr lang="zh-TW" altLang="en-US" sz="2800" dirty="0">
                <a:latin typeface="標楷體" panose="03000509000000000000" pitchFamily="65" charset="-120"/>
                <a:ea typeface="標楷體" panose="03000509000000000000" pitchFamily="65" charset="-120"/>
              </a:rPr>
              <a:t>或下級</a:t>
            </a:r>
            <a:r>
              <a:rPr lang="zh-TW" altLang="en-US" sz="2800" dirty="0" smtClean="0">
                <a:latin typeface="標楷體" panose="03000509000000000000" pitchFamily="65" charset="-120"/>
                <a:ea typeface="標楷體" panose="03000509000000000000" pitchFamily="65" charset="-120"/>
              </a:rPr>
              <a:t>機關辦理後並</a:t>
            </a:r>
            <a:r>
              <a:rPr lang="zh-TW" altLang="en-US" sz="2800" dirty="0">
                <a:latin typeface="標楷體" panose="03000509000000000000" pitchFamily="65" charset="-120"/>
                <a:ea typeface="標楷體" panose="03000509000000000000" pitchFamily="65" charset="-120"/>
              </a:rPr>
              <a:t>做回復之謂</a:t>
            </a:r>
            <a:r>
              <a:rPr lang="en-US" altLang="zh-TW" sz="2800" dirty="0" smtClean="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latin typeface="標楷體" panose="03000509000000000000" pitchFamily="65" charset="-120"/>
                <a:ea typeface="標楷體" panose="03000509000000000000" pitchFamily="65" charset="-120"/>
              </a:rPr>
              <a:t>           </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不得使用</a:t>
            </a:r>
            <a:r>
              <a:rPr lang="zh-TW" altLang="en-US" sz="2800" dirty="0" smtClean="0">
                <a:solidFill>
                  <a:srgbClr val="0000FF"/>
                </a:solidFill>
                <a:latin typeface="標楷體" panose="03000509000000000000" pitchFamily="65" charset="-120"/>
                <a:ea typeface="標楷體" panose="03000509000000000000" pitchFamily="65" charset="-120"/>
              </a:rPr>
              <a:t>請查照惠</a:t>
            </a:r>
            <a:r>
              <a:rPr lang="zh-TW" altLang="en-US" sz="2800" dirty="0">
                <a:solidFill>
                  <a:srgbClr val="0000FF"/>
                </a:solidFill>
                <a:latin typeface="標楷體" panose="03000509000000000000" pitchFamily="65" charset="-120"/>
                <a:ea typeface="標楷體" panose="03000509000000000000" pitchFamily="65" charset="-120"/>
              </a:rPr>
              <a:t>復</a:t>
            </a:r>
            <a:r>
              <a:rPr lang="zh-TW" altLang="en-US" sz="2800" dirty="0">
                <a:latin typeface="標楷體" panose="03000509000000000000" pitchFamily="65" charset="-120"/>
                <a:ea typeface="標楷體" panose="03000509000000000000" pitchFamily="65" charset="-120"/>
              </a:rPr>
              <a:t>、</a:t>
            </a:r>
            <a:r>
              <a:rPr lang="zh-TW" altLang="en-US" sz="2800" dirty="0" smtClean="0">
                <a:solidFill>
                  <a:srgbClr val="0000FF"/>
                </a:solidFill>
                <a:latin typeface="標楷體" panose="03000509000000000000" pitchFamily="65" charset="-120"/>
                <a:ea typeface="標楷體" panose="03000509000000000000" pitchFamily="65" charset="-120"/>
              </a:rPr>
              <a:t>請辦理惠</a:t>
            </a:r>
            <a:r>
              <a:rPr lang="zh-TW" altLang="en-US" sz="2800" dirty="0">
                <a:solidFill>
                  <a:srgbClr val="0000FF"/>
                </a:solidFill>
                <a:latin typeface="標楷體" panose="03000509000000000000" pitchFamily="65" charset="-120"/>
                <a:ea typeface="標楷體" panose="03000509000000000000" pitchFamily="65" charset="-120"/>
              </a:rPr>
              <a:t>復</a:t>
            </a:r>
            <a:r>
              <a:rPr lang="en-US" altLang="zh-TW"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公文製作表解</a:t>
            </a:r>
            <a:r>
              <a:rPr lang="en-US" altLang="zh-TW" sz="2800" dirty="0" smtClean="0">
                <a:solidFill>
                  <a:srgbClr val="0000FF"/>
                </a:solidFill>
                <a:latin typeface="標楷體" panose="03000509000000000000" pitchFamily="65" charset="-120"/>
                <a:ea typeface="標楷體" panose="03000509000000000000" pitchFamily="65" charset="-120"/>
              </a:rPr>
              <a:t>)</a:t>
            </a:r>
            <a:endParaRPr lang="en-US" altLang="zh-TW" sz="2800" dirty="0">
              <a:solidFill>
                <a:srgbClr val="0000FF"/>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請轉行照辦</a:t>
            </a:r>
            <a:r>
              <a:rPr lang="zh-TW" altLang="en-US" sz="2800" dirty="0">
                <a:solidFill>
                  <a:srgbClr val="0000FF"/>
                </a:solidFill>
                <a:latin typeface="標楷體" panose="03000509000000000000" pitchFamily="65" charset="-120"/>
                <a:ea typeface="標楷體" panose="03000509000000000000" pitchFamily="65" charset="-120"/>
              </a:rPr>
              <a:t>＝請平行機關或下級</a:t>
            </a:r>
            <a:r>
              <a:rPr lang="zh-TW" altLang="en-US" sz="2800" dirty="0" smtClean="0">
                <a:solidFill>
                  <a:srgbClr val="0000FF"/>
                </a:solidFill>
                <a:latin typeface="標楷體" panose="03000509000000000000" pitchFamily="65" charset="-120"/>
                <a:ea typeface="標楷體" panose="03000509000000000000" pitchFamily="65" charset="-120"/>
              </a:rPr>
              <a:t>機關</a:t>
            </a:r>
            <a:r>
              <a:rPr lang="zh-TW" altLang="en-US" sz="2800" dirty="0" smtClean="0">
                <a:solidFill>
                  <a:srgbClr val="FF0000"/>
                </a:solidFill>
                <a:latin typeface="標楷體" panose="03000509000000000000" pitchFamily="65" charset="-120"/>
                <a:ea typeface="標楷體" panose="03000509000000000000" pitchFamily="65" charset="-120"/>
              </a:rPr>
              <a:t>函轉所屬＋比照辦理</a:t>
            </a:r>
            <a:endParaRPr lang="en-US" altLang="zh-TW" sz="2800" dirty="0" smtClean="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solidFill>
                  <a:srgbClr val="FF0000"/>
                </a:solidFill>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指發文</a:t>
            </a:r>
            <a:r>
              <a:rPr lang="zh-TW" altLang="en-US" sz="2800" dirty="0">
                <a:latin typeface="標楷體" panose="03000509000000000000" pitchFamily="65" charset="-120"/>
                <a:ea typeface="標楷體" panose="03000509000000000000" pitchFamily="65" charset="-120"/>
              </a:rPr>
              <a:t>機關請平行或下級機關函轉</a:t>
            </a:r>
            <a:r>
              <a:rPr lang="zh-TW" altLang="en-US" sz="2800" dirty="0" smtClean="0">
                <a:latin typeface="標楷體" panose="03000509000000000000" pitchFamily="65" charset="-120"/>
                <a:ea typeface="標楷體" panose="03000509000000000000" pitchFamily="65" charset="-120"/>
              </a:rPr>
              <a:t>所屬</a:t>
            </a:r>
            <a:r>
              <a:rPr lang="zh-TW" altLang="en-US" sz="2800" dirty="0">
                <a:latin typeface="標楷體" panose="03000509000000000000" pitchFamily="65" charset="-120"/>
                <a:ea typeface="標楷體" panose="03000509000000000000" pitchFamily="65" charset="-120"/>
              </a:rPr>
              <a:t>比照辦理之謂</a:t>
            </a:r>
            <a:r>
              <a:rPr lang="en-US" altLang="zh-TW" sz="2800" dirty="0" smtClean="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smtClean="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2800" dirty="0" smtClean="0">
                <a:solidFill>
                  <a:srgbClr val="FF0000"/>
                </a:solidFill>
                <a:latin typeface="標楷體" panose="03000509000000000000" pitchFamily="65" charset="-120"/>
                <a:ea typeface="標楷體" panose="03000509000000000000" pitchFamily="65" charset="-120"/>
              </a:rPr>
              <a:t>請 照 </a:t>
            </a:r>
            <a:r>
              <a:rPr lang="zh-TW" altLang="en-US" sz="2800" dirty="0">
                <a:solidFill>
                  <a:srgbClr val="FF0000"/>
                </a:solidFill>
                <a:latin typeface="標楷體" panose="03000509000000000000" pitchFamily="65" charset="-120"/>
                <a:ea typeface="標楷體" panose="03000509000000000000" pitchFamily="65" charset="-120"/>
              </a:rPr>
              <a:t>辦</a:t>
            </a: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請平行機關或下級</a:t>
            </a:r>
            <a:r>
              <a:rPr lang="zh-TW" altLang="en-US" sz="2800" dirty="0" smtClean="0">
                <a:solidFill>
                  <a:srgbClr val="0000FF"/>
                </a:solidFill>
                <a:latin typeface="標楷體" panose="03000509000000000000" pitchFamily="65" charset="-120"/>
                <a:ea typeface="標楷體" panose="03000509000000000000" pitchFamily="65" charset="-120"/>
              </a:rPr>
              <a:t>機關</a:t>
            </a:r>
            <a:r>
              <a:rPr lang="zh-TW" altLang="en-US" sz="2800" dirty="0" smtClean="0">
                <a:solidFill>
                  <a:srgbClr val="FF0000"/>
                </a:solidFill>
                <a:latin typeface="標楷體" panose="03000509000000000000" pitchFamily="65" charset="-120"/>
                <a:ea typeface="標楷體" panose="03000509000000000000" pitchFamily="65" charset="-120"/>
              </a:rPr>
              <a:t>比照辦理</a:t>
            </a:r>
            <a:endParaRPr lang="en-US" altLang="zh-TW" sz="2800" dirty="0">
              <a:solidFill>
                <a:srgbClr val="0000FF"/>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800" dirty="0" smtClean="0">
                <a:solidFill>
                  <a:srgbClr val="0000FF"/>
                </a:solidFill>
                <a:latin typeface="標楷體" panose="03000509000000000000" pitchFamily="65" charset="-120"/>
                <a:ea typeface="標楷體" panose="03000509000000000000" pitchFamily="65" charset="-120"/>
              </a:rPr>
              <a:t>           </a:t>
            </a:r>
            <a:r>
              <a:rPr lang="en-US" altLang="zh-TW" sz="2800" dirty="0" smtClean="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指發文機關請平行或下級</a:t>
            </a:r>
            <a:r>
              <a:rPr lang="zh-TW" altLang="en-US" sz="2800" dirty="0" smtClean="0">
                <a:latin typeface="標楷體" panose="03000509000000000000" pitchFamily="65" charset="-120"/>
                <a:ea typeface="標楷體" panose="03000509000000000000" pitchFamily="65" charset="-120"/>
              </a:rPr>
              <a:t>機關比照辦理之謂</a:t>
            </a:r>
            <a:r>
              <a:rPr lang="en-US" altLang="zh-TW" sz="2800" dirty="0" smtClean="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a:solidFill>
                <a:srgbClr val="0000FF"/>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a:solidFill>
                <a:prstClr val="black"/>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28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endParaRPr lang="zh-TW" altLang="en-US" sz="2800" dirty="0"/>
          </a:p>
        </p:txBody>
      </p:sp>
      <p:sp>
        <p:nvSpPr>
          <p:cNvPr id="7" name="向下箭號 6"/>
          <p:cNvSpPr/>
          <p:nvPr/>
        </p:nvSpPr>
        <p:spPr>
          <a:xfrm>
            <a:off x="1023661" y="962517"/>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向下箭號 10"/>
          <p:cNvSpPr/>
          <p:nvPr/>
        </p:nvSpPr>
        <p:spPr>
          <a:xfrm>
            <a:off x="1840792" y="2509008"/>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2" name="向下箭號 11"/>
          <p:cNvSpPr/>
          <p:nvPr/>
        </p:nvSpPr>
        <p:spPr>
          <a:xfrm>
            <a:off x="1587960" y="960512"/>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4" name="文字方塊 13"/>
          <p:cNvSpPr txBox="1"/>
          <p:nvPr/>
        </p:nvSpPr>
        <p:spPr>
          <a:xfrm>
            <a:off x="1631349" y="2905446"/>
            <a:ext cx="553998" cy="965637"/>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回復</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15" name="向下箭號 14"/>
          <p:cNvSpPr/>
          <p:nvPr/>
        </p:nvSpPr>
        <p:spPr>
          <a:xfrm>
            <a:off x="956105" y="4063294"/>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6" name="向下箭號 15"/>
          <p:cNvSpPr/>
          <p:nvPr/>
        </p:nvSpPr>
        <p:spPr>
          <a:xfrm>
            <a:off x="1655516" y="4056490"/>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7" name="向下箭號 16"/>
          <p:cNvSpPr/>
          <p:nvPr/>
        </p:nvSpPr>
        <p:spPr>
          <a:xfrm>
            <a:off x="946168" y="5596880"/>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8" name="文字方塊 17"/>
          <p:cNvSpPr txBox="1"/>
          <p:nvPr/>
        </p:nvSpPr>
        <p:spPr>
          <a:xfrm>
            <a:off x="695245" y="5945024"/>
            <a:ext cx="553998" cy="878539"/>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比照</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1339933" y="4389419"/>
            <a:ext cx="738664" cy="743694"/>
          </a:xfrm>
          <a:prstGeom prst="rect">
            <a:avLst/>
          </a:prstGeom>
          <a:noFill/>
        </p:spPr>
        <p:txBody>
          <a:bodyPr vert="eaVert" wrap="square" rtlCol="0">
            <a:spAutoFit/>
          </a:bodyPr>
          <a:lstStyle/>
          <a:p>
            <a:r>
              <a:rPr lang="zh-TW" altLang="en-US" dirty="0" smtClean="0">
                <a:solidFill>
                  <a:srgbClr val="0000FF"/>
                </a:solidFill>
                <a:latin typeface="標楷體" panose="03000509000000000000" pitchFamily="65" charset="-120"/>
                <a:ea typeface="標楷體" panose="03000509000000000000" pitchFamily="65" charset="-120"/>
              </a:rPr>
              <a:t>辦理</a:t>
            </a:r>
            <a:endParaRPr lang="en-US" altLang="zh-TW" dirty="0" smtClean="0">
              <a:solidFill>
                <a:srgbClr val="0000FF"/>
              </a:solidFill>
              <a:latin typeface="標楷體" panose="03000509000000000000" pitchFamily="65" charset="-120"/>
              <a:ea typeface="標楷體" panose="03000509000000000000" pitchFamily="65" charset="-120"/>
            </a:endParaRPr>
          </a:p>
          <a:p>
            <a:r>
              <a:rPr lang="zh-TW" altLang="en-US" dirty="0" smtClean="0">
                <a:solidFill>
                  <a:srgbClr val="0000FF"/>
                </a:solidFill>
                <a:latin typeface="標楷體" panose="03000509000000000000" pitchFamily="65" charset="-120"/>
                <a:ea typeface="標楷體" panose="03000509000000000000" pitchFamily="65" charset="-120"/>
              </a:rPr>
              <a:t>比照</a:t>
            </a:r>
            <a:endParaRPr lang="en-US" altLang="zh-TW" dirty="0" smtClean="0">
              <a:solidFill>
                <a:srgbClr val="0000FF"/>
              </a:solidFill>
              <a:latin typeface="標楷體" panose="03000509000000000000" pitchFamily="65" charset="-120"/>
              <a:ea typeface="標楷體" panose="03000509000000000000" pitchFamily="65" charset="-120"/>
            </a:endParaRPr>
          </a:p>
        </p:txBody>
      </p:sp>
      <p:sp>
        <p:nvSpPr>
          <p:cNvPr id="21" name="文字方塊 20"/>
          <p:cNvSpPr txBox="1"/>
          <p:nvPr/>
        </p:nvSpPr>
        <p:spPr>
          <a:xfrm>
            <a:off x="1281841" y="5951604"/>
            <a:ext cx="553998" cy="878539"/>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辦理</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22" name="向下箭號 21"/>
          <p:cNvSpPr/>
          <p:nvPr/>
        </p:nvSpPr>
        <p:spPr>
          <a:xfrm>
            <a:off x="1491284" y="5596880"/>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4" name="直線接點 3"/>
          <p:cNvCxnSpPr/>
          <p:nvPr/>
        </p:nvCxnSpPr>
        <p:spPr>
          <a:xfrm flipV="1">
            <a:off x="-37125" y="1995123"/>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a:xfrm flipV="1">
            <a:off x="-37125" y="3546279"/>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文字方塊 1"/>
          <p:cNvSpPr txBox="1"/>
          <p:nvPr/>
        </p:nvSpPr>
        <p:spPr>
          <a:xfrm>
            <a:off x="1104879" y="1432683"/>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26" name="文字方塊 25"/>
          <p:cNvSpPr txBox="1"/>
          <p:nvPr/>
        </p:nvSpPr>
        <p:spPr>
          <a:xfrm>
            <a:off x="1116960" y="4499549"/>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27" name="文字方塊 26"/>
          <p:cNvSpPr txBox="1"/>
          <p:nvPr/>
        </p:nvSpPr>
        <p:spPr>
          <a:xfrm>
            <a:off x="1055478" y="6078623"/>
            <a:ext cx="387530" cy="400110"/>
          </a:xfrm>
          <a:prstGeom prst="rect">
            <a:avLst/>
          </a:prstGeom>
          <a:noFill/>
        </p:spPr>
        <p:txBody>
          <a:bodyPr wrap="square" rtlCol="0">
            <a:spAutoFit/>
          </a:bodyPr>
          <a:lstStyle/>
          <a:p>
            <a:r>
              <a:rPr lang="zh-TW" altLang="en-US"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endParaRPr>
          </a:p>
        </p:txBody>
      </p:sp>
      <p:sp>
        <p:nvSpPr>
          <p:cNvPr id="5" name="文字方塊 4"/>
          <p:cNvSpPr txBox="1"/>
          <p:nvPr/>
        </p:nvSpPr>
        <p:spPr>
          <a:xfrm>
            <a:off x="2154402" y="-148032"/>
            <a:ext cx="9401024" cy="769441"/>
          </a:xfrm>
          <a:prstGeom prst="rect">
            <a:avLst/>
          </a:prstGeom>
          <a:noFill/>
        </p:spPr>
        <p:txBody>
          <a:bodyPr wrap="square" rtlCol="0">
            <a:spAutoFit/>
          </a:bodyPr>
          <a:lstStyle/>
          <a:p>
            <a:r>
              <a:rPr lang="zh-TW" altLang="en-US" sz="4400" dirty="0">
                <a:solidFill>
                  <a:srgbClr val="002060"/>
                </a:solidFill>
                <a:latin typeface="標楷體" panose="03000509000000000000" pitchFamily="65" charset="-120"/>
                <a:ea typeface="標楷體" panose="03000509000000000000" pitchFamily="65" charset="-120"/>
              </a:rPr>
              <a:t>平行</a:t>
            </a:r>
            <a:r>
              <a:rPr lang="zh-TW" altLang="en-US" sz="4400" dirty="0" smtClean="0">
                <a:solidFill>
                  <a:srgbClr val="002060"/>
                </a:solidFill>
                <a:latin typeface="標楷體" panose="03000509000000000000" pitchFamily="65" charset="-120"/>
                <a:ea typeface="標楷體" panose="03000509000000000000" pitchFamily="65" charset="-120"/>
              </a:rPr>
              <a:t>文及下行文期望語用法釋義</a:t>
            </a:r>
            <a:endParaRPr lang="zh-TW" altLang="en-US" sz="4400" dirty="0">
              <a:solidFill>
                <a:srgbClr val="002060"/>
              </a:solidFill>
              <a:latin typeface="標楷體" panose="03000509000000000000" pitchFamily="65" charset="-120"/>
              <a:ea typeface="標楷體" panose="03000509000000000000" pitchFamily="65" charset="-120"/>
            </a:endParaRPr>
          </a:p>
        </p:txBody>
      </p:sp>
      <p:cxnSp>
        <p:nvCxnSpPr>
          <p:cNvPr id="28" name="直線接點 27"/>
          <p:cNvCxnSpPr/>
          <p:nvPr/>
        </p:nvCxnSpPr>
        <p:spPr>
          <a:xfrm flipV="1">
            <a:off x="0" y="511598"/>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flipV="1">
            <a:off x="4059" y="6664042"/>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文字方塊 29"/>
          <p:cNvSpPr txBox="1"/>
          <p:nvPr/>
        </p:nvSpPr>
        <p:spPr>
          <a:xfrm>
            <a:off x="785935" y="1315553"/>
            <a:ext cx="553998" cy="878539"/>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查明</a:t>
            </a:r>
            <a:endParaRPr lang="zh-TW" altLang="en-US" sz="2400" dirty="0">
              <a:solidFill>
                <a:srgbClr val="0000FF"/>
              </a:solidFill>
              <a:latin typeface="標楷體" panose="03000509000000000000" pitchFamily="65" charset="-120"/>
              <a:ea typeface="標楷體" panose="03000509000000000000" pitchFamily="65" charset="-120"/>
            </a:endParaRPr>
          </a:p>
        </p:txBody>
      </p:sp>
      <p:sp>
        <p:nvSpPr>
          <p:cNvPr id="31" name="文字方塊 30"/>
          <p:cNvSpPr txBox="1"/>
          <p:nvPr/>
        </p:nvSpPr>
        <p:spPr>
          <a:xfrm>
            <a:off x="1388445" y="1336349"/>
            <a:ext cx="553998" cy="878539"/>
          </a:xfrm>
          <a:prstGeom prst="rect">
            <a:avLst/>
          </a:prstGeom>
          <a:noFill/>
        </p:spPr>
        <p:txBody>
          <a:bodyPr vert="eaVert" wrap="square" rtlCol="0">
            <a:spAutoFit/>
          </a:bodyPr>
          <a:lstStyle/>
          <a:p>
            <a:r>
              <a:rPr lang="zh-TW" altLang="en-US" sz="2400" dirty="0" smtClean="0">
                <a:solidFill>
                  <a:srgbClr val="0000FF"/>
                </a:solidFill>
                <a:latin typeface="標楷體" panose="03000509000000000000" pitchFamily="65" charset="-120"/>
                <a:ea typeface="標楷體" panose="03000509000000000000" pitchFamily="65" charset="-120"/>
              </a:rPr>
              <a:t>知</a:t>
            </a:r>
            <a:r>
              <a:rPr lang="zh-TW" altLang="en-US" sz="2400" dirty="0">
                <a:solidFill>
                  <a:srgbClr val="0000FF"/>
                </a:solidFill>
                <a:latin typeface="標楷體" panose="03000509000000000000" pitchFamily="65" charset="-120"/>
                <a:ea typeface="標楷體" panose="03000509000000000000" pitchFamily="65" charset="-120"/>
              </a:rPr>
              <a:t>照</a:t>
            </a:r>
          </a:p>
        </p:txBody>
      </p:sp>
      <p:sp>
        <p:nvSpPr>
          <p:cNvPr id="33" name="向下箭號 32"/>
          <p:cNvSpPr/>
          <p:nvPr/>
        </p:nvSpPr>
        <p:spPr>
          <a:xfrm>
            <a:off x="1496237" y="2500241"/>
            <a:ext cx="135112" cy="354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5" name="文字方塊 34"/>
          <p:cNvSpPr txBox="1"/>
          <p:nvPr/>
        </p:nvSpPr>
        <p:spPr>
          <a:xfrm>
            <a:off x="501852" y="2839388"/>
            <a:ext cx="1773185" cy="646331"/>
          </a:xfrm>
          <a:prstGeom prst="rect">
            <a:avLst/>
          </a:prstGeom>
          <a:noFill/>
        </p:spPr>
        <p:txBody>
          <a:bodyPr wrap="square" rtlCol="0">
            <a:spAutoFit/>
          </a:bodyPr>
          <a:lstStyle/>
          <a:p>
            <a:r>
              <a:rPr lang="zh-TW" altLang="en-US" dirty="0" smtClean="0">
                <a:solidFill>
                  <a:srgbClr val="0000FF"/>
                </a:solidFill>
                <a:latin typeface="標楷體" panose="03000509000000000000" pitchFamily="65" charset="-120"/>
                <a:ea typeface="標楷體" panose="03000509000000000000" pitchFamily="65" charset="-120"/>
              </a:rPr>
              <a:t>看到</a:t>
            </a:r>
            <a:r>
              <a:rPr lang="en-US" altLang="zh-TW" dirty="0" smtClean="0">
                <a:solidFill>
                  <a:srgbClr val="0000FF"/>
                </a:solidFill>
                <a:latin typeface="標楷體" panose="03000509000000000000" pitchFamily="65" charset="-120"/>
                <a:ea typeface="標楷體" panose="03000509000000000000" pitchFamily="65" charset="-120"/>
              </a:rPr>
              <a:t>(</a:t>
            </a:r>
            <a:r>
              <a:rPr lang="zh-TW" altLang="en-US" dirty="0" smtClean="0">
                <a:solidFill>
                  <a:srgbClr val="0000FF"/>
                </a:solidFill>
                <a:latin typeface="標楷體" panose="03000509000000000000" pitchFamily="65" charset="-120"/>
                <a:ea typeface="標楷體" panose="03000509000000000000" pitchFamily="65" charset="-120"/>
              </a:rPr>
              <a:t>動</a:t>
            </a:r>
            <a:r>
              <a:rPr lang="en-US" altLang="zh-TW" dirty="0" smtClean="0">
                <a:solidFill>
                  <a:srgbClr val="0000FF"/>
                </a:solidFill>
                <a:latin typeface="標楷體" panose="03000509000000000000" pitchFamily="65" charset="-120"/>
                <a:ea typeface="標楷體" panose="03000509000000000000" pitchFamily="65" charset="-120"/>
              </a:rPr>
              <a:t>)</a:t>
            </a:r>
          </a:p>
          <a:p>
            <a:r>
              <a:rPr lang="zh-TW" altLang="en-US" dirty="0" smtClean="0">
                <a:solidFill>
                  <a:srgbClr val="0000FF"/>
                </a:solidFill>
                <a:latin typeface="標楷體" panose="03000509000000000000" pitchFamily="65" charset="-120"/>
                <a:ea typeface="標楷體" panose="03000509000000000000" pitchFamily="65" charset="-120"/>
              </a:rPr>
              <a:t>擬、據</a:t>
            </a:r>
            <a:r>
              <a:rPr lang="en-US" altLang="zh-TW" dirty="0" smtClean="0">
                <a:solidFill>
                  <a:srgbClr val="0000FF"/>
                </a:solidFill>
                <a:latin typeface="標楷體" panose="03000509000000000000" pitchFamily="65" charset="-120"/>
                <a:ea typeface="標楷體" panose="03000509000000000000" pitchFamily="65" charset="-120"/>
              </a:rPr>
              <a:t>(</a:t>
            </a:r>
            <a:r>
              <a:rPr lang="zh-TW" altLang="en-US" dirty="0" smtClean="0">
                <a:solidFill>
                  <a:srgbClr val="0000FF"/>
                </a:solidFill>
                <a:latin typeface="標楷體" panose="03000509000000000000" pitchFamily="65" charset="-120"/>
                <a:ea typeface="標楷體" panose="03000509000000000000" pitchFamily="65" charset="-120"/>
              </a:rPr>
              <a:t>副</a:t>
            </a:r>
            <a:r>
              <a:rPr lang="en-US" altLang="zh-TW" dirty="0" smtClean="0">
                <a:solidFill>
                  <a:srgbClr val="0000FF"/>
                </a:solidFill>
                <a:latin typeface="標楷體" panose="03000509000000000000" pitchFamily="65" charset="-120"/>
                <a:ea typeface="標楷體" panose="03000509000000000000" pitchFamily="65" charset="-120"/>
              </a:rPr>
              <a:t>)</a:t>
            </a:r>
            <a:endParaRPr lang="zh-TW" altLang="en-US" dirty="0">
              <a:solidFill>
                <a:srgbClr val="0000FF"/>
              </a:solidFill>
              <a:latin typeface="標楷體" panose="03000509000000000000" pitchFamily="65" charset="-120"/>
              <a:ea typeface="標楷體" panose="03000509000000000000" pitchFamily="65" charset="-120"/>
            </a:endParaRPr>
          </a:p>
        </p:txBody>
      </p:sp>
      <p:sp>
        <p:nvSpPr>
          <p:cNvPr id="36" name="文字方塊 35"/>
          <p:cNvSpPr txBox="1"/>
          <p:nvPr/>
        </p:nvSpPr>
        <p:spPr>
          <a:xfrm>
            <a:off x="576836" y="4384981"/>
            <a:ext cx="738664" cy="752569"/>
          </a:xfrm>
          <a:prstGeom prst="rect">
            <a:avLst/>
          </a:prstGeom>
          <a:noFill/>
        </p:spPr>
        <p:txBody>
          <a:bodyPr vert="eaVert" wrap="square" rtlCol="0">
            <a:spAutoFit/>
          </a:bodyPr>
          <a:lstStyle/>
          <a:p>
            <a:r>
              <a:rPr lang="zh-TW" altLang="en-US" dirty="0" smtClean="0">
                <a:solidFill>
                  <a:srgbClr val="0000FF"/>
                </a:solidFill>
                <a:latin typeface="標楷體" panose="03000509000000000000" pitchFamily="65" charset="-120"/>
                <a:ea typeface="標楷體" panose="03000509000000000000" pitchFamily="65" charset="-120"/>
              </a:rPr>
              <a:t>所屬</a:t>
            </a:r>
            <a:endParaRPr lang="en-US" altLang="zh-TW" dirty="0" smtClean="0">
              <a:solidFill>
                <a:srgbClr val="0000FF"/>
              </a:solidFill>
              <a:latin typeface="標楷體" panose="03000509000000000000" pitchFamily="65" charset="-120"/>
              <a:ea typeface="標楷體" panose="03000509000000000000" pitchFamily="65" charset="-120"/>
            </a:endParaRPr>
          </a:p>
          <a:p>
            <a:r>
              <a:rPr lang="zh-TW" altLang="en-US" dirty="0" smtClean="0">
                <a:solidFill>
                  <a:srgbClr val="0000FF"/>
                </a:solidFill>
                <a:latin typeface="標楷體" panose="03000509000000000000" pitchFamily="65" charset="-120"/>
                <a:ea typeface="標楷體" panose="03000509000000000000" pitchFamily="65" charset="-120"/>
              </a:rPr>
              <a:t>函轉</a:t>
            </a:r>
            <a:endParaRPr lang="en-US" altLang="zh-TW" dirty="0" smtClean="0">
              <a:solidFill>
                <a:srgbClr val="0000FF"/>
              </a:solidFill>
              <a:latin typeface="標楷體" panose="03000509000000000000" pitchFamily="65" charset="-120"/>
              <a:ea typeface="標楷體" panose="03000509000000000000" pitchFamily="65" charset="-120"/>
            </a:endParaRPr>
          </a:p>
        </p:txBody>
      </p:sp>
      <p:cxnSp>
        <p:nvCxnSpPr>
          <p:cNvPr id="37" name="直線接點 36"/>
          <p:cNvCxnSpPr/>
          <p:nvPr/>
        </p:nvCxnSpPr>
        <p:spPr>
          <a:xfrm flipV="1">
            <a:off x="-4058" y="4986637"/>
            <a:ext cx="12192000" cy="55179"/>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3742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803" y="0"/>
            <a:ext cx="10617753" cy="599090"/>
          </a:xfrm>
        </p:spPr>
        <p:txBody>
          <a:bodyPr/>
          <a:lstStyle/>
          <a:p>
            <a:pPr algn="ctr"/>
            <a:r>
              <a:rPr lang="zh-TW" altLang="en-US" sz="4400" dirty="0" smtClean="0">
                <a:solidFill>
                  <a:srgbClr val="002060"/>
                </a:solidFill>
                <a:latin typeface="標楷體" panose="03000509000000000000" pitchFamily="65" charset="-120"/>
                <a:ea typeface="標楷體" panose="03000509000000000000" pitchFamily="65" charset="-120"/>
              </a:rPr>
              <a:t>公文用語座標圖</a:t>
            </a:r>
            <a:endParaRPr lang="zh-TW" altLang="en-US" sz="4400" dirty="0">
              <a:solidFill>
                <a:srgbClr val="002060"/>
              </a:solidFill>
              <a:latin typeface="標楷體" panose="03000509000000000000" pitchFamily="65" charset="-120"/>
              <a:ea typeface="標楷體" panose="03000509000000000000" pitchFamily="65" charset="-120"/>
            </a:endParaRPr>
          </a:p>
        </p:txBody>
      </p:sp>
      <p:sp>
        <p:nvSpPr>
          <p:cNvPr id="4" name="向上箭號 3"/>
          <p:cNvSpPr/>
          <p:nvPr/>
        </p:nvSpPr>
        <p:spPr>
          <a:xfrm>
            <a:off x="636862" y="1213890"/>
            <a:ext cx="199164" cy="50265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 name="向右箭號 4"/>
          <p:cNvSpPr/>
          <p:nvPr/>
        </p:nvSpPr>
        <p:spPr>
          <a:xfrm>
            <a:off x="736444" y="6103903"/>
            <a:ext cx="9051711" cy="2023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9" name="直線單箭頭接點 8"/>
          <p:cNvCxnSpPr/>
          <p:nvPr/>
        </p:nvCxnSpPr>
        <p:spPr>
          <a:xfrm flipV="1">
            <a:off x="715953" y="2151294"/>
            <a:ext cx="7319735" cy="401106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0" y="627653"/>
            <a:ext cx="1702676" cy="646331"/>
          </a:xfrm>
          <a:prstGeom prst="rect">
            <a:avLst/>
          </a:prstGeom>
          <a:noFill/>
        </p:spPr>
        <p:txBody>
          <a:bodyPr wrap="square" rtlCol="0">
            <a:spAutoFit/>
          </a:bodyPr>
          <a:lstStyle/>
          <a:p>
            <a:r>
              <a:rPr lang="zh-TW" altLang="en-US" sz="3600" b="1" dirty="0" smtClean="0">
                <a:solidFill>
                  <a:srgbClr val="0000FF"/>
                </a:solidFill>
                <a:latin typeface="標楷體" panose="03000509000000000000" pitchFamily="65" charset="-120"/>
                <a:ea typeface="標楷體" panose="03000509000000000000" pitchFamily="65" charset="-120"/>
              </a:rPr>
              <a:t>上行文</a:t>
            </a:r>
            <a:endParaRPr lang="zh-TW" altLang="en-US" sz="3600" b="1" dirty="0">
              <a:solidFill>
                <a:srgbClr val="0000FF"/>
              </a:solidFill>
              <a:latin typeface="標楷體" panose="03000509000000000000" pitchFamily="65" charset="-120"/>
              <a:ea typeface="標楷體" panose="03000509000000000000" pitchFamily="65" charset="-120"/>
            </a:endParaRPr>
          </a:p>
        </p:txBody>
      </p:sp>
      <p:sp>
        <p:nvSpPr>
          <p:cNvPr id="13" name="文字方塊 12"/>
          <p:cNvSpPr txBox="1"/>
          <p:nvPr/>
        </p:nvSpPr>
        <p:spPr>
          <a:xfrm>
            <a:off x="9887605" y="5814915"/>
            <a:ext cx="2304395" cy="646331"/>
          </a:xfrm>
          <a:prstGeom prst="rect">
            <a:avLst/>
          </a:prstGeom>
          <a:noFill/>
        </p:spPr>
        <p:txBody>
          <a:bodyPr wrap="square" rtlCol="0">
            <a:spAutoFit/>
          </a:bodyPr>
          <a:lstStyle/>
          <a:p>
            <a:r>
              <a:rPr lang="zh-TW" altLang="en-US" sz="3600" b="1" smtClean="0">
                <a:solidFill>
                  <a:srgbClr val="0000FF"/>
                </a:solidFill>
                <a:latin typeface="標楷體" panose="03000509000000000000" pitchFamily="65" charset="-120"/>
                <a:ea typeface="標楷體" panose="03000509000000000000" pitchFamily="65" charset="-120"/>
              </a:rPr>
              <a:t>平下行文</a:t>
            </a:r>
            <a:endParaRPr lang="zh-TW" altLang="en-US" sz="3600" b="1" dirty="0">
              <a:solidFill>
                <a:srgbClr val="0000FF"/>
              </a:solidFill>
              <a:latin typeface="標楷體" panose="03000509000000000000" pitchFamily="65" charset="-120"/>
              <a:ea typeface="標楷體" panose="03000509000000000000" pitchFamily="65" charset="-120"/>
            </a:endParaRPr>
          </a:p>
        </p:txBody>
      </p:sp>
      <p:sp>
        <p:nvSpPr>
          <p:cNvPr id="14" name="文字方塊 13"/>
          <p:cNvSpPr txBox="1"/>
          <p:nvPr/>
        </p:nvSpPr>
        <p:spPr>
          <a:xfrm>
            <a:off x="8085479" y="1563414"/>
            <a:ext cx="1702676" cy="646331"/>
          </a:xfrm>
          <a:prstGeom prst="rect">
            <a:avLst/>
          </a:prstGeom>
          <a:noFill/>
        </p:spPr>
        <p:txBody>
          <a:bodyPr wrap="square" rtlCol="0">
            <a:spAutoFit/>
          </a:bodyPr>
          <a:lstStyle/>
          <a:p>
            <a:r>
              <a:rPr lang="zh-TW" altLang="en-US" sz="3600" b="1" dirty="0">
                <a:solidFill>
                  <a:srgbClr val="0000FF"/>
                </a:solidFill>
                <a:latin typeface="標楷體" panose="03000509000000000000" pitchFamily="65" charset="-120"/>
                <a:ea typeface="標楷體" panose="03000509000000000000" pitchFamily="65" charset="-120"/>
              </a:rPr>
              <a:t>斜</a:t>
            </a:r>
            <a:r>
              <a:rPr lang="zh-TW" altLang="en-US" sz="3600" b="1" dirty="0" smtClean="0">
                <a:solidFill>
                  <a:srgbClr val="0000FF"/>
                </a:solidFill>
                <a:latin typeface="標楷體" panose="03000509000000000000" pitchFamily="65" charset="-120"/>
                <a:ea typeface="標楷體" panose="03000509000000000000" pitchFamily="65" charset="-120"/>
              </a:rPr>
              <a:t>行文</a:t>
            </a:r>
            <a:endParaRPr lang="zh-TW" altLang="en-US" sz="3600" b="1" dirty="0">
              <a:solidFill>
                <a:srgbClr val="0000FF"/>
              </a:solidFill>
              <a:latin typeface="標楷體" panose="03000509000000000000" pitchFamily="65" charset="-120"/>
              <a:ea typeface="標楷體" panose="03000509000000000000" pitchFamily="65" charset="-120"/>
            </a:endParaRPr>
          </a:p>
        </p:txBody>
      </p:sp>
      <p:sp>
        <p:nvSpPr>
          <p:cNvPr id="15" name="文字方塊 14"/>
          <p:cNvSpPr txBox="1"/>
          <p:nvPr/>
        </p:nvSpPr>
        <p:spPr>
          <a:xfrm>
            <a:off x="1064663" y="1273984"/>
            <a:ext cx="2649582" cy="4401205"/>
          </a:xfrm>
          <a:prstGeom prst="rect">
            <a:avLst/>
          </a:prstGeom>
          <a:noFill/>
        </p:spPr>
        <p:txBody>
          <a:bodyPr wrap="square" rtlCol="0">
            <a:spAutoFit/>
          </a:bodyPr>
          <a:lstStyle/>
          <a:p>
            <a:r>
              <a:rPr lang="zh-TW" altLang="en-US" sz="2800" dirty="0" smtClean="0">
                <a:solidFill>
                  <a:srgbClr val="0070C0"/>
                </a:solidFill>
                <a:latin typeface="標楷體" panose="03000509000000000000" pitchFamily="65" charset="-120"/>
                <a:ea typeface="標楷體" panose="03000509000000000000" pitchFamily="65" charset="-120"/>
              </a:rPr>
              <a:t>上級機關</a:t>
            </a:r>
            <a:endParaRPr lang="en-US" altLang="zh-TW" sz="2800" dirty="0" smtClean="0">
              <a:solidFill>
                <a:srgbClr val="0070C0"/>
              </a:solidFill>
              <a:latin typeface="標楷體" panose="03000509000000000000" pitchFamily="65" charset="-120"/>
              <a:ea typeface="標楷體" panose="03000509000000000000" pitchFamily="65" charset="-120"/>
            </a:endParaRPr>
          </a:p>
          <a:p>
            <a:r>
              <a:rPr lang="zh-TW" altLang="en-US" sz="2800" dirty="0" smtClean="0">
                <a:solidFill>
                  <a:srgbClr val="FF0000"/>
                </a:solidFill>
                <a:latin typeface="標楷體" panose="03000509000000000000" pitchFamily="65" charset="-120"/>
                <a:ea typeface="標楷體" panose="03000509000000000000" pitchFamily="65" charset="-120"/>
              </a:rPr>
              <a:t>鈞</a:t>
            </a:r>
            <a:r>
              <a:rPr lang="en-US" altLang="zh-TW" sz="2800" dirty="0" smtClean="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稱謂語</a:t>
            </a:r>
            <a:r>
              <a:rPr lang="en-US" altLang="zh-TW" sz="2800" dirty="0" smtClean="0">
                <a:solidFill>
                  <a:srgbClr val="FF0000"/>
                </a:solidFill>
                <a:latin typeface="標楷體" panose="03000509000000000000" pitchFamily="65" charset="-120"/>
                <a:ea typeface="標楷體" panose="03000509000000000000" pitchFamily="65" charset="-120"/>
              </a:rPr>
              <a:t>)</a:t>
            </a:r>
          </a:p>
          <a:p>
            <a:r>
              <a:rPr lang="zh-TW" altLang="en-US" sz="2800" dirty="0" smtClean="0">
                <a:solidFill>
                  <a:srgbClr val="7030A0"/>
                </a:solidFill>
                <a:latin typeface="標楷體" panose="03000509000000000000" pitchFamily="65" charset="-120"/>
                <a:ea typeface="標楷體" panose="03000509000000000000" pitchFamily="65" charset="-120"/>
              </a:rPr>
              <a:t>檢陳</a:t>
            </a:r>
            <a:r>
              <a:rPr lang="en-US" altLang="zh-TW" sz="2800" dirty="0" smtClean="0">
                <a:solidFill>
                  <a:srgbClr val="7030A0"/>
                </a:solidFill>
                <a:latin typeface="標楷體" panose="03000509000000000000" pitchFamily="65" charset="-120"/>
                <a:ea typeface="標楷體" panose="03000509000000000000" pitchFamily="65" charset="-120"/>
              </a:rPr>
              <a:t>(</a:t>
            </a:r>
            <a:r>
              <a:rPr lang="zh-TW" altLang="en-US" sz="2800" dirty="0" smtClean="0">
                <a:solidFill>
                  <a:srgbClr val="7030A0"/>
                </a:solidFill>
                <a:latin typeface="標楷體" panose="03000509000000000000" pitchFamily="65" charset="-120"/>
                <a:ea typeface="標楷體" panose="03000509000000000000" pitchFamily="65" charset="-120"/>
              </a:rPr>
              <a:t>附</a:t>
            </a:r>
            <a:r>
              <a:rPr lang="zh-TW" altLang="en-US" sz="2800" dirty="0">
                <a:solidFill>
                  <a:srgbClr val="7030A0"/>
                </a:solidFill>
                <a:latin typeface="標楷體" panose="03000509000000000000" pitchFamily="65" charset="-120"/>
                <a:ea typeface="標楷體" panose="03000509000000000000" pitchFamily="65" charset="-120"/>
              </a:rPr>
              <a:t>送</a:t>
            </a:r>
            <a:r>
              <a:rPr lang="zh-TW" altLang="en-US" sz="2800" dirty="0" smtClean="0">
                <a:solidFill>
                  <a:srgbClr val="7030A0"/>
                </a:solidFill>
                <a:latin typeface="標楷體" panose="03000509000000000000" pitchFamily="65" charset="-120"/>
                <a:ea typeface="標楷體" panose="03000509000000000000" pitchFamily="65" charset="-120"/>
              </a:rPr>
              <a:t>語</a:t>
            </a:r>
            <a:r>
              <a:rPr lang="en-US" altLang="zh-TW" sz="2800" dirty="0" smtClean="0">
                <a:solidFill>
                  <a:srgbClr val="7030A0"/>
                </a:solidFill>
                <a:latin typeface="標楷體" panose="03000509000000000000" pitchFamily="65" charset="-120"/>
                <a:ea typeface="標楷體" panose="03000509000000000000" pitchFamily="65" charset="-120"/>
              </a:rPr>
              <a:t>)</a:t>
            </a:r>
          </a:p>
          <a:p>
            <a:r>
              <a:rPr lang="zh-TW" altLang="en-US" sz="2800" dirty="0" smtClean="0">
                <a:solidFill>
                  <a:srgbClr val="0000FF"/>
                </a:solidFill>
                <a:latin typeface="標楷體" panose="03000509000000000000" pitchFamily="65" charset="-120"/>
                <a:ea typeface="標楷體" panose="03000509000000000000" pitchFamily="65" charset="-120"/>
              </a:rPr>
              <a:t>請鑒核</a:t>
            </a:r>
            <a:r>
              <a:rPr lang="en-US" altLang="zh-TW" sz="2800" dirty="0" smtClean="0">
                <a:solidFill>
                  <a:srgbClr val="0000FF"/>
                </a:solidFill>
                <a:latin typeface="標楷體" panose="03000509000000000000" pitchFamily="65" charset="-120"/>
                <a:ea typeface="標楷體" panose="03000509000000000000" pitchFamily="65" charset="-120"/>
              </a:rPr>
              <a:t>(</a:t>
            </a:r>
            <a:r>
              <a:rPr lang="zh-TW" altLang="en-US" sz="2800" dirty="0" smtClean="0">
                <a:solidFill>
                  <a:srgbClr val="0000FF"/>
                </a:solidFill>
                <a:latin typeface="標楷體" panose="03000509000000000000" pitchFamily="65" charset="-120"/>
                <a:ea typeface="標楷體" panose="03000509000000000000" pitchFamily="65" charset="-120"/>
              </a:rPr>
              <a:t>期</a:t>
            </a:r>
            <a:r>
              <a:rPr lang="zh-TW" altLang="en-US" sz="2800" dirty="0">
                <a:solidFill>
                  <a:srgbClr val="0000FF"/>
                </a:solidFill>
                <a:latin typeface="標楷體" panose="03000509000000000000" pitchFamily="65" charset="-120"/>
                <a:ea typeface="標楷體" panose="03000509000000000000" pitchFamily="65" charset="-120"/>
              </a:rPr>
              <a:t>望</a:t>
            </a:r>
            <a:r>
              <a:rPr lang="zh-TW" altLang="en-US" sz="2800" dirty="0" smtClean="0">
                <a:solidFill>
                  <a:srgbClr val="0000FF"/>
                </a:solidFill>
                <a:latin typeface="標楷體" panose="03000509000000000000" pitchFamily="65" charset="-120"/>
                <a:ea typeface="標楷體" panose="03000509000000000000" pitchFamily="65" charset="-120"/>
              </a:rPr>
              <a:t>語</a:t>
            </a:r>
            <a:r>
              <a:rPr lang="en-US" altLang="zh-TW" sz="2800" dirty="0">
                <a:solidFill>
                  <a:srgbClr val="0000FF"/>
                </a:solidFill>
                <a:latin typeface="標楷體" panose="03000509000000000000" pitchFamily="65" charset="-120"/>
                <a:ea typeface="標楷體" panose="03000509000000000000" pitchFamily="65" charset="-120"/>
              </a:rPr>
              <a:t>)</a:t>
            </a:r>
            <a:endParaRPr lang="en-US" altLang="zh-TW" sz="2800" dirty="0" smtClean="0">
              <a:solidFill>
                <a:srgbClr val="0000FF"/>
              </a:solidFill>
              <a:latin typeface="標楷體" panose="03000509000000000000" pitchFamily="65" charset="-120"/>
              <a:ea typeface="標楷體" panose="03000509000000000000" pitchFamily="65" charset="-120"/>
            </a:endParaRPr>
          </a:p>
          <a:p>
            <a:r>
              <a:rPr lang="zh-TW" altLang="en-US" sz="2800" dirty="0" smtClean="0">
                <a:solidFill>
                  <a:srgbClr val="0000FF"/>
                </a:solidFill>
                <a:latin typeface="標楷體" panose="03000509000000000000" pitchFamily="65" charset="-120"/>
                <a:ea typeface="標楷體" panose="03000509000000000000" pitchFamily="65" charset="-120"/>
              </a:rPr>
              <a:t>請核示</a:t>
            </a:r>
            <a:endParaRPr lang="en-US" altLang="zh-TW" sz="2800" dirty="0" smtClean="0">
              <a:solidFill>
                <a:srgbClr val="0000FF"/>
              </a:solidFill>
              <a:latin typeface="標楷體" panose="03000509000000000000" pitchFamily="65" charset="-120"/>
              <a:ea typeface="標楷體" panose="03000509000000000000" pitchFamily="65" charset="-120"/>
            </a:endParaRPr>
          </a:p>
          <a:p>
            <a:r>
              <a:rPr lang="en-US" altLang="zh-TW" sz="2800" dirty="0" smtClean="0">
                <a:solidFill>
                  <a:srgbClr val="0070C0"/>
                </a:solidFill>
                <a:latin typeface="標楷體" panose="03000509000000000000" pitchFamily="65" charset="-120"/>
                <a:ea typeface="標楷體" panose="03000509000000000000" pitchFamily="65" charset="-120"/>
              </a:rPr>
              <a:t>(</a:t>
            </a:r>
            <a:r>
              <a:rPr lang="zh-TW" altLang="en-US" sz="2800" dirty="0" smtClean="0">
                <a:solidFill>
                  <a:srgbClr val="0070C0"/>
                </a:solidFill>
                <a:latin typeface="標楷體" panose="03000509000000000000" pitchFamily="65" charset="-120"/>
                <a:ea typeface="標楷體" panose="03000509000000000000" pitchFamily="65" charset="-120"/>
              </a:rPr>
              <a:t>審查＋決定</a:t>
            </a:r>
            <a:r>
              <a:rPr lang="en-US" altLang="zh-TW" sz="2800" dirty="0" smtClean="0">
                <a:solidFill>
                  <a:srgbClr val="0070C0"/>
                </a:solidFill>
                <a:latin typeface="標楷體" panose="03000509000000000000" pitchFamily="65" charset="-120"/>
                <a:ea typeface="標楷體" panose="03000509000000000000" pitchFamily="65" charset="-120"/>
              </a:rPr>
              <a:t>)</a:t>
            </a:r>
          </a:p>
          <a:p>
            <a:r>
              <a:rPr lang="zh-TW" altLang="en-US" sz="2800" dirty="0" smtClean="0">
                <a:solidFill>
                  <a:srgbClr val="0000FF"/>
                </a:solidFill>
                <a:latin typeface="標楷體" panose="03000509000000000000" pitchFamily="65" charset="-120"/>
                <a:ea typeface="標楷體" panose="03000509000000000000" pitchFamily="65" charset="-120"/>
              </a:rPr>
              <a:t>請備查</a:t>
            </a:r>
            <a:endParaRPr lang="en-US" altLang="zh-TW" sz="2800" dirty="0" smtClean="0">
              <a:solidFill>
                <a:srgbClr val="0000FF"/>
              </a:solidFill>
              <a:latin typeface="標楷體" panose="03000509000000000000" pitchFamily="65" charset="-120"/>
              <a:ea typeface="標楷體" panose="03000509000000000000" pitchFamily="65" charset="-120"/>
            </a:endParaRPr>
          </a:p>
          <a:p>
            <a:r>
              <a:rPr lang="zh-TW" altLang="en-US" sz="2800" dirty="0" smtClean="0">
                <a:solidFill>
                  <a:srgbClr val="0000FF"/>
                </a:solidFill>
                <a:latin typeface="標楷體" panose="03000509000000000000" pitchFamily="65" charset="-120"/>
                <a:ea typeface="標楷體" panose="03000509000000000000" pitchFamily="65" charset="-120"/>
              </a:rPr>
              <a:t>請核備</a:t>
            </a:r>
            <a:endParaRPr lang="en-US" altLang="zh-TW" sz="2800" dirty="0" smtClean="0">
              <a:solidFill>
                <a:srgbClr val="0000FF"/>
              </a:solidFill>
              <a:latin typeface="標楷體" panose="03000509000000000000" pitchFamily="65" charset="-120"/>
              <a:ea typeface="標楷體" panose="03000509000000000000" pitchFamily="65" charset="-120"/>
            </a:endParaRPr>
          </a:p>
          <a:p>
            <a:r>
              <a:rPr lang="zh-TW" altLang="en-US" sz="2800" dirty="0" smtClean="0">
                <a:solidFill>
                  <a:srgbClr val="0000FF"/>
                </a:solidFill>
                <a:latin typeface="標楷體" panose="03000509000000000000" pitchFamily="65" charset="-120"/>
                <a:ea typeface="標楷體" panose="03000509000000000000" pitchFamily="65" charset="-120"/>
              </a:rPr>
              <a:t>請鑒察</a:t>
            </a:r>
            <a:endParaRPr lang="en-US" altLang="zh-TW" sz="2800" dirty="0" smtClean="0">
              <a:solidFill>
                <a:srgbClr val="0000FF"/>
              </a:solidFill>
              <a:latin typeface="標楷體" panose="03000509000000000000" pitchFamily="65" charset="-120"/>
              <a:ea typeface="標楷體" panose="03000509000000000000" pitchFamily="65" charset="-120"/>
            </a:endParaRPr>
          </a:p>
          <a:p>
            <a:r>
              <a:rPr lang="en-US" altLang="zh-TW" sz="2800" dirty="0" smtClean="0">
                <a:solidFill>
                  <a:srgbClr val="0070C0"/>
                </a:solidFill>
                <a:latin typeface="標楷體" panose="03000509000000000000" pitchFamily="65" charset="-120"/>
                <a:ea typeface="標楷體" panose="03000509000000000000" pitchFamily="65" charset="-120"/>
              </a:rPr>
              <a:t>(</a:t>
            </a:r>
            <a:r>
              <a:rPr lang="zh-TW" altLang="en-US" sz="2800" dirty="0">
                <a:solidFill>
                  <a:srgbClr val="0070C0"/>
                </a:solidFill>
                <a:latin typeface="標楷體" panose="03000509000000000000" pitchFamily="65" charset="-120"/>
                <a:ea typeface="標楷體" panose="03000509000000000000" pitchFamily="65" charset="-120"/>
              </a:rPr>
              <a:t>知悉</a:t>
            </a:r>
            <a:r>
              <a:rPr lang="zh-TW" altLang="en-US" sz="2800" dirty="0" smtClean="0">
                <a:solidFill>
                  <a:srgbClr val="0070C0"/>
                </a:solidFill>
                <a:latin typeface="標楷體" panose="03000509000000000000" pitchFamily="65" charset="-120"/>
                <a:ea typeface="標楷體" panose="03000509000000000000" pitchFamily="65" charset="-120"/>
              </a:rPr>
              <a:t>＋存查</a:t>
            </a:r>
            <a:r>
              <a:rPr lang="en-US" altLang="zh-TW" sz="2800" dirty="0" smtClean="0">
                <a:solidFill>
                  <a:srgbClr val="0070C0"/>
                </a:solidFill>
                <a:latin typeface="標楷體" panose="03000509000000000000" pitchFamily="65" charset="-120"/>
                <a:ea typeface="標楷體" panose="03000509000000000000" pitchFamily="65" charset="-120"/>
              </a:rPr>
              <a:t>)</a:t>
            </a:r>
            <a:endParaRPr lang="zh-TW" altLang="en-US" sz="2800" dirty="0">
              <a:solidFill>
                <a:srgbClr val="0070C0"/>
              </a:solidFill>
            </a:endParaRPr>
          </a:p>
        </p:txBody>
      </p:sp>
      <p:sp>
        <p:nvSpPr>
          <p:cNvPr id="16" name="文字方塊 15"/>
          <p:cNvSpPr txBox="1"/>
          <p:nvPr/>
        </p:nvSpPr>
        <p:spPr>
          <a:xfrm>
            <a:off x="9499120" y="515022"/>
            <a:ext cx="2692879" cy="3508653"/>
          </a:xfrm>
          <a:prstGeom prst="rect">
            <a:avLst/>
          </a:prstGeom>
          <a:noFill/>
        </p:spPr>
        <p:txBody>
          <a:bodyPr wrap="square" rtlCol="0">
            <a:spAutoFit/>
          </a:bodyPr>
          <a:lstStyle/>
          <a:p>
            <a:r>
              <a:rPr lang="zh-TW" altLang="en-US" sz="2400" dirty="0">
                <a:solidFill>
                  <a:srgbClr val="0070C0"/>
                </a:solidFill>
                <a:latin typeface="標楷體" panose="03000509000000000000" pitchFamily="65" charset="-120"/>
                <a:ea typeface="標楷體" panose="03000509000000000000" pitchFamily="65" charset="-120"/>
              </a:rPr>
              <a:t>立法院、司法院、</a:t>
            </a:r>
          </a:p>
          <a:p>
            <a:r>
              <a:rPr lang="zh-TW" altLang="en-US" sz="2400" dirty="0" smtClean="0">
                <a:solidFill>
                  <a:srgbClr val="0070C0"/>
                </a:solidFill>
                <a:latin typeface="標楷體" panose="03000509000000000000" pitchFamily="65" charset="-120"/>
                <a:ea typeface="標楷體" panose="03000509000000000000" pitchFamily="65" charset="-120"/>
              </a:rPr>
              <a:t>考試</a:t>
            </a:r>
            <a:r>
              <a:rPr lang="zh-TW" altLang="en-US" sz="2400" dirty="0">
                <a:solidFill>
                  <a:srgbClr val="0070C0"/>
                </a:solidFill>
                <a:latin typeface="標楷體" panose="03000509000000000000" pitchFamily="65" charset="-120"/>
                <a:ea typeface="標楷體" panose="03000509000000000000" pitchFamily="65" charset="-120"/>
              </a:rPr>
              <a:t>院、監察院</a:t>
            </a:r>
            <a:r>
              <a:rPr lang="zh-TW" altLang="en-US" sz="2400" dirty="0" smtClean="0">
                <a:solidFill>
                  <a:srgbClr val="0070C0"/>
                </a:solidFill>
                <a:latin typeface="標楷體" panose="03000509000000000000" pitchFamily="65" charset="-120"/>
                <a:ea typeface="標楷體" panose="03000509000000000000" pitchFamily="65" charset="-120"/>
              </a:rPr>
              <a:t>及法院、</a:t>
            </a:r>
            <a:r>
              <a:rPr lang="zh-TW" altLang="en-US" sz="2400" dirty="0">
                <a:solidFill>
                  <a:srgbClr val="0070C0"/>
                </a:solidFill>
                <a:latin typeface="標楷體" panose="03000509000000000000" pitchFamily="65" charset="-120"/>
                <a:ea typeface="標楷體" panose="03000509000000000000" pitchFamily="65" charset="-120"/>
              </a:rPr>
              <a:t>考選部、</a:t>
            </a:r>
            <a:r>
              <a:rPr lang="zh-TW" altLang="en-US" sz="2400" dirty="0" smtClean="0">
                <a:solidFill>
                  <a:srgbClr val="0070C0"/>
                </a:solidFill>
                <a:latin typeface="標楷體" panose="03000509000000000000" pitchFamily="65" charset="-120"/>
                <a:ea typeface="標楷體" panose="03000509000000000000" pitchFamily="65" charset="-120"/>
              </a:rPr>
              <a:t>銓敘部</a:t>
            </a:r>
            <a:r>
              <a:rPr lang="zh-TW" altLang="en-US" sz="2400" dirty="0">
                <a:solidFill>
                  <a:srgbClr val="0070C0"/>
                </a:solidFill>
                <a:latin typeface="標楷體" panose="03000509000000000000" pitchFamily="65" charset="-120"/>
                <a:ea typeface="標楷體" panose="03000509000000000000" pitchFamily="65" charset="-120"/>
              </a:rPr>
              <a:t>、公務員保障暨培訓委員會、審計部</a:t>
            </a:r>
            <a:r>
              <a:rPr lang="zh-TW" altLang="en-US" sz="2400" dirty="0" smtClean="0">
                <a:solidFill>
                  <a:srgbClr val="0070C0"/>
                </a:solidFill>
                <a:latin typeface="標楷體" panose="03000509000000000000" pitchFamily="65" charset="-120"/>
                <a:ea typeface="標楷體" panose="03000509000000000000" pitchFamily="65" charset="-120"/>
              </a:rPr>
              <a:t>、審計處</a:t>
            </a:r>
            <a:endParaRPr lang="en-US" altLang="zh-TW" sz="2400" dirty="0" smtClean="0">
              <a:solidFill>
                <a:srgbClr val="0070C0"/>
              </a:solidFill>
              <a:latin typeface="標楷體" panose="03000509000000000000" pitchFamily="65" charset="-120"/>
              <a:ea typeface="標楷體" panose="03000509000000000000" pitchFamily="65" charset="-120"/>
            </a:endParaRPr>
          </a:p>
          <a:p>
            <a:r>
              <a:rPr lang="zh-TW" altLang="en-US" sz="2600" dirty="0" smtClean="0">
                <a:solidFill>
                  <a:srgbClr val="FF0000"/>
                </a:solidFill>
                <a:latin typeface="標楷體" panose="03000509000000000000" pitchFamily="65" charset="-120"/>
                <a:ea typeface="標楷體" panose="03000509000000000000" pitchFamily="65" charset="-120"/>
              </a:rPr>
              <a:t>大</a:t>
            </a:r>
            <a:r>
              <a:rPr lang="en-US" altLang="zh-TW" sz="2600" dirty="0">
                <a:solidFill>
                  <a:srgbClr val="FF0000"/>
                </a:solidFill>
                <a:latin typeface="標楷體" panose="03000509000000000000" pitchFamily="65" charset="-120"/>
                <a:ea typeface="標楷體" panose="03000509000000000000" pitchFamily="65" charset="-120"/>
              </a:rPr>
              <a:t>(</a:t>
            </a:r>
            <a:r>
              <a:rPr lang="zh-TW" altLang="en-US" sz="2600" dirty="0">
                <a:solidFill>
                  <a:srgbClr val="FF0000"/>
                </a:solidFill>
                <a:latin typeface="標楷體" panose="03000509000000000000" pitchFamily="65" charset="-120"/>
                <a:ea typeface="標楷體" panose="03000509000000000000" pitchFamily="65" charset="-120"/>
              </a:rPr>
              <a:t>稱謂語</a:t>
            </a:r>
            <a:r>
              <a:rPr lang="en-US" altLang="zh-TW" sz="2600" dirty="0" smtClean="0">
                <a:solidFill>
                  <a:srgbClr val="FF0000"/>
                </a:solidFill>
                <a:latin typeface="標楷體" panose="03000509000000000000" pitchFamily="65" charset="-120"/>
                <a:ea typeface="標楷體" panose="03000509000000000000" pitchFamily="65" charset="-120"/>
              </a:rPr>
              <a:t>)</a:t>
            </a:r>
          </a:p>
          <a:p>
            <a:r>
              <a:rPr lang="zh-TW" altLang="en-US" sz="2600" dirty="0" smtClean="0">
                <a:solidFill>
                  <a:srgbClr val="7030A0"/>
                </a:solidFill>
                <a:latin typeface="標楷體" panose="03000509000000000000" pitchFamily="65" charset="-120"/>
                <a:ea typeface="標楷體" panose="03000509000000000000" pitchFamily="65" charset="-120"/>
              </a:rPr>
              <a:t>檢送</a:t>
            </a:r>
            <a:r>
              <a:rPr lang="en-US" altLang="zh-TW" sz="2600" dirty="0">
                <a:solidFill>
                  <a:srgbClr val="7030A0"/>
                </a:solidFill>
                <a:latin typeface="標楷體" panose="03000509000000000000" pitchFamily="65" charset="-120"/>
                <a:ea typeface="標楷體" panose="03000509000000000000" pitchFamily="65" charset="-120"/>
              </a:rPr>
              <a:t>(</a:t>
            </a:r>
            <a:r>
              <a:rPr lang="zh-TW" altLang="en-US" sz="2600" dirty="0">
                <a:solidFill>
                  <a:srgbClr val="7030A0"/>
                </a:solidFill>
                <a:latin typeface="標楷體" panose="03000509000000000000" pitchFamily="65" charset="-120"/>
                <a:ea typeface="標楷體" panose="03000509000000000000" pitchFamily="65" charset="-120"/>
              </a:rPr>
              <a:t>附送語</a:t>
            </a:r>
            <a:r>
              <a:rPr lang="en-US" altLang="zh-TW" sz="2600" dirty="0">
                <a:solidFill>
                  <a:srgbClr val="7030A0"/>
                </a:solidFill>
                <a:latin typeface="標楷體" panose="03000509000000000000" pitchFamily="65" charset="-120"/>
                <a:ea typeface="標楷體" panose="03000509000000000000" pitchFamily="65" charset="-120"/>
              </a:rPr>
              <a:t>)</a:t>
            </a:r>
          </a:p>
          <a:p>
            <a:r>
              <a:rPr lang="zh-TW" altLang="en-US" sz="2600" dirty="0" smtClean="0">
                <a:solidFill>
                  <a:srgbClr val="0000FF"/>
                </a:solidFill>
                <a:latin typeface="標楷體" panose="03000509000000000000" pitchFamily="65" charset="-120"/>
                <a:ea typeface="標楷體" panose="03000509000000000000" pitchFamily="65" charset="-120"/>
              </a:rPr>
              <a:t>請查照</a:t>
            </a:r>
            <a:r>
              <a:rPr lang="en-US" altLang="zh-TW" sz="2600" dirty="0">
                <a:solidFill>
                  <a:srgbClr val="0000FF"/>
                </a:solidFill>
                <a:latin typeface="標楷體" panose="03000509000000000000" pitchFamily="65" charset="-120"/>
                <a:ea typeface="標楷體" panose="03000509000000000000" pitchFamily="65" charset="-120"/>
              </a:rPr>
              <a:t>(</a:t>
            </a:r>
            <a:r>
              <a:rPr lang="zh-TW" altLang="en-US" sz="2600" dirty="0">
                <a:solidFill>
                  <a:srgbClr val="0000FF"/>
                </a:solidFill>
                <a:latin typeface="標楷體" panose="03000509000000000000" pitchFamily="65" charset="-120"/>
                <a:ea typeface="標楷體" panose="03000509000000000000" pitchFamily="65" charset="-120"/>
              </a:rPr>
              <a:t>期望語</a:t>
            </a:r>
            <a:r>
              <a:rPr lang="en-US" altLang="zh-TW" sz="2600" dirty="0" smtClean="0">
                <a:solidFill>
                  <a:srgbClr val="0000FF"/>
                </a:solidFill>
                <a:latin typeface="標楷體" panose="03000509000000000000" pitchFamily="65" charset="-120"/>
                <a:ea typeface="標楷體" panose="03000509000000000000" pitchFamily="65" charset="-120"/>
              </a:rPr>
              <a:t>)</a:t>
            </a:r>
            <a:endParaRPr lang="en-US" altLang="zh-TW" sz="2600" dirty="0">
              <a:solidFill>
                <a:srgbClr val="0000FF"/>
              </a:solidFill>
              <a:latin typeface="標楷體" panose="03000509000000000000" pitchFamily="65" charset="-120"/>
              <a:ea typeface="標楷體" panose="03000509000000000000" pitchFamily="65" charset="-120"/>
            </a:endParaRPr>
          </a:p>
        </p:txBody>
      </p:sp>
      <p:sp>
        <p:nvSpPr>
          <p:cNvPr id="17" name="文字方塊 16"/>
          <p:cNvSpPr txBox="1"/>
          <p:nvPr/>
        </p:nvSpPr>
        <p:spPr>
          <a:xfrm>
            <a:off x="5797857" y="3669364"/>
            <a:ext cx="3163790" cy="2492990"/>
          </a:xfrm>
          <a:prstGeom prst="rect">
            <a:avLst/>
          </a:prstGeom>
          <a:noFill/>
        </p:spPr>
        <p:txBody>
          <a:bodyPr wrap="square" rtlCol="0">
            <a:spAutoFit/>
          </a:bodyPr>
          <a:lstStyle/>
          <a:p>
            <a:r>
              <a:rPr lang="zh-TW" altLang="en-US" sz="2600" dirty="0" smtClean="0">
                <a:solidFill>
                  <a:srgbClr val="0070C0"/>
                </a:solidFill>
                <a:latin typeface="標楷體" panose="03000509000000000000" pitchFamily="65" charset="-120"/>
                <a:ea typeface="標楷體" panose="03000509000000000000" pitchFamily="65" charset="-120"/>
              </a:rPr>
              <a:t>平行機關、下級機關</a:t>
            </a:r>
            <a:endParaRPr lang="en-US" altLang="zh-TW" sz="2600" dirty="0" smtClean="0">
              <a:solidFill>
                <a:srgbClr val="0070C0"/>
              </a:solidFill>
              <a:latin typeface="標楷體" panose="03000509000000000000" pitchFamily="65" charset="-120"/>
              <a:ea typeface="標楷體" panose="03000509000000000000" pitchFamily="65" charset="-120"/>
            </a:endParaRPr>
          </a:p>
          <a:p>
            <a:r>
              <a:rPr lang="zh-TW" altLang="en-US" sz="2600" dirty="0" smtClean="0">
                <a:solidFill>
                  <a:srgbClr val="FF0000"/>
                </a:solidFill>
                <a:latin typeface="標楷體" panose="03000509000000000000" pitchFamily="65" charset="-120"/>
                <a:ea typeface="標楷體" panose="03000509000000000000" pitchFamily="65" charset="-120"/>
              </a:rPr>
              <a:t>貴</a:t>
            </a:r>
            <a:r>
              <a:rPr lang="en-US" altLang="zh-TW" sz="2600" dirty="0">
                <a:solidFill>
                  <a:srgbClr val="FF0000"/>
                </a:solidFill>
                <a:latin typeface="標楷體" panose="03000509000000000000" pitchFamily="65" charset="-120"/>
                <a:ea typeface="標楷體" panose="03000509000000000000" pitchFamily="65" charset="-120"/>
              </a:rPr>
              <a:t>(</a:t>
            </a:r>
            <a:r>
              <a:rPr lang="zh-TW" altLang="en-US" sz="2600" dirty="0">
                <a:solidFill>
                  <a:srgbClr val="FF0000"/>
                </a:solidFill>
                <a:latin typeface="標楷體" panose="03000509000000000000" pitchFamily="65" charset="-120"/>
                <a:ea typeface="標楷體" panose="03000509000000000000" pitchFamily="65" charset="-120"/>
              </a:rPr>
              <a:t>稱謂語</a:t>
            </a:r>
            <a:r>
              <a:rPr lang="en-US" altLang="zh-TW" sz="2600" dirty="0" smtClean="0">
                <a:solidFill>
                  <a:srgbClr val="FF0000"/>
                </a:solidFill>
                <a:latin typeface="標楷體" panose="03000509000000000000" pitchFamily="65" charset="-120"/>
                <a:ea typeface="標楷體" panose="03000509000000000000" pitchFamily="65" charset="-120"/>
              </a:rPr>
              <a:t>)</a:t>
            </a:r>
          </a:p>
          <a:p>
            <a:r>
              <a:rPr lang="zh-TW" altLang="en-US" sz="2600" dirty="0" smtClean="0">
                <a:solidFill>
                  <a:srgbClr val="7030A0"/>
                </a:solidFill>
                <a:latin typeface="標楷體" panose="03000509000000000000" pitchFamily="65" charset="-120"/>
                <a:ea typeface="標楷體" panose="03000509000000000000" pitchFamily="65" charset="-120"/>
              </a:rPr>
              <a:t>檢送</a:t>
            </a:r>
            <a:r>
              <a:rPr lang="en-US" altLang="zh-TW" sz="2600" dirty="0">
                <a:solidFill>
                  <a:srgbClr val="7030A0"/>
                </a:solidFill>
                <a:latin typeface="標楷體" panose="03000509000000000000" pitchFamily="65" charset="-120"/>
                <a:ea typeface="標楷體" panose="03000509000000000000" pitchFamily="65" charset="-120"/>
              </a:rPr>
              <a:t>(</a:t>
            </a:r>
            <a:r>
              <a:rPr lang="zh-TW" altLang="en-US" sz="2600" dirty="0">
                <a:solidFill>
                  <a:srgbClr val="7030A0"/>
                </a:solidFill>
                <a:latin typeface="標楷體" panose="03000509000000000000" pitchFamily="65" charset="-120"/>
                <a:ea typeface="標楷體" panose="03000509000000000000" pitchFamily="65" charset="-120"/>
              </a:rPr>
              <a:t>附送語</a:t>
            </a:r>
            <a:r>
              <a:rPr lang="en-US" altLang="zh-TW" sz="2600" dirty="0">
                <a:solidFill>
                  <a:srgbClr val="7030A0"/>
                </a:solidFill>
                <a:latin typeface="標楷體" panose="03000509000000000000" pitchFamily="65" charset="-120"/>
                <a:ea typeface="標楷體" panose="03000509000000000000" pitchFamily="65" charset="-120"/>
              </a:rPr>
              <a:t>)</a:t>
            </a:r>
          </a:p>
          <a:p>
            <a:r>
              <a:rPr lang="zh-TW" altLang="en-US" sz="2600" dirty="0" smtClean="0">
                <a:solidFill>
                  <a:srgbClr val="0000FF"/>
                </a:solidFill>
                <a:latin typeface="標楷體" panose="03000509000000000000" pitchFamily="65" charset="-120"/>
                <a:ea typeface="標楷體" panose="03000509000000000000" pitchFamily="65" charset="-120"/>
              </a:rPr>
              <a:t>請查照</a:t>
            </a:r>
            <a:r>
              <a:rPr lang="en-US" altLang="zh-TW" sz="2600" dirty="0">
                <a:solidFill>
                  <a:srgbClr val="0000FF"/>
                </a:solidFill>
                <a:latin typeface="標楷體" panose="03000509000000000000" pitchFamily="65" charset="-120"/>
                <a:ea typeface="標楷體" panose="03000509000000000000" pitchFamily="65" charset="-120"/>
              </a:rPr>
              <a:t>(</a:t>
            </a:r>
            <a:r>
              <a:rPr lang="zh-TW" altLang="en-US" sz="2600" dirty="0">
                <a:solidFill>
                  <a:srgbClr val="0000FF"/>
                </a:solidFill>
                <a:latin typeface="標楷體" panose="03000509000000000000" pitchFamily="65" charset="-120"/>
                <a:ea typeface="標楷體" panose="03000509000000000000" pitchFamily="65" charset="-120"/>
              </a:rPr>
              <a:t>期望語</a:t>
            </a:r>
            <a:r>
              <a:rPr lang="en-US" altLang="zh-TW" sz="2600" dirty="0">
                <a:solidFill>
                  <a:srgbClr val="0000FF"/>
                </a:solidFill>
                <a:latin typeface="標楷體" panose="03000509000000000000" pitchFamily="65" charset="-120"/>
                <a:ea typeface="標楷體" panose="03000509000000000000" pitchFamily="65" charset="-120"/>
              </a:rPr>
              <a:t>)</a:t>
            </a:r>
          </a:p>
          <a:p>
            <a:r>
              <a:rPr lang="zh-TW" altLang="en-US" sz="2600" dirty="0">
                <a:solidFill>
                  <a:srgbClr val="0000FF"/>
                </a:solidFill>
                <a:latin typeface="標楷體" panose="03000509000000000000" pitchFamily="65" charset="-120"/>
                <a:ea typeface="標楷體" panose="03000509000000000000" pitchFamily="65" charset="-120"/>
              </a:rPr>
              <a:t>請辦理見</a:t>
            </a:r>
            <a:r>
              <a:rPr lang="zh-TW" altLang="en-US" sz="2600" dirty="0" smtClean="0">
                <a:solidFill>
                  <a:srgbClr val="0000FF"/>
                </a:solidFill>
                <a:latin typeface="標楷體" panose="03000509000000000000" pitchFamily="65" charset="-120"/>
                <a:ea typeface="標楷體" panose="03000509000000000000" pitchFamily="65" charset="-120"/>
              </a:rPr>
              <a:t>復</a:t>
            </a:r>
            <a:endParaRPr lang="en-US" altLang="zh-TW" sz="2600" dirty="0" smtClean="0">
              <a:solidFill>
                <a:srgbClr val="0000FF"/>
              </a:solidFill>
              <a:latin typeface="標楷體" panose="03000509000000000000" pitchFamily="65" charset="-120"/>
              <a:ea typeface="標楷體" panose="03000509000000000000" pitchFamily="65" charset="-120"/>
            </a:endParaRPr>
          </a:p>
          <a:p>
            <a:r>
              <a:rPr lang="zh-TW" altLang="en-US" sz="2600" dirty="0">
                <a:solidFill>
                  <a:srgbClr val="0000FF"/>
                </a:solidFill>
                <a:latin typeface="標楷體" panose="03000509000000000000" pitchFamily="65" charset="-120"/>
                <a:ea typeface="標楷體" panose="03000509000000000000" pitchFamily="65" charset="-120"/>
              </a:rPr>
              <a:t>請轉行照辦</a:t>
            </a:r>
            <a:endParaRPr lang="en-US" altLang="zh-TW" sz="2600" dirty="0" smtClean="0">
              <a:solidFill>
                <a:srgbClr val="0000FF"/>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3714245" y="1176445"/>
            <a:ext cx="3588490" cy="830997"/>
          </a:xfrm>
          <a:prstGeom prst="rect">
            <a:avLst/>
          </a:prstGeom>
          <a:noFill/>
          <a:ln w="38100">
            <a:solidFill>
              <a:srgbClr val="00B0F0"/>
            </a:solidFill>
          </a:ln>
        </p:spPr>
        <p:txBody>
          <a:bodyPr wrap="square" rtlCol="0">
            <a:spAutoFit/>
          </a:bodyPr>
          <a:lstStyle/>
          <a:p>
            <a:r>
              <a:rPr lang="zh-TW" altLang="en-US" sz="2400" b="1" dirty="0" smtClean="0">
                <a:solidFill>
                  <a:srgbClr val="FF0000"/>
                </a:solidFill>
              </a:rPr>
              <a:t>行政院</a:t>
            </a:r>
            <a:r>
              <a:rPr lang="en-US" altLang="zh-TW" sz="2400" b="1" dirty="0" smtClean="0">
                <a:solidFill>
                  <a:srgbClr val="FF0000"/>
                </a:solidFill>
              </a:rPr>
              <a:t>107</a:t>
            </a:r>
            <a:r>
              <a:rPr lang="zh-TW" altLang="en-US" sz="2400" b="1" dirty="0" smtClean="0">
                <a:solidFill>
                  <a:srgbClr val="FF0000"/>
                </a:solidFill>
              </a:rPr>
              <a:t>年</a:t>
            </a:r>
            <a:r>
              <a:rPr lang="en-US" altLang="zh-TW" sz="2400" b="1" dirty="0">
                <a:solidFill>
                  <a:srgbClr val="FF0000"/>
                </a:solidFill>
              </a:rPr>
              <a:t>3</a:t>
            </a:r>
            <a:r>
              <a:rPr lang="zh-TW" altLang="en-US" sz="2400" b="1" dirty="0" smtClean="0">
                <a:solidFill>
                  <a:srgbClr val="FF0000"/>
                </a:solidFill>
              </a:rPr>
              <a:t>月</a:t>
            </a:r>
            <a:r>
              <a:rPr lang="en-US" altLang="zh-TW" sz="2400" b="1" dirty="0" smtClean="0">
                <a:solidFill>
                  <a:srgbClr val="FF0000"/>
                </a:solidFill>
              </a:rPr>
              <a:t>26</a:t>
            </a:r>
            <a:r>
              <a:rPr lang="zh-TW" altLang="en-US" sz="2400" b="1" dirty="0">
                <a:solidFill>
                  <a:srgbClr val="FF0000"/>
                </a:solidFill>
              </a:rPr>
              <a:t>日文書處理院長電子信箱釋例</a:t>
            </a:r>
            <a:endParaRPr lang="en-US" altLang="zh-TW" sz="2400" b="1" dirty="0">
              <a:solidFill>
                <a:srgbClr val="FF0000"/>
              </a:solidFill>
            </a:endParaRPr>
          </a:p>
        </p:txBody>
      </p:sp>
    </p:spTree>
    <p:extLst>
      <p:ext uri="{BB962C8B-B14F-4D97-AF65-F5344CB8AC3E}">
        <p14:creationId xmlns:p14="http://schemas.microsoft.com/office/powerpoint/2010/main" val="38960457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34669" y="101151"/>
            <a:ext cx="11749635" cy="6692113"/>
          </a:xfrm>
        </p:spPr>
        <p:txBody>
          <a:bodyPr>
            <a:normAutofit fontScale="25000" lnSpcReduction="20000"/>
          </a:bodyPr>
          <a:lstStyle/>
          <a:p>
            <a:pPr marL="457200" lvl="1" indent="0">
              <a:buNone/>
            </a:pPr>
            <a:r>
              <a:rPr lang="zh-TW" altLang="en-US" sz="9600" dirty="0">
                <a:solidFill>
                  <a:srgbClr val="0000FF"/>
                </a:solidFill>
                <a:latin typeface="標楷體" panose="03000509000000000000" pitchFamily="65" charset="-120"/>
                <a:ea typeface="標楷體" panose="03000509000000000000" pitchFamily="65" charset="-120"/>
              </a:rPr>
              <a:t> </a:t>
            </a:r>
            <a:r>
              <a:rPr lang="zh-TW" altLang="en-US" sz="9600" dirty="0" smtClean="0">
                <a:solidFill>
                  <a:srgbClr val="0000FF"/>
                </a:solidFill>
                <a:latin typeface="標楷體" panose="03000509000000000000" pitchFamily="65" charset="-120"/>
                <a:ea typeface="標楷體" panose="03000509000000000000" pitchFamily="65" charset="-120"/>
              </a:rPr>
              <a:t>            </a:t>
            </a:r>
            <a:r>
              <a:rPr lang="en-US" altLang="zh-TW" sz="9600" dirty="0" smtClean="0">
                <a:solidFill>
                  <a:srgbClr val="0000FF"/>
                </a:solidFill>
                <a:latin typeface="標楷體" panose="03000509000000000000" pitchFamily="65" charset="-120"/>
                <a:ea typeface="標楷體" panose="03000509000000000000" pitchFamily="65" charset="-120"/>
              </a:rPr>
              <a:t>                </a:t>
            </a:r>
            <a:r>
              <a:rPr lang="zh-TW" altLang="en-US" sz="11200" dirty="0" smtClean="0">
                <a:solidFill>
                  <a:prstClr val="black"/>
                </a:solidFill>
                <a:latin typeface="標楷體" panose="03000509000000000000" pitchFamily="65" charset="-120"/>
                <a:ea typeface="標楷體" panose="03000509000000000000" pitchFamily="65" charset="-120"/>
              </a:rPr>
              <a:t>內政部 呈</a:t>
            </a:r>
            <a:endParaRPr lang="en-US" altLang="zh-TW" sz="11200" dirty="0">
              <a:solidFill>
                <a:prstClr val="black"/>
              </a:solidFill>
              <a:latin typeface="標楷體" panose="03000509000000000000" pitchFamily="65" charset="-120"/>
              <a:ea typeface="標楷體" panose="03000509000000000000" pitchFamily="65" charset="-120"/>
            </a:endParaRPr>
          </a:p>
          <a:p>
            <a:pPr marL="0" indent="0">
              <a:buNone/>
            </a:pPr>
            <a:r>
              <a:rPr lang="zh-TW" altLang="en-US" sz="9600" dirty="0">
                <a:latin typeface="標楷體" panose="03000509000000000000" pitchFamily="65" charset="-120"/>
                <a:ea typeface="標楷體" panose="03000509000000000000" pitchFamily="65" charset="-120"/>
              </a:rPr>
              <a:t>受文者：</a:t>
            </a:r>
            <a:r>
              <a:rPr lang="zh-TW" altLang="en-US" sz="9600" dirty="0">
                <a:solidFill>
                  <a:srgbClr val="0000FF"/>
                </a:solidFill>
                <a:latin typeface="標楷體" panose="03000509000000000000" pitchFamily="65" charset="-120"/>
                <a:ea typeface="標楷體" panose="03000509000000000000" pitchFamily="65" charset="-120"/>
              </a:rPr>
              <a:t>總統</a:t>
            </a:r>
          </a:p>
          <a:p>
            <a:pPr marL="0" indent="0">
              <a:lnSpc>
                <a:spcPts val="1000"/>
              </a:lnSpc>
              <a:buNone/>
            </a:pPr>
            <a:r>
              <a:rPr lang="zh-TW" altLang="en-US" sz="6400" dirty="0">
                <a:latin typeface="標楷體" panose="03000509000000000000" pitchFamily="65" charset="-120"/>
                <a:ea typeface="標楷體" panose="03000509000000000000" pitchFamily="65" charset="-120"/>
              </a:rPr>
              <a:t>發文日期：中華民國</a:t>
            </a:r>
            <a:r>
              <a:rPr lang="en-US" altLang="zh-TW" sz="6400" dirty="0" smtClean="0">
                <a:latin typeface="標楷體" panose="03000509000000000000" pitchFamily="65" charset="-120"/>
                <a:ea typeface="標楷體" panose="03000509000000000000" pitchFamily="65" charset="-120"/>
              </a:rPr>
              <a:t>108</a:t>
            </a:r>
            <a:r>
              <a:rPr lang="zh-TW" altLang="en-US" sz="6400" dirty="0" smtClean="0">
                <a:latin typeface="標楷體" panose="03000509000000000000" pitchFamily="65" charset="-120"/>
                <a:ea typeface="標楷體" panose="03000509000000000000" pitchFamily="65" charset="-120"/>
              </a:rPr>
              <a:t>年</a:t>
            </a:r>
            <a:r>
              <a:rPr lang="en-US" altLang="zh-TW" sz="6400" dirty="0">
                <a:latin typeface="標楷體" panose="03000509000000000000" pitchFamily="65" charset="-120"/>
                <a:ea typeface="標楷體" panose="03000509000000000000" pitchFamily="65" charset="-120"/>
              </a:rPr>
              <a:t>7</a:t>
            </a:r>
            <a:r>
              <a:rPr lang="zh-TW" altLang="en-US" sz="6400" dirty="0" smtClean="0">
                <a:latin typeface="標楷體" panose="03000509000000000000" pitchFamily="65" charset="-120"/>
                <a:ea typeface="標楷體" panose="03000509000000000000" pitchFamily="65" charset="-120"/>
              </a:rPr>
              <a:t>月</a:t>
            </a:r>
            <a:r>
              <a:rPr lang="en-US" altLang="zh-TW" sz="6400" dirty="0" smtClean="0">
                <a:latin typeface="標楷體" panose="03000509000000000000" pitchFamily="65" charset="-120"/>
                <a:ea typeface="標楷體" panose="03000509000000000000" pitchFamily="65" charset="-120"/>
              </a:rPr>
              <a:t>10</a:t>
            </a:r>
            <a:r>
              <a:rPr lang="zh-TW" altLang="en-US" sz="6400" dirty="0" smtClean="0">
                <a:latin typeface="標楷體" panose="03000509000000000000" pitchFamily="65" charset="-120"/>
                <a:ea typeface="標楷體" panose="03000509000000000000" pitchFamily="65" charset="-120"/>
              </a:rPr>
              <a:t>日</a:t>
            </a:r>
            <a:endParaRPr lang="zh-TW" altLang="en-US" sz="6400" dirty="0">
              <a:latin typeface="標楷體" panose="03000509000000000000" pitchFamily="65" charset="-120"/>
              <a:ea typeface="標楷體" panose="03000509000000000000" pitchFamily="65" charset="-120"/>
            </a:endParaRPr>
          </a:p>
          <a:p>
            <a:pPr marL="0" indent="0">
              <a:lnSpc>
                <a:spcPts val="1000"/>
              </a:lnSpc>
              <a:buNone/>
            </a:pPr>
            <a:r>
              <a:rPr lang="zh-TW" altLang="en-US" sz="6400" dirty="0">
                <a:latin typeface="標楷體" panose="03000509000000000000" pitchFamily="65" charset="-120"/>
                <a:ea typeface="標楷體" panose="03000509000000000000" pitchFamily="65" charset="-120"/>
              </a:rPr>
              <a:t>發文字號</a:t>
            </a:r>
            <a:r>
              <a:rPr lang="zh-TW" altLang="en-US" sz="6400" dirty="0" smtClean="0">
                <a:latin typeface="標楷體" panose="03000509000000000000" pitchFamily="65" charset="-120"/>
                <a:ea typeface="標楷體" panose="03000509000000000000" pitchFamily="65" charset="-120"/>
              </a:rPr>
              <a:t>：○○○字</a:t>
            </a:r>
            <a:r>
              <a:rPr lang="zh-TW" altLang="en-US" sz="6400" dirty="0">
                <a:latin typeface="標楷體" panose="03000509000000000000" pitchFamily="65" charset="-120"/>
                <a:ea typeface="標楷體" panose="03000509000000000000" pitchFamily="65" charset="-120"/>
              </a:rPr>
              <a:t>第</a:t>
            </a:r>
            <a:r>
              <a:rPr lang="en-US" altLang="zh-TW" sz="6400" dirty="0" smtClean="0">
                <a:latin typeface="標楷體" panose="03000509000000000000" pitchFamily="65" charset="-120"/>
                <a:ea typeface="標楷體" panose="03000509000000000000" pitchFamily="65" charset="-120"/>
              </a:rPr>
              <a:t>1080000000</a:t>
            </a:r>
            <a:r>
              <a:rPr lang="zh-TW" altLang="en-US" sz="6400" dirty="0" smtClean="0">
                <a:latin typeface="標楷體" panose="03000509000000000000" pitchFamily="65" charset="-120"/>
                <a:ea typeface="標楷體" panose="03000509000000000000" pitchFamily="65" charset="-120"/>
              </a:rPr>
              <a:t>號</a:t>
            </a:r>
            <a:endParaRPr lang="zh-TW" altLang="en-US" sz="6400" dirty="0">
              <a:latin typeface="標楷體" panose="03000509000000000000" pitchFamily="65" charset="-120"/>
              <a:ea typeface="標楷體" panose="03000509000000000000" pitchFamily="65" charset="-120"/>
            </a:endParaRPr>
          </a:p>
          <a:p>
            <a:pPr marL="0" indent="0">
              <a:lnSpc>
                <a:spcPts val="1000"/>
              </a:lnSpc>
              <a:buNone/>
            </a:pPr>
            <a:r>
              <a:rPr lang="zh-TW" altLang="en-US" sz="6400" dirty="0">
                <a:latin typeface="標楷體" panose="03000509000000000000" pitchFamily="65" charset="-120"/>
                <a:ea typeface="標楷體" panose="03000509000000000000" pitchFamily="65" charset="-120"/>
              </a:rPr>
              <a:t>速別：普通件</a:t>
            </a:r>
          </a:p>
          <a:p>
            <a:pPr marL="0" indent="0">
              <a:lnSpc>
                <a:spcPts val="1000"/>
              </a:lnSpc>
              <a:buNone/>
            </a:pPr>
            <a:r>
              <a:rPr lang="zh-TW" altLang="en-US" sz="6400" dirty="0">
                <a:latin typeface="標楷體" panose="03000509000000000000" pitchFamily="65" charset="-120"/>
                <a:ea typeface="標楷體" panose="03000509000000000000" pitchFamily="65" charset="-120"/>
              </a:rPr>
              <a:t>密等及解密條件或保密期限：</a:t>
            </a:r>
          </a:p>
          <a:p>
            <a:pPr marL="0" indent="0">
              <a:lnSpc>
                <a:spcPts val="1000"/>
              </a:lnSpc>
              <a:buNone/>
            </a:pPr>
            <a:r>
              <a:rPr lang="zh-TW" altLang="en-US" sz="6400" dirty="0">
                <a:latin typeface="標楷體" panose="03000509000000000000" pitchFamily="65" charset="-120"/>
                <a:ea typeface="標楷體" panose="03000509000000000000" pitchFamily="65" charset="-120"/>
              </a:rPr>
              <a:t>附件：內政部警政署鐵路警察局高雄分局嘉義派出所李承翰巡官褒揚事蹟表</a:t>
            </a:r>
            <a:r>
              <a:rPr lang="en-US" altLang="zh-TW" sz="6400" dirty="0">
                <a:latin typeface="標楷體" panose="03000509000000000000" pitchFamily="65" charset="-120"/>
                <a:ea typeface="標楷體" panose="03000509000000000000" pitchFamily="65" charset="-120"/>
              </a:rPr>
              <a:t>1</a:t>
            </a:r>
            <a:r>
              <a:rPr lang="zh-TW" altLang="en-US" sz="6400" dirty="0">
                <a:latin typeface="標楷體" panose="03000509000000000000" pitchFamily="65" charset="-120"/>
                <a:ea typeface="標楷體" panose="03000509000000000000" pitchFamily="65" charset="-120"/>
              </a:rPr>
              <a:t>份</a:t>
            </a:r>
          </a:p>
          <a:p>
            <a:pPr marL="0" indent="0">
              <a:lnSpc>
                <a:spcPts val="2000"/>
              </a:lnSpc>
              <a:buNone/>
            </a:pPr>
            <a:r>
              <a:rPr lang="zh-TW" altLang="en-US" sz="9600" dirty="0">
                <a:latin typeface="標楷體" panose="03000509000000000000" pitchFamily="65" charset="-120"/>
                <a:ea typeface="標楷體" panose="03000509000000000000" pitchFamily="65" charset="-120"/>
              </a:rPr>
              <a:t>主旨：</a:t>
            </a:r>
            <a:r>
              <a:rPr lang="zh-TW" altLang="en-US" sz="9600" dirty="0">
                <a:solidFill>
                  <a:srgbClr val="0000FF"/>
                </a:solidFill>
                <a:latin typeface="標楷體" panose="03000509000000000000" pitchFamily="65" charset="-120"/>
                <a:ea typeface="標楷體" panose="03000509000000000000" pitchFamily="65" charset="-120"/>
              </a:rPr>
              <a:t>呈請</a:t>
            </a:r>
            <a:r>
              <a:rPr lang="zh-TW" altLang="en-US" sz="9600" dirty="0">
                <a:latin typeface="標楷體" panose="03000509000000000000" pitchFamily="65" charset="-120"/>
                <a:ea typeface="標楷體" panose="03000509000000000000" pitchFamily="65" charset="-120"/>
              </a:rPr>
              <a:t>褒揚內政部警政署鐵路警察局高雄分局嘉義派出所李承翰巡官</a:t>
            </a:r>
            <a:r>
              <a:rPr lang="zh-TW" altLang="en-US" sz="9600" dirty="0" smtClean="0">
                <a:solidFill>
                  <a:srgbClr val="0000FF"/>
                </a:solidFill>
                <a:latin typeface="標楷體" panose="03000509000000000000" pitchFamily="65" charset="-120"/>
                <a:ea typeface="標楷體" panose="03000509000000000000" pitchFamily="65" charset="-120"/>
              </a:rPr>
              <a:t>，敬請</a:t>
            </a:r>
            <a:r>
              <a:rPr lang="zh-TW" altLang="en-US" sz="9600" dirty="0">
                <a:solidFill>
                  <a:srgbClr val="0000FF"/>
                </a:solidFill>
                <a:latin typeface="標楷體" panose="03000509000000000000" pitchFamily="65" charset="-120"/>
                <a:ea typeface="標楷體" panose="03000509000000000000" pitchFamily="65" charset="-120"/>
              </a:rPr>
              <a:t>鑒</a:t>
            </a:r>
            <a:r>
              <a:rPr lang="zh-TW" altLang="en-US" sz="9600" dirty="0" smtClean="0">
                <a:solidFill>
                  <a:srgbClr val="0000FF"/>
                </a:solidFill>
                <a:latin typeface="標楷體" panose="03000509000000000000" pitchFamily="65" charset="-120"/>
                <a:ea typeface="標楷體" panose="03000509000000000000" pitchFamily="65" charset="-120"/>
              </a:rPr>
              <a:t>詧。</a:t>
            </a:r>
            <a:endParaRPr lang="en-US" altLang="zh-TW" sz="9600" dirty="0" smtClean="0">
              <a:solidFill>
                <a:srgbClr val="0000FF"/>
              </a:solidFill>
              <a:latin typeface="標楷體" panose="03000509000000000000" pitchFamily="65" charset="-120"/>
              <a:ea typeface="標楷體" panose="03000509000000000000" pitchFamily="65" charset="-120"/>
            </a:endParaRPr>
          </a:p>
          <a:p>
            <a:pPr marL="0" indent="0">
              <a:lnSpc>
                <a:spcPts val="2000"/>
              </a:lnSpc>
              <a:buNone/>
            </a:pPr>
            <a:r>
              <a:rPr lang="zh-TW" altLang="en-US" sz="9600" dirty="0" smtClean="0">
                <a:latin typeface="標楷體" panose="03000509000000000000" pitchFamily="65" charset="-120"/>
                <a:ea typeface="標楷體" panose="03000509000000000000" pitchFamily="65" charset="-120"/>
              </a:rPr>
              <a:t>說明：</a:t>
            </a:r>
            <a:r>
              <a:rPr lang="en-US" altLang="zh-TW" sz="9600" dirty="0" smtClean="0">
                <a:solidFill>
                  <a:srgbClr val="FF0000"/>
                </a:solidFill>
                <a:latin typeface="標楷體" panose="03000509000000000000" pitchFamily="65" charset="-120"/>
                <a:ea typeface="標楷體" panose="03000509000000000000" pitchFamily="65" charset="-120"/>
              </a:rPr>
              <a:t>(</a:t>
            </a:r>
            <a:r>
              <a:rPr lang="zh-TW" altLang="en-US" sz="9600" dirty="0" smtClean="0">
                <a:solidFill>
                  <a:srgbClr val="FF0000"/>
                </a:solidFill>
                <a:latin typeface="標楷體" panose="03000509000000000000" pitchFamily="65" charset="-120"/>
                <a:ea typeface="標楷體" panose="03000509000000000000" pitchFamily="65" charset="-120"/>
              </a:rPr>
              <a:t>起首語</a:t>
            </a:r>
            <a:r>
              <a:rPr lang="en-US" altLang="zh-TW" sz="9600" dirty="0" smtClean="0">
                <a:solidFill>
                  <a:srgbClr val="FF0000"/>
                </a:solidFill>
                <a:latin typeface="標楷體" panose="03000509000000000000" pitchFamily="65" charset="-120"/>
                <a:ea typeface="標楷體" panose="03000509000000000000" pitchFamily="65" charset="-120"/>
              </a:rPr>
              <a:t>)</a:t>
            </a:r>
            <a:r>
              <a:rPr lang="zh-TW" altLang="en-US" sz="9600" dirty="0">
                <a:solidFill>
                  <a:srgbClr val="FF0000"/>
                </a:solidFill>
                <a:latin typeface="標楷體" panose="03000509000000000000" pitchFamily="65" charset="-120"/>
                <a:ea typeface="標楷體" panose="03000509000000000000" pitchFamily="65" charset="-120"/>
              </a:rPr>
              <a:t> </a:t>
            </a:r>
            <a:r>
              <a:rPr lang="zh-TW" altLang="en-US" sz="9600" dirty="0" smtClean="0">
                <a:solidFill>
                  <a:srgbClr val="FF0000"/>
                </a:solidFill>
                <a:latin typeface="標楷體" panose="03000509000000000000" pitchFamily="65" charset="-120"/>
                <a:ea typeface="標楷體" panose="03000509000000000000" pitchFamily="65" charset="-120"/>
              </a:rPr>
              <a:t>                                                   </a:t>
            </a:r>
            <a:r>
              <a:rPr lang="en-US" altLang="zh-TW" sz="9600" dirty="0" smtClean="0">
                <a:solidFill>
                  <a:srgbClr val="FF0000"/>
                </a:solidFill>
                <a:latin typeface="標楷體" panose="03000509000000000000" pitchFamily="65" charset="-120"/>
                <a:ea typeface="標楷體" panose="03000509000000000000" pitchFamily="65" charset="-120"/>
              </a:rPr>
              <a:t>(</a:t>
            </a:r>
            <a:r>
              <a:rPr lang="zh-TW" altLang="en-US" sz="9600" dirty="0" smtClean="0">
                <a:solidFill>
                  <a:srgbClr val="FF0000"/>
                </a:solidFill>
                <a:latin typeface="標楷體" panose="03000509000000000000" pitchFamily="65" charset="-120"/>
                <a:ea typeface="標楷體" panose="03000509000000000000" pitchFamily="65" charset="-120"/>
              </a:rPr>
              <a:t>期</a:t>
            </a:r>
            <a:r>
              <a:rPr lang="zh-TW" altLang="en-US" sz="9600" dirty="0">
                <a:solidFill>
                  <a:srgbClr val="FF0000"/>
                </a:solidFill>
                <a:latin typeface="標楷體" panose="03000509000000000000" pitchFamily="65" charset="-120"/>
                <a:ea typeface="標楷體" panose="03000509000000000000" pitchFamily="65" charset="-120"/>
              </a:rPr>
              <a:t>望</a:t>
            </a:r>
            <a:r>
              <a:rPr lang="zh-TW" altLang="en-US" sz="9600" dirty="0" smtClean="0">
                <a:solidFill>
                  <a:srgbClr val="FF0000"/>
                </a:solidFill>
                <a:latin typeface="標楷體" panose="03000509000000000000" pitchFamily="65" charset="-120"/>
                <a:ea typeface="標楷體" panose="03000509000000000000" pitchFamily="65" charset="-120"/>
              </a:rPr>
              <a:t>語</a:t>
            </a:r>
            <a:r>
              <a:rPr lang="en-US" altLang="zh-TW" sz="9600" dirty="0">
                <a:solidFill>
                  <a:srgbClr val="FF0000"/>
                </a:solidFill>
                <a:latin typeface="標楷體" panose="03000509000000000000" pitchFamily="65" charset="-120"/>
                <a:ea typeface="標楷體" panose="03000509000000000000" pitchFamily="65" charset="-120"/>
              </a:rPr>
              <a:t>)</a:t>
            </a:r>
            <a:endParaRPr lang="zh-TW" altLang="en-US" sz="9600" dirty="0">
              <a:solidFill>
                <a:srgbClr val="FF0000"/>
              </a:solidFill>
              <a:latin typeface="標楷體" panose="03000509000000000000" pitchFamily="65" charset="-120"/>
              <a:ea typeface="標楷體" panose="03000509000000000000" pitchFamily="65" charset="-120"/>
            </a:endParaRPr>
          </a:p>
          <a:p>
            <a:pPr marL="0" indent="0">
              <a:lnSpc>
                <a:spcPts val="2000"/>
              </a:lnSpc>
              <a:buNone/>
            </a:pPr>
            <a:r>
              <a:rPr lang="zh-TW" altLang="en-US" sz="9600" dirty="0" smtClean="0">
                <a:latin typeface="標楷體" panose="03000509000000000000" pitchFamily="65" charset="-120"/>
                <a:ea typeface="標楷體" panose="03000509000000000000" pitchFamily="65" charset="-120"/>
              </a:rPr>
              <a:t>  一</a:t>
            </a:r>
            <a:r>
              <a:rPr lang="zh-TW" altLang="en-US" sz="9600" dirty="0">
                <a:latin typeface="標楷體" panose="03000509000000000000" pitchFamily="65" charset="-120"/>
                <a:ea typeface="標楷體" panose="03000509000000000000" pitchFamily="65" charset="-120"/>
              </a:rPr>
              <a:t>、依據中華民國憲法第</a:t>
            </a:r>
            <a:r>
              <a:rPr lang="en-US" altLang="zh-TW" sz="9600" dirty="0">
                <a:latin typeface="標楷體" panose="03000509000000000000" pitchFamily="65" charset="-120"/>
                <a:ea typeface="標楷體" panose="03000509000000000000" pitchFamily="65" charset="-120"/>
              </a:rPr>
              <a:t>42</a:t>
            </a:r>
            <a:r>
              <a:rPr lang="zh-TW" altLang="en-US" sz="9600" dirty="0">
                <a:latin typeface="標楷體" panose="03000509000000000000" pitchFamily="65" charset="-120"/>
                <a:ea typeface="標楷體" panose="03000509000000000000" pitchFamily="65" charset="-120"/>
              </a:rPr>
              <a:t>條及褒揚條例規定辦理</a:t>
            </a:r>
            <a:r>
              <a:rPr lang="zh-TW" altLang="en-US" sz="9600" dirty="0" smtClean="0">
                <a:latin typeface="標楷體" panose="03000509000000000000" pitchFamily="65" charset="-120"/>
                <a:ea typeface="標楷體" panose="03000509000000000000" pitchFamily="65" charset="-120"/>
              </a:rPr>
              <a:t>。</a:t>
            </a:r>
            <a:r>
              <a:rPr lang="zh-TW" altLang="en-US" sz="8800" dirty="0">
                <a:solidFill>
                  <a:prstClr val="black"/>
                </a:solidFill>
                <a:latin typeface="標楷體" panose="03000509000000000000" pitchFamily="65" charset="-120"/>
                <a:ea typeface="標楷體" panose="03000509000000000000" pitchFamily="65" charset="-120"/>
              </a:rPr>
              <a:t> （</a:t>
            </a:r>
            <a:r>
              <a:rPr lang="zh-TW" altLang="en-US" sz="8800" dirty="0">
                <a:solidFill>
                  <a:srgbClr val="FF0000"/>
                </a:solidFill>
                <a:latin typeface="標楷體" panose="03000509000000000000" pitchFamily="65" charset="-120"/>
                <a:ea typeface="標楷體" panose="03000509000000000000" pitchFamily="65" charset="-120"/>
              </a:rPr>
              <a:t>引據</a:t>
            </a:r>
            <a:r>
              <a:rPr lang="zh-TW" altLang="en-US" sz="8800" dirty="0">
                <a:solidFill>
                  <a:prstClr val="black"/>
                </a:solidFill>
                <a:latin typeface="標楷體" panose="03000509000000000000" pitchFamily="65" charset="-120"/>
                <a:ea typeface="標楷體" panose="03000509000000000000" pitchFamily="65" charset="-120"/>
              </a:rPr>
              <a:t>）</a:t>
            </a:r>
            <a:endParaRPr lang="zh-TW" altLang="en-US" sz="9600" dirty="0">
              <a:latin typeface="標楷體" panose="03000509000000000000" pitchFamily="65" charset="-120"/>
              <a:ea typeface="標楷體" panose="03000509000000000000" pitchFamily="65" charset="-120"/>
            </a:endParaRPr>
          </a:p>
          <a:p>
            <a:pPr marL="0" indent="0">
              <a:lnSpc>
                <a:spcPts val="2000"/>
              </a:lnSpc>
              <a:buNone/>
            </a:pPr>
            <a:r>
              <a:rPr lang="zh-TW" altLang="en-US" sz="9600" dirty="0" smtClean="0">
                <a:latin typeface="標楷體" panose="03000509000000000000" pitchFamily="65" charset="-120"/>
                <a:ea typeface="標楷體" panose="03000509000000000000" pitchFamily="65" charset="-120"/>
              </a:rPr>
              <a:t>  </a:t>
            </a:r>
            <a:r>
              <a:rPr lang="zh-TW" altLang="en-US" sz="9600" dirty="0">
                <a:latin typeface="標楷體" panose="03000509000000000000" pitchFamily="65" charset="-120"/>
                <a:ea typeface="標楷體" panose="03000509000000000000" pitchFamily="65" charset="-120"/>
              </a:rPr>
              <a:t>二、內政部警政署鐵路警察局高雄分局嘉義派出所巡官李承翰</a:t>
            </a:r>
            <a:r>
              <a:rPr lang="zh-TW" altLang="en-US" sz="9600" dirty="0" smtClean="0">
                <a:latin typeface="標楷體" panose="03000509000000000000" pitchFamily="65" charset="-120"/>
                <a:ea typeface="標楷體" panose="03000509000000000000" pitchFamily="65" charset="-120"/>
              </a:rPr>
              <a:t>，臺灣</a:t>
            </a:r>
            <a:r>
              <a:rPr lang="zh-TW" altLang="en-US" sz="9600" dirty="0">
                <a:latin typeface="標楷體" panose="03000509000000000000" pitchFamily="65" charset="-120"/>
                <a:ea typeface="標楷體" panose="03000509000000000000" pitchFamily="65" charset="-120"/>
              </a:rPr>
              <a:t>警察</a:t>
            </a:r>
            <a:r>
              <a:rPr lang="zh-TW" altLang="en-US" sz="9600" dirty="0" smtClean="0">
                <a:latin typeface="標楷體" panose="03000509000000000000" pitchFamily="65" charset="-120"/>
                <a:ea typeface="標楷體" panose="03000509000000000000" pitchFamily="65" charset="-120"/>
              </a:rPr>
              <a:t>專科學校</a:t>
            </a:r>
            <a:endParaRPr lang="en-US" altLang="zh-TW" sz="9600" dirty="0" smtClean="0">
              <a:latin typeface="標楷體" panose="03000509000000000000" pitchFamily="65" charset="-120"/>
              <a:ea typeface="標楷體" panose="03000509000000000000" pitchFamily="65" charset="-120"/>
            </a:endParaRPr>
          </a:p>
          <a:p>
            <a:pPr marL="0" indent="0">
              <a:lnSpc>
                <a:spcPts val="2000"/>
              </a:lnSpc>
              <a:buNone/>
            </a:pPr>
            <a:r>
              <a:rPr lang="zh-TW" altLang="en-US" sz="9600" dirty="0">
                <a:latin typeface="標楷體" panose="03000509000000000000" pitchFamily="65" charset="-120"/>
                <a:ea typeface="標楷體" panose="03000509000000000000" pitchFamily="65" charset="-120"/>
              </a:rPr>
              <a:t> </a:t>
            </a:r>
            <a:r>
              <a:rPr lang="zh-TW" altLang="en-US" sz="9600" dirty="0" smtClean="0">
                <a:latin typeface="標楷體" panose="03000509000000000000" pitchFamily="65" charset="-120"/>
                <a:ea typeface="標楷體" panose="03000509000000000000" pitchFamily="65" charset="-120"/>
              </a:rPr>
              <a:t>     畢業，通過</a:t>
            </a:r>
            <a:r>
              <a:rPr lang="zh-TW" altLang="en-US" sz="9600" dirty="0">
                <a:latin typeface="標楷體" panose="03000509000000000000" pitchFamily="65" charset="-120"/>
                <a:ea typeface="標楷體" panose="03000509000000000000" pitchFamily="65" charset="-120"/>
              </a:rPr>
              <a:t>公務人員特種考試警察人員四等考試，分發鐵路警察局高雄分局</a:t>
            </a:r>
            <a:r>
              <a:rPr lang="zh-TW" altLang="en-US" sz="9600" dirty="0" smtClean="0">
                <a:latin typeface="標楷體" panose="03000509000000000000" pitchFamily="65" charset="-120"/>
                <a:ea typeface="標楷體" panose="03000509000000000000" pitchFamily="65" charset="-120"/>
              </a:rPr>
              <a:t>嘉</a:t>
            </a:r>
            <a:endParaRPr lang="en-US" altLang="zh-TW" sz="9600" dirty="0" smtClean="0">
              <a:latin typeface="標楷體" panose="03000509000000000000" pitchFamily="65" charset="-120"/>
              <a:ea typeface="標楷體" panose="03000509000000000000" pitchFamily="65" charset="-120"/>
            </a:endParaRPr>
          </a:p>
          <a:p>
            <a:pPr marL="0" indent="0">
              <a:lnSpc>
                <a:spcPts val="2000"/>
              </a:lnSpc>
              <a:buNone/>
            </a:pPr>
            <a:r>
              <a:rPr lang="zh-TW" altLang="en-US" sz="9600" dirty="0">
                <a:latin typeface="標楷體" panose="03000509000000000000" pitchFamily="65" charset="-120"/>
                <a:ea typeface="標楷體" panose="03000509000000000000" pitchFamily="65" charset="-120"/>
              </a:rPr>
              <a:t> </a:t>
            </a:r>
            <a:r>
              <a:rPr lang="zh-TW" altLang="en-US" sz="9600" dirty="0" smtClean="0">
                <a:latin typeface="標楷體" panose="03000509000000000000" pitchFamily="65" charset="-120"/>
                <a:ea typeface="標楷體" panose="03000509000000000000" pitchFamily="65" charset="-120"/>
              </a:rPr>
              <a:t>     義</a:t>
            </a:r>
            <a:r>
              <a:rPr lang="zh-TW" altLang="en-US" sz="9600" dirty="0">
                <a:latin typeface="標楷體" panose="03000509000000000000" pitchFamily="65" charset="-120"/>
                <a:ea typeface="標楷體" panose="03000509000000000000" pitchFamily="65" charset="-120"/>
              </a:rPr>
              <a:t>派出所，開展為民服務之警察生涯。平</a:t>
            </a:r>
            <a:r>
              <a:rPr lang="zh-TW" altLang="en-US" sz="9600" dirty="0" smtClean="0">
                <a:latin typeface="標楷體" panose="03000509000000000000" pitchFamily="65" charset="-120"/>
                <a:ea typeface="標楷體" panose="03000509000000000000" pitchFamily="65" charset="-120"/>
              </a:rPr>
              <a:t>夙克</a:t>
            </a:r>
            <a:r>
              <a:rPr lang="zh-TW" altLang="en-US" sz="9600" dirty="0">
                <a:latin typeface="標楷體" panose="03000509000000000000" pitchFamily="65" charset="-120"/>
                <a:ea typeface="標楷體" panose="03000509000000000000" pitchFamily="65" charset="-120"/>
              </a:rPr>
              <a:t>盡交通治安重責；奔波鐵路</a:t>
            </a:r>
            <a:r>
              <a:rPr lang="zh-TW" altLang="en-US" sz="9600" dirty="0" smtClean="0">
                <a:latin typeface="標楷體" panose="03000509000000000000" pitchFamily="65" charset="-120"/>
                <a:ea typeface="標楷體" panose="03000509000000000000" pitchFamily="65" charset="-120"/>
              </a:rPr>
              <a:t>列車</a:t>
            </a:r>
            <a:endParaRPr lang="en-US" altLang="zh-TW" sz="9600" dirty="0" smtClean="0">
              <a:latin typeface="標楷體" panose="03000509000000000000" pitchFamily="65" charset="-120"/>
              <a:ea typeface="標楷體" panose="03000509000000000000" pitchFamily="65" charset="-120"/>
            </a:endParaRPr>
          </a:p>
          <a:p>
            <a:pPr marL="0" indent="0">
              <a:lnSpc>
                <a:spcPts val="2000"/>
              </a:lnSpc>
              <a:buNone/>
            </a:pPr>
            <a:r>
              <a:rPr lang="zh-TW" altLang="en-US" sz="9600" dirty="0">
                <a:latin typeface="標楷體" panose="03000509000000000000" pitchFamily="65" charset="-120"/>
                <a:ea typeface="標楷體" panose="03000509000000000000" pitchFamily="65" charset="-120"/>
              </a:rPr>
              <a:t> </a:t>
            </a:r>
            <a:r>
              <a:rPr lang="zh-TW" altLang="en-US" sz="9600" dirty="0" smtClean="0">
                <a:latin typeface="標楷體" panose="03000509000000000000" pitchFamily="65" charset="-120"/>
                <a:ea typeface="標楷體" panose="03000509000000000000" pitchFamily="65" charset="-120"/>
              </a:rPr>
              <a:t>     執勤</a:t>
            </a:r>
            <a:r>
              <a:rPr lang="zh-TW" altLang="en-US" sz="9600" dirty="0">
                <a:latin typeface="標楷體" panose="03000509000000000000" pitchFamily="65" charset="-120"/>
                <a:ea typeface="標楷體" panose="03000509000000000000" pitchFamily="65" charset="-120"/>
              </a:rPr>
              <a:t>，亟力維護乘客安全，奉公律己，宵旰</a:t>
            </a:r>
            <a:r>
              <a:rPr lang="zh-TW" altLang="en-US" sz="9600" dirty="0" smtClean="0">
                <a:latin typeface="標楷體" panose="03000509000000000000" pitchFamily="65" charset="-120"/>
                <a:ea typeface="標楷體" panose="03000509000000000000" pitchFamily="65" charset="-120"/>
              </a:rPr>
              <a:t>憂勞。</a:t>
            </a:r>
            <a:r>
              <a:rPr lang="en-US" altLang="zh-TW" sz="8800" dirty="0">
                <a:solidFill>
                  <a:prstClr val="black"/>
                </a:solidFill>
                <a:latin typeface="標楷體" panose="03000509000000000000" pitchFamily="65" charset="-120"/>
                <a:ea typeface="標楷體" panose="03000509000000000000" pitchFamily="65" charset="-120"/>
              </a:rPr>
              <a:t> (</a:t>
            </a:r>
            <a:r>
              <a:rPr lang="zh-TW" altLang="en-US" sz="8800" dirty="0">
                <a:solidFill>
                  <a:srgbClr val="FF0000"/>
                </a:solidFill>
                <a:latin typeface="標楷體" panose="03000509000000000000" pitchFamily="65" charset="-120"/>
                <a:ea typeface="標楷體" panose="03000509000000000000" pitchFamily="65" charset="-120"/>
              </a:rPr>
              <a:t>申述</a:t>
            </a:r>
            <a:r>
              <a:rPr lang="en-US" altLang="zh-TW" sz="8800" dirty="0">
                <a:solidFill>
                  <a:prstClr val="black"/>
                </a:solidFill>
                <a:latin typeface="標楷體" panose="03000509000000000000" pitchFamily="65" charset="-120"/>
                <a:ea typeface="標楷體" panose="03000509000000000000" pitchFamily="65" charset="-120"/>
              </a:rPr>
              <a:t>)</a:t>
            </a:r>
            <a:r>
              <a:rPr lang="zh-TW" altLang="en-US" sz="8800" dirty="0">
                <a:solidFill>
                  <a:prstClr val="black"/>
                </a:solidFill>
                <a:latin typeface="標楷體" panose="03000509000000000000" pitchFamily="65" charset="-120"/>
                <a:ea typeface="標楷體" panose="03000509000000000000" pitchFamily="65" charset="-120"/>
              </a:rPr>
              <a:t> </a:t>
            </a:r>
            <a:endParaRPr lang="en-US" altLang="zh-TW" sz="9600" dirty="0" smtClean="0">
              <a:latin typeface="標楷體" panose="03000509000000000000" pitchFamily="65" charset="-120"/>
              <a:ea typeface="標楷體" panose="03000509000000000000" pitchFamily="65" charset="-120"/>
            </a:endParaRPr>
          </a:p>
          <a:p>
            <a:pPr marL="0" indent="0">
              <a:lnSpc>
                <a:spcPts val="2000"/>
              </a:lnSpc>
              <a:buNone/>
            </a:pPr>
            <a:r>
              <a:rPr lang="zh-TW" altLang="en-US" sz="9600" dirty="0" smtClean="0">
                <a:latin typeface="標楷體" panose="03000509000000000000" pitchFamily="65" charset="-120"/>
                <a:ea typeface="標楷體" panose="03000509000000000000" pitchFamily="65" charset="-120"/>
              </a:rPr>
              <a:t>  三、李君不幸於</a:t>
            </a:r>
            <a:r>
              <a:rPr lang="en-US" altLang="zh-TW" sz="9600" dirty="0" smtClean="0">
                <a:latin typeface="標楷體" panose="03000509000000000000" pitchFamily="65" charset="-120"/>
                <a:ea typeface="標楷體" panose="03000509000000000000" pitchFamily="65" charset="-120"/>
              </a:rPr>
              <a:t>108</a:t>
            </a:r>
            <a:r>
              <a:rPr lang="zh-TW" altLang="en-US" sz="9600" dirty="0" smtClean="0">
                <a:latin typeface="標楷體" panose="03000509000000000000" pitchFamily="65" charset="-120"/>
                <a:ea typeface="標楷體" panose="03000509000000000000" pitchFamily="65" charset="-120"/>
              </a:rPr>
              <a:t>年</a:t>
            </a:r>
            <a:r>
              <a:rPr lang="en-US" altLang="zh-TW" sz="9600" dirty="0" smtClean="0">
                <a:latin typeface="標楷體" panose="03000509000000000000" pitchFamily="65" charset="-120"/>
                <a:ea typeface="標楷體" panose="03000509000000000000" pitchFamily="65" charset="-120"/>
              </a:rPr>
              <a:t>7</a:t>
            </a:r>
            <a:r>
              <a:rPr lang="zh-TW" altLang="en-US" sz="9600" dirty="0" smtClean="0">
                <a:latin typeface="標楷體" panose="03000509000000000000" pitchFamily="65" charset="-120"/>
                <a:ea typeface="標楷體" panose="03000509000000000000" pitchFamily="65" charset="-120"/>
              </a:rPr>
              <a:t>月</a:t>
            </a:r>
            <a:r>
              <a:rPr lang="en-US" altLang="zh-TW" sz="9600" dirty="0">
                <a:latin typeface="標楷體" panose="03000509000000000000" pitchFamily="65" charset="-120"/>
                <a:ea typeface="標楷體" panose="03000509000000000000" pitchFamily="65" charset="-120"/>
              </a:rPr>
              <a:t>3</a:t>
            </a:r>
            <a:r>
              <a:rPr lang="zh-TW" altLang="en-US" sz="9600" dirty="0" smtClean="0">
                <a:latin typeface="標楷體" panose="03000509000000000000" pitchFamily="65" charset="-120"/>
                <a:ea typeface="標楷體" panose="03000509000000000000" pitchFamily="65" charset="-120"/>
              </a:rPr>
              <a:t>日</a:t>
            </a:r>
            <a:r>
              <a:rPr lang="zh-TW" altLang="en-US" sz="9600" dirty="0">
                <a:latin typeface="標楷體" panose="03000509000000000000" pitchFamily="65" charset="-120"/>
                <a:ea typeface="標楷體" panose="03000509000000000000" pitchFamily="65" charset="-120"/>
              </a:rPr>
              <a:t>夜間，擔負站區守望任務，獲報馳援補票糾紛，突</a:t>
            </a:r>
            <a:r>
              <a:rPr lang="zh-TW" altLang="en-US" sz="9600" dirty="0" smtClean="0">
                <a:latin typeface="標楷體" panose="03000509000000000000" pitchFamily="65" charset="-120"/>
                <a:ea typeface="標楷體" panose="03000509000000000000" pitchFamily="65" charset="-120"/>
              </a:rPr>
              <a:t>遭逢</a:t>
            </a:r>
            <a:endParaRPr lang="en-US" altLang="zh-TW" sz="9600" dirty="0" smtClean="0">
              <a:latin typeface="標楷體" panose="03000509000000000000" pitchFamily="65" charset="-120"/>
              <a:ea typeface="標楷體" panose="03000509000000000000" pitchFamily="65" charset="-120"/>
            </a:endParaRPr>
          </a:p>
          <a:p>
            <a:pPr marL="0" indent="0">
              <a:lnSpc>
                <a:spcPts val="2000"/>
              </a:lnSpc>
              <a:buNone/>
            </a:pPr>
            <a:r>
              <a:rPr lang="zh-TW" altLang="en-US" sz="9600" dirty="0">
                <a:latin typeface="標楷體" panose="03000509000000000000" pitchFamily="65" charset="-120"/>
                <a:ea typeface="標楷體" panose="03000509000000000000" pitchFamily="65" charset="-120"/>
              </a:rPr>
              <a:t> </a:t>
            </a:r>
            <a:r>
              <a:rPr lang="zh-TW" altLang="en-US" sz="9600" dirty="0" smtClean="0">
                <a:latin typeface="標楷體" panose="03000509000000000000" pitchFamily="65" charset="-120"/>
                <a:ea typeface="標楷體" panose="03000509000000000000" pitchFamily="65" charset="-120"/>
              </a:rPr>
              <a:t>     失控旅客襲擊，</a:t>
            </a:r>
            <a:r>
              <a:rPr lang="zh-TW" altLang="en-US" sz="9600" dirty="0">
                <a:latin typeface="標楷體" panose="03000509000000000000" pitchFamily="65" charset="-120"/>
                <a:ea typeface="標楷體" panose="03000509000000000000" pitchFamily="65" charset="-120"/>
              </a:rPr>
              <a:t>不幸因公殉職</a:t>
            </a:r>
            <a:r>
              <a:rPr lang="zh-TW" altLang="en-US" sz="9600" dirty="0" smtClean="0">
                <a:latin typeface="標楷體" panose="03000509000000000000" pitchFamily="65" charset="-120"/>
                <a:ea typeface="標楷體" panose="03000509000000000000" pitchFamily="65" charset="-120"/>
              </a:rPr>
              <a:t>，體現仁</a:t>
            </a:r>
            <a:r>
              <a:rPr lang="zh-TW" altLang="en-US" sz="9600" dirty="0">
                <a:latin typeface="標楷體" panose="03000509000000000000" pitchFamily="65" charset="-120"/>
                <a:ea typeface="標楷體" panose="03000509000000000000" pitchFamily="65" charset="-120"/>
              </a:rPr>
              <a:t>者無懼，楷範矜式</a:t>
            </a:r>
            <a:r>
              <a:rPr lang="zh-TW" altLang="en-US" sz="9600" dirty="0" smtClean="0">
                <a:latin typeface="標楷體" panose="03000509000000000000" pitchFamily="65" charset="-120"/>
                <a:ea typeface="標楷體" panose="03000509000000000000" pitchFamily="65" charset="-120"/>
              </a:rPr>
              <a:t>，特</a:t>
            </a:r>
            <a:r>
              <a:rPr lang="zh-TW" altLang="en-US" sz="9600" dirty="0">
                <a:latin typeface="標楷體" panose="03000509000000000000" pitchFamily="65" charset="-120"/>
                <a:ea typeface="標楷體" panose="03000509000000000000" pitchFamily="65" charset="-120"/>
              </a:rPr>
              <a:t>呈請褒揚</a:t>
            </a:r>
            <a:r>
              <a:rPr lang="zh-TW" altLang="en-US" sz="9600" dirty="0" smtClean="0">
                <a:latin typeface="標楷體" panose="03000509000000000000" pitchFamily="65" charset="-120"/>
                <a:ea typeface="標楷體" panose="03000509000000000000" pitchFamily="65" charset="-120"/>
              </a:rPr>
              <a:t>。</a:t>
            </a:r>
            <a:r>
              <a:rPr lang="en-US" altLang="zh-TW" sz="8800" dirty="0" smtClean="0">
                <a:solidFill>
                  <a:prstClr val="black"/>
                </a:solidFill>
                <a:latin typeface="標楷體" panose="03000509000000000000" pitchFamily="65" charset="-120"/>
                <a:ea typeface="標楷體" panose="03000509000000000000" pitchFamily="65" charset="-120"/>
              </a:rPr>
              <a:t>(</a:t>
            </a:r>
            <a:r>
              <a:rPr lang="zh-TW" altLang="en-US" sz="8800" dirty="0">
                <a:solidFill>
                  <a:srgbClr val="FF0000"/>
                </a:solidFill>
                <a:latin typeface="標楷體" panose="03000509000000000000" pitchFamily="65" charset="-120"/>
                <a:ea typeface="標楷體" panose="03000509000000000000" pitchFamily="65" charset="-120"/>
              </a:rPr>
              <a:t>歸結</a:t>
            </a:r>
            <a:r>
              <a:rPr lang="en-US" altLang="zh-TW" sz="8800" dirty="0">
                <a:solidFill>
                  <a:prstClr val="black"/>
                </a:solidFill>
                <a:latin typeface="標楷體" panose="03000509000000000000" pitchFamily="65" charset="-120"/>
                <a:ea typeface="標楷體" panose="03000509000000000000" pitchFamily="65" charset="-120"/>
              </a:rPr>
              <a:t>)</a:t>
            </a:r>
            <a:r>
              <a:rPr lang="zh-TW" altLang="en-US" sz="8800" dirty="0">
                <a:solidFill>
                  <a:prstClr val="black"/>
                </a:solidFill>
                <a:latin typeface="標楷體" panose="03000509000000000000" pitchFamily="65" charset="-120"/>
                <a:ea typeface="標楷體" panose="03000509000000000000" pitchFamily="65" charset="-120"/>
              </a:rPr>
              <a:t> </a:t>
            </a:r>
            <a:endParaRPr lang="zh-TW" altLang="en-US" sz="9600" dirty="0">
              <a:latin typeface="標楷體" panose="03000509000000000000" pitchFamily="65" charset="-120"/>
              <a:ea typeface="標楷體" panose="03000509000000000000" pitchFamily="65" charset="-120"/>
            </a:endParaRPr>
          </a:p>
          <a:p>
            <a:pPr marL="0" indent="0">
              <a:lnSpc>
                <a:spcPts val="2000"/>
              </a:lnSpc>
              <a:buNone/>
            </a:pPr>
            <a:r>
              <a:rPr lang="zh-TW" altLang="en-US" sz="9600" dirty="0" smtClean="0">
                <a:latin typeface="標楷體" panose="03000509000000000000" pitchFamily="65" charset="-120"/>
                <a:ea typeface="標楷體" panose="03000509000000000000" pitchFamily="65" charset="-120"/>
              </a:rPr>
              <a:t>  四、</a:t>
            </a:r>
            <a:r>
              <a:rPr lang="zh-TW" altLang="en-US" sz="9600" dirty="0">
                <a:latin typeface="標楷體" panose="03000509000000000000" pitchFamily="65" charset="-120"/>
                <a:ea typeface="標楷體" panose="03000509000000000000" pitchFamily="65" charset="-120"/>
              </a:rPr>
              <a:t>謹呈內政部警政署鐵路警察局高雄分局嘉義派出所李承翰巡官褒揚事蹟表</a:t>
            </a:r>
            <a:r>
              <a:rPr lang="en-US" altLang="zh-TW" sz="9600" dirty="0">
                <a:latin typeface="標楷體" panose="03000509000000000000" pitchFamily="65" charset="-120"/>
                <a:ea typeface="標楷體" panose="03000509000000000000" pitchFamily="65" charset="-120"/>
              </a:rPr>
              <a:t>1</a:t>
            </a:r>
            <a:r>
              <a:rPr lang="zh-TW" altLang="en-US" sz="9600" dirty="0">
                <a:latin typeface="標楷體" panose="03000509000000000000" pitchFamily="65" charset="-120"/>
                <a:ea typeface="標楷體" panose="03000509000000000000" pitchFamily="65" charset="-120"/>
              </a:rPr>
              <a:t>份。</a:t>
            </a:r>
            <a:endParaRPr lang="en-US" altLang="zh-TW" sz="9600" dirty="0" smtClean="0">
              <a:latin typeface="標楷體" panose="03000509000000000000" pitchFamily="65" charset="-120"/>
              <a:ea typeface="標楷體" panose="03000509000000000000" pitchFamily="65" charset="-120"/>
            </a:endParaRPr>
          </a:p>
          <a:p>
            <a:pPr marL="0" indent="0">
              <a:lnSpc>
                <a:spcPts val="1000"/>
              </a:lnSpc>
              <a:buNone/>
            </a:pPr>
            <a:r>
              <a:rPr lang="zh-TW" altLang="en-US" sz="6400" dirty="0">
                <a:latin typeface="標楷體" panose="03000509000000000000" pitchFamily="65" charset="-120"/>
                <a:ea typeface="標楷體" panose="03000509000000000000" pitchFamily="65" charset="-120"/>
              </a:rPr>
              <a:t>正本：</a:t>
            </a:r>
            <a:r>
              <a:rPr lang="zh-TW" altLang="en-US" sz="6400" dirty="0" smtClean="0">
                <a:solidFill>
                  <a:srgbClr val="0000FF"/>
                </a:solidFill>
                <a:latin typeface="標楷體" panose="03000509000000000000" pitchFamily="65" charset="-120"/>
                <a:ea typeface="標楷體" panose="03000509000000000000" pitchFamily="65" charset="-120"/>
              </a:rPr>
              <a:t>總統                                                                                             </a:t>
            </a:r>
            <a:r>
              <a:rPr lang="en-US" altLang="zh-TW" sz="9600" dirty="0">
                <a:solidFill>
                  <a:srgbClr val="FF0000"/>
                </a:solidFill>
                <a:latin typeface="標楷體" panose="03000509000000000000" pitchFamily="65" charset="-120"/>
                <a:ea typeface="標楷體" panose="03000509000000000000" pitchFamily="65" charset="-120"/>
              </a:rPr>
              <a:t>(</a:t>
            </a:r>
            <a:r>
              <a:rPr lang="zh-TW" altLang="en-US" sz="9600" dirty="0">
                <a:solidFill>
                  <a:srgbClr val="FF0000"/>
                </a:solidFill>
                <a:latin typeface="標楷體" panose="03000509000000000000" pitchFamily="65" charset="-120"/>
                <a:ea typeface="標楷體" panose="03000509000000000000" pitchFamily="65" charset="-120"/>
              </a:rPr>
              <a:t>附件</a:t>
            </a:r>
            <a:r>
              <a:rPr lang="en-US" altLang="zh-TW" sz="9600" dirty="0" smtClean="0">
                <a:solidFill>
                  <a:srgbClr val="FF0000"/>
                </a:solidFill>
                <a:latin typeface="標楷體" panose="03000509000000000000" pitchFamily="65" charset="-120"/>
                <a:ea typeface="標楷體" panose="03000509000000000000" pitchFamily="65" charset="-120"/>
              </a:rPr>
              <a:t>)</a:t>
            </a:r>
            <a:endParaRPr lang="zh-TW" altLang="en-US" sz="9600" dirty="0">
              <a:solidFill>
                <a:srgbClr val="FF0000"/>
              </a:solidFill>
              <a:latin typeface="標楷體" panose="03000509000000000000" pitchFamily="65" charset="-120"/>
              <a:ea typeface="標楷體" panose="03000509000000000000" pitchFamily="65" charset="-120"/>
            </a:endParaRPr>
          </a:p>
          <a:p>
            <a:pPr marL="0" indent="0">
              <a:lnSpc>
                <a:spcPts val="1000"/>
              </a:lnSpc>
              <a:buNone/>
            </a:pPr>
            <a:r>
              <a:rPr lang="zh-TW" altLang="en-US" sz="6400" dirty="0">
                <a:latin typeface="標楷體" panose="03000509000000000000" pitchFamily="65" charset="-120"/>
                <a:ea typeface="標楷體" panose="03000509000000000000" pitchFamily="65" charset="-120"/>
              </a:rPr>
              <a:t>副本：</a:t>
            </a:r>
            <a:r>
              <a:rPr lang="zh-TW" altLang="en-US" sz="6400" dirty="0">
                <a:solidFill>
                  <a:srgbClr val="0000FF"/>
                </a:solidFill>
                <a:latin typeface="標楷體" panose="03000509000000000000" pitchFamily="65" charset="-120"/>
                <a:ea typeface="標楷體" panose="03000509000000000000" pitchFamily="65" charset="-120"/>
              </a:rPr>
              <a:t>內政部警政署</a:t>
            </a:r>
            <a:endParaRPr lang="en-US" altLang="zh-TW" sz="6400" dirty="0">
              <a:solidFill>
                <a:srgbClr val="0000FF"/>
              </a:solidFill>
              <a:latin typeface="標楷體" panose="03000509000000000000" pitchFamily="65" charset="-120"/>
              <a:ea typeface="標楷體" panose="03000509000000000000" pitchFamily="65" charset="-120"/>
            </a:endParaRPr>
          </a:p>
          <a:p>
            <a:pPr marL="0" indent="0">
              <a:lnSpc>
                <a:spcPts val="1500"/>
              </a:lnSpc>
              <a:buNone/>
            </a:pPr>
            <a:r>
              <a:rPr lang="zh-TW" altLang="en-US" sz="9600" dirty="0" smtClean="0">
                <a:solidFill>
                  <a:srgbClr val="0000FF"/>
                </a:solidFill>
                <a:latin typeface="標楷體" panose="03000509000000000000" pitchFamily="65" charset="-120"/>
                <a:ea typeface="標楷體" panose="03000509000000000000" pitchFamily="65" charset="-120"/>
              </a:rPr>
              <a:t>內政部部長  徐國勇</a:t>
            </a:r>
            <a:r>
              <a:rPr lang="en-US" altLang="zh-TW" sz="9600" dirty="0" smtClean="0">
                <a:solidFill>
                  <a:srgbClr val="FF0000"/>
                </a:solidFill>
                <a:latin typeface="標楷體" panose="03000509000000000000" pitchFamily="65" charset="-120"/>
                <a:ea typeface="標楷體" panose="03000509000000000000" pitchFamily="65" charset="-120"/>
              </a:rPr>
              <a:t>(</a:t>
            </a:r>
            <a:r>
              <a:rPr lang="zh-TW" altLang="en-US" sz="9600" dirty="0" smtClean="0">
                <a:solidFill>
                  <a:srgbClr val="FF0000"/>
                </a:solidFill>
                <a:latin typeface="標楷體" panose="03000509000000000000" pitchFamily="65" charset="-120"/>
                <a:ea typeface="標楷體" panose="03000509000000000000" pitchFamily="65" charset="-120"/>
              </a:rPr>
              <a:t>蓋職章</a:t>
            </a:r>
            <a:r>
              <a:rPr lang="en-US" altLang="zh-TW" sz="9600" dirty="0" smtClean="0">
                <a:solidFill>
                  <a:srgbClr val="FF0000"/>
                </a:solidFill>
                <a:latin typeface="標楷體" panose="03000509000000000000" pitchFamily="65" charset="-120"/>
                <a:ea typeface="標楷體" panose="03000509000000000000" pitchFamily="65" charset="-120"/>
              </a:rPr>
              <a:t>)</a:t>
            </a:r>
            <a:endParaRPr lang="zh-TW" altLang="en-US" sz="9600" dirty="0">
              <a:solidFill>
                <a:srgbClr val="FF0000"/>
              </a:solidFill>
              <a:latin typeface="標楷體" panose="03000509000000000000" pitchFamily="65" charset="-120"/>
              <a:ea typeface="標楷體" panose="03000509000000000000" pitchFamily="65" charset="-120"/>
            </a:endParaRPr>
          </a:p>
          <a:p>
            <a:pPr marL="0" indent="0">
              <a:lnSpc>
                <a:spcPts val="2000"/>
              </a:lnSpc>
              <a:buNone/>
            </a:pPr>
            <a:endParaRPr lang="zh-TW" altLang="en-US" sz="2400" dirty="0">
              <a:latin typeface="標楷體" panose="03000509000000000000" pitchFamily="65" charset="-120"/>
              <a:ea typeface="標楷體" panose="03000509000000000000" pitchFamily="65" charset="-120"/>
            </a:endParaRPr>
          </a:p>
        </p:txBody>
      </p:sp>
      <p:sp>
        <p:nvSpPr>
          <p:cNvPr id="4" name="標題 1"/>
          <p:cNvSpPr txBox="1">
            <a:spLocks/>
          </p:cNvSpPr>
          <p:nvPr/>
        </p:nvSpPr>
        <p:spPr bwMode="auto">
          <a:xfrm>
            <a:off x="-60556" y="38673"/>
            <a:ext cx="2872495" cy="41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zh-TW" sz="2000" dirty="0" smtClean="0">
                <a:solidFill>
                  <a:srgbClr val="0000FF"/>
                </a:solidFill>
                <a:ea typeface="標楷體" panose="03000509000000000000" pitchFamily="65" charset="-120"/>
              </a:rPr>
              <a:t>三段式論法作法範例</a:t>
            </a:r>
            <a:r>
              <a:rPr lang="en-US" altLang="zh-TW" sz="2000" dirty="0" smtClean="0">
                <a:solidFill>
                  <a:srgbClr val="0000FF"/>
                </a:solidFill>
                <a:ea typeface="標楷體" panose="03000509000000000000" pitchFamily="65" charset="-120"/>
              </a:rPr>
              <a:t/>
            </a:r>
            <a:br>
              <a:rPr lang="en-US" altLang="zh-TW" sz="2000" dirty="0" smtClean="0">
                <a:solidFill>
                  <a:srgbClr val="0000FF"/>
                </a:solidFill>
                <a:ea typeface="標楷體" panose="03000509000000000000" pitchFamily="65" charset="-120"/>
              </a:rPr>
            </a:b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en-US" sz="2000" u="sng" dirty="0" smtClean="0">
                <a:solidFill>
                  <a:srgbClr val="FF0000"/>
                </a:solidFill>
                <a:latin typeface="標楷體" panose="03000509000000000000" pitchFamily="65" charset="-120"/>
                <a:ea typeface="標楷體" panose="03000509000000000000" pitchFamily="65" charset="-120"/>
              </a:rPr>
              <a:t>引據法令規範辦理</a:t>
            </a:r>
            <a:r>
              <a:rPr lang="en-US" altLang="zh-TW" sz="2000" dirty="0" smtClean="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p:txBody>
      </p:sp>
      <p:sp>
        <p:nvSpPr>
          <p:cNvPr id="6" name="文字方塊 5"/>
          <p:cNvSpPr txBox="1"/>
          <p:nvPr/>
        </p:nvSpPr>
        <p:spPr>
          <a:xfrm>
            <a:off x="5232357" y="562362"/>
            <a:ext cx="6512007" cy="1246495"/>
          </a:xfrm>
          <a:prstGeom prst="rect">
            <a:avLst/>
          </a:prstGeom>
          <a:solidFill>
            <a:sysClr val="window" lastClr="FFFFFF"/>
          </a:solidFill>
          <a:ln w="28575" cap="flat" cmpd="sng" algn="ctr">
            <a:solidFill>
              <a:srgbClr val="FF0000"/>
            </a:solidFill>
            <a:prstDash val="solid"/>
            <a:miter lim="800000"/>
          </a:ln>
          <a:effectLst/>
        </p:spPr>
        <p:txBody>
          <a:bodyPr wrap="square" rtlCol="0">
            <a:spAutoFit/>
          </a:bodyPr>
          <a:lstStyle/>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說明：</a:t>
            </a:r>
            <a:endParaRPr lang="en-US" altLang="zh-TW"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en-US" altLang="zh-TW"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一、寫</a:t>
            </a:r>
            <a:r>
              <a:rPr lang="zh-TW" altLang="en-US" sz="1600" kern="0" dirty="0" smtClean="0">
                <a:solidFill>
                  <a:srgbClr val="FF0000"/>
                </a:solidFill>
                <a:latin typeface="標楷體" panose="03000509000000000000" pitchFamily="65" charset="-120"/>
                <a:ea typeface="標楷體" panose="03000509000000000000" pitchFamily="65" charset="-120"/>
              </a:rPr>
              <a:t>引據</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敘述辦理本案係依據</a:t>
            </a:r>
            <a:r>
              <a:rPr lang="zh-TW" altLang="en-US" sz="1600" kern="0" dirty="0" smtClean="0">
                <a:solidFill>
                  <a:srgbClr val="FF0000"/>
                </a:solidFill>
                <a:latin typeface="標楷體" panose="03000509000000000000" pitchFamily="65" charset="-120"/>
                <a:ea typeface="標楷體" panose="03000509000000000000" pitchFamily="65" charset="-120"/>
              </a:rPr>
              <a:t>法令</a:t>
            </a:r>
            <a:r>
              <a:rPr lang="zh-TW" altLang="en-US" sz="1600" kern="0" dirty="0" smtClean="0">
                <a:solidFill>
                  <a:srgbClr val="0000FF"/>
                </a:solidFill>
                <a:latin typeface="標楷體" panose="03000509000000000000" pitchFamily="65" charset="-120"/>
                <a:ea typeface="標楷體" panose="03000509000000000000" pitchFamily="65" charset="-120"/>
              </a:rPr>
              <a:t>、文號、計畫、會議決議</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二、寫</a:t>
            </a:r>
            <a:r>
              <a:rPr lang="zh-TW" altLang="en-US" sz="1600" kern="0" dirty="0" smtClean="0">
                <a:solidFill>
                  <a:srgbClr val="FF0000"/>
                </a:solidFill>
                <a:latin typeface="標楷體" panose="03000509000000000000" pitchFamily="65" charset="-120"/>
                <a:ea typeface="標楷體" panose="03000509000000000000" pitchFamily="65" charset="-120"/>
              </a:rPr>
              <a:t>申述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敘述發文之來龍去脈、</a:t>
            </a:r>
            <a:r>
              <a:rPr lang="zh-TW" altLang="en-US" sz="1600" kern="0" dirty="0" smtClean="0">
                <a:solidFill>
                  <a:srgbClr val="FF0000"/>
                </a:solidFill>
                <a:latin typeface="標楷體" panose="03000509000000000000" pitchFamily="65" charset="-120"/>
                <a:ea typeface="標楷體" panose="03000509000000000000" pitchFamily="65" charset="-120"/>
              </a:rPr>
              <a:t>人事地時</a:t>
            </a:r>
            <a:r>
              <a:rPr lang="zh-TW" altLang="en-US" sz="1600" kern="0" dirty="0" smtClean="0">
                <a:solidFill>
                  <a:srgbClr val="0000FF"/>
                </a:solidFill>
                <a:latin typeface="標楷體" panose="03000509000000000000" pitchFamily="65" charset="-120"/>
                <a:ea typeface="標楷體" panose="03000509000000000000" pitchFamily="65" charset="-120"/>
              </a:rPr>
              <a:t>或分析利弊因素</a:t>
            </a:r>
            <a:r>
              <a:rPr lang="en-US" altLang="zh-TW" sz="1600" kern="0" dirty="0" smtClean="0">
                <a:solidFill>
                  <a:srgbClr val="0000FF"/>
                </a:solidFill>
                <a:latin typeface="標楷體" panose="03000509000000000000" pitchFamily="65" charset="-120"/>
                <a:ea typeface="標楷體" panose="03000509000000000000" pitchFamily="65" charset="-120"/>
              </a:rPr>
              <a:t>)</a:t>
            </a:r>
            <a:endParaRPr lang="zh-TW" altLang="en-US"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三、寫</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敘述發文機關見解看法或向</a:t>
            </a:r>
            <a:r>
              <a:rPr lang="zh-TW" altLang="en-US" sz="1600" kern="0" dirty="0" smtClean="0">
                <a:solidFill>
                  <a:srgbClr val="FF0000"/>
                </a:solidFill>
                <a:latin typeface="標楷體" panose="03000509000000000000" pitchFamily="65" charset="-120"/>
                <a:ea typeface="標楷體" panose="03000509000000000000" pitchFamily="65" charset="-120"/>
              </a:rPr>
              <a:t>受文者提出具體要求及作法</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a:solidFill>
                  <a:srgbClr val="0000FF"/>
                </a:solidFill>
                <a:latin typeface="標楷體" panose="03000509000000000000" pitchFamily="65" charset="-120"/>
                <a:ea typeface="標楷體" panose="03000509000000000000" pitchFamily="65" charset="-120"/>
              </a:rPr>
              <a:t>四、</a:t>
            </a:r>
            <a:r>
              <a:rPr lang="zh-TW" altLang="en-US" sz="1600" kern="0" dirty="0" smtClean="0">
                <a:solidFill>
                  <a:srgbClr val="0000FF"/>
                </a:solidFill>
                <a:latin typeface="標楷體" panose="03000509000000000000" pitchFamily="65" charset="-120"/>
                <a:ea typeface="標楷體" panose="03000509000000000000" pitchFamily="65" charset="-120"/>
              </a:rPr>
              <a:t>寫</a:t>
            </a:r>
            <a:r>
              <a:rPr lang="zh-TW" altLang="en-US" sz="1600" kern="0" dirty="0" smtClean="0">
                <a:solidFill>
                  <a:srgbClr val="FF0000"/>
                </a:solidFill>
                <a:latin typeface="標楷體" panose="03000509000000000000" pitchFamily="65" charset="-120"/>
                <a:ea typeface="標楷體" panose="03000509000000000000" pitchFamily="65" charset="-120"/>
              </a:rPr>
              <a:t>補述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a:t>
            </a:r>
            <a:r>
              <a:rPr lang="zh-TW" altLang="en-US" sz="1600" kern="0" dirty="0" smtClean="0">
                <a:solidFill>
                  <a:srgbClr val="FF0000"/>
                </a:solidFill>
                <a:latin typeface="標楷體" panose="03000509000000000000" pitchFamily="65" charset="-120"/>
                <a:ea typeface="標楷體" panose="03000509000000000000" pitchFamily="65" charset="-120"/>
              </a:rPr>
              <a:t>其他</a:t>
            </a:r>
            <a:r>
              <a:rPr lang="zh-TW" altLang="en-US" sz="1600" kern="0" dirty="0" smtClean="0">
                <a:solidFill>
                  <a:srgbClr val="0000FF"/>
                </a:solidFill>
                <a:latin typeface="標楷體" panose="03000509000000000000" pitchFamily="65" charset="-120"/>
                <a:ea typeface="標楷體" panose="03000509000000000000" pitchFamily="65" charset="-120"/>
              </a:rPr>
              <a:t>或</a:t>
            </a:r>
            <a:r>
              <a:rPr lang="zh-TW" altLang="en-US" sz="1600" kern="0" dirty="0" smtClean="0">
                <a:solidFill>
                  <a:srgbClr val="FF0000"/>
                </a:solidFill>
                <a:latin typeface="標楷體" panose="03000509000000000000" pitchFamily="65" charset="-120"/>
                <a:ea typeface="標楷體" panose="03000509000000000000" pitchFamily="65" charset="-120"/>
              </a:rPr>
              <a:t>補</a:t>
            </a:r>
            <a:r>
              <a:rPr lang="zh-TW" altLang="en-US" sz="1600" kern="0" dirty="0" smtClean="0">
                <a:solidFill>
                  <a:srgbClr val="0000FF"/>
                </a:solidFill>
                <a:latin typeface="標楷體" panose="03000509000000000000" pitchFamily="65" charset="-120"/>
                <a:ea typeface="標楷體" panose="03000509000000000000" pitchFamily="65" charset="-120"/>
              </a:rPr>
              <a:t>充</a:t>
            </a:r>
            <a:r>
              <a:rPr lang="zh-TW" altLang="en-US" sz="1600" kern="0" dirty="0">
                <a:solidFill>
                  <a:srgbClr val="0000FF"/>
                </a:solidFill>
                <a:latin typeface="標楷體" panose="03000509000000000000" pitchFamily="65" charset="-120"/>
                <a:ea typeface="標楷體" panose="03000509000000000000" pitchFamily="65" charset="-120"/>
              </a:rPr>
              <a:t>事項</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 </a:t>
            </a:r>
          </a:p>
        </p:txBody>
      </p:sp>
      <p:sp>
        <p:nvSpPr>
          <p:cNvPr id="7" name="文字方塊 6"/>
          <p:cNvSpPr txBox="1"/>
          <p:nvPr/>
        </p:nvSpPr>
        <p:spPr>
          <a:xfrm>
            <a:off x="3045125" y="2514597"/>
            <a:ext cx="4955376" cy="369332"/>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kern="0" dirty="0" smtClean="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smtClean="0">
                <a:solidFill>
                  <a:srgbClr val="3333FF"/>
                </a:solidFill>
                <a:latin typeface="標楷體" panose="03000509000000000000" pitchFamily="65" charset="-120"/>
                <a:ea typeface="標楷體" panose="03000509000000000000" pitchFamily="65" charset="-120"/>
              </a:rPr>
              <a:t>)≦60</a:t>
            </a:r>
            <a:r>
              <a:rPr lang="zh-TW" altLang="en-US" kern="0" dirty="0" smtClean="0">
                <a:solidFill>
                  <a:srgbClr val="3333FF"/>
                </a:solidFill>
                <a:latin typeface="標楷體" panose="03000509000000000000" pitchFamily="65" charset="-120"/>
                <a:ea typeface="標楷體" panose="03000509000000000000" pitchFamily="65" charset="-120"/>
              </a:rPr>
              <a:t>個字</a:t>
            </a:r>
            <a:endParaRPr lang="zh-TW" altLang="en-US" kern="0" dirty="0">
              <a:solidFill>
                <a:srgbClr val="3333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735706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27803" y="60385"/>
            <a:ext cx="11412747" cy="6418053"/>
          </a:xfrm>
        </p:spPr>
        <p:txBody>
          <a:bodyPr/>
          <a:lstStyle/>
          <a:p>
            <a:pPr marL="0" lvl="0" indent="0" algn="ctr" eaLnBrk="1" fontAlgn="auto" hangingPunct="1">
              <a:lnSpc>
                <a:spcPct val="90000"/>
              </a:lnSpc>
              <a:spcBef>
                <a:spcPts val="1000"/>
              </a:spcBef>
              <a:spcAft>
                <a:spcPts val="0"/>
              </a:spcAft>
              <a:buNone/>
            </a:pPr>
            <a:r>
              <a:rPr lang="zh-TW" altLang="en-US" sz="2800" dirty="0">
                <a:solidFill>
                  <a:prstClr val="black"/>
                </a:solidFill>
                <a:latin typeface="標楷體" panose="03000509000000000000" pitchFamily="65" charset="-120"/>
                <a:ea typeface="標楷體" panose="03000509000000000000" pitchFamily="65" charset="-120"/>
              </a:rPr>
              <a:t>教育部  函</a:t>
            </a:r>
            <a:endParaRPr lang="en-US" altLang="zh-TW" sz="2800" dirty="0">
              <a:solidFill>
                <a:prstClr val="black"/>
              </a:solidFill>
              <a:latin typeface="標楷體" panose="03000509000000000000" pitchFamily="65" charset="-120"/>
              <a:ea typeface="標楷體" panose="03000509000000000000" pitchFamily="65" charset="-120"/>
            </a:endParaRPr>
          </a:p>
          <a:p>
            <a:pPr marL="0" lvl="0" indent="0" eaLnBrk="1" fontAlgn="auto" hangingPunct="1">
              <a:lnSpc>
                <a:spcPts val="1600"/>
              </a:lnSpc>
              <a:spcBef>
                <a:spcPts val="1000"/>
              </a:spcBef>
              <a:spcAft>
                <a:spcPts val="0"/>
              </a:spcAft>
              <a:buNone/>
            </a:pPr>
            <a:r>
              <a:rPr lang="zh-TW" altLang="en-US" sz="2000" dirty="0">
                <a:solidFill>
                  <a:prstClr val="black"/>
                </a:solidFill>
                <a:latin typeface="標楷體" panose="03000509000000000000" pitchFamily="65" charset="-120"/>
                <a:ea typeface="標楷體" panose="03000509000000000000" pitchFamily="65" charset="-120"/>
              </a:rPr>
              <a:t>受文者：國立○○高級中學</a:t>
            </a:r>
            <a:endParaRPr lang="en-US" altLang="zh-TW" sz="2000" dirty="0">
              <a:solidFill>
                <a:prstClr val="black"/>
              </a:solidFill>
              <a:latin typeface="標楷體" panose="03000509000000000000" pitchFamily="65" charset="-120"/>
              <a:ea typeface="標楷體" panose="03000509000000000000" pitchFamily="65" charset="-120"/>
            </a:endParaRPr>
          </a:p>
          <a:p>
            <a:pPr marL="0" lvl="0" indent="0" eaLnBrk="1" fontAlgn="auto" hangingPunct="1">
              <a:lnSpc>
                <a:spcPts val="1600"/>
              </a:lnSpc>
              <a:spcBef>
                <a:spcPts val="1000"/>
              </a:spcBef>
              <a:spcAft>
                <a:spcPts val="0"/>
              </a:spcAft>
              <a:buNone/>
            </a:pPr>
            <a:r>
              <a:rPr lang="zh-TW" altLang="en-US" sz="2000" dirty="0">
                <a:solidFill>
                  <a:prstClr val="black"/>
                </a:solidFill>
                <a:latin typeface="標楷體" panose="03000509000000000000" pitchFamily="65" charset="-120"/>
                <a:ea typeface="標楷體" panose="03000509000000000000" pitchFamily="65" charset="-120"/>
              </a:rPr>
              <a:t>主旨：</a:t>
            </a:r>
            <a:r>
              <a:rPr lang="zh-TW" altLang="en-US" sz="2000" b="1" u="sng" dirty="0">
                <a:solidFill>
                  <a:srgbClr val="0000FF"/>
                </a:solidFill>
                <a:latin typeface="標楷體" panose="03000509000000000000" pitchFamily="65" charset="-120"/>
                <a:ea typeface="標楷體" panose="03000509000000000000" pitchFamily="65" charset="-120"/>
              </a:rPr>
              <a:t>為</a:t>
            </a:r>
            <a:r>
              <a:rPr lang="zh-TW" altLang="en-US" sz="2000" dirty="0">
                <a:solidFill>
                  <a:srgbClr val="0070C0"/>
                </a:solidFill>
                <a:latin typeface="標楷體" panose="03000509000000000000" pitchFamily="65" charset="-120"/>
                <a:ea typeface="標楷體" panose="03000509000000000000" pitchFamily="65" charset="-120"/>
              </a:rPr>
              <a:t>因應</a:t>
            </a:r>
            <a:r>
              <a:rPr lang="zh-TW" altLang="en-US" sz="2000" u="sng" dirty="0">
                <a:solidFill>
                  <a:srgbClr val="0070C0"/>
                </a:solidFill>
                <a:latin typeface="標楷體" panose="03000509000000000000" pitchFamily="65" charset="-120"/>
                <a:ea typeface="標楷體" panose="03000509000000000000" pitchFamily="65" charset="-120"/>
              </a:rPr>
              <a:t>嚴重特殊傳染性肺炎疫情，請貴校持續落實實施線上教學演練</a:t>
            </a:r>
            <a:r>
              <a:rPr lang="zh-TW" altLang="en-US" sz="2000" dirty="0">
                <a:solidFill>
                  <a:srgbClr val="0070C0"/>
                </a:solidFill>
                <a:latin typeface="標楷體" panose="03000509000000000000" pitchFamily="65" charset="-120"/>
                <a:ea typeface="標楷體" panose="03000509000000000000" pitchFamily="65" charset="-120"/>
              </a:rPr>
              <a:t>，並依說明辦理，</a:t>
            </a:r>
            <a:r>
              <a:rPr lang="zh-TW" altLang="en-US" sz="2000" b="1" u="sng" dirty="0">
                <a:solidFill>
                  <a:srgbClr val="FF0000"/>
                </a:solidFill>
                <a:latin typeface="標楷體" panose="03000509000000000000" pitchFamily="65" charset="-120"/>
                <a:ea typeface="標楷體" panose="03000509000000000000" pitchFamily="65" charset="-120"/>
              </a:rPr>
              <a:t>請查照</a:t>
            </a:r>
            <a:r>
              <a:rPr lang="zh-TW" altLang="en-US" sz="2000" dirty="0">
                <a:solidFill>
                  <a:prstClr val="black"/>
                </a:solidFill>
                <a:latin typeface="標楷體" panose="03000509000000000000" pitchFamily="65" charset="-120"/>
                <a:ea typeface="標楷體" panose="03000509000000000000" pitchFamily="65" charset="-120"/>
              </a:rPr>
              <a:t>。</a:t>
            </a:r>
            <a:endParaRPr lang="en-US" altLang="zh-TW" sz="2000" dirty="0">
              <a:solidFill>
                <a:prstClr val="black"/>
              </a:solidFill>
              <a:latin typeface="標楷體" panose="03000509000000000000" pitchFamily="65" charset="-120"/>
              <a:ea typeface="標楷體" panose="03000509000000000000" pitchFamily="65" charset="-120"/>
            </a:endParaRPr>
          </a:p>
          <a:p>
            <a:pPr marL="0" lvl="0" indent="0" eaLnBrk="1" fontAlgn="auto" hangingPunct="1">
              <a:lnSpc>
                <a:spcPts val="1600"/>
              </a:lnSpc>
              <a:spcBef>
                <a:spcPts val="1000"/>
              </a:spcBef>
              <a:spcAft>
                <a:spcPts val="0"/>
              </a:spcAft>
              <a:buNone/>
            </a:pPr>
            <a:r>
              <a:rPr lang="zh-TW" altLang="en-US" sz="2000" dirty="0">
                <a:solidFill>
                  <a:prstClr val="black"/>
                </a:solidFill>
                <a:latin typeface="標楷體" panose="03000509000000000000" pitchFamily="65" charset="-120"/>
                <a:ea typeface="標楷體" panose="03000509000000000000" pitchFamily="65" charset="-120"/>
              </a:rPr>
              <a:t>             </a:t>
            </a:r>
            <a:r>
              <a:rPr lang="zh-TW" altLang="en-US" sz="2000" dirty="0" smtClean="0">
                <a:solidFill>
                  <a:prstClr val="black"/>
                </a:solidFill>
                <a:latin typeface="標楷體" panose="03000509000000000000" pitchFamily="65" charset="-120"/>
                <a:ea typeface="標楷體" panose="03000509000000000000" pitchFamily="65" charset="-120"/>
              </a:rPr>
              <a:t>（</a:t>
            </a:r>
            <a:r>
              <a:rPr lang="zh-TW" altLang="en-US" sz="2000" dirty="0">
                <a:solidFill>
                  <a:prstClr val="black"/>
                </a:solidFill>
                <a:latin typeface="標楷體" panose="03000509000000000000" pitchFamily="65" charset="-120"/>
                <a:ea typeface="標楷體" panose="03000509000000000000" pitchFamily="65" charset="-120"/>
              </a:rPr>
              <a:t>主旨＝</a:t>
            </a:r>
            <a:r>
              <a:rPr lang="zh-TW" altLang="en-US" sz="2000" b="1" u="sng" dirty="0">
                <a:solidFill>
                  <a:srgbClr val="0000FF"/>
                </a:solidFill>
                <a:latin typeface="標楷體" panose="03000509000000000000" pitchFamily="65" charset="-120"/>
                <a:ea typeface="標楷體" panose="03000509000000000000" pitchFamily="65" charset="-120"/>
              </a:rPr>
              <a:t>起首語</a:t>
            </a:r>
            <a:r>
              <a:rPr lang="zh-TW" altLang="en-US" sz="2000" dirty="0">
                <a:solidFill>
                  <a:prstClr val="black"/>
                </a:solidFill>
                <a:latin typeface="標楷體" panose="03000509000000000000" pitchFamily="65" charset="-120"/>
                <a:ea typeface="標楷體" panose="03000509000000000000" pitchFamily="65" charset="-120"/>
              </a:rPr>
              <a:t>＋</a:t>
            </a:r>
            <a:r>
              <a:rPr lang="zh-TW" altLang="en-US" sz="2000" b="1" u="sng" dirty="0">
                <a:solidFill>
                  <a:srgbClr val="0070C0"/>
                </a:solidFill>
                <a:latin typeface="標楷體" panose="03000509000000000000" pitchFamily="65" charset="-120"/>
                <a:ea typeface="標楷體" panose="03000509000000000000" pitchFamily="65" charset="-120"/>
              </a:rPr>
              <a:t>本案主要意旨</a:t>
            </a:r>
            <a:r>
              <a:rPr lang="zh-TW" altLang="en-US" sz="2000" dirty="0">
                <a:solidFill>
                  <a:prstClr val="black"/>
                </a:solidFill>
                <a:latin typeface="標楷體" panose="03000509000000000000" pitchFamily="65" charset="-120"/>
                <a:ea typeface="標楷體" panose="03000509000000000000" pitchFamily="65" charset="-120"/>
              </a:rPr>
              <a:t>＋</a:t>
            </a:r>
            <a:r>
              <a:rPr lang="zh-TW" altLang="en-US" sz="2000" b="1" u="sng" dirty="0">
                <a:solidFill>
                  <a:srgbClr val="FF0000"/>
                </a:solidFill>
                <a:latin typeface="標楷體" panose="03000509000000000000" pitchFamily="65" charset="-120"/>
                <a:ea typeface="標楷體" panose="03000509000000000000" pitchFamily="65" charset="-120"/>
              </a:rPr>
              <a:t>期望語</a:t>
            </a:r>
            <a:r>
              <a:rPr lang="zh-TW" altLang="en-US" sz="2000" dirty="0">
                <a:solidFill>
                  <a:prstClr val="black"/>
                </a:solidFill>
                <a:latin typeface="標楷體" panose="03000509000000000000" pitchFamily="65" charset="-120"/>
                <a:ea typeface="標楷體" panose="03000509000000000000" pitchFamily="65" charset="-120"/>
              </a:rPr>
              <a:t>） </a:t>
            </a:r>
          </a:p>
          <a:p>
            <a:pPr marL="0" lvl="0" indent="0" eaLnBrk="1" fontAlgn="auto" hangingPunct="1">
              <a:lnSpc>
                <a:spcPts val="2000"/>
              </a:lnSpc>
              <a:spcBef>
                <a:spcPts val="1000"/>
              </a:spcBef>
              <a:spcAft>
                <a:spcPts val="0"/>
              </a:spcAft>
              <a:buNone/>
            </a:pPr>
            <a:r>
              <a:rPr lang="zh-TW" altLang="en-US" sz="2000" dirty="0">
                <a:solidFill>
                  <a:prstClr val="black"/>
                </a:solidFill>
                <a:latin typeface="標楷體" panose="03000509000000000000" pitchFamily="65" charset="-120"/>
                <a:ea typeface="標楷體" panose="03000509000000000000" pitchFamily="65" charset="-120"/>
              </a:rPr>
              <a:t>說明：</a:t>
            </a:r>
            <a:r>
              <a:rPr lang="zh-TW" altLang="zh-TW" sz="600" b="1" kern="100" dirty="0">
                <a:solidFill>
                  <a:prstClr val="black"/>
                </a:solidFill>
                <a:latin typeface="標楷體" panose="03000509000000000000" pitchFamily="65" charset="-120"/>
                <a:ea typeface="標楷體" panose="03000509000000000000" pitchFamily="65" charset="-120"/>
                <a:cs typeface="標楷體" panose="03000509000000000000" pitchFamily="65" charset="-120"/>
              </a:rPr>
              <a:t> </a:t>
            </a:r>
            <a:endParaRPr lang="zh-TW" altLang="en-US" sz="2000" dirty="0">
              <a:solidFill>
                <a:prstClr val="black"/>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a:t>
            </a:r>
            <a:r>
              <a:rPr lang="zh-TW" altLang="zh-TW" sz="2000" dirty="0">
                <a:solidFill>
                  <a:srgbClr val="000000"/>
                </a:solidFill>
                <a:latin typeface="標楷體" panose="03000509000000000000" pitchFamily="65" charset="-120"/>
                <a:ea typeface="標楷體" panose="03000509000000000000" pitchFamily="65" charset="-120"/>
              </a:rPr>
              <a:t>一、</a:t>
            </a:r>
            <a:r>
              <a:rPr lang="zh-TW" altLang="en-US" sz="2000" dirty="0">
                <a:solidFill>
                  <a:srgbClr val="000000"/>
                </a:solidFill>
                <a:latin typeface="標楷體" panose="03000509000000000000" pitchFamily="65" charset="-120"/>
                <a:ea typeface="標楷體" panose="03000509000000000000" pitchFamily="65" charset="-120"/>
              </a:rPr>
              <a:t>依據「高級中等以下學校線上課程教學與學習參考指引」（如附件</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）及「高級中等以下學校</a:t>
            </a:r>
            <a:endParaRPr lang="en-US" altLang="zh-TW" sz="2000" dirty="0">
              <a:solidFill>
                <a:srgbClr val="000000"/>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線上教學演練注意事項」（如附件</a:t>
            </a:r>
            <a:r>
              <a:rPr lang="en-US" altLang="zh-TW" sz="2000" dirty="0">
                <a:solidFill>
                  <a:srgbClr val="000000"/>
                </a:solidFill>
                <a:latin typeface="標楷體" panose="03000509000000000000" pitchFamily="65" charset="-120"/>
                <a:ea typeface="標楷體" panose="03000509000000000000" pitchFamily="65" charset="-120"/>
              </a:rPr>
              <a:t>2</a:t>
            </a:r>
            <a:r>
              <a:rPr lang="zh-TW" altLang="en-US" sz="2000" dirty="0">
                <a:solidFill>
                  <a:srgbClr val="000000"/>
                </a:solidFill>
                <a:latin typeface="標楷體" panose="03000509000000000000" pitchFamily="65" charset="-120"/>
                <a:ea typeface="標楷體" panose="03000509000000000000" pitchFamily="65" charset="-120"/>
              </a:rPr>
              <a:t>）辦理</a:t>
            </a:r>
            <a:r>
              <a:rPr lang="zh-TW" altLang="zh-TW"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FF"/>
                </a:solidFill>
                <a:latin typeface="標楷體" panose="03000509000000000000" pitchFamily="65" charset="-120"/>
                <a:ea typeface="標楷體" panose="03000509000000000000" pitchFamily="65" charset="-120"/>
              </a:rPr>
              <a:t>(</a:t>
            </a:r>
            <a:r>
              <a:rPr lang="zh-TW" altLang="zh-TW" sz="2000" dirty="0">
                <a:solidFill>
                  <a:srgbClr val="0000FF"/>
                </a:solidFill>
                <a:latin typeface="標楷體" panose="03000509000000000000" pitchFamily="65" charset="-120"/>
                <a:ea typeface="標楷體" panose="03000509000000000000" pitchFamily="65" charset="-120"/>
              </a:rPr>
              <a:t>引據</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 </a:t>
            </a:r>
            <a:r>
              <a:rPr lang="en-US" altLang="zh-TW" sz="1600" dirty="0">
                <a:solidFill>
                  <a:srgbClr val="0000FF"/>
                </a:solidFill>
                <a:latin typeface="標楷體" panose="03000509000000000000" pitchFamily="65" charset="-120"/>
                <a:ea typeface="標楷體" panose="03000509000000000000" pitchFamily="65" charset="-120"/>
              </a:rPr>
              <a:t>(</a:t>
            </a:r>
            <a:r>
              <a:rPr lang="zh-TW" altLang="en-US" sz="1600" dirty="0">
                <a:solidFill>
                  <a:srgbClr val="0000FF"/>
                </a:solidFill>
                <a:latin typeface="標楷體" panose="03000509000000000000" pitchFamily="65" charset="-120"/>
                <a:ea typeface="標楷體" panose="03000509000000000000" pitchFamily="65" charset="-120"/>
              </a:rPr>
              <a:t>敘述辦理本案之依據</a:t>
            </a:r>
            <a:r>
              <a:rPr lang="zh-TW" altLang="en-US" sz="1600" dirty="0">
                <a:solidFill>
                  <a:srgbClr val="FF0000"/>
                </a:solidFill>
                <a:latin typeface="標楷體" panose="03000509000000000000" pitchFamily="65" charset="-120"/>
                <a:ea typeface="標楷體" panose="03000509000000000000" pitchFamily="65" charset="-120"/>
              </a:rPr>
              <a:t>法令、文號、計畫、會議決議</a:t>
            </a:r>
            <a:r>
              <a:rPr lang="en-US" altLang="zh-TW" sz="1600" dirty="0">
                <a:solidFill>
                  <a:srgbClr val="0000FF"/>
                </a:solidFill>
                <a:latin typeface="標楷體" panose="03000509000000000000" pitchFamily="65" charset="-120"/>
                <a:ea typeface="標楷體" panose="03000509000000000000" pitchFamily="65" charset="-120"/>
              </a:rPr>
              <a:t>)</a:t>
            </a:r>
            <a:r>
              <a:rPr lang="en-US" altLang="zh-TW" sz="1600" kern="100" dirty="0">
                <a:solidFill>
                  <a:srgbClr val="0000FF"/>
                </a:solidFill>
                <a:latin typeface="標楷體" panose="03000509000000000000" pitchFamily="65" charset="-120"/>
                <a:ea typeface="標楷體" panose="03000509000000000000" pitchFamily="65" charset="-120"/>
                <a:cs typeface="標楷體" panose="03000509000000000000" pitchFamily="65" charset="-120"/>
              </a:rPr>
              <a:t> </a:t>
            </a:r>
            <a:r>
              <a:rPr lang="en-US" altLang="zh-TW" sz="1600" dirty="0">
                <a:solidFill>
                  <a:srgbClr val="000000"/>
                </a:solidFill>
                <a:latin typeface="標楷體" panose="03000509000000000000" pitchFamily="65" charset="-120"/>
                <a:ea typeface="標楷體" panose="03000509000000000000" pitchFamily="65" charset="-120"/>
              </a:rPr>
              <a:t>  </a:t>
            </a: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a:t>
            </a:r>
            <a:r>
              <a:rPr lang="zh-TW" altLang="zh-TW" sz="2000" dirty="0">
                <a:solidFill>
                  <a:srgbClr val="000000"/>
                </a:solidFill>
                <a:latin typeface="標楷體" panose="03000509000000000000" pitchFamily="65" charset="-120"/>
                <a:ea typeface="標楷體" panose="03000509000000000000" pitchFamily="65" charset="-120"/>
              </a:rPr>
              <a:t>二、</a:t>
            </a:r>
            <a:r>
              <a:rPr lang="zh-TW" altLang="en-US" sz="2000" dirty="0">
                <a:solidFill>
                  <a:srgbClr val="000000"/>
                </a:solidFill>
                <a:latin typeface="標楷體" panose="03000509000000000000" pitchFamily="65" charset="-120"/>
                <a:ea typeface="標楷體" panose="03000509000000000000" pitchFamily="65" charset="-120"/>
              </a:rPr>
              <a:t>為持續掌握線上教學人力及資源調配，整備網路連線情形，並使學校師生更臻熟練線上教學設</a:t>
            </a:r>
            <a:endParaRPr lang="en-US" altLang="zh-TW" sz="2000" dirty="0">
              <a:solidFill>
                <a:srgbClr val="000000"/>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備及操作方式，請貴校持續實施線上教學演練，說明如下：</a:t>
            </a: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一</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對象：全國公、私立高級中等學校。</a:t>
            </a: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二</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日期：自即日起至</a:t>
            </a:r>
            <a:r>
              <a:rPr lang="en-US" altLang="zh-TW" sz="2000" dirty="0">
                <a:solidFill>
                  <a:srgbClr val="000000"/>
                </a:solidFill>
                <a:latin typeface="標楷體" panose="03000509000000000000" pitchFamily="65" charset="-120"/>
                <a:ea typeface="標楷體" panose="03000509000000000000" pitchFamily="65" charset="-120"/>
              </a:rPr>
              <a:t>110</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7</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2</a:t>
            </a:r>
            <a:r>
              <a:rPr lang="zh-TW" altLang="en-US" sz="2000" dirty="0">
                <a:solidFill>
                  <a:srgbClr val="000000"/>
                </a:solidFill>
                <a:latin typeface="標楷體" panose="03000509000000000000" pitchFamily="65" charset="-120"/>
                <a:ea typeface="標楷體" panose="03000509000000000000" pitchFamily="65" charset="-120"/>
              </a:rPr>
              <a:t>日止（即暑假開始前）實施完畢。</a:t>
            </a: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三</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規模：各校全部班級皆須實施。</a:t>
            </a:r>
          </a:p>
          <a:p>
            <a:pPr marL="0" lvl="0" indent="0" eaLnBrk="1" fontAlgn="auto" hangingPunct="1">
              <a:lnSpc>
                <a:spcPts val="2000"/>
              </a:lnSpc>
              <a:spcBef>
                <a:spcPts val="0"/>
              </a:spcBef>
              <a:spcAft>
                <a:spcPts val="0"/>
              </a:spcAft>
              <a:buNone/>
              <a:defRPr/>
            </a:pPr>
            <a:r>
              <a:rPr lang="zh-TW" altLang="en-US" sz="2000" dirty="0">
                <a:solidFill>
                  <a:srgbClr val="000000"/>
                </a:solidFill>
                <a:latin typeface="標楷體" panose="03000509000000000000" pitchFamily="65" charset="-120"/>
                <a:ea typeface="標楷體" panose="03000509000000000000" pitchFamily="65" charset="-120"/>
              </a:rPr>
              <a:t>    </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四</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方式：居家演練為主，在校演練為輔。</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申述</a:t>
            </a:r>
            <a:r>
              <a:rPr lang="en-US" altLang="zh-TW" sz="1600" dirty="0">
                <a:solidFill>
                  <a:srgbClr val="0000FF"/>
                </a:solidFill>
                <a:latin typeface="標楷體" panose="03000509000000000000" pitchFamily="65" charset="-120"/>
                <a:ea typeface="標楷體" panose="03000509000000000000" pitchFamily="65" charset="-120"/>
              </a:rPr>
              <a:t>)</a:t>
            </a:r>
            <a:r>
              <a:rPr lang="en-US" altLang="zh-TW" sz="1600" kern="0" dirty="0">
                <a:solidFill>
                  <a:srgbClr val="0000FF"/>
                </a:solidFill>
                <a:latin typeface="標楷體" panose="03000509000000000000" pitchFamily="65" charset="-120"/>
                <a:ea typeface="標楷體" panose="03000509000000000000" pitchFamily="65" charset="-120"/>
              </a:rPr>
              <a:t> (</a:t>
            </a:r>
            <a:r>
              <a:rPr lang="zh-TW" altLang="en-US" sz="1600" kern="0" dirty="0">
                <a:solidFill>
                  <a:srgbClr val="0000FF"/>
                </a:solidFill>
                <a:latin typeface="標楷體" panose="03000509000000000000" pitchFamily="65" charset="-120"/>
                <a:ea typeface="標楷體" panose="03000509000000000000" pitchFamily="65" charset="-120"/>
              </a:rPr>
              <a:t>敘述發文之來龍去脈、</a:t>
            </a:r>
            <a:r>
              <a:rPr lang="zh-TW" altLang="en-US" sz="1600" kern="0" dirty="0">
                <a:solidFill>
                  <a:srgbClr val="FF0000"/>
                </a:solidFill>
                <a:latin typeface="標楷體" panose="03000509000000000000" pitchFamily="65" charset="-120"/>
                <a:ea typeface="標楷體" panose="03000509000000000000" pitchFamily="65" charset="-120"/>
              </a:rPr>
              <a:t>人事地時</a:t>
            </a:r>
            <a:r>
              <a:rPr lang="zh-TW" altLang="en-US" sz="1600" kern="0" dirty="0">
                <a:solidFill>
                  <a:srgbClr val="0000FF"/>
                </a:solidFill>
                <a:latin typeface="標楷體" panose="03000509000000000000" pitchFamily="65" charset="-120"/>
                <a:ea typeface="標楷體" panose="03000509000000000000" pitchFamily="65" charset="-120"/>
              </a:rPr>
              <a:t>或分析利弊因素</a:t>
            </a:r>
            <a:r>
              <a:rPr lang="en-US" altLang="zh-TW" sz="1600" kern="0" dirty="0">
                <a:solidFill>
                  <a:srgbClr val="0000FF"/>
                </a:solidFill>
                <a:latin typeface="標楷體" panose="03000509000000000000" pitchFamily="65" charset="-120"/>
                <a:ea typeface="標楷體" panose="03000509000000000000" pitchFamily="65" charset="-120"/>
              </a:rPr>
              <a:t>)</a:t>
            </a:r>
            <a:endParaRPr lang="en-US" altLang="zh-TW" sz="1600" dirty="0">
              <a:solidFill>
                <a:srgbClr val="0000FF"/>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en-US" altLang="zh-TW" sz="2000" dirty="0">
                <a:solidFill>
                  <a:srgbClr val="000000"/>
                </a:solidFill>
                <a:latin typeface="標楷體" panose="03000509000000000000" pitchFamily="65" charset="-120"/>
                <a:ea typeface="標楷體" panose="03000509000000000000" pitchFamily="65" charset="-120"/>
              </a:rPr>
              <a:t> </a:t>
            </a:r>
            <a:r>
              <a:rPr lang="zh-TW" altLang="zh-TW" sz="2000" dirty="0">
                <a:solidFill>
                  <a:srgbClr val="000000"/>
                </a:solidFill>
                <a:latin typeface="標楷體" panose="03000509000000000000" pitchFamily="65" charset="-120"/>
                <a:ea typeface="標楷體" panose="03000509000000000000" pitchFamily="65" charset="-120"/>
              </a:rPr>
              <a:t>三、</a:t>
            </a:r>
            <a:r>
              <a:rPr lang="zh-TW" altLang="en-US" sz="2000" dirty="0">
                <a:solidFill>
                  <a:srgbClr val="000000"/>
                </a:solidFill>
                <a:latin typeface="標楷體" panose="03000509000000000000" pitchFamily="65" charset="-120"/>
                <a:ea typeface="標楷體" panose="03000509000000000000" pitchFamily="65" charset="-120"/>
              </a:rPr>
              <a:t>請貴校於</a:t>
            </a:r>
            <a:r>
              <a:rPr lang="en-US" altLang="zh-TW" sz="2000" dirty="0">
                <a:solidFill>
                  <a:srgbClr val="000000"/>
                </a:solidFill>
                <a:latin typeface="標楷體" panose="03000509000000000000" pitchFamily="65" charset="-120"/>
                <a:ea typeface="標楷體" panose="03000509000000000000" pitchFamily="65" charset="-120"/>
              </a:rPr>
              <a:t>110</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7</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9</a:t>
            </a:r>
            <a:r>
              <a:rPr lang="zh-TW" altLang="en-US" sz="2000" dirty="0">
                <a:solidFill>
                  <a:srgbClr val="000000"/>
                </a:solidFill>
                <a:latin typeface="標楷體" panose="03000509000000000000" pitchFamily="65" charset="-120"/>
                <a:ea typeface="標楷體" panose="03000509000000000000" pitchFamily="65" charset="-120"/>
              </a:rPr>
              <a:t>日前將「高級中等學校辦理線上教學演練調查表」（如附件</a:t>
            </a:r>
            <a:r>
              <a:rPr lang="en-US" altLang="zh-TW" sz="2000" dirty="0">
                <a:solidFill>
                  <a:srgbClr val="000000"/>
                </a:solidFill>
                <a:latin typeface="標楷體" panose="03000509000000000000" pitchFamily="65" charset="-120"/>
                <a:ea typeface="標楷體" panose="03000509000000000000" pitchFamily="65" charset="-120"/>
              </a:rPr>
              <a:t>3</a:t>
            </a:r>
            <a:r>
              <a:rPr lang="zh-TW" altLang="en-US" sz="2000" dirty="0">
                <a:solidFill>
                  <a:srgbClr val="000000"/>
                </a:solidFill>
                <a:latin typeface="標楷體" panose="03000509000000000000" pitchFamily="65" charset="-120"/>
                <a:ea typeface="標楷體" panose="03000509000000000000" pitchFamily="65" charset="-120"/>
              </a:rPr>
              <a:t>）免備文逕寄</a:t>
            </a:r>
            <a:endParaRPr lang="en-US" altLang="zh-TW" sz="2000" dirty="0">
              <a:solidFill>
                <a:srgbClr val="000000"/>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至本部國教署承辦人周玫君，電話：（</a:t>
            </a:r>
            <a:r>
              <a:rPr lang="en-US" altLang="zh-TW" sz="2000" dirty="0">
                <a:solidFill>
                  <a:srgbClr val="000000"/>
                </a:solidFill>
                <a:latin typeface="標楷體" panose="03000509000000000000" pitchFamily="65" charset="-120"/>
                <a:ea typeface="標楷體" panose="03000509000000000000" pitchFamily="65" charset="-120"/>
              </a:rPr>
              <a:t>04</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3706-1628</a:t>
            </a:r>
            <a:r>
              <a:rPr lang="zh-TW" altLang="en-US" sz="2000" dirty="0">
                <a:solidFill>
                  <a:srgbClr val="000000"/>
                </a:solidFill>
                <a:latin typeface="標楷體" panose="03000509000000000000" pitchFamily="65" charset="-120"/>
                <a:ea typeface="標楷體" panose="03000509000000000000" pitchFamily="65" charset="-120"/>
              </a:rPr>
              <a:t>，電子檔請先行寄至指定信箱（</a:t>
            </a:r>
            <a:r>
              <a:rPr lang="en-US" altLang="zh-TW" sz="2000" dirty="0">
                <a:solidFill>
                  <a:srgbClr val="000000"/>
                </a:solidFill>
                <a:latin typeface="標楷體" panose="03000509000000000000" pitchFamily="65" charset="-120"/>
                <a:ea typeface="標楷體" panose="03000509000000000000" pitchFamily="65" charset="-120"/>
              </a:rPr>
              <a:t>e-</a:t>
            </a:r>
          </a:p>
          <a:p>
            <a:pPr marL="0" lvl="0" indent="0" eaLnBrk="1" fontAlgn="auto" hangingPunct="1">
              <a:lnSpc>
                <a:spcPts val="2000"/>
              </a:lnSpc>
              <a:spcBef>
                <a:spcPts val="0"/>
              </a:spcBef>
              <a:spcAft>
                <a:spcPts val="0"/>
              </a:spcAft>
              <a:buNone/>
              <a:defRPr/>
            </a:pPr>
            <a:r>
              <a:rPr lang="zh-TW" altLang="en-US" sz="2000" dirty="0">
                <a:solidFill>
                  <a:srgbClr val="000000"/>
                </a:solidFill>
                <a:latin typeface="標楷體" panose="03000509000000000000" pitchFamily="65" charset="-120"/>
                <a:ea typeface="標楷體" panose="03000509000000000000" pitchFamily="65" charset="-120"/>
              </a:rPr>
              <a:t>     </a:t>
            </a:r>
            <a:r>
              <a:rPr lang="en-US" altLang="zh-TW" sz="2000" dirty="0">
                <a:solidFill>
                  <a:srgbClr val="000000"/>
                </a:solidFill>
                <a:latin typeface="標楷體" panose="03000509000000000000" pitchFamily="65" charset="-120"/>
                <a:ea typeface="標楷體" panose="03000509000000000000" pitchFamily="65" charset="-120"/>
              </a:rPr>
              <a:t>22c4@mail.k12ea.gov.tw</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歸結</a:t>
            </a:r>
            <a:r>
              <a:rPr lang="en-US" altLang="zh-TW" sz="2000" dirty="0">
                <a:solidFill>
                  <a:srgbClr val="0000FF"/>
                </a:solidFill>
                <a:latin typeface="標楷體" panose="03000509000000000000" pitchFamily="65" charset="-120"/>
                <a:ea typeface="標楷體" panose="03000509000000000000" pitchFamily="65" charset="-120"/>
              </a:rPr>
              <a:t>)</a:t>
            </a:r>
            <a:r>
              <a:rPr lang="en-US" altLang="zh-TW" sz="400" kern="0" dirty="0">
                <a:solidFill>
                  <a:srgbClr val="0000FF"/>
                </a:solidFill>
                <a:latin typeface="標楷體" panose="03000509000000000000" pitchFamily="65" charset="-120"/>
                <a:ea typeface="標楷體" panose="03000509000000000000" pitchFamily="65" charset="-120"/>
              </a:rPr>
              <a:t> </a:t>
            </a:r>
            <a:r>
              <a:rPr lang="en-US" altLang="zh-TW" sz="1600" kern="0" dirty="0">
                <a:solidFill>
                  <a:srgbClr val="0000FF"/>
                </a:solidFill>
                <a:latin typeface="標楷體" panose="03000509000000000000" pitchFamily="65" charset="-120"/>
                <a:ea typeface="標楷體" panose="03000509000000000000" pitchFamily="65" charset="-120"/>
              </a:rPr>
              <a:t>(</a:t>
            </a:r>
            <a:r>
              <a:rPr lang="zh-TW" altLang="en-US" sz="1600" kern="0" dirty="0">
                <a:solidFill>
                  <a:srgbClr val="0000FF"/>
                </a:solidFill>
                <a:latin typeface="標楷體" panose="03000509000000000000" pitchFamily="65" charset="-120"/>
                <a:ea typeface="標楷體" panose="03000509000000000000" pitchFamily="65" charset="-120"/>
              </a:rPr>
              <a:t>敘述發文機關見解看法或向</a:t>
            </a:r>
            <a:r>
              <a:rPr lang="zh-TW" altLang="en-US" sz="1600" kern="0" dirty="0">
                <a:solidFill>
                  <a:srgbClr val="FF0000"/>
                </a:solidFill>
                <a:latin typeface="標楷體" panose="03000509000000000000" pitchFamily="65" charset="-120"/>
                <a:ea typeface="標楷體" panose="03000509000000000000" pitchFamily="65" charset="-120"/>
              </a:rPr>
              <a:t>受文者提出具體要求及作法</a:t>
            </a:r>
            <a:r>
              <a:rPr lang="en-US" altLang="zh-TW" sz="1600" kern="0" dirty="0">
                <a:solidFill>
                  <a:srgbClr val="0000FF"/>
                </a:solidFill>
                <a:latin typeface="標楷體" panose="03000509000000000000" pitchFamily="65" charset="-120"/>
                <a:ea typeface="標楷體" panose="03000509000000000000" pitchFamily="65" charset="-120"/>
              </a:rPr>
              <a:t>)</a:t>
            </a:r>
            <a:r>
              <a:rPr lang="zh-TW" altLang="en-US" sz="1600" kern="0" dirty="0">
                <a:solidFill>
                  <a:srgbClr val="0000FF"/>
                </a:solidFill>
                <a:latin typeface="標楷體" panose="03000509000000000000" pitchFamily="65" charset="-120"/>
                <a:ea typeface="標楷體" panose="03000509000000000000" pitchFamily="65" charset="-120"/>
              </a:rPr>
              <a:t> </a:t>
            </a:r>
            <a:r>
              <a:rPr lang="en-US" altLang="zh-TW" sz="1600" dirty="0">
                <a:solidFill>
                  <a:srgbClr val="0000FF"/>
                </a:solidFill>
                <a:latin typeface="標楷體" panose="03000509000000000000" pitchFamily="65" charset="-120"/>
                <a:ea typeface="標楷體" panose="03000509000000000000" pitchFamily="65" charset="-120"/>
              </a:rPr>
              <a:t> </a:t>
            </a:r>
            <a:r>
              <a:rPr lang="en-US" altLang="zh-TW" sz="1600" dirty="0">
                <a:solidFill>
                  <a:srgbClr val="FF0000"/>
                </a:solidFill>
                <a:latin typeface="標楷體" panose="03000509000000000000" pitchFamily="65" charset="-120"/>
                <a:ea typeface="標楷體" panose="03000509000000000000" pitchFamily="65" charset="-120"/>
              </a:rPr>
              <a:t> </a:t>
            </a:r>
            <a:endParaRPr lang="zh-TW" altLang="en-US" sz="1600" dirty="0">
              <a:solidFill>
                <a:srgbClr val="FF0000"/>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四、本案參與規劃及演練之有功人員（含教師與行政人員），得由地方政府、學校依權責核予相關</a:t>
            </a:r>
            <a:endParaRPr lang="en-US" altLang="zh-TW" sz="2000" dirty="0">
              <a:solidFill>
                <a:srgbClr val="000000"/>
              </a:solidFill>
              <a:latin typeface="標楷體" panose="03000509000000000000" pitchFamily="65" charset="-120"/>
              <a:ea typeface="標楷體" panose="03000509000000000000" pitchFamily="65" charset="-120"/>
            </a:endParaRPr>
          </a:p>
          <a:p>
            <a:pPr marL="0" lvl="0" indent="0" eaLnBrk="1" fontAlgn="auto" hangingPunct="1">
              <a:lnSpc>
                <a:spcPts val="2000"/>
              </a:lnSpc>
              <a:spcBef>
                <a:spcPts val="480"/>
              </a:spcBef>
              <a:spcAft>
                <a:spcPts val="0"/>
              </a:spcAft>
              <a:buNone/>
            </a:pPr>
            <a:r>
              <a:rPr lang="zh-TW" altLang="en-US" sz="2000" dirty="0">
                <a:solidFill>
                  <a:srgbClr val="000000"/>
                </a:solidFill>
                <a:latin typeface="標楷體" panose="03000509000000000000" pitchFamily="65" charset="-120"/>
                <a:ea typeface="標楷體" panose="03000509000000000000" pitchFamily="65" charset="-120"/>
              </a:rPr>
              <a:t>     獎勵。</a:t>
            </a:r>
            <a:r>
              <a:rPr lang="en-US" altLang="zh-TW" sz="2000" dirty="0">
                <a:solidFill>
                  <a:srgbClr val="0000FF"/>
                </a:solidFill>
                <a:latin typeface="標楷體" panose="03000509000000000000" pitchFamily="65" charset="-120"/>
                <a:ea typeface="標楷體" panose="03000509000000000000" pitchFamily="65" charset="-120"/>
              </a:rPr>
              <a:t>(</a:t>
            </a:r>
            <a:r>
              <a:rPr lang="zh-TW" altLang="en-US" sz="2000" dirty="0">
                <a:solidFill>
                  <a:srgbClr val="0000FF"/>
                </a:solidFill>
                <a:latin typeface="標楷體" panose="03000509000000000000" pitchFamily="65" charset="-120"/>
                <a:ea typeface="標楷體" panose="03000509000000000000" pitchFamily="65" charset="-120"/>
              </a:rPr>
              <a:t>補述</a:t>
            </a:r>
            <a:r>
              <a:rPr lang="en-US" altLang="zh-TW" sz="2000" dirty="0">
                <a:solidFill>
                  <a:srgbClr val="0000FF"/>
                </a:solidFill>
                <a:latin typeface="標楷體" panose="03000509000000000000" pitchFamily="65" charset="-120"/>
                <a:ea typeface="標楷體" panose="03000509000000000000" pitchFamily="65" charset="-120"/>
              </a:rPr>
              <a:t>)</a:t>
            </a:r>
            <a:r>
              <a:rPr lang="en-US" altLang="zh-TW" sz="1600" dirty="0">
                <a:solidFill>
                  <a:srgbClr val="0000FF"/>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其他</a:t>
            </a:r>
            <a:r>
              <a:rPr lang="zh-TW" altLang="en-US" sz="1600" dirty="0">
                <a:solidFill>
                  <a:srgbClr val="0000FF"/>
                </a:solidFill>
                <a:latin typeface="標楷體" panose="03000509000000000000" pitchFamily="65" charset="-120"/>
                <a:ea typeface="標楷體" panose="03000509000000000000" pitchFamily="65" charset="-120"/>
              </a:rPr>
              <a:t>或</a:t>
            </a:r>
            <a:r>
              <a:rPr lang="zh-TW" altLang="en-US" sz="1600" dirty="0">
                <a:solidFill>
                  <a:srgbClr val="FF0000"/>
                </a:solidFill>
                <a:latin typeface="標楷體" panose="03000509000000000000" pitchFamily="65" charset="-120"/>
                <a:ea typeface="標楷體" panose="03000509000000000000" pitchFamily="65" charset="-120"/>
              </a:rPr>
              <a:t>補充</a:t>
            </a:r>
            <a:r>
              <a:rPr lang="zh-TW" altLang="en-US" sz="1600" dirty="0">
                <a:solidFill>
                  <a:srgbClr val="0000FF"/>
                </a:solidFill>
                <a:latin typeface="標楷體" panose="03000509000000000000" pitchFamily="65" charset="-120"/>
                <a:ea typeface="標楷體" panose="03000509000000000000" pitchFamily="65" charset="-120"/>
              </a:rPr>
              <a:t>事項</a:t>
            </a:r>
            <a:r>
              <a:rPr lang="en-US" altLang="zh-TW" sz="1600" dirty="0">
                <a:solidFill>
                  <a:srgbClr val="0000FF"/>
                </a:solidFill>
                <a:latin typeface="標楷體" panose="03000509000000000000" pitchFamily="65" charset="-120"/>
                <a:ea typeface="標楷體" panose="03000509000000000000" pitchFamily="65" charset="-120"/>
              </a:rPr>
              <a:t>) </a:t>
            </a:r>
            <a:endParaRPr lang="en-US" altLang="zh-TW" sz="1600" dirty="0" smtClean="0">
              <a:solidFill>
                <a:srgbClr val="0000FF"/>
              </a:solidFill>
              <a:latin typeface="標楷體" panose="03000509000000000000" pitchFamily="65" charset="-120"/>
              <a:ea typeface="標楷體" panose="03000509000000000000" pitchFamily="65" charset="-120"/>
            </a:endParaRPr>
          </a:p>
          <a:p>
            <a:pPr marL="0" lvl="0" indent="0" eaLnBrk="1" fontAlgn="auto" hangingPunct="1">
              <a:lnSpc>
                <a:spcPts val="1400"/>
              </a:lnSpc>
              <a:spcBef>
                <a:spcPts val="480"/>
              </a:spcBef>
              <a:spcAft>
                <a:spcPts val="0"/>
              </a:spcAft>
              <a:buNone/>
            </a:pPr>
            <a:r>
              <a:rPr lang="zh-TW" altLang="en-US" sz="1600" dirty="0">
                <a:solidFill>
                  <a:srgbClr val="000000"/>
                </a:solidFill>
                <a:latin typeface="標楷體" panose="03000509000000000000" pitchFamily="65" charset="-120"/>
                <a:ea typeface="標楷體" panose="03000509000000000000" pitchFamily="65" charset="-120"/>
              </a:rPr>
              <a:t>正本</a:t>
            </a:r>
            <a:r>
              <a:rPr lang="zh-TW" altLang="en-US" sz="1600" dirty="0" smtClean="0">
                <a:solidFill>
                  <a:srgbClr val="000000"/>
                </a:solidFill>
                <a:latin typeface="標楷體" panose="03000509000000000000" pitchFamily="65" charset="-120"/>
                <a:ea typeface="標楷體" panose="03000509000000000000" pitchFamily="65" charset="-120"/>
              </a:rPr>
              <a:t>：各公</a:t>
            </a:r>
            <a:r>
              <a:rPr lang="en-US" altLang="zh-TW" sz="1600" dirty="0" smtClean="0">
                <a:solidFill>
                  <a:srgbClr val="000000"/>
                </a:solidFill>
                <a:latin typeface="標楷體" panose="03000509000000000000" pitchFamily="65" charset="-120"/>
                <a:ea typeface="標楷體" panose="03000509000000000000" pitchFamily="65" charset="-120"/>
              </a:rPr>
              <a:t>(</a:t>
            </a:r>
            <a:r>
              <a:rPr lang="zh-TW" altLang="en-US" sz="1600" dirty="0" smtClean="0">
                <a:solidFill>
                  <a:srgbClr val="000000"/>
                </a:solidFill>
                <a:latin typeface="標楷體" panose="03000509000000000000" pitchFamily="65" charset="-120"/>
                <a:ea typeface="標楷體" panose="03000509000000000000" pitchFamily="65" charset="-120"/>
              </a:rPr>
              <a:t>私</a:t>
            </a:r>
            <a:r>
              <a:rPr lang="en-US" altLang="zh-TW" sz="1600" dirty="0">
                <a:solidFill>
                  <a:srgbClr val="000000"/>
                </a:solidFill>
                <a:latin typeface="標楷體" panose="03000509000000000000" pitchFamily="65" charset="-120"/>
                <a:ea typeface="標楷體" panose="03000509000000000000" pitchFamily="65" charset="-120"/>
              </a:rPr>
              <a:t>)</a:t>
            </a:r>
            <a:r>
              <a:rPr lang="zh-TW" altLang="en-US" sz="1600" dirty="0" smtClean="0">
                <a:solidFill>
                  <a:srgbClr val="000000"/>
                </a:solidFill>
                <a:latin typeface="標楷體" panose="03000509000000000000" pitchFamily="65" charset="-120"/>
                <a:ea typeface="標楷體" panose="03000509000000000000" pitchFamily="65" charset="-120"/>
              </a:rPr>
              <a:t>立</a:t>
            </a:r>
            <a:r>
              <a:rPr lang="zh-TW" altLang="en-US" sz="1600" dirty="0">
                <a:solidFill>
                  <a:srgbClr val="000000"/>
                </a:solidFill>
                <a:latin typeface="標楷體" panose="03000509000000000000" pitchFamily="65" charset="-120"/>
                <a:ea typeface="標楷體" panose="03000509000000000000" pitchFamily="65" charset="-120"/>
              </a:rPr>
              <a:t>高級中學</a:t>
            </a:r>
          </a:p>
          <a:p>
            <a:pPr marL="0" lvl="0" indent="0" eaLnBrk="1" fontAlgn="auto" hangingPunct="1">
              <a:lnSpc>
                <a:spcPts val="1400"/>
              </a:lnSpc>
              <a:spcBef>
                <a:spcPts val="480"/>
              </a:spcBef>
              <a:spcAft>
                <a:spcPts val="0"/>
              </a:spcAft>
              <a:buNone/>
            </a:pPr>
            <a:r>
              <a:rPr lang="zh-TW" altLang="en-US" sz="1600" dirty="0" smtClean="0">
                <a:solidFill>
                  <a:srgbClr val="000000"/>
                </a:solidFill>
                <a:latin typeface="標楷體" panose="03000509000000000000" pitchFamily="65" charset="-120"/>
                <a:ea typeface="標楷體" panose="03000509000000000000" pitchFamily="65" charset="-120"/>
              </a:rPr>
              <a:t>副本</a:t>
            </a:r>
            <a:r>
              <a:rPr lang="zh-TW" altLang="en-US" sz="1600" dirty="0">
                <a:solidFill>
                  <a:srgbClr val="000000"/>
                </a:solidFill>
                <a:latin typeface="標楷體" panose="03000509000000000000" pitchFamily="65" charset="-120"/>
                <a:ea typeface="標楷體" panose="03000509000000000000" pitchFamily="65" charset="-120"/>
              </a:rPr>
              <a:t>：</a:t>
            </a:r>
          </a:p>
          <a:p>
            <a:pPr marL="0" lvl="0" indent="0" eaLnBrk="1" fontAlgn="auto" hangingPunct="1">
              <a:lnSpc>
                <a:spcPts val="2000"/>
              </a:lnSpc>
              <a:spcBef>
                <a:spcPts val="480"/>
              </a:spcBef>
              <a:spcAft>
                <a:spcPts val="0"/>
              </a:spcAft>
              <a:buNone/>
            </a:pPr>
            <a:r>
              <a:rPr lang="zh-TW" altLang="en-US" sz="2000" dirty="0" smtClean="0">
                <a:solidFill>
                  <a:srgbClr val="000000"/>
                </a:solidFill>
                <a:latin typeface="標楷體" panose="03000509000000000000" pitchFamily="65" charset="-120"/>
                <a:ea typeface="標楷體" panose="03000509000000000000" pitchFamily="65" charset="-120"/>
              </a:rPr>
              <a:t>部長 ○</a:t>
            </a:r>
            <a:r>
              <a:rPr lang="zh-TW" altLang="en-US" sz="2000" dirty="0">
                <a:solidFill>
                  <a:srgbClr val="000000"/>
                </a:solidFill>
                <a:latin typeface="標楷體" panose="03000509000000000000" pitchFamily="65" charset="-120"/>
                <a:ea typeface="標楷體" panose="03000509000000000000" pitchFamily="65" charset="-120"/>
              </a:rPr>
              <a:t>○○</a:t>
            </a:r>
          </a:p>
        </p:txBody>
      </p:sp>
      <p:cxnSp>
        <p:nvCxnSpPr>
          <p:cNvPr id="4" name="直線單箭頭接點 3"/>
          <p:cNvCxnSpPr/>
          <p:nvPr/>
        </p:nvCxnSpPr>
        <p:spPr>
          <a:xfrm flipH="1" flipV="1">
            <a:off x="1371602" y="1151627"/>
            <a:ext cx="1811545" cy="181152"/>
          </a:xfrm>
          <a:prstGeom prst="straightConnector1">
            <a:avLst/>
          </a:prstGeom>
          <a:noFill/>
          <a:ln w="19050" cap="flat" cmpd="sng" algn="ctr">
            <a:solidFill>
              <a:srgbClr val="FF0000"/>
            </a:solidFill>
            <a:prstDash val="solid"/>
            <a:miter lim="800000"/>
            <a:tailEnd type="triangle"/>
          </a:ln>
          <a:effectLst/>
        </p:spPr>
      </p:cxnSp>
      <p:cxnSp>
        <p:nvCxnSpPr>
          <p:cNvPr id="6" name="直線單箭頭接點 5"/>
          <p:cNvCxnSpPr/>
          <p:nvPr/>
        </p:nvCxnSpPr>
        <p:spPr>
          <a:xfrm flipH="1" flipV="1">
            <a:off x="4377608" y="1155939"/>
            <a:ext cx="543761" cy="112144"/>
          </a:xfrm>
          <a:prstGeom prst="straightConnector1">
            <a:avLst/>
          </a:prstGeom>
          <a:noFill/>
          <a:ln w="19050" cap="flat" cmpd="sng" algn="ctr">
            <a:solidFill>
              <a:srgbClr val="FF0000"/>
            </a:solidFill>
            <a:prstDash val="solid"/>
            <a:miter lim="800000"/>
            <a:tailEnd type="triangle"/>
          </a:ln>
          <a:effectLst/>
        </p:spPr>
      </p:cxnSp>
      <p:cxnSp>
        <p:nvCxnSpPr>
          <p:cNvPr id="7" name="直線單箭頭接點 6"/>
          <p:cNvCxnSpPr/>
          <p:nvPr/>
        </p:nvCxnSpPr>
        <p:spPr>
          <a:xfrm flipV="1">
            <a:off x="6642341" y="1168878"/>
            <a:ext cx="4226944" cy="267418"/>
          </a:xfrm>
          <a:prstGeom prst="straightConnector1">
            <a:avLst/>
          </a:prstGeom>
          <a:noFill/>
          <a:ln w="19050" cap="flat" cmpd="sng" algn="ctr">
            <a:solidFill>
              <a:srgbClr val="FF0000"/>
            </a:solidFill>
            <a:prstDash val="solid"/>
            <a:miter lim="800000"/>
            <a:tailEnd type="triangle"/>
          </a:ln>
          <a:effectLst/>
        </p:spPr>
      </p:cxnSp>
      <p:sp>
        <p:nvSpPr>
          <p:cNvPr id="11" name="文字方塊 10"/>
          <p:cNvSpPr txBox="1"/>
          <p:nvPr/>
        </p:nvSpPr>
        <p:spPr>
          <a:xfrm>
            <a:off x="4528572" y="5541852"/>
            <a:ext cx="7274386" cy="1246495"/>
          </a:xfrm>
          <a:prstGeom prst="rect">
            <a:avLst/>
          </a:prstGeom>
          <a:solidFill>
            <a:sysClr val="window" lastClr="FFFFFF"/>
          </a:solidFill>
          <a:ln w="28575" cap="flat" cmpd="sng" algn="ctr">
            <a:solidFill>
              <a:srgbClr val="FF0000"/>
            </a:solidFill>
            <a:prstDash val="solid"/>
            <a:miter lim="800000"/>
          </a:ln>
          <a:effectLst/>
        </p:spPr>
        <p:txBody>
          <a:bodyPr wrap="square" rtlCol="0">
            <a:spAutoFit/>
          </a:bodyPr>
          <a:lstStyle/>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說明：</a:t>
            </a:r>
            <a:endParaRPr lang="en-US" altLang="zh-TW"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en-US" altLang="zh-TW"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一、寫</a:t>
            </a:r>
            <a:r>
              <a:rPr lang="zh-TW" altLang="en-US" sz="1600" kern="0" dirty="0" smtClean="0">
                <a:solidFill>
                  <a:srgbClr val="FF0000"/>
                </a:solidFill>
                <a:latin typeface="標楷體" panose="03000509000000000000" pitchFamily="65" charset="-120"/>
                <a:ea typeface="標楷體" panose="03000509000000000000" pitchFamily="65" charset="-120"/>
              </a:rPr>
              <a:t>引據</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敘述辦理本案係依據</a:t>
            </a:r>
            <a:r>
              <a:rPr lang="zh-TW" altLang="en-US" sz="1600" kern="0" dirty="0" smtClean="0">
                <a:solidFill>
                  <a:srgbClr val="FF0000"/>
                </a:solidFill>
                <a:latin typeface="標楷體" panose="03000509000000000000" pitchFamily="65" charset="-120"/>
                <a:ea typeface="標楷體" panose="03000509000000000000" pitchFamily="65" charset="-120"/>
              </a:rPr>
              <a:t>法令</a:t>
            </a:r>
            <a:r>
              <a:rPr lang="zh-TW" altLang="en-US" sz="1600" kern="0" dirty="0" smtClean="0">
                <a:solidFill>
                  <a:srgbClr val="0000FF"/>
                </a:solidFill>
                <a:latin typeface="標楷體" panose="03000509000000000000" pitchFamily="65" charset="-120"/>
                <a:ea typeface="標楷體" panose="03000509000000000000" pitchFamily="65" charset="-120"/>
              </a:rPr>
              <a:t>、文號、計畫、會議決議</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二、寫</a:t>
            </a:r>
            <a:r>
              <a:rPr lang="zh-TW" altLang="en-US" sz="1600" kern="0" dirty="0" smtClean="0">
                <a:solidFill>
                  <a:srgbClr val="FF0000"/>
                </a:solidFill>
                <a:latin typeface="標楷體" panose="03000509000000000000" pitchFamily="65" charset="-120"/>
                <a:ea typeface="標楷體" panose="03000509000000000000" pitchFamily="65" charset="-120"/>
              </a:rPr>
              <a:t>申述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敘述發文之來龍去脈、</a:t>
            </a:r>
            <a:r>
              <a:rPr lang="zh-TW" altLang="en-US" sz="1600" kern="0" dirty="0" smtClean="0">
                <a:solidFill>
                  <a:srgbClr val="FF0000"/>
                </a:solidFill>
                <a:latin typeface="標楷體" panose="03000509000000000000" pitchFamily="65" charset="-120"/>
                <a:ea typeface="標楷體" panose="03000509000000000000" pitchFamily="65" charset="-120"/>
              </a:rPr>
              <a:t>人事地時</a:t>
            </a:r>
            <a:r>
              <a:rPr lang="zh-TW" altLang="en-US" sz="1600" kern="0" dirty="0" smtClean="0">
                <a:solidFill>
                  <a:srgbClr val="0000FF"/>
                </a:solidFill>
                <a:latin typeface="標楷體" panose="03000509000000000000" pitchFamily="65" charset="-120"/>
                <a:ea typeface="標楷體" panose="03000509000000000000" pitchFamily="65" charset="-120"/>
              </a:rPr>
              <a:t>或分析利弊因素</a:t>
            </a:r>
            <a:r>
              <a:rPr lang="en-US" altLang="zh-TW" sz="1600" kern="0" dirty="0" smtClean="0">
                <a:solidFill>
                  <a:srgbClr val="0000FF"/>
                </a:solidFill>
                <a:latin typeface="標楷體" panose="03000509000000000000" pitchFamily="65" charset="-120"/>
                <a:ea typeface="標楷體" panose="03000509000000000000" pitchFamily="65" charset="-120"/>
              </a:rPr>
              <a:t>)</a:t>
            </a:r>
            <a:endParaRPr lang="zh-TW" altLang="en-US"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三、寫</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敘述發文機關見解看法或向</a:t>
            </a:r>
            <a:r>
              <a:rPr lang="zh-TW" altLang="en-US" sz="1600" kern="0" dirty="0" smtClean="0">
                <a:solidFill>
                  <a:srgbClr val="FF0000"/>
                </a:solidFill>
                <a:latin typeface="標楷體" panose="03000509000000000000" pitchFamily="65" charset="-120"/>
                <a:ea typeface="標楷體" panose="03000509000000000000" pitchFamily="65" charset="-120"/>
              </a:rPr>
              <a:t>受文者提出具體要求及作法</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a:solidFill>
                  <a:srgbClr val="0000FF"/>
                </a:solidFill>
                <a:latin typeface="標楷體" panose="03000509000000000000" pitchFamily="65" charset="-120"/>
                <a:ea typeface="標楷體" panose="03000509000000000000" pitchFamily="65" charset="-120"/>
              </a:rPr>
              <a:t>四、</a:t>
            </a:r>
            <a:r>
              <a:rPr lang="zh-TW" altLang="en-US" sz="1600" kern="0" dirty="0" smtClean="0">
                <a:solidFill>
                  <a:srgbClr val="0000FF"/>
                </a:solidFill>
                <a:latin typeface="標楷體" panose="03000509000000000000" pitchFamily="65" charset="-120"/>
                <a:ea typeface="標楷體" panose="03000509000000000000" pitchFamily="65" charset="-120"/>
              </a:rPr>
              <a:t>寫</a:t>
            </a:r>
            <a:r>
              <a:rPr lang="zh-TW" altLang="en-US" sz="1600" kern="0" dirty="0" smtClean="0">
                <a:solidFill>
                  <a:srgbClr val="FF0000"/>
                </a:solidFill>
                <a:latin typeface="標楷體" panose="03000509000000000000" pitchFamily="65" charset="-120"/>
                <a:ea typeface="標楷體" panose="03000509000000000000" pitchFamily="65" charset="-120"/>
              </a:rPr>
              <a:t>補述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a:t>
            </a:r>
            <a:r>
              <a:rPr lang="zh-TW" altLang="en-US" sz="1600" kern="0" dirty="0" smtClean="0">
                <a:solidFill>
                  <a:srgbClr val="FF0000"/>
                </a:solidFill>
                <a:latin typeface="標楷體" panose="03000509000000000000" pitchFamily="65" charset="-120"/>
                <a:ea typeface="標楷體" panose="03000509000000000000" pitchFamily="65" charset="-120"/>
              </a:rPr>
              <a:t>其他</a:t>
            </a:r>
            <a:r>
              <a:rPr lang="zh-TW" altLang="en-US" sz="1600" kern="0" dirty="0" smtClean="0">
                <a:solidFill>
                  <a:srgbClr val="0000FF"/>
                </a:solidFill>
                <a:latin typeface="標楷體" panose="03000509000000000000" pitchFamily="65" charset="-120"/>
                <a:ea typeface="標楷體" panose="03000509000000000000" pitchFamily="65" charset="-120"/>
              </a:rPr>
              <a:t>或</a:t>
            </a:r>
            <a:r>
              <a:rPr lang="zh-TW" altLang="en-US" sz="1600" kern="0" dirty="0" smtClean="0">
                <a:solidFill>
                  <a:srgbClr val="FF0000"/>
                </a:solidFill>
                <a:latin typeface="標楷體" panose="03000509000000000000" pitchFamily="65" charset="-120"/>
                <a:ea typeface="標楷體" panose="03000509000000000000" pitchFamily="65" charset="-120"/>
              </a:rPr>
              <a:t>補</a:t>
            </a:r>
            <a:r>
              <a:rPr lang="zh-TW" altLang="en-US" sz="1600" kern="0" dirty="0" smtClean="0">
                <a:solidFill>
                  <a:srgbClr val="0000FF"/>
                </a:solidFill>
                <a:latin typeface="標楷體" panose="03000509000000000000" pitchFamily="65" charset="-120"/>
                <a:ea typeface="標楷體" panose="03000509000000000000" pitchFamily="65" charset="-120"/>
              </a:rPr>
              <a:t>充</a:t>
            </a:r>
            <a:r>
              <a:rPr lang="zh-TW" altLang="en-US" sz="1600" kern="0" dirty="0">
                <a:solidFill>
                  <a:srgbClr val="0000FF"/>
                </a:solidFill>
                <a:latin typeface="標楷體" panose="03000509000000000000" pitchFamily="65" charset="-120"/>
                <a:ea typeface="標楷體" panose="03000509000000000000" pitchFamily="65" charset="-120"/>
              </a:rPr>
              <a:t>事項</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 </a:t>
            </a:r>
          </a:p>
        </p:txBody>
      </p:sp>
      <p:sp>
        <p:nvSpPr>
          <p:cNvPr id="8" name="文字方塊 7"/>
          <p:cNvSpPr txBox="1"/>
          <p:nvPr/>
        </p:nvSpPr>
        <p:spPr>
          <a:xfrm>
            <a:off x="8645340" y="2820192"/>
            <a:ext cx="3304702" cy="116955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3333FF"/>
                </a:solidFill>
                <a:latin typeface="標楷體" panose="03000509000000000000" pitchFamily="65" charset="-120"/>
                <a:ea typeface="標楷體" panose="03000509000000000000" pitchFamily="65" charset="-120"/>
              </a:rPr>
              <a:t>發生什麼事，如何做。</a:t>
            </a:r>
            <a:endParaRPr lang="en-US" altLang="zh-TW" sz="1400" dirty="0">
              <a:solidFill>
                <a:srgbClr val="3333FF"/>
              </a:solidFill>
              <a:latin typeface="標楷體" panose="03000509000000000000" pitchFamily="65" charset="-120"/>
              <a:ea typeface="標楷體" panose="03000509000000000000" pitchFamily="65" charset="-120"/>
            </a:endParaRPr>
          </a:p>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起首語</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本案主要意旨</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期望語</a:t>
            </a:r>
            <a:r>
              <a:rPr lang="en-US" altLang="zh-TW" sz="1400" dirty="0" smtClean="0">
                <a:solidFill>
                  <a:srgbClr val="3333FF"/>
                </a:solidFill>
                <a:latin typeface="標楷體" panose="03000509000000000000" pitchFamily="65" charset="-120"/>
                <a:ea typeface="標楷體" panose="03000509000000000000" pitchFamily="65" charset="-120"/>
              </a:rPr>
              <a:t>)</a:t>
            </a:r>
            <a:endParaRPr lang="zh-TW" altLang="en-US" sz="1400" dirty="0">
              <a:solidFill>
                <a:srgbClr val="3333FF"/>
              </a:solidFill>
              <a:latin typeface="標楷體" panose="03000509000000000000" pitchFamily="65" charset="-120"/>
              <a:ea typeface="標楷體" panose="03000509000000000000" pitchFamily="65" charset="-120"/>
            </a:endParaRPr>
          </a:p>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有關</a:t>
            </a:r>
            <a:r>
              <a:rPr lang="zh-TW" altLang="en-US" sz="1400" dirty="0">
                <a:solidFill>
                  <a:srgbClr val="0000FF"/>
                </a:solidFill>
                <a:latin typeface="標楷體" panose="03000509000000000000" pitchFamily="65" charset="-120"/>
                <a:ea typeface="標楷體" panose="03000509000000000000" pitchFamily="65" charset="-120"/>
              </a:rPr>
              <a:t>…</a:t>
            </a:r>
            <a:r>
              <a:rPr lang="en-US" altLang="zh-TW" sz="1400" dirty="0">
                <a:solidFill>
                  <a:srgbClr val="0000FF"/>
                </a:solidFill>
                <a:latin typeface="標楷體" panose="03000509000000000000" pitchFamily="65" charset="-120"/>
                <a:ea typeface="標楷體" panose="03000509000000000000" pitchFamily="65" charset="-120"/>
              </a:rPr>
              <a:t>…</a:t>
            </a:r>
            <a:r>
              <a:rPr lang="zh-TW" altLang="en-US" sz="1400" dirty="0">
                <a:solidFill>
                  <a:srgbClr val="0000FF"/>
                </a:solidFill>
                <a:latin typeface="標楷體" panose="03000509000000000000" pitchFamily="65" charset="-120"/>
                <a:ea typeface="標楷體" panose="03000509000000000000" pitchFamily="65" charset="-120"/>
              </a:rPr>
              <a:t>事</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0000FF"/>
                </a:solidFill>
                <a:latin typeface="標楷體" panose="03000509000000000000" pitchFamily="65" charset="-120"/>
                <a:ea typeface="標楷體" panose="03000509000000000000" pitchFamily="65" charset="-120"/>
              </a:rPr>
              <a:t>請您怎麼辦</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smtClean="0">
                <a:solidFill>
                  <a:srgbClr val="FF0000"/>
                </a:solidFill>
                <a:latin typeface="標楷體" panose="03000509000000000000" pitchFamily="65" charset="-120"/>
                <a:ea typeface="標楷體" panose="03000509000000000000" pitchFamily="65" charset="-120"/>
              </a:rPr>
              <a:t>期望語</a:t>
            </a:r>
            <a:endParaRPr lang="en-US" altLang="zh-TW" sz="1400" dirty="0">
              <a:solidFill>
                <a:srgbClr val="FF0000"/>
              </a:solidFill>
              <a:latin typeface="標楷體" panose="03000509000000000000" pitchFamily="65" charset="-120"/>
              <a:ea typeface="標楷體" panose="03000509000000000000" pitchFamily="65" charset="-120"/>
            </a:endParaRPr>
          </a:p>
          <a:p>
            <a:pPr>
              <a:defRPr/>
            </a:pPr>
            <a:r>
              <a:rPr lang="zh-TW" altLang="en-US" sz="1400" dirty="0">
                <a:solidFill>
                  <a:srgbClr val="3333FF"/>
                </a:solidFill>
                <a:latin typeface="標楷體" panose="03000509000000000000" pitchFamily="65" charset="-120"/>
                <a:ea typeface="標楷體" panose="03000509000000000000" pitchFamily="65" charset="-120"/>
              </a:rPr>
              <a:t>主旨</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為</a:t>
            </a:r>
            <a:r>
              <a:rPr lang="en-US" altLang="zh-TW" sz="1400" dirty="0">
                <a:solidFill>
                  <a:srgbClr val="3333FF"/>
                </a:solidFill>
                <a:latin typeface="標楷體" panose="03000509000000000000" pitchFamily="65" charset="-120"/>
                <a:ea typeface="標楷體" panose="03000509000000000000" pitchFamily="65" charset="-120"/>
              </a:rPr>
              <a:t>……</a:t>
            </a:r>
            <a:r>
              <a:rPr lang="zh-TW" altLang="en-US" sz="1400" dirty="0">
                <a:solidFill>
                  <a:srgbClr val="3333FF"/>
                </a:solidFill>
                <a:latin typeface="標楷體" panose="03000509000000000000" pitchFamily="65" charset="-120"/>
                <a:ea typeface="標楷體" panose="03000509000000000000" pitchFamily="65" charset="-120"/>
              </a:rPr>
              <a:t>事</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3333FF"/>
                </a:solidFill>
                <a:latin typeface="標楷體" panose="03000509000000000000" pitchFamily="65" charset="-120"/>
                <a:ea typeface="標楷體" panose="03000509000000000000" pitchFamily="65" charset="-120"/>
              </a:rPr>
              <a:t>發文給您</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期望</a:t>
            </a:r>
            <a:r>
              <a:rPr lang="zh-TW" altLang="en-US" sz="1400" dirty="0" smtClean="0">
                <a:solidFill>
                  <a:srgbClr val="FF0000"/>
                </a:solidFill>
                <a:latin typeface="標楷體" panose="03000509000000000000" pitchFamily="65" charset="-120"/>
                <a:ea typeface="標楷體" panose="03000509000000000000" pitchFamily="65" charset="-120"/>
              </a:rPr>
              <a:t>語</a:t>
            </a:r>
            <a:endParaRPr lang="en-US" altLang="zh-TW" sz="1400" dirty="0" smtClean="0">
              <a:solidFill>
                <a:srgbClr val="FF0000"/>
              </a:solidFill>
              <a:latin typeface="標楷體" panose="03000509000000000000" pitchFamily="65" charset="-120"/>
              <a:ea typeface="標楷體" panose="03000509000000000000" pitchFamily="65" charset="-120"/>
            </a:endParaRPr>
          </a:p>
          <a:p>
            <a:pPr>
              <a:defRPr/>
            </a:pPr>
            <a:r>
              <a:rPr lang="zh-TW" altLang="en-US" sz="1400" dirty="0">
                <a:solidFill>
                  <a:srgbClr val="0000FF"/>
                </a:solidFill>
                <a:latin typeface="標楷體" panose="03000509000000000000" pitchFamily="65" charset="-120"/>
                <a:ea typeface="標楷體" panose="03000509000000000000" pitchFamily="65" charset="-120"/>
              </a:rPr>
              <a:t>主旨</a:t>
            </a:r>
            <a:r>
              <a:rPr lang="en-US" altLang="zh-TW" sz="1400" dirty="0" smtClean="0">
                <a:solidFill>
                  <a:srgbClr val="0000FF"/>
                </a:solidFill>
                <a:latin typeface="標楷體" panose="03000509000000000000" pitchFamily="65" charset="-120"/>
                <a:ea typeface="標楷體" panose="03000509000000000000" pitchFamily="65" charset="-120"/>
              </a:rPr>
              <a:t>=</a:t>
            </a:r>
            <a:r>
              <a:rPr lang="zh-TW" altLang="en-US" sz="1400" dirty="0" smtClean="0">
                <a:solidFill>
                  <a:srgbClr val="FF0000"/>
                </a:solidFill>
                <a:latin typeface="標楷體" panose="03000509000000000000" pitchFamily="65" charset="-120"/>
                <a:ea typeface="標楷體" panose="03000509000000000000" pitchFamily="65" charset="-120"/>
              </a:rPr>
              <a:t>檢送</a:t>
            </a:r>
            <a:r>
              <a:rPr lang="en-US" altLang="zh-TW" sz="1400" dirty="0" smtClean="0">
                <a:solidFill>
                  <a:srgbClr val="3333FF"/>
                </a:solidFill>
                <a:latin typeface="標楷體" panose="03000509000000000000" pitchFamily="65" charset="-120"/>
                <a:ea typeface="標楷體" panose="03000509000000000000" pitchFamily="65" charset="-120"/>
              </a:rPr>
              <a:t>……</a:t>
            </a:r>
            <a:r>
              <a:rPr lang="en-US" altLang="zh-TW" sz="1400" dirty="0">
                <a:solidFill>
                  <a:srgbClr val="0000FF"/>
                </a:solidFill>
                <a:latin typeface="標楷體" panose="03000509000000000000" pitchFamily="65" charset="-120"/>
                <a:ea typeface="標楷體" panose="03000509000000000000" pitchFamily="65" charset="-120"/>
              </a:rPr>
              <a:t> 1</a:t>
            </a:r>
            <a:r>
              <a:rPr lang="zh-TW" altLang="en-US" sz="1400" dirty="0">
                <a:solidFill>
                  <a:srgbClr val="0000FF"/>
                </a:solidFill>
                <a:latin typeface="標楷體" panose="03000509000000000000" pitchFamily="65" charset="-120"/>
                <a:ea typeface="標楷體" panose="03000509000000000000" pitchFamily="65" charset="-120"/>
              </a:rPr>
              <a:t>份</a:t>
            </a:r>
            <a:r>
              <a:rPr lang="zh-TW" altLang="en-US" sz="1400" dirty="0" smtClean="0">
                <a:solidFill>
                  <a:srgbClr val="0000FF"/>
                </a:solidFill>
                <a:latin typeface="標楷體" panose="03000509000000000000" pitchFamily="65" charset="-120"/>
                <a:ea typeface="標楷體" panose="03000509000000000000" pitchFamily="65" charset="-120"/>
              </a:rPr>
              <a:t>請協助</a:t>
            </a:r>
            <a:r>
              <a:rPr lang="zh-TW" altLang="en-US" sz="1400" dirty="0">
                <a:solidFill>
                  <a:srgbClr val="0000FF"/>
                </a:solidFill>
                <a:latin typeface="標楷體" panose="03000509000000000000" pitchFamily="65" charset="-120"/>
                <a:ea typeface="標楷體" panose="03000509000000000000" pitchFamily="65" charset="-120"/>
              </a:rPr>
              <a:t>公告</a:t>
            </a:r>
            <a:r>
              <a:rPr lang="en-US" altLang="zh-TW" sz="1400" dirty="0" smtClean="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期望語</a:t>
            </a:r>
            <a:endParaRPr lang="en-US" altLang="zh-TW" sz="1400" dirty="0">
              <a:solidFill>
                <a:srgbClr val="FF0000"/>
              </a:solidFill>
              <a:latin typeface="標楷體" panose="03000509000000000000" pitchFamily="65" charset="-120"/>
              <a:ea typeface="標楷體" panose="03000509000000000000" pitchFamily="65" charset="-120"/>
            </a:endParaRPr>
          </a:p>
        </p:txBody>
      </p:sp>
      <p:sp>
        <p:nvSpPr>
          <p:cNvPr id="9" name="文字方塊 8"/>
          <p:cNvSpPr txBox="1"/>
          <p:nvPr/>
        </p:nvSpPr>
        <p:spPr>
          <a:xfrm>
            <a:off x="3935472" y="455130"/>
            <a:ext cx="7227109"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kern="0" dirty="0">
                <a:solidFill>
                  <a:srgbClr val="0000FF"/>
                </a:solidFill>
                <a:latin typeface="標楷體" panose="03000509000000000000" pitchFamily="65" charset="-120"/>
                <a:ea typeface="標楷體" panose="03000509000000000000" pitchFamily="65" charset="-120"/>
              </a:rPr>
              <a:t>主旨之內容結構</a:t>
            </a:r>
            <a:r>
              <a:rPr lang="en-US" altLang="zh-TW" kern="0" dirty="0">
                <a:solidFill>
                  <a:srgbClr val="0000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a:solidFill>
                  <a:srgbClr val="0000FF"/>
                </a:solidFill>
                <a:latin typeface="標楷體" panose="03000509000000000000" pitchFamily="65" charset="-120"/>
                <a:ea typeface="標楷體" panose="03000509000000000000" pitchFamily="65" charset="-120"/>
              </a:rPr>
              <a:t>&lt;50─60</a:t>
            </a:r>
            <a:r>
              <a:rPr lang="zh-TW" altLang="en-US" kern="0" dirty="0">
                <a:solidFill>
                  <a:srgbClr val="0000FF"/>
                </a:solidFill>
                <a:latin typeface="標楷體" panose="03000509000000000000" pitchFamily="65" charset="-120"/>
                <a:ea typeface="標楷體" panose="03000509000000000000" pitchFamily="65" charset="-120"/>
              </a:rPr>
              <a:t>個</a:t>
            </a:r>
            <a:r>
              <a:rPr lang="zh-TW" altLang="en-US" kern="0" dirty="0" smtClean="0">
                <a:solidFill>
                  <a:srgbClr val="0000FF"/>
                </a:solidFill>
                <a:latin typeface="標楷體" panose="03000509000000000000" pitchFamily="65" charset="-120"/>
                <a:ea typeface="標楷體" panose="03000509000000000000" pitchFamily="65" charset="-120"/>
              </a:rPr>
              <a:t>字或</a:t>
            </a:r>
            <a:r>
              <a:rPr lang="en-US" altLang="zh-TW" kern="0" dirty="0" smtClean="0">
                <a:solidFill>
                  <a:srgbClr val="0000FF"/>
                </a:solidFill>
                <a:latin typeface="標楷體" panose="03000509000000000000" pitchFamily="65" charset="-120"/>
                <a:ea typeface="標楷體" panose="03000509000000000000" pitchFamily="65" charset="-120"/>
              </a:rPr>
              <a:t>3</a:t>
            </a:r>
            <a:r>
              <a:rPr lang="zh-TW" altLang="en-US" kern="0" dirty="0" smtClean="0">
                <a:solidFill>
                  <a:srgbClr val="0000FF"/>
                </a:solidFill>
                <a:latin typeface="標楷體" panose="03000509000000000000" pitchFamily="65" charset="-120"/>
                <a:ea typeface="標楷體" panose="03000509000000000000" pitchFamily="65" charset="-120"/>
              </a:rPr>
              <a:t>個行列</a:t>
            </a:r>
            <a:endParaRPr lang="zh-TW" altLang="en-US" kern="0" dirty="0">
              <a:solidFill>
                <a:prstClr val="black"/>
              </a:solidFill>
              <a:latin typeface="標楷體" panose="03000509000000000000" pitchFamily="65" charset="-120"/>
              <a:ea typeface="標楷體" panose="03000509000000000000" pitchFamily="65" charset="-120"/>
            </a:endParaRPr>
          </a:p>
        </p:txBody>
      </p:sp>
      <p:sp>
        <p:nvSpPr>
          <p:cNvPr id="12" name="文字方塊 11"/>
          <p:cNvSpPr txBox="1"/>
          <p:nvPr/>
        </p:nvSpPr>
        <p:spPr>
          <a:xfrm>
            <a:off x="1319546" y="1494979"/>
            <a:ext cx="3727201" cy="3385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sz="1600" kern="0" dirty="0">
                <a:solidFill>
                  <a:srgbClr val="3333FF"/>
                </a:solidFill>
                <a:latin typeface="標楷體" panose="03000509000000000000" pitchFamily="65" charset="-120"/>
                <a:ea typeface="標楷體" panose="03000509000000000000" pitchFamily="65" charset="-120"/>
              </a:rPr>
              <a:t>說明</a:t>
            </a:r>
            <a:r>
              <a:rPr lang="en-US" altLang="zh-TW" sz="1600" kern="0" dirty="0">
                <a:solidFill>
                  <a:srgbClr val="3333FF"/>
                </a:solidFill>
                <a:latin typeface="標楷體" panose="03000509000000000000" pitchFamily="65" charset="-120"/>
                <a:ea typeface="標楷體" panose="03000509000000000000" pitchFamily="65" charset="-120"/>
              </a:rPr>
              <a:t>=</a:t>
            </a:r>
            <a:r>
              <a:rPr lang="zh-TW" altLang="en-US" sz="1600" kern="0" dirty="0">
                <a:solidFill>
                  <a:srgbClr val="FF0000"/>
                </a:solidFill>
                <a:latin typeface="標楷體" panose="03000509000000000000" pitchFamily="65" charset="-120"/>
                <a:ea typeface="標楷體" panose="03000509000000000000" pitchFamily="65" charset="-120"/>
              </a:rPr>
              <a:t>引據</a:t>
            </a:r>
            <a:r>
              <a:rPr lang="en-US" altLang="zh-TW" sz="1600" kern="0" dirty="0">
                <a:solidFill>
                  <a:srgbClr val="FF0000"/>
                </a:solidFill>
                <a:latin typeface="標楷體" panose="03000509000000000000" pitchFamily="65" charset="-120"/>
                <a:ea typeface="標楷體" panose="03000509000000000000" pitchFamily="65" charset="-120"/>
              </a:rPr>
              <a:t>+</a:t>
            </a:r>
            <a:r>
              <a:rPr lang="zh-TW" altLang="en-US" sz="1600" kern="0" dirty="0">
                <a:solidFill>
                  <a:srgbClr val="FF0000"/>
                </a:solidFill>
                <a:latin typeface="標楷體" panose="03000509000000000000" pitchFamily="65" charset="-120"/>
                <a:ea typeface="標楷體" panose="03000509000000000000" pitchFamily="65" charset="-120"/>
              </a:rPr>
              <a:t>申述</a:t>
            </a:r>
            <a:r>
              <a:rPr lang="en-US" altLang="zh-TW" sz="1600" kern="0" dirty="0">
                <a:solidFill>
                  <a:srgbClr val="FF0000"/>
                </a:solidFill>
                <a:latin typeface="標楷體" panose="03000509000000000000" pitchFamily="65" charset="-120"/>
                <a:ea typeface="標楷體" panose="03000509000000000000" pitchFamily="65" charset="-120"/>
              </a:rPr>
              <a:t>+</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FF0000"/>
                </a:solidFill>
                <a:latin typeface="標楷體" panose="03000509000000000000" pitchFamily="65" charset="-120"/>
                <a:ea typeface="標楷體" panose="03000509000000000000" pitchFamily="65" charset="-120"/>
              </a:rPr>
              <a:t>+</a:t>
            </a:r>
            <a:r>
              <a:rPr lang="zh-TW" altLang="en-US" sz="1600" kern="0" dirty="0" smtClean="0">
                <a:solidFill>
                  <a:srgbClr val="FF0000"/>
                </a:solidFill>
                <a:latin typeface="標楷體" panose="03000509000000000000" pitchFamily="65" charset="-120"/>
                <a:ea typeface="標楷體" panose="03000509000000000000" pitchFamily="65" charset="-120"/>
              </a:rPr>
              <a:t>附件</a:t>
            </a:r>
            <a:r>
              <a:rPr lang="en-US" altLang="zh-TW" sz="1600" kern="0" dirty="0" smtClean="0">
                <a:solidFill>
                  <a:srgbClr val="FF0000"/>
                </a:solidFill>
                <a:latin typeface="標楷體" panose="03000509000000000000" pitchFamily="65" charset="-120"/>
                <a:ea typeface="標楷體" panose="03000509000000000000" pitchFamily="65" charset="-120"/>
              </a:rPr>
              <a:t>+</a:t>
            </a:r>
            <a:r>
              <a:rPr lang="zh-TW" altLang="en-US" sz="1600" kern="0" dirty="0" smtClean="0">
                <a:solidFill>
                  <a:srgbClr val="FF0000"/>
                </a:solidFill>
                <a:latin typeface="標楷體" panose="03000509000000000000" pitchFamily="65" charset="-120"/>
                <a:ea typeface="標楷體" panose="03000509000000000000" pitchFamily="65" charset="-120"/>
              </a:rPr>
              <a:t>補充事項</a:t>
            </a:r>
            <a:endParaRPr lang="zh-TW" altLang="en-US" sz="1600" kern="0" dirty="0">
              <a:solidFill>
                <a:srgbClr val="FF0000"/>
              </a:solidFill>
              <a:latin typeface="標楷體" panose="03000509000000000000" pitchFamily="65" charset="-120"/>
              <a:ea typeface="標楷體" panose="03000509000000000000" pitchFamily="65" charset="-120"/>
            </a:endParaRPr>
          </a:p>
        </p:txBody>
      </p:sp>
      <p:sp>
        <p:nvSpPr>
          <p:cNvPr id="10" name="標題 1"/>
          <p:cNvSpPr txBox="1">
            <a:spLocks/>
          </p:cNvSpPr>
          <p:nvPr/>
        </p:nvSpPr>
        <p:spPr bwMode="auto">
          <a:xfrm>
            <a:off x="118311" y="47291"/>
            <a:ext cx="2872495" cy="41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zh-TW" sz="2000" dirty="0" smtClean="0">
                <a:solidFill>
                  <a:srgbClr val="0000FF"/>
                </a:solidFill>
                <a:latin typeface="Calibri Light" panose="020F0302020204030204"/>
                <a:ea typeface="標楷體" panose="03000509000000000000" pitchFamily="65" charset="-120"/>
              </a:rPr>
              <a:t>三段式論法作法範例</a:t>
            </a:r>
            <a:r>
              <a:rPr lang="en-US" altLang="zh-TW" sz="2000" dirty="0" smtClean="0">
                <a:solidFill>
                  <a:srgbClr val="0000FF"/>
                </a:solidFill>
                <a:latin typeface="Calibri Light" panose="020F0302020204030204"/>
                <a:ea typeface="標楷體" panose="03000509000000000000" pitchFamily="65" charset="-120"/>
              </a:rPr>
              <a:t/>
            </a:r>
            <a:br>
              <a:rPr lang="en-US" altLang="zh-TW" sz="2000" dirty="0" smtClean="0">
                <a:solidFill>
                  <a:srgbClr val="0000FF"/>
                </a:solidFill>
                <a:latin typeface="Calibri Light" panose="020F0302020204030204"/>
                <a:ea typeface="標楷體" panose="03000509000000000000" pitchFamily="65" charset="-120"/>
              </a:rPr>
            </a:b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en-US" sz="2000" u="sng" dirty="0" smtClean="0">
                <a:solidFill>
                  <a:srgbClr val="FF0000"/>
                </a:solidFill>
                <a:latin typeface="標楷體" panose="03000509000000000000" pitchFamily="65" charset="-120"/>
                <a:ea typeface="標楷體" panose="03000509000000000000" pitchFamily="65" charset="-120"/>
              </a:rPr>
              <a:t>引據法令規範辦理</a:t>
            </a:r>
            <a:r>
              <a:rPr lang="en-US" altLang="zh-TW" sz="2000" dirty="0" smtClean="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38472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文字方塊 5"/>
          <p:cNvSpPr txBox="1">
            <a:spLocks noChangeArrowheads="1"/>
          </p:cNvSpPr>
          <p:nvPr/>
        </p:nvSpPr>
        <p:spPr bwMode="auto">
          <a:xfrm>
            <a:off x="0" y="0"/>
            <a:ext cx="12275618" cy="739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r>
              <a:rPr kumimoji="0" lang="zh-TW" altLang="en-US" sz="2800" dirty="0">
                <a:solidFill>
                  <a:srgbClr val="0000FF"/>
                </a:solidFill>
                <a:latin typeface="標楷體" panose="03000509000000000000" pitchFamily="65" charset="-120"/>
                <a:ea typeface="標楷體" panose="03000509000000000000" pitchFamily="65" charset="-120"/>
              </a:rPr>
              <a:t> </a:t>
            </a:r>
            <a:r>
              <a:rPr kumimoji="0" lang="zh-TW" altLang="en-US" sz="2800" dirty="0" smtClean="0">
                <a:solidFill>
                  <a:srgbClr val="0000FF"/>
                </a:solidFill>
                <a:latin typeface="標楷體" panose="03000509000000000000" pitchFamily="65" charset="-120"/>
                <a:ea typeface="標楷體" panose="03000509000000000000" pitchFamily="65" charset="-120"/>
              </a:rPr>
              <a:t>           </a:t>
            </a:r>
            <a:r>
              <a:rPr kumimoji="0" lang="en-US" altLang="zh-TW" sz="2800" dirty="0" smtClean="0">
                <a:solidFill>
                  <a:srgbClr val="0000FF"/>
                </a:solidFill>
                <a:latin typeface="標楷體" panose="03000509000000000000" pitchFamily="65" charset="-120"/>
                <a:ea typeface="標楷體" panose="03000509000000000000" pitchFamily="65" charset="-120"/>
              </a:rPr>
              <a:t>             </a:t>
            </a:r>
            <a:r>
              <a:rPr kumimoji="0" lang="zh-TW" altLang="en-US" sz="2800" dirty="0" smtClean="0">
                <a:solidFill>
                  <a:prstClr val="black"/>
                </a:solidFill>
                <a:latin typeface="標楷體" panose="03000509000000000000" pitchFamily="65" charset="-120"/>
                <a:ea typeface="標楷體" panose="03000509000000000000" pitchFamily="65" charset="-120"/>
              </a:rPr>
              <a:t>金門縣政府 </a:t>
            </a:r>
            <a:r>
              <a:rPr kumimoji="0" lang="zh-TW" altLang="en-US" sz="2800" dirty="0" smtClean="0">
                <a:solidFill>
                  <a:srgbClr val="000000"/>
                </a:solidFill>
                <a:latin typeface="標楷體" panose="03000509000000000000" pitchFamily="65" charset="-120"/>
                <a:ea typeface="標楷體" panose="03000509000000000000" pitchFamily="65" charset="-120"/>
              </a:rPr>
              <a:t>函</a:t>
            </a:r>
            <a:r>
              <a:rPr kumimoji="0" lang="en-US" altLang="zh-TW" sz="2800" dirty="0">
                <a:solidFill>
                  <a:srgbClr val="000000"/>
                </a:solidFill>
                <a:latin typeface="標楷體" panose="03000509000000000000" pitchFamily="65" charset="-120"/>
                <a:ea typeface="標楷體" panose="03000509000000000000" pitchFamily="65" charset="-120"/>
              </a:rPr>
              <a:t>(</a:t>
            </a:r>
            <a:r>
              <a:rPr kumimoji="0" lang="zh-TW" altLang="en-US" sz="2800" dirty="0">
                <a:solidFill>
                  <a:srgbClr val="000000"/>
                </a:solidFill>
                <a:latin typeface="標楷體" panose="03000509000000000000" pitchFamily="65" charset="-120"/>
                <a:ea typeface="標楷體" panose="03000509000000000000" pitchFamily="65" charset="-120"/>
              </a:rPr>
              <a:t>稿</a:t>
            </a:r>
            <a:r>
              <a:rPr kumimoji="0" lang="en-US" altLang="zh-TW" sz="2800" dirty="0">
                <a:solidFill>
                  <a:srgbClr val="000000"/>
                </a:solidFill>
                <a:latin typeface="標楷體" panose="03000509000000000000" pitchFamily="65" charset="-120"/>
                <a:ea typeface="標楷體" panose="03000509000000000000" pitchFamily="65" charset="-120"/>
              </a:rPr>
              <a:t>)</a:t>
            </a:r>
          </a:p>
          <a:p>
            <a:pPr fontAlgn="base">
              <a:spcBef>
                <a:spcPct val="0"/>
              </a:spcBef>
              <a:spcAft>
                <a:spcPct val="0"/>
              </a:spcAft>
            </a:pPr>
            <a:r>
              <a:rPr kumimoji="0" lang="zh-TW" altLang="zh-TW" sz="2400" dirty="0">
                <a:solidFill>
                  <a:srgbClr val="000000"/>
                </a:solidFill>
                <a:latin typeface="標楷體" panose="03000509000000000000" pitchFamily="65" charset="-120"/>
                <a:ea typeface="標楷體" panose="03000509000000000000" pitchFamily="65" charset="-120"/>
              </a:rPr>
              <a:t>受文者</a:t>
            </a:r>
            <a:r>
              <a:rPr kumimoji="0" lang="zh-TW" altLang="zh-TW" sz="2400" dirty="0" smtClean="0">
                <a:solidFill>
                  <a:srgbClr val="000000"/>
                </a:solidFill>
                <a:latin typeface="標楷體" panose="03000509000000000000" pitchFamily="65" charset="-120"/>
                <a:ea typeface="標楷體" panose="03000509000000000000" pitchFamily="65" charset="-120"/>
              </a:rPr>
              <a:t>：</a:t>
            </a:r>
            <a:r>
              <a:rPr kumimoji="0" lang="zh-TW" altLang="en-US" sz="2400" dirty="0" smtClean="0">
                <a:solidFill>
                  <a:srgbClr val="000000"/>
                </a:solidFill>
                <a:latin typeface="標楷體" panose="03000509000000000000" pitchFamily="65" charset="-120"/>
                <a:ea typeface="標楷體" panose="03000509000000000000" pitchFamily="65" charset="-120"/>
              </a:rPr>
              <a:t>教育部</a:t>
            </a:r>
            <a:r>
              <a:rPr kumimoji="0" lang="zh-TW" altLang="en-US" sz="2400" dirty="0">
                <a:solidFill>
                  <a:srgbClr val="000000"/>
                </a:solidFill>
                <a:latin typeface="標楷體" panose="03000509000000000000" pitchFamily="65" charset="-120"/>
                <a:ea typeface="標楷體" panose="03000509000000000000" pitchFamily="65" charset="-120"/>
              </a:rPr>
              <a:t>體育署</a:t>
            </a:r>
            <a:endParaRPr kumimoji="0" lang="zh-TW" altLang="zh-TW" sz="2400" dirty="0">
              <a:solidFill>
                <a:srgbClr val="000000"/>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zh-TW" sz="1600" dirty="0">
                <a:solidFill>
                  <a:srgbClr val="000000"/>
                </a:solidFill>
                <a:latin typeface="標楷體" panose="03000509000000000000" pitchFamily="65" charset="-120"/>
                <a:ea typeface="標楷體" panose="03000509000000000000" pitchFamily="65" charset="-120"/>
              </a:rPr>
              <a:t>發文日期：中華民國</a:t>
            </a:r>
            <a:r>
              <a:rPr kumimoji="0" lang="en-US" altLang="zh-TW" sz="1600" dirty="0" smtClean="0">
                <a:solidFill>
                  <a:srgbClr val="000000"/>
                </a:solidFill>
                <a:latin typeface="標楷體" panose="03000509000000000000" pitchFamily="65" charset="-120"/>
                <a:ea typeface="標楷體" panose="03000509000000000000" pitchFamily="65" charset="-120"/>
              </a:rPr>
              <a:t>108</a:t>
            </a:r>
            <a:r>
              <a:rPr kumimoji="0" lang="zh-TW" altLang="zh-TW" sz="1600" dirty="0" smtClean="0">
                <a:solidFill>
                  <a:srgbClr val="000000"/>
                </a:solidFill>
                <a:latin typeface="標楷體" panose="03000509000000000000" pitchFamily="65" charset="-120"/>
                <a:ea typeface="標楷體" panose="03000509000000000000" pitchFamily="65" charset="-120"/>
              </a:rPr>
              <a:t>年</a:t>
            </a:r>
            <a:r>
              <a:rPr kumimoji="0" lang="en-US" altLang="zh-TW" sz="1600" dirty="0" smtClean="0">
                <a:solidFill>
                  <a:srgbClr val="000000"/>
                </a:solidFill>
                <a:latin typeface="標楷體" panose="03000509000000000000" pitchFamily="65" charset="-120"/>
                <a:ea typeface="標楷體" panose="03000509000000000000" pitchFamily="65" charset="-120"/>
              </a:rPr>
              <a:t>00</a:t>
            </a:r>
            <a:r>
              <a:rPr kumimoji="0" lang="zh-TW" altLang="zh-TW" sz="1600" dirty="0" smtClean="0">
                <a:solidFill>
                  <a:srgbClr val="000000"/>
                </a:solidFill>
                <a:latin typeface="標楷體" panose="03000509000000000000" pitchFamily="65" charset="-120"/>
                <a:ea typeface="標楷體" panose="03000509000000000000" pitchFamily="65" charset="-120"/>
              </a:rPr>
              <a:t>月</a:t>
            </a:r>
            <a:r>
              <a:rPr kumimoji="0" lang="en-US" altLang="zh-TW" sz="1600" dirty="0" smtClean="0">
                <a:solidFill>
                  <a:srgbClr val="000000"/>
                </a:solidFill>
                <a:latin typeface="標楷體" panose="03000509000000000000" pitchFamily="65" charset="-120"/>
                <a:ea typeface="標楷體" panose="03000509000000000000" pitchFamily="65" charset="-120"/>
              </a:rPr>
              <a:t>00</a:t>
            </a:r>
            <a:r>
              <a:rPr kumimoji="0" lang="zh-TW" altLang="zh-TW" sz="1600" dirty="0" smtClean="0">
                <a:solidFill>
                  <a:srgbClr val="000000"/>
                </a:solidFill>
                <a:latin typeface="標楷體" panose="03000509000000000000" pitchFamily="65" charset="-120"/>
                <a:ea typeface="標楷體" panose="03000509000000000000" pitchFamily="65" charset="-120"/>
              </a:rPr>
              <a:t>日</a:t>
            </a:r>
            <a:endParaRPr kumimoji="0" lang="zh-TW" altLang="zh-TW" sz="1600" dirty="0">
              <a:solidFill>
                <a:srgbClr val="000000"/>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zh-TW" sz="1600" dirty="0">
                <a:solidFill>
                  <a:srgbClr val="000000"/>
                </a:solidFill>
                <a:latin typeface="標楷體" panose="03000509000000000000" pitchFamily="65" charset="-120"/>
                <a:ea typeface="標楷體" panose="03000509000000000000" pitchFamily="65" charset="-120"/>
              </a:rPr>
              <a:t>發文字號</a:t>
            </a:r>
            <a:r>
              <a:rPr kumimoji="0" lang="zh-TW" altLang="zh-TW" sz="1600" dirty="0" smtClean="0">
                <a:solidFill>
                  <a:srgbClr val="000000"/>
                </a:solidFill>
                <a:latin typeface="標楷體" panose="03000509000000000000" pitchFamily="65" charset="-120"/>
                <a:ea typeface="標楷體" panose="03000509000000000000" pitchFamily="65" charset="-120"/>
              </a:rPr>
              <a:t>：</a:t>
            </a:r>
            <a:r>
              <a:rPr kumimoji="0" lang="zh-TW" altLang="en-US" sz="1600" dirty="0">
                <a:solidFill>
                  <a:srgbClr val="000000"/>
                </a:solidFill>
                <a:latin typeface="標楷體" panose="03000509000000000000" pitchFamily="65" charset="-120"/>
                <a:ea typeface="標楷體" panose="03000509000000000000" pitchFamily="65" charset="-120"/>
              </a:rPr>
              <a:t>○○○</a:t>
            </a:r>
            <a:r>
              <a:rPr kumimoji="0" lang="zh-TW" altLang="en-US" sz="1600" dirty="0" smtClean="0">
                <a:solidFill>
                  <a:srgbClr val="000000"/>
                </a:solidFill>
                <a:latin typeface="標楷體" panose="03000509000000000000" pitchFamily="65" charset="-120"/>
                <a:ea typeface="標楷體" panose="03000509000000000000" pitchFamily="65" charset="-120"/>
              </a:rPr>
              <a:t>字第</a:t>
            </a:r>
            <a:r>
              <a:rPr kumimoji="0" lang="en-US" altLang="zh-TW" sz="1600" dirty="0" smtClean="0">
                <a:solidFill>
                  <a:srgbClr val="000000"/>
                </a:solidFill>
                <a:latin typeface="標楷體" panose="03000509000000000000" pitchFamily="65" charset="-120"/>
                <a:ea typeface="標楷體" panose="03000509000000000000" pitchFamily="65" charset="-120"/>
              </a:rPr>
              <a:t>10800000000</a:t>
            </a:r>
            <a:r>
              <a:rPr kumimoji="0" lang="zh-TW" altLang="en-US" sz="1600" dirty="0" smtClean="0">
                <a:solidFill>
                  <a:srgbClr val="000000"/>
                </a:solidFill>
                <a:latin typeface="標楷體" panose="03000509000000000000" pitchFamily="65" charset="-120"/>
                <a:ea typeface="標楷體" panose="03000509000000000000" pitchFamily="65" charset="-120"/>
              </a:rPr>
              <a:t>號</a:t>
            </a:r>
            <a:endParaRPr kumimoji="0" lang="zh-TW" altLang="zh-TW" sz="1600" dirty="0">
              <a:solidFill>
                <a:srgbClr val="000000"/>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zh-TW" sz="1600" dirty="0">
                <a:solidFill>
                  <a:srgbClr val="000000"/>
                </a:solidFill>
                <a:latin typeface="標楷體" panose="03000509000000000000" pitchFamily="65" charset="-120"/>
                <a:ea typeface="標楷體" panose="03000509000000000000" pitchFamily="65" charset="-120"/>
              </a:rPr>
              <a:t>速別：普通件</a:t>
            </a:r>
          </a:p>
          <a:p>
            <a:pPr fontAlgn="base">
              <a:spcBef>
                <a:spcPct val="0"/>
              </a:spcBef>
              <a:spcAft>
                <a:spcPct val="0"/>
              </a:spcAft>
            </a:pPr>
            <a:r>
              <a:rPr kumimoji="0" lang="zh-TW" altLang="zh-TW" sz="1600" dirty="0">
                <a:solidFill>
                  <a:srgbClr val="000000"/>
                </a:solidFill>
                <a:latin typeface="標楷體" panose="03000509000000000000" pitchFamily="65" charset="-120"/>
                <a:ea typeface="標楷體" panose="03000509000000000000" pitchFamily="65" charset="-120"/>
              </a:rPr>
              <a:t>密等及解密條件或保密期限</a:t>
            </a:r>
            <a:r>
              <a:rPr kumimoji="0" lang="zh-TW" altLang="zh-TW" sz="1600" dirty="0" smtClean="0">
                <a:solidFill>
                  <a:srgbClr val="000000"/>
                </a:solidFill>
                <a:latin typeface="標楷體" panose="03000509000000000000" pitchFamily="65" charset="-120"/>
                <a:ea typeface="標楷體" panose="03000509000000000000" pitchFamily="65" charset="-120"/>
              </a:rPr>
              <a:t>：</a:t>
            </a:r>
            <a:endParaRPr kumimoji="0" lang="zh-TW" altLang="zh-TW" sz="1600" dirty="0">
              <a:solidFill>
                <a:srgbClr val="000000"/>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zh-TW" sz="1600" dirty="0">
                <a:solidFill>
                  <a:srgbClr val="000000"/>
                </a:solidFill>
                <a:latin typeface="標楷體" panose="03000509000000000000" pitchFamily="65" charset="-120"/>
                <a:ea typeface="標楷體" panose="03000509000000000000" pitchFamily="65" charset="-120"/>
              </a:rPr>
              <a:t>附件：如主旨</a:t>
            </a:r>
          </a:p>
          <a:p>
            <a:pPr fontAlgn="base">
              <a:lnSpc>
                <a:spcPts val="2500"/>
              </a:lnSpc>
              <a:spcBef>
                <a:spcPct val="20000"/>
              </a:spcBef>
              <a:spcAft>
                <a:spcPct val="0"/>
              </a:spcAft>
            </a:pPr>
            <a:r>
              <a:rPr kumimoji="0" lang="zh-TW" altLang="zh-TW" sz="2400" dirty="0">
                <a:solidFill>
                  <a:srgbClr val="000000"/>
                </a:solidFill>
                <a:latin typeface="標楷體" panose="03000509000000000000" pitchFamily="65" charset="-120"/>
                <a:ea typeface="標楷體" panose="03000509000000000000" pitchFamily="65" charset="-120"/>
              </a:rPr>
              <a:t>主旨：</a:t>
            </a:r>
            <a:r>
              <a:rPr kumimoji="0" lang="zh-TW" altLang="zh-TW" sz="2400" b="1" dirty="0">
                <a:solidFill>
                  <a:srgbClr val="0000FF"/>
                </a:solidFill>
                <a:latin typeface="標楷體" panose="03000509000000000000" pitchFamily="65" charset="-120"/>
                <a:ea typeface="標楷體" panose="03000509000000000000" pitchFamily="65" charset="-120"/>
              </a:rPr>
              <a:t>檢</a:t>
            </a:r>
            <a:r>
              <a:rPr kumimoji="0" lang="zh-TW" altLang="en-US" sz="2400" b="1" dirty="0" smtClean="0">
                <a:solidFill>
                  <a:srgbClr val="0000FF"/>
                </a:solidFill>
                <a:latin typeface="標楷體" panose="03000509000000000000" pitchFamily="65" charset="-120"/>
                <a:ea typeface="標楷體" panose="03000509000000000000" pitchFamily="65" charset="-120"/>
              </a:rPr>
              <a:t>陳</a:t>
            </a:r>
            <a:r>
              <a:rPr kumimoji="0" lang="zh-TW" altLang="en-US" sz="2400" dirty="0" smtClean="0">
                <a:solidFill>
                  <a:srgbClr val="000000"/>
                </a:solidFill>
                <a:latin typeface="標楷體" panose="03000509000000000000" pitchFamily="65" charset="-120"/>
                <a:ea typeface="標楷體" panose="03000509000000000000" pitchFamily="65" charset="-120"/>
              </a:rPr>
              <a:t>本府辦理「濱海觀光</a:t>
            </a:r>
            <a:r>
              <a:rPr kumimoji="0" lang="zh-TW" altLang="en-US" sz="2400" dirty="0">
                <a:solidFill>
                  <a:srgbClr val="000000"/>
                </a:solidFill>
                <a:latin typeface="標楷體" panose="03000509000000000000" pitchFamily="65" charset="-120"/>
                <a:ea typeface="標楷體" panose="03000509000000000000" pitchFamily="65" charset="-120"/>
              </a:rPr>
              <a:t>暨文史訪遊自行</a:t>
            </a:r>
            <a:r>
              <a:rPr kumimoji="0" lang="zh-TW" altLang="en-US" sz="2400" dirty="0" smtClean="0">
                <a:solidFill>
                  <a:srgbClr val="000000"/>
                </a:solidFill>
                <a:latin typeface="標楷體" panose="03000509000000000000" pitchFamily="65" charset="-120"/>
                <a:ea typeface="標楷體" panose="03000509000000000000" pitchFamily="65" charset="-120"/>
              </a:rPr>
              <a:t>車道建置</a:t>
            </a:r>
            <a:r>
              <a:rPr kumimoji="0" lang="zh-TW" altLang="en-US" sz="2400" dirty="0">
                <a:solidFill>
                  <a:srgbClr val="000000"/>
                </a:solidFill>
                <a:latin typeface="標楷體" panose="03000509000000000000" pitchFamily="65" charset="-120"/>
                <a:ea typeface="標楷體" panose="03000509000000000000" pitchFamily="65" charset="-120"/>
              </a:rPr>
              <a:t>計</a:t>
            </a:r>
            <a:r>
              <a:rPr kumimoji="0" lang="zh-TW" altLang="en-US" sz="2400" dirty="0" smtClean="0">
                <a:solidFill>
                  <a:srgbClr val="000000"/>
                </a:solidFill>
                <a:latin typeface="標楷體" panose="03000509000000000000" pitchFamily="65" charset="-120"/>
                <a:ea typeface="標楷體" panose="03000509000000000000" pitchFamily="65" charset="-120"/>
              </a:rPr>
              <a:t>畫</a:t>
            </a:r>
            <a:r>
              <a:rPr kumimoji="0" lang="zh-TW" altLang="en-US" sz="2400" dirty="0">
                <a:solidFill>
                  <a:srgbClr val="000000"/>
                </a:solidFill>
                <a:latin typeface="標楷體" panose="03000509000000000000" pitchFamily="65" charset="-120"/>
                <a:ea typeface="標楷體" panose="03000509000000000000" pitchFamily="65" charset="-120"/>
              </a:rPr>
              <a:t>書」</a:t>
            </a:r>
            <a:r>
              <a:rPr lang="en-US" altLang="zh-TW" sz="2400" dirty="0">
                <a:solidFill>
                  <a:srgbClr val="FF0000"/>
                </a:solidFill>
                <a:latin typeface="標楷體" panose="03000509000000000000" pitchFamily="65" charset="-120"/>
                <a:ea typeface="標楷體" panose="03000509000000000000" pitchFamily="65" charset="-120"/>
                <a:hlinkClick r:id="" action="ppaction://noaction"/>
              </a:rPr>
              <a:t>1</a:t>
            </a:r>
            <a:r>
              <a:rPr lang="zh-TW" altLang="en-US" sz="2400" dirty="0">
                <a:solidFill>
                  <a:srgbClr val="FF0000"/>
                </a:solidFill>
                <a:latin typeface="標楷體" panose="03000509000000000000" pitchFamily="65" charset="-120"/>
                <a:ea typeface="標楷體" panose="03000509000000000000" pitchFamily="65" charset="-120"/>
                <a:hlinkClick r:id="" action="ppaction://noaction"/>
              </a:rPr>
              <a:t>份</a:t>
            </a:r>
            <a:r>
              <a:rPr kumimoji="0" lang="zh-TW" altLang="en-US" sz="2400" dirty="0">
                <a:solidFill>
                  <a:srgbClr val="000000"/>
                </a:solidFill>
                <a:latin typeface="標楷體" panose="03000509000000000000" pitchFamily="65" charset="-120"/>
                <a:ea typeface="標楷體" panose="03000509000000000000" pitchFamily="65" charset="-120"/>
              </a:rPr>
              <a:t>，請</a:t>
            </a:r>
            <a:r>
              <a:rPr kumimoji="0" lang="zh-TW" altLang="en-US" sz="2400" b="1" dirty="0" smtClean="0">
                <a:solidFill>
                  <a:srgbClr val="FF0000"/>
                </a:solidFill>
                <a:latin typeface="標楷體" panose="03000509000000000000" pitchFamily="65" charset="-120"/>
                <a:ea typeface="標楷體" panose="03000509000000000000" pitchFamily="65" charset="-120"/>
              </a:rPr>
              <a:t>貴署</a:t>
            </a:r>
            <a:r>
              <a:rPr kumimoji="0" lang="zh-TW" altLang="en-US" sz="2400" dirty="0" smtClean="0">
                <a:solidFill>
                  <a:srgbClr val="000000"/>
                </a:solidFill>
                <a:latin typeface="標楷體" panose="03000509000000000000" pitchFamily="65" charset="-120"/>
                <a:ea typeface="標楷體" panose="03000509000000000000" pitchFamily="65" charset="-120"/>
              </a:rPr>
              <a:t>酌予補助，</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en-US" altLang="zh-TW" sz="2400" b="1" dirty="0">
                <a:solidFill>
                  <a:srgbClr val="000000"/>
                </a:solidFill>
                <a:latin typeface="標楷體" panose="03000509000000000000" pitchFamily="65" charset="-120"/>
                <a:ea typeface="標楷體" panose="03000509000000000000" pitchFamily="65" charset="-120"/>
              </a:rPr>
              <a:t> </a:t>
            </a:r>
            <a:r>
              <a:rPr kumimoji="0" lang="en-US" altLang="zh-TW" sz="2400" b="1" dirty="0" smtClean="0">
                <a:solidFill>
                  <a:srgbClr val="000000"/>
                </a:solidFill>
                <a:latin typeface="標楷體" panose="03000509000000000000" pitchFamily="65" charset="-120"/>
                <a:ea typeface="標楷體" panose="03000509000000000000" pitchFamily="65" charset="-120"/>
              </a:rPr>
              <a:t>     </a:t>
            </a:r>
            <a:r>
              <a:rPr kumimoji="0" lang="zh-TW" altLang="en-US" sz="2400" b="1" dirty="0" smtClean="0">
                <a:solidFill>
                  <a:srgbClr val="0000FF"/>
                </a:solidFill>
                <a:latin typeface="標楷體" panose="03000509000000000000" pitchFamily="65" charset="-120"/>
                <a:ea typeface="標楷體" panose="03000509000000000000" pitchFamily="65" charset="-120"/>
              </a:rPr>
              <a:t>請</a:t>
            </a:r>
            <a:r>
              <a:rPr kumimoji="0" lang="zh-TW" altLang="en-US" sz="2400" b="1" dirty="0">
                <a:solidFill>
                  <a:srgbClr val="0000FF"/>
                </a:solidFill>
                <a:latin typeface="標楷體" panose="03000509000000000000" pitchFamily="65" charset="-120"/>
                <a:ea typeface="標楷體" panose="03000509000000000000" pitchFamily="65" charset="-120"/>
              </a:rPr>
              <a:t>鑒核</a:t>
            </a:r>
            <a:r>
              <a:rPr kumimoji="0"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400" dirty="0" smtClean="0">
                <a:solidFill>
                  <a:srgbClr val="FF0000"/>
                </a:solidFill>
                <a:latin typeface="標楷體" panose="03000509000000000000" pitchFamily="65" charset="-120"/>
                <a:ea typeface="標楷體" panose="03000509000000000000" pitchFamily="65" charset="-120"/>
              </a:rPr>
              <a:t>(</a:t>
            </a:r>
            <a:r>
              <a:rPr kumimoji="0" lang="zh-TW" altLang="en-US" sz="2400" dirty="0">
                <a:solidFill>
                  <a:srgbClr val="FF0000"/>
                </a:solidFill>
                <a:latin typeface="標楷體" panose="03000509000000000000" pitchFamily="65" charset="-120"/>
                <a:ea typeface="標楷體" panose="03000509000000000000" pitchFamily="65" charset="-120"/>
              </a:rPr>
              <a:t>起</a:t>
            </a:r>
            <a:r>
              <a:rPr kumimoji="0" lang="en-US" altLang="zh-TW" sz="2400" dirty="0" smtClean="0">
                <a:solidFill>
                  <a:srgbClr val="FF0000"/>
                </a:solidFill>
                <a:latin typeface="標楷體" panose="03000509000000000000" pitchFamily="65" charset="-120"/>
                <a:ea typeface="標楷體" panose="03000509000000000000" pitchFamily="65" charset="-120"/>
              </a:rPr>
              <a:t>)</a:t>
            </a:r>
            <a:endParaRPr kumimoji="0" lang="en-US" altLang="zh-TW" sz="2400" dirty="0">
              <a:solidFill>
                <a:srgbClr val="FF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說明：</a:t>
            </a:r>
            <a:endParaRPr kumimoji="0" lang="en-US" altLang="zh-TW" sz="24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  一、</a:t>
            </a:r>
            <a:r>
              <a:rPr kumimoji="0" lang="zh-TW" altLang="en-US" sz="2400" dirty="0" smtClean="0">
                <a:solidFill>
                  <a:srgbClr val="000000"/>
                </a:solidFill>
                <a:latin typeface="標楷體" panose="03000509000000000000" pitchFamily="65" charset="-120"/>
                <a:ea typeface="標楷體" panose="03000509000000000000" pitchFamily="65" charset="-120"/>
              </a:rPr>
              <a:t>依據貴署</a:t>
            </a:r>
            <a:r>
              <a:rPr kumimoji="0" lang="zh-TW" altLang="en-US" sz="2400" dirty="0">
                <a:solidFill>
                  <a:srgbClr val="000000"/>
                </a:solidFill>
                <a:latin typeface="標楷體" panose="03000509000000000000" pitchFamily="65" charset="-120"/>
                <a:ea typeface="標楷體" panose="03000509000000000000" pitchFamily="65" charset="-120"/>
              </a:rPr>
              <a:t>「前瞻基礎建設計畫</a:t>
            </a:r>
            <a:r>
              <a:rPr kumimoji="0" lang="en-US" altLang="zh-TW" sz="2400" dirty="0">
                <a:solidFill>
                  <a:srgbClr val="000000"/>
                </a:solidFill>
                <a:latin typeface="標楷體" panose="03000509000000000000" pitchFamily="65" charset="-120"/>
                <a:ea typeface="標楷體" panose="03000509000000000000" pitchFamily="65" charset="-120"/>
              </a:rPr>
              <a:t>-</a:t>
            </a:r>
            <a:r>
              <a:rPr kumimoji="0" lang="zh-TW" altLang="en-US" sz="2400" dirty="0">
                <a:solidFill>
                  <a:srgbClr val="000000"/>
                </a:solidFill>
                <a:latin typeface="標楷體" panose="03000509000000000000" pitchFamily="65" charset="-120"/>
                <a:ea typeface="標楷體" panose="03000509000000000000" pitchFamily="65" charset="-120"/>
              </a:rPr>
              <a:t>營造休閒運動環境計畫營造友善自行</a:t>
            </a:r>
            <a:r>
              <a:rPr kumimoji="0" lang="zh-TW" altLang="en-US" sz="2400" dirty="0" smtClean="0">
                <a:solidFill>
                  <a:srgbClr val="000000"/>
                </a:solidFill>
                <a:latin typeface="標楷體" panose="03000509000000000000" pitchFamily="65" charset="-120"/>
                <a:ea typeface="標楷體" panose="03000509000000000000" pitchFamily="65" charset="-120"/>
              </a:rPr>
              <a:t>車道計畫</a:t>
            </a:r>
            <a:r>
              <a:rPr kumimoji="0" lang="zh-TW" altLang="en-US" sz="2400" dirty="0">
                <a:solidFill>
                  <a:srgbClr val="000000"/>
                </a:solidFill>
                <a:latin typeface="標楷體" panose="03000509000000000000" pitchFamily="65" charset="-120"/>
                <a:ea typeface="標楷體" panose="03000509000000000000" pitchFamily="65" charset="-120"/>
              </a:rPr>
              <a:t>」</a:t>
            </a:r>
            <a:r>
              <a:rPr kumimoji="0" lang="zh-TW" altLang="en-US" sz="2400" dirty="0" smtClean="0">
                <a:solidFill>
                  <a:srgbClr val="000000"/>
                </a:solidFill>
                <a:latin typeface="標楷體" panose="03000509000000000000" pitchFamily="65" charset="-120"/>
                <a:ea typeface="標楷體" panose="03000509000000000000" pitchFamily="65" charset="-120"/>
              </a:rPr>
              <a:t>辦理。</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en-US" altLang="zh-TW" sz="2400" b="1" dirty="0">
                <a:solidFill>
                  <a:srgbClr val="000000"/>
                </a:solidFill>
                <a:latin typeface="標楷體" panose="03000509000000000000" pitchFamily="65" charset="-120"/>
                <a:ea typeface="標楷體" panose="03000509000000000000" pitchFamily="65" charset="-120"/>
              </a:rPr>
              <a:t> </a:t>
            </a:r>
            <a:r>
              <a:rPr kumimoji="0" lang="en-US" altLang="zh-TW" sz="2400" b="1" dirty="0" smtClean="0">
                <a:solidFill>
                  <a:srgbClr val="000000"/>
                </a:solidFill>
                <a:latin typeface="標楷體" panose="03000509000000000000" pitchFamily="65" charset="-120"/>
                <a:ea typeface="標楷體" panose="03000509000000000000" pitchFamily="65" charset="-120"/>
              </a:rPr>
              <a:t>                                                                  </a:t>
            </a:r>
            <a:r>
              <a:rPr kumimoji="0" lang="en-US" altLang="zh-TW" sz="2400" b="1" dirty="0" smtClean="0">
                <a:solidFill>
                  <a:srgbClr val="0000FF"/>
                </a:solidFill>
                <a:latin typeface="標楷體" panose="03000509000000000000" pitchFamily="65" charset="-120"/>
                <a:ea typeface="標楷體" panose="03000509000000000000" pitchFamily="65" charset="-120"/>
              </a:rPr>
              <a:t>(</a:t>
            </a:r>
            <a:r>
              <a:rPr kumimoji="0" lang="zh-TW" altLang="en-US" sz="2400" b="1" dirty="0">
                <a:solidFill>
                  <a:srgbClr val="0000FF"/>
                </a:solidFill>
                <a:latin typeface="標楷體" panose="03000509000000000000" pitchFamily="65" charset="-120"/>
                <a:ea typeface="標楷體" panose="03000509000000000000" pitchFamily="65" charset="-120"/>
              </a:rPr>
              <a:t>引據</a:t>
            </a:r>
            <a:r>
              <a:rPr kumimoji="0" lang="en-US" altLang="zh-TW" sz="2400" b="1" dirty="0" smtClean="0">
                <a:solidFill>
                  <a:srgbClr val="0000FF"/>
                </a:solidFill>
                <a:latin typeface="標楷體" panose="03000509000000000000" pitchFamily="65" charset="-120"/>
                <a:ea typeface="標楷體" panose="03000509000000000000" pitchFamily="65" charset="-120"/>
              </a:rPr>
              <a:t>)</a:t>
            </a:r>
            <a:r>
              <a:rPr kumimoji="0" lang="zh-TW" altLang="en-US" sz="2400" b="1" dirty="0" smtClean="0">
                <a:solidFill>
                  <a:srgbClr val="0000FF"/>
                </a:solidFill>
                <a:latin typeface="標楷體" panose="03000509000000000000" pitchFamily="65" charset="-120"/>
                <a:ea typeface="標楷體" panose="03000509000000000000" pitchFamily="65" charset="-120"/>
              </a:rPr>
              <a:t> </a:t>
            </a:r>
            <a:r>
              <a:rPr kumimoji="0" lang="en-US" altLang="zh-TW" sz="2400" b="1" dirty="0" smtClean="0">
                <a:solidFill>
                  <a:srgbClr val="FF0000"/>
                </a:solidFill>
                <a:latin typeface="標楷體" panose="03000509000000000000" pitchFamily="65" charset="-120"/>
                <a:ea typeface="標楷體" panose="03000509000000000000" pitchFamily="65" charset="-120"/>
              </a:rPr>
              <a:t>(</a:t>
            </a:r>
            <a:r>
              <a:rPr kumimoji="0" lang="zh-TW" altLang="en-US" sz="2400" b="1" dirty="0" smtClean="0">
                <a:solidFill>
                  <a:srgbClr val="FF0000"/>
                </a:solidFill>
                <a:latin typeface="標楷體" panose="03000509000000000000" pitchFamily="65" charset="-120"/>
                <a:ea typeface="標楷體" panose="03000509000000000000" pitchFamily="65" charset="-120"/>
              </a:rPr>
              <a:t>承</a:t>
            </a:r>
            <a:r>
              <a:rPr kumimoji="0" lang="en-US" altLang="zh-TW" sz="2400" b="1" dirty="0" smtClean="0">
                <a:solidFill>
                  <a:srgbClr val="FF0000"/>
                </a:solidFill>
                <a:latin typeface="標楷體" panose="03000509000000000000" pitchFamily="65" charset="-120"/>
                <a:ea typeface="標楷體" panose="03000509000000000000" pitchFamily="65" charset="-120"/>
              </a:rPr>
              <a:t>)</a:t>
            </a:r>
            <a:endParaRPr kumimoji="0" lang="en-US" altLang="zh-TW" sz="2400" dirty="0">
              <a:solidFill>
                <a:srgbClr val="FF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  二、為持續</a:t>
            </a:r>
            <a:r>
              <a:rPr kumimoji="0" lang="zh-TW" altLang="en-US" sz="2400" dirty="0" smtClean="0">
                <a:solidFill>
                  <a:srgbClr val="000000"/>
                </a:solidFill>
                <a:latin typeface="標楷體" panose="03000509000000000000" pitchFamily="65" charset="-120"/>
                <a:ea typeface="標楷體" panose="03000509000000000000" pitchFamily="65" charset="-120"/>
              </a:rPr>
              <a:t>提升觀光</a:t>
            </a:r>
            <a:r>
              <a:rPr kumimoji="0" lang="zh-TW" altLang="en-US" sz="2400" dirty="0">
                <a:solidFill>
                  <a:srgbClr val="000000"/>
                </a:solidFill>
                <a:latin typeface="標楷體" panose="03000509000000000000" pitchFamily="65" charset="-120"/>
                <a:ea typeface="標楷體" panose="03000509000000000000" pitchFamily="65" charset="-120"/>
              </a:rPr>
              <a:t>基礎</a:t>
            </a:r>
            <a:r>
              <a:rPr kumimoji="0" lang="zh-TW" altLang="en-US" sz="2400" dirty="0" smtClean="0">
                <a:solidFill>
                  <a:srgbClr val="000000"/>
                </a:solidFill>
                <a:latin typeface="標楷體" panose="03000509000000000000" pitchFamily="65" charset="-120"/>
                <a:ea typeface="標楷體" panose="03000509000000000000" pitchFamily="65" charset="-120"/>
              </a:rPr>
              <a:t>建設，鼓勵</a:t>
            </a:r>
            <a:r>
              <a:rPr kumimoji="0" lang="zh-TW" altLang="en-US" sz="2400" dirty="0">
                <a:solidFill>
                  <a:srgbClr val="000000"/>
                </a:solidFill>
                <a:latin typeface="標楷體" panose="03000509000000000000" pitchFamily="65" charset="-120"/>
                <a:ea typeface="標楷體" panose="03000509000000000000" pitchFamily="65" charset="-120"/>
              </a:rPr>
              <a:t>全民參與</a:t>
            </a:r>
            <a:r>
              <a:rPr kumimoji="0" lang="zh-TW" altLang="en-US" sz="2400" dirty="0" smtClean="0">
                <a:solidFill>
                  <a:srgbClr val="000000"/>
                </a:solidFill>
                <a:latin typeface="標楷體" panose="03000509000000000000" pitchFamily="65" charset="-120"/>
                <a:ea typeface="標楷體" panose="03000509000000000000" pitchFamily="65" charset="-120"/>
              </a:rPr>
              <a:t>觀光及體育活動</a:t>
            </a:r>
            <a:r>
              <a:rPr kumimoji="0" lang="zh-TW" altLang="en-US" sz="2400" dirty="0">
                <a:solidFill>
                  <a:srgbClr val="000000"/>
                </a:solidFill>
                <a:latin typeface="標楷體" panose="03000509000000000000" pitchFamily="65" charset="-120"/>
                <a:ea typeface="標楷體" panose="03000509000000000000" pitchFamily="65" charset="-120"/>
              </a:rPr>
              <a:t>，提倡全民正當</a:t>
            </a:r>
            <a:r>
              <a:rPr kumimoji="0" lang="zh-TW" altLang="en-US" sz="2400" dirty="0" smtClean="0">
                <a:solidFill>
                  <a:srgbClr val="000000"/>
                </a:solidFill>
                <a:latin typeface="標楷體" panose="03000509000000000000" pitchFamily="65" charset="-120"/>
                <a:ea typeface="標楷體" panose="03000509000000000000" pitchFamily="65" charset="-120"/>
              </a:rPr>
              <a:t>休閒運動</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en-US" altLang="zh-TW" sz="2400" dirty="0">
                <a:solidFill>
                  <a:srgbClr val="000000"/>
                </a:solidFill>
                <a:latin typeface="標楷體" panose="03000509000000000000" pitchFamily="65" charset="-120"/>
                <a:ea typeface="標楷體" panose="03000509000000000000" pitchFamily="65" charset="-120"/>
              </a:rPr>
              <a:t> </a:t>
            </a:r>
            <a:r>
              <a:rPr kumimoji="0" lang="en-US" altLang="zh-TW" sz="2400" dirty="0" smtClean="0">
                <a:solidFill>
                  <a:srgbClr val="000000"/>
                </a:solidFill>
                <a:latin typeface="標楷體" panose="03000509000000000000" pitchFamily="65" charset="-120"/>
                <a:ea typeface="標楷體" panose="03000509000000000000" pitchFamily="65" charset="-120"/>
              </a:rPr>
              <a:t>     </a:t>
            </a:r>
            <a:r>
              <a:rPr kumimoji="0" lang="zh-TW" altLang="en-US" sz="2400" dirty="0" smtClean="0">
                <a:solidFill>
                  <a:srgbClr val="000000"/>
                </a:solidFill>
                <a:latin typeface="標楷體" panose="03000509000000000000" pitchFamily="65" charset="-120"/>
                <a:ea typeface="標楷體" panose="03000509000000000000" pitchFamily="65" charset="-120"/>
              </a:rPr>
              <a:t>並帶動觀光</a:t>
            </a:r>
            <a:r>
              <a:rPr kumimoji="0" lang="zh-TW" altLang="en-US" sz="2400" dirty="0">
                <a:solidFill>
                  <a:srgbClr val="000000"/>
                </a:solidFill>
                <a:latin typeface="標楷體" panose="03000509000000000000" pitchFamily="65" charset="-120"/>
                <a:ea typeface="標楷體" panose="03000509000000000000" pitchFamily="65" charset="-120"/>
              </a:rPr>
              <a:t>產業的熱潮</a:t>
            </a:r>
            <a:r>
              <a:rPr kumimoji="0" lang="zh-TW" altLang="en-US" sz="2400" dirty="0" smtClean="0">
                <a:solidFill>
                  <a:srgbClr val="000000"/>
                </a:solidFill>
                <a:latin typeface="標楷體" panose="03000509000000000000" pitchFamily="65" charset="-120"/>
                <a:ea typeface="標楷體" panose="03000509000000000000" pitchFamily="65" charset="-120"/>
              </a:rPr>
              <a:t>，特辦理</a:t>
            </a:r>
            <a:r>
              <a:rPr kumimoji="0" lang="zh-TW" altLang="en-US" sz="2400" dirty="0">
                <a:solidFill>
                  <a:srgbClr val="000000"/>
                </a:solidFill>
                <a:latin typeface="標楷體" panose="03000509000000000000" pitchFamily="65" charset="-120"/>
                <a:ea typeface="標楷體" panose="03000509000000000000" pitchFamily="65" charset="-120"/>
              </a:rPr>
              <a:t>城區特色自行車道建置</a:t>
            </a:r>
            <a:r>
              <a:rPr kumimoji="0" lang="en-US" altLang="zh-TW" sz="2400" dirty="0">
                <a:solidFill>
                  <a:srgbClr val="000000"/>
                </a:solidFill>
                <a:latin typeface="標楷體" panose="03000509000000000000" pitchFamily="65" charset="-120"/>
                <a:ea typeface="標楷體" panose="03000509000000000000" pitchFamily="65" charset="-120"/>
              </a:rPr>
              <a:t>-</a:t>
            </a:r>
            <a:r>
              <a:rPr kumimoji="0" lang="zh-TW" altLang="en-US" sz="2400" dirty="0">
                <a:solidFill>
                  <a:srgbClr val="000000"/>
                </a:solidFill>
                <a:latin typeface="標楷體" panose="03000509000000000000" pitchFamily="65" charset="-120"/>
                <a:ea typeface="標楷體" panose="03000509000000000000" pitchFamily="65" charset="-120"/>
              </a:rPr>
              <a:t>金門縣</a:t>
            </a:r>
            <a:r>
              <a:rPr kumimoji="0" lang="zh-TW" altLang="en-US" sz="2400" dirty="0" smtClean="0">
                <a:solidFill>
                  <a:srgbClr val="000000"/>
                </a:solidFill>
                <a:latin typeface="標楷體" panose="03000509000000000000" pitchFamily="65" charset="-120"/>
                <a:ea typeface="標楷體" panose="03000509000000000000" pitchFamily="65" charset="-120"/>
              </a:rPr>
              <a:t>金城鎮「濱海觀光暨</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en-US" altLang="zh-TW" sz="2400" dirty="0">
                <a:solidFill>
                  <a:srgbClr val="000000"/>
                </a:solidFill>
                <a:latin typeface="標楷體" panose="03000509000000000000" pitchFamily="65" charset="-120"/>
                <a:ea typeface="標楷體" panose="03000509000000000000" pitchFamily="65" charset="-120"/>
              </a:rPr>
              <a:t> </a:t>
            </a:r>
            <a:r>
              <a:rPr kumimoji="0" lang="en-US" altLang="zh-TW" sz="2400" dirty="0" smtClean="0">
                <a:solidFill>
                  <a:srgbClr val="000000"/>
                </a:solidFill>
                <a:latin typeface="標楷體" panose="03000509000000000000" pitchFamily="65" charset="-120"/>
                <a:ea typeface="標楷體" panose="03000509000000000000" pitchFamily="65" charset="-120"/>
              </a:rPr>
              <a:t>     </a:t>
            </a:r>
            <a:r>
              <a:rPr kumimoji="0" lang="zh-TW" altLang="en-US" sz="2400" dirty="0" smtClean="0">
                <a:solidFill>
                  <a:srgbClr val="000000"/>
                </a:solidFill>
                <a:latin typeface="標楷體" panose="03000509000000000000" pitchFamily="65" charset="-120"/>
                <a:ea typeface="標楷體" panose="03000509000000000000" pitchFamily="65" charset="-120"/>
              </a:rPr>
              <a:t>文史訪</a:t>
            </a:r>
            <a:r>
              <a:rPr kumimoji="0" lang="zh-TW" altLang="en-US" sz="2400" dirty="0">
                <a:solidFill>
                  <a:srgbClr val="000000"/>
                </a:solidFill>
                <a:latin typeface="標楷體" panose="03000509000000000000" pitchFamily="65" charset="-120"/>
                <a:ea typeface="標楷體" panose="03000509000000000000" pitchFamily="65" charset="-120"/>
              </a:rPr>
              <a:t>遊自行車道建置計畫」。</a:t>
            </a:r>
            <a:r>
              <a:rPr kumimoji="0" lang="en-US" altLang="zh-TW" sz="2400" b="1" dirty="0">
                <a:solidFill>
                  <a:srgbClr val="0000FF"/>
                </a:solidFill>
                <a:latin typeface="標楷體" panose="03000509000000000000" pitchFamily="65" charset="-120"/>
                <a:ea typeface="標楷體" panose="03000509000000000000" pitchFamily="65" charset="-120"/>
              </a:rPr>
              <a:t>(</a:t>
            </a:r>
            <a:r>
              <a:rPr kumimoji="0" lang="zh-TW" altLang="en-US" sz="2400" b="1" dirty="0">
                <a:solidFill>
                  <a:srgbClr val="0000FF"/>
                </a:solidFill>
                <a:latin typeface="標楷體" panose="03000509000000000000" pitchFamily="65" charset="-120"/>
                <a:ea typeface="標楷體" panose="03000509000000000000" pitchFamily="65" charset="-120"/>
              </a:rPr>
              <a:t>申述</a:t>
            </a:r>
            <a:r>
              <a:rPr kumimoji="0" lang="en-US" altLang="zh-TW" sz="2400" b="1" dirty="0" smtClean="0">
                <a:solidFill>
                  <a:srgbClr val="0000FF"/>
                </a:solidFill>
                <a:latin typeface="標楷體" panose="03000509000000000000" pitchFamily="65" charset="-120"/>
                <a:ea typeface="標楷體" panose="03000509000000000000" pitchFamily="65" charset="-120"/>
              </a:rPr>
              <a:t>)</a:t>
            </a:r>
            <a:r>
              <a:rPr kumimoji="0" lang="en-US" altLang="zh-TW" sz="2400" b="1" dirty="0">
                <a:solidFill>
                  <a:srgbClr val="FF0000"/>
                </a:solidFill>
                <a:latin typeface="標楷體" panose="03000509000000000000" pitchFamily="65" charset="-120"/>
                <a:ea typeface="標楷體" panose="03000509000000000000" pitchFamily="65" charset="-120"/>
              </a:rPr>
              <a:t> </a:t>
            </a:r>
            <a:r>
              <a:rPr kumimoji="0" lang="en-US" altLang="zh-TW" sz="2400" b="1" dirty="0" smtClean="0">
                <a:solidFill>
                  <a:srgbClr val="FF0000"/>
                </a:solidFill>
                <a:latin typeface="標楷體" panose="03000509000000000000" pitchFamily="65" charset="-120"/>
                <a:ea typeface="標楷體" panose="03000509000000000000" pitchFamily="65" charset="-120"/>
              </a:rPr>
              <a:t>(</a:t>
            </a:r>
            <a:r>
              <a:rPr kumimoji="0" lang="zh-TW" altLang="en-US" sz="2400" b="1" dirty="0" smtClean="0">
                <a:solidFill>
                  <a:srgbClr val="FF0000"/>
                </a:solidFill>
                <a:latin typeface="標楷體" panose="03000509000000000000" pitchFamily="65" charset="-120"/>
                <a:ea typeface="標楷體" panose="03000509000000000000" pitchFamily="65" charset="-120"/>
              </a:rPr>
              <a:t>轉</a:t>
            </a:r>
            <a:r>
              <a:rPr kumimoji="0" lang="en-US" altLang="zh-TW" sz="2400" b="1" dirty="0" smtClean="0">
                <a:solidFill>
                  <a:srgbClr val="FF0000"/>
                </a:solidFill>
                <a:latin typeface="標楷體" panose="03000509000000000000" pitchFamily="65" charset="-120"/>
                <a:ea typeface="標楷體" panose="03000509000000000000" pitchFamily="65" charset="-120"/>
              </a:rPr>
              <a:t>)</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  三</a:t>
            </a:r>
            <a:r>
              <a:rPr kumimoji="0" lang="zh-TW" altLang="en-US" sz="2400" dirty="0" smtClean="0">
                <a:solidFill>
                  <a:srgbClr val="000000"/>
                </a:solidFill>
                <a:latin typeface="標楷體" panose="03000509000000000000" pitchFamily="65" charset="-120"/>
                <a:ea typeface="標楷體" panose="03000509000000000000" pitchFamily="65" charset="-120"/>
              </a:rPr>
              <a:t>、本</a:t>
            </a:r>
            <a:r>
              <a:rPr kumimoji="0" lang="zh-TW" altLang="en-US" sz="2400" dirty="0">
                <a:solidFill>
                  <a:srgbClr val="000000"/>
                </a:solidFill>
                <a:latin typeface="標楷體" panose="03000509000000000000" pitchFamily="65" charset="-120"/>
                <a:ea typeface="標楷體" panose="03000509000000000000" pitchFamily="65" charset="-120"/>
              </a:rPr>
              <a:t>計畫總預算</a:t>
            </a:r>
            <a:r>
              <a:rPr kumimoji="0" lang="zh-TW" altLang="en-US" sz="2400" dirty="0">
                <a:solidFill>
                  <a:srgbClr val="0000FF"/>
                </a:solidFill>
                <a:latin typeface="標楷體" panose="03000509000000000000" pitchFamily="65" charset="-120"/>
                <a:ea typeface="標楷體" panose="03000509000000000000" pitchFamily="65" charset="-120"/>
              </a:rPr>
              <a:t>新</a:t>
            </a:r>
            <a:r>
              <a:rPr kumimoji="0" lang="zh-TW" altLang="en-US" sz="2400" dirty="0" smtClean="0">
                <a:solidFill>
                  <a:srgbClr val="0000FF"/>
                </a:solidFill>
                <a:latin typeface="標楷體" panose="03000509000000000000" pitchFamily="65" charset="-120"/>
                <a:ea typeface="標楷體" panose="03000509000000000000" pitchFamily="65" charset="-120"/>
              </a:rPr>
              <a:t>臺幣</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zh-TW" altLang="en-US" sz="2400" dirty="0">
                <a:solidFill>
                  <a:srgbClr val="0000FF"/>
                </a:solidFill>
                <a:latin typeface="標楷體" panose="03000509000000000000" pitchFamily="65" charset="-120"/>
                <a:ea typeface="標楷體" panose="03000509000000000000" pitchFamily="65" charset="-120"/>
              </a:rPr>
              <a:t>以下同</a:t>
            </a:r>
            <a:r>
              <a:rPr kumimoji="0" lang="en-US" altLang="zh-TW" sz="2400" dirty="0">
                <a:solidFill>
                  <a:srgbClr val="0000FF"/>
                </a:solidFill>
                <a:latin typeface="標楷體" panose="03000509000000000000" pitchFamily="65" charset="-120"/>
                <a:ea typeface="標楷體" panose="03000509000000000000" pitchFamily="65" charset="-120"/>
              </a:rPr>
              <a:t>)2,872</a:t>
            </a:r>
            <a:r>
              <a:rPr kumimoji="0" lang="zh-TW" altLang="en-US" sz="2400" dirty="0" smtClean="0">
                <a:solidFill>
                  <a:srgbClr val="0000FF"/>
                </a:solidFill>
                <a:latin typeface="標楷體" panose="03000509000000000000" pitchFamily="65" charset="-120"/>
                <a:ea typeface="標楷體" panose="03000509000000000000" pitchFamily="65" charset="-120"/>
              </a:rPr>
              <a:t>萬</a:t>
            </a:r>
            <a:r>
              <a:rPr kumimoji="0" lang="en-US" altLang="zh-TW" sz="2400" dirty="0" smtClean="0">
                <a:solidFill>
                  <a:srgbClr val="0000FF"/>
                </a:solidFill>
                <a:latin typeface="標楷體" panose="03000509000000000000" pitchFamily="65" charset="-120"/>
                <a:ea typeface="標楷體" panose="03000509000000000000" pitchFamily="65" charset="-120"/>
              </a:rPr>
              <a:t>318</a:t>
            </a:r>
            <a:r>
              <a:rPr kumimoji="0" lang="zh-TW" altLang="en-US" sz="2400" dirty="0" smtClean="0">
                <a:solidFill>
                  <a:srgbClr val="0000FF"/>
                </a:solidFill>
                <a:latin typeface="標楷體" panose="03000509000000000000" pitchFamily="65" charset="-120"/>
                <a:ea typeface="標楷體" panose="03000509000000000000" pitchFamily="65" charset="-120"/>
              </a:rPr>
              <a:t>元</a:t>
            </a:r>
            <a:r>
              <a:rPr kumimoji="0" lang="zh-TW" altLang="en-US" sz="2400" dirty="0" smtClean="0">
                <a:solidFill>
                  <a:srgbClr val="000000"/>
                </a:solidFill>
                <a:latin typeface="標楷體" panose="03000509000000000000" pitchFamily="65" charset="-120"/>
                <a:ea typeface="標楷體" panose="03000509000000000000" pitchFamily="65" charset="-120"/>
              </a:rPr>
              <a:t>、本府</a:t>
            </a:r>
            <a:r>
              <a:rPr kumimoji="0" lang="zh-TW" altLang="en-US" sz="2400" dirty="0">
                <a:solidFill>
                  <a:srgbClr val="000000"/>
                </a:solidFill>
                <a:latin typeface="標楷體" panose="03000509000000000000" pitchFamily="65" charset="-120"/>
                <a:ea typeface="標楷體" panose="03000509000000000000" pitchFamily="65" charset="-120"/>
              </a:rPr>
              <a:t>配合</a:t>
            </a:r>
            <a:r>
              <a:rPr kumimoji="0" lang="zh-TW" altLang="en-US" sz="2400" dirty="0" smtClean="0">
                <a:solidFill>
                  <a:srgbClr val="000000"/>
                </a:solidFill>
                <a:latin typeface="標楷體" panose="03000509000000000000" pitchFamily="65" charset="-120"/>
                <a:ea typeface="標楷體" panose="03000509000000000000" pitchFamily="65" charset="-120"/>
              </a:rPr>
              <a:t>款</a:t>
            </a:r>
            <a:r>
              <a:rPr kumimoji="0" lang="en-US" altLang="zh-TW" sz="2400" dirty="0" smtClean="0">
                <a:solidFill>
                  <a:srgbClr val="000000"/>
                </a:solidFill>
                <a:latin typeface="標楷體" panose="03000509000000000000" pitchFamily="65" charset="-120"/>
                <a:ea typeface="標楷體" panose="03000509000000000000" pitchFamily="65" charset="-120"/>
              </a:rPr>
              <a:t>342</a:t>
            </a:r>
            <a:r>
              <a:rPr kumimoji="0" lang="zh-TW" altLang="en-US" sz="2400" dirty="0" smtClean="0">
                <a:solidFill>
                  <a:srgbClr val="000000"/>
                </a:solidFill>
                <a:latin typeface="標楷體" panose="03000509000000000000" pitchFamily="65" charset="-120"/>
                <a:ea typeface="標楷體" panose="03000509000000000000" pitchFamily="65" charset="-120"/>
              </a:rPr>
              <a:t>萬</a:t>
            </a:r>
            <a:r>
              <a:rPr kumimoji="0" lang="zh-TW" altLang="en-US" sz="2400" dirty="0">
                <a:solidFill>
                  <a:srgbClr val="000000"/>
                </a:solidFill>
                <a:latin typeface="標楷體" panose="03000509000000000000" pitchFamily="65" charset="-120"/>
                <a:ea typeface="標楷體" panose="03000509000000000000" pitchFamily="65" charset="-120"/>
              </a:rPr>
              <a:t>元、公所</a:t>
            </a:r>
            <a:r>
              <a:rPr kumimoji="0" lang="zh-TW" altLang="en-US" sz="2400" dirty="0" smtClean="0">
                <a:solidFill>
                  <a:srgbClr val="000000"/>
                </a:solidFill>
                <a:latin typeface="標楷體" panose="03000509000000000000" pitchFamily="65" charset="-120"/>
                <a:ea typeface="標楷體" panose="03000509000000000000" pitchFamily="65" charset="-120"/>
              </a:rPr>
              <a:t>自籌</a:t>
            </a:r>
            <a:r>
              <a:rPr kumimoji="0" lang="en-US" altLang="zh-TW" sz="2400" dirty="0" smtClean="0">
                <a:solidFill>
                  <a:srgbClr val="000000"/>
                </a:solidFill>
                <a:latin typeface="標楷體" panose="03000509000000000000" pitchFamily="65" charset="-120"/>
                <a:ea typeface="標楷體" panose="03000509000000000000" pitchFamily="65" charset="-120"/>
              </a:rPr>
              <a:t>1,732</a:t>
            </a:r>
          </a:p>
          <a:p>
            <a:pPr fontAlgn="base">
              <a:lnSpc>
                <a:spcPts val="2500"/>
              </a:lnSpc>
              <a:spcBef>
                <a:spcPct val="20000"/>
              </a:spcBef>
              <a:spcAft>
                <a:spcPct val="0"/>
              </a:spcAft>
            </a:pPr>
            <a:r>
              <a:rPr kumimoji="0" lang="en-US" altLang="zh-TW" sz="2400" dirty="0">
                <a:solidFill>
                  <a:srgbClr val="000000"/>
                </a:solidFill>
                <a:latin typeface="標楷體" panose="03000509000000000000" pitchFamily="65" charset="-120"/>
                <a:ea typeface="標楷體" panose="03000509000000000000" pitchFamily="65" charset="-120"/>
              </a:rPr>
              <a:t> </a:t>
            </a:r>
            <a:r>
              <a:rPr kumimoji="0" lang="en-US" altLang="zh-TW" sz="2400" dirty="0" smtClean="0">
                <a:solidFill>
                  <a:srgbClr val="000000"/>
                </a:solidFill>
                <a:latin typeface="標楷體" panose="03000509000000000000" pitchFamily="65" charset="-120"/>
                <a:ea typeface="標楷體" panose="03000509000000000000" pitchFamily="65" charset="-120"/>
              </a:rPr>
              <a:t>     </a:t>
            </a:r>
            <a:r>
              <a:rPr kumimoji="0" lang="zh-TW" altLang="en-US" sz="2400" dirty="0" smtClean="0">
                <a:solidFill>
                  <a:srgbClr val="000000"/>
                </a:solidFill>
                <a:latin typeface="標楷體" panose="03000509000000000000" pitchFamily="65" charset="-120"/>
                <a:ea typeface="標楷體" panose="03000509000000000000" pitchFamily="65" charset="-120"/>
              </a:rPr>
              <a:t>萬</a:t>
            </a:r>
            <a:r>
              <a:rPr kumimoji="0" lang="en-US" altLang="zh-TW" sz="2400" dirty="0" smtClean="0">
                <a:solidFill>
                  <a:srgbClr val="000000"/>
                </a:solidFill>
                <a:latin typeface="標楷體" panose="03000509000000000000" pitchFamily="65" charset="-120"/>
                <a:ea typeface="標楷體" panose="03000509000000000000" pitchFamily="65" charset="-120"/>
              </a:rPr>
              <a:t>318</a:t>
            </a:r>
            <a:r>
              <a:rPr kumimoji="0" lang="zh-TW" altLang="en-US" sz="2400" dirty="0" smtClean="0">
                <a:solidFill>
                  <a:srgbClr val="000000"/>
                </a:solidFill>
                <a:latin typeface="標楷體" panose="03000509000000000000" pitchFamily="65" charset="-120"/>
                <a:ea typeface="標楷體" panose="03000509000000000000" pitchFamily="65" charset="-120"/>
              </a:rPr>
              <a:t>元，因本府財源拮据，特函請</a:t>
            </a:r>
            <a:r>
              <a:rPr kumimoji="0" lang="zh-TW" altLang="en-US" sz="2400" dirty="0">
                <a:solidFill>
                  <a:srgbClr val="000000"/>
                </a:solidFill>
                <a:latin typeface="標楷體" panose="03000509000000000000" pitchFamily="65" charset="-120"/>
                <a:ea typeface="標楷體" panose="03000509000000000000" pitchFamily="65" charset="-120"/>
              </a:rPr>
              <a:t>貴</a:t>
            </a:r>
            <a:r>
              <a:rPr kumimoji="0" lang="zh-TW" altLang="en-US" sz="2400" dirty="0" smtClean="0">
                <a:solidFill>
                  <a:srgbClr val="000000"/>
                </a:solidFill>
                <a:latin typeface="標楷體" panose="03000509000000000000" pitchFamily="65" charset="-120"/>
                <a:ea typeface="標楷體" panose="03000509000000000000" pitchFamily="65" charset="-120"/>
              </a:rPr>
              <a:t>署補助</a:t>
            </a:r>
            <a:r>
              <a:rPr kumimoji="0" lang="en-US" altLang="zh-TW" sz="2400" dirty="0" smtClean="0">
                <a:solidFill>
                  <a:srgbClr val="000000"/>
                </a:solidFill>
                <a:latin typeface="標楷體" panose="03000509000000000000" pitchFamily="65" charset="-120"/>
                <a:ea typeface="標楷體" panose="03000509000000000000" pitchFamily="65" charset="-120"/>
              </a:rPr>
              <a:t>798</a:t>
            </a:r>
            <a:r>
              <a:rPr kumimoji="0" lang="zh-TW" altLang="en-US" sz="2400" dirty="0" smtClean="0">
                <a:solidFill>
                  <a:srgbClr val="000000"/>
                </a:solidFill>
                <a:latin typeface="標楷體" panose="03000509000000000000" pitchFamily="65" charset="-120"/>
                <a:ea typeface="標楷體" panose="03000509000000000000" pitchFamily="65" charset="-120"/>
              </a:rPr>
              <a:t>萬元。</a:t>
            </a:r>
            <a:r>
              <a:rPr kumimoji="0" lang="en-US" altLang="zh-TW" sz="2400" b="1" dirty="0">
                <a:solidFill>
                  <a:srgbClr val="0000FF"/>
                </a:solidFill>
                <a:latin typeface="標楷體" panose="03000509000000000000" pitchFamily="65" charset="-120"/>
                <a:ea typeface="標楷體" panose="03000509000000000000" pitchFamily="65" charset="-120"/>
              </a:rPr>
              <a:t>(</a:t>
            </a:r>
            <a:r>
              <a:rPr kumimoji="0" lang="zh-TW" altLang="en-US" sz="2400" b="1" dirty="0">
                <a:solidFill>
                  <a:srgbClr val="0000FF"/>
                </a:solidFill>
                <a:latin typeface="標楷體" panose="03000509000000000000" pitchFamily="65" charset="-120"/>
                <a:ea typeface="標楷體" panose="03000509000000000000" pitchFamily="65" charset="-120"/>
              </a:rPr>
              <a:t>歸結</a:t>
            </a:r>
            <a:r>
              <a:rPr kumimoji="0" lang="en-US" altLang="zh-TW" sz="2400" b="1" dirty="0" smtClean="0">
                <a:solidFill>
                  <a:srgbClr val="0000FF"/>
                </a:solidFill>
                <a:latin typeface="標楷體" panose="03000509000000000000" pitchFamily="65" charset="-120"/>
                <a:ea typeface="標楷體" panose="03000509000000000000" pitchFamily="65" charset="-120"/>
              </a:rPr>
              <a:t>)</a:t>
            </a:r>
            <a:r>
              <a:rPr kumimoji="0" lang="zh-TW" altLang="en-US" sz="2400" b="1" dirty="0">
                <a:solidFill>
                  <a:srgbClr val="0000FF"/>
                </a:solidFill>
                <a:latin typeface="標楷體" panose="03000509000000000000" pitchFamily="65" charset="-120"/>
                <a:ea typeface="標楷體" panose="03000509000000000000" pitchFamily="65" charset="-120"/>
              </a:rPr>
              <a:t> </a:t>
            </a:r>
            <a:r>
              <a:rPr kumimoji="0" lang="en-US" altLang="zh-TW" sz="2400" b="1" dirty="0" smtClean="0">
                <a:solidFill>
                  <a:srgbClr val="FF0000"/>
                </a:solidFill>
                <a:latin typeface="標楷體" panose="03000509000000000000" pitchFamily="65" charset="-120"/>
                <a:ea typeface="標楷體" panose="03000509000000000000" pitchFamily="65" charset="-120"/>
              </a:rPr>
              <a:t>(</a:t>
            </a:r>
            <a:r>
              <a:rPr kumimoji="0" lang="zh-TW" altLang="en-US" sz="2400" b="1" dirty="0" smtClean="0">
                <a:solidFill>
                  <a:srgbClr val="FF0000"/>
                </a:solidFill>
                <a:latin typeface="標楷體" panose="03000509000000000000" pitchFamily="65" charset="-120"/>
                <a:ea typeface="標楷體" panose="03000509000000000000" pitchFamily="65" charset="-120"/>
              </a:rPr>
              <a:t>合</a:t>
            </a:r>
            <a:r>
              <a:rPr kumimoji="0" lang="en-US" altLang="zh-TW" sz="2400" b="1" dirty="0" smtClean="0">
                <a:solidFill>
                  <a:srgbClr val="FF0000"/>
                </a:solidFill>
                <a:latin typeface="標楷體" panose="03000509000000000000" pitchFamily="65" charset="-120"/>
                <a:ea typeface="標楷體" panose="03000509000000000000" pitchFamily="65" charset="-120"/>
              </a:rPr>
              <a:t>)</a:t>
            </a:r>
          </a:p>
          <a:p>
            <a:pPr>
              <a:lnSpc>
                <a:spcPts val="1000"/>
              </a:lnSpc>
              <a:spcBef>
                <a:spcPts val="1000"/>
              </a:spcBef>
            </a:pPr>
            <a:r>
              <a:rPr kumimoji="0" lang="zh-TW" altLang="en-US" dirty="0">
                <a:solidFill>
                  <a:prstClr val="black"/>
                </a:solidFill>
                <a:latin typeface="標楷體" panose="03000509000000000000" pitchFamily="65" charset="-120"/>
                <a:ea typeface="標楷體" panose="03000509000000000000" pitchFamily="65" charset="-120"/>
              </a:rPr>
              <a:t>正本</a:t>
            </a:r>
            <a:r>
              <a:rPr kumimoji="0" lang="zh-TW" altLang="en-US" dirty="0" smtClean="0">
                <a:solidFill>
                  <a:prstClr val="black"/>
                </a:solidFill>
                <a:latin typeface="標楷體" panose="03000509000000000000" pitchFamily="65" charset="-120"/>
                <a:ea typeface="標楷體" panose="03000509000000000000" pitchFamily="65" charset="-120"/>
              </a:rPr>
              <a:t>：</a:t>
            </a:r>
            <a:r>
              <a:rPr kumimoji="0" lang="zh-TW" altLang="en-US" dirty="0">
                <a:solidFill>
                  <a:prstClr val="black"/>
                </a:solidFill>
                <a:latin typeface="標楷體" panose="03000509000000000000" pitchFamily="65" charset="-120"/>
                <a:ea typeface="標楷體" panose="03000509000000000000" pitchFamily="65" charset="-120"/>
              </a:rPr>
              <a:t>教育部體育</a:t>
            </a:r>
            <a:r>
              <a:rPr kumimoji="0" lang="zh-TW" altLang="en-US" dirty="0" smtClean="0">
                <a:solidFill>
                  <a:prstClr val="black"/>
                </a:solidFill>
                <a:latin typeface="標楷體" panose="03000509000000000000" pitchFamily="65" charset="-120"/>
                <a:ea typeface="標楷體" panose="03000509000000000000" pitchFamily="65" charset="-120"/>
              </a:rPr>
              <a:t>署</a:t>
            </a:r>
            <a:endParaRPr kumimoji="0" lang="zh-TW" altLang="en-US" dirty="0">
              <a:solidFill>
                <a:prstClr val="black"/>
              </a:solidFill>
              <a:latin typeface="標楷體" panose="03000509000000000000" pitchFamily="65" charset="-120"/>
              <a:ea typeface="標楷體" panose="03000509000000000000" pitchFamily="65" charset="-120"/>
            </a:endParaRPr>
          </a:p>
          <a:p>
            <a:pPr>
              <a:lnSpc>
                <a:spcPts val="1000"/>
              </a:lnSpc>
              <a:spcBef>
                <a:spcPts val="1000"/>
              </a:spcBef>
            </a:pPr>
            <a:r>
              <a:rPr kumimoji="0" lang="zh-TW" altLang="en-US" dirty="0">
                <a:solidFill>
                  <a:prstClr val="black"/>
                </a:solidFill>
                <a:latin typeface="標楷體" panose="03000509000000000000" pitchFamily="65" charset="-120"/>
                <a:ea typeface="標楷體" panose="03000509000000000000" pitchFamily="65" charset="-120"/>
              </a:rPr>
              <a:t>副本</a:t>
            </a:r>
            <a:r>
              <a:rPr kumimoji="0" lang="zh-TW" altLang="en-US" dirty="0" smtClean="0">
                <a:solidFill>
                  <a:prstClr val="black"/>
                </a:solidFill>
                <a:latin typeface="標楷體" panose="03000509000000000000" pitchFamily="65" charset="-120"/>
                <a:ea typeface="標楷體" panose="03000509000000000000" pitchFamily="65" charset="-120"/>
              </a:rPr>
              <a:t>：</a:t>
            </a:r>
            <a:endParaRPr kumimoji="0" lang="en-US" altLang="zh-TW" dirty="0" smtClean="0">
              <a:solidFill>
                <a:prstClr val="black"/>
              </a:solidFill>
              <a:latin typeface="標楷體" panose="03000509000000000000" pitchFamily="65" charset="-120"/>
              <a:ea typeface="標楷體" panose="03000509000000000000" pitchFamily="65" charset="-120"/>
            </a:endParaRPr>
          </a:p>
          <a:p>
            <a:pPr eaLnBrk="0" fontAlgn="base" hangingPunct="0">
              <a:spcBef>
                <a:spcPct val="0"/>
              </a:spcBef>
              <a:spcAft>
                <a:spcPct val="0"/>
              </a:spcAft>
            </a:pPr>
            <a:r>
              <a:rPr kumimoji="0" lang="zh-TW" altLang="en-US" sz="2400" dirty="0" smtClean="0">
                <a:solidFill>
                  <a:prstClr val="black"/>
                </a:solidFill>
                <a:latin typeface="標楷體" panose="03000509000000000000" pitchFamily="65" charset="-120"/>
                <a:ea typeface="標楷體" panose="03000509000000000000" pitchFamily="65" charset="-120"/>
              </a:rPr>
              <a:t>縣長  楊○○</a:t>
            </a:r>
            <a:r>
              <a:rPr kumimoji="0" lang="en-US" altLang="zh-TW" sz="2400" dirty="0">
                <a:solidFill>
                  <a:srgbClr val="0070C0"/>
                </a:solidFill>
                <a:latin typeface="標楷體" panose="03000509000000000000" pitchFamily="65" charset="-120"/>
                <a:ea typeface="標楷體" panose="03000509000000000000" pitchFamily="65" charset="-120"/>
              </a:rPr>
              <a:t>(</a:t>
            </a:r>
            <a:r>
              <a:rPr kumimoji="0" lang="zh-TW" altLang="en-US" sz="2400" dirty="0">
                <a:solidFill>
                  <a:srgbClr val="0070C0"/>
                </a:solidFill>
                <a:latin typeface="標楷體" panose="03000509000000000000" pitchFamily="65" charset="-120"/>
                <a:ea typeface="標楷體" panose="03000509000000000000" pitchFamily="65" charset="-120"/>
              </a:rPr>
              <a:t>職銜簽字章</a:t>
            </a:r>
            <a:r>
              <a:rPr kumimoji="0" lang="en-US" altLang="zh-TW" sz="2400" dirty="0">
                <a:solidFill>
                  <a:srgbClr val="0070C0"/>
                </a:solidFill>
                <a:latin typeface="標楷體" panose="03000509000000000000" pitchFamily="65" charset="-120"/>
                <a:ea typeface="標楷體" panose="03000509000000000000" pitchFamily="65" charset="-120"/>
              </a:rPr>
              <a:t>)</a:t>
            </a:r>
          </a:p>
          <a:p>
            <a:pPr>
              <a:lnSpc>
                <a:spcPts val="2000"/>
              </a:lnSpc>
              <a:spcBef>
                <a:spcPts val="1000"/>
              </a:spcBef>
            </a:pPr>
            <a:endParaRPr kumimoji="0" lang="en-US" altLang="zh-TW" sz="2400" dirty="0" smtClean="0">
              <a:solidFill>
                <a:srgbClr val="FF0000"/>
              </a:solidFill>
              <a:latin typeface="標楷體" panose="03000509000000000000" pitchFamily="65" charset="-120"/>
              <a:ea typeface="標楷體" panose="03000509000000000000" pitchFamily="65" charset="-120"/>
            </a:endParaRPr>
          </a:p>
        </p:txBody>
      </p:sp>
      <p:sp>
        <p:nvSpPr>
          <p:cNvPr id="8" name="標題 1"/>
          <p:cNvSpPr txBox="1">
            <a:spLocks/>
          </p:cNvSpPr>
          <p:nvPr/>
        </p:nvSpPr>
        <p:spPr bwMode="auto">
          <a:xfrm>
            <a:off x="154968" y="0"/>
            <a:ext cx="286207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zh-TW" sz="2000" dirty="0" smtClean="0">
                <a:solidFill>
                  <a:srgbClr val="0000FF"/>
                </a:solidFill>
                <a:ea typeface="標楷體" panose="03000509000000000000" pitchFamily="65" charset="-120"/>
              </a:rPr>
              <a:t>三段式論法作法範例</a:t>
            </a:r>
            <a:r>
              <a:rPr lang="en-US" altLang="zh-TW" sz="2000" dirty="0" smtClean="0">
                <a:solidFill>
                  <a:srgbClr val="0000FF"/>
                </a:solidFill>
                <a:ea typeface="標楷體" panose="03000509000000000000" pitchFamily="65" charset="-120"/>
              </a:rPr>
              <a:t/>
            </a:r>
            <a:br>
              <a:rPr lang="en-US" altLang="zh-TW" sz="2000" dirty="0" smtClean="0">
                <a:solidFill>
                  <a:srgbClr val="0000FF"/>
                </a:solidFill>
                <a:ea typeface="標楷體" panose="03000509000000000000" pitchFamily="65" charset="-120"/>
              </a:rPr>
            </a:b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en-US" sz="2000" u="sng" dirty="0" smtClean="0">
                <a:solidFill>
                  <a:srgbClr val="FF0000"/>
                </a:solidFill>
                <a:latin typeface="標楷體" panose="03000509000000000000" pitchFamily="65" charset="-120"/>
                <a:ea typeface="標楷體" panose="03000509000000000000" pitchFamily="65" charset="-120"/>
              </a:rPr>
              <a:t>引據</a:t>
            </a:r>
            <a:r>
              <a:rPr lang="zh-TW" altLang="zh-TW" sz="2000" u="sng" dirty="0" smtClean="0">
                <a:solidFill>
                  <a:srgbClr val="FF0000"/>
                </a:solidFill>
                <a:latin typeface="標楷體" panose="03000509000000000000" pitchFamily="65" charset="-120"/>
                <a:ea typeface="標楷體" panose="03000509000000000000" pitchFamily="65" charset="-120"/>
              </a:rPr>
              <a:t>計畫辦理</a:t>
            </a:r>
            <a:r>
              <a:rPr lang="en-US" altLang="zh-TW" sz="2000" dirty="0" smtClean="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p:txBody>
      </p:sp>
      <p:sp>
        <p:nvSpPr>
          <p:cNvPr id="9" name="文字方塊 8"/>
          <p:cNvSpPr txBox="1"/>
          <p:nvPr/>
        </p:nvSpPr>
        <p:spPr>
          <a:xfrm>
            <a:off x="5379006" y="648626"/>
            <a:ext cx="6512007" cy="1246495"/>
          </a:xfrm>
          <a:prstGeom prst="rect">
            <a:avLst/>
          </a:prstGeom>
          <a:solidFill>
            <a:sysClr val="window" lastClr="FFFFFF"/>
          </a:solidFill>
          <a:ln w="28575" cap="flat" cmpd="sng" algn="ctr">
            <a:solidFill>
              <a:srgbClr val="FF0000"/>
            </a:solidFill>
            <a:prstDash val="solid"/>
            <a:miter lim="800000"/>
          </a:ln>
          <a:effectLst/>
        </p:spPr>
        <p:txBody>
          <a:bodyPr wrap="square" rtlCol="0">
            <a:spAutoFit/>
          </a:bodyPr>
          <a:lstStyle/>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說明：</a:t>
            </a:r>
            <a:endParaRPr lang="en-US" altLang="zh-TW"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en-US" altLang="zh-TW"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一、寫</a:t>
            </a:r>
            <a:r>
              <a:rPr lang="zh-TW" altLang="en-US" sz="1600" kern="0" dirty="0" smtClean="0">
                <a:solidFill>
                  <a:srgbClr val="FF0000"/>
                </a:solidFill>
                <a:latin typeface="標楷體" panose="03000509000000000000" pitchFamily="65" charset="-120"/>
                <a:ea typeface="標楷體" panose="03000509000000000000" pitchFamily="65" charset="-120"/>
              </a:rPr>
              <a:t>引據</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敘述辦理本案係依據</a:t>
            </a:r>
            <a:r>
              <a:rPr lang="zh-TW" altLang="en-US" sz="1600" kern="0" dirty="0" smtClean="0">
                <a:solidFill>
                  <a:srgbClr val="FF0000"/>
                </a:solidFill>
                <a:latin typeface="標楷體" panose="03000509000000000000" pitchFamily="65" charset="-120"/>
                <a:ea typeface="標楷體" panose="03000509000000000000" pitchFamily="65" charset="-120"/>
              </a:rPr>
              <a:t>法令</a:t>
            </a:r>
            <a:r>
              <a:rPr lang="zh-TW" altLang="en-US" sz="1600" kern="0" dirty="0" smtClean="0">
                <a:solidFill>
                  <a:srgbClr val="0000FF"/>
                </a:solidFill>
                <a:latin typeface="標楷體" panose="03000509000000000000" pitchFamily="65" charset="-120"/>
                <a:ea typeface="標楷體" panose="03000509000000000000" pitchFamily="65" charset="-120"/>
              </a:rPr>
              <a:t>、文號、計畫、會議決議</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二、寫</a:t>
            </a:r>
            <a:r>
              <a:rPr lang="zh-TW" altLang="en-US" sz="1600" kern="0" dirty="0" smtClean="0">
                <a:solidFill>
                  <a:srgbClr val="FF0000"/>
                </a:solidFill>
                <a:latin typeface="標楷體" panose="03000509000000000000" pitchFamily="65" charset="-120"/>
                <a:ea typeface="標楷體" panose="03000509000000000000" pitchFamily="65" charset="-120"/>
              </a:rPr>
              <a:t>申述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敘述發文之來龍去脈、</a:t>
            </a:r>
            <a:r>
              <a:rPr lang="zh-TW" altLang="en-US" sz="1600" kern="0" dirty="0" smtClean="0">
                <a:solidFill>
                  <a:srgbClr val="FF0000"/>
                </a:solidFill>
                <a:latin typeface="標楷體" panose="03000509000000000000" pitchFamily="65" charset="-120"/>
                <a:ea typeface="標楷體" panose="03000509000000000000" pitchFamily="65" charset="-120"/>
              </a:rPr>
              <a:t>人事地時</a:t>
            </a:r>
            <a:r>
              <a:rPr lang="zh-TW" altLang="en-US" sz="1600" kern="0" dirty="0" smtClean="0">
                <a:solidFill>
                  <a:srgbClr val="0000FF"/>
                </a:solidFill>
                <a:latin typeface="標楷體" panose="03000509000000000000" pitchFamily="65" charset="-120"/>
                <a:ea typeface="標楷體" panose="03000509000000000000" pitchFamily="65" charset="-120"/>
              </a:rPr>
              <a:t>或分析利弊因素</a:t>
            </a:r>
            <a:r>
              <a:rPr lang="en-US" altLang="zh-TW" sz="1600" kern="0" dirty="0" smtClean="0">
                <a:solidFill>
                  <a:srgbClr val="0000FF"/>
                </a:solidFill>
                <a:latin typeface="標楷體" panose="03000509000000000000" pitchFamily="65" charset="-120"/>
                <a:ea typeface="標楷體" panose="03000509000000000000" pitchFamily="65" charset="-120"/>
              </a:rPr>
              <a:t>)</a:t>
            </a:r>
            <a:endParaRPr lang="zh-TW" altLang="en-US"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三、寫</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敘述發文機關見解看法或向</a:t>
            </a:r>
            <a:r>
              <a:rPr lang="zh-TW" altLang="en-US" sz="1600" kern="0" dirty="0" smtClean="0">
                <a:solidFill>
                  <a:srgbClr val="FF0000"/>
                </a:solidFill>
                <a:latin typeface="標楷體" panose="03000509000000000000" pitchFamily="65" charset="-120"/>
                <a:ea typeface="標楷體" panose="03000509000000000000" pitchFamily="65" charset="-120"/>
              </a:rPr>
              <a:t>受文者提出具體要求及作法</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a:solidFill>
                  <a:srgbClr val="0000FF"/>
                </a:solidFill>
                <a:latin typeface="標楷體" panose="03000509000000000000" pitchFamily="65" charset="-120"/>
                <a:ea typeface="標楷體" panose="03000509000000000000" pitchFamily="65" charset="-120"/>
              </a:rPr>
              <a:t>四、</a:t>
            </a:r>
            <a:r>
              <a:rPr lang="zh-TW" altLang="en-US" sz="1600" kern="0" dirty="0" smtClean="0">
                <a:solidFill>
                  <a:srgbClr val="0000FF"/>
                </a:solidFill>
                <a:latin typeface="標楷體" panose="03000509000000000000" pitchFamily="65" charset="-120"/>
                <a:ea typeface="標楷體" panose="03000509000000000000" pitchFamily="65" charset="-120"/>
              </a:rPr>
              <a:t>寫</a:t>
            </a:r>
            <a:r>
              <a:rPr lang="zh-TW" altLang="en-US" sz="1600" kern="0" dirty="0" smtClean="0">
                <a:solidFill>
                  <a:srgbClr val="FF0000"/>
                </a:solidFill>
                <a:latin typeface="標楷體" panose="03000509000000000000" pitchFamily="65" charset="-120"/>
                <a:ea typeface="標楷體" panose="03000509000000000000" pitchFamily="65" charset="-120"/>
              </a:rPr>
              <a:t>補述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a:t>
            </a:r>
            <a:r>
              <a:rPr lang="zh-TW" altLang="en-US" sz="1600" kern="0" dirty="0" smtClean="0">
                <a:solidFill>
                  <a:srgbClr val="FF0000"/>
                </a:solidFill>
                <a:latin typeface="標楷體" panose="03000509000000000000" pitchFamily="65" charset="-120"/>
                <a:ea typeface="標楷體" panose="03000509000000000000" pitchFamily="65" charset="-120"/>
              </a:rPr>
              <a:t>其他</a:t>
            </a:r>
            <a:r>
              <a:rPr lang="zh-TW" altLang="en-US" sz="1600" kern="0" dirty="0" smtClean="0">
                <a:solidFill>
                  <a:srgbClr val="0000FF"/>
                </a:solidFill>
                <a:latin typeface="標楷體" panose="03000509000000000000" pitchFamily="65" charset="-120"/>
                <a:ea typeface="標楷體" panose="03000509000000000000" pitchFamily="65" charset="-120"/>
              </a:rPr>
              <a:t>或</a:t>
            </a:r>
            <a:r>
              <a:rPr lang="zh-TW" altLang="en-US" sz="1600" kern="0" dirty="0" smtClean="0">
                <a:solidFill>
                  <a:srgbClr val="FF0000"/>
                </a:solidFill>
                <a:latin typeface="標楷體" panose="03000509000000000000" pitchFamily="65" charset="-120"/>
                <a:ea typeface="標楷體" panose="03000509000000000000" pitchFamily="65" charset="-120"/>
              </a:rPr>
              <a:t>補</a:t>
            </a:r>
            <a:r>
              <a:rPr lang="zh-TW" altLang="en-US" sz="1600" kern="0" dirty="0" smtClean="0">
                <a:solidFill>
                  <a:srgbClr val="0000FF"/>
                </a:solidFill>
                <a:latin typeface="標楷體" panose="03000509000000000000" pitchFamily="65" charset="-120"/>
                <a:ea typeface="標楷體" panose="03000509000000000000" pitchFamily="65" charset="-120"/>
              </a:rPr>
              <a:t>充</a:t>
            </a:r>
            <a:r>
              <a:rPr lang="zh-TW" altLang="en-US" sz="1600" kern="0" dirty="0">
                <a:solidFill>
                  <a:srgbClr val="0000FF"/>
                </a:solidFill>
                <a:latin typeface="標楷體" panose="03000509000000000000" pitchFamily="65" charset="-120"/>
                <a:ea typeface="標楷體" panose="03000509000000000000" pitchFamily="65" charset="-120"/>
              </a:rPr>
              <a:t>事項</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 </a:t>
            </a:r>
          </a:p>
        </p:txBody>
      </p:sp>
      <p:sp>
        <p:nvSpPr>
          <p:cNvPr id="10" name="文字方塊 9"/>
          <p:cNvSpPr txBox="1"/>
          <p:nvPr/>
        </p:nvSpPr>
        <p:spPr>
          <a:xfrm>
            <a:off x="2991160" y="2681769"/>
            <a:ext cx="5436847" cy="400110"/>
          </a:xfrm>
          <a:prstGeom prst="rect">
            <a:avLst/>
          </a:prstGeom>
          <a:solidFill>
            <a:sysClr val="window" lastClr="FFFFFF"/>
          </a:solidFill>
          <a:ln w="28575" cap="flat" cmpd="sng" algn="ctr">
            <a:solidFill>
              <a:srgbClr val="FF0000"/>
            </a:solidFill>
            <a:prstDash val="solid"/>
            <a:miter lim="800000"/>
          </a:ln>
          <a:effectLst/>
        </p:spPr>
        <p:txBody>
          <a:bodyPr wrap="square">
            <a:spAutoFit/>
          </a:bodyPr>
          <a:lstStyle/>
          <a:p>
            <a:pPr>
              <a:defRPr/>
            </a:pPr>
            <a:r>
              <a:rPr lang="zh-TW" altLang="en-US" sz="2000" kern="0" dirty="0" smtClean="0">
                <a:solidFill>
                  <a:srgbClr val="3333FF"/>
                </a:solidFill>
                <a:latin typeface="標楷體" panose="03000509000000000000" pitchFamily="65" charset="-120"/>
                <a:ea typeface="標楷體" panose="03000509000000000000" pitchFamily="65" charset="-120"/>
              </a:rPr>
              <a:t>主旨</a:t>
            </a:r>
            <a:r>
              <a:rPr lang="en-US" altLang="zh-TW" sz="2000" kern="0" dirty="0">
                <a:solidFill>
                  <a:srgbClr val="3333FF"/>
                </a:solidFill>
                <a:latin typeface="標楷體" panose="03000509000000000000" pitchFamily="65" charset="-120"/>
                <a:ea typeface="標楷體" panose="03000509000000000000" pitchFamily="65" charset="-120"/>
              </a:rPr>
              <a:t>=(</a:t>
            </a:r>
            <a:r>
              <a:rPr lang="zh-TW" altLang="en-US" sz="2000" kern="0" dirty="0">
                <a:solidFill>
                  <a:srgbClr val="FF0000"/>
                </a:solidFill>
                <a:latin typeface="標楷體" panose="03000509000000000000" pitchFamily="65" charset="-120"/>
                <a:ea typeface="標楷體" panose="03000509000000000000" pitchFamily="65" charset="-120"/>
              </a:rPr>
              <a:t>起首語</a:t>
            </a:r>
            <a:r>
              <a:rPr lang="en-US" altLang="zh-TW" sz="2000" kern="0" dirty="0">
                <a:solidFill>
                  <a:srgbClr val="FF0000"/>
                </a:solidFill>
                <a:latin typeface="標楷體" panose="03000509000000000000" pitchFamily="65" charset="-120"/>
                <a:ea typeface="標楷體" panose="03000509000000000000" pitchFamily="65" charset="-120"/>
              </a:rPr>
              <a:t>+</a:t>
            </a:r>
            <a:r>
              <a:rPr lang="zh-TW" altLang="en-US" sz="2000" kern="0" dirty="0">
                <a:solidFill>
                  <a:srgbClr val="FF0000"/>
                </a:solidFill>
                <a:latin typeface="標楷體" panose="03000509000000000000" pitchFamily="65" charset="-120"/>
                <a:ea typeface="標楷體" panose="03000509000000000000" pitchFamily="65" charset="-120"/>
              </a:rPr>
              <a:t>本案主要意旨</a:t>
            </a:r>
            <a:r>
              <a:rPr lang="en-US" altLang="zh-TW" sz="2000" kern="0" dirty="0">
                <a:solidFill>
                  <a:srgbClr val="FF0000"/>
                </a:solidFill>
                <a:latin typeface="標楷體" panose="03000509000000000000" pitchFamily="65" charset="-120"/>
                <a:ea typeface="標楷體" panose="03000509000000000000" pitchFamily="65" charset="-120"/>
              </a:rPr>
              <a:t>+</a:t>
            </a:r>
            <a:r>
              <a:rPr lang="zh-TW" altLang="en-US" sz="2000" kern="0" dirty="0">
                <a:solidFill>
                  <a:srgbClr val="FF0000"/>
                </a:solidFill>
                <a:latin typeface="標楷體" panose="03000509000000000000" pitchFamily="65" charset="-120"/>
                <a:ea typeface="標楷體" panose="03000509000000000000" pitchFamily="65" charset="-120"/>
              </a:rPr>
              <a:t>期望語</a:t>
            </a:r>
            <a:r>
              <a:rPr lang="en-US" altLang="zh-TW" sz="2000" kern="0" dirty="0" smtClean="0">
                <a:solidFill>
                  <a:srgbClr val="3333FF"/>
                </a:solidFill>
                <a:latin typeface="標楷體" panose="03000509000000000000" pitchFamily="65" charset="-120"/>
                <a:ea typeface="標楷體" panose="03000509000000000000" pitchFamily="65" charset="-120"/>
              </a:rPr>
              <a:t>)≦60</a:t>
            </a:r>
            <a:r>
              <a:rPr lang="zh-TW" altLang="en-US" sz="2000" kern="0" dirty="0" smtClean="0">
                <a:solidFill>
                  <a:srgbClr val="3333FF"/>
                </a:solidFill>
                <a:latin typeface="標楷體" panose="03000509000000000000" pitchFamily="65" charset="-120"/>
                <a:ea typeface="標楷體" panose="03000509000000000000" pitchFamily="65" charset="-120"/>
              </a:rPr>
              <a:t>個字</a:t>
            </a:r>
            <a:endParaRPr lang="zh-TW" altLang="en-US" sz="2000" kern="0" dirty="0">
              <a:solidFill>
                <a:srgbClr val="3333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7762540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文字方塊 5"/>
          <p:cNvSpPr txBox="1">
            <a:spLocks noChangeArrowheads="1"/>
          </p:cNvSpPr>
          <p:nvPr/>
        </p:nvSpPr>
        <p:spPr bwMode="auto">
          <a:xfrm>
            <a:off x="231005" y="0"/>
            <a:ext cx="11820786" cy="713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r>
              <a:rPr kumimoji="0" lang="zh-TW" altLang="en-US" sz="2800" dirty="0">
                <a:solidFill>
                  <a:srgbClr val="0000FF"/>
                </a:solidFill>
                <a:latin typeface="標楷體" panose="03000509000000000000" pitchFamily="65" charset="-120"/>
                <a:ea typeface="標楷體" panose="03000509000000000000" pitchFamily="65" charset="-120"/>
              </a:rPr>
              <a:t> </a:t>
            </a:r>
            <a:r>
              <a:rPr kumimoji="0" lang="zh-TW" altLang="en-US" sz="2800" dirty="0" smtClean="0">
                <a:solidFill>
                  <a:srgbClr val="0000FF"/>
                </a:solidFill>
                <a:latin typeface="標楷體" panose="03000509000000000000" pitchFamily="65" charset="-120"/>
                <a:ea typeface="標楷體" panose="03000509000000000000" pitchFamily="65" charset="-120"/>
              </a:rPr>
              <a:t>         </a:t>
            </a:r>
            <a:r>
              <a:rPr kumimoji="0" lang="en-US" altLang="zh-TW" sz="2800" dirty="0" smtClean="0">
                <a:solidFill>
                  <a:srgbClr val="0000FF"/>
                </a:solidFill>
                <a:latin typeface="標楷體" panose="03000509000000000000" pitchFamily="65" charset="-120"/>
                <a:ea typeface="標楷體" panose="03000509000000000000" pitchFamily="65" charset="-120"/>
              </a:rPr>
              <a:t>          </a:t>
            </a:r>
            <a:r>
              <a:rPr kumimoji="0" lang="zh-TW" altLang="en-US" sz="2800" dirty="0" smtClean="0">
                <a:solidFill>
                  <a:srgbClr val="000000"/>
                </a:solidFill>
                <a:latin typeface="標楷體" panose="03000509000000000000" pitchFamily="65" charset="-120"/>
                <a:ea typeface="標楷體" panose="03000509000000000000" pitchFamily="65" charset="-120"/>
              </a:rPr>
              <a:t>臺</a:t>
            </a:r>
            <a:r>
              <a:rPr kumimoji="0" lang="zh-TW" altLang="en-US" sz="2800" dirty="0">
                <a:solidFill>
                  <a:srgbClr val="000000"/>
                </a:solidFill>
                <a:latin typeface="標楷體" panose="03000509000000000000" pitchFamily="65" charset="-120"/>
                <a:ea typeface="標楷體" panose="03000509000000000000" pitchFamily="65" charset="-120"/>
              </a:rPr>
              <a:t>南市政府</a:t>
            </a:r>
            <a:r>
              <a:rPr kumimoji="0" lang="zh-TW" altLang="en-US" sz="2800" dirty="0" smtClean="0">
                <a:solidFill>
                  <a:srgbClr val="000000"/>
                </a:solidFill>
                <a:latin typeface="標楷體" panose="03000509000000000000" pitchFamily="65" charset="-120"/>
                <a:ea typeface="標楷體" panose="03000509000000000000" pitchFamily="65" charset="-120"/>
              </a:rPr>
              <a:t>衛生局 函</a:t>
            </a:r>
            <a:r>
              <a:rPr kumimoji="0" lang="en-US" altLang="zh-TW" sz="2800" dirty="0">
                <a:solidFill>
                  <a:srgbClr val="000000"/>
                </a:solidFill>
                <a:latin typeface="標楷體" panose="03000509000000000000" pitchFamily="65" charset="-120"/>
                <a:ea typeface="標楷體" panose="03000509000000000000" pitchFamily="65" charset="-120"/>
              </a:rPr>
              <a:t>(</a:t>
            </a:r>
            <a:r>
              <a:rPr kumimoji="0" lang="zh-TW" altLang="en-US" sz="2800" dirty="0">
                <a:solidFill>
                  <a:srgbClr val="000000"/>
                </a:solidFill>
                <a:latin typeface="標楷體" panose="03000509000000000000" pitchFamily="65" charset="-120"/>
                <a:ea typeface="標楷體" panose="03000509000000000000" pitchFamily="65" charset="-120"/>
              </a:rPr>
              <a:t>稿</a:t>
            </a:r>
            <a:r>
              <a:rPr kumimoji="0" lang="en-US" altLang="zh-TW" sz="2800" dirty="0">
                <a:solidFill>
                  <a:srgbClr val="000000"/>
                </a:solidFill>
                <a:latin typeface="標楷體" panose="03000509000000000000" pitchFamily="65" charset="-120"/>
                <a:ea typeface="標楷體" panose="03000509000000000000" pitchFamily="65" charset="-120"/>
              </a:rPr>
              <a:t>) </a:t>
            </a:r>
          </a:p>
          <a:p>
            <a:pPr fontAlgn="base">
              <a:spcBef>
                <a:spcPct val="0"/>
              </a:spcBef>
              <a:spcAft>
                <a:spcPct val="0"/>
              </a:spcAft>
            </a:pPr>
            <a:r>
              <a:rPr kumimoji="0" lang="zh-TW" altLang="zh-TW" sz="2400" dirty="0">
                <a:solidFill>
                  <a:srgbClr val="000000"/>
                </a:solidFill>
                <a:latin typeface="標楷體" panose="03000509000000000000" pitchFamily="65" charset="-120"/>
                <a:ea typeface="標楷體" panose="03000509000000000000" pitchFamily="65" charset="-120"/>
              </a:rPr>
              <a:t>受文者</a:t>
            </a:r>
            <a:r>
              <a:rPr kumimoji="0" lang="zh-TW" altLang="zh-TW" sz="2400" dirty="0" smtClean="0">
                <a:solidFill>
                  <a:srgbClr val="000000"/>
                </a:solidFill>
                <a:latin typeface="標楷體" panose="03000509000000000000" pitchFamily="65" charset="-120"/>
                <a:ea typeface="標楷體" panose="03000509000000000000" pitchFamily="65" charset="-120"/>
              </a:rPr>
              <a:t>：</a:t>
            </a:r>
            <a:r>
              <a:rPr kumimoji="0" lang="zh-TW" altLang="en-US" sz="2400" dirty="0">
                <a:solidFill>
                  <a:srgbClr val="000000"/>
                </a:solidFill>
                <a:latin typeface="標楷體" panose="03000509000000000000" pitchFamily="65" charset="-120"/>
                <a:ea typeface="標楷體" panose="03000509000000000000" pitchFamily="65" charset="-120"/>
              </a:rPr>
              <a:t>臺南市政府</a:t>
            </a:r>
            <a:r>
              <a:rPr kumimoji="0" lang="zh-TW" altLang="en-US" sz="2400" dirty="0" smtClean="0">
                <a:solidFill>
                  <a:srgbClr val="000000"/>
                </a:solidFill>
                <a:latin typeface="標楷體" panose="03000509000000000000" pitchFamily="65" charset="-120"/>
                <a:ea typeface="標楷體" panose="03000509000000000000" pitchFamily="65" charset="-120"/>
              </a:rPr>
              <a:t>教育局</a:t>
            </a:r>
            <a:endParaRPr kumimoji="0" lang="en-US" altLang="zh-TW" sz="2400" dirty="0">
              <a:solidFill>
                <a:srgbClr val="000000"/>
              </a:solidFill>
              <a:latin typeface="標楷體" panose="03000509000000000000" pitchFamily="65" charset="-120"/>
              <a:ea typeface="標楷體" panose="03000509000000000000" pitchFamily="65" charset="-120"/>
            </a:endParaRPr>
          </a:p>
          <a:p>
            <a:pPr fontAlgn="base">
              <a:lnSpc>
                <a:spcPts val="1700"/>
              </a:lnSpc>
              <a:spcBef>
                <a:spcPct val="0"/>
              </a:spcBef>
              <a:spcAft>
                <a:spcPct val="0"/>
              </a:spcAft>
            </a:pPr>
            <a:r>
              <a:rPr kumimoji="0" lang="zh-TW" altLang="en-US" dirty="0" smtClean="0">
                <a:solidFill>
                  <a:srgbClr val="000000"/>
                </a:solidFill>
                <a:latin typeface="標楷體" panose="03000509000000000000" pitchFamily="65" charset="-120"/>
                <a:ea typeface="標楷體" panose="03000509000000000000" pitchFamily="65" charset="-120"/>
              </a:rPr>
              <a:t>發文</a:t>
            </a:r>
            <a:r>
              <a:rPr kumimoji="0" lang="zh-TW" altLang="en-US" dirty="0">
                <a:solidFill>
                  <a:srgbClr val="000000"/>
                </a:solidFill>
                <a:latin typeface="標楷體" panose="03000509000000000000" pitchFamily="65" charset="-120"/>
                <a:ea typeface="標楷體" panose="03000509000000000000" pitchFamily="65" charset="-120"/>
              </a:rPr>
              <a:t>日期：中華民國</a:t>
            </a:r>
            <a:r>
              <a:rPr kumimoji="0" lang="en-US" altLang="zh-TW" dirty="0">
                <a:solidFill>
                  <a:srgbClr val="000000"/>
                </a:solidFill>
                <a:latin typeface="標楷體" panose="03000509000000000000" pitchFamily="65" charset="-120"/>
                <a:ea typeface="標楷體" panose="03000509000000000000" pitchFamily="65" charset="-120"/>
              </a:rPr>
              <a:t>108</a:t>
            </a:r>
            <a:r>
              <a:rPr kumimoji="0" lang="zh-TW" altLang="en-US" dirty="0" smtClean="0">
                <a:solidFill>
                  <a:srgbClr val="000000"/>
                </a:solidFill>
                <a:latin typeface="標楷體" panose="03000509000000000000" pitchFamily="65" charset="-120"/>
                <a:ea typeface="標楷體" panose="03000509000000000000" pitchFamily="65" charset="-120"/>
              </a:rPr>
              <a:t>年</a:t>
            </a:r>
            <a:r>
              <a:rPr kumimoji="0" lang="en-US" altLang="zh-TW" dirty="0">
                <a:solidFill>
                  <a:srgbClr val="000000"/>
                </a:solidFill>
                <a:latin typeface="標楷體" panose="03000509000000000000" pitchFamily="65" charset="-120"/>
                <a:ea typeface="標楷體" panose="03000509000000000000" pitchFamily="65" charset="-120"/>
              </a:rPr>
              <a:t>6</a:t>
            </a:r>
            <a:r>
              <a:rPr kumimoji="0" lang="zh-TW" altLang="en-US" dirty="0" smtClean="0">
                <a:solidFill>
                  <a:srgbClr val="000000"/>
                </a:solidFill>
                <a:latin typeface="標楷體" panose="03000509000000000000" pitchFamily="65" charset="-120"/>
                <a:ea typeface="標楷體" panose="03000509000000000000" pitchFamily="65" charset="-120"/>
              </a:rPr>
              <a:t>月</a:t>
            </a:r>
            <a:r>
              <a:rPr kumimoji="0" lang="en-US" altLang="zh-TW" dirty="0">
                <a:solidFill>
                  <a:srgbClr val="000000"/>
                </a:solidFill>
                <a:latin typeface="標楷體" panose="03000509000000000000" pitchFamily="65" charset="-120"/>
                <a:ea typeface="標楷體" panose="03000509000000000000" pitchFamily="65" charset="-120"/>
              </a:rPr>
              <a:t>2</a:t>
            </a:r>
            <a:r>
              <a:rPr kumimoji="0" lang="en-US" altLang="zh-TW" dirty="0" smtClean="0">
                <a:solidFill>
                  <a:srgbClr val="000000"/>
                </a:solidFill>
                <a:latin typeface="標楷體" panose="03000509000000000000" pitchFamily="65" charset="-120"/>
                <a:ea typeface="標楷體" panose="03000509000000000000" pitchFamily="65" charset="-120"/>
              </a:rPr>
              <a:t>0</a:t>
            </a:r>
            <a:r>
              <a:rPr kumimoji="0" lang="zh-TW" altLang="en-US" dirty="0" smtClean="0">
                <a:solidFill>
                  <a:srgbClr val="000000"/>
                </a:solidFill>
                <a:latin typeface="標楷體" panose="03000509000000000000" pitchFamily="65" charset="-120"/>
                <a:ea typeface="標楷體" panose="03000509000000000000" pitchFamily="65" charset="-120"/>
              </a:rPr>
              <a:t>日</a:t>
            </a:r>
            <a:endParaRPr kumimoji="0" lang="zh-TW" altLang="en-US" dirty="0">
              <a:solidFill>
                <a:srgbClr val="000000"/>
              </a:solidFill>
              <a:latin typeface="標楷體" panose="03000509000000000000" pitchFamily="65" charset="-120"/>
              <a:ea typeface="標楷體" panose="03000509000000000000" pitchFamily="65" charset="-120"/>
            </a:endParaRPr>
          </a:p>
          <a:p>
            <a:pPr fontAlgn="base">
              <a:lnSpc>
                <a:spcPts val="1700"/>
              </a:lnSpc>
              <a:spcBef>
                <a:spcPct val="0"/>
              </a:spcBef>
              <a:spcAft>
                <a:spcPct val="0"/>
              </a:spcAft>
            </a:pPr>
            <a:r>
              <a:rPr kumimoji="0" lang="zh-TW" altLang="en-US" dirty="0">
                <a:solidFill>
                  <a:srgbClr val="000000"/>
                </a:solidFill>
                <a:latin typeface="標楷體" panose="03000509000000000000" pitchFamily="65" charset="-120"/>
                <a:ea typeface="標楷體" panose="03000509000000000000" pitchFamily="65" charset="-120"/>
              </a:rPr>
              <a:t>發文字號：南市衛疾字</a:t>
            </a:r>
            <a:r>
              <a:rPr kumimoji="0" lang="zh-TW" altLang="en-US" dirty="0" smtClean="0">
                <a:solidFill>
                  <a:srgbClr val="000000"/>
                </a:solidFill>
                <a:latin typeface="標楷體" panose="03000509000000000000" pitchFamily="65" charset="-120"/>
                <a:ea typeface="標楷體" panose="03000509000000000000" pitchFamily="65" charset="-120"/>
              </a:rPr>
              <a:t>第</a:t>
            </a:r>
            <a:r>
              <a:rPr kumimoji="0" lang="en-US" altLang="zh-TW" dirty="0" smtClean="0">
                <a:solidFill>
                  <a:srgbClr val="000000"/>
                </a:solidFill>
                <a:latin typeface="標楷體" panose="03000509000000000000" pitchFamily="65" charset="-120"/>
                <a:ea typeface="標楷體" panose="03000509000000000000" pitchFamily="65" charset="-120"/>
              </a:rPr>
              <a:t>1080000000</a:t>
            </a:r>
            <a:r>
              <a:rPr kumimoji="0" lang="zh-TW" altLang="en-US" dirty="0" smtClean="0">
                <a:solidFill>
                  <a:srgbClr val="000000"/>
                </a:solidFill>
                <a:latin typeface="標楷體" panose="03000509000000000000" pitchFamily="65" charset="-120"/>
                <a:ea typeface="標楷體" panose="03000509000000000000" pitchFamily="65" charset="-120"/>
              </a:rPr>
              <a:t>號</a:t>
            </a:r>
            <a:endParaRPr kumimoji="0" lang="zh-TW" altLang="en-US" dirty="0">
              <a:solidFill>
                <a:srgbClr val="000000"/>
              </a:solidFill>
              <a:latin typeface="標楷體" panose="03000509000000000000" pitchFamily="65" charset="-120"/>
              <a:ea typeface="標楷體" panose="03000509000000000000" pitchFamily="65" charset="-120"/>
            </a:endParaRPr>
          </a:p>
          <a:p>
            <a:pPr fontAlgn="base">
              <a:lnSpc>
                <a:spcPts val="1700"/>
              </a:lnSpc>
              <a:spcBef>
                <a:spcPct val="0"/>
              </a:spcBef>
              <a:spcAft>
                <a:spcPct val="0"/>
              </a:spcAft>
            </a:pPr>
            <a:r>
              <a:rPr kumimoji="0" lang="zh-TW" altLang="en-US" dirty="0">
                <a:solidFill>
                  <a:srgbClr val="0000FF"/>
                </a:solidFill>
                <a:latin typeface="標楷體" panose="03000509000000000000" pitchFamily="65" charset="-120"/>
                <a:ea typeface="標楷體" panose="03000509000000000000" pitchFamily="65" charset="-120"/>
              </a:rPr>
              <a:t>速別</a:t>
            </a:r>
            <a:r>
              <a:rPr kumimoji="0" lang="zh-TW" altLang="en-US" dirty="0" smtClean="0">
                <a:solidFill>
                  <a:srgbClr val="0000FF"/>
                </a:solidFill>
                <a:latin typeface="標楷體" panose="03000509000000000000" pitchFamily="65" charset="-120"/>
                <a:ea typeface="標楷體" panose="03000509000000000000" pitchFamily="65" charset="-120"/>
              </a:rPr>
              <a:t>：</a:t>
            </a:r>
            <a:endParaRPr kumimoji="0" lang="zh-TW" altLang="en-US" dirty="0">
              <a:solidFill>
                <a:srgbClr val="0000FF"/>
              </a:solidFill>
              <a:latin typeface="標楷體" panose="03000509000000000000" pitchFamily="65" charset="-120"/>
              <a:ea typeface="標楷體" panose="03000509000000000000" pitchFamily="65" charset="-120"/>
            </a:endParaRPr>
          </a:p>
          <a:p>
            <a:pPr fontAlgn="base">
              <a:lnSpc>
                <a:spcPts val="1700"/>
              </a:lnSpc>
              <a:spcBef>
                <a:spcPct val="0"/>
              </a:spcBef>
              <a:spcAft>
                <a:spcPct val="0"/>
              </a:spcAft>
            </a:pPr>
            <a:r>
              <a:rPr kumimoji="0" lang="zh-TW" altLang="en-US" dirty="0">
                <a:solidFill>
                  <a:srgbClr val="000000"/>
                </a:solidFill>
                <a:latin typeface="標楷體" panose="03000509000000000000" pitchFamily="65" charset="-120"/>
                <a:ea typeface="標楷體" panose="03000509000000000000" pitchFamily="65" charset="-120"/>
              </a:rPr>
              <a:t>密等及解密條件或保密期限：</a:t>
            </a:r>
          </a:p>
          <a:p>
            <a:pPr fontAlgn="base">
              <a:lnSpc>
                <a:spcPts val="1700"/>
              </a:lnSpc>
              <a:spcBef>
                <a:spcPct val="0"/>
              </a:spcBef>
              <a:spcAft>
                <a:spcPct val="0"/>
              </a:spcAft>
            </a:pPr>
            <a:r>
              <a:rPr kumimoji="0" lang="zh-TW" altLang="en-US" dirty="0">
                <a:solidFill>
                  <a:srgbClr val="000000"/>
                </a:solidFill>
                <a:latin typeface="標楷體" panose="03000509000000000000" pitchFamily="65" charset="-120"/>
                <a:ea typeface="標楷體" panose="03000509000000000000" pitchFamily="65" charset="-120"/>
              </a:rPr>
              <a:t>附件：如</a:t>
            </a:r>
            <a:r>
              <a:rPr kumimoji="0" lang="zh-TW" altLang="en-US" dirty="0" smtClean="0">
                <a:solidFill>
                  <a:srgbClr val="000000"/>
                </a:solidFill>
                <a:latin typeface="標楷體" panose="03000509000000000000" pitchFamily="65" charset="-120"/>
                <a:ea typeface="標楷體" panose="03000509000000000000" pitchFamily="65" charset="-120"/>
              </a:rPr>
              <a:t>說明三、四</a:t>
            </a:r>
            <a:endParaRPr kumimoji="0" lang="zh-TW" altLang="en-US"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zh-TW" sz="2400" dirty="0" smtClean="0">
                <a:solidFill>
                  <a:srgbClr val="000000"/>
                </a:solidFill>
                <a:latin typeface="標楷體" panose="03000509000000000000" pitchFamily="65" charset="-120"/>
                <a:ea typeface="標楷體" panose="03000509000000000000" pitchFamily="65" charset="-120"/>
              </a:rPr>
              <a:t>主旨：</a:t>
            </a:r>
            <a:r>
              <a:rPr kumimoji="0" lang="zh-TW" altLang="en-US" sz="2400" dirty="0">
                <a:solidFill>
                  <a:srgbClr val="0000FF"/>
                </a:solidFill>
                <a:latin typeface="標楷體" panose="03000509000000000000" pitchFamily="65" charset="-120"/>
                <a:ea typeface="標楷體" panose="03000509000000000000" pitchFamily="65" charset="-120"/>
              </a:rPr>
              <a:t>為</a:t>
            </a:r>
            <a:r>
              <a:rPr kumimoji="0" lang="zh-TW" altLang="en-US" sz="2400" dirty="0">
                <a:solidFill>
                  <a:srgbClr val="000000"/>
                </a:solidFill>
                <a:latin typeface="標楷體" panose="03000509000000000000" pitchFamily="65" charset="-120"/>
                <a:ea typeface="標楷體" panose="03000509000000000000" pitchFamily="65" charset="-120"/>
              </a:rPr>
              <a:t>提供本市幼兒園中幼童與職員接種之可近性服務，請貴局協助公告周知及調</a:t>
            </a: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      查「幼兒園入園接種作業」並於</a:t>
            </a:r>
            <a:r>
              <a:rPr kumimoji="0" lang="en-US" altLang="zh-TW" sz="2400" dirty="0">
                <a:solidFill>
                  <a:srgbClr val="0000FF"/>
                </a:solidFill>
                <a:latin typeface="標楷體" panose="03000509000000000000" pitchFamily="65" charset="-120"/>
                <a:ea typeface="標楷體" panose="03000509000000000000" pitchFamily="65" charset="-120"/>
              </a:rPr>
              <a:t>7</a:t>
            </a:r>
            <a:r>
              <a:rPr kumimoji="0" lang="zh-TW" altLang="en-US" sz="2400" dirty="0">
                <a:solidFill>
                  <a:srgbClr val="0000FF"/>
                </a:solidFill>
                <a:latin typeface="標楷體" panose="03000509000000000000" pitchFamily="65" charset="-120"/>
                <a:ea typeface="標楷體" panose="03000509000000000000" pitchFamily="65" charset="-120"/>
              </a:rPr>
              <a:t>月</a:t>
            </a:r>
            <a:r>
              <a:rPr kumimoji="0" lang="en-US" altLang="zh-TW" sz="2400" dirty="0">
                <a:solidFill>
                  <a:srgbClr val="0000FF"/>
                </a:solidFill>
                <a:latin typeface="標楷體" panose="03000509000000000000" pitchFamily="65" charset="-120"/>
                <a:ea typeface="標楷體" panose="03000509000000000000" pitchFamily="65" charset="-120"/>
              </a:rPr>
              <a:t>27</a:t>
            </a:r>
            <a:r>
              <a:rPr kumimoji="0" lang="zh-TW" altLang="en-US" sz="2400" dirty="0">
                <a:solidFill>
                  <a:srgbClr val="0000FF"/>
                </a:solidFill>
                <a:latin typeface="標楷體" panose="03000509000000000000" pitchFamily="65" charset="-120"/>
                <a:ea typeface="標楷體" panose="03000509000000000000" pitchFamily="65" charset="-120"/>
              </a:rPr>
              <a:t>日前彙整函復</a:t>
            </a:r>
            <a:r>
              <a:rPr kumimoji="0" lang="zh-TW" altLang="en-US" sz="2400" dirty="0">
                <a:solidFill>
                  <a:srgbClr val="000000"/>
                </a:solidFill>
                <a:latin typeface="標楷體" panose="03000509000000000000" pitchFamily="65" charset="-120"/>
                <a:ea typeface="標楷體" panose="03000509000000000000" pitchFamily="65" charset="-120"/>
              </a:rPr>
              <a:t>本局彙辦，</a:t>
            </a:r>
            <a:r>
              <a:rPr kumimoji="0" lang="zh-TW" altLang="en-US" sz="2400" dirty="0" smtClean="0">
                <a:solidFill>
                  <a:srgbClr val="0000FF"/>
                </a:solidFill>
                <a:latin typeface="標楷體" panose="03000509000000000000" pitchFamily="65" charset="-120"/>
                <a:ea typeface="標楷體" panose="03000509000000000000" pitchFamily="65" charset="-120"/>
              </a:rPr>
              <a:t>請辦理見</a:t>
            </a:r>
            <a:r>
              <a:rPr kumimoji="0" lang="zh-TW" altLang="en-US" sz="2400" dirty="0">
                <a:solidFill>
                  <a:srgbClr val="0000FF"/>
                </a:solidFill>
                <a:latin typeface="標楷體" panose="03000509000000000000" pitchFamily="65" charset="-120"/>
                <a:ea typeface="標楷體" panose="03000509000000000000" pitchFamily="65" charset="-120"/>
              </a:rPr>
              <a:t>復</a:t>
            </a:r>
            <a:r>
              <a:rPr kumimoji="0" lang="zh-TW" altLang="en-US" sz="2400" dirty="0" smtClean="0">
                <a:solidFill>
                  <a:srgbClr val="000000"/>
                </a:solidFill>
                <a:latin typeface="標楷體" panose="03000509000000000000" pitchFamily="65" charset="-120"/>
                <a:ea typeface="標楷體" panose="03000509000000000000" pitchFamily="65" charset="-120"/>
              </a:rPr>
              <a:t>。</a:t>
            </a:r>
            <a:endParaRPr kumimoji="0" lang="en-US" altLang="zh-TW" sz="24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說明</a:t>
            </a:r>
            <a:r>
              <a:rPr kumimoji="0" lang="zh-TW" altLang="en-US" sz="2400" dirty="0" smtClean="0">
                <a:solidFill>
                  <a:srgbClr val="000000"/>
                </a:solidFill>
                <a:latin typeface="標楷體" panose="03000509000000000000" pitchFamily="65" charset="-120"/>
                <a:ea typeface="標楷體" panose="03000509000000000000" pitchFamily="65" charset="-120"/>
              </a:rPr>
              <a:t>：</a:t>
            </a:r>
            <a:endParaRPr kumimoji="0" lang="en-US" altLang="zh-TW" sz="24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smtClean="0">
                <a:solidFill>
                  <a:srgbClr val="000000"/>
                </a:solidFill>
                <a:latin typeface="標楷體" panose="03000509000000000000" pitchFamily="65" charset="-120"/>
                <a:ea typeface="標楷體" panose="03000509000000000000" pitchFamily="65" charset="-120"/>
              </a:rPr>
              <a:t>  一、依據</a:t>
            </a:r>
            <a:r>
              <a:rPr kumimoji="0" lang="zh-TW" altLang="en-US" sz="2400" dirty="0">
                <a:solidFill>
                  <a:srgbClr val="000000"/>
                </a:solidFill>
                <a:latin typeface="標楷體" panose="03000509000000000000" pitchFamily="65" charset="-120"/>
                <a:ea typeface="標楷體" panose="03000509000000000000" pitchFamily="65" charset="-120"/>
              </a:rPr>
              <a:t>衛生福利部疾病管制署「</a:t>
            </a:r>
            <a:r>
              <a:rPr kumimoji="0" lang="en-US" altLang="zh-TW" sz="2400" dirty="0">
                <a:solidFill>
                  <a:srgbClr val="000000"/>
                </a:solidFill>
                <a:latin typeface="標楷體" panose="03000509000000000000" pitchFamily="65" charset="-120"/>
                <a:ea typeface="標楷體" panose="03000509000000000000" pitchFamily="65" charset="-120"/>
              </a:rPr>
              <a:t>107</a:t>
            </a:r>
            <a:r>
              <a:rPr kumimoji="0" lang="zh-TW" altLang="en-US" sz="2400" dirty="0">
                <a:solidFill>
                  <a:srgbClr val="000000"/>
                </a:solidFill>
                <a:latin typeface="標楷體" panose="03000509000000000000" pitchFamily="65" charset="-120"/>
                <a:ea typeface="標楷體" panose="03000509000000000000" pitchFamily="65" charset="-120"/>
              </a:rPr>
              <a:t>年度流感疫苗接種計畫」辦理</a:t>
            </a:r>
            <a:r>
              <a:rPr kumimoji="0"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600" dirty="0">
                <a:solidFill>
                  <a:srgbClr val="0000FF"/>
                </a:solidFill>
                <a:latin typeface="標楷體" panose="03000509000000000000" pitchFamily="65" charset="-120"/>
                <a:ea typeface="標楷體" panose="03000509000000000000" pitchFamily="65" charset="-120"/>
              </a:rPr>
              <a:t>(</a:t>
            </a:r>
            <a:r>
              <a:rPr kumimoji="0" lang="zh-TW" altLang="en-US" sz="2600" dirty="0">
                <a:solidFill>
                  <a:srgbClr val="0000FF"/>
                </a:solidFill>
                <a:latin typeface="標楷體" panose="03000509000000000000" pitchFamily="65" charset="-120"/>
                <a:ea typeface="標楷體" panose="03000509000000000000" pitchFamily="65" charset="-120"/>
              </a:rPr>
              <a:t>引據</a:t>
            </a:r>
            <a:r>
              <a:rPr kumimoji="0" lang="en-US" altLang="zh-TW" sz="2600" dirty="0">
                <a:solidFill>
                  <a:srgbClr val="0000FF"/>
                </a:solidFill>
                <a:latin typeface="標楷體" panose="03000509000000000000" pitchFamily="65" charset="-120"/>
                <a:ea typeface="標楷體" panose="03000509000000000000" pitchFamily="65" charset="-120"/>
              </a:rPr>
              <a:t>)</a:t>
            </a:r>
            <a:r>
              <a:rPr kumimoji="0" lang="en-US" altLang="zh-TW" sz="2600" b="1" dirty="0">
                <a:solidFill>
                  <a:srgbClr val="FF0000"/>
                </a:solidFill>
                <a:latin typeface="標楷體" panose="03000509000000000000" pitchFamily="65" charset="-120"/>
                <a:ea typeface="標楷體" panose="03000509000000000000" pitchFamily="65" charset="-120"/>
              </a:rPr>
              <a:t> (</a:t>
            </a:r>
            <a:r>
              <a:rPr kumimoji="0" lang="zh-TW" altLang="en-US" sz="2600" b="1" dirty="0">
                <a:solidFill>
                  <a:srgbClr val="FF0000"/>
                </a:solidFill>
                <a:latin typeface="標楷體" panose="03000509000000000000" pitchFamily="65" charset="-120"/>
                <a:ea typeface="標楷體" panose="03000509000000000000" pitchFamily="65" charset="-120"/>
              </a:rPr>
              <a:t>承</a:t>
            </a:r>
            <a:r>
              <a:rPr kumimoji="0" lang="en-US" altLang="zh-TW" sz="2600" b="1" dirty="0" smtClean="0">
                <a:solidFill>
                  <a:srgbClr val="FF0000"/>
                </a:solidFill>
                <a:latin typeface="標楷體" panose="03000509000000000000" pitchFamily="65" charset="-120"/>
                <a:ea typeface="標楷體" panose="03000509000000000000" pitchFamily="65" charset="-120"/>
              </a:rPr>
              <a:t>)</a:t>
            </a:r>
            <a:endParaRPr kumimoji="0" lang="zh-TW" altLang="en-US" sz="24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smtClean="0">
                <a:solidFill>
                  <a:srgbClr val="000000"/>
                </a:solidFill>
                <a:latin typeface="標楷體" panose="03000509000000000000" pitchFamily="65" charset="-120"/>
                <a:ea typeface="標楷體" panose="03000509000000000000" pitchFamily="65" charset="-120"/>
              </a:rPr>
              <a:t>  二、為</a:t>
            </a:r>
            <a:r>
              <a:rPr kumimoji="0" lang="zh-TW" altLang="en-US" sz="2400" dirty="0">
                <a:solidFill>
                  <a:srgbClr val="000000"/>
                </a:solidFill>
                <a:latin typeface="標楷體" panose="03000509000000000000" pitchFamily="65" charset="-120"/>
                <a:ea typeface="標楷體" panose="03000509000000000000" pitchFamily="65" charset="-120"/>
              </a:rPr>
              <a:t>提升本市幼兒園中幼童與職員接種之可近性，進而增強本市幼童對季節性流</a:t>
            </a:r>
            <a:r>
              <a:rPr kumimoji="0" lang="zh-TW" altLang="en-US" sz="2400" dirty="0" smtClean="0">
                <a:solidFill>
                  <a:srgbClr val="000000"/>
                </a:solidFill>
                <a:latin typeface="標楷體" panose="03000509000000000000" pitchFamily="65" charset="-120"/>
                <a:ea typeface="標楷體" panose="03000509000000000000" pitchFamily="65" charset="-120"/>
              </a:rPr>
              <a:t>感</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en-US" altLang="zh-TW" sz="2400" dirty="0">
                <a:solidFill>
                  <a:srgbClr val="000000"/>
                </a:solidFill>
                <a:latin typeface="標楷體" panose="03000509000000000000" pitchFamily="65" charset="-120"/>
                <a:ea typeface="標楷體" panose="03000509000000000000" pitchFamily="65" charset="-120"/>
              </a:rPr>
              <a:t> </a:t>
            </a:r>
            <a:r>
              <a:rPr kumimoji="0" lang="en-US" altLang="zh-TW" sz="2400" dirty="0" smtClean="0">
                <a:solidFill>
                  <a:srgbClr val="000000"/>
                </a:solidFill>
                <a:latin typeface="標楷體" panose="03000509000000000000" pitchFamily="65" charset="-120"/>
                <a:ea typeface="標楷體" panose="03000509000000000000" pitchFamily="65" charset="-120"/>
              </a:rPr>
              <a:t>     </a:t>
            </a:r>
            <a:r>
              <a:rPr kumimoji="0" lang="zh-TW" altLang="en-US" sz="2400" dirty="0" smtClean="0">
                <a:solidFill>
                  <a:srgbClr val="000000"/>
                </a:solidFill>
                <a:latin typeface="標楷體" panose="03000509000000000000" pitchFamily="65" charset="-120"/>
                <a:ea typeface="標楷體" panose="03000509000000000000" pitchFamily="65" charset="-120"/>
              </a:rPr>
              <a:t>之</a:t>
            </a:r>
            <a:r>
              <a:rPr kumimoji="0" lang="zh-TW" altLang="en-US" sz="2400" dirty="0">
                <a:solidFill>
                  <a:srgbClr val="000000"/>
                </a:solidFill>
                <a:latin typeface="標楷體" panose="03000509000000000000" pitchFamily="65" charset="-120"/>
                <a:ea typeface="標楷體" panose="03000509000000000000" pitchFamily="65" charset="-120"/>
              </a:rPr>
              <a:t>抵抗力，爰辦理「幼兒園入園接種作業措施」</a:t>
            </a:r>
            <a:r>
              <a:rPr kumimoji="0"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600" dirty="0">
                <a:solidFill>
                  <a:srgbClr val="0000FF"/>
                </a:solidFill>
                <a:latin typeface="標楷體" panose="03000509000000000000" pitchFamily="65" charset="-120"/>
                <a:ea typeface="標楷體" panose="03000509000000000000" pitchFamily="65" charset="-120"/>
              </a:rPr>
              <a:t>(</a:t>
            </a:r>
            <a:r>
              <a:rPr kumimoji="0" lang="zh-TW" altLang="en-US" sz="2600" dirty="0">
                <a:solidFill>
                  <a:srgbClr val="0000FF"/>
                </a:solidFill>
                <a:latin typeface="標楷體" panose="03000509000000000000" pitchFamily="65" charset="-120"/>
                <a:ea typeface="標楷體" panose="03000509000000000000" pitchFamily="65" charset="-120"/>
              </a:rPr>
              <a:t>申述</a:t>
            </a:r>
            <a:r>
              <a:rPr kumimoji="0" lang="en-US" altLang="zh-TW" sz="2600" dirty="0">
                <a:solidFill>
                  <a:srgbClr val="0000FF"/>
                </a:solidFill>
                <a:latin typeface="標楷體" panose="03000509000000000000" pitchFamily="65" charset="-120"/>
                <a:ea typeface="標楷體" panose="03000509000000000000" pitchFamily="65" charset="-120"/>
              </a:rPr>
              <a:t>)</a:t>
            </a:r>
            <a:r>
              <a:rPr kumimoji="0" lang="zh-TW" altLang="en-US" sz="2600" dirty="0">
                <a:solidFill>
                  <a:srgbClr val="0000FF"/>
                </a:solidFill>
                <a:latin typeface="標楷體" panose="03000509000000000000" pitchFamily="65" charset="-120"/>
                <a:ea typeface="標楷體" panose="03000509000000000000" pitchFamily="65" charset="-120"/>
              </a:rPr>
              <a:t> </a:t>
            </a:r>
            <a:r>
              <a:rPr kumimoji="0" lang="en-US" altLang="zh-TW" sz="2600" dirty="0">
                <a:solidFill>
                  <a:srgbClr val="FF0000"/>
                </a:solidFill>
                <a:latin typeface="標楷體" panose="03000509000000000000" pitchFamily="65" charset="-120"/>
                <a:ea typeface="標楷體" panose="03000509000000000000" pitchFamily="65" charset="-120"/>
              </a:rPr>
              <a:t>(</a:t>
            </a:r>
            <a:r>
              <a:rPr kumimoji="0" lang="zh-TW" altLang="en-US" sz="2600" dirty="0">
                <a:solidFill>
                  <a:srgbClr val="FF0000"/>
                </a:solidFill>
                <a:latin typeface="標楷體" panose="03000509000000000000" pitchFamily="65" charset="-120"/>
                <a:ea typeface="標楷體" panose="03000509000000000000" pitchFamily="65" charset="-120"/>
              </a:rPr>
              <a:t>轉</a:t>
            </a:r>
            <a:r>
              <a:rPr kumimoji="0" lang="en-US" altLang="zh-TW" sz="2600" dirty="0" smtClean="0">
                <a:solidFill>
                  <a:srgbClr val="FF0000"/>
                </a:solidFill>
                <a:latin typeface="標楷體" panose="03000509000000000000" pitchFamily="65" charset="-120"/>
                <a:ea typeface="標楷體" panose="03000509000000000000" pitchFamily="65" charset="-120"/>
              </a:rPr>
              <a:t>)</a:t>
            </a:r>
            <a:endParaRPr kumimoji="0" lang="zh-TW" altLang="en-US" sz="24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smtClean="0">
                <a:solidFill>
                  <a:srgbClr val="000000"/>
                </a:solidFill>
                <a:latin typeface="標楷體" panose="03000509000000000000" pitchFamily="65" charset="-120"/>
                <a:ea typeface="標楷體" panose="03000509000000000000" pitchFamily="65" charset="-120"/>
              </a:rPr>
              <a:t>  三、請</a:t>
            </a:r>
            <a:r>
              <a:rPr kumimoji="0" lang="zh-TW" altLang="en-US" sz="2400" dirty="0">
                <a:solidFill>
                  <a:srgbClr val="000000"/>
                </a:solidFill>
                <a:latin typeface="標楷體" panose="03000509000000000000" pitchFamily="65" charset="-120"/>
                <a:ea typeface="標楷體" panose="03000509000000000000" pitchFamily="65" charset="-120"/>
              </a:rPr>
              <a:t>貴局轉知旨揭公告至所屬幼兒園並協助進行意願調查，</a:t>
            </a:r>
            <a:r>
              <a:rPr kumimoji="0" lang="zh-TW" altLang="en-US" sz="2400" dirty="0" smtClean="0">
                <a:solidFill>
                  <a:srgbClr val="000000"/>
                </a:solidFill>
                <a:latin typeface="標楷體" panose="03000509000000000000" pitchFamily="65" charset="-120"/>
                <a:ea typeface="標楷體" panose="03000509000000000000" pitchFamily="65" charset="-120"/>
              </a:rPr>
              <a:t>並彙整「</a:t>
            </a:r>
            <a:r>
              <a:rPr kumimoji="0" lang="en-US" altLang="zh-TW" sz="2400" dirty="0">
                <a:solidFill>
                  <a:srgbClr val="000000"/>
                </a:solidFill>
                <a:latin typeface="標楷體" panose="03000509000000000000" pitchFamily="65" charset="-120"/>
                <a:ea typeface="標楷體" panose="03000509000000000000" pitchFamily="65" charset="-120"/>
              </a:rPr>
              <a:t>107</a:t>
            </a:r>
            <a:r>
              <a:rPr kumimoji="0" lang="zh-TW" altLang="en-US" sz="2400" dirty="0">
                <a:solidFill>
                  <a:srgbClr val="000000"/>
                </a:solidFill>
                <a:latin typeface="標楷體" panose="03000509000000000000" pitchFamily="65" charset="-120"/>
                <a:ea typeface="標楷體" panose="03000509000000000000" pitchFamily="65" charset="-120"/>
              </a:rPr>
              <a:t>幼兒園</a:t>
            </a:r>
            <a:r>
              <a:rPr kumimoji="0" lang="zh-TW" altLang="en-US" sz="2400" dirty="0" smtClean="0">
                <a:solidFill>
                  <a:srgbClr val="000000"/>
                </a:solidFill>
                <a:latin typeface="標楷體" panose="03000509000000000000" pitchFamily="65" charset="-120"/>
                <a:ea typeface="標楷體" panose="03000509000000000000" pitchFamily="65" charset="-120"/>
              </a:rPr>
              <a:t>入</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a:solidFill>
                  <a:srgbClr val="000000"/>
                </a:solidFill>
                <a:latin typeface="標楷體" panose="03000509000000000000" pitchFamily="65" charset="-120"/>
                <a:ea typeface="標楷體" panose="03000509000000000000" pitchFamily="65" charset="-120"/>
              </a:rPr>
              <a:t> </a:t>
            </a:r>
            <a:r>
              <a:rPr kumimoji="0" lang="zh-TW" altLang="en-US" sz="2400" dirty="0" smtClean="0">
                <a:solidFill>
                  <a:srgbClr val="000000"/>
                </a:solidFill>
                <a:latin typeface="標楷體" panose="03000509000000000000" pitchFamily="65" charset="-120"/>
                <a:ea typeface="標楷體" panose="03000509000000000000" pitchFamily="65" charset="-120"/>
              </a:rPr>
              <a:t>     園</a:t>
            </a:r>
            <a:r>
              <a:rPr kumimoji="0" lang="zh-TW" altLang="en-US" sz="2400" dirty="0">
                <a:solidFill>
                  <a:srgbClr val="000000"/>
                </a:solidFill>
                <a:latin typeface="標楷體" panose="03000509000000000000" pitchFamily="65" charset="-120"/>
                <a:ea typeface="標楷體" panose="03000509000000000000" pitchFamily="65" charset="-120"/>
              </a:rPr>
              <a:t>接種作業意願調查表」（如</a:t>
            </a:r>
            <a:r>
              <a:rPr kumimoji="0" lang="zh-TW" altLang="en-US" sz="2400" dirty="0" smtClean="0">
                <a:solidFill>
                  <a:srgbClr val="0000FF"/>
                </a:solidFill>
                <a:latin typeface="標楷體" panose="03000509000000000000" pitchFamily="65" charset="-120"/>
                <a:ea typeface="標楷體" panose="03000509000000000000" pitchFamily="65" charset="-120"/>
              </a:rPr>
              <a:t>附件</a:t>
            </a:r>
            <a:r>
              <a:rPr kumimoji="0" lang="en-US" altLang="zh-TW" sz="2400" dirty="0" smtClean="0">
                <a:solidFill>
                  <a:srgbClr val="0000FF"/>
                </a:solidFill>
                <a:latin typeface="標楷體" panose="03000509000000000000" pitchFamily="65" charset="-120"/>
                <a:ea typeface="標楷體" panose="03000509000000000000" pitchFamily="65" charset="-120"/>
              </a:rPr>
              <a:t>1</a:t>
            </a:r>
            <a:r>
              <a:rPr kumimoji="0" lang="zh-TW" altLang="en-US" sz="2400" dirty="0" smtClean="0">
                <a:solidFill>
                  <a:srgbClr val="000000"/>
                </a:solidFill>
                <a:latin typeface="標楷體" panose="03000509000000000000" pitchFamily="65" charset="-120"/>
                <a:ea typeface="標楷體" panose="03000509000000000000" pitchFamily="65" charset="-120"/>
              </a:rPr>
              <a:t>）回復本</a:t>
            </a:r>
            <a:r>
              <a:rPr kumimoji="0" lang="zh-TW" altLang="en-US" sz="2400" dirty="0">
                <a:solidFill>
                  <a:srgbClr val="000000"/>
                </a:solidFill>
                <a:latin typeface="標楷體" panose="03000509000000000000" pitchFamily="65" charset="-120"/>
                <a:ea typeface="標楷體" panose="03000509000000000000" pitchFamily="65" charset="-120"/>
              </a:rPr>
              <a:t>局彙</a:t>
            </a:r>
            <a:r>
              <a:rPr kumimoji="0" lang="zh-TW" altLang="en-US" sz="2400" dirty="0" smtClean="0">
                <a:solidFill>
                  <a:srgbClr val="000000"/>
                </a:solidFill>
                <a:latin typeface="標楷體" panose="03000509000000000000" pitchFamily="65" charset="-120"/>
                <a:ea typeface="標楷體" panose="03000509000000000000" pitchFamily="65" charset="-120"/>
              </a:rPr>
              <a:t>辦。</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zh-TW" altLang="en-US" sz="2400" dirty="0">
                <a:solidFill>
                  <a:srgbClr val="0000FF"/>
                </a:solidFill>
                <a:latin typeface="標楷體" panose="03000509000000000000" pitchFamily="65" charset="-120"/>
                <a:ea typeface="標楷體" panose="03000509000000000000" pitchFamily="65" charset="-120"/>
              </a:rPr>
              <a:t>歸結</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zh-TW" altLang="en-US" sz="2400" dirty="0">
                <a:solidFill>
                  <a:srgbClr val="0000FF"/>
                </a:solidFill>
                <a:latin typeface="標楷體" panose="03000509000000000000" pitchFamily="65" charset="-120"/>
                <a:ea typeface="標楷體" panose="03000509000000000000" pitchFamily="65" charset="-120"/>
              </a:rPr>
              <a:t> </a:t>
            </a:r>
            <a:r>
              <a:rPr kumimoji="0" lang="en-US" altLang="zh-TW" sz="2400" dirty="0">
                <a:solidFill>
                  <a:srgbClr val="FF0000"/>
                </a:solidFill>
                <a:latin typeface="標楷體" panose="03000509000000000000" pitchFamily="65" charset="-120"/>
                <a:ea typeface="標楷體" panose="03000509000000000000" pitchFamily="65" charset="-120"/>
              </a:rPr>
              <a:t>(</a:t>
            </a:r>
            <a:r>
              <a:rPr kumimoji="0" lang="zh-TW" altLang="en-US" sz="2400" dirty="0">
                <a:solidFill>
                  <a:srgbClr val="FF0000"/>
                </a:solidFill>
                <a:latin typeface="標楷體" panose="03000509000000000000" pitchFamily="65" charset="-120"/>
                <a:ea typeface="標楷體" panose="03000509000000000000" pitchFamily="65" charset="-120"/>
              </a:rPr>
              <a:t>合</a:t>
            </a:r>
            <a:r>
              <a:rPr kumimoji="0" lang="en-US" altLang="zh-TW" sz="2400" dirty="0" smtClean="0">
                <a:solidFill>
                  <a:srgbClr val="FF0000"/>
                </a:solidFill>
                <a:latin typeface="標楷體" panose="03000509000000000000" pitchFamily="65" charset="-120"/>
                <a:ea typeface="標楷體" panose="03000509000000000000" pitchFamily="65" charset="-120"/>
              </a:rPr>
              <a:t>)</a:t>
            </a:r>
            <a:endParaRPr kumimoji="0" lang="zh-TW" altLang="en-US" sz="24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smtClean="0">
                <a:solidFill>
                  <a:srgbClr val="000000"/>
                </a:solidFill>
                <a:latin typeface="標楷體" panose="03000509000000000000" pitchFamily="65" charset="-120"/>
                <a:ea typeface="標楷體" panose="03000509000000000000" pitchFamily="65" charset="-120"/>
              </a:rPr>
              <a:t>  四、檢附</a:t>
            </a:r>
            <a:r>
              <a:rPr kumimoji="0" lang="en-US" altLang="zh-TW" sz="2400" dirty="0" smtClean="0">
                <a:solidFill>
                  <a:srgbClr val="000000"/>
                </a:solidFill>
                <a:latin typeface="標楷體" panose="03000509000000000000" pitchFamily="65" charset="-120"/>
                <a:ea typeface="標楷體" panose="03000509000000000000" pitchFamily="65" charset="-120"/>
              </a:rPr>
              <a:t>107</a:t>
            </a:r>
            <a:r>
              <a:rPr kumimoji="0" lang="zh-TW" altLang="en-US" sz="2400" dirty="0">
                <a:solidFill>
                  <a:srgbClr val="000000"/>
                </a:solidFill>
                <a:latin typeface="標楷體" panose="03000509000000000000" pitchFamily="65" charset="-120"/>
                <a:ea typeface="標楷體" panose="03000509000000000000" pitchFamily="65" charset="-120"/>
              </a:rPr>
              <a:t>年度流感疫苗接種計畫目標</a:t>
            </a:r>
            <a:r>
              <a:rPr kumimoji="0" lang="zh-TW" altLang="en-US" sz="2400" dirty="0" smtClean="0">
                <a:solidFill>
                  <a:srgbClr val="000000"/>
                </a:solidFill>
                <a:latin typeface="標楷體" panose="03000509000000000000" pitchFamily="65" charset="-120"/>
                <a:ea typeface="標楷體" panose="03000509000000000000" pitchFamily="65" charset="-120"/>
              </a:rPr>
              <a:t>對象</a:t>
            </a:r>
            <a:r>
              <a:rPr kumimoji="0" lang="zh-TW" altLang="en-US" sz="2400" dirty="0" smtClean="0">
                <a:solidFill>
                  <a:srgbClr val="0000FF"/>
                </a:solidFill>
                <a:latin typeface="標楷體" panose="03000509000000000000" pitchFamily="65" charset="-120"/>
                <a:ea typeface="標楷體" panose="03000509000000000000" pitchFamily="65" charset="-120"/>
              </a:rPr>
              <a:t>、</a:t>
            </a:r>
            <a:r>
              <a:rPr kumimoji="0" lang="zh-TW" altLang="en-US" sz="2400" dirty="0" smtClean="0">
                <a:solidFill>
                  <a:srgbClr val="000000"/>
                </a:solidFill>
                <a:latin typeface="標楷體" panose="03000509000000000000" pitchFamily="65" charset="-120"/>
                <a:ea typeface="標楷體" panose="03000509000000000000" pitchFamily="65" charset="-120"/>
              </a:rPr>
              <a:t>幼兒園</a:t>
            </a:r>
            <a:r>
              <a:rPr kumimoji="0" lang="zh-TW" altLang="en-US" sz="2400" dirty="0">
                <a:solidFill>
                  <a:srgbClr val="000000"/>
                </a:solidFill>
                <a:latin typeface="標楷體" panose="03000509000000000000" pitchFamily="65" charset="-120"/>
                <a:ea typeface="標楷體" panose="03000509000000000000" pitchFamily="65" charset="-120"/>
              </a:rPr>
              <a:t>入園接種作業相關</a:t>
            </a:r>
            <a:r>
              <a:rPr kumimoji="0" lang="zh-TW" altLang="en-US" sz="2400" dirty="0" smtClean="0">
                <a:solidFill>
                  <a:srgbClr val="000000"/>
                </a:solidFill>
                <a:latin typeface="標楷體" panose="03000509000000000000" pitchFamily="65" charset="-120"/>
                <a:ea typeface="標楷體" panose="03000509000000000000" pitchFamily="65" charset="-120"/>
              </a:rPr>
              <a:t>辦法及</a:t>
            </a:r>
            <a:endParaRPr kumimoji="0" lang="en-US" altLang="zh-TW" sz="24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400" dirty="0" smtClean="0">
                <a:solidFill>
                  <a:srgbClr val="000000"/>
                </a:solidFill>
                <a:latin typeface="標楷體" panose="03000509000000000000" pitchFamily="65" charset="-120"/>
                <a:ea typeface="標楷體" panose="03000509000000000000" pitchFamily="65" charset="-120"/>
              </a:rPr>
              <a:t>     「流感</a:t>
            </a:r>
            <a:r>
              <a:rPr kumimoji="0" lang="zh-TW" altLang="en-US" sz="2400" dirty="0">
                <a:solidFill>
                  <a:srgbClr val="000000"/>
                </a:solidFill>
                <a:latin typeface="標楷體" panose="03000509000000000000" pitchFamily="65" charset="-120"/>
                <a:ea typeface="標楷體" panose="03000509000000000000" pitchFamily="65" charset="-120"/>
              </a:rPr>
              <a:t>疫苗接種須知」各</a:t>
            </a:r>
            <a:r>
              <a:rPr kumimoji="0" lang="en-US" altLang="zh-TW" sz="2400" dirty="0">
                <a:solidFill>
                  <a:srgbClr val="0000FF"/>
                </a:solidFill>
                <a:latin typeface="標楷體" panose="03000509000000000000" pitchFamily="65" charset="-120"/>
                <a:ea typeface="標楷體" panose="03000509000000000000" pitchFamily="65" charset="-120"/>
              </a:rPr>
              <a:t>1</a:t>
            </a:r>
            <a:r>
              <a:rPr kumimoji="0" lang="zh-TW" altLang="en-US" sz="2400" dirty="0">
                <a:solidFill>
                  <a:srgbClr val="0000FF"/>
                </a:solidFill>
                <a:latin typeface="標楷體" panose="03000509000000000000" pitchFamily="65" charset="-120"/>
                <a:ea typeface="標楷體" panose="03000509000000000000" pitchFamily="65" charset="-120"/>
              </a:rPr>
              <a:t>份</a:t>
            </a:r>
            <a:r>
              <a:rPr kumimoji="0" lang="zh-TW" altLang="en-US" sz="2400" dirty="0">
                <a:solidFill>
                  <a:srgbClr val="000000"/>
                </a:solidFill>
                <a:latin typeface="標楷體" panose="03000509000000000000" pitchFamily="65" charset="-120"/>
                <a:ea typeface="標楷體" panose="03000509000000000000" pitchFamily="65" charset="-120"/>
              </a:rPr>
              <a:t>供參（如</a:t>
            </a:r>
            <a:r>
              <a:rPr kumimoji="0" lang="zh-TW" altLang="en-US" sz="2400" dirty="0" smtClean="0">
                <a:solidFill>
                  <a:srgbClr val="0000FF"/>
                </a:solidFill>
                <a:latin typeface="標楷體" panose="03000509000000000000" pitchFamily="65" charset="-120"/>
                <a:ea typeface="標楷體" panose="03000509000000000000" pitchFamily="65" charset="-120"/>
              </a:rPr>
              <a:t>附件</a:t>
            </a:r>
            <a:r>
              <a:rPr kumimoji="0" lang="en-US" altLang="zh-TW" sz="2400" dirty="0" smtClean="0">
                <a:solidFill>
                  <a:srgbClr val="0000FF"/>
                </a:solidFill>
                <a:latin typeface="標楷體" panose="03000509000000000000" pitchFamily="65" charset="-120"/>
                <a:ea typeface="標楷體" panose="03000509000000000000" pitchFamily="65" charset="-120"/>
              </a:rPr>
              <a:t>2</a:t>
            </a:r>
            <a:r>
              <a:rPr kumimoji="0" lang="zh-TW" altLang="en-US" sz="2400" dirty="0" smtClean="0">
                <a:solidFill>
                  <a:srgbClr val="0000FF"/>
                </a:solidFill>
                <a:latin typeface="標楷體" panose="03000509000000000000" pitchFamily="65" charset="-120"/>
                <a:ea typeface="標楷體" panose="03000509000000000000" pitchFamily="65" charset="-120"/>
              </a:rPr>
              <a:t>、</a:t>
            </a:r>
            <a:r>
              <a:rPr kumimoji="0" lang="en-US" altLang="zh-TW" sz="2400" dirty="0" smtClean="0">
                <a:solidFill>
                  <a:srgbClr val="0000FF"/>
                </a:solidFill>
                <a:latin typeface="標楷體" panose="03000509000000000000" pitchFamily="65" charset="-120"/>
                <a:ea typeface="標楷體" panose="03000509000000000000" pitchFamily="65" charset="-120"/>
              </a:rPr>
              <a:t>3</a:t>
            </a:r>
            <a:r>
              <a:rPr kumimoji="0" lang="zh-TW" altLang="en-US" sz="2400" dirty="0" smtClean="0">
                <a:solidFill>
                  <a:srgbClr val="0000FF"/>
                </a:solidFill>
                <a:latin typeface="標楷體" panose="03000509000000000000" pitchFamily="65" charset="-120"/>
                <a:ea typeface="標楷體" panose="03000509000000000000" pitchFamily="65" charset="-120"/>
              </a:rPr>
              <a:t>、</a:t>
            </a:r>
            <a:r>
              <a:rPr kumimoji="0" lang="en-US" altLang="zh-TW" sz="2400" dirty="0" smtClean="0">
                <a:solidFill>
                  <a:srgbClr val="0000FF"/>
                </a:solidFill>
                <a:latin typeface="標楷體" panose="03000509000000000000" pitchFamily="65" charset="-120"/>
                <a:ea typeface="標楷體" panose="03000509000000000000" pitchFamily="65" charset="-120"/>
              </a:rPr>
              <a:t>4</a:t>
            </a:r>
            <a:r>
              <a:rPr kumimoji="0"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zh-TW" altLang="en-US" sz="2400" dirty="0">
                <a:solidFill>
                  <a:srgbClr val="0000FF"/>
                </a:solidFill>
                <a:latin typeface="標楷體" panose="03000509000000000000" pitchFamily="65" charset="-120"/>
                <a:ea typeface="標楷體" panose="03000509000000000000" pitchFamily="65" charset="-120"/>
              </a:rPr>
              <a:t>附件</a:t>
            </a:r>
            <a:r>
              <a:rPr kumimoji="0" lang="en-US" altLang="zh-TW" sz="2400" dirty="0" smtClean="0">
                <a:solidFill>
                  <a:srgbClr val="0000FF"/>
                </a:solidFill>
                <a:latin typeface="標楷體" panose="03000509000000000000" pitchFamily="65" charset="-120"/>
                <a:ea typeface="標楷體" panose="03000509000000000000" pitchFamily="65" charset="-120"/>
              </a:rPr>
              <a:t>)</a:t>
            </a:r>
            <a:endParaRPr kumimoji="0" lang="zh-TW" altLang="en-US" sz="2400" dirty="0">
              <a:solidFill>
                <a:srgbClr val="000000"/>
              </a:solidFill>
              <a:latin typeface="標楷體" panose="03000509000000000000" pitchFamily="65" charset="-120"/>
              <a:ea typeface="標楷體" panose="03000509000000000000" pitchFamily="65" charset="-120"/>
            </a:endParaRPr>
          </a:p>
          <a:p>
            <a:pPr fontAlgn="base">
              <a:lnSpc>
                <a:spcPts val="1300"/>
              </a:lnSpc>
              <a:spcBef>
                <a:spcPct val="20000"/>
              </a:spcBef>
              <a:spcAft>
                <a:spcPct val="0"/>
              </a:spcAft>
            </a:pPr>
            <a:r>
              <a:rPr kumimoji="0" lang="zh-TW" altLang="en-US" dirty="0" smtClean="0">
                <a:solidFill>
                  <a:srgbClr val="000000"/>
                </a:solidFill>
                <a:latin typeface="標楷體" panose="03000509000000000000" pitchFamily="65" charset="-120"/>
                <a:ea typeface="標楷體" panose="03000509000000000000" pitchFamily="65" charset="-120"/>
              </a:rPr>
              <a:t>正本</a:t>
            </a:r>
            <a:r>
              <a:rPr kumimoji="0" lang="zh-TW" altLang="en-US" dirty="0">
                <a:solidFill>
                  <a:srgbClr val="000000"/>
                </a:solidFill>
                <a:latin typeface="標楷體" panose="03000509000000000000" pitchFamily="65" charset="-120"/>
                <a:ea typeface="標楷體" panose="03000509000000000000" pitchFamily="65" charset="-120"/>
              </a:rPr>
              <a:t>：臺南市政府教育局</a:t>
            </a:r>
          </a:p>
          <a:p>
            <a:pPr fontAlgn="base">
              <a:lnSpc>
                <a:spcPts val="2000"/>
              </a:lnSpc>
              <a:spcBef>
                <a:spcPct val="20000"/>
              </a:spcBef>
              <a:spcAft>
                <a:spcPct val="0"/>
              </a:spcAft>
            </a:pPr>
            <a:r>
              <a:rPr kumimoji="0" lang="zh-TW" altLang="en-US" dirty="0">
                <a:solidFill>
                  <a:srgbClr val="000000"/>
                </a:solidFill>
                <a:latin typeface="標楷體" panose="03000509000000000000" pitchFamily="65" charset="-120"/>
                <a:ea typeface="標楷體" panose="03000509000000000000" pitchFamily="65" charset="-120"/>
              </a:rPr>
              <a:t>副本：本局疾病管制</a:t>
            </a:r>
            <a:r>
              <a:rPr kumimoji="0" lang="zh-TW" altLang="en-US" dirty="0" smtClean="0">
                <a:solidFill>
                  <a:srgbClr val="000000"/>
                </a:solidFill>
                <a:latin typeface="標楷體" panose="03000509000000000000" pitchFamily="65" charset="-120"/>
                <a:ea typeface="標楷體" panose="03000509000000000000" pitchFamily="65" charset="-120"/>
              </a:rPr>
              <a:t>科</a:t>
            </a:r>
            <a:endParaRPr kumimoji="0" lang="en-US" altLang="zh-TW" dirty="0" smtClean="0">
              <a:solidFill>
                <a:srgbClr val="000000"/>
              </a:solidFill>
              <a:latin typeface="標楷體" panose="03000509000000000000" pitchFamily="65" charset="-120"/>
              <a:ea typeface="標楷體" panose="03000509000000000000" pitchFamily="65" charset="-120"/>
            </a:endParaRPr>
          </a:p>
          <a:p>
            <a:pPr fontAlgn="base">
              <a:lnSpc>
                <a:spcPts val="2000"/>
              </a:lnSpc>
              <a:spcBef>
                <a:spcPct val="20000"/>
              </a:spcBef>
              <a:spcAft>
                <a:spcPct val="0"/>
              </a:spcAft>
            </a:pPr>
            <a:r>
              <a:rPr kumimoji="0" lang="zh-TW" altLang="en-US" sz="2400" dirty="0" smtClean="0">
                <a:solidFill>
                  <a:srgbClr val="000000"/>
                </a:solidFill>
                <a:latin typeface="標楷體" panose="03000509000000000000" pitchFamily="65" charset="-120"/>
                <a:ea typeface="標楷體" panose="03000509000000000000" pitchFamily="65" charset="-120"/>
              </a:rPr>
              <a:t>局長  陳○</a:t>
            </a:r>
            <a:r>
              <a:rPr kumimoji="0" lang="en-US" altLang="zh-TW" sz="2400" dirty="0">
                <a:solidFill>
                  <a:srgbClr val="0070C0"/>
                </a:solidFill>
                <a:latin typeface="標楷體" panose="03000509000000000000" pitchFamily="65" charset="-120"/>
                <a:ea typeface="標楷體" panose="03000509000000000000" pitchFamily="65" charset="-120"/>
              </a:rPr>
              <a:t>(</a:t>
            </a:r>
            <a:r>
              <a:rPr kumimoji="0" lang="zh-TW" altLang="en-US" sz="2400" dirty="0">
                <a:solidFill>
                  <a:srgbClr val="0070C0"/>
                </a:solidFill>
                <a:latin typeface="標楷體" panose="03000509000000000000" pitchFamily="65" charset="-120"/>
                <a:ea typeface="標楷體" panose="03000509000000000000" pitchFamily="65" charset="-120"/>
              </a:rPr>
              <a:t>職銜簽字章</a:t>
            </a:r>
            <a:r>
              <a:rPr kumimoji="0" lang="en-US" altLang="zh-TW" sz="2400" dirty="0">
                <a:solidFill>
                  <a:srgbClr val="0070C0"/>
                </a:solidFill>
                <a:latin typeface="標楷體" panose="03000509000000000000" pitchFamily="65" charset="-120"/>
                <a:ea typeface="標楷體" panose="03000509000000000000" pitchFamily="65" charset="-120"/>
              </a:rPr>
              <a:t>)</a:t>
            </a:r>
          </a:p>
          <a:p>
            <a:pPr fontAlgn="base">
              <a:lnSpc>
                <a:spcPts val="2000"/>
              </a:lnSpc>
              <a:spcBef>
                <a:spcPct val="20000"/>
              </a:spcBef>
              <a:spcAft>
                <a:spcPct val="0"/>
              </a:spcAft>
            </a:pPr>
            <a:endParaRPr kumimoji="0" lang="zh-TW" altLang="en-US" sz="2400" dirty="0">
              <a:solidFill>
                <a:srgbClr val="000000"/>
              </a:solidFill>
              <a:latin typeface="標楷體" panose="03000509000000000000" pitchFamily="65" charset="-120"/>
              <a:ea typeface="標楷體" panose="03000509000000000000" pitchFamily="65" charset="-120"/>
            </a:endParaRPr>
          </a:p>
        </p:txBody>
      </p:sp>
      <p:sp>
        <p:nvSpPr>
          <p:cNvPr id="6" name="標題 1"/>
          <p:cNvSpPr txBox="1">
            <a:spLocks/>
          </p:cNvSpPr>
          <p:nvPr/>
        </p:nvSpPr>
        <p:spPr bwMode="auto">
          <a:xfrm>
            <a:off x="154968" y="0"/>
            <a:ext cx="286207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zh-TW" sz="2000" dirty="0" smtClean="0">
                <a:solidFill>
                  <a:srgbClr val="0000FF"/>
                </a:solidFill>
                <a:ea typeface="標楷體" panose="03000509000000000000" pitchFamily="65" charset="-120"/>
              </a:rPr>
              <a:t>三段式論法作法範例</a:t>
            </a:r>
            <a:r>
              <a:rPr lang="en-US" altLang="zh-TW" sz="2000" dirty="0" smtClean="0">
                <a:solidFill>
                  <a:srgbClr val="0000FF"/>
                </a:solidFill>
                <a:ea typeface="標楷體" panose="03000509000000000000" pitchFamily="65" charset="-120"/>
              </a:rPr>
              <a:t/>
            </a:r>
            <a:br>
              <a:rPr lang="en-US" altLang="zh-TW" sz="2000" dirty="0" smtClean="0">
                <a:solidFill>
                  <a:srgbClr val="0000FF"/>
                </a:solidFill>
                <a:ea typeface="標楷體" panose="03000509000000000000" pitchFamily="65" charset="-120"/>
              </a:rPr>
            </a:b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en-US" sz="2000" u="sng" dirty="0" smtClean="0">
                <a:solidFill>
                  <a:srgbClr val="FF0000"/>
                </a:solidFill>
                <a:latin typeface="標楷體" panose="03000509000000000000" pitchFamily="65" charset="-120"/>
                <a:ea typeface="標楷體" panose="03000509000000000000" pitchFamily="65" charset="-120"/>
              </a:rPr>
              <a:t>引據</a:t>
            </a:r>
            <a:r>
              <a:rPr lang="zh-TW" altLang="zh-TW" sz="2000" u="sng" dirty="0" smtClean="0">
                <a:solidFill>
                  <a:srgbClr val="FF0000"/>
                </a:solidFill>
                <a:latin typeface="標楷體" panose="03000509000000000000" pitchFamily="65" charset="-120"/>
                <a:ea typeface="標楷體" panose="03000509000000000000" pitchFamily="65" charset="-120"/>
              </a:rPr>
              <a:t>計畫辦理</a:t>
            </a:r>
            <a:r>
              <a:rPr lang="en-US" altLang="zh-TW" sz="2000" dirty="0" smtClean="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p:txBody>
      </p:sp>
      <p:sp>
        <p:nvSpPr>
          <p:cNvPr id="7" name="文字方塊 6"/>
          <p:cNvSpPr txBox="1"/>
          <p:nvPr/>
        </p:nvSpPr>
        <p:spPr>
          <a:xfrm>
            <a:off x="4947686" y="594360"/>
            <a:ext cx="6512007" cy="1246495"/>
          </a:xfrm>
          <a:prstGeom prst="rect">
            <a:avLst/>
          </a:prstGeom>
          <a:solidFill>
            <a:sysClr val="window" lastClr="FFFFFF"/>
          </a:solidFill>
          <a:ln w="28575" cap="flat" cmpd="sng" algn="ctr">
            <a:solidFill>
              <a:srgbClr val="FF0000"/>
            </a:solidFill>
            <a:prstDash val="solid"/>
            <a:miter lim="800000"/>
          </a:ln>
          <a:effectLst/>
        </p:spPr>
        <p:txBody>
          <a:bodyPr wrap="square" rtlCol="0">
            <a:spAutoFit/>
          </a:bodyPr>
          <a:lstStyle/>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說明：</a:t>
            </a:r>
            <a:endParaRPr lang="en-US" altLang="zh-TW"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en-US" altLang="zh-TW"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一、寫</a:t>
            </a:r>
            <a:r>
              <a:rPr lang="zh-TW" altLang="en-US" sz="1600" kern="0" dirty="0" smtClean="0">
                <a:solidFill>
                  <a:srgbClr val="FF0000"/>
                </a:solidFill>
                <a:latin typeface="標楷體" panose="03000509000000000000" pitchFamily="65" charset="-120"/>
                <a:ea typeface="標楷體" panose="03000509000000000000" pitchFamily="65" charset="-120"/>
              </a:rPr>
              <a:t>引據</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敘述辦理本案係依據</a:t>
            </a:r>
            <a:r>
              <a:rPr lang="zh-TW" altLang="en-US" sz="1600" kern="0" dirty="0" smtClean="0">
                <a:solidFill>
                  <a:srgbClr val="FF0000"/>
                </a:solidFill>
                <a:latin typeface="標楷體" panose="03000509000000000000" pitchFamily="65" charset="-120"/>
                <a:ea typeface="標楷體" panose="03000509000000000000" pitchFamily="65" charset="-120"/>
              </a:rPr>
              <a:t>法令</a:t>
            </a:r>
            <a:r>
              <a:rPr lang="zh-TW" altLang="en-US" sz="1600" kern="0" dirty="0" smtClean="0">
                <a:solidFill>
                  <a:srgbClr val="0000FF"/>
                </a:solidFill>
                <a:latin typeface="標楷體" panose="03000509000000000000" pitchFamily="65" charset="-120"/>
                <a:ea typeface="標楷體" panose="03000509000000000000" pitchFamily="65" charset="-120"/>
              </a:rPr>
              <a:t>、文號、計畫、會議決議</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二、寫</a:t>
            </a:r>
            <a:r>
              <a:rPr lang="zh-TW" altLang="en-US" sz="1600" kern="0" dirty="0" smtClean="0">
                <a:solidFill>
                  <a:srgbClr val="FF0000"/>
                </a:solidFill>
                <a:latin typeface="標楷體" panose="03000509000000000000" pitchFamily="65" charset="-120"/>
                <a:ea typeface="標楷體" panose="03000509000000000000" pitchFamily="65" charset="-120"/>
              </a:rPr>
              <a:t>申述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敘述發文之來龍去脈、</a:t>
            </a:r>
            <a:r>
              <a:rPr lang="zh-TW" altLang="en-US" sz="1600" kern="0" dirty="0" smtClean="0">
                <a:solidFill>
                  <a:srgbClr val="FF0000"/>
                </a:solidFill>
                <a:latin typeface="標楷體" panose="03000509000000000000" pitchFamily="65" charset="-120"/>
                <a:ea typeface="標楷體" panose="03000509000000000000" pitchFamily="65" charset="-120"/>
              </a:rPr>
              <a:t>人事地時</a:t>
            </a:r>
            <a:r>
              <a:rPr lang="zh-TW" altLang="en-US" sz="1600" kern="0" dirty="0" smtClean="0">
                <a:solidFill>
                  <a:srgbClr val="0000FF"/>
                </a:solidFill>
                <a:latin typeface="標楷體" panose="03000509000000000000" pitchFamily="65" charset="-120"/>
                <a:ea typeface="標楷體" panose="03000509000000000000" pitchFamily="65" charset="-120"/>
              </a:rPr>
              <a:t>或分析利弊因素</a:t>
            </a:r>
            <a:r>
              <a:rPr lang="en-US" altLang="zh-TW" sz="1600" kern="0" dirty="0" smtClean="0">
                <a:solidFill>
                  <a:srgbClr val="0000FF"/>
                </a:solidFill>
                <a:latin typeface="標楷體" panose="03000509000000000000" pitchFamily="65" charset="-120"/>
                <a:ea typeface="標楷體" panose="03000509000000000000" pitchFamily="65" charset="-120"/>
              </a:rPr>
              <a:t>)</a:t>
            </a:r>
            <a:endParaRPr lang="zh-TW" altLang="en-US" sz="1600" kern="0" dirty="0" smtClean="0">
              <a:solidFill>
                <a:srgbClr val="0000FF"/>
              </a:solidFill>
              <a:latin typeface="標楷體" panose="03000509000000000000" pitchFamily="65" charset="-120"/>
              <a:ea typeface="標楷體" panose="03000509000000000000" pitchFamily="65" charset="-120"/>
            </a:endParaRPr>
          </a:p>
          <a:p>
            <a:pPr>
              <a:lnSpc>
                <a:spcPts val="1800"/>
              </a:lnSpc>
              <a:defRPr/>
            </a:pPr>
            <a:r>
              <a:rPr lang="zh-TW" altLang="en-US" sz="1600" kern="0" dirty="0" smtClean="0">
                <a:solidFill>
                  <a:srgbClr val="0000FF"/>
                </a:solidFill>
                <a:latin typeface="標楷體" panose="03000509000000000000" pitchFamily="65" charset="-120"/>
                <a:ea typeface="標楷體" panose="03000509000000000000" pitchFamily="65" charset="-120"/>
              </a:rPr>
              <a:t>  三、寫</a:t>
            </a:r>
            <a:r>
              <a:rPr lang="zh-TW" altLang="en-US" sz="1600" kern="0" dirty="0" smtClean="0">
                <a:solidFill>
                  <a:srgbClr val="FF0000"/>
                </a:solidFill>
                <a:latin typeface="標楷體" panose="03000509000000000000" pitchFamily="65" charset="-120"/>
                <a:ea typeface="標楷體" panose="03000509000000000000" pitchFamily="65" charset="-120"/>
              </a:rPr>
              <a:t>歸結</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敘述發文機關見解看法或向</a:t>
            </a:r>
            <a:r>
              <a:rPr lang="zh-TW" altLang="en-US" sz="1600" kern="0" dirty="0" smtClean="0">
                <a:solidFill>
                  <a:srgbClr val="FF0000"/>
                </a:solidFill>
                <a:latin typeface="標楷體" panose="03000509000000000000" pitchFamily="65" charset="-120"/>
                <a:ea typeface="標楷體" panose="03000509000000000000" pitchFamily="65" charset="-120"/>
              </a:rPr>
              <a:t>受文者提出具體要求及作法</a:t>
            </a:r>
            <a:r>
              <a:rPr lang="en-US" altLang="zh-TW" sz="1600" kern="0" dirty="0" smtClean="0">
                <a:solidFill>
                  <a:srgbClr val="0000FF"/>
                </a:solidFill>
                <a:latin typeface="標楷體" panose="03000509000000000000" pitchFamily="65" charset="-120"/>
                <a:ea typeface="標楷體" panose="03000509000000000000" pitchFamily="65" charset="-120"/>
              </a:rPr>
              <a:t>)</a:t>
            </a:r>
          </a:p>
          <a:p>
            <a:pPr>
              <a:lnSpc>
                <a:spcPts val="1800"/>
              </a:lnSpc>
              <a:defRPr/>
            </a:pPr>
            <a:r>
              <a:rPr lang="zh-TW" altLang="en-US" sz="1600" kern="0" dirty="0">
                <a:solidFill>
                  <a:srgbClr val="0000FF"/>
                </a:solidFill>
                <a:latin typeface="標楷體" panose="03000509000000000000" pitchFamily="65" charset="-120"/>
                <a:ea typeface="標楷體" panose="03000509000000000000" pitchFamily="65" charset="-120"/>
              </a:rPr>
              <a:t> </a:t>
            </a:r>
            <a:r>
              <a:rPr lang="zh-TW" altLang="en-US" sz="1600" kern="0" dirty="0" smtClean="0">
                <a:solidFill>
                  <a:srgbClr val="0000FF"/>
                </a:solidFill>
                <a:latin typeface="標楷體" panose="03000509000000000000" pitchFamily="65" charset="-120"/>
                <a:ea typeface="標楷體" panose="03000509000000000000" pitchFamily="65" charset="-120"/>
              </a:rPr>
              <a:t> </a:t>
            </a:r>
            <a:r>
              <a:rPr lang="zh-TW" altLang="en-US" sz="1600" kern="0" dirty="0">
                <a:solidFill>
                  <a:srgbClr val="0000FF"/>
                </a:solidFill>
                <a:latin typeface="標楷體" panose="03000509000000000000" pitchFamily="65" charset="-120"/>
                <a:ea typeface="標楷體" panose="03000509000000000000" pitchFamily="65" charset="-120"/>
              </a:rPr>
              <a:t>四、</a:t>
            </a:r>
            <a:r>
              <a:rPr lang="zh-TW" altLang="en-US" sz="1600" kern="0" dirty="0" smtClean="0">
                <a:solidFill>
                  <a:srgbClr val="0000FF"/>
                </a:solidFill>
                <a:latin typeface="標楷體" panose="03000509000000000000" pitchFamily="65" charset="-120"/>
                <a:ea typeface="標楷體" panose="03000509000000000000" pitchFamily="65" charset="-120"/>
              </a:rPr>
              <a:t>寫</a:t>
            </a:r>
            <a:r>
              <a:rPr lang="zh-TW" altLang="en-US" sz="1600" kern="0" dirty="0" smtClean="0">
                <a:solidFill>
                  <a:srgbClr val="FF0000"/>
                </a:solidFill>
                <a:latin typeface="標楷體" panose="03000509000000000000" pitchFamily="65" charset="-120"/>
                <a:ea typeface="標楷體" panose="03000509000000000000" pitchFamily="65" charset="-120"/>
              </a:rPr>
              <a:t>補述</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敘述</a:t>
            </a:r>
            <a:r>
              <a:rPr lang="zh-TW" altLang="en-US" sz="1600" kern="0" dirty="0" smtClean="0">
                <a:solidFill>
                  <a:srgbClr val="FF0000"/>
                </a:solidFill>
                <a:latin typeface="標楷體" panose="03000509000000000000" pitchFamily="65" charset="-120"/>
                <a:ea typeface="標楷體" panose="03000509000000000000" pitchFamily="65" charset="-120"/>
              </a:rPr>
              <a:t>其他</a:t>
            </a:r>
            <a:r>
              <a:rPr lang="zh-TW" altLang="en-US" sz="1600" kern="0" dirty="0" smtClean="0">
                <a:solidFill>
                  <a:srgbClr val="0000FF"/>
                </a:solidFill>
                <a:latin typeface="標楷體" panose="03000509000000000000" pitchFamily="65" charset="-120"/>
                <a:ea typeface="標楷體" panose="03000509000000000000" pitchFamily="65" charset="-120"/>
              </a:rPr>
              <a:t>或</a:t>
            </a:r>
            <a:r>
              <a:rPr lang="zh-TW" altLang="en-US" sz="1600" kern="0" dirty="0" smtClean="0">
                <a:solidFill>
                  <a:srgbClr val="FF0000"/>
                </a:solidFill>
                <a:latin typeface="標楷體" panose="03000509000000000000" pitchFamily="65" charset="-120"/>
                <a:ea typeface="標楷體" panose="03000509000000000000" pitchFamily="65" charset="-120"/>
              </a:rPr>
              <a:t>補</a:t>
            </a:r>
            <a:r>
              <a:rPr lang="zh-TW" altLang="en-US" sz="1600" kern="0" dirty="0" smtClean="0">
                <a:solidFill>
                  <a:srgbClr val="0000FF"/>
                </a:solidFill>
                <a:latin typeface="標楷體" panose="03000509000000000000" pitchFamily="65" charset="-120"/>
                <a:ea typeface="標楷體" panose="03000509000000000000" pitchFamily="65" charset="-120"/>
              </a:rPr>
              <a:t>充</a:t>
            </a:r>
            <a:r>
              <a:rPr lang="zh-TW" altLang="en-US" sz="1600" kern="0" dirty="0">
                <a:solidFill>
                  <a:srgbClr val="0000FF"/>
                </a:solidFill>
                <a:latin typeface="標楷體" panose="03000509000000000000" pitchFamily="65" charset="-120"/>
                <a:ea typeface="標楷體" panose="03000509000000000000" pitchFamily="65" charset="-120"/>
              </a:rPr>
              <a:t>事項</a:t>
            </a:r>
            <a:r>
              <a:rPr lang="en-US" altLang="zh-TW" sz="1600" kern="0" dirty="0" smtClean="0">
                <a:solidFill>
                  <a:srgbClr val="0000FF"/>
                </a:solidFill>
                <a:latin typeface="標楷體" panose="03000509000000000000" pitchFamily="65" charset="-120"/>
                <a:ea typeface="標楷體" panose="03000509000000000000" pitchFamily="65" charset="-120"/>
              </a:rPr>
              <a:t>)</a:t>
            </a:r>
            <a:r>
              <a:rPr lang="zh-TW" altLang="en-US" sz="1600" kern="0" dirty="0" smtClean="0">
                <a:solidFill>
                  <a:srgbClr val="0000FF"/>
                </a:solidFill>
                <a:latin typeface="標楷體" panose="03000509000000000000" pitchFamily="65" charset="-120"/>
                <a:ea typeface="標楷體" panose="03000509000000000000" pitchFamily="65" charset="-120"/>
              </a:rPr>
              <a:t> </a:t>
            </a:r>
          </a:p>
        </p:txBody>
      </p:sp>
      <p:sp>
        <p:nvSpPr>
          <p:cNvPr id="8" name="文字方塊 7"/>
          <p:cNvSpPr txBox="1"/>
          <p:nvPr/>
        </p:nvSpPr>
        <p:spPr>
          <a:xfrm>
            <a:off x="4658265" y="2749393"/>
            <a:ext cx="4912244" cy="369332"/>
          </a:xfrm>
          <a:prstGeom prst="rect">
            <a:avLst/>
          </a:prstGeom>
          <a:solidFill>
            <a:sysClr val="window" lastClr="FFFFFF"/>
          </a:solidFill>
          <a:ln w="28575" cap="flat" cmpd="sng" algn="ctr">
            <a:solidFill>
              <a:srgbClr val="FF0000"/>
            </a:solidFill>
            <a:prstDash val="solid"/>
            <a:miter lim="800000"/>
          </a:ln>
          <a:effectLst/>
        </p:spPr>
        <p:txBody>
          <a:bodyPr wrap="square">
            <a:spAutoFit/>
          </a:bodyPr>
          <a:lstStyle/>
          <a:p>
            <a:pPr>
              <a:defRPr/>
            </a:pPr>
            <a:r>
              <a:rPr lang="zh-TW" altLang="en-US" kern="0" dirty="0" smtClean="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smtClean="0">
                <a:solidFill>
                  <a:srgbClr val="3333FF"/>
                </a:solidFill>
                <a:latin typeface="標楷體" panose="03000509000000000000" pitchFamily="65" charset="-120"/>
                <a:ea typeface="標楷體" panose="03000509000000000000" pitchFamily="65" charset="-120"/>
              </a:rPr>
              <a:t>)≦60</a:t>
            </a:r>
            <a:r>
              <a:rPr lang="zh-TW" altLang="en-US" kern="0" dirty="0" smtClean="0">
                <a:solidFill>
                  <a:srgbClr val="3333FF"/>
                </a:solidFill>
                <a:latin typeface="標楷體" panose="03000509000000000000" pitchFamily="65" charset="-120"/>
                <a:ea typeface="標楷體" panose="03000509000000000000" pitchFamily="65" charset="-120"/>
              </a:rPr>
              <a:t>個字</a:t>
            </a:r>
            <a:endParaRPr lang="zh-TW" altLang="en-US" kern="0" dirty="0">
              <a:solidFill>
                <a:srgbClr val="3333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211704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文字方塊 5"/>
          <p:cNvSpPr txBox="1">
            <a:spLocks noChangeArrowheads="1"/>
          </p:cNvSpPr>
          <p:nvPr/>
        </p:nvSpPr>
        <p:spPr bwMode="auto">
          <a:xfrm>
            <a:off x="72732" y="0"/>
            <a:ext cx="11941689" cy="700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r>
              <a:rPr kumimoji="0" lang="zh-TW" altLang="en-US" sz="2400" dirty="0">
                <a:solidFill>
                  <a:srgbClr val="0000FF"/>
                </a:solidFill>
                <a:latin typeface="標楷體" panose="03000509000000000000" pitchFamily="65" charset="-120"/>
                <a:ea typeface="標楷體" panose="03000509000000000000" pitchFamily="65" charset="-120"/>
              </a:rPr>
              <a:t> </a:t>
            </a:r>
            <a:r>
              <a:rPr kumimoji="0" lang="zh-TW" altLang="en-US" sz="2400" dirty="0" smtClean="0">
                <a:solidFill>
                  <a:srgbClr val="0000FF"/>
                </a:solidFill>
                <a:latin typeface="標楷體" panose="03000509000000000000" pitchFamily="65" charset="-120"/>
                <a:ea typeface="標楷體" panose="03000509000000000000" pitchFamily="65" charset="-120"/>
              </a:rPr>
              <a:t>                    </a:t>
            </a:r>
            <a:r>
              <a:rPr kumimoji="0" lang="en-US" altLang="zh-TW" sz="2400" dirty="0" smtClean="0">
                <a:solidFill>
                  <a:srgbClr val="0000FF"/>
                </a:solidFill>
                <a:latin typeface="標楷體" panose="03000509000000000000" pitchFamily="65" charset="-120"/>
                <a:ea typeface="標楷體" panose="03000509000000000000" pitchFamily="65" charset="-120"/>
              </a:rPr>
              <a:t>  </a:t>
            </a:r>
            <a:r>
              <a:rPr kumimoji="0" lang="zh-TW" altLang="en-US" sz="2400" dirty="0" smtClean="0">
                <a:solidFill>
                  <a:srgbClr val="000000"/>
                </a:solidFill>
                <a:latin typeface="標楷體" panose="03000509000000000000" pitchFamily="65" charset="-120"/>
                <a:ea typeface="標楷體" panose="03000509000000000000" pitchFamily="65" charset="-120"/>
              </a:rPr>
              <a:t>台灣</a:t>
            </a:r>
            <a:r>
              <a:rPr kumimoji="0" lang="zh-TW" altLang="en-US" sz="2400" dirty="0">
                <a:solidFill>
                  <a:srgbClr val="000000"/>
                </a:solidFill>
                <a:latin typeface="標楷體" panose="03000509000000000000" pitchFamily="65" charset="-120"/>
                <a:ea typeface="標楷體" panose="03000509000000000000" pitchFamily="65" charset="-120"/>
              </a:rPr>
              <a:t>中油股份有限公司油品行銷事業</a:t>
            </a:r>
            <a:r>
              <a:rPr kumimoji="0" lang="zh-TW" altLang="en-US" sz="2400" dirty="0" smtClean="0">
                <a:solidFill>
                  <a:srgbClr val="000000"/>
                </a:solidFill>
                <a:latin typeface="標楷體" panose="03000509000000000000" pitchFamily="65" charset="-120"/>
                <a:ea typeface="標楷體" panose="03000509000000000000" pitchFamily="65" charset="-120"/>
              </a:rPr>
              <a:t>部 函</a:t>
            </a:r>
            <a:r>
              <a:rPr kumimoji="0" lang="en-US" altLang="zh-TW" sz="2400" dirty="0" smtClean="0">
                <a:solidFill>
                  <a:srgbClr val="000000"/>
                </a:solidFill>
                <a:latin typeface="標楷體" panose="03000509000000000000" pitchFamily="65" charset="-120"/>
                <a:ea typeface="標楷體" panose="03000509000000000000" pitchFamily="65" charset="-120"/>
              </a:rPr>
              <a:t>(</a:t>
            </a:r>
            <a:r>
              <a:rPr kumimoji="0" lang="zh-TW" altLang="en-US" sz="2400" dirty="0">
                <a:solidFill>
                  <a:srgbClr val="000000"/>
                </a:solidFill>
                <a:latin typeface="標楷體" panose="03000509000000000000" pitchFamily="65" charset="-120"/>
                <a:ea typeface="標楷體" panose="03000509000000000000" pitchFamily="65" charset="-120"/>
              </a:rPr>
              <a:t>稿</a:t>
            </a:r>
            <a:r>
              <a:rPr kumimoji="0" lang="en-US" altLang="zh-TW" sz="2400" dirty="0">
                <a:solidFill>
                  <a:srgbClr val="000000"/>
                </a:solidFill>
                <a:latin typeface="標楷體" panose="03000509000000000000" pitchFamily="65" charset="-120"/>
                <a:ea typeface="標楷體" panose="03000509000000000000" pitchFamily="65" charset="-120"/>
              </a:rPr>
              <a:t>) </a:t>
            </a:r>
          </a:p>
          <a:p>
            <a:pPr fontAlgn="base">
              <a:spcBef>
                <a:spcPct val="0"/>
              </a:spcBef>
              <a:spcAft>
                <a:spcPct val="0"/>
              </a:spcAft>
            </a:pPr>
            <a:r>
              <a:rPr kumimoji="0" lang="zh-TW" altLang="zh-TW" sz="2000" dirty="0">
                <a:solidFill>
                  <a:srgbClr val="000000"/>
                </a:solidFill>
                <a:latin typeface="標楷體" panose="03000509000000000000" pitchFamily="65" charset="-120"/>
                <a:ea typeface="標楷體" panose="03000509000000000000" pitchFamily="65" charset="-120"/>
              </a:rPr>
              <a:t>受文者</a:t>
            </a:r>
            <a:r>
              <a:rPr kumimoji="0" lang="zh-TW" altLang="zh-TW" sz="2000" dirty="0" smtClean="0">
                <a:solidFill>
                  <a:srgbClr val="000000"/>
                </a:solidFill>
                <a:latin typeface="標楷體" panose="03000509000000000000" pitchFamily="65" charset="-120"/>
                <a:ea typeface="標楷體" panose="03000509000000000000" pitchFamily="65" charset="-120"/>
              </a:rPr>
              <a:t>：</a:t>
            </a:r>
            <a:r>
              <a:rPr kumimoji="0" lang="zh-TW" altLang="en-US" sz="2000" dirty="0">
                <a:solidFill>
                  <a:srgbClr val="000000"/>
                </a:solidFill>
                <a:latin typeface="標楷體" panose="03000509000000000000" pitchFamily="65" charset="-120"/>
                <a:ea typeface="標楷體" panose="03000509000000000000" pitchFamily="65" charset="-120"/>
              </a:rPr>
              <a:t>行政院農業委員會漁業署</a:t>
            </a:r>
            <a:endParaRPr kumimoji="0" lang="en-US" altLang="zh-TW" sz="2000" dirty="0" smtClean="0">
              <a:solidFill>
                <a:srgbClr val="000000"/>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en-US" sz="1600" dirty="0" smtClean="0">
                <a:solidFill>
                  <a:srgbClr val="000000"/>
                </a:solidFill>
                <a:latin typeface="標楷體" panose="03000509000000000000" pitchFamily="65" charset="-120"/>
                <a:ea typeface="標楷體" panose="03000509000000000000" pitchFamily="65" charset="-120"/>
              </a:rPr>
              <a:t>發文</a:t>
            </a:r>
            <a:r>
              <a:rPr kumimoji="0" lang="zh-TW" altLang="en-US" sz="1600" dirty="0">
                <a:solidFill>
                  <a:srgbClr val="000000"/>
                </a:solidFill>
                <a:latin typeface="標楷體" panose="03000509000000000000" pitchFamily="65" charset="-120"/>
                <a:ea typeface="標楷體" panose="03000509000000000000" pitchFamily="65" charset="-120"/>
              </a:rPr>
              <a:t>日期：中華民國</a:t>
            </a:r>
            <a:r>
              <a:rPr kumimoji="0" lang="en-US" altLang="zh-TW" sz="1600" dirty="0">
                <a:solidFill>
                  <a:srgbClr val="000000"/>
                </a:solidFill>
                <a:latin typeface="標楷體" panose="03000509000000000000" pitchFamily="65" charset="-120"/>
                <a:ea typeface="標楷體" panose="03000509000000000000" pitchFamily="65" charset="-120"/>
              </a:rPr>
              <a:t>109</a:t>
            </a:r>
            <a:r>
              <a:rPr kumimoji="0" lang="zh-TW" altLang="en-US" sz="1600" dirty="0">
                <a:solidFill>
                  <a:srgbClr val="000000"/>
                </a:solidFill>
                <a:latin typeface="標楷體" panose="03000509000000000000" pitchFamily="65" charset="-120"/>
                <a:ea typeface="標楷體" panose="03000509000000000000" pitchFamily="65" charset="-120"/>
              </a:rPr>
              <a:t>年</a:t>
            </a:r>
            <a:r>
              <a:rPr kumimoji="0" lang="en-US" altLang="zh-TW" sz="1600" dirty="0">
                <a:solidFill>
                  <a:srgbClr val="000000"/>
                </a:solidFill>
                <a:latin typeface="標楷體" panose="03000509000000000000" pitchFamily="65" charset="-120"/>
                <a:ea typeface="標楷體" panose="03000509000000000000" pitchFamily="65" charset="-120"/>
              </a:rPr>
              <a:t>4</a:t>
            </a:r>
            <a:r>
              <a:rPr kumimoji="0" lang="zh-TW" altLang="en-US" sz="1600" dirty="0">
                <a:solidFill>
                  <a:srgbClr val="000000"/>
                </a:solidFill>
                <a:latin typeface="標楷體" panose="03000509000000000000" pitchFamily="65" charset="-120"/>
                <a:ea typeface="標楷體" panose="03000509000000000000" pitchFamily="65" charset="-120"/>
              </a:rPr>
              <a:t>月</a:t>
            </a:r>
            <a:r>
              <a:rPr kumimoji="0" lang="en-US" altLang="zh-TW" sz="1600" dirty="0">
                <a:solidFill>
                  <a:srgbClr val="000000"/>
                </a:solidFill>
                <a:latin typeface="標楷體" panose="03000509000000000000" pitchFamily="65" charset="-120"/>
                <a:ea typeface="標楷體" panose="03000509000000000000" pitchFamily="65" charset="-120"/>
              </a:rPr>
              <a:t>24</a:t>
            </a:r>
            <a:r>
              <a:rPr kumimoji="0" lang="zh-TW" altLang="en-US" sz="1600" dirty="0">
                <a:solidFill>
                  <a:srgbClr val="000000"/>
                </a:solidFill>
                <a:latin typeface="標楷體" panose="03000509000000000000" pitchFamily="65" charset="-120"/>
                <a:ea typeface="標楷體" panose="03000509000000000000" pitchFamily="65" charset="-120"/>
              </a:rPr>
              <a:t>日</a:t>
            </a:r>
          </a:p>
          <a:p>
            <a:pPr fontAlgn="base">
              <a:spcBef>
                <a:spcPct val="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發文字號：銷業發字第</a:t>
            </a:r>
            <a:r>
              <a:rPr kumimoji="0" lang="en-US" altLang="zh-TW" sz="1600" dirty="0">
                <a:solidFill>
                  <a:srgbClr val="000000"/>
                </a:solidFill>
                <a:latin typeface="標楷體" panose="03000509000000000000" pitchFamily="65" charset="-120"/>
                <a:ea typeface="標楷體" panose="03000509000000000000" pitchFamily="65" charset="-120"/>
              </a:rPr>
              <a:t>10910282430</a:t>
            </a:r>
            <a:r>
              <a:rPr kumimoji="0" lang="zh-TW" altLang="en-US" sz="1600" dirty="0">
                <a:solidFill>
                  <a:srgbClr val="000000"/>
                </a:solidFill>
                <a:latin typeface="標楷體" panose="03000509000000000000" pitchFamily="65" charset="-120"/>
                <a:ea typeface="標楷體" panose="03000509000000000000" pitchFamily="65" charset="-120"/>
              </a:rPr>
              <a:t>號</a:t>
            </a:r>
          </a:p>
          <a:p>
            <a:pPr fontAlgn="base">
              <a:spcBef>
                <a:spcPct val="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速別：普通件</a:t>
            </a:r>
          </a:p>
          <a:p>
            <a:pPr fontAlgn="base">
              <a:spcBef>
                <a:spcPct val="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密等及解密條件或保密期限：</a:t>
            </a:r>
          </a:p>
          <a:p>
            <a:pPr fontAlgn="base">
              <a:spcBef>
                <a:spcPct val="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附件：</a:t>
            </a:r>
            <a:endParaRPr kumimoji="0" lang="en-US" altLang="zh-TW" sz="1600" dirty="0" smtClean="0">
              <a:solidFill>
                <a:srgbClr val="000000"/>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zh-TW" sz="2000" dirty="0" smtClean="0">
                <a:solidFill>
                  <a:srgbClr val="000000"/>
                </a:solidFill>
                <a:latin typeface="標楷體" panose="03000509000000000000" pitchFamily="65" charset="-120"/>
                <a:ea typeface="標楷體" panose="03000509000000000000" pitchFamily="65" charset="-120"/>
              </a:rPr>
              <a:t>主旨：</a:t>
            </a:r>
            <a:r>
              <a:rPr kumimoji="0" lang="zh-TW" altLang="en-US" sz="2000" dirty="0">
                <a:solidFill>
                  <a:srgbClr val="FF0000"/>
                </a:solidFill>
                <a:latin typeface="標楷體" panose="03000509000000000000" pitchFamily="65" charset="-120"/>
                <a:ea typeface="標楷體" panose="03000509000000000000" pitchFamily="65" charset="-120"/>
              </a:rPr>
              <a:t>有關</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起首語</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prstClr val="black"/>
                </a:solidFill>
                <a:latin typeface="標楷體" panose="03000509000000000000" pitchFamily="65" charset="-120"/>
                <a:ea typeface="標楷體" panose="03000509000000000000" pitchFamily="65" charset="-120"/>
              </a:rPr>
              <a:t>貴</a:t>
            </a:r>
            <a:r>
              <a:rPr kumimoji="0" lang="zh-TW" altLang="en-US" sz="2000" dirty="0">
                <a:solidFill>
                  <a:prstClr val="black"/>
                </a:solidFill>
                <a:latin typeface="標楷體" panose="03000509000000000000" pitchFamily="65" charset="-120"/>
                <a:ea typeface="標楷體" panose="03000509000000000000" pitchFamily="65" charset="-120"/>
              </a:rPr>
              <a:t>署函請本公司提供國內低硫漁船用油換儲期程規劃</a:t>
            </a:r>
            <a:r>
              <a:rPr kumimoji="0" lang="zh-TW" altLang="en-US" sz="2000" dirty="0" smtClean="0">
                <a:solidFill>
                  <a:prstClr val="black"/>
                </a:solidFill>
                <a:latin typeface="標楷體" panose="03000509000000000000" pitchFamily="65" charset="-120"/>
                <a:ea typeface="標楷體" panose="03000509000000000000" pitchFamily="65" charset="-120"/>
              </a:rPr>
              <a:t>，以</a:t>
            </a:r>
            <a:r>
              <a:rPr kumimoji="0" lang="zh-TW" altLang="en-US" sz="2000" dirty="0">
                <a:solidFill>
                  <a:prstClr val="black"/>
                </a:solidFill>
                <a:latin typeface="標楷體" panose="03000509000000000000" pitchFamily="65" charset="-120"/>
                <a:ea typeface="標楷體" panose="03000509000000000000" pitchFamily="65" charset="-120"/>
              </a:rPr>
              <a:t>符合環保署</a:t>
            </a:r>
            <a:r>
              <a:rPr kumimoji="0" lang="zh-TW" altLang="en-US" sz="2000" dirty="0" smtClean="0">
                <a:solidFill>
                  <a:prstClr val="black"/>
                </a:solidFill>
                <a:latin typeface="標楷體" panose="03000509000000000000" pitchFamily="65" charset="-120"/>
                <a:ea typeface="標楷體" panose="03000509000000000000" pitchFamily="65" charset="-120"/>
              </a:rPr>
              <a:t>規定供應</a:t>
            </a:r>
            <a:r>
              <a:rPr kumimoji="0" lang="zh-TW" altLang="en-US" sz="2000" dirty="0">
                <a:solidFill>
                  <a:prstClr val="black"/>
                </a:solidFill>
                <a:latin typeface="標楷體" panose="03000509000000000000" pitchFamily="65" charset="-120"/>
                <a:ea typeface="標楷體" panose="03000509000000000000" pitchFamily="65" charset="-120"/>
              </a:rPr>
              <a:t>硫</a:t>
            </a:r>
            <a:r>
              <a:rPr kumimoji="0" lang="zh-TW" altLang="en-US" sz="2000" dirty="0" smtClean="0">
                <a:solidFill>
                  <a:prstClr val="black"/>
                </a:solidFill>
                <a:latin typeface="標楷體" panose="03000509000000000000" pitchFamily="65" charset="-120"/>
                <a:ea typeface="標楷體" panose="03000509000000000000" pitchFamily="65" charset="-120"/>
              </a:rPr>
              <a:t>含量</a:t>
            </a:r>
            <a:endParaRPr kumimoji="0" lang="en-US" altLang="zh-TW" sz="2000" dirty="0" smtClean="0">
              <a:solidFill>
                <a:prstClr val="black"/>
              </a:solidFill>
              <a:latin typeface="標楷體" panose="03000509000000000000" pitchFamily="65" charset="-120"/>
              <a:ea typeface="標楷體" panose="03000509000000000000" pitchFamily="65" charset="-120"/>
            </a:endParaRPr>
          </a:p>
          <a:p>
            <a:pPr fontAlgn="base">
              <a:spcBef>
                <a:spcPct val="0"/>
              </a:spcBef>
              <a:spcAft>
                <a:spcPct val="0"/>
              </a:spcAft>
            </a:pPr>
            <a:r>
              <a:rPr kumimoji="0" lang="zh-TW" altLang="en-US" sz="2000" dirty="0">
                <a:solidFill>
                  <a:prstClr val="black"/>
                </a:solidFill>
                <a:latin typeface="標楷體" panose="03000509000000000000" pitchFamily="65" charset="-120"/>
                <a:ea typeface="標楷體" panose="03000509000000000000" pitchFamily="65" charset="-120"/>
              </a:rPr>
              <a:t> </a:t>
            </a:r>
            <a:r>
              <a:rPr kumimoji="0" lang="zh-TW" altLang="en-US" sz="2000" dirty="0" smtClean="0">
                <a:solidFill>
                  <a:prstClr val="black"/>
                </a:solidFill>
                <a:latin typeface="標楷體" panose="03000509000000000000" pitchFamily="65" charset="-120"/>
                <a:ea typeface="標楷體" panose="03000509000000000000" pitchFamily="65" charset="-120"/>
              </a:rPr>
              <a:t>     最大值</a:t>
            </a:r>
            <a:r>
              <a:rPr kumimoji="0" lang="zh-TW" altLang="en-US" sz="2000" dirty="0">
                <a:solidFill>
                  <a:prstClr val="black"/>
                </a:solidFill>
                <a:latin typeface="標楷體" panose="03000509000000000000" pitchFamily="65" charset="-120"/>
                <a:ea typeface="標楷體" panose="03000509000000000000" pitchFamily="65" charset="-120"/>
              </a:rPr>
              <a:t>為</a:t>
            </a:r>
            <a:r>
              <a:rPr kumimoji="0" lang="en-US" altLang="zh-TW" sz="2000" dirty="0">
                <a:solidFill>
                  <a:prstClr val="black"/>
                </a:solidFill>
                <a:latin typeface="標楷體" panose="03000509000000000000" pitchFamily="65" charset="-120"/>
                <a:ea typeface="標楷體" panose="03000509000000000000" pitchFamily="65" charset="-120"/>
                <a:hlinkClick r:id="" action="ppaction://noaction"/>
              </a:rPr>
              <a:t>0.5%</a:t>
            </a:r>
            <a:r>
              <a:rPr kumimoji="0" lang="en-US" altLang="zh-TW" sz="2000" dirty="0">
                <a:solidFill>
                  <a:prstClr val="black"/>
                </a:solidFill>
                <a:latin typeface="標楷體" panose="03000509000000000000" pitchFamily="65" charset="-120"/>
                <a:ea typeface="標楷體" panose="03000509000000000000" pitchFamily="65" charset="-120"/>
              </a:rPr>
              <a:t>(m/m)</a:t>
            </a:r>
            <a:r>
              <a:rPr kumimoji="0" lang="zh-TW" altLang="en-US" sz="2000" dirty="0">
                <a:solidFill>
                  <a:prstClr val="black"/>
                </a:solidFill>
                <a:latin typeface="標楷體" panose="03000509000000000000" pitchFamily="65" charset="-120"/>
                <a:ea typeface="標楷體" panose="03000509000000000000" pitchFamily="65" charset="-120"/>
              </a:rPr>
              <a:t>之低硫</a:t>
            </a:r>
            <a:r>
              <a:rPr kumimoji="0" lang="zh-TW" altLang="en-US" sz="2000" dirty="0" smtClean="0">
                <a:solidFill>
                  <a:prstClr val="black"/>
                </a:solidFill>
                <a:latin typeface="標楷體" panose="03000509000000000000" pitchFamily="65" charset="-120"/>
                <a:ea typeface="標楷體" panose="03000509000000000000" pitchFamily="65" charset="-120"/>
              </a:rPr>
              <a:t>漁船</a:t>
            </a:r>
            <a:r>
              <a:rPr kumimoji="0" lang="zh-TW" altLang="en-US" sz="2000" dirty="0">
                <a:solidFill>
                  <a:prstClr val="black"/>
                </a:solidFill>
                <a:latin typeface="標楷體" panose="03000509000000000000" pitchFamily="65" charset="-120"/>
                <a:ea typeface="標楷體" panose="03000509000000000000" pitchFamily="65" charset="-120"/>
              </a:rPr>
              <a:t>用油事宜，詳如說明，</a:t>
            </a:r>
            <a:r>
              <a:rPr kumimoji="0" lang="zh-TW" altLang="en-US" sz="2000" dirty="0">
                <a:solidFill>
                  <a:srgbClr val="FF0000"/>
                </a:solidFill>
                <a:latin typeface="標楷體" panose="03000509000000000000" pitchFamily="65" charset="-120"/>
                <a:ea typeface="標楷體" panose="03000509000000000000" pitchFamily="65" charset="-120"/>
              </a:rPr>
              <a:t>請查照</a:t>
            </a:r>
            <a:r>
              <a:rPr kumimoji="0" lang="zh-TW" altLang="en-US" sz="2000" dirty="0">
                <a:solidFill>
                  <a:srgbClr val="0000FF"/>
                </a:solidFill>
                <a:latin typeface="標楷體" panose="03000509000000000000" pitchFamily="65" charset="-120"/>
                <a:ea typeface="標楷體" panose="03000509000000000000" pitchFamily="65" charset="-120"/>
              </a:rPr>
              <a:t>。</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期</a:t>
            </a:r>
            <a:r>
              <a:rPr kumimoji="0" lang="zh-TW" altLang="en-US" sz="2000" dirty="0">
                <a:solidFill>
                  <a:srgbClr val="0000FF"/>
                </a:solidFill>
                <a:latin typeface="標楷體" panose="03000509000000000000" pitchFamily="65" charset="-120"/>
                <a:ea typeface="標楷體" panose="03000509000000000000" pitchFamily="65" charset="-120"/>
              </a:rPr>
              <a:t>望</a:t>
            </a:r>
            <a:r>
              <a:rPr kumimoji="0" lang="zh-TW" altLang="en-US" sz="2000" dirty="0" smtClean="0">
                <a:solidFill>
                  <a:srgbClr val="0000FF"/>
                </a:solidFill>
                <a:latin typeface="標楷體" panose="03000509000000000000" pitchFamily="65" charset="-120"/>
                <a:ea typeface="標楷體" panose="03000509000000000000" pitchFamily="65" charset="-120"/>
              </a:rPr>
              <a:t>語</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a:solidFill>
                  <a:srgbClr val="0000FF"/>
                </a:solidFill>
                <a:latin typeface="標楷體" panose="03000509000000000000" pitchFamily="65" charset="-120"/>
                <a:ea typeface="標楷體" panose="03000509000000000000" pitchFamily="65" charset="-120"/>
              </a:rPr>
              <a:t> </a:t>
            </a:r>
            <a:r>
              <a:rPr kumimoji="0" lang="en-US" altLang="zh-TW" sz="2000" dirty="0" smtClean="0">
                <a:solidFill>
                  <a:srgbClr val="FF0000"/>
                </a:solidFill>
                <a:latin typeface="標楷體" panose="03000509000000000000" pitchFamily="65" charset="-120"/>
                <a:ea typeface="標楷體" panose="03000509000000000000" pitchFamily="65" charset="-120"/>
              </a:rPr>
              <a:t>(</a:t>
            </a:r>
            <a:r>
              <a:rPr kumimoji="0" lang="zh-TW" altLang="en-US" sz="2000" dirty="0" smtClean="0">
                <a:solidFill>
                  <a:srgbClr val="FF0000"/>
                </a:solidFill>
                <a:latin typeface="標楷體" panose="03000509000000000000" pitchFamily="65" charset="-120"/>
                <a:ea typeface="標楷體" panose="03000509000000000000" pitchFamily="65" charset="-120"/>
              </a:rPr>
              <a:t>起</a:t>
            </a:r>
            <a:r>
              <a:rPr kumimoji="0" lang="en-US" altLang="zh-TW" sz="2000" dirty="0" smtClean="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a:solidFill>
                  <a:srgbClr val="000000"/>
                </a:solidFill>
                <a:latin typeface="標楷體" panose="03000509000000000000" pitchFamily="65" charset="-120"/>
                <a:ea typeface="標楷體" panose="03000509000000000000" pitchFamily="65" charset="-120"/>
              </a:rPr>
              <a:t>說明</a:t>
            </a:r>
            <a:r>
              <a:rPr kumimoji="0" lang="zh-TW" altLang="en-US" sz="2000" dirty="0" smtClean="0">
                <a:solidFill>
                  <a:srgbClr val="000000"/>
                </a:solidFill>
                <a:latin typeface="標楷體" panose="03000509000000000000" pitchFamily="65" charset="-120"/>
                <a:ea typeface="標楷體" panose="03000509000000000000" pitchFamily="65" charset="-120"/>
              </a:rPr>
              <a:t>：</a:t>
            </a:r>
            <a:endParaRPr kumimoji="0" lang="en-US" altLang="zh-TW" sz="2000" dirty="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smtClean="0">
                <a:solidFill>
                  <a:srgbClr val="000000"/>
                </a:solidFill>
                <a:latin typeface="標楷體" panose="03000509000000000000" pitchFamily="65" charset="-120"/>
                <a:ea typeface="標楷體" panose="03000509000000000000" pitchFamily="65" charset="-120"/>
              </a:rPr>
              <a:t>  </a:t>
            </a:r>
            <a:r>
              <a:rPr kumimoji="0" lang="zh-TW" altLang="en-US" sz="2000" dirty="0">
                <a:solidFill>
                  <a:srgbClr val="000000"/>
                </a:solidFill>
                <a:latin typeface="標楷體" panose="03000509000000000000" pitchFamily="65" charset="-120"/>
                <a:ea typeface="標楷體" panose="03000509000000000000" pitchFamily="65" charset="-120"/>
              </a:rPr>
              <a:t>一、</a:t>
            </a:r>
            <a:r>
              <a:rPr kumimoji="0" lang="zh-TW" altLang="en-US" sz="2000" dirty="0">
                <a:solidFill>
                  <a:srgbClr val="0000FF"/>
                </a:solidFill>
                <a:latin typeface="標楷體" panose="03000509000000000000" pitchFamily="65" charset="-120"/>
                <a:ea typeface="標楷體" panose="03000509000000000000" pitchFamily="65" charset="-120"/>
              </a:rPr>
              <a:t>依據</a:t>
            </a:r>
            <a:r>
              <a:rPr kumimoji="0" lang="zh-TW" altLang="en-US" sz="2000" dirty="0">
                <a:solidFill>
                  <a:srgbClr val="000000"/>
                </a:solidFill>
                <a:latin typeface="標楷體" panose="03000509000000000000" pitchFamily="65" charset="-120"/>
                <a:ea typeface="標楷體" panose="03000509000000000000" pitchFamily="65" charset="-120"/>
              </a:rPr>
              <a:t>貴署</a:t>
            </a:r>
            <a:r>
              <a:rPr kumimoji="0" lang="en-US" altLang="zh-TW" sz="2000" dirty="0" smtClean="0">
                <a:solidFill>
                  <a:srgbClr val="000000"/>
                </a:solidFill>
                <a:latin typeface="標楷體" panose="03000509000000000000" pitchFamily="65" charset="-120"/>
                <a:ea typeface="標楷體" panose="03000509000000000000" pitchFamily="65" charset="-120"/>
              </a:rPr>
              <a:t>109</a:t>
            </a:r>
            <a:r>
              <a:rPr kumimoji="0" lang="zh-TW" altLang="en-US" sz="2000" dirty="0" smtClean="0">
                <a:solidFill>
                  <a:srgbClr val="000000"/>
                </a:solidFill>
                <a:latin typeface="標楷體" panose="03000509000000000000" pitchFamily="65" charset="-120"/>
                <a:ea typeface="標楷體" panose="03000509000000000000" pitchFamily="65" charset="-120"/>
              </a:rPr>
              <a:t>年</a:t>
            </a:r>
            <a:r>
              <a:rPr kumimoji="0" lang="en-US" altLang="zh-TW" sz="2000" dirty="0" smtClean="0">
                <a:solidFill>
                  <a:srgbClr val="000000"/>
                </a:solidFill>
                <a:latin typeface="標楷體" panose="03000509000000000000" pitchFamily="65" charset="-120"/>
                <a:ea typeface="標楷體" panose="03000509000000000000" pitchFamily="65" charset="-120"/>
              </a:rPr>
              <a:t>4</a:t>
            </a:r>
            <a:r>
              <a:rPr kumimoji="0" lang="zh-TW" altLang="en-US" sz="2000" dirty="0" smtClean="0">
                <a:solidFill>
                  <a:srgbClr val="000000"/>
                </a:solidFill>
                <a:latin typeface="標楷體" panose="03000509000000000000" pitchFamily="65" charset="-120"/>
                <a:ea typeface="標楷體" panose="03000509000000000000" pitchFamily="65" charset="-120"/>
              </a:rPr>
              <a:t>月</a:t>
            </a:r>
            <a:r>
              <a:rPr kumimoji="0" lang="en-US" altLang="zh-TW" sz="2000" dirty="0" smtClean="0">
                <a:solidFill>
                  <a:srgbClr val="000000"/>
                </a:solidFill>
                <a:latin typeface="標楷體" panose="03000509000000000000" pitchFamily="65" charset="-120"/>
                <a:ea typeface="標楷體" panose="03000509000000000000" pitchFamily="65" charset="-120"/>
              </a:rPr>
              <a:t>6</a:t>
            </a:r>
            <a:r>
              <a:rPr kumimoji="0" lang="zh-TW" altLang="en-US" sz="2000" dirty="0" smtClean="0">
                <a:solidFill>
                  <a:srgbClr val="000000"/>
                </a:solidFill>
                <a:latin typeface="標楷體" panose="03000509000000000000" pitchFamily="65" charset="-120"/>
                <a:ea typeface="標楷體" panose="03000509000000000000" pitchFamily="65" charset="-120"/>
              </a:rPr>
              <a:t>日</a:t>
            </a:r>
            <a:r>
              <a:rPr kumimoji="0" lang="zh-TW" altLang="en-US" sz="2000" dirty="0">
                <a:solidFill>
                  <a:srgbClr val="000000"/>
                </a:solidFill>
                <a:latin typeface="標楷體" panose="03000509000000000000" pitchFamily="65" charset="-120"/>
                <a:ea typeface="標楷體" panose="03000509000000000000" pitchFamily="65" charset="-120"/>
              </a:rPr>
              <a:t>漁二字第</a:t>
            </a:r>
            <a:r>
              <a:rPr kumimoji="0" lang="en-US" altLang="zh-TW" sz="2000" dirty="0" smtClean="0">
                <a:solidFill>
                  <a:srgbClr val="000000"/>
                </a:solidFill>
                <a:latin typeface="標楷體" panose="03000509000000000000" pitchFamily="65" charset="-120"/>
                <a:ea typeface="標楷體" panose="03000509000000000000" pitchFamily="65" charset="-120"/>
              </a:rPr>
              <a:t>1091252752</a:t>
            </a:r>
            <a:r>
              <a:rPr kumimoji="0" lang="zh-TW" altLang="en-US" sz="2000" dirty="0" smtClean="0">
                <a:solidFill>
                  <a:srgbClr val="000000"/>
                </a:solidFill>
                <a:latin typeface="標楷體" panose="03000509000000000000" pitchFamily="65" charset="-120"/>
                <a:ea typeface="標楷體" panose="03000509000000000000" pitchFamily="65" charset="-120"/>
              </a:rPr>
              <a:t>號</a:t>
            </a:r>
            <a:r>
              <a:rPr kumimoji="0" lang="zh-TW" altLang="en-US" sz="2000" dirty="0">
                <a:solidFill>
                  <a:srgbClr val="0000FF"/>
                </a:solidFill>
                <a:latin typeface="標楷體" panose="03000509000000000000" pitchFamily="65" charset="-120"/>
                <a:ea typeface="標楷體" panose="03000509000000000000" pitchFamily="65" charset="-120"/>
              </a:rPr>
              <a:t>函</a:t>
            </a:r>
            <a:r>
              <a:rPr kumimoji="0" lang="zh-TW" altLang="en-US" sz="2000" dirty="0" smtClean="0">
                <a:solidFill>
                  <a:srgbClr val="000000"/>
                </a:solidFill>
                <a:latin typeface="標楷體" panose="03000509000000000000" pitchFamily="65" charset="-120"/>
                <a:ea typeface="標楷體" panose="03000509000000000000" pitchFamily="65" charset="-120"/>
              </a:rPr>
              <a:t>辦理。</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引據</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en-US" altLang="zh-TW" sz="2000" b="1" dirty="0" smtClean="0">
                <a:solidFill>
                  <a:srgbClr val="FF0000"/>
                </a:solidFill>
                <a:latin typeface="標楷體" panose="03000509000000000000" pitchFamily="65" charset="-120"/>
                <a:ea typeface="標楷體" panose="03000509000000000000" pitchFamily="65" charset="-120"/>
              </a:rPr>
              <a:t> (</a:t>
            </a:r>
            <a:r>
              <a:rPr kumimoji="0" lang="zh-TW" altLang="en-US" sz="2000" b="1" dirty="0" smtClean="0">
                <a:solidFill>
                  <a:srgbClr val="FF0000"/>
                </a:solidFill>
                <a:latin typeface="標楷體" panose="03000509000000000000" pitchFamily="65" charset="-120"/>
                <a:ea typeface="標楷體" panose="03000509000000000000" pitchFamily="65" charset="-120"/>
              </a:rPr>
              <a:t>承</a:t>
            </a:r>
            <a:r>
              <a:rPr kumimoji="0" lang="en-US" altLang="zh-TW" sz="2000" b="1" dirty="0" smtClean="0">
                <a:solidFill>
                  <a:srgbClr val="FF0000"/>
                </a:solidFill>
                <a:latin typeface="標楷體" panose="03000509000000000000" pitchFamily="65" charset="-120"/>
                <a:ea typeface="標楷體" panose="03000509000000000000" pitchFamily="65" charset="-120"/>
              </a:rPr>
              <a:t>)</a:t>
            </a:r>
            <a:endParaRPr kumimoji="0" lang="zh-TW" altLang="en-US" sz="20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smtClean="0">
                <a:solidFill>
                  <a:srgbClr val="000000"/>
                </a:solidFill>
                <a:latin typeface="標楷體" panose="03000509000000000000" pitchFamily="65" charset="-120"/>
                <a:ea typeface="標楷體" panose="03000509000000000000" pitchFamily="65" charset="-120"/>
              </a:rPr>
              <a:t>  </a:t>
            </a:r>
            <a:r>
              <a:rPr kumimoji="0" lang="zh-TW" altLang="en-US" sz="2000" dirty="0">
                <a:solidFill>
                  <a:srgbClr val="000000"/>
                </a:solidFill>
                <a:latin typeface="標楷體" panose="03000509000000000000" pitchFamily="65" charset="-120"/>
                <a:ea typeface="標楷體" panose="03000509000000000000" pitchFamily="65" charset="-120"/>
              </a:rPr>
              <a:t>二、依環保署</a:t>
            </a:r>
            <a:r>
              <a:rPr kumimoji="0" lang="en-US" altLang="zh-TW" sz="2000" dirty="0">
                <a:solidFill>
                  <a:srgbClr val="000000"/>
                </a:solidFill>
                <a:latin typeface="標楷體" panose="03000509000000000000" pitchFamily="65" charset="-120"/>
                <a:ea typeface="標楷體" panose="03000509000000000000" pitchFamily="65" charset="-120"/>
              </a:rPr>
              <a:t>109</a:t>
            </a:r>
            <a:r>
              <a:rPr kumimoji="0" lang="zh-TW" altLang="en-US" sz="2000" dirty="0">
                <a:solidFill>
                  <a:srgbClr val="000000"/>
                </a:solidFill>
                <a:latin typeface="標楷體" panose="03000509000000000000" pitchFamily="65" charset="-120"/>
                <a:ea typeface="標楷體" panose="03000509000000000000" pitchFamily="65" charset="-120"/>
              </a:rPr>
              <a:t>年</a:t>
            </a:r>
            <a:r>
              <a:rPr kumimoji="0" lang="en-US" altLang="zh-TW" sz="2000" dirty="0">
                <a:solidFill>
                  <a:srgbClr val="000000"/>
                </a:solidFill>
                <a:latin typeface="標楷體" panose="03000509000000000000" pitchFamily="65" charset="-120"/>
                <a:ea typeface="標楷體" panose="03000509000000000000" pitchFamily="65" charset="-120"/>
              </a:rPr>
              <a:t>3</a:t>
            </a:r>
            <a:r>
              <a:rPr kumimoji="0" lang="zh-TW" altLang="en-US" sz="2000" dirty="0">
                <a:solidFill>
                  <a:srgbClr val="000000"/>
                </a:solidFill>
                <a:latin typeface="標楷體" panose="03000509000000000000" pitchFamily="65" charset="-120"/>
                <a:ea typeface="標楷體" panose="03000509000000000000" pitchFamily="65" charset="-120"/>
              </a:rPr>
              <a:t>月</a:t>
            </a:r>
            <a:r>
              <a:rPr kumimoji="0" lang="en-US" altLang="zh-TW" sz="2000" dirty="0">
                <a:solidFill>
                  <a:srgbClr val="000000"/>
                </a:solidFill>
                <a:latin typeface="標楷體" panose="03000509000000000000" pitchFamily="65" charset="-120"/>
                <a:ea typeface="標楷體" panose="03000509000000000000" pitchFamily="65" charset="-120"/>
              </a:rPr>
              <a:t>20</a:t>
            </a:r>
            <a:r>
              <a:rPr kumimoji="0" lang="zh-TW" altLang="en-US" sz="2000" dirty="0">
                <a:solidFill>
                  <a:srgbClr val="000000"/>
                </a:solidFill>
                <a:latin typeface="標楷體" panose="03000509000000000000" pitchFamily="65" charset="-120"/>
                <a:ea typeface="標楷體" panose="03000509000000000000" pitchFamily="65" charset="-120"/>
              </a:rPr>
              <a:t>日修正</a:t>
            </a:r>
            <a:r>
              <a:rPr kumimoji="0" lang="zh-TW" altLang="en-US" sz="2000" dirty="0">
                <a:solidFill>
                  <a:srgbClr val="000000"/>
                </a:solidFill>
                <a:latin typeface="標楷體" panose="03000509000000000000" pitchFamily="65" charset="-120"/>
                <a:ea typeface="標楷體" panose="03000509000000000000" pitchFamily="65" charset="-120"/>
                <a:hlinkClick r:id="" action="ppaction://noaction"/>
              </a:rPr>
              <a:t>發布</a:t>
            </a:r>
            <a:r>
              <a:rPr kumimoji="0" lang="zh-TW" altLang="en-US" sz="2000" dirty="0">
                <a:solidFill>
                  <a:srgbClr val="000000"/>
                </a:solidFill>
                <a:latin typeface="標楷體" panose="03000509000000000000" pitchFamily="65" charset="-120"/>
                <a:ea typeface="標楷體" panose="03000509000000000000" pitchFamily="65" charset="-120"/>
              </a:rPr>
              <a:t>之「移動污染源燃料成分</a:t>
            </a:r>
            <a:r>
              <a:rPr kumimoji="0" lang="zh-TW" altLang="en-US" sz="2000" dirty="0" smtClean="0">
                <a:solidFill>
                  <a:srgbClr val="000000"/>
                </a:solidFill>
                <a:latin typeface="標楷體" panose="03000509000000000000" pitchFamily="65" charset="-120"/>
                <a:ea typeface="標楷體" panose="03000509000000000000" pitchFamily="65" charset="-120"/>
              </a:rPr>
              <a:t>管制</a:t>
            </a:r>
            <a:r>
              <a:rPr kumimoji="0" lang="zh-TW" altLang="en-US" sz="2000" dirty="0">
                <a:solidFill>
                  <a:srgbClr val="000000"/>
                </a:solidFill>
                <a:latin typeface="標楷體" panose="03000509000000000000" pitchFamily="65" charset="-120"/>
                <a:ea typeface="標楷體" panose="03000509000000000000" pitchFamily="65" charset="-120"/>
              </a:rPr>
              <a:t>標準」第</a:t>
            </a:r>
            <a:r>
              <a:rPr kumimoji="0" lang="en-US" altLang="zh-TW" sz="2000" dirty="0">
                <a:solidFill>
                  <a:srgbClr val="000000"/>
                </a:solidFill>
                <a:latin typeface="標楷體" panose="03000509000000000000" pitchFamily="65" charset="-120"/>
                <a:ea typeface="標楷體" panose="03000509000000000000" pitchFamily="65" charset="-120"/>
              </a:rPr>
              <a:t>5</a:t>
            </a:r>
            <a:r>
              <a:rPr kumimoji="0" lang="zh-TW" altLang="en-US" sz="2000" dirty="0">
                <a:solidFill>
                  <a:srgbClr val="000000"/>
                </a:solidFill>
                <a:latin typeface="標楷體" panose="03000509000000000000" pitchFamily="65" charset="-120"/>
                <a:ea typeface="標楷體" panose="03000509000000000000" pitchFamily="65" charset="-120"/>
              </a:rPr>
              <a:t>條，船舶燃油</a:t>
            </a:r>
            <a:r>
              <a:rPr kumimoji="0" lang="zh-TW" altLang="en-US" sz="2000" dirty="0" smtClean="0">
                <a:solidFill>
                  <a:srgbClr val="000000"/>
                </a:solidFill>
                <a:latin typeface="標楷體" panose="03000509000000000000" pitchFamily="65" charset="-120"/>
                <a:ea typeface="標楷體" panose="03000509000000000000" pitchFamily="65" charset="-120"/>
              </a:rPr>
              <a:t>成分</a:t>
            </a:r>
            <a:r>
              <a:rPr kumimoji="0" lang="zh-TW" altLang="en-US" sz="2000" dirty="0">
                <a:solidFill>
                  <a:srgbClr val="000000"/>
                </a:solidFill>
                <a:latin typeface="標楷體" panose="03000509000000000000" pitchFamily="65" charset="-120"/>
                <a:ea typeface="標楷體" panose="03000509000000000000" pitchFamily="65" charset="-120"/>
              </a:rPr>
              <a:t>管制</a:t>
            </a:r>
            <a:r>
              <a:rPr kumimoji="0" lang="zh-TW" altLang="en-US" sz="2000" dirty="0" smtClean="0">
                <a:solidFill>
                  <a:srgbClr val="000000"/>
                </a:solidFill>
                <a:latin typeface="標楷體" panose="03000509000000000000" pitchFamily="65" charset="-120"/>
                <a:ea typeface="標楷體" panose="03000509000000000000" pitchFamily="65" charset="-120"/>
              </a:rPr>
              <a:t>標</a:t>
            </a:r>
            <a:endParaRPr kumimoji="0" lang="en-US" altLang="zh-TW" sz="20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a:solidFill>
                  <a:srgbClr val="000000"/>
                </a:solidFill>
                <a:latin typeface="標楷體" panose="03000509000000000000" pitchFamily="65" charset="-120"/>
                <a:ea typeface="標楷體" panose="03000509000000000000" pitchFamily="65" charset="-120"/>
              </a:rPr>
              <a:t> </a:t>
            </a:r>
            <a:r>
              <a:rPr kumimoji="0" lang="zh-TW" altLang="en-US" sz="2000" dirty="0" smtClean="0">
                <a:solidFill>
                  <a:srgbClr val="000000"/>
                </a:solidFill>
                <a:latin typeface="標楷體" panose="03000509000000000000" pitchFamily="65" charset="-120"/>
                <a:ea typeface="標楷體" panose="03000509000000000000" pitchFamily="65" charset="-120"/>
              </a:rPr>
              <a:t>     準</a:t>
            </a:r>
            <a:r>
              <a:rPr kumimoji="0" lang="zh-TW" altLang="en-US" sz="2000" dirty="0">
                <a:solidFill>
                  <a:srgbClr val="000000"/>
                </a:solidFill>
                <a:latin typeface="標楷體" panose="03000509000000000000" pitchFamily="65" charset="-120"/>
                <a:ea typeface="標楷體" panose="03000509000000000000" pitchFamily="65" charset="-120"/>
              </a:rPr>
              <a:t>之硫含量最大值</a:t>
            </a:r>
            <a:r>
              <a:rPr kumimoji="0" lang="zh-TW" altLang="en-US" sz="2000" dirty="0" smtClean="0">
                <a:solidFill>
                  <a:srgbClr val="000000"/>
                </a:solidFill>
                <a:latin typeface="標楷體" panose="03000509000000000000" pitchFamily="65" charset="-120"/>
                <a:ea typeface="標楷體" panose="03000509000000000000" pitchFamily="65" charset="-120"/>
              </a:rPr>
              <a:t>為</a:t>
            </a:r>
            <a:r>
              <a:rPr kumimoji="0" lang="en-US" altLang="zh-TW" sz="2000" dirty="0" smtClean="0">
                <a:solidFill>
                  <a:srgbClr val="000000"/>
                </a:solidFill>
                <a:latin typeface="標楷體" panose="03000509000000000000" pitchFamily="65" charset="-120"/>
                <a:ea typeface="標楷體" panose="03000509000000000000" pitchFamily="65" charset="-120"/>
              </a:rPr>
              <a:t>0.5</a:t>
            </a:r>
            <a:r>
              <a:rPr kumimoji="0" lang="en-US" altLang="zh-TW" sz="2000" dirty="0">
                <a:solidFill>
                  <a:srgbClr val="000000"/>
                </a:solidFill>
                <a:latin typeface="標楷體" panose="03000509000000000000" pitchFamily="65" charset="-120"/>
                <a:ea typeface="標楷體" panose="03000509000000000000" pitchFamily="65" charset="-120"/>
              </a:rPr>
              <a:t>%(m/m)</a:t>
            </a:r>
            <a:r>
              <a:rPr kumimoji="0" lang="zh-TW" altLang="en-US" sz="2000" dirty="0">
                <a:solidFill>
                  <a:srgbClr val="000000"/>
                </a:solidFill>
                <a:latin typeface="標楷體" panose="03000509000000000000" pitchFamily="65" charset="-120"/>
                <a:ea typeface="標楷體" panose="03000509000000000000" pitchFamily="65" charset="-120"/>
              </a:rPr>
              <a:t>，國內販售或使用之船舶用油應於</a:t>
            </a:r>
            <a:r>
              <a:rPr kumimoji="0" lang="en-US" altLang="zh-TW" sz="2000" dirty="0">
                <a:solidFill>
                  <a:srgbClr val="000000"/>
                </a:solidFill>
                <a:latin typeface="標楷體" panose="03000509000000000000" pitchFamily="65" charset="-120"/>
                <a:ea typeface="標楷體" panose="03000509000000000000" pitchFamily="65" charset="-120"/>
              </a:rPr>
              <a:t>109</a:t>
            </a:r>
            <a:r>
              <a:rPr kumimoji="0" lang="zh-TW" altLang="en-US" sz="2000" dirty="0">
                <a:solidFill>
                  <a:srgbClr val="000000"/>
                </a:solidFill>
                <a:latin typeface="標楷體" panose="03000509000000000000" pitchFamily="65" charset="-120"/>
                <a:ea typeface="標楷體" panose="03000509000000000000" pitchFamily="65" charset="-120"/>
              </a:rPr>
              <a:t>年</a:t>
            </a:r>
            <a:r>
              <a:rPr kumimoji="0" lang="en-US" altLang="zh-TW" sz="2000" dirty="0">
                <a:solidFill>
                  <a:srgbClr val="000000"/>
                </a:solidFill>
                <a:latin typeface="標楷體" panose="03000509000000000000" pitchFamily="65" charset="-120"/>
                <a:ea typeface="標楷體" panose="03000509000000000000" pitchFamily="65" charset="-120"/>
              </a:rPr>
              <a:t>7</a:t>
            </a:r>
            <a:r>
              <a:rPr kumimoji="0" lang="zh-TW" altLang="en-US" sz="2000" dirty="0">
                <a:solidFill>
                  <a:srgbClr val="000000"/>
                </a:solidFill>
                <a:latin typeface="標楷體" panose="03000509000000000000" pitchFamily="65" charset="-120"/>
                <a:ea typeface="標楷體" panose="03000509000000000000" pitchFamily="65" charset="-120"/>
              </a:rPr>
              <a:t>月</a:t>
            </a:r>
            <a:r>
              <a:rPr kumimoji="0" lang="en-US" altLang="zh-TW" sz="2000" dirty="0">
                <a:solidFill>
                  <a:srgbClr val="000000"/>
                </a:solidFill>
                <a:latin typeface="標楷體" panose="03000509000000000000" pitchFamily="65" charset="-120"/>
                <a:ea typeface="標楷體" panose="03000509000000000000" pitchFamily="65" charset="-120"/>
              </a:rPr>
              <a:t>1</a:t>
            </a:r>
            <a:r>
              <a:rPr kumimoji="0" lang="zh-TW" altLang="en-US" sz="2000" dirty="0" smtClean="0">
                <a:solidFill>
                  <a:srgbClr val="000000"/>
                </a:solidFill>
                <a:latin typeface="標楷體" panose="03000509000000000000" pitchFamily="65" charset="-120"/>
                <a:ea typeface="標楷體" panose="03000509000000000000" pitchFamily="65" charset="-120"/>
              </a:rPr>
              <a:t>日起符合</a:t>
            </a:r>
            <a:r>
              <a:rPr kumimoji="0" lang="zh-TW" altLang="en-US" sz="2000" dirty="0">
                <a:solidFill>
                  <a:srgbClr val="000000"/>
                </a:solidFill>
                <a:latin typeface="標楷體" panose="03000509000000000000" pitchFamily="65" charset="-120"/>
                <a:ea typeface="標楷體" panose="03000509000000000000" pitchFamily="65" charset="-120"/>
              </a:rPr>
              <a:t>該標準值。</a:t>
            </a:r>
            <a:r>
              <a:rPr kumimoji="0" lang="zh-TW" altLang="en-US" sz="2000" dirty="0" smtClean="0">
                <a:solidFill>
                  <a:srgbClr val="000000"/>
                </a:solidFill>
                <a:latin typeface="標楷體" panose="03000509000000000000" pitchFamily="65" charset="-120"/>
                <a:ea typeface="標楷體" panose="03000509000000000000" pitchFamily="65" charset="-120"/>
              </a:rPr>
              <a:t>本</a:t>
            </a:r>
            <a:endParaRPr kumimoji="0" lang="en-US" altLang="zh-TW" sz="20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a:solidFill>
                  <a:srgbClr val="000000"/>
                </a:solidFill>
                <a:latin typeface="標楷體" panose="03000509000000000000" pitchFamily="65" charset="-120"/>
                <a:ea typeface="標楷體" panose="03000509000000000000" pitchFamily="65" charset="-120"/>
              </a:rPr>
              <a:t> </a:t>
            </a:r>
            <a:r>
              <a:rPr kumimoji="0" lang="zh-TW" altLang="en-US" sz="2000" dirty="0" smtClean="0">
                <a:solidFill>
                  <a:srgbClr val="000000"/>
                </a:solidFill>
                <a:latin typeface="標楷體" panose="03000509000000000000" pitchFamily="65" charset="-120"/>
                <a:ea typeface="標楷體" panose="03000509000000000000" pitchFamily="65" charset="-120"/>
              </a:rPr>
              <a:t>     公司</a:t>
            </a:r>
            <a:r>
              <a:rPr kumimoji="0" lang="zh-TW" altLang="en-US" sz="2000" dirty="0">
                <a:solidFill>
                  <a:srgbClr val="000000"/>
                </a:solidFill>
                <a:latin typeface="標楷體" panose="03000509000000000000" pitchFamily="65" charset="-120"/>
                <a:ea typeface="標楷體" panose="03000509000000000000" pitchFamily="65" charset="-120"/>
              </a:rPr>
              <a:t>為配合政府環保政策，目前除</a:t>
            </a:r>
            <a:r>
              <a:rPr kumimoji="0" lang="zh-TW" altLang="en-US" sz="2000" dirty="0" smtClean="0">
                <a:solidFill>
                  <a:srgbClr val="000000"/>
                </a:solidFill>
                <a:latin typeface="標楷體" panose="03000509000000000000" pitchFamily="65" charset="-120"/>
                <a:ea typeface="標楷體" panose="03000509000000000000" pitchFamily="65" charset="-120"/>
              </a:rPr>
              <a:t>基隆和平</a:t>
            </a:r>
            <a:r>
              <a:rPr kumimoji="0" lang="zh-TW" altLang="en-US" sz="2000" dirty="0">
                <a:solidFill>
                  <a:srgbClr val="000000"/>
                </a:solidFill>
                <a:latin typeface="標楷體" panose="03000509000000000000" pitchFamily="65" charset="-120"/>
                <a:ea typeface="標楷體" panose="03000509000000000000" pitchFamily="65" charset="-120"/>
              </a:rPr>
              <a:t>島漁船加油站乙漁</a:t>
            </a:r>
            <a:r>
              <a:rPr kumimoji="0" lang="en-US" altLang="zh-TW" sz="2000" dirty="0">
                <a:solidFill>
                  <a:srgbClr val="000000"/>
                </a:solidFill>
                <a:latin typeface="標楷體" panose="03000509000000000000" pitchFamily="65" charset="-120"/>
                <a:ea typeface="標楷體" panose="03000509000000000000" pitchFamily="65" charset="-120"/>
              </a:rPr>
              <a:t>6</a:t>
            </a:r>
            <a:r>
              <a:rPr kumimoji="0" lang="zh-TW" altLang="en-US" sz="2000" dirty="0">
                <a:solidFill>
                  <a:srgbClr val="000000"/>
                </a:solidFill>
                <a:latin typeface="標楷體" panose="03000509000000000000" pitchFamily="65" charset="-120"/>
                <a:ea typeface="標楷體" panose="03000509000000000000" pitchFamily="65" charset="-120"/>
              </a:rPr>
              <a:t>號油</a:t>
            </a:r>
            <a:r>
              <a:rPr kumimoji="0" lang="zh-TW" altLang="en-US" sz="2000" dirty="0" smtClean="0">
                <a:solidFill>
                  <a:srgbClr val="000000"/>
                </a:solidFill>
                <a:latin typeface="標楷體" panose="03000509000000000000" pitchFamily="65" charset="-120"/>
                <a:ea typeface="標楷體" panose="03000509000000000000" pitchFamily="65" charset="-120"/>
              </a:rPr>
              <a:t>槽預定</a:t>
            </a:r>
            <a:r>
              <a:rPr kumimoji="0" lang="zh-TW" altLang="en-US" sz="2000" dirty="0">
                <a:solidFill>
                  <a:srgbClr val="000000"/>
                </a:solidFill>
                <a:latin typeface="標楷體" panose="03000509000000000000" pitchFamily="65" charset="-120"/>
                <a:ea typeface="標楷體" panose="03000509000000000000" pitchFamily="65" charset="-120"/>
              </a:rPr>
              <a:t>於</a:t>
            </a:r>
            <a:r>
              <a:rPr kumimoji="0" lang="en-US" altLang="zh-TW" sz="2000" dirty="0">
                <a:solidFill>
                  <a:srgbClr val="000000"/>
                </a:solidFill>
                <a:latin typeface="標楷體" panose="03000509000000000000" pitchFamily="65" charset="-120"/>
                <a:ea typeface="標楷體" panose="03000509000000000000" pitchFamily="65" charset="-120"/>
              </a:rPr>
              <a:t>109</a:t>
            </a:r>
            <a:r>
              <a:rPr kumimoji="0" lang="zh-TW" altLang="en-US" sz="2000" dirty="0">
                <a:solidFill>
                  <a:srgbClr val="000000"/>
                </a:solidFill>
                <a:latin typeface="標楷體" panose="03000509000000000000" pitchFamily="65" charset="-120"/>
                <a:ea typeface="標楷體" panose="03000509000000000000" pitchFamily="65" charset="-120"/>
              </a:rPr>
              <a:t>年</a:t>
            </a:r>
            <a:r>
              <a:rPr kumimoji="0" lang="en-US" altLang="zh-TW" sz="2000" dirty="0">
                <a:solidFill>
                  <a:srgbClr val="000000"/>
                </a:solidFill>
                <a:latin typeface="標楷體" panose="03000509000000000000" pitchFamily="65" charset="-120"/>
                <a:ea typeface="標楷體" panose="03000509000000000000" pitchFamily="65" charset="-120"/>
              </a:rPr>
              <a:t>5</a:t>
            </a:r>
            <a:r>
              <a:rPr kumimoji="0" lang="zh-TW" altLang="en-US" sz="2000" dirty="0">
                <a:solidFill>
                  <a:srgbClr val="000000"/>
                </a:solidFill>
                <a:latin typeface="標楷體" panose="03000509000000000000" pitchFamily="65" charset="-120"/>
                <a:ea typeface="標楷體" panose="03000509000000000000" pitchFamily="65" charset="-120"/>
              </a:rPr>
              <a:t>月底前換儲</a:t>
            </a:r>
            <a:r>
              <a:rPr kumimoji="0" lang="zh-TW" altLang="en-US" sz="2000" dirty="0" smtClean="0">
                <a:solidFill>
                  <a:srgbClr val="000000"/>
                </a:solidFill>
                <a:latin typeface="標楷體" panose="03000509000000000000" pitchFamily="65" charset="-120"/>
                <a:ea typeface="標楷體" panose="03000509000000000000" pitchFamily="65" charset="-120"/>
              </a:rPr>
              <a:t>完</a:t>
            </a:r>
            <a:endParaRPr kumimoji="0" lang="en-US" altLang="zh-TW" sz="20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a:solidFill>
                  <a:srgbClr val="000000"/>
                </a:solidFill>
                <a:latin typeface="標楷體" panose="03000509000000000000" pitchFamily="65" charset="-120"/>
                <a:ea typeface="標楷體" panose="03000509000000000000" pitchFamily="65" charset="-120"/>
              </a:rPr>
              <a:t> </a:t>
            </a:r>
            <a:r>
              <a:rPr kumimoji="0" lang="zh-TW" altLang="en-US" sz="2000" dirty="0" smtClean="0">
                <a:solidFill>
                  <a:srgbClr val="000000"/>
                </a:solidFill>
                <a:latin typeface="標楷體" panose="03000509000000000000" pitchFamily="65" charset="-120"/>
                <a:ea typeface="標楷體" panose="03000509000000000000" pitchFamily="65" charset="-120"/>
              </a:rPr>
              <a:t>     成</a:t>
            </a:r>
            <a:r>
              <a:rPr kumimoji="0" lang="zh-TW" altLang="en-US" sz="2000" dirty="0">
                <a:solidFill>
                  <a:srgbClr val="000000"/>
                </a:solidFill>
                <a:latin typeface="標楷體" panose="03000509000000000000" pitchFamily="65" charset="-120"/>
                <a:ea typeface="標楷體" panose="03000509000000000000" pitchFamily="65" charset="-120"/>
              </a:rPr>
              <a:t>外</a:t>
            </a:r>
            <a:r>
              <a:rPr kumimoji="0" lang="en-US" altLang="zh-TW" sz="2000" dirty="0">
                <a:solidFill>
                  <a:srgbClr val="000000"/>
                </a:solidFill>
                <a:latin typeface="標楷體" panose="03000509000000000000" pitchFamily="65" charset="-120"/>
                <a:ea typeface="標楷體" panose="03000509000000000000" pitchFamily="65" charset="-120"/>
              </a:rPr>
              <a:t>(</a:t>
            </a:r>
            <a:r>
              <a:rPr kumimoji="0" lang="zh-TW" altLang="en-US" sz="2000" dirty="0">
                <a:solidFill>
                  <a:srgbClr val="000000"/>
                </a:solidFill>
                <a:latin typeface="標楷體" panose="03000509000000000000" pitchFamily="65" charset="-120"/>
                <a:ea typeface="標楷體" panose="03000509000000000000" pitchFamily="65" charset="-120"/>
              </a:rPr>
              <a:t>乙漁</a:t>
            </a:r>
            <a:r>
              <a:rPr kumimoji="0" lang="en-US" altLang="zh-TW" sz="2000" dirty="0">
                <a:solidFill>
                  <a:srgbClr val="000000"/>
                </a:solidFill>
                <a:latin typeface="標楷體" panose="03000509000000000000" pitchFamily="65" charset="-120"/>
                <a:ea typeface="標楷體" panose="03000509000000000000" pitchFamily="65" charset="-120"/>
              </a:rPr>
              <a:t>5</a:t>
            </a:r>
            <a:r>
              <a:rPr kumimoji="0" lang="zh-TW" altLang="en-US" sz="2000" dirty="0">
                <a:solidFill>
                  <a:srgbClr val="000000"/>
                </a:solidFill>
                <a:latin typeface="標楷體" panose="03000509000000000000" pitchFamily="65" charset="-120"/>
                <a:ea typeface="標楷體" panose="03000509000000000000" pitchFamily="65" charset="-120"/>
              </a:rPr>
              <a:t>號油槽業已完成換儲發油</a:t>
            </a:r>
            <a:r>
              <a:rPr kumimoji="0" lang="en-US" altLang="zh-TW" sz="2000" dirty="0">
                <a:solidFill>
                  <a:srgbClr val="000000"/>
                </a:solidFill>
                <a:latin typeface="標楷體" panose="03000509000000000000" pitchFamily="65" charset="-120"/>
                <a:ea typeface="標楷體" panose="03000509000000000000" pitchFamily="65" charset="-120"/>
              </a:rPr>
              <a:t>)</a:t>
            </a:r>
            <a:r>
              <a:rPr kumimoji="0" lang="zh-TW" altLang="en-US" sz="2000" dirty="0">
                <a:solidFill>
                  <a:srgbClr val="000000"/>
                </a:solidFill>
                <a:latin typeface="標楷體" panose="03000509000000000000" pitchFamily="65" charset="-120"/>
                <a:ea typeface="標楷體" panose="03000509000000000000" pitchFamily="65" charset="-120"/>
              </a:rPr>
              <a:t>，其餘轄屬供油中心</a:t>
            </a:r>
            <a:r>
              <a:rPr kumimoji="0" lang="zh-TW" altLang="en-US" sz="2000" dirty="0" smtClean="0">
                <a:solidFill>
                  <a:srgbClr val="000000"/>
                </a:solidFill>
                <a:latin typeface="標楷體" panose="03000509000000000000" pitchFamily="65" charset="-120"/>
                <a:ea typeface="標楷體" panose="03000509000000000000" pitchFamily="65" charset="-120"/>
              </a:rPr>
              <a:t>、自</a:t>
            </a:r>
            <a:r>
              <a:rPr kumimoji="0" lang="zh-TW" altLang="en-US" sz="2000" dirty="0">
                <a:solidFill>
                  <a:srgbClr val="000000"/>
                </a:solidFill>
                <a:latin typeface="標楷體" panose="03000509000000000000" pitchFamily="65" charset="-120"/>
                <a:ea typeface="標楷體" panose="03000509000000000000" pitchFamily="65" charset="-120"/>
              </a:rPr>
              <a:t>營及加盟漁船加油站供售國內之</a:t>
            </a:r>
            <a:r>
              <a:rPr kumimoji="0" lang="zh-TW" altLang="en-US" sz="2000" dirty="0" smtClean="0">
                <a:solidFill>
                  <a:srgbClr val="000000"/>
                </a:solidFill>
                <a:latin typeface="標楷體" panose="03000509000000000000" pitchFamily="65" charset="-120"/>
                <a:ea typeface="標楷體" panose="03000509000000000000" pitchFamily="65" charset="-120"/>
              </a:rPr>
              <a:t>漁</a:t>
            </a:r>
            <a:endParaRPr kumimoji="0" lang="en-US" altLang="zh-TW" sz="20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a:solidFill>
                  <a:srgbClr val="000000"/>
                </a:solidFill>
                <a:latin typeface="標楷體" panose="03000509000000000000" pitchFamily="65" charset="-120"/>
                <a:ea typeface="標楷體" panose="03000509000000000000" pitchFamily="65" charset="-120"/>
              </a:rPr>
              <a:t> </a:t>
            </a:r>
            <a:r>
              <a:rPr kumimoji="0" lang="zh-TW" altLang="en-US" sz="2000" dirty="0" smtClean="0">
                <a:solidFill>
                  <a:srgbClr val="000000"/>
                </a:solidFill>
                <a:latin typeface="標楷體" panose="03000509000000000000" pitchFamily="65" charset="-120"/>
                <a:ea typeface="標楷體" panose="03000509000000000000" pitchFamily="65" charset="-120"/>
              </a:rPr>
              <a:t>     船</a:t>
            </a:r>
            <a:r>
              <a:rPr kumimoji="0" lang="zh-TW" altLang="en-US" sz="2000" dirty="0">
                <a:solidFill>
                  <a:srgbClr val="000000"/>
                </a:solidFill>
                <a:latin typeface="標楷體" panose="03000509000000000000" pitchFamily="65" charset="-120"/>
                <a:ea typeface="標楷體" panose="03000509000000000000" pitchFamily="65" charset="-120"/>
              </a:rPr>
              <a:t>用油油槽均已完成</a:t>
            </a:r>
            <a:r>
              <a:rPr kumimoji="0" lang="zh-TW" altLang="en-US" sz="2000" dirty="0" smtClean="0">
                <a:solidFill>
                  <a:srgbClr val="000000"/>
                </a:solidFill>
                <a:latin typeface="標楷體" panose="03000509000000000000" pitchFamily="65" charset="-120"/>
                <a:ea typeface="標楷體" panose="03000509000000000000" pitchFamily="65" charset="-120"/>
              </a:rPr>
              <a:t>換儲</a:t>
            </a:r>
            <a:r>
              <a:rPr kumimoji="0" lang="zh-TW" altLang="en-US" sz="2000" dirty="0">
                <a:solidFill>
                  <a:srgbClr val="000000"/>
                </a:solidFill>
                <a:latin typeface="標楷體" panose="03000509000000000000" pitchFamily="65" charset="-120"/>
                <a:ea typeface="標楷體" panose="03000509000000000000" pitchFamily="65" charset="-120"/>
              </a:rPr>
              <a:t>，漁會代購轉交漁船用油</a:t>
            </a:r>
            <a:r>
              <a:rPr kumimoji="0" lang="zh-TW" altLang="en-US" sz="2000" dirty="0" smtClean="0">
                <a:solidFill>
                  <a:srgbClr val="000000"/>
                </a:solidFill>
                <a:latin typeface="標楷體" panose="03000509000000000000" pitchFamily="65" charset="-120"/>
                <a:ea typeface="標楷體" panose="03000509000000000000" pitchFamily="65" charset="-120"/>
                <a:hlinkClick r:id="" action="ppaction://noaction"/>
              </a:rPr>
              <a:t>部分</a:t>
            </a:r>
            <a:r>
              <a:rPr kumimoji="0" lang="zh-TW" altLang="en-US" sz="2000" dirty="0">
                <a:solidFill>
                  <a:srgbClr val="000000"/>
                </a:solidFill>
                <a:latin typeface="標楷體" panose="03000509000000000000" pitchFamily="65" charset="-120"/>
                <a:ea typeface="標楷體" panose="03000509000000000000" pitchFamily="65" charset="-120"/>
              </a:rPr>
              <a:t>，亦已符合新管制標準。 </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申述</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 </a:t>
            </a:r>
            <a:r>
              <a:rPr kumimoji="0" lang="en-US" altLang="zh-TW" sz="2000" dirty="0" smtClean="0">
                <a:solidFill>
                  <a:srgbClr val="FF0000"/>
                </a:solidFill>
                <a:latin typeface="標楷體" panose="03000509000000000000" pitchFamily="65" charset="-120"/>
                <a:ea typeface="標楷體" panose="03000509000000000000" pitchFamily="65" charset="-120"/>
              </a:rPr>
              <a:t>(</a:t>
            </a:r>
            <a:r>
              <a:rPr kumimoji="0" lang="zh-TW" altLang="en-US" sz="2000" dirty="0" smtClean="0">
                <a:solidFill>
                  <a:srgbClr val="FF0000"/>
                </a:solidFill>
                <a:latin typeface="標楷體" panose="03000509000000000000" pitchFamily="65" charset="-120"/>
                <a:ea typeface="標楷體" panose="03000509000000000000" pitchFamily="65" charset="-120"/>
              </a:rPr>
              <a:t>轉</a:t>
            </a:r>
            <a:r>
              <a:rPr kumimoji="0" lang="en-US" altLang="zh-TW" sz="2000" dirty="0" smtClean="0">
                <a:solidFill>
                  <a:srgbClr val="FF0000"/>
                </a:solidFill>
                <a:latin typeface="標楷體" panose="03000509000000000000" pitchFamily="65" charset="-120"/>
                <a:ea typeface="標楷體" panose="03000509000000000000" pitchFamily="65" charset="-120"/>
              </a:rPr>
              <a:t>)</a:t>
            </a:r>
            <a:endParaRPr kumimoji="0" lang="zh-TW" altLang="en-US" sz="2000" dirty="0" smtClean="0">
              <a:solidFill>
                <a:srgbClr val="000000"/>
              </a:solidFill>
              <a:latin typeface="標楷體" panose="03000509000000000000" pitchFamily="65" charset="-120"/>
              <a:ea typeface="標楷體" panose="03000509000000000000" pitchFamily="65" charset="-120"/>
            </a:endParaRPr>
          </a:p>
          <a:p>
            <a:pPr fontAlgn="base">
              <a:lnSpc>
                <a:spcPts val="2500"/>
              </a:lnSpc>
              <a:spcBef>
                <a:spcPct val="20000"/>
              </a:spcBef>
              <a:spcAft>
                <a:spcPct val="0"/>
              </a:spcAft>
            </a:pPr>
            <a:r>
              <a:rPr kumimoji="0" lang="zh-TW" altLang="en-US" sz="2000" dirty="0" smtClean="0">
                <a:solidFill>
                  <a:srgbClr val="000000"/>
                </a:solidFill>
                <a:latin typeface="標楷體" panose="03000509000000000000" pitchFamily="65" charset="-120"/>
                <a:ea typeface="標楷體" panose="03000509000000000000" pitchFamily="65" charset="-120"/>
              </a:rPr>
              <a:t>  </a:t>
            </a:r>
            <a:r>
              <a:rPr kumimoji="0" lang="zh-TW" altLang="en-US" sz="2000" dirty="0">
                <a:solidFill>
                  <a:srgbClr val="000000"/>
                </a:solidFill>
                <a:latin typeface="標楷體" panose="03000509000000000000" pitchFamily="65" charset="-120"/>
                <a:ea typeface="標楷體" panose="03000509000000000000" pitchFamily="65" charset="-120"/>
              </a:rPr>
              <a:t>三、</a:t>
            </a:r>
            <a:r>
              <a:rPr kumimoji="0" lang="zh-TW" altLang="en-US" sz="2000" dirty="0">
                <a:solidFill>
                  <a:srgbClr val="0000FF"/>
                </a:solidFill>
                <a:latin typeface="標楷體" panose="03000509000000000000" pitchFamily="65" charset="-120"/>
                <a:ea typeface="標楷體" panose="03000509000000000000" pitchFamily="65" charset="-120"/>
              </a:rPr>
              <a:t>本公司</a:t>
            </a:r>
            <a:r>
              <a:rPr kumimoji="0" lang="zh-TW" altLang="en-US" sz="2000" dirty="0">
                <a:solidFill>
                  <a:srgbClr val="000000"/>
                </a:solidFill>
                <a:latin typeface="標楷體" panose="03000509000000000000" pitchFamily="65" charset="-120"/>
                <a:ea typeface="標楷體" panose="03000509000000000000" pitchFamily="65" charset="-120"/>
              </a:rPr>
              <a:t>預定</a:t>
            </a:r>
            <a:r>
              <a:rPr kumimoji="0" lang="en-US" altLang="zh-TW" sz="2000" dirty="0">
                <a:solidFill>
                  <a:srgbClr val="000000"/>
                </a:solidFill>
                <a:latin typeface="標楷體" panose="03000509000000000000" pitchFamily="65" charset="-120"/>
                <a:ea typeface="標楷體" panose="03000509000000000000" pitchFamily="65" charset="-120"/>
              </a:rPr>
              <a:t>109</a:t>
            </a:r>
            <a:r>
              <a:rPr kumimoji="0" lang="zh-TW" altLang="en-US" sz="2000" dirty="0">
                <a:solidFill>
                  <a:srgbClr val="000000"/>
                </a:solidFill>
                <a:latin typeface="標楷體" panose="03000509000000000000" pitchFamily="65" charset="-120"/>
                <a:ea typeface="標楷體" panose="03000509000000000000" pitchFamily="65" charset="-120"/>
              </a:rPr>
              <a:t>年</a:t>
            </a:r>
            <a:r>
              <a:rPr kumimoji="0" lang="en-US" altLang="zh-TW" sz="2000" dirty="0">
                <a:solidFill>
                  <a:srgbClr val="000000"/>
                </a:solidFill>
                <a:latin typeface="標楷體" panose="03000509000000000000" pitchFamily="65" charset="-120"/>
                <a:ea typeface="標楷體" panose="03000509000000000000" pitchFamily="65" charset="-120"/>
              </a:rPr>
              <a:t>7</a:t>
            </a:r>
            <a:r>
              <a:rPr kumimoji="0" lang="zh-TW" altLang="en-US" sz="2000" dirty="0">
                <a:solidFill>
                  <a:srgbClr val="000000"/>
                </a:solidFill>
                <a:latin typeface="標楷體" panose="03000509000000000000" pitchFamily="65" charset="-120"/>
                <a:ea typeface="標楷體" panose="03000509000000000000" pitchFamily="65" charset="-120"/>
              </a:rPr>
              <a:t>月</a:t>
            </a:r>
            <a:r>
              <a:rPr kumimoji="0" lang="en-US" altLang="zh-TW" sz="2000" dirty="0">
                <a:solidFill>
                  <a:srgbClr val="000000"/>
                </a:solidFill>
                <a:latin typeface="標楷體" panose="03000509000000000000" pitchFamily="65" charset="-120"/>
                <a:ea typeface="標楷體" panose="03000509000000000000" pitchFamily="65" charset="-120"/>
              </a:rPr>
              <a:t>1</a:t>
            </a:r>
            <a:r>
              <a:rPr kumimoji="0" lang="zh-TW" altLang="en-US" sz="2000" dirty="0">
                <a:solidFill>
                  <a:srgbClr val="000000"/>
                </a:solidFill>
                <a:latin typeface="標楷體" panose="03000509000000000000" pitchFamily="65" charset="-120"/>
                <a:ea typeface="標楷體" panose="03000509000000000000" pitchFamily="65" charset="-120"/>
              </a:rPr>
              <a:t>日前配合修正各式漁船用油硫含量</a:t>
            </a:r>
            <a:r>
              <a:rPr kumimoji="0" lang="zh-TW" altLang="en-US" sz="2000" dirty="0" smtClean="0">
                <a:solidFill>
                  <a:srgbClr val="000000"/>
                </a:solidFill>
                <a:latin typeface="標楷體" panose="03000509000000000000" pitchFamily="65" charset="-120"/>
                <a:ea typeface="標楷體" panose="03000509000000000000" pitchFamily="65" charset="-120"/>
              </a:rPr>
              <a:t>規範</a:t>
            </a:r>
            <a:r>
              <a:rPr kumimoji="0" lang="zh-TW" altLang="en-US" sz="2000" dirty="0">
                <a:solidFill>
                  <a:srgbClr val="000000"/>
                </a:solidFill>
                <a:latin typeface="標楷體" panose="03000509000000000000" pitchFamily="65" charset="-120"/>
                <a:ea typeface="標楷體" panose="03000509000000000000" pitchFamily="65" charset="-120"/>
              </a:rPr>
              <a:t>。 </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歸結</a:t>
            </a:r>
            <a:r>
              <a:rPr kumimoji="0" lang="en-US" altLang="zh-TW" sz="2000" dirty="0" smtClean="0">
                <a:solidFill>
                  <a:srgbClr val="0000FF"/>
                </a:solidFill>
                <a:latin typeface="標楷體" panose="03000509000000000000" pitchFamily="65" charset="-120"/>
                <a:ea typeface="標楷體" panose="03000509000000000000" pitchFamily="65" charset="-120"/>
              </a:rPr>
              <a:t>)</a:t>
            </a:r>
            <a:r>
              <a:rPr kumimoji="0" lang="zh-TW" altLang="en-US" sz="2000" dirty="0" smtClean="0">
                <a:solidFill>
                  <a:srgbClr val="0000FF"/>
                </a:solidFill>
                <a:latin typeface="標楷體" panose="03000509000000000000" pitchFamily="65" charset="-120"/>
                <a:ea typeface="標楷體" panose="03000509000000000000" pitchFamily="65" charset="-120"/>
              </a:rPr>
              <a:t> </a:t>
            </a:r>
            <a:r>
              <a:rPr kumimoji="0" lang="en-US" altLang="zh-TW" sz="2000" dirty="0" smtClean="0">
                <a:solidFill>
                  <a:srgbClr val="FF0000"/>
                </a:solidFill>
                <a:latin typeface="標楷體" panose="03000509000000000000" pitchFamily="65" charset="-120"/>
                <a:ea typeface="標楷體" panose="03000509000000000000" pitchFamily="65" charset="-120"/>
              </a:rPr>
              <a:t>(</a:t>
            </a:r>
            <a:r>
              <a:rPr kumimoji="0" lang="zh-TW" altLang="en-US" sz="2000" dirty="0" smtClean="0">
                <a:solidFill>
                  <a:srgbClr val="FF0000"/>
                </a:solidFill>
                <a:latin typeface="標楷體" panose="03000509000000000000" pitchFamily="65" charset="-120"/>
                <a:ea typeface="標楷體" panose="03000509000000000000" pitchFamily="65" charset="-120"/>
              </a:rPr>
              <a:t>合</a:t>
            </a:r>
            <a:r>
              <a:rPr kumimoji="0" lang="en-US" altLang="zh-TW" sz="2000" dirty="0" smtClean="0">
                <a:solidFill>
                  <a:srgbClr val="FF0000"/>
                </a:solidFill>
                <a:latin typeface="標楷體" panose="03000509000000000000" pitchFamily="65" charset="-120"/>
                <a:ea typeface="標楷體" panose="03000509000000000000" pitchFamily="65" charset="-120"/>
              </a:rPr>
              <a:t>)</a:t>
            </a:r>
            <a:endParaRPr kumimoji="0" lang="zh-TW" altLang="en-US" sz="2000" dirty="0" smtClean="0">
              <a:solidFill>
                <a:srgbClr val="000000"/>
              </a:solidFill>
              <a:latin typeface="標楷體" panose="03000509000000000000" pitchFamily="65" charset="-120"/>
              <a:ea typeface="標楷體" panose="03000509000000000000" pitchFamily="65" charset="-120"/>
            </a:endParaRPr>
          </a:p>
          <a:p>
            <a:pPr fontAlgn="base">
              <a:spcBef>
                <a:spcPct val="20000"/>
              </a:spcBef>
              <a:spcAft>
                <a:spcPct val="0"/>
              </a:spcAft>
            </a:pPr>
            <a:r>
              <a:rPr kumimoji="0" lang="zh-TW" altLang="en-US" sz="1600" dirty="0" smtClean="0">
                <a:solidFill>
                  <a:srgbClr val="000000"/>
                </a:solidFill>
                <a:latin typeface="標楷體" panose="03000509000000000000" pitchFamily="65" charset="-120"/>
                <a:ea typeface="標楷體" panose="03000509000000000000" pitchFamily="65" charset="-120"/>
              </a:rPr>
              <a:t>正本</a:t>
            </a:r>
            <a:r>
              <a:rPr kumimoji="0" lang="zh-TW" altLang="en-US" sz="1600" dirty="0">
                <a:solidFill>
                  <a:srgbClr val="000000"/>
                </a:solidFill>
                <a:latin typeface="標楷體" panose="03000509000000000000" pitchFamily="65" charset="-120"/>
                <a:ea typeface="標楷體" panose="03000509000000000000" pitchFamily="65" charset="-120"/>
              </a:rPr>
              <a:t>：行政院農業委員會漁業署</a:t>
            </a:r>
          </a:p>
          <a:p>
            <a:pPr fontAlgn="base">
              <a:spcBef>
                <a:spcPct val="2000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副本：台灣中油股份有限公司儲運處、台灣中油股份有限公司油品行銷事業部儲運</a:t>
            </a:r>
            <a:r>
              <a:rPr kumimoji="0" lang="zh-TW" altLang="en-US" sz="1600" dirty="0" smtClean="0">
                <a:solidFill>
                  <a:srgbClr val="000000"/>
                </a:solidFill>
                <a:latin typeface="標楷體" panose="03000509000000000000" pitchFamily="65" charset="-120"/>
                <a:ea typeface="標楷體" panose="03000509000000000000" pitchFamily="65" charset="-120"/>
              </a:rPr>
              <a:t>室、</a:t>
            </a:r>
            <a:r>
              <a:rPr kumimoji="0" lang="zh-TW" altLang="en-US" sz="1600" dirty="0">
                <a:solidFill>
                  <a:srgbClr val="000000"/>
                </a:solidFill>
                <a:latin typeface="標楷體" panose="03000509000000000000" pitchFamily="65" charset="-120"/>
                <a:ea typeface="標楷體" panose="03000509000000000000" pitchFamily="65" charset="-120"/>
              </a:rPr>
              <a:t>台灣中油股份有限公司油品行銷事業部</a:t>
            </a:r>
            <a:r>
              <a:rPr kumimoji="0" lang="zh-TW" altLang="en-US" sz="1600" dirty="0" smtClean="0">
                <a:solidFill>
                  <a:srgbClr val="000000"/>
                </a:solidFill>
                <a:latin typeface="標楷體" panose="03000509000000000000" pitchFamily="65" charset="-120"/>
                <a:ea typeface="標楷體" panose="03000509000000000000" pitchFamily="65" charset="-120"/>
              </a:rPr>
              <a:t>零售</a:t>
            </a:r>
            <a:endParaRPr kumimoji="0" lang="en-US" altLang="zh-TW" sz="1600" dirty="0" smtClean="0">
              <a:solidFill>
                <a:srgbClr val="000000"/>
              </a:solidFill>
              <a:latin typeface="標楷體" panose="03000509000000000000" pitchFamily="65" charset="-120"/>
              <a:ea typeface="標楷體" panose="03000509000000000000" pitchFamily="65" charset="-120"/>
            </a:endParaRPr>
          </a:p>
          <a:p>
            <a:pPr fontAlgn="base">
              <a:spcBef>
                <a:spcPct val="2000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 </a:t>
            </a:r>
            <a:r>
              <a:rPr kumimoji="0" lang="zh-TW" altLang="en-US" sz="1600" dirty="0" smtClean="0">
                <a:solidFill>
                  <a:srgbClr val="000000"/>
                </a:solidFill>
                <a:latin typeface="標楷體" panose="03000509000000000000" pitchFamily="65" charset="-120"/>
                <a:ea typeface="標楷體" panose="03000509000000000000" pitchFamily="65" charset="-120"/>
              </a:rPr>
              <a:t>     室</a:t>
            </a:r>
            <a:r>
              <a:rPr kumimoji="0" lang="zh-TW" altLang="en-US" sz="1600" dirty="0">
                <a:solidFill>
                  <a:srgbClr val="000000"/>
                </a:solidFill>
                <a:latin typeface="標楷體" panose="03000509000000000000" pitchFamily="65" charset="-120"/>
                <a:ea typeface="標楷體" panose="03000509000000000000" pitchFamily="65" charset="-120"/>
              </a:rPr>
              <a:t>、台灣中油股份有限公司油</a:t>
            </a:r>
            <a:r>
              <a:rPr kumimoji="0" lang="zh-TW" altLang="en-US" sz="1600" dirty="0" smtClean="0">
                <a:solidFill>
                  <a:srgbClr val="000000"/>
                </a:solidFill>
                <a:latin typeface="標楷體" panose="03000509000000000000" pitchFamily="65" charset="-120"/>
                <a:ea typeface="標楷體" panose="03000509000000000000" pitchFamily="65" charset="-120"/>
              </a:rPr>
              <a:t>品行銷</a:t>
            </a:r>
            <a:r>
              <a:rPr kumimoji="0" lang="zh-TW" altLang="en-US" sz="1600" dirty="0">
                <a:solidFill>
                  <a:srgbClr val="000000"/>
                </a:solidFill>
                <a:latin typeface="標楷體" panose="03000509000000000000" pitchFamily="65" charset="-120"/>
                <a:ea typeface="標楷體" panose="03000509000000000000" pitchFamily="65" charset="-120"/>
              </a:rPr>
              <a:t>事業部基隆營業</a:t>
            </a:r>
            <a:r>
              <a:rPr kumimoji="0" lang="zh-TW" altLang="en-US" sz="1600" dirty="0" smtClean="0">
                <a:solidFill>
                  <a:srgbClr val="000000"/>
                </a:solidFill>
                <a:latin typeface="標楷體" panose="03000509000000000000" pitchFamily="65" charset="-120"/>
                <a:ea typeface="標楷體" panose="03000509000000000000" pitchFamily="65" charset="-120"/>
              </a:rPr>
              <a:t>處</a:t>
            </a:r>
            <a:endParaRPr kumimoji="0" lang="en-US" altLang="zh-TW" sz="1600" dirty="0" smtClean="0">
              <a:solidFill>
                <a:srgbClr val="000000"/>
              </a:solidFill>
              <a:latin typeface="標楷體" panose="03000509000000000000" pitchFamily="65" charset="-120"/>
              <a:ea typeface="標楷體" panose="03000509000000000000" pitchFamily="65" charset="-120"/>
            </a:endParaRPr>
          </a:p>
          <a:p>
            <a:pPr fontAlgn="base">
              <a:spcBef>
                <a:spcPct val="20000"/>
              </a:spcBef>
              <a:spcAft>
                <a:spcPct val="0"/>
              </a:spcAft>
            </a:pPr>
            <a:r>
              <a:rPr kumimoji="0" lang="zh-TW" altLang="en-US" sz="2000" dirty="0" smtClean="0">
                <a:solidFill>
                  <a:srgbClr val="000000"/>
                </a:solidFill>
                <a:latin typeface="標楷體" panose="03000509000000000000" pitchFamily="65" charset="-120"/>
                <a:ea typeface="標楷體" panose="03000509000000000000" pitchFamily="65" charset="-120"/>
              </a:rPr>
              <a:t>執行長  </a:t>
            </a:r>
            <a:r>
              <a:rPr kumimoji="0" lang="zh-TW" altLang="en-US" sz="2000" dirty="0" smtClean="0">
                <a:solidFill>
                  <a:prstClr val="black"/>
                </a:solidFill>
                <a:latin typeface="標楷體" panose="03000509000000000000" pitchFamily="65" charset="-120"/>
                <a:ea typeface="標楷體" panose="03000509000000000000" pitchFamily="65" charset="-120"/>
              </a:rPr>
              <a:t>羅○○ </a:t>
            </a:r>
            <a:r>
              <a:rPr kumimoji="0" lang="en-US" altLang="zh-TW" sz="2000" dirty="0" smtClean="0">
                <a:solidFill>
                  <a:srgbClr val="0070C0"/>
                </a:solidFill>
                <a:latin typeface="標楷體" panose="03000509000000000000" pitchFamily="65" charset="-120"/>
                <a:ea typeface="標楷體" panose="03000509000000000000" pitchFamily="65" charset="-120"/>
              </a:rPr>
              <a:t>(</a:t>
            </a:r>
            <a:r>
              <a:rPr kumimoji="0" lang="zh-TW" altLang="en-US" sz="2000" dirty="0">
                <a:solidFill>
                  <a:srgbClr val="0070C0"/>
                </a:solidFill>
                <a:latin typeface="標楷體" panose="03000509000000000000" pitchFamily="65" charset="-120"/>
                <a:ea typeface="標楷體" panose="03000509000000000000" pitchFamily="65" charset="-120"/>
              </a:rPr>
              <a:t>職銜簽字章</a:t>
            </a:r>
            <a:r>
              <a:rPr kumimoji="0" lang="en-US" altLang="zh-TW" sz="2000" dirty="0" smtClean="0">
                <a:solidFill>
                  <a:srgbClr val="0070C0"/>
                </a:solidFill>
                <a:latin typeface="標楷體" panose="03000509000000000000" pitchFamily="65" charset="-120"/>
                <a:ea typeface="標楷體" panose="03000509000000000000" pitchFamily="65" charset="-120"/>
              </a:rPr>
              <a:t>)</a:t>
            </a:r>
            <a:endParaRPr kumimoji="0" lang="en-US" altLang="zh-TW" sz="2000" dirty="0">
              <a:solidFill>
                <a:srgbClr val="0070C0"/>
              </a:solidFill>
              <a:latin typeface="標楷體" panose="03000509000000000000" pitchFamily="65" charset="-120"/>
              <a:ea typeface="標楷體" panose="03000509000000000000" pitchFamily="65" charset="-120"/>
            </a:endParaRPr>
          </a:p>
        </p:txBody>
      </p:sp>
      <p:sp>
        <p:nvSpPr>
          <p:cNvPr id="5" name="文字方塊 4"/>
          <p:cNvSpPr txBox="1"/>
          <p:nvPr/>
        </p:nvSpPr>
        <p:spPr>
          <a:xfrm>
            <a:off x="4725190" y="512268"/>
            <a:ext cx="7274386" cy="137473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ts val="2000"/>
              </a:lnSpc>
            </a:pPr>
            <a:r>
              <a:rPr lang="zh-TW" altLang="en-US" dirty="0">
                <a:solidFill>
                  <a:srgbClr val="0000FF"/>
                </a:solidFill>
                <a:latin typeface="標楷體" panose="03000509000000000000" pitchFamily="65" charset="-120"/>
                <a:ea typeface="標楷體" panose="03000509000000000000" pitchFamily="65" charset="-120"/>
              </a:rPr>
              <a:t>主旨：</a:t>
            </a:r>
            <a:r>
              <a:rPr lang="zh-TW" altLang="en-US" dirty="0">
                <a:solidFill>
                  <a:srgbClr val="FF0000"/>
                </a:solidFill>
                <a:latin typeface="標楷體" panose="03000509000000000000" pitchFamily="65" charset="-120"/>
                <a:ea typeface="標楷體" panose="03000509000000000000" pitchFamily="65" charset="-120"/>
              </a:rPr>
              <a:t>起首語</a:t>
            </a:r>
            <a:r>
              <a:rPr lang="en-US" altLang="zh-TW" dirty="0">
                <a:solidFill>
                  <a:srgbClr val="0000FF"/>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本案主要意旨</a:t>
            </a:r>
            <a:r>
              <a:rPr lang="en-US" altLang="zh-TW" dirty="0">
                <a:solidFill>
                  <a:srgbClr val="0000FF"/>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期望</a:t>
            </a:r>
            <a:r>
              <a:rPr lang="zh-TW" altLang="en-US" dirty="0" smtClean="0">
                <a:solidFill>
                  <a:srgbClr val="FF0000"/>
                </a:solidFill>
                <a:latin typeface="標楷體" panose="03000509000000000000" pitchFamily="65" charset="-120"/>
                <a:ea typeface="標楷體" panose="03000509000000000000" pitchFamily="65" charset="-120"/>
              </a:rPr>
              <a:t>語</a:t>
            </a:r>
            <a:r>
              <a:rPr lang="en-US" altLang="zh-TW" dirty="0">
                <a:solidFill>
                  <a:srgbClr val="0000FF"/>
                </a:solidFill>
                <a:latin typeface="標楷體" panose="03000509000000000000" pitchFamily="65" charset="-120"/>
                <a:ea typeface="標楷體" panose="03000509000000000000" pitchFamily="65" charset="-120"/>
              </a:rPr>
              <a:t>&lt;3</a:t>
            </a:r>
            <a:r>
              <a:rPr lang="zh-TW" altLang="en-US" dirty="0">
                <a:solidFill>
                  <a:srgbClr val="0000FF"/>
                </a:solidFill>
                <a:latin typeface="標楷體" panose="03000509000000000000" pitchFamily="65" charset="-120"/>
                <a:ea typeface="標楷體" panose="03000509000000000000" pitchFamily="65" charset="-120"/>
              </a:rPr>
              <a:t>個</a:t>
            </a:r>
            <a:r>
              <a:rPr lang="zh-TW" altLang="en-US" dirty="0" smtClean="0">
                <a:solidFill>
                  <a:srgbClr val="0000FF"/>
                </a:solidFill>
                <a:latin typeface="標楷體" panose="03000509000000000000" pitchFamily="65" charset="-120"/>
                <a:ea typeface="標楷體" panose="03000509000000000000" pitchFamily="65" charset="-120"/>
              </a:rPr>
              <a:t>行列</a:t>
            </a:r>
            <a:endParaRPr lang="en-US" altLang="zh-TW" dirty="0" smtClean="0">
              <a:solidFill>
                <a:srgbClr val="0000FF"/>
              </a:solidFill>
              <a:latin typeface="標楷體" panose="03000509000000000000" pitchFamily="65" charset="-120"/>
              <a:ea typeface="標楷體" panose="03000509000000000000" pitchFamily="65" charset="-120"/>
            </a:endParaRPr>
          </a:p>
          <a:p>
            <a:pPr>
              <a:lnSpc>
                <a:spcPts val="2000"/>
              </a:lnSpc>
            </a:pPr>
            <a:r>
              <a:rPr lang="zh-TW" altLang="en-US" dirty="0" smtClean="0">
                <a:solidFill>
                  <a:srgbClr val="0000FF"/>
                </a:solidFill>
                <a:latin typeface="標楷體" panose="03000509000000000000" pitchFamily="65" charset="-120"/>
                <a:ea typeface="標楷體" panose="03000509000000000000" pitchFamily="65" charset="-120"/>
              </a:rPr>
              <a:t>說明：</a:t>
            </a:r>
            <a:endParaRPr lang="en-US" altLang="zh-TW" dirty="0" smtClean="0">
              <a:solidFill>
                <a:srgbClr val="0000FF"/>
              </a:solidFill>
              <a:latin typeface="標楷體" panose="03000509000000000000" pitchFamily="65" charset="-120"/>
              <a:ea typeface="標楷體" panose="03000509000000000000" pitchFamily="65" charset="-120"/>
            </a:endParaRPr>
          </a:p>
          <a:p>
            <a:pPr>
              <a:lnSpc>
                <a:spcPts val="2000"/>
              </a:lnSpc>
            </a:pPr>
            <a:r>
              <a:rPr lang="en-US" altLang="zh-TW" dirty="0">
                <a:solidFill>
                  <a:srgbClr val="0000FF"/>
                </a:solidFill>
                <a:latin typeface="標楷體" panose="03000509000000000000" pitchFamily="65" charset="-120"/>
                <a:ea typeface="標楷體" panose="03000509000000000000" pitchFamily="65" charset="-120"/>
              </a:rPr>
              <a:t> </a:t>
            </a:r>
            <a:r>
              <a:rPr lang="en-US" altLang="zh-TW" dirty="0" smtClean="0">
                <a:solidFill>
                  <a:srgbClr val="0000FF"/>
                </a:solidFill>
                <a:latin typeface="標楷體" panose="03000509000000000000" pitchFamily="65" charset="-120"/>
                <a:ea typeface="標楷體" panose="03000509000000000000" pitchFamily="65" charset="-120"/>
              </a:rPr>
              <a:t> </a:t>
            </a:r>
            <a:r>
              <a:rPr lang="zh-TW" altLang="en-US" dirty="0" smtClean="0">
                <a:solidFill>
                  <a:srgbClr val="0000FF"/>
                </a:solidFill>
                <a:latin typeface="標楷體" panose="03000509000000000000" pitchFamily="65" charset="-120"/>
                <a:ea typeface="標楷體" panose="03000509000000000000" pitchFamily="65" charset="-120"/>
              </a:rPr>
              <a:t>一</a:t>
            </a:r>
            <a:r>
              <a:rPr lang="zh-TW" altLang="en-US" dirty="0">
                <a:solidFill>
                  <a:srgbClr val="0000FF"/>
                </a:solidFill>
                <a:latin typeface="標楷體" panose="03000509000000000000" pitchFamily="65" charset="-120"/>
                <a:ea typeface="標楷體" panose="03000509000000000000" pitchFamily="65" charset="-120"/>
              </a:rPr>
              <a:t>、寫</a:t>
            </a:r>
            <a:r>
              <a:rPr lang="zh-TW" altLang="en-US" dirty="0">
                <a:solidFill>
                  <a:srgbClr val="FF0000"/>
                </a:solidFill>
                <a:latin typeface="標楷體" panose="03000509000000000000" pitchFamily="65" charset="-120"/>
                <a:ea typeface="標楷體" panose="03000509000000000000" pitchFamily="65" charset="-120"/>
              </a:rPr>
              <a:t>引據</a:t>
            </a:r>
            <a:r>
              <a:rPr lang="en-US" altLang="zh-TW" dirty="0" smtClean="0">
                <a:solidFill>
                  <a:srgbClr val="0000FF"/>
                </a:solidFill>
                <a:latin typeface="標楷體" panose="03000509000000000000" pitchFamily="65" charset="-120"/>
                <a:ea typeface="標楷體" panose="03000509000000000000" pitchFamily="65" charset="-120"/>
              </a:rPr>
              <a:t>(</a:t>
            </a:r>
            <a:r>
              <a:rPr lang="zh-TW" altLang="en-US" dirty="0">
                <a:solidFill>
                  <a:srgbClr val="0000FF"/>
                </a:solidFill>
                <a:latin typeface="標楷體" panose="03000509000000000000" pitchFamily="65" charset="-120"/>
                <a:ea typeface="標楷體" panose="03000509000000000000" pitchFamily="65" charset="-120"/>
              </a:rPr>
              <a:t>敘述</a:t>
            </a:r>
            <a:r>
              <a:rPr lang="zh-TW" altLang="en-US" dirty="0" smtClean="0">
                <a:solidFill>
                  <a:srgbClr val="0000FF"/>
                </a:solidFill>
                <a:latin typeface="標楷體" panose="03000509000000000000" pitchFamily="65" charset="-120"/>
                <a:ea typeface="標楷體" panose="03000509000000000000" pitchFamily="65" charset="-120"/>
              </a:rPr>
              <a:t>辦理</a:t>
            </a:r>
            <a:r>
              <a:rPr lang="zh-TW" altLang="en-US" dirty="0">
                <a:solidFill>
                  <a:srgbClr val="0000FF"/>
                </a:solidFill>
                <a:latin typeface="標楷體" panose="03000509000000000000" pitchFamily="65" charset="-120"/>
                <a:ea typeface="標楷體" panose="03000509000000000000" pitchFamily="65" charset="-120"/>
              </a:rPr>
              <a:t>本</a:t>
            </a:r>
            <a:r>
              <a:rPr lang="zh-TW" altLang="en-US" dirty="0" smtClean="0">
                <a:solidFill>
                  <a:srgbClr val="0000FF"/>
                </a:solidFill>
                <a:latin typeface="標楷體" panose="03000509000000000000" pitchFamily="65" charset="-120"/>
                <a:ea typeface="標楷體" panose="03000509000000000000" pitchFamily="65" charset="-120"/>
              </a:rPr>
              <a:t>案係</a:t>
            </a:r>
            <a:r>
              <a:rPr lang="zh-TW" altLang="en-US" dirty="0">
                <a:solidFill>
                  <a:srgbClr val="0000FF"/>
                </a:solidFill>
                <a:latin typeface="標楷體" panose="03000509000000000000" pitchFamily="65" charset="-120"/>
                <a:ea typeface="標楷體" panose="03000509000000000000" pitchFamily="65" charset="-120"/>
              </a:rPr>
              <a:t>依據法令、文號、計畫、會議</a:t>
            </a:r>
            <a:r>
              <a:rPr lang="zh-TW" altLang="en-US" dirty="0" smtClean="0">
                <a:solidFill>
                  <a:srgbClr val="0000FF"/>
                </a:solidFill>
                <a:latin typeface="標楷體" panose="03000509000000000000" pitchFamily="65" charset="-120"/>
                <a:ea typeface="標楷體" panose="03000509000000000000" pitchFamily="65" charset="-120"/>
              </a:rPr>
              <a:t>決議</a:t>
            </a:r>
            <a:r>
              <a:rPr lang="en-US" altLang="zh-TW" dirty="0" smtClean="0">
                <a:solidFill>
                  <a:srgbClr val="0000FF"/>
                </a:solidFill>
                <a:latin typeface="標楷體" panose="03000509000000000000" pitchFamily="65" charset="-120"/>
                <a:ea typeface="標楷體" panose="03000509000000000000" pitchFamily="65" charset="-120"/>
              </a:rPr>
              <a:t>)</a:t>
            </a:r>
            <a:endParaRPr lang="en-US" altLang="zh-TW" dirty="0">
              <a:solidFill>
                <a:srgbClr val="0000FF"/>
              </a:solidFill>
              <a:latin typeface="標楷體" panose="03000509000000000000" pitchFamily="65" charset="-120"/>
              <a:ea typeface="標楷體" panose="03000509000000000000" pitchFamily="65" charset="-120"/>
            </a:endParaRPr>
          </a:p>
          <a:p>
            <a:pPr>
              <a:lnSpc>
                <a:spcPts val="2000"/>
              </a:lnSpc>
            </a:pPr>
            <a:r>
              <a:rPr lang="zh-TW" altLang="en-US" dirty="0" smtClean="0">
                <a:solidFill>
                  <a:srgbClr val="0000FF"/>
                </a:solidFill>
                <a:latin typeface="標楷體" panose="03000509000000000000" pitchFamily="65" charset="-120"/>
                <a:ea typeface="標楷體" panose="03000509000000000000" pitchFamily="65" charset="-120"/>
              </a:rPr>
              <a:t>  二</a:t>
            </a:r>
            <a:r>
              <a:rPr lang="zh-TW" altLang="en-US" dirty="0">
                <a:solidFill>
                  <a:srgbClr val="0000FF"/>
                </a:solidFill>
                <a:latin typeface="標楷體" panose="03000509000000000000" pitchFamily="65" charset="-120"/>
                <a:ea typeface="標楷體" panose="03000509000000000000" pitchFamily="65" charset="-120"/>
              </a:rPr>
              <a:t>、寫</a:t>
            </a:r>
            <a:r>
              <a:rPr lang="zh-TW" altLang="en-US" dirty="0" smtClean="0">
                <a:solidFill>
                  <a:srgbClr val="FF0000"/>
                </a:solidFill>
                <a:latin typeface="標楷體" panose="03000509000000000000" pitchFamily="65" charset="-120"/>
                <a:ea typeface="標楷體" panose="03000509000000000000" pitchFamily="65" charset="-120"/>
              </a:rPr>
              <a:t>申述</a:t>
            </a:r>
            <a:r>
              <a:rPr lang="en-US" altLang="zh-TW" dirty="0" smtClean="0">
                <a:solidFill>
                  <a:srgbClr val="0000FF"/>
                </a:solidFill>
                <a:latin typeface="標楷體" panose="03000509000000000000" pitchFamily="65" charset="-120"/>
                <a:ea typeface="標楷體" panose="03000509000000000000" pitchFamily="65" charset="-120"/>
              </a:rPr>
              <a:t>(</a:t>
            </a:r>
            <a:r>
              <a:rPr lang="zh-TW" altLang="en-US" dirty="0">
                <a:solidFill>
                  <a:srgbClr val="0000FF"/>
                </a:solidFill>
                <a:latin typeface="標楷體" panose="03000509000000000000" pitchFamily="65" charset="-120"/>
                <a:ea typeface="標楷體" panose="03000509000000000000" pitchFamily="65" charset="-120"/>
              </a:rPr>
              <a:t>敘述發文之來龍去脈、人事地時或分析利弊因素</a:t>
            </a:r>
            <a:r>
              <a:rPr lang="en-US" altLang="zh-TW" dirty="0" smtClean="0">
                <a:solidFill>
                  <a:srgbClr val="0000FF"/>
                </a:solidFill>
                <a:latin typeface="標楷體" panose="03000509000000000000" pitchFamily="65" charset="-120"/>
                <a:ea typeface="標楷體" panose="03000509000000000000" pitchFamily="65" charset="-120"/>
              </a:rPr>
              <a:t>)</a:t>
            </a:r>
            <a:endParaRPr lang="zh-TW" altLang="en-US" dirty="0">
              <a:solidFill>
                <a:srgbClr val="0000FF"/>
              </a:solidFill>
              <a:latin typeface="標楷體" panose="03000509000000000000" pitchFamily="65" charset="-120"/>
              <a:ea typeface="標楷體" panose="03000509000000000000" pitchFamily="65" charset="-120"/>
            </a:endParaRPr>
          </a:p>
          <a:p>
            <a:pPr>
              <a:lnSpc>
                <a:spcPts val="2000"/>
              </a:lnSpc>
            </a:pPr>
            <a:r>
              <a:rPr lang="zh-TW" altLang="en-US" dirty="0" smtClean="0">
                <a:solidFill>
                  <a:srgbClr val="0000FF"/>
                </a:solidFill>
                <a:latin typeface="標楷體" panose="03000509000000000000" pitchFamily="65" charset="-120"/>
                <a:ea typeface="標楷體" panose="03000509000000000000" pitchFamily="65" charset="-120"/>
              </a:rPr>
              <a:t>  三</a:t>
            </a:r>
            <a:r>
              <a:rPr lang="zh-TW" altLang="en-US" dirty="0">
                <a:solidFill>
                  <a:srgbClr val="0000FF"/>
                </a:solidFill>
                <a:latin typeface="標楷體" panose="03000509000000000000" pitchFamily="65" charset="-120"/>
                <a:ea typeface="標楷體" panose="03000509000000000000" pitchFamily="65" charset="-120"/>
              </a:rPr>
              <a:t>、寫</a:t>
            </a:r>
            <a:r>
              <a:rPr lang="zh-TW" altLang="en-US" dirty="0" smtClean="0">
                <a:solidFill>
                  <a:srgbClr val="FF0000"/>
                </a:solidFill>
                <a:latin typeface="標楷體" panose="03000509000000000000" pitchFamily="65" charset="-120"/>
                <a:ea typeface="標楷體" panose="03000509000000000000" pitchFamily="65" charset="-120"/>
              </a:rPr>
              <a:t>歸結</a:t>
            </a:r>
            <a:r>
              <a:rPr lang="en-US" altLang="zh-TW" dirty="0" smtClean="0">
                <a:solidFill>
                  <a:srgbClr val="0000FF"/>
                </a:solidFill>
                <a:latin typeface="標楷體" panose="03000509000000000000" pitchFamily="65" charset="-120"/>
                <a:ea typeface="標楷體" panose="03000509000000000000" pitchFamily="65" charset="-120"/>
              </a:rPr>
              <a:t>(</a:t>
            </a:r>
            <a:r>
              <a:rPr lang="zh-TW" altLang="en-US" dirty="0" smtClean="0">
                <a:solidFill>
                  <a:srgbClr val="0000FF"/>
                </a:solidFill>
                <a:latin typeface="標楷體" panose="03000509000000000000" pitchFamily="65" charset="-120"/>
                <a:ea typeface="標楷體" panose="03000509000000000000" pitchFamily="65" charset="-120"/>
              </a:rPr>
              <a:t>敘述發文</a:t>
            </a:r>
            <a:r>
              <a:rPr lang="zh-TW" altLang="en-US" dirty="0">
                <a:solidFill>
                  <a:srgbClr val="0000FF"/>
                </a:solidFill>
                <a:latin typeface="標楷體" panose="03000509000000000000" pitchFamily="65" charset="-120"/>
                <a:ea typeface="標楷體" panose="03000509000000000000" pitchFamily="65" charset="-120"/>
              </a:rPr>
              <a:t>機關見解看法或向受文者提出具體要求及作法</a:t>
            </a:r>
            <a:r>
              <a:rPr lang="en-US" altLang="zh-TW" dirty="0" smtClean="0">
                <a:solidFill>
                  <a:srgbClr val="0000FF"/>
                </a:solidFill>
                <a:latin typeface="標楷體" panose="03000509000000000000" pitchFamily="65" charset="-120"/>
                <a:ea typeface="標楷體" panose="03000509000000000000" pitchFamily="65" charset="-120"/>
              </a:rPr>
              <a:t>)</a:t>
            </a:r>
            <a:r>
              <a:rPr lang="zh-TW" altLang="en-US" dirty="0" smtClean="0">
                <a:solidFill>
                  <a:srgbClr val="0000FF"/>
                </a:solidFill>
                <a:latin typeface="標楷體" panose="03000509000000000000" pitchFamily="65" charset="-120"/>
                <a:ea typeface="標楷體" panose="03000509000000000000" pitchFamily="65" charset="-120"/>
              </a:rPr>
              <a:t> </a:t>
            </a:r>
            <a:endParaRPr lang="zh-TW" altLang="en-US" dirty="0">
              <a:solidFill>
                <a:srgbClr val="0000FF"/>
              </a:solidFill>
              <a:latin typeface="標楷體" panose="03000509000000000000" pitchFamily="65" charset="-120"/>
              <a:ea typeface="標楷體" panose="03000509000000000000" pitchFamily="65" charset="-120"/>
            </a:endParaRPr>
          </a:p>
        </p:txBody>
      </p:sp>
      <p:sp>
        <p:nvSpPr>
          <p:cNvPr id="4" name="標題 1"/>
          <p:cNvSpPr txBox="1">
            <a:spLocks/>
          </p:cNvSpPr>
          <p:nvPr/>
        </p:nvSpPr>
        <p:spPr bwMode="auto">
          <a:xfrm>
            <a:off x="72732" y="-82092"/>
            <a:ext cx="281202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zh-TW" sz="1800" dirty="0" smtClean="0">
                <a:solidFill>
                  <a:srgbClr val="0000FF"/>
                </a:solidFill>
                <a:ea typeface="標楷體" panose="03000509000000000000" pitchFamily="65" charset="-120"/>
              </a:rPr>
              <a:t>三段式論法作法範例</a:t>
            </a:r>
            <a:r>
              <a:rPr lang="en-US" altLang="zh-TW" sz="1800" dirty="0" smtClean="0">
                <a:solidFill>
                  <a:srgbClr val="0000FF"/>
                </a:solidFill>
                <a:ea typeface="標楷體" panose="03000509000000000000" pitchFamily="65" charset="-120"/>
              </a:rPr>
              <a:t/>
            </a:r>
            <a:br>
              <a:rPr lang="en-US" altLang="zh-TW" sz="1800" dirty="0" smtClean="0">
                <a:solidFill>
                  <a:srgbClr val="0000FF"/>
                </a:solidFill>
                <a:ea typeface="標楷體" panose="03000509000000000000" pitchFamily="65" charset="-120"/>
              </a:rPr>
            </a:br>
            <a:r>
              <a:rPr lang="en-US" altLang="zh-TW" sz="1800" dirty="0" smtClean="0">
                <a:solidFill>
                  <a:srgbClr val="FF0000"/>
                </a:solidFill>
                <a:latin typeface="標楷體" panose="03000509000000000000" pitchFamily="65" charset="-120"/>
                <a:ea typeface="標楷體" panose="03000509000000000000" pitchFamily="65" charset="-120"/>
              </a:rPr>
              <a:t>(</a:t>
            </a:r>
            <a:r>
              <a:rPr lang="zh-TW" altLang="en-US" sz="1800" u="sng" dirty="0" smtClean="0">
                <a:solidFill>
                  <a:srgbClr val="FF0000"/>
                </a:solidFill>
                <a:latin typeface="標楷體" panose="03000509000000000000" pitchFamily="65" charset="-120"/>
                <a:ea typeface="標楷體" panose="03000509000000000000" pitchFamily="65" charset="-120"/>
              </a:rPr>
              <a:t>引據來文機關文號辦理</a:t>
            </a:r>
            <a:r>
              <a:rPr lang="en-US" altLang="zh-TW" sz="1800" dirty="0" smtClean="0">
                <a:solidFill>
                  <a:srgbClr val="FF0000"/>
                </a:solidFill>
                <a:latin typeface="標楷體" panose="03000509000000000000" pitchFamily="65" charset="-120"/>
                <a:ea typeface="標楷體" panose="03000509000000000000" pitchFamily="65" charset="-120"/>
              </a:rPr>
              <a:t>)</a:t>
            </a:r>
            <a:endParaRPr lang="zh-TW" altLang="en-US" sz="18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207568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標題 1"/>
          <p:cNvSpPr>
            <a:spLocks noGrp="1"/>
          </p:cNvSpPr>
          <p:nvPr>
            <p:ph type="title"/>
          </p:nvPr>
        </p:nvSpPr>
        <p:spPr>
          <a:xfrm>
            <a:off x="4488017" y="102774"/>
            <a:ext cx="3821230" cy="519355"/>
          </a:xfrm>
          <a:ln>
            <a:noFill/>
          </a:ln>
        </p:spPr>
        <p:style>
          <a:lnRef idx="2">
            <a:schemeClr val="accent4"/>
          </a:lnRef>
          <a:fillRef idx="1">
            <a:schemeClr val="lt1"/>
          </a:fillRef>
          <a:effectRef idx="0">
            <a:schemeClr val="accent4"/>
          </a:effectRef>
          <a:fontRef idx="minor">
            <a:schemeClr val="dk1"/>
          </a:fontRef>
        </p:style>
        <p:txBody>
          <a:bodyPr/>
          <a:lstStyle/>
          <a:p>
            <a:pPr algn="ctr" eaLnBrk="1" hangingPunct="1">
              <a:defRPr/>
            </a:pPr>
            <a:r>
              <a:rPr lang="zh-TW" altLang="en-US" sz="4401" dirty="0" smtClean="0">
                <a:solidFill>
                  <a:srgbClr val="002060"/>
                </a:solidFill>
                <a:latin typeface="標楷體" panose="03000509000000000000" pitchFamily="65" charset="-120"/>
                <a:ea typeface="標楷體" panose="03000509000000000000" pitchFamily="65" charset="-120"/>
              </a:rPr>
              <a:t>函之本文</a:t>
            </a:r>
            <a:r>
              <a:rPr lang="zh-TW" altLang="en-US" sz="4401" dirty="0">
                <a:solidFill>
                  <a:srgbClr val="002060"/>
                </a:solidFill>
                <a:latin typeface="標楷體" panose="03000509000000000000" pitchFamily="65" charset="-120"/>
                <a:ea typeface="標楷體" panose="03000509000000000000" pitchFamily="65" charset="-120"/>
              </a:rPr>
              <a:t>結構</a:t>
            </a:r>
          </a:p>
        </p:txBody>
      </p:sp>
      <p:sp>
        <p:nvSpPr>
          <p:cNvPr id="80899" name="內容版面配置區 2"/>
          <p:cNvSpPr>
            <a:spLocks noGrp="1"/>
          </p:cNvSpPr>
          <p:nvPr>
            <p:ph idx="1"/>
          </p:nvPr>
        </p:nvSpPr>
        <p:spPr>
          <a:xfrm>
            <a:off x="1021680" y="694097"/>
            <a:ext cx="10884771" cy="5849337"/>
          </a:xfrm>
        </p:spPr>
        <p:txBody>
          <a:bodyPr>
            <a:normAutofit fontScale="25000" lnSpcReduction="20000"/>
          </a:bodyPr>
          <a:lstStyle/>
          <a:p>
            <a:pPr marL="71994" indent="-342872" algn="ctr" eaLnBrk="1" hangingPunct="1">
              <a:lnSpc>
                <a:spcPts val="1698"/>
              </a:lnSpc>
              <a:buNone/>
              <a:defRPr/>
            </a:pPr>
            <a:endParaRPr lang="en-US" altLang="zh-TW" sz="2667" b="1" dirty="0">
              <a:latin typeface="標楷體" pitchFamily="65" charset="-120"/>
              <a:ea typeface="標楷體" pitchFamily="65" charset="-120"/>
            </a:endParaRPr>
          </a:p>
          <a:p>
            <a:pPr marL="71994" lvl="0" indent="-342872" algn="ctr" eaLnBrk="1" hangingPunct="1">
              <a:lnSpc>
                <a:spcPts val="1900"/>
              </a:lnSpc>
              <a:buNone/>
              <a:defRPr/>
            </a:pPr>
            <a:r>
              <a:rPr lang="zh-TW" altLang="en-US" sz="11200" dirty="0" smtClean="0">
                <a:solidFill>
                  <a:prstClr val="black"/>
                </a:solidFill>
                <a:latin typeface="標楷體" pitchFamily="65" charset="-120"/>
                <a:ea typeface="標楷體" pitchFamily="65" charset="-120"/>
              </a:rPr>
              <a:t>行政院</a:t>
            </a:r>
            <a:r>
              <a:rPr lang="zh-TW" altLang="en-US" sz="11200" dirty="0">
                <a:solidFill>
                  <a:prstClr val="black"/>
                </a:solidFill>
                <a:latin typeface="標楷體" pitchFamily="65" charset="-120"/>
                <a:ea typeface="標楷體" pitchFamily="65" charset="-120"/>
              </a:rPr>
              <a:t>農業委員會農田水利</a:t>
            </a:r>
            <a:r>
              <a:rPr lang="zh-TW" altLang="en-US" sz="11200" dirty="0" smtClean="0">
                <a:solidFill>
                  <a:prstClr val="black"/>
                </a:solidFill>
                <a:latin typeface="標楷體" pitchFamily="65" charset="-120"/>
                <a:ea typeface="標楷體" pitchFamily="65" charset="-120"/>
              </a:rPr>
              <a:t>署苗</a:t>
            </a:r>
            <a:r>
              <a:rPr lang="zh-TW" altLang="en-US" sz="11200" dirty="0">
                <a:solidFill>
                  <a:prstClr val="black"/>
                </a:solidFill>
                <a:latin typeface="標楷體" pitchFamily="65" charset="-120"/>
                <a:ea typeface="標楷體" pitchFamily="65" charset="-120"/>
              </a:rPr>
              <a:t>栗</a:t>
            </a:r>
            <a:r>
              <a:rPr lang="zh-TW" altLang="en-US" sz="11200" dirty="0" smtClean="0">
                <a:solidFill>
                  <a:prstClr val="black"/>
                </a:solidFill>
                <a:latin typeface="標楷體" pitchFamily="65" charset="-120"/>
                <a:ea typeface="標楷體" pitchFamily="65" charset="-120"/>
              </a:rPr>
              <a:t>管理處 </a:t>
            </a:r>
            <a:r>
              <a:rPr lang="zh-TW" altLang="en-US" sz="11200" dirty="0">
                <a:solidFill>
                  <a:prstClr val="black"/>
                </a:solidFill>
                <a:latin typeface="標楷體" pitchFamily="65" charset="-120"/>
                <a:ea typeface="標楷體" pitchFamily="65" charset="-120"/>
              </a:rPr>
              <a:t>函</a:t>
            </a:r>
            <a:r>
              <a:rPr lang="en-US" altLang="zh-TW" sz="11200" dirty="0">
                <a:solidFill>
                  <a:prstClr val="black"/>
                </a:solidFill>
                <a:latin typeface="標楷體" pitchFamily="65" charset="-120"/>
                <a:ea typeface="標楷體" pitchFamily="65" charset="-120"/>
              </a:rPr>
              <a:t>(</a:t>
            </a:r>
            <a:r>
              <a:rPr lang="zh-TW" altLang="en-US" sz="11200" dirty="0">
                <a:solidFill>
                  <a:prstClr val="black"/>
                </a:solidFill>
                <a:latin typeface="標楷體" pitchFamily="65" charset="-120"/>
                <a:ea typeface="標楷體" pitchFamily="65" charset="-120"/>
              </a:rPr>
              <a:t>稿</a:t>
            </a:r>
            <a:r>
              <a:rPr lang="en-US" altLang="zh-TW" sz="11200" dirty="0">
                <a:solidFill>
                  <a:prstClr val="black"/>
                </a:solidFill>
                <a:latin typeface="標楷體" pitchFamily="65" charset="-120"/>
                <a:ea typeface="標楷體" pitchFamily="65" charset="-120"/>
              </a:rPr>
              <a:t>)</a:t>
            </a:r>
          </a:p>
          <a:p>
            <a:pPr marL="71994" lvl="0" indent="-342872" algn="ctr" eaLnBrk="1" hangingPunct="1">
              <a:lnSpc>
                <a:spcPts val="1900"/>
              </a:lnSpc>
              <a:buNone/>
              <a:defRPr/>
            </a:pPr>
            <a:r>
              <a:rPr lang="zh-TW" altLang="en-US" sz="11200" dirty="0" smtClean="0">
                <a:solidFill>
                  <a:prstClr val="black"/>
                </a:solidFill>
                <a:latin typeface="標楷體" pitchFamily="65" charset="-120"/>
                <a:ea typeface="標楷體" pitchFamily="65" charset="-120"/>
              </a:rPr>
              <a:t> </a:t>
            </a:r>
            <a:endParaRPr lang="en-US" altLang="zh-TW" sz="11200" dirty="0" smtClean="0">
              <a:solidFill>
                <a:prstClr val="black"/>
              </a:solidFill>
              <a:latin typeface="標楷體" pitchFamily="65" charset="-120"/>
              <a:ea typeface="標楷體" pitchFamily="65" charset="-120"/>
            </a:endParaRPr>
          </a:p>
          <a:p>
            <a:pPr marL="71994" lvl="0" indent="-342872" eaLnBrk="1" hangingPunct="1">
              <a:lnSpc>
                <a:spcPts val="1900"/>
              </a:lnSpc>
              <a:buNone/>
              <a:defRPr/>
            </a:pPr>
            <a:r>
              <a:rPr lang="zh-TW" altLang="zh-TW" sz="9600" dirty="0" smtClean="0">
                <a:latin typeface="標楷體" pitchFamily="65" charset="-120"/>
                <a:ea typeface="標楷體" pitchFamily="65" charset="-120"/>
              </a:rPr>
              <a:t>受文者： </a:t>
            </a:r>
            <a:r>
              <a:rPr lang="en-US" altLang="zh-TW" sz="9600" dirty="0" smtClean="0">
                <a:latin typeface="標楷體" pitchFamily="65" charset="-120"/>
                <a:ea typeface="標楷體" pitchFamily="65" charset="-120"/>
              </a:rPr>
              <a:t> </a:t>
            </a:r>
            <a:endParaRPr lang="zh-TW" altLang="zh-TW" sz="9600" dirty="0" smtClean="0">
              <a:latin typeface="標楷體" pitchFamily="65" charset="-120"/>
              <a:ea typeface="標楷體" pitchFamily="65" charset="-120"/>
            </a:endParaRPr>
          </a:p>
          <a:p>
            <a:pPr marL="71994" indent="-251979" eaLnBrk="1" hangingPunct="1">
              <a:lnSpc>
                <a:spcPts val="1800"/>
              </a:lnSpc>
              <a:spcBef>
                <a:spcPts val="0"/>
              </a:spcBef>
              <a:buNone/>
              <a:defRPr/>
            </a:pPr>
            <a:r>
              <a:rPr lang="zh-TW" altLang="zh-TW" sz="6400" dirty="0" smtClean="0">
                <a:latin typeface="標楷體" pitchFamily="65" charset="-120"/>
                <a:ea typeface="標楷體" pitchFamily="65" charset="-120"/>
              </a:rPr>
              <a:t>發文</a:t>
            </a:r>
            <a:r>
              <a:rPr lang="zh-TW" altLang="zh-TW" sz="6400" dirty="0">
                <a:latin typeface="標楷體" pitchFamily="65" charset="-120"/>
                <a:ea typeface="標楷體" pitchFamily="65" charset="-120"/>
              </a:rPr>
              <a:t>日期：中華民國</a:t>
            </a:r>
            <a:r>
              <a:rPr lang="en-US" altLang="zh-TW" sz="6400" dirty="0" smtClean="0">
                <a:latin typeface="標楷體" pitchFamily="65" charset="-120"/>
                <a:ea typeface="標楷體" pitchFamily="65" charset="-120"/>
              </a:rPr>
              <a:t>111</a:t>
            </a:r>
            <a:r>
              <a:rPr lang="zh-TW" altLang="zh-TW" sz="6400" dirty="0" smtClean="0">
                <a:latin typeface="標楷體" pitchFamily="65" charset="-120"/>
                <a:ea typeface="標楷體" pitchFamily="65" charset="-120"/>
              </a:rPr>
              <a:t>年</a:t>
            </a:r>
            <a:r>
              <a:rPr lang="en-US" altLang="zh-TW" sz="6400" dirty="0">
                <a:latin typeface="標楷體" pitchFamily="65" charset="-120"/>
                <a:ea typeface="標楷體" pitchFamily="65" charset="-120"/>
              </a:rPr>
              <a:t>00</a:t>
            </a:r>
            <a:r>
              <a:rPr lang="zh-TW" altLang="zh-TW" sz="6400" dirty="0">
                <a:latin typeface="標楷體" pitchFamily="65" charset="-120"/>
                <a:ea typeface="標楷體" pitchFamily="65" charset="-120"/>
              </a:rPr>
              <a:t>月</a:t>
            </a:r>
            <a:r>
              <a:rPr lang="en-US" altLang="zh-TW" sz="6400" dirty="0">
                <a:latin typeface="標楷體" pitchFamily="65" charset="-120"/>
                <a:ea typeface="標楷體" pitchFamily="65" charset="-120"/>
              </a:rPr>
              <a:t>00</a:t>
            </a:r>
            <a:r>
              <a:rPr lang="zh-TW" altLang="zh-TW" sz="6400" dirty="0">
                <a:latin typeface="標楷體" pitchFamily="65" charset="-120"/>
                <a:ea typeface="標楷體" pitchFamily="65" charset="-120"/>
              </a:rPr>
              <a:t>日</a:t>
            </a:r>
          </a:p>
          <a:p>
            <a:pPr marL="71994" indent="-251979" eaLnBrk="1" hangingPunct="1">
              <a:lnSpc>
                <a:spcPts val="1800"/>
              </a:lnSpc>
              <a:spcBef>
                <a:spcPts val="0"/>
              </a:spcBef>
              <a:buNone/>
              <a:defRPr/>
            </a:pPr>
            <a:r>
              <a:rPr lang="zh-TW" altLang="zh-TW" sz="6400" dirty="0">
                <a:latin typeface="標楷體" pitchFamily="65" charset="-120"/>
                <a:ea typeface="標楷體" pitchFamily="65" charset="-120"/>
              </a:rPr>
              <a:t>發文字號：○○○字</a:t>
            </a:r>
            <a:r>
              <a:rPr lang="zh-TW" altLang="en-US" sz="6400" dirty="0">
                <a:latin typeface="標楷體" pitchFamily="65" charset="-120"/>
                <a:ea typeface="標楷體" pitchFamily="65" charset="-120"/>
              </a:rPr>
              <a:t>第</a:t>
            </a:r>
            <a:r>
              <a:rPr lang="en-US" altLang="zh-TW" sz="6400" dirty="0" smtClean="0">
                <a:latin typeface="標楷體" pitchFamily="65" charset="-120"/>
                <a:ea typeface="標楷體" pitchFamily="65" charset="-120"/>
              </a:rPr>
              <a:t>11100000000</a:t>
            </a:r>
            <a:r>
              <a:rPr lang="zh-TW" altLang="zh-TW" sz="6400" dirty="0">
                <a:latin typeface="標楷體" pitchFamily="65" charset="-120"/>
                <a:ea typeface="標楷體" pitchFamily="65" charset="-120"/>
              </a:rPr>
              <a:t>號</a:t>
            </a:r>
          </a:p>
          <a:p>
            <a:pPr marL="71994" indent="-251979" eaLnBrk="1" hangingPunct="1">
              <a:lnSpc>
                <a:spcPts val="1800"/>
              </a:lnSpc>
              <a:spcBef>
                <a:spcPts val="0"/>
              </a:spcBef>
              <a:buNone/>
              <a:defRPr/>
            </a:pPr>
            <a:r>
              <a:rPr lang="zh-TW" altLang="zh-TW" sz="6400" dirty="0">
                <a:latin typeface="標楷體" pitchFamily="65" charset="-120"/>
                <a:ea typeface="標楷體" pitchFamily="65" charset="-120"/>
              </a:rPr>
              <a:t>速別：</a:t>
            </a:r>
            <a:r>
              <a:rPr lang="zh-TW" altLang="en-US" sz="6400" dirty="0">
                <a:latin typeface="標楷體" pitchFamily="65" charset="-120"/>
                <a:ea typeface="標楷體" pitchFamily="65" charset="-120"/>
              </a:rPr>
              <a:t>普通件</a:t>
            </a:r>
            <a:endParaRPr lang="zh-TW" altLang="zh-TW" sz="6400" dirty="0">
              <a:latin typeface="標楷體" pitchFamily="65" charset="-120"/>
              <a:ea typeface="標楷體" pitchFamily="65" charset="-120"/>
            </a:endParaRPr>
          </a:p>
          <a:p>
            <a:pPr marL="71994" indent="-251979" eaLnBrk="1" hangingPunct="1">
              <a:lnSpc>
                <a:spcPts val="1800"/>
              </a:lnSpc>
              <a:spcBef>
                <a:spcPts val="0"/>
              </a:spcBef>
              <a:buNone/>
              <a:defRPr/>
            </a:pPr>
            <a:r>
              <a:rPr lang="zh-TW" altLang="zh-TW" sz="6400" dirty="0">
                <a:latin typeface="標楷體" pitchFamily="65" charset="-120"/>
                <a:ea typeface="標楷體" pitchFamily="65" charset="-120"/>
              </a:rPr>
              <a:t>密等及解密條件或保密期限：</a:t>
            </a:r>
          </a:p>
          <a:p>
            <a:pPr marL="71994" indent="-251979" eaLnBrk="1" hangingPunct="1">
              <a:lnSpc>
                <a:spcPts val="1800"/>
              </a:lnSpc>
              <a:spcBef>
                <a:spcPts val="0"/>
              </a:spcBef>
              <a:buNone/>
              <a:defRPr/>
            </a:pPr>
            <a:r>
              <a:rPr lang="zh-TW" altLang="zh-TW" sz="6400" dirty="0">
                <a:latin typeface="標楷體" pitchFamily="65" charset="-120"/>
                <a:ea typeface="標楷體" pitchFamily="65" charset="-120"/>
              </a:rPr>
              <a:t>附件</a:t>
            </a:r>
            <a:r>
              <a:rPr lang="zh-TW" altLang="zh-TW" sz="6400" dirty="0" smtClean="0">
                <a:latin typeface="標楷體" pitchFamily="65" charset="-120"/>
                <a:ea typeface="標楷體" pitchFamily="65" charset="-120"/>
              </a:rPr>
              <a:t>：</a:t>
            </a:r>
            <a:endParaRPr lang="en-US" altLang="zh-TW" sz="6400" dirty="0" smtClean="0">
              <a:latin typeface="標楷體" pitchFamily="65" charset="-120"/>
              <a:ea typeface="標楷體" pitchFamily="65" charset="-120"/>
            </a:endParaRPr>
          </a:p>
          <a:p>
            <a:pPr marL="71994" indent="-251979" eaLnBrk="1" hangingPunct="1">
              <a:lnSpc>
                <a:spcPts val="1800"/>
              </a:lnSpc>
              <a:spcBef>
                <a:spcPts val="0"/>
              </a:spcBef>
              <a:buNone/>
              <a:defRPr/>
            </a:pPr>
            <a:endParaRPr lang="en-US" altLang="zh-TW" sz="6400" dirty="0">
              <a:latin typeface="標楷體" pitchFamily="65" charset="-120"/>
              <a:ea typeface="標楷體" pitchFamily="65" charset="-120"/>
            </a:endParaRPr>
          </a:p>
          <a:p>
            <a:pPr marL="71994" indent="-251979" eaLnBrk="1" hangingPunct="1">
              <a:lnSpc>
                <a:spcPts val="1800"/>
              </a:lnSpc>
              <a:spcBef>
                <a:spcPts val="0"/>
              </a:spcBef>
              <a:buNone/>
              <a:defRPr/>
            </a:pPr>
            <a:r>
              <a:rPr lang="zh-TW" altLang="zh-TW" sz="9600" dirty="0" smtClean="0">
                <a:latin typeface="標楷體" pitchFamily="65" charset="-120"/>
                <a:ea typeface="標楷體" pitchFamily="65" charset="-120"/>
              </a:rPr>
              <a:t>主旨</a:t>
            </a:r>
            <a:r>
              <a:rPr lang="zh-TW" altLang="zh-TW" sz="9600" dirty="0">
                <a:latin typeface="標楷體" pitchFamily="65" charset="-120"/>
                <a:ea typeface="標楷體" pitchFamily="65" charset="-120"/>
              </a:rPr>
              <a:t>：</a:t>
            </a:r>
            <a:r>
              <a:rPr lang="zh-TW" altLang="en-US" sz="9600" dirty="0">
                <a:solidFill>
                  <a:srgbClr val="2400FE"/>
                </a:solidFill>
                <a:latin typeface="標楷體" pitchFamily="65" charset="-120"/>
                <a:ea typeface="標楷體" pitchFamily="65" charset="-120"/>
              </a:rPr>
              <a:t>起首語＋本案主要意旨＋期望語</a:t>
            </a:r>
            <a:r>
              <a:rPr lang="zh-TW" altLang="en-US" sz="9600" dirty="0">
                <a:latin typeface="標楷體" pitchFamily="65" charset="-120"/>
                <a:ea typeface="標楷體" pitchFamily="65" charset="-120"/>
              </a:rPr>
              <a:t>（</a:t>
            </a:r>
            <a:r>
              <a:rPr lang="zh-TW" altLang="en-US" sz="9600" dirty="0">
                <a:solidFill>
                  <a:srgbClr val="FF0000"/>
                </a:solidFill>
                <a:latin typeface="標楷體" pitchFamily="65" charset="-120"/>
                <a:ea typeface="標楷體" pitchFamily="65" charset="-120"/>
              </a:rPr>
              <a:t>字數不可超過</a:t>
            </a:r>
            <a:r>
              <a:rPr lang="en-US" altLang="zh-TW" sz="9600" dirty="0">
                <a:solidFill>
                  <a:srgbClr val="FF0000"/>
                </a:solidFill>
                <a:latin typeface="標楷體" pitchFamily="65" charset="-120"/>
                <a:ea typeface="標楷體" pitchFamily="65" charset="-120"/>
              </a:rPr>
              <a:t>50-60</a:t>
            </a:r>
            <a:r>
              <a:rPr lang="zh-TW" altLang="en-US" sz="9600" dirty="0">
                <a:solidFill>
                  <a:srgbClr val="FF0000"/>
                </a:solidFill>
                <a:latin typeface="標楷體" pitchFamily="65" charset="-120"/>
                <a:ea typeface="標楷體" pitchFamily="65" charset="-120"/>
              </a:rPr>
              <a:t>個字</a:t>
            </a:r>
            <a:r>
              <a:rPr lang="zh-TW" altLang="en-US" sz="9600" dirty="0">
                <a:latin typeface="標楷體" pitchFamily="65" charset="-120"/>
                <a:ea typeface="標楷體" pitchFamily="65" charset="-120"/>
              </a:rPr>
              <a:t>）</a:t>
            </a:r>
            <a:r>
              <a:rPr lang="zh-TW" altLang="en-US" sz="9600" dirty="0" smtClean="0">
                <a:latin typeface="標楷體" pitchFamily="65" charset="-120"/>
                <a:ea typeface="標楷體" pitchFamily="65" charset="-120"/>
              </a:rPr>
              <a:t>。</a:t>
            </a:r>
            <a:endParaRPr lang="en-US" altLang="zh-TW" sz="9600" dirty="0" smtClean="0">
              <a:latin typeface="標楷體" pitchFamily="65" charset="-120"/>
              <a:ea typeface="標楷體" pitchFamily="65" charset="-120"/>
            </a:endParaRPr>
          </a:p>
          <a:p>
            <a:pPr marL="71994" indent="-251979" eaLnBrk="1" hangingPunct="1">
              <a:lnSpc>
                <a:spcPts val="1800"/>
              </a:lnSpc>
              <a:spcBef>
                <a:spcPts val="0"/>
              </a:spcBef>
              <a:buNone/>
              <a:defRPr/>
            </a:pPr>
            <a:endParaRPr lang="en-US" altLang="zh-TW" sz="9600" dirty="0">
              <a:latin typeface="標楷體" pitchFamily="65" charset="-120"/>
              <a:ea typeface="標楷體" pitchFamily="65" charset="-120"/>
            </a:endParaRPr>
          </a:p>
          <a:p>
            <a:pPr marL="71994" indent="-251979" eaLnBrk="1" hangingPunct="1">
              <a:lnSpc>
                <a:spcPts val="2200"/>
              </a:lnSpc>
              <a:spcBef>
                <a:spcPts val="0"/>
              </a:spcBef>
              <a:buNone/>
              <a:defRPr/>
            </a:pPr>
            <a:r>
              <a:rPr lang="zh-TW" altLang="en-US" sz="9600" dirty="0">
                <a:latin typeface="標楷體" pitchFamily="65" charset="-120"/>
                <a:ea typeface="標楷體" pitchFamily="65" charset="-120"/>
              </a:rPr>
              <a:t>說明：</a:t>
            </a:r>
            <a:endParaRPr lang="en-US" altLang="zh-TW" sz="9600" dirty="0">
              <a:latin typeface="標楷體" pitchFamily="65" charset="-120"/>
              <a:ea typeface="標楷體" pitchFamily="65" charset="-120"/>
            </a:endParaRPr>
          </a:p>
          <a:p>
            <a:pPr marL="0" indent="0">
              <a:lnSpc>
                <a:spcPts val="2200"/>
              </a:lnSpc>
              <a:spcAft>
                <a:spcPts val="0"/>
              </a:spcAft>
              <a:buNone/>
            </a:pPr>
            <a:r>
              <a:rPr lang="zh-TW" altLang="en-US" sz="9600" dirty="0" smtClean="0">
                <a:latin typeface="標楷體" pitchFamily="65" charset="-120"/>
                <a:ea typeface="標楷體" pitchFamily="65" charset="-120"/>
              </a:rPr>
              <a:t>  一、</a:t>
            </a:r>
            <a:r>
              <a:rPr lang="zh-TW" altLang="zh-TW" sz="9600" kern="100" dirty="0" smtClean="0">
                <a:solidFill>
                  <a:srgbClr val="FF0000"/>
                </a:solidFill>
                <a:latin typeface="Calibri" panose="020F0502020204030204" pitchFamily="34" charset="0"/>
                <a:ea typeface="標楷體" panose="03000509000000000000" pitchFamily="65" charset="-120"/>
                <a:cs typeface="Times New Roman" panose="02020603050405020304" pitchFamily="18" charset="0"/>
              </a:rPr>
              <a:t>事實</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－書寫現況描述，如就本案之</a:t>
            </a:r>
            <a:r>
              <a:rPr lang="zh-TW" altLang="zh-TW" sz="96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發生事實、</a:t>
            </a:r>
            <a:r>
              <a:rPr lang="zh-TW" altLang="zh-TW" sz="9600" kern="100" dirty="0" smtClean="0">
                <a:solidFill>
                  <a:srgbClr val="0000FF"/>
                </a:solidFill>
                <a:latin typeface="Calibri" panose="020F0502020204030204" pitchFamily="34" charset="0"/>
                <a:ea typeface="標楷體" panose="03000509000000000000" pitchFamily="65" charset="-120"/>
                <a:cs typeface="Times New Roman" panose="02020603050405020304" pitchFamily="18" charset="0"/>
              </a:rPr>
              <a:t>來源</a:t>
            </a:r>
            <a:r>
              <a:rPr lang="zh-TW" altLang="zh-TW" sz="9600"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zh-TW" sz="96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經過</a:t>
            </a:r>
            <a:r>
              <a:rPr lang="zh-TW" altLang="zh-TW" sz="9600"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或</a:t>
            </a:r>
            <a:r>
              <a:rPr lang="zh-TW" altLang="zh-TW" sz="96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相關數據</a:t>
            </a:r>
            <a:r>
              <a:rPr lang="zh-TW" altLang="zh-TW" sz="9600" kern="100" dirty="0" smtClean="0">
                <a:latin typeface="Calibri" panose="020F0502020204030204" pitchFamily="34" charset="0"/>
                <a:ea typeface="標楷體" panose="03000509000000000000" pitchFamily="65" charset="-120"/>
                <a:cs typeface="Times New Roman" panose="02020603050405020304" pitchFamily="18" charset="0"/>
              </a:rPr>
              <a:t>等</a:t>
            </a:r>
            <a:endParaRPr lang="en-US" altLang="zh-TW" sz="9600" kern="100" dirty="0" smtClean="0">
              <a:latin typeface="Calibri" panose="020F0502020204030204" pitchFamily="34" charset="0"/>
              <a:ea typeface="標楷體" panose="03000509000000000000" pitchFamily="65" charset="-120"/>
              <a:cs typeface="Times New Roman" panose="02020603050405020304" pitchFamily="18" charset="0"/>
            </a:endParaRPr>
          </a:p>
          <a:p>
            <a:pPr marL="0" indent="0">
              <a:lnSpc>
                <a:spcPts val="2200"/>
              </a:lnSpc>
              <a:spcAft>
                <a:spcPts val="0"/>
              </a:spcAft>
              <a:buNone/>
            </a:pPr>
            <a:r>
              <a:rPr lang="zh-TW" altLang="en-US" sz="9600" kern="100" dirty="0">
                <a:latin typeface="Calibri" panose="020F0502020204030204" pitchFamily="34" charset="0"/>
                <a:ea typeface="標楷體" panose="03000509000000000000" pitchFamily="65" charset="-120"/>
                <a:cs typeface="Times New Roman" panose="02020603050405020304" pitchFamily="18" charset="0"/>
              </a:rPr>
              <a:t> </a:t>
            </a:r>
            <a:r>
              <a:rPr lang="zh-TW" altLang="en-US" sz="9600" kern="100" dirty="0" smtClean="0">
                <a:latin typeface="Calibri" panose="020F0502020204030204" pitchFamily="34" charset="0"/>
                <a:ea typeface="標楷體" panose="03000509000000000000" pitchFamily="65" charset="-120"/>
                <a:cs typeface="Times New Roman" panose="02020603050405020304" pitchFamily="18" charset="0"/>
              </a:rPr>
              <a:t>                          </a:t>
            </a:r>
            <a:r>
              <a:rPr lang="zh-TW" altLang="zh-TW" sz="9600" kern="100" dirty="0" smtClean="0">
                <a:latin typeface="Calibri" panose="020F0502020204030204" pitchFamily="34" charset="0"/>
                <a:ea typeface="標楷體" panose="03000509000000000000" pitchFamily="65" charset="-120"/>
                <a:cs typeface="Times New Roman" panose="02020603050405020304" pitchFamily="18" charset="0"/>
              </a:rPr>
              <a:t>作</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敘述</a:t>
            </a:r>
            <a:r>
              <a:rPr lang="zh-TW" altLang="zh-TW" sz="9600" kern="100" dirty="0" smtClean="0">
                <a:latin typeface="Calibri" panose="020F0502020204030204" pitchFamily="34" charset="0"/>
                <a:ea typeface="標楷體" panose="03000509000000000000" pitchFamily="65" charset="-120"/>
                <a:cs typeface="Times New Roman" panose="02020603050405020304" pitchFamily="18" charset="0"/>
              </a:rPr>
              <a:t>。</a:t>
            </a:r>
            <a:endParaRPr lang="en-US" altLang="zh-TW" sz="9600" dirty="0">
              <a:latin typeface="標楷體" pitchFamily="65" charset="-120"/>
              <a:ea typeface="標楷體" pitchFamily="65" charset="-120"/>
            </a:endParaRPr>
          </a:p>
          <a:p>
            <a:pPr marL="0" indent="0">
              <a:lnSpc>
                <a:spcPts val="2200"/>
              </a:lnSpc>
              <a:spcAft>
                <a:spcPts val="0"/>
              </a:spcAft>
              <a:buNone/>
            </a:pPr>
            <a:r>
              <a:rPr lang="zh-TW" altLang="en-US" sz="9600" dirty="0">
                <a:latin typeface="標楷體" pitchFamily="65" charset="-120"/>
                <a:ea typeface="標楷體" pitchFamily="65" charset="-120"/>
              </a:rPr>
              <a:t> </a:t>
            </a:r>
            <a:r>
              <a:rPr lang="zh-TW" altLang="en-US" sz="9600" dirty="0" smtClean="0">
                <a:latin typeface="標楷體" pitchFamily="65" charset="-120"/>
                <a:ea typeface="標楷體" pitchFamily="65" charset="-120"/>
              </a:rPr>
              <a:t> </a:t>
            </a:r>
            <a:r>
              <a:rPr lang="zh-TW" altLang="en-US" sz="9600" dirty="0">
                <a:latin typeface="標楷體" pitchFamily="65" charset="-120"/>
                <a:ea typeface="標楷體" pitchFamily="65" charset="-120"/>
              </a:rPr>
              <a:t>二、</a:t>
            </a:r>
            <a:r>
              <a:rPr lang="zh-TW" altLang="zh-TW" sz="9600" kern="100" dirty="0" smtClean="0">
                <a:solidFill>
                  <a:srgbClr val="FF0000"/>
                </a:solidFill>
                <a:latin typeface="Calibri" panose="020F0502020204030204" pitchFamily="34" charset="0"/>
                <a:ea typeface="標楷體" panose="03000509000000000000" pitchFamily="65" charset="-120"/>
                <a:cs typeface="Times New Roman" panose="02020603050405020304" pitchFamily="18" charset="0"/>
              </a:rPr>
              <a:t>原因</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－書寫造成本案</a:t>
            </a:r>
            <a:r>
              <a:rPr lang="zh-TW" altLang="zh-TW" sz="9600"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之</a:t>
            </a:r>
            <a:r>
              <a:rPr lang="zh-TW" altLang="zh-TW" sz="96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原因</a:t>
            </a:r>
            <a:r>
              <a:rPr lang="zh-TW" altLang="zh-TW" sz="9600" kern="100" dirty="0" smtClean="0">
                <a:latin typeface="Calibri" panose="020F0502020204030204" pitchFamily="34" charset="0"/>
                <a:ea typeface="標楷體" panose="03000509000000000000" pitchFamily="65" charset="-120"/>
                <a:cs typeface="Times New Roman" panose="02020603050405020304" pitchFamily="18" charset="0"/>
              </a:rPr>
              <a:t>。</a:t>
            </a:r>
            <a:endParaRPr lang="en-US" altLang="zh-TW" sz="9600" kern="100" dirty="0" smtClean="0">
              <a:latin typeface="Calibri" panose="020F0502020204030204" pitchFamily="34" charset="0"/>
              <a:cs typeface="Times New Roman" panose="02020603050405020304" pitchFamily="18" charset="0"/>
            </a:endParaRPr>
          </a:p>
          <a:p>
            <a:pPr marL="0" indent="0">
              <a:lnSpc>
                <a:spcPts val="2200"/>
              </a:lnSpc>
              <a:spcAft>
                <a:spcPts val="0"/>
              </a:spcAft>
              <a:buNone/>
            </a:pPr>
            <a:r>
              <a:rPr lang="zh-TW" altLang="en-US" sz="9600" kern="100" dirty="0">
                <a:latin typeface="Calibri" panose="020F0502020204030204" pitchFamily="34" charset="0"/>
                <a:cs typeface="Times New Roman" panose="02020603050405020304" pitchFamily="18" charset="0"/>
              </a:rPr>
              <a:t> </a:t>
            </a:r>
            <a:r>
              <a:rPr lang="zh-TW" altLang="en-US" sz="9600" kern="100" dirty="0" smtClean="0">
                <a:latin typeface="Calibri" panose="020F0502020204030204" pitchFamily="34" charset="0"/>
                <a:cs typeface="Times New Roman" panose="02020603050405020304" pitchFamily="18" charset="0"/>
              </a:rPr>
              <a:t> </a:t>
            </a:r>
            <a:r>
              <a:rPr lang="en-US" altLang="zh-TW" sz="9600" kern="100" dirty="0" smtClean="0">
                <a:latin typeface="標楷體" panose="03000509000000000000" pitchFamily="65" charset="-120"/>
                <a:cs typeface="Times New Roman" panose="02020603050405020304" pitchFamily="18" charset="0"/>
              </a:rPr>
              <a:t> </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三、</a:t>
            </a:r>
            <a:r>
              <a:rPr lang="zh-TW" altLang="zh-TW" sz="96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結果</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－書寫本案將會造成之</a:t>
            </a:r>
            <a:r>
              <a:rPr lang="zh-TW" altLang="zh-TW" sz="9600" kern="100" dirty="0">
                <a:solidFill>
                  <a:srgbClr val="0000FF"/>
                </a:solidFill>
                <a:latin typeface="Calibri" panose="020F0502020204030204" pitchFamily="34" charset="0"/>
                <a:ea typeface="標楷體" panose="03000509000000000000" pitchFamily="65" charset="-120"/>
                <a:cs typeface="Times New Roman" panose="02020603050405020304" pitchFamily="18" charset="0"/>
              </a:rPr>
              <a:t>重要後果</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a:t>
            </a:r>
            <a:endParaRPr lang="zh-TW" altLang="zh-TW" sz="9600" kern="100" dirty="0">
              <a:latin typeface="Calibri" panose="020F0502020204030204" pitchFamily="34" charset="0"/>
              <a:cs typeface="Times New Roman" panose="02020603050405020304" pitchFamily="18" charset="0"/>
            </a:endParaRPr>
          </a:p>
          <a:p>
            <a:pPr marL="0" indent="0">
              <a:lnSpc>
                <a:spcPts val="2200"/>
              </a:lnSpc>
              <a:spcAft>
                <a:spcPts val="0"/>
              </a:spcAft>
              <a:buNone/>
            </a:pPr>
            <a:r>
              <a:rPr lang="zh-TW" altLang="en-US" sz="9600" kern="100" dirty="0" smtClean="0">
                <a:latin typeface="標楷體" panose="03000509000000000000" pitchFamily="65" charset="-120"/>
                <a:cs typeface="Times New Roman" panose="02020603050405020304" pitchFamily="18" charset="0"/>
              </a:rPr>
              <a:t>  </a:t>
            </a:r>
            <a:r>
              <a:rPr lang="zh-TW" altLang="zh-TW" sz="9600" kern="100" dirty="0" smtClean="0">
                <a:latin typeface="Calibri" panose="020F0502020204030204" pitchFamily="34" charset="0"/>
                <a:ea typeface="標楷體" panose="03000509000000000000" pitchFamily="65" charset="-120"/>
                <a:cs typeface="Times New Roman" panose="02020603050405020304" pitchFamily="18" charset="0"/>
              </a:rPr>
              <a:t>四</a:t>
            </a:r>
            <a:r>
              <a:rPr lang="zh-TW" altLang="zh-TW" sz="9600" kern="100" dirty="0">
                <a:latin typeface="Calibri" panose="020F0502020204030204" pitchFamily="34" charset="0"/>
                <a:ea typeface="標楷體" panose="03000509000000000000" pitchFamily="65" charset="-120"/>
                <a:cs typeface="Times New Roman" panose="02020603050405020304" pitchFamily="18" charset="0"/>
              </a:rPr>
              <a:t>、</a:t>
            </a:r>
            <a:r>
              <a:rPr lang="zh-TW" altLang="zh-TW" sz="9600"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附件</a:t>
            </a:r>
            <a:r>
              <a:rPr lang="zh-TW" altLang="zh-TW" sz="9600" kern="100" dirty="0" smtClean="0">
                <a:latin typeface="Calibri" panose="020F0502020204030204" pitchFamily="34" charset="0"/>
                <a:ea typeface="標楷體" panose="03000509000000000000" pitchFamily="65" charset="-120"/>
                <a:cs typeface="Times New Roman" panose="02020603050405020304" pitchFamily="18" charset="0"/>
              </a:rPr>
              <a:t>－</a:t>
            </a:r>
            <a:r>
              <a:rPr lang="zh-TW" altLang="en-US" sz="9600" dirty="0" smtClean="0">
                <a:solidFill>
                  <a:srgbClr val="2400FE"/>
                </a:solidFill>
                <a:latin typeface="標楷體" pitchFamily="65" charset="-120"/>
                <a:ea typeface="標楷體" pitchFamily="65" charset="-120"/>
              </a:rPr>
              <a:t>如</a:t>
            </a:r>
            <a:r>
              <a:rPr lang="zh-TW" altLang="en-US" sz="9600" dirty="0">
                <a:solidFill>
                  <a:srgbClr val="2400FE"/>
                </a:solidFill>
                <a:latin typeface="標楷體" pitchFamily="65" charset="-120"/>
                <a:ea typeface="標楷體" pitchFamily="65" charset="-120"/>
              </a:rPr>
              <a:t>有附件時列於說明最後一項書寫</a:t>
            </a:r>
            <a:r>
              <a:rPr lang="zh-TW" altLang="en-US" sz="9600" dirty="0">
                <a:latin typeface="標楷體" pitchFamily="65" charset="-120"/>
                <a:ea typeface="標楷體" pitchFamily="65" charset="-120"/>
              </a:rPr>
              <a:t>，並應列明</a:t>
            </a:r>
            <a:r>
              <a:rPr lang="zh-TW" altLang="en-US" sz="9600" dirty="0">
                <a:solidFill>
                  <a:srgbClr val="FF0000"/>
                </a:solidFill>
                <a:latin typeface="標楷體" pitchFamily="65" charset="-120"/>
                <a:ea typeface="標楷體" pitchFamily="65" charset="-120"/>
              </a:rPr>
              <a:t>附件之名稱及</a:t>
            </a:r>
            <a:r>
              <a:rPr lang="zh-TW" altLang="en-US" sz="9600" dirty="0" smtClean="0">
                <a:solidFill>
                  <a:srgbClr val="FF0000"/>
                </a:solidFill>
                <a:latin typeface="標楷體" pitchFamily="65" charset="-120"/>
                <a:ea typeface="標楷體" pitchFamily="65" charset="-120"/>
              </a:rPr>
              <a:t>數量</a:t>
            </a:r>
            <a:r>
              <a:rPr lang="zh-TW" altLang="en-US" sz="9600" dirty="0" smtClean="0">
                <a:latin typeface="標楷體" pitchFamily="65" charset="-120"/>
                <a:ea typeface="標楷體" pitchFamily="65" charset="-120"/>
              </a:rPr>
              <a:t>。</a:t>
            </a:r>
            <a:endParaRPr lang="en-US" altLang="zh-TW" sz="9600" dirty="0" smtClean="0">
              <a:latin typeface="標楷體" pitchFamily="65" charset="-120"/>
              <a:ea typeface="標楷體" pitchFamily="65" charset="-120"/>
            </a:endParaRPr>
          </a:p>
          <a:p>
            <a:pPr marL="71994" indent="-251979" eaLnBrk="1" hangingPunct="1">
              <a:lnSpc>
                <a:spcPts val="1800"/>
              </a:lnSpc>
              <a:spcBef>
                <a:spcPts val="0"/>
              </a:spcBef>
              <a:buNone/>
              <a:defRPr/>
            </a:pPr>
            <a:r>
              <a:rPr lang="zh-TW" altLang="en-US" sz="6400" dirty="0" smtClean="0">
                <a:latin typeface="標楷體" pitchFamily="65" charset="-120"/>
                <a:ea typeface="標楷體" pitchFamily="65" charset="-120"/>
              </a:rPr>
              <a:t>正本</a:t>
            </a:r>
            <a:r>
              <a:rPr lang="zh-TW" altLang="en-US" sz="6400" dirty="0">
                <a:latin typeface="標楷體" pitchFamily="65" charset="-120"/>
                <a:ea typeface="標楷體" pitchFamily="65" charset="-120"/>
              </a:rPr>
              <a:t>：○○○○○○</a:t>
            </a:r>
          </a:p>
          <a:p>
            <a:pPr marL="71994" indent="-251979" eaLnBrk="1" hangingPunct="1">
              <a:lnSpc>
                <a:spcPts val="1800"/>
              </a:lnSpc>
              <a:spcBef>
                <a:spcPts val="0"/>
              </a:spcBef>
              <a:buNone/>
              <a:defRPr/>
            </a:pPr>
            <a:r>
              <a:rPr lang="zh-TW" altLang="en-US" sz="6400" dirty="0">
                <a:latin typeface="標楷體" pitchFamily="65" charset="-120"/>
                <a:ea typeface="標楷體" pitchFamily="65" charset="-120"/>
              </a:rPr>
              <a:t>副本：</a:t>
            </a:r>
            <a:r>
              <a:rPr lang="zh-TW" altLang="en-US" sz="6400" dirty="0" smtClean="0">
                <a:latin typeface="標楷體" pitchFamily="65" charset="-120"/>
                <a:ea typeface="標楷體" pitchFamily="65" charset="-120"/>
              </a:rPr>
              <a:t>○○○○○○</a:t>
            </a:r>
            <a:endParaRPr lang="en-US" altLang="zh-TW" sz="6400" dirty="0" smtClean="0">
              <a:latin typeface="標楷體" pitchFamily="65" charset="-120"/>
              <a:ea typeface="標楷體" pitchFamily="65" charset="-120"/>
            </a:endParaRPr>
          </a:p>
          <a:p>
            <a:pPr marL="71994" indent="-251979" eaLnBrk="1" hangingPunct="1">
              <a:lnSpc>
                <a:spcPts val="1800"/>
              </a:lnSpc>
              <a:spcBef>
                <a:spcPts val="0"/>
              </a:spcBef>
              <a:buNone/>
              <a:defRPr/>
            </a:pPr>
            <a:endParaRPr lang="en-US" altLang="zh-TW" sz="6400" dirty="0">
              <a:latin typeface="標楷體" pitchFamily="65" charset="-120"/>
              <a:ea typeface="標楷體" pitchFamily="65" charset="-120"/>
            </a:endParaRPr>
          </a:p>
          <a:p>
            <a:pPr marL="71994" indent="-251979" eaLnBrk="1" hangingPunct="1">
              <a:lnSpc>
                <a:spcPts val="1800"/>
              </a:lnSpc>
              <a:spcBef>
                <a:spcPts val="0"/>
              </a:spcBef>
              <a:buNone/>
              <a:defRPr/>
            </a:pPr>
            <a:r>
              <a:rPr lang="zh-TW" altLang="en-US" sz="9600" dirty="0">
                <a:latin typeface="標楷體" pitchFamily="65" charset="-120"/>
                <a:ea typeface="標楷體" pitchFamily="65" charset="-120"/>
              </a:rPr>
              <a:t>處</a:t>
            </a:r>
            <a:r>
              <a:rPr lang="zh-TW" altLang="en-US" sz="9600" dirty="0" smtClean="0">
                <a:latin typeface="標楷體" pitchFamily="65" charset="-120"/>
                <a:ea typeface="標楷體" pitchFamily="65" charset="-120"/>
              </a:rPr>
              <a:t>長  </a:t>
            </a:r>
            <a:r>
              <a:rPr lang="zh-TW" altLang="en-US" sz="9600" dirty="0">
                <a:latin typeface="標楷體" pitchFamily="65" charset="-120"/>
                <a:ea typeface="標楷體" pitchFamily="65" charset="-120"/>
              </a:rPr>
              <a:t>陳</a:t>
            </a:r>
            <a:r>
              <a:rPr lang="zh-TW" altLang="en-US" sz="9600" dirty="0" smtClean="0">
                <a:latin typeface="標楷體" pitchFamily="65" charset="-120"/>
                <a:ea typeface="標楷體" pitchFamily="65" charset="-120"/>
              </a:rPr>
              <a:t>○○</a:t>
            </a:r>
            <a:r>
              <a:rPr lang="zh-TW" altLang="en-US" sz="9600" dirty="0">
                <a:latin typeface="標楷體" pitchFamily="65" charset="-120"/>
                <a:ea typeface="標楷體" pitchFamily="65" charset="-120"/>
              </a:rPr>
              <a:t>（</a:t>
            </a:r>
            <a:r>
              <a:rPr lang="zh-TW" altLang="en-US" sz="9600" dirty="0">
                <a:solidFill>
                  <a:srgbClr val="2400FE"/>
                </a:solidFill>
                <a:latin typeface="標楷體" pitchFamily="65" charset="-120"/>
                <a:ea typeface="標楷體" pitchFamily="65" charset="-120"/>
              </a:rPr>
              <a:t>上行函</a:t>
            </a:r>
            <a:r>
              <a:rPr lang="zh-TW" altLang="en-US" sz="9600" dirty="0">
                <a:latin typeface="標楷體" pitchFamily="65" charset="-120"/>
                <a:ea typeface="標楷體" pitchFamily="65" charset="-120"/>
              </a:rPr>
              <a:t>－蓋</a:t>
            </a:r>
            <a:r>
              <a:rPr lang="zh-TW" altLang="en-US" sz="9600" dirty="0">
                <a:solidFill>
                  <a:srgbClr val="FF0000"/>
                </a:solidFill>
                <a:latin typeface="標楷體" pitchFamily="65" charset="-120"/>
                <a:ea typeface="標楷體" pitchFamily="65" charset="-120"/>
              </a:rPr>
              <a:t>職章</a:t>
            </a:r>
            <a:r>
              <a:rPr lang="zh-TW" altLang="en-US" sz="9600" dirty="0">
                <a:latin typeface="標楷體" pitchFamily="65" charset="-120"/>
                <a:ea typeface="標楷體" pitchFamily="65" charset="-120"/>
              </a:rPr>
              <a:t>；</a:t>
            </a:r>
            <a:r>
              <a:rPr lang="zh-TW" altLang="en-US" sz="9600" dirty="0">
                <a:solidFill>
                  <a:srgbClr val="2400FE"/>
                </a:solidFill>
                <a:latin typeface="標楷體" pitchFamily="65" charset="-120"/>
                <a:ea typeface="標楷體" pitchFamily="65" charset="-120"/>
              </a:rPr>
              <a:t>平行函、下行函</a:t>
            </a:r>
            <a:r>
              <a:rPr lang="zh-TW" altLang="en-US" sz="9600" dirty="0">
                <a:latin typeface="標楷體" pitchFamily="65" charset="-120"/>
                <a:ea typeface="標楷體" pitchFamily="65" charset="-120"/>
              </a:rPr>
              <a:t>－蓋</a:t>
            </a:r>
            <a:r>
              <a:rPr lang="zh-TW" altLang="en-US" sz="9600" dirty="0">
                <a:solidFill>
                  <a:srgbClr val="FF0000"/>
                </a:solidFill>
                <a:latin typeface="標楷體" pitchFamily="65" charset="-120"/>
                <a:ea typeface="標楷體" pitchFamily="65" charset="-120"/>
              </a:rPr>
              <a:t>職銜簽字章</a:t>
            </a:r>
            <a:r>
              <a:rPr lang="zh-TW" altLang="en-US" sz="9600" dirty="0">
                <a:latin typeface="標楷體" pitchFamily="65" charset="-120"/>
                <a:ea typeface="標楷體" pitchFamily="65" charset="-120"/>
              </a:rPr>
              <a:t>）</a:t>
            </a:r>
          </a:p>
          <a:p>
            <a:pPr marL="71994" indent="-251979" eaLnBrk="1" hangingPunct="1">
              <a:lnSpc>
                <a:spcPts val="1800"/>
              </a:lnSpc>
              <a:spcBef>
                <a:spcPts val="0"/>
              </a:spcBef>
              <a:buNone/>
              <a:defRPr/>
            </a:pPr>
            <a:r>
              <a:rPr lang="zh-TW" altLang="zh-TW" sz="9600" dirty="0">
                <a:solidFill>
                  <a:srgbClr val="FF0000"/>
                </a:solidFill>
                <a:latin typeface="標楷體" pitchFamily="65" charset="-120"/>
                <a:ea typeface="標楷體" pitchFamily="65" charset="-120"/>
              </a:rPr>
              <a:t> </a:t>
            </a:r>
          </a:p>
        </p:txBody>
      </p:sp>
      <p:sp>
        <p:nvSpPr>
          <p:cNvPr id="2" name="文字方塊 1"/>
          <p:cNvSpPr txBox="1"/>
          <p:nvPr/>
        </p:nvSpPr>
        <p:spPr>
          <a:xfrm>
            <a:off x="536325" y="2864663"/>
            <a:ext cx="485355" cy="461665"/>
          </a:xfrm>
          <a:prstGeom prst="rect">
            <a:avLst/>
          </a:prstGeom>
          <a:ln w="28575">
            <a:solidFill>
              <a:srgbClr val="FF0000"/>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起</a:t>
            </a:r>
            <a:endParaRPr lang="zh-TW" altLang="en-US" sz="2400" dirty="0">
              <a:solidFill>
                <a:srgbClr val="0000FF"/>
              </a:solidFill>
            </a:endParaRPr>
          </a:p>
        </p:txBody>
      </p:sp>
      <p:sp>
        <p:nvSpPr>
          <p:cNvPr id="7" name="文字方塊 6"/>
          <p:cNvSpPr txBox="1"/>
          <p:nvPr/>
        </p:nvSpPr>
        <p:spPr>
          <a:xfrm>
            <a:off x="564493" y="3672609"/>
            <a:ext cx="512172" cy="461665"/>
          </a:xfrm>
          <a:prstGeom prst="rect">
            <a:avLst/>
          </a:prstGeom>
          <a:ln w="28575">
            <a:solidFill>
              <a:srgbClr val="FF0000"/>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承</a:t>
            </a:r>
            <a:endParaRPr lang="zh-TW" altLang="en-US" sz="2400" dirty="0">
              <a:solidFill>
                <a:srgbClr val="0000FF"/>
              </a:solidFill>
            </a:endParaRPr>
          </a:p>
        </p:txBody>
      </p:sp>
      <p:sp>
        <p:nvSpPr>
          <p:cNvPr id="8" name="文字方塊 7"/>
          <p:cNvSpPr txBox="1"/>
          <p:nvPr/>
        </p:nvSpPr>
        <p:spPr>
          <a:xfrm>
            <a:off x="564493" y="4261446"/>
            <a:ext cx="512172" cy="461665"/>
          </a:xfrm>
          <a:prstGeom prst="rect">
            <a:avLst/>
          </a:prstGeom>
          <a:ln w="28575">
            <a:solidFill>
              <a:srgbClr val="FF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轉</a:t>
            </a:r>
            <a:endParaRPr lang="zh-TW" altLang="en-US" sz="2400" dirty="0">
              <a:solidFill>
                <a:srgbClr val="0000FF"/>
              </a:solidFill>
            </a:endParaRPr>
          </a:p>
        </p:txBody>
      </p:sp>
      <p:sp>
        <p:nvSpPr>
          <p:cNvPr id="9" name="文字方塊 8"/>
          <p:cNvSpPr txBox="1"/>
          <p:nvPr/>
        </p:nvSpPr>
        <p:spPr>
          <a:xfrm>
            <a:off x="564493" y="4797159"/>
            <a:ext cx="512172" cy="461665"/>
          </a:xfrm>
          <a:prstGeom prst="rec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TW" altLang="en-US" sz="2400" dirty="0">
                <a:solidFill>
                  <a:srgbClr val="0000FF"/>
                </a:solidFill>
                <a:latin typeface="標楷體" panose="03000509000000000000" pitchFamily="65" charset="-120"/>
                <a:ea typeface="標楷體" panose="03000509000000000000" pitchFamily="65" charset="-120"/>
              </a:rPr>
              <a:t>合</a:t>
            </a:r>
            <a:endParaRPr lang="zh-TW" altLang="en-US" sz="2400" dirty="0">
              <a:solidFill>
                <a:srgbClr val="0000FF"/>
              </a:solidFill>
            </a:endParaRPr>
          </a:p>
        </p:txBody>
      </p:sp>
      <p:sp>
        <p:nvSpPr>
          <p:cNvPr id="3" name="文字方塊 2"/>
          <p:cNvSpPr txBox="1"/>
          <p:nvPr/>
        </p:nvSpPr>
        <p:spPr>
          <a:xfrm>
            <a:off x="0" y="273316"/>
            <a:ext cx="4567428" cy="348813"/>
          </a:xfrm>
          <a:prstGeom prst="rect">
            <a:avLst/>
          </a:prstGeom>
          <a:noFill/>
        </p:spPr>
        <p:txBody>
          <a:bodyPr wrap="square" rtlCol="0">
            <a:spAutoFit/>
          </a:bodyPr>
          <a:lstStyle/>
          <a:p>
            <a:pPr marL="610235" indent="-610235">
              <a:lnSpc>
                <a:spcPts val="2000"/>
              </a:lnSpc>
            </a:pPr>
            <a:r>
              <a:rPr lang="zh-TW" altLang="zh-TW" sz="2400" b="1" dirty="0">
                <a:solidFill>
                  <a:srgbClr val="0000FF"/>
                </a:solidFill>
                <a:ea typeface="標楷體" panose="03000509000000000000" pitchFamily="65" charset="-120"/>
                <a:cs typeface="Times New Roman" panose="02020603050405020304" pitchFamily="18" charset="0"/>
              </a:rPr>
              <a:t>因果關係法</a:t>
            </a:r>
            <a:r>
              <a:rPr lang="zh-TW" altLang="zh-TW" sz="2400" b="1" dirty="0">
                <a:solidFill>
                  <a:prstClr val="black"/>
                </a:solidFill>
                <a:ea typeface="標楷體" panose="03000509000000000000" pitchFamily="65" charset="-120"/>
                <a:cs typeface="Times New Roman" panose="02020603050405020304" pitchFamily="18" charset="0"/>
              </a:rPr>
              <a:t>＝</a:t>
            </a:r>
            <a:r>
              <a:rPr lang="zh-TW" altLang="zh-TW" sz="2400" b="1" dirty="0">
                <a:solidFill>
                  <a:srgbClr val="FF0000"/>
                </a:solidFill>
                <a:ea typeface="標楷體" panose="03000509000000000000" pitchFamily="65" charset="-120"/>
                <a:cs typeface="Times New Roman" panose="02020603050405020304" pitchFamily="18" charset="0"/>
              </a:rPr>
              <a:t>事實＋原因＋結果</a:t>
            </a:r>
            <a:endParaRPr lang="zh-TW" altLang="zh-TW" sz="2400" kern="100" dirty="0">
              <a:solidFill>
                <a:prstClr val="black"/>
              </a:solidFill>
              <a:cs typeface="Times New Roman" panose="02020603050405020304" pitchFamily="18" charset="0"/>
            </a:endParaRPr>
          </a:p>
        </p:txBody>
      </p:sp>
      <p:sp>
        <p:nvSpPr>
          <p:cNvPr id="10" name="文字方塊 9"/>
          <p:cNvSpPr txBox="1"/>
          <p:nvPr/>
        </p:nvSpPr>
        <p:spPr>
          <a:xfrm>
            <a:off x="5442751" y="1492322"/>
            <a:ext cx="4098752" cy="120032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kern="0" dirty="0" smtClean="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smtClean="0">
                <a:solidFill>
                  <a:srgbClr val="3333FF"/>
                </a:solidFill>
                <a:latin typeface="標楷體" panose="03000509000000000000" pitchFamily="65" charset="-120"/>
                <a:ea typeface="標楷體" panose="03000509000000000000" pitchFamily="65" charset="-120"/>
              </a:rPr>
              <a:t>)</a:t>
            </a:r>
            <a:endParaRPr lang="zh-TW" altLang="en-US" kern="0" dirty="0">
              <a:solidFill>
                <a:srgbClr val="3333FF"/>
              </a:solidFill>
              <a:latin typeface="標楷體" panose="03000509000000000000" pitchFamily="65" charset="-120"/>
              <a:ea typeface="標楷體" panose="03000509000000000000" pitchFamily="65" charset="-120"/>
            </a:endParaRPr>
          </a:p>
          <a:p>
            <a:pPr>
              <a:defRPr/>
            </a:pPr>
            <a:r>
              <a:rPr lang="zh-TW" altLang="en-US" kern="0" dirty="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有關</a:t>
            </a:r>
            <a:r>
              <a:rPr lang="zh-TW" altLang="en-US" kern="0" dirty="0">
                <a:solidFill>
                  <a:srgbClr val="0000FF"/>
                </a:solidFill>
                <a:latin typeface="標楷體" panose="03000509000000000000" pitchFamily="65" charset="-120"/>
                <a:ea typeface="標楷體" panose="03000509000000000000" pitchFamily="65" charset="-120"/>
              </a:rPr>
              <a:t>…</a:t>
            </a:r>
            <a:r>
              <a:rPr lang="en-US" altLang="zh-TW" kern="0" dirty="0">
                <a:solidFill>
                  <a:srgbClr val="0000FF"/>
                </a:solidFill>
                <a:latin typeface="標楷體" panose="03000509000000000000" pitchFamily="65" charset="-120"/>
                <a:ea typeface="標楷體" panose="03000509000000000000" pitchFamily="65" charset="-120"/>
              </a:rPr>
              <a:t>…</a:t>
            </a:r>
            <a:r>
              <a:rPr lang="zh-TW" altLang="en-US" kern="0" dirty="0">
                <a:solidFill>
                  <a:srgbClr val="0000FF"/>
                </a:solidFill>
                <a:latin typeface="標楷體" panose="03000509000000000000" pitchFamily="65" charset="-120"/>
                <a:ea typeface="標楷體" panose="03000509000000000000" pitchFamily="65" charset="-120"/>
              </a:rPr>
              <a:t>事</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0000FF"/>
                </a:solidFill>
                <a:latin typeface="標楷體" panose="03000509000000000000" pitchFamily="65" charset="-120"/>
                <a:ea typeface="標楷體" panose="03000509000000000000" pitchFamily="65" charset="-120"/>
              </a:rPr>
              <a:t>請您怎麼辦</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smtClean="0">
                <a:solidFill>
                  <a:srgbClr val="FF0000"/>
                </a:solidFill>
                <a:latin typeface="標楷體" panose="03000509000000000000" pitchFamily="65" charset="-120"/>
                <a:ea typeface="標楷體" panose="03000509000000000000" pitchFamily="65" charset="-120"/>
              </a:rPr>
              <a:t>期望語</a:t>
            </a:r>
            <a:endParaRPr lang="en-US" altLang="zh-TW" kern="0" dirty="0">
              <a:solidFill>
                <a:srgbClr val="FF0000"/>
              </a:solidFill>
              <a:latin typeface="標楷體" panose="03000509000000000000" pitchFamily="65" charset="-120"/>
              <a:ea typeface="標楷體" panose="03000509000000000000" pitchFamily="65" charset="-120"/>
            </a:endParaRPr>
          </a:p>
          <a:p>
            <a:pPr>
              <a:defRPr/>
            </a:pPr>
            <a:r>
              <a:rPr lang="zh-TW" altLang="en-US" kern="0" dirty="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為</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3333FF"/>
                </a:solidFill>
                <a:latin typeface="標楷體" panose="03000509000000000000" pitchFamily="65" charset="-120"/>
                <a:ea typeface="標楷體" panose="03000509000000000000" pitchFamily="65" charset="-120"/>
              </a:rPr>
              <a:t>事</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3333FF"/>
                </a:solidFill>
                <a:latin typeface="標楷體" panose="03000509000000000000" pitchFamily="65" charset="-120"/>
                <a:ea typeface="標楷體" panose="03000509000000000000" pitchFamily="65" charset="-120"/>
              </a:rPr>
              <a:t>發文給您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a:t>
            </a:r>
            <a:r>
              <a:rPr lang="zh-TW" altLang="en-US" kern="0" dirty="0" smtClean="0">
                <a:solidFill>
                  <a:srgbClr val="FF0000"/>
                </a:solidFill>
                <a:latin typeface="標楷體" panose="03000509000000000000" pitchFamily="65" charset="-120"/>
                <a:ea typeface="標楷體" panose="03000509000000000000" pitchFamily="65" charset="-120"/>
              </a:rPr>
              <a:t>語</a:t>
            </a:r>
            <a:endParaRPr lang="en-US" altLang="zh-TW" kern="0" dirty="0" smtClean="0">
              <a:solidFill>
                <a:srgbClr val="FF0000"/>
              </a:solidFill>
              <a:latin typeface="標楷體" panose="03000509000000000000" pitchFamily="65" charset="-120"/>
              <a:ea typeface="標楷體" panose="03000509000000000000" pitchFamily="65" charset="-120"/>
            </a:endParaRPr>
          </a:p>
          <a:p>
            <a:pPr>
              <a:defRPr/>
            </a:pPr>
            <a:r>
              <a:rPr lang="zh-TW" altLang="en-US" kern="0" dirty="0">
                <a:solidFill>
                  <a:srgbClr val="0000FF"/>
                </a:solidFill>
                <a:latin typeface="標楷體" panose="03000509000000000000" pitchFamily="65" charset="-120"/>
                <a:ea typeface="標楷體" panose="03000509000000000000" pitchFamily="65" charset="-120"/>
              </a:rPr>
              <a:t>主旨</a:t>
            </a:r>
            <a:r>
              <a:rPr lang="en-US" altLang="zh-TW" kern="0" dirty="0" smtClean="0">
                <a:solidFill>
                  <a:srgbClr val="0000FF"/>
                </a:solidFill>
                <a:latin typeface="標楷體" panose="03000509000000000000" pitchFamily="65" charset="-120"/>
                <a:ea typeface="標楷體" panose="03000509000000000000" pitchFamily="65" charset="-120"/>
              </a:rPr>
              <a:t>=</a:t>
            </a:r>
            <a:r>
              <a:rPr lang="zh-TW" altLang="en-US" kern="0" dirty="0" smtClean="0">
                <a:solidFill>
                  <a:srgbClr val="FF0000"/>
                </a:solidFill>
                <a:latin typeface="標楷體" panose="03000509000000000000" pitchFamily="65" charset="-120"/>
                <a:ea typeface="標楷體" panose="03000509000000000000" pitchFamily="65" charset="-120"/>
              </a:rPr>
              <a:t>檢送</a:t>
            </a:r>
            <a:r>
              <a:rPr lang="en-US" altLang="zh-TW" kern="0" dirty="0" smtClean="0">
                <a:solidFill>
                  <a:srgbClr val="3333FF"/>
                </a:solidFill>
                <a:latin typeface="標楷體" panose="03000509000000000000" pitchFamily="65" charset="-120"/>
                <a:ea typeface="標楷體" panose="03000509000000000000" pitchFamily="65" charset="-120"/>
              </a:rPr>
              <a:t>……</a:t>
            </a:r>
            <a:r>
              <a:rPr lang="en-US" altLang="zh-TW" kern="0" dirty="0">
                <a:solidFill>
                  <a:srgbClr val="0000FF"/>
                </a:solidFill>
                <a:latin typeface="標楷體" panose="03000509000000000000" pitchFamily="65" charset="-120"/>
                <a:ea typeface="標楷體" panose="03000509000000000000" pitchFamily="65" charset="-120"/>
              </a:rPr>
              <a:t> 1</a:t>
            </a:r>
            <a:r>
              <a:rPr lang="zh-TW" altLang="en-US" kern="0" dirty="0">
                <a:solidFill>
                  <a:srgbClr val="0000FF"/>
                </a:solidFill>
                <a:latin typeface="標楷體" panose="03000509000000000000" pitchFamily="65" charset="-120"/>
                <a:ea typeface="標楷體" panose="03000509000000000000" pitchFamily="65" charset="-120"/>
              </a:rPr>
              <a:t>份</a:t>
            </a:r>
            <a:r>
              <a:rPr lang="zh-TW" altLang="en-US" kern="0" dirty="0" smtClean="0">
                <a:solidFill>
                  <a:srgbClr val="0000FF"/>
                </a:solidFill>
                <a:latin typeface="標楷體" panose="03000509000000000000" pitchFamily="65" charset="-120"/>
                <a:ea typeface="標楷體" panose="03000509000000000000" pitchFamily="65" charset="-120"/>
              </a:rPr>
              <a:t>請協助</a:t>
            </a:r>
            <a:r>
              <a:rPr lang="zh-TW" altLang="en-US" kern="0" dirty="0">
                <a:solidFill>
                  <a:srgbClr val="0000FF"/>
                </a:solidFill>
                <a:latin typeface="標楷體" panose="03000509000000000000" pitchFamily="65" charset="-120"/>
                <a:ea typeface="標楷體" panose="03000509000000000000" pitchFamily="65" charset="-120"/>
              </a:rPr>
              <a:t>公告</a:t>
            </a:r>
            <a:r>
              <a:rPr lang="en-US" altLang="zh-TW" kern="0" dirty="0" smtClean="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endParaRPr lang="en-US" altLang="zh-TW" kern="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373502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矩形 3"/>
          <p:cNvSpPr>
            <a:spLocks noChangeArrowheads="1"/>
          </p:cNvSpPr>
          <p:nvPr/>
        </p:nvSpPr>
        <p:spPr bwMode="auto">
          <a:xfrm>
            <a:off x="168" y="-7561"/>
            <a:ext cx="12474453" cy="6858000"/>
          </a:xfrm>
          <a:prstGeom prst="rect">
            <a:avLst/>
          </a:prstGeom>
          <a:pattFill prst="ltDnDiag">
            <a:fgClr>
              <a:srgbClr val="D9D9D9"/>
            </a:fgClr>
            <a:bgClr>
              <a:srgbClr val="FFFFFF"/>
            </a:bgClr>
          </a:patt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fontAlgn="base">
              <a:spcBef>
                <a:spcPct val="0"/>
              </a:spcBef>
              <a:spcAft>
                <a:spcPct val="0"/>
              </a:spcAft>
            </a:pPr>
            <a:r>
              <a:rPr kumimoji="0" lang="en-US" altLang="zh-CN" sz="1715">
                <a:solidFill>
                  <a:srgbClr val="FFFFFF"/>
                </a:solidFill>
                <a:latin typeface="Calibri" panose="020F0502020204030204" pitchFamily="34" charset="0"/>
                <a:ea typeface="宋体" panose="02010600030101010101" pitchFamily="2" charset="-122"/>
              </a:rPr>
              <a:t> </a:t>
            </a:r>
            <a:endParaRPr kumimoji="0" lang="zh-CN" altLang="en-US" sz="1715">
              <a:solidFill>
                <a:srgbClr val="FFFFFF"/>
              </a:solidFill>
              <a:latin typeface="Calibri" panose="020F0502020204030204" pitchFamily="34" charset="0"/>
              <a:ea typeface="宋体" panose="02010600030101010101" pitchFamily="2" charset="-122"/>
            </a:endParaRPr>
          </a:p>
        </p:txBody>
      </p:sp>
      <p:sp>
        <p:nvSpPr>
          <p:cNvPr id="243715" name="文字方塊 10"/>
          <p:cNvSpPr txBox="1">
            <a:spLocks noChangeArrowheads="1"/>
          </p:cNvSpPr>
          <p:nvPr/>
        </p:nvSpPr>
        <p:spPr bwMode="auto">
          <a:xfrm>
            <a:off x="0" y="-7561"/>
            <a:ext cx="12268957" cy="693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0" fontAlgn="base" hangingPunct="0">
              <a:spcBef>
                <a:spcPct val="0"/>
              </a:spcBef>
              <a:spcAft>
                <a:spcPct val="0"/>
              </a:spcAft>
            </a:pPr>
            <a:r>
              <a:rPr lang="zh-TW" altLang="en-US" sz="2800" dirty="0" smtClean="0">
                <a:solidFill>
                  <a:srgbClr val="000000"/>
                </a:solidFill>
                <a:latin typeface="標楷體" panose="03000509000000000000" pitchFamily="65" charset="-120"/>
                <a:ea typeface="標楷體" panose="03000509000000000000" pitchFamily="65" charset="-120"/>
              </a:rPr>
              <a:t>國立</a:t>
            </a:r>
            <a:r>
              <a:rPr lang="zh-TW" altLang="en-US" sz="2800" dirty="0">
                <a:solidFill>
                  <a:srgbClr val="000000"/>
                </a:solidFill>
                <a:latin typeface="標楷體" panose="03000509000000000000" pitchFamily="65" charset="-120"/>
                <a:ea typeface="標楷體" panose="03000509000000000000" pitchFamily="65" charset="-120"/>
              </a:rPr>
              <a:t>海洋科技博物館 </a:t>
            </a:r>
            <a:r>
              <a:rPr lang="zh-TW" altLang="en-US" sz="2800" dirty="0" smtClean="0">
                <a:solidFill>
                  <a:srgbClr val="000000"/>
                </a:solidFill>
                <a:latin typeface="標楷體" panose="03000509000000000000" pitchFamily="65" charset="-120"/>
                <a:ea typeface="標楷體" panose="03000509000000000000" pitchFamily="65" charset="-120"/>
              </a:rPr>
              <a:t>函</a:t>
            </a:r>
            <a:r>
              <a:rPr lang="en-US" altLang="zh-TW" sz="2800" dirty="0">
                <a:solidFill>
                  <a:srgbClr val="00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稿</a:t>
            </a:r>
            <a:r>
              <a:rPr lang="en-US" altLang="zh-TW" sz="2800" dirty="0">
                <a:solidFill>
                  <a:srgbClr val="000000"/>
                </a:solidFill>
                <a:latin typeface="標楷體" panose="03000509000000000000" pitchFamily="65" charset="-120"/>
                <a:ea typeface="標楷體" panose="03000509000000000000" pitchFamily="65" charset="-120"/>
              </a:rPr>
              <a:t>) </a:t>
            </a:r>
            <a:endParaRPr lang="en-US" altLang="zh-TW" sz="2800" dirty="0" smtClean="0">
              <a:solidFill>
                <a:srgbClr val="000000"/>
              </a:solidFill>
              <a:latin typeface="標楷體" panose="03000509000000000000" pitchFamily="65" charset="-120"/>
              <a:ea typeface="標楷體" panose="03000509000000000000" pitchFamily="65" charset="-120"/>
            </a:endParaRPr>
          </a:p>
          <a:p>
            <a:pPr eaLnBrk="0" fontAlgn="base" hangingPunct="0">
              <a:spcBef>
                <a:spcPct val="0"/>
              </a:spcBef>
              <a:spcAft>
                <a:spcPct val="0"/>
              </a:spcAft>
            </a:pPr>
            <a:r>
              <a:rPr lang="zh-TW" altLang="en-US" sz="2400" dirty="0" smtClean="0">
                <a:solidFill>
                  <a:srgbClr val="000000"/>
                </a:solidFill>
                <a:latin typeface="標楷體" panose="03000509000000000000" pitchFamily="65" charset="-120"/>
                <a:ea typeface="標楷體" panose="03000509000000000000" pitchFamily="65" charset="-120"/>
              </a:rPr>
              <a:t>受文</a:t>
            </a:r>
            <a:r>
              <a:rPr lang="zh-TW" altLang="en-US" sz="2400" dirty="0">
                <a:solidFill>
                  <a:srgbClr val="000000"/>
                </a:solidFill>
                <a:latin typeface="標楷體" panose="03000509000000000000" pitchFamily="65" charset="-120"/>
                <a:ea typeface="標楷體" panose="03000509000000000000" pitchFamily="65" charset="-120"/>
              </a:rPr>
              <a:t>者：苗栗縣</a:t>
            </a:r>
            <a:r>
              <a:rPr lang="zh-TW" altLang="en-US" sz="2400" dirty="0" smtClean="0">
                <a:solidFill>
                  <a:srgbClr val="000000"/>
                </a:solidFill>
                <a:latin typeface="標楷體" panose="03000509000000000000" pitchFamily="65" charset="-120"/>
                <a:ea typeface="標楷體" panose="03000509000000000000" pitchFamily="65" charset="-120"/>
              </a:rPr>
              <a:t>政府</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1900"/>
              </a:lnSpc>
              <a:spcBef>
                <a:spcPct val="0"/>
              </a:spcBef>
              <a:spcAft>
                <a:spcPct val="0"/>
              </a:spcAft>
            </a:pPr>
            <a:r>
              <a:rPr lang="zh-TW" altLang="en-US" sz="1600" dirty="0" smtClean="0">
                <a:solidFill>
                  <a:srgbClr val="000000"/>
                </a:solidFill>
                <a:latin typeface="標楷體" panose="03000509000000000000" pitchFamily="65" charset="-120"/>
                <a:ea typeface="標楷體" panose="03000509000000000000" pitchFamily="65" charset="-120"/>
              </a:rPr>
              <a:t>發文</a:t>
            </a:r>
            <a:r>
              <a:rPr lang="zh-TW" altLang="en-US" sz="1600" dirty="0">
                <a:solidFill>
                  <a:srgbClr val="000000"/>
                </a:solidFill>
                <a:latin typeface="標楷體" panose="03000509000000000000" pitchFamily="65" charset="-120"/>
                <a:ea typeface="標楷體" panose="03000509000000000000" pitchFamily="65" charset="-120"/>
              </a:rPr>
              <a:t>日期：中華民國</a:t>
            </a:r>
            <a:r>
              <a:rPr lang="en-US" altLang="zh-TW" sz="1600" dirty="0">
                <a:solidFill>
                  <a:srgbClr val="000000"/>
                </a:solidFill>
                <a:latin typeface="標楷體" panose="03000509000000000000" pitchFamily="65" charset="-120"/>
                <a:ea typeface="標楷體" panose="03000509000000000000" pitchFamily="65" charset="-120"/>
              </a:rPr>
              <a:t>108</a:t>
            </a:r>
            <a:r>
              <a:rPr lang="zh-TW" altLang="en-US" sz="1600" dirty="0">
                <a:solidFill>
                  <a:srgbClr val="000000"/>
                </a:solidFill>
                <a:latin typeface="標楷體" panose="03000509000000000000" pitchFamily="65" charset="-120"/>
                <a:ea typeface="標楷體" panose="03000509000000000000" pitchFamily="65" charset="-120"/>
              </a:rPr>
              <a:t>年</a:t>
            </a:r>
            <a:r>
              <a:rPr lang="en-US" altLang="zh-TW" sz="1600" dirty="0">
                <a:solidFill>
                  <a:srgbClr val="000000"/>
                </a:solidFill>
                <a:latin typeface="標楷體" panose="03000509000000000000" pitchFamily="65" charset="-120"/>
                <a:ea typeface="標楷體" panose="03000509000000000000" pitchFamily="65" charset="-120"/>
              </a:rPr>
              <a:t>9</a:t>
            </a:r>
            <a:r>
              <a:rPr lang="zh-TW" altLang="en-US" sz="1600" dirty="0">
                <a:solidFill>
                  <a:srgbClr val="000000"/>
                </a:solidFill>
                <a:latin typeface="標楷體" panose="03000509000000000000" pitchFamily="65" charset="-120"/>
                <a:ea typeface="標楷體" panose="03000509000000000000" pitchFamily="65" charset="-120"/>
              </a:rPr>
              <a:t>月</a:t>
            </a:r>
            <a:r>
              <a:rPr lang="en-US" altLang="zh-TW" sz="1600" dirty="0">
                <a:solidFill>
                  <a:srgbClr val="000000"/>
                </a:solidFill>
                <a:latin typeface="標楷體" panose="03000509000000000000" pitchFamily="65" charset="-120"/>
                <a:ea typeface="標楷體" panose="03000509000000000000" pitchFamily="65" charset="-120"/>
              </a:rPr>
              <a:t>4</a:t>
            </a:r>
            <a:r>
              <a:rPr lang="zh-TW" altLang="en-US" sz="1600" dirty="0">
                <a:solidFill>
                  <a:srgbClr val="000000"/>
                </a:solidFill>
                <a:latin typeface="標楷體" panose="03000509000000000000" pitchFamily="65" charset="-120"/>
                <a:ea typeface="標楷體" panose="03000509000000000000" pitchFamily="65" charset="-120"/>
              </a:rPr>
              <a:t>日</a:t>
            </a:r>
          </a:p>
          <a:p>
            <a:pPr eaLnBrk="0" fontAlgn="base" hangingPunct="0">
              <a:lnSpc>
                <a:spcPts val="1900"/>
              </a:lnSpc>
              <a:spcBef>
                <a:spcPct val="0"/>
              </a:spcBef>
              <a:spcAft>
                <a:spcPct val="0"/>
              </a:spcAft>
            </a:pPr>
            <a:r>
              <a:rPr lang="zh-TW" altLang="en-US" sz="1600" dirty="0">
                <a:solidFill>
                  <a:srgbClr val="000000"/>
                </a:solidFill>
                <a:latin typeface="標楷體" panose="03000509000000000000" pitchFamily="65" charset="-120"/>
                <a:ea typeface="標楷體" panose="03000509000000000000" pitchFamily="65" charset="-120"/>
              </a:rPr>
              <a:t>發文字號：海科館經字第</a:t>
            </a:r>
            <a:r>
              <a:rPr lang="en-US" altLang="zh-TW" sz="1600" dirty="0">
                <a:solidFill>
                  <a:srgbClr val="000000"/>
                </a:solidFill>
                <a:latin typeface="標楷體" panose="03000509000000000000" pitchFamily="65" charset="-120"/>
                <a:ea typeface="標楷體" panose="03000509000000000000" pitchFamily="65" charset="-120"/>
              </a:rPr>
              <a:t>1081001709</a:t>
            </a:r>
            <a:r>
              <a:rPr lang="zh-TW" altLang="en-US" sz="1600" dirty="0">
                <a:solidFill>
                  <a:srgbClr val="000000"/>
                </a:solidFill>
                <a:latin typeface="標楷體" panose="03000509000000000000" pitchFamily="65" charset="-120"/>
                <a:ea typeface="標楷體" panose="03000509000000000000" pitchFamily="65" charset="-120"/>
              </a:rPr>
              <a:t>號</a:t>
            </a:r>
          </a:p>
          <a:p>
            <a:pPr eaLnBrk="0" fontAlgn="base" hangingPunct="0">
              <a:lnSpc>
                <a:spcPts val="1900"/>
              </a:lnSpc>
              <a:spcBef>
                <a:spcPct val="0"/>
              </a:spcBef>
              <a:spcAft>
                <a:spcPct val="0"/>
              </a:spcAft>
            </a:pPr>
            <a:r>
              <a:rPr lang="zh-TW" altLang="en-US" sz="1600" dirty="0">
                <a:solidFill>
                  <a:srgbClr val="000000"/>
                </a:solidFill>
                <a:latin typeface="標楷體" panose="03000509000000000000" pitchFamily="65" charset="-120"/>
                <a:ea typeface="標楷體" panose="03000509000000000000" pitchFamily="65" charset="-120"/>
              </a:rPr>
              <a:t>速別：普通件</a:t>
            </a:r>
          </a:p>
          <a:p>
            <a:pPr eaLnBrk="0" fontAlgn="base" hangingPunct="0">
              <a:lnSpc>
                <a:spcPts val="1900"/>
              </a:lnSpc>
              <a:spcBef>
                <a:spcPct val="0"/>
              </a:spcBef>
              <a:spcAft>
                <a:spcPct val="0"/>
              </a:spcAft>
            </a:pPr>
            <a:r>
              <a:rPr lang="zh-TW" altLang="en-US" sz="1600" dirty="0">
                <a:solidFill>
                  <a:srgbClr val="000000"/>
                </a:solidFill>
                <a:latin typeface="標楷體" panose="03000509000000000000" pitchFamily="65" charset="-120"/>
                <a:ea typeface="標楷體" panose="03000509000000000000" pitchFamily="65" charset="-120"/>
              </a:rPr>
              <a:t>密等及解密條件或保密期限：</a:t>
            </a:r>
          </a:p>
          <a:p>
            <a:pPr eaLnBrk="0" fontAlgn="base" hangingPunct="0">
              <a:lnSpc>
                <a:spcPts val="1900"/>
              </a:lnSpc>
              <a:spcBef>
                <a:spcPct val="0"/>
              </a:spcBef>
              <a:spcAft>
                <a:spcPct val="0"/>
              </a:spcAft>
            </a:pPr>
            <a:r>
              <a:rPr lang="zh-TW" altLang="en-US" sz="1600" dirty="0">
                <a:solidFill>
                  <a:srgbClr val="000000"/>
                </a:solidFill>
                <a:latin typeface="標楷體" panose="03000509000000000000" pitchFamily="65" charset="-120"/>
                <a:ea typeface="標楷體" panose="03000509000000000000" pitchFamily="65" charset="-120"/>
              </a:rPr>
              <a:t>附件：如</a:t>
            </a:r>
            <a:r>
              <a:rPr lang="zh-TW" altLang="en-US" sz="1600" dirty="0" smtClean="0">
                <a:solidFill>
                  <a:srgbClr val="000000"/>
                </a:solidFill>
                <a:latin typeface="標楷體" panose="03000509000000000000" pitchFamily="65" charset="-120"/>
                <a:ea typeface="標楷體" panose="03000509000000000000" pitchFamily="65" charset="-120"/>
              </a:rPr>
              <a:t>說明四 </a:t>
            </a:r>
            <a:r>
              <a:rPr lang="en-US" altLang="zh-TW" sz="1600" dirty="0">
                <a:solidFill>
                  <a:srgbClr val="000000"/>
                </a:solidFill>
                <a:latin typeface="標楷體" panose="03000509000000000000" pitchFamily="65" charset="-120"/>
                <a:ea typeface="標楷體" panose="03000509000000000000" pitchFamily="65" charset="-120"/>
              </a:rPr>
              <a:t>(1081001709-0-1.pdf</a:t>
            </a:r>
            <a:r>
              <a:rPr lang="zh-TW" altLang="en-US" sz="1600" dirty="0">
                <a:solidFill>
                  <a:srgbClr val="000000"/>
                </a:solidFill>
                <a:latin typeface="標楷體" panose="03000509000000000000" pitchFamily="65" charset="-120"/>
                <a:ea typeface="標楷體" panose="03000509000000000000" pitchFamily="65" charset="-120"/>
              </a:rPr>
              <a:t>、</a:t>
            </a:r>
            <a:r>
              <a:rPr lang="en-US" altLang="zh-TW" sz="1600" dirty="0" smtClean="0">
                <a:solidFill>
                  <a:srgbClr val="000000"/>
                </a:solidFill>
                <a:latin typeface="標楷體" panose="03000509000000000000" pitchFamily="65" charset="-120"/>
                <a:ea typeface="標楷體" panose="03000509000000000000" pitchFamily="65" charset="-120"/>
              </a:rPr>
              <a:t>1081001709-0-0.pdf</a:t>
            </a:r>
            <a:r>
              <a:rPr lang="zh-TW" altLang="en-US" sz="1600" dirty="0" smtClean="0">
                <a:solidFill>
                  <a:srgbClr val="000000"/>
                </a:solidFill>
                <a:latin typeface="標楷體" panose="03000509000000000000" pitchFamily="65" charset="-120"/>
                <a:ea typeface="標楷體" panose="03000509000000000000" pitchFamily="65" charset="-120"/>
              </a:rPr>
              <a:t>共</a:t>
            </a:r>
            <a:r>
              <a:rPr lang="en-US" altLang="zh-TW" sz="1600" dirty="0" smtClean="0">
                <a:solidFill>
                  <a:srgbClr val="000000"/>
                </a:solidFill>
                <a:latin typeface="標楷體" panose="03000509000000000000" pitchFamily="65" charset="-120"/>
                <a:ea typeface="標楷體" panose="03000509000000000000" pitchFamily="65" charset="-120"/>
              </a:rPr>
              <a:t>2</a:t>
            </a:r>
            <a:r>
              <a:rPr lang="zh-TW" altLang="en-US" sz="1600" dirty="0" smtClean="0">
                <a:solidFill>
                  <a:srgbClr val="000000"/>
                </a:solidFill>
                <a:latin typeface="標楷體" panose="03000509000000000000" pitchFamily="65" charset="-120"/>
                <a:ea typeface="標楷體" panose="03000509000000000000" pitchFamily="65" charset="-120"/>
              </a:rPr>
              <a:t>個電子檔</a:t>
            </a:r>
            <a:r>
              <a:rPr lang="en-US" altLang="zh-TW" sz="1600" dirty="0" smtClean="0">
                <a:solidFill>
                  <a:srgbClr val="000000"/>
                </a:solidFill>
                <a:latin typeface="標楷體" panose="03000509000000000000" pitchFamily="65" charset="-120"/>
                <a:ea typeface="標楷體" panose="03000509000000000000" pitchFamily="65" charset="-120"/>
              </a:rPr>
              <a:t>)</a:t>
            </a:r>
            <a:endParaRPr lang="en-US" altLang="zh-TW" sz="1600" dirty="0">
              <a:solidFill>
                <a:srgbClr val="000000"/>
              </a:solidFill>
              <a:latin typeface="標楷體" panose="03000509000000000000" pitchFamily="65" charset="-120"/>
              <a:ea typeface="標楷體" panose="03000509000000000000" pitchFamily="65" charset="-120"/>
            </a:endParaRPr>
          </a:p>
          <a:p>
            <a:pPr eaLnBrk="0" fontAlgn="base" hangingPunct="0">
              <a:lnSpc>
                <a:spcPts val="2500"/>
              </a:lnSpc>
              <a:spcBef>
                <a:spcPct val="0"/>
              </a:spcBef>
              <a:spcAft>
                <a:spcPct val="0"/>
              </a:spcAft>
            </a:pPr>
            <a:r>
              <a:rPr lang="zh-TW" altLang="en-US" sz="2400" dirty="0">
                <a:solidFill>
                  <a:srgbClr val="000000"/>
                </a:solidFill>
                <a:latin typeface="標楷體" panose="03000509000000000000" pitchFamily="65" charset="-120"/>
                <a:ea typeface="標楷體" panose="03000509000000000000" pitchFamily="65" charset="-120"/>
              </a:rPr>
              <a:t>主旨</a:t>
            </a:r>
            <a:r>
              <a:rPr lang="zh-TW" altLang="en-US" sz="2400" dirty="0" smtClean="0">
                <a:solidFill>
                  <a:srgbClr val="000000"/>
                </a:solidFill>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為</a:t>
            </a:r>
            <a:r>
              <a:rPr lang="zh-TW" altLang="en-US" sz="2400" dirty="0">
                <a:solidFill>
                  <a:srgbClr val="000000"/>
                </a:solidFill>
                <a:latin typeface="標楷體" panose="03000509000000000000" pitchFamily="65" charset="-120"/>
                <a:ea typeface="標楷體" panose="03000509000000000000" pitchFamily="65" charset="-120"/>
              </a:rPr>
              <a:t>推動全民海洋教育及體驗遊程，本館特</a:t>
            </a:r>
            <a:r>
              <a:rPr lang="zh-TW" altLang="en-US" sz="2400" dirty="0" smtClean="0">
                <a:solidFill>
                  <a:srgbClr val="000000"/>
                </a:solidFill>
                <a:latin typeface="標楷體" panose="03000509000000000000" pitchFamily="65" charset="-120"/>
                <a:ea typeface="標楷體" panose="03000509000000000000" pitchFamily="65" charset="-120"/>
              </a:rPr>
              <a:t>規劃</a:t>
            </a:r>
            <a:r>
              <a:rPr lang="zh-TW" altLang="en-US" sz="2400" dirty="0">
                <a:solidFill>
                  <a:srgbClr val="000000"/>
                </a:solidFill>
                <a:latin typeface="標楷體" panose="03000509000000000000" pitchFamily="65" charset="-120"/>
                <a:ea typeface="標楷體" panose="03000509000000000000" pitchFamily="65" charset="-120"/>
              </a:rPr>
              <a:t>校園優惠方案</a:t>
            </a:r>
            <a:r>
              <a:rPr lang="zh-TW" altLang="en-US" sz="2400" dirty="0" smtClean="0">
                <a:solidFill>
                  <a:srgbClr val="000000"/>
                </a:solidFill>
                <a:latin typeface="標楷體" panose="03000509000000000000" pitchFamily="65" charset="-120"/>
                <a:ea typeface="標楷體" panose="03000509000000000000" pitchFamily="65" charset="-120"/>
              </a:rPr>
              <a:t>，請轉知</a:t>
            </a:r>
            <a:r>
              <a:rPr lang="zh-TW" altLang="en-US" sz="2400" dirty="0">
                <a:solidFill>
                  <a:srgbClr val="000000"/>
                </a:solidFill>
                <a:latin typeface="標楷體" panose="03000509000000000000" pitchFamily="65" charset="-120"/>
                <a:ea typeface="標楷體" panose="03000509000000000000" pitchFamily="65" charset="-120"/>
              </a:rPr>
              <a:t>貴轄各級</a:t>
            </a:r>
            <a:r>
              <a:rPr lang="zh-TW" altLang="en-US" sz="2400" dirty="0" smtClean="0">
                <a:solidFill>
                  <a:srgbClr val="000000"/>
                </a:solidFill>
                <a:latin typeface="標楷體" panose="03000509000000000000" pitchFamily="65" charset="-120"/>
                <a:ea typeface="標楷體" panose="03000509000000000000" pitchFamily="65" charset="-120"/>
              </a:rPr>
              <a:t>學校</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500"/>
              </a:lnSpc>
              <a:spcBef>
                <a:spcPct val="20000"/>
              </a:spcBef>
              <a:spcAft>
                <a:spcPct val="0"/>
              </a:spcAft>
              <a:defRPr/>
            </a:pPr>
            <a:r>
              <a:rPr lang="zh-TW" altLang="en-US" sz="2400" dirty="0">
                <a:solidFill>
                  <a:srgbClr val="000000"/>
                </a:solidFill>
                <a:latin typeface="標楷體" panose="03000509000000000000" pitchFamily="65" charset="-120"/>
                <a:ea typeface="標楷體" panose="03000509000000000000" pitchFamily="65" charset="-120"/>
              </a:rPr>
              <a:t> </a:t>
            </a:r>
            <a:r>
              <a:rPr lang="zh-TW" altLang="en-US" sz="2400" dirty="0" smtClean="0">
                <a:solidFill>
                  <a:srgbClr val="000000"/>
                </a:solidFill>
                <a:latin typeface="標楷體" panose="03000509000000000000" pitchFamily="65" charset="-120"/>
                <a:ea typeface="標楷體" panose="03000509000000000000" pitchFamily="65" charset="-120"/>
              </a:rPr>
              <a:t>     及幼兒園踴躍參與，</a:t>
            </a:r>
            <a:r>
              <a:rPr lang="zh-TW" altLang="en-US" sz="2400" dirty="0" smtClean="0">
                <a:solidFill>
                  <a:srgbClr val="0000FF"/>
                </a:solidFill>
                <a:latin typeface="標楷體" panose="03000509000000000000" pitchFamily="65" charset="-120"/>
                <a:ea typeface="標楷體" panose="03000509000000000000" pitchFamily="65" charset="-120"/>
              </a:rPr>
              <a:t>請</a:t>
            </a:r>
            <a:r>
              <a:rPr lang="zh-TW" altLang="en-US" sz="2400" dirty="0">
                <a:solidFill>
                  <a:srgbClr val="0000FF"/>
                </a:solidFill>
                <a:latin typeface="標楷體" panose="03000509000000000000" pitchFamily="65" charset="-120"/>
                <a:ea typeface="標楷體" panose="03000509000000000000" pitchFamily="65" charset="-120"/>
              </a:rPr>
              <a:t>查照</a:t>
            </a:r>
            <a:r>
              <a:rPr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400" dirty="0">
                <a:solidFill>
                  <a:srgbClr val="FF0000"/>
                </a:solidFill>
                <a:latin typeface="標楷體" panose="03000509000000000000" pitchFamily="65" charset="-120"/>
                <a:ea typeface="標楷體" panose="03000509000000000000" pitchFamily="65" charset="-120"/>
              </a:rPr>
              <a:t>(</a:t>
            </a:r>
            <a:r>
              <a:rPr kumimoji="0" lang="zh-TW" altLang="en-US" sz="2400" dirty="0">
                <a:solidFill>
                  <a:srgbClr val="FF0000"/>
                </a:solidFill>
                <a:latin typeface="標楷體" panose="03000509000000000000" pitchFamily="65" charset="-120"/>
                <a:ea typeface="標楷體" panose="03000509000000000000" pitchFamily="65" charset="-120"/>
              </a:rPr>
              <a:t>起</a:t>
            </a:r>
            <a:r>
              <a:rPr kumimoji="0" lang="en-US" altLang="zh-TW" sz="2400" dirty="0" smtClean="0">
                <a:solidFill>
                  <a:srgbClr val="FF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eaLnBrk="0" fontAlgn="base" hangingPunct="0">
              <a:lnSpc>
                <a:spcPts val="2500"/>
              </a:lnSpc>
              <a:spcBef>
                <a:spcPct val="0"/>
              </a:spcBef>
              <a:spcAft>
                <a:spcPct val="0"/>
              </a:spcAft>
            </a:pPr>
            <a:r>
              <a:rPr lang="zh-TW" altLang="en-US" sz="2400" dirty="0">
                <a:solidFill>
                  <a:srgbClr val="000000"/>
                </a:solidFill>
                <a:latin typeface="標楷體" panose="03000509000000000000" pitchFamily="65" charset="-120"/>
                <a:ea typeface="標楷體" panose="03000509000000000000" pitchFamily="65" charset="-120"/>
              </a:rPr>
              <a:t>說明</a:t>
            </a:r>
            <a:r>
              <a:rPr lang="zh-TW" altLang="en-US" sz="2400" dirty="0" smtClean="0">
                <a:solidFill>
                  <a:srgbClr val="000000"/>
                </a:solidFill>
                <a:latin typeface="標楷體" panose="03000509000000000000" pitchFamily="65" charset="-120"/>
                <a:ea typeface="標楷體" panose="03000509000000000000" pitchFamily="65" charset="-120"/>
              </a:rPr>
              <a:t>：</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smtClean="0">
                <a:solidFill>
                  <a:srgbClr val="000000"/>
                </a:solidFill>
                <a:latin typeface="標楷體" panose="03000509000000000000" pitchFamily="65" charset="-120"/>
                <a:ea typeface="標楷體" panose="03000509000000000000" pitchFamily="65" charset="-120"/>
              </a:rPr>
              <a:t>  一</a:t>
            </a:r>
            <a:r>
              <a:rPr lang="zh-TW" altLang="en-US" sz="2400" dirty="0">
                <a:solidFill>
                  <a:srgbClr val="000000"/>
                </a:solidFill>
                <a:latin typeface="標楷體" panose="03000509000000000000" pitchFamily="65" charset="-120"/>
                <a:ea typeface="標楷體" panose="03000509000000000000" pitchFamily="65" charset="-120"/>
              </a:rPr>
              <a:t>、本館以</a:t>
            </a:r>
            <a:r>
              <a:rPr lang="zh-TW" altLang="en-US" sz="2400" dirty="0" smtClean="0">
                <a:solidFill>
                  <a:srgbClr val="000000"/>
                </a:solidFill>
                <a:latin typeface="標楷體" panose="03000509000000000000" pitchFamily="65" charset="-120"/>
                <a:ea typeface="標楷體" panose="03000509000000000000" pitchFamily="65" charset="-120"/>
              </a:rPr>
              <a:t>學校和</a:t>
            </a:r>
            <a:r>
              <a:rPr lang="zh-TW" altLang="en-US" sz="2400" dirty="0">
                <a:solidFill>
                  <a:srgbClr val="000000"/>
                </a:solidFill>
                <a:latin typeface="標楷體" panose="03000509000000000000" pitchFamily="65" charset="-120"/>
                <a:ea typeface="標楷體" panose="03000509000000000000" pitchFamily="65" charset="-120"/>
              </a:rPr>
              <a:t>家庭團體為目標觀眾，是一座兼具展示、教育、研究、蒐</a:t>
            </a:r>
            <a:r>
              <a:rPr lang="zh-TW" altLang="en-US" sz="2400" dirty="0" smtClean="0">
                <a:solidFill>
                  <a:srgbClr val="000000"/>
                </a:solidFill>
                <a:latin typeface="標楷體" panose="03000509000000000000" pitchFamily="65" charset="-120"/>
                <a:ea typeface="標楷體" panose="03000509000000000000" pitchFamily="65" charset="-120"/>
              </a:rPr>
              <a:t>藏</a:t>
            </a:r>
            <a:r>
              <a:rPr lang="zh-TW" altLang="en-US" sz="2400" dirty="0">
                <a:solidFill>
                  <a:srgbClr val="000000"/>
                </a:solidFill>
                <a:latin typeface="標楷體" panose="03000509000000000000" pitchFamily="65" charset="-120"/>
                <a:ea typeface="標楷體" panose="03000509000000000000" pitchFamily="65" charset="-120"/>
              </a:rPr>
              <a:t>及</a:t>
            </a:r>
            <a:r>
              <a:rPr lang="zh-TW" altLang="en-US" sz="2400" dirty="0" smtClean="0">
                <a:solidFill>
                  <a:srgbClr val="000000"/>
                </a:solidFill>
                <a:latin typeface="標楷體" panose="03000509000000000000" pitchFamily="65" charset="-120"/>
                <a:ea typeface="標楷體" panose="03000509000000000000" pitchFamily="65" charset="-120"/>
              </a:rPr>
              <a:t>休閒娛</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a:solidFill>
                  <a:srgbClr val="000000"/>
                </a:solidFill>
                <a:latin typeface="標楷體" panose="03000509000000000000" pitchFamily="65" charset="-120"/>
                <a:ea typeface="標楷體" panose="03000509000000000000" pitchFamily="65" charset="-120"/>
              </a:rPr>
              <a:t> </a:t>
            </a:r>
            <a:r>
              <a:rPr lang="zh-TW" altLang="en-US" sz="2400" dirty="0" smtClean="0">
                <a:solidFill>
                  <a:srgbClr val="000000"/>
                </a:solidFill>
                <a:latin typeface="標楷體" panose="03000509000000000000" pitchFamily="65" charset="-120"/>
                <a:ea typeface="標楷體" panose="03000509000000000000" pitchFamily="65" charset="-120"/>
              </a:rPr>
              <a:t>     樂</a:t>
            </a:r>
            <a:r>
              <a:rPr lang="zh-TW" altLang="en-US" sz="2400" dirty="0">
                <a:solidFill>
                  <a:srgbClr val="000000"/>
                </a:solidFill>
                <a:latin typeface="標楷體" panose="03000509000000000000" pitchFamily="65" charset="-120"/>
                <a:ea typeface="標楷體" panose="03000509000000000000" pitchFamily="65" charset="-120"/>
              </a:rPr>
              <a:t>功能，以激發</a:t>
            </a:r>
            <a:r>
              <a:rPr lang="zh-TW" altLang="en-US" sz="2400" dirty="0" smtClean="0">
                <a:solidFill>
                  <a:srgbClr val="000000"/>
                </a:solidFill>
                <a:latin typeface="標楷體" panose="03000509000000000000" pitchFamily="65" charset="-120"/>
                <a:ea typeface="標楷體" panose="03000509000000000000" pitchFamily="65" charset="-120"/>
              </a:rPr>
              <a:t>觀眾</a:t>
            </a:r>
            <a:r>
              <a:rPr lang="zh-TW" altLang="en-US" sz="2400" dirty="0" smtClean="0">
                <a:solidFill>
                  <a:srgbClr val="0000FF"/>
                </a:solidFill>
                <a:latin typeface="標楷體" panose="03000509000000000000" pitchFamily="65" charset="-120"/>
                <a:ea typeface="標楷體" panose="03000509000000000000" pitchFamily="65" charset="-120"/>
              </a:rPr>
              <a:t>親近</a:t>
            </a:r>
            <a:r>
              <a:rPr lang="zh-TW" altLang="en-US" sz="2400" dirty="0">
                <a:solidFill>
                  <a:srgbClr val="0000FF"/>
                </a:solidFill>
                <a:latin typeface="標楷體" panose="03000509000000000000" pitchFamily="65" charset="-120"/>
                <a:ea typeface="標楷體" panose="03000509000000000000" pitchFamily="65" charset="-120"/>
              </a:rPr>
              <a:t>海洋、認識</a:t>
            </a:r>
            <a:r>
              <a:rPr lang="zh-TW" altLang="en-US" sz="2400" dirty="0" smtClean="0">
                <a:solidFill>
                  <a:srgbClr val="0000FF"/>
                </a:solidFill>
                <a:latin typeface="標楷體" panose="03000509000000000000" pitchFamily="65" charset="-120"/>
                <a:ea typeface="標楷體" panose="03000509000000000000" pitchFamily="65" charset="-120"/>
              </a:rPr>
              <a:t>海洋</a:t>
            </a:r>
            <a:r>
              <a:rPr lang="zh-TW" altLang="en-US" sz="2400" dirty="0">
                <a:solidFill>
                  <a:srgbClr val="0000FF"/>
                </a:solidFill>
                <a:latin typeface="標楷體" panose="03000509000000000000" pitchFamily="65" charset="-120"/>
                <a:ea typeface="標楷體" panose="03000509000000000000" pitchFamily="65" charset="-120"/>
              </a:rPr>
              <a:t>及</a:t>
            </a:r>
            <a:r>
              <a:rPr lang="zh-TW" altLang="en-US" sz="2400" dirty="0" smtClean="0">
                <a:solidFill>
                  <a:srgbClr val="0000FF"/>
                </a:solidFill>
                <a:latin typeface="標楷體" panose="03000509000000000000" pitchFamily="65" charset="-120"/>
                <a:ea typeface="標楷體" panose="03000509000000000000" pitchFamily="65" charset="-120"/>
              </a:rPr>
              <a:t>善待海洋</a:t>
            </a:r>
            <a:r>
              <a:rPr lang="zh-TW" altLang="en-US" sz="2400" dirty="0" smtClean="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並使「海洋」</a:t>
            </a:r>
            <a:r>
              <a:rPr lang="zh-TW" altLang="en-US" sz="2400" dirty="0" smtClean="0">
                <a:solidFill>
                  <a:srgbClr val="000000"/>
                </a:solidFill>
                <a:latin typeface="標楷體" panose="03000509000000000000" pitchFamily="65" charset="-120"/>
                <a:ea typeface="標楷體" panose="03000509000000000000" pitchFamily="65" charset="-120"/>
              </a:rPr>
              <a:t>得以永續發展</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a:solidFill>
                  <a:srgbClr val="000000"/>
                </a:solidFill>
                <a:latin typeface="標楷體" panose="03000509000000000000" pitchFamily="65" charset="-120"/>
                <a:ea typeface="標楷體" panose="03000509000000000000" pitchFamily="65" charset="-120"/>
              </a:rPr>
              <a:t> </a:t>
            </a:r>
            <a:r>
              <a:rPr lang="zh-TW" altLang="en-US" sz="2400" dirty="0" smtClean="0">
                <a:solidFill>
                  <a:srgbClr val="000000"/>
                </a:solidFill>
                <a:latin typeface="標楷體" panose="03000509000000000000" pitchFamily="65" charset="-120"/>
                <a:ea typeface="標楷體" panose="03000509000000000000" pitchFamily="65" charset="-120"/>
              </a:rPr>
              <a:t>     為</a:t>
            </a:r>
            <a:r>
              <a:rPr lang="zh-TW" altLang="en-US" sz="2400" dirty="0">
                <a:solidFill>
                  <a:srgbClr val="000000"/>
                </a:solidFill>
                <a:latin typeface="標楷體" panose="03000509000000000000" pitchFamily="65" charset="-120"/>
                <a:ea typeface="標楷體" panose="03000509000000000000" pitchFamily="65" charset="-120"/>
              </a:rPr>
              <a:t>使命的博物館</a:t>
            </a:r>
            <a:r>
              <a:rPr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400" dirty="0">
                <a:solidFill>
                  <a:srgbClr val="0000FF"/>
                </a:solidFill>
                <a:latin typeface="標楷體" panose="03000509000000000000" pitchFamily="65" charset="-120"/>
                <a:ea typeface="標楷體" panose="03000509000000000000" pitchFamily="65" charset="-120"/>
              </a:rPr>
              <a:t> (</a:t>
            </a:r>
            <a:r>
              <a:rPr kumimoji="0" lang="zh-TW" altLang="en-US" sz="2400" dirty="0">
                <a:solidFill>
                  <a:srgbClr val="0000FF"/>
                </a:solidFill>
                <a:latin typeface="標楷體" panose="03000509000000000000" pitchFamily="65" charset="-120"/>
                <a:ea typeface="標楷體" panose="03000509000000000000" pitchFamily="65" charset="-120"/>
              </a:rPr>
              <a:t>事實</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en-US" altLang="zh-TW" sz="2400" b="1" dirty="0" smtClean="0">
                <a:solidFill>
                  <a:srgbClr val="FF0000"/>
                </a:solidFill>
                <a:latin typeface="標楷體" panose="03000509000000000000" pitchFamily="65" charset="-120"/>
                <a:ea typeface="標楷體" panose="03000509000000000000" pitchFamily="65" charset="-120"/>
              </a:rPr>
              <a:t> </a:t>
            </a:r>
            <a:r>
              <a:rPr kumimoji="0" lang="en-US" altLang="zh-TW" sz="2400" b="1" dirty="0">
                <a:solidFill>
                  <a:srgbClr val="FF0000"/>
                </a:solidFill>
                <a:latin typeface="標楷體" panose="03000509000000000000" pitchFamily="65" charset="-120"/>
                <a:ea typeface="標楷體" panose="03000509000000000000" pitchFamily="65" charset="-120"/>
              </a:rPr>
              <a:t>(</a:t>
            </a:r>
            <a:r>
              <a:rPr kumimoji="0" lang="zh-TW" altLang="en-US" sz="2400" b="1" dirty="0">
                <a:solidFill>
                  <a:srgbClr val="FF0000"/>
                </a:solidFill>
                <a:latin typeface="標楷體" panose="03000509000000000000" pitchFamily="65" charset="-120"/>
                <a:ea typeface="標楷體" panose="03000509000000000000" pitchFamily="65" charset="-120"/>
              </a:rPr>
              <a:t>承</a:t>
            </a:r>
            <a:r>
              <a:rPr kumimoji="0" lang="en-US" altLang="zh-TW" sz="2400" b="1" dirty="0">
                <a:solidFill>
                  <a:srgbClr val="FF0000"/>
                </a:solidFill>
                <a:latin typeface="標楷體" panose="03000509000000000000" pitchFamily="65" charset="-120"/>
                <a:ea typeface="標楷體" panose="03000509000000000000" pitchFamily="65" charset="-120"/>
              </a:rPr>
              <a:t>)</a:t>
            </a:r>
            <a:endParaRPr lang="zh-TW" altLang="en-US" sz="2400" dirty="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smtClean="0">
                <a:solidFill>
                  <a:srgbClr val="000000"/>
                </a:solidFill>
                <a:latin typeface="標楷體" panose="03000509000000000000" pitchFamily="65" charset="-120"/>
                <a:ea typeface="標楷體" panose="03000509000000000000" pitchFamily="65" charset="-120"/>
              </a:rPr>
              <a:t>  二、為歡迎各級學校</a:t>
            </a:r>
            <a:r>
              <a:rPr lang="zh-TW" altLang="en-US" sz="2400" dirty="0">
                <a:solidFill>
                  <a:srgbClr val="000000"/>
                </a:solidFill>
                <a:latin typeface="標楷體" panose="03000509000000000000" pitchFamily="65" charset="-120"/>
                <a:ea typeface="標楷體" panose="03000509000000000000" pitchFamily="65" charset="-120"/>
              </a:rPr>
              <a:t>師生團體</a:t>
            </a:r>
            <a:r>
              <a:rPr lang="zh-TW" altLang="en-US" sz="2400" dirty="0" smtClean="0">
                <a:solidFill>
                  <a:srgbClr val="000000"/>
                </a:solidFill>
                <a:latin typeface="標楷體" panose="03000509000000000000" pitchFamily="65" charset="-120"/>
                <a:ea typeface="標楷體" panose="03000509000000000000" pitchFamily="65" charset="-120"/>
              </a:rPr>
              <a:t>相關活動</a:t>
            </a:r>
            <a:r>
              <a:rPr lang="zh-TW" altLang="en-US" sz="2400" dirty="0">
                <a:solidFill>
                  <a:srgbClr val="000000"/>
                </a:solidFill>
                <a:latin typeface="標楷體" panose="03000509000000000000" pitchFamily="65" charset="-120"/>
                <a:ea typeface="標楷體" panose="03000509000000000000" pitchFamily="65" charset="-120"/>
              </a:rPr>
              <a:t>至本館辦理，藉此啟發對臺灣海洋環境的好奇</a:t>
            </a:r>
            <a:r>
              <a:rPr lang="zh-TW" altLang="en-US" sz="2400" dirty="0" smtClean="0">
                <a:solidFill>
                  <a:srgbClr val="000000"/>
                </a:solidFill>
                <a:latin typeface="標楷體" panose="03000509000000000000" pitchFamily="65" charset="-120"/>
                <a:ea typeface="標楷體" panose="03000509000000000000" pitchFamily="65" charset="-120"/>
              </a:rPr>
              <a:t>興</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20000"/>
              </a:spcBef>
              <a:spcAft>
                <a:spcPct val="0"/>
              </a:spcAft>
              <a:tabLst>
                <a:tab pos="714295" algn="l"/>
              </a:tabLst>
              <a:defRPr/>
            </a:pPr>
            <a:r>
              <a:rPr lang="zh-TW" altLang="en-US" sz="2400" dirty="0">
                <a:solidFill>
                  <a:srgbClr val="000000"/>
                </a:solidFill>
                <a:latin typeface="標楷體" panose="03000509000000000000" pitchFamily="65" charset="-120"/>
                <a:ea typeface="標楷體" panose="03000509000000000000" pitchFamily="65" charset="-120"/>
              </a:rPr>
              <a:t> </a:t>
            </a:r>
            <a:r>
              <a:rPr lang="zh-TW" altLang="en-US" sz="2400" dirty="0" smtClean="0">
                <a:solidFill>
                  <a:srgbClr val="000000"/>
                </a:solidFill>
                <a:latin typeface="標楷體" panose="03000509000000000000" pitchFamily="65" charset="-120"/>
                <a:ea typeface="標楷體" panose="03000509000000000000" pitchFamily="65" charset="-120"/>
              </a:rPr>
              <a:t>     趣與</a:t>
            </a:r>
            <a:r>
              <a:rPr lang="zh-TW" altLang="en-US" sz="2400" dirty="0">
                <a:solidFill>
                  <a:srgbClr val="000000"/>
                </a:solidFill>
                <a:latin typeface="標楷體" panose="03000509000000000000" pitchFamily="65" charset="-120"/>
                <a:ea typeface="標楷體" panose="03000509000000000000" pitchFamily="65" charset="-120"/>
              </a:rPr>
              <a:t>關懷視野</a:t>
            </a:r>
            <a:r>
              <a:rPr lang="zh-TW" altLang="en-US" sz="2400" dirty="0" smtClean="0">
                <a:solidFill>
                  <a:srgbClr val="000000"/>
                </a:solidFill>
                <a:latin typeface="標楷體" panose="03000509000000000000" pitchFamily="65" charset="-120"/>
                <a:ea typeface="標楷體" panose="03000509000000000000" pitchFamily="65" charset="-120"/>
              </a:rPr>
              <a:t>，特</a:t>
            </a:r>
            <a:r>
              <a:rPr lang="zh-TW" altLang="en-US" sz="2400" dirty="0">
                <a:solidFill>
                  <a:srgbClr val="000000"/>
                </a:solidFill>
                <a:latin typeface="標楷體" panose="03000509000000000000" pitchFamily="65" charset="-120"/>
                <a:ea typeface="標楷體" panose="03000509000000000000" pitchFamily="65" charset="-120"/>
              </a:rPr>
              <a:t>規劃校園優惠</a:t>
            </a:r>
            <a:r>
              <a:rPr lang="zh-TW" altLang="en-US" sz="2400" dirty="0" smtClean="0">
                <a:solidFill>
                  <a:srgbClr val="000000"/>
                </a:solidFill>
                <a:latin typeface="標楷體" panose="03000509000000000000" pitchFamily="65" charset="-120"/>
                <a:ea typeface="標楷體" panose="03000509000000000000" pitchFamily="65" charset="-120"/>
              </a:rPr>
              <a:t>方案。</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zh-TW" altLang="en-US" sz="2400" dirty="0">
                <a:solidFill>
                  <a:srgbClr val="0000FF"/>
                </a:solidFill>
                <a:latin typeface="標楷體" panose="03000509000000000000" pitchFamily="65" charset="-120"/>
                <a:ea typeface="標楷體" panose="03000509000000000000" pitchFamily="65" charset="-120"/>
              </a:rPr>
              <a:t>原因</a:t>
            </a:r>
            <a:r>
              <a:rPr kumimoji="0" lang="en-US" altLang="zh-TW" sz="2400" dirty="0">
                <a:solidFill>
                  <a:srgbClr val="0000FF"/>
                </a:solidFill>
                <a:latin typeface="標楷體" panose="03000509000000000000" pitchFamily="65" charset="-120"/>
                <a:ea typeface="標楷體" panose="03000509000000000000" pitchFamily="65" charset="-120"/>
              </a:rPr>
              <a:t>)</a:t>
            </a:r>
            <a:r>
              <a:rPr kumimoji="0" lang="en-US" altLang="zh-TW" sz="2400" dirty="0">
                <a:solidFill>
                  <a:srgbClr val="FF0000"/>
                </a:solidFill>
                <a:latin typeface="標楷體" panose="03000509000000000000" pitchFamily="65" charset="-120"/>
                <a:ea typeface="標楷體" panose="03000509000000000000" pitchFamily="65" charset="-120"/>
              </a:rPr>
              <a:t> (</a:t>
            </a:r>
            <a:r>
              <a:rPr kumimoji="0" lang="zh-TW" altLang="en-US" sz="2400" dirty="0">
                <a:solidFill>
                  <a:srgbClr val="FF0000"/>
                </a:solidFill>
                <a:latin typeface="標楷體" panose="03000509000000000000" pitchFamily="65" charset="-120"/>
                <a:ea typeface="標楷體" panose="03000509000000000000" pitchFamily="65" charset="-120"/>
              </a:rPr>
              <a:t>轉</a:t>
            </a:r>
            <a:r>
              <a:rPr kumimoji="0" lang="en-US" altLang="zh-TW" sz="2400" dirty="0" smtClean="0">
                <a:solidFill>
                  <a:srgbClr val="FF0000"/>
                </a:solidFill>
                <a:latin typeface="標楷體" panose="03000509000000000000" pitchFamily="65" charset="-120"/>
                <a:ea typeface="標楷體" panose="03000509000000000000" pitchFamily="65" charset="-120"/>
              </a:rPr>
              <a:t>)</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smtClean="0">
                <a:solidFill>
                  <a:srgbClr val="000000"/>
                </a:solidFill>
                <a:latin typeface="標楷體" panose="03000509000000000000" pitchFamily="65" charset="-120"/>
                <a:ea typeface="標楷體" panose="03000509000000000000" pitchFamily="65" charset="-120"/>
              </a:rPr>
              <a:t>  三、詳情請參閱本</a:t>
            </a:r>
            <a:r>
              <a:rPr lang="zh-TW" altLang="en-US" sz="2400" dirty="0">
                <a:solidFill>
                  <a:srgbClr val="000000"/>
                </a:solidFill>
                <a:latin typeface="標楷體" panose="03000509000000000000" pitchFamily="65" charset="-120"/>
                <a:ea typeface="標楷體" panose="03000509000000000000" pitchFamily="65" charset="-120"/>
              </a:rPr>
              <a:t>館網站：</a:t>
            </a:r>
            <a:r>
              <a:rPr lang="en-US" altLang="zh-TW" sz="2400" dirty="0">
                <a:solidFill>
                  <a:srgbClr val="000000"/>
                </a:solidFill>
                <a:latin typeface="標楷體" panose="03000509000000000000" pitchFamily="65" charset="-120"/>
                <a:ea typeface="標楷體" panose="03000509000000000000" pitchFamily="65" charset="-120"/>
              </a:rPr>
              <a:t>www.nmmst.gov.tw</a:t>
            </a:r>
            <a:r>
              <a:rPr lang="zh-TW" altLang="en-US" sz="2400" dirty="0" smtClean="0">
                <a:solidFill>
                  <a:srgbClr val="000000"/>
                </a:solidFill>
                <a:latin typeface="標楷體" panose="03000509000000000000" pitchFamily="65" charset="-120"/>
                <a:ea typeface="標楷體" panose="03000509000000000000" pitchFamily="65" charset="-120"/>
              </a:rPr>
              <a:t>，即日</a:t>
            </a:r>
            <a:r>
              <a:rPr lang="zh-TW" altLang="en-US" sz="2400" dirty="0">
                <a:solidFill>
                  <a:srgbClr val="000000"/>
                </a:solidFill>
                <a:latin typeface="標楷體" panose="03000509000000000000" pitchFamily="65" charset="-120"/>
                <a:ea typeface="標楷體" panose="03000509000000000000" pitchFamily="65" charset="-120"/>
              </a:rPr>
              <a:t>起</a:t>
            </a:r>
            <a:r>
              <a:rPr lang="zh-TW" altLang="en-US" sz="2400" dirty="0" smtClean="0">
                <a:solidFill>
                  <a:srgbClr val="000000"/>
                </a:solidFill>
                <a:latin typeface="標楷體" panose="03000509000000000000" pitchFamily="65" charset="-120"/>
                <a:ea typeface="標楷體" panose="03000509000000000000" pitchFamily="65" charset="-120"/>
              </a:rPr>
              <a:t>接受遊程</a:t>
            </a:r>
            <a:r>
              <a:rPr lang="zh-TW" altLang="en-US" sz="2400" dirty="0">
                <a:solidFill>
                  <a:srgbClr val="000000"/>
                </a:solidFill>
                <a:latin typeface="標楷體" panose="03000509000000000000" pitchFamily="65" charset="-120"/>
                <a:ea typeface="標楷體" panose="03000509000000000000" pitchFamily="65" charset="-120"/>
              </a:rPr>
              <a:t>規劃洽詢及預約，請</a:t>
            </a:r>
            <a:r>
              <a:rPr lang="zh-TW" altLang="en-US" sz="2400" dirty="0" smtClean="0">
                <a:solidFill>
                  <a:srgbClr val="000000"/>
                </a:solidFill>
                <a:latin typeface="標楷體" panose="03000509000000000000" pitchFamily="65" charset="-120"/>
                <a:ea typeface="標楷體" panose="03000509000000000000" pitchFamily="65" charset="-120"/>
              </a:rPr>
              <a:t>於</a:t>
            </a:r>
            <a:endParaRPr lang="en-US" altLang="zh-TW" sz="2400" dirty="0" smtClean="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a:solidFill>
                  <a:srgbClr val="000000"/>
                </a:solidFill>
                <a:latin typeface="標楷體" panose="03000509000000000000" pitchFamily="65" charset="-120"/>
                <a:ea typeface="標楷體" panose="03000509000000000000" pitchFamily="65" charset="-120"/>
              </a:rPr>
              <a:t> </a:t>
            </a:r>
            <a:r>
              <a:rPr lang="zh-TW" altLang="en-US" sz="2400" dirty="0" smtClean="0">
                <a:solidFill>
                  <a:srgbClr val="000000"/>
                </a:solidFill>
                <a:latin typeface="標楷體" panose="03000509000000000000" pitchFamily="65" charset="-120"/>
                <a:ea typeface="標楷體" panose="03000509000000000000" pitchFamily="65" charset="-120"/>
              </a:rPr>
              <a:t>     參觀</a:t>
            </a:r>
            <a:r>
              <a:rPr lang="zh-TW" altLang="en-US" sz="2400" dirty="0">
                <a:solidFill>
                  <a:srgbClr val="000000"/>
                </a:solidFill>
                <a:latin typeface="標楷體" panose="03000509000000000000" pitchFamily="65" charset="-120"/>
                <a:ea typeface="標楷體" panose="03000509000000000000" pitchFamily="65" charset="-120"/>
              </a:rPr>
              <a:t>日</a:t>
            </a:r>
            <a:r>
              <a:rPr lang="en-US" altLang="zh-TW" sz="2400" dirty="0" smtClean="0">
                <a:solidFill>
                  <a:srgbClr val="000000"/>
                </a:solidFill>
                <a:latin typeface="標楷體" panose="03000509000000000000" pitchFamily="65" charset="-120"/>
                <a:ea typeface="標楷體" panose="03000509000000000000" pitchFamily="65" charset="-120"/>
              </a:rPr>
              <a:t>7</a:t>
            </a:r>
            <a:r>
              <a:rPr lang="zh-TW" altLang="en-US" sz="2400" dirty="0" smtClean="0">
                <a:solidFill>
                  <a:srgbClr val="000000"/>
                </a:solidFill>
                <a:latin typeface="標楷體" panose="03000509000000000000" pitchFamily="65" charset="-120"/>
                <a:ea typeface="標楷體" panose="03000509000000000000" pitchFamily="65" charset="-120"/>
              </a:rPr>
              <a:t>日前</a:t>
            </a:r>
            <a:r>
              <a:rPr lang="zh-TW" altLang="en-US" sz="2400" dirty="0">
                <a:solidFill>
                  <a:srgbClr val="000000"/>
                </a:solidFill>
                <a:latin typeface="標楷體" panose="03000509000000000000" pitchFamily="65" charset="-120"/>
                <a:ea typeface="標楷體" panose="03000509000000000000" pitchFamily="65" charset="-120"/>
              </a:rPr>
              <a:t>電洽本專案窗口</a:t>
            </a:r>
            <a:r>
              <a:rPr lang="zh-TW" altLang="en-US" sz="2400" dirty="0" smtClean="0">
                <a:solidFill>
                  <a:srgbClr val="000000"/>
                </a:solidFill>
                <a:latin typeface="標楷體" panose="03000509000000000000" pitchFamily="65" charset="-120"/>
                <a:ea typeface="標楷體" panose="03000509000000000000" pitchFamily="65" charset="-120"/>
              </a:rPr>
              <a:t>：</a:t>
            </a:r>
            <a:r>
              <a:rPr lang="en-US" altLang="zh-TW" sz="2400" dirty="0" smtClean="0">
                <a:solidFill>
                  <a:srgbClr val="000000"/>
                </a:solidFill>
                <a:latin typeface="標楷體" panose="03000509000000000000" pitchFamily="65" charset="-120"/>
                <a:ea typeface="標楷體" panose="03000509000000000000" pitchFamily="65" charset="-120"/>
              </a:rPr>
              <a:t>02-2469-6000</a:t>
            </a:r>
            <a:r>
              <a:rPr lang="zh-TW" altLang="en-US" sz="2400" dirty="0" smtClean="0">
                <a:solidFill>
                  <a:srgbClr val="000000"/>
                </a:solidFill>
                <a:latin typeface="標楷體" panose="03000509000000000000" pitchFamily="65" charset="-120"/>
                <a:ea typeface="標楷體" panose="03000509000000000000" pitchFamily="65" charset="-120"/>
              </a:rPr>
              <a:t>分機</a:t>
            </a:r>
            <a:r>
              <a:rPr lang="en-US" altLang="zh-TW" sz="2400" dirty="0" smtClean="0">
                <a:solidFill>
                  <a:srgbClr val="000000"/>
                </a:solidFill>
                <a:latin typeface="標楷體" panose="03000509000000000000" pitchFamily="65" charset="-120"/>
                <a:ea typeface="標楷體" panose="03000509000000000000" pitchFamily="65" charset="-120"/>
              </a:rPr>
              <a:t>0000</a:t>
            </a:r>
            <a:r>
              <a:rPr lang="zh-TW" altLang="en-US" sz="2400" dirty="0" smtClean="0">
                <a:solidFill>
                  <a:srgbClr val="000000"/>
                </a:solidFill>
                <a:latin typeface="標楷體" panose="03000509000000000000" pitchFamily="65" charset="-120"/>
                <a:ea typeface="標楷體" panose="03000509000000000000" pitchFamily="65" charset="-120"/>
              </a:rPr>
              <a:t>。</a:t>
            </a:r>
            <a:r>
              <a:rPr kumimoji="0" lang="en-US" altLang="zh-TW" sz="2400" dirty="0">
                <a:solidFill>
                  <a:srgbClr val="0000FF"/>
                </a:solidFill>
                <a:latin typeface="標楷體" panose="03000509000000000000" pitchFamily="65" charset="-120"/>
                <a:ea typeface="標楷體" panose="03000509000000000000" pitchFamily="65" charset="-120"/>
              </a:rPr>
              <a:t> </a:t>
            </a:r>
            <a:r>
              <a:rPr kumimoji="0" lang="en-US" altLang="zh-TW" sz="2400" dirty="0" smtClean="0">
                <a:solidFill>
                  <a:srgbClr val="0000FF"/>
                </a:solidFill>
                <a:latin typeface="標楷體" panose="03000509000000000000" pitchFamily="65" charset="-120"/>
                <a:ea typeface="標楷體" panose="03000509000000000000" pitchFamily="65" charset="-120"/>
              </a:rPr>
              <a:t>(</a:t>
            </a:r>
            <a:r>
              <a:rPr kumimoji="0" lang="zh-TW" altLang="en-US" sz="2400" dirty="0" smtClean="0">
                <a:solidFill>
                  <a:srgbClr val="0000FF"/>
                </a:solidFill>
                <a:latin typeface="標楷體" panose="03000509000000000000" pitchFamily="65" charset="-120"/>
                <a:ea typeface="標楷體" panose="03000509000000000000" pitchFamily="65" charset="-120"/>
              </a:rPr>
              <a:t>結果</a:t>
            </a:r>
            <a:r>
              <a:rPr kumimoji="0" lang="en-US" altLang="zh-TW" sz="2400" dirty="0" smtClean="0">
                <a:solidFill>
                  <a:srgbClr val="0000FF"/>
                </a:solidFill>
                <a:latin typeface="標楷體" panose="03000509000000000000" pitchFamily="65" charset="-120"/>
                <a:ea typeface="標楷體" panose="03000509000000000000" pitchFamily="65" charset="-120"/>
              </a:rPr>
              <a:t>)</a:t>
            </a:r>
            <a:r>
              <a:rPr kumimoji="0" lang="zh-TW" altLang="en-US" sz="2400" dirty="0" smtClean="0">
                <a:solidFill>
                  <a:srgbClr val="0000FF"/>
                </a:solidFill>
                <a:latin typeface="標楷體" panose="03000509000000000000" pitchFamily="65" charset="-120"/>
                <a:ea typeface="標楷體" panose="03000509000000000000" pitchFamily="65" charset="-120"/>
              </a:rPr>
              <a:t> </a:t>
            </a:r>
            <a:r>
              <a:rPr kumimoji="0" lang="en-US" altLang="zh-TW" sz="2400" dirty="0">
                <a:solidFill>
                  <a:srgbClr val="FF0000"/>
                </a:solidFill>
                <a:latin typeface="標楷體" panose="03000509000000000000" pitchFamily="65" charset="-120"/>
                <a:ea typeface="標楷體" panose="03000509000000000000" pitchFamily="65" charset="-120"/>
              </a:rPr>
              <a:t>(</a:t>
            </a:r>
            <a:r>
              <a:rPr kumimoji="0" lang="zh-TW" altLang="en-US" sz="2400" dirty="0">
                <a:solidFill>
                  <a:srgbClr val="FF0000"/>
                </a:solidFill>
                <a:latin typeface="標楷體" panose="03000509000000000000" pitchFamily="65" charset="-120"/>
                <a:ea typeface="標楷體" panose="03000509000000000000" pitchFamily="65" charset="-120"/>
              </a:rPr>
              <a:t>合</a:t>
            </a:r>
            <a:r>
              <a:rPr kumimoji="0" lang="en-US" altLang="zh-TW" sz="2400" dirty="0">
                <a:solidFill>
                  <a:srgbClr val="FF0000"/>
                </a:solidFill>
                <a:latin typeface="標楷體" panose="03000509000000000000" pitchFamily="65" charset="-120"/>
                <a:ea typeface="標楷體" panose="03000509000000000000" pitchFamily="65" charset="-120"/>
              </a:rPr>
              <a:t>)</a:t>
            </a:r>
            <a:endParaRPr lang="zh-TW" altLang="en-US" sz="2400" dirty="0">
              <a:solidFill>
                <a:srgbClr val="000000"/>
              </a:solidFill>
              <a:latin typeface="標楷體" panose="03000509000000000000" pitchFamily="65" charset="-120"/>
              <a:ea typeface="標楷體" panose="03000509000000000000" pitchFamily="65" charset="-120"/>
            </a:endParaRPr>
          </a:p>
          <a:p>
            <a:pPr eaLnBrk="0" fontAlgn="base" hangingPunct="0">
              <a:lnSpc>
                <a:spcPts val="2900"/>
              </a:lnSpc>
              <a:spcBef>
                <a:spcPct val="0"/>
              </a:spcBef>
              <a:spcAft>
                <a:spcPct val="0"/>
              </a:spcAft>
            </a:pPr>
            <a:r>
              <a:rPr lang="zh-TW" altLang="en-US" sz="2400" dirty="0" smtClean="0">
                <a:solidFill>
                  <a:srgbClr val="000000"/>
                </a:solidFill>
                <a:latin typeface="標楷體" panose="03000509000000000000" pitchFamily="65" charset="-120"/>
                <a:ea typeface="標楷體" panose="03000509000000000000" pitchFamily="65" charset="-120"/>
              </a:rPr>
              <a:t>  四、檢附本館提供</a:t>
            </a:r>
            <a:r>
              <a:rPr lang="zh-TW" altLang="en-US" sz="2400" dirty="0">
                <a:solidFill>
                  <a:srgbClr val="000000"/>
                </a:solidFill>
                <a:latin typeface="標楷體" panose="03000509000000000000" pitchFamily="65" charset="-120"/>
                <a:ea typeface="標楷體" panose="03000509000000000000" pitchFamily="65" charset="-120"/>
              </a:rPr>
              <a:t>各</a:t>
            </a:r>
            <a:r>
              <a:rPr lang="zh-TW" altLang="en-US" sz="2400" dirty="0" smtClean="0">
                <a:solidFill>
                  <a:srgbClr val="000000"/>
                </a:solidFill>
                <a:latin typeface="標楷體" panose="03000509000000000000" pitchFamily="65" charset="-120"/>
                <a:ea typeface="標楷體" panose="03000509000000000000" pitchFamily="65" charset="-120"/>
              </a:rPr>
              <a:t>縣</a:t>
            </a:r>
            <a:r>
              <a:rPr lang="en-US" altLang="zh-TW" sz="2400" dirty="0" smtClean="0">
                <a:solidFill>
                  <a:srgbClr val="000000"/>
                </a:solidFill>
                <a:latin typeface="標楷體" panose="03000509000000000000" pitchFamily="65" charset="-120"/>
                <a:ea typeface="標楷體" panose="03000509000000000000" pitchFamily="65" charset="-120"/>
              </a:rPr>
              <a:t>(</a:t>
            </a:r>
            <a:r>
              <a:rPr lang="zh-TW" altLang="en-US" sz="2400" dirty="0" smtClean="0">
                <a:solidFill>
                  <a:srgbClr val="000000"/>
                </a:solidFill>
                <a:latin typeface="標楷體" panose="03000509000000000000" pitchFamily="65" charset="-120"/>
                <a:ea typeface="標楷體" panose="03000509000000000000" pitchFamily="65" charset="-120"/>
              </a:rPr>
              <a:t>市</a:t>
            </a:r>
            <a:r>
              <a:rPr lang="en-US" altLang="zh-TW" sz="2400" dirty="0" smtClean="0">
                <a:solidFill>
                  <a:srgbClr val="000000"/>
                </a:solidFill>
                <a:latin typeface="標楷體" panose="03000509000000000000" pitchFamily="65" charset="-120"/>
                <a:ea typeface="標楷體" panose="03000509000000000000" pitchFamily="65" charset="-120"/>
              </a:rPr>
              <a:t>)</a:t>
            </a:r>
            <a:r>
              <a:rPr lang="zh-TW" altLang="en-US" sz="2400" dirty="0" smtClean="0">
                <a:solidFill>
                  <a:srgbClr val="000000"/>
                </a:solidFill>
                <a:latin typeface="標楷體" panose="03000509000000000000" pitchFamily="65" charset="-120"/>
                <a:ea typeface="標楷體" panose="03000509000000000000" pitchFamily="65" charset="-120"/>
              </a:rPr>
              <a:t>學校</a:t>
            </a:r>
            <a:r>
              <a:rPr lang="zh-TW" altLang="en-US" sz="2400" dirty="0">
                <a:solidFill>
                  <a:srgbClr val="000000"/>
                </a:solidFill>
                <a:latin typeface="標楷體" panose="03000509000000000000" pitchFamily="65" charset="-120"/>
                <a:ea typeface="標楷體" panose="03000509000000000000" pitchFamily="65" charset="-120"/>
              </a:rPr>
              <a:t>多元化</a:t>
            </a:r>
            <a:r>
              <a:rPr lang="zh-TW" altLang="en-US" sz="2400" dirty="0" smtClean="0">
                <a:solidFill>
                  <a:srgbClr val="000000"/>
                </a:solidFill>
                <a:latin typeface="標楷體" panose="03000509000000000000" pitchFamily="65" charset="-120"/>
                <a:ea typeface="標楷體" panose="03000509000000000000" pitchFamily="65" charset="-120"/>
              </a:rPr>
              <a:t>服務簡介及預約單各</a:t>
            </a:r>
            <a:r>
              <a:rPr lang="en-US" altLang="zh-TW" sz="2400" dirty="0" smtClean="0">
                <a:solidFill>
                  <a:srgbClr val="000000"/>
                </a:solidFill>
                <a:latin typeface="標楷體" panose="03000509000000000000" pitchFamily="65" charset="-120"/>
                <a:ea typeface="標楷體" panose="03000509000000000000" pitchFamily="65" charset="-120"/>
              </a:rPr>
              <a:t>1</a:t>
            </a:r>
            <a:r>
              <a:rPr lang="zh-TW" altLang="en-US" sz="2400" dirty="0" smtClean="0">
                <a:solidFill>
                  <a:srgbClr val="000000"/>
                </a:solidFill>
                <a:latin typeface="標楷體" panose="03000509000000000000" pitchFamily="65" charset="-120"/>
                <a:ea typeface="標楷體" panose="03000509000000000000" pitchFamily="65" charset="-120"/>
              </a:rPr>
              <a:t>份供參。</a:t>
            </a:r>
            <a:r>
              <a:rPr kumimoji="0" lang="en-US" altLang="zh-TW" sz="2400" dirty="0">
                <a:solidFill>
                  <a:srgbClr val="0000FF"/>
                </a:solidFill>
                <a:latin typeface="標楷體" panose="03000509000000000000" pitchFamily="65" charset="-120"/>
                <a:ea typeface="標楷體" panose="03000509000000000000" pitchFamily="65" charset="-120"/>
              </a:rPr>
              <a:t> </a:t>
            </a:r>
            <a:r>
              <a:rPr kumimoji="0" lang="en-US" altLang="zh-TW" sz="2400" dirty="0" smtClean="0">
                <a:solidFill>
                  <a:srgbClr val="0000FF"/>
                </a:solidFill>
                <a:latin typeface="標楷體" panose="03000509000000000000" pitchFamily="65" charset="-120"/>
                <a:ea typeface="標楷體" panose="03000509000000000000" pitchFamily="65" charset="-120"/>
              </a:rPr>
              <a:t>(</a:t>
            </a:r>
            <a:r>
              <a:rPr kumimoji="0" lang="zh-TW" altLang="en-US" sz="2400" dirty="0" smtClean="0">
                <a:solidFill>
                  <a:srgbClr val="0000FF"/>
                </a:solidFill>
                <a:latin typeface="標楷體" panose="03000509000000000000" pitchFamily="65" charset="-120"/>
                <a:ea typeface="標楷體" panose="03000509000000000000" pitchFamily="65" charset="-120"/>
              </a:rPr>
              <a:t>附件</a:t>
            </a:r>
            <a:r>
              <a:rPr kumimoji="0" lang="en-US" altLang="zh-TW" sz="2400" dirty="0" smtClean="0">
                <a:solidFill>
                  <a:srgbClr val="0000FF"/>
                </a:solidFill>
                <a:latin typeface="標楷體" panose="03000509000000000000" pitchFamily="65" charset="-120"/>
                <a:ea typeface="標楷體" panose="03000509000000000000" pitchFamily="65" charset="-120"/>
              </a:rPr>
              <a:t>)</a:t>
            </a:r>
          </a:p>
          <a:p>
            <a:pPr fontAlgn="base">
              <a:lnSpc>
                <a:spcPts val="1500"/>
              </a:lnSpc>
              <a:spcBef>
                <a:spcPct val="2000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正本</a:t>
            </a:r>
            <a:r>
              <a:rPr kumimoji="0" lang="zh-TW" altLang="en-US" sz="1600" dirty="0" smtClean="0">
                <a:solidFill>
                  <a:srgbClr val="000000"/>
                </a:solidFill>
                <a:latin typeface="標楷體" panose="03000509000000000000" pitchFamily="65" charset="-120"/>
                <a:ea typeface="標楷體" panose="03000509000000000000" pitchFamily="65" charset="-120"/>
              </a:rPr>
              <a:t>：各直轄市政府教育局、各縣</a:t>
            </a:r>
            <a:r>
              <a:rPr kumimoji="0" lang="en-US" altLang="zh-TW" sz="1600" dirty="0" smtClean="0">
                <a:solidFill>
                  <a:srgbClr val="000000"/>
                </a:solidFill>
                <a:latin typeface="標楷體" panose="03000509000000000000" pitchFamily="65" charset="-120"/>
                <a:ea typeface="標楷體" panose="03000509000000000000" pitchFamily="65" charset="-120"/>
              </a:rPr>
              <a:t>(</a:t>
            </a:r>
            <a:r>
              <a:rPr kumimoji="0" lang="zh-TW" altLang="en-US" sz="1600" dirty="0" smtClean="0">
                <a:solidFill>
                  <a:srgbClr val="000000"/>
                </a:solidFill>
                <a:latin typeface="標楷體" panose="03000509000000000000" pitchFamily="65" charset="-120"/>
                <a:ea typeface="標楷體" panose="03000509000000000000" pitchFamily="65" charset="-120"/>
              </a:rPr>
              <a:t>市</a:t>
            </a:r>
            <a:r>
              <a:rPr kumimoji="0" lang="en-US" altLang="zh-TW" sz="1600" dirty="0" smtClean="0">
                <a:solidFill>
                  <a:srgbClr val="000000"/>
                </a:solidFill>
                <a:latin typeface="標楷體" panose="03000509000000000000" pitchFamily="65" charset="-120"/>
                <a:ea typeface="標楷體" panose="03000509000000000000" pitchFamily="65" charset="-120"/>
              </a:rPr>
              <a:t>)</a:t>
            </a:r>
            <a:r>
              <a:rPr kumimoji="0" lang="zh-TW" altLang="en-US" sz="1600" dirty="0" smtClean="0">
                <a:solidFill>
                  <a:srgbClr val="000000"/>
                </a:solidFill>
                <a:latin typeface="標楷體" panose="03000509000000000000" pitchFamily="65" charset="-120"/>
                <a:ea typeface="標楷體" panose="03000509000000000000" pitchFamily="65" charset="-120"/>
              </a:rPr>
              <a:t>政府</a:t>
            </a:r>
            <a:endParaRPr kumimoji="0" lang="zh-TW" altLang="en-US" sz="1600" dirty="0">
              <a:solidFill>
                <a:srgbClr val="000000"/>
              </a:solidFill>
              <a:latin typeface="標楷體" panose="03000509000000000000" pitchFamily="65" charset="-120"/>
              <a:ea typeface="標楷體" panose="03000509000000000000" pitchFamily="65" charset="-120"/>
            </a:endParaRPr>
          </a:p>
          <a:p>
            <a:pPr fontAlgn="base">
              <a:lnSpc>
                <a:spcPts val="1500"/>
              </a:lnSpc>
              <a:spcBef>
                <a:spcPct val="20000"/>
              </a:spcBef>
              <a:spcAft>
                <a:spcPct val="0"/>
              </a:spcAft>
            </a:pPr>
            <a:r>
              <a:rPr kumimoji="0" lang="zh-TW" altLang="en-US" sz="1600" dirty="0">
                <a:solidFill>
                  <a:srgbClr val="000000"/>
                </a:solidFill>
                <a:latin typeface="標楷體" panose="03000509000000000000" pitchFamily="65" charset="-120"/>
                <a:ea typeface="標楷體" panose="03000509000000000000" pitchFamily="65" charset="-120"/>
              </a:rPr>
              <a:t>副本：本館</a:t>
            </a:r>
            <a:r>
              <a:rPr kumimoji="0" lang="zh-TW" altLang="en-US" sz="1600" dirty="0" smtClean="0">
                <a:solidFill>
                  <a:srgbClr val="000000"/>
                </a:solidFill>
                <a:latin typeface="標楷體" panose="03000509000000000000" pitchFamily="65" charset="-120"/>
                <a:ea typeface="標楷體" panose="03000509000000000000" pitchFamily="65" charset="-120"/>
              </a:rPr>
              <a:t>經營管理組</a:t>
            </a:r>
            <a:endParaRPr kumimoji="0" lang="en-US" altLang="zh-TW" sz="1600" dirty="0">
              <a:solidFill>
                <a:srgbClr val="000000"/>
              </a:solidFill>
              <a:latin typeface="標楷體" panose="03000509000000000000" pitchFamily="65" charset="-120"/>
              <a:ea typeface="標楷體" panose="03000509000000000000" pitchFamily="65" charset="-120"/>
            </a:endParaRPr>
          </a:p>
          <a:p>
            <a:pPr fontAlgn="base">
              <a:lnSpc>
                <a:spcPts val="1500"/>
              </a:lnSpc>
              <a:spcBef>
                <a:spcPct val="20000"/>
              </a:spcBef>
              <a:spcAft>
                <a:spcPct val="0"/>
              </a:spcAft>
            </a:pPr>
            <a:r>
              <a:rPr kumimoji="0" lang="zh-TW" altLang="en-US" sz="2200" dirty="0" smtClean="0">
                <a:solidFill>
                  <a:srgbClr val="000000"/>
                </a:solidFill>
                <a:latin typeface="標楷體" panose="03000509000000000000" pitchFamily="65" charset="-120"/>
                <a:ea typeface="標楷體" panose="03000509000000000000" pitchFamily="65" charset="-120"/>
              </a:rPr>
              <a:t>館 長 陳</a:t>
            </a:r>
            <a:r>
              <a:rPr kumimoji="0" lang="zh-TW" altLang="en-US" sz="2200" dirty="0">
                <a:solidFill>
                  <a:srgbClr val="000000"/>
                </a:solidFill>
                <a:latin typeface="標楷體" panose="03000509000000000000" pitchFamily="65" charset="-120"/>
                <a:ea typeface="標楷體" panose="03000509000000000000" pitchFamily="65" charset="-120"/>
              </a:rPr>
              <a:t>○○ </a:t>
            </a:r>
            <a:r>
              <a:rPr kumimoji="0" lang="en-US" altLang="zh-TW" sz="2200" dirty="0">
                <a:solidFill>
                  <a:srgbClr val="0070C0"/>
                </a:solidFill>
                <a:latin typeface="標楷體" panose="03000509000000000000" pitchFamily="65" charset="-120"/>
                <a:ea typeface="標楷體" panose="03000509000000000000" pitchFamily="65" charset="-120"/>
              </a:rPr>
              <a:t>(</a:t>
            </a:r>
            <a:r>
              <a:rPr kumimoji="0" lang="zh-TW" altLang="en-US" sz="2200" dirty="0">
                <a:solidFill>
                  <a:srgbClr val="0070C0"/>
                </a:solidFill>
                <a:latin typeface="標楷體" panose="03000509000000000000" pitchFamily="65" charset="-120"/>
                <a:ea typeface="標楷體" panose="03000509000000000000" pitchFamily="65" charset="-120"/>
              </a:rPr>
              <a:t>職銜簽字章</a:t>
            </a:r>
            <a:r>
              <a:rPr kumimoji="0" lang="en-US" altLang="zh-TW" sz="2200" dirty="0" smtClean="0">
                <a:solidFill>
                  <a:srgbClr val="0070C0"/>
                </a:solidFill>
                <a:latin typeface="標楷體" panose="03000509000000000000" pitchFamily="65" charset="-120"/>
                <a:ea typeface="標楷體" panose="03000509000000000000" pitchFamily="65" charset="-120"/>
              </a:rPr>
              <a:t>)</a:t>
            </a:r>
            <a:endParaRPr kumimoji="0" lang="en-US" altLang="zh-TW" sz="2200" dirty="0">
              <a:solidFill>
                <a:srgbClr val="0070C0"/>
              </a:solidFill>
              <a:latin typeface="標楷體" panose="03000509000000000000" pitchFamily="65" charset="-120"/>
              <a:ea typeface="標楷體" panose="03000509000000000000" pitchFamily="65" charset="-120"/>
            </a:endParaRPr>
          </a:p>
        </p:txBody>
      </p:sp>
      <p:sp>
        <p:nvSpPr>
          <p:cNvPr id="4" name="文字方塊 3"/>
          <p:cNvSpPr txBox="1"/>
          <p:nvPr/>
        </p:nvSpPr>
        <p:spPr>
          <a:xfrm>
            <a:off x="6057716" y="2359994"/>
            <a:ext cx="4979822" cy="369332"/>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kern="0" dirty="0">
                <a:solidFill>
                  <a:srgbClr val="3333FF"/>
                </a:solidFill>
                <a:latin typeface="標楷體" panose="03000509000000000000" pitchFamily="65" charset="-120"/>
                <a:ea typeface="標楷體" panose="03000509000000000000" pitchFamily="65" charset="-120"/>
              </a:rPr>
              <a:t>主旨</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起首語</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本案主要意旨</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期望語</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smtClean="0">
                <a:solidFill>
                  <a:srgbClr val="3333FF"/>
                </a:solidFill>
                <a:latin typeface="標楷體" panose="03000509000000000000" pitchFamily="65" charset="-120"/>
                <a:ea typeface="標楷體" panose="03000509000000000000" pitchFamily="65" charset="-120"/>
              </a:rPr>
              <a:t>&lt;</a:t>
            </a:r>
            <a:r>
              <a:rPr lang="en-US" altLang="zh-TW" kern="0" dirty="0" smtClean="0">
                <a:solidFill>
                  <a:srgbClr val="3333FF"/>
                </a:solidFill>
                <a:latin typeface="標楷體" panose="03000509000000000000" pitchFamily="65" charset="-120"/>
                <a:ea typeface="標楷體" panose="03000509000000000000" pitchFamily="65" charset="-120"/>
              </a:rPr>
              <a:t>3</a:t>
            </a:r>
            <a:r>
              <a:rPr lang="zh-TW" altLang="en-US" kern="0" dirty="0" smtClean="0">
                <a:solidFill>
                  <a:srgbClr val="3333FF"/>
                </a:solidFill>
                <a:latin typeface="標楷體" panose="03000509000000000000" pitchFamily="65" charset="-120"/>
                <a:ea typeface="標楷體" panose="03000509000000000000" pitchFamily="65" charset="-120"/>
              </a:rPr>
              <a:t>個行列</a:t>
            </a:r>
            <a:endParaRPr lang="zh-TW" altLang="en-US" kern="0" dirty="0">
              <a:solidFill>
                <a:srgbClr val="3333FF"/>
              </a:solidFill>
              <a:latin typeface="標楷體" panose="03000509000000000000" pitchFamily="65" charset="-120"/>
              <a:ea typeface="標楷體" panose="03000509000000000000" pitchFamily="65" charset="-120"/>
            </a:endParaRPr>
          </a:p>
        </p:txBody>
      </p:sp>
      <p:sp>
        <p:nvSpPr>
          <p:cNvPr id="5" name="文字方塊 4"/>
          <p:cNvSpPr txBox="1"/>
          <p:nvPr/>
        </p:nvSpPr>
        <p:spPr>
          <a:xfrm>
            <a:off x="1180099" y="2729326"/>
            <a:ext cx="2485594" cy="369332"/>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kern="0" dirty="0">
                <a:solidFill>
                  <a:srgbClr val="3333FF"/>
                </a:solidFill>
                <a:latin typeface="標楷體" panose="03000509000000000000" pitchFamily="65" charset="-120"/>
                <a:ea typeface="標楷體" panose="03000509000000000000" pitchFamily="65" charset="-120"/>
              </a:rPr>
              <a:t>說明</a:t>
            </a:r>
            <a:r>
              <a:rPr lang="en-US" altLang="zh-TW" kern="0" dirty="0">
                <a:solidFill>
                  <a:srgbClr val="3333FF"/>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事實</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原因</a:t>
            </a:r>
            <a:r>
              <a:rPr lang="en-US" altLang="zh-TW" kern="0" dirty="0">
                <a:solidFill>
                  <a:srgbClr val="FF0000"/>
                </a:solidFill>
                <a:latin typeface="標楷體" panose="03000509000000000000" pitchFamily="65" charset="-120"/>
                <a:ea typeface="標楷體" panose="03000509000000000000" pitchFamily="65" charset="-120"/>
              </a:rPr>
              <a:t>+</a:t>
            </a:r>
            <a:r>
              <a:rPr lang="zh-TW" altLang="en-US" kern="0" dirty="0">
                <a:solidFill>
                  <a:srgbClr val="FF0000"/>
                </a:solidFill>
                <a:latin typeface="標楷體" panose="03000509000000000000" pitchFamily="65" charset="-120"/>
                <a:ea typeface="標楷體" panose="03000509000000000000" pitchFamily="65" charset="-120"/>
              </a:rPr>
              <a:t>結果</a:t>
            </a:r>
            <a:endParaRPr lang="zh-TW" altLang="en-US" kern="0" dirty="0">
              <a:solidFill>
                <a:srgbClr val="FF0000"/>
              </a:solidFill>
            </a:endParaRPr>
          </a:p>
        </p:txBody>
      </p:sp>
      <p:sp>
        <p:nvSpPr>
          <p:cNvPr id="6" name="文字方塊 5"/>
          <p:cNvSpPr txBox="1"/>
          <p:nvPr/>
        </p:nvSpPr>
        <p:spPr>
          <a:xfrm>
            <a:off x="4442527" y="422977"/>
            <a:ext cx="7524660" cy="1374735"/>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marL="610235" indent="-610235">
              <a:lnSpc>
                <a:spcPts val="2000"/>
              </a:lnSpc>
            </a:pPr>
            <a:r>
              <a:rPr lang="zh-TW" altLang="zh-TW" sz="1600" kern="100" dirty="0" smtClean="0">
                <a:solidFill>
                  <a:srgbClr val="0000FF"/>
                </a:solidFill>
                <a:ea typeface="標楷體" panose="03000509000000000000" pitchFamily="65" charset="-120"/>
                <a:cs typeface="Times New Roman" panose="02020603050405020304" pitchFamily="18" charset="0"/>
              </a:rPr>
              <a:t>說明：</a:t>
            </a:r>
            <a:endParaRPr lang="zh-TW" altLang="zh-TW" sz="1600" kern="100" dirty="0" smtClean="0">
              <a:solidFill>
                <a:srgbClr val="0000FF"/>
              </a:solidFill>
              <a:cs typeface="Times New Roman" panose="02020603050405020304" pitchFamily="18" charset="0"/>
            </a:endParaRPr>
          </a:p>
          <a:p>
            <a:pPr>
              <a:lnSpc>
                <a:spcPts val="2000"/>
              </a:lnSpc>
            </a:pPr>
            <a:r>
              <a:rPr lang="en-US" altLang="zh-TW" sz="1600" kern="100" dirty="0" smtClean="0">
                <a:solidFill>
                  <a:srgbClr val="FF0000"/>
                </a:solidFill>
                <a:latin typeface="標楷體" panose="03000509000000000000" pitchFamily="65" charset="-120"/>
                <a:cs typeface="Times New Roman" panose="02020603050405020304" pitchFamily="18" charset="0"/>
              </a:rPr>
              <a:t>  </a:t>
            </a:r>
            <a:r>
              <a:rPr lang="zh-TW" altLang="zh-TW" sz="1600" kern="100" dirty="0" smtClean="0">
                <a:solidFill>
                  <a:srgbClr val="0000FF"/>
                </a:solidFill>
                <a:ea typeface="標楷體" panose="03000509000000000000" pitchFamily="65" charset="-120"/>
                <a:cs typeface="Times New Roman" panose="02020603050405020304" pitchFamily="18" charset="0"/>
              </a:rPr>
              <a:t>一、</a:t>
            </a:r>
            <a:r>
              <a:rPr lang="zh-TW" altLang="zh-TW" sz="1600" kern="100" dirty="0" smtClean="0">
                <a:solidFill>
                  <a:srgbClr val="FF0000"/>
                </a:solidFill>
                <a:ea typeface="標楷體" panose="03000509000000000000" pitchFamily="65" charset="-120"/>
                <a:cs typeface="Times New Roman" panose="02020603050405020304" pitchFamily="18" charset="0"/>
              </a:rPr>
              <a:t>事實</a:t>
            </a:r>
            <a:r>
              <a:rPr lang="zh-TW" altLang="zh-TW" sz="1600" kern="100" dirty="0" smtClean="0">
                <a:solidFill>
                  <a:srgbClr val="0000FF"/>
                </a:solidFill>
                <a:ea typeface="標楷體" panose="03000509000000000000" pitchFamily="65" charset="-120"/>
                <a:cs typeface="Times New Roman" panose="02020603050405020304" pitchFamily="18" charset="0"/>
              </a:rPr>
              <a:t>－</a:t>
            </a:r>
            <a:r>
              <a:rPr lang="zh-TW" altLang="en-US" sz="1600" kern="100" dirty="0" smtClean="0">
                <a:solidFill>
                  <a:srgbClr val="0000FF"/>
                </a:solidFill>
                <a:ea typeface="標楷體" panose="03000509000000000000" pitchFamily="65" charset="-120"/>
                <a:cs typeface="Times New Roman" panose="02020603050405020304" pitchFamily="18" charset="0"/>
              </a:rPr>
              <a:t>描述</a:t>
            </a:r>
            <a:r>
              <a:rPr lang="zh-TW" altLang="zh-TW" sz="1600" kern="100" dirty="0" smtClean="0">
                <a:solidFill>
                  <a:srgbClr val="0000FF"/>
                </a:solidFill>
                <a:ea typeface="標楷體" panose="03000509000000000000" pitchFamily="65" charset="-120"/>
                <a:cs typeface="Times New Roman" panose="02020603050405020304" pitchFamily="18" charset="0"/>
              </a:rPr>
              <a:t>現況，就本案之發生事實、來源、經過或相關數</a:t>
            </a:r>
            <a:r>
              <a:rPr lang="zh-TW" altLang="en-US" sz="1600" kern="100" dirty="0" smtClean="0">
                <a:solidFill>
                  <a:srgbClr val="0000FF"/>
                </a:solidFill>
                <a:ea typeface="標楷體" panose="03000509000000000000" pitchFamily="65" charset="-120"/>
                <a:cs typeface="Times New Roman" panose="02020603050405020304" pitchFamily="18" charset="0"/>
              </a:rPr>
              <a:t> </a:t>
            </a:r>
            <a:r>
              <a:rPr lang="zh-TW" altLang="zh-TW" sz="1600" kern="100" dirty="0" smtClean="0">
                <a:solidFill>
                  <a:srgbClr val="0000FF"/>
                </a:solidFill>
                <a:ea typeface="標楷體" panose="03000509000000000000" pitchFamily="65" charset="-120"/>
                <a:cs typeface="Times New Roman" panose="02020603050405020304" pitchFamily="18" charset="0"/>
              </a:rPr>
              <a:t>據等作敘述。</a:t>
            </a:r>
            <a:endParaRPr lang="zh-TW" altLang="zh-TW" sz="1600" kern="100" dirty="0" smtClean="0">
              <a:solidFill>
                <a:srgbClr val="0000FF"/>
              </a:solidFill>
              <a:cs typeface="Times New Roman" panose="02020603050405020304" pitchFamily="18" charset="0"/>
            </a:endParaRPr>
          </a:p>
          <a:p>
            <a:pPr marL="610235" indent="-610235">
              <a:lnSpc>
                <a:spcPts val="2000"/>
              </a:lnSpc>
            </a:pPr>
            <a:r>
              <a:rPr lang="en-US" altLang="zh-TW" sz="1600" kern="100" dirty="0" smtClean="0">
                <a:solidFill>
                  <a:prstClr val="black"/>
                </a:solidFill>
                <a:latin typeface="標楷體" panose="03000509000000000000" pitchFamily="65" charset="-120"/>
                <a:cs typeface="Times New Roman" panose="02020603050405020304" pitchFamily="18" charset="0"/>
              </a:rPr>
              <a:t>  </a:t>
            </a:r>
            <a:r>
              <a:rPr lang="zh-TW" altLang="zh-TW" sz="1600" kern="100" dirty="0" smtClean="0">
                <a:solidFill>
                  <a:srgbClr val="0000FF"/>
                </a:solidFill>
                <a:ea typeface="標楷體" panose="03000509000000000000" pitchFamily="65" charset="-120"/>
                <a:cs typeface="Times New Roman" panose="02020603050405020304" pitchFamily="18" charset="0"/>
              </a:rPr>
              <a:t>二、</a:t>
            </a:r>
            <a:r>
              <a:rPr lang="zh-TW" altLang="zh-TW" sz="1600" kern="100" dirty="0" smtClean="0">
                <a:solidFill>
                  <a:srgbClr val="FF0000"/>
                </a:solidFill>
                <a:ea typeface="標楷體" panose="03000509000000000000" pitchFamily="65" charset="-120"/>
                <a:cs typeface="Times New Roman" panose="02020603050405020304" pitchFamily="18" charset="0"/>
              </a:rPr>
              <a:t>原因</a:t>
            </a:r>
            <a:r>
              <a:rPr lang="zh-TW" altLang="zh-TW" sz="1600" kern="100" dirty="0" smtClean="0">
                <a:solidFill>
                  <a:prstClr val="black"/>
                </a:solidFill>
                <a:ea typeface="標楷體" panose="03000509000000000000" pitchFamily="65" charset="-120"/>
                <a:cs typeface="Times New Roman" panose="02020603050405020304" pitchFamily="18" charset="0"/>
              </a:rPr>
              <a:t>－</a:t>
            </a:r>
            <a:r>
              <a:rPr lang="zh-TW" altLang="en-US" sz="1600" kern="100" dirty="0" smtClean="0">
                <a:solidFill>
                  <a:srgbClr val="0000FF"/>
                </a:solidFill>
                <a:ea typeface="標楷體" panose="03000509000000000000" pitchFamily="65" charset="-120"/>
                <a:cs typeface="Times New Roman" panose="02020603050405020304" pitchFamily="18" charset="0"/>
              </a:rPr>
              <a:t>敘述</a:t>
            </a:r>
            <a:r>
              <a:rPr lang="zh-TW" altLang="zh-TW" sz="1600" kern="100" dirty="0" smtClean="0">
                <a:solidFill>
                  <a:srgbClr val="0000FF"/>
                </a:solidFill>
                <a:ea typeface="標楷體" panose="03000509000000000000" pitchFamily="65" charset="-120"/>
                <a:cs typeface="Times New Roman" panose="02020603050405020304" pitchFamily="18" charset="0"/>
              </a:rPr>
              <a:t>造成本案之原因。</a:t>
            </a:r>
            <a:endParaRPr lang="zh-TW" altLang="zh-TW" sz="1600" kern="100" dirty="0" smtClean="0">
              <a:solidFill>
                <a:srgbClr val="0000FF"/>
              </a:solidFill>
              <a:cs typeface="Times New Roman" panose="02020603050405020304" pitchFamily="18" charset="0"/>
            </a:endParaRPr>
          </a:p>
          <a:p>
            <a:pPr marL="610235" indent="-610235">
              <a:lnSpc>
                <a:spcPts val="2000"/>
              </a:lnSpc>
            </a:pPr>
            <a:r>
              <a:rPr lang="en-US" altLang="zh-TW" sz="1600" kern="100" dirty="0" smtClean="0">
                <a:solidFill>
                  <a:prstClr val="black"/>
                </a:solidFill>
                <a:latin typeface="標楷體" panose="03000509000000000000" pitchFamily="65" charset="-120"/>
                <a:cs typeface="Times New Roman" panose="02020603050405020304" pitchFamily="18" charset="0"/>
              </a:rPr>
              <a:t>  </a:t>
            </a:r>
            <a:r>
              <a:rPr lang="zh-TW" altLang="zh-TW" sz="1600" kern="100" dirty="0" smtClean="0">
                <a:solidFill>
                  <a:srgbClr val="0000FF"/>
                </a:solidFill>
                <a:ea typeface="標楷體" panose="03000509000000000000" pitchFamily="65" charset="-120"/>
                <a:cs typeface="Times New Roman" panose="02020603050405020304" pitchFamily="18" charset="0"/>
              </a:rPr>
              <a:t>三、</a:t>
            </a:r>
            <a:r>
              <a:rPr lang="zh-TW" altLang="zh-TW" sz="1600" kern="100" dirty="0" smtClean="0">
                <a:solidFill>
                  <a:srgbClr val="FF0000"/>
                </a:solidFill>
                <a:ea typeface="標楷體" panose="03000509000000000000" pitchFamily="65" charset="-120"/>
                <a:cs typeface="Times New Roman" panose="02020603050405020304" pitchFamily="18" charset="0"/>
              </a:rPr>
              <a:t>結果</a:t>
            </a:r>
            <a:r>
              <a:rPr lang="zh-TW" altLang="zh-TW" sz="1600" kern="100" dirty="0" smtClean="0">
                <a:solidFill>
                  <a:srgbClr val="0000FF"/>
                </a:solidFill>
                <a:ea typeface="標楷體" panose="03000509000000000000" pitchFamily="65" charset="-120"/>
                <a:cs typeface="Times New Roman" panose="02020603050405020304" pitchFamily="18" charset="0"/>
              </a:rPr>
              <a:t>－</a:t>
            </a:r>
            <a:r>
              <a:rPr lang="zh-TW" altLang="en-US" sz="1600" kern="100" dirty="0" smtClean="0">
                <a:solidFill>
                  <a:srgbClr val="0000FF"/>
                </a:solidFill>
                <a:ea typeface="標楷體" panose="03000509000000000000" pitchFamily="65" charset="-120"/>
                <a:cs typeface="Times New Roman" panose="02020603050405020304" pitchFamily="18" charset="0"/>
              </a:rPr>
              <a:t>敘述</a:t>
            </a:r>
            <a:r>
              <a:rPr lang="zh-TW" altLang="zh-TW" sz="1600" kern="100" dirty="0" smtClean="0">
                <a:solidFill>
                  <a:srgbClr val="0000FF"/>
                </a:solidFill>
                <a:ea typeface="標楷體" panose="03000509000000000000" pitchFamily="65" charset="-120"/>
                <a:cs typeface="Times New Roman" panose="02020603050405020304" pitchFamily="18" charset="0"/>
              </a:rPr>
              <a:t>本案將會造成之重要後果。</a:t>
            </a:r>
            <a:endParaRPr lang="zh-TW" altLang="zh-TW" sz="1600" kern="100" dirty="0" smtClean="0">
              <a:solidFill>
                <a:srgbClr val="0000FF"/>
              </a:solidFill>
              <a:cs typeface="Times New Roman" panose="02020603050405020304" pitchFamily="18" charset="0"/>
            </a:endParaRPr>
          </a:p>
          <a:p>
            <a:pPr marL="610235" indent="-610235">
              <a:lnSpc>
                <a:spcPts val="2000"/>
              </a:lnSpc>
            </a:pPr>
            <a:r>
              <a:rPr lang="en-US" altLang="zh-TW" sz="1600" kern="100" dirty="0" smtClean="0">
                <a:solidFill>
                  <a:prstClr val="black"/>
                </a:solidFill>
                <a:latin typeface="標楷體" panose="03000509000000000000" pitchFamily="65" charset="-120"/>
                <a:cs typeface="Times New Roman" panose="02020603050405020304" pitchFamily="18" charset="0"/>
              </a:rPr>
              <a:t>  </a:t>
            </a:r>
            <a:r>
              <a:rPr lang="zh-TW" altLang="zh-TW" sz="1600" kern="100" dirty="0" smtClean="0">
                <a:solidFill>
                  <a:srgbClr val="0000FF"/>
                </a:solidFill>
                <a:ea typeface="標楷體" panose="03000509000000000000" pitchFamily="65" charset="-120"/>
                <a:cs typeface="Times New Roman" panose="02020603050405020304" pitchFamily="18" charset="0"/>
              </a:rPr>
              <a:t>四、</a:t>
            </a:r>
            <a:r>
              <a:rPr lang="zh-TW" altLang="zh-TW" sz="1600" kern="100" dirty="0" smtClean="0">
                <a:solidFill>
                  <a:srgbClr val="FF0000"/>
                </a:solidFill>
                <a:ea typeface="標楷體" panose="03000509000000000000" pitchFamily="65" charset="-120"/>
                <a:cs typeface="Times New Roman" panose="02020603050405020304" pitchFamily="18" charset="0"/>
              </a:rPr>
              <a:t>附件</a:t>
            </a:r>
            <a:r>
              <a:rPr lang="zh-TW" altLang="zh-TW" sz="1600" kern="100" dirty="0" smtClean="0">
                <a:solidFill>
                  <a:prstClr val="black"/>
                </a:solidFill>
                <a:ea typeface="標楷體" panose="03000509000000000000" pitchFamily="65" charset="-120"/>
                <a:cs typeface="Times New Roman" panose="02020603050405020304" pitchFamily="18" charset="0"/>
              </a:rPr>
              <a:t>－</a:t>
            </a:r>
            <a:r>
              <a:rPr lang="zh-TW" altLang="zh-TW" sz="1600" kern="100" dirty="0" smtClean="0">
                <a:solidFill>
                  <a:srgbClr val="0000FF"/>
                </a:solidFill>
                <a:ea typeface="標楷體" panose="03000509000000000000" pitchFamily="65" charset="-120"/>
                <a:cs typeface="Times New Roman" panose="02020603050405020304" pitchFamily="18" charset="0"/>
              </a:rPr>
              <a:t>如有附件列於說明最後，並應列明附</a:t>
            </a:r>
            <a:r>
              <a:rPr lang="zh-TW" altLang="zh-TW" sz="1600" kern="0" dirty="0" smtClean="0">
                <a:solidFill>
                  <a:srgbClr val="0000FF"/>
                </a:solidFill>
                <a:ea typeface="標楷體" panose="03000509000000000000" pitchFamily="65" charset="-120"/>
                <a:cs typeface="Times New Roman" panose="02020603050405020304" pitchFamily="18" charset="0"/>
              </a:rPr>
              <a:t>件之名稱及數量。</a:t>
            </a:r>
            <a:endParaRPr lang="zh-TW" altLang="en-US" sz="1600" kern="0" dirty="0" smtClean="0">
              <a:solidFill>
                <a:srgbClr val="0000FF"/>
              </a:solidFill>
            </a:endParaRPr>
          </a:p>
        </p:txBody>
      </p:sp>
      <p:sp>
        <p:nvSpPr>
          <p:cNvPr id="7" name="標題 1"/>
          <p:cNvSpPr txBox="1">
            <a:spLocks/>
          </p:cNvSpPr>
          <p:nvPr/>
        </p:nvSpPr>
        <p:spPr bwMode="auto">
          <a:xfrm>
            <a:off x="149335" y="-7561"/>
            <a:ext cx="286207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en-US" sz="2000" dirty="0" smtClean="0">
                <a:solidFill>
                  <a:srgbClr val="0000FF"/>
                </a:solidFill>
                <a:ea typeface="標楷體" panose="03000509000000000000" pitchFamily="65" charset="-120"/>
              </a:rPr>
              <a:t>因果關係</a:t>
            </a:r>
            <a:r>
              <a:rPr lang="zh-TW" altLang="zh-TW" sz="2000" dirty="0" smtClean="0">
                <a:solidFill>
                  <a:srgbClr val="0000FF"/>
                </a:solidFill>
                <a:ea typeface="標楷體" panose="03000509000000000000" pitchFamily="65" charset="-120"/>
              </a:rPr>
              <a:t>法範例</a:t>
            </a:r>
            <a:r>
              <a:rPr lang="en-US" altLang="zh-TW" sz="2000" dirty="0" smtClean="0">
                <a:solidFill>
                  <a:srgbClr val="0000FF"/>
                </a:solidFill>
                <a:ea typeface="標楷體" panose="03000509000000000000" pitchFamily="65" charset="-120"/>
              </a:rPr>
              <a:t/>
            </a:r>
            <a:br>
              <a:rPr lang="en-US" altLang="zh-TW" sz="2000" dirty="0" smtClean="0">
                <a:solidFill>
                  <a:srgbClr val="0000FF"/>
                </a:solidFill>
                <a:ea typeface="標楷體" panose="03000509000000000000" pitchFamily="65" charset="-120"/>
              </a:rPr>
            </a:b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zh-TW" sz="2000" u="sng" dirty="0" smtClean="0">
                <a:solidFill>
                  <a:srgbClr val="FF0000"/>
                </a:solidFill>
                <a:latin typeface="標楷體" panose="03000509000000000000" pitchFamily="65" charset="-120"/>
                <a:ea typeface="標楷體" panose="03000509000000000000" pitchFamily="65" charset="-120"/>
              </a:rPr>
              <a:t>依</a:t>
            </a:r>
            <a:r>
              <a:rPr lang="zh-TW" altLang="en-US" sz="2000" u="sng" dirty="0" smtClean="0">
                <a:solidFill>
                  <a:srgbClr val="FF0000"/>
                </a:solidFill>
                <a:latin typeface="標楷體" panose="03000509000000000000" pitchFamily="65" charset="-120"/>
                <a:ea typeface="標楷體" panose="03000509000000000000" pitchFamily="65" charset="-120"/>
              </a:rPr>
              <a:t>事實需要</a:t>
            </a:r>
            <a:r>
              <a:rPr lang="zh-TW" altLang="zh-TW" sz="2000" u="sng" dirty="0" smtClean="0">
                <a:solidFill>
                  <a:srgbClr val="FF0000"/>
                </a:solidFill>
                <a:latin typeface="標楷體" panose="03000509000000000000" pitchFamily="65" charset="-120"/>
                <a:ea typeface="標楷體" panose="03000509000000000000" pitchFamily="65" charset="-120"/>
              </a:rPr>
              <a:t>辦理</a:t>
            </a:r>
            <a:r>
              <a:rPr lang="en-US" altLang="zh-TW" sz="2000" dirty="0" smtClean="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574944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7862" y="0"/>
            <a:ext cx="12144138" cy="6858000"/>
          </a:xfrm>
        </p:spPr>
        <p:txBody>
          <a:bodyPr/>
          <a:lstStyle/>
          <a:p>
            <a:pPr marL="0" indent="0" algn="ctr">
              <a:buNone/>
              <a:defRPr/>
            </a:pPr>
            <a:r>
              <a:rPr lang="zh-TW" altLang="en-US" sz="2800" dirty="0" smtClean="0">
                <a:latin typeface="標楷體" panose="03000509000000000000" pitchFamily="65" charset="-120"/>
                <a:ea typeface="標楷體" panose="03000509000000000000" pitchFamily="65" charset="-120"/>
              </a:rPr>
              <a:t>衛生</a:t>
            </a:r>
            <a:r>
              <a:rPr lang="zh-TW" altLang="en-US" sz="2800" dirty="0">
                <a:latin typeface="標楷體" panose="03000509000000000000" pitchFamily="65" charset="-120"/>
                <a:ea typeface="標楷體" panose="03000509000000000000" pitchFamily="65" charset="-120"/>
              </a:rPr>
              <a:t>福利</a:t>
            </a:r>
            <a:r>
              <a:rPr lang="zh-TW" altLang="en-US" sz="2800" dirty="0" smtClean="0">
                <a:latin typeface="標楷體" panose="03000509000000000000" pitchFamily="65" charset="-120"/>
                <a:ea typeface="標楷體" panose="03000509000000000000" pitchFamily="65" charset="-120"/>
              </a:rPr>
              <a:t>部  函</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稿</a:t>
            </a:r>
            <a:r>
              <a:rPr lang="en-US" altLang="zh-TW" sz="2800" dirty="0">
                <a:latin typeface="標楷體" panose="03000509000000000000" pitchFamily="65" charset="-120"/>
                <a:ea typeface="標楷體" panose="03000509000000000000" pitchFamily="65" charset="-120"/>
              </a:rPr>
              <a:t>) </a:t>
            </a:r>
          </a:p>
          <a:p>
            <a:pPr marL="0" indent="0">
              <a:buNone/>
              <a:defRPr/>
            </a:pPr>
            <a:r>
              <a:rPr lang="zh-TW" altLang="en-US" sz="2400" dirty="0" smtClean="0">
                <a:latin typeface="標楷體" panose="03000509000000000000" pitchFamily="65" charset="-120"/>
                <a:ea typeface="標楷體" panose="03000509000000000000" pitchFamily="65" charset="-120"/>
              </a:rPr>
              <a:t>受</a:t>
            </a:r>
            <a:r>
              <a:rPr lang="zh-TW" altLang="en-US" sz="2400" dirty="0">
                <a:latin typeface="標楷體" panose="03000509000000000000" pitchFamily="65" charset="-120"/>
                <a:ea typeface="標楷體" panose="03000509000000000000" pitchFamily="65" charset="-120"/>
              </a:rPr>
              <a:t>文者：教育部</a:t>
            </a:r>
          </a:p>
          <a:p>
            <a:pPr marL="0" indent="0">
              <a:lnSpc>
                <a:spcPts val="1500"/>
              </a:lnSpc>
              <a:buNone/>
              <a:defRPr/>
            </a:pPr>
            <a:r>
              <a:rPr lang="zh-TW" altLang="en-US" sz="1600" dirty="0" smtClean="0">
                <a:latin typeface="標楷體" panose="03000509000000000000" pitchFamily="65" charset="-120"/>
                <a:ea typeface="標楷體" panose="03000509000000000000" pitchFamily="65" charset="-120"/>
              </a:rPr>
              <a:t>發文</a:t>
            </a:r>
            <a:r>
              <a:rPr lang="zh-TW" altLang="en-US" sz="1600" dirty="0">
                <a:latin typeface="標楷體" panose="03000509000000000000" pitchFamily="65" charset="-120"/>
                <a:ea typeface="標楷體" panose="03000509000000000000" pitchFamily="65" charset="-120"/>
              </a:rPr>
              <a:t>日期：中華民國</a:t>
            </a:r>
            <a:r>
              <a:rPr lang="en-US" altLang="zh-TW" sz="1600" dirty="0">
                <a:latin typeface="標楷體" panose="03000509000000000000" pitchFamily="65" charset="-120"/>
                <a:ea typeface="標楷體" panose="03000509000000000000" pitchFamily="65" charset="-120"/>
              </a:rPr>
              <a:t>108</a:t>
            </a:r>
            <a:r>
              <a:rPr lang="zh-TW" altLang="en-US" sz="1600" dirty="0">
                <a:latin typeface="標楷體" panose="03000509000000000000" pitchFamily="65" charset="-120"/>
                <a:ea typeface="標楷體" panose="03000509000000000000" pitchFamily="65" charset="-120"/>
              </a:rPr>
              <a:t>年</a:t>
            </a:r>
            <a:r>
              <a:rPr lang="en-US" altLang="zh-TW" sz="1600" dirty="0">
                <a:latin typeface="標楷體" panose="03000509000000000000" pitchFamily="65" charset="-120"/>
                <a:ea typeface="標楷體" panose="03000509000000000000" pitchFamily="65" charset="-120"/>
              </a:rPr>
              <a:t>7</a:t>
            </a:r>
            <a:r>
              <a:rPr lang="zh-TW" altLang="en-US" sz="1600" dirty="0">
                <a:latin typeface="標楷體" panose="03000509000000000000" pitchFamily="65" charset="-120"/>
                <a:ea typeface="標楷體" panose="03000509000000000000" pitchFamily="65" charset="-120"/>
              </a:rPr>
              <a:t>月</a:t>
            </a:r>
            <a:r>
              <a:rPr lang="en-US" altLang="zh-TW" sz="1600" dirty="0">
                <a:latin typeface="標楷體" panose="03000509000000000000" pitchFamily="65" charset="-120"/>
                <a:ea typeface="標楷體" panose="03000509000000000000" pitchFamily="65" charset="-120"/>
              </a:rPr>
              <a:t>25</a:t>
            </a:r>
            <a:r>
              <a:rPr lang="zh-TW" altLang="en-US" sz="1600" dirty="0">
                <a:latin typeface="標楷體" panose="03000509000000000000" pitchFamily="65" charset="-120"/>
                <a:ea typeface="標楷體" panose="03000509000000000000" pitchFamily="65" charset="-120"/>
              </a:rPr>
              <a:t>日</a:t>
            </a:r>
          </a:p>
          <a:p>
            <a:pPr marL="0" indent="0">
              <a:lnSpc>
                <a:spcPts val="1500"/>
              </a:lnSpc>
              <a:buNone/>
              <a:defRPr/>
            </a:pPr>
            <a:r>
              <a:rPr lang="zh-TW" altLang="en-US" sz="1600" dirty="0">
                <a:latin typeface="標楷體" panose="03000509000000000000" pitchFamily="65" charset="-120"/>
                <a:ea typeface="標楷體" panose="03000509000000000000" pitchFamily="65" charset="-120"/>
              </a:rPr>
              <a:t>發文字號：衛部心字第</a:t>
            </a:r>
            <a:r>
              <a:rPr lang="en-US" altLang="zh-TW" sz="1600" dirty="0">
                <a:latin typeface="標楷體" panose="03000509000000000000" pitchFamily="65" charset="-120"/>
                <a:ea typeface="標楷體" panose="03000509000000000000" pitchFamily="65" charset="-120"/>
              </a:rPr>
              <a:t>1081762209</a:t>
            </a:r>
            <a:r>
              <a:rPr lang="zh-TW" altLang="en-US" sz="1600" dirty="0">
                <a:latin typeface="標楷體" panose="03000509000000000000" pitchFamily="65" charset="-120"/>
                <a:ea typeface="標楷體" panose="03000509000000000000" pitchFamily="65" charset="-120"/>
              </a:rPr>
              <a:t>號</a:t>
            </a:r>
          </a:p>
          <a:p>
            <a:pPr marL="0" indent="0">
              <a:lnSpc>
                <a:spcPts val="1500"/>
              </a:lnSpc>
              <a:buNone/>
              <a:defRPr/>
            </a:pPr>
            <a:r>
              <a:rPr lang="zh-TW" altLang="en-US" sz="1600" dirty="0">
                <a:latin typeface="標楷體" panose="03000509000000000000" pitchFamily="65" charset="-120"/>
                <a:ea typeface="標楷體" panose="03000509000000000000" pitchFamily="65" charset="-120"/>
              </a:rPr>
              <a:t>速別：普通件</a:t>
            </a:r>
          </a:p>
          <a:p>
            <a:pPr marL="0" indent="0">
              <a:lnSpc>
                <a:spcPts val="1500"/>
              </a:lnSpc>
              <a:buNone/>
              <a:defRPr/>
            </a:pPr>
            <a:r>
              <a:rPr lang="zh-TW" altLang="en-US" sz="1600" dirty="0">
                <a:latin typeface="標楷體" panose="03000509000000000000" pitchFamily="65" charset="-120"/>
                <a:ea typeface="標楷體" panose="03000509000000000000" pitchFamily="65" charset="-120"/>
              </a:rPr>
              <a:t>密等及解密條件或保密期限：</a:t>
            </a:r>
          </a:p>
          <a:p>
            <a:pPr marL="0" indent="0">
              <a:lnSpc>
                <a:spcPts val="1500"/>
              </a:lnSpc>
              <a:buNone/>
              <a:defRPr/>
            </a:pPr>
            <a:r>
              <a:rPr lang="zh-TW" altLang="en-US" sz="1600" dirty="0">
                <a:latin typeface="標楷體" panose="03000509000000000000" pitchFamily="65" charset="-120"/>
                <a:ea typeface="標楷體" panose="03000509000000000000" pitchFamily="65" charset="-120"/>
              </a:rPr>
              <a:t>附件：活動辦法</a:t>
            </a:r>
            <a:r>
              <a:rPr lang="en-US" altLang="zh-TW" sz="1600" dirty="0">
                <a:latin typeface="標楷體" panose="03000509000000000000" pitchFamily="65" charset="-120"/>
                <a:ea typeface="標楷體" panose="03000509000000000000" pitchFamily="65" charset="-120"/>
              </a:rPr>
              <a:t>1</a:t>
            </a:r>
            <a:r>
              <a:rPr lang="zh-TW" altLang="en-US" sz="1600" dirty="0">
                <a:latin typeface="標楷體" panose="03000509000000000000" pitchFamily="65" charset="-120"/>
                <a:ea typeface="標楷體" panose="03000509000000000000" pitchFamily="65" charset="-120"/>
              </a:rPr>
              <a:t>份 </a:t>
            </a:r>
            <a:r>
              <a:rPr lang="en-US" altLang="zh-TW" sz="1600" dirty="0">
                <a:latin typeface="標楷體" panose="03000509000000000000" pitchFamily="65" charset="-120"/>
                <a:ea typeface="標楷體" panose="03000509000000000000" pitchFamily="65" charset="-120"/>
              </a:rPr>
              <a:t>(1081762209-1.docx)</a:t>
            </a:r>
          </a:p>
          <a:p>
            <a:pPr marL="0" indent="0">
              <a:lnSpc>
                <a:spcPts val="2500"/>
              </a:lnSpc>
              <a:buNone/>
              <a:defRPr/>
            </a:pPr>
            <a:r>
              <a:rPr lang="zh-TW" altLang="en-US" sz="2400" dirty="0">
                <a:latin typeface="標楷體" panose="03000509000000000000" pitchFamily="65" charset="-120"/>
                <a:ea typeface="標楷體" panose="03000509000000000000" pitchFamily="65" charset="-120"/>
              </a:rPr>
              <a:t>主旨</a:t>
            </a:r>
            <a:r>
              <a:rPr lang="zh-TW" altLang="en-US" sz="2400" dirty="0" smtClean="0">
                <a:latin typeface="標楷體" panose="03000509000000000000" pitchFamily="65" charset="-120"/>
                <a:ea typeface="標楷體" panose="03000509000000000000" pitchFamily="65" charset="-120"/>
              </a:rPr>
              <a:t>：</a:t>
            </a:r>
            <a:r>
              <a:rPr lang="zh-TW" altLang="en-US" sz="2400" b="1" dirty="0" smtClean="0">
                <a:solidFill>
                  <a:srgbClr val="3333FF"/>
                </a:solidFill>
                <a:latin typeface="標楷體" panose="03000509000000000000" pitchFamily="65" charset="-120"/>
                <a:ea typeface="標楷體" panose="03000509000000000000" pitchFamily="65" charset="-120"/>
              </a:rPr>
              <a:t>為</a:t>
            </a:r>
            <a:r>
              <a:rPr lang="zh-TW" altLang="en-US" sz="2400" dirty="0" smtClean="0">
                <a:latin typeface="標楷體" panose="03000509000000000000" pitchFamily="65" charset="-120"/>
                <a:ea typeface="標楷體" panose="03000509000000000000" pitchFamily="65" charset="-120"/>
              </a:rPr>
              <a:t>推展「</a:t>
            </a:r>
            <a:r>
              <a:rPr lang="zh-TW" altLang="en-US" sz="2400" dirty="0">
                <a:latin typeface="標楷體" panose="03000509000000000000" pitchFamily="65" charset="-120"/>
                <a:ea typeface="標楷體" panose="03000509000000000000" pitchFamily="65" charset="-120"/>
              </a:rPr>
              <a:t>心快活</a:t>
            </a:r>
            <a:r>
              <a:rPr lang="zh-TW" altLang="en-US" sz="2400" dirty="0" smtClean="0">
                <a:latin typeface="標楷體" panose="03000509000000000000" pitchFamily="65" charset="-120"/>
                <a:ea typeface="標楷體" panose="03000509000000000000" pitchFamily="65" charset="-120"/>
              </a:rPr>
              <a:t>」心理</a:t>
            </a:r>
            <a:r>
              <a:rPr lang="zh-TW" altLang="en-US" sz="2400" dirty="0">
                <a:latin typeface="標楷體" panose="03000509000000000000" pitchFamily="65" charset="-120"/>
                <a:ea typeface="標楷體" panose="03000509000000000000" pitchFamily="65" charset="-120"/>
              </a:rPr>
              <a:t>健康學習</a:t>
            </a:r>
            <a:r>
              <a:rPr lang="zh-TW" altLang="en-US" sz="2400" dirty="0" smtClean="0">
                <a:latin typeface="標楷體" panose="03000509000000000000" pitchFamily="65" charset="-120"/>
                <a:ea typeface="標楷體" panose="03000509000000000000" pitchFamily="65" charset="-120"/>
              </a:rPr>
              <a:t>平台，特辦理</a:t>
            </a:r>
            <a:r>
              <a:rPr lang="en-US" altLang="zh-TW" sz="2400" dirty="0">
                <a:latin typeface="標楷體" panose="03000509000000000000" pitchFamily="65" charset="-120"/>
                <a:ea typeface="標楷體" panose="03000509000000000000" pitchFamily="65" charset="-120"/>
              </a:rPr>
              <a:t>108</a:t>
            </a:r>
            <a:r>
              <a:rPr lang="zh-TW" altLang="en-US" sz="2400" dirty="0">
                <a:latin typeface="標楷體" panose="03000509000000000000" pitchFamily="65" charset="-120"/>
                <a:ea typeface="標楷體" panose="03000509000000000000" pitchFamily="65" charset="-120"/>
              </a:rPr>
              <a:t>年度「插圖</a:t>
            </a:r>
            <a:r>
              <a:rPr lang="zh-TW" altLang="en-US" sz="2400" dirty="0" smtClean="0">
                <a:latin typeface="標楷體" panose="03000509000000000000" pitchFamily="65" charset="-120"/>
                <a:ea typeface="標楷體" panose="03000509000000000000" pitchFamily="65" charset="-120"/>
              </a:rPr>
              <a:t>設計</a:t>
            </a:r>
            <a:r>
              <a:rPr lang="zh-TW" altLang="en-US" sz="2400" dirty="0">
                <a:latin typeface="標楷體" panose="03000509000000000000" pitchFamily="65" charset="-120"/>
                <a:ea typeface="標楷體" panose="03000509000000000000" pitchFamily="65" charset="-120"/>
              </a:rPr>
              <a:t>與徵文競賽」</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defRPr/>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請轉知貴屬，</a:t>
            </a:r>
            <a:r>
              <a:rPr lang="zh-TW" altLang="en-US" sz="2400" dirty="0">
                <a:latin typeface="標楷體" panose="03000509000000000000" pitchFamily="65" charset="-120"/>
                <a:ea typeface="標楷體" panose="03000509000000000000" pitchFamily="65" charset="-120"/>
              </a:rPr>
              <a:t>並鼓勵符合參賽</a:t>
            </a:r>
            <a:r>
              <a:rPr lang="zh-TW" altLang="en-US" sz="2400" dirty="0" smtClean="0">
                <a:latin typeface="標楷體" panose="03000509000000000000" pitchFamily="65" charset="-120"/>
                <a:ea typeface="標楷體" panose="03000509000000000000" pitchFamily="65" charset="-120"/>
              </a:rPr>
              <a:t>資格之</a:t>
            </a:r>
            <a:r>
              <a:rPr lang="zh-TW" altLang="en-US" sz="2400" dirty="0">
                <a:latin typeface="標楷體" panose="03000509000000000000" pitchFamily="65" charset="-120"/>
                <a:ea typeface="標楷體" panose="03000509000000000000" pitchFamily="65" charset="-120"/>
              </a:rPr>
              <a:t>對象踴躍</a:t>
            </a:r>
            <a:r>
              <a:rPr lang="zh-TW" altLang="en-US" sz="2400" dirty="0" smtClean="0">
                <a:latin typeface="標楷體" panose="03000509000000000000" pitchFamily="65" charset="-120"/>
                <a:ea typeface="標楷體" panose="03000509000000000000" pitchFamily="65" charset="-120"/>
              </a:rPr>
              <a:t>參加，</a:t>
            </a:r>
            <a:r>
              <a:rPr lang="zh-TW" altLang="en-US" sz="2400" b="1" dirty="0">
                <a:solidFill>
                  <a:srgbClr val="3333FF"/>
                </a:solidFill>
                <a:latin typeface="標楷體" panose="03000509000000000000" pitchFamily="65" charset="-120"/>
                <a:ea typeface="標楷體" panose="03000509000000000000" pitchFamily="65" charset="-120"/>
              </a:rPr>
              <a:t>請查照</a:t>
            </a:r>
            <a:r>
              <a:rPr lang="zh-TW" altLang="en-US" sz="2400" dirty="0" smtClean="0">
                <a:latin typeface="標楷體" panose="03000509000000000000" pitchFamily="65" charset="-120"/>
                <a:ea typeface="標楷體" panose="03000509000000000000" pitchFamily="65" charset="-120"/>
              </a:rPr>
              <a:t>。</a:t>
            </a:r>
            <a:r>
              <a:rPr lang="en-US" altLang="zh-TW" sz="2400" dirty="0" smtClean="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起</a:t>
            </a:r>
            <a:r>
              <a:rPr lang="en-US" altLang="zh-TW" sz="2400" dirty="0">
                <a:solidFill>
                  <a:srgbClr val="FF0000"/>
                </a:solidFill>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a:p>
            <a:pPr marL="0" indent="0">
              <a:lnSpc>
                <a:spcPts val="2500"/>
              </a:lnSpc>
              <a:buNone/>
              <a:tabLst>
                <a:tab pos="714295" algn="l"/>
              </a:tabLst>
              <a:defRPr/>
            </a:pPr>
            <a:r>
              <a:rPr lang="zh-TW" altLang="en-US" sz="2400" dirty="0" smtClean="0">
                <a:latin typeface="標楷體" panose="03000509000000000000" pitchFamily="65" charset="-120"/>
                <a:ea typeface="標楷體" panose="03000509000000000000" pitchFamily="65" charset="-120"/>
              </a:rPr>
              <a:t>說明</a:t>
            </a:r>
            <a:r>
              <a:rPr lang="zh-TW" altLang="en-US" sz="2400" dirty="0">
                <a:latin typeface="標楷體" panose="03000509000000000000" pitchFamily="65" charset="-120"/>
                <a:ea typeface="標楷體" panose="03000509000000000000" pitchFamily="65" charset="-120"/>
              </a:rPr>
              <a:t>：</a:t>
            </a:r>
          </a:p>
          <a:p>
            <a:pPr marL="0" indent="0">
              <a:lnSpc>
                <a:spcPts val="2500"/>
              </a:lnSpc>
              <a:buNone/>
              <a:defRPr/>
            </a:pPr>
            <a:r>
              <a:rPr lang="zh-TW" altLang="en-US" sz="2400" dirty="0">
                <a:latin typeface="標楷體" panose="03000509000000000000" pitchFamily="65" charset="-120"/>
                <a:ea typeface="標楷體" panose="03000509000000000000" pitchFamily="65" charset="-120"/>
              </a:rPr>
              <a:t>  一、本部為倡導民眾對於自我心理狀況的重視與積極的促進</a:t>
            </a:r>
            <a:r>
              <a:rPr lang="zh-TW" altLang="en-US" sz="2400" dirty="0" smtClean="0">
                <a:latin typeface="標楷體" panose="03000509000000000000" pitchFamily="65" charset="-120"/>
                <a:ea typeface="標楷體" panose="03000509000000000000" pitchFamily="65" charset="-120"/>
              </a:rPr>
              <a:t>心理</a:t>
            </a:r>
            <a:r>
              <a:rPr lang="zh-TW" altLang="en-US" sz="2400" dirty="0">
                <a:latin typeface="標楷體" panose="03000509000000000000" pitchFamily="65" charset="-120"/>
                <a:ea typeface="標楷體" panose="03000509000000000000" pitchFamily="65" charset="-120"/>
              </a:rPr>
              <a:t>健康，委託國立成功</a:t>
            </a:r>
            <a:r>
              <a:rPr lang="zh-TW" altLang="en-US" sz="2400" dirty="0" smtClean="0">
                <a:latin typeface="標楷體" panose="03000509000000000000" pitchFamily="65" charset="-120"/>
                <a:ea typeface="標楷體" panose="03000509000000000000" pitchFamily="65" charset="-120"/>
              </a:rPr>
              <a:t>大</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defRPr/>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學</a:t>
            </a:r>
            <a:r>
              <a:rPr lang="zh-TW" altLang="en-US" sz="2400" dirty="0">
                <a:latin typeface="標楷體" panose="03000509000000000000" pitchFamily="65" charset="-120"/>
                <a:ea typeface="標楷體" panose="03000509000000000000" pitchFamily="65" charset="-120"/>
              </a:rPr>
              <a:t>辦理</a:t>
            </a:r>
            <a:r>
              <a:rPr lang="en-US" altLang="zh-TW" sz="2400" dirty="0">
                <a:latin typeface="標楷體" panose="03000509000000000000" pitchFamily="65" charset="-120"/>
                <a:ea typeface="標楷體" panose="03000509000000000000" pitchFamily="65" charset="-120"/>
              </a:rPr>
              <a:t>108</a:t>
            </a:r>
            <a:r>
              <a:rPr lang="zh-TW" altLang="en-US" sz="2400" dirty="0">
                <a:latin typeface="標楷體" panose="03000509000000000000" pitchFamily="65" charset="-120"/>
                <a:ea typeface="標楷體" panose="03000509000000000000" pitchFamily="65" charset="-120"/>
              </a:rPr>
              <a:t>年度</a:t>
            </a:r>
            <a:r>
              <a:rPr lang="zh-TW" altLang="en-US" sz="2400" dirty="0">
                <a:solidFill>
                  <a:srgbClr val="0000FF"/>
                </a:solidFill>
                <a:latin typeface="標楷體" panose="03000509000000000000" pitchFamily="65" charset="-120"/>
                <a:ea typeface="標楷體" panose="03000509000000000000" pitchFamily="65" charset="-120"/>
              </a:rPr>
              <a:t>「</a:t>
            </a:r>
            <a:r>
              <a:rPr lang="en-US" altLang="zh-TW" sz="2400" dirty="0">
                <a:solidFill>
                  <a:srgbClr val="0000FF"/>
                </a:solidFill>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心快活</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心理</a:t>
            </a:r>
            <a:r>
              <a:rPr lang="zh-TW" altLang="en-US" sz="2400" dirty="0">
                <a:solidFill>
                  <a:srgbClr val="0000FF"/>
                </a:solidFill>
                <a:latin typeface="標楷體" panose="03000509000000000000" pitchFamily="65" charset="-120"/>
                <a:ea typeface="標楷體" panose="03000509000000000000" pitchFamily="65" charset="-120"/>
              </a:rPr>
              <a:t>健康平台維運」</a:t>
            </a:r>
            <a:r>
              <a:rPr lang="zh-TW" altLang="en-US" sz="2400" dirty="0">
                <a:latin typeface="標楷體" panose="03000509000000000000" pitchFamily="65" charset="-120"/>
                <a:ea typeface="標楷體" panose="03000509000000000000" pitchFamily="65" charset="-120"/>
              </a:rPr>
              <a:t>案，發表心理健康相關文章及</a:t>
            </a:r>
            <a:r>
              <a:rPr lang="zh-TW" altLang="en-US" sz="2400" dirty="0" smtClean="0">
                <a:latin typeface="標楷體" panose="03000509000000000000" pitchFamily="65" charset="-120"/>
                <a:ea typeface="標楷體" panose="03000509000000000000" pitchFamily="65" charset="-120"/>
              </a:rPr>
              <a:t>辦</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defRPr/>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理衛教推廣</a:t>
            </a:r>
            <a:r>
              <a:rPr lang="zh-TW" altLang="en-US" sz="2400" dirty="0">
                <a:latin typeface="標楷體" panose="03000509000000000000" pitchFamily="65" charset="-120"/>
                <a:ea typeface="標楷體" panose="03000509000000000000" pitchFamily="65" charset="-120"/>
              </a:rPr>
              <a:t>活動</a:t>
            </a:r>
            <a:r>
              <a:rPr lang="zh-TW" altLang="en-US" sz="2400" dirty="0" smtClean="0">
                <a:latin typeface="標楷體" panose="03000509000000000000" pitchFamily="65" charset="-120"/>
                <a:ea typeface="標楷體" panose="03000509000000000000" pitchFamily="65" charset="-120"/>
              </a:rPr>
              <a:t>。</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事實</a:t>
            </a:r>
            <a:r>
              <a:rPr lang="en-US" altLang="zh-TW" sz="2400" dirty="0" smtClean="0">
                <a:solidFill>
                  <a:srgbClr val="0000FF"/>
                </a:solidFill>
                <a:latin typeface="標楷體" panose="03000509000000000000" pitchFamily="65" charset="-120"/>
                <a:ea typeface="標楷體" panose="03000509000000000000" pitchFamily="65" charset="-120"/>
              </a:rPr>
              <a:t>)</a:t>
            </a:r>
            <a:r>
              <a:rPr lang="en-US" altLang="zh-TW" sz="2600" b="1" dirty="0">
                <a:solidFill>
                  <a:srgbClr val="0000FF"/>
                </a:solidFill>
                <a:latin typeface="標楷體" panose="03000509000000000000" pitchFamily="65" charset="-120"/>
                <a:ea typeface="標楷體" panose="03000509000000000000" pitchFamily="65" charset="-120"/>
              </a:rPr>
              <a:t> </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承</a:t>
            </a:r>
            <a:r>
              <a:rPr lang="en-US" altLang="zh-TW" sz="2600" b="1" dirty="0">
                <a:solidFill>
                  <a:srgbClr val="FF0000"/>
                </a:solidFill>
                <a:latin typeface="標楷體" panose="03000509000000000000" pitchFamily="65" charset="-120"/>
                <a:ea typeface="標楷體" panose="03000509000000000000" pitchFamily="65" charset="-120"/>
              </a:rPr>
              <a:t>)</a:t>
            </a:r>
            <a:endParaRPr lang="zh-TW" altLang="en-US" sz="2400" dirty="0">
              <a:solidFill>
                <a:srgbClr val="FF0000"/>
              </a:solidFill>
              <a:latin typeface="標楷體" panose="03000509000000000000" pitchFamily="65" charset="-120"/>
              <a:ea typeface="標楷體" panose="03000509000000000000" pitchFamily="65" charset="-120"/>
            </a:endParaRPr>
          </a:p>
          <a:p>
            <a:pPr marL="0" indent="0">
              <a:lnSpc>
                <a:spcPts val="2500"/>
              </a:lnSpc>
              <a:buNone/>
              <a:tabLst>
                <a:tab pos="714295" algn="l"/>
              </a:tabLst>
              <a:defRPr/>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二</a:t>
            </a:r>
            <a:r>
              <a:rPr lang="zh-TW" altLang="en-US" sz="2400" dirty="0">
                <a:latin typeface="標楷體" panose="03000509000000000000" pitchFamily="65" charset="-120"/>
                <a:ea typeface="標楷體" panose="03000509000000000000" pitchFamily="65" charset="-120"/>
              </a:rPr>
              <a:t>、為使用視覺化的插圖設計吸引大眾閱讀，並宣導使用</a:t>
            </a:r>
            <a:r>
              <a:rPr lang="zh-TW" altLang="en-US" sz="2400" dirty="0" smtClean="0">
                <a:latin typeface="標楷體" panose="03000509000000000000" pitchFamily="65" charset="-120"/>
                <a:ea typeface="標楷體" panose="03000509000000000000" pitchFamily="65" charset="-120"/>
              </a:rPr>
              <a:t>正確心理</a:t>
            </a:r>
            <a:r>
              <a:rPr lang="zh-TW" altLang="en-US" sz="2400" dirty="0">
                <a:latin typeface="標楷體" panose="03000509000000000000" pitchFamily="65" charset="-120"/>
                <a:ea typeface="標楷體" panose="03000509000000000000" pitchFamily="65" charset="-120"/>
              </a:rPr>
              <a:t>健康資訊與專業</a:t>
            </a:r>
            <a:r>
              <a:rPr lang="zh-TW" altLang="en-US" sz="2400" dirty="0" smtClean="0">
                <a:latin typeface="標楷體" panose="03000509000000000000" pitchFamily="65" charset="-120"/>
                <a:ea typeface="標楷體" panose="03000509000000000000" pitchFamily="65" charset="-120"/>
              </a:rPr>
              <a:t>協助</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tabLst>
                <a:tab pos="714295" algn="l"/>
              </a:tabLst>
              <a:defRPr/>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本部特舉辦旨揭活動，活動</a:t>
            </a:r>
            <a:r>
              <a:rPr lang="zh-TW" altLang="en-US" sz="2400" dirty="0" smtClean="0">
                <a:latin typeface="標楷體" panose="03000509000000000000" pitchFamily="65" charset="-120"/>
                <a:ea typeface="標楷體" panose="03000509000000000000" pitchFamily="65" charset="-120"/>
              </a:rPr>
              <a:t>辦法</a:t>
            </a:r>
            <a:r>
              <a:rPr lang="zh-TW" altLang="en-US" sz="2400" dirty="0">
                <a:latin typeface="標楷體" panose="03000509000000000000" pitchFamily="65" charset="-120"/>
                <a:ea typeface="標楷體" panose="03000509000000000000" pitchFamily="65" charset="-120"/>
              </a:rPr>
              <a:t>如</a:t>
            </a:r>
            <a:r>
              <a:rPr lang="zh-TW" altLang="en-US" sz="2400" dirty="0" smtClean="0">
                <a:latin typeface="標楷體" panose="03000509000000000000" pitchFamily="65" charset="-120"/>
                <a:ea typeface="標楷體" panose="03000509000000000000" pitchFamily="65" charset="-120"/>
              </a:rPr>
              <a:t>附件。</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原因</a:t>
            </a:r>
            <a:r>
              <a:rPr lang="en-US" altLang="zh-TW" sz="2400" dirty="0" smtClean="0">
                <a:solidFill>
                  <a:srgbClr val="0000FF"/>
                </a:solidFill>
                <a:latin typeface="標楷體" panose="03000509000000000000" pitchFamily="65" charset="-120"/>
                <a:ea typeface="標楷體" panose="03000509000000000000" pitchFamily="65" charset="-120"/>
              </a:rPr>
              <a:t>)</a:t>
            </a:r>
            <a:r>
              <a:rPr lang="en-US" altLang="zh-TW" sz="2600" dirty="0">
                <a:solidFill>
                  <a:srgbClr val="FF0000"/>
                </a:solidFill>
                <a:latin typeface="標楷體" panose="03000509000000000000" pitchFamily="65" charset="-120"/>
                <a:ea typeface="標楷體" panose="03000509000000000000" pitchFamily="65" charset="-120"/>
              </a:rPr>
              <a:t> (</a:t>
            </a:r>
            <a:r>
              <a:rPr lang="zh-TW" altLang="en-US" sz="2600" dirty="0">
                <a:solidFill>
                  <a:srgbClr val="FF0000"/>
                </a:solidFill>
                <a:latin typeface="標楷體" panose="03000509000000000000" pitchFamily="65" charset="-120"/>
                <a:ea typeface="標楷體" panose="03000509000000000000" pitchFamily="65" charset="-120"/>
              </a:rPr>
              <a:t>轉</a:t>
            </a:r>
            <a:r>
              <a:rPr lang="en-US" altLang="zh-TW" sz="2600" dirty="0">
                <a:solidFill>
                  <a:srgbClr val="FF0000"/>
                </a:solidFill>
                <a:latin typeface="標楷體" panose="03000509000000000000" pitchFamily="65" charset="-120"/>
                <a:ea typeface="標楷體" panose="03000509000000000000" pitchFamily="65" charset="-120"/>
              </a:rPr>
              <a:t>)</a:t>
            </a:r>
            <a:endParaRPr lang="zh-TW" altLang="en-US" sz="2400" dirty="0" smtClean="0">
              <a:solidFill>
                <a:srgbClr val="0000FF"/>
              </a:solidFill>
              <a:latin typeface="標楷體" panose="03000509000000000000" pitchFamily="65" charset="-120"/>
              <a:ea typeface="標楷體" panose="03000509000000000000" pitchFamily="65" charset="-120"/>
            </a:endParaRPr>
          </a:p>
          <a:p>
            <a:pPr marL="0" indent="0">
              <a:lnSpc>
                <a:spcPts val="2500"/>
              </a:lnSpc>
              <a:buNone/>
              <a:defRPr/>
            </a:pPr>
            <a:r>
              <a:rPr lang="zh-TW" altLang="en-US" sz="2400" dirty="0" smtClean="0">
                <a:latin typeface="標楷體" panose="03000509000000000000" pitchFamily="65" charset="-120"/>
                <a:ea typeface="標楷體" panose="03000509000000000000" pitchFamily="65" charset="-120"/>
              </a:rPr>
              <a:t>  三</a:t>
            </a:r>
            <a:r>
              <a:rPr lang="zh-TW" altLang="en-US" sz="2400" dirty="0">
                <a:latin typeface="標楷體" panose="03000509000000000000" pitchFamily="65" charset="-120"/>
                <a:ea typeface="標楷體" panose="03000509000000000000" pitchFamily="65" charset="-120"/>
              </a:rPr>
              <a:t>、請各</a:t>
            </a:r>
            <a:r>
              <a:rPr lang="zh-TW" altLang="en-US" sz="2400" dirty="0" smtClean="0">
                <a:solidFill>
                  <a:srgbClr val="0000FF"/>
                </a:solidFill>
                <a:latin typeface="標楷體" panose="03000509000000000000" pitchFamily="65" charset="-120"/>
                <a:ea typeface="標楷體" panose="03000509000000000000" pitchFamily="65" charset="-120"/>
              </a:rPr>
              <a:t>縣</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市</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政府</a:t>
            </a:r>
            <a:r>
              <a:rPr lang="zh-TW" altLang="en-US" sz="2400" dirty="0">
                <a:latin typeface="標楷體" panose="03000509000000000000" pitchFamily="65" charset="-120"/>
                <a:ea typeface="標楷體" panose="03000509000000000000" pitchFamily="65" charset="-120"/>
              </a:rPr>
              <a:t>衛生局轉知貴轄衛生所、健康服務中心、</a:t>
            </a:r>
            <a:r>
              <a:rPr lang="zh-TW" altLang="en-US" sz="2400" dirty="0" smtClean="0">
                <a:latin typeface="標楷體" panose="03000509000000000000" pitchFamily="65" charset="-120"/>
                <a:ea typeface="標楷體" panose="03000509000000000000" pitchFamily="65" charset="-120"/>
              </a:rPr>
              <a:t>社區</a:t>
            </a:r>
            <a:r>
              <a:rPr lang="zh-TW" altLang="en-US" sz="2400" dirty="0">
                <a:latin typeface="標楷體" panose="03000509000000000000" pitchFamily="65" charset="-120"/>
                <a:ea typeface="標楷體" panose="03000509000000000000" pitchFamily="65" charset="-120"/>
              </a:rPr>
              <a:t>心理衛生中心周</a:t>
            </a:r>
            <a:r>
              <a:rPr lang="zh-TW" altLang="en-US" sz="2400" dirty="0" smtClean="0">
                <a:latin typeface="標楷體" panose="03000509000000000000" pitchFamily="65" charset="-120"/>
                <a:ea typeface="標楷體" panose="03000509000000000000" pitchFamily="65" charset="-120"/>
              </a:rPr>
              <a:t>知社</a:t>
            </a:r>
            <a:endParaRPr lang="en-US" altLang="zh-TW" sz="2400" dirty="0" smtClean="0">
              <a:latin typeface="標楷體" panose="03000509000000000000" pitchFamily="65" charset="-120"/>
              <a:ea typeface="標楷體" panose="03000509000000000000" pitchFamily="65" charset="-120"/>
            </a:endParaRPr>
          </a:p>
          <a:p>
            <a:pPr marL="0" indent="0">
              <a:lnSpc>
                <a:spcPts val="2500"/>
              </a:lnSpc>
              <a:buNone/>
              <a:defRPr/>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區民眾。</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a:solidFill>
                  <a:srgbClr val="0000FF"/>
                </a:solidFill>
                <a:latin typeface="標楷體" panose="03000509000000000000" pitchFamily="65" charset="-120"/>
                <a:ea typeface="標楷體" panose="03000509000000000000" pitchFamily="65" charset="-120"/>
              </a:rPr>
              <a:t>結果</a:t>
            </a:r>
            <a:r>
              <a:rPr lang="en-US" altLang="zh-TW" sz="2400" dirty="0" smtClean="0">
                <a:solidFill>
                  <a:srgbClr val="0000FF"/>
                </a:solidFill>
                <a:latin typeface="標楷體" panose="03000509000000000000" pitchFamily="65" charset="-120"/>
                <a:ea typeface="標楷體" panose="03000509000000000000" pitchFamily="65" charset="-120"/>
              </a:rPr>
              <a:t>)</a:t>
            </a:r>
            <a:r>
              <a:rPr lang="en-US" altLang="zh-TW" sz="2400" dirty="0" smtClean="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合</a:t>
            </a:r>
            <a:r>
              <a:rPr lang="en-US" altLang="zh-TW" sz="2400" dirty="0" smtClean="0">
                <a:solidFill>
                  <a:srgbClr val="FF0000"/>
                </a:solidFill>
                <a:latin typeface="標楷體" panose="03000509000000000000" pitchFamily="65" charset="-120"/>
                <a:ea typeface="標楷體" panose="03000509000000000000" pitchFamily="65" charset="-120"/>
              </a:rPr>
              <a:t>)</a:t>
            </a:r>
          </a:p>
          <a:p>
            <a:pPr marL="0" indent="0">
              <a:lnSpc>
                <a:spcPts val="1400"/>
              </a:lnSpc>
              <a:buNone/>
              <a:defRPr/>
            </a:pPr>
            <a:r>
              <a:rPr lang="zh-TW" altLang="en-US" sz="1600" dirty="0">
                <a:latin typeface="標楷體" panose="03000509000000000000" pitchFamily="65" charset="-120"/>
                <a:ea typeface="標楷體" panose="03000509000000000000" pitchFamily="65" charset="-120"/>
              </a:rPr>
              <a:t>正本：教育部、勞動部、地方政府</a:t>
            </a:r>
            <a:r>
              <a:rPr lang="zh-TW" altLang="en-US" sz="1600" dirty="0" smtClean="0">
                <a:latin typeface="標楷體" panose="03000509000000000000" pitchFamily="65" charset="-120"/>
                <a:ea typeface="標楷體" panose="03000509000000000000" pitchFamily="65" charset="-120"/>
              </a:rPr>
              <a:t>衛生局</a:t>
            </a:r>
            <a:endParaRPr lang="zh-TW" altLang="en-US" sz="1600" dirty="0">
              <a:latin typeface="標楷體" panose="03000509000000000000" pitchFamily="65" charset="-120"/>
              <a:ea typeface="標楷體" panose="03000509000000000000" pitchFamily="65" charset="-120"/>
            </a:endParaRPr>
          </a:p>
          <a:p>
            <a:pPr marL="0" indent="0">
              <a:lnSpc>
                <a:spcPts val="1400"/>
              </a:lnSpc>
              <a:buNone/>
              <a:defRPr/>
            </a:pPr>
            <a:r>
              <a:rPr lang="zh-TW" altLang="en-US" sz="1600" dirty="0">
                <a:latin typeface="標楷體" panose="03000509000000000000" pitchFamily="65" charset="-120"/>
                <a:ea typeface="標楷體" panose="03000509000000000000" pitchFamily="65" charset="-120"/>
              </a:rPr>
              <a:t>副本：國立成功</a:t>
            </a:r>
            <a:r>
              <a:rPr lang="zh-TW" altLang="en-US" sz="1600" dirty="0" smtClean="0">
                <a:latin typeface="標楷體" panose="03000509000000000000" pitchFamily="65" charset="-120"/>
                <a:ea typeface="標楷體" panose="03000509000000000000" pitchFamily="65" charset="-120"/>
              </a:rPr>
              <a:t>大學</a:t>
            </a:r>
            <a:endParaRPr lang="en-US" altLang="zh-TW" sz="1600" dirty="0" smtClean="0">
              <a:latin typeface="標楷體" panose="03000509000000000000" pitchFamily="65" charset="-120"/>
              <a:ea typeface="標楷體" panose="03000509000000000000" pitchFamily="65" charset="-120"/>
            </a:endParaRPr>
          </a:p>
          <a:p>
            <a:pPr marL="0" indent="0">
              <a:lnSpc>
                <a:spcPts val="2200"/>
              </a:lnSpc>
              <a:buNone/>
              <a:defRPr/>
            </a:pPr>
            <a:r>
              <a:rPr lang="zh-TW" altLang="en-US" sz="2400" dirty="0">
                <a:latin typeface="標楷體" panose="03000509000000000000" pitchFamily="65" charset="-120"/>
                <a:ea typeface="標楷體" panose="03000509000000000000" pitchFamily="65" charset="-120"/>
              </a:rPr>
              <a:t>部長 </a:t>
            </a:r>
            <a:r>
              <a:rPr lang="zh-TW" altLang="en-US" sz="2400" dirty="0" smtClean="0">
                <a:latin typeface="標楷體" panose="03000509000000000000" pitchFamily="65" charset="-120"/>
                <a:ea typeface="標楷體" panose="03000509000000000000" pitchFamily="65" charset="-120"/>
              </a:rPr>
              <a:t>陳○○ </a:t>
            </a:r>
            <a:r>
              <a:rPr lang="en-US" altLang="zh-TW" sz="2400" dirty="0">
                <a:solidFill>
                  <a:srgbClr val="0070C0"/>
                </a:solidFill>
                <a:latin typeface="標楷體" panose="03000509000000000000" pitchFamily="65" charset="-120"/>
                <a:ea typeface="標楷體" panose="03000509000000000000" pitchFamily="65" charset="-120"/>
              </a:rPr>
              <a:t>(</a:t>
            </a:r>
            <a:r>
              <a:rPr lang="zh-TW" altLang="en-US" sz="2400" dirty="0">
                <a:solidFill>
                  <a:srgbClr val="0070C0"/>
                </a:solidFill>
                <a:latin typeface="標楷體" panose="03000509000000000000" pitchFamily="65" charset="-120"/>
                <a:ea typeface="標楷體" panose="03000509000000000000" pitchFamily="65" charset="-120"/>
              </a:rPr>
              <a:t>職銜簽字章</a:t>
            </a:r>
            <a:r>
              <a:rPr lang="en-US" altLang="zh-TW" sz="2400" dirty="0">
                <a:solidFill>
                  <a:srgbClr val="0070C0"/>
                </a:solidFill>
                <a:latin typeface="標楷體" panose="03000509000000000000" pitchFamily="65" charset="-120"/>
                <a:ea typeface="標楷體" panose="03000509000000000000" pitchFamily="65" charset="-120"/>
              </a:rPr>
              <a:t>)</a:t>
            </a:r>
          </a:p>
          <a:p>
            <a:pPr marL="0" indent="0">
              <a:buNone/>
              <a:defRPr/>
            </a:pPr>
            <a:endParaRPr lang="zh-TW" altLang="en-US" sz="2400" dirty="0">
              <a:latin typeface="標楷體" panose="03000509000000000000" pitchFamily="65" charset="-120"/>
              <a:ea typeface="標楷體" panose="03000509000000000000" pitchFamily="65" charset="-120"/>
            </a:endParaRPr>
          </a:p>
        </p:txBody>
      </p:sp>
      <p:sp>
        <p:nvSpPr>
          <p:cNvPr id="6" name="文字方塊 5"/>
          <p:cNvSpPr txBox="1"/>
          <p:nvPr/>
        </p:nvSpPr>
        <p:spPr>
          <a:xfrm>
            <a:off x="1041446" y="2933028"/>
            <a:ext cx="2734685" cy="4001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sz="2000" dirty="0">
                <a:solidFill>
                  <a:srgbClr val="3333FF"/>
                </a:solidFill>
                <a:latin typeface="標楷體" panose="03000509000000000000" pitchFamily="65" charset="-120"/>
                <a:ea typeface="標楷體" panose="03000509000000000000" pitchFamily="65" charset="-120"/>
              </a:rPr>
              <a:t>說明</a:t>
            </a:r>
            <a:r>
              <a:rPr lang="en-US" altLang="zh-TW" sz="2000" dirty="0">
                <a:solidFill>
                  <a:srgbClr val="3333FF"/>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事實</a:t>
            </a:r>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原因</a:t>
            </a:r>
            <a:r>
              <a:rPr lang="en-US" altLang="zh-TW" sz="2000" dirty="0">
                <a:solidFill>
                  <a:srgbClr val="FF0000"/>
                </a:solidFill>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結果</a:t>
            </a:r>
            <a:endParaRPr lang="zh-TW" altLang="en-US" sz="2000" dirty="0">
              <a:solidFill>
                <a:srgbClr val="FF0000"/>
              </a:solidFill>
            </a:endParaRPr>
          </a:p>
        </p:txBody>
      </p:sp>
      <p:sp>
        <p:nvSpPr>
          <p:cNvPr id="8" name="文字方塊 7"/>
          <p:cNvSpPr txBox="1"/>
          <p:nvPr/>
        </p:nvSpPr>
        <p:spPr>
          <a:xfrm>
            <a:off x="5149278" y="2933028"/>
            <a:ext cx="5262806"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zh-TW" altLang="en-US" dirty="0">
                <a:solidFill>
                  <a:srgbClr val="3333FF"/>
                </a:solidFill>
                <a:latin typeface="標楷體" panose="03000509000000000000" pitchFamily="65" charset="-120"/>
                <a:ea typeface="標楷體" panose="03000509000000000000" pitchFamily="65" charset="-120"/>
              </a:rPr>
              <a:t>主旨</a:t>
            </a:r>
            <a:r>
              <a:rPr lang="en-US" altLang="zh-TW" dirty="0">
                <a:solidFill>
                  <a:srgbClr val="3333FF"/>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起首語</a:t>
            </a: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本案主要意旨</a:t>
            </a: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期望語</a:t>
            </a:r>
            <a:r>
              <a:rPr lang="en-US" altLang="zh-TW" dirty="0">
                <a:solidFill>
                  <a:srgbClr val="3333FF"/>
                </a:solidFill>
                <a:latin typeface="標楷體" panose="03000509000000000000" pitchFamily="65" charset="-120"/>
                <a:ea typeface="標楷體" panose="03000509000000000000" pitchFamily="65" charset="-120"/>
              </a:rPr>
              <a:t>)</a:t>
            </a:r>
            <a:r>
              <a:rPr lang="zh-TW" altLang="en-US" dirty="0">
                <a:solidFill>
                  <a:srgbClr val="3333FF"/>
                </a:solidFill>
                <a:latin typeface="標楷體" panose="03000509000000000000" pitchFamily="65" charset="-120"/>
                <a:ea typeface="標楷體" panose="03000509000000000000" pitchFamily="65" charset="-120"/>
              </a:rPr>
              <a:t>&lt;</a:t>
            </a:r>
            <a:r>
              <a:rPr lang="en-US" altLang="zh-TW" dirty="0">
                <a:solidFill>
                  <a:srgbClr val="3333FF"/>
                </a:solidFill>
                <a:latin typeface="標楷體" panose="03000509000000000000" pitchFamily="65" charset="-120"/>
                <a:ea typeface="標楷體" panose="03000509000000000000" pitchFamily="65" charset="-120"/>
              </a:rPr>
              <a:t>50─60</a:t>
            </a:r>
            <a:r>
              <a:rPr lang="zh-TW" altLang="en-US" dirty="0">
                <a:solidFill>
                  <a:srgbClr val="3333FF"/>
                </a:solidFill>
                <a:latin typeface="標楷體" panose="03000509000000000000" pitchFamily="65" charset="-120"/>
                <a:ea typeface="標楷體" panose="03000509000000000000" pitchFamily="65" charset="-120"/>
              </a:rPr>
              <a:t>個字</a:t>
            </a:r>
          </a:p>
        </p:txBody>
      </p:sp>
      <p:sp>
        <p:nvSpPr>
          <p:cNvPr id="5" name="文字方塊 4"/>
          <p:cNvSpPr txBox="1"/>
          <p:nvPr/>
        </p:nvSpPr>
        <p:spPr>
          <a:xfrm>
            <a:off x="4091796" y="594360"/>
            <a:ext cx="8100204" cy="137473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610235" indent="-610235">
              <a:lnSpc>
                <a:spcPts val="2000"/>
              </a:lnSpc>
            </a:pPr>
            <a:r>
              <a:rPr lang="zh-TW" altLang="zh-TW" kern="100" dirty="0">
                <a:solidFill>
                  <a:srgbClr val="0000FF"/>
                </a:solidFill>
                <a:ea typeface="標楷體" panose="03000509000000000000" pitchFamily="65" charset="-120"/>
                <a:cs typeface="Times New Roman" panose="02020603050405020304" pitchFamily="18" charset="0"/>
              </a:rPr>
              <a:t>說明：</a:t>
            </a:r>
            <a:endParaRPr lang="zh-TW" altLang="zh-TW" sz="1400" kern="100" dirty="0">
              <a:solidFill>
                <a:srgbClr val="0000FF"/>
              </a:solidFill>
              <a:cs typeface="Times New Roman" panose="02020603050405020304" pitchFamily="18" charset="0"/>
            </a:endParaRPr>
          </a:p>
          <a:p>
            <a:pPr>
              <a:lnSpc>
                <a:spcPts val="2000"/>
              </a:lnSpc>
            </a:pPr>
            <a:r>
              <a:rPr lang="en-US" altLang="zh-TW" kern="100" dirty="0">
                <a:solidFill>
                  <a:srgbClr val="FF0000"/>
                </a:solidFill>
                <a:latin typeface="標楷體" panose="03000509000000000000" pitchFamily="65" charset="-120"/>
                <a:cs typeface="Times New Roman" panose="02020603050405020304" pitchFamily="18" charset="0"/>
              </a:rPr>
              <a:t>  </a:t>
            </a:r>
            <a:r>
              <a:rPr lang="zh-TW" altLang="zh-TW" kern="100" dirty="0">
                <a:solidFill>
                  <a:srgbClr val="0000FF"/>
                </a:solidFill>
                <a:ea typeface="標楷體" panose="03000509000000000000" pitchFamily="65" charset="-120"/>
                <a:cs typeface="Times New Roman" panose="02020603050405020304" pitchFamily="18" charset="0"/>
              </a:rPr>
              <a:t>一、</a:t>
            </a:r>
            <a:r>
              <a:rPr lang="zh-TW" altLang="zh-TW" kern="100" dirty="0">
                <a:solidFill>
                  <a:srgbClr val="FF0000"/>
                </a:solidFill>
                <a:ea typeface="標楷體" panose="03000509000000000000" pitchFamily="65" charset="-120"/>
                <a:cs typeface="Times New Roman" panose="02020603050405020304" pitchFamily="18" charset="0"/>
              </a:rPr>
              <a:t>事實</a:t>
            </a:r>
            <a:r>
              <a:rPr lang="zh-TW" altLang="zh-TW" kern="100" dirty="0" smtClean="0">
                <a:solidFill>
                  <a:srgbClr val="0000FF"/>
                </a:solidFill>
                <a:ea typeface="標楷體" panose="03000509000000000000" pitchFamily="65" charset="-120"/>
                <a:cs typeface="Times New Roman" panose="02020603050405020304" pitchFamily="18" charset="0"/>
              </a:rPr>
              <a:t>－</a:t>
            </a:r>
            <a:r>
              <a:rPr lang="zh-TW" altLang="en-US" kern="100" dirty="0">
                <a:solidFill>
                  <a:srgbClr val="0000FF"/>
                </a:solidFill>
                <a:ea typeface="標楷體" panose="03000509000000000000" pitchFamily="65" charset="-120"/>
                <a:cs typeface="Times New Roman" panose="02020603050405020304" pitchFamily="18" charset="0"/>
              </a:rPr>
              <a:t>描述</a:t>
            </a:r>
            <a:r>
              <a:rPr lang="zh-TW" altLang="zh-TW" kern="100" dirty="0" smtClean="0">
                <a:solidFill>
                  <a:srgbClr val="0000FF"/>
                </a:solidFill>
                <a:ea typeface="標楷體" panose="03000509000000000000" pitchFamily="65" charset="-120"/>
                <a:cs typeface="Times New Roman" panose="02020603050405020304" pitchFamily="18" charset="0"/>
              </a:rPr>
              <a:t>現況，就</a:t>
            </a:r>
            <a:r>
              <a:rPr lang="zh-TW" altLang="zh-TW" kern="100" dirty="0">
                <a:solidFill>
                  <a:srgbClr val="0000FF"/>
                </a:solidFill>
                <a:ea typeface="標楷體" panose="03000509000000000000" pitchFamily="65" charset="-120"/>
                <a:cs typeface="Times New Roman" panose="02020603050405020304" pitchFamily="18" charset="0"/>
              </a:rPr>
              <a:t>本案之發生</a:t>
            </a:r>
            <a:r>
              <a:rPr lang="zh-TW" altLang="zh-TW" kern="100" dirty="0" smtClean="0">
                <a:solidFill>
                  <a:srgbClr val="0000FF"/>
                </a:solidFill>
                <a:ea typeface="標楷體" panose="03000509000000000000" pitchFamily="65" charset="-120"/>
                <a:cs typeface="Times New Roman" panose="02020603050405020304" pitchFamily="18" charset="0"/>
              </a:rPr>
              <a:t>事實、來源、經過或相關數據等作敘述。</a:t>
            </a:r>
            <a:endParaRPr lang="zh-TW" altLang="zh-TW" sz="1400" kern="100" dirty="0" smtClean="0">
              <a:solidFill>
                <a:srgbClr val="0000FF"/>
              </a:solidFill>
              <a:cs typeface="Times New Roman" panose="02020603050405020304" pitchFamily="18" charset="0"/>
            </a:endParaRPr>
          </a:p>
          <a:p>
            <a:pPr marL="610235" indent="-610235">
              <a:lnSpc>
                <a:spcPts val="2000"/>
              </a:lnSpc>
            </a:pPr>
            <a:r>
              <a:rPr lang="en-US" altLang="zh-TW" kern="100" dirty="0" smtClean="0">
                <a:solidFill>
                  <a:prstClr val="black"/>
                </a:solidFill>
                <a:latin typeface="標楷體" panose="03000509000000000000" pitchFamily="65" charset="-120"/>
                <a:cs typeface="Times New Roman" panose="02020603050405020304" pitchFamily="18" charset="0"/>
              </a:rPr>
              <a:t>  </a:t>
            </a:r>
            <a:r>
              <a:rPr lang="zh-TW" altLang="zh-TW" kern="100" dirty="0">
                <a:solidFill>
                  <a:srgbClr val="0000FF"/>
                </a:solidFill>
                <a:ea typeface="標楷體" panose="03000509000000000000" pitchFamily="65" charset="-120"/>
                <a:cs typeface="Times New Roman" panose="02020603050405020304" pitchFamily="18" charset="0"/>
              </a:rPr>
              <a:t>二、</a:t>
            </a:r>
            <a:r>
              <a:rPr lang="zh-TW" altLang="zh-TW" kern="100" dirty="0">
                <a:solidFill>
                  <a:srgbClr val="FF0000"/>
                </a:solidFill>
                <a:ea typeface="標楷體" panose="03000509000000000000" pitchFamily="65" charset="-120"/>
                <a:cs typeface="Times New Roman" panose="02020603050405020304" pitchFamily="18" charset="0"/>
              </a:rPr>
              <a:t>原因</a:t>
            </a:r>
            <a:r>
              <a:rPr lang="zh-TW" altLang="zh-TW" kern="100" dirty="0" smtClean="0">
                <a:solidFill>
                  <a:prstClr val="black"/>
                </a:solidFill>
                <a:ea typeface="標楷體" panose="03000509000000000000" pitchFamily="65" charset="-120"/>
                <a:cs typeface="Times New Roman" panose="02020603050405020304" pitchFamily="18" charset="0"/>
              </a:rPr>
              <a:t>－</a:t>
            </a:r>
            <a:r>
              <a:rPr lang="zh-TW" altLang="en-US" kern="100" dirty="0" smtClean="0">
                <a:solidFill>
                  <a:srgbClr val="0000FF"/>
                </a:solidFill>
                <a:ea typeface="標楷體" panose="03000509000000000000" pitchFamily="65" charset="-120"/>
                <a:cs typeface="Times New Roman" panose="02020603050405020304" pitchFamily="18" charset="0"/>
              </a:rPr>
              <a:t>敘</a:t>
            </a:r>
            <a:r>
              <a:rPr lang="zh-TW" altLang="en-US" kern="100" dirty="0">
                <a:solidFill>
                  <a:srgbClr val="0000FF"/>
                </a:solidFill>
                <a:ea typeface="標楷體" panose="03000509000000000000" pitchFamily="65" charset="-120"/>
                <a:cs typeface="Times New Roman" panose="02020603050405020304" pitchFamily="18" charset="0"/>
              </a:rPr>
              <a:t>述</a:t>
            </a:r>
            <a:r>
              <a:rPr lang="zh-TW" altLang="zh-TW" kern="100" dirty="0" smtClean="0">
                <a:solidFill>
                  <a:srgbClr val="0000FF"/>
                </a:solidFill>
                <a:ea typeface="標楷體" panose="03000509000000000000" pitchFamily="65" charset="-120"/>
                <a:cs typeface="Times New Roman" panose="02020603050405020304" pitchFamily="18" charset="0"/>
              </a:rPr>
              <a:t>造成</a:t>
            </a:r>
            <a:r>
              <a:rPr lang="zh-TW" altLang="zh-TW" kern="100" dirty="0">
                <a:solidFill>
                  <a:srgbClr val="0000FF"/>
                </a:solidFill>
                <a:ea typeface="標楷體" panose="03000509000000000000" pitchFamily="65" charset="-120"/>
                <a:cs typeface="Times New Roman" panose="02020603050405020304" pitchFamily="18" charset="0"/>
              </a:rPr>
              <a:t>本案之原因。</a:t>
            </a:r>
            <a:endParaRPr lang="zh-TW" altLang="zh-TW" sz="1400" kern="100" dirty="0">
              <a:solidFill>
                <a:srgbClr val="0000FF"/>
              </a:solidFill>
              <a:cs typeface="Times New Roman" panose="02020603050405020304" pitchFamily="18" charset="0"/>
            </a:endParaRPr>
          </a:p>
          <a:p>
            <a:pPr marL="610235" indent="-610235">
              <a:lnSpc>
                <a:spcPts val="2000"/>
              </a:lnSpc>
            </a:pPr>
            <a:r>
              <a:rPr lang="en-US" altLang="zh-TW" kern="100" dirty="0">
                <a:solidFill>
                  <a:prstClr val="black"/>
                </a:solidFill>
                <a:latin typeface="標楷體" panose="03000509000000000000" pitchFamily="65" charset="-120"/>
                <a:cs typeface="Times New Roman" panose="02020603050405020304" pitchFamily="18" charset="0"/>
              </a:rPr>
              <a:t>  </a:t>
            </a:r>
            <a:r>
              <a:rPr lang="zh-TW" altLang="zh-TW" kern="100" dirty="0">
                <a:solidFill>
                  <a:srgbClr val="0000FF"/>
                </a:solidFill>
                <a:ea typeface="標楷體" panose="03000509000000000000" pitchFamily="65" charset="-120"/>
                <a:cs typeface="Times New Roman" panose="02020603050405020304" pitchFamily="18" charset="0"/>
              </a:rPr>
              <a:t>三、</a:t>
            </a:r>
            <a:r>
              <a:rPr lang="zh-TW" altLang="zh-TW" kern="100" dirty="0">
                <a:solidFill>
                  <a:srgbClr val="FF0000"/>
                </a:solidFill>
                <a:ea typeface="標楷體" panose="03000509000000000000" pitchFamily="65" charset="-120"/>
                <a:cs typeface="Times New Roman" panose="02020603050405020304" pitchFamily="18" charset="0"/>
              </a:rPr>
              <a:t>結果</a:t>
            </a:r>
            <a:r>
              <a:rPr lang="zh-TW" altLang="zh-TW" kern="100" dirty="0" smtClean="0">
                <a:solidFill>
                  <a:srgbClr val="0000FF"/>
                </a:solidFill>
                <a:ea typeface="標楷體" panose="03000509000000000000" pitchFamily="65" charset="-120"/>
                <a:cs typeface="Times New Roman" panose="02020603050405020304" pitchFamily="18" charset="0"/>
              </a:rPr>
              <a:t>－</a:t>
            </a:r>
            <a:r>
              <a:rPr lang="zh-TW" altLang="en-US" kern="100" dirty="0">
                <a:solidFill>
                  <a:srgbClr val="0000FF"/>
                </a:solidFill>
                <a:ea typeface="標楷體" panose="03000509000000000000" pitchFamily="65" charset="-120"/>
                <a:cs typeface="Times New Roman" panose="02020603050405020304" pitchFamily="18" charset="0"/>
              </a:rPr>
              <a:t>敘述</a:t>
            </a:r>
            <a:r>
              <a:rPr lang="zh-TW" altLang="zh-TW" kern="100" dirty="0" smtClean="0">
                <a:solidFill>
                  <a:srgbClr val="0000FF"/>
                </a:solidFill>
                <a:ea typeface="標楷體" panose="03000509000000000000" pitchFamily="65" charset="-120"/>
                <a:cs typeface="Times New Roman" panose="02020603050405020304" pitchFamily="18" charset="0"/>
              </a:rPr>
              <a:t>本</a:t>
            </a:r>
            <a:r>
              <a:rPr lang="zh-TW" altLang="zh-TW" kern="100" dirty="0">
                <a:solidFill>
                  <a:srgbClr val="0000FF"/>
                </a:solidFill>
                <a:ea typeface="標楷體" panose="03000509000000000000" pitchFamily="65" charset="-120"/>
                <a:cs typeface="Times New Roman" panose="02020603050405020304" pitchFamily="18" charset="0"/>
              </a:rPr>
              <a:t>案將會造成之重要後果。</a:t>
            </a:r>
            <a:endParaRPr lang="zh-TW" altLang="zh-TW" sz="1400" kern="100" dirty="0">
              <a:solidFill>
                <a:srgbClr val="0000FF"/>
              </a:solidFill>
              <a:cs typeface="Times New Roman" panose="02020603050405020304" pitchFamily="18" charset="0"/>
            </a:endParaRPr>
          </a:p>
          <a:p>
            <a:pPr marL="610235" indent="-610235">
              <a:lnSpc>
                <a:spcPts val="2000"/>
              </a:lnSpc>
            </a:pPr>
            <a:r>
              <a:rPr lang="en-US" altLang="zh-TW" kern="100" dirty="0">
                <a:solidFill>
                  <a:prstClr val="black"/>
                </a:solidFill>
                <a:latin typeface="標楷體" panose="03000509000000000000" pitchFamily="65" charset="-120"/>
                <a:cs typeface="Times New Roman" panose="02020603050405020304" pitchFamily="18" charset="0"/>
              </a:rPr>
              <a:t>  </a:t>
            </a:r>
            <a:r>
              <a:rPr lang="zh-TW" altLang="zh-TW" kern="100" dirty="0">
                <a:solidFill>
                  <a:srgbClr val="0000FF"/>
                </a:solidFill>
                <a:ea typeface="標楷體" panose="03000509000000000000" pitchFamily="65" charset="-120"/>
                <a:cs typeface="Times New Roman" panose="02020603050405020304" pitchFamily="18" charset="0"/>
              </a:rPr>
              <a:t>四、</a:t>
            </a:r>
            <a:r>
              <a:rPr lang="zh-TW" altLang="zh-TW" kern="100" dirty="0">
                <a:solidFill>
                  <a:srgbClr val="FF0000"/>
                </a:solidFill>
                <a:ea typeface="標楷體" panose="03000509000000000000" pitchFamily="65" charset="-120"/>
                <a:cs typeface="Times New Roman" panose="02020603050405020304" pitchFamily="18" charset="0"/>
              </a:rPr>
              <a:t>附件</a:t>
            </a:r>
            <a:r>
              <a:rPr lang="zh-TW" altLang="zh-TW" kern="100" dirty="0">
                <a:solidFill>
                  <a:prstClr val="black"/>
                </a:solidFill>
                <a:ea typeface="標楷體" panose="03000509000000000000" pitchFamily="65" charset="-120"/>
                <a:cs typeface="Times New Roman" panose="02020603050405020304" pitchFamily="18" charset="0"/>
              </a:rPr>
              <a:t>－</a:t>
            </a:r>
            <a:r>
              <a:rPr lang="zh-TW" altLang="zh-TW" kern="100" dirty="0">
                <a:solidFill>
                  <a:srgbClr val="0000FF"/>
                </a:solidFill>
                <a:ea typeface="標楷體" panose="03000509000000000000" pitchFamily="65" charset="-120"/>
                <a:cs typeface="Times New Roman" panose="02020603050405020304" pitchFamily="18" charset="0"/>
              </a:rPr>
              <a:t>如有</a:t>
            </a:r>
            <a:r>
              <a:rPr lang="zh-TW" altLang="zh-TW" kern="100" dirty="0" smtClean="0">
                <a:solidFill>
                  <a:srgbClr val="0000FF"/>
                </a:solidFill>
                <a:ea typeface="標楷體" panose="03000509000000000000" pitchFamily="65" charset="-120"/>
                <a:cs typeface="Times New Roman" panose="02020603050405020304" pitchFamily="18" charset="0"/>
              </a:rPr>
              <a:t>附件列</a:t>
            </a:r>
            <a:r>
              <a:rPr lang="zh-TW" altLang="zh-TW" kern="100" dirty="0">
                <a:solidFill>
                  <a:srgbClr val="0000FF"/>
                </a:solidFill>
                <a:ea typeface="標楷體" panose="03000509000000000000" pitchFamily="65" charset="-120"/>
                <a:cs typeface="Times New Roman" panose="02020603050405020304" pitchFamily="18" charset="0"/>
              </a:rPr>
              <a:t>於說明</a:t>
            </a:r>
            <a:r>
              <a:rPr lang="zh-TW" altLang="zh-TW" kern="100" dirty="0" smtClean="0">
                <a:solidFill>
                  <a:srgbClr val="0000FF"/>
                </a:solidFill>
                <a:ea typeface="標楷體" panose="03000509000000000000" pitchFamily="65" charset="-120"/>
                <a:cs typeface="Times New Roman" panose="02020603050405020304" pitchFamily="18" charset="0"/>
              </a:rPr>
              <a:t>最後，</a:t>
            </a:r>
            <a:r>
              <a:rPr lang="zh-TW" altLang="zh-TW" kern="100" dirty="0">
                <a:solidFill>
                  <a:srgbClr val="0000FF"/>
                </a:solidFill>
                <a:ea typeface="標楷體" panose="03000509000000000000" pitchFamily="65" charset="-120"/>
                <a:cs typeface="Times New Roman" panose="02020603050405020304" pitchFamily="18" charset="0"/>
              </a:rPr>
              <a:t>並應列明</a:t>
            </a:r>
            <a:r>
              <a:rPr lang="zh-TW" altLang="zh-TW" kern="100" dirty="0" smtClean="0">
                <a:solidFill>
                  <a:srgbClr val="0000FF"/>
                </a:solidFill>
                <a:ea typeface="標楷體" panose="03000509000000000000" pitchFamily="65" charset="-120"/>
                <a:cs typeface="Times New Roman" panose="02020603050405020304" pitchFamily="18" charset="0"/>
              </a:rPr>
              <a:t>附</a:t>
            </a:r>
            <a:r>
              <a:rPr lang="zh-TW" altLang="zh-TW" dirty="0" smtClean="0">
                <a:solidFill>
                  <a:srgbClr val="0000FF"/>
                </a:solidFill>
                <a:ea typeface="標楷體" panose="03000509000000000000" pitchFamily="65" charset="-120"/>
                <a:cs typeface="Times New Roman" panose="02020603050405020304" pitchFamily="18" charset="0"/>
              </a:rPr>
              <a:t>件</a:t>
            </a:r>
            <a:r>
              <a:rPr lang="zh-TW" altLang="zh-TW" dirty="0">
                <a:solidFill>
                  <a:srgbClr val="0000FF"/>
                </a:solidFill>
                <a:ea typeface="標楷體" panose="03000509000000000000" pitchFamily="65" charset="-120"/>
                <a:cs typeface="Times New Roman" panose="02020603050405020304" pitchFamily="18" charset="0"/>
              </a:rPr>
              <a:t>之名稱及</a:t>
            </a:r>
            <a:r>
              <a:rPr lang="zh-TW" altLang="zh-TW" dirty="0" smtClean="0">
                <a:solidFill>
                  <a:srgbClr val="0000FF"/>
                </a:solidFill>
                <a:ea typeface="標楷體" panose="03000509000000000000" pitchFamily="65" charset="-120"/>
                <a:cs typeface="Times New Roman" panose="02020603050405020304" pitchFamily="18" charset="0"/>
              </a:rPr>
              <a:t>數量。</a:t>
            </a:r>
            <a:endParaRPr lang="zh-TW" altLang="en-US" dirty="0">
              <a:solidFill>
                <a:srgbClr val="0000FF"/>
              </a:solidFill>
            </a:endParaRPr>
          </a:p>
        </p:txBody>
      </p:sp>
      <p:sp>
        <p:nvSpPr>
          <p:cNvPr id="7" name="標題 1"/>
          <p:cNvSpPr txBox="1">
            <a:spLocks/>
          </p:cNvSpPr>
          <p:nvPr/>
        </p:nvSpPr>
        <p:spPr bwMode="auto">
          <a:xfrm>
            <a:off x="149336" y="0"/>
            <a:ext cx="2862072"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911889" rtl="0" eaLnBrk="0" fontAlgn="base" hangingPunct="0">
              <a:spcBef>
                <a:spcPct val="0"/>
              </a:spcBef>
              <a:spcAft>
                <a:spcPct val="0"/>
              </a:spcAft>
              <a:defRPr sz="4382" kern="1200">
                <a:solidFill>
                  <a:schemeClr val="tx1"/>
                </a:solidFill>
                <a:latin typeface="+mj-lt"/>
                <a:ea typeface="+mj-ea"/>
                <a:cs typeface="+mj-cs"/>
              </a:defRPr>
            </a:lvl1pPr>
            <a:lvl2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2pPr>
            <a:lvl3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3pPr>
            <a:lvl4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4pPr>
            <a:lvl5pPr algn="ctr" defTabSz="911889" rtl="0" eaLnBrk="0" fontAlgn="base" hangingPunct="0">
              <a:spcBef>
                <a:spcPct val="0"/>
              </a:spcBef>
              <a:spcAft>
                <a:spcPct val="0"/>
              </a:spcAft>
              <a:defRPr sz="4382">
                <a:solidFill>
                  <a:schemeClr val="tx1"/>
                </a:solidFill>
                <a:latin typeface="Calibri" panose="020F0502020204030204" pitchFamily="34" charset="0"/>
                <a:ea typeface="新細明體" panose="02020500000000000000" pitchFamily="18" charset="-120"/>
              </a:defRPr>
            </a:lvl5pPr>
            <a:lvl6pPr marL="435505"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6pPr>
            <a:lvl7pPr marL="871009"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7pPr>
            <a:lvl8pPr marL="1306513"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8pPr>
            <a:lvl9pPr marL="1742018" algn="ctr" defTabSz="913350" rtl="0" fontAlgn="base">
              <a:spcBef>
                <a:spcPct val="0"/>
              </a:spcBef>
              <a:spcAft>
                <a:spcPct val="0"/>
              </a:spcAft>
              <a:defRPr sz="4382">
                <a:solidFill>
                  <a:schemeClr val="tx1"/>
                </a:solidFill>
                <a:latin typeface="Calibri" panose="020F0502020204030204" pitchFamily="34" charset="0"/>
                <a:ea typeface="新細明體" panose="02020500000000000000" pitchFamily="18" charset="-120"/>
              </a:defRPr>
            </a:lvl9pPr>
          </a:lstStyle>
          <a:p>
            <a:pPr algn="l">
              <a:lnSpc>
                <a:spcPts val="2000"/>
              </a:lnSpc>
            </a:pPr>
            <a:r>
              <a:rPr lang="zh-TW" altLang="en-US" sz="2000" dirty="0" smtClean="0">
                <a:solidFill>
                  <a:srgbClr val="0000FF"/>
                </a:solidFill>
                <a:ea typeface="標楷體" panose="03000509000000000000" pitchFamily="65" charset="-120"/>
              </a:rPr>
              <a:t>因果關係</a:t>
            </a:r>
            <a:r>
              <a:rPr lang="zh-TW" altLang="zh-TW" sz="2000" dirty="0" smtClean="0">
                <a:solidFill>
                  <a:srgbClr val="0000FF"/>
                </a:solidFill>
                <a:ea typeface="標楷體" panose="03000509000000000000" pitchFamily="65" charset="-120"/>
              </a:rPr>
              <a:t>法範例</a:t>
            </a:r>
            <a:r>
              <a:rPr lang="en-US" altLang="zh-TW" sz="2000" dirty="0" smtClean="0">
                <a:solidFill>
                  <a:srgbClr val="0000FF"/>
                </a:solidFill>
                <a:ea typeface="標楷體" panose="03000509000000000000" pitchFamily="65" charset="-120"/>
              </a:rPr>
              <a:t/>
            </a:r>
            <a:br>
              <a:rPr lang="en-US" altLang="zh-TW" sz="2000" dirty="0" smtClean="0">
                <a:solidFill>
                  <a:srgbClr val="0000FF"/>
                </a:solidFill>
                <a:ea typeface="標楷體" panose="03000509000000000000" pitchFamily="65" charset="-120"/>
              </a:rPr>
            </a:br>
            <a:r>
              <a:rPr lang="en-US" altLang="zh-TW" sz="2000" dirty="0" smtClean="0">
                <a:solidFill>
                  <a:srgbClr val="FF0000"/>
                </a:solidFill>
                <a:latin typeface="標楷體" panose="03000509000000000000" pitchFamily="65" charset="-120"/>
                <a:ea typeface="標楷體" panose="03000509000000000000" pitchFamily="65" charset="-120"/>
              </a:rPr>
              <a:t>(</a:t>
            </a:r>
            <a:r>
              <a:rPr lang="zh-TW" altLang="zh-TW" sz="2000" u="sng" dirty="0" smtClean="0">
                <a:solidFill>
                  <a:srgbClr val="FF0000"/>
                </a:solidFill>
                <a:latin typeface="標楷體" panose="03000509000000000000" pitchFamily="65" charset="-120"/>
                <a:ea typeface="標楷體" panose="03000509000000000000" pitchFamily="65" charset="-120"/>
              </a:rPr>
              <a:t>依</a:t>
            </a:r>
            <a:r>
              <a:rPr lang="zh-TW" altLang="en-US" sz="2000" u="sng" dirty="0" smtClean="0">
                <a:solidFill>
                  <a:srgbClr val="FF0000"/>
                </a:solidFill>
                <a:latin typeface="標楷體" panose="03000509000000000000" pitchFamily="65" charset="-120"/>
                <a:ea typeface="標楷體" panose="03000509000000000000" pitchFamily="65" charset="-120"/>
              </a:rPr>
              <a:t>事實需要</a:t>
            </a:r>
            <a:r>
              <a:rPr lang="zh-TW" altLang="zh-TW" sz="2000" u="sng" dirty="0" smtClean="0">
                <a:solidFill>
                  <a:srgbClr val="FF0000"/>
                </a:solidFill>
                <a:latin typeface="標楷體" panose="03000509000000000000" pitchFamily="65" charset="-120"/>
                <a:ea typeface="標楷體" panose="03000509000000000000" pitchFamily="65" charset="-120"/>
              </a:rPr>
              <a:t>辦理</a:t>
            </a:r>
            <a:r>
              <a:rPr lang="en-US" altLang="zh-TW" sz="2000" dirty="0" smtClean="0">
                <a:solidFill>
                  <a:srgbClr val="FF0000"/>
                </a:solidFill>
                <a:latin typeface="標楷體" panose="03000509000000000000" pitchFamily="65" charset="-120"/>
                <a:ea typeface="標楷體" panose="03000509000000000000" pitchFamily="65" charset="-120"/>
              </a:rPr>
              <a:t>)</a:t>
            </a:r>
            <a:endParaRPr lang="zh-TW" altLang="en-US" sz="20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847199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92795" y="202425"/>
            <a:ext cx="10515600" cy="1015619"/>
          </a:xfrm>
        </p:spPr>
        <p:txBody>
          <a:bodyPr>
            <a:normAutofit fontScale="90000"/>
          </a:bodyPr>
          <a:lstStyle/>
          <a:p>
            <a:pPr algn="ctr"/>
            <a:r>
              <a:rPr lang="en-US" altLang="zh-TW" dirty="0" smtClean="0">
                <a:solidFill>
                  <a:srgbClr val="002060"/>
                </a:solidFill>
                <a:latin typeface="標楷體" panose="03000509000000000000" pitchFamily="65" charset="-120"/>
                <a:ea typeface="標楷體" panose="03000509000000000000" pitchFamily="65" charset="-120"/>
                <a:cs typeface="+mn-cs"/>
              </a:rPr>
              <a:t/>
            </a:r>
            <a:br>
              <a:rPr lang="en-US" altLang="zh-TW" dirty="0" smtClean="0">
                <a:solidFill>
                  <a:srgbClr val="002060"/>
                </a:solidFill>
                <a:latin typeface="標楷體" panose="03000509000000000000" pitchFamily="65" charset="-120"/>
                <a:ea typeface="標楷體" panose="03000509000000000000" pitchFamily="65" charset="-120"/>
                <a:cs typeface="+mn-cs"/>
              </a:rPr>
            </a:br>
            <a:endParaRPr lang="zh-TW" altLang="en-US" sz="4900" dirty="0">
              <a:solidFill>
                <a:srgbClr val="002060"/>
              </a:solidFill>
            </a:endParaRPr>
          </a:p>
        </p:txBody>
      </p:sp>
      <p:sp>
        <p:nvSpPr>
          <p:cNvPr id="3" name="內容版面配置區 2"/>
          <p:cNvSpPr>
            <a:spLocks noGrp="1"/>
          </p:cNvSpPr>
          <p:nvPr>
            <p:ph idx="1"/>
          </p:nvPr>
        </p:nvSpPr>
        <p:spPr>
          <a:xfrm>
            <a:off x="792795" y="378372"/>
            <a:ext cx="10515600" cy="5798591"/>
          </a:xfrm>
        </p:spPr>
        <p:txBody>
          <a:bodyPr>
            <a:normAutofit/>
          </a:bodyPr>
          <a:lstStyle/>
          <a:p>
            <a:pPr marL="0" indent="0" algn="ctr">
              <a:buNone/>
            </a:pPr>
            <a:r>
              <a:rPr lang="zh-TW" altLang="en-US" sz="6600" dirty="0" smtClean="0">
                <a:solidFill>
                  <a:srgbClr val="002060"/>
                </a:solidFill>
                <a:latin typeface="標楷體" panose="03000509000000000000" pitchFamily="65" charset="-120"/>
                <a:ea typeface="標楷體" panose="03000509000000000000" pitchFamily="65" charset="-120"/>
              </a:rPr>
              <a:t>第三講</a:t>
            </a:r>
            <a:endParaRPr lang="en-US" altLang="zh-TW" sz="6600" dirty="0" smtClean="0">
              <a:solidFill>
                <a:srgbClr val="002060"/>
              </a:solidFill>
              <a:latin typeface="標楷體" panose="03000509000000000000" pitchFamily="65" charset="-120"/>
              <a:ea typeface="標楷體" panose="03000509000000000000" pitchFamily="65" charset="-120"/>
            </a:endParaRPr>
          </a:p>
          <a:p>
            <a:pPr marL="0" indent="0" algn="ctr">
              <a:buNone/>
            </a:pPr>
            <a:r>
              <a:rPr lang="zh-TW" altLang="en-US" sz="6600" dirty="0">
                <a:solidFill>
                  <a:srgbClr val="002060"/>
                </a:solidFill>
                <a:latin typeface="標楷體" panose="03000509000000000000" pitchFamily="65" charset="-120"/>
                <a:ea typeface="標楷體" panose="03000509000000000000" pitchFamily="65" charset="-120"/>
              </a:rPr>
              <a:t>公文用語用字及數字規範</a:t>
            </a:r>
            <a:endParaRPr lang="en-US" altLang="zh-TW" sz="6600" dirty="0" smtClean="0">
              <a:solidFill>
                <a:srgbClr val="002060"/>
              </a:solidFill>
              <a:latin typeface="標楷體" panose="03000509000000000000" pitchFamily="65" charset="-120"/>
              <a:ea typeface="標楷體" panose="03000509000000000000" pitchFamily="65" charset="-120"/>
            </a:endParaRPr>
          </a:p>
          <a:p>
            <a:pPr marL="0" indent="0">
              <a:buNone/>
            </a:pPr>
            <a:endParaRPr lang="zh-TW" altLang="en-US" sz="40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14224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標題 1"/>
          <p:cNvSpPr>
            <a:spLocks noGrp="1"/>
          </p:cNvSpPr>
          <p:nvPr>
            <p:ph type="title"/>
          </p:nvPr>
        </p:nvSpPr>
        <p:spPr>
          <a:xfrm>
            <a:off x="727132" y="184348"/>
            <a:ext cx="10972800" cy="753095"/>
          </a:xfrm>
        </p:spPr>
        <p:txBody>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稱謂語</a:t>
            </a:r>
            <a:r>
              <a:rPr lang="zh-TW" altLang="en-US" sz="4401" dirty="0">
                <a:latin typeface="標楷體" panose="03000509000000000000" pitchFamily="65" charset="-120"/>
                <a:ea typeface="標楷體" panose="03000509000000000000" pitchFamily="65" charset="-120"/>
              </a:rPr>
              <a:t>（一）</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480819256"/>
              </p:ext>
            </p:extLst>
          </p:nvPr>
        </p:nvGraphicFramePr>
        <p:xfrm>
          <a:off x="327257" y="937443"/>
          <a:ext cx="11482940" cy="5602976"/>
        </p:xfrm>
        <a:graphic>
          <a:graphicData uri="http://schemas.openxmlformats.org/drawingml/2006/table">
            <a:tbl>
              <a:tblPr/>
              <a:tblGrid>
                <a:gridCol w="1216369"/>
                <a:gridCol w="1620932"/>
                <a:gridCol w="4208394"/>
                <a:gridCol w="4437245"/>
              </a:tblGrid>
              <a:tr h="698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稱謂語</a:t>
                      </a:r>
                    </a:p>
                  </a:txBody>
                  <a:tcPr marL="68586" marR="68586"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68586" marR="68586"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68586" marR="68586"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備註</a:t>
                      </a:r>
                    </a:p>
                  </a:txBody>
                  <a:tcPr marL="68586" marR="68586"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1311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鈞</a:t>
                      </a:r>
                      <a:endParaRPr kumimoji="0" lang="zh-TW" sz="28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86" marR="68586"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有隸屬關係的下級機關對上級機關用之。</a:t>
                      </a:r>
                    </a:p>
                  </a:txBody>
                  <a:tcPr marL="68586" marR="6858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行政院所屬各部、會、行、總處、署稱行政院為「</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鈞院</a:t>
                      </a: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」；各鄉、（鎮、市、區）公所稱直屬直轄市政府、縣（市）政府為「</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鈞府</a:t>
                      </a: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a:t>
                      </a:r>
                    </a:p>
                  </a:txBody>
                  <a:tcPr marL="68586" marR="6858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ts val="3000"/>
                        </a:lnSpc>
                        <a:spcBef>
                          <a:spcPct val="0"/>
                        </a:spcBef>
                        <a:spcAft>
                          <a:spcPct val="0"/>
                        </a:spcAft>
                        <a:buClrTx/>
                        <a:buSzTx/>
                        <a:buFontTx/>
                        <a:buNone/>
                        <a:tabLst/>
                      </a:pP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行政院</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3</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25</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日院臺綜字第</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1040127907</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號函：「自即日起有關公文之期望、目的及稱謂用語，均無須挪抬（空格）書寫。」</a:t>
                      </a:r>
                      <a:endParaRPr kumimoji="0" 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endParaRPr>
                    </a:p>
                  </a:txBody>
                  <a:tcPr marL="68586" marR="6858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701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大</a:t>
                      </a:r>
                      <a:endParaRPr kumimoji="0" lang="zh-TW" sz="28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86" marR="68586"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無隸屬關係的較下級機關對較上級機關用之。</a:t>
                      </a:r>
                    </a:p>
                  </a:txBody>
                  <a:tcPr marL="68586" marR="6858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行政院所屬機關、各縣（市）政府稱立法院、司法院、考試院、監察院為「</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大院</a:t>
                      </a: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」；稱各級法院為「</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大院</a:t>
                      </a: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」；稱審計部、考選部、銓敘部為「</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大部</a:t>
                      </a: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」：公務人員保障暨培訓委員會為「</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大會</a:t>
                      </a:r>
                      <a:r>
                        <a:rPr kumimoji="0" 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a:t>
                      </a:r>
                    </a:p>
                  </a:txBody>
                  <a:tcPr marL="68586" marR="6858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ts val="3000"/>
                        </a:lnSpc>
                        <a:spcBef>
                          <a:spcPct val="0"/>
                        </a:spcBef>
                        <a:spcAft>
                          <a:spcPct val="0"/>
                        </a:spcAft>
                        <a:buClrTx/>
                        <a:buSzTx/>
                        <a:buFontTx/>
                        <a:buNone/>
                        <a:tabLst/>
                      </a:pP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行政院</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3</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25</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日院臺綜字第</a:t>
                      </a:r>
                      <a:r>
                        <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1040127907</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號函：「自即日起有關公文之期望、目的及稱謂用語，均無須挪抬（空格）書寫。」</a:t>
                      </a:r>
                      <a:endParaRPr kumimoji="0" lang="zh-TW"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endParaRPr>
                    </a:p>
                  </a:txBody>
                  <a:tcPr marL="68586" marR="6858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24637773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標題 1"/>
          <p:cNvSpPr>
            <a:spLocks noGrp="1"/>
          </p:cNvSpPr>
          <p:nvPr>
            <p:ph type="title"/>
          </p:nvPr>
        </p:nvSpPr>
        <p:spPr>
          <a:xfrm>
            <a:off x="196760" y="0"/>
            <a:ext cx="11798482" cy="890709"/>
          </a:xfrm>
        </p:spPr>
        <p:txBody>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稱謂語</a:t>
            </a:r>
            <a:r>
              <a:rPr lang="zh-TW" altLang="en-US" sz="4401" dirty="0">
                <a:latin typeface="標楷體" panose="03000509000000000000" pitchFamily="65" charset="-120"/>
                <a:ea typeface="標楷體" panose="03000509000000000000" pitchFamily="65" charset="-120"/>
              </a:rPr>
              <a:t>（二）</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5776429"/>
              </p:ext>
            </p:extLst>
          </p:nvPr>
        </p:nvGraphicFramePr>
        <p:xfrm>
          <a:off x="689812" y="695797"/>
          <a:ext cx="11036807" cy="5577860"/>
        </p:xfrm>
        <a:graphic>
          <a:graphicData uri="http://schemas.openxmlformats.org/drawingml/2006/table">
            <a:tbl>
              <a:tblPr/>
              <a:tblGrid>
                <a:gridCol w="1038759"/>
                <a:gridCol w="2824178"/>
                <a:gridCol w="3975234"/>
                <a:gridCol w="3198636"/>
              </a:tblGrid>
              <a:tr h="4029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0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稱謂語</a:t>
                      </a:r>
                    </a:p>
                  </a:txBody>
                  <a:tcPr marL="91425" marR="91425"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91425" marR="91425"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91425" marR="91425"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備註</a:t>
                      </a:r>
                    </a:p>
                  </a:txBody>
                  <a:tcPr marL="91425" marR="91425"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3313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34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貴</a:t>
                      </a:r>
                    </a:p>
                  </a:txBody>
                  <a:tcPr marL="68568" marR="68568"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有隸屬關係之上級機關對下級機關用之。</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無隸屬關係之機關相互間用之。</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上級機關首長對下級機關首長用之。</a:t>
                      </a: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行政院稱其下之部、會為「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貴部</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貴會</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」縣（市）政府稱縣（市）議會為「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貴會</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教育部稱中華民國紅十字會為「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貴會</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縣長稱鄉長為「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貴鄉</a:t>
                      </a:r>
                      <a:r>
                        <a:rPr kumimoji="0" lang="zh-TW"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長</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行政院</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3</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25</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日院臺綜字第</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1040127907</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號函：「自即日起有關公文之期望、目的及稱謂用語，均無須挪抬（空格）書寫。」</a:t>
                      </a:r>
                      <a:endParaRPr kumimoji="0" lang="zh-TW"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1357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鈞</a:t>
                      </a: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長</a:t>
                      </a:r>
                    </a:p>
                    <a:p>
                      <a:pPr marL="0" marR="0" lvl="0" indent="0" algn="l"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鈞座</a:t>
                      </a:r>
                    </a:p>
                  </a:txBody>
                  <a:tcPr marL="68568" marR="68568"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屬員對長官。</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有隸屬關係之下級機關首長對上級機關首長用之。</a:t>
                      </a: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科員稱科長、處長或縣長為「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鈞長</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鈞座</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鄉（鎮、市、區）長稱縣（市）長為「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鈞長</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鈞座</a:t>
                      </a:r>
                      <a:r>
                        <a:rPr kumimoji="0" lang="zh-TW" sz="2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行政院</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3</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25</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日院臺綜字第</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1040127907</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號函：「自即日起有關公文之期望、目的及稱謂用語，均無須挪抬（空格）書寫。」</a:t>
                      </a:r>
                      <a:endParaRPr kumimoji="0" lang="zh-TW"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13579477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標題 1"/>
          <p:cNvSpPr>
            <a:spLocks noGrp="1"/>
          </p:cNvSpPr>
          <p:nvPr>
            <p:ph type="title"/>
          </p:nvPr>
        </p:nvSpPr>
        <p:spPr>
          <a:xfrm>
            <a:off x="609601" y="136102"/>
            <a:ext cx="10972800" cy="824170"/>
          </a:xfrm>
        </p:spPr>
        <p:txBody>
          <a:bodyPr/>
          <a:lstStyle/>
          <a:p>
            <a:pPr algn="ctr"/>
            <a:r>
              <a:rPr lang="zh-TW" altLang="zh-TW" sz="4191" dirty="0">
                <a:solidFill>
                  <a:srgbClr val="002060"/>
                </a:solidFill>
                <a:latin typeface="標楷體" panose="03000509000000000000" pitchFamily="65" charset="-120"/>
                <a:ea typeface="標楷體" panose="03000509000000000000" pitchFamily="65" charset="-120"/>
              </a:rPr>
              <a:t>公文用語</a:t>
            </a:r>
            <a:r>
              <a:rPr lang="zh-TW" altLang="en-US" sz="4191" dirty="0">
                <a:solidFill>
                  <a:srgbClr val="002060"/>
                </a:solidFill>
                <a:latin typeface="標楷體" panose="03000509000000000000" pitchFamily="65" charset="-120"/>
                <a:ea typeface="標楷體" panose="03000509000000000000" pitchFamily="65" charset="-120"/>
              </a:rPr>
              <a:t>－</a:t>
            </a:r>
            <a:r>
              <a:rPr lang="zh-TW" altLang="zh-TW" sz="4191" dirty="0">
                <a:solidFill>
                  <a:srgbClr val="002060"/>
                </a:solidFill>
                <a:latin typeface="標楷體" panose="03000509000000000000" pitchFamily="65" charset="-120"/>
                <a:ea typeface="標楷體" panose="03000509000000000000" pitchFamily="65" charset="-120"/>
              </a:rPr>
              <a:t>稱謂語</a:t>
            </a:r>
            <a:r>
              <a:rPr lang="zh-TW" altLang="en-US" sz="4191" dirty="0">
                <a:solidFill>
                  <a:srgbClr val="002060"/>
                </a:solidFill>
                <a:latin typeface="標楷體" panose="03000509000000000000" pitchFamily="65" charset="-120"/>
                <a:ea typeface="標楷體" panose="03000509000000000000" pitchFamily="65" charset="-120"/>
              </a:rPr>
              <a:t>（三）</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995950138"/>
              </p:ext>
            </p:extLst>
          </p:nvPr>
        </p:nvGraphicFramePr>
        <p:xfrm>
          <a:off x="423513" y="1116531"/>
          <a:ext cx="11348184" cy="5468308"/>
        </p:xfrm>
        <a:graphic>
          <a:graphicData uri="http://schemas.openxmlformats.org/drawingml/2006/table">
            <a:tbl>
              <a:tblPr/>
              <a:tblGrid>
                <a:gridCol w="1572338"/>
                <a:gridCol w="4405510"/>
                <a:gridCol w="3060273"/>
                <a:gridCol w="2310063"/>
              </a:tblGrid>
              <a:tr h="6220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稱謂語</a:t>
                      </a:r>
                    </a:p>
                  </a:txBody>
                  <a:tcPr marL="91461" marR="91461" marT="45687" marB="4568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91461" marR="91461" marT="45687" marB="4568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91461" marR="91461" marT="45687" marB="4568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備註</a:t>
                      </a:r>
                    </a:p>
                  </a:txBody>
                  <a:tcPr marL="91461" marR="91461" marT="45687" marB="4568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257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hlinkClick r:id="rId2" action="ppaction://hlinksldjump"/>
                        </a:rPr>
                        <a:t>臺端</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95" marR="685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機關對人民用之。</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機關對屬員用之。</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首長對屬員用之。</a:t>
                      </a:r>
                    </a:p>
                    <a:p>
                      <a:pPr marL="342900" marR="0" lvl="0" indent="-342900" algn="just" defTabSz="914400" rtl="0" eaLnBrk="1" fontAlgn="base" latinLnBrk="0" hangingPunct="1">
                        <a:lnSpc>
                          <a:spcPct val="100000"/>
                        </a:lnSpc>
                        <a:spcBef>
                          <a:spcPct val="0"/>
                        </a:spcBef>
                        <a:spcAft>
                          <a:spcPct val="0"/>
                        </a:spcAft>
                        <a:buClrTx/>
                        <a:buSzTx/>
                        <a:buFontTx/>
                        <a:buNone/>
                        <a:tabLst>
                          <a:tab pos="179388" algn="l"/>
                        </a:tabLst>
                      </a:pPr>
                      <a:r>
                        <a:rPr kumimoji="0" lang="zh-TW"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99</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22</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日文書處理手冊第</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11</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頁、</a:t>
                      </a:r>
                      <a:r>
                        <a:rPr kumimoji="0" lang="en-US" alt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59</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頁已將「台端」改為「臺端」。「台」是指喜悅之意；「臺」是指觀四方而高者，是對人民或屬員之尊稱。</a:t>
                      </a:r>
                      <a:endPar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txBody>
                  <a:tcPr marL="68595" marR="685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縣政府對</a:t>
                      </a: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人民</a:t>
                      </a:r>
                      <a:endParaRPr kumimoji="0" lang="en-US" alt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稱謂為「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臺端</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2.</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鄉公所對所屬</a:t>
                      </a:r>
                      <a:endPar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altLang="en-US"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王○○課</a:t>
                      </a: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員</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稱謂</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為</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臺端</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3.</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市政府</a:t>
                      </a:r>
                      <a:r>
                        <a:rPr kumimoji="0" lang="zh-TW" altLang="en-US"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對所屬</a:t>
                      </a:r>
                      <a:endPar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zh-TW" altLang="en-US"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  「</a:t>
                      </a:r>
                      <a:r>
                        <a:rPr kumimoji="0" lang="zh-TW" altLang="en-US" sz="2400" b="0"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Times New Roman" pitchFamily="18" charset="0"/>
                        </a:rPr>
                        <a:t>林○○</a:t>
                      </a:r>
                      <a:r>
                        <a:rPr kumimoji="0" lang="zh-TW" sz="2400" b="0" i="0" u="none" strike="noStrike" cap="none" normalizeH="0" baseline="0" dirty="0" smtClean="0">
                          <a:ln>
                            <a:noFill/>
                          </a:ln>
                          <a:solidFill>
                            <a:srgbClr val="0000FF"/>
                          </a:solidFill>
                          <a:effectLst/>
                          <a:latin typeface="標楷體" pitchFamily="65" charset="-120"/>
                          <a:ea typeface="標楷體" pitchFamily="65" charset="-120"/>
                          <a:cs typeface="Times New Roman" pitchFamily="18" charset="0"/>
                        </a:rPr>
                        <a:t>主任</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Calibri" pitchFamily="34" charset="0"/>
                        <a:buNone/>
                        <a:tabLst>
                          <a:tab pos="179388" algn="l"/>
                        </a:tabLst>
                      </a:pP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稱謂為「</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臺端</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txBody>
                  <a:tcPr marL="68595" marR="685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行政院</a:t>
                      </a:r>
                      <a:r>
                        <a:rPr kumimoji="0" lang="en-US" altLang="zh-TW"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104</a:t>
                      </a:r>
                      <a:r>
                        <a:rPr kumimoji="0" lang="zh-TW" altLang="en-US"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3</a:t>
                      </a:r>
                      <a:r>
                        <a:rPr kumimoji="0" lang="zh-TW" altLang="en-US"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25</a:t>
                      </a:r>
                      <a:r>
                        <a:rPr kumimoji="0" lang="zh-TW" altLang="en-US"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日院臺綜字第</a:t>
                      </a:r>
                      <a:r>
                        <a:rPr kumimoji="0" lang="en-US" altLang="zh-TW"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1040127907</a:t>
                      </a:r>
                      <a:r>
                        <a:rPr kumimoji="0" lang="zh-TW" altLang="en-US" sz="2400" b="0" i="0" u="none" strike="noStrike" cap="none" normalizeH="0" baseline="0" dirty="0" smtClean="0">
                          <a:ln>
                            <a:noFill/>
                          </a:ln>
                          <a:solidFill>
                            <a:srgbClr val="1F01FD"/>
                          </a:solidFill>
                          <a:effectLst/>
                          <a:latin typeface="標楷體" pitchFamily="65" charset="-120"/>
                          <a:ea typeface="標楷體" pitchFamily="65" charset="-120"/>
                          <a:cs typeface="Times New Roman" pitchFamily="18" charset="0"/>
                        </a:rPr>
                        <a:t>號函：</a:t>
                      </a:r>
                      <a:r>
                        <a:rPr kumimoji="0" lang="zh-TW" altLang="en-US" sz="2400" b="0" i="0" u="none" strike="noStrike" cap="none" normalizeH="0" baseline="0" dirty="0" smtClean="0">
                          <a:ln>
                            <a:noFill/>
                          </a:ln>
                          <a:solidFill>
                            <a:srgbClr val="1F01FD"/>
                          </a:solidFill>
                          <a:effectLst/>
                          <a:latin typeface="Calibri" pitchFamily="34" charset="0"/>
                          <a:ea typeface="標楷體" pitchFamily="65" charset="-120"/>
                          <a:cs typeface="Times New Roman" pitchFamily="18" charset="0"/>
                        </a:rPr>
                        <a:t>「自即日起有關公文之期望、目的及稱謂用語，均無須挪抬（空格）書寫。」</a:t>
                      </a:r>
                      <a:endParaRPr kumimoji="0" lang="zh-TW" altLang="zh-TW" sz="2400" b="0" i="0" u="none" strike="noStrike" cap="none" normalizeH="0" baseline="0" dirty="0" smtClean="0">
                        <a:ln>
                          <a:noFill/>
                        </a:ln>
                        <a:solidFill>
                          <a:srgbClr val="1F01FD"/>
                        </a:solidFill>
                        <a:effectLst/>
                        <a:latin typeface="Calibri" pitchFamily="34" charset="0"/>
                        <a:ea typeface="標楷體" pitchFamily="65" charset="-120"/>
                        <a:cs typeface="Times New Roman" pitchFamily="18" charset="0"/>
                      </a:endParaRPr>
                    </a:p>
                  </a:txBody>
                  <a:tcPr marL="91461" marR="91461" marT="45687" marB="4568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0387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7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先生、</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7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女士、君</a:t>
                      </a:r>
                    </a:p>
                  </a:txBody>
                  <a:tcPr marL="68595" marR="6859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4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機關對人民用之。</a:t>
                      </a:r>
                    </a:p>
                  </a:txBody>
                  <a:tcPr marL="68595" marR="685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鄭○○</a:t>
                      </a:r>
                      <a:r>
                        <a:rPr kumimoji="0" lang="zh-TW" sz="24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先生</a:t>
                      </a:r>
                      <a:r>
                        <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a:t>
                      </a:r>
                      <a:endParaRPr kumimoji="0" lang="en-US" alt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張○○</a:t>
                      </a:r>
                      <a:r>
                        <a:rPr kumimoji="0" lang="zh-TW" sz="24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女士</a:t>
                      </a:r>
                      <a:r>
                        <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a:t>
                      </a:r>
                      <a:endParaRPr kumimoji="0" lang="en-US" alt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趙○○</a:t>
                      </a:r>
                      <a:r>
                        <a:rPr kumimoji="0" lang="zh-TW" sz="24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君</a:t>
                      </a:r>
                      <a:r>
                        <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a:t>
                      </a:r>
                    </a:p>
                  </a:txBody>
                  <a:tcPr marL="68595" marR="685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en-US" sz="2400" b="0" i="0" u="none" strike="noStrike" cap="none" normalizeH="0" baseline="0" dirty="0" smtClean="0">
                        <a:ln>
                          <a:noFill/>
                        </a:ln>
                        <a:solidFill>
                          <a:srgbClr val="000000"/>
                        </a:solidFill>
                        <a:effectLst/>
                        <a:latin typeface="Calibri" pitchFamily="34" charset="0"/>
                        <a:ea typeface="新細明體" pitchFamily="18" charset="-120"/>
                      </a:endParaRPr>
                    </a:p>
                  </a:txBody>
                  <a:tcPr marL="91461" marR="91461" marT="45687" marB="4568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18895107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標題 1"/>
          <p:cNvSpPr>
            <a:spLocks noGrp="1"/>
          </p:cNvSpPr>
          <p:nvPr>
            <p:ph type="title"/>
          </p:nvPr>
        </p:nvSpPr>
        <p:spPr>
          <a:xfrm>
            <a:off x="609601" y="0"/>
            <a:ext cx="10972800" cy="890709"/>
          </a:xfrm>
        </p:spPr>
        <p:txBody>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引</a:t>
            </a:r>
            <a:r>
              <a:rPr lang="zh-TW" altLang="en-US" sz="4401" dirty="0">
                <a:latin typeface="標楷體" panose="03000509000000000000" pitchFamily="65" charset="-120"/>
                <a:ea typeface="標楷體" panose="03000509000000000000" pitchFamily="65" charset="-120"/>
              </a:rPr>
              <a:t>據</a:t>
            </a:r>
            <a:r>
              <a:rPr lang="en-US" altLang="zh-TW" sz="4401" dirty="0">
                <a:latin typeface="標楷體" panose="03000509000000000000" pitchFamily="65" charset="-120"/>
                <a:ea typeface="標楷體" panose="03000509000000000000" pitchFamily="65" charset="-120"/>
              </a:rPr>
              <a:t>﹙</a:t>
            </a:r>
            <a:r>
              <a:rPr lang="zh-TW" altLang="en-US" sz="4401" dirty="0">
                <a:latin typeface="標楷體" panose="03000509000000000000" pitchFamily="65" charset="-120"/>
                <a:ea typeface="標楷體" panose="03000509000000000000" pitchFamily="65" charset="-120"/>
              </a:rPr>
              <a:t>述、敘</a:t>
            </a:r>
            <a:r>
              <a:rPr lang="en-US" altLang="zh-TW"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語</a:t>
            </a:r>
            <a:r>
              <a:rPr lang="zh-TW" altLang="en-US" sz="4401" dirty="0">
                <a:latin typeface="標楷體" panose="03000509000000000000" pitchFamily="65" charset="-120"/>
                <a:ea typeface="標楷體" panose="03000509000000000000" pitchFamily="65" charset="-120"/>
              </a:rPr>
              <a:t>（一）</a:t>
            </a:r>
          </a:p>
        </p:txBody>
      </p:sp>
      <p:graphicFrame>
        <p:nvGraphicFramePr>
          <p:cNvPr id="5" name="內容版面配置區 4"/>
          <p:cNvGraphicFramePr>
            <a:graphicFrameLocks noGrp="1"/>
          </p:cNvGraphicFramePr>
          <p:nvPr>
            <p:ph idx="1"/>
            <p:extLst/>
          </p:nvPr>
        </p:nvGraphicFramePr>
        <p:xfrm>
          <a:off x="731521" y="890709"/>
          <a:ext cx="10728959" cy="5257827"/>
        </p:xfrm>
        <a:graphic>
          <a:graphicData uri="http://schemas.openxmlformats.org/drawingml/2006/table">
            <a:tbl>
              <a:tblPr/>
              <a:tblGrid>
                <a:gridCol w="1372405"/>
                <a:gridCol w="4179202"/>
                <a:gridCol w="5177352"/>
              </a:tblGrid>
              <a:tr h="3729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引述語</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r>
              <a:tr h="153112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hlinkClick r:id="rId2" action="ppaction://hlinksldjump"/>
                        </a:rPr>
                        <a:t>依</a:t>
                      </a:r>
                      <a:r>
                        <a:rPr kumimoji="0" lang="zh-TW" altLang="en-US"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2" action="ppaction://hlinksldjump"/>
                        </a:rPr>
                        <a:t>……</a:t>
                      </a:r>
                      <a:endParaRPr kumimoji="0" lang="en-US" altLang="zh-TW"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2" action="ppaction://hlinksldjump"/>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mn-cs"/>
                          <a:hlinkClick r:id="rId2" action="ppaction://hlinksldjump"/>
                        </a:rPr>
                        <a:t>函辦理</a:t>
                      </a:r>
                      <a:r>
                        <a:rPr kumimoji="0" lang="zh-TW" altLang="en-US"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2" action="ppaction://hlinksldjump"/>
                        </a:rPr>
                        <a:t>。</a:t>
                      </a:r>
                      <a:endPar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於告知辦理之依據</a:t>
                      </a:r>
                      <a:r>
                        <a:rPr kumimoji="0" 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時</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使</a:t>
                      </a:r>
                      <a:r>
                        <a:rPr kumimoji="0" 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用</a:t>
                      </a:r>
                      <a:endParaRPr kumimoji="0" lang="en-US" alt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2.</a:t>
                      </a:r>
                      <a:r>
                        <a:rPr kumimoji="0" 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一般用於</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說明一</a:t>
                      </a:r>
                      <a:endParaRPr kumimoji="0" lang="en-US" alt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依據</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cs typeface="Times New Roman" pitchFamily="18" charset="0"/>
                        </a:rPr>
                        <a:t>上級</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文號用</a:t>
                      </a:r>
                      <a:r>
                        <a:rPr kumimoji="0" lang="zh-TW" altLang="en-US"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依</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以示尊重</a:t>
                      </a:r>
                      <a:endParaRPr kumimoji="0" lang="zh-TW" altLang="en-US" sz="2400" b="0" i="0" u="none" strike="noStrike" kern="1200" cap="none" spc="0" normalizeH="0" baseline="0" noProof="0" dirty="0" smtClean="0">
                        <a:ln>
                          <a:noFill/>
                        </a:ln>
                        <a:solidFill>
                          <a:srgbClr val="0000FF"/>
                        </a:solidFill>
                        <a:effectLst/>
                        <a:uLnTx/>
                        <a:uFillTx/>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cs typeface="Times New Roman" pitchFamily="18" charset="0"/>
                        </a:rPr>
                        <a:t>依</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」表示</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cs typeface="Times New Roman" pitchFamily="18" charset="0"/>
                        </a:rPr>
                        <a:t>順從</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cs typeface="Times New Roman" pitchFamily="18" charset="0"/>
                        </a:rPr>
                        <a:t>服從</a:t>
                      </a: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rPr>
                        <a:t>之意</a:t>
                      </a:r>
                      <a:endParaRPr kumimoji="0" lang="zh-TW"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cs typeface="Times New Roman" pitchFamily="18" charset="0"/>
                      </a:endParaRP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依鈞府</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年</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月</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日○○○字第</a:t>
                      </a:r>
                      <a:endPar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  </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00000000000</a:t>
                      </a:r>
                      <a:r>
                        <a:rPr kumimoji="0" lang="zh-TW" altLang="en-US"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號</a:t>
                      </a: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Times New Roman" pitchFamily="18" charset="0"/>
                        </a:rPr>
                        <a:t>函辦理</a:t>
                      </a:r>
                      <a:r>
                        <a:rPr kumimoji="0" lang="zh-TW" altLang="en-US"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下對上</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依鈞院</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年</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月</a:t>
                      </a:r>
                      <a:r>
                        <a:rPr kumimoji="0" lang="en-US" altLang="zh-TW"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日○○○字第</a:t>
                      </a:r>
                      <a:endPar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  </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00000000000</a:t>
                      </a:r>
                      <a:r>
                        <a:rPr kumimoji="0" lang="zh-TW" altLang="en-US"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號</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函辦理</a:t>
                      </a:r>
                      <a:r>
                        <a:rPr kumimoji="0" lang="zh-TW" altLang="en-US" sz="2400" b="0" i="0" u="none" strike="noStrike" kern="1200" cap="none" spc="0" normalizeH="0" baseline="0" noProof="0" dirty="0" smtClean="0">
                          <a:ln>
                            <a:noFill/>
                          </a:ln>
                          <a:solidFill>
                            <a:srgbClr val="000000"/>
                          </a:solidFill>
                          <a:effectLst/>
                          <a:uLnTx/>
                          <a:uFillTx/>
                          <a:latin typeface="標楷體" pitchFamily="65" charset="-120"/>
                          <a:ea typeface="標楷體" pitchFamily="65" charset="-120"/>
                          <a:cs typeface="Times New Roman" pitchFamily="18" charset="0"/>
                        </a:rPr>
                        <a:t>。</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下對上</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1861919">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hlinkClick r:id="rId3" action="ppaction://hlinksldjump"/>
                        </a:rPr>
                        <a:t>依據</a:t>
                      </a:r>
                      <a:r>
                        <a:rPr kumimoji="0" lang="zh-TW" altLang="en-US"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3" action="ppaction://hlinksldjump"/>
                        </a:rPr>
                        <a:t>…</a:t>
                      </a:r>
                      <a:endParaRPr kumimoji="0" lang="en-US" altLang="zh-TW"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3" action="ppaction://hlinksldjump"/>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mn-cs"/>
                          <a:hlinkClick r:id="rId3" action="ppaction://hlinksldjump"/>
                        </a:rPr>
                        <a:t>函辦理</a:t>
                      </a:r>
                      <a:r>
                        <a:rPr kumimoji="0" lang="zh-TW" altLang="en-US"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3" action="ppaction://hlinksldjump"/>
                        </a:rPr>
                        <a:t>。</a:t>
                      </a:r>
                      <a:endParaRPr kumimoji="0" lang="zh-TW" altLang="en-US" sz="2400" b="0" i="0" u="none" strike="noStrike" kern="1200" cap="none" spc="0" normalizeH="0" baseline="0" noProof="0" dirty="0" smtClean="0">
                        <a:ln>
                          <a:noFill/>
                        </a:ln>
                        <a:solidFill>
                          <a:srgbClr val="000000"/>
                        </a:solidFill>
                        <a:effectLst/>
                        <a:uLnTx/>
                        <a:uFillTx/>
                        <a:latin typeface="Calibri" pitchFamily="34" charset="0"/>
                        <a:ea typeface="標楷體" pitchFamily="65" charset="-120"/>
                        <a:cs typeface="Times New Roman" pitchFamily="18" charset="0"/>
                      </a:endParaRP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於告知辦理之依據時使用</a:t>
                      </a:r>
                      <a:endPar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一般用於說明一</a:t>
                      </a:r>
                      <a:endPar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依據</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平行、下級</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文號用</a:t>
                      </a:r>
                      <a:r>
                        <a:rPr kumimoji="0" lang="zh-TW" altLang="en-US"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依據</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「依據」為</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憑依</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仗恃</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a:t>
                      </a:r>
                      <a:endPar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    </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按照</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之意</a:t>
                      </a:r>
                      <a:endParaRPr kumimoji="0" lang="zh-TW" altLang="en-US" sz="2400" b="0" i="0" u="none" strike="noStrike" kern="1200" cap="none" spc="0" normalizeH="0" baseline="0" noProof="0" dirty="0" smtClean="0">
                        <a:ln>
                          <a:noFill/>
                        </a:ln>
                        <a:solidFill>
                          <a:srgbClr val="0000FF"/>
                        </a:solidFill>
                        <a:effectLst/>
                        <a:uLnTx/>
                        <a:uFillTx/>
                        <a:latin typeface="Calibri" pitchFamily="34" charset="0"/>
                        <a:ea typeface="標楷體" pitchFamily="65" charset="-120"/>
                        <a:cs typeface="Times New Roman" pitchFamily="18" charset="0"/>
                      </a:endParaRP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依據</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貴府</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函</a:t>
                      </a: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Times New Roman" pitchFamily="18" charset="0"/>
                        </a:rPr>
                        <a:t>辦理</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平行間</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endPar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依</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據</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所</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a:t>
                      </a: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Times New Roman" pitchFamily="18" charset="0"/>
                        </a:rPr>
                        <a:t>函辦理</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上對下</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endPar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149182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hlinkClick r:id="rId4" action="ppaction://hlinksldjump"/>
                        </a:rPr>
                        <a:t>復</a:t>
                      </a:r>
                      <a:r>
                        <a:rPr kumimoji="0" lang="zh-TW" altLang="en-US"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4" action="ppaction://hlinksldjump"/>
                        </a:rPr>
                        <a:t>……</a:t>
                      </a:r>
                      <a:endParaRPr kumimoji="0" lang="en-US" altLang="zh-TW"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4" action="ppaction://hlinksldjump"/>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mn-cs"/>
                          <a:hlinkClick r:id="rId4" action="ppaction://hlinksldjump"/>
                        </a:rPr>
                        <a:t>函</a:t>
                      </a:r>
                      <a:r>
                        <a:rPr kumimoji="0" lang="zh-TW" altLang="en-US" sz="2400" b="0" i="0" u="none" strike="noStrike" kern="1200" cap="none" spc="0" normalizeH="0" baseline="0" noProof="0" dirty="0" smtClean="0">
                          <a:ln>
                            <a:noFill/>
                          </a:ln>
                          <a:solidFill>
                            <a:prstClr val="black"/>
                          </a:solidFill>
                          <a:effectLst/>
                          <a:uLnTx/>
                          <a:uFillTx/>
                          <a:latin typeface="標楷體" pitchFamily="65" charset="-120"/>
                          <a:ea typeface="標楷體" pitchFamily="65" charset="-120"/>
                          <a:cs typeface="+mn-cs"/>
                          <a:hlinkClick r:id="rId4" action="ppaction://hlinksldjump"/>
                        </a:rPr>
                        <a:t>。</a:t>
                      </a:r>
                      <a:endPar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於答復對方來文時使用</a:t>
                      </a:r>
                      <a:endPar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一般用於說明一</a:t>
                      </a:r>
                      <a:endPar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函復</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下級、平行機關</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使用</a:t>
                      </a:r>
                      <a:r>
                        <a:rPr kumimoji="0" lang="zh-TW" altLang="en-US"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復</a:t>
                      </a:r>
                      <a:endParaRPr kumimoji="0" lang="en-US" altLang="zh-TW"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復</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」為</a:t>
                      </a:r>
                      <a:r>
                        <a:rPr kumimoji="0" lang="zh-TW" altLang="en-US" sz="24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Times New Roman" pitchFamily="18" charset="0"/>
                        </a:rPr>
                        <a:t>答復</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之意</a:t>
                      </a:r>
                      <a:endParaRPr kumimoji="0" lang="zh-TW" altLang="en-US" sz="2400" b="0" i="0" u="none" strike="noStrike" kern="1200" cap="none" spc="0" normalizeH="0" baseline="0" noProof="0" dirty="0" smtClean="0">
                        <a:ln>
                          <a:noFill/>
                        </a:ln>
                        <a:solidFill>
                          <a:srgbClr val="0000FF"/>
                        </a:solidFill>
                        <a:effectLst/>
                        <a:uLnTx/>
                        <a:uFillTx/>
                        <a:latin typeface="Calibri" pitchFamily="34" charset="0"/>
                        <a:ea typeface="標楷體" pitchFamily="65" charset="-120"/>
                        <a:cs typeface="Times New Roman" pitchFamily="18" charset="0"/>
                      </a:endParaRP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復</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貴所</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函</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r>
                        <a:rPr kumimoji="0" lang="zh-TW" altLang="en-US" sz="24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Times New Roman" pitchFamily="18" charset="0"/>
                        </a:rPr>
                        <a:t>平行間、上對下</a:t>
                      </a:r>
                      <a:r>
                        <a:rPr kumimoji="0" lang="en-US" altLang="zh-TW" sz="2400" b="0" i="0" u="none" strike="noStrike" kern="1200" cap="none" spc="0" normalizeH="0" baseline="0" noProof="0" dirty="0" smtClean="0">
                          <a:ln>
                            <a:noFill/>
                          </a:ln>
                          <a:solidFill>
                            <a:srgbClr val="000000"/>
                          </a:solidFill>
                          <a:effectLst/>
                          <a:uLnTx/>
                          <a:uFillTx/>
                          <a:latin typeface="標楷體" panose="03000509000000000000" pitchFamily="65" charset="-120"/>
                          <a:ea typeface="標楷體" panose="03000509000000000000" pitchFamily="65" charset="-120"/>
                          <a:cs typeface="Times New Roman" pitchFamily="18" charset="0"/>
                        </a:rPr>
                        <a:t>﹚</a:t>
                      </a:r>
                      <a:endPar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 typeface="Calibri" pitchFamily="34" charset="0"/>
                        <a:buAutoNum type="arabicPeriod"/>
                        <a:tabLst>
                          <a:tab pos="179388" algn="l"/>
                        </a:tabLst>
                      </a:pPr>
                      <a:r>
                        <a:rPr kumimoji="0" lang="zh-TW" altLang="en-US" sz="2400" b="0" i="0" u="none" strike="noStrike" kern="1200" cap="none" spc="0" normalizeH="0" baseline="0" noProof="0" dirty="0" smtClean="0">
                          <a:ln>
                            <a:noFill/>
                          </a:ln>
                          <a:solidFill>
                            <a:srgbClr val="FF0000"/>
                          </a:solidFill>
                          <a:effectLst/>
                          <a:uLnTx/>
                          <a:uFillTx/>
                          <a:latin typeface="標楷體" pitchFamily="65" charset="-120"/>
                          <a:ea typeface="標楷體" pitchFamily="65" charset="-120"/>
                          <a:cs typeface="Times New Roman" pitchFamily="18" charset="0"/>
                        </a:rPr>
                        <a:t>復</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臺端</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陳</a:t>
                      </a:r>
                      <a:r>
                        <a:rPr kumimoji="0" lang="zh-TW"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請</a:t>
                      </a: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書</a:t>
                      </a:r>
                      <a:r>
                        <a:rPr kumimoji="0" lang="zh-TW" sz="2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bl>
          </a:graphicData>
        </a:graphic>
      </p:graphicFrame>
    </p:spTree>
    <p:extLst>
      <p:ext uri="{BB962C8B-B14F-4D97-AF65-F5344CB8AC3E}">
        <p14:creationId xmlns:p14="http://schemas.microsoft.com/office/powerpoint/2010/main" val="41104763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標題 1"/>
          <p:cNvSpPr>
            <a:spLocks noGrp="1"/>
          </p:cNvSpPr>
          <p:nvPr>
            <p:ph type="title"/>
          </p:nvPr>
        </p:nvSpPr>
        <p:spPr>
          <a:xfrm>
            <a:off x="813753" y="3025"/>
            <a:ext cx="10972800" cy="754607"/>
          </a:xfrm>
        </p:spPr>
        <p:txBody>
          <a:bodyPr/>
          <a:lstStyle/>
          <a:p>
            <a:pPr algn="ctr">
              <a:defRPr/>
            </a:pPr>
            <a:r>
              <a:rPr lang="zh-TW" altLang="zh-TW" sz="4401" dirty="0">
                <a:solidFill>
                  <a:prstClr val="black"/>
                </a:solidFill>
                <a:latin typeface="標楷體" panose="03000509000000000000" pitchFamily="65" charset="-120"/>
                <a:ea typeface="標楷體" panose="03000509000000000000" pitchFamily="65" charset="-120"/>
              </a:rPr>
              <a:t>公文用語</a:t>
            </a:r>
            <a:r>
              <a:rPr lang="zh-TW" altLang="en-US" sz="4401" dirty="0">
                <a:solidFill>
                  <a:prstClr val="black"/>
                </a:solidFill>
                <a:latin typeface="標楷體" panose="03000509000000000000" pitchFamily="65" charset="-120"/>
                <a:ea typeface="標楷體" panose="03000509000000000000" pitchFamily="65" charset="-120"/>
              </a:rPr>
              <a:t>－</a:t>
            </a:r>
            <a:r>
              <a:rPr lang="zh-TW" altLang="zh-TW" sz="4401" dirty="0">
                <a:solidFill>
                  <a:prstClr val="black"/>
                </a:solidFill>
                <a:latin typeface="標楷體" panose="03000509000000000000" pitchFamily="65" charset="-120"/>
                <a:ea typeface="標楷體" panose="03000509000000000000" pitchFamily="65" charset="-120"/>
              </a:rPr>
              <a:t>引</a:t>
            </a:r>
            <a:r>
              <a:rPr lang="zh-TW" altLang="en-US" sz="4401" dirty="0">
                <a:solidFill>
                  <a:prstClr val="black"/>
                </a:solidFill>
                <a:latin typeface="標楷體" panose="03000509000000000000" pitchFamily="65" charset="-120"/>
                <a:ea typeface="標楷體" panose="03000509000000000000" pitchFamily="65" charset="-120"/>
              </a:rPr>
              <a:t>據</a:t>
            </a:r>
            <a:r>
              <a:rPr lang="en-US" altLang="zh-TW" sz="4401" dirty="0">
                <a:solidFill>
                  <a:prstClr val="black"/>
                </a:solidFill>
                <a:latin typeface="標楷體" panose="03000509000000000000" pitchFamily="65" charset="-120"/>
                <a:ea typeface="標楷體" panose="03000509000000000000" pitchFamily="65" charset="-120"/>
              </a:rPr>
              <a:t>﹙</a:t>
            </a:r>
            <a:r>
              <a:rPr lang="zh-TW" altLang="en-US" sz="4401" dirty="0">
                <a:solidFill>
                  <a:prstClr val="black"/>
                </a:solidFill>
                <a:latin typeface="標楷體" panose="03000509000000000000" pitchFamily="65" charset="-120"/>
                <a:ea typeface="標楷體" panose="03000509000000000000" pitchFamily="65" charset="-120"/>
              </a:rPr>
              <a:t>述、敘</a:t>
            </a:r>
            <a:r>
              <a:rPr lang="en-US" altLang="zh-TW" sz="4401" dirty="0">
                <a:solidFill>
                  <a:prstClr val="black"/>
                </a:solidFill>
                <a:latin typeface="標楷體" panose="03000509000000000000" pitchFamily="65" charset="-120"/>
                <a:ea typeface="標楷體" panose="03000509000000000000" pitchFamily="65" charset="-120"/>
              </a:rPr>
              <a:t>﹚</a:t>
            </a:r>
            <a:r>
              <a:rPr lang="zh-TW" altLang="zh-TW" sz="4401" dirty="0">
                <a:solidFill>
                  <a:prstClr val="black"/>
                </a:solidFill>
                <a:latin typeface="標楷體" panose="03000509000000000000" pitchFamily="65" charset="-120"/>
                <a:ea typeface="標楷體" panose="03000509000000000000" pitchFamily="65" charset="-120"/>
              </a:rPr>
              <a:t>語</a:t>
            </a:r>
            <a:r>
              <a:rPr lang="zh-TW" altLang="en-US" sz="4401" dirty="0">
                <a:latin typeface="標楷體" panose="03000509000000000000" pitchFamily="65" charset="-120"/>
                <a:ea typeface="標楷體" panose="03000509000000000000" pitchFamily="65" charset="-120"/>
              </a:rPr>
              <a:t>（二）</a:t>
            </a:r>
          </a:p>
        </p:txBody>
      </p:sp>
      <p:graphicFrame>
        <p:nvGraphicFramePr>
          <p:cNvPr id="4" name="內容版面配置區 3"/>
          <p:cNvGraphicFramePr>
            <a:graphicFrameLocks noGrp="1"/>
          </p:cNvGraphicFramePr>
          <p:nvPr>
            <p:ph idx="1"/>
            <p:extLst/>
          </p:nvPr>
        </p:nvGraphicFramePr>
        <p:xfrm>
          <a:off x="269507" y="910330"/>
          <a:ext cx="11608068" cy="5657746"/>
        </p:xfrm>
        <a:graphic>
          <a:graphicData uri="http://schemas.openxmlformats.org/drawingml/2006/table">
            <a:tbl>
              <a:tblPr/>
              <a:tblGrid>
                <a:gridCol w="1560068"/>
                <a:gridCol w="3950123"/>
                <a:gridCol w="6097877"/>
              </a:tblGrid>
              <a:tr h="4557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引述語</a:t>
                      </a:r>
                    </a:p>
                  </a:txBody>
                  <a:tcPr marL="91424" marR="91424"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91424" marR="91424"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a:t>
                      </a:r>
                      <a:r>
                        <a:rPr kumimoji="0" lang="en-US"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                  </a:t>
                      </a:r>
                      <a:r>
                        <a:rPr kumimoji="0" lang="zh-TW" alt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例</a:t>
                      </a:r>
                    </a:p>
                  </a:txBody>
                  <a:tcPr marL="91424" marR="91424"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r>
              <a:tr h="19749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諒</a:t>
                      </a: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蒙鈞察</a:t>
                      </a:r>
                      <a:endParaRPr kumimoji="0" lang="en-US" alt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、諒察</a:t>
                      </a:r>
                      <a:endParaRPr kumimoji="0" lang="zh-TW" sz="28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、鑒察</a:t>
                      </a:r>
                      <a:endParaRPr kumimoji="0" lang="zh-TW" sz="28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對上級機關發文後續</a:t>
                      </a:r>
                      <a:r>
                        <a:rPr kumimoji="0" lang="zh-TW" altLang="en-US"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函時用</a:t>
                      </a:r>
                      <a:r>
                        <a:rPr kumimoji="0" lang="zh-TW" altLang="en-US" sz="26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諒蒙鈞察、諒察、鑒察</a:t>
                      </a:r>
                      <a:r>
                        <a:rPr kumimoji="0" lang="zh-TW" altLang="en-US"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（發文機關自稱、日期、字號、文別）</a:t>
                      </a:r>
                      <a:r>
                        <a:rPr kumimoji="0" lang="zh-TW" altLang="en-US" sz="26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諒蒙鈞察、諒察、鑒察</a:t>
                      </a:r>
                      <a:endParaRPr kumimoji="0" lang="en-US" alt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742950" marR="0" lvl="1" indent="-285750" algn="l" defTabSz="914400" rtl="0" eaLnBrk="1" fontAlgn="base" latinLnBrk="0" hangingPunct="1">
                        <a:lnSpc>
                          <a:spcPct val="100000"/>
                        </a:lnSpc>
                        <a:spcBef>
                          <a:spcPct val="0"/>
                        </a:spcBef>
                        <a:spcAft>
                          <a:spcPct val="0"/>
                        </a:spcAft>
                        <a:buClrTx/>
                        <a:buSzTx/>
                        <a:buFont typeface="新細明體" pitchFamily="18" charset="-120"/>
                        <a:buNone/>
                        <a:tabLst>
                          <a:tab pos="179388" algn="l"/>
                        </a:tabLst>
                      </a:pP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1.</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本府</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號函</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諒蒙鈞察</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（上行文</a:t>
                      </a:r>
                      <a:r>
                        <a:rPr kumimoji="0" lang="zh-TW" altLang="en-US"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a:t>
                      </a:r>
                      <a:endParaRPr kumimoji="0" lang="en-US" alt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endParaRPr>
                    </a:p>
                    <a:p>
                      <a:pPr marL="742950" marR="0" lvl="1" indent="-285750" algn="l" defTabSz="914400" rtl="0" eaLnBrk="1" fontAlgn="base" latinLnBrk="0" hangingPunct="1">
                        <a:lnSpc>
                          <a:spcPct val="100000"/>
                        </a:lnSpc>
                        <a:spcBef>
                          <a:spcPct val="0"/>
                        </a:spcBef>
                        <a:spcAft>
                          <a:spcPct val="0"/>
                        </a:spcAft>
                        <a:buClrTx/>
                        <a:buSzTx/>
                        <a:buFont typeface="新細明體" pitchFamily="18" charset="-120"/>
                        <a:buNone/>
                        <a:tabLst>
                          <a:tab pos="179388" algn="l"/>
                        </a:tabLst>
                      </a:pP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2.</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本所</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號函</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諒察</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（上行文）</a:t>
                      </a:r>
                      <a:endPar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157995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諒達</a:t>
                      </a:r>
                      <a:endParaRPr kumimoji="0" lang="zh-TW" sz="28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對平行機關或團體、人</a:t>
                      </a:r>
                      <a:endParaRPr kumimoji="0" lang="en-US" alt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民發文後續函時用諒達</a:t>
                      </a:r>
                      <a:endParaRPr kumimoji="0" lang="en-US" alt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（發文機關自稱、日期</a:t>
                      </a:r>
                      <a:endParaRPr kumimoji="0" lang="en-US" alt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、字號、文別）</a:t>
                      </a:r>
                      <a:r>
                        <a:rPr kumimoji="0" lang="zh-TW" altLang="en-US" sz="26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諒達</a:t>
                      </a:r>
                      <a:endParaRPr kumimoji="0" lang="zh-TW" altLang="en-US" sz="2600" b="0" i="0" u="none" strike="noStrike" kern="1200" cap="none" spc="0" normalizeH="0" baseline="0" noProof="0" dirty="0" smtClean="0">
                        <a:ln>
                          <a:noFill/>
                        </a:ln>
                        <a:solidFill>
                          <a:srgbClr val="000000"/>
                        </a:solidFill>
                        <a:effectLst/>
                        <a:uLnTx/>
                        <a:uFillTx/>
                        <a:latin typeface="Calibri" pitchFamily="34" charset="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1.</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本部</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號函</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rPr>
                        <a:t>諒達</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rPr>
                        <a:t>（平行機關）</a:t>
                      </a:r>
                      <a:endPar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2.</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本所</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日</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字第</a:t>
                      </a:r>
                      <a:endPar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號函</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rPr>
                        <a:t>諒達</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rPr>
                        <a:t>（團體</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rPr>
                        <a:t>、</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rPr>
                        <a:t>人民）</a:t>
                      </a:r>
                      <a:endPar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163439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計達</a:t>
                      </a:r>
                      <a:endParaRPr kumimoji="0" lang="zh-TW" sz="28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對下級機關發文後續</a:t>
                      </a:r>
                      <a:endParaRPr kumimoji="0" lang="en-US" alt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函時用計達</a:t>
                      </a:r>
                      <a:endParaRPr kumimoji="0" lang="en-US" alt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en-US"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（發文機關自稱、日</a:t>
                      </a:r>
                      <a:endParaRPr kumimoji="0" lang="en-US" altLang="zh-TW"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TW" altLang="en-US" sz="26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期、字號、文別）</a:t>
                      </a:r>
                      <a:r>
                        <a:rPr kumimoji="0" lang="zh-TW" altLang="en-US" sz="2600" b="0"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Times New Roman" pitchFamily="18" charset="0"/>
                        </a:rPr>
                        <a:t>計達</a:t>
                      </a:r>
                      <a:endParaRPr kumimoji="0" lang="zh-TW" altLang="en-US" sz="2600" b="0" i="0" u="none" strike="noStrike" kern="1200" cap="none" spc="0" normalizeH="0" baseline="0" noProof="0" dirty="0" smtClean="0">
                        <a:ln>
                          <a:noFill/>
                        </a:ln>
                        <a:solidFill>
                          <a:srgbClr val="000000"/>
                        </a:solidFill>
                        <a:effectLst/>
                        <a:uLnTx/>
                        <a:uFillTx/>
                        <a:latin typeface="Calibri" pitchFamily="34" charset="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本府</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字第</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號函</a:t>
                      </a:r>
                      <a:r>
                        <a:rPr kumimoji="0" lang="zh-TW" sz="2600" b="0" i="0" u="none" strike="noStrike" cap="none" normalizeH="0" baseline="0" dirty="0" smtClean="0">
                          <a:ln>
                            <a:noFill/>
                          </a:ln>
                          <a:solidFill>
                            <a:srgbClr val="FF0000"/>
                          </a:solidFill>
                          <a:effectLst/>
                          <a:latin typeface="標楷體" pitchFamily="65" charset="-120"/>
                          <a:ea typeface="標楷體" pitchFamily="65" charset="-120"/>
                          <a:cs typeface="Times New Roman" pitchFamily="18" charset="0"/>
                        </a:rPr>
                        <a:t>計達。（下級機關）</a:t>
                      </a:r>
                      <a:endPar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txBody>
                  <a:tcPr marL="68567" marR="6856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bl>
          </a:graphicData>
        </a:graphic>
      </p:graphicFrame>
    </p:spTree>
    <p:extLst>
      <p:ext uri="{BB962C8B-B14F-4D97-AF65-F5344CB8AC3E}">
        <p14:creationId xmlns:p14="http://schemas.microsoft.com/office/powerpoint/2010/main" val="40927004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標題 1"/>
          <p:cNvSpPr>
            <a:spLocks noGrp="1"/>
          </p:cNvSpPr>
          <p:nvPr>
            <p:ph type="title"/>
          </p:nvPr>
        </p:nvSpPr>
        <p:spPr>
          <a:xfrm>
            <a:off x="833010" y="190197"/>
            <a:ext cx="10972800" cy="615481"/>
          </a:xfrm>
        </p:spPr>
        <p:txBody>
          <a:bodyPr>
            <a:normAutofit fontScale="90000"/>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經辦</a:t>
            </a:r>
            <a:r>
              <a:rPr lang="zh-TW" altLang="zh-TW" sz="4401" dirty="0" smtClean="0">
                <a:latin typeface="標楷體" panose="03000509000000000000" pitchFamily="65" charset="-120"/>
                <a:ea typeface="標楷體" panose="03000509000000000000" pitchFamily="65" charset="-120"/>
              </a:rPr>
              <a:t>語</a:t>
            </a:r>
            <a:endParaRPr lang="zh-TW" altLang="en-US" sz="4401" dirty="0">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639876518"/>
              </p:ext>
            </p:extLst>
          </p:nvPr>
        </p:nvGraphicFramePr>
        <p:xfrm>
          <a:off x="519765" y="962526"/>
          <a:ext cx="11357810" cy="5629357"/>
        </p:xfrm>
        <a:graphic>
          <a:graphicData uri="http://schemas.openxmlformats.org/drawingml/2006/table">
            <a:tbl>
              <a:tblPr/>
              <a:tblGrid>
                <a:gridCol w="1387413"/>
                <a:gridCol w="3792907"/>
                <a:gridCol w="6177490"/>
              </a:tblGrid>
              <a:tr h="8422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經辦語</a:t>
                      </a:r>
                    </a:p>
                  </a:txBody>
                  <a:tcPr marL="68583" marR="6858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064A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68583" marR="6858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064A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68583" marR="6858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064A2"/>
                    </a:solidFill>
                  </a:tcPr>
                </a:tc>
              </a:tr>
              <a:tr h="138098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遵經、</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遵即、</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遵查</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對上級機關或首長時用之。</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有關本校</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教授</a:t>
                      </a:r>
                      <a:r>
                        <a:rPr kumimoji="0" lang="zh-TW" altLang="en-US"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涉及性騷擾案，本校遵經鈞部訂定「校園性騷擾防治辦法」之規定，由校評會審議予以解聘。</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r>
              <a:tr h="196374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業經、</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經已、</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爰經、</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嗣經</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AF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表示本案件已經辦理過（對上行文、平行文及下行文均通用）。</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業</a:t>
                      </a:r>
                      <a:r>
                        <a:rPr kumimoji="0" lang="en-US" alt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a:t>
                      </a:r>
                      <a:r>
                        <a:rPr kumimoji="0" lang="zh-TW" sz="26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已經，不寫業已</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AF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有關公文橫式書寫資訊作業，業經行政院於</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日院授研管字第</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00000000000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號函頒「公文書橫式書寫推動方案」，可供參考。</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AF0"/>
                    </a:solidFill>
                  </a:tcPr>
                </a:tc>
              </a:tr>
              <a:tr h="144236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均經、</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28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並經</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表示二件以上案件，都已經辦理過（上行文、平行文及下行文均通用）。</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關於文書及檔案管理電腦化之作業規範及技術規範，均經行政院於</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a:t>
                      </a:r>
                      <a:r>
                        <a:rPr kumimoji="0" lang="en-US" alt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a:t>
                      </a:r>
                      <a:r>
                        <a:rPr kumimoji="0" lang="zh-TW" sz="26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日修正完畢。</a:t>
                      </a:r>
                    </a:p>
                  </a:txBody>
                  <a:tcPr marL="68583" marR="6858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r>
            </a:tbl>
          </a:graphicData>
        </a:graphic>
      </p:graphicFrame>
    </p:spTree>
    <p:extLst>
      <p:ext uri="{BB962C8B-B14F-4D97-AF65-F5344CB8AC3E}">
        <p14:creationId xmlns:p14="http://schemas.microsoft.com/office/powerpoint/2010/main" val="42754102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標題 1"/>
          <p:cNvSpPr>
            <a:spLocks noGrp="1"/>
          </p:cNvSpPr>
          <p:nvPr>
            <p:ph type="title"/>
          </p:nvPr>
        </p:nvSpPr>
        <p:spPr>
          <a:xfrm>
            <a:off x="471987" y="136102"/>
            <a:ext cx="11111926" cy="686556"/>
          </a:xfrm>
        </p:spPr>
        <p:txBody>
          <a:bodyPr>
            <a:normAutofit fontScale="90000"/>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－按語、論</a:t>
            </a:r>
            <a:r>
              <a:rPr lang="zh-TW" altLang="en-US" sz="4401" dirty="0" smtClean="0">
                <a:latin typeface="標楷體" panose="03000509000000000000" pitchFamily="65" charset="-120"/>
                <a:ea typeface="標楷體" panose="03000509000000000000" pitchFamily="65" charset="-120"/>
              </a:rPr>
              <a:t>斷</a:t>
            </a:r>
            <a:r>
              <a:rPr lang="zh-TW" altLang="zh-TW" sz="4401" dirty="0" smtClean="0">
                <a:latin typeface="標楷體" panose="03000509000000000000" pitchFamily="65" charset="-120"/>
                <a:ea typeface="標楷體" panose="03000509000000000000" pitchFamily="65" charset="-120"/>
              </a:rPr>
              <a:t>語</a:t>
            </a:r>
            <a:endParaRPr lang="zh-TW" altLang="en-US" sz="4401"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543049495"/>
              </p:ext>
            </p:extLst>
          </p:nvPr>
        </p:nvGraphicFramePr>
        <p:xfrm>
          <a:off x="481961" y="682130"/>
          <a:ext cx="11251584" cy="5876364"/>
        </p:xfrm>
        <a:graphic>
          <a:graphicData uri="http://schemas.openxmlformats.org/drawingml/2006/table">
            <a:tbl>
              <a:tblPr/>
              <a:tblGrid>
                <a:gridCol w="1227037"/>
                <a:gridCol w="3421616"/>
                <a:gridCol w="6602931"/>
              </a:tblGrid>
              <a:tr h="780910">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3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論斷</a:t>
                      </a:r>
                      <a:r>
                        <a:rPr kumimoji="0" lang="zh-TW" altLang="zh-TW" sz="23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語</a:t>
                      </a:r>
                      <a:endParaRPr kumimoji="0" lang="zh-TW" altLang="en-US" sz="2300" b="1" i="0" u="none" strike="noStrike" cap="none" normalizeH="0" baseline="0" dirty="0" smtClean="0">
                        <a:ln>
                          <a:noFill/>
                        </a:ln>
                        <a:solidFill>
                          <a:srgbClr val="FFFFFF"/>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300" b="1" i="0" u="none" strike="noStrike" cap="none" normalizeH="0" baseline="0" dirty="0" smtClean="0">
                          <a:ln>
                            <a:noFill/>
                          </a:ln>
                          <a:solidFill>
                            <a:srgbClr val="FFFFFF"/>
                          </a:solidFill>
                          <a:effectLst/>
                          <a:latin typeface="Calibri" panose="020F0502020204030204" pitchFamily="34" charset="0"/>
                          <a:ea typeface="標楷體" panose="03000509000000000000" pitchFamily="65" charset="-120"/>
                          <a:cs typeface="Times New Roman" panose="02020603050405020304" pitchFamily="18" charset="0"/>
                        </a:rPr>
                        <a:t>適用範圍</a:t>
                      </a: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300" b="1" i="0" u="none" strike="noStrike" cap="none" normalizeH="0" baseline="0" dirty="0" smtClean="0">
                          <a:ln>
                            <a:noFill/>
                          </a:ln>
                          <a:solidFill>
                            <a:srgbClr val="FFFFFF"/>
                          </a:solidFill>
                          <a:effectLst/>
                          <a:latin typeface="Calibri" panose="020F0502020204030204" pitchFamily="34" charset="0"/>
                          <a:ea typeface="標楷體" panose="03000509000000000000" pitchFamily="65" charset="-120"/>
                          <a:cs typeface="Times New Roman" panose="02020603050405020304" pitchFamily="18" charset="0"/>
                        </a:rPr>
                        <a:t>舉例</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en-US" sz="2300" b="1" i="0" u="none" strike="noStrike" cap="none" normalizeH="0" baseline="0" dirty="0" smtClean="0">
                        <a:ln>
                          <a:noFill/>
                        </a:ln>
                        <a:solidFill>
                          <a:srgbClr val="FFFFFF"/>
                        </a:solidFill>
                        <a:effectLst/>
                        <a:latin typeface="Calibri" panose="020F0502020204030204" pitchFamily="34" charset="0"/>
                        <a:ea typeface="標楷體" panose="03000509000000000000" pitchFamily="65" charset="-120"/>
                        <a:cs typeface="Times New Roman" panose="02020603050405020304" pitchFamily="18" charset="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082378">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查</a:t>
                      </a:r>
                      <a:endParaRPr kumimoji="0" lang="zh-TW" altLang="en-US" sz="30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rPr>
                        <a:t>於案情說明後，要進一步敘明事實、引述規定或依據時用</a:t>
                      </a:r>
                      <a:endParaRPr kumimoji="0" lang="zh-TW" altLang="en-US" sz="24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有關工友請事假擬義一案，「</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查</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」工友管理要點第</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10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點規定，工友請假，各機關學校應比照公務人員請假規則及相關規定辦理。</a:t>
                      </a:r>
                      <a:endParaRPr kumimoji="0" lang="zh-TW" altLang="en-US" sz="24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16654">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復查、</a:t>
                      </a:r>
                      <a:endParaRPr kumimoji="0" lang="en-US" altLang="zh-TW" sz="30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再查</a:t>
                      </a:r>
                      <a:endParaRPr kumimoji="0" lang="zh-TW" altLang="en-US" sz="30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rPr>
                        <a:t>繼續要敘述其他有關之事實、狀況或規定時用</a:t>
                      </a:r>
                      <a:endParaRPr kumimoji="0" lang="zh-TW" altLang="en-US" sz="24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marL="469900" indent="-469900"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469900" marR="0" lvl="0" indent="-469900" algn="l" defTabSz="958850" rtl="0" eaLnBrk="1" fontAlgn="base" latinLnBrk="0" hangingPunct="1">
                        <a:lnSpc>
                          <a:spcPct val="80000"/>
                        </a:lnSpc>
                        <a:spcBef>
                          <a:spcPct val="0"/>
                        </a:spcBef>
                        <a:spcAft>
                          <a:spcPct val="0"/>
                        </a:spcAft>
                        <a:buClrTx/>
                        <a:buSzTx/>
                        <a:buFont typeface="Arial" panose="020B0604020202020204" pitchFamily="34" charset="0"/>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復查</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」公務人員請假規則第</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3</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條規定略以，</a:t>
                      </a:r>
                      <a:endPar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endParaRPr>
                    </a:p>
                    <a:p>
                      <a:pPr marL="469900" marR="0" lvl="0" indent="-469900" algn="l" defTabSz="958850" rtl="0" eaLnBrk="1" fontAlgn="base" latinLnBrk="0" hangingPunct="1">
                        <a:lnSpc>
                          <a:spcPct val="80000"/>
                        </a:lnSpc>
                        <a:spcBef>
                          <a:spcPct val="0"/>
                        </a:spcBef>
                        <a:spcAft>
                          <a:spcPct val="0"/>
                        </a:spcAft>
                        <a:buClrTx/>
                        <a:buSzTx/>
                        <a:buFont typeface="Arial" panose="020B0604020202020204" pitchFamily="34" charset="0"/>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 公務人員因事得請事假，每年准給</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5</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日。</a:t>
                      </a: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27637">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另查</a:t>
                      </a:r>
                      <a:endParaRPr kumimoji="0" lang="zh-TW" altLang="en-US" sz="30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rPr>
                        <a:t>要敘述相反面向之事實、狀況或有關規定時用</a:t>
                      </a:r>
                      <a:endParaRPr kumimoji="0" lang="zh-TW" altLang="en-US" sz="24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marL="469900" indent="-469900"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469900" marR="0" lvl="0" indent="-469900" algn="l" defTabSz="958850" rtl="0" eaLnBrk="1" fontAlgn="base" latinLnBrk="0" hangingPunct="1">
                        <a:lnSpc>
                          <a:spcPct val="80000"/>
                        </a:lnSpc>
                        <a:spcBef>
                          <a:spcPct val="0"/>
                        </a:spcBef>
                        <a:spcAft>
                          <a:spcPct val="0"/>
                        </a:spcAft>
                        <a:buClrTx/>
                        <a:buSzTx/>
                        <a:buFont typeface="Arial" panose="020B0604020202020204" pitchFamily="34" charset="0"/>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另查</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」銓敘部</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年</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月</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日</a:t>
                      </a:r>
                      <a:r>
                        <a:rPr kumimoji="0" lang="zh-TW" altLang="en-US" sz="2400" b="0" i="0" u="none" strike="noStrike" cap="none" normalizeH="0" baseline="0" dirty="0" smtClean="0">
                          <a:ln>
                            <a:noFill/>
                          </a:ln>
                          <a:solidFill>
                            <a:srgbClr val="000000"/>
                          </a:solidFill>
                          <a:effectLst/>
                          <a:latin typeface="Calibri" panose="020F0502020204030204" pitchFamily="34" charset="0"/>
                          <a:ea typeface="標楷體" panose="03000509000000000000" pitchFamily="65" charset="-120"/>
                        </a:rPr>
                        <a:t>○○○</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字第</a:t>
                      </a:r>
                      <a:endPar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endParaRPr>
                    </a:p>
                    <a:p>
                      <a:pPr marL="469900" marR="0" lvl="0" indent="-469900" algn="l" defTabSz="958850" rtl="0" eaLnBrk="1" fontAlgn="base" latinLnBrk="0" hangingPunct="1">
                        <a:lnSpc>
                          <a:spcPct val="80000"/>
                        </a:lnSpc>
                        <a:spcBef>
                          <a:spcPct val="0"/>
                        </a:spcBef>
                        <a:spcAft>
                          <a:spcPct val="0"/>
                        </a:spcAft>
                        <a:buClrTx/>
                        <a:buSzTx/>
                        <a:buFont typeface="Arial" panose="020B0604020202020204" pitchFamily="34" charset="0"/>
                        <a:buNone/>
                        <a:tabLst/>
                      </a:pP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000000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號函釋規定：「已滿規定期限之事假，</a:t>
                      </a:r>
                      <a:endPar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endParaRPr>
                    </a:p>
                    <a:p>
                      <a:pPr marL="469900" marR="0" lvl="0" indent="-469900" algn="l" defTabSz="958850" rtl="0" eaLnBrk="1" fontAlgn="base" latinLnBrk="0" hangingPunct="1">
                        <a:lnSpc>
                          <a:spcPct val="80000"/>
                        </a:lnSpc>
                        <a:spcBef>
                          <a:spcPct val="0"/>
                        </a:spcBef>
                        <a:spcAft>
                          <a:spcPct val="0"/>
                        </a:spcAft>
                        <a:buClrTx/>
                        <a:buSzTx/>
                        <a:buFont typeface="Arial" panose="020B0604020202020204" pitchFamily="34" charset="0"/>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自滿假之日起不予扣除例假日，按日扣除奉薪。」</a:t>
                      </a: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860348">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又查</a:t>
                      </a:r>
                      <a:endParaRPr kumimoji="0" lang="zh-TW" altLang="en-US" sz="30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rPr>
                        <a:t>針對相反面向之事實、狀況再作敘述或補充規定時使用</a:t>
                      </a:r>
                      <a:endParaRPr kumimoji="0" lang="zh-TW" altLang="en-US" sz="24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a:t>
                      </a:r>
                      <a:r>
                        <a:rPr kumimoji="0" lang="zh-TW" altLang="en-US" sz="24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又查</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」銓敘部</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年</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月</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日</a:t>
                      </a:r>
                      <a:r>
                        <a:rPr kumimoji="0" lang="zh-TW" altLang="en-US" sz="2400" b="0" i="0" u="none" strike="noStrike" cap="none" normalizeH="0" baseline="0" dirty="0" smtClean="0">
                          <a:ln>
                            <a:noFill/>
                          </a:ln>
                          <a:solidFill>
                            <a:srgbClr val="000000"/>
                          </a:solidFill>
                          <a:effectLst/>
                          <a:latin typeface="Calibri" panose="020F0502020204030204" pitchFamily="34" charset="0"/>
                          <a:ea typeface="標楷體" panose="03000509000000000000" pitchFamily="65" charset="-120"/>
                        </a:rPr>
                        <a:t>○○○</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字第</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0000000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號書函釋略以：重申該部</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年</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月</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日</a:t>
                      </a:r>
                      <a:r>
                        <a:rPr kumimoji="0" lang="zh-TW" altLang="en-US" sz="2400" b="0" i="0" u="none" strike="noStrike" cap="none" normalizeH="0" baseline="0" dirty="0" smtClean="0">
                          <a:ln>
                            <a:noFill/>
                          </a:ln>
                          <a:solidFill>
                            <a:srgbClr val="000000"/>
                          </a:solidFill>
                          <a:effectLst/>
                          <a:latin typeface="Calibri" panose="020F0502020204030204" pitchFamily="34" charset="0"/>
                          <a:ea typeface="標楷體" panose="03000509000000000000" pitchFamily="65" charset="-120"/>
                        </a:rPr>
                        <a:t>○○○</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字第</a:t>
                      </a:r>
                      <a:r>
                        <a:rPr kumimoji="0" lang="en-US" altLang="zh-TW"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0000000</a:t>
                      </a: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號函釋規定，超過規定期限之事假，公務人員請假規則雖無規定一定之期限，但機關長官得視請假事實予以核定。</a:t>
                      </a:r>
                      <a:endParaRPr kumimoji="0" lang="zh-TW" altLang="en-US" sz="2400" b="0"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91426" marR="91426"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7826610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標題 1"/>
          <p:cNvSpPr>
            <a:spLocks noGrp="1"/>
          </p:cNvSpPr>
          <p:nvPr>
            <p:ph type="title"/>
          </p:nvPr>
        </p:nvSpPr>
        <p:spPr>
          <a:xfrm>
            <a:off x="609601" y="205664"/>
            <a:ext cx="10972800" cy="822658"/>
          </a:xfrm>
        </p:spPr>
        <p:txBody>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准駁</a:t>
            </a:r>
            <a:r>
              <a:rPr lang="zh-TW" altLang="zh-TW" sz="4401" dirty="0" smtClean="0">
                <a:latin typeface="標楷體" panose="03000509000000000000" pitchFamily="65" charset="-120"/>
                <a:ea typeface="標楷體" panose="03000509000000000000" pitchFamily="65" charset="-120"/>
              </a:rPr>
              <a:t>語</a:t>
            </a:r>
            <a:endParaRPr lang="zh-TW" altLang="en-US" sz="4401" dirty="0">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484989651"/>
              </p:ext>
            </p:extLst>
          </p:nvPr>
        </p:nvGraphicFramePr>
        <p:xfrm>
          <a:off x="609601" y="1028323"/>
          <a:ext cx="10960609" cy="5170397"/>
        </p:xfrm>
        <a:graphic>
          <a:graphicData uri="http://schemas.openxmlformats.org/drawingml/2006/table">
            <a:tbl>
              <a:tblPr/>
              <a:tblGrid>
                <a:gridCol w="4533899"/>
                <a:gridCol w="3575957"/>
                <a:gridCol w="2850753"/>
              </a:tblGrid>
              <a:tr h="682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8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准駁語</a:t>
                      </a:r>
                    </a:p>
                  </a:txBody>
                  <a:tcPr marL="91441" marR="91441"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BACC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8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91441" marR="91441"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BACC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28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備註</a:t>
                      </a:r>
                    </a:p>
                  </a:txBody>
                  <a:tcPr marL="91441" marR="91441"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BACC6"/>
                    </a:solidFill>
                  </a:tcPr>
                </a:tc>
              </a:tr>
              <a:tr h="186884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如擬、可、准、照准、准如所請、如擬辦理、</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准如所擬</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機關首長於公文最後決行或核定，表示同意時用之。</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姑予照准、尚無不合、似可照辦等語不宜使用</a:t>
                      </a:r>
                    </a:p>
                  </a:txBody>
                  <a:tcPr marL="91441" marR="91441"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4460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不准、緩議、再議、</a:t>
                      </a:r>
                      <a:endParaRPr kumimoji="0" lang="en-US" alt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駁回 、未便照准、</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應毋庸議、</a:t>
                      </a:r>
                      <a:r>
                        <a:rPr kumimoji="0" lang="en-US"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 </a:t>
                      </a: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著毋庸議 </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機關首長於公文最後決行或核定表示不同意時用之。</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en-US" sz="3200" b="0" i="0" u="none" strike="noStrike" cap="none" normalizeH="0" baseline="0" dirty="0" smtClean="0">
                        <a:ln>
                          <a:noFill/>
                        </a:ln>
                        <a:solidFill>
                          <a:srgbClr val="000000"/>
                        </a:solidFill>
                        <a:effectLst/>
                        <a:latin typeface="Calibri" pitchFamily="34" charset="0"/>
                        <a:ea typeface="新細明體" pitchFamily="18" charset="-120"/>
                      </a:endParaRPr>
                    </a:p>
                  </a:txBody>
                  <a:tcPr marL="91441" marR="91441"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bl>
          </a:graphicData>
        </a:graphic>
      </p:graphicFrame>
    </p:spTree>
    <p:extLst>
      <p:ext uri="{BB962C8B-B14F-4D97-AF65-F5344CB8AC3E}">
        <p14:creationId xmlns:p14="http://schemas.microsoft.com/office/powerpoint/2010/main" val="23895964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標題 1"/>
          <p:cNvSpPr>
            <a:spLocks noGrp="1"/>
          </p:cNvSpPr>
          <p:nvPr>
            <p:ph type="title"/>
          </p:nvPr>
        </p:nvSpPr>
        <p:spPr>
          <a:xfrm>
            <a:off x="609601" y="136102"/>
            <a:ext cx="10972800" cy="824170"/>
          </a:xfrm>
        </p:spPr>
        <p:txBody>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抄送語</a:t>
            </a:r>
            <a:endParaRPr lang="zh-TW" altLang="en-US" sz="4401" dirty="0">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195352249"/>
              </p:ext>
            </p:extLst>
          </p:nvPr>
        </p:nvGraphicFramePr>
        <p:xfrm>
          <a:off x="800101" y="960272"/>
          <a:ext cx="10591799" cy="5205671"/>
        </p:xfrm>
        <a:graphic>
          <a:graphicData uri="http://schemas.openxmlformats.org/drawingml/2006/table">
            <a:tbl>
              <a:tblPr/>
              <a:tblGrid>
                <a:gridCol w="1974679"/>
                <a:gridCol w="3734224"/>
                <a:gridCol w="4882896"/>
              </a:tblGrid>
              <a:tr h="8081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8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附送語</a:t>
                      </a:r>
                    </a:p>
                  </a:txBody>
                  <a:tcPr marL="68560" marR="685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8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68560" marR="685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8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68560" marR="685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111176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檢陳、</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附陳</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對上級機關或首長致送附件時用之。</a:t>
                      </a: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檢陳本鄉</a:t>
                      </a:r>
                      <a:r>
                        <a:rPr kumimoji="0" lang="en-US" alt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000</a:t>
                      </a: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年</a:t>
                      </a:r>
                      <a:r>
                        <a:rPr kumimoji="0" lang="en-US" alt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00</a:t>
                      </a: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月份人口統計表</a:t>
                      </a:r>
                      <a:r>
                        <a:rPr kumimoji="0" lang="en-US" alt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1</a:t>
                      </a: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份。</a:t>
                      </a: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166959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檢送、</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附送</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對平行機關或不相隸屬機關致送附件時用之。</a:t>
                      </a: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152400" marR="0" lvl="0" indent="-15240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檢送修正「公營事業移轉民營條例」第十四條及第十五條條文。</a:t>
                      </a: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16162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檢送、</a:t>
                      </a:r>
                      <a:endParaRPr kumimoji="0" lang="en-US" alt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檢附</a:t>
                      </a:r>
                      <a:r>
                        <a:rPr kumimoji="0" lang="zh-TW" altLang="en-US"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檢發</a:t>
                      </a:r>
                      <a:r>
                        <a:rPr kumimoji="0" lang="zh-TW" altLang="en-US"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a:t>
                      </a:r>
                      <a:r>
                        <a:rPr kumimoji="0" lang="zh-TW" sz="32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附</a:t>
                      </a:r>
                      <a:endParaRPr kumimoji="0" lang="zh-TW" sz="32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對下級機關致送附件時用之。</a:t>
                      </a: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152400" marR="0" lvl="0" indent="-152400" algn="just" defTabSz="914400" rtl="0" eaLnBrk="1" fontAlgn="base" latinLnBrk="0" hangingPunct="1">
                        <a:lnSpc>
                          <a:spcPct val="100000"/>
                        </a:lnSpc>
                        <a:spcBef>
                          <a:spcPct val="0"/>
                        </a:spcBef>
                        <a:spcAft>
                          <a:spcPct val="0"/>
                        </a:spcAft>
                        <a:buClrTx/>
                        <a:buSzTx/>
                        <a:buFontTx/>
                        <a:buNone/>
                        <a:tabLst/>
                      </a:pP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檢附上揭函及附件影本各</a:t>
                      </a:r>
                      <a:r>
                        <a:rPr kumimoji="0" lang="en-US" alt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1</a:t>
                      </a:r>
                      <a:r>
                        <a:rPr kumimoji="0" lang="zh-TW" sz="32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份。</a:t>
                      </a:r>
                    </a:p>
                  </a:txBody>
                  <a:tcPr marL="68560" marR="6856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bl>
          </a:graphicData>
        </a:graphic>
      </p:graphicFrame>
    </p:spTree>
    <p:extLst>
      <p:ext uri="{BB962C8B-B14F-4D97-AF65-F5344CB8AC3E}">
        <p14:creationId xmlns:p14="http://schemas.microsoft.com/office/powerpoint/2010/main" val="32893588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標題 1"/>
          <p:cNvSpPr>
            <a:spLocks noGrp="1"/>
          </p:cNvSpPr>
          <p:nvPr>
            <p:ph type="title"/>
          </p:nvPr>
        </p:nvSpPr>
        <p:spPr>
          <a:xfrm>
            <a:off x="609601" y="205665"/>
            <a:ext cx="10972800" cy="754607"/>
          </a:xfrm>
        </p:spPr>
        <p:txBody>
          <a:bodyPr/>
          <a:lstStyle/>
          <a:p>
            <a:pPr algn="ctr">
              <a:defRPr/>
            </a:pPr>
            <a:r>
              <a:rPr lang="zh-TW" altLang="zh-TW" sz="4401" dirty="0">
                <a:latin typeface="標楷體" panose="03000509000000000000" pitchFamily="65" charset="-120"/>
                <a:ea typeface="標楷體" panose="03000509000000000000" pitchFamily="65" charset="-120"/>
              </a:rPr>
              <a:t>公文用語</a:t>
            </a:r>
            <a:r>
              <a:rPr lang="zh-TW" altLang="en-US" sz="4401" dirty="0">
                <a:latin typeface="標楷體" panose="03000509000000000000" pitchFamily="65" charset="-120"/>
                <a:ea typeface="標楷體" panose="03000509000000000000" pitchFamily="65" charset="-120"/>
              </a:rPr>
              <a:t>－</a:t>
            </a:r>
            <a:r>
              <a:rPr lang="zh-TW" altLang="zh-TW" sz="4401" dirty="0">
                <a:latin typeface="標楷體" panose="03000509000000000000" pitchFamily="65" charset="-120"/>
                <a:ea typeface="標楷體" panose="03000509000000000000" pitchFamily="65" charset="-120"/>
              </a:rPr>
              <a:t>結束語</a:t>
            </a:r>
            <a:endParaRPr lang="zh-TW" altLang="en-US" sz="4401" dirty="0">
              <a:latin typeface="標楷體" panose="03000509000000000000" pitchFamily="65" charset="-120"/>
              <a:ea typeface="標楷體" panose="03000509000000000000" pitchFamily="65" charset="-120"/>
            </a:endParaRP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985166162"/>
              </p:ext>
            </p:extLst>
          </p:nvPr>
        </p:nvGraphicFramePr>
        <p:xfrm>
          <a:off x="609601" y="960272"/>
          <a:ext cx="10972800" cy="5430901"/>
        </p:xfrm>
        <a:graphic>
          <a:graphicData uri="http://schemas.openxmlformats.org/drawingml/2006/table">
            <a:tbl>
              <a:tblPr/>
              <a:tblGrid>
                <a:gridCol w="2527070"/>
                <a:gridCol w="2859578"/>
                <a:gridCol w="5586152"/>
              </a:tblGrid>
              <a:tr h="43395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7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結束語</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7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適用範圍</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700" b="1" i="0" u="none" strike="noStrike" cap="none" normalizeH="0" baseline="0" dirty="0" smtClean="0">
                          <a:ln>
                            <a:noFill/>
                          </a:ln>
                          <a:solidFill>
                            <a:srgbClr val="FFFFFF"/>
                          </a:solidFill>
                          <a:effectLst/>
                          <a:latin typeface="Calibri" pitchFamily="34" charset="0"/>
                          <a:ea typeface="標楷體" pitchFamily="65" charset="-120"/>
                          <a:cs typeface="Times New Roman" pitchFamily="18" charset="0"/>
                        </a:rPr>
                        <a:t>舉例</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r>
              <a:tr h="101839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敬呈、謹呈</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對總統報告用</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敬陳秘書長　轉呈</a:t>
                      </a:r>
                      <a:r>
                        <a:rPr kumimoji="0" lang="zh-TW" altLang="en-US" sz="3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itchFamily="18" charset="0"/>
                        </a:rPr>
                        <a:t>、 敬呈                </a:t>
                      </a: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itchFamily="18" charset="0"/>
                        </a:rPr>
                        <a:t>總統               總統 </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r>
              <a:tr h="97986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簽呈、謹呈</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對總統簽末用</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簽呈、</a:t>
                      </a:r>
                      <a:r>
                        <a:rPr kumimoji="0" lang="en-US" alt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謹呈</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總統</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總統</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r>
              <a:tr h="97986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敬陳、謹陳</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對長官報告用</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敬陳、</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謹陳</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院長</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縣長</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r>
              <a:tr h="97986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簽陳</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對長官簽末用</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簽陳</a:t>
                      </a:r>
                      <a:r>
                        <a:rPr kumimoji="0" lang="en-US" sz="30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    </a:t>
                      </a:r>
                      <a:endPar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市長</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endPar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r>
              <a:tr h="103894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FF0000"/>
                          </a:solidFill>
                          <a:effectLst/>
                          <a:latin typeface="Calibri" pitchFamily="34" charset="0"/>
                          <a:ea typeface="標楷體" pitchFamily="65" charset="-120"/>
                          <a:cs typeface="Times New Roman" pitchFamily="18" charset="0"/>
                        </a:rPr>
                        <a:t>此致、此上</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rgbClr val="0000FF"/>
                          </a:solidFill>
                          <a:effectLst/>
                          <a:latin typeface="Calibri" pitchFamily="34" charset="0"/>
                          <a:ea typeface="標楷體" pitchFamily="65" charset="-120"/>
                          <a:cs typeface="Times New Roman" pitchFamily="18" charset="0"/>
                        </a:rPr>
                        <a:t>於便箋用</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此致</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endPar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政風處</a:t>
                      </a:r>
                      <a:r>
                        <a:rPr kumimoji="0" lang="en-US"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a:t>
                      </a:r>
                      <a:r>
                        <a:rPr kumimoji="0" lang="en-US" alt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  </a:t>
                      </a:r>
                      <a:r>
                        <a:rPr kumimoji="0" lang="zh-TW" sz="3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rPr>
                        <a:t>人事室此上</a:t>
                      </a:r>
                    </a:p>
                  </a:txBody>
                  <a:tcPr marL="68577" marR="6857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r>
            </a:tbl>
          </a:graphicData>
        </a:graphic>
      </p:graphicFrame>
    </p:spTree>
    <p:extLst>
      <p:ext uri="{BB962C8B-B14F-4D97-AF65-F5344CB8AC3E}">
        <p14:creationId xmlns:p14="http://schemas.microsoft.com/office/powerpoint/2010/main" val="21580052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標題 1"/>
          <p:cNvSpPr>
            <a:spLocks noGrp="1"/>
          </p:cNvSpPr>
          <p:nvPr>
            <p:ph type="title"/>
          </p:nvPr>
        </p:nvSpPr>
        <p:spPr>
          <a:xfrm>
            <a:off x="141730" y="73152"/>
            <a:ext cx="11841479" cy="996696"/>
          </a:xfrm>
        </p:spPr>
        <p:txBody>
          <a:bodyPr>
            <a:normAutofit fontScale="90000"/>
          </a:bodyPr>
          <a:lstStyle/>
          <a:p>
            <a:pPr algn="ctr"/>
            <a:r>
              <a:rPr lang="zh-TW" altLang="zh-TW" sz="4400" dirty="0" smtClean="0">
                <a:latin typeface="標楷體" panose="03000509000000000000" pitchFamily="65" charset="-120"/>
                <a:ea typeface="標楷體" panose="03000509000000000000" pitchFamily="65" charset="-120"/>
              </a:rPr>
              <a:t>法律統一用字表</a:t>
            </a:r>
            <a:r>
              <a:rPr lang="en-US" altLang="zh-TW" sz="4400" dirty="0" smtClean="0">
                <a:latin typeface="標楷體" panose="03000509000000000000" pitchFamily="65" charset="-120"/>
                <a:ea typeface="標楷體" panose="03000509000000000000" pitchFamily="65" charset="-120"/>
              </a:rPr>
              <a:t/>
            </a:r>
            <a:br>
              <a:rPr lang="en-US" altLang="zh-TW" sz="4400" dirty="0" smtClean="0">
                <a:latin typeface="標楷體" panose="03000509000000000000" pitchFamily="65" charset="-120"/>
                <a:ea typeface="標楷體" panose="03000509000000000000" pitchFamily="65" charset="-120"/>
              </a:rPr>
            </a:b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中華民國</a:t>
            </a:r>
            <a:r>
              <a:rPr lang="en-US" altLang="zh-TW" sz="2400" dirty="0">
                <a:solidFill>
                  <a:srgbClr val="0000FF"/>
                </a:solidFill>
                <a:latin typeface="標楷體" panose="03000509000000000000" pitchFamily="65" charset="-120"/>
                <a:ea typeface="標楷體" panose="03000509000000000000" pitchFamily="65" charset="-120"/>
              </a:rPr>
              <a:t>62</a:t>
            </a:r>
            <a:r>
              <a:rPr lang="zh-TW" altLang="en-US" sz="2400" dirty="0">
                <a:solidFill>
                  <a:srgbClr val="0000FF"/>
                </a:solidFill>
                <a:latin typeface="標楷體" panose="03000509000000000000" pitchFamily="65" charset="-120"/>
                <a:ea typeface="標楷體" panose="03000509000000000000" pitchFamily="65" charset="-120"/>
              </a:rPr>
              <a:t>年</a:t>
            </a:r>
            <a:r>
              <a:rPr lang="en-US" altLang="zh-TW" sz="2400" dirty="0">
                <a:solidFill>
                  <a:srgbClr val="0000FF"/>
                </a:solidFill>
                <a:latin typeface="標楷體" panose="03000509000000000000" pitchFamily="65" charset="-120"/>
                <a:ea typeface="標楷體" panose="03000509000000000000" pitchFamily="65" charset="-120"/>
              </a:rPr>
              <a:t>3</a:t>
            </a:r>
            <a:r>
              <a:rPr lang="zh-TW" altLang="en-US" sz="2400" dirty="0">
                <a:solidFill>
                  <a:srgbClr val="0000FF"/>
                </a:solidFill>
                <a:latin typeface="標楷體" panose="03000509000000000000" pitchFamily="65" charset="-120"/>
                <a:ea typeface="標楷體" panose="03000509000000000000" pitchFamily="65" charset="-120"/>
              </a:rPr>
              <a:t>月</a:t>
            </a:r>
            <a:r>
              <a:rPr lang="en-US" altLang="zh-TW" sz="2400" dirty="0">
                <a:solidFill>
                  <a:srgbClr val="0000FF"/>
                </a:solidFill>
                <a:latin typeface="標楷體" panose="03000509000000000000" pitchFamily="65" charset="-120"/>
                <a:ea typeface="標楷體" panose="03000509000000000000" pitchFamily="65" charset="-120"/>
              </a:rPr>
              <a:t>13</a:t>
            </a:r>
            <a:r>
              <a:rPr lang="zh-TW" altLang="en-US" sz="2400" dirty="0">
                <a:solidFill>
                  <a:srgbClr val="0000FF"/>
                </a:solidFill>
                <a:latin typeface="標楷體" panose="03000509000000000000" pitchFamily="65" charset="-120"/>
                <a:ea typeface="標楷體" panose="03000509000000000000" pitchFamily="65" charset="-120"/>
              </a:rPr>
              <a:t>日立法院（</a:t>
            </a:r>
            <a:r>
              <a:rPr lang="zh-TW" altLang="en-US" sz="2400" dirty="0" smtClean="0">
                <a:solidFill>
                  <a:srgbClr val="0000FF"/>
                </a:solidFill>
                <a:latin typeface="標楷體" panose="03000509000000000000" pitchFamily="65" charset="-120"/>
                <a:ea typeface="標楷體" panose="03000509000000000000" pitchFamily="65" charset="-120"/>
              </a:rPr>
              <a:t>第１</a:t>
            </a:r>
            <a:r>
              <a:rPr lang="zh-TW" altLang="en-US" sz="2400" dirty="0">
                <a:solidFill>
                  <a:srgbClr val="0000FF"/>
                </a:solidFill>
                <a:latin typeface="標楷體" panose="03000509000000000000" pitchFamily="65" charset="-120"/>
                <a:ea typeface="標楷體" panose="03000509000000000000" pitchFamily="65" charset="-120"/>
              </a:rPr>
              <a:t>屆）第</a:t>
            </a:r>
            <a:r>
              <a:rPr lang="en-US" altLang="zh-TW" sz="2400" dirty="0">
                <a:solidFill>
                  <a:srgbClr val="0000FF"/>
                </a:solidFill>
                <a:latin typeface="標楷體" panose="03000509000000000000" pitchFamily="65" charset="-120"/>
                <a:ea typeface="標楷體" panose="03000509000000000000" pitchFamily="65" charset="-120"/>
              </a:rPr>
              <a:t>51</a:t>
            </a:r>
            <a:r>
              <a:rPr lang="zh-TW" altLang="en-US" sz="2400" dirty="0" smtClean="0">
                <a:solidFill>
                  <a:srgbClr val="0000FF"/>
                </a:solidFill>
                <a:latin typeface="標楷體" panose="03000509000000000000" pitchFamily="65" charset="-120"/>
                <a:ea typeface="標楷體" panose="03000509000000000000" pitchFamily="65" charset="-120"/>
              </a:rPr>
              <a:t>會第</a:t>
            </a:r>
            <a:r>
              <a:rPr lang="en-US" altLang="zh-TW" sz="2400" dirty="0">
                <a:solidFill>
                  <a:srgbClr val="0000FF"/>
                </a:solidFill>
                <a:latin typeface="標楷體" panose="03000509000000000000" pitchFamily="65" charset="-120"/>
                <a:ea typeface="標楷體" panose="03000509000000000000" pitchFamily="65" charset="-120"/>
              </a:rPr>
              <a:t>5</a:t>
            </a:r>
            <a:r>
              <a:rPr lang="zh-TW" altLang="en-US" sz="2400" dirty="0" smtClean="0">
                <a:solidFill>
                  <a:srgbClr val="0000FF"/>
                </a:solidFill>
                <a:latin typeface="標楷體" panose="03000509000000000000" pitchFamily="65" charset="-120"/>
                <a:ea typeface="標楷體" panose="03000509000000000000" pitchFamily="65" charset="-120"/>
              </a:rPr>
              <a:t>次會議及第</a:t>
            </a:r>
            <a:r>
              <a:rPr lang="en-US" altLang="zh-TW" sz="2400" dirty="0">
                <a:solidFill>
                  <a:srgbClr val="0000FF"/>
                </a:solidFill>
                <a:latin typeface="標楷體" panose="03000509000000000000" pitchFamily="65" charset="-120"/>
                <a:ea typeface="標楷體" panose="03000509000000000000" pitchFamily="65" charset="-120"/>
              </a:rPr>
              <a:t>78</a:t>
            </a:r>
            <a:r>
              <a:rPr lang="zh-TW" altLang="en-US" sz="2400" dirty="0">
                <a:solidFill>
                  <a:srgbClr val="0000FF"/>
                </a:solidFill>
                <a:latin typeface="標楷體" panose="03000509000000000000" pitchFamily="65" charset="-120"/>
                <a:ea typeface="標楷體" panose="03000509000000000000" pitchFamily="65" charset="-120"/>
              </a:rPr>
              <a:t>會期第</a:t>
            </a:r>
            <a:r>
              <a:rPr lang="en-US" altLang="zh-TW" sz="2400" dirty="0">
                <a:solidFill>
                  <a:srgbClr val="0000FF"/>
                </a:solidFill>
                <a:latin typeface="標楷體" panose="03000509000000000000" pitchFamily="65" charset="-120"/>
                <a:ea typeface="標楷體" panose="03000509000000000000" pitchFamily="65" charset="-120"/>
              </a:rPr>
              <a:t>17</a:t>
            </a:r>
            <a:r>
              <a:rPr lang="zh-TW" altLang="en-US" sz="2400" dirty="0">
                <a:solidFill>
                  <a:srgbClr val="0000FF"/>
                </a:solidFill>
                <a:latin typeface="標楷體" panose="03000509000000000000" pitchFamily="65" charset="-120"/>
                <a:ea typeface="標楷體" panose="03000509000000000000" pitchFamily="65" charset="-120"/>
              </a:rPr>
              <a:t>次會議</a:t>
            </a:r>
            <a:r>
              <a:rPr lang="zh-TW" altLang="en-US" sz="2400" dirty="0" smtClean="0">
                <a:solidFill>
                  <a:srgbClr val="0000FF"/>
                </a:solidFill>
                <a:latin typeface="標楷體" panose="03000509000000000000" pitchFamily="65" charset="-120"/>
                <a:ea typeface="標楷體" panose="03000509000000000000" pitchFamily="65" charset="-120"/>
              </a:rPr>
              <a:t>認可</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 </a:t>
            </a:r>
            <a:endParaRPr lang="zh-TW" altLang="en-US" sz="2400" dirty="0">
              <a:solidFill>
                <a:srgbClr val="0000FF"/>
              </a:solidFill>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041174664"/>
              </p:ext>
            </p:extLst>
          </p:nvPr>
        </p:nvGraphicFramePr>
        <p:xfrm>
          <a:off x="141730" y="1214227"/>
          <a:ext cx="11928350" cy="5340578"/>
        </p:xfrm>
        <a:graphic>
          <a:graphicData uri="http://schemas.openxmlformats.org/drawingml/2006/table">
            <a:tbl>
              <a:tblPr firstRow="1" bandRow="1">
                <a:tableStyleId>{5940675A-B579-460E-94D1-54222C63F5DA}</a:tableStyleId>
              </a:tblPr>
              <a:tblGrid>
                <a:gridCol w="3024982"/>
                <a:gridCol w="1347536"/>
                <a:gridCol w="1241659"/>
                <a:gridCol w="6314173"/>
              </a:tblGrid>
              <a:tr h="485869">
                <a:tc>
                  <a:txBody>
                    <a:bodyPr/>
                    <a:lstStyle/>
                    <a:p>
                      <a:pPr indent="177800" algn="just">
                        <a:lnSpc>
                          <a:spcPts val="3600"/>
                        </a:lnSpc>
                        <a:spcAft>
                          <a:spcPts val="0"/>
                        </a:spcAft>
                      </a:pPr>
                      <a:r>
                        <a:rPr lang="zh-TW" sz="2200" b="1" kern="100" dirty="0" smtClean="0">
                          <a:solidFill>
                            <a:srgbClr val="0000FF"/>
                          </a:solidFill>
                          <a:latin typeface="Times New Roman"/>
                          <a:ea typeface="標楷體"/>
                        </a:rPr>
                        <a:t>用</a:t>
                      </a:r>
                      <a:r>
                        <a:rPr lang="zh-TW" sz="2200" b="1" kern="100" dirty="0">
                          <a:solidFill>
                            <a:srgbClr val="0000FF"/>
                          </a:solidFill>
                          <a:latin typeface="Times New Roman"/>
                          <a:ea typeface="標楷體"/>
                        </a:rPr>
                        <a:t>　字　舉　例</a:t>
                      </a:r>
                      <a:endParaRPr lang="zh-TW" sz="2200" b="1" kern="100" dirty="0">
                        <a:latin typeface="Times New Roman"/>
                        <a:ea typeface="新細明體"/>
                      </a:endParaRPr>
                    </a:p>
                  </a:txBody>
                  <a:tcPr marL="17779" marR="17779" marT="0" marB="0"/>
                </a:tc>
                <a:tc>
                  <a:txBody>
                    <a:bodyPr/>
                    <a:lstStyle/>
                    <a:p>
                      <a:pPr algn="just">
                        <a:lnSpc>
                          <a:spcPts val="3600"/>
                        </a:lnSpc>
                        <a:spcAft>
                          <a:spcPts val="0"/>
                        </a:spcAft>
                      </a:pPr>
                      <a:r>
                        <a:rPr lang="zh-TW" sz="2200" b="1" kern="100" dirty="0" smtClean="0">
                          <a:solidFill>
                            <a:srgbClr val="0070C0"/>
                          </a:solidFill>
                          <a:latin typeface="Times New Roman"/>
                          <a:ea typeface="標楷體"/>
                        </a:rPr>
                        <a:t>統一</a:t>
                      </a:r>
                      <a:r>
                        <a:rPr lang="zh-TW" sz="2200" b="1" kern="100" dirty="0">
                          <a:solidFill>
                            <a:srgbClr val="0070C0"/>
                          </a:solidFill>
                          <a:latin typeface="Times New Roman"/>
                          <a:ea typeface="標楷體"/>
                        </a:rPr>
                        <a:t>用字</a:t>
                      </a:r>
                      <a:endParaRPr lang="zh-TW" sz="2200" b="1" kern="100" dirty="0">
                        <a:latin typeface="Times New Roman"/>
                        <a:ea typeface="新細明體"/>
                      </a:endParaRPr>
                    </a:p>
                  </a:txBody>
                  <a:tcPr marL="17779" marR="17779" marT="0" marB="0"/>
                </a:tc>
                <a:tc>
                  <a:txBody>
                    <a:bodyPr/>
                    <a:lstStyle/>
                    <a:p>
                      <a:pPr algn="just">
                        <a:lnSpc>
                          <a:spcPts val="3600"/>
                        </a:lnSpc>
                        <a:spcAft>
                          <a:spcPts val="0"/>
                        </a:spcAft>
                      </a:pPr>
                      <a:r>
                        <a:rPr lang="zh-TW" sz="2200" b="1" kern="100" dirty="0" smtClean="0">
                          <a:solidFill>
                            <a:srgbClr val="FF0000"/>
                          </a:solidFill>
                          <a:latin typeface="Times New Roman"/>
                          <a:ea typeface="標楷體"/>
                        </a:rPr>
                        <a:t>錯誤</a:t>
                      </a:r>
                      <a:r>
                        <a:rPr lang="zh-TW" sz="2200" b="1" kern="100" dirty="0">
                          <a:solidFill>
                            <a:srgbClr val="FF0000"/>
                          </a:solidFill>
                          <a:latin typeface="Times New Roman"/>
                          <a:ea typeface="標楷體"/>
                        </a:rPr>
                        <a:t>用字</a:t>
                      </a:r>
                      <a:endParaRPr lang="zh-TW" sz="2200" b="1" kern="100" dirty="0">
                        <a:latin typeface="Times New Roman"/>
                        <a:ea typeface="新細明體"/>
                      </a:endParaRPr>
                    </a:p>
                  </a:txBody>
                  <a:tcPr marL="17779" marR="17779" marT="0" marB="0"/>
                </a:tc>
                <a:tc>
                  <a:txBody>
                    <a:bodyPr/>
                    <a:lstStyle/>
                    <a:p>
                      <a:pPr algn="ctr">
                        <a:lnSpc>
                          <a:spcPts val="3600"/>
                        </a:lnSpc>
                        <a:spcAft>
                          <a:spcPts val="0"/>
                        </a:spcAft>
                      </a:pPr>
                      <a:r>
                        <a:rPr lang="zh-TW" sz="2200" b="1" kern="100" dirty="0" smtClean="0">
                          <a:latin typeface="Times New Roman"/>
                          <a:ea typeface="標楷體"/>
                        </a:rPr>
                        <a:t>說</a:t>
                      </a:r>
                      <a:r>
                        <a:rPr lang="zh-TW" sz="2200" b="1" kern="100" dirty="0">
                          <a:latin typeface="Times New Roman"/>
                          <a:ea typeface="標楷體"/>
                        </a:rPr>
                        <a:t>　　明</a:t>
                      </a:r>
                      <a:endParaRPr lang="zh-TW" sz="2200" b="1" kern="100" dirty="0">
                        <a:latin typeface="Times New Roman"/>
                        <a:ea typeface="新細明體"/>
                      </a:endParaRPr>
                    </a:p>
                  </a:txBody>
                  <a:tcPr marL="17779" marR="17779" marT="0" marB="0"/>
                </a:tc>
              </a:tr>
              <a:tr h="1041440">
                <a:tc>
                  <a:txBody>
                    <a:bodyPr/>
                    <a:lstStyle/>
                    <a:p>
                      <a:pPr algn="just">
                        <a:lnSpc>
                          <a:spcPts val="2600"/>
                        </a:lnSpc>
                        <a:spcAft>
                          <a:spcPts val="0"/>
                        </a:spcAft>
                      </a:pPr>
                      <a:endParaRPr lang="en-US" altLang="zh-TW" sz="2400" b="1" kern="100" dirty="0" smtClean="0">
                        <a:solidFill>
                          <a:srgbClr val="0000FF"/>
                        </a:solidFill>
                        <a:latin typeface="Times New Roman"/>
                        <a:ea typeface="標楷體"/>
                      </a:endParaRPr>
                    </a:p>
                    <a:p>
                      <a:pPr algn="just">
                        <a:lnSpc>
                          <a:spcPts val="2600"/>
                        </a:lnSpc>
                        <a:spcAft>
                          <a:spcPts val="0"/>
                        </a:spcAft>
                      </a:pPr>
                      <a:r>
                        <a:rPr lang="zh-TW" sz="2400" b="1" kern="100" dirty="0" smtClean="0">
                          <a:solidFill>
                            <a:srgbClr val="0000FF"/>
                          </a:solidFill>
                          <a:latin typeface="Times New Roman"/>
                          <a:ea typeface="標楷體"/>
                        </a:rPr>
                        <a:t>公布</a:t>
                      </a:r>
                      <a:r>
                        <a:rPr lang="zh-TW" sz="2400" b="1" kern="100" dirty="0">
                          <a:solidFill>
                            <a:srgbClr val="0000FF"/>
                          </a:solidFill>
                          <a:latin typeface="Times New Roman"/>
                          <a:ea typeface="標楷體"/>
                        </a:rPr>
                        <a:t>、分布、頒布</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endParaRPr lang="en-US" altLang="zh-TW" sz="2400" b="1" kern="100" dirty="0" smtClean="0">
                        <a:solidFill>
                          <a:srgbClr val="0070C0"/>
                        </a:solidFill>
                        <a:latin typeface="Times New Roman"/>
                        <a:ea typeface="標楷體"/>
                      </a:endParaRPr>
                    </a:p>
                    <a:p>
                      <a:pPr algn="ctr">
                        <a:lnSpc>
                          <a:spcPts val="2600"/>
                        </a:lnSpc>
                        <a:spcAft>
                          <a:spcPts val="0"/>
                        </a:spcAft>
                      </a:pPr>
                      <a:r>
                        <a:rPr lang="zh-TW" sz="2400" b="1" kern="100" dirty="0" smtClean="0">
                          <a:solidFill>
                            <a:srgbClr val="0070C0"/>
                          </a:solidFill>
                          <a:latin typeface="Times New Roman"/>
                          <a:ea typeface="標楷體"/>
                        </a:rPr>
                        <a:t>布</a:t>
                      </a:r>
                      <a:endParaRPr lang="en-US" altLang="zh-TW" sz="2400" b="1" kern="100" dirty="0" smtClean="0">
                        <a:solidFill>
                          <a:srgbClr val="0070C0"/>
                        </a:solidFill>
                        <a:latin typeface="Times New Roman"/>
                        <a:ea typeface="標楷體"/>
                      </a:endParaRPr>
                    </a:p>
                    <a:p>
                      <a:pPr algn="ctr">
                        <a:lnSpc>
                          <a:spcPts val="2600"/>
                        </a:lnSpc>
                        <a:spcAft>
                          <a:spcPts val="0"/>
                        </a:spcAft>
                      </a:pPr>
                      <a:r>
                        <a:rPr lang="en-US" altLang="zh-TW" sz="2400" b="1" kern="100" dirty="0" smtClean="0">
                          <a:solidFill>
                            <a:srgbClr val="0070C0"/>
                          </a:solidFill>
                          <a:latin typeface="Times New Roman"/>
                          <a:ea typeface="標楷體"/>
                        </a:rPr>
                        <a:t>(</a:t>
                      </a:r>
                      <a:r>
                        <a:rPr lang="zh-TW" altLang="en-US" sz="2400" b="1" kern="100" dirty="0" smtClean="0">
                          <a:solidFill>
                            <a:srgbClr val="FF0000"/>
                          </a:solidFill>
                          <a:latin typeface="Times New Roman"/>
                          <a:ea typeface="標楷體"/>
                        </a:rPr>
                        <a:t>人</a:t>
                      </a:r>
                      <a:r>
                        <a:rPr lang="zh-TW" altLang="en-US" sz="2400" b="1" kern="100" dirty="0" smtClean="0">
                          <a:solidFill>
                            <a:srgbClr val="0070C0"/>
                          </a:solidFill>
                          <a:latin typeface="Times New Roman"/>
                          <a:ea typeface="標楷體"/>
                        </a:rPr>
                        <a:t>＋</a:t>
                      </a:r>
                      <a:r>
                        <a:rPr lang="zh-TW" altLang="en-US" sz="2400" b="1" kern="100" dirty="0" smtClean="0">
                          <a:solidFill>
                            <a:srgbClr val="FF0000"/>
                          </a:solidFill>
                          <a:latin typeface="Times New Roman"/>
                          <a:ea typeface="標楷體"/>
                        </a:rPr>
                        <a:t>巾</a:t>
                      </a:r>
                      <a:r>
                        <a:rPr lang="en-US" altLang="zh-TW" sz="2400" b="1" kern="100" dirty="0" smtClean="0">
                          <a:solidFill>
                            <a:srgbClr val="0070C0"/>
                          </a:solidFill>
                          <a:latin typeface="Times New Roman"/>
                          <a:ea typeface="標楷體"/>
                        </a:rPr>
                        <a:t>)</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endParaRPr lang="en-US" altLang="zh-TW" sz="2400" b="1" kern="100" dirty="0" smtClean="0">
                        <a:solidFill>
                          <a:srgbClr val="FF0000"/>
                        </a:solidFill>
                        <a:latin typeface="Times New Roman"/>
                        <a:ea typeface="標楷體"/>
                      </a:endParaRPr>
                    </a:p>
                    <a:p>
                      <a:pPr algn="ctr">
                        <a:lnSpc>
                          <a:spcPts val="2600"/>
                        </a:lnSpc>
                        <a:spcAft>
                          <a:spcPts val="0"/>
                        </a:spcAft>
                      </a:pPr>
                      <a:r>
                        <a:rPr lang="zh-TW" sz="2400" b="1" kern="100" dirty="0" smtClean="0">
                          <a:solidFill>
                            <a:srgbClr val="FF0000"/>
                          </a:solidFill>
                          <a:latin typeface="Times New Roman"/>
                          <a:ea typeface="標楷體"/>
                        </a:rPr>
                        <a:t>佈</a:t>
                      </a:r>
                      <a:endParaRPr lang="zh-TW" sz="2400" kern="100" dirty="0">
                        <a:latin typeface="Times New Roman"/>
                        <a:ea typeface="新細明體"/>
                      </a:endParaRPr>
                    </a:p>
                  </a:txBody>
                  <a:tcPr marL="17779" marR="17779" marT="0" marB="0"/>
                </a:tc>
                <a:tc>
                  <a:txBody>
                    <a:bodyPr/>
                    <a:lstStyle/>
                    <a:p>
                      <a:pPr marL="800100" lvl="1" indent="-540000" algn="l">
                        <a:lnSpc>
                          <a:spcPct val="100000"/>
                        </a:lnSpc>
                        <a:spcAft>
                          <a:spcPts val="0"/>
                        </a:spcAft>
                        <a:buFont typeface="+mj-lt"/>
                        <a:buNone/>
                      </a:pPr>
                      <a:r>
                        <a:rPr lang="zh-TW" altLang="en-US" sz="2400" b="1" kern="100" dirty="0" smtClean="0">
                          <a:solidFill>
                            <a:srgbClr val="FF0000"/>
                          </a:solidFill>
                          <a:latin typeface="Times New Roman"/>
                          <a:ea typeface="標楷體"/>
                        </a:rPr>
                        <a:t>「</a:t>
                      </a:r>
                      <a:r>
                        <a:rPr lang="zh-TW" sz="2400" b="1" kern="100" dirty="0" smtClean="0">
                          <a:solidFill>
                            <a:srgbClr val="FF0000"/>
                          </a:solidFill>
                          <a:latin typeface="Times New Roman"/>
                          <a:ea typeface="標楷體"/>
                        </a:rPr>
                        <a:t>布</a:t>
                      </a:r>
                      <a:r>
                        <a:rPr lang="zh-TW" altLang="en-US" sz="2400" b="1" kern="100" dirty="0">
                          <a:solidFill>
                            <a:srgbClr val="FF0000"/>
                          </a:solidFill>
                          <a:latin typeface="Times New Roman"/>
                          <a:ea typeface="標楷體"/>
                        </a:rPr>
                        <a:t>」</a:t>
                      </a:r>
                      <a:r>
                        <a:rPr lang="zh-TW" sz="2400" b="1" kern="100" dirty="0" smtClean="0">
                          <a:solidFill>
                            <a:srgbClr val="FF0000"/>
                          </a:solidFill>
                          <a:latin typeface="Times New Roman"/>
                          <a:ea typeface="標楷體"/>
                        </a:rPr>
                        <a:t>字</a:t>
                      </a:r>
                      <a:r>
                        <a:rPr lang="zh-TW" sz="2400" b="1" kern="100" dirty="0">
                          <a:solidFill>
                            <a:srgbClr val="FF0000"/>
                          </a:solidFill>
                          <a:latin typeface="Times New Roman"/>
                          <a:ea typeface="標楷體"/>
                        </a:rPr>
                        <a:t>已</a:t>
                      </a:r>
                      <a:r>
                        <a:rPr lang="zh-TW" sz="2400" b="1" kern="100" dirty="0" smtClean="0">
                          <a:solidFill>
                            <a:srgbClr val="FF0000"/>
                          </a:solidFill>
                          <a:latin typeface="Times New Roman"/>
                          <a:ea typeface="標楷體"/>
                        </a:rPr>
                        <a:t>含</a:t>
                      </a:r>
                      <a:r>
                        <a:rPr lang="zh-TW" altLang="en-US" sz="2400" b="1" kern="100" dirty="0" smtClean="0">
                          <a:solidFill>
                            <a:srgbClr val="FF0000"/>
                          </a:solidFill>
                          <a:latin typeface="Times New Roman"/>
                          <a:ea typeface="標楷體"/>
                        </a:rPr>
                        <a:t>「</a:t>
                      </a:r>
                      <a:r>
                        <a:rPr lang="zh-TW" sz="2400" b="1" kern="100" dirty="0" smtClean="0">
                          <a:solidFill>
                            <a:srgbClr val="FF0000"/>
                          </a:solidFill>
                          <a:latin typeface="Times New Roman"/>
                          <a:ea typeface="標楷體"/>
                        </a:rPr>
                        <a:t>人</a:t>
                      </a:r>
                      <a:r>
                        <a:rPr lang="zh-TW" altLang="en-US" sz="2400" b="1" kern="100" dirty="0" smtClean="0">
                          <a:solidFill>
                            <a:srgbClr val="FF0000"/>
                          </a:solidFill>
                          <a:latin typeface="Times New Roman"/>
                          <a:ea typeface="標楷體"/>
                        </a:rPr>
                        <a:t>」</a:t>
                      </a:r>
                      <a:r>
                        <a:rPr lang="zh-TW" sz="2400" b="1" kern="100" dirty="0" smtClean="0">
                          <a:solidFill>
                            <a:srgbClr val="FF0000"/>
                          </a:solidFill>
                          <a:latin typeface="Times New Roman"/>
                          <a:ea typeface="標楷體"/>
                        </a:rPr>
                        <a:t>在內 </a:t>
                      </a:r>
                      <a:r>
                        <a:rPr lang="zh-TW" altLang="en-US" sz="2400" b="1" kern="100" dirty="0" smtClean="0">
                          <a:solidFill>
                            <a:srgbClr val="FF0000"/>
                          </a:solidFill>
                          <a:latin typeface="Times New Roman"/>
                          <a:ea typeface="標楷體"/>
                        </a:rPr>
                        <a:t>，無須再加人部</a:t>
                      </a:r>
                      <a:endParaRPr lang="en-US" altLang="zh-TW" sz="2400" b="0" kern="100" dirty="0" smtClean="0">
                        <a:solidFill>
                          <a:srgbClr val="FF0000"/>
                        </a:solidFill>
                        <a:latin typeface="Times New Roman"/>
                        <a:ea typeface="新細明體"/>
                      </a:endParaRPr>
                    </a:p>
                    <a:p>
                      <a:pPr marL="800100" lvl="1" indent="-540000" algn="l">
                        <a:lnSpc>
                          <a:spcPts val="2600"/>
                        </a:lnSpc>
                        <a:spcAft>
                          <a:spcPts val="0"/>
                        </a:spcAft>
                        <a:buFont typeface="+mj-lt"/>
                        <a:buNone/>
                      </a:pPr>
                      <a:r>
                        <a:rPr lang="zh-TW" sz="2400" b="1" kern="100" dirty="0" smtClean="0">
                          <a:solidFill>
                            <a:srgbClr val="0070C0"/>
                          </a:solidFill>
                          <a:latin typeface="Times New Roman"/>
                          <a:ea typeface="標楷體"/>
                        </a:rPr>
                        <a:t>布：發布、宣布、布置、布告</a:t>
                      </a:r>
                      <a:r>
                        <a:rPr lang="zh-TW" altLang="en-US" sz="2400" b="1" kern="100" dirty="0" smtClean="0">
                          <a:solidFill>
                            <a:srgbClr val="0070C0"/>
                          </a:solidFill>
                          <a:latin typeface="Times New Roman"/>
                          <a:ea typeface="標楷體"/>
                        </a:rPr>
                        <a:t>、</a:t>
                      </a:r>
                      <a:r>
                        <a:rPr lang="zh-TW" sz="2400" b="1" kern="100" dirty="0" smtClean="0">
                          <a:solidFill>
                            <a:srgbClr val="0070C0"/>
                          </a:solidFill>
                          <a:latin typeface="Times New Roman"/>
                          <a:ea typeface="標楷體"/>
                        </a:rPr>
                        <a:t>布</a:t>
                      </a:r>
                      <a:r>
                        <a:rPr lang="zh-TW" altLang="en-US" sz="2400" b="1" kern="100" dirty="0" smtClean="0">
                          <a:solidFill>
                            <a:srgbClr val="0070C0"/>
                          </a:solidFill>
                          <a:latin typeface="Times New Roman"/>
                          <a:ea typeface="標楷體"/>
                        </a:rPr>
                        <a:t>達</a:t>
                      </a:r>
                      <a:endParaRPr lang="en-US" altLang="zh-TW" sz="2400" b="1" kern="100" dirty="0" smtClean="0">
                        <a:solidFill>
                          <a:srgbClr val="0070C0"/>
                        </a:solidFill>
                        <a:latin typeface="Times New Roman"/>
                        <a:ea typeface="標楷體"/>
                      </a:endParaRPr>
                    </a:p>
                    <a:p>
                      <a:pPr marL="800100" lvl="1" indent="-540000" algn="l">
                        <a:lnSpc>
                          <a:spcPts val="2600"/>
                        </a:lnSpc>
                        <a:spcAft>
                          <a:spcPts val="0"/>
                        </a:spcAft>
                        <a:buFont typeface="+mj-lt"/>
                        <a:buNone/>
                      </a:pPr>
                      <a:r>
                        <a:rPr lang="zh-TW" sz="2400" b="1" kern="100" dirty="0" smtClean="0">
                          <a:solidFill>
                            <a:srgbClr val="FF0000"/>
                          </a:solidFill>
                          <a:latin typeface="Times New Roman"/>
                          <a:ea typeface="標楷體"/>
                        </a:rPr>
                        <a:t>佈</a:t>
                      </a:r>
                      <a:r>
                        <a:rPr lang="zh-TW" sz="2400" b="1" kern="100" dirty="0">
                          <a:solidFill>
                            <a:srgbClr val="FF0000"/>
                          </a:solidFill>
                          <a:latin typeface="Times New Roman"/>
                          <a:ea typeface="標楷體"/>
                        </a:rPr>
                        <a:t>：佈道、傳佈</a:t>
                      </a:r>
                      <a:endParaRPr lang="zh-TW" sz="2400" kern="100" dirty="0">
                        <a:latin typeface="Times New Roman"/>
                        <a:ea typeface="新細明體"/>
                      </a:endParaRPr>
                    </a:p>
                  </a:txBody>
                  <a:tcPr marL="17779" marR="17779" marT="0" marB="0"/>
                </a:tc>
              </a:tr>
              <a:tr h="391193">
                <a:tc>
                  <a:txBody>
                    <a:bodyPr/>
                    <a:lstStyle/>
                    <a:p>
                      <a:pPr algn="just">
                        <a:lnSpc>
                          <a:spcPts val="2600"/>
                        </a:lnSpc>
                        <a:spcAft>
                          <a:spcPts val="0"/>
                        </a:spcAft>
                      </a:pPr>
                      <a:r>
                        <a:rPr lang="zh-TW" sz="2400" b="1" kern="100" dirty="0" smtClean="0">
                          <a:solidFill>
                            <a:srgbClr val="0000FF"/>
                          </a:solidFill>
                          <a:latin typeface="Times New Roman"/>
                          <a:ea typeface="標楷體"/>
                        </a:rPr>
                        <a:t>徵兵</a:t>
                      </a:r>
                      <a:r>
                        <a:rPr lang="zh-TW" sz="2400" b="1" kern="100" dirty="0">
                          <a:solidFill>
                            <a:srgbClr val="0000FF"/>
                          </a:solidFill>
                          <a:latin typeface="Times New Roman"/>
                          <a:ea typeface="標楷體"/>
                        </a:rPr>
                        <a:t>、徵稅、稽徵</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徵</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征</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smtClean="0">
                          <a:solidFill>
                            <a:srgbClr val="0070C0"/>
                          </a:solidFill>
                          <a:latin typeface="Times New Roman"/>
                          <a:ea typeface="標楷體"/>
                        </a:rPr>
                        <a:t>徵</a:t>
                      </a:r>
                      <a:r>
                        <a:rPr lang="zh-TW" sz="2400" b="1" kern="100" dirty="0">
                          <a:latin typeface="Times New Roman"/>
                          <a:ea typeface="標楷體"/>
                        </a:rPr>
                        <a:t>指國家召集；征指出兵征伐 </a:t>
                      </a:r>
                      <a:endParaRPr lang="zh-TW" sz="2400" kern="100" dirty="0">
                        <a:latin typeface="Times New Roman"/>
                        <a:ea typeface="新細明體"/>
                      </a:endParaRPr>
                    </a:p>
                  </a:txBody>
                  <a:tcPr marL="17779" marR="17779" marT="0" marB="0"/>
                </a:tc>
              </a:tr>
              <a:tr h="1411221">
                <a:tc>
                  <a:txBody>
                    <a:bodyPr/>
                    <a:lstStyle/>
                    <a:p>
                      <a:pPr algn="just">
                        <a:lnSpc>
                          <a:spcPts val="2600"/>
                        </a:lnSpc>
                        <a:spcAft>
                          <a:spcPts val="0"/>
                        </a:spcAft>
                      </a:pPr>
                      <a:endParaRPr lang="en-US" altLang="zh-TW" sz="2400" b="1" kern="100" dirty="0" smtClean="0">
                        <a:solidFill>
                          <a:srgbClr val="0000FF"/>
                        </a:solidFill>
                        <a:latin typeface="Times New Roman"/>
                        <a:ea typeface="標楷體"/>
                      </a:endParaRPr>
                    </a:p>
                    <a:p>
                      <a:pPr algn="just">
                        <a:lnSpc>
                          <a:spcPts val="2600"/>
                        </a:lnSpc>
                        <a:spcAft>
                          <a:spcPts val="0"/>
                        </a:spcAft>
                      </a:pPr>
                      <a:endParaRPr lang="en-US" altLang="zh-TW" sz="2400" b="1" kern="100" dirty="0" smtClean="0">
                        <a:solidFill>
                          <a:srgbClr val="0000FF"/>
                        </a:solidFill>
                        <a:latin typeface="Times New Roman"/>
                        <a:ea typeface="標楷體"/>
                      </a:endParaRPr>
                    </a:p>
                    <a:p>
                      <a:pPr algn="just">
                        <a:lnSpc>
                          <a:spcPts val="2600"/>
                        </a:lnSpc>
                        <a:spcAft>
                          <a:spcPts val="0"/>
                        </a:spcAft>
                      </a:pPr>
                      <a:r>
                        <a:rPr lang="zh-TW" sz="2400" b="1" kern="100" dirty="0" smtClean="0">
                          <a:solidFill>
                            <a:srgbClr val="0000FF"/>
                          </a:solidFill>
                          <a:latin typeface="Times New Roman"/>
                          <a:ea typeface="標楷體"/>
                        </a:rPr>
                        <a:t>部分</a:t>
                      </a:r>
                      <a:r>
                        <a:rPr lang="zh-TW" sz="2400" b="1" kern="100" dirty="0">
                          <a:solidFill>
                            <a:srgbClr val="0000FF"/>
                          </a:solidFill>
                          <a:latin typeface="Times New Roman"/>
                          <a:ea typeface="標楷體"/>
                        </a:rPr>
                        <a:t>、身分</a:t>
                      </a:r>
                      <a:endParaRPr lang="zh-TW" sz="2400" kern="100" dirty="0">
                        <a:solidFill>
                          <a:srgbClr val="0000FF"/>
                        </a:solidFill>
                        <a:latin typeface="Times New Roman"/>
                        <a:ea typeface="新細明體"/>
                      </a:endParaRPr>
                    </a:p>
                  </a:txBody>
                  <a:tcPr marL="17779" marR="17779" marT="0" marB="0"/>
                </a:tc>
                <a:tc>
                  <a:txBody>
                    <a:bodyPr/>
                    <a:lstStyle/>
                    <a:p>
                      <a:pPr algn="ctr">
                        <a:lnSpc>
                          <a:spcPts val="2600"/>
                        </a:lnSpc>
                        <a:spcAft>
                          <a:spcPts val="0"/>
                        </a:spcAft>
                      </a:pPr>
                      <a:endParaRPr lang="en-US" altLang="zh-TW" sz="2400" b="1" kern="100" dirty="0" smtClean="0">
                        <a:solidFill>
                          <a:srgbClr val="0070C0"/>
                        </a:solidFill>
                        <a:latin typeface="Times New Roman"/>
                        <a:ea typeface="標楷體"/>
                      </a:endParaRPr>
                    </a:p>
                    <a:p>
                      <a:pPr algn="ctr">
                        <a:lnSpc>
                          <a:spcPts val="2600"/>
                        </a:lnSpc>
                        <a:spcAft>
                          <a:spcPts val="0"/>
                        </a:spcAft>
                      </a:pPr>
                      <a:endParaRPr lang="en-US" altLang="zh-TW" sz="2400" b="1" kern="100" dirty="0" smtClean="0">
                        <a:solidFill>
                          <a:srgbClr val="0070C0"/>
                        </a:solidFill>
                        <a:latin typeface="Times New Roman"/>
                        <a:ea typeface="標楷體"/>
                      </a:endParaRPr>
                    </a:p>
                    <a:p>
                      <a:pPr algn="ctr">
                        <a:lnSpc>
                          <a:spcPts val="2600"/>
                        </a:lnSpc>
                        <a:spcAft>
                          <a:spcPts val="0"/>
                        </a:spcAft>
                      </a:pPr>
                      <a:r>
                        <a:rPr lang="zh-TW" sz="2400" b="1" kern="100" dirty="0" smtClean="0">
                          <a:solidFill>
                            <a:srgbClr val="0070C0"/>
                          </a:solidFill>
                          <a:latin typeface="Times New Roman"/>
                          <a:ea typeface="標楷體"/>
                        </a:rPr>
                        <a:t>分</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endParaRPr lang="en-US" altLang="zh-TW" sz="2400" b="1" kern="100" dirty="0" smtClean="0">
                        <a:solidFill>
                          <a:srgbClr val="FF0000"/>
                        </a:solidFill>
                        <a:latin typeface="Times New Roman"/>
                        <a:ea typeface="標楷體"/>
                      </a:endParaRPr>
                    </a:p>
                    <a:p>
                      <a:pPr algn="ctr">
                        <a:lnSpc>
                          <a:spcPts val="2600"/>
                        </a:lnSpc>
                        <a:spcAft>
                          <a:spcPts val="0"/>
                        </a:spcAft>
                      </a:pPr>
                      <a:endParaRPr lang="en-US" altLang="zh-TW" sz="2400" b="1" kern="100" dirty="0" smtClean="0">
                        <a:solidFill>
                          <a:srgbClr val="FF0000"/>
                        </a:solidFill>
                        <a:latin typeface="Times New Roman"/>
                        <a:ea typeface="標楷體"/>
                      </a:endParaRPr>
                    </a:p>
                    <a:p>
                      <a:pPr algn="ctr">
                        <a:lnSpc>
                          <a:spcPts val="2600"/>
                        </a:lnSpc>
                        <a:spcAft>
                          <a:spcPts val="0"/>
                        </a:spcAft>
                      </a:pPr>
                      <a:r>
                        <a:rPr lang="zh-TW" sz="2400" b="1" kern="100" dirty="0" smtClean="0">
                          <a:solidFill>
                            <a:srgbClr val="FF0000"/>
                          </a:solidFill>
                          <a:latin typeface="Times New Roman"/>
                          <a:ea typeface="標楷體"/>
                        </a:rPr>
                        <a:t>份</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a:latin typeface="Times New Roman"/>
                          <a:ea typeface="標楷體"/>
                        </a:rPr>
                        <a:t>不可計數（量化）用</a:t>
                      </a:r>
                      <a:r>
                        <a:rPr lang="zh-TW" sz="2400" b="1" kern="100" dirty="0">
                          <a:solidFill>
                            <a:srgbClr val="0070C0"/>
                          </a:solidFill>
                          <a:latin typeface="Times New Roman"/>
                          <a:ea typeface="標楷體"/>
                        </a:rPr>
                        <a:t>分</a:t>
                      </a:r>
                      <a:r>
                        <a:rPr lang="zh-TW" sz="2400" b="1" kern="100" dirty="0">
                          <a:solidFill>
                            <a:srgbClr val="0000FF"/>
                          </a:solidFill>
                          <a:latin typeface="Times New Roman"/>
                          <a:ea typeface="標楷體"/>
                        </a:rPr>
                        <a:t>，</a:t>
                      </a:r>
                      <a:endParaRPr lang="zh-TW" sz="2400" kern="100" dirty="0">
                        <a:latin typeface="Times New Roman"/>
                        <a:ea typeface="新細明體"/>
                      </a:endParaRPr>
                    </a:p>
                    <a:p>
                      <a:pPr algn="just">
                        <a:lnSpc>
                          <a:spcPts val="2600"/>
                        </a:lnSpc>
                        <a:spcAft>
                          <a:spcPts val="0"/>
                        </a:spcAft>
                      </a:pPr>
                      <a:r>
                        <a:rPr lang="zh-TW" sz="2400" b="1" kern="100" dirty="0">
                          <a:latin typeface="Times New Roman"/>
                          <a:ea typeface="標楷體"/>
                        </a:rPr>
                        <a:t>如：</a:t>
                      </a:r>
                      <a:r>
                        <a:rPr lang="zh-TW" sz="2400" b="1" kern="100" dirty="0">
                          <a:solidFill>
                            <a:srgbClr val="0070C0"/>
                          </a:solidFill>
                          <a:latin typeface="Times New Roman"/>
                          <a:ea typeface="標楷體"/>
                        </a:rPr>
                        <a:t>身分證、一部分、大部分</a:t>
                      </a:r>
                      <a:r>
                        <a:rPr lang="zh-TW" sz="2400" b="1" kern="100" dirty="0" smtClean="0">
                          <a:solidFill>
                            <a:srgbClr val="0070C0"/>
                          </a:solidFill>
                          <a:latin typeface="Times New Roman"/>
                          <a:ea typeface="標楷體"/>
                        </a:rPr>
                        <a:t>、本分、情分 </a:t>
                      </a:r>
                      <a:endParaRPr lang="zh-TW" sz="2400" kern="100" dirty="0">
                        <a:latin typeface="Times New Roman"/>
                        <a:ea typeface="新細明體"/>
                      </a:endParaRPr>
                    </a:p>
                    <a:p>
                      <a:pPr algn="just">
                        <a:lnSpc>
                          <a:spcPts val="2600"/>
                        </a:lnSpc>
                        <a:spcAft>
                          <a:spcPts val="0"/>
                        </a:spcAft>
                      </a:pPr>
                      <a:r>
                        <a:rPr lang="zh-TW" sz="2400" b="1" kern="100" dirty="0">
                          <a:latin typeface="Times New Roman"/>
                          <a:ea typeface="標楷體"/>
                        </a:rPr>
                        <a:t>可計數（量化）用</a:t>
                      </a:r>
                      <a:r>
                        <a:rPr lang="zh-TW" sz="2400" b="1" kern="100" dirty="0">
                          <a:solidFill>
                            <a:srgbClr val="FF0000"/>
                          </a:solidFill>
                          <a:latin typeface="Times New Roman"/>
                          <a:ea typeface="標楷體"/>
                        </a:rPr>
                        <a:t>份</a:t>
                      </a:r>
                      <a:r>
                        <a:rPr lang="zh-TW" sz="2400" b="1" kern="100" dirty="0">
                          <a:solidFill>
                            <a:srgbClr val="0000FF"/>
                          </a:solidFill>
                          <a:latin typeface="Times New Roman"/>
                          <a:ea typeface="標楷體"/>
                        </a:rPr>
                        <a:t>，</a:t>
                      </a:r>
                      <a:endParaRPr lang="zh-TW" sz="2400" kern="100" dirty="0">
                        <a:latin typeface="Times New Roman"/>
                        <a:ea typeface="新細明體"/>
                      </a:endParaRPr>
                    </a:p>
                    <a:p>
                      <a:pPr marL="356235" indent="-356235" algn="just">
                        <a:lnSpc>
                          <a:spcPts val="2600"/>
                        </a:lnSpc>
                        <a:spcAft>
                          <a:spcPts val="0"/>
                        </a:spcAft>
                      </a:pPr>
                      <a:r>
                        <a:rPr lang="zh-TW" sz="2400" b="1" kern="100" dirty="0">
                          <a:latin typeface="Times New Roman"/>
                          <a:ea typeface="標楷體"/>
                        </a:rPr>
                        <a:t>如：</a:t>
                      </a:r>
                      <a:r>
                        <a:rPr lang="en-US" sz="2400" b="1" kern="100" dirty="0">
                          <a:solidFill>
                            <a:srgbClr val="FF0000"/>
                          </a:solidFill>
                          <a:latin typeface="Times New Roman"/>
                          <a:ea typeface="標楷體"/>
                        </a:rPr>
                        <a:t>1</a:t>
                      </a:r>
                      <a:r>
                        <a:rPr lang="zh-TW" sz="2400" b="1" kern="100" dirty="0">
                          <a:solidFill>
                            <a:srgbClr val="FF0000"/>
                          </a:solidFill>
                          <a:latin typeface="Times New Roman"/>
                          <a:ea typeface="標楷體"/>
                        </a:rPr>
                        <a:t>份、</a:t>
                      </a:r>
                      <a:r>
                        <a:rPr lang="en-US" sz="2400" b="1" kern="100" dirty="0">
                          <a:solidFill>
                            <a:srgbClr val="FF0000"/>
                          </a:solidFill>
                          <a:latin typeface="Times New Roman"/>
                          <a:ea typeface="標楷體"/>
                        </a:rPr>
                        <a:t>2</a:t>
                      </a:r>
                      <a:r>
                        <a:rPr lang="zh-TW" sz="2400" b="1" kern="100" dirty="0">
                          <a:solidFill>
                            <a:srgbClr val="FF0000"/>
                          </a:solidFill>
                          <a:latin typeface="Times New Roman"/>
                          <a:ea typeface="標楷體"/>
                        </a:rPr>
                        <a:t>份 、月份、股份</a:t>
                      </a:r>
                      <a:r>
                        <a:rPr lang="zh-TW" sz="2400" b="1" kern="100" dirty="0" smtClean="0">
                          <a:solidFill>
                            <a:srgbClr val="FF0000"/>
                          </a:solidFill>
                          <a:latin typeface="Times New Roman"/>
                          <a:ea typeface="標楷體"/>
                        </a:rPr>
                        <a:t>、省份</a:t>
                      </a:r>
                      <a:endParaRPr lang="zh-TW" sz="2400" kern="100" dirty="0">
                        <a:latin typeface="Times New Roman"/>
                        <a:ea typeface="新細明體"/>
                      </a:endParaRPr>
                    </a:p>
                  </a:txBody>
                  <a:tcPr marL="17779" marR="17779" marT="0" marB="0"/>
                </a:tc>
              </a:tr>
              <a:tr h="422720">
                <a:tc>
                  <a:txBody>
                    <a:bodyPr/>
                    <a:lstStyle/>
                    <a:p>
                      <a:pPr algn="just">
                        <a:lnSpc>
                          <a:spcPts val="2600"/>
                        </a:lnSpc>
                        <a:spcAft>
                          <a:spcPts val="0"/>
                        </a:spcAft>
                      </a:pPr>
                      <a:r>
                        <a:rPr lang="zh-TW" sz="2400" b="1" kern="100" dirty="0" smtClean="0">
                          <a:solidFill>
                            <a:srgbClr val="0000FF"/>
                          </a:solidFill>
                          <a:latin typeface="Times New Roman"/>
                          <a:ea typeface="標楷體"/>
                        </a:rPr>
                        <a:t>帳</a:t>
                      </a:r>
                      <a:r>
                        <a:rPr lang="zh-TW" altLang="en-US" sz="2400" b="1" kern="100" dirty="0" smtClean="0">
                          <a:solidFill>
                            <a:srgbClr val="0000FF"/>
                          </a:solidFill>
                          <a:latin typeface="Times New Roman"/>
                          <a:ea typeface="標楷體"/>
                        </a:rPr>
                        <a:t>、</a:t>
                      </a:r>
                      <a:r>
                        <a:rPr lang="zh-TW" altLang="zh-TW" sz="2400" b="1" kern="100" dirty="0" smtClean="0">
                          <a:solidFill>
                            <a:srgbClr val="0000FF"/>
                          </a:solidFill>
                          <a:latin typeface="Times New Roman"/>
                          <a:ea typeface="標楷體"/>
                        </a:rPr>
                        <a:t>帳目、</a:t>
                      </a:r>
                      <a:r>
                        <a:rPr lang="zh-TW" sz="2400" b="1" kern="100" dirty="0" smtClean="0">
                          <a:solidFill>
                            <a:srgbClr val="0000FF"/>
                          </a:solidFill>
                          <a:latin typeface="Times New Roman"/>
                          <a:ea typeface="標楷體"/>
                        </a:rPr>
                        <a:t>、</a:t>
                      </a:r>
                      <a:r>
                        <a:rPr lang="zh-TW" sz="2400" b="1" kern="100" dirty="0">
                          <a:solidFill>
                            <a:srgbClr val="0000FF"/>
                          </a:solidFill>
                          <a:latin typeface="Times New Roman"/>
                          <a:ea typeface="標楷體"/>
                        </a:rPr>
                        <a:t>帳戶</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帳</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賬</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賬</a:t>
                      </a:r>
                      <a:r>
                        <a:rPr lang="zh-TW" sz="2400" b="1" kern="100" dirty="0">
                          <a:latin typeface="Times New Roman"/>
                          <a:ea typeface="標楷體"/>
                        </a:rPr>
                        <a:t>是</a:t>
                      </a:r>
                      <a:r>
                        <a:rPr lang="zh-TW" sz="2400" b="1" kern="100" dirty="0">
                          <a:solidFill>
                            <a:srgbClr val="0070C0"/>
                          </a:solidFill>
                          <a:latin typeface="Times New Roman"/>
                          <a:ea typeface="標楷體"/>
                        </a:rPr>
                        <a:t>帳</a:t>
                      </a:r>
                      <a:r>
                        <a:rPr lang="zh-TW" sz="2400" b="1" kern="100" dirty="0">
                          <a:latin typeface="Times New Roman"/>
                          <a:ea typeface="標楷體"/>
                        </a:rPr>
                        <a:t>的俗字 </a:t>
                      </a:r>
                      <a:endParaRPr lang="zh-TW" sz="2400" kern="100" dirty="0">
                        <a:latin typeface="Times New Roman"/>
                        <a:ea typeface="新細明體"/>
                      </a:endParaRPr>
                    </a:p>
                  </a:txBody>
                  <a:tcPr marL="17779" marR="17779" marT="0" marB="0"/>
                </a:tc>
              </a:tr>
              <a:tr h="423878">
                <a:tc>
                  <a:txBody>
                    <a:bodyPr/>
                    <a:lstStyle/>
                    <a:p>
                      <a:pPr algn="just">
                        <a:lnSpc>
                          <a:spcPts val="2600"/>
                        </a:lnSpc>
                        <a:spcAft>
                          <a:spcPts val="0"/>
                        </a:spcAft>
                      </a:pPr>
                      <a:r>
                        <a:rPr lang="zh-TW" sz="2400" b="1" kern="100" dirty="0" smtClean="0">
                          <a:solidFill>
                            <a:srgbClr val="0000FF"/>
                          </a:solidFill>
                          <a:latin typeface="Times New Roman"/>
                          <a:ea typeface="標楷體"/>
                        </a:rPr>
                        <a:t>韭菜</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韭</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韮</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韮</a:t>
                      </a:r>
                      <a:r>
                        <a:rPr lang="zh-TW" sz="2400" b="1" kern="100" dirty="0">
                          <a:solidFill>
                            <a:srgbClr val="0000FF"/>
                          </a:solidFill>
                          <a:latin typeface="Times New Roman"/>
                          <a:ea typeface="標楷體"/>
                        </a:rPr>
                        <a:t>是</a:t>
                      </a:r>
                      <a:r>
                        <a:rPr lang="zh-TW" sz="2400" b="1" kern="100" dirty="0">
                          <a:solidFill>
                            <a:srgbClr val="0070C0"/>
                          </a:solidFill>
                          <a:latin typeface="Times New Roman"/>
                          <a:ea typeface="標楷體"/>
                        </a:rPr>
                        <a:t>韭</a:t>
                      </a:r>
                      <a:r>
                        <a:rPr lang="zh-TW" sz="2400" b="1" kern="100" dirty="0">
                          <a:latin typeface="Times New Roman"/>
                          <a:ea typeface="標楷體"/>
                        </a:rPr>
                        <a:t>的俗字 </a:t>
                      </a:r>
                      <a:endParaRPr lang="zh-TW" sz="2400" kern="100" dirty="0">
                        <a:latin typeface="Times New Roman"/>
                        <a:ea typeface="新細明體"/>
                      </a:endParaRPr>
                    </a:p>
                  </a:txBody>
                  <a:tcPr marL="17779" marR="17779" marT="0" marB="0"/>
                </a:tc>
              </a:tr>
              <a:tr h="379513">
                <a:tc>
                  <a:txBody>
                    <a:bodyPr/>
                    <a:lstStyle/>
                    <a:p>
                      <a:pPr algn="just">
                        <a:lnSpc>
                          <a:spcPts val="2600"/>
                        </a:lnSpc>
                        <a:spcAft>
                          <a:spcPts val="0"/>
                        </a:spcAft>
                      </a:pPr>
                      <a:r>
                        <a:rPr lang="zh-TW" sz="2400" b="1" kern="100" dirty="0" smtClean="0">
                          <a:solidFill>
                            <a:srgbClr val="0000FF"/>
                          </a:solidFill>
                          <a:latin typeface="Times New Roman"/>
                          <a:ea typeface="標楷體"/>
                        </a:rPr>
                        <a:t>礦</a:t>
                      </a:r>
                      <a:r>
                        <a:rPr lang="zh-TW" sz="2400" b="1" kern="100" dirty="0">
                          <a:solidFill>
                            <a:srgbClr val="0000FF"/>
                          </a:solidFill>
                          <a:latin typeface="Times New Roman"/>
                          <a:ea typeface="標楷體"/>
                        </a:rPr>
                        <a:t>、礦物、礦藏</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礦</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鑛</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smtClean="0">
                          <a:solidFill>
                            <a:srgbClr val="0070C0"/>
                          </a:solidFill>
                          <a:latin typeface="Times New Roman"/>
                          <a:ea typeface="標楷體"/>
                        </a:rPr>
                        <a:t>礦</a:t>
                      </a:r>
                      <a:r>
                        <a:rPr lang="zh-TW" sz="2400" b="1" kern="100" dirty="0">
                          <a:latin typeface="Times New Roman"/>
                          <a:ea typeface="標楷體"/>
                        </a:rPr>
                        <a:t>與</a:t>
                      </a:r>
                      <a:r>
                        <a:rPr lang="zh-TW" sz="2400" b="1" kern="100" dirty="0">
                          <a:solidFill>
                            <a:srgbClr val="FF0000"/>
                          </a:solidFill>
                          <a:latin typeface="Times New Roman"/>
                          <a:ea typeface="標楷體"/>
                        </a:rPr>
                        <a:t>鑛</a:t>
                      </a:r>
                      <a:r>
                        <a:rPr lang="zh-TW" sz="2400" b="1" kern="100" dirty="0">
                          <a:latin typeface="Times New Roman"/>
                          <a:ea typeface="標楷體"/>
                        </a:rPr>
                        <a:t>自古並用，指銅、鐵、璞石等 </a:t>
                      </a:r>
                      <a:endParaRPr lang="zh-TW" sz="2400" kern="100" dirty="0">
                        <a:latin typeface="Times New Roman"/>
                        <a:ea typeface="新細明體"/>
                      </a:endParaRPr>
                    </a:p>
                  </a:txBody>
                  <a:tcPr marL="17779" marR="17779" marT="0" marB="0"/>
                </a:tc>
              </a:tr>
              <a:tr h="379513">
                <a:tc>
                  <a:txBody>
                    <a:bodyPr/>
                    <a:lstStyle/>
                    <a:p>
                      <a:pPr algn="just">
                        <a:lnSpc>
                          <a:spcPts val="2600"/>
                        </a:lnSpc>
                        <a:spcAft>
                          <a:spcPts val="0"/>
                        </a:spcAft>
                      </a:pPr>
                      <a:r>
                        <a:rPr lang="zh-TW" sz="2400" b="1" kern="100" dirty="0" smtClean="0">
                          <a:solidFill>
                            <a:srgbClr val="0000FF"/>
                          </a:solidFill>
                          <a:latin typeface="Times New Roman"/>
                          <a:ea typeface="標楷體"/>
                        </a:rPr>
                        <a:t>釐訂</a:t>
                      </a:r>
                      <a:r>
                        <a:rPr lang="zh-TW" sz="2400" b="1" kern="100" dirty="0">
                          <a:solidFill>
                            <a:srgbClr val="0000FF"/>
                          </a:solidFill>
                          <a:latin typeface="Times New Roman"/>
                          <a:ea typeface="標楷體"/>
                        </a:rPr>
                        <a:t>、釐定</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釐</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厘</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厘</a:t>
                      </a:r>
                      <a:r>
                        <a:rPr lang="zh-TW" sz="2400" b="1" kern="100" dirty="0">
                          <a:latin typeface="Times New Roman"/>
                          <a:ea typeface="標楷體"/>
                        </a:rPr>
                        <a:t>是</a:t>
                      </a:r>
                      <a:r>
                        <a:rPr lang="zh-TW" sz="2400" b="1" kern="100" dirty="0">
                          <a:solidFill>
                            <a:srgbClr val="0070C0"/>
                          </a:solidFill>
                          <a:latin typeface="Times New Roman"/>
                          <a:ea typeface="標楷體"/>
                        </a:rPr>
                        <a:t>釐</a:t>
                      </a:r>
                      <a:r>
                        <a:rPr lang="zh-TW" sz="2400" b="1" kern="100" dirty="0">
                          <a:latin typeface="Times New Roman"/>
                          <a:ea typeface="標楷體"/>
                        </a:rPr>
                        <a:t>的俗字</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79" marR="17779" marT="0" marB="0"/>
                </a:tc>
              </a:tr>
              <a:tr h="405231">
                <a:tc>
                  <a:txBody>
                    <a:bodyPr/>
                    <a:lstStyle/>
                    <a:p>
                      <a:pPr algn="just">
                        <a:lnSpc>
                          <a:spcPts val="2600"/>
                        </a:lnSpc>
                        <a:spcAft>
                          <a:spcPts val="0"/>
                        </a:spcAft>
                      </a:pPr>
                      <a:r>
                        <a:rPr lang="zh-TW" sz="2400" b="1" kern="100" dirty="0" smtClean="0">
                          <a:solidFill>
                            <a:srgbClr val="0000FF"/>
                          </a:solidFill>
                          <a:latin typeface="Times New Roman"/>
                          <a:ea typeface="標楷體"/>
                        </a:rPr>
                        <a:t>使館</a:t>
                      </a:r>
                      <a:r>
                        <a:rPr lang="zh-TW" sz="2400" b="1" kern="100" dirty="0">
                          <a:solidFill>
                            <a:srgbClr val="0000FF"/>
                          </a:solidFill>
                          <a:latin typeface="Times New Roman"/>
                          <a:ea typeface="標楷體"/>
                        </a:rPr>
                        <a:t>、領館、圖書館</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館</a:t>
                      </a:r>
                      <a:endParaRPr lang="zh-TW" sz="2400" kern="100" dirty="0">
                        <a:latin typeface="Times New Roman"/>
                        <a:ea typeface="新細明體"/>
                      </a:endParaRPr>
                    </a:p>
                  </a:txBody>
                  <a:tcPr marL="17779" marR="17779"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舘</a:t>
                      </a:r>
                      <a:endParaRPr lang="zh-TW" sz="2400" kern="100" dirty="0">
                        <a:latin typeface="Times New Roman"/>
                        <a:ea typeface="新細明體"/>
                      </a:endParaRPr>
                    </a:p>
                  </a:txBody>
                  <a:tcPr marL="17779" marR="17779"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舘</a:t>
                      </a:r>
                      <a:r>
                        <a:rPr lang="zh-TW" sz="2400" b="1" kern="100" dirty="0">
                          <a:latin typeface="Times New Roman"/>
                          <a:ea typeface="標楷體"/>
                        </a:rPr>
                        <a:t>是</a:t>
                      </a:r>
                      <a:r>
                        <a:rPr lang="zh-TW" sz="2400" b="1" kern="100" dirty="0">
                          <a:solidFill>
                            <a:srgbClr val="0070C0"/>
                          </a:solidFill>
                          <a:latin typeface="Times New Roman"/>
                          <a:ea typeface="標楷體"/>
                        </a:rPr>
                        <a:t>館</a:t>
                      </a:r>
                      <a:r>
                        <a:rPr lang="zh-TW" sz="2400" b="1" kern="100" dirty="0">
                          <a:solidFill>
                            <a:srgbClr val="000000"/>
                          </a:solidFill>
                          <a:latin typeface="Times New Roman"/>
                          <a:ea typeface="標楷體"/>
                        </a:rPr>
                        <a:t>的俗字</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79" marR="17779" marT="0" marB="0"/>
                </a:tc>
              </a:tr>
            </a:tbl>
          </a:graphicData>
        </a:graphic>
      </p:graphicFrame>
    </p:spTree>
    <p:extLst>
      <p:ext uri="{BB962C8B-B14F-4D97-AF65-F5344CB8AC3E}">
        <p14:creationId xmlns:p14="http://schemas.microsoft.com/office/powerpoint/2010/main" val="390338562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141730" y="73152"/>
            <a:ext cx="11841479" cy="996696"/>
          </a:xfrm>
        </p:spPr>
        <p:txBody>
          <a:bodyPr>
            <a:normAutofit fontScale="90000"/>
          </a:bodyPr>
          <a:lstStyle/>
          <a:p>
            <a:pPr algn="ctr"/>
            <a:r>
              <a:rPr lang="zh-TW" altLang="zh-TW" sz="4400" dirty="0" smtClean="0">
                <a:latin typeface="標楷體" panose="03000509000000000000" pitchFamily="65" charset="-120"/>
                <a:ea typeface="標楷體" panose="03000509000000000000" pitchFamily="65" charset="-120"/>
              </a:rPr>
              <a:t>法律統一用字表</a:t>
            </a:r>
            <a:r>
              <a:rPr lang="en-US" altLang="zh-TW" sz="4400" dirty="0" smtClean="0">
                <a:latin typeface="標楷體" panose="03000509000000000000" pitchFamily="65" charset="-120"/>
                <a:ea typeface="標楷體" panose="03000509000000000000" pitchFamily="65" charset="-120"/>
              </a:rPr>
              <a:t/>
            </a:r>
            <a:br>
              <a:rPr lang="en-US" altLang="zh-TW" sz="4400" dirty="0" smtClean="0">
                <a:latin typeface="標楷體" panose="03000509000000000000" pitchFamily="65" charset="-120"/>
                <a:ea typeface="標楷體" panose="03000509000000000000" pitchFamily="65" charset="-120"/>
              </a:rPr>
            </a:b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中華民國</a:t>
            </a:r>
            <a:r>
              <a:rPr lang="en-US" altLang="zh-TW" sz="2400" dirty="0">
                <a:solidFill>
                  <a:srgbClr val="0000FF"/>
                </a:solidFill>
                <a:latin typeface="標楷體" panose="03000509000000000000" pitchFamily="65" charset="-120"/>
                <a:ea typeface="標楷體" panose="03000509000000000000" pitchFamily="65" charset="-120"/>
              </a:rPr>
              <a:t>62</a:t>
            </a:r>
            <a:r>
              <a:rPr lang="zh-TW" altLang="en-US" sz="2400" dirty="0">
                <a:solidFill>
                  <a:srgbClr val="0000FF"/>
                </a:solidFill>
                <a:latin typeface="標楷體" panose="03000509000000000000" pitchFamily="65" charset="-120"/>
                <a:ea typeface="標楷體" panose="03000509000000000000" pitchFamily="65" charset="-120"/>
              </a:rPr>
              <a:t>年</a:t>
            </a:r>
            <a:r>
              <a:rPr lang="en-US" altLang="zh-TW" sz="2400" dirty="0">
                <a:solidFill>
                  <a:srgbClr val="0000FF"/>
                </a:solidFill>
                <a:latin typeface="標楷體" panose="03000509000000000000" pitchFamily="65" charset="-120"/>
                <a:ea typeface="標楷體" panose="03000509000000000000" pitchFamily="65" charset="-120"/>
              </a:rPr>
              <a:t>3</a:t>
            </a:r>
            <a:r>
              <a:rPr lang="zh-TW" altLang="en-US" sz="2400" dirty="0">
                <a:solidFill>
                  <a:srgbClr val="0000FF"/>
                </a:solidFill>
                <a:latin typeface="標楷體" panose="03000509000000000000" pitchFamily="65" charset="-120"/>
                <a:ea typeface="標楷體" panose="03000509000000000000" pitchFamily="65" charset="-120"/>
              </a:rPr>
              <a:t>月</a:t>
            </a:r>
            <a:r>
              <a:rPr lang="en-US" altLang="zh-TW" sz="2400" dirty="0">
                <a:solidFill>
                  <a:srgbClr val="0000FF"/>
                </a:solidFill>
                <a:latin typeface="標楷體" panose="03000509000000000000" pitchFamily="65" charset="-120"/>
                <a:ea typeface="標楷體" panose="03000509000000000000" pitchFamily="65" charset="-120"/>
              </a:rPr>
              <a:t>13</a:t>
            </a:r>
            <a:r>
              <a:rPr lang="zh-TW" altLang="en-US" sz="2400" dirty="0">
                <a:solidFill>
                  <a:srgbClr val="0000FF"/>
                </a:solidFill>
                <a:latin typeface="標楷體" panose="03000509000000000000" pitchFamily="65" charset="-120"/>
                <a:ea typeface="標楷體" panose="03000509000000000000" pitchFamily="65" charset="-120"/>
              </a:rPr>
              <a:t>日立法院（</a:t>
            </a:r>
            <a:r>
              <a:rPr lang="zh-TW" altLang="en-US" sz="2400" dirty="0" smtClean="0">
                <a:solidFill>
                  <a:srgbClr val="0000FF"/>
                </a:solidFill>
                <a:latin typeface="標楷體" panose="03000509000000000000" pitchFamily="65" charset="-120"/>
                <a:ea typeface="標楷體" panose="03000509000000000000" pitchFamily="65" charset="-120"/>
              </a:rPr>
              <a:t>第１</a:t>
            </a:r>
            <a:r>
              <a:rPr lang="zh-TW" altLang="en-US" sz="2400" dirty="0">
                <a:solidFill>
                  <a:srgbClr val="0000FF"/>
                </a:solidFill>
                <a:latin typeface="標楷體" panose="03000509000000000000" pitchFamily="65" charset="-120"/>
                <a:ea typeface="標楷體" panose="03000509000000000000" pitchFamily="65" charset="-120"/>
              </a:rPr>
              <a:t>屆）第</a:t>
            </a:r>
            <a:r>
              <a:rPr lang="en-US" altLang="zh-TW" sz="2400" dirty="0">
                <a:solidFill>
                  <a:srgbClr val="0000FF"/>
                </a:solidFill>
                <a:latin typeface="標楷體" panose="03000509000000000000" pitchFamily="65" charset="-120"/>
                <a:ea typeface="標楷體" panose="03000509000000000000" pitchFamily="65" charset="-120"/>
              </a:rPr>
              <a:t>51</a:t>
            </a:r>
            <a:r>
              <a:rPr lang="zh-TW" altLang="en-US" sz="2400" dirty="0" smtClean="0">
                <a:solidFill>
                  <a:srgbClr val="0000FF"/>
                </a:solidFill>
                <a:latin typeface="標楷體" panose="03000509000000000000" pitchFamily="65" charset="-120"/>
                <a:ea typeface="標楷體" panose="03000509000000000000" pitchFamily="65" charset="-120"/>
              </a:rPr>
              <a:t>會第</a:t>
            </a:r>
            <a:r>
              <a:rPr lang="en-US" altLang="zh-TW" sz="2400" dirty="0">
                <a:solidFill>
                  <a:srgbClr val="0000FF"/>
                </a:solidFill>
                <a:latin typeface="標楷體" panose="03000509000000000000" pitchFamily="65" charset="-120"/>
                <a:ea typeface="標楷體" panose="03000509000000000000" pitchFamily="65" charset="-120"/>
              </a:rPr>
              <a:t>5</a:t>
            </a:r>
            <a:r>
              <a:rPr lang="zh-TW" altLang="en-US" sz="2400" dirty="0" smtClean="0">
                <a:solidFill>
                  <a:srgbClr val="0000FF"/>
                </a:solidFill>
                <a:latin typeface="標楷體" panose="03000509000000000000" pitchFamily="65" charset="-120"/>
                <a:ea typeface="標楷體" panose="03000509000000000000" pitchFamily="65" charset="-120"/>
              </a:rPr>
              <a:t>次會議及第</a:t>
            </a:r>
            <a:r>
              <a:rPr lang="en-US" altLang="zh-TW" sz="2400" dirty="0">
                <a:solidFill>
                  <a:srgbClr val="0000FF"/>
                </a:solidFill>
                <a:latin typeface="標楷體" panose="03000509000000000000" pitchFamily="65" charset="-120"/>
                <a:ea typeface="標楷體" panose="03000509000000000000" pitchFamily="65" charset="-120"/>
              </a:rPr>
              <a:t>78</a:t>
            </a:r>
            <a:r>
              <a:rPr lang="zh-TW" altLang="en-US" sz="2400" dirty="0">
                <a:solidFill>
                  <a:srgbClr val="0000FF"/>
                </a:solidFill>
                <a:latin typeface="標楷體" panose="03000509000000000000" pitchFamily="65" charset="-120"/>
                <a:ea typeface="標楷體" panose="03000509000000000000" pitchFamily="65" charset="-120"/>
              </a:rPr>
              <a:t>會期第</a:t>
            </a:r>
            <a:r>
              <a:rPr lang="en-US" altLang="zh-TW" sz="2400" dirty="0">
                <a:solidFill>
                  <a:srgbClr val="0000FF"/>
                </a:solidFill>
                <a:latin typeface="標楷體" panose="03000509000000000000" pitchFamily="65" charset="-120"/>
                <a:ea typeface="標楷體" panose="03000509000000000000" pitchFamily="65" charset="-120"/>
              </a:rPr>
              <a:t>17</a:t>
            </a:r>
            <a:r>
              <a:rPr lang="zh-TW" altLang="en-US" sz="2400" dirty="0">
                <a:solidFill>
                  <a:srgbClr val="0000FF"/>
                </a:solidFill>
                <a:latin typeface="標楷體" panose="03000509000000000000" pitchFamily="65" charset="-120"/>
                <a:ea typeface="標楷體" panose="03000509000000000000" pitchFamily="65" charset="-120"/>
              </a:rPr>
              <a:t>次會議</a:t>
            </a:r>
            <a:r>
              <a:rPr lang="zh-TW" altLang="en-US" sz="2400" dirty="0" smtClean="0">
                <a:solidFill>
                  <a:srgbClr val="0000FF"/>
                </a:solidFill>
                <a:latin typeface="標楷體" panose="03000509000000000000" pitchFamily="65" charset="-120"/>
                <a:ea typeface="標楷體" panose="03000509000000000000" pitchFamily="65" charset="-120"/>
              </a:rPr>
              <a:t>認可</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 </a:t>
            </a:r>
            <a:endParaRPr lang="zh-TW" altLang="en-US" sz="2400" dirty="0">
              <a:solidFill>
                <a:srgbClr val="0000FF"/>
              </a:solidFill>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443098841"/>
              </p:ext>
            </p:extLst>
          </p:nvPr>
        </p:nvGraphicFramePr>
        <p:xfrm>
          <a:off x="548640" y="1161288"/>
          <a:ext cx="11174931" cy="5422393"/>
        </p:xfrm>
        <a:graphic>
          <a:graphicData uri="http://schemas.openxmlformats.org/drawingml/2006/table">
            <a:tbl>
              <a:tblPr firstRow="1" bandRow="1">
                <a:tableStyleId>{5940675A-B579-460E-94D1-54222C63F5DA}</a:tableStyleId>
              </a:tblPr>
              <a:tblGrid>
                <a:gridCol w="2793731"/>
                <a:gridCol w="1327044"/>
                <a:gridCol w="1368910"/>
                <a:gridCol w="5685246"/>
              </a:tblGrid>
              <a:tr h="442092">
                <a:tc>
                  <a:txBody>
                    <a:bodyPr/>
                    <a:lstStyle/>
                    <a:p>
                      <a:pPr indent="177800" algn="just">
                        <a:lnSpc>
                          <a:spcPts val="2600"/>
                        </a:lnSpc>
                        <a:spcAft>
                          <a:spcPts val="0"/>
                        </a:spcAft>
                      </a:pPr>
                      <a:r>
                        <a:rPr lang="zh-TW" sz="2300" b="1" kern="100" dirty="0" smtClean="0">
                          <a:solidFill>
                            <a:srgbClr val="0000FF"/>
                          </a:solidFill>
                          <a:latin typeface="Times New Roman"/>
                          <a:ea typeface="標楷體"/>
                        </a:rPr>
                        <a:t>用</a:t>
                      </a:r>
                      <a:r>
                        <a:rPr lang="zh-TW" sz="2300" b="1" kern="100" dirty="0">
                          <a:solidFill>
                            <a:srgbClr val="0000FF"/>
                          </a:solidFill>
                          <a:latin typeface="Times New Roman"/>
                          <a:ea typeface="標楷體"/>
                        </a:rPr>
                        <a:t>　字　舉　例</a:t>
                      </a:r>
                      <a:endParaRPr lang="zh-TW" sz="2300" kern="100" dirty="0">
                        <a:latin typeface="Times New Roman"/>
                        <a:ea typeface="新細明體"/>
                      </a:endParaRPr>
                    </a:p>
                  </a:txBody>
                  <a:tcPr marL="17780" marR="17780" marT="0" marB="0"/>
                </a:tc>
                <a:tc>
                  <a:txBody>
                    <a:bodyPr/>
                    <a:lstStyle/>
                    <a:p>
                      <a:pPr algn="just">
                        <a:lnSpc>
                          <a:spcPts val="2600"/>
                        </a:lnSpc>
                        <a:spcAft>
                          <a:spcPts val="0"/>
                        </a:spcAft>
                      </a:pPr>
                      <a:r>
                        <a:rPr lang="zh-TW" sz="2300" b="1" kern="100" dirty="0" smtClean="0">
                          <a:solidFill>
                            <a:srgbClr val="0070C0"/>
                          </a:solidFill>
                          <a:latin typeface="Times New Roman"/>
                          <a:ea typeface="標楷體"/>
                        </a:rPr>
                        <a:t>統一</a:t>
                      </a:r>
                      <a:r>
                        <a:rPr lang="zh-TW" sz="2300" b="1" kern="100" dirty="0">
                          <a:solidFill>
                            <a:srgbClr val="0070C0"/>
                          </a:solidFill>
                          <a:latin typeface="Times New Roman"/>
                          <a:ea typeface="標楷體"/>
                        </a:rPr>
                        <a:t>用字</a:t>
                      </a:r>
                      <a:endParaRPr lang="zh-TW" sz="2300" kern="100" dirty="0">
                        <a:latin typeface="Times New Roman"/>
                        <a:ea typeface="新細明體"/>
                      </a:endParaRPr>
                    </a:p>
                  </a:txBody>
                  <a:tcPr marL="17780" marR="17780" marT="0" marB="0"/>
                </a:tc>
                <a:tc>
                  <a:txBody>
                    <a:bodyPr/>
                    <a:lstStyle/>
                    <a:p>
                      <a:pPr algn="just">
                        <a:lnSpc>
                          <a:spcPts val="2600"/>
                        </a:lnSpc>
                        <a:spcAft>
                          <a:spcPts val="0"/>
                        </a:spcAft>
                      </a:pPr>
                      <a:r>
                        <a:rPr lang="zh-TW" sz="2300" b="1" kern="100" dirty="0" smtClean="0">
                          <a:solidFill>
                            <a:srgbClr val="FF0000"/>
                          </a:solidFill>
                          <a:latin typeface="Times New Roman"/>
                          <a:ea typeface="標楷體"/>
                        </a:rPr>
                        <a:t>錯誤</a:t>
                      </a:r>
                      <a:r>
                        <a:rPr lang="zh-TW" sz="2300" b="1" kern="100" dirty="0">
                          <a:solidFill>
                            <a:srgbClr val="FF0000"/>
                          </a:solidFill>
                          <a:latin typeface="Times New Roman"/>
                          <a:ea typeface="標楷體"/>
                        </a:rPr>
                        <a:t>用字</a:t>
                      </a:r>
                      <a:endParaRPr lang="zh-TW" sz="2300" kern="100" dirty="0">
                        <a:latin typeface="Times New Roman"/>
                        <a:ea typeface="新細明體"/>
                      </a:endParaRPr>
                    </a:p>
                  </a:txBody>
                  <a:tcPr marL="17780" marR="17780" marT="0" marB="0"/>
                </a:tc>
                <a:tc>
                  <a:txBody>
                    <a:bodyPr/>
                    <a:lstStyle/>
                    <a:p>
                      <a:pPr algn="ctr">
                        <a:lnSpc>
                          <a:spcPts val="2600"/>
                        </a:lnSpc>
                        <a:spcAft>
                          <a:spcPts val="0"/>
                        </a:spcAft>
                      </a:pPr>
                      <a:r>
                        <a:rPr lang="zh-TW" sz="2300" b="1" kern="100" dirty="0" smtClean="0">
                          <a:latin typeface="Times New Roman"/>
                          <a:ea typeface="標楷體"/>
                        </a:rPr>
                        <a:t>說</a:t>
                      </a:r>
                      <a:r>
                        <a:rPr lang="zh-TW" sz="2300" b="1" kern="100" dirty="0">
                          <a:latin typeface="Times New Roman"/>
                          <a:ea typeface="標楷體"/>
                        </a:rPr>
                        <a:t>　　明</a:t>
                      </a:r>
                      <a:endParaRPr lang="zh-TW" sz="2300" kern="100" dirty="0">
                        <a:latin typeface="Times New Roman"/>
                        <a:ea typeface="新細明體"/>
                      </a:endParaRPr>
                    </a:p>
                  </a:txBody>
                  <a:tcPr marL="17780" marR="17780" marT="0" marB="0"/>
                </a:tc>
              </a:tr>
              <a:tr h="742531">
                <a:tc>
                  <a:txBody>
                    <a:bodyPr/>
                    <a:lstStyle/>
                    <a:p>
                      <a:pPr algn="just">
                        <a:lnSpc>
                          <a:spcPts val="2600"/>
                        </a:lnSpc>
                        <a:spcAft>
                          <a:spcPts val="0"/>
                        </a:spcAft>
                      </a:pPr>
                      <a:r>
                        <a:rPr lang="zh-TW" sz="2400" b="1" kern="100" dirty="0" smtClean="0">
                          <a:solidFill>
                            <a:srgbClr val="0000FF"/>
                          </a:solidFill>
                          <a:latin typeface="Times New Roman"/>
                          <a:ea typeface="標楷體"/>
                        </a:rPr>
                        <a:t>穀</a:t>
                      </a:r>
                      <a:r>
                        <a:rPr lang="zh-TW" sz="2400" b="1" kern="100" dirty="0">
                          <a:solidFill>
                            <a:srgbClr val="0000FF"/>
                          </a:solidFill>
                          <a:latin typeface="Times New Roman"/>
                          <a:ea typeface="標楷體"/>
                        </a:rPr>
                        <a:t>、穀物</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穀</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谷</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0070C0"/>
                          </a:solidFill>
                          <a:latin typeface="Times New Roman"/>
                          <a:ea typeface="標楷體"/>
                        </a:rPr>
                        <a:t>穀</a:t>
                      </a:r>
                      <a:r>
                        <a:rPr lang="zh-TW" sz="2400" b="1" kern="100" dirty="0">
                          <a:latin typeface="Times New Roman"/>
                          <a:ea typeface="標楷體"/>
                        </a:rPr>
                        <a:t>是糧食的禾木植物之總稱</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0070C0"/>
                          </a:solidFill>
                          <a:latin typeface="Times New Roman"/>
                          <a:ea typeface="標楷體"/>
                        </a:rPr>
                        <a:t>五穀 </a:t>
                      </a:r>
                      <a:endParaRPr lang="zh-TW" sz="2400" kern="100" dirty="0">
                        <a:latin typeface="Times New Roman"/>
                        <a:ea typeface="新細明體"/>
                      </a:endParaRPr>
                    </a:p>
                    <a:p>
                      <a:pPr algn="just">
                        <a:lnSpc>
                          <a:spcPts val="2600"/>
                        </a:lnSpc>
                        <a:spcAft>
                          <a:spcPts val="0"/>
                        </a:spcAft>
                      </a:pPr>
                      <a:r>
                        <a:rPr lang="zh-TW" sz="2400" b="1" kern="100" dirty="0">
                          <a:solidFill>
                            <a:srgbClr val="FF0000"/>
                          </a:solidFill>
                          <a:latin typeface="Times New Roman"/>
                          <a:ea typeface="標楷體"/>
                        </a:rPr>
                        <a:t>谷</a:t>
                      </a:r>
                      <a:r>
                        <a:rPr lang="zh-TW" sz="2400" b="1" kern="100" dirty="0">
                          <a:latin typeface="Times New Roman"/>
                          <a:ea typeface="標楷體"/>
                        </a:rPr>
                        <a:t>是兩山間之流水道</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FF0000"/>
                          </a:solidFill>
                          <a:latin typeface="Times New Roman"/>
                          <a:ea typeface="標楷體"/>
                        </a:rPr>
                        <a:t>谷底、山谷</a:t>
                      </a:r>
                      <a:endParaRPr lang="zh-TW" sz="2400" kern="100" dirty="0">
                        <a:latin typeface="Times New Roman"/>
                        <a:ea typeface="新細明體"/>
                      </a:endParaRPr>
                    </a:p>
                  </a:txBody>
                  <a:tcPr marL="17780" marR="17780" marT="0" marB="0"/>
                </a:tc>
              </a:tr>
              <a:tr h="436242">
                <a:tc>
                  <a:txBody>
                    <a:bodyPr/>
                    <a:lstStyle/>
                    <a:p>
                      <a:pPr algn="just">
                        <a:lnSpc>
                          <a:spcPts val="2600"/>
                        </a:lnSpc>
                        <a:spcAft>
                          <a:spcPts val="0"/>
                        </a:spcAft>
                      </a:pPr>
                      <a:r>
                        <a:rPr lang="zh-TW" sz="2400" b="1" kern="100" dirty="0" smtClean="0">
                          <a:solidFill>
                            <a:srgbClr val="0000FF"/>
                          </a:solidFill>
                          <a:latin typeface="Times New Roman"/>
                          <a:ea typeface="標楷體"/>
                        </a:rPr>
                        <a:t>行蹤</a:t>
                      </a:r>
                      <a:r>
                        <a:rPr lang="zh-TW" sz="2400" b="1" kern="100" dirty="0">
                          <a:solidFill>
                            <a:srgbClr val="0000FF"/>
                          </a:solidFill>
                          <a:latin typeface="Times New Roman"/>
                          <a:ea typeface="標楷體"/>
                        </a:rPr>
                        <a:t>、失蹤</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蹤</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踪</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踪</a:t>
                      </a:r>
                      <a:r>
                        <a:rPr lang="zh-TW" sz="2400" b="1" kern="100" dirty="0">
                          <a:solidFill>
                            <a:srgbClr val="000000"/>
                          </a:solidFill>
                          <a:latin typeface="Times New Roman"/>
                          <a:ea typeface="標楷體"/>
                        </a:rPr>
                        <a:t>是</a:t>
                      </a:r>
                      <a:r>
                        <a:rPr lang="zh-TW" sz="2400" b="1" kern="100" dirty="0">
                          <a:solidFill>
                            <a:srgbClr val="0070C0"/>
                          </a:solidFill>
                          <a:latin typeface="Times New Roman"/>
                          <a:ea typeface="標楷體"/>
                        </a:rPr>
                        <a:t>蹤</a:t>
                      </a:r>
                      <a:r>
                        <a:rPr lang="zh-TW" sz="2400" b="1" kern="100" dirty="0">
                          <a:solidFill>
                            <a:srgbClr val="000000"/>
                          </a:solidFill>
                          <a:latin typeface="Times New Roman"/>
                          <a:ea typeface="標楷體"/>
                        </a:rPr>
                        <a:t>的俗字</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80" marR="17780" marT="0" marB="0"/>
                </a:tc>
              </a:tr>
              <a:tr h="385538">
                <a:tc>
                  <a:txBody>
                    <a:bodyPr/>
                    <a:lstStyle/>
                    <a:p>
                      <a:pPr algn="just">
                        <a:lnSpc>
                          <a:spcPts val="2600"/>
                        </a:lnSpc>
                        <a:spcAft>
                          <a:spcPts val="0"/>
                        </a:spcAft>
                      </a:pPr>
                      <a:r>
                        <a:rPr lang="zh-TW" sz="2400" b="1" kern="100" dirty="0" smtClean="0">
                          <a:solidFill>
                            <a:srgbClr val="0000FF"/>
                          </a:solidFill>
                          <a:latin typeface="Times New Roman"/>
                          <a:ea typeface="標楷體"/>
                        </a:rPr>
                        <a:t>妨礙</a:t>
                      </a:r>
                      <a:r>
                        <a:rPr lang="zh-TW" sz="2400" b="1" kern="100" dirty="0">
                          <a:solidFill>
                            <a:srgbClr val="0000FF"/>
                          </a:solidFill>
                          <a:latin typeface="Times New Roman"/>
                          <a:ea typeface="標楷體"/>
                        </a:rPr>
                        <a:t>、障礙、阻礙</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礙</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碍</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碍</a:t>
                      </a:r>
                      <a:r>
                        <a:rPr lang="zh-TW" sz="2400" b="1" kern="100" dirty="0">
                          <a:solidFill>
                            <a:srgbClr val="000000"/>
                          </a:solidFill>
                          <a:latin typeface="Times New Roman"/>
                          <a:ea typeface="標楷體"/>
                        </a:rPr>
                        <a:t>是</a:t>
                      </a:r>
                      <a:r>
                        <a:rPr lang="zh-TW" sz="2400" b="1" kern="100" dirty="0">
                          <a:solidFill>
                            <a:srgbClr val="0070C0"/>
                          </a:solidFill>
                          <a:latin typeface="Times New Roman"/>
                          <a:ea typeface="標楷體"/>
                        </a:rPr>
                        <a:t>礙</a:t>
                      </a:r>
                      <a:r>
                        <a:rPr lang="zh-TW" sz="2400" b="1" kern="100" dirty="0">
                          <a:solidFill>
                            <a:srgbClr val="000000"/>
                          </a:solidFill>
                          <a:latin typeface="Times New Roman"/>
                          <a:ea typeface="標楷體"/>
                        </a:rPr>
                        <a:t>的俗字</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80" marR="17780" marT="0" marB="0"/>
                </a:tc>
              </a:tr>
              <a:tr h="371266">
                <a:tc>
                  <a:txBody>
                    <a:bodyPr/>
                    <a:lstStyle/>
                    <a:p>
                      <a:pPr algn="just">
                        <a:lnSpc>
                          <a:spcPts val="2600"/>
                        </a:lnSpc>
                        <a:spcAft>
                          <a:spcPts val="0"/>
                        </a:spcAft>
                      </a:pPr>
                      <a:r>
                        <a:rPr lang="zh-TW" sz="2400" b="1" kern="100" dirty="0" smtClean="0">
                          <a:solidFill>
                            <a:srgbClr val="0000FF"/>
                          </a:solidFill>
                          <a:latin typeface="Times New Roman"/>
                          <a:ea typeface="標楷體"/>
                        </a:rPr>
                        <a:t>賸餘</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賸</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剩</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剩</a:t>
                      </a:r>
                      <a:r>
                        <a:rPr lang="zh-TW" sz="2400" b="1" kern="100" dirty="0">
                          <a:solidFill>
                            <a:srgbClr val="000000"/>
                          </a:solidFill>
                          <a:latin typeface="Times New Roman"/>
                          <a:ea typeface="標楷體"/>
                        </a:rPr>
                        <a:t>是</a:t>
                      </a:r>
                      <a:r>
                        <a:rPr lang="zh-TW" sz="2400" b="1" kern="100" dirty="0">
                          <a:solidFill>
                            <a:srgbClr val="0070C0"/>
                          </a:solidFill>
                          <a:latin typeface="Times New Roman"/>
                          <a:ea typeface="標楷體"/>
                        </a:rPr>
                        <a:t>賸</a:t>
                      </a:r>
                      <a:r>
                        <a:rPr lang="zh-TW" sz="2400" b="1" kern="100" dirty="0">
                          <a:solidFill>
                            <a:srgbClr val="000000"/>
                          </a:solidFill>
                          <a:latin typeface="Times New Roman"/>
                          <a:ea typeface="標楷體"/>
                        </a:rPr>
                        <a:t>的俗字，賸是用有餘之意</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80" marR="17780" marT="0" marB="0"/>
                </a:tc>
              </a:tr>
              <a:tr h="386426">
                <a:tc>
                  <a:txBody>
                    <a:bodyPr/>
                    <a:lstStyle/>
                    <a:p>
                      <a:pPr algn="just">
                        <a:lnSpc>
                          <a:spcPts val="2600"/>
                        </a:lnSpc>
                        <a:spcAft>
                          <a:spcPts val="0"/>
                        </a:spcAft>
                      </a:pPr>
                      <a:r>
                        <a:rPr lang="zh-TW" sz="2400" b="1" kern="100" dirty="0" smtClean="0">
                          <a:solidFill>
                            <a:srgbClr val="0000FF"/>
                          </a:solidFill>
                          <a:latin typeface="Times New Roman"/>
                          <a:ea typeface="標楷體"/>
                        </a:rPr>
                        <a:t>占</a:t>
                      </a:r>
                      <a:r>
                        <a:rPr lang="zh-TW" sz="2400" b="1" kern="100" dirty="0">
                          <a:solidFill>
                            <a:srgbClr val="0000FF"/>
                          </a:solidFill>
                          <a:latin typeface="Times New Roman"/>
                          <a:ea typeface="標楷體"/>
                        </a:rPr>
                        <a:t>、占有、獨占</a:t>
                      </a:r>
                      <a:endParaRPr lang="zh-TW" sz="2400" kern="100" dirty="0">
                        <a:solidFill>
                          <a:srgbClr val="0000FF"/>
                        </a:solidFill>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占</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佔</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FF0000"/>
                          </a:solidFill>
                          <a:latin typeface="Times New Roman"/>
                          <a:ea typeface="標楷體"/>
                        </a:rPr>
                        <a:t>佔</a:t>
                      </a:r>
                      <a:r>
                        <a:rPr lang="zh-TW" sz="2400" b="1" kern="100" dirty="0">
                          <a:solidFill>
                            <a:srgbClr val="000000"/>
                          </a:solidFill>
                          <a:latin typeface="Times New Roman"/>
                          <a:ea typeface="標楷體"/>
                        </a:rPr>
                        <a:t>是</a:t>
                      </a:r>
                      <a:r>
                        <a:rPr lang="zh-TW" sz="2400" b="1" kern="100" dirty="0">
                          <a:solidFill>
                            <a:srgbClr val="0070C0"/>
                          </a:solidFill>
                          <a:latin typeface="Times New Roman"/>
                          <a:ea typeface="標楷體"/>
                        </a:rPr>
                        <a:t>占</a:t>
                      </a:r>
                      <a:r>
                        <a:rPr lang="zh-TW" sz="2400" b="1" kern="100" dirty="0">
                          <a:solidFill>
                            <a:srgbClr val="000000"/>
                          </a:solidFill>
                          <a:latin typeface="Times New Roman"/>
                          <a:ea typeface="標楷體"/>
                        </a:rPr>
                        <a:t>的俗字</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80" marR="17780" marT="0" marB="0"/>
                </a:tc>
              </a:tr>
              <a:tr h="421225">
                <a:tc>
                  <a:txBody>
                    <a:bodyPr/>
                    <a:lstStyle/>
                    <a:p>
                      <a:pPr algn="just">
                        <a:lnSpc>
                          <a:spcPts val="2600"/>
                        </a:lnSpc>
                        <a:spcAft>
                          <a:spcPts val="0"/>
                        </a:spcAft>
                      </a:pPr>
                      <a:r>
                        <a:rPr lang="zh-TW" sz="2400" b="1" kern="100" dirty="0" smtClean="0">
                          <a:solidFill>
                            <a:srgbClr val="0000FF"/>
                          </a:solidFill>
                          <a:latin typeface="Times New Roman"/>
                          <a:ea typeface="標楷體"/>
                        </a:rPr>
                        <a:t>牴觸</a:t>
                      </a:r>
                      <a:endParaRPr lang="zh-TW" sz="2400" kern="100" dirty="0">
                        <a:solidFill>
                          <a:srgbClr val="0000FF"/>
                        </a:solidFill>
                        <a:latin typeface="Times New Roman"/>
                        <a:ea typeface="新細明體"/>
                      </a:endParaRPr>
                    </a:p>
                  </a:txBody>
                  <a:tcPr marL="17780" marR="17780" marT="0" marB="0"/>
                </a:tc>
                <a:tc>
                  <a:txBody>
                    <a:bodyPr/>
                    <a:lstStyle/>
                    <a:p>
                      <a:pPr algn="ctr">
                        <a:lnSpc>
                          <a:spcPts val="2600"/>
                        </a:lnSpc>
                        <a:spcAft>
                          <a:spcPts val="0"/>
                        </a:spcAft>
                      </a:pPr>
                      <a:r>
                        <a:rPr lang="en-US" altLang="zh-TW" sz="2400" b="1" kern="100" baseline="0" dirty="0" smtClean="0">
                          <a:solidFill>
                            <a:srgbClr val="0070C0"/>
                          </a:solidFill>
                          <a:latin typeface="Times New Roman"/>
                          <a:ea typeface="標楷體"/>
                        </a:rPr>
                        <a:t> </a:t>
                      </a:r>
                      <a:r>
                        <a:rPr lang="zh-TW" sz="2400" b="1" kern="100" dirty="0" smtClean="0">
                          <a:solidFill>
                            <a:srgbClr val="0070C0"/>
                          </a:solidFill>
                          <a:latin typeface="Times New Roman"/>
                          <a:ea typeface="標楷體"/>
                        </a:rPr>
                        <a:t>牴</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抵</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牴</a:t>
                      </a:r>
                      <a:r>
                        <a:rPr lang="zh-TW" altLang="en-US" sz="2400" b="1" kern="100" dirty="0" smtClean="0">
                          <a:latin typeface="Times New Roman"/>
                          <a:ea typeface="標楷體"/>
                        </a:rPr>
                        <a:t>」</a:t>
                      </a:r>
                      <a:r>
                        <a:rPr lang="zh-TW" sz="2400" b="1" kern="100" dirty="0" smtClean="0">
                          <a:solidFill>
                            <a:srgbClr val="000000"/>
                          </a:solidFill>
                          <a:latin typeface="Times New Roman"/>
                          <a:ea typeface="標楷體"/>
                        </a:rPr>
                        <a:t>是觸</a:t>
                      </a: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a:t>
                      </a: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抵</a:t>
                      </a:r>
                      <a:r>
                        <a:rPr lang="zh-TW" altLang="en-US" sz="2400" b="1" kern="100" dirty="0" smtClean="0">
                          <a:latin typeface="Times New Roman"/>
                          <a:ea typeface="標楷體"/>
                        </a:rPr>
                        <a:t>」</a:t>
                      </a:r>
                      <a:r>
                        <a:rPr lang="zh-TW" sz="2400" b="1" kern="100" dirty="0" smtClean="0">
                          <a:solidFill>
                            <a:srgbClr val="000000"/>
                          </a:solidFill>
                          <a:latin typeface="Times New Roman"/>
                          <a:ea typeface="標楷體"/>
                        </a:rPr>
                        <a:t>是</a:t>
                      </a:r>
                      <a:r>
                        <a:rPr lang="zh-TW" altLang="en-US" sz="2400" b="1" kern="100" dirty="0" smtClean="0">
                          <a:latin typeface="Times New Roman"/>
                          <a:ea typeface="標楷體"/>
                        </a:rPr>
                        <a:t>「</a:t>
                      </a:r>
                      <a:r>
                        <a:rPr lang="zh-TW" sz="2400" b="1" kern="100" dirty="0" smtClean="0">
                          <a:solidFill>
                            <a:srgbClr val="000000"/>
                          </a:solidFill>
                          <a:latin typeface="Times New Roman"/>
                          <a:ea typeface="標楷體"/>
                        </a:rPr>
                        <a:t>推</a:t>
                      </a:r>
                      <a:r>
                        <a:rPr lang="zh-TW" sz="2400" b="1" kern="100" dirty="0" smtClean="0">
                          <a:solidFill>
                            <a:srgbClr val="0000FF"/>
                          </a:solidFill>
                          <a:latin typeface="Times New Roman"/>
                          <a:ea typeface="標楷體"/>
                        </a:rPr>
                        <a:t> </a:t>
                      </a:r>
                      <a:r>
                        <a:rPr lang="zh-TW" altLang="en-US" sz="2400" b="1" kern="100" dirty="0" smtClean="0">
                          <a:latin typeface="Times New Roman"/>
                          <a:ea typeface="標楷體"/>
                        </a:rPr>
                        <a:t>」</a:t>
                      </a:r>
                      <a:endParaRPr lang="zh-TW" sz="2400" kern="100" dirty="0">
                        <a:latin typeface="Times New Roman"/>
                        <a:ea typeface="新細明體"/>
                      </a:endParaRPr>
                    </a:p>
                  </a:txBody>
                  <a:tcPr marL="17780" marR="17780" marT="0" marB="0"/>
                </a:tc>
              </a:tr>
              <a:tr h="504954">
                <a:tc>
                  <a:txBody>
                    <a:bodyPr/>
                    <a:lstStyle/>
                    <a:p>
                      <a:pPr algn="just">
                        <a:lnSpc>
                          <a:spcPts val="2600"/>
                        </a:lnSpc>
                        <a:spcAft>
                          <a:spcPts val="0"/>
                        </a:spcAft>
                      </a:pPr>
                      <a:r>
                        <a:rPr lang="zh-TW" sz="2400" b="1" kern="100" dirty="0" smtClean="0">
                          <a:solidFill>
                            <a:srgbClr val="0000FF"/>
                          </a:solidFill>
                          <a:latin typeface="Times New Roman"/>
                          <a:ea typeface="標楷體"/>
                        </a:rPr>
                        <a:t>雇員</a:t>
                      </a:r>
                      <a:r>
                        <a:rPr lang="zh-TW" sz="2400" b="1" kern="100" dirty="0">
                          <a:solidFill>
                            <a:srgbClr val="0000FF"/>
                          </a:solidFill>
                          <a:latin typeface="Times New Roman"/>
                          <a:ea typeface="標楷體"/>
                        </a:rPr>
                        <a:t>、雇主、雇工</a:t>
                      </a:r>
                      <a:endParaRPr lang="zh-TW" sz="2400" kern="100" dirty="0">
                        <a:solidFill>
                          <a:srgbClr val="0000FF"/>
                        </a:solidFill>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雇</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僱</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000000"/>
                          </a:solidFill>
                          <a:latin typeface="Times New Roman"/>
                          <a:ea typeface="標楷體"/>
                        </a:rPr>
                        <a:t>名詞用</a:t>
                      </a: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雇</a:t>
                      </a:r>
                      <a:r>
                        <a:rPr lang="zh-TW" altLang="en-US" sz="2400" b="1" kern="100" dirty="0" smtClean="0">
                          <a:latin typeface="Times New Roman"/>
                          <a:ea typeface="標楷體"/>
                        </a:rPr>
                        <a:t>」</a:t>
                      </a:r>
                      <a:endParaRPr lang="zh-TW" sz="2400" kern="100" dirty="0">
                        <a:latin typeface="Times New Roman"/>
                        <a:ea typeface="新細明體"/>
                      </a:endParaRPr>
                    </a:p>
                  </a:txBody>
                  <a:tcPr marL="17780" marR="17780" marT="0" marB="0"/>
                </a:tc>
              </a:tr>
              <a:tr h="433667">
                <a:tc>
                  <a:txBody>
                    <a:bodyPr/>
                    <a:lstStyle/>
                    <a:p>
                      <a:pPr algn="just">
                        <a:lnSpc>
                          <a:spcPts val="2600"/>
                        </a:lnSpc>
                        <a:spcAft>
                          <a:spcPts val="0"/>
                        </a:spcAft>
                      </a:pPr>
                      <a:r>
                        <a:rPr lang="zh-TW" sz="2400" b="1" kern="100" dirty="0" smtClean="0">
                          <a:solidFill>
                            <a:srgbClr val="0000FF"/>
                          </a:solidFill>
                          <a:latin typeface="Times New Roman"/>
                          <a:ea typeface="標楷體"/>
                        </a:rPr>
                        <a:t>僱</a:t>
                      </a:r>
                      <a:r>
                        <a:rPr lang="zh-TW" sz="2400" b="1" kern="100" dirty="0">
                          <a:solidFill>
                            <a:srgbClr val="0000FF"/>
                          </a:solidFill>
                          <a:latin typeface="Times New Roman"/>
                          <a:ea typeface="標楷體"/>
                        </a:rPr>
                        <a:t>、僱用、聘僱</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僱</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雇</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000000"/>
                          </a:solidFill>
                          <a:latin typeface="Times New Roman"/>
                          <a:ea typeface="標楷體"/>
                        </a:rPr>
                        <a:t>動詞用</a:t>
                      </a: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僱</a:t>
                      </a:r>
                      <a:r>
                        <a:rPr lang="zh-TW" altLang="en-US" sz="2400" b="1" kern="100" dirty="0" smtClean="0">
                          <a:latin typeface="Times New Roman"/>
                          <a:ea typeface="標楷體"/>
                        </a:rPr>
                        <a:t>」</a:t>
                      </a:r>
                      <a:endParaRPr lang="zh-TW" sz="2400" kern="100" dirty="0">
                        <a:latin typeface="Times New Roman"/>
                        <a:ea typeface="新細明體"/>
                      </a:endParaRPr>
                    </a:p>
                  </a:txBody>
                  <a:tcPr marL="17780" marR="17780" marT="0" marB="0"/>
                </a:tc>
              </a:tr>
              <a:tr h="793498">
                <a:tc>
                  <a:txBody>
                    <a:bodyPr/>
                    <a:lstStyle/>
                    <a:p>
                      <a:pPr algn="just">
                        <a:lnSpc>
                          <a:spcPts val="2600"/>
                        </a:lnSpc>
                        <a:spcAft>
                          <a:spcPts val="0"/>
                        </a:spcAft>
                      </a:pPr>
                      <a:r>
                        <a:rPr lang="zh-TW" sz="2400" b="1" kern="100" dirty="0" smtClean="0">
                          <a:solidFill>
                            <a:srgbClr val="0000FF"/>
                          </a:solidFill>
                          <a:latin typeface="Times New Roman"/>
                          <a:ea typeface="標楷體"/>
                        </a:rPr>
                        <a:t>贓物</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贓</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臟</a:t>
                      </a:r>
                      <a:endParaRPr lang="zh-TW" sz="2400" kern="100" dirty="0">
                        <a:latin typeface="Times New Roman"/>
                        <a:ea typeface="新細明體"/>
                      </a:endParaRPr>
                    </a:p>
                  </a:txBody>
                  <a:tcPr marL="17780" marR="17780" marT="0" marB="0"/>
                </a:tc>
                <a:tc>
                  <a:txBody>
                    <a:bodyPr/>
                    <a:lstStyle/>
                    <a:p>
                      <a:pPr marL="534035" indent="-534035" algn="just">
                        <a:lnSpc>
                          <a:spcPts val="2600"/>
                        </a:lnSpc>
                        <a:spcAft>
                          <a:spcPts val="0"/>
                        </a:spcAft>
                      </a:pP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贓</a:t>
                      </a:r>
                      <a:r>
                        <a:rPr lang="zh-TW" altLang="en-US" sz="2400" b="1" kern="100" dirty="0" smtClean="0">
                          <a:latin typeface="Times New Roman"/>
                          <a:ea typeface="標楷體"/>
                        </a:rPr>
                        <a:t>」</a:t>
                      </a:r>
                      <a:r>
                        <a:rPr lang="zh-TW" sz="2400" b="1" kern="100" dirty="0" smtClean="0">
                          <a:solidFill>
                            <a:srgbClr val="000000"/>
                          </a:solidFill>
                          <a:latin typeface="Times New Roman"/>
                          <a:ea typeface="標楷體"/>
                        </a:rPr>
                        <a:t>指</a:t>
                      </a:r>
                      <a:r>
                        <a:rPr lang="zh-TW" sz="2400" b="1" kern="100" dirty="0">
                          <a:solidFill>
                            <a:srgbClr val="000000"/>
                          </a:solidFill>
                          <a:latin typeface="Times New Roman"/>
                          <a:ea typeface="標楷體"/>
                        </a:rPr>
                        <a:t>貪污受賄所得的財務</a:t>
                      </a:r>
                      <a:r>
                        <a:rPr lang="zh-TW" sz="2400" b="1" kern="100" dirty="0">
                          <a:solidFill>
                            <a:srgbClr val="0000FF"/>
                          </a:solidFill>
                          <a:latin typeface="Times New Roman"/>
                          <a:ea typeface="標楷體"/>
                        </a:rPr>
                        <a:t> </a:t>
                      </a:r>
                      <a:endParaRPr lang="zh-TW" sz="2400" kern="100" dirty="0">
                        <a:latin typeface="Times New Roman"/>
                        <a:ea typeface="新細明體"/>
                      </a:endParaRPr>
                    </a:p>
                    <a:p>
                      <a:pPr algn="just">
                        <a:lnSpc>
                          <a:spcPts val="2600"/>
                        </a:lnSpc>
                        <a:spcAft>
                          <a:spcPts val="0"/>
                        </a:spcAft>
                      </a:pP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臟</a:t>
                      </a:r>
                      <a:r>
                        <a:rPr lang="zh-TW" altLang="en-US" sz="2400" b="1" kern="100" dirty="0" smtClean="0">
                          <a:latin typeface="Times New Roman"/>
                          <a:ea typeface="標楷體"/>
                        </a:rPr>
                        <a:t>」</a:t>
                      </a:r>
                      <a:r>
                        <a:rPr lang="zh-TW" sz="2400" b="1" kern="100" dirty="0" smtClean="0">
                          <a:solidFill>
                            <a:srgbClr val="000000"/>
                          </a:solidFill>
                          <a:latin typeface="Times New Roman"/>
                          <a:ea typeface="標楷體"/>
                        </a:rPr>
                        <a:t>指</a:t>
                      </a:r>
                      <a:r>
                        <a:rPr lang="zh-TW" sz="2400" b="1" kern="100" dirty="0">
                          <a:solidFill>
                            <a:srgbClr val="000000"/>
                          </a:solidFill>
                          <a:latin typeface="Times New Roman"/>
                          <a:ea typeface="標楷體"/>
                        </a:rPr>
                        <a:t>內臟器官的統稱 </a:t>
                      </a:r>
                      <a:endParaRPr lang="zh-TW" sz="2400" kern="100" dirty="0">
                        <a:latin typeface="Times New Roman"/>
                        <a:ea typeface="新細明體"/>
                      </a:endParaRPr>
                    </a:p>
                  </a:txBody>
                  <a:tcPr marL="17780" marR="17780" marT="0" marB="0"/>
                </a:tc>
              </a:tr>
              <a:tr h="504954">
                <a:tc>
                  <a:txBody>
                    <a:bodyPr/>
                    <a:lstStyle/>
                    <a:p>
                      <a:pPr algn="just">
                        <a:lnSpc>
                          <a:spcPts val="2600"/>
                        </a:lnSpc>
                        <a:spcAft>
                          <a:spcPts val="0"/>
                        </a:spcAft>
                      </a:pPr>
                      <a:r>
                        <a:rPr lang="zh-TW" sz="2400" b="1" kern="100" dirty="0" smtClean="0">
                          <a:solidFill>
                            <a:srgbClr val="0000FF"/>
                          </a:solidFill>
                          <a:latin typeface="Times New Roman"/>
                          <a:ea typeface="標楷體"/>
                        </a:rPr>
                        <a:t>黏貼</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0070C0"/>
                          </a:solidFill>
                          <a:latin typeface="Times New Roman"/>
                          <a:ea typeface="標楷體"/>
                        </a:rPr>
                        <a:t>黏</a:t>
                      </a:r>
                      <a:endParaRPr lang="zh-TW" sz="2400" kern="100" dirty="0">
                        <a:latin typeface="Times New Roman"/>
                        <a:ea typeface="新細明體"/>
                      </a:endParaRPr>
                    </a:p>
                  </a:txBody>
                  <a:tcPr marL="17780" marR="17780" marT="0" marB="0"/>
                </a:tc>
                <a:tc>
                  <a:txBody>
                    <a:bodyPr/>
                    <a:lstStyle/>
                    <a:p>
                      <a:pPr algn="ctr">
                        <a:lnSpc>
                          <a:spcPts val="2600"/>
                        </a:lnSpc>
                        <a:spcAft>
                          <a:spcPts val="0"/>
                        </a:spcAft>
                      </a:pPr>
                      <a:r>
                        <a:rPr lang="zh-TW" sz="2400" b="1" kern="100" dirty="0" smtClean="0">
                          <a:solidFill>
                            <a:srgbClr val="FF0000"/>
                          </a:solidFill>
                          <a:latin typeface="Times New Roman"/>
                          <a:ea typeface="標楷體"/>
                        </a:rPr>
                        <a:t>粘</a:t>
                      </a:r>
                      <a:endParaRPr lang="zh-TW" sz="2400" kern="100" dirty="0">
                        <a:latin typeface="Times New Roman"/>
                        <a:ea typeface="新細明體"/>
                      </a:endParaRPr>
                    </a:p>
                  </a:txBody>
                  <a:tcPr marL="17780" marR="17780" marT="0" marB="0"/>
                </a:tc>
                <a:tc>
                  <a:txBody>
                    <a:bodyPr/>
                    <a:lstStyle/>
                    <a:p>
                      <a:pPr algn="just">
                        <a:lnSpc>
                          <a:spcPts val="2600"/>
                        </a:lnSpc>
                        <a:spcAft>
                          <a:spcPts val="0"/>
                        </a:spcAft>
                      </a:pPr>
                      <a:r>
                        <a:rPr lang="zh-TW" sz="2400" b="1" kern="100" dirty="0" smtClean="0">
                          <a:solidFill>
                            <a:srgbClr val="000000"/>
                          </a:solidFill>
                          <a:latin typeface="Times New Roman"/>
                          <a:ea typeface="標楷體"/>
                        </a:rPr>
                        <a:t>一</a:t>
                      </a:r>
                      <a:r>
                        <a:rPr lang="zh-TW" sz="2400" b="1" kern="100" dirty="0">
                          <a:solidFill>
                            <a:srgbClr val="000000"/>
                          </a:solidFill>
                          <a:latin typeface="Times New Roman"/>
                          <a:ea typeface="標楷體"/>
                        </a:rPr>
                        <a:t>從黍，一從米；從</a:t>
                      </a:r>
                      <a:r>
                        <a:rPr lang="zh-TW" sz="2400" b="1" kern="100" dirty="0">
                          <a:solidFill>
                            <a:srgbClr val="0070C0"/>
                          </a:solidFill>
                          <a:latin typeface="Times New Roman"/>
                          <a:ea typeface="標楷體"/>
                        </a:rPr>
                        <a:t>黏</a:t>
                      </a:r>
                      <a:r>
                        <a:rPr lang="zh-TW" sz="2400" b="1" kern="100" dirty="0">
                          <a:solidFill>
                            <a:srgbClr val="000000"/>
                          </a:solidFill>
                          <a:latin typeface="Times New Roman"/>
                          <a:ea typeface="標楷體"/>
                        </a:rPr>
                        <a:t>較多</a:t>
                      </a:r>
                      <a:r>
                        <a:rPr lang="zh-TW" sz="2400" b="1" kern="100" dirty="0">
                          <a:solidFill>
                            <a:srgbClr val="0000FF"/>
                          </a:solidFill>
                          <a:latin typeface="Times New Roman"/>
                          <a:ea typeface="標楷體"/>
                        </a:rPr>
                        <a:t> </a:t>
                      </a:r>
                      <a:endParaRPr lang="zh-TW" sz="2400" kern="100" dirty="0">
                        <a:latin typeface="Times New Roman"/>
                        <a:ea typeface="新細明體"/>
                      </a:endParaRPr>
                    </a:p>
                  </a:txBody>
                  <a:tcPr marL="17780" marR="17780" marT="0" marB="0"/>
                </a:tc>
              </a:tr>
            </a:tbl>
          </a:graphicData>
        </a:graphic>
      </p:graphicFrame>
    </p:spTree>
    <p:extLst>
      <p:ext uri="{BB962C8B-B14F-4D97-AF65-F5344CB8AC3E}">
        <p14:creationId xmlns:p14="http://schemas.microsoft.com/office/powerpoint/2010/main" val="30641417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141730" y="73152"/>
            <a:ext cx="11841479" cy="996696"/>
          </a:xfrm>
        </p:spPr>
        <p:txBody>
          <a:bodyPr>
            <a:normAutofit fontScale="90000"/>
          </a:bodyPr>
          <a:lstStyle/>
          <a:p>
            <a:pPr algn="ctr"/>
            <a:r>
              <a:rPr lang="zh-TW" altLang="zh-TW" sz="4400" dirty="0" smtClean="0">
                <a:latin typeface="標楷體" panose="03000509000000000000" pitchFamily="65" charset="-120"/>
                <a:ea typeface="標楷體" panose="03000509000000000000" pitchFamily="65" charset="-120"/>
              </a:rPr>
              <a:t>法律統一用字表</a:t>
            </a:r>
            <a:r>
              <a:rPr lang="en-US" altLang="zh-TW" sz="4400" dirty="0" smtClean="0">
                <a:latin typeface="標楷體" panose="03000509000000000000" pitchFamily="65" charset="-120"/>
                <a:ea typeface="標楷體" panose="03000509000000000000" pitchFamily="65" charset="-120"/>
              </a:rPr>
              <a:t/>
            </a:r>
            <a:br>
              <a:rPr lang="en-US" altLang="zh-TW" sz="4400" dirty="0" smtClean="0">
                <a:latin typeface="標楷體" panose="03000509000000000000" pitchFamily="65" charset="-120"/>
                <a:ea typeface="標楷體" panose="03000509000000000000" pitchFamily="65" charset="-120"/>
              </a:rPr>
            </a:b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中華民國</a:t>
            </a:r>
            <a:r>
              <a:rPr lang="en-US" altLang="zh-TW" sz="2400" dirty="0">
                <a:solidFill>
                  <a:srgbClr val="0000FF"/>
                </a:solidFill>
                <a:latin typeface="標楷體" panose="03000509000000000000" pitchFamily="65" charset="-120"/>
                <a:ea typeface="標楷體" panose="03000509000000000000" pitchFamily="65" charset="-120"/>
              </a:rPr>
              <a:t>62</a:t>
            </a:r>
            <a:r>
              <a:rPr lang="zh-TW" altLang="en-US" sz="2400" dirty="0">
                <a:solidFill>
                  <a:srgbClr val="0000FF"/>
                </a:solidFill>
                <a:latin typeface="標楷體" panose="03000509000000000000" pitchFamily="65" charset="-120"/>
                <a:ea typeface="標楷體" panose="03000509000000000000" pitchFamily="65" charset="-120"/>
              </a:rPr>
              <a:t>年</a:t>
            </a:r>
            <a:r>
              <a:rPr lang="en-US" altLang="zh-TW" sz="2400" dirty="0">
                <a:solidFill>
                  <a:srgbClr val="0000FF"/>
                </a:solidFill>
                <a:latin typeface="標楷體" panose="03000509000000000000" pitchFamily="65" charset="-120"/>
                <a:ea typeface="標楷體" panose="03000509000000000000" pitchFamily="65" charset="-120"/>
              </a:rPr>
              <a:t>3</a:t>
            </a:r>
            <a:r>
              <a:rPr lang="zh-TW" altLang="en-US" sz="2400" dirty="0">
                <a:solidFill>
                  <a:srgbClr val="0000FF"/>
                </a:solidFill>
                <a:latin typeface="標楷體" panose="03000509000000000000" pitchFamily="65" charset="-120"/>
                <a:ea typeface="標楷體" panose="03000509000000000000" pitchFamily="65" charset="-120"/>
              </a:rPr>
              <a:t>月</a:t>
            </a:r>
            <a:r>
              <a:rPr lang="en-US" altLang="zh-TW" sz="2400" dirty="0">
                <a:solidFill>
                  <a:srgbClr val="0000FF"/>
                </a:solidFill>
                <a:latin typeface="標楷體" panose="03000509000000000000" pitchFamily="65" charset="-120"/>
                <a:ea typeface="標楷體" panose="03000509000000000000" pitchFamily="65" charset="-120"/>
              </a:rPr>
              <a:t>13</a:t>
            </a:r>
            <a:r>
              <a:rPr lang="zh-TW" altLang="en-US" sz="2400" dirty="0">
                <a:solidFill>
                  <a:srgbClr val="0000FF"/>
                </a:solidFill>
                <a:latin typeface="標楷體" panose="03000509000000000000" pitchFamily="65" charset="-120"/>
                <a:ea typeface="標楷體" panose="03000509000000000000" pitchFamily="65" charset="-120"/>
              </a:rPr>
              <a:t>日立法院（</a:t>
            </a:r>
            <a:r>
              <a:rPr lang="zh-TW" altLang="en-US" sz="2400" dirty="0" smtClean="0">
                <a:solidFill>
                  <a:srgbClr val="0000FF"/>
                </a:solidFill>
                <a:latin typeface="標楷體" panose="03000509000000000000" pitchFamily="65" charset="-120"/>
                <a:ea typeface="標楷體" panose="03000509000000000000" pitchFamily="65" charset="-120"/>
              </a:rPr>
              <a:t>第１</a:t>
            </a:r>
            <a:r>
              <a:rPr lang="zh-TW" altLang="en-US" sz="2400" dirty="0">
                <a:solidFill>
                  <a:srgbClr val="0000FF"/>
                </a:solidFill>
                <a:latin typeface="標楷體" panose="03000509000000000000" pitchFamily="65" charset="-120"/>
                <a:ea typeface="標楷體" panose="03000509000000000000" pitchFamily="65" charset="-120"/>
              </a:rPr>
              <a:t>屆）第</a:t>
            </a:r>
            <a:r>
              <a:rPr lang="en-US" altLang="zh-TW" sz="2400" dirty="0">
                <a:solidFill>
                  <a:srgbClr val="0000FF"/>
                </a:solidFill>
                <a:latin typeface="標楷體" panose="03000509000000000000" pitchFamily="65" charset="-120"/>
                <a:ea typeface="標楷體" panose="03000509000000000000" pitchFamily="65" charset="-120"/>
              </a:rPr>
              <a:t>51</a:t>
            </a:r>
            <a:r>
              <a:rPr lang="zh-TW" altLang="en-US" sz="2400" dirty="0" smtClean="0">
                <a:solidFill>
                  <a:srgbClr val="0000FF"/>
                </a:solidFill>
                <a:latin typeface="標楷體" panose="03000509000000000000" pitchFamily="65" charset="-120"/>
                <a:ea typeface="標楷體" panose="03000509000000000000" pitchFamily="65" charset="-120"/>
              </a:rPr>
              <a:t>會第</a:t>
            </a:r>
            <a:r>
              <a:rPr lang="en-US" altLang="zh-TW" sz="2400" dirty="0">
                <a:solidFill>
                  <a:srgbClr val="0000FF"/>
                </a:solidFill>
                <a:latin typeface="標楷體" panose="03000509000000000000" pitchFamily="65" charset="-120"/>
                <a:ea typeface="標楷體" panose="03000509000000000000" pitchFamily="65" charset="-120"/>
              </a:rPr>
              <a:t>5</a:t>
            </a:r>
            <a:r>
              <a:rPr lang="zh-TW" altLang="en-US" sz="2400" dirty="0" smtClean="0">
                <a:solidFill>
                  <a:srgbClr val="0000FF"/>
                </a:solidFill>
                <a:latin typeface="標楷體" panose="03000509000000000000" pitchFamily="65" charset="-120"/>
                <a:ea typeface="標楷體" panose="03000509000000000000" pitchFamily="65" charset="-120"/>
              </a:rPr>
              <a:t>次會議及第</a:t>
            </a:r>
            <a:r>
              <a:rPr lang="en-US" altLang="zh-TW" sz="2400" dirty="0">
                <a:solidFill>
                  <a:srgbClr val="0000FF"/>
                </a:solidFill>
                <a:latin typeface="標楷體" panose="03000509000000000000" pitchFamily="65" charset="-120"/>
                <a:ea typeface="標楷體" panose="03000509000000000000" pitchFamily="65" charset="-120"/>
              </a:rPr>
              <a:t>78</a:t>
            </a:r>
            <a:r>
              <a:rPr lang="zh-TW" altLang="en-US" sz="2400" dirty="0">
                <a:solidFill>
                  <a:srgbClr val="0000FF"/>
                </a:solidFill>
                <a:latin typeface="標楷體" panose="03000509000000000000" pitchFamily="65" charset="-120"/>
                <a:ea typeface="標楷體" panose="03000509000000000000" pitchFamily="65" charset="-120"/>
              </a:rPr>
              <a:t>會期第</a:t>
            </a:r>
            <a:r>
              <a:rPr lang="en-US" altLang="zh-TW" sz="2400" dirty="0">
                <a:solidFill>
                  <a:srgbClr val="0000FF"/>
                </a:solidFill>
                <a:latin typeface="標楷體" panose="03000509000000000000" pitchFamily="65" charset="-120"/>
                <a:ea typeface="標楷體" panose="03000509000000000000" pitchFamily="65" charset="-120"/>
              </a:rPr>
              <a:t>17</a:t>
            </a:r>
            <a:r>
              <a:rPr lang="zh-TW" altLang="en-US" sz="2400" dirty="0">
                <a:solidFill>
                  <a:srgbClr val="0000FF"/>
                </a:solidFill>
                <a:latin typeface="標楷體" panose="03000509000000000000" pitchFamily="65" charset="-120"/>
                <a:ea typeface="標楷體" panose="03000509000000000000" pitchFamily="65" charset="-120"/>
              </a:rPr>
              <a:t>次會議</a:t>
            </a:r>
            <a:r>
              <a:rPr lang="zh-TW" altLang="en-US" sz="2400" dirty="0" smtClean="0">
                <a:solidFill>
                  <a:srgbClr val="0000FF"/>
                </a:solidFill>
                <a:latin typeface="標楷體" panose="03000509000000000000" pitchFamily="65" charset="-120"/>
                <a:ea typeface="標楷體" panose="03000509000000000000" pitchFamily="65" charset="-120"/>
              </a:rPr>
              <a:t>認可</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 </a:t>
            </a:r>
            <a:endParaRPr lang="zh-TW" altLang="en-US" sz="2400" dirty="0">
              <a:solidFill>
                <a:srgbClr val="0000FF"/>
              </a:solidFill>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593910562"/>
              </p:ext>
            </p:extLst>
          </p:nvPr>
        </p:nvGraphicFramePr>
        <p:xfrm>
          <a:off x="413888" y="1069847"/>
          <a:ext cx="11569321" cy="5484251"/>
        </p:xfrm>
        <a:graphic>
          <a:graphicData uri="http://schemas.openxmlformats.org/drawingml/2006/table">
            <a:tbl>
              <a:tblPr firstRow="1" bandRow="1">
                <a:tableStyleId>{5940675A-B579-460E-94D1-54222C63F5DA}</a:tableStyleId>
              </a:tblPr>
              <a:tblGrid>
                <a:gridCol w="2570960"/>
                <a:gridCol w="1221523"/>
                <a:gridCol w="1349438"/>
                <a:gridCol w="6427400"/>
              </a:tblGrid>
              <a:tr h="380080">
                <a:tc>
                  <a:txBody>
                    <a:bodyPr/>
                    <a:lstStyle/>
                    <a:p>
                      <a:pPr indent="177800" algn="just">
                        <a:lnSpc>
                          <a:spcPts val="2700"/>
                        </a:lnSpc>
                        <a:spcAft>
                          <a:spcPts val="0"/>
                        </a:spcAft>
                      </a:pPr>
                      <a:r>
                        <a:rPr lang="zh-TW" sz="2200" b="1" kern="100" dirty="0" smtClean="0">
                          <a:solidFill>
                            <a:srgbClr val="0000FF"/>
                          </a:solidFill>
                          <a:latin typeface="Times New Roman"/>
                          <a:ea typeface="標楷體"/>
                        </a:rPr>
                        <a:t>用</a:t>
                      </a:r>
                      <a:r>
                        <a:rPr lang="zh-TW" sz="2200" b="1" kern="100" dirty="0">
                          <a:solidFill>
                            <a:srgbClr val="0000FF"/>
                          </a:solidFill>
                          <a:latin typeface="Times New Roman"/>
                          <a:ea typeface="標楷體"/>
                        </a:rPr>
                        <a:t>　字　舉　例</a:t>
                      </a:r>
                      <a:endParaRPr lang="zh-TW" sz="2200" kern="100" dirty="0">
                        <a:latin typeface="Times New Roman"/>
                        <a:ea typeface="新細明體"/>
                      </a:endParaRPr>
                    </a:p>
                  </a:txBody>
                  <a:tcPr marL="17779" marR="17779" marT="0" marB="0"/>
                </a:tc>
                <a:tc>
                  <a:txBody>
                    <a:bodyPr/>
                    <a:lstStyle/>
                    <a:p>
                      <a:pPr algn="just">
                        <a:lnSpc>
                          <a:spcPts val="2700"/>
                        </a:lnSpc>
                        <a:spcAft>
                          <a:spcPts val="0"/>
                        </a:spcAft>
                      </a:pPr>
                      <a:r>
                        <a:rPr lang="zh-TW" sz="2200" b="1" kern="100" dirty="0" smtClean="0">
                          <a:solidFill>
                            <a:srgbClr val="0070C0"/>
                          </a:solidFill>
                          <a:latin typeface="Times New Roman"/>
                          <a:ea typeface="標楷體"/>
                        </a:rPr>
                        <a:t>統一</a:t>
                      </a:r>
                      <a:r>
                        <a:rPr lang="zh-TW" sz="2200" b="1" kern="100" dirty="0">
                          <a:solidFill>
                            <a:srgbClr val="0070C0"/>
                          </a:solidFill>
                          <a:latin typeface="Times New Roman"/>
                          <a:ea typeface="標楷體"/>
                        </a:rPr>
                        <a:t>用字</a:t>
                      </a:r>
                      <a:endParaRPr lang="zh-TW" sz="2200" kern="100" dirty="0">
                        <a:latin typeface="Times New Roman"/>
                        <a:ea typeface="新細明體"/>
                      </a:endParaRPr>
                    </a:p>
                  </a:txBody>
                  <a:tcPr marL="17779" marR="17779" marT="0" marB="0"/>
                </a:tc>
                <a:tc>
                  <a:txBody>
                    <a:bodyPr/>
                    <a:lstStyle/>
                    <a:p>
                      <a:pPr algn="just">
                        <a:lnSpc>
                          <a:spcPts val="2700"/>
                        </a:lnSpc>
                        <a:spcAft>
                          <a:spcPts val="0"/>
                        </a:spcAft>
                      </a:pPr>
                      <a:r>
                        <a:rPr lang="zh-TW" sz="2200" b="1" kern="100" dirty="0" smtClean="0">
                          <a:solidFill>
                            <a:srgbClr val="FF0000"/>
                          </a:solidFill>
                          <a:latin typeface="Times New Roman"/>
                          <a:ea typeface="標楷體"/>
                        </a:rPr>
                        <a:t>錯誤</a:t>
                      </a:r>
                      <a:r>
                        <a:rPr lang="zh-TW" sz="2200" b="1" kern="100" dirty="0">
                          <a:solidFill>
                            <a:srgbClr val="FF0000"/>
                          </a:solidFill>
                          <a:latin typeface="Times New Roman"/>
                          <a:ea typeface="標楷體"/>
                        </a:rPr>
                        <a:t>用字</a:t>
                      </a:r>
                      <a:endParaRPr lang="zh-TW" sz="2200" kern="100" dirty="0">
                        <a:latin typeface="Times New Roman"/>
                        <a:ea typeface="新細明體"/>
                      </a:endParaRPr>
                    </a:p>
                  </a:txBody>
                  <a:tcPr marL="17779" marR="17779" marT="0" marB="0"/>
                </a:tc>
                <a:tc>
                  <a:txBody>
                    <a:bodyPr/>
                    <a:lstStyle/>
                    <a:p>
                      <a:pPr algn="ctr">
                        <a:lnSpc>
                          <a:spcPts val="2700"/>
                        </a:lnSpc>
                        <a:spcAft>
                          <a:spcPts val="0"/>
                        </a:spcAft>
                      </a:pPr>
                      <a:r>
                        <a:rPr lang="zh-TW" sz="2200" b="1" kern="100" dirty="0" smtClean="0">
                          <a:latin typeface="Times New Roman"/>
                          <a:ea typeface="標楷體"/>
                        </a:rPr>
                        <a:t>說</a:t>
                      </a:r>
                      <a:r>
                        <a:rPr lang="zh-TW" sz="2200" b="1" kern="100" dirty="0">
                          <a:latin typeface="Times New Roman"/>
                          <a:ea typeface="標楷體"/>
                        </a:rPr>
                        <a:t>　　明</a:t>
                      </a:r>
                      <a:endParaRPr lang="zh-TW" sz="2200" kern="100" dirty="0">
                        <a:latin typeface="Times New Roman"/>
                        <a:ea typeface="新細明體"/>
                      </a:endParaRPr>
                    </a:p>
                  </a:txBody>
                  <a:tcPr marL="17779" marR="17779" marT="0" marB="0"/>
                </a:tc>
              </a:tr>
              <a:tr h="380080">
                <a:tc>
                  <a:txBody>
                    <a:bodyPr/>
                    <a:lstStyle/>
                    <a:p>
                      <a:pPr algn="just">
                        <a:lnSpc>
                          <a:spcPts val="2700"/>
                        </a:lnSpc>
                        <a:spcAft>
                          <a:spcPts val="0"/>
                        </a:spcAft>
                      </a:pPr>
                      <a:r>
                        <a:rPr lang="zh-TW" sz="2400" b="1" kern="100" dirty="0" smtClean="0">
                          <a:solidFill>
                            <a:srgbClr val="0000FF"/>
                          </a:solidFill>
                          <a:latin typeface="Times New Roman"/>
                          <a:ea typeface="標楷體"/>
                        </a:rPr>
                        <a:t>計畫</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0070C0"/>
                          </a:solidFill>
                          <a:latin typeface="Times New Roman"/>
                          <a:ea typeface="標楷體"/>
                        </a:rPr>
                        <a:t>畫</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FF0000"/>
                          </a:solidFill>
                          <a:latin typeface="Times New Roman"/>
                          <a:ea typeface="標楷體"/>
                        </a:rPr>
                        <a:t>劃</a:t>
                      </a:r>
                      <a:endParaRPr lang="zh-TW" sz="2400" kern="100" dirty="0">
                        <a:latin typeface="Times New Roman"/>
                        <a:ea typeface="新細明體"/>
                      </a:endParaRPr>
                    </a:p>
                  </a:txBody>
                  <a:tcPr marL="17779" marR="17779" marT="0" marB="0"/>
                </a:tc>
                <a:tc>
                  <a:txBody>
                    <a:bodyPr/>
                    <a:lstStyle/>
                    <a:p>
                      <a:pPr marL="1245870" indent="-1245870" algn="just">
                        <a:lnSpc>
                          <a:spcPts val="2700"/>
                        </a:lnSpc>
                        <a:spcAft>
                          <a:spcPts val="0"/>
                        </a:spcAft>
                      </a:pPr>
                      <a:r>
                        <a:rPr lang="zh-TW" sz="2200" b="1" kern="100" dirty="0" smtClean="0">
                          <a:solidFill>
                            <a:schemeClr val="tx1"/>
                          </a:solidFill>
                          <a:latin typeface="Times New Roman"/>
                          <a:ea typeface="標楷體"/>
                        </a:rPr>
                        <a:t>名詞用</a:t>
                      </a:r>
                      <a:r>
                        <a:rPr lang="zh-TW" altLang="en-US" sz="2200" b="1" kern="100" dirty="0" smtClean="0">
                          <a:solidFill>
                            <a:srgbClr val="0070C0"/>
                          </a:solidFill>
                          <a:latin typeface="Times New Roman"/>
                          <a:ea typeface="標楷體"/>
                        </a:rPr>
                        <a:t>「</a:t>
                      </a:r>
                      <a:r>
                        <a:rPr lang="zh-TW" sz="2200" b="1" kern="100" dirty="0" smtClean="0">
                          <a:solidFill>
                            <a:srgbClr val="0070C0"/>
                          </a:solidFill>
                          <a:latin typeface="Times New Roman"/>
                          <a:ea typeface="標楷體"/>
                        </a:rPr>
                        <a:t>畫</a:t>
                      </a:r>
                      <a:r>
                        <a:rPr lang="zh-TW" altLang="en-US" sz="2200" b="1" kern="100" dirty="0" smtClean="0">
                          <a:solidFill>
                            <a:srgbClr val="0070C0"/>
                          </a:solidFill>
                          <a:latin typeface="Times New Roman"/>
                          <a:ea typeface="標楷體"/>
                        </a:rPr>
                        <a:t>」</a:t>
                      </a:r>
                      <a:r>
                        <a:rPr lang="zh-TW" sz="2200" b="1" kern="100" dirty="0" smtClean="0">
                          <a:solidFill>
                            <a:srgbClr val="000000"/>
                          </a:solidFill>
                          <a:latin typeface="Times New Roman"/>
                          <a:ea typeface="標楷體"/>
                        </a:rPr>
                        <a:t>如</a:t>
                      </a:r>
                      <a:r>
                        <a:rPr lang="zh-TW" sz="2200" b="1" kern="100" dirty="0">
                          <a:solidFill>
                            <a:srgbClr val="000000"/>
                          </a:solidFill>
                          <a:latin typeface="Times New Roman"/>
                          <a:ea typeface="標楷體"/>
                        </a:rPr>
                        <a:t>：</a:t>
                      </a:r>
                      <a:r>
                        <a:rPr lang="zh-TW" sz="2200" b="1" kern="100" dirty="0">
                          <a:solidFill>
                            <a:srgbClr val="0070C0"/>
                          </a:solidFill>
                          <a:latin typeface="Times New Roman"/>
                          <a:ea typeface="標楷體"/>
                        </a:rPr>
                        <a:t>計畫、計畫書、年度</a:t>
                      </a:r>
                      <a:r>
                        <a:rPr lang="zh-TW" sz="2200" b="1" kern="100" dirty="0" smtClean="0">
                          <a:solidFill>
                            <a:srgbClr val="0070C0"/>
                          </a:solidFill>
                          <a:latin typeface="Times New Roman"/>
                          <a:ea typeface="標楷體"/>
                        </a:rPr>
                        <a:t>計畫</a:t>
                      </a:r>
                      <a:endParaRPr lang="en-US" altLang="zh-TW" sz="2200" b="1" kern="100" dirty="0" smtClean="0">
                        <a:solidFill>
                          <a:srgbClr val="0070C0"/>
                        </a:solidFill>
                        <a:latin typeface="Times New Roman"/>
                        <a:ea typeface="標楷體"/>
                      </a:endParaRPr>
                    </a:p>
                  </a:txBody>
                  <a:tcPr marL="17779" marR="17779" marT="0" marB="0"/>
                </a:tc>
              </a:tr>
              <a:tr h="455942">
                <a:tc>
                  <a:txBody>
                    <a:bodyPr/>
                    <a:lstStyle/>
                    <a:p>
                      <a:pPr algn="just">
                        <a:lnSpc>
                          <a:spcPts val="2700"/>
                        </a:lnSpc>
                        <a:spcAft>
                          <a:spcPts val="0"/>
                        </a:spcAft>
                      </a:pPr>
                      <a:r>
                        <a:rPr lang="zh-TW" sz="2400" b="1" kern="100" dirty="0" smtClean="0">
                          <a:solidFill>
                            <a:srgbClr val="0000FF"/>
                          </a:solidFill>
                          <a:latin typeface="Times New Roman"/>
                          <a:ea typeface="標楷體"/>
                        </a:rPr>
                        <a:t>策劃</a:t>
                      </a:r>
                      <a:r>
                        <a:rPr lang="zh-TW" sz="2400" b="1" kern="100" dirty="0">
                          <a:solidFill>
                            <a:srgbClr val="0000FF"/>
                          </a:solidFill>
                          <a:latin typeface="Times New Roman"/>
                          <a:ea typeface="標楷體"/>
                        </a:rPr>
                        <a:t>、規劃、擘劃</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0070C0"/>
                          </a:solidFill>
                          <a:latin typeface="Times New Roman"/>
                          <a:ea typeface="標楷體"/>
                        </a:rPr>
                        <a:t>劃</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FF0000"/>
                          </a:solidFill>
                          <a:latin typeface="Times New Roman"/>
                          <a:ea typeface="標楷體"/>
                        </a:rPr>
                        <a:t>畫</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sz="2200" b="1" kern="100" dirty="0" smtClean="0">
                          <a:solidFill>
                            <a:schemeClr val="tx1"/>
                          </a:solidFill>
                          <a:latin typeface="Times New Roman"/>
                          <a:ea typeface="標楷體"/>
                        </a:rPr>
                        <a:t>動詞用</a:t>
                      </a:r>
                      <a:r>
                        <a:rPr lang="zh-TW" altLang="en-US" sz="2200" b="1" kern="100" dirty="0" smtClean="0">
                          <a:solidFill>
                            <a:srgbClr val="FF0000"/>
                          </a:solidFill>
                          <a:latin typeface="Times New Roman"/>
                          <a:ea typeface="標楷體"/>
                        </a:rPr>
                        <a:t>「</a:t>
                      </a:r>
                      <a:r>
                        <a:rPr lang="zh-TW" sz="2200" b="1" kern="100" dirty="0" smtClean="0">
                          <a:solidFill>
                            <a:srgbClr val="FF0000"/>
                          </a:solidFill>
                          <a:latin typeface="Times New Roman"/>
                          <a:ea typeface="標楷體"/>
                        </a:rPr>
                        <a:t>劃</a:t>
                      </a:r>
                      <a:r>
                        <a:rPr lang="zh-TW" altLang="en-US" sz="2200" b="1" kern="100" dirty="0" smtClean="0">
                          <a:solidFill>
                            <a:srgbClr val="FF0000"/>
                          </a:solidFill>
                          <a:latin typeface="Times New Roman"/>
                          <a:ea typeface="標楷體"/>
                        </a:rPr>
                        <a:t>」</a:t>
                      </a:r>
                      <a:r>
                        <a:rPr lang="zh-TW" sz="2200" b="1" kern="100" dirty="0" smtClean="0">
                          <a:latin typeface="Times New Roman"/>
                          <a:ea typeface="標楷體"/>
                        </a:rPr>
                        <a:t>如</a:t>
                      </a:r>
                      <a:r>
                        <a:rPr lang="zh-TW" sz="2200" b="1" kern="100" dirty="0">
                          <a:latin typeface="Times New Roman"/>
                          <a:ea typeface="標楷體"/>
                        </a:rPr>
                        <a:t>：</a:t>
                      </a:r>
                      <a:r>
                        <a:rPr lang="zh-TW" sz="2200" b="1" kern="100" dirty="0">
                          <a:solidFill>
                            <a:srgbClr val="FF0000"/>
                          </a:solidFill>
                          <a:latin typeface="Times New Roman"/>
                          <a:ea typeface="標楷體"/>
                        </a:rPr>
                        <a:t>策劃、規劃</a:t>
                      </a:r>
                      <a:r>
                        <a:rPr lang="zh-TW" sz="2200" b="1" kern="100" dirty="0" smtClean="0">
                          <a:solidFill>
                            <a:srgbClr val="FF0000"/>
                          </a:solidFill>
                          <a:latin typeface="Times New Roman"/>
                          <a:ea typeface="標楷體"/>
                        </a:rPr>
                        <a:t>、擘</a:t>
                      </a:r>
                      <a:r>
                        <a:rPr lang="zh-TW" sz="2200" b="1" kern="100" dirty="0">
                          <a:solidFill>
                            <a:srgbClr val="FF0000"/>
                          </a:solidFill>
                          <a:latin typeface="Times New Roman"/>
                          <a:ea typeface="標楷體"/>
                        </a:rPr>
                        <a:t>劃、</a:t>
                      </a:r>
                      <a:r>
                        <a:rPr lang="zh-TW" sz="2200" b="1" kern="100" dirty="0" smtClean="0">
                          <a:solidFill>
                            <a:srgbClr val="FF0000"/>
                          </a:solidFill>
                          <a:latin typeface="Times New Roman"/>
                          <a:ea typeface="標楷體"/>
                        </a:rPr>
                        <a:t>重劃</a:t>
                      </a:r>
                      <a:r>
                        <a:rPr lang="zh-TW" sz="2200" b="1" kern="100" dirty="0" smtClean="0">
                          <a:solidFill>
                            <a:srgbClr val="0000FF"/>
                          </a:solidFill>
                          <a:latin typeface="Times New Roman"/>
                          <a:ea typeface="標楷體"/>
                        </a:rPr>
                        <a:t> </a:t>
                      </a:r>
                      <a:endParaRPr lang="zh-TW" sz="2200" kern="100" dirty="0">
                        <a:latin typeface="Times New Roman"/>
                        <a:ea typeface="新細明體"/>
                      </a:endParaRPr>
                    </a:p>
                  </a:txBody>
                  <a:tcPr marL="17779" marR="17779" marT="0" marB="0"/>
                </a:tc>
              </a:tr>
              <a:tr h="380080">
                <a:tc>
                  <a:txBody>
                    <a:bodyPr/>
                    <a:lstStyle/>
                    <a:p>
                      <a:pPr algn="just">
                        <a:lnSpc>
                          <a:spcPts val="2700"/>
                        </a:lnSpc>
                        <a:spcAft>
                          <a:spcPts val="0"/>
                        </a:spcAft>
                      </a:pPr>
                      <a:r>
                        <a:rPr lang="zh-TW" sz="2400" b="1" kern="100" dirty="0" smtClean="0">
                          <a:solidFill>
                            <a:srgbClr val="0000FF"/>
                          </a:solidFill>
                          <a:latin typeface="Times New Roman"/>
                          <a:ea typeface="標楷體"/>
                        </a:rPr>
                        <a:t>蒐集</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0070C0"/>
                          </a:solidFill>
                          <a:latin typeface="Times New Roman"/>
                          <a:ea typeface="標楷體"/>
                        </a:rPr>
                        <a:t>蒐</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FF0000"/>
                          </a:solidFill>
                          <a:latin typeface="Times New Roman"/>
                          <a:ea typeface="標楷體"/>
                        </a:rPr>
                        <a:t>搜</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altLang="en-US" sz="2200" b="1" kern="100" dirty="0" smtClean="0">
                          <a:latin typeface="Times New Roman"/>
                          <a:ea typeface="標楷體"/>
                        </a:rPr>
                        <a:t>「</a:t>
                      </a:r>
                      <a:r>
                        <a:rPr lang="zh-TW" sz="2200" b="1" kern="100" dirty="0" smtClean="0">
                          <a:solidFill>
                            <a:srgbClr val="0070C0"/>
                          </a:solidFill>
                          <a:latin typeface="Times New Roman"/>
                          <a:ea typeface="標楷體"/>
                        </a:rPr>
                        <a:t>蒐</a:t>
                      </a:r>
                      <a:r>
                        <a:rPr lang="zh-TW" altLang="en-US" sz="2200" b="1" kern="100" dirty="0" smtClean="0">
                          <a:latin typeface="Times New Roman"/>
                          <a:ea typeface="標楷體"/>
                        </a:rPr>
                        <a:t>」</a:t>
                      </a:r>
                      <a:r>
                        <a:rPr lang="zh-TW" sz="2200" b="1" kern="100" dirty="0" smtClean="0">
                          <a:solidFill>
                            <a:srgbClr val="000000"/>
                          </a:solidFill>
                          <a:latin typeface="Times New Roman"/>
                          <a:ea typeface="標楷體"/>
                        </a:rPr>
                        <a:t>是</a:t>
                      </a:r>
                      <a:r>
                        <a:rPr lang="zh-TW" sz="2200" b="1" kern="100" dirty="0">
                          <a:solidFill>
                            <a:srgbClr val="000000"/>
                          </a:solidFill>
                          <a:latin typeface="Times New Roman"/>
                          <a:ea typeface="標楷體"/>
                        </a:rPr>
                        <a:t>聚集</a:t>
                      </a:r>
                      <a:r>
                        <a:rPr lang="zh-TW" sz="2200" b="1" kern="100" dirty="0" smtClean="0">
                          <a:solidFill>
                            <a:srgbClr val="000000"/>
                          </a:solidFill>
                          <a:latin typeface="Times New Roman"/>
                          <a:ea typeface="標楷體"/>
                        </a:rPr>
                        <a:t>；</a:t>
                      </a:r>
                      <a:r>
                        <a:rPr lang="zh-TW" altLang="en-US" sz="2200" b="1" kern="100" dirty="0" smtClean="0">
                          <a:latin typeface="Times New Roman"/>
                          <a:ea typeface="標楷體"/>
                        </a:rPr>
                        <a:t>「</a:t>
                      </a:r>
                      <a:r>
                        <a:rPr lang="zh-TW" sz="2200" b="1" kern="100" dirty="0" smtClean="0">
                          <a:solidFill>
                            <a:srgbClr val="FF0000"/>
                          </a:solidFill>
                          <a:latin typeface="Times New Roman"/>
                          <a:ea typeface="標楷體"/>
                        </a:rPr>
                        <a:t>搜</a:t>
                      </a:r>
                      <a:r>
                        <a:rPr lang="zh-TW" altLang="en-US" sz="2200" b="1" kern="100" dirty="0" smtClean="0">
                          <a:latin typeface="Times New Roman"/>
                          <a:ea typeface="標楷體"/>
                        </a:rPr>
                        <a:t>」</a:t>
                      </a:r>
                      <a:r>
                        <a:rPr lang="zh-TW" sz="2200" b="1" kern="100" dirty="0" smtClean="0">
                          <a:solidFill>
                            <a:srgbClr val="000000"/>
                          </a:solidFill>
                          <a:latin typeface="Times New Roman"/>
                          <a:ea typeface="標楷體"/>
                        </a:rPr>
                        <a:t>是</a:t>
                      </a:r>
                      <a:r>
                        <a:rPr lang="zh-TW" sz="2200" b="1" kern="100" dirty="0">
                          <a:solidFill>
                            <a:srgbClr val="000000"/>
                          </a:solidFill>
                          <a:latin typeface="Times New Roman"/>
                          <a:ea typeface="標楷體"/>
                        </a:rPr>
                        <a:t>索求</a:t>
                      </a:r>
                      <a:r>
                        <a:rPr lang="zh-TW" sz="2200" b="1" kern="100" dirty="0" smtClean="0">
                          <a:solidFill>
                            <a:srgbClr val="000000"/>
                          </a:solidFill>
                          <a:latin typeface="Times New Roman"/>
                          <a:ea typeface="標楷體"/>
                        </a:rPr>
                        <a:t>，如</a:t>
                      </a:r>
                      <a:r>
                        <a:rPr lang="zh-TW" sz="2200" b="1" kern="100" dirty="0">
                          <a:solidFill>
                            <a:srgbClr val="000000"/>
                          </a:solidFill>
                          <a:latin typeface="Times New Roman"/>
                          <a:ea typeface="標楷體"/>
                        </a:rPr>
                        <a:t>：</a:t>
                      </a:r>
                      <a:r>
                        <a:rPr lang="zh-TW" sz="2200" b="1" kern="100" dirty="0">
                          <a:solidFill>
                            <a:srgbClr val="FF0000"/>
                          </a:solidFill>
                          <a:latin typeface="Times New Roman"/>
                          <a:ea typeface="標楷體"/>
                        </a:rPr>
                        <a:t>搜查</a:t>
                      </a:r>
                      <a:r>
                        <a:rPr lang="zh-TW" sz="2200" b="1" kern="100" dirty="0" smtClean="0">
                          <a:solidFill>
                            <a:srgbClr val="FF0000"/>
                          </a:solidFill>
                          <a:latin typeface="Times New Roman"/>
                          <a:ea typeface="標楷體"/>
                        </a:rPr>
                        <a:t>、搜尋</a:t>
                      </a:r>
                      <a:r>
                        <a:rPr lang="zh-TW" sz="2200" b="1" kern="100" dirty="0" smtClean="0">
                          <a:solidFill>
                            <a:srgbClr val="0000FF"/>
                          </a:solidFill>
                          <a:latin typeface="Times New Roman"/>
                          <a:ea typeface="標楷體"/>
                        </a:rPr>
                        <a:t> </a:t>
                      </a:r>
                      <a:endParaRPr lang="zh-TW" sz="2200" kern="100" dirty="0">
                        <a:latin typeface="Times New Roman"/>
                        <a:ea typeface="新細明體"/>
                      </a:endParaRPr>
                    </a:p>
                  </a:txBody>
                  <a:tcPr marL="17779" marR="17779" marT="0" marB="0"/>
                </a:tc>
              </a:tr>
              <a:tr h="455942">
                <a:tc>
                  <a:txBody>
                    <a:bodyPr/>
                    <a:lstStyle/>
                    <a:p>
                      <a:pPr algn="just">
                        <a:lnSpc>
                          <a:spcPts val="2700"/>
                        </a:lnSpc>
                        <a:spcAft>
                          <a:spcPts val="0"/>
                        </a:spcAft>
                      </a:pPr>
                      <a:r>
                        <a:rPr lang="zh-TW" sz="2400" b="1" kern="100" dirty="0" smtClean="0">
                          <a:solidFill>
                            <a:srgbClr val="0000FF"/>
                          </a:solidFill>
                          <a:latin typeface="Times New Roman"/>
                          <a:ea typeface="標楷體"/>
                        </a:rPr>
                        <a:t>菸葉</a:t>
                      </a:r>
                      <a:r>
                        <a:rPr lang="zh-TW" sz="2400" b="1" kern="100" dirty="0">
                          <a:solidFill>
                            <a:srgbClr val="0000FF"/>
                          </a:solidFill>
                          <a:latin typeface="Times New Roman"/>
                          <a:ea typeface="標楷體"/>
                        </a:rPr>
                        <a:t>、菸酒</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0070C0"/>
                          </a:solidFill>
                          <a:latin typeface="Times New Roman"/>
                          <a:ea typeface="標楷體"/>
                        </a:rPr>
                        <a:t>菸</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FF0000"/>
                          </a:solidFill>
                          <a:latin typeface="Times New Roman"/>
                          <a:ea typeface="標楷體"/>
                        </a:rPr>
                        <a:t>煙</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altLang="en-US" sz="2200" b="1" kern="100" dirty="0" smtClean="0">
                          <a:latin typeface="Times New Roman"/>
                          <a:ea typeface="標楷體"/>
                        </a:rPr>
                        <a:t>「</a:t>
                      </a:r>
                      <a:r>
                        <a:rPr lang="zh-TW" sz="2200" b="1" kern="100" dirty="0" smtClean="0">
                          <a:solidFill>
                            <a:srgbClr val="0070C0"/>
                          </a:solidFill>
                          <a:latin typeface="Times New Roman"/>
                          <a:ea typeface="標楷體"/>
                        </a:rPr>
                        <a:t>菸</a:t>
                      </a:r>
                      <a:r>
                        <a:rPr lang="zh-TW" altLang="en-US" sz="2200" b="1" kern="100" dirty="0" smtClean="0">
                          <a:latin typeface="Times New Roman"/>
                          <a:ea typeface="標楷體"/>
                        </a:rPr>
                        <a:t>」</a:t>
                      </a:r>
                      <a:r>
                        <a:rPr lang="zh-TW" sz="2200" b="1" kern="100" dirty="0" smtClean="0">
                          <a:solidFill>
                            <a:srgbClr val="000000"/>
                          </a:solidFill>
                          <a:latin typeface="Times New Roman"/>
                          <a:ea typeface="標楷體"/>
                        </a:rPr>
                        <a:t>由</a:t>
                      </a:r>
                      <a:r>
                        <a:rPr lang="zh-TW" sz="2200" b="1" kern="100" dirty="0">
                          <a:solidFill>
                            <a:srgbClr val="000000"/>
                          </a:solidFill>
                          <a:latin typeface="Times New Roman"/>
                          <a:ea typeface="標楷體"/>
                        </a:rPr>
                        <a:t>菸草採葉烘烤製成故用菸</a:t>
                      </a:r>
                      <a:r>
                        <a:rPr lang="zh-TW" sz="2200" b="1" kern="100" dirty="0">
                          <a:solidFill>
                            <a:srgbClr val="0070C0"/>
                          </a:solidFill>
                          <a:latin typeface="Times New Roman"/>
                          <a:ea typeface="標楷體"/>
                        </a:rPr>
                        <a:t> </a:t>
                      </a:r>
                      <a:endParaRPr lang="zh-TW" sz="2200" kern="100" dirty="0">
                        <a:latin typeface="Times New Roman"/>
                        <a:ea typeface="新細明體"/>
                      </a:endParaRPr>
                    </a:p>
                  </a:txBody>
                  <a:tcPr marL="17779" marR="17779" marT="0" marB="0"/>
                </a:tc>
              </a:tr>
              <a:tr h="1517406">
                <a:tc>
                  <a:txBody>
                    <a:bodyPr/>
                    <a:lstStyle/>
                    <a:p>
                      <a:pPr algn="just">
                        <a:lnSpc>
                          <a:spcPts val="2700"/>
                        </a:lnSpc>
                        <a:spcAft>
                          <a:spcPts val="0"/>
                        </a:spcAft>
                      </a:pPr>
                      <a:endParaRPr lang="en-US" altLang="zh-TW" sz="2400" b="1" kern="100" dirty="0" smtClean="0">
                        <a:solidFill>
                          <a:srgbClr val="0000FF"/>
                        </a:solidFill>
                        <a:latin typeface="Times New Roman"/>
                        <a:ea typeface="標楷體"/>
                      </a:endParaRPr>
                    </a:p>
                    <a:p>
                      <a:pPr algn="just">
                        <a:lnSpc>
                          <a:spcPts val="2700"/>
                        </a:lnSpc>
                        <a:spcAft>
                          <a:spcPts val="0"/>
                        </a:spcAft>
                      </a:pPr>
                      <a:r>
                        <a:rPr lang="zh-TW" sz="2400" b="1" kern="100" dirty="0" smtClean="0">
                          <a:solidFill>
                            <a:srgbClr val="0000FF"/>
                          </a:solidFill>
                          <a:latin typeface="Times New Roman"/>
                          <a:ea typeface="標楷體"/>
                        </a:rPr>
                        <a:t>儘先</a:t>
                      </a:r>
                      <a:r>
                        <a:rPr lang="zh-TW" sz="2400" b="1" kern="100" dirty="0">
                          <a:solidFill>
                            <a:srgbClr val="0000FF"/>
                          </a:solidFill>
                          <a:latin typeface="Times New Roman"/>
                          <a:ea typeface="標楷體"/>
                        </a:rPr>
                        <a:t>、</a:t>
                      </a:r>
                      <a:r>
                        <a:rPr lang="zh-TW" sz="2400" b="1" kern="100" dirty="0" smtClean="0">
                          <a:solidFill>
                            <a:srgbClr val="0000FF"/>
                          </a:solidFill>
                          <a:latin typeface="Times New Roman"/>
                          <a:ea typeface="標楷體"/>
                        </a:rPr>
                        <a:t>儘量</a:t>
                      </a:r>
                      <a:r>
                        <a:rPr lang="zh-TW" altLang="en-US" sz="2400" b="1" kern="100" dirty="0" smtClean="0">
                          <a:solidFill>
                            <a:srgbClr val="0000FF"/>
                          </a:solidFill>
                          <a:latin typeface="Times New Roman"/>
                          <a:ea typeface="標楷體"/>
                        </a:rPr>
                        <a:t>、儘速</a:t>
                      </a:r>
                    </a:p>
                    <a:p>
                      <a:pPr algn="just">
                        <a:lnSpc>
                          <a:spcPts val="2700"/>
                        </a:lnSpc>
                        <a:spcAft>
                          <a:spcPts val="0"/>
                        </a:spcAft>
                      </a:pPr>
                      <a:endParaRPr lang="zh-TW" sz="2400" kern="100" dirty="0">
                        <a:latin typeface="Times New Roman"/>
                        <a:ea typeface="新細明體"/>
                      </a:endParaRPr>
                    </a:p>
                  </a:txBody>
                  <a:tcPr marL="17779" marR="17779" marT="0" marB="0"/>
                </a:tc>
                <a:tc>
                  <a:txBody>
                    <a:bodyPr/>
                    <a:lstStyle/>
                    <a:p>
                      <a:pPr algn="ctr">
                        <a:lnSpc>
                          <a:spcPts val="2700"/>
                        </a:lnSpc>
                        <a:spcAft>
                          <a:spcPts val="0"/>
                        </a:spcAft>
                      </a:pPr>
                      <a:endParaRPr lang="en-US" altLang="zh-TW" sz="2400" b="1" kern="100" dirty="0" smtClean="0">
                        <a:solidFill>
                          <a:srgbClr val="0070C0"/>
                        </a:solidFill>
                        <a:latin typeface="Times New Roman"/>
                        <a:ea typeface="標楷體"/>
                      </a:endParaRPr>
                    </a:p>
                    <a:p>
                      <a:pPr algn="ctr">
                        <a:lnSpc>
                          <a:spcPts val="2700"/>
                        </a:lnSpc>
                        <a:spcAft>
                          <a:spcPts val="0"/>
                        </a:spcAft>
                      </a:pPr>
                      <a:r>
                        <a:rPr lang="zh-TW" sz="2400" b="1" kern="100" dirty="0" smtClean="0">
                          <a:solidFill>
                            <a:srgbClr val="0070C0"/>
                          </a:solidFill>
                          <a:latin typeface="Times New Roman"/>
                          <a:ea typeface="標楷體"/>
                        </a:rPr>
                        <a:t>儘</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endParaRPr lang="en-US" altLang="zh-TW" sz="2400" b="1" kern="100" dirty="0" smtClean="0">
                        <a:solidFill>
                          <a:srgbClr val="FF0000"/>
                        </a:solidFill>
                        <a:latin typeface="Times New Roman"/>
                        <a:ea typeface="標楷體"/>
                      </a:endParaRPr>
                    </a:p>
                    <a:p>
                      <a:pPr algn="ctr">
                        <a:lnSpc>
                          <a:spcPts val="2700"/>
                        </a:lnSpc>
                        <a:spcAft>
                          <a:spcPts val="0"/>
                        </a:spcAft>
                      </a:pPr>
                      <a:r>
                        <a:rPr lang="zh-TW" sz="2400" b="1" kern="100" dirty="0" smtClean="0">
                          <a:solidFill>
                            <a:srgbClr val="FF0000"/>
                          </a:solidFill>
                          <a:latin typeface="Times New Roman"/>
                          <a:ea typeface="標楷體"/>
                        </a:rPr>
                        <a:t>盡</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altLang="en-US" sz="2200" b="1" kern="100" dirty="0" smtClean="0">
                          <a:latin typeface="Times New Roman"/>
                          <a:ea typeface="標楷體"/>
                        </a:rPr>
                        <a:t>「</a:t>
                      </a:r>
                      <a:r>
                        <a:rPr lang="zh-TW" sz="2200" b="1" kern="100" dirty="0" smtClean="0">
                          <a:solidFill>
                            <a:srgbClr val="0070C0"/>
                          </a:solidFill>
                          <a:latin typeface="Times New Roman"/>
                          <a:ea typeface="標楷體"/>
                        </a:rPr>
                        <a:t>儘</a:t>
                      </a:r>
                      <a:r>
                        <a:rPr lang="zh-TW" altLang="en-US" sz="2200" b="1" kern="100" dirty="0" smtClean="0">
                          <a:latin typeface="Times New Roman"/>
                          <a:ea typeface="標楷體"/>
                        </a:rPr>
                        <a:t>」</a:t>
                      </a:r>
                      <a:r>
                        <a:rPr lang="zh-TW" sz="2200" b="1" kern="100" dirty="0" smtClean="0">
                          <a:latin typeface="Times New Roman"/>
                          <a:ea typeface="標楷體"/>
                        </a:rPr>
                        <a:t>當</a:t>
                      </a:r>
                      <a:r>
                        <a:rPr lang="zh-TW" sz="2200" b="1" kern="100" dirty="0">
                          <a:latin typeface="Times New Roman"/>
                          <a:ea typeface="標楷體"/>
                        </a:rPr>
                        <a:t>動詞解作極盡</a:t>
                      </a:r>
                      <a:r>
                        <a:rPr lang="zh-TW" sz="2200" b="1" kern="100" dirty="0" smtClean="0">
                          <a:latin typeface="Times New Roman"/>
                          <a:ea typeface="標楷體"/>
                        </a:rPr>
                        <a:t>，如</a:t>
                      </a:r>
                      <a:r>
                        <a:rPr lang="zh-TW" sz="2200" b="1" kern="100" dirty="0">
                          <a:latin typeface="Times New Roman"/>
                          <a:ea typeface="標楷體"/>
                        </a:rPr>
                        <a:t>：</a:t>
                      </a:r>
                      <a:r>
                        <a:rPr lang="zh-TW" sz="2200" b="1" kern="100" dirty="0">
                          <a:solidFill>
                            <a:srgbClr val="0070C0"/>
                          </a:solidFill>
                          <a:latin typeface="Times New Roman"/>
                          <a:ea typeface="標楷體"/>
                        </a:rPr>
                        <a:t>儘先、</a:t>
                      </a:r>
                      <a:r>
                        <a:rPr lang="zh-TW" sz="2200" b="1" kern="100" dirty="0" smtClean="0">
                          <a:solidFill>
                            <a:srgbClr val="0070C0"/>
                          </a:solidFill>
                          <a:latin typeface="Times New Roman"/>
                          <a:ea typeface="標楷體"/>
                        </a:rPr>
                        <a:t>儘量</a:t>
                      </a:r>
                      <a:r>
                        <a:rPr lang="zh-TW" altLang="en-US" sz="2200" b="1" kern="100" dirty="0" smtClean="0">
                          <a:solidFill>
                            <a:srgbClr val="0070C0"/>
                          </a:solidFill>
                          <a:latin typeface="Times New Roman"/>
                          <a:ea typeface="標楷體"/>
                        </a:rPr>
                        <a:t>、儘速</a:t>
                      </a:r>
                      <a:endParaRPr lang="zh-TW" sz="2200" kern="100" dirty="0">
                        <a:latin typeface="Times New Roman"/>
                        <a:ea typeface="新細明體"/>
                      </a:endParaRPr>
                    </a:p>
                    <a:p>
                      <a:pPr indent="88900" algn="just">
                        <a:lnSpc>
                          <a:spcPts val="2700"/>
                        </a:lnSpc>
                        <a:spcAft>
                          <a:spcPts val="0"/>
                        </a:spcAft>
                      </a:pPr>
                      <a:r>
                        <a:rPr lang="en-US" altLang="zh-TW" sz="2200" b="1" kern="100" dirty="0" smtClean="0">
                          <a:latin typeface="Times New Roman"/>
                          <a:ea typeface="標楷體"/>
                        </a:rPr>
                        <a:t>           </a:t>
                      </a:r>
                      <a:r>
                        <a:rPr lang="zh-TW" sz="2200" b="1" kern="100" dirty="0" smtClean="0">
                          <a:latin typeface="Times New Roman"/>
                          <a:ea typeface="標楷體"/>
                        </a:rPr>
                        <a:t>當</a:t>
                      </a:r>
                      <a:r>
                        <a:rPr lang="zh-TW" sz="2200" b="1" kern="100" dirty="0">
                          <a:latin typeface="Times New Roman"/>
                          <a:ea typeface="標楷體"/>
                        </a:rPr>
                        <a:t>副詞解作任憑、不加限制</a:t>
                      </a:r>
                      <a:r>
                        <a:rPr lang="zh-TW" sz="2200" b="1" kern="100" dirty="0" smtClean="0">
                          <a:latin typeface="Times New Roman"/>
                          <a:ea typeface="標楷體"/>
                        </a:rPr>
                        <a:t>，如</a:t>
                      </a:r>
                      <a:r>
                        <a:rPr lang="zh-TW" sz="2200" b="1" kern="100" dirty="0">
                          <a:latin typeface="Times New Roman"/>
                          <a:ea typeface="標楷體"/>
                        </a:rPr>
                        <a:t>：</a:t>
                      </a:r>
                      <a:r>
                        <a:rPr lang="zh-TW" sz="2200" b="1" kern="100" dirty="0">
                          <a:solidFill>
                            <a:srgbClr val="0070C0"/>
                          </a:solidFill>
                          <a:latin typeface="Times New Roman"/>
                          <a:ea typeface="標楷體"/>
                        </a:rPr>
                        <a:t>儘管 </a:t>
                      </a:r>
                      <a:endParaRPr lang="zh-TW" sz="2200" kern="100" dirty="0">
                        <a:latin typeface="Times New Roman"/>
                        <a:ea typeface="新細明體"/>
                      </a:endParaRPr>
                    </a:p>
                    <a:p>
                      <a:pPr algn="just">
                        <a:lnSpc>
                          <a:spcPts val="2700"/>
                        </a:lnSpc>
                        <a:spcAft>
                          <a:spcPts val="0"/>
                        </a:spcAft>
                      </a:pPr>
                      <a:r>
                        <a:rPr lang="zh-TW" altLang="en-US" sz="2200" b="1" kern="100" dirty="0" smtClean="0">
                          <a:latin typeface="Times New Roman"/>
                          <a:ea typeface="標楷體"/>
                        </a:rPr>
                        <a:t>「</a:t>
                      </a:r>
                      <a:r>
                        <a:rPr lang="zh-TW" sz="2200" b="1" kern="100" dirty="0" smtClean="0">
                          <a:solidFill>
                            <a:srgbClr val="FF0000"/>
                          </a:solidFill>
                          <a:latin typeface="Times New Roman"/>
                          <a:ea typeface="標楷體"/>
                        </a:rPr>
                        <a:t>盡</a:t>
                      </a:r>
                      <a:r>
                        <a:rPr lang="zh-TW" altLang="en-US" sz="2200" b="1" kern="100" dirty="0" smtClean="0">
                          <a:latin typeface="Times New Roman"/>
                          <a:ea typeface="標楷體"/>
                        </a:rPr>
                        <a:t>」</a:t>
                      </a:r>
                      <a:r>
                        <a:rPr lang="zh-TW" sz="2200" b="1" kern="100" dirty="0" smtClean="0">
                          <a:latin typeface="Times New Roman"/>
                          <a:ea typeface="標楷體"/>
                        </a:rPr>
                        <a:t>當</a:t>
                      </a:r>
                      <a:r>
                        <a:rPr lang="zh-TW" sz="2200" b="1" kern="100" dirty="0">
                          <a:latin typeface="Times New Roman"/>
                          <a:ea typeface="標楷體"/>
                        </a:rPr>
                        <a:t>動詞解作全力用出</a:t>
                      </a:r>
                      <a:r>
                        <a:rPr lang="zh-TW" sz="2200" b="1" kern="100" dirty="0" smtClean="0">
                          <a:latin typeface="Times New Roman"/>
                          <a:ea typeface="標楷體"/>
                        </a:rPr>
                        <a:t>，如</a:t>
                      </a:r>
                      <a:r>
                        <a:rPr lang="zh-TW" sz="2200" b="1" kern="100" dirty="0">
                          <a:latin typeface="Times New Roman"/>
                          <a:ea typeface="標楷體"/>
                        </a:rPr>
                        <a:t>：</a:t>
                      </a:r>
                      <a:r>
                        <a:rPr lang="zh-TW" sz="2200" b="1" kern="100" dirty="0">
                          <a:solidFill>
                            <a:srgbClr val="FF0000"/>
                          </a:solidFill>
                          <a:latin typeface="Times New Roman"/>
                          <a:ea typeface="標楷體"/>
                        </a:rPr>
                        <a:t>盡力、</a:t>
                      </a:r>
                      <a:r>
                        <a:rPr lang="zh-TW" sz="2200" b="1" kern="100" dirty="0" smtClean="0">
                          <a:solidFill>
                            <a:srgbClr val="FF0000"/>
                          </a:solidFill>
                          <a:latin typeface="Times New Roman"/>
                          <a:ea typeface="標楷體"/>
                        </a:rPr>
                        <a:t>盡責任</a:t>
                      </a:r>
                      <a:r>
                        <a:rPr lang="zh-TW" sz="2200" b="1" kern="100" dirty="0" smtClean="0">
                          <a:solidFill>
                            <a:srgbClr val="0070C0"/>
                          </a:solidFill>
                          <a:latin typeface="Times New Roman"/>
                          <a:ea typeface="標楷體"/>
                        </a:rPr>
                        <a:t> </a:t>
                      </a:r>
                      <a:endParaRPr lang="en-US" altLang="zh-TW" sz="2200" b="1" kern="100" dirty="0" smtClean="0">
                        <a:solidFill>
                          <a:srgbClr val="0070C0"/>
                        </a:solidFill>
                        <a:latin typeface="Times New Roman"/>
                        <a:ea typeface="標楷體"/>
                      </a:endParaRPr>
                    </a:p>
                    <a:p>
                      <a:pPr algn="just">
                        <a:lnSpc>
                          <a:spcPts val="2700"/>
                        </a:lnSpc>
                        <a:spcAft>
                          <a:spcPts val="0"/>
                        </a:spcAft>
                      </a:pPr>
                      <a:r>
                        <a:rPr lang="en-US" altLang="zh-TW" sz="2200" b="1" kern="100" dirty="0" smtClean="0">
                          <a:solidFill>
                            <a:srgbClr val="0070C0"/>
                          </a:solidFill>
                          <a:latin typeface="Times New Roman"/>
                          <a:ea typeface="標楷體"/>
                        </a:rPr>
                        <a:t>           </a:t>
                      </a:r>
                      <a:r>
                        <a:rPr lang="zh-TW" sz="2200" b="1" kern="100" dirty="0" smtClean="0">
                          <a:latin typeface="Times New Roman"/>
                          <a:ea typeface="標楷體"/>
                        </a:rPr>
                        <a:t>當</a:t>
                      </a:r>
                      <a:r>
                        <a:rPr lang="zh-TW" sz="2200" b="1" kern="100" dirty="0">
                          <a:latin typeface="Times New Roman"/>
                          <a:ea typeface="標楷體"/>
                        </a:rPr>
                        <a:t>副詞解作都、全</a:t>
                      </a:r>
                      <a:r>
                        <a:rPr lang="zh-TW" sz="2200" b="1" kern="100" dirty="0" smtClean="0">
                          <a:latin typeface="Times New Roman"/>
                          <a:ea typeface="標楷體"/>
                        </a:rPr>
                        <a:t>，</a:t>
                      </a:r>
                      <a:r>
                        <a:rPr lang="zh-TW" sz="2200" b="1" kern="100" dirty="0" smtClean="0">
                          <a:solidFill>
                            <a:srgbClr val="002060"/>
                          </a:solidFill>
                          <a:latin typeface="Times New Roman"/>
                          <a:ea typeface="標楷體"/>
                        </a:rPr>
                        <a:t>如</a:t>
                      </a:r>
                      <a:r>
                        <a:rPr lang="zh-TW" sz="2200" b="1" kern="100" dirty="0">
                          <a:solidFill>
                            <a:srgbClr val="002060"/>
                          </a:solidFill>
                          <a:latin typeface="Times New Roman"/>
                          <a:ea typeface="標楷體"/>
                        </a:rPr>
                        <a:t>：</a:t>
                      </a:r>
                      <a:r>
                        <a:rPr lang="zh-TW" sz="2200" b="1" kern="100" dirty="0">
                          <a:solidFill>
                            <a:srgbClr val="FF0000"/>
                          </a:solidFill>
                          <a:latin typeface="Times New Roman"/>
                          <a:ea typeface="標楷體"/>
                        </a:rPr>
                        <a:t>盡人皆知</a:t>
                      </a:r>
                      <a:r>
                        <a:rPr lang="zh-TW" sz="2200" b="1" kern="100" dirty="0" smtClean="0">
                          <a:solidFill>
                            <a:srgbClr val="FF0000"/>
                          </a:solidFill>
                          <a:latin typeface="Times New Roman"/>
                          <a:ea typeface="標楷體"/>
                        </a:rPr>
                        <a:t>、盡數</a:t>
                      </a:r>
                      <a:r>
                        <a:rPr lang="zh-TW" sz="2200" b="1" kern="100" dirty="0">
                          <a:solidFill>
                            <a:srgbClr val="FF0000"/>
                          </a:solidFill>
                          <a:latin typeface="Times New Roman"/>
                          <a:ea typeface="標楷體"/>
                        </a:rPr>
                        <a:t>收回</a:t>
                      </a:r>
                      <a:r>
                        <a:rPr lang="zh-TW" sz="2200" b="1" kern="100" dirty="0">
                          <a:solidFill>
                            <a:srgbClr val="0070C0"/>
                          </a:solidFill>
                          <a:latin typeface="Times New Roman"/>
                          <a:ea typeface="標楷體"/>
                        </a:rPr>
                        <a:t> </a:t>
                      </a:r>
                      <a:endParaRPr lang="zh-TW" sz="2200" kern="100" dirty="0">
                        <a:latin typeface="Times New Roman"/>
                        <a:ea typeface="新細明體"/>
                      </a:endParaRPr>
                    </a:p>
                  </a:txBody>
                  <a:tcPr marL="17779" marR="17779" marT="0" marB="0"/>
                </a:tc>
              </a:tr>
              <a:tr h="394401">
                <a:tc>
                  <a:txBody>
                    <a:bodyPr/>
                    <a:lstStyle/>
                    <a:p>
                      <a:pPr algn="just">
                        <a:lnSpc>
                          <a:spcPts val="2700"/>
                        </a:lnSpc>
                        <a:spcAft>
                          <a:spcPts val="0"/>
                        </a:spcAft>
                      </a:pPr>
                      <a:r>
                        <a:rPr lang="zh-TW" sz="2400" b="1" kern="100" dirty="0" smtClean="0">
                          <a:solidFill>
                            <a:srgbClr val="0000FF"/>
                          </a:solidFill>
                          <a:latin typeface="Times New Roman"/>
                          <a:ea typeface="標楷體"/>
                        </a:rPr>
                        <a:t>麻</a:t>
                      </a:r>
                      <a:r>
                        <a:rPr lang="zh-TW" sz="2400" b="1" kern="100" dirty="0">
                          <a:solidFill>
                            <a:srgbClr val="0000FF"/>
                          </a:solidFill>
                          <a:latin typeface="Times New Roman"/>
                          <a:ea typeface="標楷體"/>
                        </a:rPr>
                        <a:t>類、亞麻</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0070C0"/>
                          </a:solidFill>
                          <a:latin typeface="Times New Roman"/>
                          <a:ea typeface="標楷體"/>
                        </a:rPr>
                        <a:t>麻</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FF0000"/>
                          </a:solidFill>
                          <a:latin typeface="Times New Roman"/>
                          <a:ea typeface="標楷體"/>
                        </a:rPr>
                        <a:t>蔴</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sz="2200" b="1" kern="100" dirty="0" smtClean="0">
                          <a:solidFill>
                            <a:srgbClr val="FF0000"/>
                          </a:solidFill>
                          <a:latin typeface="Times New Roman"/>
                          <a:ea typeface="標楷體"/>
                        </a:rPr>
                        <a:t>蔴</a:t>
                      </a:r>
                      <a:r>
                        <a:rPr lang="zh-TW" sz="2200" b="1" kern="100" dirty="0">
                          <a:latin typeface="Times New Roman"/>
                          <a:ea typeface="標楷體"/>
                        </a:rPr>
                        <a:t>是</a:t>
                      </a:r>
                      <a:r>
                        <a:rPr lang="zh-TW" sz="2200" b="1" kern="100" dirty="0">
                          <a:solidFill>
                            <a:srgbClr val="0070C0"/>
                          </a:solidFill>
                          <a:latin typeface="Times New Roman"/>
                          <a:ea typeface="標楷體"/>
                        </a:rPr>
                        <a:t>麻</a:t>
                      </a:r>
                      <a:r>
                        <a:rPr lang="zh-TW" sz="2200" b="1" kern="100" dirty="0">
                          <a:latin typeface="Times New Roman"/>
                          <a:ea typeface="標楷體"/>
                        </a:rPr>
                        <a:t>的俗字 </a:t>
                      </a:r>
                      <a:endParaRPr lang="zh-TW" sz="2200" kern="100" dirty="0">
                        <a:latin typeface="Times New Roman"/>
                        <a:ea typeface="新細明體"/>
                      </a:endParaRPr>
                    </a:p>
                  </a:txBody>
                  <a:tcPr marL="17779" marR="17779" marT="0" marB="0"/>
                </a:tc>
              </a:tr>
              <a:tr h="380080">
                <a:tc>
                  <a:txBody>
                    <a:bodyPr/>
                    <a:lstStyle/>
                    <a:p>
                      <a:pPr algn="just">
                        <a:lnSpc>
                          <a:spcPts val="2700"/>
                        </a:lnSpc>
                        <a:spcAft>
                          <a:spcPts val="0"/>
                        </a:spcAft>
                      </a:pPr>
                      <a:r>
                        <a:rPr lang="zh-TW" sz="2400" b="1" kern="100" dirty="0" smtClean="0">
                          <a:solidFill>
                            <a:srgbClr val="0000FF"/>
                          </a:solidFill>
                          <a:latin typeface="Times New Roman"/>
                          <a:ea typeface="標楷體"/>
                        </a:rPr>
                        <a:t>電表</a:t>
                      </a:r>
                      <a:r>
                        <a:rPr lang="zh-TW" sz="2400" b="1" kern="100" dirty="0">
                          <a:solidFill>
                            <a:srgbClr val="0000FF"/>
                          </a:solidFill>
                          <a:latin typeface="Times New Roman"/>
                          <a:ea typeface="標楷體"/>
                        </a:rPr>
                        <a:t>、水表</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0070C0"/>
                          </a:solidFill>
                          <a:latin typeface="Times New Roman"/>
                          <a:ea typeface="標楷體"/>
                        </a:rPr>
                        <a:t>表</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r>
                        <a:rPr lang="zh-TW" sz="2400" b="1" kern="100" dirty="0" smtClean="0">
                          <a:solidFill>
                            <a:srgbClr val="FF0000"/>
                          </a:solidFill>
                          <a:latin typeface="Times New Roman"/>
                          <a:ea typeface="標楷體"/>
                        </a:rPr>
                        <a:t>錶</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sz="2200" b="1" kern="100" dirty="0" smtClean="0">
                          <a:solidFill>
                            <a:srgbClr val="FF0000"/>
                          </a:solidFill>
                          <a:latin typeface="Times New Roman"/>
                          <a:ea typeface="標楷體"/>
                        </a:rPr>
                        <a:t>錶</a:t>
                      </a:r>
                      <a:r>
                        <a:rPr lang="zh-TW" sz="2200" b="1" kern="100" dirty="0">
                          <a:latin typeface="Times New Roman"/>
                          <a:ea typeface="標楷體"/>
                        </a:rPr>
                        <a:t>是</a:t>
                      </a:r>
                      <a:r>
                        <a:rPr lang="zh-TW" sz="2200" b="1" kern="100" dirty="0">
                          <a:solidFill>
                            <a:srgbClr val="0070C0"/>
                          </a:solidFill>
                          <a:latin typeface="Times New Roman"/>
                          <a:ea typeface="標楷體"/>
                        </a:rPr>
                        <a:t>表</a:t>
                      </a:r>
                      <a:r>
                        <a:rPr lang="zh-TW" sz="2200" b="1" kern="100" dirty="0">
                          <a:latin typeface="Times New Roman"/>
                          <a:ea typeface="標楷體"/>
                        </a:rPr>
                        <a:t>的俗字 </a:t>
                      </a:r>
                      <a:endParaRPr lang="zh-TW" sz="2200" kern="100" dirty="0">
                        <a:latin typeface="Times New Roman"/>
                        <a:ea typeface="新細明體"/>
                      </a:endParaRPr>
                    </a:p>
                  </a:txBody>
                  <a:tcPr marL="17779" marR="17779" marT="0" marB="0"/>
                </a:tc>
              </a:tr>
              <a:tr h="1140240">
                <a:tc>
                  <a:txBody>
                    <a:bodyPr/>
                    <a:lstStyle/>
                    <a:p>
                      <a:pPr algn="just">
                        <a:lnSpc>
                          <a:spcPts val="2700"/>
                        </a:lnSpc>
                        <a:spcAft>
                          <a:spcPts val="0"/>
                        </a:spcAft>
                      </a:pPr>
                      <a:endParaRPr lang="en-US" altLang="zh-TW" sz="2400" b="1" kern="100" dirty="0" smtClean="0">
                        <a:solidFill>
                          <a:srgbClr val="0000FF"/>
                        </a:solidFill>
                        <a:latin typeface="Times New Roman"/>
                        <a:ea typeface="標楷體"/>
                      </a:endParaRPr>
                    </a:p>
                    <a:p>
                      <a:pPr algn="just">
                        <a:lnSpc>
                          <a:spcPts val="2700"/>
                        </a:lnSpc>
                        <a:spcAft>
                          <a:spcPts val="0"/>
                        </a:spcAft>
                      </a:pPr>
                      <a:r>
                        <a:rPr lang="zh-TW" sz="2400" b="1" kern="100" dirty="0" smtClean="0">
                          <a:solidFill>
                            <a:srgbClr val="0000FF"/>
                          </a:solidFill>
                          <a:latin typeface="Times New Roman"/>
                          <a:ea typeface="標楷體"/>
                        </a:rPr>
                        <a:t>擦</a:t>
                      </a:r>
                      <a:r>
                        <a:rPr lang="zh-TW" sz="2400" b="1" kern="100" dirty="0">
                          <a:solidFill>
                            <a:srgbClr val="0000FF"/>
                          </a:solidFill>
                          <a:latin typeface="Times New Roman"/>
                          <a:ea typeface="標楷體"/>
                        </a:rPr>
                        <a:t>刮</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endParaRPr lang="en-US" altLang="zh-TW" sz="2400" b="1" kern="100" dirty="0" smtClean="0">
                        <a:solidFill>
                          <a:srgbClr val="0070C0"/>
                        </a:solidFill>
                        <a:latin typeface="Times New Roman"/>
                        <a:ea typeface="標楷體"/>
                      </a:endParaRPr>
                    </a:p>
                    <a:p>
                      <a:pPr algn="ctr">
                        <a:lnSpc>
                          <a:spcPts val="2700"/>
                        </a:lnSpc>
                        <a:spcAft>
                          <a:spcPts val="0"/>
                        </a:spcAft>
                      </a:pPr>
                      <a:r>
                        <a:rPr lang="zh-TW" sz="2400" b="1" kern="100" dirty="0" smtClean="0">
                          <a:solidFill>
                            <a:srgbClr val="0070C0"/>
                          </a:solidFill>
                          <a:latin typeface="Times New Roman"/>
                          <a:ea typeface="標楷體"/>
                        </a:rPr>
                        <a:t>刮</a:t>
                      </a:r>
                      <a:endParaRPr lang="zh-TW" sz="2400" kern="100" dirty="0">
                        <a:latin typeface="Times New Roman"/>
                        <a:ea typeface="新細明體"/>
                      </a:endParaRPr>
                    </a:p>
                  </a:txBody>
                  <a:tcPr marL="17779" marR="17779" marT="0" marB="0"/>
                </a:tc>
                <a:tc>
                  <a:txBody>
                    <a:bodyPr/>
                    <a:lstStyle/>
                    <a:p>
                      <a:pPr algn="ctr">
                        <a:lnSpc>
                          <a:spcPts val="2700"/>
                        </a:lnSpc>
                        <a:spcAft>
                          <a:spcPts val="0"/>
                        </a:spcAft>
                      </a:pPr>
                      <a:endParaRPr lang="en-US" altLang="zh-TW" sz="2400" b="1" kern="100" dirty="0" smtClean="0">
                        <a:solidFill>
                          <a:srgbClr val="FF0000"/>
                        </a:solidFill>
                        <a:latin typeface="Times New Roman"/>
                        <a:ea typeface="標楷體"/>
                      </a:endParaRPr>
                    </a:p>
                    <a:p>
                      <a:pPr algn="ctr">
                        <a:lnSpc>
                          <a:spcPts val="2700"/>
                        </a:lnSpc>
                        <a:spcAft>
                          <a:spcPts val="0"/>
                        </a:spcAft>
                      </a:pPr>
                      <a:r>
                        <a:rPr lang="zh-TW" sz="2400" b="1" kern="100" dirty="0" smtClean="0">
                          <a:solidFill>
                            <a:srgbClr val="FF0000"/>
                          </a:solidFill>
                          <a:latin typeface="Times New Roman"/>
                          <a:ea typeface="標楷體"/>
                        </a:rPr>
                        <a:t>括</a:t>
                      </a:r>
                      <a:endParaRPr lang="zh-TW" sz="2400" kern="100" dirty="0">
                        <a:latin typeface="Times New Roman"/>
                        <a:ea typeface="新細明體"/>
                      </a:endParaRPr>
                    </a:p>
                  </a:txBody>
                  <a:tcPr marL="17779" marR="17779" marT="0" marB="0"/>
                </a:tc>
                <a:tc>
                  <a:txBody>
                    <a:bodyPr/>
                    <a:lstStyle/>
                    <a:p>
                      <a:pPr algn="just">
                        <a:lnSpc>
                          <a:spcPts val="2700"/>
                        </a:lnSpc>
                        <a:spcAft>
                          <a:spcPts val="0"/>
                        </a:spcAft>
                      </a:pPr>
                      <a:r>
                        <a:rPr lang="zh-TW" altLang="en-US" sz="2200" b="1" kern="100" dirty="0" smtClean="0">
                          <a:latin typeface="Times New Roman"/>
                          <a:ea typeface="標楷體"/>
                        </a:rPr>
                        <a:t>「</a:t>
                      </a:r>
                      <a:r>
                        <a:rPr lang="zh-TW" sz="2200" b="1" kern="100" dirty="0" smtClean="0">
                          <a:solidFill>
                            <a:srgbClr val="0070C0"/>
                          </a:solidFill>
                          <a:latin typeface="Times New Roman"/>
                          <a:ea typeface="標楷體"/>
                        </a:rPr>
                        <a:t>刮</a:t>
                      </a:r>
                      <a:r>
                        <a:rPr lang="zh-TW" altLang="en-US" sz="2200" b="1" kern="100" dirty="0" smtClean="0">
                          <a:latin typeface="Times New Roman"/>
                          <a:ea typeface="標楷體"/>
                        </a:rPr>
                        <a:t>」</a:t>
                      </a:r>
                      <a:r>
                        <a:rPr lang="zh-TW" sz="2200" b="1" kern="100" dirty="0" smtClean="0">
                          <a:latin typeface="Times New Roman"/>
                          <a:ea typeface="標楷體"/>
                        </a:rPr>
                        <a:t>是</a:t>
                      </a:r>
                      <a:r>
                        <a:rPr lang="zh-TW" sz="2200" b="1" kern="100" dirty="0">
                          <a:latin typeface="Times New Roman"/>
                          <a:ea typeface="標楷體"/>
                        </a:rPr>
                        <a:t>拭擦、除去</a:t>
                      </a:r>
                      <a:r>
                        <a:rPr lang="zh-TW" sz="2200" b="1" kern="100" dirty="0" smtClean="0">
                          <a:latin typeface="Times New Roman"/>
                          <a:ea typeface="標楷體"/>
                        </a:rPr>
                        <a:t>，如</a:t>
                      </a:r>
                      <a:r>
                        <a:rPr lang="zh-TW" sz="2200" b="1" kern="100" dirty="0">
                          <a:latin typeface="Times New Roman"/>
                          <a:ea typeface="標楷體"/>
                        </a:rPr>
                        <a:t>：</a:t>
                      </a:r>
                      <a:r>
                        <a:rPr lang="zh-TW" sz="2200" b="1" kern="100" dirty="0">
                          <a:solidFill>
                            <a:srgbClr val="0070C0"/>
                          </a:solidFill>
                          <a:latin typeface="Times New Roman"/>
                          <a:ea typeface="標楷體"/>
                        </a:rPr>
                        <a:t>刮垢、刮目相看</a:t>
                      </a:r>
                      <a:r>
                        <a:rPr lang="zh-TW" sz="2200" b="1" kern="100" dirty="0">
                          <a:latin typeface="Times New Roman"/>
                          <a:ea typeface="標楷體"/>
                        </a:rPr>
                        <a:t> </a:t>
                      </a:r>
                      <a:endParaRPr lang="zh-TW" sz="2200" kern="100" dirty="0">
                        <a:latin typeface="Times New Roman"/>
                        <a:ea typeface="新細明體"/>
                      </a:endParaRPr>
                    </a:p>
                    <a:p>
                      <a:pPr algn="just">
                        <a:lnSpc>
                          <a:spcPts val="2700"/>
                        </a:lnSpc>
                        <a:spcAft>
                          <a:spcPts val="0"/>
                        </a:spcAft>
                      </a:pPr>
                      <a:r>
                        <a:rPr lang="zh-TW" altLang="en-US" sz="2200" b="1" kern="100" dirty="0" smtClean="0">
                          <a:latin typeface="Times New Roman"/>
                          <a:ea typeface="標楷體"/>
                        </a:rPr>
                        <a:t>「</a:t>
                      </a:r>
                      <a:r>
                        <a:rPr lang="zh-TW" sz="2200" b="1" kern="100" dirty="0" smtClean="0">
                          <a:solidFill>
                            <a:srgbClr val="FF0000"/>
                          </a:solidFill>
                          <a:latin typeface="Times New Roman"/>
                          <a:ea typeface="標楷體"/>
                        </a:rPr>
                        <a:t>括</a:t>
                      </a:r>
                      <a:r>
                        <a:rPr lang="zh-TW" altLang="en-US" sz="2200" b="1" kern="100" dirty="0" smtClean="0">
                          <a:latin typeface="Times New Roman"/>
                          <a:ea typeface="標楷體"/>
                        </a:rPr>
                        <a:t>」</a:t>
                      </a:r>
                      <a:r>
                        <a:rPr lang="zh-TW" sz="2200" b="1" kern="100" dirty="0" smtClean="0">
                          <a:latin typeface="Times New Roman"/>
                          <a:ea typeface="標楷體"/>
                        </a:rPr>
                        <a:t>是</a:t>
                      </a:r>
                      <a:r>
                        <a:rPr lang="zh-TW" sz="2200" b="1" kern="100" dirty="0">
                          <a:latin typeface="Times New Roman"/>
                          <a:ea typeface="標楷體"/>
                        </a:rPr>
                        <a:t>包容，如：</a:t>
                      </a:r>
                      <a:r>
                        <a:rPr lang="zh-TW" sz="2200" b="1" kern="100" dirty="0">
                          <a:solidFill>
                            <a:srgbClr val="FF0000"/>
                          </a:solidFill>
                          <a:latin typeface="Times New Roman"/>
                          <a:ea typeface="標楷體"/>
                        </a:rPr>
                        <a:t>包括、概括</a:t>
                      </a:r>
                      <a:r>
                        <a:rPr lang="zh-TW" sz="2200" b="1" kern="100" dirty="0" smtClean="0">
                          <a:latin typeface="Times New Roman"/>
                          <a:ea typeface="標楷體"/>
                        </a:rPr>
                        <a:t>；</a:t>
                      </a:r>
                      <a:endParaRPr lang="en-US" altLang="zh-TW" sz="2200" b="1" kern="100" dirty="0" smtClean="0">
                        <a:latin typeface="Times New Roman"/>
                        <a:ea typeface="標楷體"/>
                      </a:endParaRPr>
                    </a:p>
                    <a:p>
                      <a:pPr algn="just">
                        <a:lnSpc>
                          <a:spcPts val="2700"/>
                        </a:lnSpc>
                        <a:spcAft>
                          <a:spcPts val="0"/>
                        </a:spcAft>
                      </a:pPr>
                      <a:r>
                        <a:rPr lang="en-US" altLang="zh-TW" sz="2200" b="1" kern="100" dirty="0" smtClean="0">
                          <a:latin typeface="Times New Roman"/>
                          <a:ea typeface="標楷體"/>
                        </a:rPr>
                        <a:t>        </a:t>
                      </a:r>
                      <a:r>
                        <a:rPr lang="zh-TW" sz="2200" b="1" kern="100" dirty="0" smtClean="0">
                          <a:latin typeface="Times New Roman"/>
                          <a:ea typeface="標楷體"/>
                        </a:rPr>
                        <a:t>又</a:t>
                      </a:r>
                      <a:r>
                        <a:rPr lang="zh-TW" sz="2200" b="1" kern="100" dirty="0">
                          <a:latin typeface="Times New Roman"/>
                          <a:ea typeface="標楷體"/>
                        </a:rPr>
                        <a:t>作搜求，如：</a:t>
                      </a:r>
                      <a:r>
                        <a:rPr lang="zh-TW" sz="2200" b="1" kern="100" dirty="0">
                          <a:solidFill>
                            <a:srgbClr val="FF0000"/>
                          </a:solidFill>
                          <a:latin typeface="Times New Roman"/>
                          <a:ea typeface="標楷體"/>
                        </a:rPr>
                        <a:t>搜括</a:t>
                      </a:r>
                      <a:r>
                        <a:rPr lang="zh-TW" sz="2200" b="1" kern="100" dirty="0">
                          <a:latin typeface="Times New Roman"/>
                          <a:ea typeface="標楷體"/>
                        </a:rPr>
                        <a:t> </a:t>
                      </a:r>
                      <a:endParaRPr lang="zh-TW" sz="2200" kern="100" dirty="0">
                        <a:latin typeface="Times New Roman"/>
                        <a:ea typeface="新細明體"/>
                      </a:endParaRPr>
                    </a:p>
                  </a:txBody>
                  <a:tcPr marL="17779" marR="17779" marT="0" marB="0"/>
                </a:tc>
              </a:tr>
            </a:tbl>
          </a:graphicData>
        </a:graphic>
      </p:graphicFrame>
    </p:spTree>
    <p:extLst>
      <p:ext uri="{BB962C8B-B14F-4D97-AF65-F5344CB8AC3E}">
        <p14:creationId xmlns:p14="http://schemas.microsoft.com/office/powerpoint/2010/main" val="221208967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141728" y="-23390"/>
            <a:ext cx="11841479" cy="996696"/>
          </a:xfrm>
        </p:spPr>
        <p:txBody>
          <a:bodyPr>
            <a:normAutofit fontScale="90000"/>
          </a:bodyPr>
          <a:lstStyle/>
          <a:p>
            <a:pPr algn="ctr"/>
            <a:r>
              <a:rPr lang="zh-TW" altLang="zh-TW" sz="4400" dirty="0" smtClean="0">
                <a:latin typeface="標楷體" panose="03000509000000000000" pitchFamily="65" charset="-120"/>
                <a:ea typeface="標楷體" panose="03000509000000000000" pitchFamily="65" charset="-120"/>
              </a:rPr>
              <a:t>法律統一用字表</a:t>
            </a:r>
            <a:r>
              <a:rPr lang="en-US" altLang="zh-TW" sz="4400" dirty="0" smtClean="0">
                <a:latin typeface="標楷體" panose="03000509000000000000" pitchFamily="65" charset="-120"/>
                <a:ea typeface="標楷體" panose="03000509000000000000" pitchFamily="65" charset="-120"/>
              </a:rPr>
              <a:t/>
            </a:r>
            <a:br>
              <a:rPr lang="en-US" altLang="zh-TW" sz="4400" dirty="0" smtClean="0">
                <a:latin typeface="標楷體" panose="03000509000000000000" pitchFamily="65" charset="-120"/>
                <a:ea typeface="標楷體" panose="03000509000000000000" pitchFamily="65" charset="-120"/>
              </a:rPr>
            </a:br>
            <a:r>
              <a:rPr lang="en-US" altLang="zh-TW" sz="2700" dirty="0" smtClean="0">
                <a:solidFill>
                  <a:srgbClr val="0000FF"/>
                </a:solidFill>
                <a:latin typeface="標楷體" panose="03000509000000000000" pitchFamily="65" charset="-120"/>
                <a:ea typeface="標楷體" panose="03000509000000000000" pitchFamily="65" charset="-120"/>
              </a:rPr>
              <a:t>(</a:t>
            </a:r>
            <a:r>
              <a:rPr lang="zh-TW" altLang="en-US" sz="2700" dirty="0" smtClean="0">
                <a:solidFill>
                  <a:srgbClr val="0000FF"/>
                </a:solidFill>
                <a:latin typeface="標楷體" panose="03000509000000000000" pitchFamily="65" charset="-120"/>
                <a:ea typeface="標楷體" panose="03000509000000000000" pitchFamily="65" charset="-120"/>
              </a:rPr>
              <a:t>中華民國</a:t>
            </a:r>
            <a:r>
              <a:rPr lang="en-US" altLang="zh-TW" sz="2700" dirty="0">
                <a:solidFill>
                  <a:srgbClr val="0000FF"/>
                </a:solidFill>
                <a:latin typeface="標楷體" panose="03000509000000000000" pitchFamily="65" charset="-120"/>
                <a:ea typeface="標楷體" panose="03000509000000000000" pitchFamily="65" charset="-120"/>
              </a:rPr>
              <a:t>62</a:t>
            </a:r>
            <a:r>
              <a:rPr lang="zh-TW" altLang="en-US" sz="2700" dirty="0">
                <a:solidFill>
                  <a:srgbClr val="0000FF"/>
                </a:solidFill>
                <a:latin typeface="標楷體" panose="03000509000000000000" pitchFamily="65" charset="-120"/>
                <a:ea typeface="標楷體" panose="03000509000000000000" pitchFamily="65" charset="-120"/>
              </a:rPr>
              <a:t>年</a:t>
            </a:r>
            <a:r>
              <a:rPr lang="en-US" altLang="zh-TW" sz="2700" dirty="0">
                <a:solidFill>
                  <a:srgbClr val="0000FF"/>
                </a:solidFill>
                <a:latin typeface="標楷體" panose="03000509000000000000" pitchFamily="65" charset="-120"/>
                <a:ea typeface="標楷體" panose="03000509000000000000" pitchFamily="65" charset="-120"/>
              </a:rPr>
              <a:t>3</a:t>
            </a:r>
            <a:r>
              <a:rPr lang="zh-TW" altLang="en-US" sz="2700" dirty="0">
                <a:solidFill>
                  <a:srgbClr val="0000FF"/>
                </a:solidFill>
                <a:latin typeface="標楷體" panose="03000509000000000000" pitchFamily="65" charset="-120"/>
                <a:ea typeface="標楷體" panose="03000509000000000000" pitchFamily="65" charset="-120"/>
              </a:rPr>
              <a:t>月</a:t>
            </a:r>
            <a:r>
              <a:rPr lang="en-US" altLang="zh-TW" sz="2700" dirty="0">
                <a:solidFill>
                  <a:srgbClr val="0000FF"/>
                </a:solidFill>
                <a:latin typeface="標楷體" panose="03000509000000000000" pitchFamily="65" charset="-120"/>
                <a:ea typeface="標楷體" panose="03000509000000000000" pitchFamily="65" charset="-120"/>
              </a:rPr>
              <a:t>13</a:t>
            </a:r>
            <a:r>
              <a:rPr lang="zh-TW" altLang="en-US" sz="2700" dirty="0">
                <a:solidFill>
                  <a:srgbClr val="0000FF"/>
                </a:solidFill>
                <a:latin typeface="標楷體" panose="03000509000000000000" pitchFamily="65" charset="-120"/>
                <a:ea typeface="標楷體" panose="03000509000000000000" pitchFamily="65" charset="-120"/>
              </a:rPr>
              <a:t>日立法院（</a:t>
            </a:r>
            <a:r>
              <a:rPr lang="zh-TW" altLang="en-US" sz="2700" dirty="0" smtClean="0">
                <a:solidFill>
                  <a:srgbClr val="0000FF"/>
                </a:solidFill>
                <a:latin typeface="標楷體" panose="03000509000000000000" pitchFamily="65" charset="-120"/>
                <a:ea typeface="標楷體" panose="03000509000000000000" pitchFamily="65" charset="-120"/>
              </a:rPr>
              <a:t>第１</a:t>
            </a:r>
            <a:r>
              <a:rPr lang="zh-TW" altLang="en-US" sz="2700" dirty="0">
                <a:solidFill>
                  <a:srgbClr val="0000FF"/>
                </a:solidFill>
                <a:latin typeface="標楷體" panose="03000509000000000000" pitchFamily="65" charset="-120"/>
                <a:ea typeface="標楷體" panose="03000509000000000000" pitchFamily="65" charset="-120"/>
              </a:rPr>
              <a:t>屆）第</a:t>
            </a:r>
            <a:r>
              <a:rPr lang="en-US" altLang="zh-TW" sz="2700" dirty="0">
                <a:solidFill>
                  <a:srgbClr val="0000FF"/>
                </a:solidFill>
                <a:latin typeface="標楷體" panose="03000509000000000000" pitchFamily="65" charset="-120"/>
                <a:ea typeface="標楷體" panose="03000509000000000000" pitchFamily="65" charset="-120"/>
              </a:rPr>
              <a:t>51</a:t>
            </a:r>
            <a:r>
              <a:rPr lang="zh-TW" altLang="en-US" sz="2700" dirty="0" smtClean="0">
                <a:solidFill>
                  <a:srgbClr val="0000FF"/>
                </a:solidFill>
                <a:latin typeface="標楷體" panose="03000509000000000000" pitchFamily="65" charset="-120"/>
                <a:ea typeface="標楷體" panose="03000509000000000000" pitchFamily="65" charset="-120"/>
              </a:rPr>
              <a:t>會第</a:t>
            </a:r>
            <a:r>
              <a:rPr lang="en-US" altLang="zh-TW" sz="2700" dirty="0">
                <a:solidFill>
                  <a:srgbClr val="0000FF"/>
                </a:solidFill>
                <a:latin typeface="標楷體" panose="03000509000000000000" pitchFamily="65" charset="-120"/>
                <a:ea typeface="標楷體" panose="03000509000000000000" pitchFamily="65" charset="-120"/>
              </a:rPr>
              <a:t>5</a:t>
            </a:r>
            <a:r>
              <a:rPr lang="zh-TW" altLang="en-US" sz="2700" dirty="0" smtClean="0">
                <a:solidFill>
                  <a:srgbClr val="0000FF"/>
                </a:solidFill>
                <a:latin typeface="標楷體" panose="03000509000000000000" pitchFamily="65" charset="-120"/>
                <a:ea typeface="標楷體" panose="03000509000000000000" pitchFamily="65" charset="-120"/>
              </a:rPr>
              <a:t>次會議及第</a:t>
            </a:r>
            <a:r>
              <a:rPr lang="en-US" altLang="zh-TW" sz="2700" dirty="0">
                <a:solidFill>
                  <a:srgbClr val="0000FF"/>
                </a:solidFill>
                <a:latin typeface="標楷體" panose="03000509000000000000" pitchFamily="65" charset="-120"/>
                <a:ea typeface="標楷體" panose="03000509000000000000" pitchFamily="65" charset="-120"/>
              </a:rPr>
              <a:t>78</a:t>
            </a:r>
            <a:r>
              <a:rPr lang="zh-TW" altLang="en-US" sz="2700" dirty="0">
                <a:solidFill>
                  <a:srgbClr val="0000FF"/>
                </a:solidFill>
                <a:latin typeface="標楷體" panose="03000509000000000000" pitchFamily="65" charset="-120"/>
                <a:ea typeface="標楷體" panose="03000509000000000000" pitchFamily="65" charset="-120"/>
              </a:rPr>
              <a:t>會期第</a:t>
            </a:r>
            <a:r>
              <a:rPr lang="en-US" altLang="zh-TW" sz="2700" dirty="0">
                <a:solidFill>
                  <a:srgbClr val="0000FF"/>
                </a:solidFill>
                <a:latin typeface="標楷體" panose="03000509000000000000" pitchFamily="65" charset="-120"/>
                <a:ea typeface="標楷體" panose="03000509000000000000" pitchFamily="65" charset="-120"/>
              </a:rPr>
              <a:t>17</a:t>
            </a:r>
            <a:r>
              <a:rPr lang="zh-TW" altLang="en-US" sz="2700" dirty="0">
                <a:solidFill>
                  <a:srgbClr val="0000FF"/>
                </a:solidFill>
                <a:latin typeface="標楷體" panose="03000509000000000000" pitchFamily="65" charset="-120"/>
                <a:ea typeface="標楷體" panose="03000509000000000000" pitchFamily="65" charset="-120"/>
              </a:rPr>
              <a:t>次會議</a:t>
            </a:r>
            <a:r>
              <a:rPr lang="zh-TW" altLang="en-US" sz="2700" dirty="0" smtClean="0">
                <a:solidFill>
                  <a:srgbClr val="0000FF"/>
                </a:solidFill>
                <a:latin typeface="標楷體" panose="03000509000000000000" pitchFamily="65" charset="-120"/>
                <a:ea typeface="標楷體" panose="03000509000000000000" pitchFamily="65" charset="-120"/>
              </a:rPr>
              <a:t>認可</a:t>
            </a:r>
            <a:r>
              <a:rPr lang="en-US" altLang="zh-TW" sz="2700" dirty="0" smtClean="0">
                <a:solidFill>
                  <a:srgbClr val="0000FF"/>
                </a:solidFill>
                <a:latin typeface="標楷體" panose="03000509000000000000" pitchFamily="65" charset="-120"/>
                <a:ea typeface="標楷體" panose="03000509000000000000" pitchFamily="65" charset="-120"/>
              </a:rPr>
              <a:t>)</a:t>
            </a:r>
            <a:r>
              <a:rPr lang="zh-TW" altLang="en-US" sz="2700" dirty="0" smtClean="0">
                <a:solidFill>
                  <a:srgbClr val="0000FF"/>
                </a:solidFill>
                <a:latin typeface="標楷體" panose="03000509000000000000" pitchFamily="65" charset="-120"/>
                <a:ea typeface="標楷體" panose="03000509000000000000" pitchFamily="65" charset="-120"/>
              </a:rPr>
              <a:t> </a:t>
            </a:r>
            <a:endParaRPr lang="zh-TW" altLang="en-US" sz="2700" dirty="0">
              <a:solidFill>
                <a:srgbClr val="0000FF"/>
              </a:solidFill>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44070334"/>
              </p:ext>
            </p:extLst>
          </p:nvPr>
        </p:nvGraphicFramePr>
        <p:xfrm>
          <a:off x="404261" y="1040683"/>
          <a:ext cx="11319309" cy="5707316"/>
        </p:xfrm>
        <a:graphic>
          <a:graphicData uri="http://schemas.openxmlformats.org/drawingml/2006/table">
            <a:tbl>
              <a:tblPr firstRow="1" bandRow="1">
                <a:tableStyleId>{5940675A-B579-460E-94D1-54222C63F5DA}</a:tableStyleId>
              </a:tblPr>
              <a:tblGrid>
                <a:gridCol w="1770456"/>
                <a:gridCol w="1383472"/>
                <a:gridCol w="1335097"/>
                <a:gridCol w="6830284"/>
              </a:tblGrid>
              <a:tr h="374129">
                <a:tc>
                  <a:txBody>
                    <a:bodyPr/>
                    <a:lstStyle/>
                    <a:p>
                      <a:pPr indent="177800" algn="just">
                        <a:lnSpc>
                          <a:spcPts val="2500"/>
                        </a:lnSpc>
                        <a:spcAft>
                          <a:spcPts val="0"/>
                        </a:spcAft>
                      </a:pPr>
                      <a:r>
                        <a:rPr lang="zh-TW" sz="2400" b="1" kern="100" dirty="0" smtClean="0">
                          <a:solidFill>
                            <a:srgbClr val="0000FF"/>
                          </a:solidFill>
                          <a:latin typeface="Times New Roman"/>
                          <a:ea typeface="標楷體"/>
                        </a:rPr>
                        <a:t>用字舉例</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sz="2400" b="1" kern="100" dirty="0" smtClean="0">
                          <a:solidFill>
                            <a:srgbClr val="0070C0"/>
                          </a:solidFill>
                          <a:latin typeface="Times New Roman"/>
                          <a:ea typeface="標楷體"/>
                        </a:rPr>
                        <a:t>統一</a:t>
                      </a:r>
                      <a:r>
                        <a:rPr lang="zh-TW" sz="2400" b="1" kern="100" dirty="0">
                          <a:solidFill>
                            <a:srgbClr val="0070C0"/>
                          </a:solidFill>
                          <a:latin typeface="Times New Roman"/>
                          <a:ea typeface="標楷體"/>
                        </a:rPr>
                        <a:t>用字</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sz="2400" b="1" kern="100" dirty="0" smtClean="0">
                          <a:solidFill>
                            <a:srgbClr val="FF0000"/>
                          </a:solidFill>
                          <a:latin typeface="Times New Roman"/>
                          <a:ea typeface="標楷體"/>
                        </a:rPr>
                        <a:t>錯誤</a:t>
                      </a:r>
                      <a:r>
                        <a:rPr lang="zh-TW" sz="2400" b="1" kern="100" dirty="0">
                          <a:solidFill>
                            <a:srgbClr val="FF0000"/>
                          </a:solidFill>
                          <a:latin typeface="Times New Roman"/>
                          <a:ea typeface="標楷體"/>
                        </a:rPr>
                        <a:t>用字</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latin typeface="Times New Roman"/>
                          <a:ea typeface="標楷體"/>
                        </a:rPr>
                        <a:t>說</a:t>
                      </a:r>
                      <a:r>
                        <a:rPr lang="zh-TW" sz="2400" b="1" kern="100" dirty="0">
                          <a:latin typeface="Times New Roman"/>
                          <a:ea typeface="標楷體"/>
                        </a:rPr>
                        <a:t>　　明</a:t>
                      </a:r>
                      <a:endParaRPr lang="zh-TW" sz="2400" kern="100" dirty="0">
                        <a:latin typeface="Times New Roman"/>
                        <a:ea typeface="新細明體"/>
                      </a:endParaRPr>
                    </a:p>
                  </a:txBody>
                  <a:tcPr marL="17781" marR="17781" marT="0" marB="0"/>
                </a:tc>
              </a:tr>
              <a:tr h="666190">
                <a:tc>
                  <a:txBody>
                    <a:bodyPr/>
                    <a:lstStyle/>
                    <a:p>
                      <a:pPr algn="just">
                        <a:lnSpc>
                          <a:spcPts val="2500"/>
                        </a:lnSpc>
                        <a:spcAft>
                          <a:spcPts val="0"/>
                        </a:spcAft>
                      </a:pPr>
                      <a:endParaRPr lang="en-US" altLang="zh-TW" sz="2400" b="1" kern="100" dirty="0" smtClean="0">
                        <a:solidFill>
                          <a:srgbClr val="0000FF"/>
                        </a:solidFill>
                        <a:latin typeface="Times New Roman"/>
                        <a:ea typeface="標楷體"/>
                      </a:endParaRPr>
                    </a:p>
                    <a:p>
                      <a:pPr algn="just">
                        <a:lnSpc>
                          <a:spcPts val="2500"/>
                        </a:lnSpc>
                        <a:spcAft>
                          <a:spcPts val="0"/>
                        </a:spcAft>
                      </a:pPr>
                      <a:r>
                        <a:rPr lang="zh-TW" sz="2400" b="1" kern="100" dirty="0" smtClean="0">
                          <a:solidFill>
                            <a:srgbClr val="0000FF"/>
                          </a:solidFill>
                          <a:latin typeface="Times New Roman"/>
                          <a:ea typeface="標楷體"/>
                        </a:rPr>
                        <a:t>拆除</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endParaRPr lang="en-US" altLang="zh-TW" sz="2400" b="1" kern="100" dirty="0" smtClean="0">
                        <a:solidFill>
                          <a:srgbClr val="0070C0"/>
                        </a:solidFill>
                        <a:latin typeface="Times New Roman"/>
                        <a:ea typeface="標楷體"/>
                      </a:endParaRPr>
                    </a:p>
                    <a:p>
                      <a:pPr algn="ctr">
                        <a:lnSpc>
                          <a:spcPts val="2500"/>
                        </a:lnSpc>
                        <a:spcAft>
                          <a:spcPts val="0"/>
                        </a:spcAft>
                      </a:pPr>
                      <a:r>
                        <a:rPr lang="zh-TW" sz="2400" b="1" kern="100" dirty="0" smtClean="0">
                          <a:solidFill>
                            <a:srgbClr val="0070C0"/>
                          </a:solidFill>
                          <a:latin typeface="Times New Roman"/>
                          <a:ea typeface="標楷體"/>
                        </a:rPr>
                        <a:t>拆</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endParaRPr lang="en-US" altLang="zh-TW" sz="2400" b="1" kern="100" dirty="0" smtClean="0">
                        <a:solidFill>
                          <a:srgbClr val="FF0000"/>
                        </a:solidFill>
                        <a:latin typeface="Times New Roman"/>
                        <a:ea typeface="標楷體"/>
                      </a:endParaRPr>
                    </a:p>
                    <a:p>
                      <a:pPr algn="ctr">
                        <a:lnSpc>
                          <a:spcPts val="2500"/>
                        </a:lnSpc>
                        <a:spcAft>
                          <a:spcPts val="0"/>
                        </a:spcAft>
                      </a:pPr>
                      <a:r>
                        <a:rPr lang="zh-TW" sz="2400" b="1" kern="100" dirty="0" smtClean="0">
                          <a:solidFill>
                            <a:srgbClr val="FF0000"/>
                          </a:solidFill>
                          <a:latin typeface="Times New Roman"/>
                          <a:ea typeface="標楷體"/>
                        </a:rPr>
                        <a:t>撤</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拆</a:t>
                      </a:r>
                      <a:r>
                        <a:rPr lang="zh-TW" altLang="en-US" sz="2400" b="1" kern="100" dirty="0" smtClean="0">
                          <a:latin typeface="Times New Roman"/>
                          <a:ea typeface="標楷體"/>
                        </a:rPr>
                        <a:t>」</a:t>
                      </a:r>
                      <a:r>
                        <a:rPr lang="zh-TW" sz="2400" b="1" kern="100" dirty="0" smtClean="0">
                          <a:latin typeface="Times New Roman"/>
                          <a:ea typeface="標楷體"/>
                        </a:rPr>
                        <a:t>是</a:t>
                      </a:r>
                      <a:r>
                        <a:rPr lang="zh-TW" sz="2400" b="1" kern="100" dirty="0">
                          <a:latin typeface="Times New Roman"/>
                          <a:ea typeface="標楷體"/>
                        </a:rPr>
                        <a:t>打開、分散</a:t>
                      </a:r>
                      <a:r>
                        <a:rPr lang="zh-TW" sz="2400" b="1" kern="100" dirty="0" smtClean="0">
                          <a:latin typeface="Times New Roman"/>
                          <a:ea typeface="標楷體"/>
                        </a:rPr>
                        <a:t>，</a:t>
                      </a:r>
                      <a:r>
                        <a:rPr lang="en-US" altLang="zh-TW" sz="2400" b="0" kern="100" baseline="0" dirty="0" smtClean="0">
                          <a:latin typeface="Times New Roman"/>
                          <a:ea typeface="新細明體"/>
                        </a:rPr>
                        <a:t> </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0070C0"/>
                          </a:solidFill>
                          <a:latin typeface="Times New Roman"/>
                          <a:ea typeface="標楷體"/>
                        </a:rPr>
                        <a:t>拆卸、拆除、拆夥</a:t>
                      </a:r>
                      <a:r>
                        <a:rPr lang="zh-TW" sz="2400" b="1" kern="100" dirty="0" smtClean="0">
                          <a:solidFill>
                            <a:srgbClr val="0070C0"/>
                          </a:solidFill>
                          <a:latin typeface="Times New Roman"/>
                          <a:ea typeface="標楷體"/>
                        </a:rPr>
                        <a:t>、</a:t>
                      </a:r>
                      <a:endParaRPr lang="zh-TW" sz="2400" kern="100" dirty="0">
                        <a:latin typeface="Times New Roman"/>
                        <a:ea typeface="新細明體"/>
                      </a:endParaRPr>
                    </a:p>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撤</a:t>
                      </a:r>
                      <a:r>
                        <a:rPr lang="zh-TW" altLang="en-US" sz="2400" b="1" kern="100" dirty="0" smtClean="0">
                          <a:latin typeface="Times New Roman"/>
                          <a:ea typeface="標楷體"/>
                        </a:rPr>
                        <a:t>」</a:t>
                      </a:r>
                      <a:r>
                        <a:rPr lang="zh-TW" sz="2400" b="1" kern="100" dirty="0" smtClean="0">
                          <a:latin typeface="Times New Roman"/>
                          <a:ea typeface="標楷體"/>
                        </a:rPr>
                        <a:t>是</a:t>
                      </a:r>
                      <a:r>
                        <a:rPr lang="zh-TW" sz="2400" b="1" kern="100" dirty="0">
                          <a:latin typeface="Times New Roman"/>
                          <a:ea typeface="標楷體"/>
                        </a:rPr>
                        <a:t>免除、</a:t>
                      </a:r>
                      <a:r>
                        <a:rPr lang="zh-TW" sz="2400" b="1" kern="100" dirty="0" smtClean="0">
                          <a:latin typeface="Times New Roman"/>
                          <a:ea typeface="標楷體"/>
                        </a:rPr>
                        <a:t>取回</a:t>
                      </a:r>
                      <a:r>
                        <a:rPr lang="zh-TW" altLang="en-US" sz="2400" b="1" kern="100" dirty="0" smtClean="0">
                          <a:latin typeface="Times New Roman"/>
                          <a:ea typeface="標楷體"/>
                        </a:rPr>
                        <a:t>，</a:t>
                      </a:r>
                      <a:r>
                        <a:rPr lang="en-US" altLang="zh-TW" sz="2400" b="1" kern="100" dirty="0" smtClean="0">
                          <a:latin typeface="Times New Roman"/>
                          <a:ea typeface="標楷體"/>
                        </a:rPr>
                        <a:t> </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FF0000"/>
                          </a:solidFill>
                          <a:latin typeface="Times New Roman"/>
                          <a:ea typeface="標楷體"/>
                        </a:rPr>
                        <a:t>撤銷、撤職、撤除</a:t>
                      </a:r>
                      <a:r>
                        <a:rPr lang="zh-TW" sz="2400" b="1" kern="100" dirty="0" smtClean="0">
                          <a:solidFill>
                            <a:srgbClr val="FF0000"/>
                          </a:solidFill>
                          <a:latin typeface="Times New Roman"/>
                          <a:ea typeface="標楷體"/>
                        </a:rPr>
                        <a:t>、</a:t>
                      </a:r>
                      <a:r>
                        <a:rPr lang="zh-TW" sz="2400" b="1" kern="100" dirty="0" smtClean="0">
                          <a:latin typeface="Times New Roman"/>
                          <a:ea typeface="標楷體"/>
                        </a:rPr>
                        <a:t> </a:t>
                      </a:r>
                      <a:endParaRPr lang="zh-TW" sz="2400" kern="100" dirty="0">
                        <a:latin typeface="Times New Roman"/>
                        <a:ea typeface="新細明體"/>
                      </a:endParaRPr>
                    </a:p>
                  </a:txBody>
                  <a:tcPr marL="17781" marR="17781" marT="0" marB="0"/>
                </a:tc>
              </a:tr>
              <a:tr h="729091">
                <a:tc>
                  <a:txBody>
                    <a:bodyPr/>
                    <a:lstStyle/>
                    <a:p>
                      <a:pPr algn="just">
                        <a:lnSpc>
                          <a:spcPts val="2500"/>
                        </a:lnSpc>
                        <a:spcAft>
                          <a:spcPts val="0"/>
                        </a:spcAft>
                      </a:pPr>
                      <a:endParaRPr lang="en-US" altLang="zh-TW" sz="2400" b="1" kern="100" dirty="0" smtClean="0">
                        <a:solidFill>
                          <a:srgbClr val="0000FF"/>
                        </a:solidFill>
                        <a:latin typeface="Times New Roman"/>
                        <a:ea typeface="標楷體"/>
                      </a:endParaRPr>
                    </a:p>
                    <a:p>
                      <a:pPr algn="just">
                        <a:lnSpc>
                          <a:spcPts val="2500"/>
                        </a:lnSpc>
                        <a:spcAft>
                          <a:spcPts val="0"/>
                        </a:spcAft>
                      </a:pPr>
                      <a:r>
                        <a:rPr lang="zh-TW" sz="2400" b="1" kern="100" dirty="0" smtClean="0">
                          <a:solidFill>
                            <a:srgbClr val="0000FF"/>
                          </a:solidFill>
                          <a:latin typeface="Times New Roman"/>
                          <a:ea typeface="標楷體"/>
                        </a:rPr>
                        <a:t>磷</a:t>
                      </a:r>
                      <a:r>
                        <a:rPr lang="zh-TW" sz="2400" b="1" kern="100" dirty="0">
                          <a:solidFill>
                            <a:srgbClr val="0000FF"/>
                          </a:solidFill>
                          <a:latin typeface="Times New Roman"/>
                          <a:ea typeface="標楷體"/>
                        </a:rPr>
                        <a:t>、硫化磷</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endParaRPr lang="en-US" altLang="zh-TW" sz="2400" b="1" kern="100" dirty="0" smtClean="0">
                        <a:solidFill>
                          <a:srgbClr val="0070C0"/>
                        </a:solidFill>
                        <a:latin typeface="Times New Roman"/>
                        <a:ea typeface="標楷體"/>
                      </a:endParaRPr>
                    </a:p>
                    <a:p>
                      <a:pPr algn="ctr">
                        <a:lnSpc>
                          <a:spcPts val="2500"/>
                        </a:lnSpc>
                        <a:spcAft>
                          <a:spcPts val="0"/>
                        </a:spcAft>
                      </a:pPr>
                      <a:r>
                        <a:rPr lang="zh-TW" sz="2400" b="1" kern="100" dirty="0" smtClean="0">
                          <a:solidFill>
                            <a:srgbClr val="0070C0"/>
                          </a:solidFill>
                          <a:latin typeface="Times New Roman"/>
                          <a:ea typeface="標楷體"/>
                        </a:rPr>
                        <a:t>磷</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endParaRPr lang="en-US" altLang="zh-TW" sz="2400" b="1" kern="100" dirty="0" smtClean="0">
                        <a:solidFill>
                          <a:srgbClr val="FF0000"/>
                        </a:solidFill>
                        <a:latin typeface="Times New Roman"/>
                        <a:ea typeface="標楷體"/>
                      </a:endParaRPr>
                    </a:p>
                    <a:p>
                      <a:pPr algn="ctr">
                        <a:lnSpc>
                          <a:spcPts val="2500"/>
                        </a:lnSpc>
                        <a:spcAft>
                          <a:spcPts val="0"/>
                        </a:spcAft>
                      </a:pPr>
                      <a:r>
                        <a:rPr lang="zh-TW" sz="2400" b="1" kern="100" dirty="0" smtClean="0">
                          <a:solidFill>
                            <a:srgbClr val="FF0000"/>
                          </a:solidFill>
                          <a:latin typeface="Times New Roman"/>
                          <a:ea typeface="標楷體"/>
                        </a:rPr>
                        <a:t>燐</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磷</a:t>
                      </a:r>
                      <a:r>
                        <a:rPr lang="zh-TW" altLang="en-US" sz="2400" b="1" kern="100" dirty="0" smtClean="0">
                          <a:latin typeface="Times New Roman"/>
                          <a:ea typeface="標楷體"/>
                        </a:rPr>
                        <a:t>」</a:t>
                      </a:r>
                      <a:r>
                        <a:rPr lang="zh-TW" sz="2400" b="1" kern="100" dirty="0" smtClean="0">
                          <a:latin typeface="Times New Roman"/>
                          <a:ea typeface="標楷體"/>
                        </a:rPr>
                        <a:t>是</a:t>
                      </a:r>
                      <a:r>
                        <a:rPr lang="zh-TW" sz="2400" b="1" kern="100" dirty="0">
                          <a:latin typeface="Times New Roman"/>
                          <a:ea typeface="標楷體"/>
                        </a:rPr>
                        <a:t>化學非金屬元素；</a:t>
                      </a:r>
                      <a:endParaRPr lang="zh-TW" sz="2400" kern="100" dirty="0">
                        <a:latin typeface="Times New Roman"/>
                        <a:ea typeface="新細明體"/>
                      </a:endParaRPr>
                    </a:p>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燐</a:t>
                      </a:r>
                      <a:r>
                        <a:rPr lang="zh-TW" altLang="en-US" sz="2400" b="1" kern="100" dirty="0" smtClean="0">
                          <a:latin typeface="Times New Roman"/>
                          <a:ea typeface="標楷體"/>
                        </a:rPr>
                        <a:t>」</a:t>
                      </a:r>
                      <a:r>
                        <a:rPr lang="zh-TW" sz="2400" b="1" kern="100" dirty="0" smtClean="0">
                          <a:latin typeface="Times New Roman"/>
                          <a:ea typeface="標楷體"/>
                        </a:rPr>
                        <a:t>是</a:t>
                      </a:r>
                      <a:r>
                        <a:rPr lang="zh-TW" sz="2400" b="1" kern="100" dirty="0">
                          <a:latin typeface="Times New Roman"/>
                          <a:ea typeface="標楷體"/>
                        </a:rPr>
                        <a:t>化學元素，如：</a:t>
                      </a:r>
                      <a:r>
                        <a:rPr lang="zh-TW" sz="2400" b="1" kern="100" dirty="0">
                          <a:solidFill>
                            <a:srgbClr val="FF0000"/>
                          </a:solidFill>
                          <a:latin typeface="Times New Roman"/>
                          <a:ea typeface="標楷體"/>
                        </a:rPr>
                        <a:t>燐火</a:t>
                      </a:r>
                      <a:r>
                        <a:rPr lang="zh-TW" sz="2400" b="1" kern="100" dirty="0">
                          <a:latin typeface="Times New Roman"/>
                          <a:ea typeface="標楷體"/>
                        </a:rPr>
                        <a:t> </a:t>
                      </a:r>
                      <a:endParaRPr lang="zh-TW" sz="2400" kern="100" dirty="0">
                        <a:latin typeface="Times New Roman"/>
                        <a:ea typeface="新細明體"/>
                      </a:endParaRPr>
                    </a:p>
                  </a:txBody>
                  <a:tcPr marL="17781" marR="17781" marT="0" marB="0"/>
                </a:tc>
              </a:tr>
              <a:tr h="610592">
                <a:tc>
                  <a:txBody>
                    <a:bodyPr/>
                    <a:lstStyle/>
                    <a:p>
                      <a:pPr algn="just">
                        <a:lnSpc>
                          <a:spcPts val="2500"/>
                        </a:lnSpc>
                        <a:spcAft>
                          <a:spcPts val="0"/>
                        </a:spcAft>
                      </a:pPr>
                      <a:r>
                        <a:rPr lang="zh-TW" sz="2400" b="1" kern="100" dirty="0" smtClean="0">
                          <a:solidFill>
                            <a:srgbClr val="0000FF"/>
                          </a:solidFill>
                          <a:latin typeface="Times New Roman"/>
                          <a:ea typeface="標楷體"/>
                        </a:rPr>
                        <a:t>貫徹</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0070C0"/>
                          </a:solidFill>
                          <a:latin typeface="Times New Roman"/>
                          <a:ea typeface="標楷體"/>
                        </a:rPr>
                        <a:t>徹</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FF0000"/>
                          </a:solidFill>
                          <a:latin typeface="Times New Roman"/>
                          <a:ea typeface="標楷體"/>
                        </a:rPr>
                        <a:t>澈</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徹</a:t>
                      </a:r>
                      <a:r>
                        <a:rPr lang="zh-TW" altLang="en-US" sz="2400" b="1" kern="100" dirty="0" smtClean="0">
                          <a:latin typeface="Times New Roman"/>
                          <a:ea typeface="標楷體"/>
                        </a:rPr>
                        <a:t>」</a:t>
                      </a:r>
                      <a:r>
                        <a:rPr lang="zh-TW" sz="2400" b="1" kern="100" dirty="0" smtClean="0">
                          <a:latin typeface="Times New Roman"/>
                          <a:ea typeface="標楷體"/>
                        </a:rPr>
                        <a:t>是</a:t>
                      </a:r>
                      <a:r>
                        <a:rPr lang="zh-TW" sz="2400" b="1" kern="100" dirty="0">
                          <a:latin typeface="Times New Roman"/>
                          <a:ea typeface="標楷體"/>
                        </a:rPr>
                        <a:t>貫通、</a:t>
                      </a:r>
                      <a:r>
                        <a:rPr lang="zh-TW" sz="2400" b="1" kern="100" dirty="0" smtClean="0">
                          <a:latin typeface="Times New Roman"/>
                          <a:ea typeface="標楷體"/>
                        </a:rPr>
                        <a:t>自始至終，</a:t>
                      </a:r>
                      <a:r>
                        <a:rPr lang="en-US" altLang="zh-TW" sz="2400" b="1" kern="100" dirty="0" smtClean="0">
                          <a:latin typeface="Times New Roman"/>
                          <a:ea typeface="標楷體"/>
                        </a:rPr>
                        <a:t> </a:t>
                      </a:r>
                      <a:r>
                        <a:rPr lang="zh-TW" sz="2400" b="1" kern="100" dirty="0" smtClean="0">
                          <a:latin typeface="Times New Roman"/>
                          <a:ea typeface="標楷體"/>
                        </a:rPr>
                        <a:t>如：</a:t>
                      </a:r>
                      <a:r>
                        <a:rPr lang="zh-TW" sz="2400" b="1" kern="100" dirty="0" smtClean="0">
                          <a:solidFill>
                            <a:srgbClr val="0070C0"/>
                          </a:solidFill>
                          <a:latin typeface="Times New Roman"/>
                          <a:ea typeface="標楷體"/>
                        </a:rPr>
                        <a:t>貫徹、透徹、</a:t>
                      </a:r>
                      <a:endParaRPr lang="en-US" altLang="zh-TW" sz="2400" b="1" kern="100" dirty="0" smtClean="0">
                        <a:solidFill>
                          <a:srgbClr val="0070C0"/>
                        </a:solidFill>
                        <a:latin typeface="Times New Roman"/>
                        <a:ea typeface="標楷體"/>
                      </a:endParaRPr>
                    </a:p>
                    <a:p>
                      <a:pPr algn="just">
                        <a:lnSpc>
                          <a:spcPts val="2500"/>
                        </a:lnSpc>
                        <a:spcAft>
                          <a:spcPts val="0"/>
                        </a:spcAft>
                      </a:pPr>
                      <a:r>
                        <a:rPr lang="zh-TW" altLang="en-US" sz="2400" b="1" kern="100" dirty="0" smtClean="0">
                          <a:solidFill>
                            <a:srgbClr val="0070C0"/>
                          </a:solidFill>
                          <a:latin typeface="Times New Roman"/>
                          <a:ea typeface="標楷體"/>
                        </a:rPr>
                        <a:t>  </a:t>
                      </a:r>
                      <a:r>
                        <a:rPr lang="zh-TW" sz="2400" b="1" kern="100" dirty="0" smtClean="0">
                          <a:solidFill>
                            <a:srgbClr val="0070C0"/>
                          </a:solidFill>
                          <a:latin typeface="Times New Roman"/>
                          <a:ea typeface="標楷體"/>
                        </a:rPr>
                        <a:t>徹頭徹尾 </a:t>
                      </a:r>
                      <a:endParaRPr lang="zh-TW" sz="2400" kern="100" dirty="0">
                        <a:latin typeface="Times New Roman"/>
                        <a:ea typeface="新細明體"/>
                      </a:endParaRPr>
                    </a:p>
                  </a:txBody>
                  <a:tcPr marL="17781" marR="17781" marT="0" marB="0"/>
                </a:tc>
              </a:tr>
              <a:tr h="368095">
                <a:tc>
                  <a:txBody>
                    <a:bodyPr/>
                    <a:lstStyle/>
                    <a:p>
                      <a:pPr algn="just">
                        <a:lnSpc>
                          <a:spcPts val="2500"/>
                        </a:lnSpc>
                        <a:spcAft>
                          <a:spcPts val="0"/>
                        </a:spcAft>
                      </a:pPr>
                      <a:r>
                        <a:rPr lang="zh-TW" sz="2400" b="1" kern="100" dirty="0" smtClean="0">
                          <a:solidFill>
                            <a:srgbClr val="0000FF"/>
                          </a:solidFill>
                          <a:latin typeface="Times New Roman"/>
                          <a:ea typeface="標楷體"/>
                        </a:rPr>
                        <a:t>澈底</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0070C0"/>
                          </a:solidFill>
                          <a:latin typeface="Times New Roman"/>
                          <a:ea typeface="標楷體"/>
                        </a:rPr>
                        <a:t>澈</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FF0000"/>
                          </a:solidFill>
                          <a:latin typeface="Times New Roman"/>
                          <a:ea typeface="標楷體"/>
                        </a:rPr>
                        <a:t>徹</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澈</a:t>
                      </a:r>
                      <a:r>
                        <a:rPr lang="zh-TW" altLang="en-US" sz="2400" b="1" kern="100" dirty="0" smtClean="0">
                          <a:latin typeface="Times New Roman"/>
                          <a:ea typeface="標楷體"/>
                        </a:rPr>
                        <a:t>」</a:t>
                      </a:r>
                      <a:r>
                        <a:rPr lang="zh-TW" sz="2400" b="1" kern="100" dirty="0" smtClean="0">
                          <a:latin typeface="Times New Roman"/>
                          <a:ea typeface="標楷體"/>
                        </a:rPr>
                        <a:t>是</a:t>
                      </a:r>
                      <a:r>
                        <a:rPr lang="zh-TW" sz="2400" b="1" kern="100" dirty="0">
                          <a:latin typeface="Times New Roman"/>
                          <a:ea typeface="標楷體"/>
                        </a:rPr>
                        <a:t>水清</a:t>
                      </a:r>
                      <a:r>
                        <a:rPr lang="zh-TW" sz="2400" b="1" kern="100" dirty="0" smtClean="0">
                          <a:latin typeface="Times New Roman"/>
                          <a:ea typeface="標楷體"/>
                        </a:rPr>
                        <a:t>見</a:t>
                      </a:r>
                      <a:r>
                        <a:rPr lang="zh-TW" altLang="en-US" sz="2400" b="1" kern="100" dirty="0" smtClean="0">
                          <a:latin typeface="Times New Roman"/>
                          <a:ea typeface="標楷體"/>
                        </a:rPr>
                        <a:t>底，</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FF0000"/>
                          </a:solidFill>
                          <a:latin typeface="Times New Roman"/>
                          <a:ea typeface="標楷體"/>
                        </a:rPr>
                        <a:t>澈底、清澈 </a:t>
                      </a:r>
                      <a:endParaRPr lang="zh-TW" sz="2400" kern="100" dirty="0">
                        <a:latin typeface="Times New Roman"/>
                        <a:ea typeface="新細明體"/>
                      </a:endParaRPr>
                    </a:p>
                  </a:txBody>
                  <a:tcPr marL="17781" marR="17781" marT="0" marB="0"/>
                </a:tc>
              </a:tr>
              <a:tr h="358709">
                <a:tc>
                  <a:txBody>
                    <a:bodyPr/>
                    <a:lstStyle/>
                    <a:p>
                      <a:pPr algn="just">
                        <a:lnSpc>
                          <a:spcPts val="2500"/>
                        </a:lnSpc>
                        <a:spcAft>
                          <a:spcPts val="0"/>
                        </a:spcAft>
                      </a:pPr>
                      <a:r>
                        <a:rPr lang="zh-TW" sz="2400" b="1" kern="100" dirty="0" smtClean="0">
                          <a:solidFill>
                            <a:srgbClr val="0000FF"/>
                          </a:solidFill>
                          <a:latin typeface="Times New Roman"/>
                          <a:ea typeface="標楷體"/>
                        </a:rPr>
                        <a:t>祗</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0070C0"/>
                          </a:solidFill>
                          <a:latin typeface="Times New Roman"/>
                          <a:ea typeface="標楷體"/>
                        </a:rPr>
                        <a:t>祗</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FF0000"/>
                          </a:solidFill>
                          <a:latin typeface="Times New Roman"/>
                          <a:ea typeface="標楷體"/>
                        </a:rPr>
                        <a:t>只</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sz="2400" b="1" kern="100" dirty="0" smtClean="0">
                          <a:latin typeface="Times New Roman"/>
                          <a:ea typeface="標楷體"/>
                        </a:rPr>
                        <a:t>副詞</a:t>
                      </a:r>
                      <a:r>
                        <a:rPr lang="zh-TW" sz="2400" b="1" kern="100" dirty="0">
                          <a:latin typeface="Times New Roman"/>
                          <a:ea typeface="標楷體"/>
                        </a:rPr>
                        <a:t>；只為祇 之簡體字</a:t>
                      </a:r>
                      <a:r>
                        <a:rPr lang="en-US" sz="2400" b="1" kern="100" dirty="0">
                          <a:latin typeface="Times New Roman"/>
                          <a:ea typeface="標楷體"/>
                        </a:rPr>
                        <a:t>  </a:t>
                      </a:r>
                      <a:endParaRPr lang="zh-TW" sz="2400" kern="100" dirty="0">
                        <a:latin typeface="Times New Roman"/>
                        <a:ea typeface="新細明體"/>
                      </a:endParaRPr>
                    </a:p>
                  </a:txBody>
                  <a:tcPr marL="17781" marR="17781" marT="0" marB="0"/>
                </a:tc>
              </a:tr>
              <a:tr h="999286">
                <a:tc>
                  <a:txBody>
                    <a:bodyPr/>
                    <a:lstStyle/>
                    <a:p>
                      <a:pPr algn="just">
                        <a:lnSpc>
                          <a:spcPts val="2500"/>
                        </a:lnSpc>
                        <a:spcAft>
                          <a:spcPts val="0"/>
                        </a:spcAft>
                      </a:pPr>
                      <a:endParaRPr lang="en-US" altLang="zh-TW" sz="2400" b="1" kern="100" dirty="0" smtClean="0">
                        <a:solidFill>
                          <a:srgbClr val="0000FF"/>
                        </a:solidFill>
                        <a:latin typeface="Times New Roman"/>
                        <a:ea typeface="標楷體"/>
                      </a:endParaRPr>
                    </a:p>
                    <a:p>
                      <a:pPr algn="just">
                        <a:lnSpc>
                          <a:spcPts val="2500"/>
                        </a:lnSpc>
                        <a:spcAft>
                          <a:spcPts val="0"/>
                        </a:spcAft>
                      </a:pPr>
                      <a:r>
                        <a:rPr lang="zh-TW" sz="2400" b="1" kern="100" dirty="0" smtClean="0">
                          <a:solidFill>
                            <a:srgbClr val="0000FF"/>
                          </a:solidFill>
                          <a:latin typeface="Times New Roman"/>
                          <a:ea typeface="標楷體"/>
                        </a:rPr>
                        <a:t>並</a:t>
                      </a:r>
                      <a:endParaRPr lang="en-US" altLang="zh-TW" sz="2400" b="1" kern="100" dirty="0" smtClean="0">
                        <a:solidFill>
                          <a:srgbClr val="0000FF"/>
                        </a:solidFill>
                        <a:latin typeface="Times New Roman"/>
                        <a:ea typeface="標楷體"/>
                      </a:endParaRPr>
                    </a:p>
                    <a:p>
                      <a:pPr algn="just">
                        <a:lnSpc>
                          <a:spcPts val="2500"/>
                        </a:lnSpc>
                        <a:spcAft>
                          <a:spcPts val="0"/>
                        </a:spcAft>
                      </a:pPr>
                      <a:endParaRPr lang="zh-TW" sz="2400" kern="100" dirty="0">
                        <a:latin typeface="Times New Roman"/>
                        <a:ea typeface="新細明體"/>
                      </a:endParaRPr>
                    </a:p>
                  </a:txBody>
                  <a:tcPr marL="17781" marR="17781" marT="0" marB="0"/>
                </a:tc>
                <a:tc>
                  <a:txBody>
                    <a:bodyPr/>
                    <a:lstStyle/>
                    <a:p>
                      <a:pPr algn="ctr">
                        <a:lnSpc>
                          <a:spcPts val="2500"/>
                        </a:lnSpc>
                        <a:spcAft>
                          <a:spcPts val="0"/>
                        </a:spcAft>
                      </a:pPr>
                      <a:endParaRPr lang="en-US" altLang="zh-TW" sz="2400" b="1" kern="100" dirty="0" smtClean="0">
                        <a:solidFill>
                          <a:srgbClr val="0070C0"/>
                        </a:solidFill>
                        <a:latin typeface="Times New Roman"/>
                        <a:ea typeface="標楷體"/>
                      </a:endParaRPr>
                    </a:p>
                    <a:p>
                      <a:pPr algn="ctr">
                        <a:lnSpc>
                          <a:spcPts val="2500"/>
                        </a:lnSpc>
                        <a:spcAft>
                          <a:spcPts val="0"/>
                        </a:spcAft>
                      </a:pPr>
                      <a:r>
                        <a:rPr lang="zh-TW" sz="2400" b="1" kern="100" dirty="0" smtClean="0">
                          <a:solidFill>
                            <a:srgbClr val="0070C0"/>
                          </a:solidFill>
                          <a:latin typeface="Times New Roman"/>
                          <a:ea typeface="標楷體"/>
                        </a:rPr>
                        <a:t>並</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endParaRPr lang="en-US" altLang="zh-TW" sz="2400" b="1" kern="100" dirty="0" smtClean="0">
                        <a:solidFill>
                          <a:srgbClr val="FF0000"/>
                        </a:solidFill>
                        <a:latin typeface="Times New Roman"/>
                        <a:ea typeface="標楷體"/>
                      </a:endParaRPr>
                    </a:p>
                    <a:p>
                      <a:pPr algn="ctr">
                        <a:lnSpc>
                          <a:spcPts val="2500"/>
                        </a:lnSpc>
                        <a:spcAft>
                          <a:spcPts val="0"/>
                        </a:spcAft>
                      </a:pPr>
                      <a:r>
                        <a:rPr lang="zh-TW" sz="2400" b="1" kern="100" dirty="0" smtClean="0">
                          <a:solidFill>
                            <a:srgbClr val="FF0000"/>
                          </a:solidFill>
                          <a:latin typeface="Times New Roman"/>
                          <a:ea typeface="標楷體"/>
                        </a:rPr>
                        <a:t>并</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0070C0"/>
                          </a:solidFill>
                          <a:latin typeface="Times New Roman"/>
                          <a:ea typeface="標楷體"/>
                        </a:rPr>
                        <a:t>並</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同、位置相等（形）</a:t>
                      </a:r>
                      <a:r>
                        <a:rPr lang="zh-TW" sz="2400" b="1" kern="100" dirty="0" smtClean="0">
                          <a:latin typeface="Times New Roman"/>
                          <a:ea typeface="標楷體"/>
                        </a:rPr>
                        <a:t>，一齊、共同、</a:t>
                      </a:r>
                      <a:endParaRPr lang="en-US" altLang="zh-TW" sz="2400" b="1" kern="100" dirty="0" smtClean="0">
                        <a:latin typeface="Times New Roman"/>
                        <a:ea typeface="標楷體"/>
                      </a:endParaRPr>
                    </a:p>
                    <a:p>
                      <a:pPr algn="just">
                        <a:lnSpc>
                          <a:spcPts val="2500"/>
                        </a:lnSpc>
                        <a:spcAft>
                          <a:spcPts val="0"/>
                        </a:spcAft>
                      </a:pPr>
                      <a:r>
                        <a:rPr lang="zh-TW" altLang="en-US" sz="2400" b="1" kern="100" dirty="0" smtClean="0">
                          <a:latin typeface="Times New Roman"/>
                          <a:ea typeface="標楷體"/>
                        </a:rPr>
                        <a:t>  </a:t>
                      </a:r>
                      <a:r>
                        <a:rPr lang="zh-TW" sz="2400" b="1" kern="100" dirty="0" smtClean="0">
                          <a:latin typeface="Times New Roman"/>
                          <a:ea typeface="標楷體"/>
                        </a:rPr>
                        <a:t>完全</a:t>
                      </a:r>
                      <a:r>
                        <a:rPr lang="zh-TW" sz="2400" b="1" kern="100" dirty="0">
                          <a:latin typeface="Times New Roman"/>
                          <a:ea typeface="標楷體"/>
                        </a:rPr>
                        <a:t>（副</a:t>
                      </a:r>
                      <a:r>
                        <a:rPr lang="zh-TW" sz="2400" b="1" kern="100" dirty="0" smtClean="0">
                          <a:latin typeface="Times New Roman"/>
                          <a:ea typeface="標楷體"/>
                        </a:rPr>
                        <a:t>），</a:t>
                      </a:r>
                      <a:r>
                        <a:rPr lang="zh-TW" sz="2400" b="1" kern="100" dirty="0">
                          <a:latin typeface="Times New Roman"/>
                          <a:ea typeface="標楷體"/>
                        </a:rPr>
                        <a:t>和（連</a:t>
                      </a:r>
                      <a:r>
                        <a:rPr lang="zh-TW" sz="2400" b="1" kern="100" dirty="0" smtClean="0">
                          <a:latin typeface="Times New Roman"/>
                          <a:ea typeface="標楷體"/>
                        </a:rPr>
                        <a:t>）</a:t>
                      </a:r>
                      <a:endParaRPr lang="en-US" altLang="zh-TW" sz="2400" b="1" kern="100" dirty="0" smtClean="0">
                        <a:latin typeface="Times New Roman"/>
                        <a:ea typeface="標楷體"/>
                      </a:endParaRPr>
                    </a:p>
                    <a:p>
                      <a:pPr algn="just">
                        <a:lnSpc>
                          <a:spcPts val="2500"/>
                        </a:lnSpc>
                        <a:spcAft>
                          <a:spcPts val="0"/>
                        </a:spcAft>
                      </a:pP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并</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合（動），并州（名） </a:t>
                      </a:r>
                      <a:endParaRPr lang="zh-TW" sz="2400" kern="100" dirty="0">
                        <a:latin typeface="Times New Roman"/>
                        <a:ea typeface="新細明體"/>
                      </a:endParaRPr>
                    </a:p>
                  </a:txBody>
                  <a:tcPr marL="17781" marR="17781" marT="0" marB="0"/>
                </a:tc>
              </a:tr>
              <a:tr h="322103">
                <a:tc>
                  <a:txBody>
                    <a:bodyPr/>
                    <a:lstStyle/>
                    <a:p>
                      <a:pPr algn="just">
                        <a:lnSpc>
                          <a:spcPts val="2500"/>
                        </a:lnSpc>
                        <a:spcAft>
                          <a:spcPts val="0"/>
                        </a:spcAft>
                      </a:pPr>
                      <a:r>
                        <a:rPr lang="zh-TW" sz="2400" b="1" kern="100" dirty="0" smtClean="0">
                          <a:solidFill>
                            <a:srgbClr val="0000FF"/>
                          </a:solidFill>
                          <a:latin typeface="Times New Roman"/>
                          <a:ea typeface="標楷體"/>
                        </a:rPr>
                        <a:t>聲請</a:t>
                      </a:r>
                      <a:endParaRPr lang="en-US" altLang="zh-TW" sz="2400" b="1" kern="100" dirty="0" smtClean="0">
                        <a:solidFill>
                          <a:srgbClr val="0000FF"/>
                        </a:solidFill>
                        <a:latin typeface="Times New Roman"/>
                        <a:ea typeface="標楷體"/>
                      </a:endParaRPr>
                    </a:p>
                  </a:txBody>
                  <a:tcPr marL="17781" marR="17781" marT="0" marB="0"/>
                </a:tc>
                <a:tc>
                  <a:txBody>
                    <a:bodyPr/>
                    <a:lstStyle/>
                    <a:p>
                      <a:pPr algn="ctr">
                        <a:lnSpc>
                          <a:spcPts val="2500"/>
                        </a:lnSpc>
                        <a:spcAft>
                          <a:spcPts val="0"/>
                        </a:spcAft>
                      </a:pPr>
                      <a:r>
                        <a:rPr lang="zh-TW" sz="2400" b="1" kern="100" dirty="0" smtClean="0">
                          <a:solidFill>
                            <a:srgbClr val="0070C0"/>
                          </a:solidFill>
                          <a:latin typeface="Times New Roman"/>
                          <a:ea typeface="標楷體"/>
                        </a:rPr>
                        <a:t>聲</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FF0000"/>
                          </a:solidFill>
                          <a:latin typeface="Times New Roman"/>
                          <a:ea typeface="標楷體"/>
                        </a:rPr>
                        <a:t>申</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sz="2400" b="1" kern="100" dirty="0">
                          <a:solidFill>
                            <a:schemeClr val="tx1"/>
                          </a:solidFill>
                          <a:latin typeface="Times New Roman"/>
                          <a:ea typeface="標楷體"/>
                        </a:rPr>
                        <a:t>對法院</a:t>
                      </a:r>
                      <a:r>
                        <a:rPr lang="zh-TW" sz="2400" b="1" kern="100" dirty="0" smtClean="0">
                          <a:solidFill>
                            <a:schemeClr val="tx1"/>
                          </a:solidFill>
                          <a:latin typeface="Times New Roman"/>
                          <a:ea typeface="標楷體"/>
                        </a:rPr>
                        <a:t>用</a:t>
                      </a:r>
                      <a:r>
                        <a:rPr lang="zh-TW" altLang="en-US" sz="2400" b="1" kern="100" dirty="0" smtClean="0">
                          <a:solidFill>
                            <a:schemeClr val="tx1"/>
                          </a:solidFill>
                          <a:latin typeface="Times New Roman"/>
                          <a:ea typeface="標楷體"/>
                        </a:rPr>
                        <a:t>「</a:t>
                      </a:r>
                      <a:r>
                        <a:rPr lang="zh-TW" sz="2400" b="1" kern="100" dirty="0" smtClean="0">
                          <a:solidFill>
                            <a:srgbClr val="0070C0"/>
                          </a:solidFill>
                          <a:latin typeface="Times New Roman"/>
                          <a:ea typeface="標楷體"/>
                        </a:rPr>
                        <a:t>聲請</a:t>
                      </a:r>
                      <a:r>
                        <a:rPr lang="zh-TW" altLang="en-US" sz="2400" b="1" kern="100" dirty="0" smtClean="0">
                          <a:solidFill>
                            <a:schemeClr val="tx1"/>
                          </a:solidFill>
                          <a:latin typeface="Times New Roman"/>
                          <a:ea typeface="標楷體"/>
                        </a:rPr>
                        <a:t>」</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0070C0"/>
                          </a:solidFill>
                          <a:latin typeface="Times New Roman"/>
                          <a:ea typeface="標楷體"/>
                        </a:rPr>
                        <a:t>聲請羈押，</a:t>
                      </a:r>
                      <a:r>
                        <a:rPr lang="zh-TW" sz="2400" b="1" kern="100" dirty="0" smtClean="0">
                          <a:solidFill>
                            <a:srgbClr val="0070C0"/>
                          </a:solidFill>
                          <a:latin typeface="Times New Roman"/>
                          <a:ea typeface="標楷體"/>
                        </a:rPr>
                        <a:t>簡</a:t>
                      </a:r>
                      <a:r>
                        <a:rPr lang="zh-TW" altLang="en-US" sz="2400" b="1" kern="100" dirty="0" smtClean="0">
                          <a:solidFill>
                            <a:srgbClr val="0070C0"/>
                          </a:solidFill>
                          <a:latin typeface="Times New Roman"/>
                          <a:ea typeface="標楷體"/>
                        </a:rPr>
                        <a:t>稱</a:t>
                      </a:r>
                      <a:r>
                        <a:rPr lang="zh-TW" sz="2400" b="1" kern="100" dirty="0" smtClean="0">
                          <a:solidFill>
                            <a:srgbClr val="0070C0"/>
                          </a:solidFill>
                          <a:latin typeface="Times New Roman"/>
                          <a:ea typeface="標楷體"/>
                        </a:rPr>
                        <a:t>聲</a:t>
                      </a:r>
                      <a:r>
                        <a:rPr lang="zh-TW" sz="2400" b="1" kern="100" dirty="0">
                          <a:solidFill>
                            <a:srgbClr val="0070C0"/>
                          </a:solidFill>
                          <a:latin typeface="Times New Roman"/>
                          <a:ea typeface="標楷體"/>
                        </a:rPr>
                        <a:t>押</a:t>
                      </a:r>
                      <a:r>
                        <a:rPr lang="zh-TW" sz="2400" b="1" kern="100" dirty="0">
                          <a:latin typeface="Times New Roman"/>
                          <a:ea typeface="標楷體"/>
                        </a:rPr>
                        <a:t> </a:t>
                      </a:r>
                      <a:endParaRPr lang="zh-TW" sz="2400" kern="100" dirty="0">
                        <a:latin typeface="Times New Roman"/>
                        <a:ea typeface="新細明體"/>
                      </a:endParaRPr>
                    </a:p>
                  </a:txBody>
                  <a:tcPr marL="17781" marR="17781" marT="0" marB="0"/>
                </a:tc>
              </a:tr>
              <a:tr h="610592">
                <a:tc>
                  <a:txBody>
                    <a:bodyPr/>
                    <a:lstStyle/>
                    <a:p>
                      <a:pPr algn="just">
                        <a:lnSpc>
                          <a:spcPts val="2500"/>
                        </a:lnSpc>
                        <a:spcAft>
                          <a:spcPts val="0"/>
                        </a:spcAft>
                      </a:pPr>
                      <a:r>
                        <a:rPr lang="zh-TW" sz="2400" b="1" kern="100" dirty="0" smtClean="0">
                          <a:solidFill>
                            <a:srgbClr val="0000FF"/>
                          </a:solidFill>
                          <a:latin typeface="Times New Roman"/>
                          <a:ea typeface="標楷體"/>
                        </a:rPr>
                        <a:t>申請</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0070C0"/>
                          </a:solidFill>
                          <a:latin typeface="Times New Roman"/>
                          <a:ea typeface="標楷體"/>
                        </a:rPr>
                        <a:t>申</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FF0000"/>
                          </a:solidFill>
                          <a:latin typeface="Times New Roman"/>
                          <a:ea typeface="標楷體"/>
                        </a:rPr>
                        <a:t>聲</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sz="2400" b="1" kern="100" dirty="0">
                          <a:latin typeface="Times New Roman"/>
                          <a:ea typeface="標楷體"/>
                        </a:rPr>
                        <a:t>對行政機關</a:t>
                      </a:r>
                      <a:r>
                        <a:rPr lang="zh-TW" sz="2400" b="1" kern="100" dirty="0" smtClean="0">
                          <a:latin typeface="Times New Roman"/>
                          <a:ea typeface="標楷體"/>
                        </a:rPr>
                        <a:t>用</a:t>
                      </a:r>
                      <a:r>
                        <a:rPr lang="zh-TW" altLang="en-US" sz="2400" b="1" kern="100" dirty="0" smtClean="0">
                          <a:latin typeface="Times New Roman"/>
                          <a:ea typeface="標楷體"/>
                        </a:rPr>
                        <a:t>「</a:t>
                      </a:r>
                      <a:r>
                        <a:rPr lang="zh-TW" sz="2400" b="1" kern="100" dirty="0" smtClean="0">
                          <a:solidFill>
                            <a:srgbClr val="FF0000"/>
                          </a:solidFill>
                          <a:latin typeface="Times New Roman"/>
                          <a:ea typeface="標楷體"/>
                        </a:rPr>
                        <a:t>申請</a:t>
                      </a:r>
                      <a:r>
                        <a:rPr lang="zh-TW" altLang="en-US" sz="2400" b="1" kern="100" dirty="0" smtClean="0">
                          <a:latin typeface="Times New Roman"/>
                          <a:ea typeface="標楷體"/>
                        </a:rPr>
                        <a:t>」</a:t>
                      </a:r>
                      <a:r>
                        <a:rPr lang="zh-TW" sz="2400" b="1" kern="100" dirty="0" smtClean="0">
                          <a:solidFill>
                            <a:srgbClr val="000000"/>
                          </a:solidFill>
                          <a:latin typeface="Times New Roman"/>
                          <a:ea typeface="標楷體"/>
                        </a:rPr>
                        <a:t>，</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FF0000"/>
                          </a:solidFill>
                          <a:latin typeface="Times New Roman"/>
                          <a:ea typeface="標楷體"/>
                        </a:rPr>
                        <a:t>申請駕照、</a:t>
                      </a:r>
                      <a:r>
                        <a:rPr lang="zh-TW" sz="2400" b="1" kern="100" dirty="0" smtClean="0">
                          <a:solidFill>
                            <a:srgbClr val="FF0000"/>
                          </a:solidFill>
                          <a:latin typeface="Times New Roman"/>
                          <a:ea typeface="標楷體"/>
                        </a:rPr>
                        <a:t>申請</a:t>
                      </a:r>
                      <a:endParaRPr lang="en-US" altLang="zh-TW" sz="2400" b="1" kern="100" dirty="0" smtClean="0">
                        <a:solidFill>
                          <a:srgbClr val="FF0000"/>
                        </a:solidFill>
                        <a:latin typeface="Times New Roman"/>
                        <a:ea typeface="標楷體"/>
                      </a:endParaRPr>
                    </a:p>
                    <a:p>
                      <a:pPr algn="just">
                        <a:lnSpc>
                          <a:spcPts val="2500"/>
                        </a:lnSpc>
                        <a:spcAft>
                          <a:spcPts val="0"/>
                        </a:spcAft>
                      </a:pPr>
                      <a:r>
                        <a:rPr lang="zh-TW" sz="2400" b="1" kern="100" dirty="0" smtClean="0">
                          <a:solidFill>
                            <a:srgbClr val="FF0000"/>
                          </a:solidFill>
                          <a:latin typeface="Times New Roman"/>
                          <a:ea typeface="標楷體"/>
                        </a:rPr>
                        <a:t>獎學金</a:t>
                      </a:r>
                      <a:endParaRPr lang="zh-TW" sz="2400" kern="100" dirty="0">
                        <a:latin typeface="Times New Roman"/>
                        <a:ea typeface="新細明體"/>
                      </a:endParaRPr>
                    </a:p>
                  </a:txBody>
                  <a:tcPr marL="17781" marR="17781" marT="0" marB="0"/>
                </a:tc>
              </a:tr>
              <a:tr h="619713">
                <a:tc>
                  <a:txBody>
                    <a:bodyPr/>
                    <a:lstStyle/>
                    <a:p>
                      <a:pPr algn="just">
                        <a:lnSpc>
                          <a:spcPts val="2500"/>
                        </a:lnSpc>
                        <a:spcAft>
                          <a:spcPts val="0"/>
                        </a:spcAft>
                      </a:pPr>
                      <a:r>
                        <a:rPr lang="zh-TW" sz="2400" b="1" kern="100" dirty="0" smtClean="0">
                          <a:solidFill>
                            <a:srgbClr val="0000FF"/>
                          </a:solidFill>
                          <a:latin typeface="Times New Roman"/>
                          <a:ea typeface="標楷體"/>
                        </a:rPr>
                        <a:t>關於</a:t>
                      </a:r>
                      <a:r>
                        <a:rPr lang="zh-TW" sz="2400" b="1" kern="100" dirty="0">
                          <a:solidFill>
                            <a:srgbClr val="0000FF"/>
                          </a:solidFill>
                          <a:latin typeface="Times New Roman"/>
                          <a:ea typeface="標楷體"/>
                        </a:rPr>
                        <a:t>、對於</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0070C0"/>
                          </a:solidFill>
                          <a:latin typeface="Times New Roman"/>
                          <a:ea typeface="標楷體"/>
                        </a:rPr>
                        <a:t>於</a:t>
                      </a:r>
                      <a:endParaRPr lang="zh-TW" sz="2400" kern="100" dirty="0">
                        <a:latin typeface="Times New Roman"/>
                        <a:ea typeface="新細明體"/>
                      </a:endParaRPr>
                    </a:p>
                  </a:txBody>
                  <a:tcPr marL="17781" marR="17781" marT="0" marB="0"/>
                </a:tc>
                <a:tc>
                  <a:txBody>
                    <a:bodyPr/>
                    <a:lstStyle/>
                    <a:p>
                      <a:pPr algn="ctr">
                        <a:lnSpc>
                          <a:spcPts val="2500"/>
                        </a:lnSpc>
                        <a:spcAft>
                          <a:spcPts val="0"/>
                        </a:spcAft>
                      </a:pPr>
                      <a:r>
                        <a:rPr lang="zh-TW" sz="2400" b="1" kern="100" dirty="0" smtClean="0">
                          <a:solidFill>
                            <a:srgbClr val="FF0000"/>
                          </a:solidFill>
                          <a:latin typeface="Times New Roman"/>
                          <a:ea typeface="標楷體"/>
                        </a:rPr>
                        <a:t>于</a:t>
                      </a:r>
                      <a:endParaRPr lang="zh-TW" sz="2400" kern="100" dirty="0">
                        <a:latin typeface="Times New Roman"/>
                        <a:ea typeface="新細明體"/>
                      </a:endParaRPr>
                    </a:p>
                  </a:txBody>
                  <a:tcPr marL="17781" marR="17781" marT="0" marB="0"/>
                </a:tc>
                <a:tc>
                  <a:txBody>
                    <a:bodyPr/>
                    <a:lstStyle/>
                    <a:p>
                      <a:pPr algn="just">
                        <a:lnSpc>
                          <a:spcPts val="2500"/>
                        </a:lnSpc>
                        <a:spcAft>
                          <a:spcPts val="0"/>
                        </a:spcAft>
                      </a:pPr>
                      <a:r>
                        <a:rPr lang="zh-TW" sz="2400" b="1" kern="100" dirty="0" smtClean="0">
                          <a:latin typeface="Times New Roman"/>
                          <a:ea typeface="標楷體"/>
                        </a:rPr>
                        <a:t>于</a:t>
                      </a:r>
                      <a:r>
                        <a:rPr lang="zh-TW" sz="2400" b="1" kern="100" dirty="0">
                          <a:latin typeface="Times New Roman"/>
                          <a:ea typeface="標楷體"/>
                        </a:rPr>
                        <a:t>為於的古字，今統一用於字 </a:t>
                      </a:r>
                      <a:endParaRPr lang="zh-TW" sz="2400" kern="100" dirty="0">
                        <a:latin typeface="Times New Roman"/>
                        <a:ea typeface="新細明體"/>
                      </a:endParaRPr>
                    </a:p>
                  </a:txBody>
                  <a:tcPr marL="17781" marR="17781" marT="0" marB="0"/>
                </a:tc>
              </a:tr>
            </a:tbl>
          </a:graphicData>
        </a:graphic>
      </p:graphicFrame>
    </p:spTree>
    <p:extLst>
      <p:ext uri="{BB962C8B-B14F-4D97-AF65-F5344CB8AC3E}">
        <p14:creationId xmlns:p14="http://schemas.microsoft.com/office/powerpoint/2010/main" val="34000234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140434" y="0"/>
            <a:ext cx="11841479" cy="996696"/>
          </a:xfrm>
        </p:spPr>
        <p:txBody>
          <a:bodyPr/>
          <a:lstStyle/>
          <a:p>
            <a:pPr algn="ctr">
              <a:lnSpc>
                <a:spcPts val="2500"/>
              </a:lnSpc>
            </a:pPr>
            <a:r>
              <a:rPr lang="zh-TW" altLang="zh-TW" sz="4400" dirty="0" smtClean="0">
                <a:latin typeface="標楷體" panose="03000509000000000000" pitchFamily="65" charset="-120"/>
                <a:ea typeface="標楷體" panose="03000509000000000000" pitchFamily="65" charset="-120"/>
              </a:rPr>
              <a:t>法律統一用字表</a:t>
            </a:r>
            <a:r>
              <a:rPr lang="en-US" altLang="zh-TW" sz="4400" dirty="0" smtClean="0">
                <a:latin typeface="標楷體" panose="03000509000000000000" pitchFamily="65" charset="-120"/>
                <a:ea typeface="標楷體" panose="03000509000000000000" pitchFamily="65" charset="-120"/>
              </a:rPr>
              <a:t/>
            </a:r>
            <a:br>
              <a:rPr lang="en-US" altLang="zh-TW" sz="4400" dirty="0" smtClean="0">
                <a:latin typeface="標楷體" panose="03000509000000000000" pitchFamily="65" charset="-120"/>
                <a:ea typeface="標楷體" panose="03000509000000000000" pitchFamily="65" charset="-120"/>
              </a:rPr>
            </a:b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中華民國</a:t>
            </a:r>
            <a:r>
              <a:rPr lang="en-US" altLang="zh-TW" sz="2400" dirty="0">
                <a:solidFill>
                  <a:srgbClr val="0000FF"/>
                </a:solidFill>
                <a:latin typeface="標楷體" panose="03000509000000000000" pitchFamily="65" charset="-120"/>
                <a:ea typeface="標楷體" panose="03000509000000000000" pitchFamily="65" charset="-120"/>
              </a:rPr>
              <a:t>62</a:t>
            </a:r>
            <a:r>
              <a:rPr lang="zh-TW" altLang="en-US" sz="2400" dirty="0">
                <a:solidFill>
                  <a:srgbClr val="0000FF"/>
                </a:solidFill>
                <a:latin typeface="標楷體" panose="03000509000000000000" pitchFamily="65" charset="-120"/>
                <a:ea typeface="標楷體" panose="03000509000000000000" pitchFamily="65" charset="-120"/>
              </a:rPr>
              <a:t>年</a:t>
            </a:r>
            <a:r>
              <a:rPr lang="en-US" altLang="zh-TW" sz="2400" dirty="0">
                <a:solidFill>
                  <a:srgbClr val="0000FF"/>
                </a:solidFill>
                <a:latin typeface="標楷體" panose="03000509000000000000" pitchFamily="65" charset="-120"/>
                <a:ea typeface="標楷體" panose="03000509000000000000" pitchFamily="65" charset="-120"/>
              </a:rPr>
              <a:t>3</a:t>
            </a:r>
            <a:r>
              <a:rPr lang="zh-TW" altLang="en-US" sz="2400" dirty="0">
                <a:solidFill>
                  <a:srgbClr val="0000FF"/>
                </a:solidFill>
                <a:latin typeface="標楷體" panose="03000509000000000000" pitchFamily="65" charset="-120"/>
                <a:ea typeface="標楷體" panose="03000509000000000000" pitchFamily="65" charset="-120"/>
              </a:rPr>
              <a:t>月</a:t>
            </a:r>
            <a:r>
              <a:rPr lang="en-US" altLang="zh-TW" sz="2400" dirty="0">
                <a:solidFill>
                  <a:srgbClr val="0000FF"/>
                </a:solidFill>
                <a:latin typeface="標楷體" panose="03000509000000000000" pitchFamily="65" charset="-120"/>
                <a:ea typeface="標楷體" panose="03000509000000000000" pitchFamily="65" charset="-120"/>
              </a:rPr>
              <a:t>13</a:t>
            </a:r>
            <a:r>
              <a:rPr lang="zh-TW" altLang="en-US" sz="2400" dirty="0">
                <a:solidFill>
                  <a:srgbClr val="0000FF"/>
                </a:solidFill>
                <a:latin typeface="標楷體" panose="03000509000000000000" pitchFamily="65" charset="-120"/>
                <a:ea typeface="標楷體" panose="03000509000000000000" pitchFamily="65" charset="-120"/>
              </a:rPr>
              <a:t>日立法院（</a:t>
            </a:r>
            <a:r>
              <a:rPr lang="zh-TW" altLang="en-US" sz="2400" dirty="0" smtClean="0">
                <a:solidFill>
                  <a:srgbClr val="0000FF"/>
                </a:solidFill>
                <a:latin typeface="標楷體" panose="03000509000000000000" pitchFamily="65" charset="-120"/>
                <a:ea typeface="標楷體" panose="03000509000000000000" pitchFamily="65" charset="-120"/>
              </a:rPr>
              <a:t>第１</a:t>
            </a:r>
            <a:r>
              <a:rPr lang="zh-TW" altLang="en-US" sz="2400" dirty="0">
                <a:solidFill>
                  <a:srgbClr val="0000FF"/>
                </a:solidFill>
                <a:latin typeface="標楷體" panose="03000509000000000000" pitchFamily="65" charset="-120"/>
                <a:ea typeface="標楷體" panose="03000509000000000000" pitchFamily="65" charset="-120"/>
              </a:rPr>
              <a:t>屆）第</a:t>
            </a:r>
            <a:r>
              <a:rPr lang="en-US" altLang="zh-TW" sz="2400" dirty="0">
                <a:solidFill>
                  <a:srgbClr val="0000FF"/>
                </a:solidFill>
                <a:latin typeface="標楷體" panose="03000509000000000000" pitchFamily="65" charset="-120"/>
                <a:ea typeface="標楷體" panose="03000509000000000000" pitchFamily="65" charset="-120"/>
              </a:rPr>
              <a:t>51</a:t>
            </a:r>
            <a:r>
              <a:rPr lang="zh-TW" altLang="en-US" sz="2400" dirty="0" smtClean="0">
                <a:solidFill>
                  <a:srgbClr val="0000FF"/>
                </a:solidFill>
                <a:latin typeface="標楷體" panose="03000509000000000000" pitchFamily="65" charset="-120"/>
                <a:ea typeface="標楷體" panose="03000509000000000000" pitchFamily="65" charset="-120"/>
              </a:rPr>
              <a:t>會第</a:t>
            </a:r>
            <a:r>
              <a:rPr lang="en-US" altLang="zh-TW" sz="2400" dirty="0">
                <a:solidFill>
                  <a:srgbClr val="0000FF"/>
                </a:solidFill>
                <a:latin typeface="標楷體" panose="03000509000000000000" pitchFamily="65" charset="-120"/>
                <a:ea typeface="標楷體" panose="03000509000000000000" pitchFamily="65" charset="-120"/>
              </a:rPr>
              <a:t>5</a:t>
            </a:r>
            <a:r>
              <a:rPr lang="zh-TW" altLang="en-US" sz="2400" dirty="0" smtClean="0">
                <a:solidFill>
                  <a:srgbClr val="0000FF"/>
                </a:solidFill>
                <a:latin typeface="標楷體" panose="03000509000000000000" pitchFamily="65" charset="-120"/>
                <a:ea typeface="標楷體" panose="03000509000000000000" pitchFamily="65" charset="-120"/>
              </a:rPr>
              <a:t>次會議及第</a:t>
            </a:r>
            <a:r>
              <a:rPr lang="en-US" altLang="zh-TW" sz="2400" dirty="0">
                <a:solidFill>
                  <a:srgbClr val="0000FF"/>
                </a:solidFill>
                <a:latin typeface="標楷體" panose="03000509000000000000" pitchFamily="65" charset="-120"/>
                <a:ea typeface="標楷體" panose="03000509000000000000" pitchFamily="65" charset="-120"/>
              </a:rPr>
              <a:t>78</a:t>
            </a:r>
            <a:r>
              <a:rPr lang="zh-TW" altLang="en-US" sz="2400" dirty="0">
                <a:solidFill>
                  <a:srgbClr val="0000FF"/>
                </a:solidFill>
                <a:latin typeface="標楷體" panose="03000509000000000000" pitchFamily="65" charset="-120"/>
                <a:ea typeface="標楷體" panose="03000509000000000000" pitchFamily="65" charset="-120"/>
              </a:rPr>
              <a:t>會期第</a:t>
            </a:r>
            <a:r>
              <a:rPr lang="en-US" altLang="zh-TW" sz="2400" dirty="0">
                <a:solidFill>
                  <a:srgbClr val="0000FF"/>
                </a:solidFill>
                <a:latin typeface="標楷體" panose="03000509000000000000" pitchFamily="65" charset="-120"/>
                <a:ea typeface="標楷體" panose="03000509000000000000" pitchFamily="65" charset="-120"/>
              </a:rPr>
              <a:t>17</a:t>
            </a:r>
            <a:r>
              <a:rPr lang="zh-TW" altLang="en-US" sz="2400" dirty="0">
                <a:solidFill>
                  <a:srgbClr val="0000FF"/>
                </a:solidFill>
                <a:latin typeface="標楷體" panose="03000509000000000000" pitchFamily="65" charset="-120"/>
                <a:ea typeface="標楷體" panose="03000509000000000000" pitchFamily="65" charset="-120"/>
              </a:rPr>
              <a:t>次會議</a:t>
            </a:r>
            <a:r>
              <a:rPr lang="zh-TW" altLang="en-US" sz="2400" dirty="0" smtClean="0">
                <a:solidFill>
                  <a:srgbClr val="0000FF"/>
                </a:solidFill>
                <a:latin typeface="標楷體" panose="03000509000000000000" pitchFamily="65" charset="-120"/>
                <a:ea typeface="標楷體" panose="03000509000000000000" pitchFamily="65" charset="-120"/>
              </a:rPr>
              <a:t>認可</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 </a:t>
            </a:r>
            <a:endParaRPr lang="zh-TW" altLang="en-US" sz="2400" dirty="0">
              <a:solidFill>
                <a:srgbClr val="0000FF"/>
              </a:solidFill>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207069122"/>
              </p:ext>
            </p:extLst>
          </p:nvPr>
        </p:nvGraphicFramePr>
        <p:xfrm>
          <a:off x="433136" y="841248"/>
          <a:ext cx="11419760" cy="5841545"/>
        </p:xfrm>
        <a:graphic>
          <a:graphicData uri="http://schemas.openxmlformats.org/drawingml/2006/table">
            <a:tbl>
              <a:tblPr/>
              <a:tblGrid>
                <a:gridCol w="2297809"/>
                <a:gridCol w="1297993"/>
                <a:gridCol w="1307680"/>
                <a:gridCol w="6516278"/>
              </a:tblGrid>
              <a:tr h="376290">
                <a:tc>
                  <a:txBody>
                    <a:bodyPr/>
                    <a:lstStyle>
                      <a:lvl1pPr indent="177800"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17780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17780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用　字　舉　例</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統一用字</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錯誤用字</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說　　明</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31">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給與</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與</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予</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給</a:t>
                      </a: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與</a:t>
                      </a: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實物</a:t>
                      </a:r>
                      <a:r>
                        <a:rPr kumimoji="0" lang="zh-TW" altLang="en-US"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，如：</a:t>
                      </a: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給與</a:t>
                      </a:r>
                      <a:r>
                        <a:rPr kumimoji="0" lang="zh-TW" altLang="en-US"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紙筆、講義、飲料、食物等</a:t>
                      </a:r>
                      <a:endParaRPr kumimoji="0" lang="zh-TW" altLang="zh-TW" sz="2200" b="0" i="0" u="none" strike="noStrike" cap="none" normalizeH="0" baseline="0" dirty="0" smtClean="0">
                        <a:ln>
                          <a:noFill/>
                        </a:ln>
                        <a:solidFill>
                          <a:srgbClr val="0070C0"/>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31">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給予、授予</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予</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與</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給</a:t>
                      </a: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予</a:t>
                      </a: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名位、榮譽等抽象事物</a:t>
                      </a:r>
                      <a:r>
                        <a:rPr kumimoji="0" lang="zh-TW" altLang="en-US"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，如：</a:t>
                      </a: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給</a:t>
                      </a:r>
                      <a:r>
                        <a:rPr kumimoji="0" lang="zh-TW" altLang="en-US"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予結業證書</a:t>
                      </a:r>
                      <a:endParaRPr kumimoji="0" lang="zh-TW" altLang="zh-TW" sz="2200" b="0" i="0" u="none" strike="noStrike" cap="none" normalizeH="0" baseline="0" dirty="0" smtClean="0">
                        <a:ln>
                          <a:noFill/>
                        </a:ln>
                        <a:solidFill>
                          <a:srgbClr val="FF0000"/>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290">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hlinkClick r:id="rId2" action="ppaction://hlinksldjump"/>
                        </a:rPr>
                        <a:t>紀錄</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紀</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記</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0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名詞用</a:t>
                      </a:r>
                      <a:r>
                        <a:rPr kumimoji="0" lang="zh-TW" altLang="en-US"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a:t>
                      </a: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紀錄</a:t>
                      </a:r>
                      <a:r>
                        <a:rPr kumimoji="0" lang="zh-TW" altLang="en-US"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a:t>
                      </a:r>
                      <a:r>
                        <a:rPr kumimoji="0" lang="zh-TW" altLang="en-US" sz="2200" b="1"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rPr>
                        <a:t>，如：</a:t>
                      </a:r>
                      <a:r>
                        <a:rPr kumimoji="0" lang="zh-TW" altLang="en-US"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會議紀錄、主席：、紀錄：</a:t>
                      </a:r>
                      <a:endParaRPr kumimoji="0" lang="zh-TW" altLang="zh-TW" sz="2200" b="0" i="0" u="none" strike="noStrike" cap="none" normalizeH="0" baseline="0" dirty="0" smtClean="0">
                        <a:ln>
                          <a:noFill/>
                        </a:ln>
                        <a:solidFill>
                          <a:srgbClr val="0070C0"/>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31">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記錄</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smtClean="0">
                          <a:ln>
                            <a:noFill/>
                          </a:ln>
                          <a:solidFill>
                            <a:srgbClr val="0070C0"/>
                          </a:solidFill>
                          <a:effectLst/>
                          <a:latin typeface="Times New Roman" panose="02020603050405020304" pitchFamily="18" charset="0"/>
                          <a:ea typeface="標楷體" panose="03000509000000000000" pitchFamily="65" charset="-120"/>
                        </a:rPr>
                        <a:t>記</a:t>
                      </a:r>
                      <a:endParaRPr kumimoji="0" lang="zh-TW"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紀</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動詞用</a:t>
                      </a:r>
                      <a:r>
                        <a:rPr kumimoji="0" lang="zh-TW" altLang="en-US"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a:t>
                      </a: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記錄</a:t>
                      </a:r>
                      <a:r>
                        <a:rPr kumimoji="0" lang="zh-TW" altLang="en-US"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a:t>
                      </a:r>
                      <a:r>
                        <a:rPr kumimoji="0" lang="zh-TW" altLang="en-US" sz="2200" b="1"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rPr>
                        <a:t>，如：</a:t>
                      </a: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記錄</a:t>
                      </a:r>
                      <a:r>
                        <a:rPr kumimoji="0" lang="zh-TW" altLang="en-US"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詳實</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31">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事蹟、史蹟、遺蹟</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蹟</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跡</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蹟指功業、前人或事務的遺痕，如：</a:t>
                      </a: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古蹟 </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290">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蹤跡</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跡</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蹟</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跡指腳印、痕跡，如：</a:t>
                      </a: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足跡、跡象、蹤跡 </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290">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糧食</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糧</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粮</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粮是糧的俗字 </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6464">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覆核</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70C0"/>
                          </a:solidFill>
                          <a:effectLst/>
                          <a:latin typeface="Times New Roman" panose="02020603050405020304" pitchFamily="18" charset="0"/>
                          <a:ea typeface="標楷體" panose="03000509000000000000" pitchFamily="65" charset="-120"/>
                        </a:rPr>
                        <a:t>覆</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FF0000"/>
                          </a:solidFill>
                          <a:effectLst/>
                          <a:latin typeface="Times New Roman" panose="02020603050405020304" pitchFamily="18" charset="0"/>
                          <a:ea typeface="標楷體" panose="03000509000000000000" pitchFamily="65" charset="-120"/>
                        </a:rPr>
                        <a:t>複</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22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覆核係指由上級再審核一遍</a:t>
                      </a:r>
                      <a:r>
                        <a:rPr kumimoji="0" lang="zh-TW" altLang="zh-TW" sz="22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rPr>
                        <a:t>，</a:t>
                      </a:r>
                      <a:r>
                        <a:rPr kumimoji="0" lang="zh-TW" altLang="en-US" sz="22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rPr>
                        <a:t>如：</a:t>
                      </a: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覆審、覆試、覆轍</a:t>
                      </a:r>
                      <a:r>
                        <a:rPr kumimoji="0" lang="zh-TW" altLang="zh-TW" sz="2200" b="1" i="0" u="none" strike="noStrike" cap="none" normalizeH="0" baseline="0" dirty="0" smtClean="0">
                          <a:ln>
                            <a:noFill/>
                          </a:ln>
                          <a:solidFill>
                            <a:srgbClr val="0070C0"/>
                          </a:solidFill>
                          <a:effectLst/>
                          <a:latin typeface="標楷體" panose="03000509000000000000" pitchFamily="65" charset="-120"/>
                          <a:ea typeface="標楷體" panose="03000509000000000000" pitchFamily="65" charset="-120"/>
                        </a:rPr>
                        <a:t>、</a:t>
                      </a:r>
                      <a:endParaRPr kumimoji="0" lang="zh-TW" altLang="zh-TW" sz="2200" b="0" i="0" u="none" strike="noStrike" cap="none" normalizeH="0" baseline="0" dirty="0" smtClean="0">
                        <a:ln>
                          <a:noFill/>
                        </a:ln>
                        <a:solidFill>
                          <a:srgbClr val="0070C0"/>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365">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復查</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smtClean="0">
                          <a:ln>
                            <a:noFill/>
                          </a:ln>
                          <a:solidFill>
                            <a:srgbClr val="0070C0"/>
                          </a:solidFill>
                          <a:effectLst/>
                          <a:latin typeface="Times New Roman" panose="02020603050405020304" pitchFamily="18" charset="0"/>
                          <a:ea typeface="標楷體" panose="03000509000000000000" pitchFamily="65" charset="-120"/>
                        </a:rPr>
                        <a:t>復</a:t>
                      </a:r>
                      <a:endParaRPr kumimoji="0" lang="zh-TW"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smtClean="0">
                          <a:ln>
                            <a:noFill/>
                          </a:ln>
                          <a:solidFill>
                            <a:srgbClr val="FF0000"/>
                          </a:solidFill>
                          <a:effectLst/>
                          <a:latin typeface="Times New Roman" panose="02020603050405020304" pitchFamily="18" charset="0"/>
                          <a:ea typeface="標楷體" panose="03000509000000000000" pitchFamily="65" charset="-120"/>
                        </a:rPr>
                        <a:t>複</a:t>
                      </a:r>
                      <a:endParaRPr kumimoji="0" lang="zh-TW"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22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復查係指由原單位或當事人再審查一遍，</a:t>
                      </a:r>
                      <a:r>
                        <a:rPr kumimoji="0" lang="zh-TW" altLang="zh-TW" sz="2200" b="1" i="0" u="none" strike="noStrike" kern="1200" cap="none" spc="0" normalizeH="0" baseline="0" noProof="0" dirty="0" smtClean="0">
                          <a:ln>
                            <a:noFill/>
                          </a:ln>
                          <a:solidFill>
                            <a:prstClr val="black"/>
                          </a:solidFill>
                          <a:effectLst/>
                          <a:uLnTx/>
                          <a:uFillTx/>
                          <a:latin typeface="Times New Roman" panose="02020603050405020304" pitchFamily="18" charset="0"/>
                          <a:ea typeface="標楷體" panose="03000509000000000000" pitchFamily="65" charset="-120"/>
                          <a:cs typeface="+mn-cs"/>
                        </a:rPr>
                        <a:t>如：</a:t>
                      </a:r>
                      <a:r>
                        <a:rPr kumimoji="0" lang="zh-TW" altLang="zh-TW" sz="2200" b="1" i="0" u="none" strike="noStrike" kern="1200" cap="none" spc="0" normalizeH="0" baseline="0" noProof="0" dirty="0" smtClean="0">
                          <a:ln>
                            <a:noFill/>
                          </a:ln>
                          <a:solidFill>
                            <a:srgbClr val="FF0000"/>
                          </a:solidFill>
                          <a:effectLst/>
                          <a:uLnTx/>
                          <a:uFillTx/>
                          <a:latin typeface="Times New Roman" panose="02020603050405020304" pitchFamily="18" charset="0"/>
                          <a:ea typeface="標楷體" panose="03000509000000000000" pitchFamily="65" charset="-120"/>
                          <a:cs typeface="+mn-cs"/>
                        </a:rPr>
                        <a:t>函復</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1312">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dirty="0" smtClean="0">
                          <a:ln>
                            <a:noFill/>
                          </a:ln>
                          <a:solidFill>
                            <a:srgbClr val="0000FF"/>
                          </a:solidFill>
                          <a:effectLst/>
                          <a:latin typeface="Times New Roman" panose="02020603050405020304" pitchFamily="18" charset="0"/>
                          <a:ea typeface="標楷體" panose="03000509000000000000" pitchFamily="65" charset="-120"/>
                        </a:rPr>
                        <a:t>複驗</a:t>
                      </a:r>
                      <a:endParaRPr kumimoji="0" lang="zh-TW" altLang="zh-TW" sz="2200" b="0" i="0" u="none" strike="noStrike" cap="none" normalizeH="0" baseline="0" dirty="0" smtClean="0">
                        <a:ln>
                          <a:noFill/>
                        </a:ln>
                        <a:solidFill>
                          <a:srgbClr val="0000FF"/>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70C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smtClean="0">
                          <a:ln>
                            <a:noFill/>
                          </a:ln>
                          <a:solidFill>
                            <a:srgbClr val="0070C0"/>
                          </a:solidFill>
                          <a:effectLst/>
                          <a:latin typeface="Times New Roman" panose="02020603050405020304" pitchFamily="18" charset="0"/>
                          <a:ea typeface="標楷體" panose="03000509000000000000" pitchFamily="65" charset="-120"/>
                        </a:rPr>
                        <a:t>複</a:t>
                      </a:r>
                      <a:endParaRPr kumimoji="0" lang="zh-TW"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zh-TW" sz="2200" b="1" i="0" u="none" strike="noStrike" cap="none" normalizeH="0" baseline="0" smtClean="0">
                          <a:ln>
                            <a:noFill/>
                          </a:ln>
                          <a:solidFill>
                            <a:srgbClr val="FF0000"/>
                          </a:solidFill>
                          <a:effectLst/>
                          <a:latin typeface="Times New Roman" panose="02020603050405020304" pitchFamily="18" charset="0"/>
                          <a:ea typeface="標楷體" panose="03000509000000000000" pitchFamily="65" charset="-120"/>
                        </a:rPr>
                        <a:t>復</a:t>
                      </a:r>
                      <a:endParaRPr kumimoji="0" lang="zh-TW"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22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複驗係指由不同單位或機關多方審驗，</a:t>
                      </a:r>
                      <a:endParaRPr kumimoji="0" lang="zh-TW" altLang="zh-TW" sz="2200" b="0" i="0" u="none" strike="noStrike" cap="none" normalizeH="0" baseline="0" dirty="0" smtClean="0">
                        <a:ln>
                          <a:noFill/>
                        </a:ln>
                        <a:solidFill>
                          <a:schemeClr val="tx1"/>
                        </a:solidFill>
                        <a:effectLst/>
                        <a:latin typeface="Times New Roman" panose="02020603050405020304" pitchFamily="18" charset="0"/>
                        <a:ea typeface="新細明體" panose="02020500000000000000" pitchFamily="18" charset="-120"/>
                      </a:endParaRPr>
                    </a:p>
                    <a:p>
                      <a:pPr marL="0" marR="0" lvl="0" indent="0" algn="just" defTabSz="958850" rtl="0" eaLnBrk="1" fontAlgn="base" latinLnBrk="0" hangingPunct="1">
                        <a:lnSpc>
                          <a:spcPts val="2200"/>
                        </a:lnSpc>
                        <a:spcBef>
                          <a:spcPct val="0"/>
                        </a:spcBef>
                        <a:spcAft>
                          <a:spcPct val="0"/>
                        </a:spcAft>
                        <a:buClrTx/>
                        <a:buSzTx/>
                        <a:buFontTx/>
                        <a:buNone/>
                        <a:tabLst/>
                      </a:pPr>
                      <a:r>
                        <a:rPr kumimoji="0" lang="zh-TW" altLang="zh-TW"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如：</a:t>
                      </a:r>
                      <a:r>
                        <a:rPr kumimoji="0" lang="zh-TW" altLang="zh-TW" sz="2200" b="1" i="0" u="none" strike="noStrike" cap="none" normalizeH="0" baseline="0" dirty="0" smtClean="0">
                          <a:ln>
                            <a:noFill/>
                          </a:ln>
                          <a:solidFill>
                            <a:srgbClr val="3D15E9"/>
                          </a:solidFill>
                          <a:effectLst/>
                          <a:latin typeface="Times New Roman" panose="02020603050405020304" pitchFamily="18" charset="0"/>
                          <a:ea typeface="標楷體" panose="03000509000000000000" pitchFamily="65" charset="-120"/>
                        </a:rPr>
                        <a:t>重複、複習、複決、複印 </a:t>
                      </a:r>
                      <a:endParaRPr kumimoji="0" lang="zh-TW" altLang="zh-TW" sz="2200" b="0" i="0" u="none" strike="noStrike" cap="none" normalizeH="0" baseline="0" dirty="0" smtClean="0">
                        <a:ln>
                          <a:noFill/>
                        </a:ln>
                        <a:solidFill>
                          <a:srgbClr val="3D15E9"/>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5068">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en-US"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rPr>
                        <a:t>日據</a:t>
                      </a:r>
                      <a:endParaRPr kumimoji="0" lang="zh-TW" altLang="zh-TW"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en-US"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rPr>
                        <a:t>    </a:t>
                      </a:r>
                      <a:r>
                        <a:rPr kumimoji="0" lang="zh-TW" altLang="en-US" sz="2200" b="1" i="0" u="none" strike="noStrike" cap="none" normalizeH="0" baseline="0" smtClean="0">
                          <a:ln>
                            <a:noFill/>
                          </a:ln>
                          <a:solidFill>
                            <a:srgbClr val="0070C0"/>
                          </a:solidFill>
                          <a:effectLst/>
                          <a:latin typeface="標楷體" panose="03000509000000000000" pitchFamily="65" charset="-120"/>
                          <a:ea typeface="標楷體" panose="03000509000000000000" pitchFamily="65" charset="-120"/>
                        </a:rPr>
                        <a:t>據</a:t>
                      </a:r>
                      <a:endParaRPr kumimoji="0" lang="zh-TW" altLang="zh-TW" sz="2200" b="1" i="0" u="none" strike="noStrike" cap="none" normalizeH="0" baseline="0" smtClean="0">
                        <a:ln>
                          <a:noFill/>
                        </a:ln>
                        <a:solidFill>
                          <a:srgbClr val="0070C0"/>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FF0000"/>
                        </a:solidFill>
                        <a:effectLst/>
                        <a:latin typeface="Times New Roman" panose="02020603050405020304" pitchFamily="18" charset="0"/>
                        <a:ea typeface="標楷體" panose="03000509000000000000" pitchFamily="65" charset="-120"/>
                      </a:endParaRPr>
                    </a:p>
                    <a:p>
                      <a:pPr marL="0" marR="0" lvl="0" indent="0" algn="ctr" defTabSz="914400" rtl="0" eaLnBrk="1" fontAlgn="base" latinLnBrk="0" hangingPunct="1">
                        <a:lnSpc>
                          <a:spcPts val="1400"/>
                        </a:lnSpc>
                        <a:spcBef>
                          <a:spcPct val="0"/>
                        </a:spcBef>
                        <a:spcAft>
                          <a:spcPct val="0"/>
                        </a:spcAft>
                        <a:buClrTx/>
                        <a:buSzTx/>
                        <a:buFontTx/>
                        <a:buNone/>
                        <a:tabLst/>
                      </a:pPr>
                      <a:r>
                        <a:rPr kumimoji="0" lang="zh-TW" altLang="en-US" sz="2200" b="1" i="0" u="none" strike="noStrike" cap="none" normalizeH="0" baseline="0" smtClean="0">
                          <a:ln>
                            <a:noFill/>
                          </a:ln>
                          <a:solidFill>
                            <a:srgbClr val="FF0000"/>
                          </a:solidFill>
                          <a:effectLst/>
                          <a:latin typeface="Times New Roman" panose="02020603050405020304" pitchFamily="18" charset="0"/>
                          <a:ea typeface="標楷體" panose="03000509000000000000" pitchFamily="65" charset="-120"/>
                        </a:rPr>
                        <a:t>治</a:t>
                      </a:r>
                      <a:endParaRPr kumimoji="0" lang="zh-TW"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p>
                      <a:pPr marL="0" marR="0" lvl="0" indent="0" algn="ctr" defTabSz="914400" rtl="0" eaLnBrk="1" fontAlgn="base" latinLnBrk="0" hangingPunct="1">
                        <a:lnSpc>
                          <a:spcPts val="1400"/>
                        </a:lnSpc>
                        <a:spcBef>
                          <a:spcPct val="0"/>
                        </a:spcBef>
                        <a:spcAft>
                          <a:spcPct val="0"/>
                        </a:spcAft>
                        <a:buClrTx/>
                        <a:buSzTx/>
                        <a:buFontTx/>
                        <a:buNone/>
                        <a:tabLst/>
                      </a:pPr>
                      <a:endParaRPr kumimoji="0" lang="en-US" altLang="zh-TW" sz="2200" b="0" i="0" u="none" strike="noStrike" cap="none" normalizeH="0" baseline="0" smtClean="0">
                        <a:ln>
                          <a:noFill/>
                        </a:ln>
                        <a:solidFill>
                          <a:schemeClr val="tx1"/>
                        </a:solidFill>
                        <a:effectLst/>
                        <a:latin typeface="Times New Roman" panose="02020603050405020304" pitchFamily="18" charset="0"/>
                        <a:ea typeface="新細明體" panose="02020500000000000000" pitchFamily="18"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2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rPr>
                        <a:t>為求機關公文用字正確表達我國主權有一致性規範</a:t>
                      </a:r>
                      <a:endParaRPr kumimoji="0" lang="en-US" altLang="zh-TW" sz="22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endParaRPr>
                    </a:p>
                    <a:p>
                      <a:pPr marL="0" marR="0" lvl="0" indent="0" algn="l" defTabSz="958850" rtl="0" eaLnBrk="1" fontAlgn="base" latinLnBrk="0" hangingPunct="1">
                        <a:lnSpc>
                          <a:spcPct val="100000"/>
                        </a:lnSpc>
                        <a:spcBef>
                          <a:spcPct val="0"/>
                        </a:spcBef>
                        <a:spcAft>
                          <a:spcPct val="0"/>
                        </a:spcAft>
                        <a:buClrTx/>
                        <a:buSzTx/>
                        <a:buFontTx/>
                        <a:buNone/>
                        <a:tabLst/>
                      </a:pP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（行政院</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102</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年</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7</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月</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23</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日</a:t>
                      </a: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院臺綜字第</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1020142199</a:t>
                      </a: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號函）</a:t>
                      </a:r>
                      <a:endParaRPr kumimoji="0" lang="zh-TW" altLang="zh-TW" sz="2200" b="1" i="0" u="none" strike="noStrike" cap="none" normalizeH="0" baseline="0" dirty="0" smtClean="0">
                        <a:ln>
                          <a:noFill/>
                        </a:ln>
                        <a:solidFill>
                          <a:srgbClr val="0070C0"/>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5068">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just"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endParaRPr>
                    </a:p>
                    <a:p>
                      <a:pPr marL="0" marR="0" lvl="0" indent="0" algn="just" defTabSz="958850" rtl="0" eaLnBrk="1" fontAlgn="base" latinLnBrk="0" hangingPunct="1">
                        <a:lnSpc>
                          <a:spcPts val="1400"/>
                        </a:lnSpc>
                        <a:spcBef>
                          <a:spcPct val="0"/>
                        </a:spcBef>
                        <a:spcAft>
                          <a:spcPct val="0"/>
                        </a:spcAft>
                        <a:buClrTx/>
                        <a:buSzTx/>
                        <a:buFontTx/>
                        <a:buNone/>
                        <a:tabLst/>
                      </a:pPr>
                      <a:r>
                        <a:rPr kumimoji="0" lang="zh-TW" altLang="en-US"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rPr>
                        <a:t>取消</a:t>
                      </a:r>
                      <a:endParaRPr kumimoji="0" lang="zh-TW" altLang="zh-TW" sz="2200" b="1" i="0" u="none" strike="noStrike" cap="none" normalizeH="0" baseline="0" smtClean="0">
                        <a:ln>
                          <a:noFill/>
                        </a:ln>
                        <a:solidFill>
                          <a:srgbClr val="0000FF"/>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smtClean="0">
                        <a:ln>
                          <a:noFill/>
                        </a:ln>
                        <a:solidFill>
                          <a:srgbClr val="0070C0"/>
                        </a:solidFill>
                        <a:effectLst/>
                        <a:latin typeface="標楷體" panose="03000509000000000000" pitchFamily="65" charset="-12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en-US" sz="2200" b="1" i="0" u="none" strike="noStrike" cap="none" normalizeH="0" baseline="0" smtClean="0">
                          <a:ln>
                            <a:noFill/>
                          </a:ln>
                          <a:solidFill>
                            <a:srgbClr val="0070C0"/>
                          </a:solidFill>
                          <a:effectLst/>
                          <a:latin typeface="標楷體" panose="03000509000000000000" pitchFamily="65" charset="-120"/>
                          <a:ea typeface="標楷體" panose="03000509000000000000" pitchFamily="65" charset="-120"/>
                        </a:rPr>
                        <a:t>消</a:t>
                      </a:r>
                      <a:endParaRPr kumimoji="0" lang="en-US" altLang="zh-TW" sz="2200" b="1" i="0" u="none" strike="noStrike" cap="none" normalizeH="0" baseline="0" smtClean="0">
                        <a:ln>
                          <a:noFill/>
                        </a:ln>
                        <a:solidFill>
                          <a:srgbClr val="0070C0"/>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58850">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defTabSz="9588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defTabSz="95885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defTabSz="95885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defTabSz="95885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58850" rtl="0" eaLnBrk="1" fontAlgn="base" latinLnBrk="0" hangingPunct="1">
                        <a:lnSpc>
                          <a:spcPts val="1400"/>
                        </a:lnSpc>
                        <a:spcBef>
                          <a:spcPct val="0"/>
                        </a:spcBef>
                        <a:spcAft>
                          <a:spcPct val="0"/>
                        </a:spcAft>
                        <a:buClrTx/>
                        <a:buSzTx/>
                        <a:buFontTx/>
                        <a:buNone/>
                        <a:tabLst/>
                      </a:pPr>
                      <a:endPar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p>
                      <a:pPr marL="0" marR="0" lvl="0" indent="0" algn="ctr" defTabSz="958850" rtl="0" eaLnBrk="1" fontAlgn="base" latinLnBrk="0" hangingPunct="1">
                        <a:lnSpc>
                          <a:spcPts val="1400"/>
                        </a:lnSpc>
                        <a:spcBef>
                          <a:spcPct val="0"/>
                        </a:spcBef>
                        <a:spcAft>
                          <a:spcPct val="0"/>
                        </a:spcAft>
                        <a:buClrTx/>
                        <a:buSzTx/>
                        <a:buFontTx/>
                        <a:buNone/>
                        <a:tabLst/>
                      </a:pP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銷</a:t>
                      </a:r>
                      <a:endPar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9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defRPr sz="25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defRPr sz="21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a:t>
                      </a:r>
                      <a:r>
                        <a:rPr kumimoji="0" lang="zh-TW" altLang="en-US" sz="2200" b="1" i="0" u="none" strike="noStrike" cap="none" normalizeH="0" baseline="0" dirty="0" smtClean="0">
                          <a:ln>
                            <a:noFill/>
                          </a:ln>
                          <a:solidFill>
                            <a:srgbClr val="0000FF"/>
                          </a:solidFill>
                          <a:effectLst/>
                          <a:latin typeface="標楷體" panose="03000509000000000000" pitchFamily="65" charset="-120"/>
                          <a:ea typeface="標楷體" panose="03000509000000000000" pitchFamily="65" charset="-120"/>
                        </a:rPr>
                        <a:t>取消</a:t>
                      </a:r>
                      <a:r>
                        <a:rPr kumimoji="0" lang="zh-TW" altLang="en-US" sz="2200" b="1"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a:t>
                      </a:r>
                      <a:r>
                        <a:rPr kumimoji="0" lang="zh-TW" altLang="en-US" sz="22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rPr>
                        <a:t>指消除已成立的事</a:t>
                      </a: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中華民國</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104</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年</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12</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月</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16</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日</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立法院第</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8</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屆第</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8</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會期第</a:t>
                      </a:r>
                      <a:r>
                        <a:rPr kumimoji="0" lang="en-US"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14</a:t>
                      </a:r>
                      <a:r>
                        <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次會議通過新增一則</a:t>
                      </a:r>
                      <a:r>
                        <a:rPr kumimoji="0" lang="zh-TW" altLang="en-US"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a:t>
                      </a:r>
                      <a:endParaRPr kumimoji="0" lang="zh-TW" altLang="zh-TW" sz="22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txBody>
                  <a:tcPr marL="17778" marR="17778"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7555425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標題 1"/>
          <p:cNvSpPr>
            <a:spLocks noGrp="1"/>
          </p:cNvSpPr>
          <p:nvPr>
            <p:ph type="title"/>
          </p:nvPr>
        </p:nvSpPr>
        <p:spPr>
          <a:xfrm>
            <a:off x="471987" y="205664"/>
            <a:ext cx="11317590" cy="822658"/>
          </a:xfrm>
        </p:spPr>
        <p:txBody>
          <a:bodyPr>
            <a:normAutofit fontScale="90000"/>
          </a:bodyPr>
          <a:lstStyle/>
          <a:p>
            <a:pPr algn="ctr">
              <a:defRPr/>
            </a:pPr>
            <a:r>
              <a:rPr lang="en-US" altLang="zh-TW" sz="4401" dirty="0">
                <a:solidFill>
                  <a:srgbClr val="0070C0"/>
                </a:solidFill>
                <a:latin typeface="標楷體" panose="03000509000000000000" pitchFamily="65" charset="-120"/>
                <a:ea typeface="標楷體" panose="03000509000000000000" pitchFamily="65" charset="-120"/>
              </a:rPr>
              <a:t/>
            </a:r>
            <a:br>
              <a:rPr lang="en-US" altLang="zh-TW" sz="4401" dirty="0">
                <a:solidFill>
                  <a:srgbClr val="0070C0"/>
                </a:solidFill>
                <a:latin typeface="標楷體" panose="03000509000000000000" pitchFamily="65" charset="-120"/>
                <a:ea typeface="標楷體" panose="03000509000000000000" pitchFamily="65" charset="-120"/>
              </a:rPr>
            </a:br>
            <a:r>
              <a:rPr lang="zh-TW" altLang="zh-TW" sz="4401" dirty="0">
                <a:latin typeface="標楷體" panose="03000509000000000000" pitchFamily="65" charset="-120"/>
                <a:ea typeface="標楷體" panose="03000509000000000000" pitchFamily="65" charset="-120"/>
              </a:rPr>
              <a:t>常見公文疑義文詞用字</a:t>
            </a:r>
            <a:r>
              <a:rPr lang="zh-TW" altLang="zh-TW" sz="4401" dirty="0" smtClean="0">
                <a:latin typeface="標楷體" panose="03000509000000000000" pitchFamily="65" charset="-120"/>
                <a:ea typeface="標楷體" panose="03000509000000000000" pitchFamily="65" charset="-120"/>
              </a:rPr>
              <a:t>表</a:t>
            </a:r>
            <a:r>
              <a:rPr lang="zh-TW" altLang="zh-TW" sz="4401" dirty="0">
                <a:latin typeface="標楷體" panose="03000509000000000000" pitchFamily="65" charset="-120"/>
                <a:ea typeface="標楷體" panose="03000509000000000000" pitchFamily="65" charset="-120"/>
              </a:rPr>
              <a:t/>
            </a:r>
            <a:br>
              <a:rPr lang="zh-TW" altLang="zh-TW" sz="4401" dirty="0">
                <a:latin typeface="標楷體" panose="03000509000000000000" pitchFamily="65" charset="-120"/>
                <a:ea typeface="標楷體" panose="03000509000000000000" pitchFamily="65" charset="-120"/>
              </a:rPr>
            </a:br>
            <a:endParaRPr lang="zh-TW" altLang="en-US" sz="4401"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765529155"/>
              </p:ext>
            </p:extLst>
          </p:nvPr>
        </p:nvGraphicFramePr>
        <p:xfrm>
          <a:off x="317635" y="1106902"/>
          <a:ext cx="11377060" cy="5480716"/>
        </p:xfrm>
        <a:graphic>
          <a:graphicData uri="http://schemas.openxmlformats.org/drawingml/2006/table">
            <a:tbl>
              <a:tblPr firstRow="1" bandRow="1">
                <a:tableStyleId>{5940675A-B579-460E-94D1-54222C63F5DA}</a:tableStyleId>
              </a:tblPr>
              <a:tblGrid>
                <a:gridCol w="1526191"/>
                <a:gridCol w="1456820"/>
                <a:gridCol w="1248701"/>
                <a:gridCol w="7145348"/>
              </a:tblGrid>
              <a:tr h="510142">
                <a:tc>
                  <a:txBody>
                    <a:bodyPr/>
                    <a:lstStyle/>
                    <a:p>
                      <a:pPr indent="177800" algn="just">
                        <a:lnSpc>
                          <a:spcPts val="3500"/>
                        </a:lnSpc>
                        <a:spcAft>
                          <a:spcPts val="0"/>
                        </a:spcAft>
                      </a:pPr>
                      <a:r>
                        <a:rPr lang="zh-TW" sz="2400" b="1" kern="100" dirty="0" smtClean="0">
                          <a:solidFill>
                            <a:srgbClr val="0000FF"/>
                          </a:solidFill>
                          <a:latin typeface="Times New Roman"/>
                          <a:ea typeface="標楷體"/>
                        </a:rPr>
                        <a:t>用字舉例</a:t>
                      </a:r>
                      <a:endParaRPr lang="zh-TW" sz="2400" kern="100" dirty="0">
                        <a:latin typeface="Times New Roman"/>
                        <a:ea typeface="新細明體"/>
                      </a:endParaRPr>
                    </a:p>
                  </a:txBody>
                  <a:tcPr marL="17780" marR="17780" marT="0" marB="0"/>
                </a:tc>
                <a:tc>
                  <a:txBody>
                    <a:bodyPr/>
                    <a:lstStyle/>
                    <a:p>
                      <a:pPr algn="just">
                        <a:lnSpc>
                          <a:spcPts val="3500"/>
                        </a:lnSpc>
                        <a:spcAft>
                          <a:spcPts val="0"/>
                        </a:spcAft>
                      </a:pPr>
                      <a:r>
                        <a:rPr lang="zh-TW" sz="2400" b="1" kern="100" dirty="0" smtClean="0">
                          <a:solidFill>
                            <a:srgbClr val="0070C0"/>
                          </a:solidFill>
                          <a:latin typeface="Times New Roman"/>
                          <a:ea typeface="標楷體"/>
                        </a:rPr>
                        <a:t>統一</a:t>
                      </a:r>
                      <a:r>
                        <a:rPr lang="zh-TW" sz="2400" b="1" kern="100" dirty="0">
                          <a:solidFill>
                            <a:srgbClr val="0070C0"/>
                          </a:solidFill>
                          <a:latin typeface="Times New Roman"/>
                          <a:ea typeface="標楷體"/>
                        </a:rPr>
                        <a:t>用字</a:t>
                      </a:r>
                      <a:endParaRPr lang="zh-TW" sz="2400" kern="100" dirty="0">
                        <a:latin typeface="Times New Roman"/>
                        <a:ea typeface="新細明體"/>
                      </a:endParaRPr>
                    </a:p>
                  </a:txBody>
                  <a:tcPr marL="17780" marR="17780" marT="0" marB="0"/>
                </a:tc>
                <a:tc>
                  <a:txBody>
                    <a:bodyPr/>
                    <a:lstStyle/>
                    <a:p>
                      <a:pPr algn="just">
                        <a:lnSpc>
                          <a:spcPts val="3500"/>
                        </a:lnSpc>
                        <a:spcAft>
                          <a:spcPts val="0"/>
                        </a:spcAft>
                      </a:pPr>
                      <a:r>
                        <a:rPr lang="zh-TW" sz="2400" b="1" kern="100" dirty="0" smtClean="0">
                          <a:solidFill>
                            <a:srgbClr val="FF0000"/>
                          </a:solidFill>
                          <a:latin typeface="Times New Roman"/>
                          <a:ea typeface="標楷體"/>
                        </a:rPr>
                        <a:t>錯誤</a:t>
                      </a:r>
                      <a:r>
                        <a:rPr lang="zh-TW" sz="2400" b="1" kern="100" dirty="0">
                          <a:solidFill>
                            <a:srgbClr val="FF0000"/>
                          </a:solidFill>
                          <a:latin typeface="Times New Roman"/>
                          <a:ea typeface="標楷體"/>
                        </a:rPr>
                        <a:t>用字</a:t>
                      </a:r>
                      <a:endParaRPr lang="zh-TW" sz="2400" kern="100" dirty="0">
                        <a:latin typeface="Times New Roman"/>
                        <a:ea typeface="新細明體"/>
                      </a:endParaRPr>
                    </a:p>
                  </a:txBody>
                  <a:tcPr marL="17780" marR="17780" marT="0" marB="0"/>
                </a:tc>
                <a:tc>
                  <a:txBody>
                    <a:bodyPr/>
                    <a:lstStyle/>
                    <a:p>
                      <a:pPr algn="ctr">
                        <a:lnSpc>
                          <a:spcPts val="3500"/>
                        </a:lnSpc>
                        <a:spcAft>
                          <a:spcPts val="0"/>
                        </a:spcAft>
                      </a:pPr>
                      <a:r>
                        <a:rPr lang="zh-TW" sz="2400" b="1" kern="100" dirty="0" smtClean="0">
                          <a:latin typeface="Times New Roman"/>
                          <a:ea typeface="標楷體"/>
                        </a:rPr>
                        <a:t>說</a:t>
                      </a:r>
                      <a:r>
                        <a:rPr lang="zh-TW" sz="2400" b="1" kern="100" dirty="0">
                          <a:latin typeface="Times New Roman"/>
                          <a:ea typeface="標楷體"/>
                        </a:rPr>
                        <a:t>　　明</a:t>
                      </a:r>
                      <a:endParaRPr lang="zh-TW" sz="2400" kern="100" dirty="0">
                        <a:latin typeface="Times New Roman"/>
                        <a:ea typeface="新細明體"/>
                      </a:endParaRPr>
                    </a:p>
                  </a:txBody>
                  <a:tcPr marL="17780" marR="17780" marT="0" marB="0"/>
                </a:tc>
              </a:tr>
              <a:tr h="1271272">
                <a:tc>
                  <a:txBody>
                    <a:bodyPr/>
                    <a:lstStyle/>
                    <a:p>
                      <a:pPr algn="just">
                        <a:lnSpc>
                          <a:spcPts val="3200"/>
                        </a:lnSpc>
                        <a:spcAft>
                          <a:spcPts val="0"/>
                        </a:spcAft>
                      </a:pPr>
                      <a:endParaRPr lang="en-US" altLang="zh-TW" sz="2800" b="1" kern="100" dirty="0" smtClean="0">
                        <a:solidFill>
                          <a:srgbClr val="0000FF"/>
                        </a:solidFill>
                        <a:latin typeface="Times New Roman"/>
                        <a:ea typeface="標楷體"/>
                      </a:endParaRPr>
                    </a:p>
                    <a:p>
                      <a:pPr algn="just">
                        <a:lnSpc>
                          <a:spcPts val="3200"/>
                        </a:lnSpc>
                        <a:spcAft>
                          <a:spcPts val="0"/>
                        </a:spcAft>
                      </a:pPr>
                      <a:r>
                        <a:rPr lang="en-US" altLang="zh-TW" sz="2800" b="1" kern="100" dirty="0" smtClean="0">
                          <a:solidFill>
                            <a:srgbClr val="0000FF"/>
                          </a:solidFill>
                          <a:latin typeface="Times New Roman"/>
                          <a:ea typeface="標楷體"/>
                        </a:rPr>
                        <a:t>      </a:t>
                      </a:r>
                      <a:r>
                        <a:rPr lang="zh-TW" sz="2800" b="1" kern="100" dirty="0" smtClean="0">
                          <a:solidFill>
                            <a:srgbClr val="0000FF"/>
                          </a:solidFill>
                          <a:latin typeface="Times New Roman"/>
                          <a:ea typeface="標楷體"/>
                        </a:rPr>
                        <a:t>需</a:t>
                      </a:r>
                      <a:endParaRPr lang="zh-TW" sz="2800" kern="100" dirty="0">
                        <a:latin typeface="Times New Roman"/>
                        <a:ea typeface="新細明體"/>
                      </a:endParaRPr>
                    </a:p>
                  </a:txBody>
                  <a:tcPr marL="68581" marR="68581" marT="0" marB="0"/>
                </a:tc>
                <a:tc>
                  <a:txBody>
                    <a:bodyPr/>
                    <a:lstStyle/>
                    <a:p>
                      <a:pPr algn="ctr">
                        <a:lnSpc>
                          <a:spcPts val="3200"/>
                        </a:lnSpc>
                        <a:spcAft>
                          <a:spcPts val="0"/>
                        </a:spcAft>
                      </a:pPr>
                      <a:endParaRPr lang="en-US" altLang="zh-TW" sz="2800" b="1" kern="100" dirty="0" smtClean="0">
                        <a:solidFill>
                          <a:srgbClr val="0070C0"/>
                        </a:solidFill>
                        <a:latin typeface="Times New Roman"/>
                        <a:ea typeface="標楷體"/>
                      </a:endParaRPr>
                    </a:p>
                    <a:p>
                      <a:pPr algn="ctr">
                        <a:lnSpc>
                          <a:spcPts val="3200"/>
                        </a:lnSpc>
                        <a:spcAft>
                          <a:spcPts val="0"/>
                        </a:spcAft>
                      </a:pPr>
                      <a:r>
                        <a:rPr lang="zh-TW" sz="2800" b="1" kern="100" dirty="0" smtClean="0">
                          <a:solidFill>
                            <a:srgbClr val="0070C0"/>
                          </a:solidFill>
                          <a:latin typeface="Times New Roman"/>
                          <a:ea typeface="標楷體"/>
                        </a:rPr>
                        <a:t>需</a:t>
                      </a:r>
                      <a:endParaRPr lang="zh-TW" sz="2800" kern="100" dirty="0">
                        <a:latin typeface="Times New Roman"/>
                        <a:ea typeface="新細明體"/>
                      </a:endParaRPr>
                    </a:p>
                  </a:txBody>
                  <a:tcPr marL="68581" marR="68581" marT="0" marB="0"/>
                </a:tc>
                <a:tc>
                  <a:txBody>
                    <a:bodyPr/>
                    <a:lstStyle/>
                    <a:p>
                      <a:pPr algn="ctr">
                        <a:lnSpc>
                          <a:spcPts val="3200"/>
                        </a:lnSpc>
                        <a:spcAft>
                          <a:spcPts val="0"/>
                        </a:spcAft>
                      </a:pPr>
                      <a:endParaRPr lang="en-US" altLang="zh-TW" sz="2800" b="1" kern="100" dirty="0" smtClean="0">
                        <a:solidFill>
                          <a:srgbClr val="FF0000"/>
                        </a:solidFill>
                        <a:latin typeface="Times New Roman"/>
                        <a:ea typeface="標楷體"/>
                      </a:endParaRPr>
                    </a:p>
                    <a:p>
                      <a:pPr algn="ctr">
                        <a:lnSpc>
                          <a:spcPts val="3200"/>
                        </a:lnSpc>
                        <a:spcAft>
                          <a:spcPts val="0"/>
                        </a:spcAft>
                      </a:pPr>
                      <a:r>
                        <a:rPr lang="zh-TW" sz="2800" b="1" kern="100" dirty="0" smtClean="0">
                          <a:solidFill>
                            <a:srgbClr val="FF0000"/>
                          </a:solidFill>
                          <a:latin typeface="Times New Roman"/>
                          <a:ea typeface="標楷體"/>
                        </a:rPr>
                        <a:t>須</a:t>
                      </a:r>
                      <a:endParaRPr lang="zh-TW" sz="2800" kern="100" dirty="0">
                        <a:latin typeface="Times New Roman"/>
                        <a:ea typeface="新細明體"/>
                      </a:endParaRPr>
                    </a:p>
                  </a:txBody>
                  <a:tcPr marL="68581" marR="68581" marT="0" marB="0"/>
                </a:tc>
                <a:tc>
                  <a:txBody>
                    <a:bodyPr/>
                    <a:lstStyle/>
                    <a:p>
                      <a:pPr marL="684000" indent="-711835" algn="just">
                        <a:lnSpc>
                          <a:spcPts val="32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需</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一定要「有」、</a:t>
                      </a:r>
                      <a:r>
                        <a:rPr lang="en-US" sz="2400" b="1" kern="100" dirty="0">
                          <a:latin typeface="Times New Roman"/>
                          <a:ea typeface="標楷體"/>
                        </a:rPr>
                        <a:t>NEED</a:t>
                      </a:r>
                      <a:r>
                        <a:rPr lang="zh-TW" sz="2400" b="1" kern="100" dirty="0">
                          <a:latin typeface="Times New Roman"/>
                          <a:ea typeface="標楷體"/>
                        </a:rPr>
                        <a:t>，當</a:t>
                      </a:r>
                      <a:r>
                        <a:rPr lang="zh-TW" sz="2400" b="1" kern="100" dirty="0" smtClean="0">
                          <a:latin typeface="Times New Roman"/>
                          <a:ea typeface="標楷體"/>
                        </a:rPr>
                        <a:t>主動詞，下接名</a:t>
                      </a:r>
                      <a:endParaRPr lang="en-US" altLang="zh-TW" sz="2400" b="1" kern="100" dirty="0" smtClean="0">
                        <a:latin typeface="Times New Roman"/>
                        <a:ea typeface="標楷體"/>
                      </a:endParaRPr>
                    </a:p>
                    <a:p>
                      <a:pPr marL="684000" indent="-711835" algn="just">
                        <a:lnSpc>
                          <a:spcPts val="3200"/>
                        </a:lnSpc>
                        <a:spcAft>
                          <a:spcPts val="0"/>
                        </a:spcAft>
                      </a:pPr>
                      <a:r>
                        <a:rPr lang="zh-TW" altLang="en-US" sz="2400" b="1" kern="100" dirty="0" smtClean="0">
                          <a:latin typeface="Times New Roman"/>
                          <a:ea typeface="標楷體"/>
                        </a:rPr>
                        <a:t>                </a:t>
                      </a:r>
                      <a:r>
                        <a:rPr lang="zh-TW" sz="2400" b="1" kern="100" dirty="0" smtClean="0">
                          <a:latin typeface="Times New Roman"/>
                          <a:ea typeface="標楷體"/>
                        </a:rPr>
                        <a:t>詞如</a:t>
                      </a:r>
                      <a:r>
                        <a:rPr lang="zh-TW" sz="2400" b="1" kern="100" dirty="0">
                          <a:latin typeface="Times New Roman"/>
                          <a:ea typeface="標楷體"/>
                        </a:rPr>
                        <a:t>：</a:t>
                      </a:r>
                      <a:r>
                        <a:rPr lang="zh-TW" sz="2400" b="1" kern="100" dirty="0">
                          <a:solidFill>
                            <a:srgbClr val="0070C0"/>
                          </a:solidFill>
                          <a:latin typeface="Times New Roman"/>
                          <a:ea typeface="標楷體"/>
                        </a:rPr>
                        <a:t>必需品、需才、不時之需</a:t>
                      </a:r>
                      <a:endParaRPr lang="zh-TW" sz="2400" kern="100" dirty="0">
                        <a:latin typeface="Times New Roman"/>
                        <a:ea typeface="新細明體"/>
                      </a:endParaRPr>
                    </a:p>
                    <a:p>
                      <a:pPr marL="711835" indent="-711835" algn="just">
                        <a:lnSpc>
                          <a:spcPts val="3200"/>
                        </a:lnSpc>
                        <a:spcAft>
                          <a:spcPts val="0"/>
                        </a:spcAft>
                      </a:pPr>
                      <a:r>
                        <a:rPr lang="zh-TW" sz="2400" b="1" kern="100" dirty="0">
                          <a:solidFill>
                            <a:srgbClr val="000000"/>
                          </a:solidFill>
                          <a:latin typeface="Times New Roman"/>
                          <a:ea typeface="標楷體"/>
                        </a:rPr>
                        <a:t>通用：必需＝</a:t>
                      </a:r>
                      <a:r>
                        <a:rPr lang="zh-TW" sz="2400" b="1" kern="100" dirty="0">
                          <a:latin typeface="Times New Roman"/>
                          <a:ea typeface="標楷體"/>
                        </a:rPr>
                        <a:t>指不可或缺</a:t>
                      </a:r>
                      <a:r>
                        <a:rPr lang="zh-TW" sz="2400" b="1" kern="100" dirty="0" smtClean="0">
                          <a:latin typeface="Times New Roman"/>
                          <a:ea typeface="標楷體"/>
                        </a:rPr>
                        <a:t>的</a:t>
                      </a:r>
                      <a:r>
                        <a:rPr lang="en-US" altLang="zh-TW" sz="2400" b="0" kern="100" baseline="0" dirty="0" smtClean="0">
                          <a:latin typeface="Times New Roman"/>
                          <a:ea typeface="新細明體"/>
                        </a:rPr>
                        <a:t>    </a:t>
                      </a:r>
                      <a:r>
                        <a:rPr lang="en-US" altLang="zh-TW" sz="2400" b="1" kern="100" dirty="0" smtClean="0">
                          <a:solidFill>
                            <a:srgbClr val="000000"/>
                          </a:solidFill>
                          <a:latin typeface="Times New Roman"/>
                          <a:ea typeface="標楷體"/>
                        </a:rPr>
                        <a:t>  </a:t>
                      </a:r>
                      <a:r>
                        <a:rPr lang="zh-TW" sz="2400" b="1" kern="100" dirty="0" smtClean="0">
                          <a:solidFill>
                            <a:srgbClr val="000000"/>
                          </a:solidFill>
                          <a:latin typeface="Times New Roman"/>
                          <a:ea typeface="標楷體"/>
                        </a:rPr>
                        <a:t>必須</a:t>
                      </a:r>
                      <a:r>
                        <a:rPr lang="zh-TW" sz="2400" b="1" kern="100" dirty="0">
                          <a:solidFill>
                            <a:srgbClr val="000000"/>
                          </a:solidFill>
                          <a:latin typeface="Times New Roman"/>
                          <a:ea typeface="標楷體"/>
                        </a:rPr>
                        <a:t>＝指事理上必要</a:t>
                      </a:r>
                      <a:endParaRPr lang="zh-TW" sz="2400" kern="100" dirty="0">
                        <a:latin typeface="Times New Roman"/>
                        <a:ea typeface="新細明體"/>
                      </a:endParaRPr>
                    </a:p>
                  </a:txBody>
                  <a:tcPr marL="68581" marR="68581" marT="0" marB="0"/>
                </a:tc>
              </a:tr>
              <a:tr h="1271272">
                <a:tc>
                  <a:txBody>
                    <a:bodyPr/>
                    <a:lstStyle/>
                    <a:p>
                      <a:pPr algn="just">
                        <a:lnSpc>
                          <a:spcPts val="3200"/>
                        </a:lnSpc>
                        <a:spcAft>
                          <a:spcPts val="0"/>
                        </a:spcAft>
                      </a:pPr>
                      <a:endParaRPr lang="en-US" altLang="zh-TW" sz="2800" b="1" kern="100" dirty="0" smtClean="0">
                        <a:solidFill>
                          <a:srgbClr val="0000FF"/>
                        </a:solidFill>
                        <a:latin typeface="Times New Roman"/>
                        <a:ea typeface="標楷體"/>
                      </a:endParaRPr>
                    </a:p>
                    <a:p>
                      <a:pPr algn="just">
                        <a:lnSpc>
                          <a:spcPts val="3200"/>
                        </a:lnSpc>
                        <a:spcAft>
                          <a:spcPts val="0"/>
                        </a:spcAft>
                      </a:pPr>
                      <a:r>
                        <a:rPr lang="en-US" altLang="zh-TW" sz="2800" b="1" kern="100" dirty="0" smtClean="0">
                          <a:solidFill>
                            <a:srgbClr val="0000FF"/>
                          </a:solidFill>
                          <a:latin typeface="Times New Roman"/>
                          <a:ea typeface="標楷體"/>
                        </a:rPr>
                        <a:t>      </a:t>
                      </a:r>
                      <a:r>
                        <a:rPr lang="zh-TW" sz="2800" b="1" kern="100" dirty="0" smtClean="0">
                          <a:solidFill>
                            <a:srgbClr val="0000FF"/>
                          </a:solidFill>
                          <a:latin typeface="Times New Roman"/>
                          <a:ea typeface="標楷體"/>
                        </a:rPr>
                        <a:t>須</a:t>
                      </a:r>
                      <a:endParaRPr lang="zh-TW" sz="2800" kern="100" dirty="0">
                        <a:latin typeface="Times New Roman"/>
                        <a:ea typeface="新細明體"/>
                      </a:endParaRPr>
                    </a:p>
                  </a:txBody>
                  <a:tcPr marL="17780" marR="17780" marT="0" marB="0"/>
                </a:tc>
                <a:tc>
                  <a:txBody>
                    <a:bodyPr/>
                    <a:lstStyle/>
                    <a:p>
                      <a:pPr algn="ctr">
                        <a:lnSpc>
                          <a:spcPts val="3200"/>
                        </a:lnSpc>
                        <a:spcAft>
                          <a:spcPts val="0"/>
                        </a:spcAft>
                      </a:pPr>
                      <a:endParaRPr lang="en-US" altLang="zh-TW" sz="2800" b="1" kern="100" dirty="0" smtClean="0">
                        <a:solidFill>
                          <a:srgbClr val="0070C0"/>
                        </a:solidFill>
                        <a:latin typeface="Times New Roman"/>
                        <a:ea typeface="標楷體"/>
                      </a:endParaRPr>
                    </a:p>
                    <a:p>
                      <a:pPr algn="ctr">
                        <a:lnSpc>
                          <a:spcPts val="3200"/>
                        </a:lnSpc>
                        <a:spcAft>
                          <a:spcPts val="0"/>
                        </a:spcAft>
                      </a:pPr>
                      <a:r>
                        <a:rPr lang="zh-TW" sz="2800" b="1" kern="100" dirty="0" smtClean="0">
                          <a:solidFill>
                            <a:srgbClr val="0070C0"/>
                          </a:solidFill>
                          <a:latin typeface="Times New Roman"/>
                          <a:ea typeface="標楷體"/>
                        </a:rPr>
                        <a:t>須</a:t>
                      </a:r>
                      <a:endParaRPr lang="zh-TW" sz="2800" kern="100" dirty="0">
                        <a:latin typeface="Times New Roman"/>
                        <a:ea typeface="新細明體"/>
                      </a:endParaRPr>
                    </a:p>
                  </a:txBody>
                  <a:tcPr marL="17780" marR="17780" marT="0" marB="0"/>
                </a:tc>
                <a:tc>
                  <a:txBody>
                    <a:bodyPr/>
                    <a:lstStyle/>
                    <a:p>
                      <a:pPr algn="ctr">
                        <a:lnSpc>
                          <a:spcPts val="3200"/>
                        </a:lnSpc>
                        <a:spcAft>
                          <a:spcPts val="0"/>
                        </a:spcAft>
                      </a:pPr>
                      <a:endParaRPr lang="en-US" altLang="zh-TW" sz="2800" b="1" kern="100" dirty="0" smtClean="0">
                        <a:solidFill>
                          <a:srgbClr val="FF0000"/>
                        </a:solidFill>
                        <a:latin typeface="Times New Roman"/>
                        <a:ea typeface="標楷體"/>
                      </a:endParaRPr>
                    </a:p>
                    <a:p>
                      <a:pPr algn="ctr">
                        <a:lnSpc>
                          <a:spcPts val="3200"/>
                        </a:lnSpc>
                        <a:spcAft>
                          <a:spcPts val="0"/>
                        </a:spcAft>
                      </a:pPr>
                      <a:r>
                        <a:rPr lang="zh-TW" sz="2800" b="1" kern="100" dirty="0" smtClean="0">
                          <a:solidFill>
                            <a:srgbClr val="FF0000"/>
                          </a:solidFill>
                          <a:latin typeface="Times New Roman"/>
                          <a:ea typeface="標楷體"/>
                        </a:rPr>
                        <a:t>需</a:t>
                      </a:r>
                      <a:endParaRPr lang="zh-TW" sz="2800" kern="100" dirty="0">
                        <a:latin typeface="Times New Roman"/>
                        <a:ea typeface="新細明體"/>
                      </a:endParaRPr>
                    </a:p>
                  </a:txBody>
                  <a:tcPr marL="17780" marR="17780" marT="0" marB="0"/>
                </a:tc>
                <a:tc>
                  <a:txBody>
                    <a:bodyPr/>
                    <a:lstStyle/>
                    <a:p>
                      <a:pPr algn="just">
                        <a:lnSpc>
                          <a:spcPts val="32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須</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一定要「做」、</a:t>
                      </a:r>
                      <a:r>
                        <a:rPr lang="en-US" sz="2400" b="1" kern="100" dirty="0">
                          <a:latin typeface="Times New Roman"/>
                          <a:ea typeface="標楷體"/>
                        </a:rPr>
                        <a:t>MUST</a:t>
                      </a:r>
                      <a:r>
                        <a:rPr lang="zh-TW" sz="2400" b="1" kern="100" dirty="0" smtClean="0">
                          <a:latin typeface="Times New Roman"/>
                          <a:ea typeface="標楷體"/>
                        </a:rPr>
                        <a:t>，當助動詞</a:t>
                      </a:r>
                      <a:r>
                        <a:rPr lang="zh-TW" sz="2400" b="1" kern="100" dirty="0">
                          <a:latin typeface="Times New Roman"/>
                          <a:ea typeface="標楷體"/>
                        </a:rPr>
                        <a:t>，下接</a:t>
                      </a:r>
                      <a:r>
                        <a:rPr lang="zh-TW" sz="2400" b="1" kern="100" dirty="0" smtClean="0">
                          <a:latin typeface="Times New Roman"/>
                          <a:ea typeface="標楷體"/>
                        </a:rPr>
                        <a:t>動</a:t>
                      </a:r>
                      <a:endParaRPr lang="en-US" altLang="zh-TW" sz="2400" b="1" kern="100" dirty="0" smtClean="0">
                        <a:latin typeface="Times New Roman"/>
                        <a:ea typeface="標楷體"/>
                      </a:endParaRPr>
                    </a:p>
                    <a:p>
                      <a:pPr algn="just">
                        <a:lnSpc>
                          <a:spcPts val="3200"/>
                        </a:lnSpc>
                        <a:spcAft>
                          <a:spcPts val="0"/>
                        </a:spcAft>
                      </a:pPr>
                      <a:r>
                        <a:rPr lang="en-US" altLang="zh-TW" sz="2400" b="1" kern="100" dirty="0" smtClean="0">
                          <a:latin typeface="Times New Roman"/>
                          <a:ea typeface="標楷體"/>
                        </a:rPr>
                        <a:t>                 </a:t>
                      </a:r>
                      <a:r>
                        <a:rPr lang="zh-TW" sz="2400" b="1" kern="100" dirty="0" smtClean="0">
                          <a:latin typeface="Times New Roman"/>
                          <a:ea typeface="標楷體"/>
                        </a:rPr>
                        <a:t>詞如</a:t>
                      </a:r>
                      <a:r>
                        <a:rPr lang="zh-TW" sz="2400" b="1" kern="100" dirty="0">
                          <a:latin typeface="Times New Roman"/>
                          <a:ea typeface="標楷體"/>
                        </a:rPr>
                        <a:t>：</a:t>
                      </a:r>
                      <a:r>
                        <a:rPr lang="zh-TW" sz="2400" b="1" kern="100" dirty="0">
                          <a:solidFill>
                            <a:srgbClr val="0070C0"/>
                          </a:solidFill>
                          <a:latin typeface="Times New Roman"/>
                          <a:ea typeface="標楷體"/>
                        </a:rPr>
                        <a:t>須知、亟須、仍須、務須</a:t>
                      </a:r>
                      <a:endParaRPr lang="zh-TW" sz="2400" kern="100" dirty="0">
                        <a:latin typeface="Times New Roman"/>
                        <a:ea typeface="新細明體"/>
                      </a:endParaRPr>
                    </a:p>
                    <a:p>
                      <a:pPr algn="just">
                        <a:lnSpc>
                          <a:spcPts val="3200"/>
                        </a:lnSpc>
                        <a:spcAft>
                          <a:spcPts val="0"/>
                        </a:spcAft>
                      </a:pPr>
                      <a:r>
                        <a:rPr lang="en-US" altLang="zh-TW" sz="2400" b="1" kern="100" dirty="0" smtClean="0">
                          <a:solidFill>
                            <a:srgbClr val="000000"/>
                          </a:solidFill>
                          <a:latin typeface="Times New Roman"/>
                          <a:ea typeface="標楷體"/>
                        </a:rPr>
                        <a:t> </a:t>
                      </a:r>
                      <a:r>
                        <a:rPr lang="zh-TW" sz="2400" b="1" kern="100" dirty="0" smtClean="0">
                          <a:solidFill>
                            <a:srgbClr val="000000"/>
                          </a:solidFill>
                          <a:latin typeface="Times New Roman"/>
                          <a:ea typeface="標楷體"/>
                        </a:rPr>
                        <a:t>通用</a:t>
                      </a:r>
                      <a:r>
                        <a:rPr lang="zh-TW" sz="2400" b="1" kern="100" dirty="0">
                          <a:solidFill>
                            <a:srgbClr val="000000"/>
                          </a:solidFill>
                          <a:latin typeface="Times New Roman"/>
                          <a:ea typeface="標楷體"/>
                        </a:rPr>
                        <a:t>：需要＝</a:t>
                      </a:r>
                      <a:r>
                        <a:rPr lang="zh-TW" sz="2400" b="1" kern="100" dirty="0">
                          <a:latin typeface="Times New Roman"/>
                          <a:ea typeface="標楷體"/>
                        </a:rPr>
                        <a:t>一定要「有</a:t>
                      </a:r>
                      <a:r>
                        <a:rPr lang="zh-TW" sz="2400" b="1" kern="100" dirty="0" smtClean="0">
                          <a:latin typeface="Times New Roman"/>
                          <a:ea typeface="標楷體"/>
                        </a:rPr>
                        <a:t>」</a:t>
                      </a:r>
                      <a:r>
                        <a:rPr lang="en-US" sz="2400" b="1" kern="100" dirty="0" smtClean="0">
                          <a:solidFill>
                            <a:srgbClr val="000000"/>
                          </a:solidFill>
                          <a:latin typeface="標楷體"/>
                          <a:ea typeface="新細明體"/>
                        </a:rPr>
                        <a:t> </a:t>
                      </a:r>
                      <a:r>
                        <a:rPr lang="zh-TW" sz="2400" b="1" kern="100" dirty="0">
                          <a:solidFill>
                            <a:srgbClr val="000000"/>
                          </a:solidFill>
                          <a:latin typeface="Times New Roman"/>
                          <a:ea typeface="標楷體"/>
                        </a:rPr>
                        <a:t>須要＝</a:t>
                      </a:r>
                      <a:r>
                        <a:rPr lang="zh-TW" sz="2400" b="1" kern="100" dirty="0">
                          <a:latin typeface="Times New Roman"/>
                          <a:ea typeface="標楷體"/>
                        </a:rPr>
                        <a:t>一定要「做」</a:t>
                      </a:r>
                      <a:endParaRPr lang="zh-TW" sz="2400" kern="100" dirty="0">
                        <a:latin typeface="Times New Roman"/>
                        <a:ea typeface="新細明體"/>
                      </a:endParaRPr>
                    </a:p>
                  </a:txBody>
                  <a:tcPr marL="17780" marR="17780" marT="0" marB="0"/>
                </a:tc>
              </a:tr>
              <a:tr h="1013418">
                <a:tc>
                  <a:txBody>
                    <a:bodyPr/>
                    <a:lstStyle/>
                    <a:p>
                      <a:pPr algn="just">
                        <a:lnSpc>
                          <a:spcPts val="3200"/>
                        </a:lnSpc>
                        <a:spcAft>
                          <a:spcPts val="0"/>
                        </a:spcAft>
                      </a:pPr>
                      <a:endParaRPr lang="en-US" altLang="zh-TW" sz="2800" b="1" kern="100" dirty="0" smtClean="0">
                        <a:solidFill>
                          <a:srgbClr val="0000FF"/>
                        </a:solidFill>
                        <a:latin typeface="Times New Roman"/>
                        <a:ea typeface="標楷體"/>
                      </a:endParaRPr>
                    </a:p>
                    <a:p>
                      <a:pPr algn="just">
                        <a:lnSpc>
                          <a:spcPts val="3200"/>
                        </a:lnSpc>
                        <a:spcAft>
                          <a:spcPts val="0"/>
                        </a:spcAft>
                      </a:pPr>
                      <a:r>
                        <a:rPr lang="en-US" altLang="zh-TW" sz="2800" b="1" kern="100" dirty="0" smtClean="0">
                          <a:solidFill>
                            <a:srgbClr val="0000FF"/>
                          </a:solidFill>
                          <a:latin typeface="Times New Roman"/>
                          <a:ea typeface="標楷體"/>
                        </a:rPr>
                        <a:t>      </a:t>
                      </a:r>
                      <a:r>
                        <a:rPr lang="zh-TW" sz="2800" b="1" kern="100" dirty="0" smtClean="0">
                          <a:solidFill>
                            <a:srgbClr val="0000FF"/>
                          </a:solidFill>
                          <a:latin typeface="Times New Roman"/>
                          <a:ea typeface="標楷體"/>
                        </a:rPr>
                        <a:t>做</a:t>
                      </a:r>
                      <a:r>
                        <a:rPr lang="en-US" altLang="zh-TW" sz="2800" b="1" kern="100" dirty="0" smtClean="0">
                          <a:solidFill>
                            <a:srgbClr val="0000FF"/>
                          </a:solidFill>
                          <a:latin typeface="Times New Roman"/>
                          <a:ea typeface="標楷體"/>
                        </a:rPr>
                        <a:t> </a:t>
                      </a:r>
                      <a:endParaRPr lang="zh-TW" sz="2800" kern="100" dirty="0">
                        <a:latin typeface="Times New Roman"/>
                        <a:ea typeface="新細明體"/>
                      </a:endParaRPr>
                    </a:p>
                  </a:txBody>
                  <a:tcPr marL="68581" marR="68581" marT="0" marB="0"/>
                </a:tc>
                <a:tc>
                  <a:txBody>
                    <a:bodyPr/>
                    <a:lstStyle/>
                    <a:p>
                      <a:pPr algn="ctr">
                        <a:lnSpc>
                          <a:spcPts val="3200"/>
                        </a:lnSpc>
                        <a:spcAft>
                          <a:spcPts val="0"/>
                        </a:spcAft>
                      </a:pPr>
                      <a:endParaRPr lang="en-US" altLang="zh-TW" sz="2800" b="1" kern="100" dirty="0" smtClean="0">
                        <a:solidFill>
                          <a:srgbClr val="0070C0"/>
                        </a:solidFill>
                        <a:latin typeface="Times New Roman"/>
                        <a:ea typeface="標楷體"/>
                      </a:endParaRPr>
                    </a:p>
                    <a:p>
                      <a:pPr algn="ctr">
                        <a:lnSpc>
                          <a:spcPts val="3200"/>
                        </a:lnSpc>
                        <a:spcAft>
                          <a:spcPts val="0"/>
                        </a:spcAft>
                      </a:pPr>
                      <a:r>
                        <a:rPr lang="zh-TW" sz="2800" b="1" kern="100" dirty="0" smtClean="0">
                          <a:solidFill>
                            <a:srgbClr val="0070C0"/>
                          </a:solidFill>
                          <a:latin typeface="Times New Roman"/>
                          <a:ea typeface="標楷體"/>
                        </a:rPr>
                        <a:t>做</a:t>
                      </a:r>
                      <a:endParaRPr lang="zh-TW" sz="2800" kern="100" dirty="0">
                        <a:latin typeface="Times New Roman"/>
                        <a:ea typeface="新細明體"/>
                      </a:endParaRPr>
                    </a:p>
                  </a:txBody>
                  <a:tcPr marL="68581" marR="68581" marT="0" marB="0"/>
                </a:tc>
                <a:tc>
                  <a:txBody>
                    <a:bodyPr/>
                    <a:lstStyle/>
                    <a:p>
                      <a:pPr algn="ctr">
                        <a:lnSpc>
                          <a:spcPts val="3200"/>
                        </a:lnSpc>
                        <a:spcAft>
                          <a:spcPts val="0"/>
                        </a:spcAft>
                      </a:pPr>
                      <a:endParaRPr lang="en-US" altLang="zh-TW" sz="2800" b="1" kern="100" dirty="0" smtClean="0">
                        <a:solidFill>
                          <a:srgbClr val="FF0000"/>
                        </a:solidFill>
                        <a:latin typeface="Times New Roman"/>
                        <a:ea typeface="標楷體"/>
                      </a:endParaRPr>
                    </a:p>
                    <a:p>
                      <a:pPr algn="ctr">
                        <a:lnSpc>
                          <a:spcPts val="3200"/>
                        </a:lnSpc>
                        <a:spcAft>
                          <a:spcPts val="0"/>
                        </a:spcAft>
                      </a:pPr>
                      <a:r>
                        <a:rPr lang="zh-TW" sz="2800" b="1" kern="100" dirty="0" smtClean="0">
                          <a:solidFill>
                            <a:srgbClr val="FF0000"/>
                          </a:solidFill>
                          <a:latin typeface="Times New Roman"/>
                          <a:ea typeface="標楷體"/>
                        </a:rPr>
                        <a:t>作</a:t>
                      </a:r>
                      <a:endParaRPr lang="zh-TW" sz="2800" kern="100" dirty="0">
                        <a:latin typeface="Times New Roman"/>
                        <a:ea typeface="新細明體"/>
                      </a:endParaRPr>
                    </a:p>
                  </a:txBody>
                  <a:tcPr marL="68581" marR="68581" marT="0" marB="0"/>
                </a:tc>
                <a:tc>
                  <a:txBody>
                    <a:bodyPr/>
                    <a:lstStyle/>
                    <a:p>
                      <a:pPr marL="622935" indent="-622935" algn="just">
                        <a:lnSpc>
                          <a:spcPts val="32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做</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指具體東西的製造、有「興辦</a:t>
                      </a:r>
                      <a:r>
                        <a:rPr lang="zh-TW" sz="2400" b="1" kern="100" dirty="0" smtClean="0">
                          <a:latin typeface="Times New Roman"/>
                          <a:ea typeface="標楷體"/>
                        </a:rPr>
                        <a:t>」</a:t>
                      </a:r>
                      <a:r>
                        <a:rPr lang="en-US" altLang="zh-TW" sz="2400" b="1" kern="100" dirty="0" smtClean="0">
                          <a:latin typeface="Times New Roman"/>
                          <a:ea typeface="標楷體"/>
                        </a:rPr>
                        <a:t> </a:t>
                      </a:r>
                      <a:r>
                        <a:rPr lang="zh-TW" sz="2400" b="1" kern="100" dirty="0" smtClean="0">
                          <a:latin typeface="Times New Roman"/>
                          <a:ea typeface="標楷體"/>
                        </a:rPr>
                        <a:t>之</a:t>
                      </a:r>
                      <a:r>
                        <a:rPr lang="zh-TW" sz="2400" b="1" kern="100" dirty="0">
                          <a:latin typeface="Times New Roman"/>
                          <a:ea typeface="標楷體"/>
                        </a:rPr>
                        <a:t>意</a:t>
                      </a:r>
                      <a:r>
                        <a:rPr lang="zh-TW" sz="2400" b="1" kern="100" dirty="0" smtClean="0">
                          <a:latin typeface="Times New Roman"/>
                          <a:ea typeface="標楷體"/>
                        </a:rPr>
                        <a:t>，</a:t>
                      </a:r>
                      <a:endParaRPr lang="zh-TW" sz="2400" kern="100" dirty="0">
                        <a:latin typeface="Times New Roman"/>
                        <a:ea typeface="新細明體"/>
                      </a:endParaRPr>
                    </a:p>
                    <a:p>
                      <a:pPr marL="622935" indent="-622935" algn="just">
                        <a:lnSpc>
                          <a:spcPts val="3200"/>
                        </a:lnSpc>
                        <a:spcAft>
                          <a:spcPts val="0"/>
                        </a:spcAft>
                      </a:pPr>
                      <a:r>
                        <a:rPr lang="en-US" altLang="zh-TW" sz="2400" b="1" kern="100" dirty="0" smtClean="0">
                          <a:latin typeface="Times New Roman"/>
                          <a:ea typeface="標楷體"/>
                        </a:rPr>
                        <a:t>                </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0070C0"/>
                          </a:solidFill>
                          <a:latin typeface="Times New Roman"/>
                          <a:ea typeface="標楷體"/>
                        </a:rPr>
                        <a:t>做事、做案、做主、做作</a:t>
                      </a:r>
                      <a:endParaRPr lang="zh-TW" sz="2400" kern="100" dirty="0">
                        <a:solidFill>
                          <a:srgbClr val="0070C0"/>
                        </a:solidFill>
                        <a:latin typeface="Times New Roman"/>
                        <a:ea typeface="新細明體"/>
                      </a:endParaRPr>
                    </a:p>
                  </a:txBody>
                  <a:tcPr marL="68581" marR="68581" marT="0" marB="0"/>
                </a:tc>
              </a:tr>
              <a:tr h="1035754">
                <a:tc>
                  <a:txBody>
                    <a:bodyPr/>
                    <a:lstStyle/>
                    <a:p>
                      <a:pPr algn="just">
                        <a:lnSpc>
                          <a:spcPts val="3200"/>
                        </a:lnSpc>
                        <a:spcAft>
                          <a:spcPts val="0"/>
                        </a:spcAft>
                      </a:pPr>
                      <a:endParaRPr lang="en-US" altLang="zh-TW" sz="2800" b="1" kern="100" dirty="0" smtClean="0">
                        <a:solidFill>
                          <a:srgbClr val="0000FF"/>
                        </a:solidFill>
                        <a:latin typeface="Times New Roman"/>
                        <a:ea typeface="標楷體"/>
                      </a:endParaRPr>
                    </a:p>
                    <a:p>
                      <a:pPr algn="just">
                        <a:lnSpc>
                          <a:spcPts val="3200"/>
                        </a:lnSpc>
                        <a:spcAft>
                          <a:spcPts val="0"/>
                        </a:spcAft>
                      </a:pPr>
                      <a:r>
                        <a:rPr lang="en-US" altLang="zh-TW" sz="2800" b="1" kern="100" dirty="0" smtClean="0">
                          <a:solidFill>
                            <a:srgbClr val="0000FF"/>
                          </a:solidFill>
                          <a:latin typeface="Times New Roman"/>
                          <a:ea typeface="標楷體"/>
                        </a:rPr>
                        <a:t>      </a:t>
                      </a:r>
                      <a:r>
                        <a:rPr lang="zh-TW" sz="2800" b="1" kern="100" dirty="0" smtClean="0">
                          <a:solidFill>
                            <a:srgbClr val="0000FF"/>
                          </a:solidFill>
                          <a:latin typeface="Times New Roman"/>
                          <a:ea typeface="標楷體"/>
                        </a:rPr>
                        <a:t>作</a:t>
                      </a:r>
                      <a:endParaRPr lang="zh-TW" sz="2800" kern="100" dirty="0">
                        <a:latin typeface="Times New Roman"/>
                        <a:ea typeface="新細明體"/>
                      </a:endParaRPr>
                    </a:p>
                  </a:txBody>
                  <a:tcPr marL="68581" marR="68581" marT="0" marB="0"/>
                </a:tc>
                <a:tc>
                  <a:txBody>
                    <a:bodyPr/>
                    <a:lstStyle/>
                    <a:p>
                      <a:pPr algn="ctr">
                        <a:lnSpc>
                          <a:spcPts val="3200"/>
                        </a:lnSpc>
                        <a:spcAft>
                          <a:spcPts val="0"/>
                        </a:spcAft>
                      </a:pPr>
                      <a:endParaRPr lang="en-US" altLang="zh-TW" sz="2800" b="1" kern="100" dirty="0" smtClean="0">
                        <a:solidFill>
                          <a:srgbClr val="0070C0"/>
                        </a:solidFill>
                        <a:latin typeface="Times New Roman"/>
                        <a:ea typeface="標楷體"/>
                      </a:endParaRPr>
                    </a:p>
                    <a:p>
                      <a:pPr algn="ctr">
                        <a:lnSpc>
                          <a:spcPts val="3200"/>
                        </a:lnSpc>
                        <a:spcAft>
                          <a:spcPts val="0"/>
                        </a:spcAft>
                      </a:pPr>
                      <a:r>
                        <a:rPr lang="zh-TW" sz="2800" b="1" kern="100" dirty="0" smtClean="0">
                          <a:solidFill>
                            <a:srgbClr val="0070C0"/>
                          </a:solidFill>
                          <a:latin typeface="Times New Roman"/>
                          <a:ea typeface="標楷體"/>
                        </a:rPr>
                        <a:t>作</a:t>
                      </a:r>
                      <a:endParaRPr lang="zh-TW" sz="2800" kern="100" dirty="0">
                        <a:latin typeface="Times New Roman"/>
                        <a:ea typeface="新細明體"/>
                      </a:endParaRPr>
                    </a:p>
                  </a:txBody>
                  <a:tcPr marL="68581" marR="68581" marT="0" marB="0"/>
                </a:tc>
                <a:tc>
                  <a:txBody>
                    <a:bodyPr/>
                    <a:lstStyle/>
                    <a:p>
                      <a:pPr algn="ctr">
                        <a:lnSpc>
                          <a:spcPts val="3200"/>
                        </a:lnSpc>
                        <a:spcAft>
                          <a:spcPts val="0"/>
                        </a:spcAft>
                      </a:pPr>
                      <a:endParaRPr lang="en-US" altLang="zh-TW" sz="2800" b="1" kern="100" dirty="0" smtClean="0">
                        <a:solidFill>
                          <a:srgbClr val="FF0000"/>
                        </a:solidFill>
                        <a:latin typeface="Times New Roman"/>
                        <a:ea typeface="標楷體"/>
                      </a:endParaRPr>
                    </a:p>
                    <a:p>
                      <a:pPr algn="ctr">
                        <a:lnSpc>
                          <a:spcPts val="3200"/>
                        </a:lnSpc>
                        <a:spcAft>
                          <a:spcPts val="0"/>
                        </a:spcAft>
                      </a:pPr>
                      <a:r>
                        <a:rPr lang="zh-TW" sz="2800" b="1" kern="100" dirty="0" smtClean="0">
                          <a:solidFill>
                            <a:srgbClr val="FF0000"/>
                          </a:solidFill>
                          <a:latin typeface="Times New Roman"/>
                          <a:ea typeface="標楷體"/>
                        </a:rPr>
                        <a:t>做</a:t>
                      </a:r>
                      <a:endParaRPr lang="zh-TW" sz="2800" kern="100" dirty="0">
                        <a:latin typeface="Times New Roman"/>
                        <a:ea typeface="新細明體"/>
                      </a:endParaRPr>
                    </a:p>
                  </a:txBody>
                  <a:tcPr marL="68581" marR="68581" marT="0" marB="0"/>
                </a:tc>
                <a:tc>
                  <a:txBody>
                    <a:bodyPr/>
                    <a:lstStyle/>
                    <a:p>
                      <a:pPr marL="622935" indent="-622935" algn="just">
                        <a:lnSpc>
                          <a:spcPts val="32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作</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指抽象的形容</a:t>
                      </a:r>
                      <a:r>
                        <a:rPr lang="zh-TW" sz="2400" b="1" kern="100" dirty="0" smtClean="0">
                          <a:latin typeface="Times New Roman"/>
                          <a:ea typeface="標楷體"/>
                        </a:rPr>
                        <a:t>，</a:t>
                      </a:r>
                      <a:endParaRPr lang="en-US" altLang="zh-TW" sz="2400" b="0" kern="100" dirty="0" smtClean="0">
                        <a:latin typeface="Times New Roman"/>
                        <a:ea typeface="新細明體"/>
                      </a:endParaRPr>
                    </a:p>
                    <a:p>
                      <a:pPr marL="622935" indent="-622935" algn="just">
                        <a:lnSpc>
                          <a:spcPts val="3200"/>
                        </a:lnSpc>
                        <a:spcAft>
                          <a:spcPts val="0"/>
                        </a:spcAft>
                      </a:pPr>
                      <a:r>
                        <a:rPr lang="en-US" altLang="zh-TW" sz="2400" b="0" kern="100" baseline="0" dirty="0" smtClean="0">
                          <a:latin typeface="Times New Roman"/>
                          <a:ea typeface="新細明體"/>
                        </a:rPr>
                        <a:t>                </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0070C0"/>
                          </a:solidFill>
                          <a:latin typeface="Times New Roman"/>
                          <a:ea typeface="標楷體"/>
                        </a:rPr>
                        <a:t>作業、作為、作法、作成</a:t>
                      </a:r>
                      <a:endParaRPr lang="zh-TW" sz="2400" kern="100" dirty="0">
                        <a:latin typeface="Times New Roman"/>
                        <a:ea typeface="新細明體"/>
                      </a:endParaRPr>
                    </a:p>
                  </a:txBody>
                  <a:tcPr marL="68581" marR="68581" marT="0" marB="0"/>
                </a:tc>
              </a:tr>
            </a:tbl>
          </a:graphicData>
        </a:graphic>
      </p:graphicFrame>
    </p:spTree>
    <p:extLst>
      <p:ext uri="{BB962C8B-B14F-4D97-AF65-F5344CB8AC3E}">
        <p14:creationId xmlns:p14="http://schemas.microsoft.com/office/powerpoint/2010/main" val="39405904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標題 1"/>
          <p:cNvSpPr>
            <a:spLocks noGrp="1"/>
          </p:cNvSpPr>
          <p:nvPr>
            <p:ph type="title"/>
          </p:nvPr>
        </p:nvSpPr>
        <p:spPr>
          <a:xfrm>
            <a:off x="828603" y="-165650"/>
            <a:ext cx="9738814" cy="990516"/>
          </a:xfrm>
        </p:spPr>
        <p:txBody>
          <a:bodyPr>
            <a:normAutofit fontScale="90000"/>
          </a:bodyPr>
          <a:lstStyle/>
          <a:p>
            <a:pPr algn="ctr">
              <a:defRPr/>
            </a:pPr>
            <a:r>
              <a:rPr lang="en-US" altLang="zh-TW" sz="4401" b="1" dirty="0"/>
              <a:t/>
            </a:r>
            <a:br>
              <a:rPr lang="en-US" altLang="zh-TW" sz="4401" b="1" dirty="0"/>
            </a:br>
            <a:r>
              <a:rPr lang="zh-TW" altLang="zh-TW" sz="4401" dirty="0">
                <a:solidFill>
                  <a:srgbClr val="002060"/>
                </a:solidFill>
                <a:latin typeface="標楷體" panose="03000509000000000000" pitchFamily="65" charset="-120"/>
                <a:ea typeface="標楷體" panose="03000509000000000000" pitchFamily="65" charset="-120"/>
              </a:rPr>
              <a:t>常見公文疑義文詞用字</a:t>
            </a:r>
            <a:r>
              <a:rPr lang="zh-TW" altLang="zh-TW" sz="4401" dirty="0" smtClean="0">
                <a:solidFill>
                  <a:srgbClr val="002060"/>
                </a:solidFill>
                <a:latin typeface="標楷體" panose="03000509000000000000" pitchFamily="65" charset="-120"/>
                <a:ea typeface="標楷體" panose="03000509000000000000" pitchFamily="65" charset="-120"/>
              </a:rPr>
              <a:t>表</a:t>
            </a:r>
            <a:r>
              <a:rPr lang="zh-TW" altLang="zh-TW" sz="4401" dirty="0">
                <a:solidFill>
                  <a:srgbClr val="002060"/>
                </a:solidFill>
                <a:latin typeface="標楷體" panose="03000509000000000000" pitchFamily="65" charset="-120"/>
                <a:ea typeface="標楷體" panose="03000509000000000000" pitchFamily="65" charset="-120"/>
              </a:rPr>
              <a:t/>
            </a:r>
            <a:br>
              <a:rPr lang="zh-TW" altLang="zh-TW" sz="4401" dirty="0">
                <a:solidFill>
                  <a:srgbClr val="002060"/>
                </a:solidFill>
                <a:latin typeface="標楷體" panose="03000509000000000000" pitchFamily="65" charset="-120"/>
                <a:ea typeface="標楷體" panose="03000509000000000000" pitchFamily="65" charset="-120"/>
              </a:rPr>
            </a:br>
            <a:endParaRPr lang="zh-TW" altLang="en-US" sz="4401" dirty="0">
              <a:solidFill>
                <a:srgbClr val="002060"/>
              </a:solidFill>
              <a:latin typeface="標楷體" panose="03000509000000000000" pitchFamily="65" charset="-120"/>
              <a:ea typeface="標楷體" panose="03000509000000000000" pitchFamily="65"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014505033"/>
              </p:ext>
            </p:extLst>
          </p:nvPr>
        </p:nvGraphicFramePr>
        <p:xfrm>
          <a:off x="220437" y="824867"/>
          <a:ext cx="11846378" cy="5539357"/>
        </p:xfrm>
        <a:graphic>
          <a:graphicData uri="http://schemas.openxmlformats.org/drawingml/2006/table">
            <a:tbl>
              <a:tblPr firstRow="1" bandRow="1">
                <a:tableStyleId>{5940675A-B579-460E-94D1-54222C63F5DA}</a:tableStyleId>
              </a:tblPr>
              <a:tblGrid>
                <a:gridCol w="1480797"/>
                <a:gridCol w="1339769"/>
                <a:gridCol w="1269253"/>
                <a:gridCol w="7756559"/>
              </a:tblGrid>
              <a:tr h="441846">
                <a:tc>
                  <a:txBody>
                    <a:bodyPr/>
                    <a:lstStyle/>
                    <a:p>
                      <a:pPr indent="177800" algn="just">
                        <a:lnSpc>
                          <a:spcPts val="1400"/>
                        </a:lnSpc>
                        <a:spcAft>
                          <a:spcPts val="0"/>
                        </a:spcAft>
                      </a:pPr>
                      <a:endParaRPr lang="en-US" altLang="zh-TW" sz="2300" b="1" kern="100" dirty="0" smtClean="0">
                        <a:solidFill>
                          <a:srgbClr val="0000FF"/>
                        </a:solidFill>
                        <a:latin typeface="Times New Roman"/>
                        <a:ea typeface="標楷體"/>
                      </a:endParaRPr>
                    </a:p>
                    <a:p>
                      <a:pPr indent="177800" algn="just">
                        <a:lnSpc>
                          <a:spcPts val="1400"/>
                        </a:lnSpc>
                        <a:spcAft>
                          <a:spcPts val="0"/>
                        </a:spcAft>
                      </a:pPr>
                      <a:r>
                        <a:rPr lang="zh-TW" sz="2300" b="1" kern="100" dirty="0" smtClean="0">
                          <a:solidFill>
                            <a:srgbClr val="0000FF"/>
                          </a:solidFill>
                          <a:latin typeface="Times New Roman"/>
                          <a:ea typeface="標楷體"/>
                        </a:rPr>
                        <a:t>用字舉例</a:t>
                      </a:r>
                      <a:endParaRPr lang="zh-TW" sz="2300" kern="100" dirty="0">
                        <a:latin typeface="Times New Roman"/>
                        <a:ea typeface="新細明體"/>
                      </a:endParaRPr>
                    </a:p>
                  </a:txBody>
                  <a:tcPr marL="17779" marR="17779" marT="0" marB="0"/>
                </a:tc>
                <a:tc>
                  <a:txBody>
                    <a:bodyPr/>
                    <a:lstStyle/>
                    <a:p>
                      <a:pPr algn="just">
                        <a:lnSpc>
                          <a:spcPts val="1400"/>
                        </a:lnSpc>
                        <a:spcAft>
                          <a:spcPts val="0"/>
                        </a:spcAft>
                      </a:pPr>
                      <a:endParaRPr lang="en-US" altLang="zh-TW" sz="2300" b="1" kern="100" dirty="0" smtClean="0">
                        <a:solidFill>
                          <a:srgbClr val="0070C0"/>
                        </a:solidFill>
                        <a:latin typeface="Times New Roman"/>
                        <a:ea typeface="標楷體"/>
                      </a:endParaRPr>
                    </a:p>
                    <a:p>
                      <a:pPr algn="just">
                        <a:lnSpc>
                          <a:spcPts val="1400"/>
                        </a:lnSpc>
                        <a:spcAft>
                          <a:spcPts val="0"/>
                        </a:spcAft>
                      </a:pPr>
                      <a:r>
                        <a:rPr lang="zh-TW" sz="2300" b="1" kern="100" dirty="0" smtClean="0">
                          <a:solidFill>
                            <a:srgbClr val="0070C0"/>
                          </a:solidFill>
                          <a:latin typeface="Times New Roman"/>
                          <a:ea typeface="標楷體"/>
                        </a:rPr>
                        <a:t>統一</a:t>
                      </a:r>
                      <a:r>
                        <a:rPr lang="zh-TW" sz="2300" b="1" kern="100" dirty="0">
                          <a:solidFill>
                            <a:srgbClr val="0070C0"/>
                          </a:solidFill>
                          <a:latin typeface="Times New Roman"/>
                          <a:ea typeface="標楷體"/>
                        </a:rPr>
                        <a:t>用字</a:t>
                      </a:r>
                      <a:endParaRPr lang="zh-TW" sz="2300" kern="100" dirty="0">
                        <a:latin typeface="Times New Roman"/>
                        <a:ea typeface="新細明體"/>
                      </a:endParaRPr>
                    </a:p>
                  </a:txBody>
                  <a:tcPr marL="17779" marR="17779" marT="0" marB="0"/>
                </a:tc>
                <a:tc>
                  <a:txBody>
                    <a:bodyPr/>
                    <a:lstStyle/>
                    <a:p>
                      <a:pPr algn="just">
                        <a:lnSpc>
                          <a:spcPts val="1400"/>
                        </a:lnSpc>
                        <a:spcAft>
                          <a:spcPts val="0"/>
                        </a:spcAft>
                      </a:pPr>
                      <a:endParaRPr lang="en-US" altLang="zh-TW" sz="2300" b="1" kern="100" dirty="0" smtClean="0">
                        <a:solidFill>
                          <a:srgbClr val="FF0000"/>
                        </a:solidFill>
                        <a:latin typeface="Times New Roman"/>
                        <a:ea typeface="標楷體"/>
                      </a:endParaRPr>
                    </a:p>
                    <a:p>
                      <a:pPr algn="just">
                        <a:lnSpc>
                          <a:spcPts val="1400"/>
                        </a:lnSpc>
                        <a:spcAft>
                          <a:spcPts val="0"/>
                        </a:spcAft>
                      </a:pPr>
                      <a:r>
                        <a:rPr lang="zh-TW" sz="2300" b="1" kern="100" dirty="0" smtClean="0">
                          <a:solidFill>
                            <a:srgbClr val="FF0000"/>
                          </a:solidFill>
                          <a:latin typeface="Times New Roman"/>
                          <a:ea typeface="標楷體"/>
                        </a:rPr>
                        <a:t>錯誤</a:t>
                      </a:r>
                      <a:r>
                        <a:rPr lang="zh-TW" sz="2300" b="1" kern="100" dirty="0">
                          <a:solidFill>
                            <a:srgbClr val="FF0000"/>
                          </a:solidFill>
                          <a:latin typeface="Times New Roman"/>
                          <a:ea typeface="標楷體"/>
                        </a:rPr>
                        <a:t>用字</a:t>
                      </a:r>
                      <a:endParaRPr lang="zh-TW" sz="2300" kern="100" dirty="0">
                        <a:latin typeface="Times New Roman"/>
                        <a:ea typeface="新細明體"/>
                      </a:endParaRPr>
                    </a:p>
                  </a:txBody>
                  <a:tcPr marL="17779" marR="17779" marT="0" marB="0"/>
                </a:tc>
                <a:tc>
                  <a:txBody>
                    <a:bodyPr/>
                    <a:lstStyle/>
                    <a:p>
                      <a:pPr algn="ctr">
                        <a:lnSpc>
                          <a:spcPts val="1400"/>
                        </a:lnSpc>
                        <a:spcAft>
                          <a:spcPts val="0"/>
                        </a:spcAft>
                      </a:pPr>
                      <a:endParaRPr lang="en-US" altLang="zh-TW" sz="2300" b="1" kern="100" dirty="0" smtClean="0">
                        <a:latin typeface="Times New Roman"/>
                        <a:ea typeface="標楷體"/>
                      </a:endParaRPr>
                    </a:p>
                    <a:p>
                      <a:pPr algn="ctr">
                        <a:lnSpc>
                          <a:spcPts val="1400"/>
                        </a:lnSpc>
                        <a:spcAft>
                          <a:spcPts val="0"/>
                        </a:spcAft>
                      </a:pPr>
                      <a:r>
                        <a:rPr lang="zh-TW" sz="2300" b="1" kern="100" dirty="0" smtClean="0">
                          <a:latin typeface="Times New Roman"/>
                          <a:ea typeface="標楷體"/>
                        </a:rPr>
                        <a:t>說</a:t>
                      </a:r>
                      <a:r>
                        <a:rPr lang="zh-TW" sz="2300" b="1" kern="100" dirty="0">
                          <a:latin typeface="Times New Roman"/>
                          <a:ea typeface="標楷體"/>
                        </a:rPr>
                        <a:t>　　明</a:t>
                      </a:r>
                      <a:endParaRPr lang="zh-TW" sz="2300" kern="100" dirty="0">
                        <a:latin typeface="Times New Roman"/>
                        <a:ea typeface="新細明體"/>
                      </a:endParaRPr>
                    </a:p>
                  </a:txBody>
                  <a:tcPr marL="17779" marR="17779" marT="0" marB="0"/>
                </a:tc>
              </a:tr>
              <a:tr h="662863">
                <a:tc>
                  <a:txBody>
                    <a:bodyPr/>
                    <a:lstStyle/>
                    <a:p>
                      <a:pPr algn="just">
                        <a:lnSpc>
                          <a:spcPts val="2200"/>
                        </a:lnSpc>
                        <a:spcAft>
                          <a:spcPts val="0"/>
                        </a:spcAft>
                      </a:pPr>
                      <a:r>
                        <a:rPr lang="en-US" altLang="zh-TW" sz="3200" b="1" kern="100" dirty="0" smtClean="0">
                          <a:solidFill>
                            <a:srgbClr val="0000FF"/>
                          </a:solidFill>
                          <a:latin typeface="Times New Roman"/>
                          <a:ea typeface="標楷體"/>
                        </a:rPr>
                        <a:t>      </a:t>
                      </a:r>
                      <a:r>
                        <a:rPr lang="en-US" altLang="zh-TW" sz="3200" b="1" kern="100" baseline="0" dirty="0" smtClean="0">
                          <a:solidFill>
                            <a:srgbClr val="0000FF"/>
                          </a:solidFill>
                          <a:latin typeface="Times New Roman"/>
                          <a:ea typeface="標楷體"/>
                        </a:rPr>
                        <a:t> </a:t>
                      </a:r>
                    </a:p>
                    <a:p>
                      <a:pPr algn="just">
                        <a:lnSpc>
                          <a:spcPts val="2200"/>
                        </a:lnSpc>
                        <a:spcAft>
                          <a:spcPts val="0"/>
                        </a:spcAft>
                      </a:pPr>
                      <a:r>
                        <a:rPr lang="en-US" altLang="zh-TW" sz="3200" b="1" kern="100" baseline="0" dirty="0" smtClean="0">
                          <a:solidFill>
                            <a:srgbClr val="0000FF"/>
                          </a:solidFill>
                          <a:latin typeface="Times New Roman"/>
                          <a:ea typeface="標楷體"/>
                        </a:rPr>
                        <a:t>     </a:t>
                      </a:r>
                      <a:r>
                        <a:rPr lang="zh-TW" sz="3200" b="1" kern="100" dirty="0" smtClean="0">
                          <a:solidFill>
                            <a:srgbClr val="0000FF"/>
                          </a:solidFill>
                          <a:latin typeface="Times New Roman"/>
                          <a:ea typeface="標楷體"/>
                        </a:rPr>
                        <a:t>周</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r>
                        <a:rPr lang="zh-TW" sz="3200" b="1" kern="100" dirty="0" smtClean="0">
                          <a:solidFill>
                            <a:srgbClr val="0070C0"/>
                          </a:solidFill>
                          <a:latin typeface="Times New Roman"/>
                          <a:ea typeface="標楷體"/>
                        </a:rPr>
                        <a:t>周</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r>
                        <a:rPr lang="zh-TW" sz="3200" b="1" kern="100" dirty="0" smtClean="0">
                          <a:solidFill>
                            <a:srgbClr val="FF0000"/>
                          </a:solidFill>
                          <a:latin typeface="Times New Roman"/>
                          <a:ea typeface="標楷體"/>
                        </a:rPr>
                        <a:t>週</a:t>
                      </a:r>
                      <a:endParaRPr lang="zh-TW" sz="3200" kern="100" dirty="0">
                        <a:latin typeface="Times New Roman"/>
                        <a:ea typeface="新細明體"/>
                      </a:endParaRPr>
                    </a:p>
                  </a:txBody>
                  <a:tcPr marL="17779" marR="17779" marT="0" marB="0"/>
                </a:tc>
                <a:tc>
                  <a:txBody>
                    <a:bodyPr/>
                    <a:lstStyle/>
                    <a:p>
                      <a:pPr marL="622935" indent="-622935" algn="just">
                        <a:lnSpc>
                          <a:spcPts val="2200"/>
                        </a:lnSpc>
                        <a:spcAft>
                          <a:spcPts val="0"/>
                        </a:spcAft>
                      </a:pPr>
                      <a:endParaRPr lang="en-US" altLang="zh-TW" sz="2400" b="1" kern="100" dirty="0" smtClean="0">
                        <a:latin typeface="Times New Roman"/>
                        <a:ea typeface="標楷體"/>
                      </a:endParaRPr>
                    </a:p>
                    <a:p>
                      <a:pPr marL="622935" indent="-622935" algn="just">
                        <a:lnSpc>
                          <a:spcPts val="22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周</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指完整、完全</a:t>
                      </a:r>
                      <a:r>
                        <a:rPr lang="zh-TW" sz="2400" b="1" kern="100" dirty="0" smtClean="0">
                          <a:latin typeface="Times New Roman"/>
                          <a:ea typeface="標楷體"/>
                        </a:rPr>
                        <a:t>，如</a:t>
                      </a:r>
                      <a:r>
                        <a:rPr lang="zh-TW" sz="2400" b="1" kern="100" dirty="0">
                          <a:latin typeface="Times New Roman"/>
                          <a:ea typeface="標楷體"/>
                        </a:rPr>
                        <a:t>：</a:t>
                      </a:r>
                      <a:r>
                        <a:rPr lang="zh-TW" sz="2400" b="1" kern="100" dirty="0">
                          <a:solidFill>
                            <a:srgbClr val="0070C0"/>
                          </a:solidFill>
                          <a:latin typeface="Times New Roman"/>
                          <a:ea typeface="標楷體"/>
                        </a:rPr>
                        <a:t>周全、周知、周到、周圍</a:t>
                      </a:r>
                      <a:endParaRPr lang="zh-TW" sz="2400" kern="100" dirty="0">
                        <a:latin typeface="Times New Roman"/>
                        <a:ea typeface="新細明體"/>
                      </a:endParaRPr>
                    </a:p>
                  </a:txBody>
                  <a:tcPr marL="17779" marR="17779" marT="0" marB="0"/>
                </a:tc>
              </a:tr>
              <a:tr h="610818">
                <a:tc>
                  <a:txBody>
                    <a:bodyPr/>
                    <a:lstStyle/>
                    <a:p>
                      <a:pPr algn="just">
                        <a:lnSpc>
                          <a:spcPts val="2200"/>
                        </a:lnSpc>
                        <a:spcAft>
                          <a:spcPts val="0"/>
                        </a:spcAft>
                      </a:pPr>
                      <a:r>
                        <a:rPr lang="en-US" altLang="zh-TW" sz="3200" b="1" kern="100" dirty="0" smtClean="0">
                          <a:solidFill>
                            <a:srgbClr val="0000FF"/>
                          </a:solidFill>
                          <a:latin typeface="Times New Roman"/>
                          <a:ea typeface="標楷體"/>
                        </a:rPr>
                        <a:t>        </a:t>
                      </a:r>
                    </a:p>
                    <a:p>
                      <a:pPr algn="just">
                        <a:lnSpc>
                          <a:spcPts val="2200"/>
                        </a:lnSpc>
                        <a:spcAft>
                          <a:spcPts val="0"/>
                        </a:spcAft>
                      </a:pPr>
                      <a:r>
                        <a:rPr lang="en-US" altLang="zh-TW" sz="3200" b="1" kern="100" dirty="0" smtClean="0">
                          <a:solidFill>
                            <a:srgbClr val="0000FF"/>
                          </a:solidFill>
                          <a:latin typeface="Times New Roman"/>
                          <a:ea typeface="標楷體"/>
                        </a:rPr>
                        <a:t>    </a:t>
                      </a:r>
                      <a:r>
                        <a:rPr lang="en-US" altLang="zh-TW" sz="3200" b="1" kern="100" baseline="0" dirty="0" smtClean="0">
                          <a:solidFill>
                            <a:srgbClr val="0000FF"/>
                          </a:solidFill>
                          <a:latin typeface="Times New Roman"/>
                          <a:ea typeface="標楷體"/>
                        </a:rPr>
                        <a:t> </a:t>
                      </a:r>
                      <a:r>
                        <a:rPr lang="zh-TW" sz="3200" b="1" kern="100" dirty="0" smtClean="0">
                          <a:solidFill>
                            <a:srgbClr val="0000FF"/>
                          </a:solidFill>
                          <a:latin typeface="Times New Roman"/>
                          <a:ea typeface="標楷體"/>
                        </a:rPr>
                        <a:t>週</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r>
                        <a:rPr lang="zh-TW" sz="3200" b="1" kern="100" dirty="0" smtClean="0">
                          <a:solidFill>
                            <a:srgbClr val="0070C0"/>
                          </a:solidFill>
                          <a:latin typeface="Times New Roman"/>
                          <a:ea typeface="標楷體"/>
                        </a:rPr>
                        <a:t>週</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r>
                        <a:rPr lang="zh-TW" sz="3200" b="1" kern="100" dirty="0" smtClean="0">
                          <a:solidFill>
                            <a:srgbClr val="FF0000"/>
                          </a:solidFill>
                          <a:latin typeface="Times New Roman"/>
                          <a:ea typeface="標楷體"/>
                        </a:rPr>
                        <a:t>周</a:t>
                      </a:r>
                      <a:endParaRPr lang="zh-TW" sz="3200" kern="100" dirty="0">
                        <a:latin typeface="Times New Roman"/>
                        <a:ea typeface="新細明體"/>
                      </a:endParaRPr>
                    </a:p>
                  </a:txBody>
                  <a:tcPr marL="17779" marR="17779" marT="0" marB="0"/>
                </a:tc>
                <a:tc>
                  <a:txBody>
                    <a:bodyPr/>
                    <a:lstStyle/>
                    <a:p>
                      <a:pPr marL="622935" indent="-622935" algn="just">
                        <a:lnSpc>
                          <a:spcPts val="2200"/>
                        </a:lnSpc>
                        <a:spcAft>
                          <a:spcPts val="0"/>
                        </a:spcAft>
                      </a:pPr>
                      <a:endParaRPr lang="en-US" altLang="zh-TW" sz="2400" b="1" kern="100" dirty="0" smtClean="0">
                        <a:latin typeface="Times New Roman"/>
                        <a:ea typeface="標楷體"/>
                      </a:endParaRPr>
                    </a:p>
                    <a:p>
                      <a:pPr marL="622935" indent="-622935" algn="just">
                        <a:lnSpc>
                          <a:spcPts val="22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週</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指循環不止</a:t>
                      </a:r>
                      <a:r>
                        <a:rPr lang="zh-TW" sz="2400" b="1" kern="100" dirty="0" smtClean="0">
                          <a:latin typeface="Times New Roman"/>
                          <a:ea typeface="標楷體"/>
                        </a:rPr>
                        <a:t>，如</a:t>
                      </a:r>
                      <a:r>
                        <a:rPr lang="zh-TW" sz="2400" b="1" kern="100" dirty="0">
                          <a:latin typeface="Times New Roman"/>
                          <a:ea typeface="標楷體"/>
                        </a:rPr>
                        <a:t>：</a:t>
                      </a:r>
                      <a:r>
                        <a:rPr lang="zh-TW" sz="2400" b="1" kern="100" dirty="0" smtClean="0">
                          <a:solidFill>
                            <a:srgbClr val="0070C0"/>
                          </a:solidFill>
                          <a:latin typeface="Times New Roman"/>
                          <a:ea typeface="標楷體"/>
                        </a:rPr>
                        <a:t>週</a:t>
                      </a:r>
                      <a:r>
                        <a:rPr lang="zh-TW" altLang="en-US" sz="2400" b="1" kern="100" dirty="0" smtClean="0">
                          <a:solidFill>
                            <a:srgbClr val="0070C0"/>
                          </a:solidFill>
                          <a:latin typeface="Times New Roman"/>
                          <a:ea typeface="標楷體"/>
                        </a:rPr>
                        <a:t>一</a:t>
                      </a:r>
                      <a:r>
                        <a:rPr lang="zh-TW" sz="2400" b="1" kern="100" dirty="0" smtClean="0">
                          <a:solidFill>
                            <a:srgbClr val="0070C0"/>
                          </a:solidFill>
                          <a:latin typeface="Times New Roman"/>
                          <a:ea typeface="標楷體"/>
                        </a:rPr>
                        <a:t>、</a:t>
                      </a:r>
                      <a:r>
                        <a:rPr lang="zh-TW" sz="2400" b="1" kern="100" dirty="0">
                          <a:solidFill>
                            <a:srgbClr val="0070C0"/>
                          </a:solidFill>
                          <a:latin typeface="Times New Roman"/>
                          <a:ea typeface="標楷體"/>
                        </a:rPr>
                        <a:t>一週、週轉、</a:t>
                      </a:r>
                      <a:r>
                        <a:rPr lang="zh-TW" sz="2400" b="1" kern="100" dirty="0" smtClean="0">
                          <a:solidFill>
                            <a:srgbClr val="0070C0"/>
                          </a:solidFill>
                          <a:latin typeface="Times New Roman"/>
                          <a:ea typeface="標楷體"/>
                        </a:rPr>
                        <a:t>週</a:t>
                      </a:r>
                      <a:r>
                        <a:rPr lang="zh-TW" altLang="en-US" sz="2400" b="1" kern="100" dirty="0" smtClean="0">
                          <a:solidFill>
                            <a:srgbClr val="0070C0"/>
                          </a:solidFill>
                          <a:latin typeface="Times New Roman"/>
                          <a:ea typeface="標楷體"/>
                        </a:rPr>
                        <a:t>年</a:t>
                      </a:r>
                      <a:endParaRPr lang="zh-TW" sz="2400" kern="100" dirty="0">
                        <a:latin typeface="Times New Roman"/>
                        <a:ea typeface="新細明體"/>
                      </a:endParaRPr>
                    </a:p>
                  </a:txBody>
                  <a:tcPr marL="17779" marR="17779" marT="0" marB="0"/>
                </a:tc>
              </a:tr>
              <a:tr h="1846717">
                <a:tc>
                  <a:txBody>
                    <a:bodyPr/>
                    <a:lstStyle/>
                    <a:p>
                      <a:pPr algn="just">
                        <a:lnSpc>
                          <a:spcPts val="2200"/>
                        </a:lnSpc>
                        <a:spcAft>
                          <a:spcPts val="0"/>
                        </a:spcAft>
                      </a:pPr>
                      <a:r>
                        <a:rPr lang="en-US" altLang="zh-TW" sz="3200" b="1" kern="100" dirty="0" smtClean="0">
                          <a:solidFill>
                            <a:srgbClr val="0000FF"/>
                          </a:solidFill>
                          <a:latin typeface="Times New Roman"/>
                          <a:ea typeface="標楷體"/>
                        </a:rPr>
                        <a:t>        </a:t>
                      </a:r>
                    </a:p>
                    <a:p>
                      <a:pPr algn="just">
                        <a:lnSpc>
                          <a:spcPts val="2200"/>
                        </a:lnSpc>
                        <a:spcAft>
                          <a:spcPts val="0"/>
                        </a:spcAft>
                      </a:pPr>
                      <a:endParaRPr lang="en-US" altLang="zh-TW" sz="3200" b="1" kern="100" dirty="0" smtClean="0">
                        <a:solidFill>
                          <a:srgbClr val="0000FF"/>
                        </a:solidFill>
                        <a:latin typeface="Times New Roman"/>
                        <a:ea typeface="標楷體"/>
                      </a:endParaRPr>
                    </a:p>
                    <a:p>
                      <a:pPr algn="just">
                        <a:lnSpc>
                          <a:spcPts val="2200"/>
                        </a:lnSpc>
                        <a:spcAft>
                          <a:spcPts val="0"/>
                        </a:spcAft>
                      </a:pPr>
                      <a:r>
                        <a:rPr lang="en-US" altLang="zh-TW" sz="3200" b="1" kern="100" dirty="0" smtClean="0">
                          <a:solidFill>
                            <a:srgbClr val="0000FF"/>
                          </a:solidFill>
                          <a:latin typeface="Times New Roman"/>
                          <a:ea typeface="標楷體"/>
                        </a:rPr>
                        <a:t>         </a:t>
                      </a:r>
                    </a:p>
                    <a:p>
                      <a:pPr algn="just">
                        <a:lnSpc>
                          <a:spcPts val="2200"/>
                        </a:lnSpc>
                        <a:spcAft>
                          <a:spcPts val="0"/>
                        </a:spcAft>
                      </a:pPr>
                      <a:r>
                        <a:rPr lang="en-US" altLang="zh-TW" sz="3200" b="1" kern="100" dirty="0" smtClean="0">
                          <a:solidFill>
                            <a:srgbClr val="0000FF"/>
                          </a:solidFill>
                          <a:latin typeface="Times New Roman"/>
                          <a:ea typeface="標楷體"/>
                        </a:rPr>
                        <a:t>     </a:t>
                      </a:r>
                      <a:r>
                        <a:rPr lang="zh-TW" sz="3200" b="1" kern="100" dirty="0" smtClean="0">
                          <a:solidFill>
                            <a:srgbClr val="0000FF"/>
                          </a:solidFill>
                          <a:latin typeface="Times New Roman"/>
                          <a:ea typeface="標楷體"/>
                        </a:rPr>
                        <a:t>察</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r>
                        <a:rPr lang="zh-TW" sz="3200" b="1" kern="100" dirty="0" smtClean="0">
                          <a:solidFill>
                            <a:srgbClr val="0070C0"/>
                          </a:solidFill>
                          <a:latin typeface="Times New Roman"/>
                          <a:ea typeface="標楷體"/>
                        </a:rPr>
                        <a:t>察</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r>
                        <a:rPr lang="zh-TW" sz="3200" b="1" kern="100" dirty="0" smtClean="0">
                          <a:solidFill>
                            <a:srgbClr val="FF0000"/>
                          </a:solidFill>
                          <a:latin typeface="Times New Roman"/>
                          <a:ea typeface="標楷體"/>
                        </a:rPr>
                        <a:t>查</a:t>
                      </a:r>
                      <a:endParaRPr lang="zh-TW" sz="3200" kern="100" dirty="0">
                        <a:latin typeface="Times New Roman"/>
                        <a:ea typeface="新細明體"/>
                      </a:endParaRPr>
                    </a:p>
                  </a:txBody>
                  <a:tcPr marL="17779" marR="17779" marT="0" marB="0"/>
                </a:tc>
                <a:tc>
                  <a:txBody>
                    <a:bodyPr/>
                    <a:lstStyle/>
                    <a:p>
                      <a:pPr marL="622935" indent="-622935" algn="just">
                        <a:lnSpc>
                          <a:spcPts val="35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察</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指仔細觀看、考核，</a:t>
                      </a:r>
                      <a:endParaRPr lang="zh-TW" sz="2400" kern="100" dirty="0">
                        <a:latin typeface="Times New Roman"/>
                        <a:ea typeface="新細明體"/>
                      </a:endParaRPr>
                    </a:p>
                    <a:p>
                      <a:pPr algn="just">
                        <a:lnSpc>
                          <a:spcPct val="100000"/>
                        </a:lnSpc>
                        <a:spcAft>
                          <a:spcPts val="0"/>
                        </a:spcAft>
                      </a:pPr>
                      <a:r>
                        <a:rPr lang="zh-TW" sz="2400" b="1" kern="100" dirty="0">
                          <a:latin typeface="Times New Roman"/>
                          <a:ea typeface="標楷體"/>
                        </a:rPr>
                        <a:t>如：</a:t>
                      </a:r>
                      <a:r>
                        <a:rPr lang="zh-TW" sz="2400" b="1" kern="100" dirty="0">
                          <a:solidFill>
                            <a:srgbClr val="0070C0"/>
                          </a:solidFill>
                          <a:latin typeface="Times New Roman"/>
                          <a:ea typeface="標楷體"/>
                        </a:rPr>
                        <a:t>洞察、覺察、體察、觀察</a:t>
                      </a:r>
                      <a:r>
                        <a:rPr lang="zh-TW" sz="2400" b="1" kern="100" dirty="0" smtClean="0">
                          <a:solidFill>
                            <a:srgbClr val="0070C0"/>
                          </a:solidFill>
                          <a:latin typeface="Times New Roman"/>
                          <a:ea typeface="標楷體"/>
                        </a:rPr>
                        <a:t>、審</a:t>
                      </a:r>
                      <a:r>
                        <a:rPr lang="zh-TW" altLang="en-US" sz="2400" b="1" kern="100" dirty="0" smtClean="0">
                          <a:solidFill>
                            <a:srgbClr val="0070C0"/>
                          </a:solidFill>
                          <a:latin typeface="Times New Roman"/>
                          <a:ea typeface="標楷體"/>
                        </a:rPr>
                        <a:t>察</a:t>
                      </a:r>
                      <a:r>
                        <a:rPr lang="zh-TW" sz="2400" b="1" kern="100" dirty="0" smtClean="0">
                          <a:solidFill>
                            <a:srgbClr val="0070C0"/>
                          </a:solidFill>
                          <a:latin typeface="Times New Roman"/>
                          <a:ea typeface="標楷體"/>
                        </a:rPr>
                        <a:t>、</a:t>
                      </a:r>
                      <a:r>
                        <a:rPr lang="en-US" altLang="zh-TW" sz="2400" b="1" kern="100" dirty="0" smtClean="0">
                          <a:solidFill>
                            <a:srgbClr val="0070C0"/>
                          </a:solidFill>
                          <a:latin typeface="Times New Roman"/>
                          <a:ea typeface="標楷體"/>
                        </a:rPr>
                        <a:t> </a:t>
                      </a:r>
                      <a:r>
                        <a:rPr lang="zh-TW" sz="2400" b="1" kern="100" dirty="0" smtClean="0">
                          <a:solidFill>
                            <a:srgbClr val="0070C0"/>
                          </a:solidFill>
                          <a:latin typeface="Times New Roman"/>
                          <a:ea typeface="標楷體"/>
                        </a:rPr>
                        <a:t>考察</a:t>
                      </a:r>
                      <a:r>
                        <a:rPr lang="zh-TW" sz="2400" b="1" kern="100" dirty="0">
                          <a:solidFill>
                            <a:srgbClr val="0070C0"/>
                          </a:solidFill>
                          <a:latin typeface="Times New Roman"/>
                          <a:ea typeface="標楷體"/>
                        </a:rPr>
                        <a:t>、明察暗訪</a:t>
                      </a:r>
                      <a:endParaRPr lang="zh-TW" sz="2400" kern="100" dirty="0">
                        <a:latin typeface="Times New Roman"/>
                        <a:ea typeface="新細明體"/>
                      </a:endParaRPr>
                    </a:p>
                    <a:p>
                      <a:pPr algn="just">
                        <a:lnSpc>
                          <a:spcPct val="100000"/>
                        </a:lnSpc>
                        <a:spcAft>
                          <a:spcPts val="0"/>
                        </a:spcAft>
                      </a:pPr>
                      <a:r>
                        <a:rPr lang="zh-TW" sz="2400" b="1" kern="100" dirty="0">
                          <a:solidFill>
                            <a:srgbClr val="000000"/>
                          </a:solidFill>
                          <a:latin typeface="Times New Roman"/>
                          <a:ea typeface="標楷體"/>
                        </a:rPr>
                        <a:t>通用：</a:t>
                      </a:r>
                      <a:r>
                        <a:rPr lang="zh-TW" sz="2400" b="1" kern="100" dirty="0">
                          <a:solidFill>
                            <a:srgbClr val="FF0000"/>
                          </a:solidFill>
                          <a:latin typeface="Times New Roman"/>
                          <a:ea typeface="標楷體"/>
                        </a:rPr>
                        <a:t>查訪＝調查</a:t>
                      </a:r>
                      <a:r>
                        <a:rPr lang="zh-TW" sz="2400" b="1" kern="100" dirty="0" smtClean="0">
                          <a:solidFill>
                            <a:srgbClr val="FF0000"/>
                          </a:solidFill>
                          <a:latin typeface="Times New Roman"/>
                          <a:ea typeface="標楷體"/>
                        </a:rPr>
                        <a:t>案情</a:t>
                      </a:r>
                      <a:r>
                        <a:rPr lang="en-US" sz="2400" b="1" kern="100" dirty="0" smtClean="0">
                          <a:solidFill>
                            <a:srgbClr val="000000"/>
                          </a:solidFill>
                          <a:latin typeface="標楷體"/>
                          <a:ea typeface="新細明體"/>
                        </a:rPr>
                        <a:t>  </a:t>
                      </a:r>
                      <a:r>
                        <a:rPr lang="zh-TW" sz="2400" b="1" kern="100" dirty="0" smtClean="0">
                          <a:solidFill>
                            <a:srgbClr val="0070C0"/>
                          </a:solidFill>
                          <a:latin typeface="Times New Roman"/>
                          <a:ea typeface="標楷體"/>
                        </a:rPr>
                        <a:t>察訪</a:t>
                      </a:r>
                      <a:r>
                        <a:rPr lang="zh-TW" sz="2400" b="1" kern="100" dirty="0">
                          <a:solidFill>
                            <a:srgbClr val="0070C0"/>
                          </a:solidFill>
                          <a:latin typeface="Times New Roman"/>
                          <a:ea typeface="標楷體"/>
                        </a:rPr>
                        <a:t>＝觀察瞭解</a:t>
                      </a:r>
                      <a:endParaRPr lang="zh-TW" sz="2400" kern="100" dirty="0">
                        <a:latin typeface="Times New Roman"/>
                        <a:ea typeface="新細明體"/>
                      </a:endParaRPr>
                    </a:p>
                    <a:p>
                      <a:pPr algn="just">
                        <a:lnSpc>
                          <a:spcPct val="100000"/>
                        </a:lnSpc>
                        <a:spcAft>
                          <a:spcPts val="0"/>
                        </a:spcAft>
                      </a:pPr>
                      <a:r>
                        <a:rPr lang="en-US" sz="2400" b="1" kern="100" dirty="0">
                          <a:solidFill>
                            <a:srgbClr val="000000"/>
                          </a:solidFill>
                          <a:latin typeface="標楷體"/>
                          <a:ea typeface="新細明體"/>
                        </a:rPr>
                        <a:t>    </a:t>
                      </a:r>
                      <a:r>
                        <a:rPr lang="en-US" sz="2400" b="1" kern="100" baseline="0" dirty="0" smtClean="0">
                          <a:solidFill>
                            <a:srgbClr val="000000"/>
                          </a:solidFill>
                          <a:latin typeface="標楷體"/>
                          <a:ea typeface="新細明體"/>
                        </a:rPr>
                        <a:t>  </a:t>
                      </a:r>
                      <a:r>
                        <a:rPr lang="zh-TW" sz="2400" b="1" kern="100" dirty="0" smtClean="0">
                          <a:solidFill>
                            <a:srgbClr val="FF0000"/>
                          </a:solidFill>
                          <a:latin typeface="Times New Roman"/>
                          <a:ea typeface="標楷體"/>
                        </a:rPr>
                        <a:t>考查</a:t>
                      </a:r>
                      <a:r>
                        <a:rPr lang="zh-TW" sz="2400" b="1" kern="100" dirty="0">
                          <a:solidFill>
                            <a:srgbClr val="FF0000"/>
                          </a:solidFill>
                          <a:latin typeface="Times New Roman"/>
                          <a:ea typeface="標楷體"/>
                        </a:rPr>
                        <a:t>＝衡量</a:t>
                      </a:r>
                      <a:r>
                        <a:rPr lang="zh-TW" sz="2400" b="1" kern="100" dirty="0" smtClean="0">
                          <a:solidFill>
                            <a:srgbClr val="FF0000"/>
                          </a:solidFill>
                          <a:latin typeface="Times New Roman"/>
                          <a:ea typeface="標楷體"/>
                        </a:rPr>
                        <a:t>檢</a:t>
                      </a:r>
                      <a:r>
                        <a:rPr lang="zh-TW" altLang="en-US" sz="2400" b="1" kern="100" dirty="0" smtClean="0">
                          <a:solidFill>
                            <a:srgbClr val="FF0000"/>
                          </a:solidFill>
                          <a:latin typeface="Times New Roman"/>
                          <a:ea typeface="標楷體"/>
                        </a:rPr>
                        <a:t>查</a:t>
                      </a:r>
                      <a:r>
                        <a:rPr lang="en-US" altLang="zh-TW" sz="2400" b="1" kern="100" baseline="0" dirty="0" smtClean="0">
                          <a:solidFill>
                            <a:srgbClr val="FF0000"/>
                          </a:solidFill>
                          <a:latin typeface="Times New Roman"/>
                          <a:ea typeface="標楷體"/>
                        </a:rPr>
                        <a:t>    </a:t>
                      </a:r>
                      <a:r>
                        <a:rPr lang="zh-TW" sz="2400" b="1" kern="100" dirty="0" smtClean="0">
                          <a:solidFill>
                            <a:srgbClr val="0070C0"/>
                          </a:solidFill>
                          <a:latin typeface="Times New Roman"/>
                          <a:ea typeface="標楷體"/>
                        </a:rPr>
                        <a:t>考察</a:t>
                      </a:r>
                      <a:r>
                        <a:rPr lang="zh-TW" sz="2400" b="1" kern="100" dirty="0">
                          <a:solidFill>
                            <a:srgbClr val="0070C0"/>
                          </a:solidFill>
                          <a:latin typeface="Times New Roman"/>
                          <a:ea typeface="標楷體"/>
                        </a:rPr>
                        <a:t>＝實地觀察</a:t>
                      </a:r>
                      <a:endParaRPr lang="zh-TW" sz="2400" kern="100" dirty="0">
                        <a:latin typeface="Times New Roman"/>
                        <a:ea typeface="新細明體"/>
                      </a:endParaRPr>
                    </a:p>
                    <a:p>
                      <a:pPr indent="534035" algn="just">
                        <a:lnSpc>
                          <a:spcPct val="100000"/>
                        </a:lnSpc>
                        <a:spcAft>
                          <a:spcPts val="0"/>
                        </a:spcAft>
                      </a:pPr>
                      <a:r>
                        <a:rPr lang="en-US" altLang="zh-TW" sz="2400" b="1" kern="100" dirty="0" smtClean="0">
                          <a:solidFill>
                            <a:srgbClr val="FF0000"/>
                          </a:solidFill>
                          <a:latin typeface="Times New Roman"/>
                          <a:ea typeface="標楷體"/>
                        </a:rPr>
                        <a:t>     </a:t>
                      </a:r>
                      <a:r>
                        <a:rPr lang="zh-TW" sz="2400" b="1" kern="100" dirty="0" smtClean="0">
                          <a:solidFill>
                            <a:srgbClr val="FF0000"/>
                          </a:solidFill>
                          <a:latin typeface="Times New Roman"/>
                          <a:ea typeface="標楷體"/>
                        </a:rPr>
                        <a:t>巡查</a:t>
                      </a:r>
                      <a:r>
                        <a:rPr lang="zh-TW" sz="2400" b="1" kern="100" dirty="0">
                          <a:solidFill>
                            <a:srgbClr val="FF0000"/>
                          </a:solidFill>
                          <a:latin typeface="Times New Roman"/>
                          <a:ea typeface="標楷體"/>
                        </a:rPr>
                        <a:t>＝邊走邊</a:t>
                      </a:r>
                      <a:r>
                        <a:rPr lang="zh-TW" sz="2400" b="1" kern="100" dirty="0" smtClean="0">
                          <a:solidFill>
                            <a:srgbClr val="FF0000"/>
                          </a:solidFill>
                          <a:latin typeface="Times New Roman"/>
                          <a:ea typeface="標楷體"/>
                        </a:rPr>
                        <a:t>看</a:t>
                      </a:r>
                      <a:r>
                        <a:rPr lang="en-US" altLang="zh-TW" sz="2400" b="0" kern="100" baseline="0" dirty="0" smtClean="0">
                          <a:solidFill>
                            <a:schemeClr val="tx1"/>
                          </a:solidFill>
                          <a:latin typeface="Times New Roman"/>
                          <a:ea typeface="新細明體"/>
                        </a:rPr>
                        <a:t>    </a:t>
                      </a:r>
                      <a:r>
                        <a:rPr lang="zh-TW" sz="2400" b="1" kern="100" dirty="0" smtClean="0">
                          <a:solidFill>
                            <a:srgbClr val="0070C0"/>
                          </a:solidFill>
                          <a:latin typeface="Times New Roman"/>
                          <a:ea typeface="標楷體"/>
                        </a:rPr>
                        <a:t>巡察</a:t>
                      </a:r>
                      <a:r>
                        <a:rPr lang="zh-TW" sz="2400" b="1" kern="100" dirty="0">
                          <a:solidFill>
                            <a:srgbClr val="0070C0"/>
                          </a:solidFill>
                          <a:latin typeface="Times New Roman"/>
                          <a:ea typeface="標楷體"/>
                        </a:rPr>
                        <a:t>＝巡視考察</a:t>
                      </a:r>
                      <a:endParaRPr lang="zh-TW" sz="2400" kern="100" dirty="0">
                        <a:latin typeface="Times New Roman"/>
                        <a:ea typeface="新細明體"/>
                      </a:endParaRPr>
                    </a:p>
                  </a:txBody>
                  <a:tcPr marL="17779" marR="17779" marT="0" marB="0"/>
                </a:tc>
              </a:tr>
              <a:tr h="1916290">
                <a:tc>
                  <a:txBody>
                    <a:bodyPr/>
                    <a:lstStyle/>
                    <a:p>
                      <a:pPr algn="just">
                        <a:lnSpc>
                          <a:spcPts val="2200"/>
                        </a:lnSpc>
                        <a:spcAft>
                          <a:spcPts val="0"/>
                        </a:spcAft>
                      </a:pPr>
                      <a:r>
                        <a:rPr lang="en-US" altLang="zh-TW" sz="3200" b="1" kern="100" dirty="0" smtClean="0">
                          <a:solidFill>
                            <a:srgbClr val="0000FF"/>
                          </a:solidFill>
                          <a:latin typeface="Times New Roman"/>
                          <a:ea typeface="標楷體"/>
                        </a:rPr>
                        <a:t>        </a:t>
                      </a:r>
                    </a:p>
                    <a:p>
                      <a:pPr algn="just">
                        <a:lnSpc>
                          <a:spcPts val="2200"/>
                        </a:lnSpc>
                        <a:spcAft>
                          <a:spcPts val="0"/>
                        </a:spcAft>
                      </a:pPr>
                      <a:endParaRPr lang="en-US" altLang="zh-TW" sz="3200" b="1" kern="100" dirty="0" smtClean="0">
                        <a:solidFill>
                          <a:srgbClr val="0000FF"/>
                        </a:solidFill>
                        <a:latin typeface="Times New Roman"/>
                        <a:ea typeface="標楷體"/>
                      </a:endParaRPr>
                    </a:p>
                    <a:p>
                      <a:pPr algn="just">
                        <a:lnSpc>
                          <a:spcPts val="2200"/>
                        </a:lnSpc>
                        <a:spcAft>
                          <a:spcPts val="0"/>
                        </a:spcAft>
                      </a:pPr>
                      <a:r>
                        <a:rPr lang="en-US" altLang="zh-TW" sz="3200" b="1" kern="100" dirty="0" smtClean="0">
                          <a:solidFill>
                            <a:srgbClr val="0000FF"/>
                          </a:solidFill>
                          <a:latin typeface="Times New Roman"/>
                          <a:ea typeface="標楷體"/>
                        </a:rPr>
                        <a:t>        </a:t>
                      </a:r>
                    </a:p>
                    <a:p>
                      <a:pPr algn="just">
                        <a:lnSpc>
                          <a:spcPts val="2200"/>
                        </a:lnSpc>
                        <a:spcAft>
                          <a:spcPts val="0"/>
                        </a:spcAft>
                      </a:pPr>
                      <a:r>
                        <a:rPr lang="en-US" altLang="zh-TW" sz="3200" b="1" kern="100" dirty="0" smtClean="0">
                          <a:solidFill>
                            <a:srgbClr val="0000FF"/>
                          </a:solidFill>
                          <a:latin typeface="Times New Roman"/>
                          <a:ea typeface="標楷體"/>
                        </a:rPr>
                        <a:t>     </a:t>
                      </a:r>
                      <a:r>
                        <a:rPr lang="zh-TW" sz="3200" b="1" kern="100" dirty="0" smtClean="0">
                          <a:solidFill>
                            <a:srgbClr val="0000FF"/>
                          </a:solidFill>
                          <a:latin typeface="Times New Roman"/>
                          <a:ea typeface="標楷體"/>
                        </a:rPr>
                        <a:t>查</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endParaRPr lang="en-US" altLang="zh-TW" sz="3200" b="1" kern="100" dirty="0" smtClean="0">
                        <a:solidFill>
                          <a:srgbClr val="0070C0"/>
                        </a:solidFill>
                        <a:latin typeface="Times New Roman"/>
                        <a:ea typeface="標楷體"/>
                      </a:endParaRPr>
                    </a:p>
                    <a:p>
                      <a:pPr algn="ctr">
                        <a:lnSpc>
                          <a:spcPts val="2200"/>
                        </a:lnSpc>
                        <a:spcAft>
                          <a:spcPts val="0"/>
                        </a:spcAft>
                      </a:pPr>
                      <a:r>
                        <a:rPr lang="zh-TW" sz="3200" b="1" kern="100" dirty="0" smtClean="0">
                          <a:solidFill>
                            <a:srgbClr val="0070C0"/>
                          </a:solidFill>
                          <a:latin typeface="Times New Roman"/>
                          <a:ea typeface="標楷體"/>
                        </a:rPr>
                        <a:t>查</a:t>
                      </a:r>
                      <a:endParaRPr lang="zh-TW" sz="3200" kern="100" dirty="0">
                        <a:latin typeface="Times New Roman"/>
                        <a:ea typeface="新細明體"/>
                      </a:endParaRPr>
                    </a:p>
                  </a:txBody>
                  <a:tcPr marL="17779" marR="17779" marT="0" marB="0"/>
                </a:tc>
                <a:tc>
                  <a:txBody>
                    <a:bodyPr/>
                    <a:lstStyle/>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endParaRPr lang="en-US" altLang="zh-TW" sz="3200" b="1" kern="100" dirty="0" smtClean="0">
                        <a:solidFill>
                          <a:srgbClr val="FF0000"/>
                        </a:solidFill>
                        <a:latin typeface="Times New Roman"/>
                        <a:ea typeface="標楷體"/>
                      </a:endParaRPr>
                    </a:p>
                    <a:p>
                      <a:pPr algn="ctr">
                        <a:lnSpc>
                          <a:spcPts val="2200"/>
                        </a:lnSpc>
                        <a:spcAft>
                          <a:spcPts val="0"/>
                        </a:spcAft>
                      </a:pPr>
                      <a:r>
                        <a:rPr lang="zh-TW" sz="3200" b="1" kern="100" dirty="0" smtClean="0">
                          <a:solidFill>
                            <a:srgbClr val="FF0000"/>
                          </a:solidFill>
                          <a:latin typeface="Times New Roman"/>
                          <a:ea typeface="標楷體"/>
                        </a:rPr>
                        <a:t>察</a:t>
                      </a:r>
                      <a:endParaRPr lang="zh-TW" sz="3200" kern="100" dirty="0">
                        <a:latin typeface="Times New Roman"/>
                        <a:ea typeface="新細明體"/>
                      </a:endParaRPr>
                    </a:p>
                  </a:txBody>
                  <a:tcPr marL="17779" marR="17779" marT="0" marB="0"/>
                </a:tc>
                <a:tc>
                  <a:txBody>
                    <a:bodyPr/>
                    <a:lstStyle/>
                    <a:p>
                      <a:pPr marL="622935" indent="-622935" algn="just">
                        <a:lnSpc>
                          <a:spcPts val="3000"/>
                        </a:lnSpc>
                        <a:spcAft>
                          <a:spcPts val="0"/>
                        </a:spcAft>
                      </a:pPr>
                      <a:r>
                        <a:rPr lang="zh-TW" altLang="en-US" sz="2400" b="1" kern="100" dirty="0" smtClean="0">
                          <a:latin typeface="Times New Roman"/>
                          <a:ea typeface="標楷體"/>
                        </a:rPr>
                        <a:t>「</a:t>
                      </a:r>
                      <a:r>
                        <a:rPr lang="zh-TW" sz="2400" b="1" kern="100" dirty="0" smtClean="0">
                          <a:solidFill>
                            <a:srgbClr val="0000FF"/>
                          </a:solidFill>
                          <a:latin typeface="Times New Roman"/>
                          <a:ea typeface="標楷體"/>
                        </a:rPr>
                        <a:t>查</a:t>
                      </a:r>
                      <a:r>
                        <a:rPr lang="zh-TW" altLang="en-US" sz="2400" b="1" kern="100" dirty="0" smtClean="0">
                          <a:latin typeface="Times New Roman"/>
                          <a:ea typeface="標楷體"/>
                        </a:rPr>
                        <a:t>」</a:t>
                      </a:r>
                      <a:r>
                        <a:rPr lang="zh-TW" sz="2400" b="1" kern="100" dirty="0" smtClean="0">
                          <a:latin typeface="Times New Roman"/>
                          <a:ea typeface="標楷體"/>
                        </a:rPr>
                        <a:t>＝</a:t>
                      </a:r>
                      <a:r>
                        <a:rPr lang="zh-TW" sz="2400" b="1" kern="100" dirty="0">
                          <a:latin typeface="Times New Roman"/>
                          <a:ea typeface="標楷體"/>
                        </a:rPr>
                        <a:t>指檢查、查驗，</a:t>
                      </a:r>
                      <a:endParaRPr lang="zh-TW" sz="2400" kern="100" dirty="0">
                        <a:latin typeface="Times New Roman"/>
                        <a:ea typeface="新細明體"/>
                      </a:endParaRPr>
                    </a:p>
                    <a:p>
                      <a:pPr algn="just">
                        <a:lnSpc>
                          <a:spcPct val="100000"/>
                        </a:lnSpc>
                        <a:spcAft>
                          <a:spcPts val="0"/>
                        </a:spcAft>
                      </a:pPr>
                      <a:r>
                        <a:rPr lang="zh-TW" sz="2400" b="1" kern="100" dirty="0">
                          <a:latin typeface="Times New Roman"/>
                          <a:ea typeface="標楷體"/>
                        </a:rPr>
                        <a:t>如：</a:t>
                      </a:r>
                      <a:r>
                        <a:rPr lang="zh-TW" sz="2400" b="1" kern="100" dirty="0">
                          <a:solidFill>
                            <a:srgbClr val="FF0000"/>
                          </a:solidFill>
                          <a:latin typeface="Times New Roman"/>
                          <a:ea typeface="標楷體"/>
                        </a:rPr>
                        <a:t>查報、查證、查辦、究查</a:t>
                      </a:r>
                      <a:r>
                        <a:rPr lang="zh-TW" sz="2400" b="1" kern="100" dirty="0" smtClean="0">
                          <a:solidFill>
                            <a:srgbClr val="FF0000"/>
                          </a:solidFill>
                          <a:latin typeface="Times New Roman"/>
                          <a:ea typeface="標楷體"/>
                        </a:rPr>
                        <a:t>、追查</a:t>
                      </a:r>
                      <a:r>
                        <a:rPr lang="zh-TW" sz="2400" b="1" kern="100" dirty="0">
                          <a:solidFill>
                            <a:srgbClr val="FF0000"/>
                          </a:solidFill>
                          <a:latin typeface="Times New Roman"/>
                          <a:ea typeface="標楷體"/>
                        </a:rPr>
                        <a:t>、徹查、復查、複查</a:t>
                      </a:r>
                      <a:endParaRPr lang="zh-TW" sz="2400" kern="100" dirty="0">
                        <a:latin typeface="Times New Roman"/>
                        <a:ea typeface="新細明體"/>
                      </a:endParaRPr>
                    </a:p>
                    <a:p>
                      <a:pPr algn="just">
                        <a:lnSpc>
                          <a:spcPct val="100000"/>
                        </a:lnSpc>
                        <a:spcAft>
                          <a:spcPts val="0"/>
                        </a:spcAft>
                      </a:pPr>
                      <a:r>
                        <a:rPr lang="zh-TW" sz="2400" b="1" kern="100" dirty="0">
                          <a:solidFill>
                            <a:srgbClr val="000000"/>
                          </a:solidFill>
                          <a:latin typeface="Times New Roman"/>
                          <a:ea typeface="標楷體"/>
                        </a:rPr>
                        <a:t>通用：</a:t>
                      </a:r>
                      <a:r>
                        <a:rPr lang="zh-TW" sz="2400" b="1" kern="100" dirty="0">
                          <a:solidFill>
                            <a:srgbClr val="FF0000"/>
                          </a:solidFill>
                          <a:latin typeface="Times New Roman"/>
                          <a:ea typeface="標楷體"/>
                        </a:rPr>
                        <a:t>檢查＝查看</a:t>
                      </a:r>
                      <a:r>
                        <a:rPr lang="zh-TW" sz="2400" b="1" kern="100" dirty="0" smtClean="0">
                          <a:solidFill>
                            <a:srgbClr val="FF0000"/>
                          </a:solidFill>
                          <a:latin typeface="Times New Roman"/>
                          <a:ea typeface="標楷體"/>
                        </a:rPr>
                        <a:t>點驗</a:t>
                      </a:r>
                      <a:r>
                        <a:rPr lang="en-US" altLang="zh-TW" sz="2400" b="0" kern="100" baseline="0" dirty="0" smtClean="0">
                          <a:solidFill>
                            <a:schemeClr val="tx1"/>
                          </a:solidFill>
                          <a:latin typeface="Times New Roman"/>
                          <a:ea typeface="新細明體"/>
                        </a:rPr>
                        <a:t>    </a:t>
                      </a:r>
                      <a:r>
                        <a:rPr lang="zh-TW" sz="2400" b="1" kern="100" dirty="0" smtClean="0">
                          <a:solidFill>
                            <a:srgbClr val="0070C0"/>
                          </a:solidFill>
                          <a:latin typeface="Times New Roman"/>
                          <a:ea typeface="標楷體"/>
                        </a:rPr>
                        <a:t>檢察</a:t>
                      </a:r>
                      <a:r>
                        <a:rPr lang="zh-TW" sz="2400" b="1" kern="100" dirty="0">
                          <a:solidFill>
                            <a:srgbClr val="0070C0"/>
                          </a:solidFill>
                          <a:latin typeface="Times New Roman"/>
                          <a:ea typeface="標楷體"/>
                        </a:rPr>
                        <a:t>＝法律術語</a:t>
                      </a:r>
                      <a:endParaRPr lang="zh-TW" sz="2400" kern="100" dirty="0">
                        <a:latin typeface="Times New Roman"/>
                        <a:ea typeface="新細明體"/>
                      </a:endParaRPr>
                    </a:p>
                    <a:p>
                      <a:pPr indent="534035" algn="just">
                        <a:lnSpc>
                          <a:spcPct val="100000"/>
                        </a:lnSpc>
                        <a:spcAft>
                          <a:spcPts val="0"/>
                        </a:spcAft>
                      </a:pPr>
                      <a:r>
                        <a:rPr lang="en-US" altLang="zh-TW" sz="2400" b="1" kern="100" dirty="0" smtClean="0">
                          <a:solidFill>
                            <a:srgbClr val="FF0000"/>
                          </a:solidFill>
                          <a:latin typeface="Times New Roman"/>
                          <a:ea typeface="標楷體"/>
                        </a:rPr>
                        <a:t>     </a:t>
                      </a:r>
                      <a:r>
                        <a:rPr lang="zh-TW" sz="2400" b="1" kern="100" dirty="0" smtClean="0">
                          <a:solidFill>
                            <a:srgbClr val="FF0000"/>
                          </a:solidFill>
                          <a:latin typeface="Times New Roman"/>
                          <a:ea typeface="標楷體"/>
                        </a:rPr>
                        <a:t>偵查</a:t>
                      </a:r>
                      <a:r>
                        <a:rPr lang="zh-TW" sz="2400" b="1" kern="100" dirty="0">
                          <a:solidFill>
                            <a:srgbClr val="FF0000"/>
                          </a:solidFill>
                          <a:latin typeface="Times New Roman"/>
                          <a:ea typeface="標楷體"/>
                        </a:rPr>
                        <a:t>＝法律</a:t>
                      </a:r>
                      <a:r>
                        <a:rPr lang="zh-TW" sz="2400" b="1" kern="100" dirty="0" smtClean="0">
                          <a:solidFill>
                            <a:srgbClr val="FF0000"/>
                          </a:solidFill>
                          <a:latin typeface="Times New Roman"/>
                          <a:ea typeface="標楷體"/>
                        </a:rPr>
                        <a:t>術語</a:t>
                      </a:r>
                      <a:r>
                        <a:rPr lang="en-US" altLang="zh-TW" sz="2400" b="0" kern="100" baseline="0" dirty="0" smtClean="0">
                          <a:solidFill>
                            <a:schemeClr val="tx1"/>
                          </a:solidFill>
                          <a:latin typeface="Times New Roman"/>
                          <a:ea typeface="新細明體"/>
                        </a:rPr>
                        <a:t>    </a:t>
                      </a:r>
                      <a:r>
                        <a:rPr lang="zh-TW" sz="2400" b="1" kern="100" dirty="0" smtClean="0">
                          <a:solidFill>
                            <a:srgbClr val="0070C0"/>
                          </a:solidFill>
                          <a:latin typeface="Times New Roman"/>
                          <a:ea typeface="標楷體"/>
                        </a:rPr>
                        <a:t>偵察</a:t>
                      </a:r>
                      <a:r>
                        <a:rPr lang="zh-TW" sz="2400" b="1" kern="100" dirty="0">
                          <a:solidFill>
                            <a:srgbClr val="0070C0"/>
                          </a:solidFill>
                          <a:latin typeface="Times New Roman"/>
                          <a:ea typeface="標楷體"/>
                        </a:rPr>
                        <a:t>＝軍事術語</a:t>
                      </a:r>
                      <a:endParaRPr lang="zh-TW" sz="2400" kern="100" dirty="0">
                        <a:latin typeface="Times New Roman"/>
                        <a:ea typeface="新細明體"/>
                      </a:endParaRPr>
                    </a:p>
                    <a:p>
                      <a:pPr indent="534035" algn="just">
                        <a:lnSpc>
                          <a:spcPct val="100000"/>
                        </a:lnSpc>
                        <a:spcAft>
                          <a:spcPts val="0"/>
                        </a:spcAft>
                      </a:pPr>
                      <a:r>
                        <a:rPr lang="en-US" altLang="zh-TW" sz="2400" b="1" kern="100" dirty="0" smtClean="0">
                          <a:solidFill>
                            <a:srgbClr val="FF0000"/>
                          </a:solidFill>
                          <a:latin typeface="Times New Roman"/>
                          <a:ea typeface="標楷體"/>
                        </a:rPr>
                        <a:t>     </a:t>
                      </a:r>
                      <a:r>
                        <a:rPr lang="zh-TW" sz="2400" b="1" kern="100" dirty="0" smtClean="0">
                          <a:solidFill>
                            <a:srgbClr val="FF0000"/>
                          </a:solidFill>
                          <a:latin typeface="Times New Roman"/>
                          <a:ea typeface="標楷體"/>
                        </a:rPr>
                        <a:t>查看</a:t>
                      </a:r>
                      <a:r>
                        <a:rPr lang="zh-TW" sz="2400" b="1" kern="100" dirty="0">
                          <a:solidFill>
                            <a:srgbClr val="FF0000"/>
                          </a:solidFill>
                          <a:latin typeface="Times New Roman"/>
                          <a:ea typeface="標楷體"/>
                        </a:rPr>
                        <a:t>＝檢驗</a:t>
                      </a:r>
                      <a:r>
                        <a:rPr lang="zh-TW" sz="2400" b="1" kern="100" dirty="0" smtClean="0">
                          <a:solidFill>
                            <a:srgbClr val="FF0000"/>
                          </a:solidFill>
                          <a:latin typeface="Times New Roman"/>
                          <a:ea typeface="標楷體"/>
                        </a:rPr>
                        <a:t>事情</a:t>
                      </a:r>
                      <a:r>
                        <a:rPr lang="en-US" altLang="zh-TW" sz="2400" b="0" kern="100" baseline="0" dirty="0" smtClean="0">
                          <a:solidFill>
                            <a:schemeClr val="tx1"/>
                          </a:solidFill>
                          <a:latin typeface="Times New Roman"/>
                          <a:ea typeface="新細明體"/>
                        </a:rPr>
                        <a:t>    </a:t>
                      </a:r>
                      <a:r>
                        <a:rPr lang="zh-TW" sz="2400" b="1" kern="100" dirty="0" smtClean="0">
                          <a:solidFill>
                            <a:srgbClr val="0070C0"/>
                          </a:solidFill>
                          <a:latin typeface="Times New Roman"/>
                          <a:ea typeface="標楷體"/>
                        </a:rPr>
                        <a:t>察看</a:t>
                      </a:r>
                      <a:r>
                        <a:rPr lang="zh-TW" sz="2400" b="1" kern="100" dirty="0">
                          <a:solidFill>
                            <a:srgbClr val="0070C0"/>
                          </a:solidFill>
                          <a:latin typeface="Times New Roman"/>
                          <a:ea typeface="標楷體"/>
                        </a:rPr>
                        <a:t>＝仔細觀看</a:t>
                      </a:r>
                      <a:endParaRPr lang="zh-TW" sz="2400" kern="100" dirty="0">
                        <a:latin typeface="Times New Roman"/>
                        <a:ea typeface="新細明體"/>
                      </a:endParaRPr>
                    </a:p>
                  </a:txBody>
                  <a:tcPr marL="17779" marR="17779" marT="0" marB="0"/>
                </a:tc>
              </a:tr>
            </a:tbl>
          </a:graphicData>
        </a:graphic>
      </p:graphicFrame>
      <p:sp>
        <p:nvSpPr>
          <p:cNvPr id="5" name="文字方塊 4"/>
          <p:cNvSpPr txBox="1"/>
          <p:nvPr/>
        </p:nvSpPr>
        <p:spPr>
          <a:xfrm>
            <a:off x="7388352" y="1261872"/>
            <a:ext cx="1609344" cy="369332"/>
          </a:xfrm>
          <a:prstGeom prst="rect">
            <a:avLst/>
          </a:prstGeom>
          <a:noFill/>
        </p:spPr>
        <p:txBody>
          <a:bodyPr wrap="square" rtlCol="0">
            <a:spAutoFit/>
          </a:bodyPr>
          <a:lstStyle/>
          <a:p>
            <a:r>
              <a:rPr lang="en-US" altLang="zh-TW" b="1" dirty="0">
                <a:solidFill>
                  <a:srgbClr val="FF0000"/>
                </a:solidFill>
                <a:latin typeface="標楷體" panose="03000509000000000000" pitchFamily="65" charset="-120"/>
                <a:ea typeface="標楷體" panose="03000509000000000000" pitchFamily="65" charset="-120"/>
              </a:rPr>
              <a:t>(</a:t>
            </a:r>
            <a:r>
              <a:rPr lang="zh-TW" altLang="en-US" b="1" dirty="0">
                <a:solidFill>
                  <a:srgbClr val="FF0000"/>
                </a:solidFill>
                <a:latin typeface="標楷體" panose="03000509000000000000" pitchFamily="65" charset="-120"/>
                <a:ea typeface="標楷體" panose="03000509000000000000" pitchFamily="65" charset="-120"/>
              </a:rPr>
              <a:t>指一次到位</a:t>
            </a:r>
            <a:r>
              <a:rPr lang="en-US" altLang="zh-TW" b="1" dirty="0">
                <a:solidFill>
                  <a:srgbClr val="FF0000"/>
                </a:solidFill>
                <a:latin typeface="標楷體" panose="03000509000000000000" pitchFamily="65" charset="-120"/>
                <a:ea typeface="標楷體" panose="03000509000000000000" pitchFamily="65" charset="-120"/>
              </a:rPr>
              <a:t>)</a:t>
            </a:r>
            <a:endParaRPr lang="zh-TW" altLang="en-US" b="1" dirty="0">
              <a:solidFill>
                <a:srgbClr val="FF0000"/>
              </a:solidFill>
              <a:latin typeface="標楷體" panose="03000509000000000000" pitchFamily="65" charset="-120"/>
              <a:ea typeface="標楷體" panose="03000509000000000000" pitchFamily="65" charset="-120"/>
            </a:endParaRPr>
          </a:p>
        </p:txBody>
      </p:sp>
      <p:sp>
        <p:nvSpPr>
          <p:cNvPr id="6" name="文字方塊 5"/>
          <p:cNvSpPr txBox="1"/>
          <p:nvPr/>
        </p:nvSpPr>
        <p:spPr>
          <a:xfrm>
            <a:off x="7388352" y="1883544"/>
            <a:ext cx="1609344" cy="369332"/>
          </a:xfrm>
          <a:prstGeom prst="rect">
            <a:avLst/>
          </a:prstGeom>
          <a:noFill/>
        </p:spPr>
        <p:txBody>
          <a:bodyPr wrap="square" rtlCol="0">
            <a:spAutoFit/>
          </a:bodyPr>
          <a:lstStyle/>
          <a:p>
            <a:r>
              <a:rPr lang="en-US" altLang="zh-TW" b="1" dirty="0">
                <a:solidFill>
                  <a:srgbClr val="FF0000"/>
                </a:solidFill>
                <a:latin typeface="標楷體" panose="03000509000000000000" pitchFamily="65" charset="-120"/>
                <a:ea typeface="標楷體" panose="03000509000000000000" pitchFamily="65" charset="-120"/>
              </a:rPr>
              <a:t>(</a:t>
            </a:r>
            <a:r>
              <a:rPr lang="zh-TW" altLang="en-US" b="1" dirty="0">
                <a:solidFill>
                  <a:srgbClr val="FF0000"/>
                </a:solidFill>
                <a:latin typeface="標楷體" panose="03000509000000000000" pitchFamily="65" charset="-120"/>
                <a:ea typeface="標楷體" panose="03000509000000000000" pitchFamily="65" charset="-120"/>
              </a:rPr>
              <a:t>指循序漸進</a:t>
            </a:r>
            <a:r>
              <a:rPr lang="en-US" altLang="zh-TW" b="1" dirty="0">
                <a:solidFill>
                  <a:srgbClr val="FF0000"/>
                </a:solidFill>
                <a:latin typeface="標楷體" panose="03000509000000000000" pitchFamily="65" charset="-120"/>
                <a:ea typeface="標楷體" panose="03000509000000000000" pitchFamily="65" charset="-120"/>
              </a:rPr>
              <a:t>)</a:t>
            </a:r>
            <a:endParaRPr lang="zh-TW" altLang="en-US" b="1"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1566166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495299" y="155448"/>
            <a:ext cx="11521440" cy="950976"/>
          </a:xfrm>
        </p:spPr>
        <p:txBody>
          <a:bodyPr>
            <a:normAutofit fontScale="90000"/>
          </a:bodyPr>
          <a:lstStyle/>
          <a:p>
            <a:pPr lvl="0" algn="ctr">
              <a:lnSpc>
                <a:spcPts val="3620"/>
              </a:lnSpc>
              <a:spcBef>
                <a:spcPct val="20000"/>
              </a:spcBef>
              <a:defRPr/>
            </a:pPr>
            <a:r>
              <a:rPr lang="zh-TW" altLang="en-US" sz="4401" dirty="0">
                <a:solidFill>
                  <a:srgbClr val="002060"/>
                </a:solidFill>
                <a:latin typeface="標楷體" panose="03000509000000000000" pitchFamily="65" charset="-120"/>
                <a:ea typeface="標楷體" panose="03000509000000000000" pitchFamily="65" charset="-120"/>
              </a:rPr>
              <a:t>公文</a:t>
            </a:r>
            <a:r>
              <a:rPr lang="zh-TW" altLang="zh-TW" sz="4401" dirty="0">
                <a:solidFill>
                  <a:srgbClr val="002060"/>
                </a:solidFill>
                <a:latin typeface="標楷體" panose="03000509000000000000" pitchFamily="65" charset="-120"/>
                <a:ea typeface="標楷體" panose="03000509000000000000" pitchFamily="65" charset="-120"/>
              </a:rPr>
              <a:t>慣用</a:t>
            </a:r>
            <a:r>
              <a:rPr lang="zh-TW" altLang="zh-TW" sz="4401" dirty="0" smtClean="0">
                <a:solidFill>
                  <a:srgbClr val="002060"/>
                </a:solidFill>
                <a:latin typeface="標楷體" panose="03000509000000000000" pitchFamily="65" charset="-120"/>
                <a:ea typeface="標楷體" panose="03000509000000000000" pitchFamily="65" charset="-120"/>
              </a:rPr>
              <a:t>語詞</a:t>
            </a:r>
            <a:r>
              <a:rPr lang="en-US" altLang="zh-TW" sz="4401" dirty="0" smtClean="0">
                <a:solidFill>
                  <a:srgbClr val="002060"/>
                </a:solidFill>
                <a:latin typeface="標楷體" panose="03000509000000000000" pitchFamily="65" charset="-120"/>
                <a:ea typeface="標楷體" panose="03000509000000000000" pitchFamily="65" charset="-120"/>
              </a:rPr>
              <a:t/>
            </a:r>
            <a:br>
              <a:rPr lang="en-US" altLang="zh-TW" sz="4401" dirty="0" smtClean="0">
                <a:solidFill>
                  <a:srgbClr val="002060"/>
                </a:solidFill>
                <a:latin typeface="標楷體" panose="03000509000000000000" pitchFamily="65" charset="-120"/>
                <a:ea typeface="標楷體" panose="03000509000000000000" pitchFamily="65" charset="-120"/>
              </a:rPr>
            </a:br>
            <a:r>
              <a:rPr lang="en-US" altLang="zh-TW" sz="2800" kern="0" dirty="0" smtClean="0">
                <a:solidFill>
                  <a:srgbClr val="0000FF"/>
                </a:solidFill>
                <a:latin typeface="標楷體" panose="03000509000000000000" pitchFamily="65" charset="-120"/>
                <a:ea typeface="標楷體" panose="03000509000000000000" pitchFamily="65" charset="-120"/>
                <a:cs typeface="+mn-cs"/>
              </a:rPr>
              <a:t>(</a:t>
            </a:r>
            <a:r>
              <a:rPr lang="zh-TW" altLang="en-US" sz="2800" kern="0" dirty="0">
                <a:solidFill>
                  <a:srgbClr val="0000FF"/>
                </a:solidFill>
                <a:latin typeface="標楷體" panose="03000509000000000000" pitchFamily="65" charset="-120"/>
                <a:ea typeface="標楷體" panose="03000509000000000000" pitchFamily="65" charset="-120"/>
                <a:cs typeface="+mn-cs"/>
              </a:rPr>
              <a:t>立法慣用</a:t>
            </a:r>
            <a:r>
              <a:rPr lang="zh-TW" altLang="en-US" sz="2800" kern="0" dirty="0" smtClean="0">
                <a:solidFill>
                  <a:srgbClr val="0000FF"/>
                </a:solidFill>
                <a:latin typeface="標楷體" panose="03000509000000000000" pitchFamily="65" charset="-120"/>
                <a:ea typeface="標楷體" panose="03000509000000000000" pitchFamily="65" charset="-120"/>
                <a:cs typeface="+mn-cs"/>
              </a:rPr>
              <a:t>語詞－</a:t>
            </a:r>
            <a:r>
              <a:rPr lang="en-US" altLang="zh-TW" sz="2800" kern="0" dirty="0" smtClean="0">
                <a:solidFill>
                  <a:srgbClr val="0000FF"/>
                </a:solidFill>
                <a:latin typeface="標楷體" panose="03000509000000000000" pitchFamily="65" charset="-120"/>
                <a:ea typeface="標楷體" panose="03000509000000000000" pitchFamily="65" charset="-120"/>
                <a:cs typeface="+mn-cs"/>
              </a:rPr>
              <a:t>76</a:t>
            </a:r>
            <a:r>
              <a:rPr lang="zh-TW" altLang="en-US" sz="2800" kern="0" dirty="0">
                <a:solidFill>
                  <a:srgbClr val="0000FF"/>
                </a:solidFill>
                <a:latin typeface="標楷體" panose="03000509000000000000" pitchFamily="65" charset="-120"/>
                <a:ea typeface="標楷體" panose="03000509000000000000" pitchFamily="65" charset="-120"/>
                <a:cs typeface="+mn-cs"/>
              </a:rPr>
              <a:t>年</a:t>
            </a:r>
            <a:r>
              <a:rPr lang="en-US" altLang="zh-TW" sz="2800" kern="0" dirty="0">
                <a:solidFill>
                  <a:srgbClr val="0000FF"/>
                </a:solidFill>
                <a:latin typeface="標楷體" panose="03000509000000000000" pitchFamily="65" charset="-120"/>
                <a:ea typeface="標楷體" panose="03000509000000000000" pitchFamily="65" charset="-120"/>
                <a:cs typeface="+mn-cs"/>
              </a:rPr>
              <a:t>8</a:t>
            </a:r>
            <a:r>
              <a:rPr lang="zh-TW" altLang="en-US" sz="2800" kern="0" dirty="0">
                <a:solidFill>
                  <a:srgbClr val="0000FF"/>
                </a:solidFill>
                <a:latin typeface="標楷體" panose="03000509000000000000" pitchFamily="65" charset="-120"/>
                <a:ea typeface="標楷體" panose="03000509000000000000" pitchFamily="65" charset="-120"/>
                <a:cs typeface="+mn-cs"/>
              </a:rPr>
              <a:t>月</a:t>
            </a:r>
            <a:r>
              <a:rPr lang="en-US" altLang="zh-TW" sz="2800" kern="0" dirty="0">
                <a:solidFill>
                  <a:srgbClr val="0000FF"/>
                </a:solidFill>
                <a:latin typeface="標楷體" panose="03000509000000000000" pitchFamily="65" charset="-120"/>
                <a:ea typeface="標楷體" panose="03000509000000000000" pitchFamily="65" charset="-120"/>
                <a:cs typeface="+mn-cs"/>
              </a:rPr>
              <a:t>1</a:t>
            </a:r>
            <a:r>
              <a:rPr lang="zh-TW" altLang="en-US" sz="2800" kern="0" dirty="0">
                <a:solidFill>
                  <a:srgbClr val="0000FF"/>
                </a:solidFill>
                <a:latin typeface="標楷體" panose="03000509000000000000" pitchFamily="65" charset="-120"/>
                <a:ea typeface="標楷體" panose="03000509000000000000" pitchFamily="65" charset="-120"/>
                <a:cs typeface="+mn-cs"/>
              </a:rPr>
              <a:t>日立法院（</a:t>
            </a:r>
            <a:r>
              <a:rPr lang="en-US" altLang="zh-TW" sz="2800" kern="0" dirty="0">
                <a:solidFill>
                  <a:srgbClr val="0000FF"/>
                </a:solidFill>
                <a:latin typeface="標楷體" panose="03000509000000000000" pitchFamily="65" charset="-120"/>
                <a:ea typeface="標楷體" panose="03000509000000000000" pitchFamily="65" charset="-120"/>
                <a:cs typeface="+mn-cs"/>
              </a:rPr>
              <a:t>76</a:t>
            </a:r>
            <a:r>
              <a:rPr lang="zh-TW" altLang="en-US" sz="2800" kern="0" dirty="0">
                <a:solidFill>
                  <a:srgbClr val="0000FF"/>
                </a:solidFill>
                <a:latin typeface="標楷體" panose="03000509000000000000" pitchFamily="65" charset="-120"/>
                <a:ea typeface="標楷體" panose="03000509000000000000" pitchFamily="65" charset="-120"/>
                <a:cs typeface="+mn-cs"/>
              </a:rPr>
              <a:t>）台處議字第</a:t>
            </a:r>
            <a:r>
              <a:rPr lang="en-US" altLang="zh-TW" sz="2800" kern="0" dirty="0">
                <a:solidFill>
                  <a:srgbClr val="0000FF"/>
                </a:solidFill>
                <a:latin typeface="標楷體" panose="03000509000000000000" pitchFamily="65" charset="-120"/>
                <a:ea typeface="標楷體" panose="03000509000000000000" pitchFamily="65" charset="-120"/>
                <a:cs typeface="+mn-cs"/>
              </a:rPr>
              <a:t>1848</a:t>
            </a:r>
            <a:r>
              <a:rPr lang="zh-TW" altLang="en-US" sz="2800" kern="0" dirty="0">
                <a:solidFill>
                  <a:srgbClr val="0000FF"/>
                </a:solidFill>
                <a:latin typeface="標楷體" panose="03000509000000000000" pitchFamily="65" charset="-120"/>
                <a:ea typeface="標楷體" panose="03000509000000000000" pitchFamily="65" charset="-120"/>
                <a:cs typeface="+mn-cs"/>
              </a:rPr>
              <a:t>號函</a:t>
            </a:r>
            <a:r>
              <a:rPr lang="zh-TW" altLang="en-US" sz="2800" dirty="0">
                <a:solidFill>
                  <a:srgbClr val="0000FF"/>
                </a:solidFill>
                <a:latin typeface="標楷體" panose="03000509000000000000" pitchFamily="65" charset="-120"/>
                <a:ea typeface="標楷體" panose="03000509000000000000" pitchFamily="65" charset="-120"/>
                <a:cs typeface="+mn-cs"/>
              </a:rPr>
              <a:t>頒</a:t>
            </a:r>
            <a:r>
              <a:rPr lang="en-US" altLang="zh-TW" sz="2800" kern="0" dirty="0" smtClean="0">
                <a:solidFill>
                  <a:srgbClr val="0000FF"/>
                </a:solidFill>
                <a:latin typeface="標楷體" panose="03000509000000000000" pitchFamily="65" charset="-120"/>
                <a:ea typeface="標楷體" panose="03000509000000000000" pitchFamily="65" charset="-120"/>
                <a:cs typeface="+mn-cs"/>
              </a:rPr>
              <a:t>)</a:t>
            </a:r>
            <a:endParaRPr lang="zh-TW" altLang="en-US" sz="4401" dirty="0">
              <a:solidFill>
                <a:srgbClr val="002060"/>
              </a:solidFill>
              <a:latin typeface="標楷體" panose="03000509000000000000" pitchFamily="65" charset="-120"/>
              <a:ea typeface="標楷體" panose="03000509000000000000" pitchFamily="65" charset="-120"/>
            </a:endParaRPr>
          </a:p>
        </p:txBody>
      </p:sp>
      <p:sp>
        <p:nvSpPr>
          <p:cNvPr id="336899" name="內容版面配置區 2"/>
          <p:cNvSpPr>
            <a:spLocks noGrp="1"/>
          </p:cNvSpPr>
          <p:nvPr>
            <p:ph idx="1"/>
          </p:nvPr>
        </p:nvSpPr>
        <p:spPr>
          <a:xfrm>
            <a:off x="192505" y="1242830"/>
            <a:ext cx="12218951" cy="5138720"/>
          </a:xfrm>
        </p:spPr>
        <p:txBody>
          <a:bodyPr>
            <a:noAutofit/>
          </a:bodyPr>
          <a:lstStyle/>
          <a:p>
            <a:pPr marL="341750" indent="-341750">
              <a:defRPr/>
            </a:pPr>
            <a:r>
              <a:rPr lang="zh-TW" altLang="zh-TW" dirty="0">
                <a:latin typeface="標楷體" panose="03000509000000000000" pitchFamily="65" charset="-120"/>
                <a:ea typeface="標楷體" panose="03000509000000000000" pitchFamily="65" charset="-120"/>
              </a:rPr>
              <a:t>文中</a:t>
            </a:r>
            <a:r>
              <a:rPr lang="zh-TW" altLang="zh-TW" b="1" dirty="0">
                <a:solidFill>
                  <a:srgbClr val="FF0000"/>
                </a:solidFill>
                <a:latin typeface="標楷體" panose="03000509000000000000" pitchFamily="65" charset="-120"/>
                <a:ea typeface="標楷體" panose="03000509000000000000" pitchFamily="65" charset="-120"/>
              </a:rPr>
              <a:t>僅有</a:t>
            </a:r>
            <a:r>
              <a:rPr lang="en-US" altLang="zh-TW" b="1" dirty="0">
                <a:solidFill>
                  <a:srgbClr val="FF0000"/>
                </a:solidFill>
                <a:latin typeface="標楷體" panose="03000509000000000000" pitchFamily="65" charset="-120"/>
                <a:ea typeface="標楷體" panose="03000509000000000000" pitchFamily="65" charset="-120"/>
              </a:rPr>
              <a:t>1</a:t>
            </a:r>
            <a:r>
              <a:rPr lang="zh-TW" altLang="zh-TW" b="1" dirty="0">
                <a:solidFill>
                  <a:srgbClr val="FF0000"/>
                </a:solidFill>
                <a:latin typeface="標楷體" panose="03000509000000000000" pitchFamily="65" charset="-120"/>
                <a:ea typeface="標楷體" panose="03000509000000000000" pitchFamily="65" charset="-120"/>
              </a:rPr>
              <a:t>連接詞</a:t>
            </a:r>
            <a:r>
              <a:rPr lang="zh-TW" altLang="zh-TW" dirty="0">
                <a:latin typeface="標楷體" panose="03000509000000000000" pitchFamily="65" charset="-120"/>
                <a:ea typeface="標楷體" panose="03000509000000000000" pitchFamily="65" charset="-120"/>
              </a:rPr>
              <a:t>時，須用「</a:t>
            </a:r>
            <a:r>
              <a:rPr lang="zh-TW" altLang="zh-TW" b="1" dirty="0">
                <a:solidFill>
                  <a:srgbClr val="0000FF"/>
                </a:solidFill>
                <a:latin typeface="標楷體" panose="03000509000000000000" pitchFamily="65" charset="-120"/>
                <a:ea typeface="標楷體" panose="03000509000000000000" pitchFamily="65" charset="-120"/>
              </a:rPr>
              <a:t>及</a:t>
            </a:r>
            <a:r>
              <a:rPr lang="zh-TW" altLang="zh-TW" dirty="0">
                <a:latin typeface="標楷體" panose="03000509000000000000" pitchFamily="65" charset="-120"/>
                <a:ea typeface="標楷體" panose="03000509000000000000" pitchFamily="65" charset="-120"/>
              </a:rPr>
              <a:t>」字；</a:t>
            </a:r>
            <a:r>
              <a:rPr lang="zh-TW" altLang="en-US" dirty="0">
                <a:latin typeface="標楷體" panose="03000509000000000000" pitchFamily="65" charset="-120"/>
                <a:ea typeface="標楷體" panose="03000509000000000000" pitchFamily="65" charset="-120"/>
              </a:rPr>
              <a:t>如：甲</a:t>
            </a:r>
            <a:r>
              <a:rPr lang="zh-TW" altLang="en-US" dirty="0">
                <a:solidFill>
                  <a:srgbClr val="0000FF"/>
                </a:solidFill>
                <a:latin typeface="標楷體" panose="03000509000000000000" pitchFamily="65" charset="-120"/>
                <a:ea typeface="標楷體" panose="03000509000000000000" pitchFamily="65" charset="-120"/>
              </a:rPr>
              <a:t>及</a:t>
            </a:r>
            <a:r>
              <a:rPr lang="zh-TW" altLang="en-US" dirty="0">
                <a:latin typeface="標楷體" panose="03000509000000000000" pitchFamily="65" charset="-120"/>
                <a:ea typeface="標楷體" panose="03000509000000000000" pitchFamily="65" charset="-120"/>
              </a:rPr>
              <a:t>乙。</a:t>
            </a:r>
            <a:endParaRPr lang="en-US" altLang="zh-TW" dirty="0">
              <a:latin typeface="標楷體" panose="03000509000000000000" pitchFamily="65" charset="-120"/>
              <a:ea typeface="標楷體" panose="03000509000000000000" pitchFamily="65" charset="-120"/>
            </a:endParaRPr>
          </a:p>
          <a:p>
            <a:pPr marL="341750" indent="-341750">
              <a:defRPr/>
            </a:pPr>
            <a:r>
              <a:rPr lang="zh-TW" altLang="zh-TW" dirty="0">
                <a:latin typeface="標楷體" panose="03000509000000000000" pitchFamily="65" charset="-120"/>
                <a:ea typeface="標楷體" panose="03000509000000000000" pitchFamily="65" charset="-120"/>
              </a:rPr>
              <a:t>有</a:t>
            </a:r>
            <a:r>
              <a:rPr lang="en-US" altLang="zh-TW" b="1" dirty="0">
                <a:solidFill>
                  <a:srgbClr val="FF0000"/>
                </a:solidFill>
                <a:latin typeface="標楷體" panose="03000509000000000000" pitchFamily="65" charset="-120"/>
                <a:ea typeface="標楷體" panose="03000509000000000000" pitchFamily="65" charset="-120"/>
              </a:rPr>
              <a:t>2</a:t>
            </a:r>
            <a:r>
              <a:rPr lang="zh-TW" altLang="zh-TW" b="1" dirty="0">
                <a:solidFill>
                  <a:srgbClr val="FF0000"/>
                </a:solidFill>
                <a:latin typeface="標楷體" panose="03000509000000000000" pitchFamily="65" charset="-120"/>
                <a:ea typeface="標楷體" panose="03000509000000000000" pitchFamily="65" charset="-120"/>
              </a:rPr>
              <a:t>個連接詞</a:t>
            </a:r>
            <a:r>
              <a:rPr lang="zh-TW" altLang="zh-TW" dirty="0">
                <a:latin typeface="標楷體" panose="03000509000000000000" pitchFamily="65" charset="-120"/>
                <a:ea typeface="標楷體" panose="03000509000000000000" pitchFamily="65" charset="-120"/>
              </a:rPr>
              <a:t>時，則上用「</a:t>
            </a:r>
            <a:r>
              <a:rPr lang="zh-TW" altLang="zh-TW" b="1" dirty="0">
                <a:solidFill>
                  <a:srgbClr val="0000FF"/>
                </a:solidFill>
                <a:latin typeface="標楷體" panose="03000509000000000000" pitchFamily="65" charset="-120"/>
                <a:ea typeface="標楷體" panose="03000509000000000000" pitchFamily="65" charset="-120"/>
              </a:rPr>
              <a:t>與</a:t>
            </a:r>
            <a:r>
              <a:rPr lang="zh-TW" altLang="zh-TW" dirty="0">
                <a:latin typeface="標楷體" panose="03000509000000000000" pitchFamily="65" charset="-120"/>
                <a:ea typeface="標楷體" panose="03000509000000000000" pitchFamily="65" charset="-120"/>
              </a:rPr>
              <a:t>」字，下用「</a:t>
            </a:r>
            <a:r>
              <a:rPr lang="zh-TW" altLang="zh-TW" b="1" dirty="0">
                <a:solidFill>
                  <a:srgbClr val="FF0000"/>
                </a:solidFill>
                <a:latin typeface="標楷體" panose="03000509000000000000" pitchFamily="65" charset="-120"/>
                <a:ea typeface="標楷體" panose="03000509000000000000" pitchFamily="65" charset="-120"/>
              </a:rPr>
              <a:t>及</a:t>
            </a:r>
            <a:r>
              <a:rPr lang="zh-TW" altLang="zh-TW" dirty="0">
                <a:latin typeface="標楷體" panose="03000509000000000000" pitchFamily="65" charset="-120"/>
                <a:ea typeface="標楷體" panose="03000509000000000000" pitchFamily="65" charset="-120"/>
              </a:rPr>
              <a:t>」字</a:t>
            </a:r>
            <a:r>
              <a:rPr lang="zh-TW" altLang="zh-TW" dirty="0" smtClean="0">
                <a:latin typeface="標楷體" panose="03000509000000000000" pitchFamily="65" charset="-120"/>
                <a:ea typeface="標楷體" panose="03000509000000000000" pitchFamily="65" charset="-120"/>
              </a:rPr>
              <a:t>，不用</a:t>
            </a:r>
            <a:r>
              <a:rPr lang="zh-TW" altLang="zh-TW" dirty="0">
                <a:latin typeface="標楷體" panose="03000509000000000000" pitchFamily="65" charset="-120"/>
                <a:ea typeface="標楷體" panose="03000509000000000000" pitchFamily="65" charset="-120"/>
              </a:rPr>
              <a:t>「</a:t>
            </a:r>
            <a:r>
              <a:rPr lang="zh-TW" altLang="zh-TW" dirty="0">
                <a:solidFill>
                  <a:srgbClr val="0000FF"/>
                </a:solidFill>
                <a:latin typeface="標楷體" panose="03000509000000000000" pitchFamily="65" charset="-120"/>
                <a:ea typeface="標楷體" panose="03000509000000000000" pitchFamily="65" charset="-120"/>
              </a:rPr>
              <a:t>暨</a:t>
            </a:r>
            <a:r>
              <a:rPr lang="zh-TW" altLang="zh-TW" dirty="0">
                <a:latin typeface="標楷體" panose="03000509000000000000" pitchFamily="65" charset="-120"/>
                <a:ea typeface="標楷體" panose="03000509000000000000" pitchFamily="65" charset="-120"/>
              </a:rPr>
              <a:t>」字作為</a:t>
            </a:r>
            <a:r>
              <a:rPr lang="zh-TW" altLang="zh-TW" dirty="0" smtClean="0">
                <a:latin typeface="標楷體" panose="03000509000000000000" pitchFamily="65" charset="-120"/>
                <a:ea typeface="標楷體" panose="03000509000000000000" pitchFamily="65" charset="-120"/>
              </a:rPr>
              <a:t>連接詞</a:t>
            </a:r>
            <a:r>
              <a:rPr lang="zh-TW" altLang="en-US" dirty="0">
                <a:latin typeface="標楷體" panose="03000509000000000000" pitchFamily="65" charset="-120"/>
                <a:ea typeface="標楷體" panose="03000509000000000000" pitchFamily="65" charset="-120"/>
              </a:rPr>
              <a:t>；如：甲</a:t>
            </a:r>
            <a:r>
              <a:rPr lang="zh-TW" altLang="en-US" dirty="0">
                <a:solidFill>
                  <a:srgbClr val="0000FF"/>
                </a:solidFill>
                <a:latin typeface="標楷體" panose="03000509000000000000" pitchFamily="65" charset="-120"/>
                <a:ea typeface="標楷體" panose="03000509000000000000" pitchFamily="65" charset="-120"/>
              </a:rPr>
              <a:t>與</a:t>
            </a:r>
            <a:r>
              <a:rPr lang="zh-TW" altLang="en-US" dirty="0">
                <a:latin typeface="標楷體" panose="03000509000000000000" pitchFamily="65" charset="-120"/>
                <a:ea typeface="標楷體" panose="03000509000000000000" pitchFamily="65" charset="-120"/>
              </a:rPr>
              <a:t>乙</a:t>
            </a:r>
            <a:r>
              <a:rPr lang="zh-TW" altLang="en-US" dirty="0">
                <a:solidFill>
                  <a:srgbClr val="0000FF"/>
                </a:solidFill>
                <a:latin typeface="標楷體" panose="03000509000000000000" pitchFamily="65" charset="-120"/>
                <a:ea typeface="標楷體" panose="03000509000000000000" pitchFamily="65" charset="-120"/>
              </a:rPr>
              <a:t>及</a:t>
            </a:r>
            <a:r>
              <a:rPr lang="zh-TW" altLang="en-US" dirty="0">
                <a:latin typeface="標楷體" panose="03000509000000000000" pitchFamily="65" charset="-120"/>
                <a:ea typeface="標楷體" panose="03000509000000000000" pitchFamily="65" charset="-120"/>
              </a:rPr>
              <a:t>丙或</a:t>
            </a:r>
            <a:r>
              <a:rPr lang="zh-TW" altLang="en-US" dirty="0">
                <a:solidFill>
                  <a:prstClr val="black"/>
                </a:solidFill>
                <a:latin typeface="標楷體" panose="03000509000000000000" pitchFamily="65" charset="-120"/>
                <a:ea typeface="標楷體" panose="03000509000000000000" pitchFamily="65" charset="-120"/>
              </a:rPr>
              <a:t>甲、乙</a:t>
            </a:r>
            <a:r>
              <a:rPr lang="zh-TW" altLang="en-US" dirty="0">
                <a:solidFill>
                  <a:srgbClr val="0000FF"/>
                </a:solidFill>
                <a:latin typeface="標楷體" panose="03000509000000000000" pitchFamily="65" charset="-120"/>
                <a:ea typeface="標楷體" panose="03000509000000000000" pitchFamily="65" charset="-120"/>
              </a:rPr>
              <a:t>及</a:t>
            </a:r>
            <a:r>
              <a:rPr lang="zh-TW" altLang="en-US" dirty="0">
                <a:solidFill>
                  <a:prstClr val="black"/>
                </a:solidFill>
                <a:latin typeface="標楷體" panose="03000509000000000000" pitchFamily="65" charset="-120"/>
                <a:ea typeface="標楷體" panose="03000509000000000000" pitchFamily="65" charset="-120"/>
              </a:rPr>
              <a:t>丙。</a:t>
            </a:r>
            <a:endParaRPr lang="en-US" altLang="zh-TW" dirty="0">
              <a:latin typeface="標楷體" panose="03000509000000000000" pitchFamily="65" charset="-120"/>
              <a:ea typeface="標楷體" panose="03000509000000000000" pitchFamily="65" charset="-120"/>
            </a:endParaRPr>
          </a:p>
          <a:p>
            <a:pPr marL="341750" indent="-341750">
              <a:defRPr/>
            </a:pPr>
            <a:r>
              <a:rPr lang="zh-TW" altLang="zh-TW" dirty="0">
                <a:solidFill>
                  <a:prstClr val="black"/>
                </a:solidFill>
                <a:latin typeface="標楷體" panose="03000509000000000000" pitchFamily="65" charset="-120"/>
                <a:ea typeface="標楷體" panose="03000509000000000000" pitchFamily="65" charset="-120"/>
              </a:rPr>
              <a:t>「</a:t>
            </a:r>
            <a:r>
              <a:rPr lang="zh-TW" altLang="zh-TW" dirty="0">
                <a:solidFill>
                  <a:srgbClr val="0000FF"/>
                </a:solidFill>
                <a:latin typeface="標楷體" panose="03000509000000000000" pitchFamily="65" charset="-120"/>
                <a:ea typeface="標楷體" panose="03000509000000000000" pitchFamily="65" charset="-120"/>
              </a:rPr>
              <a:t>暨</a:t>
            </a:r>
            <a:r>
              <a:rPr lang="zh-TW" altLang="zh-TW" dirty="0">
                <a:solidFill>
                  <a:prstClr val="black"/>
                </a:solidFill>
                <a:latin typeface="標楷體" panose="03000509000000000000" pitchFamily="65" charset="-120"/>
                <a:ea typeface="標楷體" panose="03000509000000000000" pitchFamily="65" charset="-120"/>
              </a:rPr>
              <a:t>」字</a:t>
            </a:r>
            <a:r>
              <a:rPr lang="zh-TW" altLang="en-US" dirty="0">
                <a:solidFill>
                  <a:prstClr val="black"/>
                </a:solidFill>
                <a:latin typeface="標楷體" panose="03000509000000000000" pitchFamily="65" charset="-120"/>
                <a:ea typeface="標楷體" panose="03000509000000000000" pitchFamily="65" charset="-120"/>
              </a:rPr>
              <a:t>有典雅莊重的意味，所以作為</a:t>
            </a:r>
            <a:r>
              <a:rPr lang="zh-TW" altLang="en-US" dirty="0">
                <a:solidFill>
                  <a:srgbClr val="FF0000"/>
                </a:solidFill>
                <a:latin typeface="標楷體" panose="03000509000000000000" pitchFamily="65" charset="-120"/>
                <a:ea typeface="標楷體" panose="03000509000000000000" pitchFamily="65" charset="-120"/>
              </a:rPr>
              <a:t>標題</a:t>
            </a:r>
            <a:r>
              <a:rPr lang="zh-TW" altLang="en-US" dirty="0">
                <a:solidFill>
                  <a:prstClr val="black"/>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專有名詞</a:t>
            </a:r>
            <a:r>
              <a:rPr lang="zh-TW" altLang="en-US" dirty="0">
                <a:solidFill>
                  <a:prstClr val="black"/>
                </a:solidFill>
                <a:latin typeface="標楷體" panose="03000509000000000000" pitchFamily="65" charset="-120"/>
                <a:ea typeface="標楷體" panose="03000509000000000000" pitchFamily="65" charset="-120"/>
              </a:rPr>
              <a:t>，</a:t>
            </a:r>
            <a:r>
              <a:rPr lang="zh-TW" altLang="en-US" dirty="0" smtClean="0">
                <a:solidFill>
                  <a:prstClr val="black"/>
                </a:solidFill>
                <a:latin typeface="標楷體" panose="03000509000000000000" pitchFamily="65" charset="-120"/>
                <a:ea typeface="標楷體" panose="03000509000000000000" pitchFamily="65" charset="-120"/>
              </a:rPr>
              <a:t>或</a:t>
            </a:r>
            <a:r>
              <a:rPr lang="zh-TW" altLang="en-US" dirty="0" smtClean="0">
                <a:solidFill>
                  <a:srgbClr val="FF0000"/>
                </a:solidFill>
                <a:latin typeface="標楷體" panose="03000509000000000000" pitchFamily="65" charset="-120"/>
                <a:ea typeface="標楷體" panose="03000509000000000000" pitchFamily="65" charset="-120"/>
              </a:rPr>
              <a:t>較</a:t>
            </a:r>
            <a:r>
              <a:rPr lang="zh-TW" altLang="en-US" dirty="0">
                <a:solidFill>
                  <a:srgbClr val="FF0000"/>
                </a:solidFill>
                <a:latin typeface="標楷體" panose="03000509000000000000" pitchFamily="65" charset="-120"/>
                <a:ea typeface="標楷體" panose="03000509000000000000" pitchFamily="65" charset="-120"/>
              </a:rPr>
              <a:t>正式</a:t>
            </a:r>
            <a:r>
              <a:rPr lang="zh-TW" altLang="en-US" dirty="0">
                <a:solidFill>
                  <a:prstClr val="black"/>
                </a:solidFill>
                <a:latin typeface="標楷體" panose="03000509000000000000" pitchFamily="65" charset="-120"/>
                <a:ea typeface="標楷體" panose="03000509000000000000" pitchFamily="65" charset="-120"/>
              </a:rPr>
              <a:t>、</a:t>
            </a:r>
            <a:r>
              <a:rPr lang="zh-TW" altLang="en-US" dirty="0" smtClean="0">
                <a:solidFill>
                  <a:srgbClr val="FF0000"/>
                </a:solidFill>
                <a:latin typeface="標楷體" panose="03000509000000000000" pitchFamily="65" charset="-120"/>
                <a:ea typeface="標楷體" panose="03000509000000000000" pitchFamily="65" charset="-120"/>
              </a:rPr>
              <a:t>隆重</a:t>
            </a:r>
            <a:r>
              <a:rPr lang="zh-TW" altLang="en-US" dirty="0" smtClean="0">
                <a:solidFill>
                  <a:prstClr val="black"/>
                </a:solidFill>
                <a:latin typeface="標楷體" panose="03000509000000000000" pitchFamily="65" charset="-120"/>
                <a:ea typeface="標楷體" panose="03000509000000000000" pitchFamily="65" charset="-120"/>
              </a:rPr>
              <a:t>的</a:t>
            </a:r>
            <a:r>
              <a:rPr lang="zh-TW" altLang="en-US" dirty="0">
                <a:solidFill>
                  <a:srgbClr val="FF0000"/>
                </a:solidFill>
                <a:latin typeface="標楷體" panose="03000509000000000000" pitchFamily="65" charset="-120"/>
                <a:ea typeface="標楷體" panose="03000509000000000000" pitchFamily="65" charset="-120"/>
              </a:rPr>
              <a:t>場合</a:t>
            </a:r>
            <a:r>
              <a:rPr lang="zh-TW" altLang="en-US" dirty="0">
                <a:solidFill>
                  <a:prstClr val="black"/>
                </a:solidFill>
                <a:latin typeface="標楷體" panose="03000509000000000000" pitchFamily="65" charset="-120"/>
                <a:ea typeface="標楷體" panose="03000509000000000000" pitchFamily="65" charset="-120"/>
              </a:rPr>
              <a:t>使用，如：「</a:t>
            </a:r>
            <a:r>
              <a:rPr lang="zh-TW" altLang="en-US" dirty="0">
                <a:solidFill>
                  <a:srgbClr val="0070C0"/>
                </a:solidFill>
                <a:latin typeface="標楷體" panose="03000509000000000000" pitchFamily="65" charset="-120"/>
                <a:ea typeface="標楷體" panose="03000509000000000000" pitchFamily="65" charset="-120"/>
              </a:rPr>
              <a:t>慶祝國父誕辰暨中華</a:t>
            </a:r>
            <a:r>
              <a:rPr lang="zh-TW" altLang="en-US" dirty="0" smtClean="0">
                <a:solidFill>
                  <a:srgbClr val="0070C0"/>
                </a:solidFill>
                <a:latin typeface="標楷體" panose="03000509000000000000" pitchFamily="65" charset="-120"/>
                <a:ea typeface="標楷體" panose="03000509000000000000" pitchFamily="65" charset="-120"/>
              </a:rPr>
              <a:t>文化復興</a:t>
            </a:r>
            <a:r>
              <a:rPr lang="zh-TW" altLang="en-US" dirty="0">
                <a:solidFill>
                  <a:srgbClr val="0070C0"/>
                </a:solidFill>
                <a:latin typeface="標楷體" panose="03000509000000000000" pitchFamily="65" charset="-120"/>
                <a:ea typeface="標楷體" panose="03000509000000000000" pitchFamily="65" charset="-120"/>
              </a:rPr>
              <a:t>節</a:t>
            </a:r>
            <a:r>
              <a:rPr lang="zh-TW" altLang="en-US" dirty="0">
                <a:solidFill>
                  <a:prstClr val="black"/>
                </a:solidFill>
                <a:latin typeface="標楷體" panose="03000509000000000000" pitchFamily="65" charset="-120"/>
                <a:ea typeface="標楷體" panose="03000509000000000000" pitchFamily="65" charset="-120"/>
              </a:rPr>
              <a:t>」</a:t>
            </a:r>
            <a:r>
              <a:rPr lang="zh-TW" altLang="en-US" dirty="0" smtClean="0">
                <a:solidFill>
                  <a:prstClr val="black"/>
                </a:solidFill>
                <a:latin typeface="標楷體" panose="03000509000000000000" pitchFamily="65" charset="-120"/>
                <a:ea typeface="標楷體" panose="03000509000000000000" pitchFamily="65" charset="-120"/>
              </a:rPr>
              <a:t>、</a:t>
            </a:r>
            <a:endParaRPr lang="en-US" altLang="zh-TW" dirty="0" smtClean="0">
              <a:solidFill>
                <a:prstClr val="black"/>
              </a:solidFill>
              <a:latin typeface="標楷體" panose="03000509000000000000" pitchFamily="65" charset="-120"/>
              <a:ea typeface="標楷體" panose="03000509000000000000" pitchFamily="65" charset="-120"/>
            </a:endParaRPr>
          </a:p>
          <a:p>
            <a:pPr marL="0" indent="0">
              <a:buNone/>
              <a:defRPr/>
            </a:pPr>
            <a:r>
              <a:rPr lang="zh-TW" altLang="en-US" dirty="0">
                <a:solidFill>
                  <a:prstClr val="black"/>
                </a:solidFill>
                <a:latin typeface="標楷體" panose="03000509000000000000" pitchFamily="65" charset="-120"/>
                <a:ea typeface="標楷體" panose="03000509000000000000" pitchFamily="65" charset="-120"/>
              </a:rPr>
              <a:t> </a:t>
            </a:r>
            <a:r>
              <a:rPr lang="zh-TW" altLang="en-US" dirty="0" smtClean="0">
                <a:solidFill>
                  <a:prstClr val="black"/>
                </a:solidFill>
                <a:latin typeface="標楷體" panose="03000509000000000000" pitchFamily="65" charset="-120"/>
                <a:ea typeface="標楷體" panose="03000509000000000000" pitchFamily="65" charset="-120"/>
              </a:rPr>
              <a:t> 「</a:t>
            </a:r>
            <a:r>
              <a:rPr lang="zh-TW" altLang="en-US" dirty="0" smtClean="0">
                <a:solidFill>
                  <a:srgbClr val="0070C0"/>
                </a:solidFill>
                <a:latin typeface="標楷體" panose="03000509000000000000" pitchFamily="65" charset="-120"/>
                <a:ea typeface="標楷體" panose="03000509000000000000" pitchFamily="65" charset="-120"/>
              </a:rPr>
              <a:t>歡迎董事長暨夫人</a:t>
            </a:r>
            <a:r>
              <a:rPr lang="zh-TW" altLang="en-US" dirty="0">
                <a:solidFill>
                  <a:srgbClr val="0070C0"/>
                </a:solidFill>
                <a:latin typeface="標楷體" panose="03000509000000000000" pitchFamily="65" charset="-120"/>
                <a:ea typeface="標楷體" panose="03000509000000000000" pitchFamily="65" charset="-120"/>
              </a:rPr>
              <a:t>蒞臨指導</a:t>
            </a:r>
            <a:r>
              <a:rPr lang="zh-TW" altLang="en-US" dirty="0">
                <a:solidFill>
                  <a:prstClr val="black"/>
                </a:solidFill>
                <a:latin typeface="標楷體" panose="03000509000000000000" pitchFamily="65" charset="-120"/>
                <a:ea typeface="標楷體" panose="03000509000000000000" pitchFamily="65" charset="-120"/>
              </a:rPr>
              <a:t>」、「</a:t>
            </a:r>
            <a:r>
              <a:rPr lang="zh-TW" altLang="en-US" dirty="0">
                <a:solidFill>
                  <a:srgbClr val="0070C0"/>
                </a:solidFill>
                <a:latin typeface="標楷體" panose="03000509000000000000" pitchFamily="65" charset="-120"/>
                <a:ea typeface="標楷體" panose="03000509000000000000" pitchFamily="65" charset="-120"/>
              </a:rPr>
              <a:t>資訊管理</a:t>
            </a:r>
            <a:r>
              <a:rPr lang="zh-TW" altLang="en-US" dirty="0" smtClean="0">
                <a:solidFill>
                  <a:srgbClr val="0070C0"/>
                </a:solidFill>
                <a:latin typeface="標楷體" panose="03000509000000000000" pitchFamily="65" charset="-120"/>
                <a:ea typeface="標楷體" panose="03000509000000000000" pitchFamily="65" charset="-120"/>
              </a:rPr>
              <a:t>暨工程學</a:t>
            </a:r>
            <a:r>
              <a:rPr lang="zh-TW" altLang="en-US" dirty="0">
                <a:solidFill>
                  <a:srgbClr val="0070C0"/>
                </a:solidFill>
                <a:latin typeface="標楷體" panose="03000509000000000000" pitchFamily="65" charset="-120"/>
                <a:ea typeface="標楷體" panose="03000509000000000000" pitchFamily="65" charset="-120"/>
              </a:rPr>
              <a:t>系</a:t>
            </a:r>
            <a:r>
              <a:rPr lang="zh-TW" altLang="en-US" dirty="0">
                <a:solidFill>
                  <a:prstClr val="black"/>
                </a:solidFill>
                <a:latin typeface="標楷體" panose="03000509000000000000" pitchFamily="65" charset="-120"/>
                <a:ea typeface="標楷體" panose="03000509000000000000" pitchFamily="65" charset="-120"/>
              </a:rPr>
              <a:t>」等。</a:t>
            </a:r>
            <a:endParaRPr lang="en-US" altLang="zh-TW" dirty="0">
              <a:solidFill>
                <a:prstClr val="black"/>
              </a:solidFill>
              <a:latin typeface="標楷體" panose="03000509000000000000" pitchFamily="65" charset="-120"/>
              <a:ea typeface="標楷體" panose="03000509000000000000" pitchFamily="65" charset="-120"/>
            </a:endParaRPr>
          </a:p>
          <a:p>
            <a:pPr marL="341750" indent="-341750">
              <a:defRPr/>
            </a:pPr>
            <a:r>
              <a:rPr lang="zh-TW" altLang="zh-TW" dirty="0">
                <a:solidFill>
                  <a:prstClr val="black"/>
                </a:solidFill>
                <a:latin typeface="標楷體" panose="03000509000000000000" pitchFamily="65" charset="-120"/>
                <a:ea typeface="標楷體" panose="03000509000000000000" pitchFamily="65" charset="-120"/>
              </a:rPr>
              <a:t>有</a:t>
            </a:r>
            <a:r>
              <a:rPr lang="en-US" altLang="zh-TW" b="1" dirty="0">
                <a:solidFill>
                  <a:srgbClr val="FF0000"/>
                </a:solidFill>
                <a:latin typeface="標楷體" panose="03000509000000000000" pitchFamily="65" charset="-120"/>
                <a:ea typeface="標楷體" panose="03000509000000000000" pitchFamily="65" charset="-120"/>
              </a:rPr>
              <a:t>3</a:t>
            </a:r>
            <a:r>
              <a:rPr lang="zh-TW" altLang="zh-TW" b="1" dirty="0">
                <a:solidFill>
                  <a:srgbClr val="FF0000"/>
                </a:solidFill>
                <a:latin typeface="標楷體" panose="03000509000000000000" pitchFamily="65" charset="-120"/>
                <a:ea typeface="標楷體" panose="03000509000000000000" pitchFamily="65" charset="-120"/>
              </a:rPr>
              <a:t>個連接詞</a:t>
            </a:r>
            <a:r>
              <a:rPr lang="zh-TW" altLang="zh-TW" dirty="0">
                <a:solidFill>
                  <a:prstClr val="black"/>
                </a:solidFill>
                <a:latin typeface="標楷體" panose="03000509000000000000" pitchFamily="65" charset="-120"/>
                <a:ea typeface="標楷體" panose="03000509000000000000" pitchFamily="65" charset="-120"/>
              </a:rPr>
              <a:t>時，</a:t>
            </a:r>
            <a:r>
              <a:rPr lang="zh-TW" altLang="en-US" dirty="0">
                <a:latin typeface="標楷體" panose="03000509000000000000" pitchFamily="65" charset="-120"/>
                <a:ea typeface="標楷體" panose="03000509000000000000" pitchFamily="65" charset="-120"/>
              </a:rPr>
              <a:t>如：甲</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乙</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丙</a:t>
            </a:r>
            <a:r>
              <a:rPr lang="zh-TW" altLang="en-US" dirty="0">
                <a:solidFill>
                  <a:srgbClr val="0000FF"/>
                </a:solidFill>
                <a:latin typeface="標楷體" panose="03000509000000000000" pitchFamily="65" charset="-120"/>
                <a:ea typeface="標楷體" panose="03000509000000000000" pitchFamily="65" charset="-120"/>
              </a:rPr>
              <a:t>及</a:t>
            </a:r>
            <a:r>
              <a:rPr lang="zh-TW" altLang="en-US" dirty="0">
                <a:latin typeface="標楷體" panose="03000509000000000000" pitchFamily="65" charset="-120"/>
                <a:ea typeface="標楷體" panose="03000509000000000000" pitchFamily="65" charset="-120"/>
              </a:rPr>
              <a:t>丁。</a:t>
            </a:r>
            <a:endParaRPr lang="en-US" altLang="zh-TW" dirty="0">
              <a:latin typeface="標楷體" panose="03000509000000000000" pitchFamily="65" charset="-120"/>
              <a:ea typeface="標楷體" panose="03000509000000000000" pitchFamily="65" charset="-120"/>
            </a:endParaRPr>
          </a:p>
          <a:p>
            <a:pPr marL="341750" indent="-341750">
              <a:defRPr/>
            </a:pPr>
            <a:r>
              <a:rPr lang="zh-TW" altLang="zh-TW" dirty="0">
                <a:solidFill>
                  <a:prstClr val="black"/>
                </a:solidFill>
                <a:latin typeface="標楷體" panose="03000509000000000000" pitchFamily="65" charset="-120"/>
                <a:ea typeface="標楷體" panose="03000509000000000000" pitchFamily="65" charset="-120"/>
              </a:rPr>
              <a:t>有</a:t>
            </a:r>
            <a:r>
              <a:rPr lang="en-US" altLang="zh-TW" b="1" dirty="0">
                <a:solidFill>
                  <a:srgbClr val="FF0000"/>
                </a:solidFill>
                <a:latin typeface="標楷體" panose="03000509000000000000" pitchFamily="65" charset="-120"/>
                <a:ea typeface="標楷體" panose="03000509000000000000" pitchFamily="65" charset="-120"/>
              </a:rPr>
              <a:t>4</a:t>
            </a:r>
            <a:r>
              <a:rPr lang="zh-TW" altLang="zh-TW" b="1" dirty="0">
                <a:solidFill>
                  <a:srgbClr val="FF0000"/>
                </a:solidFill>
                <a:latin typeface="標楷體" panose="03000509000000000000" pitchFamily="65" charset="-120"/>
                <a:ea typeface="標楷體" panose="03000509000000000000" pitchFamily="65" charset="-120"/>
              </a:rPr>
              <a:t>個連接詞</a:t>
            </a:r>
            <a:r>
              <a:rPr lang="zh-TW" altLang="zh-TW" dirty="0">
                <a:solidFill>
                  <a:prstClr val="black"/>
                </a:solidFill>
                <a:latin typeface="標楷體" panose="03000509000000000000" pitchFamily="65" charset="-120"/>
                <a:ea typeface="標楷體" panose="03000509000000000000" pitchFamily="65" charset="-120"/>
              </a:rPr>
              <a:t>時，</a:t>
            </a:r>
            <a:r>
              <a:rPr lang="zh-TW" altLang="en-US" dirty="0">
                <a:latin typeface="標楷體" panose="03000509000000000000" pitchFamily="65" charset="-120"/>
                <a:ea typeface="標楷體" panose="03000509000000000000" pitchFamily="65" charset="-120"/>
              </a:rPr>
              <a:t>如：甲</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乙</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丙</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丁</a:t>
            </a:r>
            <a:r>
              <a:rPr lang="zh-TW" altLang="en-US" dirty="0">
                <a:solidFill>
                  <a:srgbClr val="0000FF"/>
                </a:solidFill>
                <a:latin typeface="標楷體" panose="03000509000000000000" pitchFamily="65" charset="-120"/>
                <a:ea typeface="標楷體" panose="03000509000000000000" pitchFamily="65" charset="-120"/>
              </a:rPr>
              <a:t>及</a:t>
            </a:r>
            <a:r>
              <a:rPr lang="zh-TW" altLang="en-US" dirty="0">
                <a:latin typeface="標楷體" panose="03000509000000000000" pitchFamily="65" charset="-120"/>
                <a:ea typeface="標楷體" panose="03000509000000000000" pitchFamily="65" charset="-120"/>
              </a:rPr>
              <a:t>戊。</a:t>
            </a:r>
            <a:endParaRPr lang="en-US" altLang="zh-TW" dirty="0">
              <a:latin typeface="標楷體" panose="03000509000000000000" pitchFamily="65" charset="-120"/>
              <a:ea typeface="標楷體" panose="03000509000000000000" pitchFamily="65" charset="-120"/>
            </a:endParaRPr>
          </a:p>
          <a:p>
            <a:pPr marL="341750" indent="-341750">
              <a:defRPr/>
            </a:pPr>
            <a:r>
              <a:rPr lang="zh-TW" altLang="zh-TW" dirty="0">
                <a:solidFill>
                  <a:prstClr val="black"/>
                </a:solidFill>
                <a:latin typeface="標楷體" panose="03000509000000000000" pitchFamily="65" charset="-120"/>
                <a:ea typeface="標楷體" panose="03000509000000000000" pitchFamily="65" charset="-120"/>
              </a:rPr>
              <a:t>有</a:t>
            </a:r>
            <a:r>
              <a:rPr lang="en-US" altLang="zh-TW" b="1" dirty="0">
                <a:solidFill>
                  <a:srgbClr val="FF0000"/>
                </a:solidFill>
                <a:latin typeface="標楷體" panose="03000509000000000000" pitchFamily="65" charset="-120"/>
                <a:ea typeface="標楷體" panose="03000509000000000000" pitchFamily="65" charset="-120"/>
              </a:rPr>
              <a:t>5</a:t>
            </a:r>
            <a:r>
              <a:rPr lang="zh-TW" altLang="zh-TW" b="1" dirty="0">
                <a:solidFill>
                  <a:srgbClr val="FF0000"/>
                </a:solidFill>
                <a:latin typeface="標楷體" panose="03000509000000000000" pitchFamily="65" charset="-120"/>
                <a:ea typeface="標楷體" panose="03000509000000000000" pitchFamily="65" charset="-120"/>
              </a:rPr>
              <a:t>個連接詞</a:t>
            </a:r>
            <a:r>
              <a:rPr lang="zh-TW" altLang="zh-TW" dirty="0">
                <a:solidFill>
                  <a:prstClr val="black"/>
                </a:solidFill>
                <a:latin typeface="標楷體" panose="03000509000000000000" pitchFamily="65" charset="-120"/>
                <a:ea typeface="標楷體" panose="03000509000000000000" pitchFamily="65" charset="-120"/>
              </a:rPr>
              <a:t>時，</a:t>
            </a:r>
            <a:r>
              <a:rPr lang="zh-TW" altLang="en-US" dirty="0">
                <a:solidFill>
                  <a:prstClr val="black"/>
                </a:solidFill>
                <a:latin typeface="標楷體" panose="03000509000000000000" pitchFamily="65" charset="-120"/>
                <a:ea typeface="標楷體" panose="03000509000000000000" pitchFamily="65" charset="-120"/>
              </a:rPr>
              <a:t>如：甲</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solidFill>
                  <a:prstClr val="black"/>
                </a:solidFill>
                <a:latin typeface="標楷體" panose="03000509000000000000" pitchFamily="65" charset="-120"/>
                <a:ea typeface="標楷體" panose="03000509000000000000" pitchFamily="65" charset="-120"/>
              </a:rPr>
              <a:t>乙</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solidFill>
                  <a:prstClr val="black"/>
                </a:solidFill>
                <a:latin typeface="標楷體" panose="03000509000000000000" pitchFamily="65" charset="-120"/>
                <a:ea typeface="標楷體" panose="03000509000000000000" pitchFamily="65" charset="-120"/>
              </a:rPr>
              <a:t>丙</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solidFill>
                  <a:prstClr val="black"/>
                </a:solidFill>
                <a:latin typeface="標楷體" panose="03000509000000000000" pitchFamily="65" charset="-120"/>
                <a:ea typeface="標楷體" panose="03000509000000000000" pitchFamily="65" charset="-120"/>
              </a:rPr>
              <a:t>丁</a:t>
            </a:r>
            <a:r>
              <a:rPr lang="zh-TW" altLang="en-US" dirty="0">
                <a:solidFill>
                  <a:srgbClr val="0000FF"/>
                </a:solidFill>
                <a:latin typeface="標楷體" panose="03000509000000000000" pitchFamily="65" charset="-120"/>
                <a:ea typeface="標楷體" panose="03000509000000000000" pitchFamily="65" charset="-120"/>
              </a:rPr>
              <a:t>、</a:t>
            </a:r>
            <a:r>
              <a:rPr lang="zh-TW" altLang="en-US" dirty="0">
                <a:solidFill>
                  <a:prstClr val="black"/>
                </a:solidFill>
                <a:latin typeface="標楷體" panose="03000509000000000000" pitchFamily="65" charset="-120"/>
                <a:ea typeface="標楷體" panose="03000509000000000000" pitchFamily="65" charset="-120"/>
              </a:rPr>
              <a:t>戊</a:t>
            </a:r>
            <a:r>
              <a:rPr lang="zh-TW" altLang="en-US" dirty="0">
                <a:solidFill>
                  <a:srgbClr val="0000FF"/>
                </a:solidFill>
                <a:latin typeface="標楷體" panose="03000509000000000000" pitchFamily="65" charset="-120"/>
                <a:ea typeface="標楷體" panose="03000509000000000000" pitchFamily="65" charset="-120"/>
              </a:rPr>
              <a:t>及</a:t>
            </a:r>
            <a:r>
              <a:rPr lang="zh-TW" altLang="en-US" dirty="0">
                <a:latin typeface="標楷體" panose="03000509000000000000" pitchFamily="65" charset="-120"/>
                <a:ea typeface="標楷體" panose="03000509000000000000" pitchFamily="65" charset="-120"/>
              </a:rPr>
              <a:t>庚</a:t>
            </a:r>
            <a:r>
              <a:rPr lang="zh-TW" altLang="en-US" dirty="0" smtClean="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a:p>
            <a:pPr marL="341750" indent="-341750">
              <a:defRPr/>
            </a:pPr>
            <a:endParaRPr lang="en-US" altLang="zh-TW"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1810133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標題 1"/>
          <p:cNvSpPr>
            <a:spLocks noGrp="1"/>
          </p:cNvSpPr>
          <p:nvPr>
            <p:ph type="title"/>
          </p:nvPr>
        </p:nvSpPr>
        <p:spPr>
          <a:xfrm>
            <a:off x="432943" y="155448"/>
            <a:ext cx="11521440" cy="950976"/>
          </a:xfrm>
        </p:spPr>
        <p:txBody>
          <a:bodyPr>
            <a:normAutofit fontScale="90000"/>
          </a:bodyPr>
          <a:lstStyle/>
          <a:p>
            <a:pPr lvl="0" algn="ctr">
              <a:lnSpc>
                <a:spcPts val="3620"/>
              </a:lnSpc>
              <a:spcBef>
                <a:spcPct val="20000"/>
              </a:spcBef>
              <a:defRPr/>
            </a:pPr>
            <a:r>
              <a:rPr lang="zh-TW" altLang="en-US" sz="4401" dirty="0">
                <a:solidFill>
                  <a:srgbClr val="002060"/>
                </a:solidFill>
                <a:latin typeface="標楷體" panose="03000509000000000000" pitchFamily="65" charset="-120"/>
                <a:ea typeface="標楷體" panose="03000509000000000000" pitchFamily="65" charset="-120"/>
              </a:rPr>
              <a:t>公文</a:t>
            </a:r>
            <a:r>
              <a:rPr lang="zh-TW" altLang="zh-TW" sz="4401" dirty="0">
                <a:solidFill>
                  <a:srgbClr val="002060"/>
                </a:solidFill>
                <a:latin typeface="標楷體" panose="03000509000000000000" pitchFamily="65" charset="-120"/>
                <a:ea typeface="標楷體" panose="03000509000000000000" pitchFamily="65" charset="-120"/>
              </a:rPr>
              <a:t>慣用</a:t>
            </a:r>
            <a:r>
              <a:rPr lang="zh-TW" altLang="zh-TW" sz="4401" dirty="0" smtClean="0">
                <a:solidFill>
                  <a:srgbClr val="002060"/>
                </a:solidFill>
                <a:latin typeface="標楷體" panose="03000509000000000000" pitchFamily="65" charset="-120"/>
                <a:ea typeface="標楷體" panose="03000509000000000000" pitchFamily="65" charset="-120"/>
              </a:rPr>
              <a:t>語詞</a:t>
            </a:r>
            <a:r>
              <a:rPr lang="en-US" altLang="zh-TW" sz="4401" dirty="0" smtClean="0">
                <a:solidFill>
                  <a:srgbClr val="002060"/>
                </a:solidFill>
                <a:latin typeface="標楷體" panose="03000509000000000000" pitchFamily="65" charset="-120"/>
                <a:ea typeface="標楷體" panose="03000509000000000000" pitchFamily="65" charset="-120"/>
              </a:rPr>
              <a:t/>
            </a:r>
            <a:br>
              <a:rPr lang="en-US" altLang="zh-TW" sz="4401" dirty="0" smtClean="0">
                <a:solidFill>
                  <a:srgbClr val="002060"/>
                </a:solidFill>
                <a:latin typeface="標楷體" panose="03000509000000000000" pitchFamily="65" charset="-120"/>
                <a:ea typeface="標楷體" panose="03000509000000000000" pitchFamily="65" charset="-120"/>
              </a:rPr>
            </a:br>
            <a:r>
              <a:rPr lang="en-US" altLang="zh-TW" sz="3000" b="1" kern="0" dirty="0" smtClean="0">
                <a:solidFill>
                  <a:srgbClr val="0000FF"/>
                </a:solidFill>
                <a:latin typeface="標楷體" panose="03000509000000000000" pitchFamily="65" charset="-120"/>
                <a:ea typeface="標楷體" panose="03000509000000000000" pitchFamily="65" charset="-120"/>
                <a:cs typeface="+mn-cs"/>
              </a:rPr>
              <a:t>(</a:t>
            </a:r>
            <a:r>
              <a:rPr lang="zh-TW" altLang="en-US" sz="3000" b="1" kern="0" dirty="0">
                <a:solidFill>
                  <a:srgbClr val="0000FF"/>
                </a:solidFill>
                <a:latin typeface="標楷體" panose="03000509000000000000" pitchFamily="65" charset="-120"/>
                <a:ea typeface="標楷體" panose="03000509000000000000" pitchFamily="65" charset="-120"/>
                <a:cs typeface="+mn-cs"/>
              </a:rPr>
              <a:t>立法慣用</a:t>
            </a:r>
            <a:r>
              <a:rPr lang="zh-TW" altLang="en-US" sz="3000" b="1" kern="0" dirty="0" smtClean="0">
                <a:solidFill>
                  <a:srgbClr val="0000FF"/>
                </a:solidFill>
                <a:latin typeface="標楷體" panose="03000509000000000000" pitchFamily="65" charset="-120"/>
                <a:ea typeface="標楷體" panose="03000509000000000000" pitchFamily="65" charset="-120"/>
                <a:cs typeface="+mn-cs"/>
              </a:rPr>
              <a:t>語詞－</a:t>
            </a:r>
            <a:r>
              <a:rPr lang="en-US" altLang="zh-TW" sz="3000" b="1" kern="0" dirty="0" smtClean="0">
                <a:solidFill>
                  <a:srgbClr val="0000FF"/>
                </a:solidFill>
                <a:latin typeface="標楷體" panose="03000509000000000000" pitchFamily="65" charset="-120"/>
                <a:ea typeface="標楷體" panose="03000509000000000000" pitchFamily="65" charset="-120"/>
                <a:cs typeface="+mn-cs"/>
              </a:rPr>
              <a:t>76</a:t>
            </a:r>
            <a:r>
              <a:rPr lang="zh-TW" altLang="en-US" sz="3000" b="1" kern="0" dirty="0">
                <a:solidFill>
                  <a:srgbClr val="0000FF"/>
                </a:solidFill>
                <a:latin typeface="標楷體" panose="03000509000000000000" pitchFamily="65" charset="-120"/>
                <a:ea typeface="標楷體" panose="03000509000000000000" pitchFamily="65" charset="-120"/>
                <a:cs typeface="+mn-cs"/>
              </a:rPr>
              <a:t>年</a:t>
            </a:r>
            <a:r>
              <a:rPr lang="en-US" altLang="zh-TW" sz="3000" b="1" kern="0" dirty="0">
                <a:solidFill>
                  <a:srgbClr val="0000FF"/>
                </a:solidFill>
                <a:latin typeface="標楷體" panose="03000509000000000000" pitchFamily="65" charset="-120"/>
                <a:ea typeface="標楷體" panose="03000509000000000000" pitchFamily="65" charset="-120"/>
                <a:cs typeface="+mn-cs"/>
              </a:rPr>
              <a:t>8</a:t>
            </a:r>
            <a:r>
              <a:rPr lang="zh-TW" altLang="en-US" sz="3000" b="1" kern="0" dirty="0">
                <a:solidFill>
                  <a:srgbClr val="0000FF"/>
                </a:solidFill>
                <a:latin typeface="標楷體" panose="03000509000000000000" pitchFamily="65" charset="-120"/>
                <a:ea typeface="標楷體" panose="03000509000000000000" pitchFamily="65" charset="-120"/>
                <a:cs typeface="+mn-cs"/>
              </a:rPr>
              <a:t>月</a:t>
            </a:r>
            <a:r>
              <a:rPr lang="en-US" altLang="zh-TW" sz="3000" b="1" kern="0" dirty="0">
                <a:solidFill>
                  <a:srgbClr val="0000FF"/>
                </a:solidFill>
                <a:latin typeface="標楷體" panose="03000509000000000000" pitchFamily="65" charset="-120"/>
                <a:ea typeface="標楷體" panose="03000509000000000000" pitchFamily="65" charset="-120"/>
                <a:cs typeface="+mn-cs"/>
              </a:rPr>
              <a:t>1</a:t>
            </a:r>
            <a:r>
              <a:rPr lang="zh-TW" altLang="en-US" sz="3000" b="1" kern="0" dirty="0">
                <a:solidFill>
                  <a:srgbClr val="0000FF"/>
                </a:solidFill>
                <a:latin typeface="標楷體" panose="03000509000000000000" pitchFamily="65" charset="-120"/>
                <a:ea typeface="標楷體" panose="03000509000000000000" pitchFamily="65" charset="-120"/>
                <a:cs typeface="+mn-cs"/>
              </a:rPr>
              <a:t>日立法院（</a:t>
            </a:r>
            <a:r>
              <a:rPr lang="en-US" altLang="zh-TW" sz="3000" b="1" kern="0" dirty="0">
                <a:solidFill>
                  <a:srgbClr val="0000FF"/>
                </a:solidFill>
                <a:latin typeface="標楷體" panose="03000509000000000000" pitchFamily="65" charset="-120"/>
                <a:ea typeface="標楷體" panose="03000509000000000000" pitchFamily="65" charset="-120"/>
                <a:cs typeface="+mn-cs"/>
              </a:rPr>
              <a:t>76</a:t>
            </a:r>
            <a:r>
              <a:rPr lang="zh-TW" altLang="en-US" sz="3000" b="1" kern="0" dirty="0">
                <a:solidFill>
                  <a:srgbClr val="0000FF"/>
                </a:solidFill>
                <a:latin typeface="標楷體" panose="03000509000000000000" pitchFamily="65" charset="-120"/>
                <a:ea typeface="標楷體" panose="03000509000000000000" pitchFamily="65" charset="-120"/>
                <a:cs typeface="+mn-cs"/>
              </a:rPr>
              <a:t>）台處議字第</a:t>
            </a:r>
            <a:r>
              <a:rPr lang="en-US" altLang="zh-TW" sz="3000" b="1" kern="0" dirty="0">
                <a:solidFill>
                  <a:srgbClr val="0000FF"/>
                </a:solidFill>
                <a:latin typeface="標楷體" panose="03000509000000000000" pitchFamily="65" charset="-120"/>
                <a:ea typeface="標楷體" panose="03000509000000000000" pitchFamily="65" charset="-120"/>
                <a:cs typeface="+mn-cs"/>
              </a:rPr>
              <a:t>1848</a:t>
            </a:r>
            <a:r>
              <a:rPr lang="zh-TW" altLang="en-US" sz="3000" b="1" kern="0" dirty="0">
                <a:solidFill>
                  <a:srgbClr val="0000FF"/>
                </a:solidFill>
                <a:latin typeface="標楷體" panose="03000509000000000000" pitchFamily="65" charset="-120"/>
                <a:ea typeface="標楷體" panose="03000509000000000000" pitchFamily="65" charset="-120"/>
                <a:cs typeface="+mn-cs"/>
              </a:rPr>
              <a:t>號函</a:t>
            </a:r>
            <a:r>
              <a:rPr lang="zh-TW" altLang="en-US" sz="3000" b="1" dirty="0">
                <a:solidFill>
                  <a:srgbClr val="0000FF"/>
                </a:solidFill>
                <a:latin typeface="標楷體" panose="03000509000000000000" pitchFamily="65" charset="-120"/>
                <a:ea typeface="標楷體" panose="03000509000000000000" pitchFamily="65" charset="-120"/>
                <a:cs typeface="+mn-cs"/>
              </a:rPr>
              <a:t>頒</a:t>
            </a:r>
            <a:r>
              <a:rPr lang="en-US" altLang="zh-TW" sz="3000" b="1" kern="0" dirty="0" smtClean="0">
                <a:solidFill>
                  <a:srgbClr val="0000FF"/>
                </a:solidFill>
                <a:latin typeface="標楷體" panose="03000509000000000000" pitchFamily="65" charset="-120"/>
                <a:ea typeface="標楷體" panose="03000509000000000000" pitchFamily="65" charset="-120"/>
                <a:cs typeface="+mn-cs"/>
              </a:rPr>
              <a:t>)</a:t>
            </a:r>
            <a:endParaRPr lang="zh-TW" altLang="en-US" sz="3000" b="1" dirty="0">
              <a:solidFill>
                <a:srgbClr val="002060"/>
              </a:solidFill>
              <a:latin typeface="標楷體" panose="03000509000000000000" pitchFamily="65" charset="-120"/>
              <a:ea typeface="標楷體" panose="03000509000000000000" pitchFamily="65" charset="-120"/>
            </a:endParaRPr>
          </a:p>
        </p:txBody>
      </p:sp>
      <p:sp>
        <p:nvSpPr>
          <p:cNvPr id="1318915" name="內容版面配置區 2"/>
          <p:cNvSpPr>
            <a:spLocks noGrp="1"/>
          </p:cNvSpPr>
          <p:nvPr>
            <p:ph idx="1"/>
          </p:nvPr>
        </p:nvSpPr>
        <p:spPr>
          <a:xfrm>
            <a:off x="327259" y="1266066"/>
            <a:ext cx="11404494" cy="5269488"/>
          </a:xfrm>
        </p:spPr>
        <p:txBody>
          <a:bodyPr>
            <a:noAutofit/>
          </a:bodyPr>
          <a:lstStyle/>
          <a:p>
            <a:pPr>
              <a:defRPr/>
            </a:pPr>
            <a:r>
              <a:rPr lang="zh-TW" altLang="zh-TW" sz="3200" dirty="0">
                <a:latin typeface="標楷體" panose="03000509000000000000" pitchFamily="65" charset="-120"/>
                <a:ea typeface="標楷體" panose="03000509000000000000" pitchFamily="65" charset="-120"/>
              </a:rPr>
              <a:t>「</a:t>
            </a:r>
            <a:r>
              <a:rPr lang="zh-TW" altLang="zh-TW" sz="3200" b="1" dirty="0">
                <a:solidFill>
                  <a:srgbClr val="0000FF"/>
                </a:solidFill>
                <a:latin typeface="標楷體" panose="03000509000000000000" pitchFamily="65" charset="-120"/>
                <a:ea typeface="標楷體" panose="03000509000000000000" pitchFamily="65" charset="-120"/>
              </a:rPr>
              <a:t>省市政府</a:t>
            </a:r>
            <a:r>
              <a:rPr lang="zh-TW" altLang="zh-TW" sz="3200" dirty="0">
                <a:latin typeface="標楷體" panose="03000509000000000000" pitchFamily="65" charset="-120"/>
                <a:ea typeface="標楷體" panose="03000509000000000000" pitchFamily="65" charset="-120"/>
              </a:rPr>
              <a:t>」或「</a:t>
            </a:r>
            <a:r>
              <a:rPr lang="zh-TW" altLang="zh-TW" sz="3200" dirty="0">
                <a:solidFill>
                  <a:srgbClr val="0000FF"/>
                </a:solidFill>
                <a:latin typeface="標楷體" panose="03000509000000000000" pitchFamily="65" charset="-120"/>
                <a:ea typeface="標楷體" panose="03000509000000000000" pitchFamily="65" charset="-120"/>
              </a:rPr>
              <a:t>省政府及直轄市政府</a:t>
            </a:r>
            <a:r>
              <a:rPr lang="zh-TW" altLang="zh-TW" sz="3200" dirty="0">
                <a:latin typeface="標楷體" panose="03000509000000000000" pitchFamily="65" charset="-120"/>
                <a:ea typeface="標楷體" panose="03000509000000000000" pitchFamily="65" charset="-120"/>
              </a:rPr>
              <a:t>」用語</a:t>
            </a:r>
            <a:r>
              <a:rPr lang="zh-TW" altLang="zh-TW" sz="3200" dirty="0" smtClean="0">
                <a:latin typeface="標楷體" panose="03000509000000000000" pitchFamily="65" charset="-120"/>
                <a:ea typeface="標楷體" panose="03000509000000000000" pitchFamily="65" charset="-120"/>
              </a:rPr>
              <a:t>，均</a:t>
            </a:r>
            <a:r>
              <a:rPr lang="zh-TW" altLang="zh-TW" sz="3200" dirty="0">
                <a:latin typeface="標楷體" panose="03000509000000000000" pitchFamily="65" charset="-120"/>
                <a:ea typeface="標楷體" panose="03000509000000000000" pitchFamily="65" charset="-120"/>
              </a:rPr>
              <a:t>改</a:t>
            </a:r>
            <a:r>
              <a:rPr lang="zh-TW" altLang="zh-TW" sz="3200" dirty="0" smtClean="0">
                <a:latin typeface="標楷體" panose="03000509000000000000" pitchFamily="65" charset="-120"/>
                <a:ea typeface="標楷體" panose="03000509000000000000" pitchFamily="65" charset="-120"/>
              </a:rPr>
              <a:t>為</a:t>
            </a:r>
            <a:endParaRPr lang="en-US" altLang="zh-TW" sz="3200" dirty="0" smtClean="0">
              <a:latin typeface="標楷體" panose="03000509000000000000" pitchFamily="65" charset="-120"/>
              <a:ea typeface="標楷體" panose="03000509000000000000" pitchFamily="65" charset="-120"/>
            </a:endParaRPr>
          </a:p>
          <a:p>
            <a:pPr marL="0" indent="0">
              <a:buNone/>
              <a:defRPr/>
            </a:pPr>
            <a:r>
              <a:rPr lang="en-US" altLang="zh-TW" sz="3200" dirty="0">
                <a:latin typeface="標楷體" panose="03000509000000000000" pitchFamily="65" charset="-120"/>
                <a:ea typeface="標楷體" panose="03000509000000000000" pitchFamily="65" charset="-120"/>
              </a:rPr>
              <a:t> </a:t>
            </a:r>
            <a:r>
              <a:rPr lang="zh-TW" altLang="zh-TW" sz="3200" dirty="0" smtClean="0">
                <a:latin typeface="標楷體" panose="03000509000000000000" pitchFamily="65" charset="-120"/>
                <a:ea typeface="標楷體" panose="03000509000000000000" pitchFamily="65" charset="-120"/>
              </a:rPr>
              <a:t>「</a:t>
            </a:r>
            <a:r>
              <a:rPr lang="zh-TW" altLang="zh-TW" sz="3200" b="1" dirty="0">
                <a:solidFill>
                  <a:srgbClr val="FF0000"/>
                </a:solidFill>
                <a:latin typeface="標楷體" panose="03000509000000000000" pitchFamily="65" charset="-120"/>
                <a:ea typeface="標楷體" panose="03000509000000000000" pitchFamily="65" charset="-120"/>
              </a:rPr>
              <a:t>省（市）政府</a:t>
            </a:r>
            <a:r>
              <a:rPr lang="zh-TW"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a:defRPr/>
            </a:pPr>
            <a:r>
              <a:rPr lang="zh-TW" altLang="zh-TW" sz="3200" dirty="0">
                <a:latin typeface="標楷體" panose="03000509000000000000" pitchFamily="65" charset="-120"/>
                <a:ea typeface="標楷體" panose="03000509000000000000" pitchFamily="65" charset="-120"/>
              </a:rPr>
              <a:t>「</a:t>
            </a:r>
            <a:r>
              <a:rPr lang="zh-TW" altLang="zh-TW" sz="3200" b="1" dirty="0">
                <a:solidFill>
                  <a:srgbClr val="0000FF"/>
                </a:solidFill>
                <a:latin typeface="標楷體" panose="03000509000000000000" pitchFamily="65" charset="-120"/>
                <a:ea typeface="標楷體" panose="03000509000000000000" pitchFamily="65" charset="-120"/>
              </a:rPr>
              <a:t>縣市政府</a:t>
            </a:r>
            <a:r>
              <a:rPr lang="zh-TW" altLang="zh-TW" sz="3200" dirty="0">
                <a:latin typeface="標楷體" panose="03000509000000000000" pitchFamily="65" charset="-120"/>
                <a:ea typeface="標楷體" panose="03000509000000000000" pitchFamily="65" charset="-120"/>
              </a:rPr>
              <a:t>」改為「</a:t>
            </a:r>
            <a:r>
              <a:rPr lang="zh-TW" altLang="zh-TW" sz="3200" b="1" dirty="0">
                <a:solidFill>
                  <a:srgbClr val="FF0000"/>
                </a:solidFill>
                <a:latin typeface="標楷體" panose="03000509000000000000" pitchFamily="65" charset="-120"/>
                <a:ea typeface="標楷體" panose="03000509000000000000" pitchFamily="65" charset="-120"/>
              </a:rPr>
              <a:t>縣（市）政府</a:t>
            </a:r>
            <a:r>
              <a:rPr lang="zh-TW" altLang="zh-TW"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a:defRPr/>
            </a:pPr>
            <a:r>
              <a:rPr lang="zh-TW" altLang="zh-TW" sz="3200" dirty="0">
                <a:latin typeface="標楷體" panose="03000509000000000000" pitchFamily="65" charset="-120"/>
                <a:ea typeface="標楷體" panose="03000509000000000000" pitchFamily="65" charset="-120"/>
              </a:rPr>
              <a:t>「</a:t>
            </a:r>
            <a:r>
              <a:rPr lang="zh-TW" altLang="zh-TW" sz="3200" b="1" dirty="0">
                <a:solidFill>
                  <a:srgbClr val="0000FF"/>
                </a:solidFill>
                <a:latin typeface="標楷體" panose="03000509000000000000" pitchFamily="65" charset="-120"/>
                <a:ea typeface="標楷體" panose="03000509000000000000" pitchFamily="65" charset="-120"/>
              </a:rPr>
              <a:t>鄉、鎮公所</a:t>
            </a:r>
            <a:r>
              <a:rPr lang="zh-TW" altLang="zh-TW" sz="3200" dirty="0">
                <a:latin typeface="標楷體" panose="03000509000000000000" pitchFamily="65" charset="-120"/>
                <a:ea typeface="標楷體" panose="03000509000000000000" pitchFamily="65" charset="-120"/>
              </a:rPr>
              <a:t>」改為「</a:t>
            </a:r>
            <a:r>
              <a:rPr lang="zh-TW" altLang="zh-TW" sz="3200" b="1" dirty="0">
                <a:solidFill>
                  <a:srgbClr val="FF0000"/>
                </a:solidFill>
                <a:latin typeface="標楷體" panose="03000509000000000000" pitchFamily="65" charset="-120"/>
                <a:ea typeface="標楷體" panose="03000509000000000000" pitchFamily="65" charset="-120"/>
              </a:rPr>
              <a:t>鄉（鎮）公所</a:t>
            </a:r>
            <a:r>
              <a:rPr lang="zh-TW" altLang="zh-TW"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a:defRPr/>
            </a:pPr>
            <a:r>
              <a:rPr lang="zh-TW" altLang="zh-TW" sz="3200" dirty="0">
                <a:latin typeface="標楷體" panose="03000509000000000000" pitchFamily="65" charset="-120"/>
                <a:ea typeface="標楷體" panose="03000509000000000000" pitchFamily="65" charset="-120"/>
              </a:rPr>
              <a:t>「</a:t>
            </a:r>
            <a:r>
              <a:rPr lang="zh-TW" altLang="zh-TW" sz="3200" b="1" dirty="0">
                <a:solidFill>
                  <a:srgbClr val="0000FF"/>
                </a:solidFill>
                <a:latin typeface="標楷體" panose="03000509000000000000" pitchFamily="65" charset="-120"/>
                <a:ea typeface="標楷體" panose="03000509000000000000" pitchFamily="65" charset="-120"/>
              </a:rPr>
              <a:t>鄉、鎮（縣轄市）公所</a:t>
            </a:r>
            <a:r>
              <a:rPr lang="zh-TW" altLang="zh-TW" sz="3200" dirty="0">
                <a:latin typeface="標楷體" panose="03000509000000000000" pitchFamily="65" charset="-120"/>
                <a:ea typeface="標楷體" panose="03000509000000000000" pitchFamily="65" charset="-120"/>
              </a:rPr>
              <a:t>」改為「</a:t>
            </a:r>
            <a:r>
              <a:rPr lang="zh-TW" altLang="zh-TW" sz="3200" b="1" dirty="0">
                <a:solidFill>
                  <a:srgbClr val="FF0000"/>
                </a:solidFill>
                <a:latin typeface="標楷體" panose="03000509000000000000" pitchFamily="65" charset="-120"/>
                <a:ea typeface="標楷體" panose="03000509000000000000" pitchFamily="65" charset="-120"/>
              </a:rPr>
              <a:t>鄉（鎮、市）公所</a:t>
            </a:r>
            <a:r>
              <a:rPr lang="zh-TW"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a:defRPr/>
            </a:pPr>
            <a:r>
              <a:rPr lang="zh-TW" altLang="zh-TW" sz="3200" dirty="0">
                <a:latin typeface="標楷體" panose="03000509000000000000" pitchFamily="65" charset="-120"/>
                <a:ea typeface="標楷體" panose="03000509000000000000" pitchFamily="65" charset="-120"/>
              </a:rPr>
              <a:t>「</a:t>
            </a:r>
            <a:r>
              <a:rPr lang="zh-TW" altLang="zh-TW" sz="3200" b="1" dirty="0">
                <a:solidFill>
                  <a:srgbClr val="0000FF"/>
                </a:solidFill>
                <a:latin typeface="標楷體" panose="03000509000000000000" pitchFamily="65" charset="-120"/>
                <a:ea typeface="標楷體" panose="03000509000000000000" pitchFamily="65" charset="-120"/>
              </a:rPr>
              <a:t>鄉、鎮（市）、區公所</a:t>
            </a:r>
            <a:r>
              <a:rPr lang="zh-TW" altLang="zh-TW" sz="3200" dirty="0">
                <a:latin typeface="標楷體" panose="03000509000000000000" pitchFamily="65" charset="-120"/>
                <a:ea typeface="標楷體" panose="03000509000000000000" pitchFamily="65" charset="-120"/>
              </a:rPr>
              <a:t>」改為「</a:t>
            </a:r>
            <a:r>
              <a:rPr lang="zh-TW" altLang="zh-TW" sz="3200" b="1" dirty="0">
                <a:solidFill>
                  <a:srgbClr val="FF0000"/>
                </a:solidFill>
                <a:latin typeface="標楷體" panose="03000509000000000000" pitchFamily="65" charset="-120"/>
                <a:ea typeface="標楷體" panose="03000509000000000000" pitchFamily="65" charset="-120"/>
              </a:rPr>
              <a:t>鄉（鎮、市、區）公所</a:t>
            </a:r>
            <a:r>
              <a:rPr lang="zh-TW" altLang="zh-TW"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a:defRPr/>
            </a:pPr>
            <a:r>
              <a:rPr lang="zh-TW" altLang="en-US" sz="3200" dirty="0">
                <a:latin typeface="標楷體" panose="03000509000000000000" pitchFamily="65" charset="-120"/>
                <a:ea typeface="標楷體" panose="03000509000000000000" pitchFamily="65" charset="-120"/>
              </a:rPr>
              <a:t>核定、備查之用法，如下：</a:t>
            </a:r>
          </a:p>
          <a:p>
            <a:pPr>
              <a:defRPr/>
            </a:pPr>
            <a:r>
              <a:rPr lang="zh-TW" altLang="en-US" sz="3200" dirty="0">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a:t>
            </a:r>
            <a:r>
              <a:rPr lang="zh-TW" altLang="en-US" sz="3200" b="1" dirty="0" smtClean="0">
                <a:solidFill>
                  <a:srgbClr val="0000FF"/>
                </a:solidFill>
                <a:latin typeface="標楷體" panose="03000509000000000000" pitchFamily="65" charset="-120"/>
                <a:ea typeface="標楷體" panose="03000509000000000000" pitchFamily="65" charset="-120"/>
              </a:rPr>
              <a:t>擬訂</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計畫，</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請</a:t>
            </a:r>
            <a:r>
              <a:rPr lang="zh-TW" altLang="en-US" sz="3200" b="1" dirty="0">
                <a:solidFill>
                  <a:srgbClr val="FF0000"/>
                </a:solidFill>
                <a:latin typeface="標楷體" panose="03000509000000000000" pitchFamily="65" charset="-120"/>
                <a:ea typeface="標楷體" panose="03000509000000000000" pitchFamily="65" charset="-120"/>
              </a:rPr>
              <a:t>核定</a:t>
            </a:r>
            <a:r>
              <a:rPr lang="zh-TW" altLang="en-US" sz="3200" dirty="0">
                <a:latin typeface="標楷體" panose="03000509000000000000" pitchFamily="65" charset="-120"/>
                <a:ea typeface="標楷體" panose="03000509000000000000" pitchFamily="65" charset="-120"/>
              </a:rPr>
              <a:t>。」</a:t>
            </a:r>
          </a:p>
          <a:p>
            <a:pPr>
              <a:defRPr/>
            </a:pPr>
            <a:r>
              <a:rPr lang="zh-TW" altLang="en-US" sz="3200" dirty="0">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a:t>
            </a:r>
            <a:r>
              <a:rPr lang="zh-TW" altLang="en-US" sz="3200" b="1" dirty="0">
                <a:solidFill>
                  <a:srgbClr val="0000FF"/>
                </a:solidFill>
                <a:latin typeface="標楷體" panose="03000509000000000000" pitchFamily="65" charset="-120"/>
                <a:ea typeface="標楷體" panose="03000509000000000000" pitchFamily="65" charset="-120"/>
              </a:rPr>
              <a:t>訂定</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計畫，</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請</a:t>
            </a:r>
            <a:r>
              <a:rPr lang="zh-TW" altLang="en-US" sz="3200" b="1" dirty="0">
                <a:solidFill>
                  <a:srgbClr val="FF0000"/>
                </a:solidFill>
                <a:latin typeface="標楷體" panose="03000509000000000000" pitchFamily="65" charset="-120"/>
                <a:ea typeface="標楷體" panose="03000509000000000000" pitchFamily="65" charset="-120"/>
              </a:rPr>
              <a:t>備查</a:t>
            </a:r>
            <a:r>
              <a:rPr lang="zh-TW" altLang="en-US" sz="3200" dirty="0">
                <a:latin typeface="標楷體" panose="03000509000000000000" pitchFamily="65" charset="-120"/>
                <a:ea typeface="標楷體" panose="03000509000000000000" pitchFamily="65" charset="-120"/>
              </a:rPr>
              <a:t>。</a:t>
            </a:r>
            <a:r>
              <a:rPr lang="zh-TW" altLang="en-US" sz="3200" dirty="0" smtClean="0">
                <a:latin typeface="標楷體" panose="03000509000000000000" pitchFamily="65" charset="-120"/>
                <a:ea typeface="標楷體" panose="03000509000000000000" pitchFamily="65" charset="-120"/>
              </a:rPr>
              <a:t>」</a:t>
            </a:r>
            <a:endParaRPr lang="en-US" altLang="zh-TW" sz="3200"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47904248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標題 1"/>
          <p:cNvSpPr>
            <a:spLocks noGrp="1"/>
          </p:cNvSpPr>
          <p:nvPr>
            <p:ph type="title"/>
          </p:nvPr>
        </p:nvSpPr>
        <p:spPr>
          <a:xfrm>
            <a:off x="301752" y="73152"/>
            <a:ext cx="11509702" cy="1212815"/>
          </a:xfrm>
        </p:spPr>
        <p:txBody>
          <a:bodyPr/>
          <a:lstStyle/>
          <a:p>
            <a:pPr algn="ctr"/>
            <a:r>
              <a:rPr lang="zh-TW" altLang="en-US" sz="4001" dirty="0">
                <a:latin typeface="標楷體" panose="03000509000000000000" pitchFamily="65" charset="-120"/>
                <a:ea typeface="標楷體" panose="03000509000000000000" pitchFamily="65" charset="-120"/>
              </a:rPr>
              <a:t>公文書橫式書寫數字使用</a:t>
            </a:r>
            <a:r>
              <a:rPr lang="zh-TW" altLang="en-US" sz="4001" dirty="0" smtClean="0">
                <a:latin typeface="標楷體" panose="03000509000000000000" pitchFamily="65" charset="-120"/>
                <a:ea typeface="標楷體" panose="03000509000000000000" pitchFamily="65" charset="-120"/>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smtClean="0">
                <a:solidFill>
                  <a:srgbClr val="0000FF"/>
                </a:solidFill>
                <a:latin typeface="標楷體" panose="03000509000000000000" pitchFamily="65" charset="-120"/>
                <a:ea typeface="標楷體" panose="03000509000000000000" pitchFamily="65" charset="-120"/>
              </a:rPr>
              <a:t>93</a:t>
            </a:r>
            <a:r>
              <a:rPr lang="zh-TW" altLang="en-US" sz="2800" dirty="0" smtClean="0">
                <a:solidFill>
                  <a:srgbClr val="0000FF"/>
                </a:solidFill>
                <a:latin typeface="標楷體" panose="03000509000000000000" pitchFamily="65" charset="-120"/>
                <a:ea typeface="標楷體" panose="03000509000000000000" pitchFamily="65" charset="-120"/>
              </a:rPr>
              <a:t>年</a:t>
            </a:r>
            <a:r>
              <a:rPr lang="en-US" altLang="zh-TW" sz="2800" dirty="0" smtClean="0">
                <a:solidFill>
                  <a:srgbClr val="0000FF"/>
                </a:solidFill>
                <a:latin typeface="標楷體" panose="03000509000000000000" pitchFamily="65" charset="-120"/>
                <a:ea typeface="標楷體" panose="03000509000000000000" pitchFamily="65" charset="-120"/>
              </a:rPr>
              <a:t>9</a:t>
            </a:r>
            <a:r>
              <a:rPr lang="zh-TW" altLang="en-US" sz="2800" dirty="0" smtClean="0">
                <a:solidFill>
                  <a:srgbClr val="0000FF"/>
                </a:solidFill>
                <a:latin typeface="標楷體" panose="03000509000000000000" pitchFamily="65" charset="-120"/>
                <a:ea typeface="標楷體" panose="03000509000000000000" pitchFamily="65" charset="-120"/>
              </a:rPr>
              <a:t>月</a:t>
            </a:r>
            <a:r>
              <a:rPr lang="en-US" altLang="zh-TW" sz="2800" dirty="0" smtClean="0">
                <a:solidFill>
                  <a:srgbClr val="0000FF"/>
                </a:solidFill>
                <a:latin typeface="標楷體" panose="03000509000000000000" pitchFamily="65" charset="-120"/>
                <a:ea typeface="標楷體" panose="03000509000000000000" pitchFamily="65" charset="-120"/>
              </a:rPr>
              <a:t>17</a:t>
            </a:r>
            <a:r>
              <a:rPr lang="zh-TW" altLang="en-US" sz="2800" dirty="0" smtClean="0">
                <a:solidFill>
                  <a:srgbClr val="0000FF"/>
                </a:solidFill>
                <a:latin typeface="標楷體" panose="03000509000000000000" pitchFamily="65" charset="-120"/>
                <a:ea typeface="標楷體" panose="03000509000000000000" pitchFamily="65" charset="-120"/>
              </a:rPr>
              <a:t>日院</a:t>
            </a:r>
            <a:r>
              <a:rPr lang="zh-TW" altLang="en-US" sz="2800" dirty="0">
                <a:solidFill>
                  <a:srgbClr val="0000FF"/>
                </a:solidFill>
                <a:latin typeface="標楷體" panose="03000509000000000000" pitchFamily="65" charset="-120"/>
                <a:ea typeface="標楷體" panose="03000509000000000000" pitchFamily="65" charset="-120"/>
              </a:rPr>
              <a:t>臺秘字</a:t>
            </a:r>
            <a:r>
              <a:rPr lang="zh-TW" altLang="en-US" sz="2800" dirty="0" smtClean="0">
                <a:solidFill>
                  <a:srgbClr val="0000FF"/>
                </a:solidFill>
                <a:latin typeface="標楷體" panose="03000509000000000000" pitchFamily="65" charset="-120"/>
                <a:ea typeface="標楷體" panose="03000509000000000000" pitchFamily="65" charset="-120"/>
              </a:rPr>
              <a:t>第</a:t>
            </a:r>
            <a:r>
              <a:rPr lang="en-US" altLang="zh-TW" sz="2800" dirty="0" smtClean="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 </a:t>
            </a:r>
          </a:p>
        </p:txBody>
      </p:sp>
      <p:sp>
        <p:nvSpPr>
          <p:cNvPr id="1252355" name="內容版面配置區 2"/>
          <p:cNvSpPr>
            <a:spLocks noGrp="1"/>
          </p:cNvSpPr>
          <p:nvPr>
            <p:ph idx="1"/>
          </p:nvPr>
        </p:nvSpPr>
        <p:spPr>
          <a:xfrm>
            <a:off x="741145" y="1349526"/>
            <a:ext cx="10888098" cy="5332395"/>
          </a:xfrm>
        </p:spPr>
        <p:txBody>
          <a:bodyPr/>
          <a:lstStyle/>
          <a:p>
            <a:pPr marL="1249051" indent="-1249051" eaLnBrk="1" hangingPunct="1">
              <a:lnSpc>
                <a:spcPts val="4500"/>
              </a:lnSpc>
              <a:buNone/>
              <a:defRPr/>
            </a:pPr>
            <a:r>
              <a:rPr lang="zh-TW" altLang="en-US" sz="3600" b="1" dirty="0">
                <a:solidFill>
                  <a:srgbClr val="0000FF"/>
                </a:solidFill>
                <a:latin typeface="標楷體" panose="03000509000000000000" pitchFamily="65" charset="-120"/>
                <a:ea typeface="標楷體" panose="03000509000000000000" pitchFamily="65" charset="-120"/>
              </a:rPr>
              <a:t>◎</a:t>
            </a:r>
            <a:r>
              <a:rPr lang="zh-TW" altLang="en-US" sz="3600" b="1" dirty="0">
                <a:solidFill>
                  <a:srgbClr val="3333CC"/>
                </a:solidFill>
                <a:latin typeface="標楷體" panose="03000509000000000000" pitchFamily="65" charset="-120"/>
                <a:ea typeface="標楷體" panose="03000509000000000000" pitchFamily="65" charset="-120"/>
              </a:rPr>
              <a:t>代號（碼）：</a:t>
            </a:r>
            <a:r>
              <a:rPr lang="en-US" altLang="zh-TW" sz="3600" b="1" dirty="0">
                <a:solidFill>
                  <a:srgbClr val="0070C0"/>
                </a:solidFill>
                <a:latin typeface="標楷體" panose="03000509000000000000" pitchFamily="65" charset="-120"/>
                <a:ea typeface="標楷體" panose="03000509000000000000" pitchFamily="65" charset="-120"/>
              </a:rPr>
              <a:t>ISBN </a:t>
            </a:r>
            <a:r>
              <a:rPr lang="en-US" altLang="zh-TW" sz="3600" b="1" dirty="0">
                <a:solidFill>
                  <a:srgbClr val="FF0000"/>
                </a:solidFill>
                <a:latin typeface="標楷體" panose="03000509000000000000" pitchFamily="65" charset="-120"/>
                <a:ea typeface="標楷體" panose="03000509000000000000" pitchFamily="65" charset="-120"/>
              </a:rPr>
              <a:t>988</a:t>
            </a:r>
            <a:r>
              <a:rPr lang="en-US" altLang="zh-TW" sz="3600" b="1" dirty="0">
                <a:solidFill>
                  <a:srgbClr val="064FBA"/>
                </a:solidFill>
                <a:latin typeface="標楷體" panose="03000509000000000000" pitchFamily="65" charset="-120"/>
                <a:ea typeface="標楷體" panose="03000509000000000000" pitchFamily="65" charset="-120"/>
              </a:rPr>
              <a:t>-</a:t>
            </a:r>
            <a:r>
              <a:rPr lang="en-US" altLang="zh-TW" sz="3600" b="1" dirty="0">
                <a:solidFill>
                  <a:srgbClr val="FF0000"/>
                </a:solidFill>
                <a:latin typeface="標楷體" panose="03000509000000000000" pitchFamily="65" charset="-120"/>
                <a:ea typeface="標楷體" panose="03000509000000000000" pitchFamily="65" charset="-120"/>
              </a:rPr>
              <a:t>133</a:t>
            </a:r>
            <a:r>
              <a:rPr lang="en-US" altLang="zh-TW" sz="3600" b="1" dirty="0">
                <a:solidFill>
                  <a:srgbClr val="064FBA"/>
                </a:solidFill>
                <a:latin typeface="標楷體" panose="03000509000000000000" pitchFamily="65" charset="-120"/>
                <a:ea typeface="標楷體" panose="03000509000000000000" pitchFamily="65" charset="-120"/>
              </a:rPr>
              <a:t>-</a:t>
            </a:r>
            <a:r>
              <a:rPr lang="en-US" altLang="zh-TW" sz="3600" b="1" dirty="0">
                <a:solidFill>
                  <a:srgbClr val="FF0000"/>
                </a:solidFill>
                <a:latin typeface="標楷體" panose="03000509000000000000" pitchFamily="65" charset="-120"/>
                <a:ea typeface="標楷體" panose="03000509000000000000" pitchFamily="65" charset="-120"/>
              </a:rPr>
              <a:t>005</a:t>
            </a:r>
            <a:r>
              <a:rPr lang="en-US" altLang="zh-TW" sz="3600" b="1" dirty="0">
                <a:solidFill>
                  <a:srgbClr val="064FBA"/>
                </a:solidFill>
                <a:latin typeface="標楷體" panose="03000509000000000000" pitchFamily="65" charset="-120"/>
                <a:ea typeface="標楷體" panose="03000509000000000000" pitchFamily="65" charset="-120"/>
              </a:rPr>
              <a:t>-</a:t>
            </a:r>
            <a:r>
              <a:rPr lang="en-US" altLang="zh-TW" sz="3600" b="1" dirty="0">
                <a:solidFill>
                  <a:srgbClr val="FF0000"/>
                </a:solidFill>
                <a:latin typeface="標楷體" panose="03000509000000000000" pitchFamily="65" charset="-120"/>
                <a:ea typeface="標楷體" panose="03000509000000000000" pitchFamily="65" charset="-120"/>
              </a:rPr>
              <a:t>1</a:t>
            </a:r>
            <a:r>
              <a:rPr lang="en-US" altLang="zh-TW" sz="3600" b="1" dirty="0">
                <a:solidFill>
                  <a:srgbClr val="0070C0"/>
                </a:solidFill>
                <a:latin typeface="標楷體" panose="03000509000000000000" pitchFamily="65" charset="-120"/>
                <a:ea typeface="標楷體" panose="03000509000000000000" pitchFamily="65" charset="-120"/>
              </a:rPr>
              <a:t> </a:t>
            </a:r>
          </a:p>
          <a:p>
            <a:pPr marL="1249051" indent="-1249051" eaLnBrk="1" hangingPunct="1">
              <a:lnSpc>
                <a:spcPts val="4500"/>
              </a:lnSpc>
              <a:buNone/>
              <a:defRPr/>
            </a:pPr>
            <a:r>
              <a:rPr lang="zh-TW" altLang="en-US" sz="3600" b="1" dirty="0">
                <a:solidFill>
                  <a:srgbClr val="0000FF"/>
                </a:solidFill>
                <a:latin typeface="標楷體" panose="03000509000000000000" pitchFamily="65" charset="-120"/>
                <a:ea typeface="標楷體" panose="03000509000000000000" pitchFamily="65" charset="-120"/>
              </a:rPr>
              <a:t>◎</a:t>
            </a:r>
            <a:r>
              <a:rPr lang="zh-TW" altLang="en-US" sz="3600" b="1" dirty="0">
                <a:solidFill>
                  <a:srgbClr val="3333CC"/>
                </a:solidFill>
                <a:latin typeface="標楷體" panose="03000509000000000000" pitchFamily="65" charset="-120"/>
                <a:ea typeface="標楷體" panose="03000509000000000000" pitchFamily="65" charset="-120"/>
              </a:rPr>
              <a:t>國民</a:t>
            </a:r>
            <a:r>
              <a:rPr lang="zh-TW" altLang="en-US" sz="3600" b="1" dirty="0">
                <a:solidFill>
                  <a:srgbClr val="FF0000"/>
                </a:solidFill>
                <a:latin typeface="標楷體" panose="03000509000000000000" pitchFamily="65" charset="-120"/>
                <a:ea typeface="標楷體" panose="03000509000000000000" pitchFamily="65" charset="-120"/>
              </a:rPr>
              <a:t>身分證</a:t>
            </a:r>
            <a:r>
              <a:rPr lang="zh-TW" altLang="en-US" sz="3600" b="1" dirty="0">
                <a:solidFill>
                  <a:srgbClr val="3333CC"/>
                </a:solidFill>
                <a:latin typeface="標楷體" panose="03000509000000000000" pitchFamily="65" charset="-120"/>
                <a:ea typeface="標楷體" panose="03000509000000000000" pitchFamily="65" charset="-120"/>
              </a:rPr>
              <a:t>統一編號：</a:t>
            </a:r>
            <a:r>
              <a:rPr lang="en-US" altLang="zh-TW" sz="3600" b="1" dirty="0">
                <a:solidFill>
                  <a:srgbClr val="0070C0"/>
                </a:solidFill>
                <a:latin typeface="標楷體" panose="03000509000000000000" pitchFamily="65" charset="-120"/>
                <a:ea typeface="標楷體" panose="03000509000000000000" pitchFamily="65" charset="-120"/>
              </a:rPr>
              <a:t>M</a:t>
            </a:r>
            <a:r>
              <a:rPr lang="en-US" altLang="zh-TW" sz="3600" b="1" dirty="0">
                <a:solidFill>
                  <a:srgbClr val="FF0000"/>
                </a:solidFill>
                <a:latin typeface="標楷體" panose="03000509000000000000" pitchFamily="65" charset="-120"/>
                <a:ea typeface="標楷體" panose="03000509000000000000" pitchFamily="65" charset="-120"/>
              </a:rPr>
              <a:t>234567890</a:t>
            </a:r>
            <a:r>
              <a:rPr lang="en-US" altLang="zh-TW" sz="3600" b="1" dirty="0">
                <a:solidFill>
                  <a:srgbClr val="0070C0"/>
                </a:solidFill>
                <a:latin typeface="標楷體" panose="03000509000000000000" pitchFamily="65" charset="-120"/>
                <a:ea typeface="標楷體" panose="03000509000000000000" pitchFamily="65" charset="-120"/>
              </a:rPr>
              <a:t> </a:t>
            </a:r>
          </a:p>
          <a:p>
            <a:pPr marL="1249051" indent="-1249051" eaLnBrk="1" hangingPunct="1">
              <a:lnSpc>
                <a:spcPts val="4500"/>
              </a:lnSpc>
              <a:buNone/>
              <a:defRPr/>
            </a:pPr>
            <a:r>
              <a:rPr lang="zh-TW" altLang="en-US" sz="3600" b="1" dirty="0">
                <a:solidFill>
                  <a:srgbClr val="0000FF"/>
                </a:solidFill>
                <a:latin typeface="標楷體" panose="03000509000000000000" pitchFamily="65" charset="-120"/>
                <a:ea typeface="標楷體" panose="03000509000000000000" pitchFamily="65" charset="-120"/>
              </a:rPr>
              <a:t>◎</a:t>
            </a:r>
            <a:r>
              <a:rPr lang="zh-TW" altLang="en-US" sz="3600" b="1" dirty="0">
                <a:solidFill>
                  <a:srgbClr val="3333CC"/>
                </a:solidFill>
                <a:latin typeface="標楷體" panose="03000509000000000000" pitchFamily="65" charset="-120"/>
                <a:ea typeface="標楷體" panose="03000509000000000000" pitchFamily="65" charset="-120"/>
              </a:rPr>
              <a:t>編號：</a:t>
            </a:r>
            <a:r>
              <a:rPr lang="zh-TW" altLang="en-US" sz="3600" b="1" dirty="0">
                <a:solidFill>
                  <a:srgbClr val="0070C0"/>
                </a:solidFill>
                <a:latin typeface="標楷體" panose="03000509000000000000" pitchFamily="65" charset="-120"/>
                <a:ea typeface="標楷體" panose="03000509000000000000" pitchFamily="65" charset="-120"/>
              </a:rPr>
              <a:t>附表（件）</a:t>
            </a:r>
            <a:r>
              <a:rPr lang="en-US" altLang="zh-TW" sz="3600" b="1" dirty="0">
                <a:solidFill>
                  <a:srgbClr val="FF0000"/>
                </a:solidFill>
                <a:latin typeface="標楷體" panose="03000509000000000000" pitchFamily="65" charset="-120"/>
                <a:ea typeface="標楷體" panose="03000509000000000000" pitchFamily="65" charset="-120"/>
              </a:rPr>
              <a:t>1</a:t>
            </a:r>
            <a:r>
              <a:rPr lang="en-US" altLang="zh-TW" sz="3600" b="1" dirty="0">
                <a:latin typeface="標楷體" panose="03000509000000000000" pitchFamily="65" charset="-120"/>
                <a:ea typeface="標楷體" panose="03000509000000000000" pitchFamily="65" charset="-120"/>
              </a:rPr>
              <a:t> </a:t>
            </a:r>
            <a:endParaRPr lang="en-US" altLang="zh-TW" sz="3600" b="1" dirty="0">
              <a:solidFill>
                <a:srgbClr val="3333CC"/>
              </a:solidFill>
              <a:latin typeface="標楷體" panose="03000509000000000000" pitchFamily="65" charset="-120"/>
              <a:ea typeface="標楷體" panose="03000509000000000000" pitchFamily="65" charset="-120"/>
            </a:endParaRPr>
          </a:p>
          <a:p>
            <a:pPr marL="1249051" indent="-1249051" eaLnBrk="1" hangingPunct="1">
              <a:lnSpc>
                <a:spcPts val="4500"/>
              </a:lnSpc>
              <a:buNone/>
              <a:defRPr/>
            </a:pPr>
            <a:r>
              <a:rPr lang="zh-TW" altLang="en-US" sz="3600" b="1" dirty="0">
                <a:solidFill>
                  <a:srgbClr val="0000FF"/>
                </a:solidFill>
                <a:latin typeface="標楷體" panose="03000509000000000000" pitchFamily="65" charset="-120"/>
                <a:ea typeface="標楷體" panose="03000509000000000000" pitchFamily="65" charset="-120"/>
              </a:rPr>
              <a:t>◎</a:t>
            </a:r>
            <a:r>
              <a:rPr lang="zh-TW" altLang="en-US" sz="3600" b="1" dirty="0">
                <a:solidFill>
                  <a:srgbClr val="3333CC"/>
                </a:solidFill>
                <a:latin typeface="標楷體" panose="03000509000000000000" pitchFamily="65" charset="-120"/>
                <a:ea typeface="標楷體" panose="03000509000000000000" pitchFamily="65" charset="-120"/>
              </a:rPr>
              <a:t>發文字號：</a:t>
            </a:r>
            <a:r>
              <a:rPr lang="zh-TW" altLang="en-US" sz="3600" b="1" dirty="0">
                <a:solidFill>
                  <a:srgbClr val="0070C0"/>
                </a:solidFill>
                <a:latin typeface="標楷體" panose="03000509000000000000" pitchFamily="65" charset="-120"/>
                <a:ea typeface="標楷體" panose="03000509000000000000" pitchFamily="65" charset="-120"/>
              </a:rPr>
              <a:t>院臺秘字第</a:t>
            </a:r>
            <a:r>
              <a:rPr lang="en-US" altLang="zh-TW" sz="3600" b="1" dirty="0">
                <a:solidFill>
                  <a:srgbClr val="0070C0"/>
                </a:solidFill>
                <a:latin typeface="標楷體" panose="03000509000000000000" pitchFamily="65" charset="-120"/>
                <a:ea typeface="標楷體" panose="03000509000000000000" pitchFamily="65" charset="-120"/>
              </a:rPr>
              <a:t>0930086517</a:t>
            </a:r>
            <a:r>
              <a:rPr lang="zh-TW" altLang="en-US" sz="3600" b="1" dirty="0">
                <a:solidFill>
                  <a:srgbClr val="0070C0"/>
                </a:solidFill>
                <a:latin typeface="標楷體" panose="03000509000000000000" pitchFamily="65" charset="-120"/>
                <a:ea typeface="標楷體" panose="03000509000000000000" pitchFamily="65" charset="-120"/>
              </a:rPr>
              <a:t>號 </a:t>
            </a:r>
          </a:p>
          <a:p>
            <a:pPr marL="1249051" indent="-1249051" eaLnBrk="1" hangingPunct="1">
              <a:lnSpc>
                <a:spcPts val="4500"/>
              </a:lnSpc>
              <a:buNone/>
              <a:defRPr/>
            </a:pPr>
            <a:r>
              <a:rPr lang="zh-TW" altLang="en-US" sz="3600" b="1" dirty="0">
                <a:solidFill>
                  <a:srgbClr val="0000FF"/>
                </a:solidFill>
                <a:latin typeface="標楷體" panose="03000509000000000000" pitchFamily="65" charset="-120"/>
                <a:ea typeface="標楷體" panose="03000509000000000000" pitchFamily="65" charset="-120"/>
              </a:rPr>
              <a:t>◎</a:t>
            </a:r>
            <a:r>
              <a:rPr lang="zh-TW" altLang="en-US" sz="3600" b="1" dirty="0">
                <a:solidFill>
                  <a:srgbClr val="3333CC"/>
                </a:solidFill>
                <a:latin typeface="標楷體" panose="03000509000000000000" pitchFamily="65" charset="-120"/>
                <a:ea typeface="標楷體" panose="03000509000000000000" pitchFamily="65" charset="-120"/>
              </a:rPr>
              <a:t>序數：</a:t>
            </a:r>
            <a:r>
              <a:rPr lang="zh-TW" altLang="en-US" sz="3600" b="1" dirty="0">
                <a:solidFill>
                  <a:srgbClr val="0070C0"/>
                </a:solidFill>
                <a:latin typeface="標楷體" panose="03000509000000000000" pitchFamily="65" charset="-120"/>
                <a:ea typeface="標楷體" panose="03000509000000000000" pitchFamily="65" charset="-120"/>
              </a:rPr>
              <a:t>第</a:t>
            </a:r>
            <a:r>
              <a:rPr lang="en-US" altLang="zh-TW" sz="3600" b="1" dirty="0">
                <a:solidFill>
                  <a:srgbClr val="FF0000"/>
                </a:solidFill>
                <a:latin typeface="標楷體" panose="03000509000000000000" pitchFamily="65" charset="-120"/>
                <a:ea typeface="標楷體" panose="03000509000000000000" pitchFamily="65" charset="-120"/>
              </a:rPr>
              <a:t>4</a:t>
            </a:r>
            <a:r>
              <a:rPr lang="zh-TW" altLang="en-US" sz="3600" b="1" dirty="0">
                <a:solidFill>
                  <a:srgbClr val="0070C0"/>
                </a:solidFill>
                <a:latin typeface="標楷體" panose="03000509000000000000" pitchFamily="65" charset="-120"/>
                <a:ea typeface="標楷體" panose="03000509000000000000" pitchFamily="65" charset="-120"/>
              </a:rPr>
              <a:t>屆第</a:t>
            </a:r>
            <a:r>
              <a:rPr lang="en-US" altLang="zh-TW" sz="3600" b="1" dirty="0">
                <a:solidFill>
                  <a:srgbClr val="FF0000"/>
                </a:solidFill>
                <a:latin typeface="標楷體" panose="03000509000000000000" pitchFamily="65" charset="-120"/>
                <a:ea typeface="標楷體" panose="03000509000000000000" pitchFamily="65" charset="-120"/>
              </a:rPr>
              <a:t>6</a:t>
            </a:r>
            <a:r>
              <a:rPr lang="zh-TW" altLang="en-US" sz="3600" b="1" dirty="0">
                <a:solidFill>
                  <a:srgbClr val="0070C0"/>
                </a:solidFill>
                <a:latin typeface="標楷體" panose="03000509000000000000" pitchFamily="65" charset="-120"/>
                <a:ea typeface="標楷體" panose="03000509000000000000" pitchFamily="65" charset="-120"/>
              </a:rPr>
              <a:t>會期、第</a:t>
            </a:r>
            <a:r>
              <a:rPr lang="en-US" altLang="zh-TW" sz="3600" b="1" dirty="0">
                <a:solidFill>
                  <a:srgbClr val="FF0000"/>
                </a:solidFill>
                <a:latin typeface="標楷體" panose="03000509000000000000" pitchFamily="65" charset="-120"/>
                <a:ea typeface="標楷體" panose="03000509000000000000" pitchFamily="65" charset="-120"/>
              </a:rPr>
              <a:t>1</a:t>
            </a:r>
            <a:r>
              <a:rPr lang="zh-TW" altLang="en-US" sz="3600" b="1" dirty="0">
                <a:solidFill>
                  <a:srgbClr val="0070C0"/>
                </a:solidFill>
                <a:latin typeface="標楷體" panose="03000509000000000000" pitchFamily="65" charset="-120"/>
                <a:ea typeface="標楷體" panose="03000509000000000000" pitchFamily="65" charset="-120"/>
              </a:rPr>
              <a:t>階段、第</a:t>
            </a:r>
            <a:r>
              <a:rPr lang="en-US" altLang="zh-TW" sz="3600" b="1" dirty="0">
                <a:solidFill>
                  <a:srgbClr val="FF0000"/>
                </a:solidFill>
                <a:latin typeface="標楷體" panose="03000509000000000000" pitchFamily="65" charset="-120"/>
                <a:ea typeface="標楷體" panose="03000509000000000000" pitchFamily="65" charset="-120"/>
              </a:rPr>
              <a:t>1</a:t>
            </a:r>
            <a:r>
              <a:rPr lang="zh-TW" altLang="en-US" sz="3600" b="1" dirty="0">
                <a:solidFill>
                  <a:srgbClr val="0070C0"/>
                </a:solidFill>
                <a:latin typeface="標楷體" panose="03000509000000000000" pitchFamily="65" charset="-120"/>
                <a:ea typeface="標楷體" panose="03000509000000000000" pitchFamily="65" charset="-120"/>
              </a:rPr>
              <a:t>優先、第</a:t>
            </a:r>
            <a:r>
              <a:rPr lang="en-US" altLang="zh-TW" sz="3600" b="1" dirty="0">
                <a:solidFill>
                  <a:srgbClr val="FF0000"/>
                </a:solidFill>
                <a:latin typeface="標楷體" panose="03000509000000000000" pitchFamily="65" charset="-120"/>
                <a:ea typeface="標楷體" panose="03000509000000000000" pitchFamily="65" charset="-120"/>
              </a:rPr>
              <a:t>2</a:t>
            </a:r>
            <a:r>
              <a:rPr lang="zh-TW" altLang="en-US" sz="3600" b="1" dirty="0">
                <a:solidFill>
                  <a:srgbClr val="0070C0"/>
                </a:solidFill>
                <a:latin typeface="標楷體" panose="03000509000000000000" pitchFamily="65" charset="-120"/>
                <a:ea typeface="標楷體" panose="03000509000000000000" pitchFamily="65" charset="-120"/>
              </a:rPr>
              <a:t>次、</a:t>
            </a:r>
            <a:endParaRPr lang="en-US" altLang="zh-TW" sz="3600" b="1" dirty="0">
              <a:solidFill>
                <a:srgbClr val="0070C0"/>
              </a:solidFill>
              <a:latin typeface="標楷體" panose="03000509000000000000" pitchFamily="65" charset="-120"/>
              <a:ea typeface="標楷體" panose="03000509000000000000" pitchFamily="65" charset="-120"/>
            </a:endParaRPr>
          </a:p>
          <a:p>
            <a:pPr marL="1249051" indent="-1249051" eaLnBrk="1" hangingPunct="1">
              <a:lnSpc>
                <a:spcPts val="4500"/>
              </a:lnSpc>
              <a:buNone/>
              <a:defRPr/>
            </a:pPr>
            <a:r>
              <a:rPr lang="en-US" altLang="zh-TW" sz="3600" b="1" dirty="0">
                <a:solidFill>
                  <a:srgbClr val="0070C0"/>
                </a:solidFill>
                <a:latin typeface="標楷體" panose="03000509000000000000" pitchFamily="65" charset="-120"/>
                <a:ea typeface="標楷體" panose="03000509000000000000" pitchFamily="65" charset="-120"/>
              </a:rPr>
              <a:t>        </a:t>
            </a:r>
            <a:r>
              <a:rPr lang="zh-TW" altLang="en-US" sz="3600" b="1" dirty="0">
                <a:solidFill>
                  <a:srgbClr val="0070C0"/>
                </a:solidFill>
                <a:latin typeface="標楷體" panose="03000509000000000000" pitchFamily="65" charset="-120"/>
                <a:ea typeface="標楷體" panose="03000509000000000000" pitchFamily="65" charset="-120"/>
              </a:rPr>
              <a:t>第</a:t>
            </a:r>
            <a:r>
              <a:rPr lang="en-US" altLang="zh-TW" sz="3600" b="1" dirty="0">
                <a:solidFill>
                  <a:srgbClr val="FF0000"/>
                </a:solidFill>
                <a:latin typeface="標楷體" panose="03000509000000000000" pitchFamily="65" charset="-120"/>
                <a:ea typeface="標楷體" panose="03000509000000000000" pitchFamily="65" charset="-120"/>
              </a:rPr>
              <a:t>3</a:t>
            </a:r>
            <a:r>
              <a:rPr lang="zh-TW" altLang="en-US" sz="3600" b="1" dirty="0">
                <a:solidFill>
                  <a:srgbClr val="0070C0"/>
                </a:solidFill>
                <a:latin typeface="標楷體" panose="03000509000000000000" pitchFamily="65" charset="-120"/>
                <a:ea typeface="標楷體" panose="03000509000000000000" pitchFamily="65" charset="-120"/>
              </a:rPr>
              <a:t>名、第</a:t>
            </a:r>
            <a:r>
              <a:rPr lang="en-US" altLang="zh-TW" sz="3600" b="1" dirty="0">
                <a:solidFill>
                  <a:srgbClr val="FF0000"/>
                </a:solidFill>
                <a:latin typeface="標楷體" panose="03000509000000000000" pitchFamily="65" charset="-120"/>
                <a:ea typeface="標楷體" panose="03000509000000000000" pitchFamily="65" charset="-120"/>
              </a:rPr>
              <a:t>4</a:t>
            </a:r>
            <a:r>
              <a:rPr lang="zh-TW" altLang="en-US" sz="3600" b="1" dirty="0">
                <a:solidFill>
                  <a:srgbClr val="0070C0"/>
                </a:solidFill>
                <a:latin typeface="標楷體" panose="03000509000000000000" pitchFamily="65" charset="-120"/>
                <a:ea typeface="標楷體" panose="03000509000000000000" pitchFamily="65" charset="-120"/>
              </a:rPr>
              <a:t>季、第</a:t>
            </a:r>
            <a:r>
              <a:rPr lang="en-US" altLang="zh-TW" sz="3600" b="1" dirty="0">
                <a:solidFill>
                  <a:srgbClr val="FF0000"/>
                </a:solidFill>
                <a:latin typeface="標楷體" panose="03000509000000000000" pitchFamily="65" charset="-120"/>
                <a:ea typeface="標楷體" panose="03000509000000000000" pitchFamily="65" charset="-120"/>
              </a:rPr>
              <a:t>5</a:t>
            </a:r>
            <a:r>
              <a:rPr lang="zh-TW" altLang="en-US" sz="3600" b="1" dirty="0">
                <a:solidFill>
                  <a:srgbClr val="0070C0"/>
                </a:solidFill>
                <a:latin typeface="標楷體" panose="03000509000000000000" pitchFamily="65" charset="-120"/>
                <a:ea typeface="標楷體" panose="03000509000000000000" pitchFamily="65" charset="-120"/>
              </a:rPr>
              <a:t>會議室、第</a:t>
            </a:r>
            <a:r>
              <a:rPr lang="en-US" altLang="zh-TW" sz="3600" b="1" dirty="0">
                <a:solidFill>
                  <a:srgbClr val="FF0000"/>
                </a:solidFill>
                <a:latin typeface="標楷體" panose="03000509000000000000" pitchFamily="65" charset="-120"/>
                <a:ea typeface="標楷體" panose="03000509000000000000" pitchFamily="65" charset="-120"/>
              </a:rPr>
              <a:t>6</a:t>
            </a:r>
            <a:r>
              <a:rPr lang="zh-TW" altLang="en-US" sz="3600" b="1" dirty="0">
                <a:solidFill>
                  <a:srgbClr val="0070C0"/>
                </a:solidFill>
                <a:latin typeface="標楷體" panose="03000509000000000000" pitchFamily="65" charset="-120"/>
                <a:ea typeface="標楷體" panose="03000509000000000000" pitchFamily="65" charset="-120"/>
              </a:rPr>
              <a:t>次會議紀錄、</a:t>
            </a:r>
            <a:endParaRPr lang="en-US" altLang="zh-TW" sz="3600" b="1" dirty="0">
              <a:solidFill>
                <a:srgbClr val="0070C0"/>
              </a:solidFill>
              <a:latin typeface="標楷體" panose="03000509000000000000" pitchFamily="65" charset="-120"/>
              <a:ea typeface="標楷體" panose="03000509000000000000" pitchFamily="65" charset="-120"/>
            </a:endParaRPr>
          </a:p>
          <a:p>
            <a:pPr marL="1249051" indent="-1249051" eaLnBrk="1" hangingPunct="1">
              <a:lnSpc>
                <a:spcPts val="4500"/>
              </a:lnSpc>
              <a:buNone/>
              <a:defRPr/>
            </a:pPr>
            <a:r>
              <a:rPr lang="en-US" altLang="zh-TW" sz="3600" b="1" dirty="0">
                <a:solidFill>
                  <a:srgbClr val="0070C0"/>
                </a:solidFill>
                <a:latin typeface="標楷體" panose="03000509000000000000" pitchFamily="65" charset="-120"/>
                <a:ea typeface="標楷體" panose="03000509000000000000" pitchFamily="65" charset="-120"/>
              </a:rPr>
              <a:t>        </a:t>
            </a:r>
            <a:r>
              <a:rPr lang="zh-TW" altLang="en-US" sz="3600" b="1" dirty="0">
                <a:solidFill>
                  <a:srgbClr val="0070C0"/>
                </a:solidFill>
                <a:latin typeface="標楷體" panose="03000509000000000000" pitchFamily="65" charset="-120"/>
                <a:ea typeface="標楷體" panose="03000509000000000000" pitchFamily="65" charset="-120"/>
              </a:rPr>
              <a:t>第</a:t>
            </a:r>
            <a:r>
              <a:rPr lang="en-US" altLang="zh-TW" sz="3600" b="1" dirty="0">
                <a:solidFill>
                  <a:srgbClr val="FF0000"/>
                </a:solidFill>
                <a:latin typeface="標楷體" panose="03000509000000000000" pitchFamily="65" charset="-120"/>
                <a:ea typeface="標楷體" panose="03000509000000000000" pitchFamily="65" charset="-120"/>
              </a:rPr>
              <a:t>7</a:t>
            </a:r>
            <a:r>
              <a:rPr lang="zh-TW" altLang="en-US" sz="3600" b="1" dirty="0">
                <a:solidFill>
                  <a:srgbClr val="0070C0"/>
                </a:solidFill>
                <a:latin typeface="標楷體" panose="03000509000000000000" pitchFamily="65" charset="-120"/>
                <a:ea typeface="標楷體" panose="03000509000000000000" pitchFamily="65" charset="-120"/>
              </a:rPr>
              <a:t>組</a:t>
            </a:r>
            <a:endParaRPr lang="zh-TW" altLang="en-US" sz="3600" b="1" dirty="0">
              <a:solidFill>
                <a:srgbClr val="0070C0"/>
              </a:solidFill>
            </a:endParaRPr>
          </a:p>
        </p:txBody>
      </p:sp>
    </p:spTree>
    <p:extLst>
      <p:ext uri="{BB962C8B-B14F-4D97-AF65-F5344CB8AC3E}">
        <p14:creationId xmlns:p14="http://schemas.microsoft.com/office/powerpoint/2010/main" val="315002366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678256" y="0"/>
            <a:ext cx="10973102" cy="1141740"/>
          </a:xfrm>
        </p:spPr>
        <p:txBody>
          <a:bodyPr/>
          <a:lstStyle/>
          <a:p>
            <a:pPr algn="ctr"/>
            <a:r>
              <a:rPr lang="zh-TW" altLang="en-US" sz="4001" dirty="0">
                <a:latin typeface="標楷體" panose="03000509000000000000" pitchFamily="65" charset="-120"/>
                <a:ea typeface="標楷體" panose="03000509000000000000" pitchFamily="65" charset="-120"/>
              </a:rPr>
              <a:t>公文書橫式書寫數字使用</a:t>
            </a:r>
            <a:r>
              <a:rPr lang="zh-TW" altLang="en-US" sz="4001" dirty="0" smtClean="0">
                <a:latin typeface="標楷體" panose="03000509000000000000" pitchFamily="65" charset="-120"/>
                <a:ea typeface="標楷體" panose="03000509000000000000" pitchFamily="65" charset="-120"/>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smtClean="0">
                <a:solidFill>
                  <a:srgbClr val="0000FF"/>
                </a:solidFill>
                <a:latin typeface="標楷體" panose="03000509000000000000" pitchFamily="65" charset="-120"/>
                <a:ea typeface="標楷體" panose="03000509000000000000" pitchFamily="65" charset="-120"/>
              </a:rPr>
              <a:t>93</a:t>
            </a:r>
            <a:r>
              <a:rPr lang="zh-TW" altLang="en-US" sz="2800" dirty="0" smtClean="0">
                <a:solidFill>
                  <a:srgbClr val="0000FF"/>
                </a:solidFill>
                <a:latin typeface="標楷體" panose="03000509000000000000" pitchFamily="65" charset="-120"/>
                <a:ea typeface="標楷體" panose="03000509000000000000" pitchFamily="65" charset="-120"/>
              </a:rPr>
              <a:t>年</a:t>
            </a:r>
            <a:r>
              <a:rPr lang="en-US" altLang="zh-TW" sz="2800" dirty="0" smtClean="0">
                <a:solidFill>
                  <a:srgbClr val="0000FF"/>
                </a:solidFill>
                <a:latin typeface="標楷體" panose="03000509000000000000" pitchFamily="65" charset="-120"/>
                <a:ea typeface="標楷體" panose="03000509000000000000" pitchFamily="65" charset="-120"/>
              </a:rPr>
              <a:t>9</a:t>
            </a:r>
            <a:r>
              <a:rPr lang="zh-TW" altLang="en-US" sz="2800" dirty="0" smtClean="0">
                <a:solidFill>
                  <a:srgbClr val="0000FF"/>
                </a:solidFill>
                <a:latin typeface="標楷體" panose="03000509000000000000" pitchFamily="65" charset="-120"/>
                <a:ea typeface="標楷體" panose="03000509000000000000" pitchFamily="65" charset="-120"/>
              </a:rPr>
              <a:t>月</a:t>
            </a:r>
            <a:r>
              <a:rPr lang="en-US" altLang="zh-TW" sz="2800" dirty="0" smtClean="0">
                <a:solidFill>
                  <a:srgbClr val="0000FF"/>
                </a:solidFill>
                <a:latin typeface="標楷體" panose="03000509000000000000" pitchFamily="65" charset="-120"/>
                <a:ea typeface="標楷體" panose="03000509000000000000" pitchFamily="65" charset="-120"/>
              </a:rPr>
              <a:t>17</a:t>
            </a:r>
            <a:r>
              <a:rPr lang="zh-TW" altLang="en-US" sz="2800" dirty="0" smtClean="0">
                <a:solidFill>
                  <a:srgbClr val="0000FF"/>
                </a:solidFill>
                <a:latin typeface="標楷體" panose="03000509000000000000" pitchFamily="65" charset="-120"/>
                <a:ea typeface="標楷體" panose="03000509000000000000" pitchFamily="65" charset="-120"/>
              </a:rPr>
              <a:t>日院</a:t>
            </a:r>
            <a:r>
              <a:rPr lang="zh-TW" altLang="en-US" sz="2800" dirty="0">
                <a:solidFill>
                  <a:srgbClr val="0000FF"/>
                </a:solidFill>
                <a:latin typeface="標楷體" panose="03000509000000000000" pitchFamily="65" charset="-120"/>
                <a:ea typeface="標楷體" panose="03000509000000000000" pitchFamily="65" charset="-120"/>
              </a:rPr>
              <a:t>臺秘字</a:t>
            </a:r>
            <a:r>
              <a:rPr lang="zh-TW" altLang="en-US" sz="2800" dirty="0" smtClean="0">
                <a:solidFill>
                  <a:srgbClr val="0000FF"/>
                </a:solidFill>
                <a:latin typeface="標楷體" panose="03000509000000000000" pitchFamily="65" charset="-120"/>
                <a:ea typeface="標楷體" panose="03000509000000000000" pitchFamily="65" charset="-120"/>
              </a:rPr>
              <a:t>第</a:t>
            </a:r>
            <a:r>
              <a:rPr lang="en-US" altLang="zh-TW" sz="2800" dirty="0" smtClean="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 </a:t>
            </a:r>
          </a:p>
        </p:txBody>
      </p:sp>
      <p:sp>
        <p:nvSpPr>
          <p:cNvPr id="3" name="內容版面配置區 2"/>
          <p:cNvSpPr>
            <a:spLocks noGrp="1"/>
          </p:cNvSpPr>
          <p:nvPr>
            <p:ph idx="1"/>
          </p:nvPr>
        </p:nvSpPr>
        <p:spPr>
          <a:xfrm>
            <a:off x="471638" y="1286014"/>
            <a:ext cx="11317636" cy="5191788"/>
          </a:xfrm>
        </p:spPr>
        <p:txBody>
          <a:bodyPr rtlCol="0">
            <a:normAutofit/>
          </a:bodyPr>
          <a:lstStyle/>
          <a:p>
            <a:pPr marL="4038284" indent="-4038284" eaLnBrk="1" fontAlgn="auto" hangingPunct="1">
              <a:lnSpc>
                <a:spcPts val="4000"/>
              </a:lnSpc>
              <a:spcAft>
                <a:spcPts val="0"/>
              </a:spcAft>
              <a:buNone/>
              <a:defRPr/>
            </a:pPr>
            <a:r>
              <a:rPr lang="zh-TW" altLang="en-US" sz="3200" b="1" dirty="0">
                <a:solidFill>
                  <a:srgbClr val="0000FF"/>
                </a:solidFill>
                <a:latin typeface="標楷體" pitchFamily="65" charset="-120"/>
                <a:ea typeface="標楷體" pitchFamily="65" charset="-120"/>
              </a:rPr>
              <a:t>◎日期、時間</a:t>
            </a:r>
            <a:r>
              <a:rPr lang="zh-TW" altLang="en-US" sz="3200" b="1" dirty="0">
                <a:solidFill>
                  <a:srgbClr val="3333CC"/>
                </a:solidFill>
                <a:latin typeface="標楷體" pitchFamily="65" charset="-120"/>
                <a:ea typeface="標楷體" pitchFamily="65" charset="-120"/>
              </a:rPr>
              <a:t>：</a:t>
            </a:r>
            <a:endParaRPr lang="en-US" altLang="zh-TW" sz="3200" b="1" dirty="0">
              <a:solidFill>
                <a:srgbClr val="3333CC"/>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zh-TW" altLang="en-US" sz="3200" b="1" dirty="0">
                <a:solidFill>
                  <a:srgbClr val="0070C0"/>
                </a:solidFill>
                <a:latin typeface="標楷體" pitchFamily="65" charset="-120"/>
                <a:ea typeface="標楷體" pitchFamily="65" charset="-120"/>
              </a:rPr>
              <a:t>  民國</a:t>
            </a:r>
            <a:r>
              <a:rPr lang="en-US" altLang="zh-TW" sz="3200" b="1" dirty="0">
                <a:solidFill>
                  <a:srgbClr val="FF0000"/>
                </a:solidFill>
                <a:latin typeface="標楷體" pitchFamily="65" charset="-120"/>
                <a:ea typeface="標楷體" pitchFamily="65" charset="-120"/>
              </a:rPr>
              <a:t>93</a:t>
            </a:r>
            <a:r>
              <a:rPr lang="zh-TW" altLang="en-US" sz="3200" b="1" dirty="0">
                <a:solidFill>
                  <a:srgbClr val="0070C0"/>
                </a:solidFill>
                <a:latin typeface="標楷體" pitchFamily="65" charset="-120"/>
                <a:ea typeface="標楷體" pitchFamily="65" charset="-120"/>
              </a:rPr>
              <a:t>年</a:t>
            </a:r>
            <a:r>
              <a:rPr lang="en-US" altLang="zh-TW" sz="3200" b="1" dirty="0">
                <a:solidFill>
                  <a:srgbClr val="FF0000"/>
                </a:solidFill>
                <a:latin typeface="標楷體" pitchFamily="65" charset="-120"/>
                <a:ea typeface="標楷體" pitchFamily="65" charset="-120"/>
              </a:rPr>
              <a:t>7</a:t>
            </a:r>
            <a:r>
              <a:rPr lang="zh-TW" altLang="en-US" sz="3200" b="1" dirty="0">
                <a:solidFill>
                  <a:srgbClr val="0070C0"/>
                </a:solidFill>
                <a:latin typeface="標楷體" pitchFamily="65" charset="-120"/>
                <a:ea typeface="標楷體" pitchFamily="65" charset="-120"/>
              </a:rPr>
              <a:t>月</a:t>
            </a:r>
            <a:r>
              <a:rPr lang="en-US" altLang="zh-TW" sz="3200" b="1" dirty="0">
                <a:solidFill>
                  <a:srgbClr val="FF0000"/>
                </a:solidFill>
                <a:latin typeface="標楷體" pitchFamily="65" charset="-120"/>
                <a:ea typeface="標楷體" pitchFamily="65" charset="-120"/>
              </a:rPr>
              <a:t>8</a:t>
            </a:r>
            <a:r>
              <a:rPr lang="zh-TW" altLang="en-US" sz="3200" b="1" dirty="0">
                <a:solidFill>
                  <a:srgbClr val="0070C0"/>
                </a:solidFill>
                <a:latin typeface="標楷體" pitchFamily="65" charset="-120"/>
                <a:ea typeface="標楷體" pitchFamily="65" charset="-120"/>
              </a:rPr>
              <a:t>日、</a:t>
            </a:r>
            <a:r>
              <a:rPr lang="en-US" altLang="zh-TW" sz="3200" b="1" dirty="0">
                <a:solidFill>
                  <a:srgbClr val="FF0000"/>
                </a:solidFill>
                <a:latin typeface="標楷體" pitchFamily="65" charset="-120"/>
                <a:ea typeface="標楷體" pitchFamily="65" charset="-120"/>
              </a:rPr>
              <a:t>93</a:t>
            </a:r>
            <a:r>
              <a:rPr lang="zh-TW" altLang="en-US" sz="3200" b="1" dirty="0">
                <a:solidFill>
                  <a:srgbClr val="0070C0"/>
                </a:solidFill>
                <a:latin typeface="標楷體" pitchFamily="65" charset="-120"/>
                <a:ea typeface="標楷體" pitchFamily="65" charset="-120"/>
              </a:rPr>
              <a:t>年度、</a:t>
            </a:r>
            <a:r>
              <a:rPr lang="en-US" altLang="zh-TW" sz="3200" b="1" dirty="0">
                <a:solidFill>
                  <a:srgbClr val="FF0000"/>
                </a:solidFill>
                <a:latin typeface="標楷體" pitchFamily="65" charset="-120"/>
                <a:ea typeface="標楷體" pitchFamily="65" charset="-120"/>
              </a:rPr>
              <a:t>21</a:t>
            </a:r>
            <a:r>
              <a:rPr lang="zh-TW" altLang="en-US" sz="3200" b="1" dirty="0">
                <a:solidFill>
                  <a:srgbClr val="0070C0"/>
                </a:solidFill>
                <a:latin typeface="標楷體" pitchFamily="65" charset="-120"/>
                <a:ea typeface="標楷體" pitchFamily="65" charset="-120"/>
              </a:rPr>
              <a:t>世紀、公元</a:t>
            </a:r>
            <a:r>
              <a:rPr lang="en-US" altLang="zh-TW" sz="3200" b="1" dirty="0">
                <a:solidFill>
                  <a:srgbClr val="FF0000"/>
                </a:solidFill>
                <a:latin typeface="標楷體" pitchFamily="65" charset="-120"/>
                <a:ea typeface="標楷體" pitchFamily="65" charset="-120"/>
              </a:rPr>
              <a:t>2000</a:t>
            </a:r>
            <a:r>
              <a:rPr lang="zh-TW" altLang="en-US" sz="3200" b="1" dirty="0">
                <a:solidFill>
                  <a:srgbClr val="0070C0"/>
                </a:solidFill>
                <a:latin typeface="標楷體" pitchFamily="65" charset="-120"/>
                <a:ea typeface="標楷體" pitchFamily="65" charset="-120"/>
              </a:rPr>
              <a:t>年、</a:t>
            </a:r>
            <a:r>
              <a:rPr lang="en-US" altLang="zh-TW" sz="3200" b="1" dirty="0">
                <a:solidFill>
                  <a:srgbClr val="FF0000"/>
                </a:solidFill>
                <a:latin typeface="標楷體" pitchFamily="65" charset="-120"/>
                <a:ea typeface="標楷體" pitchFamily="65" charset="-120"/>
              </a:rPr>
              <a:t>7</a:t>
            </a:r>
            <a:r>
              <a:rPr lang="zh-TW" altLang="en-US" sz="3200" b="1" dirty="0">
                <a:solidFill>
                  <a:srgbClr val="064FBA"/>
                </a:solidFill>
                <a:latin typeface="標楷體" pitchFamily="65" charset="-120"/>
                <a:ea typeface="標楷體" pitchFamily="65" charset="-120"/>
              </a:rPr>
              <a:t>時</a:t>
            </a:r>
            <a:r>
              <a:rPr lang="en-US" altLang="zh-TW" sz="3200" b="1" dirty="0">
                <a:solidFill>
                  <a:srgbClr val="FF0000"/>
                </a:solidFill>
                <a:latin typeface="標楷體" pitchFamily="65" charset="-120"/>
                <a:ea typeface="標楷體" pitchFamily="65" charset="-120"/>
              </a:rPr>
              <a:t>50</a:t>
            </a:r>
            <a:r>
              <a:rPr lang="zh-TW" altLang="en-US" sz="3200" b="1" dirty="0">
                <a:solidFill>
                  <a:srgbClr val="0070C0"/>
                </a:solidFill>
                <a:latin typeface="標楷體" pitchFamily="65" charset="-120"/>
                <a:ea typeface="標楷體" pitchFamily="65" charset="-120"/>
              </a:rPr>
              <a:t>分</a:t>
            </a:r>
            <a:r>
              <a:rPr lang="zh-TW" altLang="en-US" sz="3200" b="1" dirty="0">
                <a:solidFill>
                  <a:srgbClr val="FF0000"/>
                </a:solidFill>
                <a:latin typeface="標楷體" pitchFamily="65" charset="-120"/>
                <a:ea typeface="標楷體" pitchFamily="65" charset="-120"/>
              </a:rPr>
              <a:t>、</a:t>
            </a:r>
            <a:endParaRPr lang="en-US" altLang="zh-TW" sz="3200" b="1" dirty="0">
              <a:solidFill>
                <a:srgbClr val="FF0000"/>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zh-TW" altLang="en-US" sz="3200" b="1" dirty="0">
                <a:solidFill>
                  <a:srgbClr val="064FBA"/>
                </a:solidFill>
                <a:latin typeface="標楷體" pitchFamily="65" charset="-120"/>
                <a:ea typeface="標楷體" pitchFamily="65" charset="-120"/>
              </a:rPr>
              <a:t>  挑戰</a:t>
            </a:r>
            <a:r>
              <a:rPr lang="en-US" altLang="zh-TW" sz="3200" b="1" dirty="0">
                <a:solidFill>
                  <a:srgbClr val="FF0000"/>
                </a:solidFill>
                <a:latin typeface="標楷體" pitchFamily="65" charset="-120"/>
                <a:ea typeface="標楷體" pitchFamily="65" charset="-120"/>
              </a:rPr>
              <a:t>2008</a:t>
            </a:r>
            <a:r>
              <a:rPr lang="zh-TW" altLang="en-US" sz="3200" b="1" dirty="0">
                <a:solidFill>
                  <a:srgbClr val="064FBA"/>
                </a:solidFill>
                <a:latin typeface="標楷體" pitchFamily="65" charset="-120"/>
                <a:ea typeface="標楷體" pitchFamily="65" charset="-120"/>
              </a:rPr>
              <a:t>：國家發展重點計畫、</a:t>
            </a:r>
            <a:r>
              <a:rPr lang="en-US" altLang="zh-TW" sz="3200" b="1" dirty="0">
                <a:solidFill>
                  <a:srgbClr val="FF0000"/>
                </a:solidFill>
                <a:latin typeface="標楷體" pitchFamily="65" charset="-120"/>
                <a:ea typeface="標楷體" pitchFamily="65" charset="-120"/>
              </a:rPr>
              <a:t>520</a:t>
            </a:r>
            <a:r>
              <a:rPr lang="zh-TW" altLang="en-US" sz="3200" b="1" dirty="0">
                <a:solidFill>
                  <a:srgbClr val="064FBA"/>
                </a:solidFill>
                <a:latin typeface="標楷體" pitchFamily="65" charset="-120"/>
                <a:ea typeface="標楷體" pitchFamily="65" charset="-120"/>
              </a:rPr>
              <a:t>就職典禮、</a:t>
            </a:r>
            <a:r>
              <a:rPr lang="en-US" altLang="zh-TW" sz="3200" b="1" dirty="0">
                <a:solidFill>
                  <a:srgbClr val="064FBA"/>
                </a:solidFill>
                <a:latin typeface="標楷體" pitchFamily="65" charset="-120"/>
                <a:ea typeface="標楷體" pitchFamily="65" charset="-120"/>
              </a:rPr>
              <a:t> </a:t>
            </a:r>
            <a:r>
              <a:rPr lang="en-US" altLang="zh-TW" sz="3200" b="1" dirty="0">
                <a:solidFill>
                  <a:srgbClr val="FF0000"/>
                </a:solidFill>
                <a:latin typeface="標楷體" pitchFamily="65" charset="-120"/>
                <a:ea typeface="標楷體" pitchFamily="65" charset="-120"/>
              </a:rPr>
              <a:t>72</a:t>
            </a:r>
            <a:r>
              <a:rPr lang="zh-TW" altLang="en-US" sz="3200" b="1" dirty="0">
                <a:solidFill>
                  <a:srgbClr val="064FBA"/>
                </a:solidFill>
                <a:latin typeface="標楷體" pitchFamily="65" charset="-120"/>
                <a:ea typeface="標楷體" pitchFamily="65" charset="-120"/>
              </a:rPr>
              <a:t>水災、</a:t>
            </a:r>
            <a:endParaRPr lang="en-US" altLang="zh-TW" sz="3200" b="1" dirty="0">
              <a:solidFill>
                <a:srgbClr val="064FBA"/>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en-US" altLang="zh-TW" sz="3200" b="1" dirty="0">
                <a:solidFill>
                  <a:srgbClr val="064FBA"/>
                </a:solidFill>
                <a:latin typeface="標楷體" pitchFamily="65" charset="-120"/>
                <a:ea typeface="標楷體" pitchFamily="65" charset="-120"/>
              </a:rPr>
              <a:t> </a:t>
            </a:r>
            <a:r>
              <a:rPr lang="zh-TW" altLang="en-US" sz="3200" b="1" dirty="0">
                <a:solidFill>
                  <a:srgbClr val="FF0000"/>
                </a:solidFill>
                <a:latin typeface="標楷體" pitchFamily="65" charset="-120"/>
                <a:ea typeface="標楷體" pitchFamily="65" charset="-120"/>
              </a:rPr>
              <a:t> </a:t>
            </a:r>
            <a:r>
              <a:rPr lang="en-US" altLang="zh-TW" sz="3200" b="1" dirty="0">
                <a:solidFill>
                  <a:srgbClr val="FF0000"/>
                </a:solidFill>
                <a:latin typeface="標楷體" pitchFamily="65" charset="-120"/>
                <a:ea typeface="標楷體" pitchFamily="65" charset="-120"/>
              </a:rPr>
              <a:t>921</a:t>
            </a:r>
            <a:r>
              <a:rPr lang="zh-TW" altLang="en-US" sz="3200" b="1" dirty="0">
                <a:solidFill>
                  <a:srgbClr val="064FBA"/>
                </a:solidFill>
                <a:latin typeface="標楷體" pitchFamily="65" charset="-120"/>
                <a:ea typeface="標楷體" pitchFamily="65" charset="-120"/>
              </a:rPr>
              <a:t>大地震、</a:t>
            </a:r>
            <a:r>
              <a:rPr lang="en-US" altLang="zh-TW" sz="3200" b="1" dirty="0">
                <a:solidFill>
                  <a:srgbClr val="FF0000"/>
                </a:solidFill>
                <a:latin typeface="標楷體" pitchFamily="65" charset="-120"/>
                <a:ea typeface="標楷體" pitchFamily="65" charset="-120"/>
              </a:rPr>
              <a:t>911</a:t>
            </a:r>
            <a:r>
              <a:rPr lang="zh-TW" altLang="en-US" sz="3200" b="1" dirty="0">
                <a:solidFill>
                  <a:srgbClr val="064FBA"/>
                </a:solidFill>
                <a:latin typeface="標楷體" pitchFamily="65" charset="-120"/>
                <a:ea typeface="標楷體" pitchFamily="65" charset="-120"/>
              </a:rPr>
              <a:t>恐怖事件、</a:t>
            </a:r>
            <a:r>
              <a:rPr lang="en-US" altLang="zh-TW" sz="3200" b="1" dirty="0">
                <a:solidFill>
                  <a:srgbClr val="FF0000"/>
                </a:solidFill>
                <a:latin typeface="標楷體" pitchFamily="65" charset="-120"/>
                <a:ea typeface="標楷體" pitchFamily="65" charset="-120"/>
              </a:rPr>
              <a:t>228</a:t>
            </a:r>
            <a:r>
              <a:rPr lang="zh-TW" altLang="en-US" sz="3200" b="1" dirty="0">
                <a:solidFill>
                  <a:srgbClr val="064FBA"/>
                </a:solidFill>
                <a:latin typeface="標楷體" pitchFamily="65" charset="-120"/>
                <a:ea typeface="標楷體" pitchFamily="65" charset="-120"/>
              </a:rPr>
              <a:t>事件、</a:t>
            </a:r>
            <a:r>
              <a:rPr lang="zh-TW" altLang="en-US" sz="3200" b="1" dirty="0">
                <a:solidFill>
                  <a:srgbClr val="FF0000"/>
                </a:solidFill>
                <a:latin typeface="標楷體" pitchFamily="65" charset="-120"/>
                <a:ea typeface="標楷體" pitchFamily="65" charset="-120"/>
              </a:rPr>
              <a:t> </a:t>
            </a:r>
            <a:r>
              <a:rPr lang="en-US" altLang="zh-TW" sz="3200" b="1" dirty="0">
                <a:solidFill>
                  <a:srgbClr val="FF0000"/>
                </a:solidFill>
                <a:latin typeface="標楷體" pitchFamily="65" charset="-120"/>
                <a:ea typeface="標楷體" pitchFamily="65" charset="-120"/>
              </a:rPr>
              <a:t>38</a:t>
            </a:r>
            <a:r>
              <a:rPr lang="zh-TW" altLang="en-US" sz="3200" b="1" dirty="0">
                <a:solidFill>
                  <a:srgbClr val="064FBA"/>
                </a:solidFill>
                <a:latin typeface="標楷體" pitchFamily="65" charset="-120"/>
                <a:ea typeface="標楷體" pitchFamily="65" charset="-120"/>
              </a:rPr>
              <a:t>婦女節、</a:t>
            </a:r>
            <a:endParaRPr lang="en-US" altLang="zh-TW" sz="3200" b="1" dirty="0">
              <a:solidFill>
                <a:srgbClr val="064FBA"/>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en-US" altLang="zh-TW" sz="3200" b="1" dirty="0">
                <a:solidFill>
                  <a:srgbClr val="064FBA"/>
                </a:solidFill>
                <a:latin typeface="標楷體" pitchFamily="65" charset="-120"/>
                <a:ea typeface="標楷體" pitchFamily="65" charset="-120"/>
              </a:rPr>
              <a:t>  </a:t>
            </a:r>
            <a:r>
              <a:rPr lang="zh-TW" altLang="en-US" sz="3200" b="1" dirty="0">
                <a:solidFill>
                  <a:srgbClr val="064FBA"/>
                </a:solidFill>
                <a:latin typeface="標楷體" pitchFamily="65" charset="-120"/>
                <a:ea typeface="標楷體" pitchFamily="65" charset="-120"/>
              </a:rPr>
              <a:t>延後</a:t>
            </a:r>
            <a:r>
              <a:rPr lang="en-US" altLang="zh-TW" sz="3200" b="1" dirty="0">
                <a:solidFill>
                  <a:srgbClr val="FF0000"/>
                </a:solidFill>
                <a:latin typeface="標楷體" pitchFamily="65" charset="-120"/>
                <a:ea typeface="標楷體" pitchFamily="65" charset="-120"/>
              </a:rPr>
              <a:t>3</a:t>
            </a:r>
            <a:r>
              <a:rPr lang="zh-TW" altLang="en-US" sz="3200" b="1" dirty="0">
                <a:solidFill>
                  <a:srgbClr val="064FBA"/>
                </a:solidFill>
                <a:latin typeface="標楷體" pitchFamily="65" charset="-120"/>
                <a:ea typeface="標楷體" pitchFamily="65" charset="-120"/>
              </a:rPr>
              <a:t>週辦理</a:t>
            </a:r>
            <a:r>
              <a:rPr lang="zh-TW" altLang="en-US" sz="3200" dirty="0">
                <a:solidFill>
                  <a:srgbClr val="064FBA"/>
                </a:solidFill>
                <a:latin typeface="標楷體" pitchFamily="65" charset="-120"/>
                <a:ea typeface="標楷體" pitchFamily="65" charset="-120"/>
              </a:rPr>
              <a:t> </a:t>
            </a:r>
            <a:endParaRPr lang="zh-TW" altLang="en-US" sz="3200" b="1" dirty="0">
              <a:solidFill>
                <a:srgbClr val="064FBA"/>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zh-TW" altLang="en-US" sz="3200" b="1" dirty="0">
                <a:solidFill>
                  <a:srgbClr val="0000FF"/>
                </a:solidFill>
                <a:latin typeface="標楷體" pitchFamily="65" charset="-120"/>
                <a:ea typeface="標楷體" pitchFamily="65" charset="-120"/>
              </a:rPr>
              <a:t>◎電話、傳真：</a:t>
            </a:r>
            <a:r>
              <a:rPr lang="zh-TW" altLang="en-US" sz="3200" b="1" dirty="0">
                <a:solidFill>
                  <a:srgbClr val="FF0000"/>
                </a:solidFill>
                <a:latin typeface="標楷體" pitchFamily="65" charset="-120"/>
                <a:ea typeface="標楷體" pitchFamily="65" charset="-120"/>
              </a:rPr>
              <a:t>（</a:t>
            </a:r>
            <a:r>
              <a:rPr lang="en-US" altLang="zh-TW" sz="3200" b="1" dirty="0">
                <a:solidFill>
                  <a:srgbClr val="FF0000"/>
                </a:solidFill>
                <a:latin typeface="標楷體" pitchFamily="65" charset="-120"/>
                <a:ea typeface="標楷體" pitchFamily="65" charset="-120"/>
              </a:rPr>
              <a:t>02</a:t>
            </a:r>
            <a:r>
              <a:rPr lang="zh-TW" altLang="en-US" sz="3200" b="1" dirty="0">
                <a:solidFill>
                  <a:srgbClr val="FF0000"/>
                </a:solidFill>
                <a:latin typeface="標楷體" pitchFamily="65" charset="-120"/>
                <a:ea typeface="標楷體" pitchFamily="65" charset="-120"/>
              </a:rPr>
              <a:t>）</a:t>
            </a:r>
            <a:r>
              <a:rPr lang="en-US" altLang="zh-TW" sz="3200" b="1" dirty="0">
                <a:solidFill>
                  <a:srgbClr val="FF0000"/>
                </a:solidFill>
                <a:latin typeface="標楷體" pitchFamily="65" charset="-120"/>
                <a:ea typeface="標楷體" pitchFamily="65" charset="-120"/>
              </a:rPr>
              <a:t>3356-6500</a:t>
            </a:r>
            <a:endParaRPr lang="en-US" altLang="zh-TW" sz="3200" b="1" dirty="0">
              <a:solidFill>
                <a:srgbClr val="3333CC"/>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zh-TW" altLang="en-US" sz="3200" b="1" dirty="0">
                <a:solidFill>
                  <a:srgbClr val="0000FF"/>
                </a:solidFill>
                <a:latin typeface="標楷體" pitchFamily="65" charset="-120"/>
                <a:ea typeface="標楷體" pitchFamily="65" charset="-120"/>
              </a:rPr>
              <a:t>◎郵遞區號、門牌號碼：</a:t>
            </a:r>
            <a:endParaRPr lang="en-US" altLang="zh-TW" sz="3200" b="1" dirty="0">
              <a:solidFill>
                <a:srgbClr val="0000FF"/>
              </a:solidFill>
              <a:latin typeface="標楷體" pitchFamily="65" charset="-120"/>
              <a:ea typeface="標楷體" pitchFamily="65" charset="-120"/>
            </a:endParaRPr>
          </a:p>
          <a:p>
            <a:pPr marL="4038284" indent="-4038284" eaLnBrk="1" fontAlgn="auto" hangingPunct="1">
              <a:lnSpc>
                <a:spcPts val="4000"/>
              </a:lnSpc>
              <a:spcAft>
                <a:spcPts val="0"/>
              </a:spcAft>
              <a:buNone/>
              <a:defRPr/>
            </a:pPr>
            <a:r>
              <a:rPr lang="en-US" altLang="zh-TW" sz="3200" b="1" dirty="0">
                <a:solidFill>
                  <a:srgbClr val="0000FF"/>
                </a:solidFill>
                <a:latin typeface="標楷體" pitchFamily="65" charset="-120"/>
                <a:ea typeface="標楷體" pitchFamily="65" charset="-120"/>
              </a:rPr>
              <a:t>  </a:t>
            </a:r>
            <a:r>
              <a:rPr lang="en-US" altLang="zh-TW" sz="3200" b="1" dirty="0">
                <a:solidFill>
                  <a:srgbClr val="FF0000"/>
                </a:solidFill>
                <a:latin typeface="標楷體" pitchFamily="65" charset="-120"/>
                <a:ea typeface="標楷體" pitchFamily="65" charset="-120"/>
              </a:rPr>
              <a:t>10001</a:t>
            </a:r>
            <a:r>
              <a:rPr lang="zh-TW" altLang="en-US" sz="3200" b="1" dirty="0">
                <a:solidFill>
                  <a:srgbClr val="064FBA"/>
                </a:solidFill>
                <a:latin typeface="標楷體" pitchFamily="65" charset="-120"/>
                <a:ea typeface="標楷體" pitchFamily="65" charset="-120"/>
              </a:rPr>
              <a:t>臺北市中正區忠正</a:t>
            </a:r>
            <a:r>
              <a:rPr lang="zh-TW" altLang="en-US" sz="3200" b="1" dirty="0">
                <a:solidFill>
                  <a:srgbClr val="FF0000"/>
                </a:solidFill>
                <a:latin typeface="標楷體" pitchFamily="65" charset="-120"/>
                <a:ea typeface="標楷體" pitchFamily="65" charset="-120"/>
              </a:rPr>
              <a:t>四</a:t>
            </a:r>
            <a:r>
              <a:rPr lang="zh-TW" altLang="en-US" sz="3200" b="1" dirty="0">
                <a:solidFill>
                  <a:srgbClr val="064FBA"/>
                </a:solidFill>
                <a:latin typeface="標楷體" pitchFamily="65" charset="-120"/>
                <a:ea typeface="標楷體" pitchFamily="65" charset="-120"/>
              </a:rPr>
              <a:t>路</a:t>
            </a:r>
            <a:r>
              <a:rPr lang="en-US" altLang="zh-TW" sz="3200" b="1" dirty="0">
                <a:solidFill>
                  <a:srgbClr val="FF0000"/>
                </a:solidFill>
                <a:latin typeface="標楷體" pitchFamily="65" charset="-120"/>
                <a:ea typeface="標楷體" pitchFamily="65" charset="-120"/>
              </a:rPr>
              <a:t>1</a:t>
            </a:r>
            <a:r>
              <a:rPr lang="zh-TW" altLang="en-US" sz="3200" b="1" dirty="0">
                <a:solidFill>
                  <a:srgbClr val="064FBA"/>
                </a:solidFill>
                <a:latin typeface="標楷體" pitchFamily="65" charset="-120"/>
                <a:ea typeface="標楷體" pitchFamily="65" charset="-120"/>
              </a:rPr>
              <a:t>段</a:t>
            </a:r>
            <a:r>
              <a:rPr lang="en-US" altLang="zh-TW" sz="3200" b="1" dirty="0">
                <a:solidFill>
                  <a:srgbClr val="FF0000"/>
                </a:solidFill>
                <a:latin typeface="標楷體" pitchFamily="65" charset="-120"/>
                <a:ea typeface="標楷體" pitchFamily="65" charset="-120"/>
              </a:rPr>
              <a:t>2</a:t>
            </a:r>
            <a:r>
              <a:rPr lang="zh-TW" altLang="en-US" sz="3200" b="1" dirty="0">
                <a:solidFill>
                  <a:srgbClr val="064FBA"/>
                </a:solidFill>
                <a:latin typeface="標楷體" pitchFamily="65" charset="-120"/>
                <a:ea typeface="標楷體" pitchFamily="65" charset="-120"/>
              </a:rPr>
              <a:t>號</a:t>
            </a:r>
            <a:r>
              <a:rPr lang="en-US" altLang="zh-TW" sz="3200" b="1" dirty="0">
                <a:solidFill>
                  <a:srgbClr val="FF0000"/>
                </a:solidFill>
                <a:latin typeface="標楷體" pitchFamily="65" charset="-120"/>
                <a:ea typeface="標楷體" pitchFamily="65" charset="-120"/>
              </a:rPr>
              <a:t>3</a:t>
            </a:r>
            <a:r>
              <a:rPr lang="zh-TW" altLang="en-US" sz="3200" b="1" dirty="0">
                <a:solidFill>
                  <a:srgbClr val="064FBA"/>
                </a:solidFill>
                <a:latin typeface="標楷體" pitchFamily="65" charset="-120"/>
                <a:ea typeface="標楷體" pitchFamily="65" charset="-120"/>
              </a:rPr>
              <a:t>樓</a:t>
            </a:r>
            <a:r>
              <a:rPr lang="en-US" altLang="zh-TW" sz="3200" b="1" dirty="0">
                <a:solidFill>
                  <a:srgbClr val="FF0000"/>
                </a:solidFill>
                <a:latin typeface="標楷體" pitchFamily="65" charset="-120"/>
                <a:ea typeface="標楷體" pitchFamily="65" charset="-120"/>
              </a:rPr>
              <a:t>304</a:t>
            </a:r>
            <a:r>
              <a:rPr lang="zh-TW" altLang="en-US" sz="3200" b="1" dirty="0">
                <a:solidFill>
                  <a:srgbClr val="064FBA"/>
                </a:solidFill>
                <a:latin typeface="標楷體" pitchFamily="65" charset="-120"/>
                <a:ea typeface="標楷體" pitchFamily="65" charset="-120"/>
              </a:rPr>
              <a:t>室</a:t>
            </a:r>
          </a:p>
          <a:p>
            <a:pPr marL="342872" indent="-342872" eaLnBrk="1" fontAlgn="auto" hangingPunct="1">
              <a:lnSpc>
                <a:spcPts val="4000"/>
              </a:lnSpc>
              <a:spcAft>
                <a:spcPts val="0"/>
              </a:spcAft>
              <a:defRPr/>
            </a:pPr>
            <a:endParaRPr lang="zh-TW" altLang="en-US" sz="2801" dirty="0">
              <a:latin typeface="標楷體" pitchFamily="65" charset="-120"/>
              <a:ea typeface="標楷體" pitchFamily="65" charset="-120"/>
            </a:endParaRPr>
          </a:p>
        </p:txBody>
      </p:sp>
    </p:spTree>
    <p:extLst>
      <p:ext uri="{BB962C8B-B14F-4D97-AF65-F5344CB8AC3E}">
        <p14:creationId xmlns:p14="http://schemas.microsoft.com/office/powerpoint/2010/main" val="31319704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標題 1"/>
          <p:cNvSpPr>
            <a:spLocks noGrp="1"/>
          </p:cNvSpPr>
          <p:nvPr>
            <p:ph type="title"/>
          </p:nvPr>
        </p:nvSpPr>
        <p:spPr>
          <a:xfrm>
            <a:off x="646386" y="183158"/>
            <a:ext cx="10231821" cy="851391"/>
          </a:xfrm>
        </p:spPr>
        <p:txBody>
          <a:bodyPr>
            <a:normAutofit fontScale="90000"/>
          </a:bodyPr>
          <a:lstStyle/>
          <a:p>
            <a:pPr>
              <a:lnSpc>
                <a:spcPts val="4000"/>
              </a:lnSpc>
              <a:defRPr/>
            </a:pPr>
            <a:r>
              <a:rPr lang="zh-TW" altLang="en-US" sz="4401" dirty="0">
                <a:solidFill>
                  <a:srgbClr val="002060"/>
                </a:solidFill>
                <a:latin typeface="標楷體" pitchFamily="65" charset="-120"/>
                <a:ea typeface="標楷體" pitchFamily="65" charset="-120"/>
              </a:rPr>
              <a:t>公文書橫式書寫數字使用</a:t>
            </a:r>
            <a:r>
              <a:rPr lang="zh-TW" altLang="en-US" sz="4401" dirty="0" smtClean="0">
                <a:solidFill>
                  <a:srgbClr val="002060"/>
                </a:solidFill>
                <a:latin typeface="標楷體" pitchFamily="65" charset="-120"/>
                <a:ea typeface="標楷體" pitchFamily="65" charset="-120"/>
              </a:rPr>
              <a:t>原則 </a:t>
            </a:r>
            <a:r>
              <a:rPr lang="en-US" altLang="zh-TW" sz="4401" dirty="0" smtClean="0">
                <a:solidFill>
                  <a:srgbClr val="002060"/>
                </a:solidFill>
                <a:latin typeface="標楷體" pitchFamily="65" charset="-120"/>
                <a:ea typeface="標楷體" pitchFamily="65" charset="-120"/>
                <a:hlinkClick r:id="rId3" action="ppaction://hlinksldjump"/>
              </a:rPr>
              <a:t/>
            </a:r>
            <a:br>
              <a:rPr lang="en-US" altLang="zh-TW" sz="4401" dirty="0" smtClean="0">
                <a:solidFill>
                  <a:srgbClr val="002060"/>
                </a:solidFill>
                <a:latin typeface="標楷體" pitchFamily="65" charset="-120"/>
                <a:ea typeface="標楷體" pitchFamily="65" charset="-120"/>
                <a:hlinkClick r:id="rId3" action="ppaction://hlinksldjump"/>
              </a:rPr>
            </a:b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a:solidFill>
                  <a:srgbClr val="0000FF"/>
                </a:solidFill>
                <a:latin typeface="標楷體" panose="03000509000000000000" pitchFamily="65" charset="-120"/>
                <a:ea typeface="標楷體" panose="03000509000000000000" pitchFamily="65" charset="-120"/>
              </a:rPr>
              <a:t>93</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9</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17</a:t>
            </a:r>
            <a:r>
              <a:rPr lang="zh-TW" altLang="en-US" sz="2800" dirty="0">
                <a:solidFill>
                  <a:srgbClr val="0000FF"/>
                </a:solidFill>
                <a:latin typeface="標楷體" panose="03000509000000000000" pitchFamily="65" charset="-120"/>
                <a:ea typeface="標楷體" panose="03000509000000000000" pitchFamily="65" charset="-120"/>
              </a:rPr>
              <a:t>日院臺秘字第</a:t>
            </a:r>
            <a:r>
              <a:rPr lang="en-US" altLang="zh-TW" sz="2800" dirty="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 </a:t>
            </a:r>
            <a:r>
              <a:rPr lang="zh-TW" altLang="en-US" sz="4401" dirty="0" smtClean="0">
                <a:solidFill>
                  <a:srgbClr val="002060"/>
                </a:solidFill>
                <a:latin typeface="標楷體" pitchFamily="65" charset="-120"/>
                <a:ea typeface="標楷體" pitchFamily="65" charset="-120"/>
                <a:hlinkClick r:id="rId3" action="ppaction://hlinksldjump"/>
              </a:rPr>
              <a:t> </a:t>
            </a:r>
            <a:endParaRPr lang="zh-TW" altLang="en-US" sz="4401" dirty="0">
              <a:solidFill>
                <a:srgbClr val="002060"/>
              </a:solidFill>
            </a:endParaRPr>
          </a:p>
        </p:txBody>
      </p:sp>
      <p:sp>
        <p:nvSpPr>
          <p:cNvPr id="157699" name="內容版面配置區 2"/>
          <p:cNvSpPr>
            <a:spLocks noGrp="1"/>
          </p:cNvSpPr>
          <p:nvPr>
            <p:ph idx="1"/>
          </p:nvPr>
        </p:nvSpPr>
        <p:spPr>
          <a:xfrm>
            <a:off x="365760" y="1129141"/>
            <a:ext cx="11521441" cy="5550792"/>
          </a:xfrm>
        </p:spPr>
        <p:txBody>
          <a:bodyPr rtlCol="0">
            <a:normAutofit fontScale="55000" lnSpcReduction="20000"/>
          </a:bodyPr>
          <a:lstStyle/>
          <a:p>
            <a:pPr marL="342872" indent="-342872" eaLnBrk="1" fontAlgn="auto" hangingPunct="1">
              <a:lnSpc>
                <a:spcPct val="120000"/>
              </a:lnSpc>
              <a:spcAft>
                <a:spcPts val="0"/>
              </a:spcAft>
              <a:buNone/>
              <a:defRPr/>
            </a:pPr>
            <a:r>
              <a:rPr lang="zh-TW" altLang="en-US" sz="5800" b="1" dirty="0">
                <a:solidFill>
                  <a:srgbClr val="0000FF"/>
                </a:solidFill>
                <a:latin typeface="標楷體" pitchFamily="65" charset="-120"/>
                <a:ea typeface="標楷體" pitchFamily="65" charset="-120"/>
              </a:rPr>
              <a:t>◎計量單位：</a:t>
            </a:r>
            <a:r>
              <a:rPr lang="en-US" altLang="zh-TW" sz="5800" b="1" dirty="0">
                <a:solidFill>
                  <a:srgbClr val="FF0000"/>
                </a:solidFill>
                <a:latin typeface="標楷體" pitchFamily="65" charset="-120"/>
                <a:ea typeface="標楷體" pitchFamily="65" charset="-120"/>
              </a:rPr>
              <a:t>150</a:t>
            </a:r>
            <a:r>
              <a:rPr lang="zh-TW" altLang="en-US" sz="5800" b="1" dirty="0">
                <a:solidFill>
                  <a:srgbClr val="064FBA"/>
                </a:solidFill>
                <a:latin typeface="標楷體" pitchFamily="65" charset="-120"/>
                <a:ea typeface="標楷體" pitchFamily="65" charset="-120"/>
              </a:rPr>
              <a:t>公分、</a:t>
            </a:r>
            <a:r>
              <a:rPr lang="en-US" altLang="zh-TW" sz="5800" b="1" dirty="0">
                <a:solidFill>
                  <a:srgbClr val="FF0000"/>
                </a:solidFill>
                <a:latin typeface="標楷體" pitchFamily="65" charset="-120"/>
                <a:ea typeface="標楷體" pitchFamily="65" charset="-120"/>
              </a:rPr>
              <a:t>35</a:t>
            </a:r>
            <a:r>
              <a:rPr lang="zh-TW" altLang="en-US" sz="5800" b="1" dirty="0">
                <a:solidFill>
                  <a:srgbClr val="064FBA"/>
                </a:solidFill>
                <a:latin typeface="標楷體" pitchFamily="65" charset="-120"/>
                <a:ea typeface="標楷體" pitchFamily="65" charset="-120"/>
              </a:rPr>
              <a:t>公斤、</a:t>
            </a:r>
            <a:r>
              <a:rPr lang="en-US" altLang="zh-TW" sz="5800" b="1" dirty="0">
                <a:solidFill>
                  <a:srgbClr val="FF0000"/>
                </a:solidFill>
                <a:latin typeface="標楷體" pitchFamily="65" charset="-120"/>
                <a:ea typeface="標楷體" pitchFamily="65" charset="-120"/>
              </a:rPr>
              <a:t>30</a:t>
            </a:r>
            <a:r>
              <a:rPr lang="zh-TW" altLang="en-US" sz="5800" b="1" dirty="0">
                <a:solidFill>
                  <a:srgbClr val="064FBA"/>
                </a:solidFill>
                <a:latin typeface="標楷體" pitchFamily="65" charset="-120"/>
                <a:ea typeface="標楷體" pitchFamily="65" charset="-120"/>
              </a:rPr>
              <a:t>度、 </a:t>
            </a:r>
            <a:r>
              <a:rPr lang="en-US" altLang="zh-TW" sz="5800" b="1" dirty="0">
                <a:solidFill>
                  <a:srgbClr val="FF0000"/>
                </a:solidFill>
                <a:latin typeface="標楷體" pitchFamily="65" charset="-120"/>
                <a:ea typeface="標楷體" pitchFamily="65" charset="-120"/>
              </a:rPr>
              <a:t>2</a:t>
            </a:r>
            <a:r>
              <a:rPr lang="zh-TW" altLang="en-US" sz="5800" b="1" dirty="0">
                <a:solidFill>
                  <a:srgbClr val="064FBA"/>
                </a:solidFill>
                <a:latin typeface="標楷體" pitchFamily="65" charset="-120"/>
                <a:ea typeface="標楷體" pitchFamily="65" charset="-120"/>
              </a:rPr>
              <a:t>萬元</a:t>
            </a:r>
            <a:r>
              <a:rPr lang="zh-TW" altLang="en-US" sz="5800" b="1" dirty="0">
                <a:solidFill>
                  <a:srgbClr val="FF0000"/>
                </a:solidFill>
                <a:latin typeface="標楷體" pitchFamily="65" charset="-120"/>
                <a:ea typeface="標楷體" pitchFamily="65" charset="-120"/>
              </a:rPr>
              <a:t>、</a:t>
            </a:r>
            <a:r>
              <a:rPr lang="en-US" altLang="zh-TW" sz="5800" b="1" dirty="0">
                <a:solidFill>
                  <a:srgbClr val="FF0000"/>
                </a:solidFill>
                <a:latin typeface="標楷體" pitchFamily="65" charset="-120"/>
                <a:ea typeface="標楷體" pitchFamily="65" charset="-120"/>
              </a:rPr>
              <a:t>5</a:t>
            </a:r>
            <a:r>
              <a:rPr lang="zh-TW" altLang="en-US" sz="5800" b="1" dirty="0">
                <a:solidFill>
                  <a:srgbClr val="064FBA"/>
                </a:solidFill>
                <a:latin typeface="標楷體" pitchFamily="65" charset="-120"/>
                <a:ea typeface="標楷體" pitchFamily="65" charset="-120"/>
              </a:rPr>
              <a:t>角</a:t>
            </a:r>
            <a:r>
              <a:rPr lang="zh-TW" altLang="en-US" sz="5800" b="1" dirty="0" smtClean="0">
                <a:solidFill>
                  <a:srgbClr val="064FBA"/>
                </a:solidFill>
                <a:latin typeface="標楷體" pitchFamily="65" charset="-120"/>
                <a:ea typeface="標楷體" pitchFamily="65" charset="-120"/>
              </a:rPr>
              <a:t>、</a:t>
            </a:r>
            <a:endParaRPr lang="en-US" altLang="zh-TW" sz="5800" b="1" dirty="0" smtClean="0">
              <a:solidFill>
                <a:srgbClr val="064FBA"/>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en-US" altLang="zh-TW" sz="5800" b="1" dirty="0">
                <a:solidFill>
                  <a:srgbClr val="064FBA"/>
                </a:solidFill>
                <a:latin typeface="標楷體" pitchFamily="65" charset="-120"/>
                <a:ea typeface="標楷體" pitchFamily="65" charset="-120"/>
              </a:rPr>
              <a:t> </a:t>
            </a:r>
            <a:r>
              <a:rPr lang="en-US" altLang="zh-TW" sz="5800" b="1" dirty="0" smtClean="0">
                <a:solidFill>
                  <a:srgbClr val="064FBA"/>
                </a:solidFill>
                <a:latin typeface="標楷體" pitchFamily="65" charset="-120"/>
                <a:ea typeface="標楷體" pitchFamily="65" charset="-120"/>
              </a:rPr>
              <a:t>          </a:t>
            </a:r>
            <a:r>
              <a:rPr lang="en-US" altLang="zh-TW" sz="5800" b="1" dirty="0" smtClean="0">
                <a:solidFill>
                  <a:srgbClr val="FF0000"/>
                </a:solidFill>
                <a:latin typeface="標楷體" pitchFamily="65" charset="-120"/>
                <a:ea typeface="標楷體" pitchFamily="65" charset="-120"/>
              </a:rPr>
              <a:t>35</a:t>
            </a:r>
            <a:r>
              <a:rPr lang="zh-TW" altLang="en-US" sz="5800" b="1" dirty="0">
                <a:solidFill>
                  <a:srgbClr val="064FBA"/>
                </a:solidFill>
                <a:latin typeface="標楷體" pitchFamily="65" charset="-120"/>
                <a:ea typeface="標楷體" pitchFamily="65" charset="-120"/>
              </a:rPr>
              <a:t>立方公尺</a:t>
            </a:r>
            <a:r>
              <a:rPr lang="zh-TW" altLang="en-US" sz="5800" b="1" dirty="0" smtClean="0">
                <a:solidFill>
                  <a:srgbClr val="064FBA"/>
                </a:solidFill>
                <a:latin typeface="標楷體" pitchFamily="65" charset="-120"/>
                <a:ea typeface="標楷體" pitchFamily="65" charset="-120"/>
              </a:rPr>
              <a:t>、</a:t>
            </a:r>
            <a:r>
              <a:rPr lang="en-US" altLang="zh-TW" sz="5800" b="1" dirty="0" smtClean="0">
                <a:solidFill>
                  <a:srgbClr val="FF0000"/>
                </a:solidFill>
                <a:latin typeface="標楷體" pitchFamily="65" charset="-120"/>
                <a:ea typeface="標楷體" pitchFamily="65" charset="-120"/>
              </a:rPr>
              <a:t>7.36</a:t>
            </a:r>
            <a:r>
              <a:rPr lang="zh-TW" altLang="en-US" sz="5800" b="1" dirty="0">
                <a:solidFill>
                  <a:srgbClr val="064FBA"/>
                </a:solidFill>
                <a:latin typeface="標楷體" pitchFamily="65" charset="-120"/>
                <a:ea typeface="標楷體" pitchFamily="65" charset="-120"/>
              </a:rPr>
              <a:t>公頃、</a:t>
            </a:r>
            <a:r>
              <a:rPr lang="zh-TW" altLang="en-US" sz="5800" b="1" dirty="0">
                <a:solidFill>
                  <a:srgbClr val="FF0000"/>
                </a:solidFill>
                <a:latin typeface="標楷體" pitchFamily="65" charset="-120"/>
                <a:ea typeface="標楷體" pitchFamily="65" charset="-120"/>
              </a:rPr>
              <a:t>土地</a:t>
            </a:r>
            <a:r>
              <a:rPr lang="en-US" altLang="zh-TW" sz="5800" b="1" dirty="0">
                <a:solidFill>
                  <a:srgbClr val="FF0000"/>
                </a:solidFill>
                <a:latin typeface="標楷體" pitchFamily="65" charset="-120"/>
                <a:ea typeface="標楷體" pitchFamily="65" charset="-120"/>
              </a:rPr>
              <a:t>1.5</a:t>
            </a:r>
            <a:r>
              <a:rPr lang="zh-TW" altLang="en-US" sz="5800" b="1" dirty="0">
                <a:solidFill>
                  <a:srgbClr val="064FBA"/>
                </a:solidFill>
                <a:latin typeface="標楷體" pitchFamily="65" charset="-120"/>
                <a:ea typeface="標楷體" pitchFamily="65" charset="-120"/>
              </a:rPr>
              <a:t>筆、</a:t>
            </a:r>
            <a:r>
              <a:rPr lang="en-US" altLang="zh-TW" sz="5800" b="1" dirty="0">
                <a:solidFill>
                  <a:srgbClr val="FF0000"/>
                </a:solidFill>
                <a:latin typeface="標楷體" pitchFamily="65" charset="-120"/>
                <a:ea typeface="標楷體" pitchFamily="65" charset="-120"/>
              </a:rPr>
              <a:t>1</a:t>
            </a:r>
            <a:r>
              <a:rPr lang="zh-TW" altLang="en-US" sz="5800" b="1" dirty="0">
                <a:solidFill>
                  <a:srgbClr val="064FBA"/>
                </a:solidFill>
                <a:latin typeface="標楷體" pitchFamily="65" charset="-120"/>
                <a:ea typeface="標楷體" pitchFamily="65" charset="-120"/>
              </a:rPr>
              <a:t>份</a:t>
            </a:r>
            <a:r>
              <a:rPr lang="zh-TW" altLang="en-US" sz="5800" b="1" dirty="0">
                <a:solidFill>
                  <a:srgbClr val="00B050"/>
                </a:solidFill>
                <a:latin typeface="標楷體" pitchFamily="65" charset="-120"/>
                <a:ea typeface="標楷體" pitchFamily="65" charset="-120"/>
              </a:rPr>
              <a:t> </a:t>
            </a:r>
            <a:endParaRPr lang="en-US" altLang="zh-TW" sz="5800" b="1" dirty="0">
              <a:solidFill>
                <a:srgbClr val="00B050"/>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zh-TW" altLang="en-US" sz="5800" b="1" dirty="0">
                <a:solidFill>
                  <a:srgbClr val="FF0000"/>
                </a:solidFill>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a:t>
            </a:r>
            <a:r>
              <a:rPr lang="en-US" altLang="zh-TW" sz="6700" b="1" dirty="0">
                <a:solidFill>
                  <a:srgbClr val="064FBA"/>
                </a:solidFill>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1</a:t>
            </a:r>
            <a:r>
              <a:rPr lang="zh-TW" altLang="en-US" sz="6700" b="1" dirty="0">
                <a:solidFill>
                  <a:srgbClr val="064FBA"/>
                </a:solidFill>
                <a:latin typeface="標楷體" pitchFamily="65" charset="-120"/>
                <a:ea typeface="標楷體" pitchFamily="65" charset="-120"/>
              </a:rPr>
              <a:t>式</a:t>
            </a:r>
            <a:r>
              <a:rPr lang="en-US" altLang="zh-TW" sz="6700" b="1" dirty="0">
                <a:solidFill>
                  <a:srgbClr val="FF0000"/>
                </a:solidFill>
                <a:latin typeface="標楷體" pitchFamily="65" charset="-120"/>
                <a:ea typeface="標楷體" pitchFamily="65" charset="-120"/>
              </a:rPr>
              <a:t>2</a:t>
            </a:r>
            <a:r>
              <a:rPr lang="zh-TW" altLang="en-US" sz="6700" b="1" dirty="0">
                <a:solidFill>
                  <a:srgbClr val="064FBA"/>
                </a:solidFill>
                <a:latin typeface="標楷體" pitchFamily="65" charset="-120"/>
                <a:ea typeface="標楷體" pitchFamily="65" charset="-120"/>
              </a:rPr>
              <a:t>份</a:t>
            </a:r>
            <a:r>
              <a:rPr lang="zh-TW" altLang="zh-TW" sz="6700" b="1" dirty="0">
                <a:hlinkClick r:id="rId4" action="ppaction://hlinksldjump"/>
              </a:rPr>
              <a:t>（</a:t>
            </a:r>
            <a:r>
              <a:rPr lang="en-US" altLang="zh-TW" sz="6700" b="1" dirty="0">
                <a:latin typeface="標楷體" pitchFamily="65" charset="-120"/>
                <a:ea typeface="標楷體" pitchFamily="65" charset="-120"/>
                <a:hlinkClick r:id="rId4" action="ppaction://hlinksldjump"/>
              </a:rPr>
              <a:t>95.10.23</a:t>
            </a:r>
            <a:r>
              <a:rPr lang="zh-TW" altLang="zh-TW" sz="6700" b="1" dirty="0">
                <a:latin typeface="標楷體" pitchFamily="65" charset="-120"/>
                <a:ea typeface="標楷體" pitchFamily="65" charset="-120"/>
                <a:hlinkClick r:id="rId4" action="ppaction://hlinksldjump"/>
              </a:rPr>
              <a:t>院臺秘字第</a:t>
            </a:r>
            <a:r>
              <a:rPr lang="en-US" altLang="zh-TW" sz="6700" b="1" dirty="0">
                <a:latin typeface="標楷體" pitchFamily="65" charset="-120"/>
                <a:ea typeface="標楷體" pitchFamily="65" charset="-120"/>
                <a:hlinkClick r:id="rId4" action="ppaction://hlinksldjump"/>
              </a:rPr>
              <a:t>0950049448</a:t>
            </a:r>
            <a:r>
              <a:rPr lang="zh-TW" altLang="zh-TW" sz="6700" b="1" dirty="0">
                <a:latin typeface="標楷體" pitchFamily="65" charset="-120"/>
                <a:ea typeface="標楷體" pitchFamily="65" charset="-120"/>
                <a:hlinkClick r:id="rId4" action="ppaction://hlinksldjump"/>
              </a:rPr>
              <a:t>號）</a:t>
            </a:r>
            <a:r>
              <a:rPr lang="zh-TW" altLang="en-US" sz="6700" b="1" dirty="0">
                <a:solidFill>
                  <a:srgbClr val="FF0000"/>
                </a:solidFill>
                <a:latin typeface="標楷體" pitchFamily="65" charset="-120"/>
                <a:ea typeface="標楷體" pitchFamily="65" charset="-120"/>
                <a:hlinkClick r:id="" action="ppaction://noaction"/>
              </a:rPr>
              <a:t> </a:t>
            </a:r>
            <a:endParaRPr lang="zh-TW" altLang="en-US" sz="6700" b="1" dirty="0">
              <a:solidFill>
                <a:srgbClr val="FF0000"/>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zh-TW" altLang="en-US" sz="5800" b="1" dirty="0">
                <a:solidFill>
                  <a:srgbClr val="0000FF"/>
                </a:solidFill>
                <a:latin typeface="標楷體" pitchFamily="65" charset="-120"/>
                <a:ea typeface="標楷體" pitchFamily="65" charset="-120"/>
              </a:rPr>
              <a:t>◎統計數據</a:t>
            </a:r>
          </a:p>
          <a:p>
            <a:pPr marL="342872" indent="-342872" eaLnBrk="1" fontAlgn="auto" hangingPunct="1">
              <a:lnSpc>
                <a:spcPct val="120000"/>
              </a:lnSpc>
              <a:spcAft>
                <a:spcPts val="0"/>
              </a:spcAft>
              <a:defRPr/>
            </a:pPr>
            <a:r>
              <a:rPr lang="zh-TW" altLang="en-US" sz="5800" b="1" dirty="0">
                <a:solidFill>
                  <a:srgbClr val="3333CC"/>
                </a:solidFill>
                <a:latin typeface="標楷體" pitchFamily="65" charset="-120"/>
                <a:ea typeface="標楷體" pitchFamily="65" charset="-120"/>
              </a:rPr>
              <a:t>百分比：</a:t>
            </a:r>
            <a:r>
              <a:rPr lang="zh-TW" altLang="en-US" sz="5800" b="1" dirty="0">
                <a:latin typeface="標楷體" pitchFamily="65" charset="-120"/>
                <a:ea typeface="標楷體" pitchFamily="65" charset="-120"/>
              </a:rPr>
              <a:t> </a:t>
            </a:r>
            <a:r>
              <a:rPr lang="en-US" altLang="zh-TW" sz="5800" b="1" dirty="0">
                <a:solidFill>
                  <a:srgbClr val="FF0000"/>
                </a:solidFill>
                <a:latin typeface="標楷體" pitchFamily="65" charset="-120"/>
                <a:ea typeface="標楷體" pitchFamily="65" charset="-120"/>
              </a:rPr>
              <a:t>80</a:t>
            </a:r>
            <a:r>
              <a:rPr lang="en-US" altLang="zh-TW" sz="5800" b="1" dirty="0">
                <a:solidFill>
                  <a:srgbClr val="064FBA"/>
                </a:solidFill>
                <a:latin typeface="標楷體" pitchFamily="65" charset="-120"/>
                <a:ea typeface="標楷體" pitchFamily="65" charset="-120"/>
              </a:rPr>
              <a:t>﹪</a:t>
            </a:r>
            <a:r>
              <a:rPr lang="zh-TW" altLang="en-US" sz="5800" b="1" dirty="0">
                <a:solidFill>
                  <a:srgbClr val="064FBA"/>
                </a:solidFill>
                <a:latin typeface="標楷體" pitchFamily="65" charset="-120"/>
                <a:ea typeface="標楷體" pitchFamily="65" charset="-120"/>
              </a:rPr>
              <a:t>、</a:t>
            </a:r>
            <a:r>
              <a:rPr lang="en-US" altLang="zh-TW" sz="5800" b="1" dirty="0">
                <a:solidFill>
                  <a:srgbClr val="FF0000"/>
                </a:solidFill>
                <a:latin typeface="標楷體" pitchFamily="65" charset="-120"/>
                <a:ea typeface="標楷體" pitchFamily="65" charset="-120"/>
              </a:rPr>
              <a:t>3.59</a:t>
            </a:r>
            <a:r>
              <a:rPr lang="en-US" altLang="zh-TW" sz="5800" b="1" dirty="0">
                <a:solidFill>
                  <a:srgbClr val="064FBA"/>
                </a:solidFill>
                <a:latin typeface="標楷體" pitchFamily="65" charset="-120"/>
                <a:ea typeface="標楷體" pitchFamily="65" charset="-120"/>
              </a:rPr>
              <a:t>﹪</a:t>
            </a:r>
          </a:p>
          <a:p>
            <a:pPr marL="342872" indent="-342872" eaLnBrk="1" fontAlgn="auto" hangingPunct="1">
              <a:lnSpc>
                <a:spcPct val="120000"/>
              </a:lnSpc>
              <a:spcAft>
                <a:spcPts val="0"/>
              </a:spcAft>
              <a:defRPr/>
            </a:pPr>
            <a:r>
              <a:rPr lang="zh-TW" altLang="en-US" sz="5800" b="1" dirty="0">
                <a:solidFill>
                  <a:srgbClr val="3333CC"/>
                </a:solidFill>
                <a:latin typeface="標楷體" pitchFamily="65" charset="-120"/>
                <a:ea typeface="標楷體" pitchFamily="65" charset="-120"/>
              </a:rPr>
              <a:t>金額：</a:t>
            </a:r>
            <a:r>
              <a:rPr lang="en-US" altLang="zh-TW" sz="5800" b="1" dirty="0">
                <a:solidFill>
                  <a:srgbClr val="FF0000"/>
                </a:solidFill>
                <a:latin typeface="標楷體" pitchFamily="65" charset="-120"/>
                <a:ea typeface="標楷體" pitchFamily="65" charset="-120"/>
              </a:rPr>
              <a:t>※</a:t>
            </a:r>
            <a:r>
              <a:rPr lang="zh-TW" altLang="en-US" sz="5800" b="1" dirty="0">
                <a:solidFill>
                  <a:srgbClr val="0070C0"/>
                </a:solidFill>
                <a:latin typeface="標楷體" pitchFamily="65" charset="-120"/>
                <a:ea typeface="標楷體" pitchFamily="65" charset="-120"/>
              </a:rPr>
              <a:t>新</a:t>
            </a:r>
            <a:r>
              <a:rPr lang="zh-TW" altLang="en-US" sz="5800" b="1" dirty="0">
                <a:solidFill>
                  <a:srgbClr val="FF0000"/>
                </a:solidFill>
                <a:latin typeface="標楷體" pitchFamily="65" charset="-120"/>
                <a:ea typeface="標楷體" pitchFamily="65" charset="-120"/>
              </a:rPr>
              <a:t>臺</a:t>
            </a:r>
            <a:r>
              <a:rPr lang="zh-TW" altLang="en-US" sz="5800" b="1" dirty="0">
                <a:solidFill>
                  <a:srgbClr val="0070C0"/>
                </a:solidFill>
                <a:latin typeface="標楷體" pitchFamily="65" charset="-120"/>
                <a:ea typeface="標楷體" pitchFamily="65" charset="-120"/>
              </a:rPr>
              <a:t>幣</a:t>
            </a:r>
            <a:r>
              <a:rPr lang="en-US" altLang="zh-TW" sz="5800" b="1" dirty="0">
                <a:solidFill>
                  <a:srgbClr val="FF0000"/>
                </a:solidFill>
                <a:latin typeface="標楷體" pitchFamily="65" charset="-120"/>
                <a:ea typeface="標楷體" pitchFamily="65" charset="-120"/>
              </a:rPr>
              <a:t>6</a:t>
            </a:r>
            <a:r>
              <a:rPr lang="zh-TW" altLang="en-US" sz="5800" b="1" dirty="0">
                <a:solidFill>
                  <a:srgbClr val="0070C0"/>
                </a:solidFill>
                <a:latin typeface="標楷體" pitchFamily="65" charset="-120"/>
                <a:ea typeface="標楷體" pitchFamily="65" charset="-120"/>
              </a:rPr>
              <a:t>億</a:t>
            </a:r>
            <a:r>
              <a:rPr lang="en-US" altLang="zh-TW" sz="5800" b="1" dirty="0">
                <a:solidFill>
                  <a:srgbClr val="FF0000"/>
                </a:solidFill>
                <a:latin typeface="標楷體" pitchFamily="65" charset="-120"/>
                <a:ea typeface="標楷體" pitchFamily="65" charset="-120"/>
              </a:rPr>
              <a:t>3,944</a:t>
            </a:r>
            <a:r>
              <a:rPr lang="zh-TW" altLang="en-US" sz="5800" b="1" dirty="0">
                <a:solidFill>
                  <a:srgbClr val="0070C0"/>
                </a:solidFill>
                <a:latin typeface="標楷體" pitchFamily="65" charset="-120"/>
                <a:ea typeface="標楷體" pitchFamily="65" charset="-120"/>
              </a:rPr>
              <a:t>萬</a:t>
            </a:r>
            <a:r>
              <a:rPr lang="en-US" altLang="zh-TW" sz="5800" b="1" dirty="0">
                <a:solidFill>
                  <a:srgbClr val="FF0000"/>
                </a:solidFill>
                <a:latin typeface="標楷體" pitchFamily="65" charset="-120"/>
                <a:ea typeface="標楷體" pitchFamily="65" charset="-120"/>
              </a:rPr>
              <a:t>2,789</a:t>
            </a:r>
            <a:r>
              <a:rPr lang="zh-TW" altLang="en-US" sz="5800" b="1" dirty="0">
                <a:solidFill>
                  <a:srgbClr val="0070C0"/>
                </a:solidFill>
                <a:latin typeface="標楷體" pitchFamily="65" charset="-120"/>
                <a:ea typeface="標楷體" pitchFamily="65" charset="-120"/>
              </a:rPr>
              <a:t>元</a:t>
            </a:r>
            <a:r>
              <a:rPr lang="zh-TW" altLang="en-US" sz="5800" b="1" dirty="0">
                <a:solidFill>
                  <a:srgbClr val="0000FF"/>
                </a:solidFill>
                <a:latin typeface="標楷體" pitchFamily="65" charset="-120"/>
                <a:ea typeface="標楷體" pitchFamily="65" charset="-120"/>
              </a:rPr>
              <a:t>（</a:t>
            </a:r>
            <a:r>
              <a:rPr lang="en-US" altLang="zh-TW" sz="5800" b="1" dirty="0">
                <a:solidFill>
                  <a:srgbClr val="0000FF"/>
                </a:solidFill>
                <a:latin typeface="標楷體" pitchFamily="65" charset="-120"/>
                <a:ea typeface="標楷體" pitchFamily="65" charset="-120"/>
              </a:rPr>
              <a:t>3</a:t>
            </a:r>
            <a:r>
              <a:rPr lang="zh-TW" altLang="en-US" sz="5800" b="1" dirty="0">
                <a:solidFill>
                  <a:srgbClr val="0000FF"/>
                </a:solidFill>
                <a:latin typeface="標楷體" pitchFamily="65" charset="-120"/>
                <a:ea typeface="標楷體" pitchFamily="65" charset="-120"/>
              </a:rPr>
              <a:t>位數分解法）</a:t>
            </a:r>
            <a:endParaRPr lang="en-US" altLang="zh-TW" sz="5800" b="1" dirty="0">
              <a:solidFill>
                <a:srgbClr val="064FBA"/>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zh-TW" altLang="en-US" sz="5800" b="1" dirty="0">
                <a:solidFill>
                  <a:srgbClr val="0070C0"/>
                </a:solidFill>
                <a:latin typeface="標楷體" pitchFamily="65" charset="-120"/>
                <a:ea typeface="標楷體" pitchFamily="65" charset="-120"/>
              </a:rPr>
              <a:t>        </a:t>
            </a:r>
            <a:r>
              <a:rPr lang="en-US" altLang="zh-TW" sz="5800" b="1" dirty="0">
                <a:solidFill>
                  <a:srgbClr val="FF0000"/>
                </a:solidFill>
                <a:latin typeface="標楷體" pitchFamily="65" charset="-120"/>
                <a:ea typeface="標楷體" pitchFamily="65" charset="-120"/>
              </a:rPr>
              <a:t>※</a:t>
            </a:r>
            <a:r>
              <a:rPr lang="zh-TW" altLang="en-US" sz="5800" b="1" dirty="0">
                <a:solidFill>
                  <a:srgbClr val="0070C0"/>
                </a:solidFill>
                <a:latin typeface="標楷體" pitchFamily="65" charset="-120"/>
                <a:ea typeface="標楷體" pitchFamily="65" charset="-120"/>
              </a:rPr>
              <a:t>新</a:t>
            </a:r>
            <a:r>
              <a:rPr lang="zh-TW" altLang="en-US" sz="5800" b="1" dirty="0">
                <a:solidFill>
                  <a:srgbClr val="FF0000"/>
                </a:solidFill>
                <a:latin typeface="標楷體" pitchFamily="65" charset="-120"/>
                <a:ea typeface="標楷體" pitchFamily="65" charset="-120"/>
              </a:rPr>
              <a:t>臺</a:t>
            </a:r>
            <a:r>
              <a:rPr lang="zh-TW" altLang="en-US" sz="5800" b="1" dirty="0">
                <a:solidFill>
                  <a:srgbClr val="0070C0"/>
                </a:solidFill>
                <a:latin typeface="標楷體" pitchFamily="65" charset="-120"/>
                <a:ea typeface="標楷體" pitchFamily="65" charset="-120"/>
              </a:rPr>
              <a:t>幣</a:t>
            </a:r>
            <a:r>
              <a:rPr lang="en-US" altLang="zh-TW" sz="5800" b="1" dirty="0">
                <a:solidFill>
                  <a:srgbClr val="FF0000"/>
                </a:solidFill>
                <a:latin typeface="標楷體" pitchFamily="65" charset="-120"/>
                <a:ea typeface="標楷體" pitchFamily="65" charset="-120"/>
              </a:rPr>
              <a:t>1</a:t>
            </a:r>
            <a:r>
              <a:rPr lang="zh-TW" altLang="en-US" sz="5800" b="1" dirty="0">
                <a:solidFill>
                  <a:srgbClr val="064FBA"/>
                </a:solidFill>
                <a:latin typeface="標楷體" pitchFamily="65" charset="-120"/>
                <a:ea typeface="標楷體" pitchFamily="65" charset="-120"/>
              </a:rPr>
              <a:t>萬</a:t>
            </a:r>
            <a:r>
              <a:rPr lang="en-US" altLang="zh-TW" sz="5800" b="1" dirty="0">
                <a:solidFill>
                  <a:srgbClr val="FF0000"/>
                </a:solidFill>
                <a:latin typeface="標楷體" pitchFamily="65" charset="-120"/>
                <a:ea typeface="標楷體" pitchFamily="65" charset="-120"/>
              </a:rPr>
              <a:t>500</a:t>
            </a:r>
            <a:r>
              <a:rPr lang="zh-TW" altLang="en-US" sz="5800" b="1" dirty="0">
                <a:solidFill>
                  <a:srgbClr val="064FBA"/>
                </a:solidFill>
                <a:latin typeface="標楷體" pitchFamily="65" charset="-120"/>
                <a:ea typeface="標楷體" pitchFamily="65" charset="-120"/>
              </a:rPr>
              <a:t>元</a:t>
            </a:r>
            <a:r>
              <a:rPr lang="zh-TW" altLang="en-US" sz="5800" b="1" dirty="0">
                <a:latin typeface="標楷體" pitchFamily="65" charset="-120"/>
                <a:ea typeface="標楷體" pitchFamily="65" charset="-120"/>
              </a:rPr>
              <a:t>（</a:t>
            </a:r>
            <a:r>
              <a:rPr lang="en-US" altLang="zh-TW" sz="5800" b="1" dirty="0">
                <a:latin typeface="標楷體" pitchFamily="65" charset="-120"/>
                <a:ea typeface="標楷體" pitchFamily="65" charset="-120"/>
              </a:rPr>
              <a:t>104</a:t>
            </a:r>
            <a:r>
              <a:rPr lang="zh-TW" altLang="en-US" sz="5800" b="1" dirty="0">
                <a:latin typeface="標楷體" pitchFamily="65" charset="-120"/>
                <a:ea typeface="標楷體" pitchFamily="65" charset="-120"/>
              </a:rPr>
              <a:t>新版行政院文書處理手冊）</a:t>
            </a:r>
          </a:p>
          <a:p>
            <a:pPr marL="342872" indent="-342872" eaLnBrk="1" fontAlgn="auto" hangingPunct="1">
              <a:lnSpc>
                <a:spcPct val="120000"/>
              </a:lnSpc>
              <a:spcAft>
                <a:spcPts val="0"/>
              </a:spcAft>
              <a:defRPr/>
            </a:pPr>
            <a:r>
              <a:rPr lang="zh-TW" altLang="en-US" sz="5800" b="1" dirty="0">
                <a:solidFill>
                  <a:srgbClr val="3333CC"/>
                </a:solidFill>
                <a:latin typeface="標楷體" pitchFamily="65" charset="-120"/>
                <a:ea typeface="標楷體" pitchFamily="65" charset="-120"/>
              </a:rPr>
              <a:t>人數：</a:t>
            </a:r>
            <a:r>
              <a:rPr lang="zh-TW" altLang="en-US" sz="5800" b="1" dirty="0">
                <a:latin typeface="標楷體" pitchFamily="65" charset="-120"/>
                <a:ea typeface="標楷體" pitchFamily="65" charset="-120"/>
              </a:rPr>
              <a:t> </a:t>
            </a:r>
            <a:r>
              <a:rPr lang="en-US" altLang="zh-TW" sz="5800" b="1" dirty="0">
                <a:solidFill>
                  <a:srgbClr val="FF0000"/>
                </a:solidFill>
                <a:latin typeface="標楷體" pitchFamily="65" charset="-120"/>
                <a:ea typeface="標楷體" pitchFamily="65" charset="-120"/>
              </a:rPr>
              <a:t>639,442,789</a:t>
            </a:r>
            <a:r>
              <a:rPr lang="zh-TW" altLang="en-US" sz="5800" b="1" dirty="0">
                <a:solidFill>
                  <a:srgbClr val="064FBA"/>
                </a:solidFill>
                <a:latin typeface="標楷體" pitchFamily="65" charset="-120"/>
                <a:ea typeface="標楷體" pitchFamily="65" charset="-120"/>
              </a:rPr>
              <a:t>人</a:t>
            </a:r>
            <a:r>
              <a:rPr lang="zh-TW" altLang="en-US" sz="5800" b="1" dirty="0">
                <a:solidFill>
                  <a:srgbClr val="0000FF"/>
                </a:solidFill>
                <a:latin typeface="標楷體" pitchFamily="65" charset="-120"/>
                <a:ea typeface="標楷體" pitchFamily="65" charset="-120"/>
              </a:rPr>
              <a:t>（</a:t>
            </a:r>
            <a:r>
              <a:rPr lang="en-US" altLang="zh-TW" sz="5800" b="1" dirty="0">
                <a:solidFill>
                  <a:srgbClr val="0000FF"/>
                </a:solidFill>
                <a:latin typeface="標楷體" pitchFamily="65" charset="-120"/>
                <a:ea typeface="標楷體" pitchFamily="65" charset="-120"/>
              </a:rPr>
              <a:t>3</a:t>
            </a:r>
            <a:r>
              <a:rPr lang="zh-TW" altLang="en-US" sz="5800" b="1" dirty="0">
                <a:solidFill>
                  <a:srgbClr val="0000FF"/>
                </a:solidFill>
                <a:latin typeface="標楷體" pitchFamily="65" charset="-120"/>
                <a:ea typeface="標楷體" pitchFamily="65" charset="-120"/>
              </a:rPr>
              <a:t>位數分解法）</a:t>
            </a:r>
            <a:endParaRPr lang="zh-TW" altLang="en-US" sz="5800" b="1" dirty="0">
              <a:solidFill>
                <a:srgbClr val="064FBA"/>
              </a:solidFill>
              <a:latin typeface="標楷體" pitchFamily="65" charset="-120"/>
              <a:ea typeface="標楷體" pitchFamily="65" charset="-120"/>
            </a:endParaRPr>
          </a:p>
          <a:p>
            <a:pPr marL="342872" indent="-342872" eaLnBrk="1" fontAlgn="auto" hangingPunct="1">
              <a:lnSpc>
                <a:spcPct val="120000"/>
              </a:lnSpc>
              <a:spcAft>
                <a:spcPts val="0"/>
              </a:spcAft>
              <a:defRPr/>
            </a:pPr>
            <a:r>
              <a:rPr lang="zh-TW" altLang="en-US" sz="5800" b="1" dirty="0">
                <a:solidFill>
                  <a:srgbClr val="3333CC"/>
                </a:solidFill>
                <a:latin typeface="標楷體" pitchFamily="65" charset="-120"/>
                <a:ea typeface="標楷體" pitchFamily="65" charset="-120"/>
              </a:rPr>
              <a:t>比數：</a:t>
            </a:r>
            <a:r>
              <a:rPr lang="zh-TW" altLang="en-US" sz="5800" b="1" dirty="0">
                <a:latin typeface="標楷體" pitchFamily="65" charset="-120"/>
                <a:ea typeface="標楷體" pitchFamily="65" charset="-120"/>
              </a:rPr>
              <a:t> </a:t>
            </a:r>
            <a:r>
              <a:rPr lang="en-US" altLang="zh-TW" sz="5800" b="1" dirty="0">
                <a:solidFill>
                  <a:srgbClr val="FF0000"/>
                </a:solidFill>
                <a:latin typeface="標楷體" pitchFamily="65" charset="-120"/>
                <a:ea typeface="標楷體" pitchFamily="65" charset="-120"/>
              </a:rPr>
              <a:t>1</a:t>
            </a:r>
            <a:r>
              <a:rPr lang="zh-TW" altLang="en-US" sz="5800" b="1" dirty="0">
                <a:solidFill>
                  <a:srgbClr val="064FBA"/>
                </a:solidFill>
                <a:latin typeface="標楷體" pitchFamily="65" charset="-120"/>
                <a:ea typeface="標楷體" pitchFamily="65" charset="-120"/>
              </a:rPr>
              <a:t>：</a:t>
            </a:r>
            <a:r>
              <a:rPr lang="en-US" altLang="zh-TW" sz="5800" b="1" dirty="0">
                <a:solidFill>
                  <a:srgbClr val="FF0000"/>
                </a:solidFill>
                <a:latin typeface="標楷體" pitchFamily="65" charset="-120"/>
                <a:ea typeface="標楷體" pitchFamily="65" charset="-120"/>
              </a:rPr>
              <a:t>3</a:t>
            </a:r>
          </a:p>
          <a:p>
            <a:pPr marL="0" indent="0" eaLnBrk="1" fontAlgn="auto" hangingPunct="1">
              <a:spcAft>
                <a:spcPts val="0"/>
              </a:spcAft>
              <a:buNone/>
              <a:defRPr/>
            </a:pPr>
            <a:endParaRPr lang="zh-TW" altLang="en-US" sz="5800" dirty="0"/>
          </a:p>
        </p:txBody>
      </p:sp>
    </p:spTree>
    <p:extLst>
      <p:ext uri="{BB962C8B-B14F-4D97-AF65-F5344CB8AC3E}">
        <p14:creationId xmlns:p14="http://schemas.microsoft.com/office/powerpoint/2010/main" val="293079558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746913" y="-73152"/>
            <a:ext cx="10973102" cy="1141740"/>
          </a:xfrm>
        </p:spPr>
        <p:txBody>
          <a:bodyPr/>
          <a:lstStyle/>
          <a:p>
            <a:pPr algn="ctr"/>
            <a:r>
              <a:rPr lang="zh-TW" altLang="en-US" sz="4001" dirty="0">
                <a:latin typeface="標楷體" panose="03000509000000000000" pitchFamily="65" charset="-120"/>
                <a:ea typeface="標楷體" panose="03000509000000000000" pitchFamily="65" charset="-120"/>
              </a:rPr>
              <a:t>公文書橫式書寫數字使用</a:t>
            </a:r>
            <a:r>
              <a:rPr lang="zh-TW" altLang="en-US" sz="4001" dirty="0" smtClean="0">
                <a:latin typeface="標楷體" panose="03000509000000000000" pitchFamily="65" charset="-120"/>
                <a:ea typeface="標楷體" panose="03000509000000000000" pitchFamily="65" charset="-120"/>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smtClean="0">
                <a:solidFill>
                  <a:srgbClr val="0000FF"/>
                </a:solidFill>
                <a:latin typeface="標楷體" panose="03000509000000000000" pitchFamily="65" charset="-120"/>
                <a:ea typeface="標楷體" panose="03000509000000000000" pitchFamily="65" charset="-120"/>
              </a:rPr>
              <a:t>93</a:t>
            </a:r>
            <a:r>
              <a:rPr lang="zh-TW" altLang="en-US" sz="2800" dirty="0" smtClean="0">
                <a:solidFill>
                  <a:srgbClr val="0000FF"/>
                </a:solidFill>
                <a:latin typeface="標楷體" panose="03000509000000000000" pitchFamily="65" charset="-120"/>
                <a:ea typeface="標楷體" panose="03000509000000000000" pitchFamily="65" charset="-120"/>
              </a:rPr>
              <a:t>年</a:t>
            </a:r>
            <a:r>
              <a:rPr lang="en-US" altLang="zh-TW" sz="2800" dirty="0" smtClean="0">
                <a:solidFill>
                  <a:srgbClr val="0000FF"/>
                </a:solidFill>
                <a:latin typeface="標楷體" panose="03000509000000000000" pitchFamily="65" charset="-120"/>
                <a:ea typeface="標楷體" panose="03000509000000000000" pitchFamily="65" charset="-120"/>
              </a:rPr>
              <a:t>9</a:t>
            </a:r>
            <a:r>
              <a:rPr lang="zh-TW" altLang="en-US" sz="2800" dirty="0" smtClean="0">
                <a:solidFill>
                  <a:srgbClr val="0000FF"/>
                </a:solidFill>
                <a:latin typeface="標楷體" panose="03000509000000000000" pitchFamily="65" charset="-120"/>
                <a:ea typeface="標楷體" panose="03000509000000000000" pitchFamily="65" charset="-120"/>
              </a:rPr>
              <a:t>月</a:t>
            </a:r>
            <a:r>
              <a:rPr lang="en-US" altLang="zh-TW" sz="2800" dirty="0" smtClean="0">
                <a:solidFill>
                  <a:srgbClr val="0000FF"/>
                </a:solidFill>
                <a:latin typeface="標楷體" panose="03000509000000000000" pitchFamily="65" charset="-120"/>
                <a:ea typeface="標楷體" panose="03000509000000000000" pitchFamily="65" charset="-120"/>
              </a:rPr>
              <a:t>17</a:t>
            </a:r>
            <a:r>
              <a:rPr lang="zh-TW" altLang="en-US" sz="2800" dirty="0" smtClean="0">
                <a:solidFill>
                  <a:srgbClr val="0000FF"/>
                </a:solidFill>
                <a:latin typeface="標楷體" panose="03000509000000000000" pitchFamily="65" charset="-120"/>
                <a:ea typeface="標楷體" panose="03000509000000000000" pitchFamily="65" charset="-120"/>
              </a:rPr>
              <a:t>日院</a:t>
            </a:r>
            <a:r>
              <a:rPr lang="zh-TW" altLang="en-US" sz="2800" dirty="0">
                <a:solidFill>
                  <a:srgbClr val="0000FF"/>
                </a:solidFill>
                <a:latin typeface="標楷體" panose="03000509000000000000" pitchFamily="65" charset="-120"/>
                <a:ea typeface="標楷體" panose="03000509000000000000" pitchFamily="65" charset="-120"/>
              </a:rPr>
              <a:t>臺秘字</a:t>
            </a:r>
            <a:r>
              <a:rPr lang="zh-TW" altLang="en-US" sz="2800" dirty="0" smtClean="0">
                <a:solidFill>
                  <a:srgbClr val="0000FF"/>
                </a:solidFill>
                <a:latin typeface="標楷體" panose="03000509000000000000" pitchFamily="65" charset="-120"/>
                <a:ea typeface="標楷體" panose="03000509000000000000" pitchFamily="65" charset="-120"/>
              </a:rPr>
              <a:t>第</a:t>
            </a:r>
            <a:r>
              <a:rPr lang="en-US" altLang="zh-TW" sz="2800" dirty="0" smtClean="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 </a:t>
            </a:r>
          </a:p>
        </p:txBody>
      </p:sp>
      <p:sp>
        <p:nvSpPr>
          <p:cNvPr id="158723" name="內容版面配置區 2"/>
          <p:cNvSpPr>
            <a:spLocks noGrp="1"/>
          </p:cNvSpPr>
          <p:nvPr>
            <p:ph idx="1"/>
          </p:nvPr>
        </p:nvSpPr>
        <p:spPr>
          <a:xfrm>
            <a:off x="500515" y="1068588"/>
            <a:ext cx="11377542" cy="5304781"/>
          </a:xfrm>
        </p:spPr>
        <p:txBody>
          <a:bodyPr rtlCol="0">
            <a:normAutofit fontScale="85000" lnSpcReduction="10000"/>
          </a:bodyPr>
          <a:lstStyle/>
          <a:p>
            <a:pPr marL="342872" indent="-342872" eaLnBrk="1" fontAlgn="auto" hangingPunct="1">
              <a:lnSpc>
                <a:spcPts val="3800"/>
              </a:lnSpc>
              <a:spcAft>
                <a:spcPts val="0"/>
              </a:spcAft>
              <a:buNone/>
              <a:defRPr/>
            </a:pPr>
            <a:r>
              <a:rPr lang="zh-TW" altLang="en-US" sz="3500" b="1" dirty="0">
                <a:solidFill>
                  <a:srgbClr val="0000FF"/>
                </a:solidFill>
                <a:latin typeface="標楷體" pitchFamily="65" charset="-120"/>
                <a:ea typeface="標楷體" pitchFamily="65" charset="-120"/>
              </a:rPr>
              <a:t>◎描述性用語：</a:t>
            </a:r>
            <a:endParaRPr lang="en-US" altLang="zh-TW" sz="3500" b="1" dirty="0">
              <a:solidFill>
                <a:srgbClr val="0000FF"/>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案、</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律、</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致性、再</a:t>
            </a:r>
            <a:r>
              <a:rPr lang="zh-TW" altLang="en-US" sz="3500" b="1" dirty="0">
                <a:solidFill>
                  <a:srgbClr val="FF0000"/>
                </a:solidFill>
                <a:latin typeface="標楷體" pitchFamily="65" charset="-120"/>
                <a:ea typeface="標楷體" pitchFamily="65" charset="-120"/>
              </a:rPr>
              <a:t>一次</a:t>
            </a:r>
            <a:r>
              <a:rPr lang="zh-TW" altLang="en-US" sz="3500" b="1" dirty="0">
                <a:solidFill>
                  <a:srgbClr val="064FBA"/>
                </a:solidFill>
                <a:latin typeface="標楷體" pitchFamily="65" charset="-120"/>
                <a:ea typeface="標楷體" pitchFamily="65" charset="-120"/>
              </a:rPr>
              <a:t>、</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再強調、</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流大學、</a:t>
            </a:r>
            <a:endParaRPr lang="en-US" altLang="zh-TW" sz="3500" b="1" dirty="0">
              <a:solidFill>
                <a:srgbClr val="064FBA"/>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064FBA"/>
                </a:solidFill>
                <a:latin typeface="標楷體" pitchFamily="65" charset="-120"/>
                <a:ea typeface="標楷體" pitchFamily="65" charset="-120"/>
              </a:rPr>
              <a:t>前</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年、</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分子、</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大面向、四大施政主軸、</a:t>
            </a:r>
            <a:endParaRPr lang="en-US" altLang="zh-TW" sz="3500" b="1" dirty="0">
              <a:solidFill>
                <a:srgbClr val="064FBA"/>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次補助、</a:t>
            </a:r>
            <a:r>
              <a:rPr lang="en-US" altLang="zh-TW" sz="3500" b="1" dirty="0">
                <a:solidFill>
                  <a:srgbClr val="064FBA"/>
                </a:solidFill>
                <a:latin typeface="標楷體" pitchFamily="65" charset="-120"/>
                <a:ea typeface="標楷體" pitchFamily="65" charset="-120"/>
              </a:rPr>
              <a:t> </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個多元族群的社會、每</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位同仁、</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支部隊、</a:t>
            </a:r>
            <a:endParaRPr lang="en-US" altLang="zh-TW" sz="3500" b="1" dirty="0">
              <a:solidFill>
                <a:srgbClr val="064FBA"/>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套規範、不</a:t>
            </a:r>
            <a:r>
              <a:rPr lang="zh-TW" altLang="en-US" sz="3500" b="1" dirty="0">
                <a:solidFill>
                  <a:srgbClr val="FF0000"/>
                </a:solidFill>
                <a:latin typeface="標楷體" pitchFamily="65" charset="-120"/>
                <a:ea typeface="標楷體" pitchFamily="65" charset="-120"/>
              </a:rPr>
              <a:t>二</a:t>
            </a:r>
            <a:r>
              <a:rPr lang="zh-TW" altLang="en-US" sz="3500" b="1" dirty="0">
                <a:solidFill>
                  <a:srgbClr val="064FBA"/>
                </a:solidFill>
                <a:latin typeface="標楷體" pitchFamily="65" charset="-120"/>
                <a:ea typeface="標楷體" pitchFamily="65" charset="-120"/>
              </a:rPr>
              <a:t>法門、</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生有幸、新</a:t>
            </a:r>
            <a:r>
              <a:rPr lang="zh-TW" altLang="en-US" sz="3500" b="1" dirty="0">
                <a:solidFill>
                  <a:srgbClr val="FF0000"/>
                </a:solidFill>
                <a:latin typeface="標楷體" pitchFamily="65" charset="-120"/>
                <a:ea typeface="標楷體" pitchFamily="65" charset="-120"/>
              </a:rPr>
              <a:t>十</a:t>
            </a:r>
            <a:r>
              <a:rPr lang="zh-TW" altLang="en-US" sz="3500" b="1" dirty="0">
                <a:solidFill>
                  <a:srgbClr val="064FBA"/>
                </a:solidFill>
                <a:latin typeface="標楷體" pitchFamily="65" charset="-120"/>
                <a:ea typeface="標楷體" pitchFamily="65" charset="-120"/>
              </a:rPr>
              <a:t>大建設、國土</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法、</a:t>
            </a:r>
            <a:endParaRPr lang="en-US" altLang="zh-TW" sz="3500" b="1" dirty="0">
              <a:solidFill>
                <a:srgbClr val="064FBA"/>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064FBA"/>
                </a:solidFill>
                <a:latin typeface="標楷體" pitchFamily="65" charset="-120"/>
                <a:ea typeface="標楷體" pitchFamily="65" charset="-120"/>
              </a:rPr>
              <a:t>組織</a:t>
            </a:r>
            <a:r>
              <a:rPr lang="zh-TW" altLang="en-US" sz="3500" b="1" dirty="0">
                <a:solidFill>
                  <a:srgbClr val="FF0000"/>
                </a:solidFill>
                <a:latin typeface="標楷體" pitchFamily="65" charset="-120"/>
                <a:ea typeface="標楷體" pitchFamily="65" charset="-120"/>
              </a:rPr>
              <a:t>四</a:t>
            </a:r>
            <a:r>
              <a:rPr lang="zh-TW" altLang="en-US" sz="3500" b="1" dirty="0">
                <a:solidFill>
                  <a:srgbClr val="064FBA"/>
                </a:solidFill>
                <a:latin typeface="標楷體" pitchFamily="65" charset="-120"/>
                <a:ea typeface="標楷體" pitchFamily="65" charset="-120"/>
              </a:rPr>
              <a:t>法、</a:t>
            </a:r>
            <a:r>
              <a:rPr lang="en-US" altLang="zh-TW" sz="3500" b="1" dirty="0">
                <a:solidFill>
                  <a:srgbClr val="064FBA"/>
                </a:solidFill>
                <a:latin typeface="標楷體" pitchFamily="65" charset="-120"/>
                <a:ea typeface="標楷體" pitchFamily="65" charset="-120"/>
              </a:rPr>
              <a:t> </a:t>
            </a:r>
            <a:r>
              <a:rPr lang="zh-TW" altLang="en-US" sz="3500" b="1" dirty="0">
                <a:solidFill>
                  <a:srgbClr val="FF0000"/>
                </a:solidFill>
                <a:latin typeface="標楷體" pitchFamily="65" charset="-120"/>
                <a:ea typeface="標楷體" pitchFamily="65" charset="-120"/>
              </a:rPr>
              <a:t>零</a:t>
            </a:r>
            <a:r>
              <a:rPr lang="zh-TW" altLang="en-US" sz="3500" b="1" dirty="0">
                <a:solidFill>
                  <a:srgbClr val="064FBA"/>
                </a:solidFill>
                <a:latin typeface="標楷體" pitchFamily="65" charset="-120"/>
                <a:ea typeface="標楷體" pitchFamily="65" charset="-120"/>
              </a:rPr>
              <a:t>歲教育、核</a:t>
            </a:r>
            <a:r>
              <a:rPr lang="zh-TW" altLang="en-US" sz="3500" b="1" dirty="0">
                <a:solidFill>
                  <a:srgbClr val="FF0000"/>
                </a:solidFill>
                <a:latin typeface="標楷體" pitchFamily="65" charset="-120"/>
                <a:ea typeface="標楷體" pitchFamily="65" charset="-120"/>
              </a:rPr>
              <a:t>四</a:t>
            </a:r>
            <a:r>
              <a:rPr lang="zh-TW" altLang="en-US" sz="3500" b="1" dirty="0">
                <a:solidFill>
                  <a:srgbClr val="064FBA"/>
                </a:solidFill>
                <a:latin typeface="標楷體" pitchFamily="65" charset="-120"/>
                <a:ea typeface="標楷體" pitchFamily="65" charset="-120"/>
              </a:rPr>
              <a:t>廠、第</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線上、第</a:t>
            </a:r>
            <a:r>
              <a:rPr lang="zh-TW" altLang="en-US" sz="3500" b="1" dirty="0">
                <a:solidFill>
                  <a:srgbClr val="FF0000"/>
                </a:solidFill>
                <a:latin typeface="標楷體" pitchFamily="65" charset="-120"/>
                <a:ea typeface="標楷體" pitchFamily="65" charset="-120"/>
              </a:rPr>
              <a:t>二</a:t>
            </a:r>
            <a:r>
              <a:rPr lang="zh-TW" altLang="en-US" sz="3500" b="1" dirty="0">
                <a:solidFill>
                  <a:srgbClr val="064FBA"/>
                </a:solidFill>
                <a:latin typeface="標楷體" pitchFamily="65" charset="-120"/>
                <a:ea typeface="標楷體" pitchFamily="65" charset="-120"/>
              </a:rPr>
              <a:t>專長、</a:t>
            </a:r>
            <a:endParaRPr lang="en-US" altLang="zh-TW" sz="3500" b="1" dirty="0">
              <a:solidFill>
                <a:srgbClr val="064FBA"/>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064FBA"/>
                </a:solidFill>
                <a:latin typeface="標楷體" pitchFamily="65" charset="-120"/>
                <a:ea typeface="標楷體" pitchFamily="65" charset="-120"/>
              </a:rPr>
              <a:t>第</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部門、公正</a:t>
            </a:r>
            <a:r>
              <a:rPr lang="en-US" altLang="zh-TW" sz="3500" b="1" dirty="0">
                <a:solidFill>
                  <a:srgbClr val="064FBA"/>
                </a:solidFill>
                <a:latin typeface="標楷體" pitchFamily="65" charset="-120"/>
                <a:ea typeface="標楷體" pitchFamily="65" charset="-120"/>
              </a:rPr>
              <a:t> </a:t>
            </a:r>
            <a:r>
              <a:rPr lang="zh-TW" altLang="en-US" sz="3500" b="1" dirty="0">
                <a:solidFill>
                  <a:srgbClr val="064FBA"/>
                </a:solidFill>
                <a:latin typeface="標楷體" pitchFamily="65" charset="-120"/>
                <a:ea typeface="標楷體" pitchFamily="65" charset="-120"/>
              </a:rPr>
              <a:t>第</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人、第</a:t>
            </a:r>
            <a:r>
              <a:rPr lang="zh-TW" altLang="en-US" sz="3500" b="1" dirty="0">
                <a:solidFill>
                  <a:srgbClr val="FF0000"/>
                </a:solidFill>
                <a:latin typeface="標楷體" pitchFamily="65" charset="-120"/>
                <a:ea typeface="標楷體" pitchFamily="65" charset="-120"/>
              </a:rPr>
              <a:t>一</a:t>
            </a:r>
            <a:r>
              <a:rPr lang="zh-TW" altLang="en-US" sz="3500" b="1" dirty="0">
                <a:solidFill>
                  <a:srgbClr val="064FBA"/>
                </a:solidFill>
                <a:latin typeface="標楷體" pitchFamily="65" charset="-120"/>
                <a:ea typeface="標楷體" pitchFamily="65" charset="-120"/>
              </a:rPr>
              <a:t>夫人、</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級制政府、</a:t>
            </a:r>
            <a:endParaRPr lang="en-US" altLang="zh-TW" sz="3500" b="1" dirty="0">
              <a:solidFill>
                <a:srgbClr val="064FBA"/>
              </a:solidFill>
              <a:latin typeface="標楷體" pitchFamily="65" charset="-120"/>
              <a:ea typeface="標楷體" pitchFamily="65" charset="-120"/>
            </a:endParaRPr>
          </a:p>
          <a:p>
            <a:pPr marL="342872" indent="-342872" eaLnBrk="1" fontAlgn="auto" hangingPunct="1">
              <a:lnSpc>
                <a:spcPts val="3800"/>
              </a:lnSpc>
              <a:spcAft>
                <a:spcPts val="0"/>
              </a:spcAft>
              <a:buNone/>
              <a:defRPr/>
            </a:pPr>
            <a:r>
              <a:rPr lang="zh-TW" altLang="en-US" sz="3500" b="1" dirty="0">
                <a:solidFill>
                  <a:srgbClr val="064FBA"/>
                </a:solidFill>
                <a:latin typeface="標楷體" pitchFamily="65" charset="-120"/>
                <a:ea typeface="標楷體" pitchFamily="65" charset="-120"/>
              </a:rPr>
              <a:t>國小</a:t>
            </a:r>
            <a:r>
              <a:rPr lang="zh-TW" altLang="en-US" sz="3500" b="1" dirty="0">
                <a:solidFill>
                  <a:srgbClr val="FF0000"/>
                </a:solidFill>
                <a:latin typeface="標楷體" pitchFamily="65" charset="-120"/>
                <a:ea typeface="標楷體" pitchFamily="65" charset="-120"/>
              </a:rPr>
              <a:t>三</a:t>
            </a:r>
            <a:r>
              <a:rPr lang="zh-TW" altLang="en-US" sz="3500" b="1" dirty="0">
                <a:solidFill>
                  <a:srgbClr val="064FBA"/>
                </a:solidFill>
                <a:latin typeface="標楷體" pitchFamily="65" charset="-120"/>
                <a:ea typeface="標楷體" pitchFamily="65" charset="-120"/>
              </a:rPr>
              <a:t>年級  </a:t>
            </a:r>
          </a:p>
          <a:p>
            <a:pPr marL="342872" indent="-342872" eaLnBrk="1" fontAlgn="auto" hangingPunct="1">
              <a:lnSpc>
                <a:spcPts val="3800"/>
              </a:lnSpc>
              <a:spcAft>
                <a:spcPts val="0"/>
              </a:spcAft>
              <a:buNone/>
              <a:defRPr/>
            </a:pPr>
            <a:r>
              <a:rPr lang="en-US" altLang="zh-TW" sz="3500" b="1" dirty="0">
                <a:solidFill>
                  <a:srgbClr val="FF0000"/>
                </a:solidFill>
                <a:latin typeface="標楷體" pitchFamily="65" charset="-120"/>
                <a:ea typeface="標楷體" pitchFamily="65" charset="-120"/>
              </a:rPr>
              <a:t>※</a:t>
            </a:r>
            <a:r>
              <a:rPr lang="zh-TW" altLang="en-US" sz="3500" b="1" dirty="0">
                <a:solidFill>
                  <a:srgbClr val="064FBA"/>
                </a:solidFill>
                <a:latin typeface="標楷體" pitchFamily="65" charset="-120"/>
                <a:ea typeface="標楷體" pitchFamily="65" charset="-120"/>
              </a:rPr>
              <a:t>「</a:t>
            </a:r>
            <a:r>
              <a:rPr lang="zh-TW" altLang="en-US" sz="3500" b="1" dirty="0">
                <a:solidFill>
                  <a:srgbClr val="FF0000"/>
                </a:solidFill>
                <a:latin typeface="標楷體" pitchFamily="65" charset="-120"/>
                <a:ea typeface="標楷體" pitchFamily="65" charset="-120"/>
              </a:rPr>
              <a:t>一案</a:t>
            </a:r>
            <a:r>
              <a:rPr lang="zh-TW" altLang="en-US" sz="3500" b="1" dirty="0">
                <a:solidFill>
                  <a:srgbClr val="064FBA"/>
                </a:solidFill>
                <a:latin typeface="標楷體" pitchFamily="65" charset="-120"/>
                <a:ea typeface="標楷體" pitchFamily="65" charset="-120"/>
              </a:rPr>
              <a:t>」</a:t>
            </a:r>
            <a:r>
              <a:rPr lang="zh-TW" altLang="zh-TW" sz="3500" b="1" dirty="0" smtClean="0">
                <a:solidFill>
                  <a:srgbClr val="0000FF"/>
                </a:solidFill>
              </a:rPr>
              <a:t>（</a:t>
            </a:r>
            <a:r>
              <a:rPr lang="zh-TW" altLang="en-US" sz="3500" b="1" dirty="0">
                <a:solidFill>
                  <a:srgbClr val="0000FF"/>
                </a:solidFill>
                <a:latin typeface="標楷體" panose="03000509000000000000" pitchFamily="65" charset="-120"/>
                <a:ea typeface="標楷體" panose="03000509000000000000" pitchFamily="65" charset="-120"/>
              </a:rPr>
              <a:t>行政院</a:t>
            </a:r>
            <a:r>
              <a:rPr lang="en-US" altLang="zh-TW" sz="3500" b="1" dirty="0" smtClean="0">
                <a:solidFill>
                  <a:srgbClr val="0000FF"/>
                </a:solidFill>
                <a:latin typeface="標楷體" pitchFamily="65" charset="-120"/>
                <a:ea typeface="標楷體" pitchFamily="65" charset="-120"/>
                <a:hlinkClick r:id="rId2" action="ppaction://hlinksldjump"/>
              </a:rPr>
              <a:t>105.4.11</a:t>
            </a:r>
            <a:r>
              <a:rPr lang="zh-TW" altLang="en-US" sz="3500" b="1" dirty="0">
                <a:solidFill>
                  <a:srgbClr val="0000FF"/>
                </a:solidFill>
                <a:latin typeface="標楷體" pitchFamily="65" charset="-120"/>
                <a:ea typeface="標楷體" pitchFamily="65" charset="-120"/>
                <a:hlinkClick r:id="rId2" action="ppaction://hlinksldjump"/>
              </a:rPr>
              <a:t>文書處理相關釋例</a:t>
            </a:r>
            <a:r>
              <a:rPr lang="en-US" altLang="zh-TW" sz="3500" b="1" dirty="0">
                <a:solidFill>
                  <a:srgbClr val="0000FF"/>
                </a:solidFill>
                <a:latin typeface="標楷體" panose="03000509000000000000" pitchFamily="65" charset="-120"/>
                <a:ea typeface="標楷體" panose="03000509000000000000" pitchFamily="65" charset="-120"/>
                <a:hlinkClick r:id="rId2" action="ppaction://hlinksldjump"/>
              </a:rPr>
              <a:t>—</a:t>
            </a:r>
            <a:r>
              <a:rPr lang="zh-TW" altLang="en-US" sz="3500" b="1" dirty="0">
                <a:solidFill>
                  <a:srgbClr val="0000FF"/>
                </a:solidFill>
                <a:latin typeface="標楷體" panose="03000509000000000000" pitchFamily="65" charset="-120"/>
                <a:ea typeface="標楷體" panose="03000509000000000000" pitchFamily="65" charset="-120"/>
                <a:hlinkClick r:id="rId2" action="ppaction://hlinksldjump"/>
              </a:rPr>
              <a:t>院長電子信箱</a:t>
            </a:r>
            <a:r>
              <a:rPr lang="zh-TW" altLang="zh-TW" sz="3500" b="1" dirty="0">
                <a:solidFill>
                  <a:srgbClr val="0000FF"/>
                </a:solidFill>
                <a:latin typeface="標楷體" pitchFamily="65" charset="-120"/>
                <a:ea typeface="標楷體" pitchFamily="65" charset="-120"/>
              </a:rPr>
              <a:t>）</a:t>
            </a:r>
            <a:r>
              <a:rPr lang="zh-TW" altLang="en-US" sz="3500" b="1" dirty="0">
                <a:solidFill>
                  <a:srgbClr val="0000FF"/>
                </a:solidFill>
                <a:latin typeface="標楷體" pitchFamily="65" charset="-120"/>
                <a:ea typeface="標楷體" pitchFamily="65" charset="-120"/>
              </a:rPr>
              <a:t> </a:t>
            </a:r>
            <a:endParaRPr lang="en-US" altLang="zh-TW" sz="3500" b="1" dirty="0">
              <a:solidFill>
                <a:srgbClr val="0000FF"/>
              </a:solidFill>
              <a:latin typeface="標楷體" pitchFamily="65" charset="-120"/>
              <a:ea typeface="標楷體" pitchFamily="65" charset="-120"/>
            </a:endParaRPr>
          </a:p>
          <a:p>
            <a:pPr marL="342872" indent="-342872" eaLnBrk="1" fontAlgn="auto" hangingPunct="1">
              <a:lnSpc>
                <a:spcPts val="3500"/>
              </a:lnSpc>
              <a:spcAft>
                <a:spcPts val="0"/>
              </a:spcAft>
              <a:defRPr/>
            </a:pPr>
            <a:endParaRPr lang="zh-TW" altLang="en-US" sz="3200" dirty="0"/>
          </a:p>
        </p:txBody>
      </p:sp>
    </p:spTree>
    <p:extLst>
      <p:ext uri="{BB962C8B-B14F-4D97-AF65-F5344CB8AC3E}">
        <p14:creationId xmlns:p14="http://schemas.microsoft.com/office/powerpoint/2010/main" val="18018582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682601" y="0"/>
            <a:ext cx="10973102" cy="1141740"/>
          </a:xfrm>
        </p:spPr>
        <p:txBody>
          <a:bodyPr/>
          <a:lstStyle/>
          <a:p>
            <a:pPr algn="ctr"/>
            <a:r>
              <a:rPr lang="zh-TW" altLang="en-US" sz="4001" dirty="0">
                <a:latin typeface="標楷體" panose="03000509000000000000" pitchFamily="65" charset="-120"/>
                <a:ea typeface="標楷體" panose="03000509000000000000" pitchFamily="65" charset="-120"/>
              </a:rPr>
              <a:t>公文書橫式書寫數字使用</a:t>
            </a:r>
            <a:r>
              <a:rPr lang="zh-TW" altLang="en-US" sz="4001" dirty="0" smtClean="0">
                <a:latin typeface="標楷體" panose="03000509000000000000" pitchFamily="65" charset="-120"/>
                <a:ea typeface="標楷體" panose="03000509000000000000" pitchFamily="65" charset="-120"/>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smtClean="0">
                <a:solidFill>
                  <a:srgbClr val="0000FF"/>
                </a:solidFill>
                <a:latin typeface="標楷體" panose="03000509000000000000" pitchFamily="65" charset="-120"/>
                <a:ea typeface="標楷體" panose="03000509000000000000" pitchFamily="65" charset="-120"/>
              </a:rPr>
              <a:t>93</a:t>
            </a:r>
            <a:r>
              <a:rPr lang="zh-TW" altLang="en-US" sz="2800" dirty="0" smtClean="0">
                <a:solidFill>
                  <a:srgbClr val="0000FF"/>
                </a:solidFill>
                <a:latin typeface="標楷體" panose="03000509000000000000" pitchFamily="65" charset="-120"/>
                <a:ea typeface="標楷體" panose="03000509000000000000" pitchFamily="65" charset="-120"/>
              </a:rPr>
              <a:t>年</a:t>
            </a:r>
            <a:r>
              <a:rPr lang="en-US" altLang="zh-TW" sz="2800" dirty="0" smtClean="0">
                <a:solidFill>
                  <a:srgbClr val="0000FF"/>
                </a:solidFill>
                <a:latin typeface="標楷體" panose="03000509000000000000" pitchFamily="65" charset="-120"/>
                <a:ea typeface="標楷體" panose="03000509000000000000" pitchFamily="65" charset="-120"/>
              </a:rPr>
              <a:t>9</a:t>
            </a:r>
            <a:r>
              <a:rPr lang="zh-TW" altLang="en-US" sz="2800" dirty="0" smtClean="0">
                <a:solidFill>
                  <a:srgbClr val="0000FF"/>
                </a:solidFill>
                <a:latin typeface="標楷體" panose="03000509000000000000" pitchFamily="65" charset="-120"/>
                <a:ea typeface="標楷體" panose="03000509000000000000" pitchFamily="65" charset="-120"/>
              </a:rPr>
              <a:t>月</a:t>
            </a:r>
            <a:r>
              <a:rPr lang="en-US" altLang="zh-TW" sz="2800" dirty="0" smtClean="0">
                <a:solidFill>
                  <a:srgbClr val="0000FF"/>
                </a:solidFill>
                <a:latin typeface="標楷體" panose="03000509000000000000" pitchFamily="65" charset="-120"/>
                <a:ea typeface="標楷體" panose="03000509000000000000" pitchFamily="65" charset="-120"/>
              </a:rPr>
              <a:t>17</a:t>
            </a:r>
            <a:r>
              <a:rPr lang="zh-TW" altLang="en-US" sz="2800" dirty="0" smtClean="0">
                <a:solidFill>
                  <a:srgbClr val="0000FF"/>
                </a:solidFill>
                <a:latin typeface="標楷體" panose="03000509000000000000" pitchFamily="65" charset="-120"/>
                <a:ea typeface="標楷體" panose="03000509000000000000" pitchFamily="65" charset="-120"/>
              </a:rPr>
              <a:t>日院</a:t>
            </a:r>
            <a:r>
              <a:rPr lang="zh-TW" altLang="en-US" sz="2800" dirty="0">
                <a:solidFill>
                  <a:srgbClr val="0000FF"/>
                </a:solidFill>
                <a:latin typeface="標楷體" panose="03000509000000000000" pitchFamily="65" charset="-120"/>
                <a:ea typeface="標楷體" panose="03000509000000000000" pitchFamily="65" charset="-120"/>
              </a:rPr>
              <a:t>臺秘字</a:t>
            </a:r>
            <a:r>
              <a:rPr lang="zh-TW" altLang="en-US" sz="2800" dirty="0" smtClean="0">
                <a:solidFill>
                  <a:srgbClr val="0000FF"/>
                </a:solidFill>
                <a:latin typeface="標楷體" panose="03000509000000000000" pitchFamily="65" charset="-120"/>
                <a:ea typeface="標楷體" panose="03000509000000000000" pitchFamily="65" charset="-120"/>
              </a:rPr>
              <a:t>第</a:t>
            </a:r>
            <a:r>
              <a:rPr lang="en-US" altLang="zh-TW" sz="2800" dirty="0" smtClean="0">
                <a:solidFill>
                  <a:srgbClr val="0000FF"/>
                </a:solidFill>
                <a:latin typeface="標楷體" panose="03000509000000000000" pitchFamily="65" charset="-120"/>
                <a:ea typeface="標楷體" panose="03000509000000000000" pitchFamily="65" charset="-120"/>
              </a:rPr>
              <a:t>0930089122</a:t>
            </a:r>
            <a:r>
              <a:rPr lang="zh-TW" altLang="en-US" sz="2800" dirty="0" smtClean="0">
                <a:solidFill>
                  <a:srgbClr val="0000FF"/>
                </a:solidFill>
                <a:latin typeface="標楷體" panose="03000509000000000000" pitchFamily="65" charset="-120"/>
                <a:ea typeface="標楷體" panose="03000509000000000000" pitchFamily="65" charset="-120"/>
              </a:rPr>
              <a:t>號函</a:t>
            </a:r>
            <a:r>
              <a:rPr lang="zh-TW" altLang="en-US" sz="2800" dirty="0">
                <a:solidFill>
                  <a:srgbClr val="0000FF"/>
                </a:solidFill>
                <a:latin typeface="標楷體" panose="03000509000000000000" pitchFamily="65" charset="-120"/>
                <a:ea typeface="標楷體" panose="03000509000000000000" pitchFamily="65" charset="-120"/>
              </a:rPr>
              <a:t>頒</a:t>
            </a:r>
            <a:r>
              <a:rPr lang="zh-TW" altLang="en-US" sz="2800" dirty="0" smtClean="0">
                <a:solidFill>
                  <a:srgbClr val="0000FF"/>
                </a:solidFill>
                <a:latin typeface="標楷體" panose="03000509000000000000" pitchFamily="65" charset="-120"/>
                <a:ea typeface="標楷體" panose="03000509000000000000" pitchFamily="65" charset="-120"/>
              </a:rPr>
              <a:t>） </a:t>
            </a:r>
            <a:endParaRPr lang="zh-TW" altLang="en-US" sz="2800" dirty="0">
              <a:solidFill>
                <a:srgbClr val="0000FF"/>
              </a:solidFill>
              <a:latin typeface="標楷體" panose="03000509000000000000" pitchFamily="65" charset="-120"/>
              <a:ea typeface="標楷體" panose="03000509000000000000" pitchFamily="65" charset="-120"/>
            </a:endParaRPr>
          </a:p>
        </p:txBody>
      </p:sp>
      <p:sp>
        <p:nvSpPr>
          <p:cNvPr id="237571" name="內容版面配置區 2"/>
          <p:cNvSpPr>
            <a:spLocks noGrp="1"/>
          </p:cNvSpPr>
          <p:nvPr>
            <p:ph idx="1"/>
          </p:nvPr>
        </p:nvSpPr>
        <p:spPr>
          <a:xfrm>
            <a:off x="606393" y="1141740"/>
            <a:ext cx="10979056" cy="5359644"/>
          </a:xfrm>
        </p:spPr>
        <p:txBody>
          <a:bodyPr>
            <a:noAutofit/>
          </a:bodyPr>
          <a:lstStyle/>
          <a:p>
            <a:pPr marL="342872" indent="-342872" eaLnBrk="1" hangingPunct="1">
              <a:lnSpc>
                <a:spcPts val="2800"/>
              </a:lnSpc>
              <a:buNone/>
              <a:defRPr/>
            </a:pPr>
            <a:r>
              <a:rPr lang="zh-TW" altLang="en-US" sz="3000" b="1" dirty="0">
                <a:solidFill>
                  <a:srgbClr val="0000FF"/>
                </a:solidFill>
                <a:latin typeface="標楷體" panose="03000509000000000000" pitchFamily="65" charset="-120"/>
                <a:ea typeface="標楷體" panose="03000509000000000000" pitchFamily="65" charset="-120"/>
              </a:rPr>
              <a:t>◎專有名詞：</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地名：</a:t>
            </a:r>
            <a:r>
              <a:rPr lang="zh-TW" altLang="en-US" sz="3000" b="1" dirty="0">
                <a:solidFill>
                  <a:srgbClr val="FF0000"/>
                </a:solidFill>
                <a:latin typeface="標楷體" panose="03000509000000000000" pitchFamily="65" charset="-120"/>
                <a:ea typeface="標楷體" panose="03000509000000000000" pitchFamily="65" charset="-120"/>
              </a:rPr>
              <a:t>九九</a:t>
            </a:r>
            <a:r>
              <a:rPr lang="zh-TW" altLang="en-US" sz="3000" b="1" dirty="0">
                <a:solidFill>
                  <a:srgbClr val="064FBA"/>
                </a:solidFill>
                <a:latin typeface="標楷體" panose="03000509000000000000" pitchFamily="65" charset="-120"/>
                <a:ea typeface="標楷體" panose="03000509000000000000" pitchFamily="65" charset="-120"/>
              </a:rPr>
              <a:t>峰</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書名：</a:t>
            </a:r>
            <a:r>
              <a:rPr lang="zh-TW" altLang="en-US" sz="3000" b="1" dirty="0">
                <a:solidFill>
                  <a:srgbClr val="FF0000"/>
                </a:solidFill>
                <a:latin typeface="標楷體" panose="03000509000000000000" pitchFamily="65" charset="-120"/>
                <a:ea typeface="標楷體" panose="03000509000000000000" pitchFamily="65" charset="-120"/>
              </a:rPr>
              <a:t>三</a:t>
            </a:r>
            <a:r>
              <a:rPr lang="zh-TW" altLang="en-US" sz="3000" b="1" dirty="0">
                <a:solidFill>
                  <a:srgbClr val="064FBA"/>
                </a:solidFill>
                <a:latin typeface="標楷體" panose="03000509000000000000" pitchFamily="65" charset="-120"/>
                <a:ea typeface="標楷體" panose="03000509000000000000" pitchFamily="65" charset="-120"/>
              </a:rPr>
              <a:t>國演義</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人名：</a:t>
            </a:r>
            <a:r>
              <a:rPr lang="zh-TW" altLang="en-US" sz="3000" b="1" dirty="0">
                <a:solidFill>
                  <a:srgbClr val="064FBA"/>
                </a:solidFill>
                <a:latin typeface="標楷體" panose="03000509000000000000" pitchFamily="65" charset="-120"/>
                <a:ea typeface="標楷體" panose="03000509000000000000" pitchFamily="65" charset="-120"/>
              </a:rPr>
              <a:t>李</a:t>
            </a:r>
            <a:r>
              <a:rPr lang="zh-TW" altLang="en-US" sz="3000" b="1" dirty="0">
                <a:solidFill>
                  <a:srgbClr val="FF0000"/>
                </a:solidFill>
                <a:latin typeface="標楷體" panose="03000509000000000000" pitchFamily="65" charset="-120"/>
                <a:ea typeface="標楷體" panose="03000509000000000000" pitchFamily="65" charset="-120"/>
              </a:rPr>
              <a:t>四</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店名：</a:t>
            </a:r>
            <a:r>
              <a:rPr lang="zh-TW" altLang="en-US" sz="3000" b="1" dirty="0">
                <a:solidFill>
                  <a:srgbClr val="FF0000"/>
                </a:solidFill>
                <a:latin typeface="標楷體" panose="03000509000000000000" pitchFamily="65" charset="-120"/>
                <a:ea typeface="標楷體" panose="03000509000000000000" pitchFamily="65" charset="-120"/>
              </a:rPr>
              <a:t>五</a:t>
            </a:r>
            <a:r>
              <a:rPr lang="zh-TW" altLang="en-US" sz="3000" b="1" dirty="0">
                <a:solidFill>
                  <a:srgbClr val="064FBA"/>
                </a:solidFill>
                <a:latin typeface="標楷體" panose="03000509000000000000" pitchFamily="65" charset="-120"/>
                <a:ea typeface="標楷體" panose="03000509000000000000" pitchFamily="65" charset="-120"/>
              </a:rPr>
              <a:t>南書局</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頭銜：</a:t>
            </a:r>
            <a:r>
              <a:rPr lang="zh-TW" altLang="en-US" sz="3000" b="1" dirty="0">
                <a:solidFill>
                  <a:srgbClr val="064FBA"/>
                </a:solidFill>
                <a:latin typeface="標楷體" panose="03000509000000000000" pitchFamily="65" charset="-120"/>
                <a:ea typeface="標楷體" panose="03000509000000000000" pitchFamily="65" charset="-120"/>
              </a:rPr>
              <a:t>恩史瓦第</a:t>
            </a:r>
            <a:r>
              <a:rPr lang="zh-TW" altLang="en-US" sz="3000" b="1" dirty="0">
                <a:solidFill>
                  <a:srgbClr val="FF0000"/>
                </a:solidFill>
                <a:latin typeface="標楷體" panose="03000509000000000000" pitchFamily="65" charset="-120"/>
                <a:ea typeface="標楷體" panose="03000509000000000000" pitchFamily="65" charset="-120"/>
              </a:rPr>
              <a:t>三</a:t>
            </a:r>
            <a:r>
              <a:rPr lang="zh-TW" altLang="en-US" sz="3000" b="1" dirty="0">
                <a:solidFill>
                  <a:srgbClr val="064FBA"/>
                </a:solidFill>
                <a:latin typeface="標楷體" panose="03000509000000000000" pitchFamily="65" charset="-120"/>
                <a:ea typeface="標楷體" panose="03000509000000000000" pitchFamily="65" charset="-120"/>
              </a:rPr>
              <a:t>世</a:t>
            </a:r>
          </a:p>
          <a:p>
            <a:pPr marL="342872" indent="-342872" eaLnBrk="1" hangingPunct="1">
              <a:lnSpc>
                <a:spcPts val="2800"/>
              </a:lnSpc>
              <a:buNone/>
              <a:defRPr/>
            </a:pPr>
            <a:r>
              <a:rPr lang="zh-TW" altLang="en-US" sz="3000" b="1" dirty="0">
                <a:solidFill>
                  <a:srgbClr val="0000FF"/>
                </a:solidFill>
                <a:latin typeface="標楷體" panose="03000509000000000000" pitchFamily="65" charset="-120"/>
                <a:ea typeface="標楷體" panose="03000509000000000000" pitchFamily="65" charset="-120"/>
              </a:rPr>
              <a:t>◎慣用語：</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星期：</a:t>
            </a:r>
            <a:r>
              <a:rPr lang="zh-TW" altLang="en-US" sz="3000" b="1" dirty="0">
                <a:solidFill>
                  <a:srgbClr val="064FBA"/>
                </a:solidFill>
                <a:latin typeface="標楷體" panose="03000509000000000000" pitchFamily="65" charset="-120"/>
                <a:ea typeface="標楷體" panose="03000509000000000000" pitchFamily="65" charset="-120"/>
              </a:rPr>
              <a:t>星期</a:t>
            </a:r>
            <a:r>
              <a:rPr lang="zh-TW" altLang="en-US" sz="3000" b="1" dirty="0">
                <a:solidFill>
                  <a:srgbClr val="FF0000"/>
                </a:solidFill>
                <a:latin typeface="標楷體" panose="03000509000000000000" pitchFamily="65" charset="-120"/>
                <a:ea typeface="標楷體" panose="03000509000000000000" pitchFamily="65" charset="-120"/>
              </a:rPr>
              <a:t>一</a:t>
            </a:r>
            <a:r>
              <a:rPr lang="zh-TW" altLang="en-US" sz="3000" b="1" dirty="0">
                <a:solidFill>
                  <a:srgbClr val="0000FF"/>
                </a:solidFill>
                <a:latin typeface="標楷體" panose="03000509000000000000" pitchFamily="65" charset="-120"/>
                <a:ea typeface="標楷體" panose="03000509000000000000" pitchFamily="65" charset="-120"/>
              </a:rPr>
              <a:t>或</a:t>
            </a:r>
            <a:r>
              <a:rPr lang="zh-TW" altLang="en-US" sz="3000" b="1" dirty="0">
                <a:solidFill>
                  <a:srgbClr val="0070C0"/>
                </a:solidFill>
                <a:latin typeface="標楷體" panose="03000509000000000000" pitchFamily="65" charset="-120"/>
                <a:ea typeface="標楷體" panose="03000509000000000000" pitchFamily="65" charset="-120"/>
              </a:rPr>
              <a:t>週</a:t>
            </a:r>
            <a:r>
              <a:rPr lang="zh-TW" altLang="en-US" sz="3000" b="1" dirty="0">
                <a:solidFill>
                  <a:srgbClr val="FF0000"/>
                </a:solidFill>
                <a:latin typeface="標楷體" panose="03000509000000000000" pitchFamily="65" charset="-120"/>
                <a:ea typeface="標楷體" panose="03000509000000000000" pitchFamily="65" charset="-120"/>
              </a:rPr>
              <a:t>一  </a:t>
            </a:r>
            <a:r>
              <a:rPr lang="zh-TW" altLang="en-US" sz="3000" b="1" dirty="0">
                <a:solidFill>
                  <a:srgbClr val="064FBA"/>
                </a:solidFill>
                <a:latin typeface="標楷體" panose="03000509000000000000" pitchFamily="65" charset="-120"/>
                <a:ea typeface="標楷體" panose="03000509000000000000" pitchFamily="65" charset="-120"/>
              </a:rPr>
              <a:t>  </a:t>
            </a:r>
            <a:r>
              <a:rPr lang="en-US" altLang="zh-TW" sz="3000" b="1" dirty="0">
                <a:solidFill>
                  <a:srgbClr val="FF0000"/>
                </a:solidFill>
                <a:latin typeface="標楷體" panose="03000509000000000000" pitchFamily="65" charset="-120"/>
                <a:ea typeface="標楷體" panose="03000509000000000000" pitchFamily="65" charset="-120"/>
              </a:rPr>
              <a:t>※</a:t>
            </a:r>
            <a:r>
              <a:rPr lang="zh-TW" altLang="en-US" sz="3000" b="1" dirty="0">
                <a:solidFill>
                  <a:srgbClr val="0000FF"/>
                </a:solidFill>
                <a:latin typeface="標楷體" panose="03000509000000000000" pitchFamily="65" charset="-120"/>
                <a:ea typeface="標楷體" panose="03000509000000000000" pitchFamily="65" charset="-120"/>
              </a:rPr>
              <a:t>實務上有書寫</a:t>
            </a:r>
            <a:r>
              <a:rPr lang="zh-TW" altLang="en-US" sz="3000" b="1" dirty="0">
                <a:solidFill>
                  <a:srgbClr val="064FBA"/>
                </a:solidFill>
                <a:latin typeface="標楷體" panose="03000509000000000000" pitchFamily="65" charset="-120"/>
                <a:ea typeface="標楷體" panose="03000509000000000000" pitchFamily="65" charset="-120"/>
              </a:rPr>
              <a:t>（</a:t>
            </a:r>
            <a:r>
              <a:rPr lang="zh-TW" altLang="en-US" sz="3000" b="1" dirty="0">
                <a:solidFill>
                  <a:srgbClr val="FF0000"/>
                </a:solidFill>
                <a:latin typeface="標楷體" panose="03000509000000000000" pitchFamily="65" charset="-120"/>
                <a:ea typeface="標楷體" panose="03000509000000000000" pitchFamily="65" charset="-120"/>
              </a:rPr>
              <a:t>一</a:t>
            </a:r>
            <a:r>
              <a:rPr lang="zh-TW" altLang="en-US" sz="3000" b="1" dirty="0">
                <a:solidFill>
                  <a:srgbClr val="064FBA"/>
                </a:solidFill>
                <a:latin typeface="標楷體" panose="03000509000000000000" pitchFamily="65" charset="-120"/>
                <a:ea typeface="標楷體" panose="03000509000000000000" pitchFamily="65" charset="-120"/>
              </a:rPr>
              <a:t>）</a:t>
            </a:r>
            <a:r>
              <a:rPr lang="zh-TW" altLang="en-US" sz="3000" b="1" dirty="0">
                <a:solidFill>
                  <a:srgbClr val="0000FF"/>
                </a:solidFill>
                <a:latin typeface="標楷體" panose="03000509000000000000" pitchFamily="65" charset="-120"/>
                <a:ea typeface="標楷體" panose="03000509000000000000" pitchFamily="65" charset="-120"/>
              </a:rPr>
              <a:t>屬</a:t>
            </a:r>
            <a:r>
              <a:rPr lang="zh-TW" altLang="en-US" sz="3000" b="1" dirty="0">
                <a:solidFill>
                  <a:srgbClr val="FF0000"/>
                </a:solidFill>
                <a:latin typeface="標楷體" panose="03000509000000000000" pitchFamily="65" charset="-120"/>
                <a:ea typeface="標楷體" panose="03000509000000000000" pitchFamily="65" charset="-120"/>
              </a:rPr>
              <a:t>錯誤</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比例：</a:t>
            </a:r>
            <a:r>
              <a:rPr lang="zh-TW" altLang="en-US" sz="3000" b="1" dirty="0">
                <a:solidFill>
                  <a:srgbClr val="FF0000"/>
                </a:solidFill>
                <a:latin typeface="標楷體" panose="03000509000000000000" pitchFamily="65" charset="-120"/>
                <a:ea typeface="標楷體" panose="03000509000000000000" pitchFamily="65" charset="-120"/>
              </a:rPr>
              <a:t>十</a:t>
            </a:r>
            <a:r>
              <a:rPr lang="zh-TW" altLang="en-US" sz="3000" b="1" dirty="0">
                <a:solidFill>
                  <a:srgbClr val="064FBA"/>
                </a:solidFill>
                <a:latin typeface="標楷體" panose="03000509000000000000" pitchFamily="65" charset="-120"/>
                <a:ea typeface="標楷體" panose="03000509000000000000" pitchFamily="65" charset="-120"/>
              </a:rPr>
              <a:t>分之</a:t>
            </a:r>
            <a:r>
              <a:rPr lang="zh-TW" altLang="en-US" sz="3000" b="1" dirty="0">
                <a:solidFill>
                  <a:srgbClr val="FF0000"/>
                </a:solidFill>
                <a:latin typeface="標楷體" panose="03000509000000000000" pitchFamily="65" charset="-120"/>
                <a:ea typeface="標楷體" panose="03000509000000000000" pitchFamily="65" charset="-120"/>
              </a:rPr>
              <a:t>一</a:t>
            </a: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概數：</a:t>
            </a:r>
            <a:r>
              <a:rPr lang="zh-TW" altLang="en-US" sz="3000" b="1" dirty="0">
                <a:solidFill>
                  <a:srgbClr val="FF0000"/>
                </a:solidFill>
                <a:latin typeface="標楷體" panose="03000509000000000000" pitchFamily="65" charset="-120"/>
                <a:ea typeface="標楷體" panose="03000509000000000000" pitchFamily="65" charset="-120"/>
              </a:rPr>
              <a:t>三</a:t>
            </a:r>
            <a:r>
              <a:rPr lang="zh-TW" altLang="en-US" sz="3000" b="1" dirty="0">
                <a:solidFill>
                  <a:srgbClr val="064FBA"/>
                </a:solidFill>
                <a:latin typeface="標楷體" panose="03000509000000000000" pitchFamily="65" charset="-120"/>
                <a:ea typeface="標楷體" panose="03000509000000000000" pitchFamily="65" charset="-120"/>
              </a:rPr>
              <a:t>讀、</a:t>
            </a:r>
            <a:r>
              <a:rPr lang="zh-TW" altLang="en-US" sz="3000" b="1" dirty="0">
                <a:solidFill>
                  <a:srgbClr val="FF0000"/>
                </a:solidFill>
                <a:latin typeface="標楷體" panose="03000509000000000000" pitchFamily="65" charset="-120"/>
                <a:ea typeface="標楷體" panose="03000509000000000000" pitchFamily="65" charset="-120"/>
              </a:rPr>
              <a:t>三</a:t>
            </a:r>
            <a:r>
              <a:rPr lang="zh-TW" altLang="en-US" sz="3000" b="1" dirty="0">
                <a:solidFill>
                  <a:srgbClr val="064FBA"/>
                </a:solidFill>
                <a:latin typeface="標楷體" panose="03000509000000000000" pitchFamily="65" charset="-120"/>
                <a:ea typeface="標楷體" panose="03000509000000000000" pitchFamily="65" charset="-120"/>
              </a:rPr>
              <a:t>軍部隊、正月初</a:t>
            </a:r>
            <a:r>
              <a:rPr lang="zh-TW" altLang="en-US" sz="3000" b="1" dirty="0">
                <a:solidFill>
                  <a:srgbClr val="FF0000"/>
                </a:solidFill>
                <a:latin typeface="標楷體" panose="03000509000000000000" pitchFamily="65" charset="-120"/>
                <a:ea typeface="標楷體" panose="03000509000000000000" pitchFamily="65" charset="-120"/>
              </a:rPr>
              <a:t>五</a:t>
            </a:r>
            <a:endParaRPr lang="zh-TW" altLang="en-US" sz="3000" b="1" dirty="0">
              <a:solidFill>
                <a:srgbClr val="064FBA"/>
              </a:solidFill>
              <a:latin typeface="標楷體" panose="03000509000000000000" pitchFamily="65" charset="-120"/>
              <a:ea typeface="標楷體" panose="03000509000000000000" pitchFamily="65" charset="-120"/>
            </a:endParaRPr>
          </a:p>
          <a:p>
            <a:pPr marL="342872" indent="-342872" eaLnBrk="1" hangingPunct="1">
              <a:lnSpc>
                <a:spcPts val="2800"/>
              </a:lnSpc>
              <a:defRPr/>
            </a:pPr>
            <a:r>
              <a:rPr lang="zh-TW" altLang="en-US" sz="3000" b="1" dirty="0">
                <a:solidFill>
                  <a:srgbClr val="0000FF"/>
                </a:solidFill>
                <a:latin typeface="標楷體" panose="03000509000000000000" pitchFamily="65" charset="-120"/>
                <a:ea typeface="標楷體" panose="03000509000000000000" pitchFamily="65" charset="-120"/>
              </a:rPr>
              <a:t>約數：</a:t>
            </a:r>
            <a:r>
              <a:rPr lang="zh-TW" altLang="en-US" sz="3000" b="1" dirty="0">
                <a:solidFill>
                  <a:srgbClr val="064FBA"/>
                </a:solidFill>
                <a:latin typeface="標楷體" panose="03000509000000000000" pitchFamily="65" charset="-120"/>
                <a:ea typeface="標楷體" panose="03000509000000000000" pitchFamily="65" charset="-120"/>
              </a:rPr>
              <a:t>約</a:t>
            </a:r>
            <a:r>
              <a:rPr lang="zh-TW" altLang="en-US" sz="3000" b="1" dirty="0">
                <a:solidFill>
                  <a:srgbClr val="FF0000"/>
                </a:solidFill>
                <a:latin typeface="標楷體" panose="03000509000000000000" pitchFamily="65" charset="-120"/>
                <a:ea typeface="標楷體" panose="03000509000000000000" pitchFamily="65" charset="-120"/>
              </a:rPr>
              <a:t>三、四</a:t>
            </a:r>
            <a:r>
              <a:rPr lang="zh-TW" altLang="en-US" sz="3000" b="1" dirty="0">
                <a:solidFill>
                  <a:srgbClr val="064FBA"/>
                </a:solidFill>
                <a:latin typeface="標楷體" panose="03000509000000000000" pitchFamily="65" charset="-120"/>
                <a:ea typeface="標楷體" panose="03000509000000000000" pitchFamily="65" charset="-120"/>
              </a:rPr>
              <a:t>天、</a:t>
            </a:r>
            <a:r>
              <a:rPr lang="zh-TW" altLang="en-US" sz="3000" b="1" dirty="0">
                <a:solidFill>
                  <a:srgbClr val="FF0000"/>
                </a:solidFill>
                <a:latin typeface="標楷體" panose="03000509000000000000" pitchFamily="65" charset="-120"/>
                <a:ea typeface="標楷體" panose="03000509000000000000" pitchFamily="65" charset="-120"/>
              </a:rPr>
              <a:t>二三</a:t>
            </a:r>
            <a:r>
              <a:rPr lang="zh-TW" altLang="en-US" sz="3000" b="1" dirty="0">
                <a:solidFill>
                  <a:srgbClr val="064FBA"/>
                </a:solidFill>
                <a:latin typeface="標楷體" panose="03000509000000000000" pitchFamily="65" charset="-120"/>
                <a:ea typeface="標楷體" panose="03000509000000000000" pitchFamily="65" charset="-120"/>
              </a:rPr>
              <a:t>百架次</a:t>
            </a:r>
            <a:r>
              <a:rPr lang="zh-TW" altLang="en-US" sz="3000" b="1" dirty="0">
                <a:solidFill>
                  <a:srgbClr val="FF0000"/>
                </a:solidFill>
                <a:latin typeface="標楷體" panose="03000509000000000000" pitchFamily="65" charset="-120"/>
                <a:ea typeface="標楷體" panose="03000509000000000000" pitchFamily="65" charset="-120"/>
              </a:rPr>
              <a:t>、</a:t>
            </a:r>
            <a:r>
              <a:rPr lang="zh-TW" altLang="en-US" sz="3000" b="1" dirty="0">
                <a:solidFill>
                  <a:srgbClr val="064FBA"/>
                </a:solidFill>
                <a:latin typeface="標楷體" panose="03000509000000000000" pitchFamily="65" charset="-120"/>
                <a:ea typeface="標楷體" panose="03000509000000000000" pitchFamily="65" charset="-120"/>
              </a:rPr>
              <a:t>幾</a:t>
            </a:r>
            <a:r>
              <a:rPr lang="zh-TW" altLang="en-US" sz="3000" b="1" dirty="0">
                <a:solidFill>
                  <a:srgbClr val="FF0000"/>
                </a:solidFill>
                <a:latin typeface="標楷體" panose="03000509000000000000" pitchFamily="65" charset="-120"/>
                <a:ea typeface="標楷體" panose="03000509000000000000" pitchFamily="65" charset="-120"/>
              </a:rPr>
              <a:t>十</a:t>
            </a:r>
            <a:r>
              <a:rPr lang="zh-TW" altLang="en-US" sz="3000" b="1" dirty="0">
                <a:solidFill>
                  <a:srgbClr val="064FBA"/>
                </a:solidFill>
                <a:latin typeface="標楷體" panose="03000509000000000000" pitchFamily="65" charset="-120"/>
                <a:ea typeface="標楷體" panose="03000509000000000000" pitchFamily="65" charset="-120"/>
              </a:rPr>
              <a:t>萬分之</a:t>
            </a:r>
            <a:r>
              <a:rPr lang="zh-TW" altLang="en-US" sz="3000" b="1" dirty="0">
                <a:solidFill>
                  <a:srgbClr val="FF0000"/>
                </a:solidFill>
                <a:latin typeface="標楷體" panose="03000509000000000000" pitchFamily="65" charset="-120"/>
                <a:ea typeface="標楷體" panose="03000509000000000000" pitchFamily="65" charset="-120"/>
              </a:rPr>
              <a:t>一、七</a:t>
            </a:r>
            <a:r>
              <a:rPr lang="zh-TW" altLang="en-US" sz="3000" b="1" dirty="0">
                <a:solidFill>
                  <a:srgbClr val="064FBA"/>
                </a:solidFill>
                <a:latin typeface="標楷體" panose="03000509000000000000" pitchFamily="65" charset="-120"/>
                <a:ea typeface="標楷體" panose="03000509000000000000" pitchFamily="65" charset="-120"/>
              </a:rPr>
              <a:t>千餘人 </a:t>
            </a:r>
            <a:r>
              <a:rPr lang="zh-TW" altLang="en-US" sz="3000" b="1" dirty="0" smtClean="0">
                <a:solidFill>
                  <a:srgbClr val="FF0000"/>
                </a:solidFill>
                <a:latin typeface="標楷體" panose="03000509000000000000" pitchFamily="65" charset="-120"/>
                <a:ea typeface="標楷體" panose="03000509000000000000" pitchFamily="65" charset="-120"/>
              </a:rPr>
              <a:t>、</a:t>
            </a:r>
            <a:endParaRPr lang="en-US" altLang="zh-TW" sz="3000" b="1" dirty="0" smtClean="0">
              <a:solidFill>
                <a:srgbClr val="FF0000"/>
              </a:solidFill>
              <a:latin typeface="標楷體" panose="03000509000000000000" pitchFamily="65" charset="-120"/>
              <a:ea typeface="標楷體" panose="03000509000000000000" pitchFamily="65" charset="-120"/>
            </a:endParaRPr>
          </a:p>
          <a:p>
            <a:pPr marL="0" indent="0" eaLnBrk="1" hangingPunct="1">
              <a:lnSpc>
                <a:spcPts val="2800"/>
              </a:lnSpc>
              <a:buNone/>
              <a:defRPr/>
            </a:pPr>
            <a:r>
              <a:rPr lang="en-US" altLang="zh-TW" sz="3000" b="1" dirty="0" smtClean="0">
                <a:solidFill>
                  <a:srgbClr val="FF0000"/>
                </a:solidFill>
                <a:latin typeface="標楷體" panose="03000509000000000000" pitchFamily="65" charset="-120"/>
                <a:ea typeface="標楷體" panose="03000509000000000000" pitchFamily="65" charset="-120"/>
              </a:rPr>
              <a:t>        </a:t>
            </a:r>
            <a:r>
              <a:rPr lang="zh-TW" altLang="en-US" sz="3000" b="1" dirty="0" smtClean="0">
                <a:solidFill>
                  <a:srgbClr val="FF0000"/>
                </a:solidFill>
                <a:latin typeface="標楷體" panose="03000509000000000000" pitchFamily="65" charset="-120"/>
                <a:ea typeface="標楷體" panose="03000509000000000000" pitchFamily="65" charset="-120"/>
              </a:rPr>
              <a:t>二</a:t>
            </a:r>
            <a:r>
              <a:rPr lang="zh-TW" altLang="en-US" sz="3000" b="1" dirty="0" smtClean="0">
                <a:solidFill>
                  <a:srgbClr val="064FBA"/>
                </a:solidFill>
                <a:latin typeface="標楷體" panose="03000509000000000000" pitchFamily="65" charset="-120"/>
                <a:ea typeface="標楷體" panose="03000509000000000000" pitchFamily="65" charset="-120"/>
              </a:rPr>
              <a:t>百多</a:t>
            </a:r>
            <a:r>
              <a:rPr lang="zh-TW" altLang="en-US" sz="3000" b="1" dirty="0">
                <a:solidFill>
                  <a:srgbClr val="064FBA"/>
                </a:solidFill>
                <a:latin typeface="標楷體" panose="03000509000000000000" pitchFamily="65" charset="-120"/>
                <a:ea typeface="標楷體" panose="03000509000000000000" pitchFamily="65" charset="-120"/>
              </a:rPr>
              <a:t>人 </a:t>
            </a:r>
          </a:p>
        </p:txBody>
      </p:sp>
    </p:spTree>
    <p:extLst>
      <p:ext uri="{BB962C8B-B14F-4D97-AF65-F5344CB8AC3E}">
        <p14:creationId xmlns:p14="http://schemas.microsoft.com/office/powerpoint/2010/main" val="58095957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02208" y="0"/>
            <a:ext cx="10692384" cy="1414914"/>
          </a:xfrm>
        </p:spPr>
        <p:txBody>
          <a:bodyPr/>
          <a:lstStyle/>
          <a:p>
            <a:r>
              <a:rPr lang="zh-TW" altLang="en-US" sz="4001" dirty="0">
                <a:solidFill>
                  <a:srgbClr val="002060"/>
                </a:solidFill>
                <a:latin typeface="標楷體" panose="03000509000000000000" pitchFamily="65" charset="-120"/>
                <a:ea typeface="標楷體" panose="03000509000000000000" pitchFamily="65" charset="-120"/>
              </a:rPr>
              <a:t>公文書橫式書寫數字使用原則</a:t>
            </a:r>
            <a:r>
              <a:rPr lang="en-US" altLang="zh-TW" sz="4001" dirty="0">
                <a:solidFill>
                  <a:srgbClr val="002060"/>
                </a:solidFill>
                <a:latin typeface="標楷體" panose="03000509000000000000" pitchFamily="65" charset="-120"/>
                <a:ea typeface="標楷體" panose="03000509000000000000" pitchFamily="65" charset="-120"/>
              </a:rPr>
              <a:t/>
            </a:r>
            <a:br>
              <a:rPr lang="en-US" altLang="zh-TW" sz="4001" dirty="0">
                <a:solidFill>
                  <a:srgbClr val="002060"/>
                </a:solidFill>
                <a:latin typeface="標楷體" panose="03000509000000000000" pitchFamily="65" charset="-120"/>
                <a:ea typeface="標楷體" panose="03000509000000000000" pitchFamily="65" charset="-120"/>
              </a:rPr>
            </a:br>
            <a:r>
              <a:rPr lang="zh-TW" altLang="en-US" sz="2800" dirty="0">
                <a:solidFill>
                  <a:srgbClr val="002060"/>
                </a:solidFill>
                <a:latin typeface="標楷體" panose="03000509000000000000" pitchFamily="65" charset="-120"/>
                <a:ea typeface="標楷體" panose="03000509000000000000" pitchFamily="65" charset="-120"/>
              </a:rPr>
              <a:t>（行政院</a:t>
            </a:r>
            <a:r>
              <a:rPr lang="en-US" altLang="zh-TW" sz="2800" dirty="0">
                <a:solidFill>
                  <a:srgbClr val="002060"/>
                </a:solidFill>
                <a:latin typeface="標楷體" panose="03000509000000000000" pitchFamily="65" charset="-120"/>
                <a:ea typeface="標楷體" panose="03000509000000000000" pitchFamily="65" charset="-120"/>
              </a:rPr>
              <a:t>93</a:t>
            </a:r>
            <a:r>
              <a:rPr lang="zh-TW" altLang="en-US" sz="2800" dirty="0">
                <a:solidFill>
                  <a:srgbClr val="002060"/>
                </a:solidFill>
                <a:latin typeface="標楷體" panose="03000509000000000000" pitchFamily="65" charset="-120"/>
                <a:ea typeface="標楷體" panose="03000509000000000000" pitchFamily="65" charset="-120"/>
              </a:rPr>
              <a:t>年</a:t>
            </a:r>
            <a:r>
              <a:rPr lang="en-US" altLang="zh-TW" sz="2800" dirty="0">
                <a:solidFill>
                  <a:srgbClr val="002060"/>
                </a:solidFill>
                <a:latin typeface="標楷體" panose="03000509000000000000" pitchFamily="65" charset="-120"/>
                <a:ea typeface="標楷體" panose="03000509000000000000" pitchFamily="65" charset="-120"/>
              </a:rPr>
              <a:t>9</a:t>
            </a:r>
            <a:r>
              <a:rPr lang="zh-TW" altLang="en-US" sz="2800" dirty="0">
                <a:solidFill>
                  <a:srgbClr val="002060"/>
                </a:solidFill>
                <a:latin typeface="標楷體" panose="03000509000000000000" pitchFamily="65" charset="-120"/>
                <a:ea typeface="標楷體" panose="03000509000000000000" pitchFamily="65" charset="-120"/>
              </a:rPr>
              <a:t>月</a:t>
            </a:r>
            <a:r>
              <a:rPr lang="en-US" altLang="zh-TW" sz="2800" dirty="0">
                <a:solidFill>
                  <a:srgbClr val="002060"/>
                </a:solidFill>
                <a:latin typeface="標楷體" panose="03000509000000000000" pitchFamily="65" charset="-120"/>
                <a:ea typeface="標楷體" panose="03000509000000000000" pitchFamily="65" charset="-120"/>
              </a:rPr>
              <a:t>17</a:t>
            </a:r>
            <a:r>
              <a:rPr lang="zh-TW" altLang="en-US" sz="2800" dirty="0">
                <a:solidFill>
                  <a:srgbClr val="002060"/>
                </a:solidFill>
                <a:latin typeface="標楷體" panose="03000509000000000000" pitchFamily="65" charset="-120"/>
                <a:ea typeface="標楷體" panose="03000509000000000000" pitchFamily="65" charset="-120"/>
              </a:rPr>
              <a:t>日院臺秘字第</a:t>
            </a:r>
            <a:r>
              <a:rPr lang="en-US" altLang="zh-TW" sz="2800" dirty="0">
                <a:solidFill>
                  <a:srgbClr val="002060"/>
                </a:solidFill>
                <a:latin typeface="標楷體" panose="03000509000000000000" pitchFamily="65" charset="-120"/>
                <a:ea typeface="標楷體" panose="03000509000000000000" pitchFamily="65" charset="-120"/>
              </a:rPr>
              <a:t>0930089122</a:t>
            </a:r>
            <a:r>
              <a:rPr lang="zh-TW" altLang="en-US" sz="2800" dirty="0">
                <a:solidFill>
                  <a:srgbClr val="002060"/>
                </a:solidFill>
                <a:latin typeface="標楷體" panose="03000509000000000000" pitchFamily="65" charset="-120"/>
                <a:ea typeface="標楷體" panose="03000509000000000000" pitchFamily="65" charset="-120"/>
              </a:rPr>
              <a:t>號函</a:t>
            </a:r>
            <a:r>
              <a:rPr lang="zh-TW" altLang="en-US" sz="2800" dirty="0">
                <a:solidFill>
                  <a:srgbClr val="0000FF"/>
                </a:solidFill>
                <a:latin typeface="標楷體" panose="03000509000000000000" pitchFamily="65" charset="-120"/>
                <a:ea typeface="標楷體" panose="03000509000000000000" pitchFamily="65" charset="-120"/>
              </a:rPr>
              <a:t>頒） </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29389" y="1343206"/>
            <a:ext cx="10888419" cy="5221224"/>
          </a:xfrm>
        </p:spPr>
        <p:txBody>
          <a:bodyPr>
            <a:normAutofit/>
          </a:bodyPr>
          <a:lstStyle/>
          <a:p>
            <a:pPr marL="0" indent="0">
              <a:lnSpc>
                <a:spcPts val="4000"/>
              </a:lnSpc>
              <a:buNone/>
            </a:pPr>
            <a:r>
              <a:rPr lang="zh-TW" altLang="en-US" sz="3600" dirty="0">
                <a:solidFill>
                  <a:srgbClr val="0000FF"/>
                </a:solidFill>
                <a:latin typeface="標楷體" panose="03000509000000000000" pitchFamily="65" charset="-120"/>
                <a:ea typeface="標楷體" panose="03000509000000000000" pitchFamily="65" charset="-120"/>
              </a:rPr>
              <a:t>◎法規條項款目、編章節款</a:t>
            </a:r>
            <a:r>
              <a:rPr lang="zh-TW" altLang="en-US" sz="3600" dirty="0" smtClean="0">
                <a:solidFill>
                  <a:srgbClr val="0000FF"/>
                </a:solidFill>
                <a:latin typeface="標楷體" panose="03000509000000000000" pitchFamily="65" charset="-120"/>
                <a:ea typeface="標楷體" panose="03000509000000000000" pitchFamily="65" charset="-120"/>
              </a:rPr>
              <a:t>目之統計數據：</a:t>
            </a:r>
            <a:endParaRPr lang="zh-TW" altLang="en-US" sz="3600" dirty="0">
              <a:solidFill>
                <a:srgbClr val="0000FF"/>
              </a:solidFill>
              <a:latin typeface="標楷體" panose="03000509000000000000" pitchFamily="65" charset="-120"/>
              <a:ea typeface="標楷體" panose="03000509000000000000" pitchFamily="65" charset="-120"/>
            </a:endParaRPr>
          </a:p>
          <a:p>
            <a:pPr>
              <a:lnSpc>
                <a:spcPts val="4000"/>
              </a:lnSpc>
            </a:pPr>
            <a:r>
              <a:rPr lang="zh-TW" altLang="en-US" sz="3200" dirty="0" smtClean="0">
                <a:solidFill>
                  <a:srgbClr val="0070C0"/>
                </a:solidFill>
                <a:latin typeface="標楷體" panose="03000509000000000000" pitchFamily="65" charset="-120"/>
                <a:ea typeface="標楷體" panose="03000509000000000000" pitchFamily="65" charset="-120"/>
              </a:rPr>
              <a:t>事務</a:t>
            </a:r>
            <a:r>
              <a:rPr lang="zh-TW" altLang="en-US" sz="3200" dirty="0">
                <a:solidFill>
                  <a:srgbClr val="0070C0"/>
                </a:solidFill>
                <a:latin typeface="標楷體" panose="03000509000000000000" pitchFamily="65" charset="-120"/>
                <a:ea typeface="標楷體" panose="03000509000000000000" pitchFamily="65" charset="-120"/>
              </a:rPr>
              <a:t>管理規則共分</a:t>
            </a:r>
            <a:r>
              <a:rPr lang="en-US" altLang="zh-TW" sz="3200" dirty="0">
                <a:solidFill>
                  <a:srgbClr val="FF0000"/>
                </a:solidFill>
                <a:latin typeface="標楷體" panose="03000509000000000000" pitchFamily="65" charset="-120"/>
                <a:ea typeface="標楷體" panose="03000509000000000000" pitchFamily="65" charset="-120"/>
              </a:rPr>
              <a:t>15</a:t>
            </a:r>
            <a:r>
              <a:rPr lang="zh-TW" altLang="en-US" sz="3200" dirty="0">
                <a:solidFill>
                  <a:srgbClr val="FF0000"/>
                </a:solidFill>
                <a:latin typeface="標楷體" panose="03000509000000000000" pitchFamily="65" charset="-120"/>
                <a:ea typeface="標楷體" panose="03000509000000000000" pitchFamily="65" charset="-120"/>
              </a:rPr>
              <a:t>編</a:t>
            </a:r>
            <a:r>
              <a:rPr lang="zh-TW" altLang="en-US" sz="3200" dirty="0">
                <a:solidFill>
                  <a:srgbClr val="0070C0"/>
                </a:solidFill>
                <a:latin typeface="標楷體" panose="03000509000000000000" pitchFamily="65" charset="-120"/>
                <a:ea typeface="標楷體" panose="03000509000000000000" pitchFamily="65" charset="-120"/>
              </a:rPr>
              <a:t>、</a:t>
            </a:r>
            <a:r>
              <a:rPr lang="en-US" altLang="zh-TW" sz="3200" dirty="0">
                <a:solidFill>
                  <a:srgbClr val="FF0000"/>
                </a:solidFill>
                <a:latin typeface="標楷體" panose="03000509000000000000" pitchFamily="65" charset="-120"/>
                <a:ea typeface="標楷體" panose="03000509000000000000" pitchFamily="65" charset="-120"/>
              </a:rPr>
              <a:t>415</a:t>
            </a:r>
            <a:r>
              <a:rPr lang="zh-TW" altLang="en-US" sz="3200" dirty="0">
                <a:solidFill>
                  <a:srgbClr val="FF0000"/>
                </a:solidFill>
                <a:latin typeface="標楷體" panose="03000509000000000000" pitchFamily="65" charset="-120"/>
                <a:ea typeface="標楷體" panose="03000509000000000000" pitchFamily="65" charset="-120"/>
              </a:rPr>
              <a:t>條</a:t>
            </a:r>
            <a:r>
              <a:rPr lang="zh-TW" altLang="en-US" sz="3200" dirty="0">
                <a:solidFill>
                  <a:srgbClr val="0070C0"/>
                </a:solidFill>
                <a:latin typeface="標楷體" panose="03000509000000000000" pitchFamily="65" charset="-120"/>
                <a:ea typeface="標楷體" panose="03000509000000000000" pitchFamily="65" charset="-120"/>
              </a:rPr>
              <a:t>條文 </a:t>
            </a:r>
          </a:p>
          <a:p>
            <a:pPr marL="0" indent="0">
              <a:lnSpc>
                <a:spcPts val="4000"/>
              </a:lnSpc>
              <a:buNone/>
            </a:pPr>
            <a:r>
              <a:rPr lang="zh-TW" altLang="en-US" sz="3600" dirty="0">
                <a:solidFill>
                  <a:srgbClr val="0000FF"/>
                </a:solidFill>
                <a:latin typeface="標楷體" panose="03000509000000000000" pitchFamily="65" charset="-120"/>
                <a:ea typeface="標楷體" panose="03000509000000000000" pitchFamily="65" charset="-120"/>
              </a:rPr>
              <a:t>◎法規內容之引敘或摘述：</a:t>
            </a:r>
          </a:p>
          <a:p>
            <a:pPr>
              <a:lnSpc>
                <a:spcPts val="4000"/>
              </a:lnSpc>
            </a:pPr>
            <a:r>
              <a:rPr lang="zh-TW" altLang="en-US" sz="3200" dirty="0">
                <a:solidFill>
                  <a:srgbClr val="0070C0"/>
                </a:solidFill>
                <a:latin typeface="標楷體" panose="03000509000000000000" pitchFamily="65" charset="-120"/>
                <a:ea typeface="標楷體" panose="03000509000000000000" pitchFamily="65" charset="-120"/>
              </a:rPr>
              <a:t>依兒童福利法第</a:t>
            </a:r>
            <a:r>
              <a:rPr lang="en-US" altLang="zh-TW" sz="3200" dirty="0">
                <a:solidFill>
                  <a:srgbClr val="0070C0"/>
                </a:solidFill>
                <a:latin typeface="標楷體" panose="03000509000000000000" pitchFamily="65" charset="-120"/>
                <a:ea typeface="標楷體" panose="03000509000000000000" pitchFamily="65" charset="-120"/>
              </a:rPr>
              <a:t>44</a:t>
            </a:r>
            <a:r>
              <a:rPr lang="zh-TW" altLang="en-US" sz="3200" dirty="0">
                <a:solidFill>
                  <a:srgbClr val="0070C0"/>
                </a:solidFill>
                <a:latin typeface="標楷體" panose="03000509000000000000" pitchFamily="65" charset="-120"/>
                <a:ea typeface="標楷體" panose="03000509000000000000" pitchFamily="65" charset="-120"/>
              </a:rPr>
              <a:t>條規定：「違反</a:t>
            </a:r>
            <a:r>
              <a:rPr lang="zh-TW" altLang="en-US" sz="3200" dirty="0">
                <a:solidFill>
                  <a:srgbClr val="FF0000"/>
                </a:solidFill>
                <a:latin typeface="標楷體" panose="03000509000000000000" pitchFamily="65" charset="-120"/>
                <a:ea typeface="標楷體" panose="03000509000000000000" pitchFamily="65" charset="-120"/>
              </a:rPr>
              <a:t>第</a:t>
            </a:r>
            <a:r>
              <a:rPr lang="en-US" altLang="zh-TW" sz="3200" dirty="0">
                <a:solidFill>
                  <a:srgbClr val="FF0000"/>
                </a:solidFill>
                <a:latin typeface="標楷體" panose="03000509000000000000" pitchFamily="65" charset="-120"/>
                <a:ea typeface="標楷體" panose="03000509000000000000" pitchFamily="65" charset="-120"/>
              </a:rPr>
              <a:t>2</a:t>
            </a:r>
            <a:r>
              <a:rPr lang="zh-TW" altLang="en-US" sz="3200" dirty="0">
                <a:solidFill>
                  <a:srgbClr val="FF0000"/>
                </a:solidFill>
                <a:latin typeface="標楷體" panose="03000509000000000000" pitchFamily="65" charset="-120"/>
                <a:ea typeface="標楷體" panose="03000509000000000000" pitchFamily="65" charset="-120"/>
              </a:rPr>
              <a:t>條第</a:t>
            </a:r>
            <a:r>
              <a:rPr lang="en-US" altLang="zh-TW" sz="3200" dirty="0">
                <a:solidFill>
                  <a:srgbClr val="FF0000"/>
                </a:solidFill>
                <a:latin typeface="標楷體" panose="03000509000000000000" pitchFamily="65" charset="-120"/>
                <a:ea typeface="標楷體" panose="03000509000000000000" pitchFamily="65" charset="-120"/>
              </a:rPr>
              <a:t>2</a:t>
            </a:r>
            <a:r>
              <a:rPr lang="zh-TW" altLang="en-US" sz="3200" dirty="0">
                <a:solidFill>
                  <a:srgbClr val="FF0000"/>
                </a:solidFill>
                <a:latin typeface="標楷體" panose="03000509000000000000" pitchFamily="65" charset="-120"/>
                <a:ea typeface="標楷體" panose="03000509000000000000" pitchFamily="65" charset="-120"/>
              </a:rPr>
              <a:t>項</a:t>
            </a:r>
            <a:r>
              <a:rPr lang="zh-TW" altLang="en-US" sz="3200" dirty="0">
                <a:solidFill>
                  <a:srgbClr val="0070C0"/>
                </a:solidFill>
                <a:latin typeface="標楷體" panose="03000509000000000000" pitchFamily="65" charset="-120"/>
                <a:ea typeface="標楷體" panose="03000509000000000000" pitchFamily="65" charset="-120"/>
              </a:rPr>
              <a:t>規定者，處新臺幣</a:t>
            </a:r>
            <a:r>
              <a:rPr lang="en-US" altLang="zh-TW" sz="3200" dirty="0">
                <a:solidFill>
                  <a:srgbClr val="FF0000"/>
                </a:solidFill>
                <a:latin typeface="標楷體" panose="03000509000000000000" pitchFamily="65" charset="-120"/>
                <a:ea typeface="標楷體" panose="03000509000000000000" pitchFamily="65" charset="-120"/>
              </a:rPr>
              <a:t>1</a:t>
            </a:r>
            <a:r>
              <a:rPr lang="zh-TW" altLang="en-US" sz="3200" dirty="0">
                <a:solidFill>
                  <a:srgbClr val="FF0000"/>
                </a:solidFill>
                <a:latin typeface="標楷體" panose="03000509000000000000" pitchFamily="65" charset="-120"/>
                <a:ea typeface="標楷體" panose="03000509000000000000" pitchFamily="65" charset="-120"/>
              </a:rPr>
              <a:t>千元</a:t>
            </a:r>
            <a:r>
              <a:rPr lang="zh-TW" altLang="en-US" sz="3200" dirty="0">
                <a:solidFill>
                  <a:srgbClr val="0070C0"/>
                </a:solidFill>
                <a:latin typeface="標楷體" panose="03000509000000000000" pitchFamily="65" charset="-120"/>
                <a:ea typeface="標楷體" panose="03000509000000000000" pitchFamily="65" charset="-120"/>
              </a:rPr>
              <a:t>以上</a:t>
            </a:r>
            <a:r>
              <a:rPr lang="en-US" altLang="zh-TW" sz="3200" dirty="0">
                <a:solidFill>
                  <a:srgbClr val="FF0000"/>
                </a:solidFill>
                <a:latin typeface="標楷體" panose="03000509000000000000" pitchFamily="65" charset="-120"/>
                <a:ea typeface="標楷體" panose="03000509000000000000" pitchFamily="65" charset="-120"/>
              </a:rPr>
              <a:t>3</a:t>
            </a:r>
            <a:r>
              <a:rPr lang="zh-TW" altLang="en-US" sz="3200" dirty="0">
                <a:solidFill>
                  <a:srgbClr val="FF0000"/>
                </a:solidFill>
                <a:latin typeface="標楷體" panose="03000509000000000000" pitchFamily="65" charset="-120"/>
                <a:ea typeface="標楷體" panose="03000509000000000000" pitchFamily="65" charset="-120"/>
              </a:rPr>
              <a:t>萬元</a:t>
            </a:r>
            <a:r>
              <a:rPr lang="zh-TW" altLang="en-US" sz="3200" dirty="0">
                <a:solidFill>
                  <a:srgbClr val="0070C0"/>
                </a:solidFill>
                <a:latin typeface="標楷體" panose="03000509000000000000" pitchFamily="65" charset="-120"/>
                <a:ea typeface="標楷體" panose="03000509000000000000" pitchFamily="65" charset="-120"/>
              </a:rPr>
              <a:t>以下罰鍰」。</a:t>
            </a:r>
          </a:p>
          <a:p>
            <a:pPr>
              <a:lnSpc>
                <a:spcPts val="4000"/>
              </a:lnSpc>
            </a:pPr>
            <a:r>
              <a:rPr lang="zh-TW" altLang="en-US" sz="3200" dirty="0" smtClean="0">
                <a:solidFill>
                  <a:srgbClr val="0070C0"/>
                </a:solidFill>
                <a:latin typeface="標楷體" panose="03000509000000000000" pitchFamily="65" charset="-120"/>
                <a:ea typeface="標楷體" panose="03000509000000000000" pitchFamily="65" charset="-120"/>
              </a:rPr>
              <a:t>兒童</a:t>
            </a:r>
            <a:r>
              <a:rPr lang="zh-TW" altLang="en-US" sz="3200" dirty="0">
                <a:solidFill>
                  <a:srgbClr val="0070C0"/>
                </a:solidFill>
                <a:latin typeface="標楷體" panose="03000509000000000000" pitchFamily="65" charset="-120"/>
                <a:ea typeface="標楷體" panose="03000509000000000000" pitchFamily="65" charset="-120"/>
              </a:rPr>
              <a:t>出生後</a:t>
            </a:r>
            <a:r>
              <a:rPr lang="en-US" altLang="zh-TW" sz="3200" dirty="0">
                <a:solidFill>
                  <a:srgbClr val="FF0000"/>
                </a:solidFill>
                <a:latin typeface="標楷體" panose="03000509000000000000" pitchFamily="65" charset="-120"/>
                <a:ea typeface="標楷體" panose="03000509000000000000" pitchFamily="65" charset="-120"/>
              </a:rPr>
              <a:t>10</a:t>
            </a:r>
            <a:r>
              <a:rPr lang="zh-TW" altLang="en-US" sz="3200" dirty="0">
                <a:solidFill>
                  <a:srgbClr val="FF0000"/>
                </a:solidFill>
                <a:latin typeface="標楷體" panose="03000509000000000000" pitchFamily="65" charset="-120"/>
                <a:ea typeface="標楷體" panose="03000509000000000000" pitchFamily="65" charset="-120"/>
              </a:rPr>
              <a:t>日</a:t>
            </a:r>
            <a:r>
              <a:rPr lang="zh-TW" altLang="en-US" sz="3200" dirty="0">
                <a:solidFill>
                  <a:srgbClr val="0070C0"/>
                </a:solidFill>
                <a:latin typeface="標楷體" panose="03000509000000000000" pitchFamily="65" charset="-120"/>
                <a:ea typeface="標楷體" panose="03000509000000000000" pitchFamily="65" charset="-120"/>
              </a:rPr>
              <a:t>內，接生人如未將出生之相關資料通報戶政及衛生主管機關備查，依兒童福利法</a:t>
            </a:r>
            <a:r>
              <a:rPr lang="zh-TW" altLang="en-US" sz="3200" dirty="0">
                <a:solidFill>
                  <a:srgbClr val="FF0000"/>
                </a:solidFill>
                <a:latin typeface="標楷體" panose="03000509000000000000" pitchFamily="65" charset="-120"/>
                <a:ea typeface="標楷體" panose="03000509000000000000" pitchFamily="65" charset="-120"/>
              </a:rPr>
              <a:t>第</a:t>
            </a:r>
            <a:r>
              <a:rPr lang="en-US" altLang="zh-TW" sz="3200" dirty="0">
                <a:solidFill>
                  <a:srgbClr val="FF0000"/>
                </a:solidFill>
                <a:latin typeface="標楷體" panose="03000509000000000000" pitchFamily="65" charset="-120"/>
                <a:ea typeface="標楷體" panose="03000509000000000000" pitchFamily="65" charset="-120"/>
              </a:rPr>
              <a:t>44</a:t>
            </a:r>
            <a:r>
              <a:rPr lang="zh-TW" altLang="en-US" sz="3200" dirty="0">
                <a:solidFill>
                  <a:srgbClr val="FF0000"/>
                </a:solidFill>
                <a:latin typeface="標楷體" panose="03000509000000000000" pitchFamily="65" charset="-120"/>
                <a:ea typeface="標楷體" panose="03000509000000000000" pitchFamily="65" charset="-120"/>
              </a:rPr>
              <a:t>條</a:t>
            </a:r>
            <a:r>
              <a:rPr lang="zh-TW" altLang="en-US" sz="3200" dirty="0">
                <a:solidFill>
                  <a:srgbClr val="0070C0"/>
                </a:solidFill>
                <a:latin typeface="標楷體" panose="03000509000000000000" pitchFamily="65" charset="-120"/>
                <a:ea typeface="標楷體" panose="03000509000000000000" pitchFamily="65" charset="-120"/>
              </a:rPr>
              <a:t>規定，可處</a:t>
            </a:r>
            <a:r>
              <a:rPr lang="en-US" altLang="zh-TW" sz="3200" dirty="0">
                <a:solidFill>
                  <a:srgbClr val="FF0000"/>
                </a:solidFill>
                <a:latin typeface="標楷體" panose="03000509000000000000" pitchFamily="65" charset="-120"/>
                <a:ea typeface="標楷體" panose="03000509000000000000" pitchFamily="65" charset="-120"/>
              </a:rPr>
              <a:t>1</a:t>
            </a:r>
            <a:r>
              <a:rPr lang="zh-TW" altLang="en-US" sz="3200" dirty="0">
                <a:solidFill>
                  <a:srgbClr val="FF0000"/>
                </a:solidFill>
                <a:latin typeface="標楷體" panose="03000509000000000000" pitchFamily="65" charset="-120"/>
                <a:ea typeface="標楷體" panose="03000509000000000000" pitchFamily="65" charset="-120"/>
              </a:rPr>
              <a:t>千元</a:t>
            </a:r>
            <a:r>
              <a:rPr lang="zh-TW" altLang="en-US" sz="3200" dirty="0">
                <a:solidFill>
                  <a:srgbClr val="0070C0"/>
                </a:solidFill>
                <a:latin typeface="標楷體" panose="03000509000000000000" pitchFamily="65" charset="-120"/>
                <a:ea typeface="標楷體" panose="03000509000000000000" pitchFamily="65" charset="-120"/>
              </a:rPr>
              <a:t>以上、</a:t>
            </a:r>
            <a:r>
              <a:rPr lang="en-US" altLang="zh-TW" sz="3200" dirty="0">
                <a:solidFill>
                  <a:srgbClr val="FF0000"/>
                </a:solidFill>
                <a:latin typeface="標楷體" panose="03000509000000000000" pitchFamily="65" charset="-120"/>
                <a:ea typeface="標楷體" panose="03000509000000000000" pitchFamily="65" charset="-120"/>
              </a:rPr>
              <a:t>3</a:t>
            </a:r>
            <a:r>
              <a:rPr lang="zh-TW" altLang="en-US" sz="3200" dirty="0">
                <a:solidFill>
                  <a:srgbClr val="FF0000"/>
                </a:solidFill>
                <a:latin typeface="標楷體" panose="03000509000000000000" pitchFamily="65" charset="-120"/>
                <a:ea typeface="標楷體" panose="03000509000000000000" pitchFamily="65" charset="-120"/>
              </a:rPr>
              <a:t>萬元</a:t>
            </a:r>
            <a:r>
              <a:rPr lang="zh-TW" altLang="en-US" sz="3200" dirty="0">
                <a:solidFill>
                  <a:srgbClr val="0070C0"/>
                </a:solidFill>
                <a:latin typeface="標楷體" panose="03000509000000000000" pitchFamily="65" charset="-120"/>
                <a:ea typeface="標楷體" panose="03000509000000000000" pitchFamily="65" charset="-120"/>
              </a:rPr>
              <a:t>以下罰鍰。 </a:t>
            </a:r>
          </a:p>
          <a:p>
            <a:pPr>
              <a:lnSpc>
                <a:spcPts val="4000"/>
              </a:lnSpc>
            </a:pPr>
            <a:endParaRPr lang="zh-TW" altLang="en-US" sz="32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270707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02208" y="0"/>
            <a:ext cx="10692384" cy="896146"/>
          </a:xfrm>
        </p:spPr>
        <p:txBody>
          <a:bodyPr/>
          <a:lstStyle/>
          <a:p>
            <a:pPr algn="ctr"/>
            <a:r>
              <a:rPr lang="zh-TW" altLang="en-US" dirty="0">
                <a:latin typeface="標楷體" panose="03000509000000000000" pitchFamily="65" charset="-120"/>
                <a:ea typeface="標楷體" panose="03000509000000000000" pitchFamily="65" charset="-120"/>
              </a:rPr>
              <a:t>公文用語用字重要口訣</a:t>
            </a:r>
          </a:p>
        </p:txBody>
      </p:sp>
      <p:sp>
        <p:nvSpPr>
          <p:cNvPr id="3" name="內容版面配置區 2"/>
          <p:cNvSpPr>
            <a:spLocks noGrp="1"/>
          </p:cNvSpPr>
          <p:nvPr>
            <p:ph idx="1"/>
          </p:nvPr>
        </p:nvSpPr>
        <p:spPr>
          <a:xfrm>
            <a:off x="810768" y="996696"/>
            <a:ext cx="10515600" cy="5436299"/>
          </a:xfrm>
        </p:spPr>
        <p:txBody>
          <a:bodyPr>
            <a:normAutofit/>
          </a:bodyPr>
          <a:lstStyle/>
          <a:p>
            <a:r>
              <a:rPr lang="zh-TW" altLang="en-US" sz="3200" dirty="0">
                <a:latin typeface="標楷體" panose="03000509000000000000" pitchFamily="65" charset="-120"/>
                <a:ea typeface="標楷體" panose="03000509000000000000" pitchFamily="65" charset="-120"/>
              </a:rPr>
              <a:t>公文用語用字寫</a:t>
            </a:r>
            <a:r>
              <a:rPr lang="zh-TW" altLang="en-US" sz="3200" dirty="0" smtClean="0">
                <a:solidFill>
                  <a:srgbClr val="0000FF"/>
                </a:solidFill>
                <a:latin typeface="標楷體" panose="03000509000000000000" pitchFamily="65" charset="-120"/>
                <a:ea typeface="標楷體" panose="03000509000000000000" pitchFamily="65" charset="-120"/>
              </a:rPr>
              <a:t>本</a:t>
            </a:r>
            <a:r>
              <a:rPr lang="zh-TW" altLang="en-US" sz="3200" dirty="0">
                <a:solidFill>
                  <a:srgbClr val="0000FF"/>
                </a:solidFill>
                <a:latin typeface="標楷體" panose="03000509000000000000" pitchFamily="65" charset="-120"/>
                <a:ea typeface="標楷體" panose="03000509000000000000" pitchFamily="65" charset="-120"/>
              </a:rPr>
              <a:t>年</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今年</a:t>
            </a:r>
            <a:endParaRPr lang="en-US" altLang="zh-TW" sz="3200" dirty="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日</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天</a:t>
            </a:r>
            <a:endParaRPr lang="en-US" altLang="zh-TW" sz="3200" dirty="0" smtClean="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時</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點</a:t>
            </a:r>
            <a:endParaRPr lang="en-US" altLang="zh-TW" sz="3200" dirty="0" smtClean="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之</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的</a:t>
            </a:r>
            <a:endParaRPr lang="en-US" altLang="zh-TW" sz="3200" dirty="0" smtClean="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得</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可</a:t>
            </a:r>
            <a:endParaRPr lang="en-US" altLang="zh-TW" sz="3200" dirty="0" smtClean="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及</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和</a:t>
            </a:r>
            <a:endParaRPr lang="en-US" altLang="zh-TW" sz="3200" dirty="0" smtClean="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爰</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於是</a:t>
            </a:r>
            <a:endParaRPr lang="en-US" altLang="zh-TW" sz="3200" dirty="0" smtClean="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a:solidFill>
                  <a:srgbClr val="0000FF"/>
                </a:solidFill>
                <a:latin typeface="標楷體" panose="03000509000000000000" pitchFamily="65" charset="-120"/>
                <a:ea typeface="標楷體" panose="03000509000000000000" pitchFamily="65" charset="-120"/>
              </a:rPr>
              <a:t>至</a:t>
            </a:r>
            <a:r>
              <a:rPr lang="zh-TW" altLang="en-US" sz="3200" dirty="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到</a:t>
            </a:r>
            <a:endParaRPr lang="en-US" altLang="zh-TW" sz="3200" dirty="0" smtClean="0">
              <a:solidFill>
                <a:srgbClr val="FF0000"/>
              </a:solidFill>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公文用語用字寫</a:t>
            </a:r>
            <a:r>
              <a:rPr lang="zh-TW" altLang="en-US" sz="3200" dirty="0" smtClean="0">
                <a:solidFill>
                  <a:srgbClr val="0000FF"/>
                </a:solidFill>
                <a:latin typeface="標楷體" panose="03000509000000000000" pitchFamily="65" charset="-120"/>
                <a:ea typeface="標楷體" panose="03000509000000000000" pitchFamily="65" charset="-120"/>
              </a:rPr>
              <a:t>本人</a:t>
            </a:r>
            <a:r>
              <a:rPr lang="zh-TW" altLang="en-US" sz="3200" dirty="0" smtClean="0">
                <a:latin typeface="標楷體" panose="03000509000000000000" pitchFamily="65" charset="-120"/>
                <a:ea typeface="標楷體" panose="03000509000000000000" pitchFamily="65" charset="-120"/>
              </a:rPr>
              <a:t>不寫</a:t>
            </a:r>
            <a:r>
              <a:rPr lang="zh-TW" altLang="en-US" sz="3200" dirty="0" smtClean="0">
                <a:solidFill>
                  <a:srgbClr val="FF0000"/>
                </a:solidFill>
                <a:latin typeface="標楷體" panose="03000509000000000000" pitchFamily="65" charset="-120"/>
                <a:ea typeface="標楷體" panose="03000509000000000000" pitchFamily="65" charset="-120"/>
              </a:rPr>
              <a:t>自己</a:t>
            </a:r>
            <a:endParaRPr lang="zh-TW" altLang="en-US" sz="32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1148262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標題 1"/>
          <p:cNvSpPr>
            <a:spLocks noGrp="1"/>
          </p:cNvSpPr>
          <p:nvPr>
            <p:ph type="title"/>
          </p:nvPr>
        </p:nvSpPr>
        <p:spPr>
          <a:xfrm>
            <a:off x="813753" y="-137614"/>
            <a:ext cx="10972800" cy="685044"/>
          </a:xfrm>
        </p:spPr>
        <p:txBody>
          <a:bodyPr/>
          <a:lstStyle/>
          <a:p>
            <a:pPr>
              <a:defRPr/>
            </a:pPr>
            <a:r>
              <a:rPr lang="zh-TW" altLang="en-US" sz="4190" dirty="0" smtClean="0">
                <a:solidFill>
                  <a:srgbClr val="002060"/>
                </a:solidFill>
                <a:latin typeface="標楷體" panose="03000509000000000000" pitchFamily="65" charset="-120"/>
                <a:ea typeface="標楷體" panose="03000509000000000000" pitchFamily="65" charset="-120"/>
              </a:rPr>
              <a:t>撰稿</a:t>
            </a:r>
            <a:r>
              <a:rPr lang="zh-TW" altLang="en-US" sz="4190" dirty="0">
                <a:solidFill>
                  <a:srgbClr val="002060"/>
                </a:solidFill>
                <a:latin typeface="標楷體" panose="03000509000000000000" pitchFamily="65" charset="-120"/>
                <a:ea typeface="標楷體" panose="03000509000000000000" pitchFamily="65" charset="-120"/>
              </a:rPr>
              <a:t>及核稿常見錯誤之用語用字</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476697806"/>
              </p:ext>
            </p:extLst>
          </p:nvPr>
        </p:nvGraphicFramePr>
        <p:xfrm>
          <a:off x="168" y="547431"/>
          <a:ext cx="12279373" cy="6466236"/>
        </p:xfrm>
        <a:graphic>
          <a:graphicData uri="http://schemas.openxmlformats.org/drawingml/2006/table">
            <a:tbl>
              <a:tblPr firstRow="1" bandRow="1">
                <a:tableStyleId>{5C22544A-7EE6-4342-B048-85BDC9FD1C3A}</a:tableStyleId>
              </a:tblPr>
              <a:tblGrid>
                <a:gridCol w="2754392"/>
                <a:gridCol w="2393535"/>
                <a:gridCol w="7131446"/>
              </a:tblGrid>
              <a:tr h="430930">
                <a:tc>
                  <a:txBody>
                    <a:bodyPr/>
                    <a:lstStyle/>
                    <a:p>
                      <a:pPr algn="ctr"/>
                      <a:r>
                        <a:rPr kumimoji="0" lang="zh-TW" altLang="en-US" sz="3000" b="0" i="0" u="none" strike="noStrike" kern="1200" cap="none" spc="0" normalizeH="0" baseline="0" noProof="0" dirty="0" smtClean="0">
                          <a:ln>
                            <a:noFill/>
                          </a:ln>
                          <a:solidFill>
                            <a:schemeClr val="bg1"/>
                          </a:solidFill>
                          <a:effectLst/>
                          <a:uLnTx/>
                          <a:uFillTx/>
                          <a:latin typeface="標楷體" panose="03000509000000000000" pitchFamily="65" charset="-120"/>
                          <a:ea typeface="標楷體" panose="03000509000000000000" pitchFamily="65" charset="-120"/>
                          <a:cs typeface="+mj-cs"/>
                        </a:rPr>
                        <a:t>常見錯誤</a:t>
                      </a:r>
                    </a:p>
                  </a:txBody>
                  <a:tcPr marL="87094" marR="87094" marT="43553" marB="43553"/>
                </a:tc>
                <a:tc>
                  <a:txBody>
                    <a:bodyPr/>
                    <a:lstStyle/>
                    <a:p>
                      <a:pPr algn="ctr"/>
                      <a:r>
                        <a:rPr lang="zh-TW" altLang="en-US" sz="3000" dirty="0" smtClean="0">
                          <a:latin typeface="標楷體" panose="03000509000000000000" pitchFamily="65" charset="-120"/>
                          <a:ea typeface="標楷體" panose="03000509000000000000" pitchFamily="65" charset="-120"/>
                        </a:rPr>
                        <a:t>正確用法</a:t>
                      </a:r>
                      <a:endParaRPr lang="zh-TW" altLang="en-US" sz="3000" dirty="0">
                        <a:latin typeface="標楷體" panose="03000509000000000000" pitchFamily="65" charset="-120"/>
                        <a:ea typeface="標楷體" panose="03000509000000000000" pitchFamily="65" charset="-120"/>
                      </a:endParaRPr>
                    </a:p>
                  </a:txBody>
                  <a:tcPr marL="87094" marR="87094" marT="43553" marB="43553"/>
                </a:tc>
                <a:tc>
                  <a:txBody>
                    <a:bodyPr/>
                    <a:lstStyle/>
                    <a:p>
                      <a:pPr algn="ctr"/>
                      <a:r>
                        <a:rPr lang="zh-TW" altLang="en-US" sz="3000" dirty="0" smtClean="0">
                          <a:latin typeface="標楷體" panose="03000509000000000000" pitchFamily="65" charset="-120"/>
                          <a:ea typeface="標楷體" panose="03000509000000000000" pitchFamily="65" charset="-120"/>
                        </a:rPr>
                        <a:t>備註</a:t>
                      </a:r>
                      <a:endParaRPr lang="zh-TW" altLang="en-US" sz="3000" dirty="0">
                        <a:latin typeface="標楷體" panose="03000509000000000000" pitchFamily="65" charset="-120"/>
                        <a:ea typeface="標楷體" panose="03000509000000000000" pitchFamily="65" charset="-120"/>
                      </a:endParaRPr>
                    </a:p>
                  </a:txBody>
                  <a:tcPr marL="87094" marR="87094" marT="43553" marB="43553"/>
                </a:tc>
              </a:tr>
              <a:tr h="452825">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乙份、一份</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en-US" altLang="zh-TW" sz="3000" dirty="0" smtClean="0">
                          <a:solidFill>
                            <a:srgbClr val="0000FF"/>
                          </a:solidFill>
                          <a:latin typeface="標楷體" panose="03000509000000000000" pitchFamily="65" charset="-120"/>
                          <a:ea typeface="標楷體" panose="03000509000000000000" pitchFamily="65" charset="-120"/>
                        </a:rPr>
                        <a:t>1</a:t>
                      </a:r>
                      <a:r>
                        <a:rPr lang="zh-TW" altLang="en-US" sz="3000" dirty="0" smtClean="0">
                          <a:solidFill>
                            <a:srgbClr val="0000FF"/>
                          </a:solidFill>
                          <a:latin typeface="標楷體" panose="03000509000000000000" pitchFamily="65" charset="-120"/>
                          <a:ea typeface="標楷體" panose="03000509000000000000" pitchFamily="65" charset="-120"/>
                        </a:rPr>
                        <a:t>份</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96</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6</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28</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日院長電子信箱文書處理相關釋例</a:t>
                      </a:r>
                      <a:endParaRPr lang="zh-TW" altLang="en-US"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r h="452825">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乙式二份、</a:t>
                      </a:r>
                      <a:endParaRPr lang="en-US" altLang="zh-TW" sz="3000" dirty="0" smtClean="0">
                        <a:solidFill>
                          <a:srgbClr val="FF0000"/>
                        </a:solidFill>
                        <a:latin typeface="標楷體" panose="03000509000000000000" pitchFamily="65" charset="-120"/>
                        <a:ea typeface="標楷體" panose="03000509000000000000" pitchFamily="65" charset="-120"/>
                      </a:endParaRPr>
                    </a:p>
                    <a:p>
                      <a:r>
                        <a:rPr lang="zh-TW" altLang="en-US" sz="3000" dirty="0" smtClean="0">
                          <a:solidFill>
                            <a:srgbClr val="FF0000"/>
                          </a:solidFill>
                          <a:latin typeface="標楷體" panose="03000509000000000000" pitchFamily="65" charset="-120"/>
                          <a:ea typeface="標楷體" panose="03000509000000000000" pitchFamily="65" charset="-120"/>
                        </a:rPr>
                        <a:t>一式</a:t>
                      </a:r>
                      <a:r>
                        <a:rPr lang="en-US" altLang="zh-TW" sz="3000" dirty="0" smtClean="0">
                          <a:solidFill>
                            <a:srgbClr val="FF0000"/>
                          </a:solidFill>
                          <a:latin typeface="標楷體" panose="03000509000000000000" pitchFamily="65" charset="-120"/>
                          <a:ea typeface="標楷體" panose="03000509000000000000" pitchFamily="65" charset="-120"/>
                        </a:rPr>
                        <a:t>2</a:t>
                      </a:r>
                      <a:r>
                        <a:rPr lang="zh-TW" altLang="en-US" sz="3000" dirty="0" smtClean="0">
                          <a:solidFill>
                            <a:srgbClr val="FF0000"/>
                          </a:solidFill>
                          <a:latin typeface="標楷體" panose="03000509000000000000" pitchFamily="65" charset="-120"/>
                          <a:ea typeface="標楷體" panose="03000509000000000000" pitchFamily="65" charset="-120"/>
                        </a:rPr>
                        <a:t>份</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en-US" altLang="zh-TW" sz="3000" dirty="0" smtClean="0">
                          <a:solidFill>
                            <a:srgbClr val="0000FF"/>
                          </a:solidFill>
                          <a:latin typeface="標楷體" panose="03000509000000000000" pitchFamily="65" charset="-120"/>
                          <a:ea typeface="標楷體" panose="03000509000000000000" pitchFamily="65" charset="-120"/>
                        </a:rPr>
                        <a:t>1</a:t>
                      </a:r>
                      <a:r>
                        <a:rPr lang="zh-TW" altLang="en-US" sz="3000" dirty="0" smtClean="0">
                          <a:solidFill>
                            <a:srgbClr val="0000FF"/>
                          </a:solidFill>
                          <a:latin typeface="標楷體" panose="03000509000000000000" pitchFamily="65" charset="-120"/>
                          <a:ea typeface="標楷體" panose="03000509000000000000" pitchFamily="65" charset="-120"/>
                        </a:rPr>
                        <a:t>式</a:t>
                      </a:r>
                      <a:r>
                        <a:rPr lang="en-US" altLang="zh-TW" sz="3000" dirty="0" smtClean="0">
                          <a:solidFill>
                            <a:srgbClr val="0000FF"/>
                          </a:solidFill>
                          <a:latin typeface="標楷體" panose="03000509000000000000" pitchFamily="65" charset="-120"/>
                          <a:ea typeface="標楷體" panose="03000509000000000000" pitchFamily="65" charset="-120"/>
                        </a:rPr>
                        <a:t>2</a:t>
                      </a:r>
                      <a:r>
                        <a:rPr lang="zh-TW" altLang="en-US" sz="3000" dirty="0" smtClean="0">
                          <a:solidFill>
                            <a:srgbClr val="0000FF"/>
                          </a:solidFill>
                          <a:latin typeface="標楷體" panose="03000509000000000000" pitchFamily="65" charset="-120"/>
                          <a:ea typeface="標楷體" panose="03000509000000000000" pitchFamily="65" charset="-120"/>
                        </a:rPr>
                        <a:t>份</a:t>
                      </a: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95</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10</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23</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日院臺秘字第</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0950049448</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號函解釋</a:t>
                      </a:r>
                      <a:endParaRPr lang="zh-TW" altLang="en-US"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r h="452825">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乙案、</a:t>
                      </a:r>
                      <a:r>
                        <a:rPr lang="en-US" altLang="zh-TW" sz="3000" dirty="0" smtClean="0">
                          <a:solidFill>
                            <a:srgbClr val="FF0000"/>
                          </a:solidFill>
                          <a:latin typeface="標楷體" panose="03000509000000000000" pitchFamily="65" charset="-120"/>
                          <a:ea typeface="標楷體" panose="03000509000000000000" pitchFamily="65" charset="-120"/>
                        </a:rPr>
                        <a:t>1</a:t>
                      </a:r>
                      <a:r>
                        <a:rPr lang="zh-TW" altLang="en-US" sz="3000" dirty="0" smtClean="0">
                          <a:solidFill>
                            <a:srgbClr val="FF0000"/>
                          </a:solidFill>
                          <a:latin typeface="標楷體" panose="03000509000000000000" pitchFamily="65" charset="-120"/>
                          <a:ea typeface="標楷體" panose="03000509000000000000" pitchFamily="65" charset="-120"/>
                        </a:rPr>
                        <a:t>案</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一案</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4" action="ppaction://hlinksldjump"/>
                        </a:rPr>
                        <a:t>103</a:t>
                      </a:r>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4" action="ppaction://hlinksldjump"/>
                        </a:rPr>
                        <a:t>6</a:t>
                      </a:r>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4" action="ppaction://hlinksldjump"/>
                        </a:rPr>
                        <a:t>18</a:t>
                      </a:r>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日、</a:t>
                      </a:r>
                      <a:r>
                        <a:rPr lang="en-US" altLang="zh-TW" sz="3000" dirty="0" smtClean="0">
                          <a:solidFill>
                            <a:srgbClr val="0070C0"/>
                          </a:solidFill>
                          <a:latin typeface="標楷體" panose="03000509000000000000" pitchFamily="65" charset="-120"/>
                          <a:ea typeface="標楷體" panose="03000509000000000000" pitchFamily="65" charset="-120"/>
                          <a:hlinkClick r:id="rId4" action="ppaction://hlinksldjump"/>
                        </a:rPr>
                        <a:t>105</a:t>
                      </a:r>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4" action="ppaction://hlinksldjump"/>
                        </a:rPr>
                        <a:t>4</a:t>
                      </a:r>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4" action="ppaction://hlinksldjump"/>
                        </a:rPr>
                        <a:t>11</a:t>
                      </a:r>
                      <a:r>
                        <a:rPr lang="zh-TW" altLang="en-US" sz="3000" dirty="0" smtClean="0">
                          <a:solidFill>
                            <a:srgbClr val="0070C0"/>
                          </a:solidFill>
                          <a:latin typeface="標楷體" panose="03000509000000000000" pitchFamily="65" charset="-120"/>
                          <a:ea typeface="標楷體" panose="03000509000000000000" pitchFamily="65" charset="-120"/>
                          <a:hlinkClick r:id="rId4" action="ppaction://hlinksldjump"/>
                        </a:rPr>
                        <a:t>日院長電子信箱文書處理相關釋例</a:t>
                      </a:r>
                      <a:endParaRPr lang="zh-TW" altLang="en-US"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r h="818542">
                <a:tc>
                  <a:txBody>
                    <a:bodyPr/>
                    <a:lstStyle/>
                    <a:p>
                      <a:r>
                        <a:rPr lang="en-US" altLang="zh-TW" sz="3000" b="0" i="0" u="none" strike="noStrike" baseline="0" dirty="0" smtClean="0">
                          <a:solidFill>
                            <a:srgbClr val="FF0000"/>
                          </a:solidFill>
                          <a:latin typeface="標楷體" panose="03000509000000000000" pitchFamily="65" charset="-120"/>
                          <a:ea typeface="標楷體" panose="03000509000000000000" pitchFamily="65" charset="-120"/>
                        </a:rPr>
                        <a:t>108</a:t>
                      </a:r>
                      <a:r>
                        <a:rPr lang="zh-TW" altLang="en-US" sz="3000" b="0" i="0" u="none" strike="noStrike" baseline="0" dirty="0" smtClean="0">
                          <a:solidFill>
                            <a:srgbClr val="FF0000"/>
                          </a:solidFill>
                          <a:latin typeface="標楷體" panose="03000509000000000000" pitchFamily="65" charset="-120"/>
                          <a:ea typeface="標楷體" panose="03000509000000000000" pitchFamily="65" charset="-120"/>
                        </a:rPr>
                        <a:t>年</a:t>
                      </a:r>
                      <a:r>
                        <a:rPr lang="en-US" altLang="zh-TW" sz="3000" b="0" i="0" u="none" strike="noStrike" baseline="0" dirty="0" smtClean="0">
                          <a:solidFill>
                            <a:srgbClr val="FF0000"/>
                          </a:solidFill>
                          <a:latin typeface="標楷體" panose="03000509000000000000" pitchFamily="65" charset="-120"/>
                          <a:ea typeface="標楷體" panose="03000509000000000000" pitchFamily="65" charset="-120"/>
                        </a:rPr>
                        <a:t>3</a:t>
                      </a:r>
                      <a:r>
                        <a:rPr lang="zh-TW" altLang="en-US" sz="3000" b="0" i="0" u="none" strike="noStrike" baseline="0" dirty="0" smtClean="0">
                          <a:solidFill>
                            <a:srgbClr val="FF0000"/>
                          </a:solidFill>
                          <a:latin typeface="標楷體" panose="03000509000000000000" pitchFamily="65" charset="-120"/>
                          <a:ea typeface="標楷體" panose="03000509000000000000" pitchFamily="65" charset="-120"/>
                        </a:rPr>
                        <a:t>月</a:t>
                      </a:r>
                      <a:r>
                        <a:rPr lang="en-US" altLang="zh-TW" sz="3000" b="0" i="0" u="none" strike="noStrike" baseline="0" dirty="0" smtClean="0">
                          <a:solidFill>
                            <a:srgbClr val="FF0000"/>
                          </a:solidFill>
                          <a:latin typeface="標楷體" panose="03000509000000000000" pitchFamily="65" charset="-120"/>
                          <a:ea typeface="標楷體" panose="03000509000000000000" pitchFamily="65" charset="-120"/>
                        </a:rPr>
                        <a:t>16</a:t>
                      </a:r>
                      <a:r>
                        <a:rPr lang="zh-TW" altLang="en-US" sz="3000" b="0" i="0" u="none" strike="noStrike" baseline="0" dirty="0" smtClean="0">
                          <a:solidFill>
                            <a:srgbClr val="FF0000"/>
                          </a:solidFill>
                          <a:latin typeface="標楷體" panose="03000509000000000000" pitchFamily="65" charset="-120"/>
                          <a:ea typeface="標楷體" panose="03000509000000000000" pitchFamily="65" charset="-120"/>
                        </a:rPr>
                        <a:t>日</a:t>
                      </a:r>
                      <a:r>
                        <a:rPr lang="en-US" altLang="zh-TW" sz="3000" b="0" i="0" u="none" strike="noStrike" baseline="0" dirty="0" smtClean="0">
                          <a:solidFill>
                            <a:srgbClr val="FF0000"/>
                          </a:solidFill>
                          <a:latin typeface="標楷體" panose="03000509000000000000" pitchFamily="65" charset="-120"/>
                          <a:ea typeface="標楷體" panose="03000509000000000000" pitchFamily="65" charset="-120"/>
                        </a:rPr>
                        <a:t>(</a:t>
                      </a:r>
                      <a:r>
                        <a:rPr lang="zh-TW" altLang="en-US" sz="3000" b="0" i="0" u="none" strike="noStrike" baseline="0" dirty="0" smtClean="0">
                          <a:solidFill>
                            <a:srgbClr val="FF0000"/>
                          </a:solidFill>
                          <a:latin typeface="標楷體" panose="03000509000000000000" pitchFamily="65" charset="-120"/>
                          <a:ea typeface="標楷體" panose="03000509000000000000" pitchFamily="65" charset="-120"/>
                        </a:rPr>
                        <a:t>六</a:t>
                      </a:r>
                      <a:r>
                        <a:rPr lang="en-US" altLang="zh-TW" sz="3000" b="0" i="0" u="none" strike="noStrike" baseline="0" dirty="0" smtClean="0">
                          <a:solidFill>
                            <a:srgbClr val="FF0000"/>
                          </a:solidFill>
                          <a:latin typeface="標楷體" panose="03000509000000000000" pitchFamily="65" charset="-120"/>
                          <a:ea typeface="標楷體" panose="03000509000000000000" pitchFamily="65" charset="-120"/>
                        </a:rPr>
                        <a:t>)</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pPr marL="0" marR="0" lvl="0" indent="0" algn="l" defTabSz="959877" rtl="0" eaLnBrk="1" fontAlgn="auto" latinLnBrk="0" hangingPunct="1">
                        <a:lnSpc>
                          <a:spcPct val="100000"/>
                        </a:lnSpc>
                        <a:spcBef>
                          <a:spcPts val="0"/>
                        </a:spcBef>
                        <a:spcAft>
                          <a:spcPts val="0"/>
                        </a:spcAft>
                        <a:buClrTx/>
                        <a:buSzTx/>
                        <a:buFontTx/>
                        <a:buNone/>
                        <a:tabLst/>
                        <a:defRPr/>
                      </a:pP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108</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年</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3</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月</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16</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日</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星期六</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a:t>
                      </a:r>
                      <a:endPar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公文書橫式書寫數字使用原則</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(93</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9</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17</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日院臺秘字第</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0930089122</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號函</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a:t>
                      </a:r>
                      <a:endParaRPr lang="en-US" altLang="zh-TW"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r h="727111">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上午</a:t>
                      </a:r>
                      <a:r>
                        <a:rPr lang="en-US" altLang="zh-TW" sz="3000" dirty="0" smtClean="0">
                          <a:solidFill>
                            <a:srgbClr val="FF0000"/>
                          </a:solidFill>
                          <a:latin typeface="標楷體" panose="03000509000000000000" pitchFamily="65" charset="-120"/>
                          <a:ea typeface="標楷體" panose="03000509000000000000" pitchFamily="65" charset="-120"/>
                        </a:rPr>
                        <a:t>09</a:t>
                      </a:r>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30</a:t>
                      </a:r>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12</a:t>
                      </a:r>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00</a:t>
                      </a:r>
                    </a:p>
                    <a:p>
                      <a:r>
                        <a:rPr lang="zh-TW" altLang="en-US" sz="3000" dirty="0" smtClean="0">
                          <a:solidFill>
                            <a:srgbClr val="FF0000"/>
                          </a:solidFill>
                          <a:latin typeface="標楷體" panose="03000509000000000000" pitchFamily="65" charset="-120"/>
                          <a:ea typeface="標楷體" panose="03000509000000000000" pitchFamily="65" charset="-120"/>
                        </a:rPr>
                        <a:t>下午</a:t>
                      </a:r>
                      <a:r>
                        <a:rPr lang="en-US" altLang="zh-TW" sz="3000" dirty="0" smtClean="0">
                          <a:solidFill>
                            <a:srgbClr val="FF0000"/>
                          </a:solidFill>
                          <a:latin typeface="標楷體" panose="03000509000000000000" pitchFamily="65" charset="-120"/>
                          <a:ea typeface="標楷體" panose="03000509000000000000" pitchFamily="65" charset="-120"/>
                        </a:rPr>
                        <a:t>13</a:t>
                      </a:r>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00</a:t>
                      </a:r>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17</a:t>
                      </a:r>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30</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pPr marL="0" marR="0" lvl="0" indent="0" algn="l" defTabSz="959877"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上午</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9</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時</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30</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分至</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12</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時</a:t>
                      </a:r>
                      <a:endPar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endParaRPr>
                    </a:p>
                    <a:p>
                      <a:pPr marL="0" marR="0" lvl="0" indent="0" algn="l" defTabSz="959877"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下午</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1</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時至</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5</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時</a:t>
                      </a:r>
                      <a:r>
                        <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30</a:t>
                      </a:r>
                      <a:r>
                        <a:rPr kumimoji="0" lang="zh-TW" altLang="en-US"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rPr>
                        <a:t>分</a:t>
                      </a:r>
                      <a:endParaRPr kumimoji="0" lang="en-US" altLang="zh-TW" sz="3000" b="0" i="0" u="none" strike="noStrike" kern="1200" cap="none" spc="0" normalizeH="0" baseline="0" noProof="0" dirty="0" smtClean="0">
                        <a:ln>
                          <a:noFill/>
                        </a:ln>
                        <a:solidFill>
                          <a:srgbClr val="0000FF"/>
                        </a:solidFill>
                        <a:effectLst/>
                        <a:uLnTx/>
                        <a:uFillTx/>
                        <a:latin typeface="標楷體" panose="03000509000000000000" pitchFamily="65" charset="-120"/>
                        <a:ea typeface="標楷體" panose="03000509000000000000" pitchFamily="65" charset="-120"/>
                        <a:cs typeface="+mn-cs"/>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102</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9</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6</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院長電子信箱文書處理相關釋例</a:t>
                      </a:r>
                      <a:endParaRPr lang="zh-TW" altLang="en-US" sz="3000" dirty="0" smtClean="0">
                        <a:solidFill>
                          <a:srgbClr val="0070C0"/>
                        </a:solidFill>
                        <a:latin typeface="標楷體" panose="03000509000000000000" pitchFamily="65" charset="-120"/>
                        <a:ea typeface="標楷體" panose="03000509000000000000" pitchFamily="65" charset="-120"/>
                      </a:endParaRPr>
                    </a:p>
                    <a:p>
                      <a:endParaRPr lang="zh-TW" altLang="en-US"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bl>
          </a:graphicData>
        </a:graphic>
      </p:graphicFrame>
    </p:spTree>
    <p:extLst>
      <p:ext uri="{BB962C8B-B14F-4D97-AF65-F5344CB8AC3E}">
        <p14:creationId xmlns:p14="http://schemas.microsoft.com/office/powerpoint/2010/main" val="92763275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標題 1"/>
          <p:cNvSpPr>
            <a:spLocks noGrp="1"/>
          </p:cNvSpPr>
          <p:nvPr>
            <p:ph type="title"/>
          </p:nvPr>
        </p:nvSpPr>
        <p:spPr>
          <a:xfrm>
            <a:off x="813753" y="-137614"/>
            <a:ext cx="10972800" cy="685044"/>
          </a:xfrm>
        </p:spPr>
        <p:txBody>
          <a:bodyPr/>
          <a:lstStyle/>
          <a:p>
            <a:pPr>
              <a:defRPr/>
            </a:pPr>
            <a:r>
              <a:rPr lang="zh-TW" altLang="en-US" sz="4190" dirty="0" smtClean="0">
                <a:solidFill>
                  <a:srgbClr val="002060"/>
                </a:solidFill>
                <a:latin typeface="標楷體" panose="03000509000000000000" pitchFamily="65" charset="-120"/>
                <a:ea typeface="標楷體" panose="03000509000000000000" pitchFamily="65" charset="-120"/>
              </a:rPr>
              <a:t>撰稿</a:t>
            </a:r>
            <a:r>
              <a:rPr lang="zh-TW" altLang="en-US" sz="4190" dirty="0">
                <a:solidFill>
                  <a:srgbClr val="002060"/>
                </a:solidFill>
                <a:latin typeface="標楷體" panose="03000509000000000000" pitchFamily="65" charset="-120"/>
                <a:ea typeface="標楷體" panose="03000509000000000000" pitchFamily="65" charset="-120"/>
              </a:rPr>
              <a:t>及核稿常見錯誤之用語用字</a:t>
            </a:r>
          </a:p>
        </p:txBody>
      </p:sp>
      <p:graphicFrame>
        <p:nvGraphicFramePr>
          <p:cNvPr id="4" name="內容版面配置區 3"/>
          <p:cNvGraphicFramePr>
            <a:graphicFrameLocks noGrp="1"/>
          </p:cNvGraphicFramePr>
          <p:nvPr>
            <p:ph idx="1"/>
            <p:extLst/>
          </p:nvPr>
        </p:nvGraphicFramePr>
        <p:xfrm>
          <a:off x="168" y="547431"/>
          <a:ext cx="12279373" cy="6009036"/>
        </p:xfrm>
        <a:graphic>
          <a:graphicData uri="http://schemas.openxmlformats.org/drawingml/2006/table">
            <a:tbl>
              <a:tblPr firstRow="1" bandRow="1">
                <a:tableStyleId>{5C22544A-7EE6-4342-B048-85BDC9FD1C3A}</a:tableStyleId>
              </a:tblPr>
              <a:tblGrid>
                <a:gridCol w="2754392"/>
                <a:gridCol w="2393535"/>
                <a:gridCol w="7131446"/>
              </a:tblGrid>
              <a:tr h="430930">
                <a:tc>
                  <a:txBody>
                    <a:bodyPr/>
                    <a:lstStyle/>
                    <a:p>
                      <a:pPr algn="ctr"/>
                      <a:r>
                        <a:rPr kumimoji="0" lang="zh-TW" altLang="en-US" sz="3000" b="0" i="0" u="none" strike="noStrike" kern="1200" cap="none" spc="0" normalizeH="0" baseline="0" noProof="0" dirty="0" smtClean="0">
                          <a:ln>
                            <a:noFill/>
                          </a:ln>
                          <a:solidFill>
                            <a:schemeClr val="bg1"/>
                          </a:solidFill>
                          <a:effectLst/>
                          <a:uLnTx/>
                          <a:uFillTx/>
                          <a:latin typeface="標楷體" panose="03000509000000000000" pitchFamily="65" charset="-120"/>
                          <a:ea typeface="標楷體" panose="03000509000000000000" pitchFamily="65" charset="-120"/>
                          <a:cs typeface="+mj-cs"/>
                        </a:rPr>
                        <a:t>常見錯誤</a:t>
                      </a:r>
                    </a:p>
                  </a:txBody>
                  <a:tcPr marL="87094" marR="87094" marT="43553" marB="43553"/>
                </a:tc>
                <a:tc>
                  <a:txBody>
                    <a:bodyPr/>
                    <a:lstStyle/>
                    <a:p>
                      <a:pPr algn="ctr"/>
                      <a:r>
                        <a:rPr lang="zh-TW" altLang="en-US" sz="3000" dirty="0" smtClean="0">
                          <a:latin typeface="標楷體" panose="03000509000000000000" pitchFamily="65" charset="-120"/>
                          <a:ea typeface="標楷體" panose="03000509000000000000" pitchFamily="65" charset="-120"/>
                        </a:rPr>
                        <a:t>正確用法</a:t>
                      </a:r>
                      <a:endParaRPr lang="zh-TW" altLang="en-US" sz="3000" dirty="0">
                        <a:latin typeface="標楷體" panose="03000509000000000000" pitchFamily="65" charset="-120"/>
                        <a:ea typeface="標楷體" panose="03000509000000000000" pitchFamily="65" charset="-120"/>
                      </a:endParaRPr>
                    </a:p>
                  </a:txBody>
                  <a:tcPr marL="87094" marR="87094" marT="43553" marB="43553"/>
                </a:tc>
                <a:tc>
                  <a:txBody>
                    <a:bodyPr/>
                    <a:lstStyle/>
                    <a:p>
                      <a:pPr algn="ctr"/>
                      <a:r>
                        <a:rPr lang="zh-TW" altLang="en-US" sz="3000" dirty="0" smtClean="0">
                          <a:latin typeface="標楷體" panose="03000509000000000000" pitchFamily="65" charset="-120"/>
                          <a:ea typeface="標楷體" panose="03000509000000000000" pitchFamily="65" charset="-120"/>
                        </a:rPr>
                        <a:t>備註</a:t>
                      </a:r>
                      <a:endParaRPr lang="zh-TW" altLang="en-US" sz="3000" dirty="0">
                        <a:latin typeface="標楷體" panose="03000509000000000000" pitchFamily="65" charset="-120"/>
                        <a:ea typeface="標楷體" panose="03000509000000000000" pitchFamily="65" charset="-120"/>
                      </a:endParaRPr>
                    </a:p>
                  </a:txBody>
                  <a:tcPr marL="87094" marR="87094" marT="43553" marB="43553"/>
                </a:tc>
              </a:tr>
              <a:tr h="452825">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惠請、惠復</a:t>
                      </a:r>
                      <a:endParaRPr lang="en-US" altLang="zh-TW" sz="3000" dirty="0" smtClean="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請、見復</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101</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10</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29</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日院長電子信箱文書處理相關釋例</a:t>
                      </a:r>
                      <a:endParaRPr lang="zh-TW" altLang="en-US"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r h="452825">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台端</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臺端</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103</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5</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16</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105</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12</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27</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院長電子信箱文書處理相關釋例</a:t>
                      </a:r>
                      <a:endParaRPr lang="en-US" altLang="zh-TW" sz="3000" dirty="0" smtClean="0">
                        <a:solidFill>
                          <a:srgbClr val="0070C0"/>
                        </a:solidFill>
                        <a:latin typeface="標楷體" panose="03000509000000000000" pitchFamily="65" charset="-120"/>
                        <a:ea typeface="標楷體" panose="03000509000000000000" pitchFamily="65" charset="-120"/>
                      </a:endParaRPr>
                    </a:p>
                  </a:txBody>
                  <a:tcPr marL="87094" marR="87094" marT="43553" marB="43553"/>
                </a:tc>
              </a:tr>
              <a:tr h="757588">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至紉公誼、卓請惠示、毋任感荷、為禱</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請查照</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至紉公誼、卓請惠示、毋任感荷、為禱為公務書信之結尾應酬語，非公文期望語</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r>
              <a:tr h="757588">
                <a:tc>
                  <a:txBody>
                    <a:bodyPr/>
                    <a:lstStyle/>
                    <a:p>
                      <a:pPr marL="0" marR="0" lvl="0" indent="0" algn="l" defTabSz="959877"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mn-cs"/>
                        </a:rPr>
                        <a:t>回覆</a:t>
                      </a: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回復</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100</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10</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25</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日、</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104</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7</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29</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院長電子信箱文書處理相關釋例</a:t>
                      </a:r>
                      <a:endParaRPr lang="zh-TW" altLang="en-US" sz="3000" dirty="0" smtClean="0">
                        <a:solidFill>
                          <a:srgbClr val="0070C0"/>
                        </a:solidFill>
                        <a:latin typeface="標楷體" panose="03000509000000000000" pitchFamily="65" charset="-120"/>
                        <a:ea typeface="標楷體" panose="03000509000000000000" pitchFamily="65" charset="-120"/>
                      </a:endParaRPr>
                    </a:p>
                  </a:txBody>
                  <a:tcPr marL="87094" marR="87094" marT="43553" marB="43553"/>
                </a:tc>
              </a:tr>
              <a:tr h="696841">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第五屆、</a:t>
                      </a:r>
                      <a:endParaRPr lang="en-US" altLang="zh-TW" sz="3000" dirty="0" smtClean="0">
                        <a:solidFill>
                          <a:srgbClr val="FF0000"/>
                        </a:solidFill>
                        <a:latin typeface="標楷體" panose="03000509000000000000" pitchFamily="65" charset="-120"/>
                        <a:ea typeface="標楷體" panose="03000509000000000000" pitchFamily="65" charset="-120"/>
                      </a:endParaRPr>
                    </a:p>
                    <a:p>
                      <a:r>
                        <a:rPr lang="zh-TW" altLang="en-US" sz="3000" dirty="0" smtClean="0">
                          <a:solidFill>
                            <a:srgbClr val="FF0000"/>
                          </a:solidFill>
                          <a:latin typeface="標楷體" panose="03000509000000000000" pitchFamily="65" charset="-120"/>
                          <a:ea typeface="標楷體" panose="03000509000000000000" pitchFamily="65" charset="-120"/>
                        </a:rPr>
                        <a:t>如附件一</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第</a:t>
                      </a:r>
                      <a:r>
                        <a:rPr lang="en-US" altLang="zh-TW" sz="3000" dirty="0" smtClean="0">
                          <a:solidFill>
                            <a:srgbClr val="0000FF"/>
                          </a:solidFill>
                          <a:latin typeface="標楷體" panose="03000509000000000000" pitchFamily="65" charset="-120"/>
                          <a:ea typeface="標楷體" panose="03000509000000000000" pitchFamily="65" charset="-120"/>
                        </a:rPr>
                        <a:t>5</a:t>
                      </a:r>
                      <a:r>
                        <a:rPr lang="zh-TW" altLang="en-US" sz="3000" dirty="0" smtClean="0">
                          <a:solidFill>
                            <a:srgbClr val="0000FF"/>
                          </a:solidFill>
                          <a:latin typeface="標楷體" panose="03000509000000000000" pitchFamily="65" charset="-120"/>
                          <a:ea typeface="標楷體" panose="03000509000000000000" pitchFamily="65" charset="-120"/>
                        </a:rPr>
                        <a:t>屆、</a:t>
                      </a:r>
                      <a:endParaRPr lang="en-US" altLang="zh-TW" sz="3000" dirty="0" smtClean="0">
                        <a:solidFill>
                          <a:srgbClr val="0000FF"/>
                        </a:solidFill>
                        <a:latin typeface="標楷體" panose="03000509000000000000" pitchFamily="65" charset="-120"/>
                        <a:ea typeface="標楷體" panose="03000509000000000000" pitchFamily="65" charset="-120"/>
                      </a:endParaRPr>
                    </a:p>
                    <a:p>
                      <a:r>
                        <a:rPr lang="zh-TW" altLang="en-US" sz="3000" dirty="0" smtClean="0">
                          <a:solidFill>
                            <a:srgbClr val="0000FF"/>
                          </a:solidFill>
                          <a:latin typeface="標楷體" panose="03000509000000000000" pitchFamily="65" charset="-120"/>
                          <a:ea typeface="標楷體" panose="03000509000000000000" pitchFamily="65" charset="-120"/>
                        </a:rPr>
                        <a:t>如附件</a:t>
                      </a:r>
                      <a:r>
                        <a:rPr lang="en-US" altLang="zh-TW" sz="3000" dirty="0" smtClean="0">
                          <a:solidFill>
                            <a:srgbClr val="0000FF"/>
                          </a:solidFill>
                          <a:latin typeface="標楷體" panose="03000509000000000000" pitchFamily="65" charset="-120"/>
                          <a:ea typeface="標楷體" panose="03000509000000000000" pitchFamily="65" charset="-120"/>
                        </a:rPr>
                        <a:t>1</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公文書橫式書寫數字使用原則</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(93</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9</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17</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日院臺秘字第</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0930089122</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號函</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a:t>
                      </a:r>
                      <a:endParaRPr lang="en-US" altLang="zh-TW"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bl>
          </a:graphicData>
        </a:graphic>
      </p:graphicFrame>
    </p:spTree>
    <p:extLst>
      <p:ext uri="{BB962C8B-B14F-4D97-AF65-F5344CB8AC3E}">
        <p14:creationId xmlns:p14="http://schemas.microsoft.com/office/powerpoint/2010/main" val="95480612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標題 1"/>
          <p:cNvSpPr>
            <a:spLocks noGrp="1"/>
          </p:cNvSpPr>
          <p:nvPr>
            <p:ph type="title"/>
          </p:nvPr>
        </p:nvSpPr>
        <p:spPr>
          <a:xfrm>
            <a:off x="813753" y="-137614"/>
            <a:ext cx="10972800" cy="685044"/>
          </a:xfrm>
        </p:spPr>
        <p:txBody>
          <a:bodyPr/>
          <a:lstStyle/>
          <a:p>
            <a:pPr>
              <a:defRPr/>
            </a:pPr>
            <a:r>
              <a:rPr lang="zh-TW" altLang="en-US" sz="4190" dirty="0">
                <a:solidFill>
                  <a:srgbClr val="002060"/>
                </a:solidFill>
                <a:latin typeface="標楷體" panose="03000509000000000000" pitchFamily="65" charset="-120"/>
                <a:ea typeface="標楷體" panose="03000509000000000000" pitchFamily="65" charset="-120"/>
              </a:rPr>
              <a:t>撰稿及核稿常見錯誤之用語用字</a:t>
            </a:r>
          </a:p>
        </p:txBody>
      </p:sp>
      <p:graphicFrame>
        <p:nvGraphicFramePr>
          <p:cNvPr id="4" name="內容版面配置區 3"/>
          <p:cNvGraphicFramePr>
            <a:graphicFrameLocks noGrp="1"/>
          </p:cNvGraphicFramePr>
          <p:nvPr>
            <p:ph idx="1"/>
            <p:extLst/>
          </p:nvPr>
        </p:nvGraphicFramePr>
        <p:xfrm>
          <a:off x="168" y="547431"/>
          <a:ext cx="12226897" cy="6442648"/>
        </p:xfrm>
        <a:graphic>
          <a:graphicData uri="http://schemas.openxmlformats.org/drawingml/2006/table">
            <a:tbl>
              <a:tblPr firstRow="1" bandRow="1">
                <a:tableStyleId>{5C22544A-7EE6-4342-B048-85BDC9FD1C3A}</a:tableStyleId>
              </a:tblPr>
              <a:tblGrid>
                <a:gridCol w="2754392"/>
                <a:gridCol w="2393535"/>
                <a:gridCol w="7078970"/>
              </a:tblGrid>
              <a:tr h="520718">
                <a:tc>
                  <a:txBody>
                    <a:bodyPr/>
                    <a:lstStyle/>
                    <a:p>
                      <a:pPr algn="ctr"/>
                      <a:r>
                        <a:rPr kumimoji="0" lang="zh-TW" altLang="en-US" sz="2800" b="0" i="0" u="none" strike="noStrike" kern="1200" cap="none" spc="0" normalizeH="0" baseline="0" noProof="0" dirty="0" smtClean="0">
                          <a:ln>
                            <a:noFill/>
                          </a:ln>
                          <a:solidFill>
                            <a:schemeClr val="bg1"/>
                          </a:solidFill>
                          <a:effectLst/>
                          <a:uLnTx/>
                          <a:uFillTx/>
                          <a:latin typeface="標楷體" panose="03000509000000000000" pitchFamily="65" charset="-120"/>
                          <a:ea typeface="標楷體" panose="03000509000000000000" pitchFamily="65" charset="-120"/>
                          <a:cs typeface="+mj-cs"/>
                        </a:rPr>
                        <a:t>常見錯誤</a:t>
                      </a:r>
                    </a:p>
                  </a:txBody>
                  <a:tcPr marL="87094" marR="87094" marT="43553" marB="43553"/>
                </a:tc>
                <a:tc>
                  <a:txBody>
                    <a:bodyPr/>
                    <a:lstStyle/>
                    <a:p>
                      <a:pPr algn="ctr"/>
                      <a:r>
                        <a:rPr lang="zh-TW" altLang="en-US" sz="2800" dirty="0" smtClean="0">
                          <a:latin typeface="標楷體" panose="03000509000000000000" pitchFamily="65" charset="-120"/>
                          <a:ea typeface="標楷體" panose="03000509000000000000" pitchFamily="65" charset="-120"/>
                        </a:rPr>
                        <a:t>正確用法</a:t>
                      </a:r>
                      <a:endParaRPr lang="zh-TW" altLang="en-US" sz="2800" dirty="0">
                        <a:latin typeface="標楷體" panose="03000509000000000000" pitchFamily="65" charset="-120"/>
                        <a:ea typeface="標楷體" panose="03000509000000000000" pitchFamily="65" charset="-120"/>
                      </a:endParaRPr>
                    </a:p>
                  </a:txBody>
                  <a:tcPr marL="87094" marR="87094" marT="43553" marB="43553"/>
                </a:tc>
                <a:tc>
                  <a:txBody>
                    <a:bodyPr/>
                    <a:lstStyle/>
                    <a:p>
                      <a:pPr algn="ctr"/>
                      <a:r>
                        <a:rPr lang="zh-TW" altLang="en-US" sz="2800" dirty="0" smtClean="0">
                          <a:latin typeface="標楷體" panose="03000509000000000000" pitchFamily="65" charset="-120"/>
                          <a:ea typeface="標楷體" panose="03000509000000000000" pitchFamily="65" charset="-120"/>
                        </a:rPr>
                        <a:t>備註</a:t>
                      </a:r>
                      <a:endParaRPr lang="zh-TW" altLang="en-US" sz="2800" dirty="0">
                        <a:latin typeface="標楷體" panose="03000509000000000000" pitchFamily="65" charset="-120"/>
                        <a:ea typeface="標楷體" panose="03000509000000000000" pitchFamily="65" charset="-120"/>
                      </a:endParaRPr>
                    </a:p>
                  </a:txBody>
                  <a:tcPr marL="87094" marR="87094" marT="43553" marB="43553"/>
                </a:tc>
              </a:tr>
              <a:tr h="1373167">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新台幣</a:t>
                      </a:r>
                      <a:endParaRPr lang="en-US" altLang="zh-TW" sz="3000" dirty="0" smtClean="0">
                        <a:solidFill>
                          <a:srgbClr val="FF0000"/>
                        </a:solidFill>
                        <a:latin typeface="標楷體" panose="03000509000000000000" pitchFamily="65" charset="-120"/>
                        <a:ea typeface="標楷體" panose="03000509000000000000" pitchFamily="65" charset="-120"/>
                      </a:endParaRPr>
                    </a:p>
                    <a:p>
                      <a:r>
                        <a:rPr lang="zh-TW" altLang="en-US" sz="3000" dirty="0" smtClean="0">
                          <a:solidFill>
                            <a:srgbClr val="FF0000"/>
                          </a:solidFill>
                          <a:latin typeface="標楷體" panose="03000509000000000000" pitchFamily="65" charset="-120"/>
                          <a:ea typeface="標楷體" panose="03000509000000000000" pitchFamily="65" charset="-120"/>
                        </a:rPr>
                        <a:t>壹萬肆仟貳佰捌拾陸元</a:t>
                      </a:r>
                      <a:endParaRPr lang="en-US" altLang="zh-TW" sz="3000" dirty="0" smtClean="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新臺幣</a:t>
                      </a:r>
                      <a:endParaRPr lang="en-US" altLang="zh-TW" sz="3000" dirty="0" smtClean="0">
                        <a:solidFill>
                          <a:srgbClr val="0000FF"/>
                        </a:solidFill>
                        <a:latin typeface="標楷體" panose="03000509000000000000" pitchFamily="65" charset="-120"/>
                        <a:ea typeface="標楷體" panose="03000509000000000000" pitchFamily="65" charset="-120"/>
                      </a:endParaRPr>
                    </a:p>
                    <a:p>
                      <a:r>
                        <a:rPr lang="en-US" altLang="zh-TW" sz="3000" dirty="0" smtClean="0">
                          <a:solidFill>
                            <a:srgbClr val="0000FF"/>
                          </a:solidFill>
                          <a:latin typeface="標楷體" panose="03000509000000000000" pitchFamily="65" charset="-120"/>
                          <a:ea typeface="標楷體" panose="03000509000000000000" pitchFamily="65" charset="-120"/>
                        </a:rPr>
                        <a:t>1</a:t>
                      </a:r>
                      <a:r>
                        <a:rPr lang="zh-TW" altLang="en-US" sz="3000" dirty="0" smtClean="0">
                          <a:solidFill>
                            <a:srgbClr val="0000FF"/>
                          </a:solidFill>
                          <a:latin typeface="標楷體" panose="03000509000000000000" pitchFamily="65" charset="-120"/>
                          <a:ea typeface="標楷體" panose="03000509000000000000" pitchFamily="65" charset="-120"/>
                        </a:rPr>
                        <a:t>萬</a:t>
                      </a:r>
                      <a:r>
                        <a:rPr lang="en-US" altLang="zh-TW" sz="3000" dirty="0" smtClean="0">
                          <a:solidFill>
                            <a:srgbClr val="0000FF"/>
                          </a:solidFill>
                          <a:latin typeface="標楷體" panose="03000509000000000000" pitchFamily="65" charset="-120"/>
                          <a:ea typeface="標楷體" panose="03000509000000000000" pitchFamily="65" charset="-120"/>
                        </a:rPr>
                        <a:t>4,286</a:t>
                      </a:r>
                      <a:r>
                        <a:rPr lang="zh-TW" altLang="en-US" sz="3000" dirty="0" smtClean="0">
                          <a:solidFill>
                            <a:srgbClr val="0000FF"/>
                          </a:solidFill>
                          <a:latin typeface="標楷體" panose="03000509000000000000" pitchFamily="65" charset="-120"/>
                          <a:ea typeface="標楷體" panose="03000509000000000000" pitchFamily="65" charset="-120"/>
                        </a:rPr>
                        <a:t>元</a:t>
                      </a:r>
                    </a:p>
                    <a:p>
                      <a:endParaRPr lang="zh-TW" altLang="en-US" sz="3000" dirty="0" smtClean="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公文書橫式書寫數字使用原則（行政院</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93</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9</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17</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日院臺秘字第</a:t>
                      </a:r>
                      <a:r>
                        <a:rPr lang="en-US" altLang="zh-TW" sz="3000" dirty="0" smtClean="0">
                          <a:solidFill>
                            <a:srgbClr val="0070C0"/>
                          </a:solidFill>
                          <a:latin typeface="標楷體" panose="03000509000000000000" pitchFamily="65" charset="-120"/>
                          <a:ea typeface="標楷體" panose="03000509000000000000" pitchFamily="65" charset="-120"/>
                          <a:hlinkClick r:id="rId2" action="ppaction://hlinksldjump"/>
                        </a:rPr>
                        <a:t>0930089122</a:t>
                      </a:r>
                      <a:r>
                        <a:rPr lang="zh-TW" altLang="en-US" sz="3000" dirty="0" smtClean="0">
                          <a:solidFill>
                            <a:srgbClr val="0070C0"/>
                          </a:solidFill>
                          <a:latin typeface="標楷體" panose="03000509000000000000" pitchFamily="65" charset="-120"/>
                          <a:ea typeface="標楷體" panose="03000509000000000000" pitchFamily="65" charset="-120"/>
                          <a:hlinkClick r:id="rId2" action="ppaction://hlinksldjump"/>
                        </a:rPr>
                        <a:t>號函頒</a:t>
                      </a:r>
                      <a:endParaRPr lang="zh-TW" altLang="en-US"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r h="1373506">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甲暨乙</a:t>
                      </a:r>
                      <a:endParaRPr lang="en-US" altLang="zh-TW" sz="3000" dirty="0" smtClean="0">
                        <a:solidFill>
                          <a:srgbClr val="FF0000"/>
                        </a:solidFill>
                        <a:latin typeface="標楷體" panose="03000509000000000000" pitchFamily="65" charset="-120"/>
                        <a:ea typeface="標楷體" panose="03000509000000000000" pitchFamily="65" charset="-120"/>
                      </a:endParaRPr>
                    </a:p>
                    <a:p>
                      <a:r>
                        <a:rPr lang="zh-TW" altLang="en-US" sz="3000" dirty="0" smtClean="0">
                          <a:solidFill>
                            <a:srgbClr val="FF0000"/>
                          </a:solidFill>
                          <a:latin typeface="標楷體" panose="03000509000000000000" pitchFamily="65" charset="-120"/>
                          <a:ea typeface="標楷體" panose="03000509000000000000" pitchFamily="65" charset="-120"/>
                        </a:rPr>
                        <a:t>甲及乙與丙</a:t>
                      </a:r>
                    </a:p>
                    <a:p>
                      <a:r>
                        <a:rPr lang="zh-TW" altLang="en-US" sz="3000" dirty="0" smtClean="0">
                          <a:solidFill>
                            <a:srgbClr val="FF0000"/>
                          </a:solidFill>
                          <a:latin typeface="標楷體" panose="03000509000000000000" pitchFamily="65" charset="-120"/>
                          <a:ea typeface="標楷體" panose="03000509000000000000" pitchFamily="65" charset="-120"/>
                        </a:rPr>
                        <a:t>甲、乙、丙</a:t>
                      </a: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甲及乙</a:t>
                      </a:r>
                      <a:endParaRPr lang="en-US" altLang="zh-TW" sz="3000" dirty="0" smtClean="0">
                        <a:solidFill>
                          <a:srgbClr val="0000FF"/>
                        </a:solidFill>
                        <a:latin typeface="標楷體" panose="03000509000000000000" pitchFamily="65" charset="-120"/>
                        <a:ea typeface="標楷體" panose="03000509000000000000" pitchFamily="65" charset="-120"/>
                      </a:endParaRPr>
                    </a:p>
                    <a:p>
                      <a:r>
                        <a:rPr lang="zh-TW" altLang="en-US" sz="3000" dirty="0" smtClean="0">
                          <a:solidFill>
                            <a:srgbClr val="0000FF"/>
                          </a:solidFill>
                          <a:latin typeface="標楷體" panose="03000509000000000000" pitchFamily="65" charset="-120"/>
                          <a:ea typeface="標楷體" panose="03000509000000000000" pitchFamily="65" charset="-120"/>
                        </a:rPr>
                        <a:t>甲與乙及丙</a:t>
                      </a:r>
                    </a:p>
                    <a:p>
                      <a:r>
                        <a:rPr lang="zh-TW" altLang="en-US" sz="3000" dirty="0" smtClean="0">
                          <a:solidFill>
                            <a:srgbClr val="0000FF"/>
                          </a:solidFill>
                          <a:latin typeface="標楷體" panose="03000509000000000000" pitchFamily="65" charset="-120"/>
                          <a:ea typeface="標楷體" panose="03000509000000000000" pitchFamily="65" charset="-120"/>
                        </a:rPr>
                        <a:t>甲、乙及丙</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公文慣用語詞</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立法慣用語詞－</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76</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8</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月</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日立法院（</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76</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）台處議字第</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1848</a:t>
                      </a:r>
                      <a:r>
                        <a:rPr lang="zh-TW" altLang="en-US" sz="3000" dirty="0" smtClean="0">
                          <a:solidFill>
                            <a:srgbClr val="0070C0"/>
                          </a:solidFill>
                          <a:latin typeface="標楷體" panose="03000509000000000000" pitchFamily="65" charset="-120"/>
                          <a:ea typeface="標楷體" panose="03000509000000000000" pitchFamily="65" charset="-120"/>
                          <a:hlinkClick r:id="rId3" action="ppaction://hlinksldjump"/>
                        </a:rPr>
                        <a:t>號函頒</a:t>
                      </a:r>
                      <a:r>
                        <a:rPr lang="en-US" altLang="zh-TW" sz="3000" dirty="0" smtClean="0">
                          <a:solidFill>
                            <a:srgbClr val="0070C0"/>
                          </a:solidFill>
                          <a:latin typeface="標楷體" panose="03000509000000000000" pitchFamily="65" charset="-120"/>
                          <a:ea typeface="標楷體" panose="03000509000000000000" pitchFamily="65" charset="-120"/>
                          <a:hlinkClick r:id="rId3" action="ppaction://hlinksldjump"/>
                        </a:rPr>
                        <a:t>)</a:t>
                      </a:r>
                      <a:endParaRPr lang="en-US" altLang="zh-TW" sz="3000" dirty="0" smtClean="0">
                        <a:solidFill>
                          <a:srgbClr val="0070C0"/>
                        </a:solidFill>
                        <a:latin typeface="標楷體" panose="03000509000000000000" pitchFamily="65" charset="-120"/>
                        <a:ea typeface="標楷體" panose="03000509000000000000" pitchFamily="65" charset="-120"/>
                      </a:endParaRPr>
                    </a:p>
                  </a:txBody>
                  <a:tcPr marL="87094" marR="87094" marT="43553" marB="43553"/>
                </a:tc>
              </a:tr>
              <a:tr h="952465">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部份、身份</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部分、身分</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法律統一用字表</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a:t>
                      </a:r>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中華民國</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62</a:t>
                      </a:r>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年</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3</a:t>
                      </a:r>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月</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13</a:t>
                      </a:r>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日立法院（第１屆）第</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51</a:t>
                      </a:r>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會第</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5</a:t>
                      </a:r>
                      <a:r>
                        <a:rPr lang="zh-TW" altLang="en-US" sz="3000" dirty="0" smtClean="0">
                          <a:solidFill>
                            <a:srgbClr val="0000FF"/>
                          </a:solidFill>
                          <a:latin typeface="標楷體" panose="03000509000000000000" pitchFamily="65" charset="-120"/>
                          <a:ea typeface="標楷體" panose="03000509000000000000" pitchFamily="65" charset="-120"/>
                          <a:hlinkClick r:id="rId4" action="ppaction://hlinksldjump"/>
                        </a:rPr>
                        <a:t>次會議認可</a:t>
                      </a:r>
                      <a:r>
                        <a:rPr lang="en-US" altLang="zh-TW" sz="3000" dirty="0" smtClean="0">
                          <a:solidFill>
                            <a:srgbClr val="0000FF"/>
                          </a:solidFill>
                          <a:latin typeface="標楷體" panose="03000509000000000000" pitchFamily="65" charset="-120"/>
                          <a:ea typeface="標楷體" panose="03000509000000000000" pitchFamily="65" charset="-120"/>
                          <a:hlinkClick r:id="rId4" action="ppaction://hlinksldjump"/>
                        </a:rPr>
                        <a:t>)</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r>
              <a:tr h="980181">
                <a:tc>
                  <a:txBody>
                    <a:bodyPr/>
                    <a:lstStyle/>
                    <a:p>
                      <a:pPr marL="0" marR="0" lvl="0" indent="0" algn="l" defTabSz="959877"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mn-cs"/>
                        </a:rPr>
                        <a:t>請辦理惠復</a:t>
                      </a: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請辦理見復</a:t>
                      </a:r>
                      <a:endParaRPr lang="zh-TW" altLang="en-US" sz="3000" dirty="0">
                        <a:solidFill>
                          <a:srgbClr val="0000FF"/>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104</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7</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月文書處理手冊十八、</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a:t>
                      </a:r>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一</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a:t>
                      </a:r>
                    </a:p>
                    <a:p>
                      <a:r>
                        <a:rPr lang="zh-TW" altLang="en-US" sz="3000" dirty="0" smtClean="0">
                          <a:solidFill>
                            <a:srgbClr val="0070C0"/>
                          </a:solidFill>
                          <a:latin typeface="標楷體" panose="03000509000000000000" pitchFamily="65" charset="-120"/>
                          <a:ea typeface="標楷體" panose="03000509000000000000" pitchFamily="65" charset="-120"/>
                          <a:hlinkClick r:id="rId5" action="ppaction://hlinksldjump"/>
                        </a:rPr>
                        <a:t>公文用語規定</a:t>
                      </a:r>
                      <a:r>
                        <a:rPr lang="en-US" altLang="zh-TW" sz="3000" dirty="0" smtClean="0">
                          <a:solidFill>
                            <a:srgbClr val="0070C0"/>
                          </a:solidFill>
                          <a:latin typeface="標楷體" panose="03000509000000000000" pitchFamily="65" charset="-120"/>
                          <a:ea typeface="標楷體" panose="03000509000000000000" pitchFamily="65" charset="-120"/>
                          <a:hlinkClick r:id="rId5" action="ppaction://hlinksldjump"/>
                        </a:rPr>
                        <a:t>P.10</a:t>
                      </a:r>
                      <a:endParaRPr lang="zh-TW" altLang="en-US" sz="3000" dirty="0" smtClean="0">
                        <a:solidFill>
                          <a:srgbClr val="0070C0"/>
                        </a:solidFill>
                        <a:latin typeface="標楷體" panose="03000509000000000000" pitchFamily="65" charset="-120"/>
                        <a:ea typeface="標楷體" panose="03000509000000000000" pitchFamily="65" charset="-120"/>
                      </a:endParaRPr>
                    </a:p>
                  </a:txBody>
                  <a:tcPr marL="87094" marR="87094" marT="43553" marB="43553"/>
                </a:tc>
              </a:tr>
              <a:tr h="696841">
                <a:tc>
                  <a:txBody>
                    <a:bodyPr/>
                    <a:lstStyle/>
                    <a:p>
                      <a:r>
                        <a:rPr lang="zh-TW" altLang="en-US" sz="3000" dirty="0" smtClean="0">
                          <a:solidFill>
                            <a:srgbClr val="FF0000"/>
                          </a:solidFill>
                          <a:latin typeface="標楷體" panose="03000509000000000000" pitchFamily="65" charset="-120"/>
                          <a:ea typeface="標楷體" panose="03000509000000000000" pitchFamily="65" charset="-120"/>
                        </a:rPr>
                        <a:t>『「」</a:t>
                      </a:r>
                      <a:r>
                        <a:rPr lang="en-US" altLang="zh-TW" sz="3000" dirty="0" smtClean="0">
                          <a:solidFill>
                            <a:srgbClr val="FF0000"/>
                          </a:solidFill>
                          <a:latin typeface="標楷體" panose="03000509000000000000" pitchFamily="65" charset="-120"/>
                          <a:ea typeface="標楷體" panose="03000509000000000000" pitchFamily="65" charset="-120"/>
                        </a:rPr>
                        <a:t>』</a:t>
                      </a:r>
                    </a:p>
                    <a:p>
                      <a:r>
                        <a:rPr lang="zh-TW" altLang="en-US" sz="3000" dirty="0" smtClean="0">
                          <a:solidFill>
                            <a:srgbClr val="FF0000"/>
                          </a:solidFill>
                          <a:latin typeface="標楷體" panose="03000509000000000000" pitchFamily="65" charset="-120"/>
                          <a:ea typeface="標楷體" panose="03000509000000000000" pitchFamily="65" charset="-120"/>
                        </a:rPr>
                        <a:t>刪節號</a:t>
                      </a:r>
                      <a:r>
                        <a:rPr lang="en-US" altLang="zh-TW" sz="3000" dirty="0" smtClean="0">
                          <a:solidFill>
                            <a:srgbClr val="FF0000"/>
                          </a:solidFill>
                          <a:latin typeface="標楷體" panose="03000509000000000000" pitchFamily="65" charset="-120"/>
                          <a:ea typeface="標楷體" panose="03000509000000000000" pitchFamily="65" charset="-120"/>
                        </a:rPr>
                        <a:t>…</a:t>
                      </a:r>
                      <a:endParaRPr lang="zh-TW" altLang="en-US" sz="3000" dirty="0">
                        <a:solidFill>
                          <a:srgbClr val="FF0000"/>
                        </a:solidFill>
                        <a:latin typeface="標楷體" panose="03000509000000000000" pitchFamily="65" charset="-120"/>
                        <a:ea typeface="標楷體" panose="03000509000000000000" pitchFamily="65" charset="-120"/>
                      </a:endParaRPr>
                    </a:p>
                  </a:txBody>
                  <a:tcPr marL="87094" marR="87094" marT="43553" marB="43553"/>
                </a:tc>
                <a:tc>
                  <a:txBody>
                    <a:bodyPr/>
                    <a:lstStyle/>
                    <a:p>
                      <a:r>
                        <a:rPr lang="zh-TW" altLang="en-US" sz="3000" dirty="0" smtClean="0">
                          <a:solidFill>
                            <a:srgbClr val="0000FF"/>
                          </a:solidFill>
                          <a:latin typeface="標楷體" panose="03000509000000000000" pitchFamily="65" charset="-120"/>
                          <a:ea typeface="標楷體" panose="03000509000000000000" pitchFamily="65" charset="-120"/>
                        </a:rPr>
                        <a:t>「</a:t>
                      </a:r>
                      <a:r>
                        <a:rPr lang="en-US" altLang="zh-TW" sz="3000" dirty="0" smtClean="0">
                          <a:solidFill>
                            <a:srgbClr val="0000FF"/>
                          </a:solidFill>
                          <a:latin typeface="標楷體" panose="03000509000000000000" pitchFamily="65" charset="-120"/>
                          <a:ea typeface="標楷體" panose="03000509000000000000" pitchFamily="65" charset="-120"/>
                        </a:rPr>
                        <a:t>『』</a:t>
                      </a:r>
                      <a:r>
                        <a:rPr lang="zh-TW" altLang="en-US" sz="3000" dirty="0" smtClean="0">
                          <a:solidFill>
                            <a:srgbClr val="0000FF"/>
                          </a:solidFill>
                          <a:latin typeface="標楷體" panose="03000509000000000000" pitchFamily="65" charset="-120"/>
                          <a:ea typeface="標楷體" panose="03000509000000000000" pitchFamily="65" charset="-120"/>
                        </a:rPr>
                        <a:t>」</a:t>
                      </a:r>
                      <a:endParaRPr lang="en-US" altLang="zh-TW" sz="3000" dirty="0" smtClean="0">
                        <a:solidFill>
                          <a:srgbClr val="0000FF"/>
                        </a:solidFill>
                        <a:latin typeface="標楷體" panose="03000509000000000000" pitchFamily="65" charset="-120"/>
                        <a:ea typeface="標楷體" panose="03000509000000000000" pitchFamily="65" charset="-120"/>
                      </a:endParaRPr>
                    </a:p>
                    <a:p>
                      <a:r>
                        <a:rPr lang="zh-TW" altLang="en-US" sz="3000" dirty="0" smtClean="0">
                          <a:solidFill>
                            <a:srgbClr val="0000FF"/>
                          </a:solidFill>
                          <a:latin typeface="標楷體" panose="03000509000000000000" pitchFamily="65" charset="-120"/>
                          <a:ea typeface="標楷體" panose="03000509000000000000" pitchFamily="65" charset="-120"/>
                        </a:rPr>
                        <a:t>刪節號</a:t>
                      </a:r>
                      <a:r>
                        <a:rPr lang="en-US" altLang="zh-TW" sz="3000" dirty="0" smtClean="0">
                          <a:solidFill>
                            <a:srgbClr val="0000FF"/>
                          </a:solidFill>
                          <a:latin typeface="標楷體" panose="03000509000000000000" pitchFamily="65" charset="-120"/>
                          <a:ea typeface="標楷體" panose="03000509000000000000" pitchFamily="65" charset="-120"/>
                        </a:rPr>
                        <a:t>……</a:t>
                      </a:r>
                    </a:p>
                  </a:txBody>
                  <a:tcPr marL="87094" marR="87094" marT="43553" marB="43553"/>
                </a:tc>
                <a:tc>
                  <a:txBody>
                    <a:bodyPr/>
                    <a:lstStyle/>
                    <a:p>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行政院</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104</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年</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7</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月文書處理手冊附錄</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4</a:t>
                      </a:r>
                      <a:r>
                        <a:rPr lang="zh-TW" altLang="en-US" sz="3000" dirty="0" smtClean="0">
                          <a:solidFill>
                            <a:srgbClr val="0070C0"/>
                          </a:solidFill>
                          <a:latin typeface="標楷體" panose="03000509000000000000" pitchFamily="65" charset="-120"/>
                          <a:ea typeface="標楷體" panose="03000509000000000000" pitchFamily="65" charset="-120"/>
                          <a:hlinkClick r:id="rId6" action="ppaction://hlinksldjump"/>
                        </a:rPr>
                        <a:t>、標點符號用法表</a:t>
                      </a:r>
                      <a:r>
                        <a:rPr lang="en-US" altLang="zh-TW" sz="3000" dirty="0" smtClean="0">
                          <a:solidFill>
                            <a:srgbClr val="0070C0"/>
                          </a:solidFill>
                          <a:latin typeface="標楷體" panose="03000509000000000000" pitchFamily="65" charset="-120"/>
                          <a:ea typeface="標楷體" panose="03000509000000000000" pitchFamily="65" charset="-120"/>
                          <a:hlinkClick r:id="rId6" action="ppaction://hlinksldjump"/>
                        </a:rPr>
                        <a:t>P.63</a:t>
                      </a:r>
                      <a:endParaRPr lang="en-US" altLang="zh-TW" sz="3000" dirty="0">
                        <a:solidFill>
                          <a:srgbClr val="0070C0"/>
                        </a:solidFill>
                        <a:latin typeface="標楷體" panose="03000509000000000000" pitchFamily="65" charset="-120"/>
                        <a:ea typeface="標楷體" panose="03000509000000000000" pitchFamily="65" charset="-120"/>
                      </a:endParaRPr>
                    </a:p>
                  </a:txBody>
                  <a:tcPr marL="87094" marR="87094" marT="43553" marB="43553"/>
                </a:tc>
              </a:tr>
            </a:tbl>
          </a:graphicData>
        </a:graphic>
      </p:graphicFrame>
    </p:spTree>
    <p:extLst>
      <p:ext uri="{BB962C8B-B14F-4D97-AF65-F5344CB8AC3E}">
        <p14:creationId xmlns:p14="http://schemas.microsoft.com/office/powerpoint/2010/main" val="427146183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96610" y="0"/>
            <a:ext cx="10798780" cy="516708"/>
          </a:xfrm>
        </p:spPr>
        <p:txBody>
          <a:bodyPr/>
          <a:lstStyle/>
          <a:p>
            <a:r>
              <a:rPr lang="zh-TW" altLang="en-US" sz="4000" dirty="0" smtClean="0">
                <a:latin typeface="標楷體" panose="03000509000000000000" pitchFamily="65" charset="-120"/>
                <a:ea typeface="標楷體" panose="03000509000000000000" pitchFamily="65" charset="-120"/>
              </a:rPr>
              <a:t>回饋與複習</a:t>
            </a:r>
            <a:endParaRPr lang="zh-TW" altLang="en-US" sz="4000"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40872" y="628398"/>
            <a:ext cx="11568792" cy="5739745"/>
          </a:xfrm>
        </p:spPr>
        <p:txBody>
          <a:bodyPr/>
          <a:lstStyle/>
          <a:p>
            <a:pPr marL="0" indent="0">
              <a:buNone/>
            </a:pPr>
            <a:r>
              <a:rPr lang="en-US" altLang="zh-TW" sz="2800" dirty="0" smtClean="0">
                <a:latin typeface="標楷體" panose="03000509000000000000" pitchFamily="65" charset="-120"/>
                <a:ea typeface="標楷體" panose="03000509000000000000" pitchFamily="65" charset="-120"/>
              </a:rPr>
              <a:t>1</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公文主旨段為全文精要，以說明行文目的與期望，應力求具體扼要</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字數不得超過「</a:t>
            </a:r>
            <a:r>
              <a:rPr lang="en-US" altLang="zh-TW" sz="2800" dirty="0" smtClean="0">
                <a:solidFill>
                  <a:srgbClr val="FF0000"/>
                </a:solidFill>
                <a:latin typeface="標楷體" panose="03000509000000000000" pitchFamily="65" charset="-120"/>
                <a:ea typeface="標楷體" panose="03000509000000000000" pitchFamily="65" charset="-120"/>
              </a:rPr>
              <a:t>50</a:t>
            </a:r>
            <a:r>
              <a:rPr lang="zh-TW" altLang="en-US" sz="2800" dirty="0">
                <a:solidFill>
                  <a:srgbClr val="FF0000"/>
                </a:solidFill>
                <a:latin typeface="標楷體" panose="03000509000000000000" pitchFamily="65" charset="-120"/>
                <a:ea typeface="標楷體" panose="03000509000000000000" pitchFamily="65" charset="-120"/>
              </a:rPr>
              <a:t>至</a:t>
            </a:r>
            <a:r>
              <a:rPr lang="en-US" altLang="zh-TW" sz="2800" dirty="0">
                <a:solidFill>
                  <a:srgbClr val="FF0000"/>
                </a:solidFill>
                <a:latin typeface="標楷體" panose="03000509000000000000" pitchFamily="65" charset="-120"/>
                <a:ea typeface="標楷體" panose="03000509000000000000" pitchFamily="65" charset="-120"/>
              </a:rPr>
              <a:t>60</a:t>
            </a:r>
            <a:r>
              <a:rPr lang="zh-TW" altLang="en-US" sz="2800" dirty="0">
                <a:solidFill>
                  <a:srgbClr val="FF0000"/>
                </a:solidFill>
                <a:latin typeface="標楷體" panose="03000509000000000000" pitchFamily="65" charset="-120"/>
                <a:ea typeface="標楷體" panose="03000509000000000000" pitchFamily="65" charset="-120"/>
              </a:rPr>
              <a:t>個</a:t>
            </a:r>
            <a:r>
              <a:rPr lang="zh-TW" altLang="en-US" sz="2800" dirty="0" smtClean="0">
                <a:solidFill>
                  <a:srgbClr val="FF0000"/>
                </a:solidFill>
                <a:latin typeface="標楷體" panose="03000509000000000000" pitchFamily="65" charset="-120"/>
                <a:ea typeface="標楷體" panose="03000509000000000000" pitchFamily="65" charset="-120"/>
              </a:rPr>
              <a:t>字</a:t>
            </a:r>
            <a:r>
              <a:rPr lang="zh-TW" altLang="en-US" sz="2800" dirty="0" smtClean="0">
                <a:latin typeface="標楷體" panose="03000509000000000000" pitchFamily="65" charset="-120"/>
                <a:ea typeface="標楷體" panose="03000509000000000000" pitchFamily="65" charset="-120"/>
              </a:rPr>
              <a:t>」         </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2.</a:t>
            </a:r>
            <a:r>
              <a:rPr lang="zh-TW" altLang="en-US" sz="2800" dirty="0" smtClean="0">
                <a:latin typeface="標楷體" panose="03000509000000000000" pitchFamily="65" charset="-120"/>
                <a:ea typeface="標楷體" panose="03000509000000000000" pitchFamily="65" charset="-120"/>
              </a:rPr>
              <a:t>簽</a:t>
            </a:r>
            <a:r>
              <a:rPr lang="zh-TW" altLang="en-US" sz="2800" dirty="0">
                <a:latin typeface="標楷體" panose="03000509000000000000" pitchFamily="65" charset="-120"/>
                <a:ea typeface="標楷體" panose="03000509000000000000" pitchFamily="65" charset="-120"/>
              </a:rPr>
              <a:t>報長官瞭解並作決定，例如計畫草案，簽之期望</a:t>
            </a:r>
            <a:r>
              <a:rPr lang="zh-TW" altLang="en-US" sz="2800" dirty="0" smtClean="0">
                <a:latin typeface="標楷體" panose="03000509000000000000" pitchFamily="65" charset="-120"/>
                <a:ea typeface="標楷體" panose="03000509000000000000" pitchFamily="65" charset="-120"/>
              </a:rPr>
              <a:t>語使用「</a:t>
            </a:r>
            <a:r>
              <a:rPr lang="zh-TW" altLang="en-US" sz="2800" dirty="0" smtClean="0">
                <a:solidFill>
                  <a:srgbClr val="FF0000"/>
                </a:solidFill>
                <a:latin typeface="標楷體" panose="03000509000000000000" pitchFamily="65" charset="-120"/>
                <a:ea typeface="標楷體" panose="03000509000000000000" pitchFamily="65" charset="-120"/>
              </a:rPr>
              <a:t>簽請鑒核</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3</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行政院農業委員會農田水利署各管理處將上月份各單位重要措施彙整</a:t>
            </a:r>
            <a:r>
              <a:rPr lang="zh-TW" altLang="en-US" sz="2800" dirty="0" smtClean="0">
                <a:latin typeface="標楷體" panose="03000509000000000000" pitchFamily="65" charset="-120"/>
                <a:ea typeface="標楷體" panose="03000509000000000000" pitchFamily="65" charset="-120"/>
              </a:rPr>
              <a:t>後</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a:t>
            </a:r>
            <a:r>
              <a:rPr lang="zh-TW" altLang="en-US" sz="2800" dirty="0">
                <a:latin typeface="標楷體" panose="03000509000000000000" pitchFamily="65" charset="-120"/>
                <a:ea typeface="標楷體" panose="03000509000000000000" pitchFamily="65" charset="-120"/>
              </a:rPr>
              <a:t>簽陳處長瞭解、過目或參考時，簽之期望語應</a:t>
            </a:r>
            <a:r>
              <a:rPr lang="zh-TW" altLang="en-US" sz="2800" dirty="0" smtClean="0">
                <a:latin typeface="標楷體" panose="03000509000000000000" pitchFamily="65" charset="-120"/>
                <a:ea typeface="標楷體" panose="03000509000000000000" pitchFamily="65" charset="-120"/>
              </a:rPr>
              <a:t>使用</a:t>
            </a:r>
            <a:r>
              <a:rPr lang="zh-TW" altLang="en-US" sz="2800" dirty="0">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簽</a:t>
            </a:r>
            <a:r>
              <a:rPr lang="zh-TW" altLang="en-US" sz="2800" dirty="0">
                <a:solidFill>
                  <a:srgbClr val="FF0000"/>
                </a:solidFill>
                <a:latin typeface="標楷體" panose="03000509000000000000" pitchFamily="65" charset="-120"/>
                <a:ea typeface="標楷體" panose="03000509000000000000" pitchFamily="65" charset="-120"/>
              </a:rPr>
              <a:t>請</a:t>
            </a:r>
            <a:r>
              <a:rPr lang="zh-TW" altLang="en-US" sz="2800" dirty="0" smtClean="0">
                <a:solidFill>
                  <a:srgbClr val="FF0000"/>
                </a:solidFill>
                <a:latin typeface="標楷體" panose="03000509000000000000" pitchFamily="65" charset="-120"/>
                <a:ea typeface="標楷體" panose="03000509000000000000" pitchFamily="65" charset="-120"/>
              </a:rPr>
              <a:t>鑒察</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4</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行政院農業委員會農田水利署各管理處行文行政院農業委員會</a:t>
            </a:r>
            <a:r>
              <a:rPr lang="zh-TW" altLang="en-US" sz="2800" dirty="0" smtClean="0">
                <a:latin typeface="標楷體" panose="03000509000000000000" pitchFamily="65" charset="-120"/>
                <a:ea typeface="標楷體" panose="03000509000000000000" pitchFamily="65" charset="-120"/>
              </a:rPr>
              <a:t>農田水利</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署</a:t>
            </a:r>
            <a:r>
              <a:rPr lang="zh-TW" altLang="en-US" sz="2800" dirty="0">
                <a:latin typeface="標楷體" panose="03000509000000000000" pitchFamily="65" charset="-120"/>
                <a:ea typeface="標楷體" panose="03000509000000000000" pitchFamily="65" charset="-120"/>
              </a:rPr>
              <a:t>附上計畫書與工程設計圖及經費概算表等附件，請求核定及補助時</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主旨</a:t>
            </a:r>
            <a:r>
              <a:rPr lang="zh-TW" altLang="en-US" sz="2800" dirty="0">
                <a:latin typeface="標楷體" panose="03000509000000000000" pitchFamily="65" charset="-120"/>
                <a:ea typeface="標楷體" panose="03000509000000000000" pitchFamily="65" charset="-120"/>
              </a:rPr>
              <a:t>段之附送語</a:t>
            </a:r>
            <a:r>
              <a:rPr lang="zh-TW" altLang="en-US" sz="2800" dirty="0" smtClean="0">
                <a:latin typeface="標楷體" panose="03000509000000000000" pitchFamily="65" charset="-120"/>
                <a:ea typeface="標楷體" panose="03000509000000000000" pitchFamily="65" charset="-120"/>
              </a:rPr>
              <a:t>使用</a:t>
            </a:r>
            <a:r>
              <a:rPr lang="zh-TW" altLang="en-US" sz="2800" dirty="0">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檢陳</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5</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行政院農業委員會農田水利署各管理處行文各鄉</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鎮、市、區</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公所</a:t>
            </a:r>
            <a:r>
              <a:rPr lang="zh-TW" altLang="en-US" sz="2800" dirty="0" smtClean="0">
                <a:latin typeface="標楷體" panose="03000509000000000000" pitchFamily="65" charset="-120"/>
                <a:ea typeface="標楷體" panose="03000509000000000000" pitchFamily="65" charset="-120"/>
              </a:rPr>
              <a:t>附上</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停水</a:t>
            </a:r>
            <a:r>
              <a:rPr lang="zh-TW" altLang="en-US" sz="2800" dirty="0">
                <a:latin typeface="標楷體" panose="03000509000000000000" pitchFamily="65" charset="-120"/>
                <a:ea typeface="標楷體" panose="03000509000000000000" pitchFamily="65" charset="-120"/>
              </a:rPr>
              <a:t>或供水公告文，請求協助張貼公告及宣導時，主旨段之附送</a:t>
            </a:r>
            <a:r>
              <a:rPr lang="zh-TW" altLang="en-US" sz="2800" dirty="0" smtClean="0">
                <a:latin typeface="標楷體" panose="03000509000000000000" pitchFamily="65" charset="-120"/>
                <a:ea typeface="標楷體" panose="03000509000000000000" pitchFamily="65" charset="-120"/>
              </a:rPr>
              <a:t>語使用</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檢送</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endParaRPr lang="zh-TW" alt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700705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96610" y="0"/>
            <a:ext cx="10798780" cy="516708"/>
          </a:xfrm>
        </p:spPr>
        <p:txBody>
          <a:bodyPr/>
          <a:lstStyle/>
          <a:p>
            <a:r>
              <a:rPr lang="zh-TW" altLang="en-US" sz="4000" dirty="0">
                <a:solidFill>
                  <a:prstClr val="black"/>
                </a:solidFill>
                <a:latin typeface="標楷體" panose="03000509000000000000" pitchFamily="65" charset="-120"/>
                <a:ea typeface="標楷體" panose="03000509000000000000" pitchFamily="65" charset="-120"/>
              </a:rPr>
              <a:t>回饋與複習</a:t>
            </a:r>
            <a:endParaRPr lang="zh-TW" altLang="en-US" dirty="0"/>
          </a:p>
        </p:txBody>
      </p:sp>
      <p:sp>
        <p:nvSpPr>
          <p:cNvPr id="3" name="內容版面配置區 2"/>
          <p:cNvSpPr>
            <a:spLocks noGrp="1"/>
          </p:cNvSpPr>
          <p:nvPr>
            <p:ph idx="1"/>
          </p:nvPr>
        </p:nvSpPr>
        <p:spPr>
          <a:xfrm>
            <a:off x="696610" y="628398"/>
            <a:ext cx="10913004" cy="5698923"/>
          </a:xfrm>
        </p:spPr>
        <p:txBody>
          <a:bodyPr/>
          <a:lstStyle/>
          <a:p>
            <a:pPr marL="0" indent="0">
              <a:buNone/>
            </a:pPr>
            <a:r>
              <a:rPr lang="en-US" altLang="zh-TW" sz="2800" dirty="0">
                <a:latin typeface="標楷體" panose="03000509000000000000" pitchFamily="65" charset="-120"/>
                <a:ea typeface="標楷體" panose="03000509000000000000" pitchFamily="65" charset="-120"/>
              </a:rPr>
              <a:t>6.</a:t>
            </a:r>
            <a:r>
              <a:rPr lang="zh-TW" altLang="en-US" sz="2800" dirty="0">
                <a:latin typeface="標楷體" panose="03000509000000000000" pitchFamily="65" charset="-120"/>
                <a:ea typeface="標楷體" panose="03000509000000000000" pitchFamily="65" charset="-120"/>
              </a:rPr>
              <a:t>行政院農業委員會農田水利署各管理處行文直轄市或縣</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市</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政府</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附</a:t>
            </a:r>
            <a:r>
              <a:rPr lang="zh-TW" altLang="en-US" sz="2800" dirty="0">
                <a:latin typeface="標楷體" panose="03000509000000000000" pitchFamily="65" charset="-120"/>
                <a:ea typeface="標楷體" panose="03000509000000000000" pitchFamily="65" charset="-120"/>
              </a:rPr>
              <a:t>送該處實施新冠肺炎防疫措施方案</a:t>
            </a:r>
            <a:r>
              <a:rPr lang="en-US" altLang="zh-TW" sz="2800" dirty="0">
                <a:latin typeface="標楷體" panose="03000509000000000000" pitchFamily="65" charset="-120"/>
                <a:ea typeface="標楷體" panose="03000509000000000000" pitchFamily="65" charset="-120"/>
              </a:rPr>
              <a:t>1</a:t>
            </a:r>
            <a:r>
              <a:rPr lang="zh-TW" altLang="en-US" sz="2800" dirty="0">
                <a:latin typeface="標楷體" panose="03000509000000000000" pitchFamily="65" charset="-120"/>
                <a:ea typeface="標楷體" panose="03000509000000000000" pitchFamily="65" charset="-120"/>
              </a:rPr>
              <a:t>份，主旨段之末期望語</a:t>
            </a:r>
            <a:r>
              <a:rPr lang="zh-TW" altLang="en-US" sz="2800" dirty="0" smtClean="0">
                <a:latin typeface="標楷體" panose="03000509000000000000" pitchFamily="65" charset="-120"/>
                <a:ea typeface="標楷體" panose="03000509000000000000" pitchFamily="65" charset="-120"/>
              </a:rPr>
              <a:t>使用</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請查照</a:t>
            </a:r>
            <a:r>
              <a:rPr lang="zh-TW" altLang="en-US" sz="2800" dirty="0">
                <a:latin typeface="標楷體" panose="03000509000000000000" pitchFamily="65" charset="-120"/>
                <a:ea typeface="標楷體" panose="03000509000000000000" pitchFamily="65" charset="-120"/>
              </a:rPr>
              <a:t>」</a:t>
            </a:r>
          </a:p>
          <a:p>
            <a:pPr marL="0" indent="0">
              <a:buNone/>
            </a:pPr>
            <a:r>
              <a:rPr lang="en-US" altLang="zh-TW" sz="2800" dirty="0" smtClean="0">
                <a:latin typeface="標楷體" panose="03000509000000000000" pitchFamily="65" charset="-120"/>
                <a:ea typeface="標楷體" panose="03000509000000000000" pitchFamily="65" charset="-120"/>
              </a:rPr>
              <a:t>7</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行政院農業委員會農田水利署各管理處行文立法院，對立法院</a:t>
            </a:r>
            <a:r>
              <a:rPr lang="zh-TW" altLang="en-US" sz="2800" dirty="0" smtClean="0">
                <a:latin typeface="標楷體" panose="03000509000000000000" pitchFamily="65" charset="-120"/>
                <a:ea typeface="標楷體" panose="03000509000000000000" pitchFamily="65" charset="-120"/>
              </a:rPr>
              <a:t>稱謂</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用語</a:t>
            </a:r>
            <a:r>
              <a:rPr lang="zh-TW" altLang="en-US" sz="2800" dirty="0">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大院</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8</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行政院農業委員會農田水利署各管理處行文所屬員工</a:t>
            </a:r>
            <a:r>
              <a:rPr lang="zh-TW" altLang="en-US" sz="2800" dirty="0" smtClean="0">
                <a:latin typeface="標楷體" panose="03000509000000000000" pitchFamily="65" charset="-120"/>
                <a:ea typeface="標楷體" panose="03000509000000000000" pitchFamily="65" charset="-120"/>
              </a:rPr>
              <a:t>，處長</a:t>
            </a:r>
            <a:r>
              <a:rPr lang="zh-TW" altLang="en-US" sz="2800" dirty="0">
                <a:latin typeface="標楷體" panose="03000509000000000000" pitchFamily="65" charset="-120"/>
                <a:ea typeface="標楷體" panose="03000509000000000000" pitchFamily="65" charset="-120"/>
              </a:rPr>
              <a:t>對本</a:t>
            </a:r>
            <a:r>
              <a:rPr lang="zh-TW" altLang="en-US" sz="2800" dirty="0" smtClean="0">
                <a:latin typeface="標楷體" panose="03000509000000000000" pitchFamily="65" charset="-120"/>
                <a:ea typeface="標楷體" panose="03000509000000000000" pitchFamily="65" charset="-120"/>
              </a:rPr>
              <a:t>處</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員工，稱謂用語為「</a:t>
            </a:r>
            <a:r>
              <a:rPr lang="zh-TW" altLang="en-US" sz="2800" dirty="0" smtClean="0">
                <a:solidFill>
                  <a:srgbClr val="FF0000"/>
                </a:solidFill>
                <a:latin typeface="標楷體" panose="03000509000000000000" pitchFamily="65" charset="-120"/>
                <a:ea typeface="標楷體" panose="03000509000000000000" pitchFamily="65" charset="-120"/>
              </a:rPr>
              <a:t>臺端</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9</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行政院農業委員會農田水利署各管理處公文承辦人於</a:t>
            </a:r>
            <a:r>
              <a:rPr lang="zh-TW" altLang="en-US" sz="2800" dirty="0" smtClean="0">
                <a:latin typeface="標楷體" panose="03000509000000000000" pitchFamily="65" charset="-120"/>
                <a:ea typeface="標楷體" panose="03000509000000000000" pitchFamily="65" charset="-120"/>
              </a:rPr>
              <a:t>上簽</a:t>
            </a:r>
            <a:r>
              <a:rPr lang="zh-TW" altLang="en-US" sz="2800" dirty="0">
                <a:latin typeface="標楷體" panose="03000509000000000000" pitchFamily="65" charset="-120"/>
                <a:ea typeface="標楷體" panose="03000509000000000000" pitchFamily="65" charset="-120"/>
              </a:rPr>
              <a:t>或報告</a:t>
            </a:r>
            <a:r>
              <a:rPr lang="zh-TW" altLang="en-US" sz="2800" dirty="0" smtClean="0">
                <a:latin typeface="標楷體" panose="03000509000000000000" pitchFamily="65" charset="-120"/>
                <a:ea typeface="標楷體" panose="03000509000000000000" pitchFamily="65" charset="-120"/>
              </a:rPr>
              <a:t>等</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文件</a:t>
            </a:r>
            <a:r>
              <a:rPr lang="zh-TW" altLang="en-US" sz="2800" dirty="0">
                <a:latin typeface="標楷體" panose="03000509000000000000" pitchFamily="65" charset="-120"/>
                <a:ea typeface="標楷體" panose="03000509000000000000" pitchFamily="65" charset="-120"/>
              </a:rPr>
              <a:t>給處長核定時，文末</a:t>
            </a:r>
            <a:r>
              <a:rPr lang="zh-TW" altLang="en-US" sz="2800" dirty="0" smtClean="0">
                <a:latin typeface="標楷體" panose="03000509000000000000" pitchFamily="65" charset="-120"/>
                <a:ea typeface="標楷體" panose="03000509000000000000" pitchFamily="65" charset="-120"/>
              </a:rPr>
              <a:t>結束語使用「</a:t>
            </a:r>
            <a:r>
              <a:rPr lang="zh-TW" altLang="en-US" sz="2800" dirty="0" smtClean="0">
                <a:solidFill>
                  <a:srgbClr val="FF0000"/>
                </a:solidFill>
                <a:latin typeface="標楷體" panose="03000509000000000000" pitchFamily="65" charset="-120"/>
                <a:ea typeface="標楷體" panose="03000509000000000000" pitchFamily="65" charset="-120"/>
              </a:rPr>
              <a:t>簽</a:t>
            </a:r>
            <a:r>
              <a:rPr lang="zh-TW" altLang="en-US" sz="2800" dirty="0">
                <a:solidFill>
                  <a:srgbClr val="FF0000"/>
                </a:solidFill>
                <a:latin typeface="標楷體" panose="03000509000000000000" pitchFamily="65" charset="-120"/>
                <a:ea typeface="標楷體" panose="03000509000000000000" pitchFamily="65" charset="-120"/>
              </a:rPr>
              <a:t>陳、敬</a:t>
            </a:r>
            <a:r>
              <a:rPr lang="zh-TW" altLang="en-US" sz="2800" dirty="0" smtClean="0">
                <a:solidFill>
                  <a:srgbClr val="FF0000"/>
                </a:solidFill>
                <a:latin typeface="標楷體" panose="03000509000000000000" pitchFamily="65" charset="-120"/>
                <a:ea typeface="標楷體" panose="03000509000000000000" pitchFamily="65" charset="-120"/>
              </a:rPr>
              <a:t>陳</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anose="03000509000000000000" pitchFamily="65" charset="-120"/>
                <a:ea typeface="標楷體" panose="03000509000000000000" pitchFamily="65" charset="-120"/>
              </a:rPr>
              <a:t>10</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公文書時間之製作方式</a:t>
            </a:r>
            <a:r>
              <a:rPr lang="zh-TW" altLang="en-US" sz="2800" dirty="0" smtClean="0">
                <a:latin typeface="標楷體" panose="03000509000000000000" pitchFamily="65" charset="-120"/>
                <a:ea typeface="標楷體" panose="03000509000000000000" pitchFamily="65" charset="-120"/>
              </a:rPr>
              <a:t>，應使用「</a:t>
            </a:r>
            <a:r>
              <a:rPr lang="zh-TW" altLang="en-US" sz="2800" dirty="0" smtClean="0">
                <a:solidFill>
                  <a:srgbClr val="FF0000"/>
                </a:solidFill>
                <a:latin typeface="標楷體" panose="03000509000000000000" pitchFamily="65" charset="-120"/>
                <a:ea typeface="標楷體" panose="03000509000000000000" pitchFamily="65" charset="-120"/>
              </a:rPr>
              <a:t>下午</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時</a:t>
            </a:r>
            <a:r>
              <a:rPr lang="en-US" altLang="zh-TW" sz="2800" dirty="0">
                <a:solidFill>
                  <a:srgbClr val="FF0000"/>
                </a:solidFill>
                <a:latin typeface="標楷體" panose="03000509000000000000" pitchFamily="65" charset="-120"/>
                <a:ea typeface="標楷體" panose="03000509000000000000" pitchFamily="65" charset="-120"/>
              </a:rPr>
              <a:t>30</a:t>
            </a:r>
            <a:r>
              <a:rPr lang="zh-TW" altLang="en-US" sz="2800" dirty="0" smtClean="0">
                <a:solidFill>
                  <a:srgbClr val="FF0000"/>
                </a:solidFill>
                <a:latin typeface="標楷體" panose="03000509000000000000" pitchFamily="65" charset="-120"/>
                <a:ea typeface="標楷體" panose="03000509000000000000" pitchFamily="65" charset="-120"/>
              </a:rPr>
              <a:t>分</a:t>
            </a:r>
            <a:r>
              <a:rPr lang="zh-TW" altLang="en-US" sz="2800" dirty="0" smtClean="0">
                <a:latin typeface="標楷體" panose="03000509000000000000" pitchFamily="65" charset="-120"/>
                <a:ea typeface="標楷體" panose="03000509000000000000" pitchFamily="65" charset="-120"/>
              </a:rPr>
              <a:t>」才正確，不得使</a:t>
            </a:r>
            <a:endParaRPr lang="en-US" altLang="zh-TW" sz="2800" dirty="0" smtClean="0">
              <a:latin typeface="標楷體" panose="03000509000000000000" pitchFamily="65" charset="-120"/>
              <a:ea typeface="標楷體" panose="03000509000000000000" pitchFamily="65" charset="-120"/>
            </a:endParaRPr>
          </a:p>
          <a:p>
            <a:pPr marL="0" indent="0">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用下午</a:t>
            </a: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a:t>
            </a:r>
            <a:r>
              <a:rPr lang="en-US" altLang="zh-TW" sz="2800" dirty="0" smtClean="0">
                <a:latin typeface="標楷體" panose="03000509000000000000" pitchFamily="65" charset="-120"/>
                <a:ea typeface="標楷體" panose="03000509000000000000" pitchFamily="65" charset="-120"/>
              </a:rPr>
              <a:t>30</a:t>
            </a:r>
            <a:r>
              <a:rPr lang="zh-TW" altLang="en-US" sz="2800" dirty="0" smtClean="0">
                <a:latin typeface="標楷體" panose="03000509000000000000" pitchFamily="65" charset="-120"/>
                <a:ea typeface="標楷體" panose="03000509000000000000" pitchFamily="65" charset="-120"/>
              </a:rPr>
              <a:t>、下午</a:t>
            </a:r>
            <a:r>
              <a:rPr lang="en-US" altLang="zh-TW" sz="2800" dirty="0">
                <a:latin typeface="標楷體" panose="03000509000000000000" pitchFamily="65" charset="-120"/>
                <a:ea typeface="標楷體" panose="03000509000000000000" pitchFamily="65" charset="-120"/>
              </a:rPr>
              <a:t>14</a:t>
            </a:r>
            <a:r>
              <a:rPr lang="zh-TW" altLang="en-US" sz="2800" dirty="0">
                <a:latin typeface="標楷體" panose="03000509000000000000" pitchFamily="65" charset="-120"/>
                <a:ea typeface="標楷體" panose="03000509000000000000" pitchFamily="65" charset="-120"/>
              </a:rPr>
              <a:t>時</a:t>
            </a:r>
            <a:r>
              <a:rPr lang="en-US" altLang="zh-TW" sz="2800" dirty="0">
                <a:latin typeface="標楷體" panose="03000509000000000000" pitchFamily="65" charset="-120"/>
                <a:ea typeface="標楷體" panose="03000509000000000000" pitchFamily="65" charset="-120"/>
              </a:rPr>
              <a:t>30</a:t>
            </a:r>
            <a:r>
              <a:rPr lang="zh-TW" altLang="en-US" sz="2800" dirty="0" smtClean="0">
                <a:latin typeface="標楷體" panose="03000509000000000000" pitchFamily="65" charset="-120"/>
                <a:ea typeface="標楷體" panose="03000509000000000000" pitchFamily="65" charset="-120"/>
              </a:rPr>
              <a:t>分獲下午</a:t>
            </a: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點</a:t>
            </a:r>
            <a:r>
              <a:rPr lang="en-US" altLang="zh-TW" sz="2800" dirty="0">
                <a:latin typeface="標楷體" panose="03000509000000000000" pitchFamily="65" charset="-120"/>
                <a:ea typeface="標楷體" panose="03000509000000000000" pitchFamily="65" charset="-120"/>
              </a:rPr>
              <a:t>30</a:t>
            </a:r>
            <a:r>
              <a:rPr lang="zh-TW" altLang="en-US" sz="2800" dirty="0">
                <a:latin typeface="標楷體" panose="03000509000000000000" pitchFamily="65" charset="-120"/>
                <a:ea typeface="標楷體" panose="03000509000000000000" pitchFamily="65" charset="-120"/>
              </a:rPr>
              <a:t>分</a:t>
            </a:r>
          </a:p>
          <a:p>
            <a:endParaRPr lang="zh-TW" altLang="en-US" sz="2400" dirty="0">
              <a:latin typeface="標楷體" panose="03000509000000000000" pitchFamily="65" charset="-120"/>
              <a:ea typeface="標楷體" panose="03000509000000000000" pitchFamily="65" charset="-120"/>
            </a:endParaRPr>
          </a:p>
          <a:p>
            <a:endParaRPr lang="zh-TW" alt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740937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5475" name="內容版面配置區 5">
            <a:hlinkClick r:id="rId2" action="ppaction://hlinksldjump"/>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40556" y="77002"/>
            <a:ext cx="8373979" cy="6780998"/>
          </a:xfrm>
        </p:spPr>
      </p:pic>
      <p:sp>
        <p:nvSpPr>
          <p:cNvPr id="3" name="文字方塊 2"/>
          <p:cNvSpPr txBox="1"/>
          <p:nvPr/>
        </p:nvSpPr>
        <p:spPr>
          <a:xfrm>
            <a:off x="912645" y="154004"/>
            <a:ext cx="824715" cy="618630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TW" altLang="en-US" sz="4000" dirty="0" smtClean="0">
                <a:solidFill>
                  <a:srgbClr val="0000FF"/>
                </a:solidFill>
                <a:latin typeface="標楷體" panose="03000509000000000000" pitchFamily="65" charset="-120"/>
                <a:ea typeface="標楷體" panose="03000509000000000000" pitchFamily="65" charset="-120"/>
              </a:rPr>
              <a:t>對</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父</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母</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以</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上</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長</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輩</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用</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敬</a:t>
            </a:r>
            <a:endParaRPr lang="en-US" altLang="zh-TW" sz="4000" dirty="0" smtClean="0">
              <a:solidFill>
                <a:srgbClr val="0000FF"/>
              </a:solidFill>
              <a:latin typeface="標楷體" panose="03000509000000000000" pitchFamily="65" charset="-120"/>
              <a:ea typeface="標楷體" panose="03000509000000000000" pitchFamily="65" charset="-120"/>
            </a:endParaRPr>
          </a:p>
          <a:p>
            <a:endParaRPr lang="en-US" altLang="zh-TW" dirty="0" smtClean="0">
              <a:solidFill>
                <a:prstClr val="black"/>
              </a:solidFill>
            </a:endParaRPr>
          </a:p>
          <a:p>
            <a:endParaRPr lang="zh-TW" altLang="en-US" dirty="0">
              <a:solidFill>
                <a:prstClr val="black"/>
              </a:solidFill>
            </a:endParaRPr>
          </a:p>
        </p:txBody>
      </p:sp>
      <p:sp>
        <p:nvSpPr>
          <p:cNvPr id="7" name="矩形 6"/>
          <p:cNvSpPr/>
          <p:nvPr/>
        </p:nvSpPr>
        <p:spPr>
          <a:xfrm>
            <a:off x="10717731" y="154004"/>
            <a:ext cx="919211" cy="635267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4000" dirty="0">
                <a:solidFill>
                  <a:srgbClr val="0000FF"/>
                </a:solidFill>
                <a:latin typeface="標楷體" panose="03000509000000000000" pitchFamily="65" charset="-120"/>
                <a:ea typeface="標楷體" panose="03000509000000000000" pitchFamily="65" charset="-120"/>
              </a:rPr>
              <a:t>對</a:t>
            </a:r>
            <a:endParaRPr lang="en-US" altLang="zh-TW" sz="4000" dirty="0">
              <a:solidFill>
                <a:srgbClr val="0000FF"/>
              </a:solidFill>
              <a:latin typeface="標楷體" panose="03000509000000000000" pitchFamily="65" charset="-120"/>
              <a:ea typeface="標楷體" panose="03000509000000000000" pitchFamily="65" charset="-120"/>
            </a:endParaRPr>
          </a:p>
          <a:p>
            <a:r>
              <a:rPr lang="zh-TW" altLang="en-US" sz="4000" dirty="0">
                <a:solidFill>
                  <a:srgbClr val="0000FF"/>
                </a:solidFill>
                <a:latin typeface="標楷體" panose="03000509000000000000" pitchFamily="65" charset="-120"/>
                <a:ea typeface="標楷體" panose="03000509000000000000" pitchFamily="65" charset="-120"/>
              </a:rPr>
              <a:t>上</a:t>
            </a:r>
            <a:r>
              <a:rPr lang="zh-TW" altLang="en-US" sz="4000" dirty="0" smtClean="0">
                <a:solidFill>
                  <a:srgbClr val="0000FF"/>
                </a:solidFill>
                <a:latin typeface="標楷體" panose="03000509000000000000" pitchFamily="65" charset="-120"/>
                <a:ea typeface="標楷體" panose="03000509000000000000" pitchFamily="65" charset="-120"/>
              </a:rPr>
              <a:t>行</a:t>
            </a:r>
            <a:endParaRPr lang="en-US" altLang="zh-TW" sz="4000" dirty="0" smtClean="0">
              <a:solidFill>
                <a:srgbClr val="0000FF"/>
              </a:solidFill>
              <a:latin typeface="標楷體" panose="03000509000000000000" pitchFamily="65" charset="-120"/>
              <a:ea typeface="標楷體" panose="03000509000000000000" pitchFamily="65" charset="-120"/>
            </a:endParaRPr>
          </a:p>
          <a:p>
            <a:r>
              <a:rPr lang="zh-TW" altLang="en-US" sz="4000" dirty="0">
                <a:solidFill>
                  <a:srgbClr val="0000FF"/>
                </a:solidFill>
                <a:latin typeface="標楷體" panose="03000509000000000000" pitchFamily="65" charset="-120"/>
                <a:ea typeface="標楷體" panose="03000509000000000000" pitchFamily="65" charset="-120"/>
              </a:rPr>
              <a:t>文</a:t>
            </a:r>
            <a:endParaRPr lang="en-US" altLang="zh-TW" sz="4000" dirty="0">
              <a:solidFill>
                <a:srgbClr val="0000FF"/>
              </a:solidFill>
              <a:latin typeface="標楷體" panose="03000509000000000000" pitchFamily="65" charset="-120"/>
              <a:ea typeface="標楷體" panose="03000509000000000000" pitchFamily="65" charset="-120"/>
            </a:endParaRPr>
          </a:p>
          <a:p>
            <a:r>
              <a:rPr lang="zh-TW" altLang="en-US" sz="4000" dirty="0">
                <a:solidFill>
                  <a:srgbClr val="0000FF"/>
                </a:solidFill>
                <a:latin typeface="標楷體" panose="03000509000000000000" pitchFamily="65" charset="-120"/>
                <a:ea typeface="標楷體" panose="03000509000000000000" pitchFamily="65" charset="-120"/>
              </a:rPr>
              <a:t>用</a:t>
            </a:r>
            <a:endParaRPr lang="en-US" altLang="zh-TW" sz="4000" dirty="0">
              <a:solidFill>
                <a:srgbClr val="0000FF"/>
              </a:solidFill>
              <a:latin typeface="標楷體" panose="03000509000000000000" pitchFamily="65" charset="-120"/>
              <a:ea typeface="標楷體" panose="03000509000000000000" pitchFamily="65" charset="-120"/>
            </a:endParaRPr>
          </a:p>
          <a:p>
            <a:r>
              <a:rPr lang="zh-TW" altLang="en-US" sz="4000" dirty="0" smtClean="0">
                <a:solidFill>
                  <a:srgbClr val="0000FF"/>
                </a:solidFill>
                <a:latin typeface="標楷體" panose="03000509000000000000" pitchFamily="65" charset="-120"/>
                <a:ea typeface="標楷體" panose="03000509000000000000" pitchFamily="65" charset="-120"/>
              </a:rPr>
              <a:t>敬以示敬</a:t>
            </a:r>
            <a:endParaRPr lang="en-US" altLang="zh-TW" sz="4000" dirty="0">
              <a:solidFill>
                <a:srgbClr val="0000FF"/>
              </a:solidFill>
              <a:latin typeface="標楷體" panose="03000509000000000000" pitchFamily="65" charset="-120"/>
              <a:ea typeface="標楷體" panose="03000509000000000000" pitchFamily="65" charset="-120"/>
            </a:endParaRPr>
          </a:p>
          <a:p>
            <a:endParaRPr lang="en-US" altLang="zh-TW" dirty="0">
              <a:solidFill>
                <a:prstClr val="black"/>
              </a:solidFill>
            </a:endParaRPr>
          </a:p>
          <a:p>
            <a:endParaRPr lang="zh-TW" altLang="en-US" dirty="0">
              <a:solidFill>
                <a:prstClr val="black"/>
              </a:solidFill>
            </a:endParaRPr>
          </a:p>
        </p:txBody>
      </p:sp>
    </p:spTree>
    <p:extLst>
      <p:ext uri="{BB962C8B-B14F-4D97-AF65-F5344CB8AC3E}">
        <p14:creationId xmlns:p14="http://schemas.microsoft.com/office/powerpoint/2010/main" val="267340049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63515"/>
            <a:ext cx="10516104" cy="869537"/>
          </a:xfrm>
        </p:spPr>
        <p:txBody>
          <a:bodyPr rtlCol="0">
            <a:normAutofit/>
          </a:bodyPr>
          <a:lstStyle/>
          <a:p>
            <a:pPr algn="ctr" defTabSz="914298"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復及覆之文字使用疑義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20571" y="1051007"/>
            <a:ext cx="11393202" cy="5651233"/>
          </a:xfrm>
        </p:spPr>
        <p:txBody>
          <a:bodyPr rtlCol="0">
            <a:normAutofit fontScale="92500" lnSpcReduction="10000"/>
          </a:bodyPr>
          <a:lstStyle/>
          <a:p>
            <a:pPr marL="228574" indent="-228574" defTabSz="914298" eaLnBrk="1" fontAlgn="auto" hangingPunct="1">
              <a:spcAft>
                <a:spcPts val="0"/>
              </a:spcAft>
              <a:defRPr/>
            </a:pPr>
            <a:r>
              <a:rPr lang="zh-TW" altLang="en-US" sz="3200" dirty="0">
                <a:solidFill>
                  <a:prstClr val="black"/>
                </a:solidFill>
                <a:latin typeface="標楷體" panose="03000509000000000000" pitchFamily="65" charset="-120"/>
                <a:ea typeface="標楷體" panose="03000509000000000000" pitchFamily="65" charset="-120"/>
              </a:rPr>
              <a:t>行政院</a:t>
            </a:r>
            <a:r>
              <a:rPr lang="en-US" altLang="zh-TW" sz="3200" dirty="0">
                <a:solidFill>
                  <a:prstClr val="black"/>
                </a:solidFill>
                <a:latin typeface="標楷體" panose="03000509000000000000" pitchFamily="65" charset="-120"/>
                <a:ea typeface="標楷體" panose="03000509000000000000" pitchFamily="65" charset="-120"/>
              </a:rPr>
              <a:t>100.10.25</a:t>
            </a:r>
            <a:r>
              <a:rPr lang="zh-TW" altLang="en-US" sz="3200" dirty="0">
                <a:solidFill>
                  <a:prstClr val="black"/>
                </a:solidFill>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104.7.29</a:t>
            </a:r>
            <a:r>
              <a:rPr lang="zh-TW" altLang="en-US" sz="32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2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200" dirty="0">
                <a:solidFill>
                  <a:prstClr val="black"/>
                </a:solidFill>
                <a:latin typeface="標楷體" panose="03000509000000000000" pitchFamily="65" charset="-120"/>
                <a:ea typeface="標楷體" panose="03000509000000000000" pitchFamily="65" charset="-120"/>
              </a:rPr>
              <a:t>查教育部重編國語辭典修訂本略以，「</a:t>
            </a:r>
            <a:r>
              <a:rPr lang="zh-TW" altLang="en-US" sz="3200" dirty="0">
                <a:solidFill>
                  <a:srgbClr val="FF0000"/>
                </a:solidFill>
                <a:latin typeface="標楷體" panose="03000509000000000000" pitchFamily="65" charset="-120"/>
                <a:ea typeface="標楷體" panose="03000509000000000000" pitchFamily="65" charset="-120"/>
              </a:rPr>
              <a:t>復</a:t>
            </a:r>
            <a:r>
              <a:rPr lang="zh-TW" altLang="en-US" sz="3200" dirty="0">
                <a:solidFill>
                  <a:prstClr val="black"/>
                </a:solidFill>
                <a:latin typeface="標楷體" panose="03000509000000000000" pitchFamily="65" charset="-120"/>
                <a:ea typeface="標楷體" panose="03000509000000000000" pitchFamily="65" charset="-120"/>
              </a:rPr>
              <a:t>」一字有</a:t>
            </a:r>
            <a:r>
              <a:rPr lang="zh-TW" altLang="en-US" sz="3200" dirty="0">
                <a:solidFill>
                  <a:srgbClr val="0000FF"/>
                </a:solidFill>
                <a:latin typeface="標楷體" panose="03000509000000000000" pitchFamily="65" charset="-120"/>
                <a:ea typeface="標楷體" panose="03000509000000000000" pitchFamily="65" charset="-120"/>
              </a:rPr>
              <a:t>返、還、還</a:t>
            </a:r>
            <a:endParaRPr lang="en-US" altLang="zh-TW" sz="3200" dirty="0">
              <a:solidFill>
                <a:srgbClr val="0000FF"/>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solidFill>
                  <a:srgbClr val="0000FF"/>
                </a:solidFill>
                <a:latin typeface="標楷體" panose="03000509000000000000" pitchFamily="65" charset="-120"/>
                <a:ea typeface="標楷體" panose="03000509000000000000" pitchFamily="65" charset="-120"/>
              </a:rPr>
              <a:t> </a:t>
            </a:r>
            <a:r>
              <a:rPr lang="zh-TW" altLang="en-US" sz="3200" dirty="0">
                <a:solidFill>
                  <a:srgbClr val="0000FF"/>
                </a:solidFill>
                <a:latin typeface="標楷體" panose="03000509000000000000" pitchFamily="65" charset="-120"/>
                <a:ea typeface="標楷體" panose="03000509000000000000" pitchFamily="65" charset="-120"/>
              </a:rPr>
              <a:t>原及再、又</a:t>
            </a:r>
            <a:r>
              <a:rPr lang="zh-TW" altLang="en-US" sz="3200" dirty="0">
                <a:solidFill>
                  <a:prstClr val="black"/>
                </a:solidFill>
                <a:latin typeface="標楷體" panose="03000509000000000000" pitchFamily="65" charset="-120"/>
                <a:ea typeface="標楷體" panose="03000509000000000000" pitchFamily="65" charset="-120"/>
              </a:rPr>
              <a:t>等義，而「</a:t>
            </a:r>
            <a:r>
              <a:rPr lang="zh-TW" altLang="en-US" sz="3200" dirty="0">
                <a:solidFill>
                  <a:srgbClr val="FF0000"/>
                </a:solidFill>
                <a:latin typeface="標楷體" panose="03000509000000000000" pitchFamily="65" charset="-120"/>
                <a:ea typeface="標楷體" panose="03000509000000000000" pitchFamily="65" charset="-120"/>
              </a:rPr>
              <a:t>覆</a:t>
            </a:r>
            <a:r>
              <a:rPr lang="zh-TW" altLang="en-US" sz="3200" dirty="0">
                <a:solidFill>
                  <a:prstClr val="black"/>
                </a:solidFill>
                <a:latin typeface="標楷體" panose="03000509000000000000" pitchFamily="65" charset="-120"/>
                <a:ea typeface="標楷體" panose="03000509000000000000" pitchFamily="65" charset="-120"/>
              </a:rPr>
              <a:t>」有</a:t>
            </a:r>
            <a:r>
              <a:rPr lang="zh-TW" altLang="en-US" sz="3200" dirty="0">
                <a:solidFill>
                  <a:srgbClr val="0000FF"/>
                </a:solidFill>
                <a:latin typeface="標楷體" panose="03000509000000000000" pitchFamily="65" charset="-120"/>
                <a:ea typeface="標楷體" panose="03000509000000000000" pitchFamily="65" charset="-120"/>
              </a:rPr>
              <a:t>翻倒、傾倒、回、還及重、再等</a:t>
            </a:r>
            <a:endParaRPr lang="en-US" altLang="zh-TW" sz="3200" dirty="0">
              <a:solidFill>
                <a:srgbClr val="0000FF"/>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solidFill>
                  <a:srgbClr val="0000FF"/>
                </a:solidFill>
                <a:latin typeface="標楷體" panose="03000509000000000000" pitchFamily="65" charset="-120"/>
                <a:ea typeface="標楷體" panose="03000509000000000000" pitchFamily="65" charset="-120"/>
              </a:rPr>
              <a:t> </a:t>
            </a:r>
            <a:r>
              <a:rPr lang="zh-TW" altLang="en-US" sz="3200" dirty="0">
                <a:solidFill>
                  <a:srgbClr val="0000FF"/>
                </a:solidFill>
                <a:latin typeface="標楷體" panose="03000509000000000000" pitchFamily="65" charset="-120"/>
                <a:ea typeface="標楷體" panose="03000509000000000000" pitchFamily="65" charset="-120"/>
              </a:rPr>
              <a:t>義</a:t>
            </a:r>
            <a:r>
              <a:rPr lang="zh-TW" altLang="en-US" sz="3200" dirty="0">
                <a:solidFill>
                  <a:prstClr val="black"/>
                </a:solidFill>
                <a:latin typeface="標楷體" panose="03000509000000000000" pitchFamily="65" charset="-120"/>
                <a:ea typeface="標楷體" panose="03000509000000000000" pitchFamily="65" charset="-120"/>
              </a:rPr>
              <a:t>，是「復」與「覆」均有返、還之義，</a:t>
            </a:r>
            <a:r>
              <a:rPr lang="zh-TW" altLang="en-US" sz="3200" dirty="0">
                <a:solidFill>
                  <a:srgbClr val="FF0000"/>
                </a:solidFill>
                <a:latin typeface="標楷體" panose="03000509000000000000" pitchFamily="65" charset="-120"/>
                <a:ea typeface="標楷體" panose="03000509000000000000" pitchFamily="65" charset="-120"/>
              </a:rPr>
              <a:t>使用「答復」或「答</a:t>
            </a:r>
            <a:endParaRPr lang="en-US" altLang="zh-TW" sz="3200" dirty="0">
              <a:solidFill>
                <a:srgbClr val="FF0000"/>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solidFill>
                  <a:srgbClr val="FF0000"/>
                </a:solidFill>
                <a:latin typeface="標楷體" panose="03000509000000000000" pitchFamily="65" charset="-120"/>
                <a:ea typeface="標楷體" panose="03000509000000000000" pitchFamily="65" charset="-120"/>
              </a:rPr>
              <a:t> </a:t>
            </a:r>
            <a:r>
              <a:rPr lang="zh-TW" altLang="en-US" sz="3200" dirty="0">
                <a:solidFill>
                  <a:srgbClr val="FF0000"/>
                </a:solidFill>
                <a:latin typeface="標楷體" panose="03000509000000000000" pitchFamily="65" charset="-120"/>
                <a:ea typeface="標楷體" panose="03000509000000000000" pitchFamily="65" charset="-120"/>
              </a:rPr>
              <a:t>覆」等詞表達「回復」之意均屬可行，並非錯別字</a:t>
            </a:r>
            <a:r>
              <a:rPr lang="zh-TW" altLang="en-US" sz="3200" dirty="0">
                <a:solidFill>
                  <a:prstClr val="black"/>
                </a:solidFill>
                <a:latin typeface="標楷體" panose="03000509000000000000" pitchFamily="65" charset="-120"/>
                <a:ea typeface="標楷體" panose="03000509000000000000" pitchFamily="65" charset="-120"/>
              </a:rPr>
              <a:t>。</a:t>
            </a:r>
            <a:endParaRPr lang="en-US" altLang="zh-TW" sz="32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另查在法律用字使用上，「答復」及「答覆」均為現行法令條</a:t>
            </a:r>
            <a:endParaRPr lang="en-US" altLang="zh-TW" sz="32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latin typeface="標楷體" panose="03000509000000000000" pitchFamily="65" charset="-120"/>
                <a:ea typeface="標楷體" panose="03000509000000000000" pitchFamily="65" charset="-120"/>
              </a:rPr>
              <a:t> </a:t>
            </a:r>
            <a:r>
              <a:rPr lang="zh-TW" altLang="en-US" sz="3200" dirty="0">
                <a:latin typeface="標楷體" panose="03000509000000000000" pitchFamily="65" charset="-120"/>
                <a:ea typeface="標楷體" panose="03000509000000000000" pitchFamily="65" charset="-120"/>
              </a:rPr>
              <a:t>文文字所使用，如「</a:t>
            </a:r>
            <a:r>
              <a:rPr lang="zh-TW" altLang="en-US" sz="3200" dirty="0">
                <a:solidFill>
                  <a:srgbClr val="0000FF"/>
                </a:solidFill>
                <a:latin typeface="標楷體" panose="03000509000000000000" pitchFamily="65" charset="-120"/>
                <a:ea typeface="標楷體" panose="03000509000000000000" pitchFamily="65" charset="-120"/>
              </a:rPr>
              <a:t>公文程式條例</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立法院職權行使法</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latin typeface="標楷體" panose="03000509000000000000" pitchFamily="65" charset="-120"/>
                <a:ea typeface="標楷體" panose="03000509000000000000" pitchFamily="65" charset="-120"/>
              </a:rPr>
              <a:t> </a:t>
            </a:r>
            <a:r>
              <a:rPr lang="zh-TW" altLang="en-US" sz="3200" dirty="0">
                <a:latin typeface="標楷體" panose="03000509000000000000" pitchFamily="65" charset="-120"/>
                <a:ea typeface="標楷體" panose="03000509000000000000" pitchFamily="65" charset="-120"/>
              </a:rPr>
              <a:t>等法令使用「</a:t>
            </a:r>
            <a:r>
              <a:rPr lang="zh-TW" altLang="en-US" sz="3200" dirty="0">
                <a:solidFill>
                  <a:srgbClr val="FF0000"/>
                </a:solidFill>
                <a:latin typeface="標楷體" panose="03000509000000000000" pitchFamily="65" charset="-120"/>
                <a:ea typeface="標楷體" panose="03000509000000000000" pitchFamily="65" charset="-120"/>
              </a:rPr>
              <a:t>答復</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行政程序法</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個人資料保護法</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latin typeface="標楷體" panose="03000509000000000000" pitchFamily="65" charset="-120"/>
                <a:ea typeface="標楷體" panose="03000509000000000000" pitchFamily="65" charset="-120"/>
              </a:rPr>
              <a:t> </a:t>
            </a:r>
            <a:r>
              <a:rPr lang="zh-TW" altLang="en-US" sz="3200" dirty="0">
                <a:latin typeface="標楷體" panose="03000509000000000000" pitchFamily="65" charset="-120"/>
                <a:ea typeface="標楷體" panose="03000509000000000000" pitchFamily="65" charset="-120"/>
              </a:rPr>
              <a:t>等法令使用「</a:t>
            </a:r>
            <a:r>
              <a:rPr lang="zh-TW" altLang="en-US" sz="3200" dirty="0">
                <a:solidFill>
                  <a:srgbClr val="FF0000"/>
                </a:solidFill>
                <a:latin typeface="標楷體" panose="03000509000000000000" pitchFamily="65" charset="-120"/>
                <a:ea typeface="標楷體" panose="03000509000000000000" pitchFamily="65" charset="-120"/>
              </a:rPr>
              <a:t>答覆</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200" dirty="0">
                <a:solidFill>
                  <a:prstClr val="black"/>
                </a:solidFill>
                <a:latin typeface="標楷體" panose="03000509000000000000" pitchFamily="65" charset="-120"/>
                <a:ea typeface="標楷體" panose="03000509000000000000" pitchFamily="65" charset="-120"/>
              </a:rPr>
              <a:t>該辭典對於「</a:t>
            </a:r>
            <a:r>
              <a:rPr lang="zh-TW" altLang="en-US" sz="3200" dirty="0">
                <a:solidFill>
                  <a:srgbClr val="FF0000"/>
                </a:solidFill>
                <a:latin typeface="標楷體" panose="03000509000000000000" pitchFamily="65" charset="-120"/>
                <a:ea typeface="標楷體" panose="03000509000000000000" pitchFamily="65" charset="-120"/>
              </a:rPr>
              <a:t>復</a:t>
            </a:r>
            <a:r>
              <a:rPr lang="zh-TW" altLang="en-US" sz="3200" dirty="0">
                <a:solidFill>
                  <a:prstClr val="black"/>
                </a:solidFill>
                <a:latin typeface="標楷體" panose="03000509000000000000" pitchFamily="65" charset="-120"/>
                <a:ea typeface="標楷體" panose="03000509000000000000" pitchFamily="65" charset="-120"/>
              </a:rPr>
              <a:t>」與「</a:t>
            </a:r>
            <a:r>
              <a:rPr lang="zh-TW" altLang="en-US" sz="3200" dirty="0">
                <a:solidFill>
                  <a:srgbClr val="FF0000"/>
                </a:solidFill>
                <a:latin typeface="標楷體" panose="03000509000000000000" pitchFamily="65" charset="-120"/>
                <a:ea typeface="標楷體" panose="03000509000000000000" pitchFamily="65" charset="-120"/>
              </a:rPr>
              <a:t>覆</a:t>
            </a:r>
            <a:r>
              <a:rPr lang="zh-TW" altLang="en-US" sz="3200" dirty="0">
                <a:solidFill>
                  <a:prstClr val="black"/>
                </a:solidFill>
                <a:latin typeface="標楷體" panose="03000509000000000000" pitchFamily="65" charset="-120"/>
                <a:ea typeface="標楷體" panose="03000509000000000000" pitchFamily="65" charset="-120"/>
              </a:rPr>
              <a:t>」之釋義，均可作為「</a:t>
            </a:r>
            <a:r>
              <a:rPr lang="zh-TW" altLang="en-US" sz="3200" dirty="0">
                <a:solidFill>
                  <a:srgbClr val="FF0000"/>
                </a:solidFill>
                <a:latin typeface="標楷體" panose="03000509000000000000" pitchFamily="65" charset="-120"/>
                <a:ea typeface="標楷體" panose="03000509000000000000" pitchFamily="65" charset="-120"/>
              </a:rPr>
              <a:t>回答</a:t>
            </a:r>
            <a:r>
              <a:rPr lang="zh-TW" altLang="en-US" sz="3200" dirty="0">
                <a:solidFill>
                  <a:prstClr val="black"/>
                </a:solidFill>
                <a:latin typeface="標楷體" panose="03000509000000000000" pitchFamily="65" charset="-120"/>
                <a:ea typeface="標楷體" panose="03000509000000000000" pitchFamily="65" charset="-120"/>
              </a:rPr>
              <a:t>」之意，</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3200" dirty="0">
                <a:solidFill>
                  <a:prstClr val="black"/>
                </a:solidFill>
                <a:latin typeface="標楷體" panose="03000509000000000000" pitchFamily="65" charset="-120"/>
                <a:ea typeface="標楷體" panose="03000509000000000000" pitchFamily="65" charset="-120"/>
              </a:rPr>
              <a:t> </a:t>
            </a:r>
            <a:r>
              <a:rPr lang="zh-TW" altLang="en-US" sz="3200" dirty="0">
                <a:solidFill>
                  <a:srgbClr val="FF0000"/>
                </a:solidFill>
                <a:latin typeface="標楷體" panose="03000509000000000000" pitchFamily="65" charset="-120"/>
                <a:ea typeface="標楷體" panose="03000509000000000000" pitchFamily="65" charset="-120"/>
              </a:rPr>
              <a:t>惟實務上常以「復」為慣用字</a:t>
            </a:r>
            <a:r>
              <a:rPr lang="zh-TW" altLang="en-US" sz="3200" dirty="0">
                <a:solidFill>
                  <a:prstClr val="black"/>
                </a:solidFill>
                <a:latin typeface="標楷體" panose="03000509000000000000" pitchFamily="65" charset="-120"/>
                <a:ea typeface="標楷體" panose="03000509000000000000" pitchFamily="65" charset="-120"/>
              </a:rPr>
              <a:t>。</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3600" dirty="0">
              <a:solidFill>
                <a:prstClr val="black"/>
              </a:solidFill>
              <a:latin typeface="夹发砰-WinCharSetFFFF-H"/>
            </a:endParaRPr>
          </a:p>
          <a:p>
            <a:pPr marL="228574" indent="-228574" defTabSz="914298" eaLnBrk="1" fontAlgn="auto" hangingPunct="1">
              <a:spcAft>
                <a:spcPts val="0"/>
              </a:spcAft>
              <a:defRPr/>
            </a:pPr>
            <a:endParaRPr lang="en-US" altLang="zh-TW" sz="3600" dirty="0">
              <a:solidFill>
                <a:prstClr val="black"/>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endParaRPr lang="en-US" altLang="zh-TW" sz="36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endParaRPr lang="zh-TW" altLang="en-US" sz="2800" dirty="0"/>
          </a:p>
        </p:txBody>
      </p:sp>
    </p:spTree>
    <p:extLst>
      <p:ext uri="{BB962C8B-B14F-4D97-AF65-F5344CB8AC3E}">
        <p14:creationId xmlns:p14="http://schemas.microsoft.com/office/powerpoint/2010/main" val="148643038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92248"/>
            <a:ext cx="10516104" cy="1114519"/>
          </a:xfrm>
        </p:spPr>
        <p:txBody>
          <a:bodyPr rtlCol="0">
            <a:normAutofit/>
          </a:bodyPr>
          <a:lstStyle/>
          <a:p>
            <a:pPr algn="ctr" defTabSz="914247"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有關公文「</a:t>
            </a:r>
            <a:r>
              <a:rPr lang="zh-TW" altLang="en-US" sz="4400" dirty="0">
                <a:solidFill>
                  <a:srgbClr val="FF0000"/>
                </a:solidFill>
                <a:latin typeface="標楷體" panose="03000509000000000000" pitchFamily="65" charset="-120"/>
                <a:ea typeface="標楷體" panose="03000509000000000000" pitchFamily="65" charset="-120"/>
                <a:hlinkClick r:id="rId2" action="ppaction://hlinksldjump"/>
              </a:rPr>
              <a:t>惠請</a:t>
            </a: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」一詞疑義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02424" y="1472920"/>
            <a:ext cx="11181489" cy="4905701"/>
          </a:xfrm>
        </p:spPr>
        <p:txBody>
          <a:bodyPr rtlCol="0">
            <a:normAutofit fontScale="92500"/>
          </a:bodyPr>
          <a:lstStyle/>
          <a:p>
            <a:pPr marL="228561" indent="-228561" defTabSz="914247"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行政院</a:t>
            </a:r>
            <a:r>
              <a:rPr lang="en-US" altLang="zh-TW" sz="3600" dirty="0">
                <a:solidFill>
                  <a:prstClr val="black"/>
                </a:solidFill>
                <a:latin typeface="標楷體" panose="03000509000000000000" pitchFamily="65" charset="-120"/>
                <a:ea typeface="標楷體" panose="03000509000000000000" pitchFamily="65" charset="-120"/>
              </a:rPr>
              <a:t>101.10.29</a:t>
            </a:r>
            <a:r>
              <a:rPr lang="zh-TW" altLang="en-US" sz="36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查「</a:t>
            </a:r>
            <a:r>
              <a:rPr lang="zh-TW" altLang="en-US" sz="3600" dirty="0">
                <a:solidFill>
                  <a:srgbClr val="0000FF"/>
                </a:solidFill>
                <a:latin typeface="標楷體" panose="03000509000000000000" pitchFamily="65" charset="-120"/>
                <a:ea typeface="標楷體" panose="03000509000000000000" pitchFamily="65" charset="-120"/>
              </a:rPr>
              <a:t>文書處理手冊</a:t>
            </a:r>
            <a:r>
              <a:rPr lang="zh-TW" altLang="en-US" sz="3600" dirty="0">
                <a:solidFill>
                  <a:prstClr val="black"/>
                </a:solidFill>
                <a:latin typeface="標楷體" panose="03000509000000000000" pitchFamily="65" charset="-120"/>
                <a:ea typeface="標楷體" panose="03000509000000000000" pitchFamily="65" charset="-120"/>
              </a:rPr>
              <a:t>」就</a:t>
            </a:r>
            <a:r>
              <a:rPr lang="zh-TW" altLang="en-US" sz="3600" dirty="0">
                <a:solidFill>
                  <a:srgbClr val="0000FF"/>
                </a:solidFill>
                <a:latin typeface="標楷體" panose="03000509000000000000" pitchFamily="65" charset="-120"/>
                <a:ea typeface="標楷體" panose="03000509000000000000" pitchFamily="65" charset="-120"/>
              </a:rPr>
              <a:t>公文期望及目的用語</a:t>
            </a:r>
            <a:r>
              <a:rPr lang="zh-TW" altLang="en-US" sz="3600" dirty="0">
                <a:solidFill>
                  <a:prstClr val="black"/>
                </a:solidFill>
                <a:latin typeface="標楷體" panose="03000509000000000000" pitchFamily="65" charset="-120"/>
                <a:ea typeface="標楷體" panose="03000509000000000000" pitchFamily="65" charset="-120"/>
              </a:rPr>
              <a:t>，僅規定得視需要酌用「</a:t>
            </a:r>
            <a:r>
              <a:rPr lang="zh-TW" altLang="en-US" sz="3600" dirty="0">
                <a:solidFill>
                  <a:srgbClr val="FF0000"/>
                </a:solidFill>
                <a:latin typeface="標楷體" panose="03000509000000000000" pitchFamily="65" charset="-120"/>
                <a:ea typeface="標楷體" panose="03000509000000000000" pitchFamily="65" charset="-120"/>
              </a:rPr>
              <a:t>請</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希</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查照</a:t>
            </a:r>
            <a:r>
              <a:rPr lang="zh-TW" altLang="en-US" sz="3600" dirty="0">
                <a:solidFill>
                  <a:prstClr val="black"/>
                </a:solidFill>
                <a:latin typeface="標楷體" panose="03000509000000000000" pitchFamily="65" charset="-120"/>
                <a:ea typeface="標楷體" panose="03000509000000000000" pitchFamily="65" charset="-120"/>
              </a:rPr>
              <a:t>」等。</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所詢「</a:t>
            </a:r>
            <a:r>
              <a:rPr lang="zh-TW" altLang="en-US" sz="3600" dirty="0">
                <a:solidFill>
                  <a:srgbClr val="FF0000"/>
                </a:solidFill>
                <a:latin typeface="標楷體" panose="03000509000000000000" pitchFamily="65" charset="-120"/>
                <a:ea typeface="標楷體" panose="03000509000000000000" pitchFamily="65" charset="-120"/>
              </a:rPr>
              <a:t>惠請</a:t>
            </a:r>
            <a:r>
              <a:rPr lang="zh-TW" altLang="en-US" sz="3600" dirty="0">
                <a:solidFill>
                  <a:prstClr val="black"/>
                </a:solidFill>
                <a:latin typeface="標楷體" panose="03000509000000000000" pitchFamily="65" charset="-120"/>
                <a:ea typeface="標楷體" panose="03000509000000000000" pitchFamily="65" charset="-120"/>
              </a:rPr>
              <a:t>」一詞之用法，</a:t>
            </a:r>
            <a:r>
              <a:rPr lang="zh-TW" altLang="en-US" sz="3600" dirty="0">
                <a:solidFill>
                  <a:srgbClr val="0000FF"/>
                </a:solidFill>
                <a:latin typeface="標楷體" panose="03000509000000000000" pitchFamily="65" charset="-120"/>
                <a:ea typeface="標楷體" panose="03000509000000000000" pitchFamily="65" charset="-120"/>
              </a:rPr>
              <a:t>該手冊並未規定</a:t>
            </a:r>
            <a:r>
              <a:rPr lang="zh-TW" altLang="en-US" sz="3600" dirty="0">
                <a:solidFill>
                  <a:prstClr val="black"/>
                </a:solidFill>
                <a:latin typeface="標楷體" panose="03000509000000000000" pitchFamily="65" charset="-120"/>
                <a:ea typeface="標楷體" panose="03000509000000000000" pitchFamily="65" charset="-120"/>
              </a:rPr>
              <a:t>，惟查</a:t>
            </a:r>
            <a:r>
              <a:rPr lang="zh-TW" altLang="en-US" sz="3600" dirty="0">
                <a:solidFill>
                  <a:srgbClr val="0070C0"/>
                </a:solidFill>
                <a:latin typeface="標楷體" panose="03000509000000000000" pitchFamily="65" charset="-120"/>
                <a:ea typeface="標楷體" panose="03000509000000000000" pitchFamily="65" charset="-120"/>
              </a:rPr>
              <a:t>教育部國語推行委員會編纂之重編國語辭典（修訂本）</a:t>
            </a:r>
            <a:r>
              <a:rPr lang="zh-TW" altLang="en-US" sz="3600" dirty="0">
                <a:solidFill>
                  <a:prstClr val="black"/>
                </a:solidFill>
                <a:latin typeface="標楷體" panose="03000509000000000000" pitchFamily="65" charset="-120"/>
                <a:ea typeface="標楷體" panose="03000509000000000000" pitchFamily="65" charset="-120"/>
              </a:rPr>
              <a:t>對於該二字之釋義，「</a:t>
            </a:r>
            <a:r>
              <a:rPr lang="zh-TW" altLang="en-US" sz="3600" dirty="0">
                <a:solidFill>
                  <a:srgbClr val="FF0000"/>
                </a:solidFill>
                <a:latin typeface="標楷體" panose="03000509000000000000" pitchFamily="65" charset="-120"/>
                <a:ea typeface="標楷體" panose="03000509000000000000" pitchFamily="65" charset="-120"/>
              </a:rPr>
              <a:t>惠</a:t>
            </a:r>
            <a:r>
              <a:rPr lang="zh-TW" altLang="en-US" sz="3600" dirty="0">
                <a:solidFill>
                  <a:prstClr val="black"/>
                </a:solidFill>
                <a:latin typeface="標楷體" panose="03000509000000000000" pitchFamily="65" charset="-120"/>
                <a:ea typeface="標楷體" panose="03000509000000000000" pitchFamily="65" charset="-120"/>
              </a:rPr>
              <a:t>」與「</a:t>
            </a:r>
            <a:r>
              <a:rPr lang="zh-TW" altLang="en-US" sz="3600" dirty="0">
                <a:solidFill>
                  <a:srgbClr val="FF0000"/>
                </a:solidFill>
                <a:latin typeface="標楷體" panose="03000509000000000000" pitchFamily="65" charset="-120"/>
                <a:ea typeface="標楷體" panose="03000509000000000000" pitchFamily="65" charset="-120"/>
              </a:rPr>
              <a:t>請</a:t>
            </a:r>
            <a:r>
              <a:rPr lang="zh-TW" altLang="en-US" sz="3600" dirty="0">
                <a:solidFill>
                  <a:prstClr val="black"/>
                </a:solidFill>
                <a:latin typeface="標楷體" panose="03000509000000000000" pitchFamily="65" charset="-120"/>
                <a:ea typeface="標楷體" panose="03000509000000000000" pitchFamily="65" charset="-120"/>
              </a:rPr>
              <a:t>」均可作為「</a:t>
            </a:r>
            <a:r>
              <a:rPr lang="zh-TW" altLang="en-US" sz="3600" dirty="0">
                <a:latin typeface="標楷體" panose="03000509000000000000" pitchFamily="65" charset="-120"/>
                <a:ea typeface="標楷體" panose="03000509000000000000" pitchFamily="65" charset="-120"/>
              </a:rPr>
              <a:t>對人有所</a:t>
            </a:r>
            <a:r>
              <a:rPr lang="zh-TW" altLang="en-US" sz="3600" dirty="0">
                <a:solidFill>
                  <a:srgbClr val="0000FF"/>
                </a:solidFill>
                <a:latin typeface="標楷體" panose="03000509000000000000" pitchFamily="65" charset="-120"/>
                <a:ea typeface="標楷體" panose="03000509000000000000" pitchFamily="65" charset="-120"/>
              </a:rPr>
              <a:t>請求</a:t>
            </a:r>
            <a:r>
              <a:rPr lang="zh-TW" altLang="en-US" sz="3600" dirty="0">
                <a:latin typeface="標楷體" panose="03000509000000000000" pitchFamily="65" charset="-120"/>
                <a:ea typeface="標楷體" panose="03000509000000000000" pitchFamily="65" charset="-120"/>
              </a:rPr>
              <a:t>的敬詞</a:t>
            </a:r>
            <a:r>
              <a:rPr lang="zh-TW" altLang="en-US" sz="3600" dirty="0">
                <a:solidFill>
                  <a:prstClr val="black"/>
                </a:solidFill>
                <a:latin typeface="標楷體" panose="03000509000000000000" pitchFamily="65" charset="-120"/>
                <a:ea typeface="標楷體" panose="03000509000000000000" pitchFamily="65" charset="-120"/>
              </a:rPr>
              <a:t>」之意，</a:t>
            </a:r>
            <a:r>
              <a:rPr lang="zh-TW" altLang="en-US" sz="3600" dirty="0">
                <a:solidFill>
                  <a:srgbClr val="FF0000"/>
                </a:solidFill>
                <a:latin typeface="標楷體" panose="03000509000000000000" pitchFamily="65" charset="-120"/>
                <a:ea typeface="標楷體" panose="03000509000000000000" pitchFamily="65" charset="-120"/>
              </a:rPr>
              <a:t>毋須同時使用</a:t>
            </a:r>
            <a:r>
              <a:rPr lang="zh-TW" altLang="en-US" sz="3600" dirty="0">
                <a:solidFill>
                  <a:prstClr val="black"/>
                </a:solidFill>
                <a:latin typeface="標楷體" panose="03000509000000000000" pitchFamily="65" charset="-120"/>
                <a:ea typeface="標楷體" panose="03000509000000000000" pitchFamily="65" charset="-120"/>
              </a:rPr>
              <a:t>。</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惠</a:t>
            </a:r>
            <a:r>
              <a:rPr lang="zh-TW" altLang="en-US" sz="3600" dirty="0">
                <a:solidFill>
                  <a:prstClr val="black"/>
                </a:solidFill>
                <a:latin typeface="標楷體" panose="03000509000000000000" pitchFamily="65" charset="-120"/>
                <a:ea typeface="標楷體" panose="03000509000000000000" pitchFamily="65" charset="-120"/>
              </a:rPr>
              <a:t>」是</a:t>
            </a:r>
            <a:r>
              <a:rPr lang="zh-TW" altLang="en-US" sz="3600" dirty="0">
                <a:solidFill>
                  <a:srgbClr val="0000FF"/>
                </a:solidFill>
                <a:latin typeface="標楷體" panose="03000509000000000000" pitchFamily="65" charset="-120"/>
                <a:ea typeface="標楷體" panose="03000509000000000000" pitchFamily="65" charset="-120"/>
              </a:rPr>
              <a:t>將好處分給人</a:t>
            </a:r>
            <a:r>
              <a:rPr lang="zh-TW" altLang="en-US" sz="3600" dirty="0">
                <a:solidFill>
                  <a:prstClr val="black"/>
                </a:solidFill>
                <a:latin typeface="標楷體" panose="03000509000000000000" pitchFamily="65" charset="-120"/>
                <a:ea typeface="標楷體" panose="03000509000000000000" pitchFamily="65" charset="-120"/>
              </a:rPr>
              <a:t>的意思，是</a:t>
            </a:r>
            <a:r>
              <a:rPr lang="zh-TW" altLang="en-US" sz="3600" dirty="0">
                <a:solidFill>
                  <a:srgbClr val="FF0000"/>
                </a:solidFill>
                <a:latin typeface="標楷體" panose="03000509000000000000" pitchFamily="65" charset="-120"/>
                <a:ea typeface="標楷體" panose="03000509000000000000" pitchFamily="65" charset="-120"/>
              </a:rPr>
              <a:t>請求</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感謝人</a:t>
            </a:r>
            <a:r>
              <a:rPr lang="zh-TW" altLang="en-US" sz="3600" dirty="0">
                <a:solidFill>
                  <a:prstClr val="black"/>
                </a:solidFill>
                <a:latin typeface="標楷體" panose="03000509000000000000" pitchFamily="65" charset="-120"/>
                <a:ea typeface="標楷體" panose="03000509000000000000" pitchFamily="65" charset="-120"/>
              </a:rPr>
              <a:t>的謙詞。</a:t>
            </a:r>
            <a:endParaRPr lang="zh-TW" altLang="en-US" sz="2800" dirty="0"/>
          </a:p>
        </p:txBody>
      </p:sp>
    </p:spTree>
    <p:extLst>
      <p:ext uri="{BB962C8B-B14F-4D97-AF65-F5344CB8AC3E}">
        <p14:creationId xmlns:p14="http://schemas.microsoft.com/office/powerpoint/2010/main" val="39913083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365962"/>
            <a:ext cx="10516104" cy="877098"/>
          </a:xfrm>
        </p:spPr>
        <p:txBody>
          <a:bodyPr rtlCol="0">
            <a:normAutofit/>
          </a:bodyPr>
          <a:lstStyle/>
          <a:p>
            <a:pPr algn="ctr" defTabSz="914298"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函復當事人時應使用臺端或台端疑義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7949" y="1563655"/>
            <a:ext cx="10516104" cy="4613839"/>
          </a:xfrm>
        </p:spPr>
        <p:txBody>
          <a:bodyPr rtlCol="0">
            <a:normAutofit/>
          </a:bodyPr>
          <a:lstStyle/>
          <a:p>
            <a:pPr marL="228574" indent="-228574" defTabSz="914298" eaLnBrk="1" fontAlgn="auto" hangingPunct="1">
              <a:spcAft>
                <a:spcPts val="0"/>
              </a:spcAft>
              <a:defRPr/>
            </a:pPr>
            <a:r>
              <a:rPr lang="zh-TW" altLang="en-US" sz="4000" dirty="0">
                <a:solidFill>
                  <a:prstClr val="black"/>
                </a:solidFill>
                <a:latin typeface="標楷體" panose="03000509000000000000" pitchFamily="65" charset="-120"/>
                <a:ea typeface="標楷體" panose="03000509000000000000" pitchFamily="65" charset="-120"/>
              </a:rPr>
              <a:t>行政院</a:t>
            </a:r>
            <a:r>
              <a:rPr lang="en-US" altLang="zh-TW" sz="4000" dirty="0">
                <a:solidFill>
                  <a:prstClr val="black"/>
                </a:solidFill>
                <a:latin typeface="標楷體" panose="03000509000000000000" pitchFamily="65" charset="-120"/>
                <a:ea typeface="標楷體" panose="03000509000000000000" pitchFamily="65" charset="-120"/>
              </a:rPr>
              <a:t>103.5.16</a:t>
            </a:r>
            <a:r>
              <a:rPr lang="zh-TW" altLang="en-US" sz="4000" dirty="0">
                <a:solidFill>
                  <a:prstClr val="black"/>
                </a:solidFill>
                <a:latin typeface="標楷體" panose="03000509000000000000" pitchFamily="65" charset="-120"/>
                <a:ea typeface="標楷體" panose="03000509000000000000" pitchFamily="65" charset="-120"/>
              </a:rPr>
              <a:t>、</a:t>
            </a:r>
            <a:r>
              <a:rPr lang="en-US" altLang="zh-TW" sz="4000" dirty="0">
                <a:latin typeface="標楷體" panose="03000509000000000000" pitchFamily="65" charset="-120"/>
                <a:ea typeface="標楷體" panose="03000509000000000000" pitchFamily="65" charset="-120"/>
              </a:rPr>
              <a:t>105.12.27</a:t>
            </a:r>
            <a:r>
              <a:rPr lang="zh-TW" altLang="en-US" sz="40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40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4000" dirty="0">
                <a:latin typeface="標楷體" panose="03000509000000000000" pitchFamily="65" charset="-120"/>
                <a:ea typeface="標楷體" panose="03000509000000000000" pitchFamily="65" charset="-120"/>
              </a:rPr>
              <a:t>依「文書處理手冊」第</a:t>
            </a:r>
            <a:r>
              <a:rPr lang="en-US" altLang="zh-TW" sz="4000" dirty="0">
                <a:latin typeface="標楷體" panose="03000509000000000000" pitchFamily="65" charset="-120"/>
                <a:ea typeface="標楷體" panose="03000509000000000000" pitchFamily="65" charset="-120"/>
              </a:rPr>
              <a:t>18 </a:t>
            </a:r>
            <a:r>
              <a:rPr lang="zh-TW" altLang="en-US" sz="4000" dirty="0">
                <a:latin typeface="標楷體" panose="03000509000000000000" pitchFamily="65" charset="-120"/>
                <a:ea typeface="標楷體" panose="03000509000000000000" pitchFamily="65" charset="-120"/>
              </a:rPr>
              <a:t>點</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三</a:t>
            </a:r>
            <a:r>
              <a:rPr lang="en-US" altLang="zh-TW" sz="4000" dirty="0">
                <a:latin typeface="標楷體" panose="03000509000000000000" pitchFamily="65" charset="-120"/>
                <a:ea typeface="標楷體" panose="03000509000000000000" pitchFamily="65" charset="-120"/>
              </a:rPr>
              <a:t>)5</a:t>
            </a:r>
            <a:r>
              <a:rPr lang="zh-TW" altLang="en-US" sz="4000" dirty="0">
                <a:latin typeface="標楷體" panose="03000509000000000000" pitchFamily="65" charset="-120"/>
                <a:ea typeface="標楷體" panose="03000509000000000000" pitchFamily="65" charset="-120"/>
              </a:rPr>
              <a:t>規定：機關對人民稱「</a:t>
            </a:r>
            <a:r>
              <a:rPr lang="zh-TW" altLang="en-US" sz="4000" dirty="0">
                <a:solidFill>
                  <a:srgbClr val="0000FF"/>
                </a:solidFill>
                <a:latin typeface="標楷體" panose="03000509000000000000" pitchFamily="65" charset="-120"/>
                <a:ea typeface="標楷體" panose="03000509000000000000" pitchFamily="65" charset="-120"/>
              </a:rPr>
              <a:t>先生</a:t>
            </a:r>
            <a:r>
              <a:rPr lang="zh-TW" altLang="en-US" sz="4000" dirty="0">
                <a:latin typeface="標楷體" panose="03000509000000000000" pitchFamily="65" charset="-120"/>
                <a:ea typeface="標楷體" panose="03000509000000000000" pitchFamily="65" charset="-120"/>
              </a:rPr>
              <a:t>」、「</a:t>
            </a:r>
            <a:r>
              <a:rPr lang="zh-TW" altLang="en-US" sz="4000" dirty="0">
                <a:solidFill>
                  <a:srgbClr val="0000FF"/>
                </a:solidFill>
                <a:latin typeface="標楷體" panose="03000509000000000000" pitchFamily="65" charset="-120"/>
                <a:ea typeface="標楷體" panose="03000509000000000000" pitchFamily="65" charset="-120"/>
              </a:rPr>
              <a:t>女士</a:t>
            </a:r>
            <a:r>
              <a:rPr lang="zh-TW" altLang="en-US" sz="4000" dirty="0">
                <a:latin typeface="標楷體" panose="03000509000000000000" pitchFamily="65" charset="-120"/>
                <a:ea typeface="標楷體" panose="03000509000000000000" pitchFamily="65" charset="-120"/>
              </a:rPr>
              <a:t>」或通稱「</a:t>
            </a:r>
            <a:r>
              <a:rPr lang="zh-TW" altLang="en-US" sz="4000" dirty="0">
                <a:solidFill>
                  <a:srgbClr val="0000FF"/>
                </a:solidFill>
                <a:latin typeface="標楷體" panose="03000509000000000000" pitchFamily="65" charset="-120"/>
                <a:ea typeface="標楷體" panose="03000509000000000000" pitchFamily="65" charset="-120"/>
              </a:rPr>
              <a:t>君</a:t>
            </a:r>
            <a:r>
              <a:rPr lang="zh-TW" altLang="en-US" sz="4000" dirty="0">
                <a:latin typeface="標楷體" panose="03000509000000000000" pitchFamily="65" charset="-120"/>
                <a:ea typeface="標楷體" panose="03000509000000000000" pitchFamily="65" charset="-120"/>
              </a:rPr>
              <a:t>」、「</a:t>
            </a:r>
            <a:r>
              <a:rPr lang="zh-TW" altLang="en-US" sz="4000" dirty="0">
                <a:solidFill>
                  <a:srgbClr val="FF0000"/>
                </a:solidFill>
                <a:latin typeface="標楷體" panose="03000509000000000000" pitchFamily="65" charset="-120"/>
                <a:ea typeface="標楷體" panose="03000509000000000000" pitchFamily="65" charset="-120"/>
              </a:rPr>
              <a:t>臺端</a:t>
            </a:r>
            <a:r>
              <a:rPr lang="zh-TW" altLang="en-US" sz="4000" dirty="0">
                <a:latin typeface="標楷體" panose="03000509000000000000" pitchFamily="65" charset="-120"/>
                <a:ea typeface="標楷體" panose="03000509000000000000" pitchFamily="65" charset="-120"/>
              </a:rPr>
              <a:t>」。</a:t>
            </a:r>
            <a:endParaRPr lang="en-US" altLang="zh-TW" sz="40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4000" dirty="0">
                <a:latin typeface="標楷體" panose="03000509000000000000" pitchFamily="65" charset="-120"/>
                <a:ea typeface="標楷體" panose="03000509000000000000" pitchFamily="65" charset="-120"/>
              </a:rPr>
              <a:t>先生所詢應使用</a:t>
            </a:r>
            <a:r>
              <a:rPr lang="zh-TW" altLang="en-US" sz="4000" dirty="0">
                <a:solidFill>
                  <a:prstClr val="black"/>
                </a:solidFill>
                <a:latin typeface="標楷體" panose="03000509000000000000" pitchFamily="65" charset="-120"/>
                <a:ea typeface="標楷體" panose="03000509000000000000" pitchFamily="65" charset="-120"/>
              </a:rPr>
              <a:t>「</a:t>
            </a:r>
            <a:r>
              <a:rPr lang="zh-TW" altLang="en-US" sz="4000" dirty="0">
                <a:solidFill>
                  <a:srgbClr val="0000FF"/>
                </a:solidFill>
                <a:latin typeface="標楷體" panose="03000509000000000000" pitchFamily="65" charset="-120"/>
                <a:ea typeface="標楷體" panose="03000509000000000000" pitchFamily="65" charset="-120"/>
              </a:rPr>
              <a:t>臺端</a:t>
            </a:r>
            <a:r>
              <a:rPr lang="zh-TW" altLang="en-US" sz="4000" dirty="0">
                <a:solidFill>
                  <a:prstClr val="black"/>
                </a:solidFill>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或</a:t>
            </a:r>
            <a:r>
              <a:rPr lang="zh-TW" altLang="en-US" sz="4000" dirty="0">
                <a:solidFill>
                  <a:prstClr val="black"/>
                </a:solidFill>
                <a:latin typeface="標楷體" panose="03000509000000000000" pitchFamily="65" charset="-120"/>
                <a:ea typeface="標楷體" panose="03000509000000000000" pitchFamily="65" charset="-120"/>
              </a:rPr>
              <a:t>「</a:t>
            </a:r>
            <a:r>
              <a:rPr lang="zh-TW" altLang="en-US" sz="4000" dirty="0">
                <a:solidFill>
                  <a:srgbClr val="0000FF"/>
                </a:solidFill>
                <a:latin typeface="標楷體" panose="03000509000000000000" pitchFamily="65" charset="-120"/>
                <a:ea typeface="標楷體" panose="03000509000000000000" pitchFamily="65" charset="-120"/>
              </a:rPr>
              <a:t>台端</a:t>
            </a:r>
            <a:r>
              <a:rPr lang="zh-TW" altLang="en-US" sz="4000" dirty="0">
                <a:solidFill>
                  <a:prstClr val="black"/>
                </a:solidFill>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之疑義，依上開規定，各機關應使用「</a:t>
            </a:r>
            <a:r>
              <a:rPr lang="zh-TW" altLang="en-US" sz="4000" dirty="0">
                <a:solidFill>
                  <a:srgbClr val="FF0000"/>
                </a:solidFill>
                <a:latin typeface="標楷體" panose="03000509000000000000" pitchFamily="65" charset="-120"/>
                <a:ea typeface="標楷體" panose="03000509000000000000" pitchFamily="65" charset="-120"/>
              </a:rPr>
              <a:t>臺端</a:t>
            </a:r>
            <a:r>
              <a:rPr lang="zh-TW" altLang="en-US" sz="4000"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52539895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0594" name="內容版面配置區 3">
            <a:hlinkClick r:id="rId2" action="ppaction://hlinksldjump"/>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71987" y="273716"/>
            <a:ext cx="11111926" cy="5903778"/>
          </a:xfrm>
        </p:spPr>
      </p:pic>
      <p:sp>
        <p:nvSpPr>
          <p:cNvPr id="750595" name="文字方塊 1"/>
          <p:cNvSpPr txBox="1">
            <a:spLocks noChangeArrowheads="1"/>
          </p:cNvSpPr>
          <p:nvPr/>
        </p:nvSpPr>
        <p:spPr bwMode="auto">
          <a:xfrm>
            <a:off x="2158133" y="4883018"/>
            <a:ext cx="1481993" cy="35625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
        <p:nvSpPr>
          <p:cNvPr id="750596" name="文字方塊 3"/>
          <p:cNvSpPr txBox="1">
            <a:spLocks noChangeArrowheads="1"/>
          </p:cNvSpPr>
          <p:nvPr/>
        </p:nvSpPr>
        <p:spPr bwMode="auto">
          <a:xfrm>
            <a:off x="9634638" y="4883018"/>
            <a:ext cx="1481993" cy="35625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Tree>
    <p:extLst>
      <p:ext uri="{BB962C8B-B14F-4D97-AF65-F5344CB8AC3E}">
        <p14:creationId xmlns:p14="http://schemas.microsoft.com/office/powerpoint/2010/main" val="395404100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1618" name="內容版面配置區 3">
            <a:hlinkClick r:id="rId2" action="ppaction://hlinksldjump"/>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2223" y="125517"/>
            <a:ext cx="11759164" cy="6501111"/>
          </a:xfrm>
        </p:spPr>
      </p:pic>
      <p:sp>
        <p:nvSpPr>
          <p:cNvPr id="751619" name="文字方塊 4"/>
          <p:cNvSpPr txBox="1">
            <a:spLocks noChangeArrowheads="1"/>
          </p:cNvSpPr>
          <p:nvPr/>
        </p:nvSpPr>
        <p:spPr bwMode="auto">
          <a:xfrm>
            <a:off x="1728658" y="4991899"/>
            <a:ext cx="2650953" cy="35625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
        <p:nvSpPr>
          <p:cNvPr id="751620" name="文字方塊 5"/>
          <p:cNvSpPr txBox="1">
            <a:spLocks noChangeArrowheads="1"/>
          </p:cNvSpPr>
          <p:nvPr/>
        </p:nvSpPr>
        <p:spPr bwMode="auto">
          <a:xfrm>
            <a:off x="1734707" y="5418351"/>
            <a:ext cx="1073689" cy="35625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Tree>
    <p:extLst>
      <p:ext uri="{BB962C8B-B14F-4D97-AF65-F5344CB8AC3E}">
        <p14:creationId xmlns:p14="http://schemas.microsoft.com/office/powerpoint/2010/main" val="68460058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2642" name="圖片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374" y="273716"/>
            <a:ext cx="11660868" cy="6378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2643" name="文字方塊 1"/>
          <p:cNvSpPr txBox="1">
            <a:spLocks noChangeArrowheads="1"/>
          </p:cNvSpPr>
          <p:nvPr/>
        </p:nvSpPr>
        <p:spPr bwMode="auto">
          <a:xfrm>
            <a:off x="1801457" y="3363695"/>
            <a:ext cx="1161199" cy="239042"/>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
        <p:nvSpPr>
          <p:cNvPr id="752644" name="文字方塊 3"/>
          <p:cNvSpPr txBox="1">
            <a:spLocks noChangeArrowheads="1"/>
          </p:cNvSpPr>
          <p:nvPr/>
        </p:nvSpPr>
        <p:spPr bwMode="auto">
          <a:xfrm>
            <a:off x="8703098" y="3414636"/>
            <a:ext cx="1044405" cy="188102"/>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kumimoji="0" lang="zh-TW" altLang="en-US" sz="1715">
              <a:solidFill>
                <a:srgbClr val="000000"/>
              </a:solidFill>
              <a:latin typeface="Calibri" panose="020F0502020204030204" pitchFamily="34" charset="0"/>
            </a:endParaRPr>
          </a:p>
        </p:txBody>
      </p:sp>
    </p:spTree>
    <p:extLst>
      <p:ext uri="{BB962C8B-B14F-4D97-AF65-F5344CB8AC3E}">
        <p14:creationId xmlns:p14="http://schemas.microsoft.com/office/powerpoint/2010/main" val="20153858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9810"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40038" y="547431"/>
            <a:ext cx="11317590" cy="5831190"/>
          </a:xfrm>
        </p:spPr>
      </p:pic>
    </p:spTree>
    <p:extLst>
      <p:ext uri="{BB962C8B-B14F-4D97-AF65-F5344CB8AC3E}">
        <p14:creationId xmlns:p14="http://schemas.microsoft.com/office/powerpoint/2010/main" val="279941102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3192" y="118872"/>
            <a:ext cx="10960608" cy="813816"/>
          </a:xfrm>
        </p:spPr>
        <p:txBody>
          <a:bodyPr>
            <a:normAutofit/>
          </a:bodyPr>
          <a:lstStyle/>
          <a:p>
            <a:pPr algn="ctr"/>
            <a:r>
              <a:rPr lang="zh-TW" altLang="en-US" sz="4000" dirty="0">
                <a:solidFill>
                  <a:srgbClr val="0070C0"/>
                </a:solidFill>
                <a:latin typeface="標楷體" panose="03000509000000000000" pitchFamily="65" charset="-120"/>
                <a:ea typeface="標楷體" panose="03000509000000000000" pitchFamily="65" charset="-120"/>
              </a:rPr>
              <a:t>會議紀錄</a:t>
            </a:r>
            <a:r>
              <a:rPr lang="zh-TW" altLang="en-US" sz="4000" dirty="0" smtClean="0">
                <a:solidFill>
                  <a:srgbClr val="0070C0"/>
                </a:solidFill>
                <a:latin typeface="標楷體" panose="03000509000000000000" pitchFamily="65" charset="-120"/>
                <a:ea typeface="標楷體" panose="03000509000000000000" pitchFamily="65" charset="-120"/>
              </a:rPr>
              <a:t>中紀錄欄位</a:t>
            </a:r>
            <a:r>
              <a:rPr lang="zh-TW" altLang="en-US" sz="4000" dirty="0">
                <a:solidFill>
                  <a:srgbClr val="0070C0"/>
                </a:solidFill>
                <a:latin typeface="標楷體" panose="03000509000000000000" pitchFamily="65" charset="-120"/>
                <a:ea typeface="標楷體" panose="03000509000000000000" pitchFamily="65" charset="-120"/>
              </a:rPr>
              <a:t>一</a:t>
            </a:r>
            <a:r>
              <a:rPr lang="zh-TW" altLang="en-US" sz="4000" dirty="0" smtClean="0">
                <a:solidFill>
                  <a:srgbClr val="0070C0"/>
                </a:solidFill>
                <a:latin typeface="標楷體" panose="03000509000000000000" pitchFamily="65" charset="-120"/>
                <a:ea typeface="標楷體" panose="03000509000000000000" pitchFamily="65" charset="-120"/>
              </a:rPr>
              <a:t>詞應用</a:t>
            </a:r>
            <a:r>
              <a:rPr lang="zh-TW" altLang="en-US" sz="4000" dirty="0" smtClean="0">
                <a:solidFill>
                  <a:srgbClr val="FF0000"/>
                </a:solidFill>
                <a:latin typeface="標楷體" panose="03000509000000000000" pitchFamily="65" charset="-120"/>
                <a:ea typeface="標楷體" panose="03000509000000000000" pitchFamily="65" charset="-120"/>
              </a:rPr>
              <a:t>記錄</a:t>
            </a:r>
            <a:r>
              <a:rPr lang="zh-TW" altLang="en-US" sz="4000" dirty="0" smtClean="0">
                <a:solidFill>
                  <a:srgbClr val="0070C0"/>
                </a:solidFill>
                <a:latin typeface="標楷體" panose="03000509000000000000" pitchFamily="65" charset="-120"/>
                <a:ea typeface="標楷體" panose="03000509000000000000" pitchFamily="65" charset="-120"/>
              </a:rPr>
              <a:t>或</a:t>
            </a:r>
            <a:r>
              <a:rPr lang="zh-TW" altLang="en-US" sz="4000" dirty="0" smtClean="0">
                <a:solidFill>
                  <a:srgbClr val="FF0000"/>
                </a:solidFill>
                <a:latin typeface="標楷體" panose="03000509000000000000" pitchFamily="65" charset="-120"/>
                <a:ea typeface="標楷體" panose="03000509000000000000" pitchFamily="65" charset="-120"/>
              </a:rPr>
              <a:t>紀錄</a:t>
            </a:r>
            <a:r>
              <a:rPr lang="zh-TW" altLang="en-US" sz="4000" dirty="0" smtClean="0">
                <a:solidFill>
                  <a:srgbClr val="0070C0"/>
                </a:solidFill>
                <a:latin typeface="標楷體" panose="03000509000000000000" pitchFamily="65" charset="-120"/>
                <a:ea typeface="標楷體" panose="03000509000000000000" pitchFamily="65" charset="-120"/>
              </a:rPr>
              <a:t>疑義</a:t>
            </a:r>
            <a:endParaRPr lang="zh-TW" altLang="en-US" sz="40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21208" y="932688"/>
            <a:ext cx="11320272" cy="5641848"/>
          </a:xfrm>
        </p:spPr>
        <p:txBody>
          <a:bodyPr>
            <a:normAutofit fontScale="77500" lnSpcReduction="20000"/>
          </a:bodyPr>
          <a:lstStyle/>
          <a:p>
            <a:pPr lvl="0">
              <a:lnSpc>
                <a:spcPts val="3300"/>
              </a:lnSpc>
            </a:pPr>
            <a:r>
              <a:rPr lang="zh-TW" altLang="en-US" sz="3900" dirty="0" smtClean="0">
                <a:solidFill>
                  <a:prstClr val="black"/>
                </a:solidFill>
                <a:latin typeface="標楷體" panose="03000509000000000000" pitchFamily="65" charset="-120"/>
                <a:ea typeface="標楷體" panose="03000509000000000000" pitchFamily="65" charset="-120"/>
              </a:rPr>
              <a:t>行政院</a:t>
            </a:r>
            <a:r>
              <a:rPr lang="en-US" altLang="zh-TW" sz="3900" dirty="0" smtClean="0">
                <a:solidFill>
                  <a:prstClr val="black"/>
                </a:solidFill>
                <a:latin typeface="標楷體" panose="03000509000000000000" pitchFamily="65" charset="-120"/>
                <a:ea typeface="標楷體" panose="03000509000000000000" pitchFamily="65" charset="-120"/>
              </a:rPr>
              <a:t>104.1.16</a:t>
            </a:r>
            <a:r>
              <a:rPr lang="zh-TW" altLang="en-US" sz="3900" dirty="0" smtClean="0">
                <a:solidFill>
                  <a:prstClr val="black"/>
                </a:solidFill>
                <a:latin typeface="標楷體" panose="03000509000000000000" pitchFamily="65" charset="-120"/>
                <a:ea typeface="標楷體" panose="03000509000000000000" pitchFamily="65" charset="-120"/>
              </a:rPr>
              <a:t>、</a:t>
            </a:r>
            <a:r>
              <a:rPr lang="en-US" altLang="zh-TW" sz="3900" dirty="0" smtClean="0">
                <a:latin typeface="標楷體" panose="03000509000000000000" pitchFamily="65" charset="-120"/>
                <a:ea typeface="標楷體" panose="03000509000000000000" pitchFamily="65" charset="-120"/>
              </a:rPr>
              <a:t>104.9.25</a:t>
            </a:r>
            <a:r>
              <a:rPr lang="zh-TW" altLang="en-US" sz="3900" dirty="0" smtClean="0">
                <a:solidFill>
                  <a:prstClr val="black"/>
                </a:solidFill>
                <a:latin typeface="標楷體" panose="03000509000000000000" pitchFamily="65" charset="-120"/>
                <a:ea typeface="標楷體" panose="03000509000000000000" pitchFamily="65" charset="-120"/>
              </a:rPr>
              <a:t>院長</a:t>
            </a:r>
            <a:r>
              <a:rPr lang="zh-TW" altLang="en-US" sz="3900" dirty="0">
                <a:solidFill>
                  <a:prstClr val="black"/>
                </a:solidFill>
                <a:latin typeface="標楷體" panose="03000509000000000000" pitchFamily="65" charset="-120"/>
                <a:ea typeface="標楷體" panose="03000509000000000000" pitchFamily="65" charset="-120"/>
              </a:rPr>
              <a:t>電子信箱文書處理相關釋</a:t>
            </a:r>
            <a:r>
              <a:rPr lang="zh-TW" altLang="en-US" sz="3900" dirty="0" smtClean="0">
                <a:solidFill>
                  <a:prstClr val="black"/>
                </a:solidFill>
                <a:latin typeface="標楷體" panose="03000509000000000000" pitchFamily="65" charset="-120"/>
                <a:ea typeface="標楷體" panose="03000509000000000000" pitchFamily="65" charset="-120"/>
              </a:rPr>
              <a:t>例</a:t>
            </a:r>
            <a:endParaRPr lang="en-US" altLang="zh-TW" sz="3900" dirty="0" smtClean="0">
              <a:solidFill>
                <a:prstClr val="black"/>
              </a:solidFill>
              <a:latin typeface="標楷體" panose="03000509000000000000" pitchFamily="65" charset="-120"/>
              <a:ea typeface="標楷體" panose="03000509000000000000" pitchFamily="65" charset="-120"/>
            </a:endParaRPr>
          </a:p>
          <a:p>
            <a:pPr>
              <a:lnSpc>
                <a:spcPts val="3300"/>
              </a:lnSpc>
            </a:pPr>
            <a:r>
              <a:rPr lang="zh-TW" altLang="en-US" sz="3900" dirty="0">
                <a:solidFill>
                  <a:srgbClr val="0070C0"/>
                </a:solidFill>
                <a:latin typeface="標楷體" panose="03000509000000000000" pitchFamily="65" charset="-120"/>
                <a:ea typeface="標楷體" panose="03000509000000000000" pitchFamily="65" charset="-120"/>
              </a:rPr>
              <a:t>內政部</a:t>
            </a:r>
            <a:r>
              <a:rPr lang="en-US" altLang="zh-TW" sz="3900" dirty="0" smtClean="0">
                <a:latin typeface="標楷體" panose="03000509000000000000" pitchFamily="65" charset="-120"/>
                <a:ea typeface="標楷體" panose="03000509000000000000" pitchFamily="65" charset="-120"/>
              </a:rPr>
              <a:t>54</a:t>
            </a:r>
            <a:r>
              <a:rPr lang="zh-TW" altLang="en-US" sz="3900" dirty="0" smtClean="0">
                <a:latin typeface="標楷體" panose="03000509000000000000" pitchFamily="65" charset="-120"/>
                <a:ea typeface="標楷體" panose="03000509000000000000" pitchFamily="65" charset="-120"/>
              </a:rPr>
              <a:t>年</a:t>
            </a:r>
            <a:r>
              <a:rPr lang="en-US" altLang="zh-TW" sz="3900" dirty="0" smtClean="0">
                <a:latin typeface="標楷體" panose="03000509000000000000" pitchFamily="65" charset="-120"/>
                <a:ea typeface="標楷體" panose="03000509000000000000" pitchFamily="65" charset="-120"/>
              </a:rPr>
              <a:t>7</a:t>
            </a:r>
            <a:r>
              <a:rPr lang="zh-TW" altLang="en-US" sz="3900" dirty="0" smtClean="0">
                <a:latin typeface="標楷體" panose="03000509000000000000" pitchFamily="65" charset="-120"/>
                <a:ea typeface="標楷體" panose="03000509000000000000" pitchFamily="65" charset="-120"/>
              </a:rPr>
              <a:t>月</a:t>
            </a:r>
            <a:r>
              <a:rPr lang="en-US" altLang="zh-TW" sz="3900" dirty="0" smtClean="0">
                <a:latin typeface="標楷體" panose="03000509000000000000" pitchFamily="65" charset="-120"/>
                <a:ea typeface="標楷體" panose="03000509000000000000" pitchFamily="65" charset="-120"/>
              </a:rPr>
              <a:t>20</a:t>
            </a:r>
            <a:r>
              <a:rPr lang="zh-TW" altLang="en-US" sz="3900" dirty="0" smtClean="0">
                <a:latin typeface="標楷體" panose="03000509000000000000" pitchFamily="65" charset="-120"/>
                <a:ea typeface="標楷體" panose="03000509000000000000" pitchFamily="65" charset="-120"/>
              </a:rPr>
              <a:t>日</a:t>
            </a:r>
            <a:r>
              <a:rPr lang="zh-TW" altLang="en-US" sz="3900" dirty="0">
                <a:latin typeface="標楷體" panose="03000509000000000000" pitchFamily="65" charset="-120"/>
                <a:ea typeface="標楷體" panose="03000509000000000000" pitchFamily="65" charset="-120"/>
              </a:rPr>
              <a:t>訂定公布之</a:t>
            </a:r>
            <a:r>
              <a:rPr lang="zh-TW" altLang="en-US" sz="3900" dirty="0">
                <a:solidFill>
                  <a:srgbClr val="0070C0"/>
                </a:solidFill>
                <a:latin typeface="標楷體" panose="03000509000000000000" pitchFamily="65" charset="-120"/>
                <a:ea typeface="標楷體" panose="03000509000000000000" pitchFamily="65" charset="-120"/>
              </a:rPr>
              <a:t>會議規範第</a:t>
            </a:r>
            <a:r>
              <a:rPr lang="en-US" altLang="zh-TW" sz="3900" dirty="0" smtClean="0">
                <a:solidFill>
                  <a:srgbClr val="0070C0"/>
                </a:solidFill>
                <a:latin typeface="標楷體" panose="03000509000000000000" pitchFamily="65" charset="-120"/>
                <a:ea typeface="標楷體" panose="03000509000000000000" pitchFamily="65" charset="-120"/>
              </a:rPr>
              <a:t>11</a:t>
            </a:r>
            <a:r>
              <a:rPr lang="zh-TW" altLang="en-US" sz="3900" dirty="0" smtClean="0">
                <a:solidFill>
                  <a:srgbClr val="0070C0"/>
                </a:solidFill>
                <a:latin typeface="標楷體" panose="03000509000000000000" pitchFamily="65" charset="-120"/>
                <a:ea typeface="標楷體" panose="03000509000000000000" pitchFamily="65" charset="-120"/>
              </a:rPr>
              <a:t>條規定</a:t>
            </a:r>
            <a:r>
              <a:rPr lang="zh-TW" altLang="en-US" sz="3900" dirty="0">
                <a:latin typeface="標楷體" panose="03000509000000000000" pitchFamily="65" charset="-120"/>
                <a:ea typeface="標楷體" panose="03000509000000000000" pitchFamily="65" charset="-120"/>
              </a:rPr>
              <a:t>，開會應備置議事紀錄，其主要項目之</a:t>
            </a:r>
            <a:r>
              <a:rPr lang="zh-TW" altLang="en-US" sz="3900" dirty="0">
                <a:solidFill>
                  <a:srgbClr val="0070C0"/>
                </a:solidFill>
                <a:latin typeface="標楷體" panose="03000509000000000000" pitchFamily="65" charset="-120"/>
                <a:ea typeface="標楷體" panose="03000509000000000000" pitchFamily="65" charset="-120"/>
              </a:rPr>
              <a:t>第</a:t>
            </a:r>
            <a:r>
              <a:rPr lang="en-US" altLang="zh-TW" sz="3900" dirty="0" smtClean="0">
                <a:solidFill>
                  <a:srgbClr val="0070C0"/>
                </a:solidFill>
                <a:latin typeface="標楷體" panose="03000509000000000000" pitchFamily="65" charset="-120"/>
                <a:ea typeface="標楷體" panose="03000509000000000000" pitchFamily="65" charset="-120"/>
              </a:rPr>
              <a:t>7</a:t>
            </a:r>
            <a:r>
              <a:rPr lang="zh-TW" altLang="en-US" sz="3900" dirty="0" smtClean="0">
                <a:solidFill>
                  <a:srgbClr val="0070C0"/>
                </a:solidFill>
                <a:latin typeface="標楷體" panose="03000509000000000000" pitchFamily="65" charset="-120"/>
                <a:ea typeface="標楷體" panose="03000509000000000000" pitchFamily="65" charset="-120"/>
              </a:rPr>
              <a:t>項</a:t>
            </a:r>
            <a:r>
              <a:rPr lang="zh-TW" altLang="en-US" sz="3900" dirty="0">
                <a:solidFill>
                  <a:srgbClr val="0070C0"/>
                </a:solidFill>
                <a:latin typeface="標楷體" panose="03000509000000000000" pitchFamily="65" charset="-120"/>
                <a:ea typeface="標楷體" panose="03000509000000000000" pitchFamily="65" charset="-120"/>
              </a:rPr>
              <a:t>、第</a:t>
            </a:r>
            <a:r>
              <a:rPr lang="en-US" altLang="zh-TW" sz="3900" dirty="0" smtClean="0">
                <a:solidFill>
                  <a:srgbClr val="0070C0"/>
                </a:solidFill>
                <a:latin typeface="標楷體" panose="03000509000000000000" pitchFamily="65" charset="-120"/>
                <a:ea typeface="標楷體" panose="03000509000000000000" pitchFamily="65" charset="-120"/>
              </a:rPr>
              <a:t>8</a:t>
            </a:r>
            <a:r>
              <a:rPr lang="zh-TW" altLang="en-US" sz="3900" dirty="0" smtClean="0">
                <a:solidFill>
                  <a:srgbClr val="0070C0"/>
                </a:solidFill>
                <a:latin typeface="標楷體" panose="03000509000000000000" pitchFamily="65" charset="-120"/>
                <a:ea typeface="標楷體" panose="03000509000000000000" pitchFamily="65" charset="-120"/>
              </a:rPr>
              <a:t>項</a:t>
            </a:r>
            <a:r>
              <a:rPr lang="zh-TW" altLang="en-US" sz="3900" dirty="0">
                <a:latin typeface="標楷體" panose="03000509000000000000" pitchFamily="65" charset="-120"/>
                <a:ea typeface="標楷體" panose="03000509000000000000" pitchFamily="65" charset="-120"/>
              </a:rPr>
              <a:t>分別為</a:t>
            </a:r>
            <a:r>
              <a:rPr lang="zh-TW" altLang="en-US" sz="3900" dirty="0">
                <a:solidFill>
                  <a:srgbClr val="FF0000"/>
                </a:solidFill>
                <a:latin typeface="標楷體" panose="03000509000000000000" pitchFamily="65" charset="-120"/>
                <a:ea typeface="標楷體" panose="03000509000000000000" pitchFamily="65" charset="-120"/>
              </a:rPr>
              <a:t>主席姓名</a:t>
            </a:r>
            <a:r>
              <a:rPr lang="zh-TW" altLang="en-US" sz="3900" dirty="0">
                <a:latin typeface="標楷體" panose="03000509000000000000" pitchFamily="65" charset="-120"/>
                <a:ea typeface="標楷體" panose="03000509000000000000" pitchFamily="65" charset="-120"/>
              </a:rPr>
              <a:t>及</a:t>
            </a:r>
            <a:r>
              <a:rPr lang="zh-TW" altLang="en-US" sz="3900" dirty="0">
                <a:solidFill>
                  <a:srgbClr val="FF0000"/>
                </a:solidFill>
                <a:latin typeface="標楷體" panose="03000509000000000000" pitchFamily="65" charset="-120"/>
                <a:ea typeface="標楷體" panose="03000509000000000000" pitchFamily="65" charset="-120"/>
              </a:rPr>
              <a:t>紀錄姓名</a:t>
            </a:r>
            <a:r>
              <a:rPr lang="zh-TW" altLang="en-US" sz="3900" dirty="0">
                <a:latin typeface="標楷體" panose="03000509000000000000" pitchFamily="65" charset="-120"/>
                <a:ea typeface="標楷體" panose="03000509000000000000" pitchFamily="65" charset="-120"/>
              </a:rPr>
              <a:t>。同條</a:t>
            </a:r>
            <a:r>
              <a:rPr lang="zh-TW" altLang="en-US" sz="3900" dirty="0">
                <a:solidFill>
                  <a:srgbClr val="0070C0"/>
                </a:solidFill>
                <a:latin typeface="標楷體" panose="03000509000000000000" pitchFamily="65" charset="-120"/>
                <a:ea typeface="標楷體" panose="03000509000000000000" pitchFamily="65" charset="-120"/>
              </a:rPr>
              <a:t>第</a:t>
            </a:r>
            <a:r>
              <a:rPr lang="en-US" altLang="zh-TW" sz="3900" dirty="0" smtClean="0">
                <a:solidFill>
                  <a:srgbClr val="0070C0"/>
                </a:solidFill>
                <a:latin typeface="標楷體" panose="03000509000000000000" pitchFamily="65" charset="-120"/>
                <a:ea typeface="標楷體" panose="03000509000000000000" pitchFamily="65" charset="-120"/>
              </a:rPr>
              <a:t>2</a:t>
            </a:r>
            <a:r>
              <a:rPr lang="zh-TW" altLang="en-US" sz="3900" dirty="0" smtClean="0">
                <a:solidFill>
                  <a:srgbClr val="0070C0"/>
                </a:solidFill>
                <a:latin typeface="標楷體" panose="03000509000000000000" pitchFamily="65" charset="-120"/>
                <a:ea typeface="標楷體" panose="03000509000000000000" pitchFamily="65" charset="-120"/>
              </a:rPr>
              <a:t>項</a:t>
            </a:r>
            <a:r>
              <a:rPr lang="zh-TW" altLang="en-US" sz="3900" dirty="0">
                <a:latin typeface="標楷體" panose="03000509000000000000" pitchFamily="65" charset="-120"/>
                <a:ea typeface="標楷體" panose="03000509000000000000" pitchFamily="65" charset="-120"/>
              </a:rPr>
              <a:t>復規定，</a:t>
            </a:r>
            <a:r>
              <a:rPr lang="zh-TW" altLang="en-US" sz="3900" dirty="0" smtClean="0">
                <a:latin typeface="標楷體" panose="03000509000000000000" pitchFamily="65" charset="-120"/>
                <a:ea typeface="標楷體" panose="03000509000000000000" pitchFamily="65" charset="-120"/>
              </a:rPr>
              <a:t>議事</a:t>
            </a:r>
            <a:r>
              <a:rPr lang="zh-TW" altLang="en-US" sz="3900" dirty="0">
                <a:latin typeface="標楷體" panose="03000509000000000000" pitchFamily="65" charset="-120"/>
                <a:ea typeface="標楷體" panose="03000509000000000000" pitchFamily="65" charset="-120"/>
              </a:rPr>
              <a:t>紀錄應由</a:t>
            </a:r>
            <a:r>
              <a:rPr lang="zh-TW" altLang="en-US" sz="3900" dirty="0">
                <a:solidFill>
                  <a:srgbClr val="FF0000"/>
                </a:solidFill>
                <a:latin typeface="標楷體" panose="03000509000000000000" pitchFamily="65" charset="-120"/>
                <a:ea typeface="標楷體" panose="03000509000000000000" pitchFamily="65" charset="-120"/>
              </a:rPr>
              <a:t>主席</a:t>
            </a:r>
            <a:r>
              <a:rPr lang="zh-TW" altLang="en-US" sz="3900" dirty="0">
                <a:latin typeface="標楷體" panose="03000509000000000000" pitchFamily="65" charset="-120"/>
                <a:ea typeface="標楷體" panose="03000509000000000000" pitchFamily="65" charset="-120"/>
              </a:rPr>
              <a:t>及</a:t>
            </a:r>
            <a:r>
              <a:rPr lang="zh-TW" altLang="en-US" sz="3900" dirty="0">
                <a:solidFill>
                  <a:srgbClr val="FF0000"/>
                </a:solidFill>
                <a:latin typeface="標楷體" panose="03000509000000000000" pitchFamily="65" charset="-120"/>
                <a:ea typeface="標楷體" panose="03000509000000000000" pitchFamily="65" charset="-120"/>
              </a:rPr>
              <a:t>紀錄</a:t>
            </a:r>
            <a:r>
              <a:rPr lang="zh-TW" altLang="en-US" sz="3900" dirty="0">
                <a:latin typeface="標楷體" panose="03000509000000000000" pitchFamily="65" charset="-120"/>
                <a:ea typeface="標楷體" panose="03000509000000000000" pitchFamily="65" charset="-120"/>
              </a:rPr>
              <a:t>分別簽署</a:t>
            </a:r>
            <a:r>
              <a:rPr lang="zh-TW" altLang="en-US" sz="3900" dirty="0" smtClean="0">
                <a:latin typeface="標楷體" panose="03000509000000000000" pitchFamily="65" charset="-120"/>
                <a:ea typeface="標楷體" panose="03000509000000000000" pitchFamily="65" charset="-120"/>
              </a:rPr>
              <a:t>。</a:t>
            </a:r>
            <a:endParaRPr lang="en-US" altLang="zh-TW" sz="3900" dirty="0" smtClean="0">
              <a:latin typeface="標楷體" panose="03000509000000000000" pitchFamily="65" charset="-120"/>
              <a:ea typeface="標楷體" panose="03000509000000000000" pitchFamily="65" charset="-120"/>
            </a:endParaRPr>
          </a:p>
          <a:p>
            <a:pPr>
              <a:lnSpc>
                <a:spcPts val="3300"/>
              </a:lnSpc>
            </a:pPr>
            <a:r>
              <a:rPr lang="zh-TW" altLang="en-US" sz="3900" dirty="0">
                <a:latin typeface="標楷體" panose="03000509000000000000" pitchFamily="65" charset="-120"/>
                <a:ea typeface="標楷體" panose="03000509000000000000" pitchFamily="65" charset="-120"/>
              </a:rPr>
              <a:t>「</a:t>
            </a:r>
            <a:r>
              <a:rPr lang="zh-TW" altLang="en-US" sz="3900" dirty="0">
                <a:solidFill>
                  <a:srgbClr val="0070C0"/>
                </a:solidFill>
                <a:latin typeface="標楷體" panose="03000509000000000000" pitchFamily="65" charset="-120"/>
                <a:ea typeface="標楷體" panose="03000509000000000000" pitchFamily="65" charset="-120"/>
              </a:rPr>
              <a:t>立法院議事</a:t>
            </a:r>
            <a:r>
              <a:rPr lang="zh-TW" altLang="en-US" sz="3900" dirty="0" smtClean="0">
                <a:solidFill>
                  <a:srgbClr val="0070C0"/>
                </a:solidFill>
                <a:latin typeface="標楷體" panose="03000509000000000000" pitchFamily="65" charset="-120"/>
                <a:ea typeface="標楷體" panose="03000509000000000000" pitchFamily="65" charset="-120"/>
              </a:rPr>
              <a:t>規則</a:t>
            </a:r>
            <a:r>
              <a:rPr lang="zh-TW" altLang="en-US" sz="3900" dirty="0" smtClean="0">
                <a:latin typeface="標楷體" panose="03000509000000000000" pitchFamily="65" charset="-120"/>
                <a:ea typeface="標楷體" panose="03000509000000000000" pitchFamily="65" charset="-120"/>
              </a:rPr>
              <a:t>」</a:t>
            </a:r>
            <a:r>
              <a:rPr lang="zh-TW" altLang="en-US" sz="3900" dirty="0">
                <a:solidFill>
                  <a:srgbClr val="0070C0"/>
                </a:solidFill>
                <a:latin typeface="標楷體" panose="03000509000000000000" pitchFamily="65" charset="-120"/>
                <a:ea typeface="標楷體" panose="03000509000000000000" pitchFamily="65" charset="-120"/>
              </a:rPr>
              <a:t>第</a:t>
            </a:r>
            <a:r>
              <a:rPr lang="en-US" altLang="zh-TW" sz="3900" dirty="0" smtClean="0">
                <a:solidFill>
                  <a:srgbClr val="0070C0"/>
                </a:solidFill>
                <a:latin typeface="標楷體" panose="03000509000000000000" pitchFamily="65" charset="-120"/>
                <a:ea typeface="標楷體" panose="03000509000000000000" pitchFamily="65" charset="-120"/>
              </a:rPr>
              <a:t>53</a:t>
            </a:r>
            <a:r>
              <a:rPr lang="zh-TW" altLang="en-US" sz="3900" dirty="0" smtClean="0">
                <a:solidFill>
                  <a:srgbClr val="0070C0"/>
                </a:solidFill>
                <a:latin typeface="標楷體" panose="03000509000000000000" pitchFamily="65" charset="-120"/>
                <a:ea typeface="標楷體" panose="03000509000000000000" pitchFamily="65" charset="-120"/>
              </a:rPr>
              <a:t>條</a:t>
            </a:r>
            <a:r>
              <a:rPr lang="zh-TW" altLang="en-US" sz="3900" dirty="0">
                <a:solidFill>
                  <a:srgbClr val="0070C0"/>
                </a:solidFill>
                <a:latin typeface="標楷體" panose="03000509000000000000" pitchFamily="65" charset="-120"/>
                <a:ea typeface="標楷體" panose="03000509000000000000" pitchFamily="65" charset="-120"/>
              </a:rPr>
              <a:t>規定</a:t>
            </a:r>
            <a:r>
              <a:rPr lang="zh-TW" altLang="en-US" sz="3900" dirty="0">
                <a:latin typeface="標楷體" panose="03000509000000000000" pitchFamily="65" charset="-120"/>
                <a:ea typeface="標楷體" panose="03000509000000000000" pitchFamily="65" charset="-120"/>
              </a:rPr>
              <a:t>，其議事錄應記載事項之</a:t>
            </a:r>
            <a:r>
              <a:rPr lang="zh-TW" altLang="en-US" sz="3900" dirty="0">
                <a:solidFill>
                  <a:srgbClr val="0070C0"/>
                </a:solidFill>
                <a:latin typeface="標楷體" panose="03000509000000000000" pitchFamily="65" charset="-120"/>
                <a:ea typeface="標楷體" panose="03000509000000000000" pitchFamily="65" charset="-120"/>
              </a:rPr>
              <a:t>第</a:t>
            </a:r>
            <a:r>
              <a:rPr lang="en-US" altLang="zh-TW" sz="3900" dirty="0" smtClean="0">
                <a:solidFill>
                  <a:srgbClr val="0070C0"/>
                </a:solidFill>
                <a:latin typeface="標楷體" panose="03000509000000000000" pitchFamily="65" charset="-120"/>
                <a:ea typeface="標楷體" panose="03000509000000000000" pitchFamily="65" charset="-120"/>
              </a:rPr>
              <a:t>8</a:t>
            </a:r>
            <a:r>
              <a:rPr lang="zh-TW" altLang="en-US" sz="3900" dirty="0" smtClean="0">
                <a:solidFill>
                  <a:srgbClr val="0070C0"/>
                </a:solidFill>
                <a:latin typeface="標楷體" panose="03000509000000000000" pitchFamily="65" charset="-120"/>
                <a:ea typeface="標楷體" panose="03000509000000000000" pitchFamily="65" charset="-120"/>
              </a:rPr>
              <a:t>項</a:t>
            </a:r>
            <a:r>
              <a:rPr lang="zh-TW" altLang="en-US" sz="3900" dirty="0">
                <a:latin typeface="標楷體" panose="03000509000000000000" pitchFamily="65" charset="-120"/>
                <a:ea typeface="標楷體" panose="03000509000000000000" pitchFamily="65" charset="-120"/>
              </a:rPr>
              <a:t>為</a:t>
            </a:r>
            <a:r>
              <a:rPr lang="zh-TW" altLang="en-US" sz="3900" dirty="0">
                <a:solidFill>
                  <a:srgbClr val="FF0000"/>
                </a:solidFill>
                <a:latin typeface="標楷體" panose="03000509000000000000" pitchFamily="65" charset="-120"/>
                <a:ea typeface="標楷體" panose="03000509000000000000" pitchFamily="65" charset="-120"/>
              </a:rPr>
              <a:t>記錄</a:t>
            </a:r>
            <a:r>
              <a:rPr lang="zh-TW" altLang="en-US" sz="3900" dirty="0" smtClean="0">
                <a:solidFill>
                  <a:srgbClr val="FF0000"/>
                </a:solidFill>
                <a:latin typeface="標楷體" panose="03000509000000000000" pitchFamily="65" charset="-120"/>
                <a:ea typeface="標楷體" panose="03000509000000000000" pitchFamily="65" charset="-120"/>
              </a:rPr>
              <a:t>者姓名</a:t>
            </a:r>
            <a:r>
              <a:rPr lang="zh-TW" altLang="en-US" sz="3900" dirty="0">
                <a:latin typeface="標楷體" panose="03000509000000000000" pitchFamily="65" charset="-120"/>
                <a:ea typeface="標楷體" panose="03000509000000000000" pitchFamily="65" charset="-120"/>
              </a:rPr>
              <a:t>，而其</a:t>
            </a:r>
            <a:r>
              <a:rPr lang="zh-TW" altLang="en-US" sz="3900" dirty="0">
                <a:solidFill>
                  <a:srgbClr val="0000FF"/>
                </a:solidFill>
                <a:latin typeface="標楷體" panose="03000509000000000000" pitchFamily="65" charset="-120"/>
                <a:ea typeface="標楷體" panose="03000509000000000000" pitchFamily="65" charset="-120"/>
              </a:rPr>
              <a:t>實務上該院會議議事錄係載明</a:t>
            </a:r>
            <a:r>
              <a:rPr lang="zh-TW" altLang="en-US" sz="3900" dirty="0">
                <a:latin typeface="標楷體" panose="03000509000000000000" pitchFamily="65" charset="-120"/>
                <a:ea typeface="標楷體" panose="03000509000000000000" pitchFamily="65" charset="-120"/>
              </a:rPr>
              <a:t>：「</a:t>
            </a:r>
            <a:r>
              <a:rPr lang="zh-TW" altLang="en-US" sz="3900" dirty="0">
                <a:solidFill>
                  <a:srgbClr val="FF0000"/>
                </a:solidFill>
                <a:latin typeface="標楷體" panose="03000509000000000000" pitchFamily="65" charset="-120"/>
                <a:ea typeface="標楷體" panose="03000509000000000000" pitchFamily="65" charset="-120"/>
              </a:rPr>
              <a:t>紀錄：</a:t>
            </a:r>
            <a:r>
              <a:rPr lang="zh-TW" altLang="en-US" sz="3900" dirty="0" smtClean="0">
                <a:latin typeface="標楷體" panose="03000509000000000000" pitchFamily="65" charset="-120"/>
                <a:ea typeface="標楷體" panose="03000509000000000000" pitchFamily="65" charset="-120"/>
              </a:rPr>
              <a:t>職稱</a:t>
            </a:r>
            <a:r>
              <a:rPr lang="zh-TW" altLang="en-US" sz="3900" dirty="0">
                <a:latin typeface="標楷體" panose="03000509000000000000" pitchFamily="65" charset="-120"/>
                <a:ea typeface="標楷體" panose="03000509000000000000" pitchFamily="65" charset="-120"/>
              </a:rPr>
              <a:t>加姓名</a:t>
            </a:r>
            <a:r>
              <a:rPr lang="zh-TW" altLang="en-US" sz="3900" dirty="0" smtClean="0">
                <a:latin typeface="標楷體" panose="03000509000000000000" pitchFamily="65" charset="-120"/>
                <a:ea typeface="標楷體" panose="03000509000000000000" pitchFamily="65" charset="-120"/>
              </a:rPr>
              <a:t>」</a:t>
            </a:r>
            <a:endParaRPr lang="en-US" altLang="zh-TW" sz="3900" dirty="0" smtClean="0">
              <a:latin typeface="標楷體" panose="03000509000000000000" pitchFamily="65" charset="-120"/>
              <a:ea typeface="標楷體" panose="03000509000000000000" pitchFamily="65" charset="-120"/>
            </a:endParaRPr>
          </a:p>
          <a:p>
            <a:pPr>
              <a:lnSpc>
                <a:spcPts val="3300"/>
              </a:lnSpc>
            </a:pPr>
            <a:r>
              <a:rPr lang="zh-TW" altLang="en-US" sz="3900" dirty="0">
                <a:latin typeface="標楷體" panose="03000509000000000000" pitchFamily="65" charset="-120"/>
                <a:ea typeface="標楷體" panose="03000509000000000000" pitchFamily="65" charset="-120"/>
              </a:rPr>
              <a:t>綜上，依前開規定及參考立法院實務運作情形，</a:t>
            </a:r>
            <a:r>
              <a:rPr lang="zh-TW" altLang="en-US" sz="3900" dirty="0">
                <a:solidFill>
                  <a:srgbClr val="0070C0"/>
                </a:solidFill>
                <a:latin typeface="標楷體" panose="03000509000000000000" pitchFamily="65" charset="-120"/>
                <a:ea typeface="標楷體" panose="03000509000000000000" pitchFamily="65" charset="-120"/>
              </a:rPr>
              <a:t>會議</a:t>
            </a:r>
            <a:r>
              <a:rPr lang="zh-TW" altLang="en-US" sz="3900" dirty="0" smtClean="0">
                <a:solidFill>
                  <a:srgbClr val="0070C0"/>
                </a:solidFill>
                <a:latin typeface="標楷體" panose="03000509000000000000" pitchFamily="65" charset="-120"/>
                <a:ea typeface="標楷體" panose="03000509000000000000" pitchFamily="65" charset="-120"/>
              </a:rPr>
              <a:t>紀錄</a:t>
            </a:r>
            <a:r>
              <a:rPr lang="zh-TW" altLang="en-US" sz="3900" dirty="0">
                <a:solidFill>
                  <a:srgbClr val="0070C0"/>
                </a:solidFill>
                <a:latin typeface="標楷體" panose="03000509000000000000" pitchFamily="65" charset="-120"/>
                <a:ea typeface="標楷體" panose="03000509000000000000" pitchFamily="65" charset="-120"/>
              </a:rPr>
              <a:t>應記載事項之</a:t>
            </a:r>
            <a:r>
              <a:rPr lang="zh-TW" altLang="en-US" sz="3900" dirty="0">
                <a:latin typeface="標楷體" panose="03000509000000000000" pitchFamily="65" charset="-120"/>
                <a:ea typeface="標楷體" panose="03000509000000000000" pitchFamily="65" charset="-120"/>
              </a:rPr>
              <a:t>「</a:t>
            </a:r>
            <a:r>
              <a:rPr lang="zh-TW" altLang="en-US" sz="3900" dirty="0">
                <a:solidFill>
                  <a:srgbClr val="FF0000"/>
                </a:solidFill>
                <a:latin typeface="標楷體" panose="03000509000000000000" pitchFamily="65" charset="-120"/>
                <a:ea typeface="標楷體" panose="03000509000000000000" pitchFamily="65" charset="-120"/>
              </a:rPr>
              <a:t>紀錄</a:t>
            </a:r>
            <a:r>
              <a:rPr lang="zh-TW" altLang="en-US" sz="3900" dirty="0">
                <a:latin typeface="標楷體" panose="03000509000000000000" pitchFamily="65" charset="-120"/>
                <a:ea typeface="標楷體" panose="03000509000000000000" pitchFamily="65" charset="-120"/>
              </a:rPr>
              <a:t>」</a:t>
            </a:r>
            <a:r>
              <a:rPr lang="en-US" altLang="zh-TW" sz="3900" dirty="0">
                <a:latin typeface="標楷體" panose="03000509000000000000" pitchFamily="65" charset="-120"/>
                <a:ea typeface="標楷體" panose="03000509000000000000" pitchFamily="65" charset="-120"/>
              </a:rPr>
              <a:t>(</a:t>
            </a:r>
            <a:r>
              <a:rPr lang="zh-TW" altLang="en-US" sz="3900" dirty="0">
                <a:latin typeface="標楷體" panose="03000509000000000000" pitchFamily="65" charset="-120"/>
                <a:ea typeface="標楷體" panose="03000509000000000000" pitchFamily="65" charset="-120"/>
              </a:rPr>
              <a:t>亦即</a:t>
            </a:r>
            <a:r>
              <a:rPr lang="zh-TW" altLang="en-US" sz="3900" dirty="0">
                <a:solidFill>
                  <a:srgbClr val="0070C0"/>
                </a:solidFill>
                <a:latin typeface="標楷體" panose="03000509000000000000" pitchFamily="65" charset="-120"/>
                <a:ea typeface="標楷體" panose="03000509000000000000" pitchFamily="65" charset="-120"/>
              </a:rPr>
              <a:t>會議規範所稱</a:t>
            </a:r>
            <a:r>
              <a:rPr lang="zh-TW" altLang="en-US" sz="3900" dirty="0">
                <a:latin typeface="標楷體" panose="03000509000000000000" pitchFamily="65" charset="-120"/>
                <a:ea typeface="標楷體" panose="03000509000000000000" pitchFamily="65" charset="-120"/>
              </a:rPr>
              <a:t>「</a:t>
            </a:r>
            <a:r>
              <a:rPr lang="zh-TW" altLang="en-US" sz="3900" dirty="0">
                <a:solidFill>
                  <a:srgbClr val="FF0000"/>
                </a:solidFill>
                <a:latin typeface="標楷體" panose="03000509000000000000" pitchFamily="65" charset="-120"/>
                <a:ea typeface="標楷體" panose="03000509000000000000" pitchFamily="65" charset="-120"/>
              </a:rPr>
              <a:t>紀錄</a:t>
            </a:r>
            <a:r>
              <a:rPr lang="zh-TW" altLang="en-US" sz="3900" dirty="0">
                <a:latin typeface="標楷體" panose="03000509000000000000" pitchFamily="65" charset="-120"/>
                <a:ea typeface="標楷體" panose="03000509000000000000" pitchFamily="65" charset="-120"/>
              </a:rPr>
              <a:t>」</a:t>
            </a:r>
            <a:r>
              <a:rPr lang="zh-TW" altLang="en-US" sz="3900" dirty="0" smtClean="0">
                <a:latin typeface="標楷體" panose="03000509000000000000" pitchFamily="65" charset="-120"/>
                <a:ea typeface="標楷體" panose="03000509000000000000" pitchFamily="65" charset="-120"/>
              </a:rPr>
              <a:t>及</a:t>
            </a:r>
            <a:r>
              <a:rPr lang="zh-TW" altLang="en-US" sz="3900" dirty="0" smtClean="0">
                <a:solidFill>
                  <a:srgbClr val="0070C0"/>
                </a:solidFill>
                <a:latin typeface="標楷體" panose="03000509000000000000" pitchFamily="65" charset="-120"/>
                <a:ea typeface="標楷體" panose="03000509000000000000" pitchFamily="65" charset="-120"/>
              </a:rPr>
              <a:t>立法院</a:t>
            </a:r>
            <a:r>
              <a:rPr lang="zh-TW" altLang="en-US" sz="3900" dirty="0">
                <a:solidFill>
                  <a:srgbClr val="0070C0"/>
                </a:solidFill>
                <a:latin typeface="標楷體" panose="03000509000000000000" pitchFamily="65" charset="-120"/>
                <a:ea typeface="標楷體" panose="03000509000000000000" pitchFamily="65" charset="-120"/>
              </a:rPr>
              <a:t>議事規則所稱</a:t>
            </a:r>
            <a:r>
              <a:rPr lang="zh-TW" altLang="en-US" sz="3900" dirty="0">
                <a:latin typeface="標楷體" panose="03000509000000000000" pitchFamily="65" charset="-120"/>
                <a:ea typeface="標楷體" panose="03000509000000000000" pitchFamily="65" charset="-120"/>
              </a:rPr>
              <a:t>「</a:t>
            </a:r>
            <a:r>
              <a:rPr lang="zh-TW" altLang="en-US" sz="3900" dirty="0">
                <a:solidFill>
                  <a:srgbClr val="FF0000"/>
                </a:solidFill>
                <a:latin typeface="標楷體" panose="03000509000000000000" pitchFamily="65" charset="-120"/>
                <a:ea typeface="標楷體" panose="03000509000000000000" pitchFamily="65" charset="-120"/>
              </a:rPr>
              <a:t>記錄者</a:t>
            </a:r>
            <a:r>
              <a:rPr lang="zh-TW" altLang="en-US" sz="3900" dirty="0">
                <a:latin typeface="標楷體" panose="03000509000000000000" pitchFamily="65" charset="-120"/>
                <a:ea typeface="標楷體" panose="03000509000000000000" pitchFamily="65" charset="-120"/>
              </a:rPr>
              <a:t>」</a:t>
            </a:r>
            <a:r>
              <a:rPr lang="en-US" altLang="zh-TW" sz="3900" dirty="0">
                <a:latin typeface="標楷體" panose="03000509000000000000" pitchFamily="65" charset="-120"/>
                <a:ea typeface="標楷體" panose="03000509000000000000" pitchFamily="65" charset="-120"/>
              </a:rPr>
              <a:t>)</a:t>
            </a:r>
            <a:r>
              <a:rPr lang="zh-TW" altLang="en-US" sz="3900" dirty="0">
                <a:latin typeface="標楷體" panose="03000509000000000000" pitchFamily="65" charset="-120"/>
                <a:ea typeface="標楷體" panose="03000509000000000000" pitchFamily="65" charset="-120"/>
              </a:rPr>
              <a:t>與「</a:t>
            </a:r>
            <a:r>
              <a:rPr lang="zh-TW" altLang="en-US" sz="3900" dirty="0">
                <a:solidFill>
                  <a:srgbClr val="FF0000"/>
                </a:solidFill>
                <a:latin typeface="標楷體" panose="03000509000000000000" pitchFamily="65" charset="-120"/>
                <a:ea typeface="標楷體" panose="03000509000000000000" pitchFamily="65" charset="-120"/>
              </a:rPr>
              <a:t>主席</a:t>
            </a:r>
            <a:r>
              <a:rPr lang="zh-TW" altLang="en-US" sz="3900" dirty="0">
                <a:latin typeface="標楷體" panose="03000509000000000000" pitchFamily="65" charset="-120"/>
                <a:ea typeface="標楷體" panose="03000509000000000000" pitchFamily="65" charset="-120"/>
              </a:rPr>
              <a:t>」同屬</a:t>
            </a:r>
            <a:r>
              <a:rPr lang="zh-TW" altLang="en-US" sz="3900" dirty="0">
                <a:solidFill>
                  <a:srgbClr val="FF0000"/>
                </a:solidFill>
                <a:latin typeface="標楷體" panose="03000509000000000000" pitchFamily="65" charset="-120"/>
                <a:ea typeface="標楷體" panose="03000509000000000000" pitchFamily="65" charset="-120"/>
              </a:rPr>
              <a:t>名詞</a:t>
            </a:r>
            <a:r>
              <a:rPr lang="en-US" altLang="zh-TW" sz="3900" dirty="0" smtClean="0">
                <a:latin typeface="標楷體" panose="03000509000000000000" pitchFamily="65" charset="-120"/>
                <a:ea typeface="標楷體" panose="03000509000000000000" pitchFamily="65" charset="-120"/>
              </a:rPr>
              <a:t>(</a:t>
            </a:r>
            <a:r>
              <a:rPr lang="zh-TW" altLang="en-US" sz="3900" dirty="0" smtClean="0">
                <a:solidFill>
                  <a:srgbClr val="0000FF"/>
                </a:solidFill>
                <a:latin typeface="標楷體" panose="03000509000000000000" pitchFamily="65" charset="-120"/>
                <a:ea typeface="標楷體" panose="03000509000000000000" pitchFamily="65" charset="-120"/>
              </a:rPr>
              <a:t>會議</a:t>
            </a:r>
            <a:r>
              <a:rPr lang="zh-TW" altLang="en-US" sz="3900" dirty="0">
                <a:solidFill>
                  <a:srgbClr val="0000FF"/>
                </a:solidFill>
                <a:latin typeface="標楷體" panose="03000509000000000000" pitchFamily="65" charset="-120"/>
                <a:ea typeface="標楷體" panose="03000509000000000000" pitchFamily="65" charset="-120"/>
              </a:rPr>
              <a:t>中職司專責之角色</a:t>
            </a:r>
            <a:r>
              <a:rPr lang="en-US" altLang="zh-TW" sz="3900" dirty="0">
                <a:latin typeface="標楷體" panose="03000509000000000000" pitchFamily="65" charset="-120"/>
                <a:ea typeface="標楷體" panose="03000509000000000000" pitchFamily="65" charset="-120"/>
              </a:rPr>
              <a:t>)</a:t>
            </a:r>
            <a:r>
              <a:rPr lang="zh-TW" altLang="en-US" sz="3900" dirty="0">
                <a:latin typeface="標楷體" panose="03000509000000000000" pitchFamily="65" charset="-120"/>
                <a:ea typeface="標楷體" panose="03000509000000000000" pitchFamily="65" charset="-120"/>
              </a:rPr>
              <a:t>，</a:t>
            </a:r>
            <a:r>
              <a:rPr lang="zh-TW" altLang="en-US" sz="3900" dirty="0">
                <a:solidFill>
                  <a:srgbClr val="FF0000"/>
                </a:solidFill>
                <a:latin typeface="標楷體" panose="03000509000000000000" pitchFamily="65" charset="-120"/>
                <a:ea typeface="標楷體" panose="03000509000000000000" pitchFamily="65" charset="-120"/>
              </a:rPr>
              <a:t>宜使用「紀錄」之用字為妥</a:t>
            </a:r>
            <a:r>
              <a:rPr lang="zh-TW" altLang="en-US" sz="3900" dirty="0">
                <a:latin typeface="標楷體" panose="03000509000000000000" pitchFamily="65" charset="-120"/>
                <a:ea typeface="標楷體" panose="03000509000000000000" pitchFamily="65" charset="-120"/>
              </a:rPr>
              <a:t>。</a:t>
            </a:r>
            <a:endParaRPr lang="en-US" altLang="zh-TW" sz="3900" dirty="0">
              <a:solidFill>
                <a:prstClr val="black"/>
              </a:solidFill>
              <a:latin typeface="標楷體" panose="03000509000000000000" pitchFamily="65" charset="-120"/>
              <a:ea typeface="標楷體" panose="03000509000000000000" pitchFamily="65" charset="-120"/>
            </a:endParaRPr>
          </a:p>
          <a:p>
            <a:pPr>
              <a:lnSpc>
                <a:spcPts val="3300"/>
              </a:lnSpc>
            </a:pPr>
            <a:endParaRPr lang="zh-TW" altLang="en-US" dirty="0"/>
          </a:p>
        </p:txBody>
      </p:sp>
    </p:spTree>
    <p:extLst>
      <p:ext uri="{BB962C8B-B14F-4D97-AF65-F5344CB8AC3E}">
        <p14:creationId xmlns:p14="http://schemas.microsoft.com/office/powerpoint/2010/main" val="6782330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51008" y="1"/>
            <a:ext cx="11450667" cy="6783900"/>
          </a:xfrm>
        </p:spPr>
        <p:txBody>
          <a:bodyPr/>
          <a:lstStyle/>
          <a:p>
            <a:pPr marL="0" indent="0" algn="ctr" defTabSz="913299">
              <a:buNone/>
              <a:defRPr/>
            </a:pPr>
            <a:r>
              <a:rPr lang="zh-TW" altLang="en-US" sz="4000" dirty="0">
                <a:solidFill>
                  <a:srgbClr val="000000"/>
                </a:solidFill>
                <a:latin typeface="標楷體" panose="03000509000000000000" pitchFamily="65" charset="-120"/>
                <a:ea typeface="標楷體" panose="03000509000000000000" pitchFamily="65" charset="-120"/>
              </a:rPr>
              <a:t>○○○○○○會議紀錄</a:t>
            </a:r>
            <a:endParaRPr lang="zh-TW" altLang="en-US" sz="2800" dirty="0">
              <a:solidFill>
                <a:srgbClr val="000000"/>
              </a:solidFill>
              <a:latin typeface="標楷體" panose="03000509000000000000" pitchFamily="65" charset="-120"/>
              <a:ea typeface="標楷體" panose="03000509000000000000" pitchFamily="65" charset="-120"/>
            </a:endParaRP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一、時間：</a:t>
            </a:r>
            <a:r>
              <a:rPr lang="en-US" altLang="zh-TW" sz="3200" dirty="0">
                <a:solidFill>
                  <a:srgbClr val="000000"/>
                </a:solidFill>
                <a:latin typeface="標楷體" panose="03000509000000000000" pitchFamily="65" charset="-120"/>
                <a:ea typeface="標楷體" panose="03000509000000000000" pitchFamily="65" charset="-120"/>
              </a:rPr>
              <a:t>000</a:t>
            </a:r>
            <a:r>
              <a:rPr lang="zh-TW" altLang="en-US" sz="3200" dirty="0">
                <a:solidFill>
                  <a:srgbClr val="000000"/>
                </a:solidFill>
                <a:latin typeface="標楷體" panose="03000509000000000000" pitchFamily="65" charset="-120"/>
                <a:ea typeface="標楷體" panose="03000509000000000000" pitchFamily="65" charset="-120"/>
              </a:rPr>
              <a:t>年</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月</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日（星期○）下午</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時</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分</a:t>
            </a: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二、地點：行政院第</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會議室</a:t>
            </a: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三、主持人：○○○                   ：○○○</a:t>
            </a:r>
            <a:endParaRPr lang="en-US" altLang="zh-TW" sz="3200" dirty="0">
              <a:solidFill>
                <a:srgbClr val="000000"/>
              </a:solidFill>
              <a:latin typeface="標楷體" panose="03000509000000000000" pitchFamily="65" charset="-120"/>
              <a:ea typeface="標楷體" panose="03000509000000000000" pitchFamily="65" charset="-120"/>
            </a:endParaRP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四、出（列）席人員：如後附簽到表           </a:t>
            </a:r>
            <a:endParaRPr lang="en-US" altLang="zh-TW" sz="3200" dirty="0">
              <a:solidFill>
                <a:srgbClr val="000000"/>
              </a:solidFill>
              <a:latin typeface="標楷體" panose="03000509000000000000" pitchFamily="65" charset="-120"/>
              <a:ea typeface="標楷體" panose="03000509000000000000" pitchFamily="65" charset="-120"/>
            </a:endParaRP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五、會議結論：</a:t>
            </a: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（一）：</a:t>
            </a: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    </a:t>
            </a:r>
            <a:r>
              <a:rPr lang="en-US" altLang="zh-TW" sz="3200" dirty="0">
                <a:solidFill>
                  <a:srgbClr val="000000"/>
                </a:solidFill>
                <a:latin typeface="標楷體" panose="03000509000000000000" pitchFamily="65" charset="-120"/>
                <a:ea typeface="標楷體" panose="03000509000000000000" pitchFamily="65" charset="-120"/>
              </a:rPr>
              <a:t>1</a:t>
            </a:r>
            <a:r>
              <a:rPr lang="zh-TW" altLang="en-US" sz="3200" dirty="0">
                <a:solidFill>
                  <a:srgbClr val="000000"/>
                </a:solidFill>
                <a:latin typeface="標楷體" panose="03000509000000000000" pitchFamily="65" charset="-120"/>
                <a:ea typeface="標楷體" panose="03000509000000000000" pitchFamily="65" charset="-120"/>
              </a:rPr>
              <a:t>、</a:t>
            </a:r>
          </a:p>
          <a:p>
            <a:pPr marL="0" indent="0" defTabSz="913299">
              <a:buNone/>
              <a:defRPr/>
            </a:pPr>
            <a:r>
              <a:rPr lang="en-US" altLang="zh-TW" sz="3200" dirty="0">
                <a:solidFill>
                  <a:srgbClr val="000000"/>
                </a:solidFill>
                <a:latin typeface="標楷體" panose="03000509000000000000" pitchFamily="65" charset="-120"/>
                <a:ea typeface="標楷體" panose="03000509000000000000" pitchFamily="65" charset="-120"/>
              </a:rPr>
              <a:t>    2</a:t>
            </a:r>
            <a:r>
              <a:rPr lang="zh-TW" altLang="en-US" sz="3200" dirty="0">
                <a:solidFill>
                  <a:srgbClr val="000000"/>
                </a:solidFill>
                <a:latin typeface="標楷體" panose="03000509000000000000" pitchFamily="65" charset="-120"/>
                <a:ea typeface="標楷體" panose="03000509000000000000" pitchFamily="65" charset="-120"/>
              </a:rPr>
              <a:t>、</a:t>
            </a: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（二）。</a:t>
            </a:r>
          </a:p>
          <a:p>
            <a:pPr marL="0" indent="0" defTabSz="913299">
              <a:buNone/>
              <a:defRPr/>
            </a:pPr>
            <a:r>
              <a:rPr lang="zh-TW" altLang="en-US" sz="3200" dirty="0">
                <a:solidFill>
                  <a:srgbClr val="000000"/>
                </a:solidFill>
                <a:latin typeface="標楷體" panose="03000509000000000000" pitchFamily="65" charset="-120"/>
                <a:ea typeface="標楷體" panose="03000509000000000000" pitchFamily="65" charset="-120"/>
              </a:rPr>
              <a:t>六、 散會。</a:t>
            </a:r>
            <a:r>
              <a:rPr lang="en-US" altLang="zh-TW" sz="3200" dirty="0">
                <a:solidFill>
                  <a:srgbClr val="000000"/>
                </a:solidFill>
                <a:latin typeface="標楷體" panose="03000509000000000000" pitchFamily="65" charset="-120"/>
                <a:ea typeface="標楷體" panose="03000509000000000000" pitchFamily="65" charset="-120"/>
              </a:rPr>
              <a:t>(</a:t>
            </a:r>
            <a:r>
              <a:rPr lang="zh-TW" altLang="en-US" sz="3200" dirty="0">
                <a:solidFill>
                  <a:srgbClr val="000000"/>
                </a:solidFill>
                <a:latin typeface="標楷體" panose="03000509000000000000" pitchFamily="65" charset="-120"/>
                <a:ea typeface="標楷體" panose="03000509000000000000" pitchFamily="65" charset="-120"/>
              </a:rPr>
              <a:t>下午</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時</a:t>
            </a:r>
            <a:r>
              <a:rPr lang="en-US" altLang="zh-TW" sz="3200" dirty="0">
                <a:solidFill>
                  <a:srgbClr val="000000"/>
                </a:solidFill>
                <a:latin typeface="標楷體" panose="03000509000000000000" pitchFamily="65" charset="-120"/>
                <a:ea typeface="標楷體" panose="03000509000000000000" pitchFamily="65" charset="-120"/>
              </a:rPr>
              <a:t>00</a:t>
            </a:r>
            <a:r>
              <a:rPr lang="zh-TW" altLang="en-US" sz="3200" dirty="0">
                <a:solidFill>
                  <a:srgbClr val="000000"/>
                </a:solidFill>
                <a:latin typeface="標楷體" panose="03000509000000000000" pitchFamily="65" charset="-120"/>
                <a:ea typeface="標楷體" panose="03000509000000000000" pitchFamily="65" charset="-120"/>
              </a:rPr>
              <a:t>分</a:t>
            </a:r>
            <a:r>
              <a:rPr lang="en-US" altLang="zh-TW" sz="3200" dirty="0">
                <a:solidFill>
                  <a:srgbClr val="000000"/>
                </a:solidFill>
                <a:latin typeface="標楷體" panose="03000509000000000000" pitchFamily="65" charset="-120"/>
                <a:ea typeface="標楷體" panose="03000509000000000000" pitchFamily="65" charset="-120"/>
              </a:rPr>
              <a:t>)</a:t>
            </a:r>
          </a:p>
          <a:p>
            <a:pPr marL="341731" indent="-341731" defTabSz="913299">
              <a:defRPr/>
            </a:pPr>
            <a:endParaRPr lang="zh-TW" altLang="en-US" sz="3200" dirty="0"/>
          </a:p>
        </p:txBody>
      </p:sp>
      <p:sp>
        <p:nvSpPr>
          <p:cNvPr id="5" name="文字方塊 4"/>
          <p:cNvSpPr txBox="1"/>
          <p:nvPr/>
        </p:nvSpPr>
        <p:spPr>
          <a:xfrm>
            <a:off x="6700896" y="1860054"/>
            <a:ext cx="1052518" cy="584775"/>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a:spAutoFit/>
          </a:bodyPr>
          <a:lstStyle/>
          <a:p>
            <a:pPr>
              <a:defRPr/>
            </a:pPr>
            <a:r>
              <a:rPr lang="zh-TW" altLang="en-US" sz="3200" dirty="0">
                <a:solidFill>
                  <a:prstClr val="black"/>
                </a:solidFill>
                <a:latin typeface="標楷體" panose="03000509000000000000" pitchFamily="65" charset="-120"/>
                <a:ea typeface="標楷體" panose="03000509000000000000" pitchFamily="65" charset="-120"/>
                <a:hlinkClick r:id="rId2" action="ppaction://hlinksldjump"/>
              </a:rPr>
              <a:t>紀錄</a:t>
            </a:r>
            <a:endParaRPr lang="zh-TW" altLang="en-US" sz="3200"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42779917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164835"/>
            <a:ext cx="10516104" cy="951197"/>
          </a:xfrm>
        </p:spPr>
        <p:txBody>
          <a:bodyPr rtlCol="0">
            <a:normAutofit/>
          </a:bodyPr>
          <a:lstStyle/>
          <a:p>
            <a:pPr algn="ctr" defTabSz="914298"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rPr>
              <a:t>請釋公文數字用法</a:t>
            </a:r>
            <a:r>
              <a:rPr lang="en-US" altLang="zh-TW" sz="4400" dirty="0">
                <a:solidFill>
                  <a:srgbClr val="0070C0"/>
                </a:solidFill>
                <a:latin typeface="標楷體" panose="03000509000000000000" pitchFamily="65" charset="-120"/>
                <a:ea typeface="標楷體" panose="03000509000000000000" pitchFamily="65" charset="-120"/>
              </a:rPr>
              <a:t>—</a:t>
            </a:r>
            <a:r>
              <a:rPr lang="en-US" altLang="zh-TW" sz="4400" dirty="0">
                <a:solidFill>
                  <a:srgbClr val="0070C0"/>
                </a:solidFill>
                <a:latin typeface="標楷體" panose="03000509000000000000" pitchFamily="65" charset="-120"/>
                <a:ea typeface="標楷體" panose="03000509000000000000" pitchFamily="65" charset="-120"/>
                <a:cs typeface="+mn-cs"/>
              </a:rPr>
              <a:t>1</a:t>
            </a:r>
            <a:r>
              <a:rPr lang="zh-TW" altLang="en-US" sz="4400" dirty="0">
                <a:solidFill>
                  <a:srgbClr val="0070C0"/>
                </a:solidFill>
                <a:latin typeface="標楷體" panose="03000509000000000000" pitchFamily="65" charset="-120"/>
                <a:ea typeface="標楷體" panose="03000509000000000000" pitchFamily="65" charset="-120"/>
                <a:cs typeface="+mn-cs"/>
              </a:rPr>
              <a:t>式</a:t>
            </a:r>
            <a:r>
              <a:rPr lang="en-US" altLang="zh-TW" sz="4400" dirty="0">
                <a:solidFill>
                  <a:srgbClr val="0070C0"/>
                </a:solidFill>
                <a:latin typeface="標楷體" panose="03000509000000000000" pitchFamily="65" charset="-120"/>
                <a:ea typeface="標楷體" panose="03000509000000000000" pitchFamily="65" charset="-120"/>
                <a:cs typeface="+mn-cs"/>
              </a:rPr>
              <a:t>2</a:t>
            </a:r>
            <a:r>
              <a:rPr lang="zh-TW" altLang="en-US" sz="4400" dirty="0">
                <a:solidFill>
                  <a:srgbClr val="0070C0"/>
                </a:solidFill>
                <a:latin typeface="標楷體" panose="03000509000000000000" pitchFamily="65" charset="-120"/>
                <a:ea typeface="標楷體" panose="03000509000000000000" pitchFamily="65" charset="-120"/>
                <a:cs typeface="+mn-cs"/>
              </a:rPr>
              <a:t>份</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94672" y="1116032"/>
            <a:ext cx="11282808" cy="5486400"/>
          </a:xfrm>
        </p:spPr>
        <p:txBody>
          <a:bodyPr rtlCol="0">
            <a:normAutofit lnSpcReduction="10000"/>
          </a:bodyPr>
          <a:lstStyle/>
          <a:p>
            <a:pPr marL="228574" indent="-228574" defTabSz="914298" eaLnBrk="1" fontAlgn="auto" hangingPunct="1">
              <a:spcAft>
                <a:spcPts val="0"/>
              </a:spcAft>
              <a:defRPr/>
            </a:pPr>
            <a:r>
              <a:rPr lang="zh-TW" altLang="en-US" sz="3400" dirty="0">
                <a:solidFill>
                  <a:srgbClr val="FF0000"/>
                </a:solidFill>
                <a:latin typeface="標楷體" panose="03000509000000000000" pitchFamily="65" charset="-120"/>
                <a:ea typeface="標楷體" panose="03000509000000000000" pitchFamily="65" charset="-120"/>
              </a:rPr>
              <a:t>行政院</a:t>
            </a:r>
            <a:r>
              <a:rPr lang="en-US" altLang="zh-TW" sz="3400" dirty="0">
                <a:solidFill>
                  <a:srgbClr val="FF0000"/>
                </a:solidFill>
                <a:latin typeface="標楷體" panose="03000509000000000000" pitchFamily="65" charset="-120"/>
                <a:ea typeface="標楷體" panose="03000509000000000000" pitchFamily="65" charset="-120"/>
              </a:rPr>
              <a:t>95.10.23</a:t>
            </a:r>
            <a:r>
              <a:rPr lang="zh-TW" altLang="en-US" sz="3400" dirty="0">
                <a:solidFill>
                  <a:srgbClr val="FF0000"/>
                </a:solidFill>
                <a:latin typeface="標楷體" panose="03000509000000000000" pitchFamily="65" charset="-120"/>
                <a:ea typeface="標楷體" panose="03000509000000000000" pitchFamily="65" charset="-120"/>
              </a:rPr>
              <a:t>院臺秘字第</a:t>
            </a:r>
            <a:r>
              <a:rPr lang="en-US" altLang="zh-TW" sz="3400" dirty="0">
                <a:solidFill>
                  <a:srgbClr val="FF0000"/>
                </a:solidFill>
                <a:latin typeface="標楷體" panose="03000509000000000000" pitchFamily="65" charset="-120"/>
                <a:ea typeface="標楷體" panose="03000509000000000000" pitchFamily="65" charset="-120"/>
              </a:rPr>
              <a:t>0950049448</a:t>
            </a:r>
            <a:r>
              <a:rPr lang="zh-TW" altLang="en-US" sz="3400" dirty="0">
                <a:solidFill>
                  <a:srgbClr val="FF0000"/>
                </a:solidFill>
                <a:latin typeface="標楷體" panose="03000509000000000000" pitchFamily="65" charset="-120"/>
                <a:ea typeface="標楷體" panose="03000509000000000000" pitchFamily="65" charset="-120"/>
              </a:rPr>
              <a:t>號函釋</a:t>
            </a:r>
            <a:endParaRPr lang="en-US" altLang="zh-TW" sz="3400" dirty="0">
              <a:solidFill>
                <a:srgbClr val="FF0000"/>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400" dirty="0">
                <a:latin typeface="標楷體" panose="03000509000000000000" pitchFamily="65" charset="-120"/>
                <a:ea typeface="標楷體" panose="03000509000000000000" pitchFamily="65" charset="-120"/>
              </a:rPr>
              <a:t>有關數字用法，依「</a:t>
            </a:r>
            <a:r>
              <a:rPr lang="zh-TW" altLang="en-US" sz="3400" dirty="0">
                <a:solidFill>
                  <a:srgbClr val="FF0000"/>
                </a:solidFill>
                <a:latin typeface="標楷體" panose="03000509000000000000" pitchFamily="65" charset="-120"/>
                <a:ea typeface="標楷體" panose="03000509000000000000" pitchFamily="65" charset="-120"/>
              </a:rPr>
              <a:t>公文書橫式書寫數字使用原則</a:t>
            </a:r>
            <a:r>
              <a:rPr lang="zh-TW" altLang="en-US" sz="3400" dirty="0">
                <a:latin typeface="標楷體" panose="03000509000000000000" pitchFamily="65" charset="-120"/>
                <a:ea typeface="標楷體" panose="03000509000000000000" pitchFamily="65" charset="-120"/>
              </a:rPr>
              <a:t>」第</a:t>
            </a:r>
            <a:r>
              <a:rPr lang="en-US" altLang="zh-TW" sz="3400" dirty="0">
                <a:latin typeface="標楷體" panose="03000509000000000000" pitchFamily="65" charset="-120"/>
                <a:ea typeface="標楷體" panose="03000509000000000000" pitchFamily="65" charset="-120"/>
              </a:rPr>
              <a:t>2 </a:t>
            </a:r>
            <a:r>
              <a:rPr lang="zh-TW" altLang="en-US" sz="3400" dirty="0">
                <a:latin typeface="標楷體" panose="03000509000000000000" pitchFamily="65" charset="-120"/>
                <a:ea typeface="標楷體" panose="03000509000000000000" pitchFamily="65" charset="-120"/>
              </a:rPr>
              <a:t>點、第</a:t>
            </a:r>
            <a:r>
              <a:rPr lang="en-US" altLang="zh-TW" sz="3400" dirty="0">
                <a:latin typeface="標楷體" panose="03000509000000000000" pitchFamily="65" charset="-120"/>
                <a:ea typeface="標楷體" panose="03000509000000000000" pitchFamily="65" charset="-120"/>
              </a:rPr>
              <a:t>4</a:t>
            </a:r>
            <a:r>
              <a:rPr lang="zh-TW" altLang="en-US" sz="3400" dirty="0">
                <a:latin typeface="標楷體" panose="03000509000000000000" pitchFamily="65" charset="-120"/>
                <a:ea typeface="標楷體" panose="03000509000000000000" pitchFamily="65" charset="-120"/>
              </a:rPr>
              <a:t>點規定，數字用語具</a:t>
            </a:r>
            <a:r>
              <a:rPr lang="zh-TW" altLang="en-US" sz="3400" dirty="0">
                <a:solidFill>
                  <a:srgbClr val="0000FF"/>
                </a:solidFill>
                <a:latin typeface="標楷體" panose="03000509000000000000" pitchFamily="65" charset="-120"/>
                <a:ea typeface="標楷體" panose="03000509000000000000" pitchFamily="65" charset="-120"/>
              </a:rPr>
              <a:t>一般數字</a:t>
            </a:r>
            <a:r>
              <a:rPr lang="zh-TW" altLang="en-US" sz="3400" dirty="0">
                <a:latin typeface="標楷體" panose="03000509000000000000" pitchFamily="65" charset="-120"/>
                <a:ea typeface="標楷體" panose="03000509000000000000" pitchFamily="65" charset="-120"/>
              </a:rPr>
              <a:t>意義、</a:t>
            </a:r>
            <a:r>
              <a:rPr lang="zh-TW" altLang="en-US" sz="3400" dirty="0">
                <a:solidFill>
                  <a:srgbClr val="0000FF"/>
                </a:solidFill>
                <a:latin typeface="標楷體" panose="03000509000000000000" pitchFamily="65" charset="-120"/>
                <a:ea typeface="標楷體" panose="03000509000000000000" pitchFamily="65" charset="-120"/>
              </a:rPr>
              <a:t>統計意義</a:t>
            </a:r>
            <a:r>
              <a:rPr lang="zh-TW" altLang="en-US" sz="3400" dirty="0">
                <a:latin typeface="標楷體" panose="03000509000000000000" pitchFamily="65" charset="-120"/>
                <a:ea typeface="標楷體" panose="03000509000000000000" pitchFamily="65" charset="-120"/>
              </a:rPr>
              <a:t>者，或</a:t>
            </a:r>
            <a:r>
              <a:rPr lang="zh-TW" altLang="en-US" sz="3400" dirty="0">
                <a:solidFill>
                  <a:srgbClr val="0000FF"/>
                </a:solidFill>
                <a:latin typeface="標楷體" panose="03000509000000000000" pitchFamily="65" charset="-120"/>
                <a:ea typeface="標楷體" panose="03000509000000000000" pitchFamily="65" charset="-120"/>
              </a:rPr>
              <a:t>以阿拉伯數字表示較清楚者</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使用阿拉伯數字</a:t>
            </a:r>
            <a:r>
              <a:rPr lang="zh-TW" altLang="en-US" sz="3400" dirty="0">
                <a:latin typeface="標楷體" panose="03000509000000000000" pitchFamily="65" charset="-120"/>
                <a:ea typeface="標楷體" panose="03000509000000000000" pitchFamily="65" charset="-120"/>
              </a:rPr>
              <a:t>。</a:t>
            </a:r>
            <a:endParaRPr lang="en-US" altLang="zh-TW" sz="34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400" dirty="0">
                <a:latin typeface="標楷體" panose="03000509000000000000" pitchFamily="65" charset="-120"/>
                <a:ea typeface="標楷體" panose="03000509000000000000" pitchFamily="65" charset="-120"/>
              </a:rPr>
              <a:t>所詢數字用法案例均具</a:t>
            </a:r>
            <a:r>
              <a:rPr lang="zh-TW" altLang="en-US" sz="3400" dirty="0">
                <a:solidFill>
                  <a:srgbClr val="0000FF"/>
                </a:solidFill>
                <a:latin typeface="標楷體" panose="03000509000000000000" pitchFamily="65" charset="-120"/>
                <a:ea typeface="標楷體" panose="03000509000000000000" pitchFamily="65" charset="-120"/>
              </a:rPr>
              <a:t>統計意義</a:t>
            </a:r>
            <a:r>
              <a:rPr lang="zh-TW" altLang="en-US" sz="3400" dirty="0">
                <a:latin typeface="標楷體" panose="03000509000000000000" pitchFamily="65" charset="-120"/>
                <a:ea typeface="標楷體" panose="03000509000000000000" pitchFamily="65" charset="-120"/>
              </a:rPr>
              <a:t>可</a:t>
            </a:r>
            <a:r>
              <a:rPr lang="zh-TW" altLang="en-US" sz="3400" dirty="0">
                <a:solidFill>
                  <a:srgbClr val="0000FF"/>
                </a:solidFill>
                <a:latin typeface="標楷體" panose="03000509000000000000" pitchFamily="65" charset="-120"/>
                <a:ea typeface="標楷體" panose="03000509000000000000" pitchFamily="65" charset="-120"/>
              </a:rPr>
              <a:t>使用阿拉伯數字</a:t>
            </a:r>
            <a:r>
              <a:rPr lang="zh-TW" altLang="en-US" sz="3400" dirty="0">
                <a:latin typeface="標楷體" panose="03000509000000000000" pitchFamily="65" charset="-120"/>
                <a:ea typeface="標楷體" panose="03000509000000000000" pitchFamily="65" charset="-120"/>
              </a:rPr>
              <a:t>表示，即</a:t>
            </a:r>
            <a:r>
              <a:rPr lang="zh-TW" altLang="en-US" sz="3400" dirty="0">
                <a:solidFill>
                  <a:srgbClr val="FF0000"/>
                </a:solidFill>
                <a:latin typeface="標楷體" panose="03000509000000000000" pitchFamily="65" charset="-120"/>
                <a:ea typeface="標楷體" panose="03000509000000000000" pitchFamily="65" charset="-120"/>
              </a:rPr>
              <a:t>第</a:t>
            </a:r>
            <a:r>
              <a:rPr lang="en-US" altLang="zh-TW" sz="3400" dirty="0">
                <a:solidFill>
                  <a:srgbClr val="FF0000"/>
                </a:solidFill>
                <a:latin typeface="標楷體" panose="03000509000000000000" pitchFamily="65" charset="-120"/>
                <a:ea typeface="標楷體" panose="03000509000000000000" pitchFamily="65" charset="-120"/>
              </a:rPr>
              <a:t>5</a:t>
            </a:r>
            <a:r>
              <a:rPr lang="zh-TW" altLang="en-US" sz="3400" dirty="0">
                <a:solidFill>
                  <a:srgbClr val="FF0000"/>
                </a:solidFill>
                <a:latin typeface="標楷體" panose="03000509000000000000" pitchFamily="65" charset="-120"/>
                <a:ea typeface="標楷體" panose="03000509000000000000" pitchFamily="65" charset="-120"/>
              </a:rPr>
              <a:t>審查會</a:t>
            </a:r>
            <a:r>
              <a:rPr lang="zh-TW" altLang="en-US" sz="3400" dirty="0">
                <a:latin typeface="標楷體" panose="03000509000000000000" pitchFamily="65" charset="-120"/>
                <a:ea typeface="標楷體" panose="03000509000000000000" pitchFamily="65" charset="-120"/>
              </a:rPr>
              <a:t>、</a:t>
            </a:r>
            <a:r>
              <a:rPr lang="en-US" altLang="zh-TW" sz="3400" dirty="0">
                <a:solidFill>
                  <a:srgbClr val="FF0000"/>
                </a:solidFill>
                <a:latin typeface="標楷體" panose="03000509000000000000" pitchFamily="65" charset="-120"/>
                <a:ea typeface="標楷體" panose="03000509000000000000" pitchFamily="65" charset="-120"/>
              </a:rPr>
              <a:t>3</a:t>
            </a:r>
            <a:r>
              <a:rPr lang="zh-TW" altLang="en-US" sz="3400" dirty="0">
                <a:solidFill>
                  <a:srgbClr val="FF0000"/>
                </a:solidFill>
                <a:latin typeface="標楷體" panose="03000509000000000000" pitchFamily="65" charset="-120"/>
                <a:ea typeface="標楷體" panose="03000509000000000000" pitchFamily="65" charset="-120"/>
              </a:rPr>
              <a:t>年</a:t>
            </a:r>
            <a:r>
              <a:rPr lang="en-US" altLang="zh-TW" sz="3400" dirty="0">
                <a:solidFill>
                  <a:srgbClr val="FF0000"/>
                </a:solidFill>
                <a:latin typeface="標楷體" panose="03000509000000000000" pitchFamily="65" charset="-120"/>
                <a:ea typeface="標楷體" panose="03000509000000000000" pitchFamily="65" charset="-120"/>
              </a:rPr>
              <a:t>4</a:t>
            </a:r>
            <a:r>
              <a:rPr lang="zh-TW" altLang="en-US" sz="3400" dirty="0">
                <a:solidFill>
                  <a:srgbClr val="FF0000"/>
                </a:solidFill>
                <a:latin typeface="標楷體" panose="03000509000000000000" pitchFamily="65" charset="-120"/>
                <a:ea typeface="標楷體" panose="03000509000000000000" pitchFamily="65" charset="-120"/>
              </a:rPr>
              <a:t>班</a:t>
            </a:r>
            <a:r>
              <a:rPr lang="zh-TW" altLang="en-US" sz="3400" dirty="0">
                <a:latin typeface="標楷體" panose="03000509000000000000" pitchFamily="65" charset="-120"/>
                <a:ea typeface="標楷體" panose="03000509000000000000" pitchFamily="65" charset="-120"/>
              </a:rPr>
              <a:t>、</a:t>
            </a:r>
            <a:r>
              <a:rPr lang="en-US" altLang="zh-TW" sz="3400" dirty="0">
                <a:solidFill>
                  <a:srgbClr val="FF0000"/>
                </a:solidFill>
                <a:latin typeface="標楷體" panose="03000509000000000000" pitchFamily="65" charset="-120"/>
                <a:ea typeface="標楷體" panose="03000509000000000000" pitchFamily="65" charset="-120"/>
              </a:rPr>
              <a:t>1</a:t>
            </a:r>
            <a:r>
              <a:rPr lang="zh-TW" altLang="en-US" sz="3400" dirty="0">
                <a:solidFill>
                  <a:srgbClr val="FF0000"/>
                </a:solidFill>
                <a:latin typeface="標楷體" panose="03000509000000000000" pitchFamily="65" charset="-120"/>
                <a:ea typeface="標楷體" panose="03000509000000000000" pitchFamily="65" charset="-120"/>
              </a:rPr>
              <a:t>式</a:t>
            </a:r>
            <a:r>
              <a:rPr lang="en-US" altLang="zh-TW" sz="3400" dirty="0">
                <a:solidFill>
                  <a:srgbClr val="FF0000"/>
                </a:solidFill>
                <a:latin typeface="標楷體" panose="03000509000000000000" pitchFamily="65" charset="-120"/>
                <a:ea typeface="標楷體" panose="03000509000000000000" pitchFamily="65" charset="-120"/>
              </a:rPr>
              <a:t>2</a:t>
            </a:r>
            <a:r>
              <a:rPr lang="zh-TW" altLang="en-US" sz="3400" dirty="0">
                <a:solidFill>
                  <a:srgbClr val="FF0000"/>
                </a:solidFill>
                <a:latin typeface="標楷體" panose="03000509000000000000" pitchFamily="65" charset="-120"/>
                <a:ea typeface="標楷體" panose="03000509000000000000" pitchFamily="65" charset="-120"/>
              </a:rPr>
              <a:t>份</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各</a:t>
            </a:r>
            <a:r>
              <a:rPr lang="en-US" altLang="zh-TW" sz="3400" dirty="0">
                <a:solidFill>
                  <a:srgbClr val="FF0000"/>
                </a:solidFill>
                <a:latin typeface="標楷體" panose="03000509000000000000" pitchFamily="65" charset="-120"/>
                <a:ea typeface="標楷體" panose="03000509000000000000" pitchFamily="65" charset="-120"/>
              </a:rPr>
              <a:t>1</a:t>
            </a:r>
            <a:r>
              <a:rPr lang="zh-TW" altLang="en-US" sz="3400" dirty="0">
                <a:solidFill>
                  <a:srgbClr val="FF0000"/>
                </a:solidFill>
                <a:latin typeface="標楷體" panose="03000509000000000000" pitchFamily="65" charset="-120"/>
                <a:ea typeface="標楷體" panose="03000509000000000000" pitchFamily="65" charset="-120"/>
              </a:rPr>
              <a:t>名</a:t>
            </a:r>
            <a:r>
              <a:rPr lang="zh-TW" altLang="en-US" sz="3400" dirty="0">
                <a:latin typeface="標楷體" panose="03000509000000000000" pitchFamily="65" charset="-120"/>
                <a:ea typeface="標楷體" panose="03000509000000000000" pitchFamily="65" charset="-120"/>
              </a:rPr>
              <a:t>、</a:t>
            </a:r>
            <a:endParaRPr lang="en-US" altLang="zh-TW" sz="3400"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3400" dirty="0">
                <a:solidFill>
                  <a:srgbClr val="FF0000"/>
                </a:solidFill>
                <a:latin typeface="標楷體" panose="03000509000000000000" pitchFamily="65" charset="-120"/>
                <a:ea typeface="標楷體" panose="03000509000000000000" pitchFamily="65" charset="-120"/>
              </a:rPr>
              <a:t> </a:t>
            </a:r>
            <a:r>
              <a:rPr lang="en-US" altLang="zh-TW" sz="3400" dirty="0">
                <a:solidFill>
                  <a:srgbClr val="FF0000"/>
                </a:solidFill>
                <a:latin typeface="標楷體" panose="03000509000000000000" pitchFamily="65" charset="-120"/>
                <a:ea typeface="標楷體" panose="03000509000000000000" pitchFamily="65" charset="-120"/>
              </a:rPr>
              <a:t>6</a:t>
            </a:r>
            <a:r>
              <a:rPr lang="zh-TW" altLang="en-US" sz="3400" dirty="0">
                <a:solidFill>
                  <a:srgbClr val="FF0000"/>
                </a:solidFill>
                <a:latin typeface="標楷體" panose="03000509000000000000" pitchFamily="65" charset="-120"/>
                <a:ea typeface="標楷體" panose="03000509000000000000" pitchFamily="65" charset="-120"/>
              </a:rPr>
              <a:t>億</a:t>
            </a:r>
            <a:r>
              <a:rPr lang="en-US" altLang="zh-TW" sz="3400" dirty="0">
                <a:solidFill>
                  <a:srgbClr val="FF0000"/>
                </a:solidFill>
                <a:latin typeface="標楷體" panose="03000509000000000000" pitchFamily="65" charset="-120"/>
                <a:ea typeface="標楷體" panose="03000509000000000000" pitchFamily="65" charset="-120"/>
              </a:rPr>
              <a:t>3,944</a:t>
            </a:r>
            <a:r>
              <a:rPr lang="zh-TW" altLang="en-US" sz="3400" dirty="0">
                <a:solidFill>
                  <a:srgbClr val="FF0000"/>
                </a:solidFill>
                <a:latin typeface="標楷體" panose="03000509000000000000" pitchFamily="65" charset="-120"/>
                <a:ea typeface="標楷體" panose="03000509000000000000" pitchFamily="65" charset="-120"/>
              </a:rPr>
              <a:t>萬</a:t>
            </a:r>
            <a:r>
              <a:rPr lang="en-US" altLang="zh-TW" sz="3400" dirty="0">
                <a:solidFill>
                  <a:srgbClr val="FF0000"/>
                </a:solidFill>
                <a:latin typeface="標楷體" panose="03000509000000000000" pitchFamily="65" charset="-120"/>
                <a:ea typeface="標楷體" panose="03000509000000000000" pitchFamily="65" charset="-120"/>
              </a:rPr>
              <a:t>2,789</a:t>
            </a:r>
            <a:r>
              <a:rPr lang="zh-TW" altLang="en-US" sz="3400" dirty="0">
                <a:solidFill>
                  <a:srgbClr val="FF0000"/>
                </a:solidFill>
                <a:latin typeface="標楷體" panose="03000509000000000000" pitchFamily="65" charset="-120"/>
                <a:ea typeface="標楷體" panose="03000509000000000000" pitchFamily="65" charset="-120"/>
              </a:rPr>
              <a:t>人</a:t>
            </a:r>
            <a:r>
              <a:rPr lang="zh-TW" altLang="en-US" sz="3400" dirty="0">
                <a:latin typeface="標楷體" panose="03000509000000000000" pitchFamily="65" charset="-120"/>
                <a:ea typeface="標楷體" panose="03000509000000000000" pitchFamily="65" charset="-120"/>
              </a:rPr>
              <a:t>或</a:t>
            </a:r>
            <a:r>
              <a:rPr lang="en-US" altLang="zh-TW" sz="3400" dirty="0">
                <a:solidFill>
                  <a:srgbClr val="FF0000"/>
                </a:solidFill>
                <a:latin typeface="標楷體" panose="03000509000000000000" pitchFamily="65" charset="-120"/>
                <a:ea typeface="標楷體" panose="03000509000000000000" pitchFamily="65" charset="-120"/>
              </a:rPr>
              <a:t>639,442,789</a:t>
            </a:r>
            <a:r>
              <a:rPr lang="zh-TW" altLang="en-US" sz="3400" dirty="0">
                <a:solidFill>
                  <a:srgbClr val="FF0000"/>
                </a:solidFill>
                <a:latin typeface="標楷體" panose="03000509000000000000" pitchFamily="65" charset="-120"/>
                <a:ea typeface="標楷體" panose="03000509000000000000" pitchFamily="65" charset="-120"/>
              </a:rPr>
              <a:t>人</a:t>
            </a:r>
            <a:r>
              <a:rPr lang="zh-TW" altLang="en-US" sz="3400" dirty="0">
                <a:latin typeface="標楷體" panose="03000509000000000000" pitchFamily="65" charset="-120"/>
                <a:ea typeface="標楷體" panose="03000509000000000000" pitchFamily="65" charset="-120"/>
              </a:rPr>
              <a:t>、</a:t>
            </a:r>
            <a:r>
              <a:rPr lang="zh-TW" altLang="en-US" sz="3400" dirty="0">
                <a:solidFill>
                  <a:srgbClr val="0000FF"/>
                </a:solidFill>
                <a:latin typeface="標楷體" panose="03000509000000000000" pitchFamily="65" charset="-120"/>
                <a:ea typeface="標楷體" panose="03000509000000000000" pitchFamily="65" charset="-120"/>
              </a:rPr>
              <a:t>第</a:t>
            </a:r>
            <a:r>
              <a:rPr lang="en-US" altLang="zh-TW" sz="3400" dirty="0">
                <a:solidFill>
                  <a:srgbClr val="0000FF"/>
                </a:solidFill>
                <a:latin typeface="標楷體" panose="03000509000000000000" pitchFamily="65" charset="-120"/>
                <a:ea typeface="標楷體" panose="03000509000000000000" pitchFamily="65" charset="-120"/>
              </a:rPr>
              <a:t>2</a:t>
            </a:r>
            <a:r>
              <a:rPr lang="zh-TW" altLang="en-US" sz="3400" dirty="0">
                <a:solidFill>
                  <a:srgbClr val="0000FF"/>
                </a:solidFill>
                <a:latin typeface="標楷體" panose="03000509000000000000" pitchFamily="65" charset="-120"/>
                <a:ea typeface="標楷體" panose="03000509000000000000" pitchFamily="65" charset="-120"/>
              </a:rPr>
              <a:t>順位</a:t>
            </a:r>
            <a:r>
              <a:rPr lang="zh-TW" altLang="en-US" sz="3400" dirty="0">
                <a:solidFill>
                  <a:prstClr val="black"/>
                </a:solidFill>
                <a:latin typeface="標楷體" panose="03000509000000000000" pitchFamily="65" charset="-120"/>
                <a:ea typeface="標楷體" panose="03000509000000000000" pitchFamily="65" charset="-120"/>
              </a:rPr>
              <a:t>。</a:t>
            </a:r>
          </a:p>
          <a:p>
            <a:pPr marL="228574" indent="-228574" defTabSz="914298" eaLnBrk="1" fontAlgn="auto" hangingPunct="1">
              <a:spcAft>
                <a:spcPts val="0"/>
              </a:spcAft>
              <a:defRPr/>
            </a:pPr>
            <a:r>
              <a:rPr lang="zh-TW" altLang="en-US" sz="3400" dirty="0">
                <a:latin typeface="標楷體" panose="03000509000000000000" pitchFamily="65" charset="-120"/>
                <a:ea typeface="標楷體" panose="03000509000000000000" pitchFamily="65" charset="-120"/>
              </a:rPr>
              <a:t>惟如屬</a:t>
            </a:r>
            <a:r>
              <a:rPr lang="zh-TW" altLang="en-US" sz="3400" dirty="0">
                <a:solidFill>
                  <a:srgbClr val="0000FF"/>
                </a:solidFill>
                <a:latin typeface="標楷體" panose="03000509000000000000" pitchFamily="65" charset="-120"/>
                <a:ea typeface="標楷體" panose="03000509000000000000" pitchFamily="65" charset="-120"/>
              </a:rPr>
              <a:t>法規制定</a:t>
            </a:r>
            <a:r>
              <a:rPr lang="zh-TW" altLang="en-US" sz="3400" dirty="0">
                <a:latin typeface="標楷體" panose="03000509000000000000" pitchFamily="65" charset="-120"/>
                <a:ea typeface="標楷體" panose="03000509000000000000" pitchFamily="65" charset="-120"/>
              </a:rPr>
              <a:t>、</a:t>
            </a:r>
            <a:r>
              <a:rPr lang="zh-TW" altLang="en-US" sz="3400" dirty="0">
                <a:solidFill>
                  <a:srgbClr val="0000FF"/>
                </a:solidFill>
                <a:latin typeface="標楷體" panose="03000509000000000000" pitchFamily="65" charset="-120"/>
                <a:ea typeface="標楷體" panose="03000509000000000000" pitchFamily="65" charset="-120"/>
              </a:rPr>
              <a:t>修正及廢止案之法制作業公文書</a:t>
            </a:r>
            <a:r>
              <a:rPr lang="zh-TW" altLang="en-US" sz="3400" dirty="0">
                <a:latin typeface="標楷體" panose="03000509000000000000" pitchFamily="65" charset="-120"/>
                <a:ea typeface="標楷體" panose="03000509000000000000" pitchFamily="65" charset="-120"/>
              </a:rPr>
              <a:t>（如</a:t>
            </a:r>
            <a:r>
              <a:rPr lang="zh-TW" altLang="en-US" sz="3400" dirty="0">
                <a:solidFill>
                  <a:srgbClr val="FF0000"/>
                </a:solidFill>
                <a:latin typeface="標楷體" panose="03000509000000000000" pitchFamily="65" charset="-120"/>
                <a:ea typeface="標楷體" panose="03000509000000000000" pitchFamily="65" charset="-120"/>
              </a:rPr>
              <a:t>令</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函</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法規草案總說明</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條文對照表</a:t>
            </a:r>
            <a:r>
              <a:rPr lang="zh-TW" altLang="en-US" sz="3400" dirty="0">
                <a:latin typeface="標楷體" panose="03000509000000000000" pitchFamily="65" charset="-120"/>
                <a:ea typeface="標楷體" panose="03000509000000000000" pitchFamily="65" charset="-120"/>
              </a:rPr>
              <a:t>等），則宜</a:t>
            </a:r>
            <a:r>
              <a:rPr lang="zh-TW" altLang="en-US" sz="3400" dirty="0">
                <a:solidFill>
                  <a:srgbClr val="FF0000"/>
                </a:solidFill>
                <a:latin typeface="標楷體" panose="03000509000000000000" pitchFamily="65" charset="-120"/>
                <a:ea typeface="標楷體" panose="03000509000000000000" pitchFamily="65" charset="-120"/>
              </a:rPr>
              <a:t>使用中文數字</a:t>
            </a:r>
            <a:r>
              <a:rPr lang="zh-TW" altLang="en-US" sz="3400" dirty="0">
                <a:latin typeface="標楷體" panose="03000509000000000000" pitchFamily="65" charset="-120"/>
                <a:ea typeface="標楷體" panose="03000509000000000000" pitchFamily="65" charset="-120"/>
              </a:rPr>
              <a:t>。</a:t>
            </a:r>
            <a:endParaRPr lang="en-US" altLang="zh-TW" sz="3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2195001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02424" y="136102"/>
            <a:ext cx="11181489" cy="6448183"/>
          </a:xfrm>
        </p:spPr>
        <p:txBody>
          <a:bodyPr rtlCol="0">
            <a:normAutofit fontScale="25000" lnSpcReduction="20000"/>
          </a:bodyPr>
          <a:lstStyle/>
          <a:p>
            <a:pPr marL="0" indent="0" defTabSz="914298" eaLnBrk="1" fontAlgn="auto" hangingPunct="1">
              <a:spcAft>
                <a:spcPts val="0"/>
              </a:spcAft>
              <a:buNone/>
              <a:defRPr/>
            </a:pPr>
            <a:r>
              <a:rPr lang="zh-TW" altLang="en-US" sz="7200" dirty="0">
                <a:latin typeface="標楷體" panose="03000509000000000000" pitchFamily="65" charset="-120"/>
                <a:ea typeface="標楷體" panose="03000509000000000000" pitchFamily="65" charset="-120"/>
              </a:rPr>
              <a:t>                                                                 </a:t>
            </a:r>
            <a:r>
              <a:rPr lang="en-US" altLang="zh-TW" sz="7200" dirty="0">
                <a:latin typeface="標楷體" panose="03000509000000000000" pitchFamily="65" charset="-120"/>
                <a:ea typeface="標楷體" panose="03000509000000000000" pitchFamily="65" charset="-120"/>
              </a:rPr>
              <a:t> </a:t>
            </a:r>
            <a:r>
              <a:rPr lang="zh-TW" altLang="en-US" sz="5598" dirty="0">
                <a:solidFill>
                  <a:prstClr val="black"/>
                </a:solidFill>
                <a:latin typeface="標楷體" panose="03000509000000000000" pitchFamily="65" charset="-120"/>
                <a:ea typeface="標楷體" panose="03000509000000000000" pitchFamily="65" charset="-120"/>
              </a:rPr>
              <a:t>檔　　號：</a:t>
            </a:r>
            <a:endParaRPr lang="en-US" altLang="zh-TW" sz="5598"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5598" dirty="0">
                <a:solidFill>
                  <a:prstClr val="black"/>
                </a:solidFill>
                <a:latin typeface="標楷體" panose="03000509000000000000" pitchFamily="65" charset="-120"/>
                <a:ea typeface="標楷體" panose="03000509000000000000" pitchFamily="65" charset="-120"/>
              </a:rPr>
              <a:t>                                                                                    </a:t>
            </a:r>
            <a:r>
              <a:rPr lang="zh-TW" altLang="en-US" sz="5598" dirty="0">
                <a:solidFill>
                  <a:prstClr val="black"/>
                </a:solidFill>
                <a:latin typeface="標楷體" panose="03000509000000000000" pitchFamily="65" charset="-120"/>
                <a:ea typeface="標楷體" panose="03000509000000000000" pitchFamily="65" charset="-120"/>
              </a:rPr>
              <a:t>保存年限：</a:t>
            </a:r>
            <a:endParaRPr lang="en-US" altLang="zh-TW" sz="5598" dirty="0">
              <a:solidFill>
                <a:prstClr val="black"/>
              </a:solidFill>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en-US" altLang="zh-TW" sz="5598" dirty="0">
                <a:solidFill>
                  <a:prstClr val="black"/>
                </a:solidFill>
                <a:latin typeface="標楷體" panose="03000509000000000000" pitchFamily="65" charset="-120"/>
                <a:ea typeface="標楷體" panose="03000509000000000000" pitchFamily="65" charset="-120"/>
              </a:rPr>
              <a:t>                                           </a:t>
            </a:r>
            <a:r>
              <a:rPr lang="zh-TW" altLang="en-US" sz="12192" dirty="0">
                <a:latin typeface="標楷體" panose="03000509000000000000" pitchFamily="65" charset="-120"/>
                <a:ea typeface="標楷體" panose="03000509000000000000" pitchFamily="65" charset="-120"/>
              </a:rPr>
              <a:t>行政院人事行政總處 函</a:t>
            </a:r>
          </a:p>
          <a:p>
            <a:pPr marL="0" indent="0" defTabSz="914298" eaLnBrk="1" fontAlgn="auto" hangingPunct="1">
              <a:spcAft>
                <a:spcPts val="0"/>
              </a:spcAft>
              <a:buNone/>
              <a:defRPr/>
            </a:pPr>
            <a:r>
              <a:rPr lang="zh-TW" altLang="en-US" sz="2800" dirty="0">
                <a:latin typeface="標楷體" panose="03000509000000000000" pitchFamily="65" charset="-120"/>
                <a:ea typeface="標楷體" panose="03000509000000000000" pitchFamily="65" charset="-120"/>
              </a:rPr>
              <a:t>		</a:t>
            </a:r>
            <a:r>
              <a:rPr lang="zh-TW" altLang="en-US" sz="6859" dirty="0">
                <a:latin typeface="標楷體" panose="03000509000000000000" pitchFamily="65" charset="-120"/>
                <a:ea typeface="標楷體" panose="03000509000000000000" pitchFamily="65" charset="-120"/>
              </a:rPr>
              <a:t>                                  地址：</a:t>
            </a:r>
            <a:r>
              <a:rPr lang="en-US" altLang="zh-TW" sz="6859" dirty="0">
                <a:latin typeface="標楷體" panose="03000509000000000000" pitchFamily="65" charset="-120"/>
                <a:ea typeface="標楷體" panose="03000509000000000000" pitchFamily="65" charset="-120"/>
              </a:rPr>
              <a:t>00000</a:t>
            </a:r>
            <a:r>
              <a:rPr lang="zh-TW" altLang="en-US" sz="6859" dirty="0">
                <a:latin typeface="標楷體" panose="03000509000000000000" pitchFamily="65" charset="-120"/>
                <a:ea typeface="標楷體" panose="03000509000000000000" pitchFamily="65" charset="-120"/>
              </a:rPr>
              <a:t>臺北市○○路</a:t>
            </a:r>
            <a:r>
              <a:rPr lang="en-US" altLang="zh-TW" sz="6859" dirty="0">
                <a:latin typeface="標楷體" panose="03000509000000000000" pitchFamily="65" charset="-120"/>
                <a:ea typeface="標楷體" panose="03000509000000000000" pitchFamily="65" charset="-120"/>
              </a:rPr>
              <a:t>000</a:t>
            </a:r>
            <a:r>
              <a:rPr lang="zh-TW" altLang="en-US" sz="6859" dirty="0">
                <a:latin typeface="標楷體" panose="03000509000000000000" pitchFamily="65" charset="-120"/>
                <a:ea typeface="標楷體" panose="03000509000000000000" pitchFamily="65" charset="-120"/>
              </a:rPr>
              <a:t>號</a:t>
            </a:r>
          </a:p>
          <a:p>
            <a:pPr marL="0" indent="0" defTabSz="914298" eaLnBrk="1" fontAlgn="auto" hangingPunct="1">
              <a:spcAft>
                <a:spcPts val="0"/>
              </a:spcAft>
              <a:buNone/>
              <a:defRPr/>
            </a:pPr>
            <a:r>
              <a:rPr lang="zh-TW" altLang="en-US" sz="6859" dirty="0">
                <a:latin typeface="標楷體" panose="03000509000000000000" pitchFamily="65" charset="-120"/>
                <a:ea typeface="標楷體" panose="03000509000000000000" pitchFamily="65" charset="-120"/>
              </a:rPr>
              <a:t>                                                   聯絡方式：（承辦人、電話、傳真、</a:t>
            </a:r>
            <a:r>
              <a:rPr lang="en-US" altLang="zh-TW" sz="6859" dirty="0">
                <a:latin typeface="標楷體" panose="03000509000000000000" pitchFamily="65" charset="-120"/>
                <a:ea typeface="標楷體" panose="03000509000000000000" pitchFamily="65" charset="-120"/>
              </a:rPr>
              <a:t>e-ma</a:t>
            </a:r>
            <a:r>
              <a:rPr lang="en-US" altLang="zh-TW" sz="5598" dirty="0">
                <a:latin typeface="標楷體" panose="03000509000000000000" pitchFamily="65" charset="-120"/>
                <a:ea typeface="標楷體" panose="03000509000000000000" pitchFamily="65" charset="-120"/>
              </a:rPr>
              <a:t>il</a:t>
            </a:r>
            <a:r>
              <a:rPr lang="zh-TW" altLang="en-US" sz="5598" dirty="0">
                <a:latin typeface="標楷體" panose="03000509000000000000" pitchFamily="65" charset="-120"/>
                <a:ea typeface="標楷體" panose="03000509000000000000" pitchFamily="65" charset="-120"/>
              </a:rPr>
              <a:t>）</a:t>
            </a:r>
          </a:p>
          <a:p>
            <a:pPr marL="0" indent="0" defTabSz="914298" eaLnBrk="1" fontAlgn="auto" hangingPunct="1">
              <a:lnSpc>
                <a:spcPts val="2160"/>
              </a:lnSpc>
              <a:spcAft>
                <a:spcPts val="0"/>
              </a:spcAft>
              <a:buNone/>
              <a:defRPr/>
            </a:pPr>
            <a:r>
              <a:rPr lang="en-US" altLang="zh-TW" sz="7200" dirty="0">
                <a:latin typeface="標楷體" panose="03000509000000000000" pitchFamily="65" charset="-120"/>
                <a:ea typeface="標楷體" panose="03000509000000000000" pitchFamily="65" charset="-120"/>
              </a:rPr>
              <a:t>00000</a:t>
            </a:r>
          </a:p>
          <a:p>
            <a:pPr marL="0" indent="0" defTabSz="914298" eaLnBrk="1" fontAlgn="auto" hangingPunct="1">
              <a:lnSpc>
                <a:spcPts val="2160"/>
              </a:lnSpc>
              <a:spcAft>
                <a:spcPts val="0"/>
              </a:spcAft>
              <a:buNone/>
              <a:defRPr/>
            </a:pPr>
            <a:r>
              <a:rPr lang="zh-TW" altLang="en-US" sz="7200" dirty="0">
                <a:latin typeface="標楷體" panose="03000509000000000000" pitchFamily="65" charset="-120"/>
                <a:ea typeface="標楷體" panose="03000509000000000000" pitchFamily="65" charset="-120"/>
              </a:rPr>
              <a:t>臺北市○○區○○○路○段</a:t>
            </a:r>
            <a:r>
              <a:rPr lang="en-US" altLang="zh-TW" sz="7200" dirty="0">
                <a:latin typeface="標楷體" panose="03000509000000000000" pitchFamily="65" charset="-120"/>
                <a:ea typeface="標楷體" panose="03000509000000000000" pitchFamily="65" charset="-120"/>
              </a:rPr>
              <a:t>000</a:t>
            </a:r>
            <a:r>
              <a:rPr lang="zh-TW" altLang="en-US" sz="7200" dirty="0">
                <a:latin typeface="標楷體" panose="03000509000000000000" pitchFamily="65" charset="-120"/>
                <a:ea typeface="標楷體" panose="03000509000000000000" pitchFamily="65" charset="-120"/>
              </a:rPr>
              <a:t>號</a:t>
            </a:r>
          </a:p>
          <a:p>
            <a:pPr marL="0" indent="0" defTabSz="914298" eaLnBrk="1" fontAlgn="auto" hangingPunct="1">
              <a:spcAft>
                <a:spcPts val="0"/>
              </a:spcAft>
              <a:buNone/>
              <a:defRPr/>
            </a:pPr>
            <a:r>
              <a:rPr lang="zh-TW" altLang="en-US" sz="10668" dirty="0">
                <a:latin typeface="標楷體" panose="03000509000000000000" pitchFamily="65" charset="-120"/>
                <a:ea typeface="標楷體" panose="03000509000000000000" pitchFamily="65" charset="-120"/>
              </a:rPr>
              <a:t>受文者：行政院</a:t>
            </a:r>
          </a:p>
          <a:p>
            <a:pPr marL="0" indent="0" defTabSz="914298" eaLnBrk="1" fontAlgn="auto" hangingPunct="1">
              <a:lnSpc>
                <a:spcPts val="1700"/>
              </a:lnSpc>
              <a:spcAft>
                <a:spcPts val="0"/>
              </a:spcAft>
              <a:buNone/>
              <a:defRPr/>
            </a:pPr>
            <a:r>
              <a:rPr lang="zh-TW" altLang="en-US" sz="7200" dirty="0">
                <a:latin typeface="標楷體" panose="03000509000000000000" pitchFamily="65" charset="-120"/>
                <a:ea typeface="標楷體" panose="03000509000000000000" pitchFamily="65" charset="-120"/>
              </a:rPr>
              <a:t>發文日期：中華民國</a:t>
            </a:r>
            <a:r>
              <a:rPr lang="en-US" altLang="zh-TW" sz="7200" dirty="0">
                <a:latin typeface="標楷體" panose="03000509000000000000" pitchFamily="65" charset="-120"/>
                <a:ea typeface="標楷體" panose="03000509000000000000" pitchFamily="65" charset="-120"/>
              </a:rPr>
              <a:t>000</a:t>
            </a:r>
            <a:r>
              <a:rPr lang="zh-TW" altLang="en-US" sz="7200" dirty="0">
                <a:latin typeface="標楷體" panose="03000509000000000000" pitchFamily="65" charset="-120"/>
                <a:ea typeface="標楷體" panose="03000509000000000000" pitchFamily="65" charset="-120"/>
              </a:rPr>
              <a:t>年</a:t>
            </a:r>
            <a:r>
              <a:rPr lang="en-US" altLang="zh-TW" sz="7200" dirty="0">
                <a:latin typeface="標楷體" panose="03000509000000000000" pitchFamily="65" charset="-120"/>
                <a:ea typeface="標楷體" panose="03000509000000000000" pitchFamily="65" charset="-120"/>
              </a:rPr>
              <a:t>00</a:t>
            </a:r>
            <a:r>
              <a:rPr lang="zh-TW" altLang="en-US" sz="7200" dirty="0">
                <a:latin typeface="標楷體" panose="03000509000000000000" pitchFamily="65" charset="-120"/>
                <a:ea typeface="標楷體" panose="03000509000000000000" pitchFamily="65" charset="-120"/>
              </a:rPr>
              <a:t>月</a:t>
            </a:r>
            <a:r>
              <a:rPr lang="en-US" altLang="zh-TW" sz="7200" dirty="0">
                <a:latin typeface="標楷體" panose="03000509000000000000" pitchFamily="65" charset="-120"/>
                <a:ea typeface="標楷體" panose="03000509000000000000" pitchFamily="65" charset="-120"/>
              </a:rPr>
              <a:t>00</a:t>
            </a:r>
            <a:r>
              <a:rPr lang="zh-TW" altLang="en-US" sz="7200" dirty="0">
                <a:latin typeface="標楷體" panose="03000509000000000000" pitchFamily="65" charset="-120"/>
                <a:ea typeface="標楷體" panose="03000509000000000000" pitchFamily="65" charset="-120"/>
              </a:rPr>
              <a:t>日</a:t>
            </a:r>
          </a:p>
          <a:p>
            <a:pPr marL="0" indent="0" defTabSz="914298" eaLnBrk="1" fontAlgn="auto" hangingPunct="1">
              <a:lnSpc>
                <a:spcPts val="1700"/>
              </a:lnSpc>
              <a:spcAft>
                <a:spcPts val="0"/>
              </a:spcAft>
              <a:buNone/>
              <a:defRPr/>
            </a:pPr>
            <a:r>
              <a:rPr lang="zh-TW" altLang="en-US" sz="7200" dirty="0">
                <a:latin typeface="標楷體" panose="03000509000000000000" pitchFamily="65" charset="-120"/>
                <a:ea typeface="標楷體" panose="03000509000000000000" pitchFamily="65" charset="-120"/>
              </a:rPr>
              <a:t>發文字號：○○○字第</a:t>
            </a:r>
            <a:r>
              <a:rPr lang="en-US" altLang="zh-TW" sz="7200" dirty="0">
                <a:latin typeface="標楷體" panose="03000509000000000000" pitchFamily="65" charset="-120"/>
                <a:ea typeface="標楷體" panose="03000509000000000000" pitchFamily="65" charset="-120"/>
              </a:rPr>
              <a:t>0000000000</a:t>
            </a:r>
            <a:r>
              <a:rPr lang="zh-TW" altLang="en-US" sz="7200" dirty="0">
                <a:latin typeface="標楷體" panose="03000509000000000000" pitchFamily="65" charset="-120"/>
                <a:ea typeface="標楷體" panose="03000509000000000000" pitchFamily="65" charset="-120"/>
              </a:rPr>
              <a:t>號</a:t>
            </a:r>
          </a:p>
          <a:p>
            <a:pPr marL="0" indent="0" defTabSz="914298" eaLnBrk="1" fontAlgn="auto" hangingPunct="1">
              <a:lnSpc>
                <a:spcPts val="1700"/>
              </a:lnSpc>
              <a:spcAft>
                <a:spcPts val="0"/>
              </a:spcAft>
              <a:buNone/>
              <a:defRPr/>
            </a:pPr>
            <a:r>
              <a:rPr lang="zh-TW" altLang="en-US" sz="7200" dirty="0">
                <a:latin typeface="標楷體" panose="03000509000000000000" pitchFamily="65" charset="-120"/>
                <a:ea typeface="標楷體" panose="03000509000000000000" pitchFamily="65" charset="-120"/>
              </a:rPr>
              <a:t>速別：普通件</a:t>
            </a:r>
          </a:p>
          <a:p>
            <a:pPr marL="0" indent="0" defTabSz="914298" eaLnBrk="1" fontAlgn="auto" hangingPunct="1">
              <a:lnSpc>
                <a:spcPts val="1700"/>
              </a:lnSpc>
              <a:spcAft>
                <a:spcPts val="0"/>
              </a:spcAft>
              <a:buNone/>
              <a:defRPr/>
            </a:pPr>
            <a:r>
              <a:rPr lang="zh-TW" altLang="en-US" sz="7200" dirty="0">
                <a:latin typeface="標楷體" panose="03000509000000000000" pitchFamily="65" charset="-120"/>
                <a:ea typeface="標楷體" panose="03000509000000000000" pitchFamily="65" charset="-120"/>
              </a:rPr>
              <a:t>密等及解密條件或保密期限：</a:t>
            </a:r>
          </a:p>
          <a:p>
            <a:pPr marL="0" indent="0" defTabSz="914298" eaLnBrk="1" fontAlgn="auto" hangingPunct="1">
              <a:lnSpc>
                <a:spcPts val="1700"/>
              </a:lnSpc>
              <a:spcAft>
                <a:spcPts val="0"/>
              </a:spcAft>
              <a:buNone/>
              <a:defRPr/>
            </a:pPr>
            <a:r>
              <a:rPr lang="zh-TW" altLang="en-US" sz="7200" dirty="0">
                <a:latin typeface="標楷體" panose="03000509000000000000" pitchFamily="65" charset="-120"/>
                <a:ea typeface="標楷體" panose="03000509000000000000" pitchFamily="65" charset="-120"/>
              </a:rPr>
              <a:t>附件：如主旨</a:t>
            </a:r>
          </a:p>
          <a:p>
            <a:pPr marL="0" indent="0" defTabSz="914298" eaLnBrk="1" fontAlgn="auto" hangingPunct="1">
              <a:lnSpc>
                <a:spcPct val="120000"/>
              </a:lnSpc>
              <a:spcAft>
                <a:spcPts val="0"/>
              </a:spcAft>
              <a:buNone/>
              <a:defRPr/>
            </a:pPr>
            <a:r>
              <a:rPr lang="zh-TW" altLang="en-US" sz="10668" dirty="0">
                <a:latin typeface="標楷體" panose="03000509000000000000" pitchFamily="65" charset="-120"/>
                <a:ea typeface="標楷體" panose="03000509000000000000" pitchFamily="65" charset="-120"/>
              </a:rPr>
              <a:t>主旨：為配合行政院組織改造，因應機關名稱及機關代碼異動，於院授權</a:t>
            </a:r>
            <a:endParaRPr lang="en-US" altLang="zh-TW" sz="10668" dirty="0">
              <a:latin typeface="標楷體" panose="03000509000000000000" pitchFamily="65" charset="-120"/>
              <a:ea typeface="標楷體" panose="03000509000000000000" pitchFamily="65" charset="-120"/>
            </a:endParaRPr>
          </a:p>
          <a:p>
            <a:pPr marL="0" indent="0" defTabSz="914298" eaLnBrk="1" fontAlgn="auto" hangingPunct="1">
              <a:lnSpc>
                <a:spcPct val="120000"/>
              </a:lnSpc>
              <a:spcAft>
                <a:spcPts val="0"/>
              </a:spcAft>
              <a:buNone/>
              <a:defRPr/>
            </a:pPr>
            <a:r>
              <a:rPr lang="zh-TW" altLang="en-US" sz="10668" dirty="0">
                <a:latin typeface="標楷體" panose="03000509000000000000" pitchFamily="65" charset="-120"/>
                <a:ea typeface="標楷體" panose="03000509000000000000" pitchFamily="65" charset="-120"/>
              </a:rPr>
              <a:t>      代擬代判事項沒有變更部分，申請異動發文代字號，並檢附申請表</a:t>
            </a:r>
            <a:endParaRPr lang="en-US" altLang="zh-TW" sz="10668" dirty="0">
              <a:latin typeface="標楷體" panose="03000509000000000000" pitchFamily="65" charset="-120"/>
              <a:ea typeface="標楷體" panose="03000509000000000000" pitchFamily="65" charset="-120"/>
            </a:endParaRPr>
          </a:p>
          <a:p>
            <a:pPr marL="0" indent="0" defTabSz="914298" eaLnBrk="1" fontAlgn="auto" hangingPunct="1">
              <a:lnSpc>
                <a:spcPct val="120000"/>
              </a:lnSpc>
              <a:spcAft>
                <a:spcPts val="0"/>
              </a:spcAft>
              <a:buNone/>
              <a:defRPr/>
            </a:pPr>
            <a:r>
              <a:rPr lang="zh-TW" altLang="en-US" sz="10668" dirty="0">
                <a:latin typeface="標楷體" panose="03000509000000000000" pitchFamily="65" charset="-120"/>
                <a:ea typeface="標楷體" panose="03000509000000000000" pitchFamily="65" charset="-120"/>
              </a:rPr>
              <a:t>      及附件各</a:t>
            </a:r>
            <a:r>
              <a:rPr lang="en-US" altLang="zh-TW" sz="10668" b="1" u="sng" dirty="0">
                <a:solidFill>
                  <a:srgbClr val="000099"/>
                </a:solidFill>
                <a:latin typeface="標楷體" panose="03000509000000000000" pitchFamily="65" charset="-120"/>
                <a:ea typeface="標楷體" panose="03000509000000000000" pitchFamily="65" charset="-120"/>
                <a:hlinkClick r:id="rId2" action="ppaction://hlinksldjump"/>
              </a:rPr>
              <a:t>1</a:t>
            </a:r>
            <a:r>
              <a:rPr lang="zh-TW" altLang="en-US" sz="10668" b="1" u="sng" dirty="0">
                <a:solidFill>
                  <a:srgbClr val="000099"/>
                </a:solidFill>
                <a:latin typeface="標楷體" panose="03000509000000000000" pitchFamily="65" charset="-120"/>
                <a:ea typeface="標楷體" panose="03000509000000000000" pitchFamily="65" charset="-120"/>
                <a:hlinkClick r:id="rId2" action="ppaction://hlinksldjump"/>
              </a:rPr>
              <a:t>式</a:t>
            </a:r>
            <a:r>
              <a:rPr lang="en-US" altLang="zh-TW" sz="10668" b="1" u="sng" dirty="0">
                <a:solidFill>
                  <a:srgbClr val="000099"/>
                </a:solidFill>
                <a:latin typeface="標楷體" panose="03000509000000000000" pitchFamily="65" charset="-120"/>
                <a:ea typeface="標楷體" panose="03000509000000000000" pitchFamily="65" charset="-120"/>
                <a:hlinkClick r:id="rId2" action="ppaction://hlinksldjump"/>
              </a:rPr>
              <a:t>3</a:t>
            </a:r>
            <a:r>
              <a:rPr lang="zh-TW" altLang="en-US" sz="10668" b="1" u="sng" dirty="0">
                <a:solidFill>
                  <a:srgbClr val="000099"/>
                </a:solidFill>
                <a:latin typeface="標楷體" panose="03000509000000000000" pitchFamily="65" charset="-120"/>
                <a:ea typeface="標楷體" panose="03000509000000000000" pitchFamily="65" charset="-120"/>
                <a:hlinkClick r:id="rId2" action="ppaction://hlinksldjump"/>
              </a:rPr>
              <a:t>份</a:t>
            </a:r>
            <a:r>
              <a:rPr lang="zh-TW" altLang="en-US" sz="10668" dirty="0">
                <a:latin typeface="標楷體" panose="03000509000000000000" pitchFamily="65" charset="-120"/>
                <a:ea typeface="標楷體" panose="03000509000000000000" pitchFamily="65" charset="-120"/>
              </a:rPr>
              <a:t>，</a:t>
            </a:r>
            <a:r>
              <a:rPr lang="zh-TW" altLang="en-US" sz="10668" dirty="0">
                <a:solidFill>
                  <a:srgbClr val="FF0000"/>
                </a:solidFill>
                <a:latin typeface="標楷體" panose="03000509000000000000" pitchFamily="65" charset="-120"/>
                <a:ea typeface="標楷體" panose="03000509000000000000" pitchFamily="65" charset="-120"/>
              </a:rPr>
              <a:t>請鑒核</a:t>
            </a:r>
            <a:r>
              <a:rPr lang="zh-TW" altLang="en-US" sz="10668" dirty="0">
                <a:latin typeface="標楷體" panose="03000509000000000000" pitchFamily="65" charset="-120"/>
                <a:ea typeface="標楷體" panose="03000509000000000000" pitchFamily="65" charset="-120"/>
              </a:rPr>
              <a:t>。</a:t>
            </a:r>
          </a:p>
          <a:p>
            <a:pPr marL="0" indent="0" defTabSz="914298" eaLnBrk="1" fontAlgn="auto" hangingPunct="1">
              <a:spcAft>
                <a:spcPts val="0"/>
              </a:spcAft>
              <a:buNone/>
              <a:defRPr/>
            </a:pPr>
            <a:r>
              <a:rPr lang="zh-TW" altLang="en-US" sz="7200" dirty="0">
                <a:latin typeface="標楷體" panose="03000509000000000000" pitchFamily="65" charset="-120"/>
                <a:ea typeface="標楷體" panose="03000509000000000000" pitchFamily="65" charset="-120"/>
              </a:rPr>
              <a:t>正本：行政院</a:t>
            </a:r>
          </a:p>
          <a:p>
            <a:pPr marL="0" indent="0" defTabSz="914298" eaLnBrk="1" fontAlgn="auto" hangingPunct="1">
              <a:spcAft>
                <a:spcPts val="0"/>
              </a:spcAft>
              <a:buNone/>
              <a:defRPr/>
            </a:pPr>
            <a:r>
              <a:rPr lang="zh-TW" altLang="en-US" sz="7200" dirty="0">
                <a:latin typeface="標楷體" panose="03000509000000000000" pitchFamily="65" charset="-120"/>
                <a:ea typeface="標楷體" panose="03000509000000000000" pitchFamily="65" charset="-120"/>
              </a:rPr>
              <a:t>副本：</a:t>
            </a:r>
          </a:p>
          <a:p>
            <a:pPr marL="0" indent="0" defTabSz="914298" eaLnBrk="1" fontAlgn="auto" hangingPunct="1">
              <a:spcAft>
                <a:spcPts val="0"/>
              </a:spcAft>
              <a:buNone/>
              <a:defRPr/>
            </a:pPr>
            <a:r>
              <a:rPr lang="zh-TW" altLang="en-US" sz="11200" dirty="0">
                <a:latin typeface="標楷體" panose="03000509000000000000" pitchFamily="65" charset="-120"/>
                <a:ea typeface="標楷體" panose="03000509000000000000" pitchFamily="65" charset="-120"/>
              </a:rPr>
              <a:t>人事長　○　○　○（蓋職章）</a:t>
            </a:r>
          </a:p>
          <a:p>
            <a:pPr marL="228574" indent="-228574" defTabSz="914298"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endParaRPr lang="zh-TW" altLang="en-US" sz="2800" dirty="0"/>
          </a:p>
          <a:p>
            <a:pPr marL="228574" indent="-228574" defTabSz="914298" eaLnBrk="1" fontAlgn="auto" hangingPunct="1">
              <a:spcAft>
                <a:spcPts val="0"/>
              </a:spcAft>
              <a:defRPr/>
            </a:pPr>
            <a:endParaRPr lang="zh-TW" altLang="en-US" sz="2800" dirty="0"/>
          </a:p>
        </p:txBody>
      </p:sp>
    </p:spTree>
    <p:extLst>
      <p:ext uri="{BB962C8B-B14F-4D97-AF65-F5344CB8AC3E}">
        <p14:creationId xmlns:p14="http://schemas.microsoft.com/office/powerpoint/2010/main" val="147278651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2957" y="182981"/>
            <a:ext cx="11402276" cy="822658"/>
          </a:xfrm>
        </p:spPr>
        <p:txBody>
          <a:bodyPr rtlCol="0">
            <a:normAutofit/>
          </a:bodyPr>
          <a:lstStyle/>
          <a:p>
            <a:pPr defTabSz="914298"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rPr>
              <a:t>有關所提「</a:t>
            </a:r>
            <a:r>
              <a:rPr lang="zh-TW" altLang="en-US" sz="4400" dirty="0">
                <a:solidFill>
                  <a:srgbClr val="FF0000"/>
                </a:solidFill>
                <a:latin typeface="標楷體" panose="03000509000000000000" pitchFamily="65" charset="-120"/>
                <a:ea typeface="標楷體" panose="03000509000000000000" pitchFamily="65" charset="-120"/>
              </a:rPr>
              <a:t>一案</a:t>
            </a:r>
            <a:r>
              <a:rPr lang="zh-TW" altLang="en-US" sz="4400" dirty="0">
                <a:solidFill>
                  <a:srgbClr val="0070C0"/>
                </a:solidFill>
                <a:latin typeface="標楷體" panose="03000509000000000000" pitchFamily="65" charset="-120"/>
                <a:ea typeface="標楷體" panose="03000509000000000000" pitchFamily="65" charset="-120"/>
              </a:rPr>
              <a:t>」一詞因其性質屬描述性用語</a:t>
            </a:r>
          </a:p>
        </p:txBody>
      </p:sp>
      <p:sp>
        <p:nvSpPr>
          <p:cNvPr id="3" name="內容版面配置區 2"/>
          <p:cNvSpPr>
            <a:spLocks noGrp="1"/>
          </p:cNvSpPr>
          <p:nvPr>
            <p:ph idx="1"/>
          </p:nvPr>
        </p:nvSpPr>
        <p:spPr>
          <a:xfrm>
            <a:off x="837949" y="1051007"/>
            <a:ext cx="10516104" cy="5354835"/>
          </a:xfrm>
        </p:spPr>
        <p:txBody>
          <a:bodyPr rtlCol="0">
            <a:noAutofit/>
          </a:bodyPr>
          <a:lstStyle/>
          <a:p>
            <a:pPr marL="228574" indent="-228574" defTabSz="914298" eaLnBrk="1" fontAlgn="auto" hangingPunct="1">
              <a:spcAft>
                <a:spcPts val="0"/>
              </a:spcAft>
              <a:defRPr/>
            </a:pPr>
            <a:r>
              <a:rPr lang="zh-TW" altLang="en-US" sz="3000" dirty="0">
                <a:solidFill>
                  <a:prstClr val="black"/>
                </a:solidFill>
                <a:latin typeface="標楷體" panose="03000509000000000000" pitchFamily="65" charset="-120"/>
                <a:ea typeface="標楷體" panose="03000509000000000000" pitchFamily="65" charset="-120"/>
              </a:rPr>
              <a:t>行政院</a:t>
            </a:r>
            <a:r>
              <a:rPr lang="en-US" altLang="zh-TW" sz="3000" dirty="0">
                <a:solidFill>
                  <a:prstClr val="black"/>
                </a:solidFill>
                <a:latin typeface="標楷體" panose="03000509000000000000" pitchFamily="65" charset="-120"/>
                <a:ea typeface="標楷體" panose="03000509000000000000" pitchFamily="65" charset="-120"/>
              </a:rPr>
              <a:t>103.6.18</a:t>
            </a:r>
            <a:r>
              <a:rPr lang="zh-TW" altLang="en-US" sz="3000" dirty="0">
                <a:solidFill>
                  <a:prstClr val="black"/>
                </a:solidFill>
                <a:latin typeface="標楷體" panose="03000509000000000000" pitchFamily="65" charset="-120"/>
                <a:ea typeface="標楷體" panose="03000509000000000000" pitchFamily="65" charset="-120"/>
              </a:rPr>
              <a:t>、</a:t>
            </a:r>
            <a:r>
              <a:rPr lang="en-US" altLang="zh-TW" sz="3000" dirty="0">
                <a:solidFill>
                  <a:prstClr val="black"/>
                </a:solidFill>
                <a:latin typeface="標楷體" panose="03000509000000000000" pitchFamily="65" charset="-120"/>
                <a:ea typeface="標楷體" panose="03000509000000000000" pitchFamily="65" charset="-120"/>
              </a:rPr>
              <a:t>105.4.11</a:t>
            </a:r>
            <a:r>
              <a:rPr lang="zh-TW" altLang="en-US" sz="30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000" dirty="0">
              <a:solidFill>
                <a:prstClr val="black"/>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按「</a:t>
            </a:r>
            <a:r>
              <a:rPr lang="zh-TW" altLang="en-US" sz="3200" dirty="0">
                <a:solidFill>
                  <a:srgbClr val="0070C0"/>
                </a:solidFill>
                <a:latin typeface="標楷體" panose="03000509000000000000" pitchFamily="65" charset="-120"/>
                <a:ea typeface="標楷體" panose="03000509000000000000" pitchFamily="65" charset="-120"/>
              </a:rPr>
              <a:t>公文書橫式書寫數字使用原則</a:t>
            </a:r>
            <a:r>
              <a:rPr lang="zh-TW" altLang="en-US" sz="3200" dirty="0">
                <a:latin typeface="標楷體" panose="03000509000000000000" pitchFamily="65" charset="-120"/>
                <a:ea typeface="標楷體" panose="03000509000000000000" pitchFamily="65" charset="-120"/>
              </a:rPr>
              <a:t>」（以下簡稱數字使用原則）之訂定，旨在供各機關</a:t>
            </a:r>
            <a:r>
              <a:rPr lang="zh-TW" altLang="en-US" sz="3200" dirty="0">
                <a:solidFill>
                  <a:srgbClr val="FF0000"/>
                </a:solidFill>
                <a:latin typeface="標楷體" panose="03000509000000000000" pitchFamily="65" charset="-120"/>
                <a:ea typeface="標楷體" panose="03000509000000000000" pitchFamily="65" charset="-120"/>
              </a:rPr>
              <a:t>公文書橫式書寫之數字使用時有一致之規範可循</a:t>
            </a:r>
            <a:r>
              <a:rPr lang="zh-TW" altLang="en-US" sz="3200" dirty="0">
                <a:latin typeface="標楷體" panose="03000509000000000000" pitchFamily="65" charset="-120"/>
                <a:ea typeface="標楷體" panose="03000509000000000000" pitchFamily="65" charset="-120"/>
              </a:rPr>
              <a:t>，其重點在於區分數字用語具</a:t>
            </a:r>
            <a:r>
              <a:rPr lang="zh-TW" altLang="en-US" sz="3200" dirty="0">
                <a:solidFill>
                  <a:srgbClr val="0000FF"/>
                </a:solidFill>
                <a:latin typeface="標楷體" panose="03000509000000000000" pitchFamily="65" charset="-120"/>
                <a:ea typeface="標楷體" panose="03000509000000000000" pitchFamily="65" charset="-120"/>
              </a:rPr>
              <a:t>一般數字意義、統計意義</a:t>
            </a:r>
            <a:r>
              <a:rPr lang="zh-TW" altLang="en-US" sz="3200" dirty="0">
                <a:latin typeface="標楷體" panose="03000509000000000000" pitchFamily="65" charset="-120"/>
                <a:ea typeface="標楷體" panose="03000509000000000000" pitchFamily="65" charset="-120"/>
              </a:rPr>
              <a:t>或以</a:t>
            </a:r>
            <a:r>
              <a:rPr lang="zh-TW" altLang="en-US" sz="3200" dirty="0">
                <a:solidFill>
                  <a:srgbClr val="0000FF"/>
                </a:solidFill>
                <a:latin typeface="標楷體" panose="03000509000000000000" pitchFamily="65" charset="-120"/>
                <a:ea typeface="標楷體" panose="03000509000000000000" pitchFamily="65" charset="-120"/>
              </a:rPr>
              <a:t>阿拉伯數字表示較清楚者</a:t>
            </a:r>
            <a:r>
              <a:rPr lang="zh-TW" altLang="en-US" sz="3200" dirty="0">
                <a:latin typeface="標楷體" panose="03000509000000000000" pitchFamily="65" charset="-120"/>
                <a:ea typeface="標楷體" panose="03000509000000000000" pitchFamily="65" charset="-120"/>
              </a:rPr>
              <a:t>（ 如</a:t>
            </a:r>
            <a:r>
              <a:rPr lang="zh-TW" altLang="en-US" sz="3200" dirty="0">
                <a:solidFill>
                  <a:srgbClr val="FF0000"/>
                </a:solidFill>
                <a:latin typeface="標楷體" panose="03000509000000000000" pitchFamily="65" charset="-120"/>
                <a:ea typeface="標楷體" panose="03000509000000000000" pitchFamily="65" charset="-120"/>
              </a:rPr>
              <a:t>發文字號</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日期</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代碼</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序號</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使用阿拉伯數字；</a:t>
            </a:r>
            <a:endParaRPr lang="en-US" altLang="zh-TW" sz="3200" dirty="0">
              <a:solidFill>
                <a:srgbClr val="FF0000"/>
              </a:solidFill>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另</a:t>
            </a:r>
            <a:r>
              <a:rPr lang="zh-TW" altLang="en-US" sz="3200" dirty="0">
                <a:solidFill>
                  <a:srgbClr val="0000FF"/>
                </a:solidFill>
                <a:latin typeface="標楷體" panose="03000509000000000000" pitchFamily="65" charset="-120"/>
                <a:ea typeface="標楷體" panose="03000509000000000000" pitchFamily="65" charset="-120"/>
              </a:rPr>
              <a:t>描述性用語</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專有名詞</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慣用語</a:t>
            </a:r>
            <a:r>
              <a:rPr lang="zh-TW" altLang="en-US" sz="3200" dirty="0">
                <a:latin typeface="標楷體" panose="03000509000000000000" pitchFamily="65" charset="-120"/>
                <a:ea typeface="標楷體" panose="03000509000000000000" pitchFamily="65" charset="-120"/>
              </a:rPr>
              <a:t>或以中文數字表示較妥適者</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如</a:t>
            </a:r>
            <a:r>
              <a:rPr lang="zh-TW" altLang="en-US" sz="3200" dirty="0">
                <a:solidFill>
                  <a:srgbClr val="0000FF"/>
                </a:solidFill>
                <a:latin typeface="標楷體" panose="03000509000000000000" pitchFamily="65" charset="-120"/>
                <a:ea typeface="標楷體" panose="03000509000000000000" pitchFamily="65" charset="-120"/>
              </a:rPr>
              <a:t>地名</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人名</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頭銜</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a:t>
            </a:r>
            <a:r>
              <a:rPr lang="zh-TW" altLang="en-US" sz="3200" dirty="0">
                <a:solidFill>
                  <a:srgbClr val="C00000"/>
                </a:solidFill>
                <a:latin typeface="標楷體" panose="03000509000000000000" pitchFamily="65" charset="-120"/>
                <a:ea typeface="標楷體" panose="03000509000000000000" pitchFamily="65" charset="-120"/>
              </a:rPr>
              <a:t>使用中文數字</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228574" indent="-228574" defTabSz="914298"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有關所提</a:t>
            </a:r>
            <a:r>
              <a:rPr lang="zh-TW" altLang="en-US" sz="3200" b="1" dirty="0">
                <a:solidFill>
                  <a:srgbClr val="FF0000"/>
                </a:solidFill>
                <a:latin typeface="標楷體" panose="03000509000000000000" pitchFamily="65" charset="-120"/>
                <a:ea typeface="標楷體" panose="03000509000000000000" pitchFamily="65" charset="-120"/>
              </a:rPr>
              <a:t>「一案」一詞</a:t>
            </a:r>
            <a:r>
              <a:rPr lang="zh-TW" altLang="en-US" sz="3200" dirty="0">
                <a:solidFill>
                  <a:srgbClr val="FF0000"/>
                </a:solidFill>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因其性質</a:t>
            </a:r>
            <a:r>
              <a:rPr lang="zh-TW" altLang="en-US" sz="3200" dirty="0">
                <a:solidFill>
                  <a:srgbClr val="0000FF"/>
                </a:solidFill>
                <a:latin typeface="標楷體" panose="03000509000000000000" pitchFamily="65" charset="-120"/>
                <a:ea typeface="標楷體" panose="03000509000000000000" pitchFamily="65" charset="-120"/>
              </a:rPr>
              <a:t>屬描述性用語</a:t>
            </a:r>
            <a:r>
              <a:rPr lang="zh-TW" altLang="en-US" sz="3200" dirty="0">
                <a:latin typeface="標楷體" panose="03000509000000000000" pitchFamily="65" charset="-120"/>
                <a:ea typeface="標楷體" panose="03000509000000000000" pitchFamily="65" charset="-120"/>
              </a:rPr>
              <a:t>，為求簡淺明確，</a:t>
            </a:r>
            <a:r>
              <a:rPr lang="zh-TW" altLang="en-US" sz="3200" dirty="0">
                <a:solidFill>
                  <a:srgbClr val="FF0000"/>
                </a:solidFill>
                <a:latin typeface="標楷體" panose="03000509000000000000" pitchFamily="65" charset="-120"/>
                <a:ea typeface="標楷體" panose="03000509000000000000" pitchFamily="65" charset="-120"/>
              </a:rPr>
              <a:t>應依數字使用原則第</a:t>
            </a:r>
            <a:r>
              <a:rPr lang="en-US" altLang="zh-TW" sz="3200" dirty="0">
                <a:solidFill>
                  <a:srgbClr val="FF0000"/>
                </a:solidFill>
                <a:latin typeface="標楷體" panose="03000509000000000000" pitchFamily="65" charset="-120"/>
                <a:ea typeface="標楷體" panose="03000509000000000000" pitchFamily="65" charset="-120"/>
              </a:rPr>
              <a:t>3</a:t>
            </a:r>
            <a:r>
              <a:rPr lang="zh-TW" altLang="en-US" sz="3200" dirty="0">
                <a:solidFill>
                  <a:srgbClr val="FF0000"/>
                </a:solidFill>
                <a:latin typeface="標楷體" panose="03000509000000000000" pitchFamily="65" charset="-120"/>
                <a:ea typeface="標楷體" panose="03000509000000000000" pitchFamily="65" charset="-120"/>
              </a:rPr>
              <a:t>點規定使用中文數字</a:t>
            </a:r>
            <a:r>
              <a:rPr lang="en-US" altLang="zh-TW" sz="3200"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即寫</a:t>
            </a:r>
            <a:r>
              <a:rPr lang="zh-TW" altLang="en-US" sz="3200" b="1" dirty="0">
                <a:solidFill>
                  <a:srgbClr val="FF0000"/>
                </a:solidFill>
                <a:latin typeface="標楷體" panose="03000509000000000000" pitchFamily="65" charset="-120"/>
                <a:ea typeface="標楷體" panose="03000509000000000000" pitchFamily="65" charset="-120"/>
              </a:rPr>
              <a:t>「一案</a:t>
            </a:r>
            <a:r>
              <a:rPr lang="zh-TW" altLang="en-US" sz="3200" dirty="0">
                <a:latin typeface="標楷體" panose="03000509000000000000" pitchFamily="65" charset="-120"/>
                <a:ea typeface="標楷體" panose="03000509000000000000" pitchFamily="65" charset="-120"/>
              </a:rPr>
              <a:t>」；不</a:t>
            </a:r>
            <a:r>
              <a:rPr lang="zh-TW" altLang="en-US" sz="3200" b="1" dirty="0">
                <a:latin typeface="標楷體" panose="03000509000000000000" pitchFamily="65" charset="-120"/>
                <a:ea typeface="標楷體" panose="03000509000000000000" pitchFamily="65" charset="-120"/>
              </a:rPr>
              <a:t>寫「</a:t>
            </a:r>
            <a:r>
              <a:rPr lang="zh-TW" altLang="en-US" sz="3200" b="1" dirty="0">
                <a:solidFill>
                  <a:srgbClr val="0000FF"/>
                </a:solidFill>
                <a:latin typeface="標楷體" panose="03000509000000000000" pitchFamily="65" charset="-120"/>
                <a:ea typeface="標楷體" panose="03000509000000000000" pitchFamily="65" charset="-120"/>
              </a:rPr>
              <a:t>乙案</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或「</a:t>
            </a:r>
            <a:r>
              <a:rPr lang="en-US" altLang="zh-TW" sz="3200" b="1" dirty="0">
                <a:solidFill>
                  <a:srgbClr val="0000FF"/>
                </a:solidFill>
                <a:latin typeface="標楷體" panose="03000509000000000000" pitchFamily="65" charset="-120"/>
                <a:ea typeface="標楷體" panose="03000509000000000000" pitchFamily="65" charset="-120"/>
              </a:rPr>
              <a:t>1</a:t>
            </a:r>
            <a:r>
              <a:rPr lang="zh-TW" altLang="en-US" sz="3200" b="1" dirty="0">
                <a:solidFill>
                  <a:srgbClr val="0000FF"/>
                </a:solidFill>
                <a:latin typeface="標楷體" panose="03000509000000000000" pitchFamily="65" charset="-120"/>
                <a:ea typeface="標楷體" panose="03000509000000000000" pitchFamily="65" charset="-120"/>
              </a:rPr>
              <a:t>案</a:t>
            </a:r>
            <a:r>
              <a:rPr lang="zh-TW" altLang="en-US" sz="3200" dirty="0">
                <a:solidFill>
                  <a:prstClr val="black"/>
                </a:solidFill>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17214174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1" y="0"/>
            <a:ext cx="10972800" cy="822658"/>
          </a:xfrm>
        </p:spPr>
        <p:txBody>
          <a:bodyPr/>
          <a:lstStyle/>
          <a:p>
            <a:pPr defTabSz="913350">
              <a:defRPr/>
            </a:pPr>
            <a:r>
              <a:rPr lang="zh-TW" altLang="en-US" sz="4400" dirty="0">
                <a:solidFill>
                  <a:srgbClr val="002060"/>
                </a:solidFill>
                <a:latin typeface="標楷體" panose="03000509000000000000" pitchFamily="65" charset="-120"/>
                <a:ea typeface="標楷體" panose="03000509000000000000" pitchFamily="65" charset="-120"/>
              </a:rPr>
              <a:t>行政院文書處理相關釋例</a:t>
            </a:r>
            <a:r>
              <a:rPr lang="en-US" altLang="zh-TW" sz="4400" dirty="0">
                <a:solidFill>
                  <a:srgbClr val="002060"/>
                </a:solidFill>
                <a:latin typeface="標楷體" panose="03000509000000000000" pitchFamily="65" charset="-120"/>
                <a:ea typeface="標楷體" panose="03000509000000000000" pitchFamily="65" charset="-120"/>
              </a:rPr>
              <a:t>-</a:t>
            </a:r>
            <a:r>
              <a:rPr lang="zh-TW" altLang="en-US" sz="4400" dirty="0">
                <a:solidFill>
                  <a:srgbClr val="002060"/>
                </a:solidFill>
                <a:latin typeface="標楷體" panose="03000509000000000000" pitchFamily="65" charset="-120"/>
                <a:ea typeface="標楷體" panose="03000509000000000000" pitchFamily="65" charset="-120"/>
              </a:rPr>
              <a:t>院長電子信箱</a:t>
            </a:r>
            <a:endParaRPr lang="zh-TW" altLang="en-US" dirty="0"/>
          </a:p>
        </p:txBody>
      </p:sp>
      <p:pic>
        <p:nvPicPr>
          <p:cNvPr id="764931" name="內容版面配置區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71987" y="960272"/>
            <a:ext cx="11042363" cy="5555963"/>
          </a:xfrm>
        </p:spPr>
      </p:pic>
    </p:spTree>
    <p:extLst>
      <p:ext uri="{BB962C8B-B14F-4D97-AF65-F5344CB8AC3E}">
        <p14:creationId xmlns:p14="http://schemas.microsoft.com/office/powerpoint/2010/main" val="396208486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02424" y="92247"/>
            <a:ext cx="11524767" cy="6519258"/>
          </a:xfrm>
        </p:spPr>
        <p:txBody>
          <a:bodyPr rtlCol="0">
            <a:noAutofit/>
          </a:bodyPr>
          <a:lstStyle/>
          <a:p>
            <a:pPr marL="0" indent="0" defTabSz="914298" eaLnBrk="1" fontAlgn="auto" hangingPunct="1">
              <a:lnSpc>
                <a:spcPts val="1200"/>
              </a:lnSpc>
              <a:spcAft>
                <a:spcPts val="0"/>
              </a:spcAft>
              <a:buNone/>
              <a:defRPr/>
            </a:pPr>
            <a:r>
              <a:rPr lang="en-US" altLang="zh-TW" sz="2000" dirty="0">
                <a:latin typeface="標楷體" panose="03000509000000000000" pitchFamily="65" charset="-120"/>
                <a:ea typeface="標楷體" panose="03000509000000000000" pitchFamily="65" charset="-120"/>
              </a:rPr>
              <a:t>                                                           </a:t>
            </a:r>
            <a:r>
              <a:rPr lang="zh-TW" altLang="en-US" sz="1400" dirty="0">
                <a:latin typeface="標楷體" panose="03000509000000000000" pitchFamily="65" charset="-120"/>
                <a:ea typeface="標楷體" panose="03000509000000000000" pitchFamily="65" charset="-120"/>
              </a:rPr>
              <a:t>檔　　號：</a:t>
            </a:r>
          </a:p>
          <a:p>
            <a:pPr marL="0" indent="0" defTabSz="914298" eaLnBrk="1" fontAlgn="auto" hangingPunct="1">
              <a:lnSpc>
                <a:spcPts val="1200"/>
              </a:lnSpc>
              <a:spcAft>
                <a:spcPts val="0"/>
              </a:spcAft>
              <a:buNone/>
              <a:defRPr/>
            </a:pPr>
            <a:r>
              <a:rPr lang="zh-TW" altLang="en-US" sz="1400" dirty="0">
                <a:latin typeface="標楷體" panose="03000509000000000000" pitchFamily="65" charset="-120"/>
                <a:ea typeface="標楷體" panose="03000509000000000000" pitchFamily="65" charset="-120"/>
              </a:rPr>
              <a:t>                                                                                    保存年限：</a:t>
            </a:r>
          </a:p>
          <a:p>
            <a:pPr marL="0" indent="0" algn="ctr" defTabSz="914298" eaLnBrk="1" fontAlgn="auto" hangingPunct="1">
              <a:lnSpc>
                <a:spcPts val="1799"/>
              </a:lnSpc>
              <a:spcAft>
                <a:spcPts val="0"/>
              </a:spcAft>
              <a:buNone/>
              <a:defRPr/>
            </a:pPr>
            <a:r>
              <a:rPr lang="zh-TW" altLang="en-US" sz="1400" dirty="0">
                <a:latin typeface="標楷體" panose="03000509000000000000" pitchFamily="65" charset="-120"/>
                <a:ea typeface="標楷體" panose="03000509000000000000" pitchFamily="65" charset="-120"/>
              </a:rPr>
              <a:t>	</a:t>
            </a:r>
            <a:r>
              <a:rPr lang="zh-TW" altLang="en-US" sz="2667" dirty="0">
                <a:latin typeface="標楷體" panose="03000509000000000000" pitchFamily="65" charset="-120"/>
                <a:ea typeface="標楷體" panose="03000509000000000000" pitchFamily="65" charset="-120"/>
              </a:rPr>
              <a:t>行政院 交辦（議）案件通知單</a:t>
            </a:r>
          </a:p>
          <a:p>
            <a:pPr marL="0" indent="0" defTabSz="914298" eaLnBrk="1" fontAlgn="auto" hangingPunct="1">
              <a:lnSpc>
                <a:spcPts val="1500"/>
              </a:lnSpc>
              <a:spcAft>
                <a:spcPts val="0"/>
              </a:spcAft>
              <a:buNone/>
              <a:defRPr/>
            </a:pPr>
            <a:r>
              <a:rPr lang="zh-TW" altLang="en-US" sz="1400" dirty="0">
                <a:latin typeface="標楷體" panose="03000509000000000000" pitchFamily="65" charset="-120"/>
                <a:ea typeface="標楷體" panose="03000509000000000000" pitchFamily="65" charset="-120"/>
              </a:rPr>
              <a:t>		</a:t>
            </a:r>
            <a:r>
              <a:rPr lang="zh-TW" altLang="en-US" sz="1715" dirty="0">
                <a:latin typeface="標楷體" panose="03000509000000000000" pitchFamily="65" charset="-120"/>
                <a:ea typeface="標楷體" panose="03000509000000000000" pitchFamily="65" charset="-120"/>
              </a:rPr>
              <a:t>                                   地址：</a:t>
            </a:r>
            <a:r>
              <a:rPr lang="en-US" altLang="zh-TW" sz="1715" dirty="0">
                <a:latin typeface="標楷體" panose="03000509000000000000" pitchFamily="65" charset="-120"/>
                <a:ea typeface="標楷體" panose="03000509000000000000" pitchFamily="65" charset="-120"/>
              </a:rPr>
              <a:t>00000</a:t>
            </a:r>
            <a:r>
              <a:rPr lang="zh-TW" altLang="en-US" sz="1715" dirty="0">
                <a:latin typeface="標楷體" panose="03000509000000000000" pitchFamily="65" charset="-120"/>
                <a:ea typeface="標楷體" panose="03000509000000000000" pitchFamily="65" charset="-120"/>
              </a:rPr>
              <a:t>臺北市○○路</a:t>
            </a:r>
            <a:r>
              <a:rPr lang="en-US" altLang="zh-TW" sz="1715" dirty="0">
                <a:latin typeface="標楷體" panose="03000509000000000000" pitchFamily="65" charset="-120"/>
                <a:ea typeface="標楷體" panose="03000509000000000000" pitchFamily="65" charset="-120"/>
              </a:rPr>
              <a:t>000</a:t>
            </a:r>
            <a:r>
              <a:rPr lang="zh-TW" altLang="en-US" sz="1715" dirty="0">
                <a:latin typeface="標楷體" panose="03000509000000000000" pitchFamily="65" charset="-120"/>
                <a:ea typeface="標楷體" panose="03000509000000000000" pitchFamily="65" charset="-120"/>
              </a:rPr>
              <a:t>號</a:t>
            </a:r>
          </a:p>
          <a:p>
            <a:pPr marL="0" indent="0" defTabSz="914298" eaLnBrk="1" fontAlgn="auto" hangingPunct="1">
              <a:lnSpc>
                <a:spcPts val="1500"/>
              </a:lnSpc>
              <a:spcAft>
                <a:spcPts val="0"/>
              </a:spcAft>
              <a:buNone/>
              <a:defRPr/>
            </a:pPr>
            <a:r>
              <a:rPr lang="zh-TW" altLang="en-US" sz="1715" dirty="0">
                <a:latin typeface="標楷體" panose="03000509000000000000" pitchFamily="65" charset="-120"/>
                <a:ea typeface="標楷體" panose="03000509000000000000" pitchFamily="65" charset="-120"/>
              </a:rPr>
              <a:t>                                                    聯絡方式：（承辦人、電話、傳真、</a:t>
            </a:r>
            <a:r>
              <a:rPr lang="en-US" altLang="zh-TW" sz="1715" dirty="0">
                <a:latin typeface="標楷體" panose="03000509000000000000" pitchFamily="65" charset="-120"/>
                <a:ea typeface="標楷體" panose="03000509000000000000" pitchFamily="65" charset="-120"/>
              </a:rPr>
              <a:t>e-mail</a:t>
            </a:r>
            <a:r>
              <a:rPr lang="zh-TW" altLang="en-US" sz="1715" dirty="0">
                <a:latin typeface="標楷體" panose="03000509000000000000" pitchFamily="65" charset="-120"/>
                <a:ea typeface="標楷體" panose="03000509000000000000" pitchFamily="65" charset="-120"/>
              </a:rPr>
              <a:t>）</a:t>
            </a:r>
          </a:p>
          <a:p>
            <a:pPr marL="0" indent="0" defTabSz="914298" eaLnBrk="1" fontAlgn="auto" hangingPunct="1">
              <a:lnSpc>
                <a:spcPts val="1700"/>
              </a:lnSpc>
              <a:spcAft>
                <a:spcPts val="0"/>
              </a:spcAft>
              <a:buNone/>
              <a:defRPr/>
            </a:pPr>
            <a:r>
              <a:rPr lang="en-US" altLang="zh-TW" sz="1715" dirty="0">
                <a:latin typeface="標楷體" panose="03000509000000000000" pitchFamily="65" charset="-120"/>
                <a:ea typeface="標楷體" panose="03000509000000000000" pitchFamily="65" charset="-120"/>
              </a:rPr>
              <a:t>00000</a:t>
            </a:r>
          </a:p>
          <a:p>
            <a:pPr marL="0" indent="0" defTabSz="914298" eaLnBrk="1" fontAlgn="auto" hangingPunct="1">
              <a:lnSpc>
                <a:spcPts val="1700"/>
              </a:lnSpc>
              <a:spcAft>
                <a:spcPts val="0"/>
              </a:spcAft>
              <a:buNone/>
              <a:defRPr/>
            </a:pPr>
            <a:r>
              <a:rPr lang="zh-TW" altLang="en-US" sz="1600" dirty="0">
                <a:latin typeface="標楷體" panose="03000509000000000000" pitchFamily="65" charset="-120"/>
                <a:ea typeface="標楷體" panose="03000509000000000000" pitchFamily="65" charset="-120"/>
              </a:rPr>
              <a:t>臺北市○○區○○○路○段</a:t>
            </a:r>
            <a:r>
              <a:rPr lang="en-US" altLang="zh-TW" sz="1600" dirty="0">
                <a:latin typeface="標楷體" panose="03000509000000000000" pitchFamily="65" charset="-120"/>
                <a:ea typeface="標楷體" panose="03000509000000000000" pitchFamily="65" charset="-120"/>
              </a:rPr>
              <a:t>000</a:t>
            </a:r>
            <a:r>
              <a:rPr lang="zh-TW" altLang="en-US" sz="1600" dirty="0">
                <a:latin typeface="標楷體" panose="03000509000000000000" pitchFamily="65" charset="-120"/>
                <a:ea typeface="標楷體" panose="03000509000000000000" pitchFamily="65" charset="-120"/>
              </a:rPr>
              <a:t>號</a:t>
            </a:r>
          </a:p>
          <a:p>
            <a:pPr marL="0" indent="0" defTabSz="914298"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受文者：○○部</a:t>
            </a:r>
          </a:p>
          <a:p>
            <a:pPr marL="0" indent="0" defTabSz="914298" eaLnBrk="1" fontAlgn="auto" hangingPunct="1">
              <a:lnSpc>
                <a:spcPts val="1700"/>
              </a:lnSpc>
              <a:spcAft>
                <a:spcPts val="0"/>
              </a:spcAft>
              <a:buNone/>
              <a:defRPr/>
            </a:pPr>
            <a:r>
              <a:rPr lang="zh-TW" altLang="en-US" sz="1715" dirty="0">
                <a:latin typeface="標楷體" panose="03000509000000000000" pitchFamily="65" charset="-120"/>
                <a:ea typeface="標楷體" panose="03000509000000000000" pitchFamily="65" charset="-120"/>
              </a:rPr>
              <a:t>發文日期：中華民國</a:t>
            </a:r>
            <a:r>
              <a:rPr lang="en-US" altLang="zh-TW" sz="1715" dirty="0">
                <a:latin typeface="標楷體" panose="03000509000000000000" pitchFamily="65" charset="-120"/>
                <a:ea typeface="標楷體" panose="03000509000000000000" pitchFamily="65" charset="-120"/>
              </a:rPr>
              <a:t>00</a:t>
            </a:r>
            <a:r>
              <a:rPr lang="zh-TW" altLang="en-US" sz="1715" dirty="0">
                <a:latin typeface="標楷體" panose="03000509000000000000" pitchFamily="65" charset="-120"/>
                <a:ea typeface="標楷體" panose="03000509000000000000" pitchFamily="65" charset="-120"/>
              </a:rPr>
              <a:t>年</a:t>
            </a:r>
            <a:r>
              <a:rPr lang="en-US" altLang="zh-TW" sz="1715" dirty="0">
                <a:latin typeface="標楷體" panose="03000509000000000000" pitchFamily="65" charset="-120"/>
                <a:ea typeface="標楷體" panose="03000509000000000000" pitchFamily="65" charset="-120"/>
              </a:rPr>
              <a:t>00</a:t>
            </a:r>
            <a:r>
              <a:rPr lang="zh-TW" altLang="en-US" sz="1715" dirty="0">
                <a:latin typeface="標楷體" panose="03000509000000000000" pitchFamily="65" charset="-120"/>
                <a:ea typeface="標楷體" panose="03000509000000000000" pitchFamily="65" charset="-120"/>
              </a:rPr>
              <a:t>月</a:t>
            </a:r>
            <a:r>
              <a:rPr lang="en-US" altLang="zh-TW" sz="1715" dirty="0">
                <a:latin typeface="標楷體" panose="03000509000000000000" pitchFamily="65" charset="-120"/>
                <a:ea typeface="標楷體" panose="03000509000000000000" pitchFamily="65" charset="-120"/>
              </a:rPr>
              <a:t>00</a:t>
            </a:r>
            <a:r>
              <a:rPr lang="zh-TW" altLang="en-US" sz="1715" dirty="0">
                <a:latin typeface="標楷體" panose="03000509000000000000" pitchFamily="65" charset="-120"/>
                <a:ea typeface="標楷體" panose="03000509000000000000" pitchFamily="65" charset="-120"/>
              </a:rPr>
              <a:t>日</a:t>
            </a:r>
          </a:p>
          <a:p>
            <a:pPr marL="0" indent="0" defTabSz="914298" eaLnBrk="1" fontAlgn="auto" hangingPunct="1">
              <a:lnSpc>
                <a:spcPts val="1700"/>
              </a:lnSpc>
              <a:spcAft>
                <a:spcPts val="0"/>
              </a:spcAft>
              <a:buNone/>
              <a:defRPr/>
            </a:pPr>
            <a:r>
              <a:rPr lang="zh-TW" altLang="en-US" sz="1715" dirty="0">
                <a:latin typeface="標楷體" panose="03000509000000000000" pitchFamily="65" charset="-120"/>
                <a:ea typeface="標楷體" panose="03000509000000000000" pitchFamily="65" charset="-120"/>
              </a:rPr>
              <a:t>發文字號：○○字第</a:t>
            </a:r>
            <a:r>
              <a:rPr lang="en-US" altLang="zh-TW" sz="1715" dirty="0">
                <a:latin typeface="標楷體" panose="03000509000000000000" pitchFamily="65" charset="-120"/>
                <a:ea typeface="標楷體" panose="03000509000000000000" pitchFamily="65" charset="-120"/>
              </a:rPr>
              <a:t>0000000000</a:t>
            </a:r>
            <a:r>
              <a:rPr lang="zh-TW" altLang="en-US" sz="1715" dirty="0">
                <a:latin typeface="標楷體" panose="03000509000000000000" pitchFamily="65" charset="-120"/>
                <a:ea typeface="標楷體" panose="03000509000000000000" pitchFamily="65" charset="-120"/>
              </a:rPr>
              <a:t>號</a:t>
            </a:r>
          </a:p>
          <a:p>
            <a:pPr marL="0" indent="0" defTabSz="914298" eaLnBrk="1" fontAlgn="auto" hangingPunct="1">
              <a:lnSpc>
                <a:spcPts val="1700"/>
              </a:lnSpc>
              <a:spcAft>
                <a:spcPts val="0"/>
              </a:spcAft>
              <a:buNone/>
              <a:defRPr/>
            </a:pPr>
            <a:r>
              <a:rPr lang="zh-TW" altLang="en-US" sz="1715" dirty="0">
                <a:latin typeface="標楷體" panose="03000509000000000000" pitchFamily="65" charset="-120"/>
                <a:ea typeface="標楷體" panose="03000509000000000000" pitchFamily="65" charset="-120"/>
              </a:rPr>
              <a:t>速別：</a:t>
            </a:r>
          </a:p>
          <a:p>
            <a:pPr marL="0" indent="0" defTabSz="914298" eaLnBrk="1" fontAlgn="auto" hangingPunct="1">
              <a:lnSpc>
                <a:spcPts val="1700"/>
              </a:lnSpc>
              <a:spcAft>
                <a:spcPts val="0"/>
              </a:spcAft>
              <a:buNone/>
              <a:defRPr/>
            </a:pPr>
            <a:r>
              <a:rPr lang="zh-TW" altLang="en-US" sz="1715" dirty="0">
                <a:latin typeface="標楷體" panose="03000509000000000000" pitchFamily="65" charset="-120"/>
                <a:ea typeface="標楷體" panose="03000509000000000000" pitchFamily="65" charset="-120"/>
              </a:rPr>
              <a:t>密等及解密條件或保密期限：</a:t>
            </a:r>
          </a:p>
          <a:p>
            <a:pPr marL="0" indent="0" defTabSz="914298" eaLnBrk="1" fontAlgn="auto" hangingPunct="1">
              <a:lnSpc>
                <a:spcPts val="1700"/>
              </a:lnSpc>
              <a:spcAft>
                <a:spcPts val="0"/>
              </a:spcAft>
              <a:buNone/>
              <a:defRPr/>
            </a:pPr>
            <a:r>
              <a:rPr lang="zh-TW" altLang="en-US" sz="1715" dirty="0">
                <a:latin typeface="標楷體" panose="03000509000000000000" pitchFamily="65" charset="-120"/>
                <a:ea typeface="標楷體" panose="03000509000000000000" pitchFamily="65" charset="-120"/>
              </a:rPr>
              <a:t>附件：影附原函（含附件）及意見表</a:t>
            </a:r>
            <a:r>
              <a:rPr lang="en-US" altLang="zh-TW" sz="1715" dirty="0">
                <a:latin typeface="標楷體" panose="03000509000000000000" pitchFamily="65" charset="-120"/>
                <a:ea typeface="標楷體" panose="03000509000000000000" pitchFamily="65" charset="-120"/>
              </a:rPr>
              <a:t>1</a:t>
            </a:r>
            <a:r>
              <a:rPr lang="zh-TW" altLang="en-US" sz="1715" dirty="0">
                <a:latin typeface="標楷體" panose="03000509000000000000" pitchFamily="65" charset="-120"/>
                <a:ea typeface="標楷體" panose="03000509000000000000" pitchFamily="65" charset="-120"/>
              </a:rPr>
              <a:t>份</a:t>
            </a:r>
          </a:p>
          <a:p>
            <a:pPr marL="0" indent="0" defTabSz="914298" eaLnBrk="1" fontAlgn="auto" hangingPunct="1">
              <a:spcAft>
                <a:spcPts val="0"/>
              </a:spcAft>
              <a:buNone/>
              <a:defRPr/>
            </a:pPr>
            <a:r>
              <a:rPr lang="zh-TW" altLang="en-US" sz="2667" dirty="0">
                <a:latin typeface="標楷體" panose="03000509000000000000" pitchFamily="65" charset="-120"/>
                <a:ea typeface="標楷體" panose="03000509000000000000" pitchFamily="65" charset="-120"/>
              </a:rPr>
              <a:t>主旨：有關○○部、○○部會銜函報「跨國境人口販運防制及被害人保護辦</a:t>
            </a:r>
            <a:endParaRPr lang="en-US" altLang="zh-TW" sz="2667" dirty="0">
              <a:latin typeface="標楷體" panose="03000509000000000000" pitchFamily="65" charset="-120"/>
              <a:ea typeface="標楷體" panose="03000509000000000000" pitchFamily="65" charset="-120"/>
            </a:endParaRPr>
          </a:p>
          <a:p>
            <a:pPr marL="0" indent="0" defTabSz="914298" eaLnBrk="1" fontAlgn="auto" hangingPunct="1">
              <a:spcAft>
                <a:spcPts val="0"/>
              </a:spcAft>
              <a:buNone/>
              <a:defRPr/>
            </a:pPr>
            <a:r>
              <a:rPr lang="zh-TW" altLang="en-US" sz="2667" dirty="0">
                <a:latin typeface="標楷體" panose="03000509000000000000" pitchFamily="65" charset="-120"/>
                <a:ea typeface="標楷體" panose="03000509000000000000" pitchFamily="65" charset="-120"/>
              </a:rPr>
              <a:t>      法」草案</a:t>
            </a:r>
            <a:r>
              <a:rPr lang="zh-TW" altLang="en-US" sz="2667" b="1" u="sng" dirty="0">
                <a:solidFill>
                  <a:srgbClr val="FF0000"/>
                </a:solidFill>
                <a:latin typeface="標楷體" panose="03000509000000000000" pitchFamily="65" charset="-120"/>
                <a:ea typeface="標楷體" panose="03000509000000000000" pitchFamily="65" charset="-120"/>
                <a:hlinkClick r:id="rId2" action="ppaction://hlinksldjump"/>
              </a:rPr>
              <a:t>一案</a:t>
            </a:r>
            <a:r>
              <a:rPr lang="zh-TW" altLang="en-US" sz="2667" dirty="0">
                <a:latin typeface="標楷體" panose="03000509000000000000" pitchFamily="65" charset="-120"/>
                <a:ea typeface="標楷體" panose="03000509000000000000" pitchFamily="65" charset="-120"/>
              </a:rPr>
              <a:t>，奉交貴機關研提意見，於文到</a:t>
            </a:r>
            <a:r>
              <a:rPr lang="en-US" altLang="zh-TW" sz="2667" dirty="0">
                <a:latin typeface="標楷體" panose="03000509000000000000" pitchFamily="65" charset="-120"/>
                <a:ea typeface="標楷體" panose="03000509000000000000" pitchFamily="65" charset="-120"/>
              </a:rPr>
              <a:t>7</a:t>
            </a:r>
            <a:r>
              <a:rPr lang="zh-TW" altLang="en-US" sz="2667" dirty="0">
                <a:latin typeface="標楷體" panose="03000509000000000000" pitchFamily="65" charset="-120"/>
                <a:ea typeface="標楷體" panose="03000509000000000000" pitchFamily="65" charset="-120"/>
              </a:rPr>
              <a:t>日內見復，請查照。</a:t>
            </a:r>
          </a:p>
          <a:p>
            <a:pPr marL="0" indent="0" defTabSz="914298" eaLnBrk="1" fontAlgn="auto" hangingPunct="1">
              <a:lnSpc>
                <a:spcPts val="3500"/>
              </a:lnSpc>
              <a:spcAft>
                <a:spcPts val="0"/>
              </a:spcAft>
              <a:buNone/>
              <a:defRPr/>
            </a:pPr>
            <a:r>
              <a:rPr lang="zh-TW" altLang="en-US" sz="2667" dirty="0">
                <a:latin typeface="標楷體" panose="03000509000000000000" pitchFamily="65" charset="-120"/>
                <a:ea typeface="標楷體" panose="03000509000000000000" pitchFamily="65" charset="-120"/>
              </a:rPr>
              <a:t>說明：本案係依據○○部</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年</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月</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日○○字第</a:t>
            </a:r>
            <a:r>
              <a:rPr lang="en-US" altLang="zh-TW" sz="2667" dirty="0">
                <a:latin typeface="標楷體" panose="03000509000000000000" pitchFamily="65" charset="-120"/>
                <a:ea typeface="標楷體" panose="03000509000000000000" pitchFamily="65" charset="-120"/>
              </a:rPr>
              <a:t>0000000000</a:t>
            </a:r>
            <a:r>
              <a:rPr lang="zh-TW" altLang="en-US" sz="2667" dirty="0">
                <a:latin typeface="標楷體" panose="03000509000000000000" pitchFamily="65" charset="-120"/>
                <a:ea typeface="標楷體" panose="03000509000000000000" pitchFamily="65" charset="-120"/>
              </a:rPr>
              <a:t>號、○○部</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年</a:t>
            </a:r>
            <a:endParaRPr lang="en-US" altLang="zh-TW" sz="2667" dirty="0">
              <a:latin typeface="標楷體" panose="03000509000000000000" pitchFamily="65" charset="-120"/>
              <a:ea typeface="標楷體" panose="03000509000000000000" pitchFamily="65" charset="-120"/>
            </a:endParaRPr>
          </a:p>
          <a:p>
            <a:pPr marL="0" indent="0" defTabSz="914298" eaLnBrk="1" fontAlgn="auto" hangingPunct="1">
              <a:lnSpc>
                <a:spcPts val="3500"/>
              </a:lnSpc>
              <a:spcAft>
                <a:spcPts val="0"/>
              </a:spcAft>
              <a:buNone/>
              <a:defRPr/>
            </a:pPr>
            <a:r>
              <a:rPr lang="zh-TW" altLang="en-US" sz="2667" dirty="0">
                <a:latin typeface="標楷體" panose="03000509000000000000" pitchFamily="65" charset="-120"/>
                <a:ea typeface="標楷體" panose="03000509000000000000" pitchFamily="65" charset="-120"/>
              </a:rPr>
              <a:t>      </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月</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日○○字第</a:t>
            </a:r>
            <a:r>
              <a:rPr lang="en-US" altLang="zh-TW" sz="2667" dirty="0">
                <a:latin typeface="標楷體" panose="03000509000000000000" pitchFamily="65" charset="-120"/>
                <a:ea typeface="標楷體" panose="03000509000000000000" pitchFamily="65" charset="-120"/>
              </a:rPr>
              <a:t>0000000000</a:t>
            </a:r>
            <a:r>
              <a:rPr lang="zh-TW" altLang="en-US" sz="2667" dirty="0">
                <a:latin typeface="標楷體" panose="03000509000000000000" pitchFamily="65" charset="-120"/>
                <a:ea typeface="標楷體" panose="03000509000000000000" pitchFamily="65" charset="-120"/>
              </a:rPr>
              <a:t>號會銜報院函辦理</a:t>
            </a:r>
            <a:r>
              <a:rPr lang="zh-TW" altLang="en-US" sz="2667" dirty="0" smtClean="0">
                <a:latin typeface="標楷體" panose="03000509000000000000" pitchFamily="65" charset="-120"/>
                <a:ea typeface="標楷體" panose="03000509000000000000" pitchFamily="65" charset="-120"/>
              </a:rPr>
              <a:t>。</a:t>
            </a:r>
            <a:endParaRPr lang="zh-TW" altLang="en-US" sz="2667" dirty="0">
              <a:latin typeface="標楷體" panose="03000509000000000000" pitchFamily="65" charset="-120"/>
              <a:ea typeface="標楷體" panose="03000509000000000000" pitchFamily="65" charset="-120"/>
            </a:endParaRPr>
          </a:p>
          <a:p>
            <a:pPr marL="0" indent="0" defTabSz="914298" eaLnBrk="1" fontAlgn="auto" hangingPunct="1">
              <a:lnSpc>
                <a:spcPts val="1800"/>
              </a:lnSpc>
              <a:spcAft>
                <a:spcPts val="0"/>
              </a:spcAft>
              <a:buNone/>
              <a:defRPr/>
            </a:pPr>
            <a:r>
              <a:rPr lang="zh-TW" altLang="en-US" sz="1715" dirty="0">
                <a:latin typeface="標楷體" panose="03000509000000000000" pitchFamily="65" charset="-120"/>
                <a:ea typeface="標楷體" panose="03000509000000000000" pitchFamily="65" charset="-120"/>
              </a:rPr>
              <a:t>正本：○○部、○○署、○○委員會、○○委員會</a:t>
            </a:r>
          </a:p>
          <a:p>
            <a:pPr marL="0" indent="0" defTabSz="914298" eaLnBrk="1" fontAlgn="auto" hangingPunct="1">
              <a:lnSpc>
                <a:spcPts val="1800"/>
              </a:lnSpc>
              <a:spcAft>
                <a:spcPts val="0"/>
              </a:spcAft>
              <a:buNone/>
              <a:defRPr/>
            </a:pPr>
            <a:r>
              <a:rPr lang="zh-TW" altLang="en-US" sz="1715" dirty="0">
                <a:latin typeface="標楷體" panose="03000509000000000000" pitchFamily="65" charset="-120"/>
                <a:ea typeface="標楷體" panose="03000509000000000000" pitchFamily="65" charset="-120"/>
              </a:rPr>
              <a:t>副本：</a:t>
            </a:r>
            <a:endParaRPr lang="en-US" altLang="zh-TW" sz="1715" dirty="0">
              <a:latin typeface="標楷體" panose="03000509000000000000" pitchFamily="65" charset="-120"/>
              <a:ea typeface="標楷體" panose="03000509000000000000" pitchFamily="65" charset="-120"/>
            </a:endParaRPr>
          </a:p>
          <a:p>
            <a:pPr marL="0" indent="0" defTabSz="914298"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（行政院條戳）</a:t>
            </a:r>
          </a:p>
          <a:p>
            <a:pPr marL="0" indent="0" defTabSz="914298" eaLnBrk="1" fontAlgn="auto" hangingPunct="1">
              <a:lnSpc>
                <a:spcPts val="1799"/>
              </a:lnSpc>
              <a:spcAft>
                <a:spcPts val="0"/>
              </a:spcAft>
              <a:buNone/>
              <a:defRPr/>
            </a:pPr>
            <a:r>
              <a:rPr lang="zh-TW" altLang="en-US" sz="2000" dirty="0">
                <a:latin typeface="標楷體" panose="03000509000000000000" pitchFamily="65" charset="-120"/>
                <a:ea typeface="標楷體" panose="03000509000000000000" pitchFamily="65" charset="-120"/>
              </a:rPr>
              <a:t> </a:t>
            </a:r>
          </a:p>
          <a:p>
            <a:pPr marL="228574" indent="-228574" defTabSz="914298" eaLnBrk="1" fontAlgn="auto" hangingPunct="1">
              <a:lnSpc>
                <a:spcPts val="1799"/>
              </a:lnSpc>
              <a:spcAft>
                <a:spcPts val="0"/>
              </a:spcAft>
              <a:defRPr/>
            </a:pPr>
            <a:endParaRPr lang="zh-TW" altLang="en-US" sz="1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7446701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1"/>
            <a:ext cx="10516104" cy="1032859"/>
          </a:xfrm>
        </p:spPr>
        <p:txBody>
          <a:bodyPr rtlCol="0">
            <a:normAutofit/>
          </a:bodyPr>
          <a:lstStyle/>
          <a:p>
            <a:pPr defTabSz="914247"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公文用語使用「</a:t>
            </a:r>
            <a:r>
              <a:rPr lang="zh-TW" altLang="en-US" sz="4400" dirty="0">
                <a:solidFill>
                  <a:srgbClr val="FF0000"/>
                </a:solidFill>
                <a:latin typeface="標楷體" panose="03000509000000000000" pitchFamily="65" charset="-120"/>
                <a:ea typeface="標楷體" panose="03000509000000000000" pitchFamily="65" charset="-120"/>
                <a:hlinkClick r:id="rId2" action="ppaction://hlinksldjump"/>
              </a:rPr>
              <a:t>乙份</a:t>
            </a: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」或「</a:t>
            </a:r>
            <a:r>
              <a:rPr lang="zh-TW" altLang="en-US" sz="4400" dirty="0">
                <a:solidFill>
                  <a:srgbClr val="FF0000"/>
                </a:solidFill>
                <a:latin typeface="標楷體" panose="03000509000000000000" pitchFamily="65" charset="-120"/>
                <a:ea typeface="標楷體" panose="03000509000000000000" pitchFamily="65" charset="-120"/>
                <a:hlinkClick r:id="rId2" action="ppaction://hlinksldjump"/>
              </a:rPr>
              <a:t>一份</a:t>
            </a: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7949" y="1032860"/>
            <a:ext cx="10516104" cy="5199075"/>
          </a:xfrm>
        </p:spPr>
        <p:txBody>
          <a:bodyPr rtlCol="0">
            <a:normAutofit/>
          </a:bodyPr>
          <a:lstStyle/>
          <a:p>
            <a:pPr marL="228561" indent="-228561" defTabSz="914247" eaLnBrk="1" fontAlgn="auto" hangingPunct="1">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行政院</a:t>
            </a:r>
            <a:r>
              <a:rPr lang="en-US" altLang="zh-TW" sz="3600" dirty="0">
                <a:solidFill>
                  <a:prstClr val="black"/>
                </a:solidFill>
                <a:latin typeface="標楷體" panose="03000509000000000000" pitchFamily="65" charset="-120"/>
                <a:ea typeface="標楷體" panose="03000509000000000000" pitchFamily="65" charset="-120"/>
              </a:rPr>
              <a:t>96.6.28</a:t>
            </a:r>
            <a:r>
              <a:rPr lang="zh-TW" altLang="en-US" sz="36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按「乙份」或「一份」一詞之使用，「文書處理手冊」並無規定，惟</a:t>
            </a:r>
            <a:r>
              <a:rPr lang="zh-TW" altLang="en-US" sz="3600" dirty="0">
                <a:solidFill>
                  <a:srgbClr val="0000FF"/>
                </a:solidFill>
                <a:latin typeface="標楷體" panose="03000509000000000000" pitchFamily="65" charset="-120"/>
                <a:ea typeface="標楷體" panose="03000509000000000000" pitchFamily="65" charset="-120"/>
              </a:rPr>
              <a:t>實務上「乙份」與「一份」二者均有使用</a:t>
            </a:r>
            <a:r>
              <a:rPr lang="zh-TW" altLang="en-US" sz="3600" dirty="0">
                <a:solidFill>
                  <a:prstClr val="black"/>
                </a:solidFill>
                <a:latin typeface="標楷體" panose="03000509000000000000" pitchFamily="65" charset="-120"/>
                <a:ea typeface="標楷體" panose="03000509000000000000" pitchFamily="65" charset="-120"/>
              </a:rPr>
              <a:t>。</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另依「</a:t>
            </a:r>
            <a:r>
              <a:rPr lang="zh-TW" altLang="en-US" sz="3600" dirty="0">
                <a:solidFill>
                  <a:srgbClr val="0070C0"/>
                </a:solidFill>
                <a:latin typeface="標楷體" panose="03000509000000000000" pitchFamily="65" charset="-120"/>
                <a:ea typeface="標楷體" panose="03000509000000000000" pitchFamily="65" charset="-120"/>
              </a:rPr>
              <a:t>文書處理手冊</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0070C0"/>
                </a:solidFill>
                <a:latin typeface="標楷體" panose="03000509000000000000" pitchFamily="65" charset="-120"/>
                <a:ea typeface="標楷體" panose="03000509000000000000" pitchFamily="65" charset="-120"/>
              </a:rPr>
              <a:t>附錄</a:t>
            </a:r>
            <a:r>
              <a:rPr lang="en-US" altLang="zh-TW" sz="3600" dirty="0">
                <a:solidFill>
                  <a:srgbClr val="0070C0"/>
                </a:solidFill>
                <a:latin typeface="標楷體" panose="03000509000000000000" pitchFamily="65" charset="-120"/>
                <a:ea typeface="標楷體" panose="03000509000000000000" pitchFamily="65" charset="-120"/>
              </a:rPr>
              <a:t>5</a:t>
            </a:r>
            <a:r>
              <a:rPr lang="zh-TW" altLang="en-US" sz="3600" dirty="0">
                <a:solidFill>
                  <a:prstClr val="black"/>
                </a:solidFill>
                <a:latin typeface="標楷體" panose="03000509000000000000" pitchFamily="65" charset="-120"/>
                <a:ea typeface="標楷體" panose="03000509000000000000" pitchFamily="65" charset="-120"/>
              </a:rPr>
              <a:t>之「</a:t>
            </a:r>
            <a:r>
              <a:rPr lang="zh-TW" altLang="en-US" sz="3600" dirty="0">
                <a:solidFill>
                  <a:srgbClr val="0000FF"/>
                </a:solidFill>
                <a:latin typeface="標楷體" panose="03000509000000000000" pitchFamily="65" charset="-120"/>
                <a:ea typeface="標楷體" panose="03000509000000000000" pitchFamily="65" charset="-120"/>
              </a:rPr>
              <a:t>公文書橫式書寫數字使用原則</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第</a:t>
            </a:r>
            <a:r>
              <a:rPr lang="en-US" altLang="zh-TW" sz="3600" dirty="0">
                <a:solidFill>
                  <a:srgbClr val="0000FF"/>
                </a:solidFill>
                <a:latin typeface="標楷體" panose="03000509000000000000" pitchFamily="65" charset="-120"/>
                <a:ea typeface="標楷體" panose="03000509000000000000" pitchFamily="65" charset="-120"/>
              </a:rPr>
              <a:t>2</a:t>
            </a:r>
            <a:r>
              <a:rPr lang="zh-TW" altLang="en-US" sz="3600" dirty="0">
                <a:solidFill>
                  <a:srgbClr val="0000FF"/>
                </a:solidFill>
                <a:latin typeface="標楷體" panose="03000509000000000000" pitchFamily="65" charset="-120"/>
                <a:ea typeface="標楷體" panose="03000509000000000000" pitchFamily="65" charset="-120"/>
              </a:rPr>
              <a:t>點規定</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數字用語具統計意義</a:t>
            </a:r>
            <a:r>
              <a:rPr lang="zh-TW" altLang="en-US" sz="3600" dirty="0">
                <a:solidFill>
                  <a:prstClr val="black"/>
                </a:solidFill>
                <a:latin typeface="標楷體" panose="03000509000000000000" pitchFamily="65" charset="-120"/>
                <a:ea typeface="標楷體" panose="03000509000000000000" pitchFamily="65" charset="-120"/>
              </a:rPr>
              <a:t>（如</a:t>
            </a:r>
            <a:r>
              <a:rPr lang="zh-TW" altLang="en-US" sz="3600" dirty="0">
                <a:solidFill>
                  <a:srgbClr val="FF0000"/>
                </a:solidFill>
                <a:latin typeface="標楷體" panose="03000509000000000000" pitchFamily="65" charset="-120"/>
                <a:ea typeface="標楷體" panose="03000509000000000000" pitchFamily="65" charset="-120"/>
              </a:rPr>
              <a:t>計量單位</a:t>
            </a:r>
            <a:r>
              <a:rPr lang="zh-TW" altLang="en-US" sz="3600" dirty="0">
                <a:solidFill>
                  <a:prstClr val="black"/>
                </a:solidFill>
                <a:latin typeface="標楷體" panose="03000509000000000000" pitchFamily="65" charset="-120"/>
                <a:ea typeface="標楷體" panose="03000509000000000000" pitchFamily="65" charset="-120"/>
              </a:rPr>
              <a:t>）者，使用</a:t>
            </a:r>
            <a:r>
              <a:rPr lang="zh-TW" altLang="en-US" sz="3600" dirty="0">
                <a:solidFill>
                  <a:srgbClr val="FF0000"/>
                </a:solidFill>
                <a:latin typeface="標楷體" panose="03000509000000000000" pitchFamily="65" charset="-120"/>
                <a:ea typeface="標楷體" panose="03000509000000000000" pitchFamily="65" charset="-120"/>
              </a:rPr>
              <a:t>阿拉伯數字</a:t>
            </a:r>
            <a:r>
              <a:rPr lang="zh-TW" altLang="en-US" sz="3600" dirty="0">
                <a:solidFill>
                  <a:prstClr val="black"/>
                </a:solidFill>
                <a:latin typeface="標楷體" panose="03000509000000000000" pitchFamily="65" charset="-120"/>
                <a:ea typeface="標楷體" panose="03000509000000000000" pitchFamily="65" charset="-120"/>
              </a:rPr>
              <a:t>，是以</a:t>
            </a:r>
            <a:r>
              <a:rPr lang="zh-TW" altLang="en-US" sz="3600" dirty="0">
                <a:solidFill>
                  <a:srgbClr val="FF0000"/>
                </a:solidFill>
                <a:latin typeface="標楷體" panose="03000509000000000000" pitchFamily="65" charset="-120"/>
                <a:ea typeface="標楷體" panose="03000509000000000000" pitchFamily="65" charset="-120"/>
              </a:rPr>
              <a:t>份數</a:t>
            </a:r>
            <a:r>
              <a:rPr lang="zh-TW" altLang="en-US" sz="3600" dirty="0">
                <a:solidFill>
                  <a:prstClr val="black"/>
                </a:solidFill>
                <a:latin typeface="標楷體" panose="03000509000000000000" pitchFamily="65" charset="-120"/>
                <a:ea typeface="標楷體" panose="03000509000000000000" pitchFamily="65" charset="-120"/>
              </a:rPr>
              <a:t>可以「</a:t>
            </a:r>
            <a:r>
              <a:rPr lang="en-US" altLang="zh-TW" sz="3600" dirty="0">
                <a:solidFill>
                  <a:srgbClr val="FF0000"/>
                </a:solidFill>
                <a:latin typeface="標楷體" panose="03000509000000000000" pitchFamily="65" charset="-120"/>
                <a:ea typeface="標楷體" panose="03000509000000000000" pitchFamily="65" charset="-120"/>
              </a:rPr>
              <a:t>1 </a:t>
            </a:r>
            <a:r>
              <a:rPr lang="zh-TW" altLang="en-US" sz="3600" dirty="0">
                <a:solidFill>
                  <a:srgbClr val="FF0000"/>
                </a:solidFill>
                <a:latin typeface="標楷體" panose="03000509000000000000" pitchFamily="65" charset="-120"/>
                <a:ea typeface="標楷體" panose="03000509000000000000" pitchFamily="65" charset="-120"/>
              </a:rPr>
              <a:t>份</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表示較為清楚</a:t>
            </a:r>
            <a:r>
              <a:rPr lang="zh-TW" altLang="en-US" sz="3600" dirty="0">
                <a:solidFill>
                  <a:prstClr val="black"/>
                </a:solidFill>
                <a:latin typeface="標楷體" panose="03000509000000000000" pitchFamily="65" charset="-120"/>
                <a:ea typeface="標楷體" panose="03000509000000000000" pitchFamily="65" charset="-120"/>
              </a:rPr>
              <a:t>。</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spcAft>
                <a:spcPts val="0"/>
              </a:spcAft>
              <a:defRPr/>
            </a:pPr>
            <a:endParaRPr lang="zh-TW" altLang="en-US" sz="2800" dirty="0"/>
          </a:p>
        </p:txBody>
      </p:sp>
    </p:spTree>
    <p:extLst>
      <p:ext uri="{BB962C8B-B14F-4D97-AF65-F5344CB8AC3E}">
        <p14:creationId xmlns:p14="http://schemas.microsoft.com/office/powerpoint/2010/main" val="251558092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164835"/>
            <a:ext cx="10516104" cy="951197"/>
          </a:xfrm>
        </p:spPr>
        <p:txBody>
          <a:bodyPr rtlCol="0">
            <a:normAutofit/>
          </a:bodyPr>
          <a:lstStyle/>
          <a:p>
            <a:pPr algn="ctr" defTabSz="914196"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rPr>
              <a:t>請釋公文數字用法</a:t>
            </a:r>
            <a:r>
              <a:rPr lang="en-US" altLang="zh-TW" sz="4400" dirty="0">
                <a:solidFill>
                  <a:srgbClr val="0070C0"/>
                </a:solidFill>
                <a:latin typeface="標楷體" panose="03000509000000000000" pitchFamily="65" charset="-120"/>
                <a:ea typeface="標楷體" panose="03000509000000000000" pitchFamily="65" charset="-120"/>
              </a:rPr>
              <a:t>—</a:t>
            </a:r>
            <a:r>
              <a:rPr lang="en-US" altLang="zh-TW" sz="4400" dirty="0">
                <a:solidFill>
                  <a:srgbClr val="0070C0"/>
                </a:solidFill>
                <a:latin typeface="標楷體" panose="03000509000000000000" pitchFamily="65" charset="-120"/>
                <a:ea typeface="標楷體" panose="03000509000000000000" pitchFamily="65" charset="-120"/>
                <a:cs typeface="+mn-cs"/>
              </a:rPr>
              <a:t>1</a:t>
            </a:r>
            <a:r>
              <a:rPr lang="zh-TW" altLang="en-US" sz="4400" dirty="0">
                <a:solidFill>
                  <a:srgbClr val="0070C0"/>
                </a:solidFill>
                <a:latin typeface="標楷體" panose="03000509000000000000" pitchFamily="65" charset="-120"/>
                <a:ea typeface="標楷體" panose="03000509000000000000" pitchFamily="65" charset="-120"/>
                <a:cs typeface="+mn-cs"/>
              </a:rPr>
              <a:t>式</a:t>
            </a:r>
            <a:r>
              <a:rPr lang="en-US" altLang="zh-TW" sz="4400" dirty="0">
                <a:solidFill>
                  <a:srgbClr val="0070C0"/>
                </a:solidFill>
                <a:latin typeface="標楷體" panose="03000509000000000000" pitchFamily="65" charset="-120"/>
                <a:ea typeface="標楷體" panose="03000509000000000000" pitchFamily="65" charset="-120"/>
                <a:cs typeface="+mn-cs"/>
              </a:rPr>
              <a:t>2</a:t>
            </a:r>
            <a:r>
              <a:rPr lang="zh-TW" altLang="en-US" sz="4400" dirty="0">
                <a:solidFill>
                  <a:srgbClr val="0070C0"/>
                </a:solidFill>
                <a:latin typeface="標楷體" panose="03000509000000000000" pitchFamily="65" charset="-120"/>
                <a:ea typeface="標楷體" panose="03000509000000000000" pitchFamily="65" charset="-120"/>
                <a:cs typeface="+mn-cs"/>
              </a:rPr>
              <a:t>份</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94672" y="1116032"/>
            <a:ext cx="11282808" cy="5486400"/>
          </a:xfrm>
        </p:spPr>
        <p:txBody>
          <a:bodyPr rtlCol="0">
            <a:normAutofit/>
          </a:bodyPr>
          <a:lstStyle/>
          <a:p>
            <a:pPr marL="228548" indent="-228548" defTabSz="914196" eaLnBrk="1" fontAlgn="auto" hangingPunct="1">
              <a:spcAft>
                <a:spcPts val="0"/>
              </a:spcAft>
              <a:defRPr/>
            </a:pPr>
            <a:r>
              <a:rPr lang="zh-TW" altLang="en-US" sz="3400" dirty="0">
                <a:solidFill>
                  <a:srgbClr val="FF0000"/>
                </a:solidFill>
                <a:latin typeface="標楷體" panose="03000509000000000000" pitchFamily="65" charset="-120"/>
                <a:ea typeface="標楷體" panose="03000509000000000000" pitchFamily="65" charset="-120"/>
              </a:rPr>
              <a:t>行政院</a:t>
            </a:r>
            <a:r>
              <a:rPr lang="en-US" altLang="zh-TW" sz="3400" dirty="0">
                <a:solidFill>
                  <a:srgbClr val="FF0000"/>
                </a:solidFill>
                <a:latin typeface="標楷體" panose="03000509000000000000" pitchFamily="65" charset="-120"/>
                <a:ea typeface="標楷體" panose="03000509000000000000" pitchFamily="65" charset="-120"/>
              </a:rPr>
              <a:t>95.10.23</a:t>
            </a:r>
            <a:r>
              <a:rPr lang="zh-TW" altLang="en-US" sz="3400" dirty="0">
                <a:solidFill>
                  <a:srgbClr val="FF0000"/>
                </a:solidFill>
                <a:latin typeface="標楷體" panose="03000509000000000000" pitchFamily="65" charset="-120"/>
                <a:ea typeface="標楷體" panose="03000509000000000000" pitchFamily="65" charset="-120"/>
              </a:rPr>
              <a:t>院臺秘字第</a:t>
            </a:r>
            <a:r>
              <a:rPr lang="en-US" altLang="zh-TW" sz="3400" dirty="0">
                <a:solidFill>
                  <a:srgbClr val="FF0000"/>
                </a:solidFill>
                <a:latin typeface="標楷體" panose="03000509000000000000" pitchFamily="65" charset="-120"/>
                <a:ea typeface="標楷體" panose="03000509000000000000" pitchFamily="65" charset="-120"/>
              </a:rPr>
              <a:t>0950049448</a:t>
            </a:r>
            <a:r>
              <a:rPr lang="zh-TW" altLang="en-US" sz="3400" dirty="0">
                <a:solidFill>
                  <a:srgbClr val="FF0000"/>
                </a:solidFill>
                <a:latin typeface="標楷體" panose="03000509000000000000" pitchFamily="65" charset="-120"/>
                <a:ea typeface="標楷體" panose="03000509000000000000" pitchFamily="65" charset="-120"/>
              </a:rPr>
              <a:t>號函釋</a:t>
            </a:r>
            <a:endParaRPr lang="en-US" altLang="zh-TW" sz="3400" dirty="0">
              <a:solidFill>
                <a:srgbClr val="FF0000"/>
              </a:solidFill>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400" dirty="0">
                <a:latin typeface="標楷體" panose="03000509000000000000" pitchFamily="65" charset="-120"/>
                <a:ea typeface="標楷體" panose="03000509000000000000" pitchFamily="65" charset="-120"/>
              </a:rPr>
              <a:t>有關數字用法，依「</a:t>
            </a:r>
            <a:r>
              <a:rPr lang="zh-TW" altLang="en-US" sz="3400" dirty="0">
                <a:solidFill>
                  <a:srgbClr val="FF0000"/>
                </a:solidFill>
                <a:latin typeface="標楷體" panose="03000509000000000000" pitchFamily="65" charset="-120"/>
                <a:ea typeface="標楷體" panose="03000509000000000000" pitchFamily="65" charset="-120"/>
              </a:rPr>
              <a:t>公文書橫式書寫數字使用原則</a:t>
            </a:r>
            <a:r>
              <a:rPr lang="zh-TW" altLang="en-US" sz="3400" dirty="0">
                <a:latin typeface="標楷體" panose="03000509000000000000" pitchFamily="65" charset="-120"/>
                <a:ea typeface="標楷體" panose="03000509000000000000" pitchFamily="65" charset="-120"/>
              </a:rPr>
              <a:t>」第</a:t>
            </a:r>
            <a:r>
              <a:rPr lang="en-US" altLang="zh-TW" sz="3400" dirty="0">
                <a:latin typeface="標楷體" panose="03000509000000000000" pitchFamily="65" charset="-120"/>
                <a:ea typeface="標楷體" panose="03000509000000000000" pitchFamily="65" charset="-120"/>
              </a:rPr>
              <a:t>2 </a:t>
            </a:r>
            <a:r>
              <a:rPr lang="zh-TW" altLang="en-US" sz="3400" dirty="0">
                <a:latin typeface="標楷體" panose="03000509000000000000" pitchFamily="65" charset="-120"/>
                <a:ea typeface="標楷體" panose="03000509000000000000" pitchFamily="65" charset="-120"/>
              </a:rPr>
              <a:t>點、第</a:t>
            </a:r>
            <a:r>
              <a:rPr lang="en-US" altLang="zh-TW" sz="3400" dirty="0">
                <a:latin typeface="標楷體" panose="03000509000000000000" pitchFamily="65" charset="-120"/>
                <a:ea typeface="標楷體" panose="03000509000000000000" pitchFamily="65" charset="-120"/>
              </a:rPr>
              <a:t>4</a:t>
            </a:r>
            <a:r>
              <a:rPr lang="zh-TW" altLang="en-US" sz="3400" dirty="0">
                <a:latin typeface="標楷體" panose="03000509000000000000" pitchFamily="65" charset="-120"/>
                <a:ea typeface="標楷體" panose="03000509000000000000" pitchFamily="65" charset="-120"/>
              </a:rPr>
              <a:t>點規定，數字用語具</a:t>
            </a:r>
            <a:r>
              <a:rPr lang="zh-TW" altLang="en-US" sz="3400" dirty="0">
                <a:solidFill>
                  <a:srgbClr val="0000FF"/>
                </a:solidFill>
                <a:latin typeface="標楷體" panose="03000509000000000000" pitchFamily="65" charset="-120"/>
                <a:ea typeface="標楷體" panose="03000509000000000000" pitchFamily="65" charset="-120"/>
              </a:rPr>
              <a:t>一般數字</a:t>
            </a:r>
            <a:r>
              <a:rPr lang="zh-TW" altLang="en-US" sz="3400" dirty="0">
                <a:latin typeface="標楷體" panose="03000509000000000000" pitchFamily="65" charset="-120"/>
                <a:ea typeface="標楷體" panose="03000509000000000000" pitchFamily="65" charset="-120"/>
              </a:rPr>
              <a:t>意義、</a:t>
            </a:r>
            <a:r>
              <a:rPr lang="zh-TW" altLang="en-US" sz="3400" dirty="0">
                <a:solidFill>
                  <a:srgbClr val="0000FF"/>
                </a:solidFill>
                <a:latin typeface="標楷體" panose="03000509000000000000" pitchFamily="65" charset="-120"/>
                <a:ea typeface="標楷體" panose="03000509000000000000" pitchFamily="65" charset="-120"/>
              </a:rPr>
              <a:t>統計意義</a:t>
            </a:r>
            <a:r>
              <a:rPr lang="zh-TW" altLang="en-US" sz="3400" dirty="0">
                <a:latin typeface="標楷體" panose="03000509000000000000" pitchFamily="65" charset="-120"/>
                <a:ea typeface="標楷體" panose="03000509000000000000" pitchFamily="65" charset="-120"/>
              </a:rPr>
              <a:t>者，或</a:t>
            </a:r>
            <a:r>
              <a:rPr lang="zh-TW" altLang="en-US" sz="3400" dirty="0">
                <a:solidFill>
                  <a:srgbClr val="0000FF"/>
                </a:solidFill>
                <a:latin typeface="標楷體" panose="03000509000000000000" pitchFamily="65" charset="-120"/>
                <a:ea typeface="標楷體" panose="03000509000000000000" pitchFamily="65" charset="-120"/>
              </a:rPr>
              <a:t>以阿拉伯數字表示較清楚者</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使用阿拉伯數字</a:t>
            </a:r>
            <a:r>
              <a:rPr lang="zh-TW" altLang="en-US" sz="3400" dirty="0">
                <a:latin typeface="標楷體" panose="03000509000000000000" pitchFamily="65" charset="-120"/>
                <a:ea typeface="標楷體" panose="03000509000000000000" pitchFamily="65" charset="-120"/>
              </a:rPr>
              <a:t>。</a:t>
            </a:r>
            <a:endParaRPr lang="en-US" altLang="zh-TW" sz="3400" dirty="0">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400" dirty="0">
                <a:latin typeface="標楷體" panose="03000509000000000000" pitchFamily="65" charset="-120"/>
                <a:ea typeface="標楷體" panose="03000509000000000000" pitchFamily="65" charset="-120"/>
              </a:rPr>
              <a:t>所詢數字用法案例均具</a:t>
            </a:r>
            <a:r>
              <a:rPr lang="zh-TW" altLang="en-US" sz="3400" dirty="0">
                <a:solidFill>
                  <a:srgbClr val="0000FF"/>
                </a:solidFill>
                <a:latin typeface="標楷體" panose="03000509000000000000" pitchFamily="65" charset="-120"/>
                <a:ea typeface="標楷體" panose="03000509000000000000" pitchFamily="65" charset="-120"/>
              </a:rPr>
              <a:t>統計意義</a:t>
            </a:r>
            <a:r>
              <a:rPr lang="zh-TW" altLang="en-US" sz="3400" dirty="0">
                <a:latin typeface="標楷體" panose="03000509000000000000" pitchFamily="65" charset="-120"/>
                <a:ea typeface="標楷體" panose="03000509000000000000" pitchFamily="65" charset="-120"/>
              </a:rPr>
              <a:t>可</a:t>
            </a:r>
            <a:r>
              <a:rPr lang="zh-TW" altLang="en-US" sz="3400" dirty="0">
                <a:solidFill>
                  <a:srgbClr val="0000FF"/>
                </a:solidFill>
                <a:latin typeface="標楷體" panose="03000509000000000000" pitchFamily="65" charset="-120"/>
                <a:ea typeface="標楷體" panose="03000509000000000000" pitchFamily="65" charset="-120"/>
              </a:rPr>
              <a:t>使用阿拉伯數字</a:t>
            </a:r>
            <a:r>
              <a:rPr lang="zh-TW" altLang="en-US" sz="3400" dirty="0">
                <a:latin typeface="標楷體" panose="03000509000000000000" pitchFamily="65" charset="-120"/>
                <a:ea typeface="標楷體" panose="03000509000000000000" pitchFamily="65" charset="-120"/>
              </a:rPr>
              <a:t>表示，即</a:t>
            </a:r>
            <a:r>
              <a:rPr lang="zh-TW" altLang="en-US" sz="3400" dirty="0">
                <a:solidFill>
                  <a:srgbClr val="FF0000"/>
                </a:solidFill>
                <a:latin typeface="標楷體" panose="03000509000000000000" pitchFamily="65" charset="-120"/>
                <a:ea typeface="標楷體" panose="03000509000000000000" pitchFamily="65" charset="-120"/>
              </a:rPr>
              <a:t>第</a:t>
            </a:r>
            <a:r>
              <a:rPr lang="en-US" altLang="zh-TW" sz="3400" dirty="0">
                <a:solidFill>
                  <a:srgbClr val="FF0000"/>
                </a:solidFill>
                <a:latin typeface="標楷體" panose="03000509000000000000" pitchFamily="65" charset="-120"/>
                <a:ea typeface="標楷體" panose="03000509000000000000" pitchFamily="65" charset="-120"/>
              </a:rPr>
              <a:t>5</a:t>
            </a:r>
            <a:r>
              <a:rPr lang="zh-TW" altLang="en-US" sz="3400" dirty="0">
                <a:solidFill>
                  <a:srgbClr val="FF0000"/>
                </a:solidFill>
                <a:latin typeface="標楷體" panose="03000509000000000000" pitchFamily="65" charset="-120"/>
                <a:ea typeface="標楷體" panose="03000509000000000000" pitchFamily="65" charset="-120"/>
              </a:rPr>
              <a:t>審查會</a:t>
            </a:r>
            <a:r>
              <a:rPr lang="zh-TW" altLang="en-US" sz="3400" dirty="0">
                <a:latin typeface="標楷體" panose="03000509000000000000" pitchFamily="65" charset="-120"/>
                <a:ea typeface="標楷體" panose="03000509000000000000" pitchFamily="65" charset="-120"/>
              </a:rPr>
              <a:t>、</a:t>
            </a:r>
            <a:r>
              <a:rPr lang="en-US" altLang="zh-TW" sz="3400" dirty="0">
                <a:solidFill>
                  <a:srgbClr val="FF0000"/>
                </a:solidFill>
                <a:latin typeface="標楷體" panose="03000509000000000000" pitchFamily="65" charset="-120"/>
                <a:ea typeface="標楷體" panose="03000509000000000000" pitchFamily="65" charset="-120"/>
              </a:rPr>
              <a:t>3</a:t>
            </a:r>
            <a:r>
              <a:rPr lang="zh-TW" altLang="en-US" sz="3400" dirty="0">
                <a:solidFill>
                  <a:srgbClr val="FF0000"/>
                </a:solidFill>
                <a:latin typeface="標楷體" panose="03000509000000000000" pitchFamily="65" charset="-120"/>
                <a:ea typeface="標楷體" panose="03000509000000000000" pitchFamily="65" charset="-120"/>
              </a:rPr>
              <a:t>年</a:t>
            </a:r>
            <a:r>
              <a:rPr lang="en-US" altLang="zh-TW" sz="3400" dirty="0">
                <a:solidFill>
                  <a:srgbClr val="FF0000"/>
                </a:solidFill>
                <a:latin typeface="標楷體" panose="03000509000000000000" pitchFamily="65" charset="-120"/>
                <a:ea typeface="標楷體" panose="03000509000000000000" pitchFamily="65" charset="-120"/>
              </a:rPr>
              <a:t>4</a:t>
            </a:r>
            <a:r>
              <a:rPr lang="zh-TW" altLang="en-US" sz="3400" dirty="0">
                <a:solidFill>
                  <a:srgbClr val="FF0000"/>
                </a:solidFill>
                <a:latin typeface="標楷體" panose="03000509000000000000" pitchFamily="65" charset="-120"/>
                <a:ea typeface="標楷體" panose="03000509000000000000" pitchFamily="65" charset="-120"/>
              </a:rPr>
              <a:t>班</a:t>
            </a:r>
            <a:r>
              <a:rPr lang="zh-TW" altLang="en-US" sz="3400" dirty="0">
                <a:latin typeface="標楷體" panose="03000509000000000000" pitchFamily="65" charset="-120"/>
                <a:ea typeface="標楷體" panose="03000509000000000000" pitchFamily="65" charset="-120"/>
              </a:rPr>
              <a:t>、</a:t>
            </a:r>
            <a:r>
              <a:rPr lang="en-US" altLang="zh-TW" sz="3400" dirty="0">
                <a:solidFill>
                  <a:srgbClr val="FF0000"/>
                </a:solidFill>
                <a:latin typeface="標楷體" panose="03000509000000000000" pitchFamily="65" charset="-120"/>
                <a:ea typeface="標楷體" panose="03000509000000000000" pitchFamily="65" charset="-120"/>
              </a:rPr>
              <a:t>1</a:t>
            </a:r>
            <a:r>
              <a:rPr lang="zh-TW" altLang="en-US" sz="3400" dirty="0">
                <a:solidFill>
                  <a:srgbClr val="FF0000"/>
                </a:solidFill>
                <a:latin typeface="標楷體" panose="03000509000000000000" pitchFamily="65" charset="-120"/>
                <a:ea typeface="標楷體" panose="03000509000000000000" pitchFamily="65" charset="-120"/>
              </a:rPr>
              <a:t>式</a:t>
            </a:r>
            <a:r>
              <a:rPr lang="en-US" altLang="zh-TW" sz="3400" dirty="0">
                <a:solidFill>
                  <a:srgbClr val="FF0000"/>
                </a:solidFill>
                <a:latin typeface="標楷體" panose="03000509000000000000" pitchFamily="65" charset="-120"/>
                <a:ea typeface="標楷體" panose="03000509000000000000" pitchFamily="65" charset="-120"/>
              </a:rPr>
              <a:t>2</a:t>
            </a:r>
            <a:r>
              <a:rPr lang="zh-TW" altLang="en-US" sz="3400" dirty="0">
                <a:solidFill>
                  <a:srgbClr val="FF0000"/>
                </a:solidFill>
                <a:latin typeface="標楷體" panose="03000509000000000000" pitchFamily="65" charset="-120"/>
                <a:ea typeface="標楷體" panose="03000509000000000000" pitchFamily="65" charset="-120"/>
              </a:rPr>
              <a:t>份</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各</a:t>
            </a:r>
            <a:r>
              <a:rPr lang="en-US" altLang="zh-TW" sz="3400" dirty="0">
                <a:solidFill>
                  <a:srgbClr val="FF0000"/>
                </a:solidFill>
                <a:latin typeface="標楷體" panose="03000509000000000000" pitchFamily="65" charset="-120"/>
                <a:ea typeface="標楷體" panose="03000509000000000000" pitchFamily="65" charset="-120"/>
              </a:rPr>
              <a:t>1</a:t>
            </a:r>
            <a:r>
              <a:rPr lang="zh-TW" altLang="en-US" sz="3400" dirty="0">
                <a:solidFill>
                  <a:srgbClr val="FF0000"/>
                </a:solidFill>
                <a:latin typeface="標楷體" panose="03000509000000000000" pitchFamily="65" charset="-120"/>
                <a:ea typeface="標楷體" panose="03000509000000000000" pitchFamily="65" charset="-120"/>
              </a:rPr>
              <a:t>名</a:t>
            </a:r>
            <a:r>
              <a:rPr lang="zh-TW" altLang="en-US" sz="3400" dirty="0">
                <a:latin typeface="標楷體" panose="03000509000000000000" pitchFamily="65" charset="-120"/>
                <a:ea typeface="標楷體" panose="03000509000000000000" pitchFamily="65" charset="-120"/>
              </a:rPr>
              <a:t>、</a:t>
            </a:r>
            <a:endParaRPr lang="en-US" altLang="zh-TW" sz="3400"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zh-TW" altLang="en-US" sz="3400" dirty="0">
                <a:solidFill>
                  <a:srgbClr val="FF0000"/>
                </a:solidFill>
                <a:latin typeface="標楷體" panose="03000509000000000000" pitchFamily="65" charset="-120"/>
                <a:ea typeface="標楷體" panose="03000509000000000000" pitchFamily="65" charset="-120"/>
              </a:rPr>
              <a:t> </a:t>
            </a:r>
            <a:r>
              <a:rPr lang="en-US" altLang="zh-TW" sz="3400" dirty="0">
                <a:solidFill>
                  <a:srgbClr val="FF0000"/>
                </a:solidFill>
                <a:latin typeface="標楷體" panose="03000509000000000000" pitchFamily="65" charset="-120"/>
                <a:ea typeface="標楷體" panose="03000509000000000000" pitchFamily="65" charset="-120"/>
              </a:rPr>
              <a:t>6</a:t>
            </a:r>
            <a:r>
              <a:rPr lang="zh-TW" altLang="en-US" sz="3400" dirty="0">
                <a:solidFill>
                  <a:srgbClr val="FF0000"/>
                </a:solidFill>
                <a:latin typeface="標楷體" panose="03000509000000000000" pitchFamily="65" charset="-120"/>
                <a:ea typeface="標楷體" panose="03000509000000000000" pitchFamily="65" charset="-120"/>
              </a:rPr>
              <a:t>億</a:t>
            </a:r>
            <a:r>
              <a:rPr lang="en-US" altLang="zh-TW" sz="3400" dirty="0">
                <a:solidFill>
                  <a:srgbClr val="FF0000"/>
                </a:solidFill>
                <a:latin typeface="標楷體" panose="03000509000000000000" pitchFamily="65" charset="-120"/>
                <a:ea typeface="標楷體" panose="03000509000000000000" pitchFamily="65" charset="-120"/>
              </a:rPr>
              <a:t>3,944</a:t>
            </a:r>
            <a:r>
              <a:rPr lang="zh-TW" altLang="en-US" sz="3400" dirty="0">
                <a:solidFill>
                  <a:srgbClr val="FF0000"/>
                </a:solidFill>
                <a:latin typeface="標楷體" panose="03000509000000000000" pitchFamily="65" charset="-120"/>
                <a:ea typeface="標楷體" panose="03000509000000000000" pitchFamily="65" charset="-120"/>
              </a:rPr>
              <a:t>萬</a:t>
            </a:r>
            <a:r>
              <a:rPr lang="en-US" altLang="zh-TW" sz="3400" dirty="0">
                <a:solidFill>
                  <a:srgbClr val="FF0000"/>
                </a:solidFill>
                <a:latin typeface="標楷體" panose="03000509000000000000" pitchFamily="65" charset="-120"/>
                <a:ea typeface="標楷體" panose="03000509000000000000" pitchFamily="65" charset="-120"/>
              </a:rPr>
              <a:t>2,789</a:t>
            </a:r>
            <a:r>
              <a:rPr lang="zh-TW" altLang="en-US" sz="3400" dirty="0">
                <a:solidFill>
                  <a:srgbClr val="FF0000"/>
                </a:solidFill>
                <a:latin typeface="標楷體" panose="03000509000000000000" pitchFamily="65" charset="-120"/>
                <a:ea typeface="標楷體" panose="03000509000000000000" pitchFamily="65" charset="-120"/>
              </a:rPr>
              <a:t>人</a:t>
            </a:r>
            <a:r>
              <a:rPr lang="zh-TW" altLang="en-US" sz="3400" dirty="0">
                <a:latin typeface="標楷體" panose="03000509000000000000" pitchFamily="65" charset="-120"/>
                <a:ea typeface="標楷體" panose="03000509000000000000" pitchFamily="65" charset="-120"/>
              </a:rPr>
              <a:t>或</a:t>
            </a:r>
            <a:r>
              <a:rPr lang="en-US" altLang="zh-TW" sz="3400" dirty="0">
                <a:solidFill>
                  <a:srgbClr val="FF0000"/>
                </a:solidFill>
                <a:latin typeface="標楷體" panose="03000509000000000000" pitchFamily="65" charset="-120"/>
                <a:ea typeface="標楷體" panose="03000509000000000000" pitchFamily="65" charset="-120"/>
              </a:rPr>
              <a:t>639,442,789</a:t>
            </a:r>
            <a:r>
              <a:rPr lang="zh-TW" altLang="en-US" sz="3400" dirty="0">
                <a:solidFill>
                  <a:srgbClr val="FF0000"/>
                </a:solidFill>
                <a:latin typeface="標楷體" panose="03000509000000000000" pitchFamily="65" charset="-120"/>
                <a:ea typeface="標楷體" panose="03000509000000000000" pitchFamily="65" charset="-120"/>
              </a:rPr>
              <a:t>人</a:t>
            </a:r>
            <a:r>
              <a:rPr lang="zh-TW" altLang="en-US" sz="3400" dirty="0">
                <a:latin typeface="標楷體" panose="03000509000000000000" pitchFamily="65" charset="-120"/>
                <a:ea typeface="標楷體" panose="03000509000000000000" pitchFamily="65" charset="-120"/>
              </a:rPr>
              <a:t>、</a:t>
            </a:r>
            <a:r>
              <a:rPr lang="zh-TW" altLang="en-US" sz="3400" dirty="0">
                <a:solidFill>
                  <a:srgbClr val="0000FF"/>
                </a:solidFill>
                <a:latin typeface="標楷體" panose="03000509000000000000" pitchFamily="65" charset="-120"/>
                <a:ea typeface="標楷體" panose="03000509000000000000" pitchFamily="65" charset="-120"/>
              </a:rPr>
              <a:t>第</a:t>
            </a:r>
            <a:r>
              <a:rPr lang="en-US" altLang="zh-TW" sz="3400" dirty="0">
                <a:solidFill>
                  <a:srgbClr val="0000FF"/>
                </a:solidFill>
                <a:latin typeface="標楷體" panose="03000509000000000000" pitchFamily="65" charset="-120"/>
                <a:ea typeface="標楷體" panose="03000509000000000000" pitchFamily="65" charset="-120"/>
              </a:rPr>
              <a:t>2</a:t>
            </a:r>
            <a:r>
              <a:rPr lang="zh-TW" altLang="en-US" sz="3400" dirty="0">
                <a:solidFill>
                  <a:srgbClr val="0000FF"/>
                </a:solidFill>
                <a:latin typeface="標楷體" panose="03000509000000000000" pitchFamily="65" charset="-120"/>
                <a:ea typeface="標楷體" panose="03000509000000000000" pitchFamily="65" charset="-120"/>
              </a:rPr>
              <a:t>順位</a:t>
            </a:r>
            <a:r>
              <a:rPr lang="zh-TW" altLang="en-US" sz="3400" dirty="0">
                <a:solidFill>
                  <a:prstClr val="black"/>
                </a:solidFill>
                <a:latin typeface="標楷體" panose="03000509000000000000" pitchFamily="65" charset="-120"/>
                <a:ea typeface="標楷體" panose="03000509000000000000" pitchFamily="65" charset="-120"/>
              </a:rPr>
              <a:t>。</a:t>
            </a:r>
          </a:p>
          <a:p>
            <a:pPr marL="228548" indent="-228548" defTabSz="914196" eaLnBrk="1" fontAlgn="auto" hangingPunct="1">
              <a:spcAft>
                <a:spcPts val="0"/>
              </a:spcAft>
              <a:defRPr/>
            </a:pPr>
            <a:r>
              <a:rPr lang="zh-TW" altLang="en-US" sz="3400" dirty="0">
                <a:latin typeface="標楷體" panose="03000509000000000000" pitchFamily="65" charset="-120"/>
                <a:ea typeface="標楷體" panose="03000509000000000000" pitchFamily="65" charset="-120"/>
              </a:rPr>
              <a:t>惟如屬</a:t>
            </a:r>
            <a:r>
              <a:rPr lang="zh-TW" altLang="en-US" sz="3400" dirty="0">
                <a:solidFill>
                  <a:srgbClr val="0000FF"/>
                </a:solidFill>
                <a:latin typeface="標楷體" panose="03000509000000000000" pitchFamily="65" charset="-120"/>
                <a:ea typeface="標楷體" panose="03000509000000000000" pitchFamily="65" charset="-120"/>
              </a:rPr>
              <a:t>法規制定</a:t>
            </a:r>
            <a:r>
              <a:rPr lang="zh-TW" altLang="en-US" sz="3400" dirty="0">
                <a:latin typeface="標楷體" panose="03000509000000000000" pitchFamily="65" charset="-120"/>
                <a:ea typeface="標楷體" panose="03000509000000000000" pitchFamily="65" charset="-120"/>
              </a:rPr>
              <a:t>、</a:t>
            </a:r>
            <a:r>
              <a:rPr lang="zh-TW" altLang="en-US" sz="3400" dirty="0">
                <a:solidFill>
                  <a:srgbClr val="0000FF"/>
                </a:solidFill>
                <a:latin typeface="標楷體" panose="03000509000000000000" pitchFamily="65" charset="-120"/>
                <a:ea typeface="標楷體" panose="03000509000000000000" pitchFamily="65" charset="-120"/>
              </a:rPr>
              <a:t>修正及廢止案之法制作業公文書</a:t>
            </a:r>
            <a:r>
              <a:rPr lang="zh-TW" altLang="en-US" sz="3400" dirty="0">
                <a:latin typeface="標楷體" panose="03000509000000000000" pitchFamily="65" charset="-120"/>
                <a:ea typeface="標楷體" panose="03000509000000000000" pitchFamily="65" charset="-120"/>
              </a:rPr>
              <a:t>（如</a:t>
            </a:r>
            <a:r>
              <a:rPr lang="zh-TW" altLang="en-US" sz="3400" dirty="0">
                <a:solidFill>
                  <a:srgbClr val="FF0000"/>
                </a:solidFill>
                <a:latin typeface="標楷體" panose="03000509000000000000" pitchFamily="65" charset="-120"/>
                <a:ea typeface="標楷體" panose="03000509000000000000" pitchFamily="65" charset="-120"/>
              </a:rPr>
              <a:t>令</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函</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法規草案總說明</a:t>
            </a:r>
            <a:r>
              <a:rPr lang="zh-TW" altLang="en-US" sz="3400" dirty="0">
                <a:latin typeface="標楷體" panose="03000509000000000000" pitchFamily="65" charset="-120"/>
                <a:ea typeface="標楷體" panose="03000509000000000000" pitchFamily="65" charset="-120"/>
              </a:rPr>
              <a:t>、</a:t>
            </a:r>
            <a:r>
              <a:rPr lang="zh-TW" altLang="en-US" sz="3400" dirty="0">
                <a:solidFill>
                  <a:srgbClr val="FF0000"/>
                </a:solidFill>
                <a:latin typeface="標楷體" panose="03000509000000000000" pitchFamily="65" charset="-120"/>
                <a:ea typeface="標楷體" panose="03000509000000000000" pitchFamily="65" charset="-120"/>
              </a:rPr>
              <a:t>條文對照表</a:t>
            </a:r>
            <a:r>
              <a:rPr lang="zh-TW" altLang="en-US" sz="3400" dirty="0">
                <a:latin typeface="標楷體" panose="03000509000000000000" pitchFamily="65" charset="-120"/>
                <a:ea typeface="標楷體" panose="03000509000000000000" pitchFamily="65" charset="-120"/>
              </a:rPr>
              <a:t>等），則宜</a:t>
            </a:r>
            <a:r>
              <a:rPr lang="zh-TW" altLang="en-US" sz="3400" dirty="0">
                <a:solidFill>
                  <a:srgbClr val="FF0000"/>
                </a:solidFill>
                <a:latin typeface="標楷體" panose="03000509000000000000" pitchFamily="65" charset="-120"/>
                <a:ea typeface="標楷體" panose="03000509000000000000" pitchFamily="65" charset="-120"/>
              </a:rPr>
              <a:t>使用中文數字</a:t>
            </a:r>
            <a:r>
              <a:rPr lang="zh-TW" altLang="en-US" sz="3400" dirty="0">
                <a:latin typeface="標楷體" panose="03000509000000000000" pitchFamily="65" charset="-120"/>
                <a:ea typeface="標楷體" panose="03000509000000000000" pitchFamily="65" charset="-120"/>
              </a:rPr>
              <a:t>。</a:t>
            </a:r>
            <a:endParaRPr lang="en-US" altLang="zh-TW" sz="3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3594044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02424" y="136102"/>
            <a:ext cx="11181489" cy="6448183"/>
          </a:xfrm>
        </p:spPr>
        <p:txBody>
          <a:bodyPr rtlCol="0">
            <a:normAutofit fontScale="25000" lnSpcReduction="20000"/>
          </a:bodyPr>
          <a:lstStyle/>
          <a:p>
            <a:pPr marL="0" indent="0" defTabSz="914196" eaLnBrk="1" fontAlgn="auto" hangingPunct="1">
              <a:spcAft>
                <a:spcPts val="0"/>
              </a:spcAft>
              <a:buNone/>
              <a:defRPr/>
            </a:pPr>
            <a:r>
              <a:rPr lang="zh-TW" altLang="en-US" sz="7200" dirty="0">
                <a:latin typeface="標楷體" panose="03000509000000000000" pitchFamily="65" charset="-120"/>
                <a:ea typeface="標楷體" panose="03000509000000000000" pitchFamily="65" charset="-120"/>
              </a:rPr>
              <a:t>                                                                 </a:t>
            </a:r>
            <a:r>
              <a:rPr lang="en-US" altLang="zh-TW" sz="7200" dirty="0">
                <a:latin typeface="標楷體" panose="03000509000000000000" pitchFamily="65" charset="-120"/>
                <a:ea typeface="標楷體" panose="03000509000000000000" pitchFamily="65" charset="-120"/>
              </a:rPr>
              <a:t> </a:t>
            </a:r>
            <a:r>
              <a:rPr lang="zh-TW" altLang="en-US" sz="5597" dirty="0">
                <a:solidFill>
                  <a:prstClr val="black"/>
                </a:solidFill>
                <a:latin typeface="標楷體" panose="03000509000000000000" pitchFamily="65" charset="-120"/>
                <a:ea typeface="標楷體" panose="03000509000000000000" pitchFamily="65" charset="-120"/>
              </a:rPr>
              <a:t>檔　　號：</a:t>
            </a:r>
            <a:endParaRPr lang="en-US" altLang="zh-TW" sz="5597"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5597" dirty="0">
                <a:solidFill>
                  <a:prstClr val="black"/>
                </a:solidFill>
                <a:latin typeface="標楷體" panose="03000509000000000000" pitchFamily="65" charset="-120"/>
                <a:ea typeface="標楷體" panose="03000509000000000000" pitchFamily="65" charset="-120"/>
              </a:rPr>
              <a:t>                                                                                    </a:t>
            </a:r>
            <a:r>
              <a:rPr lang="zh-TW" altLang="en-US" sz="5597" dirty="0">
                <a:solidFill>
                  <a:prstClr val="black"/>
                </a:solidFill>
                <a:latin typeface="標楷體" panose="03000509000000000000" pitchFamily="65" charset="-120"/>
                <a:ea typeface="標楷體" panose="03000509000000000000" pitchFamily="65" charset="-120"/>
              </a:rPr>
              <a:t>保存年限：</a:t>
            </a:r>
            <a:endParaRPr lang="en-US" altLang="zh-TW" sz="5597" dirty="0">
              <a:solidFill>
                <a:prstClr val="black"/>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5597" dirty="0">
                <a:solidFill>
                  <a:prstClr val="black"/>
                </a:solidFill>
                <a:latin typeface="標楷體" panose="03000509000000000000" pitchFamily="65" charset="-120"/>
                <a:ea typeface="標楷體" panose="03000509000000000000" pitchFamily="65" charset="-120"/>
              </a:rPr>
              <a:t>                                           </a:t>
            </a:r>
            <a:r>
              <a:rPr lang="zh-TW" altLang="en-US" sz="12190" dirty="0">
                <a:latin typeface="標楷體" panose="03000509000000000000" pitchFamily="65" charset="-120"/>
                <a:ea typeface="標楷體" panose="03000509000000000000" pitchFamily="65" charset="-120"/>
              </a:rPr>
              <a:t>行政院人事行政總處 函</a:t>
            </a:r>
          </a:p>
          <a:p>
            <a:pPr marL="0" indent="0" defTabSz="914196" eaLnBrk="1" fontAlgn="auto" hangingPunct="1">
              <a:spcAft>
                <a:spcPts val="0"/>
              </a:spcAft>
              <a:buNone/>
              <a:defRPr/>
            </a:pPr>
            <a:r>
              <a:rPr lang="zh-TW" altLang="en-US" sz="2800" dirty="0">
                <a:latin typeface="標楷體" panose="03000509000000000000" pitchFamily="65" charset="-120"/>
                <a:ea typeface="標楷體" panose="03000509000000000000" pitchFamily="65" charset="-120"/>
              </a:rPr>
              <a:t>		</a:t>
            </a:r>
            <a:r>
              <a:rPr lang="zh-TW" altLang="en-US" sz="6859" dirty="0">
                <a:latin typeface="標楷體" panose="03000509000000000000" pitchFamily="65" charset="-120"/>
                <a:ea typeface="標楷體" panose="03000509000000000000" pitchFamily="65" charset="-120"/>
              </a:rPr>
              <a:t>                                  地址：</a:t>
            </a:r>
            <a:r>
              <a:rPr lang="en-US" altLang="zh-TW" sz="6859" dirty="0">
                <a:latin typeface="標楷體" panose="03000509000000000000" pitchFamily="65" charset="-120"/>
                <a:ea typeface="標楷體" panose="03000509000000000000" pitchFamily="65" charset="-120"/>
              </a:rPr>
              <a:t>00000</a:t>
            </a:r>
            <a:r>
              <a:rPr lang="zh-TW" altLang="en-US" sz="6859" dirty="0">
                <a:latin typeface="標楷體" panose="03000509000000000000" pitchFamily="65" charset="-120"/>
                <a:ea typeface="標楷體" panose="03000509000000000000" pitchFamily="65" charset="-120"/>
              </a:rPr>
              <a:t>臺北市○○路</a:t>
            </a:r>
            <a:r>
              <a:rPr lang="en-US" altLang="zh-TW" sz="6859" dirty="0">
                <a:latin typeface="標楷體" panose="03000509000000000000" pitchFamily="65" charset="-120"/>
                <a:ea typeface="標楷體" panose="03000509000000000000" pitchFamily="65" charset="-120"/>
              </a:rPr>
              <a:t>000</a:t>
            </a:r>
            <a:r>
              <a:rPr lang="zh-TW" altLang="en-US" sz="6859" dirty="0">
                <a:latin typeface="標楷體" panose="03000509000000000000" pitchFamily="65" charset="-120"/>
                <a:ea typeface="標楷體" panose="03000509000000000000" pitchFamily="65" charset="-120"/>
              </a:rPr>
              <a:t>號</a:t>
            </a:r>
          </a:p>
          <a:p>
            <a:pPr marL="0" indent="0" defTabSz="914196" eaLnBrk="1" fontAlgn="auto" hangingPunct="1">
              <a:spcAft>
                <a:spcPts val="0"/>
              </a:spcAft>
              <a:buNone/>
              <a:defRPr/>
            </a:pPr>
            <a:r>
              <a:rPr lang="zh-TW" altLang="en-US" sz="6859" dirty="0">
                <a:latin typeface="標楷體" panose="03000509000000000000" pitchFamily="65" charset="-120"/>
                <a:ea typeface="標楷體" panose="03000509000000000000" pitchFamily="65" charset="-120"/>
              </a:rPr>
              <a:t>                                                   聯絡方式：（承辦人、電話、傳真、</a:t>
            </a:r>
            <a:r>
              <a:rPr lang="en-US" altLang="zh-TW" sz="6859" dirty="0">
                <a:latin typeface="標楷體" panose="03000509000000000000" pitchFamily="65" charset="-120"/>
                <a:ea typeface="標楷體" panose="03000509000000000000" pitchFamily="65" charset="-120"/>
              </a:rPr>
              <a:t>e-ma</a:t>
            </a:r>
            <a:r>
              <a:rPr lang="en-US" altLang="zh-TW" sz="5597" dirty="0">
                <a:latin typeface="標楷體" panose="03000509000000000000" pitchFamily="65" charset="-120"/>
                <a:ea typeface="標楷體" panose="03000509000000000000" pitchFamily="65" charset="-120"/>
              </a:rPr>
              <a:t>il</a:t>
            </a:r>
            <a:r>
              <a:rPr lang="zh-TW" altLang="en-US" sz="5597" dirty="0">
                <a:latin typeface="標楷體" panose="03000509000000000000" pitchFamily="65" charset="-120"/>
                <a:ea typeface="標楷體" panose="03000509000000000000" pitchFamily="65" charset="-120"/>
              </a:rPr>
              <a:t>）</a:t>
            </a:r>
          </a:p>
          <a:p>
            <a:pPr marL="0" indent="0" defTabSz="914196" eaLnBrk="1" fontAlgn="auto" hangingPunct="1">
              <a:spcAft>
                <a:spcPts val="0"/>
              </a:spcAft>
              <a:buNone/>
              <a:defRPr/>
            </a:pPr>
            <a:r>
              <a:rPr lang="en-US" altLang="zh-TW" sz="6859" dirty="0">
                <a:latin typeface="標楷體" panose="03000509000000000000" pitchFamily="65" charset="-120"/>
                <a:ea typeface="標楷體" panose="03000509000000000000" pitchFamily="65" charset="-120"/>
              </a:rPr>
              <a:t>00000</a:t>
            </a:r>
          </a:p>
          <a:p>
            <a:pPr marL="0" indent="0" defTabSz="914196" eaLnBrk="1" fontAlgn="auto" hangingPunct="1">
              <a:spcAft>
                <a:spcPts val="0"/>
              </a:spcAft>
              <a:buNone/>
              <a:defRPr/>
            </a:pPr>
            <a:r>
              <a:rPr lang="zh-TW" altLang="en-US" sz="6859" dirty="0">
                <a:latin typeface="標楷體" panose="03000509000000000000" pitchFamily="65" charset="-120"/>
                <a:ea typeface="標楷體" panose="03000509000000000000" pitchFamily="65" charset="-120"/>
              </a:rPr>
              <a:t>臺北市○○區○○○路○段</a:t>
            </a:r>
            <a:r>
              <a:rPr lang="en-US" altLang="zh-TW" sz="6859" dirty="0">
                <a:latin typeface="標楷體" panose="03000509000000000000" pitchFamily="65" charset="-120"/>
                <a:ea typeface="標楷體" panose="03000509000000000000" pitchFamily="65" charset="-120"/>
              </a:rPr>
              <a:t>000</a:t>
            </a:r>
            <a:r>
              <a:rPr lang="zh-TW" altLang="en-US" sz="6859" dirty="0">
                <a:latin typeface="標楷體" panose="03000509000000000000" pitchFamily="65" charset="-120"/>
                <a:ea typeface="標楷體" panose="03000509000000000000" pitchFamily="65" charset="-120"/>
              </a:rPr>
              <a:t>號</a:t>
            </a:r>
          </a:p>
          <a:p>
            <a:pPr marL="0" indent="0" defTabSz="914196" eaLnBrk="1" fontAlgn="auto" hangingPunct="1">
              <a:spcAft>
                <a:spcPts val="0"/>
              </a:spcAft>
              <a:buNone/>
              <a:defRPr/>
            </a:pPr>
            <a:r>
              <a:rPr lang="zh-TW" altLang="en-US" sz="10666" dirty="0">
                <a:latin typeface="標楷體" panose="03000509000000000000" pitchFamily="65" charset="-120"/>
                <a:ea typeface="標楷體" panose="03000509000000000000" pitchFamily="65" charset="-120"/>
              </a:rPr>
              <a:t>受文者：行政院</a:t>
            </a:r>
          </a:p>
          <a:p>
            <a:pPr marL="0" indent="0" defTabSz="914196" eaLnBrk="1" fontAlgn="auto" hangingPunct="1">
              <a:lnSpc>
                <a:spcPts val="1200"/>
              </a:lnSpc>
              <a:spcAft>
                <a:spcPts val="0"/>
              </a:spcAft>
              <a:buNone/>
              <a:defRPr/>
            </a:pPr>
            <a:r>
              <a:rPr lang="zh-TW" altLang="en-US" sz="6859" dirty="0">
                <a:latin typeface="標楷體" panose="03000509000000000000" pitchFamily="65" charset="-120"/>
                <a:ea typeface="標楷體" panose="03000509000000000000" pitchFamily="65" charset="-120"/>
              </a:rPr>
              <a:t>發文日期：中華民國</a:t>
            </a:r>
            <a:r>
              <a:rPr lang="en-US" altLang="zh-TW" sz="6859" dirty="0">
                <a:latin typeface="標楷體" panose="03000509000000000000" pitchFamily="65" charset="-120"/>
                <a:ea typeface="標楷體" panose="03000509000000000000" pitchFamily="65" charset="-120"/>
              </a:rPr>
              <a:t>000</a:t>
            </a:r>
            <a:r>
              <a:rPr lang="zh-TW" altLang="en-US" sz="6859" dirty="0">
                <a:latin typeface="標楷體" panose="03000509000000000000" pitchFamily="65" charset="-120"/>
                <a:ea typeface="標楷體" panose="03000509000000000000" pitchFamily="65" charset="-120"/>
              </a:rPr>
              <a:t>年</a:t>
            </a:r>
            <a:r>
              <a:rPr lang="en-US" altLang="zh-TW" sz="6859" dirty="0">
                <a:latin typeface="標楷體" panose="03000509000000000000" pitchFamily="65" charset="-120"/>
                <a:ea typeface="標楷體" panose="03000509000000000000" pitchFamily="65" charset="-120"/>
              </a:rPr>
              <a:t>00</a:t>
            </a:r>
            <a:r>
              <a:rPr lang="zh-TW" altLang="en-US" sz="6859" dirty="0">
                <a:latin typeface="標楷體" panose="03000509000000000000" pitchFamily="65" charset="-120"/>
                <a:ea typeface="標楷體" panose="03000509000000000000" pitchFamily="65" charset="-120"/>
              </a:rPr>
              <a:t>月</a:t>
            </a:r>
            <a:r>
              <a:rPr lang="en-US" altLang="zh-TW" sz="6859" dirty="0">
                <a:latin typeface="標楷體" panose="03000509000000000000" pitchFamily="65" charset="-120"/>
                <a:ea typeface="標楷體" panose="03000509000000000000" pitchFamily="65" charset="-120"/>
              </a:rPr>
              <a:t>00</a:t>
            </a:r>
            <a:r>
              <a:rPr lang="zh-TW" altLang="en-US" sz="6859" dirty="0">
                <a:latin typeface="標楷體" panose="03000509000000000000" pitchFamily="65" charset="-120"/>
                <a:ea typeface="標楷體" panose="03000509000000000000" pitchFamily="65" charset="-120"/>
              </a:rPr>
              <a:t>日</a:t>
            </a:r>
          </a:p>
          <a:p>
            <a:pPr marL="0" indent="0" defTabSz="914196" eaLnBrk="1" fontAlgn="auto" hangingPunct="1">
              <a:lnSpc>
                <a:spcPts val="1200"/>
              </a:lnSpc>
              <a:spcAft>
                <a:spcPts val="0"/>
              </a:spcAft>
              <a:buNone/>
              <a:defRPr/>
            </a:pPr>
            <a:r>
              <a:rPr lang="zh-TW" altLang="en-US" sz="6859" dirty="0">
                <a:latin typeface="標楷體" panose="03000509000000000000" pitchFamily="65" charset="-120"/>
                <a:ea typeface="標楷體" panose="03000509000000000000" pitchFamily="65" charset="-120"/>
              </a:rPr>
              <a:t>發文字號：○○○字第</a:t>
            </a:r>
            <a:r>
              <a:rPr lang="en-US" altLang="zh-TW" sz="6859" dirty="0">
                <a:latin typeface="標楷體" panose="03000509000000000000" pitchFamily="65" charset="-120"/>
                <a:ea typeface="標楷體" panose="03000509000000000000" pitchFamily="65" charset="-120"/>
              </a:rPr>
              <a:t>0000000000</a:t>
            </a:r>
            <a:r>
              <a:rPr lang="zh-TW" altLang="en-US" sz="6859" dirty="0">
                <a:latin typeface="標楷體" panose="03000509000000000000" pitchFamily="65" charset="-120"/>
                <a:ea typeface="標楷體" panose="03000509000000000000" pitchFamily="65" charset="-120"/>
              </a:rPr>
              <a:t>號</a:t>
            </a:r>
          </a:p>
          <a:p>
            <a:pPr marL="0" indent="0" defTabSz="914196" eaLnBrk="1" fontAlgn="auto" hangingPunct="1">
              <a:lnSpc>
                <a:spcPts val="1200"/>
              </a:lnSpc>
              <a:spcAft>
                <a:spcPts val="0"/>
              </a:spcAft>
              <a:buNone/>
              <a:defRPr/>
            </a:pPr>
            <a:r>
              <a:rPr lang="zh-TW" altLang="en-US" sz="6859" dirty="0">
                <a:latin typeface="標楷體" panose="03000509000000000000" pitchFamily="65" charset="-120"/>
                <a:ea typeface="標楷體" panose="03000509000000000000" pitchFamily="65" charset="-120"/>
              </a:rPr>
              <a:t>速別：普通件</a:t>
            </a:r>
          </a:p>
          <a:p>
            <a:pPr marL="0" indent="0" defTabSz="914196" eaLnBrk="1" fontAlgn="auto" hangingPunct="1">
              <a:lnSpc>
                <a:spcPts val="1200"/>
              </a:lnSpc>
              <a:spcAft>
                <a:spcPts val="0"/>
              </a:spcAft>
              <a:buNone/>
              <a:defRPr/>
            </a:pPr>
            <a:r>
              <a:rPr lang="zh-TW" altLang="en-US" sz="6859" dirty="0">
                <a:latin typeface="標楷體" panose="03000509000000000000" pitchFamily="65" charset="-120"/>
                <a:ea typeface="標楷體" panose="03000509000000000000" pitchFamily="65" charset="-120"/>
              </a:rPr>
              <a:t>密等及解密條件或保密期限：</a:t>
            </a:r>
          </a:p>
          <a:p>
            <a:pPr marL="0" indent="0" defTabSz="914196" eaLnBrk="1" fontAlgn="auto" hangingPunct="1">
              <a:lnSpc>
                <a:spcPts val="1200"/>
              </a:lnSpc>
              <a:spcAft>
                <a:spcPts val="0"/>
              </a:spcAft>
              <a:buNone/>
              <a:defRPr/>
            </a:pPr>
            <a:r>
              <a:rPr lang="zh-TW" altLang="en-US" sz="6859" dirty="0">
                <a:latin typeface="標楷體" panose="03000509000000000000" pitchFamily="65" charset="-120"/>
                <a:ea typeface="標楷體" panose="03000509000000000000" pitchFamily="65" charset="-120"/>
              </a:rPr>
              <a:t>附件：如主旨</a:t>
            </a:r>
          </a:p>
          <a:p>
            <a:pPr marL="0" indent="0" defTabSz="914196" eaLnBrk="1" fontAlgn="auto" hangingPunct="1">
              <a:spcAft>
                <a:spcPts val="0"/>
              </a:spcAft>
              <a:buNone/>
              <a:defRPr/>
            </a:pPr>
            <a:r>
              <a:rPr lang="zh-TW" altLang="en-US" sz="10666" dirty="0">
                <a:latin typeface="標楷體" panose="03000509000000000000" pitchFamily="65" charset="-120"/>
                <a:ea typeface="標楷體" panose="03000509000000000000" pitchFamily="65" charset="-120"/>
              </a:rPr>
              <a:t>主旨：為配合行政院組織改造，因應機關名稱及機關代碼異動，於院授權</a:t>
            </a:r>
            <a:endParaRPr lang="en-US" altLang="zh-TW" sz="10666"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zh-TW" altLang="en-US" sz="10666" dirty="0">
                <a:latin typeface="標楷體" panose="03000509000000000000" pitchFamily="65" charset="-120"/>
                <a:ea typeface="標楷體" panose="03000509000000000000" pitchFamily="65" charset="-120"/>
              </a:rPr>
              <a:t>      代擬代判事項沒有變更部分，申請異動發文代字號，並檢附申請表</a:t>
            </a:r>
            <a:endParaRPr lang="en-US" altLang="zh-TW" sz="10666"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zh-TW" altLang="en-US" sz="10666" dirty="0">
                <a:latin typeface="標楷體" panose="03000509000000000000" pitchFamily="65" charset="-120"/>
                <a:ea typeface="標楷體" panose="03000509000000000000" pitchFamily="65" charset="-120"/>
              </a:rPr>
              <a:t>      及附件各</a:t>
            </a:r>
            <a:r>
              <a:rPr lang="en-US" altLang="zh-TW" sz="10666" b="1" u="sng" dirty="0">
                <a:solidFill>
                  <a:srgbClr val="000099"/>
                </a:solidFill>
                <a:latin typeface="標楷體" panose="03000509000000000000" pitchFamily="65" charset="-120"/>
                <a:ea typeface="標楷體" panose="03000509000000000000" pitchFamily="65" charset="-120"/>
                <a:hlinkClick r:id="rId2" action="ppaction://hlinksldjump"/>
              </a:rPr>
              <a:t>1</a:t>
            </a:r>
            <a:r>
              <a:rPr lang="zh-TW" altLang="en-US" sz="10666" b="1" u="sng" dirty="0">
                <a:solidFill>
                  <a:srgbClr val="000099"/>
                </a:solidFill>
                <a:latin typeface="標楷體" panose="03000509000000000000" pitchFamily="65" charset="-120"/>
                <a:ea typeface="標楷體" panose="03000509000000000000" pitchFamily="65" charset="-120"/>
                <a:hlinkClick r:id="rId2" action="ppaction://hlinksldjump"/>
              </a:rPr>
              <a:t>式</a:t>
            </a:r>
            <a:r>
              <a:rPr lang="en-US" altLang="zh-TW" sz="10666" b="1" u="sng" dirty="0">
                <a:solidFill>
                  <a:srgbClr val="000099"/>
                </a:solidFill>
                <a:latin typeface="標楷體" panose="03000509000000000000" pitchFamily="65" charset="-120"/>
                <a:ea typeface="標楷體" panose="03000509000000000000" pitchFamily="65" charset="-120"/>
                <a:hlinkClick r:id="rId2" action="ppaction://hlinksldjump"/>
              </a:rPr>
              <a:t>3</a:t>
            </a:r>
            <a:r>
              <a:rPr lang="zh-TW" altLang="en-US" sz="10666" b="1" u="sng" dirty="0">
                <a:solidFill>
                  <a:srgbClr val="000099"/>
                </a:solidFill>
                <a:latin typeface="標楷體" panose="03000509000000000000" pitchFamily="65" charset="-120"/>
                <a:ea typeface="標楷體" panose="03000509000000000000" pitchFamily="65" charset="-120"/>
                <a:hlinkClick r:id="rId2" action="ppaction://hlinksldjump"/>
              </a:rPr>
              <a:t>份</a:t>
            </a:r>
            <a:r>
              <a:rPr lang="zh-TW" altLang="en-US" sz="10666" dirty="0">
                <a:latin typeface="標楷體" panose="03000509000000000000" pitchFamily="65" charset="-120"/>
                <a:ea typeface="標楷體" panose="03000509000000000000" pitchFamily="65" charset="-120"/>
              </a:rPr>
              <a:t>，</a:t>
            </a:r>
            <a:r>
              <a:rPr lang="zh-TW" altLang="en-US" sz="10666" dirty="0">
                <a:solidFill>
                  <a:srgbClr val="FF0000"/>
                </a:solidFill>
                <a:latin typeface="標楷體" panose="03000509000000000000" pitchFamily="65" charset="-120"/>
                <a:ea typeface="標楷體" panose="03000509000000000000" pitchFamily="65" charset="-120"/>
              </a:rPr>
              <a:t>請鑒核</a:t>
            </a:r>
            <a:r>
              <a:rPr lang="zh-TW" altLang="en-US" sz="10666" dirty="0">
                <a:latin typeface="標楷體" panose="03000509000000000000" pitchFamily="65" charset="-120"/>
                <a:ea typeface="標楷體" panose="03000509000000000000" pitchFamily="65" charset="-120"/>
              </a:rPr>
              <a:t>。</a:t>
            </a:r>
          </a:p>
          <a:p>
            <a:pPr marL="0" indent="0" defTabSz="914196" eaLnBrk="1" fontAlgn="auto" hangingPunct="1">
              <a:spcAft>
                <a:spcPts val="0"/>
              </a:spcAft>
              <a:buNone/>
              <a:defRPr/>
            </a:pPr>
            <a:r>
              <a:rPr lang="zh-TW" altLang="en-US" sz="6859" dirty="0">
                <a:latin typeface="標楷體" panose="03000509000000000000" pitchFamily="65" charset="-120"/>
                <a:ea typeface="標楷體" panose="03000509000000000000" pitchFamily="65" charset="-120"/>
              </a:rPr>
              <a:t>正本：行政院</a:t>
            </a:r>
          </a:p>
          <a:p>
            <a:pPr marL="0" indent="0" defTabSz="914196" eaLnBrk="1" fontAlgn="auto" hangingPunct="1">
              <a:spcAft>
                <a:spcPts val="0"/>
              </a:spcAft>
              <a:buNone/>
              <a:defRPr/>
            </a:pPr>
            <a:r>
              <a:rPr lang="zh-TW" altLang="en-US" sz="6859" dirty="0">
                <a:latin typeface="標楷體" panose="03000509000000000000" pitchFamily="65" charset="-120"/>
                <a:ea typeface="標楷體" panose="03000509000000000000" pitchFamily="65" charset="-120"/>
              </a:rPr>
              <a:t>副本：</a:t>
            </a:r>
          </a:p>
          <a:p>
            <a:pPr marL="0" indent="0" defTabSz="914196" eaLnBrk="1" fontAlgn="auto" hangingPunct="1">
              <a:spcAft>
                <a:spcPts val="0"/>
              </a:spcAft>
              <a:buNone/>
              <a:defRPr/>
            </a:pPr>
            <a:r>
              <a:rPr lang="zh-TW" altLang="en-US" sz="9145" dirty="0">
                <a:latin typeface="標楷體" panose="03000509000000000000" pitchFamily="65" charset="-120"/>
                <a:ea typeface="標楷體" panose="03000509000000000000" pitchFamily="65" charset="-120"/>
              </a:rPr>
              <a:t>人事長　○　○　○（蓋職章）</a:t>
            </a:r>
          </a:p>
          <a:p>
            <a:pPr marL="228548" indent="-228548" defTabSz="914196"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endParaRPr lang="zh-TW" altLang="en-US" sz="2800" dirty="0"/>
          </a:p>
          <a:p>
            <a:pPr marL="228548" indent="-228548" defTabSz="914196" eaLnBrk="1" fontAlgn="auto" hangingPunct="1">
              <a:spcAft>
                <a:spcPts val="0"/>
              </a:spcAft>
              <a:defRPr/>
            </a:pPr>
            <a:endParaRPr lang="zh-TW" altLang="en-US" sz="2800" dirty="0"/>
          </a:p>
        </p:txBody>
      </p:sp>
    </p:spTree>
    <p:extLst>
      <p:ext uri="{BB962C8B-B14F-4D97-AF65-F5344CB8AC3E}">
        <p14:creationId xmlns:p14="http://schemas.microsoft.com/office/powerpoint/2010/main" val="284811610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2957" y="182981"/>
            <a:ext cx="11402276" cy="822658"/>
          </a:xfrm>
        </p:spPr>
        <p:txBody>
          <a:bodyPr rtlCol="0">
            <a:normAutofit/>
          </a:bodyPr>
          <a:lstStyle/>
          <a:p>
            <a:pPr defTabSz="914196"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rPr>
              <a:t>有關所提「</a:t>
            </a:r>
            <a:r>
              <a:rPr lang="zh-TW" altLang="en-US" sz="4400" dirty="0">
                <a:solidFill>
                  <a:srgbClr val="FF0000"/>
                </a:solidFill>
                <a:latin typeface="標楷體" panose="03000509000000000000" pitchFamily="65" charset="-120"/>
                <a:ea typeface="標楷體" panose="03000509000000000000" pitchFamily="65" charset="-120"/>
              </a:rPr>
              <a:t>一案</a:t>
            </a:r>
            <a:r>
              <a:rPr lang="zh-TW" altLang="en-US" sz="4400" dirty="0">
                <a:solidFill>
                  <a:srgbClr val="0070C0"/>
                </a:solidFill>
                <a:latin typeface="標楷體" panose="03000509000000000000" pitchFamily="65" charset="-120"/>
                <a:ea typeface="標楷體" panose="03000509000000000000" pitchFamily="65" charset="-120"/>
              </a:rPr>
              <a:t>」一詞因其性質屬描述性用語</a:t>
            </a:r>
          </a:p>
        </p:txBody>
      </p:sp>
      <p:sp>
        <p:nvSpPr>
          <p:cNvPr id="3" name="內容版面配置區 2"/>
          <p:cNvSpPr>
            <a:spLocks noGrp="1"/>
          </p:cNvSpPr>
          <p:nvPr>
            <p:ph idx="1"/>
          </p:nvPr>
        </p:nvSpPr>
        <p:spPr>
          <a:xfrm>
            <a:off x="837949" y="1051007"/>
            <a:ext cx="10516104" cy="5354835"/>
          </a:xfrm>
        </p:spPr>
        <p:txBody>
          <a:bodyPr rtlCol="0">
            <a:noAutofit/>
          </a:bodyPr>
          <a:lstStyle/>
          <a:p>
            <a:pPr marL="228548" indent="-228548" defTabSz="914196" eaLnBrk="1" fontAlgn="auto" hangingPunct="1">
              <a:spcAft>
                <a:spcPts val="0"/>
              </a:spcAft>
              <a:defRPr/>
            </a:pPr>
            <a:r>
              <a:rPr lang="zh-TW" altLang="en-US" sz="3000" dirty="0">
                <a:solidFill>
                  <a:prstClr val="black"/>
                </a:solidFill>
                <a:latin typeface="標楷體" panose="03000509000000000000" pitchFamily="65" charset="-120"/>
                <a:ea typeface="標楷體" panose="03000509000000000000" pitchFamily="65" charset="-120"/>
              </a:rPr>
              <a:t>行政院</a:t>
            </a:r>
            <a:r>
              <a:rPr lang="en-US" altLang="zh-TW" sz="3000" dirty="0">
                <a:solidFill>
                  <a:prstClr val="black"/>
                </a:solidFill>
                <a:latin typeface="標楷體" panose="03000509000000000000" pitchFamily="65" charset="-120"/>
                <a:ea typeface="標楷體" panose="03000509000000000000" pitchFamily="65" charset="-120"/>
              </a:rPr>
              <a:t>103.6.18</a:t>
            </a:r>
            <a:r>
              <a:rPr lang="zh-TW" altLang="en-US" sz="3000" dirty="0">
                <a:solidFill>
                  <a:prstClr val="black"/>
                </a:solidFill>
                <a:latin typeface="標楷體" panose="03000509000000000000" pitchFamily="65" charset="-120"/>
                <a:ea typeface="標楷體" panose="03000509000000000000" pitchFamily="65" charset="-120"/>
              </a:rPr>
              <a:t>、</a:t>
            </a:r>
            <a:r>
              <a:rPr lang="en-US" altLang="zh-TW" sz="3000" dirty="0">
                <a:solidFill>
                  <a:prstClr val="black"/>
                </a:solidFill>
                <a:latin typeface="標楷體" panose="03000509000000000000" pitchFamily="65" charset="-120"/>
                <a:ea typeface="標楷體" panose="03000509000000000000" pitchFamily="65" charset="-120"/>
              </a:rPr>
              <a:t>105.4.11</a:t>
            </a:r>
            <a:r>
              <a:rPr lang="zh-TW" altLang="en-US" sz="30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000" dirty="0">
              <a:solidFill>
                <a:prstClr val="black"/>
              </a:solidFill>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按「</a:t>
            </a:r>
            <a:r>
              <a:rPr lang="zh-TW" altLang="en-US" sz="3200" dirty="0">
                <a:solidFill>
                  <a:srgbClr val="0070C0"/>
                </a:solidFill>
                <a:latin typeface="標楷體" panose="03000509000000000000" pitchFamily="65" charset="-120"/>
                <a:ea typeface="標楷體" panose="03000509000000000000" pitchFamily="65" charset="-120"/>
              </a:rPr>
              <a:t>公文書橫式書寫數字使用原則</a:t>
            </a:r>
            <a:r>
              <a:rPr lang="zh-TW" altLang="en-US" sz="3200" dirty="0">
                <a:latin typeface="標楷體" panose="03000509000000000000" pitchFamily="65" charset="-120"/>
                <a:ea typeface="標楷體" panose="03000509000000000000" pitchFamily="65" charset="-120"/>
              </a:rPr>
              <a:t>」（以下簡稱數字使用原則）之訂定，旨在供各機關</a:t>
            </a:r>
            <a:r>
              <a:rPr lang="zh-TW" altLang="en-US" sz="3200" dirty="0">
                <a:solidFill>
                  <a:srgbClr val="FF0000"/>
                </a:solidFill>
                <a:latin typeface="標楷體" panose="03000509000000000000" pitchFamily="65" charset="-120"/>
                <a:ea typeface="標楷體" panose="03000509000000000000" pitchFamily="65" charset="-120"/>
              </a:rPr>
              <a:t>公文書橫式書寫之數字使用時有一致之規範可循</a:t>
            </a:r>
            <a:r>
              <a:rPr lang="zh-TW" altLang="en-US" sz="3200" dirty="0">
                <a:latin typeface="標楷體" panose="03000509000000000000" pitchFamily="65" charset="-120"/>
                <a:ea typeface="標楷體" panose="03000509000000000000" pitchFamily="65" charset="-120"/>
              </a:rPr>
              <a:t>，其重點在於區分數字用語具</a:t>
            </a:r>
            <a:r>
              <a:rPr lang="zh-TW" altLang="en-US" sz="3200" dirty="0">
                <a:solidFill>
                  <a:srgbClr val="0000FF"/>
                </a:solidFill>
                <a:latin typeface="標楷體" panose="03000509000000000000" pitchFamily="65" charset="-120"/>
                <a:ea typeface="標楷體" panose="03000509000000000000" pitchFamily="65" charset="-120"/>
              </a:rPr>
              <a:t>一般數字意義、統計意義</a:t>
            </a:r>
            <a:r>
              <a:rPr lang="zh-TW" altLang="en-US" sz="3200" dirty="0">
                <a:latin typeface="標楷體" panose="03000509000000000000" pitchFamily="65" charset="-120"/>
                <a:ea typeface="標楷體" panose="03000509000000000000" pitchFamily="65" charset="-120"/>
              </a:rPr>
              <a:t>或以</a:t>
            </a:r>
            <a:r>
              <a:rPr lang="zh-TW" altLang="en-US" sz="3200" dirty="0">
                <a:solidFill>
                  <a:srgbClr val="0000FF"/>
                </a:solidFill>
                <a:latin typeface="標楷體" panose="03000509000000000000" pitchFamily="65" charset="-120"/>
                <a:ea typeface="標楷體" panose="03000509000000000000" pitchFamily="65" charset="-120"/>
              </a:rPr>
              <a:t>阿拉伯數字表示較清楚者</a:t>
            </a:r>
            <a:r>
              <a:rPr lang="zh-TW" altLang="en-US" sz="3200" dirty="0">
                <a:latin typeface="標楷體" panose="03000509000000000000" pitchFamily="65" charset="-120"/>
                <a:ea typeface="標楷體" panose="03000509000000000000" pitchFamily="65" charset="-120"/>
              </a:rPr>
              <a:t>（ 如</a:t>
            </a:r>
            <a:r>
              <a:rPr lang="zh-TW" altLang="en-US" sz="3200" dirty="0">
                <a:solidFill>
                  <a:srgbClr val="FF0000"/>
                </a:solidFill>
                <a:latin typeface="標楷體" panose="03000509000000000000" pitchFamily="65" charset="-120"/>
                <a:ea typeface="標楷體" panose="03000509000000000000" pitchFamily="65" charset="-120"/>
              </a:rPr>
              <a:t>發文字號</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日期</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代碼</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序號</a:t>
            </a:r>
            <a:r>
              <a:rPr lang="zh-TW" altLang="en-US" sz="3200" dirty="0">
                <a:latin typeface="標楷體" panose="03000509000000000000" pitchFamily="65" charset="-120"/>
                <a:ea typeface="標楷體" panose="03000509000000000000" pitchFamily="65" charset="-120"/>
              </a:rPr>
              <a:t>），</a:t>
            </a:r>
            <a:r>
              <a:rPr lang="zh-TW" altLang="en-US" sz="3200" dirty="0">
                <a:solidFill>
                  <a:srgbClr val="FF0000"/>
                </a:solidFill>
                <a:latin typeface="標楷體" panose="03000509000000000000" pitchFamily="65" charset="-120"/>
                <a:ea typeface="標楷體" panose="03000509000000000000" pitchFamily="65" charset="-120"/>
              </a:rPr>
              <a:t>使用阿拉伯數字；</a:t>
            </a:r>
            <a:endParaRPr lang="en-US" altLang="zh-TW" sz="3200" dirty="0">
              <a:solidFill>
                <a:srgbClr val="FF0000"/>
              </a:solidFill>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另</a:t>
            </a:r>
            <a:r>
              <a:rPr lang="zh-TW" altLang="en-US" sz="3200" dirty="0">
                <a:solidFill>
                  <a:srgbClr val="0000FF"/>
                </a:solidFill>
                <a:latin typeface="標楷體" panose="03000509000000000000" pitchFamily="65" charset="-120"/>
                <a:ea typeface="標楷體" panose="03000509000000000000" pitchFamily="65" charset="-120"/>
              </a:rPr>
              <a:t>描述性用語</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專有名詞</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慣用語</a:t>
            </a:r>
            <a:r>
              <a:rPr lang="zh-TW" altLang="en-US" sz="3200" dirty="0">
                <a:latin typeface="標楷體" panose="03000509000000000000" pitchFamily="65" charset="-120"/>
                <a:ea typeface="標楷體" panose="03000509000000000000" pitchFamily="65" charset="-120"/>
              </a:rPr>
              <a:t>或以中文數字表示較妥適者</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如</a:t>
            </a:r>
            <a:r>
              <a:rPr lang="zh-TW" altLang="en-US" sz="3200" dirty="0">
                <a:solidFill>
                  <a:srgbClr val="0000FF"/>
                </a:solidFill>
                <a:latin typeface="標楷體" panose="03000509000000000000" pitchFamily="65" charset="-120"/>
                <a:ea typeface="標楷體" panose="03000509000000000000" pitchFamily="65" charset="-120"/>
              </a:rPr>
              <a:t>地名</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人名</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頭銜</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a:t>
            </a:r>
            <a:r>
              <a:rPr lang="zh-TW" altLang="en-US" sz="3200" dirty="0">
                <a:solidFill>
                  <a:srgbClr val="C00000"/>
                </a:solidFill>
                <a:latin typeface="標楷體" panose="03000509000000000000" pitchFamily="65" charset="-120"/>
                <a:ea typeface="標楷體" panose="03000509000000000000" pitchFamily="65" charset="-120"/>
              </a:rPr>
              <a:t>使用中文數字</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有關所提</a:t>
            </a:r>
            <a:r>
              <a:rPr lang="zh-TW" altLang="en-US" sz="3200" b="1" dirty="0">
                <a:solidFill>
                  <a:srgbClr val="FF0000"/>
                </a:solidFill>
                <a:latin typeface="標楷體" panose="03000509000000000000" pitchFamily="65" charset="-120"/>
                <a:ea typeface="標楷體" panose="03000509000000000000" pitchFamily="65" charset="-120"/>
              </a:rPr>
              <a:t>「一案」一詞</a:t>
            </a:r>
            <a:r>
              <a:rPr lang="zh-TW" altLang="en-US" sz="3200" dirty="0">
                <a:solidFill>
                  <a:srgbClr val="FF0000"/>
                </a:solidFill>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因其性質</a:t>
            </a:r>
            <a:r>
              <a:rPr lang="zh-TW" altLang="en-US" sz="3200" dirty="0">
                <a:solidFill>
                  <a:srgbClr val="0000FF"/>
                </a:solidFill>
                <a:latin typeface="標楷體" panose="03000509000000000000" pitchFamily="65" charset="-120"/>
                <a:ea typeface="標楷體" panose="03000509000000000000" pitchFamily="65" charset="-120"/>
              </a:rPr>
              <a:t>屬描述性用語</a:t>
            </a:r>
            <a:r>
              <a:rPr lang="zh-TW" altLang="en-US" sz="3200" dirty="0">
                <a:latin typeface="標楷體" panose="03000509000000000000" pitchFamily="65" charset="-120"/>
                <a:ea typeface="標楷體" panose="03000509000000000000" pitchFamily="65" charset="-120"/>
              </a:rPr>
              <a:t>，為求簡淺明確，</a:t>
            </a:r>
            <a:r>
              <a:rPr lang="zh-TW" altLang="en-US" sz="3200" dirty="0">
                <a:solidFill>
                  <a:srgbClr val="FF0000"/>
                </a:solidFill>
                <a:latin typeface="標楷體" panose="03000509000000000000" pitchFamily="65" charset="-120"/>
                <a:ea typeface="標楷體" panose="03000509000000000000" pitchFamily="65" charset="-120"/>
              </a:rPr>
              <a:t>應依數字使用原則第</a:t>
            </a:r>
            <a:r>
              <a:rPr lang="en-US" altLang="zh-TW" sz="3200" dirty="0">
                <a:solidFill>
                  <a:srgbClr val="FF0000"/>
                </a:solidFill>
                <a:latin typeface="標楷體" panose="03000509000000000000" pitchFamily="65" charset="-120"/>
                <a:ea typeface="標楷體" panose="03000509000000000000" pitchFamily="65" charset="-120"/>
              </a:rPr>
              <a:t>3</a:t>
            </a:r>
            <a:r>
              <a:rPr lang="zh-TW" altLang="en-US" sz="3200" dirty="0">
                <a:solidFill>
                  <a:srgbClr val="FF0000"/>
                </a:solidFill>
                <a:latin typeface="標楷體" panose="03000509000000000000" pitchFamily="65" charset="-120"/>
                <a:ea typeface="標楷體" panose="03000509000000000000" pitchFamily="65" charset="-120"/>
              </a:rPr>
              <a:t>點規定使用中文數字</a:t>
            </a:r>
            <a:r>
              <a:rPr lang="en-US" altLang="zh-TW" sz="3200"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即寫</a:t>
            </a:r>
            <a:r>
              <a:rPr lang="zh-TW" altLang="en-US" sz="3200" b="1" dirty="0">
                <a:solidFill>
                  <a:srgbClr val="FF0000"/>
                </a:solidFill>
                <a:latin typeface="標楷體" panose="03000509000000000000" pitchFamily="65" charset="-120"/>
                <a:ea typeface="標楷體" panose="03000509000000000000" pitchFamily="65" charset="-120"/>
              </a:rPr>
              <a:t>「一案</a:t>
            </a:r>
            <a:r>
              <a:rPr lang="zh-TW" altLang="en-US" sz="3200" dirty="0">
                <a:latin typeface="標楷體" panose="03000509000000000000" pitchFamily="65" charset="-120"/>
                <a:ea typeface="標楷體" panose="03000509000000000000" pitchFamily="65" charset="-120"/>
              </a:rPr>
              <a:t>」；不</a:t>
            </a:r>
            <a:r>
              <a:rPr lang="zh-TW" altLang="en-US" sz="3200" b="1" dirty="0">
                <a:latin typeface="標楷體" panose="03000509000000000000" pitchFamily="65" charset="-120"/>
                <a:ea typeface="標楷體" panose="03000509000000000000" pitchFamily="65" charset="-120"/>
              </a:rPr>
              <a:t>寫「</a:t>
            </a:r>
            <a:r>
              <a:rPr lang="zh-TW" altLang="en-US" sz="3200" b="1" dirty="0">
                <a:solidFill>
                  <a:srgbClr val="0000FF"/>
                </a:solidFill>
                <a:latin typeface="標楷體" panose="03000509000000000000" pitchFamily="65" charset="-120"/>
                <a:ea typeface="標楷體" panose="03000509000000000000" pitchFamily="65" charset="-120"/>
              </a:rPr>
              <a:t>乙案</a:t>
            </a:r>
            <a:r>
              <a:rPr lang="zh-TW" altLang="en-US" sz="3200" dirty="0">
                <a:solidFill>
                  <a:prstClr val="black"/>
                </a:solidFill>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或「</a:t>
            </a:r>
            <a:r>
              <a:rPr lang="en-US" altLang="zh-TW" sz="3200" b="1" dirty="0">
                <a:solidFill>
                  <a:srgbClr val="0000FF"/>
                </a:solidFill>
                <a:latin typeface="標楷體" panose="03000509000000000000" pitchFamily="65" charset="-120"/>
                <a:ea typeface="標楷體" panose="03000509000000000000" pitchFamily="65" charset="-120"/>
              </a:rPr>
              <a:t>1</a:t>
            </a:r>
            <a:r>
              <a:rPr lang="zh-TW" altLang="en-US" sz="3200" b="1" dirty="0">
                <a:solidFill>
                  <a:srgbClr val="0000FF"/>
                </a:solidFill>
                <a:latin typeface="標楷體" panose="03000509000000000000" pitchFamily="65" charset="-120"/>
                <a:ea typeface="標楷體" panose="03000509000000000000" pitchFamily="65" charset="-120"/>
              </a:rPr>
              <a:t>案</a:t>
            </a:r>
            <a:r>
              <a:rPr lang="zh-TW" altLang="en-US" sz="3200" dirty="0">
                <a:solidFill>
                  <a:prstClr val="black"/>
                </a:solidFill>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79682996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1" y="0"/>
            <a:ext cx="10972800" cy="822658"/>
          </a:xfrm>
        </p:spPr>
        <p:txBody>
          <a:bodyPr/>
          <a:lstStyle/>
          <a:p>
            <a:pPr defTabSz="913248">
              <a:defRPr/>
            </a:pPr>
            <a:r>
              <a:rPr lang="zh-TW" altLang="en-US" sz="4400" dirty="0">
                <a:solidFill>
                  <a:srgbClr val="002060"/>
                </a:solidFill>
                <a:latin typeface="標楷體" panose="03000509000000000000" pitchFamily="65" charset="-120"/>
                <a:ea typeface="標楷體" panose="03000509000000000000" pitchFamily="65" charset="-120"/>
              </a:rPr>
              <a:t>行政院文書處理相關釋例</a:t>
            </a:r>
            <a:r>
              <a:rPr lang="en-US" altLang="zh-TW" sz="4400" dirty="0">
                <a:solidFill>
                  <a:srgbClr val="002060"/>
                </a:solidFill>
                <a:latin typeface="標楷體" panose="03000509000000000000" pitchFamily="65" charset="-120"/>
                <a:ea typeface="標楷體" panose="03000509000000000000" pitchFamily="65" charset="-120"/>
              </a:rPr>
              <a:t>-</a:t>
            </a:r>
            <a:r>
              <a:rPr lang="zh-TW" altLang="en-US" sz="4400" dirty="0">
                <a:solidFill>
                  <a:srgbClr val="002060"/>
                </a:solidFill>
                <a:latin typeface="標楷體" panose="03000509000000000000" pitchFamily="65" charset="-120"/>
                <a:ea typeface="標楷體" panose="03000509000000000000" pitchFamily="65" charset="-120"/>
              </a:rPr>
              <a:t>院長電子信箱</a:t>
            </a:r>
            <a:endParaRPr lang="zh-TW" altLang="en-US" dirty="0"/>
          </a:p>
        </p:txBody>
      </p:sp>
      <p:pic>
        <p:nvPicPr>
          <p:cNvPr id="676867" name="內容版面配置區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71987" y="960272"/>
            <a:ext cx="11042363" cy="5555963"/>
          </a:xfrm>
        </p:spPr>
      </p:pic>
    </p:spTree>
    <p:extLst>
      <p:ext uri="{BB962C8B-B14F-4D97-AF65-F5344CB8AC3E}">
        <p14:creationId xmlns:p14="http://schemas.microsoft.com/office/powerpoint/2010/main" val="24465749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02424" y="92247"/>
            <a:ext cx="11524767" cy="6519258"/>
          </a:xfrm>
        </p:spPr>
        <p:txBody>
          <a:bodyPr rtlCol="0">
            <a:noAutofit/>
          </a:bodyPr>
          <a:lstStyle/>
          <a:p>
            <a:pPr marL="0" indent="0" defTabSz="914196" eaLnBrk="1" fontAlgn="auto" hangingPunct="1">
              <a:lnSpc>
                <a:spcPts val="1200"/>
              </a:lnSpc>
              <a:spcAft>
                <a:spcPts val="0"/>
              </a:spcAft>
              <a:buNone/>
              <a:defRPr/>
            </a:pPr>
            <a:r>
              <a:rPr lang="en-US" altLang="zh-TW" sz="2000" dirty="0">
                <a:latin typeface="標楷體" panose="03000509000000000000" pitchFamily="65" charset="-120"/>
                <a:ea typeface="標楷體" panose="03000509000000000000" pitchFamily="65" charset="-120"/>
              </a:rPr>
              <a:t>                                                           </a:t>
            </a:r>
            <a:r>
              <a:rPr lang="zh-TW" altLang="en-US" sz="1400" dirty="0">
                <a:latin typeface="標楷體" panose="03000509000000000000" pitchFamily="65" charset="-120"/>
                <a:ea typeface="標楷體" panose="03000509000000000000" pitchFamily="65" charset="-120"/>
              </a:rPr>
              <a:t>檔　　號：</a:t>
            </a:r>
          </a:p>
          <a:p>
            <a:pPr marL="0" indent="0" defTabSz="914196" eaLnBrk="1" fontAlgn="auto" hangingPunct="1">
              <a:lnSpc>
                <a:spcPts val="1200"/>
              </a:lnSpc>
              <a:spcAft>
                <a:spcPts val="0"/>
              </a:spcAft>
              <a:buNone/>
              <a:defRPr/>
            </a:pPr>
            <a:r>
              <a:rPr lang="zh-TW" altLang="en-US" sz="1400" dirty="0">
                <a:latin typeface="標楷體" panose="03000509000000000000" pitchFamily="65" charset="-120"/>
                <a:ea typeface="標楷體" panose="03000509000000000000" pitchFamily="65" charset="-120"/>
              </a:rPr>
              <a:t>                                                                                    保存年限：</a:t>
            </a:r>
          </a:p>
          <a:p>
            <a:pPr marL="0" indent="0" algn="ctr" defTabSz="914196" eaLnBrk="1" fontAlgn="auto" hangingPunct="1">
              <a:lnSpc>
                <a:spcPts val="1799"/>
              </a:lnSpc>
              <a:spcAft>
                <a:spcPts val="0"/>
              </a:spcAft>
              <a:buNone/>
              <a:defRPr/>
            </a:pPr>
            <a:r>
              <a:rPr lang="zh-TW" altLang="en-US" sz="1400" dirty="0">
                <a:latin typeface="標楷體" panose="03000509000000000000" pitchFamily="65" charset="-120"/>
                <a:ea typeface="標楷體" panose="03000509000000000000" pitchFamily="65" charset="-120"/>
              </a:rPr>
              <a:t>	</a:t>
            </a:r>
            <a:r>
              <a:rPr lang="zh-TW" altLang="en-US" sz="2667" dirty="0">
                <a:latin typeface="標楷體" panose="03000509000000000000" pitchFamily="65" charset="-120"/>
                <a:ea typeface="標楷體" panose="03000509000000000000" pitchFamily="65" charset="-120"/>
              </a:rPr>
              <a:t>行政院 交辦（議）案件通知單</a:t>
            </a:r>
          </a:p>
          <a:p>
            <a:pPr marL="0" indent="0" defTabSz="914196" eaLnBrk="1" fontAlgn="auto" hangingPunct="1">
              <a:lnSpc>
                <a:spcPts val="1500"/>
              </a:lnSpc>
              <a:spcAft>
                <a:spcPts val="0"/>
              </a:spcAft>
              <a:buNone/>
              <a:defRPr/>
            </a:pPr>
            <a:r>
              <a:rPr lang="zh-TW" altLang="en-US" sz="1400" dirty="0">
                <a:latin typeface="標楷體" panose="03000509000000000000" pitchFamily="65" charset="-120"/>
                <a:ea typeface="標楷體" panose="03000509000000000000" pitchFamily="65" charset="-120"/>
              </a:rPr>
              <a:t>		</a:t>
            </a:r>
            <a:r>
              <a:rPr lang="zh-TW" altLang="en-US" sz="1715" dirty="0">
                <a:latin typeface="標楷體" panose="03000509000000000000" pitchFamily="65" charset="-120"/>
                <a:ea typeface="標楷體" panose="03000509000000000000" pitchFamily="65" charset="-120"/>
              </a:rPr>
              <a:t>                                   地址：</a:t>
            </a:r>
            <a:r>
              <a:rPr lang="en-US" altLang="zh-TW" sz="1715" dirty="0">
                <a:latin typeface="標楷體" panose="03000509000000000000" pitchFamily="65" charset="-120"/>
                <a:ea typeface="標楷體" panose="03000509000000000000" pitchFamily="65" charset="-120"/>
              </a:rPr>
              <a:t>00000</a:t>
            </a:r>
            <a:r>
              <a:rPr lang="zh-TW" altLang="en-US" sz="1715" dirty="0">
                <a:latin typeface="標楷體" panose="03000509000000000000" pitchFamily="65" charset="-120"/>
                <a:ea typeface="標楷體" panose="03000509000000000000" pitchFamily="65" charset="-120"/>
              </a:rPr>
              <a:t>臺北市○○路</a:t>
            </a:r>
            <a:r>
              <a:rPr lang="en-US" altLang="zh-TW" sz="1715" dirty="0">
                <a:latin typeface="標楷體" panose="03000509000000000000" pitchFamily="65" charset="-120"/>
                <a:ea typeface="標楷體" panose="03000509000000000000" pitchFamily="65" charset="-120"/>
              </a:rPr>
              <a:t>000</a:t>
            </a:r>
            <a:r>
              <a:rPr lang="zh-TW" altLang="en-US" sz="1715" dirty="0">
                <a:latin typeface="標楷體" panose="03000509000000000000" pitchFamily="65" charset="-120"/>
                <a:ea typeface="標楷體" panose="03000509000000000000" pitchFamily="65" charset="-120"/>
              </a:rPr>
              <a:t>號</a:t>
            </a:r>
          </a:p>
          <a:p>
            <a:pPr marL="0" indent="0" defTabSz="914196" eaLnBrk="1" fontAlgn="auto" hangingPunct="1">
              <a:lnSpc>
                <a:spcPts val="1500"/>
              </a:lnSpc>
              <a:spcAft>
                <a:spcPts val="0"/>
              </a:spcAft>
              <a:buNone/>
              <a:defRPr/>
            </a:pPr>
            <a:r>
              <a:rPr lang="zh-TW" altLang="en-US" sz="1715" dirty="0">
                <a:latin typeface="標楷體" panose="03000509000000000000" pitchFamily="65" charset="-120"/>
                <a:ea typeface="標楷體" panose="03000509000000000000" pitchFamily="65" charset="-120"/>
              </a:rPr>
              <a:t>                                                    聯絡方式：（承辦人、電話、傳真、</a:t>
            </a:r>
            <a:r>
              <a:rPr lang="en-US" altLang="zh-TW" sz="1715" dirty="0">
                <a:latin typeface="標楷體" panose="03000509000000000000" pitchFamily="65" charset="-120"/>
                <a:ea typeface="標楷體" panose="03000509000000000000" pitchFamily="65" charset="-120"/>
              </a:rPr>
              <a:t>e-mail</a:t>
            </a:r>
            <a:r>
              <a:rPr lang="zh-TW" altLang="en-US" sz="1715" dirty="0">
                <a:latin typeface="標楷體" panose="03000509000000000000" pitchFamily="65" charset="-120"/>
                <a:ea typeface="標楷體" panose="03000509000000000000" pitchFamily="65" charset="-120"/>
              </a:rPr>
              <a:t>）</a:t>
            </a:r>
          </a:p>
          <a:p>
            <a:pPr marL="0" indent="0" defTabSz="914196" eaLnBrk="1" fontAlgn="auto" hangingPunct="1">
              <a:lnSpc>
                <a:spcPts val="1799"/>
              </a:lnSpc>
              <a:spcAft>
                <a:spcPts val="0"/>
              </a:spcAft>
              <a:buNone/>
              <a:defRPr/>
            </a:pPr>
            <a:r>
              <a:rPr lang="en-US" altLang="zh-TW" sz="1715" dirty="0">
                <a:latin typeface="標楷體" panose="03000509000000000000" pitchFamily="65" charset="-120"/>
                <a:ea typeface="標楷體" panose="03000509000000000000" pitchFamily="65" charset="-120"/>
              </a:rPr>
              <a:t>00000</a:t>
            </a:r>
          </a:p>
          <a:p>
            <a:pPr marL="0" indent="0" defTabSz="914196" eaLnBrk="1" fontAlgn="auto" hangingPunct="1">
              <a:lnSpc>
                <a:spcPts val="1799"/>
              </a:lnSpc>
              <a:spcAft>
                <a:spcPts val="0"/>
              </a:spcAft>
              <a:buNone/>
              <a:defRPr/>
            </a:pPr>
            <a:r>
              <a:rPr lang="zh-TW" altLang="en-US" sz="1600" dirty="0">
                <a:latin typeface="標楷體" panose="03000509000000000000" pitchFamily="65" charset="-120"/>
                <a:ea typeface="標楷體" panose="03000509000000000000" pitchFamily="65" charset="-120"/>
              </a:rPr>
              <a:t>臺北市○○區○○○路○段</a:t>
            </a:r>
            <a:r>
              <a:rPr lang="en-US" altLang="zh-TW" sz="1600" dirty="0">
                <a:latin typeface="標楷體" panose="03000509000000000000" pitchFamily="65" charset="-120"/>
                <a:ea typeface="標楷體" panose="03000509000000000000" pitchFamily="65" charset="-120"/>
              </a:rPr>
              <a:t>000</a:t>
            </a:r>
            <a:r>
              <a:rPr lang="zh-TW" altLang="en-US" sz="1600" dirty="0">
                <a:latin typeface="標楷體" panose="03000509000000000000" pitchFamily="65" charset="-120"/>
                <a:ea typeface="標楷體" panose="03000509000000000000" pitchFamily="65" charset="-120"/>
              </a:rPr>
              <a:t>號</a:t>
            </a:r>
          </a:p>
          <a:p>
            <a:pPr marL="0" indent="0" defTabSz="914196"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受文者：○○部</a:t>
            </a:r>
          </a:p>
          <a:p>
            <a:pPr marL="0" indent="0" defTabSz="914196" eaLnBrk="1" fontAlgn="auto" hangingPunct="1">
              <a:lnSpc>
                <a:spcPts val="1000"/>
              </a:lnSpc>
              <a:spcAft>
                <a:spcPts val="0"/>
              </a:spcAft>
              <a:buNone/>
              <a:defRPr/>
            </a:pPr>
            <a:r>
              <a:rPr lang="zh-TW" altLang="en-US" sz="1715" dirty="0">
                <a:latin typeface="標楷體" panose="03000509000000000000" pitchFamily="65" charset="-120"/>
                <a:ea typeface="標楷體" panose="03000509000000000000" pitchFamily="65" charset="-120"/>
              </a:rPr>
              <a:t>發文日期：中華民國</a:t>
            </a:r>
            <a:r>
              <a:rPr lang="en-US" altLang="zh-TW" sz="1715" dirty="0">
                <a:latin typeface="標楷體" panose="03000509000000000000" pitchFamily="65" charset="-120"/>
                <a:ea typeface="標楷體" panose="03000509000000000000" pitchFamily="65" charset="-120"/>
              </a:rPr>
              <a:t>00</a:t>
            </a:r>
            <a:r>
              <a:rPr lang="zh-TW" altLang="en-US" sz="1715" dirty="0">
                <a:latin typeface="標楷體" panose="03000509000000000000" pitchFamily="65" charset="-120"/>
                <a:ea typeface="標楷體" panose="03000509000000000000" pitchFamily="65" charset="-120"/>
              </a:rPr>
              <a:t>年</a:t>
            </a:r>
            <a:r>
              <a:rPr lang="en-US" altLang="zh-TW" sz="1715" dirty="0">
                <a:latin typeface="標楷體" panose="03000509000000000000" pitchFamily="65" charset="-120"/>
                <a:ea typeface="標楷體" panose="03000509000000000000" pitchFamily="65" charset="-120"/>
              </a:rPr>
              <a:t>00</a:t>
            </a:r>
            <a:r>
              <a:rPr lang="zh-TW" altLang="en-US" sz="1715" dirty="0">
                <a:latin typeface="標楷體" panose="03000509000000000000" pitchFamily="65" charset="-120"/>
                <a:ea typeface="標楷體" panose="03000509000000000000" pitchFamily="65" charset="-120"/>
              </a:rPr>
              <a:t>月</a:t>
            </a:r>
            <a:r>
              <a:rPr lang="en-US" altLang="zh-TW" sz="1715" dirty="0">
                <a:latin typeface="標楷體" panose="03000509000000000000" pitchFamily="65" charset="-120"/>
                <a:ea typeface="標楷體" panose="03000509000000000000" pitchFamily="65" charset="-120"/>
              </a:rPr>
              <a:t>00</a:t>
            </a:r>
            <a:r>
              <a:rPr lang="zh-TW" altLang="en-US" sz="1715" dirty="0">
                <a:latin typeface="標楷體" panose="03000509000000000000" pitchFamily="65" charset="-120"/>
                <a:ea typeface="標楷體" panose="03000509000000000000" pitchFamily="65" charset="-120"/>
              </a:rPr>
              <a:t>日</a:t>
            </a:r>
          </a:p>
          <a:p>
            <a:pPr marL="0" indent="0" defTabSz="914196" eaLnBrk="1" fontAlgn="auto" hangingPunct="1">
              <a:lnSpc>
                <a:spcPts val="1000"/>
              </a:lnSpc>
              <a:spcAft>
                <a:spcPts val="0"/>
              </a:spcAft>
              <a:buNone/>
              <a:defRPr/>
            </a:pPr>
            <a:r>
              <a:rPr lang="zh-TW" altLang="en-US" sz="1715" dirty="0">
                <a:latin typeface="標楷體" panose="03000509000000000000" pitchFamily="65" charset="-120"/>
                <a:ea typeface="標楷體" panose="03000509000000000000" pitchFamily="65" charset="-120"/>
              </a:rPr>
              <a:t>發文字號：○○字第</a:t>
            </a:r>
            <a:r>
              <a:rPr lang="en-US" altLang="zh-TW" sz="1715" dirty="0">
                <a:latin typeface="標楷體" panose="03000509000000000000" pitchFamily="65" charset="-120"/>
                <a:ea typeface="標楷體" panose="03000509000000000000" pitchFamily="65" charset="-120"/>
              </a:rPr>
              <a:t>0000000000</a:t>
            </a:r>
            <a:r>
              <a:rPr lang="zh-TW" altLang="en-US" sz="1715" dirty="0">
                <a:latin typeface="標楷體" panose="03000509000000000000" pitchFamily="65" charset="-120"/>
                <a:ea typeface="標楷體" panose="03000509000000000000" pitchFamily="65" charset="-120"/>
              </a:rPr>
              <a:t>號</a:t>
            </a:r>
          </a:p>
          <a:p>
            <a:pPr marL="0" indent="0" defTabSz="914196" eaLnBrk="1" fontAlgn="auto" hangingPunct="1">
              <a:lnSpc>
                <a:spcPts val="1000"/>
              </a:lnSpc>
              <a:spcAft>
                <a:spcPts val="0"/>
              </a:spcAft>
              <a:buNone/>
              <a:defRPr/>
            </a:pPr>
            <a:r>
              <a:rPr lang="zh-TW" altLang="en-US" sz="1715" dirty="0">
                <a:latin typeface="標楷體" panose="03000509000000000000" pitchFamily="65" charset="-120"/>
                <a:ea typeface="標楷體" panose="03000509000000000000" pitchFamily="65" charset="-120"/>
              </a:rPr>
              <a:t>速別：</a:t>
            </a:r>
          </a:p>
          <a:p>
            <a:pPr marL="0" indent="0" defTabSz="914196" eaLnBrk="1" fontAlgn="auto" hangingPunct="1">
              <a:lnSpc>
                <a:spcPts val="1000"/>
              </a:lnSpc>
              <a:spcAft>
                <a:spcPts val="0"/>
              </a:spcAft>
              <a:buNone/>
              <a:defRPr/>
            </a:pPr>
            <a:r>
              <a:rPr lang="zh-TW" altLang="en-US" sz="1715" dirty="0">
                <a:latin typeface="標楷體" panose="03000509000000000000" pitchFamily="65" charset="-120"/>
                <a:ea typeface="標楷體" panose="03000509000000000000" pitchFamily="65" charset="-120"/>
              </a:rPr>
              <a:t>密等及解密條件或保密期限：</a:t>
            </a:r>
          </a:p>
          <a:p>
            <a:pPr marL="0" indent="0" defTabSz="914196" eaLnBrk="1" fontAlgn="auto" hangingPunct="1">
              <a:lnSpc>
                <a:spcPts val="1000"/>
              </a:lnSpc>
              <a:spcAft>
                <a:spcPts val="0"/>
              </a:spcAft>
              <a:buNone/>
              <a:defRPr/>
            </a:pPr>
            <a:r>
              <a:rPr lang="zh-TW" altLang="en-US" sz="1715" dirty="0">
                <a:latin typeface="標楷體" panose="03000509000000000000" pitchFamily="65" charset="-120"/>
                <a:ea typeface="標楷體" panose="03000509000000000000" pitchFamily="65" charset="-120"/>
              </a:rPr>
              <a:t>附件：影附原函（含附件）及意見表</a:t>
            </a:r>
            <a:r>
              <a:rPr lang="en-US" altLang="zh-TW" sz="1715" dirty="0">
                <a:latin typeface="標楷體" panose="03000509000000000000" pitchFamily="65" charset="-120"/>
                <a:ea typeface="標楷體" panose="03000509000000000000" pitchFamily="65" charset="-120"/>
              </a:rPr>
              <a:t>1</a:t>
            </a:r>
            <a:r>
              <a:rPr lang="zh-TW" altLang="en-US" sz="1715" dirty="0">
                <a:latin typeface="標楷體" panose="03000509000000000000" pitchFamily="65" charset="-120"/>
                <a:ea typeface="標楷體" panose="03000509000000000000" pitchFamily="65" charset="-120"/>
              </a:rPr>
              <a:t>份</a:t>
            </a:r>
          </a:p>
          <a:p>
            <a:pPr marL="0" indent="0" defTabSz="914196"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主旨：有關○○部、○○部會銜函報「跨國境人口販運防制及被害人保護辦</a:t>
            </a:r>
            <a:endParaRPr lang="en-US" altLang="zh-TW" sz="2667" dirty="0">
              <a:latin typeface="標楷體" panose="03000509000000000000" pitchFamily="65" charset="-120"/>
              <a:ea typeface="標楷體" panose="03000509000000000000" pitchFamily="65" charset="-120"/>
            </a:endParaRPr>
          </a:p>
          <a:p>
            <a:pPr marL="0" indent="0" defTabSz="914196"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      法」草案</a:t>
            </a:r>
            <a:r>
              <a:rPr lang="zh-TW" altLang="en-US" sz="2667" b="1" u="sng" dirty="0">
                <a:solidFill>
                  <a:srgbClr val="FF0000"/>
                </a:solidFill>
                <a:latin typeface="標楷體" panose="03000509000000000000" pitchFamily="65" charset="-120"/>
                <a:ea typeface="標楷體" panose="03000509000000000000" pitchFamily="65" charset="-120"/>
                <a:hlinkClick r:id="rId2" action="ppaction://hlinksldjump"/>
              </a:rPr>
              <a:t>一案</a:t>
            </a:r>
            <a:r>
              <a:rPr lang="zh-TW" altLang="en-US" sz="2667" dirty="0">
                <a:latin typeface="標楷體" panose="03000509000000000000" pitchFamily="65" charset="-120"/>
                <a:ea typeface="標楷體" panose="03000509000000000000" pitchFamily="65" charset="-120"/>
              </a:rPr>
              <a:t>，奉交貴機關研提意見，於文到</a:t>
            </a:r>
            <a:r>
              <a:rPr lang="en-US" altLang="zh-TW" sz="2667" dirty="0">
                <a:latin typeface="標楷體" panose="03000509000000000000" pitchFamily="65" charset="-120"/>
                <a:ea typeface="標楷體" panose="03000509000000000000" pitchFamily="65" charset="-120"/>
              </a:rPr>
              <a:t>7</a:t>
            </a:r>
            <a:r>
              <a:rPr lang="zh-TW" altLang="en-US" sz="2667" dirty="0">
                <a:latin typeface="標楷體" panose="03000509000000000000" pitchFamily="65" charset="-120"/>
                <a:ea typeface="標楷體" panose="03000509000000000000" pitchFamily="65" charset="-120"/>
              </a:rPr>
              <a:t>日內見復，請查照。</a:t>
            </a:r>
          </a:p>
          <a:p>
            <a:pPr marL="0" indent="0" defTabSz="914196"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說明：本案係依據○○部</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年</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月</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日○○字第</a:t>
            </a:r>
            <a:r>
              <a:rPr lang="en-US" altLang="zh-TW" sz="2667" dirty="0">
                <a:latin typeface="標楷體" panose="03000509000000000000" pitchFamily="65" charset="-120"/>
                <a:ea typeface="標楷體" panose="03000509000000000000" pitchFamily="65" charset="-120"/>
              </a:rPr>
              <a:t>0000000000</a:t>
            </a:r>
            <a:r>
              <a:rPr lang="zh-TW" altLang="en-US" sz="2667" dirty="0">
                <a:latin typeface="標楷體" panose="03000509000000000000" pitchFamily="65" charset="-120"/>
                <a:ea typeface="標楷體" panose="03000509000000000000" pitchFamily="65" charset="-120"/>
              </a:rPr>
              <a:t>號、○○部</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年</a:t>
            </a:r>
            <a:endParaRPr lang="en-US" altLang="zh-TW" sz="2667" dirty="0">
              <a:latin typeface="標楷體" panose="03000509000000000000" pitchFamily="65" charset="-120"/>
              <a:ea typeface="標楷體" panose="03000509000000000000" pitchFamily="65" charset="-120"/>
            </a:endParaRPr>
          </a:p>
          <a:p>
            <a:pPr marL="0" indent="0" defTabSz="914196"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      </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月</a:t>
            </a:r>
            <a:r>
              <a:rPr lang="en-US" altLang="zh-TW" sz="2667" dirty="0">
                <a:latin typeface="標楷體" panose="03000509000000000000" pitchFamily="65" charset="-120"/>
                <a:ea typeface="標楷體" panose="03000509000000000000" pitchFamily="65" charset="-120"/>
              </a:rPr>
              <a:t>00</a:t>
            </a:r>
            <a:r>
              <a:rPr lang="zh-TW" altLang="en-US" sz="2667" dirty="0">
                <a:latin typeface="標楷體" panose="03000509000000000000" pitchFamily="65" charset="-120"/>
                <a:ea typeface="標楷體" panose="03000509000000000000" pitchFamily="65" charset="-120"/>
              </a:rPr>
              <a:t>日○○字第</a:t>
            </a:r>
            <a:r>
              <a:rPr lang="en-US" altLang="zh-TW" sz="2667" dirty="0">
                <a:latin typeface="標楷體" panose="03000509000000000000" pitchFamily="65" charset="-120"/>
                <a:ea typeface="標楷體" panose="03000509000000000000" pitchFamily="65" charset="-120"/>
              </a:rPr>
              <a:t>0000000000</a:t>
            </a:r>
            <a:r>
              <a:rPr lang="zh-TW" altLang="en-US" sz="2667" dirty="0">
                <a:latin typeface="標楷體" panose="03000509000000000000" pitchFamily="65" charset="-120"/>
                <a:ea typeface="標楷體" panose="03000509000000000000" pitchFamily="65" charset="-120"/>
              </a:rPr>
              <a:t>號會銜報院函辦理。</a:t>
            </a:r>
          </a:p>
          <a:p>
            <a:pPr marL="0" indent="0" defTabSz="914196" eaLnBrk="1" fontAlgn="auto" hangingPunct="1">
              <a:lnSpc>
                <a:spcPts val="1500"/>
              </a:lnSpc>
              <a:spcAft>
                <a:spcPts val="0"/>
              </a:spcAft>
              <a:buNone/>
              <a:defRPr/>
            </a:pPr>
            <a:r>
              <a:rPr lang="zh-TW" altLang="en-US" sz="1715" dirty="0">
                <a:latin typeface="標楷體" panose="03000509000000000000" pitchFamily="65" charset="-120"/>
                <a:ea typeface="標楷體" panose="03000509000000000000" pitchFamily="65" charset="-120"/>
              </a:rPr>
              <a:t>正本：○○部、○○署、○○委員會、○○委員會</a:t>
            </a:r>
          </a:p>
          <a:p>
            <a:pPr marL="0" indent="0" defTabSz="914196" eaLnBrk="1" fontAlgn="auto" hangingPunct="1">
              <a:lnSpc>
                <a:spcPts val="1500"/>
              </a:lnSpc>
              <a:spcAft>
                <a:spcPts val="0"/>
              </a:spcAft>
              <a:buNone/>
              <a:defRPr/>
            </a:pPr>
            <a:r>
              <a:rPr lang="zh-TW" altLang="en-US" sz="1715" dirty="0">
                <a:latin typeface="標楷體" panose="03000509000000000000" pitchFamily="65" charset="-120"/>
                <a:ea typeface="標楷體" panose="03000509000000000000" pitchFamily="65" charset="-120"/>
              </a:rPr>
              <a:t>副本：</a:t>
            </a:r>
            <a:endParaRPr lang="en-US" altLang="zh-TW" sz="1715" dirty="0">
              <a:latin typeface="標楷體" panose="03000509000000000000" pitchFamily="65" charset="-120"/>
              <a:ea typeface="標楷體" panose="03000509000000000000" pitchFamily="65" charset="-120"/>
            </a:endParaRPr>
          </a:p>
          <a:p>
            <a:pPr marL="0" indent="0" defTabSz="914196" eaLnBrk="1" fontAlgn="auto" hangingPunct="1">
              <a:lnSpc>
                <a:spcPts val="1799"/>
              </a:lnSpc>
              <a:spcAft>
                <a:spcPts val="0"/>
              </a:spcAft>
              <a:buNone/>
              <a:defRPr/>
            </a:pPr>
            <a:r>
              <a:rPr lang="zh-TW" altLang="en-US" sz="2667" dirty="0">
                <a:latin typeface="標楷體" panose="03000509000000000000" pitchFamily="65" charset="-120"/>
                <a:ea typeface="標楷體" panose="03000509000000000000" pitchFamily="65" charset="-120"/>
              </a:rPr>
              <a:t>（行政院條戳）</a:t>
            </a:r>
          </a:p>
          <a:p>
            <a:pPr marL="0" indent="0" defTabSz="914196" eaLnBrk="1" fontAlgn="auto" hangingPunct="1">
              <a:lnSpc>
                <a:spcPts val="1799"/>
              </a:lnSpc>
              <a:spcAft>
                <a:spcPts val="0"/>
              </a:spcAft>
              <a:buNone/>
              <a:defRPr/>
            </a:pPr>
            <a:r>
              <a:rPr lang="zh-TW" altLang="en-US" sz="2000" dirty="0">
                <a:latin typeface="標楷體" panose="03000509000000000000" pitchFamily="65" charset="-120"/>
                <a:ea typeface="標楷體" panose="03000509000000000000" pitchFamily="65" charset="-120"/>
              </a:rPr>
              <a:t> </a:t>
            </a:r>
          </a:p>
          <a:p>
            <a:pPr marL="228548" indent="-228548" defTabSz="914196" eaLnBrk="1" fontAlgn="auto" hangingPunct="1">
              <a:lnSpc>
                <a:spcPts val="1799"/>
              </a:lnSpc>
              <a:spcAft>
                <a:spcPts val="0"/>
              </a:spcAft>
              <a:defRPr/>
            </a:pPr>
            <a:endParaRPr lang="zh-TW" altLang="en-US" sz="1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9260796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標題 1"/>
          <p:cNvSpPr>
            <a:spLocks noGrp="1"/>
          </p:cNvSpPr>
          <p:nvPr>
            <p:ph type="title"/>
          </p:nvPr>
        </p:nvSpPr>
        <p:spPr>
          <a:xfrm>
            <a:off x="1379483" y="0"/>
            <a:ext cx="8964395" cy="1355833"/>
          </a:xfrm>
        </p:spPr>
        <p:txBody>
          <a:bodyPr/>
          <a:lstStyle/>
          <a:p>
            <a:pPr>
              <a:lnSpc>
                <a:spcPts val="4000"/>
              </a:lnSpc>
            </a:pPr>
            <a:r>
              <a:rPr lang="zh-TW" altLang="en-US" sz="4001" dirty="0">
                <a:latin typeface="標楷體" panose="03000509000000000000" pitchFamily="65" charset="-120"/>
                <a:ea typeface="標楷體" panose="03000509000000000000" pitchFamily="65" charset="-120"/>
                <a:hlinkClick r:id="rId2" action="ppaction://hlinksldjump"/>
              </a:rPr>
              <a:t>公文書橫式書寫數字使用</a:t>
            </a:r>
            <a:r>
              <a:rPr lang="zh-TW" altLang="en-US" sz="4001" dirty="0" smtClean="0">
                <a:latin typeface="標楷體" panose="03000509000000000000" pitchFamily="65" charset="-120"/>
                <a:ea typeface="標楷體" panose="03000509000000000000" pitchFamily="65" charset="-120"/>
                <a:hlinkClick r:id="rId2" action="ppaction://hlinksldjump"/>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a:solidFill>
                  <a:srgbClr val="0000FF"/>
                </a:solidFill>
                <a:latin typeface="標楷體" panose="03000509000000000000" pitchFamily="65" charset="-120"/>
                <a:ea typeface="標楷體" panose="03000509000000000000" pitchFamily="65" charset="-120"/>
              </a:rPr>
              <a:t>93</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9</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17</a:t>
            </a:r>
            <a:r>
              <a:rPr lang="zh-TW" altLang="en-US" sz="2800" dirty="0">
                <a:solidFill>
                  <a:srgbClr val="0000FF"/>
                </a:solidFill>
                <a:latin typeface="標楷體" panose="03000509000000000000" pitchFamily="65" charset="-120"/>
                <a:ea typeface="標楷體" panose="03000509000000000000" pitchFamily="65" charset="-120"/>
              </a:rPr>
              <a:t>日院臺秘字第</a:t>
            </a:r>
            <a:r>
              <a:rPr lang="en-US" altLang="zh-TW" sz="2800" dirty="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a:t>
            </a:r>
            <a:r>
              <a:rPr lang="zh-TW" altLang="en-US" sz="4001" dirty="0" smtClean="0">
                <a:latin typeface="標楷體" panose="03000509000000000000" pitchFamily="65" charset="-120"/>
                <a:ea typeface="標楷體" panose="03000509000000000000" pitchFamily="65" charset="-120"/>
                <a:hlinkClick r:id="rId2" action="ppaction://hlinksldjump"/>
              </a:rPr>
              <a:t>  </a:t>
            </a:r>
            <a:endParaRPr lang="zh-TW" altLang="en-US" sz="4001" dirty="0"/>
          </a:p>
        </p:txBody>
      </p:sp>
      <p:sp>
        <p:nvSpPr>
          <p:cNvPr id="237571" name="內容版面配置區 2"/>
          <p:cNvSpPr>
            <a:spLocks noGrp="1"/>
          </p:cNvSpPr>
          <p:nvPr>
            <p:ph idx="1"/>
          </p:nvPr>
        </p:nvSpPr>
        <p:spPr>
          <a:xfrm>
            <a:off x="409903" y="1452898"/>
            <a:ext cx="11271549" cy="5042496"/>
          </a:xfrm>
        </p:spPr>
        <p:txBody>
          <a:bodyPr/>
          <a:lstStyle/>
          <a:p>
            <a:pPr marL="342815" indent="-342815" eaLnBrk="1" hangingPunct="1">
              <a:buNone/>
              <a:defRPr/>
            </a:pPr>
            <a:r>
              <a:rPr lang="zh-TW" altLang="en-US" sz="2801" b="1" dirty="0">
                <a:solidFill>
                  <a:srgbClr val="0000FF"/>
                </a:solidFill>
                <a:latin typeface="標楷體" panose="03000509000000000000" pitchFamily="65" charset="-120"/>
                <a:ea typeface="標楷體" panose="03000509000000000000" pitchFamily="65" charset="-120"/>
              </a:rPr>
              <a:t>◎</a:t>
            </a:r>
            <a:r>
              <a:rPr lang="zh-TW" altLang="en-US" sz="2801" b="1" dirty="0">
                <a:solidFill>
                  <a:srgbClr val="FF0000"/>
                </a:solidFill>
                <a:latin typeface="標楷體" panose="03000509000000000000" pitchFamily="65" charset="-120"/>
                <a:ea typeface="標楷體" panose="03000509000000000000" pitchFamily="65" charset="-120"/>
              </a:rPr>
              <a:t>日期、時間</a:t>
            </a:r>
            <a:r>
              <a:rPr lang="zh-TW" altLang="en-US" sz="3045" b="1" dirty="0">
                <a:solidFill>
                  <a:srgbClr val="0000FF"/>
                </a:solidFill>
                <a:latin typeface="標楷體" panose="03000509000000000000" pitchFamily="65" charset="-120"/>
                <a:ea typeface="標楷體" panose="03000509000000000000" pitchFamily="65" charset="-120"/>
              </a:rPr>
              <a:t>：</a:t>
            </a:r>
            <a:r>
              <a:rPr lang="en-US" altLang="zh-TW" sz="3045" b="1" dirty="0">
                <a:solidFill>
                  <a:srgbClr val="0000FF"/>
                </a:solidFill>
                <a:latin typeface="標楷體" panose="03000509000000000000" pitchFamily="65" charset="-120"/>
                <a:ea typeface="標楷體" panose="03000509000000000000" pitchFamily="65" charset="-120"/>
              </a:rPr>
              <a:t>(</a:t>
            </a:r>
            <a:r>
              <a:rPr lang="zh-TW" altLang="en-US" sz="3045" b="1" dirty="0">
                <a:solidFill>
                  <a:srgbClr val="0000FF"/>
                </a:solidFill>
                <a:latin typeface="標楷體" panose="03000509000000000000" pitchFamily="65" charset="-120"/>
                <a:ea typeface="標楷體" panose="03000509000000000000" pitchFamily="65" charset="-120"/>
              </a:rPr>
              <a:t>使用</a:t>
            </a:r>
            <a:r>
              <a:rPr lang="zh-TW" altLang="en-US" sz="3045" b="1" dirty="0">
                <a:solidFill>
                  <a:srgbClr val="FF0000"/>
                </a:solidFill>
                <a:latin typeface="標楷體" panose="03000509000000000000" pitchFamily="65" charset="-120"/>
                <a:ea typeface="標楷體" panose="03000509000000000000" pitchFamily="65" charset="-120"/>
              </a:rPr>
              <a:t>阿拉伯數字</a:t>
            </a:r>
            <a:r>
              <a:rPr lang="en-US" altLang="zh-TW" sz="3045" b="1" dirty="0">
                <a:solidFill>
                  <a:srgbClr val="0000FF"/>
                </a:solidFill>
                <a:latin typeface="標楷體" panose="03000509000000000000" pitchFamily="65" charset="-120"/>
                <a:ea typeface="標楷體" panose="03000509000000000000" pitchFamily="65" charset="-120"/>
              </a:rPr>
              <a:t>)</a:t>
            </a:r>
            <a:endParaRPr lang="zh-TW" altLang="en-US" sz="3045"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民國</a:t>
            </a:r>
            <a:r>
              <a:rPr lang="en-US" altLang="zh-TW" sz="2667" b="1" dirty="0">
                <a:solidFill>
                  <a:srgbClr val="FF0000"/>
                </a:solidFill>
                <a:latin typeface="標楷體" panose="03000509000000000000" pitchFamily="65" charset="-120"/>
                <a:ea typeface="標楷體" panose="03000509000000000000" pitchFamily="65" charset="-120"/>
              </a:rPr>
              <a:t>93</a:t>
            </a:r>
            <a:r>
              <a:rPr lang="zh-TW" altLang="en-US" sz="2667" b="1" dirty="0">
                <a:solidFill>
                  <a:srgbClr val="FF0000"/>
                </a:solidFill>
                <a:latin typeface="標楷體" panose="03000509000000000000" pitchFamily="65" charset="-120"/>
                <a:ea typeface="標楷體" panose="03000509000000000000" pitchFamily="65" charset="-120"/>
              </a:rPr>
              <a:t>年</a:t>
            </a:r>
            <a:r>
              <a:rPr lang="en-US" altLang="zh-TW" sz="2667" b="1" dirty="0">
                <a:solidFill>
                  <a:srgbClr val="FF0000"/>
                </a:solidFill>
                <a:latin typeface="標楷體" panose="03000509000000000000" pitchFamily="65" charset="-120"/>
                <a:ea typeface="標楷體" panose="03000509000000000000" pitchFamily="65" charset="-120"/>
              </a:rPr>
              <a:t>7</a:t>
            </a:r>
            <a:r>
              <a:rPr lang="zh-TW" altLang="en-US" sz="2667" b="1" dirty="0">
                <a:solidFill>
                  <a:srgbClr val="FF0000"/>
                </a:solidFill>
                <a:latin typeface="標楷體" panose="03000509000000000000" pitchFamily="65" charset="-120"/>
                <a:ea typeface="標楷體" panose="03000509000000000000" pitchFamily="65" charset="-120"/>
              </a:rPr>
              <a:t>月</a:t>
            </a:r>
            <a:r>
              <a:rPr lang="en-US" altLang="zh-TW" sz="2667" b="1" dirty="0">
                <a:solidFill>
                  <a:srgbClr val="FF0000"/>
                </a:solidFill>
                <a:latin typeface="標楷體" panose="03000509000000000000" pitchFamily="65" charset="-120"/>
                <a:ea typeface="標楷體" panose="03000509000000000000" pitchFamily="65" charset="-120"/>
              </a:rPr>
              <a:t>8</a:t>
            </a:r>
            <a:r>
              <a:rPr lang="zh-TW" altLang="en-US" sz="2667" b="1" dirty="0">
                <a:solidFill>
                  <a:srgbClr val="FF0000"/>
                </a:solidFill>
                <a:latin typeface="標楷體" panose="03000509000000000000" pitchFamily="65" charset="-120"/>
                <a:ea typeface="標楷體" panose="03000509000000000000" pitchFamily="65" charset="-120"/>
              </a:rPr>
              <a:t>日</a:t>
            </a:r>
            <a:r>
              <a:rPr lang="zh-TW" altLang="en-US" sz="2667" b="1" dirty="0">
                <a:solidFill>
                  <a:srgbClr val="0000FF"/>
                </a:solidFill>
                <a:latin typeface="標楷體" panose="03000509000000000000" pitchFamily="65" charset="-120"/>
                <a:ea typeface="標楷體" panose="03000509000000000000" pitchFamily="65" charset="-120"/>
              </a:rPr>
              <a:t>、</a:t>
            </a:r>
            <a:r>
              <a:rPr lang="en-US" altLang="zh-TW" sz="2667" b="1" dirty="0">
                <a:solidFill>
                  <a:srgbClr val="FF0000"/>
                </a:solidFill>
                <a:latin typeface="標楷體" panose="03000509000000000000" pitchFamily="65" charset="-120"/>
                <a:ea typeface="標楷體" panose="03000509000000000000" pitchFamily="65" charset="-120"/>
              </a:rPr>
              <a:t>93</a:t>
            </a:r>
            <a:r>
              <a:rPr lang="zh-TW" altLang="en-US" sz="2667" b="1" dirty="0">
                <a:solidFill>
                  <a:srgbClr val="FF0000"/>
                </a:solidFill>
                <a:latin typeface="標楷體" panose="03000509000000000000" pitchFamily="65" charset="-120"/>
                <a:ea typeface="標楷體" panose="03000509000000000000" pitchFamily="65" charset="-120"/>
              </a:rPr>
              <a:t>年度、</a:t>
            </a:r>
            <a:r>
              <a:rPr lang="en-US" altLang="zh-TW" sz="2667" b="1" dirty="0">
                <a:solidFill>
                  <a:srgbClr val="0000FF"/>
                </a:solidFill>
                <a:latin typeface="標楷體" panose="03000509000000000000" pitchFamily="65" charset="-120"/>
                <a:ea typeface="標楷體" panose="03000509000000000000" pitchFamily="65" charset="-120"/>
              </a:rPr>
              <a:t>21</a:t>
            </a:r>
            <a:r>
              <a:rPr lang="zh-TW" altLang="en-US" sz="2667" b="1" dirty="0">
                <a:solidFill>
                  <a:srgbClr val="0000FF"/>
                </a:solidFill>
                <a:latin typeface="標楷體" panose="03000509000000000000" pitchFamily="65" charset="-120"/>
                <a:ea typeface="標楷體" panose="03000509000000000000" pitchFamily="65" charset="-120"/>
              </a:rPr>
              <a:t>世紀、公元</a:t>
            </a:r>
            <a:r>
              <a:rPr lang="en-US" altLang="zh-TW" sz="2667" b="1" dirty="0">
                <a:solidFill>
                  <a:srgbClr val="0000FF"/>
                </a:solidFill>
                <a:latin typeface="標楷體" panose="03000509000000000000" pitchFamily="65" charset="-120"/>
                <a:ea typeface="標楷體" panose="03000509000000000000" pitchFamily="65" charset="-120"/>
              </a:rPr>
              <a:t>2000</a:t>
            </a:r>
            <a:r>
              <a:rPr lang="zh-TW" altLang="en-US" sz="2667" b="1" dirty="0">
                <a:solidFill>
                  <a:srgbClr val="0000FF"/>
                </a:solidFill>
                <a:latin typeface="標楷體" panose="03000509000000000000" pitchFamily="65" charset="-120"/>
                <a:ea typeface="標楷體" panose="03000509000000000000" pitchFamily="65" charset="-120"/>
              </a:rPr>
              <a:t>年、</a:t>
            </a:r>
            <a:r>
              <a:rPr lang="en-US" altLang="zh-TW" sz="2667" b="1" dirty="0">
                <a:solidFill>
                  <a:srgbClr val="FF0000"/>
                </a:solidFill>
                <a:latin typeface="標楷體" panose="03000509000000000000" pitchFamily="65" charset="-120"/>
                <a:ea typeface="標楷體" panose="03000509000000000000" pitchFamily="65" charset="-120"/>
              </a:rPr>
              <a:t>7</a:t>
            </a:r>
            <a:r>
              <a:rPr lang="zh-TW" altLang="en-US" sz="2667" b="1" dirty="0">
                <a:solidFill>
                  <a:srgbClr val="FF0000"/>
                </a:solidFill>
                <a:latin typeface="標楷體" panose="03000509000000000000" pitchFamily="65" charset="-120"/>
                <a:ea typeface="標楷體" panose="03000509000000000000" pitchFamily="65" charset="-120"/>
              </a:rPr>
              <a:t>時</a:t>
            </a:r>
            <a:r>
              <a:rPr lang="en-US" altLang="zh-TW" sz="2667" b="1" dirty="0">
                <a:solidFill>
                  <a:srgbClr val="FF0000"/>
                </a:solidFill>
                <a:latin typeface="標楷體" panose="03000509000000000000" pitchFamily="65" charset="-120"/>
                <a:ea typeface="標楷體" panose="03000509000000000000" pitchFamily="65" charset="-120"/>
              </a:rPr>
              <a:t>50</a:t>
            </a:r>
            <a:r>
              <a:rPr lang="zh-TW" altLang="en-US" sz="2667" b="1" dirty="0">
                <a:solidFill>
                  <a:srgbClr val="FF0000"/>
                </a:solidFill>
                <a:latin typeface="標楷體" panose="03000509000000000000" pitchFamily="65" charset="-120"/>
                <a:ea typeface="標楷體" panose="03000509000000000000" pitchFamily="65" charset="-120"/>
              </a:rPr>
              <a:t>分</a:t>
            </a:r>
            <a:endParaRPr lang="en-US" altLang="zh-TW" sz="2667" b="1" dirty="0">
              <a:solidFill>
                <a:srgbClr val="FF0000"/>
              </a:solidFill>
              <a:latin typeface="標楷體" panose="03000509000000000000" pitchFamily="65" charset="-120"/>
              <a:ea typeface="標楷體" panose="03000509000000000000" pitchFamily="65" charset="-120"/>
            </a:endParaRP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挑戰</a:t>
            </a:r>
            <a:r>
              <a:rPr lang="en-US" altLang="zh-TW" sz="2667" b="1" dirty="0">
                <a:solidFill>
                  <a:srgbClr val="0000FF"/>
                </a:solidFill>
                <a:latin typeface="標楷體" panose="03000509000000000000" pitchFamily="65" charset="-120"/>
                <a:ea typeface="標楷體" panose="03000509000000000000" pitchFamily="65" charset="-120"/>
              </a:rPr>
              <a:t>2008</a:t>
            </a:r>
            <a:r>
              <a:rPr lang="zh-TW" altLang="en-US" sz="2667" b="1" dirty="0">
                <a:solidFill>
                  <a:srgbClr val="0000FF"/>
                </a:solidFill>
                <a:latin typeface="標楷體" panose="03000509000000000000" pitchFamily="65" charset="-120"/>
                <a:ea typeface="標楷體" panose="03000509000000000000" pitchFamily="65" charset="-120"/>
              </a:rPr>
              <a:t>：國家發展重點計畫、</a:t>
            </a:r>
            <a:r>
              <a:rPr lang="en-US" altLang="zh-TW" sz="2667" b="1" dirty="0">
                <a:solidFill>
                  <a:srgbClr val="0000FF"/>
                </a:solidFill>
                <a:latin typeface="標楷體" panose="03000509000000000000" pitchFamily="65" charset="-120"/>
                <a:ea typeface="標楷體" panose="03000509000000000000" pitchFamily="65" charset="-120"/>
              </a:rPr>
              <a:t>520</a:t>
            </a:r>
            <a:r>
              <a:rPr lang="zh-TW" altLang="en-US" sz="2667" b="1" dirty="0">
                <a:solidFill>
                  <a:srgbClr val="0000FF"/>
                </a:solidFill>
                <a:latin typeface="標楷體" panose="03000509000000000000" pitchFamily="65" charset="-120"/>
                <a:ea typeface="標楷體" panose="03000509000000000000" pitchFamily="65" charset="-120"/>
              </a:rPr>
              <a:t>就職典禮、</a:t>
            </a:r>
            <a:endParaRPr lang="en-US" altLang="zh-TW" sz="2667"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en-US" altLang="zh-TW" sz="2667" b="1" dirty="0">
                <a:solidFill>
                  <a:srgbClr val="0000FF"/>
                </a:solidFill>
                <a:latin typeface="標楷體" panose="03000509000000000000" pitchFamily="65" charset="-120"/>
                <a:ea typeface="標楷體" panose="03000509000000000000" pitchFamily="65" charset="-120"/>
              </a:rPr>
              <a:t>72</a:t>
            </a:r>
            <a:r>
              <a:rPr lang="zh-TW" altLang="en-US" sz="2667" b="1" dirty="0">
                <a:solidFill>
                  <a:srgbClr val="0000FF"/>
                </a:solidFill>
                <a:latin typeface="標楷體" panose="03000509000000000000" pitchFamily="65" charset="-120"/>
                <a:ea typeface="標楷體" panose="03000509000000000000" pitchFamily="65" charset="-120"/>
              </a:rPr>
              <a:t>水災、</a:t>
            </a:r>
            <a:r>
              <a:rPr lang="en-US" altLang="zh-TW" sz="2667" b="1" dirty="0">
                <a:solidFill>
                  <a:srgbClr val="0000FF"/>
                </a:solidFill>
                <a:latin typeface="標楷體" panose="03000509000000000000" pitchFamily="65" charset="-120"/>
                <a:ea typeface="標楷體" panose="03000509000000000000" pitchFamily="65" charset="-120"/>
              </a:rPr>
              <a:t>921</a:t>
            </a:r>
            <a:r>
              <a:rPr lang="zh-TW" altLang="en-US" sz="2667" b="1" dirty="0">
                <a:solidFill>
                  <a:srgbClr val="0000FF"/>
                </a:solidFill>
                <a:latin typeface="標楷體" panose="03000509000000000000" pitchFamily="65" charset="-120"/>
                <a:ea typeface="標楷體" panose="03000509000000000000" pitchFamily="65" charset="-120"/>
              </a:rPr>
              <a:t>大地震、</a:t>
            </a:r>
            <a:r>
              <a:rPr lang="en-US" altLang="zh-TW" sz="2667" b="1" dirty="0">
                <a:solidFill>
                  <a:srgbClr val="0000FF"/>
                </a:solidFill>
                <a:latin typeface="標楷體" panose="03000509000000000000" pitchFamily="65" charset="-120"/>
                <a:ea typeface="標楷體" panose="03000509000000000000" pitchFamily="65" charset="-120"/>
              </a:rPr>
              <a:t>911</a:t>
            </a:r>
            <a:r>
              <a:rPr lang="zh-TW" altLang="en-US" sz="2667" b="1" dirty="0">
                <a:solidFill>
                  <a:srgbClr val="0000FF"/>
                </a:solidFill>
                <a:latin typeface="標楷體" panose="03000509000000000000" pitchFamily="65" charset="-120"/>
                <a:ea typeface="標楷體" panose="03000509000000000000" pitchFamily="65" charset="-120"/>
              </a:rPr>
              <a:t>恐怖事件、</a:t>
            </a:r>
            <a:r>
              <a:rPr lang="en-US" altLang="zh-TW" sz="2667" b="1" dirty="0">
                <a:solidFill>
                  <a:srgbClr val="0000FF"/>
                </a:solidFill>
                <a:latin typeface="標楷體" panose="03000509000000000000" pitchFamily="65" charset="-120"/>
                <a:ea typeface="標楷體" panose="03000509000000000000" pitchFamily="65" charset="-120"/>
              </a:rPr>
              <a:t>228</a:t>
            </a:r>
            <a:r>
              <a:rPr lang="zh-TW" altLang="en-US" sz="2667" b="1" dirty="0">
                <a:solidFill>
                  <a:srgbClr val="0000FF"/>
                </a:solidFill>
                <a:latin typeface="標楷體" panose="03000509000000000000" pitchFamily="65" charset="-120"/>
                <a:ea typeface="標楷體" panose="03000509000000000000" pitchFamily="65" charset="-120"/>
              </a:rPr>
              <a:t>事件</a:t>
            </a:r>
            <a:endParaRPr lang="en-US" altLang="zh-TW" sz="2667"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en-US" altLang="zh-TW" sz="2667" b="1" dirty="0">
                <a:solidFill>
                  <a:srgbClr val="0000FF"/>
                </a:solidFill>
                <a:latin typeface="標楷體" panose="03000509000000000000" pitchFamily="65" charset="-120"/>
                <a:ea typeface="標楷體" panose="03000509000000000000" pitchFamily="65" charset="-120"/>
              </a:rPr>
              <a:t>38</a:t>
            </a:r>
            <a:r>
              <a:rPr lang="zh-TW" altLang="en-US" sz="2667" b="1" dirty="0">
                <a:solidFill>
                  <a:srgbClr val="0000FF"/>
                </a:solidFill>
                <a:latin typeface="標楷體" panose="03000509000000000000" pitchFamily="65" charset="-120"/>
                <a:ea typeface="標楷體" panose="03000509000000000000" pitchFamily="65" charset="-120"/>
              </a:rPr>
              <a:t>婦女節、延後</a:t>
            </a:r>
            <a:r>
              <a:rPr lang="en-US" altLang="zh-TW" sz="2667" b="1" dirty="0">
                <a:solidFill>
                  <a:srgbClr val="0000FF"/>
                </a:solidFill>
                <a:latin typeface="標楷體" panose="03000509000000000000" pitchFamily="65" charset="-120"/>
                <a:ea typeface="標楷體" panose="03000509000000000000" pitchFamily="65" charset="-120"/>
              </a:rPr>
              <a:t>3</a:t>
            </a:r>
            <a:r>
              <a:rPr lang="zh-TW" altLang="en-US" sz="2667" b="1" dirty="0">
                <a:solidFill>
                  <a:srgbClr val="0000FF"/>
                </a:solidFill>
                <a:latin typeface="標楷體" panose="03000509000000000000" pitchFamily="65" charset="-120"/>
                <a:ea typeface="標楷體" panose="03000509000000000000" pitchFamily="65" charset="-120"/>
              </a:rPr>
              <a:t>週辦理</a:t>
            </a:r>
          </a:p>
          <a:p>
            <a:pPr marL="342815" indent="-342815" eaLnBrk="1" hangingPunct="1">
              <a:buNone/>
              <a:defRPr/>
            </a:pPr>
            <a:r>
              <a:rPr lang="zh-TW" altLang="en-US" sz="2667" b="1" dirty="0">
                <a:solidFill>
                  <a:srgbClr val="0000FF"/>
                </a:solidFill>
                <a:latin typeface="標楷體" panose="03000509000000000000" pitchFamily="65" charset="-120"/>
                <a:ea typeface="標楷體" panose="03000509000000000000" pitchFamily="65" charset="-120"/>
              </a:rPr>
              <a:t>◎</a:t>
            </a:r>
            <a:r>
              <a:rPr lang="zh-TW" altLang="en-US" sz="3045" b="1" dirty="0">
                <a:solidFill>
                  <a:srgbClr val="FF0000"/>
                </a:solidFill>
                <a:latin typeface="標楷體" panose="03000509000000000000" pitchFamily="65" charset="-120"/>
                <a:ea typeface="標楷體" panose="03000509000000000000" pitchFamily="65" charset="-120"/>
              </a:rPr>
              <a:t>慣用語</a:t>
            </a:r>
            <a:r>
              <a:rPr lang="en-US" altLang="zh-TW" sz="3045" b="1" dirty="0">
                <a:solidFill>
                  <a:srgbClr val="0000FF"/>
                </a:solidFill>
                <a:latin typeface="標楷體" panose="03000509000000000000" pitchFamily="65" charset="-120"/>
                <a:ea typeface="標楷體" panose="03000509000000000000" pitchFamily="65" charset="-120"/>
                <a:sym typeface="Wingdings" panose="05000000000000000000" pitchFamily="2" charset="2"/>
              </a:rPr>
              <a:t>(</a:t>
            </a:r>
            <a:r>
              <a:rPr lang="zh-TW" altLang="en-US" sz="3045" b="1" dirty="0">
                <a:solidFill>
                  <a:srgbClr val="0000FF"/>
                </a:solidFill>
                <a:latin typeface="標楷體" panose="03000509000000000000" pitchFamily="65" charset="-120"/>
                <a:ea typeface="標楷體" panose="03000509000000000000" pitchFamily="65" charset="-120"/>
                <a:sym typeface="Wingdings" panose="05000000000000000000" pitchFamily="2" charset="2"/>
              </a:rPr>
              <a:t>使用</a:t>
            </a:r>
            <a:r>
              <a:rPr lang="zh-TW" altLang="en-US" sz="3045" b="1" dirty="0">
                <a:solidFill>
                  <a:srgbClr val="FF0000"/>
                </a:solidFill>
                <a:latin typeface="標楷體" panose="03000509000000000000" pitchFamily="65" charset="-120"/>
                <a:ea typeface="標楷體" panose="03000509000000000000" pitchFamily="65" charset="-120"/>
                <a:sym typeface="Wingdings" panose="05000000000000000000" pitchFamily="2" charset="2"/>
              </a:rPr>
              <a:t>中文數字</a:t>
            </a:r>
            <a:r>
              <a:rPr lang="en-US" altLang="zh-TW" sz="3045" b="1" dirty="0">
                <a:solidFill>
                  <a:srgbClr val="0000FF"/>
                </a:solidFill>
                <a:latin typeface="標楷體" panose="03000509000000000000" pitchFamily="65" charset="-120"/>
                <a:ea typeface="標楷體" panose="03000509000000000000" pitchFamily="65" charset="-120"/>
                <a:sym typeface="Wingdings" panose="05000000000000000000" pitchFamily="2" charset="2"/>
              </a:rPr>
              <a:t>)</a:t>
            </a:r>
            <a:endParaRPr lang="zh-TW" altLang="en-US" sz="3045"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zh-TW" altLang="en-US" sz="3045" b="1" dirty="0">
                <a:solidFill>
                  <a:srgbClr val="0000FF"/>
                </a:solidFill>
                <a:latin typeface="標楷體" panose="03000509000000000000" pitchFamily="65" charset="-120"/>
                <a:ea typeface="標楷體" panose="03000509000000000000" pitchFamily="65" charset="-120"/>
              </a:rPr>
              <a:t>星期：</a:t>
            </a:r>
            <a:r>
              <a:rPr lang="zh-TW" altLang="en-US" sz="3045" b="1" dirty="0">
                <a:solidFill>
                  <a:srgbClr val="064FBA"/>
                </a:solidFill>
                <a:latin typeface="標楷體" panose="03000509000000000000" pitchFamily="65" charset="-120"/>
                <a:ea typeface="標楷體" panose="03000509000000000000" pitchFamily="65" charset="-120"/>
              </a:rPr>
              <a:t>星期</a:t>
            </a:r>
            <a:r>
              <a:rPr lang="zh-TW" altLang="en-US" sz="3045" b="1" dirty="0">
                <a:solidFill>
                  <a:srgbClr val="FF0000"/>
                </a:solidFill>
                <a:latin typeface="標楷體" panose="03000509000000000000" pitchFamily="65" charset="-120"/>
                <a:ea typeface="標楷體" panose="03000509000000000000" pitchFamily="65" charset="-120"/>
              </a:rPr>
              <a:t>一</a:t>
            </a:r>
            <a:r>
              <a:rPr lang="zh-TW" altLang="en-US" sz="3045" b="1" dirty="0">
                <a:solidFill>
                  <a:srgbClr val="0000FF"/>
                </a:solidFill>
                <a:latin typeface="標楷體" panose="03000509000000000000" pitchFamily="65" charset="-120"/>
                <a:ea typeface="標楷體" panose="03000509000000000000" pitchFamily="65" charset="-120"/>
              </a:rPr>
              <a:t>或</a:t>
            </a:r>
            <a:r>
              <a:rPr lang="zh-TW" altLang="en-US" sz="3045" b="1" dirty="0">
                <a:solidFill>
                  <a:srgbClr val="0070C0"/>
                </a:solidFill>
                <a:latin typeface="標楷體" panose="03000509000000000000" pitchFamily="65" charset="-120"/>
                <a:ea typeface="標楷體" panose="03000509000000000000" pitchFamily="65" charset="-120"/>
              </a:rPr>
              <a:t>週</a:t>
            </a:r>
            <a:r>
              <a:rPr lang="zh-TW" altLang="en-US" sz="3045" b="1" dirty="0">
                <a:solidFill>
                  <a:srgbClr val="FF0000"/>
                </a:solidFill>
                <a:latin typeface="標楷體" panose="03000509000000000000" pitchFamily="65" charset="-120"/>
                <a:ea typeface="標楷體" panose="03000509000000000000" pitchFamily="65" charset="-120"/>
              </a:rPr>
              <a:t>一  </a:t>
            </a:r>
            <a:r>
              <a:rPr lang="zh-TW" altLang="en-US" sz="3045" b="1" dirty="0">
                <a:solidFill>
                  <a:srgbClr val="064FBA"/>
                </a:solidFill>
                <a:latin typeface="標楷體" panose="03000509000000000000" pitchFamily="65" charset="-120"/>
                <a:ea typeface="標楷體" panose="03000509000000000000" pitchFamily="65" charset="-120"/>
              </a:rPr>
              <a:t>  </a:t>
            </a:r>
            <a:r>
              <a:rPr lang="en-US" altLang="zh-TW" sz="3045" b="1" dirty="0">
                <a:solidFill>
                  <a:srgbClr val="FF0000"/>
                </a:solidFill>
                <a:latin typeface="標楷體" panose="03000509000000000000" pitchFamily="65" charset="-120"/>
                <a:ea typeface="標楷體" panose="03000509000000000000" pitchFamily="65" charset="-120"/>
              </a:rPr>
              <a:t>※</a:t>
            </a:r>
            <a:r>
              <a:rPr lang="zh-TW" altLang="en-US" sz="3045" b="1" dirty="0">
                <a:solidFill>
                  <a:srgbClr val="0000FF"/>
                </a:solidFill>
                <a:latin typeface="標楷體" panose="03000509000000000000" pitchFamily="65" charset="-120"/>
                <a:ea typeface="標楷體" panose="03000509000000000000" pitchFamily="65" charset="-120"/>
              </a:rPr>
              <a:t>實務上有書寫</a:t>
            </a:r>
            <a:r>
              <a:rPr lang="zh-TW" altLang="en-US" sz="3045" b="1" dirty="0">
                <a:solidFill>
                  <a:srgbClr val="064FBA"/>
                </a:solidFill>
                <a:latin typeface="標楷體" panose="03000509000000000000" pitchFamily="65" charset="-120"/>
                <a:ea typeface="標楷體" panose="03000509000000000000" pitchFamily="65" charset="-120"/>
              </a:rPr>
              <a:t>（</a:t>
            </a:r>
            <a:r>
              <a:rPr lang="zh-TW" altLang="en-US" sz="3045" b="1" dirty="0">
                <a:solidFill>
                  <a:srgbClr val="FF0000"/>
                </a:solidFill>
                <a:latin typeface="標楷體" panose="03000509000000000000" pitchFamily="65" charset="-120"/>
                <a:ea typeface="標楷體" panose="03000509000000000000" pitchFamily="65" charset="-120"/>
              </a:rPr>
              <a:t>一</a:t>
            </a:r>
            <a:r>
              <a:rPr lang="zh-TW" altLang="en-US" sz="3045" b="1" dirty="0">
                <a:solidFill>
                  <a:srgbClr val="064FBA"/>
                </a:solidFill>
                <a:latin typeface="標楷體" panose="03000509000000000000" pitchFamily="65" charset="-120"/>
                <a:ea typeface="標楷體" panose="03000509000000000000" pitchFamily="65" charset="-120"/>
              </a:rPr>
              <a:t>）</a:t>
            </a:r>
            <a:r>
              <a:rPr lang="zh-TW" altLang="en-US" sz="3045" b="1" dirty="0">
                <a:solidFill>
                  <a:srgbClr val="0000FF"/>
                </a:solidFill>
                <a:latin typeface="標楷體" panose="03000509000000000000" pitchFamily="65" charset="-120"/>
                <a:ea typeface="標楷體" panose="03000509000000000000" pitchFamily="65" charset="-120"/>
              </a:rPr>
              <a:t>屬</a:t>
            </a:r>
            <a:r>
              <a:rPr lang="zh-TW" altLang="en-US" sz="3045" b="1" dirty="0">
                <a:solidFill>
                  <a:srgbClr val="FF0000"/>
                </a:solidFill>
                <a:latin typeface="標楷體" panose="03000509000000000000" pitchFamily="65" charset="-120"/>
                <a:ea typeface="標楷體" panose="03000509000000000000" pitchFamily="65" charset="-120"/>
              </a:rPr>
              <a:t>錯誤</a:t>
            </a: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比例：</a:t>
            </a:r>
            <a:r>
              <a:rPr lang="zh-TW" altLang="en-US" sz="2667" b="1" dirty="0">
                <a:solidFill>
                  <a:srgbClr val="FF0000"/>
                </a:solidFill>
                <a:latin typeface="標楷體" panose="03000509000000000000" pitchFamily="65" charset="-120"/>
                <a:ea typeface="標楷體" panose="03000509000000000000" pitchFamily="65" charset="-120"/>
              </a:rPr>
              <a:t>十</a:t>
            </a:r>
            <a:r>
              <a:rPr lang="zh-TW" altLang="en-US" sz="2667" b="1" dirty="0">
                <a:solidFill>
                  <a:srgbClr val="064FBA"/>
                </a:solidFill>
                <a:latin typeface="標楷體" panose="03000509000000000000" pitchFamily="65" charset="-120"/>
                <a:ea typeface="標楷體" panose="03000509000000000000" pitchFamily="65" charset="-120"/>
              </a:rPr>
              <a:t>分之</a:t>
            </a:r>
            <a:r>
              <a:rPr lang="zh-TW" altLang="en-US" sz="2667" b="1" dirty="0">
                <a:solidFill>
                  <a:srgbClr val="FF0000"/>
                </a:solidFill>
                <a:latin typeface="標楷體" panose="03000509000000000000" pitchFamily="65" charset="-120"/>
                <a:ea typeface="標楷體" panose="03000509000000000000" pitchFamily="65" charset="-120"/>
              </a:rPr>
              <a:t>一</a:t>
            </a: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概數：</a:t>
            </a:r>
            <a:r>
              <a:rPr lang="zh-TW" altLang="en-US" sz="2667" b="1" dirty="0">
                <a:solidFill>
                  <a:srgbClr val="FF0000"/>
                </a:solidFill>
                <a:latin typeface="標楷體" panose="03000509000000000000" pitchFamily="65" charset="-120"/>
                <a:ea typeface="標楷體" panose="03000509000000000000" pitchFamily="65" charset="-120"/>
              </a:rPr>
              <a:t>三</a:t>
            </a:r>
            <a:r>
              <a:rPr lang="zh-TW" altLang="en-US" sz="2667" b="1" dirty="0">
                <a:solidFill>
                  <a:srgbClr val="064FBA"/>
                </a:solidFill>
                <a:latin typeface="標楷體" panose="03000509000000000000" pitchFamily="65" charset="-120"/>
                <a:ea typeface="標楷體" panose="03000509000000000000" pitchFamily="65" charset="-120"/>
              </a:rPr>
              <a:t>讀、</a:t>
            </a:r>
            <a:r>
              <a:rPr lang="zh-TW" altLang="en-US" sz="2667" b="1" dirty="0">
                <a:solidFill>
                  <a:srgbClr val="FF0000"/>
                </a:solidFill>
                <a:latin typeface="標楷體" panose="03000509000000000000" pitchFamily="65" charset="-120"/>
                <a:ea typeface="標楷體" panose="03000509000000000000" pitchFamily="65" charset="-120"/>
              </a:rPr>
              <a:t>三</a:t>
            </a:r>
            <a:r>
              <a:rPr lang="zh-TW" altLang="en-US" sz="2667" b="1" dirty="0">
                <a:solidFill>
                  <a:srgbClr val="064FBA"/>
                </a:solidFill>
                <a:latin typeface="標楷體" panose="03000509000000000000" pitchFamily="65" charset="-120"/>
                <a:ea typeface="標楷體" panose="03000509000000000000" pitchFamily="65" charset="-120"/>
              </a:rPr>
              <a:t>軍部隊、正月初</a:t>
            </a:r>
            <a:r>
              <a:rPr lang="zh-TW" altLang="en-US" sz="2667" b="1" dirty="0">
                <a:solidFill>
                  <a:srgbClr val="FF0000"/>
                </a:solidFill>
                <a:latin typeface="標楷體" panose="03000509000000000000" pitchFamily="65" charset="-120"/>
                <a:ea typeface="標楷體" panose="03000509000000000000" pitchFamily="65" charset="-120"/>
              </a:rPr>
              <a:t>五</a:t>
            </a:r>
            <a:endParaRPr lang="zh-TW" altLang="en-US" sz="2667" b="1" dirty="0">
              <a:solidFill>
                <a:srgbClr val="064FBA"/>
              </a:solidFill>
              <a:latin typeface="標楷體" panose="03000509000000000000" pitchFamily="65" charset="-120"/>
              <a:ea typeface="標楷體" panose="03000509000000000000" pitchFamily="65" charset="-120"/>
            </a:endParaRP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約數：</a:t>
            </a:r>
            <a:r>
              <a:rPr lang="zh-TW" altLang="en-US" sz="2667" b="1" dirty="0">
                <a:solidFill>
                  <a:srgbClr val="064FBA"/>
                </a:solidFill>
                <a:latin typeface="標楷體" panose="03000509000000000000" pitchFamily="65" charset="-120"/>
                <a:ea typeface="標楷體" panose="03000509000000000000" pitchFamily="65" charset="-120"/>
              </a:rPr>
              <a:t>約</a:t>
            </a:r>
            <a:r>
              <a:rPr lang="zh-TW" altLang="en-US" sz="2667" b="1" dirty="0">
                <a:solidFill>
                  <a:srgbClr val="FF0000"/>
                </a:solidFill>
                <a:latin typeface="標楷體" panose="03000509000000000000" pitchFamily="65" charset="-120"/>
                <a:ea typeface="標楷體" panose="03000509000000000000" pitchFamily="65" charset="-120"/>
              </a:rPr>
              <a:t>三、四</a:t>
            </a:r>
            <a:r>
              <a:rPr lang="zh-TW" altLang="en-US" sz="2667" b="1" dirty="0">
                <a:solidFill>
                  <a:srgbClr val="064FBA"/>
                </a:solidFill>
                <a:latin typeface="標楷體" panose="03000509000000000000" pitchFamily="65" charset="-120"/>
                <a:ea typeface="標楷體" panose="03000509000000000000" pitchFamily="65" charset="-120"/>
              </a:rPr>
              <a:t>天、</a:t>
            </a:r>
            <a:r>
              <a:rPr lang="zh-TW" altLang="en-US" sz="2667" b="1" dirty="0">
                <a:solidFill>
                  <a:srgbClr val="FF0000"/>
                </a:solidFill>
                <a:latin typeface="標楷體" panose="03000509000000000000" pitchFamily="65" charset="-120"/>
                <a:ea typeface="標楷體" panose="03000509000000000000" pitchFamily="65" charset="-120"/>
              </a:rPr>
              <a:t>二三</a:t>
            </a:r>
            <a:r>
              <a:rPr lang="zh-TW" altLang="en-US" sz="2667" b="1" dirty="0">
                <a:solidFill>
                  <a:srgbClr val="064FBA"/>
                </a:solidFill>
                <a:latin typeface="標楷體" panose="03000509000000000000" pitchFamily="65" charset="-120"/>
                <a:ea typeface="標楷體" panose="03000509000000000000" pitchFamily="65" charset="-120"/>
              </a:rPr>
              <a:t>百架次</a:t>
            </a:r>
            <a:r>
              <a:rPr lang="zh-TW" altLang="en-US" sz="2667" b="1" dirty="0">
                <a:solidFill>
                  <a:srgbClr val="FF0000"/>
                </a:solidFill>
                <a:latin typeface="標楷體" panose="03000509000000000000" pitchFamily="65" charset="-120"/>
                <a:ea typeface="標楷體" panose="03000509000000000000" pitchFamily="65" charset="-120"/>
              </a:rPr>
              <a:t>、</a:t>
            </a:r>
            <a:r>
              <a:rPr lang="zh-TW" altLang="en-US" sz="2667" b="1" dirty="0">
                <a:solidFill>
                  <a:srgbClr val="064FBA"/>
                </a:solidFill>
                <a:latin typeface="標楷體" panose="03000509000000000000" pitchFamily="65" charset="-120"/>
                <a:ea typeface="標楷體" panose="03000509000000000000" pitchFamily="65" charset="-120"/>
              </a:rPr>
              <a:t>幾</a:t>
            </a:r>
            <a:r>
              <a:rPr lang="zh-TW" altLang="en-US" sz="2667" b="1" dirty="0">
                <a:solidFill>
                  <a:srgbClr val="FF0000"/>
                </a:solidFill>
                <a:latin typeface="標楷體" panose="03000509000000000000" pitchFamily="65" charset="-120"/>
                <a:ea typeface="標楷體" panose="03000509000000000000" pitchFamily="65" charset="-120"/>
              </a:rPr>
              <a:t>十</a:t>
            </a:r>
            <a:r>
              <a:rPr lang="zh-TW" altLang="en-US" sz="2667" b="1" dirty="0">
                <a:solidFill>
                  <a:srgbClr val="064FBA"/>
                </a:solidFill>
                <a:latin typeface="標楷體" panose="03000509000000000000" pitchFamily="65" charset="-120"/>
                <a:ea typeface="標楷體" panose="03000509000000000000" pitchFamily="65" charset="-120"/>
              </a:rPr>
              <a:t>萬分之</a:t>
            </a:r>
            <a:r>
              <a:rPr lang="zh-TW" altLang="en-US" sz="2667" b="1" dirty="0">
                <a:solidFill>
                  <a:srgbClr val="FF0000"/>
                </a:solidFill>
                <a:latin typeface="標楷體" panose="03000509000000000000" pitchFamily="65" charset="-120"/>
                <a:ea typeface="標楷體" panose="03000509000000000000" pitchFamily="65" charset="-120"/>
              </a:rPr>
              <a:t>一、七</a:t>
            </a:r>
            <a:r>
              <a:rPr lang="zh-TW" altLang="en-US" sz="2667" b="1" dirty="0">
                <a:solidFill>
                  <a:srgbClr val="064FBA"/>
                </a:solidFill>
                <a:latin typeface="標楷體" panose="03000509000000000000" pitchFamily="65" charset="-120"/>
                <a:ea typeface="標楷體" panose="03000509000000000000" pitchFamily="65" charset="-120"/>
              </a:rPr>
              <a:t>千餘人 </a:t>
            </a:r>
            <a:r>
              <a:rPr lang="zh-TW" altLang="en-US" sz="2667" b="1" dirty="0">
                <a:solidFill>
                  <a:srgbClr val="FF0000"/>
                </a:solidFill>
                <a:latin typeface="標楷體" panose="03000509000000000000" pitchFamily="65" charset="-120"/>
                <a:ea typeface="標楷體" panose="03000509000000000000" pitchFamily="65" charset="-120"/>
              </a:rPr>
              <a:t>、二</a:t>
            </a:r>
            <a:r>
              <a:rPr lang="zh-TW" altLang="en-US" sz="2667" b="1" dirty="0">
                <a:solidFill>
                  <a:srgbClr val="064FBA"/>
                </a:solidFill>
                <a:latin typeface="標楷體" panose="03000509000000000000" pitchFamily="65" charset="-120"/>
                <a:ea typeface="標楷體" panose="03000509000000000000" pitchFamily="65" charset="-120"/>
              </a:rPr>
              <a:t>百多人 </a:t>
            </a:r>
          </a:p>
        </p:txBody>
      </p:sp>
    </p:spTree>
    <p:extLst>
      <p:ext uri="{BB962C8B-B14F-4D97-AF65-F5344CB8AC3E}">
        <p14:creationId xmlns:p14="http://schemas.microsoft.com/office/powerpoint/2010/main" val="147986407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標題 1"/>
          <p:cNvSpPr>
            <a:spLocks noGrp="1"/>
          </p:cNvSpPr>
          <p:nvPr>
            <p:ph type="title"/>
          </p:nvPr>
        </p:nvSpPr>
        <p:spPr>
          <a:xfrm>
            <a:off x="1379483" y="0"/>
            <a:ext cx="8964395" cy="1355833"/>
          </a:xfrm>
        </p:spPr>
        <p:txBody>
          <a:bodyPr/>
          <a:lstStyle/>
          <a:p>
            <a:pPr>
              <a:lnSpc>
                <a:spcPts val="4000"/>
              </a:lnSpc>
            </a:pPr>
            <a:r>
              <a:rPr lang="zh-TW" altLang="en-US" sz="4001" dirty="0">
                <a:latin typeface="標楷體" panose="03000509000000000000" pitchFamily="65" charset="-120"/>
                <a:ea typeface="標楷體" panose="03000509000000000000" pitchFamily="65" charset="-120"/>
              </a:rPr>
              <a:t>公文書橫式書寫數字使用</a:t>
            </a:r>
            <a:r>
              <a:rPr lang="zh-TW" altLang="en-US" sz="4001" dirty="0" smtClean="0">
                <a:latin typeface="標楷體" panose="03000509000000000000" pitchFamily="65" charset="-120"/>
                <a:ea typeface="標楷體" panose="03000509000000000000" pitchFamily="65" charset="-120"/>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a:solidFill>
                  <a:srgbClr val="0000FF"/>
                </a:solidFill>
                <a:latin typeface="標楷體" panose="03000509000000000000" pitchFamily="65" charset="-120"/>
                <a:ea typeface="標楷體" panose="03000509000000000000" pitchFamily="65" charset="-120"/>
              </a:rPr>
              <a:t>93</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9</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17</a:t>
            </a:r>
            <a:r>
              <a:rPr lang="zh-TW" altLang="en-US" sz="2800" dirty="0">
                <a:solidFill>
                  <a:srgbClr val="0000FF"/>
                </a:solidFill>
                <a:latin typeface="標楷體" panose="03000509000000000000" pitchFamily="65" charset="-120"/>
                <a:ea typeface="標楷體" panose="03000509000000000000" pitchFamily="65" charset="-120"/>
              </a:rPr>
              <a:t>日院臺秘字第</a:t>
            </a:r>
            <a:r>
              <a:rPr lang="en-US" altLang="zh-TW" sz="2800" dirty="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a:t>
            </a:r>
            <a:r>
              <a:rPr lang="zh-TW" altLang="en-US" sz="4001" dirty="0" smtClean="0">
                <a:latin typeface="標楷體" panose="03000509000000000000" pitchFamily="65" charset="-120"/>
                <a:ea typeface="標楷體" panose="03000509000000000000" pitchFamily="65" charset="-120"/>
                <a:hlinkClick r:id="rId2" action="ppaction://hlinksldjump"/>
              </a:rPr>
              <a:t>  </a:t>
            </a:r>
            <a:endParaRPr lang="zh-TW" altLang="en-US" sz="4001" dirty="0"/>
          </a:p>
        </p:txBody>
      </p:sp>
      <p:sp>
        <p:nvSpPr>
          <p:cNvPr id="237571" name="內容版面配置區 2"/>
          <p:cNvSpPr>
            <a:spLocks noGrp="1"/>
          </p:cNvSpPr>
          <p:nvPr>
            <p:ph idx="1"/>
          </p:nvPr>
        </p:nvSpPr>
        <p:spPr>
          <a:xfrm>
            <a:off x="409903" y="1452898"/>
            <a:ext cx="11271549" cy="5042496"/>
          </a:xfrm>
        </p:spPr>
        <p:txBody>
          <a:bodyPr/>
          <a:lstStyle/>
          <a:p>
            <a:pPr marL="342815" indent="-342815" eaLnBrk="1" hangingPunct="1">
              <a:buNone/>
              <a:defRPr/>
            </a:pPr>
            <a:r>
              <a:rPr lang="zh-TW" altLang="en-US" sz="2801" b="1" dirty="0">
                <a:solidFill>
                  <a:srgbClr val="0000FF"/>
                </a:solidFill>
                <a:latin typeface="標楷體" panose="03000509000000000000" pitchFamily="65" charset="-120"/>
                <a:ea typeface="標楷體" panose="03000509000000000000" pitchFamily="65" charset="-120"/>
              </a:rPr>
              <a:t>◎</a:t>
            </a:r>
            <a:r>
              <a:rPr lang="zh-TW" altLang="en-US" sz="2801" b="1" dirty="0">
                <a:solidFill>
                  <a:srgbClr val="FF0000"/>
                </a:solidFill>
                <a:latin typeface="標楷體" panose="03000509000000000000" pitchFamily="65" charset="-120"/>
                <a:ea typeface="標楷體" panose="03000509000000000000" pitchFamily="65" charset="-120"/>
              </a:rPr>
              <a:t>日期、時間</a:t>
            </a:r>
            <a:r>
              <a:rPr lang="zh-TW" altLang="en-US" sz="3045" b="1" dirty="0">
                <a:solidFill>
                  <a:srgbClr val="0000FF"/>
                </a:solidFill>
                <a:latin typeface="標楷體" panose="03000509000000000000" pitchFamily="65" charset="-120"/>
                <a:ea typeface="標楷體" panose="03000509000000000000" pitchFamily="65" charset="-120"/>
              </a:rPr>
              <a:t>：</a:t>
            </a:r>
            <a:r>
              <a:rPr lang="en-US" altLang="zh-TW" sz="3045" b="1" dirty="0">
                <a:solidFill>
                  <a:srgbClr val="0000FF"/>
                </a:solidFill>
                <a:latin typeface="標楷體" panose="03000509000000000000" pitchFamily="65" charset="-120"/>
                <a:ea typeface="標楷體" panose="03000509000000000000" pitchFamily="65" charset="-120"/>
              </a:rPr>
              <a:t>(</a:t>
            </a:r>
            <a:r>
              <a:rPr lang="zh-TW" altLang="en-US" sz="3045" b="1" dirty="0">
                <a:solidFill>
                  <a:srgbClr val="0000FF"/>
                </a:solidFill>
                <a:latin typeface="標楷體" panose="03000509000000000000" pitchFamily="65" charset="-120"/>
                <a:ea typeface="標楷體" panose="03000509000000000000" pitchFamily="65" charset="-120"/>
              </a:rPr>
              <a:t>使用</a:t>
            </a:r>
            <a:r>
              <a:rPr lang="zh-TW" altLang="en-US" sz="3045" b="1" dirty="0">
                <a:solidFill>
                  <a:srgbClr val="FF0000"/>
                </a:solidFill>
                <a:latin typeface="標楷體" panose="03000509000000000000" pitchFamily="65" charset="-120"/>
                <a:ea typeface="標楷體" panose="03000509000000000000" pitchFamily="65" charset="-120"/>
              </a:rPr>
              <a:t>阿拉伯數字</a:t>
            </a:r>
            <a:r>
              <a:rPr lang="en-US" altLang="zh-TW" sz="3045" b="1" dirty="0">
                <a:solidFill>
                  <a:srgbClr val="0000FF"/>
                </a:solidFill>
                <a:latin typeface="標楷體" panose="03000509000000000000" pitchFamily="65" charset="-120"/>
                <a:ea typeface="標楷體" panose="03000509000000000000" pitchFamily="65" charset="-120"/>
              </a:rPr>
              <a:t>)</a:t>
            </a:r>
            <a:endParaRPr lang="zh-TW" altLang="en-US" sz="3045"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民國</a:t>
            </a:r>
            <a:r>
              <a:rPr lang="en-US" altLang="zh-TW" sz="2667" b="1" dirty="0">
                <a:solidFill>
                  <a:srgbClr val="FF0000"/>
                </a:solidFill>
                <a:latin typeface="標楷體" panose="03000509000000000000" pitchFamily="65" charset="-120"/>
                <a:ea typeface="標楷體" panose="03000509000000000000" pitchFamily="65" charset="-120"/>
              </a:rPr>
              <a:t>93</a:t>
            </a:r>
            <a:r>
              <a:rPr lang="zh-TW" altLang="en-US" sz="2667" b="1" dirty="0">
                <a:solidFill>
                  <a:srgbClr val="FF0000"/>
                </a:solidFill>
                <a:latin typeface="標楷體" panose="03000509000000000000" pitchFamily="65" charset="-120"/>
                <a:ea typeface="標楷體" panose="03000509000000000000" pitchFamily="65" charset="-120"/>
              </a:rPr>
              <a:t>年</a:t>
            </a:r>
            <a:r>
              <a:rPr lang="en-US" altLang="zh-TW" sz="2667" b="1" dirty="0">
                <a:solidFill>
                  <a:srgbClr val="FF0000"/>
                </a:solidFill>
                <a:latin typeface="標楷體" panose="03000509000000000000" pitchFamily="65" charset="-120"/>
                <a:ea typeface="標楷體" panose="03000509000000000000" pitchFamily="65" charset="-120"/>
              </a:rPr>
              <a:t>7</a:t>
            </a:r>
            <a:r>
              <a:rPr lang="zh-TW" altLang="en-US" sz="2667" b="1" dirty="0">
                <a:solidFill>
                  <a:srgbClr val="FF0000"/>
                </a:solidFill>
                <a:latin typeface="標楷體" panose="03000509000000000000" pitchFamily="65" charset="-120"/>
                <a:ea typeface="標楷體" panose="03000509000000000000" pitchFamily="65" charset="-120"/>
              </a:rPr>
              <a:t>月</a:t>
            </a:r>
            <a:r>
              <a:rPr lang="en-US" altLang="zh-TW" sz="2667" b="1" dirty="0">
                <a:solidFill>
                  <a:srgbClr val="FF0000"/>
                </a:solidFill>
                <a:latin typeface="標楷體" panose="03000509000000000000" pitchFamily="65" charset="-120"/>
                <a:ea typeface="標楷體" panose="03000509000000000000" pitchFamily="65" charset="-120"/>
              </a:rPr>
              <a:t>8</a:t>
            </a:r>
            <a:r>
              <a:rPr lang="zh-TW" altLang="en-US" sz="2667" b="1" dirty="0">
                <a:solidFill>
                  <a:srgbClr val="FF0000"/>
                </a:solidFill>
                <a:latin typeface="標楷體" panose="03000509000000000000" pitchFamily="65" charset="-120"/>
                <a:ea typeface="標楷體" panose="03000509000000000000" pitchFamily="65" charset="-120"/>
              </a:rPr>
              <a:t>日</a:t>
            </a:r>
            <a:r>
              <a:rPr lang="zh-TW" altLang="en-US" sz="2667" b="1" dirty="0">
                <a:solidFill>
                  <a:srgbClr val="0000FF"/>
                </a:solidFill>
                <a:latin typeface="標楷體" panose="03000509000000000000" pitchFamily="65" charset="-120"/>
                <a:ea typeface="標楷體" panose="03000509000000000000" pitchFamily="65" charset="-120"/>
              </a:rPr>
              <a:t>、</a:t>
            </a:r>
            <a:r>
              <a:rPr lang="en-US" altLang="zh-TW" sz="2667" b="1" dirty="0">
                <a:solidFill>
                  <a:srgbClr val="FF0000"/>
                </a:solidFill>
                <a:latin typeface="標楷體" panose="03000509000000000000" pitchFamily="65" charset="-120"/>
                <a:ea typeface="標楷體" panose="03000509000000000000" pitchFamily="65" charset="-120"/>
              </a:rPr>
              <a:t>93</a:t>
            </a:r>
            <a:r>
              <a:rPr lang="zh-TW" altLang="en-US" sz="2667" b="1" dirty="0">
                <a:solidFill>
                  <a:srgbClr val="FF0000"/>
                </a:solidFill>
                <a:latin typeface="標楷體" panose="03000509000000000000" pitchFamily="65" charset="-120"/>
                <a:ea typeface="標楷體" panose="03000509000000000000" pitchFamily="65" charset="-120"/>
              </a:rPr>
              <a:t>年度、</a:t>
            </a:r>
            <a:r>
              <a:rPr lang="en-US" altLang="zh-TW" sz="2667" b="1" dirty="0">
                <a:solidFill>
                  <a:srgbClr val="0000FF"/>
                </a:solidFill>
                <a:latin typeface="標楷體" panose="03000509000000000000" pitchFamily="65" charset="-120"/>
                <a:ea typeface="標楷體" panose="03000509000000000000" pitchFamily="65" charset="-120"/>
              </a:rPr>
              <a:t>21</a:t>
            </a:r>
            <a:r>
              <a:rPr lang="zh-TW" altLang="en-US" sz="2667" b="1" dirty="0">
                <a:solidFill>
                  <a:srgbClr val="0000FF"/>
                </a:solidFill>
                <a:latin typeface="標楷體" panose="03000509000000000000" pitchFamily="65" charset="-120"/>
                <a:ea typeface="標楷體" panose="03000509000000000000" pitchFamily="65" charset="-120"/>
              </a:rPr>
              <a:t>世紀、公元</a:t>
            </a:r>
            <a:r>
              <a:rPr lang="en-US" altLang="zh-TW" sz="2667" b="1" dirty="0">
                <a:solidFill>
                  <a:srgbClr val="0000FF"/>
                </a:solidFill>
                <a:latin typeface="標楷體" panose="03000509000000000000" pitchFamily="65" charset="-120"/>
                <a:ea typeface="標楷體" panose="03000509000000000000" pitchFamily="65" charset="-120"/>
              </a:rPr>
              <a:t>2000</a:t>
            </a:r>
            <a:r>
              <a:rPr lang="zh-TW" altLang="en-US" sz="2667" b="1" dirty="0">
                <a:solidFill>
                  <a:srgbClr val="0000FF"/>
                </a:solidFill>
                <a:latin typeface="標楷體" panose="03000509000000000000" pitchFamily="65" charset="-120"/>
                <a:ea typeface="標楷體" panose="03000509000000000000" pitchFamily="65" charset="-120"/>
              </a:rPr>
              <a:t>年、</a:t>
            </a:r>
            <a:r>
              <a:rPr lang="en-US" altLang="zh-TW" sz="2667" b="1" dirty="0">
                <a:solidFill>
                  <a:srgbClr val="FF0000"/>
                </a:solidFill>
                <a:latin typeface="標楷體" panose="03000509000000000000" pitchFamily="65" charset="-120"/>
                <a:ea typeface="標楷體" panose="03000509000000000000" pitchFamily="65" charset="-120"/>
              </a:rPr>
              <a:t>7</a:t>
            </a:r>
            <a:r>
              <a:rPr lang="zh-TW" altLang="en-US" sz="2667" b="1" dirty="0">
                <a:solidFill>
                  <a:srgbClr val="FF0000"/>
                </a:solidFill>
                <a:latin typeface="標楷體" panose="03000509000000000000" pitchFamily="65" charset="-120"/>
                <a:ea typeface="標楷體" panose="03000509000000000000" pitchFamily="65" charset="-120"/>
              </a:rPr>
              <a:t>時</a:t>
            </a:r>
            <a:r>
              <a:rPr lang="en-US" altLang="zh-TW" sz="2667" b="1" dirty="0">
                <a:solidFill>
                  <a:srgbClr val="FF0000"/>
                </a:solidFill>
                <a:latin typeface="標楷體" panose="03000509000000000000" pitchFamily="65" charset="-120"/>
                <a:ea typeface="標楷體" panose="03000509000000000000" pitchFamily="65" charset="-120"/>
              </a:rPr>
              <a:t>50</a:t>
            </a:r>
            <a:r>
              <a:rPr lang="zh-TW" altLang="en-US" sz="2667" b="1" dirty="0">
                <a:solidFill>
                  <a:srgbClr val="FF0000"/>
                </a:solidFill>
                <a:latin typeface="標楷體" panose="03000509000000000000" pitchFamily="65" charset="-120"/>
                <a:ea typeface="標楷體" panose="03000509000000000000" pitchFamily="65" charset="-120"/>
              </a:rPr>
              <a:t>分</a:t>
            </a:r>
            <a:endParaRPr lang="en-US" altLang="zh-TW" sz="2667" b="1" dirty="0">
              <a:solidFill>
                <a:srgbClr val="FF0000"/>
              </a:solidFill>
              <a:latin typeface="標楷體" panose="03000509000000000000" pitchFamily="65" charset="-120"/>
              <a:ea typeface="標楷體" panose="03000509000000000000" pitchFamily="65" charset="-120"/>
            </a:endParaRP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挑戰</a:t>
            </a:r>
            <a:r>
              <a:rPr lang="en-US" altLang="zh-TW" sz="2667" b="1" dirty="0">
                <a:solidFill>
                  <a:srgbClr val="0000FF"/>
                </a:solidFill>
                <a:latin typeface="標楷體" panose="03000509000000000000" pitchFamily="65" charset="-120"/>
                <a:ea typeface="標楷體" panose="03000509000000000000" pitchFamily="65" charset="-120"/>
              </a:rPr>
              <a:t>2008</a:t>
            </a:r>
            <a:r>
              <a:rPr lang="zh-TW" altLang="en-US" sz="2667" b="1" dirty="0">
                <a:solidFill>
                  <a:srgbClr val="0000FF"/>
                </a:solidFill>
                <a:latin typeface="標楷體" panose="03000509000000000000" pitchFamily="65" charset="-120"/>
                <a:ea typeface="標楷體" panose="03000509000000000000" pitchFamily="65" charset="-120"/>
              </a:rPr>
              <a:t>：國家發展重點計畫、</a:t>
            </a:r>
            <a:r>
              <a:rPr lang="en-US" altLang="zh-TW" sz="2667" b="1" dirty="0">
                <a:solidFill>
                  <a:srgbClr val="0000FF"/>
                </a:solidFill>
                <a:latin typeface="標楷體" panose="03000509000000000000" pitchFamily="65" charset="-120"/>
                <a:ea typeface="標楷體" panose="03000509000000000000" pitchFamily="65" charset="-120"/>
              </a:rPr>
              <a:t>520</a:t>
            </a:r>
            <a:r>
              <a:rPr lang="zh-TW" altLang="en-US" sz="2667" b="1" dirty="0">
                <a:solidFill>
                  <a:srgbClr val="0000FF"/>
                </a:solidFill>
                <a:latin typeface="標楷體" panose="03000509000000000000" pitchFamily="65" charset="-120"/>
                <a:ea typeface="標楷體" panose="03000509000000000000" pitchFamily="65" charset="-120"/>
              </a:rPr>
              <a:t>就職典禮、</a:t>
            </a:r>
            <a:endParaRPr lang="en-US" altLang="zh-TW" sz="2667"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en-US" altLang="zh-TW" sz="2667" b="1" dirty="0">
                <a:solidFill>
                  <a:srgbClr val="0000FF"/>
                </a:solidFill>
                <a:latin typeface="標楷體" panose="03000509000000000000" pitchFamily="65" charset="-120"/>
                <a:ea typeface="標楷體" panose="03000509000000000000" pitchFamily="65" charset="-120"/>
              </a:rPr>
              <a:t>72</a:t>
            </a:r>
            <a:r>
              <a:rPr lang="zh-TW" altLang="en-US" sz="2667" b="1" dirty="0">
                <a:solidFill>
                  <a:srgbClr val="0000FF"/>
                </a:solidFill>
                <a:latin typeface="標楷體" panose="03000509000000000000" pitchFamily="65" charset="-120"/>
                <a:ea typeface="標楷體" panose="03000509000000000000" pitchFamily="65" charset="-120"/>
              </a:rPr>
              <a:t>水災、</a:t>
            </a:r>
            <a:r>
              <a:rPr lang="en-US" altLang="zh-TW" sz="2667" b="1" dirty="0">
                <a:solidFill>
                  <a:srgbClr val="0000FF"/>
                </a:solidFill>
                <a:latin typeface="標楷體" panose="03000509000000000000" pitchFamily="65" charset="-120"/>
                <a:ea typeface="標楷體" panose="03000509000000000000" pitchFamily="65" charset="-120"/>
              </a:rPr>
              <a:t>921</a:t>
            </a:r>
            <a:r>
              <a:rPr lang="zh-TW" altLang="en-US" sz="2667" b="1" dirty="0">
                <a:solidFill>
                  <a:srgbClr val="0000FF"/>
                </a:solidFill>
                <a:latin typeface="標楷體" panose="03000509000000000000" pitchFamily="65" charset="-120"/>
                <a:ea typeface="標楷體" panose="03000509000000000000" pitchFamily="65" charset="-120"/>
              </a:rPr>
              <a:t>大地震、</a:t>
            </a:r>
            <a:r>
              <a:rPr lang="en-US" altLang="zh-TW" sz="2667" b="1" dirty="0">
                <a:solidFill>
                  <a:srgbClr val="0000FF"/>
                </a:solidFill>
                <a:latin typeface="標楷體" panose="03000509000000000000" pitchFamily="65" charset="-120"/>
                <a:ea typeface="標楷體" panose="03000509000000000000" pitchFamily="65" charset="-120"/>
              </a:rPr>
              <a:t>911</a:t>
            </a:r>
            <a:r>
              <a:rPr lang="zh-TW" altLang="en-US" sz="2667" b="1" dirty="0">
                <a:solidFill>
                  <a:srgbClr val="0000FF"/>
                </a:solidFill>
                <a:latin typeface="標楷體" panose="03000509000000000000" pitchFamily="65" charset="-120"/>
                <a:ea typeface="標楷體" panose="03000509000000000000" pitchFamily="65" charset="-120"/>
              </a:rPr>
              <a:t>恐怖事件、</a:t>
            </a:r>
            <a:r>
              <a:rPr lang="en-US" altLang="zh-TW" sz="2667" b="1" dirty="0">
                <a:solidFill>
                  <a:srgbClr val="0000FF"/>
                </a:solidFill>
                <a:latin typeface="標楷體" panose="03000509000000000000" pitchFamily="65" charset="-120"/>
                <a:ea typeface="標楷體" panose="03000509000000000000" pitchFamily="65" charset="-120"/>
              </a:rPr>
              <a:t>228</a:t>
            </a:r>
            <a:r>
              <a:rPr lang="zh-TW" altLang="en-US" sz="2667" b="1" dirty="0">
                <a:solidFill>
                  <a:srgbClr val="0000FF"/>
                </a:solidFill>
                <a:latin typeface="標楷體" panose="03000509000000000000" pitchFamily="65" charset="-120"/>
                <a:ea typeface="標楷體" panose="03000509000000000000" pitchFamily="65" charset="-120"/>
              </a:rPr>
              <a:t>事件</a:t>
            </a:r>
            <a:endParaRPr lang="en-US" altLang="zh-TW" sz="2667"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en-US" altLang="zh-TW" sz="2667" b="1" dirty="0">
                <a:solidFill>
                  <a:srgbClr val="0000FF"/>
                </a:solidFill>
                <a:latin typeface="標楷體" panose="03000509000000000000" pitchFamily="65" charset="-120"/>
                <a:ea typeface="標楷體" panose="03000509000000000000" pitchFamily="65" charset="-120"/>
              </a:rPr>
              <a:t>38</a:t>
            </a:r>
            <a:r>
              <a:rPr lang="zh-TW" altLang="en-US" sz="2667" b="1" dirty="0">
                <a:solidFill>
                  <a:srgbClr val="0000FF"/>
                </a:solidFill>
                <a:latin typeface="標楷體" panose="03000509000000000000" pitchFamily="65" charset="-120"/>
                <a:ea typeface="標楷體" panose="03000509000000000000" pitchFamily="65" charset="-120"/>
              </a:rPr>
              <a:t>婦女節、延後</a:t>
            </a:r>
            <a:r>
              <a:rPr lang="en-US" altLang="zh-TW" sz="2667" b="1" dirty="0">
                <a:solidFill>
                  <a:srgbClr val="0000FF"/>
                </a:solidFill>
                <a:latin typeface="標楷體" panose="03000509000000000000" pitchFamily="65" charset="-120"/>
                <a:ea typeface="標楷體" panose="03000509000000000000" pitchFamily="65" charset="-120"/>
              </a:rPr>
              <a:t>3</a:t>
            </a:r>
            <a:r>
              <a:rPr lang="zh-TW" altLang="en-US" sz="2667" b="1" dirty="0">
                <a:solidFill>
                  <a:srgbClr val="0000FF"/>
                </a:solidFill>
                <a:latin typeface="標楷體" panose="03000509000000000000" pitchFamily="65" charset="-120"/>
                <a:ea typeface="標楷體" panose="03000509000000000000" pitchFamily="65" charset="-120"/>
              </a:rPr>
              <a:t>週辦理</a:t>
            </a:r>
          </a:p>
          <a:p>
            <a:pPr marL="342815" indent="-342815" eaLnBrk="1" hangingPunct="1">
              <a:buNone/>
              <a:defRPr/>
            </a:pPr>
            <a:r>
              <a:rPr lang="zh-TW" altLang="en-US" sz="2667" b="1" dirty="0">
                <a:solidFill>
                  <a:srgbClr val="0000FF"/>
                </a:solidFill>
                <a:latin typeface="標楷體" panose="03000509000000000000" pitchFamily="65" charset="-120"/>
                <a:ea typeface="標楷體" panose="03000509000000000000" pitchFamily="65" charset="-120"/>
              </a:rPr>
              <a:t>◎</a:t>
            </a:r>
            <a:r>
              <a:rPr lang="zh-TW" altLang="en-US" sz="3045" b="1" dirty="0">
                <a:solidFill>
                  <a:srgbClr val="FF0000"/>
                </a:solidFill>
                <a:latin typeface="標楷體" panose="03000509000000000000" pitchFamily="65" charset="-120"/>
                <a:ea typeface="標楷體" panose="03000509000000000000" pitchFamily="65" charset="-120"/>
              </a:rPr>
              <a:t>慣用語</a:t>
            </a:r>
            <a:r>
              <a:rPr lang="en-US" altLang="zh-TW" sz="3045" b="1" dirty="0">
                <a:solidFill>
                  <a:srgbClr val="0000FF"/>
                </a:solidFill>
                <a:latin typeface="標楷體" panose="03000509000000000000" pitchFamily="65" charset="-120"/>
                <a:ea typeface="標楷體" panose="03000509000000000000" pitchFamily="65" charset="-120"/>
                <a:sym typeface="Wingdings" panose="05000000000000000000" pitchFamily="2" charset="2"/>
              </a:rPr>
              <a:t>(</a:t>
            </a:r>
            <a:r>
              <a:rPr lang="zh-TW" altLang="en-US" sz="3045" b="1" dirty="0">
                <a:solidFill>
                  <a:srgbClr val="0000FF"/>
                </a:solidFill>
                <a:latin typeface="標楷體" panose="03000509000000000000" pitchFamily="65" charset="-120"/>
                <a:ea typeface="標楷體" panose="03000509000000000000" pitchFamily="65" charset="-120"/>
                <a:sym typeface="Wingdings" panose="05000000000000000000" pitchFamily="2" charset="2"/>
              </a:rPr>
              <a:t>使用</a:t>
            </a:r>
            <a:r>
              <a:rPr lang="zh-TW" altLang="en-US" sz="3045" b="1" dirty="0">
                <a:solidFill>
                  <a:srgbClr val="FF0000"/>
                </a:solidFill>
                <a:latin typeface="標楷體" panose="03000509000000000000" pitchFamily="65" charset="-120"/>
                <a:ea typeface="標楷體" panose="03000509000000000000" pitchFamily="65" charset="-120"/>
                <a:sym typeface="Wingdings" panose="05000000000000000000" pitchFamily="2" charset="2"/>
              </a:rPr>
              <a:t>中文數字</a:t>
            </a:r>
            <a:r>
              <a:rPr lang="en-US" altLang="zh-TW" sz="3045" b="1" dirty="0">
                <a:solidFill>
                  <a:srgbClr val="0000FF"/>
                </a:solidFill>
                <a:latin typeface="標楷體" panose="03000509000000000000" pitchFamily="65" charset="-120"/>
                <a:ea typeface="標楷體" panose="03000509000000000000" pitchFamily="65" charset="-120"/>
                <a:sym typeface="Wingdings" panose="05000000000000000000" pitchFamily="2" charset="2"/>
              </a:rPr>
              <a:t>)</a:t>
            </a:r>
            <a:endParaRPr lang="zh-TW" altLang="en-US" sz="3045" b="1" dirty="0">
              <a:solidFill>
                <a:srgbClr val="0000FF"/>
              </a:solidFill>
              <a:latin typeface="標楷體" panose="03000509000000000000" pitchFamily="65" charset="-120"/>
              <a:ea typeface="標楷體" panose="03000509000000000000" pitchFamily="65" charset="-120"/>
            </a:endParaRPr>
          </a:p>
          <a:p>
            <a:pPr marL="342815" indent="-342815" eaLnBrk="1" hangingPunct="1">
              <a:defRPr/>
            </a:pPr>
            <a:r>
              <a:rPr lang="zh-TW" altLang="en-US" sz="3045" b="1" dirty="0">
                <a:solidFill>
                  <a:srgbClr val="0000FF"/>
                </a:solidFill>
                <a:latin typeface="標楷體" panose="03000509000000000000" pitchFamily="65" charset="-120"/>
                <a:ea typeface="標楷體" panose="03000509000000000000" pitchFamily="65" charset="-120"/>
              </a:rPr>
              <a:t>星期：</a:t>
            </a:r>
            <a:r>
              <a:rPr lang="zh-TW" altLang="en-US" sz="3045" b="1" dirty="0">
                <a:solidFill>
                  <a:srgbClr val="064FBA"/>
                </a:solidFill>
                <a:latin typeface="標楷體" panose="03000509000000000000" pitchFamily="65" charset="-120"/>
                <a:ea typeface="標楷體" panose="03000509000000000000" pitchFamily="65" charset="-120"/>
              </a:rPr>
              <a:t>星期</a:t>
            </a:r>
            <a:r>
              <a:rPr lang="zh-TW" altLang="en-US" sz="3045" b="1" dirty="0">
                <a:solidFill>
                  <a:srgbClr val="FF0000"/>
                </a:solidFill>
                <a:latin typeface="標楷體" panose="03000509000000000000" pitchFamily="65" charset="-120"/>
                <a:ea typeface="標楷體" panose="03000509000000000000" pitchFamily="65" charset="-120"/>
              </a:rPr>
              <a:t>一</a:t>
            </a:r>
            <a:r>
              <a:rPr lang="zh-TW" altLang="en-US" sz="3045" b="1" dirty="0">
                <a:solidFill>
                  <a:srgbClr val="0000FF"/>
                </a:solidFill>
                <a:latin typeface="標楷體" panose="03000509000000000000" pitchFamily="65" charset="-120"/>
                <a:ea typeface="標楷體" panose="03000509000000000000" pitchFamily="65" charset="-120"/>
              </a:rPr>
              <a:t>或</a:t>
            </a:r>
            <a:r>
              <a:rPr lang="zh-TW" altLang="en-US" sz="3045" b="1" dirty="0">
                <a:solidFill>
                  <a:srgbClr val="0070C0"/>
                </a:solidFill>
                <a:latin typeface="標楷體" panose="03000509000000000000" pitchFamily="65" charset="-120"/>
                <a:ea typeface="標楷體" panose="03000509000000000000" pitchFamily="65" charset="-120"/>
              </a:rPr>
              <a:t>週</a:t>
            </a:r>
            <a:r>
              <a:rPr lang="zh-TW" altLang="en-US" sz="3045" b="1" dirty="0">
                <a:solidFill>
                  <a:srgbClr val="FF0000"/>
                </a:solidFill>
                <a:latin typeface="標楷體" panose="03000509000000000000" pitchFamily="65" charset="-120"/>
                <a:ea typeface="標楷體" panose="03000509000000000000" pitchFamily="65" charset="-120"/>
              </a:rPr>
              <a:t>一  </a:t>
            </a:r>
            <a:r>
              <a:rPr lang="zh-TW" altLang="en-US" sz="3045" b="1" dirty="0">
                <a:solidFill>
                  <a:srgbClr val="064FBA"/>
                </a:solidFill>
                <a:latin typeface="標楷體" panose="03000509000000000000" pitchFamily="65" charset="-120"/>
                <a:ea typeface="標楷體" panose="03000509000000000000" pitchFamily="65" charset="-120"/>
              </a:rPr>
              <a:t>  </a:t>
            </a:r>
            <a:r>
              <a:rPr lang="en-US" altLang="zh-TW" sz="3045" b="1" dirty="0">
                <a:solidFill>
                  <a:srgbClr val="FF0000"/>
                </a:solidFill>
                <a:latin typeface="標楷體" panose="03000509000000000000" pitchFamily="65" charset="-120"/>
                <a:ea typeface="標楷體" panose="03000509000000000000" pitchFamily="65" charset="-120"/>
              </a:rPr>
              <a:t>※</a:t>
            </a:r>
            <a:r>
              <a:rPr lang="zh-TW" altLang="en-US" sz="3045" b="1" dirty="0">
                <a:solidFill>
                  <a:srgbClr val="0000FF"/>
                </a:solidFill>
                <a:latin typeface="標楷體" panose="03000509000000000000" pitchFamily="65" charset="-120"/>
                <a:ea typeface="標楷體" panose="03000509000000000000" pitchFamily="65" charset="-120"/>
              </a:rPr>
              <a:t>實務上有書寫</a:t>
            </a:r>
            <a:r>
              <a:rPr lang="zh-TW" altLang="en-US" sz="3045" b="1" dirty="0">
                <a:solidFill>
                  <a:srgbClr val="064FBA"/>
                </a:solidFill>
                <a:latin typeface="標楷體" panose="03000509000000000000" pitchFamily="65" charset="-120"/>
                <a:ea typeface="標楷體" panose="03000509000000000000" pitchFamily="65" charset="-120"/>
              </a:rPr>
              <a:t>（</a:t>
            </a:r>
            <a:r>
              <a:rPr lang="zh-TW" altLang="en-US" sz="3045" b="1" dirty="0">
                <a:solidFill>
                  <a:srgbClr val="FF0000"/>
                </a:solidFill>
                <a:latin typeface="標楷體" panose="03000509000000000000" pitchFamily="65" charset="-120"/>
                <a:ea typeface="標楷體" panose="03000509000000000000" pitchFamily="65" charset="-120"/>
              </a:rPr>
              <a:t>一</a:t>
            </a:r>
            <a:r>
              <a:rPr lang="zh-TW" altLang="en-US" sz="3045" b="1" dirty="0">
                <a:solidFill>
                  <a:srgbClr val="064FBA"/>
                </a:solidFill>
                <a:latin typeface="標楷體" panose="03000509000000000000" pitchFamily="65" charset="-120"/>
                <a:ea typeface="標楷體" panose="03000509000000000000" pitchFamily="65" charset="-120"/>
              </a:rPr>
              <a:t>）</a:t>
            </a:r>
            <a:r>
              <a:rPr lang="zh-TW" altLang="en-US" sz="3045" b="1" dirty="0">
                <a:solidFill>
                  <a:srgbClr val="0000FF"/>
                </a:solidFill>
                <a:latin typeface="標楷體" panose="03000509000000000000" pitchFamily="65" charset="-120"/>
                <a:ea typeface="標楷體" panose="03000509000000000000" pitchFamily="65" charset="-120"/>
              </a:rPr>
              <a:t>屬</a:t>
            </a:r>
            <a:r>
              <a:rPr lang="zh-TW" altLang="en-US" sz="3045" b="1" dirty="0">
                <a:solidFill>
                  <a:srgbClr val="FF0000"/>
                </a:solidFill>
                <a:latin typeface="標楷體" panose="03000509000000000000" pitchFamily="65" charset="-120"/>
                <a:ea typeface="標楷體" panose="03000509000000000000" pitchFamily="65" charset="-120"/>
              </a:rPr>
              <a:t>錯誤</a:t>
            </a: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比例：</a:t>
            </a:r>
            <a:r>
              <a:rPr lang="zh-TW" altLang="en-US" sz="2667" b="1" dirty="0">
                <a:solidFill>
                  <a:srgbClr val="FF0000"/>
                </a:solidFill>
                <a:latin typeface="標楷體" panose="03000509000000000000" pitchFamily="65" charset="-120"/>
                <a:ea typeface="標楷體" panose="03000509000000000000" pitchFamily="65" charset="-120"/>
              </a:rPr>
              <a:t>十</a:t>
            </a:r>
            <a:r>
              <a:rPr lang="zh-TW" altLang="en-US" sz="2667" b="1" dirty="0">
                <a:solidFill>
                  <a:srgbClr val="064FBA"/>
                </a:solidFill>
                <a:latin typeface="標楷體" panose="03000509000000000000" pitchFamily="65" charset="-120"/>
                <a:ea typeface="標楷體" panose="03000509000000000000" pitchFamily="65" charset="-120"/>
              </a:rPr>
              <a:t>分之</a:t>
            </a:r>
            <a:r>
              <a:rPr lang="zh-TW" altLang="en-US" sz="2667" b="1" dirty="0">
                <a:solidFill>
                  <a:srgbClr val="FF0000"/>
                </a:solidFill>
                <a:latin typeface="標楷體" panose="03000509000000000000" pitchFamily="65" charset="-120"/>
                <a:ea typeface="標楷體" panose="03000509000000000000" pitchFamily="65" charset="-120"/>
              </a:rPr>
              <a:t>一</a:t>
            </a: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概數：</a:t>
            </a:r>
            <a:r>
              <a:rPr lang="zh-TW" altLang="en-US" sz="2667" b="1" dirty="0">
                <a:solidFill>
                  <a:srgbClr val="FF0000"/>
                </a:solidFill>
                <a:latin typeface="標楷體" panose="03000509000000000000" pitchFamily="65" charset="-120"/>
                <a:ea typeface="標楷體" panose="03000509000000000000" pitchFamily="65" charset="-120"/>
              </a:rPr>
              <a:t>三</a:t>
            </a:r>
            <a:r>
              <a:rPr lang="zh-TW" altLang="en-US" sz="2667" b="1" dirty="0">
                <a:solidFill>
                  <a:srgbClr val="064FBA"/>
                </a:solidFill>
                <a:latin typeface="標楷體" panose="03000509000000000000" pitchFamily="65" charset="-120"/>
                <a:ea typeface="標楷體" panose="03000509000000000000" pitchFamily="65" charset="-120"/>
              </a:rPr>
              <a:t>讀、</a:t>
            </a:r>
            <a:r>
              <a:rPr lang="zh-TW" altLang="en-US" sz="2667" b="1" dirty="0">
                <a:solidFill>
                  <a:srgbClr val="FF0000"/>
                </a:solidFill>
                <a:latin typeface="標楷體" panose="03000509000000000000" pitchFamily="65" charset="-120"/>
                <a:ea typeface="標楷體" panose="03000509000000000000" pitchFamily="65" charset="-120"/>
              </a:rPr>
              <a:t>三</a:t>
            </a:r>
            <a:r>
              <a:rPr lang="zh-TW" altLang="en-US" sz="2667" b="1" dirty="0">
                <a:solidFill>
                  <a:srgbClr val="064FBA"/>
                </a:solidFill>
                <a:latin typeface="標楷體" panose="03000509000000000000" pitchFamily="65" charset="-120"/>
                <a:ea typeface="標楷體" panose="03000509000000000000" pitchFamily="65" charset="-120"/>
              </a:rPr>
              <a:t>軍部隊、正月初</a:t>
            </a:r>
            <a:r>
              <a:rPr lang="zh-TW" altLang="en-US" sz="2667" b="1" dirty="0">
                <a:solidFill>
                  <a:srgbClr val="FF0000"/>
                </a:solidFill>
                <a:latin typeface="標楷體" panose="03000509000000000000" pitchFamily="65" charset="-120"/>
                <a:ea typeface="標楷體" panose="03000509000000000000" pitchFamily="65" charset="-120"/>
              </a:rPr>
              <a:t>五</a:t>
            </a:r>
            <a:endParaRPr lang="zh-TW" altLang="en-US" sz="2667" b="1" dirty="0">
              <a:solidFill>
                <a:srgbClr val="064FBA"/>
              </a:solidFill>
              <a:latin typeface="標楷體" panose="03000509000000000000" pitchFamily="65" charset="-120"/>
              <a:ea typeface="標楷體" panose="03000509000000000000" pitchFamily="65" charset="-120"/>
            </a:endParaRPr>
          </a:p>
          <a:p>
            <a:pPr marL="342815" indent="-342815" eaLnBrk="1" hangingPunct="1">
              <a:defRPr/>
            </a:pPr>
            <a:r>
              <a:rPr lang="zh-TW" altLang="en-US" sz="2667" b="1" dirty="0">
                <a:solidFill>
                  <a:srgbClr val="0000FF"/>
                </a:solidFill>
                <a:latin typeface="標楷體" panose="03000509000000000000" pitchFamily="65" charset="-120"/>
                <a:ea typeface="標楷體" panose="03000509000000000000" pitchFamily="65" charset="-120"/>
              </a:rPr>
              <a:t>約數：</a:t>
            </a:r>
            <a:r>
              <a:rPr lang="zh-TW" altLang="en-US" sz="2667" b="1" dirty="0">
                <a:solidFill>
                  <a:srgbClr val="064FBA"/>
                </a:solidFill>
                <a:latin typeface="標楷體" panose="03000509000000000000" pitchFamily="65" charset="-120"/>
                <a:ea typeface="標楷體" panose="03000509000000000000" pitchFamily="65" charset="-120"/>
              </a:rPr>
              <a:t>約</a:t>
            </a:r>
            <a:r>
              <a:rPr lang="zh-TW" altLang="en-US" sz="2667" b="1" dirty="0">
                <a:solidFill>
                  <a:srgbClr val="FF0000"/>
                </a:solidFill>
                <a:latin typeface="標楷體" panose="03000509000000000000" pitchFamily="65" charset="-120"/>
                <a:ea typeface="標楷體" panose="03000509000000000000" pitchFamily="65" charset="-120"/>
              </a:rPr>
              <a:t>三、四</a:t>
            </a:r>
            <a:r>
              <a:rPr lang="zh-TW" altLang="en-US" sz="2667" b="1" dirty="0">
                <a:solidFill>
                  <a:srgbClr val="064FBA"/>
                </a:solidFill>
                <a:latin typeface="標楷體" panose="03000509000000000000" pitchFamily="65" charset="-120"/>
                <a:ea typeface="標楷體" panose="03000509000000000000" pitchFamily="65" charset="-120"/>
              </a:rPr>
              <a:t>天、</a:t>
            </a:r>
            <a:r>
              <a:rPr lang="zh-TW" altLang="en-US" sz="2667" b="1" dirty="0">
                <a:solidFill>
                  <a:srgbClr val="FF0000"/>
                </a:solidFill>
                <a:latin typeface="標楷體" panose="03000509000000000000" pitchFamily="65" charset="-120"/>
                <a:ea typeface="標楷體" panose="03000509000000000000" pitchFamily="65" charset="-120"/>
              </a:rPr>
              <a:t>二三</a:t>
            </a:r>
            <a:r>
              <a:rPr lang="zh-TW" altLang="en-US" sz="2667" b="1" dirty="0">
                <a:solidFill>
                  <a:srgbClr val="064FBA"/>
                </a:solidFill>
                <a:latin typeface="標楷體" panose="03000509000000000000" pitchFamily="65" charset="-120"/>
                <a:ea typeface="標楷體" panose="03000509000000000000" pitchFamily="65" charset="-120"/>
              </a:rPr>
              <a:t>百架次</a:t>
            </a:r>
            <a:r>
              <a:rPr lang="zh-TW" altLang="en-US" sz="2667" b="1" dirty="0">
                <a:solidFill>
                  <a:srgbClr val="FF0000"/>
                </a:solidFill>
                <a:latin typeface="標楷體" panose="03000509000000000000" pitchFamily="65" charset="-120"/>
                <a:ea typeface="標楷體" panose="03000509000000000000" pitchFamily="65" charset="-120"/>
              </a:rPr>
              <a:t>、</a:t>
            </a:r>
            <a:r>
              <a:rPr lang="zh-TW" altLang="en-US" sz="2667" b="1" dirty="0">
                <a:solidFill>
                  <a:srgbClr val="064FBA"/>
                </a:solidFill>
                <a:latin typeface="標楷體" panose="03000509000000000000" pitchFamily="65" charset="-120"/>
                <a:ea typeface="標楷體" panose="03000509000000000000" pitchFamily="65" charset="-120"/>
              </a:rPr>
              <a:t>幾</a:t>
            </a:r>
            <a:r>
              <a:rPr lang="zh-TW" altLang="en-US" sz="2667" b="1" dirty="0">
                <a:solidFill>
                  <a:srgbClr val="FF0000"/>
                </a:solidFill>
                <a:latin typeface="標楷體" panose="03000509000000000000" pitchFamily="65" charset="-120"/>
                <a:ea typeface="標楷體" panose="03000509000000000000" pitchFamily="65" charset="-120"/>
              </a:rPr>
              <a:t>十</a:t>
            </a:r>
            <a:r>
              <a:rPr lang="zh-TW" altLang="en-US" sz="2667" b="1" dirty="0">
                <a:solidFill>
                  <a:srgbClr val="064FBA"/>
                </a:solidFill>
                <a:latin typeface="標楷體" panose="03000509000000000000" pitchFamily="65" charset="-120"/>
                <a:ea typeface="標楷體" panose="03000509000000000000" pitchFamily="65" charset="-120"/>
              </a:rPr>
              <a:t>萬分之</a:t>
            </a:r>
            <a:r>
              <a:rPr lang="zh-TW" altLang="en-US" sz="2667" b="1" dirty="0">
                <a:solidFill>
                  <a:srgbClr val="FF0000"/>
                </a:solidFill>
                <a:latin typeface="標楷體" panose="03000509000000000000" pitchFamily="65" charset="-120"/>
                <a:ea typeface="標楷體" panose="03000509000000000000" pitchFamily="65" charset="-120"/>
              </a:rPr>
              <a:t>一、七</a:t>
            </a:r>
            <a:r>
              <a:rPr lang="zh-TW" altLang="en-US" sz="2667" b="1" dirty="0">
                <a:solidFill>
                  <a:srgbClr val="064FBA"/>
                </a:solidFill>
                <a:latin typeface="標楷體" panose="03000509000000000000" pitchFamily="65" charset="-120"/>
                <a:ea typeface="標楷體" panose="03000509000000000000" pitchFamily="65" charset="-120"/>
              </a:rPr>
              <a:t>千餘人 </a:t>
            </a:r>
            <a:r>
              <a:rPr lang="zh-TW" altLang="en-US" sz="2667" b="1" dirty="0">
                <a:solidFill>
                  <a:srgbClr val="FF0000"/>
                </a:solidFill>
                <a:latin typeface="標楷體" panose="03000509000000000000" pitchFamily="65" charset="-120"/>
                <a:ea typeface="標楷體" panose="03000509000000000000" pitchFamily="65" charset="-120"/>
              </a:rPr>
              <a:t>、二</a:t>
            </a:r>
            <a:r>
              <a:rPr lang="zh-TW" altLang="en-US" sz="2667" b="1" dirty="0">
                <a:solidFill>
                  <a:srgbClr val="064FBA"/>
                </a:solidFill>
                <a:latin typeface="標楷體" panose="03000509000000000000" pitchFamily="65" charset="-120"/>
                <a:ea typeface="標楷體" panose="03000509000000000000" pitchFamily="65" charset="-120"/>
              </a:rPr>
              <a:t>百多人 </a:t>
            </a:r>
          </a:p>
        </p:txBody>
      </p:sp>
    </p:spTree>
    <p:extLst>
      <p:ext uri="{BB962C8B-B14F-4D97-AF65-F5344CB8AC3E}">
        <p14:creationId xmlns:p14="http://schemas.microsoft.com/office/powerpoint/2010/main" val="399468220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81662"/>
            <a:ext cx="10516104" cy="1299013"/>
          </a:xfrm>
        </p:spPr>
        <p:txBody>
          <a:bodyPr rtlCol="0">
            <a:normAutofit/>
          </a:bodyPr>
          <a:lstStyle/>
          <a:p>
            <a:pPr algn="ctr" defTabSz="914247"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rPr>
              <a:t>公文製作時針對時間多採</a:t>
            </a:r>
            <a:r>
              <a:rPr lang="en-US" altLang="zh-TW" sz="4400" dirty="0">
                <a:solidFill>
                  <a:srgbClr val="0070C0"/>
                </a:solidFill>
                <a:latin typeface="標楷體" panose="03000509000000000000" pitchFamily="65" charset="-120"/>
                <a:ea typeface="標楷體" panose="03000509000000000000" pitchFamily="65" charset="-120"/>
              </a:rPr>
              <a:t>12</a:t>
            </a:r>
            <a:r>
              <a:rPr lang="zh-TW" altLang="en-US" sz="4400" dirty="0">
                <a:solidFill>
                  <a:srgbClr val="0070C0"/>
                </a:solidFill>
                <a:latin typeface="標楷體" panose="03000509000000000000" pitchFamily="65" charset="-120"/>
                <a:ea typeface="標楷體" panose="03000509000000000000" pitchFamily="65" charset="-120"/>
              </a:rPr>
              <a:t>小時制</a:t>
            </a:r>
          </a:p>
        </p:txBody>
      </p:sp>
      <p:sp>
        <p:nvSpPr>
          <p:cNvPr id="3" name="內容版面配置區 2"/>
          <p:cNvSpPr>
            <a:spLocks noGrp="1"/>
          </p:cNvSpPr>
          <p:nvPr>
            <p:ph idx="1"/>
          </p:nvPr>
        </p:nvSpPr>
        <p:spPr>
          <a:xfrm>
            <a:off x="837949" y="1444189"/>
            <a:ext cx="10516104" cy="4733305"/>
          </a:xfrm>
        </p:spPr>
        <p:txBody>
          <a:bodyPr rtlCol="0">
            <a:normAutofit/>
          </a:bodyPr>
          <a:lstStyle/>
          <a:p>
            <a:pPr marL="228561" indent="-228561" defTabSz="914247" eaLnBrk="1" fontAlgn="auto" hangingPunct="1">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行政院</a:t>
            </a:r>
            <a:r>
              <a:rPr lang="en-US" altLang="zh-TW" sz="3600" dirty="0">
                <a:solidFill>
                  <a:prstClr val="black"/>
                </a:solidFill>
                <a:latin typeface="標楷體" panose="03000509000000000000" pitchFamily="65" charset="-120"/>
                <a:ea typeface="標楷體" panose="03000509000000000000" pitchFamily="65" charset="-120"/>
              </a:rPr>
              <a:t>102.9.6</a:t>
            </a:r>
            <a:r>
              <a:rPr lang="zh-TW" altLang="en-US" sz="36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600" dirty="0">
              <a:solidFill>
                <a:prstClr val="black"/>
              </a:solidFill>
              <a:latin typeface="標楷體" panose="03000509000000000000" pitchFamily="65" charset="-120"/>
              <a:ea typeface="標楷體" panose="03000509000000000000" pitchFamily="65" charset="-120"/>
            </a:endParaRPr>
          </a:p>
          <a:p>
            <a:pPr marL="228561" indent="-228561" defTabSz="914247" eaLnBrk="1" fontAlgn="auto" hangingPunct="1">
              <a:spcAft>
                <a:spcPts val="0"/>
              </a:spcAft>
              <a:defRPr/>
            </a:pPr>
            <a:r>
              <a:rPr lang="zh-TW" altLang="en-US" sz="3600" dirty="0">
                <a:latin typeface="標楷體" panose="03000509000000000000" pitchFamily="65" charset="-120"/>
                <a:ea typeface="標楷體" panose="03000509000000000000" pitchFamily="65" charset="-120"/>
              </a:rPr>
              <a:t>查</a:t>
            </a:r>
            <a:r>
              <a:rPr lang="zh-TW" altLang="en-US" sz="3600" dirty="0">
                <a:solidFill>
                  <a:srgbClr val="0000FF"/>
                </a:solidFill>
                <a:latin typeface="標楷體" panose="03000509000000000000" pitchFamily="65" charset="-120"/>
                <a:ea typeface="標楷體" panose="03000509000000000000" pitchFamily="65" charset="-120"/>
              </a:rPr>
              <a:t>實務上各機關公文製作時，針對時間</a:t>
            </a:r>
            <a:r>
              <a:rPr lang="zh-TW" altLang="en-US" sz="3600" dirty="0">
                <a:solidFill>
                  <a:srgbClr val="FF0000"/>
                </a:solidFill>
                <a:latin typeface="標楷體" panose="03000509000000000000" pitchFamily="65" charset="-120"/>
                <a:ea typeface="標楷體" panose="03000509000000000000" pitchFamily="65" charset="-120"/>
              </a:rPr>
              <a:t>多採</a:t>
            </a:r>
            <a:r>
              <a:rPr lang="en-US" altLang="zh-TW" sz="3600" dirty="0">
                <a:solidFill>
                  <a:srgbClr val="FF0000"/>
                </a:solidFill>
                <a:latin typeface="標楷體" panose="03000509000000000000" pitchFamily="65" charset="-120"/>
                <a:ea typeface="標楷體" panose="03000509000000000000" pitchFamily="65" charset="-120"/>
              </a:rPr>
              <a:t>12</a:t>
            </a:r>
            <a:r>
              <a:rPr lang="zh-TW" altLang="en-US" sz="3600" dirty="0">
                <a:solidFill>
                  <a:srgbClr val="FF0000"/>
                </a:solidFill>
                <a:latin typeface="標楷體" panose="03000509000000000000" pitchFamily="65" charset="-120"/>
                <a:ea typeface="標楷體" panose="03000509000000000000" pitchFamily="65" charset="-120"/>
              </a:rPr>
              <a:t>小時制</a:t>
            </a:r>
            <a:r>
              <a:rPr lang="zh-TW" altLang="en-US" sz="3600" dirty="0">
                <a:latin typeface="標楷體" panose="03000509000000000000" pitchFamily="65" charset="-120"/>
                <a:ea typeface="標楷體" panose="03000509000000000000" pitchFamily="65" charset="-120"/>
              </a:rPr>
              <a:t>，如</a:t>
            </a:r>
            <a:r>
              <a:rPr lang="zh-TW" altLang="en-US" sz="3600" dirty="0">
                <a:solidFill>
                  <a:srgbClr val="FF0000"/>
                </a:solidFill>
                <a:latin typeface="標楷體" panose="03000509000000000000" pitchFamily="65" charset="-120"/>
                <a:ea typeface="標楷體" panose="03000509000000000000" pitchFamily="65" charset="-120"/>
              </a:rPr>
              <a:t>上午</a:t>
            </a:r>
            <a:r>
              <a:rPr lang="en-US" altLang="zh-TW" sz="3600" dirty="0">
                <a:solidFill>
                  <a:srgbClr val="FF0000"/>
                </a:solidFill>
                <a:latin typeface="標楷體" panose="03000509000000000000" pitchFamily="65" charset="-120"/>
                <a:ea typeface="標楷體" panose="03000509000000000000" pitchFamily="65" charset="-120"/>
              </a:rPr>
              <a:t>9</a:t>
            </a:r>
            <a:r>
              <a:rPr lang="zh-TW" altLang="en-US" sz="3600">
                <a:solidFill>
                  <a:srgbClr val="FF0000"/>
                </a:solidFill>
                <a:latin typeface="標楷體" panose="03000509000000000000" pitchFamily="65" charset="-120"/>
                <a:ea typeface="標楷體" panose="03000509000000000000" pitchFamily="65" charset="-120"/>
              </a:rPr>
              <a:t>時</a:t>
            </a:r>
            <a:r>
              <a:rPr lang="zh-TW" altLang="en-US" sz="3600">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下午</a:t>
            </a:r>
            <a:r>
              <a:rPr lang="en-US" altLang="zh-TW" sz="3600" dirty="0">
                <a:solidFill>
                  <a:srgbClr val="FF0000"/>
                </a:solidFill>
                <a:latin typeface="標楷體" panose="03000509000000000000" pitchFamily="65" charset="-120"/>
                <a:ea typeface="標楷體" panose="03000509000000000000" pitchFamily="65" charset="-120"/>
              </a:rPr>
              <a:t>1</a:t>
            </a:r>
            <a:r>
              <a:rPr lang="zh-TW" altLang="en-US" sz="3600" dirty="0">
                <a:solidFill>
                  <a:srgbClr val="FF0000"/>
                </a:solidFill>
                <a:latin typeface="標楷體" panose="03000509000000000000" pitchFamily="65" charset="-120"/>
                <a:ea typeface="標楷體" panose="03000509000000000000" pitchFamily="65" charset="-120"/>
              </a:rPr>
              <a:t>時</a:t>
            </a:r>
            <a:r>
              <a:rPr lang="en-US" altLang="zh-TW" sz="3600" dirty="0">
                <a:solidFill>
                  <a:srgbClr val="FF0000"/>
                </a:solidFill>
                <a:latin typeface="標楷體" panose="03000509000000000000" pitchFamily="65" charset="-120"/>
                <a:ea typeface="標楷體" panose="03000509000000000000" pitchFamily="65" charset="-120"/>
              </a:rPr>
              <a:t>30</a:t>
            </a:r>
            <a:r>
              <a:rPr lang="zh-TW" altLang="en-US" sz="3600" dirty="0">
                <a:solidFill>
                  <a:srgbClr val="FF0000"/>
                </a:solidFill>
                <a:latin typeface="標楷體" panose="03000509000000000000" pitchFamily="65" charset="-120"/>
                <a:ea typeface="標楷體" panose="03000509000000000000" pitchFamily="65" charset="-120"/>
              </a:rPr>
              <a:t>分</a:t>
            </a:r>
            <a:r>
              <a:rPr lang="zh-TW" altLang="en-US" sz="3600" dirty="0">
                <a:latin typeface="標楷體" panose="03000509000000000000" pitchFamily="65" charset="-120"/>
                <a:ea typeface="標楷體" panose="03000509000000000000" pitchFamily="65" charset="-120"/>
              </a:rPr>
              <a:t>等方式表述，較為清楚明瞭。</a:t>
            </a:r>
            <a:endParaRPr lang="en-US" altLang="zh-TW" sz="3600" dirty="0">
              <a:latin typeface="標楷體" panose="03000509000000000000" pitchFamily="65" charset="-120"/>
              <a:ea typeface="標楷體" panose="03000509000000000000" pitchFamily="65" charset="-120"/>
            </a:endParaRPr>
          </a:p>
          <a:p>
            <a:pPr marL="228561" indent="-228561" defTabSz="914247" eaLnBrk="1" fontAlgn="auto" hangingPunct="1">
              <a:spcAft>
                <a:spcPts val="0"/>
              </a:spcAft>
              <a:defRPr/>
            </a:pPr>
            <a:r>
              <a:rPr lang="zh-TW" altLang="en-US" sz="3600" dirty="0">
                <a:latin typeface="標楷體" panose="03000509000000000000" pitchFamily="65" charset="-120"/>
                <a:ea typeface="標楷體" panose="03000509000000000000" pitchFamily="65" charset="-120"/>
              </a:rPr>
              <a:t>又依「</a:t>
            </a:r>
            <a:r>
              <a:rPr lang="zh-TW" altLang="en-US" sz="3600" dirty="0">
                <a:solidFill>
                  <a:srgbClr val="0070C0"/>
                </a:solidFill>
                <a:latin typeface="標楷體" panose="03000509000000000000" pitchFamily="65" charset="-120"/>
                <a:ea typeface="標楷體" panose="03000509000000000000" pitchFamily="65" charset="-120"/>
              </a:rPr>
              <a:t>公文程式條例</a:t>
            </a:r>
            <a:r>
              <a:rPr lang="zh-TW" altLang="en-US" sz="3600" dirty="0">
                <a:latin typeface="標楷體" panose="03000509000000000000" pitchFamily="65" charset="-120"/>
                <a:ea typeface="標楷體" panose="03000509000000000000" pitchFamily="65" charset="-120"/>
              </a:rPr>
              <a:t>」</a:t>
            </a:r>
            <a:r>
              <a:rPr lang="zh-TW" altLang="en-US" sz="3600" dirty="0">
                <a:solidFill>
                  <a:srgbClr val="0070C0"/>
                </a:solidFill>
                <a:latin typeface="標楷體" panose="03000509000000000000" pitchFamily="65" charset="-120"/>
                <a:ea typeface="標楷體" panose="03000509000000000000" pitchFamily="65" charset="-120"/>
              </a:rPr>
              <a:t>第</a:t>
            </a:r>
            <a:r>
              <a:rPr lang="en-US" altLang="zh-TW" sz="3600" dirty="0">
                <a:solidFill>
                  <a:srgbClr val="0070C0"/>
                </a:solidFill>
                <a:latin typeface="標楷體" panose="03000509000000000000" pitchFamily="65" charset="-120"/>
                <a:ea typeface="標楷體" panose="03000509000000000000" pitchFamily="65" charset="-120"/>
              </a:rPr>
              <a:t>8</a:t>
            </a:r>
            <a:r>
              <a:rPr lang="zh-TW" altLang="en-US" sz="3600" dirty="0">
                <a:solidFill>
                  <a:srgbClr val="0070C0"/>
                </a:solidFill>
                <a:latin typeface="標楷體" panose="03000509000000000000" pitchFamily="65" charset="-120"/>
                <a:ea typeface="標楷體" panose="03000509000000000000" pitchFamily="65" charset="-120"/>
              </a:rPr>
              <a:t>條</a:t>
            </a:r>
            <a:r>
              <a:rPr lang="zh-TW" altLang="en-US" sz="3600" dirty="0">
                <a:latin typeface="標楷體" panose="03000509000000000000" pitchFamily="65" charset="-120"/>
                <a:ea typeface="標楷體" panose="03000509000000000000" pitchFamily="65" charset="-120"/>
              </a:rPr>
              <a:t>及「</a:t>
            </a:r>
            <a:r>
              <a:rPr lang="zh-TW" altLang="en-US" sz="3600" dirty="0">
                <a:solidFill>
                  <a:srgbClr val="0070C0"/>
                </a:solidFill>
                <a:latin typeface="標楷體" panose="03000509000000000000" pitchFamily="65" charset="-120"/>
                <a:ea typeface="標楷體" panose="03000509000000000000" pitchFamily="65" charset="-120"/>
              </a:rPr>
              <a:t>文書處理手冊</a:t>
            </a:r>
            <a:r>
              <a:rPr lang="zh-TW" altLang="en-US" sz="3600" dirty="0">
                <a:latin typeface="標楷體" panose="03000509000000000000" pitchFamily="65" charset="-120"/>
                <a:ea typeface="標楷體" panose="03000509000000000000" pitchFamily="65" charset="-120"/>
              </a:rPr>
              <a:t>」</a:t>
            </a:r>
            <a:r>
              <a:rPr lang="zh-TW" altLang="en-US" sz="3600" dirty="0">
                <a:solidFill>
                  <a:srgbClr val="0070C0"/>
                </a:solidFill>
                <a:latin typeface="標楷體" panose="03000509000000000000" pitchFamily="65" charset="-120"/>
                <a:ea typeface="標楷體" panose="03000509000000000000" pitchFamily="65" charset="-120"/>
              </a:rPr>
              <a:t>第</a:t>
            </a:r>
            <a:r>
              <a:rPr lang="en-US" altLang="zh-TW" sz="3600" dirty="0">
                <a:solidFill>
                  <a:srgbClr val="0070C0"/>
                </a:solidFill>
                <a:latin typeface="標楷體" panose="03000509000000000000" pitchFamily="65" charset="-120"/>
                <a:ea typeface="標楷體" panose="03000509000000000000" pitchFamily="65" charset="-120"/>
              </a:rPr>
              <a:t>16</a:t>
            </a:r>
            <a:r>
              <a:rPr lang="zh-TW" altLang="en-US" sz="3600" dirty="0">
                <a:solidFill>
                  <a:srgbClr val="0070C0"/>
                </a:solidFill>
                <a:latin typeface="標楷體" panose="03000509000000000000" pitchFamily="65" charset="-120"/>
                <a:ea typeface="標楷體" panose="03000509000000000000" pitchFamily="65" charset="-120"/>
              </a:rPr>
              <a:t>點等規定</a:t>
            </a:r>
            <a:r>
              <a:rPr lang="zh-TW" altLang="en-US" sz="3600" dirty="0">
                <a:latin typeface="標楷體" panose="03000509000000000000" pitchFamily="65" charset="-120"/>
                <a:ea typeface="標楷體" panose="03000509000000000000" pitchFamily="65" charset="-120"/>
              </a:rPr>
              <a:t>，公文</a:t>
            </a:r>
            <a:r>
              <a:rPr lang="zh-TW" altLang="en-US" sz="3600" dirty="0">
                <a:solidFill>
                  <a:srgbClr val="0000FF"/>
                </a:solidFill>
                <a:latin typeface="標楷體" panose="03000509000000000000" pitchFamily="65" charset="-120"/>
                <a:ea typeface="標楷體" panose="03000509000000000000" pitchFamily="65" charset="-120"/>
              </a:rPr>
              <a:t>文字應簡淺明確</a:t>
            </a:r>
            <a:r>
              <a:rPr lang="zh-TW" altLang="en-US" sz="3600" dirty="0">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明白曉暢</a:t>
            </a:r>
            <a:r>
              <a:rPr lang="zh-TW" altLang="en-US" sz="3600" dirty="0">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詞意清晰</a:t>
            </a:r>
            <a:r>
              <a:rPr lang="zh-TW" altLang="en-US" sz="3600" dirty="0">
                <a:latin typeface="標楷體" panose="03000509000000000000" pitchFamily="65" charset="-120"/>
                <a:ea typeface="標楷體" panose="03000509000000000000" pitchFamily="65" charset="-120"/>
              </a:rPr>
              <a:t>，俾利</a:t>
            </a:r>
            <a:r>
              <a:rPr lang="zh-TW" altLang="en-US" sz="3600" dirty="0">
                <a:solidFill>
                  <a:srgbClr val="0000FF"/>
                </a:solidFill>
                <a:latin typeface="標楷體" panose="03000509000000000000" pitchFamily="65" charset="-120"/>
                <a:ea typeface="標楷體" panose="03000509000000000000" pitchFamily="65" charset="-120"/>
              </a:rPr>
              <a:t>受文者明確知悉</a:t>
            </a:r>
            <a:r>
              <a:rPr lang="zh-TW" altLang="en-US"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marL="228561" indent="-228561" defTabSz="914247" eaLnBrk="1" fontAlgn="auto" hangingPunct="1">
              <a:spcAft>
                <a:spcPts val="0"/>
              </a:spcAft>
              <a:defRPr/>
            </a:pPr>
            <a:r>
              <a:rPr lang="zh-TW" altLang="en-US" sz="3600" dirty="0">
                <a:latin typeface="標楷體" panose="03000509000000000000" pitchFamily="65" charset="-120"/>
                <a:ea typeface="標楷體" panose="03000509000000000000" pitchFamily="65" charset="-120"/>
              </a:rPr>
              <a:t>是以，各機關自應依上述規定及方式辦理。</a:t>
            </a:r>
          </a:p>
        </p:txBody>
      </p:sp>
    </p:spTree>
    <p:extLst>
      <p:ext uri="{BB962C8B-B14F-4D97-AF65-F5344CB8AC3E}">
        <p14:creationId xmlns:p14="http://schemas.microsoft.com/office/powerpoint/2010/main" val="37079486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pimg.tw/shanhua/1329964873-1364253908.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89148" y="643461"/>
            <a:ext cx="5833872"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5513832" y="383000"/>
            <a:ext cx="1115568"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smtClean="0">
                <a:solidFill>
                  <a:srgbClr val="FF0000"/>
                </a:solidFill>
              </a:rPr>
              <a:t>12</a:t>
            </a:r>
            <a:r>
              <a:rPr lang="zh-TW" altLang="en-US" b="1" dirty="0" smtClean="0">
                <a:solidFill>
                  <a:srgbClr val="FF0000"/>
                </a:solidFill>
              </a:rPr>
              <a:t>時</a:t>
            </a:r>
            <a:endParaRPr lang="zh-TW" altLang="en-US" b="1" dirty="0">
              <a:solidFill>
                <a:srgbClr val="FF0000"/>
              </a:solidFill>
            </a:endParaRPr>
          </a:p>
        </p:txBody>
      </p:sp>
      <p:sp>
        <p:nvSpPr>
          <p:cNvPr id="6" name="文字方塊 5"/>
          <p:cNvSpPr txBox="1"/>
          <p:nvPr/>
        </p:nvSpPr>
        <p:spPr>
          <a:xfrm>
            <a:off x="7431024" y="752332"/>
            <a:ext cx="1042416"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smtClean="0">
                <a:solidFill>
                  <a:srgbClr val="FF0000"/>
                </a:solidFill>
              </a:rPr>
              <a:t>1</a:t>
            </a:r>
            <a:r>
              <a:rPr lang="zh-TW" altLang="en-US" b="1" dirty="0" smtClean="0">
                <a:solidFill>
                  <a:srgbClr val="FF0000"/>
                </a:solidFill>
              </a:rPr>
              <a:t>時</a:t>
            </a:r>
            <a:endParaRPr lang="zh-TW" altLang="en-US" b="1" dirty="0">
              <a:solidFill>
                <a:srgbClr val="FF0000"/>
              </a:solidFill>
            </a:endParaRPr>
          </a:p>
        </p:txBody>
      </p:sp>
      <p:sp>
        <p:nvSpPr>
          <p:cNvPr id="7" name="文字方塊 6"/>
          <p:cNvSpPr txBox="1"/>
          <p:nvPr/>
        </p:nvSpPr>
        <p:spPr>
          <a:xfrm>
            <a:off x="8473440" y="1758172"/>
            <a:ext cx="996696"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smtClean="0">
                <a:solidFill>
                  <a:srgbClr val="FF0000"/>
                </a:solidFill>
              </a:rPr>
              <a:t>2</a:t>
            </a:r>
            <a:r>
              <a:rPr lang="zh-TW" altLang="en-US" b="1" dirty="0" smtClean="0">
                <a:solidFill>
                  <a:srgbClr val="FF0000"/>
                </a:solidFill>
              </a:rPr>
              <a:t>時</a:t>
            </a:r>
            <a:endParaRPr lang="zh-TW" altLang="en-US" b="1" dirty="0">
              <a:solidFill>
                <a:srgbClr val="FF0000"/>
              </a:solidFill>
            </a:endParaRPr>
          </a:p>
        </p:txBody>
      </p:sp>
      <p:sp>
        <p:nvSpPr>
          <p:cNvPr id="8" name="文字方塊 7"/>
          <p:cNvSpPr txBox="1"/>
          <p:nvPr/>
        </p:nvSpPr>
        <p:spPr>
          <a:xfrm>
            <a:off x="8860536" y="3470148"/>
            <a:ext cx="1033272"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3</a:t>
            </a:r>
            <a:r>
              <a:rPr lang="zh-TW" altLang="en-US" b="1" dirty="0" smtClean="0">
                <a:solidFill>
                  <a:srgbClr val="FF0000"/>
                </a:solidFill>
              </a:rPr>
              <a:t>時</a:t>
            </a:r>
            <a:endParaRPr lang="zh-TW" altLang="en-US" b="1" dirty="0">
              <a:solidFill>
                <a:srgbClr val="FF0000"/>
              </a:solidFill>
            </a:endParaRPr>
          </a:p>
        </p:txBody>
      </p:sp>
      <p:sp>
        <p:nvSpPr>
          <p:cNvPr id="9" name="文字方塊 8"/>
          <p:cNvSpPr txBox="1"/>
          <p:nvPr/>
        </p:nvSpPr>
        <p:spPr>
          <a:xfrm>
            <a:off x="8473440" y="4876276"/>
            <a:ext cx="996696"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4</a:t>
            </a:r>
            <a:r>
              <a:rPr lang="zh-TW" altLang="en-US" b="1" dirty="0" smtClean="0">
                <a:solidFill>
                  <a:srgbClr val="FF0000"/>
                </a:solidFill>
              </a:rPr>
              <a:t>時</a:t>
            </a:r>
            <a:endParaRPr lang="zh-TW" altLang="en-US" b="1" dirty="0">
              <a:solidFill>
                <a:srgbClr val="FF0000"/>
              </a:solidFill>
            </a:endParaRPr>
          </a:p>
        </p:txBody>
      </p:sp>
      <p:sp>
        <p:nvSpPr>
          <p:cNvPr id="10" name="文字方塊 9"/>
          <p:cNvSpPr txBox="1"/>
          <p:nvPr/>
        </p:nvSpPr>
        <p:spPr>
          <a:xfrm>
            <a:off x="7431024" y="5913072"/>
            <a:ext cx="1042416"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5</a:t>
            </a:r>
            <a:r>
              <a:rPr lang="zh-TW" altLang="en-US" b="1" dirty="0" smtClean="0">
                <a:solidFill>
                  <a:srgbClr val="FF0000"/>
                </a:solidFill>
              </a:rPr>
              <a:t>時</a:t>
            </a:r>
            <a:endParaRPr lang="zh-TW" altLang="en-US" b="1" dirty="0">
              <a:solidFill>
                <a:srgbClr val="FF0000"/>
              </a:solidFill>
            </a:endParaRPr>
          </a:p>
        </p:txBody>
      </p:sp>
      <p:sp>
        <p:nvSpPr>
          <p:cNvPr id="11" name="文字方塊 10"/>
          <p:cNvSpPr txBox="1"/>
          <p:nvPr/>
        </p:nvSpPr>
        <p:spPr>
          <a:xfrm>
            <a:off x="5449824" y="6327648"/>
            <a:ext cx="1045464"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6</a:t>
            </a:r>
            <a:r>
              <a:rPr lang="zh-TW" altLang="en-US" b="1" dirty="0" smtClean="0">
                <a:solidFill>
                  <a:srgbClr val="FF0000"/>
                </a:solidFill>
              </a:rPr>
              <a:t>時</a:t>
            </a:r>
            <a:endParaRPr lang="zh-TW" altLang="en-US" b="1" dirty="0">
              <a:solidFill>
                <a:srgbClr val="FF0000"/>
              </a:solidFill>
            </a:endParaRPr>
          </a:p>
        </p:txBody>
      </p:sp>
      <p:sp>
        <p:nvSpPr>
          <p:cNvPr id="12" name="文字方塊 11"/>
          <p:cNvSpPr txBox="1"/>
          <p:nvPr/>
        </p:nvSpPr>
        <p:spPr>
          <a:xfrm>
            <a:off x="3538728" y="5913072"/>
            <a:ext cx="1045464"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7</a:t>
            </a:r>
            <a:r>
              <a:rPr lang="zh-TW" altLang="en-US" b="1" dirty="0" smtClean="0">
                <a:solidFill>
                  <a:srgbClr val="FF0000"/>
                </a:solidFill>
              </a:rPr>
              <a:t>時</a:t>
            </a:r>
            <a:endParaRPr lang="zh-TW" altLang="en-US" b="1" dirty="0">
              <a:solidFill>
                <a:srgbClr val="FF0000"/>
              </a:solidFill>
            </a:endParaRPr>
          </a:p>
        </p:txBody>
      </p:sp>
      <p:sp>
        <p:nvSpPr>
          <p:cNvPr id="13" name="文字方塊 12"/>
          <p:cNvSpPr txBox="1"/>
          <p:nvPr/>
        </p:nvSpPr>
        <p:spPr>
          <a:xfrm>
            <a:off x="2517648" y="4869346"/>
            <a:ext cx="1027176"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8</a:t>
            </a:r>
            <a:r>
              <a:rPr lang="zh-TW" altLang="en-US" b="1" dirty="0" smtClean="0">
                <a:solidFill>
                  <a:srgbClr val="FF0000"/>
                </a:solidFill>
              </a:rPr>
              <a:t>時</a:t>
            </a:r>
            <a:endParaRPr lang="zh-TW" altLang="en-US" b="1" dirty="0">
              <a:solidFill>
                <a:srgbClr val="FF0000"/>
              </a:solidFill>
            </a:endParaRPr>
          </a:p>
        </p:txBody>
      </p:sp>
      <p:sp>
        <p:nvSpPr>
          <p:cNvPr id="14" name="文字方塊 13"/>
          <p:cNvSpPr txBox="1"/>
          <p:nvPr/>
        </p:nvSpPr>
        <p:spPr>
          <a:xfrm>
            <a:off x="2157984" y="3500961"/>
            <a:ext cx="1005840"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a:solidFill>
                  <a:srgbClr val="FF0000"/>
                </a:solidFill>
              </a:rPr>
              <a:t>9</a:t>
            </a:r>
            <a:r>
              <a:rPr lang="zh-TW" altLang="en-US" b="1" dirty="0" smtClean="0">
                <a:solidFill>
                  <a:srgbClr val="FF0000"/>
                </a:solidFill>
              </a:rPr>
              <a:t>時</a:t>
            </a:r>
            <a:endParaRPr lang="zh-TW" altLang="en-US" b="1" dirty="0">
              <a:solidFill>
                <a:srgbClr val="FF0000"/>
              </a:solidFill>
            </a:endParaRPr>
          </a:p>
        </p:txBody>
      </p:sp>
      <p:sp>
        <p:nvSpPr>
          <p:cNvPr id="15" name="文字方塊 14"/>
          <p:cNvSpPr txBox="1"/>
          <p:nvPr/>
        </p:nvSpPr>
        <p:spPr>
          <a:xfrm>
            <a:off x="2426208" y="1827514"/>
            <a:ext cx="1115568"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smtClean="0">
                <a:solidFill>
                  <a:srgbClr val="FF0000"/>
                </a:solidFill>
              </a:rPr>
              <a:t>10</a:t>
            </a:r>
            <a:r>
              <a:rPr lang="zh-TW" altLang="en-US" b="1" dirty="0" smtClean="0">
                <a:solidFill>
                  <a:srgbClr val="FF0000"/>
                </a:solidFill>
              </a:rPr>
              <a:t>時</a:t>
            </a:r>
            <a:endParaRPr lang="zh-TW" altLang="en-US" b="1" dirty="0">
              <a:solidFill>
                <a:srgbClr val="FF0000"/>
              </a:solidFill>
            </a:endParaRPr>
          </a:p>
        </p:txBody>
      </p:sp>
      <p:sp>
        <p:nvSpPr>
          <p:cNvPr id="16" name="文字方塊 15"/>
          <p:cNvSpPr txBox="1"/>
          <p:nvPr/>
        </p:nvSpPr>
        <p:spPr>
          <a:xfrm>
            <a:off x="3389376" y="790718"/>
            <a:ext cx="1115568" cy="369332"/>
          </a:xfrm>
          <a:prstGeom prst="rect">
            <a:avLst/>
          </a:prstGeom>
          <a:noFill/>
          <a:ln w="28575">
            <a:solidFill>
              <a:srgbClr val="FF0000"/>
            </a:solidFill>
          </a:ln>
        </p:spPr>
        <p:txBody>
          <a:bodyPr wrap="square" rtlCol="0">
            <a:spAutoFit/>
          </a:bodyPr>
          <a:lstStyle/>
          <a:p>
            <a:r>
              <a:rPr lang="zh-TW" altLang="en-US" b="1" dirty="0" smtClean="0">
                <a:solidFill>
                  <a:srgbClr val="FF0000"/>
                </a:solidFill>
              </a:rPr>
              <a:t>上午</a:t>
            </a:r>
            <a:r>
              <a:rPr lang="en-US" altLang="zh-TW" b="1" dirty="0" smtClean="0">
                <a:solidFill>
                  <a:srgbClr val="FF0000"/>
                </a:solidFill>
              </a:rPr>
              <a:t>11</a:t>
            </a:r>
            <a:r>
              <a:rPr lang="zh-TW" altLang="en-US" b="1" dirty="0" smtClean="0">
                <a:solidFill>
                  <a:srgbClr val="FF0000"/>
                </a:solidFill>
              </a:rPr>
              <a:t>時</a:t>
            </a:r>
            <a:endParaRPr lang="zh-TW" altLang="en-US" b="1" dirty="0">
              <a:solidFill>
                <a:srgbClr val="FF0000"/>
              </a:solidFill>
            </a:endParaRPr>
          </a:p>
        </p:txBody>
      </p:sp>
      <p:sp>
        <p:nvSpPr>
          <p:cNvPr id="17" name="文字方塊 16"/>
          <p:cNvSpPr txBox="1"/>
          <p:nvPr/>
        </p:nvSpPr>
        <p:spPr>
          <a:xfrm>
            <a:off x="5586984" y="1573506"/>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a:solidFill>
                  <a:srgbClr val="0000FF"/>
                </a:solidFill>
              </a:rPr>
              <a:t>下</a:t>
            </a:r>
            <a:r>
              <a:rPr lang="zh-TW" altLang="en-US" b="1" dirty="0" smtClean="0">
                <a:solidFill>
                  <a:srgbClr val="0000FF"/>
                </a:solidFill>
              </a:rPr>
              <a:t>午</a:t>
            </a:r>
            <a:r>
              <a:rPr lang="en-US" altLang="zh-TW" b="1" dirty="0" smtClean="0">
                <a:solidFill>
                  <a:srgbClr val="0000FF"/>
                </a:solidFill>
              </a:rPr>
              <a:t>12</a:t>
            </a:r>
            <a:r>
              <a:rPr lang="zh-TW" altLang="en-US" b="1" dirty="0" smtClean="0">
                <a:solidFill>
                  <a:srgbClr val="0000FF"/>
                </a:solidFill>
              </a:rPr>
              <a:t>時</a:t>
            </a:r>
            <a:endParaRPr lang="zh-TW" altLang="en-US" b="1" dirty="0">
              <a:solidFill>
                <a:srgbClr val="0000FF"/>
              </a:solidFill>
            </a:endParaRPr>
          </a:p>
        </p:txBody>
      </p:sp>
      <p:sp>
        <p:nvSpPr>
          <p:cNvPr id="18" name="文字方塊 17"/>
          <p:cNvSpPr txBox="1"/>
          <p:nvPr/>
        </p:nvSpPr>
        <p:spPr>
          <a:xfrm>
            <a:off x="6114288" y="1914120"/>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a:solidFill>
                  <a:srgbClr val="0000FF"/>
                </a:solidFill>
              </a:rPr>
              <a:t>下</a:t>
            </a:r>
            <a:r>
              <a:rPr lang="zh-TW" altLang="en-US" b="1" dirty="0" smtClean="0">
                <a:solidFill>
                  <a:srgbClr val="0000FF"/>
                </a:solidFill>
              </a:rPr>
              <a:t>午</a:t>
            </a:r>
            <a:r>
              <a:rPr lang="en-US" altLang="zh-TW" b="1" dirty="0" smtClean="0">
                <a:solidFill>
                  <a:srgbClr val="0000FF"/>
                </a:solidFill>
              </a:rPr>
              <a:t>1</a:t>
            </a:r>
            <a:r>
              <a:rPr lang="zh-TW" altLang="en-US" b="1" dirty="0" smtClean="0">
                <a:solidFill>
                  <a:srgbClr val="0000FF"/>
                </a:solidFill>
              </a:rPr>
              <a:t>時</a:t>
            </a:r>
            <a:endParaRPr lang="zh-TW" altLang="en-US" b="1" dirty="0">
              <a:solidFill>
                <a:srgbClr val="0000FF"/>
              </a:solidFill>
            </a:endParaRPr>
          </a:p>
        </p:txBody>
      </p:sp>
      <p:sp>
        <p:nvSpPr>
          <p:cNvPr id="19" name="文字方塊 18"/>
          <p:cNvSpPr txBox="1"/>
          <p:nvPr/>
        </p:nvSpPr>
        <p:spPr>
          <a:xfrm>
            <a:off x="6672072" y="2449282"/>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smtClean="0">
                <a:solidFill>
                  <a:srgbClr val="0000FF"/>
                </a:solidFill>
              </a:rPr>
              <a:t>2</a:t>
            </a:r>
            <a:r>
              <a:rPr lang="zh-TW" altLang="en-US" b="1" dirty="0" smtClean="0">
                <a:solidFill>
                  <a:srgbClr val="0000FF"/>
                </a:solidFill>
              </a:rPr>
              <a:t>時</a:t>
            </a:r>
            <a:endParaRPr lang="zh-TW" altLang="en-US" b="1" dirty="0">
              <a:solidFill>
                <a:srgbClr val="0000FF"/>
              </a:solidFill>
            </a:endParaRPr>
          </a:p>
        </p:txBody>
      </p:sp>
      <p:sp>
        <p:nvSpPr>
          <p:cNvPr id="20" name="文字方塊 19"/>
          <p:cNvSpPr txBox="1"/>
          <p:nvPr/>
        </p:nvSpPr>
        <p:spPr>
          <a:xfrm>
            <a:off x="7031736" y="3446430"/>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3</a:t>
            </a:r>
            <a:r>
              <a:rPr lang="zh-TW" altLang="en-US" b="1" dirty="0" smtClean="0">
                <a:solidFill>
                  <a:srgbClr val="0000FF"/>
                </a:solidFill>
              </a:rPr>
              <a:t>時</a:t>
            </a:r>
            <a:endParaRPr lang="zh-TW" altLang="en-US" b="1" dirty="0">
              <a:solidFill>
                <a:srgbClr val="0000FF"/>
              </a:solidFill>
            </a:endParaRPr>
          </a:p>
        </p:txBody>
      </p:sp>
      <p:sp>
        <p:nvSpPr>
          <p:cNvPr id="21" name="文字方塊 20"/>
          <p:cNvSpPr txBox="1"/>
          <p:nvPr/>
        </p:nvSpPr>
        <p:spPr>
          <a:xfrm>
            <a:off x="4671060" y="2025372"/>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a:solidFill>
                  <a:srgbClr val="0000FF"/>
                </a:solidFill>
              </a:rPr>
              <a:t>下</a:t>
            </a:r>
            <a:r>
              <a:rPr lang="zh-TW" altLang="en-US" b="1" dirty="0" smtClean="0">
                <a:solidFill>
                  <a:srgbClr val="0000FF"/>
                </a:solidFill>
              </a:rPr>
              <a:t>午</a:t>
            </a:r>
            <a:r>
              <a:rPr lang="en-US" altLang="zh-TW" b="1" dirty="0" smtClean="0">
                <a:solidFill>
                  <a:srgbClr val="0000FF"/>
                </a:solidFill>
              </a:rPr>
              <a:t>11</a:t>
            </a:r>
            <a:r>
              <a:rPr lang="zh-TW" altLang="en-US" b="1" dirty="0" smtClean="0">
                <a:solidFill>
                  <a:srgbClr val="0000FF"/>
                </a:solidFill>
              </a:rPr>
              <a:t>時</a:t>
            </a:r>
            <a:endParaRPr lang="zh-TW" altLang="en-US" b="1" dirty="0">
              <a:solidFill>
                <a:srgbClr val="0000FF"/>
              </a:solidFill>
            </a:endParaRPr>
          </a:p>
        </p:txBody>
      </p:sp>
      <p:sp>
        <p:nvSpPr>
          <p:cNvPr id="22" name="文字方塊 21"/>
          <p:cNvSpPr txBox="1"/>
          <p:nvPr/>
        </p:nvSpPr>
        <p:spPr>
          <a:xfrm>
            <a:off x="4419600" y="2582418"/>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a:solidFill>
                  <a:srgbClr val="0000FF"/>
                </a:solidFill>
              </a:rPr>
              <a:t>下</a:t>
            </a:r>
            <a:r>
              <a:rPr lang="zh-TW" altLang="en-US" b="1" dirty="0" smtClean="0">
                <a:solidFill>
                  <a:srgbClr val="0000FF"/>
                </a:solidFill>
              </a:rPr>
              <a:t>午</a:t>
            </a:r>
            <a:r>
              <a:rPr lang="en-US" altLang="zh-TW" b="1" dirty="0" smtClean="0">
                <a:solidFill>
                  <a:srgbClr val="0000FF"/>
                </a:solidFill>
              </a:rPr>
              <a:t>10</a:t>
            </a:r>
            <a:r>
              <a:rPr lang="zh-TW" altLang="en-US" b="1" dirty="0" smtClean="0">
                <a:solidFill>
                  <a:srgbClr val="0000FF"/>
                </a:solidFill>
              </a:rPr>
              <a:t>時</a:t>
            </a:r>
            <a:endParaRPr lang="zh-TW" altLang="en-US" b="1" dirty="0">
              <a:solidFill>
                <a:srgbClr val="0000FF"/>
              </a:solidFill>
            </a:endParaRPr>
          </a:p>
        </p:txBody>
      </p:sp>
      <p:sp>
        <p:nvSpPr>
          <p:cNvPr id="23" name="文字方塊 22"/>
          <p:cNvSpPr txBox="1"/>
          <p:nvPr/>
        </p:nvSpPr>
        <p:spPr>
          <a:xfrm>
            <a:off x="3998976" y="3470148"/>
            <a:ext cx="10393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9</a:t>
            </a:r>
            <a:r>
              <a:rPr lang="zh-TW" altLang="en-US" b="1" dirty="0" smtClean="0">
                <a:solidFill>
                  <a:srgbClr val="0000FF"/>
                </a:solidFill>
              </a:rPr>
              <a:t>時</a:t>
            </a:r>
            <a:endParaRPr lang="zh-TW" altLang="en-US" b="1" dirty="0">
              <a:solidFill>
                <a:srgbClr val="0000FF"/>
              </a:solidFill>
            </a:endParaRPr>
          </a:p>
        </p:txBody>
      </p:sp>
      <p:sp>
        <p:nvSpPr>
          <p:cNvPr id="24" name="文字方塊 23"/>
          <p:cNvSpPr txBox="1"/>
          <p:nvPr/>
        </p:nvSpPr>
        <p:spPr>
          <a:xfrm>
            <a:off x="4267200" y="4202882"/>
            <a:ext cx="1027176"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8</a:t>
            </a:r>
            <a:r>
              <a:rPr lang="zh-TW" altLang="en-US" b="1" dirty="0" smtClean="0">
                <a:solidFill>
                  <a:srgbClr val="0000FF"/>
                </a:solidFill>
              </a:rPr>
              <a:t>時</a:t>
            </a:r>
            <a:endParaRPr lang="zh-TW" altLang="en-US" b="1" dirty="0">
              <a:solidFill>
                <a:srgbClr val="0000FF"/>
              </a:solidFill>
            </a:endParaRPr>
          </a:p>
        </p:txBody>
      </p:sp>
      <p:sp>
        <p:nvSpPr>
          <p:cNvPr id="25" name="文字方塊 24"/>
          <p:cNvSpPr txBox="1"/>
          <p:nvPr/>
        </p:nvSpPr>
        <p:spPr>
          <a:xfrm>
            <a:off x="5559552" y="5137142"/>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6</a:t>
            </a:r>
            <a:r>
              <a:rPr lang="zh-TW" altLang="en-US" b="1" dirty="0" smtClean="0">
                <a:solidFill>
                  <a:srgbClr val="0000FF"/>
                </a:solidFill>
              </a:rPr>
              <a:t>時</a:t>
            </a:r>
            <a:endParaRPr lang="zh-TW" altLang="en-US" b="1" dirty="0">
              <a:solidFill>
                <a:srgbClr val="0000FF"/>
              </a:solidFill>
            </a:endParaRPr>
          </a:p>
        </p:txBody>
      </p:sp>
      <p:sp>
        <p:nvSpPr>
          <p:cNvPr id="26" name="文字方塊 25"/>
          <p:cNvSpPr txBox="1"/>
          <p:nvPr/>
        </p:nvSpPr>
        <p:spPr>
          <a:xfrm>
            <a:off x="6495288" y="4753856"/>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5</a:t>
            </a:r>
            <a:r>
              <a:rPr lang="zh-TW" altLang="en-US" b="1" dirty="0" smtClean="0">
                <a:solidFill>
                  <a:srgbClr val="0000FF"/>
                </a:solidFill>
              </a:rPr>
              <a:t>時</a:t>
            </a:r>
            <a:endParaRPr lang="zh-TW" altLang="en-US" b="1" dirty="0">
              <a:solidFill>
                <a:srgbClr val="0000FF"/>
              </a:solidFill>
            </a:endParaRPr>
          </a:p>
        </p:txBody>
      </p:sp>
      <p:sp>
        <p:nvSpPr>
          <p:cNvPr id="27" name="文字方塊 26"/>
          <p:cNvSpPr txBox="1"/>
          <p:nvPr/>
        </p:nvSpPr>
        <p:spPr>
          <a:xfrm>
            <a:off x="6717792" y="4260032"/>
            <a:ext cx="111556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4</a:t>
            </a:r>
            <a:r>
              <a:rPr lang="zh-TW" altLang="en-US" b="1" dirty="0" smtClean="0">
                <a:solidFill>
                  <a:srgbClr val="0000FF"/>
                </a:solidFill>
              </a:rPr>
              <a:t>時</a:t>
            </a:r>
            <a:endParaRPr lang="zh-TW" altLang="en-US" b="1" dirty="0">
              <a:solidFill>
                <a:srgbClr val="0000FF"/>
              </a:solidFill>
            </a:endParaRPr>
          </a:p>
        </p:txBody>
      </p:sp>
      <p:sp>
        <p:nvSpPr>
          <p:cNvPr id="28" name="文字方塊 27"/>
          <p:cNvSpPr txBox="1"/>
          <p:nvPr/>
        </p:nvSpPr>
        <p:spPr>
          <a:xfrm>
            <a:off x="4943856" y="4756880"/>
            <a:ext cx="1054608" cy="369332"/>
          </a:xfrm>
          <a:prstGeom prst="rect">
            <a:avLst/>
          </a:prstGeom>
          <a:ln w="2857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b="1" dirty="0" smtClean="0">
                <a:solidFill>
                  <a:srgbClr val="0000FF"/>
                </a:solidFill>
              </a:rPr>
              <a:t>下午</a:t>
            </a:r>
            <a:r>
              <a:rPr lang="en-US" altLang="zh-TW" b="1" dirty="0">
                <a:solidFill>
                  <a:srgbClr val="0000FF"/>
                </a:solidFill>
              </a:rPr>
              <a:t>7</a:t>
            </a:r>
            <a:r>
              <a:rPr lang="zh-TW" altLang="en-US" b="1" dirty="0" smtClean="0">
                <a:solidFill>
                  <a:srgbClr val="0000FF"/>
                </a:solidFill>
              </a:rPr>
              <a:t>時</a:t>
            </a:r>
            <a:endParaRPr lang="zh-TW" altLang="en-US" b="1" dirty="0">
              <a:solidFill>
                <a:srgbClr val="0000FF"/>
              </a:solidFill>
            </a:endParaRPr>
          </a:p>
        </p:txBody>
      </p:sp>
      <p:sp>
        <p:nvSpPr>
          <p:cNvPr id="5" name="文字方塊 4"/>
          <p:cNvSpPr txBox="1"/>
          <p:nvPr/>
        </p:nvSpPr>
        <p:spPr>
          <a:xfrm>
            <a:off x="1045464" y="905256"/>
            <a:ext cx="554736" cy="4524315"/>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sz="2400" b="1" dirty="0" smtClean="0">
                <a:solidFill>
                  <a:srgbClr val="FF0000"/>
                </a:solidFill>
                <a:latin typeface="標楷體" panose="03000509000000000000" pitchFamily="65" charset="-120"/>
                <a:ea typeface="標楷體" panose="03000509000000000000" pitchFamily="65" charset="-120"/>
              </a:rPr>
              <a:t>不寫凌晨</a:t>
            </a:r>
            <a:r>
              <a:rPr lang="en-US" altLang="zh-TW" sz="2400" b="1" dirty="0" smtClean="0">
                <a:solidFill>
                  <a:srgbClr val="FF0000"/>
                </a:solidFill>
                <a:latin typeface="標楷體" panose="03000509000000000000" pitchFamily="65" charset="-120"/>
                <a:ea typeface="標楷體" panose="03000509000000000000" pitchFamily="65" charset="-120"/>
              </a:rPr>
              <a:t>12</a:t>
            </a:r>
            <a:r>
              <a:rPr lang="zh-TW" altLang="en-US" sz="2400" b="1" dirty="0" smtClean="0">
                <a:solidFill>
                  <a:srgbClr val="FF0000"/>
                </a:solidFill>
                <a:latin typeface="標楷體" panose="03000509000000000000" pitchFamily="65" charset="-120"/>
                <a:ea typeface="標楷體" panose="03000509000000000000" pitchFamily="65" charset="-120"/>
              </a:rPr>
              <a:t>時應寫上午</a:t>
            </a:r>
            <a:r>
              <a:rPr lang="en-US" altLang="zh-TW" sz="2400" b="1" dirty="0" smtClean="0">
                <a:solidFill>
                  <a:srgbClr val="FF0000"/>
                </a:solidFill>
                <a:latin typeface="標楷體" panose="03000509000000000000" pitchFamily="65" charset="-120"/>
                <a:ea typeface="標楷體" panose="03000509000000000000" pitchFamily="65" charset="-120"/>
              </a:rPr>
              <a:t>12</a:t>
            </a:r>
            <a:r>
              <a:rPr lang="zh-TW" altLang="en-US" sz="2400" b="1" dirty="0" smtClean="0">
                <a:solidFill>
                  <a:srgbClr val="FF0000"/>
                </a:solidFill>
                <a:latin typeface="標楷體" panose="03000509000000000000" pitchFamily="65" charset="-120"/>
                <a:ea typeface="標楷體" panose="03000509000000000000" pitchFamily="65" charset="-120"/>
              </a:rPr>
              <a:t>時</a:t>
            </a:r>
            <a:endParaRPr lang="zh-TW" altLang="en-US" sz="2400" b="1" dirty="0">
              <a:solidFill>
                <a:srgbClr val="FF0000"/>
              </a:solidFill>
              <a:latin typeface="標楷體" panose="03000509000000000000" pitchFamily="65" charset="-120"/>
              <a:ea typeface="標楷體" panose="03000509000000000000" pitchFamily="65" charset="-120"/>
            </a:endParaRPr>
          </a:p>
        </p:txBody>
      </p:sp>
      <p:sp>
        <p:nvSpPr>
          <p:cNvPr id="30" name="文字方塊 29"/>
          <p:cNvSpPr txBox="1"/>
          <p:nvPr/>
        </p:nvSpPr>
        <p:spPr>
          <a:xfrm>
            <a:off x="10469880" y="797493"/>
            <a:ext cx="554736" cy="4524315"/>
          </a:xfrm>
          <a:prstGeom prst="rect">
            <a:avLst/>
          </a:prstGeom>
          <a:ln w="28575"/>
        </p:spPr>
        <p:style>
          <a:lnRef idx="2">
            <a:schemeClr val="accent5"/>
          </a:lnRef>
          <a:fillRef idx="1">
            <a:schemeClr val="lt1"/>
          </a:fillRef>
          <a:effectRef idx="0">
            <a:schemeClr val="accent5"/>
          </a:effectRef>
          <a:fontRef idx="minor">
            <a:schemeClr val="dk1"/>
          </a:fontRef>
        </p:style>
        <p:txBody>
          <a:bodyPr wrap="square" rtlCol="0">
            <a:spAutoFit/>
          </a:bodyPr>
          <a:lstStyle/>
          <a:p>
            <a:r>
              <a:rPr lang="zh-TW" altLang="en-US" sz="2400" b="1" dirty="0" smtClean="0">
                <a:solidFill>
                  <a:srgbClr val="0000FF"/>
                </a:solidFill>
                <a:latin typeface="標楷體" panose="03000509000000000000" pitchFamily="65" charset="-120"/>
                <a:ea typeface="標楷體" panose="03000509000000000000" pitchFamily="65" charset="-120"/>
              </a:rPr>
              <a:t>不寫中午</a:t>
            </a:r>
            <a:r>
              <a:rPr lang="en-US" altLang="zh-TW" sz="2400" b="1" dirty="0" smtClean="0">
                <a:solidFill>
                  <a:srgbClr val="0000FF"/>
                </a:solidFill>
                <a:latin typeface="標楷體" panose="03000509000000000000" pitchFamily="65" charset="-120"/>
                <a:ea typeface="標楷體" panose="03000509000000000000" pitchFamily="65" charset="-120"/>
              </a:rPr>
              <a:t>12</a:t>
            </a:r>
            <a:r>
              <a:rPr lang="zh-TW" altLang="en-US" sz="2400" b="1" dirty="0" smtClean="0">
                <a:solidFill>
                  <a:srgbClr val="0000FF"/>
                </a:solidFill>
                <a:latin typeface="標楷體" panose="03000509000000000000" pitchFamily="65" charset="-120"/>
                <a:ea typeface="標楷體" panose="03000509000000000000" pitchFamily="65" charset="-120"/>
              </a:rPr>
              <a:t>時應寫下午</a:t>
            </a:r>
            <a:r>
              <a:rPr lang="en-US" altLang="zh-TW" sz="2400" b="1" dirty="0" smtClean="0">
                <a:solidFill>
                  <a:srgbClr val="0000FF"/>
                </a:solidFill>
                <a:latin typeface="標楷體" panose="03000509000000000000" pitchFamily="65" charset="-120"/>
                <a:ea typeface="標楷體" panose="03000509000000000000" pitchFamily="65" charset="-120"/>
              </a:rPr>
              <a:t>12</a:t>
            </a:r>
            <a:r>
              <a:rPr lang="zh-TW" altLang="en-US" sz="2400" b="1" dirty="0" smtClean="0">
                <a:solidFill>
                  <a:srgbClr val="0000FF"/>
                </a:solidFill>
                <a:latin typeface="標楷體" panose="03000509000000000000" pitchFamily="65" charset="-120"/>
                <a:ea typeface="標楷體" panose="03000509000000000000" pitchFamily="65" charset="-120"/>
              </a:rPr>
              <a:t>時</a:t>
            </a:r>
            <a:endParaRPr lang="zh-TW" altLang="en-US" sz="2400" b="1" dirty="0">
              <a:solidFill>
                <a:srgbClr val="0000FF"/>
              </a:solidFill>
              <a:latin typeface="標楷體" panose="03000509000000000000" pitchFamily="65" charset="-120"/>
              <a:ea typeface="標楷體" panose="03000509000000000000" pitchFamily="65" charset="-120"/>
            </a:endParaRPr>
          </a:p>
        </p:txBody>
      </p:sp>
      <p:sp>
        <p:nvSpPr>
          <p:cNvPr id="29" name="文字方塊 28"/>
          <p:cNvSpPr txBox="1"/>
          <p:nvPr/>
        </p:nvSpPr>
        <p:spPr>
          <a:xfrm>
            <a:off x="236220" y="-11025"/>
            <a:ext cx="4236720" cy="707886"/>
          </a:xfrm>
          <a:prstGeom prst="rect">
            <a:avLst/>
          </a:prstGeom>
          <a:noFill/>
        </p:spPr>
        <p:txBody>
          <a:bodyPr wrap="square" rtlCol="0">
            <a:spAutoFit/>
          </a:bodyPr>
          <a:lstStyle/>
          <a:p>
            <a:r>
              <a:rPr lang="zh-TW" altLang="en-US" sz="4000" dirty="0" smtClean="0">
                <a:solidFill>
                  <a:srgbClr val="002060"/>
                </a:solidFill>
                <a:latin typeface="標楷體" panose="03000509000000000000" pitchFamily="65" charset="-120"/>
                <a:ea typeface="標楷體" panose="03000509000000000000" pitchFamily="65" charset="-120"/>
                <a:hlinkClick r:id="rId3" action="ppaction://hlinksldjump"/>
              </a:rPr>
              <a:t>公文時間之寫法</a:t>
            </a:r>
            <a:endParaRPr lang="zh-TW" altLang="en-US" sz="4000" dirty="0">
              <a:solidFill>
                <a:srgbClr val="002060"/>
              </a:solidFill>
              <a:latin typeface="標楷體" panose="03000509000000000000" pitchFamily="65" charset="-120"/>
              <a:ea typeface="標楷體" panose="03000509000000000000" pitchFamily="65" charset="-120"/>
            </a:endParaRPr>
          </a:p>
        </p:txBody>
      </p:sp>
      <p:sp>
        <p:nvSpPr>
          <p:cNvPr id="31" name="文字方塊 30"/>
          <p:cNvSpPr txBox="1"/>
          <p:nvPr/>
        </p:nvSpPr>
        <p:spPr>
          <a:xfrm>
            <a:off x="5690616" y="-28771"/>
            <a:ext cx="954024" cy="461665"/>
          </a:xfrm>
          <a:prstGeom prst="rect">
            <a:avLst/>
          </a:prstGeom>
          <a:noFill/>
        </p:spPr>
        <p:txBody>
          <a:bodyPr wrap="square" rtlCol="0">
            <a:spAutoFit/>
          </a:bodyPr>
          <a:lstStyle/>
          <a:p>
            <a:r>
              <a:rPr lang="zh-TW" altLang="en-US" sz="2400" b="1">
                <a:solidFill>
                  <a:srgbClr val="FF0000"/>
                </a:solidFill>
                <a:latin typeface="標楷體" panose="03000509000000000000" pitchFamily="65" charset="-120"/>
                <a:ea typeface="標楷體" panose="03000509000000000000" pitchFamily="65" charset="-120"/>
              </a:rPr>
              <a:t>凌晨</a:t>
            </a:r>
            <a:endParaRPr lang="zh-TW" altLang="en-US" dirty="0">
              <a:solidFill>
                <a:prstClr val="black"/>
              </a:solidFill>
            </a:endParaRPr>
          </a:p>
        </p:txBody>
      </p:sp>
      <p:sp>
        <p:nvSpPr>
          <p:cNvPr id="32" name="矩形 31"/>
          <p:cNvSpPr/>
          <p:nvPr/>
        </p:nvSpPr>
        <p:spPr>
          <a:xfrm>
            <a:off x="6202561" y="1132106"/>
            <a:ext cx="800219" cy="461665"/>
          </a:xfrm>
          <a:prstGeom prst="rect">
            <a:avLst/>
          </a:prstGeom>
        </p:spPr>
        <p:txBody>
          <a:bodyPr wrap="none">
            <a:spAutoFit/>
          </a:bodyPr>
          <a:lstStyle/>
          <a:p>
            <a:r>
              <a:rPr lang="zh-TW" altLang="en-US" sz="2400" b="1" dirty="0" smtClean="0">
                <a:solidFill>
                  <a:srgbClr val="0000FF"/>
                </a:solidFill>
                <a:latin typeface="標楷體" panose="03000509000000000000" pitchFamily="65" charset="-120"/>
                <a:ea typeface="標楷體" panose="03000509000000000000" pitchFamily="65" charset="-120"/>
              </a:rPr>
              <a:t>中午</a:t>
            </a:r>
            <a:endParaRPr lang="zh-TW" altLang="en-US" dirty="0">
              <a:solidFill>
                <a:srgbClr val="0000FF"/>
              </a:solidFill>
            </a:endParaRPr>
          </a:p>
        </p:txBody>
      </p:sp>
    </p:spTree>
    <p:extLst>
      <p:ext uri="{BB962C8B-B14F-4D97-AF65-F5344CB8AC3E}">
        <p14:creationId xmlns:p14="http://schemas.microsoft.com/office/powerpoint/2010/main" val="191973350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92248"/>
            <a:ext cx="10516104" cy="1114519"/>
          </a:xfrm>
        </p:spPr>
        <p:txBody>
          <a:bodyPr rtlCol="0">
            <a:normAutofit/>
          </a:bodyPr>
          <a:lstStyle/>
          <a:p>
            <a:pPr algn="ctr" defTabSz="914145"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有關公文「</a:t>
            </a:r>
            <a:r>
              <a:rPr lang="zh-TW" altLang="en-US" sz="4400" dirty="0">
                <a:solidFill>
                  <a:srgbClr val="FF0000"/>
                </a:solidFill>
                <a:latin typeface="標楷體" panose="03000509000000000000" pitchFamily="65" charset="-120"/>
                <a:ea typeface="標楷體" panose="03000509000000000000" pitchFamily="65" charset="-120"/>
                <a:hlinkClick r:id="rId2" action="ppaction://hlinksldjump"/>
              </a:rPr>
              <a:t>惠請</a:t>
            </a: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」一詞疑義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02424" y="1472920"/>
            <a:ext cx="11181489" cy="4905701"/>
          </a:xfrm>
        </p:spPr>
        <p:txBody>
          <a:bodyPr rtlCol="0">
            <a:normAutofit fontScale="92500"/>
          </a:bodyPr>
          <a:lstStyle/>
          <a:p>
            <a:pPr marL="228535" indent="-228535" defTabSz="914145"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行政院</a:t>
            </a:r>
            <a:r>
              <a:rPr lang="en-US" altLang="zh-TW" sz="3600" dirty="0">
                <a:solidFill>
                  <a:prstClr val="black"/>
                </a:solidFill>
                <a:latin typeface="標楷體" panose="03000509000000000000" pitchFamily="65" charset="-120"/>
                <a:ea typeface="標楷體" panose="03000509000000000000" pitchFamily="65" charset="-120"/>
              </a:rPr>
              <a:t>101.10.29</a:t>
            </a:r>
            <a:r>
              <a:rPr lang="zh-TW" altLang="en-US" sz="36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600" dirty="0">
              <a:solidFill>
                <a:prstClr val="black"/>
              </a:solidFill>
              <a:latin typeface="標楷體" panose="03000509000000000000" pitchFamily="65" charset="-120"/>
              <a:ea typeface="標楷體" panose="03000509000000000000" pitchFamily="65" charset="-120"/>
            </a:endParaRPr>
          </a:p>
          <a:p>
            <a:pPr marL="228535" indent="-228535" defTabSz="914145"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查「</a:t>
            </a:r>
            <a:r>
              <a:rPr lang="zh-TW" altLang="en-US" sz="3600" dirty="0">
                <a:solidFill>
                  <a:srgbClr val="0000FF"/>
                </a:solidFill>
                <a:latin typeface="標楷體" panose="03000509000000000000" pitchFamily="65" charset="-120"/>
                <a:ea typeface="標楷體" panose="03000509000000000000" pitchFamily="65" charset="-120"/>
              </a:rPr>
              <a:t>文書處理手冊</a:t>
            </a:r>
            <a:r>
              <a:rPr lang="zh-TW" altLang="en-US" sz="3600" dirty="0">
                <a:solidFill>
                  <a:prstClr val="black"/>
                </a:solidFill>
                <a:latin typeface="標楷體" panose="03000509000000000000" pitchFamily="65" charset="-120"/>
                <a:ea typeface="標楷體" panose="03000509000000000000" pitchFamily="65" charset="-120"/>
              </a:rPr>
              <a:t>」就</a:t>
            </a:r>
            <a:r>
              <a:rPr lang="zh-TW" altLang="en-US" sz="3600" dirty="0">
                <a:solidFill>
                  <a:srgbClr val="0000FF"/>
                </a:solidFill>
                <a:latin typeface="標楷體" panose="03000509000000000000" pitchFamily="65" charset="-120"/>
                <a:ea typeface="標楷體" panose="03000509000000000000" pitchFamily="65" charset="-120"/>
              </a:rPr>
              <a:t>公文期望及目的用語</a:t>
            </a:r>
            <a:r>
              <a:rPr lang="zh-TW" altLang="en-US" sz="3600" dirty="0">
                <a:solidFill>
                  <a:prstClr val="black"/>
                </a:solidFill>
                <a:latin typeface="標楷體" panose="03000509000000000000" pitchFamily="65" charset="-120"/>
                <a:ea typeface="標楷體" panose="03000509000000000000" pitchFamily="65" charset="-120"/>
              </a:rPr>
              <a:t>，僅規定得視需要酌用「</a:t>
            </a:r>
            <a:r>
              <a:rPr lang="zh-TW" altLang="en-US" sz="3600" dirty="0">
                <a:solidFill>
                  <a:srgbClr val="FF0000"/>
                </a:solidFill>
                <a:latin typeface="標楷體" panose="03000509000000000000" pitchFamily="65" charset="-120"/>
                <a:ea typeface="標楷體" panose="03000509000000000000" pitchFamily="65" charset="-120"/>
              </a:rPr>
              <a:t>請</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希</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查照</a:t>
            </a:r>
            <a:r>
              <a:rPr lang="zh-TW" altLang="en-US" sz="3600" dirty="0">
                <a:solidFill>
                  <a:prstClr val="black"/>
                </a:solidFill>
                <a:latin typeface="標楷體" panose="03000509000000000000" pitchFamily="65" charset="-120"/>
                <a:ea typeface="標楷體" panose="03000509000000000000" pitchFamily="65" charset="-120"/>
              </a:rPr>
              <a:t>」等。</a:t>
            </a:r>
            <a:endParaRPr lang="en-US" altLang="zh-TW" sz="3600" dirty="0">
              <a:solidFill>
                <a:prstClr val="black"/>
              </a:solidFill>
              <a:latin typeface="標楷體" panose="03000509000000000000" pitchFamily="65" charset="-120"/>
              <a:ea typeface="標楷體" panose="03000509000000000000" pitchFamily="65" charset="-120"/>
            </a:endParaRPr>
          </a:p>
          <a:p>
            <a:pPr marL="228535" indent="-228535" defTabSz="914145"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所詢「</a:t>
            </a:r>
            <a:r>
              <a:rPr lang="zh-TW" altLang="en-US" sz="3600" dirty="0">
                <a:solidFill>
                  <a:srgbClr val="FF0000"/>
                </a:solidFill>
                <a:latin typeface="標楷體" panose="03000509000000000000" pitchFamily="65" charset="-120"/>
                <a:ea typeface="標楷體" panose="03000509000000000000" pitchFamily="65" charset="-120"/>
              </a:rPr>
              <a:t>惠請</a:t>
            </a:r>
            <a:r>
              <a:rPr lang="zh-TW" altLang="en-US" sz="3600" dirty="0">
                <a:solidFill>
                  <a:prstClr val="black"/>
                </a:solidFill>
                <a:latin typeface="標楷體" panose="03000509000000000000" pitchFamily="65" charset="-120"/>
                <a:ea typeface="標楷體" panose="03000509000000000000" pitchFamily="65" charset="-120"/>
              </a:rPr>
              <a:t>」一詞之用法，</a:t>
            </a:r>
            <a:r>
              <a:rPr lang="zh-TW" altLang="en-US" sz="3600" dirty="0">
                <a:solidFill>
                  <a:srgbClr val="0000FF"/>
                </a:solidFill>
                <a:latin typeface="標楷體" panose="03000509000000000000" pitchFamily="65" charset="-120"/>
                <a:ea typeface="標楷體" panose="03000509000000000000" pitchFamily="65" charset="-120"/>
              </a:rPr>
              <a:t>該手冊並未規定</a:t>
            </a:r>
            <a:r>
              <a:rPr lang="zh-TW" altLang="en-US" sz="3600" dirty="0">
                <a:solidFill>
                  <a:prstClr val="black"/>
                </a:solidFill>
                <a:latin typeface="標楷體" panose="03000509000000000000" pitchFamily="65" charset="-120"/>
                <a:ea typeface="標楷體" panose="03000509000000000000" pitchFamily="65" charset="-120"/>
              </a:rPr>
              <a:t>，惟查</a:t>
            </a:r>
            <a:r>
              <a:rPr lang="zh-TW" altLang="en-US" sz="3600" dirty="0">
                <a:solidFill>
                  <a:srgbClr val="0070C0"/>
                </a:solidFill>
                <a:latin typeface="標楷體" panose="03000509000000000000" pitchFamily="65" charset="-120"/>
                <a:ea typeface="標楷體" panose="03000509000000000000" pitchFamily="65" charset="-120"/>
              </a:rPr>
              <a:t>教育部國語推行委員會編纂之重編國語辭典（修訂本）</a:t>
            </a:r>
            <a:r>
              <a:rPr lang="zh-TW" altLang="en-US" sz="3600" dirty="0">
                <a:solidFill>
                  <a:prstClr val="black"/>
                </a:solidFill>
                <a:latin typeface="標楷體" panose="03000509000000000000" pitchFamily="65" charset="-120"/>
                <a:ea typeface="標楷體" panose="03000509000000000000" pitchFamily="65" charset="-120"/>
              </a:rPr>
              <a:t>對於該二字之釋義，「</a:t>
            </a:r>
            <a:r>
              <a:rPr lang="zh-TW" altLang="en-US" sz="3600" dirty="0">
                <a:solidFill>
                  <a:srgbClr val="FF0000"/>
                </a:solidFill>
                <a:latin typeface="標楷體" panose="03000509000000000000" pitchFamily="65" charset="-120"/>
                <a:ea typeface="標楷體" panose="03000509000000000000" pitchFamily="65" charset="-120"/>
              </a:rPr>
              <a:t>惠</a:t>
            </a:r>
            <a:r>
              <a:rPr lang="zh-TW" altLang="en-US" sz="3600" dirty="0">
                <a:solidFill>
                  <a:prstClr val="black"/>
                </a:solidFill>
                <a:latin typeface="標楷體" panose="03000509000000000000" pitchFamily="65" charset="-120"/>
                <a:ea typeface="標楷體" panose="03000509000000000000" pitchFamily="65" charset="-120"/>
              </a:rPr>
              <a:t>」與「</a:t>
            </a:r>
            <a:r>
              <a:rPr lang="zh-TW" altLang="en-US" sz="3600" dirty="0">
                <a:solidFill>
                  <a:srgbClr val="FF0000"/>
                </a:solidFill>
                <a:latin typeface="標楷體" panose="03000509000000000000" pitchFamily="65" charset="-120"/>
                <a:ea typeface="標楷體" panose="03000509000000000000" pitchFamily="65" charset="-120"/>
              </a:rPr>
              <a:t>請</a:t>
            </a:r>
            <a:r>
              <a:rPr lang="zh-TW" altLang="en-US" sz="3600" dirty="0">
                <a:solidFill>
                  <a:prstClr val="black"/>
                </a:solidFill>
                <a:latin typeface="標楷體" panose="03000509000000000000" pitchFamily="65" charset="-120"/>
                <a:ea typeface="標楷體" panose="03000509000000000000" pitchFamily="65" charset="-120"/>
              </a:rPr>
              <a:t>」均可作為「</a:t>
            </a:r>
            <a:r>
              <a:rPr lang="zh-TW" altLang="en-US" sz="3600" dirty="0">
                <a:latin typeface="標楷體" panose="03000509000000000000" pitchFamily="65" charset="-120"/>
                <a:ea typeface="標楷體" panose="03000509000000000000" pitchFamily="65" charset="-120"/>
              </a:rPr>
              <a:t>對人有所</a:t>
            </a:r>
            <a:r>
              <a:rPr lang="zh-TW" altLang="en-US" sz="3600" dirty="0">
                <a:solidFill>
                  <a:srgbClr val="0000FF"/>
                </a:solidFill>
                <a:latin typeface="標楷體" panose="03000509000000000000" pitchFamily="65" charset="-120"/>
                <a:ea typeface="標楷體" panose="03000509000000000000" pitchFamily="65" charset="-120"/>
              </a:rPr>
              <a:t>請求</a:t>
            </a:r>
            <a:r>
              <a:rPr lang="zh-TW" altLang="en-US" sz="3600" dirty="0">
                <a:latin typeface="標楷體" panose="03000509000000000000" pitchFamily="65" charset="-120"/>
                <a:ea typeface="標楷體" panose="03000509000000000000" pitchFamily="65" charset="-120"/>
              </a:rPr>
              <a:t>的敬詞</a:t>
            </a:r>
            <a:r>
              <a:rPr lang="zh-TW" altLang="en-US" sz="3600" dirty="0">
                <a:solidFill>
                  <a:prstClr val="black"/>
                </a:solidFill>
                <a:latin typeface="標楷體" panose="03000509000000000000" pitchFamily="65" charset="-120"/>
                <a:ea typeface="標楷體" panose="03000509000000000000" pitchFamily="65" charset="-120"/>
              </a:rPr>
              <a:t>」之意，</a:t>
            </a:r>
            <a:r>
              <a:rPr lang="zh-TW" altLang="en-US" sz="3600" dirty="0">
                <a:solidFill>
                  <a:srgbClr val="FF0000"/>
                </a:solidFill>
                <a:latin typeface="標楷體" panose="03000509000000000000" pitchFamily="65" charset="-120"/>
                <a:ea typeface="標楷體" panose="03000509000000000000" pitchFamily="65" charset="-120"/>
              </a:rPr>
              <a:t>毋須同時使用</a:t>
            </a:r>
            <a:r>
              <a:rPr lang="zh-TW" altLang="en-US" sz="3600" dirty="0">
                <a:solidFill>
                  <a:prstClr val="black"/>
                </a:solidFill>
                <a:latin typeface="標楷體" panose="03000509000000000000" pitchFamily="65" charset="-120"/>
                <a:ea typeface="標楷體" panose="03000509000000000000" pitchFamily="65" charset="-120"/>
              </a:rPr>
              <a:t>。</a:t>
            </a:r>
            <a:endParaRPr lang="en-US" altLang="zh-TW" sz="3600" dirty="0">
              <a:solidFill>
                <a:prstClr val="black"/>
              </a:solidFill>
              <a:latin typeface="標楷體" panose="03000509000000000000" pitchFamily="65" charset="-120"/>
              <a:ea typeface="標楷體" panose="03000509000000000000" pitchFamily="65" charset="-120"/>
            </a:endParaRPr>
          </a:p>
          <a:p>
            <a:pPr marL="228535" indent="-228535" defTabSz="914145" eaLnBrk="1" fontAlgn="auto" hangingPunct="1">
              <a:lnSpc>
                <a:spcPct val="110000"/>
              </a:lnSpc>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惠</a:t>
            </a:r>
            <a:r>
              <a:rPr lang="zh-TW" altLang="en-US" sz="3600" dirty="0">
                <a:solidFill>
                  <a:prstClr val="black"/>
                </a:solidFill>
                <a:latin typeface="標楷體" panose="03000509000000000000" pitchFamily="65" charset="-120"/>
                <a:ea typeface="標楷體" panose="03000509000000000000" pitchFamily="65" charset="-120"/>
              </a:rPr>
              <a:t>」是</a:t>
            </a:r>
            <a:r>
              <a:rPr lang="zh-TW" altLang="en-US" sz="3600" dirty="0">
                <a:solidFill>
                  <a:srgbClr val="0000FF"/>
                </a:solidFill>
                <a:latin typeface="標楷體" panose="03000509000000000000" pitchFamily="65" charset="-120"/>
                <a:ea typeface="標楷體" panose="03000509000000000000" pitchFamily="65" charset="-120"/>
              </a:rPr>
              <a:t>將好處分給人</a:t>
            </a:r>
            <a:r>
              <a:rPr lang="zh-TW" altLang="en-US" sz="3600" dirty="0">
                <a:solidFill>
                  <a:prstClr val="black"/>
                </a:solidFill>
                <a:latin typeface="標楷體" panose="03000509000000000000" pitchFamily="65" charset="-120"/>
                <a:ea typeface="標楷體" panose="03000509000000000000" pitchFamily="65" charset="-120"/>
              </a:rPr>
              <a:t>的意思，是</a:t>
            </a:r>
            <a:r>
              <a:rPr lang="zh-TW" altLang="en-US" sz="3600" dirty="0">
                <a:solidFill>
                  <a:srgbClr val="FF0000"/>
                </a:solidFill>
                <a:latin typeface="標楷體" panose="03000509000000000000" pitchFamily="65" charset="-120"/>
                <a:ea typeface="標楷體" panose="03000509000000000000" pitchFamily="65" charset="-120"/>
              </a:rPr>
              <a:t>請求</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感謝人</a:t>
            </a:r>
            <a:r>
              <a:rPr lang="zh-TW" altLang="en-US" sz="3600" dirty="0">
                <a:solidFill>
                  <a:prstClr val="black"/>
                </a:solidFill>
                <a:latin typeface="標楷體" panose="03000509000000000000" pitchFamily="65" charset="-120"/>
                <a:ea typeface="標楷體" panose="03000509000000000000" pitchFamily="65" charset="-120"/>
              </a:rPr>
              <a:t>的謙詞。</a:t>
            </a:r>
            <a:endParaRPr lang="zh-TW" altLang="en-US" sz="2800" dirty="0"/>
          </a:p>
        </p:txBody>
      </p:sp>
    </p:spTree>
    <p:extLst>
      <p:ext uri="{BB962C8B-B14F-4D97-AF65-F5344CB8AC3E}">
        <p14:creationId xmlns:p14="http://schemas.microsoft.com/office/powerpoint/2010/main" val="301158876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365962"/>
            <a:ext cx="10516104" cy="877098"/>
          </a:xfrm>
        </p:spPr>
        <p:txBody>
          <a:bodyPr rtlCol="0">
            <a:normAutofit/>
          </a:bodyPr>
          <a:lstStyle/>
          <a:p>
            <a:pPr algn="ctr" defTabSz="914196"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函復當事人時應使用臺端或台端疑義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7949" y="1563655"/>
            <a:ext cx="10516104" cy="4613839"/>
          </a:xfrm>
        </p:spPr>
        <p:txBody>
          <a:bodyPr rtlCol="0">
            <a:normAutofit/>
          </a:bodyPr>
          <a:lstStyle/>
          <a:p>
            <a:pPr marL="228548" indent="-228548" defTabSz="914196" eaLnBrk="1" fontAlgn="auto" hangingPunct="1">
              <a:spcAft>
                <a:spcPts val="0"/>
              </a:spcAft>
              <a:defRPr/>
            </a:pPr>
            <a:r>
              <a:rPr lang="zh-TW" altLang="en-US" sz="3600" dirty="0">
                <a:solidFill>
                  <a:prstClr val="black"/>
                </a:solidFill>
                <a:latin typeface="標楷體" panose="03000509000000000000" pitchFamily="65" charset="-120"/>
                <a:ea typeface="標楷體" panose="03000509000000000000" pitchFamily="65" charset="-120"/>
              </a:rPr>
              <a:t>行政院</a:t>
            </a:r>
            <a:r>
              <a:rPr lang="en-US" altLang="zh-TW" sz="3600" dirty="0">
                <a:solidFill>
                  <a:prstClr val="black"/>
                </a:solidFill>
                <a:latin typeface="標楷體" panose="03000509000000000000" pitchFamily="65" charset="-120"/>
                <a:ea typeface="標楷體" panose="03000509000000000000" pitchFamily="65" charset="-120"/>
              </a:rPr>
              <a:t>103.5.16</a:t>
            </a:r>
            <a:r>
              <a:rPr lang="zh-TW" altLang="en-US" sz="3600" dirty="0">
                <a:solidFill>
                  <a:prstClr val="black"/>
                </a:solidFill>
                <a:latin typeface="標楷體" panose="03000509000000000000" pitchFamily="65" charset="-120"/>
                <a:ea typeface="標楷體" panose="03000509000000000000" pitchFamily="65" charset="-120"/>
              </a:rPr>
              <a:t>、</a:t>
            </a:r>
            <a:r>
              <a:rPr lang="en-US" altLang="zh-TW" sz="3600" dirty="0">
                <a:latin typeface="標楷體" panose="03000509000000000000" pitchFamily="65" charset="-120"/>
                <a:ea typeface="標楷體" panose="03000509000000000000" pitchFamily="65" charset="-120"/>
              </a:rPr>
              <a:t>105.12.27</a:t>
            </a:r>
            <a:r>
              <a:rPr lang="zh-TW" altLang="en-US" sz="36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600" dirty="0">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600" dirty="0">
                <a:latin typeface="標楷體" panose="03000509000000000000" pitchFamily="65" charset="-120"/>
                <a:ea typeface="標楷體" panose="03000509000000000000" pitchFamily="65" charset="-120"/>
              </a:rPr>
              <a:t>依「文書處理手冊」第</a:t>
            </a:r>
            <a:r>
              <a:rPr lang="en-US" altLang="zh-TW" sz="3600" dirty="0">
                <a:latin typeface="標楷體" panose="03000509000000000000" pitchFamily="65" charset="-120"/>
                <a:ea typeface="標楷體" panose="03000509000000000000" pitchFamily="65" charset="-120"/>
              </a:rPr>
              <a:t>18 </a:t>
            </a:r>
            <a:r>
              <a:rPr lang="zh-TW" altLang="en-US" sz="3600" dirty="0">
                <a:latin typeface="標楷體" panose="03000509000000000000" pitchFamily="65" charset="-120"/>
                <a:ea typeface="標楷體" panose="03000509000000000000" pitchFamily="65" charset="-120"/>
              </a:rPr>
              <a:t>點</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三</a:t>
            </a:r>
            <a:r>
              <a:rPr lang="en-US" altLang="zh-TW" sz="3600" dirty="0">
                <a:latin typeface="標楷體" panose="03000509000000000000" pitchFamily="65" charset="-120"/>
                <a:ea typeface="標楷體" panose="03000509000000000000" pitchFamily="65" charset="-120"/>
              </a:rPr>
              <a:t>)5</a:t>
            </a:r>
            <a:r>
              <a:rPr lang="zh-TW" altLang="en-US" sz="3600" dirty="0">
                <a:latin typeface="標楷體" panose="03000509000000000000" pitchFamily="65" charset="-120"/>
                <a:ea typeface="標楷體" panose="03000509000000000000" pitchFamily="65" charset="-120"/>
              </a:rPr>
              <a:t>規定：機關對人民稱「</a:t>
            </a:r>
            <a:r>
              <a:rPr lang="zh-TW" altLang="en-US" sz="3600" dirty="0">
                <a:solidFill>
                  <a:srgbClr val="0000FF"/>
                </a:solidFill>
                <a:latin typeface="標楷體" panose="03000509000000000000" pitchFamily="65" charset="-120"/>
                <a:ea typeface="標楷體" panose="03000509000000000000" pitchFamily="65" charset="-120"/>
              </a:rPr>
              <a:t>先生</a:t>
            </a:r>
            <a:r>
              <a:rPr lang="zh-TW" altLang="en-US" sz="3600" dirty="0">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女士</a:t>
            </a:r>
            <a:r>
              <a:rPr lang="zh-TW" altLang="en-US" sz="3600" dirty="0">
                <a:latin typeface="標楷體" panose="03000509000000000000" pitchFamily="65" charset="-120"/>
                <a:ea typeface="標楷體" panose="03000509000000000000" pitchFamily="65" charset="-120"/>
              </a:rPr>
              <a:t>」或通稱「</a:t>
            </a:r>
            <a:r>
              <a:rPr lang="zh-TW" altLang="en-US" sz="3600" dirty="0">
                <a:solidFill>
                  <a:srgbClr val="0000FF"/>
                </a:solidFill>
                <a:latin typeface="標楷體" panose="03000509000000000000" pitchFamily="65" charset="-120"/>
                <a:ea typeface="標楷體" panose="03000509000000000000" pitchFamily="65" charset="-120"/>
              </a:rPr>
              <a:t>君</a:t>
            </a:r>
            <a:r>
              <a:rPr lang="zh-TW" altLang="en-US" sz="3600" dirty="0">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臺端</a:t>
            </a:r>
            <a:r>
              <a:rPr lang="zh-TW" altLang="en-US"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600" dirty="0">
                <a:latin typeface="標楷體" panose="03000509000000000000" pitchFamily="65" charset="-120"/>
                <a:ea typeface="標楷體" panose="03000509000000000000" pitchFamily="65" charset="-120"/>
              </a:rPr>
              <a:t>先生所詢應使用</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臺端</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或</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台端</a:t>
            </a:r>
            <a:r>
              <a:rPr lang="zh-TW" altLang="en-US" sz="3600" dirty="0">
                <a:solidFill>
                  <a:prstClr val="black"/>
                </a:solidFill>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之疑義，依上開規定，各機關應使用「</a:t>
            </a:r>
            <a:r>
              <a:rPr lang="zh-TW" altLang="en-US" sz="3600" dirty="0">
                <a:solidFill>
                  <a:srgbClr val="FF0000"/>
                </a:solidFill>
                <a:latin typeface="標楷體" panose="03000509000000000000" pitchFamily="65" charset="-120"/>
                <a:ea typeface="標楷體" panose="03000509000000000000" pitchFamily="65" charset="-120"/>
              </a:rPr>
              <a:t>臺端</a:t>
            </a:r>
            <a:r>
              <a:rPr lang="zh-TW" altLang="en-US" sz="3600"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46974155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sz="4400" dirty="0" smtClean="0">
                <a:solidFill>
                  <a:srgbClr val="002060"/>
                </a:solidFill>
                <a:latin typeface="標楷體" panose="03000509000000000000" pitchFamily="65" charset="-120"/>
                <a:ea typeface="標楷體" panose="03000509000000000000" pitchFamily="65" charset="-120"/>
              </a:rPr>
              <a:t>公</a:t>
            </a:r>
            <a:r>
              <a:rPr lang="zh-TW" altLang="en-US" sz="4400" dirty="0">
                <a:solidFill>
                  <a:srgbClr val="002060"/>
                </a:solidFill>
                <a:latin typeface="標楷體" panose="03000509000000000000" pitchFamily="65" charset="-120"/>
                <a:ea typeface="標楷體" panose="03000509000000000000" pitchFamily="65" charset="-120"/>
              </a:rPr>
              <a:t>務</a:t>
            </a:r>
            <a:r>
              <a:rPr lang="zh-TW" altLang="en-US" sz="4400" dirty="0" smtClean="0">
                <a:solidFill>
                  <a:srgbClr val="002060"/>
                </a:solidFill>
                <a:latin typeface="標楷體" panose="03000509000000000000" pitchFamily="65" charset="-120"/>
                <a:ea typeface="標楷體" panose="03000509000000000000" pitchFamily="65" charset="-120"/>
              </a:rPr>
              <a:t>書信</a:t>
            </a:r>
            <a:r>
              <a:rPr lang="en-US" altLang="zh-TW" sz="4400" dirty="0" smtClean="0">
                <a:solidFill>
                  <a:srgbClr val="002060"/>
                </a:solidFill>
                <a:latin typeface="標楷體" panose="03000509000000000000" pitchFamily="65" charset="-120"/>
                <a:ea typeface="標楷體" panose="03000509000000000000" pitchFamily="65" charset="-120"/>
              </a:rPr>
              <a:t>(</a:t>
            </a:r>
            <a:r>
              <a:rPr lang="zh-TW" altLang="en-US" sz="4400" dirty="0" smtClean="0">
                <a:solidFill>
                  <a:srgbClr val="002060"/>
                </a:solidFill>
                <a:latin typeface="標楷體" panose="03000509000000000000" pitchFamily="65" charset="-120"/>
                <a:ea typeface="標楷體" panose="03000509000000000000" pitchFamily="65" charset="-120"/>
              </a:rPr>
              <a:t>箋函</a:t>
            </a:r>
            <a:r>
              <a:rPr lang="en-US" altLang="zh-TW" sz="4400" dirty="0" smtClean="0">
                <a:solidFill>
                  <a:srgbClr val="002060"/>
                </a:solidFill>
                <a:latin typeface="標楷體" panose="03000509000000000000" pitchFamily="65" charset="-120"/>
                <a:ea typeface="標楷體" panose="03000509000000000000" pitchFamily="65" charset="-120"/>
              </a:rPr>
              <a:t>)</a:t>
            </a:r>
            <a:r>
              <a:rPr lang="zh-TW" altLang="en-US" sz="4400" dirty="0" smtClean="0">
                <a:solidFill>
                  <a:srgbClr val="002060"/>
                </a:solidFill>
                <a:latin typeface="標楷體" panose="03000509000000000000" pitchFamily="65" charset="-120"/>
                <a:ea typeface="標楷體" panose="03000509000000000000" pitchFamily="65" charset="-120"/>
              </a:rPr>
              <a:t>範例</a:t>
            </a:r>
            <a:endParaRPr lang="zh-TW" altLang="en-US" sz="4400" dirty="0">
              <a:solidFill>
                <a:srgbClr val="00206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603504" y="1591056"/>
            <a:ext cx="11155680" cy="4992624"/>
          </a:xfrm>
        </p:spPr>
        <p:txBody>
          <a:bodyPr/>
          <a:lstStyle/>
          <a:p>
            <a:pPr marL="342900" lvl="0" indent="-342900">
              <a:spcAft>
                <a:spcPts val="0"/>
              </a:spcAft>
              <a:buFont typeface="標楷體" panose="03000509000000000000" pitchFamily="65" charset="-120"/>
              <a:buChar char="○"/>
              <a:tabLst>
                <a:tab pos="228600" algn="l"/>
              </a:tabLst>
            </a:pPr>
            <a:r>
              <a:rPr lang="zh-TW" altLang="zh-TW" sz="3600" kern="0" dirty="0">
                <a:latin typeface="Times New Roman" panose="02020603050405020304" pitchFamily="18" charset="0"/>
                <a:ea typeface="標楷體" panose="03000509000000000000" pitchFamily="65" charset="-120"/>
                <a:cs typeface="DFKaiShu-SB-Estd-BF"/>
              </a:rPr>
              <a:t>○處長吾兄勛鑒：時值盛夏，敬維</a:t>
            </a:r>
            <a:endParaRPr lang="zh-TW" altLang="zh-TW" sz="3600" kern="100" dirty="0">
              <a:latin typeface="Times New Roman" panose="02020603050405020304" pitchFamily="18" charset="0"/>
              <a:cs typeface="DFKaiShu-SB-Estd-BF"/>
            </a:endParaRPr>
          </a:p>
          <a:p>
            <a:pPr marL="0" indent="0">
              <a:lnSpc>
                <a:spcPts val="5000"/>
              </a:lnSpc>
              <a:spcAft>
                <a:spcPts val="0"/>
              </a:spcAft>
              <a:buNone/>
            </a:pPr>
            <a:r>
              <a:rPr lang="zh-TW" altLang="zh-TW" sz="3600" kern="0" dirty="0">
                <a:latin typeface="Times New Roman" panose="02020603050405020304" pitchFamily="18" charset="0"/>
                <a:ea typeface="標楷體" panose="03000509000000000000" pitchFamily="65" charset="-120"/>
                <a:cs typeface="DFKaiShu-SB-Estd-BF"/>
              </a:rPr>
              <a:t>公私迪吉、諸事順遂為頌。本府為提升同仁英語能力，擬舉辦員工英語文比賽。茲為瞭解  貴市舉辦類似活動之情況，特設計問卷</a:t>
            </a:r>
            <a:r>
              <a:rPr lang="zh-TW" altLang="zh-TW" sz="3600" kern="0" dirty="0" smtClean="0">
                <a:latin typeface="Times New Roman" panose="02020603050405020304" pitchFamily="18" charset="0"/>
                <a:ea typeface="標楷體" panose="03000509000000000000" pitchFamily="65" charset="-120"/>
                <a:cs typeface="DFKaiShu-SB-Estd-BF"/>
              </a:rPr>
              <a:t>調查表</a:t>
            </a:r>
            <a:r>
              <a:rPr lang="en-US" altLang="zh-TW" sz="3600" kern="0" dirty="0" smtClean="0">
                <a:latin typeface="Times New Roman" panose="02020603050405020304" pitchFamily="18" charset="0"/>
                <a:ea typeface="標楷體" panose="03000509000000000000" pitchFamily="65" charset="-120"/>
                <a:cs typeface="DFKaiShu-SB-Estd-BF"/>
              </a:rPr>
              <a:t>1</a:t>
            </a:r>
            <a:r>
              <a:rPr lang="zh-TW" altLang="zh-TW" sz="3600" kern="0" dirty="0" smtClean="0">
                <a:latin typeface="Times New Roman" panose="02020603050405020304" pitchFamily="18" charset="0"/>
                <a:ea typeface="標楷體" panose="03000509000000000000" pitchFamily="65" charset="-120"/>
                <a:cs typeface="DFKaiShu-SB-Estd-BF"/>
              </a:rPr>
              <a:t>份</a:t>
            </a:r>
            <a:r>
              <a:rPr lang="zh-TW" altLang="zh-TW" sz="3600" kern="0" dirty="0">
                <a:latin typeface="Times New Roman" panose="02020603050405020304" pitchFamily="18" charset="0"/>
                <a:ea typeface="標楷體" panose="03000509000000000000" pitchFamily="65" charset="-120"/>
                <a:cs typeface="DFKaiShu-SB-Estd-BF"/>
              </a:rPr>
              <a:t>，煩請  惠予協助填答，以為本府舉辦該類活動之參考，</a:t>
            </a:r>
            <a:r>
              <a:rPr lang="zh-TW" altLang="zh-TW" sz="3600" kern="0" dirty="0">
                <a:solidFill>
                  <a:srgbClr val="FF0000"/>
                </a:solidFill>
                <a:latin typeface="Times New Roman" panose="02020603050405020304" pitchFamily="18" charset="0"/>
                <a:ea typeface="標楷體" panose="03000509000000000000" pitchFamily="65" charset="-120"/>
                <a:cs typeface="DFKaiShu-SB-Estd-BF"/>
              </a:rPr>
              <a:t>至紉公誼</a:t>
            </a:r>
            <a:r>
              <a:rPr lang="zh-TW" altLang="zh-TW" sz="3600" kern="0" dirty="0">
                <a:latin typeface="Times New Roman" panose="02020603050405020304" pitchFamily="18" charset="0"/>
                <a:ea typeface="標楷體" panose="03000509000000000000" pitchFamily="65" charset="-120"/>
                <a:cs typeface="DFKaiShu-SB-Estd-BF"/>
              </a:rPr>
              <a:t>，並頌</a:t>
            </a:r>
            <a:endParaRPr lang="zh-TW" altLang="zh-TW" sz="3600" kern="100" dirty="0">
              <a:latin typeface="Times New Roman" panose="02020603050405020304" pitchFamily="18" charset="0"/>
            </a:endParaRPr>
          </a:p>
          <a:p>
            <a:pPr marL="0" indent="0">
              <a:lnSpc>
                <a:spcPts val="4600"/>
              </a:lnSpc>
              <a:spcAft>
                <a:spcPts val="0"/>
              </a:spcAft>
              <a:buNone/>
            </a:pPr>
            <a:r>
              <a:rPr lang="zh-TW" altLang="zh-TW" sz="3600" kern="0" dirty="0">
                <a:latin typeface="Times New Roman" panose="02020603050405020304" pitchFamily="18" charset="0"/>
                <a:ea typeface="標楷體" panose="03000509000000000000" pitchFamily="65" charset="-120"/>
                <a:cs typeface="DFKaiShu-SB-Estd-BF"/>
              </a:rPr>
              <a:t>勛</a:t>
            </a:r>
            <a:r>
              <a:rPr lang="zh-TW" altLang="zh-TW" sz="3600" kern="0" dirty="0" smtClean="0">
                <a:latin typeface="Times New Roman" panose="02020603050405020304" pitchFamily="18" charset="0"/>
                <a:ea typeface="標楷體" panose="03000509000000000000" pitchFamily="65" charset="-120"/>
                <a:cs typeface="DFKaiShu-SB-Estd-BF"/>
              </a:rPr>
              <a:t>祺</a:t>
            </a:r>
            <a:r>
              <a:rPr lang="en-US" altLang="zh-TW" sz="3600" kern="0" dirty="0" smtClean="0">
                <a:latin typeface="Times New Roman" panose="02020603050405020304" pitchFamily="18" charset="0"/>
                <a:ea typeface="標楷體" panose="03000509000000000000" pitchFamily="65" charset="-120"/>
                <a:cs typeface="DFKaiShu-SB-Estd-BF"/>
              </a:rPr>
              <a:t>                                                </a:t>
            </a:r>
            <a:endParaRPr lang="zh-TW" altLang="zh-TW" sz="2400" kern="100" dirty="0">
              <a:solidFill>
                <a:srgbClr val="0000FF"/>
              </a:solidFill>
              <a:latin typeface="Times New Roman" panose="02020603050405020304" pitchFamily="18" charset="0"/>
            </a:endParaRPr>
          </a:p>
          <a:p>
            <a:pPr indent="0">
              <a:spcAft>
                <a:spcPts val="0"/>
              </a:spcAft>
              <a:buNone/>
            </a:pPr>
            <a:r>
              <a:rPr lang="en-US" altLang="zh-TW" sz="2400" kern="0" dirty="0" smtClean="0">
                <a:latin typeface="Times New Roman" panose="02020603050405020304" pitchFamily="18" charset="0"/>
                <a:ea typeface="標楷體" panose="03000509000000000000" pitchFamily="65" charset="-120"/>
                <a:cs typeface="DFKaiShu-SB-Estd-BF"/>
              </a:rPr>
              <a:t>                                     </a:t>
            </a:r>
            <a:r>
              <a:rPr lang="zh-TW" altLang="zh-TW" sz="2400" kern="0" dirty="0" smtClean="0">
                <a:latin typeface="Times New Roman" panose="02020603050405020304" pitchFamily="18" charset="0"/>
                <a:ea typeface="標楷體" panose="03000509000000000000" pitchFamily="65" charset="-120"/>
                <a:cs typeface="DFKaiShu-SB-Estd-BF"/>
              </a:rPr>
              <a:t>弟</a:t>
            </a:r>
            <a:r>
              <a:rPr lang="zh-TW" altLang="zh-TW" sz="3600" kern="0" dirty="0">
                <a:latin typeface="Times New Roman" panose="02020603050405020304" pitchFamily="18" charset="0"/>
                <a:ea typeface="標楷體" panose="03000509000000000000" pitchFamily="65" charset="-120"/>
                <a:cs typeface="DFKaiShu-SB-Estd-BF"/>
              </a:rPr>
              <a:t>○○○ </a:t>
            </a:r>
            <a:r>
              <a:rPr lang="zh-TW" altLang="zh-TW" sz="3600" kern="0" dirty="0" smtClean="0">
                <a:latin typeface="Times New Roman" panose="02020603050405020304" pitchFamily="18" charset="0"/>
                <a:ea typeface="標楷體" panose="03000509000000000000" pitchFamily="65" charset="-120"/>
                <a:cs typeface="DFKaiShu-SB-Estd-BF"/>
              </a:rPr>
              <a:t>敬上</a:t>
            </a:r>
            <a:r>
              <a:rPr lang="zh-TW" altLang="en-US" sz="3600" kern="0" dirty="0" smtClean="0">
                <a:latin typeface="Times New Roman" panose="02020603050405020304" pitchFamily="18" charset="0"/>
                <a:ea typeface="標楷體" panose="03000509000000000000" pitchFamily="65" charset="-120"/>
                <a:cs typeface="DFKaiShu-SB-Estd-BF"/>
              </a:rPr>
              <a:t> </a:t>
            </a:r>
            <a:r>
              <a:rPr lang="en-US" altLang="zh-TW" sz="3600" kern="0" dirty="0" smtClean="0">
                <a:latin typeface="Times New Roman" panose="02020603050405020304" pitchFamily="18" charset="0"/>
                <a:ea typeface="標楷體" panose="03000509000000000000" pitchFamily="65" charset="-120"/>
                <a:cs typeface="DFKaiShu-SB-Estd-BF"/>
              </a:rPr>
              <a:t>000</a:t>
            </a:r>
            <a:r>
              <a:rPr lang="zh-TW" altLang="zh-TW" sz="3600" kern="0" dirty="0" smtClean="0">
                <a:latin typeface="Times New Roman" panose="02020603050405020304" pitchFamily="18" charset="0"/>
                <a:ea typeface="標楷體" panose="03000509000000000000" pitchFamily="65" charset="-120"/>
                <a:cs typeface="DFKaiShu-SB-Estd-BF"/>
              </a:rPr>
              <a:t>年</a:t>
            </a:r>
            <a:r>
              <a:rPr lang="en-US" altLang="zh-TW" sz="3600" kern="0" dirty="0" smtClean="0">
                <a:latin typeface="Times New Roman" panose="02020603050405020304" pitchFamily="18" charset="0"/>
                <a:ea typeface="標楷體" panose="03000509000000000000" pitchFamily="65" charset="-120"/>
                <a:cs typeface="DFKaiShu-SB-Estd-BF"/>
              </a:rPr>
              <a:t>00</a:t>
            </a:r>
            <a:r>
              <a:rPr lang="zh-TW" altLang="zh-TW" sz="3600" kern="0" dirty="0" smtClean="0">
                <a:latin typeface="Times New Roman" panose="02020603050405020304" pitchFamily="18" charset="0"/>
                <a:ea typeface="標楷體" panose="03000509000000000000" pitchFamily="65" charset="-120"/>
                <a:cs typeface="DFKaiShu-SB-Estd-BF"/>
              </a:rPr>
              <a:t>月</a:t>
            </a:r>
            <a:r>
              <a:rPr lang="en-US" altLang="zh-TW" sz="3600" kern="0" dirty="0" smtClean="0">
                <a:latin typeface="Times New Roman" panose="02020603050405020304" pitchFamily="18" charset="0"/>
                <a:ea typeface="標楷體" panose="03000509000000000000" pitchFamily="65" charset="-120"/>
                <a:cs typeface="DFKaiShu-SB-Estd-BF"/>
              </a:rPr>
              <a:t>00</a:t>
            </a:r>
            <a:r>
              <a:rPr lang="zh-TW" altLang="zh-TW" sz="3600" kern="0" dirty="0" smtClean="0">
                <a:latin typeface="Times New Roman" panose="02020603050405020304" pitchFamily="18" charset="0"/>
                <a:ea typeface="標楷體" panose="03000509000000000000" pitchFamily="65" charset="-120"/>
                <a:cs typeface="DFKaiShu-SB-Estd-BF"/>
              </a:rPr>
              <a:t>日</a:t>
            </a:r>
            <a:endParaRPr lang="zh-TW" altLang="zh-TW" sz="3600" kern="100" dirty="0">
              <a:latin typeface="Times New Roman" panose="02020603050405020304" pitchFamily="18" charset="0"/>
            </a:endParaRPr>
          </a:p>
        </p:txBody>
      </p:sp>
      <p:sp>
        <p:nvSpPr>
          <p:cNvPr id="4" name="文字方塊 3"/>
          <p:cNvSpPr txBox="1"/>
          <p:nvPr/>
        </p:nvSpPr>
        <p:spPr>
          <a:xfrm>
            <a:off x="7095744" y="4700016"/>
            <a:ext cx="1883664"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結尾應酬語</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5" name="文字方塊 4"/>
          <p:cNvSpPr txBox="1"/>
          <p:nvPr/>
        </p:nvSpPr>
        <p:spPr>
          <a:xfrm>
            <a:off x="4943856" y="2036064"/>
            <a:ext cx="1892808"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開頭應酬語</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6" name="文字方塊 5"/>
          <p:cNvSpPr txBox="1"/>
          <p:nvPr/>
        </p:nvSpPr>
        <p:spPr>
          <a:xfrm>
            <a:off x="374904" y="5446776"/>
            <a:ext cx="1493520"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結尾敬辭</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7" name="文字方塊 6"/>
          <p:cNvSpPr txBox="1"/>
          <p:nvPr/>
        </p:nvSpPr>
        <p:spPr>
          <a:xfrm>
            <a:off x="3014472" y="2720861"/>
            <a:ext cx="1892808"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開頭應酬語</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8" name="文字方塊 7"/>
          <p:cNvSpPr txBox="1"/>
          <p:nvPr/>
        </p:nvSpPr>
        <p:spPr>
          <a:xfrm>
            <a:off x="837803" y="2720861"/>
            <a:ext cx="1892808"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開頭應酬語</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9" name="文字方塊 8"/>
          <p:cNvSpPr txBox="1"/>
          <p:nvPr/>
        </p:nvSpPr>
        <p:spPr>
          <a:xfrm>
            <a:off x="5474208" y="6187415"/>
            <a:ext cx="1883664"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署名及日期</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10" name="文字方塊 9"/>
          <p:cNvSpPr txBox="1"/>
          <p:nvPr/>
        </p:nvSpPr>
        <p:spPr>
          <a:xfrm>
            <a:off x="1603248" y="2036064"/>
            <a:ext cx="987552"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稱謂</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11" name="文字方塊 10"/>
          <p:cNvSpPr txBox="1"/>
          <p:nvPr/>
        </p:nvSpPr>
        <p:spPr>
          <a:xfrm>
            <a:off x="3467100" y="2036064"/>
            <a:ext cx="987552"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敬辭</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12" name="文字方塊 11"/>
          <p:cNvSpPr txBox="1"/>
          <p:nvPr/>
        </p:nvSpPr>
        <p:spPr>
          <a:xfrm>
            <a:off x="6181344" y="2720861"/>
            <a:ext cx="914400"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正文</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13" name="文字方塊 12"/>
          <p:cNvSpPr txBox="1"/>
          <p:nvPr/>
        </p:nvSpPr>
        <p:spPr>
          <a:xfrm>
            <a:off x="2935224" y="4652270"/>
            <a:ext cx="914400"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正文</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14" name="文字方塊 13"/>
          <p:cNvSpPr txBox="1"/>
          <p:nvPr/>
        </p:nvSpPr>
        <p:spPr>
          <a:xfrm>
            <a:off x="3672840" y="4020810"/>
            <a:ext cx="914400"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正文</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
        <p:nvSpPr>
          <p:cNvPr id="15" name="文字方塊 14"/>
          <p:cNvSpPr txBox="1"/>
          <p:nvPr/>
        </p:nvSpPr>
        <p:spPr>
          <a:xfrm>
            <a:off x="7943088" y="3341107"/>
            <a:ext cx="914400" cy="369332"/>
          </a:xfrm>
          <a:prstGeom prst="rect">
            <a:avLst/>
          </a:prstGeom>
          <a:noFill/>
        </p:spPr>
        <p:txBody>
          <a:bodyPr wrap="square" rtlCol="0">
            <a:spAutoFit/>
          </a:bodyPr>
          <a:lstStyle/>
          <a:p>
            <a:pPr defTabSz="911889" eaLnBrk="0" fontAlgn="base" hangingPunct="0">
              <a:lnSpc>
                <a:spcPct val="90000"/>
              </a:lnSpc>
              <a:spcBef>
                <a:spcPts val="1000"/>
              </a:spcBef>
            </a:pP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r>
              <a:rPr lang="zh-TW" altLang="en-US" sz="2000" kern="0" dirty="0">
                <a:solidFill>
                  <a:srgbClr val="0000FF"/>
                </a:solidFill>
                <a:latin typeface="Times New Roman" panose="02020603050405020304" pitchFamily="18" charset="0"/>
                <a:ea typeface="標楷體" panose="03000509000000000000" pitchFamily="65" charset="-120"/>
                <a:cs typeface="DFKaiShu-SB-Estd-BF"/>
              </a:rPr>
              <a:t>正文</a:t>
            </a:r>
            <a:r>
              <a:rPr lang="en-US" altLang="zh-TW" sz="2000" kern="0" dirty="0">
                <a:solidFill>
                  <a:srgbClr val="0000FF"/>
                </a:solidFill>
                <a:latin typeface="Times New Roman" panose="02020603050405020304" pitchFamily="18" charset="0"/>
                <a:ea typeface="標楷體" panose="03000509000000000000" pitchFamily="65" charset="-120"/>
                <a:cs typeface="DFKaiShu-SB-Estd-BF"/>
              </a:rPr>
              <a:t>)</a:t>
            </a:r>
            <a:endParaRPr lang="zh-TW" altLang="zh-TW" sz="2000" kern="100" dirty="0">
              <a:solidFill>
                <a:srgbClr val="0000FF"/>
              </a:solidFill>
              <a:latin typeface="Times New Roman" panose="02020603050405020304" pitchFamily="18" charset="0"/>
            </a:endParaRPr>
          </a:p>
        </p:txBody>
      </p:sp>
    </p:spTree>
    <p:extLst>
      <p:ext uri="{BB962C8B-B14F-4D97-AF65-F5344CB8AC3E}">
        <p14:creationId xmlns:p14="http://schemas.microsoft.com/office/powerpoint/2010/main" val="199617968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3246" y="85447"/>
            <a:ext cx="10901064" cy="923844"/>
          </a:xfrm>
        </p:spPr>
        <p:txBody>
          <a:bodyPr/>
          <a:lstStyle/>
          <a:p>
            <a:r>
              <a:rPr lang="zh-TW" altLang="en-US" sz="4000" dirty="0">
                <a:latin typeface="標楷體" panose="03000509000000000000" pitchFamily="65" charset="-120"/>
                <a:ea typeface="標楷體" panose="03000509000000000000" pitchFamily="65" charset="-120"/>
                <a:hlinkClick r:id="rId2" action="ppaction://hlinksldjump"/>
              </a:rPr>
              <a:t>公文主旨段</a:t>
            </a:r>
            <a:r>
              <a:rPr lang="zh-TW" altLang="en-US" sz="4000" dirty="0" smtClean="0">
                <a:latin typeface="標楷體" panose="03000509000000000000" pitchFamily="65" charset="-120"/>
                <a:ea typeface="標楷體" panose="03000509000000000000" pitchFamily="65" charset="-120"/>
                <a:hlinkClick r:id="rId2" action="ppaction://hlinksldjump"/>
              </a:rPr>
              <a:t>期望</a:t>
            </a:r>
            <a:r>
              <a:rPr lang="zh-TW" altLang="en-US" sz="4000" dirty="0">
                <a:latin typeface="標楷體" panose="03000509000000000000" pitchFamily="65" charset="-120"/>
                <a:ea typeface="標楷體" panose="03000509000000000000" pitchFamily="65" charset="-120"/>
                <a:hlinkClick r:id="rId2" action="ppaction://hlinksldjump"/>
              </a:rPr>
              <a:t>語能否</a:t>
            </a:r>
            <a:r>
              <a:rPr lang="zh-TW" altLang="en-US" sz="4000" dirty="0" smtClean="0">
                <a:latin typeface="標楷體" panose="03000509000000000000" pitchFamily="65" charset="-120"/>
                <a:ea typeface="標楷體" panose="03000509000000000000" pitchFamily="65" charset="-120"/>
                <a:hlinkClick r:id="rId2" action="ppaction://hlinksldjump"/>
              </a:rPr>
              <a:t>使用至紉</a:t>
            </a:r>
            <a:r>
              <a:rPr lang="zh-TW" altLang="en-US" sz="4000" dirty="0">
                <a:latin typeface="標楷體" panose="03000509000000000000" pitchFamily="65" charset="-120"/>
                <a:ea typeface="標楷體" panose="03000509000000000000" pitchFamily="65" charset="-120"/>
                <a:hlinkClick r:id="rId2" action="ppaction://hlinksldjump"/>
              </a:rPr>
              <a:t>公</a:t>
            </a:r>
            <a:r>
              <a:rPr lang="zh-TW" altLang="en-US" sz="4000" dirty="0" smtClean="0">
                <a:latin typeface="標楷體" panose="03000509000000000000" pitchFamily="65" charset="-120"/>
                <a:ea typeface="標楷體" panose="03000509000000000000" pitchFamily="65" charset="-120"/>
                <a:hlinkClick r:id="rId2" action="ppaction://hlinksldjump"/>
              </a:rPr>
              <a:t>誼之</a:t>
            </a:r>
            <a:r>
              <a:rPr lang="zh-TW" altLang="en-US" sz="4000" dirty="0">
                <a:latin typeface="標楷體" panose="03000509000000000000" pitchFamily="65" charset="-120"/>
                <a:ea typeface="標楷體" panose="03000509000000000000" pitchFamily="65" charset="-120"/>
                <a:hlinkClick r:id="rId2" action="ppaction://hlinksldjump"/>
              </a:rPr>
              <a:t>用語</a:t>
            </a:r>
            <a:endParaRPr lang="zh-TW" altLang="en-US" sz="4000"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661208" y="1151375"/>
            <a:ext cx="10973102" cy="5137282"/>
          </a:xfrm>
        </p:spPr>
        <p:txBody>
          <a:bodyPr/>
          <a:lstStyle/>
          <a:p>
            <a:pPr lvl="0"/>
            <a:r>
              <a:rPr lang="zh-TW" altLang="en-US" sz="3600" dirty="0">
                <a:solidFill>
                  <a:prstClr val="black"/>
                </a:solidFill>
                <a:latin typeface="標楷體" panose="03000509000000000000" pitchFamily="65" charset="-120"/>
                <a:ea typeface="標楷體" panose="03000509000000000000" pitchFamily="65" charset="-120"/>
              </a:rPr>
              <a:t>行政院</a:t>
            </a:r>
            <a:r>
              <a:rPr lang="en-US" altLang="zh-TW" sz="3600" dirty="0" smtClean="0">
                <a:solidFill>
                  <a:prstClr val="black"/>
                </a:solidFill>
                <a:latin typeface="標楷體" panose="03000509000000000000" pitchFamily="65" charset="-120"/>
                <a:ea typeface="標楷體" panose="03000509000000000000" pitchFamily="65" charset="-120"/>
              </a:rPr>
              <a:t>110.8.5</a:t>
            </a:r>
            <a:r>
              <a:rPr lang="zh-TW" altLang="en-US" sz="3600" dirty="0" smtClean="0">
                <a:solidFill>
                  <a:prstClr val="black"/>
                </a:solidFill>
                <a:latin typeface="標楷體" panose="03000509000000000000" pitchFamily="65" charset="-120"/>
                <a:ea typeface="標楷體" panose="03000509000000000000" pitchFamily="65" charset="-120"/>
              </a:rPr>
              <a:t>院長</a:t>
            </a:r>
            <a:r>
              <a:rPr lang="zh-TW" altLang="en-US" sz="3600" dirty="0">
                <a:solidFill>
                  <a:prstClr val="black"/>
                </a:solidFill>
                <a:latin typeface="標楷體" panose="03000509000000000000" pitchFamily="65" charset="-120"/>
                <a:ea typeface="標楷體" panose="03000509000000000000" pitchFamily="65" charset="-120"/>
              </a:rPr>
              <a:t>電子信箱文書處理相關釋例</a:t>
            </a:r>
          </a:p>
          <a:p>
            <a:r>
              <a:rPr lang="zh-TW" altLang="en-US" sz="3600" dirty="0">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公文程式條例</a:t>
            </a:r>
            <a:r>
              <a:rPr lang="zh-TW" altLang="en-US" sz="3600" dirty="0">
                <a:latin typeface="標楷體" panose="03000509000000000000" pitchFamily="65" charset="-120"/>
                <a:ea typeface="標楷體" panose="03000509000000000000" pitchFamily="65" charset="-120"/>
              </a:rPr>
              <a:t>」</a:t>
            </a:r>
            <a:r>
              <a:rPr lang="zh-TW" altLang="en-US" sz="3600" dirty="0" smtClean="0">
                <a:solidFill>
                  <a:srgbClr val="0000FF"/>
                </a:solidFill>
                <a:latin typeface="標楷體" panose="03000509000000000000" pitchFamily="65" charset="-120"/>
                <a:ea typeface="標楷體" panose="03000509000000000000" pitchFamily="65" charset="-120"/>
              </a:rPr>
              <a:t>第</a:t>
            </a:r>
            <a:r>
              <a:rPr lang="en-US" altLang="zh-TW" sz="3600" dirty="0" smtClean="0">
                <a:solidFill>
                  <a:srgbClr val="0000FF"/>
                </a:solidFill>
                <a:latin typeface="標楷體" panose="03000509000000000000" pitchFamily="65" charset="-120"/>
                <a:ea typeface="標楷體" panose="03000509000000000000" pitchFamily="65" charset="-120"/>
              </a:rPr>
              <a:t>8</a:t>
            </a:r>
            <a:r>
              <a:rPr lang="zh-TW" altLang="en-US" sz="3600" dirty="0" smtClean="0">
                <a:solidFill>
                  <a:srgbClr val="0000FF"/>
                </a:solidFill>
                <a:latin typeface="標楷體" panose="03000509000000000000" pitchFamily="65" charset="-120"/>
                <a:ea typeface="標楷體" panose="03000509000000000000" pitchFamily="65" charset="-120"/>
              </a:rPr>
              <a:t>條</a:t>
            </a:r>
            <a:r>
              <a:rPr lang="zh-TW" altLang="en-US" sz="3600" dirty="0">
                <a:latin typeface="標楷體" panose="03000509000000000000" pitchFamily="65" charset="-120"/>
                <a:ea typeface="標楷體" panose="03000509000000000000" pitchFamily="65" charset="-120"/>
              </a:rPr>
              <a:t>規定，公文文字應</a:t>
            </a:r>
            <a:r>
              <a:rPr lang="zh-TW" altLang="en-US" sz="3600" dirty="0">
                <a:solidFill>
                  <a:srgbClr val="FF0000"/>
                </a:solidFill>
                <a:latin typeface="標楷體" panose="03000509000000000000" pitchFamily="65" charset="-120"/>
                <a:ea typeface="標楷體" panose="03000509000000000000" pitchFamily="65" charset="-120"/>
              </a:rPr>
              <a:t>簡淺明確</a:t>
            </a:r>
            <a:r>
              <a:rPr lang="zh-TW" altLang="en-US" sz="3600" dirty="0">
                <a:latin typeface="標楷體" panose="03000509000000000000" pitchFamily="65" charset="-120"/>
                <a:ea typeface="標楷體" panose="03000509000000000000" pitchFamily="65" charset="-120"/>
              </a:rPr>
              <a:t>，</a:t>
            </a:r>
            <a:r>
              <a:rPr lang="zh-TW" altLang="en-US" sz="3600" dirty="0" smtClean="0">
                <a:latin typeface="標楷體" panose="03000509000000000000" pitchFamily="65" charset="-120"/>
                <a:ea typeface="標楷體" panose="03000509000000000000" pitchFamily="65" charset="-120"/>
              </a:rPr>
              <a:t>已規定</a:t>
            </a:r>
            <a:r>
              <a:rPr lang="zh-TW" altLang="en-US" sz="3600" dirty="0">
                <a:latin typeface="標楷體" panose="03000509000000000000" pitchFamily="65" charset="-120"/>
                <a:ea typeface="標楷體" panose="03000509000000000000" pitchFamily="65" charset="-120"/>
              </a:rPr>
              <a:t>甚明；又查，</a:t>
            </a:r>
            <a:r>
              <a:rPr lang="zh-TW" altLang="en-US" sz="3600" dirty="0" smtClean="0">
                <a:latin typeface="標楷體" panose="03000509000000000000" pitchFamily="65" charset="-120"/>
                <a:ea typeface="標楷體" panose="03000509000000000000" pitchFamily="65" charset="-120"/>
              </a:rPr>
              <a:t>民國</a:t>
            </a:r>
            <a:r>
              <a:rPr lang="en-US" altLang="zh-TW" sz="3600" dirty="0" smtClean="0">
                <a:latin typeface="標楷體" panose="03000509000000000000" pitchFamily="65" charset="-120"/>
                <a:ea typeface="標楷體" panose="03000509000000000000" pitchFamily="65" charset="-120"/>
              </a:rPr>
              <a:t>41</a:t>
            </a:r>
            <a:r>
              <a:rPr lang="zh-TW" altLang="en-US" sz="3600" dirty="0" smtClean="0">
                <a:latin typeface="標楷體" panose="03000509000000000000" pitchFamily="65" charset="-120"/>
                <a:ea typeface="標楷體" panose="03000509000000000000" pitchFamily="65" charset="-120"/>
              </a:rPr>
              <a:t>年</a:t>
            </a:r>
            <a:r>
              <a:rPr lang="en-US" altLang="zh-TW" sz="3600" dirty="0" smtClean="0">
                <a:latin typeface="標楷體" panose="03000509000000000000" pitchFamily="65" charset="-120"/>
                <a:ea typeface="標楷體" panose="03000509000000000000" pitchFamily="65" charset="-120"/>
              </a:rPr>
              <a:t>7</a:t>
            </a:r>
            <a:r>
              <a:rPr lang="zh-TW" altLang="en-US" sz="3600" dirty="0" smtClean="0">
                <a:latin typeface="標楷體" panose="03000509000000000000" pitchFamily="65" charset="-120"/>
                <a:ea typeface="標楷體" panose="03000509000000000000" pitchFamily="65" charset="-120"/>
              </a:rPr>
              <a:t>月</a:t>
            </a:r>
            <a:r>
              <a:rPr lang="en-US" altLang="zh-TW" sz="3600" dirty="0" smtClean="0">
                <a:latin typeface="標楷體" panose="03000509000000000000" pitchFamily="65" charset="-120"/>
                <a:ea typeface="標楷體" panose="03000509000000000000" pitchFamily="65" charset="-120"/>
              </a:rPr>
              <a:t>18</a:t>
            </a:r>
            <a:r>
              <a:rPr lang="zh-TW" altLang="en-US" sz="3600" dirty="0" smtClean="0">
                <a:latin typeface="標楷體" panose="03000509000000000000" pitchFamily="65" charset="-120"/>
                <a:ea typeface="標楷體" panose="03000509000000000000" pitchFamily="65" charset="-120"/>
              </a:rPr>
              <a:t>日</a:t>
            </a:r>
            <a:r>
              <a:rPr lang="zh-TW" altLang="en-US" sz="3600" dirty="0">
                <a:latin typeface="標楷體" panose="03000509000000000000" pitchFamily="65" charset="-120"/>
                <a:ea typeface="標楷體" panose="03000509000000000000" pitchFamily="65" charset="-120"/>
              </a:rPr>
              <a:t>行政院秘書處函抄送</a:t>
            </a:r>
            <a:r>
              <a:rPr lang="zh-TW" altLang="en-US" sz="3600" dirty="0" smtClean="0">
                <a:latin typeface="標楷體" panose="03000509000000000000" pitchFamily="65" charset="-120"/>
                <a:ea typeface="標楷體" panose="03000509000000000000" pitchFamily="65" charset="-120"/>
              </a:rPr>
              <a:t>「公文</a:t>
            </a:r>
            <a:r>
              <a:rPr lang="zh-TW" altLang="en-US" sz="3600" dirty="0">
                <a:latin typeface="標楷體" panose="03000509000000000000" pitchFamily="65" charset="-120"/>
                <a:ea typeface="標楷體" panose="03000509000000000000" pitchFamily="65" charset="-120"/>
              </a:rPr>
              <a:t>用語改革」，有關結尾用語如「</a:t>
            </a:r>
            <a:r>
              <a:rPr lang="zh-TW" altLang="en-US" sz="3600" dirty="0">
                <a:solidFill>
                  <a:srgbClr val="0000FF"/>
                </a:solidFill>
                <a:latin typeface="標楷體" panose="03000509000000000000" pitchFamily="65" charset="-120"/>
                <a:ea typeface="標楷體" panose="03000509000000000000" pitchFamily="65" charset="-120"/>
              </a:rPr>
              <a:t>實紉公誼</a:t>
            </a:r>
            <a:r>
              <a:rPr lang="zh-TW" altLang="en-US" sz="3600" dirty="0">
                <a:latin typeface="標楷體" panose="03000509000000000000" pitchFamily="65" charset="-120"/>
                <a:ea typeface="標楷體" panose="03000509000000000000" pitchFamily="65" charset="-120"/>
              </a:rPr>
              <a:t>」、「</a:t>
            </a:r>
            <a:r>
              <a:rPr lang="zh-TW" altLang="en-US" sz="3600" dirty="0">
                <a:solidFill>
                  <a:srgbClr val="0000FF"/>
                </a:solidFill>
                <a:latin typeface="標楷體" panose="03000509000000000000" pitchFamily="65" charset="-120"/>
                <a:ea typeface="標楷體" panose="03000509000000000000" pitchFamily="65" charset="-120"/>
              </a:rPr>
              <a:t>為荷</a:t>
            </a:r>
            <a:r>
              <a:rPr lang="zh-TW" altLang="en-US" sz="3600" dirty="0">
                <a:latin typeface="標楷體" panose="03000509000000000000" pitchFamily="65" charset="-120"/>
                <a:ea typeface="標楷體" panose="03000509000000000000" pitchFamily="65" charset="-120"/>
              </a:rPr>
              <a:t>」等</a:t>
            </a:r>
            <a:r>
              <a:rPr lang="zh-TW" altLang="en-US" sz="3600" dirty="0" smtClean="0">
                <a:latin typeface="標楷體" panose="03000509000000000000" pitchFamily="65" charset="-120"/>
                <a:ea typeface="標楷體" panose="03000509000000000000" pitchFamily="65" charset="-120"/>
              </a:rPr>
              <a:t>，</a:t>
            </a:r>
            <a:r>
              <a:rPr lang="zh-TW" altLang="en-US" sz="3600" dirty="0" smtClean="0">
                <a:solidFill>
                  <a:srgbClr val="FF0000"/>
                </a:solidFill>
                <a:latin typeface="標楷體" panose="03000509000000000000" pitchFamily="65" charset="-120"/>
                <a:ea typeface="標楷體" panose="03000509000000000000" pitchFamily="65" charset="-120"/>
              </a:rPr>
              <a:t>純</a:t>
            </a:r>
            <a:r>
              <a:rPr lang="zh-TW" altLang="en-US" sz="3600" dirty="0">
                <a:solidFill>
                  <a:srgbClr val="FF0000"/>
                </a:solidFill>
                <a:latin typeface="標楷體" panose="03000509000000000000" pitchFamily="65" charset="-120"/>
                <a:ea typeface="標楷體" panose="03000509000000000000" pitchFamily="65" charset="-120"/>
              </a:rPr>
              <a:t>屬贅詞，宜不再用</a:t>
            </a:r>
            <a:r>
              <a:rPr lang="zh-TW" altLang="en-US" sz="3600" dirty="0" smtClean="0">
                <a:latin typeface="標楷體" panose="03000509000000000000" pitchFamily="65" charset="-120"/>
                <a:ea typeface="標楷體" panose="03000509000000000000" pitchFamily="65" charset="-120"/>
              </a:rPr>
              <a:t>。</a:t>
            </a:r>
            <a:endParaRPr lang="en-US" altLang="zh-TW" sz="3600" dirty="0" smtClean="0">
              <a:latin typeface="標楷體" panose="03000509000000000000" pitchFamily="65" charset="-120"/>
              <a:ea typeface="標楷體" panose="03000509000000000000" pitchFamily="65" charset="-120"/>
            </a:endParaRPr>
          </a:p>
          <a:p>
            <a:r>
              <a:rPr lang="zh-TW" altLang="en-US" sz="3600" dirty="0" smtClean="0">
                <a:latin typeface="標楷體" panose="03000509000000000000" pitchFamily="65" charset="-120"/>
                <a:ea typeface="標楷體" panose="03000509000000000000" pitchFamily="65" charset="-120"/>
              </a:rPr>
              <a:t>基</a:t>
            </a:r>
            <a:r>
              <a:rPr lang="zh-TW" altLang="en-US" sz="3600" dirty="0">
                <a:latin typeface="標楷體" panose="03000509000000000000" pitchFamily="65" charset="-120"/>
                <a:ea typeface="標楷體" panose="03000509000000000000" pitchFamily="65" charset="-120"/>
              </a:rPr>
              <a:t>此，本院訂頒之</a:t>
            </a:r>
            <a:r>
              <a:rPr lang="zh-TW" altLang="en-US" sz="3600" dirty="0">
                <a:solidFill>
                  <a:srgbClr val="0000FF"/>
                </a:solidFill>
                <a:latin typeface="標楷體" panose="03000509000000000000" pitchFamily="65" charset="-120"/>
                <a:ea typeface="標楷體" panose="03000509000000000000" pitchFamily="65" charset="-120"/>
              </a:rPr>
              <a:t>「文書處理手冊」</a:t>
            </a:r>
            <a:r>
              <a:rPr lang="zh-TW" altLang="en-US" sz="3600" dirty="0" smtClean="0">
                <a:solidFill>
                  <a:srgbClr val="0000FF"/>
                </a:solidFill>
                <a:latin typeface="標楷體" panose="03000509000000000000" pitchFamily="65" charset="-120"/>
                <a:ea typeface="標楷體" panose="03000509000000000000" pitchFamily="65" charset="-120"/>
              </a:rPr>
              <a:t>及所</a:t>
            </a:r>
            <a:r>
              <a:rPr lang="zh-TW" altLang="en-US" sz="3600" dirty="0">
                <a:solidFill>
                  <a:srgbClr val="0000FF"/>
                </a:solidFill>
                <a:latin typeface="標楷體" panose="03000509000000000000" pitchFamily="65" charset="-120"/>
                <a:ea typeface="標楷體" panose="03000509000000000000" pitchFamily="65" charset="-120"/>
              </a:rPr>
              <a:t>附公文作法舉例，並無</a:t>
            </a:r>
            <a:r>
              <a:rPr lang="zh-TW" altLang="en-US" sz="3600" dirty="0">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至紉公誼</a:t>
            </a:r>
            <a:r>
              <a:rPr lang="zh-TW" altLang="en-US" sz="3600" dirty="0">
                <a:latin typeface="標楷體" panose="03000509000000000000" pitchFamily="65" charset="-120"/>
                <a:ea typeface="標楷體" panose="03000509000000000000" pitchFamily="65" charset="-120"/>
              </a:rPr>
              <a:t>」之</a:t>
            </a:r>
            <a:r>
              <a:rPr lang="zh-TW" altLang="en-US" sz="3600" dirty="0">
                <a:solidFill>
                  <a:srgbClr val="0000FF"/>
                </a:solidFill>
                <a:latin typeface="標楷體" panose="03000509000000000000" pitchFamily="65" charset="-120"/>
                <a:ea typeface="標楷體" panose="03000509000000000000" pitchFamily="65" charset="-120"/>
              </a:rPr>
              <a:t>結尾用語</a:t>
            </a:r>
            <a:r>
              <a:rPr lang="zh-TW" altLang="en-US" sz="3600" dirty="0">
                <a:latin typeface="標楷體" panose="03000509000000000000" pitchFamily="65" charset="-120"/>
                <a:ea typeface="標楷體" panose="03000509000000000000" pitchFamily="65" charset="-120"/>
              </a:rPr>
              <a:t>。綜上，</a:t>
            </a:r>
            <a:r>
              <a:rPr lang="zh-TW" altLang="en-US" sz="3600" dirty="0" smtClean="0">
                <a:latin typeface="標楷體" panose="03000509000000000000" pitchFamily="65" charset="-120"/>
                <a:ea typeface="標楷體" panose="03000509000000000000" pitchFamily="65" charset="-120"/>
              </a:rPr>
              <a:t>有關</a:t>
            </a:r>
            <a:r>
              <a:rPr lang="zh-TW" altLang="en-US" sz="3600" dirty="0">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至紉公誼</a:t>
            </a:r>
            <a:r>
              <a:rPr lang="zh-TW" altLang="en-US" sz="3600" dirty="0">
                <a:latin typeface="標楷體" panose="03000509000000000000" pitchFamily="65" charset="-120"/>
                <a:ea typeface="標楷體" panose="03000509000000000000" pitchFamily="65" charset="-120"/>
              </a:rPr>
              <a:t>」等</a:t>
            </a:r>
            <a:r>
              <a:rPr lang="zh-TW" altLang="en-US" sz="3600" dirty="0">
                <a:solidFill>
                  <a:srgbClr val="FF0000"/>
                </a:solidFill>
                <a:latin typeface="標楷體" panose="03000509000000000000" pitchFamily="65" charset="-120"/>
                <a:ea typeface="標楷體" panose="03000509000000000000" pitchFamily="65" charset="-120"/>
              </a:rPr>
              <a:t>結尾用語應儘量避免使用</a:t>
            </a:r>
            <a:r>
              <a:rPr lang="zh-TW" altLang="en-US" sz="3600" dirty="0">
                <a:latin typeface="標楷體" panose="03000509000000000000" pitchFamily="65" charset="-120"/>
                <a:ea typeface="標楷體" panose="03000509000000000000" pitchFamily="65" charset="-120"/>
              </a:rPr>
              <a:t>。 </a:t>
            </a:r>
          </a:p>
        </p:txBody>
      </p:sp>
    </p:spTree>
    <p:extLst>
      <p:ext uri="{BB962C8B-B14F-4D97-AF65-F5344CB8AC3E}">
        <p14:creationId xmlns:p14="http://schemas.microsoft.com/office/powerpoint/2010/main" val="247803933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7949" y="63515"/>
            <a:ext cx="10516104" cy="869537"/>
          </a:xfrm>
        </p:spPr>
        <p:txBody>
          <a:bodyPr rtlCol="0">
            <a:normAutofit/>
          </a:bodyPr>
          <a:lstStyle/>
          <a:p>
            <a:pPr algn="ctr" defTabSz="914196" eaLnBrk="1" fontAlgn="auto" hangingPunct="1">
              <a:spcAft>
                <a:spcPts val="0"/>
              </a:spcAft>
              <a:defRPr/>
            </a:pPr>
            <a:r>
              <a:rPr lang="zh-TW" altLang="en-US" sz="4400" dirty="0">
                <a:solidFill>
                  <a:srgbClr val="0070C0"/>
                </a:solidFill>
                <a:latin typeface="標楷體" panose="03000509000000000000" pitchFamily="65" charset="-120"/>
                <a:ea typeface="標楷體" panose="03000509000000000000" pitchFamily="65" charset="-120"/>
                <a:hlinkClick r:id="rId2" action="ppaction://hlinksldjump"/>
              </a:rPr>
              <a:t>復及覆之文字使用疑義</a:t>
            </a:r>
            <a:endParaRPr lang="zh-TW" altLang="en-US" sz="4400" dirty="0">
              <a:solidFill>
                <a:srgbClr val="0070C0"/>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420571" y="1051007"/>
            <a:ext cx="11393202" cy="5651233"/>
          </a:xfrm>
        </p:spPr>
        <p:txBody>
          <a:bodyPr rtlCol="0">
            <a:normAutofit fontScale="92500" lnSpcReduction="10000"/>
          </a:bodyPr>
          <a:lstStyle/>
          <a:p>
            <a:pPr marL="228548" indent="-228548" defTabSz="914196" eaLnBrk="1" fontAlgn="auto" hangingPunct="1">
              <a:spcAft>
                <a:spcPts val="0"/>
              </a:spcAft>
              <a:defRPr/>
            </a:pPr>
            <a:r>
              <a:rPr lang="zh-TW" altLang="en-US" sz="3200" dirty="0">
                <a:solidFill>
                  <a:prstClr val="black"/>
                </a:solidFill>
                <a:latin typeface="標楷體" panose="03000509000000000000" pitchFamily="65" charset="-120"/>
                <a:ea typeface="標楷體" panose="03000509000000000000" pitchFamily="65" charset="-120"/>
              </a:rPr>
              <a:t>行政院</a:t>
            </a:r>
            <a:r>
              <a:rPr lang="en-US" altLang="zh-TW" sz="3200" dirty="0">
                <a:solidFill>
                  <a:prstClr val="black"/>
                </a:solidFill>
                <a:latin typeface="標楷體" panose="03000509000000000000" pitchFamily="65" charset="-120"/>
                <a:ea typeface="標楷體" panose="03000509000000000000" pitchFamily="65" charset="-120"/>
              </a:rPr>
              <a:t>100.10.25</a:t>
            </a:r>
            <a:r>
              <a:rPr lang="zh-TW" altLang="en-US" sz="3200" dirty="0">
                <a:solidFill>
                  <a:prstClr val="black"/>
                </a:solidFill>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104.7.29</a:t>
            </a:r>
            <a:r>
              <a:rPr lang="zh-TW" altLang="en-US" sz="3200" dirty="0">
                <a:solidFill>
                  <a:prstClr val="black"/>
                </a:solidFill>
                <a:latin typeface="標楷體" panose="03000509000000000000" pitchFamily="65" charset="-120"/>
                <a:ea typeface="標楷體" panose="03000509000000000000" pitchFamily="65" charset="-120"/>
              </a:rPr>
              <a:t>院長電子信箱文書處理相關釋例</a:t>
            </a:r>
            <a:endParaRPr lang="en-US" altLang="zh-TW" sz="3200" dirty="0">
              <a:solidFill>
                <a:prstClr val="black"/>
              </a:solidFill>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200" dirty="0">
                <a:solidFill>
                  <a:prstClr val="black"/>
                </a:solidFill>
                <a:latin typeface="標楷體" panose="03000509000000000000" pitchFamily="65" charset="-120"/>
                <a:ea typeface="標楷體" panose="03000509000000000000" pitchFamily="65" charset="-120"/>
              </a:rPr>
              <a:t>查教育部重編國語辭典修訂本略以，「</a:t>
            </a:r>
            <a:r>
              <a:rPr lang="zh-TW" altLang="en-US" sz="3200" dirty="0">
                <a:solidFill>
                  <a:srgbClr val="FF0000"/>
                </a:solidFill>
                <a:latin typeface="標楷體" panose="03000509000000000000" pitchFamily="65" charset="-120"/>
                <a:ea typeface="標楷體" panose="03000509000000000000" pitchFamily="65" charset="-120"/>
              </a:rPr>
              <a:t>復</a:t>
            </a:r>
            <a:r>
              <a:rPr lang="zh-TW" altLang="en-US" sz="3200" dirty="0">
                <a:solidFill>
                  <a:prstClr val="black"/>
                </a:solidFill>
                <a:latin typeface="標楷體" panose="03000509000000000000" pitchFamily="65" charset="-120"/>
                <a:ea typeface="標楷體" panose="03000509000000000000" pitchFamily="65" charset="-120"/>
              </a:rPr>
              <a:t>」一字有</a:t>
            </a:r>
            <a:r>
              <a:rPr lang="zh-TW" altLang="en-US" sz="3200" dirty="0">
                <a:solidFill>
                  <a:srgbClr val="0000FF"/>
                </a:solidFill>
                <a:latin typeface="標楷體" panose="03000509000000000000" pitchFamily="65" charset="-120"/>
                <a:ea typeface="標楷體" panose="03000509000000000000" pitchFamily="65" charset="-120"/>
              </a:rPr>
              <a:t>返、還、還</a:t>
            </a:r>
            <a:endParaRPr lang="en-US" altLang="zh-TW" sz="3200" dirty="0">
              <a:solidFill>
                <a:srgbClr val="0000FF"/>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solidFill>
                  <a:srgbClr val="0000FF"/>
                </a:solidFill>
                <a:latin typeface="標楷體" panose="03000509000000000000" pitchFamily="65" charset="-120"/>
                <a:ea typeface="標楷體" panose="03000509000000000000" pitchFamily="65" charset="-120"/>
              </a:rPr>
              <a:t> </a:t>
            </a:r>
            <a:r>
              <a:rPr lang="zh-TW" altLang="en-US" sz="3200" dirty="0">
                <a:solidFill>
                  <a:srgbClr val="0000FF"/>
                </a:solidFill>
                <a:latin typeface="標楷體" panose="03000509000000000000" pitchFamily="65" charset="-120"/>
                <a:ea typeface="標楷體" panose="03000509000000000000" pitchFamily="65" charset="-120"/>
              </a:rPr>
              <a:t>原及再、又</a:t>
            </a:r>
            <a:r>
              <a:rPr lang="zh-TW" altLang="en-US" sz="3200" dirty="0">
                <a:solidFill>
                  <a:prstClr val="black"/>
                </a:solidFill>
                <a:latin typeface="標楷體" panose="03000509000000000000" pitchFamily="65" charset="-120"/>
                <a:ea typeface="標楷體" panose="03000509000000000000" pitchFamily="65" charset="-120"/>
              </a:rPr>
              <a:t>等義，而「</a:t>
            </a:r>
            <a:r>
              <a:rPr lang="zh-TW" altLang="en-US" sz="3200" dirty="0">
                <a:solidFill>
                  <a:srgbClr val="FF0000"/>
                </a:solidFill>
                <a:latin typeface="標楷體" panose="03000509000000000000" pitchFamily="65" charset="-120"/>
                <a:ea typeface="標楷體" panose="03000509000000000000" pitchFamily="65" charset="-120"/>
              </a:rPr>
              <a:t>覆</a:t>
            </a:r>
            <a:r>
              <a:rPr lang="zh-TW" altLang="en-US" sz="3200" dirty="0">
                <a:solidFill>
                  <a:prstClr val="black"/>
                </a:solidFill>
                <a:latin typeface="標楷體" panose="03000509000000000000" pitchFamily="65" charset="-120"/>
                <a:ea typeface="標楷體" panose="03000509000000000000" pitchFamily="65" charset="-120"/>
              </a:rPr>
              <a:t>」有</a:t>
            </a:r>
            <a:r>
              <a:rPr lang="zh-TW" altLang="en-US" sz="3200" dirty="0">
                <a:solidFill>
                  <a:srgbClr val="0000FF"/>
                </a:solidFill>
                <a:latin typeface="標楷體" panose="03000509000000000000" pitchFamily="65" charset="-120"/>
                <a:ea typeface="標楷體" panose="03000509000000000000" pitchFamily="65" charset="-120"/>
              </a:rPr>
              <a:t>翻倒、傾倒、回、還及重、再等</a:t>
            </a:r>
            <a:endParaRPr lang="en-US" altLang="zh-TW" sz="3200" dirty="0">
              <a:solidFill>
                <a:srgbClr val="0000FF"/>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solidFill>
                  <a:srgbClr val="0000FF"/>
                </a:solidFill>
                <a:latin typeface="標楷體" panose="03000509000000000000" pitchFamily="65" charset="-120"/>
                <a:ea typeface="標楷體" panose="03000509000000000000" pitchFamily="65" charset="-120"/>
              </a:rPr>
              <a:t> </a:t>
            </a:r>
            <a:r>
              <a:rPr lang="zh-TW" altLang="en-US" sz="3200" dirty="0">
                <a:solidFill>
                  <a:srgbClr val="0000FF"/>
                </a:solidFill>
                <a:latin typeface="標楷體" panose="03000509000000000000" pitchFamily="65" charset="-120"/>
                <a:ea typeface="標楷體" panose="03000509000000000000" pitchFamily="65" charset="-120"/>
              </a:rPr>
              <a:t>義</a:t>
            </a:r>
            <a:r>
              <a:rPr lang="zh-TW" altLang="en-US" sz="3200" dirty="0">
                <a:solidFill>
                  <a:prstClr val="black"/>
                </a:solidFill>
                <a:latin typeface="標楷體" panose="03000509000000000000" pitchFamily="65" charset="-120"/>
                <a:ea typeface="標楷體" panose="03000509000000000000" pitchFamily="65" charset="-120"/>
              </a:rPr>
              <a:t>，是「復」與「覆」均有返、還之義，</a:t>
            </a:r>
            <a:r>
              <a:rPr lang="zh-TW" altLang="en-US" sz="3200" dirty="0">
                <a:solidFill>
                  <a:srgbClr val="FF0000"/>
                </a:solidFill>
                <a:latin typeface="標楷體" panose="03000509000000000000" pitchFamily="65" charset="-120"/>
                <a:ea typeface="標楷體" panose="03000509000000000000" pitchFamily="65" charset="-120"/>
              </a:rPr>
              <a:t>使用「答復」或「答</a:t>
            </a:r>
            <a:endParaRPr lang="en-US" altLang="zh-TW" sz="3200" dirty="0">
              <a:solidFill>
                <a:srgbClr val="FF0000"/>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solidFill>
                  <a:srgbClr val="FF0000"/>
                </a:solidFill>
                <a:latin typeface="標楷體" panose="03000509000000000000" pitchFamily="65" charset="-120"/>
                <a:ea typeface="標楷體" panose="03000509000000000000" pitchFamily="65" charset="-120"/>
              </a:rPr>
              <a:t> </a:t>
            </a:r>
            <a:r>
              <a:rPr lang="zh-TW" altLang="en-US" sz="3200" dirty="0">
                <a:solidFill>
                  <a:srgbClr val="FF0000"/>
                </a:solidFill>
                <a:latin typeface="標楷體" panose="03000509000000000000" pitchFamily="65" charset="-120"/>
                <a:ea typeface="標楷體" panose="03000509000000000000" pitchFamily="65" charset="-120"/>
              </a:rPr>
              <a:t>覆」等詞表達「回復」之意均屬可行，並非錯別字</a:t>
            </a:r>
            <a:r>
              <a:rPr lang="zh-TW" altLang="en-US" sz="3200" dirty="0">
                <a:solidFill>
                  <a:prstClr val="black"/>
                </a:solidFill>
                <a:latin typeface="標楷體" panose="03000509000000000000" pitchFamily="65" charset="-120"/>
                <a:ea typeface="標楷體" panose="03000509000000000000" pitchFamily="65" charset="-120"/>
              </a:rPr>
              <a:t>。</a:t>
            </a:r>
            <a:endParaRPr lang="en-US" altLang="zh-TW" sz="3200" dirty="0">
              <a:solidFill>
                <a:prstClr val="black"/>
              </a:solidFill>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200" dirty="0">
                <a:latin typeface="標楷體" panose="03000509000000000000" pitchFamily="65" charset="-120"/>
                <a:ea typeface="標楷體" panose="03000509000000000000" pitchFamily="65" charset="-120"/>
              </a:rPr>
              <a:t>另查在法律用字使用上，「答復」及「答覆」均為現行法令條</a:t>
            </a:r>
            <a:endParaRPr lang="en-US" altLang="zh-TW" sz="3200"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latin typeface="標楷體" panose="03000509000000000000" pitchFamily="65" charset="-120"/>
                <a:ea typeface="標楷體" panose="03000509000000000000" pitchFamily="65" charset="-120"/>
              </a:rPr>
              <a:t> </a:t>
            </a:r>
            <a:r>
              <a:rPr lang="zh-TW" altLang="en-US" sz="3200" dirty="0">
                <a:latin typeface="標楷體" panose="03000509000000000000" pitchFamily="65" charset="-120"/>
                <a:ea typeface="標楷體" panose="03000509000000000000" pitchFamily="65" charset="-120"/>
              </a:rPr>
              <a:t>文文字所使用，如「</a:t>
            </a:r>
            <a:r>
              <a:rPr lang="zh-TW" altLang="en-US" sz="3200" dirty="0">
                <a:solidFill>
                  <a:srgbClr val="0000FF"/>
                </a:solidFill>
                <a:latin typeface="標楷體" panose="03000509000000000000" pitchFamily="65" charset="-120"/>
                <a:ea typeface="標楷體" panose="03000509000000000000" pitchFamily="65" charset="-120"/>
              </a:rPr>
              <a:t>公文程式條例</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立法院職權行使法</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latin typeface="標楷體" panose="03000509000000000000" pitchFamily="65" charset="-120"/>
                <a:ea typeface="標楷體" panose="03000509000000000000" pitchFamily="65" charset="-120"/>
              </a:rPr>
              <a:t> </a:t>
            </a:r>
            <a:r>
              <a:rPr lang="zh-TW" altLang="en-US" sz="3200" dirty="0">
                <a:latin typeface="標楷體" panose="03000509000000000000" pitchFamily="65" charset="-120"/>
                <a:ea typeface="標楷體" panose="03000509000000000000" pitchFamily="65" charset="-120"/>
              </a:rPr>
              <a:t>等法令使用「</a:t>
            </a:r>
            <a:r>
              <a:rPr lang="zh-TW" altLang="en-US" sz="3200" dirty="0">
                <a:solidFill>
                  <a:srgbClr val="FF0000"/>
                </a:solidFill>
                <a:latin typeface="標楷體" panose="03000509000000000000" pitchFamily="65" charset="-120"/>
                <a:ea typeface="標楷體" panose="03000509000000000000" pitchFamily="65" charset="-120"/>
              </a:rPr>
              <a:t>答復</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行政程序法</a:t>
            </a:r>
            <a:r>
              <a:rPr lang="zh-TW" altLang="en-US" sz="3200" dirty="0">
                <a:latin typeface="標楷體" panose="03000509000000000000" pitchFamily="65" charset="-120"/>
                <a:ea typeface="標楷體" panose="03000509000000000000" pitchFamily="65" charset="-120"/>
              </a:rPr>
              <a:t>」、「</a:t>
            </a:r>
            <a:r>
              <a:rPr lang="zh-TW" altLang="en-US" sz="3200" dirty="0">
                <a:solidFill>
                  <a:srgbClr val="0000FF"/>
                </a:solidFill>
                <a:latin typeface="標楷體" panose="03000509000000000000" pitchFamily="65" charset="-120"/>
                <a:ea typeface="標楷體" panose="03000509000000000000" pitchFamily="65" charset="-120"/>
              </a:rPr>
              <a:t>個人資料保護法</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latin typeface="標楷體" panose="03000509000000000000" pitchFamily="65" charset="-120"/>
                <a:ea typeface="標楷體" panose="03000509000000000000" pitchFamily="65" charset="-120"/>
              </a:rPr>
              <a:t> </a:t>
            </a:r>
            <a:r>
              <a:rPr lang="zh-TW" altLang="en-US" sz="3200" dirty="0">
                <a:latin typeface="標楷體" panose="03000509000000000000" pitchFamily="65" charset="-120"/>
                <a:ea typeface="標楷體" panose="03000509000000000000" pitchFamily="65" charset="-120"/>
              </a:rPr>
              <a:t>等法令使用「</a:t>
            </a:r>
            <a:r>
              <a:rPr lang="zh-TW" altLang="en-US" sz="3200" dirty="0">
                <a:solidFill>
                  <a:srgbClr val="FF0000"/>
                </a:solidFill>
                <a:latin typeface="標楷體" panose="03000509000000000000" pitchFamily="65" charset="-120"/>
                <a:ea typeface="標楷體" panose="03000509000000000000" pitchFamily="65" charset="-120"/>
              </a:rPr>
              <a:t>答覆</a:t>
            </a:r>
            <a:r>
              <a:rPr lang="zh-TW" altLang="en-US" sz="3200" dirty="0">
                <a:latin typeface="標楷體" panose="03000509000000000000" pitchFamily="65" charset="-120"/>
                <a:ea typeface="標楷體" panose="03000509000000000000" pitchFamily="65" charset="-120"/>
              </a:rPr>
              <a:t>」。</a:t>
            </a:r>
            <a:endParaRPr lang="en-US" altLang="zh-TW" sz="3200" dirty="0">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r>
              <a:rPr lang="zh-TW" altLang="en-US" sz="3200" dirty="0">
                <a:solidFill>
                  <a:prstClr val="black"/>
                </a:solidFill>
                <a:latin typeface="標楷體" panose="03000509000000000000" pitchFamily="65" charset="-120"/>
                <a:ea typeface="標楷體" panose="03000509000000000000" pitchFamily="65" charset="-120"/>
              </a:rPr>
              <a:t>該辭典對於「</a:t>
            </a:r>
            <a:r>
              <a:rPr lang="zh-TW" altLang="en-US" sz="3200" dirty="0">
                <a:solidFill>
                  <a:srgbClr val="FF0000"/>
                </a:solidFill>
                <a:latin typeface="標楷體" panose="03000509000000000000" pitchFamily="65" charset="-120"/>
                <a:ea typeface="標楷體" panose="03000509000000000000" pitchFamily="65" charset="-120"/>
              </a:rPr>
              <a:t>復</a:t>
            </a:r>
            <a:r>
              <a:rPr lang="zh-TW" altLang="en-US" sz="3200" dirty="0">
                <a:solidFill>
                  <a:prstClr val="black"/>
                </a:solidFill>
                <a:latin typeface="標楷體" panose="03000509000000000000" pitchFamily="65" charset="-120"/>
                <a:ea typeface="標楷體" panose="03000509000000000000" pitchFamily="65" charset="-120"/>
              </a:rPr>
              <a:t>」與「</a:t>
            </a:r>
            <a:r>
              <a:rPr lang="zh-TW" altLang="en-US" sz="3200" dirty="0">
                <a:solidFill>
                  <a:srgbClr val="FF0000"/>
                </a:solidFill>
                <a:latin typeface="標楷體" panose="03000509000000000000" pitchFamily="65" charset="-120"/>
                <a:ea typeface="標楷體" panose="03000509000000000000" pitchFamily="65" charset="-120"/>
              </a:rPr>
              <a:t>覆</a:t>
            </a:r>
            <a:r>
              <a:rPr lang="zh-TW" altLang="en-US" sz="3200" dirty="0">
                <a:solidFill>
                  <a:prstClr val="black"/>
                </a:solidFill>
                <a:latin typeface="標楷體" panose="03000509000000000000" pitchFamily="65" charset="-120"/>
                <a:ea typeface="標楷體" panose="03000509000000000000" pitchFamily="65" charset="-120"/>
              </a:rPr>
              <a:t>」之釋義，均可作為「</a:t>
            </a:r>
            <a:r>
              <a:rPr lang="zh-TW" altLang="en-US" sz="3200" dirty="0">
                <a:solidFill>
                  <a:srgbClr val="FF0000"/>
                </a:solidFill>
                <a:latin typeface="標楷體" panose="03000509000000000000" pitchFamily="65" charset="-120"/>
                <a:ea typeface="標楷體" panose="03000509000000000000" pitchFamily="65" charset="-120"/>
              </a:rPr>
              <a:t>回答</a:t>
            </a:r>
            <a:r>
              <a:rPr lang="zh-TW" altLang="en-US" sz="3200" dirty="0">
                <a:solidFill>
                  <a:prstClr val="black"/>
                </a:solidFill>
                <a:latin typeface="標楷體" panose="03000509000000000000" pitchFamily="65" charset="-120"/>
                <a:ea typeface="標楷體" panose="03000509000000000000" pitchFamily="65" charset="-120"/>
              </a:rPr>
              <a:t>」之意，</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r>
              <a:rPr lang="en-US" altLang="zh-TW" sz="3200" dirty="0">
                <a:solidFill>
                  <a:prstClr val="black"/>
                </a:solidFill>
                <a:latin typeface="標楷體" panose="03000509000000000000" pitchFamily="65" charset="-120"/>
                <a:ea typeface="標楷體" panose="03000509000000000000" pitchFamily="65" charset="-120"/>
              </a:rPr>
              <a:t> </a:t>
            </a:r>
            <a:r>
              <a:rPr lang="zh-TW" altLang="en-US" sz="3200" dirty="0">
                <a:solidFill>
                  <a:srgbClr val="FF0000"/>
                </a:solidFill>
                <a:latin typeface="標楷體" panose="03000509000000000000" pitchFamily="65" charset="-120"/>
                <a:ea typeface="標楷體" panose="03000509000000000000" pitchFamily="65" charset="-120"/>
              </a:rPr>
              <a:t>惟實務上常以「復」為慣用字</a:t>
            </a:r>
            <a:r>
              <a:rPr lang="zh-TW" altLang="en-US" sz="3200" dirty="0">
                <a:solidFill>
                  <a:prstClr val="black"/>
                </a:solidFill>
                <a:latin typeface="標楷體" panose="03000509000000000000" pitchFamily="65" charset="-120"/>
                <a:ea typeface="標楷體" panose="03000509000000000000" pitchFamily="65" charset="-120"/>
              </a:rPr>
              <a:t>。</a:t>
            </a:r>
            <a:endParaRPr lang="en-US" altLang="zh-TW" sz="3200" dirty="0">
              <a:solidFill>
                <a:prstClr val="black"/>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endParaRPr lang="en-US" altLang="zh-TW" sz="3600" dirty="0">
              <a:solidFill>
                <a:prstClr val="black"/>
              </a:solidFill>
              <a:latin typeface="夹发砰-WinCharSetFFFF-H"/>
            </a:endParaRPr>
          </a:p>
          <a:p>
            <a:pPr marL="228548" indent="-228548" defTabSz="914196" eaLnBrk="1" fontAlgn="auto" hangingPunct="1">
              <a:spcAft>
                <a:spcPts val="0"/>
              </a:spcAft>
              <a:defRPr/>
            </a:pPr>
            <a:endParaRPr lang="en-US" altLang="zh-TW" sz="3600" dirty="0">
              <a:solidFill>
                <a:prstClr val="black"/>
              </a:solidFill>
              <a:latin typeface="標楷體" panose="03000509000000000000" pitchFamily="65" charset="-120"/>
              <a:ea typeface="標楷體" panose="03000509000000000000" pitchFamily="65" charset="-120"/>
            </a:endParaRPr>
          </a:p>
          <a:p>
            <a:pPr marL="0" indent="0" defTabSz="914196" eaLnBrk="1" fontAlgn="auto" hangingPunct="1">
              <a:spcAft>
                <a:spcPts val="0"/>
              </a:spcAft>
              <a:buNone/>
              <a:defRPr/>
            </a:pPr>
            <a:endParaRPr lang="en-US" altLang="zh-TW" sz="3600" dirty="0">
              <a:solidFill>
                <a:prstClr val="black"/>
              </a:solidFill>
              <a:latin typeface="標楷體" panose="03000509000000000000" pitchFamily="65" charset="-120"/>
              <a:ea typeface="標楷體" panose="03000509000000000000" pitchFamily="65" charset="-120"/>
            </a:endParaRPr>
          </a:p>
          <a:p>
            <a:pPr marL="228548" indent="-228548" defTabSz="914196" eaLnBrk="1" fontAlgn="auto" hangingPunct="1">
              <a:spcAft>
                <a:spcPts val="0"/>
              </a:spcAft>
              <a:defRPr/>
            </a:pPr>
            <a:endParaRPr lang="zh-TW" altLang="en-US" sz="2800" dirty="0"/>
          </a:p>
        </p:txBody>
      </p:sp>
    </p:spTree>
    <p:extLst>
      <p:ext uri="{BB962C8B-B14F-4D97-AF65-F5344CB8AC3E}">
        <p14:creationId xmlns:p14="http://schemas.microsoft.com/office/powerpoint/2010/main" val="191049317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標題 1"/>
          <p:cNvSpPr>
            <a:spLocks noGrp="1"/>
          </p:cNvSpPr>
          <p:nvPr>
            <p:ph type="title"/>
          </p:nvPr>
        </p:nvSpPr>
        <p:spPr>
          <a:xfrm>
            <a:off x="196759" y="-15122"/>
            <a:ext cx="11523255" cy="1196181"/>
          </a:xfrm>
        </p:spPr>
        <p:txBody>
          <a:bodyPr/>
          <a:lstStyle/>
          <a:p>
            <a:r>
              <a:rPr lang="zh-TW" altLang="en-US" sz="4001" dirty="0">
                <a:latin typeface="標楷體" panose="03000509000000000000" pitchFamily="65" charset="-120"/>
                <a:ea typeface="標楷體" panose="03000509000000000000" pitchFamily="65" charset="-120"/>
                <a:hlinkClick r:id="rId2" action="ppaction://hlinksldjump"/>
              </a:rPr>
              <a:t>公文書橫式書寫數字使用</a:t>
            </a:r>
            <a:r>
              <a:rPr lang="zh-TW" altLang="en-US" sz="4001" dirty="0" smtClean="0">
                <a:latin typeface="標楷體" panose="03000509000000000000" pitchFamily="65" charset="-120"/>
                <a:ea typeface="標楷體" panose="03000509000000000000" pitchFamily="65" charset="-120"/>
                <a:hlinkClick r:id="rId2" action="ppaction://hlinksldjump"/>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smtClean="0">
                <a:solidFill>
                  <a:srgbClr val="0000FF"/>
                </a:solidFill>
                <a:latin typeface="標楷體" panose="03000509000000000000" pitchFamily="65" charset="-120"/>
                <a:ea typeface="標楷體" panose="03000509000000000000" pitchFamily="65" charset="-120"/>
              </a:rPr>
              <a:t>（</a:t>
            </a: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a:solidFill>
                  <a:srgbClr val="0000FF"/>
                </a:solidFill>
                <a:latin typeface="標楷體" panose="03000509000000000000" pitchFamily="65" charset="-120"/>
                <a:ea typeface="標楷體" panose="03000509000000000000" pitchFamily="65" charset="-120"/>
              </a:rPr>
              <a:t>93</a:t>
            </a:r>
            <a:r>
              <a:rPr lang="zh-TW" altLang="en-US" sz="2800" dirty="0">
                <a:solidFill>
                  <a:srgbClr val="0000FF"/>
                </a:solidFill>
                <a:latin typeface="標楷體" panose="03000509000000000000" pitchFamily="65" charset="-120"/>
                <a:ea typeface="標楷體" panose="03000509000000000000" pitchFamily="65" charset="-120"/>
              </a:rPr>
              <a:t>年</a:t>
            </a:r>
            <a:r>
              <a:rPr lang="en-US" altLang="zh-TW" sz="2800" dirty="0">
                <a:solidFill>
                  <a:srgbClr val="0000FF"/>
                </a:solidFill>
                <a:latin typeface="標楷體" panose="03000509000000000000" pitchFamily="65" charset="-120"/>
                <a:ea typeface="標楷體" panose="03000509000000000000" pitchFamily="65" charset="-120"/>
              </a:rPr>
              <a:t>9</a:t>
            </a:r>
            <a:r>
              <a:rPr lang="zh-TW" altLang="en-US" sz="2800" dirty="0">
                <a:solidFill>
                  <a:srgbClr val="0000FF"/>
                </a:solidFill>
                <a:latin typeface="標楷體" panose="03000509000000000000" pitchFamily="65" charset="-120"/>
                <a:ea typeface="標楷體" panose="03000509000000000000" pitchFamily="65" charset="-120"/>
              </a:rPr>
              <a:t>月</a:t>
            </a:r>
            <a:r>
              <a:rPr lang="en-US" altLang="zh-TW" sz="2800" dirty="0">
                <a:solidFill>
                  <a:srgbClr val="0000FF"/>
                </a:solidFill>
                <a:latin typeface="標楷體" panose="03000509000000000000" pitchFamily="65" charset="-120"/>
                <a:ea typeface="標楷體" panose="03000509000000000000" pitchFamily="65" charset="-120"/>
              </a:rPr>
              <a:t>17</a:t>
            </a:r>
            <a:r>
              <a:rPr lang="zh-TW" altLang="en-US" sz="2800" dirty="0">
                <a:solidFill>
                  <a:srgbClr val="0000FF"/>
                </a:solidFill>
                <a:latin typeface="標楷體" panose="03000509000000000000" pitchFamily="65" charset="-120"/>
                <a:ea typeface="標楷體" panose="03000509000000000000" pitchFamily="65" charset="-120"/>
              </a:rPr>
              <a:t>日院臺秘字第</a:t>
            </a:r>
            <a:r>
              <a:rPr lang="en-US" altLang="zh-TW" sz="2800" dirty="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a:t>
            </a:r>
            <a:r>
              <a:rPr lang="zh-TW" altLang="en-US" sz="4001" dirty="0" smtClean="0">
                <a:latin typeface="標楷體" panose="03000509000000000000" pitchFamily="65" charset="-120"/>
                <a:ea typeface="標楷體" panose="03000509000000000000" pitchFamily="65" charset="-120"/>
                <a:hlinkClick r:id="rId2" action="ppaction://hlinksldjump"/>
              </a:rPr>
              <a:t> </a:t>
            </a:r>
            <a:endParaRPr lang="zh-TW" altLang="en-US" sz="4001" dirty="0">
              <a:latin typeface="標楷體" panose="03000509000000000000" pitchFamily="65" charset="-120"/>
              <a:ea typeface="標楷體" panose="03000509000000000000" pitchFamily="65" charset="-120"/>
            </a:endParaRPr>
          </a:p>
        </p:txBody>
      </p:sp>
      <p:sp>
        <p:nvSpPr>
          <p:cNvPr id="1252355" name="內容版面配置區 2"/>
          <p:cNvSpPr>
            <a:spLocks noGrp="1"/>
          </p:cNvSpPr>
          <p:nvPr>
            <p:ph idx="1"/>
          </p:nvPr>
        </p:nvSpPr>
        <p:spPr>
          <a:xfrm>
            <a:off x="471987" y="1197693"/>
            <a:ext cx="11385641" cy="5386592"/>
          </a:xfrm>
        </p:spPr>
        <p:txBody>
          <a:bodyPr/>
          <a:lstStyle/>
          <a:p>
            <a:pPr marL="1248841" indent="-1248841" eaLnBrk="1" hangingPunct="1">
              <a:lnSpc>
                <a:spcPct val="120000"/>
              </a:lnSpc>
              <a:buNone/>
              <a:defRPr/>
            </a:pPr>
            <a:r>
              <a:rPr lang="zh-TW" altLang="en-US" sz="3427" b="1" dirty="0">
                <a:solidFill>
                  <a:srgbClr val="0000FF"/>
                </a:solidFill>
                <a:latin typeface="標楷體" panose="03000509000000000000" pitchFamily="65" charset="-120"/>
                <a:ea typeface="標楷體" panose="03000509000000000000" pitchFamily="65" charset="-120"/>
              </a:rPr>
              <a:t>◎</a:t>
            </a:r>
            <a:r>
              <a:rPr lang="zh-TW" altLang="en-US" sz="3427" b="1" dirty="0">
                <a:solidFill>
                  <a:srgbClr val="3333CC"/>
                </a:solidFill>
                <a:latin typeface="標楷體" panose="03000509000000000000" pitchFamily="65" charset="-120"/>
                <a:ea typeface="標楷體" panose="03000509000000000000" pitchFamily="65" charset="-120"/>
              </a:rPr>
              <a:t>代號（碼）：</a:t>
            </a:r>
            <a:r>
              <a:rPr lang="en-US" altLang="zh-TW" sz="3427" b="1" dirty="0">
                <a:solidFill>
                  <a:srgbClr val="0070C0"/>
                </a:solidFill>
                <a:latin typeface="標楷體" panose="03000509000000000000" pitchFamily="65" charset="-120"/>
                <a:ea typeface="標楷體" panose="03000509000000000000" pitchFamily="65" charset="-120"/>
              </a:rPr>
              <a:t>ISBN </a:t>
            </a:r>
            <a:r>
              <a:rPr lang="en-US" altLang="zh-TW" sz="3427" b="1" dirty="0">
                <a:solidFill>
                  <a:srgbClr val="FF0000"/>
                </a:solidFill>
                <a:latin typeface="標楷體" panose="03000509000000000000" pitchFamily="65" charset="-120"/>
                <a:ea typeface="標楷體" panose="03000509000000000000" pitchFamily="65" charset="-120"/>
              </a:rPr>
              <a:t>988</a:t>
            </a:r>
            <a:r>
              <a:rPr lang="en-US" altLang="zh-TW" sz="3427" b="1" dirty="0">
                <a:solidFill>
                  <a:srgbClr val="064FBA"/>
                </a:solidFill>
                <a:latin typeface="標楷體" panose="03000509000000000000" pitchFamily="65" charset="-120"/>
                <a:ea typeface="標楷體" panose="03000509000000000000" pitchFamily="65" charset="-120"/>
              </a:rPr>
              <a:t>-</a:t>
            </a:r>
            <a:r>
              <a:rPr lang="en-US" altLang="zh-TW" sz="3427" b="1" dirty="0">
                <a:solidFill>
                  <a:srgbClr val="FF0000"/>
                </a:solidFill>
                <a:latin typeface="標楷體" panose="03000509000000000000" pitchFamily="65" charset="-120"/>
                <a:ea typeface="標楷體" panose="03000509000000000000" pitchFamily="65" charset="-120"/>
              </a:rPr>
              <a:t>133</a:t>
            </a:r>
            <a:r>
              <a:rPr lang="en-US" altLang="zh-TW" sz="3427" b="1" dirty="0">
                <a:solidFill>
                  <a:srgbClr val="064FBA"/>
                </a:solidFill>
                <a:latin typeface="標楷體" panose="03000509000000000000" pitchFamily="65" charset="-120"/>
                <a:ea typeface="標楷體" panose="03000509000000000000" pitchFamily="65" charset="-120"/>
              </a:rPr>
              <a:t>-</a:t>
            </a:r>
            <a:r>
              <a:rPr lang="en-US" altLang="zh-TW" sz="3427" b="1" dirty="0">
                <a:solidFill>
                  <a:srgbClr val="FF0000"/>
                </a:solidFill>
                <a:latin typeface="標楷體" panose="03000509000000000000" pitchFamily="65" charset="-120"/>
                <a:ea typeface="標楷體" panose="03000509000000000000" pitchFamily="65" charset="-120"/>
              </a:rPr>
              <a:t>005</a:t>
            </a:r>
            <a:r>
              <a:rPr lang="en-US" altLang="zh-TW" sz="3427" b="1" dirty="0">
                <a:solidFill>
                  <a:srgbClr val="064FBA"/>
                </a:solidFill>
                <a:latin typeface="標楷體" panose="03000509000000000000" pitchFamily="65" charset="-120"/>
                <a:ea typeface="標楷體" panose="03000509000000000000" pitchFamily="65" charset="-120"/>
              </a:rPr>
              <a:t>-</a:t>
            </a:r>
            <a:r>
              <a:rPr lang="en-US" altLang="zh-TW" sz="3427" b="1" dirty="0">
                <a:solidFill>
                  <a:srgbClr val="FF0000"/>
                </a:solidFill>
                <a:latin typeface="標楷體" panose="03000509000000000000" pitchFamily="65" charset="-120"/>
                <a:ea typeface="標楷體" panose="03000509000000000000" pitchFamily="65" charset="-120"/>
              </a:rPr>
              <a:t>1</a:t>
            </a:r>
            <a:r>
              <a:rPr lang="en-US" altLang="zh-TW" sz="3427" b="1" dirty="0">
                <a:solidFill>
                  <a:srgbClr val="0070C0"/>
                </a:solidFill>
                <a:latin typeface="標楷體" panose="03000509000000000000" pitchFamily="65" charset="-120"/>
                <a:ea typeface="標楷體" panose="03000509000000000000" pitchFamily="65" charset="-120"/>
              </a:rPr>
              <a:t> </a:t>
            </a:r>
          </a:p>
          <a:p>
            <a:pPr marL="1248841" indent="-1248841" eaLnBrk="1" hangingPunct="1">
              <a:lnSpc>
                <a:spcPct val="120000"/>
              </a:lnSpc>
              <a:buNone/>
              <a:defRPr/>
            </a:pPr>
            <a:r>
              <a:rPr lang="zh-TW" altLang="en-US" sz="3427" b="1" dirty="0">
                <a:solidFill>
                  <a:srgbClr val="0000FF"/>
                </a:solidFill>
                <a:latin typeface="標楷體" panose="03000509000000000000" pitchFamily="65" charset="-120"/>
                <a:ea typeface="標楷體" panose="03000509000000000000" pitchFamily="65" charset="-120"/>
              </a:rPr>
              <a:t>◎</a:t>
            </a:r>
            <a:r>
              <a:rPr lang="zh-TW" altLang="en-US" sz="3427" b="1" dirty="0">
                <a:solidFill>
                  <a:srgbClr val="3333CC"/>
                </a:solidFill>
                <a:latin typeface="標楷體" panose="03000509000000000000" pitchFamily="65" charset="-120"/>
                <a:ea typeface="標楷體" panose="03000509000000000000" pitchFamily="65" charset="-120"/>
              </a:rPr>
              <a:t>國民</a:t>
            </a:r>
            <a:r>
              <a:rPr lang="zh-TW" altLang="en-US" sz="3427" b="1" dirty="0">
                <a:solidFill>
                  <a:srgbClr val="FF0000"/>
                </a:solidFill>
                <a:latin typeface="標楷體" panose="03000509000000000000" pitchFamily="65" charset="-120"/>
                <a:ea typeface="標楷體" panose="03000509000000000000" pitchFamily="65" charset="-120"/>
              </a:rPr>
              <a:t>身分證</a:t>
            </a:r>
            <a:r>
              <a:rPr lang="zh-TW" altLang="en-US" sz="3427" b="1" dirty="0">
                <a:solidFill>
                  <a:srgbClr val="3333CC"/>
                </a:solidFill>
                <a:latin typeface="標楷體" panose="03000509000000000000" pitchFamily="65" charset="-120"/>
                <a:ea typeface="標楷體" panose="03000509000000000000" pitchFamily="65" charset="-120"/>
              </a:rPr>
              <a:t>統一編號：</a:t>
            </a:r>
            <a:r>
              <a:rPr lang="en-US" altLang="zh-TW" sz="3427" b="1" dirty="0">
                <a:solidFill>
                  <a:srgbClr val="0070C0"/>
                </a:solidFill>
                <a:latin typeface="標楷體" panose="03000509000000000000" pitchFamily="65" charset="-120"/>
                <a:ea typeface="標楷體" panose="03000509000000000000" pitchFamily="65" charset="-120"/>
              </a:rPr>
              <a:t>M</a:t>
            </a:r>
            <a:r>
              <a:rPr lang="en-US" altLang="zh-TW" sz="3427" b="1" dirty="0">
                <a:solidFill>
                  <a:srgbClr val="FF0000"/>
                </a:solidFill>
                <a:latin typeface="標楷體" panose="03000509000000000000" pitchFamily="65" charset="-120"/>
                <a:ea typeface="標楷體" panose="03000509000000000000" pitchFamily="65" charset="-120"/>
              </a:rPr>
              <a:t>234567890</a:t>
            </a:r>
            <a:r>
              <a:rPr lang="en-US" altLang="zh-TW" sz="3427" b="1" dirty="0">
                <a:solidFill>
                  <a:srgbClr val="0070C0"/>
                </a:solidFill>
                <a:latin typeface="標楷體" panose="03000509000000000000" pitchFamily="65" charset="-120"/>
                <a:ea typeface="標楷體" panose="03000509000000000000" pitchFamily="65" charset="-120"/>
              </a:rPr>
              <a:t> </a:t>
            </a:r>
          </a:p>
          <a:p>
            <a:pPr marL="1248841" indent="-1248841" eaLnBrk="1" hangingPunct="1">
              <a:lnSpc>
                <a:spcPct val="120000"/>
              </a:lnSpc>
              <a:buNone/>
              <a:defRPr/>
            </a:pPr>
            <a:r>
              <a:rPr lang="zh-TW" altLang="en-US" sz="3427" b="1" dirty="0">
                <a:solidFill>
                  <a:srgbClr val="0000FF"/>
                </a:solidFill>
                <a:latin typeface="標楷體" panose="03000509000000000000" pitchFamily="65" charset="-120"/>
                <a:ea typeface="標楷體" panose="03000509000000000000" pitchFamily="65" charset="-120"/>
              </a:rPr>
              <a:t>◎</a:t>
            </a:r>
            <a:r>
              <a:rPr lang="zh-TW" altLang="en-US" sz="3427" b="1" dirty="0">
                <a:solidFill>
                  <a:srgbClr val="3333CC"/>
                </a:solidFill>
                <a:latin typeface="標楷體" panose="03000509000000000000" pitchFamily="65" charset="-120"/>
                <a:ea typeface="標楷體" panose="03000509000000000000" pitchFamily="65" charset="-120"/>
              </a:rPr>
              <a:t>編號：</a:t>
            </a:r>
            <a:r>
              <a:rPr lang="zh-TW" altLang="en-US" sz="3427" b="1" dirty="0" smtClean="0">
                <a:solidFill>
                  <a:srgbClr val="0070C0"/>
                </a:solidFill>
                <a:latin typeface="標楷體" panose="03000509000000000000" pitchFamily="65" charset="-120"/>
                <a:ea typeface="標楷體" panose="03000509000000000000" pitchFamily="65" charset="-120"/>
              </a:rPr>
              <a:t>附件</a:t>
            </a:r>
            <a:r>
              <a:rPr lang="en-US" altLang="zh-TW" sz="3427" b="1" dirty="0" smtClean="0">
                <a:solidFill>
                  <a:srgbClr val="FF0000"/>
                </a:solidFill>
                <a:latin typeface="標楷體" panose="03000509000000000000" pitchFamily="65" charset="-120"/>
                <a:ea typeface="標楷體" panose="03000509000000000000" pitchFamily="65" charset="-120"/>
              </a:rPr>
              <a:t>1</a:t>
            </a:r>
            <a:r>
              <a:rPr lang="zh-TW" altLang="en-US" sz="3427" b="1" dirty="0" smtClean="0">
                <a:solidFill>
                  <a:srgbClr val="FF0000"/>
                </a:solidFill>
                <a:latin typeface="標楷體" panose="03000509000000000000" pitchFamily="65" charset="-120"/>
                <a:ea typeface="標楷體" panose="03000509000000000000" pitchFamily="65" charset="-120"/>
              </a:rPr>
              <a:t>、</a:t>
            </a:r>
            <a:r>
              <a:rPr lang="zh-TW" altLang="en-US" sz="3427" b="1" dirty="0" smtClean="0">
                <a:solidFill>
                  <a:srgbClr val="0070C0"/>
                </a:solidFill>
                <a:latin typeface="標楷體" panose="03000509000000000000" pitchFamily="65" charset="-120"/>
                <a:ea typeface="標楷體" panose="03000509000000000000" pitchFamily="65" charset="-120"/>
              </a:rPr>
              <a:t>附表</a:t>
            </a:r>
            <a:r>
              <a:rPr lang="en-US" altLang="zh-TW" sz="3427" b="1" dirty="0" smtClean="0">
                <a:solidFill>
                  <a:srgbClr val="FF0000"/>
                </a:solidFill>
                <a:latin typeface="標楷體" panose="03000509000000000000" pitchFamily="65" charset="-120"/>
                <a:ea typeface="標楷體" panose="03000509000000000000" pitchFamily="65" charset="-120"/>
              </a:rPr>
              <a:t>2</a:t>
            </a:r>
            <a:r>
              <a:rPr lang="en-US" altLang="zh-TW" sz="3427" b="1" dirty="0" smtClean="0">
                <a:solidFill>
                  <a:prstClr val="black"/>
                </a:solidFill>
                <a:latin typeface="標楷體" panose="03000509000000000000" pitchFamily="65" charset="-120"/>
                <a:ea typeface="標楷體" panose="03000509000000000000" pitchFamily="65" charset="-120"/>
              </a:rPr>
              <a:t> </a:t>
            </a:r>
            <a:endParaRPr lang="en-US" altLang="zh-TW" sz="3427" b="1" dirty="0">
              <a:solidFill>
                <a:srgbClr val="3333CC"/>
              </a:solidFill>
              <a:latin typeface="標楷體" panose="03000509000000000000" pitchFamily="65" charset="-120"/>
              <a:ea typeface="標楷體" panose="03000509000000000000" pitchFamily="65" charset="-120"/>
            </a:endParaRPr>
          </a:p>
          <a:p>
            <a:pPr marL="1248841" indent="-1248841" eaLnBrk="1" hangingPunct="1">
              <a:lnSpc>
                <a:spcPct val="120000"/>
              </a:lnSpc>
              <a:buNone/>
              <a:defRPr/>
            </a:pPr>
            <a:r>
              <a:rPr lang="zh-TW" altLang="en-US" sz="3427" b="1" dirty="0">
                <a:solidFill>
                  <a:srgbClr val="0000FF"/>
                </a:solidFill>
                <a:latin typeface="標楷體" panose="03000509000000000000" pitchFamily="65" charset="-120"/>
                <a:ea typeface="標楷體" panose="03000509000000000000" pitchFamily="65" charset="-120"/>
              </a:rPr>
              <a:t>◎</a:t>
            </a:r>
            <a:r>
              <a:rPr lang="zh-TW" altLang="en-US" sz="3427" b="1" dirty="0">
                <a:solidFill>
                  <a:srgbClr val="3333CC"/>
                </a:solidFill>
                <a:latin typeface="標楷體" panose="03000509000000000000" pitchFamily="65" charset="-120"/>
                <a:ea typeface="標楷體" panose="03000509000000000000" pitchFamily="65" charset="-120"/>
              </a:rPr>
              <a:t>發文字號：</a:t>
            </a:r>
            <a:r>
              <a:rPr lang="zh-TW" altLang="en-US" sz="3427" b="1" dirty="0">
                <a:solidFill>
                  <a:srgbClr val="0070C0"/>
                </a:solidFill>
                <a:latin typeface="標楷體" panose="03000509000000000000" pitchFamily="65" charset="-120"/>
                <a:ea typeface="標楷體" panose="03000509000000000000" pitchFamily="65" charset="-120"/>
              </a:rPr>
              <a:t>院臺秘字第</a:t>
            </a:r>
            <a:r>
              <a:rPr lang="en-US" altLang="zh-TW" sz="3427" b="1" dirty="0">
                <a:solidFill>
                  <a:srgbClr val="0070C0"/>
                </a:solidFill>
                <a:latin typeface="標楷體" panose="03000509000000000000" pitchFamily="65" charset="-120"/>
                <a:ea typeface="標楷體" panose="03000509000000000000" pitchFamily="65" charset="-120"/>
              </a:rPr>
              <a:t>0930086517</a:t>
            </a:r>
            <a:r>
              <a:rPr lang="zh-TW" altLang="en-US" sz="3427" b="1" dirty="0">
                <a:solidFill>
                  <a:srgbClr val="0070C0"/>
                </a:solidFill>
                <a:latin typeface="標楷體" panose="03000509000000000000" pitchFamily="65" charset="-120"/>
                <a:ea typeface="標楷體" panose="03000509000000000000" pitchFamily="65" charset="-120"/>
              </a:rPr>
              <a:t>號 </a:t>
            </a:r>
          </a:p>
          <a:p>
            <a:pPr marL="1248841" indent="-1248841" eaLnBrk="1" hangingPunct="1">
              <a:lnSpc>
                <a:spcPct val="120000"/>
              </a:lnSpc>
              <a:buNone/>
              <a:defRPr/>
            </a:pPr>
            <a:r>
              <a:rPr lang="zh-TW" altLang="en-US" sz="3427" b="1" dirty="0">
                <a:solidFill>
                  <a:srgbClr val="0000FF"/>
                </a:solidFill>
                <a:latin typeface="標楷體" panose="03000509000000000000" pitchFamily="65" charset="-120"/>
                <a:ea typeface="標楷體" panose="03000509000000000000" pitchFamily="65" charset="-120"/>
              </a:rPr>
              <a:t>◎</a:t>
            </a:r>
            <a:r>
              <a:rPr lang="zh-TW" altLang="en-US" sz="3427" b="1" dirty="0">
                <a:solidFill>
                  <a:srgbClr val="3333CC"/>
                </a:solidFill>
                <a:latin typeface="標楷體" panose="03000509000000000000" pitchFamily="65" charset="-120"/>
                <a:ea typeface="標楷體" panose="03000509000000000000" pitchFamily="65" charset="-120"/>
              </a:rPr>
              <a:t>序數：</a:t>
            </a:r>
            <a:r>
              <a:rPr lang="zh-TW" altLang="en-US" sz="3427" b="1" dirty="0">
                <a:solidFill>
                  <a:srgbClr val="0070C0"/>
                </a:solidFill>
                <a:latin typeface="標楷體" panose="03000509000000000000" pitchFamily="65" charset="-120"/>
                <a:ea typeface="標楷體" panose="03000509000000000000" pitchFamily="65" charset="-120"/>
              </a:rPr>
              <a:t>第</a:t>
            </a:r>
            <a:r>
              <a:rPr lang="en-US" altLang="zh-TW" sz="3427" b="1" dirty="0">
                <a:solidFill>
                  <a:srgbClr val="FF0000"/>
                </a:solidFill>
                <a:latin typeface="標楷體" panose="03000509000000000000" pitchFamily="65" charset="-120"/>
                <a:ea typeface="標楷體" panose="03000509000000000000" pitchFamily="65" charset="-120"/>
              </a:rPr>
              <a:t>4</a:t>
            </a:r>
            <a:r>
              <a:rPr lang="zh-TW" altLang="en-US" sz="3427" b="1" dirty="0">
                <a:solidFill>
                  <a:srgbClr val="0070C0"/>
                </a:solidFill>
                <a:latin typeface="標楷體" panose="03000509000000000000" pitchFamily="65" charset="-120"/>
                <a:ea typeface="標楷體" panose="03000509000000000000" pitchFamily="65" charset="-120"/>
              </a:rPr>
              <a:t>屆第</a:t>
            </a:r>
            <a:r>
              <a:rPr lang="en-US" altLang="zh-TW" sz="3427" b="1" dirty="0">
                <a:solidFill>
                  <a:srgbClr val="FF0000"/>
                </a:solidFill>
                <a:latin typeface="標楷體" panose="03000509000000000000" pitchFamily="65" charset="-120"/>
                <a:ea typeface="標楷體" panose="03000509000000000000" pitchFamily="65" charset="-120"/>
              </a:rPr>
              <a:t>6</a:t>
            </a:r>
            <a:r>
              <a:rPr lang="zh-TW" altLang="en-US" sz="3427" b="1" dirty="0">
                <a:solidFill>
                  <a:srgbClr val="0070C0"/>
                </a:solidFill>
                <a:latin typeface="標楷體" panose="03000509000000000000" pitchFamily="65" charset="-120"/>
                <a:ea typeface="標楷體" panose="03000509000000000000" pitchFamily="65" charset="-120"/>
              </a:rPr>
              <a:t>會期、第</a:t>
            </a:r>
            <a:r>
              <a:rPr lang="en-US" altLang="zh-TW" sz="3427" b="1" dirty="0">
                <a:solidFill>
                  <a:srgbClr val="FF0000"/>
                </a:solidFill>
                <a:latin typeface="標楷體" panose="03000509000000000000" pitchFamily="65" charset="-120"/>
                <a:ea typeface="標楷體" panose="03000509000000000000" pitchFamily="65" charset="-120"/>
              </a:rPr>
              <a:t>1</a:t>
            </a:r>
            <a:r>
              <a:rPr lang="zh-TW" altLang="en-US" sz="3427" b="1" dirty="0">
                <a:solidFill>
                  <a:srgbClr val="0070C0"/>
                </a:solidFill>
                <a:latin typeface="標楷體" panose="03000509000000000000" pitchFamily="65" charset="-120"/>
                <a:ea typeface="標楷體" panose="03000509000000000000" pitchFamily="65" charset="-120"/>
              </a:rPr>
              <a:t>階段、第</a:t>
            </a:r>
            <a:r>
              <a:rPr lang="en-US" altLang="zh-TW" sz="3427" b="1" dirty="0">
                <a:solidFill>
                  <a:srgbClr val="FF0000"/>
                </a:solidFill>
                <a:latin typeface="標楷體" panose="03000509000000000000" pitchFamily="65" charset="-120"/>
                <a:ea typeface="標楷體" panose="03000509000000000000" pitchFamily="65" charset="-120"/>
              </a:rPr>
              <a:t>1</a:t>
            </a:r>
            <a:r>
              <a:rPr lang="zh-TW" altLang="en-US" sz="3427" b="1" dirty="0">
                <a:solidFill>
                  <a:srgbClr val="0070C0"/>
                </a:solidFill>
                <a:latin typeface="標楷體" panose="03000509000000000000" pitchFamily="65" charset="-120"/>
                <a:ea typeface="標楷體" panose="03000509000000000000" pitchFamily="65" charset="-120"/>
              </a:rPr>
              <a:t>優先、第</a:t>
            </a:r>
            <a:r>
              <a:rPr lang="en-US" altLang="zh-TW" sz="3427" b="1" dirty="0">
                <a:solidFill>
                  <a:srgbClr val="FF0000"/>
                </a:solidFill>
                <a:latin typeface="標楷體" panose="03000509000000000000" pitchFamily="65" charset="-120"/>
                <a:ea typeface="標楷體" panose="03000509000000000000" pitchFamily="65" charset="-120"/>
              </a:rPr>
              <a:t>2</a:t>
            </a:r>
            <a:r>
              <a:rPr lang="zh-TW" altLang="en-US" sz="3427" b="1" dirty="0">
                <a:solidFill>
                  <a:srgbClr val="0070C0"/>
                </a:solidFill>
                <a:latin typeface="標楷體" panose="03000509000000000000" pitchFamily="65" charset="-120"/>
                <a:ea typeface="標楷體" panose="03000509000000000000" pitchFamily="65" charset="-120"/>
              </a:rPr>
              <a:t>次、</a:t>
            </a:r>
            <a:endParaRPr lang="en-US" altLang="zh-TW" sz="3427" b="1" dirty="0">
              <a:solidFill>
                <a:srgbClr val="0070C0"/>
              </a:solidFill>
              <a:latin typeface="標楷體" panose="03000509000000000000" pitchFamily="65" charset="-120"/>
              <a:ea typeface="標楷體" panose="03000509000000000000" pitchFamily="65" charset="-120"/>
            </a:endParaRPr>
          </a:p>
          <a:p>
            <a:pPr marL="1248841" indent="-1248841" eaLnBrk="1" hangingPunct="1">
              <a:lnSpc>
                <a:spcPct val="120000"/>
              </a:lnSpc>
              <a:buNone/>
              <a:defRPr/>
            </a:pPr>
            <a:r>
              <a:rPr lang="en-US" altLang="zh-TW" sz="3427" b="1" dirty="0">
                <a:solidFill>
                  <a:srgbClr val="0070C0"/>
                </a:solidFill>
                <a:latin typeface="標楷體" panose="03000509000000000000" pitchFamily="65" charset="-120"/>
                <a:ea typeface="標楷體" panose="03000509000000000000" pitchFamily="65" charset="-120"/>
              </a:rPr>
              <a:t>        </a:t>
            </a:r>
            <a:r>
              <a:rPr lang="zh-TW" altLang="en-US" sz="3427" b="1" dirty="0">
                <a:solidFill>
                  <a:srgbClr val="0070C0"/>
                </a:solidFill>
                <a:latin typeface="標楷體" panose="03000509000000000000" pitchFamily="65" charset="-120"/>
                <a:ea typeface="標楷體" panose="03000509000000000000" pitchFamily="65" charset="-120"/>
              </a:rPr>
              <a:t>第</a:t>
            </a:r>
            <a:r>
              <a:rPr lang="en-US" altLang="zh-TW" sz="3427" b="1" dirty="0">
                <a:solidFill>
                  <a:srgbClr val="FF0000"/>
                </a:solidFill>
                <a:latin typeface="標楷體" panose="03000509000000000000" pitchFamily="65" charset="-120"/>
                <a:ea typeface="標楷體" panose="03000509000000000000" pitchFamily="65" charset="-120"/>
              </a:rPr>
              <a:t>3</a:t>
            </a:r>
            <a:r>
              <a:rPr lang="zh-TW" altLang="en-US" sz="3427" b="1" dirty="0">
                <a:solidFill>
                  <a:srgbClr val="0070C0"/>
                </a:solidFill>
                <a:latin typeface="標楷體" panose="03000509000000000000" pitchFamily="65" charset="-120"/>
                <a:ea typeface="標楷體" panose="03000509000000000000" pitchFamily="65" charset="-120"/>
              </a:rPr>
              <a:t>名、第</a:t>
            </a:r>
            <a:r>
              <a:rPr lang="en-US" altLang="zh-TW" sz="3427" b="1" dirty="0">
                <a:solidFill>
                  <a:srgbClr val="FF0000"/>
                </a:solidFill>
                <a:latin typeface="標楷體" panose="03000509000000000000" pitchFamily="65" charset="-120"/>
                <a:ea typeface="標楷體" panose="03000509000000000000" pitchFamily="65" charset="-120"/>
              </a:rPr>
              <a:t>4</a:t>
            </a:r>
            <a:r>
              <a:rPr lang="zh-TW" altLang="en-US" sz="3427" b="1" dirty="0">
                <a:solidFill>
                  <a:srgbClr val="0070C0"/>
                </a:solidFill>
                <a:latin typeface="標楷體" panose="03000509000000000000" pitchFamily="65" charset="-120"/>
                <a:ea typeface="標楷體" panose="03000509000000000000" pitchFamily="65" charset="-120"/>
              </a:rPr>
              <a:t>季、第</a:t>
            </a:r>
            <a:r>
              <a:rPr lang="en-US" altLang="zh-TW" sz="3427" b="1" dirty="0">
                <a:solidFill>
                  <a:srgbClr val="FF0000"/>
                </a:solidFill>
                <a:latin typeface="標楷體" panose="03000509000000000000" pitchFamily="65" charset="-120"/>
                <a:ea typeface="標楷體" panose="03000509000000000000" pitchFamily="65" charset="-120"/>
              </a:rPr>
              <a:t>5</a:t>
            </a:r>
            <a:r>
              <a:rPr lang="zh-TW" altLang="en-US" sz="3427" b="1" dirty="0">
                <a:solidFill>
                  <a:srgbClr val="0070C0"/>
                </a:solidFill>
                <a:latin typeface="標楷體" panose="03000509000000000000" pitchFamily="65" charset="-120"/>
                <a:ea typeface="標楷體" panose="03000509000000000000" pitchFamily="65" charset="-120"/>
              </a:rPr>
              <a:t>會議室、第</a:t>
            </a:r>
            <a:r>
              <a:rPr lang="en-US" altLang="zh-TW" sz="3427" b="1" dirty="0">
                <a:solidFill>
                  <a:srgbClr val="FF0000"/>
                </a:solidFill>
                <a:latin typeface="標楷體" panose="03000509000000000000" pitchFamily="65" charset="-120"/>
                <a:ea typeface="標楷體" panose="03000509000000000000" pitchFamily="65" charset="-120"/>
              </a:rPr>
              <a:t>6</a:t>
            </a:r>
            <a:r>
              <a:rPr lang="zh-TW" altLang="en-US" sz="3427" b="1" dirty="0">
                <a:solidFill>
                  <a:srgbClr val="0070C0"/>
                </a:solidFill>
                <a:latin typeface="標楷體" panose="03000509000000000000" pitchFamily="65" charset="-120"/>
                <a:ea typeface="標楷體" panose="03000509000000000000" pitchFamily="65" charset="-120"/>
              </a:rPr>
              <a:t>次會議紀錄、</a:t>
            </a:r>
            <a:endParaRPr lang="en-US" altLang="zh-TW" sz="3427" b="1" dirty="0">
              <a:solidFill>
                <a:srgbClr val="0070C0"/>
              </a:solidFill>
              <a:latin typeface="標楷體" panose="03000509000000000000" pitchFamily="65" charset="-120"/>
              <a:ea typeface="標楷體" panose="03000509000000000000" pitchFamily="65" charset="-120"/>
            </a:endParaRPr>
          </a:p>
          <a:p>
            <a:pPr marL="1248841" indent="-1248841" eaLnBrk="1" hangingPunct="1">
              <a:lnSpc>
                <a:spcPct val="120000"/>
              </a:lnSpc>
              <a:buNone/>
              <a:defRPr/>
            </a:pPr>
            <a:r>
              <a:rPr lang="en-US" altLang="zh-TW" sz="3427" b="1" dirty="0">
                <a:solidFill>
                  <a:srgbClr val="0070C0"/>
                </a:solidFill>
                <a:latin typeface="標楷體" panose="03000509000000000000" pitchFamily="65" charset="-120"/>
                <a:ea typeface="標楷體" panose="03000509000000000000" pitchFamily="65" charset="-120"/>
              </a:rPr>
              <a:t>        </a:t>
            </a:r>
            <a:r>
              <a:rPr lang="zh-TW" altLang="en-US" sz="3427" b="1" dirty="0">
                <a:solidFill>
                  <a:srgbClr val="0070C0"/>
                </a:solidFill>
                <a:latin typeface="標楷體" panose="03000509000000000000" pitchFamily="65" charset="-120"/>
                <a:ea typeface="標楷體" panose="03000509000000000000" pitchFamily="65" charset="-120"/>
              </a:rPr>
              <a:t>第</a:t>
            </a:r>
            <a:r>
              <a:rPr lang="en-US" altLang="zh-TW" sz="3427" b="1" dirty="0">
                <a:solidFill>
                  <a:srgbClr val="FF0000"/>
                </a:solidFill>
                <a:latin typeface="標楷體" panose="03000509000000000000" pitchFamily="65" charset="-120"/>
                <a:ea typeface="標楷體" panose="03000509000000000000" pitchFamily="65" charset="-120"/>
              </a:rPr>
              <a:t>7</a:t>
            </a:r>
            <a:r>
              <a:rPr lang="zh-TW" altLang="en-US" sz="3427" b="1" dirty="0">
                <a:solidFill>
                  <a:srgbClr val="0070C0"/>
                </a:solidFill>
                <a:latin typeface="標楷體" panose="03000509000000000000" pitchFamily="65" charset="-120"/>
                <a:ea typeface="標楷體" panose="03000509000000000000" pitchFamily="65" charset="-120"/>
              </a:rPr>
              <a:t>組</a:t>
            </a:r>
            <a:endParaRPr lang="zh-TW" altLang="en-US" sz="3427" b="1" dirty="0">
              <a:solidFill>
                <a:srgbClr val="0070C0"/>
              </a:solidFill>
            </a:endParaRPr>
          </a:p>
        </p:txBody>
      </p:sp>
    </p:spTree>
    <p:extLst>
      <p:ext uri="{BB962C8B-B14F-4D97-AF65-F5344CB8AC3E}">
        <p14:creationId xmlns:p14="http://schemas.microsoft.com/office/powerpoint/2010/main" val="302052463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內容版面配置區 2"/>
          <p:cNvSpPr>
            <a:spLocks noGrp="1"/>
          </p:cNvSpPr>
          <p:nvPr>
            <p:ph idx="1"/>
          </p:nvPr>
        </p:nvSpPr>
        <p:spPr>
          <a:xfrm>
            <a:off x="336" y="1212815"/>
            <a:ext cx="12191664" cy="6016502"/>
          </a:xfrm>
        </p:spPr>
        <p:txBody>
          <a:bodyPr rtlCol="0">
            <a:normAutofit fontScale="47500" lnSpcReduction="20000"/>
          </a:bodyPr>
          <a:lstStyle/>
          <a:p>
            <a:pPr marL="342872" indent="-342872" eaLnBrk="1" fontAlgn="auto" hangingPunct="1">
              <a:lnSpc>
                <a:spcPct val="120000"/>
              </a:lnSpc>
              <a:spcAft>
                <a:spcPts val="0"/>
              </a:spcAft>
              <a:buNone/>
              <a:defRPr/>
            </a:pPr>
            <a:r>
              <a:rPr lang="zh-TW" altLang="en-US" sz="6700" b="1" dirty="0">
                <a:solidFill>
                  <a:srgbClr val="0000FF"/>
                </a:solidFill>
                <a:latin typeface="標楷體" pitchFamily="65" charset="-120"/>
                <a:ea typeface="標楷體" pitchFamily="65" charset="-120"/>
              </a:rPr>
              <a:t>◎計量單位：</a:t>
            </a:r>
            <a:r>
              <a:rPr lang="en-US" altLang="zh-TW" sz="6700" b="1" dirty="0">
                <a:solidFill>
                  <a:srgbClr val="FF0000"/>
                </a:solidFill>
                <a:latin typeface="標楷體" pitchFamily="65" charset="-120"/>
                <a:ea typeface="標楷體" pitchFamily="65" charset="-120"/>
              </a:rPr>
              <a:t>150</a:t>
            </a:r>
            <a:r>
              <a:rPr lang="zh-TW" altLang="en-US" sz="6700" b="1" dirty="0">
                <a:solidFill>
                  <a:srgbClr val="064FBA"/>
                </a:solidFill>
                <a:latin typeface="標楷體" pitchFamily="65" charset="-120"/>
                <a:ea typeface="標楷體" pitchFamily="65" charset="-120"/>
              </a:rPr>
              <a:t>公分、</a:t>
            </a:r>
            <a:r>
              <a:rPr lang="en-US" altLang="zh-TW" sz="6700" b="1" dirty="0">
                <a:solidFill>
                  <a:srgbClr val="FF0000"/>
                </a:solidFill>
                <a:latin typeface="標楷體" pitchFamily="65" charset="-120"/>
                <a:ea typeface="標楷體" pitchFamily="65" charset="-120"/>
              </a:rPr>
              <a:t>35</a:t>
            </a:r>
            <a:r>
              <a:rPr lang="zh-TW" altLang="en-US" sz="6700" b="1" dirty="0">
                <a:solidFill>
                  <a:srgbClr val="064FBA"/>
                </a:solidFill>
                <a:latin typeface="標楷體" pitchFamily="65" charset="-120"/>
                <a:ea typeface="標楷體" pitchFamily="65" charset="-120"/>
              </a:rPr>
              <a:t>公斤、</a:t>
            </a:r>
            <a:r>
              <a:rPr lang="en-US" altLang="zh-TW" sz="6700" b="1" dirty="0">
                <a:solidFill>
                  <a:srgbClr val="FF0000"/>
                </a:solidFill>
                <a:latin typeface="標楷體" pitchFamily="65" charset="-120"/>
                <a:ea typeface="標楷體" pitchFamily="65" charset="-120"/>
              </a:rPr>
              <a:t>30</a:t>
            </a:r>
            <a:r>
              <a:rPr lang="zh-TW" altLang="en-US" sz="6700" b="1" dirty="0">
                <a:solidFill>
                  <a:srgbClr val="064FBA"/>
                </a:solidFill>
                <a:latin typeface="標楷體" pitchFamily="65" charset="-120"/>
                <a:ea typeface="標楷體" pitchFamily="65" charset="-120"/>
              </a:rPr>
              <a:t>度、 </a:t>
            </a:r>
            <a:r>
              <a:rPr lang="en-US" altLang="zh-TW" sz="6700" b="1" dirty="0">
                <a:solidFill>
                  <a:srgbClr val="FF0000"/>
                </a:solidFill>
                <a:latin typeface="標楷體" pitchFamily="65" charset="-120"/>
                <a:ea typeface="標楷體" pitchFamily="65" charset="-120"/>
              </a:rPr>
              <a:t>2</a:t>
            </a:r>
            <a:r>
              <a:rPr lang="zh-TW" altLang="en-US" sz="6700" b="1" dirty="0">
                <a:solidFill>
                  <a:srgbClr val="064FBA"/>
                </a:solidFill>
                <a:latin typeface="標楷體" pitchFamily="65" charset="-120"/>
                <a:ea typeface="標楷體" pitchFamily="65" charset="-120"/>
              </a:rPr>
              <a:t>萬元</a:t>
            </a:r>
            <a:r>
              <a:rPr lang="zh-TW" altLang="en-US" sz="6700" b="1" dirty="0">
                <a:solidFill>
                  <a:srgbClr val="FF0000"/>
                </a:solidFill>
                <a:latin typeface="標楷體" pitchFamily="65" charset="-120"/>
                <a:ea typeface="標楷體" pitchFamily="65" charset="-120"/>
              </a:rPr>
              <a:t>、</a:t>
            </a:r>
            <a:r>
              <a:rPr lang="en-US" altLang="zh-TW" sz="6700" b="1" dirty="0">
                <a:solidFill>
                  <a:srgbClr val="FF0000"/>
                </a:solidFill>
                <a:latin typeface="標楷體" pitchFamily="65" charset="-120"/>
                <a:ea typeface="標楷體" pitchFamily="65" charset="-120"/>
              </a:rPr>
              <a:t>5</a:t>
            </a:r>
            <a:r>
              <a:rPr lang="zh-TW" altLang="en-US" sz="6700" b="1" dirty="0">
                <a:solidFill>
                  <a:srgbClr val="064FBA"/>
                </a:solidFill>
                <a:latin typeface="標楷體" pitchFamily="65" charset="-120"/>
                <a:ea typeface="標楷體" pitchFamily="65" charset="-120"/>
              </a:rPr>
              <a:t>角、</a:t>
            </a:r>
            <a:r>
              <a:rPr lang="en-US" altLang="zh-TW" sz="6700" b="1" dirty="0">
                <a:solidFill>
                  <a:srgbClr val="FF0000"/>
                </a:solidFill>
                <a:latin typeface="標楷體" pitchFamily="65" charset="-120"/>
                <a:ea typeface="標楷體" pitchFamily="65" charset="-120"/>
              </a:rPr>
              <a:t>35</a:t>
            </a:r>
            <a:r>
              <a:rPr lang="zh-TW" altLang="en-US" sz="6700" b="1" dirty="0">
                <a:solidFill>
                  <a:srgbClr val="064FBA"/>
                </a:solidFill>
                <a:latin typeface="標楷體" pitchFamily="65" charset="-120"/>
                <a:ea typeface="標楷體" pitchFamily="65" charset="-120"/>
              </a:rPr>
              <a:t>立方公尺、</a:t>
            </a:r>
            <a:endParaRPr lang="en-US" altLang="zh-TW" sz="6700" b="1" dirty="0">
              <a:solidFill>
                <a:srgbClr val="064FBA"/>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en-US" altLang="zh-TW" sz="6700" b="1" dirty="0">
                <a:solidFill>
                  <a:srgbClr val="064FBA"/>
                </a:solidFill>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7.36</a:t>
            </a:r>
            <a:r>
              <a:rPr lang="zh-TW" altLang="en-US" sz="6700" b="1" dirty="0">
                <a:solidFill>
                  <a:srgbClr val="064FBA"/>
                </a:solidFill>
                <a:latin typeface="標楷體" pitchFamily="65" charset="-120"/>
                <a:ea typeface="標楷體" pitchFamily="65" charset="-120"/>
              </a:rPr>
              <a:t>公頃、</a:t>
            </a:r>
            <a:r>
              <a:rPr lang="zh-TW" altLang="en-US" sz="6700" b="1" dirty="0">
                <a:solidFill>
                  <a:srgbClr val="FF0000"/>
                </a:solidFill>
                <a:latin typeface="標楷體" pitchFamily="65" charset="-120"/>
                <a:ea typeface="標楷體" pitchFamily="65" charset="-120"/>
              </a:rPr>
              <a:t>土地</a:t>
            </a:r>
            <a:r>
              <a:rPr lang="en-US" altLang="zh-TW" sz="6700" b="1" dirty="0">
                <a:solidFill>
                  <a:srgbClr val="FF0000"/>
                </a:solidFill>
                <a:latin typeface="標楷體" pitchFamily="65" charset="-120"/>
                <a:ea typeface="標楷體" pitchFamily="65" charset="-120"/>
              </a:rPr>
              <a:t>1.5</a:t>
            </a:r>
            <a:r>
              <a:rPr lang="zh-TW" altLang="en-US" sz="6700" b="1" dirty="0">
                <a:solidFill>
                  <a:srgbClr val="064FBA"/>
                </a:solidFill>
                <a:latin typeface="標楷體" pitchFamily="65" charset="-120"/>
                <a:ea typeface="標楷體" pitchFamily="65" charset="-120"/>
              </a:rPr>
              <a:t>筆、</a:t>
            </a:r>
            <a:r>
              <a:rPr lang="en-US" altLang="zh-TW" sz="6700" b="1" dirty="0">
                <a:solidFill>
                  <a:srgbClr val="FF0000"/>
                </a:solidFill>
                <a:latin typeface="標楷體" pitchFamily="65" charset="-120"/>
                <a:ea typeface="標楷體" pitchFamily="65" charset="-120"/>
              </a:rPr>
              <a:t>1</a:t>
            </a:r>
            <a:r>
              <a:rPr lang="zh-TW" altLang="en-US" sz="6700" b="1" dirty="0">
                <a:solidFill>
                  <a:srgbClr val="064FBA"/>
                </a:solidFill>
                <a:latin typeface="標楷體" pitchFamily="65" charset="-120"/>
                <a:ea typeface="標楷體" pitchFamily="65" charset="-120"/>
              </a:rPr>
              <a:t>份</a:t>
            </a:r>
            <a:r>
              <a:rPr lang="zh-TW" altLang="en-US" sz="6700" b="1" dirty="0">
                <a:solidFill>
                  <a:srgbClr val="00B050"/>
                </a:solidFill>
                <a:latin typeface="標楷體" pitchFamily="65" charset="-120"/>
                <a:ea typeface="標楷體" pitchFamily="65" charset="-120"/>
              </a:rPr>
              <a:t> </a:t>
            </a:r>
            <a:endParaRPr lang="en-US" altLang="zh-TW" sz="6700" b="1" dirty="0">
              <a:solidFill>
                <a:srgbClr val="00B050"/>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zh-TW" altLang="en-US" sz="5800" b="1" dirty="0">
                <a:solidFill>
                  <a:srgbClr val="FF0000"/>
                </a:solidFill>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a:t>
            </a:r>
            <a:r>
              <a:rPr lang="en-US" altLang="zh-TW" sz="6700" b="1" dirty="0">
                <a:solidFill>
                  <a:srgbClr val="064FBA"/>
                </a:solidFill>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1</a:t>
            </a:r>
            <a:r>
              <a:rPr lang="zh-TW" altLang="en-US" sz="6700" b="1" dirty="0">
                <a:solidFill>
                  <a:srgbClr val="064FBA"/>
                </a:solidFill>
                <a:latin typeface="標楷體" pitchFamily="65" charset="-120"/>
                <a:ea typeface="標楷體" pitchFamily="65" charset="-120"/>
              </a:rPr>
              <a:t>式</a:t>
            </a:r>
            <a:r>
              <a:rPr lang="en-US" altLang="zh-TW" sz="6700" b="1" dirty="0">
                <a:solidFill>
                  <a:srgbClr val="FF0000"/>
                </a:solidFill>
                <a:latin typeface="標楷體" pitchFamily="65" charset="-120"/>
                <a:ea typeface="標楷體" pitchFamily="65" charset="-120"/>
              </a:rPr>
              <a:t>2</a:t>
            </a:r>
            <a:r>
              <a:rPr lang="zh-TW" altLang="en-US" sz="6700" b="1" dirty="0">
                <a:solidFill>
                  <a:srgbClr val="064FBA"/>
                </a:solidFill>
                <a:latin typeface="標楷體" pitchFamily="65" charset="-120"/>
                <a:ea typeface="標楷體" pitchFamily="65" charset="-120"/>
              </a:rPr>
              <a:t>份</a:t>
            </a:r>
            <a:r>
              <a:rPr lang="zh-TW" altLang="zh-TW" sz="6700" b="1" dirty="0" smtClean="0"/>
              <a:t>（</a:t>
            </a:r>
            <a:r>
              <a:rPr lang="zh-TW" altLang="en-US" sz="6700" b="1" dirty="0">
                <a:latin typeface="標楷體" panose="03000509000000000000" pitchFamily="65" charset="-120"/>
                <a:ea typeface="標楷體" panose="03000509000000000000" pitchFamily="65" charset="-120"/>
              </a:rPr>
              <a:t>行政院</a:t>
            </a:r>
            <a:r>
              <a:rPr lang="en-US" altLang="zh-TW" sz="6700" b="1" dirty="0" smtClean="0">
                <a:latin typeface="標楷體" pitchFamily="65" charset="-120"/>
                <a:ea typeface="標楷體" pitchFamily="65" charset="-120"/>
              </a:rPr>
              <a:t>95.10.23</a:t>
            </a:r>
            <a:r>
              <a:rPr lang="zh-TW" altLang="zh-TW" sz="6700" b="1" dirty="0">
                <a:latin typeface="標楷體" pitchFamily="65" charset="-120"/>
                <a:ea typeface="標楷體" pitchFamily="65" charset="-120"/>
              </a:rPr>
              <a:t>院臺秘字第</a:t>
            </a:r>
            <a:r>
              <a:rPr lang="en-US" altLang="zh-TW" sz="6700" b="1" dirty="0">
                <a:latin typeface="標楷體" pitchFamily="65" charset="-120"/>
                <a:ea typeface="標楷體" pitchFamily="65" charset="-120"/>
              </a:rPr>
              <a:t>0950049448</a:t>
            </a:r>
            <a:r>
              <a:rPr lang="zh-TW" altLang="zh-TW" sz="6700" b="1" dirty="0">
                <a:latin typeface="標楷體" pitchFamily="65" charset="-120"/>
                <a:ea typeface="標楷體" pitchFamily="65" charset="-120"/>
              </a:rPr>
              <a:t>號）</a:t>
            </a:r>
            <a:r>
              <a:rPr lang="zh-TW" altLang="en-US" sz="6700" b="1" dirty="0">
                <a:solidFill>
                  <a:srgbClr val="FF0000"/>
                </a:solidFill>
                <a:latin typeface="標楷體" pitchFamily="65" charset="-120"/>
                <a:ea typeface="標楷體" pitchFamily="65" charset="-120"/>
              </a:rPr>
              <a:t> </a:t>
            </a:r>
          </a:p>
          <a:p>
            <a:pPr marL="342872" indent="-342872" eaLnBrk="1" fontAlgn="auto" hangingPunct="1">
              <a:lnSpc>
                <a:spcPct val="120000"/>
              </a:lnSpc>
              <a:spcAft>
                <a:spcPts val="0"/>
              </a:spcAft>
              <a:buNone/>
              <a:defRPr/>
            </a:pPr>
            <a:r>
              <a:rPr lang="zh-TW" altLang="en-US" sz="6700" b="1" dirty="0">
                <a:solidFill>
                  <a:srgbClr val="0000FF"/>
                </a:solidFill>
                <a:latin typeface="標楷體" pitchFamily="65" charset="-120"/>
                <a:ea typeface="標楷體" pitchFamily="65" charset="-120"/>
              </a:rPr>
              <a:t>◎統計數據</a:t>
            </a:r>
          </a:p>
          <a:p>
            <a:pPr marL="342872" indent="-342872" eaLnBrk="1" fontAlgn="auto" hangingPunct="1">
              <a:lnSpc>
                <a:spcPct val="120000"/>
              </a:lnSpc>
              <a:spcAft>
                <a:spcPts val="0"/>
              </a:spcAft>
              <a:defRPr/>
            </a:pPr>
            <a:r>
              <a:rPr lang="zh-TW" altLang="en-US" sz="6700" b="1" dirty="0">
                <a:solidFill>
                  <a:srgbClr val="3333CC"/>
                </a:solidFill>
                <a:latin typeface="標楷體" pitchFamily="65" charset="-120"/>
                <a:ea typeface="標楷體" pitchFamily="65" charset="-120"/>
              </a:rPr>
              <a:t>百分比：</a:t>
            </a:r>
            <a:r>
              <a:rPr lang="zh-TW" altLang="en-US" sz="6700" b="1" dirty="0">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80</a:t>
            </a:r>
            <a:r>
              <a:rPr lang="en-US" altLang="zh-TW" sz="6700" b="1" dirty="0">
                <a:solidFill>
                  <a:srgbClr val="064FBA"/>
                </a:solidFill>
                <a:latin typeface="標楷體" pitchFamily="65" charset="-120"/>
                <a:ea typeface="標楷體" pitchFamily="65" charset="-120"/>
              </a:rPr>
              <a:t>﹪</a:t>
            </a:r>
            <a:r>
              <a:rPr lang="zh-TW" altLang="en-US" sz="6700" b="1" dirty="0">
                <a:solidFill>
                  <a:srgbClr val="064FBA"/>
                </a:solidFill>
                <a:latin typeface="標楷體" pitchFamily="65" charset="-120"/>
                <a:ea typeface="標楷體" pitchFamily="65" charset="-120"/>
              </a:rPr>
              <a:t>、</a:t>
            </a:r>
            <a:r>
              <a:rPr lang="en-US" altLang="zh-TW" sz="6700" b="1" dirty="0">
                <a:solidFill>
                  <a:srgbClr val="FF0000"/>
                </a:solidFill>
                <a:latin typeface="標楷體" pitchFamily="65" charset="-120"/>
                <a:ea typeface="標楷體" pitchFamily="65" charset="-120"/>
              </a:rPr>
              <a:t>3.59</a:t>
            </a:r>
            <a:r>
              <a:rPr lang="en-US" altLang="zh-TW" sz="6700" b="1" dirty="0">
                <a:solidFill>
                  <a:srgbClr val="064FBA"/>
                </a:solidFill>
                <a:latin typeface="標楷體" pitchFamily="65" charset="-120"/>
                <a:ea typeface="標楷體" pitchFamily="65" charset="-120"/>
              </a:rPr>
              <a:t>﹪</a:t>
            </a:r>
          </a:p>
          <a:p>
            <a:pPr marL="342872" indent="-342872" eaLnBrk="1" fontAlgn="auto" hangingPunct="1">
              <a:lnSpc>
                <a:spcPct val="120000"/>
              </a:lnSpc>
              <a:spcAft>
                <a:spcPts val="0"/>
              </a:spcAft>
              <a:defRPr/>
            </a:pPr>
            <a:r>
              <a:rPr lang="zh-TW" altLang="en-US" sz="6700" b="1" dirty="0">
                <a:solidFill>
                  <a:srgbClr val="3333CC"/>
                </a:solidFill>
                <a:latin typeface="標楷體" pitchFamily="65" charset="-120"/>
                <a:ea typeface="標楷體" pitchFamily="65" charset="-120"/>
              </a:rPr>
              <a:t>金額：</a:t>
            </a:r>
            <a:r>
              <a:rPr lang="en-US" altLang="zh-TW" sz="6700" b="1" dirty="0">
                <a:solidFill>
                  <a:srgbClr val="FF0000"/>
                </a:solidFill>
                <a:latin typeface="標楷體" pitchFamily="65" charset="-120"/>
                <a:ea typeface="標楷體" pitchFamily="65" charset="-120"/>
              </a:rPr>
              <a:t>※</a:t>
            </a:r>
            <a:r>
              <a:rPr lang="zh-TW" altLang="en-US" sz="6700" b="1" dirty="0">
                <a:solidFill>
                  <a:srgbClr val="0070C0"/>
                </a:solidFill>
                <a:latin typeface="標楷體" pitchFamily="65" charset="-120"/>
                <a:ea typeface="標楷體" pitchFamily="65" charset="-120"/>
              </a:rPr>
              <a:t>新</a:t>
            </a:r>
            <a:r>
              <a:rPr lang="zh-TW" altLang="en-US" sz="6700" b="1" dirty="0">
                <a:solidFill>
                  <a:srgbClr val="FF0000"/>
                </a:solidFill>
                <a:latin typeface="標楷體" pitchFamily="65" charset="-120"/>
                <a:ea typeface="標楷體" pitchFamily="65" charset="-120"/>
              </a:rPr>
              <a:t>臺</a:t>
            </a:r>
            <a:r>
              <a:rPr lang="zh-TW" altLang="en-US" sz="6700" b="1" dirty="0">
                <a:solidFill>
                  <a:srgbClr val="0070C0"/>
                </a:solidFill>
                <a:latin typeface="標楷體" pitchFamily="65" charset="-120"/>
                <a:ea typeface="標楷體" pitchFamily="65" charset="-120"/>
              </a:rPr>
              <a:t>幣</a:t>
            </a:r>
            <a:r>
              <a:rPr lang="en-US" altLang="zh-TW" sz="6700" b="1" dirty="0">
                <a:solidFill>
                  <a:srgbClr val="FF0000"/>
                </a:solidFill>
                <a:latin typeface="標楷體" pitchFamily="65" charset="-120"/>
                <a:ea typeface="標楷體" pitchFamily="65" charset="-120"/>
              </a:rPr>
              <a:t>6</a:t>
            </a:r>
            <a:r>
              <a:rPr lang="zh-TW" altLang="en-US" sz="6700" b="1" dirty="0">
                <a:solidFill>
                  <a:srgbClr val="0070C0"/>
                </a:solidFill>
                <a:latin typeface="標楷體" pitchFamily="65" charset="-120"/>
                <a:ea typeface="標楷體" pitchFamily="65" charset="-120"/>
              </a:rPr>
              <a:t>億</a:t>
            </a:r>
            <a:r>
              <a:rPr lang="en-US" altLang="zh-TW" sz="6700" b="1" dirty="0">
                <a:solidFill>
                  <a:srgbClr val="FF0000"/>
                </a:solidFill>
                <a:latin typeface="標楷體" pitchFamily="65" charset="-120"/>
                <a:ea typeface="標楷體" pitchFamily="65" charset="-120"/>
              </a:rPr>
              <a:t>3,944</a:t>
            </a:r>
            <a:r>
              <a:rPr lang="zh-TW" altLang="en-US" sz="6700" b="1" dirty="0">
                <a:solidFill>
                  <a:srgbClr val="0070C0"/>
                </a:solidFill>
                <a:latin typeface="標楷體" pitchFamily="65" charset="-120"/>
                <a:ea typeface="標楷體" pitchFamily="65" charset="-120"/>
              </a:rPr>
              <a:t>萬</a:t>
            </a:r>
            <a:r>
              <a:rPr lang="en-US" altLang="zh-TW" sz="6700" b="1" dirty="0">
                <a:solidFill>
                  <a:srgbClr val="FF0000"/>
                </a:solidFill>
                <a:latin typeface="標楷體" pitchFamily="65" charset="-120"/>
                <a:ea typeface="標楷體" pitchFamily="65" charset="-120"/>
              </a:rPr>
              <a:t>2,789</a:t>
            </a:r>
            <a:r>
              <a:rPr lang="zh-TW" altLang="en-US" sz="6700" b="1" dirty="0">
                <a:solidFill>
                  <a:srgbClr val="0070C0"/>
                </a:solidFill>
                <a:latin typeface="標楷體" pitchFamily="65" charset="-120"/>
                <a:ea typeface="標楷體" pitchFamily="65" charset="-120"/>
              </a:rPr>
              <a:t>元</a:t>
            </a:r>
            <a:r>
              <a:rPr lang="zh-TW" altLang="en-US" sz="6700" b="1" dirty="0">
                <a:solidFill>
                  <a:srgbClr val="0000FF"/>
                </a:solidFill>
                <a:latin typeface="標楷體" pitchFamily="65" charset="-120"/>
                <a:ea typeface="標楷體" pitchFamily="65" charset="-120"/>
              </a:rPr>
              <a:t>（</a:t>
            </a:r>
            <a:r>
              <a:rPr lang="en-US" altLang="zh-TW" sz="6700" b="1" dirty="0">
                <a:solidFill>
                  <a:srgbClr val="0000FF"/>
                </a:solidFill>
                <a:latin typeface="標楷體" pitchFamily="65" charset="-120"/>
                <a:ea typeface="標楷體" pitchFamily="65" charset="-120"/>
              </a:rPr>
              <a:t>3</a:t>
            </a:r>
            <a:r>
              <a:rPr lang="zh-TW" altLang="en-US" sz="6700" b="1" dirty="0">
                <a:solidFill>
                  <a:srgbClr val="0000FF"/>
                </a:solidFill>
                <a:latin typeface="標楷體" pitchFamily="65" charset="-120"/>
                <a:ea typeface="標楷體" pitchFamily="65" charset="-120"/>
              </a:rPr>
              <a:t>位數分解法）</a:t>
            </a:r>
            <a:endParaRPr lang="en-US" altLang="zh-TW" sz="6700" b="1" dirty="0">
              <a:solidFill>
                <a:srgbClr val="064FBA"/>
              </a:solidFill>
              <a:latin typeface="標楷體" pitchFamily="65" charset="-120"/>
              <a:ea typeface="標楷體" pitchFamily="65" charset="-120"/>
            </a:endParaRPr>
          </a:p>
          <a:p>
            <a:pPr marL="342872" indent="-342872" eaLnBrk="1" fontAlgn="auto" hangingPunct="1">
              <a:lnSpc>
                <a:spcPct val="120000"/>
              </a:lnSpc>
              <a:spcAft>
                <a:spcPts val="0"/>
              </a:spcAft>
              <a:buNone/>
              <a:defRPr/>
            </a:pPr>
            <a:r>
              <a:rPr lang="zh-TW" altLang="en-US" sz="6700" b="1" dirty="0">
                <a:solidFill>
                  <a:srgbClr val="0070C0"/>
                </a:solidFill>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a:t>
            </a:r>
            <a:r>
              <a:rPr lang="zh-TW" altLang="en-US" sz="6700" b="1" dirty="0">
                <a:solidFill>
                  <a:srgbClr val="0070C0"/>
                </a:solidFill>
                <a:latin typeface="標楷體" pitchFamily="65" charset="-120"/>
                <a:ea typeface="標楷體" pitchFamily="65" charset="-120"/>
              </a:rPr>
              <a:t>新</a:t>
            </a:r>
            <a:r>
              <a:rPr lang="zh-TW" altLang="en-US" sz="6700" b="1" dirty="0">
                <a:solidFill>
                  <a:srgbClr val="FF0000"/>
                </a:solidFill>
                <a:latin typeface="標楷體" pitchFamily="65" charset="-120"/>
                <a:ea typeface="標楷體" pitchFamily="65" charset="-120"/>
              </a:rPr>
              <a:t>臺</a:t>
            </a:r>
            <a:r>
              <a:rPr lang="zh-TW" altLang="en-US" sz="6700" b="1" dirty="0">
                <a:solidFill>
                  <a:srgbClr val="0070C0"/>
                </a:solidFill>
                <a:latin typeface="標楷體" pitchFamily="65" charset="-120"/>
                <a:ea typeface="標楷體" pitchFamily="65" charset="-120"/>
              </a:rPr>
              <a:t>幣</a:t>
            </a:r>
            <a:r>
              <a:rPr lang="en-US" altLang="zh-TW" sz="6700" b="1" dirty="0">
                <a:solidFill>
                  <a:srgbClr val="FF0000"/>
                </a:solidFill>
                <a:latin typeface="標楷體" pitchFamily="65" charset="-120"/>
                <a:ea typeface="標楷體" pitchFamily="65" charset="-120"/>
              </a:rPr>
              <a:t>1</a:t>
            </a:r>
            <a:r>
              <a:rPr lang="zh-TW" altLang="en-US" sz="6700" b="1" dirty="0">
                <a:solidFill>
                  <a:srgbClr val="064FBA"/>
                </a:solidFill>
                <a:latin typeface="標楷體" pitchFamily="65" charset="-120"/>
                <a:ea typeface="標楷體" pitchFamily="65" charset="-120"/>
              </a:rPr>
              <a:t>萬</a:t>
            </a:r>
            <a:r>
              <a:rPr lang="en-US" altLang="zh-TW" sz="6700" b="1" dirty="0">
                <a:solidFill>
                  <a:srgbClr val="FF0000"/>
                </a:solidFill>
                <a:latin typeface="標楷體" pitchFamily="65" charset="-120"/>
                <a:ea typeface="標楷體" pitchFamily="65" charset="-120"/>
              </a:rPr>
              <a:t>500</a:t>
            </a:r>
            <a:r>
              <a:rPr lang="zh-TW" altLang="en-US" sz="6700" b="1" dirty="0">
                <a:solidFill>
                  <a:srgbClr val="064FBA"/>
                </a:solidFill>
                <a:latin typeface="標楷體" pitchFamily="65" charset="-120"/>
                <a:ea typeface="標楷體" pitchFamily="65" charset="-120"/>
              </a:rPr>
              <a:t>元</a:t>
            </a:r>
            <a:r>
              <a:rPr lang="zh-TW" altLang="en-US" sz="6700" b="1" dirty="0">
                <a:latin typeface="標楷體" pitchFamily="65" charset="-120"/>
                <a:ea typeface="標楷體" pitchFamily="65" charset="-120"/>
              </a:rPr>
              <a:t>（</a:t>
            </a:r>
            <a:r>
              <a:rPr lang="en-US" altLang="zh-TW" sz="6700" b="1" dirty="0">
                <a:latin typeface="標楷體" pitchFamily="65" charset="-120"/>
                <a:ea typeface="標楷體" pitchFamily="65" charset="-120"/>
              </a:rPr>
              <a:t>104</a:t>
            </a:r>
            <a:r>
              <a:rPr lang="zh-TW" altLang="en-US" sz="6700" b="1" dirty="0">
                <a:latin typeface="標楷體" pitchFamily="65" charset="-120"/>
                <a:ea typeface="標楷體" pitchFamily="65" charset="-120"/>
              </a:rPr>
              <a:t>新版行政院文書處理手冊）</a:t>
            </a:r>
          </a:p>
          <a:p>
            <a:pPr marL="342872" indent="-342872" eaLnBrk="1" fontAlgn="auto" hangingPunct="1">
              <a:lnSpc>
                <a:spcPct val="120000"/>
              </a:lnSpc>
              <a:spcAft>
                <a:spcPts val="0"/>
              </a:spcAft>
              <a:defRPr/>
            </a:pPr>
            <a:r>
              <a:rPr lang="zh-TW" altLang="en-US" sz="6700" b="1" dirty="0">
                <a:solidFill>
                  <a:srgbClr val="3333CC"/>
                </a:solidFill>
                <a:latin typeface="標楷體" pitchFamily="65" charset="-120"/>
                <a:ea typeface="標楷體" pitchFamily="65" charset="-120"/>
              </a:rPr>
              <a:t>人數：</a:t>
            </a:r>
            <a:r>
              <a:rPr lang="zh-TW" altLang="en-US" sz="6700" b="1" dirty="0">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639,442,789</a:t>
            </a:r>
            <a:r>
              <a:rPr lang="zh-TW" altLang="en-US" sz="6700" b="1" dirty="0">
                <a:solidFill>
                  <a:srgbClr val="064FBA"/>
                </a:solidFill>
                <a:latin typeface="標楷體" pitchFamily="65" charset="-120"/>
                <a:ea typeface="標楷體" pitchFamily="65" charset="-120"/>
              </a:rPr>
              <a:t>人</a:t>
            </a:r>
            <a:r>
              <a:rPr lang="zh-TW" altLang="en-US" sz="6700" b="1" dirty="0">
                <a:solidFill>
                  <a:srgbClr val="0000FF"/>
                </a:solidFill>
                <a:latin typeface="標楷體" pitchFamily="65" charset="-120"/>
                <a:ea typeface="標楷體" pitchFamily="65" charset="-120"/>
              </a:rPr>
              <a:t>（</a:t>
            </a:r>
            <a:r>
              <a:rPr lang="en-US" altLang="zh-TW" sz="6700" b="1" dirty="0">
                <a:solidFill>
                  <a:srgbClr val="0000FF"/>
                </a:solidFill>
                <a:latin typeface="標楷體" pitchFamily="65" charset="-120"/>
                <a:ea typeface="標楷體" pitchFamily="65" charset="-120"/>
              </a:rPr>
              <a:t>3</a:t>
            </a:r>
            <a:r>
              <a:rPr lang="zh-TW" altLang="en-US" sz="6700" b="1" dirty="0">
                <a:solidFill>
                  <a:srgbClr val="0000FF"/>
                </a:solidFill>
                <a:latin typeface="標楷體" pitchFamily="65" charset="-120"/>
                <a:ea typeface="標楷體" pitchFamily="65" charset="-120"/>
              </a:rPr>
              <a:t>位數分解法）</a:t>
            </a:r>
            <a:endParaRPr lang="zh-TW" altLang="en-US" sz="6700" b="1" dirty="0">
              <a:solidFill>
                <a:srgbClr val="064FBA"/>
              </a:solidFill>
              <a:latin typeface="標楷體" pitchFamily="65" charset="-120"/>
              <a:ea typeface="標楷體" pitchFamily="65" charset="-120"/>
            </a:endParaRPr>
          </a:p>
          <a:p>
            <a:pPr marL="342872" indent="-342872" eaLnBrk="1" fontAlgn="auto" hangingPunct="1">
              <a:lnSpc>
                <a:spcPct val="120000"/>
              </a:lnSpc>
              <a:spcAft>
                <a:spcPts val="0"/>
              </a:spcAft>
              <a:defRPr/>
            </a:pPr>
            <a:r>
              <a:rPr lang="zh-TW" altLang="en-US" sz="6700" b="1" dirty="0">
                <a:solidFill>
                  <a:srgbClr val="3333CC"/>
                </a:solidFill>
                <a:latin typeface="標楷體" pitchFamily="65" charset="-120"/>
                <a:ea typeface="標楷體" pitchFamily="65" charset="-120"/>
              </a:rPr>
              <a:t>比數：</a:t>
            </a:r>
            <a:r>
              <a:rPr lang="zh-TW" altLang="en-US" sz="6700" b="1" dirty="0">
                <a:latin typeface="標楷體" pitchFamily="65" charset="-120"/>
                <a:ea typeface="標楷體" pitchFamily="65" charset="-120"/>
              </a:rPr>
              <a:t> </a:t>
            </a:r>
            <a:r>
              <a:rPr lang="en-US" altLang="zh-TW" sz="6700" b="1" dirty="0">
                <a:solidFill>
                  <a:srgbClr val="FF0000"/>
                </a:solidFill>
                <a:latin typeface="標楷體" pitchFamily="65" charset="-120"/>
                <a:ea typeface="標楷體" pitchFamily="65" charset="-120"/>
              </a:rPr>
              <a:t>1</a:t>
            </a:r>
            <a:r>
              <a:rPr lang="zh-TW" altLang="en-US" sz="6700" b="1" dirty="0">
                <a:solidFill>
                  <a:srgbClr val="064FBA"/>
                </a:solidFill>
                <a:latin typeface="標楷體" pitchFamily="65" charset="-120"/>
                <a:ea typeface="標楷體" pitchFamily="65" charset="-120"/>
              </a:rPr>
              <a:t>：</a:t>
            </a:r>
            <a:r>
              <a:rPr lang="en-US" altLang="zh-TW" sz="6700" b="1" dirty="0">
                <a:solidFill>
                  <a:srgbClr val="FF0000"/>
                </a:solidFill>
                <a:latin typeface="標楷體" pitchFamily="65" charset="-120"/>
                <a:ea typeface="標楷體" pitchFamily="65" charset="-120"/>
              </a:rPr>
              <a:t>3</a:t>
            </a:r>
          </a:p>
          <a:p>
            <a:pPr marL="0" indent="0" eaLnBrk="1" fontAlgn="auto" hangingPunct="1">
              <a:spcAft>
                <a:spcPts val="0"/>
              </a:spcAft>
              <a:buNone/>
              <a:defRPr/>
            </a:pPr>
            <a:endParaRPr lang="zh-TW" altLang="en-US" sz="5800" dirty="0"/>
          </a:p>
        </p:txBody>
      </p:sp>
      <p:sp>
        <p:nvSpPr>
          <p:cNvPr id="5" name="標題 1"/>
          <p:cNvSpPr>
            <a:spLocks noGrp="1"/>
          </p:cNvSpPr>
          <p:nvPr>
            <p:ph type="title"/>
          </p:nvPr>
        </p:nvSpPr>
        <p:spPr>
          <a:xfrm>
            <a:off x="274320" y="0"/>
            <a:ext cx="11509702" cy="1212815"/>
          </a:xfrm>
        </p:spPr>
        <p:txBody>
          <a:bodyPr/>
          <a:lstStyle/>
          <a:p>
            <a:r>
              <a:rPr lang="zh-TW" altLang="en-US" sz="4001" dirty="0">
                <a:latin typeface="標楷體" panose="03000509000000000000" pitchFamily="65" charset="-120"/>
                <a:ea typeface="標楷體" panose="03000509000000000000" pitchFamily="65" charset="-120"/>
                <a:hlinkClick r:id="rId2" action="ppaction://hlinksldjump"/>
              </a:rPr>
              <a:t>公文書橫式書寫數字使用</a:t>
            </a:r>
            <a:r>
              <a:rPr lang="zh-TW" altLang="en-US" sz="4001" dirty="0" smtClean="0">
                <a:latin typeface="標楷體" panose="03000509000000000000" pitchFamily="65" charset="-120"/>
                <a:ea typeface="標楷體" panose="03000509000000000000" pitchFamily="65" charset="-120"/>
                <a:hlinkClick r:id="rId2" action="ppaction://hlinksldjump"/>
              </a:rPr>
              <a:t>原則</a:t>
            </a:r>
            <a:r>
              <a:rPr lang="en-US" altLang="zh-TW" sz="4001" dirty="0" smtClean="0">
                <a:latin typeface="標楷體" panose="03000509000000000000" pitchFamily="65" charset="-120"/>
                <a:ea typeface="標楷體" panose="03000509000000000000" pitchFamily="65" charset="-120"/>
              </a:rPr>
              <a:t/>
            </a:r>
            <a:br>
              <a:rPr lang="en-US" altLang="zh-TW" sz="4001" dirty="0" smtClean="0">
                <a:latin typeface="標楷體" panose="03000509000000000000" pitchFamily="65" charset="-120"/>
                <a:ea typeface="標楷體" panose="03000509000000000000" pitchFamily="65" charset="-120"/>
              </a:rPr>
            </a:br>
            <a:r>
              <a:rPr lang="zh-TW" altLang="en-US" sz="2800" dirty="0">
                <a:solidFill>
                  <a:srgbClr val="0000FF"/>
                </a:solidFill>
                <a:latin typeface="標楷體" panose="03000509000000000000" pitchFamily="65" charset="-120"/>
                <a:ea typeface="標楷體" panose="03000509000000000000" pitchFamily="65" charset="-120"/>
              </a:rPr>
              <a:t>（行政院</a:t>
            </a:r>
            <a:r>
              <a:rPr lang="en-US" altLang="zh-TW" sz="2800" dirty="0" smtClean="0">
                <a:solidFill>
                  <a:srgbClr val="0000FF"/>
                </a:solidFill>
                <a:latin typeface="標楷體" panose="03000509000000000000" pitchFamily="65" charset="-120"/>
                <a:ea typeface="標楷體" panose="03000509000000000000" pitchFamily="65" charset="-120"/>
              </a:rPr>
              <a:t>93</a:t>
            </a:r>
            <a:r>
              <a:rPr lang="zh-TW" altLang="en-US" sz="2800" dirty="0" smtClean="0">
                <a:solidFill>
                  <a:srgbClr val="0000FF"/>
                </a:solidFill>
                <a:latin typeface="標楷體" panose="03000509000000000000" pitchFamily="65" charset="-120"/>
                <a:ea typeface="標楷體" panose="03000509000000000000" pitchFamily="65" charset="-120"/>
              </a:rPr>
              <a:t>年</a:t>
            </a:r>
            <a:r>
              <a:rPr lang="en-US" altLang="zh-TW" sz="2800" dirty="0" smtClean="0">
                <a:solidFill>
                  <a:srgbClr val="0000FF"/>
                </a:solidFill>
                <a:latin typeface="標楷體" panose="03000509000000000000" pitchFamily="65" charset="-120"/>
                <a:ea typeface="標楷體" panose="03000509000000000000" pitchFamily="65" charset="-120"/>
              </a:rPr>
              <a:t>9</a:t>
            </a:r>
            <a:r>
              <a:rPr lang="zh-TW" altLang="en-US" sz="2800" dirty="0" smtClean="0">
                <a:solidFill>
                  <a:srgbClr val="0000FF"/>
                </a:solidFill>
                <a:latin typeface="標楷體" panose="03000509000000000000" pitchFamily="65" charset="-120"/>
                <a:ea typeface="標楷體" panose="03000509000000000000" pitchFamily="65" charset="-120"/>
              </a:rPr>
              <a:t>月</a:t>
            </a:r>
            <a:r>
              <a:rPr lang="en-US" altLang="zh-TW" sz="2800" dirty="0" smtClean="0">
                <a:solidFill>
                  <a:srgbClr val="0000FF"/>
                </a:solidFill>
                <a:latin typeface="標楷體" panose="03000509000000000000" pitchFamily="65" charset="-120"/>
                <a:ea typeface="標楷體" panose="03000509000000000000" pitchFamily="65" charset="-120"/>
              </a:rPr>
              <a:t>17</a:t>
            </a:r>
            <a:r>
              <a:rPr lang="zh-TW" altLang="en-US" sz="2800" dirty="0" smtClean="0">
                <a:solidFill>
                  <a:srgbClr val="0000FF"/>
                </a:solidFill>
                <a:latin typeface="標楷體" panose="03000509000000000000" pitchFamily="65" charset="-120"/>
                <a:ea typeface="標楷體" panose="03000509000000000000" pitchFamily="65" charset="-120"/>
              </a:rPr>
              <a:t>日院</a:t>
            </a:r>
            <a:r>
              <a:rPr lang="zh-TW" altLang="en-US" sz="2800" dirty="0">
                <a:solidFill>
                  <a:srgbClr val="0000FF"/>
                </a:solidFill>
                <a:latin typeface="標楷體" panose="03000509000000000000" pitchFamily="65" charset="-120"/>
                <a:ea typeface="標楷體" panose="03000509000000000000" pitchFamily="65" charset="-120"/>
              </a:rPr>
              <a:t>臺秘字</a:t>
            </a:r>
            <a:r>
              <a:rPr lang="zh-TW" altLang="en-US" sz="2800" dirty="0" smtClean="0">
                <a:solidFill>
                  <a:srgbClr val="0000FF"/>
                </a:solidFill>
                <a:latin typeface="標楷體" panose="03000509000000000000" pitchFamily="65" charset="-120"/>
                <a:ea typeface="標楷體" panose="03000509000000000000" pitchFamily="65" charset="-120"/>
              </a:rPr>
              <a:t>第</a:t>
            </a:r>
            <a:r>
              <a:rPr lang="en-US" altLang="zh-TW" sz="2800" dirty="0" smtClean="0">
                <a:solidFill>
                  <a:srgbClr val="0000FF"/>
                </a:solidFill>
                <a:latin typeface="標楷體" panose="03000509000000000000" pitchFamily="65" charset="-120"/>
                <a:ea typeface="標楷體" panose="03000509000000000000" pitchFamily="65" charset="-120"/>
              </a:rPr>
              <a:t>0930089122</a:t>
            </a:r>
            <a:r>
              <a:rPr lang="zh-TW" altLang="en-US" sz="2800" dirty="0">
                <a:solidFill>
                  <a:srgbClr val="0000FF"/>
                </a:solidFill>
                <a:latin typeface="標楷體" panose="03000509000000000000" pitchFamily="65" charset="-120"/>
                <a:ea typeface="標楷體" panose="03000509000000000000" pitchFamily="65" charset="-120"/>
              </a:rPr>
              <a:t>號函頒） </a:t>
            </a:r>
          </a:p>
        </p:txBody>
      </p:sp>
    </p:spTree>
    <p:extLst>
      <p:ext uri="{BB962C8B-B14F-4D97-AF65-F5344CB8AC3E}">
        <p14:creationId xmlns:p14="http://schemas.microsoft.com/office/powerpoint/2010/main" val="388219078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9" name="內容版面配置區 2"/>
          <p:cNvSpPr>
            <a:spLocks noGrp="1"/>
          </p:cNvSpPr>
          <p:nvPr>
            <p:ph idx="1"/>
          </p:nvPr>
        </p:nvSpPr>
        <p:spPr>
          <a:xfrm>
            <a:off x="0" y="1151388"/>
            <a:ext cx="12079224" cy="5706612"/>
          </a:xfrm>
        </p:spPr>
        <p:txBody>
          <a:bodyPr/>
          <a:lstStyle/>
          <a:p>
            <a:pPr marL="341750" indent="-341750">
              <a:lnSpc>
                <a:spcPts val="3620"/>
              </a:lnSpc>
              <a:defRPr/>
            </a:pPr>
            <a:r>
              <a:rPr lang="zh-TW" altLang="zh-TW" sz="3428" dirty="0">
                <a:latin typeface="標楷體" panose="03000509000000000000" pitchFamily="65" charset="-120"/>
                <a:ea typeface="標楷體" panose="03000509000000000000" pitchFamily="65" charset="-120"/>
              </a:rPr>
              <a:t>文中</a:t>
            </a:r>
            <a:r>
              <a:rPr lang="zh-TW" altLang="zh-TW" sz="3428" b="1" dirty="0">
                <a:solidFill>
                  <a:srgbClr val="FF0000"/>
                </a:solidFill>
                <a:latin typeface="標楷體" panose="03000509000000000000" pitchFamily="65" charset="-120"/>
                <a:ea typeface="標楷體" panose="03000509000000000000" pitchFamily="65" charset="-120"/>
              </a:rPr>
              <a:t>僅有</a:t>
            </a:r>
            <a:r>
              <a:rPr lang="en-US" altLang="zh-TW" sz="3428" b="1" dirty="0">
                <a:solidFill>
                  <a:srgbClr val="FF0000"/>
                </a:solidFill>
                <a:latin typeface="標楷體" panose="03000509000000000000" pitchFamily="65" charset="-120"/>
                <a:ea typeface="標楷體" panose="03000509000000000000" pitchFamily="65" charset="-120"/>
              </a:rPr>
              <a:t>1</a:t>
            </a:r>
            <a:r>
              <a:rPr lang="zh-TW" altLang="zh-TW" sz="3428" b="1" dirty="0">
                <a:solidFill>
                  <a:srgbClr val="FF0000"/>
                </a:solidFill>
                <a:latin typeface="標楷體" panose="03000509000000000000" pitchFamily="65" charset="-120"/>
                <a:ea typeface="標楷體" panose="03000509000000000000" pitchFamily="65" charset="-120"/>
              </a:rPr>
              <a:t>連接詞</a:t>
            </a:r>
            <a:r>
              <a:rPr lang="zh-TW" altLang="zh-TW" sz="3428" dirty="0">
                <a:latin typeface="標楷體" panose="03000509000000000000" pitchFamily="65" charset="-120"/>
                <a:ea typeface="標楷體" panose="03000509000000000000" pitchFamily="65" charset="-120"/>
              </a:rPr>
              <a:t>時，須用「</a:t>
            </a:r>
            <a:r>
              <a:rPr lang="zh-TW" altLang="zh-TW" sz="3428" b="1" dirty="0">
                <a:solidFill>
                  <a:srgbClr val="0000FF"/>
                </a:solidFill>
                <a:latin typeface="標楷體" panose="03000509000000000000" pitchFamily="65" charset="-120"/>
                <a:ea typeface="標楷體" panose="03000509000000000000" pitchFamily="65" charset="-120"/>
              </a:rPr>
              <a:t>及</a:t>
            </a:r>
            <a:r>
              <a:rPr lang="zh-TW" altLang="zh-TW" sz="3428" dirty="0">
                <a:latin typeface="標楷體" panose="03000509000000000000" pitchFamily="65" charset="-120"/>
                <a:ea typeface="標楷體" panose="03000509000000000000" pitchFamily="65" charset="-120"/>
              </a:rPr>
              <a:t>」字；</a:t>
            </a:r>
            <a:r>
              <a:rPr lang="zh-TW" altLang="en-US" sz="3428" dirty="0">
                <a:latin typeface="標楷體" panose="03000509000000000000" pitchFamily="65" charset="-120"/>
                <a:ea typeface="標楷體" panose="03000509000000000000" pitchFamily="65" charset="-120"/>
              </a:rPr>
              <a:t>如：甲</a:t>
            </a:r>
            <a:r>
              <a:rPr lang="zh-TW" altLang="en-US" sz="3428" dirty="0">
                <a:solidFill>
                  <a:srgbClr val="0000FF"/>
                </a:solidFill>
                <a:latin typeface="標楷體" panose="03000509000000000000" pitchFamily="65" charset="-120"/>
                <a:ea typeface="標楷體" panose="03000509000000000000" pitchFamily="65" charset="-120"/>
              </a:rPr>
              <a:t>及</a:t>
            </a:r>
            <a:r>
              <a:rPr lang="zh-TW" altLang="en-US" sz="3428" dirty="0">
                <a:latin typeface="標楷體" panose="03000509000000000000" pitchFamily="65" charset="-120"/>
                <a:ea typeface="標楷體" panose="03000509000000000000" pitchFamily="65" charset="-120"/>
              </a:rPr>
              <a:t>乙。</a:t>
            </a:r>
            <a:endParaRPr lang="en-US" altLang="zh-TW" sz="3428" dirty="0">
              <a:latin typeface="標楷體" panose="03000509000000000000" pitchFamily="65" charset="-120"/>
              <a:ea typeface="標楷體" panose="03000509000000000000" pitchFamily="65" charset="-120"/>
            </a:endParaRPr>
          </a:p>
          <a:p>
            <a:pPr marL="341750" indent="-341750">
              <a:lnSpc>
                <a:spcPts val="3620"/>
              </a:lnSpc>
              <a:defRPr/>
            </a:pPr>
            <a:r>
              <a:rPr lang="zh-TW" altLang="zh-TW" sz="3428" dirty="0">
                <a:latin typeface="標楷體" panose="03000509000000000000" pitchFamily="65" charset="-120"/>
                <a:ea typeface="標楷體" panose="03000509000000000000" pitchFamily="65" charset="-120"/>
              </a:rPr>
              <a:t>有</a:t>
            </a:r>
            <a:r>
              <a:rPr lang="en-US" altLang="zh-TW" sz="3428" b="1" dirty="0">
                <a:solidFill>
                  <a:srgbClr val="FF0000"/>
                </a:solidFill>
                <a:latin typeface="標楷體" panose="03000509000000000000" pitchFamily="65" charset="-120"/>
                <a:ea typeface="標楷體" panose="03000509000000000000" pitchFamily="65" charset="-120"/>
              </a:rPr>
              <a:t>2</a:t>
            </a:r>
            <a:r>
              <a:rPr lang="zh-TW" altLang="zh-TW" sz="3428" b="1" dirty="0">
                <a:solidFill>
                  <a:srgbClr val="FF0000"/>
                </a:solidFill>
                <a:latin typeface="標楷體" panose="03000509000000000000" pitchFamily="65" charset="-120"/>
                <a:ea typeface="標楷體" panose="03000509000000000000" pitchFamily="65" charset="-120"/>
              </a:rPr>
              <a:t>個連接詞</a:t>
            </a:r>
            <a:r>
              <a:rPr lang="zh-TW" altLang="zh-TW" sz="3428" dirty="0">
                <a:latin typeface="標楷體" panose="03000509000000000000" pitchFamily="65" charset="-120"/>
                <a:ea typeface="標楷體" panose="03000509000000000000" pitchFamily="65" charset="-120"/>
              </a:rPr>
              <a:t>時，則上用「</a:t>
            </a:r>
            <a:r>
              <a:rPr lang="zh-TW" altLang="zh-TW" sz="3428" b="1" dirty="0">
                <a:solidFill>
                  <a:srgbClr val="0000FF"/>
                </a:solidFill>
                <a:latin typeface="標楷體" panose="03000509000000000000" pitchFamily="65" charset="-120"/>
                <a:ea typeface="標楷體" panose="03000509000000000000" pitchFamily="65" charset="-120"/>
              </a:rPr>
              <a:t>與</a:t>
            </a:r>
            <a:r>
              <a:rPr lang="zh-TW" altLang="zh-TW" sz="3428" dirty="0">
                <a:latin typeface="標楷體" panose="03000509000000000000" pitchFamily="65" charset="-120"/>
                <a:ea typeface="標楷體" panose="03000509000000000000" pitchFamily="65" charset="-120"/>
              </a:rPr>
              <a:t>」字，下用「</a:t>
            </a:r>
            <a:r>
              <a:rPr lang="zh-TW" altLang="zh-TW" sz="3428" b="1" dirty="0">
                <a:solidFill>
                  <a:srgbClr val="FF0000"/>
                </a:solidFill>
                <a:latin typeface="標楷體" panose="03000509000000000000" pitchFamily="65" charset="-120"/>
                <a:ea typeface="標楷體" panose="03000509000000000000" pitchFamily="65" charset="-120"/>
              </a:rPr>
              <a:t>及</a:t>
            </a:r>
            <a:r>
              <a:rPr lang="zh-TW" altLang="zh-TW" sz="3428" dirty="0">
                <a:latin typeface="標楷體" panose="03000509000000000000" pitchFamily="65" charset="-120"/>
                <a:ea typeface="標楷體" panose="03000509000000000000" pitchFamily="65" charset="-120"/>
              </a:rPr>
              <a:t>」字，</a:t>
            </a:r>
            <a:endParaRPr lang="en-US" altLang="zh-TW" sz="3428" dirty="0">
              <a:latin typeface="標楷體" panose="03000509000000000000" pitchFamily="65" charset="-120"/>
              <a:ea typeface="標楷體" panose="03000509000000000000" pitchFamily="65" charset="-120"/>
            </a:endParaRPr>
          </a:p>
          <a:p>
            <a:pPr marL="0" indent="0">
              <a:lnSpc>
                <a:spcPts val="3620"/>
              </a:lnSpc>
              <a:buNone/>
              <a:defRPr/>
            </a:pPr>
            <a:r>
              <a:rPr lang="zh-TW" altLang="en-US" sz="3428" dirty="0">
                <a:latin typeface="標楷體" panose="03000509000000000000" pitchFamily="65" charset="-120"/>
                <a:ea typeface="標楷體" panose="03000509000000000000" pitchFamily="65" charset="-120"/>
              </a:rPr>
              <a:t> </a:t>
            </a:r>
            <a:r>
              <a:rPr lang="zh-TW" altLang="zh-TW" sz="3428" dirty="0">
                <a:latin typeface="標楷體" panose="03000509000000000000" pitchFamily="65" charset="-120"/>
                <a:ea typeface="標楷體" panose="03000509000000000000" pitchFamily="65" charset="-120"/>
              </a:rPr>
              <a:t>不用「</a:t>
            </a:r>
            <a:r>
              <a:rPr lang="zh-TW" altLang="zh-TW" sz="3428" dirty="0">
                <a:solidFill>
                  <a:srgbClr val="0000FF"/>
                </a:solidFill>
                <a:latin typeface="標楷體" panose="03000509000000000000" pitchFamily="65" charset="-120"/>
                <a:ea typeface="標楷體" panose="03000509000000000000" pitchFamily="65" charset="-120"/>
              </a:rPr>
              <a:t>暨</a:t>
            </a:r>
            <a:r>
              <a:rPr lang="zh-TW" altLang="zh-TW" sz="3428" dirty="0">
                <a:latin typeface="標楷體" panose="03000509000000000000" pitchFamily="65" charset="-120"/>
                <a:ea typeface="標楷體" panose="03000509000000000000" pitchFamily="65" charset="-120"/>
              </a:rPr>
              <a:t>」字作為連接詞</a:t>
            </a:r>
            <a:r>
              <a:rPr lang="zh-TW" altLang="en-US" sz="3428" dirty="0">
                <a:latin typeface="標楷體" panose="03000509000000000000" pitchFamily="65" charset="-120"/>
                <a:ea typeface="標楷體" panose="03000509000000000000" pitchFamily="65" charset="-120"/>
              </a:rPr>
              <a:t>；如：甲</a:t>
            </a:r>
            <a:r>
              <a:rPr lang="zh-TW" altLang="en-US" sz="3428" dirty="0">
                <a:solidFill>
                  <a:srgbClr val="0000FF"/>
                </a:solidFill>
                <a:latin typeface="標楷體" panose="03000509000000000000" pitchFamily="65" charset="-120"/>
                <a:ea typeface="標楷體" panose="03000509000000000000" pitchFamily="65" charset="-120"/>
              </a:rPr>
              <a:t>與</a:t>
            </a:r>
            <a:r>
              <a:rPr lang="zh-TW" altLang="en-US" sz="3428" dirty="0">
                <a:latin typeface="標楷體" panose="03000509000000000000" pitchFamily="65" charset="-120"/>
                <a:ea typeface="標楷體" panose="03000509000000000000" pitchFamily="65" charset="-120"/>
              </a:rPr>
              <a:t>乙</a:t>
            </a:r>
            <a:r>
              <a:rPr lang="zh-TW" altLang="en-US" sz="3428" dirty="0">
                <a:solidFill>
                  <a:srgbClr val="0000FF"/>
                </a:solidFill>
                <a:latin typeface="標楷體" panose="03000509000000000000" pitchFamily="65" charset="-120"/>
                <a:ea typeface="標楷體" panose="03000509000000000000" pitchFamily="65" charset="-120"/>
              </a:rPr>
              <a:t>及</a:t>
            </a:r>
            <a:r>
              <a:rPr lang="zh-TW" altLang="en-US" sz="3428" dirty="0">
                <a:latin typeface="標楷體" panose="03000509000000000000" pitchFamily="65" charset="-120"/>
                <a:ea typeface="標楷體" panose="03000509000000000000" pitchFamily="65" charset="-120"/>
              </a:rPr>
              <a:t>丙或</a:t>
            </a:r>
            <a:r>
              <a:rPr lang="zh-TW" altLang="en-US" sz="3428" dirty="0">
                <a:solidFill>
                  <a:prstClr val="black"/>
                </a:solidFill>
                <a:latin typeface="標楷體" panose="03000509000000000000" pitchFamily="65" charset="-120"/>
                <a:ea typeface="標楷體" panose="03000509000000000000" pitchFamily="65" charset="-120"/>
              </a:rPr>
              <a:t>甲、乙</a:t>
            </a:r>
            <a:r>
              <a:rPr lang="zh-TW" altLang="en-US" sz="3428" dirty="0">
                <a:solidFill>
                  <a:srgbClr val="0000FF"/>
                </a:solidFill>
                <a:latin typeface="標楷體" panose="03000509000000000000" pitchFamily="65" charset="-120"/>
                <a:ea typeface="標楷體" panose="03000509000000000000" pitchFamily="65" charset="-120"/>
              </a:rPr>
              <a:t>及</a:t>
            </a:r>
            <a:r>
              <a:rPr lang="zh-TW" altLang="en-US" sz="3428" dirty="0">
                <a:solidFill>
                  <a:prstClr val="black"/>
                </a:solidFill>
                <a:latin typeface="標楷體" panose="03000509000000000000" pitchFamily="65" charset="-120"/>
                <a:ea typeface="標楷體" panose="03000509000000000000" pitchFamily="65" charset="-120"/>
              </a:rPr>
              <a:t>丙。</a:t>
            </a:r>
            <a:endParaRPr lang="en-US" altLang="zh-TW" sz="3428" dirty="0">
              <a:latin typeface="標楷體" panose="03000509000000000000" pitchFamily="65" charset="-120"/>
              <a:ea typeface="標楷體" panose="03000509000000000000" pitchFamily="65" charset="-120"/>
            </a:endParaRPr>
          </a:p>
          <a:p>
            <a:pPr marL="341750" indent="-341750">
              <a:lnSpc>
                <a:spcPts val="3620"/>
              </a:lnSpc>
              <a:defRPr/>
            </a:pPr>
            <a:r>
              <a:rPr lang="zh-TW" altLang="zh-TW" sz="3428" dirty="0">
                <a:solidFill>
                  <a:prstClr val="black"/>
                </a:solidFill>
                <a:latin typeface="標楷體" panose="03000509000000000000" pitchFamily="65" charset="-120"/>
                <a:ea typeface="標楷體" panose="03000509000000000000" pitchFamily="65" charset="-120"/>
              </a:rPr>
              <a:t>「</a:t>
            </a:r>
            <a:r>
              <a:rPr lang="zh-TW" altLang="zh-TW" sz="3428" dirty="0">
                <a:solidFill>
                  <a:srgbClr val="0000FF"/>
                </a:solidFill>
                <a:latin typeface="標楷體" panose="03000509000000000000" pitchFamily="65" charset="-120"/>
                <a:ea typeface="標楷體" panose="03000509000000000000" pitchFamily="65" charset="-120"/>
              </a:rPr>
              <a:t>暨</a:t>
            </a:r>
            <a:r>
              <a:rPr lang="zh-TW" altLang="zh-TW" sz="3428" dirty="0">
                <a:solidFill>
                  <a:prstClr val="black"/>
                </a:solidFill>
                <a:latin typeface="標楷體" panose="03000509000000000000" pitchFamily="65" charset="-120"/>
                <a:ea typeface="標楷體" panose="03000509000000000000" pitchFamily="65" charset="-120"/>
              </a:rPr>
              <a:t>」字</a:t>
            </a:r>
            <a:r>
              <a:rPr lang="zh-TW" altLang="en-US" sz="3428" dirty="0">
                <a:solidFill>
                  <a:prstClr val="black"/>
                </a:solidFill>
                <a:latin typeface="標楷體" panose="03000509000000000000" pitchFamily="65" charset="-120"/>
                <a:ea typeface="標楷體" panose="03000509000000000000" pitchFamily="65" charset="-120"/>
              </a:rPr>
              <a:t>有典雅莊重的意味，所以作為</a:t>
            </a:r>
            <a:r>
              <a:rPr lang="zh-TW" altLang="en-US" sz="3428" dirty="0">
                <a:solidFill>
                  <a:srgbClr val="FF0000"/>
                </a:solidFill>
                <a:latin typeface="標楷體" panose="03000509000000000000" pitchFamily="65" charset="-120"/>
                <a:ea typeface="標楷體" panose="03000509000000000000" pitchFamily="65" charset="-120"/>
              </a:rPr>
              <a:t>標題</a:t>
            </a:r>
            <a:r>
              <a:rPr lang="zh-TW" altLang="en-US" sz="3428" dirty="0">
                <a:solidFill>
                  <a:prstClr val="black"/>
                </a:solidFill>
                <a:latin typeface="標楷體" panose="03000509000000000000" pitchFamily="65" charset="-120"/>
                <a:ea typeface="標楷體" panose="03000509000000000000" pitchFamily="65" charset="-120"/>
              </a:rPr>
              <a:t>、</a:t>
            </a:r>
            <a:r>
              <a:rPr lang="zh-TW" altLang="en-US" sz="3428" dirty="0">
                <a:solidFill>
                  <a:srgbClr val="FF0000"/>
                </a:solidFill>
                <a:latin typeface="標楷體" panose="03000509000000000000" pitchFamily="65" charset="-120"/>
                <a:ea typeface="標楷體" panose="03000509000000000000" pitchFamily="65" charset="-120"/>
              </a:rPr>
              <a:t>專有名詞</a:t>
            </a:r>
            <a:r>
              <a:rPr lang="zh-TW" altLang="en-US" sz="3428" dirty="0">
                <a:solidFill>
                  <a:prstClr val="black"/>
                </a:solidFill>
                <a:latin typeface="標楷體" panose="03000509000000000000" pitchFamily="65" charset="-120"/>
                <a:ea typeface="標楷體" panose="03000509000000000000" pitchFamily="65" charset="-120"/>
              </a:rPr>
              <a:t>，或</a:t>
            </a:r>
            <a:endParaRPr lang="en-US" altLang="zh-TW" sz="3428" dirty="0">
              <a:solidFill>
                <a:prstClr val="black"/>
              </a:solidFill>
              <a:latin typeface="標楷體" panose="03000509000000000000" pitchFamily="65" charset="-120"/>
              <a:ea typeface="標楷體" panose="03000509000000000000" pitchFamily="65" charset="-120"/>
            </a:endParaRPr>
          </a:p>
          <a:p>
            <a:pPr marL="0" indent="0">
              <a:lnSpc>
                <a:spcPts val="3620"/>
              </a:lnSpc>
              <a:buNone/>
              <a:defRPr/>
            </a:pPr>
            <a:r>
              <a:rPr lang="zh-TW" altLang="en-US" sz="3428" dirty="0">
                <a:solidFill>
                  <a:prstClr val="black"/>
                </a:solidFill>
                <a:latin typeface="標楷體" panose="03000509000000000000" pitchFamily="65" charset="-120"/>
                <a:ea typeface="標楷體" panose="03000509000000000000" pitchFamily="65" charset="-120"/>
              </a:rPr>
              <a:t>  </a:t>
            </a:r>
            <a:r>
              <a:rPr lang="zh-TW" altLang="en-US" sz="3428" dirty="0">
                <a:solidFill>
                  <a:srgbClr val="FF0000"/>
                </a:solidFill>
                <a:latin typeface="標楷體" panose="03000509000000000000" pitchFamily="65" charset="-120"/>
                <a:ea typeface="標楷體" panose="03000509000000000000" pitchFamily="65" charset="-120"/>
              </a:rPr>
              <a:t>較正式</a:t>
            </a:r>
            <a:r>
              <a:rPr lang="zh-TW" altLang="en-US" sz="3428" dirty="0">
                <a:solidFill>
                  <a:prstClr val="black"/>
                </a:solidFill>
                <a:latin typeface="標楷體" panose="03000509000000000000" pitchFamily="65" charset="-120"/>
                <a:ea typeface="標楷體" panose="03000509000000000000" pitchFamily="65" charset="-120"/>
              </a:rPr>
              <a:t>、</a:t>
            </a:r>
            <a:r>
              <a:rPr lang="zh-TW" altLang="en-US" sz="3428" dirty="0">
                <a:solidFill>
                  <a:srgbClr val="FF0000"/>
                </a:solidFill>
                <a:latin typeface="標楷體" panose="03000509000000000000" pitchFamily="65" charset="-120"/>
                <a:ea typeface="標楷體" panose="03000509000000000000" pitchFamily="65" charset="-120"/>
              </a:rPr>
              <a:t>隆重</a:t>
            </a:r>
            <a:r>
              <a:rPr lang="zh-TW" altLang="en-US" sz="3428" dirty="0">
                <a:solidFill>
                  <a:prstClr val="black"/>
                </a:solidFill>
                <a:latin typeface="標楷體" panose="03000509000000000000" pitchFamily="65" charset="-120"/>
                <a:ea typeface="標楷體" panose="03000509000000000000" pitchFamily="65" charset="-120"/>
              </a:rPr>
              <a:t>的</a:t>
            </a:r>
            <a:r>
              <a:rPr lang="zh-TW" altLang="en-US" sz="3428" dirty="0">
                <a:solidFill>
                  <a:srgbClr val="FF0000"/>
                </a:solidFill>
                <a:latin typeface="標楷體" panose="03000509000000000000" pitchFamily="65" charset="-120"/>
                <a:ea typeface="標楷體" panose="03000509000000000000" pitchFamily="65" charset="-120"/>
              </a:rPr>
              <a:t>場合</a:t>
            </a:r>
            <a:r>
              <a:rPr lang="zh-TW" altLang="en-US" sz="3428" dirty="0">
                <a:solidFill>
                  <a:prstClr val="black"/>
                </a:solidFill>
                <a:latin typeface="標楷體" panose="03000509000000000000" pitchFamily="65" charset="-120"/>
                <a:ea typeface="標楷體" panose="03000509000000000000" pitchFamily="65" charset="-120"/>
              </a:rPr>
              <a:t>使用，如：「</a:t>
            </a:r>
            <a:r>
              <a:rPr lang="zh-TW" altLang="en-US" sz="3428" dirty="0">
                <a:solidFill>
                  <a:srgbClr val="0070C0"/>
                </a:solidFill>
                <a:latin typeface="標楷體" panose="03000509000000000000" pitchFamily="65" charset="-120"/>
                <a:ea typeface="標楷體" panose="03000509000000000000" pitchFamily="65" charset="-120"/>
              </a:rPr>
              <a:t>慶祝國父誕辰暨中華文化</a:t>
            </a:r>
            <a:endParaRPr lang="en-US" altLang="zh-TW" sz="3428" dirty="0">
              <a:solidFill>
                <a:srgbClr val="0070C0"/>
              </a:solidFill>
              <a:latin typeface="標楷體" panose="03000509000000000000" pitchFamily="65" charset="-120"/>
              <a:ea typeface="標楷體" panose="03000509000000000000" pitchFamily="65" charset="-120"/>
            </a:endParaRPr>
          </a:p>
          <a:p>
            <a:pPr marL="0" indent="0">
              <a:lnSpc>
                <a:spcPts val="3620"/>
              </a:lnSpc>
              <a:buNone/>
              <a:defRPr/>
            </a:pPr>
            <a:r>
              <a:rPr lang="zh-TW" altLang="en-US" sz="3428" dirty="0">
                <a:solidFill>
                  <a:srgbClr val="0070C0"/>
                </a:solidFill>
                <a:latin typeface="標楷體" panose="03000509000000000000" pitchFamily="65" charset="-120"/>
                <a:ea typeface="標楷體" panose="03000509000000000000" pitchFamily="65" charset="-120"/>
              </a:rPr>
              <a:t>  復興節</a:t>
            </a:r>
            <a:r>
              <a:rPr lang="zh-TW" altLang="en-US" sz="3428" dirty="0">
                <a:solidFill>
                  <a:prstClr val="black"/>
                </a:solidFill>
                <a:latin typeface="標楷體" panose="03000509000000000000" pitchFamily="65" charset="-120"/>
                <a:ea typeface="標楷體" panose="03000509000000000000" pitchFamily="65" charset="-120"/>
              </a:rPr>
              <a:t>」、「</a:t>
            </a:r>
            <a:r>
              <a:rPr lang="zh-TW" altLang="en-US" sz="3428" dirty="0">
                <a:solidFill>
                  <a:srgbClr val="0070C0"/>
                </a:solidFill>
                <a:latin typeface="標楷體" panose="03000509000000000000" pitchFamily="65" charset="-120"/>
                <a:ea typeface="標楷體" panose="03000509000000000000" pitchFamily="65" charset="-120"/>
              </a:rPr>
              <a:t>歡迎董事長暨夫人蒞臨指導</a:t>
            </a:r>
            <a:r>
              <a:rPr lang="zh-TW" altLang="en-US" sz="3428" dirty="0">
                <a:solidFill>
                  <a:prstClr val="black"/>
                </a:solidFill>
                <a:latin typeface="標楷體" panose="03000509000000000000" pitchFamily="65" charset="-120"/>
                <a:ea typeface="標楷體" panose="03000509000000000000" pitchFamily="65" charset="-120"/>
              </a:rPr>
              <a:t>」、「</a:t>
            </a:r>
            <a:r>
              <a:rPr lang="zh-TW" altLang="en-US" sz="3428" dirty="0">
                <a:solidFill>
                  <a:srgbClr val="0070C0"/>
                </a:solidFill>
                <a:latin typeface="標楷體" panose="03000509000000000000" pitchFamily="65" charset="-120"/>
                <a:ea typeface="標楷體" panose="03000509000000000000" pitchFamily="65" charset="-120"/>
              </a:rPr>
              <a:t>資訊管理暨</a:t>
            </a:r>
            <a:endParaRPr lang="en-US" altLang="zh-TW" sz="3428" dirty="0">
              <a:solidFill>
                <a:srgbClr val="0070C0"/>
              </a:solidFill>
              <a:latin typeface="標楷體" panose="03000509000000000000" pitchFamily="65" charset="-120"/>
              <a:ea typeface="標楷體" panose="03000509000000000000" pitchFamily="65" charset="-120"/>
            </a:endParaRPr>
          </a:p>
          <a:p>
            <a:pPr marL="0" indent="0">
              <a:lnSpc>
                <a:spcPts val="3620"/>
              </a:lnSpc>
              <a:buNone/>
              <a:defRPr/>
            </a:pPr>
            <a:r>
              <a:rPr lang="zh-TW" altLang="en-US" sz="3428" dirty="0">
                <a:solidFill>
                  <a:srgbClr val="0070C0"/>
                </a:solidFill>
                <a:latin typeface="標楷體" panose="03000509000000000000" pitchFamily="65" charset="-120"/>
                <a:ea typeface="標楷體" panose="03000509000000000000" pitchFamily="65" charset="-120"/>
              </a:rPr>
              <a:t>  工程學系</a:t>
            </a:r>
            <a:r>
              <a:rPr lang="zh-TW" altLang="en-US" sz="3428" dirty="0">
                <a:solidFill>
                  <a:prstClr val="black"/>
                </a:solidFill>
                <a:latin typeface="標楷體" panose="03000509000000000000" pitchFamily="65" charset="-120"/>
                <a:ea typeface="標楷體" panose="03000509000000000000" pitchFamily="65" charset="-120"/>
              </a:rPr>
              <a:t>」等。</a:t>
            </a:r>
            <a:endParaRPr lang="en-US" altLang="zh-TW" sz="3428" dirty="0">
              <a:solidFill>
                <a:prstClr val="black"/>
              </a:solidFill>
              <a:latin typeface="標楷體" panose="03000509000000000000" pitchFamily="65" charset="-120"/>
              <a:ea typeface="標楷體" panose="03000509000000000000" pitchFamily="65" charset="-120"/>
            </a:endParaRPr>
          </a:p>
          <a:p>
            <a:pPr marL="341750" indent="-341750">
              <a:lnSpc>
                <a:spcPts val="3620"/>
              </a:lnSpc>
              <a:defRPr/>
            </a:pPr>
            <a:r>
              <a:rPr lang="zh-TW" altLang="zh-TW" sz="3428" dirty="0">
                <a:solidFill>
                  <a:prstClr val="black"/>
                </a:solidFill>
                <a:latin typeface="標楷體" panose="03000509000000000000" pitchFamily="65" charset="-120"/>
                <a:ea typeface="標楷體" panose="03000509000000000000" pitchFamily="65" charset="-120"/>
              </a:rPr>
              <a:t>有</a:t>
            </a:r>
            <a:r>
              <a:rPr lang="en-US" altLang="zh-TW" sz="3428" b="1" dirty="0">
                <a:solidFill>
                  <a:srgbClr val="FF0000"/>
                </a:solidFill>
                <a:latin typeface="標楷體" panose="03000509000000000000" pitchFamily="65" charset="-120"/>
                <a:ea typeface="標楷體" panose="03000509000000000000" pitchFamily="65" charset="-120"/>
              </a:rPr>
              <a:t>3</a:t>
            </a:r>
            <a:r>
              <a:rPr lang="zh-TW" altLang="zh-TW" sz="3428" b="1" dirty="0">
                <a:solidFill>
                  <a:srgbClr val="FF0000"/>
                </a:solidFill>
                <a:latin typeface="標楷體" panose="03000509000000000000" pitchFamily="65" charset="-120"/>
                <a:ea typeface="標楷體" panose="03000509000000000000" pitchFamily="65" charset="-120"/>
              </a:rPr>
              <a:t>個連接詞</a:t>
            </a:r>
            <a:r>
              <a:rPr lang="zh-TW" altLang="zh-TW" sz="3428" dirty="0">
                <a:solidFill>
                  <a:prstClr val="black"/>
                </a:solidFill>
                <a:latin typeface="標楷體" panose="03000509000000000000" pitchFamily="65" charset="-120"/>
                <a:ea typeface="標楷體" panose="03000509000000000000" pitchFamily="65" charset="-120"/>
              </a:rPr>
              <a:t>時，</a:t>
            </a:r>
            <a:r>
              <a:rPr lang="zh-TW" altLang="en-US" sz="3428" dirty="0">
                <a:latin typeface="標楷體" panose="03000509000000000000" pitchFamily="65" charset="-120"/>
                <a:ea typeface="標楷體" panose="03000509000000000000" pitchFamily="65" charset="-120"/>
              </a:rPr>
              <a:t>如：甲</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latin typeface="標楷體" panose="03000509000000000000" pitchFamily="65" charset="-120"/>
                <a:ea typeface="標楷體" panose="03000509000000000000" pitchFamily="65" charset="-120"/>
              </a:rPr>
              <a:t>乙</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latin typeface="標楷體" panose="03000509000000000000" pitchFamily="65" charset="-120"/>
                <a:ea typeface="標楷體" panose="03000509000000000000" pitchFamily="65" charset="-120"/>
              </a:rPr>
              <a:t>丙</a:t>
            </a:r>
            <a:r>
              <a:rPr lang="zh-TW" altLang="en-US" sz="3428" dirty="0">
                <a:solidFill>
                  <a:srgbClr val="0000FF"/>
                </a:solidFill>
                <a:latin typeface="標楷體" panose="03000509000000000000" pitchFamily="65" charset="-120"/>
                <a:ea typeface="標楷體" panose="03000509000000000000" pitchFamily="65" charset="-120"/>
              </a:rPr>
              <a:t>及</a:t>
            </a:r>
            <a:r>
              <a:rPr lang="zh-TW" altLang="en-US" sz="3428" dirty="0">
                <a:latin typeface="標楷體" panose="03000509000000000000" pitchFamily="65" charset="-120"/>
                <a:ea typeface="標楷體" panose="03000509000000000000" pitchFamily="65" charset="-120"/>
              </a:rPr>
              <a:t>丁。</a:t>
            </a:r>
            <a:endParaRPr lang="en-US" altLang="zh-TW" sz="3428" dirty="0">
              <a:latin typeface="標楷體" panose="03000509000000000000" pitchFamily="65" charset="-120"/>
              <a:ea typeface="標楷體" panose="03000509000000000000" pitchFamily="65" charset="-120"/>
            </a:endParaRPr>
          </a:p>
          <a:p>
            <a:pPr marL="341750" indent="-341750">
              <a:lnSpc>
                <a:spcPts val="3620"/>
              </a:lnSpc>
              <a:defRPr/>
            </a:pPr>
            <a:r>
              <a:rPr lang="zh-TW" altLang="zh-TW" sz="3428" dirty="0">
                <a:solidFill>
                  <a:prstClr val="black"/>
                </a:solidFill>
                <a:latin typeface="標楷體" panose="03000509000000000000" pitchFamily="65" charset="-120"/>
                <a:ea typeface="標楷體" panose="03000509000000000000" pitchFamily="65" charset="-120"/>
              </a:rPr>
              <a:t>有</a:t>
            </a:r>
            <a:r>
              <a:rPr lang="en-US" altLang="zh-TW" sz="3428" b="1" dirty="0">
                <a:solidFill>
                  <a:srgbClr val="FF0000"/>
                </a:solidFill>
                <a:latin typeface="標楷體" panose="03000509000000000000" pitchFamily="65" charset="-120"/>
                <a:ea typeface="標楷體" panose="03000509000000000000" pitchFamily="65" charset="-120"/>
              </a:rPr>
              <a:t>4</a:t>
            </a:r>
            <a:r>
              <a:rPr lang="zh-TW" altLang="zh-TW" sz="3428" b="1" dirty="0">
                <a:solidFill>
                  <a:srgbClr val="FF0000"/>
                </a:solidFill>
                <a:latin typeface="標楷體" panose="03000509000000000000" pitchFamily="65" charset="-120"/>
                <a:ea typeface="標楷體" panose="03000509000000000000" pitchFamily="65" charset="-120"/>
              </a:rPr>
              <a:t>個連接詞</a:t>
            </a:r>
            <a:r>
              <a:rPr lang="zh-TW" altLang="zh-TW" sz="3428" dirty="0">
                <a:solidFill>
                  <a:prstClr val="black"/>
                </a:solidFill>
                <a:latin typeface="標楷體" panose="03000509000000000000" pitchFamily="65" charset="-120"/>
                <a:ea typeface="標楷體" panose="03000509000000000000" pitchFamily="65" charset="-120"/>
              </a:rPr>
              <a:t>時，</a:t>
            </a:r>
            <a:r>
              <a:rPr lang="zh-TW" altLang="en-US" sz="3428" dirty="0">
                <a:latin typeface="標楷體" panose="03000509000000000000" pitchFamily="65" charset="-120"/>
                <a:ea typeface="標楷體" panose="03000509000000000000" pitchFamily="65" charset="-120"/>
              </a:rPr>
              <a:t>如：甲</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latin typeface="標楷體" panose="03000509000000000000" pitchFamily="65" charset="-120"/>
                <a:ea typeface="標楷體" panose="03000509000000000000" pitchFamily="65" charset="-120"/>
              </a:rPr>
              <a:t>乙</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latin typeface="標楷體" panose="03000509000000000000" pitchFamily="65" charset="-120"/>
                <a:ea typeface="標楷體" panose="03000509000000000000" pitchFamily="65" charset="-120"/>
              </a:rPr>
              <a:t>丙</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latin typeface="標楷體" panose="03000509000000000000" pitchFamily="65" charset="-120"/>
                <a:ea typeface="標楷體" panose="03000509000000000000" pitchFamily="65" charset="-120"/>
              </a:rPr>
              <a:t>丁</a:t>
            </a:r>
            <a:r>
              <a:rPr lang="zh-TW" altLang="en-US" sz="3428" dirty="0">
                <a:solidFill>
                  <a:srgbClr val="0000FF"/>
                </a:solidFill>
                <a:latin typeface="標楷體" panose="03000509000000000000" pitchFamily="65" charset="-120"/>
                <a:ea typeface="標楷體" panose="03000509000000000000" pitchFamily="65" charset="-120"/>
              </a:rPr>
              <a:t>及</a:t>
            </a:r>
            <a:r>
              <a:rPr lang="zh-TW" altLang="en-US" sz="3428" dirty="0">
                <a:latin typeface="標楷體" panose="03000509000000000000" pitchFamily="65" charset="-120"/>
                <a:ea typeface="標楷體" panose="03000509000000000000" pitchFamily="65" charset="-120"/>
              </a:rPr>
              <a:t>戊。</a:t>
            </a:r>
            <a:endParaRPr lang="en-US" altLang="zh-TW" sz="3428" dirty="0">
              <a:latin typeface="標楷體" panose="03000509000000000000" pitchFamily="65" charset="-120"/>
              <a:ea typeface="標楷體" panose="03000509000000000000" pitchFamily="65" charset="-120"/>
            </a:endParaRPr>
          </a:p>
          <a:p>
            <a:pPr marL="341750" indent="-341750">
              <a:lnSpc>
                <a:spcPts val="3620"/>
              </a:lnSpc>
              <a:defRPr/>
            </a:pPr>
            <a:r>
              <a:rPr lang="zh-TW" altLang="zh-TW" sz="3428" dirty="0">
                <a:solidFill>
                  <a:prstClr val="black"/>
                </a:solidFill>
                <a:latin typeface="標楷體" panose="03000509000000000000" pitchFamily="65" charset="-120"/>
                <a:ea typeface="標楷體" panose="03000509000000000000" pitchFamily="65" charset="-120"/>
              </a:rPr>
              <a:t>有</a:t>
            </a:r>
            <a:r>
              <a:rPr lang="en-US" altLang="zh-TW" sz="3428" b="1" dirty="0">
                <a:solidFill>
                  <a:srgbClr val="FF0000"/>
                </a:solidFill>
                <a:latin typeface="標楷體" panose="03000509000000000000" pitchFamily="65" charset="-120"/>
                <a:ea typeface="標楷體" panose="03000509000000000000" pitchFamily="65" charset="-120"/>
              </a:rPr>
              <a:t>5</a:t>
            </a:r>
            <a:r>
              <a:rPr lang="zh-TW" altLang="zh-TW" sz="3428" b="1" dirty="0">
                <a:solidFill>
                  <a:srgbClr val="FF0000"/>
                </a:solidFill>
                <a:latin typeface="標楷體" panose="03000509000000000000" pitchFamily="65" charset="-120"/>
                <a:ea typeface="標楷體" panose="03000509000000000000" pitchFamily="65" charset="-120"/>
              </a:rPr>
              <a:t>個連接詞</a:t>
            </a:r>
            <a:r>
              <a:rPr lang="zh-TW" altLang="zh-TW" sz="3428" dirty="0">
                <a:solidFill>
                  <a:prstClr val="black"/>
                </a:solidFill>
                <a:latin typeface="標楷體" panose="03000509000000000000" pitchFamily="65" charset="-120"/>
                <a:ea typeface="標楷體" panose="03000509000000000000" pitchFamily="65" charset="-120"/>
              </a:rPr>
              <a:t>時，</a:t>
            </a:r>
            <a:r>
              <a:rPr lang="zh-TW" altLang="en-US" sz="3428" dirty="0">
                <a:solidFill>
                  <a:prstClr val="black"/>
                </a:solidFill>
                <a:latin typeface="標楷體" panose="03000509000000000000" pitchFamily="65" charset="-120"/>
                <a:ea typeface="標楷體" panose="03000509000000000000" pitchFamily="65" charset="-120"/>
              </a:rPr>
              <a:t>如：甲</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solidFill>
                  <a:prstClr val="black"/>
                </a:solidFill>
                <a:latin typeface="標楷體" panose="03000509000000000000" pitchFamily="65" charset="-120"/>
                <a:ea typeface="標楷體" panose="03000509000000000000" pitchFamily="65" charset="-120"/>
              </a:rPr>
              <a:t>乙</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solidFill>
                  <a:prstClr val="black"/>
                </a:solidFill>
                <a:latin typeface="標楷體" panose="03000509000000000000" pitchFamily="65" charset="-120"/>
                <a:ea typeface="標楷體" panose="03000509000000000000" pitchFamily="65" charset="-120"/>
              </a:rPr>
              <a:t>丙</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solidFill>
                  <a:prstClr val="black"/>
                </a:solidFill>
                <a:latin typeface="標楷體" panose="03000509000000000000" pitchFamily="65" charset="-120"/>
                <a:ea typeface="標楷體" panose="03000509000000000000" pitchFamily="65" charset="-120"/>
              </a:rPr>
              <a:t>丁</a:t>
            </a:r>
            <a:r>
              <a:rPr lang="zh-TW" altLang="en-US" sz="3428" dirty="0">
                <a:solidFill>
                  <a:srgbClr val="0000FF"/>
                </a:solidFill>
                <a:latin typeface="標楷體" panose="03000509000000000000" pitchFamily="65" charset="-120"/>
                <a:ea typeface="標楷體" panose="03000509000000000000" pitchFamily="65" charset="-120"/>
              </a:rPr>
              <a:t>、</a:t>
            </a:r>
            <a:r>
              <a:rPr lang="zh-TW" altLang="en-US" sz="3428" dirty="0">
                <a:solidFill>
                  <a:prstClr val="black"/>
                </a:solidFill>
                <a:latin typeface="標楷體" panose="03000509000000000000" pitchFamily="65" charset="-120"/>
                <a:ea typeface="標楷體" panose="03000509000000000000" pitchFamily="65" charset="-120"/>
              </a:rPr>
              <a:t>戊</a:t>
            </a:r>
            <a:r>
              <a:rPr lang="zh-TW" altLang="en-US" sz="3428" dirty="0">
                <a:solidFill>
                  <a:srgbClr val="0000FF"/>
                </a:solidFill>
                <a:latin typeface="標楷體" panose="03000509000000000000" pitchFamily="65" charset="-120"/>
                <a:ea typeface="標楷體" panose="03000509000000000000" pitchFamily="65" charset="-120"/>
              </a:rPr>
              <a:t>及</a:t>
            </a:r>
            <a:r>
              <a:rPr lang="zh-TW" altLang="en-US" sz="3428" dirty="0">
                <a:latin typeface="標楷體" panose="03000509000000000000" pitchFamily="65" charset="-120"/>
                <a:ea typeface="標楷體" panose="03000509000000000000" pitchFamily="65" charset="-120"/>
              </a:rPr>
              <a:t>庚</a:t>
            </a:r>
            <a:r>
              <a:rPr lang="zh-TW" altLang="en-US" sz="3428" dirty="0" smtClean="0">
                <a:latin typeface="標楷體" panose="03000509000000000000" pitchFamily="65" charset="-120"/>
                <a:ea typeface="標楷體" panose="03000509000000000000" pitchFamily="65" charset="-120"/>
              </a:rPr>
              <a:t>。</a:t>
            </a:r>
            <a:endParaRPr lang="en-US" altLang="zh-TW" sz="3428" dirty="0" smtClean="0">
              <a:latin typeface="標楷體" panose="03000509000000000000" pitchFamily="65" charset="-120"/>
              <a:ea typeface="標楷體" panose="03000509000000000000" pitchFamily="65" charset="-120"/>
            </a:endParaRPr>
          </a:p>
        </p:txBody>
      </p:sp>
      <p:sp>
        <p:nvSpPr>
          <p:cNvPr id="5" name="標題 1"/>
          <p:cNvSpPr>
            <a:spLocks noGrp="1"/>
          </p:cNvSpPr>
          <p:nvPr>
            <p:ph type="title"/>
          </p:nvPr>
        </p:nvSpPr>
        <p:spPr>
          <a:xfrm>
            <a:off x="502920" y="72396"/>
            <a:ext cx="11349227" cy="1078992"/>
          </a:xfrm>
        </p:spPr>
        <p:txBody>
          <a:bodyPr/>
          <a:lstStyle/>
          <a:p>
            <a:pPr lvl="0">
              <a:lnSpc>
                <a:spcPts val="3620"/>
              </a:lnSpc>
              <a:spcBef>
                <a:spcPct val="20000"/>
              </a:spcBef>
              <a:defRPr/>
            </a:pPr>
            <a:r>
              <a:rPr lang="zh-TW" altLang="en-US" sz="4401" dirty="0">
                <a:solidFill>
                  <a:srgbClr val="002060"/>
                </a:solidFill>
                <a:latin typeface="標楷體" panose="03000509000000000000" pitchFamily="65" charset="-120"/>
                <a:ea typeface="標楷體" panose="03000509000000000000" pitchFamily="65" charset="-120"/>
                <a:hlinkClick r:id="rId2" action="ppaction://hlinksldjump"/>
              </a:rPr>
              <a:t>公文</a:t>
            </a:r>
            <a:r>
              <a:rPr lang="zh-TW" altLang="zh-TW" sz="4401" dirty="0">
                <a:solidFill>
                  <a:srgbClr val="002060"/>
                </a:solidFill>
                <a:latin typeface="標楷體" panose="03000509000000000000" pitchFamily="65" charset="-120"/>
                <a:ea typeface="標楷體" panose="03000509000000000000" pitchFamily="65" charset="-120"/>
                <a:hlinkClick r:id="rId2" action="ppaction://hlinksldjump"/>
              </a:rPr>
              <a:t>慣用</a:t>
            </a:r>
            <a:r>
              <a:rPr lang="zh-TW" altLang="zh-TW" sz="4401" dirty="0" smtClean="0">
                <a:solidFill>
                  <a:srgbClr val="002060"/>
                </a:solidFill>
                <a:latin typeface="標楷體" panose="03000509000000000000" pitchFamily="65" charset="-120"/>
                <a:ea typeface="標楷體" panose="03000509000000000000" pitchFamily="65" charset="-120"/>
                <a:hlinkClick r:id="rId2" action="ppaction://hlinksldjump"/>
              </a:rPr>
              <a:t>語詞</a:t>
            </a:r>
            <a:r>
              <a:rPr lang="en-US" altLang="zh-TW" sz="4401" dirty="0" smtClean="0">
                <a:solidFill>
                  <a:srgbClr val="002060"/>
                </a:solidFill>
                <a:latin typeface="標楷體" panose="03000509000000000000" pitchFamily="65" charset="-120"/>
                <a:ea typeface="標楷體" panose="03000509000000000000" pitchFamily="65" charset="-120"/>
                <a:hlinkClick r:id="rId3" action="ppaction://hlinksldjump"/>
              </a:rPr>
              <a:t/>
            </a:r>
            <a:br>
              <a:rPr lang="en-US" altLang="zh-TW" sz="4401" dirty="0" smtClean="0">
                <a:solidFill>
                  <a:srgbClr val="002060"/>
                </a:solidFill>
                <a:latin typeface="標楷體" panose="03000509000000000000" pitchFamily="65" charset="-120"/>
                <a:ea typeface="標楷體" panose="03000509000000000000" pitchFamily="65" charset="-120"/>
                <a:hlinkClick r:id="rId3" action="ppaction://hlinksldjump"/>
              </a:rPr>
            </a:br>
            <a:r>
              <a:rPr lang="en-US" altLang="zh-TW" sz="2800" kern="0" dirty="0" smtClean="0">
                <a:solidFill>
                  <a:srgbClr val="0000FF"/>
                </a:solidFill>
                <a:latin typeface="標楷體" panose="03000509000000000000" pitchFamily="65" charset="-120"/>
                <a:ea typeface="標楷體" panose="03000509000000000000" pitchFamily="65" charset="-120"/>
                <a:cs typeface="+mn-cs"/>
              </a:rPr>
              <a:t>(</a:t>
            </a:r>
            <a:r>
              <a:rPr lang="zh-TW" altLang="en-US" sz="2800" kern="0" dirty="0">
                <a:solidFill>
                  <a:srgbClr val="0000FF"/>
                </a:solidFill>
                <a:latin typeface="標楷體" panose="03000509000000000000" pitchFamily="65" charset="-120"/>
                <a:ea typeface="標楷體" panose="03000509000000000000" pitchFamily="65" charset="-120"/>
                <a:cs typeface="+mn-cs"/>
              </a:rPr>
              <a:t>立法慣用</a:t>
            </a:r>
            <a:r>
              <a:rPr lang="zh-TW" altLang="en-US" sz="2800" kern="0" dirty="0" smtClean="0">
                <a:solidFill>
                  <a:srgbClr val="0000FF"/>
                </a:solidFill>
                <a:latin typeface="標楷體" panose="03000509000000000000" pitchFamily="65" charset="-120"/>
                <a:ea typeface="標楷體" panose="03000509000000000000" pitchFamily="65" charset="-120"/>
                <a:cs typeface="+mn-cs"/>
              </a:rPr>
              <a:t>語詞－</a:t>
            </a:r>
            <a:r>
              <a:rPr lang="en-US" altLang="zh-TW" sz="2800" kern="0" dirty="0" smtClean="0">
                <a:solidFill>
                  <a:srgbClr val="0000FF"/>
                </a:solidFill>
                <a:latin typeface="標楷體" panose="03000509000000000000" pitchFamily="65" charset="-120"/>
                <a:ea typeface="標楷體" panose="03000509000000000000" pitchFamily="65" charset="-120"/>
                <a:cs typeface="+mn-cs"/>
              </a:rPr>
              <a:t>76</a:t>
            </a:r>
            <a:r>
              <a:rPr lang="zh-TW" altLang="en-US" sz="2800" kern="0" dirty="0">
                <a:solidFill>
                  <a:srgbClr val="0000FF"/>
                </a:solidFill>
                <a:latin typeface="標楷體" panose="03000509000000000000" pitchFamily="65" charset="-120"/>
                <a:ea typeface="標楷體" panose="03000509000000000000" pitchFamily="65" charset="-120"/>
                <a:cs typeface="+mn-cs"/>
              </a:rPr>
              <a:t>年</a:t>
            </a:r>
            <a:r>
              <a:rPr lang="en-US" altLang="zh-TW" sz="2800" kern="0" dirty="0">
                <a:solidFill>
                  <a:srgbClr val="0000FF"/>
                </a:solidFill>
                <a:latin typeface="標楷體" panose="03000509000000000000" pitchFamily="65" charset="-120"/>
                <a:ea typeface="標楷體" panose="03000509000000000000" pitchFamily="65" charset="-120"/>
                <a:cs typeface="+mn-cs"/>
              </a:rPr>
              <a:t>8</a:t>
            </a:r>
            <a:r>
              <a:rPr lang="zh-TW" altLang="en-US" sz="2800" kern="0" dirty="0">
                <a:solidFill>
                  <a:srgbClr val="0000FF"/>
                </a:solidFill>
                <a:latin typeface="標楷體" panose="03000509000000000000" pitchFamily="65" charset="-120"/>
                <a:ea typeface="標楷體" panose="03000509000000000000" pitchFamily="65" charset="-120"/>
                <a:cs typeface="+mn-cs"/>
              </a:rPr>
              <a:t>月</a:t>
            </a:r>
            <a:r>
              <a:rPr lang="en-US" altLang="zh-TW" sz="2800" kern="0" dirty="0">
                <a:solidFill>
                  <a:srgbClr val="0000FF"/>
                </a:solidFill>
                <a:latin typeface="標楷體" panose="03000509000000000000" pitchFamily="65" charset="-120"/>
                <a:ea typeface="標楷體" panose="03000509000000000000" pitchFamily="65" charset="-120"/>
                <a:cs typeface="+mn-cs"/>
              </a:rPr>
              <a:t>1</a:t>
            </a:r>
            <a:r>
              <a:rPr lang="zh-TW" altLang="en-US" sz="2800" kern="0" dirty="0">
                <a:solidFill>
                  <a:srgbClr val="0000FF"/>
                </a:solidFill>
                <a:latin typeface="標楷體" panose="03000509000000000000" pitchFamily="65" charset="-120"/>
                <a:ea typeface="標楷體" panose="03000509000000000000" pitchFamily="65" charset="-120"/>
                <a:cs typeface="+mn-cs"/>
              </a:rPr>
              <a:t>日立法院（</a:t>
            </a:r>
            <a:r>
              <a:rPr lang="en-US" altLang="zh-TW" sz="2800" kern="0" dirty="0">
                <a:solidFill>
                  <a:srgbClr val="0000FF"/>
                </a:solidFill>
                <a:latin typeface="標楷體" panose="03000509000000000000" pitchFamily="65" charset="-120"/>
                <a:ea typeface="標楷體" panose="03000509000000000000" pitchFamily="65" charset="-120"/>
                <a:cs typeface="+mn-cs"/>
              </a:rPr>
              <a:t>76</a:t>
            </a:r>
            <a:r>
              <a:rPr lang="zh-TW" altLang="en-US" sz="2800" kern="0" dirty="0">
                <a:solidFill>
                  <a:srgbClr val="0000FF"/>
                </a:solidFill>
                <a:latin typeface="標楷體" panose="03000509000000000000" pitchFamily="65" charset="-120"/>
                <a:ea typeface="標楷體" panose="03000509000000000000" pitchFamily="65" charset="-120"/>
                <a:cs typeface="+mn-cs"/>
              </a:rPr>
              <a:t>）台處議字第</a:t>
            </a:r>
            <a:r>
              <a:rPr lang="en-US" altLang="zh-TW" sz="2800" kern="0" dirty="0">
                <a:solidFill>
                  <a:srgbClr val="0000FF"/>
                </a:solidFill>
                <a:latin typeface="標楷體" panose="03000509000000000000" pitchFamily="65" charset="-120"/>
                <a:ea typeface="標楷體" panose="03000509000000000000" pitchFamily="65" charset="-120"/>
                <a:cs typeface="+mn-cs"/>
              </a:rPr>
              <a:t>1848</a:t>
            </a:r>
            <a:r>
              <a:rPr lang="zh-TW" altLang="en-US" sz="2800" kern="0" dirty="0">
                <a:solidFill>
                  <a:srgbClr val="0000FF"/>
                </a:solidFill>
                <a:latin typeface="標楷體" panose="03000509000000000000" pitchFamily="65" charset="-120"/>
                <a:ea typeface="標楷體" panose="03000509000000000000" pitchFamily="65" charset="-120"/>
                <a:cs typeface="+mn-cs"/>
              </a:rPr>
              <a:t>號函</a:t>
            </a:r>
            <a:r>
              <a:rPr lang="zh-TW" altLang="en-US" sz="2800" dirty="0">
                <a:solidFill>
                  <a:srgbClr val="0000FF"/>
                </a:solidFill>
                <a:latin typeface="標楷體" panose="03000509000000000000" pitchFamily="65" charset="-120"/>
                <a:ea typeface="標楷體" panose="03000509000000000000" pitchFamily="65" charset="-120"/>
                <a:cs typeface="+mn-cs"/>
              </a:rPr>
              <a:t>頒</a:t>
            </a:r>
            <a:r>
              <a:rPr lang="en-US" altLang="zh-TW" sz="2800" kern="0" dirty="0" smtClean="0">
                <a:solidFill>
                  <a:srgbClr val="0000FF"/>
                </a:solidFill>
                <a:latin typeface="標楷體" panose="03000509000000000000" pitchFamily="65" charset="-120"/>
                <a:ea typeface="標楷體" panose="03000509000000000000" pitchFamily="65" charset="-120"/>
                <a:cs typeface="+mn-cs"/>
              </a:rPr>
              <a:t>)</a:t>
            </a:r>
            <a:endParaRPr lang="zh-TW" altLang="en-US" sz="4401" dirty="0">
              <a:solidFill>
                <a:srgbClr val="00206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74079701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nvPr>
        </p:nvGraphicFramePr>
        <p:xfrm>
          <a:off x="374905" y="1147058"/>
          <a:ext cx="11603734" cy="5305361"/>
        </p:xfrm>
        <a:graphic>
          <a:graphicData uri="http://schemas.openxmlformats.org/drawingml/2006/table">
            <a:tbl>
              <a:tblPr firstRow="1" bandRow="1">
                <a:tableStyleId>{5940675A-B579-460E-94D1-54222C63F5DA}</a:tableStyleId>
              </a:tblPr>
              <a:tblGrid>
                <a:gridCol w="2834385"/>
                <a:gridCol w="1425641"/>
                <a:gridCol w="1425641"/>
                <a:gridCol w="5918067"/>
              </a:tblGrid>
              <a:tr h="439134">
                <a:tc>
                  <a:txBody>
                    <a:bodyPr/>
                    <a:lstStyle/>
                    <a:p>
                      <a:pPr indent="177800" algn="just">
                        <a:lnSpc>
                          <a:spcPts val="3600"/>
                        </a:lnSpc>
                        <a:spcAft>
                          <a:spcPts val="0"/>
                        </a:spcAft>
                      </a:pPr>
                      <a:r>
                        <a:rPr lang="zh-TW" sz="2400" b="1" kern="100" dirty="0" smtClean="0">
                          <a:solidFill>
                            <a:srgbClr val="0000FF"/>
                          </a:solidFill>
                          <a:latin typeface="Times New Roman"/>
                          <a:ea typeface="標楷體"/>
                        </a:rPr>
                        <a:t>用</a:t>
                      </a:r>
                      <a:r>
                        <a:rPr lang="zh-TW" sz="2400" b="1" kern="100" dirty="0">
                          <a:solidFill>
                            <a:srgbClr val="0000FF"/>
                          </a:solidFill>
                          <a:latin typeface="Times New Roman"/>
                          <a:ea typeface="標楷體"/>
                        </a:rPr>
                        <a:t>　字　舉　例</a:t>
                      </a:r>
                      <a:endParaRPr lang="zh-TW" sz="2400" b="1" kern="100" dirty="0">
                        <a:latin typeface="Times New Roman"/>
                        <a:ea typeface="新細明體"/>
                      </a:endParaRPr>
                    </a:p>
                  </a:txBody>
                  <a:tcPr marL="17779" marR="17779" marT="0" marB="0"/>
                </a:tc>
                <a:tc>
                  <a:txBody>
                    <a:bodyPr/>
                    <a:lstStyle/>
                    <a:p>
                      <a:pPr algn="just">
                        <a:lnSpc>
                          <a:spcPts val="3600"/>
                        </a:lnSpc>
                        <a:spcAft>
                          <a:spcPts val="0"/>
                        </a:spcAft>
                      </a:pPr>
                      <a:r>
                        <a:rPr lang="zh-TW" sz="2400" b="1" kern="100" dirty="0" smtClean="0">
                          <a:solidFill>
                            <a:srgbClr val="0070C0"/>
                          </a:solidFill>
                          <a:latin typeface="Times New Roman"/>
                          <a:ea typeface="標楷體"/>
                        </a:rPr>
                        <a:t>統一</a:t>
                      </a:r>
                      <a:r>
                        <a:rPr lang="zh-TW" sz="2400" b="1" kern="100" dirty="0">
                          <a:solidFill>
                            <a:srgbClr val="0070C0"/>
                          </a:solidFill>
                          <a:latin typeface="Times New Roman"/>
                          <a:ea typeface="標楷體"/>
                        </a:rPr>
                        <a:t>用字</a:t>
                      </a:r>
                      <a:endParaRPr lang="zh-TW" sz="2400" b="1" kern="100" dirty="0">
                        <a:latin typeface="Times New Roman"/>
                        <a:ea typeface="新細明體"/>
                      </a:endParaRPr>
                    </a:p>
                  </a:txBody>
                  <a:tcPr marL="17779" marR="17779" marT="0" marB="0"/>
                </a:tc>
                <a:tc>
                  <a:txBody>
                    <a:bodyPr/>
                    <a:lstStyle/>
                    <a:p>
                      <a:pPr algn="just">
                        <a:lnSpc>
                          <a:spcPts val="3600"/>
                        </a:lnSpc>
                        <a:spcAft>
                          <a:spcPts val="0"/>
                        </a:spcAft>
                      </a:pPr>
                      <a:r>
                        <a:rPr lang="zh-TW" sz="2400" b="1" kern="100" dirty="0" smtClean="0">
                          <a:solidFill>
                            <a:srgbClr val="FF0000"/>
                          </a:solidFill>
                          <a:latin typeface="Times New Roman"/>
                          <a:ea typeface="標楷體"/>
                        </a:rPr>
                        <a:t>錯誤</a:t>
                      </a:r>
                      <a:r>
                        <a:rPr lang="zh-TW" sz="2400" b="1" kern="100" dirty="0">
                          <a:solidFill>
                            <a:srgbClr val="FF0000"/>
                          </a:solidFill>
                          <a:latin typeface="Times New Roman"/>
                          <a:ea typeface="標楷體"/>
                        </a:rPr>
                        <a:t>用字</a:t>
                      </a:r>
                      <a:endParaRPr lang="zh-TW" sz="2400" b="1" kern="100" dirty="0">
                        <a:latin typeface="Times New Roman"/>
                        <a:ea typeface="新細明體"/>
                      </a:endParaRPr>
                    </a:p>
                  </a:txBody>
                  <a:tcPr marL="17779" marR="17779" marT="0" marB="0"/>
                </a:tc>
                <a:tc>
                  <a:txBody>
                    <a:bodyPr/>
                    <a:lstStyle/>
                    <a:p>
                      <a:pPr algn="ctr">
                        <a:lnSpc>
                          <a:spcPts val="3600"/>
                        </a:lnSpc>
                        <a:spcAft>
                          <a:spcPts val="0"/>
                        </a:spcAft>
                      </a:pPr>
                      <a:r>
                        <a:rPr lang="zh-TW" sz="2400" b="1" kern="100" dirty="0" smtClean="0">
                          <a:latin typeface="Times New Roman"/>
                          <a:ea typeface="標楷體"/>
                        </a:rPr>
                        <a:t>說</a:t>
                      </a:r>
                      <a:r>
                        <a:rPr lang="zh-TW" sz="2400" b="1" kern="100" dirty="0">
                          <a:latin typeface="Times New Roman"/>
                          <a:ea typeface="標楷體"/>
                        </a:rPr>
                        <a:t>　　明</a:t>
                      </a:r>
                      <a:endParaRPr lang="zh-TW" sz="2400" b="1" kern="100" dirty="0">
                        <a:latin typeface="Times New Roman"/>
                        <a:ea typeface="新細明體"/>
                      </a:endParaRPr>
                    </a:p>
                  </a:txBody>
                  <a:tcPr marL="17779" marR="17779" marT="0" marB="0"/>
                </a:tc>
              </a:tr>
              <a:tr h="975056">
                <a:tc>
                  <a:txBody>
                    <a:bodyPr/>
                    <a:lstStyle/>
                    <a:p>
                      <a:pPr algn="just">
                        <a:lnSpc>
                          <a:spcPts val="2600"/>
                        </a:lnSpc>
                        <a:spcAft>
                          <a:spcPts val="0"/>
                        </a:spcAft>
                      </a:pPr>
                      <a:endParaRPr lang="en-US" altLang="zh-TW" sz="2300" b="1" kern="100" dirty="0" smtClean="0">
                        <a:solidFill>
                          <a:srgbClr val="0000FF"/>
                        </a:solidFill>
                        <a:latin typeface="Times New Roman"/>
                        <a:ea typeface="標楷體"/>
                      </a:endParaRPr>
                    </a:p>
                    <a:p>
                      <a:pPr algn="just">
                        <a:lnSpc>
                          <a:spcPts val="2600"/>
                        </a:lnSpc>
                        <a:spcAft>
                          <a:spcPts val="0"/>
                        </a:spcAft>
                      </a:pPr>
                      <a:r>
                        <a:rPr lang="zh-TW" sz="2600" b="1" kern="100" dirty="0" smtClean="0">
                          <a:solidFill>
                            <a:srgbClr val="0000FF"/>
                          </a:solidFill>
                          <a:latin typeface="Times New Roman"/>
                          <a:ea typeface="標楷體"/>
                        </a:rPr>
                        <a:t>公布</a:t>
                      </a:r>
                      <a:r>
                        <a:rPr lang="zh-TW" sz="2600" b="1" kern="100" dirty="0">
                          <a:solidFill>
                            <a:srgbClr val="0000FF"/>
                          </a:solidFill>
                          <a:latin typeface="Times New Roman"/>
                          <a:ea typeface="標楷體"/>
                        </a:rPr>
                        <a:t>、分布、頒布</a:t>
                      </a:r>
                      <a:endParaRPr lang="zh-TW" sz="2600" kern="100" dirty="0">
                        <a:latin typeface="Times New Roman"/>
                        <a:ea typeface="新細明體"/>
                      </a:endParaRPr>
                    </a:p>
                  </a:txBody>
                  <a:tcPr marL="17779" marR="17779" marT="0" marB="0"/>
                </a:tc>
                <a:tc>
                  <a:txBody>
                    <a:bodyPr/>
                    <a:lstStyle/>
                    <a:p>
                      <a:pPr algn="ctr">
                        <a:lnSpc>
                          <a:spcPts val="2600"/>
                        </a:lnSpc>
                        <a:spcAft>
                          <a:spcPts val="0"/>
                        </a:spcAft>
                      </a:pPr>
                      <a:endParaRPr lang="en-US" altLang="zh-TW" sz="2300" b="1" kern="100" dirty="0" smtClean="0">
                        <a:solidFill>
                          <a:srgbClr val="0070C0"/>
                        </a:solidFill>
                        <a:latin typeface="Times New Roman"/>
                        <a:ea typeface="標楷體"/>
                      </a:endParaRPr>
                    </a:p>
                    <a:p>
                      <a:pPr algn="ctr">
                        <a:lnSpc>
                          <a:spcPts val="2600"/>
                        </a:lnSpc>
                        <a:spcAft>
                          <a:spcPts val="0"/>
                        </a:spcAft>
                      </a:pPr>
                      <a:r>
                        <a:rPr lang="zh-TW" sz="2800" b="1" kern="100" dirty="0" smtClean="0">
                          <a:solidFill>
                            <a:srgbClr val="0070C0"/>
                          </a:solidFill>
                          <a:latin typeface="Times New Roman"/>
                          <a:ea typeface="標楷體"/>
                        </a:rPr>
                        <a:t>布</a:t>
                      </a:r>
                      <a:endParaRPr lang="en-US" altLang="zh-TW" sz="2800" b="1" kern="100" dirty="0" smtClean="0">
                        <a:solidFill>
                          <a:srgbClr val="0070C0"/>
                        </a:solidFill>
                        <a:latin typeface="Times New Roman"/>
                        <a:ea typeface="標楷體"/>
                      </a:endParaRPr>
                    </a:p>
                    <a:p>
                      <a:pPr algn="ctr">
                        <a:lnSpc>
                          <a:spcPts val="2600"/>
                        </a:lnSpc>
                        <a:spcAft>
                          <a:spcPts val="0"/>
                        </a:spcAft>
                      </a:pPr>
                      <a:r>
                        <a:rPr lang="en-US" altLang="zh-TW" sz="2300" b="1" kern="100" dirty="0" smtClean="0">
                          <a:solidFill>
                            <a:srgbClr val="0070C0"/>
                          </a:solidFill>
                          <a:latin typeface="Times New Roman"/>
                          <a:ea typeface="標楷體"/>
                        </a:rPr>
                        <a:t>(</a:t>
                      </a:r>
                      <a:r>
                        <a:rPr lang="zh-TW" altLang="en-US" sz="2300" b="1" kern="100" dirty="0" smtClean="0">
                          <a:solidFill>
                            <a:srgbClr val="FF0000"/>
                          </a:solidFill>
                          <a:latin typeface="Times New Roman"/>
                          <a:ea typeface="標楷體"/>
                        </a:rPr>
                        <a:t>人</a:t>
                      </a:r>
                      <a:r>
                        <a:rPr lang="zh-TW" altLang="en-US" sz="2300" b="1" kern="100" dirty="0" smtClean="0">
                          <a:solidFill>
                            <a:srgbClr val="0070C0"/>
                          </a:solidFill>
                          <a:latin typeface="Times New Roman"/>
                          <a:ea typeface="標楷體"/>
                        </a:rPr>
                        <a:t>＋</a:t>
                      </a:r>
                      <a:r>
                        <a:rPr lang="zh-TW" altLang="en-US" sz="2300" b="1" kern="100" dirty="0" smtClean="0">
                          <a:solidFill>
                            <a:srgbClr val="FF0000"/>
                          </a:solidFill>
                          <a:latin typeface="Times New Roman"/>
                          <a:ea typeface="標楷體"/>
                        </a:rPr>
                        <a:t>巾</a:t>
                      </a:r>
                      <a:r>
                        <a:rPr lang="en-US" altLang="zh-TW" sz="2300" b="1" kern="100" dirty="0" smtClean="0">
                          <a:solidFill>
                            <a:srgbClr val="0070C0"/>
                          </a:solidFill>
                          <a:latin typeface="Times New Roman"/>
                          <a:ea typeface="標楷體"/>
                        </a:rPr>
                        <a:t>)</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endParaRPr lang="en-US" altLang="zh-TW" sz="2300" b="1" kern="100" dirty="0" smtClean="0">
                        <a:solidFill>
                          <a:srgbClr val="FF0000"/>
                        </a:solidFill>
                        <a:latin typeface="Times New Roman"/>
                        <a:ea typeface="標楷體"/>
                      </a:endParaRPr>
                    </a:p>
                    <a:p>
                      <a:pPr algn="ctr">
                        <a:lnSpc>
                          <a:spcPts val="2600"/>
                        </a:lnSpc>
                        <a:spcAft>
                          <a:spcPts val="0"/>
                        </a:spcAft>
                      </a:pPr>
                      <a:r>
                        <a:rPr lang="zh-TW" sz="2800" b="1" kern="100" dirty="0" smtClean="0">
                          <a:solidFill>
                            <a:srgbClr val="FF0000"/>
                          </a:solidFill>
                          <a:latin typeface="Times New Roman"/>
                          <a:ea typeface="標楷體"/>
                        </a:rPr>
                        <a:t>佈</a:t>
                      </a:r>
                      <a:endParaRPr lang="zh-TW" sz="2800" kern="100" dirty="0">
                        <a:latin typeface="Times New Roman"/>
                        <a:ea typeface="新細明體"/>
                      </a:endParaRPr>
                    </a:p>
                  </a:txBody>
                  <a:tcPr marL="17779" marR="17779" marT="0" marB="0"/>
                </a:tc>
                <a:tc>
                  <a:txBody>
                    <a:bodyPr/>
                    <a:lstStyle/>
                    <a:p>
                      <a:pPr marL="800100" lvl="1" indent="-540000" algn="l">
                        <a:lnSpc>
                          <a:spcPct val="100000"/>
                        </a:lnSpc>
                        <a:spcAft>
                          <a:spcPts val="0"/>
                        </a:spcAft>
                        <a:buFont typeface="+mj-lt"/>
                        <a:buNone/>
                      </a:pPr>
                      <a:r>
                        <a:rPr lang="zh-TW" altLang="en-US" sz="2400" b="1" kern="100" dirty="0" smtClean="0">
                          <a:solidFill>
                            <a:srgbClr val="FF0000"/>
                          </a:solidFill>
                          <a:latin typeface="Times New Roman"/>
                          <a:ea typeface="標楷體"/>
                        </a:rPr>
                        <a:t>「</a:t>
                      </a:r>
                      <a:r>
                        <a:rPr lang="zh-TW" sz="2400" b="1" kern="100" dirty="0" smtClean="0">
                          <a:solidFill>
                            <a:srgbClr val="FF0000"/>
                          </a:solidFill>
                          <a:latin typeface="Times New Roman"/>
                          <a:ea typeface="標楷體"/>
                        </a:rPr>
                        <a:t>布</a:t>
                      </a:r>
                      <a:r>
                        <a:rPr lang="zh-TW" altLang="en-US" sz="2400" b="1" kern="100" dirty="0">
                          <a:solidFill>
                            <a:srgbClr val="FF0000"/>
                          </a:solidFill>
                          <a:latin typeface="Times New Roman"/>
                          <a:ea typeface="標楷體"/>
                        </a:rPr>
                        <a:t>」</a:t>
                      </a:r>
                      <a:r>
                        <a:rPr lang="zh-TW" sz="2400" b="1" kern="100" dirty="0" smtClean="0">
                          <a:solidFill>
                            <a:srgbClr val="FF0000"/>
                          </a:solidFill>
                          <a:latin typeface="Times New Roman"/>
                          <a:ea typeface="標楷體"/>
                        </a:rPr>
                        <a:t>字</a:t>
                      </a:r>
                      <a:r>
                        <a:rPr lang="zh-TW" sz="2400" b="1" kern="100" dirty="0">
                          <a:solidFill>
                            <a:srgbClr val="FF0000"/>
                          </a:solidFill>
                          <a:latin typeface="Times New Roman"/>
                          <a:ea typeface="標楷體"/>
                        </a:rPr>
                        <a:t>已</a:t>
                      </a:r>
                      <a:r>
                        <a:rPr lang="zh-TW" sz="2400" b="1" kern="100" dirty="0" smtClean="0">
                          <a:solidFill>
                            <a:srgbClr val="FF0000"/>
                          </a:solidFill>
                          <a:latin typeface="Times New Roman"/>
                          <a:ea typeface="標楷體"/>
                        </a:rPr>
                        <a:t>含</a:t>
                      </a:r>
                      <a:r>
                        <a:rPr lang="zh-TW" altLang="en-US" sz="2400" b="1" kern="100" dirty="0" smtClean="0">
                          <a:solidFill>
                            <a:srgbClr val="FF0000"/>
                          </a:solidFill>
                          <a:latin typeface="Times New Roman"/>
                          <a:ea typeface="標楷體"/>
                        </a:rPr>
                        <a:t>「</a:t>
                      </a:r>
                      <a:r>
                        <a:rPr lang="zh-TW" sz="2400" b="1" kern="100" dirty="0" smtClean="0">
                          <a:solidFill>
                            <a:srgbClr val="FF0000"/>
                          </a:solidFill>
                          <a:latin typeface="Times New Roman"/>
                          <a:ea typeface="標楷體"/>
                        </a:rPr>
                        <a:t>人</a:t>
                      </a:r>
                      <a:r>
                        <a:rPr lang="zh-TW" altLang="en-US" sz="2400" b="1" kern="100" dirty="0" smtClean="0">
                          <a:solidFill>
                            <a:srgbClr val="FF0000"/>
                          </a:solidFill>
                          <a:latin typeface="Times New Roman"/>
                          <a:ea typeface="標楷體"/>
                        </a:rPr>
                        <a:t>」</a:t>
                      </a:r>
                      <a:r>
                        <a:rPr lang="zh-TW" sz="2400" b="1" kern="100" dirty="0" smtClean="0">
                          <a:solidFill>
                            <a:srgbClr val="FF0000"/>
                          </a:solidFill>
                          <a:latin typeface="Times New Roman"/>
                          <a:ea typeface="標楷體"/>
                        </a:rPr>
                        <a:t>在內 </a:t>
                      </a:r>
                      <a:r>
                        <a:rPr lang="zh-TW" altLang="en-US" sz="2400" b="1" kern="100" dirty="0" smtClean="0">
                          <a:solidFill>
                            <a:srgbClr val="FF0000"/>
                          </a:solidFill>
                          <a:latin typeface="Times New Roman"/>
                          <a:ea typeface="標楷體"/>
                        </a:rPr>
                        <a:t>，無須再加人部</a:t>
                      </a:r>
                      <a:endParaRPr lang="en-US" altLang="zh-TW" sz="2400" b="0" kern="100" dirty="0" smtClean="0">
                        <a:solidFill>
                          <a:srgbClr val="FF0000"/>
                        </a:solidFill>
                        <a:latin typeface="Times New Roman"/>
                        <a:ea typeface="新細明體"/>
                      </a:endParaRPr>
                    </a:p>
                    <a:p>
                      <a:pPr marL="800100" lvl="1" indent="-540000" algn="l">
                        <a:lnSpc>
                          <a:spcPts val="2600"/>
                        </a:lnSpc>
                        <a:spcAft>
                          <a:spcPts val="0"/>
                        </a:spcAft>
                        <a:buFont typeface="+mj-lt"/>
                        <a:buNone/>
                      </a:pPr>
                      <a:r>
                        <a:rPr lang="zh-TW" sz="2300" b="1" kern="100" dirty="0" smtClean="0">
                          <a:solidFill>
                            <a:srgbClr val="0070C0"/>
                          </a:solidFill>
                          <a:latin typeface="Times New Roman"/>
                          <a:ea typeface="標楷體"/>
                        </a:rPr>
                        <a:t>布：發布、宣布、布置、布告</a:t>
                      </a:r>
                      <a:r>
                        <a:rPr lang="zh-TW" altLang="en-US" sz="2300" b="1" kern="100" dirty="0" smtClean="0">
                          <a:solidFill>
                            <a:srgbClr val="0070C0"/>
                          </a:solidFill>
                          <a:latin typeface="Times New Roman"/>
                          <a:ea typeface="標楷體"/>
                        </a:rPr>
                        <a:t>、</a:t>
                      </a:r>
                      <a:r>
                        <a:rPr lang="zh-TW" sz="2300" b="1" kern="100" dirty="0" smtClean="0">
                          <a:solidFill>
                            <a:srgbClr val="0070C0"/>
                          </a:solidFill>
                          <a:latin typeface="Times New Roman"/>
                          <a:ea typeface="標楷體"/>
                        </a:rPr>
                        <a:t>布</a:t>
                      </a:r>
                      <a:r>
                        <a:rPr lang="zh-TW" altLang="en-US" sz="2300" b="1" kern="100" dirty="0" smtClean="0">
                          <a:solidFill>
                            <a:srgbClr val="0070C0"/>
                          </a:solidFill>
                          <a:latin typeface="Times New Roman"/>
                          <a:ea typeface="標楷體"/>
                        </a:rPr>
                        <a:t>達</a:t>
                      </a:r>
                      <a:endParaRPr lang="en-US" altLang="zh-TW" sz="2300" b="1" kern="100" dirty="0" smtClean="0">
                        <a:solidFill>
                          <a:srgbClr val="0070C0"/>
                        </a:solidFill>
                        <a:latin typeface="Times New Roman"/>
                        <a:ea typeface="標楷體"/>
                      </a:endParaRPr>
                    </a:p>
                    <a:p>
                      <a:pPr marL="800100" lvl="1" indent="-540000" algn="l">
                        <a:lnSpc>
                          <a:spcPts val="2600"/>
                        </a:lnSpc>
                        <a:spcAft>
                          <a:spcPts val="0"/>
                        </a:spcAft>
                        <a:buFont typeface="+mj-lt"/>
                        <a:buNone/>
                      </a:pPr>
                      <a:r>
                        <a:rPr lang="zh-TW" sz="2300" b="1" kern="100" dirty="0" smtClean="0">
                          <a:solidFill>
                            <a:srgbClr val="FF0000"/>
                          </a:solidFill>
                          <a:latin typeface="Times New Roman"/>
                          <a:ea typeface="標楷體"/>
                        </a:rPr>
                        <a:t>佈</a:t>
                      </a:r>
                      <a:r>
                        <a:rPr lang="zh-TW" sz="2300" b="1" kern="100" dirty="0">
                          <a:solidFill>
                            <a:srgbClr val="FF0000"/>
                          </a:solidFill>
                          <a:latin typeface="Times New Roman"/>
                          <a:ea typeface="標楷體"/>
                        </a:rPr>
                        <a:t>：佈道、傳佈</a:t>
                      </a:r>
                      <a:endParaRPr lang="zh-TW" sz="2300" kern="100" dirty="0">
                        <a:latin typeface="Times New Roman"/>
                        <a:ea typeface="新細明體"/>
                      </a:endParaRPr>
                    </a:p>
                  </a:txBody>
                  <a:tcPr marL="17779" marR="17779" marT="0" marB="0"/>
                </a:tc>
              </a:tr>
              <a:tr h="353565">
                <a:tc>
                  <a:txBody>
                    <a:bodyPr/>
                    <a:lstStyle/>
                    <a:p>
                      <a:pPr algn="just">
                        <a:lnSpc>
                          <a:spcPts val="2600"/>
                        </a:lnSpc>
                        <a:spcAft>
                          <a:spcPts val="0"/>
                        </a:spcAft>
                      </a:pPr>
                      <a:r>
                        <a:rPr lang="zh-TW" sz="2300" b="1" kern="100" dirty="0" smtClean="0">
                          <a:solidFill>
                            <a:srgbClr val="0000FF"/>
                          </a:solidFill>
                          <a:latin typeface="Times New Roman"/>
                          <a:ea typeface="標楷體"/>
                        </a:rPr>
                        <a:t>徵兵</a:t>
                      </a:r>
                      <a:r>
                        <a:rPr lang="zh-TW" sz="2300" b="1" kern="100" dirty="0">
                          <a:solidFill>
                            <a:srgbClr val="0000FF"/>
                          </a:solidFill>
                          <a:latin typeface="Times New Roman"/>
                          <a:ea typeface="標楷體"/>
                        </a:rPr>
                        <a:t>、徵稅、稽徵</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0070C0"/>
                          </a:solidFill>
                          <a:latin typeface="Times New Roman"/>
                          <a:ea typeface="標楷體"/>
                        </a:rPr>
                        <a:t>徵</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FF0000"/>
                          </a:solidFill>
                          <a:latin typeface="Times New Roman"/>
                          <a:ea typeface="標楷體"/>
                        </a:rPr>
                        <a:t>征</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smtClean="0">
                          <a:solidFill>
                            <a:srgbClr val="0070C0"/>
                          </a:solidFill>
                          <a:latin typeface="Times New Roman"/>
                          <a:ea typeface="標楷體"/>
                        </a:rPr>
                        <a:t>徵</a:t>
                      </a:r>
                      <a:r>
                        <a:rPr lang="zh-TW" sz="2300" b="1" kern="100" dirty="0">
                          <a:latin typeface="Times New Roman"/>
                          <a:ea typeface="標楷體"/>
                        </a:rPr>
                        <a:t>指國家召集；征指出兵征伐 </a:t>
                      </a:r>
                      <a:endParaRPr lang="zh-TW" sz="2300" kern="100" dirty="0">
                        <a:latin typeface="Times New Roman"/>
                        <a:ea typeface="新細明體"/>
                      </a:endParaRPr>
                    </a:p>
                  </a:txBody>
                  <a:tcPr marL="17779" marR="17779" marT="0" marB="0"/>
                </a:tc>
              </a:tr>
              <a:tr h="1568778">
                <a:tc>
                  <a:txBody>
                    <a:bodyPr/>
                    <a:lstStyle/>
                    <a:p>
                      <a:pPr algn="just">
                        <a:lnSpc>
                          <a:spcPts val="2600"/>
                        </a:lnSpc>
                        <a:spcAft>
                          <a:spcPts val="0"/>
                        </a:spcAft>
                      </a:pPr>
                      <a:endParaRPr lang="en-US" altLang="zh-TW" sz="2300" b="1" kern="100" dirty="0" smtClean="0">
                        <a:solidFill>
                          <a:srgbClr val="0000FF"/>
                        </a:solidFill>
                        <a:latin typeface="Times New Roman"/>
                        <a:ea typeface="標楷體"/>
                      </a:endParaRPr>
                    </a:p>
                    <a:p>
                      <a:pPr algn="just">
                        <a:lnSpc>
                          <a:spcPts val="2600"/>
                        </a:lnSpc>
                        <a:spcAft>
                          <a:spcPts val="0"/>
                        </a:spcAft>
                      </a:pPr>
                      <a:endParaRPr lang="en-US" altLang="zh-TW" sz="2300" b="1" kern="100" dirty="0" smtClean="0">
                        <a:solidFill>
                          <a:srgbClr val="0000FF"/>
                        </a:solidFill>
                        <a:latin typeface="Times New Roman"/>
                        <a:ea typeface="標楷體"/>
                      </a:endParaRPr>
                    </a:p>
                    <a:p>
                      <a:pPr algn="just">
                        <a:lnSpc>
                          <a:spcPts val="2600"/>
                        </a:lnSpc>
                        <a:spcAft>
                          <a:spcPts val="0"/>
                        </a:spcAft>
                      </a:pPr>
                      <a:r>
                        <a:rPr lang="zh-TW" sz="2500" b="1" kern="100" dirty="0" smtClean="0">
                          <a:solidFill>
                            <a:srgbClr val="0000FF"/>
                          </a:solidFill>
                          <a:latin typeface="Times New Roman"/>
                          <a:ea typeface="標楷體"/>
                        </a:rPr>
                        <a:t>部分</a:t>
                      </a:r>
                      <a:r>
                        <a:rPr lang="zh-TW" sz="2500" b="1" kern="100" dirty="0">
                          <a:solidFill>
                            <a:srgbClr val="0000FF"/>
                          </a:solidFill>
                          <a:latin typeface="Times New Roman"/>
                          <a:ea typeface="標楷體"/>
                        </a:rPr>
                        <a:t>、身分</a:t>
                      </a:r>
                      <a:endParaRPr lang="zh-TW" sz="2500" kern="100" dirty="0">
                        <a:solidFill>
                          <a:srgbClr val="0000FF"/>
                        </a:solidFill>
                        <a:latin typeface="Times New Roman"/>
                        <a:ea typeface="新細明體"/>
                      </a:endParaRPr>
                    </a:p>
                  </a:txBody>
                  <a:tcPr marL="17779" marR="17779" marT="0" marB="0"/>
                </a:tc>
                <a:tc>
                  <a:txBody>
                    <a:bodyPr/>
                    <a:lstStyle/>
                    <a:p>
                      <a:pPr algn="ctr">
                        <a:lnSpc>
                          <a:spcPts val="2600"/>
                        </a:lnSpc>
                        <a:spcAft>
                          <a:spcPts val="0"/>
                        </a:spcAft>
                      </a:pPr>
                      <a:endParaRPr lang="en-US" altLang="zh-TW" sz="2300" b="1" kern="100" dirty="0" smtClean="0">
                        <a:solidFill>
                          <a:srgbClr val="0070C0"/>
                        </a:solidFill>
                        <a:latin typeface="Times New Roman"/>
                        <a:ea typeface="標楷體"/>
                      </a:endParaRPr>
                    </a:p>
                    <a:p>
                      <a:pPr algn="ctr">
                        <a:lnSpc>
                          <a:spcPts val="2600"/>
                        </a:lnSpc>
                        <a:spcAft>
                          <a:spcPts val="0"/>
                        </a:spcAft>
                      </a:pPr>
                      <a:endParaRPr lang="en-US" altLang="zh-TW" sz="2300" b="1" kern="100" dirty="0" smtClean="0">
                        <a:solidFill>
                          <a:srgbClr val="0070C0"/>
                        </a:solidFill>
                        <a:latin typeface="Times New Roman"/>
                        <a:ea typeface="標楷體"/>
                      </a:endParaRPr>
                    </a:p>
                    <a:p>
                      <a:pPr algn="ctr">
                        <a:lnSpc>
                          <a:spcPts val="2600"/>
                        </a:lnSpc>
                        <a:spcAft>
                          <a:spcPts val="0"/>
                        </a:spcAft>
                      </a:pPr>
                      <a:r>
                        <a:rPr lang="zh-TW" sz="2300" b="1" kern="100" dirty="0" smtClean="0">
                          <a:solidFill>
                            <a:srgbClr val="0070C0"/>
                          </a:solidFill>
                          <a:latin typeface="Times New Roman"/>
                          <a:ea typeface="標楷體"/>
                        </a:rPr>
                        <a:t>分</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endParaRPr lang="en-US" altLang="zh-TW" sz="2300" b="1" kern="100" dirty="0" smtClean="0">
                        <a:solidFill>
                          <a:srgbClr val="FF0000"/>
                        </a:solidFill>
                        <a:latin typeface="Times New Roman"/>
                        <a:ea typeface="標楷體"/>
                      </a:endParaRPr>
                    </a:p>
                    <a:p>
                      <a:pPr algn="ctr">
                        <a:lnSpc>
                          <a:spcPts val="2600"/>
                        </a:lnSpc>
                        <a:spcAft>
                          <a:spcPts val="0"/>
                        </a:spcAft>
                      </a:pPr>
                      <a:endParaRPr lang="en-US" altLang="zh-TW" sz="2300" b="1" kern="100" dirty="0" smtClean="0">
                        <a:solidFill>
                          <a:srgbClr val="FF0000"/>
                        </a:solidFill>
                        <a:latin typeface="Times New Roman"/>
                        <a:ea typeface="標楷體"/>
                      </a:endParaRPr>
                    </a:p>
                    <a:p>
                      <a:pPr algn="ctr">
                        <a:lnSpc>
                          <a:spcPts val="2600"/>
                        </a:lnSpc>
                        <a:spcAft>
                          <a:spcPts val="0"/>
                        </a:spcAft>
                      </a:pPr>
                      <a:r>
                        <a:rPr lang="zh-TW" sz="2300" b="1" kern="100" dirty="0" smtClean="0">
                          <a:solidFill>
                            <a:srgbClr val="FF0000"/>
                          </a:solidFill>
                          <a:latin typeface="Times New Roman"/>
                          <a:ea typeface="標楷體"/>
                        </a:rPr>
                        <a:t>份</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a:latin typeface="Times New Roman"/>
                          <a:ea typeface="標楷體"/>
                        </a:rPr>
                        <a:t>不可計數（量化）用</a:t>
                      </a:r>
                      <a:r>
                        <a:rPr lang="zh-TW" sz="2300" b="1" kern="100" dirty="0">
                          <a:solidFill>
                            <a:srgbClr val="0070C0"/>
                          </a:solidFill>
                          <a:latin typeface="Times New Roman"/>
                          <a:ea typeface="標楷體"/>
                        </a:rPr>
                        <a:t>分</a:t>
                      </a:r>
                      <a:r>
                        <a:rPr lang="zh-TW" sz="2300" b="1" kern="100" dirty="0">
                          <a:solidFill>
                            <a:srgbClr val="0000FF"/>
                          </a:solidFill>
                          <a:latin typeface="Times New Roman"/>
                          <a:ea typeface="標楷體"/>
                        </a:rPr>
                        <a:t>，</a:t>
                      </a:r>
                      <a:endParaRPr lang="zh-TW" sz="2300" kern="100" dirty="0">
                        <a:latin typeface="Times New Roman"/>
                        <a:ea typeface="新細明體"/>
                      </a:endParaRPr>
                    </a:p>
                    <a:p>
                      <a:pPr algn="just">
                        <a:lnSpc>
                          <a:spcPts val="2600"/>
                        </a:lnSpc>
                        <a:spcAft>
                          <a:spcPts val="0"/>
                        </a:spcAft>
                      </a:pPr>
                      <a:r>
                        <a:rPr lang="zh-TW" sz="2300" b="1" kern="100" dirty="0">
                          <a:latin typeface="Times New Roman"/>
                          <a:ea typeface="標楷體"/>
                        </a:rPr>
                        <a:t>如：</a:t>
                      </a:r>
                      <a:r>
                        <a:rPr lang="zh-TW" sz="2300" b="1" kern="100" dirty="0">
                          <a:solidFill>
                            <a:srgbClr val="0070C0"/>
                          </a:solidFill>
                          <a:latin typeface="Times New Roman"/>
                          <a:ea typeface="標楷體"/>
                        </a:rPr>
                        <a:t>身分證、一部分、大部分</a:t>
                      </a:r>
                      <a:r>
                        <a:rPr lang="zh-TW" sz="2300" b="1" kern="100" dirty="0" smtClean="0">
                          <a:solidFill>
                            <a:srgbClr val="0070C0"/>
                          </a:solidFill>
                          <a:latin typeface="Times New Roman"/>
                          <a:ea typeface="標楷體"/>
                        </a:rPr>
                        <a:t>、本分、情分</a:t>
                      </a:r>
                      <a:r>
                        <a:rPr lang="zh-TW" sz="2300" b="1" kern="100" dirty="0">
                          <a:solidFill>
                            <a:srgbClr val="0070C0"/>
                          </a:solidFill>
                          <a:latin typeface="Times New Roman"/>
                          <a:ea typeface="標楷體"/>
                        </a:rPr>
                        <a:t>、過分</a:t>
                      </a:r>
                      <a:r>
                        <a:rPr lang="zh-TW" sz="2300" b="1" kern="100" dirty="0" smtClean="0">
                          <a:solidFill>
                            <a:srgbClr val="0070C0"/>
                          </a:solidFill>
                          <a:latin typeface="Times New Roman"/>
                          <a:ea typeface="標楷體"/>
                        </a:rPr>
                        <a:t>、充分 </a:t>
                      </a:r>
                      <a:endParaRPr lang="zh-TW" sz="2300" kern="100" dirty="0">
                        <a:latin typeface="Times New Roman"/>
                        <a:ea typeface="新細明體"/>
                      </a:endParaRPr>
                    </a:p>
                    <a:p>
                      <a:pPr algn="just">
                        <a:lnSpc>
                          <a:spcPts val="2600"/>
                        </a:lnSpc>
                        <a:spcAft>
                          <a:spcPts val="0"/>
                        </a:spcAft>
                      </a:pPr>
                      <a:r>
                        <a:rPr lang="zh-TW" sz="2300" b="1" kern="100" dirty="0">
                          <a:latin typeface="Times New Roman"/>
                          <a:ea typeface="標楷體"/>
                        </a:rPr>
                        <a:t>可計數（量化）用</a:t>
                      </a:r>
                      <a:r>
                        <a:rPr lang="zh-TW" sz="2300" b="1" kern="100" dirty="0">
                          <a:solidFill>
                            <a:srgbClr val="FF0000"/>
                          </a:solidFill>
                          <a:latin typeface="Times New Roman"/>
                          <a:ea typeface="標楷體"/>
                        </a:rPr>
                        <a:t>份</a:t>
                      </a:r>
                      <a:r>
                        <a:rPr lang="zh-TW" sz="2300" b="1" kern="100" dirty="0">
                          <a:solidFill>
                            <a:srgbClr val="0000FF"/>
                          </a:solidFill>
                          <a:latin typeface="Times New Roman"/>
                          <a:ea typeface="標楷體"/>
                        </a:rPr>
                        <a:t>，</a:t>
                      </a:r>
                      <a:endParaRPr lang="zh-TW" sz="2300" kern="100" dirty="0">
                        <a:latin typeface="Times New Roman"/>
                        <a:ea typeface="新細明體"/>
                      </a:endParaRPr>
                    </a:p>
                    <a:p>
                      <a:pPr marL="356235" indent="-356235" algn="just">
                        <a:lnSpc>
                          <a:spcPts val="2600"/>
                        </a:lnSpc>
                        <a:spcAft>
                          <a:spcPts val="0"/>
                        </a:spcAft>
                      </a:pPr>
                      <a:r>
                        <a:rPr lang="zh-TW" sz="2300" b="1" kern="100" dirty="0">
                          <a:latin typeface="Times New Roman"/>
                          <a:ea typeface="標楷體"/>
                        </a:rPr>
                        <a:t>如：</a:t>
                      </a:r>
                      <a:r>
                        <a:rPr lang="en-US" sz="2300" b="1" kern="100" dirty="0">
                          <a:solidFill>
                            <a:srgbClr val="FF0000"/>
                          </a:solidFill>
                          <a:latin typeface="Times New Roman"/>
                          <a:ea typeface="標楷體"/>
                        </a:rPr>
                        <a:t>1</a:t>
                      </a:r>
                      <a:r>
                        <a:rPr lang="zh-TW" sz="2300" b="1" kern="100" dirty="0">
                          <a:solidFill>
                            <a:srgbClr val="FF0000"/>
                          </a:solidFill>
                          <a:latin typeface="Times New Roman"/>
                          <a:ea typeface="標楷體"/>
                        </a:rPr>
                        <a:t>份、</a:t>
                      </a:r>
                      <a:r>
                        <a:rPr lang="en-US" sz="2300" b="1" kern="100" dirty="0">
                          <a:solidFill>
                            <a:srgbClr val="FF0000"/>
                          </a:solidFill>
                          <a:latin typeface="Times New Roman"/>
                          <a:ea typeface="標楷體"/>
                        </a:rPr>
                        <a:t>2</a:t>
                      </a:r>
                      <a:r>
                        <a:rPr lang="zh-TW" sz="2300" b="1" kern="100" dirty="0">
                          <a:solidFill>
                            <a:srgbClr val="FF0000"/>
                          </a:solidFill>
                          <a:latin typeface="Times New Roman"/>
                          <a:ea typeface="標楷體"/>
                        </a:rPr>
                        <a:t>份 、月份、股份</a:t>
                      </a:r>
                      <a:r>
                        <a:rPr lang="zh-TW" sz="2300" b="1" kern="100" dirty="0" smtClean="0">
                          <a:solidFill>
                            <a:srgbClr val="FF0000"/>
                          </a:solidFill>
                          <a:latin typeface="Times New Roman"/>
                          <a:ea typeface="標楷體"/>
                        </a:rPr>
                        <a:t>、省份</a:t>
                      </a:r>
                      <a:endParaRPr lang="zh-TW" sz="2300" kern="100" dirty="0">
                        <a:latin typeface="Times New Roman"/>
                        <a:ea typeface="新細明體"/>
                      </a:endParaRPr>
                    </a:p>
                  </a:txBody>
                  <a:tcPr marL="17779" marR="17779" marT="0" marB="0"/>
                </a:tc>
              </a:tr>
              <a:tr h="382060">
                <a:tc>
                  <a:txBody>
                    <a:bodyPr/>
                    <a:lstStyle/>
                    <a:p>
                      <a:pPr algn="just">
                        <a:lnSpc>
                          <a:spcPts val="2600"/>
                        </a:lnSpc>
                        <a:spcAft>
                          <a:spcPts val="0"/>
                        </a:spcAft>
                      </a:pPr>
                      <a:r>
                        <a:rPr lang="zh-TW" sz="2300" b="1" kern="100" dirty="0" smtClean="0">
                          <a:solidFill>
                            <a:srgbClr val="0000FF"/>
                          </a:solidFill>
                          <a:latin typeface="Times New Roman"/>
                          <a:ea typeface="標楷體"/>
                        </a:rPr>
                        <a:t>帳</a:t>
                      </a:r>
                      <a:r>
                        <a:rPr lang="zh-TW" altLang="en-US" sz="2300" b="1" kern="100" dirty="0" smtClean="0">
                          <a:solidFill>
                            <a:srgbClr val="0000FF"/>
                          </a:solidFill>
                          <a:latin typeface="Times New Roman"/>
                          <a:ea typeface="標楷體"/>
                        </a:rPr>
                        <a:t>、</a:t>
                      </a:r>
                      <a:r>
                        <a:rPr lang="zh-TW" altLang="zh-TW" sz="2300" b="1" kern="100" dirty="0" smtClean="0">
                          <a:solidFill>
                            <a:srgbClr val="0000FF"/>
                          </a:solidFill>
                          <a:latin typeface="Times New Roman"/>
                          <a:ea typeface="標楷體"/>
                        </a:rPr>
                        <a:t>帳目、</a:t>
                      </a:r>
                      <a:r>
                        <a:rPr lang="zh-TW" sz="2300" b="1" kern="100" dirty="0" smtClean="0">
                          <a:solidFill>
                            <a:srgbClr val="0000FF"/>
                          </a:solidFill>
                          <a:latin typeface="Times New Roman"/>
                          <a:ea typeface="標楷體"/>
                        </a:rPr>
                        <a:t>、</a:t>
                      </a:r>
                      <a:r>
                        <a:rPr lang="zh-TW" sz="2300" b="1" kern="100" dirty="0">
                          <a:solidFill>
                            <a:srgbClr val="0000FF"/>
                          </a:solidFill>
                          <a:latin typeface="Times New Roman"/>
                          <a:ea typeface="標楷體"/>
                        </a:rPr>
                        <a:t>帳戶</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0070C0"/>
                          </a:solidFill>
                          <a:latin typeface="Times New Roman"/>
                          <a:ea typeface="標楷體"/>
                        </a:rPr>
                        <a:t>帳</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FF0000"/>
                          </a:solidFill>
                          <a:latin typeface="Times New Roman"/>
                          <a:ea typeface="標楷體"/>
                        </a:rPr>
                        <a:t>賬</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smtClean="0">
                          <a:solidFill>
                            <a:srgbClr val="FF0000"/>
                          </a:solidFill>
                          <a:latin typeface="Times New Roman"/>
                          <a:ea typeface="標楷體"/>
                        </a:rPr>
                        <a:t>賬</a:t>
                      </a:r>
                      <a:r>
                        <a:rPr lang="zh-TW" sz="2300" b="1" kern="100" dirty="0">
                          <a:latin typeface="Times New Roman"/>
                          <a:ea typeface="標楷體"/>
                        </a:rPr>
                        <a:t>是</a:t>
                      </a:r>
                      <a:r>
                        <a:rPr lang="zh-TW" sz="2300" b="1" kern="100" dirty="0">
                          <a:solidFill>
                            <a:srgbClr val="0070C0"/>
                          </a:solidFill>
                          <a:latin typeface="Times New Roman"/>
                          <a:ea typeface="標楷體"/>
                        </a:rPr>
                        <a:t>帳</a:t>
                      </a:r>
                      <a:r>
                        <a:rPr lang="zh-TW" sz="2300" b="1" kern="100" dirty="0">
                          <a:latin typeface="Times New Roman"/>
                          <a:ea typeface="標楷體"/>
                        </a:rPr>
                        <a:t>的俗字 </a:t>
                      </a:r>
                      <a:endParaRPr lang="zh-TW" sz="2300" kern="100" dirty="0">
                        <a:latin typeface="Times New Roman"/>
                        <a:ea typeface="新細明體"/>
                      </a:endParaRPr>
                    </a:p>
                  </a:txBody>
                  <a:tcPr marL="17779" marR="17779" marT="0" marB="0"/>
                </a:tc>
              </a:tr>
              <a:tr h="383107">
                <a:tc>
                  <a:txBody>
                    <a:bodyPr/>
                    <a:lstStyle/>
                    <a:p>
                      <a:pPr algn="just">
                        <a:lnSpc>
                          <a:spcPts val="2600"/>
                        </a:lnSpc>
                        <a:spcAft>
                          <a:spcPts val="0"/>
                        </a:spcAft>
                      </a:pPr>
                      <a:r>
                        <a:rPr lang="zh-TW" sz="2300" b="1" kern="100" dirty="0" smtClean="0">
                          <a:solidFill>
                            <a:srgbClr val="0000FF"/>
                          </a:solidFill>
                          <a:latin typeface="Times New Roman"/>
                          <a:ea typeface="標楷體"/>
                        </a:rPr>
                        <a:t>韭菜</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0070C0"/>
                          </a:solidFill>
                          <a:latin typeface="Times New Roman"/>
                          <a:ea typeface="標楷體"/>
                        </a:rPr>
                        <a:t>韭</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FF0000"/>
                          </a:solidFill>
                          <a:latin typeface="Times New Roman"/>
                          <a:ea typeface="標楷體"/>
                        </a:rPr>
                        <a:t>韮</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smtClean="0">
                          <a:solidFill>
                            <a:srgbClr val="FF0000"/>
                          </a:solidFill>
                          <a:latin typeface="Times New Roman"/>
                          <a:ea typeface="標楷體"/>
                        </a:rPr>
                        <a:t>韮</a:t>
                      </a:r>
                      <a:r>
                        <a:rPr lang="zh-TW" sz="2300" b="1" kern="100" dirty="0">
                          <a:solidFill>
                            <a:srgbClr val="0000FF"/>
                          </a:solidFill>
                          <a:latin typeface="Times New Roman"/>
                          <a:ea typeface="標楷體"/>
                        </a:rPr>
                        <a:t>是</a:t>
                      </a:r>
                      <a:r>
                        <a:rPr lang="zh-TW" sz="2300" b="1" kern="100" dirty="0">
                          <a:solidFill>
                            <a:srgbClr val="0070C0"/>
                          </a:solidFill>
                          <a:latin typeface="Times New Roman"/>
                          <a:ea typeface="標楷體"/>
                        </a:rPr>
                        <a:t>韭</a:t>
                      </a:r>
                      <a:r>
                        <a:rPr lang="zh-TW" sz="2300" b="1" kern="100" dirty="0">
                          <a:latin typeface="Times New Roman"/>
                          <a:ea typeface="標楷體"/>
                        </a:rPr>
                        <a:t>的俗字 </a:t>
                      </a:r>
                      <a:endParaRPr lang="zh-TW" sz="2300" kern="100" dirty="0">
                        <a:latin typeface="Times New Roman"/>
                        <a:ea typeface="新細明體"/>
                      </a:endParaRPr>
                    </a:p>
                  </a:txBody>
                  <a:tcPr marL="17779" marR="17779" marT="0" marB="0"/>
                </a:tc>
              </a:tr>
              <a:tr h="343008">
                <a:tc>
                  <a:txBody>
                    <a:bodyPr/>
                    <a:lstStyle/>
                    <a:p>
                      <a:pPr algn="just">
                        <a:lnSpc>
                          <a:spcPts val="2600"/>
                        </a:lnSpc>
                        <a:spcAft>
                          <a:spcPts val="0"/>
                        </a:spcAft>
                      </a:pPr>
                      <a:r>
                        <a:rPr lang="zh-TW" sz="2300" b="1" kern="100" dirty="0" smtClean="0">
                          <a:solidFill>
                            <a:srgbClr val="0000FF"/>
                          </a:solidFill>
                          <a:latin typeface="Times New Roman"/>
                          <a:ea typeface="標楷體"/>
                        </a:rPr>
                        <a:t>礦</a:t>
                      </a:r>
                      <a:r>
                        <a:rPr lang="zh-TW" sz="2300" b="1" kern="100" dirty="0">
                          <a:solidFill>
                            <a:srgbClr val="0000FF"/>
                          </a:solidFill>
                          <a:latin typeface="Times New Roman"/>
                          <a:ea typeface="標楷體"/>
                        </a:rPr>
                        <a:t>、礦物、礦藏</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0070C0"/>
                          </a:solidFill>
                          <a:latin typeface="Times New Roman"/>
                          <a:ea typeface="標楷體"/>
                        </a:rPr>
                        <a:t>礦</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FF0000"/>
                          </a:solidFill>
                          <a:latin typeface="Times New Roman"/>
                          <a:ea typeface="標楷體"/>
                        </a:rPr>
                        <a:t>鑛</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smtClean="0">
                          <a:solidFill>
                            <a:srgbClr val="0070C0"/>
                          </a:solidFill>
                          <a:latin typeface="Times New Roman"/>
                          <a:ea typeface="標楷體"/>
                        </a:rPr>
                        <a:t>礦</a:t>
                      </a:r>
                      <a:r>
                        <a:rPr lang="zh-TW" sz="2300" b="1" kern="100" dirty="0">
                          <a:latin typeface="Times New Roman"/>
                          <a:ea typeface="標楷體"/>
                        </a:rPr>
                        <a:t>與</a:t>
                      </a:r>
                      <a:r>
                        <a:rPr lang="zh-TW" sz="2300" b="1" kern="100" dirty="0">
                          <a:solidFill>
                            <a:srgbClr val="FF0000"/>
                          </a:solidFill>
                          <a:latin typeface="Times New Roman"/>
                          <a:ea typeface="標楷體"/>
                        </a:rPr>
                        <a:t>鑛</a:t>
                      </a:r>
                      <a:r>
                        <a:rPr lang="zh-TW" sz="2300" b="1" kern="100" dirty="0">
                          <a:latin typeface="Times New Roman"/>
                          <a:ea typeface="標楷體"/>
                        </a:rPr>
                        <a:t>自古並用，指銅、鐵、璞石等 </a:t>
                      </a:r>
                      <a:endParaRPr lang="zh-TW" sz="2300" kern="100" dirty="0">
                        <a:latin typeface="Times New Roman"/>
                        <a:ea typeface="新細明體"/>
                      </a:endParaRPr>
                    </a:p>
                  </a:txBody>
                  <a:tcPr marL="17779" marR="17779" marT="0" marB="0"/>
                </a:tc>
              </a:tr>
              <a:tr h="343008">
                <a:tc>
                  <a:txBody>
                    <a:bodyPr/>
                    <a:lstStyle/>
                    <a:p>
                      <a:pPr algn="just">
                        <a:lnSpc>
                          <a:spcPts val="2600"/>
                        </a:lnSpc>
                        <a:spcAft>
                          <a:spcPts val="0"/>
                        </a:spcAft>
                      </a:pPr>
                      <a:r>
                        <a:rPr lang="zh-TW" sz="2300" b="1" kern="100" dirty="0" smtClean="0">
                          <a:solidFill>
                            <a:srgbClr val="0000FF"/>
                          </a:solidFill>
                          <a:latin typeface="Times New Roman"/>
                          <a:ea typeface="標楷體"/>
                        </a:rPr>
                        <a:t>釐訂</a:t>
                      </a:r>
                      <a:r>
                        <a:rPr lang="zh-TW" sz="2300" b="1" kern="100" dirty="0">
                          <a:solidFill>
                            <a:srgbClr val="0000FF"/>
                          </a:solidFill>
                          <a:latin typeface="Times New Roman"/>
                          <a:ea typeface="標楷體"/>
                        </a:rPr>
                        <a:t>、釐定</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0070C0"/>
                          </a:solidFill>
                          <a:latin typeface="Times New Roman"/>
                          <a:ea typeface="標楷體"/>
                        </a:rPr>
                        <a:t>釐</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FF0000"/>
                          </a:solidFill>
                          <a:latin typeface="Times New Roman"/>
                          <a:ea typeface="標楷體"/>
                        </a:rPr>
                        <a:t>厘</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smtClean="0">
                          <a:solidFill>
                            <a:srgbClr val="FF0000"/>
                          </a:solidFill>
                          <a:latin typeface="Times New Roman"/>
                          <a:ea typeface="標楷體"/>
                        </a:rPr>
                        <a:t>厘</a:t>
                      </a:r>
                      <a:r>
                        <a:rPr lang="zh-TW" sz="2300" b="1" kern="100" dirty="0">
                          <a:latin typeface="Times New Roman"/>
                          <a:ea typeface="標楷體"/>
                        </a:rPr>
                        <a:t>是</a:t>
                      </a:r>
                      <a:r>
                        <a:rPr lang="zh-TW" sz="2300" b="1" kern="100" dirty="0">
                          <a:solidFill>
                            <a:srgbClr val="0070C0"/>
                          </a:solidFill>
                          <a:latin typeface="Times New Roman"/>
                          <a:ea typeface="標楷體"/>
                        </a:rPr>
                        <a:t>釐</a:t>
                      </a:r>
                      <a:r>
                        <a:rPr lang="zh-TW" sz="2300" b="1" kern="100" dirty="0">
                          <a:latin typeface="Times New Roman"/>
                          <a:ea typeface="標楷體"/>
                        </a:rPr>
                        <a:t>的俗字</a:t>
                      </a:r>
                      <a:r>
                        <a:rPr lang="zh-TW" sz="2300" b="1" kern="100" dirty="0">
                          <a:solidFill>
                            <a:srgbClr val="0000FF"/>
                          </a:solidFill>
                          <a:latin typeface="Times New Roman"/>
                          <a:ea typeface="標楷體"/>
                        </a:rPr>
                        <a:t> </a:t>
                      </a:r>
                      <a:endParaRPr lang="zh-TW" sz="2300" kern="100" dirty="0">
                        <a:latin typeface="Times New Roman"/>
                        <a:ea typeface="新細明體"/>
                      </a:endParaRPr>
                    </a:p>
                  </a:txBody>
                  <a:tcPr marL="17779" marR="17779" marT="0" marB="0"/>
                </a:tc>
              </a:tr>
              <a:tr h="366253">
                <a:tc>
                  <a:txBody>
                    <a:bodyPr/>
                    <a:lstStyle/>
                    <a:p>
                      <a:pPr algn="just">
                        <a:lnSpc>
                          <a:spcPts val="2600"/>
                        </a:lnSpc>
                        <a:spcAft>
                          <a:spcPts val="0"/>
                        </a:spcAft>
                      </a:pPr>
                      <a:r>
                        <a:rPr lang="zh-TW" sz="2300" b="1" kern="100" dirty="0" smtClean="0">
                          <a:solidFill>
                            <a:srgbClr val="0000FF"/>
                          </a:solidFill>
                          <a:latin typeface="Times New Roman"/>
                          <a:ea typeface="標楷體"/>
                        </a:rPr>
                        <a:t>使館</a:t>
                      </a:r>
                      <a:r>
                        <a:rPr lang="zh-TW" sz="2300" b="1" kern="100" dirty="0">
                          <a:solidFill>
                            <a:srgbClr val="0000FF"/>
                          </a:solidFill>
                          <a:latin typeface="Times New Roman"/>
                          <a:ea typeface="標楷體"/>
                        </a:rPr>
                        <a:t>、領館、圖書館</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0070C0"/>
                          </a:solidFill>
                          <a:latin typeface="Times New Roman"/>
                          <a:ea typeface="標楷體"/>
                        </a:rPr>
                        <a:t>館</a:t>
                      </a:r>
                      <a:endParaRPr lang="zh-TW" sz="2300" kern="100" dirty="0">
                        <a:latin typeface="Times New Roman"/>
                        <a:ea typeface="新細明體"/>
                      </a:endParaRPr>
                    </a:p>
                  </a:txBody>
                  <a:tcPr marL="17779" marR="17779" marT="0" marB="0"/>
                </a:tc>
                <a:tc>
                  <a:txBody>
                    <a:bodyPr/>
                    <a:lstStyle/>
                    <a:p>
                      <a:pPr algn="ctr">
                        <a:lnSpc>
                          <a:spcPts val="2600"/>
                        </a:lnSpc>
                        <a:spcAft>
                          <a:spcPts val="0"/>
                        </a:spcAft>
                      </a:pPr>
                      <a:r>
                        <a:rPr lang="zh-TW" sz="2300" b="1" kern="100" dirty="0" smtClean="0">
                          <a:solidFill>
                            <a:srgbClr val="FF0000"/>
                          </a:solidFill>
                          <a:latin typeface="Times New Roman"/>
                          <a:ea typeface="標楷體"/>
                        </a:rPr>
                        <a:t>舘</a:t>
                      </a:r>
                      <a:endParaRPr lang="zh-TW" sz="2300" kern="100" dirty="0">
                        <a:latin typeface="Times New Roman"/>
                        <a:ea typeface="新細明體"/>
                      </a:endParaRPr>
                    </a:p>
                  </a:txBody>
                  <a:tcPr marL="17779" marR="17779" marT="0" marB="0"/>
                </a:tc>
                <a:tc>
                  <a:txBody>
                    <a:bodyPr/>
                    <a:lstStyle/>
                    <a:p>
                      <a:pPr algn="just">
                        <a:lnSpc>
                          <a:spcPts val="2600"/>
                        </a:lnSpc>
                        <a:spcAft>
                          <a:spcPts val="0"/>
                        </a:spcAft>
                      </a:pPr>
                      <a:r>
                        <a:rPr lang="zh-TW" sz="2300" b="1" kern="100" dirty="0" smtClean="0">
                          <a:solidFill>
                            <a:srgbClr val="FF0000"/>
                          </a:solidFill>
                          <a:latin typeface="Times New Roman"/>
                          <a:ea typeface="標楷體"/>
                        </a:rPr>
                        <a:t>舘</a:t>
                      </a:r>
                      <a:r>
                        <a:rPr lang="zh-TW" sz="2300" b="1" kern="100" dirty="0">
                          <a:latin typeface="Times New Roman"/>
                          <a:ea typeface="標楷體"/>
                        </a:rPr>
                        <a:t>是</a:t>
                      </a:r>
                      <a:r>
                        <a:rPr lang="zh-TW" sz="2300" b="1" kern="100" dirty="0">
                          <a:solidFill>
                            <a:srgbClr val="0070C0"/>
                          </a:solidFill>
                          <a:latin typeface="Times New Roman"/>
                          <a:ea typeface="標楷體"/>
                        </a:rPr>
                        <a:t>館</a:t>
                      </a:r>
                      <a:r>
                        <a:rPr lang="zh-TW" sz="2300" b="1" kern="100" dirty="0">
                          <a:solidFill>
                            <a:srgbClr val="000000"/>
                          </a:solidFill>
                          <a:latin typeface="Times New Roman"/>
                          <a:ea typeface="標楷體"/>
                        </a:rPr>
                        <a:t>的俗字</a:t>
                      </a:r>
                      <a:r>
                        <a:rPr lang="zh-TW" sz="2300" b="1" kern="100" dirty="0">
                          <a:solidFill>
                            <a:srgbClr val="0000FF"/>
                          </a:solidFill>
                          <a:latin typeface="Times New Roman"/>
                          <a:ea typeface="標楷體"/>
                        </a:rPr>
                        <a:t> </a:t>
                      </a:r>
                      <a:endParaRPr lang="zh-TW" sz="2300" kern="100" dirty="0">
                        <a:latin typeface="Times New Roman"/>
                        <a:ea typeface="新細明體"/>
                      </a:endParaRPr>
                    </a:p>
                  </a:txBody>
                  <a:tcPr marL="17779" marR="17779" marT="0" marB="0"/>
                </a:tc>
              </a:tr>
            </a:tbl>
          </a:graphicData>
        </a:graphic>
      </p:graphicFrame>
      <p:sp>
        <p:nvSpPr>
          <p:cNvPr id="5" name="標題 1"/>
          <p:cNvSpPr>
            <a:spLocks noGrp="1"/>
          </p:cNvSpPr>
          <p:nvPr>
            <p:ph type="title"/>
          </p:nvPr>
        </p:nvSpPr>
        <p:spPr>
          <a:xfrm>
            <a:off x="137160" y="0"/>
            <a:ext cx="11841479" cy="996696"/>
          </a:xfrm>
        </p:spPr>
        <p:txBody>
          <a:bodyPr/>
          <a:lstStyle/>
          <a:p>
            <a:r>
              <a:rPr lang="zh-TW" altLang="zh-TW" sz="4400" dirty="0" smtClean="0">
                <a:latin typeface="標楷體" panose="03000509000000000000" pitchFamily="65" charset="-120"/>
                <a:ea typeface="標楷體" panose="03000509000000000000" pitchFamily="65" charset="-120"/>
                <a:hlinkClick r:id="rId2" action="ppaction://hlinksldjump"/>
              </a:rPr>
              <a:t>法律統一用字表</a:t>
            </a:r>
            <a:r>
              <a:rPr lang="en-US" altLang="zh-TW" sz="4400" dirty="0" smtClean="0">
                <a:latin typeface="標楷體" panose="03000509000000000000" pitchFamily="65" charset="-120"/>
                <a:ea typeface="標楷體" panose="03000509000000000000" pitchFamily="65" charset="-120"/>
                <a:hlinkClick r:id="rId3" action="ppaction://hlinksldjump"/>
              </a:rPr>
              <a:t/>
            </a:r>
            <a:br>
              <a:rPr lang="en-US" altLang="zh-TW" sz="4400" dirty="0" smtClean="0">
                <a:latin typeface="標楷體" panose="03000509000000000000" pitchFamily="65" charset="-120"/>
                <a:ea typeface="標楷體" panose="03000509000000000000" pitchFamily="65" charset="-120"/>
                <a:hlinkClick r:id="rId3" action="ppaction://hlinksldjump"/>
              </a:rPr>
            </a:b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中華民國</a:t>
            </a:r>
            <a:r>
              <a:rPr lang="en-US" altLang="zh-TW" sz="2400" dirty="0">
                <a:solidFill>
                  <a:srgbClr val="0000FF"/>
                </a:solidFill>
                <a:latin typeface="標楷體" panose="03000509000000000000" pitchFamily="65" charset="-120"/>
                <a:ea typeface="標楷體" panose="03000509000000000000" pitchFamily="65" charset="-120"/>
              </a:rPr>
              <a:t>62</a:t>
            </a:r>
            <a:r>
              <a:rPr lang="zh-TW" altLang="en-US" sz="2400" dirty="0">
                <a:solidFill>
                  <a:srgbClr val="0000FF"/>
                </a:solidFill>
                <a:latin typeface="標楷體" panose="03000509000000000000" pitchFamily="65" charset="-120"/>
                <a:ea typeface="標楷體" panose="03000509000000000000" pitchFamily="65" charset="-120"/>
              </a:rPr>
              <a:t>年</a:t>
            </a:r>
            <a:r>
              <a:rPr lang="en-US" altLang="zh-TW" sz="2400" dirty="0">
                <a:solidFill>
                  <a:srgbClr val="0000FF"/>
                </a:solidFill>
                <a:latin typeface="標楷體" panose="03000509000000000000" pitchFamily="65" charset="-120"/>
                <a:ea typeface="標楷體" panose="03000509000000000000" pitchFamily="65" charset="-120"/>
              </a:rPr>
              <a:t>3</a:t>
            </a:r>
            <a:r>
              <a:rPr lang="zh-TW" altLang="en-US" sz="2400" dirty="0">
                <a:solidFill>
                  <a:srgbClr val="0000FF"/>
                </a:solidFill>
                <a:latin typeface="標楷體" panose="03000509000000000000" pitchFamily="65" charset="-120"/>
                <a:ea typeface="標楷體" panose="03000509000000000000" pitchFamily="65" charset="-120"/>
              </a:rPr>
              <a:t>月</a:t>
            </a:r>
            <a:r>
              <a:rPr lang="en-US" altLang="zh-TW" sz="2400" dirty="0">
                <a:solidFill>
                  <a:srgbClr val="0000FF"/>
                </a:solidFill>
                <a:latin typeface="標楷體" panose="03000509000000000000" pitchFamily="65" charset="-120"/>
                <a:ea typeface="標楷體" panose="03000509000000000000" pitchFamily="65" charset="-120"/>
              </a:rPr>
              <a:t>13</a:t>
            </a:r>
            <a:r>
              <a:rPr lang="zh-TW" altLang="en-US" sz="2400" dirty="0">
                <a:solidFill>
                  <a:srgbClr val="0000FF"/>
                </a:solidFill>
                <a:latin typeface="標楷體" panose="03000509000000000000" pitchFamily="65" charset="-120"/>
                <a:ea typeface="標楷體" panose="03000509000000000000" pitchFamily="65" charset="-120"/>
              </a:rPr>
              <a:t>日立法院（</a:t>
            </a:r>
            <a:r>
              <a:rPr lang="zh-TW" altLang="en-US" sz="2400" dirty="0" smtClean="0">
                <a:solidFill>
                  <a:srgbClr val="0000FF"/>
                </a:solidFill>
                <a:latin typeface="標楷體" panose="03000509000000000000" pitchFamily="65" charset="-120"/>
                <a:ea typeface="標楷體" panose="03000509000000000000" pitchFamily="65" charset="-120"/>
              </a:rPr>
              <a:t>第１</a:t>
            </a:r>
            <a:r>
              <a:rPr lang="zh-TW" altLang="en-US" sz="2400" dirty="0">
                <a:solidFill>
                  <a:srgbClr val="0000FF"/>
                </a:solidFill>
                <a:latin typeface="標楷體" panose="03000509000000000000" pitchFamily="65" charset="-120"/>
                <a:ea typeface="標楷體" panose="03000509000000000000" pitchFamily="65" charset="-120"/>
              </a:rPr>
              <a:t>屆）第</a:t>
            </a:r>
            <a:r>
              <a:rPr lang="en-US" altLang="zh-TW" sz="2400" dirty="0">
                <a:solidFill>
                  <a:srgbClr val="0000FF"/>
                </a:solidFill>
                <a:latin typeface="標楷體" panose="03000509000000000000" pitchFamily="65" charset="-120"/>
                <a:ea typeface="標楷體" panose="03000509000000000000" pitchFamily="65" charset="-120"/>
              </a:rPr>
              <a:t>51</a:t>
            </a:r>
            <a:r>
              <a:rPr lang="zh-TW" altLang="en-US" sz="2400" dirty="0" smtClean="0">
                <a:solidFill>
                  <a:srgbClr val="0000FF"/>
                </a:solidFill>
                <a:latin typeface="標楷體" panose="03000509000000000000" pitchFamily="65" charset="-120"/>
                <a:ea typeface="標楷體" panose="03000509000000000000" pitchFamily="65" charset="-120"/>
              </a:rPr>
              <a:t>會第</a:t>
            </a:r>
            <a:r>
              <a:rPr lang="en-US" altLang="zh-TW" sz="2400" dirty="0">
                <a:solidFill>
                  <a:srgbClr val="0000FF"/>
                </a:solidFill>
                <a:latin typeface="標楷體" panose="03000509000000000000" pitchFamily="65" charset="-120"/>
                <a:ea typeface="標楷體" panose="03000509000000000000" pitchFamily="65" charset="-120"/>
              </a:rPr>
              <a:t>5</a:t>
            </a:r>
            <a:r>
              <a:rPr lang="zh-TW" altLang="en-US" sz="2400" dirty="0" smtClean="0">
                <a:solidFill>
                  <a:srgbClr val="0000FF"/>
                </a:solidFill>
                <a:latin typeface="標楷體" panose="03000509000000000000" pitchFamily="65" charset="-120"/>
                <a:ea typeface="標楷體" panose="03000509000000000000" pitchFamily="65" charset="-120"/>
              </a:rPr>
              <a:t>次會議及第</a:t>
            </a:r>
            <a:r>
              <a:rPr lang="en-US" altLang="zh-TW" sz="2400" dirty="0">
                <a:solidFill>
                  <a:srgbClr val="0000FF"/>
                </a:solidFill>
                <a:latin typeface="標楷體" panose="03000509000000000000" pitchFamily="65" charset="-120"/>
                <a:ea typeface="標楷體" panose="03000509000000000000" pitchFamily="65" charset="-120"/>
              </a:rPr>
              <a:t>78</a:t>
            </a:r>
            <a:r>
              <a:rPr lang="zh-TW" altLang="en-US" sz="2400" dirty="0">
                <a:solidFill>
                  <a:srgbClr val="0000FF"/>
                </a:solidFill>
                <a:latin typeface="標楷體" panose="03000509000000000000" pitchFamily="65" charset="-120"/>
                <a:ea typeface="標楷體" panose="03000509000000000000" pitchFamily="65" charset="-120"/>
              </a:rPr>
              <a:t>會期第</a:t>
            </a:r>
            <a:r>
              <a:rPr lang="en-US" altLang="zh-TW" sz="2400" dirty="0">
                <a:solidFill>
                  <a:srgbClr val="0000FF"/>
                </a:solidFill>
                <a:latin typeface="標楷體" panose="03000509000000000000" pitchFamily="65" charset="-120"/>
                <a:ea typeface="標楷體" panose="03000509000000000000" pitchFamily="65" charset="-120"/>
              </a:rPr>
              <a:t>17</a:t>
            </a:r>
            <a:r>
              <a:rPr lang="zh-TW" altLang="en-US" sz="2400" dirty="0">
                <a:solidFill>
                  <a:srgbClr val="0000FF"/>
                </a:solidFill>
                <a:latin typeface="標楷體" panose="03000509000000000000" pitchFamily="65" charset="-120"/>
                <a:ea typeface="標楷體" panose="03000509000000000000" pitchFamily="65" charset="-120"/>
              </a:rPr>
              <a:t>次會議</a:t>
            </a:r>
            <a:r>
              <a:rPr lang="zh-TW" altLang="en-US" sz="2400" dirty="0" smtClean="0">
                <a:solidFill>
                  <a:srgbClr val="0000FF"/>
                </a:solidFill>
                <a:latin typeface="標楷體" panose="03000509000000000000" pitchFamily="65" charset="-120"/>
                <a:ea typeface="標楷體" panose="03000509000000000000" pitchFamily="65" charset="-120"/>
              </a:rPr>
              <a:t>認可</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 </a:t>
            </a:r>
            <a:endParaRPr lang="zh-TW" altLang="en-US" sz="2400"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6382693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46768" y="97203"/>
            <a:ext cx="10635783" cy="647264"/>
          </a:xfrm>
        </p:spPr>
        <p:txBody>
          <a:bodyPr/>
          <a:lstStyle/>
          <a:p>
            <a:r>
              <a:rPr lang="zh-TW" altLang="en-US" dirty="0" smtClean="0">
                <a:latin typeface="標楷體" panose="03000509000000000000" pitchFamily="65" charset="-120"/>
                <a:ea typeface="標楷體" panose="03000509000000000000" pitchFamily="65" charset="-120"/>
                <a:hlinkClick r:id="rId2" action="ppaction://hlinksldjump"/>
              </a:rPr>
              <a:t>文書處理手冊公文</a:t>
            </a:r>
            <a:r>
              <a:rPr lang="zh-TW" altLang="en-US" dirty="0">
                <a:latin typeface="標楷體" panose="03000509000000000000" pitchFamily="65" charset="-120"/>
                <a:ea typeface="標楷體" panose="03000509000000000000" pitchFamily="65" charset="-120"/>
                <a:hlinkClick r:id="rId2" action="ppaction://hlinksldjump"/>
              </a:rPr>
              <a:t>用語規定</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663547" y="801112"/>
            <a:ext cx="10919004" cy="5801989"/>
          </a:xfrm>
        </p:spPr>
        <p:txBody>
          <a:bodyPr/>
          <a:lstStyle/>
          <a:p>
            <a:pPr marL="528320" indent="-528320" algn="just">
              <a:lnSpc>
                <a:spcPts val="3000"/>
              </a:lnSpc>
              <a:spcAft>
                <a:spcPts val="0"/>
              </a:spcAft>
            </a:pPr>
            <a:r>
              <a:rPr lang="zh-TW" altLang="zh-TW" sz="2800" dirty="0" smtClean="0">
                <a:solidFill>
                  <a:srgbClr val="0000FF"/>
                </a:solidFill>
                <a:latin typeface="標楷體" panose="03000509000000000000" pitchFamily="65" charset="-120"/>
                <a:ea typeface="標楷體" panose="03000509000000000000" pitchFamily="65" charset="-120"/>
              </a:rPr>
              <a:t>公文</a:t>
            </a:r>
            <a:r>
              <a:rPr lang="zh-TW" altLang="zh-TW" sz="2800" dirty="0">
                <a:solidFill>
                  <a:srgbClr val="0000FF"/>
                </a:solidFill>
                <a:latin typeface="標楷體" panose="03000509000000000000" pitchFamily="65" charset="-120"/>
                <a:ea typeface="標楷體" panose="03000509000000000000" pitchFamily="65" charset="-120"/>
              </a:rPr>
              <a:t>用語規定</a:t>
            </a:r>
            <a:r>
              <a:rPr lang="zh-TW" altLang="zh-TW" sz="2800" dirty="0" smtClean="0">
                <a:solidFill>
                  <a:srgbClr val="0000FF"/>
                </a:solidFill>
                <a:latin typeface="標楷體" panose="03000509000000000000" pitchFamily="65" charset="-120"/>
                <a:ea typeface="標楷體" panose="03000509000000000000" pitchFamily="65" charset="-120"/>
              </a:rPr>
              <a:t>如下</a:t>
            </a:r>
            <a:r>
              <a:rPr lang="zh-TW" altLang="en-US" sz="2800" dirty="0" smtClean="0">
                <a:solidFill>
                  <a:srgbClr val="0000FF"/>
                </a:solidFill>
                <a:latin typeface="標楷體" panose="03000509000000000000" pitchFamily="65" charset="-120"/>
                <a:ea typeface="標楷體" panose="03000509000000000000" pitchFamily="65" charset="-120"/>
              </a:rPr>
              <a:t>：</a:t>
            </a:r>
            <a:r>
              <a:rPr lang="en-US" altLang="zh-TW" sz="2800" dirty="0" smtClean="0">
                <a:solidFill>
                  <a:srgbClr val="0000FF"/>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800" dirty="0">
                <a:solidFill>
                  <a:srgbClr val="0000FF"/>
                </a:solidFill>
                <a:latin typeface="標楷體" panose="03000509000000000000" pitchFamily="65" charset="-120"/>
                <a:ea typeface="標楷體" panose="03000509000000000000" pitchFamily="65" charset="-120"/>
                <a:sym typeface="Wingdings" panose="05000000000000000000" pitchFamily="2" charset="2"/>
              </a:rPr>
              <a:t>文書處理手冊十八、（一）</a:t>
            </a:r>
            <a:r>
              <a:rPr lang="en-US" altLang="zh-TW" sz="2800" dirty="0" smtClean="0">
                <a:solidFill>
                  <a:srgbClr val="0000FF"/>
                </a:solidFill>
                <a:latin typeface="標楷體" panose="03000509000000000000" pitchFamily="65" charset="-120"/>
                <a:ea typeface="標楷體" panose="03000509000000000000" pitchFamily="65" charset="-120"/>
                <a:sym typeface="Wingdings" panose="05000000000000000000" pitchFamily="2" charset="2"/>
              </a:rPr>
              <a:t>)</a:t>
            </a:r>
            <a:endParaRPr lang="zh-TW" altLang="zh-TW" sz="2800" dirty="0">
              <a:solidFill>
                <a:srgbClr val="0000FF"/>
              </a:solidFill>
              <a:latin typeface="標楷體" panose="03000509000000000000" pitchFamily="65" charset="-120"/>
              <a:ea typeface="標楷體" panose="03000509000000000000" pitchFamily="65" charset="-120"/>
            </a:endParaRPr>
          </a:p>
          <a:p>
            <a:pPr marL="574675" indent="-533400" algn="just">
              <a:lnSpc>
                <a:spcPts val="3000"/>
              </a:lnSpc>
              <a:spcAft>
                <a:spcPts val="0"/>
              </a:spcAft>
            </a:pPr>
            <a:r>
              <a:rPr lang="zh-TW" altLang="zh-TW" sz="2800" dirty="0" smtClean="0">
                <a:solidFill>
                  <a:srgbClr val="0000FF"/>
                </a:solidFill>
                <a:latin typeface="Times New Roman" panose="02020603050405020304" pitchFamily="18" charset="0"/>
                <a:ea typeface="標楷體" panose="03000509000000000000" pitchFamily="65" charset="-120"/>
              </a:rPr>
              <a:t>期望</a:t>
            </a:r>
            <a:r>
              <a:rPr lang="zh-TW" altLang="zh-TW" sz="2800" dirty="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目的及准駁用語，得視需要酌</a:t>
            </a:r>
            <a:r>
              <a:rPr lang="zh-TW" altLang="zh-TW" sz="2800" spc="-30" dirty="0" smtClean="0">
                <a:solidFill>
                  <a:srgbClr val="0000FF"/>
                </a:solidFill>
                <a:latin typeface="Times New Roman" panose="02020603050405020304" pitchFamily="18" charset="0"/>
                <a:ea typeface="標楷體" panose="03000509000000000000" pitchFamily="65" charset="-120"/>
              </a:rPr>
              <a:t>用</a:t>
            </a:r>
            <a:endParaRPr lang="en-US" altLang="zh-TW" sz="2800" spc="-3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請</a:t>
            </a: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en-US" sz="2800" spc="-30" dirty="0">
                <a:solidFill>
                  <a:srgbClr val="0000FF"/>
                </a:solidFill>
                <a:latin typeface="Times New Roman" panose="02020603050405020304" pitchFamily="18" charset="0"/>
                <a:ea typeface="標楷體" panose="03000509000000000000" pitchFamily="65" charset="-120"/>
              </a:rPr>
              <a:t>、</a:t>
            </a: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希</a:t>
            </a:r>
            <a:r>
              <a:rPr lang="zh-TW" altLang="zh-TW" sz="2800" spc="-30" dirty="0" smtClean="0">
                <a:solidFill>
                  <a:srgbClr val="0000FF"/>
                </a:solidFill>
                <a:latin typeface="Times New Roman" panose="02020603050405020304" pitchFamily="18" charset="0"/>
                <a:ea typeface="標楷體" panose="03000509000000000000" pitchFamily="65" charset="-120"/>
              </a:rPr>
              <a:t>」</a:t>
            </a:r>
            <a:endParaRPr lang="en-US" altLang="zh-TW" sz="2800" spc="-3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查</a:t>
            </a:r>
            <a:r>
              <a:rPr lang="zh-TW" altLang="zh-TW" sz="2800" dirty="0">
                <a:solidFill>
                  <a:srgbClr val="0000FF"/>
                </a:solidFill>
                <a:latin typeface="Times New Roman" panose="02020603050405020304" pitchFamily="18" charset="0"/>
                <a:ea typeface="標楷體" panose="03000509000000000000" pitchFamily="65" charset="-120"/>
              </a:rPr>
              <a:t>照</a:t>
            </a:r>
            <a:r>
              <a:rPr lang="zh-TW" altLang="zh-TW" sz="2800" dirty="0" smtClean="0">
                <a:solidFill>
                  <a:srgbClr val="0000FF"/>
                </a:solidFill>
                <a:latin typeface="Times New Roman" panose="02020603050405020304" pitchFamily="18" charset="0"/>
                <a:ea typeface="標楷體" panose="03000509000000000000" pitchFamily="65" charset="-120"/>
              </a:rPr>
              <a:t>」</a:t>
            </a:r>
            <a:endParaRPr lang="en-US" altLang="zh-TW" sz="280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dirty="0" smtClean="0">
                <a:solidFill>
                  <a:srgbClr val="0000FF"/>
                </a:solidFill>
                <a:latin typeface="Times New Roman" panose="02020603050405020304" pitchFamily="18" charset="0"/>
                <a:ea typeface="標楷體" panose="03000509000000000000" pitchFamily="65" charset="-120"/>
              </a:rPr>
              <a:t>「</a:t>
            </a:r>
            <a:r>
              <a:rPr lang="zh-TW" altLang="zh-TW" sz="2800" dirty="0">
                <a:solidFill>
                  <a:srgbClr val="0000FF"/>
                </a:solidFill>
                <a:latin typeface="Times New Roman" panose="02020603050405020304" pitchFamily="18" charset="0"/>
                <a:ea typeface="標楷體" panose="03000509000000000000" pitchFamily="65" charset="-120"/>
              </a:rPr>
              <a:t>鑒</a:t>
            </a:r>
            <a:r>
              <a:rPr lang="zh-TW" altLang="zh-TW" sz="2800" spc="-30" dirty="0">
                <a:solidFill>
                  <a:srgbClr val="0000FF"/>
                </a:solidFill>
                <a:latin typeface="Times New Roman" panose="02020603050405020304" pitchFamily="18" charset="0"/>
                <a:ea typeface="標楷體" panose="03000509000000000000" pitchFamily="65" charset="-120"/>
              </a:rPr>
              <a:t>核</a:t>
            </a:r>
            <a:r>
              <a:rPr lang="zh-TW" altLang="zh-TW" sz="2800" spc="-30" dirty="0" smtClean="0">
                <a:solidFill>
                  <a:srgbClr val="0000FF"/>
                </a:solidFill>
                <a:latin typeface="Times New Roman" panose="02020603050405020304" pitchFamily="18" charset="0"/>
                <a:ea typeface="標楷體" panose="03000509000000000000" pitchFamily="65" charset="-120"/>
              </a:rPr>
              <a:t>」</a:t>
            </a:r>
            <a:endParaRPr lang="en-US" altLang="zh-TW" sz="2800" spc="-3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核示</a:t>
            </a:r>
            <a:r>
              <a:rPr lang="zh-TW" altLang="zh-TW" sz="2800" spc="-30" dirty="0" smtClean="0">
                <a:solidFill>
                  <a:srgbClr val="0000FF"/>
                </a:solidFill>
                <a:latin typeface="Times New Roman" panose="02020603050405020304" pitchFamily="18" charset="0"/>
                <a:ea typeface="標楷體" panose="03000509000000000000" pitchFamily="65" charset="-120"/>
              </a:rPr>
              <a:t>」</a:t>
            </a:r>
            <a:endParaRPr lang="en-US" altLang="zh-TW" sz="2800" spc="-3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備查</a:t>
            </a:r>
            <a:r>
              <a:rPr lang="zh-TW" altLang="zh-TW" sz="2800" spc="-30" dirty="0" smtClean="0">
                <a:solidFill>
                  <a:srgbClr val="0000FF"/>
                </a:solidFill>
                <a:latin typeface="Times New Roman" panose="02020603050405020304" pitchFamily="18" charset="0"/>
                <a:ea typeface="標楷體" panose="03000509000000000000" pitchFamily="65" charset="-120"/>
              </a:rPr>
              <a:t>」</a:t>
            </a:r>
            <a:endParaRPr lang="en-US" altLang="zh-TW" sz="2800" spc="-3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0000FF"/>
                </a:solidFill>
                <a:latin typeface="Times New Roman" panose="02020603050405020304" pitchFamily="18" charset="0"/>
                <a:ea typeface="標楷體" panose="03000509000000000000" pitchFamily="65" charset="-120"/>
              </a:rPr>
              <a:t>照辦</a:t>
            </a:r>
            <a:r>
              <a:rPr lang="zh-TW" altLang="zh-TW" sz="2800" spc="-30" dirty="0" smtClean="0">
                <a:solidFill>
                  <a:srgbClr val="0000FF"/>
                </a:solidFill>
                <a:latin typeface="Times New Roman" panose="02020603050405020304" pitchFamily="18" charset="0"/>
                <a:ea typeface="標楷體" panose="03000509000000000000" pitchFamily="65" charset="-120"/>
              </a:rPr>
              <a:t>」</a:t>
            </a:r>
            <a:endParaRPr lang="en-US" altLang="zh-TW" sz="2800" spc="-3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spc="-30" dirty="0" smtClean="0">
                <a:solidFill>
                  <a:srgbClr val="0000FF"/>
                </a:solidFill>
                <a:latin typeface="Times New Roman" panose="02020603050405020304" pitchFamily="18" charset="0"/>
                <a:ea typeface="標楷體" panose="03000509000000000000" pitchFamily="65" charset="-120"/>
              </a:rPr>
              <a:t>「</a:t>
            </a:r>
            <a:r>
              <a:rPr lang="zh-TW" altLang="zh-TW" sz="2800" spc="-30" dirty="0">
                <a:solidFill>
                  <a:srgbClr val="FF0000"/>
                </a:solidFill>
                <a:latin typeface="Times New Roman" panose="02020603050405020304" pitchFamily="18" charset="0"/>
                <a:ea typeface="標楷體" panose="03000509000000000000" pitchFamily="65" charset="-120"/>
              </a:rPr>
              <a:t>辦理見</a:t>
            </a:r>
            <a:r>
              <a:rPr lang="zh-TW" altLang="zh-TW" sz="2800" dirty="0">
                <a:solidFill>
                  <a:srgbClr val="FF0000"/>
                </a:solidFill>
                <a:latin typeface="Times New Roman" panose="02020603050405020304" pitchFamily="18" charset="0"/>
                <a:ea typeface="標楷體" panose="03000509000000000000" pitchFamily="65" charset="-120"/>
              </a:rPr>
              <a:t>復</a:t>
            </a:r>
            <a:r>
              <a:rPr lang="zh-TW" altLang="zh-TW" sz="2800" dirty="0" smtClean="0">
                <a:solidFill>
                  <a:srgbClr val="0000FF"/>
                </a:solidFill>
                <a:latin typeface="Times New Roman" panose="02020603050405020304" pitchFamily="18" charset="0"/>
                <a:ea typeface="標楷體" panose="03000509000000000000" pitchFamily="65" charset="-120"/>
              </a:rPr>
              <a:t>」</a:t>
            </a:r>
            <a:endParaRPr lang="en-US" altLang="zh-TW" sz="280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dirty="0" smtClean="0">
                <a:solidFill>
                  <a:srgbClr val="0000FF"/>
                </a:solidFill>
                <a:latin typeface="Times New Roman" panose="02020603050405020304" pitchFamily="18" charset="0"/>
                <a:ea typeface="標楷體" panose="03000509000000000000" pitchFamily="65" charset="-120"/>
              </a:rPr>
              <a:t>「</a:t>
            </a:r>
            <a:r>
              <a:rPr lang="zh-TW" altLang="zh-TW" sz="2800" dirty="0">
                <a:solidFill>
                  <a:srgbClr val="0000FF"/>
                </a:solidFill>
                <a:latin typeface="Times New Roman" panose="02020603050405020304" pitchFamily="18" charset="0"/>
                <a:ea typeface="標楷體" panose="03000509000000000000" pitchFamily="65" charset="-120"/>
              </a:rPr>
              <a:t>轉行照辦</a:t>
            </a:r>
            <a:r>
              <a:rPr lang="zh-TW" altLang="zh-TW" sz="2800" dirty="0" smtClean="0">
                <a:solidFill>
                  <a:srgbClr val="0000FF"/>
                </a:solidFill>
                <a:latin typeface="Times New Roman" panose="02020603050405020304" pitchFamily="18" charset="0"/>
                <a:ea typeface="標楷體" panose="03000509000000000000" pitchFamily="65" charset="-120"/>
              </a:rPr>
              <a:t>」</a:t>
            </a:r>
            <a:endParaRPr lang="en-US" altLang="zh-TW" sz="280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dirty="0" smtClean="0">
                <a:solidFill>
                  <a:srgbClr val="0000FF"/>
                </a:solidFill>
                <a:latin typeface="Times New Roman" panose="02020603050405020304" pitchFamily="18" charset="0"/>
                <a:ea typeface="標楷體" panose="03000509000000000000" pitchFamily="65" charset="-120"/>
              </a:rPr>
              <a:t>「</a:t>
            </a:r>
            <a:r>
              <a:rPr lang="zh-TW" altLang="zh-TW" sz="2800" dirty="0">
                <a:solidFill>
                  <a:srgbClr val="0000FF"/>
                </a:solidFill>
                <a:latin typeface="Times New Roman" panose="02020603050405020304" pitchFamily="18" charset="0"/>
                <a:ea typeface="標楷體" panose="03000509000000000000" pitchFamily="65" charset="-120"/>
              </a:rPr>
              <a:t>應予照准</a:t>
            </a:r>
            <a:r>
              <a:rPr lang="zh-TW" altLang="zh-TW" sz="2800" dirty="0" smtClean="0">
                <a:solidFill>
                  <a:srgbClr val="0000FF"/>
                </a:solidFill>
                <a:latin typeface="Times New Roman" panose="02020603050405020304" pitchFamily="18" charset="0"/>
                <a:ea typeface="標楷體" panose="03000509000000000000" pitchFamily="65" charset="-120"/>
              </a:rPr>
              <a:t>」</a:t>
            </a:r>
            <a:endParaRPr lang="en-US" altLang="zh-TW" sz="2800" dirty="0" smtClean="0">
              <a:solidFill>
                <a:srgbClr val="0000FF"/>
              </a:solidFill>
              <a:latin typeface="Times New Roman" panose="02020603050405020304" pitchFamily="18" charset="0"/>
              <a:ea typeface="標楷體" panose="03000509000000000000" pitchFamily="65" charset="-120"/>
            </a:endParaRPr>
          </a:p>
          <a:p>
            <a:pPr marL="574675" indent="-533400" algn="just">
              <a:lnSpc>
                <a:spcPts val="3000"/>
              </a:lnSpc>
              <a:spcAft>
                <a:spcPts val="0"/>
              </a:spcAft>
            </a:pPr>
            <a:r>
              <a:rPr lang="zh-TW" altLang="zh-TW" sz="2800" dirty="0" smtClean="0">
                <a:solidFill>
                  <a:srgbClr val="0000FF"/>
                </a:solidFill>
                <a:latin typeface="Times New Roman" panose="02020603050405020304" pitchFamily="18" charset="0"/>
                <a:ea typeface="標楷體" panose="03000509000000000000" pitchFamily="65" charset="-120"/>
              </a:rPr>
              <a:t>「</a:t>
            </a:r>
            <a:r>
              <a:rPr lang="zh-TW" altLang="zh-TW" sz="2800" dirty="0">
                <a:solidFill>
                  <a:srgbClr val="0000FF"/>
                </a:solidFill>
                <a:latin typeface="Times New Roman" panose="02020603050405020304" pitchFamily="18" charset="0"/>
                <a:ea typeface="標楷體" panose="03000509000000000000" pitchFamily="65" charset="-120"/>
              </a:rPr>
              <a:t>未便照准</a:t>
            </a:r>
            <a:r>
              <a:rPr lang="zh-TW" altLang="zh-TW" sz="2800" dirty="0" smtClean="0">
                <a:solidFill>
                  <a:srgbClr val="0000FF"/>
                </a:solidFill>
                <a:latin typeface="Times New Roman" panose="02020603050405020304" pitchFamily="18" charset="0"/>
                <a:ea typeface="標楷體" panose="03000509000000000000" pitchFamily="65" charset="-120"/>
              </a:rPr>
              <a:t>」</a:t>
            </a:r>
            <a:endParaRPr lang="zh-TW" altLang="zh-TW" sz="2800" dirty="0">
              <a:solidFill>
                <a:srgbClr val="0000FF"/>
              </a:solidFill>
              <a:latin typeface="Times New Roman" panose="02020603050405020304" pitchFamily="18" charset="0"/>
              <a:ea typeface="標楷體" panose="03000509000000000000" pitchFamily="65" charset="-120"/>
            </a:endParaRPr>
          </a:p>
          <a:p>
            <a:pPr>
              <a:lnSpc>
                <a:spcPts val="3000"/>
              </a:lnSpc>
            </a:pPr>
            <a:endParaRPr lang="zh-TW" altLang="en-US" sz="2800" dirty="0"/>
          </a:p>
        </p:txBody>
      </p:sp>
    </p:spTree>
    <p:extLst>
      <p:ext uri="{BB962C8B-B14F-4D97-AF65-F5344CB8AC3E}">
        <p14:creationId xmlns:p14="http://schemas.microsoft.com/office/powerpoint/2010/main" val="369883495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4" y="-396875"/>
            <a:ext cx="13211174" cy="871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16968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p:cNvSpPr>
          <p:nvPr>
            <p:ph type="title"/>
          </p:nvPr>
        </p:nvSpPr>
        <p:spPr>
          <a:xfrm>
            <a:off x="719177" y="0"/>
            <a:ext cx="10973102" cy="1141740"/>
          </a:xfrm>
        </p:spPr>
        <p:txBody>
          <a:bodyPr/>
          <a:lstStyle/>
          <a:p>
            <a:pPr algn="ctr" eaLnBrk="1" hangingPunct="1">
              <a:defRPr/>
            </a:pPr>
            <a:r>
              <a:rPr lang="zh-TW" altLang="en-US" sz="5999" dirty="0">
                <a:solidFill>
                  <a:srgbClr val="002060"/>
                </a:solidFill>
                <a:ea typeface="標楷體" panose="03000509000000000000" pitchFamily="65" charset="-120"/>
              </a:rPr>
              <a:t>公文寫作參考文獻</a:t>
            </a:r>
          </a:p>
        </p:txBody>
      </p:sp>
      <p:sp>
        <p:nvSpPr>
          <p:cNvPr id="276483" name="Rectangle 3"/>
          <p:cNvSpPr>
            <a:spLocks noGrp="1"/>
          </p:cNvSpPr>
          <p:nvPr>
            <p:ph idx="1"/>
          </p:nvPr>
        </p:nvSpPr>
        <p:spPr>
          <a:xfrm>
            <a:off x="2670048" y="1141740"/>
            <a:ext cx="7772399" cy="5040289"/>
          </a:xfrm>
        </p:spPr>
        <p:txBody>
          <a:bodyPr>
            <a:normAutofit fontScale="92500" lnSpcReduction="10000"/>
          </a:bodyPr>
          <a:lstStyle/>
          <a:p>
            <a:pPr marL="342891" lvl="0" indent="-342891" eaLnBrk="1" hangingPunct="1">
              <a:lnSpc>
                <a:spcPct val="90000"/>
              </a:lnSpc>
              <a:buNone/>
              <a:defRPr/>
            </a:pPr>
            <a:r>
              <a:rPr lang="zh-TW" altLang="en-US" sz="4572" b="1" dirty="0">
                <a:solidFill>
                  <a:srgbClr val="FF0000"/>
                </a:solidFill>
                <a:ea typeface="標楷體" panose="03000509000000000000" pitchFamily="65" charset="-120"/>
              </a:rPr>
              <a:t>公文寫作技巧及案例</a:t>
            </a:r>
            <a:r>
              <a:rPr lang="zh-TW" altLang="en-US" sz="4572" b="1" dirty="0" smtClean="0">
                <a:solidFill>
                  <a:srgbClr val="FF0000"/>
                </a:solidFill>
                <a:ea typeface="標楷體" panose="03000509000000000000" pitchFamily="65" charset="-120"/>
              </a:rPr>
              <a:t>解析</a:t>
            </a:r>
            <a:endParaRPr lang="en-US" altLang="zh-TW" sz="4572" b="1" dirty="0" smtClean="0">
              <a:solidFill>
                <a:srgbClr val="FF0000"/>
              </a:solidFill>
              <a:ea typeface="標楷體" panose="03000509000000000000" pitchFamily="65" charset="-120"/>
            </a:endParaRPr>
          </a:p>
          <a:p>
            <a:pPr marL="342891" lvl="0" indent="-342891" eaLnBrk="1" hangingPunct="1">
              <a:lnSpc>
                <a:spcPct val="90000"/>
              </a:lnSpc>
              <a:buNone/>
              <a:defRPr/>
            </a:pPr>
            <a:r>
              <a:rPr lang="zh-TW" altLang="en-US" sz="3201" b="1" dirty="0" smtClean="0">
                <a:solidFill>
                  <a:prstClr val="black"/>
                </a:solidFill>
                <a:latin typeface="標楷體" panose="03000509000000000000" pitchFamily="65" charset="-120"/>
                <a:ea typeface="標楷體" panose="03000509000000000000" pitchFamily="65" charset="-120"/>
              </a:rPr>
              <a:t>       </a:t>
            </a:r>
            <a:r>
              <a:rPr lang="en-US" altLang="zh-TW" sz="3201" b="1" dirty="0" smtClean="0">
                <a:solidFill>
                  <a:prstClr val="black"/>
                </a:solidFill>
                <a:latin typeface="標楷體" panose="03000509000000000000" pitchFamily="65" charset="-120"/>
                <a:ea typeface="標楷體" panose="03000509000000000000" pitchFamily="65" charset="-120"/>
              </a:rPr>
              <a:t>110</a:t>
            </a:r>
            <a:r>
              <a:rPr lang="zh-TW" altLang="en-US" sz="3201" b="1" dirty="0">
                <a:solidFill>
                  <a:prstClr val="black"/>
                </a:solidFill>
                <a:latin typeface="標楷體" panose="03000509000000000000" pitchFamily="65" charset="-120"/>
                <a:ea typeface="標楷體" panose="03000509000000000000" pitchFamily="65" charset="-120"/>
              </a:rPr>
              <a:t>年</a:t>
            </a:r>
            <a:r>
              <a:rPr lang="en-US" altLang="zh-TW" sz="3201" b="1" dirty="0">
                <a:solidFill>
                  <a:prstClr val="black"/>
                </a:solidFill>
                <a:latin typeface="標楷體" panose="03000509000000000000" pitchFamily="65" charset="-120"/>
                <a:ea typeface="標楷體" panose="03000509000000000000" pitchFamily="65" charset="-120"/>
              </a:rPr>
              <a:t>3</a:t>
            </a:r>
            <a:r>
              <a:rPr lang="zh-TW" altLang="en-US" sz="3201" b="1" dirty="0">
                <a:solidFill>
                  <a:prstClr val="black"/>
                </a:solidFill>
                <a:latin typeface="標楷體" panose="03000509000000000000" pitchFamily="65" charset="-120"/>
                <a:ea typeface="標楷體" panose="03000509000000000000" pitchFamily="65" charset="-120"/>
              </a:rPr>
              <a:t>月</a:t>
            </a:r>
            <a:r>
              <a:rPr lang="en-US" altLang="zh-TW" sz="3201" b="1" dirty="0">
                <a:solidFill>
                  <a:prstClr val="black"/>
                </a:solidFill>
                <a:latin typeface="標楷體" panose="03000509000000000000" pitchFamily="65" charset="-120"/>
                <a:ea typeface="標楷體" panose="03000509000000000000" pitchFamily="65" charset="-120"/>
              </a:rPr>
              <a:t>2</a:t>
            </a:r>
            <a:r>
              <a:rPr lang="zh-TW" altLang="en-US" sz="3201" b="1" dirty="0">
                <a:solidFill>
                  <a:prstClr val="black"/>
                </a:solidFill>
                <a:latin typeface="標楷體" panose="03000509000000000000" pitchFamily="65" charset="-120"/>
                <a:ea typeface="標楷體" panose="03000509000000000000" pitchFamily="65" charset="-120"/>
              </a:rPr>
              <a:t>日</a:t>
            </a:r>
            <a:r>
              <a:rPr lang="zh-TW" altLang="en-US" sz="3201" b="1" dirty="0" smtClean="0">
                <a:solidFill>
                  <a:prstClr val="black"/>
                </a:solidFill>
                <a:latin typeface="標楷體" panose="03000509000000000000" pitchFamily="65" charset="-120"/>
                <a:ea typeface="標楷體" panose="03000509000000000000" pitchFamily="65" charset="-120"/>
              </a:rPr>
              <a:t>出版</a:t>
            </a:r>
            <a:endParaRPr lang="en-US" altLang="zh-TW" sz="4572" b="1" dirty="0">
              <a:solidFill>
                <a:srgbClr val="FF0000"/>
              </a:solidFill>
              <a:ea typeface="標楷體" panose="03000509000000000000" pitchFamily="65" charset="-120"/>
            </a:endParaRPr>
          </a:p>
          <a:p>
            <a:pPr marL="342891" lvl="0" indent="-342891" eaLnBrk="1" hangingPunct="1">
              <a:lnSpc>
                <a:spcPct val="90000"/>
              </a:lnSpc>
              <a:buNone/>
              <a:defRPr/>
            </a:pPr>
            <a:r>
              <a:rPr lang="zh-TW" altLang="zh-TW" sz="4572" b="1" dirty="0">
                <a:solidFill>
                  <a:srgbClr val="FF0000"/>
                </a:solidFill>
                <a:latin typeface="標楷體" panose="03000509000000000000" pitchFamily="65" charset="-120"/>
                <a:ea typeface="標楷體" panose="03000509000000000000" pitchFamily="65" charset="-120"/>
              </a:rPr>
              <a:t>國考公文寫作及試題</a:t>
            </a:r>
            <a:r>
              <a:rPr lang="zh-TW" altLang="zh-TW" sz="4572" b="1" dirty="0" smtClean="0">
                <a:solidFill>
                  <a:srgbClr val="FF0000"/>
                </a:solidFill>
                <a:latin typeface="標楷體" panose="03000509000000000000" pitchFamily="65" charset="-120"/>
                <a:ea typeface="標楷體" panose="03000509000000000000" pitchFamily="65" charset="-120"/>
              </a:rPr>
              <a:t>解析</a:t>
            </a:r>
            <a:endParaRPr lang="en-US" altLang="zh-TW" sz="4572" b="1" dirty="0" smtClean="0">
              <a:solidFill>
                <a:srgbClr val="FF0000"/>
              </a:solidFill>
              <a:latin typeface="標楷體" panose="03000509000000000000" pitchFamily="65" charset="-120"/>
              <a:ea typeface="標楷體" panose="03000509000000000000" pitchFamily="65" charset="-120"/>
            </a:endParaRPr>
          </a:p>
          <a:p>
            <a:pPr marL="342891" lvl="0" indent="-342891" eaLnBrk="1" hangingPunct="1">
              <a:lnSpc>
                <a:spcPct val="90000"/>
              </a:lnSpc>
              <a:buNone/>
              <a:defRPr/>
            </a:pPr>
            <a:r>
              <a:rPr lang="zh-TW" altLang="en-US" sz="3201" b="1" dirty="0" smtClean="0">
                <a:solidFill>
                  <a:prstClr val="black"/>
                </a:solidFill>
                <a:latin typeface="標楷體" panose="03000509000000000000" pitchFamily="65" charset="-120"/>
                <a:ea typeface="標楷體" panose="03000509000000000000" pitchFamily="65" charset="-120"/>
              </a:rPr>
              <a:t>       </a:t>
            </a:r>
            <a:r>
              <a:rPr lang="en-US" altLang="zh-TW" sz="3201" b="1" dirty="0" smtClean="0">
                <a:solidFill>
                  <a:prstClr val="black"/>
                </a:solidFill>
                <a:latin typeface="標楷體" panose="03000509000000000000" pitchFamily="65" charset="-120"/>
                <a:ea typeface="標楷體" panose="03000509000000000000" pitchFamily="65" charset="-120"/>
              </a:rPr>
              <a:t>109</a:t>
            </a:r>
            <a:r>
              <a:rPr lang="zh-TW" altLang="en-US" sz="3201" b="1" dirty="0" smtClean="0">
                <a:solidFill>
                  <a:prstClr val="black"/>
                </a:solidFill>
                <a:latin typeface="標楷體" panose="03000509000000000000" pitchFamily="65" charset="-120"/>
                <a:ea typeface="標楷體" panose="03000509000000000000" pitchFamily="65" charset="-120"/>
              </a:rPr>
              <a:t>年</a:t>
            </a:r>
            <a:r>
              <a:rPr lang="en-US" altLang="zh-TW" sz="3201" b="1" dirty="0">
                <a:solidFill>
                  <a:prstClr val="black"/>
                </a:solidFill>
                <a:latin typeface="標楷體" panose="03000509000000000000" pitchFamily="65" charset="-120"/>
                <a:ea typeface="標楷體" panose="03000509000000000000" pitchFamily="65" charset="-120"/>
              </a:rPr>
              <a:t>3</a:t>
            </a:r>
            <a:r>
              <a:rPr lang="zh-TW" altLang="en-US" sz="3201" b="1" dirty="0">
                <a:solidFill>
                  <a:prstClr val="black"/>
                </a:solidFill>
                <a:latin typeface="標楷體" panose="03000509000000000000" pitchFamily="65" charset="-120"/>
                <a:ea typeface="標楷體" panose="03000509000000000000" pitchFamily="65" charset="-120"/>
              </a:rPr>
              <a:t>月</a:t>
            </a:r>
            <a:r>
              <a:rPr lang="en-US" altLang="zh-TW" sz="3201" b="1" dirty="0" smtClean="0">
                <a:solidFill>
                  <a:prstClr val="black"/>
                </a:solidFill>
                <a:latin typeface="標楷體" panose="03000509000000000000" pitchFamily="65" charset="-120"/>
                <a:ea typeface="標楷體" panose="03000509000000000000" pitchFamily="65" charset="-120"/>
              </a:rPr>
              <a:t>23</a:t>
            </a:r>
            <a:r>
              <a:rPr lang="zh-TW" altLang="en-US" sz="3201" b="1" dirty="0" smtClean="0">
                <a:solidFill>
                  <a:prstClr val="black"/>
                </a:solidFill>
                <a:latin typeface="標楷體" panose="03000509000000000000" pitchFamily="65" charset="-120"/>
                <a:ea typeface="標楷體" panose="03000509000000000000" pitchFamily="65" charset="-120"/>
              </a:rPr>
              <a:t>日</a:t>
            </a:r>
            <a:r>
              <a:rPr lang="zh-TW" altLang="en-US" sz="3201" b="1" dirty="0">
                <a:solidFill>
                  <a:prstClr val="black"/>
                </a:solidFill>
                <a:latin typeface="標楷體" panose="03000509000000000000" pitchFamily="65" charset="-120"/>
                <a:ea typeface="標楷體" panose="03000509000000000000" pitchFamily="65" charset="-120"/>
              </a:rPr>
              <a:t>出版</a:t>
            </a:r>
            <a:endParaRPr lang="en-US" altLang="zh-TW" sz="4572" b="1" dirty="0">
              <a:solidFill>
                <a:srgbClr val="FF0000"/>
              </a:solidFill>
              <a:ea typeface="標楷體" panose="03000509000000000000" pitchFamily="65" charset="-120"/>
            </a:endParaRPr>
          </a:p>
          <a:p>
            <a:pPr marL="342891" indent="-342891" eaLnBrk="1" hangingPunct="1">
              <a:lnSpc>
                <a:spcPct val="90000"/>
              </a:lnSpc>
              <a:buNone/>
              <a:defRPr/>
            </a:pPr>
            <a:r>
              <a:rPr lang="en-US" altLang="zh-TW" sz="4200" b="1" dirty="0" smtClean="0">
                <a:solidFill>
                  <a:srgbClr val="FF0000"/>
                </a:solidFill>
                <a:ea typeface="標楷體" panose="03000509000000000000" pitchFamily="65" charset="-120"/>
              </a:rPr>
              <a:t>               </a:t>
            </a:r>
            <a:r>
              <a:rPr lang="zh-TW" altLang="en-US" sz="3601" b="1" dirty="0">
                <a:solidFill>
                  <a:srgbClr val="002060"/>
                </a:solidFill>
                <a:ea typeface="標楷體" panose="03000509000000000000" pitchFamily="65" charset="-120"/>
              </a:rPr>
              <a:t>邱忠民著</a:t>
            </a:r>
            <a:endParaRPr lang="en-US" altLang="zh-TW" sz="3601" b="1" dirty="0">
              <a:solidFill>
                <a:srgbClr val="002060"/>
              </a:solidFill>
              <a:ea typeface="標楷體" panose="03000509000000000000" pitchFamily="65" charset="-120"/>
            </a:endParaRPr>
          </a:p>
          <a:p>
            <a:pPr marL="342891" indent="-342891" eaLnBrk="1" hangingPunct="1">
              <a:lnSpc>
                <a:spcPct val="90000"/>
              </a:lnSpc>
              <a:buNone/>
              <a:defRPr/>
            </a:pPr>
            <a:r>
              <a:rPr lang="zh-TW" altLang="en-US" sz="3201" b="1" dirty="0" smtClean="0">
                <a:latin typeface="標楷體" panose="03000509000000000000" pitchFamily="65" charset="-120"/>
                <a:ea typeface="標楷體" panose="03000509000000000000" pitchFamily="65" charset="-120"/>
              </a:rPr>
              <a:t>鼎</a:t>
            </a:r>
            <a:r>
              <a:rPr lang="zh-TW" altLang="en-US" sz="3201" b="1" dirty="0">
                <a:latin typeface="標楷體" panose="03000509000000000000" pitchFamily="65" charset="-120"/>
                <a:ea typeface="標楷體" panose="03000509000000000000" pitchFamily="65" charset="-120"/>
              </a:rPr>
              <a:t>文書局股份有限公司   </a:t>
            </a:r>
            <a:r>
              <a:rPr lang="zh-TW" altLang="en-US" sz="3201" dirty="0">
                <a:latin typeface="標楷體" panose="03000509000000000000" pitchFamily="65" charset="-120"/>
                <a:ea typeface="標楷體" panose="03000509000000000000" pitchFamily="65" charset="-120"/>
              </a:rPr>
              <a:t>臺北市</a:t>
            </a:r>
            <a:endParaRPr lang="en-US" altLang="zh-TW" sz="3201" dirty="0">
              <a:latin typeface="標楷體" panose="03000509000000000000" pitchFamily="65" charset="-120"/>
              <a:ea typeface="標楷體" panose="03000509000000000000" pitchFamily="65" charset="-120"/>
            </a:endParaRPr>
          </a:p>
          <a:p>
            <a:pPr marL="342891" indent="-342891" eaLnBrk="1" hangingPunct="1">
              <a:lnSpc>
                <a:spcPct val="90000"/>
              </a:lnSpc>
              <a:buNone/>
              <a:defRPr/>
            </a:pPr>
            <a:r>
              <a:rPr lang="zh-TW" altLang="en-US" sz="3201" dirty="0"/>
              <a:t>               </a:t>
            </a:r>
            <a:r>
              <a:rPr lang="zh-TW" altLang="en-US" sz="3201" dirty="0">
                <a:latin typeface="標楷體" panose="03000509000000000000" pitchFamily="65" charset="-120"/>
                <a:ea typeface="標楷體" panose="03000509000000000000" pitchFamily="65" charset="-120"/>
              </a:rPr>
              <a:t>客服專線：</a:t>
            </a:r>
            <a:r>
              <a:rPr lang="en-US" altLang="zh-TW" sz="3201" dirty="0">
                <a:latin typeface="標楷體" panose="03000509000000000000" pitchFamily="65" charset="-120"/>
                <a:ea typeface="標楷體" panose="03000509000000000000" pitchFamily="65" charset="-120"/>
              </a:rPr>
              <a:t>(02)2331-9797 </a:t>
            </a:r>
            <a:r>
              <a:rPr lang="zh-TW" altLang="en-US" sz="3201" dirty="0">
                <a:latin typeface="標楷體" panose="03000509000000000000" pitchFamily="65" charset="-120"/>
                <a:ea typeface="標楷體" panose="03000509000000000000" pitchFamily="65" charset="-120"/>
              </a:rPr>
              <a:t> </a:t>
            </a:r>
            <a:endParaRPr lang="en-US" altLang="zh-TW" sz="3201" dirty="0">
              <a:latin typeface="標楷體" panose="03000509000000000000" pitchFamily="65" charset="-120"/>
              <a:ea typeface="標楷體" panose="03000509000000000000" pitchFamily="65" charset="-120"/>
            </a:endParaRPr>
          </a:p>
          <a:p>
            <a:pPr marL="342891" indent="-342891" eaLnBrk="1" hangingPunct="1">
              <a:lnSpc>
                <a:spcPct val="90000"/>
              </a:lnSpc>
              <a:buNone/>
              <a:defRPr/>
            </a:pPr>
            <a:r>
              <a:rPr lang="en-US" altLang="zh-TW" sz="3201" dirty="0">
                <a:latin typeface="標楷體" panose="03000509000000000000" pitchFamily="65" charset="-120"/>
                <a:ea typeface="標楷體" panose="03000509000000000000" pitchFamily="65" charset="-120"/>
              </a:rPr>
              <a:t>                 (02)2312-1200  </a:t>
            </a:r>
          </a:p>
          <a:p>
            <a:pPr marL="342891" indent="-342891" eaLnBrk="1" hangingPunct="1">
              <a:lnSpc>
                <a:spcPct val="90000"/>
              </a:lnSpc>
              <a:buNone/>
              <a:defRPr/>
            </a:pPr>
            <a:r>
              <a:rPr lang="zh-TW" altLang="en-US" sz="3201" dirty="0">
                <a:latin typeface="標楷體" panose="03000509000000000000" pitchFamily="65" charset="-120"/>
                <a:ea typeface="標楷體" panose="03000509000000000000" pitchFamily="65" charset="-120"/>
              </a:rPr>
              <a:t>           傳真：</a:t>
            </a:r>
            <a:r>
              <a:rPr lang="en-US" altLang="zh-TW" sz="3201" dirty="0">
                <a:latin typeface="標楷體" panose="03000509000000000000" pitchFamily="65" charset="-120"/>
                <a:ea typeface="標楷體" panose="03000509000000000000" pitchFamily="65" charset="-120"/>
              </a:rPr>
              <a:t>(02)2381-9663</a:t>
            </a:r>
          </a:p>
          <a:p>
            <a:pPr marL="342891" indent="-342891" eaLnBrk="1" hangingPunct="1">
              <a:lnSpc>
                <a:spcPct val="90000"/>
              </a:lnSpc>
              <a:buNone/>
              <a:defRPr/>
            </a:pPr>
            <a:endParaRPr lang="zh-TW" altLang="en-US" sz="2801" dirty="0">
              <a:latin typeface="標楷體" panose="03000509000000000000" pitchFamily="65" charset="-120"/>
              <a:ea typeface="標楷體" panose="03000509000000000000" pitchFamily="65" charset="-120"/>
            </a:endParaRPr>
          </a:p>
          <a:p>
            <a:pPr marL="342891" indent="-342891" eaLnBrk="1" hangingPunct="1">
              <a:lnSpc>
                <a:spcPct val="90000"/>
              </a:lnSpc>
              <a:buNone/>
              <a:defRPr/>
            </a:pPr>
            <a:endParaRPr lang="zh-TW" altLang="en-US" sz="2500" dirty="0">
              <a:ea typeface="標楷體" panose="03000509000000000000" pitchFamily="65" charset="-120"/>
            </a:endParaRPr>
          </a:p>
          <a:p>
            <a:pPr marL="342891" indent="-342891" eaLnBrk="1" hangingPunct="1">
              <a:lnSpc>
                <a:spcPct val="90000"/>
              </a:lnSpc>
              <a:defRPr/>
            </a:pPr>
            <a:endParaRPr lang="zh-TW" altLang="en-US" sz="3201" dirty="0"/>
          </a:p>
        </p:txBody>
      </p:sp>
    </p:spTree>
    <p:extLst>
      <p:ext uri="{BB962C8B-B14F-4D97-AF65-F5344CB8AC3E}">
        <p14:creationId xmlns:p14="http://schemas.microsoft.com/office/powerpoint/2010/main" val="245567391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p:cNvSpPr>
          <p:nvPr>
            <p:ph type="title"/>
          </p:nvPr>
        </p:nvSpPr>
        <p:spPr>
          <a:xfrm>
            <a:off x="1981201" y="275228"/>
            <a:ext cx="8229600" cy="851391"/>
          </a:xfrm>
        </p:spPr>
        <p:txBody>
          <a:bodyPr>
            <a:normAutofit fontScale="90000"/>
          </a:bodyPr>
          <a:lstStyle/>
          <a:p>
            <a:pPr eaLnBrk="1" hangingPunct="1">
              <a:defRPr/>
            </a:pPr>
            <a:r>
              <a:rPr lang="zh-TW" altLang="en-US" sz="6800" b="1">
                <a:solidFill>
                  <a:srgbClr val="0000FF"/>
                </a:solidFill>
                <a:ea typeface="標楷體" panose="03000509000000000000" pitchFamily="65" charset="-120"/>
              </a:rPr>
              <a:t>感恩與祝福</a:t>
            </a:r>
          </a:p>
        </p:txBody>
      </p:sp>
      <p:sp>
        <p:nvSpPr>
          <p:cNvPr id="277507" name="Rectangle 3"/>
          <p:cNvSpPr>
            <a:spLocks noGrp="1"/>
          </p:cNvSpPr>
          <p:nvPr>
            <p:ph idx="1"/>
          </p:nvPr>
        </p:nvSpPr>
        <p:spPr>
          <a:xfrm>
            <a:off x="2120326" y="1126619"/>
            <a:ext cx="8093499" cy="5320054"/>
          </a:xfrm>
        </p:spPr>
        <p:txBody>
          <a:bodyPr/>
          <a:lstStyle/>
          <a:p>
            <a:pPr marL="342891" indent="-342891" eaLnBrk="1" hangingPunct="1">
              <a:buNone/>
              <a:defRPr/>
            </a:pPr>
            <a:r>
              <a:rPr lang="zh-TW" altLang="en-US" sz="6700" b="1" i="1" dirty="0">
                <a:solidFill>
                  <a:srgbClr val="FF0000"/>
                </a:solidFill>
                <a:ea typeface="標楷體" panose="03000509000000000000" pitchFamily="65" charset="-120"/>
              </a:rPr>
              <a:t>感謝聆聽</a:t>
            </a:r>
          </a:p>
          <a:p>
            <a:pPr marL="342891" indent="-342891" eaLnBrk="1" hangingPunct="1">
              <a:buNone/>
              <a:defRPr/>
            </a:pPr>
            <a:r>
              <a:rPr lang="zh-TW" altLang="en-US" sz="6700" b="1" i="1" dirty="0">
                <a:solidFill>
                  <a:srgbClr val="FF0000"/>
                </a:solidFill>
                <a:ea typeface="標楷體" panose="03000509000000000000" pitchFamily="65" charset="-120"/>
              </a:rPr>
              <a:t>      敬請指教</a:t>
            </a:r>
          </a:p>
          <a:p>
            <a:pPr marL="342891" indent="-342891" algn="ctr" eaLnBrk="1" hangingPunct="1">
              <a:buNone/>
              <a:defRPr/>
            </a:pPr>
            <a:r>
              <a:rPr lang="zh-TW" altLang="en-US" sz="3700" dirty="0">
                <a:solidFill>
                  <a:srgbClr val="0000FF"/>
                </a:solidFill>
                <a:ea typeface="標楷體" panose="03000509000000000000" pitchFamily="65" charset="-120"/>
              </a:rPr>
              <a:t>有任何公文寫作疑問請</a:t>
            </a:r>
            <a:r>
              <a:rPr lang="en-US" altLang="zh-TW" sz="3700" dirty="0">
                <a:solidFill>
                  <a:srgbClr val="0000FF"/>
                </a:solidFill>
                <a:ea typeface="標楷體" panose="03000509000000000000" pitchFamily="65" charset="-120"/>
              </a:rPr>
              <a:t>E-mail</a:t>
            </a:r>
            <a:r>
              <a:rPr lang="zh-TW" altLang="en-US" sz="3201" dirty="0" smtClean="0"/>
              <a:t>：</a:t>
            </a:r>
            <a:r>
              <a:rPr lang="en-US" altLang="zh-TW" sz="3601" u="sng" dirty="0" smtClean="0">
                <a:latin typeface="標楷體" panose="03000509000000000000" pitchFamily="65" charset="-120"/>
                <a:ea typeface="標楷體" panose="03000509000000000000" pitchFamily="65" charset="-120"/>
              </a:rPr>
              <a:t>  </a:t>
            </a:r>
            <a:endParaRPr lang="en-US" altLang="zh-TW" sz="3601" u="sng" dirty="0">
              <a:latin typeface="標楷體" panose="03000509000000000000" pitchFamily="65" charset="-120"/>
              <a:ea typeface="標楷體" panose="03000509000000000000" pitchFamily="65" charset="-120"/>
            </a:endParaRPr>
          </a:p>
          <a:p>
            <a:pPr marL="342891" indent="-342891" algn="ctr" eaLnBrk="1" hangingPunct="1">
              <a:buNone/>
              <a:defRPr/>
            </a:pPr>
            <a:r>
              <a:rPr lang="en-US" altLang="zh-TW" sz="3601" u="sng" dirty="0">
                <a:latin typeface="標楷體" panose="03000509000000000000" pitchFamily="65" charset="-120"/>
                <a:ea typeface="標楷體" panose="03000509000000000000" pitchFamily="65" charset="-120"/>
                <a:hlinkClick r:id="rId2"/>
              </a:rPr>
              <a:t>chiu9167@gmail.com</a:t>
            </a:r>
            <a:r>
              <a:rPr lang="en-US" altLang="zh-TW" sz="3601" u="sng" dirty="0">
                <a:latin typeface="標楷體" panose="03000509000000000000" pitchFamily="65" charset="-120"/>
                <a:ea typeface="標楷體" panose="03000509000000000000" pitchFamily="65" charset="-120"/>
              </a:rPr>
              <a:t> </a:t>
            </a:r>
          </a:p>
          <a:p>
            <a:pPr marL="342891" indent="-342891" algn="ctr" eaLnBrk="1" hangingPunct="1">
              <a:buNone/>
              <a:defRPr/>
            </a:pPr>
            <a:r>
              <a:rPr lang="zh-TW" altLang="en-US" sz="3700" dirty="0">
                <a:solidFill>
                  <a:srgbClr val="0000FF"/>
                </a:solidFill>
                <a:ea typeface="標楷體" panose="03000509000000000000" pitchFamily="65" charset="-120"/>
              </a:rPr>
              <a:t>或來電</a:t>
            </a:r>
            <a:r>
              <a:rPr lang="en-US" altLang="zh-TW" sz="3700" i="1" dirty="0">
                <a:ea typeface="標楷體" panose="03000509000000000000" pitchFamily="65" charset="-120"/>
              </a:rPr>
              <a:t> </a:t>
            </a:r>
            <a:r>
              <a:rPr lang="en-US" altLang="zh-TW" sz="3700" dirty="0">
                <a:latin typeface="標楷體" panose="03000509000000000000" pitchFamily="65" charset="-120"/>
                <a:ea typeface="標楷體" panose="03000509000000000000" pitchFamily="65" charset="-120"/>
              </a:rPr>
              <a:t>0937665156 </a:t>
            </a:r>
            <a:r>
              <a:rPr lang="en-US" altLang="zh-TW" sz="3700" i="1" dirty="0">
                <a:ea typeface="標楷體" panose="03000509000000000000" pitchFamily="65" charset="-120"/>
              </a:rPr>
              <a:t> </a:t>
            </a:r>
            <a:endParaRPr lang="en-US" altLang="zh-TW" sz="3700" i="1" dirty="0" smtClean="0">
              <a:ea typeface="標楷體" panose="03000509000000000000" pitchFamily="65" charset="-120"/>
            </a:endParaRPr>
          </a:p>
          <a:p>
            <a:pPr marL="342891" indent="-342891" algn="ctr" eaLnBrk="1" hangingPunct="1">
              <a:buNone/>
              <a:defRPr/>
            </a:pPr>
            <a:r>
              <a:rPr lang="en-US" altLang="zh-TW" sz="3700" i="1" dirty="0" smtClean="0">
                <a:ea typeface="標楷體" panose="03000509000000000000" pitchFamily="65" charset="-120"/>
              </a:rPr>
              <a:t> </a:t>
            </a:r>
            <a:r>
              <a:rPr lang="zh-TW" altLang="en-US" sz="3700" dirty="0">
                <a:ea typeface="標楷體" panose="03000509000000000000" pitchFamily="65" charset="-120"/>
              </a:rPr>
              <a:t>邱忠民  </a:t>
            </a:r>
            <a:r>
              <a:rPr lang="zh-TW" altLang="en-US" sz="3700" dirty="0">
                <a:solidFill>
                  <a:srgbClr val="0000FF"/>
                </a:solidFill>
                <a:ea typeface="標楷體" panose="03000509000000000000" pitchFamily="65" charset="-120"/>
              </a:rPr>
              <a:t>誠摯服務</a:t>
            </a:r>
          </a:p>
        </p:txBody>
      </p:sp>
    </p:spTree>
    <p:extLst>
      <p:ext uri="{BB962C8B-B14F-4D97-AF65-F5344CB8AC3E}">
        <p14:creationId xmlns:p14="http://schemas.microsoft.com/office/powerpoint/2010/main" val="2612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9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4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8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3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66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基礎">
  <a:themeElements>
    <a:clrScheme name="暖調藍色">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14.xml><?xml version="1.0" encoding="utf-8"?>
<a:theme xmlns:a="http://schemas.openxmlformats.org/drawingml/2006/main" name="1_多面向">
  <a:themeElements>
    <a:clrScheme name="多面向">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15.xml><?xml version="1.0" encoding="utf-8"?>
<a:theme xmlns:a="http://schemas.openxmlformats.org/drawingml/2006/main" name="54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絲縷">
  <a:themeElements>
    <a:clrScheme name="絲縷">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絲縷">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絲縷">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17.xml><?xml version="1.0" encoding="utf-8"?>
<a:theme xmlns:a="http://schemas.openxmlformats.org/drawingml/2006/main" name="61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_切割線">
  <a:themeElements>
    <a:clrScheme name="切割線">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切割線">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切割線">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0.xml><?xml version="1.0" encoding="utf-8"?>
<a:theme xmlns:a="http://schemas.openxmlformats.org/drawingml/2006/main" name="2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69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8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6"/>
        </a:lnRef>
        <a:fillRef idx="2">
          <a:schemeClr val="accent6"/>
        </a:fillRef>
        <a:effectRef idx="1">
          <a:schemeClr val="accent6"/>
        </a:effectRef>
        <a:fontRef idx="minor">
          <a:schemeClr val="dk1"/>
        </a:fontRef>
      </a:style>
    </a:spDef>
  </a:objectDefaults>
  <a:extraClrSchemeLst/>
</a:theme>
</file>

<file path=ppt/theme/theme23.xml><?xml version="1.0" encoding="utf-8"?>
<a:theme xmlns:a="http://schemas.openxmlformats.org/drawingml/2006/main" name="23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6"/>
        </a:lnRef>
        <a:fillRef idx="2">
          <a:schemeClr val="accent6"/>
        </a:fillRef>
        <a:effectRef idx="1">
          <a:schemeClr val="accent6"/>
        </a:effectRef>
        <a:fontRef idx="minor">
          <a:schemeClr val="dk1"/>
        </a:fontRef>
      </a:style>
    </a:spDef>
  </a:objectDefaults>
  <a:extraClrSchemeLst/>
</a:theme>
</file>

<file path=ppt/theme/theme2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18035</TotalTime>
  <Words>18968</Words>
  <Application>Microsoft Office PowerPoint</Application>
  <PresentationFormat>寬螢幕</PresentationFormat>
  <Paragraphs>2085</Paragraphs>
  <Slides>122</Slides>
  <Notes>11</Notes>
  <HiddenSlides>0</HiddenSlides>
  <MMClips>0</MMClips>
  <ScaleCrop>false</ScaleCrop>
  <HeadingPairs>
    <vt:vector size="6" baseType="variant">
      <vt:variant>
        <vt:lpstr>使用字型</vt:lpstr>
      </vt:variant>
      <vt:variant>
        <vt:i4>17</vt:i4>
      </vt:variant>
      <vt:variant>
        <vt:lpstr>佈景主題</vt:lpstr>
      </vt:variant>
      <vt:variant>
        <vt:i4>23</vt:i4>
      </vt:variant>
      <vt:variant>
        <vt:lpstr>投影片標題</vt:lpstr>
      </vt:variant>
      <vt:variant>
        <vt:i4>122</vt:i4>
      </vt:variant>
    </vt:vector>
  </HeadingPairs>
  <TitlesOfParts>
    <vt:vector size="162" baseType="lpstr">
      <vt:lpstr>DFKaiShu-SB-Estd-BF</vt:lpstr>
      <vt:lpstr>宋体</vt:lpstr>
      <vt:lpstr>夹发砰-WinCharSetFFFF-H</vt:lpstr>
      <vt:lpstr>微軟正黑體</vt:lpstr>
      <vt:lpstr>新細明體</vt:lpstr>
      <vt:lpstr>標楷體</vt:lpstr>
      <vt:lpstr>Arial</vt:lpstr>
      <vt:lpstr>Arial</vt:lpstr>
      <vt:lpstr>Calibri</vt:lpstr>
      <vt:lpstr>Calibri Light</vt:lpstr>
      <vt:lpstr>Century Gothic</vt:lpstr>
      <vt:lpstr>Corbel</vt:lpstr>
      <vt:lpstr>Tahoma</vt:lpstr>
      <vt:lpstr>Times New Roman</vt:lpstr>
      <vt:lpstr>Trebuchet MS</vt:lpstr>
      <vt:lpstr>Wingdings</vt:lpstr>
      <vt:lpstr>Wingdings 3</vt:lpstr>
      <vt:lpstr>7_Office 佈景主題</vt:lpstr>
      <vt:lpstr>10_Office 佈景主題</vt:lpstr>
      <vt:lpstr>19_Office 佈景主題</vt:lpstr>
      <vt:lpstr>24_Office 佈景主題</vt:lpstr>
      <vt:lpstr>62_Office 佈景主題</vt:lpstr>
      <vt:lpstr>18_Office 佈景主題</vt:lpstr>
      <vt:lpstr>14_Office 佈景主題</vt:lpstr>
      <vt:lpstr>2_Office 佈景主題</vt:lpstr>
      <vt:lpstr>13_Office 佈景主題</vt:lpstr>
      <vt:lpstr>66_Office 佈景主題</vt:lpstr>
      <vt:lpstr>1_Office 佈景主題</vt:lpstr>
      <vt:lpstr>21_Office 佈景主題</vt:lpstr>
      <vt:lpstr>基礎</vt:lpstr>
      <vt:lpstr>1_多面向</vt:lpstr>
      <vt:lpstr>54_Office 佈景主題</vt:lpstr>
      <vt:lpstr>絲縷</vt:lpstr>
      <vt:lpstr>61_Office 佈景主題</vt:lpstr>
      <vt:lpstr>51_Office 佈景主題</vt:lpstr>
      <vt:lpstr>1_切割線</vt:lpstr>
      <vt:lpstr>27_Office 佈景主題</vt:lpstr>
      <vt:lpstr>69_Office 佈景主題</vt:lpstr>
      <vt:lpstr>28_Office 佈景主題</vt:lpstr>
      <vt:lpstr>23_Office 佈景主題</vt:lpstr>
      <vt:lpstr> 112年度行政院農業委員會農田水利署各管理處新進農田水利事業人員職前訓練</vt:lpstr>
      <vt:lpstr> 行政院函文 主旨17行逾400字落落長 被譏「天下奇文」 </vt:lpstr>
      <vt:lpstr>主旨冗長錯誤態樣解析</vt:lpstr>
      <vt:lpstr>PowerPoint 簡報</vt:lpstr>
      <vt:lpstr>PowerPoint 簡報</vt:lpstr>
      <vt:lpstr>  </vt:lpstr>
      <vt:lpstr>PowerPoint 簡報</vt:lpstr>
      <vt:lpstr>PowerPoint 簡報</vt:lpstr>
      <vt:lpstr>製作好公文必備三大知能</vt:lpstr>
      <vt:lpstr>PowerPoint 簡報</vt:lpstr>
      <vt:lpstr>文書處理與公文製作大綱</vt:lpstr>
      <vt:lpstr> </vt:lpstr>
      <vt:lpstr>簽之概念</vt:lpstr>
      <vt:lpstr>簽之格式</vt:lpstr>
      <vt:lpstr>簽之內容結構</vt:lpstr>
      <vt:lpstr>簽之期望語寫作解析 </vt:lpstr>
      <vt:lpstr>PowerPoint 簡報</vt:lpstr>
      <vt:lpstr>寫作要領提示</vt:lpstr>
      <vt:lpstr>PowerPoint 簡報</vt:lpstr>
      <vt:lpstr>PowerPoint 簡報</vt:lpstr>
      <vt:lpstr>寫作要領提示</vt:lpstr>
      <vt:lpstr>PowerPoint 簡報</vt:lpstr>
      <vt:lpstr> 簽製作範例—獎懲案 </vt:lpstr>
      <vt:lpstr>簽製作範例—個案請示</vt:lpstr>
      <vt:lpstr>簽製作範例—辦理活動案</vt:lpstr>
      <vt:lpstr>簽製作範例—計畫申請案</vt:lpstr>
      <vt:lpstr>簽製作範例—限制性招標採購案</vt:lpstr>
      <vt:lpstr>簽製作範例—限制性招標採購案</vt:lpstr>
      <vt:lpstr> </vt:lpstr>
      <vt:lpstr>函之之製作格式</vt:lpstr>
      <vt:lpstr>公文說明段引據種類</vt:lpstr>
      <vt:lpstr>  函之製作結構 </vt:lpstr>
      <vt:lpstr>公文行文系統及用語(一)</vt:lpstr>
      <vt:lpstr>公文行文系統及用語(二)</vt:lpstr>
      <vt:lpstr>行政院農業委員會組織架構圖</vt:lpstr>
      <vt:lpstr> 行政院農業委員會農田水利署組織系統圖 </vt:lpstr>
      <vt:lpstr>行政院農業委員會農田水利署十七管理處</vt:lpstr>
      <vt:lpstr>PowerPoint 簡報</vt:lpstr>
      <vt:lpstr>行政院農業委員會農田水利署彰化管理處組織圖</vt:lpstr>
      <vt:lpstr>公文主旨段起首語寫作方法</vt:lpstr>
      <vt:lpstr>公文主旨段期望語寫作方法</vt:lpstr>
      <vt:lpstr>PowerPoint 簡報</vt:lpstr>
      <vt:lpstr>PowerPoint 簡報</vt:lpstr>
      <vt:lpstr>公文用語座標圖</vt:lpstr>
      <vt:lpstr>PowerPoint 簡報</vt:lpstr>
      <vt:lpstr>PowerPoint 簡報</vt:lpstr>
      <vt:lpstr>PowerPoint 簡報</vt:lpstr>
      <vt:lpstr>PowerPoint 簡報</vt:lpstr>
      <vt:lpstr>PowerPoint 簡報</vt:lpstr>
      <vt:lpstr>函之本文結構</vt:lpstr>
      <vt:lpstr>PowerPoint 簡報</vt:lpstr>
      <vt:lpstr>PowerPoint 簡報</vt:lpstr>
      <vt:lpstr> </vt:lpstr>
      <vt:lpstr>公文用語－稱謂語（一）</vt:lpstr>
      <vt:lpstr>公文用語－稱謂語（二）</vt:lpstr>
      <vt:lpstr>公文用語－稱謂語（三）</vt:lpstr>
      <vt:lpstr>公文用語－引據﹙述、敘﹚語（一）</vt:lpstr>
      <vt:lpstr>公文用語－引據﹙述、敘﹚語（二）</vt:lpstr>
      <vt:lpstr>公文用語－經辦語</vt:lpstr>
      <vt:lpstr>公文用語－按語、論斷語</vt:lpstr>
      <vt:lpstr>公文用語－准駁語</vt:lpstr>
      <vt:lpstr>公文用語－抄送語</vt:lpstr>
      <vt:lpstr>公文用語－結束語</vt:lpstr>
      <vt:lpstr>法律統一用字表 (中華民國62年3月13日立法院（第１屆）第51會第5次會議及第78會期第17次會議認可) </vt:lpstr>
      <vt:lpstr>法律統一用字表 (中華民國62年3月13日立法院（第１屆）第51會第5次會議及第78會期第17次會議認可) </vt:lpstr>
      <vt:lpstr>法律統一用字表 (中華民國62年3月13日立法院（第１屆）第51會第5次會議及第78會期第17次會議認可) </vt:lpstr>
      <vt:lpstr>法律統一用字表 (中華民國62年3月13日立法院（第１屆）第51會第5次會議及第78會期第17次會議認可) </vt:lpstr>
      <vt:lpstr>法律統一用字表 (中華民國62年3月13日立法院（第１屆）第51會第5次會議及第78會期第17次會議認可) </vt:lpstr>
      <vt:lpstr> 常見公文疑義文詞用字表 </vt:lpstr>
      <vt:lpstr> 常見公文疑義文詞用字表 </vt:lpstr>
      <vt:lpstr>公文慣用語詞 (立法慣用語詞－76年8月1日立法院（76）台處議字第1848號函頒)</vt:lpstr>
      <vt:lpstr>公文慣用語詞 (立法慣用語詞－76年8月1日立法院（76）台處議字第1848號函頒)</vt:lpstr>
      <vt:lpstr>公文書橫式書寫數字使用原則 （行政院93年9月17日院臺秘字第0930089122號函頒） </vt:lpstr>
      <vt:lpstr>公文書橫式書寫數字使用原則 （行政院93年9月17日院臺秘字第0930089122號函頒） </vt:lpstr>
      <vt:lpstr>公文書橫式書寫數字使用原則  （行政院93年9月17日院臺秘字第0930089122號函頒）  </vt:lpstr>
      <vt:lpstr>公文書橫式書寫數字使用原則 （行政院93年9月17日院臺秘字第0930089122號函頒） </vt:lpstr>
      <vt:lpstr>公文書橫式書寫數字使用原則 （行政院93年9月17日院臺秘字第0930089122號函頒） </vt:lpstr>
      <vt:lpstr>公文書橫式書寫數字使用原則 （行政院93年9月17日院臺秘字第0930089122號函頒） </vt:lpstr>
      <vt:lpstr>公文用語用字重要口訣</vt:lpstr>
      <vt:lpstr>撰稿及核稿常見錯誤之用語用字</vt:lpstr>
      <vt:lpstr>撰稿及核稿常見錯誤之用語用字</vt:lpstr>
      <vt:lpstr>撰稿及核稿常見錯誤之用語用字</vt:lpstr>
      <vt:lpstr>回饋與複習</vt:lpstr>
      <vt:lpstr>回饋與複習</vt:lpstr>
      <vt:lpstr>PowerPoint 簡報</vt:lpstr>
      <vt:lpstr>復及覆之文字使用疑義</vt:lpstr>
      <vt:lpstr>有關公文「惠請」一詞疑義</vt:lpstr>
      <vt:lpstr>函復當事人時應使用臺端或台端疑義</vt:lpstr>
      <vt:lpstr>PowerPoint 簡報</vt:lpstr>
      <vt:lpstr>PowerPoint 簡報</vt:lpstr>
      <vt:lpstr>PowerPoint 簡報</vt:lpstr>
      <vt:lpstr>PowerPoint 簡報</vt:lpstr>
      <vt:lpstr>會議紀錄中紀錄欄位一詞應用記錄或紀錄疑義</vt:lpstr>
      <vt:lpstr>PowerPoint 簡報</vt:lpstr>
      <vt:lpstr>請釋公文數字用法—1式2份</vt:lpstr>
      <vt:lpstr>PowerPoint 簡報</vt:lpstr>
      <vt:lpstr>有關所提「一案」一詞因其性質屬描述性用語</vt:lpstr>
      <vt:lpstr>行政院文書處理相關釋例-院長電子信箱</vt:lpstr>
      <vt:lpstr>PowerPoint 簡報</vt:lpstr>
      <vt:lpstr>公文用語使用「乙份」或「一份」疑義</vt:lpstr>
      <vt:lpstr>請釋公文數字用法—1式2份</vt:lpstr>
      <vt:lpstr>PowerPoint 簡報</vt:lpstr>
      <vt:lpstr>有關所提「一案」一詞因其性質屬描述性用語</vt:lpstr>
      <vt:lpstr>行政院文書處理相關釋例-院長電子信箱</vt:lpstr>
      <vt:lpstr>PowerPoint 簡報</vt:lpstr>
      <vt:lpstr>公文書橫式書寫數字使用原則 （行政院93年9月17日院臺秘字第0930089122號函頒）  </vt:lpstr>
      <vt:lpstr>公文書橫式書寫數字使用原則 （行政院93年9月17日院臺秘字第0930089122號函頒）  </vt:lpstr>
      <vt:lpstr>公文製作時針對時間多採12小時制</vt:lpstr>
      <vt:lpstr>PowerPoint 簡報</vt:lpstr>
      <vt:lpstr>有關公文「惠請」一詞疑義</vt:lpstr>
      <vt:lpstr>函復當事人時應使用臺端或台端疑義</vt:lpstr>
      <vt:lpstr>公務書信(箋函)範例</vt:lpstr>
      <vt:lpstr>公文主旨段期望語能否使用至紉公誼之用語</vt:lpstr>
      <vt:lpstr>復及覆之文字使用疑義</vt:lpstr>
      <vt:lpstr>公文書橫式書寫數字使用原則 （行政院93年9月17日院臺秘字第0930089122號函頒） </vt:lpstr>
      <vt:lpstr>公文書橫式書寫數字使用原則 （行政院93年9月17日院臺秘字第0930089122號函頒） </vt:lpstr>
      <vt:lpstr>公文慣用語詞 (立法慣用語詞－76年8月1日立法院（76）台處議字第1848號函頒)</vt:lpstr>
      <vt:lpstr>法律統一用字表 (中華民國62年3月13日立法院（第１屆）第51會第5次會議及第78會期第17次會議認可) </vt:lpstr>
      <vt:lpstr>文書處理手冊公文用語規定</vt:lpstr>
      <vt:lpstr>PowerPoint 簡報</vt:lpstr>
      <vt:lpstr>公文寫作參考文獻</vt:lpstr>
      <vt:lpstr>感恩與祝福</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國家運輸安全調查委員會</dc:title>
  <dc:creator>user</dc:creator>
  <cp:lastModifiedBy>邱矜曦</cp:lastModifiedBy>
  <cp:revision>984</cp:revision>
  <dcterms:created xsi:type="dcterms:W3CDTF">2019-12-09T00:47:09Z</dcterms:created>
  <dcterms:modified xsi:type="dcterms:W3CDTF">2023-01-26T09:45:56Z</dcterms:modified>
</cp:coreProperties>
</file>