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Override4.xml" ContentType="application/vnd.openxmlformats-officedocument.themeOverrid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theme/themeOverride5.xml" ContentType="application/vnd.openxmlformats-officedocument.themeOverrid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theme/themeOverride6.xml" ContentType="application/vnd.openxmlformats-officedocument.themeOverride+xml"/>
  <Override PartName="/ppt/theme/theme9.xml" ContentType="application/vnd.openxmlformats-officedocument.theme+xml"/>
  <Override PartName="/ppt/theme/theme10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4" r:id="rId1"/>
    <p:sldMasterId id="2147484771" r:id="rId2"/>
    <p:sldMasterId id="2147484859" r:id="rId3"/>
    <p:sldMasterId id="2147497085" r:id="rId4"/>
    <p:sldMasterId id="2147502454" r:id="rId5"/>
    <p:sldMasterId id="2147502504" r:id="rId6"/>
    <p:sldMasterId id="2147502516" r:id="rId7"/>
    <p:sldMasterId id="2147502529" r:id="rId8"/>
  </p:sldMasterIdLst>
  <p:notesMasterIdLst>
    <p:notesMasterId r:id="rId80"/>
  </p:notesMasterIdLst>
  <p:handoutMasterIdLst>
    <p:handoutMasterId r:id="rId81"/>
  </p:handoutMasterIdLst>
  <p:sldIdLst>
    <p:sldId id="1049" r:id="rId9"/>
    <p:sldId id="380" r:id="rId10"/>
    <p:sldId id="1155" r:id="rId11"/>
    <p:sldId id="1242" r:id="rId12"/>
    <p:sldId id="1243" r:id="rId13"/>
    <p:sldId id="1244" r:id="rId14"/>
    <p:sldId id="1245" r:id="rId15"/>
    <p:sldId id="1254" r:id="rId16"/>
    <p:sldId id="1256" r:id="rId17"/>
    <p:sldId id="1255" r:id="rId18"/>
    <p:sldId id="1246" r:id="rId19"/>
    <p:sldId id="1247" r:id="rId20"/>
    <p:sldId id="1253" r:id="rId21"/>
    <p:sldId id="1248" r:id="rId22"/>
    <p:sldId id="1260" r:id="rId23"/>
    <p:sldId id="1249" r:id="rId24"/>
    <p:sldId id="1130" r:id="rId25"/>
    <p:sldId id="1258" r:id="rId26"/>
    <p:sldId id="1250" r:id="rId27"/>
    <p:sldId id="1262" r:id="rId28"/>
    <p:sldId id="1251" r:id="rId29"/>
    <p:sldId id="1252" r:id="rId30"/>
    <p:sldId id="1263" r:id="rId31"/>
    <p:sldId id="1264" r:id="rId32"/>
    <p:sldId id="1265" r:id="rId33"/>
    <p:sldId id="1266" r:id="rId34"/>
    <p:sldId id="1257" r:id="rId35"/>
    <p:sldId id="1269" r:id="rId36"/>
    <p:sldId id="1131" r:id="rId37"/>
    <p:sldId id="1132" r:id="rId38"/>
    <p:sldId id="1267" r:id="rId39"/>
    <p:sldId id="1294" r:id="rId40"/>
    <p:sldId id="1268" r:id="rId41"/>
    <p:sldId id="1259" r:id="rId42"/>
    <p:sldId id="1270" r:id="rId43"/>
    <p:sldId id="1271" r:id="rId44"/>
    <p:sldId id="1272" r:id="rId45"/>
    <p:sldId id="1273" r:id="rId46"/>
    <p:sldId id="1274" r:id="rId47"/>
    <p:sldId id="1275" r:id="rId48"/>
    <p:sldId id="1276" r:id="rId49"/>
    <p:sldId id="1277" r:id="rId50"/>
    <p:sldId id="1278" r:id="rId51"/>
    <p:sldId id="1279" r:id="rId52"/>
    <p:sldId id="1280" r:id="rId53"/>
    <p:sldId id="1281" r:id="rId54"/>
    <p:sldId id="1282" r:id="rId55"/>
    <p:sldId id="1283" r:id="rId56"/>
    <p:sldId id="1284" r:id="rId57"/>
    <p:sldId id="1286" r:id="rId58"/>
    <p:sldId id="1287" r:id="rId59"/>
    <p:sldId id="1288" r:id="rId60"/>
    <p:sldId id="1289" r:id="rId61"/>
    <p:sldId id="1292" r:id="rId62"/>
    <p:sldId id="1293" r:id="rId63"/>
    <p:sldId id="1295" r:id="rId64"/>
    <p:sldId id="1296" r:id="rId65"/>
    <p:sldId id="1290" r:id="rId66"/>
    <p:sldId id="1291" r:id="rId67"/>
    <p:sldId id="1297" r:id="rId68"/>
    <p:sldId id="1298" r:id="rId69"/>
    <p:sldId id="1299" r:id="rId70"/>
    <p:sldId id="1300" r:id="rId71"/>
    <p:sldId id="1301" r:id="rId72"/>
    <p:sldId id="1302" r:id="rId73"/>
    <p:sldId id="1161" r:id="rId74"/>
    <p:sldId id="1164" r:id="rId75"/>
    <p:sldId id="1162" r:id="rId76"/>
    <p:sldId id="1163" r:id="rId77"/>
    <p:sldId id="1165" r:id="rId78"/>
    <p:sldId id="756" r:id="rId79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100278"/>
    <a:srgbClr val="006600"/>
    <a:srgbClr val="0000FF"/>
    <a:srgbClr val="000099"/>
    <a:srgbClr val="00FFFF"/>
    <a:srgbClr val="DDDDDD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05" autoAdjust="0"/>
    <p:restoredTop sz="91003" autoAdjust="0"/>
  </p:normalViewPr>
  <p:slideViewPr>
    <p:cSldViewPr>
      <p:cViewPr varScale="1">
        <p:scale>
          <a:sx n="114" d="100"/>
          <a:sy n="114" d="100"/>
        </p:scale>
        <p:origin x="181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0229"/>
    </p:cViewPr>
  </p:sorterViewPr>
  <p:notesViewPr>
    <p:cSldViewPr>
      <p:cViewPr varScale="1">
        <p:scale>
          <a:sx n="56" d="100"/>
          <a:sy n="56" d="100"/>
        </p:scale>
        <p:origin x="-1854" y="-96"/>
      </p:cViewPr>
      <p:guideLst>
        <p:guide orient="horz" pos="3224"/>
        <p:guide pos="223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theme" Target="theme/theme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61" Type="http://schemas.openxmlformats.org/officeDocument/2006/relationships/slide" Target="slides/slide53.xml"/><Relationship Id="rId8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94ED8F-8500-4BE7-9C9E-21F03285E2F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FC7D7FB-2736-4B4F-B8EE-5EE2C00ECE70}">
      <dgm:prSet phldrT="[文字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just"/>
          <a:r>
            <a:rPr lang="zh-TW" altLang="en-US" sz="2800" b="1">
              <a:solidFill>
                <a:schemeClr val="tx1"/>
              </a:solidFill>
              <a:latin typeface="+mj-ea"/>
              <a:ea typeface="+mj-ea"/>
            </a:rPr>
            <a:t>工程之定作</a:t>
          </a:r>
          <a:r>
            <a:rPr lang="en-US" altLang="zh-TW" sz="2800" b="1">
              <a:solidFill>
                <a:schemeClr val="tx1"/>
              </a:solidFill>
              <a:latin typeface="+mj-ea"/>
              <a:ea typeface="+mj-ea"/>
            </a:rPr>
            <a:t>(</a:t>
          </a:r>
          <a:r>
            <a:rPr lang="zh-TW" altLang="en-US" sz="2800" b="1">
              <a:solidFill>
                <a:srgbClr val="0000FF"/>
              </a:solidFill>
              <a:latin typeface="+mj-ea"/>
              <a:ea typeface="+mj-ea"/>
            </a:rPr>
            <a:t>工程採購</a:t>
          </a:r>
          <a:r>
            <a:rPr lang="zh-TW" altLang="en-US" sz="2800" b="1">
              <a:solidFill>
                <a:schemeClr val="tx1"/>
              </a:solidFill>
              <a:latin typeface="+mj-ea"/>
              <a:ea typeface="+mj-ea"/>
            </a:rPr>
            <a:t>，</a:t>
          </a:r>
          <a:r>
            <a:rPr lang="en-US" altLang="zh-TW" sz="2800" b="1">
              <a:solidFill>
                <a:schemeClr val="tx1"/>
              </a:solidFill>
              <a:latin typeface="+mj-ea"/>
              <a:ea typeface="+mj-ea"/>
            </a:rPr>
            <a:t>§7,1)</a:t>
          </a:r>
          <a:endParaRPr lang="zh-TW" altLang="en-US" sz="2800" b="1">
            <a:solidFill>
              <a:schemeClr val="tx1"/>
            </a:solidFill>
            <a:latin typeface="+mj-ea"/>
            <a:ea typeface="+mj-ea"/>
          </a:endParaRPr>
        </a:p>
      </dgm:t>
    </dgm:pt>
    <dgm:pt modelId="{A37ECEE2-E83C-4C1A-9E2F-D70EFC4FD59C}" type="parTrans" cxnId="{68F6A914-B0C3-4CE0-A801-D88ED3CC0A19}">
      <dgm:prSet/>
      <dgm:spPr/>
      <dgm:t>
        <a:bodyPr/>
        <a:lstStyle/>
        <a:p>
          <a:endParaRPr lang="zh-TW" altLang="en-US"/>
        </a:p>
      </dgm:t>
    </dgm:pt>
    <dgm:pt modelId="{6F3D253C-3724-4C42-A018-F2508FB5A6A8}" type="sibTrans" cxnId="{68F6A914-B0C3-4CE0-A801-D88ED3CC0A19}">
      <dgm:prSet/>
      <dgm:spPr/>
      <dgm:t>
        <a:bodyPr/>
        <a:lstStyle/>
        <a:p>
          <a:endParaRPr lang="zh-TW" altLang="en-US"/>
        </a:p>
      </dgm:t>
    </dgm:pt>
    <dgm:pt modelId="{7FA76C74-F83B-4BFD-9080-93588E5A4408}">
      <dgm:prSet phldrT="[文字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just">
            <a:lnSpc>
              <a:spcPts val="3200"/>
            </a:lnSpc>
            <a:spcAft>
              <a:spcPts val="0"/>
            </a:spcAft>
          </a:pPr>
          <a:r>
            <a:rPr lang="zh-TW" altLang="en-US" sz="2800" b="1">
              <a:solidFill>
                <a:schemeClr val="tx1"/>
              </a:solidFill>
              <a:latin typeface="+mj-ea"/>
              <a:ea typeface="+mj-ea"/>
            </a:rPr>
            <a:t>財物之買受、定製、承租</a:t>
          </a:r>
          <a:r>
            <a:rPr lang="en-US" altLang="zh-TW" sz="2800" b="1">
              <a:solidFill>
                <a:schemeClr val="tx1"/>
              </a:solidFill>
              <a:latin typeface="+mj-ea"/>
              <a:ea typeface="+mj-ea"/>
            </a:rPr>
            <a:t>(</a:t>
          </a:r>
          <a:r>
            <a:rPr lang="zh-TW" altLang="en-US" sz="2800" b="1">
              <a:solidFill>
                <a:srgbClr val="0000FF"/>
              </a:solidFill>
              <a:latin typeface="+mj-ea"/>
              <a:ea typeface="+mj-ea"/>
            </a:rPr>
            <a:t>財物採購</a:t>
          </a:r>
          <a:r>
            <a:rPr lang="zh-TW" altLang="en-US" sz="2800" b="1">
              <a:solidFill>
                <a:schemeClr val="tx1"/>
              </a:solidFill>
              <a:latin typeface="+mj-ea"/>
              <a:ea typeface="+mj-ea"/>
            </a:rPr>
            <a:t>，</a:t>
          </a:r>
          <a:r>
            <a:rPr lang="en-US" altLang="zh-TW" sz="2800" b="1">
              <a:solidFill>
                <a:schemeClr val="tx1"/>
              </a:solidFill>
              <a:latin typeface="+mj-ea"/>
              <a:ea typeface="+mj-ea"/>
            </a:rPr>
            <a:t>§7,2)</a:t>
          </a:r>
          <a:endParaRPr lang="zh-TW" altLang="en-US" sz="2800"/>
        </a:p>
      </dgm:t>
    </dgm:pt>
    <dgm:pt modelId="{1EC38EF9-4855-437E-87D5-FFEB0C7DD3CF}" type="parTrans" cxnId="{B350DE46-5CBE-4416-89B2-8BDE24CB7FF9}">
      <dgm:prSet/>
      <dgm:spPr/>
      <dgm:t>
        <a:bodyPr/>
        <a:lstStyle/>
        <a:p>
          <a:endParaRPr lang="zh-TW" altLang="en-US"/>
        </a:p>
      </dgm:t>
    </dgm:pt>
    <dgm:pt modelId="{EAE34577-4C81-4BDE-B6A4-3189C5AFD721}" type="sibTrans" cxnId="{B350DE46-5CBE-4416-89B2-8BDE24CB7FF9}">
      <dgm:prSet/>
      <dgm:spPr/>
      <dgm:t>
        <a:bodyPr/>
        <a:lstStyle/>
        <a:p>
          <a:endParaRPr lang="zh-TW" altLang="en-US"/>
        </a:p>
      </dgm:t>
    </dgm:pt>
    <dgm:pt modelId="{56C155BD-2B00-4885-977A-5D574DA60E54}">
      <dgm:prSet phldrT="[文字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just"/>
          <a:r>
            <a:rPr lang="zh-TW" altLang="en-US" sz="2800" b="1">
              <a:solidFill>
                <a:schemeClr val="tx1"/>
              </a:solidFill>
              <a:latin typeface="+mj-ea"/>
              <a:ea typeface="+mj-ea"/>
            </a:rPr>
            <a:t>勞務之委任或僱傭</a:t>
          </a:r>
          <a:r>
            <a:rPr lang="en-US" altLang="zh-TW" sz="2800" b="1">
              <a:solidFill>
                <a:schemeClr val="tx1"/>
              </a:solidFill>
              <a:latin typeface="+mj-ea"/>
              <a:ea typeface="+mj-ea"/>
            </a:rPr>
            <a:t>(</a:t>
          </a:r>
          <a:r>
            <a:rPr lang="zh-TW" altLang="en-US" sz="2800" b="1">
              <a:solidFill>
                <a:srgbClr val="0000FF"/>
              </a:solidFill>
              <a:latin typeface="+mj-ea"/>
              <a:ea typeface="+mj-ea"/>
            </a:rPr>
            <a:t>勞務採購</a:t>
          </a:r>
          <a:r>
            <a:rPr lang="zh-TW" altLang="en-US" sz="2800" b="1">
              <a:solidFill>
                <a:schemeClr val="tx1"/>
              </a:solidFill>
              <a:latin typeface="+mj-ea"/>
              <a:ea typeface="+mj-ea"/>
            </a:rPr>
            <a:t>，</a:t>
          </a:r>
          <a:r>
            <a:rPr lang="en-US" altLang="zh-TW" sz="2800" b="1">
              <a:solidFill>
                <a:schemeClr val="tx1"/>
              </a:solidFill>
              <a:latin typeface="+mj-ea"/>
              <a:ea typeface="+mj-ea"/>
            </a:rPr>
            <a:t>§7,3)</a:t>
          </a:r>
          <a:endParaRPr lang="zh-TW" altLang="en-US" sz="2800"/>
        </a:p>
      </dgm:t>
    </dgm:pt>
    <dgm:pt modelId="{E63FB09E-BDE6-4889-B022-93F63B68D6AF}" type="parTrans" cxnId="{6532772C-E8B6-46CC-A729-8D0B2334C8B4}">
      <dgm:prSet/>
      <dgm:spPr/>
      <dgm:t>
        <a:bodyPr/>
        <a:lstStyle/>
        <a:p>
          <a:endParaRPr lang="zh-TW" altLang="en-US"/>
        </a:p>
      </dgm:t>
    </dgm:pt>
    <dgm:pt modelId="{DD88CC75-EFBA-4462-A722-F9218F2A3DD2}" type="sibTrans" cxnId="{6532772C-E8B6-46CC-A729-8D0B2334C8B4}">
      <dgm:prSet/>
      <dgm:spPr/>
      <dgm:t>
        <a:bodyPr/>
        <a:lstStyle/>
        <a:p>
          <a:endParaRPr lang="zh-TW" altLang="en-US"/>
        </a:p>
      </dgm:t>
    </dgm:pt>
    <dgm:pt modelId="{14DEEA27-18D1-40B1-9F46-3C7097FC387B}" type="pres">
      <dgm:prSet presAssocID="{E994ED8F-8500-4BE7-9C9E-21F03285E2F4}" presName="linearFlow" presStyleCnt="0">
        <dgm:presLayoutVars>
          <dgm:dir/>
          <dgm:resizeHandles val="exact"/>
        </dgm:presLayoutVars>
      </dgm:prSet>
      <dgm:spPr/>
    </dgm:pt>
    <dgm:pt modelId="{1D0D7BD9-51FD-464B-9D84-F212B2DF26B7}" type="pres">
      <dgm:prSet presAssocID="{9FC7D7FB-2736-4B4F-B8EE-5EE2C00ECE70}" presName="composite" presStyleCnt="0"/>
      <dgm:spPr/>
    </dgm:pt>
    <dgm:pt modelId="{16FC86E1-185A-4C44-BC74-AB191D5D351F}" type="pres">
      <dgm:prSet presAssocID="{9FC7D7FB-2736-4B4F-B8EE-5EE2C00ECE70}" presName="imgShp" presStyleLbl="fgImgPlace1" presStyleIdx="0" presStyleCnt="3"/>
      <dgm:spPr>
        <a:solidFill>
          <a:schemeClr val="bg1">
            <a:lumMod val="75000"/>
          </a:schemeClr>
        </a:solidFill>
      </dgm:spPr>
    </dgm:pt>
    <dgm:pt modelId="{FC82F3D9-039D-4D75-A8E7-DAABBB79DF94}" type="pres">
      <dgm:prSet presAssocID="{9FC7D7FB-2736-4B4F-B8EE-5EE2C00ECE70}" presName="txShp" presStyleLbl="node1" presStyleIdx="0" presStyleCnt="3" custScaleX="121000" custLinFactNeighborX="12022" custLinFactNeighborY="3022">
        <dgm:presLayoutVars>
          <dgm:bulletEnabled val="1"/>
        </dgm:presLayoutVars>
      </dgm:prSet>
      <dgm:spPr/>
    </dgm:pt>
    <dgm:pt modelId="{E418B24A-2D6D-442E-9141-3FEA4BF775CA}" type="pres">
      <dgm:prSet presAssocID="{6F3D253C-3724-4C42-A018-F2508FB5A6A8}" presName="spacing" presStyleCnt="0"/>
      <dgm:spPr/>
    </dgm:pt>
    <dgm:pt modelId="{A0CB9FE5-4637-4989-9916-7A47A05236B0}" type="pres">
      <dgm:prSet presAssocID="{7FA76C74-F83B-4BFD-9080-93588E5A4408}" presName="composite" presStyleCnt="0"/>
      <dgm:spPr/>
    </dgm:pt>
    <dgm:pt modelId="{7640FD55-BCC8-4B1F-88EF-BA10C4F5808C}" type="pres">
      <dgm:prSet presAssocID="{7FA76C74-F83B-4BFD-9080-93588E5A4408}" presName="imgShp" presStyleLbl="fgImgPlace1" presStyleIdx="1" presStyleCnt="3"/>
      <dgm:spPr>
        <a:solidFill>
          <a:schemeClr val="bg1">
            <a:lumMod val="75000"/>
          </a:schemeClr>
        </a:solidFill>
      </dgm:spPr>
    </dgm:pt>
    <dgm:pt modelId="{17F90EDD-B826-4305-BBCE-94E2F6F474BD}" type="pres">
      <dgm:prSet presAssocID="{7FA76C74-F83B-4BFD-9080-93588E5A4408}" presName="txShp" presStyleLbl="node1" presStyleIdx="1" presStyleCnt="3" custScaleX="121000" custLinFactNeighborX="12022" custLinFactNeighborY="3022">
        <dgm:presLayoutVars>
          <dgm:bulletEnabled val="1"/>
        </dgm:presLayoutVars>
      </dgm:prSet>
      <dgm:spPr/>
    </dgm:pt>
    <dgm:pt modelId="{5A900F62-39D2-4B3C-A220-7642385D6434}" type="pres">
      <dgm:prSet presAssocID="{EAE34577-4C81-4BDE-B6A4-3189C5AFD721}" presName="spacing" presStyleCnt="0"/>
      <dgm:spPr/>
    </dgm:pt>
    <dgm:pt modelId="{531D00DA-CEF0-45D2-BBC6-375E63CC9D24}" type="pres">
      <dgm:prSet presAssocID="{56C155BD-2B00-4885-977A-5D574DA60E54}" presName="composite" presStyleCnt="0"/>
      <dgm:spPr/>
    </dgm:pt>
    <dgm:pt modelId="{F1B8CB68-BDD3-49A4-8606-D71511E99597}" type="pres">
      <dgm:prSet presAssocID="{56C155BD-2B00-4885-977A-5D574DA60E54}" presName="imgShp" presStyleLbl="fgImgPlace1" presStyleIdx="2" presStyleCnt="3"/>
      <dgm:spPr>
        <a:solidFill>
          <a:schemeClr val="bg1">
            <a:lumMod val="75000"/>
          </a:schemeClr>
        </a:solidFill>
      </dgm:spPr>
    </dgm:pt>
    <dgm:pt modelId="{435DE3CC-88FA-4935-AE8E-952F7636BA07}" type="pres">
      <dgm:prSet presAssocID="{56C155BD-2B00-4885-977A-5D574DA60E54}" presName="txShp" presStyleLbl="node1" presStyleIdx="2" presStyleCnt="3" custScaleX="121000" custLinFactNeighborX="12022" custLinFactNeighborY="3022">
        <dgm:presLayoutVars>
          <dgm:bulletEnabled val="1"/>
        </dgm:presLayoutVars>
      </dgm:prSet>
      <dgm:spPr/>
    </dgm:pt>
  </dgm:ptLst>
  <dgm:cxnLst>
    <dgm:cxn modelId="{01CF0202-E211-4F23-8EE0-493A7E98D534}" type="presOf" srcId="{E994ED8F-8500-4BE7-9C9E-21F03285E2F4}" destId="{14DEEA27-18D1-40B1-9F46-3C7097FC387B}" srcOrd="0" destOrd="0" presId="urn:microsoft.com/office/officeart/2005/8/layout/vList3"/>
    <dgm:cxn modelId="{68F6A914-B0C3-4CE0-A801-D88ED3CC0A19}" srcId="{E994ED8F-8500-4BE7-9C9E-21F03285E2F4}" destId="{9FC7D7FB-2736-4B4F-B8EE-5EE2C00ECE70}" srcOrd="0" destOrd="0" parTransId="{A37ECEE2-E83C-4C1A-9E2F-D70EFC4FD59C}" sibTransId="{6F3D253C-3724-4C42-A018-F2508FB5A6A8}"/>
    <dgm:cxn modelId="{6532772C-E8B6-46CC-A729-8D0B2334C8B4}" srcId="{E994ED8F-8500-4BE7-9C9E-21F03285E2F4}" destId="{56C155BD-2B00-4885-977A-5D574DA60E54}" srcOrd="2" destOrd="0" parTransId="{E63FB09E-BDE6-4889-B022-93F63B68D6AF}" sibTransId="{DD88CC75-EFBA-4462-A722-F9218F2A3DD2}"/>
    <dgm:cxn modelId="{BA72FF3C-EFE4-49D0-84F5-0AB6189A47E1}" type="presOf" srcId="{9FC7D7FB-2736-4B4F-B8EE-5EE2C00ECE70}" destId="{FC82F3D9-039D-4D75-A8E7-DAABBB79DF94}" srcOrd="0" destOrd="0" presId="urn:microsoft.com/office/officeart/2005/8/layout/vList3"/>
    <dgm:cxn modelId="{B350DE46-5CBE-4416-89B2-8BDE24CB7FF9}" srcId="{E994ED8F-8500-4BE7-9C9E-21F03285E2F4}" destId="{7FA76C74-F83B-4BFD-9080-93588E5A4408}" srcOrd="1" destOrd="0" parTransId="{1EC38EF9-4855-437E-87D5-FFEB0C7DD3CF}" sibTransId="{EAE34577-4C81-4BDE-B6A4-3189C5AFD721}"/>
    <dgm:cxn modelId="{F8EF43CC-4F9C-4F55-B925-40DF4876A4F9}" type="presOf" srcId="{56C155BD-2B00-4885-977A-5D574DA60E54}" destId="{435DE3CC-88FA-4935-AE8E-952F7636BA07}" srcOrd="0" destOrd="0" presId="urn:microsoft.com/office/officeart/2005/8/layout/vList3"/>
    <dgm:cxn modelId="{FDB551D4-DC68-46EE-95D1-187719E83C82}" type="presOf" srcId="{7FA76C74-F83B-4BFD-9080-93588E5A4408}" destId="{17F90EDD-B826-4305-BBCE-94E2F6F474BD}" srcOrd="0" destOrd="0" presId="urn:microsoft.com/office/officeart/2005/8/layout/vList3"/>
    <dgm:cxn modelId="{87ACF562-5327-4AB4-B707-E5701DD12CC0}" type="presParOf" srcId="{14DEEA27-18D1-40B1-9F46-3C7097FC387B}" destId="{1D0D7BD9-51FD-464B-9D84-F212B2DF26B7}" srcOrd="0" destOrd="0" presId="urn:microsoft.com/office/officeart/2005/8/layout/vList3"/>
    <dgm:cxn modelId="{EE1CFB7D-C721-42CC-A6FC-3B6E8BF8066E}" type="presParOf" srcId="{1D0D7BD9-51FD-464B-9D84-F212B2DF26B7}" destId="{16FC86E1-185A-4C44-BC74-AB191D5D351F}" srcOrd="0" destOrd="0" presId="urn:microsoft.com/office/officeart/2005/8/layout/vList3"/>
    <dgm:cxn modelId="{5AEA52F4-4CC7-4019-B6C1-6E07B48DDED4}" type="presParOf" srcId="{1D0D7BD9-51FD-464B-9D84-F212B2DF26B7}" destId="{FC82F3D9-039D-4D75-A8E7-DAABBB79DF94}" srcOrd="1" destOrd="0" presId="urn:microsoft.com/office/officeart/2005/8/layout/vList3"/>
    <dgm:cxn modelId="{B7929564-50C5-4235-9519-695FFCC7C4F2}" type="presParOf" srcId="{14DEEA27-18D1-40B1-9F46-3C7097FC387B}" destId="{E418B24A-2D6D-442E-9141-3FEA4BF775CA}" srcOrd="1" destOrd="0" presId="urn:microsoft.com/office/officeart/2005/8/layout/vList3"/>
    <dgm:cxn modelId="{4AFFD34B-2EDA-4252-BBC3-3EF2EB974037}" type="presParOf" srcId="{14DEEA27-18D1-40B1-9F46-3C7097FC387B}" destId="{A0CB9FE5-4637-4989-9916-7A47A05236B0}" srcOrd="2" destOrd="0" presId="urn:microsoft.com/office/officeart/2005/8/layout/vList3"/>
    <dgm:cxn modelId="{D47E6FF1-B0AB-4851-816B-FA8127D8CFBC}" type="presParOf" srcId="{A0CB9FE5-4637-4989-9916-7A47A05236B0}" destId="{7640FD55-BCC8-4B1F-88EF-BA10C4F5808C}" srcOrd="0" destOrd="0" presId="urn:microsoft.com/office/officeart/2005/8/layout/vList3"/>
    <dgm:cxn modelId="{307C2353-CF45-48C4-A78A-9B709E2A50C2}" type="presParOf" srcId="{A0CB9FE5-4637-4989-9916-7A47A05236B0}" destId="{17F90EDD-B826-4305-BBCE-94E2F6F474BD}" srcOrd="1" destOrd="0" presId="urn:microsoft.com/office/officeart/2005/8/layout/vList3"/>
    <dgm:cxn modelId="{B8406F52-986E-4DE4-91A6-6A8CF5BF1ED1}" type="presParOf" srcId="{14DEEA27-18D1-40B1-9F46-3C7097FC387B}" destId="{5A900F62-39D2-4B3C-A220-7642385D6434}" srcOrd="3" destOrd="0" presId="urn:microsoft.com/office/officeart/2005/8/layout/vList3"/>
    <dgm:cxn modelId="{67EF60FF-D1D4-4AEA-8479-DF9E26CE8CA4}" type="presParOf" srcId="{14DEEA27-18D1-40B1-9F46-3C7097FC387B}" destId="{531D00DA-CEF0-45D2-BBC6-375E63CC9D24}" srcOrd="4" destOrd="0" presId="urn:microsoft.com/office/officeart/2005/8/layout/vList3"/>
    <dgm:cxn modelId="{7C3AFDCB-132A-4687-9FC0-FF19359DFDF8}" type="presParOf" srcId="{531D00DA-CEF0-45D2-BBC6-375E63CC9D24}" destId="{F1B8CB68-BDD3-49A4-8606-D71511E99597}" srcOrd="0" destOrd="0" presId="urn:microsoft.com/office/officeart/2005/8/layout/vList3"/>
    <dgm:cxn modelId="{0EBA38AC-F07A-49C4-80F4-00FE8626A362}" type="presParOf" srcId="{531D00DA-CEF0-45D2-BBC6-375E63CC9D24}" destId="{435DE3CC-88FA-4935-AE8E-952F7636BA0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94ED8F-8500-4BE7-9C9E-21F03285E2F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FC7D7FB-2736-4B4F-B8EE-5EE2C00ECE70}">
      <dgm:prSet phldrT="[文字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just">
            <a:lnSpc>
              <a:spcPts val="4000"/>
            </a:lnSpc>
            <a:spcAft>
              <a:spcPts val="0"/>
            </a:spcAft>
          </a:pPr>
          <a:r>
            <a:rPr lang="zh-TW" altLang="en-US" sz="4000" b="1">
              <a:solidFill>
                <a:schemeClr val="tx1"/>
              </a:solidFill>
              <a:latin typeface="+mj-ea"/>
              <a:ea typeface="+mj-ea"/>
            </a:rPr>
            <a:t>政府機關</a:t>
          </a:r>
        </a:p>
      </dgm:t>
    </dgm:pt>
    <dgm:pt modelId="{A37ECEE2-E83C-4C1A-9E2F-D70EFC4FD59C}" type="parTrans" cxnId="{68F6A914-B0C3-4CE0-A801-D88ED3CC0A19}">
      <dgm:prSet/>
      <dgm:spPr/>
      <dgm:t>
        <a:bodyPr/>
        <a:lstStyle/>
        <a:p>
          <a:endParaRPr lang="zh-TW" altLang="en-US"/>
        </a:p>
      </dgm:t>
    </dgm:pt>
    <dgm:pt modelId="{6F3D253C-3724-4C42-A018-F2508FB5A6A8}" type="sibTrans" cxnId="{68F6A914-B0C3-4CE0-A801-D88ED3CC0A19}">
      <dgm:prSet/>
      <dgm:spPr/>
      <dgm:t>
        <a:bodyPr/>
        <a:lstStyle/>
        <a:p>
          <a:endParaRPr lang="zh-TW" altLang="en-US"/>
        </a:p>
      </dgm:t>
    </dgm:pt>
    <dgm:pt modelId="{7FA76C74-F83B-4BFD-9080-93588E5A4408}">
      <dgm:prSet phldrT="[文字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just">
            <a:lnSpc>
              <a:spcPts val="3200"/>
            </a:lnSpc>
            <a:spcAft>
              <a:spcPts val="0"/>
            </a:spcAft>
          </a:pPr>
          <a:r>
            <a:rPr lang="zh-TW" altLang="en-US" sz="4000" b="1">
              <a:solidFill>
                <a:schemeClr val="tx1"/>
              </a:solidFill>
              <a:latin typeface="+mj-ea"/>
              <a:ea typeface="+mj-ea"/>
            </a:rPr>
            <a:t>公立學校</a:t>
          </a:r>
          <a:endParaRPr lang="zh-TW" altLang="en-US" sz="4000"/>
        </a:p>
      </dgm:t>
    </dgm:pt>
    <dgm:pt modelId="{1EC38EF9-4855-437E-87D5-FFEB0C7DD3CF}" type="parTrans" cxnId="{B350DE46-5CBE-4416-89B2-8BDE24CB7FF9}">
      <dgm:prSet/>
      <dgm:spPr/>
      <dgm:t>
        <a:bodyPr/>
        <a:lstStyle/>
        <a:p>
          <a:endParaRPr lang="zh-TW" altLang="en-US"/>
        </a:p>
      </dgm:t>
    </dgm:pt>
    <dgm:pt modelId="{EAE34577-4C81-4BDE-B6A4-3189C5AFD721}" type="sibTrans" cxnId="{B350DE46-5CBE-4416-89B2-8BDE24CB7FF9}">
      <dgm:prSet/>
      <dgm:spPr/>
      <dgm:t>
        <a:bodyPr/>
        <a:lstStyle/>
        <a:p>
          <a:endParaRPr lang="zh-TW" altLang="en-US"/>
        </a:p>
      </dgm:t>
    </dgm:pt>
    <dgm:pt modelId="{56C155BD-2B00-4885-977A-5D574DA60E54}">
      <dgm:prSet phldrT="[文字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just"/>
          <a:r>
            <a:rPr lang="zh-TW" altLang="en-US" sz="4000" b="1">
              <a:solidFill>
                <a:schemeClr val="tx1"/>
              </a:solidFill>
              <a:latin typeface="+mj-ea"/>
              <a:ea typeface="+mj-ea"/>
            </a:rPr>
            <a:t>公營事業</a:t>
          </a:r>
          <a:endParaRPr lang="zh-TW" altLang="en-US" sz="4000"/>
        </a:p>
      </dgm:t>
    </dgm:pt>
    <dgm:pt modelId="{E63FB09E-BDE6-4889-B022-93F63B68D6AF}" type="parTrans" cxnId="{6532772C-E8B6-46CC-A729-8D0B2334C8B4}">
      <dgm:prSet/>
      <dgm:spPr/>
      <dgm:t>
        <a:bodyPr/>
        <a:lstStyle/>
        <a:p>
          <a:endParaRPr lang="zh-TW" altLang="en-US"/>
        </a:p>
      </dgm:t>
    </dgm:pt>
    <dgm:pt modelId="{DD88CC75-EFBA-4462-A722-F9218F2A3DD2}" type="sibTrans" cxnId="{6532772C-E8B6-46CC-A729-8D0B2334C8B4}">
      <dgm:prSet/>
      <dgm:spPr/>
      <dgm:t>
        <a:bodyPr/>
        <a:lstStyle/>
        <a:p>
          <a:endParaRPr lang="zh-TW" altLang="en-US"/>
        </a:p>
      </dgm:t>
    </dgm:pt>
    <dgm:pt modelId="{14DEEA27-18D1-40B1-9F46-3C7097FC387B}" type="pres">
      <dgm:prSet presAssocID="{E994ED8F-8500-4BE7-9C9E-21F03285E2F4}" presName="linearFlow" presStyleCnt="0">
        <dgm:presLayoutVars>
          <dgm:dir/>
          <dgm:resizeHandles val="exact"/>
        </dgm:presLayoutVars>
      </dgm:prSet>
      <dgm:spPr/>
    </dgm:pt>
    <dgm:pt modelId="{1D0D7BD9-51FD-464B-9D84-F212B2DF26B7}" type="pres">
      <dgm:prSet presAssocID="{9FC7D7FB-2736-4B4F-B8EE-5EE2C00ECE70}" presName="composite" presStyleCnt="0"/>
      <dgm:spPr/>
    </dgm:pt>
    <dgm:pt modelId="{16FC86E1-185A-4C44-BC74-AB191D5D351F}" type="pres">
      <dgm:prSet presAssocID="{9FC7D7FB-2736-4B4F-B8EE-5EE2C00ECE70}" presName="imgShp" presStyleLbl="fgImgPlace1" presStyleIdx="0" presStyleCnt="3"/>
      <dgm:spPr>
        <a:solidFill>
          <a:schemeClr val="bg2">
            <a:lumMod val="75000"/>
          </a:schemeClr>
        </a:solidFill>
      </dgm:spPr>
    </dgm:pt>
    <dgm:pt modelId="{FC82F3D9-039D-4D75-A8E7-DAABBB79DF94}" type="pres">
      <dgm:prSet presAssocID="{9FC7D7FB-2736-4B4F-B8EE-5EE2C00ECE70}" presName="txShp" presStyleLbl="node1" presStyleIdx="0" presStyleCnt="3" custScaleX="121000" custLinFactNeighborX="12022" custLinFactNeighborY="3022">
        <dgm:presLayoutVars>
          <dgm:bulletEnabled val="1"/>
        </dgm:presLayoutVars>
      </dgm:prSet>
      <dgm:spPr/>
    </dgm:pt>
    <dgm:pt modelId="{E418B24A-2D6D-442E-9141-3FEA4BF775CA}" type="pres">
      <dgm:prSet presAssocID="{6F3D253C-3724-4C42-A018-F2508FB5A6A8}" presName="spacing" presStyleCnt="0"/>
      <dgm:spPr/>
    </dgm:pt>
    <dgm:pt modelId="{A0CB9FE5-4637-4989-9916-7A47A05236B0}" type="pres">
      <dgm:prSet presAssocID="{7FA76C74-F83B-4BFD-9080-93588E5A4408}" presName="composite" presStyleCnt="0"/>
      <dgm:spPr/>
    </dgm:pt>
    <dgm:pt modelId="{7640FD55-BCC8-4B1F-88EF-BA10C4F5808C}" type="pres">
      <dgm:prSet presAssocID="{7FA76C74-F83B-4BFD-9080-93588E5A4408}" presName="imgShp" presStyleLbl="fgImgPlace1" presStyleIdx="1" presStyleCnt="3"/>
      <dgm:spPr>
        <a:solidFill>
          <a:srgbClr val="FFC000"/>
        </a:solidFill>
      </dgm:spPr>
    </dgm:pt>
    <dgm:pt modelId="{17F90EDD-B826-4305-BBCE-94E2F6F474BD}" type="pres">
      <dgm:prSet presAssocID="{7FA76C74-F83B-4BFD-9080-93588E5A4408}" presName="txShp" presStyleLbl="node1" presStyleIdx="1" presStyleCnt="3" custScaleX="121000" custLinFactNeighborX="12022" custLinFactNeighborY="3022">
        <dgm:presLayoutVars>
          <dgm:bulletEnabled val="1"/>
        </dgm:presLayoutVars>
      </dgm:prSet>
      <dgm:spPr/>
    </dgm:pt>
    <dgm:pt modelId="{5A900F62-39D2-4B3C-A220-7642385D6434}" type="pres">
      <dgm:prSet presAssocID="{EAE34577-4C81-4BDE-B6A4-3189C5AFD721}" presName="spacing" presStyleCnt="0"/>
      <dgm:spPr/>
    </dgm:pt>
    <dgm:pt modelId="{531D00DA-CEF0-45D2-BBC6-375E63CC9D24}" type="pres">
      <dgm:prSet presAssocID="{56C155BD-2B00-4885-977A-5D574DA60E54}" presName="composite" presStyleCnt="0"/>
      <dgm:spPr/>
    </dgm:pt>
    <dgm:pt modelId="{F1B8CB68-BDD3-49A4-8606-D71511E99597}" type="pres">
      <dgm:prSet presAssocID="{56C155BD-2B00-4885-977A-5D574DA60E54}" presName="imgShp" presStyleLbl="fgImgPlace1" presStyleIdx="2" presStyleCnt="3"/>
      <dgm:spPr>
        <a:solidFill>
          <a:srgbClr val="FFC000"/>
        </a:solidFill>
      </dgm:spPr>
    </dgm:pt>
    <dgm:pt modelId="{435DE3CC-88FA-4935-AE8E-952F7636BA07}" type="pres">
      <dgm:prSet presAssocID="{56C155BD-2B00-4885-977A-5D574DA60E54}" presName="txShp" presStyleLbl="node1" presStyleIdx="2" presStyleCnt="3" custScaleX="121000" custLinFactNeighborX="12022" custLinFactNeighborY="3022">
        <dgm:presLayoutVars>
          <dgm:bulletEnabled val="1"/>
        </dgm:presLayoutVars>
      </dgm:prSet>
      <dgm:spPr/>
    </dgm:pt>
  </dgm:ptLst>
  <dgm:cxnLst>
    <dgm:cxn modelId="{68F6A914-B0C3-4CE0-A801-D88ED3CC0A19}" srcId="{E994ED8F-8500-4BE7-9C9E-21F03285E2F4}" destId="{9FC7D7FB-2736-4B4F-B8EE-5EE2C00ECE70}" srcOrd="0" destOrd="0" parTransId="{A37ECEE2-E83C-4C1A-9E2F-D70EFC4FD59C}" sibTransId="{6F3D253C-3724-4C42-A018-F2508FB5A6A8}"/>
    <dgm:cxn modelId="{7AF9921D-7F62-45B3-9E18-0F167301F576}" type="presOf" srcId="{E994ED8F-8500-4BE7-9C9E-21F03285E2F4}" destId="{14DEEA27-18D1-40B1-9F46-3C7097FC387B}" srcOrd="0" destOrd="0" presId="urn:microsoft.com/office/officeart/2005/8/layout/vList3"/>
    <dgm:cxn modelId="{72ABF721-51E4-475F-A214-FA031DEC80AF}" type="presOf" srcId="{56C155BD-2B00-4885-977A-5D574DA60E54}" destId="{435DE3CC-88FA-4935-AE8E-952F7636BA07}" srcOrd="0" destOrd="0" presId="urn:microsoft.com/office/officeart/2005/8/layout/vList3"/>
    <dgm:cxn modelId="{6532772C-E8B6-46CC-A729-8D0B2334C8B4}" srcId="{E994ED8F-8500-4BE7-9C9E-21F03285E2F4}" destId="{56C155BD-2B00-4885-977A-5D574DA60E54}" srcOrd="2" destOrd="0" parTransId="{E63FB09E-BDE6-4889-B022-93F63B68D6AF}" sibTransId="{DD88CC75-EFBA-4462-A722-F9218F2A3DD2}"/>
    <dgm:cxn modelId="{B350DE46-5CBE-4416-89B2-8BDE24CB7FF9}" srcId="{E994ED8F-8500-4BE7-9C9E-21F03285E2F4}" destId="{7FA76C74-F83B-4BFD-9080-93588E5A4408}" srcOrd="1" destOrd="0" parTransId="{1EC38EF9-4855-437E-87D5-FFEB0C7DD3CF}" sibTransId="{EAE34577-4C81-4BDE-B6A4-3189C5AFD721}"/>
    <dgm:cxn modelId="{CB334C70-5166-4D95-8B89-E712AE4CBBC2}" type="presOf" srcId="{7FA76C74-F83B-4BFD-9080-93588E5A4408}" destId="{17F90EDD-B826-4305-BBCE-94E2F6F474BD}" srcOrd="0" destOrd="0" presId="urn:microsoft.com/office/officeart/2005/8/layout/vList3"/>
    <dgm:cxn modelId="{1625C0FD-7E08-4859-861B-388041ED225C}" type="presOf" srcId="{9FC7D7FB-2736-4B4F-B8EE-5EE2C00ECE70}" destId="{FC82F3D9-039D-4D75-A8E7-DAABBB79DF94}" srcOrd="0" destOrd="0" presId="urn:microsoft.com/office/officeart/2005/8/layout/vList3"/>
    <dgm:cxn modelId="{F6E5FF39-05C8-4945-9B48-015787AE04ED}" type="presParOf" srcId="{14DEEA27-18D1-40B1-9F46-3C7097FC387B}" destId="{1D0D7BD9-51FD-464B-9D84-F212B2DF26B7}" srcOrd="0" destOrd="0" presId="urn:microsoft.com/office/officeart/2005/8/layout/vList3"/>
    <dgm:cxn modelId="{C570B2EE-D300-4098-86F2-4FD422D0194C}" type="presParOf" srcId="{1D0D7BD9-51FD-464B-9D84-F212B2DF26B7}" destId="{16FC86E1-185A-4C44-BC74-AB191D5D351F}" srcOrd="0" destOrd="0" presId="urn:microsoft.com/office/officeart/2005/8/layout/vList3"/>
    <dgm:cxn modelId="{80143B7E-8B18-4775-A973-14A9B2285021}" type="presParOf" srcId="{1D0D7BD9-51FD-464B-9D84-F212B2DF26B7}" destId="{FC82F3D9-039D-4D75-A8E7-DAABBB79DF94}" srcOrd="1" destOrd="0" presId="urn:microsoft.com/office/officeart/2005/8/layout/vList3"/>
    <dgm:cxn modelId="{E6E9931C-3803-4D0F-8F28-656B1BD845AE}" type="presParOf" srcId="{14DEEA27-18D1-40B1-9F46-3C7097FC387B}" destId="{E418B24A-2D6D-442E-9141-3FEA4BF775CA}" srcOrd="1" destOrd="0" presId="urn:microsoft.com/office/officeart/2005/8/layout/vList3"/>
    <dgm:cxn modelId="{2CA3A0AD-1B6C-4451-A9F5-AA9CC188CE9A}" type="presParOf" srcId="{14DEEA27-18D1-40B1-9F46-3C7097FC387B}" destId="{A0CB9FE5-4637-4989-9916-7A47A05236B0}" srcOrd="2" destOrd="0" presId="urn:microsoft.com/office/officeart/2005/8/layout/vList3"/>
    <dgm:cxn modelId="{265C86F2-526F-4D90-AAD6-4A074552CD5F}" type="presParOf" srcId="{A0CB9FE5-4637-4989-9916-7A47A05236B0}" destId="{7640FD55-BCC8-4B1F-88EF-BA10C4F5808C}" srcOrd="0" destOrd="0" presId="urn:microsoft.com/office/officeart/2005/8/layout/vList3"/>
    <dgm:cxn modelId="{448FED34-C4F0-4234-81A7-0A1749BBC896}" type="presParOf" srcId="{A0CB9FE5-4637-4989-9916-7A47A05236B0}" destId="{17F90EDD-B826-4305-BBCE-94E2F6F474BD}" srcOrd="1" destOrd="0" presId="urn:microsoft.com/office/officeart/2005/8/layout/vList3"/>
    <dgm:cxn modelId="{7EDC0DF3-538D-477F-871C-B2B06C93D623}" type="presParOf" srcId="{14DEEA27-18D1-40B1-9F46-3C7097FC387B}" destId="{5A900F62-39D2-4B3C-A220-7642385D6434}" srcOrd="3" destOrd="0" presId="urn:microsoft.com/office/officeart/2005/8/layout/vList3"/>
    <dgm:cxn modelId="{2488C445-E125-48D4-ABAC-D7AAFF7D37BD}" type="presParOf" srcId="{14DEEA27-18D1-40B1-9F46-3C7097FC387B}" destId="{531D00DA-CEF0-45D2-BBC6-375E63CC9D24}" srcOrd="4" destOrd="0" presId="urn:microsoft.com/office/officeart/2005/8/layout/vList3"/>
    <dgm:cxn modelId="{7556285E-D3AF-4D7B-8B4B-BB1462A28F29}" type="presParOf" srcId="{531D00DA-CEF0-45D2-BBC6-375E63CC9D24}" destId="{F1B8CB68-BDD3-49A4-8606-D71511E99597}" srcOrd="0" destOrd="0" presId="urn:microsoft.com/office/officeart/2005/8/layout/vList3"/>
    <dgm:cxn modelId="{98614576-BF6D-45C7-A635-DB67B1AA4094}" type="presParOf" srcId="{531D00DA-CEF0-45D2-BBC6-375E63CC9D24}" destId="{435DE3CC-88FA-4935-AE8E-952F7636BA0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94ED8F-8500-4BE7-9C9E-21F03285E2F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FC7D7FB-2736-4B4F-B8EE-5EE2C00ECE70}">
      <dgm:prSet phldrT="[文字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just">
            <a:lnSpc>
              <a:spcPts val="3200"/>
            </a:lnSpc>
            <a:spcAft>
              <a:spcPts val="0"/>
            </a:spcAft>
          </a:pPr>
          <a:r>
            <a:rPr lang="zh-TW" altLang="en-US" sz="2600" b="1">
              <a:solidFill>
                <a:srgbClr val="0000FF"/>
              </a:solidFill>
              <a:latin typeface="+mj-ea"/>
              <a:ea typeface="+mj-ea"/>
            </a:rPr>
            <a:t>公開招標：</a:t>
          </a:r>
          <a:r>
            <a:rPr lang="zh-TW" altLang="en-US" sz="2600" b="1">
              <a:solidFill>
                <a:schemeClr val="tx1"/>
              </a:solidFill>
              <a:latin typeface="+mj-ea"/>
              <a:ea typeface="+mj-ea"/>
            </a:rPr>
            <a:t>以公告方式邀請不特定廠商投標。</a:t>
          </a:r>
          <a:r>
            <a:rPr lang="en-US" altLang="zh-TW" sz="2600" b="1">
              <a:solidFill>
                <a:srgbClr val="660033"/>
              </a:solidFill>
              <a:latin typeface="+mj-ea"/>
              <a:ea typeface="+mj-ea"/>
            </a:rPr>
            <a:t>(§19)</a:t>
          </a:r>
          <a:endParaRPr lang="zh-TW" altLang="en-US" sz="2600" b="1">
            <a:solidFill>
              <a:srgbClr val="660033"/>
            </a:solidFill>
            <a:latin typeface="+mj-ea"/>
            <a:ea typeface="+mj-ea"/>
          </a:endParaRPr>
        </a:p>
      </dgm:t>
    </dgm:pt>
    <dgm:pt modelId="{A37ECEE2-E83C-4C1A-9E2F-D70EFC4FD59C}" type="parTrans" cxnId="{68F6A914-B0C3-4CE0-A801-D88ED3CC0A19}">
      <dgm:prSet/>
      <dgm:spPr/>
      <dgm:t>
        <a:bodyPr/>
        <a:lstStyle/>
        <a:p>
          <a:endParaRPr lang="zh-TW" altLang="en-US"/>
        </a:p>
      </dgm:t>
    </dgm:pt>
    <dgm:pt modelId="{6F3D253C-3724-4C42-A018-F2508FB5A6A8}" type="sibTrans" cxnId="{68F6A914-B0C3-4CE0-A801-D88ED3CC0A19}">
      <dgm:prSet/>
      <dgm:spPr/>
      <dgm:t>
        <a:bodyPr/>
        <a:lstStyle/>
        <a:p>
          <a:endParaRPr lang="zh-TW" altLang="en-US"/>
        </a:p>
      </dgm:t>
    </dgm:pt>
    <dgm:pt modelId="{7FA76C74-F83B-4BFD-9080-93588E5A4408}">
      <dgm:prSet phldrT="[文字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just">
            <a:lnSpc>
              <a:spcPts val="3200"/>
            </a:lnSpc>
            <a:spcAft>
              <a:spcPts val="0"/>
            </a:spcAft>
          </a:pPr>
          <a:r>
            <a:rPr lang="zh-TW" altLang="en-US" sz="2600" b="1">
              <a:solidFill>
                <a:srgbClr val="0000FF"/>
              </a:solidFill>
              <a:latin typeface="+mj-ea"/>
              <a:ea typeface="+mj-ea"/>
            </a:rPr>
            <a:t>選擇性招標：</a:t>
          </a:r>
          <a:r>
            <a:rPr lang="zh-TW" altLang="en-US" sz="2600" b="1">
              <a:solidFill>
                <a:schemeClr val="tx1"/>
              </a:solidFill>
              <a:latin typeface="+mj-ea"/>
              <a:ea typeface="+mj-ea"/>
            </a:rPr>
            <a:t>以公告方式邀請不特定廠商投標。</a:t>
          </a:r>
          <a:r>
            <a:rPr lang="en-US" altLang="zh-TW" sz="2600" b="1">
              <a:solidFill>
                <a:srgbClr val="660033"/>
              </a:solidFill>
              <a:latin typeface="+mj-ea"/>
              <a:ea typeface="+mj-ea"/>
            </a:rPr>
            <a:t>(§20</a:t>
          </a:r>
          <a:r>
            <a:rPr lang="zh-TW" altLang="en-US" sz="2600" b="1">
              <a:solidFill>
                <a:srgbClr val="660033"/>
              </a:solidFill>
              <a:latin typeface="+mj-ea"/>
              <a:ea typeface="+mj-ea"/>
            </a:rPr>
            <a:t>、</a:t>
          </a:r>
          <a:r>
            <a:rPr lang="en-US" altLang="zh-TW" sz="2600" b="1">
              <a:solidFill>
                <a:srgbClr val="660033"/>
              </a:solidFill>
              <a:latin typeface="+mj-ea"/>
              <a:ea typeface="+mj-ea"/>
            </a:rPr>
            <a:t>§21)</a:t>
          </a:r>
          <a:endParaRPr lang="zh-TW" altLang="en-US" sz="2600"/>
        </a:p>
      </dgm:t>
    </dgm:pt>
    <dgm:pt modelId="{1EC38EF9-4855-437E-87D5-FFEB0C7DD3CF}" type="parTrans" cxnId="{B350DE46-5CBE-4416-89B2-8BDE24CB7FF9}">
      <dgm:prSet/>
      <dgm:spPr/>
      <dgm:t>
        <a:bodyPr/>
        <a:lstStyle/>
        <a:p>
          <a:endParaRPr lang="zh-TW" altLang="en-US"/>
        </a:p>
      </dgm:t>
    </dgm:pt>
    <dgm:pt modelId="{EAE34577-4C81-4BDE-B6A4-3189C5AFD721}" type="sibTrans" cxnId="{B350DE46-5CBE-4416-89B2-8BDE24CB7FF9}">
      <dgm:prSet/>
      <dgm:spPr/>
      <dgm:t>
        <a:bodyPr/>
        <a:lstStyle/>
        <a:p>
          <a:endParaRPr lang="zh-TW" altLang="en-US"/>
        </a:p>
      </dgm:t>
    </dgm:pt>
    <dgm:pt modelId="{56C155BD-2B00-4885-977A-5D574DA60E54}">
      <dgm:prSet phldrT="[文字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just">
            <a:lnSpc>
              <a:spcPts val="3600"/>
            </a:lnSpc>
            <a:spcAft>
              <a:spcPts val="0"/>
            </a:spcAft>
          </a:pPr>
          <a:r>
            <a:rPr lang="zh-TW" altLang="en-US" sz="2600" b="1">
              <a:solidFill>
                <a:srgbClr val="660033"/>
              </a:solidFill>
              <a:latin typeface="+mj-ea"/>
              <a:ea typeface="+mj-ea"/>
            </a:rPr>
            <a:t>限制性招標</a:t>
          </a:r>
          <a:r>
            <a:rPr lang="zh-TW" altLang="en-US" sz="2600" b="1">
              <a:solidFill>
                <a:srgbClr val="0000FF"/>
              </a:solidFill>
              <a:latin typeface="+mj-ea"/>
              <a:ea typeface="+mj-ea"/>
            </a:rPr>
            <a:t>：</a:t>
          </a:r>
          <a:r>
            <a:rPr lang="zh-TW" altLang="en-US" sz="2600" b="1">
              <a:solidFill>
                <a:schemeClr val="tx1"/>
              </a:solidFill>
              <a:latin typeface="+mj-ea"/>
              <a:ea typeface="+mj-ea"/>
            </a:rPr>
            <a:t>不經公告程序，</a:t>
          </a:r>
          <a:r>
            <a:rPr lang="zh-TW" altLang="en-US" sz="2600" b="1" u="sng" baseline="0">
              <a:solidFill>
                <a:schemeClr val="tx1"/>
              </a:solidFill>
              <a:uFill>
                <a:solidFill>
                  <a:srgbClr val="FF0000"/>
                </a:solidFill>
              </a:uFill>
              <a:latin typeface="+mj-ea"/>
              <a:ea typeface="+mj-ea"/>
            </a:rPr>
            <a:t>邀請二家以上廠商比價或僅邀請一家廠商議價</a:t>
          </a:r>
          <a:r>
            <a:rPr lang="zh-TW" altLang="en-US" sz="2600" b="1">
              <a:solidFill>
                <a:schemeClr val="tx1"/>
              </a:solidFill>
              <a:latin typeface="+mj-ea"/>
              <a:ea typeface="+mj-ea"/>
            </a:rPr>
            <a:t>。</a:t>
          </a:r>
          <a:r>
            <a:rPr lang="en-US" altLang="zh-TW" sz="2600" b="1">
              <a:solidFill>
                <a:srgbClr val="660033"/>
              </a:solidFill>
              <a:latin typeface="+mj-ea"/>
              <a:ea typeface="+mj-ea"/>
            </a:rPr>
            <a:t>(§22)</a:t>
          </a:r>
          <a:endParaRPr lang="zh-TW" altLang="en-US" sz="2600"/>
        </a:p>
      </dgm:t>
    </dgm:pt>
    <dgm:pt modelId="{E63FB09E-BDE6-4889-B022-93F63B68D6AF}" type="parTrans" cxnId="{6532772C-E8B6-46CC-A729-8D0B2334C8B4}">
      <dgm:prSet/>
      <dgm:spPr/>
      <dgm:t>
        <a:bodyPr/>
        <a:lstStyle/>
        <a:p>
          <a:endParaRPr lang="zh-TW" altLang="en-US"/>
        </a:p>
      </dgm:t>
    </dgm:pt>
    <dgm:pt modelId="{DD88CC75-EFBA-4462-A722-F9218F2A3DD2}" type="sibTrans" cxnId="{6532772C-E8B6-46CC-A729-8D0B2334C8B4}">
      <dgm:prSet/>
      <dgm:spPr/>
      <dgm:t>
        <a:bodyPr/>
        <a:lstStyle/>
        <a:p>
          <a:endParaRPr lang="zh-TW" altLang="en-US"/>
        </a:p>
      </dgm:t>
    </dgm:pt>
    <dgm:pt modelId="{14DEEA27-18D1-40B1-9F46-3C7097FC387B}" type="pres">
      <dgm:prSet presAssocID="{E994ED8F-8500-4BE7-9C9E-21F03285E2F4}" presName="linearFlow" presStyleCnt="0">
        <dgm:presLayoutVars>
          <dgm:dir/>
          <dgm:resizeHandles val="exact"/>
        </dgm:presLayoutVars>
      </dgm:prSet>
      <dgm:spPr/>
    </dgm:pt>
    <dgm:pt modelId="{1D0D7BD9-51FD-464B-9D84-F212B2DF26B7}" type="pres">
      <dgm:prSet presAssocID="{9FC7D7FB-2736-4B4F-B8EE-5EE2C00ECE70}" presName="composite" presStyleCnt="0"/>
      <dgm:spPr/>
    </dgm:pt>
    <dgm:pt modelId="{16FC86E1-185A-4C44-BC74-AB191D5D351F}" type="pres">
      <dgm:prSet presAssocID="{9FC7D7FB-2736-4B4F-B8EE-5EE2C00ECE70}" presName="imgShp" presStyleLbl="fgImgPlace1" presStyleIdx="0" presStyleCnt="3"/>
      <dgm:spPr>
        <a:solidFill>
          <a:schemeClr val="bg1">
            <a:lumMod val="75000"/>
          </a:schemeClr>
        </a:solidFill>
      </dgm:spPr>
    </dgm:pt>
    <dgm:pt modelId="{FC82F3D9-039D-4D75-A8E7-DAABBB79DF94}" type="pres">
      <dgm:prSet presAssocID="{9FC7D7FB-2736-4B4F-B8EE-5EE2C00ECE70}" presName="txShp" presStyleLbl="node1" presStyleIdx="0" presStyleCnt="3" custScaleX="121000" custLinFactNeighborX="12022" custLinFactNeighborY="3022">
        <dgm:presLayoutVars>
          <dgm:bulletEnabled val="1"/>
        </dgm:presLayoutVars>
      </dgm:prSet>
      <dgm:spPr/>
    </dgm:pt>
    <dgm:pt modelId="{E418B24A-2D6D-442E-9141-3FEA4BF775CA}" type="pres">
      <dgm:prSet presAssocID="{6F3D253C-3724-4C42-A018-F2508FB5A6A8}" presName="spacing" presStyleCnt="0"/>
      <dgm:spPr/>
    </dgm:pt>
    <dgm:pt modelId="{A0CB9FE5-4637-4989-9916-7A47A05236B0}" type="pres">
      <dgm:prSet presAssocID="{7FA76C74-F83B-4BFD-9080-93588E5A4408}" presName="composite" presStyleCnt="0"/>
      <dgm:spPr/>
    </dgm:pt>
    <dgm:pt modelId="{7640FD55-BCC8-4B1F-88EF-BA10C4F5808C}" type="pres">
      <dgm:prSet presAssocID="{7FA76C74-F83B-4BFD-9080-93588E5A4408}" presName="imgShp" presStyleLbl="fgImgPlace1" presStyleIdx="1" presStyleCnt="3"/>
      <dgm:spPr>
        <a:solidFill>
          <a:schemeClr val="bg1">
            <a:lumMod val="75000"/>
          </a:schemeClr>
        </a:solidFill>
      </dgm:spPr>
    </dgm:pt>
    <dgm:pt modelId="{17F90EDD-B826-4305-BBCE-94E2F6F474BD}" type="pres">
      <dgm:prSet presAssocID="{7FA76C74-F83B-4BFD-9080-93588E5A4408}" presName="txShp" presStyleLbl="node1" presStyleIdx="1" presStyleCnt="3" custScaleX="121000" custLinFactNeighborX="12022" custLinFactNeighborY="3022">
        <dgm:presLayoutVars>
          <dgm:bulletEnabled val="1"/>
        </dgm:presLayoutVars>
      </dgm:prSet>
      <dgm:spPr/>
    </dgm:pt>
    <dgm:pt modelId="{5A900F62-39D2-4B3C-A220-7642385D6434}" type="pres">
      <dgm:prSet presAssocID="{EAE34577-4C81-4BDE-B6A4-3189C5AFD721}" presName="spacing" presStyleCnt="0"/>
      <dgm:spPr/>
    </dgm:pt>
    <dgm:pt modelId="{531D00DA-CEF0-45D2-BBC6-375E63CC9D24}" type="pres">
      <dgm:prSet presAssocID="{56C155BD-2B00-4885-977A-5D574DA60E54}" presName="composite" presStyleCnt="0"/>
      <dgm:spPr/>
    </dgm:pt>
    <dgm:pt modelId="{F1B8CB68-BDD3-49A4-8606-D71511E99597}" type="pres">
      <dgm:prSet presAssocID="{56C155BD-2B00-4885-977A-5D574DA60E54}" presName="imgShp" presStyleLbl="fgImgPlace1" presStyleIdx="2" presStyleCnt="3"/>
      <dgm:spPr>
        <a:solidFill>
          <a:schemeClr val="bg1">
            <a:lumMod val="75000"/>
          </a:schemeClr>
        </a:solidFill>
      </dgm:spPr>
    </dgm:pt>
    <dgm:pt modelId="{435DE3CC-88FA-4935-AE8E-952F7636BA07}" type="pres">
      <dgm:prSet presAssocID="{56C155BD-2B00-4885-977A-5D574DA60E54}" presName="txShp" presStyleLbl="node1" presStyleIdx="2" presStyleCnt="3" custScaleX="121000" custScaleY="145185" custLinFactNeighborX="12022" custLinFactNeighborY="3022">
        <dgm:presLayoutVars>
          <dgm:bulletEnabled val="1"/>
        </dgm:presLayoutVars>
      </dgm:prSet>
      <dgm:spPr/>
    </dgm:pt>
  </dgm:ptLst>
  <dgm:cxnLst>
    <dgm:cxn modelId="{68F6A914-B0C3-4CE0-A801-D88ED3CC0A19}" srcId="{E994ED8F-8500-4BE7-9C9E-21F03285E2F4}" destId="{9FC7D7FB-2736-4B4F-B8EE-5EE2C00ECE70}" srcOrd="0" destOrd="0" parTransId="{A37ECEE2-E83C-4C1A-9E2F-D70EFC4FD59C}" sibTransId="{6F3D253C-3724-4C42-A018-F2508FB5A6A8}"/>
    <dgm:cxn modelId="{6532772C-E8B6-46CC-A729-8D0B2334C8B4}" srcId="{E994ED8F-8500-4BE7-9C9E-21F03285E2F4}" destId="{56C155BD-2B00-4885-977A-5D574DA60E54}" srcOrd="2" destOrd="0" parTransId="{E63FB09E-BDE6-4889-B022-93F63B68D6AF}" sibTransId="{DD88CC75-EFBA-4462-A722-F9218F2A3DD2}"/>
    <dgm:cxn modelId="{13AC1730-654C-4483-9D8D-2046B91C8237}" type="presOf" srcId="{7FA76C74-F83B-4BFD-9080-93588E5A4408}" destId="{17F90EDD-B826-4305-BBCE-94E2F6F474BD}" srcOrd="0" destOrd="0" presId="urn:microsoft.com/office/officeart/2005/8/layout/vList3"/>
    <dgm:cxn modelId="{B350DE46-5CBE-4416-89B2-8BDE24CB7FF9}" srcId="{E994ED8F-8500-4BE7-9C9E-21F03285E2F4}" destId="{7FA76C74-F83B-4BFD-9080-93588E5A4408}" srcOrd="1" destOrd="0" parTransId="{1EC38EF9-4855-437E-87D5-FFEB0C7DD3CF}" sibTransId="{EAE34577-4C81-4BDE-B6A4-3189C5AFD721}"/>
    <dgm:cxn modelId="{803F4B6D-FB05-4D82-B3B0-23DD8E0DD7A9}" type="presOf" srcId="{E994ED8F-8500-4BE7-9C9E-21F03285E2F4}" destId="{14DEEA27-18D1-40B1-9F46-3C7097FC387B}" srcOrd="0" destOrd="0" presId="urn:microsoft.com/office/officeart/2005/8/layout/vList3"/>
    <dgm:cxn modelId="{06936271-B704-4A80-B7DE-CCA6D8CACA63}" type="presOf" srcId="{56C155BD-2B00-4885-977A-5D574DA60E54}" destId="{435DE3CC-88FA-4935-AE8E-952F7636BA07}" srcOrd="0" destOrd="0" presId="urn:microsoft.com/office/officeart/2005/8/layout/vList3"/>
    <dgm:cxn modelId="{AC235AD1-7CC4-477B-8519-2170A7DE5335}" type="presOf" srcId="{9FC7D7FB-2736-4B4F-B8EE-5EE2C00ECE70}" destId="{FC82F3D9-039D-4D75-A8E7-DAABBB79DF94}" srcOrd="0" destOrd="0" presId="urn:microsoft.com/office/officeart/2005/8/layout/vList3"/>
    <dgm:cxn modelId="{DE82C7B4-C18E-418E-B249-863B535D4B97}" type="presParOf" srcId="{14DEEA27-18D1-40B1-9F46-3C7097FC387B}" destId="{1D0D7BD9-51FD-464B-9D84-F212B2DF26B7}" srcOrd="0" destOrd="0" presId="urn:microsoft.com/office/officeart/2005/8/layout/vList3"/>
    <dgm:cxn modelId="{625A0649-08BB-4A73-9D73-07071CCF9FA9}" type="presParOf" srcId="{1D0D7BD9-51FD-464B-9D84-F212B2DF26B7}" destId="{16FC86E1-185A-4C44-BC74-AB191D5D351F}" srcOrd="0" destOrd="0" presId="urn:microsoft.com/office/officeart/2005/8/layout/vList3"/>
    <dgm:cxn modelId="{883BFB09-8AE3-48E2-B145-EDB65FEF2A99}" type="presParOf" srcId="{1D0D7BD9-51FD-464B-9D84-F212B2DF26B7}" destId="{FC82F3D9-039D-4D75-A8E7-DAABBB79DF94}" srcOrd="1" destOrd="0" presId="urn:microsoft.com/office/officeart/2005/8/layout/vList3"/>
    <dgm:cxn modelId="{20D1CE62-A9A3-4AC6-8F99-B6B1A9E4765D}" type="presParOf" srcId="{14DEEA27-18D1-40B1-9F46-3C7097FC387B}" destId="{E418B24A-2D6D-442E-9141-3FEA4BF775CA}" srcOrd="1" destOrd="0" presId="urn:microsoft.com/office/officeart/2005/8/layout/vList3"/>
    <dgm:cxn modelId="{95E929B1-8C0E-4160-8746-C08ED33CA821}" type="presParOf" srcId="{14DEEA27-18D1-40B1-9F46-3C7097FC387B}" destId="{A0CB9FE5-4637-4989-9916-7A47A05236B0}" srcOrd="2" destOrd="0" presId="urn:microsoft.com/office/officeart/2005/8/layout/vList3"/>
    <dgm:cxn modelId="{9D73B08D-AC3F-42D5-A355-998A5BB0FABE}" type="presParOf" srcId="{A0CB9FE5-4637-4989-9916-7A47A05236B0}" destId="{7640FD55-BCC8-4B1F-88EF-BA10C4F5808C}" srcOrd="0" destOrd="0" presId="urn:microsoft.com/office/officeart/2005/8/layout/vList3"/>
    <dgm:cxn modelId="{3D7748ED-D977-48ED-8434-46331EFCF27F}" type="presParOf" srcId="{A0CB9FE5-4637-4989-9916-7A47A05236B0}" destId="{17F90EDD-B826-4305-BBCE-94E2F6F474BD}" srcOrd="1" destOrd="0" presId="urn:microsoft.com/office/officeart/2005/8/layout/vList3"/>
    <dgm:cxn modelId="{76E46EBF-EEC9-41F5-909F-E14FEA6B20C9}" type="presParOf" srcId="{14DEEA27-18D1-40B1-9F46-3C7097FC387B}" destId="{5A900F62-39D2-4B3C-A220-7642385D6434}" srcOrd="3" destOrd="0" presId="urn:microsoft.com/office/officeart/2005/8/layout/vList3"/>
    <dgm:cxn modelId="{B67D8337-6746-4D5A-A900-01CF14BD5660}" type="presParOf" srcId="{14DEEA27-18D1-40B1-9F46-3C7097FC387B}" destId="{531D00DA-CEF0-45D2-BBC6-375E63CC9D24}" srcOrd="4" destOrd="0" presId="urn:microsoft.com/office/officeart/2005/8/layout/vList3"/>
    <dgm:cxn modelId="{2E327679-B593-4751-8A10-EB3757F5B50B}" type="presParOf" srcId="{531D00DA-CEF0-45D2-BBC6-375E63CC9D24}" destId="{F1B8CB68-BDD3-49A4-8606-D71511E99597}" srcOrd="0" destOrd="0" presId="urn:microsoft.com/office/officeart/2005/8/layout/vList3"/>
    <dgm:cxn modelId="{48202F61-FE64-4D81-8CA0-4336EA481CFD}" type="presParOf" srcId="{531D00DA-CEF0-45D2-BBC6-375E63CC9D24}" destId="{435DE3CC-88FA-4935-AE8E-952F7636BA0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94ED8F-8500-4BE7-9C9E-21F03285E2F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FC7D7FB-2736-4B4F-B8EE-5EE2C00ECE70}">
      <dgm:prSet phldrT="[文字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just">
            <a:lnSpc>
              <a:spcPts val="2600"/>
            </a:lnSpc>
            <a:spcAft>
              <a:spcPts val="0"/>
            </a:spcAft>
          </a:pPr>
          <a:r>
            <a:rPr lang="zh-TW" altLang="en-US" sz="2400" b="1">
              <a:solidFill>
                <a:srgbClr val="006600"/>
              </a:solidFill>
              <a:latin typeface="+mj-ea"/>
              <a:ea typeface="+mj-ea"/>
            </a:rPr>
            <a:t>訂有底價</a:t>
          </a:r>
          <a:r>
            <a:rPr lang="zh-TW" altLang="en-US" sz="2400" b="1">
              <a:solidFill>
                <a:schemeClr val="tx1"/>
              </a:solidFill>
              <a:latin typeface="+mj-ea"/>
              <a:ea typeface="+mj-ea"/>
            </a:rPr>
            <a:t>之採購，以合於招標文件規定，且在底價以內之</a:t>
          </a:r>
          <a:r>
            <a:rPr lang="zh-TW" altLang="en-US" sz="2400" b="1">
              <a:solidFill>
                <a:srgbClr val="006600"/>
              </a:solidFill>
              <a:latin typeface="+mj-ea"/>
              <a:ea typeface="+mj-ea"/>
            </a:rPr>
            <a:t>最低標</a:t>
          </a:r>
          <a:r>
            <a:rPr lang="zh-TW" altLang="en-US" sz="2400" b="1">
              <a:solidFill>
                <a:schemeClr val="tx1"/>
              </a:solidFill>
              <a:latin typeface="+mj-ea"/>
              <a:ea typeface="+mj-ea"/>
            </a:rPr>
            <a:t>為得標廠商。</a:t>
          </a:r>
          <a:r>
            <a:rPr lang="en-US" altLang="zh-TW" sz="2400" b="1">
              <a:solidFill>
                <a:srgbClr val="660033"/>
              </a:solidFill>
              <a:latin typeface="+mj-ea"/>
              <a:ea typeface="+mj-ea"/>
            </a:rPr>
            <a:t>(§52,1,1)</a:t>
          </a:r>
          <a:endParaRPr lang="zh-TW" altLang="en-US" sz="2400" b="1">
            <a:solidFill>
              <a:srgbClr val="660033"/>
            </a:solidFill>
            <a:latin typeface="+mj-ea"/>
            <a:ea typeface="+mj-ea"/>
          </a:endParaRPr>
        </a:p>
      </dgm:t>
    </dgm:pt>
    <dgm:pt modelId="{A37ECEE2-E83C-4C1A-9E2F-D70EFC4FD59C}" type="parTrans" cxnId="{68F6A914-B0C3-4CE0-A801-D88ED3CC0A19}">
      <dgm:prSet/>
      <dgm:spPr/>
      <dgm:t>
        <a:bodyPr/>
        <a:lstStyle/>
        <a:p>
          <a:endParaRPr lang="zh-TW" altLang="en-US"/>
        </a:p>
      </dgm:t>
    </dgm:pt>
    <dgm:pt modelId="{6F3D253C-3724-4C42-A018-F2508FB5A6A8}" type="sibTrans" cxnId="{68F6A914-B0C3-4CE0-A801-D88ED3CC0A19}">
      <dgm:prSet/>
      <dgm:spPr/>
      <dgm:t>
        <a:bodyPr/>
        <a:lstStyle/>
        <a:p>
          <a:endParaRPr lang="zh-TW" altLang="en-US"/>
        </a:p>
      </dgm:t>
    </dgm:pt>
    <dgm:pt modelId="{7FA76C74-F83B-4BFD-9080-93588E5A4408}">
      <dgm:prSet phldrT="[文字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just">
            <a:lnSpc>
              <a:spcPts val="2600"/>
            </a:lnSpc>
            <a:spcAft>
              <a:spcPts val="0"/>
            </a:spcAft>
          </a:pPr>
          <a:r>
            <a:rPr lang="zh-TW" altLang="en-US" sz="2400" b="1">
              <a:solidFill>
                <a:srgbClr val="006600"/>
              </a:solidFill>
              <a:latin typeface="+mj-ea"/>
              <a:ea typeface="+mj-ea"/>
            </a:rPr>
            <a:t>未訂底價</a:t>
          </a:r>
          <a:r>
            <a:rPr lang="zh-TW" altLang="en-US" sz="2400" b="1">
              <a:solidFill>
                <a:schemeClr val="tx1"/>
              </a:solidFill>
              <a:latin typeface="+mj-ea"/>
              <a:ea typeface="+mj-ea"/>
            </a:rPr>
            <a:t>之採購，以合於招標文件規定，標價合理，且在預算數額以內之</a:t>
          </a:r>
          <a:r>
            <a:rPr lang="zh-TW" altLang="en-US" sz="2400" b="1">
              <a:solidFill>
                <a:srgbClr val="006600"/>
              </a:solidFill>
              <a:latin typeface="+mj-ea"/>
              <a:ea typeface="+mj-ea"/>
            </a:rPr>
            <a:t>最低標</a:t>
          </a:r>
          <a:r>
            <a:rPr lang="zh-TW" altLang="en-US" sz="2400" b="1">
              <a:solidFill>
                <a:schemeClr val="tx1"/>
              </a:solidFill>
              <a:latin typeface="+mj-ea"/>
              <a:ea typeface="+mj-ea"/>
            </a:rPr>
            <a:t>為得標廠商。</a:t>
          </a:r>
          <a:r>
            <a:rPr lang="en-US" altLang="zh-TW" sz="2400" b="1">
              <a:solidFill>
                <a:srgbClr val="660033"/>
              </a:solidFill>
              <a:latin typeface="+mj-ea"/>
              <a:ea typeface="+mj-ea"/>
            </a:rPr>
            <a:t>(§52,1,2)</a:t>
          </a:r>
          <a:endParaRPr lang="zh-TW" altLang="en-US" sz="2400"/>
        </a:p>
      </dgm:t>
    </dgm:pt>
    <dgm:pt modelId="{1EC38EF9-4855-437E-87D5-FFEB0C7DD3CF}" type="parTrans" cxnId="{B350DE46-5CBE-4416-89B2-8BDE24CB7FF9}">
      <dgm:prSet/>
      <dgm:spPr/>
      <dgm:t>
        <a:bodyPr/>
        <a:lstStyle/>
        <a:p>
          <a:endParaRPr lang="zh-TW" altLang="en-US"/>
        </a:p>
      </dgm:t>
    </dgm:pt>
    <dgm:pt modelId="{EAE34577-4C81-4BDE-B6A4-3189C5AFD721}" type="sibTrans" cxnId="{B350DE46-5CBE-4416-89B2-8BDE24CB7FF9}">
      <dgm:prSet/>
      <dgm:spPr/>
      <dgm:t>
        <a:bodyPr/>
        <a:lstStyle/>
        <a:p>
          <a:endParaRPr lang="zh-TW" altLang="en-US"/>
        </a:p>
      </dgm:t>
    </dgm:pt>
    <dgm:pt modelId="{56C155BD-2B00-4885-977A-5D574DA60E54}">
      <dgm:prSet phldrT="[文字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just">
            <a:lnSpc>
              <a:spcPts val="2600"/>
            </a:lnSpc>
            <a:spcAft>
              <a:spcPts val="0"/>
            </a:spcAft>
          </a:pPr>
          <a:r>
            <a:rPr lang="zh-TW" altLang="en-US" sz="2400" b="1">
              <a:solidFill>
                <a:schemeClr val="tx1"/>
              </a:solidFill>
              <a:latin typeface="+mj-ea"/>
              <a:ea typeface="+mj-ea"/>
            </a:rPr>
            <a:t>以合於招標文件規定之</a:t>
          </a:r>
          <a:r>
            <a:rPr lang="zh-TW" altLang="en-US" sz="2400" b="1">
              <a:solidFill>
                <a:srgbClr val="006600"/>
              </a:solidFill>
              <a:latin typeface="+mj-ea"/>
              <a:ea typeface="+mj-ea"/>
            </a:rPr>
            <a:t>最有利標</a:t>
          </a:r>
          <a:r>
            <a:rPr lang="zh-TW" altLang="en-US" sz="2400" b="1">
              <a:solidFill>
                <a:schemeClr val="tx1"/>
              </a:solidFill>
              <a:latin typeface="+mj-ea"/>
              <a:ea typeface="+mj-ea"/>
            </a:rPr>
            <a:t>為得標廠商。</a:t>
          </a:r>
          <a:r>
            <a:rPr lang="en-US" altLang="zh-TW" sz="2400" b="1">
              <a:solidFill>
                <a:srgbClr val="660033"/>
              </a:solidFill>
              <a:latin typeface="+mj-ea"/>
              <a:ea typeface="+mj-ea"/>
            </a:rPr>
            <a:t>(§52,1,3)</a:t>
          </a:r>
          <a:endParaRPr lang="zh-TW" altLang="en-US" sz="2400"/>
        </a:p>
      </dgm:t>
    </dgm:pt>
    <dgm:pt modelId="{E63FB09E-BDE6-4889-B022-93F63B68D6AF}" type="parTrans" cxnId="{6532772C-E8B6-46CC-A729-8D0B2334C8B4}">
      <dgm:prSet/>
      <dgm:spPr/>
      <dgm:t>
        <a:bodyPr/>
        <a:lstStyle/>
        <a:p>
          <a:endParaRPr lang="zh-TW" altLang="en-US"/>
        </a:p>
      </dgm:t>
    </dgm:pt>
    <dgm:pt modelId="{DD88CC75-EFBA-4462-A722-F9218F2A3DD2}" type="sibTrans" cxnId="{6532772C-E8B6-46CC-A729-8D0B2334C8B4}">
      <dgm:prSet/>
      <dgm:spPr/>
      <dgm:t>
        <a:bodyPr/>
        <a:lstStyle/>
        <a:p>
          <a:endParaRPr lang="zh-TW" altLang="en-US"/>
        </a:p>
      </dgm:t>
    </dgm:pt>
    <dgm:pt modelId="{14DEEA27-18D1-40B1-9F46-3C7097FC387B}" type="pres">
      <dgm:prSet presAssocID="{E994ED8F-8500-4BE7-9C9E-21F03285E2F4}" presName="linearFlow" presStyleCnt="0">
        <dgm:presLayoutVars>
          <dgm:dir/>
          <dgm:resizeHandles val="exact"/>
        </dgm:presLayoutVars>
      </dgm:prSet>
      <dgm:spPr/>
    </dgm:pt>
    <dgm:pt modelId="{1D0D7BD9-51FD-464B-9D84-F212B2DF26B7}" type="pres">
      <dgm:prSet presAssocID="{9FC7D7FB-2736-4B4F-B8EE-5EE2C00ECE70}" presName="composite" presStyleCnt="0"/>
      <dgm:spPr/>
    </dgm:pt>
    <dgm:pt modelId="{16FC86E1-185A-4C44-BC74-AB191D5D351F}" type="pres">
      <dgm:prSet presAssocID="{9FC7D7FB-2736-4B4F-B8EE-5EE2C00ECE70}" presName="imgShp" presStyleLbl="fgImgPlace1" presStyleIdx="0" presStyleCnt="3" custLinFactNeighborX="3680" custLinFactNeighborY="-76"/>
      <dgm:spPr>
        <a:solidFill>
          <a:schemeClr val="bg2">
            <a:lumMod val="50000"/>
          </a:schemeClr>
        </a:solidFill>
      </dgm:spPr>
    </dgm:pt>
    <dgm:pt modelId="{FC82F3D9-039D-4D75-A8E7-DAABBB79DF94}" type="pres">
      <dgm:prSet presAssocID="{9FC7D7FB-2736-4B4F-B8EE-5EE2C00ECE70}" presName="txShp" presStyleLbl="node1" presStyleIdx="0" presStyleCnt="3" custScaleX="121000" custScaleY="71572" custLinFactNeighborX="12589" custLinFactNeighborY="481">
        <dgm:presLayoutVars>
          <dgm:bulletEnabled val="1"/>
        </dgm:presLayoutVars>
      </dgm:prSet>
      <dgm:spPr/>
    </dgm:pt>
    <dgm:pt modelId="{E418B24A-2D6D-442E-9141-3FEA4BF775CA}" type="pres">
      <dgm:prSet presAssocID="{6F3D253C-3724-4C42-A018-F2508FB5A6A8}" presName="spacing" presStyleCnt="0"/>
      <dgm:spPr/>
    </dgm:pt>
    <dgm:pt modelId="{A0CB9FE5-4637-4989-9916-7A47A05236B0}" type="pres">
      <dgm:prSet presAssocID="{7FA76C74-F83B-4BFD-9080-93588E5A4408}" presName="composite" presStyleCnt="0"/>
      <dgm:spPr/>
    </dgm:pt>
    <dgm:pt modelId="{7640FD55-BCC8-4B1F-88EF-BA10C4F5808C}" type="pres">
      <dgm:prSet presAssocID="{7FA76C74-F83B-4BFD-9080-93588E5A4408}" presName="imgShp" presStyleLbl="fgImgPlace1" presStyleIdx="1" presStyleCnt="3" custLinFactNeighborX="3680" custLinFactNeighborY="-31337"/>
      <dgm:spPr>
        <a:solidFill>
          <a:schemeClr val="bg2">
            <a:lumMod val="50000"/>
          </a:schemeClr>
        </a:solidFill>
      </dgm:spPr>
    </dgm:pt>
    <dgm:pt modelId="{17F90EDD-B826-4305-BBCE-94E2F6F474BD}" type="pres">
      <dgm:prSet presAssocID="{7FA76C74-F83B-4BFD-9080-93588E5A4408}" presName="txShp" presStyleLbl="node1" presStyleIdx="1" presStyleCnt="3" custScaleX="121000" custScaleY="71572" custLinFactNeighborX="12350" custLinFactNeighborY="-28315">
        <dgm:presLayoutVars>
          <dgm:bulletEnabled val="1"/>
        </dgm:presLayoutVars>
      </dgm:prSet>
      <dgm:spPr/>
    </dgm:pt>
    <dgm:pt modelId="{5A900F62-39D2-4B3C-A220-7642385D6434}" type="pres">
      <dgm:prSet presAssocID="{EAE34577-4C81-4BDE-B6A4-3189C5AFD721}" presName="spacing" presStyleCnt="0"/>
      <dgm:spPr/>
    </dgm:pt>
    <dgm:pt modelId="{531D00DA-CEF0-45D2-BBC6-375E63CC9D24}" type="pres">
      <dgm:prSet presAssocID="{56C155BD-2B00-4885-977A-5D574DA60E54}" presName="composite" presStyleCnt="0"/>
      <dgm:spPr/>
    </dgm:pt>
    <dgm:pt modelId="{F1B8CB68-BDD3-49A4-8606-D71511E99597}" type="pres">
      <dgm:prSet presAssocID="{56C155BD-2B00-4885-977A-5D574DA60E54}" presName="imgShp" presStyleLbl="fgImgPlace1" presStyleIdx="2" presStyleCnt="3" custLinFactNeighborX="3680" custLinFactNeighborY="-57668"/>
      <dgm:spPr>
        <a:solidFill>
          <a:schemeClr val="bg2">
            <a:lumMod val="50000"/>
          </a:schemeClr>
        </a:solidFill>
      </dgm:spPr>
    </dgm:pt>
    <dgm:pt modelId="{435DE3CC-88FA-4935-AE8E-952F7636BA07}" type="pres">
      <dgm:prSet presAssocID="{56C155BD-2B00-4885-977A-5D574DA60E54}" presName="txShp" presStyleLbl="node1" presStyleIdx="2" presStyleCnt="3" custScaleX="121000" custScaleY="71572" custLinFactNeighborX="12350" custLinFactNeighborY="-54646">
        <dgm:presLayoutVars>
          <dgm:bulletEnabled val="1"/>
        </dgm:presLayoutVars>
      </dgm:prSet>
      <dgm:spPr/>
    </dgm:pt>
  </dgm:ptLst>
  <dgm:cxnLst>
    <dgm:cxn modelId="{68F6A914-B0C3-4CE0-A801-D88ED3CC0A19}" srcId="{E994ED8F-8500-4BE7-9C9E-21F03285E2F4}" destId="{9FC7D7FB-2736-4B4F-B8EE-5EE2C00ECE70}" srcOrd="0" destOrd="0" parTransId="{A37ECEE2-E83C-4C1A-9E2F-D70EFC4FD59C}" sibTransId="{6F3D253C-3724-4C42-A018-F2508FB5A6A8}"/>
    <dgm:cxn modelId="{A88D1B18-0DAD-4569-B52A-7A4DF1B47BA7}" type="presOf" srcId="{E994ED8F-8500-4BE7-9C9E-21F03285E2F4}" destId="{14DEEA27-18D1-40B1-9F46-3C7097FC387B}" srcOrd="0" destOrd="0" presId="urn:microsoft.com/office/officeart/2005/8/layout/vList3"/>
    <dgm:cxn modelId="{6532772C-E8B6-46CC-A729-8D0B2334C8B4}" srcId="{E994ED8F-8500-4BE7-9C9E-21F03285E2F4}" destId="{56C155BD-2B00-4885-977A-5D574DA60E54}" srcOrd="2" destOrd="0" parTransId="{E63FB09E-BDE6-4889-B022-93F63B68D6AF}" sibTransId="{DD88CC75-EFBA-4462-A722-F9218F2A3DD2}"/>
    <dgm:cxn modelId="{35F7D540-3FCF-478B-8608-4881C8ABEE43}" type="presOf" srcId="{9FC7D7FB-2736-4B4F-B8EE-5EE2C00ECE70}" destId="{FC82F3D9-039D-4D75-A8E7-DAABBB79DF94}" srcOrd="0" destOrd="0" presId="urn:microsoft.com/office/officeart/2005/8/layout/vList3"/>
    <dgm:cxn modelId="{B350DE46-5CBE-4416-89B2-8BDE24CB7FF9}" srcId="{E994ED8F-8500-4BE7-9C9E-21F03285E2F4}" destId="{7FA76C74-F83B-4BFD-9080-93588E5A4408}" srcOrd="1" destOrd="0" parTransId="{1EC38EF9-4855-437E-87D5-FFEB0C7DD3CF}" sibTransId="{EAE34577-4C81-4BDE-B6A4-3189C5AFD721}"/>
    <dgm:cxn modelId="{588DF8C7-11E6-4580-9251-0426110BEE4F}" type="presOf" srcId="{56C155BD-2B00-4885-977A-5D574DA60E54}" destId="{435DE3CC-88FA-4935-AE8E-952F7636BA07}" srcOrd="0" destOrd="0" presId="urn:microsoft.com/office/officeart/2005/8/layout/vList3"/>
    <dgm:cxn modelId="{B4D289CF-6E1F-4C1A-949F-A0473680D66C}" type="presOf" srcId="{7FA76C74-F83B-4BFD-9080-93588E5A4408}" destId="{17F90EDD-B826-4305-BBCE-94E2F6F474BD}" srcOrd="0" destOrd="0" presId="urn:microsoft.com/office/officeart/2005/8/layout/vList3"/>
    <dgm:cxn modelId="{8611F516-8ED2-4ADD-AAD6-436CF7F8C429}" type="presParOf" srcId="{14DEEA27-18D1-40B1-9F46-3C7097FC387B}" destId="{1D0D7BD9-51FD-464B-9D84-F212B2DF26B7}" srcOrd="0" destOrd="0" presId="urn:microsoft.com/office/officeart/2005/8/layout/vList3"/>
    <dgm:cxn modelId="{4B42FAA0-244E-475A-9D02-41C7F2319B25}" type="presParOf" srcId="{1D0D7BD9-51FD-464B-9D84-F212B2DF26B7}" destId="{16FC86E1-185A-4C44-BC74-AB191D5D351F}" srcOrd="0" destOrd="0" presId="urn:microsoft.com/office/officeart/2005/8/layout/vList3"/>
    <dgm:cxn modelId="{9C1CB2E2-E25D-4F44-A069-35C2BEA4FE79}" type="presParOf" srcId="{1D0D7BD9-51FD-464B-9D84-F212B2DF26B7}" destId="{FC82F3D9-039D-4D75-A8E7-DAABBB79DF94}" srcOrd="1" destOrd="0" presId="urn:microsoft.com/office/officeart/2005/8/layout/vList3"/>
    <dgm:cxn modelId="{2B39CA72-7FDF-46B0-B89E-D3F548B10AAE}" type="presParOf" srcId="{14DEEA27-18D1-40B1-9F46-3C7097FC387B}" destId="{E418B24A-2D6D-442E-9141-3FEA4BF775CA}" srcOrd="1" destOrd="0" presId="urn:microsoft.com/office/officeart/2005/8/layout/vList3"/>
    <dgm:cxn modelId="{431A5E72-9BB1-4BC9-B47F-E2279662467F}" type="presParOf" srcId="{14DEEA27-18D1-40B1-9F46-3C7097FC387B}" destId="{A0CB9FE5-4637-4989-9916-7A47A05236B0}" srcOrd="2" destOrd="0" presId="urn:microsoft.com/office/officeart/2005/8/layout/vList3"/>
    <dgm:cxn modelId="{6B4D70E2-07F4-4922-84D4-5F349DC6ED44}" type="presParOf" srcId="{A0CB9FE5-4637-4989-9916-7A47A05236B0}" destId="{7640FD55-BCC8-4B1F-88EF-BA10C4F5808C}" srcOrd="0" destOrd="0" presId="urn:microsoft.com/office/officeart/2005/8/layout/vList3"/>
    <dgm:cxn modelId="{2A5F6666-4B75-495D-A28D-1812491040A4}" type="presParOf" srcId="{A0CB9FE5-4637-4989-9916-7A47A05236B0}" destId="{17F90EDD-B826-4305-BBCE-94E2F6F474BD}" srcOrd="1" destOrd="0" presId="urn:microsoft.com/office/officeart/2005/8/layout/vList3"/>
    <dgm:cxn modelId="{5B92976B-38A7-460E-AF90-267FA79C70A1}" type="presParOf" srcId="{14DEEA27-18D1-40B1-9F46-3C7097FC387B}" destId="{5A900F62-39D2-4B3C-A220-7642385D6434}" srcOrd="3" destOrd="0" presId="urn:microsoft.com/office/officeart/2005/8/layout/vList3"/>
    <dgm:cxn modelId="{4EF5C824-2007-4430-9AEA-5895CBA9B916}" type="presParOf" srcId="{14DEEA27-18D1-40B1-9F46-3C7097FC387B}" destId="{531D00DA-CEF0-45D2-BBC6-375E63CC9D24}" srcOrd="4" destOrd="0" presId="urn:microsoft.com/office/officeart/2005/8/layout/vList3"/>
    <dgm:cxn modelId="{B93FEB75-837A-48B3-BDD8-D97C3E61E051}" type="presParOf" srcId="{531D00DA-CEF0-45D2-BBC6-375E63CC9D24}" destId="{F1B8CB68-BDD3-49A4-8606-D71511E99597}" srcOrd="0" destOrd="0" presId="urn:microsoft.com/office/officeart/2005/8/layout/vList3"/>
    <dgm:cxn modelId="{5E36C2AB-1D01-4EF2-A21E-E1553D30B562}" type="presParOf" srcId="{531D00DA-CEF0-45D2-BBC6-375E63CC9D24}" destId="{435DE3CC-88FA-4935-AE8E-952F7636BA0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994ED8F-8500-4BE7-9C9E-21F03285E2F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FC7D7FB-2736-4B4F-B8EE-5EE2C00ECE70}">
      <dgm:prSet phldrT="[文字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just">
            <a:lnSpc>
              <a:spcPts val="3200"/>
            </a:lnSpc>
            <a:spcAft>
              <a:spcPts val="0"/>
            </a:spcAft>
          </a:pPr>
          <a:r>
            <a:rPr lang="zh-TW" altLang="en-US" sz="2600" b="1">
              <a:solidFill>
                <a:schemeClr val="tx1"/>
              </a:solidFill>
              <a:latin typeface="+mj-ea"/>
              <a:ea typeface="+mj-ea"/>
            </a:rPr>
            <a:t>廠商應於投標文件內敘明同等品之廠牌、價格及功能、效益、標準或特性等相關資料，以供審查。</a:t>
          </a:r>
          <a:r>
            <a:rPr lang="en-US" altLang="zh-TW" sz="2600" b="1">
              <a:solidFill>
                <a:srgbClr val="006600"/>
              </a:solidFill>
              <a:latin typeface="+mj-ea"/>
              <a:ea typeface="+mj-ea"/>
            </a:rPr>
            <a:t>(</a:t>
          </a:r>
          <a:r>
            <a:rPr lang="zh-TW" altLang="en-US" sz="2600" b="1">
              <a:solidFill>
                <a:srgbClr val="006600"/>
              </a:solidFill>
              <a:latin typeface="+mj-ea"/>
              <a:ea typeface="+mj-ea"/>
            </a:rPr>
            <a:t>開標或評選時規格審查</a:t>
          </a:r>
          <a:r>
            <a:rPr lang="en-US" altLang="zh-TW" sz="2600" b="1">
              <a:solidFill>
                <a:srgbClr val="006600"/>
              </a:solidFill>
              <a:latin typeface="+mj-ea"/>
              <a:ea typeface="+mj-ea"/>
            </a:rPr>
            <a:t>)</a:t>
          </a:r>
          <a:endParaRPr lang="zh-TW" altLang="en-US" sz="2600" b="1">
            <a:solidFill>
              <a:srgbClr val="006600"/>
            </a:solidFill>
            <a:latin typeface="+mj-ea"/>
            <a:ea typeface="+mj-ea"/>
          </a:endParaRPr>
        </a:p>
      </dgm:t>
    </dgm:pt>
    <dgm:pt modelId="{A37ECEE2-E83C-4C1A-9E2F-D70EFC4FD59C}" type="parTrans" cxnId="{68F6A914-B0C3-4CE0-A801-D88ED3CC0A19}">
      <dgm:prSet/>
      <dgm:spPr/>
      <dgm:t>
        <a:bodyPr/>
        <a:lstStyle/>
        <a:p>
          <a:endParaRPr lang="zh-TW" altLang="en-US"/>
        </a:p>
      </dgm:t>
    </dgm:pt>
    <dgm:pt modelId="{6F3D253C-3724-4C42-A018-F2508FB5A6A8}" type="sibTrans" cxnId="{68F6A914-B0C3-4CE0-A801-D88ED3CC0A19}">
      <dgm:prSet/>
      <dgm:spPr/>
      <dgm:t>
        <a:bodyPr/>
        <a:lstStyle/>
        <a:p>
          <a:endParaRPr lang="zh-TW" altLang="en-US"/>
        </a:p>
      </dgm:t>
    </dgm:pt>
    <dgm:pt modelId="{7FA76C74-F83B-4BFD-9080-93588E5A4408}">
      <dgm:prSet phldrT="[文字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just">
            <a:lnSpc>
              <a:spcPts val="3200"/>
            </a:lnSpc>
            <a:spcAft>
              <a:spcPts val="0"/>
            </a:spcAft>
          </a:pPr>
          <a:r>
            <a:rPr lang="zh-TW" altLang="en-US" sz="2600" b="1">
              <a:solidFill>
                <a:schemeClr val="tx1"/>
              </a:solidFill>
              <a:latin typeface="+mj-ea"/>
              <a:ea typeface="+mj-ea"/>
            </a:rPr>
            <a:t>得標廠商得於使用同等品前，依契約規定向機關提出同等品之廠牌、價格及功能、效益、標準或特性等相關資料，以供審查。</a:t>
          </a:r>
          <a:endParaRPr lang="zh-TW" altLang="en-US" sz="2600"/>
        </a:p>
      </dgm:t>
    </dgm:pt>
    <dgm:pt modelId="{1EC38EF9-4855-437E-87D5-FFEB0C7DD3CF}" type="parTrans" cxnId="{B350DE46-5CBE-4416-89B2-8BDE24CB7FF9}">
      <dgm:prSet/>
      <dgm:spPr/>
      <dgm:t>
        <a:bodyPr/>
        <a:lstStyle/>
        <a:p>
          <a:endParaRPr lang="zh-TW" altLang="en-US"/>
        </a:p>
      </dgm:t>
    </dgm:pt>
    <dgm:pt modelId="{EAE34577-4C81-4BDE-B6A4-3189C5AFD721}" type="sibTrans" cxnId="{B350DE46-5CBE-4416-89B2-8BDE24CB7FF9}">
      <dgm:prSet/>
      <dgm:spPr/>
      <dgm:t>
        <a:bodyPr/>
        <a:lstStyle/>
        <a:p>
          <a:endParaRPr lang="zh-TW" altLang="en-US"/>
        </a:p>
      </dgm:t>
    </dgm:pt>
    <dgm:pt modelId="{14DEEA27-18D1-40B1-9F46-3C7097FC387B}" type="pres">
      <dgm:prSet presAssocID="{E994ED8F-8500-4BE7-9C9E-21F03285E2F4}" presName="linearFlow" presStyleCnt="0">
        <dgm:presLayoutVars>
          <dgm:dir/>
          <dgm:resizeHandles val="exact"/>
        </dgm:presLayoutVars>
      </dgm:prSet>
      <dgm:spPr/>
    </dgm:pt>
    <dgm:pt modelId="{1D0D7BD9-51FD-464B-9D84-F212B2DF26B7}" type="pres">
      <dgm:prSet presAssocID="{9FC7D7FB-2736-4B4F-B8EE-5EE2C00ECE70}" presName="composite" presStyleCnt="0"/>
      <dgm:spPr/>
    </dgm:pt>
    <dgm:pt modelId="{16FC86E1-185A-4C44-BC74-AB191D5D351F}" type="pres">
      <dgm:prSet presAssocID="{9FC7D7FB-2736-4B4F-B8EE-5EE2C00ECE70}" presName="imgShp" presStyleLbl="fgImgPlace1" presStyleIdx="0" presStyleCnt="2" custScaleX="73443" custScaleY="92215"/>
      <dgm:spPr>
        <a:blipFill>
          <a:blip xmlns:r="http://schemas.openxmlformats.org/officeDocument/2006/relationships" r:embed="rId2"/>
          <a:tile tx="0" ty="0" sx="100000" sy="100000" flip="none" algn="tl"/>
        </a:blipFill>
      </dgm:spPr>
    </dgm:pt>
    <dgm:pt modelId="{FC82F3D9-039D-4D75-A8E7-DAABBB79DF94}" type="pres">
      <dgm:prSet presAssocID="{9FC7D7FB-2736-4B4F-B8EE-5EE2C00ECE70}" presName="txShp" presStyleLbl="node1" presStyleIdx="0" presStyleCnt="2" custScaleX="121000" custScaleY="115915" custLinFactNeighborX="12022" custLinFactNeighborY="3022">
        <dgm:presLayoutVars>
          <dgm:bulletEnabled val="1"/>
        </dgm:presLayoutVars>
      </dgm:prSet>
      <dgm:spPr/>
    </dgm:pt>
    <dgm:pt modelId="{E418B24A-2D6D-442E-9141-3FEA4BF775CA}" type="pres">
      <dgm:prSet presAssocID="{6F3D253C-3724-4C42-A018-F2508FB5A6A8}" presName="spacing" presStyleCnt="0"/>
      <dgm:spPr/>
    </dgm:pt>
    <dgm:pt modelId="{A0CB9FE5-4637-4989-9916-7A47A05236B0}" type="pres">
      <dgm:prSet presAssocID="{7FA76C74-F83B-4BFD-9080-93588E5A4408}" presName="composite" presStyleCnt="0"/>
      <dgm:spPr/>
    </dgm:pt>
    <dgm:pt modelId="{7640FD55-BCC8-4B1F-88EF-BA10C4F5808C}" type="pres">
      <dgm:prSet presAssocID="{7FA76C74-F83B-4BFD-9080-93588E5A4408}" presName="imgShp" presStyleLbl="fgImgPlace1" presStyleIdx="1" presStyleCnt="2" custScaleX="77949" custScaleY="96149"/>
      <dgm:spPr>
        <a:blipFill>
          <a:blip xmlns:r="http://schemas.openxmlformats.org/officeDocument/2006/relationships" r:embed="rId2"/>
          <a:tile tx="0" ty="0" sx="100000" sy="100000" flip="none" algn="tl"/>
        </a:blipFill>
      </dgm:spPr>
    </dgm:pt>
    <dgm:pt modelId="{17F90EDD-B826-4305-BBCE-94E2F6F474BD}" type="pres">
      <dgm:prSet presAssocID="{7FA76C74-F83B-4BFD-9080-93588E5A4408}" presName="txShp" presStyleLbl="node1" presStyleIdx="1" presStyleCnt="2" custScaleX="121000" custScaleY="141916" custLinFactNeighborX="12022" custLinFactNeighborY="3022">
        <dgm:presLayoutVars>
          <dgm:bulletEnabled val="1"/>
        </dgm:presLayoutVars>
      </dgm:prSet>
      <dgm:spPr/>
    </dgm:pt>
  </dgm:ptLst>
  <dgm:cxnLst>
    <dgm:cxn modelId="{68F6A914-B0C3-4CE0-A801-D88ED3CC0A19}" srcId="{E994ED8F-8500-4BE7-9C9E-21F03285E2F4}" destId="{9FC7D7FB-2736-4B4F-B8EE-5EE2C00ECE70}" srcOrd="0" destOrd="0" parTransId="{A37ECEE2-E83C-4C1A-9E2F-D70EFC4FD59C}" sibTransId="{6F3D253C-3724-4C42-A018-F2508FB5A6A8}"/>
    <dgm:cxn modelId="{D25C3F33-C613-40F1-8705-201BFBFCC3B7}" type="presOf" srcId="{7FA76C74-F83B-4BFD-9080-93588E5A4408}" destId="{17F90EDD-B826-4305-BBCE-94E2F6F474BD}" srcOrd="0" destOrd="0" presId="urn:microsoft.com/office/officeart/2005/8/layout/vList3"/>
    <dgm:cxn modelId="{B350DE46-5CBE-4416-89B2-8BDE24CB7FF9}" srcId="{E994ED8F-8500-4BE7-9C9E-21F03285E2F4}" destId="{7FA76C74-F83B-4BFD-9080-93588E5A4408}" srcOrd="1" destOrd="0" parTransId="{1EC38EF9-4855-437E-87D5-FFEB0C7DD3CF}" sibTransId="{EAE34577-4C81-4BDE-B6A4-3189C5AFD721}"/>
    <dgm:cxn modelId="{84D7C84C-9BEF-4297-AB2E-546DCC0912BA}" type="presOf" srcId="{E994ED8F-8500-4BE7-9C9E-21F03285E2F4}" destId="{14DEEA27-18D1-40B1-9F46-3C7097FC387B}" srcOrd="0" destOrd="0" presId="urn:microsoft.com/office/officeart/2005/8/layout/vList3"/>
    <dgm:cxn modelId="{71B6369D-CFFA-4213-8B63-7953ADA27BBA}" type="presOf" srcId="{9FC7D7FB-2736-4B4F-B8EE-5EE2C00ECE70}" destId="{FC82F3D9-039D-4D75-A8E7-DAABBB79DF94}" srcOrd="0" destOrd="0" presId="urn:microsoft.com/office/officeart/2005/8/layout/vList3"/>
    <dgm:cxn modelId="{C026858B-4EDB-4BA4-8874-00460BC65E9F}" type="presParOf" srcId="{14DEEA27-18D1-40B1-9F46-3C7097FC387B}" destId="{1D0D7BD9-51FD-464B-9D84-F212B2DF26B7}" srcOrd="0" destOrd="0" presId="urn:microsoft.com/office/officeart/2005/8/layout/vList3"/>
    <dgm:cxn modelId="{2AC90F9C-DC36-4D9D-BA6D-9BDFAC5F7D6B}" type="presParOf" srcId="{1D0D7BD9-51FD-464B-9D84-F212B2DF26B7}" destId="{16FC86E1-185A-4C44-BC74-AB191D5D351F}" srcOrd="0" destOrd="0" presId="urn:microsoft.com/office/officeart/2005/8/layout/vList3"/>
    <dgm:cxn modelId="{715FAADD-3D95-4027-8581-93216CA72E54}" type="presParOf" srcId="{1D0D7BD9-51FD-464B-9D84-F212B2DF26B7}" destId="{FC82F3D9-039D-4D75-A8E7-DAABBB79DF94}" srcOrd="1" destOrd="0" presId="urn:microsoft.com/office/officeart/2005/8/layout/vList3"/>
    <dgm:cxn modelId="{C19EF827-918B-4B33-AE85-D8C4AFDCCF11}" type="presParOf" srcId="{14DEEA27-18D1-40B1-9F46-3C7097FC387B}" destId="{E418B24A-2D6D-442E-9141-3FEA4BF775CA}" srcOrd="1" destOrd="0" presId="urn:microsoft.com/office/officeart/2005/8/layout/vList3"/>
    <dgm:cxn modelId="{7D2F066F-567B-4F51-88D7-4211B66A3FBC}" type="presParOf" srcId="{14DEEA27-18D1-40B1-9F46-3C7097FC387B}" destId="{A0CB9FE5-4637-4989-9916-7A47A05236B0}" srcOrd="2" destOrd="0" presId="urn:microsoft.com/office/officeart/2005/8/layout/vList3"/>
    <dgm:cxn modelId="{CDE8184D-AADE-4F66-9044-61C5062B5ADA}" type="presParOf" srcId="{A0CB9FE5-4637-4989-9916-7A47A05236B0}" destId="{7640FD55-BCC8-4B1F-88EF-BA10C4F5808C}" srcOrd="0" destOrd="0" presId="urn:microsoft.com/office/officeart/2005/8/layout/vList3"/>
    <dgm:cxn modelId="{17406A95-5DFB-420A-8040-51C1A7303634}" type="presParOf" srcId="{A0CB9FE5-4637-4989-9916-7A47A05236B0}" destId="{17F90EDD-B826-4305-BBCE-94E2F6F474B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2F3D9-039D-4D75-A8E7-DAABBB79DF94}">
      <dsp:nvSpPr>
        <dsp:cNvPr id="0" name=""/>
        <dsp:cNvSpPr/>
      </dsp:nvSpPr>
      <dsp:spPr>
        <a:xfrm rot="10800000">
          <a:off x="1237753" y="36881"/>
          <a:ext cx="5388535" cy="1128277"/>
        </a:xfrm>
        <a:prstGeom prst="homePlat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539" tIns="106680" rIns="199136" bIns="10668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>
              <a:solidFill>
                <a:schemeClr val="tx1"/>
              </a:solidFill>
              <a:latin typeface="+mj-ea"/>
              <a:ea typeface="+mj-ea"/>
            </a:rPr>
            <a:t>工程之定作</a:t>
          </a:r>
          <a:r>
            <a:rPr lang="en-US" altLang="zh-TW" sz="2800" b="1" kern="1200">
              <a:solidFill>
                <a:schemeClr val="tx1"/>
              </a:solidFill>
              <a:latin typeface="+mj-ea"/>
              <a:ea typeface="+mj-ea"/>
            </a:rPr>
            <a:t>(</a:t>
          </a:r>
          <a:r>
            <a:rPr lang="zh-TW" altLang="en-US" sz="2800" b="1" kern="1200">
              <a:solidFill>
                <a:srgbClr val="0000FF"/>
              </a:solidFill>
              <a:latin typeface="+mj-ea"/>
              <a:ea typeface="+mj-ea"/>
            </a:rPr>
            <a:t>工程採購</a:t>
          </a:r>
          <a:r>
            <a:rPr lang="zh-TW" altLang="en-US" sz="2800" b="1" kern="1200">
              <a:solidFill>
                <a:schemeClr val="tx1"/>
              </a:solidFill>
              <a:latin typeface="+mj-ea"/>
              <a:ea typeface="+mj-ea"/>
            </a:rPr>
            <a:t>，</a:t>
          </a:r>
          <a:r>
            <a:rPr lang="en-US" altLang="zh-TW" sz="2800" b="1" kern="1200">
              <a:solidFill>
                <a:schemeClr val="tx1"/>
              </a:solidFill>
              <a:latin typeface="+mj-ea"/>
              <a:ea typeface="+mj-ea"/>
            </a:rPr>
            <a:t>§7,1)</a:t>
          </a:r>
          <a:endParaRPr lang="zh-TW" altLang="en-US" sz="2800" b="1" kern="1200">
            <a:solidFill>
              <a:schemeClr val="tx1"/>
            </a:solidFill>
            <a:latin typeface="+mj-ea"/>
            <a:ea typeface="+mj-ea"/>
          </a:endParaRPr>
        </a:p>
      </dsp:txBody>
      <dsp:txXfrm rot="10800000">
        <a:off x="1519822" y="36881"/>
        <a:ext cx="5106466" cy="1128277"/>
      </dsp:txXfrm>
    </dsp:sp>
    <dsp:sp modelId="{16FC86E1-185A-4C44-BC74-AB191D5D351F}">
      <dsp:nvSpPr>
        <dsp:cNvPr id="0" name=""/>
        <dsp:cNvSpPr/>
      </dsp:nvSpPr>
      <dsp:spPr>
        <a:xfrm>
          <a:off x="605835" y="2785"/>
          <a:ext cx="1128277" cy="1128277"/>
        </a:xfrm>
        <a:prstGeom prst="ellips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F90EDD-B826-4305-BBCE-94E2F6F474BD}">
      <dsp:nvSpPr>
        <dsp:cNvPr id="0" name=""/>
        <dsp:cNvSpPr/>
      </dsp:nvSpPr>
      <dsp:spPr>
        <a:xfrm rot="10800000">
          <a:off x="1237753" y="1501957"/>
          <a:ext cx="5388535" cy="1128277"/>
        </a:xfrm>
        <a:prstGeom prst="homePlat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539" tIns="106680" rIns="199136" bIns="106680" numCol="1" spcCol="1270" anchor="ctr" anchorCtr="0">
          <a:noAutofit/>
        </a:bodyPr>
        <a:lstStyle/>
        <a:p>
          <a:pPr marL="0" lvl="0" indent="0" algn="just" defTabSz="1244600">
            <a:lnSpc>
              <a:spcPts val="32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800" b="1" kern="1200">
              <a:solidFill>
                <a:schemeClr val="tx1"/>
              </a:solidFill>
              <a:latin typeface="+mj-ea"/>
              <a:ea typeface="+mj-ea"/>
            </a:rPr>
            <a:t>財物之買受、定製、承租</a:t>
          </a:r>
          <a:r>
            <a:rPr lang="en-US" altLang="zh-TW" sz="2800" b="1" kern="1200">
              <a:solidFill>
                <a:schemeClr val="tx1"/>
              </a:solidFill>
              <a:latin typeface="+mj-ea"/>
              <a:ea typeface="+mj-ea"/>
            </a:rPr>
            <a:t>(</a:t>
          </a:r>
          <a:r>
            <a:rPr lang="zh-TW" altLang="en-US" sz="2800" b="1" kern="1200">
              <a:solidFill>
                <a:srgbClr val="0000FF"/>
              </a:solidFill>
              <a:latin typeface="+mj-ea"/>
              <a:ea typeface="+mj-ea"/>
            </a:rPr>
            <a:t>財物採購</a:t>
          </a:r>
          <a:r>
            <a:rPr lang="zh-TW" altLang="en-US" sz="2800" b="1" kern="1200">
              <a:solidFill>
                <a:schemeClr val="tx1"/>
              </a:solidFill>
              <a:latin typeface="+mj-ea"/>
              <a:ea typeface="+mj-ea"/>
            </a:rPr>
            <a:t>，</a:t>
          </a:r>
          <a:r>
            <a:rPr lang="en-US" altLang="zh-TW" sz="2800" b="1" kern="1200">
              <a:solidFill>
                <a:schemeClr val="tx1"/>
              </a:solidFill>
              <a:latin typeface="+mj-ea"/>
              <a:ea typeface="+mj-ea"/>
            </a:rPr>
            <a:t>§7,2)</a:t>
          </a:r>
          <a:endParaRPr lang="zh-TW" altLang="en-US" sz="2800" kern="1200"/>
        </a:p>
      </dsp:txBody>
      <dsp:txXfrm rot="10800000">
        <a:off x="1519822" y="1501957"/>
        <a:ext cx="5106466" cy="1128277"/>
      </dsp:txXfrm>
    </dsp:sp>
    <dsp:sp modelId="{7640FD55-BCC8-4B1F-88EF-BA10C4F5808C}">
      <dsp:nvSpPr>
        <dsp:cNvPr id="0" name=""/>
        <dsp:cNvSpPr/>
      </dsp:nvSpPr>
      <dsp:spPr>
        <a:xfrm>
          <a:off x="605835" y="1467861"/>
          <a:ext cx="1128277" cy="1128277"/>
        </a:xfrm>
        <a:prstGeom prst="ellips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5DE3CC-88FA-4935-AE8E-952F7636BA07}">
      <dsp:nvSpPr>
        <dsp:cNvPr id="0" name=""/>
        <dsp:cNvSpPr/>
      </dsp:nvSpPr>
      <dsp:spPr>
        <a:xfrm rot="10800000">
          <a:off x="1237753" y="2935722"/>
          <a:ext cx="5388535" cy="1128277"/>
        </a:xfrm>
        <a:prstGeom prst="homePlat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539" tIns="106680" rIns="199136" bIns="10668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>
              <a:solidFill>
                <a:schemeClr val="tx1"/>
              </a:solidFill>
              <a:latin typeface="+mj-ea"/>
              <a:ea typeface="+mj-ea"/>
            </a:rPr>
            <a:t>勞務之委任或僱傭</a:t>
          </a:r>
          <a:r>
            <a:rPr lang="en-US" altLang="zh-TW" sz="2800" b="1" kern="1200">
              <a:solidFill>
                <a:schemeClr val="tx1"/>
              </a:solidFill>
              <a:latin typeface="+mj-ea"/>
              <a:ea typeface="+mj-ea"/>
            </a:rPr>
            <a:t>(</a:t>
          </a:r>
          <a:r>
            <a:rPr lang="zh-TW" altLang="en-US" sz="2800" b="1" kern="1200">
              <a:solidFill>
                <a:srgbClr val="0000FF"/>
              </a:solidFill>
              <a:latin typeface="+mj-ea"/>
              <a:ea typeface="+mj-ea"/>
            </a:rPr>
            <a:t>勞務採購</a:t>
          </a:r>
          <a:r>
            <a:rPr lang="zh-TW" altLang="en-US" sz="2800" b="1" kern="1200">
              <a:solidFill>
                <a:schemeClr val="tx1"/>
              </a:solidFill>
              <a:latin typeface="+mj-ea"/>
              <a:ea typeface="+mj-ea"/>
            </a:rPr>
            <a:t>，</a:t>
          </a:r>
          <a:r>
            <a:rPr lang="en-US" altLang="zh-TW" sz="2800" b="1" kern="1200">
              <a:solidFill>
                <a:schemeClr val="tx1"/>
              </a:solidFill>
              <a:latin typeface="+mj-ea"/>
              <a:ea typeface="+mj-ea"/>
            </a:rPr>
            <a:t>§7,3)</a:t>
          </a:r>
          <a:endParaRPr lang="zh-TW" altLang="en-US" sz="2800" kern="1200"/>
        </a:p>
      </dsp:txBody>
      <dsp:txXfrm rot="10800000">
        <a:off x="1519822" y="2935722"/>
        <a:ext cx="5106466" cy="1128277"/>
      </dsp:txXfrm>
    </dsp:sp>
    <dsp:sp modelId="{F1B8CB68-BDD3-49A4-8606-D71511E99597}">
      <dsp:nvSpPr>
        <dsp:cNvPr id="0" name=""/>
        <dsp:cNvSpPr/>
      </dsp:nvSpPr>
      <dsp:spPr>
        <a:xfrm>
          <a:off x="605835" y="2932937"/>
          <a:ext cx="1128277" cy="1128277"/>
        </a:xfrm>
        <a:prstGeom prst="ellips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2F3D9-039D-4D75-A8E7-DAABBB79DF94}">
      <dsp:nvSpPr>
        <dsp:cNvPr id="0" name=""/>
        <dsp:cNvSpPr/>
      </dsp:nvSpPr>
      <dsp:spPr>
        <a:xfrm rot="10800000">
          <a:off x="1237753" y="36881"/>
          <a:ext cx="5388535" cy="1128277"/>
        </a:xfrm>
        <a:prstGeom prst="homePlat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539" tIns="152400" rIns="284480" bIns="152400" numCol="1" spcCol="1270" anchor="ctr" anchorCtr="0">
          <a:noAutofit/>
        </a:bodyPr>
        <a:lstStyle/>
        <a:p>
          <a:pPr marL="0" lvl="0" indent="0" algn="just" defTabSz="1778000">
            <a:lnSpc>
              <a:spcPts val="4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>
              <a:solidFill>
                <a:schemeClr val="tx1"/>
              </a:solidFill>
              <a:latin typeface="+mj-ea"/>
              <a:ea typeface="+mj-ea"/>
            </a:rPr>
            <a:t>政府機關</a:t>
          </a:r>
        </a:p>
      </dsp:txBody>
      <dsp:txXfrm rot="10800000">
        <a:off x="1519822" y="36881"/>
        <a:ext cx="5106466" cy="1128277"/>
      </dsp:txXfrm>
    </dsp:sp>
    <dsp:sp modelId="{16FC86E1-185A-4C44-BC74-AB191D5D351F}">
      <dsp:nvSpPr>
        <dsp:cNvPr id="0" name=""/>
        <dsp:cNvSpPr/>
      </dsp:nvSpPr>
      <dsp:spPr>
        <a:xfrm>
          <a:off x="605835" y="2785"/>
          <a:ext cx="1128277" cy="1128277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F90EDD-B826-4305-BBCE-94E2F6F474BD}">
      <dsp:nvSpPr>
        <dsp:cNvPr id="0" name=""/>
        <dsp:cNvSpPr/>
      </dsp:nvSpPr>
      <dsp:spPr>
        <a:xfrm rot="10800000">
          <a:off x="1237753" y="1501957"/>
          <a:ext cx="5388535" cy="1128277"/>
        </a:xfrm>
        <a:prstGeom prst="homePlat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539" tIns="152400" rIns="284480" bIns="152400" numCol="1" spcCol="1270" anchor="ctr" anchorCtr="0">
          <a:noAutofit/>
        </a:bodyPr>
        <a:lstStyle/>
        <a:p>
          <a:pPr marL="0" lvl="0" indent="0" algn="just" defTabSz="1778000">
            <a:lnSpc>
              <a:spcPts val="32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>
              <a:solidFill>
                <a:schemeClr val="tx1"/>
              </a:solidFill>
              <a:latin typeface="+mj-ea"/>
              <a:ea typeface="+mj-ea"/>
            </a:rPr>
            <a:t>公立學校</a:t>
          </a:r>
          <a:endParaRPr lang="zh-TW" altLang="en-US" sz="4000" kern="1200"/>
        </a:p>
      </dsp:txBody>
      <dsp:txXfrm rot="10800000">
        <a:off x="1519822" y="1501957"/>
        <a:ext cx="5106466" cy="1128277"/>
      </dsp:txXfrm>
    </dsp:sp>
    <dsp:sp modelId="{7640FD55-BCC8-4B1F-88EF-BA10C4F5808C}">
      <dsp:nvSpPr>
        <dsp:cNvPr id="0" name=""/>
        <dsp:cNvSpPr/>
      </dsp:nvSpPr>
      <dsp:spPr>
        <a:xfrm>
          <a:off x="605835" y="1467861"/>
          <a:ext cx="1128277" cy="1128277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5DE3CC-88FA-4935-AE8E-952F7636BA07}">
      <dsp:nvSpPr>
        <dsp:cNvPr id="0" name=""/>
        <dsp:cNvSpPr/>
      </dsp:nvSpPr>
      <dsp:spPr>
        <a:xfrm rot="10800000">
          <a:off x="1237753" y="2935722"/>
          <a:ext cx="5388535" cy="1128277"/>
        </a:xfrm>
        <a:prstGeom prst="homePlat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539" tIns="152400" rIns="284480" bIns="152400" numCol="1" spcCol="1270" anchor="ctr" anchorCtr="0">
          <a:noAutofit/>
        </a:bodyPr>
        <a:lstStyle/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000" b="1" kern="1200">
              <a:solidFill>
                <a:schemeClr val="tx1"/>
              </a:solidFill>
              <a:latin typeface="+mj-ea"/>
              <a:ea typeface="+mj-ea"/>
            </a:rPr>
            <a:t>公營事業</a:t>
          </a:r>
          <a:endParaRPr lang="zh-TW" altLang="en-US" sz="4000" kern="1200"/>
        </a:p>
      </dsp:txBody>
      <dsp:txXfrm rot="10800000">
        <a:off x="1519822" y="2935722"/>
        <a:ext cx="5106466" cy="1128277"/>
      </dsp:txXfrm>
    </dsp:sp>
    <dsp:sp modelId="{F1B8CB68-BDD3-49A4-8606-D71511E99597}">
      <dsp:nvSpPr>
        <dsp:cNvPr id="0" name=""/>
        <dsp:cNvSpPr/>
      </dsp:nvSpPr>
      <dsp:spPr>
        <a:xfrm>
          <a:off x="605835" y="2932937"/>
          <a:ext cx="1128277" cy="1128277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2F3D9-039D-4D75-A8E7-DAABBB79DF94}">
      <dsp:nvSpPr>
        <dsp:cNvPr id="0" name=""/>
        <dsp:cNvSpPr/>
      </dsp:nvSpPr>
      <dsp:spPr>
        <a:xfrm rot="10800000">
          <a:off x="1231037" y="29682"/>
          <a:ext cx="5562358" cy="978099"/>
        </a:xfrm>
        <a:prstGeom prst="homePlat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315" tIns="99060" rIns="184912" bIns="99060" numCol="1" spcCol="1270" anchor="ctr" anchorCtr="0">
          <a:noAutofit/>
        </a:bodyPr>
        <a:lstStyle/>
        <a:p>
          <a:pPr marL="0" lvl="0" indent="0" algn="just" defTabSz="1155700">
            <a:lnSpc>
              <a:spcPts val="32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600" b="1" kern="1200">
              <a:solidFill>
                <a:srgbClr val="0000FF"/>
              </a:solidFill>
              <a:latin typeface="+mj-ea"/>
              <a:ea typeface="+mj-ea"/>
            </a:rPr>
            <a:t>公開招標：</a:t>
          </a:r>
          <a:r>
            <a:rPr lang="zh-TW" altLang="en-US" sz="2600" b="1" kern="1200">
              <a:solidFill>
                <a:schemeClr val="tx1"/>
              </a:solidFill>
              <a:latin typeface="+mj-ea"/>
              <a:ea typeface="+mj-ea"/>
            </a:rPr>
            <a:t>以公告方式邀請不特定廠商投標。</a:t>
          </a:r>
          <a:r>
            <a:rPr lang="en-US" altLang="zh-TW" sz="2600" b="1" kern="1200">
              <a:solidFill>
                <a:srgbClr val="660033"/>
              </a:solidFill>
              <a:latin typeface="+mj-ea"/>
              <a:ea typeface="+mj-ea"/>
            </a:rPr>
            <a:t>(§19)</a:t>
          </a:r>
          <a:endParaRPr lang="zh-TW" altLang="en-US" sz="2600" b="1" kern="1200">
            <a:solidFill>
              <a:srgbClr val="660033"/>
            </a:solidFill>
            <a:latin typeface="+mj-ea"/>
            <a:ea typeface="+mj-ea"/>
          </a:endParaRPr>
        </a:p>
      </dsp:txBody>
      <dsp:txXfrm rot="10800000">
        <a:off x="1475562" y="29682"/>
        <a:ext cx="5317833" cy="978099"/>
      </dsp:txXfrm>
    </dsp:sp>
    <dsp:sp modelId="{16FC86E1-185A-4C44-BC74-AB191D5D351F}">
      <dsp:nvSpPr>
        <dsp:cNvPr id="0" name=""/>
        <dsp:cNvSpPr/>
      </dsp:nvSpPr>
      <dsp:spPr>
        <a:xfrm>
          <a:off x="672021" y="124"/>
          <a:ext cx="978099" cy="978099"/>
        </a:xfrm>
        <a:prstGeom prst="ellips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F90EDD-B826-4305-BBCE-94E2F6F474BD}">
      <dsp:nvSpPr>
        <dsp:cNvPr id="0" name=""/>
        <dsp:cNvSpPr/>
      </dsp:nvSpPr>
      <dsp:spPr>
        <a:xfrm rot="10800000">
          <a:off x="1231037" y="1299751"/>
          <a:ext cx="5562358" cy="978099"/>
        </a:xfrm>
        <a:prstGeom prst="homePlat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315" tIns="99060" rIns="184912" bIns="99060" numCol="1" spcCol="1270" anchor="ctr" anchorCtr="0">
          <a:noAutofit/>
        </a:bodyPr>
        <a:lstStyle/>
        <a:p>
          <a:pPr marL="0" lvl="0" indent="0" algn="just" defTabSz="1155700">
            <a:lnSpc>
              <a:spcPts val="32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600" b="1" kern="1200">
              <a:solidFill>
                <a:srgbClr val="0000FF"/>
              </a:solidFill>
              <a:latin typeface="+mj-ea"/>
              <a:ea typeface="+mj-ea"/>
            </a:rPr>
            <a:t>選擇性招標：</a:t>
          </a:r>
          <a:r>
            <a:rPr lang="zh-TW" altLang="en-US" sz="2600" b="1" kern="1200">
              <a:solidFill>
                <a:schemeClr val="tx1"/>
              </a:solidFill>
              <a:latin typeface="+mj-ea"/>
              <a:ea typeface="+mj-ea"/>
            </a:rPr>
            <a:t>以公告方式邀請不特定廠商投標。</a:t>
          </a:r>
          <a:r>
            <a:rPr lang="en-US" altLang="zh-TW" sz="2600" b="1" kern="1200">
              <a:solidFill>
                <a:srgbClr val="660033"/>
              </a:solidFill>
              <a:latin typeface="+mj-ea"/>
              <a:ea typeface="+mj-ea"/>
            </a:rPr>
            <a:t>(§20</a:t>
          </a:r>
          <a:r>
            <a:rPr lang="zh-TW" altLang="en-US" sz="2600" b="1" kern="1200">
              <a:solidFill>
                <a:srgbClr val="660033"/>
              </a:solidFill>
              <a:latin typeface="+mj-ea"/>
              <a:ea typeface="+mj-ea"/>
            </a:rPr>
            <a:t>、</a:t>
          </a:r>
          <a:r>
            <a:rPr lang="en-US" altLang="zh-TW" sz="2600" b="1" kern="1200">
              <a:solidFill>
                <a:srgbClr val="660033"/>
              </a:solidFill>
              <a:latin typeface="+mj-ea"/>
              <a:ea typeface="+mj-ea"/>
            </a:rPr>
            <a:t>§21)</a:t>
          </a:r>
          <a:endParaRPr lang="zh-TW" altLang="en-US" sz="2600" kern="1200"/>
        </a:p>
      </dsp:txBody>
      <dsp:txXfrm rot="10800000">
        <a:off x="1475562" y="1299751"/>
        <a:ext cx="5317833" cy="978099"/>
      </dsp:txXfrm>
    </dsp:sp>
    <dsp:sp modelId="{7640FD55-BCC8-4B1F-88EF-BA10C4F5808C}">
      <dsp:nvSpPr>
        <dsp:cNvPr id="0" name=""/>
        <dsp:cNvSpPr/>
      </dsp:nvSpPr>
      <dsp:spPr>
        <a:xfrm>
          <a:off x="672021" y="1270193"/>
          <a:ext cx="978099" cy="978099"/>
        </a:xfrm>
        <a:prstGeom prst="ellips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5DE3CC-88FA-4935-AE8E-952F7636BA07}">
      <dsp:nvSpPr>
        <dsp:cNvPr id="0" name=""/>
        <dsp:cNvSpPr/>
      </dsp:nvSpPr>
      <dsp:spPr>
        <a:xfrm rot="10800000">
          <a:off x="1231037" y="2540386"/>
          <a:ext cx="5562358" cy="1420053"/>
        </a:xfrm>
        <a:prstGeom prst="homePlat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315" tIns="99060" rIns="184912" bIns="99060" numCol="1" spcCol="1270" anchor="ctr" anchorCtr="0">
          <a:noAutofit/>
        </a:bodyPr>
        <a:lstStyle/>
        <a:p>
          <a:pPr marL="0" lvl="0" indent="0" algn="just" defTabSz="1155700">
            <a:lnSpc>
              <a:spcPts val="36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600" b="1" kern="1200">
              <a:solidFill>
                <a:srgbClr val="660033"/>
              </a:solidFill>
              <a:latin typeface="+mj-ea"/>
              <a:ea typeface="+mj-ea"/>
            </a:rPr>
            <a:t>限制性招標</a:t>
          </a:r>
          <a:r>
            <a:rPr lang="zh-TW" altLang="en-US" sz="2600" b="1" kern="1200">
              <a:solidFill>
                <a:srgbClr val="0000FF"/>
              </a:solidFill>
              <a:latin typeface="+mj-ea"/>
              <a:ea typeface="+mj-ea"/>
            </a:rPr>
            <a:t>：</a:t>
          </a:r>
          <a:r>
            <a:rPr lang="zh-TW" altLang="en-US" sz="2600" b="1" kern="1200">
              <a:solidFill>
                <a:schemeClr val="tx1"/>
              </a:solidFill>
              <a:latin typeface="+mj-ea"/>
              <a:ea typeface="+mj-ea"/>
            </a:rPr>
            <a:t>不經公告程序，</a:t>
          </a:r>
          <a:r>
            <a:rPr lang="zh-TW" altLang="en-US" sz="2600" b="1" u="sng" kern="1200" baseline="0">
              <a:solidFill>
                <a:schemeClr val="tx1"/>
              </a:solidFill>
              <a:uFill>
                <a:solidFill>
                  <a:srgbClr val="FF0000"/>
                </a:solidFill>
              </a:uFill>
              <a:latin typeface="+mj-ea"/>
              <a:ea typeface="+mj-ea"/>
            </a:rPr>
            <a:t>邀請二家以上廠商比價或僅邀請一家廠商議價</a:t>
          </a:r>
          <a:r>
            <a:rPr lang="zh-TW" altLang="en-US" sz="2600" b="1" kern="1200">
              <a:solidFill>
                <a:schemeClr val="tx1"/>
              </a:solidFill>
              <a:latin typeface="+mj-ea"/>
              <a:ea typeface="+mj-ea"/>
            </a:rPr>
            <a:t>。</a:t>
          </a:r>
          <a:r>
            <a:rPr lang="en-US" altLang="zh-TW" sz="2600" b="1" kern="1200">
              <a:solidFill>
                <a:srgbClr val="660033"/>
              </a:solidFill>
              <a:latin typeface="+mj-ea"/>
              <a:ea typeface="+mj-ea"/>
            </a:rPr>
            <a:t>(§22)</a:t>
          </a:r>
          <a:endParaRPr lang="zh-TW" altLang="en-US" sz="2600" kern="1200"/>
        </a:p>
      </dsp:txBody>
      <dsp:txXfrm rot="10800000">
        <a:off x="1586050" y="2540386"/>
        <a:ext cx="5207345" cy="1420053"/>
      </dsp:txXfrm>
    </dsp:sp>
    <dsp:sp modelId="{F1B8CB68-BDD3-49A4-8606-D71511E99597}">
      <dsp:nvSpPr>
        <dsp:cNvPr id="0" name=""/>
        <dsp:cNvSpPr/>
      </dsp:nvSpPr>
      <dsp:spPr>
        <a:xfrm>
          <a:off x="672021" y="2761239"/>
          <a:ext cx="978099" cy="978099"/>
        </a:xfrm>
        <a:prstGeom prst="ellips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2F3D9-039D-4D75-A8E7-DAABBB79DF94}">
      <dsp:nvSpPr>
        <dsp:cNvPr id="0" name=""/>
        <dsp:cNvSpPr/>
      </dsp:nvSpPr>
      <dsp:spPr>
        <a:xfrm rot="10800000">
          <a:off x="1397412" y="201525"/>
          <a:ext cx="5823094" cy="965849"/>
        </a:xfrm>
        <a:prstGeom prst="homePlat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5083" tIns="91440" rIns="170688" bIns="91440" numCol="1" spcCol="1270" anchor="ctr" anchorCtr="0">
          <a:noAutofit/>
        </a:bodyPr>
        <a:lstStyle/>
        <a:p>
          <a:pPr marL="0" lvl="0" indent="0" algn="just" defTabSz="1066800">
            <a:lnSpc>
              <a:spcPts val="26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400" b="1" kern="1200">
              <a:solidFill>
                <a:srgbClr val="006600"/>
              </a:solidFill>
              <a:latin typeface="+mj-ea"/>
              <a:ea typeface="+mj-ea"/>
            </a:rPr>
            <a:t>訂有底價</a:t>
          </a:r>
          <a:r>
            <a:rPr lang="zh-TW" altLang="en-US" sz="2400" b="1" kern="1200">
              <a:solidFill>
                <a:schemeClr val="tx1"/>
              </a:solidFill>
              <a:latin typeface="+mj-ea"/>
              <a:ea typeface="+mj-ea"/>
            </a:rPr>
            <a:t>之採購，以合於招標文件規定，且在底價以內之</a:t>
          </a:r>
          <a:r>
            <a:rPr lang="zh-TW" altLang="en-US" sz="2400" b="1" kern="1200">
              <a:solidFill>
                <a:srgbClr val="006600"/>
              </a:solidFill>
              <a:latin typeface="+mj-ea"/>
              <a:ea typeface="+mj-ea"/>
            </a:rPr>
            <a:t>最低標</a:t>
          </a:r>
          <a:r>
            <a:rPr lang="zh-TW" altLang="en-US" sz="2400" b="1" kern="1200">
              <a:solidFill>
                <a:schemeClr val="tx1"/>
              </a:solidFill>
              <a:latin typeface="+mj-ea"/>
              <a:ea typeface="+mj-ea"/>
            </a:rPr>
            <a:t>為得標廠商。</a:t>
          </a:r>
          <a:r>
            <a:rPr lang="en-US" altLang="zh-TW" sz="2400" b="1" kern="1200">
              <a:solidFill>
                <a:srgbClr val="660033"/>
              </a:solidFill>
              <a:latin typeface="+mj-ea"/>
              <a:ea typeface="+mj-ea"/>
            </a:rPr>
            <a:t>(§52,1,1)</a:t>
          </a:r>
          <a:endParaRPr lang="zh-TW" altLang="en-US" sz="2400" b="1" kern="1200">
            <a:solidFill>
              <a:srgbClr val="660033"/>
            </a:solidFill>
            <a:latin typeface="+mj-ea"/>
            <a:ea typeface="+mj-ea"/>
          </a:endParaRPr>
        </a:p>
      </dsp:txBody>
      <dsp:txXfrm rot="10800000">
        <a:off x="1638874" y="201525"/>
        <a:ext cx="5581632" cy="965849"/>
      </dsp:txXfrm>
    </dsp:sp>
    <dsp:sp modelId="{16FC86E1-185A-4C44-BC74-AB191D5D351F}">
      <dsp:nvSpPr>
        <dsp:cNvPr id="0" name=""/>
        <dsp:cNvSpPr/>
      </dsp:nvSpPr>
      <dsp:spPr>
        <a:xfrm>
          <a:off x="671800" y="2194"/>
          <a:ext cx="1349480" cy="1349480"/>
        </a:xfrm>
        <a:prstGeom prst="ellipse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F90EDD-B826-4305-BBCE-94E2F6F474BD}">
      <dsp:nvSpPr>
        <dsp:cNvPr id="0" name=""/>
        <dsp:cNvSpPr/>
      </dsp:nvSpPr>
      <dsp:spPr>
        <a:xfrm rot="10800000">
          <a:off x="1385910" y="1565239"/>
          <a:ext cx="5823094" cy="965849"/>
        </a:xfrm>
        <a:prstGeom prst="homePlat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5083" tIns="91440" rIns="170688" bIns="91440" numCol="1" spcCol="1270" anchor="ctr" anchorCtr="0">
          <a:noAutofit/>
        </a:bodyPr>
        <a:lstStyle/>
        <a:p>
          <a:pPr marL="0" lvl="0" indent="0" algn="just" defTabSz="1066800">
            <a:lnSpc>
              <a:spcPts val="26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400" b="1" kern="1200">
              <a:solidFill>
                <a:srgbClr val="006600"/>
              </a:solidFill>
              <a:latin typeface="+mj-ea"/>
              <a:ea typeface="+mj-ea"/>
            </a:rPr>
            <a:t>未訂底價</a:t>
          </a:r>
          <a:r>
            <a:rPr lang="zh-TW" altLang="en-US" sz="2400" b="1" kern="1200">
              <a:solidFill>
                <a:schemeClr val="tx1"/>
              </a:solidFill>
              <a:latin typeface="+mj-ea"/>
              <a:ea typeface="+mj-ea"/>
            </a:rPr>
            <a:t>之採購，以合於招標文件規定，標價合理，且在預算數額以內之</a:t>
          </a:r>
          <a:r>
            <a:rPr lang="zh-TW" altLang="en-US" sz="2400" b="1" kern="1200">
              <a:solidFill>
                <a:srgbClr val="006600"/>
              </a:solidFill>
              <a:latin typeface="+mj-ea"/>
              <a:ea typeface="+mj-ea"/>
            </a:rPr>
            <a:t>最低標</a:t>
          </a:r>
          <a:r>
            <a:rPr lang="zh-TW" altLang="en-US" sz="2400" b="1" kern="1200">
              <a:solidFill>
                <a:schemeClr val="tx1"/>
              </a:solidFill>
              <a:latin typeface="+mj-ea"/>
              <a:ea typeface="+mj-ea"/>
            </a:rPr>
            <a:t>為得標廠商。</a:t>
          </a:r>
          <a:r>
            <a:rPr lang="en-US" altLang="zh-TW" sz="2400" b="1" kern="1200">
              <a:solidFill>
                <a:srgbClr val="660033"/>
              </a:solidFill>
              <a:latin typeface="+mj-ea"/>
              <a:ea typeface="+mj-ea"/>
            </a:rPr>
            <a:t>(§52,1,2)</a:t>
          </a:r>
          <a:endParaRPr lang="zh-TW" altLang="en-US" sz="2400" kern="1200"/>
        </a:p>
      </dsp:txBody>
      <dsp:txXfrm rot="10800000">
        <a:off x="1627372" y="1565239"/>
        <a:ext cx="5581632" cy="965849"/>
      </dsp:txXfrm>
    </dsp:sp>
    <dsp:sp modelId="{7640FD55-BCC8-4B1F-88EF-BA10C4F5808C}">
      <dsp:nvSpPr>
        <dsp:cNvPr id="0" name=""/>
        <dsp:cNvSpPr/>
      </dsp:nvSpPr>
      <dsp:spPr>
        <a:xfrm>
          <a:off x="671800" y="1332643"/>
          <a:ext cx="1349480" cy="1349480"/>
        </a:xfrm>
        <a:prstGeom prst="ellipse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5DE3CC-88FA-4935-AE8E-952F7636BA07}">
      <dsp:nvSpPr>
        <dsp:cNvPr id="0" name=""/>
        <dsp:cNvSpPr/>
      </dsp:nvSpPr>
      <dsp:spPr>
        <a:xfrm rot="10800000">
          <a:off x="1385910" y="2962218"/>
          <a:ext cx="5823094" cy="965849"/>
        </a:xfrm>
        <a:prstGeom prst="homePlat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5083" tIns="91440" rIns="170688" bIns="91440" numCol="1" spcCol="1270" anchor="ctr" anchorCtr="0">
          <a:noAutofit/>
        </a:bodyPr>
        <a:lstStyle/>
        <a:p>
          <a:pPr marL="0" lvl="0" indent="0" algn="just" defTabSz="1066800">
            <a:lnSpc>
              <a:spcPts val="26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400" b="1" kern="1200">
              <a:solidFill>
                <a:schemeClr val="tx1"/>
              </a:solidFill>
              <a:latin typeface="+mj-ea"/>
              <a:ea typeface="+mj-ea"/>
            </a:rPr>
            <a:t>以合於招標文件規定之</a:t>
          </a:r>
          <a:r>
            <a:rPr lang="zh-TW" altLang="en-US" sz="2400" b="1" kern="1200">
              <a:solidFill>
                <a:srgbClr val="006600"/>
              </a:solidFill>
              <a:latin typeface="+mj-ea"/>
              <a:ea typeface="+mj-ea"/>
            </a:rPr>
            <a:t>最有利標</a:t>
          </a:r>
          <a:r>
            <a:rPr lang="zh-TW" altLang="en-US" sz="2400" b="1" kern="1200">
              <a:solidFill>
                <a:schemeClr val="tx1"/>
              </a:solidFill>
              <a:latin typeface="+mj-ea"/>
              <a:ea typeface="+mj-ea"/>
            </a:rPr>
            <a:t>為得標廠商。</a:t>
          </a:r>
          <a:r>
            <a:rPr lang="en-US" altLang="zh-TW" sz="2400" b="1" kern="1200">
              <a:solidFill>
                <a:srgbClr val="660033"/>
              </a:solidFill>
              <a:latin typeface="+mj-ea"/>
              <a:ea typeface="+mj-ea"/>
            </a:rPr>
            <a:t>(§52,1,3)</a:t>
          </a:r>
          <a:endParaRPr lang="zh-TW" altLang="en-US" sz="2400" kern="1200"/>
        </a:p>
      </dsp:txBody>
      <dsp:txXfrm rot="10800000">
        <a:off x="1627372" y="2962218"/>
        <a:ext cx="5581632" cy="965849"/>
      </dsp:txXfrm>
    </dsp:sp>
    <dsp:sp modelId="{F1B8CB68-BDD3-49A4-8606-D71511E99597}">
      <dsp:nvSpPr>
        <dsp:cNvPr id="0" name=""/>
        <dsp:cNvSpPr/>
      </dsp:nvSpPr>
      <dsp:spPr>
        <a:xfrm>
          <a:off x="671800" y="2729621"/>
          <a:ext cx="1349480" cy="1349480"/>
        </a:xfrm>
        <a:prstGeom prst="ellipse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2F3D9-039D-4D75-A8E7-DAABBB79DF94}">
      <dsp:nvSpPr>
        <dsp:cNvPr id="0" name=""/>
        <dsp:cNvSpPr/>
      </dsp:nvSpPr>
      <dsp:spPr>
        <a:xfrm rot="10800000">
          <a:off x="1299222" y="44551"/>
          <a:ext cx="5823094" cy="1682254"/>
        </a:xfrm>
        <a:prstGeom prst="homePlat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9976" tIns="99060" rIns="184912" bIns="99060" numCol="1" spcCol="1270" anchor="ctr" anchorCtr="0">
          <a:noAutofit/>
        </a:bodyPr>
        <a:lstStyle/>
        <a:p>
          <a:pPr marL="0" lvl="0" indent="0" algn="just" defTabSz="1155700">
            <a:lnSpc>
              <a:spcPts val="32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600" b="1" kern="1200">
              <a:solidFill>
                <a:schemeClr val="tx1"/>
              </a:solidFill>
              <a:latin typeface="+mj-ea"/>
              <a:ea typeface="+mj-ea"/>
            </a:rPr>
            <a:t>廠商應於投標文件內敘明同等品之廠牌、價格及功能、效益、標準或特性等相關資料，以供審查。</a:t>
          </a:r>
          <a:r>
            <a:rPr lang="en-US" altLang="zh-TW" sz="2600" b="1" kern="1200">
              <a:solidFill>
                <a:srgbClr val="006600"/>
              </a:solidFill>
              <a:latin typeface="+mj-ea"/>
              <a:ea typeface="+mj-ea"/>
            </a:rPr>
            <a:t>(</a:t>
          </a:r>
          <a:r>
            <a:rPr lang="zh-TW" altLang="en-US" sz="2600" b="1" kern="1200">
              <a:solidFill>
                <a:srgbClr val="006600"/>
              </a:solidFill>
              <a:latin typeface="+mj-ea"/>
              <a:ea typeface="+mj-ea"/>
            </a:rPr>
            <a:t>開標或評選時規格審查</a:t>
          </a:r>
          <a:r>
            <a:rPr lang="en-US" altLang="zh-TW" sz="2600" b="1" kern="1200">
              <a:solidFill>
                <a:srgbClr val="006600"/>
              </a:solidFill>
              <a:latin typeface="+mj-ea"/>
              <a:ea typeface="+mj-ea"/>
            </a:rPr>
            <a:t>)</a:t>
          </a:r>
          <a:endParaRPr lang="zh-TW" altLang="en-US" sz="2600" b="1" kern="1200">
            <a:solidFill>
              <a:srgbClr val="006600"/>
            </a:solidFill>
            <a:latin typeface="+mj-ea"/>
            <a:ea typeface="+mj-ea"/>
          </a:endParaRPr>
        </a:p>
      </dsp:txBody>
      <dsp:txXfrm rot="10800000">
        <a:off x="1719785" y="44551"/>
        <a:ext cx="5402531" cy="1682254"/>
      </dsp:txXfrm>
    </dsp:sp>
    <dsp:sp modelId="{16FC86E1-185A-4C44-BC74-AB191D5D351F}">
      <dsp:nvSpPr>
        <dsp:cNvPr id="0" name=""/>
        <dsp:cNvSpPr/>
      </dsp:nvSpPr>
      <dsp:spPr>
        <a:xfrm>
          <a:off x="693043" y="172670"/>
          <a:ext cx="1065865" cy="1338300"/>
        </a:xfrm>
        <a:prstGeom prst="ellipse">
          <a:avLst/>
        </a:prstGeom>
        <a:blipFill>
          <a:blip xmlns:r="http://schemas.openxmlformats.org/officeDocument/2006/relationships" r:embed="rId2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F90EDD-B826-4305-BBCE-94E2F6F474BD}">
      <dsp:nvSpPr>
        <dsp:cNvPr id="0" name=""/>
        <dsp:cNvSpPr/>
      </dsp:nvSpPr>
      <dsp:spPr>
        <a:xfrm rot="10800000">
          <a:off x="1315570" y="2116861"/>
          <a:ext cx="5823094" cy="2059602"/>
        </a:xfrm>
        <a:prstGeom prst="homePlat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9976" tIns="99060" rIns="184912" bIns="99060" numCol="1" spcCol="1270" anchor="ctr" anchorCtr="0">
          <a:noAutofit/>
        </a:bodyPr>
        <a:lstStyle/>
        <a:p>
          <a:pPr marL="0" lvl="0" indent="0" algn="just" defTabSz="1155700">
            <a:lnSpc>
              <a:spcPts val="32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600" b="1" kern="1200">
              <a:solidFill>
                <a:schemeClr val="tx1"/>
              </a:solidFill>
              <a:latin typeface="+mj-ea"/>
              <a:ea typeface="+mj-ea"/>
            </a:rPr>
            <a:t>得標廠商得於使用同等品前，依契約規定向機關提出同等品之廠牌、價格及功能、效益、標準或特性等相關資料，以供審查。</a:t>
          </a:r>
          <a:endParaRPr lang="zh-TW" altLang="en-US" sz="2600" kern="1200"/>
        </a:p>
      </dsp:txBody>
      <dsp:txXfrm rot="10800000">
        <a:off x="1830470" y="2116861"/>
        <a:ext cx="5308194" cy="2059602"/>
      </dsp:txXfrm>
    </dsp:sp>
    <dsp:sp modelId="{7640FD55-BCC8-4B1F-88EF-BA10C4F5808C}">
      <dsp:nvSpPr>
        <dsp:cNvPr id="0" name=""/>
        <dsp:cNvSpPr/>
      </dsp:nvSpPr>
      <dsp:spPr>
        <a:xfrm>
          <a:off x="676694" y="2448271"/>
          <a:ext cx="1131260" cy="1395394"/>
        </a:xfrm>
        <a:prstGeom prst="ellipse">
          <a:avLst/>
        </a:prstGeom>
        <a:blipFill>
          <a:blip xmlns:r="http://schemas.openxmlformats.org/officeDocument/2006/relationships" r:embed="rId2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181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181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7495506-DE54-4688-812B-89869FE08E8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65191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549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88494D73-7709-4C26-A0BC-31F1A38773C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074041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線接點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/>
          </a:p>
        </p:txBody>
      </p:sp>
      <p:sp>
        <p:nvSpPr>
          <p:cNvPr id="29" name="標題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5" name="日期版面配置區 15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hangingPunct="1">
              <a:defRPr kumimoji="0" sz="1200">
                <a:solidFill>
                  <a:schemeClr val="accent1">
                    <a:shade val="75000"/>
                  </a:scheme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08F55359-0E1E-4B1F-AE25-0E3F652B705F}" type="datetime1">
              <a:rPr lang="en-US"/>
              <a:pPr>
                <a:defRPr/>
              </a:pPr>
              <a:t>2/3/2023</a:t>
            </a:fld>
            <a:endParaRPr lang="en-US"/>
          </a:p>
        </p:txBody>
      </p:sp>
      <p:sp>
        <p:nvSpPr>
          <p:cNvPr id="6" name="頁尾版面配置區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2C180C4F-BC88-4AB8-A878-C1DFD17F125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958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7" name="內容版面配置區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D849587B-A321-473A-8CB9-ED316B967DBD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5" name="頁尾版面配置區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C8F1DDE2-2A5D-492F-87F8-0703D5B72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79731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線接點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5" name="日期版面配置區 18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B1F62678-1445-4F44-906B-45A8053A2738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7" name="頁尾版面配置區 10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8AE172B0-CC96-4583-BA1A-FBBAF04FD8C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890991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標題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55810-CBA9-4EFC-9134-E1E99BBBF0F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97468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/>
          </a:p>
        </p:txBody>
      </p:sp>
      <p:sp>
        <p:nvSpPr>
          <p:cNvPr id="29" name="標題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5" name="文字版面配置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28" name="內容版面配置區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8" name="日期版面配置區 9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DD6312AC-8448-4892-90FF-36D6310D52B5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9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64B1E899-6BBA-4B8C-8F37-902F8EB226E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6622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標題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20FD4-7934-4D0A-8BB2-0535743568A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92021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/>
          </a:p>
        </p:txBody>
      </p:sp>
      <p:sp>
        <p:nvSpPr>
          <p:cNvPr id="12" name="標題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日期版面配置區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E4D6B09C-795E-40A0-A56F-49C5599B7D9B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7" name="頁尾版面配置區 28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13DA65C8-C2C7-4EBF-A2DA-80D91DE4867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2682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C4308F2E-39AD-4674-8F5D-643ECD7ADBA4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4957A0D3-43F9-4FD1-8B3D-13A41A52C3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51679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C012B-2009-48F7-9C01-A1FF1E42A35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733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E9B5BA04-2626-4167-B51C-3AF9B5F70B71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4F5E5A79-12DD-439F-9801-8202237997E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428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8F4B6-2BFB-48AF-AFFB-841D3F1183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1100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線接點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29" name="標題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5" name="日期版面配置區 15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hangingPunct="1">
              <a:defRPr kumimoji="0" sz="1200">
                <a:solidFill>
                  <a:srgbClr val="F0A22E">
                    <a:shade val="75000"/>
                  </a:srgb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6E6F76AA-0198-4495-A768-569DBBD9E38C}" type="datetime1">
              <a:rPr lang="en-US"/>
              <a:pPr>
                <a:defRPr/>
              </a:pPr>
              <a:t>2/3/2023</a:t>
            </a:fld>
            <a:endParaRPr lang="en-US"/>
          </a:p>
        </p:txBody>
      </p:sp>
      <p:sp>
        <p:nvSpPr>
          <p:cNvPr id="6" name="頁尾版面配置區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5A3771B7-5730-4611-8B48-153E92B87A7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32211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7" name="內容版面配置區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AC044495-087E-439F-B2CB-9250188CA10C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5" name="頁尾版面配置區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48422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線接點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5" name="日期版面配置區 18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58A14CBD-F348-426B-B484-A09193977754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7" name="頁尾版面配置區 10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BFC3DBDD-1351-4B7A-968C-FB5644AA4E5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61015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標題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EDD97-0688-4AAD-9D5C-D5ADFC0AB0B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8932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29" name="標題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5" name="文字版面配置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28" name="內容版面配置區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8" name="日期版面配置區 9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FB700003-F7B0-451A-880D-91EB763CB756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9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B2E2325E-D9F0-4ACA-A811-022B932EEF5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62326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標題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3A575-7714-4F82-917E-39D83637D6C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13487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AEC445E7-3CA9-4CEC-A9C5-152AA91ED1E7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3" name="頁尾版面配置區 23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264560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12" name="標題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日期版面配置區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5DD1592D-D1A8-47B4-A66F-963875861C1D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7" name="頁尾版面配置區 28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34388188-F18F-41DC-9EE9-184855CFBF7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21197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7BF21D57-2CB8-43B2-A097-BA659C5393D2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5DDD9E1D-196B-4970-B66F-58415342C02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681301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55D5D-1207-404B-961C-CB3E457009E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37916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A846B101-B98E-4949-861B-98DB8BE81DC8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6D816DC9-AB9B-45C2-A357-C35AE659CC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820053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B0456-51AC-46DB-809A-9DC1FAE3F9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777570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線接點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29" name="標題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5" name="日期版面配置區 15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hangingPunct="1">
              <a:defRPr kumimoji="0" sz="1200">
                <a:solidFill>
                  <a:srgbClr val="F0A22E">
                    <a:shade val="75000"/>
                  </a:srgb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2781B488-BDC1-4AA7-A4FF-5E56BB7F6A52}" type="datetime1">
              <a:rPr lang="en-US"/>
              <a:pPr>
                <a:defRPr/>
              </a:pPr>
              <a:t>2/3/2023</a:t>
            </a:fld>
            <a:endParaRPr lang="en-US"/>
          </a:p>
        </p:txBody>
      </p:sp>
      <p:sp>
        <p:nvSpPr>
          <p:cNvPr id="6" name="頁尾版面配置區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59596C37-9086-4483-BC14-021005EF649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2214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7" name="內容版面配置區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B4DAAC02-B455-41CD-8705-717610EDBD96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5" name="頁尾版面配置區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6A90E54C-FD79-4B92-A2FA-41A08DB826D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301392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線接點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5" name="日期版面配置區 18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5CEEA96C-E7E5-47F7-B408-26677B641562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7" name="頁尾版面配置區 10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D514E0E4-75C3-4910-BDBE-BB2AE07C888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105183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標題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3B46C-202B-48D5-89D4-F6324924A82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266236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29" name="標題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5" name="文字版面配置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28" name="內容版面配置區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8" name="日期版面配置區 9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A8F69579-FC97-4598-B273-D01C2966C9C9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9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E8A8C6D8-6E48-4F50-BF74-C5C78488750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007080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標題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F4E3C-3149-497F-85C9-A74821A3CA0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11993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12" name="標題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日期版面配置區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EC8A4CBB-581B-43F9-8699-8E30A7AB99F7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7" name="頁尾版面配置區 28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DDE0C307-7F4B-4C02-BB3A-AD1A0E5D1C5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715257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8588F9AA-C768-4A48-A082-F892EC79D048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80F48207-D211-4840-ACFE-34B90252A65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64483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047FA-7886-41AF-A572-66368A1113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48008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3ED9CE1C-AF13-490C-9DC2-8F00F55E14CB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1C622743-FBA3-4378-976A-A8F2919CDBA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654864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CB17D-B43B-459E-B203-605BD6AF2C8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87396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線接點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29" name="標題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5" name="日期版面配置區 15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hangingPunct="1">
              <a:defRPr kumimoji="0" sz="1200">
                <a:solidFill>
                  <a:srgbClr val="F0A22E">
                    <a:shade val="75000"/>
                  </a:srgb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765D6CB9-21F6-41B8-B863-E4F251580D0C}" type="datetime1">
              <a:rPr lang="en-US"/>
              <a:pPr>
                <a:defRPr/>
              </a:pPr>
              <a:t>2/3/2023</a:t>
            </a:fld>
            <a:endParaRPr lang="en-US"/>
          </a:p>
        </p:txBody>
      </p:sp>
      <p:sp>
        <p:nvSpPr>
          <p:cNvPr id="6" name="頁尾版面配置區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7DB7BE4A-316C-4EEC-8923-0CBF5DC4341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76375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7" name="內容版面配置區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45715878-BF3A-488A-AFAB-89E3C67C7FA1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5" name="頁尾版面配置區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990078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線接點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5" name="日期版面配置區 18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7B61A0FB-B8B9-447F-AEC8-BF02BF8B9E2C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7" name="頁尾版面配置區 10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B3CD4494-F3DE-4CCC-9224-8F7EFD74D4D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5523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標題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C9666-0DA3-47B9-918F-A3E311403B5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284838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29" name="標題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5" name="文字版面配置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28" name="內容版面配置區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8" name="日期版面配置區 9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F193FCD1-1255-47A9-AE9C-0936F9D1A409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9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2E806371-2C4E-44F9-800C-B6F32EECD5B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63373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標題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4B2B7-2D1D-4BC0-83B8-E1DF8A28A60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563286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4B0D4275-20BB-405C-AFFD-FA510C3BA231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3" name="頁尾版面配置區 23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221789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12" name="標題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日期版面配置區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B5FB429E-CF3E-4938-B163-BB46030CFCB7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7" name="頁尾版面配置區 28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17C9BB89-9D7D-4DB7-912F-3D747E269EB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762981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8BFB4D49-B4B3-43B1-A4F5-E2ABDADC1689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6FFE5C85-FB42-490C-B544-4DDF59A6F46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50647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671A6-1716-42DF-83C4-3CEA2F77175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665813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08D53533-36CC-4B64-A61F-B9F8C3918D73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B07653E3-9450-4D5B-A922-B5F8B78083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385536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8C506-7A98-47A5-BD53-ACCBB0BFDB3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505984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1"/>
          <p:cNvSpPr txBox="1">
            <a:spLocks noChangeArrowheads="1"/>
          </p:cNvSpPr>
          <p:nvPr userDrawn="1"/>
        </p:nvSpPr>
        <p:spPr bwMode="auto">
          <a:xfrm>
            <a:off x="8353425" y="254000"/>
            <a:ext cx="539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10D4A8FE-F237-4D00-81DD-E3D44ED63279}" type="slidenum">
              <a:rPr lang="zh-TW" altLang="en-US" sz="18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 eaLnBrk="1" hangingPunct="1">
                <a:defRPr/>
              </a:pPr>
              <a:t>‹#›</a:t>
            </a:fld>
            <a:endParaRPr lang="en-US" altLang="zh-TW" sz="18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36576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8211" name="Rectangle 19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936625" y="1425575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zh-TW" altLang="en-US" noProof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6521201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2991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1286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3885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9590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76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4683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048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1477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78087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00850" y="274638"/>
            <a:ext cx="2114550" cy="5821362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191250" cy="5821362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9157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線接點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29" name="標題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5" name="日期版面配置區 15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hangingPunct="1">
              <a:defRPr kumimoji="0" sz="1200">
                <a:solidFill>
                  <a:schemeClr val="accent1">
                    <a:shade val="75000"/>
                  </a:scheme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A70651D6-CFB8-4CBC-9161-DC28F8CFF765}" type="datetime1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2/3/2023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頁尾版面配置區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AB7817F5-F8BD-4EAC-A4D5-C22E5F89F97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646838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線接點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5" name="日期版面配置區 18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E3B14BE5-33E4-4A86-8F26-3F79C72C191B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7" name="頁尾版面配置區 10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0D6B19D1-8132-4EB0-A425-A865AD649B8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3598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標題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1EF33-AFA3-4F56-A9E4-FB47249357EF}" type="slidenum">
              <a:rPr lang="en-US" altLang="zh-TW">
                <a:solidFill>
                  <a:srgbClr val="AD1F1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AD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7773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29" name="標題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5" name="文字版面配置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28" name="內容版面配置區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8" name="日期版面配置區 9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B1897EA8-5A80-43E9-8F9C-DE4A3508C5FA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9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6263474E-D97C-489B-BDDE-F66E88A1E8A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65459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標題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63065-BC43-4EBF-90D9-D385C7C143DD}" type="slidenum">
              <a:rPr lang="en-US" altLang="zh-TW">
                <a:solidFill>
                  <a:srgbClr val="AD1F1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AD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29575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C2A73742-D68F-42A0-8F0F-4933F4658F37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3" name="頁尾版面配置區 23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6993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12" name="標題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日期版面配置區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B7E5BD38-04AB-4309-A5D2-5649BA8CC96B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7" name="頁尾版面配置區 28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A0504101-31B0-4458-94BF-60598D3D6E5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21721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8A2578A3-2E20-412D-B193-16A217F6C8F1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E9981738-847D-4E3B-967C-BC457B81535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241212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125B6-FCB8-4A61-B4A3-838C976DE1A5}" type="slidenum">
              <a:rPr lang="en-US" altLang="zh-TW">
                <a:solidFill>
                  <a:srgbClr val="AD1F1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AD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1342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208CE13A-8045-48F0-A806-92C2A8CCA674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0C3ED9A1-9C2A-4769-BE90-B9A38E7274B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39496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BF080-2439-46AB-9D26-5910A8C1A38D}" type="slidenum">
              <a:rPr lang="en-US" altLang="zh-TW">
                <a:solidFill>
                  <a:srgbClr val="AD1F1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AD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22522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defRPr/>
            </a:pPr>
            <a:endParaRPr lang="zh-TW" altLang="en-US">
              <a:solidFill>
                <a:srgbClr val="003366"/>
              </a:solidFill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defRPr/>
            </a:pPr>
            <a:endParaRPr lang="zh-TW" altLang="en-US">
              <a:solidFill>
                <a:srgbClr val="003366"/>
              </a:solidFill>
            </a:endParaRPr>
          </a:p>
        </p:txBody>
      </p: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7" name="AutoShape 12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>
                <a:solidFill>
                  <a:srgbClr val="003366"/>
                </a:solidFill>
              </a:endParaRPr>
            </a:p>
          </p:txBody>
        </p:sp>
        <p:sp>
          <p:nvSpPr>
            <p:cNvPr id="8" name="AutoShape 13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>
                <a:solidFill>
                  <a:srgbClr val="003366"/>
                </a:solidFill>
              </a:endParaRPr>
            </a:p>
          </p:txBody>
        </p:sp>
      </p:grp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36576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821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1425575"/>
            <a:ext cx="7772400" cy="1143000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zh-TW" altLang="en-US" noProof="0"/>
              <a:t>按一下以編輯母片標題樣式</a:t>
            </a: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ftr" sz="quarter" idx="10"/>
          </p:nvPr>
        </p:nvSpPr>
        <p:spPr>
          <a:xfrm>
            <a:off x="5195888" y="6553200"/>
            <a:ext cx="3279775" cy="3048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774979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96.02.11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1FF6D-5098-45D1-9356-F24C2829B1E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3038124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96.02.11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75D96-2E6A-49C0-810A-14A2A103CCC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468469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96.02.11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0077F-A4B1-452B-810F-A98070395D5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7432858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96.02.11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05CB1-8F13-4461-82ED-D55FAE70B3C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36796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96.02.11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0569D-1D82-4179-8E9B-FD458DCFDCA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627621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96.02.11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4BCD7-70FB-4191-9914-6D1C3D74720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778407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96.02.11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7D2FF-2BD5-494B-955A-A0ED8C7DE21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452188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96.02.11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4FEE4-8BC4-4A59-A5DC-CB1E658DA45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09109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96.02.11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6807F-6E09-402C-B43E-8482776C9F8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2496765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915150" y="762000"/>
            <a:ext cx="2000250" cy="53340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5848350" cy="53340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96.02.11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8C1C9-CA0B-4FF8-9555-D584C7CFD90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77020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80010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96.02.11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F82EC-B8A6-41B0-A288-1E5D7B0A827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881776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線接點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29" name="標題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5" name="日期版面配置區 15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hangingPunct="1">
              <a:defRPr kumimoji="0" sz="1200">
                <a:solidFill>
                  <a:schemeClr val="accent1">
                    <a:shade val="75000"/>
                  </a:scheme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A70651D6-CFB8-4CBC-9161-DC28F8CFF765}" type="datetime1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2/3/2023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頁尾版面配置區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AB7817F5-F8BD-4EAC-A4D5-C22E5F89F97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4863286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線接點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5" name="日期版面配置區 18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E3B14BE5-33E4-4A86-8F26-3F79C72C191B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7" name="頁尾版面配置區 10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0D6B19D1-8132-4EB0-A425-A865AD649B8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741713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標題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1EF33-AFA3-4F56-A9E4-FB47249357EF}" type="slidenum">
              <a:rPr lang="en-US" altLang="zh-TW">
                <a:solidFill>
                  <a:srgbClr val="AD1F1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AD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9392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29" name="標題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5" name="文字版面配置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28" name="內容版面配置區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8" name="日期版面配置區 9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B1897EA8-5A80-43E9-8F9C-DE4A3508C5FA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9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6263474E-D97C-489B-BDDE-F66E88A1E8A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44420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標題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63065-BC43-4EBF-90D9-D385C7C143DD}" type="slidenum">
              <a:rPr lang="en-US" altLang="zh-TW">
                <a:solidFill>
                  <a:srgbClr val="AD1F1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AD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5224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C2A73742-D68F-42A0-8F0F-4933F4658F37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3" name="頁尾版面配置區 23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3118235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12" name="標題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日期版面配置區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B7E5BD38-04AB-4309-A5D2-5649BA8CC96B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7" name="頁尾版面配置區 28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A0504101-31B0-4458-94BF-60598D3D6E5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482567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8A2578A3-2E20-412D-B193-16A217F6C8F1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E9981738-847D-4E3B-967C-BC457B81535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394567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125B6-FCB8-4A61-B4A3-838C976DE1A5}" type="slidenum">
              <a:rPr lang="en-US" altLang="zh-TW">
                <a:solidFill>
                  <a:srgbClr val="AD1F1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AD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10255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208CE13A-8045-48F0-A806-92C2A8CCA674}" type="datetime1">
              <a:rPr lang="zh-TW" altLang="en-US"/>
              <a:pPr>
                <a:defRPr/>
              </a:pPr>
              <a:t>2023/2/3</a:t>
            </a:fld>
            <a:r>
              <a:rPr lang="en-US" altLang="zh-TW"/>
              <a:t>96.02.11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D38E27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solidFill>
                  <a:srgbClr val="D38E27"/>
                </a:solidFill>
                <a:effectLst/>
              </a:defRPr>
            </a:lvl1pPr>
          </a:lstStyle>
          <a:p>
            <a:pPr>
              <a:defRPr/>
            </a:pPr>
            <a:fld id="{0C3ED9A1-9C2A-4769-BE90-B9A38E7274B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3629724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BF080-2439-46AB-9D26-5910A8C1A38D}" type="slidenum">
              <a:rPr lang="en-US" altLang="zh-TW">
                <a:solidFill>
                  <a:srgbClr val="AD1F1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AD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42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/>
          </a:p>
        </p:txBody>
      </p:sp>
      <p:sp>
        <p:nvSpPr>
          <p:cNvPr id="1029" name="文字版面配置區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6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12984ABD-D9CF-45B7-884A-69B289B207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0" name="標題版面配置區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2232" r:id="rId1"/>
    <p:sldLayoutId id="2147502233" r:id="rId2"/>
    <p:sldLayoutId id="2147502234" r:id="rId3"/>
    <p:sldLayoutId id="2147502155" r:id="rId4"/>
    <p:sldLayoutId id="2147502235" r:id="rId5"/>
    <p:sldLayoutId id="2147502156" r:id="rId6"/>
    <p:sldLayoutId id="2147502236" r:id="rId7"/>
    <p:sldLayoutId id="2147502237" r:id="rId8"/>
    <p:sldLayoutId id="2147502157" r:id="rId9"/>
    <p:sldLayoutId id="2147502238" r:id="rId10"/>
    <p:sldLayoutId id="214750215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2053" name="文字版面配置區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b="1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A354749-A0C5-4A01-BD60-5A7D92A467F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0" name="標題版面配置區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2239" r:id="rId1"/>
    <p:sldLayoutId id="2147502240" r:id="rId2"/>
    <p:sldLayoutId id="2147502241" r:id="rId3"/>
    <p:sldLayoutId id="2147502159" r:id="rId4"/>
    <p:sldLayoutId id="2147502242" r:id="rId5"/>
    <p:sldLayoutId id="2147502160" r:id="rId6"/>
    <p:sldLayoutId id="2147502243" r:id="rId7"/>
    <p:sldLayoutId id="2147502244" r:id="rId8"/>
    <p:sldLayoutId id="2147502245" r:id="rId9"/>
    <p:sldLayoutId id="2147502161" r:id="rId10"/>
    <p:sldLayoutId id="2147502246" r:id="rId11"/>
    <p:sldLayoutId id="2147502162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4101" name="文字版面配置區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600" b="1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7F38030A-BC5B-49E0-AC0D-16672A53CE1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0" name="標題版面配置區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2259" r:id="rId1"/>
    <p:sldLayoutId id="2147502260" r:id="rId2"/>
    <p:sldLayoutId id="2147502261" r:id="rId3"/>
    <p:sldLayoutId id="2147502163" r:id="rId4"/>
    <p:sldLayoutId id="2147502262" r:id="rId5"/>
    <p:sldLayoutId id="2147502164" r:id="rId6"/>
    <p:sldLayoutId id="2147502263" r:id="rId7"/>
    <p:sldLayoutId id="2147502264" r:id="rId8"/>
    <p:sldLayoutId id="2147502165" r:id="rId9"/>
    <p:sldLayoutId id="2147502265" r:id="rId10"/>
    <p:sldLayoutId id="214750216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22533" name="文字版面配置區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b="1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960A3E3-E647-4188-A02D-95E7FE24722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0" name="標題版面配置區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2407" r:id="rId1"/>
    <p:sldLayoutId id="2147502408" r:id="rId2"/>
    <p:sldLayoutId id="2147502409" r:id="rId3"/>
    <p:sldLayoutId id="2147502218" r:id="rId4"/>
    <p:sldLayoutId id="2147502410" r:id="rId5"/>
    <p:sldLayoutId id="2147502219" r:id="rId6"/>
    <p:sldLayoutId id="2147502411" r:id="rId7"/>
    <p:sldLayoutId id="2147502412" r:id="rId8"/>
    <p:sldLayoutId id="2147502413" r:id="rId9"/>
    <p:sldLayoutId id="2147502220" r:id="rId10"/>
    <p:sldLayoutId id="2147502414" r:id="rId11"/>
    <p:sldLayoutId id="214750222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2200"/>
            <a:ext cx="8001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36875" y="6529388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 kumimoji="0" sz="1400">
                <a:latin typeface="+mn-lt"/>
              </a:defRPr>
            </a:lvl1pPr>
          </a:lstStyle>
          <a:p>
            <a:pPr>
              <a:defRPr/>
            </a:pPr>
            <a:endParaRPr lang="en-US" altLang="zh-TW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233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2455" r:id="rId1"/>
    <p:sldLayoutId id="2147502456" r:id="rId2"/>
    <p:sldLayoutId id="2147502457" r:id="rId3"/>
    <p:sldLayoutId id="2147502458" r:id="rId4"/>
    <p:sldLayoutId id="2147502459" r:id="rId5"/>
    <p:sldLayoutId id="2147502460" r:id="rId6"/>
    <p:sldLayoutId id="2147502461" r:id="rId7"/>
    <p:sldLayoutId id="2147502462" r:id="rId8"/>
    <p:sldLayoutId id="2147502463" r:id="rId9"/>
    <p:sldLayoutId id="2147502464" r:id="rId10"/>
    <p:sldLayoutId id="214750246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kumimoji="1"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kumimoji="1"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l"/>
        <a:defRPr kumimoji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1029" name="文字版面配置區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785C0E1-1A98-4EBF-8A25-C1E8432DE14C}" type="slidenum">
              <a:rPr lang="en-US" altLang="zh-TW">
                <a:solidFill>
                  <a:srgbClr val="AD1F1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AD1F1F"/>
              </a:solidFill>
            </a:endParaRPr>
          </a:p>
        </p:txBody>
      </p:sp>
      <p:sp>
        <p:nvSpPr>
          <p:cNvPr id="10" name="標題版面配置區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698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2505" r:id="rId1"/>
    <p:sldLayoutId id="2147502506" r:id="rId2"/>
    <p:sldLayoutId id="2147502507" r:id="rId3"/>
    <p:sldLayoutId id="2147502508" r:id="rId4"/>
    <p:sldLayoutId id="2147502509" r:id="rId5"/>
    <p:sldLayoutId id="2147502510" r:id="rId6"/>
    <p:sldLayoutId id="2147502511" r:id="rId7"/>
    <p:sldLayoutId id="2147502512" r:id="rId8"/>
    <p:sldLayoutId id="2147502513" r:id="rId9"/>
    <p:sldLayoutId id="2147502514" r:id="rId10"/>
    <p:sldLayoutId id="214750251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2"/>
          <p:cNvGrpSpPr>
            <a:grpSpLocks/>
          </p:cNvGrpSpPr>
          <p:nvPr/>
        </p:nvGrpSpPr>
        <p:grpSpPr bwMode="auto">
          <a:xfrm>
            <a:off x="0" y="0"/>
            <a:ext cx="3200400" cy="6858000"/>
            <a:chOff x="0" y="0"/>
            <a:chExt cx="2016" cy="4320"/>
          </a:xfrm>
        </p:grpSpPr>
        <p:sp>
          <p:nvSpPr>
            <p:cNvPr id="1036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480" cy="4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>
                <a:solidFill>
                  <a:srgbClr val="003366"/>
                </a:solidFill>
              </a:endParaRPr>
            </a:p>
          </p:txBody>
        </p:sp>
        <p:sp>
          <p:nvSpPr>
            <p:cNvPr id="2" name="Rectangle 4"/>
            <p:cNvSpPr>
              <a:spLocks noChangeArrowheads="1"/>
            </p:cNvSpPr>
            <p:nvPr/>
          </p:nvSpPr>
          <p:spPr bwMode="auto">
            <a:xfrm>
              <a:off x="432" y="0"/>
              <a:ext cx="1584" cy="6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>
                <a:solidFill>
                  <a:srgbClr val="003366"/>
                </a:solidFill>
              </a:endParaRPr>
            </a:p>
          </p:txBody>
        </p:sp>
      </p:grpSp>
      <p:sp>
        <p:nvSpPr>
          <p:cNvPr id="1027" name="AutoShape 5"/>
          <p:cNvSpPr>
            <a:spLocks noChangeArrowheads="1"/>
          </p:cNvSpPr>
          <p:nvPr/>
        </p:nvSpPr>
        <p:spPr bwMode="auto">
          <a:xfrm>
            <a:off x="762000" y="762000"/>
            <a:ext cx="5105400" cy="6096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defRPr/>
            </a:pPr>
            <a:endParaRPr lang="zh-TW" altLang="en-US">
              <a:solidFill>
                <a:srgbClr val="003366"/>
              </a:solidFill>
            </a:endParaRPr>
          </a:p>
        </p:txBody>
      </p:sp>
      <p:sp>
        <p:nvSpPr>
          <p:cNvPr id="512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5125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2200"/>
            <a:ext cx="8001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04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kumimoji="0" sz="1400" b="1">
                <a:solidFill>
                  <a:srgbClr val="003399"/>
                </a:solidFill>
                <a:ea typeface="新細明體" charset="-120"/>
              </a:defRPr>
            </a:lvl1pPr>
          </a:lstStyle>
          <a:p>
            <a:pPr>
              <a:defRPr/>
            </a:pPr>
            <a:r>
              <a:rPr lang="zh-TW" altLang="en-US"/>
              <a:t>96.02.11</a:t>
            </a:r>
            <a:endParaRPr lang="en-US" altLang="zh-TW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36875" y="6529388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 kumimoji="0" sz="1400">
                <a:solidFill>
                  <a:srgbClr val="003366"/>
                </a:solidFill>
                <a:latin typeface="+mn-lt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375400"/>
            <a:ext cx="587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  <a:spAutoFit/>
          </a:bodyPr>
          <a:lstStyle>
            <a:lvl1pPr eaLnBrk="1" hangingPunct="1">
              <a:defRPr kumimoji="0" b="1"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fld id="{81ABEEAB-B0BF-4293-AAB6-458A14789FF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5129" name="Group 21"/>
          <p:cNvGrpSpPr>
            <a:grpSpLocks/>
          </p:cNvGrpSpPr>
          <p:nvPr/>
        </p:nvGrpSpPr>
        <p:grpSpPr bwMode="auto">
          <a:xfrm>
            <a:off x="228600" y="1981200"/>
            <a:ext cx="7391400" cy="319088"/>
            <a:chOff x="144" y="1248"/>
            <a:chExt cx="4656" cy="201"/>
          </a:xfrm>
        </p:grpSpPr>
        <p:sp>
          <p:nvSpPr>
            <p:cNvPr id="1034" name="AutoShape 12"/>
            <p:cNvSpPr>
              <a:spLocks noChangeArrowheads="1"/>
            </p:cNvSpPr>
            <p:nvPr/>
          </p:nvSpPr>
          <p:spPr bwMode="auto">
            <a:xfrm>
              <a:off x="384" y="1248"/>
              <a:ext cx="4416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>
                <a:solidFill>
                  <a:srgbClr val="003366"/>
                </a:solidFill>
              </a:endParaRPr>
            </a:p>
          </p:txBody>
        </p:sp>
        <p:sp>
          <p:nvSpPr>
            <p:cNvPr id="1035" name="AutoShape 20"/>
            <p:cNvSpPr>
              <a:spLocks noChangeArrowheads="1"/>
            </p:cNvSpPr>
            <p:nvPr/>
          </p:nvSpPr>
          <p:spPr bwMode="auto">
            <a:xfrm flipH="1">
              <a:off x="144" y="1248"/>
              <a:ext cx="248" cy="201"/>
            </a:xfrm>
            <a:prstGeom prst="flowChartDelay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>
                <a:solidFill>
                  <a:srgbClr val="00336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0286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2517" r:id="rId1"/>
    <p:sldLayoutId id="2147502518" r:id="rId2"/>
    <p:sldLayoutId id="2147502519" r:id="rId3"/>
    <p:sldLayoutId id="2147502520" r:id="rId4"/>
    <p:sldLayoutId id="2147502521" r:id="rId5"/>
    <p:sldLayoutId id="2147502522" r:id="rId6"/>
    <p:sldLayoutId id="2147502523" r:id="rId7"/>
    <p:sldLayoutId id="2147502524" r:id="rId8"/>
    <p:sldLayoutId id="2147502525" r:id="rId9"/>
    <p:sldLayoutId id="2147502526" r:id="rId10"/>
    <p:sldLayoutId id="2147502527" r:id="rId11"/>
    <p:sldLayoutId id="2147502528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charset="-12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charset="-12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charset="-12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kumimoji="1"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kumimoji="1"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l"/>
        <a:defRPr kumimoji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1029" name="文字版面配置區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785C0E1-1A98-4EBF-8A25-C1E8432DE14C}" type="slidenum">
              <a:rPr lang="en-US" altLang="zh-TW">
                <a:solidFill>
                  <a:srgbClr val="AD1F1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AD1F1F"/>
              </a:solidFill>
            </a:endParaRPr>
          </a:p>
        </p:txBody>
      </p:sp>
      <p:sp>
        <p:nvSpPr>
          <p:cNvPr id="10" name="標題版面配置區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52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2530" r:id="rId1"/>
    <p:sldLayoutId id="2147502531" r:id="rId2"/>
    <p:sldLayoutId id="2147502532" r:id="rId3"/>
    <p:sldLayoutId id="2147502533" r:id="rId4"/>
    <p:sldLayoutId id="2147502534" r:id="rId5"/>
    <p:sldLayoutId id="2147502535" r:id="rId6"/>
    <p:sldLayoutId id="2147502536" r:id="rId7"/>
    <p:sldLayoutId id="2147502537" r:id="rId8"/>
    <p:sldLayoutId id="2147502538" r:id="rId9"/>
    <p:sldLayoutId id="2147502539" r:id="rId10"/>
    <p:sldLayoutId id="214750254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90076" y="1915290"/>
            <a:ext cx="5344824" cy="1152128"/>
          </a:xfrm>
        </p:spPr>
        <p:txBody>
          <a:bodyPr/>
          <a:lstStyle/>
          <a:p>
            <a:pPr eaLnBrk="1" hangingPunct="1">
              <a:lnSpc>
                <a:spcPts val="4700"/>
              </a:lnSpc>
              <a:defRPr/>
            </a:pPr>
            <a:r>
              <a:rPr lang="zh-TW" altLang="en-US" sz="440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政府採購法規概要</a:t>
            </a:r>
            <a:endParaRPr lang="zh-TW" altLang="en-US" sz="4400" dirty="0">
              <a:solidFill>
                <a:srgbClr val="66003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43213" y="4005263"/>
            <a:ext cx="4364037" cy="635000"/>
          </a:xfrm>
        </p:spPr>
        <p:txBody>
          <a:bodyPr/>
          <a:lstStyle/>
          <a:p>
            <a:pPr eaLnBrk="1" hangingPunct="1"/>
            <a:r>
              <a:rPr lang="zh-TW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報告人：張  錦  川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2817813" y="4643438"/>
            <a:ext cx="368935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Clr>
                <a:srgbClr val="003366"/>
              </a:buClr>
              <a:buFont typeface="Wingdings" panose="05000000000000000000" pitchFamily="2" charset="2"/>
              <a:buNone/>
            </a:pPr>
            <a:r>
              <a:rPr lang="zh-TW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日　期：</a:t>
            </a:r>
            <a:r>
              <a:rPr lang="en-US" altLang="zh-TW" sz="3200" b="1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112.02.21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31540" y="377254"/>
            <a:ext cx="590336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zh-TW" altLang="en-US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行政院農業委員會農田水利署</a:t>
            </a:r>
          </a:p>
        </p:txBody>
      </p:sp>
    </p:spTree>
    <p:extLst>
      <p:ext uri="{BB962C8B-B14F-4D97-AF65-F5344CB8AC3E}">
        <p14:creationId xmlns:p14="http://schemas.microsoft.com/office/powerpoint/2010/main" val="2784075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23384A99-B73A-4957-BC9C-047F10414B4B}" type="slidenum">
              <a:rPr kumimoji="0" lang="en-US" altLang="zh-TW" sz="1600" smtClean="0">
                <a:solidFill>
                  <a:schemeClr val="hlink"/>
                </a:solidFill>
              </a:rPr>
              <a:pPr eaLnBrk="1" hangingPunct="1">
                <a:defRPr/>
              </a:pPr>
              <a:t>2</a:t>
            </a:fld>
            <a:endParaRPr kumimoji="0" lang="en-US" altLang="zh-TW" sz="1600">
              <a:solidFill>
                <a:schemeClr val="hlink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51620" y="1340768"/>
            <a:ext cx="7560840" cy="5004556"/>
          </a:xfrm>
        </p:spPr>
        <p:txBody>
          <a:bodyPr/>
          <a:lstStyle/>
          <a:p>
            <a:pPr marL="534988" indent="-534988" eaLnBrk="1" hangingPunct="1">
              <a:lnSpc>
                <a:spcPct val="120000"/>
              </a:lnSpc>
              <a:spcBef>
                <a:spcPct val="10000"/>
              </a:spcBef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3600" b="1">
                <a:solidFill>
                  <a:srgbClr val="0000FF"/>
                </a:solidFill>
                <a:latin typeface="微軟正黑體" panose="020B0604030504040204" pitchFamily="34" charset="-120"/>
              </a:rPr>
              <a:t>政府採購法立法緣起</a:t>
            </a:r>
            <a:endParaRPr lang="en-US" altLang="zh-TW" sz="3600" b="1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34988" indent="-534988" eaLnBrk="1" hangingPunct="1">
              <a:lnSpc>
                <a:spcPct val="120000"/>
              </a:lnSpc>
              <a:spcBef>
                <a:spcPct val="10000"/>
              </a:spcBef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3600" b="1">
                <a:solidFill>
                  <a:srgbClr val="0000FF"/>
                </a:solidFill>
                <a:latin typeface="微軟正黑體" panose="020B0604030504040204" pitchFamily="34" charset="-120"/>
              </a:rPr>
              <a:t>政府採購法架構與適用情形</a:t>
            </a:r>
            <a:endParaRPr lang="zh-TW" altLang="en-US" sz="36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34988" indent="-534988" eaLnBrk="1" hangingPunct="1">
              <a:lnSpc>
                <a:spcPct val="120000"/>
              </a:lnSpc>
              <a:spcBef>
                <a:spcPct val="10000"/>
              </a:spcBef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3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採購金額之計算及級距</a:t>
            </a:r>
            <a:endParaRPr lang="en-US" altLang="zh-TW" sz="3600" b="1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34988" indent="-534988" eaLnBrk="1" hangingPunct="1">
              <a:lnSpc>
                <a:spcPct val="120000"/>
              </a:lnSpc>
              <a:spcBef>
                <a:spcPct val="10000"/>
              </a:spcBef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3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招標方式及決標原則</a:t>
            </a:r>
            <a:endParaRPr lang="en-US" altLang="zh-TW" sz="3600" b="1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34988" indent="-534988" eaLnBrk="1" hangingPunct="1">
              <a:lnSpc>
                <a:spcPct val="120000"/>
              </a:lnSpc>
              <a:spcBef>
                <a:spcPct val="10000"/>
              </a:spcBef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3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技術規格及廠商資格訂定原則</a:t>
            </a:r>
            <a:endParaRPr lang="zh-TW" altLang="en-US" sz="36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34988" indent="-534988" eaLnBrk="1" hangingPunct="1">
              <a:lnSpc>
                <a:spcPct val="120000"/>
              </a:lnSpc>
              <a:spcBef>
                <a:spcPct val="10000"/>
              </a:spcBef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3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驗收作業</a:t>
            </a:r>
            <a:endParaRPr lang="en-US" altLang="zh-TW" sz="3600" b="1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34988" indent="-534988" eaLnBrk="1" hangingPunct="1">
              <a:lnSpc>
                <a:spcPct val="120000"/>
              </a:lnSpc>
              <a:spcBef>
                <a:spcPct val="10000"/>
              </a:spcBef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3600" b="1">
                <a:solidFill>
                  <a:srgbClr val="0000FF"/>
                </a:solidFill>
                <a:latin typeface="微軟正黑體" panose="020B0604030504040204" pitchFamily="34" charset="-120"/>
              </a:rPr>
              <a:t>爭議處理</a:t>
            </a:r>
            <a:endParaRPr lang="zh-TW" altLang="en-US" sz="36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書卷 (水平) 5"/>
          <p:cNvSpPr/>
          <p:nvPr/>
        </p:nvSpPr>
        <p:spPr>
          <a:xfrm>
            <a:off x="2586038" y="-27384"/>
            <a:ext cx="3887775" cy="1188207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40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研習大綱</a:t>
            </a:r>
            <a:endParaRPr lang="zh-TW" altLang="en-US" sz="4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F1686CF7-2054-494A-A3F1-929F392EFD6F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書卷 (水平) 1"/>
          <p:cNvSpPr/>
          <p:nvPr/>
        </p:nvSpPr>
        <p:spPr>
          <a:xfrm>
            <a:off x="2087724" y="2132856"/>
            <a:ext cx="5399943" cy="187325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600" b="1">
                <a:solidFill>
                  <a:srgbClr val="000099"/>
                </a:solidFill>
                <a:latin typeface="微軟正黑體" panose="020B0604030504040204" pitchFamily="34" charset="-120"/>
              </a:rPr>
              <a:t>政府採購法立法緣起</a:t>
            </a:r>
            <a:endParaRPr lang="zh-TW" altLang="en-US" sz="3600" b="1" dirty="0">
              <a:solidFill>
                <a:srgbClr val="000099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35612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362EFEB7-2678-4715-8691-AC0C4787C423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8" y="404813"/>
            <a:ext cx="6862762" cy="576262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zh-TW" altLang="en-US" b="1" cap="none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政府採購法規概要</a:t>
            </a:r>
            <a:r>
              <a:rPr lang="en-US" altLang="zh-TW" sz="2800" b="1" cap="none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800" b="1" cap="none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立法緣起</a:t>
            </a:r>
            <a:r>
              <a:rPr lang="en-US" altLang="zh-TW" sz="2800" b="1" cap="none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31800" y="1124744"/>
            <a:ext cx="8388350" cy="5352256"/>
          </a:xfrm>
        </p:spPr>
        <p:txBody>
          <a:bodyPr/>
          <a:lstStyle/>
          <a:p>
            <a:pPr algn="just" eaLnBrk="1" hangingPunct="1">
              <a:lnSpc>
                <a:spcPts val="34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zh-TW" alt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過去營繕工程及購置定製財物業務，係以審計部主管之「審計法」、「審計法施行細則」及「機關營繕工程暨購置定製變賣財物稽察條例」</a:t>
            </a:r>
            <a:r>
              <a:rPr lang="en-US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簡稱稽察條例</a:t>
            </a:r>
            <a:r>
              <a:rPr lang="en-US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)</a:t>
            </a:r>
            <a:r>
              <a:rPr lang="en-US" altLang="zh-TW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等規定為辦理依據，至於</a:t>
            </a:r>
            <a:r>
              <a:rPr lang="zh-TW" altLang="en-US" sz="2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勞務採購，則僅以行政命令作為辦理規範</a:t>
            </a:r>
            <a:r>
              <a:rPr lang="zh-TW" alt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algn="just" eaLnBrk="1" hangingPunct="1">
              <a:lnSpc>
                <a:spcPts val="34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zh-TW" alt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在我國申請加入「世界貿易組織」（</a:t>
            </a:r>
            <a:r>
              <a:rPr lang="en-US" altLang="zh-TW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World Trade Organization</a:t>
            </a:r>
            <a:r>
              <a:rPr lang="zh-TW" alt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；簡稱</a:t>
            </a:r>
            <a:r>
              <a:rPr lang="en-US" altLang="zh-TW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WTO</a:t>
            </a:r>
            <a:r>
              <a:rPr lang="zh-TW" alt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）之諮商過程中，各國以我國政府採購法規及制度不夠健全、開放為由，堅持我國必須簽署該組織之「政府採購協定」（</a:t>
            </a:r>
            <a:r>
              <a:rPr lang="en-US" altLang="zh-TW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Agreement On Government Procurement</a:t>
            </a:r>
            <a:r>
              <a:rPr lang="zh-TW" alt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；簡稱</a:t>
            </a:r>
            <a:r>
              <a:rPr lang="en-US" altLang="zh-TW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GPA</a:t>
            </a:r>
            <a:r>
              <a:rPr lang="zh-TW" alt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），方支持我國入會，而簽署此一協定之前，亦有先完成國內立法必要。 </a:t>
            </a:r>
            <a:endParaRPr lang="en-US" altLang="zh-TW" sz="2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41331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4F25D459-0895-4EC2-9445-0AE46380FFE9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5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書卷 (水平) 5"/>
          <p:cNvSpPr/>
          <p:nvPr/>
        </p:nvSpPr>
        <p:spPr>
          <a:xfrm>
            <a:off x="1979712" y="116632"/>
            <a:ext cx="5544616" cy="89148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加入</a:t>
            </a:r>
            <a:r>
              <a:rPr lang="en-US" altLang="zh-TW" sz="32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WTO</a:t>
            </a:r>
            <a:r>
              <a:rPr lang="zh-TW" altLang="en-US" sz="32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及簽署</a:t>
            </a:r>
            <a:r>
              <a:rPr lang="en-US" altLang="zh-TW" sz="32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GPA</a:t>
            </a:r>
            <a:r>
              <a:rPr lang="zh-TW" altLang="en-US" sz="32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歷程</a:t>
            </a:r>
            <a:endParaRPr lang="zh-TW" altLang="en-US" sz="32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15" name="向右箭號 14"/>
          <p:cNvSpPr/>
          <p:nvPr/>
        </p:nvSpPr>
        <p:spPr>
          <a:xfrm>
            <a:off x="719572" y="1916832"/>
            <a:ext cx="1476164" cy="1296144"/>
          </a:xfrm>
          <a:prstGeom prst="strip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WTO</a:t>
            </a:r>
            <a:endParaRPr lang="zh-TW" altLang="en-US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波浪 17"/>
          <p:cNvSpPr/>
          <p:nvPr/>
        </p:nvSpPr>
        <p:spPr>
          <a:xfrm>
            <a:off x="2312640" y="3825044"/>
            <a:ext cx="5211688" cy="2592288"/>
          </a:xfrm>
          <a:prstGeom prst="wav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政府採購協定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(Agreement on Government Procurement, GPA) 48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個會員</a:t>
            </a:r>
            <a:endParaRPr lang="zh-TW" altLang="en-US" sz="28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波浪 18"/>
          <p:cNvSpPr/>
          <p:nvPr/>
        </p:nvSpPr>
        <p:spPr>
          <a:xfrm>
            <a:off x="2303748" y="1304764"/>
            <a:ext cx="5220580" cy="2412268"/>
          </a:xfrm>
          <a:prstGeom prst="wav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世界貿易組織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World Trade Organization,WTO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）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164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個會員</a:t>
            </a:r>
            <a:endParaRPr lang="zh-TW" altLang="en-US" sz="28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向右箭號 19"/>
          <p:cNvSpPr/>
          <p:nvPr/>
        </p:nvSpPr>
        <p:spPr>
          <a:xfrm>
            <a:off x="719572" y="4473116"/>
            <a:ext cx="1476164" cy="1296144"/>
          </a:xfrm>
          <a:prstGeom prst="strip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GPA</a:t>
            </a:r>
            <a:endParaRPr lang="zh-TW" altLang="en-US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485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4F25D459-0895-4EC2-9445-0AE46380FFE9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6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書卷 (水平) 5"/>
          <p:cNvSpPr/>
          <p:nvPr/>
        </p:nvSpPr>
        <p:spPr>
          <a:xfrm>
            <a:off x="1979712" y="116632"/>
            <a:ext cx="5544616" cy="891480"/>
          </a:xfrm>
          <a:prstGeom prst="horizontalScroll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加入</a:t>
            </a:r>
            <a:r>
              <a:rPr lang="en-US" altLang="zh-TW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WTO</a:t>
            </a:r>
            <a:r>
              <a:rPr lang="zh-TW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及簽署</a:t>
            </a:r>
            <a:r>
              <a:rPr lang="en-US" altLang="zh-TW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GPA</a:t>
            </a:r>
            <a:r>
              <a:rPr lang="zh-TW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歷程</a:t>
            </a:r>
            <a:endParaRPr lang="zh-TW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238301" y="1376772"/>
            <a:ext cx="3654179" cy="193899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 cmpd="tri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pPr marL="274638" indent="-274638" algn="just"/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1.WTO</a:t>
            </a:r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於</a:t>
            </a:r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1995</a:t>
            </a:r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年成立取代</a:t>
            </a:r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GATT</a:t>
            </a:r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b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74638" indent="-274638" algn="just"/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2.2002</a:t>
            </a:r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日成為</a:t>
            </a:r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WTO</a:t>
            </a:r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144</a:t>
            </a:r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個會員</a:t>
            </a:r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u="sng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迄今共有</a:t>
            </a:r>
            <a:r>
              <a:rPr lang="en-US" altLang="zh-TW" b="1" u="sng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164</a:t>
            </a:r>
            <a:r>
              <a:rPr lang="zh-TW" altLang="en-US" b="1" u="sng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個會員</a:t>
            </a:r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弧形向右箭號 11"/>
          <p:cNvSpPr/>
          <p:nvPr/>
        </p:nvSpPr>
        <p:spPr>
          <a:xfrm>
            <a:off x="323528" y="2096852"/>
            <a:ext cx="666514" cy="3420380"/>
          </a:xfrm>
          <a:prstGeom prst="curvedRightArrow">
            <a:avLst>
              <a:gd name="adj1" fmla="val 109745"/>
              <a:gd name="adj2" fmla="val 171053"/>
              <a:gd name="adj3" fmla="val 25000"/>
            </a:avLst>
          </a:prstGeom>
          <a:solidFill>
            <a:srgbClr val="CC00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2" name="向右箭號 1"/>
          <p:cNvSpPr/>
          <p:nvPr/>
        </p:nvSpPr>
        <p:spPr>
          <a:xfrm>
            <a:off x="1187624" y="1403333"/>
            <a:ext cx="3964007" cy="1901160"/>
          </a:xfrm>
          <a:prstGeom prst="stripedRightArrow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1990</a:t>
            </a:r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年</a:t>
            </a:r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1</a:t>
            </a:r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月</a:t>
            </a:r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1</a:t>
            </a:r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日</a:t>
            </a:r>
            <a:endParaRPr lang="en-US" altLang="zh-TW" b="1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</a:endParaRPr>
          </a:p>
          <a:p>
            <a:pPr algn="ctr"/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向</a:t>
            </a:r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GATT</a:t>
            </a:r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提出入會申請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5238301" y="3429000"/>
            <a:ext cx="3654179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 cmpd="tri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pPr marL="274638" indent="-274638" algn="just"/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1.1995</a:t>
            </a:r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月向</a:t>
            </a:r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WTO</a:t>
            </a:r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提出擬開放政府採購市場之初始承諾清單。</a:t>
            </a:r>
            <a:endParaRPr lang="en-US" altLang="zh-TW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274638" indent="-274638" algn="just"/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2.WTO/GPA</a:t>
            </a:r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委員會於</a:t>
            </a:r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2008</a:t>
            </a:r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日通過採認我國申請加入</a:t>
            </a:r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GPA</a:t>
            </a:r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案。</a:t>
            </a:r>
            <a:endParaRPr lang="en-US" altLang="zh-TW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274638" indent="-274638" algn="just"/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3.GPA</a:t>
            </a:r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於</a:t>
            </a:r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2009.7.15</a:t>
            </a:r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對我國生效。</a:t>
            </a:r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迄今</a:t>
            </a:r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48</a:t>
            </a:r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個會員</a:t>
            </a:r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3" name="向右箭號 12"/>
          <p:cNvSpPr/>
          <p:nvPr/>
        </p:nvSpPr>
        <p:spPr>
          <a:xfrm>
            <a:off x="1187624" y="4031625"/>
            <a:ext cx="3964007" cy="1901160"/>
          </a:xfrm>
          <a:prstGeom prst="striped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我國申請加入</a:t>
            </a:r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WTO</a:t>
            </a:r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時即承諾簽署</a:t>
            </a:r>
            <a:r>
              <a:rPr lang="en-US" altLang="zh-TW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GPA</a:t>
            </a:r>
            <a:endParaRPr lang="zh-TW" altLang="en-US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56705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4F25D459-0895-4EC2-9445-0AE46380FFE9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7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書卷 (水平) 5"/>
          <p:cNvSpPr/>
          <p:nvPr/>
        </p:nvSpPr>
        <p:spPr>
          <a:xfrm>
            <a:off x="1979712" y="116632"/>
            <a:ext cx="5544616" cy="89148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臺紐、臺星協定簽署歷程</a:t>
            </a:r>
            <a:endParaRPr lang="zh-TW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986273" y="1772816"/>
            <a:ext cx="3654179" cy="119519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 cmpd="tri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pPr marL="274638" indent="-274638" algn="just">
              <a:lnSpc>
                <a:spcPts val="4000"/>
              </a:lnSpc>
              <a:spcBef>
                <a:spcPts val="600"/>
              </a:spcBef>
            </a:pP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2013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日簽署</a:t>
            </a:r>
            <a:endParaRPr lang="en-US" altLang="zh-TW" sz="2800" b="1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74638" indent="-274638" algn="just">
              <a:lnSpc>
                <a:spcPts val="4000"/>
              </a:lnSpc>
              <a:spcBef>
                <a:spcPts val="600"/>
              </a:spcBef>
            </a:pP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2013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日生效</a:t>
            </a:r>
            <a:endParaRPr lang="zh-TW" altLang="en-US" sz="28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向右箭號 1"/>
          <p:cNvSpPr/>
          <p:nvPr/>
        </p:nvSpPr>
        <p:spPr>
          <a:xfrm>
            <a:off x="935596" y="1403333"/>
            <a:ext cx="3964007" cy="1901160"/>
          </a:xfrm>
          <a:prstGeom prst="stripedRightArrow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臺紐經濟合作協定</a:t>
            </a:r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(ANZTEC)</a:t>
            </a:r>
            <a:endParaRPr lang="zh-TW" altLang="en-US" b="1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986273" y="4394041"/>
            <a:ext cx="3654179" cy="11951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 cmpd="tri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pPr marL="274638" indent="-274638" algn="just">
              <a:lnSpc>
                <a:spcPts val="4000"/>
              </a:lnSpc>
              <a:spcBef>
                <a:spcPts val="600"/>
              </a:spcBef>
            </a:pPr>
            <a:r>
              <a:rPr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2013</a:t>
            </a: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</a:t>
            </a: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日簽署</a:t>
            </a:r>
          </a:p>
          <a:p>
            <a:pPr marL="274638" indent="-274638" algn="just">
              <a:lnSpc>
                <a:spcPts val="4000"/>
              </a:lnSpc>
              <a:spcBef>
                <a:spcPts val="600"/>
              </a:spcBef>
            </a:pPr>
            <a:r>
              <a:rPr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2014</a:t>
            </a: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19</a:t>
            </a: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日生效</a:t>
            </a:r>
          </a:p>
        </p:txBody>
      </p:sp>
      <p:sp>
        <p:nvSpPr>
          <p:cNvPr id="13" name="向右箭號 12"/>
          <p:cNvSpPr/>
          <p:nvPr/>
        </p:nvSpPr>
        <p:spPr>
          <a:xfrm>
            <a:off x="935596" y="4031625"/>
            <a:ext cx="3964007" cy="1901160"/>
          </a:xfrm>
          <a:prstGeom prst="stripedRightArrow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臺星經濟夥伴協定</a:t>
            </a:r>
            <a:r>
              <a:rPr lang="en-US" altLang="zh-TW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(ASTEP)</a:t>
            </a:r>
            <a:endParaRPr lang="zh-TW" altLang="en-US" b="1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9964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4F25D459-0895-4EC2-9445-0AE46380FFE9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8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書卷 (水平) 5"/>
          <p:cNvSpPr/>
          <p:nvPr/>
        </p:nvSpPr>
        <p:spPr>
          <a:xfrm>
            <a:off x="5353433" y="116632"/>
            <a:ext cx="3348372" cy="891480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TW" sz="32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GPA</a:t>
            </a:r>
            <a:r>
              <a:rPr lang="zh-TW" alt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會員國</a:t>
            </a:r>
            <a:endParaRPr lang="zh-TW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59532" y="1124744"/>
            <a:ext cx="8353425" cy="535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lnSpc>
                <a:spcPts val="3200"/>
              </a:lnSpc>
              <a:spcBef>
                <a:spcPts val="600"/>
              </a:spcBef>
              <a:buClr>
                <a:srgbClr val="000099"/>
              </a:buClr>
              <a:buSzPct val="75000"/>
              <a:defRPr/>
            </a:pPr>
            <a:r>
              <a:rPr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GPA</a:t>
            </a:r>
            <a:r>
              <a:rPr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屬於複邊協定，會員國包括美國、加拿大、歐盟、歐盟之</a:t>
            </a:r>
            <a:r>
              <a:rPr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27</a:t>
            </a:r>
            <a:r>
              <a:rPr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個會員國（</a:t>
            </a: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希臘、義大利、愛爾蘭、荷蘭、盧森堡、奧地利、德國、芬蘭、葡萄牙、法國、瑞典、比利時、西班牙、丹麥、塞浦路斯、捷克、愛沙尼亞、匈牙利、拉脫維亞、立陶宛、馬爾他、波蘭、斯洛伐克、斯洛維尼亞、保加利亞、羅馬尼亞、克羅埃西亞</a:t>
            </a:r>
            <a:r>
              <a:rPr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）、挪威、瑞士、冰島、日本、以色列、韓國、荷屬阿魯巴</a:t>
            </a:r>
            <a:r>
              <a:rPr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(Aruba)</a:t>
            </a:r>
            <a:r>
              <a:rPr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、列支登斯敦大公國</a:t>
            </a:r>
            <a:r>
              <a:rPr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(Liechtenstein)</a:t>
            </a:r>
            <a:r>
              <a:rPr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、新加坡、香港</a:t>
            </a:r>
            <a:r>
              <a:rPr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(Hong Kong, China)</a:t>
            </a:r>
            <a:r>
              <a:rPr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、亞美尼亞</a:t>
            </a:r>
            <a:r>
              <a:rPr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(Armenia)</a:t>
            </a:r>
            <a:r>
              <a:rPr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、蒙特內哥羅</a:t>
            </a:r>
            <a:r>
              <a:rPr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(Montenegro)</a:t>
            </a:r>
            <a:r>
              <a:rPr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、紐西蘭</a:t>
            </a:r>
            <a:r>
              <a:rPr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(New Zealand)</a:t>
            </a:r>
            <a:r>
              <a:rPr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、烏克蘭</a:t>
            </a:r>
            <a:r>
              <a:rPr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(Ukraine)</a:t>
            </a:r>
            <a:r>
              <a:rPr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、摩多瓦</a:t>
            </a:r>
            <a:r>
              <a:rPr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(Moldova)</a:t>
            </a:r>
            <a:r>
              <a:rPr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、澳洲</a:t>
            </a:r>
            <a:r>
              <a:rPr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(Australia)</a:t>
            </a:r>
            <a:r>
              <a:rPr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、英國</a:t>
            </a:r>
            <a:r>
              <a:rPr lang="zh-TW" altLang="en-US" sz="2800" b="1" u="heavy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srgbClr val="C00000"/>
                  </a:solidFill>
                </a:uFill>
                <a:ea typeface="標楷體" pitchFamily="65" charset="-120"/>
                <a:cs typeface="Times New Roman" panose="02020603050405020304" pitchFamily="18" charset="0"/>
              </a:rPr>
              <a:t>及我國，計</a:t>
            </a:r>
            <a:r>
              <a:rPr lang="en-US" altLang="zh-TW" sz="2800" b="1" u="heavy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srgbClr val="C00000"/>
                  </a:solidFill>
                </a:uFill>
                <a:ea typeface="標楷體" pitchFamily="65" charset="-120"/>
                <a:cs typeface="Times New Roman" panose="02020603050405020304" pitchFamily="18" charset="0"/>
              </a:rPr>
              <a:t>48</a:t>
            </a:r>
            <a:r>
              <a:rPr lang="zh-TW" altLang="en-US" sz="2800" b="1" u="heavy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srgbClr val="C00000"/>
                  </a:solidFill>
                </a:uFill>
                <a:ea typeface="標楷體" pitchFamily="65" charset="-120"/>
                <a:cs typeface="Times New Roman" panose="02020603050405020304" pitchFamily="18" charset="0"/>
              </a:rPr>
              <a:t>個會員</a:t>
            </a:r>
            <a:r>
              <a:rPr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。</a:t>
            </a:r>
            <a:endParaRPr kumimoji="0" lang="en-US" altLang="zh-TW" sz="28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22528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4F25D459-0895-4EC2-9445-0AE46380FFE9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9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書卷 (水平) 5"/>
          <p:cNvSpPr/>
          <p:nvPr/>
        </p:nvSpPr>
        <p:spPr>
          <a:xfrm>
            <a:off x="1475656" y="116632"/>
            <a:ext cx="6372708" cy="891480"/>
          </a:xfrm>
          <a:prstGeom prst="horizontalScroll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適用</a:t>
            </a:r>
            <a:r>
              <a:rPr lang="en-US" altLang="zh-TW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GPA</a:t>
            </a:r>
            <a:r>
              <a:rPr lang="zh-TW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機關、案件與門檻金額</a:t>
            </a:r>
            <a:endParaRPr lang="zh-TW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59532" y="1376772"/>
            <a:ext cx="8353425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6225" indent="-276225" algn="just" eaLnBrk="1" hangingPunct="1">
              <a:lnSpc>
                <a:spcPts val="3200"/>
              </a:lnSpc>
              <a:spcBef>
                <a:spcPts val="60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世界貿易組織</a:t>
            </a:r>
            <a:r>
              <a:rPr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(WTO)</a:t>
            </a:r>
            <a:r>
              <a:rPr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政府採購協定</a:t>
            </a:r>
            <a:r>
              <a:rPr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(GPA)</a:t>
            </a:r>
            <a:r>
              <a:rPr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門檻金額</a:t>
            </a:r>
            <a:r>
              <a:rPr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(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111.11.09</a:t>
            </a:r>
            <a:r>
              <a:rPr kumimoji="0"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工程</a:t>
            </a: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企</a:t>
            </a:r>
            <a:r>
              <a:rPr kumimoji="0"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字第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11101006931</a:t>
            </a:r>
            <a:r>
              <a:rPr kumimoji="0"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號</a:t>
            </a: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函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6225" algn="just" eaLnBrk="1" hangingPunct="1">
              <a:lnSpc>
                <a:spcPts val="3200"/>
              </a:lnSpc>
              <a:spcBef>
                <a:spcPts val="600"/>
              </a:spcBef>
              <a:buClr>
                <a:srgbClr val="000099"/>
              </a:buClr>
              <a:buSzPct val="70000"/>
              <a:defRPr/>
            </a:pP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適用期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：</a:t>
            </a:r>
            <a:r>
              <a:rPr kumimoji="0"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112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～</a:t>
            </a:r>
            <a:r>
              <a:rPr kumimoji="0"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113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31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endParaRPr kumimoji="0" lang="en-US" altLang="zh-TW" sz="28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449263" lvl="1" indent="-266700" algn="just" eaLnBrk="1" hangingPunct="1">
              <a:lnSpc>
                <a:spcPts val="4000"/>
              </a:lnSpc>
              <a:buClr>
                <a:srgbClr val="006600"/>
              </a:buClr>
              <a:buSzPct val="70000"/>
              <a:buFont typeface="Wingdings" pitchFamily="2" charset="2"/>
              <a:buChar char="Ø"/>
              <a:defRPr/>
            </a:pP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勞務、財物採購</a:t>
            </a:r>
            <a:r>
              <a:rPr kumimoji="0" lang="zh-TW" altLang="en-US" sz="2800" b="1" u="sng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中央</a:t>
            </a:r>
            <a:r>
              <a:rPr kumimoji="0" lang="zh-TW" altLang="en-US" sz="2800" b="1" u="sng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機關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5,180,000</a:t>
            </a: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元；</a:t>
            </a:r>
            <a:r>
              <a:rPr kumimoji="0" lang="zh-TW" altLang="en-US" sz="2800" b="1" u="sng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省及直轄市含</a:t>
            </a:r>
            <a:r>
              <a:rPr kumimoji="0" lang="zh-TW" altLang="en-US" sz="2800" b="1" u="sng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區公所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8,420,000</a:t>
            </a:r>
            <a:r>
              <a:rPr kumimoji="0"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元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；</a:t>
            </a:r>
            <a:r>
              <a:rPr kumimoji="0" lang="zh-TW" altLang="en-US" sz="2800" b="1" u="sng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其他機關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15,960,000</a:t>
            </a: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元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。</a:t>
            </a:r>
            <a:endParaRPr kumimoji="0" lang="en-US" altLang="zh-TW" sz="28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449263" lvl="1" indent="-266700" algn="just" eaLnBrk="1" hangingPunct="1">
              <a:lnSpc>
                <a:spcPts val="4000"/>
              </a:lnSpc>
              <a:buClr>
                <a:srgbClr val="006600"/>
              </a:buClr>
              <a:buSzPct val="70000"/>
              <a:buFont typeface="Wingdings" pitchFamily="2" charset="2"/>
              <a:buChar char="Ø"/>
              <a:defRPr/>
            </a:pP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工程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採購元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199,610,000</a:t>
            </a: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3620911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4F25D459-0895-4EC2-9445-0AE46380FFE9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10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書卷 (水平) 5"/>
          <p:cNvSpPr/>
          <p:nvPr/>
        </p:nvSpPr>
        <p:spPr>
          <a:xfrm>
            <a:off x="358775" y="116632"/>
            <a:ext cx="8209669" cy="891480"/>
          </a:xfrm>
          <a:prstGeom prst="horizontalScroll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適用臺紐、臺星協定之機關、案件與門檻金額</a:t>
            </a:r>
            <a:endParaRPr lang="zh-TW" altLang="en-US" sz="3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58775" y="3681176"/>
            <a:ext cx="8353425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6225" indent="-276225" algn="just" eaLnBrk="1" hangingPunct="1">
              <a:lnSpc>
                <a:spcPts val="3200"/>
              </a:lnSpc>
              <a:spcBef>
                <a:spcPts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臺星經濟夥伴協定</a:t>
            </a:r>
            <a:r>
              <a:rPr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(ASTEP)</a:t>
            </a:r>
            <a:r>
              <a:rPr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政府採購章門檻金額</a:t>
            </a:r>
            <a:r>
              <a:rPr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(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111.11.14</a:t>
            </a:r>
            <a:r>
              <a:rPr kumimoji="0"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工程</a:t>
            </a: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企</a:t>
            </a:r>
            <a:r>
              <a:rPr kumimoji="0"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字第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11101007211</a:t>
            </a:r>
            <a:r>
              <a:rPr kumimoji="0"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號</a:t>
            </a: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函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6225" algn="just" eaLnBrk="1" hangingPunct="1">
              <a:lnSpc>
                <a:spcPts val="3200"/>
              </a:lnSpc>
              <a:spcBef>
                <a:spcPts val="0"/>
              </a:spcBef>
              <a:buClr>
                <a:srgbClr val="000099"/>
              </a:buClr>
              <a:buSzPct val="70000"/>
              <a:defRPr/>
            </a:pP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適用期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：</a:t>
            </a:r>
            <a:r>
              <a:rPr kumimoji="0"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112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～</a:t>
            </a:r>
            <a:r>
              <a:rPr kumimoji="0"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113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31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endParaRPr kumimoji="0" lang="en-US" altLang="zh-TW" sz="28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449263" lvl="1" indent="-266700" algn="just" eaLnBrk="1" hangingPunct="1">
              <a:lnSpc>
                <a:spcPts val="3200"/>
              </a:lnSpc>
              <a:spcBef>
                <a:spcPts val="0"/>
              </a:spcBef>
              <a:buClr>
                <a:srgbClr val="006600"/>
              </a:buClr>
              <a:buSzPct val="70000"/>
              <a:buFont typeface="Wingdings" pitchFamily="2" charset="2"/>
              <a:buChar char="Ø"/>
              <a:defRPr/>
            </a:pP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勞務、財物採購</a:t>
            </a:r>
            <a:r>
              <a:rPr kumimoji="0" lang="zh-TW" altLang="en-US" sz="2800" b="1" u="sng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中央機關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3,990,000</a:t>
            </a:r>
            <a:r>
              <a:rPr kumimoji="0"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元；</a:t>
            </a:r>
            <a:r>
              <a:rPr kumimoji="0" lang="zh-TW" altLang="en-US" sz="2800" b="1" u="sng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中央以下機關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7,980,000</a:t>
            </a:r>
            <a:r>
              <a:rPr kumimoji="0"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元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；</a:t>
            </a:r>
            <a:r>
              <a:rPr kumimoji="0" lang="zh-TW" altLang="en-US" sz="2800" b="1" u="sng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其他機關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15,960,000</a:t>
            </a: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元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。</a:t>
            </a:r>
            <a:endParaRPr kumimoji="0" lang="en-US" altLang="zh-TW" sz="28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449263" lvl="1" indent="-266700" algn="just" eaLnBrk="1" hangingPunct="1">
              <a:lnSpc>
                <a:spcPts val="3200"/>
              </a:lnSpc>
              <a:spcBef>
                <a:spcPts val="0"/>
              </a:spcBef>
              <a:buClr>
                <a:srgbClr val="006600"/>
              </a:buClr>
              <a:buSzPct val="70000"/>
              <a:buFont typeface="Wingdings" pitchFamily="2" charset="2"/>
              <a:buChar char="Ø"/>
              <a:defRPr/>
            </a:pP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工程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採購元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199,610,000</a:t>
            </a: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元。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95288" y="1160624"/>
            <a:ext cx="8353425" cy="252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6225" indent="-276225" algn="just" eaLnBrk="1" hangingPunct="1">
              <a:lnSpc>
                <a:spcPts val="3200"/>
              </a:lnSpc>
              <a:spcBef>
                <a:spcPts val="60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臺紐經濟合作協定</a:t>
            </a:r>
            <a:r>
              <a:rPr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(ANZTEC)</a:t>
            </a:r>
            <a:r>
              <a:rPr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政府採購章門檻金額</a:t>
            </a:r>
            <a:r>
              <a:rPr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(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111.11.14</a:t>
            </a:r>
            <a:r>
              <a:rPr kumimoji="0"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工程</a:t>
            </a: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企</a:t>
            </a:r>
            <a:r>
              <a:rPr kumimoji="0"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字第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11101007212</a:t>
            </a:r>
            <a:r>
              <a:rPr kumimoji="0"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號</a:t>
            </a: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函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6225" algn="just" eaLnBrk="1" hangingPunct="1">
              <a:lnSpc>
                <a:spcPts val="3200"/>
              </a:lnSpc>
              <a:spcBef>
                <a:spcPts val="600"/>
              </a:spcBef>
              <a:buClr>
                <a:srgbClr val="000099"/>
              </a:buClr>
              <a:buSzPct val="70000"/>
              <a:defRPr/>
            </a:pP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適用期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：</a:t>
            </a:r>
            <a:r>
              <a:rPr kumimoji="0"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112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～</a:t>
            </a:r>
            <a:r>
              <a:rPr kumimoji="0" lang="en-US" altLang="zh-TW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113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31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endParaRPr kumimoji="0" lang="en-US" altLang="zh-TW" sz="28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449263" lvl="1" indent="-266700" algn="just" eaLnBrk="1" hangingPunct="1">
              <a:lnSpc>
                <a:spcPts val="4000"/>
              </a:lnSpc>
              <a:buClr>
                <a:srgbClr val="006600"/>
              </a:buClr>
              <a:buSzPct val="70000"/>
              <a:buFont typeface="Wingdings" pitchFamily="2" charset="2"/>
              <a:buChar char="Ø"/>
              <a:defRPr/>
            </a:pPr>
            <a:r>
              <a:rPr kumimoji="0" lang="zh-TW" altLang="en-US" sz="2800" b="1" u="sng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中央機關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勞務、財物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採購 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5,180,000</a:t>
            </a: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元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。</a:t>
            </a:r>
            <a:endParaRPr kumimoji="0" lang="en-US" altLang="zh-TW" sz="28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449263" lvl="1" indent="-266700" algn="just" eaLnBrk="1" hangingPunct="1">
              <a:lnSpc>
                <a:spcPts val="4000"/>
              </a:lnSpc>
              <a:buClr>
                <a:srgbClr val="006600"/>
              </a:buClr>
              <a:buSzPct val="70000"/>
              <a:buFont typeface="Wingdings" pitchFamily="2" charset="2"/>
              <a:buChar char="Ø"/>
              <a:defRPr/>
            </a:pPr>
            <a:r>
              <a:rPr kumimoji="0" lang="zh-TW" altLang="en-US" sz="2800" b="1" u="sng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中央機關</a:t>
            </a:r>
            <a:r>
              <a:rPr kumimoji="0" lang="zh-TW" altLang="en-US" sz="28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工程採購</a:t>
            </a:r>
            <a:r>
              <a:rPr kumimoji="0" lang="zh-TW" altLang="en-US"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元 </a:t>
            </a:r>
            <a:r>
              <a:rPr kumimoji="0"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199,610,000</a:t>
            </a: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2179039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770C5E59-7E23-417A-BB54-D8A4D4ECB803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11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8138" y="404813"/>
            <a:ext cx="6862762" cy="576262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zh-TW" altLang="en-US" b="1" cap="none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政府採購法規概要</a:t>
            </a:r>
            <a:r>
              <a:rPr lang="en-US" altLang="zh-TW" sz="2800" b="1" cap="none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800" b="1" cap="none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立法緣起</a:t>
            </a:r>
            <a:r>
              <a:rPr lang="en-US" altLang="zh-TW" sz="2800" b="1" cap="none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)</a:t>
            </a:r>
          </a:p>
        </p:txBody>
      </p:sp>
      <p:sp>
        <p:nvSpPr>
          <p:cNvPr id="386051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287524" y="1232756"/>
            <a:ext cx="8653462" cy="4919663"/>
          </a:xfrm>
        </p:spPr>
        <p:txBody>
          <a:bodyPr/>
          <a:lstStyle/>
          <a:p>
            <a:pPr algn="just" eaLnBrk="1" hangingPunct="1">
              <a:lnSpc>
                <a:spcPts val="3400"/>
              </a:lnSpc>
              <a:spcBef>
                <a:spcPts val="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歷經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85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次與學者、專家、顧問之討論會及說明會，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36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次審查會議，並經立法院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8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次聯席審查會及多次黨團協商，終至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87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5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日完成三讀，並自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88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5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27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日起施行 。</a:t>
            </a:r>
          </a:p>
          <a:p>
            <a:pPr algn="just" eaLnBrk="1" hangingPunct="1">
              <a:lnSpc>
                <a:spcPts val="3400"/>
              </a:lnSpc>
              <a:spcBef>
                <a:spcPts val="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歷經</a:t>
            </a:r>
            <a:r>
              <a:rPr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6</a:t>
            </a: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次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修正</a:t>
            </a:r>
          </a:p>
          <a:p>
            <a:pPr lvl="1" algn="just" eaLnBrk="1" hangingPunct="1">
              <a:lnSpc>
                <a:spcPts val="3400"/>
              </a:lnSpc>
              <a:spcBef>
                <a:spcPts val="0"/>
              </a:spcBef>
              <a:buClr>
                <a:srgbClr val="006600"/>
              </a:buClr>
              <a:buFont typeface="Wingdings" pitchFamily="2" charset="2"/>
              <a:buChar char="Ø"/>
              <a:defRPr/>
            </a:pP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90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日總統華總一義字第</a:t>
            </a: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9000003820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</a:t>
            </a:r>
          </a:p>
          <a:p>
            <a:pPr lvl="1" algn="just" eaLnBrk="1" hangingPunct="1">
              <a:lnSpc>
                <a:spcPts val="3400"/>
              </a:lnSpc>
              <a:spcBef>
                <a:spcPts val="0"/>
              </a:spcBef>
              <a:buClr>
                <a:srgbClr val="006600"/>
              </a:buClr>
              <a:buFont typeface="Wingdings" pitchFamily="2" charset="2"/>
              <a:buChar char="Ø"/>
              <a:defRPr/>
            </a:pP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91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2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6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日總統華總一義字第</a:t>
            </a: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09100025610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</a:t>
            </a:r>
            <a:endParaRPr lang="zh-TW" altLang="en-US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標楷體" pitchFamily="65" charset="-120"/>
            </a:endParaRPr>
          </a:p>
          <a:p>
            <a:pPr lvl="1" algn="just" eaLnBrk="1" hangingPunct="1">
              <a:lnSpc>
                <a:spcPts val="3400"/>
              </a:lnSpc>
              <a:spcBef>
                <a:spcPts val="0"/>
              </a:spcBef>
              <a:buClr>
                <a:srgbClr val="006600"/>
              </a:buClr>
              <a:buFont typeface="Wingdings" pitchFamily="2" charset="2"/>
              <a:buChar char="Ø"/>
              <a:defRPr/>
            </a:pP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96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7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4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日總統華總一義字第</a:t>
            </a: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09600085741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</a:t>
            </a:r>
            <a:endParaRPr lang="en-US" altLang="zh-TW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標楷體" pitchFamily="65" charset="-120"/>
            </a:endParaRPr>
          </a:p>
          <a:p>
            <a:pPr lvl="1" algn="just" eaLnBrk="1" hangingPunct="1">
              <a:lnSpc>
                <a:spcPts val="3400"/>
              </a:lnSpc>
              <a:spcBef>
                <a:spcPts val="0"/>
              </a:spcBef>
              <a:buClr>
                <a:srgbClr val="006600"/>
              </a:buClr>
              <a:buFont typeface="Wingdings" pitchFamily="2" charset="2"/>
              <a:buChar char="Ø"/>
              <a:defRPr/>
            </a:pP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100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26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日總統華總一義字第</a:t>
            </a: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10000015641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</a:t>
            </a:r>
            <a:endParaRPr lang="en-US" altLang="zh-TW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標楷體" pitchFamily="65" charset="-120"/>
            </a:endParaRPr>
          </a:p>
          <a:p>
            <a:pPr lvl="1" algn="just" eaLnBrk="1" hangingPunct="1">
              <a:lnSpc>
                <a:spcPts val="3400"/>
              </a:lnSpc>
              <a:spcBef>
                <a:spcPts val="0"/>
              </a:spcBef>
              <a:buClr>
                <a:srgbClr val="006600"/>
              </a:buClr>
              <a:buFont typeface="Wingdings" pitchFamily="2" charset="2"/>
              <a:buChar char="Ø"/>
              <a:defRPr/>
            </a:pP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105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6</a:t>
            </a:r>
            <a:r>
              <a:rPr lang="zh-TW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日總統華總一義字第</a:t>
            </a:r>
            <a:r>
              <a:rPr lang="en-US" altLang="zh-TW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10400154101</a:t>
            </a:r>
            <a:r>
              <a:rPr lang="zh-TW" altLang="en-US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</a:t>
            </a:r>
            <a:endParaRPr lang="en-US" altLang="zh-TW" b="1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標楷體" pitchFamily="65" charset="-120"/>
            </a:endParaRPr>
          </a:p>
          <a:p>
            <a:pPr lvl="1" algn="just" eaLnBrk="1" hangingPunct="1">
              <a:lnSpc>
                <a:spcPts val="3400"/>
              </a:lnSpc>
              <a:spcBef>
                <a:spcPts val="0"/>
              </a:spcBef>
              <a:buClr>
                <a:srgbClr val="006600"/>
              </a:buClr>
              <a:buFont typeface="Wingdings" pitchFamily="2" charset="2"/>
              <a:buChar char="Ø"/>
              <a:defRPr/>
            </a:pPr>
            <a:r>
              <a:rPr lang="en-US" altLang="zh-TW" b="1" u="sng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108</a:t>
            </a:r>
            <a:r>
              <a:rPr lang="zh-TW" altLang="en-US" b="1" u="sng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b="1" u="sng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5</a:t>
            </a:r>
            <a:r>
              <a:rPr lang="zh-TW" altLang="en-US" b="1" u="sng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b="1" u="sng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22</a:t>
            </a:r>
            <a:r>
              <a:rPr lang="zh-TW" altLang="en-US" b="1" u="sng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</a:t>
            </a:r>
            <a:r>
              <a:rPr lang="zh-TW" altLang="en-US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總統華總一義字第</a:t>
            </a:r>
            <a:r>
              <a:rPr lang="en-US" altLang="zh-TW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10800049691</a:t>
            </a:r>
            <a:r>
              <a:rPr lang="zh-TW" altLang="en-US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</a:t>
            </a:r>
            <a:endParaRPr lang="zh-TW" altLang="en-US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6119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E0DC0545-2DC8-4EA8-A93A-42DA1D226B78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12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41325"/>
            <a:ext cx="5905500" cy="576263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zh-TW" altLang="en-US" sz="3200" b="1" cap="none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政府採購法施行細則歷次修法過程</a:t>
            </a:r>
            <a:endParaRPr lang="en-US" altLang="zh-TW" sz="2400" b="1" cap="none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405507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214313" y="1138238"/>
            <a:ext cx="8750300" cy="4811712"/>
          </a:xfrm>
        </p:spPr>
        <p:txBody>
          <a:bodyPr/>
          <a:lstStyle/>
          <a:p>
            <a:pPr marL="266700" indent="-266700" algn="just" eaLnBrk="1" hangingPunct="1">
              <a:lnSpc>
                <a:spcPct val="110000"/>
              </a:lnSpc>
              <a:spcBef>
                <a:spcPct val="1000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88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5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21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日工程企字第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8806988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號函公布全部條文</a:t>
            </a:r>
            <a:endParaRPr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標楷體" pitchFamily="65" charset="-120"/>
            </a:endParaRPr>
          </a:p>
          <a:p>
            <a:pPr marL="266700" indent="-266700" algn="just" eaLnBrk="1" hangingPunct="1">
              <a:lnSpc>
                <a:spcPct val="110000"/>
              </a:lnSpc>
              <a:spcBef>
                <a:spcPct val="1000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90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8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31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日工程企字第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90033200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號令修正</a:t>
            </a:r>
            <a:r>
              <a:rPr lang="en-US" altLang="zh-TW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第</a:t>
            </a:r>
            <a:r>
              <a:rPr lang="en-US" altLang="zh-TW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</a:t>
            </a:r>
            <a:r>
              <a:rPr lang="zh-TW" altLang="en-US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次修正</a:t>
            </a:r>
            <a:r>
              <a:rPr lang="en-US" altLang="zh-TW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)</a:t>
            </a:r>
          </a:p>
          <a:p>
            <a:pPr marL="266700" indent="-266700" algn="just" eaLnBrk="1" hangingPunct="1">
              <a:lnSpc>
                <a:spcPct val="110000"/>
              </a:lnSpc>
              <a:spcBef>
                <a:spcPct val="1000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91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11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27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日工程企字第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09100507960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號令修正</a:t>
            </a:r>
            <a:r>
              <a:rPr lang="en-US" altLang="zh-TW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第</a:t>
            </a:r>
            <a:r>
              <a:rPr lang="en-US" altLang="zh-TW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2</a:t>
            </a:r>
            <a:r>
              <a:rPr lang="zh-TW" altLang="en-US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次修正</a:t>
            </a:r>
            <a:r>
              <a:rPr lang="en-US" altLang="zh-TW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)</a:t>
            </a:r>
          </a:p>
          <a:p>
            <a:pPr marL="266700" indent="-266700" algn="just" eaLnBrk="1" hangingPunct="1">
              <a:lnSpc>
                <a:spcPct val="110000"/>
              </a:lnSpc>
              <a:spcBef>
                <a:spcPct val="1000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99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11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30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日工程企字第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09900449600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號令修正</a:t>
            </a:r>
            <a:r>
              <a:rPr lang="en-US" altLang="zh-TW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第</a:t>
            </a:r>
            <a:r>
              <a:rPr lang="en-US" altLang="zh-TW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3</a:t>
            </a:r>
            <a:r>
              <a:rPr lang="zh-TW" altLang="en-US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次修正</a:t>
            </a:r>
            <a:r>
              <a:rPr lang="en-US" altLang="zh-TW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)</a:t>
            </a:r>
          </a:p>
          <a:p>
            <a:pPr marL="266700" indent="-266700" algn="just" eaLnBrk="1" hangingPunct="1">
              <a:lnSpc>
                <a:spcPct val="110000"/>
              </a:lnSpc>
              <a:spcBef>
                <a:spcPct val="1000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101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12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25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日工程企字第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10100474910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號令修正</a:t>
            </a:r>
            <a:r>
              <a:rPr lang="en-US" altLang="zh-TW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第</a:t>
            </a:r>
            <a:r>
              <a:rPr lang="en-US" altLang="zh-TW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4</a:t>
            </a:r>
            <a:r>
              <a:rPr lang="zh-TW" altLang="en-US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次修正</a:t>
            </a:r>
            <a:r>
              <a:rPr lang="en-US" altLang="zh-TW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)</a:t>
            </a:r>
          </a:p>
          <a:p>
            <a:pPr marL="266700" indent="-266700" algn="just" eaLnBrk="1" hangingPunct="1">
              <a:lnSpc>
                <a:spcPct val="110000"/>
              </a:lnSpc>
              <a:spcBef>
                <a:spcPct val="1000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105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11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18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日工程企字第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10500362770</a:t>
            </a:r>
            <a:r>
              <a:rPr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號令修正</a:t>
            </a:r>
            <a:r>
              <a:rPr lang="en-US" altLang="zh-TW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第</a:t>
            </a:r>
            <a:r>
              <a:rPr lang="en-US" altLang="zh-TW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5</a:t>
            </a:r>
            <a:r>
              <a:rPr lang="zh-TW" altLang="en-US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次</a:t>
            </a:r>
            <a:r>
              <a:rPr lang="zh-TW" altLang="en-US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修正</a:t>
            </a:r>
            <a:r>
              <a:rPr lang="en-US" altLang="zh-TW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)</a:t>
            </a:r>
          </a:p>
          <a:p>
            <a:pPr marL="266700" indent="-266700" algn="just" eaLnBrk="1" hangingPunct="1">
              <a:lnSpc>
                <a:spcPct val="110000"/>
              </a:lnSpc>
              <a:spcBef>
                <a:spcPct val="1000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107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3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2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日工程企字第</a:t>
            </a: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10700054830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號令修正</a:t>
            </a:r>
            <a:r>
              <a:rPr lang="en-US" altLang="zh-TW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第</a:t>
            </a:r>
            <a:r>
              <a:rPr lang="en-US" altLang="zh-TW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6</a:t>
            </a:r>
            <a:r>
              <a:rPr lang="zh-TW" altLang="en-US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次修正</a:t>
            </a:r>
            <a:r>
              <a:rPr lang="en-US" altLang="zh-TW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)</a:t>
            </a:r>
          </a:p>
          <a:p>
            <a:pPr marL="266700" indent="-266700" algn="just" eaLnBrk="1" hangingPunct="1">
              <a:lnSpc>
                <a:spcPct val="110000"/>
              </a:lnSpc>
              <a:spcBef>
                <a:spcPct val="1000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107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3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26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日工程企字第</a:t>
            </a: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10700085530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號令修正</a:t>
            </a:r>
            <a:r>
              <a:rPr lang="en-US" altLang="zh-TW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第</a:t>
            </a:r>
            <a:r>
              <a:rPr lang="en-US" altLang="zh-TW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7</a:t>
            </a:r>
            <a:r>
              <a:rPr lang="zh-TW" altLang="en-US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次修正</a:t>
            </a:r>
            <a:r>
              <a:rPr lang="en-US" altLang="zh-TW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)</a:t>
            </a:r>
            <a:endParaRPr lang="en-US" altLang="zh-TW" sz="2400" b="1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標楷體" pitchFamily="65" charset="-120"/>
            </a:endParaRPr>
          </a:p>
          <a:p>
            <a:pPr marL="266700" indent="-266700" algn="just" eaLnBrk="1" hangingPunct="1">
              <a:lnSpc>
                <a:spcPct val="110000"/>
              </a:lnSpc>
              <a:spcBef>
                <a:spcPct val="1000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108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11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8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日工程企字第</a:t>
            </a: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1080100956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號令修正</a:t>
            </a:r>
            <a:r>
              <a:rPr lang="en-US" altLang="zh-TW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第</a:t>
            </a:r>
            <a:r>
              <a:rPr lang="en-US" altLang="zh-TW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8</a:t>
            </a:r>
            <a:r>
              <a:rPr lang="zh-TW" altLang="en-US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次修正</a:t>
            </a:r>
            <a:r>
              <a:rPr lang="en-US" altLang="zh-TW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)</a:t>
            </a:r>
          </a:p>
          <a:p>
            <a:pPr marL="266700" indent="-266700" algn="just" eaLnBrk="1" hangingPunct="1">
              <a:lnSpc>
                <a:spcPct val="110000"/>
              </a:lnSpc>
              <a:spcBef>
                <a:spcPct val="1000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110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年</a:t>
            </a: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07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月</a:t>
            </a: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14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日工程企字</a:t>
            </a:r>
            <a:r>
              <a:rPr lang="en-US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1100100329</a:t>
            </a:r>
            <a:r>
              <a:rPr lang="zh-TW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號令修正</a:t>
            </a:r>
            <a:r>
              <a:rPr lang="en-US" altLang="zh-TW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第</a:t>
            </a:r>
            <a:r>
              <a:rPr lang="en-US" altLang="zh-TW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9</a:t>
            </a:r>
            <a:r>
              <a:rPr lang="zh-TW" altLang="en-US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次修正</a:t>
            </a:r>
            <a:r>
              <a:rPr lang="en-US" altLang="zh-TW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)</a:t>
            </a:r>
          </a:p>
          <a:p>
            <a:pPr marL="266700" indent="-266700" algn="just" eaLnBrk="1" hangingPunct="1">
              <a:lnSpc>
                <a:spcPct val="110000"/>
              </a:lnSpc>
              <a:spcBef>
                <a:spcPct val="1000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endParaRPr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標楷體" pitchFamily="65" charset="-120"/>
            </a:endParaRPr>
          </a:p>
          <a:p>
            <a:pPr marL="174625" indent="-174625" algn="just" eaLnBrk="1" hangingPunct="1">
              <a:lnSpc>
                <a:spcPct val="110000"/>
              </a:lnSpc>
              <a:spcBef>
                <a:spcPct val="10000"/>
              </a:spcBef>
              <a:buClr>
                <a:schemeClr val="tx1"/>
              </a:buClr>
              <a:buFont typeface="Wingdings" pitchFamily="2" charset="2"/>
              <a:buChar char="l"/>
              <a:defRPr/>
            </a:pPr>
            <a:endParaRPr lang="en-US" altLang="zh-TW" sz="2400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7416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F1686CF7-2054-494A-A3F1-929F392EFD6F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13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書卷 (水平) 1"/>
          <p:cNvSpPr/>
          <p:nvPr/>
        </p:nvSpPr>
        <p:spPr>
          <a:xfrm>
            <a:off x="1511660" y="2132856"/>
            <a:ext cx="6264696" cy="187325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600" b="1">
                <a:solidFill>
                  <a:srgbClr val="000099"/>
                </a:solidFill>
                <a:latin typeface="微軟正黑體" panose="020B0604030504040204" pitchFamily="34" charset="-120"/>
              </a:rPr>
              <a:t>政府採購法架構與適用情形</a:t>
            </a:r>
            <a:endParaRPr lang="zh-TW" altLang="en-US" sz="3600" b="1" dirty="0">
              <a:solidFill>
                <a:srgbClr val="000099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58932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6FD37793-7094-48E6-A117-4FC671E15CB4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14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8138" y="404813"/>
            <a:ext cx="3585790" cy="576262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zh-TW" altLang="en-US" b="1" cap="none">
                <a:solidFill>
                  <a:srgbClr val="003399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政府採購法架構</a:t>
            </a:r>
            <a:endParaRPr lang="en-US" altLang="zh-TW" b="1" cap="none">
              <a:solidFill>
                <a:srgbClr val="003399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5027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431800" y="1317625"/>
            <a:ext cx="8243888" cy="43434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660033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第一章　總則　　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條；細則第 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eaLnBrk="1" hangingPunct="1">
              <a:lnSpc>
                <a:spcPct val="120000"/>
              </a:lnSpc>
              <a:buClr>
                <a:srgbClr val="660033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第二章　招標　　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44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條；細則第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47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4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120000"/>
              </a:lnSpc>
              <a:buClr>
                <a:srgbClr val="660033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第三章　決標　　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45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62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條；細則第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86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4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120000"/>
              </a:lnSpc>
              <a:buClr>
                <a:srgbClr val="660033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第四章　履約管理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63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條；細則第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87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89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4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120000"/>
              </a:lnSpc>
              <a:buClr>
                <a:srgbClr val="660033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第五章　驗收　　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71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73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條之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；細則第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90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4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120000"/>
              </a:lnSpc>
              <a:buClr>
                <a:srgbClr val="660033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第六章　爭議處理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74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86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條；細則第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102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106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4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120000"/>
              </a:lnSpc>
              <a:buClr>
                <a:srgbClr val="660033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第七章　罰則　　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87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92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4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120000"/>
              </a:lnSpc>
              <a:buClr>
                <a:srgbClr val="660033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第八章　附則　　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93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條；細則第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107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" name="圓角矩形 1"/>
          <p:cNvSpPr/>
          <p:nvPr/>
        </p:nvSpPr>
        <p:spPr>
          <a:xfrm>
            <a:off x="338138" y="1797050"/>
            <a:ext cx="8446330" cy="213600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雲朵形圖說文字 2"/>
          <p:cNvSpPr/>
          <p:nvPr/>
        </p:nvSpPr>
        <p:spPr>
          <a:xfrm>
            <a:off x="5400092" y="164455"/>
            <a:ext cx="3591508" cy="1056977"/>
          </a:xfrm>
          <a:prstGeom prst="cloudCallout">
            <a:avLst>
              <a:gd name="adj1" fmla="val 24432"/>
              <a:gd name="adj2" fmla="val 86330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>
                <a:solidFill>
                  <a:schemeClr val="tx1"/>
                </a:solidFill>
              </a:rPr>
              <a:t>採購生命週期</a:t>
            </a:r>
          </a:p>
        </p:txBody>
      </p:sp>
    </p:spTree>
    <p:extLst>
      <p:ext uri="{BB962C8B-B14F-4D97-AF65-F5344CB8AC3E}">
        <p14:creationId xmlns:p14="http://schemas.microsoft.com/office/powerpoint/2010/main" val="963693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投影片編號版面配置區 1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3D0429B-E546-4879-982E-44018A0ADB9D}" type="slidenum">
              <a:rPr kumimoji="0" lang="en-US" altLang="zh-TW" sz="2400" smtClean="0">
                <a:solidFill>
                  <a:srgbClr val="00339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kumimoji="0" lang="en-US" altLang="zh-TW" sz="2400">
              <a:solidFill>
                <a:srgbClr val="0033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190500" y="225425"/>
            <a:ext cx="8666163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1938" indent="-261938" algn="just" eaLnBrk="1" hangingPunct="1">
              <a:spcBef>
                <a:spcPct val="20000"/>
              </a:spcBef>
              <a:buClr>
                <a:srgbClr val="003366"/>
              </a:buClr>
              <a:buSzPct val="75000"/>
              <a:buFont typeface="Wingdings" pitchFamily="2" charset="2"/>
              <a:buChar char="l"/>
              <a:defRPr/>
            </a:pPr>
            <a:r>
              <a:rPr lang="zh-TW" altLang="en-US" sz="22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施行細則第</a:t>
            </a:r>
            <a:r>
              <a:rPr lang="en-US" altLang="zh-TW" sz="22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2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條：</a:t>
            </a:r>
            <a:r>
              <a:rPr lang="zh-TW" altLang="en-US" sz="2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機關辦理採購，其屬巨額採購、查核金額以上之採購、公告金額以上之採購或小額採購，依採購金額於招標前認定之；其</a:t>
            </a:r>
            <a:r>
              <a:rPr lang="zh-TW" altLang="en-US" sz="2200" b="1" u="sng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採購金額之計算方式</a:t>
            </a:r>
            <a:r>
              <a:rPr lang="zh-TW" altLang="en-US" sz="2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如下：</a:t>
            </a:r>
            <a:endParaRPr lang="zh-TW" altLang="en-US" sz="2000" b="1" dirty="0">
              <a:solidFill>
                <a:srgbClr val="66003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0988" lvl="1" algn="just" eaLnBrk="1" hangingPunct="1">
              <a:lnSpc>
                <a:spcPts val="2600"/>
              </a:lnSpc>
              <a:buClr>
                <a:srgbClr val="0000FF"/>
              </a:buClr>
              <a:buSzPct val="75000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</a:t>
            </a:r>
            <a:r>
              <a:rPr lang="zh-TW" altLang="en-US" sz="22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分批採購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為全部批數之預算總額。</a:t>
            </a:r>
          </a:p>
          <a:p>
            <a:pPr marL="801688" lvl="1" indent="-520700" algn="just" eaLnBrk="1" hangingPunct="1">
              <a:lnSpc>
                <a:spcPts val="2600"/>
              </a:lnSpc>
              <a:buClr>
                <a:srgbClr val="0000FF"/>
              </a:buClr>
              <a:buSzPct val="75000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</a:t>
            </a:r>
            <a:r>
              <a:rPr lang="zh-TW" altLang="en-US" sz="22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複數決標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為全部項目或數量之預算總額。但項目之標的不同者，依個別項目之預算金額認定之。</a:t>
            </a:r>
          </a:p>
          <a:p>
            <a:pPr marL="801688" lvl="1" indent="-520700" algn="just" eaLnBrk="1" hangingPunct="1">
              <a:lnSpc>
                <a:spcPts val="2600"/>
              </a:lnSpc>
              <a:buClr>
                <a:srgbClr val="006699"/>
              </a:buClr>
              <a:buSzPct val="75000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招標文件含有選購或</a:t>
            </a:r>
            <a:r>
              <a:rPr lang="zh-TW" altLang="en-US" sz="22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後續擴充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項目者，應將預估選購或擴充項目所需金額計入。</a:t>
            </a:r>
          </a:p>
          <a:p>
            <a:pPr marL="280988" lvl="1" algn="just" eaLnBrk="1" hangingPunct="1">
              <a:lnSpc>
                <a:spcPts val="2600"/>
              </a:lnSpc>
              <a:buClr>
                <a:srgbClr val="006699"/>
              </a:buClr>
              <a:buSzPct val="75000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四、</a:t>
            </a:r>
            <a:r>
              <a:rPr lang="zh-TW" altLang="en-US" sz="22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預算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案</a:t>
            </a:r>
            <a:r>
              <a:rPr lang="zh-TW" altLang="en-US" sz="22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尚未經立法程序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者為預估需用金額。</a:t>
            </a:r>
          </a:p>
          <a:p>
            <a:pPr marL="280988" lvl="1" algn="just" eaLnBrk="1" hangingPunct="1">
              <a:lnSpc>
                <a:spcPts val="2600"/>
              </a:lnSpc>
              <a:buClr>
                <a:srgbClr val="0000FF"/>
              </a:buClr>
              <a:buSzPct val="75000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五、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</a:t>
            </a:r>
            <a:r>
              <a:rPr lang="zh-TW" altLang="en-US" sz="22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單價決標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者為預估採購所需金額。</a:t>
            </a:r>
          </a:p>
          <a:p>
            <a:pPr marL="280988" lvl="1" algn="just" eaLnBrk="1" hangingPunct="1">
              <a:lnSpc>
                <a:spcPts val="2600"/>
              </a:lnSpc>
              <a:buClr>
                <a:srgbClr val="0000FF"/>
              </a:buClr>
              <a:buSzPct val="75000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六、</a:t>
            </a:r>
            <a:r>
              <a:rPr lang="zh-TW" altLang="en-US" sz="22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租期不確定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者為每月租金之四十八倍。</a:t>
            </a:r>
          </a:p>
          <a:p>
            <a:pPr marL="801688" lvl="1" indent="-520700" algn="just" eaLnBrk="1" hangingPunct="1">
              <a:lnSpc>
                <a:spcPts val="2600"/>
              </a:lnSpc>
              <a:buClr>
                <a:srgbClr val="006699"/>
              </a:buClr>
              <a:buSzPct val="75000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七、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依本法第</a:t>
            </a:r>
            <a:r>
              <a:rPr lang="en-US" altLang="zh-TW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99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條規定</a:t>
            </a:r>
            <a:r>
              <a:rPr lang="zh-TW" altLang="en-US" sz="22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甄選投資廠商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者，以預估廠商興建、營運所需金額認定。</a:t>
            </a:r>
          </a:p>
          <a:p>
            <a:pPr marL="801688" lvl="1" indent="-520700" algn="just" eaLnBrk="1" hangingPunct="1">
              <a:lnSpc>
                <a:spcPts val="2600"/>
              </a:lnSpc>
              <a:buClr>
                <a:srgbClr val="006699"/>
              </a:buClr>
              <a:buSzPct val="75000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八、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依本法第</a:t>
            </a:r>
            <a:r>
              <a:rPr lang="en-US" altLang="zh-TW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21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項規定</a:t>
            </a:r>
            <a:r>
              <a:rPr lang="zh-TW" altLang="en-US" sz="22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建立合格廠商名單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，其預先辦理廠商資格審查階段，以該名單有效期內預估採購總額認定之；</a:t>
            </a:r>
            <a:r>
              <a:rPr lang="zh-TW" altLang="en-US" sz="22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邀請符合資格廠商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投標階段，以邀請當次之採購預算金額認定之。</a:t>
            </a:r>
          </a:p>
          <a:p>
            <a:pPr marL="280988" lvl="1" algn="just" eaLnBrk="1" hangingPunct="1">
              <a:lnSpc>
                <a:spcPts val="2600"/>
              </a:lnSpc>
              <a:buClr>
                <a:srgbClr val="006699"/>
              </a:buClr>
              <a:buSzPct val="75000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九、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廠商報價金額包括機關支出及收入者，</a:t>
            </a:r>
            <a:r>
              <a:rPr lang="zh-TW" altLang="en-US" sz="22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以支出所需金額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認定之。</a:t>
            </a:r>
          </a:p>
          <a:p>
            <a:pPr marL="801688" lvl="1" indent="-520700" algn="just" eaLnBrk="1" hangingPunct="1">
              <a:lnSpc>
                <a:spcPts val="2600"/>
              </a:lnSpc>
              <a:buClr>
                <a:srgbClr val="0000FF"/>
              </a:buClr>
              <a:buSzPct val="75000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十、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機關以提供財物或權利之使用為對價，而無其他支出者，以該</a:t>
            </a:r>
            <a:r>
              <a:rPr lang="zh-TW" altLang="en-US" sz="22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財物或權利之使用價值</a:t>
            </a:r>
            <a:r>
              <a:rPr lang="zh-TW" altLang="en-US" sz="2200" b="1" dirty="0">
                <a:solidFill>
                  <a:srgbClr val="00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認定之。</a:t>
            </a:r>
          </a:p>
        </p:txBody>
      </p:sp>
    </p:spTree>
    <p:extLst>
      <p:ext uri="{BB962C8B-B14F-4D97-AF65-F5344CB8AC3E}">
        <p14:creationId xmlns:p14="http://schemas.microsoft.com/office/powerpoint/2010/main" val="3520840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A90EA122-963C-4F1A-9248-DB234547A096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16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287338" y="404664"/>
            <a:ext cx="8499475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just" eaLnBrk="1" hangingPunct="1">
              <a:spcBef>
                <a:spcPts val="0"/>
              </a:spcBef>
              <a:buClr>
                <a:prstClr val="black"/>
              </a:buClr>
              <a:buSzPct val="75000"/>
              <a:buFont typeface="Wingdings" pitchFamily="2" charset="2"/>
              <a:buChar char="l"/>
              <a:defRPr/>
            </a:pPr>
            <a:r>
              <a:rPr lang="en-US" altLang="zh-TW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日工程</a:t>
            </a:r>
            <a:r>
              <a:rPr lang="zh-TW" altLang="en-US" sz="28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企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字第</a:t>
            </a:r>
            <a:r>
              <a:rPr lang="en-US" altLang="zh-TW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1110100798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r>
              <a:rPr lang="zh-TW" altLang="en-US" sz="4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令</a:t>
            </a:r>
            <a:r>
              <a:rPr lang="en-US" altLang="zh-TW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</a:t>
            </a:r>
            <a:r>
              <a:rPr lang="en-US" altLang="zh-TW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112.01.01</a:t>
            </a:r>
            <a:r>
              <a:rPr lang="zh-TW" altLang="en-US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生效</a:t>
            </a:r>
            <a:r>
              <a:rPr lang="en-US" altLang="zh-TW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04975" lvl="1" indent="-1704975" algn="just" eaLnBrk="1" hangingPunct="1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SzPct val="75000"/>
              <a:defRPr/>
            </a:pPr>
            <a:r>
              <a:rPr lang="zh-TW" altLang="en-US" sz="28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查核金額</a:t>
            </a: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：工程及財物採購為新臺幣</a:t>
            </a:r>
            <a:r>
              <a:rPr lang="en-US" altLang="zh-TW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5000</a:t>
            </a: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萬元，勞務採購為新臺幣</a:t>
            </a:r>
            <a:r>
              <a:rPr lang="en-US" altLang="zh-TW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1000</a:t>
            </a: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萬元。</a:t>
            </a:r>
          </a:p>
          <a:p>
            <a:pPr marL="0" lvl="1" indent="0" algn="just" eaLnBrk="1" hangingPunct="1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SzPct val="75000"/>
              <a:defRPr/>
            </a:pPr>
            <a:r>
              <a:rPr lang="zh-TW" altLang="en-US" sz="28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公告金額</a:t>
            </a: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2800" b="1" spc="-100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工程、財物及勞務採購為</a:t>
            </a:r>
            <a:r>
              <a:rPr lang="zh-TW" altLang="en-US" sz="2800" b="1" spc="-10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新臺幣</a:t>
            </a:r>
            <a:r>
              <a:rPr lang="en-US" altLang="zh-TW" sz="2800" b="1" u="heavy" spc="-100">
                <a:solidFill>
                  <a:srgbClr val="006600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150</a:t>
            </a:r>
            <a:r>
              <a:rPr lang="zh-TW" altLang="en-US" sz="2800" b="1" u="heavy" spc="-100">
                <a:solidFill>
                  <a:srgbClr val="006600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zh-TW" altLang="en-US" sz="2800" b="1" u="heavy" spc="-100" dirty="0">
                <a:solidFill>
                  <a:srgbClr val="006600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b="1" spc="-100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0" lvl="1" indent="0" algn="just" eaLnBrk="1" hangingPunct="1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SzPct val="75000"/>
              <a:defRPr/>
            </a:pP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中央機關</a:t>
            </a:r>
            <a:r>
              <a:rPr lang="zh-TW" altLang="en-US" sz="2800" b="1" u="sng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小額採購</a:t>
            </a: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：為</a:t>
            </a: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新臺幣</a:t>
            </a:r>
            <a:r>
              <a:rPr lang="en-US" altLang="zh-TW" sz="2800" b="1" u="heavy" spc="-100">
                <a:solidFill>
                  <a:srgbClr val="006600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2800" b="1" u="heavy" spc="-100">
                <a:solidFill>
                  <a:srgbClr val="006600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zh-TW" altLang="en-US" sz="2800" b="1" u="heavy" spc="-100" dirty="0">
                <a:solidFill>
                  <a:srgbClr val="006600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以下之採購。</a:t>
            </a: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276225" y="3898032"/>
            <a:ext cx="8499475" cy="2578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buFont typeface="Wingdings" pitchFamily="2" charset="2"/>
              <a:buChar char="l"/>
              <a:defRPr/>
            </a:pP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投標廠商資格與特殊或巨額採購</a:t>
            </a:r>
            <a:r>
              <a:rPr lang="zh-TW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認定標準</a:t>
            </a:r>
            <a:r>
              <a:rPr lang="zh-TW" altLang="en-US" sz="28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8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28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條：</a:t>
            </a:r>
            <a:endParaRPr lang="en-US" altLang="zh-TW" sz="2800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95463" lvl="1" indent="-1536700" algn="just" eaLnBrk="1" hangingPunct="1">
              <a:lnSpc>
                <a:spcPct val="110000"/>
              </a:lnSpc>
              <a:spcBef>
                <a:spcPts val="0"/>
              </a:spcBef>
              <a:buClr>
                <a:srgbClr val="006699"/>
              </a:buClr>
              <a:buSzPct val="75000"/>
              <a:defRPr/>
            </a:pPr>
            <a:r>
              <a:rPr lang="zh-TW" altLang="zh-TW" sz="28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採購金額在下列金額以上者，為巨額採購：</a:t>
            </a:r>
            <a:endParaRPr lang="en-US" altLang="zh-TW" sz="28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5125" lvl="1" indent="0">
              <a:defRPr/>
            </a:pP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一、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工程採購，為新臺幣二億元。</a:t>
            </a:r>
          </a:p>
          <a:p>
            <a:pPr marL="365125" lvl="1" indent="0">
              <a:defRPr/>
            </a:pP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二、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財物採購，為新臺幣一億元。</a:t>
            </a:r>
          </a:p>
          <a:p>
            <a:pPr marL="360363" indent="4763">
              <a:defRPr/>
            </a:pP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三、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勞務採購，為新臺幣二千萬元</a:t>
            </a:r>
            <a:r>
              <a:rPr lang="zh-TW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8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4946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>
          <a:xfrm>
            <a:off x="8295456" y="808261"/>
            <a:ext cx="762000" cy="244475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187BF686-D79D-4D7D-83B5-117867FEFB5B}" type="slidenum">
              <a:rPr lang="en-US" altLang="zh-TW" sz="1600" smtClean="0">
                <a:solidFill>
                  <a:prstClr val="black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17</a:t>
            </a:fld>
            <a:endParaRPr lang="en-US" altLang="zh-TW" sz="16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書卷 (水平) 1"/>
          <p:cNvSpPr/>
          <p:nvPr/>
        </p:nvSpPr>
        <p:spPr>
          <a:xfrm>
            <a:off x="442559" y="71361"/>
            <a:ext cx="3888432" cy="1016732"/>
          </a:xfrm>
          <a:prstGeom prst="horizontalScroll">
            <a:avLst/>
          </a:prstGeom>
          <a:solidFill>
            <a:srgbClr val="1002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採購作業流程</a:t>
            </a:r>
            <a:endParaRPr lang="zh-TW" altLang="en-US" sz="3200">
              <a:solidFill>
                <a:prstClr val="white"/>
              </a:solidFill>
            </a:endParaRPr>
          </a:p>
        </p:txBody>
      </p:sp>
      <p:sp>
        <p:nvSpPr>
          <p:cNvPr id="23" name="AutoShape 5"/>
          <p:cNvSpPr>
            <a:spLocks noChangeArrowheads="1"/>
          </p:cNvSpPr>
          <p:nvPr/>
        </p:nvSpPr>
        <p:spPr bwMode="auto">
          <a:xfrm>
            <a:off x="285750" y="1714500"/>
            <a:ext cx="2133600" cy="2597150"/>
          </a:xfrm>
          <a:prstGeom prst="homePlate">
            <a:avLst>
              <a:gd name="adj" fmla="val 33843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>
              <a:spcBef>
                <a:spcPct val="20000"/>
              </a:spcBef>
            </a:pPr>
            <a:endParaRPr lang="zh-TW" altLang="zh-TW" sz="2400">
              <a:latin typeface="Times New Roman" pitchFamily="18" charset="0"/>
            </a:endParaRPr>
          </a:p>
        </p:txBody>
      </p:sp>
      <p:sp>
        <p:nvSpPr>
          <p:cNvPr id="26" name="AutoShape 6"/>
          <p:cNvSpPr>
            <a:spLocks noChangeArrowheads="1"/>
          </p:cNvSpPr>
          <p:nvPr/>
        </p:nvSpPr>
        <p:spPr bwMode="auto">
          <a:xfrm>
            <a:off x="1763713" y="1700213"/>
            <a:ext cx="2657475" cy="2597150"/>
          </a:xfrm>
          <a:prstGeom prst="chevron">
            <a:avLst>
              <a:gd name="adj" fmla="val 31924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endParaRPr lang="zh-TW" altLang="zh-TW" sz="2000">
              <a:latin typeface="Comic Sans MS" pitchFamily="66" charset="0"/>
              <a:ea typeface="標楷體" pitchFamily="65" charset="-120"/>
            </a:endParaRPr>
          </a:p>
        </p:txBody>
      </p:sp>
      <p:sp>
        <p:nvSpPr>
          <p:cNvPr id="27" name="AutoShape 7"/>
          <p:cNvSpPr>
            <a:spLocks noChangeArrowheads="1"/>
          </p:cNvSpPr>
          <p:nvPr/>
        </p:nvSpPr>
        <p:spPr bwMode="auto">
          <a:xfrm>
            <a:off x="3714750" y="1714500"/>
            <a:ext cx="3143250" cy="2597150"/>
          </a:xfrm>
          <a:prstGeom prst="chevron">
            <a:avLst>
              <a:gd name="adj" fmla="val 36084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>
              <a:spcBef>
                <a:spcPct val="20000"/>
              </a:spcBef>
            </a:pPr>
            <a:endParaRPr lang="zh-TW" altLang="zh-TW">
              <a:latin typeface="Comic Sans MS" pitchFamily="66" charset="0"/>
            </a:endParaRPr>
          </a:p>
        </p:txBody>
      </p:sp>
      <p:sp>
        <p:nvSpPr>
          <p:cNvPr id="28" name="AutoShape 8"/>
          <p:cNvSpPr>
            <a:spLocks noChangeArrowheads="1"/>
          </p:cNvSpPr>
          <p:nvPr/>
        </p:nvSpPr>
        <p:spPr bwMode="auto">
          <a:xfrm>
            <a:off x="6084888" y="1700213"/>
            <a:ext cx="2928937" cy="2597150"/>
          </a:xfrm>
          <a:prstGeom prst="chevron">
            <a:avLst>
              <a:gd name="adj" fmla="val 33812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endParaRPr lang="zh-TW" altLang="zh-TW" sz="2000">
              <a:latin typeface="Comic Sans MS" pitchFamily="66" charset="0"/>
              <a:ea typeface="標楷體" pitchFamily="65" charset="-120"/>
            </a:endParaRP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214313" y="1928813"/>
            <a:ext cx="2301875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>
              <a:spcBef>
                <a:spcPct val="20000"/>
              </a:spcBef>
            </a:pPr>
            <a:r>
              <a:rPr lang="zh-TW" altLang="en-US" sz="2400" b="1">
                <a:latin typeface="標楷體" pitchFamily="65" charset="-120"/>
                <a:ea typeface="標楷體" pitchFamily="65" charset="-120"/>
              </a:rPr>
              <a:t>招標前作業</a:t>
            </a:r>
          </a:p>
          <a:p>
            <a:pPr>
              <a:lnSpc>
                <a:spcPts val="2400"/>
              </a:lnSpc>
              <a:spcBef>
                <a:spcPts val="0"/>
              </a:spcBef>
              <a:buFontTx/>
              <a:buChar char="•"/>
            </a:pPr>
            <a:r>
              <a:rPr lang="zh-TW" altLang="en-US" sz="22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採購金額認定</a:t>
            </a:r>
          </a:p>
          <a:p>
            <a:pPr>
              <a:lnSpc>
                <a:spcPts val="2400"/>
              </a:lnSpc>
              <a:spcBef>
                <a:spcPts val="0"/>
              </a:spcBef>
              <a:buFontTx/>
              <a:buChar char="•"/>
            </a:pPr>
            <a:r>
              <a:rPr lang="zh-TW" altLang="en-US" sz="22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相關核准作業</a:t>
            </a:r>
          </a:p>
          <a:p>
            <a:pPr>
              <a:lnSpc>
                <a:spcPts val="2400"/>
              </a:lnSpc>
              <a:spcBef>
                <a:spcPts val="0"/>
              </a:spcBef>
              <a:buFontTx/>
              <a:buChar char="•"/>
            </a:pPr>
            <a:r>
              <a:rPr lang="zh-TW" altLang="en-US" sz="22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擬訂招標文件</a:t>
            </a:r>
            <a:r>
              <a:rPr lang="en-US" altLang="zh-TW" sz="22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2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規格、資格</a:t>
            </a:r>
            <a:r>
              <a:rPr lang="en-US" altLang="zh-TW" sz="22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2200" b="1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2357438" y="1857375"/>
            <a:ext cx="192881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招標作業</a:t>
            </a:r>
          </a:p>
          <a:p>
            <a:pPr marL="72000">
              <a:lnSpc>
                <a:spcPts val="2400"/>
              </a:lnSpc>
              <a:spcBef>
                <a:spcPts val="0"/>
              </a:spcBef>
              <a:buClr>
                <a:srgbClr val="0000FF"/>
              </a:buClr>
              <a:buFontTx/>
              <a:buChar char="•"/>
              <a:defRPr/>
            </a:pPr>
            <a:r>
              <a:rPr lang="zh-TW" alt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2200" b="1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上網公告</a:t>
            </a:r>
          </a:p>
          <a:p>
            <a:pPr marL="72000">
              <a:lnSpc>
                <a:spcPts val="2400"/>
              </a:lnSpc>
              <a:spcBef>
                <a:spcPts val="0"/>
              </a:spcBef>
              <a:buFontTx/>
              <a:buChar char="•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 領標、受 </a:t>
            </a:r>
          </a:p>
          <a:p>
            <a:pPr marL="72000">
              <a:lnSpc>
                <a:spcPts val="2400"/>
              </a:lnSpc>
              <a:spcBef>
                <a:spcPts val="0"/>
              </a:spcBef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  理投標</a:t>
            </a:r>
          </a:p>
          <a:p>
            <a:pPr marL="72000">
              <a:lnSpc>
                <a:spcPts val="2400"/>
              </a:lnSpc>
              <a:spcBef>
                <a:spcPts val="0"/>
              </a:spcBef>
              <a:buFontTx/>
              <a:buChar char="•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 處理疑義、</a:t>
            </a:r>
          </a:p>
          <a:p>
            <a:pPr marL="72000">
              <a:lnSpc>
                <a:spcPts val="2400"/>
              </a:lnSpc>
              <a:spcBef>
                <a:spcPts val="0"/>
              </a:spcBef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  異議</a:t>
            </a:r>
            <a:endParaRPr lang="en-US" altLang="zh-TW" sz="2200" b="1" dirty="0">
              <a:solidFill>
                <a:srgbClr val="0000FF"/>
              </a:solidFill>
              <a:latin typeface="Times New Roman" pitchFamily="18" charset="0"/>
              <a:ea typeface="標楷體" pitchFamily="65" charset="-120"/>
            </a:endParaRPr>
          </a:p>
          <a:p>
            <a:pPr marL="72000">
              <a:lnSpc>
                <a:spcPts val="24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底價訂定</a:t>
            </a:r>
            <a:endParaRPr lang="zh-TW" altLang="en-US" sz="22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4211638" y="1857375"/>
            <a:ext cx="221773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287338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>
              <a:spcBef>
                <a:spcPct val="20000"/>
              </a:spcBef>
            </a:pPr>
            <a:r>
              <a:rPr lang="zh-TW" altLang="en-US" sz="2400" b="1">
                <a:latin typeface="標楷體" pitchFamily="65" charset="-120"/>
                <a:ea typeface="標楷體" pitchFamily="65" charset="-120"/>
              </a:rPr>
              <a:t>開、決標作業</a:t>
            </a:r>
          </a:p>
          <a:p>
            <a:pPr lvl="1">
              <a:lnSpc>
                <a:spcPts val="2400"/>
              </a:lnSpc>
              <a:buFontTx/>
              <a:buChar char="•"/>
            </a:pPr>
            <a:r>
              <a:rPr lang="zh-TW" altLang="en-US" sz="2200" b="1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底價訂定</a:t>
            </a:r>
            <a:endParaRPr lang="zh-TW" altLang="en-US" sz="2200" b="1">
              <a:solidFill>
                <a:srgbClr val="0000FF"/>
              </a:solidFill>
              <a:latin typeface="Times New Roman" pitchFamily="18" charset="0"/>
            </a:endParaRPr>
          </a:p>
          <a:p>
            <a:pPr lvl="1">
              <a:lnSpc>
                <a:spcPts val="2400"/>
              </a:lnSpc>
              <a:buFontTx/>
              <a:buChar char="•"/>
            </a:pPr>
            <a:r>
              <a:rPr lang="zh-TW" altLang="en-US" sz="2200" b="1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開標</a:t>
            </a:r>
          </a:p>
          <a:p>
            <a:pPr lvl="1">
              <a:lnSpc>
                <a:spcPts val="2400"/>
              </a:lnSpc>
              <a:buFontTx/>
              <a:buChar char="•"/>
            </a:pPr>
            <a:r>
              <a:rPr lang="zh-TW" altLang="en-US" sz="2200" b="1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審標</a:t>
            </a:r>
          </a:p>
          <a:p>
            <a:pPr lvl="1">
              <a:lnSpc>
                <a:spcPts val="2400"/>
              </a:lnSpc>
              <a:buFontTx/>
              <a:buChar char="•"/>
            </a:pPr>
            <a:r>
              <a:rPr lang="zh-TW" altLang="en-US" sz="2200" b="1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評選</a:t>
            </a:r>
          </a:p>
          <a:p>
            <a:pPr lvl="1">
              <a:lnSpc>
                <a:spcPts val="2400"/>
              </a:lnSpc>
              <a:buFontTx/>
              <a:buChar char="•"/>
            </a:pPr>
            <a:r>
              <a:rPr lang="zh-TW" altLang="en-US" sz="2200" b="1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減價</a:t>
            </a:r>
          </a:p>
          <a:p>
            <a:pPr lvl="1">
              <a:lnSpc>
                <a:spcPts val="2400"/>
              </a:lnSpc>
              <a:buFontTx/>
              <a:buChar char="•"/>
            </a:pPr>
            <a:r>
              <a:rPr lang="zh-TW" altLang="en-US" sz="2200" b="1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決標</a:t>
            </a:r>
            <a:endParaRPr lang="zh-TW" altLang="en-US" sz="2200" b="1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6372200" y="1857375"/>
            <a:ext cx="2465387" cy="240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履約、驗結作業</a:t>
            </a:r>
          </a:p>
          <a:p>
            <a:pPr marL="180000">
              <a:spcBef>
                <a:spcPct val="15000"/>
              </a:spcBef>
              <a:buClr>
                <a:srgbClr val="0000FF"/>
              </a:buClr>
              <a:buFontTx/>
              <a:buChar char="•"/>
              <a:defRPr/>
            </a:pPr>
            <a:r>
              <a:rPr lang="zh-TW" alt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2200" b="1" spc="-100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廠商交貨、 施工</a:t>
            </a:r>
          </a:p>
          <a:p>
            <a:pPr marL="180000">
              <a:spcBef>
                <a:spcPct val="15000"/>
              </a:spcBef>
              <a:buFontTx/>
              <a:buChar char="•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 驗收</a:t>
            </a:r>
          </a:p>
          <a:p>
            <a:pPr marL="180000">
              <a:spcBef>
                <a:spcPct val="15000"/>
              </a:spcBef>
              <a:buFontTx/>
              <a:buChar char="•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 不符改善</a:t>
            </a:r>
          </a:p>
          <a:p>
            <a:pPr marL="180000">
              <a:spcBef>
                <a:spcPct val="15000"/>
              </a:spcBef>
              <a:buFontTx/>
              <a:buChar char="•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 保固</a:t>
            </a:r>
            <a:endParaRPr lang="en-US" altLang="zh-TW" sz="2200" b="1" dirty="0">
              <a:solidFill>
                <a:srgbClr val="0000FF"/>
              </a:solidFill>
              <a:latin typeface="Times New Roman" pitchFamily="18" charset="0"/>
              <a:ea typeface="標楷體" pitchFamily="65" charset="-120"/>
            </a:endParaRPr>
          </a:p>
          <a:p>
            <a:pPr marL="180000">
              <a:spcBef>
                <a:spcPct val="15000"/>
              </a:spcBef>
              <a:buFontTx/>
              <a:buChar char="•"/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 結案</a:t>
            </a:r>
          </a:p>
        </p:txBody>
      </p:sp>
      <p:sp>
        <p:nvSpPr>
          <p:cNvPr id="33" name="AutoShape 15"/>
          <p:cNvSpPr>
            <a:spLocks noChangeArrowheads="1"/>
          </p:cNvSpPr>
          <p:nvPr/>
        </p:nvSpPr>
        <p:spPr bwMode="auto">
          <a:xfrm>
            <a:off x="1741686" y="4894238"/>
            <a:ext cx="3962400" cy="661988"/>
          </a:xfrm>
          <a:prstGeom prst="leftRightArrow">
            <a:avLst>
              <a:gd name="adj1" fmla="val 77083"/>
              <a:gd name="adj2" fmla="val 78949"/>
            </a:avLst>
          </a:prstGeom>
          <a:blipFill>
            <a:blip r:embed="rId3"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zh-TW" altLang="en-US" sz="2400" b="1" dirty="0">
                <a:effectLst>
                  <a:outerShdw blurRad="38100" dist="38100" dir="2700000" algn="tl">
                    <a:srgbClr val="FFFFFF"/>
                  </a:outerShdw>
                </a:effectLst>
                <a:ea typeface="標楷體" pitchFamily="65" charset="-120"/>
              </a:rPr>
              <a:t>異議、申訴</a:t>
            </a:r>
          </a:p>
        </p:txBody>
      </p:sp>
      <p:sp>
        <p:nvSpPr>
          <p:cNvPr id="34" name="AutoShape 16"/>
          <p:cNvSpPr>
            <a:spLocks noChangeArrowheads="1"/>
          </p:cNvSpPr>
          <p:nvPr/>
        </p:nvSpPr>
        <p:spPr bwMode="auto">
          <a:xfrm>
            <a:off x="6178425" y="4945062"/>
            <a:ext cx="2786063" cy="661988"/>
          </a:xfrm>
          <a:prstGeom prst="leftRightArrow">
            <a:avLst>
              <a:gd name="adj1" fmla="val 77083"/>
              <a:gd name="adj2" fmla="val 57976"/>
            </a:avLst>
          </a:prstGeom>
          <a:blipFill>
            <a:blip r:embed="rId3"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zh-TW" altLang="en-US" sz="2400" b="1" dirty="0">
                <a:effectLst>
                  <a:outerShdw blurRad="38100" dist="38100" dir="2700000" algn="tl">
                    <a:srgbClr val="FFFFFF"/>
                  </a:outerShdw>
                </a:effectLst>
                <a:ea typeface="標楷體" pitchFamily="65" charset="-120"/>
              </a:rPr>
              <a:t>履約爭議調解</a:t>
            </a:r>
          </a:p>
        </p:txBody>
      </p:sp>
      <p:sp>
        <p:nvSpPr>
          <p:cNvPr id="35" name="AutoShape 17"/>
          <p:cNvSpPr>
            <a:spLocks noChangeArrowheads="1"/>
          </p:cNvSpPr>
          <p:nvPr/>
        </p:nvSpPr>
        <p:spPr bwMode="auto">
          <a:xfrm>
            <a:off x="1907704" y="5915298"/>
            <a:ext cx="6862762" cy="754062"/>
          </a:xfrm>
          <a:prstGeom prst="leftRightArrow">
            <a:avLst>
              <a:gd name="adj1" fmla="val 75833"/>
              <a:gd name="adj2" fmla="val 79801"/>
            </a:avLst>
          </a:prstGeom>
          <a:blipFill>
            <a:blip r:embed="rId4"/>
            <a:tile tx="0" ty="0" sx="100000" sy="100000" flip="none" algn="tl"/>
          </a:blipFill>
          <a:ln w="9525" algn="ctr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/>
            <a:r>
              <a:rPr lang="zh-TW" altLang="en-US" sz="2400" b="1">
                <a:solidFill>
                  <a:srgbClr val="000099"/>
                </a:solidFill>
                <a:latin typeface="Tahoma" pitchFamily="34" charset="0"/>
                <a:ea typeface="標楷體" pitchFamily="65" charset="-120"/>
              </a:rPr>
              <a:t>停權異議、申訴</a:t>
            </a:r>
            <a:r>
              <a:rPr lang="en-US" altLang="zh-TW" sz="2000" b="1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(§101~103)</a:t>
            </a:r>
          </a:p>
        </p:txBody>
      </p:sp>
      <p:sp>
        <p:nvSpPr>
          <p:cNvPr id="3" name="矩形 2"/>
          <p:cNvSpPr/>
          <p:nvPr/>
        </p:nvSpPr>
        <p:spPr>
          <a:xfrm>
            <a:off x="5704086" y="4507098"/>
            <a:ext cx="474339" cy="14421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>
                <a:latin typeface="+mj-ea"/>
                <a:ea typeface="+mj-ea"/>
              </a:rPr>
              <a:t>簽</a:t>
            </a:r>
            <a:endParaRPr lang="en-US" altLang="zh-TW" b="1">
              <a:latin typeface="+mj-ea"/>
              <a:ea typeface="+mj-ea"/>
            </a:endParaRPr>
          </a:p>
          <a:p>
            <a:pPr algn="ctr"/>
            <a:r>
              <a:rPr lang="zh-TW" altLang="en-US" b="1">
                <a:latin typeface="+mj-ea"/>
                <a:ea typeface="+mj-ea"/>
              </a:rPr>
              <a:t>約</a:t>
            </a:r>
          </a:p>
        </p:txBody>
      </p:sp>
    </p:spTree>
    <p:extLst>
      <p:ext uri="{BB962C8B-B14F-4D97-AF65-F5344CB8AC3E}">
        <p14:creationId xmlns:p14="http://schemas.microsoft.com/office/powerpoint/2010/main" val="2596118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7F5987C9-8049-4452-99A8-6B65704CFF35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18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書卷 (水平) 1"/>
          <p:cNvSpPr/>
          <p:nvPr/>
        </p:nvSpPr>
        <p:spPr>
          <a:xfrm>
            <a:off x="359532" y="188640"/>
            <a:ext cx="5976392" cy="829134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招標、開標、審標、決標程序</a:t>
            </a:r>
            <a:endParaRPr lang="zh-TW" altLang="en-US" sz="3200" b="1" dirty="0">
              <a:solidFill>
                <a:srgbClr val="100278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395536" y="1412776"/>
            <a:ext cx="8447131" cy="4680614"/>
            <a:chOff x="625463" y="1677344"/>
            <a:chExt cx="8447131" cy="4680614"/>
          </a:xfrm>
        </p:grpSpPr>
        <p:cxnSp>
          <p:nvCxnSpPr>
            <p:cNvPr id="6" name="圖案 151"/>
            <p:cNvCxnSpPr/>
            <p:nvPr/>
          </p:nvCxnSpPr>
          <p:spPr>
            <a:xfrm>
              <a:off x="6266248" y="2324884"/>
              <a:ext cx="720000" cy="1728000"/>
            </a:xfrm>
            <a:prstGeom prst="bentConnector2">
              <a:avLst/>
            </a:prstGeom>
            <a:noFill/>
            <a:ln w="50800" cap="sq" cmpd="sng" algn="ctr">
              <a:solidFill>
                <a:srgbClr val="1F497D"/>
              </a:solidFill>
              <a:prstDash val="solid"/>
            </a:ln>
            <a:effectLst/>
          </p:spPr>
        </p:cxnSp>
        <p:cxnSp>
          <p:nvCxnSpPr>
            <p:cNvPr id="7" name="直線單箭頭接點 6"/>
            <p:cNvCxnSpPr/>
            <p:nvPr/>
          </p:nvCxnSpPr>
          <p:spPr>
            <a:xfrm>
              <a:off x="2857488" y="2357430"/>
              <a:ext cx="1440000" cy="1588"/>
            </a:xfrm>
            <a:prstGeom prst="straightConnector1">
              <a:avLst/>
            </a:prstGeom>
            <a:noFill/>
            <a:ln w="50800" cap="sq" cmpd="sng" algn="ctr">
              <a:solidFill>
                <a:srgbClr val="1F497D"/>
              </a:solidFill>
              <a:prstDash val="solid"/>
              <a:tailEnd type="arrow"/>
            </a:ln>
            <a:effectLst/>
          </p:spPr>
        </p:cxnSp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1380364" y="4916508"/>
              <a:ext cx="1620000" cy="792163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rgbClr val="F79646">
                  <a:lumMod val="50000"/>
                </a:srgb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3600" b="1" kern="0" dirty="0">
                  <a:solidFill>
                    <a:srgbClr val="100278"/>
                  </a:solidFill>
                  <a:latin typeface="Arial" pitchFamily="34" charset="0"/>
                  <a:ea typeface="微軟正黑體" pitchFamily="34" charset="-120"/>
                </a:rPr>
                <a:t>開標</a:t>
              </a:r>
            </a:p>
          </p:txBody>
        </p:sp>
        <p:sp>
          <p:nvSpPr>
            <p:cNvPr id="9" name="Rectangle 3"/>
            <p:cNvSpPr>
              <a:spLocks noChangeArrowheads="1"/>
            </p:cNvSpPr>
            <p:nvPr/>
          </p:nvSpPr>
          <p:spPr bwMode="auto">
            <a:xfrm>
              <a:off x="625463" y="1677344"/>
              <a:ext cx="2232025" cy="1345048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rgbClr val="F79646">
                  <a:lumMod val="50000"/>
                </a:srgb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3600" b="1" kern="0" dirty="0">
                  <a:solidFill>
                    <a:srgbClr val="100278"/>
                  </a:solidFill>
                  <a:latin typeface="Arial" pitchFamily="34" charset="0"/>
                  <a:ea typeface="微軟正黑體" pitchFamily="34" charset="-120"/>
                </a:rPr>
                <a:t>準備</a:t>
              </a:r>
              <a:endParaRPr kumimoji="0" lang="en-US" altLang="zh-TW" sz="3600" b="1" kern="0" dirty="0">
                <a:solidFill>
                  <a:srgbClr val="100278"/>
                </a:solidFill>
                <a:latin typeface="Arial" pitchFamily="34" charset="0"/>
                <a:ea typeface="微軟正黑體" pitchFamily="34" charset="-12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3600" b="1" kern="0" dirty="0">
                  <a:solidFill>
                    <a:srgbClr val="100278"/>
                  </a:solidFill>
                  <a:latin typeface="Arial" pitchFamily="34" charset="0"/>
                  <a:ea typeface="微軟正黑體" pitchFamily="34" charset="-120"/>
                </a:rPr>
                <a:t>招標文件</a:t>
              </a:r>
            </a:p>
          </p:txBody>
        </p:sp>
        <p:cxnSp>
          <p:nvCxnSpPr>
            <p:cNvPr id="10" name="肘形接點 9"/>
            <p:cNvCxnSpPr/>
            <p:nvPr/>
          </p:nvCxnSpPr>
          <p:spPr>
            <a:xfrm rot="10800000" flipV="1">
              <a:off x="1348892" y="4097825"/>
              <a:ext cx="5652000" cy="1260000"/>
            </a:xfrm>
            <a:prstGeom prst="bentConnector3">
              <a:avLst>
                <a:gd name="adj1" fmla="val 111004"/>
              </a:avLst>
            </a:prstGeom>
            <a:noFill/>
            <a:ln w="50800" cap="sq" cmpd="sng" algn="ctr">
              <a:solidFill>
                <a:srgbClr val="1F497D"/>
              </a:solidFill>
              <a:prstDash val="solid"/>
              <a:tailEnd type="arrow"/>
            </a:ln>
            <a:effectLst/>
          </p:spPr>
        </p:cxnSp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4286248" y="1928802"/>
              <a:ext cx="1980000" cy="792163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rgbClr val="F79646">
                  <a:lumMod val="50000"/>
                </a:srgb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3500" b="1" kern="0" dirty="0">
                  <a:solidFill>
                    <a:srgbClr val="100278"/>
                  </a:solidFill>
                  <a:latin typeface="Arial" pitchFamily="34" charset="0"/>
                  <a:ea typeface="微軟正黑體" pitchFamily="34" charset="-120"/>
                </a:rPr>
                <a:t>上網公告</a:t>
              </a:r>
            </a:p>
          </p:txBody>
        </p:sp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5098147" y="4422787"/>
              <a:ext cx="1902745" cy="792163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rgbClr val="F79646">
                  <a:lumMod val="50000"/>
                </a:srgb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3600" b="1" kern="0" dirty="0">
                  <a:solidFill>
                    <a:srgbClr val="100278"/>
                  </a:solidFill>
                  <a:latin typeface="Arial" pitchFamily="34" charset="0"/>
                  <a:ea typeface="微軟正黑體" pitchFamily="34" charset="-120"/>
                </a:rPr>
                <a:t>決標</a:t>
              </a:r>
            </a:p>
          </p:txBody>
        </p:sp>
        <p:cxnSp>
          <p:nvCxnSpPr>
            <p:cNvPr id="13" name="肘形接點 12"/>
            <p:cNvCxnSpPr/>
            <p:nvPr/>
          </p:nvCxnSpPr>
          <p:spPr>
            <a:xfrm>
              <a:off x="3143240" y="5351481"/>
              <a:ext cx="1928826" cy="577849"/>
            </a:xfrm>
            <a:prstGeom prst="bentConnector3">
              <a:avLst>
                <a:gd name="adj1" fmla="val 54925"/>
              </a:avLst>
            </a:prstGeom>
            <a:noFill/>
            <a:ln w="50800" cap="flat" cmpd="sng" algn="ctr">
              <a:solidFill>
                <a:srgbClr val="1F497D"/>
              </a:solidFill>
              <a:prstDash val="solid"/>
              <a:tailEnd type="arrow"/>
            </a:ln>
            <a:effectLst/>
          </p:spPr>
        </p:cxnSp>
        <p:cxnSp>
          <p:nvCxnSpPr>
            <p:cNvPr id="14" name="肘形接點 13"/>
            <p:cNvCxnSpPr/>
            <p:nvPr/>
          </p:nvCxnSpPr>
          <p:spPr>
            <a:xfrm flipV="1">
              <a:off x="3000364" y="4786322"/>
              <a:ext cx="2071702" cy="571505"/>
            </a:xfrm>
            <a:prstGeom prst="bentConnector3">
              <a:avLst>
                <a:gd name="adj1" fmla="val 57452"/>
              </a:avLst>
            </a:prstGeom>
            <a:noFill/>
            <a:ln w="50800" cap="flat" cmpd="sng" algn="ctr">
              <a:solidFill>
                <a:srgbClr val="1F497D"/>
              </a:solidFill>
              <a:prstDash val="solid"/>
              <a:tailEnd type="arrow"/>
            </a:ln>
            <a:effectLst/>
          </p:spPr>
        </p:cxnSp>
        <p:sp>
          <p:nvSpPr>
            <p:cNvPr id="15" name="Rectangle 5"/>
            <p:cNvSpPr>
              <a:spLocks noChangeArrowheads="1"/>
            </p:cNvSpPr>
            <p:nvPr/>
          </p:nvSpPr>
          <p:spPr bwMode="auto">
            <a:xfrm>
              <a:off x="5098147" y="5565795"/>
              <a:ext cx="1902745" cy="792163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rgbClr val="F79646">
                  <a:lumMod val="50000"/>
                </a:srgb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3600" b="1" kern="0" dirty="0">
                  <a:solidFill>
                    <a:srgbClr val="100278"/>
                  </a:solidFill>
                  <a:latin typeface="Arial" pitchFamily="34" charset="0"/>
                  <a:ea typeface="微軟正黑體" pitchFamily="34" charset="-120"/>
                </a:rPr>
                <a:t>流</a:t>
              </a:r>
              <a:r>
                <a:rPr kumimoji="0" lang="en-US" altLang="zh-TW" sz="3600" b="1" kern="0" dirty="0">
                  <a:solidFill>
                    <a:srgbClr val="100278"/>
                  </a:solidFill>
                  <a:latin typeface="Arial" pitchFamily="34" charset="0"/>
                  <a:ea typeface="微軟正黑體" pitchFamily="34" charset="-120"/>
                </a:rPr>
                <a:t>/</a:t>
              </a:r>
              <a:r>
                <a:rPr kumimoji="0" lang="zh-TW" altLang="en-US" sz="3600" b="1" kern="0" dirty="0">
                  <a:solidFill>
                    <a:srgbClr val="100278"/>
                  </a:solidFill>
                  <a:latin typeface="Arial" pitchFamily="34" charset="0"/>
                  <a:ea typeface="微軟正黑體" pitchFamily="34" charset="-120"/>
                </a:rPr>
                <a:t>廢標</a:t>
              </a:r>
            </a:p>
          </p:txBody>
        </p:sp>
        <p:grpSp>
          <p:nvGrpSpPr>
            <p:cNvPr id="16" name="Group 73"/>
            <p:cNvGrpSpPr>
              <a:grpSpLocks/>
            </p:cNvGrpSpPr>
            <p:nvPr/>
          </p:nvGrpSpPr>
          <p:grpSpPr bwMode="auto">
            <a:xfrm>
              <a:off x="7072330" y="2714620"/>
              <a:ext cx="1714480" cy="682625"/>
              <a:chOff x="720" y="1392"/>
              <a:chExt cx="4058" cy="480"/>
            </a:xfrm>
          </p:grpSpPr>
          <p:sp>
            <p:nvSpPr>
              <p:cNvPr id="22" name="AutoShape 74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6CD2C1"/>
                  </a:gs>
                  <a:gs pos="50000">
                    <a:srgbClr val="6CD2C1">
                      <a:gamma/>
                      <a:shade val="92157"/>
                      <a:invGamma/>
                    </a:srgbClr>
                  </a:gs>
                  <a:gs pos="100000">
                    <a:srgbClr val="6CD2C1"/>
                  </a:gs>
                </a:gsLst>
                <a:lin ang="54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4640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 sz="1900" kern="0" dirty="0">
                  <a:solidFill>
                    <a:sysClr val="windowText" lastClr="000000"/>
                  </a:solidFill>
                  <a:latin typeface="Calibri"/>
                  <a:ea typeface="微軟正黑體" pitchFamily="34" charset="-120"/>
                </a:endParaRPr>
              </a:p>
            </p:txBody>
          </p:sp>
          <p:grpSp>
            <p:nvGrpSpPr>
              <p:cNvPr id="23" name="Group 75"/>
              <p:cNvGrpSpPr>
                <a:grpSpLocks/>
              </p:cNvGrpSpPr>
              <p:nvPr/>
            </p:nvGrpSpPr>
            <p:grpSpPr bwMode="auto">
              <a:xfrm>
                <a:off x="745" y="1407"/>
                <a:ext cx="4028" cy="435"/>
                <a:chOff x="759" y="1407"/>
                <a:chExt cx="3973" cy="435"/>
              </a:xfrm>
            </p:grpSpPr>
            <p:sp>
              <p:nvSpPr>
                <p:cNvPr id="24" name="AutoShape 76"/>
                <p:cNvSpPr>
                  <a:spLocks noChangeArrowheads="1"/>
                </p:cNvSpPr>
                <p:nvPr/>
              </p:nvSpPr>
              <p:spPr bwMode="gray">
                <a:xfrm>
                  <a:off x="759" y="1735"/>
                  <a:ext cx="3973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6CD2C1">
                        <a:alpha val="0"/>
                      </a:srgbClr>
                    </a:gs>
                    <a:gs pos="100000">
                      <a:srgbClr val="6CD2C1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defTabSz="946404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 sz="1900" kern="0" dirty="0">
                    <a:solidFill>
                      <a:sysClr val="windowText" lastClr="000000"/>
                    </a:solidFill>
                    <a:latin typeface="Calibri"/>
                    <a:ea typeface="微軟正黑體" pitchFamily="34" charset="-120"/>
                  </a:endParaRPr>
                </a:p>
              </p:txBody>
            </p:sp>
            <p:sp>
              <p:nvSpPr>
                <p:cNvPr id="25" name="AutoShape 77"/>
                <p:cNvSpPr>
                  <a:spLocks noChangeArrowheads="1"/>
                </p:cNvSpPr>
                <p:nvPr/>
              </p:nvSpPr>
              <p:spPr bwMode="gray">
                <a:xfrm>
                  <a:off x="759" y="1407"/>
                  <a:ext cx="3973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6CD2C1">
                        <a:gamma/>
                        <a:tint val="0"/>
                        <a:invGamma/>
                      </a:srgbClr>
                    </a:gs>
                    <a:gs pos="100000">
                      <a:srgbClr val="6CD2C1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defTabSz="946404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 sz="1900" kern="0" dirty="0">
                    <a:solidFill>
                      <a:sysClr val="windowText" lastClr="000000"/>
                    </a:solidFill>
                    <a:latin typeface="Calibri"/>
                    <a:ea typeface="微軟正黑體" pitchFamily="34" charset="-120"/>
                  </a:endParaRPr>
                </a:p>
              </p:txBody>
            </p:sp>
          </p:grpSp>
        </p:grpSp>
        <p:sp>
          <p:nvSpPr>
            <p:cNvPr id="17" name="Text Box 78"/>
            <p:cNvSpPr txBox="1">
              <a:spLocks noChangeArrowheads="1"/>
            </p:cNvSpPr>
            <p:nvPr/>
          </p:nvSpPr>
          <p:spPr bwMode="white">
            <a:xfrm>
              <a:off x="7144661" y="2786058"/>
              <a:ext cx="1606654" cy="588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4640" tIns="47320" rIns="94640" bIns="47320">
              <a:spAutoFit/>
            </a:bodyPr>
            <a:lstStyle/>
            <a:p>
              <a:pPr marL="457200" indent="-457200" algn="ctr" eaLnBrk="1" fontAlgn="auto" hangingPunct="1">
                <a:spcBef>
                  <a:spcPct val="50000"/>
                </a:spcBef>
                <a:spcAft>
                  <a:spcPts val="0"/>
                </a:spcAft>
                <a:buClr>
                  <a:prstClr val="black"/>
                </a:buClr>
                <a:defRPr/>
              </a:pPr>
              <a:r>
                <a:rPr kumimoji="0" lang="zh-TW" altLang="en-US" sz="3200" kern="0" dirty="0">
                  <a:solidFill>
                    <a:prstClr val="black"/>
                  </a:solidFill>
                  <a:latin typeface="Calibri"/>
                  <a:ea typeface="微軟正黑體" pitchFamily="34" charset="-120"/>
                </a:rPr>
                <a:t>等標期</a:t>
              </a:r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7215206" y="3429000"/>
              <a:ext cx="185738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2000" b="1" kern="0" dirty="0">
                  <a:solidFill>
                    <a:prstClr val="black"/>
                  </a:solidFill>
                  <a:latin typeface="Arial" pitchFamily="34" charset="0"/>
                  <a:ea typeface="微軟正黑體" pitchFamily="34" charset="-120"/>
                </a:rPr>
                <a:t>廠商領標</a:t>
              </a:r>
              <a:endParaRPr kumimoji="0" lang="en-US" altLang="zh-TW" sz="2000" b="1" kern="0" dirty="0">
                <a:solidFill>
                  <a:prstClr val="black"/>
                </a:solidFill>
                <a:latin typeface="Arial" pitchFamily="34" charset="0"/>
                <a:ea typeface="微軟正黑體" pitchFamily="34" charset="-120"/>
              </a:endParaRPr>
            </a:p>
            <a:p>
              <a:pPr indent="45085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2000" b="1" kern="0" dirty="0">
                  <a:solidFill>
                    <a:prstClr val="black"/>
                  </a:solidFill>
                  <a:latin typeface="Arial" pitchFamily="34" charset="0"/>
                  <a:ea typeface="微軟正黑體" pitchFamily="34" charset="-120"/>
                </a:rPr>
                <a:t> 投標</a:t>
              </a:r>
              <a:endParaRPr kumimoji="0" lang="en-US" altLang="zh-TW" sz="2000" b="1" kern="0" dirty="0">
                <a:solidFill>
                  <a:prstClr val="black"/>
                </a:solidFill>
                <a:latin typeface="Arial" pitchFamily="34" charset="0"/>
                <a:ea typeface="微軟正黑體" pitchFamily="34" charset="-120"/>
              </a:endParaRPr>
            </a:p>
            <a:p>
              <a:pPr indent="45085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2000" b="1" kern="0" dirty="0">
                  <a:solidFill>
                    <a:prstClr val="black"/>
                  </a:solidFill>
                  <a:latin typeface="Arial" pitchFamily="34" charset="0"/>
                  <a:ea typeface="微軟正黑體" pitchFamily="34" charset="-120"/>
                </a:rPr>
                <a:t> 釋疑</a:t>
              </a:r>
              <a:r>
                <a:rPr kumimoji="0" lang="en-US" altLang="zh-TW" sz="2000" b="1" kern="0" dirty="0">
                  <a:solidFill>
                    <a:prstClr val="black"/>
                  </a:solidFill>
                  <a:latin typeface="Arial" pitchFamily="34" charset="0"/>
                  <a:ea typeface="微軟正黑體" pitchFamily="34" charset="-120"/>
                </a:rPr>
                <a:t>/</a:t>
              </a:r>
              <a:r>
                <a:rPr kumimoji="0" lang="zh-TW" altLang="en-US" sz="2000" b="1" kern="0" dirty="0">
                  <a:solidFill>
                    <a:prstClr val="black"/>
                  </a:solidFill>
                  <a:latin typeface="Arial" pitchFamily="34" charset="0"/>
                  <a:ea typeface="微軟正黑體" pitchFamily="34" charset="-120"/>
                </a:rPr>
                <a:t>異議</a:t>
              </a:r>
            </a:p>
          </p:txBody>
        </p:sp>
        <p:sp>
          <p:nvSpPr>
            <p:cNvPr id="19" name="文字方塊 18"/>
            <p:cNvSpPr txBox="1"/>
            <p:nvPr/>
          </p:nvSpPr>
          <p:spPr>
            <a:xfrm>
              <a:off x="4500562" y="2714620"/>
              <a:ext cx="15716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2000" b="1" kern="0" dirty="0">
                  <a:solidFill>
                    <a:prstClr val="black"/>
                  </a:solidFill>
                  <a:latin typeface="Arial" pitchFamily="34" charset="0"/>
                  <a:ea typeface="微軟正黑體" pitchFamily="34" charset="-120"/>
                </a:rPr>
                <a:t>公開招標</a:t>
              </a:r>
              <a:endParaRPr kumimoji="0" lang="en-US" altLang="zh-TW" sz="2000" b="1" kern="0" dirty="0">
                <a:solidFill>
                  <a:prstClr val="black"/>
                </a:solidFill>
                <a:latin typeface="Arial" pitchFamily="34" charset="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2000" b="1" kern="0" dirty="0">
                  <a:solidFill>
                    <a:prstClr val="black"/>
                  </a:solidFill>
                  <a:latin typeface="Arial" pitchFamily="34" charset="0"/>
                  <a:ea typeface="微軟正黑體" pitchFamily="34" charset="-120"/>
                </a:rPr>
                <a:t>選擇性招標</a:t>
              </a:r>
              <a:endParaRPr kumimoji="0" lang="en-US" altLang="zh-TW" sz="2000" b="1" kern="0" dirty="0">
                <a:solidFill>
                  <a:prstClr val="black"/>
                </a:solidFill>
                <a:latin typeface="Arial" pitchFamily="34" charset="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2000" b="1" kern="0" dirty="0">
                  <a:solidFill>
                    <a:prstClr val="black"/>
                  </a:solidFill>
                  <a:latin typeface="Arial" pitchFamily="34" charset="0"/>
                  <a:ea typeface="微軟正黑體" pitchFamily="34" charset="-120"/>
                </a:rPr>
                <a:t>限制性招標</a:t>
              </a:r>
            </a:p>
          </p:txBody>
        </p:sp>
        <p:sp>
          <p:nvSpPr>
            <p:cNvPr id="20" name="文字方塊 19"/>
            <p:cNvSpPr txBox="1"/>
            <p:nvPr/>
          </p:nvSpPr>
          <p:spPr>
            <a:xfrm>
              <a:off x="2857488" y="2428868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000" b="1" kern="0" dirty="0">
                  <a:solidFill>
                    <a:prstClr val="black"/>
                  </a:solidFill>
                  <a:latin typeface="Arial" pitchFamily="34" charset="0"/>
                  <a:ea typeface="微軟正黑體" pitchFamily="34" charset="-120"/>
                </a:rPr>
                <a:t>(</a:t>
              </a:r>
              <a:r>
                <a:rPr kumimoji="0" lang="zh-TW" altLang="en-US" sz="2000" b="1" kern="0" dirty="0">
                  <a:solidFill>
                    <a:prstClr val="black"/>
                  </a:solidFill>
                  <a:latin typeface="Arial" pitchFamily="34" charset="0"/>
                  <a:ea typeface="微軟正黑體" pitchFamily="34" charset="-120"/>
                </a:rPr>
                <a:t>公開閱覽</a:t>
              </a:r>
              <a:r>
                <a:rPr kumimoji="0" lang="en-US" altLang="zh-TW" sz="2000" b="1" kern="0" dirty="0">
                  <a:solidFill>
                    <a:prstClr val="black"/>
                  </a:solidFill>
                  <a:latin typeface="Arial" pitchFamily="34" charset="0"/>
                  <a:ea typeface="微軟正黑體" pitchFamily="34" charset="-120"/>
                </a:rPr>
                <a:t>)</a:t>
              </a:r>
              <a:endParaRPr kumimoji="0" lang="zh-TW" altLang="en-US" sz="2000" b="1" kern="0" dirty="0">
                <a:solidFill>
                  <a:prstClr val="black"/>
                </a:solidFill>
                <a:latin typeface="Arial" pitchFamily="34" charset="0"/>
                <a:ea typeface="微軟正黑體" pitchFamily="34" charset="-120"/>
              </a:endParaRPr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3214678" y="4929198"/>
              <a:ext cx="9286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000" b="1" kern="0" dirty="0">
                  <a:solidFill>
                    <a:prstClr val="black"/>
                  </a:solidFill>
                  <a:latin typeface="Arial" pitchFamily="34" charset="0"/>
                  <a:ea typeface="微軟正黑體" pitchFamily="34" charset="-120"/>
                </a:rPr>
                <a:t>(</a:t>
              </a:r>
              <a:r>
                <a:rPr kumimoji="0" lang="zh-TW" altLang="en-US" sz="2000" b="1" kern="0" dirty="0">
                  <a:solidFill>
                    <a:prstClr val="black"/>
                  </a:solidFill>
                  <a:latin typeface="Arial" pitchFamily="34" charset="0"/>
                  <a:ea typeface="微軟正黑體" pitchFamily="34" charset="-120"/>
                </a:rPr>
                <a:t>評選</a:t>
              </a:r>
              <a:r>
                <a:rPr kumimoji="0" lang="en-US" altLang="zh-TW" sz="2000" b="1" kern="0" dirty="0">
                  <a:solidFill>
                    <a:prstClr val="black"/>
                  </a:solidFill>
                  <a:latin typeface="Arial" pitchFamily="34" charset="0"/>
                  <a:ea typeface="微軟正黑體" pitchFamily="34" charset="-120"/>
                </a:rPr>
                <a:t>)</a:t>
              </a:r>
              <a:endParaRPr kumimoji="0" lang="zh-TW" altLang="en-US" sz="2000" b="1" kern="0" dirty="0">
                <a:solidFill>
                  <a:prstClr val="black"/>
                </a:solidFill>
                <a:latin typeface="Arial" pitchFamily="34" charset="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7507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8136396" y="684576"/>
            <a:ext cx="747252" cy="212520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91ED7D1-938C-4D93-BD67-31AE63111654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19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99792" y="404664"/>
            <a:ext cx="4068452" cy="54006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b="1" cap="none">
                <a:solidFill>
                  <a:srgbClr val="003399"/>
                </a:solidFill>
                <a:effectLst/>
                <a:latin typeface="微軟正黑體" panose="020B0604030504040204" pitchFamily="34" charset="-120"/>
              </a:rPr>
              <a:t>採購的定義及性質</a:t>
            </a:r>
            <a:endParaRPr lang="zh-TW" altLang="en-US" b="1" cap="none">
              <a:solidFill>
                <a:srgbClr val="003399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1079612" y="1700808"/>
            <a:ext cx="576063" cy="266429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800" b="1" dirty="0">
                <a:latin typeface="+mj-ea"/>
                <a:ea typeface="+mj-ea"/>
              </a:rPr>
              <a:t>採購</a:t>
            </a:r>
            <a:r>
              <a:rPr lang="zh-TW" altLang="en-US" sz="2800" b="1">
                <a:latin typeface="+mj-ea"/>
                <a:ea typeface="+mj-ea"/>
              </a:rPr>
              <a:t>法第２條</a:t>
            </a:r>
            <a:endParaRPr lang="zh-TW" altLang="en-US" sz="2800" b="1" dirty="0">
              <a:latin typeface="+mj-ea"/>
              <a:ea typeface="+mj-ea"/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74901819"/>
              </p:ext>
            </p:extLst>
          </p:nvPr>
        </p:nvGraphicFramePr>
        <p:xfrm>
          <a:off x="1223628" y="1088740"/>
          <a:ext cx="669674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287524" y="5400600"/>
            <a:ext cx="8596124" cy="130476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 dirty="0">
                <a:latin typeface="+mj-ea"/>
                <a:ea typeface="+mj-ea"/>
              </a:rPr>
              <a:t>採購</a:t>
            </a:r>
            <a:r>
              <a:rPr lang="zh-TW" altLang="en-US" sz="2700" b="1">
                <a:latin typeface="+mj-ea"/>
                <a:ea typeface="+mj-ea"/>
              </a:rPr>
              <a:t>法第</a:t>
            </a:r>
            <a:r>
              <a:rPr lang="en-US" altLang="zh-TW" sz="2700" b="1">
                <a:latin typeface="+mj-ea"/>
                <a:ea typeface="+mj-ea"/>
              </a:rPr>
              <a:t>7</a:t>
            </a:r>
            <a:r>
              <a:rPr lang="zh-TW" altLang="en-US" sz="2700" b="1">
                <a:latin typeface="+mj-ea"/>
                <a:ea typeface="+mj-ea"/>
              </a:rPr>
              <a:t>條第</a:t>
            </a:r>
            <a:r>
              <a:rPr lang="en-US" altLang="zh-TW" sz="2700" b="1">
                <a:latin typeface="+mj-ea"/>
                <a:ea typeface="+mj-ea"/>
              </a:rPr>
              <a:t>4</a:t>
            </a:r>
            <a:r>
              <a:rPr lang="zh-TW" altLang="en-US" sz="2700" b="1">
                <a:latin typeface="+mj-ea"/>
                <a:ea typeface="+mj-ea"/>
              </a:rPr>
              <a:t>項：</a:t>
            </a:r>
            <a:r>
              <a:rPr lang="zh-TW" altLang="en-US" sz="2700" b="1">
                <a:solidFill>
                  <a:srgbClr val="0000FF"/>
                </a:solidFill>
                <a:latin typeface="+mj-ea"/>
                <a:ea typeface="+mj-ea"/>
              </a:rPr>
              <a:t>採購兼有工程、財物、勞務二種以上性質，難以認定其歸屬者，按其性質所占預算金額比率最高者歸屬之。</a:t>
            </a:r>
            <a:endParaRPr lang="zh-TW" altLang="en-US" sz="2700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98052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8136396" y="684576"/>
            <a:ext cx="747252" cy="212520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91ED7D1-938C-4D93-BD67-31AE63111654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20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3255798251"/>
              </p:ext>
            </p:extLst>
          </p:nvPr>
        </p:nvGraphicFramePr>
        <p:xfrm>
          <a:off x="1223628" y="1088740"/>
          <a:ext cx="669674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23828" y="404664"/>
            <a:ext cx="3528392" cy="54006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eaLnBrk="1" hangingPunct="1">
              <a:defRPr/>
            </a:pPr>
            <a:r>
              <a:rPr kumimoji="0" lang="zh-TW" altLang="en-US" b="1" cap="none">
                <a:solidFill>
                  <a:srgbClr val="003399"/>
                </a:solidFill>
                <a:effectLst/>
                <a:latin typeface="微軟正黑體" panose="020B0604030504040204" pitchFamily="34" charset="-120"/>
              </a:rPr>
              <a:t>採購法適用情形</a:t>
            </a:r>
            <a:endParaRPr kumimoji="0" lang="zh-TW" altLang="en-US" b="1" cap="none">
              <a:solidFill>
                <a:srgbClr val="003399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2495833" y="5412005"/>
            <a:ext cx="5388535" cy="1128277"/>
            <a:chOff x="1237753" y="2935722"/>
            <a:chExt cx="5388535" cy="1128277"/>
          </a:xfrm>
        </p:grpSpPr>
        <p:sp>
          <p:nvSpPr>
            <p:cNvPr id="11" name="五邊形 10"/>
            <p:cNvSpPr/>
            <p:nvPr/>
          </p:nvSpPr>
          <p:spPr>
            <a:xfrm rot="10800000">
              <a:off x="1237753" y="2935722"/>
              <a:ext cx="5388535" cy="1128277"/>
            </a:xfrm>
            <a:prstGeom prst="homePlate">
              <a:avLst/>
            </a:prstGeom>
            <a:blipFill rotWithShape="0">
              <a:blip r:embed="rId8"/>
              <a:tile tx="0" ty="0" sx="100000" sy="100000" flip="none" algn="tl"/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五邊形 4"/>
            <p:cNvSpPr/>
            <p:nvPr/>
          </p:nvSpPr>
          <p:spPr>
            <a:xfrm rot="21600000">
              <a:off x="1519822" y="2935722"/>
              <a:ext cx="5106466" cy="11282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7539" tIns="106680" rIns="199136" bIns="106680" numCol="1" spcCol="1270" anchor="ctr" anchorCtr="0">
              <a:noAutofit/>
            </a:bodyPr>
            <a:lstStyle/>
            <a:p>
              <a:pPr lvl="0" algn="just" defTabSz="1244600">
                <a:lnSpc>
                  <a:spcPct val="90000"/>
                </a:lnSpc>
                <a:spcAft>
                  <a:spcPct val="35000"/>
                </a:spcAft>
              </a:pPr>
              <a:r>
                <a:rPr lang="zh-TW" altLang="en-US" b="1">
                  <a:solidFill>
                    <a:srgbClr val="100278"/>
                  </a:solidFill>
                  <a:latin typeface="+mj-ea"/>
                  <a:ea typeface="+mj-ea"/>
                </a:rPr>
                <a:t>法人或團體接受機關補助辦理採購，其補助金額占採購金額半數以上，且補助金額在公告金額以上者</a:t>
              </a:r>
              <a:endParaRPr lang="zh-TW" altLang="en-US" kern="1200">
                <a:solidFill>
                  <a:srgbClr val="100278"/>
                </a:solidFill>
              </a:endParaRPr>
            </a:p>
          </p:txBody>
        </p:sp>
      </p:grpSp>
      <p:sp>
        <p:nvSpPr>
          <p:cNvPr id="10" name="橢圓 9"/>
          <p:cNvSpPr/>
          <p:nvPr/>
        </p:nvSpPr>
        <p:spPr>
          <a:xfrm>
            <a:off x="1863915" y="5409220"/>
            <a:ext cx="1128277" cy="1128277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1079612" y="1700808"/>
            <a:ext cx="576063" cy="2664296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800" b="1" dirty="0">
                <a:latin typeface="+mj-ea"/>
                <a:ea typeface="+mj-ea"/>
              </a:rPr>
              <a:t>採購</a:t>
            </a:r>
            <a:r>
              <a:rPr lang="zh-TW" altLang="en-US" sz="2800" b="1">
                <a:latin typeface="+mj-ea"/>
                <a:ea typeface="+mj-ea"/>
              </a:rPr>
              <a:t>法第３條</a:t>
            </a:r>
            <a:endParaRPr lang="zh-TW" altLang="en-US" sz="2800" b="1" dirty="0">
              <a:latin typeface="+mj-ea"/>
              <a:ea typeface="+mj-ea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519698" y="5769260"/>
            <a:ext cx="1224135" cy="545910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800" b="1">
                <a:latin typeface="+mj-ea"/>
                <a:ea typeface="+mj-ea"/>
              </a:rPr>
              <a:t>第</a:t>
            </a:r>
            <a:r>
              <a:rPr lang="en-US" altLang="zh-TW" sz="2800" b="1">
                <a:latin typeface="+mj-ea"/>
                <a:ea typeface="+mj-ea"/>
              </a:rPr>
              <a:t>4</a:t>
            </a:r>
            <a:r>
              <a:rPr lang="zh-TW" altLang="en-US" sz="2800" b="1">
                <a:latin typeface="+mj-ea"/>
                <a:ea typeface="+mj-ea"/>
              </a:rPr>
              <a:t>條</a:t>
            </a:r>
            <a:endParaRPr lang="zh-TW" altLang="en-US" sz="28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4578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D4F956A1-6E84-4045-ADD7-CC2F61692069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21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書卷 (水平) 1"/>
          <p:cNvSpPr/>
          <p:nvPr/>
        </p:nvSpPr>
        <p:spPr>
          <a:xfrm>
            <a:off x="431540" y="260648"/>
            <a:ext cx="1728192" cy="828092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srgbClr val="660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舉例</a:t>
            </a:r>
            <a:endParaRPr lang="zh-TW" altLang="en-US" sz="3200" b="1" dirty="0">
              <a:solidFill>
                <a:srgbClr val="66003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214313" y="1124521"/>
            <a:ext cx="8605837" cy="4212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174625" indent="-174625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536575" indent="-16668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just" eaLnBrk="1" hangingPunct="1">
              <a:buClr>
                <a:prstClr val="black"/>
              </a:buClr>
              <a:buSzPct val="75000"/>
              <a:buFont typeface="Wingdings" pitchFamily="2" charset="2"/>
              <a:buChar char="l"/>
              <a:defRPr/>
            </a:pP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例一：</a:t>
            </a:r>
            <a:endParaRPr lang="zh-TW" alt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  <a:p>
            <a:pPr marL="0" lvl="1" indent="355600" algn="just" eaLnBrk="1" hangingPunct="1">
              <a:buClr>
                <a:srgbClr val="006600"/>
              </a:buClr>
              <a:buSzPct val="75000"/>
              <a:defRPr/>
            </a:pP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臺南市農會辦理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170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萬元農產品銷售活動，臺南市政府補助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90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萬元，是否適用採購法？若臺南市政府補助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150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萬元，是否適用採購法？監督機關為何？</a:t>
            </a:r>
            <a:endParaRPr lang="en-US" altLang="zh-TW" sz="2800" b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  <a:p>
            <a:pPr algn="just" eaLnBrk="1" hangingPunct="1">
              <a:spcBef>
                <a:spcPts val="1200"/>
              </a:spcBef>
              <a:buClr>
                <a:prstClr val="black"/>
              </a:buClr>
              <a:buSzPct val="75000"/>
              <a:buFont typeface="Wingdings" pitchFamily="2" charset="2"/>
              <a:buChar char="l"/>
              <a:defRPr/>
            </a:pP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例二：</a:t>
            </a:r>
          </a:p>
          <a:p>
            <a:pPr marL="0" lvl="1" indent="355600" algn="just" eaLnBrk="1" hangingPunct="1">
              <a:buClr>
                <a:srgbClr val="006600"/>
              </a:buClr>
              <a:buSzPct val="75000"/>
              <a:defRPr/>
            </a:pP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臺南市農會辦理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170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萬元農產品銷售活動，臺南市政府補助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60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萬元，農委會補助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90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萬元，是否適用採購法？監督機關為何？若臺南市政府為補助之代表機關，監督機關是否有別？</a:t>
            </a:r>
            <a:endParaRPr lang="en-US" altLang="zh-TW" sz="2800" b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3136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D4F956A1-6E84-4045-ADD7-CC2F61692069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22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書卷 (水平) 1"/>
          <p:cNvSpPr/>
          <p:nvPr/>
        </p:nvSpPr>
        <p:spPr>
          <a:xfrm>
            <a:off x="431540" y="260648"/>
            <a:ext cx="1728192" cy="828092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srgbClr val="660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舉例</a:t>
            </a:r>
            <a:endParaRPr lang="zh-TW" altLang="en-US" sz="3200" b="1" dirty="0">
              <a:solidFill>
                <a:srgbClr val="66003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214313" y="1124521"/>
            <a:ext cx="8605837" cy="4032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174625" indent="-174625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536575" indent="-16668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just" eaLnBrk="1" hangingPunct="1">
              <a:buClr>
                <a:prstClr val="black"/>
              </a:buClr>
              <a:buSzPct val="75000"/>
              <a:buFont typeface="Wingdings" pitchFamily="2" charset="2"/>
              <a:buChar char="l"/>
              <a:defRPr/>
            </a:pP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例三：</a:t>
            </a:r>
          </a:p>
          <a:p>
            <a:pPr marL="0" lvl="1" indent="355600" algn="just" eaLnBrk="1" hangingPunct="1">
              <a:buClr>
                <a:srgbClr val="006600"/>
              </a:buClr>
              <a:buSzPct val="75000"/>
              <a:defRPr/>
            </a:pP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臺南市農會辦理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170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萬元農產品銷售活動，臺南市政府補助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150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萬元，受理申訴之採購申訴審議委員會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(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以下稱申訴會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)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為何？</a:t>
            </a:r>
            <a:endParaRPr lang="en-US" altLang="zh-TW" sz="2800" b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  <a:p>
            <a:pPr algn="just" eaLnBrk="1" hangingPunct="1">
              <a:spcBef>
                <a:spcPts val="1200"/>
              </a:spcBef>
              <a:buClr>
                <a:prstClr val="black"/>
              </a:buClr>
              <a:buSzPct val="75000"/>
              <a:buFont typeface="Wingdings" pitchFamily="2" charset="2"/>
              <a:buChar char="l"/>
              <a:defRPr/>
            </a:pP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例四：</a:t>
            </a:r>
          </a:p>
          <a:p>
            <a:pPr marL="0" lvl="1" indent="355600" algn="just" eaLnBrk="1" hangingPunct="1">
              <a:buClr>
                <a:srgbClr val="006600"/>
              </a:buClr>
              <a:buSzPct val="75000"/>
              <a:defRPr/>
            </a:pP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臺南市農會辦理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170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萬元農產品銷售活動，臺南市政府補助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60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萬元，農委會補助</a:t>
            </a:r>
            <a:r>
              <a:rPr lang="en-US" altLang="zh-TW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90</a:t>
            </a: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萬元，受理申訴之申訴會？若臺南市政府為補助之代表機關，受理申訴之申訴會？</a:t>
            </a:r>
            <a:endParaRPr lang="en-US" altLang="zh-TW" sz="2800" b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  <a:p>
            <a:pPr marL="0" lvl="1" indent="355600" algn="just" eaLnBrk="1" hangingPunct="1">
              <a:buClr>
                <a:srgbClr val="006600"/>
              </a:buClr>
              <a:buSzPct val="75000"/>
              <a:defRPr/>
            </a:pPr>
            <a:endParaRPr lang="en-US" altLang="zh-TW" sz="2800" b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8717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8136396" y="684576"/>
            <a:ext cx="747252" cy="212520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91ED7D1-938C-4D93-BD67-31AE63111654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23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275856" y="404664"/>
            <a:ext cx="2664296" cy="54006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eaLnBrk="1" hangingPunct="1">
              <a:defRPr/>
            </a:pPr>
            <a:r>
              <a:rPr kumimoji="0" lang="zh-TW" altLang="en-US" b="1" cap="none">
                <a:solidFill>
                  <a:srgbClr val="003399"/>
                </a:solidFill>
                <a:effectLst/>
                <a:latin typeface="微軟正黑體" panose="020B0604030504040204" pitchFamily="34" charset="-120"/>
              </a:rPr>
              <a:t>廠商的定義</a:t>
            </a:r>
            <a:endParaRPr kumimoji="0" lang="en-US" altLang="zh-TW" b="1" cap="none">
              <a:solidFill>
                <a:srgbClr val="003399"/>
              </a:solidFill>
              <a:effectLst/>
              <a:latin typeface="微軟正黑體" panose="020B0604030504040204" pitchFamily="34" charset="-120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214313" y="1052736"/>
            <a:ext cx="8605837" cy="1800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174625" indent="-174625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536575" indent="-16668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just" eaLnBrk="1" hangingPunct="1">
              <a:buClr>
                <a:prstClr val="black"/>
              </a:buClr>
              <a:buSzPct val="75000"/>
              <a:buFont typeface="Wingdings" pitchFamily="2" charset="2"/>
              <a:buChar char="l"/>
              <a:defRPr/>
            </a:pP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第</a:t>
            </a:r>
            <a:r>
              <a:rPr lang="en-US" altLang="zh-TW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8</a:t>
            </a:r>
            <a:r>
              <a:rPr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條：</a:t>
            </a:r>
            <a:endParaRPr lang="zh-TW" alt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  <a:p>
            <a:pPr marL="0" lvl="1" indent="355600" algn="just" eaLnBrk="1" hangingPunct="1">
              <a:buClr>
                <a:srgbClr val="006600"/>
              </a:buClr>
              <a:buSzPct val="75000"/>
              <a:defRPr/>
            </a:pPr>
            <a:r>
              <a:rPr lang="zh-TW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廠商指公司、合夥或獨資之工商行號及其他得提供各機關工程、財物、勞務之自然人、法人、機構或團體。</a:t>
            </a:r>
            <a:endParaRPr lang="en-US" altLang="zh-TW" sz="2800" b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2636912"/>
            <a:ext cx="7092788" cy="4032448"/>
          </a:xfrm>
          <a:prstGeom prst="rect">
            <a:avLst/>
          </a:prstGeom>
          <a:ln>
            <a:solidFill>
              <a:srgbClr val="660033"/>
            </a:solidFill>
          </a:ln>
        </p:spPr>
      </p:pic>
    </p:spTree>
    <p:extLst>
      <p:ext uri="{BB962C8B-B14F-4D97-AF65-F5344CB8AC3E}">
        <p14:creationId xmlns:p14="http://schemas.microsoft.com/office/powerpoint/2010/main" val="2091421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8136396" y="684576"/>
            <a:ext cx="747252" cy="212520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91ED7D1-938C-4D93-BD67-31AE63111654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24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98788"/>
            <a:ext cx="8604956" cy="1171575"/>
          </a:xfrm>
          <a:prstGeom prst="rect">
            <a:avLst/>
          </a:prstGeom>
          <a:ln>
            <a:solidFill>
              <a:srgbClr val="660033"/>
            </a:solidFill>
          </a:ln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270363"/>
            <a:ext cx="4495800" cy="4381500"/>
          </a:xfrm>
          <a:prstGeom prst="rect">
            <a:avLst/>
          </a:prstGeom>
          <a:ln>
            <a:solidFill>
              <a:srgbClr val="660033"/>
            </a:solidFill>
          </a:ln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01" y="1270363"/>
            <a:ext cx="4429125" cy="5473337"/>
          </a:xfrm>
          <a:prstGeom prst="rect">
            <a:avLst/>
          </a:prstGeom>
          <a:ln>
            <a:solidFill>
              <a:srgbClr val="660033"/>
            </a:solidFill>
          </a:ln>
        </p:spPr>
      </p:pic>
    </p:spTree>
    <p:extLst>
      <p:ext uri="{BB962C8B-B14F-4D97-AF65-F5344CB8AC3E}">
        <p14:creationId xmlns:p14="http://schemas.microsoft.com/office/powerpoint/2010/main" val="29519405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8136396" y="684576"/>
            <a:ext cx="747252" cy="212520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91ED7D1-938C-4D93-BD67-31AE63111654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25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99792" y="404664"/>
            <a:ext cx="4068452" cy="54006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b="1" cap="none">
                <a:solidFill>
                  <a:srgbClr val="003399"/>
                </a:solidFill>
                <a:effectLst/>
                <a:latin typeface="微軟正黑體" panose="020B0604030504040204" pitchFamily="34" charset="-120"/>
              </a:rPr>
              <a:t>採購作業之監辦</a:t>
            </a:r>
            <a:endParaRPr lang="zh-TW" altLang="en-US" b="1" cap="none">
              <a:solidFill>
                <a:srgbClr val="003399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215516" y="1124744"/>
            <a:ext cx="8596124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採購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法第</a:t>
            </a:r>
            <a:r>
              <a:rPr lang="en-US" altLang="zh-TW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</a:t>
            </a:r>
            <a:endParaRPr lang="en-US" altLang="zh-TW" sz="2700" b="1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71755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機關辦理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查核金額以上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採購之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開標、比價、議價、決標及驗收時，應於規定期限內，檢送相關文件報請上級機關派員監辦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；上級機關得視事實需要訂定授權條件，由機關自行辦理。</a:t>
            </a:r>
          </a:p>
          <a:p>
            <a:pPr marL="0" indent="71755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機關辦理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未達查核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金額之採購，其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決標金額達查核金額者，或契約變更後其金額達查核金額者，機關應補具相關文件送上級機關備查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700" b="1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61991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8136396" y="684576"/>
            <a:ext cx="747252" cy="212520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91ED7D1-938C-4D93-BD67-31AE63111654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26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99792" y="404664"/>
            <a:ext cx="4068452" cy="54006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b="1" cap="none">
                <a:solidFill>
                  <a:srgbClr val="003399"/>
                </a:solidFill>
                <a:effectLst/>
                <a:latin typeface="微軟正黑體" panose="020B0604030504040204" pitchFamily="34" charset="-120"/>
              </a:rPr>
              <a:t>採購作業之監辦</a:t>
            </a:r>
            <a:endParaRPr lang="zh-TW" altLang="en-US" b="1" cap="none">
              <a:solidFill>
                <a:srgbClr val="003399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215516" y="1124744"/>
            <a:ext cx="859612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採購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法第</a:t>
            </a:r>
            <a:r>
              <a:rPr lang="en-US" altLang="zh-TW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</a:t>
            </a:r>
            <a:endParaRPr lang="en-US" altLang="zh-TW" sz="2700" b="1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71755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機關辦理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公告金額以上採購之開標、比價、議價、決標及驗收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，除有特殊情形者外，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應由其主（會）計及有關單位會同監辦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0" indent="71755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未達公告金額採購之監辦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，依其屬中央或地方，由主管機關、直轄市或縣（市）政府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另定之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。未另定者，比照前項規定辦理。</a:t>
            </a:r>
            <a:r>
              <a:rPr lang="en-US" altLang="zh-TW" sz="27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7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中央機關未達公告金額採購監辦辦法</a:t>
            </a:r>
            <a:r>
              <a:rPr lang="en-US" altLang="zh-TW" sz="27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7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0863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>
          <a:xfrm>
            <a:off x="8295456" y="808261"/>
            <a:ext cx="762000" cy="244475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187BF686-D79D-4D7D-83B5-117867FEFB5B}" type="slidenum">
              <a:rPr lang="en-US" altLang="zh-TW" sz="1600" smtClean="0">
                <a:solidFill>
                  <a:prstClr val="black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27</a:t>
            </a:fld>
            <a:endParaRPr lang="en-US" altLang="zh-TW" sz="16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書卷 (水平) 1"/>
          <p:cNvSpPr/>
          <p:nvPr/>
        </p:nvSpPr>
        <p:spPr>
          <a:xfrm>
            <a:off x="1583668" y="36004"/>
            <a:ext cx="6264696" cy="1016732"/>
          </a:xfrm>
          <a:prstGeom prst="horizontalScroll">
            <a:avLst/>
          </a:prstGeom>
          <a:solidFill>
            <a:srgbClr val="1002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監辦單位審核、監辦流程關係圖</a:t>
            </a:r>
            <a:endParaRPr lang="zh-TW" altLang="en-US" sz="3200">
              <a:solidFill>
                <a:prstClr val="white"/>
              </a:solidFill>
            </a:endParaRPr>
          </a:p>
        </p:txBody>
      </p:sp>
      <p:grpSp>
        <p:nvGrpSpPr>
          <p:cNvPr id="24" name="群組 23"/>
          <p:cNvGrpSpPr/>
          <p:nvPr/>
        </p:nvGrpSpPr>
        <p:grpSpPr>
          <a:xfrm>
            <a:off x="251520" y="1268760"/>
            <a:ext cx="8676964" cy="3888432"/>
            <a:chOff x="251520" y="1268760"/>
            <a:chExt cx="8676964" cy="3888432"/>
          </a:xfrm>
        </p:grpSpPr>
        <p:sp>
          <p:nvSpPr>
            <p:cNvPr id="20" name="矩形 19"/>
            <p:cNvSpPr/>
            <p:nvPr/>
          </p:nvSpPr>
          <p:spPr>
            <a:xfrm>
              <a:off x="6372200" y="2384884"/>
              <a:ext cx="1368152" cy="277230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r>
                <a:rPr lang="zh-TW" altLang="en-US" sz="3200" b="1" u="sng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</a:rPr>
                <a:t>審核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7785248" y="2384884"/>
              <a:ext cx="1143236" cy="277230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r>
                <a:rPr lang="zh-TW" altLang="en-US" sz="3200" b="1" u="sng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</a:rPr>
                <a:t>監辦</a:t>
              </a:r>
              <a:endParaRPr lang="zh-TW" altLang="en-US" sz="3200" b="1" u="sng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619672" y="2384884"/>
              <a:ext cx="1368152" cy="277230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r>
                <a:rPr lang="zh-TW" altLang="en-US" sz="3200" b="1" u="sng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</a:rPr>
                <a:t>監辦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968044" y="2384884"/>
              <a:ext cx="1368152" cy="277230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r>
                <a:rPr lang="zh-TW" altLang="en-US" sz="3200" b="1" u="sng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</a:rPr>
                <a:t>監辦</a:t>
              </a:r>
              <a:endParaRPr lang="zh-TW" altLang="en-US" sz="3200" b="1" u="sng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51520" y="2384884"/>
              <a:ext cx="1368152" cy="277230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endParaRPr lang="en-US" altLang="zh-TW">
                <a:solidFill>
                  <a:prstClr val="white"/>
                </a:solidFill>
              </a:endParaRPr>
            </a:p>
            <a:p>
              <a:pPr algn="ctr"/>
              <a:r>
                <a:rPr lang="zh-TW" altLang="en-US" sz="3200" b="1" u="sng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</a:rPr>
                <a:t>審核</a:t>
              </a:r>
            </a:p>
          </p:txBody>
        </p:sp>
        <p:sp>
          <p:nvSpPr>
            <p:cNvPr id="4" name="向右箭號圖說文字 3"/>
            <p:cNvSpPr/>
            <p:nvPr/>
          </p:nvSpPr>
          <p:spPr>
            <a:xfrm>
              <a:off x="251520" y="2420888"/>
              <a:ext cx="1368152" cy="1692188"/>
            </a:xfrm>
            <a:prstGeom prst="rightArrowCallout">
              <a:avLst/>
            </a:pr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簽辦採購</a:t>
              </a:r>
            </a:p>
          </p:txBody>
        </p:sp>
        <p:sp>
          <p:nvSpPr>
            <p:cNvPr id="6" name="向右箭號圖說文字 5"/>
            <p:cNvSpPr/>
            <p:nvPr/>
          </p:nvSpPr>
          <p:spPr>
            <a:xfrm>
              <a:off x="1655676" y="2420888"/>
              <a:ext cx="1332148" cy="1692188"/>
            </a:xfrm>
            <a:prstGeom prst="rightArrowCallout">
              <a:avLst/>
            </a:prstGeom>
            <a:solidFill>
              <a:srgbClr val="6600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開標</a:t>
              </a:r>
            </a:p>
          </p:txBody>
        </p:sp>
        <p:sp>
          <p:nvSpPr>
            <p:cNvPr id="7" name="向右箭號圖說文字 6"/>
            <p:cNvSpPr/>
            <p:nvPr/>
          </p:nvSpPr>
          <p:spPr>
            <a:xfrm>
              <a:off x="4968044" y="2384884"/>
              <a:ext cx="1368152" cy="1692188"/>
            </a:xfrm>
            <a:prstGeom prst="rightArrowCallout">
              <a:avLst/>
            </a:prstGeom>
            <a:solidFill>
              <a:srgbClr val="6600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決標</a:t>
              </a:r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2987824" y="1916832"/>
              <a:ext cx="1296144" cy="1296144"/>
            </a:xfrm>
            <a:prstGeom prst="roundRect">
              <a:avLst/>
            </a:pr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評選或審查</a:t>
              </a: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2987824" y="3212976"/>
              <a:ext cx="1296144" cy="1296144"/>
            </a:xfrm>
            <a:prstGeom prst="roundRect">
              <a:avLst/>
            </a:prstGeom>
            <a:solidFill>
              <a:srgbClr val="6600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比價或議價</a:t>
              </a:r>
            </a:p>
          </p:txBody>
        </p:sp>
        <p:sp>
          <p:nvSpPr>
            <p:cNvPr id="10" name="向右箭號 9"/>
            <p:cNvSpPr/>
            <p:nvPr/>
          </p:nvSpPr>
          <p:spPr>
            <a:xfrm>
              <a:off x="4319972" y="2888940"/>
              <a:ext cx="576064" cy="684076"/>
            </a:xfrm>
            <a:prstGeom prst="rightArrow">
              <a:avLst/>
            </a:prstGeom>
            <a:solidFill>
              <a:srgbClr val="6600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>
                <a:solidFill>
                  <a:prstClr val="white"/>
                </a:solidFill>
                <a:latin typeface="微軟正黑體" panose="020B0604030504040204" pitchFamily="34" charset="-120"/>
              </a:endParaRPr>
            </a:p>
          </p:txBody>
        </p:sp>
        <p:sp>
          <p:nvSpPr>
            <p:cNvPr id="11" name="向右箭號圖說文字 10"/>
            <p:cNvSpPr/>
            <p:nvPr/>
          </p:nvSpPr>
          <p:spPr>
            <a:xfrm>
              <a:off x="6408204" y="2384884"/>
              <a:ext cx="1368152" cy="1692188"/>
            </a:xfrm>
            <a:prstGeom prst="rightArrowCallout">
              <a:avLst/>
            </a:pr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履約</a:t>
              </a:r>
              <a:endParaRPr lang="en-US" altLang="zh-TW" b="1">
                <a:solidFill>
                  <a:prstClr val="white"/>
                </a:solidFill>
                <a:latin typeface="微軟正黑體" panose="020B0604030504040204" pitchFamily="34" charset="-120"/>
              </a:endParaRPr>
            </a:p>
            <a:p>
              <a:pPr algn="ctr"/>
              <a:r>
                <a:rPr lang="zh-TW" altLang="en-US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管理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776356" y="2384884"/>
              <a:ext cx="900100" cy="1692188"/>
            </a:xfrm>
            <a:prstGeom prst="rect">
              <a:avLst/>
            </a:prstGeom>
            <a:solidFill>
              <a:srgbClr val="6600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驗收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2987824" y="4509120"/>
              <a:ext cx="1296144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u="sng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</a:rPr>
                <a:t>監辦</a:t>
              </a:r>
              <a:endParaRPr lang="zh-TW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987824" y="1268760"/>
              <a:ext cx="1296144" cy="64807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u="sng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</a:rPr>
                <a:t>審核</a:t>
              </a:r>
            </a:p>
          </p:txBody>
        </p:sp>
      </p:grp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142875" y="5248027"/>
            <a:ext cx="8750300" cy="14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 eaLnBrk="1" hangingPunct="1">
              <a:lnSpc>
                <a:spcPts val="3600"/>
              </a:lnSpc>
              <a:spcBef>
                <a:spcPts val="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800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細則第</a:t>
            </a:r>
            <a:r>
              <a:rPr lang="en-US" altLang="zh-TW" sz="2800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11</a:t>
            </a:r>
            <a:r>
              <a:rPr lang="zh-TW" altLang="en-US" sz="2800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條第</a:t>
            </a:r>
            <a:r>
              <a:rPr lang="en-US" altLang="zh-TW" sz="2800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1</a:t>
            </a:r>
            <a:r>
              <a:rPr lang="zh-TW" altLang="en-US" sz="2800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項：</a:t>
            </a:r>
            <a:endParaRPr lang="en-US" altLang="zh-TW" sz="2800" b="1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anose="03000509000000000000" pitchFamily="65" charset="-120"/>
            </a:endParaRPr>
          </a:p>
          <a:p>
            <a:pPr marL="723900" lvl="1" indent="-717550" algn="just" eaLnBrk="1" hangingPunct="1">
              <a:lnSpc>
                <a:spcPts val="3600"/>
              </a:lnSpc>
              <a:spcBef>
                <a:spcPts val="0"/>
              </a:spcBef>
              <a:buClr>
                <a:srgbClr val="006600"/>
              </a:buClr>
              <a:buSzPct val="75000"/>
              <a:defRPr/>
            </a:pPr>
            <a:r>
              <a:rPr lang="zh-TW" altLang="en-US" sz="2800" b="1" u="sng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監辦</a:t>
            </a:r>
            <a:r>
              <a:rPr lang="zh-TW" altLang="en-US" sz="2800" b="1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指監辦人員實地監視或書面審核機關辦理</a:t>
            </a:r>
            <a:r>
              <a:rPr lang="zh-TW" altLang="en-US" sz="2800" b="1" u="sng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開標</a:t>
            </a:r>
            <a:r>
              <a:rPr lang="zh-TW" altLang="en-US" sz="2800" b="1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、</a:t>
            </a:r>
            <a:r>
              <a:rPr lang="zh-TW" altLang="en-US" sz="2800" b="1" u="sng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比價</a:t>
            </a:r>
            <a:r>
              <a:rPr lang="zh-TW" altLang="en-US" sz="2800" b="1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、</a:t>
            </a:r>
            <a:r>
              <a:rPr lang="zh-TW" altLang="en-US" sz="2800" b="1" u="sng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議價</a:t>
            </a:r>
            <a:r>
              <a:rPr lang="zh-TW" altLang="en-US" sz="2800" b="1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、</a:t>
            </a:r>
            <a:r>
              <a:rPr lang="zh-TW" altLang="en-US" sz="2800" b="1" u="sng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決標</a:t>
            </a:r>
            <a:r>
              <a:rPr lang="zh-TW" altLang="en-US" sz="2800" b="1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及</a:t>
            </a:r>
            <a:r>
              <a:rPr lang="zh-TW" altLang="en-US" sz="2800" b="1" u="sng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驗收</a:t>
            </a:r>
            <a:r>
              <a:rPr lang="zh-TW" altLang="en-US" sz="2800" b="1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3000509000000000000" pitchFamily="65" charset="-120"/>
              </a:rPr>
              <a:t>是否符合本法規定之程序。</a:t>
            </a:r>
            <a:endParaRPr lang="en-US" altLang="zh-TW" sz="2800" b="1" dirty="0">
              <a:solidFill>
                <a:srgbClr val="100278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27208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1EF64240-BEC5-4DF6-9D3C-700F522A6B88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28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Rectangle 1026"/>
          <p:cNvSpPr txBox="1">
            <a:spLocks noChangeArrowheads="1"/>
          </p:cNvSpPr>
          <p:nvPr/>
        </p:nvSpPr>
        <p:spPr bwMode="auto">
          <a:xfrm>
            <a:off x="749431" y="368660"/>
            <a:ext cx="7847782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2"/>
                </a:solidFill>
                <a:latin typeface="Arial" charset="0"/>
                <a:ea typeface="新細明體" charset="-12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2"/>
                </a:solidFill>
                <a:latin typeface="Arial" charset="0"/>
                <a:ea typeface="新細明體" charset="-12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2"/>
                </a:solidFill>
                <a:latin typeface="Arial" charset="0"/>
                <a:ea typeface="新細明體" charset="-12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2"/>
                </a:solidFill>
                <a:latin typeface="Arial" charset="0"/>
                <a:ea typeface="新細明體" charset="-12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2"/>
                </a:solidFill>
                <a:latin typeface="Arial" charset="0"/>
                <a:ea typeface="新細明體" charset="-12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2"/>
                </a:solidFill>
                <a:latin typeface="Arial" charset="0"/>
                <a:ea typeface="新細明體" charset="-12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2"/>
                </a:solidFill>
                <a:latin typeface="Arial" charset="0"/>
                <a:ea typeface="新細明體" charset="-12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2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defRPr/>
            </a:pPr>
            <a:r>
              <a:rPr lang="zh-TW" altLang="en-US" sz="440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未達公告金額 </a:t>
            </a:r>
            <a:r>
              <a:rPr lang="en-US" altLang="zh-TW" sz="440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</a:rPr>
              <a:t>V.s</a:t>
            </a:r>
            <a:r>
              <a:rPr lang="en-US" altLang="zh-TW" sz="440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440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</a:rPr>
              <a:t>公告金額以上</a:t>
            </a:r>
            <a:endParaRPr lang="en-US" altLang="zh-TW" sz="4400" dirty="0">
              <a:solidFill>
                <a:srgbClr val="FF0000"/>
              </a:solidFill>
              <a:latin typeface="Times New Roman" pitchFamily="18" charset="0"/>
              <a:ea typeface="標楷體" pitchFamily="65" charset="-12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395536" y="2023672"/>
            <a:ext cx="8496944" cy="3601572"/>
            <a:chOff x="431540" y="1628214"/>
            <a:chExt cx="8496944" cy="3601572"/>
          </a:xfrm>
        </p:grpSpPr>
        <p:sp>
          <p:nvSpPr>
            <p:cNvPr id="2" name="文字方塊 1"/>
            <p:cNvSpPr txBox="1"/>
            <p:nvPr/>
          </p:nvSpPr>
          <p:spPr>
            <a:xfrm>
              <a:off x="431540" y="1628214"/>
              <a:ext cx="3672408" cy="36009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zh-TW" altLang="en-US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主 </a:t>
              </a:r>
              <a:r>
                <a:rPr lang="en-US" altLang="zh-TW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會</a:t>
              </a:r>
              <a:r>
                <a:rPr lang="en-US" altLang="zh-TW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 </a:t>
              </a:r>
              <a:r>
                <a:rPr lang="zh-TW" altLang="en-US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計</a:t>
              </a:r>
              <a:r>
                <a:rPr lang="zh-TW" altLang="en-US" sz="3200" b="1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或</a:t>
              </a:r>
              <a:r>
                <a:rPr lang="zh-TW" altLang="en-US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有關單位派員監辦。</a:t>
              </a:r>
              <a:r>
                <a:rPr lang="en-US" altLang="zh-TW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2800" b="1">
                  <a:solidFill>
                    <a:srgbClr val="0000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未達監辦</a:t>
              </a:r>
              <a:r>
                <a:rPr lang="en-US" altLang="zh-TW" sz="2800" b="1">
                  <a:solidFill>
                    <a:srgbClr val="0000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2-1</a:t>
              </a:r>
              <a:r>
                <a:rPr lang="en-US" altLang="zh-TW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</a:p>
            <a:p>
              <a:pPr algn="just"/>
              <a:endParaRPr lang="en-US" altLang="zh-TW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r>
                <a:rPr lang="zh-TW" altLang="en-US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監辦人員得採</a:t>
              </a:r>
              <a:r>
                <a:rPr lang="zh-TW" altLang="en-US" sz="2800" b="1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書面審核監辦，免經</a:t>
              </a:r>
              <a:r>
                <a:rPr lang="zh-TW" altLang="en-US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機關首長或其授權人員</a:t>
              </a:r>
              <a:r>
                <a:rPr lang="zh-TW" altLang="en-US" sz="2800" b="1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核准</a:t>
              </a:r>
              <a:r>
                <a:rPr lang="zh-TW" altLang="en-US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r>
                <a:rPr lang="en-US" altLang="zh-TW" sz="2800" b="1">
                  <a:solidFill>
                    <a:prstClr val="black"/>
                  </a:solidFill>
                  <a:latin typeface="微軟正黑體" panose="020B0604030504040204" pitchFamily="34" charset="-120"/>
                </a:rPr>
                <a:t>(</a:t>
              </a:r>
              <a:r>
                <a:rPr lang="zh-TW" altLang="en-US" sz="2800" b="1">
                  <a:solidFill>
                    <a:srgbClr val="0000FF"/>
                  </a:solidFill>
                  <a:latin typeface="微軟正黑體" panose="020B0604030504040204" pitchFamily="34" charset="-120"/>
                </a:rPr>
                <a:t>未達監辦</a:t>
              </a:r>
              <a:r>
                <a:rPr lang="en-US" altLang="zh-TW" sz="2800" b="1">
                  <a:solidFill>
                    <a:srgbClr val="0000FF"/>
                  </a:solidFill>
                  <a:latin typeface="微軟正黑體" panose="020B0604030504040204" pitchFamily="34" charset="-120"/>
                </a:rPr>
                <a:t>6-2</a:t>
              </a:r>
              <a:r>
                <a:rPr lang="en-US" altLang="zh-TW" sz="2800" b="1">
                  <a:solidFill>
                    <a:prstClr val="black"/>
                  </a:solidFill>
                  <a:latin typeface="微軟正黑體" panose="020B0604030504040204" pitchFamily="34" charset="-120"/>
                </a:rPr>
                <a:t>)</a:t>
              </a:r>
              <a:endParaRPr lang="zh-TW" altLang="en-US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" name="Rectangle 1026"/>
            <p:cNvSpPr txBox="1">
              <a:spLocks noChangeArrowheads="1"/>
            </p:cNvSpPr>
            <p:nvPr/>
          </p:nvSpPr>
          <p:spPr bwMode="auto">
            <a:xfrm>
              <a:off x="4247964" y="2852936"/>
              <a:ext cx="1080120" cy="690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/>
            <a:lstStyle>
              <a:lvl1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Arial" charset="0"/>
                  <a:ea typeface="新細明體" charset="-120"/>
                </a:defRPr>
              </a:lvl2pPr>
              <a:lvl3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Arial" charset="0"/>
                  <a:ea typeface="新細明體" charset="-120"/>
                </a:defRPr>
              </a:lvl3pPr>
              <a:lvl4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Arial" charset="0"/>
                  <a:ea typeface="新細明體" charset="-120"/>
                </a:defRPr>
              </a:lvl4pPr>
              <a:lvl5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Arial" charset="0"/>
                  <a:ea typeface="新細明體" charset="-120"/>
                </a:defRPr>
              </a:lvl5pPr>
              <a:lvl6pPr marL="4572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Arial" charset="0"/>
                  <a:ea typeface="新細明體" charset="-120"/>
                </a:defRPr>
              </a:lvl6pPr>
              <a:lvl7pPr marL="9144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Arial" charset="0"/>
                  <a:ea typeface="新細明體" charset="-120"/>
                </a:defRPr>
              </a:lvl7pPr>
              <a:lvl8pPr marL="13716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Arial" charset="0"/>
                  <a:ea typeface="新細明體" charset="-120"/>
                </a:defRPr>
              </a:lvl8pPr>
              <a:lvl9pPr marL="18288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r>
                <a:rPr lang="en-US" altLang="zh-TW" sz="4400">
                  <a:solidFill>
                    <a:srgbClr val="100278"/>
                  </a:solidFill>
                  <a:latin typeface="Times New Roman" pitchFamily="18" charset="0"/>
                  <a:ea typeface="標楷體" pitchFamily="65" charset="-120"/>
                </a:rPr>
                <a:t>V.s</a:t>
              </a:r>
              <a:endParaRPr lang="en-US" altLang="zh-TW" sz="4400" dirty="0">
                <a:solidFill>
                  <a:srgbClr val="100278"/>
                </a:solidFill>
                <a:latin typeface="Times New Roman" pitchFamily="18" charset="0"/>
                <a:ea typeface="標楷體" pitchFamily="65" charset="-120"/>
              </a:endParaRPr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5256076" y="1628800"/>
              <a:ext cx="3672408" cy="36009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zh-TW" altLang="en-US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應由其主（會）計</a:t>
              </a:r>
              <a:r>
                <a:rPr lang="zh-TW" altLang="en-US" sz="3200" b="1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及</a:t>
              </a:r>
              <a:r>
                <a:rPr lang="zh-TW" altLang="en-US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有關單位會同監辦。</a:t>
              </a:r>
              <a:r>
                <a:rPr lang="en-US" altLang="zh-TW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en-US" altLang="zh-TW" sz="2800" b="1">
                  <a:solidFill>
                    <a:srgbClr val="0000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§13-2</a:t>
              </a:r>
              <a:r>
                <a:rPr lang="en-US" altLang="zh-TW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</a:p>
            <a:p>
              <a:pPr algn="just"/>
              <a:endParaRPr lang="en-US" altLang="zh-TW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r>
                <a:rPr lang="zh-TW" altLang="en-US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監辦人員採</a:t>
              </a:r>
              <a:r>
                <a:rPr lang="zh-TW" altLang="en-US" sz="2800" b="1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書面審核監辦</a:t>
              </a:r>
              <a:r>
                <a:rPr lang="zh-TW" altLang="en-US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r>
                <a:rPr lang="zh-TW" altLang="en-US" sz="2800" b="1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應經</a:t>
              </a:r>
              <a:r>
                <a:rPr lang="zh-TW" altLang="en-US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機關首長或其授權人員</a:t>
              </a:r>
              <a:r>
                <a:rPr lang="zh-TW" altLang="en-US" sz="2800" b="1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核准</a:t>
              </a:r>
              <a:r>
                <a:rPr lang="zh-TW" altLang="en-US" sz="2800" b="1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r>
                <a:rPr lang="en-US" altLang="zh-TW" sz="2800" b="1">
                  <a:solidFill>
                    <a:prstClr val="black"/>
                  </a:solidFill>
                  <a:latin typeface="微軟正黑體" panose="020B0604030504040204" pitchFamily="34" charset="-120"/>
                </a:rPr>
                <a:t>(</a:t>
              </a:r>
              <a:r>
                <a:rPr lang="zh-TW" altLang="en-US" sz="2800" b="1">
                  <a:solidFill>
                    <a:srgbClr val="0000FF"/>
                  </a:solidFill>
                  <a:latin typeface="微軟正黑體" panose="020B0604030504040204" pitchFamily="34" charset="-120"/>
                </a:rPr>
                <a:t>會同監辦</a:t>
              </a:r>
              <a:r>
                <a:rPr lang="en-US" altLang="zh-TW" sz="2800" b="1">
                  <a:solidFill>
                    <a:srgbClr val="0000FF"/>
                  </a:solidFill>
                  <a:latin typeface="微軟正黑體" panose="020B0604030504040204" pitchFamily="34" charset="-120"/>
                </a:rPr>
                <a:t>4-1</a:t>
              </a:r>
              <a:r>
                <a:rPr lang="en-US" altLang="zh-TW" sz="2800" b="1">
                  <a:solidFill>
                    <a:prstClr val="black"/>
                  </a:solidFill>
                  <a:latin typeface="微軟正黑體" panose="020B0604030504040204" pitchFamily="34" charset="-120"/>
                </a:rPr>
                <a:t>)</a:t>
              </a:r>
              <a:endParaRPr lang="zh-TW" altLang="en-US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" name="向下箭號 2"/>
          <p:cNvSpPr/>
          <p:nvPr/>
        </p:nvSpPr>
        <p:spPr>
          <a:xfrm>
            <a:off x="1871700" y="1142985"/>
            <a:ext cx="612068" cy="845855"/>
          </a:xfrm>
          <a:prstGeom prst="downArrow">
            <a:avLst/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向下箭號 10"/>
          <p:cNvSpPr/>
          <p:nvPr/>
        </p:nvSpPr>
        <p:spPr>
          <a:xfrm>
            <a:off x="6804248" y="1172502"/>
            <a:ext cx="612068" cy="845855"/>
          </a:xfrm>
          <a:prstGeom prst="downArrow">
            <a:avLst/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667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書卷 (水平) 1"/>
          <p:cNvSpPr/>
          <p:nvPr/>
        </p:nvSpPr>
        <p:spPr>
          <a:xfrm>
            <a:off x="467544" y="124285"/>
            <a:ext cx="8208912" cy="892447"/>
          </a:xfrm>
          <a:prstGeom prst="horizontalScroll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2900" b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開標主持人、驗收主驗人、監辦人員之指定</a:t>
            </a:r>
            <a:r>
              <a:rPr lang="en-US" altLang="zh-TW" sz="2900" b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(</a:t>
            </a:r>
            <a:r>
              <a:rPr lang="zh-TW" altLang="en-US" sz="2900" b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派</a:t>
            </a:r>
            <a:r>
              <a:rPr lang="en-US" altLang="zh-TW" sz="2900" b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)</a:t>
            </a:r>
            <a:endParaRPr lang="zh-TW" altLang="en-US" sz="2900" dirty="0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87524" y="1088740"/>
          <a:ext cx="8604957" cy="5680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6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項目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依據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規定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066"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 spc="-100" baseline="0">
                          <a:solidFill>
                            <a:srgbClr val="0000FF"/>
                          </a:solidFill>
                        </a:rPr>
                        <a:t>開標主持人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 spc="-100" baseline="0">
                          <a:solidFill>
                            <a:srgbClr val="0000FF"/>
                          </a:solidFill>
                        </a:rPr>
                        <a:t>細則</a:t>
                      </a:r>
                      <a:r>
                        <a:rPr lang="en-US" altLang="zh-TW" sz="2400" spc="-100" baseline="0">
                          <a:solidFill>
                            <a:srgbClr val="0000FF"/>
                          </a:solidFill>
                        </a:rPr>
                        <a:t>50,2</a:t>
                      </a:r>
                      <a:endParaRPr lang="zh-TW" altLang="en-US" sz="2400" spc="-100" baseline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 b="1" u="sng">
                          <a:solidFill>
                            <a:srgbClr val="0000FF"/>
                          </a:solidFill>
                        </a:rPr>
                        <a:t>主持開標人員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，由機關首長或其授權人員</a:t>
                      </a:r>
                      <a:r>
                        <a:rPr kumimoji="0" lang="zh-TW" altLang="en-US" sz="2400" b="1" u="sng" kern="120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指派適當人員擔任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066"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 spc="-100" baseline="0">
                          <a:solidFill>
                            <a:srgbClr val="0000FF"/>
                          </a:solidFill>
                        </a:rPr>
                        <a:t>驗收主驗人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 spc="-100" baseline="0">
                          <a:solidFill>
                            <a:srgbClr val="0000FF"/>
                          </a:solidFill>
                        </a:rPr>
                        <a:t>採購法</a:t>
                      </a:r>
                      <a:r>
                        <a:rPr lang="en-US" altLang="zh-TW" sz="2400" spc="-100" baseline="0">
                          <a:solidFill>
                            <a:srgbClr val="0000FF"/>
                          </a:solidFill>
                        </a:rPr>
                        <a:t>71,2</a:t>
                      </a:r>
                      <a:endParaRPr lang="zh-TW" altLang="en-US" sz="2400" spc="-100" baseline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驗收時應由機關首長或其授權人員</a:t>
                      </a:r>
                      <a:r>
                        <a:rPr kumimoji="0" lang="zh-TW" altLang="en-US" sz="2400" b="1" u="sng" kern="120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指派適當人員主驗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，通知接管單位或使用單位會驗。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 rowSpan="3">
                  <a:txBody>
                    <a:bodyPr/>
                    <a:lstStyle/>
                    <a:p>
                      <a:pPr marL="0" algn="just" rtl="0" eaLnBrk="1" latinLnBrk="0" hangingPunct="1"/>
                      <a:r>
                        <a:rPr kumimoji="0" lang="zh-TW" altLang="en-US" sz="2400" kern="1200" spc="-100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招標機關監辦人員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 b="1" spc="-100" baseline="0">
                          <a:solidFill>
                            <a:srgbClr val="C00000"/>
                          </a:solidFill>
                        </a:rPr>
                        <a:t>未達</a:t>
                      </a:r>
                      <a:r>
                        <a:rPr lang="zh-TW" altLang="en-US" sz="2400" spc="-100" baseline="0">
                          <a:solidFill>
                            <a:srgbClr val="0000FF"/>
                          </a:solidFill>
                        </a:rPr>
                        <a:t>監辦辦法</a:t>
                      </a:r>
                      <a:r>
                        <a:rPr lang="en-US" altLang="zh-TW" sz="2400" spc="-100" baseline="0">
                          <a:solidFill>
                            <a:srgbClr val="0000FF"/>
                          </a:solidFill>
                        </a:rPr>
                        <a:t>2,1</a:t>
                      </a:r>
                      <a:endParaRPr lang="zh-TW" altLang="en-US" sz="2400" spc="-100" baseline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承辦採購單位於開標、比價、議價、決標及驗收時，</a:t>
                      </a:r>
                      <a:r>
                        <a:rPr kumimoji="0" lang="zh-TW" altLang="en-US" sz="2400" b="1" u="sng" kern="120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應通知機關首長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或其授權人員</a:t>
                      </a:r>
                      <a:r>
                        <a:rPr kumimoji="0" lang="zh-TW" altLang="en-US" sz="2400" b="1" u="sng" kern="120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指定</a:t>
                      </a:r>
                      <a:r>
                        <a:rPr lang="zh-TW" altLang="en-US" sz="2400" u="sng">
                          <a:solidFill>
                            <a:srgbClr val="0000FF"/>
                          </a:solidFill>
                        </a:rPr>
                        <a:t>之主 </a:t>
                      </a:r>
                      <a:r>
                        <a:rPr lang="en-US" altLang="zh-TW" sz="2400" u="sng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zh-TW" altLang="en-US" sz="2400" u="sng">
                          <a:solidFill>
                            <a:srgbClr val="0000FF"/>
                          </a:solidFill>
                        </a:rPr>
                        <a:t>會</a:t>
                      </a:r>
                      <a:r>
                        <a:rPr lang="en-US" altLang="zh-TW" sz="2400" u="sng">
                          <a:solidFill>
                            <a:srgbClr val="0000FF"/>
                          </a:solidFill>
                        </a:rPr>
                        <a:t>) </a:t>
                      </a:r>
                      <a:r>
                        <a:rPr lang="zh-TW" altLang="en-US" sz="2400" u="sng">
                          <a:solidFill>
                            <a:srgbClr val="0000FF"/>
                          </a:solidFill>
                        </a:rPr>
                        <a:t>計</a:t>
                      </a:r>
                      <a:r>
                        <a:rPr lang="zh-TW" altLang="en-US" sz="2400" b="1" u="sng">
                          <a:solidFill>
                            <a:srgbClr val="C00000"/>
                          </a:solidFill>
                        </a:rPr>
                        <a:t>或</a:t>
                      </a:r>
                      <a:r>
                        <a:rPr lang="zh-TW" altLang="en-US" sz="2400" u="sng">
                          <a:solidFill>
                            <a:srgbClr val="0000FF"/>
                          </a:solidFill>
                        </a:rPr>
                        <a:t>有關單位派員監辦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kern="1200" spc="-100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採購法</a:t>
                      </a:r>
                      <a:r>
                        <a:rPr kumimoji="0" lang="en-US" altLang="zh-TW" sz="2400" kern="1200" spc="-100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13,1</a:t>
                      </a:r>
                      <a:endParaRPr kumimoji="0" lang="zh-TW" altLang="en-US" sz="2400" kern="1200" spc="-100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機關辦理</a:t>
                      </a:r>
                      <a:r>
                        <a:rPr lang="zh-TW" altLang="en-US" sz="2400" b="1" u="sng">
                          <a:solidFill>
                            <a:srgbClr val="C00000"/>
                          </a:solidFill>
                        </a:rPr>
                        <a:t>公告金額以上</a:t>
                      </a:r>
                      <a:r>
                        <a:rPr lang="zh-TW" altLang="en-US" sz="2400" u="sng">
                          <a:solidFill>
                            <a:srgbClr val="0000FF"/>
                          </a:solidFill>
                        </a:rPr>
                        <a:t>採購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之開標、比價、議價、決標及驗收，除有特殊情形者外，</a:t>
                      </a:r>
                      <a:r>
                        <a:rPr kumimoji="0" lang="zh-TW" altLang="en-US" sz="2400" b="1" u="sng" kern="120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應由</a:t>
                      </a:r>
                      <a:r>
                        <a:rPr lang="zh-TW" altLang="en-US" sz="2400" u="sng">
                          <a:solidFill>
                            <a:srgbClr val="0000FF"/>
                          </a:solidFill>
                        </a:rPr>
                        <a:t>其主（會）計</a:t>
                      </a:r>
                      <a:r>
                        <a:rPr lang="zh-TW" altLang="en-US" sz="2400" b="1" u="sng">
                          <a:solidFill>
                            <a:srgbClr val="C00000"/>
                          </a:solidFill>
                        </a:rPr>
                        <a:t>及</a:t>
                      </a:r>
                      <a:r>
                        <a:rPr kumimoji="0" lang="zh-TW" altLang="en-US" sz="2400" b="1" u="sng" kern="120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有關單位</a:t>
                      </a:r>
                      <a:r>
                        <a:rPr lang="zh-TW" altLang="en-US" sz="2400" u="sng">
                          <a:solidFill>
                            <a:srgbClr val="0000FF"/>
                          </a:solidFill>
                        </a:rPr>
                        <a:t>會同監辦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 vMerge="1">
                  <a:txBody>
                    <a:bodyPr/>
                    <a:lstStyle/>
                    <a:p>
                      <a:pPr marL="0" algn="just" rtl="0" eaLnBrk="1" latinLnBrk="0" hangingPunct="1"/>
                      <a:endParaRPr kumimoji="0" lang="zh-TW" altLang="en-US" sz="2400" kern="1200" spc="-100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kern="1200" spc="-100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會同監辦辦法</a:t>
                      </a:r>
                      <a:r>
                        <a:rPr kumimoji="0" lang="en-US" altLang="zh-TW" sz="2400" kern="1200" spc="-100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zh-TW" altLang="en-US" sz="2400" kern="1200" spc="-100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40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本法第</a:t>
                      </a:r>
                      <a:r>
                        <a:rPr lang="en-US" altLang="zh-TW" sz="2400">
                          <a:solidFill>
                            <a:srgbClr val="0000FF"/>
                          </a:solidFill>
                        </a:rPr>
                        <a:t>13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條第</a:t>
                      </a:r>
                      <a:r>
                        <a:rPr lang="en-US" altLang="zh-TW" sz="240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項所稱</a:t>
                      </a:r>
                      <a:r>
                        <a:rPr kumimoji="0" lang="zh-TW" altLang="en-US" sz="2400" b="1" u="sng" kern="120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有關單位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，由</a:t>
                      </a:r>
                      <a:r>
                        <a:rPr kumimoji="0" lang="zh-TW" altLang="en-US" sz="2400" b="1" u="sng" kern="120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機關首長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或其授權人員就機關內之政風、監查</a:t>
                      </a:r>
                      <a:r>
                        <a:rPr lang="en-US" altLang="zh-TW" sz="2400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察</a:t>
                      </a:r>
                      <a:r>
                        <a:rPr lang="en-US" altLang="zh-TW" sz="2400">
                          <a:solidFill>
                            <a:srgbClr val="0000FF"/>
                          </a:solidFill>
                        </a:rPr>
                        <a:t>)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、督察、檢核或稽核單位</a:t>
                      </a:r>
                      <a:r>
                        <a:rPr kumimoji="0" lang="zh-TW" altLang="en-US" sz="2400" b="1" u="sng" kern="120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擇一指定之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172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書卷 (水平) 1"/>
          <p:cNvSpPr/>
          <p:nvPr/>
        </p:nvSpPr>
        <p:spPr>
          <a:xfrm>
            <a:off x="467544" y="124285"/>
            <a:ext cx="8208912" cy="892447"/>
          </a:xfrm>
          <a:prstGeom prst="horizontalScroll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2900" b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開標主持人、驗收主驗人、監辦人員之指定</a:t>
            </a:r>
            <a:r>
              <a:rPr lang="en-US" altLang="zh-TW" sz="2900" b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(</a:t>
            </a:r>
            <a:r>
              <a:rPr lang="zh-TW" altLang="en-US" sz="2900" b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派</a:t>
            </a:r>
            <a:r>
              <a:rPr lang="en-US" altLang="zh-TW" sz="2900" b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)</a:t>
            </a:r>
            <a:endParaRPr lang="zh-TW" altLang="en-US" sz="2900" dirty="0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87524" y="1088740"/>
          <a:ext cx="8604957" cy="5497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6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項目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依據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規定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 rowSpan="3">
                  <a:txBody>
                    <a:bodyPr/>
                    <a:lstStyle/>
                    <a:p>
                      <a:pPr marL="0" algn="just" rtl="0" eaLnBrk="1" latinLnBrk="0" hangingPunct="1"/>
                      <a:r>
                        <a:rPr kumimoji="0" lang="zh-TW" altLang="en-US" sz="2400" kern="1200" spc="-100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上級機關監辦人員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kern="1200" spc="-100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採購法</a:t>
                      </a:r>
                      <a:r>
                        <a:rPr kumimoji="0" lang="en-US" altLang="zh-TW" sz="2400" kern="1200" spc="-100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12,1</a:t>
                      </a:r>
                      <a:endParaRPr kumimoji="0" lang="zh-TW" altLang="en-US" sz="2400" kern="1200" spc="-100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機關辦理</a:t>
                      </a:r>
                      <a:r>
                        <a:rPr lang="zh-TW" altLang="en-US" sz="2400" b="1">
                          <a:solidFill>
                            <a:srgbClr val="C00000"/>
                          </a:solidFill>
                        </a:rPr>
                        <a:t>查核金額以上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採購之開標、比價、議價、決標及驗收時，</a:t>
                      </a:r>
                      <a:r>
                        <a:rPr lang="zh-TW" altLang="en-US" sz="2400" b="1" u="sng">
                          <a:solidFill>
                            <a:srgbClr val="0000FF"/>
                          </a:solidFill>
                        </a:rPr>
                        <a:t>應於規定期限內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，檢送相關文件</a:t>
                      </a:r>
                      <a:r>
                        <a:rPr kumimoji="0" lang="zh-TW" altLang="en-US" sz="2400" b="1" u="sng" kern="120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報請上級機關派員監辦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；</a:t>
                      </a:r>
                      <a:r>
                        <a:rPr kumimoji="0" lang="zh-TW" altLang="en-US" sz="2400" b="1" u="sng" kern="120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上級機關得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視事實需要</a:t>
                      </a:r>
                      <a:r>
                        <a:rPr kumimoji="0" lang="zh-TW" altLang="en-US" sz="2400" b="1" u="sng" kern="120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訂定授權條件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，由機關自行辦理。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 vMerge="1">
                  <a:txBody>
                    <a:bodyPr/>
                    <a:lstStyle/>
                    <a:p>
                      <a:pPr marL="0" algn="just" rtl="0" eaLnBrk="1" latinLnBrk="0" hangingPunct="1"/>
                      <a:endParaRPr kumimoji="0" lang="zh-TW" altLang="en-US" sz="2400" kern="1200" spc="-100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kern="1200" spc="-100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細則</a:t>
                      </a:r>
                      <a:r>
                        <a:rPr kumimoji="0" lang="en-US" altLang="zh-TW" sz="2400" kern="1200" spc="-100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TW" altLang="en-US" sz="240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zh-TW" sz="2400">
                          <a:solidFill>
                            <a:srgbClr val="0000FF"/>
                          </a:solidFill>
                        </a:rPr>
                        <a:t>...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查核金額以上採購</a:t>
                      </a:r>
                      <a:r>
                        <a:rPr lang="en-US" altLang="zh-TW" sz="2400">
                          <a:solidFill>
                            <a:srgbClr val="0000FF"/>
                          </a:solidFill>
                        </a:rPr>
                        <a:t>...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，</a:t>
                      </a:r>
                      <a:r>
                        <a:rPr lang="zh-TW" altLang="en-US" sz="2400" b="1">
                          <a:solidFill>
                            <a:srgbClr val="C00000"/>
                          </a:solidFill>
                        </a:rPr>
                        <a:t>應於等標期或截止收件日五日前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檢送</a:t>
                      </a:r>
                      <a:r>
                        <a:rPr lang="en-US" altLang="zh-TW" sz="2400">
                          <a:solidFill>
                            <a:srgbClr val="0000FF"/>
                          </a:solidFill>
                        </a:rPr>
                        <a:t>..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相關文件，報請上級機關派員監辦。</a:t>
                      </a:r>
                    </a:p>
                    <a:p>
                      <a:pPr algn="just"/>
                      <a:r>
                        <a:rPr lang="en-US" altLang="zh-TW" sz="2400">
                          <a:solidFill>
                            <a:srgbClr val="0000FF"/>
                          </a:solidFill>
                        </a:rPr>
                        <a:t>...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，於</a:t>
                      </a:r>
                      <a:r>
                        <a:rPr lang="zh-TW" altLang="en-US" sz="2400" b="1" u="sng">
                          <a:solidFill>
                            <a:srgbClr val="0000FF"/>
                          </a:solidFill>
                        </a:rPr>
                        <a:t>流標、廢標或取消招標重行招標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時，</a:t>
                      </a:r>
                      <a:r>
                        <a:rPr lang="zh-TW" altLang="en-US" sz="2400" b="1">
                          <a:solidFill>
                            <a:srgbClr val="C00000"/>
                          </a:solidFill>
                        </a:rPr>
                        <a:t>得予縮短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；</a:t>
                      </a:r>
                      <a:r>
                        <a:rPr lang="en-US" altLang="zh-TW" sz="2400">
                          <a:solidFill>
                            <a:srgbClr val="0000FF"/>
                          </a:solidFill>
                        </a:rPr>
                        <a:t>...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 vMerge="1">
                  <a:txBody>
                    <a:bodyPr/>
                    <a:lstStyle/>
                    <a:p>
                      <a:pPr marL="0" algn="just" rtl="0" eaLnBrk="1" latinLnBrk="0" hangingPunct="1"/>
                      <a:endParaRPr kumimoji="0" lang="zh-TW" altLang="en-US" sz="2400" kern="1200" spc="-100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kern="1200" spc="-100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細則</a:t>
                      </a:r>
                      <a:r>
                        <a:rPr kumimoji="0" lang="en-US" altLang="zh-TW" sz="2400" kern="1200" spc="-100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8,1</a:t>
                      </a:r>
                      <a:endParaRPr lang="zh-TW" altLang="en-US" sz="240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zh-TW" sz="2400">
                          <a:solidFill>
                            <a:srgbClr val="0000FF"/>
                          </a:solidFill>
                        </a:rPr>
                        <a:t>...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查核金額以上</a:t>
                      </a:r>
                      <a:r>
                        <a:rPr lang="en-US" altLang="zh-TW" sz="2400">
                          <a:solidFill>
                            <a:srgbClr val="0000FF"/>
                          </a:solidFill>
                        </a:rPr>
                        <a:t>..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，</a:t>
                      </a:r>
                      <a:r>
                        <a:rPr lang="zh-TW" altLang="en-US" sz="2400" u="sng">
                          <a:solidFill>
                            <a:srgbClr val="0000FF"/>
                          </a:solidFill>
                        </a:rPr>
                        <a:t>其決標不與開標、比價或議價合併辦理者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，</a:t>
                      </a:r>
                      <a:r>
                        <a:rPr lang="zh-TW" altLang="en-US" sz="2400" b="1">
                          <a:solidFill>
                            <a:srgbClr val="C00000"/>
                          </a:solidFill>
                        </a:rPr>
                        <a:t>應於預定決標日三日前</a:t>
                      </a:r>
                      <a:r>
                        <a:rPr lang="zh-TW" altLang="en-US" sz="2400">
                          <a:solidFill>
                            <a:srgbClr val="0000FF"/>
                          </a:solidFill>
                        </a:rPr>
                        <a:t>，檢送審標結果，報請上級機關派員監辦。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4739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8136396" y="684576"/>
            <a:ext cx="747252" cy="212520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91ED7D1-938C-4D93-BD67-31AE63111654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31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455876" y="414546"/>
            <a:ext cx="2268252" cy="54006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b="1" cap="none">
                <a:solidFill>
                  <a:srgbClr val="003399"/>
                </a:solidFill>
                <a:effectLst/>
                <a:latin typeface="微軟正黑體" panose="020B0604030504040204" pitchFamily="34" charset="-120"/>
              </a:rPr>
              <a:t>招標方式</a:t>
            </a:r>
            <a:endParaRPr lang="zh-TW" altLang="en-US" b="1" cap="none">
              <a:solidFill>
                <a:srgbClr val="003399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1079612" y="1772816"/>
            <a:ext cx="576063" cy="266429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800" b="1" dirty="0">
                <a:latin typeface="+mj-ea"/>
                <a:ea typeface="+mj-ea"/>
              </a:rPr>
              <a:t>採購</a:t>
            </a:r>
            <a:r>
              <a:rPr lang="zh-TW" altLang="en-US" sz="2800" b="1">
                <a:latin typeface="+mj-ea"/>
                <a:ea typeface="+mj-ea"/>
              </a:rPr>
              <a:t>法第</a:t>
            </a:r>
            <a:r>
              <a:rPr lang="en-US" altLang="zh-TW" sz="2600" b="1" spc="-100">
                <a:latin typeface="+mj-ea"/>
                <a:ea typeface="+mj-ea"/>
              </a:rPr>
              <a:t>18</a:t>
            </a:r>
            <a:r>
              <a:rPr lang="zh-TW" altLang="en-US" sz="2800" b="1">
                <a:latin typeface="+mj-ea"/>
                <a:ea typeface="+mj-ea"/>
              </a:rPr>
              <a:t>條</a:t>
            </a:r>
            <a:endParaRPr lang="zh-TW" altLang="en-US" sz="2800" b="1" dirty="0">
              <a:latin typeface="+mj-ea"/>
              <a:ea typeface="+mj-ea"/>
            </a:endParaRPr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1632584473"/>
              </p:ext>
            </p:extLst>
          </p:nvPr>
        </p:nvGraphicFramePr>
        <p:xfrm>
          <a:off x="1223628" y="1088740"/>
          <a:ext cx="6912768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287524" y="5265204"/>
            <a:ext cx="8596124" cy="147616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lnSpc>
                <a:spcPts val="2800"/>
              </a:lnSpc>
              <a:spcBef>
                <a:spcPts val="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600" b="1">
                <a:latin typeface="+mj-ea"/>
                <a:ea typeface="+mj-ea"/>
              </a:rPr>
              <a:t>細則第</a:t>
            </a:r>
            <a:r>
              <a:rPr lang="en-US" altLang="zh-TW" sz="2600" b="1">
                <a:latin typeface="+mj-ea"/>
                <a:ea typeface="+mj-ea"/>
              </a:rPr>
              <a:t>23-1</a:t>
            </a:r>
            <a:r>
              <a:rPr lang="zh-TW" altLang="en-US" sz="2600" b="1">
                <a:latin typeface="+mj-ea"/>
                <a:ea typeface="+mj-ea"/>
              </a:rPr>
              <a:t>條第</a:t>
            </a:r>
            <a:r>
              <a:rPr lang="en-US" altLang="zh-TW" sz="2600" b="1">
                <a:latin typeface="+mj-ea"/>
                <a:ea typeface="+mj-ea"/>
              </a:rPr>
              <a:t>1</a:t>
            </a:r>
            <a:r>
              <a:rPr lang="zh-TW" altLang="en-US" sz="2600" b="1">
                <a:latin typeface="+mj-ea"/>
                <a:ea typeface="+mj-ea"/>
              </a:rPr>
              <a:t>項：</a:t>
            </a:r>
            <a:r>
              <a:rPr lang="zh-TW" altLang="en-US" sz="2600" b="1">
                <a:solidFill>
                  <a:srgbClr val="0000FF"/>
                </a:solidFill>
                <a:latin typeface="+mj-ea"/>
                <a:ea typeface="+mj-ea"/>
              </a:rPr>
              <a:t>辦理</a:t>
            </a:r>
            <a:r>
              <a:rPr lang="zh-TW" altLang="en-US" sz="2600" b="1">
                <a:solidFill>
                  <a:srgbClr val="660033"/>
                </a:solidFill>
                <a:latin typeface="+mj-ea"/>
                <a:ea typeface="+mj-ea"/>
              </a:rPr>
              <a:t>限制性招標</a:t>
            </a:r>
            <a:r>
              <a:rPr lang="zh-TW" altLang="en-US" sz="2600" b="1">
                <a:solidFill>
                  <a:srgbClr val="0000FF"/>
                </a:solidFill>
                <a:latin typeface="+mj-ea"/>
                <a:ea typeface="+mj-ea"/>
              </a:rPr>
              <a:t>，應由需求、使用或承辦採購單位，</a:t>
            </a:r>
            <a:r>
              <a:rPr lang="zh-TW" altLang="en-US" sz="2600" b="1" u="sng">
                <a:solidFill>
                  <a:srgbClr val="0000FF"/>
                </a:solidFill>
                <a:uFill>
                  <a:solidFill>
                    <a:srgbClr val="006600"/>
                  </a:solidFill>
                </a:uFill>
                <a:latin typeface="+mj-ea"/>
                <a:ea typeface="+mj-ea"/>
              </a:rPr>
              <a:t>就個案敘明符合各款之情形</a:t>
            </a:r>
            <a:r>
              <a:rPr lang="zh-TW" altLang="en-US" sz="2600" b="1">
                <a:solidFill>
                  <a:srgbClr val="0000FF"/>
                </a:solidFill>
                <a:latin typeface="+mj-ea"/>
                <a:ea typeface="+mj-ea"/>
              </a:rPr>
              <a:t>，</a:t>
            </a:r>
            <a:r>
              <a:rPr lang="zh-TW" altLang="en-US" sz="2600" b="1" u="sng">
                <a:solidFill>
                  <a:srgbClr val="0000FF"/>
                </a:solidFill>
                <a:uFill>
                  <a:solidFill>
                    <a:srgbClr val="006600"/>
                  </a:solidFill>
                </a:uFill>
                <a:latin typeface="+mj-ea"/>
                <a:ea typeface="+mj-ea"/>
              </a:rPr>
              <a:t>簽報</a:t>
            </a:r>
            <a:r>
              <a:rPr lang="zh-TW" altLang="en-US" sz="2600" b="1">
                <a:solidFill>
                  <a:srgbClr val="0000FF"/>
                </a:solidFill>
                <a:latin typeface="+mj-ea"/>
                <a:ea typeface="+mj-ea"/>
              </a:rPr>
              <a:t>機關首長或其授權人員</a:t>
            </a:r>
            <a:r>
              <a:rPr lang="zh-TW" altLang="en-US" sz="2600" b="1" u="sng">
                <a:solidFill>
                  <a:srgbClr val="0000FF"/>
                </a:solidFill>
                <a:uFill>
                  <a:solidFill>
                    <a:srgbClr val="006600"/>
                  </a:solidFill>
                </a:uFill>
                <a:latin typeface="+mj-ea"/>
                <a:ea typeface="+mj-ea"/>
              </a:rPr>
              <a:t>核准</a:t>
            </a:r>
            <a:r>
              <a:rPr lang="zh-TW" altLang="en-US" sz="2600" b="1">
                <a:solidFill>
                  <a:srgbClr val="0000FF"/>
                </a:solidFill>
                <a:latin typeface="+mj-ea"/>
                <a:ea typeface="+mj-ea"/>
              </a:rPr>
              <a:t>。</a:t>
            </a:r>
            <a:r>
              <a:rPr lang="zh-TW" altLang="en-US" sz="2600" b="1" u="sng">
                <a:solidFill>
                  <a:srgbClr val="0000FF"/>
                </a:solidFill>
                <a:uFill>
                  <a:solidFill>
                    <a:srgbClr val="006600"/>
                  </a:solidFill>
                </a:uFill>
                <a:latin typeface="+mj-ea"/>
                <a:ea typeface="+mj-ea"/>
              </a:rPr>
              <a:t>其得以比價方式辦理者，優先以比價方式辦理</a:t>
            </a:r>
            <a:r>
              <a:rPr lang="zh-TW" altLang="en-US" sz="2600" b="1">
                <a:solidFill>
                  <a:srgbClr val="0000FF"/>
                </a:solidFill>
                <a:latin typeface="+mj-ea"/>
                <a:ea typeface="+mj-ea"/>
              </a:rPr>
              <a:t>。</a:t>
            </a:r>
            <a:endParaRPr lang="zh-TW" altLang="en-US" sz="2600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237821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259633" y="152400"/>
            <a:ext cx="6588968" cy="539750"/>
          </a:xfrm>
        </p:spPr>
        <p:txBody>
          <a:bodyPr/>
          <a:lstStyle/>
          <a:p>
            <a:pPr marL="0" indent="0" eaLnBrk="1" hangingPunct="1">
              <a:lnSpc>
                <a:spcPct val="110000"/>
              </a:lnSpc>
              <a:buClr>
                <a:srgbClr val="660033"/>
              </a:buClr>
              <a:buFont typeface="Wingdings 2" panose="05020102010507070707" pitchFamily="18" charset="2"/>
              <a:buNone/>
              <a:defRPr/>
            </a:pPr>
            <a:r>
              <a:rPr lang="zh-TW" altLang="en-US" sz="2800" b="1" dirty="0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採購法第</a:t>
            </a:r>
            <a:r>
              <a:rPr lang="en-US" altLang="zh-TW" sz="2800" b="1" dirty="0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r>
              <a:rPr lang="zh-TW" altLang="en-US" sz="2800" b="1" dirty="0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800" b="1" dirty="0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b="1" dirty="0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項</a:t>
            </a:r>
            <a:r>
              <a:rPr lang="zh-TW" altLang="en-US" sz="2800" b="1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各款適用之採購</a:t>
            </a:r>
            <a:r>
              <a:rPr lang="zh-TW" altLang="en-US" sz="2800" b="1" dirty="0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性質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857068"/>
              </p:ext>
            </p:extLst>
          </p:nvPr>
        </p:nvGraphicFramePr>
        <p:xfrm>
          <a:off x="1655763" y="728663"/>
          <a:ext cx="5868987" cy="6013448"/>
        </p:xfrm>
        <a:graphic>
          <a:graphicData uri="http://schemas.openxmlformats.org/drawingml/2006/table">
            <a:tbl>
              <a:tblPr firstRow="1" firstCol="1" bandRow="1"/>
              <a:tblGrid>
                <a:gridCol w="1584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4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8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99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採購法第</a:t>
                      </a:r>
                      <a:r>
                        <a:rPr lang="en-US" sz="2400" b="1" kern="100" dirty="0">
                          <a:solidFill>
                            <a:srgbClr val="000099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22</a:t>
                      </a:r>
                      <a:r>
                        <a:rPr lang="zh-TW" sz="2400" b="1" kern="100" dirty="0">
                          <a:solidFill>
                            <a:srgbClr val="000099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條第</a:t>
                      </a:r>
                      <a:r>
                        <a:rPr lang="en-US" sz="2400" b="1" kern="100" dirty="0">
                          <a:solidFill>
                            <a:srgbClr val="000099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1</a:t>
                      </a:r>
                      <a:r>
                        <a:rPr lang="zh-TW" sz="2400" b="1" kern="100" dirty="0">
                          <a:solidFill>
                            <a:srgbClr val="000099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項</a:t>
                      </a:r>
                      <a:r>
                        <a:rPr lang="zh-TW" sz="2400" b="1" kern="100">
                          <a:solidFill>
                            <a:srgbClr val="000099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各款適用</a:t>
                      </a:r>
                      <a:r>
                        <a:rPr lang="zh-TW" sz="2400" b="1" kern="100" dirty="0">
                          <a:solidFill>
                            <a:srgbClr val="000099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情形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400" b="1" kern="100" dirty="0">
                        <a:solidFill>
                          <a:srgbClr val="FFFFCC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2</a:t>
                      </a: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工程、財物、勞務</a:t>
                      </a:r>
                      <a:r>
                        <a:rPr lang="zh-TW" altLang="en-US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採購</a:t>
                      </a:r>
                      <a:endParaRPr lang="zh-TW" sz="2400" b="1" kern="100" dirty="0">
                        <a:solidFill>
                          <a:srgbClr val="660033"/>
                        </a:solidFill>
                        <a:effectLst/>
                        <a:latin typeface="+mj-ea"/>
                        <a:ea typeface="+mj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3</a:t>
                      </a: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工程、財物、勞務</a:t>
                      </a:r>
                      <a:r>
                        <a:rPr lang="zh-TW" altLang="en-US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採購</a:t>
                      </a:r>
                      <a:endParaRPr lang="zh-TW" sz="2400" b="1" kern="100" dirty="0">
                        <a:solidFill>
                          <a:srgbClr val="660033"/>
                        </a:solidFill>
                        <a:effectLst/>
                        <a:latin typeface="+mj-ea"/>
                        <a:ea typeface="+mj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4</a:t>
                      </a: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工程、財物、勞務</a:t>
                      </a:r>
                      <a:r>
                        <a:rPr lang="zh-TW" altLang="en-US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採購</a:t>
                      </a:r>
                      <a:endParaRPr lang="zh-TW" sz="2400" b="1" kern="100" dirty="0">
                        <a:solidFill>
                          <a:srgbClr val="660033"/>
                        </a:solidFill>
                        <a:effectLst/>
                        <a:latin typeface="+mj-ea"/>
                        <a:ea typeface="+mj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87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第</a:t>
                      </a:r>
                      <a:r>
                        <a:rPr kumimoji="0" lang="en-US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5</a:t>
                      </a:r>
                      <a:r>
                        <a:rPr kumimoji="0"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TW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工程、財物、勞務</a:t>
                      </a:r>
                      <a:r>
                        <a:rPr lang="zh-TW" altLang="en-US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採購</a:t>
                      </a:r>
                      <a:endParaRPr kumimoji="0" lang="zh-TW" sz="2400" b="1" kern="100" dirty="0">
                        <a:solidFill>
                          <a:srgbClr val="660033"/>
                        </a:solidFill>
                        <a:effectLst/>
                        <a:latin typeface="+mj-ea"/>
                        <a:ea typeface="+mj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6</a:t>
                      </a: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工程</a:t>
                      </a:r>
                      <a:r>
                        <a:rPr lang="zh-TW" altLang="en-US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採購</a:t>
                      </a:r>
                      <a:endParaRPr lang="zh-TW" sz="2400" b="1" kern="100" dirty="0">
                        <a:solidFill>
                          <a:srgbClr val="660033"/>
                        </a:solidFill>
                        <a:effectLst/>
                        <a:latin typeface="+mj-ea"/>
                        <a:ea typeface="+mj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7</a:t>
                      </a: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工程、財物、勞務</a:t>
                      </a:r>
                      <a:r>
                        <a:rPr lang="zh-TW" altLang="en-US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採購</a:t>
                      </a:r>
                      <a:endParaRPr lang="zh-TW" sz="2400" b="1" kern="100" dirty="0">
                        <a:solidFill>
                          <a:srgbClr val="660033"/>
                        </a:solidFill>
                        <a:effectLst/>
                        <a:latin typeface="+mj-ea"/>
                        <a:ea typeface="+mj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8</a:t>
                      </a: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財物</a:t>
                      </a:r>
                      <a:r>
                        <a:rPr lang="zh-TW" altLang="en-US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採購</a:t>
                      </a:r>
                      <a:endParaRPr lang="zh-TW" sz="2400" b="1" kern="100" dirty="0">
                        <a:solidFill>
                          <a:srgbClr val="660033"/>
                        </a:solidFill>
                        <a:effectLst/>
                        <a:latin typeface="+mj-ea"/>
                        <a:ea typeface="+mj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第</a:t>
                      </a:r>
                      <a:r>
                        <a:rPr kumimoji="0" lang="en-US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9</a:t>
                      </a:r>
                      <a:r>
                        <a:rPr kumimoji="0"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zh-TW" altLang="en-US" sz="2400" b="1" kern="10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勞務採購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10</a:t>
                      </a: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工程、財物、勞務</a:t>
                      </a:r>
                      <a:r>
                        <a:rPr lang="zh-TW" altLang="en-US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採購</a:t>
                      </a:r>
                      <a:endParaRPr lang="zh-TW" sz="2400" b="1" kern="100" dirty="0">
                        <a:solidFill>
                          <a:srgbClr val="660033"/>
                        </a:solidFill>
                        <a:effectLst/>
                        <a:latin typeface="+mj-ea"/>
                        <a:ea typeface="+mj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11</a:t>
                      </a: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財物</a:t>
                      </a:r>
                      <a:r>
                        <a:rPr lang="zh-TW" altLang="en-US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採購</a:t>
                      </a:r>
                      <a:endParaRPr lang="zh-TW" sz="2400" b="1" kern="100" dirty="0">
                        <a:solidFill>
                          <a:srgbClr val="660033"/>
                        </a:solidFill>
                        <a:effectLst/>
                        <a:latin typeface="+mj-ea"/>
                        <a:ea typeface="+mj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3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12</a:t>
                      </a: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財物、勞務</a:t>
                      </a:r>
                      <a:r>
                        <a:rPr lang="zh-TW" altLang="en-US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採購</a:t>
                      </a:r>
                      <a:endParaRPr lang="zh-TW" sz="2400" b="1" kern="100" dirty="0">
                        <a:solidFill>
                          <a:srgbClr val="660033"/>
                        </a:solidFill>
                        <a:effectLst/>
                        <a:latin typeface="+mj-ea"/>
                        <a:ea typeface="+mj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3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13</a:t>
                      </a: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勞務</a:t>
                      </a:r>
                      <a:r>
                        <a:rPr lang="zh-TW" altLang="en-US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採購</a:t>
                      </a:r>
                      <a:endParaRPr lang="zh-TW" sz="2400" b="1" kern="100" dirty="0">
                        <a:solidFill>
                          <a:srgbClr val="660033"/>
                        </a:solidFill>
                        <a:effectLst/>
                        <a:latin typeface="+mj-ea"/>
                        <a:ea typeface="+mj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3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14</a:t>
                      </a: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勞務</a:t>
                      </a:r>
                      <a:r>
                        <a:rPr lang="zh-TW" altLang="en-US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採購</a:t>
                      </a:r>
                      <a:endParaRPr lang="zh-TW" sz="2400" b="1" kern="100" dirty="0">
                        <a:solidFill>
                          <a:srgbClr val="660033"/>
                        </a:solidFill>
                        <a:effectLst/>
                        <a:latin typeface="+mj-ea"/>
                        <a:ea typeface="+mj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93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15</a:t>
                      </a:r>
                      <a:r>
                        <a:rPr lang="zh-TW" sz="2400" b="1" kern="1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工程、財物、勞務</a:t>
                      </a:r>
                      <a:r>
                        <a:rPr lang="zh-TW" altLang="en-US" sz="2400" b="1" kern="100" dirty="0">
                          <a:solidFill>
                            <a:srgbClr val="660033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採購</a:t>
                      </a:r>
                      <a:endParaRPr lang="zh-TW" sz="2400" b="1" kern="100" dirty="0">
                        <a:solidFill>
                          <a:srgbClr val="660033"/>
                        </a:solidFill>
                        <a:effectLst/>
                        <a:latin typeface="+mj-ea"/>
                        <a:ea typeface="+mj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92574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8136396" y="684576"/>
            <a:ext cx="747252" cy="212520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91ED7D1-938C-4D93-BD67-31AE63111654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33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455876" y="414546"/>
            <a:ext cx="2268252" cy="54006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b="1" cap="none">
                <a:solidFill>
                  <a:srgbClr val="003399"/>
                </a:solidFill>
                <a:effectLst/>
                <a:latin typeface="微軟正黑體" panose="020B0604030504040204" pitchFamily="34" charset="-120"/>
              </a:rPr>
              <a:t>決標原則</a:t>
            </a:r>
            <a:endParaRPr lang="zh-TW" altLang="en-US" b="1" cap="none">
              <a:solidFill>
                <a:srgbClr val="003399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1079612" y="2348880"/>
            <a:ext cx="576063" cy="266429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800" b="1" dirty="0">
                <a:solidFill>
                  <a:srgbClr val="FFFF00"/>
                </a:solidFill>
                <a:latin typeface="+mj-ea"/>
                <a:ea typeface="+mj-ea"/>
              </a:rPr>
              <a:t>採購</a:t>
            </a:r>
            <a:r>
              <a:rPr lang="zh-TW" altLang="en-US" sz="2800" b="1">
                <a:solidFill>
                  <a:srgbClr val="FFFF00"/>
                </a:solidFill>
                <a:latin typeface="+mj-ea"/>
                <a:ea typeface="+mj-ea"/>
              </a:rPr>
              <a:t>法第</a:t>
            </a:r>
            <a:r>
              <a:rPr lang="en-US" altLang="zh-TW" sz="2600" b="1" spc="-100">
                <a:solidFill>
                  <a:srgbClr val="FFFF00"/>
                </a:solidFill>
                <a:latin typeface="+mj-ea"/>
                <a:ea typeface="+mj-ea"/>
              </a:rPr>
              <a:t>52</a:t>
            </a:r>
            <a:r>
              <a:rPr lang="zh-TW" altLang="en-US" sz="2800" b="1">
                <a:solidFill>
                  <a:srgbClr val="FFFF00"/>
                </a:solidFill>
                <a:latin typeface="+mj-ea"/>
                <a:ea typeface="+mj-ea"/>
              </a:rPr>
              <a:t>條</a:t>
            </a:r>
            <a:endParaRPr lang="zh-TW" altLang="en-US" sz="28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3713836797"/>
              </p:ext>
            </p:extLst>
          </p:nvPr>
        </p:nvGraphicFramePr>
        <p:xfrm>
          <a:off x="1223628" y="1088740"/>
          <a:ext cx="7236804" cy="4860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7" name="群組 6"/>
          <p:cNvGrpSpPr/>
          <p:nvPr/>
        </p:nvGrpSpPr>
        <p:grpSpPr>
          <a:xfrm>
            <a:off x="2601334" y="5552477"/>
            <a:ext cx="5823094" cy="965849"/>
            <a:chOff x="1385910" y="2962218"/>
            <a:chExt cx="5823094" cy="965849"/>
          </a:xfrm>
        </p:grpSpPr>
        <p:sp>
          <p:nvSpPr>
            <p:cNvPr id="9" name="五邊形 8"/>
            <p:cNvSpPr/>
            <p:nvPr/>
          </p:nvSpPr>
          <p:spPr>
            <a:xfrm rot="10800000">
              <a:off x="1385910" y="2962218"/>
              <a:ext cx="5823094" cy="965849"/>
            </a:xfrm>
            <a:prstGeom prst="homePlate">
              <a:avLst/>
            </a:prstGeom>
            <a:blipFill rotWithShape="0">
              <a:blip r:embed="rId9"/>
              <a:tile tx="0" ty="0" sx="100000" sy="100000" flip="none" algn="tl"/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五邊形 4"/>
            <p:cNvSpPr/>
            <p:nvPr/>
          </p:nvSpPr>
          <p:spPr>
            <a:xfrm rot="21600000">
              <a:off x="1627372" y="2962218"/>
              <a:ext cx="5581632" cy="9658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5083" tIns="91440" rIns="170688" bIns="91440" numCol="1" spcCol="1270" anchor="ctr" anchorCtr="0">
              <a:noAutofit/>
            </a:bodyPr>
            <a:lstStyle/>
            <a:p>
              <a:pPr lvl="0" algn="just" defTabSz="1066800">
                <a:lnSpc>
                  <a:spcPts val="2600"/>
                </a:lnSpc>
                <a:spcAft>
                  <a:spcPts val="0"/>
                </a:spcAft>
              </a:pPr>
              <a:r>
                <a:rPr lang="zh-TW" altLang="en-US" b="1">
                  <a:solidFill>
                    <a:schemeClr val="tx1"/>
                  </a:solidFill>
                  <a:latin typeface="+mj-ea"/>
                  <a:ea typeface="+mj-ea"/>
                </a:rPr>
                <a:t>採用</a:t>
              </a:r>
              <a:r>
                <a:rPr lang="zh-TW" altLang="en-US" b="1">
                  <a:solidFill>
                    <a:srgbClr val="006600"/>
                  </a:solidFill>
                  <a:latin typeface="+mj-ea"/>
                  <a:ea typeface="+mj-ea"/>
                </a:rPr>
                <a:t>複數決標</a:t>
              </a:r>
              <a:r>
                <a:rPr lang="zh-TW" altLang="en-US" b="1">
                  <a:solidFill>
                    <a:schemeClr val="tx1"/>
                  </a:solidFill>
                  <a:latin typeface="+mj-ea"/>
                  <a:ea typeface="+mj-ea"/>
                </a:rPr>
                <a:t>之方式。</a:t>
              </a:r>
              <a:r>
                <a:rPr lang="en-US" altLang="zh-TW" sz="2400" b="1" kern="1200">
                  <a:solidFill>
                    <a:srgbClr val="660033"/>
                  </a:solidFill>
                  <a:latin typeface="+mj-ea"/>
                  <a:ea typeface="+mj-ea"/>
                </a:rPr>
                <a:t>(§52,1,4)</a:t>
              </a:r>
              <a:endParaRPr lang="zh-TW" altLang="en-US" sz="2400" kern="1200"/>
            </a:p>
          </p:txBody>
        </p:sp>
      </p:grpSp>
      <p:sp>
        <p:nvSpPr>
          <p:cNvPr id="8" name="橢圓 7"/>
          <p:cNvSpPr/>
          <p:nvPr/>
        </p:nvSpPr>
        <p:spPr>
          <a:xfrm>
            <a:off x="1887224" y="5319880"/>
            <a:ext cx="1349480" cy="134948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190889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9772" y="314676"/>
            <a:ext cx="4498975" cy="730250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zh-TW" altLang="en-US" b="1" cap="none">
                <a:solidFill>
                  <a:schemeClr val="tx1"/>
                </a:solidFill>
                <a:effectLst/>
                <a:latin typeface="微軟正黑體" panose="020B0604030504040204" pitchFamily="34" charset="-120"/>
              </a:rPr>
              <a:t>招標</a:t>
            </a:r>
            <a:r>
              <a:rPr lang="zh-TW" altLang="en-US" b="1" cap="none" dirty="0">
                <a:solidFill>
                  <a:schemeClr val="tx1"/>
                </a:solidFill>
                <a:effectLst/>
                <a:latin typeface="微軟正黑體" panose="020B0604030504040204" pitchFamily="34" charset="-120"/>
              </a:rPr>
              <a:t>方式與決標原則</a:t>
            </a:r>
            <a:endParaRPr lang="en-US" altLang="zh-TW" b="1" cap="none" dirty="0">
              <a:solidFill>
                <a:schemeClr val="tx1"/>
              </a:solidFill>
              <a:effectLst/>
              <a:latin typeface="微軟正黑體" panose="020B0604030504040204" pitchFamily="34" charset="-120"/>
            </a:endParaRPr>
          </a:p>
        </p:txBody>
      </p:sp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71500" y="1196752"/>
            <a:ext cx="392430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600" b="1" u="sng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招標方式</a:t>
            </a:r>
            <a:endParaRPr lang="en-US" altLang="zh-TW" sz="2600" b="1" u="sng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ea"/>
              <a:ea typeface="+mj-ea"/>
            </a:endParaRPr>
          </a:p>
          <a:p>
            <a:pPr marL="354013" lvl="1" indent="-268288" algn="just" eaLnBrk="1" hangingPunct="1">
              <a:lnSpc>
                <a:spcPct val="120000"/>
              </a:lnSpc>
              <a:spcBef>
                <a:spcPts val="3000"/>
              </a:spcBef>
              <a:buClr>
                <a:srgbClr val="C00000"/>
              </a:buClr>
              <a:buSzPct val="75000"/>
              <a:buFont typeface="Wingdings" panose="05000000000000000000" pitchFamily="2" charset="2"/>
              <a:buChar char="n"/>
              <a:defRPr/>
            </a:pPr>
            <a:r>
              <a:rPr lang="zh-TW" altLang="en-US" sz="2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公開</a:t>
            </a:r>
            <a:r>
              <a:rPr lang="zh-TW" altLang="en-US" sz="26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招標</a:t>
            </a:r>
            <a:r>
              <a:rPr lang="en-US" altLang="zh-TW" sz="26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(</a:t>
            </a:r>
            <a:r>
              <a:rPr lang="en-US" altLang="zh-TW" sz="2600" b="1" spc="-10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§19</a:t>
            </a:r>
            <a:r>
              <a:rPr lang="en-US" altLang="zh-TW" sz="26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)</a:t>
            </a:r>
            <a:endParaRPr lang="en-US" altLang="zh-TW" sz="2600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ea"/>
              <a:ea typeface="+mj-ea"/>
            </a:endParaRPr>
          </a:p>
          <a:p>
            <a:pPr marL="354013" lvl="1" indent="-268288" algn="just" eaLnBrk="1" hangingPunct="1">
              <a:lnSpc>
                <a:spcPts val="3360"/>
              </a:lnSpc>
              <a:spcBef>
                <a:spcPts val="3000"/>
              </a:spcBef>
              <a:buClr>
                <a:srgbClr val="C00000"/>
              </a:buClr>
              <a:buSzPct val="75000"/>
              <a:buFont typeface="Wingdings" panose="05000000000000000000" pitchFamily="2" charset="2"/>
              <a:buChar char="n"/>
              <a:defRPr/>
            </a:pPr>
            <a:r>
              <a:rPr lang="zh-TW" altLang="en-US" sz="2600" b="1" spc="-1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限制性</a:t>
            </a:r>
            <a:r>
              <a:rPr lang="zh-TW" altLang="en-US" sz="2600" b="1" spc="-1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招標</a:t>
            </a:r>
            <a:r>
              <a:rPr lang="en-US" altLang="zh-TW" sz="2600" b="1" spc="-10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(</a:t>
            </a:r>
            <a:r>
              <a:rPr lang="en-US" altLang="zh-TW" sz="2600" b="1" spc="-10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</a:rPr>
              <a:t>§</a:t>
            </a:r>
            <a:r>
              <a:rPr lang="en-US" altLang="zh-TW" sz="2600" b="1" spc="-10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22,1,9~10)</a:t>
            </a:r>
            <a:endParaRPr lang="en-US" altLang="zh-TW" sz="2600" b="1" spc="-100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ea"/>
              <a:ea typeface="+mj-ea"/>
            </a:endParaRPr>
          </a:p>
          <a:p>
            <a:pPr marL="354013" lvl="1" indent="-268288" algn="just" eaLnBrk="1" hangingPunct="1">
              <a:lnSpc>
                <a:spcPts val="3360"/>
              </a:lnSpc>
              <a:spcBef>
                <a:spcPts val="3000"/>
              </a:spcBef>
              <a:buClr>
                <a:srgbClr val="C00000"/>
              </a:buClr>
              <a:buSzPct val="75000"/>
              <a:buFont typeface="Wingdings" panose="05000000000000000000" pitchFamily="2" charset="2"/>
              <a:buChar char="n"/>
              <a:defRPr/>
            </a:pPr>
            <a:r>
              <a:rPr lang="zh-TW" altLang="en-US" sz="2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中央機關未達公告金額採購招標</a:t>
            </a:r>
            <a:r>
              <a:rPr lang="zh-TW" altLang="en-US" sz="26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辦法</a:t>
            </a:r>
            <a:r>
              <a:rPr lang="en-US" altLang="zh-TW" sz="26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(</a:t>
            </a:r>
            <a:r>
              <a:rPr lang="en-US" altLang="zh-TW" sz="2600" b="1" spc="-10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</a:rPr>
              <a:t>§</a:t>
            </a:r>
            <a:r>
              <a:rPr lang="en-US" altLang="zh-TW" sz="26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49)</a:t>
            </a:r>
          </a:p>
          <a:p>
            <a:pPr marL="354013" lvl="1" indent="-268288" algn="just" eaLnBrk="1" hangingPunct="1">
              <a:lnSpc>
                <a:spcPts val="3360"/>
              </a:lnSpc>
              <a:spcBef>
                <a:spcPts val="3000"/>
              </a:spcBef>
              <a:buClr>
                <a:srgbClr val="C00000"/>
              </a:buClr>
              <a:buSzPct val="75000"/>
              <a:buFont typeface="Wingdings" panose="05000000000000000000" pitchFamily="2" charset="2"/>
              <a:buChar char="n"/>
              <a:defRPr/>
            </a:pPr>
            <a:r>
              <a:rPr lang="zh-TW" altLang="en-US" sz="26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選擇性招標</a:t>
            </a:r>
            <a:r>
              <a:rPr lang="en-US" altLang="zh-TW" sz="26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(</a:t>
            </a:r>
            <a:r>
              <a:rPr lang="en-US" altLang="zh-TW" sz="2600" b="1" spc="-10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</a:rPr>
              <a:t>§</a:t>
            </a:r>
            <a:r>
              <a:rPr lang="en-US" altLang="zh-TW" sz="26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20)</a:t>
            </a:r>
            <a:endParaRPr lang="en-US" altLang="zh-TW" sz="2600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4679566" y="1268760"/>
            <a:ext cx="4391025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600" b="1" u="sng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決標原則</a:t>
            </a:r>
            <a:endParaRPr lang="en-US" altLang="zh-TW" sz="2600" b="1" u="sng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ea"/>
              <a:ea typeface="+mj-ea"/>
            </a:endParaRPr>
          </a:p>
          <a:p>
            <a:pPr marL="268288" lvl="1" indent="-96838" algn="just" eaLnBrk="1" hangingPunct="1">
              <a:lnSpc>
                <a:spcPct val="120000"/>
              </a:lnSpc>
              <a:spcBef>
                <a:spcPts val="2400"/>
              </a:spcBef>
              <a:buClr>
                <a:srgbClr val="0000FF"/>
              </a:buClr>
              <a:buSzPct val="75000"/>
              <a:buFont typeface="Wingdings" pitchFamily="2" charset="2"/>
              <a:buChar char="n"/>
              <a:defRPr/>
            </a:pPr>
            <a:r>
              <a:rPr lang="zh-TW" altLang="en-US" sz="26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最低價標</a:t>
            </a:r>
            <a:r>
              <a:rPr lang="en-US" altLang="zh-TW" sz="26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(</a:t>
            </a:r>
            <a:r>
              <a:rPr lang="en-US" altLang="zh-TW" sz="2600" b="1" spc="-10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</a:rPr>
              <a:t>§</a:t>
            </a:r>
            <a:r>
              <a:rPr lang="en-US" altLang="zh-TW" sz="26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52,1,1)</a:t>
            </a:r>
            <a:endParaRPr lang="en-US" altLang="zh-TW" sz="26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ea"/>
              <a:ea typeface="+mj-ea"/>
            </a:endParaRPr>
          </a:p>
          <a:p>
            <a:pPr marL="268288" lvl="1" indent="-96838" algn="just" eaLnBrk="1" hangingPunct="1">
              <a:lnSpc>
                <a:spcPts val="3360"/>
              </a:lnSpc>
              <a:spcBef>
                <a:spcPts val="2400"/>
              </a:spcBef>
              <a:buClr>
                <a:srgbClr val="0000FF"/>
              </a:buClr>
              <a:buSzPct val="75000"/>
              <a:buFont typeface="Wingdings" pitchFamily="2" charset="2"/>
              <a:buChar char="n"/>
              <a:defRPr/>
            </a:pPr>
            <a:r>
              <a:rPr lang="zh-TW" altLang="en-US" sz="2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適用最</a:t>
            </a:r>
            <a:r>
              <a:rPr lang="zh-TW" altLang="en-US" sz="26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有利標</a:t>
            </a:r>
            <a:r>
              <a:rPr lang="en-US" altLang="zh-TW" sz="26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(</a:t>
            </a:r>
            <a:r>
              <a:rPr lang="en-US" altLang="zh-TW" sz="2600" b="1" spc="-10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</a:rPr>
              <a:t>§</a:t>
            </a:r>
            <a:r>
              <a:rPr lang="en-US" altLang="zh-TW" sz="26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52,1,3)</a:t>
            </a:r>
            <a:endParaRPr lang="en-US" altLang="zh-TW" sz="2600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ea"/>
              <a:ea typeface="+mj-ea"/>
            </a:endParaRPr>
          </a:p>
          <a:p>
            <a:pPr marL="268288" lvl="1" indent="-96838" algn="just" eaLnBrk="1" hangingPunct="1">
              <a:lnSpc>
                <a:spcPts val="3360"/>
              </a:lnSpc>
              <a:spcBef>
                <a:spcPts val="2400"/>
              </a:spcBef>
              <a:buClr>
                <a:srgbClr val="0000FF"/>
              </a:buClr>
              <a:buSzPct val="75000"/>
              <a:buFont typeface="Wingdings" pitchFamily="2" charset="2"/>
              <a:buChar char="n"/>
              <a:defRPr/>
            </a:pPr>
            <a:r>
              <a:rPr lang="zh-TW" altLang="en-US" sz="2600" b="1" spc="-1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準用最</a:t>
            </a:r>
            <a:r>
              <a:rPr lang="zh-TW" altLang="en-US" sz="2600" b="1" spc="-1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有利標</a:t>
            </a:r>
            <a:r>
              <a:rPr lang="en-US" altLang="zh-TW" sz="2600" b="1" spc="-10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(§22,1,9~10)</a:t>
            </a:r>
            <a:endParaRPr lang="zh-TW" altLang="en-US" sz="2600" b="1" spc="-10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ea"/>
              <a:ea typeface="+mj-ea"/>
            </a:endParaRPr>
          </a:p>
          <a:p>
            <a:pPr marL="268288" lvl="1" indent="-96838" algn="just" eaLnBrk="1" hangingPunct="1">
              <a:lnSpc>
                <a:spcPts val="3360"/>
              </a:lnSpc>
              <a:spcBef>
                <a:spcPts val="2400"/>
              </a:spcBef>
              <a:buClr>
                <a:srgbClr val="0000FF"/>
              </a:buClr>
              <a:buSzPct val="75000"/>
              <a:buFont typeface="Wingdings" pitchFamily="2" charset="2"/>
              <a:buChar char="n"/>
              <a:defRPr/>
            </a:pPr>
            <a:r>
              <a:rPr lang="zh-TW" altLang="en-US" sz="26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參考最有利標精神 </a:t>
            </a:r>
            <a:r>
              <a:rPr lang="en-US" altLang="zh-TW" sz="26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(</a:t>
            </a:r>
            <a:r>
              <a:rPr lang="en-US" altLang="zh-TW" sz="2600" b="1" spc="-10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</a:rPr>
              <a:t>§</a:t>
            </a:r>
            <a:r>
              <a:rPr lang="en-US" altLang="zh-TW" sz="26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49)</a:t>
            </a:r>
            <a:endParaRPr lang="zh-TW" altLang="en-US" sz="2600" b="1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ea"/>
              <a:ea typeface="+mj-ea"/>
            </a:endParaRPr>
          </a:p>
          <a:p>
            <a:pPr marL="268288" lvl="1" indent="-96838" algn="just" eaLnBrk="1" hangingPunct="1">
              <a:lnSpc>
                <a:spcPts val="3360"/>
              </a:lnSpc>
              <a:spcBef>
                <a:spcPts val="2400"/>
              </a:spcBef>
              <a:buClr>
                <a:srgbClr val="0000FF"/>
              </a:buClr>
              <a:buSzPct val="75000"/>
              <a:buFont typeface="Wingdings" pitchFamily="2" charset="2"/>
              <a:buChar char="n"/>
              <a:defRPr/>
            </a:pPr>
            <a:r>
              <a:rPr lang="zh-TW" altLang="en-US" sz="26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評分</a:t>
            </a:r>
            <a:r>
              <a:rPr lang="zh-TW" altLang="en-US" sz="2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及格</a:t>
            </a:r>
            <a:r>
              <a:rPr lang="zh-TW" altLang="en-US" sz="26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最低標</a:t>
            </a:r>
            <a:r>
              <a:rPr lang="en-US" altLang="zh-TW" sz="26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(</a:t>
            </a:r>
            <a:r>
              <a:rPr lang="zh-TW" altLang="en-US" sz="26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細則</a:t>
            </a:r>
            <a:r>
              <a:rPr lang="en-US" altLang="zh-TW" sz="26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64-2)</a:t>
            </a:r>
            <a:endParaRPr lang="zh-TW" alt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ea"/>
              <a:ea typeface="+mj-ea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3887924" y="2276872"/>
            <a:ext cx="1042914" cy="2984758"/>
            <a:chOff x="3924374" y="2132856"/>
            <a:chExt cx="1042914" cy="2984758"/>
          </a:xfrm>
        </p:grpSpPr>
        <p:sp>
          <p:nvSpPr>
            <p:cNvPr id="272389" name="Line 5"/>
            <p:cNvSpPr>
              <a:spLocks noChangeShapeType="1"/>
            </p:cNvSpPr>
            <p:nvPr/>
          </p:nvSpPr>
          <p:spPr bwMode="auto">
            <a:xfrm flipV="1">
              <a:off x="4176712" y="2132856"/>
              <a:ext cx="75532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26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72390" name="Line 6"/>
            <p:cNvSpPr>
              <a:spLocks noChangeShapeType="1"/>
            </p:cNvSpPr>
            <p:nvPr/>
          </p:nvSpPr>
          <p:spPr bwMode="auto">
            <a:xfrm>
              <a:off x="4176712" y="2153495"/>
              <a:ext cx="790576" cy="75081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26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72391" name="Line 7"/>
            <p:cNvSpPr>
              <a:spLocks noChangeShapeType="1"/>
            </p:cNvSpPr>
            <p:nvPr/>
          </p:nvSpPr>
          <p:spPr bwMode="auto">
            <a:xfrm>
              <a:off x="4176712" y="2153496"/>
              <a:ext cx="754572" cy="296411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26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72392" name="Line 8"/>
            <p:cNvSpPr>
              <a:spLocks noChangeShapeType="1"/>
            </p:cNvSpPr>
            <p:nvPr/>
          </p:nvSpPr>
          <p:spPr bwMode="auto">
            <a:xfrm>
              <a:off x="4104394" y="2960948"/>
              <a:ext cx="826890" cy="756085"/>
            </a:xfrm>
            <a:prstGeom prst="line">
              <a:avLst/>
            </a:prstGeom>
            <a:noFill/>
            <a:ln w="57150" cmpd="tri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26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72393" name="Line 9"/>
            <p:cNvSpPr>
              <a:spLocks noChangeShapeType="1"/>
            </p:cNvSpPr>
            <p:nvPr/>
          </p:nvSpPr>
          <p:spPr bwMode="auto">
            <a:xfrm flipV="1">
              <a:off x="3924374" y="2215181"/>
              <a:ext cx="1042914" cy="1929457"/>
            </a:xfrm>
            <a:prstGeom prst="line">
              <a:avLst/>
            </a:prstGeom>
            <a:noFill/>
            <a:ln w="57150" cmpd="thinThick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26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72394" name="Line 10"/>
            <p:cNvSpPr>
              <a:spLocks noChangeShapeType="1"/>
            </p:cNvSpPr>
            <p:nvPr/>
          </p:nvSpPr>
          <p:spPr bwMode="auto">
            <a:xfrm>
              <a:off x="3924374" y="4144641"/>
              <a:ext cx="1006910" cy="252026"/>
            </a:xfrm>
            <a:prstGeom prst="line">
              <a:avLst/>
            </a:prstGeom>
            <a:noFill/>
            <a:ln w="57150" cmpd="thinThick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26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2" name="Line 5"/>
          <p:cNvSpPr>
            <a:spLocks noChangeShapeType="1"/>
          </p:cNvSpPr>
          <p:nvPr/>
        </p:nvSpPr>
        <p:spPr bwMode="auto">
          <a:xfrm flipV="1">
            <a:off x="3995800" y="5278927"/>
            <a:ext cx="756220" cy="22281"/>
          </a:xfrm>
          <a:prstGeom prst="line">
            <a:avLst/>
          </a:prstGeom>
          <a:noFill/>
          <a:ln w="57150">
            <a:solidFill>
              <a:srgbClr val="7030A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 sz="2600">
              <a:ln>
                <a:solidFill>
                  <a:srgbClr val="100278"/>
                </a:solidFill>
              </a:ln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 flipV="1">
            <a:off x="3995800" y="3122264"/>
            <a:ext cx="935038" cy="2139363"/>
          </a:xfrm>
          <a:prstGeom prst="line">
            <a:avLst/>
          </a:prstGeom>
          <a:noFill/>
          <a:ln w="57150">
            <a:solidFill>
              <a:srgbClr val="7030A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 sz="2600">
              <a:ln>
                <a:solidFill>
                  <a:srgbClr val="100278"/>
                </a:solidFill>
              </a:ln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V="1">
            <a:off x="3995800" y="2285257"/>
            <a:ext cx="1043360" cy="2976372"/>
          </a:xfrm>
          <a:prstGeom prst="line">
            <a:avLst/>
          </a:prstGeom>
          <a:noFill/>
          <a:ln w="57150">
            <a:solidFill>
              <a:srgbClr val="7030A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 sz="2600">
              <a:ln>
                <a:solidFill>
                  <a:srgbClr val="100278"/>
                </a:solidFill>
              </a:ln>
              <a:solidFill>
                <a:prstClr val="black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904372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8136396" y="684576"/>
            <a:ext cx="747252" cy="212520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91ED7D1-938C-4D93-BD67-31AE63111654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35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15816" y="404664"/>
            <a:ext cx="3168352" cy="54006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b="1" cap="none">
                <a:solidFill>
                  <a:srgbClr val="003399"/>
                </a:solidFill>
                <a:effectLst/>
                <a:latin typeface="微軟正黑體" panose="020B0604030504040204" pitchFamily="34" charset="-120"/>
              </a:rPr>
              <a:t>訂定技術規格</a:t>
            </a:r>
            <a:endParaRPr lang="zh-TW" altLang="en-US" b="1" cap="none">
              <a:solidFill>
                <a:srgbClr val="003399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215516" y="1124744"/>
            <a:ext cx="859612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採購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法第</a:t>
            </a:r>
            <a:r>
              <a:rPr lang="en-US" altLang="zh-TW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條：</a:t>
            </a:r>
            <a:endParaRPr lang="en-US" altLang="zh-TW" sz="2700" b="1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71755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機關辦理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公告金額以上之採購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應依功能或效益訂定招標文件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。其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有國際標準或國家標準者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應從其規定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0" indent="71755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機關所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擬定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、採用或適用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之技術規格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，其所標示之擬採購產品或服務之特性，諸如品質、性能、安全、尺寸、符號、術語、包裝、標誌及標示或生產程序、方法及評估之程序，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在目的及效果上均不得限制競爭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0" indent="71755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招標文件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不得要求或提及特定之商標或商名、專利、設計或型式、特定來源地、生產者或供應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者。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0066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但無法以精確之方式說明招標要求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，而已在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0066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招標文件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0066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註明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諸如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0066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「或同等品」字樣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者，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0066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不在此限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7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11604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41AEE5D7-2AFF-4C6E-AB61-789078302E50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36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260648"/>
            <a:ext cx="4392488" cy="73025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zh-TW" altLang="en-US" b="1" cap="none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技術規格訂定</a:t>
            </a:r>
            <a:endParaRPr lang="zh-TW" altLang="en-US" b="1" cap="none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</p:txBody>
      </p:sp>
      <p:sp>
        <p:nvSpPr>
          <p:cNvPr id="5" name="雲朵形圖說文字 4"/>
          <p:cNvSpPr/>
          <p:nvPr/>
        </p:nvSpPr>
        <p:spPr>
          <a:xfrm>
            <a:off x="323528" y="2176948"/>
            <a:ext cx="7241431" cy="4284476"/>
          </a:xfrm>
          <a:prstGeom prst="cloudCallout">
            <a:avLst>
              <a:gd name="adj1" fmla="val -23085"/>
              <a:gd name="adj2" fmla="val -57721"/>
            </a:avLst>
          </a:prstGeom>
          <a:blipFill>
            <a:blip r:embed="rId3"/>
            <a:tile tx="0" ty="0" sx="100000" sy="100000" flip="none" algn="tl"/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r>
              <a:rPr lang="zh-TW" altLang="en-US" sz="2600" b="1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一、國家標準</a:t>
            </a:r>
            <a:r>
              <a:rPr lang="en-US" altLang="zh-TW" sz="2600" b="1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(CNS)</a:t>
            </a:r>
          </a:p>
          <a:p>
            <a:pPr marL="623888" indent="-623888" algn="just" eaLnBrk="1" hangingPunct="1">
              <a:defRPr/>
            </a:pPr>
            <a:r>
              <a:rPr lang="zh-TW" altLang="en-US" sz="2600" b="1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二、國際標準化組織或國際標準組織所採用，可供公眾使用之標準，例如：</a:t>
            </a:r>
            <a:endParaRPr lang="en-US" altLang="zh-TW" sz="2600" b="1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92175" indent="-177800" algn="just" eaLnBrk="1" hangingPunct="1">
              <a:buClr>
                <a:srgbClr val="0000FF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600" b="1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國際標準組織</a:t>
            </a:r>
            <a:r>
              <a:rPr lang="en-US" altLang="zh-TW" sz="2600" b="1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(ISO)</a:t>
            </a:r>
          </a:p>
          <a:p>
            <a:pPr marL="892175" indent="-177800" algn="just" eaLnBrk="1" hangingPunct="1">
              <a:buClr>
                <a:srgbClr val="0000FF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600" b="1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國際電工委員會</a:t>
            </a:r>
            <a:r>
              <a:rPr lang="en-US" altLang="zh-TW" sz="2600" b="1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(IEC)</a:t>
            </a:r>
          </a:p>
          <a:p>
            <a:pPr marL="892175" indent="-177800" algn="just" eaLnBrk="1" hangingPunct="1">
              <a:buClr>
                <a:srgbClr val="0000FF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600" b="1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國際法定計量組織</a:t>
            </a:r>
            <a:r>
              <a:rPr lang="en-US" altLang="zh-TW" sz="2600" b="1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(OIML)</a:t>
            </a:r>
            <a:endParaRPr lang="zh-TW" altLang="en-US" sz="2600" b="1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491880" y="1232756"/>
            <a:ext cx="5307330" cy="523220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zh-TW" altLang="en-US" sz="2800" b="1">
                <a:solidFill>
                  <a:srgbClr val="FFFF00"/>
                </a:solidFill>
                <a:latin typeface="+mj-ea"/>
                <a:ea typeface="+mj-ea"/>
                <a:cs typeface="Times New Roman" panose="02020603050405020304" pitchFamily="18" charset="0"/>
              </a:rPr>
              <a:t>政府採購法第</a:t>
            </a:r>
            <a:r>
              <a:rPr lang="en-US" altLang="zh-TW" sz="2800" b="1">
                <a:solidFill>
                  <a:srgbClr val="FFFF00"/>
                </a:solidFill>
                <a:latin typeface="+mj-ea"/>
                <a:ea typeface="+mj-ea"/>
                <a:cs typeface="Times New Roman" panose="02020603050405020304" pitchFamily="18" charset="0"/>
              </a:rPr>
              <a:t>26</a:t>
            </a:r>
            <a:r>
              <a:rPr lang="zh-TW" altLang="en-US" sz="2800" b="1">
                <a:solidFill>
                  <a:srgbClr val="FFFF00"/>
                </a:solidFill>
                <a:latin typeface="+mj-ea"/>
                <a:ea typeface="+mj-ea"/>
                <a:cs typeface="Times New Roman" panose="02020603050405020304" pitchFamily="18" charset="0"/>
              </a:rPr>
              <a:t>條執行注意事項</a:t>
            </a:r>
            <a:endParaRPr lang="zh-TW" altLang="en-US" sz="2800">
              <a:latin typeface="+mj-ea"/>
              <a:ea typeface="+mj-ea"/>
            </a:endParaRPr>
          </a:p>
        </p:txBody>
      </p:sp>
      <p:cxnSp>
        <p:nvCxnSpPr>
          <p:cNvPr id="8" name="弧形接點 7"/>
          <p:cNvCxnSpPr>
            <a:endCxn id="6" idx="1"/>
          </p:cNvCxnSpPr>
          <p:nvPr/>
        </p:nvCxnSpPr>
        <p:spPr>
          <a:xfrm>
            <a:off x="2807804" y="860093"/>
            <a:ext cx="684076" cy="634273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61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8136396" y="684576"/>
            <a:ext cx="747252" cy="212520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91ED7D1-938C-4D93-BD67-31AE63111654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37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455876" y="414546"/>
            <a:ext cx="3096344" cy="54006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b="1" cap="none">
                <a:solidFill>
                  <a:srgbClr val="7030A0"/>
                </a:solidFill>
                <a:effectLst/>
                <a:latin typeface="微軟正黑體" panose="020B0604030504040204" pitchFamily="34" charset="-120"/>
              </a:rPr>
              <a:t>規格審查時機</a:t>
            </a:r>
            <a:endParaRPr lang="zh-TW" altLang="en-US" b="1" cap="none">
              <a:solidFill>
                <a:srgbClr val="7030A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1187625" y="3356992"/>
            <a:ext cx="576063" cy="23402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8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細則第</a:t>
            </a:r>
            <a:r>
              <a:rPr lang="en-US" altLang="zh-TW" sz="2600" b="1" spc="-10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  <a:r>
              <a:rPr lang="zh-TW" altLang="en-US" sz="28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  <a:endParaRPr lang="zh-TW" altLang="en-US" sz="28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3390358224"/>
              </p:ext>
            </p:extLst>
          </p:nvPr>
        </p:nvGraphicFramePr>
        <p:xfrm>
          <a:off x="1331640" y="2348880"/>
          <a:ext cx="7236804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287524" y="1185128"/>
            <a:ext cx="8596124" cy="911724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>
                <a:latin typeface="+mj-ea"/>
                <a:ea typeface="+mj-ea"/>
              </a:rPr>
              <a:t>細則第</a:t>
            </a:r>
            <a:r>
              <a:rPr lang="en-US" altLang="zh-TW" sz="2700" b="1">
                <a:latin typeface="+mj-ea"/>
                <a:ea typeface="+mj-ea"/>
              </a:rPr>
              <a:t>25</a:t>
            </a:r>
            <a:r>
              <a:rPr lang="zh-TW" altLang="en-US" sz="2700" b="1">
                <a:latin typeface="+mj-ea"/>
                <a:ea typeface="+mj-ea"/>
              </a:rPr>
              <a:t>條第</a:t>
            </a:r>
            <a:r>
              <a:rPr lang="en-US" altLang="zh-TW" sz="2700" b="1">
                <a:latin typeface="+mj-ea"/>
                <a:ea typeface="+mj-ea"/>
              </a:rPr>
              <a:t>1</a:t>
            </a:r>
            <a:r>
              <a:rPr lang="zh-TW" altLang="en-US" sz="2700" b="1">
                <a:latin typeface="+mj-ea"/>
                <a:ea typeface="+mj-ea"/>
              </a:rPr>
              <a:t>項：</a:t>
            </a:r>
            <a:r>
              <a:rPr lang="zh-TW" altLang="en-US" sz="2700" b="1">
                <a:solidFill>
                  <a:srgbClr val="C00000"/>
                </a:solidFill>
                <a:latin typeface="+mj-ea"/>
                <a:ea typeface="+mj-ea"/>
              </a:rPr>
              <a:t>同等品</a:t>
            </a:r>
            <a:r>
              <a:rPr lang="zh-TW" altLang="en-US" sz="2700" b="1">
                <a:solidFill>
                  <a:srgbClr val="0000FF"/>
                </a:solidFill>
                <a:latin typeface="+mj-ea"/>
                <a:ea typeface="+mj-ea"/>
              </a:rPr>
              <a:t>指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  <a:latin typeface="+mj-ea"/>
                <a:ea typeface="+mj-ea"/>
              </a:rPr>
              <a:t>經機關審查</a:t>
            </a:r>
            <a:r>
              <a:rPr lang="zh-TW" altLang="en-US" sz="2700" b="1">
                <a:solidFill>
                  <a:srgbClr val="0000FF"/>
                </a:solidFill>
                <a:latin typeface="+mj-ea"/>
                <a:ea typeface="+mj-ea"/>
              </a:rPr>
              <a:t>認定，其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  <a:latin typeface="+mj-ea"/>
                <a:ea typeface="+mj-ea"/>
              </a:rPr>
              <a:t>功能</a:t>
            </a:r>
            <a:r>
              <a:rPr lang="zh-TW" altLang="en-US" sz="2700" b="1">
                <a:solidFill>
                  <a:srgbClr val="0000FF"/>
                </a:solidFill>
                <a:latin typeface="+mj-ea"/>
                <a:ea typeface="+mj-ea"/>
              </a:rPr>
              <a:t>、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  <a:latin typeface="+mj-ea"/>
                <a:ea typeface="+mj-ea"/>
              </a:rPr>
              <a:t>效益</a:t>
            </a:r>
            <a:r>
              <a:rPr lang="zh-TW" altLang="en-US" sz="2700" b="1">
                <a:solidFill>
                  <a:srgbClr val="0000FF"/>
                </a:solidFill>
                <a:latin typeface="+mj-ea"/>
                <a:ea typeface="+mj-ea"/>
              </a:rPr>
              <a:t>、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  <a:latin typeface="+mj-ea"/>
                <a:ea typeface="+mj-ea"/>
              </a:rPr>
              <a:t>標準</a:t>
            </a:r>
            <a:r>
              <a:rPr lang="zh-TW" altLang="en-US" sz="2700" b="1">
                <a:solidFill>
                  <a:srgbClr val="0000FF"/>
                </a:solidFill>
                <a:latin typeface="+mj-ea"/>
                <a:ea typeface="+mj-ea"/>
              </a:rPr>
              <a:t>或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  <a:latin typeface="+mj-ea"/>
                <a:ea typeface="+mj-ea"/>
              </a:rPr>
              <a:t>特性不低於招標文件</a:t>
            </a:r>
            <a:r>
              <a:rPr lang="zh-TW" altLang="en-US" sz="2700" b="1">
                <a:solidFill>
                  <a:srgbClr val="0000FF"/>
                </a:solidFill>
                <a:latin typeface="+mj-ea"/>
                <a:ea typeface="+mj-ea"/>
              </a:rPr>
              <a:t>所要求或提及者。</a:t>
            </a:r>
            <a:endParaRPr lang="zh-TW" altLang="en-US" sz="2700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2303748" y="2636912"/>
            <a:ext cx="576063" cy="1260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zh-TW" altLang="en-US" b="1" spc="-1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２</a:t>
            </a:r>
            <a:r>
              <a:rPr lang="zh-TW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</a:t>
            </a:r>
            <a:endParaRPr lang="zh-TW" alt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339753" y="4941168"/>
            <a:ext cx="576063" cy="1260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zh-TW" altLang="en-US" b="1" spc="-1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３</a:t>
            </a:r>
            <a:r>
              <a:rPr lang="zh-TW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</a:t>
            </a:r>
            <a:endParaRPr lang="zh-TW" alt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61902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8136396" y="684576"/>
            <a:ext cx="747252" cy="212520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91ED7D1-938C-4D93-BD67-31AE63111654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38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63888" y="414546"/>
            <a:ext cx="2088232" cy="54006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b="1" cap="none">
                <a:solidFill>
                  <a:srgbClr val="7030A0"/>
                </a:solidFill>
                <a:effectLst/>
                <a:latin typeface="微軟正黑體" panose="020B0604030504040204" pitchFamily="34" charset="-120"/>
              </a:rPr>
              <a:t>保密規定</a:t>
            </a:r>
            <a:endParaRPr lang="zh-TW" altLang="en-US" b="1" cap="none">
              <a:solidFill>
                <a:srgbClr val="7030A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2303748" y="2636912"/>
            <a:ext cx="576063" cy="1260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zh-TW" altLang="en-US" b="1" spc="-1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２</a:t>
            </a:r>
            <a:r>
              <a:rPr lang="zh-TW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</a:t>
            </a:r>
            <a:endParaRPr lang="zh-TW" alt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339753" y="4941168"/>
            <a:ext cx="576063" cy="1260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zh-TW" altLang="en-US" b="1" spc="-1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３</a:t>
            </a:r>
            <a:r>
              <a:rPr lang="zh-TW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</a:t>
            </a:r>
            <a:endParaRPr lang="zh-TW" alt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215516" y="1124744"/>
            <a:ext cx="8596124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61938" indent="-261938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採購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法第</a:t>
            </a:r>
            <a:r>
              <a:rPr lang="en-US" altLang="zh-TW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條：</a:t>
            </a:r>
            <a:endParaRPr lang="en-US" altLang="zh-TW" sz="2700" b="1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71755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機關辦理採購，其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7030A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招標文件於公告前應予保密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。但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7030A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須公開說明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或藉以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7030A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公開徵求廠商提供參考資料者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7030A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不在此限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0" indent="71755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機關辦理招標，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7030A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不得於開標前洩漏底價，領標、投標廠商之名稱與家數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及其他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7030A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足以造成限制競爭或不公平競爭之相關資料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0" indent="71755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7030A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底價於開標後至決標前，仍應保密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7030A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決標後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除有特殊情形外，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7030A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應予公開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。但機關依實際需要，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7030A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得於招標文件中公告底價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0" indent="717550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defRPr/>
            </a:pP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機關對於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7030A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廠商投標文件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，除供公務上使用或法令另有規定外，</a:t>
            </a:r>
            <a:r>
              <a:rPr lang="zh-TW" altLang="en-US" sz="2700" b="1" u="heavy">
                <a:solidFill>
                  <a:srgbClr val="0000FF"/>
                </a:solidFill>
                <a:uFill>
                  <a:solidFill>
                    <a:srgbClr val="7030A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應保守秘密</a:t>
            </a:r>
            <a:r>
              <a:rPr lang="zh-TW" altLang="en-US" sz="27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700" b="1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3324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19413" y="33851"/>
            <a:ext cx="762000" cy="244475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511E575B-B39B-4633-95D4-CEB0DEF4F6F1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39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139952" y="388396"/>
            <a:ext cx="4896544" cy="57606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3000" b="1" cap="none">
                <a:solidFill>
                  <a:prstClr val="black"/>
                </a:solidFill>
                <a:effectLst/>
                <a:latin typeface="微軟正黑體" panose="020B0604030504040204" pitchFamily="34" charset="-120"/>
              </a:rPr>
              <a:t>採購法保密與洩密刑責規定</a:t>
            </a:r>
            <a:endParaRPr lang="zh-TW" altLang="en-US" sz="3000" b="1" cap="none" dirty="0">
              <a:solidFill>
                <a:prstClr val="black"/>
              </a:solidFill>
              <a:effectLst/>
              <a:latin typeface="微軟正黑體" panose="020B0604030504040204" pitchFamily="34" charset="-12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03625" y="604420"/>
            <a:ext cx="8812088" cy="481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536575" indent="-282575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987425" indent="-144463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just" eaLnBrk="1" hangingPunct="1">
              <a:spcBef>
                <a:spcPts val="0"/>
              </a:spcBef>
              <a:buClr>
                <a:prstClr val="black"/>
              </a:buClr>
              <a:buFont typeface="Wingdings" pitchFamily="2" charset="2"/>
              <a:buChar char="l"/>
              <a:defRPr/>
            </a:pPr>
            <a:r>
              <a:rPr lang="zh-TW" altLang="en-US" sz="2700" b="1">
                <a:solidFill>
                  <a:srgbClr val="AD1F1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刑法第</a:t>
            </a:r>
            <a:r>
              <a:rPr lang="en-US" altLang="zh-TW" sz="2700" b="1">
                <a:solidFill>
                  <a:srgbClr val="AD1F1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132</a:t>
            </a:r>
            <a:r>
              <a:rPr lang="zh-TW" altLang="en-US" sz="2700" b="1">
                <a:solidFill>
                  <a:srgbClr val="AD1F1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  <a:endParaRPr lang="zh-TW" altLang="en-US" sz="2700" b="1" dirty="0">
              <a:solidFill>
                <a:srgbClr val="AD1F1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54000" lvl="1" indent="463550" algn="just" eaLnBrk="1" hangingPunct="1">
              <a:spcBef>
                <a:spcPts val="0"/>
              </a:spcBef>
              <a:buClr>
                <a:srgbClr val="0000FF"/>
              </a:buClr>
              <a:defRPr/>
            </a:pPr>
            <a:r>
              <a:rPr lang="zh-TW" altLang="en-US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公務員</a:t>
            </a:r>
            <a:r>
              <a:rPr lang="zh-TW" altLang="en-US" sz="2700" b="1" u="sng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洩漏或交付</a:t>
            </a:r>
            <a:r>
              <a:rPr lang="zh-TW" altLang="en-US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關於中華民國</a:t>
            </a:r>
            <a:r>
              <a:rPr lang="zh-TW" altLang="en-US" sz="2700" b="1" u="sng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國防以外應秘密</a:t>
            </a:r>
            <a:r>
              <a:rPr lang="zh-TW" altLang="en-US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之文書、圖畫、消息或物品者，</a:t>
            </a:r>
            <a:r>
              <a:rPr lang="zh-TW" altLang="en-US" sz="2700" b="1" u="sng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處</a:t>
            </a:r>
            <a:r>
              <a:rPr lang="en-US" altLang="zh-TW" sz="2700" b="1" u="sng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700" b="1" u="sng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年以下有期徒刑</a:t>
            </a:r>
            <a:r>
              <a:rPr lang="zh-TW" altLang="en-US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700" b="1">
              <a:solidFill>
                <a:srgbClr val="10027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54000" lvl="1" indent="463550" algn="just" eaLnBrk="1" hangingPunct="1">
              <a:spcBef>
                <a:spcPts val="0"/>
              </a:spcBef>
              <a:buClr>
                <a:srgbClr val="0000FF"/>
              </a:buClr>
              <a:defRPr/>
            </a:pPr>
            <a:r>
              <a:rPr lang="zh-TW" altLang="en-US" sz="2700" b="1" u="sng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因過失犯前項之罪</a:t>
            </a:r>
            <a:r>
              <a:rPr lang="zh-TW" altLang="en-US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者，</a:t>
            </a:r>
            <a:r>
              <a:rPr lang="zh-TW" altLang="en-US" sz="2700" b="1" u="sng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處</a:t>
            </a:r>
            <a:r>
              <a:rPr lang="en-US" altLang="zh-TW" sz="2700" b="1" u="sng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700" b="1" u="sng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年以下有期徒刑</a:t>
            </a:r>
            <a:r>
              <a:rPr lang="zh-TW" altLang="en-US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、拘役或</a:t>
            </a:r>
            <a:r>
              <a:rPr lang="en-US" altLang="zh-TW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300</a:t>
            </a:r>
            <a:r>
              <a:rPr lang="zh-TW" altLang="en-US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以下罰金。</a:t>
            </a:r>
            <a:endParaRPr lang="en-US" altLang="zh-TW" sz="2700" b="1">
              <a:solidFill>
                <a:srgbClr val="10027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54000" lvl="1" indent="463550" algn="just" eaLnBrk="1" hangingPunct="1">
              <a:spcBef>
                <a:spcPts val="0"/>
              </a:spcBef>
              <a:buClr>
                <a:srgbClr val="0000FF"/>
              </a:buClr>
              <a:defRPr/>
            </a:pPr>
            <a:r>
              <a:rPr lang="zh-TW" altLang="en-US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非公務員因職務或業務知悉或持有第</a:t>
            </a:r>
            <a:r>
              <a:rPr lang="en-US" altLang="zh-TW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項之文書、圖畫、消息或物品，而洩漏或交付之者，處</a:t>
            </a:r>
            <a:r>
              <a:rPr lang="en-US" altLang="zh-TW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年以下有期徒刑、拘役或</a:t>
            </a:r>
            <a:r>
              <a:rPr lang="en-US" altLang="zh-TW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300</a:t>
            </a:r>
            <a:r>
              <a:rPr lang="zh-TW" altLang="en-US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元以下罰金。</a:t>
            </a:r>
            <a:endParaRPr lang="en-US" altLang="zh-TW" sz="2700" b="1">
              <a:solidFill>
                <a:srgbClr val="10027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eaLnBrk="1" hangingPunct="1">
              <a:spcBef>
                <a:spcPts val="1200"/>
              </a:spcBef>
              <a:buClr>
                <a:prstClr val="black"/>
              </a:buClr>
              <a:buFont typeface="Wingdings" pitchFamily="2" charset="2"/>
              <a:buChar char="l"/>
              <a:defRPr/>
            </a:pPr>
            <a:r>
              <a:rPr lang="zh-TW" altLang="en-US" sz="2700" b="1">
                <a:solidFill>
                  <a:srgbClr val="AD1F1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採購人員倫理準則第</a:t>
            </a:r>
            <a:r>
              <a:rPr lang="en-US" altLang="zh-TW" sz="2700" b="1">
                <a:solidFill>
                  <a:srgbClr val="AD1F1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2700" b="1">
                <a:solidFill>
                  <a:srgbClr val="AD1F1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700" b="1">
                <a:solidFill>
                  <a:srgbClr val="AD1F1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2700" b="1">
                <a:solidFill>
                  <a:srgbClr val="AD1F1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款</a:t>
            </a:r>
          </a:p>
          <a:p>
            <a:pPr marL="254000" lvl="1" indent="17463" algn="just" eaLnBrk="1" hangingPunct="1">
              <a:spcBef>
                <a:spcPts val="0"/>
              </a:spcBef>
              <a:buClr>
                <a:srgbClr val="0000FF"/>
              </a:buClr>
              <a:defRPr/>
            </a:pPr>
            <a:r>
              <a:rPr lang="zh-TW" altLang="en-US" sz="2700" b="1" u="heavy">
                <a:solidFill>
                  <a:srgbClr val="100278"/>
                </a:solidFill>
                <a:uFill>
                  <a:solidFill>
                    <a:srgbClr val="0066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採購人員不得有下列行為</a:t>
            </a:r>
            <a:r>
              <a:rPr lang="zh-TW" altLang="en-US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.....</a:t>
            </a:r>
          </a:p>
          <a:p>
            <a:pPr marL="254000" lvl="1" indent="17463" algn="just" eaLnBrk="1" hangingPunct="1">
              <a:spcBef>
                <a:spcPts val="0"/>
              </a:spcBef>
              <a:buClr>
                <a:srgbClr val="0000FF"/>
              </a:buClr>
              <a:defRPr/>
            </a:pPr>
            <a:r>
              <a:rPr lang="zh-TW" altLang="en-US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七、</a:t>
            </a:r>
            <a:r>
              <a:rPr lang="zh-TW" altLang="en-US" sz="2700" b="1" u="heavy">
                <a:solidFill>
                  <a:srgbClr val="100278"/>
                </a:solidFill>
                <a:uFill>
                  <a:solidFill>
                    <a:srgbClr val="0066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洩漏應保守秘密之採購資訊</a:t>
            </a:r>
            <a:r>
              <a:rPr lang="zh-TW" altLang="en-US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  </a:t>
            </a:r>
            <a:r>
              <a:rPr lang="en-US" altLang="zh-TW" sz="27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.....</a:t>
            </a:r>
            <a:endParaRPr lang="zh-TW" altLang="en-US" sz="2700" b="1" dirty="0">
              <a:solidFill>
                <a:srgbClr val="10027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971600" y="5589240"/>
            <a:ext cx="8100392" cy="110799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000066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TW" sz="2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95</a:t>
            </a:r>
            <a:r>
              <a:rPr lang="zh-TW" altLang="en-US" sz="2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2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  <a:r>
              <a:rPr lang="zh-TW" altLang="en-US" sz="2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日工程企字第</a:t>
            </a:r>
            <a:r>
              <a:rPr lang="en-US" altLang="zh-TW" sz="2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09500420310</a:t>
            </a:r>
            <a:r>
              <a:rPr lang="zh-TW" altLang="en-US" sz="2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號函：</a:t>
            </a:r>
            <a:endParaRPr lang="en-US" altLang="zh-TW" sz="2200" b="1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200" b="1" u="heavy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承辦採購人員</a:t>
            </a:r>
            <a:r>
              <a:rPr lang="zh-TW" altLang="en-US" sz="2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」包括處理訂定招標文件、招標、開標、審標、比價、議價、決標、訂約、履約管理、驗收及爭議處理之人員。</a:t>
            </a:r>
          </a:p>
        </p:txBody>
      </p:sp>
    </p:spTree>
    <p:extLst>
      <p:ext uri="{BB962C8B-B14F-4D97-AF65-F5344CB8AC3E}">
        <p14:creationId xmlns:p14="http://schemas.microsoft.com/office/powerpoint/2010/main" val="16431559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511E575B-B39B-4633-95D4-CEB0DEF4F6F1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40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431800" y="1268760"/>
            <a:ext cx="838796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en-US" altLang="zh-TW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2017-09-14 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自由時報、聯合新聞網</a:t>
            </a:r>
            <a:endParaRPr lang="en-US" altLang="zh-TW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1071563" indent="-1071563" algn="just">
              <a:defRPr/>
            </a:pPr>
            <a:r>
              <a:rPr lang="zh-TW" altLang="en-US" sz="28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略以：</a:t>
            </a:r>
            <a:r>
              <a:rPr lang="zh-TW" altLang="en-US" sz="2800" b="1" u="sng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某機關採購人員涉嫌招標前洩漏</a:t>
            </a:r>
            <a:r>
              <a:rPr lang="en-US" altLang="zh-TW" sz="2800" b="1" u="sng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LED</a:t>
            </a:r>
            <a:r>
              <a:rPr lang="zh-TW" altLang="en-US" sz="2800" b="1" u="sng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燈需求數量予特定廠商，新北地檢署依洩密罪提起公訴。</a:t>
            </a:r>
          </a:p>
          <a:p>
            <a:pPr indent="633413" algn="just">
              <a:defRPr/>
            </a:pP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起訴指出，該採購案係採最低價決標，預算金額約</a:t>
            </a:r>
            <a:r>
              <a:rPr lang="en-US" altLang="zh-TW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160</a:t>
            </a: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萬元，該員涉嫌於採購案公告前，將需求數量</a:t>
            </a:r>
            <a:r>
              <a:rPr lang="en-US" altLang="zh-TW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800</a:t>
            </a: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支</a:t>
            </a:r>
            <a:r>
              <a:rPr lang="en-US" altLang="zh-TW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LED</a:t>
            </a: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燈告知業者，影響投標廠商的公平競爭。</a:t>
            </a:r>
          </a:p>
          <a:p>
            <a:pPr indent="633413" algn="just">
              <a:defRPr/>
            </a:pP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偵訊時，該員否認犯行，供稱電話告知廠商來報價時，無意間提到需</a:t>
            </a:r>
            <a:r>
              <a:rPr lang="en-US" altLang="zh-TW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800</a:t>
            </a: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支</a:t>
            </a:r>
            <a:r>
              <a:rPr lang="en-US" altLang="zh-TW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LED</a:t>
            </a: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燈，</a:t>
            </a:r>
            <a:r>
              <a:rPr lang="zh-TW" altLang="en-US" sz="2800" b="1" u="sng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「不知道這個不能說」</a:t>
            </a: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，檢方認定涉犯洩密罪犯行明確。</a:t>
            </a:r>
            <a:endParaRPr lang="zh-TW" altLang="en-US" sz="2800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31800" y="331788"/>
            <a:ext cx="6480175" cy="72072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3200" b="1" cap="none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涉洩漏</a:t>
            </a:r>
            <a:r>
              <a:rPr lang="en-US" altLang="zh-TW" sz="3200" b="1" cap="none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LED</a:t>
            </a:r>
            <a:r>
              <a:rPr lang="zh-TW" altLang="en-US" sz="3200" b="1" cap="none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燈標案需求數量遭起訴</a:t>
            </a:r>
          </a:p>
        </p:txBody>
      </p:sp>
      <p:sp>
        <p:nvSpPr>
          <p:cNvPr id="6" name="雲朵形圖說文字 5"/>
          <p:cNvSpPr/>
          <p:nvPr/>
        </p:nvSpPr>
        <p:spPr>
          <a:xfrm>
            <a:off x="4474405" y="5697252"/>
            <a:ext cx="4517905" cy="1088740"/>
          </a:xfrm>
          <a:prstGeom prst="cloudCallout">
            <a:avLst>
              <a:gd name="adj1" fmla="val 7241"/>
              <a:gd name="adj2" fmla="val -67543"/>
            </a:avLst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zh-TW" altLang="en-US" sz="2800" b="1">
                <a:solidFill>
                  <a:prstClr val="white"/>
                </a:solidFill>
                <a:latin typeface="微軟正黑體" panose="020B0604030504040204" pitchFamily="34" charset="-120"/>
              </a:rPr>
              <a:t>誤涉違反刑法第</a:t>
            </a:r>
            <a:r>
              <a:rPr lang="en-US" altLang="zh-TW" sz="2800" b="1">
                <a:solidFill>
                  <a:prstClr val="white"/>
                </a:solidFill>
                <a:latin typeface="微軟正黑體" panose="020B0604030504040204" pitchFamily="34" charset="-120"/>
              </a:rPr>
              <a:t>132</a:t>
            </a:r>
            <a:r>
              <a:rPr lang="zh-TW" altLang="en-US" sz="2800" b="1">
                <a:solidFill>
                  <a:prstClr val="white"/>
                </a:solidFill>
                <a:latin typeface="微軟正黑體" panose="020B0604030504040204" pitchFamily="34" charset="-120"/>
              </a:rPr>
              <a:t>條第</a:t>
            </a:r>
            <a:r>
              <a:rPr lang="en-US" altLang="zh-TW" sz="2800" b="1">
                <a:solidFill>
                  <a:prstClr val="white"/>
                </a:solidFill>
                <a:latin typeface="微軟正黑體" panose="020B0604030504040204" pitchFamily="34" charset="-120"/>
              </a:rPr>
              <a:t>2</a:t>
            </a:r>
            <a:r>
              <a:rPr lang="zh-TW" altLang="en-US" sz="2800" b="1">
                <a:solidFill>
                  <a:prstClr val="white"/>
                </a:solidFill>
                <a:latin typeface="微軟正黑體" panose="020B0604030504040204" pitchFamily="34" charset="-120"/>
              </a:rPr>
              <a:t>項規定</a:t>
            </a:r>
          </a:p>
        </p:txBody>
      </p:sp>
    </p:spTree>
    <p:extLst>
      <p:ext uri="{BB962C8B-B14F-4D97-AF65-F5344CB8AC3E}">
        <p14:creationId xmlns:p14="http://schemas.microsoft.com/office/powerpoint/2010/main" val="2620416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511E575B-B39B-4633-95D4-CEB0DEF4F6F1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41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222634" y="3098316"/>
            <a:ext cx="8387966" cy="3484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19138" indent="-719138" algn="just">
              <a:defRPr/>
            </a:pP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一、類此詢價方式易生違反採購法第</a:t>
            </a:r>
            <a:r>
              <a:rPr lang="en-US" altLang="zh-TW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項「招標文件於公告前應予保密」規定，而誤涉疏忽洩密情形</a:t>
            </a:r>
            <a:r>
              <a:rPr lang="en-US" altLang="zh-TW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刑法第</a:t>
            </a:r>
            <a:r>
              <a:rPr lang="en-US" altLang="zh-TW" sz="28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132</a:t>
            </a:r>
            <a:r>
              <a:rPr lang="zh-TW" altLang="en-US" sz="28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8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8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項</a:t>
            </a:r>
            <a:r>
              <a:rPr lang="en-US" altLang="zh-TW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b="1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19138" indent="-719138" algn="just">
              <a:defRPr/>
            </a:pP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二、類此詢價方式違反第</a:t>
            </a:r>
            <a:r>
              <a:rPr lang="en-US" altLang="zh-TW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項「應以維護公共利益及公平合理為原則，對廠商不得為無正當理由之差別待遇」規定。</a:t>
            </a:r>
            <a:endParaRPr lang="en-US" altLang="zh-TW" sz="2800" b="1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19138" indent="-719138" algn="just">
              <a:defRPr/>
            </a:pPr>
            <a:r>
              <a:rPr lang="zh-TW" altLang="en-US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三、</a:t>
            </a:r>
            <a:r>
              <a:rPr lang="zh-TW" altLang="en-US" sz="28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建議應以第</a:t>
            </a:r>
            <a:r>
              <a:rPr lang="en-US" altLang="zh-TW" sz="28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r>
              <a:rPr lang="zh-TW" altLang="en-US" sz="28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8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項後段但書規定採「公開徵求廠商提供參考資料」方式詢價。</a:t>
            </a:r>
            <a:endParaRPr lang="zh-TW" altLang="en-US" sz="2800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雲朵形圖說文字 5"/>
          <p:cNvSpPr/>
          <p:nvPr/>
        </p:nvSpPr>
        <p:spPr>
          <a:xfrm>
            <a:off x="954480" y="296652"/>
            <a:ext cx="7308812" cy="2191123"/>
          </a:xfrm>
          <a:prstGeom prst="cloudCallout">
            <a:avLst>
              <a:gd name="adj1" fmla="val -11553"/>
              <a:gd name="adj2" fmla="val 52438"/>
            </a:avLst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zh-TW" altLang="en-US" sz="2800" b="1">
                <a:solidFill>
                  <a:prstClr val="white"/>
                </a:solidFill>
                <a:latin typeface="微軟正黑體" panose="020B0604030504040204" pitchFamily="34" charset="-120"/>
              </a:rPr>
              <a:t>機關採購前，逕向○○工程公司及○○有限公司</a:t>
            </a:r>
            <a:r>
              <a:rPr lang="en-US" altLang="zh-TW" sz="2800" b="1">
                <a:solidFill>
                  <a:prstClr val="white"/>
                </a:solidFill>
                <a:latin typeface="微軟正黑體" panose="020B0604030504040204" pitchFamily="34" charset="-120"/>
              </a:rPr>
              <a:t>2</a:t>
            </a:r>
            <a:r>
              <a:rPr lang="zh-TW" altLang="en-US" sz="2800" b="1">
                <a:solidFill>
                  <a:prstClr val="white"/>
                </a:solidFill>
                <a:latin typeface="微軟正黑體" panose="020B0604030504040204" pitchFamily="34" charset="-120"/>
              </a:rPr>
              <a:t>家廠商詢價，</a:t>
            </a:r>
            <a:r>
              <a:rPr lang="en-US" altLang="zh-TW" sz="2800" b="1">
                <a:solidFill>
                  <a:prstClr val="white"/>
                </a:solidFill>
                <a:latin typeface="微軟正黑體" panose="020B0604030504040204" pitchFamily="34" charset="-120"/>
              </a:rPr>
              <a:t>2</a:t>
            </a:r>
            <a:r>
              <a:rPr lang="zh-TW" altLang="en-US" sz="2800" b="1">
                <a:solidFill>
                  <a:prstClr val="white"/>
                </a:solidFill>
                <a:latin typeface="微軟正黑體" panose="020B0604030504040204" pitchFamily="34" charset="-120"/>
              </a:rPr>
              <a:t>家廠商均參與投標。</a:t>
            </a:r>
          </a:p>
        </p:txBody>
      </p:sp>
    </p:spTree>
    <p:extLst>
      <p:ext uri="{BB962C8B-B14F-4D97-AF65-F5344CB8AC3E}">
        <p14:creationId xmlns:p14="http://schemas.microsoft.com/office/powerpoint/2010/main" val="36365285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511E575B-B39B-4633-95D4-CEB0DEF4F6F1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42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287524" y="1160748"/>
            <a:ext cx="838796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354013" algn="just">
              <a:defRPr/>
            </a:pP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甲機關財務類採購案，由副首長</a:t>
            </a:r>
            <a:r>
              <a:rPr lang="en-US" altLang="zh-TW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擔任開標主持人，決標原則係採最低標決標，核定底價為</a:t>
            </a:r>
            <a:r>
              <a:rPr lang="en-US" altLang="zh-TW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572</a:t>
            </a: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萬元。</a:t>
            </a:r>
          </a:p>
          <a:p>
            <a:pPr indent="354013" algn="just">
              <a:defRPr/>
            </a:pP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開標審標後合於招標文件者僅乙公司</a:t>
            </a:r>
            <a:r>
              <a:rPr lang="en-US" altLang="zh-TW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家，投標標價為</a:t>
            </a:r>
            <a:r>
              <a:rPr lang="en-US" altLang="zh-TW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578</a:t>
            </a: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萬元，副首長</a:t>
            </a:r>
            <a:r>
              <a:rPr lang="en-US" altLang="zh-TW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竟疏未注意，當場宣布乙公司得標，嗣發覺乙公司投標價格高於底價，遂請乙公司人員減價後，以其底價承攬採購案，後自覺程序有誤，並向甲機關政風單位自承程序疏失，並經向上陳報，始悉上情。</a:t>
            </a:r>
            <a:r>
              <a:rPr lang="en-US" altLang="zh-TW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遭犯刑法第</a:t>
            </a:r>
            <a:r>
              <a:rPr lang="en-US" altLang="zh-TW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132</a:t>
            </a:r>
            <a:r>
              <a:rPr lang="zh-TW" altLang="en-US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項過失洩漏關於中華民國國防以外應秘密之文書，判處有期徒刑</a:t>
            </a:r>
            <a:r>
              <a:rPr lang="en-US" altLang="zh-TW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月，緩刑</a:t>
            </a:r>
            <a:r>
              <a:rPr lang="en-US" altLang="zh-TW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年。並經機關以違反採購人員倫理準則規定，核定申誡</a:t>
            </a:r>
            <a:r>
              <a:rPr lang="en-US" altLang="zh-TW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次。</a:t>
            </a:r>
            <a:r>
              <a:rPr lang="en-US" altLang="zh-TW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800" b="1" dirty="0">
              <a:solidFill>
                <a:srgbClr val="66003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31800" y="331788"/>
            <a:ext cx="6480175" cy="72072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3200" b="1" cap="none">
                <a:solidFill>
                  <a:srgbClr val="003399"/>
                </a:solidFill>
                <a:effectLst/>
                <a:latin typeface="微軟正黑體" panose="020B0604030504040204" pitchFamily="34" charset="-120"/>
              </a:rPr>
              <a:t>機關辦理採購於決標前公布底價</a:t>
            </a:r>
            <a:endParaRPr lang="zh-TW" altLang="en-US" sz="3200" b="1" cap="none" dirty="0">
              <a:solidFill>
                <a:srgbClr val="003399"/>
              </a:solidFill>
              <a:effectLst/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645211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511E575B-B39B-4633-95D4-CEB0DEF4F6F1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43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287524" y="1160748"/>
            <a:ext cx="838796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354013" algn="just">
              <a:defRPr/>
            </a:pP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甲機關簡任處長</a:t>
            </a:r>
            <a:r>
              <a:rPr lang="en-US" altLang="zh-TW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於辦理勞務類採購案件之開標時，共有</a:t>
            </a:r>
            <a:r>
              <a:rPr lang="en-US" altLang="zh-TW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家廠商進行價格標之開標程序，其中最低標廠商之報價低於底價</a:t>
            </a:r>
            <a:r>
              <a:rPr lang="en-US" altLang="zh-TW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80%</a:t>
            </a: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，簡任處長</a:t>
            </a:r>
            <a:r>
              <a:rPr lang="en-US" altLang="zh-TW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依政府採購法第</a:t>
            </a:r>
            <a:r>
              <a:rPr lang="en-US" altLang="zh-TW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58</a:t>
            </a: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條規定限期廠商說明，宣布保留決標，卻又疏於公布底價，致違政府採購法第</a:t>
            </a:r>
            <a:r>
              <a:rPr lang="en-US" altLang="zh-TW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項前段：「底價於開標後至決標前，仍應保密。」規定。</a:t>
            </a:r>
            <a:r>
              <a:rPr lang="en-US" altLang="zh-TW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遭犯刑法第</a:t>
            </a:r>
            <a:r>
              <a:rPr lang="en-US" altLang="zh-TW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132</a:t>
            </a:r>
            <a:r>
              <a:rPr lang="zh-TW" altLang="en-US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項過失洩漏關於中華民國國防以外應秘密之文書，判處有期徒刑</a:t>
            </a:r>
            <a:r>
              <a:rPr lang="en-US" altLang="zh-TW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月，緩刑</a:t>
            </a:r>
            <a:r>
              <a:rPr lang="en-US" altLang="zh-TW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年。並經機關以違反採購人員倫理準則規定，核定申誡</a:t>
            </a:r>
            <a:r>
              <a:rPr lang="en-US" altLang="zh-TW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次。</a:t>
            </a:r>
            <a:r>
              <a:rPr lang="en-US" altLang="zh-TW" sz="2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800" b="1" dirty="0">
              <a:solidFill>
                <a:srgbClr val="66003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31800" y="331788"/>
            <a:ext cx="6768492" cy="72072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3200" b="1" cap="none">
                <a:solidFill>
                  <a:srgbClr val="003399"/>
                </a:solidFill>
                <a:effectLst/>
                <a:latin typeface="微軟正黑體" panose="020B0604030504040204" pitchFamily="34" charset="-120"/>
              </a:rPr>
              <a:t>於宣布保留決標前，先行公布底價</a:t>
            </a:r>
            <a:endParaRPr lang="zh-TW" altLang="en-US" sz="3200" b="1" cap="none" dirty="0">
              <a:solidFill>
                <a:srgbClr val="003399"/>
              </a:solidFill>
              <a:effectLst/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20732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7A9142BE-AFB7-4381-8A6D-42676BBEFDDC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44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書卷 (水平) 1"/>
          <p:cNvSpPr/>
          <p:nvPr/>
        </p:nvSpPr>
        <p:spPr>
          <a:xfrm>
            <a:off x="2051720" y="2347913"/>
            <a:ext cx="5616624" cy="187325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srgbClr val="000066"/>
                </a:solidFill>
                <a:latin typeface="微軟正黑體" panose="020B0604030504040204" pitchFamily="34" charset="-120"/>
              </a:rPr>
              <a:t>公開徵求廠商提供參考資料</a:t>
            </a:r>
          </a:p>
        </p:txBody>
      </p:sp>
    </p:spTree>
    <p:extLst>
      <p:ext uri="{BB962C8B-B14F-4D97-AF65-F5344CB8AC3E}">
        <p14:creationId xmlns:p14="http://schemas.microsoft.com/office/powerpoint/2010/main" val="5115241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7A9142BE-AFB7-4381-8A6D-42676BBEFDDC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45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書卷 (水平) 3"/>
          <p:cNvSpPr/>
          <p:nvPr/>
        </p:nvSpPr>
        <p:spPr>
          <a:xfrm>
            <a:off x="323528" y="32461"/>
            <a:ext cx="4032448" cy="891480"/>
          </a:xfrm>
          <a:prstGeom prst="horizontalScroll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2800" b="1" u="sng">
                <a:solidFill>
                  <a:srgbClr val="006600"/>
                </a:solidFill>
                <a:latin typeface="微軟正黑體" panose="020B0604030504040204" pitchFamily="34" charset="-120"/>
                <a:cs typeface="Times New Roman" panose="02020603050405020304" pitchFamily="18" charset="0"/>
              </a:rPr>
              <a:t>公開徵求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cs typeface="Times New Roman" panose="02020603050405020304" pitchFamily="18" charset="0"/>
              </a:rPr>
              <a:t>相關規定</a:t>
            </a:r>
            <a:endParaRPr lang="zh-TW" altLang="en-US" sz="2800" b="1" dirty="0">
              <a:solidFill>
                <a:srgbClr val="0000FF"/>
              </a:solidFill>
              <a:latin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07504" y="1052736"/>
            <a:ext cx="8884096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marL="361950" indent="-361950" algn="just">
              <a:buClr>
                <a:srgbClr val="C00000"/>
              </a:buClr>
              <a:buSzPct val="85000"/>
              <a:buFont typeface="Wingdings" panose="05000000000000000000" pitchFamily="2" charset="2"/>
              <a:buChar char="n"/>
            </a:pPr>
            <a:r>
              <a:rPr kumimoji="0"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採購法第</a:t>
            </a:r>
            <a:r>
              <a:rPr kumimoji="0" lang="en-US" altLang="zh-TW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r>
              <a:rPr kumimoji="0"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kumimoji="0" lang="en-US" altLang="zh-TW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kumimoji="0"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項：</a:t>
            </a:r>
            <a:r>
              <a:rPr kumimoji="0" lang="zh-TW" altLang="en-US" sz="26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機關辦理採購，其</a:t>
            </a:r>
            <a:r>
              <a:rPr kumimoji="0" lang="zh-TW" altLang="en-US" sz="2600" b="1" u="sng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招標文件於公告前應予保密</a:t>
            </a:r>
            <a:r>
              <a:rPr kumimoji="0" lang="zh-TW" altLang="en-US" sz="26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kumimoji="0" lang="zh-TW" altLang="en-US" sz="2600" b="1" u="sng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但須</a:t>
            </a:r>
            <a:r>
              <a:rPr kumimoji="0" lang="zh-TW" altLang="en-US" sz="26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公開說明或</a:t>
            </a:r>
            <a:r>
              <a:rPr kumimoji="0" lang="zh-TW" altLang="en-US" sz="2600" b="1" u="sng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藉以公開徵求廠商提供參考資料者，不在此限</a:t>
            </a:r>
            <a:r>
              <a:rPr kumimoji="0" lang="zh-TW" altLang="en-US" sz="26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0" lang="en-US" altLang="zh-TW" sz="2600" b="1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1950" indent="-361950" algn="just">
              <a:spcBef>
                <a:spcPts val="1200"/>
              </a:spcBef>
              <a:buClr>
                <a:srgbClr val="C00000"/>
              </a:buClr>
              <a:buSzPct val="85000"/>
              <a:buFont typeface="Wingdings" panose="05000000000000000000" pitchFamily="2" charset="2"/>
              <a:buChar char="n"/>
            </a:pPr>
            <a:r>
              <a:rPr kumimoji="0"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施行細則第</a:t>
            </a:r>
            <a:r>
              <a:rPr kumimoji="0" lang="en-US" altLang="zh-TW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r>
              <a:rPr kumimoji="0"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條：</a:t>
            </a:r>
            <a:r>
              <a:rPr kumimoji="0" lang="zh-TW" altLang="en-US" sz="26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機關依本法第</a:t>
            </a:r>
            <a:r>
              <a:rPr kumimoji="0" lang="en-US" altLang="zh-TW" sz="26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r>
              <a:rPr kumimoji="0" lang="zh-TW" altLang="en-US" sz="26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kumimoji="0" lang="en-US" altLang="zh-TW" sz="26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kumimoji="0" lang="zh-TW" altLang="en-US" sz="26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項規定向廠商公開說明或</a:t>
            </a:r>
            <a:r>
              <a:rPr kumimoji="0" lang="zh-TW" altLang="en-US" sz="2600" b="1" u="sng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公開徵求廠商提供招標文件之參考資料者</a:t>
            </a:r>
            <a:r>
              <a:rPr kumimoji="0" lang="zh-TW" altLang="en-US" sz="26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kumimoji="0" lang="zh-TW" altLang="en-US" sz="2600" b="1" u="sng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</a:t>
            </a:r>
            <a:r>
              <a:rPr kumimoji="0" lang="zh-TW" altLang="en-US" sz="26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刊登政府採購公報或</a:t>
            </a:r>
            <a:r>
              <a:rPr kumimoji="0" lang="zh-TW" altLang="en-US" sz="2600" b="1" u="sng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公開於主管機關</a:t>
            </a:r>
            <a:r>
              <a:rPr kumimoji="0" lang="zh-TW" altLang="en-US" sz="26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</a:t>
            </a:r>
            <a:r>
              <a:rPr kumimoji="0" lang="zh-TW" altLang="en-US" sz="2600" b="1" u="sng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資訊網路</a:t>
            </a:r>
            <a:r>
              <a:rPr kumimoji="0" lang="zh-TW" altLang="en-US" sz="26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0" lang="en-US" altLang="zh-TW" sz="2600" b="1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3699614"/>
            <a:ext cx="8884096" cy="3028169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3" name="橢圓 2"/>
          <p:cNvSpPr/>
          <p:nvPr/>
        </p:nvSpPr>
        <p:spPr>
          <a:xfrm>
            <a:off x="539552" y="5229200"/>
            <a:ext cx="1512168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" name="橢圓 7"/>
          <p:cNvSpPr/>
          <p:nvPr/>
        </p:nvSpPr>
        <p:spPr>
          <a:xfrm>
            <a:off x="3131840" y="4005064"/>
            <a:ext cx="1080120" cy="38733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10" name="弧形接點 9"/>
          <p:cNvCxnSpPr>
            <a:endCxn id="3" idx="6"/>
          </p:cNvCxnSpPr>
          <p:nvPr/>
        </p:nvCxnSpPr>
        <p:spPr>
          <a:xfrm rot="10800000" flipV="1">
            <a:off x="2051720" y="4392398"/>
            <a:ext cx="1512168" cy="980817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8671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4DC3D84D-FC3B-4186-9F0B-1A7863A9B181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46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投影片編號版面配置區 1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1F63EE37-469F-421B-9EFE-A2745FBCFA72}" type="slidenum">
              <a:rPr kumimoji="0" lang="en-US" altLang="zh-TW" sz="1400" b="1" smtClean="0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46</a:t>
            </a:fld>
            <a:endParaRPr kumimoji="0" lang="en-US" altLang="zh-TW" sz="1400" b="1">
              <a:solidFill>
                <a:srgbClr val="AD1F1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173038" y="262484"/>
            <a:ext cx="295880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1pPr>
            <a:lvl2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eaLnBrk="1" hangingPunct="1">
              <a:defRPr/>
            </a:pPr>
            <a:r>
              <a:rPr kumimoji="0" lang="zh-TW" altLang="en-US" sz="24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查詢公開徵求資料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39" y="726811"/>
            <a:ext cx="8053386" cy="5834098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4" name="橢圓 3"/>
          <p:cNvSpPr/>
          <p:nvPr/>
        </p:nvSpPr>
        <p:spPr>
          <a:xfrm>
            <a:off x="92932" y="2149914"/>
            <a:ext cx="4263044" cy="486998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橢圓 8"/>
          <p:cNvSpPr/>
          <p:nvPr/>
        </p:nvSpPr>
        <p:spPr>
          <a:xfrm>
            <a:off x="467544" y="5013176"/>
            <a:ext cx="6192688" cy="1152128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2402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AA20BC9C-3B53-418F-B150-8BF541671A8B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47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投影片編號版面配置區 1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E4935556-0B36-41A1-BA91-AA04359DBC2B}" type="slidenum">
              <a:rPr kumimoji="0" lang="en-US" altLang="zh-TW" sz="1400" b="1" smtClean="0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47</a:t>
            </a:fld>
            <a:endParaRPr kumimoji="0" lang="en-US" altLang="zh-TW" sz="1400" b="1">
              <a:solidFill>
                <a:srgbClr val="AD1F1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173038" y="115888"/>
            <a:ext cx="4254946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1pPr>
            <a:lvl2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eaLnBrk="1" hangingPunct="1">
              <a:defRPr/>
            </a:pPr>
            <a:r>
              <a:rPr kumimoji="0" lang="zh-TW" altLang="en-US" sz="24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公開徵求廠商提供參考資料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546100"/>
            <a:ext cx="8880921" cy="6175375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4" name="橢圓 3"/>
          <p:cNvSpPr/>
          <p:nvPr/>
        </p:nvSpPr>
        <p:spPr>
          <a:xfrm>
            <a:off x="8229600" y="3429000"/>
            <a:ext cx="758824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6673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B92AC846-4CC5-415F-9A12-48DA9B5EA862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48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投影片編號版面配置區 1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35EB7A58-FAE7-464B-8693-6739CECCC746}" type="slidenum">
              <a:rPr kumimoji="0" lang="en-US" altLang="zh-TW" sz="1400" b="1" smtClean="0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48</a:t>
            </a:fld>
            <a:endParaRPr kumimoji="0" lang="en-US" altLang="zh-TW" sz="1400" b="1">
              <a:solidFill>
                <a:srgbClr val="AD1F1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73038" y="115888"/>
            <a:ext cx="4254946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1pPr>
            <a:lvl2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eaLnBrk="0" hangingPunct="0"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eaLnBrk="1" hangingPunct="1">
              <a:defRPr/>
            </a:pPr>
            <a:r>
              <a:rPr kumimoji="0" lang="zh-TW" altLang="en-US" sz="24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公開徵求廠商提供參考資料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548680"/>
            <a:ext cx="7781925" cy="6264696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794" y="3437916"/>
            <a:ext cx="5206702" cy="3352800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4" name="橢圓 3"/>
          <p:cNvSpPr/>
          <p:nvPr/>
        </p:nvSpPr>
        <p:spPr>
          <a:xfrm>
            <a:off x="2051720" y="1196752"/>
            <a:ext cx="122413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9" name="弧形接點 8"/>
          <p:cNvCxnSpPr/>
          <p:nvPr/>
        </p:nvCxnSpPr>
        <p:spPr>
          <a:xfrm>
            <a:off x="3275856" y="1448780"/>
            <a:ext cx="2592288" cy="2124236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1835696" y="6021288"/>
            <a:ext cx="1800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8321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D374D91-6669-4415-863B-05456BB334E3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49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投影片編號版面配置區 1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0A0587FB-0626-4B74-922A-7709CCB07767}" type="slidenum">
              <a:rPr kumimoji="0" lang="en-US" altLang="zh-TW" sz="1400" b="1" smtClean="0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49</a:t>
            </a:fld>
            <a:endParaRPr kumimoji="0" lang="en-US" altLang="zh-TW" sz="1400" b="1">
              <a:solidFill>
                <a:srgbClr val="AD1F1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107950" y="1109933"/>
            <a:ext cx="8856663" cy="408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536575" indent="-282575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987425" indent="-144463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Clr>
                <a:prstClr val="black"/>
              </a:buClr>
              <a:defRPr/>
            </a:pP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採購法第</a:t>
            </a:r>
            <a:r>
              <a:rPr lang="en-US" altLang="zh-TW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36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</a:t>
            </a:r>
            <a:r>
              <a:rPr lang="en-US" altLang="zh-TW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</a:t>
            </a:r>
          </a:p>
          <a:p>
            <a:pPr marL="0" lvl="1" indent="354013" eaLnBrk="1" hangingPunct="1">
              <a:spcBef>
                <a:spcPct val="10000"/>
              </a:spcBef>
              <a:buClr>
                <a:srgbClr val="0000FF"/>
              </a:buClr>
              <a:defRPr/>
            </a:pP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機關辦理採購，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依實際需要，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規定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投標廠商之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基本資格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 </a:t>
            </a:r>
          </a:p>
          <a:p>
            <a:pPr marL="0" lvl="1" indent="354013" eaLnBrk="1" hangingPunct="1">
              <a:spcBef>
                <a:spcPct val="10000"/>
              </a:spcBef>
              <a:buClr>
                <a:srgbClr val="0000FF"/>
              </a:buClr>
              <a:defRPr/>
            </a:pP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特殊或巨額之採購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，須由具有相當經驗、實績、人力、財力、設備等之廠商始能擔任者，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得另規定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投標廠商之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特定資格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0" lvl="1" indent="354013" eaLnBrk="1" hangingPunct="1">
              <a:spcBef>
                <a:spcPct val="10000"/>
              </a:spcBef>
              <a:buClr>
                <a:srgbClr val="0000FF"/>
              </a:buClr>
              <a:defRPr/>
            </a:pP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外國廠商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之投標資格及應提出之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資格文件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，得就實際需要另行規定，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附經公證或認證之中文譯本，並於招標文件中訂明。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915816" y="404664"/>
            <a:ext cx="3168352" cy="54006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eaLnBrk="1" hangingPunct="1">
              <a:defRPr/>
            </a:pPr>
            <a:r>
              <a:rPr kumimoji="0" lang="zh-TW" altLang="en-US" b="1" cap="none">
                <a:solidFill>
                  <a:srgbClr val="7030A0"/>
                </a:solidFill>
                <a:effectLst/>
                <a:latin typeface="微軟正黑體" panose="020B0604030504040204" pitchFamily="34" charset="-120"/>
              </a:rPr>
              <a:t>訂定廠商資格</a:t>
            </a:r>
            <a:endParaRPr kumimoji="0" lang="zh-TW" altLang="en-US" b="1" cap="none">
              <a:solidFill>
                <a:srgbClr val="7030A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842436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D374D91-6669-4415-863B-05456BB334E3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50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投影片編號版面配置區 1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0A0587FB-0626-4B74-922A-7709CCB07767}" type="slidenum">
              <a:rPr kumimoji="0" lang="en-US" altLang="zh-TW" sz="1400" b="1" smtClean="0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50</a:t>
            </a:fld>
            <a:endParaRPr kumimoji="0" lang="en-US" altLang="zh-TW" sz="1400" b="1">
              <a:solidFill>
                <a:srgbClr val="AD1F1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143829" y="1088740"/>
            <a:ext cx="8856663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536575" indent="-282575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987425" indent="-144463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lvl="1" indent="0" eaLnBrk="1" hangingPunct="1">
              <a:spcBef>
                <a:spcPct val="10000"/>
              </a:spcBef>
              <a:buClr>
                <a:srgbClr val="0000FF"/>
              </a:buClr>
              <a:defRPr/>
            </a:pP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細則第</a:t>
            </a:r>
            <a:r>
              <a:rPr lang="en-US" altLang="zh-TW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36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  <a:endParaRPr lang="en-US" altLang="zh-TW" sz="2700" b="1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1" indent="354013" algn="just" eaLnBrk="1" hangingPunct="1">
              <a:buClr>
                <a:srgbClr val="0000FF"/>
              </a:buClr>
              <a:tabLst>
                <a:tab pos="0" algn="l"/>
              </a:tabLst>
              <a:defRPr/>
            </a:pP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投標廠商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應符合之資格之一部分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得以分包廠商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就其分包部分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所具有者代之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但以招標文件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已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允許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以分包廠商之資格代之者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為限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0" lvl="1" indent="354013" algn="just" eaLnBrk="1" hangingPunct="1">
              <a:buClr>
                <a:srgbClr val="0000FF"/>
              </a:buClr>
              <a:tabLst>
                <a:tab pos="0" algn="l"/>
              </a:tabLst>
              <a:defRPr/>
            </a:pP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前項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分包廠商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及其分包部分，投標廠商於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得標後不得變更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但有特殊情形必須變更者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具有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不低於原分包廠商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就其分包部分所具有之資格，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並經機關同意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者為限。</a:t>
            </a:r>
          </a:p>
          <a:p>
            <a:pPr marL="0" lvl="1" indent="0" eaLnBrk="1" hangingPunct="1">
              <a:spcBef>
                <a:spcPts val="1200"/>
              </a:spcBef>
              <a:buClr>
                <a:srgbClr val="0000FF"/>
              </a:buClr>
              <a:defRPr/>
            </a:pPr>
            <a:r>
              <a:rPr lang="zh-TW" altLang="en-US" sz="27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細則第</a:t>
            </a:r>
            <a:r>
              <a:rPr lang="en-US" altLang="zh-TW" sz="27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37</a:t>
            </a:r>
            <a:r>
              <a:rPr lang="zh-TW" altLang="en-US" sz="27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</a:p>
          <a:p>
            <a:pPr marL="0" lvl="1" indent="354013" algn="just" eaLnBrk="1" hangingPunct="1">
              <a:buClr>
                <a:srgbClr val="0000FF"/>
              </a:buClr>
              <a:tabLst>
                <a:tab pos="0" algn="l"/>
              </a:tabLst>
              <a:defRPr/>
            </a:pPr>
            <a:r>
              <a:rPr lang="zh-TW" altLang="en-US" sz="28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依本法第</a:t>
            </a:r>
            <a:r>
              <a:rPr lang="en-US" altLang="zh-TW" sz="28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36</a:t>
            </a:r>
            <a:r>
              <a:rPr lang="zh-TW" altLang="en-US" sz="28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8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8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項規定投標文件附</a:t>
            </a:r>
            <a:r>
              <a:rPr lang="zh-TW" altLang="en-US" sz="2800" b="1" u="heavy">
                <a:solidFill>
                  <a:srgbClr val="100278"/>
                </a:solidFill>
                <a:uFill>
                  <a:solidFill>
                    <a:srgbClr val="0066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經公證或認證之資格文件中文譯本</a:t>
            </a:r>
            <a:r>
              <a:rPr lang="zh-TW" altLang="en-US" sz="28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，其中文</a:t>
            </a:r>
            <a:r>
              <a:rPr lang="zh-TW" altLang="en-US" sz="2800" b="1" u="heavy">
                <a:solidFill>
                  <a:srgbClr val="100278"/>
                </a:solidFill>
                <a:uFill>
                  <a:solidFill>
                    <a:srgbClr val="0066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譯本</a:t>
            </a:r>
            <a:r>
              <a:rPr lang="zh-TW" altLang="en-US" sz="28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之內容</a:t>
            </a:r>
            <a:r>
              <a:rPr lang="zh-TW" altLang="en-US" sz="2800" b="1" u="heavy">
                <a:solidFill>
                  <a:srgbClr val="100278"/>
                </a:solidFill>
                <a:uFill>
                  <a:solidFill>
                    <a:srgbClr val="0066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有誤者</a:t>
            </a:r>
            <a:r>
              <a:rPr lang="zh-TW" altLang="en-US" sz="28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800" b="1" u="heavy">
                <a:solidFill>
                  <a:srgbClr val="100278"/>
                </a:solidFill>
                <a:uFill>
                  <a:solidFill>
                    <a:srgbClr val="0066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以原文為準</a:t>
            </a:r>
            <a:r>
              <a:rPr lang="zh-TW" altLang="en-US" sz="28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   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915816" y="404664"/>
            <a:ext cx="3168352" cy="54006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eaLnBrk="1" hangingPunct="1">
              <a:defRPr/>
            </a:pPr>
            <a:r>
              <a:rPr kumimoji="0" lang="zh-TW" altLang="en-US" b="1" cap="none">
                <a:solidFill>
                  <a:srgbClr val="7030A0"/>
                </a:solidFill>
                <a:effectLst/>
                <a:latin typeface="微軟正黑體" panose="020B0604030504040204" pitchFamily="34" charset="-120"/>
              </a:rPr>
              <a:t>訂定廠商資格</a:t>
            </a:r>
            <a:endParaRPr kumimoji="0" lang="zh-TW" altLang="en-US" b="1" cap="none">
              <a:solidFill>
                <a:srgbClr val="7030A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862219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>
          <a:xfrm>
            <a:off x="8241332" y="316374"/>
            <a:ext cx="762000" cy="244475"/>
          </a:xfrm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D4F956A1-6E84-4045-ADD7-CC2F61692069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51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636" y="200245"/>
            <a:ext cx="6840760" cy="599505"/>
          </a:xfrm>
          <a:solidFill>
            <a:srgbClr val="000066"/>
          </a:solidFill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zh-TW" altLang="en-US" sz="2800" b="1">
                <a:solidFill>
                  <a:schemeClr val="bg1"/>
                </a:solidFill>
                <a:effectLst/>
                <a:latin typeface="+mj-ea"/>
              </a:rPr>
              <a:t>投標廠商資格與特殊或巨額採購認定標準</a:t>
            </a:r>
            <a:endParaRPr lang="zh-TW" altLang="en-US" sz="2800" b="1" dirty="0">
              <a:solidFill>
                <a:schemeClr val="bg1"/>
              </a:solidFill>
              <a:effectLst/>
              <a:latin typeface="+mj-ea"/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107504" y="908720"/>
            <a:ext cx="9001000" cy="5949280"/>
            <a:chOff x="107504" y="908720"/>
            <a:chExt cx="9001000" cy="5949280"/>
          </a:xfrm>
        </p:grpSpPr>
        <p:sp>
          <p:nvSpPr>
            <p:cNvPr id="3" name="圓角矩形 2"/>
            <p:cNvSpPr/>
            <p:nvPr/>
          </p:nvSpPr>
          <p:spPr>
            <a:xfrm>
              <a:off x="1619672" y="908720"/>
              <a:ext cx="2952328" cy="576064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200" b="1">
                  <a:solidFill>
                    <a:prstClr val="white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基本資格</a:t>
              </a:r>
              <a:r>
                <a:rPr lang="en-US" altLang="zh-TW" sz="2200" b="1">
                  <a:solidFill>
                    <a:srgbClr val="FFFF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2200" b="1">
                  <a:solidFill>
                    <a:srgbClr val="FFFF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第</a:t>
              </a:r>
              <a:r>
                <a:rPr lang="en-US" altLang="zh-TW" sz="2200" b="1">
                  <a:solidFill>
                    <a:srgbClr val="FFFF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2</a:t>
              </a:r>
              <a:r>
                <a:rPr lang="zh-TW" altLang="en-US" sz="2200" b="1">
                  <a:solidFill>
                    <a:srgbClr val="FFFF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條</a:t>
              </a:r>
              <a:r>
                <a:rPr lang="en-US" altLang="zh-TW" sz="2200" b="1">
                  <a:solidFill>
                    <a:srgbClr val="FFFF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  <a:endParaRPr lang="zh-TW" altLang="en-US" sz="2200" b="1">
                <a:solidFill>
                  <a:srgbClr val="FFFF00"/>
                </a:solidFill>
                <a:latin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cxnSp>
          <p:nvCxnSpPr>
            <p:cNvPr id="10" name="直線單箭頭接點 9"/>
            <p:cNvCxnSpPr>
              <a:stCxn id="3" idx="2"/>
            </p:cNvCxnSpPr>
            <p:nvPr/>
          </p:nvCxnSpPr>
          <p:spPr>
            <a:xfrm>
              <a:off x="3095836" y="1484784"/>
              <a:ext cx="0" cy="288032"/>
            </a:xfrm>
            <a:prstGeom prst="straightConnector1">
              <a:avLst/>
            </a:prstGeom>
            <a:ln w="57150">
              <a:solidFill>
                <a:srgbClr val="00006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圓角矩形 11"/>
            <p:cNvSpPr/>
            <p:nvPr/>
          </p:nvSpPr>
          <p:spPr>
            <a:xfrm>
              <a:off x="107504" y="2067464"/>
              <a:ext cx="2952328" cy="804245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500"/>
                </a:lnSpc>
              </a:pPr>
              <a:r>
                <a:rPr lang="zh-TW" altLang="en-US" sz="2200" b="1">
                  <a:solidFill>
                    <a:prstClr val="white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與提供招標標的有關</a:t>
              </a:r>
              <a:endParaRPr lang="en-US" altLang="zh-TW" sz="2200" b="1">
                <a:solidFill>
                  <a:prstClr val="white"/>
                </a:solidFill>
                <a:latin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algn="ctr">
                <a:lnSpc>
                  <a:spcPts val="2500"/>
                </a:lnSpc>
              </a:pPr>
              <a:r>
                <a:rPr lang="en-US" altLang="zh-TW" sz="2200" b="1">
                  <a:solidFill>
                    <a:srgbClr val="FFFF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2200" b="1">
                  <a:solidFill>
                    <a:srgbClr val="FFC0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第</a:t>
              </a:r>
              <a:r>
                <a:rPr lang="en-US" altLang="zh-TW" sz="2200" b="1">
                  <a:solidFill>
                    <a:srgbClr val="FFC0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3</a:t>
              </a:r>
              <a:r>
                <a:rPr lang="zh-TW" altLang="en-US" sz="2200" b="1">
                  <a:solidFill>
                    <a:srgbClr val="FFC0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條，</a:t>
              </a:r>
              <a:r>
                <a:rPr lang="zh-TW" altLang="en-US" sz="2200" b="1" u="sng">
                  <a:solidFill>
                    <a:srgbClr val="FFC0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得擇定</a:t>
              </a:r>
              <a:r>
                <a:rPr lang="en-US" altLang="zh-TW" sz="2200" b="1">
                  <a:solidFill>
                    <a:srgbClr val="FFFF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  <a:endParaRPr lang="zh-TW" altLang="en-US" sz="2200" b="1">
                <a:solidFill>
                  <a:srgbClr val="FFFF00"/>
                </a:solidFill>
                <a:latin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13" name="圓角矩形 12"/>
            <p:cNvSpPr/>
            <p:nvPr/>
          </p:nvSpPr>
          <p:spPr>
            <a:xfrm>
              <a:off x="3203848" y="2060848"/>
              <a:ext cx="2952328" cy="79144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500"/>
                </a:lnSpc>
              </a:pPr>
              <a:r>
                <a:rPr lang="zh-TW" altLang="en-US" sz="2200" b="1">
                  <a:solidFill>
                    <a:prstClr val="white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與履約能力有關</a:t>
              </a:r>
              <a:endParaRPr lang="en-US" altLang="zh-TW" sz="2200" b="1">
                <a:solidFill>
                  <a:prstClr val="white"/>
                </a:solidFill>
                <a:latin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algn="ctr">
                <a:lnSpc>
                  <a:spcPts val="2500"/>
                </a:lnSpc>
              </a:pPr>
              <a:r>
                <a:rPr lang="en-US" altLang="zh-TW" sz="2200" b="1">
                  <a:solidFill>
                    <a:srgbClr val="FFFF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2200" b="1">
                  <a:solidFill>
                    <a:srgbClr val="FFC0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第</a:t>
              </a:r>
              <a:r>
                <a:rPr lang="en-US" altLang="zh-TW" sz="2200" b="1">
                  <a:solidFill>
                    <a:srgbClr val="FFC0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4</a:t>
              </a:r>
              <a:r>
                <a:rPr lang="zh-TW" altLang="en-US" sz="2200" b="1">
                  <a:solidFill>
                    <a:srgbClr val="FFC0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條，</a:t>
              </a:r>
              <a:r>
                <a:rPr lang="zh-TW" altLang="en-US" sz="2200" b="1" u="sng">
                  <a:solidFill>
                    <a:srgbClr val="FFC0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得擇定</a:t>
              </a:r>
              <a:r>
                <a:rPr lang="en-US" altLang="zh-TW" sz="2200" b="1">
                  <a:solidFill>
                    <a:srgbClr val="FFFF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  <a:endParaRPr lang="zh-TW" altLang="en-US" sz="2200" b="1">
                <a:solidFill>
                  <a:srgbClr val="FFFF00"/>
                </a:solidFill>
                <a:latin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>
            <a:xfrm>
              <a:off x="1619672" y="1772816"/>
              <a:ext cx="3096344" cy="0"/>
            </a:xfrm>
            <a:prstGeom prst="line">
              <a:avLst/>
            </a:prstGeom>
            <a:ln w="5715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>
              <a:off x="1619672" y="1772816"/>
              <a:ext cx="0" cy="288032"/>
            </a:xfrm>
            <a:prstGeom prst="straightConnector1">
              <a:avLst/>
            </a:prstGeom>
            <a:ln w="57150">
              <a:solidFill>
                <a:srgbClr val="00006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單箭頭接點 21"/>
            <p:cNvCxnSpPr/>
            <p:nvPr/>
          </p:nvCxnSpPr>
          <p:spPr>
            <a:xfrm>
              <a:off x="4716016" y="1772816"/>
              <a:ext cx="0" cy="288032"/>
            </a:xfrm>
            <a:prstGeom prst="straightConnector1">
              <a:avLst/>
            </a:prstGeom>
            <a:ln w="57150">
              <a:solidFill>
                <a:srgbClr val="00006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接點 27"/>
            <p:cNvCxnSpPr/>
            <p:nvPr/>
          </p:nvCxnSpPr>
          <p:spPr>
            <a:xfrm>
              <a:off x="395536" y="2852936"/>
              <a:ext cx="0" cy="2225702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/>
            <p:cNvSpPr/>
            <p:nvPr/>
          </p:nvSpPr>
          <p:spPr>
            <a:xfrm>
              <a:off x="683568" y="2900633"/>
              <a:ext cx="2376264" cy="792088"/>
            </a:xfrm>
            <a:prstGeom prst="rect">
              <a:avLst/>
            </a:pr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ts val="2600"/>
                </a:lnSpc>
              </a:pPr>
              <a:r>
                <a:rPr lang="zh-TW" altLang="en-US" sz="2000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廠商登記或設立之證明</a:t>
              </a:r>
            </a:p>
          </p:txBody>
        </p:sp>
        <p:cxnSp>
          <p:nvCxnSpPr>
            <p:cNvPr id="49" name="直線接點 48"/>
            <p:cNvCxnSpPr/>
            <p:nvPr/>
          </p:nvCxnSpPr>
          <p:spPr>
            <a:xfrm>
              <a:off x="378183" y="3356992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矩形 49"/>
            <p:cNvSpPr/>
            <p:nvPr/>
          </p:nvSpPr>
          <p:spPr>
            <a:xfrm>
              <a:off x="683568" y="3789040"/>
              <a:ext cx="2376264" cy="792088"/>
            </a:xfrm>
            <a:prstGeom prst="rect">
              <a:avLst/>
            </a:pr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ts val="2600"/>
                </a:lnSpc>
              </a:pPr>
              <a:r>
                <a:rPr lang="zh-TW" altLang="en-US" sz="2000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廠商納稅之證明</a:t>
              </a:r>
              <a:r>
                <a:rPr lang="en-US" altLang="zh-TW" sz="2000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(</a:t>
              </a:r>
              <a:r>
                <a:rPr lang="zh-TW" altLang="en-US" sz="2000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營業稅或所得稅</a:t>
              </a:r>
              <a:r>
                <a:rPr lang="en-US" altLang="zh-TW" sz="2000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)</a:t>
              </a:r>
              <a:endParaRPr lang="zh-TW" altLang="en-US" sz="2000" b="1">
                <a:solidFill>
                  <a:prstClr val="white"/>
                </a:solidFill>
                <a:latin typeface="微軟正黑體" panose="020B0604030504040204" pitchFamily="34" charset="-120"/>
              </a:endParaRPr>
            </a:p>
          </p:txBody>
        </p:sp>
        <p:cxnSp>
          <p:nvCxnSpPr>
            <p:cNvPr id="51" name="直線接點 50"/>
            <p:cNvCxnSpPr/>
            <p:nvPr/>
          </p:nvCxnSpPr>
          <p:spPr>
            <a:xfrm>
              <a:off x="378183" y="4221088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矩形 51"/>
            <p:cNvSpPr/>
            <p:nvPr/>
          </p:nvSpPr>
          <p:spPr>
            <a:xfrm>
              <a:off x="683568" y="4653136"/>
              <a:ext cx="2376264" cy="839785"/>
            </a:xfrm>
            <a:prstGeom prst="rect">
              <a:avLst/>
            </a:pr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ts val="2600"/>
                </a:lnSpc>
              </a:pPr>
              <a:r>
                <a:rPr lang="zh-TW" altLang="en-US" sz="2000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加入工業或商業團體之證明</a:t>
              </a:r>
              <a:r>
                <a:rPr lang="en-US" altLang="zh-TW" sz="2000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(</a:t>
              </a:r>
              <a:r>
                <a:rPr lang="zh-TW" altLang="en-US" sz="2000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會員證</a:t>
              </a:r>
              <a:r>
                <a:rPr lang="en-US" altLang="zh-TW" sz="2000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)</a:t>
              </a:r>
              <a:endParaRPr lang="zh-TW" altLang="en-US" sz="2000" b="1">
                <a:solidFill>
                  <a:prstClr val="white"/>
                </a:solidFill>
                <a:latin typeface="微軟正黑體" panose="020B0604030504040204" pitchFamily="34" charset="-120"/>
              </a:endParaRPr>
            </a:p>
          </p:txBody>
        </p:sp>
        <p:cxnSp>
          <p:nvCxnSpPr>
            <p:cNvPr id="53" name="直線接點 52"/>
            <p:cNvCxnSpPr/>
            <p:nvPr/>
          </p:nvCxnSpPr>
          <p:spPr>
            <a:xfrm>
              <a:off x="378183" y="5085184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接點 53"/>
            <p:cNvCxnSpPr/>
            <p:nvPr/>
          </p:nvCxnSpPr>
          <p:spPr>
            <a:xfrm>
              <a:off x="3347864" y="2804592"/>
              <a:ext cx="0" cy="379276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矩形 54"/>
            <p:cNvSpPr/>
            <p:nvPr/>
          </p:nvSpPr>
          <p:spPr>
            <a:xfrm>
              <a:off x="3635896" y="2924297"/>
              <a:ext cx="2520280" cy="600375"/>
            </a:xfrm>
            <a:prstGeom prst="rect">
              <a:avLst/>
            </a:pr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TW" altLang="en-US" sz="1700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廠商具有製造、供應或承做能力之證明</a:t>
              </a:r>
            </a:p>
          </p:txBody>
        </p:sp>
        <p:cxnSp>
          <p:nvCxnSpPr>
            <p:cNvPr id="56" name="直線接點 55"/>
            <p:cNvCxnSpPr/>
            <p:nvPr/>
          </p:nvCxnSpPr>
          <p:spPr>
            <a:xfrm>
              <a:off x="3330511" y="3356345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矩形 56"/>
            <p:cNvSpPr/>
            <p:nvPr/>
          </p:nvSpPr>
          <p:spPr>
            <a:xfrm>
              <a:off x="3635896" y="3573016"/>
              <a:ext cx="2520280" cy="648073"/>
            </a:xfrm>
            <a:prstGeom prst="rect">
              <a:avLst/>
            </a:pr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TW" altLang="en-US" sz="1700" b="1">
                  <a:solidFill>
                    <a:prstClr val="white"/>
                  </a:solidFill>
                  <a:latin typeface="微軟正黑體" panose="020B0604030504040204" pitchFamily="34" charset="-120"/>
                </a:rPr>
                <a:t>廠商具有如期履約能力之證明</a:t>
              </a:r>
            </a:p>
          </p:txBody>
        </p:sp>
        <p:cxnSp>
          <p:nvCxnSpPr>
            <p:cNvPr id="58" name="直線接點 57"/>
            <p:cNvCxnSpPr/>
            <p:nvPr/>
          </p:nvCxnSpPr>
          <p:spPr>
            <a:xfrm>
              <a:off x="3330511" y="3933058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矩形 58"/>
            <p:cNvSpPr/>
            <p:nvPr/>
          </p:nvSpPr>
          <p:spPr>
            <a:xfrm>
              <a:off x="3635896" y="4293095"/>
              <a:ext cx="2520280" cy="720081"/>
            </a:xfrm>
            <a:prstGeom prst="rect">
              <a:avLst/>
            </a:pr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TW" altLang="en-US" sz="1700" b="1" spc="-100">
                  <a:solidFill>
                    <a:prstClr val="white"/>
                  </a:solidFill>
                  <a:latin typeface="微軟正黑體" panose="020B0604030504040204" pitchFamily="34" charset="-120"/>
                </a:rPr>
                <a:t>廠商或其受雇人、從業人員具有專門技能之證明</a:t>
              </a:r>
            </a:p>
          </p:txBody>
        </p:sp>
        <p:cxnSp>
          <p:nvCxnSpPr>
            <p:cNvPr id="60" name="直線接點 59"/>
            <p:cNvCxnSpPr/>
            <p:nvPr/>
          </p:nvCxnSpPr>
          <p:spPr>
            <a:xfrm>
              <a:off x="3330511" y="4653135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矩形 61"/>
            <p:cNvSpPr/>
            <p:nvPr/>
          </p:nvSpPr>
          <p:spPr>
            <a:xfrm>
              <a:off x="3635896" y="5085183"/>
              <a:ext cx="2520280" cy="648069"/>
            </a:xfrm>
            <a:prstGeom prst="rect">
              <a:avLst/>
            </a:pr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TW" altLang="en-US" sz="1700" b="1" spc="-100">
                  <a:solidFill>
                    <a:prstClr val="white"/>
                  </a:solidFill>
                  <a:latin typeface="微軟正黑體" panose="020B0604030504040204" pitchFamily="34" charset="-120"/>
                </a:rPr>
                <a:t>廠商具有維修、維護或售後服務能力之證明</a:t>
              </a:r>
            </a:p>
          </p:txBody>
        </p:sp>
        <p:cxnSp>
          <p:nvCxnSpPr>
            <p:cNvPr id="65" name="直線接點 64"/>
            <p:cNvCxnSpPr/>
            <p:nvPr/>
          </p:nvCxnSpPr>
          <p:spPr>
            <a:xfrm>
              <a:off x="3347864" y="5445224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/>
            <p:cNvSpPr/>
            <p:nvPr/>
          </p:nvSpPr>
          <p:spPr>
            <a:xfrm>
              <a:off x="3635896" y="5805264"/>
              <a:ext cx="2520280" cy="408384"/>
            </a:xfrm>
            <a:prstGeom prst="rect">
              <a:avLst/>
            </a:pr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TW" altLang="en-US" sz="1700" b="1" spc="-100">
                  <a:solidFill>
                    <a:prstClr val="white"/>
                  </a:solidFill>
                  <a:latin typeface="微軟正黑體" panose="020B0604030504040204" pitchFamily="34" charset="-120"/>
                </a:rPr>
                <a:t>廠商信用之證明</a:t>
              </a:r>
            </a:p>
          </p:txBody>
        </p:sp>
        <p:cxnSp>
          <p:nvCxnSpPr>
            <p:cNvPr id="67" name="直線接點 66"/>
            <p:cNvCxnSpPr/>
            <p:nvPr/>
          </p:nvCxnSpPr>
          <p:spPr>
            <a:xfrm>
              <a:off x="3347864" y="6021287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圓角矩形 68"/>
            <p:cNvSpPr/>
            <p:nvPr/>
          </p:nvSpPr>
          <p:spPr>
            <a:xfrm>
              <a:off x="6156176" y="980728"/>
              <a:ext cx="2952328" cy="152369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ts val="2300"/>
                </a:lnSpc>
              </a:pPr>
              <a:r>
                <a:rPr lang="zh-TW" altLang="en-US" sz="2200" b="1">
                  <a:solidFill>
                    <a:prstClr val="black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特定資格</a:t>
              </a:r>
              <a:r>
                <a:rPr lang="en-US" altLang="zh-TW" sz="2000" b="1">
                  <a:solidFill>
                    <a:prstClr val="black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2000" b="1">
                  <a:solidFill>
                    <a:srgbClr val="0066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第</a:t>
              </a:r>
              <a:r>
                <a:rPr lang="en-US" altLang="zh-TW" sz="2000" b="1">
                  <a:solidFill>
                    <a:srgbClr val="0066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5</a:t>
              </a:r>
              <a:r>
                <a:rPr lang="zh-TW" altLang="en-US" sz="2000" b="1">
                  <a:solidFill>
                    <a:srgbClr val="0066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條，</a:t>
              </a:r>
              <a:r>
                <a:rPr lang="zh-TW" altLang="en-US" sz="2000" b="1" u="sng">
                  <a:solidFill>
                    <a:srgbClr val="0066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得擇定</a:t>
              </a:r>
              <a:r>
                <a:rPr lang="zh-TW" altLang="en-US" sz="2000" b="1">
                  <a:solidFill>
                    <a:srgbClr val="0066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。第</a:t>
              </a:r>
              <a:r>
                <a:rPr lang="en-US" altLang="zh-TW" sz="2000" b="1">
                  <a:solidFill>
                    <a:srgbClr val="0066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13</a:t>
              </a:r>
              <a:r>
                <a:rPr lang="zh-TW" altLang="en-US" sz="2000" b="1">
                  <a:solidFill>
                    <a:srgbClr val="006600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條：應先評估可能符合特定資格之廠商家數，並檢討有無不當限制競爭。</a:t>
              </a:r>
              <a:r>
                <a:rPr lang="en-US" altLang="zh-TW" sz="2000" b="1">
                  <a:solidFill>
                    <a:prstClr val="black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  <a:endParaRPr lang="zh-TW" altLang="en-US" sz="2000" b="1">
                <a:solidFill>
                  <a:prstClr val="black"/>
                </a:solidFill>
                <a:latin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cxnSp>
          <p:nvCxnSpPr>
            <p:cNvPr id="70" name="直線接點 69"/>
            <p:cNvCxnSpPr/>
            <p:nvPr/>
          </p:nvCxnSpPr>
          <p:spPr>
            <a:xfrm>
              <a:off x="6372200" y="2492896"/>
              <a:ext cx="0" cy="4043968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6666777" y="2612602"/>
              <a:ext cx="2291164" cy="62403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TW" altLang="en-US" sz="1800" b="1">
                  <a:solidFill>
                    <a:srgbClr val="000066"/>
                  </a:solidFill>
                  <a:latin typeface="微軟正黑體" panose="020B0604030504040204" pitchFamily="34" charset="-120"/>
                </a:rPr>
                <a:t>具有相當經驗或實績者</a:t>
              </a:r>
            </a:p>
          </p:txBody>
        </p:sp>
        <p:cxnSp>
          <p:nvCxnSpPr>
            <p:cNvPr id="72" name="直線接點 71"/>
            <p:cNvCxnSpPr/>
            <p:nvPr/>
          </p:nvCxnSpPr>
          <p:spPr>
            <a:xfrm>
              <a:off x="6354847" y="2924944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矩形 72"/>
            <p:cNvSpPr/>
            <p:nvPr/>
          </p:nvSpPr>
          <p:spPr>
            <a:xfrm>
              <a:off x="6666777" y="3368513"/>
              <a:ext cx="2291164" cy="46952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TW" altLang="en-US" sz="1800" b="1">
                  <a:solidFill>
                    <a:srgbClr val="000066"/>
                  </a:solidFill>
                  <a:latin typeface="微軟正黑體" panose="020B0604030504040204" pitchFamily="34" charset="-120"/>
                </a:rPr>
                <a:t>具有相當人力者</a:t>
              </a:r>
            </a:p>
          </p:txBody>
        </p:sp>
        <p:cxnSp>
          <p:nvCxnSpPr>
            <p:cNvPr id="74" name="直線接點 73"/>
            <p:cNvCxnSpPr/>
            <p:nvPr/>
          </p:nvCxnSpPr>
          <p:spPr>
            <a:xfrm>
              <a:off x="6354847" y="3645024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矩形 74"/>
            <p:cNvSpPr/>
            <p:nvPr/>
          </p:nvSpPr>
          <p:spPr>
            <a:xfrm>
              <a:off x="6666777" y="3933056"/>
              <a:ext cx="2291164" cy="50405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TW" altLang="en-US" sz="1700" b="1" spc="-100">
                  <a:solidFill>
                    <a:srgbClr val="000066"/>
                  </a:solidFill>
                  <a:latin typeface="微軟正黑體" panose="020B0604030504040204" pitchFamily="34" charset="-120"/>
                </a:rPr>
                <a:t>具有相當財力者</a:t>
              </a:r>
            </a:p>
          </p:txBody>
        </p:sp>
        <p:cxnSp>
          <p:nvCxnSpPr>
            <p:cNvPr id="76" name="直線接點 75"/>
            <p:cNvCxnSpPr/>
            <p:nvPr/>
          </p:nvCxnSpPr>
          <p:spPr>
            <a:xfrm>
              <a:off x="6354847" y="4149080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矩形 76"/>
            <p:cNvSpPr/>
            <p:nvPr/>
          </p:nvSpPr>
          <p:spPr>
            <a:xfrm>
              <a:off x="6666777" y="4581128"/>
              <a:ext cx="2291164" cy="57109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TW" altLang="en-US" sz="1700" b="1" spc="-100">
                  <a:solidFill>
                    <a:srgbClr val="000066"/>
                  </a:solidFill>
                  <a:latin typeface="微軟正黑體" panose="020B0604030504040204" pitchFamily="34" charset="-120"/>
                </a:rPr>
                <a:t>具有相當設備者</a:t>
              </a:r>
            </a:p>
          </p:txBody>
        </p:sp>
        <p:cxnSp>
          <p:nvCxnSpPr>
            <p:cNvPr id="78" name="直線接點 77"/>
            <p:cNvCxnSpPr/>
            <p:nvPr/>
          </p:nvCxnSpPr>
          <p:spPr>
            <a:xfrm>
              <a:off x="6354847" y="4875706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線接點 78"/>
            <p:cNvCxnSpPr/>
            <p:nvPr/>
          </p:nvCxnSpPr>
          <p:spPr>
            <a:xfrm>
              <a:off x="6354847" y="5684910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矩形 79"/>
            <p:cNvSpPr/>
            <p:nvPr/>
          </p:nvSpPr>
          <p:spPr>
            <a:xfrm>
              <a:off x="6660232" y="5301208"/>
              <a:ext cx="2291164" cy="8157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TW" altLang="en-US" sz="1700" b="1" spc="-100">
                  <a:solidFill>
                    <a:srgbClr val="000066"/>
                  </a:solidFill>
                  <a:latin typeface="微軟正黑體" panose="020B0604030504040204" pitchFamily="34" charset="-120"/>
                </a:rPr>
                <a:t>具有符合國際或國家品質管理之驗證文件者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3635896" y="6285660"/>
              <a:ext cx="2520280" cy="572340"/>
            </a:xfrm>
            <a:prstGeom prst="rect">
              <a:avLst/>
            </a:pr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TW" altLang="en-US" sz="1700" b="1" spc="-100">
                  <a:solidFill>
                    <a:prstClr val="white"/>
                  </a:solidFill>
                  <a:latin typeface="微軟正黑體" panose="020B0604030504040204" pitchFamily="34" charset="-120"/>
                </a:rPr>
                <a:t>其他法令規定或經主管機關認定者</a:t>
              </a:r>
            </a:p>
          </p:txBody>
        </p:sp>
        <p:cxnSp>
          <p:nvCxnSpPr>
            <p:cNvPr id="48" name="直線接點 47"/>
            <p:cNvCxnSpPr/>
            <p:nvPr/>
          </p:nvCxnSpPr>
          <p:spPr>
            <a:xfrm>
              <a:off x="3347864" y="6597352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矩形 60"/>
            <p:cNvSpPr/>
            <p:nvPr/>
          </p:nvSpPr>
          <p:spPr>
            <a:xfrm>
              <a:off x="6684130" y="6242286"/>
              <a:ext cx="2291164" cy="57109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TW" altLang="en-US" sz="1700" b="1" spc="-100">
                  <a:solidFill>
                    <a:srgbClr val="000066"/>
                  </a:solidFill>
                  <a:latin typeface="微軟正黑體" panose="020B0604030504040204" pitchFamily="34" charset="-120"/>
                </a:rPr>
                <a:t>其他經主管機關認定者</a:t>
              </a:r>
            </a:p>
          </p:txBody>
        </p:sp>
        <p:cxnSp>
          <p:nvCxnSpPr>
            <p:cNvPr id="63" name="直線接點 62"/>
            <p:cNvCxnSpPr/>
            <p:nvPr/>
          </p:nvCxnSpPr>
          <p:spPr>
            <a:xfrm>
              <a:off x="6372200" y="6536864"/>
              <a:ext cx="305385" cy="0"/>
            </a:xfrm>
            <a:prstGeom prst="line">
              <a:avLst/>
            </a:prstGeom>
            <a:ln w="381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0049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D374D91-6669-4415-863B-05456BB334E3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52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投影片編號版面配置區 15"/>
          <p:cNvSpPr txBox="1">
            <a:spLocks noGrp="1"/>
          </p:cNvSpPr>
          <p:nvPr/>
        </p:nvSpPr>
        <p:spPr>
          <a:xfrm>
            <a:off x="8241667" y="724113"/>
            <a:ext cx="758825" cy="24765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0A0587FB-0626-4B74-922A-7709CCB07767}" type="slidenum">
              <a:rPr kumimoji="0" lang="en-US" altLang="zh-TW" sz="1400" b="1" smtClean="0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52</a:t>
            </a:fld>
            <a:endParaRPr kumimoji="0" lang="en-US" altLang="zh-TW" sz="1400" b="1">
              <a:solidFill>
                <a:srgbClr val="AD1F1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143829" y="1088740"/>
            <a:ext cx="8856663" cy="5413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536575" indent="-282575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987425" indent="-144463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lvl="1" indent="0" algn="just" eaLnBrk="1" hangingPunct="1">
              <a:spcBef>
                <a:spcPct val="10000"/>
              </a:spcBef>
              <a:buClr>
                <a:srgbClr val="C00000"/>
              </a:buClr>
              <a:buSzPct val="90000"/>
              <a:defRPr/>
            </a:pPr>
            <a:r>
              <a:rPr lang="zh-TW" altLang="en-US" sz="2600" b="1" u="heavy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認定標準</a:t>
            </a:r>
            <a:r>
              <a:rPr lang="zh-TW" altLang="en-US" sz="26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6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6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6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6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項第</a:t>
            </a:r>
            <a:r>
              <a:rPr lang="en-US" altLang="zh-TW" sz="26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6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款「具有符合國際或國家品質管理之驗證文件者」</a:t>
            </a:r>
            <a:endParaRPr lang="en-US" altLang="zh-TW" sz="2600" b="1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5113" lvl="1" indent="-265113" algn="just" eaLnBrk="1" hangingPunct="1">
              <a:spcBef>
                <a:spcPct val="10000"/>
              </a:spcBef>
              <a:buClr>
                <a:srgbClr val="C0000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經濟部標準檢驗局</a:t>
            </a:r>
            <a:r>
              <a:rPr lang="en-US" altLang="zh-TW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日經標五字第</a:t>
            </a:r>
            <a:r>
              <a:rPr lang="en-US" altLang="zh-TW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10000143140</a:t>
            </a: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號函：</a:t>
            </a:r>
            <a:r>
              <a:rPr lang="zh-TW" altLang="en-US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</a:t>
            </a:r>
            <a:r>
              <a:rPr lang="zh-TW" altLang="en-US" sz="2600" b="1" u="heavy">
                <a:solidFill>
                  <a:srgbClr val="100278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品質管理之驗證文件</a:t>
            </a:r>
            <a:r>
              <a:rPr lang="zh-TW" altLang="en-US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，例如</a:t>
            </a:r>
            <a:r>
              <a:rPr lang="en-US" altLang="zh-TW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ISO9001</a:t>
            </a:r>
            <a:r>
              <a:rPr lang="zh-TW" altLang="en-US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（品質管理系統）、</a:t>
            </a:r>
            <a:r>
              <a:rPr lang="en-US" altLang="zh-TW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ISO 13485</a:t>
            </a:r>
            <a:r>
              <a:rPr lang="zh-TW" altLang="en-US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（醫療器材品質管理系統）及</a:t>
            </a:r>
            <a:r>
              <a:rPr lang="en-US" altLang="zh-TW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ISO/ TS 16949</a:t>
            </a:r>
            <a:r>
              <a:rPr lang="zh-TW" altLang="en-US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（全球汽車業品質管理系統）驗證證書；</a:t>
            </a:r>
            <a:r>
              <a:rPr lang="zh-TW" altLang="en-US" sz="2600" b="1" u="heavy">
                <a:solidFill>
                  <a:srgbClr val="100278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國家品質管理之驗證文件</a:t>
            </a:r>
            <a:r>
              <a:rPr lang="zh-TW" altLang="en-US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，例如</a:t>
            </a:r>
            <a:r>
              <a:rPr lang="en-US" altLang="zh-TW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CNS12681</a:t>
            </a:r>
            <a:r>
              <a:rPr lang="zh-TW" altLang="en-US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（品質管理系統要求）、</a:t>
            </a:r>
            <a:r>
              <a:rPr lang="en-US" altLang="zh-TW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CNS 15013</a:t>
            </a:r>
            <a:r>
              <a:rPr lang="zh-TW" altLang="en-US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（醫療器材品質管理系統）及</a:t>
            </a:r>
            <a:r>
              <a:rPr lang="en-US" altLang="zh-TW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CNS 14790</a:t>
            </a:r>
            <a:r>
              <a:rPr lang="zh-TW" altLang="en-US" sz="26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（全球汽車業品質管理系統）驗證證書</a:t>
            </a: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600" b="1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5113" lvl="1" indent="-265113" algn="just" eaLnBrk="1" hangingPunct="1">
              <a:spcBef>
                <a:spcPct val="10000"/>
              </a:spcBef>
              <a:buClr>
                <a:srgbClr val="C0000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驗證機構應取得之認證依</a:t>
            </a:r>
            <a:r>
              <a:rPr lang="zh-TW" altLang="en-US" sz="2600" b="1" u="heavy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標準法</a:t>
            </a: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條規定。</a:t>
            </a:r>
            <a:endParaRPr lang="en-US" altLang="zh-TW" sz="2600" b="1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5113" lvl="1" indent="-265113" algn="just" eaLnBrk="1" hangingPunct="1">
              <a:spcBef>
                <a:spcPct val="10000"/>
              </a:spcBef>
              <a:buClr>
                <a:srgbClr val="C0000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應先依</a:t>
            </a:r>
            <a:r>
              <a:rPr lang="zh-TW" altLang="en-US" sz="2600" b="1" u="heavy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認定標準</a:t>
            </a: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條規定評估可能符合特定資格之廠商家數，並檢討有無不當限制競爭之情形。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79512" y="404664"/>
            <a:ext cx="8695692" cy="54006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eaLnBrk="1" hangingPunct="1">
              <a:defRPr/>
            </a:pPr>
            <a:r>
              <a:rPr kumimoji="0" lang="zh-TW" altLang="en-US" sz="3000" b="1" cap="none">
                <a:solidFill>
                  <a:schemeClr val="tx1"/>
                </a:solidFill>
                <a:effectLst/>
                <a:latin typeface="微軟正黑體" panose="020B0604030504040204" pitchFamily="34" charset="-120"/>
              </a:rPr>
              <a:t>工程會</a:t>
            </a:r>
            <a:r>
              <a:rPr kumimoji="0" lang="en-US" altLang="zh-TW" sz="3000" b="1" cap="none">
                <a:solidFill>
                  <a:schemeClr val="tx1"/>
                </a:solidFill>
                <a:effectLst/>
                <a:latin typeface="微軟正黑體" panose="020B0604030504040204" pitchFamily="34" charset="-120"/>
              </a:rPr>
              <a:t>101.02.13</a:t>
            </a:r>
            <a:r>
              <a:rPr kumimoji="0" lang="zh-TW" altLang="en-US" sz="3000" b="1" cap="none">
                <a:solidFill>
                  <a:schemeClr val="tx1"/>
                </a:solidFill>
                <a:effectLst/>
                <a:latin typeface="微軟正黑體" panose="020B0604030504040204" pitchFamily="34" charset="-120"/>
              </a:rPr>
              <a:t>工程企字第</a:t>
            </a:r>
            <a:r>
              <a:rPr kumimoji="0" lang="en-US" altLang="zh-TW" sz="3000" b="1" cap="none">
                <a:solidFill>
                  <a:schemeClr val="tx1"/>
                </a:solidFill>
                <a:effectLst/>
                <a:latin typeface="微軟正黑體" panose="020B0604030504040204" pitchFamily="34" charset="-120"/>
              </a:rPr>
              <a:t>10000461290</a:t>
            </a:r>
            <a:r>
              <a:rPr kumimoji="0" lang="zh-TW" altLang="en-US" sz="3000" b="1" cap="none">
                <a:solidFill>
                  <a:schemeClr val="tx1"/>
                </a:solidFill>
                <a:effectLst/>
                <a:latin typeface="微軟正黑體" panose="020B0604030504040204" pitchFamily="34" charset="-120"/>
              </a:rPr>
              <a:t>號函</a:t>
            </a:r>
          </a:p>
        </p:txBody>
      </p:sp>
    </p:spTree>
    <p:extLst>
      <p:ext uri="{BB962C8B-B14F-4D97-AF65-F5344CB8AC3E}">
        <p14:creationId xmlns:p14="http://schemas.microsoft.com/office/powerpoint/2010/main" val="2365238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D374D91-6669-4415-863B-05456BB334E3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53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投影片編號版面配置區 1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0A0587FB-0626-4B74-922A-7709CCB07767}" type="slidenum">
              <a:rPr kumimoji="0" lang="en-US" altLang="zh-TW" sz="1400" b="1" smtClean="0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53</a:t>
            </a:fld>
            <a:endParaRPr kumimoji="0" lang="en-US" altLang="zh-TW" sz="1400" b="1">
              <a:solidFill>
                <a:srgbClr val="AD1F1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143829" y="1080202"/>
            <a:ext cx="8856663" cy="1412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536575" indent="-282575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987425" indent="-144463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Clr>
                <a:prstClr val="black"/>
              </a:buClr>
              <a:defRPr/>
            </a:pP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採購法第</a:t>
            </a:r>
            <a:r>
              <a:rPr lang="en-US" altLang="zh-TW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7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</a:t>
            </a:r>
          </a:p>
          <a:p>
            <a:pPr marL="0" lvl="1" indent="354013" eaLnBrk="1" hangingPunct="1">
              <a:spcBef>
                <a:spcPct val="10000"/>
              </a:spcBef>
              <a:buClr>
                <a:srgbClr val="0000FF"/>
              </a:buClr>
              <a:defRPr/>
            </a:pP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機關辦理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涉及國家安全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之採購，有</a:t>
            </a:r>
            <a:r>
              <a:rPr lang="zh-TW" altLang="en-US" sz="2800" b="1" u="heavy">
                <a:solidFill>
                  <a:srgbClr val="0000FF"/>
                </a:solidFill>
                <a:uFill>
                  <a:solidFill>
                    <a:srgbClr val="660033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對我國或外國廠商資格訂定限制條件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之必要者，</a:t>
            </a:r>
            <a:r>
              <a:rPr lang="en-US" altLang="zh-TW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.....</a:t>
            </a:r>
            <a:r>
              <a:rPr lang="zh-TW" altLang="en-US" sz="28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979809" y="476672"/>
            <a:ext cx="5184701" cy="54006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eaLnBrk="1" hangingPunct="1">
              <a:defRPr/>
            </a:pPr>
            <a:r>
              <a:rPr kumimoji="0" lang="zh-TW" altLang="en-US" sz="3000" b="1" cap="none">
                <a:solidFill>
                  <a:srgbClr val="7030A0"/>
                </a:solidFill>
                <a:effectLst/>
                <a:latin typeface="微軟正黑體" panose="020B0604030504040204" pitchFamily="34" charset="-120"/>
              </a:rPr>
              <a:t>涉及國家安全採購之廠商資格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15516" y="3248980"/>
            <a:ext cx="8461002" cy="1847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800" b="1" dirty="0">
                <a:solidFill>
                  <a:srgbClr val="660033"/>
                </a:solidFill>
                <a:latin typeface="+mj-ea"/>
                <a:ea typeface="+mj-ea"/>
              </a:rPr>
              <a:t>經濟部投審會公告之資訊服務業</a:t>
            </a:r>
            <a:endParaRPr lang="en-US" altLang="zh-TW" sz="2800" b="1" dirty="0">
              <a:solidFill>
                <a:srgbClr val="660033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TW" altLang="en-US" sz="2200" b="1" dirty="0">
                <a:solidFill>
                  <a:srgbClr val="0000FF"/>
                </a:solidFill>
                <a:latin typeface="+mj-ea"/>
                <a:ea typeface="+mj-ea"/>
              </a:rPr>
              <a:t>網址：</a:t>
            </a:r>
            <a:r>
              <a:rPr lang="en-US" altLang="zh-TW" sz="2200" b="1" spc="-100" dirty="0">
                <a:solidFill>
                  <a:srgbClr val="0000FF"/>
                </a:solidFill>
                <a:latin typeface="+mj-ea"/>
                <a:ea typeface="+mj-ea"/>
              </a:rPr>
              <a:t>[</a:t>
            </a:r>
            <a:r>
              <a:rPr lang="en-US" altLang="zh-TW" sz="2200" b="1" spc="-100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https://www.moeaic.gov.tw/]/[</a:t>
            </a:r>
            <a:r>
              <a:rPr lang="zh-TW" altLang="en-US" sz="2200" b="1" spc="-100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陸資來臺投資</a:t>
            </a:r>
            <a:r>
              <a:rPr lang="en-US" altLang="zh-TW" sz="2200" b="1" spc="-100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] /[</a:t>
            </a:r>
            <a:r>
              <a:rPr lang="zh-TW" altLang="en-US" sz="2200" b="1" spc="-100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投資</a:t>
            </a:r>
            <a:r>
              <a:rPr lang="zh-TW" altLang="en-US" sz="2200" b="1" spc="-10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法規</a:t>
            </a:r>
            <a:r>
              <a:rPr lang="en-US" altLang="zh-TW" sz="2200" b="1" spc="-10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]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200" b="1" spc="-100">
                <a:latin typeface="+mj-ea"/>
                <a:ea typeface="+mj-ea"/>
                <a:cs typeface="Times New Roman" panose="02020603050405020304" pitchFamily="18" charset="0"/>
              </a:rPr>
              <a:t>1.</a:t>
            </a:r>
            <a:r>
              <a:rPr lang="zh-TW" altLang="en-US" sz="2200" b="1" spc="-100">
                <a:latin typeface="+mj-ea"/>
                <a:ea typeface="+mj-ea"/>
                <a:cs typeface="Times New Roman" panose="02020603050405020304" pitchFamily="18" charset="0"/>
              </a:rPr>
              <a:t>具敏感性或國安</a:t>
            </a:r>
            <a:r>
              <a:rPr lang="en-US" altLang="zh-TW" sz="2200" b="1" spc="-100">
                <a:latin typeface="+mj-ea"/>
                <a:ea typeface="+mj-ea"/>
                <a:cs typeface="Times New Roman" panose="02020603050405020304" pitchFamily="18" charset="0"/>
              </a:rPr>
              <a:t>(</a:t>
            </a:r>
            <a:r>
              <a:rPr lang="zh-TW" altLang="en-US" sz="2200" b="1" spc="-100">
                <a:latin typeface="+mj-ea"/>
                <a:ea typeface="+mj-ea"/>
                <a:cs typeface="Times New Roman" panose="02020603050405020304" pitchFamily="18" charset="0"/>
              </a:rPr>
              <a:t>含資安</a:t>
            </a:r>
            <a:r>
              <a:rPr lang="en-US" altLang="zh-TW" sz="2200" b="1" spc="-100">
                <a:latin typeface="+mj-ea"/>
                <a:ea typeface="+mj-ea"/>
                <a:cs typeface="Times New Roman" panose="02020603050405020304" pitchFamily="18" charset="0"/>
              </a:rPr>
              <a:t>)</a:t>
            </a:r>
            <a:r>
              <a:rPr lang="zh-TW" altLang="en-US" sz="2200" b="1" spc="-100">
                <a:latin typeface="+mj-ea"/>
                <a:ea typeface="+mj-ea"/>
                <a:cs typeface="Times New Roman" panose="02020603050405020304" pitchFamily="18" charset="0"/>
              </a:rPr>
              <a:t>疑慮之業務範疇</a:t>
            </a:r>
            <a:r>
              <a:rPr lang="en-US" altLang="zh-TW" sz="2200" b="1" spc="-100">
                <a:latin typeface="+mj-ea"/>
                <a:ea typeface="+mj-ea"/>
                <a:cs typeface="Times New Roman" panose="02020603050405020304" pitchFamily="18" charset="0"/>
              </a:rPr>
              <a:t>.pdf(111</a:t>
            </a:r>
            <a:r>
              <a:rPr lang="zh-TW" altLang="en-US" sz="2200" b="1" spc="-100">
                <a:latin typeface="+mj-ea"/>
                <a:ea typeface="+mj-ea"/>
                <a:cs typeface="Times New Roman" panose="02020603050405020304" pitchFamily="18" charset="0"/>
              </a:rPr>
              <a:t>年</a:t>
            </a:r>
            <a:r>
              <a:rPr lang="en-US" altLang="zh-TW" sz="2200" b="1" spc="-100">
                <a:latin typeface="+mj-ea"/>
                <a:ea typeface="+mj-ea"/>
                <a:cs typeface="Times New Roman" panose="02020603050405020304" pitchFamily="18" charset="0"/>
              </a:rPr>
              <a:t>5</a:t>
            </a:r>
            <a:r>
              <a:rPr lang="zh-TW" altLang="en-US" sz="2200" b="1" spc="-100">
                <a:latin typeface="+mj-ea"/>
                <a:ea typeface="+mj-ea"/>
                <a:cs typeface="Times New Roman" panose="02020603050405020304" pitchFamily="18" charset="0"/>
              </a:rPr>
              <a:t>月</a:t>
            </a:r>
            <a:r>
              <a:rPr lang="en-US" altLang="zh-TW" sz="2200" b="1" spc="-100">
                <a:latin typeface="+mj-ea"/>
                <a:ea typeface="+mj-ea"/>
                <a:cs typeface="Times New Roman" panose="02020603050405020304" pitchFamily="18" charset="0"/>
              </a:rPr>
              <a:t>26</a:t>
            </a:r>
            <a:r>
              <a:rPr lang="zh-TW" altLang="en-US" sz="2200" b="1" spc="-100">
                <a:latin typeface="+mj-ea"/>
                <a:ea typeface="+mj-ea"/>
                <a:cs typeface="Times New Roman" panose="02020603050405020304" pitchFamily="18" charset="0"/>
              </a:rPr>
              <a:t>日修正</a:t>
            </a:r>
            <a:r>
              <a:rPr lang="en-US" altLang="zh-TW" sz="2200" b="1" spc="-100">
                <a:latin typeface="+mj-ea"/>
                <a:ea typeface="+mj-ea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200" b="1" spc="-100">
                <a:latin typeface="+mj-ea"/>
                <a:ea typeface="+mj-ea"/>
                <a:cs typeface="Times New Roman" panose="02020603050405020304" pitchFamily="18" charset="0"/>
              </a:rPr>
              <a:t>2.</a:t>
            </a:r>
            <a:r>
              <a:rPr lang="zh-TW" altLang="en-US" sz="2200" b="1" spc="-100">
                <a:latin typeface="+mj-ea"/>
                <a:ea typeface="+mj-ea"/>
                <a:cs typeface="Times New Roman" panose="02020603050405020304" pitchFamily="18" charset="0"/>
              </a:rPr>
              <a:t>陸資投資資訊產業清冊</a:t>
            </a:r>
            <a:r>
              <a:rPr lang="en-US" altLang="zh-TW" sz="2200" b="1" spc="-100">
                <a:latin typeface="+mj-ea"/>
                <a:ea typeface="+mj-ea"/>
                <a:cs typeface="Times New Roman" panose="02020603050405020304" pitchFamily="18" charset="0"/>
              </a:rPr>
              <a:t>(111</a:t>
            </a:r>
            <a:r>
              <a:rPr lang="zh-TW" altLang="en-US" sz="2200" b="1" spc="-100">
                <a:latin typeface="+mj-ea"/>
                <a:ea typeface="+mj-ea"/>
                <a:cs typeface="Times New Roman" panose="02020603050405020304" pitchFamily="18" charset="0"/>
              </a:rPr>
              <a:t>年</a:t>
            </a:r>
            <a:r>
              <a:rPr lang="en-US" altLang="zh-TW" sz="2200" b="1" spc="-100">
                <a:latin typeface="+mj-ea"/>
                <a:ea typeface="+mj-ea"/>
                <a:cs typeface="Times New Roman" panose="02020603050405020304" pitchFamily="18" charset="0"/>
              </a:rPr>
              <a:t>10</a:t>
            </a:r>
            <a:r>
              <a:rPr lang="zh-TW" altLang="en-US" sz="2200" b="1" spc="-100">
                <a:latin typeface="+mj-ea"/>
                <a:ea typeface="+mj-ea"/>
                <a:cs typeface="Times New Roman" panose="02020603050405020304" pitchFamily="18" charset="0"/>
              </a:rPr>
              <a:t>月</a:t>
            </a:r>
            <a:r>
              <a:rPr lang="en-US" altLang="zh-TW" sz="2200" b="1" spc="-100">
                <a:latin typeface="+mj-ea"/>
                <a:ea typeface="+mj-ea"/>
                <a:cs typeface="Times New Roman" panose="02020603050405020304" pitchFamily="18" charset="0"/>
              </a:rPr>
              <a:t>31</a:t>
            </a:r>
            <a:r>
              <a:rPr lang="zh-TW" altLang="en-US" sz="2200" b="1" spc="-100">
                <a:latin typeface="+mj-ea"/>
                <a:ea typeface="+mj-ea"/>
                <a:cs typeface="Times New Roman" panose="02020603050405020304" pitchFamily="18" charset="0"/>
              </a:rPr>
              <a:t>日</a:t>
            </a:r>
            <a:r>
              <a:rPr lang="en-US" altLang="zh-TW" sz="2200" b="1" spc="-100">
                <a:latin typeface="+mj-ea"/>
                <a:ea typeface="+mj-ea"/>
                <a:cs typeface="Times New Roman" panose="02020603050405020304" pitchFamily="18" charset="0"/>
              </a:rPr>
              <a:t>).pdf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200" b="1" spc="-100">
                <a:latin typeface="+mj-ea"/>
                <a:ea typeface="+mj-ea"/>
                <a:cs typeface="Times New Roman" panose="02020603050405020304" pitchFamily="18" charset="0"/>
              </a:rPr>
              <a:t>3.</a:t>
            </a:r>
            <a:r>
              <a:rPr lang="zh-TW" altLang="en-US" sz="2200" b="1" spc="-100">
                <a:latin typeface="+mj-ea"/>
                <a:ea typeface="+mj-ea"/>
                <a:cs typeface="Times New Roman" panose="02020603050405020304" pitchFamily="18" charset="0"/>
              </a:rPr>
              <a:t>陸資投資資訊產業清冊</a:t>
            </a:r>
            <a:r>
              <a:rPr lang="en-US" altLang="zh-TW" sz="2200" b="1" spc="-100">
                <a:latin typeface="+mj-ea"/>
                <a:cs typeface="Times New Roman" panose="02020603050405020304" pitchFamily="18" charset="0"/>
              </a:rPr>
              <a:t>(111</a:t>
            </a:r>
            <a:r>
              <a:rPr lang="zh-TW" altLang="en-US" sz="2200" b="1" spc="-100">
                <a:latin typeface="+mj-ea"/>
                <a:cs typeface="Times New Roman" panose="02020603050405020304" pitchFamily="18" charset="0"/>
              </a:rPr>
              <a:t>年</a:t>
            </a:r>
            <a:r>
              <a:rPr lang="en-US" altLang="zh-TW" sz="2200" b="1" spc="-100">
                <a:latin typeface="+mj-ea"/>
                <a:cs typeface="Times New Roman" panose="02020603050405020304" pitchFamily="18" charset="0"/>
              </a:rPr>
              <a:t>10</a:t>
            </a:r>
            <a:r>
              <a:rPr lang="zh-TW" altLang="en-US" sz="2200" b="1" spc="-100">
                <a:latin typeface="+mj-ea"/>
                <a:cs typeface="Times New Roman" panose="02020603050405020304" pitchFamily="18" charset="0"/>
              </a:rPr>
              <a:t>月</a:t>
            </a:r>
            <a:r>
              <a:rPr lang="en-US" altLang="zh-TW" sz="2200" b="1" spc="-100">
                <a:latin typeface="+mj-ea"/>
                <a:cs typeface="Times New Roman" panose="02020603050405020304" pitchFamily="18" charset="0"/>
              </a:rPr>
              <a:t>31</a:t>
            </a:r>
            <a:r>
              <a:rPr lang="zh-TW" altLang="en-US" sz="2200" b="1" spc="-100">
                <a:latin typeface="+mj-ea"/>
                <a:cs typeface="Times New Roman" panose="02020603050405020304" pitchFamily="18" charset="0"/>
              </a:rPr>
              <a:t>日</a:t>
            </a:r>
            <a:r>
              <a:rPr lang="en-US" altLang="zh-TW" sz="2200" b="1" spc="-100">
                <a:latin typeface="+mj-ea"/>
                <a:cs typeface="Times New Roman" panose="02020603050405020304" pitchFamily="18" charset="0"/>
              </a:rPr>
              <a:t>)</a:t>
            </a:r>
            <a:r>
              <a:rPr lang="en-US" altLang="zh-TW" sz="2200" b="1" spc="-100">
                <a:latin typeface="+mj-ea"/>
                <a:ea typeface="+mj-ea"/>
                <a:cs typeface="Times New Roman" panose="02020603050405020304" pitchFamily="18" charset="0"/>
              </a:rPr>
              <a:t>.xlsx</a:t>
            </a:r>
            <a:endParaRPr lang="en-US" altLang="zh-TW" sz="2200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877740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98047" y="908720"/>
            <a:ext cx="561007" cy="442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800" b="1">
                <a:solidFill>
                  <a:srgbClr val="100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工程會陸資有關資訊網站</a:t>
            </a:r>
            <a:endParaRPr lang="en-US" altLang="zh-TW" sz="28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748464" y="6309320"/>
            <a:ext cx="266760" cy="3240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636" y="128160"/>
            <a:ext cx="7216246" cy="6649212"/>
          </a:xfrm>
          <a:prstGeom prst="rect">
            <a:avLst/>
          </a:prstGeom>
          <a:ln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219210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 txBox="1">
            <a:spLocks noGrp="1"/>
          </p:cNvSpPr>
          <p:nvPr/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defRPr/>
            </a:pPr>
            <a:fld id="{777A7420-94C2-4955-A217-C36641F63267}" type="slidenum">
              <a:rPr kumimoji="0" lang="en-US" altLang="zh-TW" sz="1600" b="1" smtClean="0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 algn="r" eaLnBrk="1" hangingPunct="1">
                <a:defRPr/>
              </a:pPr>
              <a:t>55</a:t>
            </a:fld>
            <a:endParaRPr kumimoji="0" lang="en-US" altLang="zh-TW" sz="1600" b="1">
              <a:solidFill>
                <a:srgbClr val="AD1F1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文字方塊 1"/>
          <p:cNvSpPr txBox="1">
            <a:spLocks noChangeArrowheads="1"/>
          </p:cNvSpPr>
          <p:nvPr/>
        </p:nvSpPr>
        <p:spPr bwMode="auto">
          <a:xfrm>
            <a:off x="142875" y="584200"/>
            <a:ext cx="23923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just" eaLnBrk="1" hangingPunct="1">
              <a:buClr>
                <a:srgbClr val="100278"/>
              </a:buClr>
              <a:buSzPct val="75000"/>
              <a:defRPr/>
            </a:pPr>
            <a:r>
              <a:rPr lang="zh-TW" altLang="en-US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具敏感性或國安</a:t>
            </a:r>
            <a:r>
              <a:rPr lang="en-US" altLang="zh-TW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含資安</a:t>
            </a:r>
            <a:r>
              <a:rPr lang="en-US" altLang="zh-TW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疑慮之業務</a:t>
            </a:r>
            <a:r>
              <a:rPr lang="zh-TW" altLang="en-US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範疇</a:t>
            </a:r>
            <a:r>
              <a:rPr lang="en-US" altLang="zh-TW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(111.05.26</a:t>
            </a:r>
            <a:r>
              <a:rPr lang="zh-TW" altLang="en-US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修正</a:t>
            </a:r>
            <a:r>
              <a:rPr lang="en-US" altLang="zh-TW" b="1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b="1" spc="-100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80628"/>
            <a:ext cx="5400600" cy="6723471"/>
          </a:xfrm>
          <a:prstGeom prst="rect">
            <a:avLst/>
          </a:prstGeom>
          <a:ln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3174473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 txBox="1">
            <a:spLocks noGrp="1"/>
          </p:cNvSpPr>
          <p:nvPr/>
        </p:nvSpPr>
        <p:spPr>
          <a:xfrm>
            <a:off x="101600" y="6416675"/>
            <a:ext cx="762000" cy="244475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defRPr/>
            </a:pPr>
            <a:fld id="{51CA966E-86A9-40FA-9CDC-9C4E2051C611}" type="slidenum">
              <a:rPr kumimoji="0" lang="en-US" altLang="zh-TW" sz="1600" b="1" smtClean="0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 algn="r" eaLnBrk="1" hangingPunct="1">
                <a:defRPr/>
              </a:pPr>
              <a:t>56</a:t>
            </a:fld>
            <a:endParaRPr kumimoji="0" lang="en-US" altLang="zh-TW" sz="1600" b="1">
              <a:solidFill>
                <a:srgbClr val="AD1F1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文字方塊 1"/>
          <p:cNvSpPr txBox="1">
            <a:spLocks noChangeArrowheads="1"/>
          </p:cNvSpPr>
          <p:nvPr/>
        </p:nvSpPr>
        <p:spPr bwMode="auto">
          <a:xfrm>
            <a:off x="251904" y="2996952"/>
            <a:ext cx="194383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>
              <a:buClr>
                <a:srgbClr val="100278"/>
              </a:buClr>
              <a:buSzPct val="80000"/>
              <a:defRPr/>
            </a:pPr>
            <a:r>
              <a:rPr lang="zh-TW" altLang="en-US" sz="18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陸資投資資訊產業事業清冊</a:t>
            </a:r>
            <a:endParaRPr lang="en-US" altLang="zh-TW" sz="18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Clr>
                <a:srgbClr val="100278"/>
              </a:buClr>
              <a:buSzPct val="80000"/>
              <a:defRPr/>
            </a:pPr>
            <a:r>
              <a:rPr lang="en-US" altLang="zh-TW" sz="18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(111.10.31</a:t>
            </a:r>
            <a:r>
              <a:rPr lang="zh-TW" altLang="en-US" sz="18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更新</a:t>
            </a:r>
            <a:r>
              <a:rPr lang="en-US" altLang="zh-TW" sz="18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800" b="1" spc="-100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0929" y="855077"/>
            <a:ext cx="2124807" cy="194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1800" b="1" dirty="0">
                <a:solidFill>
                  <a:srgbClr val="1002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經濟部投審會公告之資訊服務業</a:t>
            </a:r>
            <a:endParaRPr lang="en-US" altLang="zh-TW" sz="1800" b="1" dirty="0">
              <a:solidFill>
                <a:srgbClr val="1002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TW" altLang="en-US" sz="18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網址：</a:t>
            </a:r>
            <a:r>
              <a:rPr lang="en-US" altLang="zh-TW" sz="1800" b="1" spc="-1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[</a:t>
            </a:r>
            <a:r>
              <a:rPr lang="en-US" altLang="zh-TW" sz="1800" b="1" spc="-1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https://www.moeaic.gov.tw/]/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1800" b="1" spc="-1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[</a:t>
            </a:r>
            <a:r>
              <a:rPr lang="zh-TW" altLang="en-US" sz="1800" b="1" spc="-1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陸資來臺投資</a:t>
            </a:r>
            <a:r>
              <a:rPr lang="en-US" altLang="zh-TW" sz="1800" b="1" spc="-1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] /[</a:t>
            </a:r>
            <a:r>
              <a:rPr lang="zh-TW" altLang="en-US" sz="1800" b="1" spc="-1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投資法規</a:t>
            </a:r>
            <a:r>
              <a:rPr lang="en-US" altLang="zh-TW" sz="1800" b="1" spc="-1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]</a:t>
            </a:r>
            <a:endParaRPr lang="en-US" altLang="zh-TW" sz="1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272" y="45244"/>
            <a:ext cx="6553200" cy="6804136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3" name="矩形 2"/>
          <p:cNvSpPr/>
          <p:nvPr/>
        </p:nvSpPr>
        <p:spPr>
          <a:xfrm>
            <a:off x="2267272" y="4977172"/>
            <a:ext cx="6481192" cy="36004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6686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0" y="748047"/>
            <a:ext cx="8975352" cy="6029325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4" name="投影片編號版面配置區 1"/>
          <p:cNvSpPr txBox="1">
            <a:spLocks noGrp="1"/>
          </p:cNvSpPr>
          <p:nvPr/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defRPr/>
            </a:pPr>
            <a:fld id="{B4458E77-14B5-48C4-B220-87DD81E3AA7D}" type="slidenum">
              <a:rPr kumimoji="0" lang="en-US" altLang="zh-TW" sz="1600" b="1" smtClean="0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 algn="r" eaLnBrk="1" hangingPunct="1">
                <a:defRPr/>
              </a:pPr>
              <a:t>57</a:t>
            </a:fld>
            <a:endParaRPr kumimoji="0" lang="en-US" altLang="zh-TW" sz="1600" b="1">
              <a:solidFill>
                <a:srgbClr val="AD1F1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文字方塊 1"/>
          <p:cNvSpPr txBox="1">
            <a:spLocks noChangeArrowheads="1"/>
          </p:cNvSpPr>
          <p:nvPr/>
        </p:nvSpPr>
        <p:spPr bwMode="auto">
          <a:xfrm>
            <a:off x="6048164" y="153988"/>
            <a:ext cx="28084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>
              <a:buClr>
                <a:srgbClr val="100278"/>
              </a:buClr>
              <a:buSzPct val="80000"/>
              <a:defRPr/>
            </a:pPr>
            <a:r>
              <a:rPr lang="en-US" altLang="zh-TW" sz="1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[</a:t>
            </a:r>
            <a:r>
              <a:rPr lang="zh-TW" altLang="en-US" sz="1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○○電腦股份有限公司</a:t>
            </a:r>
            <a:r>
              <a:rPr lang="en-US" altLang="zh-TW" sz="16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]</a:t>
            </a:r>
            <a:endParaRPr lang="en-US" altLang="zh-TW" sz="16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Clr>
                <a:srgbClr val="100278"/>
              </a:buClr>
              <a:buSzPct val="80000"/>
              <a:defRPr/>
            </a:pPr>
            <a:r>
              <a:rPr lang="en-US" altLang="zh-TW" sz="16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1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111.11.24</a:t>
            </a:r>
            <a:r>
              <a:rPr lang="zh-TW" altLang="en-US" sz="1800" b="1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查詢</a:t>
            </a:r>
            <a:r>
              <a:rPr lang="en-US" altLang="zh-TW" sz="1800" b="1" dirty="0">
                <a:solidFill>
                  <a:srgbClr val="6600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800" b="1" spc="-100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42875" y="112713"/>
            <a:ext cx="349302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1800" b="1" dirty="0">
                <a:solidFill>
                  <a:srgbClr val="1002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公司及分公司基本資料查詢</a:t>
            </a:r>
            <a:endParaRPr lang="en-US" altLang="zh-TW" sz="1800" b="1" dirty="0">
              <a:solidFill>
                <a:srgbClr val="1002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TW" altLang="en-US" sz="18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網址：</a:t>
            </a:r>
            <a:r>
              <a:rPr lang="en-US" altLang="zh-TW" sz="1800" b="1" spc="-1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[</a:t>
            </a:r>
            <a:r>
              <a:rPr lang="en-US" altLang="zh-TW" sz="1800" b="1" spc="-1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https://gcis.nat.gov.tw/]</a:t>
            </a:r>
            <a:endParaRPr lang="en-US" altLang="zh-TW" sz="1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2231740" y="1988840"/>
            <a:ext cx="482453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字方塊 2"/>
          <p:cNvSpPr txBox="1"/>
          <p:nvPr/>
        </p:nvSpPr>
        <p:spPr>
          <a:xfrm>
            <a:off x="1176338" y="2262188"/>
            <a:ext cx="285750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800" b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○</a:t>
            </a:r>
            <a:endParaRPr lang="zh-TW" altLang="en-US" sz="8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43708" y="3465004"/>
            <a:ext cx="28803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99692" y="2348880"/>
            <a:ext cx="28803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4708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 txBox="1">
            <a:spLocks noGrp="1"/>
          </p:cNvSpPr>
          <p:nvPr/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defRPr/>
            </a:pPr>
            <a:fld id="{207A5581-667E-42E7-8B3B-FB7E9818B2EE}" type="slidenum">
              <a:rPr kumimoji="0" lang="en-US" altLang="zh-TW" sz="1600" b="1" smtClean="0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 algn="r" eaLnBrk="1" hangingPunct="1">
                <a:defRPr/>
              </a:pPr>
              <a:t>58</a:t>
            </a:fld>
            <a:endParaRPr kumimoji="0" lang="en-US" altLang="zh-TW" sz="1600" b="1">
              <a:solidFill>
                <a:srgbClr val="AD1F1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31857" y="1056369"/>
            <a:ext cx="8751979" cy="5721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58775" indent="-358775" algn="just" eaLnBrk="1" hangingPunct="1">
              <a:buClr>
                <a:srgbClr val="003366"/>
              </a:buClr>
              <a:buSzPct val="75000"/>
              <a:defRPr/>
            </a:pP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</a:t>
            </a:r>
            <a:r>
              <a:rPr lang="zh-TW" altLang="en-US" sz="2500" b="1" spc="-10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訂定招標文件</a:t>
            </a:r>
            <a:r>
              <a:rPr lang="en-US" altLang="zh-TW" sz="2500" b="1" spc="-10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500" b="1" spc="-10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含投標須知及契約草案等</a:t>
            </a:r>
            <a:r>
              <a:rPr lang="en-US" altLang="zh-TW" sz="2500" b="1" spc="-10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500" b="1" spc="-10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，請注意下列事項：</a:t>
            </a:r>
          </a:p>
          <a:p>
            <a:pPr marL="266700" indent="-266700" algn="just" eaLnBrk="1" hangingPunct="1">
              <a:buClr>
                <a:srgbClr val="003366"/>
              </a:buClr>
              <a:buSzPct val="75000"/>
              <a:defRPr/>
            </a:pPr>
            <a:r>
              <a:rPr lang="en-US" altLang="zh-TW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兩岸尚未締結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與採購法第</a:t>
            </a:r>
            <a:r>
              <a:rPr lang="en-US" altLang="zh-TW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項有關之</a:t>
            </a:r>
            <a:r>
              <a:rPr lang="zh-TW" altLang="en-US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條約或協定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無論是否適用我國締結之條約或協定之採購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，機關</a:t>
            </a:r>
            <a:r>
              <a:rPr lang="zh-TW" altLang="en-US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均得於招標文件規定不允許大陸地區廠商、產品或勞務參與採購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；本會</a:t>
            </a:r>
            <a:r>
              <a:rPr lang="en-US" altLang="zh-TW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99.316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工程企字第</a:t>
            </a:r>
            <a:r>
              <a:rPr lang="en-US" altLang="zh-TW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09900101270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號函併請查閱。</a:t>
            </a:r>
          </a:p>
          <a:p>
            <a:pPr marL="266700" indent="-266700" algn="just" eaLnBrk="1" hangingPunct="1">
              <a:buClr>
                <a:srgbClr val="003366"/>
              </a:buClr>
              <a:buSzPct val="75000"/>
              <a:defRPr/>
            </a:pPr>
            <a:r>
              <a:rPr lang="en-US" altLang="zh-TW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對於</a:t>
            </a:r>
            <a:r>
              <a:rPr lang="zh-TW" altLang="en-US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廠商所供應整體採購標的之組成項目</a:t>
            </a:r>
            <a:r>
              <a:rPr lang="en-US" altLang="zh-TW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例如製成品之特定組件、工程內含之材料與設施</a:t>
            </a:r>
            <a:r>
              <a:rPr lang="en-US" altLang="zh-TW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認不宜使用大陸地區產品項目者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，請善用本會訂定之</a:t>
            </a:r>
            <a:r>
              <a:rPr lang="zh-TW" altLang="en-US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「投標須知範本」第</a:t>
            </a:r>
            <a:r>
              <a:rPr lang="en-US" altLang="zh-TW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r>
              <a:rPr lang="zh-TW" altLang="en-US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點之</a:t>
            </a:r>
            <a:r>
              <a:rPr lang="en-US" altLang="zh-TW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(3)</a:t>
            </a:r>
            <a:r>
              <a:rPr lang="zh-TW" altLang="en-US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載明清楚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，以利廠商知悉機關要求，避免漏未規定，衍生國安或資安疑慮。</a:t>
            </a:r>
            <a:endParaRPr lang="en-US" altLang="zh-TW" sz="2500" b="1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6700" indent="-266700" algn="just" eaLnBrk="1" hangingPunct="1">
              <a:buClr>
                <a:srgbClr val="003366"/>
              </a:buClr>
              <a:buSzPct val="75000"/>
              <a:defRPr/>
            </a:pPr>
            <a:r>
              <a:rPr lang="en-US" altLang="zh-TW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資通訊軟體、硬體或服務等有關採購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「資訊服務採購契約範本」第</a:t>
            </a:r>
            <a:r>
              <a:rPr lang="en-US" altLang="zh-TW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條履約管理第</a:t>
            </a:r>
            <a:r>
              <a:rPr lang="en-US" altLang="zh-TW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r>
              <a:rPr lang="zh-TW" altLang="en-US" sz="2500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款訂有「本案涉及資通訊軟體、硬體或服務等相關事務，廠商執行本案之團隊成員不得為陸籍人士，並不得提供及使用大陸廠牌資通訊產品。」之勾選項目</a:t>
            </a:r>
            <a:r>
              <a:rPr lang="zh-TW" altLang="en-US" sz="2500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266700" indent="-266700" algn="just" eaLnBrk="1" hangingPunct="1">
              <a:buClr>
                <a:srgbClr val="003366"/>
              </a:buClr>
              <a:buSzPct val="75000"/>
              <a:defRPr/>
            </a:pPr>
            <a:endParaRPr lang="zh-TW" altLang="en-US" sz="25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7829" name="文字方塊 1"/>
          <p:cNvSpPr txBox="1">
            <a:spLocks noChangeArrowheads="1"/>
          </p:cNvSpPr>
          <p:nvPr/>
        </p:nvSpPr>
        <p:spPr bwMode="auto">
          <a:xfrm>
            <a:off x="287524" y="194173"/>
            <a:ext cx="85963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just" eaLnBrk="1" hangingPunct="1">
              <a:defRPr/>
            </a:pPr>
            <a:r>
              <a:rPr lang="en-US" altLang="zh-TW" b="1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111.08.08</a:t>
            </a:r>
            <a:r>
              <a:rPr lang="zh-TW" altLang="en-US" b="1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工程</a:t>
            </a:r>
            <a:r>
              <a:rPr lang="zh-TW" altLang="en-US" b="1" dirty="0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企</a:t>
            </a:r>
            <a:r>
              <a:rPr lang="zh-TW" altLang="en-US" b="1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字第</a:t>
            </a:r>
            <a:r>
              <a:rPr lang="en-US" altLang="zh-TW" b="1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1110100028</a:t>
            </a:r>
            <a:r>
              <a:rPr lang="zh-TW" altLang="en-US" b="1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號函</a:t>
            </a:r>
            <a:r>
              <a:rPr lang="en-US" altLang="zh-TW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為確保國家或資訊安全及採購品質，機關應依採購法及相關法令確實辦理並負全責</a:t>
            </a:r>
            <a:r>
              <a:rPr lang="en-US" altLang="zh-TW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493122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 txBox="1">
            <a:spLocks noGrp="1"/>
          </p:cNvSpPr>
          <p:nvPr/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defRPr/>
            </a:pPr>
            <a:fld id="{207A5581-667E-42E7-8B3B-FB7E9818B2EE}" type="slidenum">
              <a:rPr kumimoji="0" lang="en-US" altLang="zh-TW" sz="1600" b="1" smtClean="0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 algn="r" eaLnBrk="1" hangingPunct="1">
                <a:defRPr/>
              </a:pPr>
              <a:t>59</a:t>
            </a:fld>
            <a:endParaRPr kumimoji="0" lang="en-US" altLang="zh-TW" sz="1600" b="1">
              <a:solidFill>
                <a:srgbClr val="AD1F1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31857" y="640431"/>
            <a:ext cx="8859743" cy="6081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6700" indent="-266700" algn="just" eaLnBrk="1" hangingPunct="1">
              <a:buClr>
                <a:srgbClr val="003366"/>
              </a:buClr>
              <a:buSzPct val="75000"/>
              <a:defRPr/>
            </a:pPr>
            <a:r>
              <a:rPr lang="en-US" altLang="zh-TW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</a:t>
            </a:r>
            <a:r>
              <a:rPr lang="zh-TW" altLang="en-US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涉及國家安全之採購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，有對我國或外國廠商資格訂定限制條件之必要者，</a:t>
            </a:r>
            <a:r>
              <a:rPr lang="zh-TW" altLang="en-US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請依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採購法第</a:t>
            </a:r>
            <a:r>
              <a:rPr lang="en-US" altLang="zh-TW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項及該項授權本會訂定之</a:t>
            </a:r>
            <a:r>
              <a:rPr lang="zh-TW" altLang="en-US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「機關辦理涉及國家安全採購之廠商資格限制條件及審查作業辦法」規定辦理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b="1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6700" indent="-266700" algn="just" eaLnBrk="1" hangingPunct="1">
              <a:buClr>
                <a:srgbClr val="003366"/>
              </a:buClr>
              <a:buSzPct val="75000"/>
              <a:defRPr/>
            </a:pP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二、於</a:t>
            </a:r>
            <a:r>
              <a:rPr lang="zh-TW" altLang="en-US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開標、審標</a:t>
            </a:r>
            <a:r>
              <a:rPr lang="en-US" altLang="zh-TW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含評選</a:t>
            </a:r>
            <a:r>
              <a:rPr lang="en-US" altLang="zh-TW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過程，應確實依招標文件規定審查，對廠商投標文件內容有疑義時，得通知投標廠商提出說明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。機關如利用本會訂定之「投標標價清單範本」，其內容包含「投標標的產地</a:t>
            </a:r>
            <a:r>
              <a:rPr lang="en-US" altLang="zh-TW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敘明國家或地區</a:t>
            </a:r>
            <a:r>
              <a:rPr lang="en-US" altLang="zh-TW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」、「生產</a:t>
            </a:r>
            <a:r>
              <a:rPr lang="en-US" altLang="zh-TW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製造</a:t>
            </a:r>
            <a:r>
              <a:rPr lang="en-US" altLang="zh-TW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供應者」等欄位，請於審標時注意廠商投標文件是否合於招標文件規定。</a:t>
            </a:r>
          </a:p>
          <a:p>
            <a:pPr marL="266700" indent="-266700" algn="just" eaLnBrk="1" hangingPunct="1">
              <a:buClr>
                <a:srgbClr val="003366"/>
              </a:buClr>
              <a:buSzPct val="75000"/>
              <a:defRPr/>
            </a:pP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三、於</a:t>
            </a:r>
            <a:r>
              <a:rPr lang="zh-TW" altLang="en-US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履約管理及驗收階段，請落實執行採購法及相關法規之規定及契約約定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r>
              <a:rPr lang="zh-TW" altLang="en-US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契約訂有不允許大陸地區廠商、人士或產品者，機關於履約及驗收時應確實查察廠商履約是否符合契約約定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266700" indent="-266700" algn="just" eaLnBrk="1" hangingPunct="1">
              <a:buClr>
                <a:srgbClr val="003366"/>
              </a:buClr>
              <a:buSzPct val="75000"/>
              <a:defRPr/>
            </a:pP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四、採購個案</a:t>
            </a:r>
            <a:r>
              <a:rPr lang="zh-TW" altLang="en-US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縱有委託設計、監造、專案管理或代辦採購者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b="1" u="sng">
                <a:solidFill>
                  <a:srgbClr val="000099"/>
                </a:solidFill>
                <a:uFill>
                  <a:solidFill>
                    <a:srgbClr val="C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機關仍應負全責及承擔成敗責任</a:t>
            </a:r>
            <a:r>
              <a:rPr lang="zh-TW" altLang="en-US" b="1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，並請督導各廠商確實依約履行及負責，避免採購缺失，甚至影響國安或資安疑慮。</a:t>
            </a:r>
            <a:endParaRPr lang="zh-TW" altLang="en-US" b="1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2833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198D82B4-9316-4589-B865-FF1E45097BD9}" type="slidenum">
              <a:rPr kumimoji="0" lang="en-US" altLang="zh-TW" sz="1400" smtClean="0">
                <a:solidFill>
                  <a:srgbClr val="AD1F1F"/>
                </a:solidFill>
              </a:rPr>
              <a:pPr eaLnBrk="1" hangingPunct="1">
                <a:defRPr/>
              </a:pPr>
              <a:t>60</a:t>
            </a:fld>
            <a:endParaRPr kumimoji="0" lang="en-US" altLang="zh-TW" sz="1400">
              <a:solidFill>
                <a:srgbClr val="AD1F1F"/>
              </a:solidFill>
            </a:endParaRPr>
          </a:p>
        </p:txBody>
      </p:sp>
      <p:sp>
        <p:nvSpPr>
          <p:cNvPr id="294915" name="Rectangle 3"/>
          <p:cNvSpPr>
            <a:spLocks noChangeArrowheads="1"/>
          </p:cNvSpPr>
          <p:nvPr/>
        </p:nvSpPr>
        <p:spPr bwMode="auto">
          <a:xfrm>
            <a:off x="431800" y="224644"/>
            <a:ext cx="2663825" cy="70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44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驗收程序</a:t>
            </a:r>
            <a:endParaRPr lang="en-US" altLang="zh-TW" sz="4400" b="1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3455988" y="1557338"/>
            <a:ext cx="2917825" cy="900112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rgbClr val="660033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驗收方式</a:t>
            </a:r>
          </a:p>
        </p:txBody>
      </p:sp>
      <p:cxnSp>
        <p:nvCxnSpPr>
          <p:cNvPr id="55301" name="直線單箭頭接點 4"/>
          <p:cNvCxnSpPr>
            <a:cxnSpLocks noChangeShapeType="1"/>
          </p:cNvCxnSpPr>
          <p:nvPr/>
        </p:nvCxnSpPr>
        <p:spPr bwMode="auto">
          <a:xfrm>
            <a:off x="4940300" y="2457450"/>
            <a:ext cx="12700" cy="395288"/>
          </a:xfrm>
          <a:prstGeom prst="straightConnector1">
            <a:avLst/>
          </a:prstGeom>
          <a:noFill/>
          <a:ln w="47625" algn="ctr">
            <a:solidFill>
              <a:srgbClr val="660033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矩形 8"/>
          <p:cNvSpPr/>
          <p:nvPr/>
        </p:nvSpPr>
        <p:spPr bwMode="auto">
          <a:xfrm>
            <a:off x="1477081" y="3247479"/>
            <a:ext cx="2843213" cy="792163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rgbClr val="660033"/>
            </a:solidFill>
            <a:prstDash val="solid"/>
            <a:miter lim="800000"/>
            <a:headEnd type="none" w="med" len="med"/>
            <a:tailEnd type="none" w="med" len="med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現場查驗</a:t>
            </a:r>
          </a:p>
        </p:txBody>
      </p:sp>
      <p:cxnSp>
        <p:nvCxnSpPr>
          <p:cNvPr id="55305" name="直線單箭頭接點 11"/>
          <p:cNvCxnSpPr>
            <a:cxnSpLocks noChangeShapeType="1"/>
          </p:cNvCxnSpPr>
          <p:nvPr/>
        </p:nvCxnSpPr>
        <p:spPr bwMode="auto">
          <a:xfrm>
            <a:off x="2941638" y="2852738"/>
            <a:ext cx="11112" cy="395287"/>
          </a:xfrm>
          <a:prstGeom prst="straightConnector1">
            <a:avLst/>
          </a:prstGeom>
          <a:noFill/>
          <a:ln w="47625" algn="ctr">
            <a:solidFill>
              <a:srgbClr val="660033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306" name="直線單箭頭接點 12"/>
          <p:cNvCxnSpPr>
            <a:cxnSpLocks noChangeShapeType="1"/>
          </p:cNvCxnSpPr>
          <p:nvPr/>
        </p:nvCxnSpPr>
        <p:spPr bwMode="auto">
          <a:xfrm>
            <a:off x="7045325" y="2852738"/>
            <a:ext cx="11113" cy="395287"/>
          </a:xfrm>
          <a:prstGeom prst="straightConnector1">
            <a:avLst/>
          </a:prstGeom>
          <a:noFill/>
          <a:ln w="47625" algn="ctr">
            <a:solidFill>
              <a:srgbClr val="660033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矩形 11"/>
          <p:cNvSpPr/>
          <p:nvPr/>
        </p:nvSpPr>
        <p:spPr bwMode="auto">
          <a:xfrm>
            <a:off x="5509331" y="3247479"/>
            <a:ext cx="3059113" cy="792163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rgbClr val="660033"/>
            </a:solidFill>
            <a:prstDash val="solid"/>
            <a:miter lim="800000"/>
            <a:headEnd type="none" w="med" len="med"/>
            <a:tailEnd type="none" w="med" len="med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書面驗收</a:t>
            </a:r>
          </a:p>
        </p:txBody>
      </p:sp>
      <p:cxnSp>
        <p:nvCxnSpPr>
          <p:cNvPr id="55310" name="直線接點 8"/>
          <p:cNvCxnSpPr>
            <a:cxnSpLocks noChangeShapeType="1"/>
          </p:cNvCxnSpPr>
          <p:nvPr/>
        </p:nvCxnSpPr>
        <p:spPr bwMode="auto">
          <a:xfrm>
            <a:off x="2952750" y="2852738"/>
            <a:ext cx="4129088" cy="0"/>
          </a:xfrm>
          <a:prstGeom prst="line">
            <a:avLst/>
          </a:prstGeom>
          <a:noFill/>
          <a:ln w="47625" algn="ctr">
            <a:solidFill>
              <a:srgbClr val="6600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矩形 12"/>
          <p:cNvSpPr/>
          <p:nvPr/>
        </p:nvSpPr>
        <p:spPr bwMode="auto">
          <a:xfrm>
            <a:off x="395536" y="4833081"/>
            <a:ext cx="2141815" cy="79216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逐項點驗</a:t>
            </a:r>
          </a:p>
        </p:txBody>
      </p:sp>
      <p:cxnSp>
        <p:nvCxnSpPr>
          <p:cNvPr id="55314" name="直線單箭頭接點 11"/>
          <p:cNvCxnSpPr>
            <a:cxnSpLocks noChangeShapeType="1"/>
          </p:cNvCxnSpPr>
          <p:nvPr/>
        </p:nvCxnSpPr>
        <p:spPr bwMode="auto">
          <a:xfrm>
            <a:off x="1439863" y="4437063"/>
            <a:ext cx="11112" cy="395287"/>
          </a:xfrm>
          <a:prstGeom prst="straightConnector1">
            <a:avLst/>
          </a:prstGeom>
          <a:noFill/>
          <a:ln w="47625" algn="ctr">
            <a:solidFill>
              <a:srgbClr val="C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315" name="直線單箭頭接點 12"/>
          <p:cNvCxnSpPr>
            <a:cxnSpLocks noChangeShapeType="1"/>
          </p:cNvCxnSpPr>
          <p:nvPr/>
        </p:nvCxnSpPr>
        <p:spPr bwMode="auto">
          <a:xfrm>
            <a:off x="4716463" y="4437063"/>
            <a:ext cx="11112" cy="395287"/>
          </a:xfrm>
          <a:prstGeom prst="straightConnector1">
            <a:avLst/>
          </a:prstGeom>
          <a:noFill/>
          <a:ln w="47625" algn="ctr">
            <a:solidFill>
              <a:srgbClr val="C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15"/>
          <p:cNvSpPr/>
          <p:nvPr/>
        </p:nvSpPr>
        <p:spPr bwMode="auto">
          <a:xfrm>
            <a:off x="3599892" y="4833081"/>
            <a:ext cx="2304454" cy="79216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抽查驗核</a:t>
            </a:r>
          </a:p>
        </p:txBody>
      </p:sp>
      <p:cxnSp>
        <p:nvCxnSpPr>
          <p:cNvPr id="55319" name="直線接點 8"/>
          <p:cNvCxnSpPr>
            <a:cxnSpLocks noChangeShapeType="1"/>
          </p:cNvCxnSpPr>
          <p:nvPr/>
        </p:nvCxnSpPr>
        <p:spPr bwMode="auto">
          <a:xfrm>
            <a:off x="1450975" y="4437063"/>
            <a:ext cx="3276600" cy="0"/>
          </a:xfrm>
          <a:prstGeom prst="line">
            <a:avLst/>
          </a:prstGeom>
          <a:noFill/>
          <a:ln w="47625" algn="ctr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320" name="直線單箭頭接點 4"/>
          <p:cNvCxnSpPr>
            <a:cxnSpLocks noChangeShapeType="1"/>
          </p:cNvCxnSpPr>
          <p:nvPr/>
        </p:nvCxnSpPr>
        <p:spPr bwMode="auto">
          <a:xfrm>
            <a:off x="2916238" y="4041775"/>
            <a:ext cx="12700" cy="395288"/>
          </a:xfrm>
          <a:prstGeom prst="straightConnector1">
            <a:avLst/>
          </a:prstGeom>
          <a:noFill/>
          <a:ln w="47625" algn="ctr">
            <a:solidFill>
              <a:srgbClr val="C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043542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00555F5A-291E-4E41-A2E7-48D0B65CD075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61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313" y="440668"/>
            <a:ext cx="3241563" cy="540407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zh-TW" altLang="en-US" b="1" cap="none">
                <a:solidFill>
                  <a:srgbClr val="003399"/>
                </a:solidFill>
                <a:effectLst/>
                <a:latin typeface="+mj-ea"/>
              </a:rPr>
              <a:t>採購法驗收規定</a:t>
            </a:r>
          </a:p>
        </p:txBody>
      </p:sp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215516" y="1088740"/>
            <a:ext cx="8498209" cy="3637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3525" indent="-263525" algn="just" eaLnBrk="1" hangingPunct="1">
              <a:spcBef>
                <a:spcPct val="20000"/>
              </a:spcBef>
              <a:buClr>
                <a:prstClr val="black"/>
              </a:buClr>
              <a:buSzPct val="75000"/>
              <a:buFont typeface="Wingdings" pitchFamily="2" charset="2"/>
              <a:buChar char="l"/>
              <a:defRPr/>
            </a:pPr>
            <a:r>
              <a:rPr lang="zh-TW" altLang="en-US" sz="2800" b="1" dirty="0">
                <a:solidFill>
                  <a:srgbClr val="AD1F1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採購法第</a:t>
            </a:r>
            <a:r>
              <a:rPr lang="en-US" altLang="zh-TW" sz="2800" b="1" dirty="0">
                <a:solidFill>
                  <a:srgbClr val="AD1F1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71</a:t>
            </a:r>
            <a:r>
              <a:rPr lang="zh-TW" altLang="en-US" sz="2800" b="1" dirty="0">
                <a:solidFill>
                  <a:srgbClr val="AD1F1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</a:p>
          <a:p>
            <a:pPr marL="257175" lvl="1" indent="731838" algn="just" eaLnBrk="1" hangingPunct="1">
              <a:buClr>
                <a:srgbClr val="006600"/>
              </a:buClr>
              <a:buSzPct val="75000"/>
              <a:defRPr/>
            </a:pP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機關辦理工程、財物採購，</a:t>
            </a:r>
            <a:r>
              <a:rPr lang="zh-TW" altLang="en-US" sz="2800" b="1" u="sng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應限期辦理驗收</a:t>
            </a: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800" b="1" u="sng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並得辦理部分驗收</a:t>
            </a: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257175" lvl="1" indent="731838" algn="just" eaLnBrk="1" hangingPunct="1">
              <a:buClr>
                <a:srgbClr val="006600"/>
              </a:buClr>
              <a:buSzPct val="75000"/>
              <a:defRPr/>
            </a:pP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驗收時</a:t>
            </a:r>
            <a:r>
              <a:rPr lang="zh-TW" altLang="en-US" sz="2800" b="1" u="sng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</a:t>
            </a: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由機關首長或其授權人員</a:t>
            </a:r>
            <a:r>
              <a:rPr lang="zh-TW" altLang="en-US" sz="2800" b="1" u="sng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指派適當人員主驗</a:t>
            </a: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，通知</a:t>
            </a:r>
            <a:r>
              <a:rPr lang="zh-TW" altLang="en-US" sz="2800" b="1" u="sng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接管單位或使用單位會驗</a:t>
            </a: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257175" lvl="1" indent="731838" algn="just" eaLnBrk="1" hangingPunct="1">
              <a:buClr>
                <a:srgbClr val="006600"/>
              </a:buClr>
              <a:buSzPct val="75000"/>
              <a:defRPr/>
            </a:pP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</a:t>
            </a:r>
            <a:r>
              <a:rPr lang="zh-TW" altLang="en-US" sz="2800" b="1" u="sng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承辦採購單位</a:t>
            </a: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</a:t>
            </a:r>
            <a:r>
              <a:rPr lang="zh-TW" altLang="en-US" sz="2800" b="1" u="sng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人員不得為所辦採購之主驗人</a:t>
            </a: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2800" b="1" u="sng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樣品及材料之檢驗人</a:t>
            </a: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257175" lvl="1" indent="731838" algn="just" eaLnBrk="1" hangingPunct="1">
              <a:buClr>
                <a:srgbClr val="006600"/>
              </a:buClr>
              <a:buSzPct val="75000"/>
              <a:defRPr/>
            </a:pPr>
            <a:r>
              <a:rPr lang="zh-TW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前三項之規定，於勞務採購準用</a:t>
            </a:r>
            <a:r>
              <a:rPr lang="zh-TW" altLang="en-US" sz="28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之。</a:t>
            </a:r>
            <a:endParaRPr lang="en-US" altLang="zh-TW" sz="2800" b="1" u="sng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97476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15"/>
          <p:cNvSpPr>
            <a:spLocks noGrp="1"/>
          </p:cNvSpPr>
          <p:nvPr>
            <p:ph type="sldNum" sz="quarter" idx="12"/>
          </p:nvPr>
        </p:nvSpPr>
        <p:spPr>
          <a:xfrm>
            <a:off x="322157" y="6194921"/>
            <a:ext cx="506797" cy="504056"/>
          </a:xfrm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964CE322-088D-48F3-926B-435C9F983901}" type="slidenum">
              <a:rPr kumimoji="0" lang="en-US" altLang="zh-TW" sz="1800" smtClean="0">
                <a:solidFill>
                  <a:srgbClr val="AD1F1F"/>
                </a:solidFill>
              </a:rPr>
              <a:pPr eaLnBrk="1" hangingPunct="1">
                <a:defRPr/>
              </a:pPr>
              <a:t>62</a:t>
            </a:fld>
            <a:endParaRPr kumimoji="0" lang="en-US" altLang="zh-TW" sz="1800">
              <a:solidFill>
                <a:srgbClr val="AD1F1F"/>
              </a:solidFill>
            </a:endParaRPr>
          </a:p>
        </p:txBody>
      </p:sp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575556" y="441325"/>
            <a:ext cx="80010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lnSpc>
                <a:spcPct val="90000"/>
              </a:lnSpc>
              <a:defRPr/>
            </a:pPr>
            <a:r>
              <a:rPr lang="zh-TW" altLang="en-US" sz="36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工程採購竣工作業流程、驗收依據圖說</a:t>
            </a:r>
            <a:endParaRPr lang="zh-TW" altLang="en-US" sz="2000" b="1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9512" y="1232756"/>
            <a:ext cx="4752528" cy="380849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Clr>
                <a:srgbClr val="C00000"/>
              </a:buClr>
              <a:buSzPct val="85000"/>
            </a:pPr>
            <a:r>
              <a:rPr lang="zh-TW" altLang="en-US" b="1">
                <a:solidFill>
                  <a:prstClr val="black"/>
                </a:solidFill>
              </a:rPr>
              <a:t>工程採購契約範本第</a:t>
            </a:r>
            <a:r>
              <a:rPr lang="en-US" altLang="zh-TW" b="1">
                <a:solidFill>
                  <a:prstClr val="black"/>
                </a:solidFill>
              </a:rPr>
              <a:t>15</a:t>
            </a:r>
            <a:r>
              <a:rPr lang="zh-TW" altLang="en-US" b="1">
                <a:solidFill>
                  <a:prstClr val="black"/>
                </a:solidFill>
              </a:rPr>
              <a:t>條之</a:t>
            </a:r>
            <a:r>
              <a:rPr lang="en-US" altLang="zh-TW" b="1">
                <a:solidFill>
                  <a:prstClr val="black"/>
                </a:solidFill>
              </a:rPr>
              <a:t>(</a:t>
            </a:r>
            <a:r>
              <a:rPr lang="zh-TW" altLang="en-US" b="1">
                <a:solidFill>
                  <a:prstClr val="black"/>
                </a:solidFill>
              </a:rPr>
              <a:t>二</a:t>
            </a:r>
            <a:r>
              <a:rPr lang="en-US" altLang="zh-TW" b="1">
                <a:solidFill>
                  <a:prstClr val="black"/>
                </a:solidFill>
              </a:rPr>
              <a:t>)</a:t>
            </a:r>
            <a:r>
              <a:rPr lang="zh-TW" altLang="en-US" b="1">
                <a:solidFill>
                  <a:prstClr val="black"/>
                </a:solidFill>
              </a:rPr>
              <a:t>、細則</a:t>
            </a:r>
            <a:r>
              <a:rPr lang="en-US" altLang="zh-TW" b="1">
                <a:solidFill>
                  <a:prstClr val="black"/>
                </a:solidFill>
              </a:rPr>
              <a:t>92,1</a:t>
            </a:r>
            <a:r>
              <a:rPr lang="zh-TW" altLang="en-US" b="1">
                <a:solidFill>
                  <a:srgbClr val="0000FF"/>
                </a:solidFill>
              </a:rPr>
              <a:t>：</a:t>
            </a:r>
            <a:endParaRPr lang="en-US" altLang="zh-TW" b="1">
              <a:solidFill>
                <a:srgbClr val="0000FF"/>
              </a:solidFill>
            </a:endParaRPr>
          </a:p>
          <a:p>
            <a:pPr marL="274638" indent="-274638" algn="just">
              <a:buClr>
                <a:srgbClr val="C00000"/>
              </a:buClr>
              <a:buSzPct val="85000"/>
              <a:buFont typeface="Wingdings" panose="05000000000000000000" pitchFamily="2" charset="2"/>
              <a:buChar char="n"/>
            </a:pPr>
            <a:r>
              <a:rPr lang="zh-TW" altLang="en-US" b="1">
                <a:solidFill>
                  <a:srgbClr val="0000FF"/>
                </a:solidFill>
              </a:rPr>
              <a:t>廠商應於履約標的預定竣工日前或竣工當日，將竣工日期書面通知監造單位及機關；</a:t>
            </a:r>
            <a:endParaRPr lang="en-US" altLang="zh-TW" b="1">
              <a:solidFill>
                <a:srgbClr val="0000FF"/>
              </a:solidFill>
            </a:endParaRPr>
          </a:p>
          <a:p>
            <a:pPr marL="274638" indent="-274638" algn="just">
              <a:buClr>
                <a:srgbClr val="C00000"/>
              </a:buClr>
              <a:buSzPct val="85000"/>
              <a:buFont typeface="Wingdings" panose="05000000000000000000" pitchFamily="2" charset="2"/>
              <a:buChar char="n"/>
            </a:pPr>
            <a:r>
              <a:rPr lang="zh-TW" altLang="en-US" b="1">
                <a:solidFill>
                  <a:srgbClr val="0000FF"/>
                </a:solidFill>
              </a:rPr>
              <a:t>機關應於收到通知日起</a:t>
            </a:r>
            <a:r>
              <a:rPr lang="en-US" altLang="zh-TW" b="1">
                <a:solidFill>
                  <a:srgbClr val="0000FF"/>
                </a:solidFill>
              </a:rPr>
              <a:t>7</a:t>
            </a:r>
            <a:r>
              <a:rPr lang="zh-TW" altLang="en-US" b="1">
                <a:solidFill>
                  <a:srgbClr val="0000FF"/>
                </a:solidFill>
              </a:rPr>
              <a:t>日內會同監造單位及廠商，依據契約、圖說或貨樣核對竣工之項目及數量，確定是否竣工；</a:t>
            </a:r>
            <a:endParaRPr lang="en-US" altLang="zh-TW" b="1">
              <a:solidFill>
                <a:srgbClr val="0000FF"/>
              </a:solidFill>
            </a:endParaRPr>
          </a:p>
          <a:p>
            <a:pPr marL="274638" indent="-274638" algn="just">
              <a:buClr>
                <a:srgbClr val="C00000"/>
              </a:buClr>
              <a:buSzPct val="85000"/>
              <a:buFont typeface="Wingdings" panose="05000000000000000000" pitchFamily="2" charset="2"/>
              <a:buChar char="n"/>
            </a:pPr>
            <a:r>
              <a:rPr lang="zh-TW" altLang="en-US" b="1">
                <a:solidFill>
                  <a:srgbClr val="0000FF"/>
                </a:solidFill>
              </a:rPr>
              <a:t>廠商未派代表參加仍得予確定。</a:t>
            </a:r>
          </a:p>
        </p:txBody>
      </p:sp>
      <p:grpSp>
        <p:nvGrpSpPr>
          <p:cNvPr id="50" name="群組 49"/>
          <p:cNvGrpSpPr/>
          <p:nvPr/>
        </p:nvGrpSpPr>
        <p:grpSpPr>
          <a:xfrm>
            <a:off x="5055368" y="1160748"/>
            <a:ext cx="3945124" cy="5652628"/>
            <a:chOff x="5055368" y="1160748"/>
            <a:chExt cx="3945124" cy="5652628"/>
          </a:xfrm>
        </p:grpSpPr>
        <p:sp>
          <p:nvSpPr>
            <p:cNvPr id="28" name="文字方塊 27"/>
            <p:cNvSpPr txBox="1"/>
            <p:nvPr/>
          </p:nvSpPr>
          <p:spPr>
            <a:xfrm>
              <a:off x="5630924" y="6351711"/>
              <a:ext cx="1692188" cy="46166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100278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驗收</a:t>
              </a:r>
            </a:p>
          </p:txBody>
        </p:sp>
        <p:grpSp>
          <p:nvGrpSpPr>
            <p:cNvPr id="49" name="群組 48"/>
            <p:cNvGrpSpPr/>
            <p:nvPr/>
          </p:nvGrpSpPr>
          <p:grpSpPr>
            <a:xfrm>
              <a:off x="5055368" y="1160748"/>
              <a:ext cx="3945124" cy="5421796"/>
              <a:chOff x="4999962" y="1160748"/>
              <a:chExt cx="3945124" cy="5421796"/>
            </a:xfrm>
          </p:grpSpPr>
          <p:sp>
            <p:nvSpPr>
              <p:cNvPr id="6" name="菱形 5"/>
              <p:cNvSpPr/>
              <p:nvPr/>
            </p:nvSpPr>
            <p:spPr>
              <a:xfrm>
                <a:off x="5129170" y="1160748"/>
                <a:ext cx="2052228" cy="1026114"/>
              </a:xfrm>
              <a:prstGeom prst="diamond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>
                    <a:solidFill>
                      <a:srgbClr val="100278"/>
                    </a:solidFill>
                  </a:rPr>
                  <a:t>竣工確認</a:t>
                </a:r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文字方塊 7"/>
              <p:cNvSpPr txBox="1"/>
              <p:nvPr/>
            </p:nvSpPr>
            <p:spPr>
              <a:xfrm>
                <a:off x="8009490" y="1448780"/>
                <a:ext cx="935596" cy="461665"/>
              </a:xfrm>
              <a:prstGeom prst="rect">
                <a:avLst/>
              </a:prstGeom>
              <a:solidFill>
                <a:srgbClr val="100278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b="1">
                    <a:solidFill>
                      <a:prstClr val="white"/>
                    </a:solidFill>
                  </a:rPr>
                  <a:t>逾期</a:t>
                </a:r>
              </a:p>
            </p:txBody>
          </p:sp>
          <p:cxnSp>
            <p:nvCxnSpPr>
              <p:cNvPr id="10" name="直線單箭頭接點 9"/>
              <p:cNvCxnSpPr>
                <a:stCxn id="6" idx="3"/>
              </p:cNvCxnSpPr>
              <p:nvPr/>
            </p:nvCxnSpPr>
            <p:spPr>
              <a:xfrm>
                <a:off x="7181398" y="1673805"/>
                <a:ext cx="792088" cy="0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文字方塊 10"/>
              <p:cNvSpPr txBox="1"/>
              <p:nvPr/>
            </p:nvSpPr>
            <p:spPr>
              <a:xfrm>
                <a:off x="7289410" y="1167135"/>
                <a:ext cx="492443" cy="461665"/>
              </a:xfrm>
              <a:prstGeom prst="rect">
                <a:avLst/>
              </a:prstGeom>
              <a:solidFill>
                <a:srgbClr val="0000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TW" altLang="en-US" b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否</a:t>
                </a:r>
              </a:p>
            </p:txBody>
          </p:sp>
          <p:cxnSp>
            <p:nvCxnSpPr>
              <p:cNvPr id="14" name="直線單箭頭接點 13"/>
              <p:cNvCxnSpPr>
                <a:stCxn id="6" idx="2"/>
              </p:cNvCxnSpPr>
              <p:nvPr/>
            </p:nvCxnSpPr>
            <p:spPr>
              <a:xfrm>
                <a:off x="6155284" y="2186862"/>
                <a:ext cx="0" cy="443663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文字方塊 16"/>
              <p:cNvSpPr txBox="1"/>
              <p:nvPr/>
            </p:nvSpPr>
            <p:spPr>
              <a:xfrm>
                <a:off x="5489210" y="2132856"/>
                <a:ext cx="492443" cy="461665"/>
              </a:xfrm>
              <a:prstGeom prst="rect">
                <a:avLst/>
              </a:prstGeom>
              <a:solidFill>
                <a:srgbClr val="0000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TW" altLang="en-US" b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是</a:t>
                </a:r>
              </a:p>
            </p:txBody>
          </p:sp>
          <p:cxnSp>
            <p:nvCxnSpPr>
              <p:cNvPr id="20" name="直線單箭頭接點 19"/>
              <p:cNvCxnSpPr>
                <a:endCxn id="28" idx="0"/>
              </p:cNvCxnSpPr>
              <p:nvPr/>
            </p:nvCxnSpPr>
            <p:spPr>
              <a:xfrm flipH="1">
                <a:off x="6477018" y="5625244"/>
                <a:ext cx="6643" cy="726467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文字方塊 20"/>
              <p:cNvSpPr txBox="1"/>
              <p:nvPr/>
            </p:nvSpPr>
            <p:spPr>
              <a:xfrm>
                <a:off x="5486908" y="4437112"/>
                <a:ext cx="809198" cy="682238"/>
              </a:xfrm>
              <a:prstGeom prst="rect">
                <a:avLst/>
              </a:prstGeom>
              <a:solidFill>
                <a:srgbClr val="7030A0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300"/>
                  </a:lnSpc>
                </a:pPr>
                <a:r>
                  <a:rPr lang="zh-TW" altLang="en-US" sz="2100" b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細</a:t>
                </a:r>
                <a:r>
                  <a:rPr lang="en-US" altLang="zh-TW" sz="2100" b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92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altLang="zh-TW" sz="2100" b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30</a:t>
                </a:r>
                <a:r>
                  <a:rPr lang="zh-TW" altLang="en-US" sz="2100" b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日</a:t>
                </a:r>
              </a:p>
            </p:txBody>
          </p:sp>
          <p:sp>
            <p:nvSpPr>
              <p:cNvPr id="22" name="文字方塊 21"/>
              <p:cNvSpPr txBox="1"/>
              <p:nvPr/>
            </p:nvSpPr>
            <p:spPr>
              <a:xfrm>
                <a:off x="5630924" y="5157192"/>
                <a:ext cx="1692188" cy="461665"/>
              </a:xfrm>
              <a:prstGeom prst="rect">
                <a:avLst/>
              </a:prstGeom>
              <a:solidFill>
                <a:srgbClr val="92D050"/>
              </a:solidFill>
              <a:ln w="28575">
                <a:solidFill>
                  <a:srgbClr val="100278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b="1">
                    <a:solidFill>
                      <a:srgbClr val="100278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初驗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999962" y="2651718"/>
                <a:ext cx="3081536" cy="171338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ts val="2600"/>
                  </a:lnSpc>
                </a:pPr>
                <a:r>
                  <a:rPr lang="zh-TW" altLang="en-US" b="1">
                    <a:solidFill>
                      <a:srgbClr val="0000FF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監造單位應於竣工後</a:t>
                </a:r>
                <a:r>
                  <a:rPr lang="en-US" altLang="zh-TW" b="1">
                    <a:solidFill>
                      <a:srgbClr val="0000FF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7</a:t>
                </a:r>
                <a:r>
                  <a:rPr lang="zh-TW" altLang="en-US" b="1">
                    <a:solidFill>
                      <a:srgbClr val="0000FF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日內，將竣工圖表、工程結算明細表及契約規定之其他資料，送請機關審核。</a:t>
                </a:r>
              </a:p>
            </p:txBody>
          </p:sp>
          <p:cxnSp>
            <p:nvCxnSpPr>
              <p:cNvPr id="25" name="直線單箭頭接點 24"/>
              <p:cNvCxnSpPr/>
              <p:nvPr/>
            </p:nvCxnSpPr>
            <p:spPr>
              <a:xfrm>
                <a:off x="6434555" y="4365104"/>
                <a:ext cx="23569" cy="792088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線接點 26"/>
              <p:cNvCxnSpPr/>
              <p:nvPr/>
            </p:nvCxnSpPr>
            <p:spPr>
              <a:xfrm>
                <a:off x="6461318" y="4689140"/>
                <a:ext cx="1287143" cy="0"/>
              </a:xfrm>
              <a:prstGeom prst="line">
                <a:avLst/>
              </a:prstGeom>
              <a:ln w="5715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接點 31"/>
              <p:cNvCxnSpPr/>
              <p:nvPr/>
            </p:nvCxnSpPr>
            <p:spPr>
              <a:xfrm>
                <a:off x="7776356" y="4689140"/>
                <a:ext cx="16790" cy="1893404"/>
              </a:xfrm>
              <a:prstGeom prst="line">
                <a:avLst/>
              </a:prstGeom>
              <a:ln w="5715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線接點 35"/>
              <p:cNvCxnSpPr/>
              <p:nvPr/>
            </p:nvCxnSpPr>
            <p:spPr>
              <a:xfrm>
                <a:off x="7344308" y="6561348"/>
                <a:ext cx="450049" cy="0"/>
              </a:xfrm>
              <a:prstGeom prst="line">
                <a:avLst/>
              </a:prstGeom>
              <a:ln w="57150">
                <a:solidFill>
                  <a:srgbClr val="0000FF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文字方塊 37"/>
              <p:cNvSpPr txBox="1"/>
              <p:nvPr/>
            </p:nvSpPr>
            <p:spPr>
              <a:xfrm>
                <a:off x="7867258" y="5265204"/>
                <a:ext cx="809198" cy="830997"/>
              </a:xfrm>
              <a:prstGeom prst="rect">
                <a:avLst/>
              </a:prstGeom>
              <a:solidFill>
                <a:srgbClr val="7030A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TW" altLang="en-US" b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細</a:t>
                </a:r>
                <a:r>
                  <a:rPr lang="en-US" altLang="zh-TW" b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94</a:t>
                </a:r>
              </a:p>
              <a:p>
                <a:r>
                  <a:rPr lang="en-US" altLang="zh-TW" b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30</a:t>
                </a:r>
                <a:r>
                  <a:rPr lang="zh-TW" altLang="en-US" b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日</a:t>
                </a:r>
              </a:p>
            </p:txBody>
          </p:sp>
          <p:sp>
            <p:nvSpPr>
              <p:cNvPr id="43" name="文字方塊 42"/>
              <p:cNvSpPr txBox="1"/>
              <p:nvPr/>
            </p:nvSpPr>
            <p:spPr>
              <a:xfrm>
                <a:off x="5486908" y="5661248"/>
                <a:ext cx="809198" cy="682238"/>
              </a:xfrm>
              <a:prstGeom prst="rect">
                <a:avLst/>
              </a:prstGeom>
              <a:solidFill>
                <a:srgbClr val="7030A0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300"/>
                  </a:lnSpc>
                </a:pPr>
                <a:r>
                  <a:rPr lang="zh-TW" altLang="en-US" sz="2100" b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細</a:t>
                </a:r>
                <a:r>
                  <a:rPr lang="en-US" altLang="zh-TW" sz="2100" b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93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altLang="zh-TW" sz="2100" b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20</a:t>
                </a:r>
                <a:r>
                  <a:rPr lang="zh-TW" altLang="en-US" sz="2100" b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日</a:t>
                </a:r>
              </a:p>
            </p:txBody>
          </p:sp>
        </p:grpSp>
      </p:grpSp>
      <p:sp>
        <p:nvSpPr>
          <p:cNvPr id="2" name="雲朵形圖說文字 1"/>
          <p:cNvSpPr/>
          <p:nvPr/>
        </p:nvSpPr>
        <p:spPr>
          <a:xfrm>
            <a:off x="1475656" y="5409220"/>
            <a:ext cx="3240360" cy="1289757"/>
          </a:xfrm>
          <a:prstGeom prst="cloudCallout">
            <a:avLst>
              <a:gd name="adj1" fmla="val 19965"/>
              <a:gd name="adj2" fmla="val -6941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其他採購</a:t>
            </a:r>
            <a:endParaRPr lang="en-US" altLang="zh-TW" sz="2800" b="1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800" b="1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程序相同</a:t>
            </a:r>
          </a:p>
        </p:txBody>
      </p:sp>
    </p:spTree>
    <p:extLst>
      <p:ext uri="{BB962C8B-B14F-4D97-AF65-F5344CB8AC3E}">
        <p14:creationId xmlns:p14="http://schemas.microsoft.com/office/powerpoint/2010/main" val="11753327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084A0A23-1613-4659-8B49-DD50F0E5F8E5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63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95636" y="1376772"/>
            <a:ext cx="540060" cy="2916324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zh-TW" altLang="en-US" sz="2800" b="1" cap="none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初驗紀錄範本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137" y="44624"/>
            <a:ext cx="5986463" cy="6777372"/>
          </a:xfrm>
          <a:prstGeom prst="rect">
            <a:avLst/>
          </a:prstGeom>
          <a:ln w="28575">
            <a:solidFill>
              <a:srgbClr val="660033"/>
            </a:solidFill>
          </a:ln>
        </p:spPr>
      </p:pic>
    </p:spTree>
    <p:extLst>
      <p:ext uri="{BB962C8B-B14F-4D97-AF65-F5344CB8AC3E}">
        <p14:creationId xmlns:p14="http://schemas.microsoft.com/office/powerpoint/2010/main" val="36687913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084A0A23-1613-4659-8B49-DD50F0E5F8E5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64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67644" y="515334"/>
            <a:ext cx="540060" cy="2916324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zh-TW" altLang="en-US" sz="2800" b="1" cap="none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驗收紀錄範本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80628"/>
            <a:ext cx="6192688" cy="6705364"/>
          </a:xfrm>
          <a:prstGeom prst="rect">
            <a:avLst/>
          </a:prstGeom>
          <a:ln w="28575">
            <a:solidFill>
              <a:srgbClr val="660033"/>
            </a:solidFill>
          </a:ln>
        </p:spPr>
      </p:pic>
      <p:sp>
        <p:nvSpPr>
          <p:cNvPr id="2" name="雲朵形圖說文字 1"/>
          <p:cNvSpPr/>
          <p:nvPr/>
        </p:nvSpPr>
        <p:spPr>
          <a:xfrm>
            <a:off x="5220072" y="3861048"/>
            <a:ext cx="3009528" cy="1260140"/>
          </a:xfrm>
          <a:prstGeom prst="cloudCallout">
            <a:avLst>
              <a:gd name="adj1" fmla="val -48064"/>
              <a:gd name="adj2" fmla="val 69172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>
                <a:solidFill>
                  <a:srgbClr val="1002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確認專任工程人員分</a:t>
            </a:r>
          </a:p>
        </p:txBody>
      </p:sp>
    </p:spTree>
    <p:extLst>
      <p:ext uri="{BB962C8B-B14F-4D97-AF65-F5344CB8AC3E}">
        <p14:creationId xmlns:p14="http://schemas.microsoft.com/office/powerpoint/2010/main" val="25501407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084A0A23-1613-4659-8B49-DD50F0E5F8E5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65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67644" y="800708"/>
            <a:ext cx="540060" cy="5076564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zh-TW" altLang="en-US" sz="2800" b="1" cap="none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工程結算驗收證明書範本</a:t>
            </a:r>
            <a:br>
              <a:rPr lang="en-US" altLang="zh-TW" sz="2800" b="1" cap="none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</a:br>
            <a:r>
              <a:rPr lang="en-US" altLang="zh-TW" sz="2000" b="1" cap="none" spc="-1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107</a:t>
            </a:r>
            <a:br>
              <a:rPr lang="en-US" altLang="zh-TW" sz="2000" b="1" cap="none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</a:br>
            <a:r>
              <a:rPr lang="en-US" altLang="zh-TW" sz="2000" b="1" cap="none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12</a:t>
            </a:r>
            <a:br>
              <a:rPr lang="en-US" altLang="zh-TW" sz="2000" b="1" cap="none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</a:br>
            <a:r>
              <a:rPr lang="en-US" altLang="zh-TW" sz="2000" b="1" cap="none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05</a:t>
            </a:r>
            <a:endParaRPr lang="zh-TW" altLang="en-US" sz="2000" b="1" cap="none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852" y="55897"/>
            <a:ext cx="6045532" cy="6721475"/>
          </a:xfrm>
          <a:prstGeom prst="rect">
            <a:avLst/>
          </a:prstGeom>
          <a:ln w="28575">
            <a:solidFill>
              <a:srgbClr val="660033"/>
            </a:solidFill>
          </a:ln>
        </p:spPr>
      </p:pic>
    </p:spTree>
    <p:extLst>
      <p:ext uri="{BB962C8B-B14F-4D97-AF65-F5344CB8AC3E}">
        <p14:creationId xmlns:p14="http://schemas.microsoft.com/office/powerpoint/2010/main" val="17751324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E8638CEE-F035-48EE-90A9-7E7CF13A7CAF}" type="slidenum">
              <a:rPr kumimoji="0" lang="en-US" altLang="zh-TW" sz="1400" smtClean="0">
                <a:solidFill>
                  <a:srgbClr val="AD1F1F"/>
                </a:solidFill>
              </a:rPr>
              <a:pPr eaLnBrk="1" hangingPunct="1">
                <a:defRPr/>
              </a:pPr>
              <a:t>66</a:t>
            </a:fld>
            <a:endParaRPr kumimoji="0" lang="en-US" altLang="zh-TW" sz="1400">
              <a:solidFill>
                <a:srgbClr val="AD1F1F"/>
              </a:solidFill>
            </a:endParaRPr>
          </a:p>
        </p:txBody>
      </p:sp>
      <p:sp>
        <p:nvSpPr>
          <p:cNvPr id="2" name="書卷 (水平) 1"/>
          <p:cNvSpPr/>
          <p:nvPr/>
        </p:nvSpPr>
        <p:spPr>
          <a:xfrm>
            <a:off x="2159000" y="2312988"/>
            <a:ext cx="5543550" cy="187325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600" b="1">
                <a:solidFill>
                  <a:srgbClr val="10027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最有利標簽辦文件範例</a:t>
            </a:r>
            <a:endParaRPr lang="zh-TW" altLang="en-US" sz="3600" dirty="0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230273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432F0FFC-82E2-45B5-ABF2-267B786DAB49}" type="slidenum">
              <a:rPr kumimoji="0" lang="en-US" altLang="zh-TW" sz="1400" smtClean="0">
                <a:solidFill>
                  <a:srgbClr val="AD1F1F"/>
                </a:solidFill>
              </a:rPr>
              <a:pPr eaLnBrk="1" hangingPunct="1">
                <a:defRPr/>
              </a:pPr>
              <a:t>67</a:t>
            </a:fld>
            <a:endParaRPr kumimoji="0" lang="en-US" altLang="zh-TW" sz="1400">
              <a:solidFill>
                <a:srgbClr val="AD1F1F"/>
              </a:solidFill>
            </a:endParaRPr>
          </a:p>
        </p:txBody>
      </p:sp>
      <p:sp>
        <p:nvSpPr>
          <p:cNvPr id="4" name="書卷 (水平) 3"/>
          <p:cNvSpPr/>
          <p:nvPr/>
        </p:nvSpPr>
        <p:spPr>
          <a:xfrm>
            <a:off x="2267744" y="188640"/>
            <a:ext cx="4680520" cy="901030"/>
          </a:xfrm>
          <a:prstGeom prst="horizontalScrol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3200" b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最有利標評選作業</a:t>
            </a:r>
            <a:endParaRPr lang="zh-TW" altLang="en-US" sz="3200" dirty="0">
              <a:solidFill>
                <a:prstClr val="white"/>
              </a:solidFill>
            </a:endParaRPr>
          </a:p>
        </p:txBody>
      </p:sp>
      <p:sp>
        <p:nvSpPr>
          <p:cNvPr id="3" name="向右箭號圖說文字 2"/>
          <p:cNvSpPr/>
          <p:nvPr/>
        </p:nvSpPr>
        <p:spPr>
          <a:xfrm>
            <a:off x="179512" y="1196752"/>
            <a:ext cx="2844316" cy="1296144"/>
          </a:xfrm>
          <a:prstGeom prst="rightArrowCallout">
            <a:avLst>
              <a:gd name="adj1" fmla="val 27520"/>
              <a:gd name="adj2" fmla="val 25000"/>
              <a:gd name="adj3" fmla="val 50196"/>
              <a:gd name="adj4" fmla="val 64977"/>
            </a:avLst>
          </a:prstGeom>
          <a:blipFill>
            <a:blip r:embed="rId3"/>
            <a:tile tx="0" ty="0" sx="100000" sy="100000" flip="none" algn="tl"/>
          </a:blipFill>
          <a:effectLst>
            <a:glow rad="101600">
              <a:schemeClr val="accent1">
                <a:satMod val="175000"/>
                <a:alpha val="40000"/>
              </a:schemeClr>
            </a:glow>
            <a:softEdge rad="381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成立採購評選委員會及工作小組</a:t>
            </a:r>
            <a:endParaRPr lang="zh-TW" altLang="en-US">
              <a:solidFill>
                <a:prstClr val="black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8" name="向右箭號圖說文字 7"/>
          <p:cNvSpPr/>
          <p:nvPr/>
        </p:nvSpPr>
        <p:spPr>
          <a:xfrm>
            <a:off x="3131840" y="1196752"/>
            <a:ext cx="2844316" cy="1296144"/>
          </a:xfrm>
          <a:prstGeom prst="rightArrowCallout">
            <a:avLst>
              <a:gd name="adj1" fmla="val 27520"/>
              <a:gd name="adj2" fmla="val 25000"/>
              <a:gd name="adj3" fmla="val 50196"/>
              <a:gd name="adj4" fmla="val 64977"/>
            </a:avLst>
          </a:prstGeom>
          <a:blipFill>
            <a:blip r:embed="rId3"/>
            <a:tile tx="0" ty="0" sx="100000" sy="100000" flip="none" algn="tl"/>
          </a:blipFill>
          <a:effectLst>
            <a:glow rad="101600">
              <a:schemeClr val="accent1">
                <a:satMod val="175000"/>
                <a:alpha val="40000"/>
              </a:schemeClr>
            </a:glow>
            <a:softEdge rad="381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訂定評選項目、配分及權重</a:t>
            </a:r>
            <a:endParaRPr lang="zh-TW" altLang="en-US">
              <a:solidFill>
                <a:prstClr val="black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3" name="向左箭號圖說文字 12"/>
          <p:cNvSpPr/>
          <p:nvPr/>
        </p:nvSpPr>
        <p:spPr>
          <a:xfrm>
            <a:off x="3024144" y="3357136"/>
            <a:ext cx="2844000" cy="1296000"/>
          </a:xfrm>
          <a:prstGeom prst="leftArrowCallout">
            <a:avLst/>
          </a:prstGeom>
          <a:blipFill>
            <a:blip r:embed="rId3"/>
            <a:tile tx="0" ty="0" sx="100000" sy="100000" flip="none" algn="tl"/>
          </a:blip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800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評選</a:t>
            </a:r>
          </a:p>
        </p:txBody>
      </p:sp>
      <p:sp>
        <p:nvSpPr>
          <p:cNvPr id="14" name="向左箭號圖說文字 13"/>
          <p:cNvSpPr/>
          <p:nvPr/>
        </p:nvSpPr>
        <p:spPr>
          <a:xfrm>
            <a:off x="143824" y="3357136"/>
            <a:ext cx="2844000" cy="1296000"/>
          </a:xfrm>
          <a:prstGeom prst="leftArrowCallout">
            <a:avLst/>
          </a:prstGeom>
          <a:blipFill>
            <a:blip r:embed="rId3"/>
            <a:tile tx="0" ty="0" sx="100000" sy="100000" flip="none" algn="tl"/>
          </a:blip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800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協商</a:t>
            </a:r>
          </a:p>
        </p:txBody>
      </p:sp>
      <p:sp>
        <p:nvSpPr>
          <p:cNvPr id="19" name="向右箭號圖說文字 18"/>
          <p:cNvSpPr/>
          <p:nvPr/>
        </p:nvSpPr>
        <p:spPr>
          <a:xfrm>
            <a:off x="6084168" y="1196752"/>
            <a:ext cx="2844316" cy="1296144"/>
          </a:xfrm>
          <a:prstGeom prst="rightArrowCallout">
            <a:avLst>
              <a:gd name="adj1" fmla="val 27520"/>
              <a:gd name="adj2" fmla="val 25000"/>
              <a:gd name="adj3" fmla="val 50196"/>
              <a:gd name="adj4" fmla="val 64977"/>
            </a:avLst>
          </a:prstGeom>
          <a:blipFill>
            <a:blip r:embed="rId3"/>
            <a:tile tx="0" ty="0" sx="100000" sy="100000" flip="none" algn="tl"/>
          </a:blipFill>
          <a:effectLst>
            <a:glow rad="101600">
              <a:schemeClr val="accent1">
                <a:satMod val="175000"/>
                <a:alpha val="40000"/>
              </a:schemeClr>
            </a:glow>
            <a:softEdge rad="381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底價與報價</a:t>
            </a:r>
          </a:p>
        </p:txBody>
      </p:sp>
      <p:sp>
        <p:nvSpPr>
          <p:cNvPr id="20" name="向左箭號圖說文字 19"/>
          <p:cNvSpPr/>
          <p:nvPr/>
        </p:nvSpPr>
        <p:spPr>
          <a:xfrm>
            <a:off x="5904464" y="3356992"/>
            <a:ext cx="2844000" cy="1296000"/>
          </a:xfrm>
          <a:prstGeom prst="leftArrowCallout">
            <a:avLst/>
          </a:prstGeom>
          <a:blipFill>
            <a:blip r:embed="rId3"/>
            <a:tile tx="0" ty="0" sx="100000" sy="100000" flip="none" algn="tl"/>
          </a:blip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開標</a:t>
            </a:r>
            <a:r>
              <a:rPr lang="zh-TW" altLang="zh-TW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與</a:t>
            </a:r>
            <a:r>
              <a:rPr lang="zh-TW" altLang="en-US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審標</a:t>
            </a:r>
          </a:p>
        </p:txBody>
      </p:sp>
      <p:sp>
        <p:nvSpPr>
          <p:cNvPr id="22" name="向下箭號 21"/>
          <p:cNvSpPr/>
          <p:nvPr/>
        </p:nvSpPr>
        <p:spPr>
          <a:xfrm>
            <a:off x="8316416" y="2276872"/>
            <a:ext cx="612068" cy="936104"/>
          </a:xfrm>
          <a:prstGeom prst="downArrow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3" name="向右箭號圖說文字 22"/>
          <p:cNvSpPr/>
          <p:nvPr/>
        </p:nvSpPr>
        <p:spPr>
          <a:xfrm>
            <a:off x="179512" y="5445224"/>
            <a:ext cx="2844316" cy="1296144"/>
          </a:xfrm>
          <a:prstGeom prst="rightArrowCallout">
            <a:avLst>
              <a:gd name="adj1" fmla="val 27520"/>
              <a:gd name="adj2" fmla="val 25000"/>
              <a:gd name="adj3" fmla="val 50196"/>
              <a:gd name="adj4" fmla="val 64977"/>
            </a:avLst>
          </a:prstGeom>
          <a:blipFill>
            <a:blip r:embed="rId3"/>
            <a:tile tx="0" ty="0" sx="100000" sy="100000" flip="none" algn="tl"/>
          </a:blipFill>
          <a:effectLst>
            <a:glow rad="101600">
              <a:schemeClr val="accent1">
                <a:satMod val="175000"/>
                <a:alpha val="40000"/>
              </a:schemeClr>
            </a:glow>
            <a:softEdge rad="381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決標程序</a:t>
            </a:r>
            <a:endParaRPr lang="en-US" altLang="zh-TW" b="1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</a:endParaRPr>
          </a:p>
        </p:txBody>
      </p:sp>
      <p:sp>
        <p:nvSpPr>
          <p:cNvPr id="24" name="向右箭號圖說文字 23"/>
          <p:cNvSpPr/>
          <p:nvPr/>
        </p:nvSpPr>
        <p:spPr>
          <a:xfrm>
            <a:off x="3131840" y="5445224"/>
            <a:ext cx="2844316" cy="1296144"/>
          </a:xfrm>
          <a:prstGeom prst="rightArrowCallout">
            <a:avLst>
              <a:gd name="adj1" fmla="val 27520"/>
              <a:gd name="adj2" fmla="val 25000"/>
              <a:gd name="adj3" fmla="val 50196"/>
              <a:gd name="adj4" fmla="val 64977"/>
            </a:avLst>
          </a:prstGeom>
          <a:blipFill>
            <a:blip r:embed="rId3"/>
            <a:tile tx="0" ty="0" sx="100000" sy="100000" flip="none" algn="tl"/>
          </a:blipFill>
          <a:effectLst>
            <a:glow rad="101600">
              <a:schemeClr val="accent1">
                <a:satMod val="175000"/>
                <a:alpha val="40000"/>
              </a:schemeClr>
            </a:glow>
            <a:softEdge rad="381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決標後之資訊公開</a:t>
            </a:r>
          </a:p>
        </p:txBody>
      </p:sp>
      <p:sp>
        <p:nvSpPr>
          <p:cNvPr id="26" name="矩形 25"/>
          <p:cNvSpPr/>
          <p:nvPr/>
        </p:nvSpPr>
        <p:spPr>
          <a:xfrm>
            <a:off x="6012160" y="5445368"/>
            <a:ext cx="1944216" cy="1296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800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</a:rPr>
              <a:t>其 他</a:t>
            </a:r>
            <a:endParaRPr lang="zh-TW" altLang="en-US" sz="2800">
              <a:solidFill>
                <a:prstClr val="white"/>
              </a:solidFill>
            </a:endParaRPr>
          </a:p>
        </p:txBody>
      </p:sp>
      <p:sp>
        <p:nvSpPr>
          <p:cNvPr id="27" name="向下箭號 26"/>
          <p:cNvSpPr/>
          <p:nvPr/>
        </p:nvSpPr>
        <p:spPr>
          <a:xfrm>
            <a:off x="179512" y="4437112"/>
            <a:ext cx="612068" cy="936104"/>
          </a:xfrm>
          <a:prstGeom prst="downArrow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7863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 txBox="1">
            <a:spLocks noGrp="1"/>
          </p:cNvSpPr>
          <p:nvPr/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defRPr/>
            </a:pPr>
            <a:fld id="{09A43336-5D44-495C-A5A4-959A3DA662CC}" type="slidenum">
              <a:rPr kumimoji="0" lang="en-US" altLang="zh-TW" sz="1600" b="1" smtClean="0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 algn="r" eaLnBrk="1" hangingPunct="1">
                <a:defRPr/>
              </a:pPr>
              <a:t>68</a:t>
            </a:fld>
            <a:endParaRPr kumimoji="0" lang="en-US" altLang="zh-TW" sz="1600" b="1">
              <a:solidFill>
                <a:srgbClr val="AD1F1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179512" y="548680"/>
            <a:ext cx="2016348" cy="393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just" eaLnBrk="1" hangingPunct="1">
              <a:defRPr/>
            </a:pPr>
            <a:r>
              <a:rPr kumimoji="0"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參考工程會辦理最有利標簽辦文件範例辦理評選</a:t>
            </a:r>
            <a:r>
              <a:rPr kumimoji="0" lang="en-US" altLang="zh-TW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工程會首頁</a:t>
            </a:r>
            <a:r>
              <a:rPr kumimoji="0" lang="en-US" altLang="zh-TW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/</a:t>
            </a:r>
            <a:r>
              <a:rPr kumimoji="0" lang="zh-TW" altLang="en-US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政府採購</a:t>
            </a:r>
            <a:r>
              <a:rPr kumimoji="0" lang="en-US" altLang="zh-TW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/</a:t>
            </a:r>
            <a:r>
              <a:rPr kumimoji="0" lang="zh-TW" altLang="en-US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採購手冊及範例</a:t>
            </a:r>
            <a:r>
              <a:rPr kumimoji="0" lang="en-US" altLang="zh-TW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/[</a:t>
            </a:r>
            <a:r>
              <a:rPr kumimoji="0" lang="zh-TW" altLang="en-US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機關辦理最有利標簽辦文件範例）</a:t>
            </a:r>
            <a:endParaRPr kumimoji="0" lang="en-US" altLang="zh-TW" b="1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188640"/>
            <a:ext cx="5889848" cy="6434218"/>
          </a:xfrm>
          <a:prstGeom prst="rect">
            <a:avLst/>
          </a:prstGeom>
          <a:ln w="19050">
            <a:solidFill>
              <a:srgbClr val="800000"/>
            </a:solidFill>
          </a:ln>
        </p:spPr>
      </p:pic>
      <p:sp>
        <p:nvSpPr>
          <p:cNvPr id="3" name="橢圓 2"/>
          <p:cNvSpPr/>
          <p:nvPr/>
        </p:nvSpPr>
        <p:spPr>
          <a:xfrm>
            <a:off x="2483768" y="4484092"/>
            <a:ext cx="1584176" cy="67310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4825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1"/>
          <p:cNvSpPr txBox="1">
            <a:spLocks noGrp="1"/>
          </p:cNvSpPr>
          <p:nvPr/>
        </p:nvSpPr>
        <p:spPr>
          <a:xfrm>
            <a:off x="-86839" y="6502398"/>
            <a:ext cx="762000" cy="244475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defRPr/>
            </a:pPr>
            <a:fld id="{09A43336-5D44-495C-A5A4-959A3DA662CC}" type="slidenum">
              <a:rPr kumimoji="0" lang="en-US" altLang="zh-TW" sz="1600" b="1" smtClean="0">
                <a:solidFill>
                  <a:srgbClr val="AD1F1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 algn="r" eaLnBrk="1" hangingPunct="1">
                <a:defRPr/>
              </a:pPr>
              <a:t>69</a:t>
            </a:fld>
            <a:endParaRPr kumimoji="0" lang="en-US" altLang="zh-TW" sz="1600" b="1">
              <a:solidFill>
                <a:srgbClr val="AD1F1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409491" y="836712"/>
            <a:ext cx="531339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just" eaLnBrk="1" hangingPunct="1">
              <a:defRPr/>
            </a:pPr>
            <a:r>
              <a:rPr kumimoji="0" lang="zh-TW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適用最有利標之簽辦文件</a:t>
            </a:r>
            <a:endParaRPr kumimoji="0" lang="en-US" altLang="zh-TW" sz="28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75096"/>
            <a:ext cx="7200776" cy="6493185"/>
          </a:xfrm>
          <a:prstGeom prst="rect">
            <a:avLst/>
          </a:prstGeom>
          <a:ln w="19050"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38983341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DBF007D5-4295-4447-81CE-B48A6409A8D5}" type="slidenum">
              <a:rPr lang="en-US" altLang="zh-TW" sz="1400" smtClean="0">
                <a:solidFill>
                  <a:srgbClr val="AD1F1F"/>
                </a:solidFill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70</a:t>
            </a:fld>
            <a:endParaRPr lang="en-US" altLang="zh-TW" sz="1400">
              <a:solidFill>
                <a:srgbClr val="AD1F1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79512" y="980728"/>
            <a:ext cx="8712968" cy="5596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 eaLnBrk="1" hangingPunct="1">
              <a:buClr>
                <a:srgbClr val="C00000"/>
              </a:buClr>
              <a:buSzPct val="75000"/>
              <a:buFont typeface="Wingdings" panose="05000000000000000000" pitchFamily="2" charset="2"/>
              <a:buChar char="p"/>
              <a:defRPr/>
            </a:pP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§19 </a:t>
            </a:r>
            <a:r>
              <a:rPr lang="en-US" altLang="zh-TW" sz="2800" b="1">
                <a:solidFill>
                  <a:srgbClr val="006600"/>
                </a:solidFill>
                <a:ea typeface="標楷體" pitchFamily="65" charset="-120"/>
              </a:rPr>
              <a:t>&amp;</a:t>
            </a: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 § 56(</a:t>
            </a:r>
            <a:r>
              <a:rPr lang="zh-TW" altLang="en-US" sz="2800" b="1">
                <a:solidFill>
                  <a:srgbClr val="0000FF"/>
                </a:solidFill>
                <a:ea typeface="標楷體" pitchFamily="65" charset="-120"/>
              </a:rPr>
              <a:t>公開招標適用最有利標</a:t>
            </a: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)</a:t>
            </a:r>
          </a:p>
          <a:p>
            <a:pPr marL="342900" indent="-342900" algn="just" eaLnBrk="1" hangingPunct="1">
              <a:buClr>
                <a:srgbClr val="C00000"/>
              </a:buClr>
              <a:buSzPct val="75000"/>
              <a:buFont typeface="Wingdings" panose="05000000000000000000" pitchFamily="2" charset="2"/>
              <a:buChar char="p"/>
              <a:defRPr/>
            </a:pP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§19 </a:t>
            </a:r>
            <a:r>
              <a:rPr lang="en-US" altLang="zh-TW" sz="2800" b="1">
                <a:solidFill>
                  <a:srgbClr val="006600"/>
                </a:solidFill>
                <a:ea typeface="標楷體" pitchFamily="65" charset="-120"/>
              </a:rPr>
              <a:t>&amp;</a:t>
            </a: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 </a:t>
            </a:r>
            <a:r>
              <a:rPr lang="zh-TW" altLang="en-US" sz="2800" b="1">
                <a:solidFill>
                  <a:srgbClr val="0000FF"/>
                </a:solidFill>
                <a:ea typeface="標楷體" pitchFamily="65" charset="-120"/>
              </a:rPr>
              <a:t>細則</a:t>
            </a: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64-2</a:t>
            </a:r>
            <a:r>
              <a:rPr lang="zh-TW" altLang="en-US" sz="2800" b="1">
                <a:solidFill>
                  <a:srgbClr val="0000FF"/>
                </a:solidFill>
                <a:ea typeface="標楷體" pitchFamily="65" charset="-120"/>
              </a:rPr>
              <a:t>條</a:t>
            </a: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(</a:t>
            </a:r>
            <a:r>
              <a:rPr lang="zh-TW" altLang="en-US" sz="2800" b="1">
                <a:solidFill>
                  <a:srgbClr val="0000FF"/>
                </a:solidFill>
                <a:ea typeface="標楷體" pitchFamily="65" charset="-120"/>
              </a:rPr>
              <a:t>公開招標評分及格最低標</a:t>
            </a: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)</a:t>
            </a:r>
          </a:p>
          <a:p>
            <a:pPr marL="342900" indent="-342900" algn="just" eaLnBrk="1" hangingPunct="1">
              <a:buClr>
                <a:srgbClr val="C00000"/>
              </a:buClr>
              <a:buSzPct val="75000"/>
              <a:buFont typeface="Wingdings" panose="05000000000000000000" pitchFamily="2" charset="2"/>
              <a:buChar char="p"/>
              <a:defRPr/>
            </a:pP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§22</a:t>
            </a:r>
            <a:r>
              <a:rPr lang="zh-TW" altLang="en-US" sz="2800" b="1">
                <a:solidFill>
                  <a:srgbClr val="0000FF"/>
                </a:solidFill>
                <a:ea typeface="標楷體" pitchFamily="65" charset="-120"/>
              </a:rPr>
              <a:t>第</a:t>
            </a: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1</a:t>
            </a:r>
            <a:r>
              <a:rPr lang="zh-TW" altLang="en-US" sz="2800" b="1">
                <a:solidFill>
                  <a:srgbClr val="0000FF"/>
                </a:solidFill>
                <a:ea typeface="標楷體" pitchFamily="65" charset="-120"/>
              </a:rPr>
              <a:t>項第</a:t>
            </a: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9</a:t>
            </a:r>
            <a:r>
              <a:rPr lang="zh-TW" altLang="en-US" sz="2800" b="1">
                <a:solidFill>
                  <a:srgbClr val="0000FF"/>
                </a:solidFill>
                <a:ea typeface="標楷體" pitchFamily="65" charset="-120"/>
              </a:rPr>
              <a:t>、</a:t>
            </a: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10</a:t>
            </a:r>
            <a:r>
              <a:rPr lang="zh-TW" altLang="en-US" sz="2800" b="1">
                <a:solidFill>
                  <a:srgbClr val="0000FF"/>
                </a:solidFill>
                <a:ea typeface="標楷體" pitchFamily="65" charset="-120"/>
              </a:rPr>
              <a:t>、</a:t>
            </a: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11</a:t>
            </a:r>
            <a:r>
              <a:rPr lang="zh-TW" altLang="en-US" sz="2800" b="1">
                <a:solidFill>
                  <a:srgbClr val="0000FF"/>
                </a:solidFill>
                <a:ea typeface="標楷體" pitchFamily="65" charset="-120"/>
              </a:rPr>
              <a:t>、</a:t>
            </a: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13</a:t>
            </a:r>
            <a:r>
              <a:rPr lang="zh-TW" altLang="en-US" sz="2800" b="1">
                <a:solidFill>
                  <a:srgbClr val="0000FF"/>
                </a:solidFill>
                <a:ea typeface="標楷體" pitchFamily="65" charset="-120"/>
              </a:rPr>
              <a:t>、</a:t>
            </a: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14</a:t>
            </a:r>
            <a:r>
              <a:rPr lang="zh-TW" altLang="en-US" sz="2800" b="1">
                <a:solidFill>
                  <a:srgbClr val="0000FF"/>
                </a:solidFill>
                <a:ea typeface="標楷體" pitchFamily="65" charset="-120"/>
              </a:rPr>
              <a:t>款</a:t>
            </a: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(</a:t>
            </a:r>
            <a:r>
              <a:rPr lang="zh-TW" altLang="en-US" sz="2800" b="1">
                <a:solidFill>
                  <a:srgbClr val="0000FF"/>
                </a:solidFill>
                <a:ea typeface="標楷體" pitchFamily="65" charset="-120"/>
              </a:rPr>
              <a:t>限制性招標準用最有利標</a:t>
            </a:r>
            <a:r>
              <a:rPr lang="en-US" altLang="zh-TW" sz="2800" b="1">
                <a:solidFill>
                  <a:srgbClr val="0000FF"/>
                </a:solidFill>
                <a:ea typeface="標楷體" pitchFamily="65" charset="-120"/>
              </a:rPr>
              <a:t>)</a:t>
            </a:r>
          </a:p>
          <a:p>
            <a:pPr marL="268288" lvl="1" indent="-261938" algn="just" eaLnBrk="1" hangingPunct="1">
              <a:buClr>
                <a:srgbClr val="000066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zh-TW" altLang="en-US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機關委託專業服務廠商評選及計費辦法</a:t>
            </a:r>
            <a:r>
              <a:rPr lang="en-US" altLang="zh-TW" b="1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(§22-1-9)</a:t>
            </a:r>
          </a:p>
          <a:p>
            <a:pPr marL="268288" lvl="1" indent="-261938" algn="just" eaLnBrk="1" hangingPunct="1">
              <a:buClr>
                <a:srgbClr val="000066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zh-TW" altLang="en-US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機關委託技術服務廠商評選及計費辦法</a:t>
            </a:r>
            <a:r>
              <a:rPr lang="en-US" altLang="zh-TW" b="1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(§22-1-9)</a:t>
            </a:r>
          </a:p>
          <a:p>
            <a:pPr marL="268288" lvl="1" indent="-261938" algn="just" eaLnBrk="1" hangingPunct="1">
              <a:buClr>
                <a:srgbClr val="000066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zh-TW" altLang="en-US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機關委託資訊服務廠商評選及計費辦法</a:t>
            </a:r>
            <a:r>
              <a:rPr lang="en-US" altLang="zh-TW" b="1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(§22-1-9)</a:t>
            </a:r>
          </a:p>
          <a:p>
            <a:pPr marL="268288" lvl="1" indent="-261938" algn="just" eaLnBrk="1" hangingPunct="1">
              <a:buClr>
                <a:srgbClr val="000066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zh-TW" altLang="en-US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機關委託社會福利服務廠商評選及計費辦法</a:t>
            </a:r>
            <a:r>
              <a:rPr lang="en-US" altLang="zh-TW" b="1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(§22-1-9</a:t>
            </a:r>
            <a:r>
              <a:rPr lang="en-US" altLang="zh-TW" sz="2800" b="1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2800" b="1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8288" lvl="1" indent="-261938" algn="just" eaLnBrk="1" hangingPunct="1">
              <a:buClr>
                <a:srgbClr val="000066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zh-TW" altLang="en-US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機關辦理設計競賽廠商評選及計費辦法</a:t>
            </a:r>
            <a:r>
              <a:rPr lang="en-US" altLang="zh-TW" b="1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(§22-1-10)</a:t>
            </a:r>
          </a:p>
          <a:p>
            <a:pPr marL="268288" lvl="1" indent="-261938" algn="just" eaLnBrk="1" hangingPunct="1">
              <a:buClr>
                <a:srgbClr val="000066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zh-TW" altLang="en-US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機關指定地區採購房地產作業辦法</a:t>
            </a:r>
            <a:r>
              <a:rPr lang="en-US" altLang="zh-TW" b="1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(§22-1-11)</a:t>
            </a:r>
          </a:p>
          <a:p>
            <a:pPr marL="268288" lvl="1" indent="-261938" algn="just" eaLnBrk="1" hangingPunct="1">
              <a:buClr>
                <a:srgbClr val="000066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zh-TW" altLang="en-US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機關委託研究發展作業辦法</a:t>
            </a:r>
            <a:r>
              <a:rPr lang="en-US" altLang="zh-TW" b="1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(§22-1-13)</a:t>
            </a:r>
          </a:p>
          <a:p>
            <a:pPr marL="268288" lvl="1" indent="-261938" algn="just" eaLnBrk="1" hangingPunct="1">
              <a:buClr>
                <a:srgbClr val="000066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zh-TW" altLang="en-US" sz="2800" b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機關邀請或委託文化藝術專業人士機構團體提供藝文服務作業辦法</a:t>
            </a:r>
            <a:r>
              <a:rPr lang="en-US" altLang="zh-TW" b="1">
                <a:solidFill>
                  <a:srgbClr val="8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(§22-1-14)</a:t>
            </a:r>
            <a:endParaRPr lang="zh-TW" altLang="en-US" b="1" dirty="0">
              <a:solidFill>
                <a:srgbClr val="8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39552" y="404664"/>
            <a:ext cx="5760640" cy="562992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3200" b="1">
                <a:solidFill>
                  <a:prstClr val="white"/>
                </a:solidFill>
                <a:latin typeface="Arial" charset="0"/>
                <a:ea typeface="標楷體" pitchFamily="65" charset="-120"/>
              </a:rPr>
              <a:t>最有利標相關規定及參考資料</a:t>
            </a:r>
            <a:endParaRPr lang="en-US" altLang="zh-TW" sz="3200" b="1">
              <a:solidFill>
                <a:prstClr val="white"/>
              </a:solidFill>
              <a:latin typeface="Arial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07799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Text Box 2"/>
          <p:cNvSpPr txBox="1">
            <a:spLocks noChangeArrowheads="1"/>
          </p:cNvSpPr>
          <p:nvPr/>
        </p:nvSpPr>
        <p:spPr bwMode="auto">
          <a:xfrm>
            <a:off x="1182688" y="1195388"/>
            <a:ext cx="6629400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TW" altLang="en-US" sz="6000" b="1">
                <a:solidFill>
                  <a:srgbClr val="0E024A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簡　報　結　束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TW" altLang="en-US" sz="6000" b="1">
                <a:solidFill>
                  <a:srgbClr val="0E024A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敬　請　賜　教</a:t>
            </a:r>
          </a:p>
        </p:txBody>
      </p:sp>
      <p:sp>
        <p:nvSpPr>
          <p:cNvPr id="371715" name="Text Box 3"/>
          <p:cNvSpPr txBox="1">
            <a:spLocks noChangeArrowheads="1"/>
          </p:cNvSpPr>
          <p:nvPr/>
        </p:nvSpPr>
        <p:spPr bwMode="auto">
          <a:xfrm>
            <a:off x="1368425" y="4254500"/>
            <a:ext cx="72199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3600" b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新細明體" charset="-120"/>
              </a:rPr>
              <a:t>e-mail</a:t>
            </a:r>
            <a:r>
              <a:rPr lang="zh-TW" altLang="en-US" sz="3600" b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新細明體" charset="-120"/>
              </a:rPr>
              <a:t>：</a:t>
            </a:r>
            <a:r>
              <a:rPr lang="en-US" altLang="zh-TW" sz="3600" b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新細明體" charset="-120"/>
              </a:rPr>
              <a:t>luckychuan99@gmail.com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旅程">
  <a:themeElements>
    <a:clrScheme name="旅程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旅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旅程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旅程">
  <a:themeElements>
    <a:clrScheme name="旅程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旅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旅程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旅程">
  <a:themeElements>
    <a:clrScheme name="旅程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旅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旅程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旅程">
  <a:themeElements>
    <a:clrScheme name="旅程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旅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旅程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Capsules">
  <a:themeElements>
    <a:clrScheme name="Capsules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Capsules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zh-TW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zh-TW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lnDef>
  </a:objectDefaults>
  <a:extraClrSchemeLst>
    <a:extraClrScheme>
      <a:clrScheme name="Capsules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旅程">
  <a:themeElements>
    <a:clrScheme name="旅程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旅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旅程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Capsules">
  <a:themeElements>
    <a:clrScheme name="Capsules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Capsules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charset="-120"/>
          </a:defRPr>
        </a:defPPr>
      </a:lstStyle>
    </a:lnDef>
  </a:objectDefaults>
  <a:extraClrSchemeLst>
    <a:extraClrScheme>
      <a:clrScheme name="Capsules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旅程">
  <a:themeElements>
    <a:clrScheme name="旅程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旅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旅程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旅程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旅程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3.xml><?xml version="1.0" encoding="utf-8"?>
<a:themeOverride xmlns:a="http://schemas.openxmlformats.org/drawingml/2006/main">
  <a:clrScheme name="旅程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4.xml><?xml version="1.0" encoding="utf-8"?>
<a:themeOverride xmlns:a="http://schemas.openxmlformats.org/drawingml/2006/main">
  <a:clrScheme name="旅程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5.xml><?xml version="1.0" encoding="utf-8"?>
<a:themeOverride xmlns:a="http://schemas.openxmlformats.org/drawingml/2006/main">
  <a:clrScheme name="旅程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6.xml><?xml version="1.0" encoding="utf-8"?>
<a:themeOverride xmlns:a="http://schemas.openxmlformats.org/drawingml/2006/main">
  <a:clrScheme name="旅程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15364</TotalTime>
  <Words>6737</Words>
  <Application>Microsoft Office PowerPoint</Application>
  <PresentationFormat>如螢幕大小 (4:3)</PresentationFormat>
  <Paragraphs>579</Paragraphs>
  <Slides>71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8</vt:i4>
      </vt:variant>
      <vt:variant>
        <vt:lpstr>投影片標題</vt:lpstr>
      </vt:variant>
      <vt:variant>
        <vt:i4>71</vt:i4>
      </vt:variant>
    </vt:vector>
  </HeadingPairs>
  <TitlesOfParts>
    <vt:vector size="90" baseType="lpstr">
      <vt:lpstr>微軟正黑體</vt:lpstr>
      <vt:lpstr>標楷體</vt:lpstr>
      <vt:lpstr>Arial</vt:lpstr>
      <vt:lpstr>Calibri</vt:lpstr>
      <vt:lpstr>Comic Sans MS</vt:lpstr>
      <vt:lpstr>Franklin Gothic Book</vt:lpstr>
      <vt:lpstr>Franklin Gothic Medium</vt:lpstr>
      <vt:lpstr>Tahoma</vt:lpstr>
      <vt:lpstr>Times New Roman</vt:lpstr>
      <vt:lpstr>Wingdings</vt:lpstr>
      <vt:lpstr>Wingdings 2</vt:lpstr>
      <vt:lpstr>旅程</vt:lpstr>
      <vt:lpstr>2_旅程</vt:lpstr>
      <vt:lpstr>1_旅程</vt:lpstr>
      <vt:lpstr>5_旅程</vt:lpstr>
      <vt:lpstr>5_Capsules</vt:lpstr>
      <vt:lpstr>3_旅程</vt:lpstr>
      <vt:lpstr>2_Capsules</vt:lpstr>
      <vt:lpstr>4_旅程</vt:lpstr>
      <vt:lpstr>政府採購法規概要</vt:lpstr>
      <vt:lpstr>PowerPoint 簡報</vt:lpstr>
      <vt:lpstr>PowerPoint 簡報</vt:lpstr>
      <vt:lpstr>政府採購法規概要(立法緣起)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政府採購法規概要(立法緣起)</vt:lpstr>
      <vt:lpstr>政府採購法施行細則歷次修法過程</vt:lpstr>
      <vt:lpstr>PowerPoint 簡報</vt:lpstr>
      <vt:lpstr>政府採購法架構</vt:lpstr>
      <vt:lpstr>PowerPoint 簡報</vt:lpstr>
      <vt:lpstr>PowerPoint 簡報</vt:lpstr>
      <vt:lpstr>PowerPoint 簡報</vt:lpstr>
      <vt:lpstr>PowerPoint 簡報</vt:lpstr>
      <vt:lpstr>採購的定義及性質</vt:lpstr>
      <vt:lpstr>PowerPoint 簡報</vt:lpstr>
      <vt:lpstr>PowerPoint 簡報</vt:lpstr>
      <vt:lpstr>PowerPoint 簡報</vt:lpstr>
      <vt:lpstr>PowerPoint 簡報</vt:lpstr>
      <vt:lpstr>PowerPoint 簡報</vt:lpstr>
      <vt:lpstr>採購作業之監辦</vt:lpstr>
      <vt:lpstr>採購作業之監辦</vt:lpstr>
      <vt:lpstr>PowerPoint 簡報</vt:lpstr>
      <vt:lpstr>PowerPoint 簡報</vt:lpstr>
      <vt:lpstr>PowerPoint 簡報</vt:lpstr>
      <vt:lpstr>PowerPoint 簡報</vt:lpstr>
      <vt:lpstr>招標方式</vt:lpstr>
      <vt:lpstr>PowerPoint 簡報</vt:lpstr>
      <vt:lpstr>決標原則</vt:lpstr>
      <vt:lpstr>招標方式與決標原則</vt:lpstr>
      <vt:lpstr>訂定技術規格</vt:lpstr>
      <vt:lpstr>技術規格訂定</vt:lpstr>
      <vt:lpstr>規格審查時機</vt:lpstr>
      <vt:lpstr>保密規定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投標廠商資格與特殊或巨額採購認定標準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採購法驗收規定</vt:lpstr>
      <vt:lpstr>PowerPoint 簡報</vt:lpstr>
      <vt:lpstr>初驗紀錄範本</vt:lpstr>
      <vt:lpstr>驗收紀錄範本</vt:lpstr>
      <vt:lpstr>工程結算驗收證明書範本 107 12 05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npmnt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招標文件製作及採購契約 </dc:title>
  <dc:creator>k904</dc:creator>
  <cp:lastModifiedBy>林柏綸</cp:lastModifiedBy>
  <cp:revision>2114</cp:revision>
  <cp:lastPrinted>1601-01-01T00:00:00Z</cp:lastPrinted>
  <dcterms:created xsi:type="dcterms:W3CDTF">2007-02-08T11:03:57Z</dcterms:created>
  <dcterms:modified xsi:type="dcterms:W3CDTF">2023-02-03T00:41:03Z</dcterms:modified>
</cp:coreProperties>
</file>